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256" r:id="rId2"/>
    <p:sldId id="402" r:id="rId3"/>
    <p:sldId id="407" r:id="rId4"/>
    <p:sldId id="318" r:id="rId5"/>
    <p:sldId id="387" r:id="rId6"/>
    <p:sldId id="403" r:id="rId7"/>
    <p:sldId id="400" r:id="rId8"/>
    <p:sldId id="394" r:id="rId9"/>
    <p:sldId id="362" r:id="rId10"/>
    <p:sldId id="404" r:id="rId11"/>
    <p:sldId id="405" r:id="rId12"/>
    <p:sldId id="396" r:id="rId13"/>
    <p:sldId id="363" r:id="rId14"/>
    <p:sldId id="388" r:id="rId15"/>
    <p:sldId id="389" r:id="rId16"/>
    <p:sldId id="409" r:id="rId17"/>
    <p:sldId id="386" r:id="rId18"/>
    <p:sldId id="270" r:id="rId19"/>
    <p:sldId id="273" r:id="rId20"/>
    <p:sldId id="397" r:id="rId21"/>
    <p:sldId id="398" r:id="rId22"/>
    <p:sldId id="399" r:id="rId23"/>
    <p:sldId id="408" r:id="rId24"/>
    <p:sldId id="354" r:id="rId25"/>
    <p:sldId id="353" r:id="rId26"/>
    <p:sldId id="356" r:id="rId27"/>
    <p:sldId id="357" r:id="rId28"/>
    <p:sldId id="359" r:id="rId29"/>
    <p:sldId id="393" r:id="rId30"/>
    <p:sldId id="360" r:id="rId31"/>
    <p:sldId id="365" r:id="rId32"/>
    <p:sldId id="390" r:id="rId33"/>
    <p:sldId id="351" r:id="rId34"/>
    <p:sldId id="272" r:id="rId35"/>
    <p:sldId id="383" r:id="rId36"/>
    <p:sldId id="370" r:id="rId37"/>
    <p:sldId id="274" r:id="rId38"/>
    <p:sldId id="275" r:id="rId39"/>
    <p:sldId id="276" r:id="rId40"/>
    <p:sldId id="369" r:id="rId41"/>
    <p:sldId id="277" r:id="rId42"/>
    <p:sldId id="278" r:id="rId43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132" y="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3" d="100"/>
          <a:sy n="63" d="100"/>
        </p:scale>
        <p:origin x="-2874" y="-11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CAB243A-0C00-4DCD-BCE7-0155CB876093}" type="datetimeFigureOut">
              <a:rPr lang="en-US"/>
              <a:pPr>
                <a:defRPr/>
              </a:pPr>
              <a:t>9/26/2023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0030A23-7F53-49D3-AE34-57C0698A91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7466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BE942CD-BE66-460C-BDDB-7B21E4EC6E9B}" type="datetimeFigureOut">
              <a:rPr lang="en-US"/>
              <a:pPr>
                <a:defRPr/>
              </a:pPr>
              <a:t>9/26/2023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1247C8E-63AE-4BE5-B237-79303250ED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3506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CBAFEA-2E69-4B57-9843-C302E674D7B1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5179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47F650-E9F0-409A-8402-D59A91124914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1624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C0F45F-73E2-4BE3-87E9-D0581EFFCB0A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8212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074E4F-015F-44E1-A404-97F6278C88A9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4668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B9FFA7-A6AF-40E1-A961-63212A0BF75B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0264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C383C31-9AFC-41D4-B7F4-DC078535F38B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4926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AF7012-C70F-475F-B44A-5649E68A768F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5049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6C373B9-2BC0-41E0-B848-6839F00D4725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8775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B446ECB-4B11-4365-8B82-6BB48F1C3299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5470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3ABA4A-5742-4814-A918-19D9BBE2B84F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0711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62377" indent="-2329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28264" indent="-2329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94151" indent="-2329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960038" indent="-2329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6B0EE9-E168-4842-B76A-FF967BE26D5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en-US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4075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ECD94D-29EC-4924-AADC-9B1348EEC0B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1061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62377" indent="-2329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28264" indent="-2329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94151" indent="-2329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960038" indent="-2329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7D8EB9-0A8F-46F6-8C56-11C9A517020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en-US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8101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1D1611-4E19-41BC-A7E1-6E0C4B47D51B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9770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C439EF-8888-40BE-A483-024FA4DEEF91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4799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62377" indent="-2329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28264" indent="-2329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94151" indent="-2329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960038" indent="-2329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26A536D-0451-421A-B4E4-E8AB1E6B620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en-US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10911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4CC496-88E1-463E-9FA5-5AFB2C7EE2EC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986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ECD94D-29EC-4924-AADC-9B1348EEC0B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046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68E479-AD34-4261-8624-30674E5C74F9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9474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A34A88-8BC6-489D-B182-58E7A9D68C7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2710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D5B3890-A954-45A9-978A-E2C748DC0625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8970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F969B9-4A81-4453-AF6A-C074E8288C29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7196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31E821-5611-47E4-9A30-919C57EE4710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8853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989BB9D-1965-4D97-BF95-03FAD8A7F7E2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080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83CEBA-C8E8-44A1-ACB6-67B7C234A240}" type="datetimeFigureOut">
              <a:rPr lang="en-US"/>
              <a:pPr>
                <a:defRPr/>
              </a:pPr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4FB33B-761F-4620-B34C-DD878DE9CD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361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16F96E-DA85-40C7-AF78-E2C0F8051E3A}" type="datetimeFigureOut">
              <a:rPr lang="en-US"/>
              <a:pPr>
                <a:defRPr/>
              </a:pPr>
              <a:t>9/26/2023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B449D-AB02-4F49-9F7F-0A91B544C3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783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F69D6D-BFD5-49BD-9781-69DCD2D395BD}" type="datetimeFigureOut">
              <a:rPr lang="en-US"/>
              <a:pPr>
                <a:defRPr/>
              </a:pPr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547DF6-074F-435A-BC89-1CE8A102E2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845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CE22E7-AA03-4E2D-AF8D-31F3AD151CA4}" type="datetimeFigureOut">
              <a:rPr lang="en-US"/>
              <a:pPr>
                <a:defRPr/>
              </a:pPr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5118A6-4F3A-49BC-B086-CEDC19C96B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360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07AEA7-E930-4298-90F8-AF37D68A26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93359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80E149-923C-4434-9BB9-D0B275F11C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972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C2EC01-CFB6-4A48-B81E-2B04591ED936}" type="datetimeFigureOut">
              <a:rPr lang="en-US"/>
              <a:pPr>
                <a:defRPr/>
              </a:pPr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DBD62E-2B40-4D6D-AFCA-6C50E97864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723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4583F2-C82C-4422-BE3C-BEBC12B9AABA}" type="datetimeFigureOut">
              <a:rPr lang="en-US"/>
              <a:pPr>
                <a:defRPr/>
              </a:pPr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05ACEB-FE8E-49CF-9C55-C7C1F23861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434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085B0-0C72-42BE-AF2B-954B4E45CEEF}" type="datetimeFigureOut">
              <a:rPr lang="en-US"/>
              <a:pPr>
                <a:defRPr/>
              </a:pPr>
              <a:t>9/26/2023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3C470C-A784-4843-A7B0-E69FA436C6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056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06E92-5DCA-45DB-AAEF-1C45AEEE699D}" type="datetimeFigureOut">
              <a:rPr lang="en-US"/>
              <a:pPr>
                <a:defRPr/>
              </a:pPr>
              <a:t>9/26/2023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47A11-A10E-4752-8696-A677F89A4A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141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CEEF2-5346-4BCA-98CA-7836F8F0E1C8}" type="datetimeFigureOut">
              <a:rPr lang="en-US"/>
              <a:pPr>
                <a:defRPr/>
              </a:pPr>
              <a:t>9/26/2023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8C908-9B3E-48E4-99D5-9EB87FCECE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460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3CC6E-6901-4D27-9F6C-EDBB2B43FC91}" type="datetimeFigureOut">
              <a:rPr lang="en-US"/>
              <a:pPr>
                <a:defRPr/>
              </a:pPr>
              <a:t>9/26/2023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EAA2E0-C0C7-460D-9E3F-23B6AF2887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350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7D33A2-A8D5-48E0-9E9D-BB2268774823}" type="datetimeFigureOut">
              <a:rPr lang="en-US"/>
              <a:pPr>
                <a:defRPr/>
              </a:pPr>
              <a:t>9/26/2023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F36DE7-9952-4CA0-9E0F-A943699579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155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CD429-CA91-4072-9B30-B943DFF7A95C}" type="datetimeFigureOut">
              <a:rPr lang="en-US"/>
              <a:pPr>
                <a:defRPr/>
              </a:pPr>
              <a:t>9/26/2023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907D38-7951-4322-83FB-3A496C824F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786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FD26985-29CC-4EC7-A265-1D8FBB3DD014}" type="datetimeFigureOut">
              <a:rPr lang="en-US"/>
              <a:pPr>
                <a:defRPr/>
              </a:pPr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519F2F0-0509-47FD-8FFE-D2233FC686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36.tiff"/><Relationship Id="rId21" Type="http://schemas.openxmlformats.org/officeDocument/2006/relationships/image" Target="../media/image19.png"/><Relationship Id="rId34" Type="http://schemas.openxmlformats.org/officeDocument/2006/relationships/image" Target="../media/image32.png"/><Relationship Id="rId42" Type="http://schemas.openxmlformats.org/officeDocument/2006/relationships/image" Target="../media/image39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41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40" Type="http://schemas.openxmlformats.org/officeDocument/2006/relationships/image" Target="../media/image37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jpeg"/><Relationship Id="rId36" Type="http://schemas.openxmlformats.org/officeDocument/2006/relationships/image" Target="../media/image34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" Type="http://schemas.openxmlformats.org/officeDocument/2006/relationships/image" Target="../media/image2.jpe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hyperlink" Target="mailto:cascio@mbi.ucla.edu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7" Type="http://schemas.openxmlformats.org/officeDocument/2006/relationships/hyperlink" Target="https://www.nobelprize.org/prizes/chemistry/2017/henderson/facts/" TargetMode="External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nobelprize.org/prizes/chemistry/2017/frank/facts/" TargetMode="External"/><Relationship Id="rId5" Type="http://schemas.openxmlformats.org/officeDocument/2006/relationships/hyperlink" Target="https://www.nobelprize.org/prizes/chemistry/2017/dubochet/facts/" TargetMode="External"/><Relationship Id="rId4" Type="http://schemas.openxmlformats.org/officeDocument/2006/relationships/image" Target="../media/image60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alphafold.ebi.ac.uk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2.png"/><Relationship Id="rId5" Type="http://schemas.openxmlformats.org/officeDocument/2006/relationships/image" Target="../media/image81.jpeg"/><Relationship Id="rId4" Type="http://schemas.openxmlformats.org/officeDocument/2006/relationships/image" Target="../media/image8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Duilio_2\AppData\Local\Temp\MobaXterm6.6\RemoteFiles\21\cascio@sayre.mbi.ucla.edu\n1d51_mthompson_90degrees_frame24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012" y="2057400"/>
            <a:ext cx="1601787" cy="1493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9" descr="C:\Users\Duilio_2\Desktop\prok_merbromin_2d_30glycerol_r4p_03062009x1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09800"/>
            <a:ext cx="13335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5" descr="Aon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200" y="1150938"/>
            <a:ext cx="1309688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6" descr="cha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913" y="1150938"/>
            <a:ext cx="131127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7" descr="Cowan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150938"/>
            <a:ext cx="131127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8" descr="Cowan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25" y="1150938"/>
            <a:ext cx="1309688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9" descr="Cowan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13" y="1150938"/>
            <a:ext cx="131127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0" descr="darcy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975" y="2305050"/>
            <a:ext cx="13112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1" descr="darcy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138" y="0"/>
            <a:ext cx="1311275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2" descr="darcy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738" y="4763"/>
            <a:ext cx="131127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3" descr="darcy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050" y="0"/>
            <a:ext cx="1309688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4" descr="deeton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25" y="2297113"/>
            <a:ext cx="1309688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16" descr="haire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313" y="1150938"/>
            <a:ext cx="1309687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17" descr="hermoso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1150938"/>
            <a:ext cx="1309688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18" descr="hermoso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838" y="4591050"/>
            <a:ext cx="1309687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19" descr="hermoso5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575" y="4562475"/>
            <a:ext cx="1311275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0" descr="hermoso3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075" y="5710238"/>
            <a:ext cx="131127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1" descr="holmes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4556125"/>
            <a:ext cx="1311275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Picture 22" descr="kallen1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550" y="4556125"/>
            <a:ext cx="1309688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Picture 23" descr="kallen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25" y="4556125"/>
            <a:ext cx="1309688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24" descr="kallen3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4556125"/>
            <a:ext cx="1309688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25" descr="kim2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5699125"/>
            <a:ext cx="1309688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26" descr="liudeqian1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25" y="5699125"/>
            <a:ext cx="1309688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27" descr="liudeqian2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550" y="5699125"/>
            <a:ext cx="1309688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1" name="Picture 28" descr="makabe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5699125"/>
            <a:ext cx="1311275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2" name="Picture 29" descr="mougous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850" y="5700713"/>
            <a:ext cx="131127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3" name="Picture 30" descr="nasa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388" y="4587875"/>
            <a:ext cx="13208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4" name="Picture 31" descr="pijning1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163" y="5697538"/>
            <a:ext cx="1309687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5" name="Picture 32" descr="Rauh2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3411538"/>
            <a:ext cx="1309688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6" name="Picture 33" descr="Rauh3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25" y="3405188"/>
            <a:ext cx="1309688" cy="115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7" name="Picture 34" descr="Sasaki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238" y="0"/>
            <a:ext cx="1309687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8" name="Picture 35" descr="sharma5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563" y="0"/>
            <a:ext cx="1311275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9" name="Picture 36" descr="sharma7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838" y="0"/>
            <a:ext cx="1311275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0" name="Picture 37" descr="shishikura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975" y="3443288"/>
            <a:ext cx="131127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1" name="Picture 38" descr="sorenson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313" y="3430588"/>
            <a:ext cx="1309687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3" name="Picture 40" descr="hermoso3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33500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36838" y="3217863"/>
            <a:ext cx="3910012" cy="1338262"/>
          </a:xfrm>
          <a:solidFill>
            <a:schemeClr val="bg1"/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14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400" dirty="0" smtClean="0"/>
              <a:t>C269A– </a:t>
            </a:r>
            <a:r>
              <a:rPr lang="en-US" sz="1400" dirty="0"/>
              <a:t>Fall </a:t>
            </a:r>
            <a:r>
              <a:rPr lang="en-US" sz="1400" dirty="0" smtClean="0"/>
              <a:t>2023</a:t>
            </a:r>
            <a:endParaRPr lang="en-US" sz="14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400" dirty="0" err="1"/>
              <a:t>Duilio</a:t>
            </a:r>
            <a:r>
              <a:rPr lang="en-US" sz="1400" dirty="0"/>
              <a:t> Cascio (</a:t>
            </a:r>
            <a:r>
              <a:rPr lang="en-US" sz="1400" dirty="0">
                <a:hlinkClick r:id="rId38"/>
              </a:rPr>
              <a:t>cascio@mbi.ucla.edu</a:t>
            </a:r>
            <a:r>
              <a:rPr lang="en-US" sz="1400" dirty="0"/>
              <a:t>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14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4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400" dirty="0"/>
          </a:p>
        </p:txBody>
      </p:sp>
      <p:sp>
        <p:nvSpPr>
          <p:cNvPr id="4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690019" y="2352676"/>
            <a:ext cx="3884612" cy="1087437"/>
          </a:xfrm>
          <a:solidFill>
            <a:schemeClr val="bg1"/>
          </a:solidFill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/>
              <a:t>Introduction to Structural Biology</a:t>
            </a:r>
          </a:p>
        </p:txBody>
      </p:sp>
      <p:sp>
        <p:nvSpPr>
          <p:cNvPr id="4136" name="Text Box 42"/>
          <p:cNvSpPr txBox="1">
            <a:spLocks noChangeArrowheads="1"/>
          </p:cNvSpPr>
          <p:nvPr/>
        </p:nvSpPr>
        <p:spPr bwMode="auto">
          <a:xfrm>
            <a:off x="5283200" y="411797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675" y="2301875"/>
            <a:ext cx="1236569" cy="11253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6" y="4551364"/>
            <a:ext cx="1311080" cy="12050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723" y="4536912"/>
            <a:ext cx="1309827" cy="11765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410" y="-31748"/>
            <a:ext cx="1336666" cy="23336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762999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Visible light is ~3000 times too long </a:t>
            </a:r>
            <a:br>
              <a:rPr lang="en-US" dirty="0" smtClean="0"/>
            </a:br>
            <a:r>
              <a:rPr lang="en-US" dirty="0" smtClean="0"/>
              <a:t>to resolve interatomic distances (~1.5 </a:t>
            </a:r>
            <a:r>
              <a:rPr lang="en-US" dirty="0" smtClean="0">
                <a:latin typeface="Calibri"/>
              </a:rPr>
              <a:t>Å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740000" flipV="1">
            <a:off x="-106976" y="1715558"/>
            <a:ext cx="5149599" cy="525030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863"/>
          <a:stretch/>
        </p:blipFill>
        <p:spPr>
          <a:xfrm>
            <a:off x="-381000" y="2195978"/>
            <a:ext cx="11621912" cy="952291"/>
          </a:xfrm>
          <a:prstGeom prst="rect">
            <a:avLst/>
          </a:prstGeom>
          <a:effectLst>
            <a:outerShdw blurRad="63500" dir="2700000" algn="tl" rotWithShape="0">
              <a:prstClr val="black"/>
            </a:outerShdw>
          </a:effectLst>
        </p:spPr>
      </p:pic>
      <p:sp>
        <p:nvSpPr>
          <p:cNvPr id="56" name="TextBox 55"/>
          <p:cNvSpPr txBox="1"/>
          <p:nvPr/>
        </p:nvSpPr>
        <p:spPr>
          <a:xfrm>
            <a:off x="5185648" y="2011312"/>
            <a:ext cx="1973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Visible light 5000 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Å</a:t>
            </a:r>
          </a:p>
        </p:txBody>
      </p:sp>
      <p:sp>
        <p:nvSpPr>
          <p:cNvPr id="57" name="Oval 56"/>
          <p:cNvSpPr/>
          <p:nvPr/>
        </p:nvSpPr>
        <p:spPr>
          <a:xfrm>
            <a:off x="6172200" y="4191000"/>
            <a:ext cx="56444" cy="45719"/>
          </a:xfrm>
          <a:prstGeom prst="ellipse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Arrow Connector 58"/>
          <p:cNvCxnSpPr/>
          <p:nvPr/>
        </p:nvCxnSpPr>
        <p:spPr>
          <a:xfrm>
            <a:off x="4191000" y="4114800"/>
            <a:ext cx="1828800" cy="1219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6468904" y="3867834"/>
            <a:ext cx="26750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Tiny blue speck is a molecule of 10,000 atoms. The distance between atoms is too short to see on this scale.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5105399" y="5715000"/>
            <a:ext cx="40736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200" dirty="0"/>
          </a:p>
          <a:p>
            <a:r>
              <a:rPr lang="en-US" sz="1200" dirty="0" smtClean="0"/>
              <a:t>Visible light </a:t>
            </a:r>
            <a:r>
              <a:rPr lang="en-US" sz="1200" dirty="0"/>
              <a:t>scattered from different atoms would experience virtually no relative phase shift.  Light recorded on the detector would appear to have not been affected by the scattering event.</a:t>
            </a:r>
          </a:p>
        </p:txBody>
      </p:sp>
    </p:spTree>
    <p:extLst>
      <p:ext uri="{BB962C8B-B14F-4D97-AF65-F5344CB8AC3E}">
        <p14:creationId xmlns:p14="http://schemas.microsoft.com/office/powerpoint/2010/main" val="34362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X-rays are appropriate for resolving interatomic distances (0.1nm or 1 </a:t>
            </a:r>
            <a:r>
              <a:rPr lang="en-US" dirty="0" smtClean="0">
                <a:latin typeface="Calibri"/>
              </a:rPr>
              <a:t>Å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5400" y="5257800"/>
            <a:ext cx="3890168" cy="12954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Other options are neutron (~1</a:t>
            </a:r>
            <a:r>
              <a:rPr lang="en-US" dirty="0" smtClean="0">
                <a:latin typeface="Calibri"/>
              </a:rPr>
              <a:t>Å</a:t>
            </a:r>
            <a:r>
              <a:rPr lang="en-US" dirty="0" smtClean="0"/>
              <a:t>) or electron beams (0.025 </a:t>
            </a:r>
            <a:r>
              <a:rPr lang="en-US" dirty="0"/>
              <a:t>Å</a:t>
            </a:r>
            <a:r>
              <a:rPr lang="en-US" dirty="0" smtClean="0"/>
              <a:t>).</a:t>
            </a:r>
            <a:endParaRPr lang="en-US" dirty="0"/>
          </a:p>
        </p:txBody>
      </p:sp>
      <p:pic>
        <p:nvPicPr>
          <p:cNvPr id="5" name="Picture 65" descr="trp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3" y="2168525"/>
            <a:ext cx="3521075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452938" y="2589213"/>
            <a:ext cx="3929062" cy="20113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Visible 0.5x10</a:t>
            </a:r>
            <a:r>
              <a:rPr lang="en-US" sz="2400" baseline="30000" dirty="0" smtClean="0"/>
              <a:t>-6</a:t>
            </a:r>
            <a:r>
              <a:rPr lang="en-US" sz="2400" dirty="0" smtClean="0"/>
              <a:t> m</a:t>
            </a:r>
          </a:p>
          <a:p>
            <a:pPr marL="0" indent="0">
              <a:buNone/>
            </a:pPr>
            <a:r>
              <a:rPr lang="en-US" sz="2400" dirty="0" smtClean="0"/>
              <a:t>UV 1x10</a:t>
            </a:r>
            <a:r>
              <a:rPr lang="en-US" sz="2400" baseline="30000" dirty="0" smtClean="0"/>
              <a:t>-8</a:t>
            </a:r>
            <a:r>
              <a:rPr lang="en-US" sz="2400" dirty="0" smtClean="0"/>
              <a:t> m</a:t>
            </a:r>
          </a:p>
          <a:p>
            <a:pPr marL="0" indent="0">
              <a:buNone/>
            </a:pPr>
            <a:r>
              <a:rPr lang="en-US" sz="2400" dirty="0" smtClean="0"/>
              <a:t>X-rays 1x10</a:t>
            </a:r>
            <a:r>
              <a:rPr lang="en-US" sz="2400" baseline="30000" dirty="0" smtClean="0"/>
              <a:t>-10</a:t>
            </a:r>
            <a:r>
              <a:rPr lang="en-US" sz="2400" dirty="0" smtClean="0"/>
              <a:t> m</a:t>
            </a:r>
          </a:p>
          <a:p>
            <a:pPr marL="0" indent="0">
              <a:buNone/>
            </a:pPr>
            <a:r>
              <a:rPr lang="en-US" sz="2400" dirty="0" smtClean="0"/>
              <a:t>Gamma rays 10</a:t>
            </a:r>
            <a:r>
              <a:rPr lang="en-US" sz="2400" baseline="30000" dirty="0" smtClean="0"/>
              <a:t>-12</a:t>
            </a:r>
            <a:r>
              <a:rPr lang="en-US" sz="2400" dirty="0" smtClean="0"/>
              <a:t> m</a:t>
            </a:r>
          </a:p>
        </p:txBody>
      </p:sp>
      <p:pic>
        <p:nvPicPr>
          <p:cNvPr id="7" name="Picture 7" descr="orderedwaves"/>
          <p:cNvPicPr>
            <a:picLocks noChangeAspect="1" noChangeArrowheads="1"/>
          </p:cNvPicPr>
          <p:nvPr/>
        </p:nvPicPr>
        <p:blipFill>
          <a:blip r:embed="rId3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263" y="3417888"/>
            <a:ext cx="1543050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orderedwaves"/>
          <p:cNvPicPr>
            <a:picLocks noChangeArrowheads="1"/>
          </p:cNvPicPr>
          <p:nvPr/>
        </p:nvPicPr>
        <p:blipFill>
          <a:blip r:embed="rId4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851" y="2954338"/>
            <a:ext cx="3162300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orderedwaves"/>
          <p:cNvPicPr>
            <a:picLocks noChangeArrowheads="1"/>
          </p:cNvPicPr>
          <p:nvPr/>
        </p:nvPicPr>
        <p:blipFill>
          <a:blip r:embed="rId5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326" y="2546350"/>
            <a:ext cx="316388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40"/>
          <p:cNvGrpSpPr>
            <a:grpSpLocks/>
          </p:cNvGrpSpPr>
          <p:nvPr/>
        </p:nvGrpSpPr>
        <p:grpSpPr bwMode="auto">
          <a:xfrm>
            <a:off x="1212851" y="3873500"/>
            <a:ext cx="1570037" cy="547688"/>
            <a:chOff x="3209" y="2464"/>
            <a:chExt cx="989" cy="442"/>
          </a:xfrm>
        </p:grpSpPr>
        <p:pic>
          <p:nvPicPr>
            <p:cNvPr id="11" name="Picture 10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9" y="2465"/>
              <a:ext cx="49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2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9" y="2465"/>
              <a:ext cx="49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3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" y="2465"/>
              <a:ext cx="49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6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8" y="2465"/>
              <a:ext cx="50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7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2465"/>
              <a:ext cx="49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8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7" y="2465"/>
              <a:ext cx="50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0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6" y="2465"/>
              <a:ext cx="49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21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7" y="2465"/>
              <a:ext cx="49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2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6" y="2465"/>
              <a:ext cx="49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4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5" y="2465"/>
              <a:ext cx="49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5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4" y="2465"/>
              <a:ext cx="50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6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4" y="2465"/>
              <a:ext cx="49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7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3" y="2464"/>
              <a:ext cx="49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8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2" y="2464"/>
              <a:ext cx="49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9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1" y="2464"/>
              <a:ext cx="49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30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1" y="2464"/>
              <a:ext cx="50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31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1" y="2464"/>
              <a:ext cx="49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32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0" y="2464"/>
              <a:ext cx="49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33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9" y="2464"/>
              <a:ext cx="49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34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9" y="2464"/>
              <a:ext cx="49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" name="Picture 39" descr="orderedwaves"/>
          <p:cNvPicPr>
            <a:picLocks noChangeAspect="1" noChangeArrowheads="1"/>
          </p:cNvPicPr>
          <p:nvPr/>
        </p:nvPicPr>
        <p:blipFill>
          <a:blip r:embed="rId3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563" y="3414713"/>
            <a:ext cx="15430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" name="Group 41"/>
          <p:cNvGrpSpPr>
            <a:grpSpLocks/>
          </p:cNvGrpSpPr>
          <p:nvPr/>
        </p:nvGrpSpPr>
        <p:grpSpPr bwMode="auto">
          <a:xfrm>
            <a:off x="2781301" y="3875088"/>
            <a:ext cx="1570037" cy="549275"/>
            <a:chOff x="3209" y="2464"/>
            <a:chExt cx="989" cy="442"/>
          </a:xfrm>
        </p:grpSpPr>
        <p:pic>
          <p:nvPicPr>
            <p:cNvPr id="33" name="Picture 42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9" y="2465"/>
              <a:ext cx="49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43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9" y="2465"/>
              <a:ext cx="49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44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" y="2465"/>
              <a:ext cx="49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45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8" y="2465"/>
              <a:ext cx="50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46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2465"/>
              <a:ext cx="49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47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7" y="2465"/>
              <a:ext cx="50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48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6" y="2465"/>
              <a:ext cx="49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49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7" y="2465"/>
              <a:ext cx="49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50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6" y="2465"/>
              <a:ext cx="49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51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5" y="2465"/>
              <a:ext cx="49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52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4" y="2465"/>
              <a:ext cx="50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53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4" y="2465"/>
              <a:ext cx="49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54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3" y="2464"/>
              <a:ext cx="49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55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2" y="2464"/>
              <a:ext cx="49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56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1" y="2464"/>
              <a:ext cx="49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57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1" y="2464"/>
              <a:ext cx="50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58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1" y="2464"/>
              <a:ext cx="49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59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0" y="2464"/>
              <a:ext cx="49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60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9" y="2464"/>
              <a:ext cx="49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61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9" y="2464"/>
              <a:ext cx="49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536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uilio_2\Desktop\Periodic_Tab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6302" y="410308"/>
            <a:ext cx="10430932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795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125"/>
            <a:ext cx="10248900" cy="608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182109"/>
            <a:ext cx="8531225" cy="732291"/>
          </a:xfrm>
        </p:spPr>
        <p:txBody>
          <a:bodyPr/>
          <a:lstStyle/>
          <a:p>
            <a:r>
              <a:rPr lang="en-US" dirty="0"/>
              <a:t>X-ray Diffraction 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19400" y="3767240"/>
            <a:ext cx="2895600" cy="420664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>
                <a:latin typeface="Calibri" panose="020F0502020204030204" pitchFamily="34" charset="0"/>
              </a:rPr>
              <a:t>Sir William Lawrence Bragg</a:t>
            </a:r>
          </a:p>
          <a:p>
            <a:endParaRPr lang="en-US" dirty="0"/>
          </a:p>
        </p:txBody>
      </p:sp>
      <p:pic>
        <p:nvPicPr>
          <p:cNvPr id="30722" name="Picture 2" descr="http://www.fhi-berlin.mpg.de/pc/nobel/IMAGES/Max_von_La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355767"/>
            <a:ext cx="1752600" cy="2411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data:image/jpeg;base64,/9j/4AAQSkZJRgABAQAAAQABAAD/2wCEAAkGBxQSEhUUExQVFhQXFRgYFxcXFxcXFxgYGBcXGBcXFxgYHCggHBwlHBQXITEhJSkrLi4uFx8zODMsNygtLisBCgoKBQUFDgUFDisZExkrKysrKysrKysrKysrKysrKysrKysrKysrKysrKysrKysrKysrKysrKysrKysrKysrK//AABEIAQoAvQMBIgACEQEDEQH/xAAbAAABBQEBAAAAAAAAAAAAAAACAQMEBQYHAP/EAD4QAAEDAgMFBQYEBAUFAAAAAAEAAhEDIQQxQQUSUWGBBiJxkaETMrHB0fBCUnLhB2Ky8RQVc4LCM1OSouL/xAAUAQEAAAAAAAAAAAAAAAAAAAAA/8QAFBEBAAAAAAAAAAAAAAAAAAAAAP/aAAwDAQACEQMRAD8A34KUJEoQEAjamwjCBxelIF5AQK9vIQiCAmuRIAjCBQjCAIwECkJV4IiECJQUoCXdQeSgJETQgUJwIYSygdajBTbSilA5K9KbRSgzIXkoXig8AnAgaUQKA0soQiCBQlhIiQeSgrwCqdp7XLARTALgYk5c0FyEQcsme0T5uABOml+eaYft6q5zgDEiB/Lz8YBQbUIgVzxm1K4bLari0mTckjqVpMJt8lomnJi5BHwKDQhLKjYTGB4BE+BzHIqRvIDXmlBKVA4ClJQAokBhyMFNtCMIDCIBIEQQZhLCQIoQeARtC8AlCA2pQhRIPJUhUbH1t2mTMQEC4rGNbNxl1WD2ltRoJM5nLgZumtobUdJbJuTfKyqf8kq13DdM3QWtHabCCc7mPqegKj18eN4xoIH6irXDdjN1g3iSVDxPZxwNhdBCpbaaxu6BqT5BTcDt1ri0ZHJVeK2IWyc/NQaeDcHSJ+fig6VR21k1ogjP5fBS2be3SN6Y1H0XOcLtItf3z3W5q4w+OFcS2YB4ZhB02lVDgHAyCJHgU4CqHsrjQ5nsryyb6FpPyV+EBQiakCKEBAowEATjUBNCcCFqMIMq1OBNhGEBBGEIRoPBKUkJQgGUzjqW83TjdPoarZBA4IOeY+h/iMSGCN1l3ET0F/BbDZmEbSYGgKp2VTDX1Mp3yD/t/eVoaYQPNEpf8O03IlA0J5gQRsTsqm8XCgs7OMHAq6lI99kHM+0eyPZPysdVE2c7c4wtN2nG+sXUogGHD1Qa7s3jortibmLX8wuhtK5X2TMYinDZv9ldTCBxqNNtCJqBxqcagajagdYEYCBpRIMo0owUyE41A6xGCm2lECgclehJK8gQhC98Ak5C5RSkcLFBhRtaiwuAdcvcfCXE/NWmC25TiA4O8FjO1lIivU3KYIkkyOeSZ7O7LqOxDGiwI3nchnfnkg6RS2uwndLgDzspA2pTGdRvQgrG9rNkkOBZNxfxWQlzXCWmJi+9r4IO20cS14lrgUNV1j4LnmzXvpv3SXNdpMkHkDxWzwuILm3zhBndsvIJmc1narpJ7x+PoVqe1AIEjgso2jvRF75oLLYFYirTMiQ8X68l1kLjtLCPo16YqHuuhwc0hwiYzGo4Lr9LIXmwugeASyhBSoHWpwJpoTrUBtTkoGokGU3UYCIBehB4IwUgSoCSrwSFAK8TEpSo+OqRTd+k/BBj9o4ffJcNTJUrsthw17ndJ8FDqYiGkpvY+3qdMkOPImddc0GvqMa+xVFidjblTeF2kqXgNo0qrS6lUBM6EG/BSP8AGb30QOUcG1zYInxUh9MNFlCGJITNbGEmEEHtBVBbGunjKj7JwFOm9lOrvB1Ru83hnkeeaZ2nUBqNBOsW++K0GIw7SGPc67CIAGucT1QUm1tkBrmNbberEtjQEN3rcJAXQsMzdaAbkADKPRZ3ZGHNer/iCYY2WsbF7ameOa0wCAwUYQtCIBAYRtSAIwEBBEEjAjQZgIgkCUIPJQvAIwg8EhSylQNqq7R432dFxGZtY/Hkrcrnn8QKjxJ0mBc6a/JBV1NqtA7xnkP3VTUotqONQuu4+6BnxlUdfFEnMzkplF9Q5NJjLLl+yDZ9ma+Gad7dAdlIJi3Ecea0NfFU3OlrgDw4rlrK8HvNI8LHwVlTxlpBPXNB0B1Sbgqt2htBrNb8FQU9tkARc8R4aqDicdvu3iYA8+fyQXmxa4qVt43DXE87ZQt9hcO2tuVMmC7W5bxGTjxFrLnHZGkX1QG3EwT1XW2NgCNMkB02AZWToQAJxATCUYKBpRAoHmlONTITrUBgpwJtqMFBmgEoCJehB4BEhlEgVIUoXigArm/8TcQ3dDb7xyjIEHXjqui13QCuUdvWio+Wm1/S2Z+7oMLTZLh4q6bVsLZ2z+nVV78KII/ENND14KVh3FgjdBzykkyNOSC09qN2XRac+XRVO0a4JbuWjM/RFjTkJIhsXymLhRm0ZEWy80DtDFEa/firFh9pcWKrsPRJgRIC0nZ/Zxc6CMyg1nYvAlnfiXGXRxgGBy4LabPxjazA9hsfMHgRxUbYmD3GgxFoWUZtJ2FxVcNuz2hJboQTNuBBJQb8FEoeAx7KzQ6mZGo1HIhS5QE1ONTbSnAUDrU61MtKdagMFFKEFEgoAklEEkIPJQkhQ9o7Tp0BvVHAcBqfAIJsprF4plNu9UcGtGrjAWH2z24flRaG/wAxu7yyHqsTtHalSu6aj3OOm8cvAZBBtu0HbhpBbQFv+46w4d0fVc/xG0g4lxJkG+8NeHihdWsYy42En91WVCcuecWkxHwKCVWJe7dj3ja9oz66Ia2LAcBBBFrajQieIAUWoZdM2AA5iIuhrzv3ztf4ffNA/wC2kcpg6kN4fvyUmjSJdva5wL9B96qBgmmR3QSYPlOXSVZYWnMEgAWDf76lBaYSiC4Wv6iTcTyXS+y2wdxrXPGkjj/ZZXsPgqb6wDjfNsiJMX8T9F1VjUCiy5TtHEb2JqH8x3vMu/ZdG7RYr2dF3F3dHXP0nzXJcTVnEOI0AEeZQTqeMdTdLXOaeIMfBaXZPbJzbVhvj8wgO6jI+iyGJEiRlmgp1C3PI5oOw7N2lTrt3qbgeIyI8QpwK41hcW+m+WOLXDUFbDZXbMiBWbP8zc+oy+CDdMKMFVmA2pSrf9N4J4ZHyN1P3kD+8ilMByMOQU4QVqzWAucQ0C5JySysF292oTU9iDDWAEji439BHmgm7b7ahstoCf53C3Qa9VhsdtRz3Fz3FzjmSVX18RJMKG18uzQT31fuVGeSJP3dHSIOZhG/CzEEEaxn5Hogr97OdNAo1etu+GnnmpWJphvxnRVDqmc6m3nNvJA7M3AyOfH7sjpuLiIOn7RHko1WvNshOSOjLXAtuQQRw+5QX2EwRhszEHOLDiFY4TCBwMwWDLMaWN+duqXF7VpFtMN7oIl3EEi7ed4mOAVr2Yw4qVWsEEO9ALuJQR8Th8ThWtc5ha1xJa7IiIy1i63/AGK7WjEj2NUgV29BUA1HPiOvhbdodljEUd0AbzTLZ+HULk21aFRlSGb9MtcI3d1paRBkwZkZoNr202kHVdybMEHxNz8h0WAw1Sa1Q8wPIKZXxZLnOcSSZkm5JN7qo2fUu92u+figvnVRCiudM3TdOpI6/Feo1ReRqgfdJghpJy+n3yTji5pG9meBn4KL/mO9bIcBb+6fL+4DM94+o/8AlBMZiC2CCQQbEWPmtTsntjUYAKg9o3KcnDhfXqsR7SCB6JatY2Atecp9EHZ9kbVZiGkstHvA5jh0ViuQ7F2ucPUa8HIwRxbqCF16jUD2hzTIIBB5FBTFy5H2wxJOMrEaOjyAHyXWatQNBc4wAJJOQC4vtzGsrYms+n7jnyCfCCfMFBX4ioIGQUKgQXu+9E/iqcwOaiUzD3BBIbU+J6ZKUw5ehUPCNkE/zEW8ApgZAz8/kgYxYJvmcvRU+IoGFe1T5KHWaEFR7HuzCOjMzrOtyrEUpa7w+CjUW2nJBe9l9guxlQMY5rTBPfkAwZIEAyYM9Cuudj+zAwYcXFrnm0jIDhdct7N4o0qrKjT7pB9bjysu54SsKjGvb7rgCOqB5gWG/iRWYCxoa32kbznwN7dEhrZzgmT0C3JymYAz9c1xvtNtL29d75sT3eTRYel0FNiaov4X+SgbLfbS5Kcx53WuMmOUHPr9ym9mmKY4oJzKhy+5Rmf2Q03/AHmlqHggV7QRYGTnA6p2kCKf+5vwchw54lHi/wDp8JcP6X/sgbL5cDyXnEl0jpyjmq/CVTBvfL6J7C1PwPBA00QT6mKBIAOmfNbvsl2mfQomm9pcAZbxAOY++KxWD2SyxadfFXjGwIQSv4k7c3A3Dt/EN6of5dG/PoFzinTO8d07xIkX9Vd9sH+2fVeMy4x4CwjoFh2OdTdLSQQgtqW0CHFtQbp0kWUTF1IqgzYhSXbV9sN2rSk/nZ7w6FQMTTc0tky3Q6xwI0KCw2bUne/UPUH6KwdzVPsur3nDkPT9iVZl1pQC99uSaeZEo3GyEthAuCOYOv0THs7AjLXlyKk4UXTRmbGDfwzPvcUD+DdBzXW/4ebW32Gi43b3mfp/EOhv1K5DN7WcNND+k6+GatdjbZdQqMqNzaZ8eI8CEHXO221BQwxH4qh3B4H3j5W6hcmrVM+atu2PaMYqqHU59m1jQ2eJgvPmY/2qlpP3pyAA1sB+ooIuOA9m6REj+3qPRNYGn3B4dV7a1QFh3cogu48mjOL5lSdnM7g8Pv75ICGa9WbEFSmMjTNGGckEKn8U9i391gP5j8APmUbqaCuYEcB8b/MIKyi2CRwP9k7U2heAASFHaX+0MCRKtcPhoguF+AElA1hatR2Vlf4es4NAdn0VWMVFms6lLRqOIuSginGj8WXBQq1eiLup7yrsTMko8PVkCR4IJ+F2vSu1jQwnKRZUm0d72neIPMZRwUjF4QOBgXVa9xEA3hBO2cwNIJ/MAfA2PoVc+xAzI/cWVJTu087z9FaUq29B4gHrr6goHXNB8kFVseKGmEdb74oPYfMzqmSbkcyfVPYcSoftWguniUDu5NiOv0QueZ3X5nJ4jrvDjzTtKo3im6Y33HdgkWAJ1OfjAHqglgBoBORyaPed4cBzTL6s3MQMmj3f3PMqJVJa4h5h3GcxpEaeCdpU2xc/X7zQNY3EBzDeDw6q02e/uDwCpcbSa33eKuNlOloOsfEILIG9vvw8061v9lFY9WFB080AUmb1tSoOIEucdCT5ZD4K1baTaQCfIEqpfYBBApYbedcuGkDkrBmFcy7XzxlRqJiqQciAequsM0c0AYZoqDSdVIZhgM1EqNdTfINipQdNyUGKqu1Qsqa+mi9mvUnxYoHH1IEqpxFWSrCubFVdQyUExj7dPgFP2ViO65p/CZHg4wfWPNVTTAzR4KvuvB0yP6TY/H0QaOiJQVmW+/uU4wboJmdP7Jpr94ffqgDBvvfRVbxvPf8AqVrh6cOPI+ihjDy53MlA17ADjqpexrNLtRUIB19wfVA/DkDiF7Z4hh51Cf8A1CCbWpb53jBJ5IG4QD6JRXDRnBTbcRYaoIW0mREK02Se50VXtCpKs9imWiYQTSFOptyPBQMY05yB6/PknsNXqZEA+Fx1Bv5SgnVnwxxGoAB8T9AVWOdB6KftEn2bBlLiT0gD4lQ3t4cPvNBFf77T0V1SZAnTUKkxIi/AhXmDdvN6IHWgOEHooj8M4FSHui/D4Jo7Q4hBz1mILVZ4Ss1+YKrGUSVaYZsZcEC1KbNZCp6jhvWyCs8dWAGd1UgSgcpuJdJEibjlqE5iQ0E7oIBuN4gkcpC9ScRkE3UN5QaTZ8VaAJ5tdpDmj5tLT5ocOzdEDIKL2XxHefSOT27zf1sBMdW7w6BT64ImUCYc3Kz1ZrjUduzmclpcHTgEk8fgqN+KO8QAM0CU6tZo1I5q22XhS+kKhEUw8ioQQN0us0X4kfE6KrdTqEXePAK32Nh3nCua1xB9uX8iAxrL9Xu9UESpgyHkCXAZE/XJeA4C6n0sSMntgjha6N+465MIKPHNkSp+wTKHaOEESHTbJFsLUILbFUyW2QYCteMirIUbKPSwDXvGhkZcNUHtp1Jc0Ge6wT4ulx/qA6JhjfFFUO85ztSZ6fcJGtjwQRMWbHwVlsN0tAOSh1md13gnti1LDkgta1Eh1sl4YQG8KdRdonvYIOROxoHuhLTxxlIMKi/y48ECVKG93g4OKbwqeGG3O8XKMH3sglOeMlHevALzggTD1zTe17c2ODh4i/yWnxrwXSPdPeHg4At9CsmSr3BVN+g38zDuTyMuZ/yHRBZ0n90xwVGyvTkhw1N+qsQSGG2ip6FcA3AKCTVp0iO64g8NFb4qpVpUsPRbMtpve8A61KkifBrKdtJKjbJfRfUAqN7oDnEDuzutLg0ujugxc/NabtDiWvo4evAZvtd7oMSdxwaSRBkOP/gUGOrYqq8kGxFigZhHm8qa4Uz+LPVB7MD3aseIQQarXNzlTtiuuo9Yk/jB8Al2fU3XfRBtcLUUuruMZUqke60Cf1uDPg4noVTYfFMMAOudMirHHuDaLWn8dS88GN+r/RBCpNkpXNzSURGWX1RvHMT4IK/HGAbxZe2STFkmOyI4BNbGfA5INJQdb4qUcZFlUe3OmqnEGBAnmg5qatQ5W8Am3vqakq2pffqhxY+CCm3ic0oC9USNQPbqU00DSn2ZIIjmQrHYR77mfnaY/U3vN+BHVRKye2UYr0v9Vn9QQWGMpd0ulwgZTZVVOoeA8lc7UyP3qq5osg2PYHF4SnSxJrtZ7YscG70RubsFrZ1JJ8lD2PTGIwFejm6kRVYLAndJLjlJlj36/gCy7lpOxLyK7YJEggwYkSRB6E+aDPNAGbfUpwFv5D5lTMO34J9osgqd0aNI6o8OIcptUW6KNr98EF7gfEKx2i+RRH8rnebyP+KqKCuK47zP9If1OQBTH2E44wCgp/MoqmR8EFRtKQCfH79VE2U+0Tmpm1NfA/JV2zfkguaDosT96q+w+Mho4LLuOXj9FNruNro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26" name="Picture 6" descr="http://upload.wikimedia.org/wikipedia/commons/7/71/Roentgen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07" y="1371600"/>
            <a:ext cx="1646918" cy="231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8" name="Picture 8" descr="http://www.nobelprize.org/nobel_prizes/physics/laureates/1915/wh-bragg_postcar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72" y="4136572"/>
            <a:ext cx="1749425" cy="247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0" name="Picture 10" descr="http://trinitycollegechapel.com/media/imagestore/editable-box-images/Bragg,%20you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114" y="4136572"/>
            <a:ext cx="1752600" cy="2488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7089" y="376724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Sir William Henry Bragg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1925" y="1002268"/>
            <a:ext cx="2674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Wilhelm Conrad </a:t>
            </a:r>
            <a:r>
              <a:rPr lang="en-US" b="1" dirty="0" err="1"/>
              <a:t>Röntgen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203372" y="100226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Max Von Laue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8400" y="1371600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Discovers X-rays in 1895</a:t>
            </a:r>
          </a:p>
          <a:p>
            <a:r>
              <a:rPr lang="en-US" dirty="0"/>
              <a:t>Nobel Prize in 1901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81800" y="1382486"/>
            <a:ext cx="22315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Discovers diffraction of X-rays by crystals</a:t>
            </a:r>
          </a:p>
          <a:p>
            <a:r>
              <a:rPr lang="en-US" dirty="0"/>
              <a:t>In 1912.</a:t>
            </a:r>
          </a:p>
          <a:p>
            <a:r>
              <a:rPr lang="en-US" dirty="0"/>
              <a:t>(CuSO4 and </a:t>
            </a:r>
            <a:r>
              <a:rPr lang="en-US" dirty="0" err="1"/>
              <a:t>ZnS</a:t>
            </a:r>
            <a:r>
              <a:rPr lang="en-US" dirty="0"/>
              <a:t>)</a:t>
            </a:r>
          </a:p>
          <a:p>
            <a:r>
              <a:rPr lang="en-US" dirty="0"/>
              <a:t>Nobel Prize for Physics  in 1914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48200" y="4267200"/>
            <a:ext cx="403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Father and son solve the structure of </a:t>
            </a:r>
            <a:r>
              <a:rPr lang="en-US" dirty="0" err="1"/>
              <a:t>NaCl</a:t>
            </a:r>
            <a:r>
              <a:rPr lang="en-US" dirty="0"/>
              <a:t>, </a:t>
            </a:r>
            <a:r>
              <a:rPr lang="en-US" dirty="0" err="1"/>
              <a:t>KCl</a:t>
            </a:r>
            <a:r>
              <a:rPr lang="en-US" dirty="0"/>
              <a:t>, ice and diamond</a:t>
            </a:r>
          </a:p>
          <a:p>
            <a:r>
              <a:rPr lang="en-US" dirty="0"/>
              <a:t>Nobel Prize for Physics in 1915 </a:t>
            </a:r>
          </a:p>
        </p:txBody>
      </p:sp>
    </p:spTree>
    <p:extLst>
      <p:ext uri="{BB962C8B-B14F-4D97-AF65-F5344CB8AC3E}">
        <p14:creationId xmlns:p14="http://schemas.microsoft.com/office/powerpoint/2010/main" val="372036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X-ray Diffraction History</a:t>
            </a:r>
          </a:p>
        </p:txBody>
      </p:sp>
      <p:pic>
        <p:nvPicPr>
          <p:cNvPr id="29698" name="Picture 2" descr="EB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36867"/>
            <a:ext cx="5395607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91200" y="2438400"/>
            <a:ext cx="33337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Max Perutz and John Kendrew</a:t>
            </a:r>
          </a:p>
          <a:p>
            <a:r>
              <a:rPr lang="en-US" dirty="0"/>
              <a:t>Nobel Prize for Chemistry in 1962 </a:t>
            </a:r>
          </a:p>
          <a:p>
            <a:r>
              <a:rPr lang="en-US" dirty="0"/>
              <a:t>For Solving the Structure of Globular Proteins</a:t>
            </a:r>
          </a:p>
          <a:p>
            <a:r>
              <a:rPr lang="en-US" dirty="0"/>
              <a:t>(Myoglobin and Hemoglobin)</a:t>
            </a:r>
          </a:p>
        </p:txBody>
      </p:sp>
    </p:spTree>
    <p:extLst>
      <p:ext uri="{BB962C8B-B14F-4D97-AF65-F5344CB8AC3E}">
        <p14:creationId xmlns:p14="http://schemas.microsoft.com/office/powerpoint/2010/main" val="3972111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0" y="172061"/>
            <a:ext cx="6553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The Nobel Prize in Chemistry </a:t>
            </a:r>
            <a:r>
              <a:rPr lang="en-US" sz="2400" b="1" dirty="0" smtClean="0"/>
              <a:t>2017</a:t>
            </a:r>
          </a:p>
          <a:p>
            <a:pPr algn="ctr"/>
            <a:r>
              <a:rPr lang="en-US" sz="2400" dirty="0"/>
              <a:t>"for developing </a:t>
            </a:r>
            <a:r>
              <a:rPr lang="en-US" sz="2400" dirty="0" err="1"/>
              <a:t>cryo</a:t>
            </a:r>
            <a:r>
              <a:rPr lang="en-US" sz="2400" dirty="0"/>
              <a:t>-electron microscopy for the high-resolution structure determination of biomolecules in solution"</a:t>
            </a:r>
            <a:endParaRPr lang="en-US" sz="2400" b="1" dirty="0" smtClean="0"/>
          </a:p>
        </p:txBody>
      </p:sp>
      <p:sp>
        <p:nvSpPr>
          <p:cNvPr id="4" name="AutoShape 2" descr="Jacques Dubochet"/>
          <p:cNvSpPr>
            <a:spLocks noChangeAspect="1" noChangeArrowheads="1"/>
          </p:cNvSpPr>
          <p:nvPr/>
        </p:nvSpPr>
        <p:spPr bwMode="auto">
          <a:xfrm>
            <a:off x="155574" y="-144463"/>
            <a:ext cx="2430455" cy="243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Jacques Duboch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05" y="1899166"/>
            <a:ext cx="2057400" cy="3086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829" y="1925134"/>
            <a:ext cx="2080846" cy="31212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832" y="1925134"/>
            <a:ext cx="2057400" cy="30861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60375" y="4985266"/>
            <a:ext cx="2236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2E2A25"/>
                </a:solidFill>
                <a:latin typeface="inherit"/>
                <a:hlinkClick r:id="rId5" tooltip="Title text"/>
              </a:rPr>
              <a:t>Jacques </a:t>
            </a:r>
            <a:r>
              <a:rPr lang="en-US" b="1" dirty="0" err="1">
                <a:solidFill>
                  <a:srgbClr val="2E2A25"/>
                </a:solidFill>
                <a:latin typeface="inherit"/>
                <a:hlinkClick r:id="rId5" tooltip="Title text"/>
              </a:rPr>
              <a:t>Dubochet</a:t>
            </a:r>
            <a:endParaRPr lang="en-US" b="1" i="0" dirty="0">
              <a:solidFill>
                <a:srgbClr val="2E2A25"/>
              </a:solidFill>
              <a:effectLst/>
              <a:latin typeface="Alfred Sans Regular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466593" y="4985266"/>
            <a:ext cx="1813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2E2A25"/>
                </a:solidFill>
                <a:latin typeface="inherit"/>
                <a:hlinkClick r:id="rId6" tooltip="Title text"/>
              </a:rPr>
              <a:t>Joachim Frank</a:t>
            </a:r>
            <a:endParaRPr lang="en-US" b="1" i="0" dirty="0">
              <a:solidFill>
                <a:srgbClr val="2E2A25"/>
              </a:solidFill>
              <a:effectLst/>
              <a:latin typeface="Alfred Sans Regular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967973" y="5005781"/>
            <a:ext cx="23134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2E2A25"/>
                </a:solidFill>
                <a:latin typeface="inherit"/>
                <a:hlinkClick r:id="rId7" tooltip="Title text"/>
              </a:rPr>
              <a:t>Richard Henderson</a:t>
            </a:r>
            <a:endParaRPr lang="en-US" b="1" i="0" dirty="0">
              <a:solidFill>
                <a:srgbClr val="2E2A25"/>
              </a:solidFill>
              <a:effectLst/>
              <a:latin typeface="Alfred Sans Regular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84948" y="5354598"/>
            <a:ext cx="17675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Structure determination from ensembles of particles in solution</a:t>
            </a:r>
          </a:p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85800" y="5468034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Sample </a:t>
            </a:r>
            <a:r>
              <a:rPr lang="en-US" dirty="0" err="1" smtClean="0"/>
              <a:t>Vitrification</a:t>
            </a:r>
            <a:endParaRPr lang="en-US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5920795" y="5395628"/>
            <a:ext cx="2407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First atomic resolution structure  of a Protein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59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8200" y="457200"/>
            <a:ext cx="655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Single particle </a:t>
            </a:r>
            <a:r>
              <a:rPr lang="en-US" sz="2400" dirty="0" err="1"/>
              <a:t>cryo</a:t>
            </a:r>
            <a:r>
              <a:rPr lang="en-US" sz="2400" dirty="0"/>
              <a:t>-EM reconstruction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1233088"/>
            <a:ext cx="6705600" cy="548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19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914400"/>
          </a:xfrm>
        </p:spPr>
        <p:txBody>
          <a:bodyPr/>
          <a:lstStyle/>
          <a:p>
            <a:pPr eaLnBrk="1" hangingPunct="1"/>
            <a:r>
              <a:rPr lang="en-US" altLang="en-US" sz="2800" dirty="0">
                <a:solidFill>
                  <a:srgbClr val="FF9900"/>
                </a:solidFill>
                <a:latin typeface="Arial" charset="0"/>
              </a:rPr>
              <a:t>Crystal Structure Determination </a:t>
            </a:r>
          </a:p>
        </p:txBody>
      </p:sp>
      <p:pic>
        <p:nvPicPr>
          <p:cNvPr id="16387" name="Picture 2" descr="C:\Users\Duilio_2\Desktop\Biomolecular_Crystallography_Fig_1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47" y="1371600"/>
            <a:ext cx="6767578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1" y="4953000"/>
            <a:ext cx="338866" cy="266700"/>
          </a:xfrm>
          <a:prstGeom prst="rect">
            <a:avLst/>
          </a:prstGeom>
        </p:spPr>
      </p:pic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315547" y="4070838"/>
            <a:ext cx="1143000" cy="533400"/>
          </a:xfrm>
          <a:prstGeom prst="ellipse">
            <a:avLst/>
          </a:prstGeom>
          <a:solidFill>
            <a:srgbClr val="00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800" b="1" dirty="0">
                <a:latin typeface="Arial" charset="0"/>
              </a:rPr>
              <a:t>Crystal growth and freezing</a:t>
            </a:r>
          </a:p>
        </p:txBody>
      </p:sp>
      <p:sp>
        <p:nvSpPr>
          <p:cNvPr id="7" name="Oval 11"/>
          <p:cNvSpPr>
            <a:spLocks noChangeArrowheads="1"/>
          </p:cNvSpPr>
          <p:nvPr/>
        </p:nvSpPr>
        <p:spPr bwMode="auto">
          <a:xfrm>
            <a:off x="1600201" y="1676400"/>
            <a:ext cx="1066800" cy="685800"/>
          </a:xfrm>
          <a:prstGeom prst="ellipse">
            <a:avLst/>
          </a:prstGeom>
          <a:solidFill>
            <a:srgbClr val="00E87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 b="1" dirty="0">
                <a:latin typeface="Arial" charset="0"/>
              </a:rPr>
              <a:t>Diffraction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 b="1" dirty="0">
                <a:latin typeface="Arial" charset="0"/>
              </a:rPr>
              <a:t>experiment</a:t>
            </a:r>
          </a:p>
        </p:txBody>
      </p:sp>
      <p:sp>
        <p:nvSpPr>
          <p:cNvPr id="10" name="Oval 14"/>
          <p:cNvSpPr>
            <a:spLocks noChangeArrowheads="1"/>
          </p:cNvSpPr>
          <p:nvPr/>
        </p:nvSpPr>
        <p:spPr bwMode="auto">
          <a:xfrm>
            <a:off x="6096000" y="1066800"/>
            <a:ext cx="1558624" cy="533400"/>
          </a:xfrm>
          <a:prstGeom prst="ellipse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 b="1" dirty="0">
                <a:latin typeface="Arial" charset="0"/>
              </a:rPr>
              <a:t>Electron density</a:t>
            </a:r>
            <a:r>
              <a:rPr lang="en-US" altLang="en-US" sz="1400" dirty="0">
                <a:latin typeface="Arial" charset="0"/>
              </a:rPr>
              <a:t> </a:t>
            </a:r>
          </a:p>
        </p:txBody>
      </p:sp>
      <p:sp>
        <p:nvSpPr>
          <p:cNvPr id="12" name="Oval 15"/>
          <p:cNvSpPr>
            <a:spLocks noChangeArrowheads="1"/>
          </p:cNvSpPr>
          <p:nvPr/>
        </p:nvSpPr>
        <p:spPr bwMode="auto">
          <a:xfrm>
            <a:off x="7239000" y="3714750"/>
            <a:ext cx="1752600" cy="10858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 b="1" dirty="0">
                <a:latin typeface="Arial" charset="0"/>
              </a:rPr>
              <a:t>Model Building &amp;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 b="1" dirty="0">
                <a:latin typeface="Arial" charset="0"/>
              </a:rPr>
              <a:t> Atomic Refinement</a:t>
            </a:r>
          </a:p>
        </p:txBody>
      </p:sp>
      <p:sp>
        <p:nvSpPr>
          <p:cNvPr id="13" name="Oval 18"/>
          <p:cNvSpPr>
            <a:spLocks noChangeArrowheads="1"/>
          </p:cNvSpPr>
          <p:nvPr/>
        </p:nvSpPr>
        <p:spPr bwMode="auto">
          <a:xfrm>
            <a:off x="2732927" y="5943600"/>
            <a:ext cx="1229473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 b="1" dirty="0">
                <a:latin typeface="Arial" charset="0"/>
              </a:rPr>
              <a:t>Diffraction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 b="1" dirty="0">
                <a:latin typeface="Arial" charset="0"/>
              </a:rPr>
              <a:t>pattern</a:t>
            </a:r>
          </a:p>
        </p:txBody>
      </p:sp>
      <p:sp>
        <p:nvSpPr>
          <p:cNvPr id="15" name="Oval 15"/>
          <p:cNvSpPr>
            <a:spLocks noChangeArrowheads="1"/>
          </p:cNvSpPr>
          <p:nvPr/>
        </p:nvSpPr>
        <p:spPr bwMode="auto">
          <a:xfrm>
            <a:off x="7654625" y="6125966"/>
            <a:ext cx="1447800" cy="57150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 b="1" dirty="0">
                <a:latin typeface="Arial" charset="0"/>
              </a:rPr>
              <a:t>Structure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58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/>
              <a:t>Calculating </a:t>
            </a:r>
            <a:r>
              <a:rPr lang="en-US" sz="3600" dirty="0" smtClean="0"/>
              <a:t>an Electron Density map </a:t>
            </a:r>
            <a:r>
              <a:rPr lang="en-US" sz="3600" dirty="0"/>
              <a:t>from diffraction  data</a:t>
            </a:r>
          </a:p>
        </p:txBody>
      </p:sp>
      <p:pic>
        <p:nvPicPr>
          <p:cNvPr id="32771" name="Picture 2" descr="C:\Users\Duilio_2\Desktop\Biomolecular_Crystallography_Fig_1-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60450"/>
            <a:ext cx="8213725" cy="514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81000"/>
            <a:ext cx="8153400" cy="1143000"/>
          </a:xfrm>
        </p:spPr>
        <p:txBody>
          <a:bodyPr/>
          <a:lstStyle/>
          <a:p>
            <a:pPr eaLnBrk="1" hangingPunct="1"/>
            <a:r>
              <a:rPr lang="en-US" dirty="0"/>
              <a:t>Why is it so important to know the 3D structure of a protein?</a:t>
            </a:r>
            <a:endParaRPr lang="en-US" altLang="en-US" dirty="0" smtClean="0">
              <a:latin typeface="Arial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838200" y="1828800"/>
            <a:ext cx="7962900" cy="42672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Proteins are the building blocks of life.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Proteins form the basis for biological  processes.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structure of a protein is closely related to its function.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Biological function operates through structure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400" dirty="0">
                <a:latin typeface="Arial" charset="0"/>
              </a:rPr>
              <a:t>Organisms adapt to their environments by evolution of their </a:t>
            </a:r>
            <a:r>
              <a:rPr lang="en-US" sz="2400" dirty="0" smtClean="0">
                <a:latin typeface="Arial" charset="0"/>
              </a:rPr>
              <a:t>substructures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If you know the structure of a protein, you can better understand what it does and how it works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fr-FR" sz="2600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fr-FR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isease</a:t>
            </a:r>
            <a:r>
              <a:rPr lang="fr-FR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600" dirty="0">
                <a:latin typeface="Arial" panose="020B0604020202020204" pitchFamily="34" charset="0"/>
                <a:cs typeface="Arial" panose="020B0604020202020204" pitchFamily="34" charset="0"/>
              </a:rPr>
              <a:t>mutations cause structural change. </a:t>
            </a: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72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OF THIS TUTORIAL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Learn how to find and analyze atomic structure files from X-ray, </a:t>
            </a:r>
            <a:r>
              <a:rPr lang="en-US" dirty="0" smtClean="0"/>
              <a:t>NMR, Electron </a:t>
            </a:r>
            <a:r>
              <a:rPr lang="en-US" dirty="0"/>
              <a:t>Diffraction, </a:t>
            </a:r>
            <a:r>
              <a:rPr lang="en-US" dirty="0" err="1"/>
              <a:t>CryoEM</a:t>
            </a:r>
            <a:r>
              <a:rPr lang="en-US" dirty="0"/>
              <a:t> (PDB= Protein Data Bank )</a:t>
            </a:r>
          </a:p>
          <a:p>
            <a:r>
              <a:rPr lang="en-US" dirty="0"/>
              <a:t>Learn how to visualize PDB </a:t>
            </a:r>
            <a:r>
              <a:rPr lang="en-US" dirty="0" smtClean="0"/>
              <a:t>files </a:t>
            </a:r>
            <a:endParaRPr lang="en-US" dirty="0"/>
          </a:p>
          <a:p>
            <a:r>
              <a:rPr lang="en-US" dirty="0"/>
              <a:t>Learn how to highlight areas of interest</a:t>
            </a:r>
          </a:p>
          <a:p>
            <a:r>
              <a:rPr lang="en-US" dirty="0"/>
              <a:t>Learn how to mutate residues</a:t>
            </a:r>
          </a:p>
          <a:p>
            <a:r>
              <a:rPr lang="en-US" dirty="0"/>
              <a:t>Learn how to </a:t>
            </a:r>
            <a:r>
              <a:rPr lang="en-US" dirty="0" smtClean="0"/>
              <a:t>built atomic models into  electron density </a:t>
            </a:r>
            <a:r>
              <a:rPr lang="en-US" dirty="0" smtClean="0"/>
              <a:t>maps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72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685800"/>
          </a:xfrm>
        </p:spPr>
        <p:txBody>
          <a:bodyPr/>
          <a:lstStyle/>
          <a:p>
            <a:r>
              <a:rPr lang="en-US" dirty="0"/>
              <a:t>ATOM SELECTION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334000"/>
          </a:xfrm>
        </p:spPr>
        <p:txBody>
          <a:bodyPr/>
          <a:lstStyle/>
          <a:p>
            <a:r>
              <a:rPr lang="en-US" dirty="0"/>
              <a:t>Object Hierarchy:</a:t>
            </a:r>
          </a:p>
          <a:p>
            <a:r>
              <a:rPr lang="en-US" dirty="0"/>
              <a:t>PDB file  </a:t>
            </a:r>
          </a:p>
          <a:p>
            <a:pPr marL="0" indent="0">
              <a:buNone/>
            </a:pPr>
            <a:r>
              <a:rPr lang="en-US" dirty="0"/>
              <a:t>         Chain-ID  </a:t>
            </a:r>
          </a:p>
          <a:p>
            <a:pPr marL="0" indent="0">
              <a:buNone/>
            </a:pPr>
            <a:r>
              <a:rPr lang="en-US" dirty="0"/>
              <a:t>             Residue-ID  or Residue-Name</a:t>
            </a:r>
          </a:p>
          <a:p>
            <a:pPr marL="0" indent="0">
              <a:buNone/>
            </a:pPr>
            <a:r>
              <a:rPr lang="en-US" dirty="0"/>
              <a:t>                 </a:t>
            </a:r>
            <a:r>
              <a:rPr lang="en-US" dirty="0" err="1"/>
              <a:t>Atom_name</a:t>
            </a:r>
            <a:r>
              <a:rPr lang="en-US"/>
              <a:t>-ID             </a:t>
            </a:r>
            <a:endParaRPr lang="en-US" dirty="0"/>
          </a:p>
          <a:p>
            <a:pPr marL="0" indent="0">
              <a:buNone/>
            </a:pPr>
            <a:r>
              <a:rPr lang="en-US" sz="1600" dirty="0"/>
              <a:t>Examples:</a:t>
            </a:r>
          </a:p>
          <a:p>
            <a:pPr marL="0" indent="0">
              <a:buNone/>
            </a:pPr>
            <a:r>
              <a:rPr lang="en-US" sz="1600" dirty="0"/>
              <a:t>First Read PDB file:</a:t>
            </a:r>
          </a:p>
          <a:p>
            <a:pPr marL="0" indent="0">
              <a:buNone/>
            </a:pPr>
            <a:r>
              <a:rPr lang="en-US" sz="1600" dirty="0"/>
              <a:t>load gpcr1.pdb </a:t>
            </a:r>
          </a:p>
          <a:p>
            <a:pPr marL="0" indent="0">
              <a:buNone/>
            </a:pPr>
            <a:r>
              <a:rPr lang="en-US" sz="1600" dirty="0"/>
              <a:t>select  CHAINS_AB,  chain A+B  </a:t>
            </a:r>
          </a:p>
          <a:p>
            <a:pPr marL="0" indent="0">
              <a:buNone/>
            </a:pPr>
            <a:r>
              <a:rPr lang="en-US" sz="1600" dirty="0"/>
              <a:t>select   R23, </a:t>
            </a:r>
            <a:r>
              <a:rPr lang="en-US" sz="1600" dirty="0" err="1"/>
              <a:t>resid</a:t>
            </a:r>
            <a:r>
              <a:rPr lang="en-US" sz="1600" dirty="0"/>
              <a:t> 23 and chain A</a:t>
            </a:r>
          </a:p>
          <a:p>
            <a:pPr marL="0" indent="0">
              <a:buNone/>
            </a:pPr>
            <a:r>
              <a:rPr lang="en-US" sz="1600" dirty="0"/>
              <a:t>select   LOOP1,  </a:t>
            </a:r>
            <a:r>
              <a:rPr lang="en-US" sz="1600" dirty="0" err="1"/>
              <a:t>resid</a:t>
            </a:r>
            <a:r>
              <a:rPr lang="en-US" sz="1600" dirty="0"/>
              <a:t> 40:50 and chain B</a:t>
            </a:r>
          </a:p>
          <a:p>
            <a:pPr marL="0" indent="0">
              <a:buNone/>
            </a:pPr>
            <a:r>
              <a:rPr lang="en-US" sz="1600" dirty="0"/>
              <a:t>Select  ALL_VALINES,   </a:t>
            </a:r>
            <a:r>
              <a:rPr lang="en-US" sz="1600" dirty="0" err="1"/>
              <a:t>resname</a:t>
            </a:r>
            <a:r>
              <a:rPr lang="en-US" sz="1600" dirty="0"/>
              <a:t> VAL </a:t>
            </a:r>
          </a:p>
          <a:p>
            <a:pPr marL="0" indent="0">
              <a:buNone/>
            </a:pPr>
            <a:r>
              <a:rPr lang="en-US" sz="1600" dirty="0"/>
              <a:t>Select   ZINC_ATOM,  name ZN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58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REPRESENTATION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382000" cy="5257800"/>
          </a:xfrm>
        </p:spPr>
        <p:txBody>
          <a:bodyPr/>
          <a:lstStyle/>
          <a:p>
            <a:r>
              <a:rPr lang="en-US" sz="2000" dirty="0"/>
              <a:t>Lines</a:t>
            </a:r>
          </a:p>
          <a:p>
            <a:r>
              <a:rPr lang="en-US" sz="2000" dirty="0"/>
              <a:t>Sticks</a:t>
            </a:r>
          </a:p>
          <a:p>
            <a:r>
              <a:rPr lang="en-US" sz="2000" dirty="0"/>
              <a:t>Ribbons</a:t>
            </a:r>
          </a:p>
          <a:p>
            <a:r>
              <a:rPr lang="en-US" sz="2000" dirty="0"/>
              <a:t>Spheres</a:t>
            </a:r>
          </a:p>
          <a:p>
            <a:r>
              <a:rPr lang="en-US" sz="2000" dirty="0"/>
              <a:t>Surface</a:t>
            </a:r>
          </a:p>
          <a:p>
            <a:r>
              <a:rPr lang="en-US" sz="2000" dirty="0"/>
              <a:t>Cartoon</a:t>
            </a:r>
          </a:p>
          <a:p>
            <a:r>
              <a:rPr lang="en-US" sz="2000" dirty="0" smtClean="0"/>
              <a:t>EXAMPLES: (Make OBJECTS that contain parts of the whole macromolecule)</a:t>
            </a:r>
            <a:endParaRPr lang="en-US" sz="2000" dirty="0"/>
          </a:p>
          <a:p>
            <a:pPr marL="0" indent="0">
              <a:buNone/>
            </a:pPr>
            <a:r>
              <a:rPr lang="en-US" sz="1400" dirty="0"/>
              <a:t>		select DNA, chains D+E</a:t>
            </a:r>
          </a:p>
          <a:p>
            <a:pPr marL="0" indent="0">
              <a:buNone/>
            </a:pPr>
            <a:r>
              <a:rPr lang="en-US" sz="1400" dirty="0"/>
              <a:t>		color red,    DNA</a:t>
            </a:r>
          </a:p>
          <a:p>
            <a:pPr marL="0" indent="0">
              <a:buNone/>
            </a:pPr>
            <a:r>
              <a:rPr lang="en-US" sz="1400" dirty="0"/>
              <a:t>		show ribbon,  DNA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1400" dirty="0"/>
              <a:t>		select ZINC,  </a:t>
            </a:r>
            <a:r>
              <a:rPr lang="en-US" sz="1400" dirty="0" err="1"/>
              <a:t>resname</a:t>
            </a:r>
            <a:r>
              <a:rPr lang="en-US" sz="1400" dirty="0"/>
              <a:t> ZN</a:t>
            </a:r>
          </a:p>
          <a:p>
            <a:pPr marL="0" indent="0">
              <a:buNone/>
            </a:pPr>
            <a:r>
              <a:rPr lang="en-US" sz="1400" dirty="0"/>
              <a:t>		show spheres,  ZINC</a:t>
            </a:r>
          </a:p>
          <a:p>
            <a:pPr marL="0" indent="0">
              <a:buNone/>
            </a:pPr>
            <a:r>
              <a:rPr lang="en-US" sz="1400" dirty="0"/>
              <a:t>		color yellow, ZINC</a:t>
            </a:r>
          </a:p>
        </p:txBody>
      </p:sp>
    </p:spTree>
    <p:extLst>
      <p:ext uri="{BB962C8B-B14F-4D97-AF65-F5344CB8AC3E}">
        <p14:creationId xmlns:p14="http://schemas.microsoft.com/office/powerpoint/2010/main" val="375089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algn="ctr"/>
            <a:r>
              <a:rPr lang="en-US" sz="4800" dirty="0" smtClean="0"/>
              <a:t>ADDITIONAL SLIDES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481398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X-ray and Electron diffraction:</a:t>
            </a:r>
            <a:br>
              <a:rPr lang="en-US" dirty="0"/>
            </a:br>
            <a:r>
              <a:rPr lang="en-US" dirty="0"/>
              <a:t>Instrumentation and data collection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763000" cy="45259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An intense source of X-rays in the 5-25 Kev range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dirty="0"/>
              <a:t>   (or an electron microscope  200-400 Kev)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Optics to select monochromatic X-rays and focusing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A </a:t>
            </a:r>
            <a:r>
              <a:rPr lang="en-US" dirty="0" err="1"/>
              <a:t>goniostat</a:t>
            </a:r>
            <a:r>
              <a:rPr lang="en-US" dirty="0"/>
              <a:t>: A mechanical device to orient the crystal in the X-ray beam.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A 2-D detector to record the diffracted X-rays.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Crystal </a:t>
            </a:r>
            <a:r>
              <a:rPr lang="en-US" dirty="0" err="1"/>
              <a:t>Cryo</a:t>
            </a:r>
            <a:r>
              <a:rPr lang="en-US" dirty="0"/>
              <a:t>-cooler  and Microscope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38200"/>
            <a:ext cx="8145463" cy="6850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33600" y="228600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IN-HOUSE X-RAY DIFFRACTION INSTRUMENT  ($ 1-2M)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3" name="Rectangle 2"/>
          <p:cNvSpPr>
            <a:spLocks noChangeArrowheads="1"/>
          </p:cNvSpPr>
          <p:nvPr/>
        </p:nvSpPr>
        <p:spPr bwMode="auto">
          <a:xfrm>
            <a:off x="533400" y="228600"/>
            <a:ext cx="8382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/>
              <a:t>Schematic View of a Synchrotron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/>
              <a:t>Advanced Light Source in Chicago (~$1B)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0"/>
            <a:ext cx="6096000" cy="761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329092"/>
            <a:ext cx="6311900" cy="6116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8600" y="274638"/>
            <a:ext cx="9829800" cy="1401762"/>
          </a:xfrm>
        </p:spPr>
        <p:txBody>
          <a:bodyPr/>
          <a:lstStyle/>
          <a:p>
            <a:r>
              <a:rPr lang="en-US" sz="3600" b="1" dirty="0" err="1"/>
              <a:t>Linac</a:t>
            </a:r>
            <a:r>
              <a:rPr lang="en-US" sz="3600" b="1" dirty="0"/>
              <a:t> Coherent Light Source at Stanford  (~$2B)</a:t>
            </a:r>
            <a:br>
              <a:rPr lang="en-US" sz="3600" b="1" dirty="0"/>
            </a:br>
            <a:r>
              <a:rPr lang="en-US" sz="3600" b="1" dirty="0"/>
              <a:t>X-FEL ( X-ray free electron laser)</a:t>
            </a:r>
            <a:endParaRPr lang="en-US" sz="3600" dirty="0"/>
          </a:p>
        </p:txBody>
      </p:sp>
      <p:pic>
        <p:nvPicPr>
          <p:cNvPr id="31746" name="Picture 2" descr="http://home.slac.stanford.edu/pressreleases/images/lclsII_cd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11" y="1752600"/>
            <a:ext cx="74295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04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81000"/>
            <a:ext cx="8153400" cy="11430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Arial" charset="0"/>
              </a:rPr>
              <a:t>How do you solve the </a:t>
            </a:r>
            <a:r>
              <a:rPr lang="en-US" altLang="en-US" dirty="0">
                <a:latin typeface="Arial" charset="0"/>
              </a:rPr>
              <a:t/>
            </a:r>
            <a:br>
              <a:rPr lang="en-US" altLang="en-US" dirty="0">
                <a:latin typeface="Arial" charset="0"/>
              </a:rPr>
            </a:br>
            <a:r>
              <a:rPr lang="en-US" altLang="en-US" dirty="0" smtClean="0">
                <a:latin typeface="Arial" charset="0"/>
              </a:rPr>
              <a:t>structure of a macromolecule</a:t>
            </a:r>
            <a:br>
              <a:rPr lang="en-US" altLang="en-US" dirty="0" smtClean="0">
                <a:latin typeface="Arial" charset="0"/>
              </a:rPr>
            </a:br>
            <a:r>
              <a:rPr lang="en-US" altLang="en-US" dirty="0" smtClean="0">
                <a:latin typeface="Arial" charset="0"/>
              </a:rPr>
              <a:t> in 2023 ?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381000" y="2124694"/>
            <a:ext cx="2514600" cy="12954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Tx/>
              <a:buNone/>
              <a:defRPr/>
            </a:pPr>
            <a:endParaRPr lang="en-US" dirty="0" smtClean="0"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2197925"/>
            <a:ext cx="3657600" cy="149217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CRYSTALLOGRAPHIC METHODS: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Clone + Express +Purify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Crystallize + Optimize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Data collection of Diffraction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Build Model into Electron Density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876800" y="2212769"/>
            <a:ext cx="3733800" cy="1477328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/>
              <a:t>CryoEM</a:t>
            </a:r>
            <a:r>
              <a:rPr lang="en-US" b="1" dirty="0" smtClean="0"/>
              <a:t> METHODS: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Clone </a:t>
            </a:r>
            <a:r>
              <a:rPr lang="en-US" dirty="0"/>
              <a:t>+ Express +</a:t>
            </a:r>
            <a:r>
              <a:rPr lang="en-US" dirty="0" smtClean="0"/>
              <a:t>Purify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Optimize and collect  </a:t>
            </a:r>
            <a:r>
              <a:rPr lang="en-US" dirty="0" err="1" smtClean="0"/>
              <a:t>CryoEM</a:t>
            </a:r>
            <a:r>
              <a:rPr lang="en-US" dirty="0" smtClean="0"/>
              <a:t> data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CryoEM</a:t>
            </a:r>
            <a:r>
              <a:rPr lang="en-US" dirty="0" smtClean="0"/>
              <a:t>  reconstruction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Build Model into Electron Density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43000" y="4648200"/>
            <a:ext cx="6934200" cy="20313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(ML) MACHINE LEARNING METHODS:  ALPHAFOLD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AI Applied to Biology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Training using 200+K structures in the PDB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Produces 3D protein structures </a:t>
            </a:r>
            <a:r>
              <a:rPr lang="en-US" dirty="0"/>
              <a:t> </a:t>
            </a:r>
            <a:r>
              <a:rPr lang="en-US" dirty="0" smtClean="0"/>
              <a:t>from:</a:t>
            </a:r>
          </a:p>
          <a:p>
            <a:r>
              <a:rPr lang="en-US" dirty="0"/>
              <a:t> </a:t>
            </a:r>
            <a:r>
              <a:rPr lang="en-US" dirty="0" err="1"/>
              <a:t>A</a:t>
            </a:r>
            <a:r>
              <a:rPr lang="en-US" dirty="0" err="1" smtClean="0"/>
              <a:t>minoacid</a:t>
            </a:r>
            <a:r>
              <a:rPr lang="en-US" dirty="0" smtClean="0"/>
              <a:t> sequence, Multiple Sequence Alignments, and</a:t>
            </a:r>
          </a:p>
          <a:p>
            <a:r>
              <a:rPr lang="en-US" dirty="0"/>
              <a:t> </a:t>
            </a:r>
            <a:r>
              <a:rPr lang="en-US" dirty="0" smtClean="0"/>
              <a:t>Homologous Proteins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://alphafold.ebi.ac.uk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                 (200M predicted structures)</a:t>
            </a:r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 rot="5400000">
            <a:off x="2155554" y="4108796"/>
            <a:ext cx="930555" cy="1482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5400000" flipV="1">
            <a:off x="5424966" y="4102017"/>
            <a:ext cx="884874" cy="1523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16200000">
            <a:off x="2840064" y="4107916"/>
            <a:ext cx="903008" cy="1224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16200000">
            <a:off x="6088912" y="4107710"/>
            <a:ext cx="930556" cy="1504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4191000" y="2614500"/>
            <a:ext cx="685800" cy="1232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10800000" flipV="1">
            <a:off x="4191000" y="2889830"/>
            <a:ext cx="685800" cy="1232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58140" y="3735779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180K structures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816227" y="3716816"/>
            <a:ext cx="15368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17K </a:t>
            </a:r>
            <a:r>
              <a:rPr lang="en-US" dirty="0"/>
              <a:t>structures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723970" y="3842142"/>
            <a:ext cx="1880407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NMR METHODS</a:t>
            </a:r>
          </a:p>
        </p:txBody>
      </p:sp>
      <p:sp>
        <p:nvSpPr>
          <p:cNvPr id="18" name="Right Arrow 17"/>
          <p:cNvSpPr/>
          <p:nvPr/>
        </p:nvSpPr>
        <p:spPr>
          <a:xfrm rot="4014826" flipV="1">
            <a:off x="4040454" y="3517949"/>
            <a:ext cx="640929" cy="1038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 rot="4014826" flipV="1">
            <a:off x="5186623" y="4352309"/>
            <a:ext cx="545770" cy="1687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7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19400"/>
            <a:ext cx="9044738" cy="419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0" y="304800"/>
            <a:ext cx="70104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Crystallizing Macromolecules:</a:t>
            </a:r>
          </a:p>
          <a:p>
            <a:endParaRPr lang="en-US" dirty="0"/>
          </a:p>
          <a:p>
            <a:pPr marL="342900" indent="-342900">
              <a:buAutoNum type="arabicParenR"/>
            </a:pPr>
            <a:r>
              <a:rPr lang="en-US" dirty="0"/>
              <a:t>Purity (&gt;99%)</a:t>
            </a:r>
          </a:p>
          <a:p>
            <a:pPr marL="342900" indent="-342900">
              <a:buAutoNum type="arabicParenR"/>
            </a:pPr>
            <a:r>
              <a:rPr lang="en-US" dirty="0"/>
              <a:t>Must be </a:t>
            </a:r>
            <a:r>
              <a:rPr lang="en-US" dirty="0" err="1"/>
              <a:t>monodisperse</a:t>
            </a:r>
            <a:r>
              <a:rPr lang="en-US" dirty="0"/>
              <a:t>  (all monomers or dimers, 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r>
              <a:rPr lang="en-US" dirty="0"/>
              <a:t>(Protein must have a consistent  size, shape and  mass)</a:t>
            </a:r>
          </a:p>
          <a:p>
            <a:r>
              <a:rPr lang="en-US" dirty="0"/>
              <a:t>3)  Add cofactors, change pH or crystallize as complex with interacting proteins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914400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3" name="TextBox 1"/>
          <p:cNvSpPr txBox="1">
            <a:spLocks noChangeArrowheads="1"/>
          </p:cNvSpPr>
          <p:nvPr/>
        </p:nvSpPr>
        <p:spPr bwMode="auto">
          <a:xfrm>
            <a:off x="533400" y="457200"/>
            <a:ext cx="8382000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/>
              <a:t>Crystallization By Vapor Diffusion: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/>
              <a:t> Hanging Drop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Crystal Harvesting </a:t>
            </a:r>
          </a:p>
        </p:txBody>
      </p:sp>
      <p:pic>
        <p:nvPicPr>
          <p:cNvPr id="30722" name="Picture 2" descr="http://www.mitegen.com/images/MicroloopsLD/100umL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371600"/>
            <a:ext cx="4989511" cy="504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787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Points covered in this lecture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0. Introduction: Why Scientists Study Structure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1. Instrumentation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2. Growing and Harvesting crystals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/>
              <a:t>NEXT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3. From Crystals to Data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Data quality determines structural detail and accuracy</a:t>
            </a:r>
          </a:p>
        </p:txBody>
      </p:sp>
      <p:pic>
        <p:nvPicPr>
          <p:cNvPr id="31747" name="Picture 2" descr="C:\Users\Duilio_2\Desktop\Biomolecular_Crystallography_Fig_1-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295400"/>
            <a:ext cx="5335588" cy="530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sz="2400" dirty="0"/>
                  <a:t>The Intensities  are  measured from each image</a:t>
                </a:r>
                <a:br>
                  <a:rPr lang="en-US" sz="2400" dirty="0"/>
                </a:br>
                <a:r>
                  <a:rPr lang="en-US" sz="2400" dirty="0"/>
                  <a:t>by integrating the area under each dark spot </a:t>
                </a:r>
                <a:br>
                  <a:rPr lang="en-US" sz="2400" dirty="0"/>
                </a:br>
                <a:r>
                  <a:rPr lang="en-US" sz="2400" dirty="0"/>
                  <a:t>F(</a:t>
                </a:r>
                <a:r>
                  <a:rPr lang="en-US" sz="2400" dirty="0" err="1"/>
                  <a:t>h,k,l</a:t>
                </a:r>
                <a:r>
                  <a:rPr lang="en-US" sz="2400" dirty="0"/>
                  <a:t>,) =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  <a:ea typeface="Cambria Math"/>
                      </a:rPr>
                      <m:t> </m:t>
                    </m:r>
                    <m:r>
                      <a:rPr lang="en-US" sz="2400" i="1" smtClean="0">
                        <a:latin typeface="Cambria Math"/>
                        <a:ea typeface="Cambria Math"/>
                      </a:rPr>
                      <m:t>√</m:t>
                    </m:r>
                  </m:oMath>
                </a14:m>
                <a:r>
                  <a:rPr lang="en-US" sz="2400" dirty="0"/>
                  <a:t>Intensity(h,k,l)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t="-7447" b="-15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1618" name="Picture 2" descr="http://www.esrf.eu/files/live/sites/www/files/UsersAndScience/Publications/Highlights/2003/Materials/fig06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02" y="1981200"/>
            <a:ext cx="8508596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340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Points covered so far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0. Introduction: Why Scientists Study Structure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1. Crystals and Symmetry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2. Crystal Geometry and Diffraction Basics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3. From Crystals to Data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/>
              <a:t>NEXT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4. Reconstruction of electron density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86800" cy="838200"/>
          </a:xfrm>
        </p:spPr>
        <p:txBody>
          <a:bodyPr/>
          <a:lstStyle/>
          <a:p>
            <a:pPr eaLnBrk="1" hangingPunct="1"/>
            <a:r>
              <a:rPr lang="en-US" altLang="en-US" sz="3200">
                <a:solidFill>
                  <a:srgbClr val="FF9900"/>
                </a:solidFill>
              </a:rPr>
              <a:t>The crystal as a sum of waves (Fourier synthesis)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295400"/>
            <a:ext cx="3276600" cy="4876800"/>
          </a:xfrm>
        </p:spPr>
        <p:txBody>
          <a:bodyPr/>
          <a:lstStyle/>
          <a:p>
            <a:pPr eaLnBrk="1" hangingPunct="1"/>
            <a:r>
              <a:rPr lang="en-US" altLang="en-US" sz="1800" b="1"/>
              <a:t>F(h) is the  amplitude of wave</a:t>
            </a:r>
            <a:r>
              <a:rPr lang="en-US" altLang="en-US" sz="2000"/>
              <a:t> h, half the peak-trough distance  </a:t>
            </a:r>
            <a:r>
              <a:rPr lang="en-US" altLang="en-US" sz="2000">
                <a:latin typeface="Symbol" pitchFamily="18" charset="2"/>
              </a:rPr>
              <a:t>a</a:t>
            </a:r>
            <a:r>
              <a:rPr lang="en-US" altLang="en-US" sz="2000"/>
              <a:t>(h) is the phase of wave h, the displacement of peak from the origin</a:t>
            </a:r>
          </a:p>
          <a:p>
            <a:pPr eaLnBrk="1" hangingPunct="1"/>
            <a:r>
              <a:rPr lang="en-US" altLang="en-US" sz="2000"/>
              <a:t>Sum = </a:t>
            </a:r>
            <a:r>
              <a:rPr lang="en-US" altLang="en-US" sz="2000">
                <a:latin typeface="Symbol" pitchFamily="18" charset="2"/>
              </a:rPr>
              <a:t>r</a:t>
            </a:r>
            <a:r>
              <a:rPr lang="en-US" altLang="en-US" sz="2000"/>
              <a:t>(x), the electron density</a:t>
            </a:r>
          </a:p>
          <a:p>
            <a:pPr eaLnBrk="1" hangingPunct="1"/>
            <a:r>
              <a:rPr lang="en-US" altLang="en-US" sz="2000"/>
              <a:t>Waves of small h (low resolution) place molecule in cell</a:t>
            </a:r>
          </a:p>
          <a:p>
            <a:pPr eaLnBrk="1" hangingPunct="1"/>
            <a:r>
              <a:rPr lang="en-US" altLang="en-US" sz="2000"/>
              <a:t>Waves of large h (high resolution) show details</a:t>
            </a:r>
            <a:endParaRPr lang="en-US" altLang="en-US" sz="2800"/>
          </a:p>
        </p:txBody>
      </p:sp>
      <p:pic>
        <p:nvPicPr>
          <p:cNvPr id="34820" name="Picture 6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1143000"/>
            <a:ext cx="4133850" cy="4800600"/>
          </a:xfrm>
        </p:spPr>
      </p:pic>
      <p:sp>
        <p:nvSpPr>
          <p:cNvPr id="34821" name="Text Box 7"/>
          <p:cNvSpPr txBox="1">
            <a:spLocks noChangeArrowheads="1"/>
          </p:cNvSpPr>
          <p:nvPr/>
        </p:nvSpPr>
        <p:spPr bwMode="auto">
          <a:xfrm>
            <a:off x="5318125" y="21336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Arial" charset="0"/>
              </a:rPr>
              <a:t>F</a:t>
            </a:r>
          </a:p>
        </p:txBody>
      </p:sp>
      <p:sp>
        <p:nvSpPr>
          <p:cNvPr id="34822" name="Text Box 8"/>
          <p:cNvSpPr txBox="1">
            <a:spLocks noChangeArrowheads="1"/>
          </p:cNvSpPr>
          <p:nvPr/>
        </p:nvSpPr>
        <p:spPr bwMode="auto">
          <a:xfrm>
            <a:off x="5089525" y="2370138"/>
            <a:ext cx="3444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Symbol" pitchFamily="18" charset="2"/>
              </a:rPr>
              <a:t>a</a:t>
            </a:r>
          </a:p>
        </p:txBody>
      </p:sp>
      <p:sp>
        <p:nvSpPr>
          <p:cNvPr id="34823" name="Text Box 9"/>
          <p:cNvSpPr txBox="1">
            <a:spLocks noChangeArrowheads="1"/>
          </p:cNvSpPr>
          <p:nvPr/>
        </p:nvSpPr>
        <p:spPr bwMode="auto">
          <a:xfrm>
            <a:off x="4038600" y="4800600"/>
            <a:ext cx="14779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Symbol" pitchFamily="18" charset="2"/>
              </a:rPr>
              <a:t>r</a:t>
            </a:r>
            <a:r>
              <a:rPr lang="en-US" altLang="en-US" sz="1800"/>
              <a:t>(x)=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-152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3200" b="1">
                <a:solidFill>
                  <a:srgbClr val="FF9900"/>
                </a:solidFill>
              </a:rPr>
              <a:t>Diatomic and triatomic molecules as sums of waves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143000"/>
            <a:ext cx="3886200" cy="5334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/>
              <a:t>Notice that both molecules are formed from the same waves, but with different F(h) and </a:t>
            </a:r>
            <a:r>
              <a:rPr lang="en-US" altLang="en-US" sz="2800">
                <a:latin typeface="Symbol" pitchFamily="18" charset="2"/>
              </a:rPr>
              <a:t>a(</a:t>
            </a:r>
            <a:r>
              <a:rPr lang="en-US" altLang="en-US" sz="2800"/>
              <a:t>h) values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/>
              <a:t>If we know F(h) and </a:t>
            </a:r>
            <a:r>
              <a:rPr lang="en-US" altLang="en-US" sz="2800">
                <a:latin typeface="Symbol" pitchFamily="18" charset="2"/>
              </a:rPr>
              <a:t>a(</a:t>
            </a:r>
            <a:r>
              <a:rPr lang="en-US" altLang="en-US" sz="2800"/>
              <a:t>h) values for every wave h, we can sum the waves with the electron density equation to get </a:t>
            </a:r>
            <a:r>
              <a:rPr lang="en-US" altLang="en-US" sz="2800">
                <a:latin typeface="Symbol" pitchFamily="18" charset="2"/>
              </a:rPr>
              <a:t>r</a:t>
            </a:r>
            <a:r>
              <a:rPr lang="en-US" altLang="en-US" sz="2800"/>
              <a:t>(x).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/>
              <a:t>F(h) = [I(h)]</a:t>
            </a:r>
            <a:r>
              <a:rPr lang="en-US" altLang="en-US" sz="2800" baseline="30000"/>
              <a:t>1/2</a:t>
            </a:r>
            <a:endParaRPr lang="en-US" altLang="en-US" sz="2800"/>
          </a:p>
        </p:txBody>
      </p:sp>
      <p:pic>
        <p:nvPicPr>
          <p:cNvPr id="35844" name="Picture 6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84600" y="838200"/>
            <a:ext cx="5359400" cy="5562600"/>
          </a:xfrm>
        </p:spPr>
      </p:pic>
      <p:sp>
        <p:nvSpPr>
          <p:cNvPr id="35845" name="Text Box 7"/>
          <p:cNvSpPr txBox="1">
            <a:spLocks noChangeArrowheads="1"/>
          </p:cNvSpPr>
          <p:nvPr/>
        </p:nvSpPr>
        <p:spPr bwMode="auto">
          <a:xfrm>
            <a:off x="8366125" y="3238500"/>
            <a:ext cx="704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=</a:t>
            </a:r>
            <a:r>
              <a:rPr lang="en-US" altLang="en-US" sz="1800">
                <a:latin typeface="Symbol" pitchFamily="18" charset="2"/>
              </a:rPr>
              <a:t>r</a:t>
            </a:r>
            <a:r>
              <a:rPr lang="en-US" altLang="en-US" sz="1800"/>
              <a:t>(x)</a:t>
            </a:r>
          </a:p>
        </p:txBody>
      </p:sp>
      <p:sp>
        <p:nvSpPr>
          <p:cNvPr id="35846" name="Text Box 8"/>
          <p:cNvSpPr txBox="1">
            <a:spLocks noChangeArrowheads="1"/>
          </p:cNvSpPr>
          <p:nvPr/>
        </p:nvSpPr>
        <p:spPr bwMode="auto">
          <a:xfrm>
            <a:off x="8366125" y="5829300"/>
            <a:ext cx="704850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=</a:t>
            </a:r>
            <a:r>
              <a:rPr lang="en-US" altLang="en-US" sz="1800">
                <a:latin typeface="Symbol" pitchFamily="18" charset="2"/>
              </a:rPr>
              <a:t>r</a:t>
            </a:r>
            <a:r>
              <a:rPr lang="en-US" altLang="en-US" sz="1800"/>
              <a:t>(x)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cascio\Desktop\Biomolecular_Crystallography_Fig_9-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057400"/>
            <a:ext cx="8545513" cy="444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Box 3"/>
          <p:cNvSpPr txBox="1">
            <a:spLocks noChangeArrowheads="1"/>
          </p:cNvSpPr>
          <p:nvPr/>
        </p:nvSpPr>
        <p:spPr bwMode="auto">
          <a:xfrm>
            <a:off x="463550" y="862013"/>
            <a:ext cx="838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Fourier Transform (FT) of Structure factors (F,phase) into electron density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Points covered in </a:t>
            </a:r>
            <a:r>
              <a:rPr lang="en-US" altLang="en-US" dirty="0" smtClean="0"/>
              <a:t>this tutorial</a:t>
            </a:r>
            <a:endParaRPr lang="en-US" altLang="en-US" dirty="0"/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/>
          <a:lstStyle/>
          <a:p>
            <a:pPr eaLnBrk="1" hangingPunct="1"/>
            <a:r>
              <a:rPr lang="en-US" altLang="en-US" dirty="0"/>
              <a:t>1. Introduction: Why Scientists Study Structure</a:t>
            </a:r>
          </a:p>
          <a:p>
            <a:pPr eaLnBrk="1" hangingPunct="1"/>
            <a:r>
              <a:rPr lang="en-US" altLang="en-US" dirty="0"/>
              <a:t>2. Diffraction demo </a:t>
            </a:r>
          </a:p>
          <a:p>
            <a:pPr eaLnBrk="1" hangingPunct="1"/>
            <a:r>
              <a:rPr lang="en-US" altLang="en-US" dirty="0"/>
              <a:t>3. Browse the Protein Data Bank (PDB)</a:t>
            </a:r>
          </a:p>
          <a:p>
            <a:pPr eaLnBrk="1" hangingPunct="1"/>
            <a:r>
              <a:rPr lang="en-US" altLang="en-US" dirty="0"/>
              <a:t>4. Viewing and manipulating 3-D Structures</a:t>
            </a:r>
          </a:p>
          <a:p>
            <a:pPr marL="971550" lvl="1" indent="-514350" eaLnBrk="1" hangingPunct="1">
              <a:buAutoNum type="alphaUcParenR"/>
            </a:pPr>
            <a:r>
              <a:rPr lang="en-US" altLang="en-US" dirty="0" smtClean="0"/>
              <a:t>Structure </a:t>
            </a:r>
            <a:r>
              <a:rPr lang="en-US" altLang="en-US" dirty="0"/>
              <a:t>of a  Simple Protein-DNA complex </a:t>
            </a:r>
            <a:endParaRPr lang="en-US" altLang="en-US" dirty="0" smtClean="0"/>
          </a:p>
          <a:p>
            <a:pPr marL="971550" lvl="1" indent="-514350" eaLnBrk="1" hangingPunct="1">
              <a:buAutoNum type="alphaUcParenR"/>
            </a:pPr>
            <a:r>
              <a:rPr lang="en-US" altLang="en-US" dirty="0" smtClean="0"/>
              <a:t>Building atomic models into experimental </a:t>
            </a:r>
            <a:r>
              <a:rPr lang="en-US" altLang="en-US" dirty="0" smtClean="0"/>
              <a:t>maps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Points covered so far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/>
          <a:lstStyle/>
          <a:p>
            <a:pPr eaLnBrk="1" hangingPunct="1"/>
            <a:r>
              <a:rPr lang="en-US" altLang="en-US" dirty="0"/>
              <a:t>1. Introduction: Why Scientists Study Structure</a:t>
            </a:r>
          </a:p>
          <a:p>
            <a:pPr eaLnBrk="1" hangingPunct="1"/>
            <a:r>
              <a:rPr lang="en-US" altLang="en-US" dirty="0"/>
              <a:t>2. Crystal Geometry and Diffraction Basics</a:t>
            </a:r>
          </a:p>
          <a:p>
            <a:pPr eaLnBrk="1" hangingPunct="1"/>
            <a:r>
              <a:rPr lang="en-US" altLang="en-US" dirty="0"/>
              <a:t>3. From Crystals to Data</a:t>
            </a:r>
          </a:p>
          <a:p>
            <a:pPr eaLnBrk="1" hangingPunct="1"/>
            <a:r>
              <a:rPr lang="en-US" altLang="en-US" dirty="0"/>
              <a:t>4. Reconstruction of electron density</a:t>
            </a:r>
          </a:p>
          <a:p>
            <a:pPr eaLnBrk="1" hangingPunct="1"/>
            <a:r>
              <a:rPr lang="en-US" altLang="en-US" dirty="0"/>
              <a:t>5. Building the Atomic Model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555625" y="296863"/>
            <a:ext cx="739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3436937" y="68263"/>
            <a:ext cx="1258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itchFamily="18" charset="0"/>
              </a:rPr>
              <a:t>Crystal</a:t>
            </a:r>
          </a:p>
        </p:txBody>
      </p:sp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5791200" y="228600"/>
            <a:ext cx="979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Model</a:t>
            </a:r>
          </a:p>
        </p:txBody>
      </p:sp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858610" y="2958646"/>
            <a:ext cx="119295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itchFamily="18" charset="0"/>
              </a:rPr>
              <a:t>I</a:t>
            </a:r>
            <a:r>
              <a:rPr lang="en-US" altLang="en-US" sz="2400" baseline="-25000" dirty="0">
                <a:latin typeface="Times New Roman" pitchFamily="18" charset="0"/>
              </a:rPr>
              <a:t>o </a:t>
            </a:r>
            <a:r>
              <a:rPr lang="en-US" altLang="en-US" sz="2400" dirty="0">
                <a:latin typeface="Times New Roman" pitchFamily="18" charset="0"/>
              </a:rPr>
              <a:t>(</a:t>
            </a:r>
            <a:r>
              <a:rPr lang="en-US" altLang="en-US" sz="2400" dirty="0" err="1">
                <a:latin typeface="Times New Roman" pitchFamily="18" charset="0"/>
              </a:rPr>
              <a:t>h,k,l</a:t>
            </a:r>
            <a:r>
              <a:rPr lang="en-US" altLang="en-US" sz="2400" dirty="0">
                <a:latin typeface="Times New Roman" pitchFamily="18" charset="0"/>
              </a:rPr>
              <a:t>)</a:t>
            </a:r>
          </a:p>
        </p:txBody>
      </p:sp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3133725" y="3241675"/>
            <a:ext cx="1200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latin typeface="Times New Roman" pitchFamily="18" charset="0"/>
              </a:rPr>
              <a:t>F</a:t>
            </a:r>
            <a:r>
              <a:rPr lang="en-US" altLang="en-US" sz="2400" baseline="-25000" dirty="0" err="1">
                <a:latin typeface="Times New Roman" pitchFamily="18" charset="0"/>
              </a:rPr>
              <a:t>o</a:t>
            </a:r>
            <a:r>
              <a:rPr lang="en-US" altLang="en-US" sz="2400" dirty="0">
                <a:latin typeface="Times New Roman" pitchFamily="18" charset="0"/>
              </a:rPr>
              <a:t>(</a:t>
            </a:r>
            <a:r>
              <a:rPr lang="en-US" altLang="en-US" sz="2400" dirty="0" err="1">
                <a:latin typeface="Times New Roman" pitchFamily="18" charset="0"/>
              </a:rPr>
              <a:t>h,k,l</a:t>
            </a:r>
            <a:r>
              <a:rPr lang="en-US" altLang="en-US" sz="2400" dirty="0">
                <a:latin typeface="Times New Roman" pitchFamily="18" charset="0"/>
              </a:rPr>
              <a:t>)</a:t>
            </a:r>
          </a:p>
        </p:txBody>
      </p:sp>
      <p:sp>
        <p:nvSpPr>
          <p:cNvPr id="39945" name="Text Box 9"/>
          <p:cNvSpPr txBox="1">
            <a:spLocks noChangeArrowheads="1"/>
          </p:cNvSpPr>
          <p:nvPr/>
        </p:nvSpPr>
        <p:spPr bwMode="auto">
          <a:xfrm>
            <a:off x="5622925" y="2784475"/>
            <a:ext cx="11890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F</a:t>
            </a:r>
            <a:r>
              <a:rPr lang="en-US" altLang="en-US" sz="2400" baseline="-25000">
                <a:latin typeface="Times New Roman" pitchFamily="18" charset="0"/>
              </a:rPr>
              <a:t>c</a:t>
            </a:r>
            <a:r>
              <a:rPr lang="en-US" altLang="en-US" sz="2400">
                <a:latin typeface="Times New Roman" pitchFamily="18" charset="0"/>
              </a:rPr>
              <a:t>(h,k,l)</a:t>
            </a:r>
          </a:p>
        </p:txBody>
      </p:sp>
      <p:sp>
        <p:nvSpPr>
          <p:cNvPr id="39946" name="Line 10"/>
          <p:cNvSpPr>
            <a:spLocks noChangeShapeType="1"/>
          </p:cNvSpPr>
          <p:nvPr/>
        </p:nvSpPr>
        <p:spPr bwMode="auto">
          <a:xfrm flipH="1">
            <a:off x="2752952" y="1530005"/>
            <a:ext cx="51140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7" name="Line 11"/>
          <p:cNvSpPr>
            <a:spLocks noChangeShapeType="1"/>
          </p:cNvSpPr>
          <p:nvPr/>
        </p:nvSpPr>
        <p:spPr bwMode="auto">
          <a:xfrm>
            <a:off x="2133600" y="3352800"/>
            <a:ext cx="707798" cy="133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8" name="Line 12"/>
          <p:cNvSpPr>
            <a:spLocks noChangeShapeType="1"/>
          </p:cNvSpPr>
          <p:nvPr/>
        </p:nvSpPr>
        <p:spPr bwMode="auto">
          <a:xfrm flipH="1">
            <a:off x="6324600" y="1752600"/>
            <a:ext cx="6096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9" name="Text Box 13"/>
          <p:cNvSpPr txBox="1">
            <a:spLocks noChangeArrowheads="1"/>
          </p:cNvSpPr>
          <p:nvPr/>
        </p:nvSpPr>
        <p:spPr bwMode="auto">
          <a:xfrm>
            <a:off x="3505200" y="3810000"/>
            <a:ext cx="22098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itchFamily="18" charset="0"/>
              </a:rPr>
              <a:t>	</a:t>
            </a:r>
            <a:r>
              <a:rPr lang="en-US" altLang="en-US" sz="2400" u="sng" dirty="0">
                <a:latin typeface="Symbol" pitchFamily="18" charset="2"/>
              </a:rPr>
              <a:t>S</a:t>
            </a:r>
            <a:r>
              <a:rPr lang="en-US" altLang="en-US" sz="2400" u="sng" dirty="0">
                <a:latin typeface="Times New Roman" pitchFamily="18" charset="0"/>
              </a:rPr>
              <a:t> |</a:t>
            </a:r>
            <a:r>
              <a:rPr lang="en-US" altLang="en-US" sz="2400" u="sng" dirty="0" err="1">
                <a:latin typeface="Times New Roman" pitchFamily="18" charset="0"/>
              </a:rPr>
              <a:t>F</a:t>
            </a:r>
            <a:r>
              <a:rPr lang="en-US" altLang="en-US" sz="2400" u="sng" baseline="-25000" dirty="0" err="1">
                <a:latin typeface="Times New Roman" pitchFamily="18" charset="0"/>
              </a:rPr>
              <a:t>o</a:t>
            </a:r>
            <a:r>
              <a:rPr lang="en-US" altLang="en-US" sz="2400" u="sng" dirty="0">
                <a:latin typeface="Times New Roman" pitchFamily="18" charset="0"/>
              </a:rPr>
              <a:t>-F</a:t>
            </a:r>
            <a:r>
              <a:rPr lang="en-US" altLang="en-US" sz="2400" u="sng" baseline="-25000" dirty="0">
                <a:latin typeface="Times New Roman" pitchFamily="18" charset="0"/>
              </a:rPr>
              <a:t>c</a:t>
            </a:r>
            <a:r>
              <a:rPr lang="en-US" altLang="en-US" sz="2400" u="sng" dirty="0">
                <a:latin typeface="Times New Roman" pitchFamily="18" charset="0"/>
              </a:rPr>
              <a:t>|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itchFamily="18" charset="0"/>
              </a:rPr>
              <a:t>               </a:t>
            </a:r>
            <a:r>
              <a:rPr lang="en-US" altLang="en-US" sz="2400" dirty="0">
                <a:latin typeface="Symbol" pitchFamily="18" charset="2"/>
              </a:rPr>
              <a:t>S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F</a:t>
            </a:r>
            <a:r>
              <a:rPr lang="en-US" altLang="en-US" sz="2400" baseline="-25000" dirty="0" err="1">
                <a:latin typeface="Times New Roman" pitchFamily="18" charset="0"/>
              </a:rPr>
              <a:t>o</a:t>
            </a:r>
            <a:endParaRPr lang="en-US" altLang="en-US" sz="2400" baseline="-25000" dirty="0">
              <a:latin typeface="Times New Roman" pitchFamily="18" charset="0"/>
            </a:endParaRPr>
          </a:p>
        </p:txBody>
      </p:sp>
      <p:sp>
        <p:nvSpPr>
          <p:cNvPr id="39950" name="Text Box 14"/>
          <p:cNvSpPr txBox="1">
            <a:spLocks noChangeArrowheads="1"/>
          </p:cNvSpPr>
          <p:nvPr/>
        </p:nvSpPr>
        <p:spPr bwMode="auto">
          <a:xfrm>
            <a:off x="2667000" y="4038600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39951" name="Text Box 15"/>
          <p:cNvSpPr txBox="1">
            <a:spLocks noChangeArrowheads="1"/>
          </p:cNvSpPr>
          <p:nvPr/>
        </p:nvSpPr>
        <p:spPr bwMode="auto">
          <a:xfrm>
            <a:off x="3660661" y="3921351"/>
            <a:ext cx="725714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itchFamily="18" charset="0"/>
              </a:rPr>
              <a:t>R = </a:t>
            </a:r>
          </a:p>
        </p:txBody>
      </p:sp>
      <p:sp>
        <p:nvSpPr>
          <p:cNvPr id="39952" name="Line 16"/>
          <p:cNvSpPr>
            <a:spLocks noChangeShapeType="1"/>
          </p:cNvSpPr>
          <p:nvPr/>
        </p:nvSpPr>
        <p:spPr bwMode="auto">
          <a:xfrm>
            <a:off x="3505200" y="3810000"/>
            <a:ext cx="6096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3" name="Line 17"/>
          <p:cNvSpPr>
            <a:spLocks noChangeShapeType="1"/>
          </p:cNvSpPr>
          <p:nvPr/>
        </p:nvSpPr>
        <p:spPr bwMode="auto">
          <a:xfrm flipH="1">
            <a:off x="5410200" y="3352800"/>
            <a:ext cx="3810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4" name="Text Box 18"/>
          <p:cNvSpPr txBox="1">
            <a:spLocks noChangeArrowheads="1"/>
          </p:cNvSpPr>
          <p:nvPr/>
        </p:nvSpPr>
        <p:spPr bwMode="auto">
          <a:xfrm>
            <a:off x="898525" y="5299075"/>
            <a:ext cx="73310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itchFamily="18" charset="0"/>
              </a:rPr>
              <a:t>The R-factor gives the deviation of the calculated F’s from the model from the observed F’s from the crystal</a:t>
            </a:r>
          </a:p>
        </p:txBody>
      </p:sp>
      <p:grpSp>
        <p:nvGrpSpPr>
          <p:cNvPr id="19" name="Group 6"/>
          <p:cNvGrpSpPr>
            <a:grpSpLocks noChangeAspect="1"/>
          </p:cNvGrpSpPr>
          <p:nvPr/>
        </p:nvGrpSpPr>
        <p:grpSpPr bwMode="auto">
          <a:xfrm>
            <a:off x="3436937" y="525463"/>
            <a:ext cx="1173162" cy="1868488"/>
            <a:chOff x="96" y="672"/>
            <a:chExt cx="576" cy="917"/>
          </a:xfrm>
        </p:grpSpPr>
        <p:pic>
          <p:nvPicPr>
            <p:cNvPr id="20" name="Picture 7" descr="xta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672"/>
              <a:ext cx="576" cy="493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8" descr="LYZOLOOP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152"/>
              <a:ext cx="576" cy="437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9955" name="Picture 19" descr="C:\Users\Duilio_2\Desktop\prok_merbromin_2d_30glycerol_r4p_03062009x10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94" y="373063"/>
            <a:ext cx="2487612" cy="248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Content Placeholder 3"/>
          <p:cNvPicPr>
            <a:picLocks noGrp="1" noChangeAspect="1"/>
          </p:cNvPicPr>
          <p:nvPr>
            <p:ph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940" y="479409"/>
            <a:ext cx="2086192" cy="2111392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TextBox 2"/>
          <p:cNvSpPr txBox="1">
            <a:spLocks noChangeArrowheads="1"/>
          </p:cNvSpPr>
          <p:nvPr/>
        </p:nvSpPr>
        <p:spPr bwMode="auto">
          <a:xfrm>
            <a:off x="1828800" y="228600"/>
            <a:ext cx="1981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GAL4-TABLE1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6569912"/>
              </p:ext>
            </p:extLst>
          </p:nvPr>
        </p:nvGraphicFramePr>
        <p:xfrm>
          <a:off x="304801" y="685800"/>
          <a:ext cx="7619999" cy="4419597"/>
        </p:xfrm>
        <a:graphic>
          <a:graphicData uri="http://schemas.openxmlformats.org/drawingml/2006/table">
            <a:tbl>
              <a:tblPr/>
              <a:tblGrid>
                <a:gridCol w="2969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26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26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26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26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45708">
                <a:tc>
                  <a:txBody>
                    <a:bodyPr/>
                    <a:lstStyle/>
                    <a:p>
                      <a:pPr algn="l" fontAlgn="t"/>
                      <a:endParaRPr lang="en-US" sz="700" dirty="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Gal4/DNA (Zn MAD)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Native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5708"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Data Collection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peak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Edge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700">
                          <a:effectLst/>
                        </a:rPr>
                        <a:t>Remote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5708"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Space group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C2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C2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700">
                          <a:effectLst/>
                        </a:rPr>
                        <a:t>C2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C2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9067"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Cell Parameters (Å) 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a 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b 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c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/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126.2 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40.7 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89.7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/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126.2 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40.7 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89.7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700">
                          <a:effectLst/>
                        </a:rPr>
                        <a:t/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126.2 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40.7 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89.7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/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126.5 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40.8 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90.4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5708"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Wavelength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1.2823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1.2830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700">
                          <a:effectLst/>
                        </a:rPr>
                        <a:t>1.2448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7818"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Resolution range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50-3.3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50-3.3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700">
                          <a:effectLst/>
                        </a:rPr>
                        <a:t>50-3.3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50-2.6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7818"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Total reflections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44842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45415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700">
                          <a:effectLst/>
                        </a:rPr>
                        <a:t>46761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4048"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Unique reflections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6798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6839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700">
                          <a:effectLst/>
                        </a:rPr>
                        <a:t>6892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5708"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Completeness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95.6 (76.4)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96.1 (80.4)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700">
                          <a:effectLst/>
                        </a:rPr>
                        <a:t>97.4 (89.7)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5708"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I/</a:t>
                      </a:r>
                      <a:r>
                        <a:rPr lang="el-GR" sz="700">
                          <a:effectLst/>
                        </a:rPr>
                        <a:t>σ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16.2 (5.7)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20.3 (6.1)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700">
                          <a:effectLst/>
                        </a:rPr>
                        <a:t>18.1 (6.8)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45708"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Rmerge(%)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8.4 (19.1)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7.2 (18.1)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700">
                          <a:effectLst/>
                        </a:rPr>
                        <a:t>7.6 (20.0)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4048"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1" dirty="0">
                          <a:effectLst/>
                        </a:rPr>
                        <a:t>Refinement Parameters</a:t>
                      </a:r>
                      <a:endParaRPr lang="en-US" sz="700" dirty="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700" dirty="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7818"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Number of atoms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2388"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  Nonhydrogen atoms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 dirty="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2311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45708"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 Waters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33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45708"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 Zinc atoms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4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45708"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Rfactor (%)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23.0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45708"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Rfree (%)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27.5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45708"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Rmsds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54048"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  Bond length (Å)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0.014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54048"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  Bond angles (°)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dirty="0">
                          <a:effectLst/>
                        </a:rPr>
                        <a:t>1.567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81000" y="4993956"/>
            <a:ext cx="8610600" cy="17023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58700" rIns="0" bIns="7935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Table 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Crystallographic Data Statistics for the Gal4(1-100)/DNA Complex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rmsd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= root-mean-square deviation.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Values for the outer resolution shell are given in parentheses.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Rmerge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= 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ΣΣi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| II − &lt;I&gt;Σ/ | &lt;I&gt;, where &lt;I&gt; is the mean intensity of the N reflections with intensities Ii and common indices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cs typeface="Arial" pitchFamily="34" charset="0"/>
              </a:rPr>
              <a:t> </a:t>
            </a:r>
            <a:r>
              <a:rPr kumimoji="0" lang="en-US" altLang="en-US" sz="11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h,k,l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cs typeface="Arial" pitchFamily="34" charset="0"/>
              </a:rPr>
              <a:t> 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for the native and derivative crystals, respectively.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R factor = 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Σhkl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| | Fobs − | k | 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Fcal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/ | | 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Σhkl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| Fobs |, where Fobs and 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Fcal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Are observed and calculated structure 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factors,respectively</a:t>
            </a: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For 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Rfree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the sum is extended over a subset of reflections (10%) that were excluded from all stages of refinement.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8305800" cy="1752600"/>
          </a:xfrm>
        </p:spPr>
        <p:txBody>
          <a:bodyPr/>
          <a:lstStyle/>
          <a:p>
            <a:r>
              <a:rPr lang="en-US" sz="3600" dirty="0"/>
              <a:t>Points briefly  covered in this tutorial</a:t>
            </a:r>
            <a:br>
              <a:rPr lang="en-US" sz="3600" dirty="0"/>
            </a:br>
            <a:r>
              <a:rPr lang="en-US" sz="3600" dirty="0"/>
              <a:t>but  fully covered in </a:t>
            </a:r>
            <a:r>
              <a:rPr lang="en-US" sz="3600" dirty="0" smtClean="0"/>
              <a:t>CHEM</a:t>
            </a:r>
            <a:r>
              <a:rPr lang="en-US" sz="3600" dirty="0" smtClean="0"/>
              <a:t>230A </a:t>
            </a:r>
            <a:r>
              <a:rPr lang="en-US" sz="3600" dirty="0" smtClean="0"/>
              <a:t>(Lecture)</a:t>
            </a:r>
            <a:br>
              <a:rPr lang="en-US" sz="3600" dirty="0" smtClean="0"/>
            </a:br>
            <a:r>
              <a:rPr lang="en-US" sz="3600" dirty="0" smtClean="0"/>
              <a:t> </a:t>
            </a:r>
            <a:r>
              <a:rPr lang="en-US" sz="3600" dirty="0"/>
              <a:t>and </a:t>
            </a:r>
            <a:r>
              <a:rPr lang="en-US" sz="3600" dirty="0" smtClean="0"/>
              <a:t>M230D (Lab)</a:t>
            </a:r>
            <a:br>
              <a:rPr lang="en-US" sz="3600" dirty="0" smtClean="0"/>
            </a:br>
            <a:r>
              <a:rPr lang="en-US" sz="3600" dirty="0" smtClean="0"/>
              <a:t>(</a:t>
            </a:r>
            <a:r>
              <a:rPr lang="en-US" sz="3600" dirty="0"/>
              <a:t>Winter </a:t>
            </a:r>
            <a:r>
              <a:rPr lang="en-US" sz="3600" dirty="0" smtClean="0"/>
              <a:t>quarter. Starts 1/8/2024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90800"/>
            <a:ext cx="8229600" cy="3535363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altLang="en-US" sz="2400" dirty="0" err="1"/>
              <a:t>Xray</a:t>
            </a:r>
            <a:r>
              <a:rPr lang="en-US" altLang="en-US" sz="2400" dirty="0"/>
              <a:t> + electron-diffraction + </a:t>
            </a:r>
            <a:r>
              <a:rPr lang="en-US" altLang="en-US" sz="2400" dirty="0" err="1" smtClean="0"/>
              <a:t>cryoEM</a:t>
            </a:r>
            <a:endParaRPr lang="en-US" altLang="en-US" sz="2400" dirty="0" smtClean="0"/>
          </a:p>
          <a:p>
            <a:pPr marL="457200" indent="-457200" eaLnBrk="1" hangingPunct="1">
              <a:buFont typeface="+mj-lt"/>
              <a:buAutoNum type="arabicPeriod"/>
            </a:pPr>
            <a:r>
              <a:rPr lang="en-US" altLang="en-US" sz="2400" dirty="0" smtClean="0"/>
              <a:t> </a:t>
            </a:r>
            <a:r>
              <a:rPr lang="en-US" altLang="en-US" sz="2400" dirty="0"/>
              <a:t>Growing </a:t>
            </a:r>
            <a:r>
              <a:rPr lang="en-US" altLang="en-US" sz="2400" dirty="0" smtClean="0"/>
              <a:t>crystals and </a:t>
            </a:r>
            <a:r>
              <a:rPr lang="en-US" altLang="en-US" sz="2400" dirty="0"/>
              <a:t>Diffraction Basics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lang="en-US" altLang="en-US" sz="2400" dirty="0" smtClean="0"/>
              <a:t>From </a:t>
            </a:r>
            <a:r>
              <a:rPr lang="en-US" altLang="en-US" sz="2400" dirty="0"/>
              <a:t>Crystals to Diffraction Data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lang="en-US" altLang="en-US" sz="2400" dirty="0" smtClean="0"/>
              <a:t>Reconstruction </a:t>
            </a:r>
            <a:r>
              <a:rPr lang="en-US" altLang="en-US" sz="2400" dirty="0"/>
              <a:t>of electron </a:t>
            </a:r>
            <a:r>
              <a:rPr lang="en-US" altLang="en-US" sz="2400" dirty="0" smtClean="0"/>
              <a:t>density and Building  </a:t>
            </a:r>
            <a:r>
              <a:rPr lang="en-US" altLang="en-US" sz="2400" dirty="0"/>
              <a:t>Atomic </a:t>
            </a:r>
            <a:r>
              <a:rPr lang="en-US" altLang="en-US" sz="2400" dirty="0" smtClean="0"/>
              <a:t>Models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lang="en-US" altLang="en-US" sz="2400" dirty="0" err="1" smtClean="0"/>
              <a:t>CryoEM</a:t>
            </a:r>
            <a:r>
              <a:rPr lang="en-US" altLang="en-US" sz="2400" dirty="0" smtClean="0"/>
              <a:t>: </a:t>
            </a:r>
            <a:r>
              <a:rPr lang="en-US" altLang="en-US" sz="2400" dirty="0" err="1" smtClean="0"/>
              <a:t>Grid+Sample</a:t>
            </a:r>
            <a:r>
              <a:rPr lang="en-US" altLang="en-US" sz="2400" dirty="0" smtClean="0"/>
              <a:t> preparation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lang="en-US" altLang="en-US" sz="2400" dirty="0" smtClean="0"/>
              <a:t> </a:t>
            </a:r>
            <a:r>
              <a:rPr lang="en-US" altLang="en-US" sz="2400" dirty="0"/>
              <a:t>D</a:t>
            </a:r>
            <a:r>
              <a:rPr lang="en-US" altLang="en-US" sz="2400" dirty="0" smtClean="0"/>
              <a:t>ata collection, Image Processing</a:t>
            </a:r>
            <a:endParaRPr lang="en-US" altLang="en-US" sz="2400" dirty="0"/>
          </a:p>
          <a:p>
            <a:pPr marL="457200" indent="-457200" eaLnBrk="1" hangingPunct="1">
              <a:buFont typeface="+mj-lt"/>
              <a:buAutoNum type="arabicPeriod"/>
            </a:pPr>
            <a:r>
              <a:rPr lang="en-US" altLang="en-US" sz="2400" dirty="0" smtClean="0"/>
              <a:t> 3D Reconstruction and Refinement</a:t>
            </a: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06006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Diffraction: Single slit diffraction</a:t>
            </a:r>
            <a:endParaRPr lang="en-US" dirty="0"/>
          </a:p>
        </p:txBody>
      </p:sp>
      <p:pic>
        <p:nvPicPr>
          <p:cNvPr id="1026" name="Picture 2" descr="http://hyperphysics.phy-astr.gsu.edu/hbase/phyopt/imgpho/sinslitwi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24000"/>
            <a:ext cx="6735865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2950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dirty="0"/>
              <a:t>Diffraction: Interference Patterns</a:t>
            </a:r>
            <a:br>
              <a:rPr lang="en-US" dirty="0"/>
            </a:br>
            <a:r>
              <a:rPr lang="en-US" sz="2400" dirty="0"/>
              <a:t>Thomas Young’s Slit experiments (1801)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2892"/>
            <a:ext cx="8915400" cy="291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15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Visible Light Diffraction Demo</a:t>
            </a:r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209800"/>
            <a:ext cx="5181600" cy="4062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3581400" y="1828800"/>
            <a:ext cx="2286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114800" y="1622167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 um  or 1,000 nm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47800" y="1627201"/>
            <a:ext cx="1989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Diffraction Grating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6096000" y="1613971"/>
            <a:ext cx="2291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Green Laser =  532 nm</a:t>
            </a:r>
          </a:p>
        </p:txBody>
      </p:sp>
    </p:spTree>
    <p:extLst>
      <p:ext uri="{BB962C8B-B14F-4D97-AF65-F5344CB8AC3E}">
        <p14:creationId xmlns:p14="http://schemas.microsoft.com/office/powerpoint/2010/main" val="239563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The Electromagnetic Spectrum</a:t>
            </a:r>
          </a:p>
        </p:txBody>
      </p:sp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590800"/>
            <a:ext cx="8920163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own Arrow 1"/>
          <p:cNvSpPr/>
          <p:nvPr/>
        </p:nvSpPr>
        <p:spPr>
          <a:xfrm>
            <a:off x="4526281" y="2286000"/>
            <a:ext cx="45719" cy="228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343400" y="18288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Green Laser =  532 nm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2514</TotalTime>
  <Words>1356</Words>
  <Application>Microsoft Office PowerPoint</Application>
  <PresentationFormat>On-screen Show (4:3)</PresentationFormat>
  <Paragraphs>307</Paragraphs>
  <Slides>42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Alfred Sans Regular</vt:lpstr>
      <vt:lpstr>Arial</vt:lpstr>
      <vt:lpstr>Calibri</vt:lpstr>
      <vt:lpstr>Cambria Math</vt:lpstr>
      <vt:lpstr>inherit</vt:lpstr>
      <vt:lpstr>Symbol</vt:lpstr>
      <vt:lpstr>Times New Roman</vt:lpstr>
      <vt:lpstr>Office Theme</vt:lpstr>
      <vt:lpstr>Introduction to Structural Biology</vt:lpstr>
      <vt:lpstr>Why is it so important to know the 3D structure of a protein?</vt:lpstr>
      <vt:lpstr>How do you solve the  structure of a macromolecule  in 2023 ?</vt:lpstr>
      <vt:lpstr>Points covered in this tutorial</vt:lpstr>
      <vt:lpstr>Points briefly  covered in this tutorial but  fully covered in CHEM230A (Lecture)  and M230D (Lab) (Winter quarter. Starts 1/8/2024)</vt:lpstr>
      <vt:lpstr>Diffraction: Single slit diffraction</vt:lpstr>
      <vt:lpstr>Diffraction: Interference Patterns Thomas Young’s Slit experiments (1801)</vt:lpstr>
      <vt:lpstr>Visible Light Diffraction Demo</vt:lpstr>
      <vt:lpstr>The Electromagnetic Spectrum</vt:lpstr>
      <vt:lpstr>Visible light is ~3000 times too long  to resolve interatomic distances (~1.5 Å)</vt:lpstr>
      <vt:lpstr>X-rays are appropriate for resolving interatomic distances (0.1nm or 1 Å)</vt:lpstr>
      <vt:lpstr>PowerPoint Presentation</vt:lpstr>
      <vt:lpstr>PowerPoint Presentation</vt:lpstr>
      <vt:lpstr>X-ray Diffraction History</vt:lpstr>
      <vt:lpstr>X-ray Diffraction History</vt:lpstr>
      <vt:lpstr>PowerPoint Presentation</vt:lpstr>
      <vt:lpstr>PowerPoint Presentation</vt:lpstr>
      <vt:lpstr>Crystal Structure Determination </vt:lpstr>
      <vt:lpstr>Calculating an Electron Density map from diffraction  data</vt:lpstr>
      <vt:lpstr>GOALS OF THIS TUTORIAL</vt:lpstr>
      <vt:lpstr>ATOM SELECTION</vt:lpstr>
      <vt:lpstr>STRUCTURE REPRESENTATION</vt:lpstr>
      <vt:lpstr>PowerPoint Presentation</vt:lpstr>
      <vt:lpstr>X-ray and Electron diffraction: Instrumentation and data collection</vt:lpstr>
      <vt:lpstr>PowerPoint Presentation</vt:lpstr>
      <vt:lpstr>PowerPoint Presentation</vt:lpstr>
      <vt:lpstr>PowerPoint Presentation</vt:lpstr>
      <vt:lpstr>PowerPoint Presentation</vt:lpstr>
      <vt:lpstr>Linac Coherent Light Source at Stanford  (~$2B) X-FEL ( X-ray free electron laser)</vt:lpstr>
      <vt:lpstr>PowerPoint Presentation</vt:lpstr>
      <vt:lpstr>PowerPoint Presentation</vt:lpstr>
      <vt:lpstr>Crystal Harvesting </vt:lpstr>
      <vt:lpstr>Points covered in this lecture</vt:lpstr>
      <vt:lpstr>Data quality determines structural detail and accuracy</vt:lpstr>
      <vt:lpstr>The Intensities  are  measured from each image by integrating the area under each dark spot  F(h,k,l,) = √Intensity(h,k,l)</vt:lpstr>
      <vt:lpstr>Points covered so far</vt:lpstr>
      <vt:lpstr>The crystal as a sum of waves (Fourier synthesis)</vt:lpstr>
      <vt:lpstr>Diatomic and triatomic molecules as sums of waves</vt:lpstr>
      <vt:lpstr>PowerPoint Presentation</vt:lpstr>
      <vt:lpstr>Points covered so far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Crystallography</dc:title>
  <dc:creator>Duilio</dc:creator>
  <cp:lastModifiedBy>Duilio Cascio</cp:lastModifiedBy>
  <cp:revision>159</cp:revision>
  <cp:lastPrinted>2012-10-12T17:05:33Z</cp:lastPrinted>
  <dcterms:created xsi:type="dcterms:W3CDTF">2011-11-29T06:20:37Z</dcterms:created>
  <dcterms:modified xsi:type="dcterms:W3CDTF">2023-09-27T06:06:46Z</dcterms:modified>
</cp:coreProperties>
</file>