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256" r:id="rId2"/>
    <p:sldId id="317" r:id="rId3"/>
    <p:sldId id="316" r:id="rId4"/>
    <p:sldId id="314" r:id="rId5"/>
    <p:sldId id="276" r:id="rId6"/>
    <p:sldId id="341" r:id="rId7"/>
    <p:sldId id="262" r:id="rId8"/>
    <p:sldId id="284" r:id="rId9"/>
    <p:sldId id="285" r:id="rId10"/>
    <p:sldId id="337" r:id="rId11"/>
    <p:sldId id="267" r:id="rId12"/>
    <p:sldId id="286" r:id="rId13"/>
    <p:sldId id="281" r:id="rId14"/>
    <p:sldId id="266" r:id="rId15"/>
    <p:sldId id="324" r:id="rId16"/>
    <p:sldId id="339" r:id="rId17"/>
    <p:sldId id="340" r:id="rId18"/>
    <p:sldId id="309" r:id="rId19"/>
    <p:sldId id="294" r:id="rId20"/>
    <p:sldId id="295" r:id="rId21"/>
    <p:sldId id="296" r:id="rId22"/>
    <p:sldId id="297" r:id="rId23"/>
    <p:sldId id="299" r:id="rId24"/>
    <p:sldId id="298" r:id="rId25"/>
    <p:sldId id="300" r:id="rId26"/>
    <p:sldId id="301" r:id="rId27"/>
    <p:sldId id="302" r:id="rId28"/>
    <p:sldId id="304" r:id="rId29"/>
    <p:sldId id="305" r:id="rId30"/>
    <p:sldId id="306" r:id="rId31"/>
    <p:sldId id="307" r:id="rId32"/>
    <p:sldId id="308" r:id="rId33"/>
    <p:sldId id="264" r:id="rId34"/>
    <p:sldId id="265" r:id="rId35"/>
    <p:sldId id="289" r:id="rId36"/>
    <p:sldId id="287" r:id="rId37"/>
    <p:sldId id="269" r:id="rId38"/>
    <p:sldId id="268" r:id="rId39"/>
    <p:sldId id="270" r:id="rId40"/>
    <p:sldId id="271" r:id="rId41"/>
    <p:sldId id="272" r:id="rId42"/>
    <p:sldId id="283" r:id="rId43"/>
    <p:sldId id="257" r:id="rId44"/>
    <p:sldId id="331" r:id="rId45"/>
    <p:sldId id="334" r:id="rId46"/>
    <p:sldId id="335" r:id="rId47"/>
    <p:sldId id="313" r:id="rId48"/>
    <p:sldId id="336" r:id="rId49"/>
    <p:sldId id="321" r:id="rId50"/>
  </p:sldIdLst>
  <p:sldSz cx="9144000" cy="6858000" type="screen4x3"/>
  <p:notesSz cx="6946900" cy="9232900"/>
  <p:defaultTex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304"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ke Sawaya" initials="mrs" lastIdx="5" clrIdx="0"/>
  <p:cmAuthor id="2" name="Michael Sawaya" initials="mrs" lastIdx="6" clrIdx="1"/>
  <p:cmAuthor id="3" name="sawaya" initials="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D7CD"/>
    <a:srgbClr val="FFFF00"/>
    <a:srgbClr val="993300"/>
    <a:srgbClr val="CC6600"/>
    <a:srgbClr val="66FF33"/>
    <a:srgbClr val="FF3300"/>
    <a:srgbClr val="B2B2B2"/>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94660"/>
  </p:normalViewPr>
  <p:slideViewPr>
    <p:cSldViewPr snapToGrid="0" showGuides="1">
      <p:cViewPr varScale="1">
        <p:scale>
          <a:sx n="53" d="100"/>
          <a:sy n="53" d="100"/>
        </p:scale>
        <p:origin x="1520" y="24"/>
      </p:cViewPr>
      <p:guideLst>
        <p:guide orient="horz" pos="2304"/>
        <p:guide pos="2880"/>
      </p:guideLst>
    </p:cSldViewPr>
  </p:slideViewPr>
  <p:notesTextViewPr>
    <p:cViewPr>
      <p:scale>
        <a:sx n="100" d="100"/>
        <a:sy n="100" d="100"/>
      </p:scale>
      <p:origin x="0" y="0"/>
    </p:cViewPr>
  </p:notesTextViewPr>
  <p:sorterViewPr>
    <p:cViewPr varScale="1">
      <p:scale>
        <a:sx n="1" d="1"/>
        <a:sy n="1" d="1"/>
      </p:scale>
      <p:origin x="0" y="-472"/>
    </p:cViewPr>
  </p:sorter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1-01-04T11:43:56.127" idx="1">
    <p:pos x="10" y="10"/>
    <p:text>You might find it strange that during this 5 week course on crystallography, today is the only day we discuss how crystals are obtained.
It is true that the most fun and excitement begins after the crystals are obtained.
But, it is important to know that the bulk of time an effort of solving a crystal structure is usually spent in obtaining the crystal.</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0-01-05T11:15:24.381" idx="1">
    <p:pos x="10" y="10"/>
    <p:text>Let's begin by looking at a road map illustrating the process of structure determination by X-ray crystallography.
There are institutions that seek to solve the structures of hundreds of proteins in-parallel.  They call this map a pipeline.The pipe has a large diameter for all the proteins that go through it. In academia, the pipeline is more narrow.
We break this pipeline into 6 segments (steps). Each step can be broken into numerous sub-steps. Beginning with selection of the protein target. At this step a choice of gene product is made. One must chose which organism, and whether to express the full length, or a fragment, or a fusion, or a complex.
The second step is to clone the chosen gene into a vector. One must chose which vector, whether to use a tag, where to put the tag.
The third step is to express the protein. One must chose a host organism, temperature, media.
The fourth step is to crystallize the protein. One usually screens 1000s of conditions. Once a crystal is obtained, it must be tested in the X-ray beam for diffraction quality. If it is not of sufficient quality, one must optimize the crystal or look for other conditions.
The fifth step is to solve the structure. This includes collecting data, producing a heavy atom derivative, locating the positions of the heavy atom, calculating an electron density map, interpretting the map, building a model, refining it and validating its quality. This lab deals mostly with these steps.
The last step is to deposit the model in the protein data bank where it becomes freely accessible to all.
Which of these steps do you expect is the most time-consuming or difficult to achieve?</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10-01-05T11:24:09.279" idx="2">
    <p:pos x="10" y="10"/>
    <p:text>We get some indication from the success rate of structural genomics consortiums.
Here are illustrated the same six segments of the pipeline as shown on the previous slide.
Next to each step is a number representing how many proteins successfully progressed to the corresponding step in the pipeline at JCSG since their beginning in late 2000.
Out of 33209 targets chosen, 84% of these were succesfully cloned.
Out of these cloned genes, 99% were successfully expressed.
But only 8% of the expressed genes produced crystals.  Here is the true bottleneck of the pipeline.
If we continue down the pipeline, we see about 50% of the proteins that crystallized could be solved. 
And 93% of these structures have been deposited in the PDB.</p:text>
  </p:cm>
</p:cmLst>
</file>

<file path=ppt/comments/comment4.xml><?xml version="1.0" encoding="utf-8"?>
<p:cmLst xmlns:a="http://schemas.openxmlformats.org/drawingml/2006/main" xmlns:r="http://schemas.openxmlformats.org/officeDocument/2006/relationships" xmlns:p="http://schemas.openxmlformats.org/presentationml/2006/main">
  <p:cm authorId="2" dt="2012-01-10T03:11:10.062" idx="2">
    <p:pos x="10" y="10"/>
    <p:text>Michael Sawaya	1/4/2011
No one has yet measured the X-ray diffraction pattern from a single molecule.
3 barriers
1) Beam diameter: One would have to be able to collimate an X-ray beam to the diameter of a single protein molecule, then train that beam on that single protein molecule  (represented by this knight). 
2) Beam intensity: X-rays have a relatively weak interaction with matter (compared to diffraction from an electron beam). The intensity of the beam would have to be 10-12 orders of magnitude brighter than what is currently acheivable at synchrotrons in order to generate a recordable number of scattered photons. 
3)Beam induced damage: The intensity would obliterate the molecule, so the x-ray pulse would have to be short, calculations suggest 10 fs.Its a very short amount of time. In this time, light can travel only 3 microns.
Scientists are working on femtosecond X-ray laser beam technology to enable single molecule diffraction studies to be performed. 
All our current progress in x-ray diffraction of macromolecules is made possible by 
amplification of the diffraction signal produced by the many repeating units of a crystal.
This amplification is proportional to the number of repeating cells in the crystal (Darwin's formula 1914).   So bigger crystal produce stronger diffraction patterns than smaller crystals.
The bigger the crystal, the wider the incident beam can be, and the more diffracted photons can be recorded.
Also, X-ray damage can be spread over a large number of molecules, allowing a longer lifetime of the sample.  
Standard crystals contain over 10^12 unit cells and so would produce a diffraction signal 10^12 more intense than a single crystal. 
The crystal shown here is only 27 unit cells and would not produce measurable diffraction with todays technology, but
recent experiments with crystals containing only 100 unit cells show significant diffraction. They achieve beams 8 orders of magnitude brighter than our best synchrotrons.
Crystals also have the property of periodicity or 3D order.</p:text>
  </p:cm>
</p:cmLst>
</file>

<file path=ppt/comments/comment5.xml><?xml version="1.0" encoding="utf-8"?>
<p:cmLst xmlns:a="http://schemas.openxmlformats.org/drawingml/2006/main" xmlns:r="http://schemas.openxmlformats.org/officeDocument/2006/relationships" xmlns:p="http://schemas.openxmlformats.org/presentationml/2006/main">
  <p:cm authorId="2" dt="2012-01-10T04:26:24.245" idx="4">
    <p:pos x="10" y="10"/>
    <p:text>There is osmotic pressure to equalize the ionic strength of the drop and the reservoir.
How does the ionic strength become equalized?
Either the salt has to migrate from reservoir to drop, or water has to migrate from drop to reservoir.
Which is more likely?
Salt isnt going to vaporize and go into drop.</p:text>
  </p:cm>
</p:cmLst>
</file>

<file path=ppt/comments/comment6.xml><?xml version="1.0" encoding="utf-8"?>
<p:cmLst xmlns:a="http://schemas.openxmlformats.org/drawingml/2006/main" xmlns:r="http://schemas.openxmlformats.org/officeDocument/2006/relationships" xmlns:p="http://schemas.openxmlformats.org/presentationml/2006/main">
  <p:cm authorId="2" dt="2012-01-10T04:30:10.913" idx="6">
    <p:pos x="10" y="10"/>
    <p:text>The number on the pipetor is the maximum volume that pipetor can deliver.</p:text>
  </p:cm>
</p:cmLst>
</file>

<file path=ppt/comments/comment7.xml><?xml version="1.0" encoding="utf-8"?>
<p:cmLst xmlns:a="http://schemas.openxmlformats.org/drawingml/2006/main" xmlns:r="http://schemas.openxmlformats.org/officeDocument/2006/relationships" xmlns:p="http://schemas.openxmlformats.org/presentationml/2006/main">
  <p:cm authorId="2" dt="2012-01-10T02:52:43.291" idx="3">
    <p:pos x="10" y="10"/>
    <p:text>Let's concentrate on the interaction of the x-rays with one part of the motif --the eyes.
There will be a certain angle of diffracted rays in which the path lengths of the scattered rays differ by integer numbers of the the wavelength.
At this angle (Bragg angle), the diffraction signal is strong...the scattered waves are all in phase...constructive interference.
This constructive interaction is true for scattering from all parts of the motif (nose, ears, neck, etc.).</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1ACFE5D-189B-4323-9313-8A947C2A5DEC}"/>
              </a:ext>
            </a:extLst>
          </p:cNvPr>
          <p:cNvSpPr>
            <a:spLocks noGrp="1" noChangeArrowheads="1"/>
          </p:cNvSpPr>
          <p:nvPr>
            <p:ph type="hdr" sz="quarter"/>
          </p:nvPr>
        </p:nvSpPr>
        <p:spPr bwMode="auto">
          <a:xfrm>
            <a:off x="0" y="0"/>
            <a:ext cx="3009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45" tIns="46222" rIns="92445" bIns="46222" numCol="1" anchor="t" anchorCtr="0" compatLnSpc="1">
            <a:prstTxWarp prst="textNoShape">
              <a:avLst/>
            </a:prstTxWarp>
          </a:bodyPr>
          <a:lstStyle>
            <a:lvl1pPr defTabSz="923925" eaLnBrk="1" hangingPunct="1">
              <a:defRPr sz="1200" b="0"/>
            </a:lvl1pPr>
          </a:lstStyle>
          <a:p>
            <a:pPr>
              <a:defRPr/>
            </a:pPr>
            <a:endParaRPr lang="en-US" altLang="en-US"/>
          </a:p>
        </p:txBody>
      </p:sp>
      <p:sp>
        <p:nvSpPr>
          <p:cNvPr id="27651" name="Rectangle 3">
            <a:extLst>
              <a:ext uri="{FF2B5EF4-FFF2-40B4-BE49-F238E27FC236}">
                <a16:creationId xmlns:a16="http://schemas.microsoft.com/office/drawing/2014/main" id="{A23CB33E-F80A-4D5E-9C16-185061ABE089}"/>
              </a:ext>
            </a:extLst>
          </p:cNvPr>
          <p:cNvSpPr>
            <a:spLocks noGrp="1" noChangeArrowheads="1"/>
          </p:cNvSpPr>
          <p:nvPr>
            <p:ph type="dt" sz="quarter" idx="1"/>
          </p:nvPr>
        </p:nvSpPr>
        <p:spPr bwMode="auto">
          <a:xfrm>
            <a:off x="3935413" y="0"/>
            <a:ext cx="3009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45" tIns="46222" rIns="92445" bIns="46222" numCol="1" anchor="t" anchorCtr="0" compatLnSpc="1">
            <a:prstTxWarp prst="textNoShape">
              <a:avLst/>
            </a:prstTxWarp>
          </a:bodyPr>
          <a:lstStyle>
            <a:lvl1pPr algn="r" defTabSz="923925" eaLnBrk="1" hangingPunct="1">
              <a:defRPr sz="1200" b="0"/>
            </a:lvl1pPr>
          </a:lstStyle>
          <a:p>
            <a:pPr>
              <a:defRPr/>
            </a:pPr>
            <a:endParaRPr lang="en-US" altLang="en-US"/>
          </a:p>
        </p:txBody>
      </p:sp>
      <p:sp>
        <p:nvSpPr>
          <p:cNvPr id="27652" name="Rectangle 4">
            <a:extLst>
              <a:ext uri="{FF2B5EF4-FFF2-40B4-BE49-F238E27FC236}">
                <a16:creationId xmlns:a16="http://schemas.microsoft.com/office/drawing/2014/main" id="{5CFAD64E-083F-4300-8D00-49CE13FF97B4}"/>
              </a:ext>
            </a:extLst>
          </p:cNvPr>
          <p:cNvSpPr>
            <a:spLocks noGrp="1" noChangeArrowheads="1"/>
          </p:cNvSpPr>
          <p:nvPr>
            <p:ph type="ftr" sz="quarter" idx="2"/>
          </p:nvPr>
        </p:nvSpPr>
        <p:spPr bwMode="auto">
          <a:xfrm>
            <a:off x="0" y="8769350"/>
            <a:ext cx="3009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45" tIns="46222" rIns="92445" bIns="46222" numCol="1" anchor="b" anchorCtr="0" compatLnSpc="1">
            <a:prstTxWarp prst="textNoShape">
              <a:avLst/>
            </a:prstTxWarp>
          </a:bodyPr>
          <a:lstStyle>
            <a:lvl1pPr defTabSz="923925" eaLnBrk="1" hangingPunct="1">
              <a:defRPr sz="1200" b="0"/>
            </a:lvl1pPr>
          </a:lstStyle>
          <a:p>
            <a:pPr>
              <a:defRPr/>
            </a:pPr>
            <a:endParaRPr lang="en-US" altLang="en-US"/>
          </a:p>
        </p:txBody>
      </p:sp>
      <p:sp>
        <p:nvSpPr>
          <p:cNvPr id="27653" name="Rectangle 5">
            <a:extLst>
              <a:ext uri="{FF2B5EF4-FFF2-40B4-BE49-F238E27FC236}">
                <a16:creationId xmlns:a16="http://schemas.microsoft.com/office/drawing/2014/main" id="{4D4C8CCB-0768-4BEB-8852-052EACE66780}"/>
              </a:ext>
            </a:extLst>
          </p:cNvPr>
          <p:cNvSpPr>
            <a:spLocks noGrp="1" noChangeArrowheads="1"/>
          </p:cNvSpPr>
          <p:nvPr>
            <p:ph type="sldNum" sz="quarter" idx="3"/>
          </p:nvPr>
        </p:nvSpPr>
        <p:spPr bwMode="auto">
          <a:xfrm>
            <a:off x="3935413" y="8769350"/>
            <a:ext cx="3009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45" tIns="46222" rIns="92445" bIns="46222" numCol="1" anchor="b" anchorCtr="0" compatLnSpc="1">
            <a:prstTxWarp prst="textNoShape">
              <a:avLst/>
            </a:prstTxWarp>
          </a:bodyPr>
          <a:lstStyle>
            <a:lvl1pPr algn="r" defTabSz="923925" eaLnBrk="1" hangingPunct="1">
              <a:defRPr sz="1200" b="0"/>
            </a:lvl1pPr>
          </a:lstStyle>
          <a:p>
            <a:pPr>
              <a:defRPr/>
            </a:pPr>
            <a:fld id="{76485440-EE73-4736-B68C-8B2E5068273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826B0817-0DFD-464D-9842-EFC7B808C136}"/>
              </a:ext>
            </a:extLst>
          </p:cNvPr>
          <p:cNvSpPr>
            <a:spLocks noGrp="1" noChangeArrowheads="1"/>
          </p:cNvSpPr>
          <p:nvPr>
            <p:ph type="hdr" sz="quarter"/>
          </p:nvPr>
        </p:nvSpPr>
        <p:spPr bwMode="auto">
          <a:xfrm>
            <a:off x="0" y="0"/>
            <a:ext cx="3009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9" tIns="45670" rIns="91339" bIns="45670" numCol="1" anchor="t" anchorCtr="0" compatLnSpc="1">
            <a:prstTxWarp prst="textNoShape">
              <a:avLst/>
            </a:prstTxWarp>
          </a:bodyPr>
          <a:lstStyle>
            <a:lvl1pPr defTabSz="912813" eaLnBrk="1" hangingPunct="1">
              <a:defRPr sz="1200" b="0"/>
            </a:lvl1pPr>
          </a:lstStyle>
          <a:p>
            <a:pPr>
              <a:defRPr/>
            </a:pPr>
            <a:endParaRPr lang="en-US" altLang="en-US"/>
          </a:p>
        </p:txBody>
      </p:sp>
      <p:sp>
        <p:nvSpPr>
          <p:cNvPr id="72707" name="Rectangle 3">
            <a:extLst>
              <a:ext uri="{FF2B5EF4-FFF2-40B4-BE49-F238E27FC236}">
                <a16:creationId xmlns:a16="http://schemas.microsoft.com/office/drawing/2014/main" id="{B5DD27C7-EB30-4AC7-901F-00570C708AD7}"/>
              </a:ext>
            </a:extLst>
          </p:cNvPr>
          <p:cNvSpPr>
            <a:spLocks noGrp="1" noChangeArrowheads="1"/>
          </p:cNvSpPr>
          <p:nvPr>
            <p:ph type="dt" idx="1"/>
          </p:nvPr>
        </p:nvSpPr>
        <p:spPr bwMode="auto">
          <a:xfrm>
            <a:off x="3935413" y="0"/>
            <a:ext cx="3009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9" tIns="45670" rIns="91339" bIns="45670" numCol="1" anchor="t" anchorCtr="0" compatLnSpc="1">
            <a:prstTxWarp prst="textNoShape">
              <a:avLst/>
            </a:prstTxWarp>
          </a:bodyPr>
          <a:lstStyle>
            <a:lvl1pPr algn="r" defTabSz="912813" eaLnBrk="1" hangingPunct="1">
              <a:defRPr sz="1200" b="0"/>
            </a:lvl1pPr>
          </a:lstStyle>
          <a:p>
            <a:pPr>
              <a:defRPr/>
            </a:pPr>
            <a:endParaRPr lang="en-US" altLang="en-US"/>
          </a:p>
        </p:txBody>
      </p:sp>
      <p:sp>
        <p:nvSpPr>
          <p:cNvPr id="2052" name="Rectangle 4">
            <a:extLst>
              <a:ext uri="{FF2B5EF4-FFF2-40B4-BE49-F238E27FC236}">
                <a16:creationId xmlns:a16="http://schemas.microsoft.com/office/drawing/2014/main" id="{008D84F0-CB35-41AC-A6CD-0EE1274F975C}"/>
              </a:ext>
            </a:extLst>
          </p:cNvPr>
          <p:cNvSpPr>
            <a:spLocks noGrp="1" noRot="1" noChangeAspect="1" noChangeArrowheads="1" noTextEdit="1"/>
          </p:cNvSpPr>
          <p:nvPr>
            <p:ph type="sldImg" idx="2"/>
          </p:nvPr>
        </p:nvSpPr>
        <p:spPr bwMode="auto">
          <a:xfrm>
            <a:off x="1166813" y="693738"/>
            <a:ext cx="4614862" cy="34607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2709" name="Rectangle 5">
            <a:extLst>
              <a:ext uri="{FF2B5EF4-FFF2-40B4-BE49-F238E27FC236}">
                <a16:creationId xmlns:a16="http://schemas.microsoft.com/office/drawing/2014/main" id="{83407875-EA73-4FB1-8B01-04CBCC70AC51}"/>
              </a:ext>
            </a:extLst>
          </p:cNvPr>
          <p:cNvSpPr>
            <a:spLocks noGrp="1" noChangeArrowheads="1"/>
          </p:cNvSpPr>
          <p:nvPr>
            <p:ph type="body" sz="quarter" idx="3"/>
          </p:nvPr>
        </p:nvSpPr>
        <p:spPr bwMode="auto">
          <a:xfrm>
            <a:off x="695325" y="4384675"/>
            <a:ext cx="5556250"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9" tIns="45670" rIns="91339" bIns="4567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72710" name="Rectangle 6">
            <a:extLst>
              <a:ext uri="{FF2B5EF4-FFF2-40B4-BE49-F238E27FC236}">
                <a16:creationId xmlns:a16="http://schemas.microsoft.com/office/drawing/2014/main" id="{9F813860-FE88-4D13-8743-ED1E98BE3600}"/>
              </a:ext>
            </a:extLst>
          </p:cNvPr>
          <p:cNvSpPr>
            <a:spLocks noGrp="1" noChangeArrowheads="1"/>
          </p:cNvSpPr>
          <p:nvPr>
            <p:ph type="ftr" sz="quarter" idx="4"/>
          </p:nvPr>
        </p:nvSpPr>
        <p:spPr bwMode="auto">
          <a:xfrm>
            <a:off x="0" y="8769350"/>
            <a:ext cx="3009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9" tIns="45670" rIns="91339" bIns="45670" numCol="1" anchor="b" anchorCtr="0" compatLnSpc="1">
            <a:prstTxWarp prst="textNoShape">
              <a:avLst/>
            </a:prstTxWarp>
          </a:bodyPr>
          <a:lstStyle>
            <a:lvl1pPr defTabSz="912813" eaLnBrk="1" hangingPunct="1">
              <a:defRPr sz="1200" b="0"/>
            </a:lvl1pPr>
          </a:lstStyle>
          <a:p>
            <a:pPr>
              <a:defRPr/>
            </a:pPr>
            <a:endParaRPr lang="en-US" altLang="en-US"/>
          </a:p>
        </p:txBody>
      </p:sp>
      <p:sp>
        <p:nvSpPr>
          <p:cNvPr id="72711" name="Rectangle 7">
            <a:extLst>
              <a:ext uri="{FF2B5EF4-FFF2-40B4-BE49-F238E27FC236}">
                <a16:creationId xmlns:a16="http://schemas.microsoft.com/office/drawing/2014/main" id="{6F7AE34F-92B0-4F21-83BF-5789A7672A88}"/>
              </a:ext>
            </a:extLst>
          </p:cNvPr>
          <p:cNvSpPr>
            <a:spLocks noGrp="1" noChangeArrowheads="1"/>
          </p:cNvSpPr>
          <p:nvPr>
            <p:ph type="sldNum" sz="quarter" idx="5"/>
          </p:nvPr>
        </p:nvSpPr>
        <p:spPr bwMode="auto">
          <a:xfrm>
            <a:off x="3935413" y="8769350"/>
            <a:ext cx="3009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9" tIns="45670" rIns="91339" bIns="45670" numCol="1" anchor="b" anchorCtr="0" compatLnSpc="1">
            <a:prstTxWarp prst="textNoShape">
              <a:avLst/>
            </a:prstTxWarp>
          </a:bodyPr>
          <a:lstStyle>
            <a:lvl1pPr algn="r" defTabSz="912813" eaLnBrk="1" hangingPunct="1">
              <a:defRPr sz="1200" b="0"/>
            </a:lvl1pPr>
          </a:lstStyle>
          <a:p>
            <a:pPr>
              <a:defRPr/>
            </a:pPr>
            <a:fld id="{17D4C48A-911D-473F-B2F4-CB0BCD07D53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9A2A4-1854-489B-9E68-899067CF342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FBD695-58FD-4C38-9884-1F7033E4D29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BE4B13F7-210C-4266-B473-D074CE425B8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0E504BE-0222-4C19-A01C-063BA55F5A4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4090C2C-ED3B-4A25-AD32-2371C44656F8}"/>
              </a:ext>
            </a:extLst>
          </p:cNvPr>
          <p:cNvSpPr>
            <a:spLocks noGrp="1" noChangeArrowheads="1"/>
          </p:cNvSpPr>
          <p:nvPr>
            <p:ph type="sldNum" sz="quarter" idx="12"/>
          </p:nvPr>
        </p:nvSpPr>
        <p:spPr>
          <a:ln/>
        </p:spPr>
        <p:txBody>
          <a:bodyPr/>
          <a:lstStyle>
            <a:lvl1pPr>
              <a:defRPr/>
            </a:lvl1pPr>
          </a:lstStyle>
          <a:p>
            <a:pPr>
              <a:defRPr/>
            </a:pPr>
            <a:fld id="{D2FC1150-E01B-4953-8507-91FFAFCD9F1F}" type="slidenum">
              <a:rPr lang="en-US" altLang="en-US"/>
              <a:pPr>
                <a:defRPr/>
              </a:pPr>
              <a:t>‹#›</a:t>
            </a:fld>
            <a:endParaRPr lang="en-US" altLang="en-US"/>
          </a:p>
        </p:txBody>
      </p:sp>
    </p:spTree>
    <p:extLst>
      <p:ext uri="{BB962C8B-B14F-4D97-AF65-F5344CB8AC3E}">
        <p14:creationId xmlns:p14="http://schemas.microsoft.com/office/powerpoint/2010/main" val="3713163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10D13-28FE-4CB7-B8DB-EA92EEE44D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33A077-92C2-402B-90EE-62D61E72486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69E366-5AA5-4777-A8A8-26BCD788CE6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05FAAE0-85F6-4C38-8739-DFC77419B37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4D23E3B-9B85-416F-A4FE-070C11844620}"/>
              </a:ext>
            </a:extLst>
          </p:cNvPr>
          <p:cNvSpPr>
            <a:spLocks noGrp="1" noChangeArrowheads="1"/>
          </p:cNvSpPr>
          <p:nvPr>
            <p:ph type="sldNum" sz="quarter" idx="12"/>
          </p:nvPr>
        </p:nvSpPr>
        <p:spPr>
          <a:ln/>
        </p:spPr>
        <p:txBody>
          <a:bodyPr/>
          <a:lstStyle>
            <a:lvl1pPr>
              <a:defRPr/>
            </a:lvl1pPr>
          </a:lstStyle>
          <a:p>
            <a:pPr>
              <a:defRPr/>
            </a:pPr>
            <a:fld id="{0FE56A95-6865-41A0-808A-97D2B45210A4}" type="slidenum">
              <a:rPr lang="en-US" altLang="en-US"/>
              <a:pPr>
                <a:defRPr/>
              </a:pPr>
              <a:t>‹#›</a:t>
            </a:fld>
            <a:endParaRPr lang="en-US" altLang="en-US"/>
          </a:p>
        </p:txBody>
      </p:sp>
    </p:spTree>
    <p:extLst>
      <p:ext uri="{BB962C8B-B14F-4D97-AF65-F5344CB8AC3E}">
        <p14:creationId xmlns:p14="http://schemas.microsoft.com/office/powerpoint/2010/main" val="114850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AADBEB-31CE-4EB6-ACAE-5F67FA225CBE}"/>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6C21B3-41A8-4A63-BD2D-E86DB9CE150B}"/>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7C8DA3-9E56-404C-B2CD-7EDBDD701AB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DAD14DF-6ED2-4603-A229-1225F1BE4C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C2E0CEA-01BA-4758-82A6-395CCAAB5682}"/>
              </a:ext>
            </a:extLst>
          </p:cNvPr>
          <p:cNvSpPr>
            <a:spLocks noGrp="1" noChangeArrowheads="1"/>
          </p:cNvSpPr>
          <p:nvPr>
            <p:ph type="sldNum" sz="quarter" idx="12"/>
          </p:nvPr>
        </p:nvSpPr>
        <p:spPr>
          <a:ln/>
        </p:spPr>
        <p:txBody>
          <a:bodyPr/>
          <a:lstStyle>
            <a:lvl1pPr>
              <a:defRPr/>
            </a:lvl1pPr>
          </a:lstStyle>
          <a:p>
            <a:pPr>
              <a:defRPr/>
            </a:pPr>
            <a:fld id="{8805F3CE-BA14-431E-B325-BAF017A8CC82}" type="slidenum">
              <a:rPr lang="en-US" altLang="en-US"/>
              <a:pPr>
                <a:defRPr/>
              </a:pPr>
              <a:t>‹#›</a:t>
            </a:fld>
            <a:endParaRPr lang="en-US" altLang="en-US"/>
          </a:p>
        </p:txBody>
      </p:sp>
    </p:spTree>
    <p:extLst>
      <p:ext uri="{BB962C8B-B14F-4D97-AF65-F5344CB8AC3E}">
        <p14:creationId xmlns:p14="http://schemas.microsoft.com/office/powerpoint/2010/main" val="54592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C5A70-D392-4D5C-B343-5B1BC5C9D38E}"/>
              </a:ext>
            </a:extLst>
          </p:cNvPr>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97AF7D-607C-4143-8E0E-D4D7C0C94638}"/>
              </a:ext>
            </a:extLst>
          </p:cNvPr>
          <p:cNvSpPr>
            <a:spLocks noGrp="1"/>
          </p:cNvSpPr>
          <p:nvPr>
            <p:ph type="body"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D3FE8A-B44F-44BF-89A9-C652AABAB7DE}"/>
              </a:ext>
            </a:extLst>
          </p:cNvPr>
          <p:cNvSpPr>
            <a:spLocks noGrp="1"/>
          </p:cNvSpPr>
          <p:nvPr>
            <p:ph sz="quarter" idx="2"/>
          </p:nvPr>
        </p:nvSpPr>
        <p:spPr>
          <a:xfrm>
            <a:off x="4648200" y="1600200"/>
            <a:ext cx="40386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6254D607-6257-48AA-9B08-EDB13F817A55}"/>
              </a:ext>
            </a:extLst>
          </p:cNvPr>
          <p:cNvSpPr>
            <a:spLocks noGrp="1"/>
          </p:cNvSpPr>
          <p:nvPr>
            <p:ph sz="quarter" idx="3"/>
          </p:nvPr>
        </p:nvSpPr>
        <p:spPr>
          <a:xfrm>
            <a:off x="4648200" y="3938588"/>
            <a:ext cx="40386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8D1EBAB-46EC-4984-B8AD-0FB62A4E65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1365CC3F-EAF7-4FD3-BCE6-6EBF115B71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F34A4DDF-1867-475C-8914-8584AA211DF4}"/>
              </a:ext>
            </a:extLst>
          </p:cNvPr>
          <p:cNvSpPr>
            <a:spLocks noGrp="1" noChangeArrowheads="1"/>
          </p:cNvSpPr>
          <p:nvPr>
            <p:ph type="sldNum" sz="quarter" idx="12"/>
          </p:nvPr>
        </p:nvSpPr>
        <p:spPr>
          <a:ln/>
        </p:spPr>
        <p:txBody>
          <a:bodyPr/>
          <a:lstStyle>
            <a:lvl1pPr>
              <a:defRPr/>
            </a:lvl1pPr>
          </a:lstStyle>
          <a:p>
            <a:pPr>
              <a:defRPr/>
            </a:pPr>
            <a:fld id="{C78D9602-D143-423F-858A-8FF94A8660E5}" type="slidenum">
              <a:rPr lang="en-US" altLang="en-US"/>
              <a:pPr>
                <a:defRPr/>
              </a:pPr>
              <a:t>‹#›</a:t>
            </a:fld>
            <a:endParaRPr lang="en-US" altLang="en-US"/>
          </a:p>
        </p:txBody>
      </p:sp>
    </p:spTree>
    <p:extLst>
      <p:ext uri="{BB962C8B-B14F-4D97-AF65-F5344CB8AC3E}">
        <p14:creationId xmlns:p14="http://schemas.microsoft.com/office/powerpoint/2010/main" val="1098858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D0D25-709D-4E30-86C4-7BC91E6350C1}"/>
              </a:ext>
            </a:extLst>
          </p:cNvPr>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5716CF-51EB-496E-9239-DBAD3D739B7D}"/>
              </a:ext>
            </a:extLst>
          </p:cNvPr>
          <p:cNvSpPr>
            <a:spLocks noGrp="1"/>
          </p:cNvSpPr>
          <p:nvPr>
            <p:ph type="body"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DD6187-B1B2-4797-8264-1535A7A1F129}"/>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871844E-E46A-4BFF-9C09-C948D99C496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B459634-5701-4B91-9F54-C5C4638BDC7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DE566D2-16B6-487D-92AD-AE485BB0C0A7}"/>
              </a:ext>
            </a:extLst>
          </p:cNvPr>
          <p:cNvSpPr>
            <a:spLocks noGrp="1" noChangeArrowheads="1"/>
          </p:cNvSpPr>
          <p:nvPr>
            <p:ph type="sldNum" sz="quarter" idx="12"/>
          </p:nvPr>
        </p:nvSpPr>
        <p:spPr>
          <a:ln/>
        </p:spPr>
        <p:txBody>
          <a:bodyPr/>
          <a:lstStyle>
            <a:lvl1pPr>
              <a:defRPr/>
            </a:lvl1pPr>
          </a:lstStyle>
          <a:p>
            <a:pPr>
              <a:defRPr/>
            </a:pPr>
            <a:fld id="{D1DDDE4B-74B5-4E76-94E5-6E6D4BAB1266}" type="slidenum">
              <a:rPr lang="en-US" altLang="en-US"/>
              <a:pPr>
                <a:defRPr/>
              </a:pPr>
              <a:t>‹#›</a:t>
            </a:fld>
            <a:endParaRPr lang="en-US" altLang="en-US"/>
          </a:p>
        </p:txBody>
      </p:sp>
    </p:spTree>
    <p:extLst>
      <p:ext uri="{BB962C8B-B14F-4D97-AF65-F5344CB8AC3E}">
        <p14:creationId xmlns:p14="http://schemas.microsoft.com/office/powerpoint/2010/main" val="4246364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A40D9-F02C-40B6-B0DB-C79414C974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F3CC40-7A35-4D6F-AE91-8A40E3A9FE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41A8043-214C-44DE-9CCC-23C0664754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873738C-D596-4D0B-A98C-9B8E79EB78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8F776AA-921A-48B6-A832-C495B2A1C560}"/>
              </a:ext>
            </a:extLst>
          </p:cNvPr>
          <p:cNvSpPr>
            <a:spLocks noGrp="1" noChangeArrowheads="1"/>
          </p:cNvSpPr>
          <p:nvPr>
            <p:ph type="sldNum" sz="quarter" idx="12"/>
          </p:nvPr>
        </p:nvSpPr>
        <p:spPr>
          <a:ln/>
        </p:spPr>
        <p:txBody>
          <a:bodyPr/>
          <a:lstStyle>
            <a:lvl1pPr>
              <a:defRPr/>
            </a:lvl1pPr>
          </a:lstStyle>
          <a:p>
            <a:pPr>
              <a:defRPr/>
            </a:pPr>
            <a:fld id="{CE97203E-06AC-4EC1-AD60-5078E9438CF2}" type="slidenum">
              <a:rPr lang="en-US" altLang="en-US"/>
              <a:pPr>
                <a:defRPr/>
              </a:pPr>
              <a:t>‹#›</a:t>
            </a:fld>
            <a:endParaRPr lang="en-US" altLang="en-US"/>
          </a:p>
        </p:txBody>
      </p:sp>
    </p:spTree>
    <p:extLst>
      <p:ext uri="{BB962C8B-B14F-4D97-AF65-F5344CB8AC3E}">
        <p14:creationId xmlns:p14="http://schemas.microsoft.com/office/powerpoint/2010/main" val="2753728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DBD23-7E5F-4ADF-B783-6FE55D545D62}"/>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5CA4B7-FF2C-4F24-BFF9-C1513624784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17A05846-97E1-4E10-8FFD-A99921F1EE6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9D1E30E-5B35-4A91-B36E-62DA13A383C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9C24161-2E3B-4B11-AF45-390F3DADF380}"/>
              </a:ext>
            </a:extLst>
          </p:cNvPr>
          <p:cNvSpPr>
            <a:spLocks noGrp="1" noChangeArrowheads="1"/>
          </p:cNvSpPr>
          <p:nvPr>
            <p:ph type="sldNum" sz="quarter" idx="12"/>
          </p:nvPr>
        </p:nvSpPr>
        <p:spPr>
          <a:ln/>
        </p:spPr>
        <p:txBody>
          <a:bodyPr/>
          <a:lstStyle>
            <a:lvl1pPr>
              <a:defRPr/>
            </a:lvl1pPr>
          </a:lstStyle>
          <a:p>
            <a:pPr>
              <a:defRPr/>
            </a:pPr>
            <a:fld id="{B5AD7BC6-D520-429E-A1FB-4E00B7E17383}" type="slidenum">
              <a:rPr lang="en-US" altLang="en-US"/>
              <a:pPr>
                <a:defRPr/>
              </a:pPr>
              <a:t>‹#›</a:t>
            </a:fld>
            <a:endParaRPr lang="en-US" altLang="en-US"/>
          </a:p>
        </p:txBody>
      </p:sp>
    </p:spTree>
    <p:extLst>
      <p:ext uri="{BB962C8B-B14F-4D97-AF65-F5344CB8AC3E}">
        <p14:creationId xmlns:p14="http://schemas.microsoft.com/office/powerpoint/2010/main" val="3994447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987BA-8E91-4E58-ACB4-2E8D22AC57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516713-01C5-43A2-AF6B-002DF9AEB2E1}"/>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5E1507-FEB9-4CCB-9F33-3B5B24A727A0}"/>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F64ACA0-8070-4C1F-B7EB-FABEBC9EFDA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D1D3BF4-5965-4C93-869F-31D89B7725D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E497F16-8329-459D-941A-F89DDCA9B1A9}"/>
              </a:ext>
            </a:extLst>
          </p:cNvPr>
          <p:cNvSpPr>
            <a:spLocks noGrp="1" noChangeArrowheads="1"/>
          </p:cNvSpPr>
          <p:nvPr>
            <p:ph type="sldNum" sz="quarter" idx="12"/>
          </p:nvPr>
        </p:nvSpPr>
        <p:spPr>
          <a:ln/>
        </p:spPr>
        <p:txBody>
          <a:bodyPr/>
          <a:lstStyle>
            <a:lvl1pPr>
              <a:defRPr/>
            </a:lvl1pPr>
          </a:lstStyle>
          <a:p>
            <a:pPr>
              <a:defRPr/>
            </a:pPr>
            <a:fld id="{08AD637B-3619-4E28-B482-F06820D1B0EC}" type="slidenum">
              <a:rPr lang="en-US" altLang="en-US"/>
              <a:pPr>
                <a:defRPr/>
              </a:pPr>
              <a:t>‹#›</a:t>
            </a:fld>
            <a:endParaRPr lang="en-US" altLang="en-US"/>
          </a:p>
        </p:txBody>
      </p:sp>
    </p:spTree>
    <p:extLst>
      <p:ext uri="{BB962C8B-B14F-4D97-AF65-F5344CB8AC3E}">
        <p14:creationId xmlns:p14="http://schemas.microsoft.com/office/powerpoint/2010/main" val="3794823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DEFB2-FA9C-4591-9BD5-F2B6CF18D40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626DBD-53BA-4305-BFB5-C0CE6B47ACC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91EB3EB-3345-498A-8865-612EB7F87F6E}"/>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779C7A-6723-4A7F-8DAB-929B552FE72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67742C9-DB48-4587-9654-091E754C2AC1}"/>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1A2DAE7-D219-4545-8538-660110F45A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71E9D24D-0D05-415F-B852-C2D9048E24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74C69E7-CA14-4473-888F-6ACAB966254E}"/>
              </a:ext>
            </a:extLst>
          </p:cNvPr>
          <p:cNvSpPr>
            <a:spLocks noGrp="1" noChangeArrowheads="1"/>
          </p:cNvSpPr>
          <p:nvPr>
            <p:ph type="sldNum" sz="quarter" idx="12"/>
          </p:nvPr>
        </p:nvSpPr>
        <p:spPr>
          <a:ln/>
        </p:spPr>
        <p:txBody>
          <a:bodyPr/>
          <a:lstStyle>
            <a:lvl1pPr>
              <a:defRPr/>
            </a:lvl1pPr>
          </a:lstStyle>
          <a:p>
            <a:pPr>
              <a:defRPr/>
            </a:pPr>
            <a:fld id="{320981E5-6EEE-41D2-AEE6-B65613AAF05F}" type="slidenum">
              <a:rPr lang="en-US" altLang="en-US"/>
              <a:pPr>
                <a:defRPr/>
              </a:pPr>
              <a:t>‹#›</a:t>
            </a:fld>
            <a:endParaRPr lang="en-US" altLang="en-US"/>
          </a:p>
        </p:txBody>
      </p:sp>
    </p:spTree>
    <p:extLst>
      <p:ext uri="{BB962C8B-B14F-4D97-AF65-F5344CB8AC3E}">
        <p14:creationId xmlns:p14="http://schemas.microsoft.com/office/powerpoint/2010/main" val="3315523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72D15-4450-44B5-8C6B-181DAC08CE89}"/>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D8E13B0-4789-477E-85E7-6C10D42476F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4AF4F8B6-966F-4164-9CD6-5721037A6FC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91ACA659-CC5C-4B82-85AD-C6BE9518B5C3}"/>
              </a:ext>
            </a:extLst>
          </p:cNvPr>
          <p:cNvSpPr>
            <a:spLocks noGrp="1" noChangeArrowheads="1"/>
          </p:cNvSpPr>
          <p:nvPr>
            <p:ph type="sldNum" sz="quarter" idx="12"/>
          </p:nvPr>
        </p:nvSpPr>
        <p:spPr>
          <a:ln/>
        </p:spPr>
        <p:txBody>
          <a:bodyPr/>
          <a:lstStyle>
            <a:lvl1pPr>
              <a:defRPr/>
            </a:lvl1pPr>
          </a:lstStyle>
          <a:p>
            <a:pPr>
              <a:defRPr/>
            </a:pPr>
            <a:fld id="{FC36BA22-1E8B-4BD1-BBDA-B0A68D1188FB}" type="slidenum">
              <a:rPr lang="en-US" altLang="en-US"/>
              <a:pPr>
                <a:defRPr/>
              </a:pPr>
              <a:t>‹#›</a:t>
            </a:fld>
            <a:endParaRPr lang="en-US" altLang="en-US"/>
          </a:p>
        </p:txBody>
      </p:sp>
    </p:spTree>
    <p:extLst>
      <p:ext uri="{BB962C8B-B14F-4D97-AF65-F5344CB8AC3E}">
        <p14:creationId xmlns:p14="http://schemas.microsoft.com/office/powerpoint/2010/main" val="3720411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CE8EF5D-4080-4B95-94CB-FE9666C5DCE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DCA86C6D-C413-4E1B-A1F9-0236EBCD393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F7D560E8-DEB2-4647-9B7D-A1EEE84BB193}"/>
              </a:ext>
            </a:extLst>
          </p:cNvPr>
          <p:cNvSpPr>
            <a:spLocks noGrp="1" noChangeArrowheads="1"/>
          </p:cNvSpPr>
          <p:nvPr>
            <p:ph type="sldNum" sz="quarter" idx="12"/>
          </p:nvPr>
        </p:nvSpPr>
        <p:spPr>
          <a:ln/>
        </p:spPr>
        <p:txBody>
          <a:bodyPr/>
          <a:lstStyle>
            <a:lvl1pPr>
              <a:defRPr/>
            </a:lvl1pPr>
          </a:lstStyle>
          <a:p>
            <a:pPr>
              <a:defRPr/>
            </a:pPr>
            <a:fld id="{1E79CB0B-CEF2-44DA-8CD9-B6CC8FCF349A}" type="slidenum">
              <a:rPr lang="en-US" altLang="en-US"/>
              <a:pPr>
                <a:defRPr/>
              </a:pPr>
              <a:t>‹#›</a:t>
            </a:fld>
            <a:endParaRPr lang="en-US" altLang="en-US"/>
          </a:p>
        </p:txBody>
      </p:sp>
    </p:spTree>
    <p:extLst>
      <p:ext uri="{BB962C8B-B14F-4D97-AF65-F5344CB8AC3E}">
        <p14:creationId xmlns:p14="http://schemas.microsoft.com/office/powerpoint/2010/main" val="3734518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EA95C-EDD4-4C01-BAB7-8C8923829D7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A7ACA2-F4C9-4A8A-B77B-63BD7AF7B05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950233-B23B-48AB-BBDE-3323A21BCDA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6BA20862-B609-4394-8E29-633E8E1880B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5225720-E2B1-4094-8FC5-A16ED24FE97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F7A8DC1-47B8-4065-A28C-948C2DC4FA8F}"/>
              </a:ext>
            </a:extLst>
          </p:cNvPr>
          <p:cNvSpPr>
            <a:spLocks noGrp="1" noChangeArrowheads="1"/>
          </p:cNvSpPr>
          <p:nvPr>
            <p:ph type="sldNum" sz="quarter" idx="12"/>
          </p:nvPr>
        </p:nvSpPr>
        <p:spPr>
          <a:ln/>
        </p:spPr>
        <p:txBody>
          <a:bodyPr/>
          <a:lstStyle>
            <a:lvl1pPr>
              <a:defRPr/>
            </a:lvl1pPr>
          </a:lstStyle>
          <a:p>
            <a:pPr>
              <a:defRPr/>
            </a:pPr>
            <a:fld id="{D197EC8E-46BC-417A-9C3B-2B1F944A2FD7}" type="slidenum">
              <a:rPr lang="en-US" altLang="en-US"/>
              <a:pPr>
                <a:defRPr/>
              </a:pPr>
              <a:t>‹#›</a:t>
            </a:fld>
            <a:endParaRPr lang="en-US" altLang="en-US"/>
          </a:p>
        </p:txBody>
      </p:sp>
    </p:spTree>
    <p:extLst>
      <p:ext uri="{BB962C8B-B14F-4D97-AF65-F5344CB8AC3E}">
        <p14:creationId xmlns:p14="http://schemas.microsoft.com/office/powerpoint/2010/main" val="3298227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BBB9D-03C1-4BA7-AFB6-911E30135F7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F6D779-D5D0-41A6-9FEE-AB994E158F1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90F22DAE-B762-4A04-AE31-2DC47D24E67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410DA7A2-6568-4E82-B865-A2EEBDDEC6C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DAA1511-F17E-4386-B92C-DB795E0139F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AF2212B-CEED-4D45-82FE-1C64CCDFA876}"/>
              </a:ext>
            </a:extLst>
          </p:cNvPr>
          <p:cNvSpPr>
            <a:spLocks noGrp="1" noChangeArrowheads="1"/>
          </p:cNvSpPr>
          <p:nvPr>
            <p:ph type="sldNum" sz="quarter" idx="12"/>
          </p:nvPr>
        </p:nvSpPr>
        <p:spPr>
          <a:ln/>
        </p:spPr>
        <p:txBody>
          <a:bodyPr/>
          <a:lstStyle>
            <a:lvl1pPr>
              <a:defRPr/>
            </a:lvl1pPr>
          </a:lstStyle>
          <a:p>
            <a:pPr>
              <a:defRPr/>
            </a:pPr>
            <a:fld id="{1EE96C01-DCC5-42DA-BB05-045C08D8D60C}" type="slidenum">
              <a:rPr lang="en-US" altLang="en-US"/>
              <a:pPr>
                <a:defRPr/>
              </a:pPr>
              <a:t>‹#›</a:t>
            </a:fld>
            <a:endParaRPr lang="en-US" altLang="en-US"/>
          </a:p>
        </p:txBody>
      </p:sp>
    </p:spTree>
    <p:extLst>
      <p:ext uri="{BB962C8B-B14F-4D97-AF65-F5344CB8AC3E}">
        <p14:creationId xmlns:p14="http://schemas.microsoft.com/office/powerpoint/2010/main" val="2780963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17C5830-C2FB-4B95-9B96-47F3F826CB88}"/>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1B0684E-EBF8-4512-91DD-09504097FD26}"/>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C17CEED-B29F-4158-A962-F43AC892EAF2}"/>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ltLang="en-US"/>
          </a:p>
        </p:txBody>
      </p:sp>
      <p:sp>
        <p:nvSpPr>
          <p:cNvPr id="1029" name="Rectangle 5">
            <a:extLst>
              <a:ext uri="{FF2B5EF4-FFF2-40B4-BE49-F238E27FC236}">
                <a16:creationId xmlns:a16="http://schemas.microsoft.com/office/drawing/2014/main" id="{8132FD69-F6FF-4C44-BF98-CAFE7A86377C}"/>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ltLang="en-US"/>
          </a:p>
        </p:txBody>
      </p:sp>
      <p:sp>
        <p:nvSpPr>
          <p:cNvPr id="1030" name="Rectangle 6">
            <a:extLst>
              <a:ext uri="{FF2B5EF4-FFF2-40B4-BE49-F238E27FC236}">
                <a16:creationId xmlns:a16="http://schemas.microsoft.com/office/drawing/2014/main" id="{3C8D4B8D-07D0-4A9D-9FD5-88685B4FFDFA}"/>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40FCE474-1A95-408C-99D9-6B04F3672C2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jpeg"/><Relationship Id="rId21" Type="http://schemas.openxmlformats.org/officeDocument/2006/relationships/image" Target="../media/image20.png"/><Relationship Id="rId34" Type="http://schemas.openxmlformats.org/officeDocument/2006/relationships/image" Target="../media/image33.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comments" Target="../comments/comment1.xml"/><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36" Type="http://schemas.openxmlformats.org/officeDocument/2006/relationships/image" Target="../media/image35.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png"/><Relationship Id="rId8" Type="http://schemas.openxmlformats.org/officeDocument/2006/relationships/image" Target="../media/image7.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sawaya\Desktop\m230d\dropsetup02.mp4" TargetMode="External"/><Relationship Id="rId1" Type="http://schemas.microsoft.com/office/2007/relationships/media" Target="file:///C:\Users\sawaya\Desktop\m230d\dropsetup02.mp4" TargetMode="Externa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sawaya\Desktop\m230d\nono.mp4" TargetMode="External"/><Relationship Id="rId1" Type="http://schemas.microsoft.com/office/2007/relationships/media" Target="file:///C:\Users\sawaya\Desktop\m230d\nono.mp4" TargetMode="Externa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omments" Target="../comments/comment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www.jcsg.org/prod/scripts/structure_gallery/gallery.shtml" TargetMode="External"/><Relationship Id="rId3" Type="http://schemas.openxmlformats.org/officeDocument/2006/relationships/hyperlink" Target="http://www.jcsg.org/prod/scripts/public_targets/structure.html" TargetMode="External"/><Relationship Id="rId7" Type="http://schemas.openxmlformats.org/officeDocument/2006/relationships/hyperlink" Target="http://www.jcsg.org/" TargetMode="External"/><Relationship Id="rId2" Type="http://schemas.openxmlformats.org/officeDocument/2006/relationships/hyperlink" Target="http://www.jcsg.org/prod/scripts/public_targets/mounted.html" TargetMode="External"/><Relationship Id="rId1" Type="http://schemas.openxmlformats.org/officeDocument/2006/relationships/slideLayout" Target="../slideLayouts/slideLayout2.xml"/><Relationship Id="rId6" Type="http://schemas.openxmlformats.org/officeDocument/2006/relationships/hyperlink" Target="http://www.jcsg.org/prod/scripts/public_targets/selected.html" TargetMode="External"/><Relationship Id="rId11" Type="http://schemas.openxmlformats.org/officeDocument/2006/relationships/comments" Target="../comments/comment3.xml"/><Relationship Id="rId5" Type="http://schemas.openxmlformats.org/officeDocument/2006/relationships/hyperlink" Target="http://www.jcsg.org/prod/scripts/public_targets/cloned.html" TargetMode="External"/><Relationship Id="rId10" Type="http://schemas.openxmlformats.org/officeDocument/2006/relationships/image" Target="../media/image37.png"/><Relationship Id="rId4" Type="http://schemas.openxmlformats.org/officeDocument/2006/relationships/hyperlink" Target="http://www.jcsg.org/prod/scripts/public_targets/expressed.html" TargetMode="External"/><Relationship Id="rId9" Type="http://schemas.openxmlformats.org/officeDocument/2006/relationships/image" Target="../media/image3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comments" Target="../comments/comment7.xml"/><Relationship Id="rId5" Type="http://schemas.openxmlformats.org/officeDocument/2006/relationships/image" Target="../media/image65.pn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comments" Target="../comments/comment4.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4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descr="Aono">
            <a:extLst>
              <a:ext uri="{FF2B5EF4-FFF2-40B4-BE49-F238E27FC236}">
                <a16:creationId xmlns:a16="http://schemas.microsoft.com/office/drawing/2014/main" id="{AB09FE15-FA19-425C-A8E2-13B5B46A11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6200" y="1150938"/>
            <a:ext cx="1309688"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6" descr="chang">
            <a:extLst>
              <a:ext uri="{FF2B5EF4-FFF2-40B4-BE49-F238E27FC236}">
                <a16:creationId xmlns:a16="http://schemas.microsoft.com/office/drawing/2014/main" id="{EDEC2BF8-9D27-467C-B5E1-1565FB35BD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8913" y="1150938"/>
            <a:ext cx="131127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7" descr="Cowan1">
            <a:extLst>
              <a:ext uri="{FF2B5EF4-FFF2-40B4-BE49-F238E27FC236}">
                <a16:creationId xmlns:a16="http://schemas.microsoft.com/office/drawing/2014/main" id="{E95D27E4-9DA9-4E3A-8367-CE6FF5366C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1150938"/>
            <a:ext cx="131127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8" descr="Cowan2">
            <a:extLst>
              <a:ext uri="{FF2B5EF4-FFF2-40B4-BE49-F238E27FC236}">
                <a16:creationId xmlns:a16="http://schemas.microsoft.com/office/drawing/2014/main" id="{E6B5C575-5AA5-4AC9-AE13-3AC19C92C7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7625" y="1150938"/>
            <a:ext cx="1309688"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9" descr="Cowan5">
            <a:extLst>
              <a:ext uri="{FF2B5EF4-FFF2-40B4-BE49-F238E27FC236}">
                <a16:creationId xmlns:a16="http://schemas.microsoft.com/office/drawing/2014/main" id="{E2C515A4-47E6-4B97-840A-10A486DEBE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0813" y="1150938"/>
            <a:ext cx="131127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0" descr="darcy1">
            <a:extLst>
              <a:ext uri="{FF2B5EF4-FFF2-40B4-BE49-F238E27FC236}">
                <a16:creationId xmlns:a16="http://schemas.microsoft.com/office/drawing/2014/main" id="{C45167FD-815B-461C-BD82-47F5ADE55B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0975" y="2297113"/>
            <a:ext cx="131127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1" descr="darcy7">
            <a:extLst>
              <a:ext uri="{FF2B5EF4-FFF2-40B4-BE49-F238E27FC236}">
                <a16:creationId xmlns:a16="http://schemas.microsoft.com/office/drawing/2014/main" id="{54CA04F3-0960-4CFF-BA29-4C202E05BB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31138" y="0"/>
            <a:ext cx="131127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2" descr="darcy8">
            <a:extLst>
              <a:ext uri="{FF2B5EF4-FFF2-40B4-BE49-F238E27FC236}">
                <a16:creationId xmlns:a16="http://schemas.microsoft.com/office/drawing/2014/main" id="{351969BD-54A1-4D47-A5FA-C96996A218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35738" y="4763"/>
            <a:ext cx="131127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3" descr="darcy9">
            <a:extLst>
              <a:ext uri="{FF2B5EF4-FFF2-40B4-BE49-F238E27FC236}">
                <a16:creationId xmlns:a16="http://schemas.microsoft.com/office/drawing/2014/main" id="{E29F0AFD-BCA1-4CB0-A53B-1BBCF6D73AB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26050" y="0"/>
            <a:ext cx="1309688"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4" descr="deeton5">
            <a:extLst>
              <a:ext uri="{FF2B5EF4-FFF2-40B4-BE49-F238E27FC236}">
                <a16:creationId xmlns:a16="http://schemas.microsoft.com/office/drawing/2014/main" id="{152CFF46-CE7A-4F19-9324-757B56ECAF2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17625" y="2297113"/>
            <a:ext cx="1309688"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5" descr="fenza">
            <a:extLst>
              <a:ext uri="{FF2B5EF4-FFF2-40B4-BE49-F238E27FC236}">
                <a16:creationId xmlns:a16="http://schemas.microsoft.com/office/drawing/2014/main" id="{26BC405A-55DC-4CF0-99C2-DCFC16CF826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75" y="2297113"/>
            <a:ext cx="1309688"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6" descr="haire1">
            <a:extLst>
              <a:ext uri="{FF2B5EF4-FFF2-40B4-BE49-F238E27FC236}">
                <a16:creationId xmlns:a16="http://schemas.microsoft.com/office/drawing/2014/main" id="{B8DB92F3-3A8A-4D2D-B08A-800742E3473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34313" y="1150938"/>
            <a:ext cx="130968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7" descr="hermoso2">
            <a:extLst>
              <a:ext uri="{FF2B5EF4-FFF2-40B4-BE49-F238E27FC236}">
                <a16:creationId xmlns:a16="http://schemas.microsoft.com/office/drawing/2014/main" id="{C24C7F53-88C7-446C-AA41-460BF5DB5FD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75" y="1150938"/>
            <a:ext cx="1309688"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18" descr="hermoso4">
            <a:extLst>
              <a:ext uri="{FF2B5EF4-FFF2-40B4-BE49-F238E27FC236}">
                <a16:creationId xmlns:a16="http://schemas.microsoft.com/office/drawing/2014/main" id="{7B958B31-F62F-497D-B88E-1A57F2B80DF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43838" y="4591050"/>
            <a:ext cx="130968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19" descr="hermoso5">
            <a:extLst>
              <a:ext uri="{FF2B5EF4-FFF2-40B4-BE49-F238E27FC236}">
                <a16:creationId xmlns:a16="http://schemas.microsoft.com/office/drawing/2014/main" id="{AC529A21-02F6-4553-A3C6-D391AD7F276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35575" y="4562475"/>
            <a:ext cx="131127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20" descr="hermoso32">
            <a:extLst>
              <a:ext uri="{FF2B5EF4-FFF2-40B4-BE49-F238E27FC236}">
                <a16:creationId xmlns:a16="http://schemas.microsoft.com/office/drawing/2014/main" id="{F5801EEB-9165-4731-97B7-B9D3C257271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39075" y="5710238"/>
            <a:ext cx="131127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21" descr="holmes3">
            <a:extLst>
              <a:ext uri="{FF2B5EF4-FFF2-40B4-BE49-F238E27FC236}">
                <a16:creationId xmlns:a16="http://schemas.microsoft.com/office/drawing/2014/main" id="{8B92FB69-D00B-4264-B1DD-5BEC0688AA3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24300" y="4556125"/>
            <a:ext cx="131127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22" descr="kallen1">
            <a:extLst>
              <a:ext uri="{FF2B5EF4-FFF2-40B4-BE49-F238E27FC236}">
                <a16:creationId xmlns:a16="http://schemas.microsoft.com/office/drawing/2014/main" id="{2AAB73AE-CC60-4678-8D10-9785EA8B29D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22550" y="4556125"/>
            <a:ext cx="1309688"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23" descr="kallen2">
            <a:extLst>
              <a:ext uri="{FF2B5EF4-FFF2-40B4-BE49-F238E27FC236}">
                <a16:creationId xmlns:a16="http://schemas.microsoft.com/office/drawing/2014/main" id="{B9945BB9-508F-4AA6-840F-72868EAE33A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17625" y="4556125"/>
            <a:ext cx="1309688"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24" descr="kallen3">
            <a:extLst>
              <a:ext uri="{FF2B5EF4-FFF2-40B4-BE49-F238E27FC236}">
                <a16:creationId xmlns:a16="http://schemas.microsoft.com/office/drawing/2014/main" id="{9479D823-C2AD-4B9A-A528-CFBCACD5AA8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875" y="4556125"/>
            <a:ext cx="1309688"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25" descr="kim2">
            <a:extLst>
              <a:ext uri="{FF2B5EF4-FFF2-40B4-BE49-F238E27FC236}">
                <a16:creationId xmlns:a16="http://schemas.microsoft.com/office/drawing/2014/main" id="{9900A2C1-0B3A-4F1A-A760-38948F90170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875" y="5699125"/>
            <a:ext cx="1309688"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26" descr="liudeqian1">
            <a:extLst>
              <a:ext uri="{FF2B5EF4-FFF2-40B4-BE49-F238E27FC236}">
                <a16:creationId xmlns:a16="http://schemas.microsoft.com/office/drawing/2014/main" id="{785A2D09-51C3-4675-9E83-79A77734647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317625" y="5699125"/>
            <a:ext cx="1309688"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27" descr="liudeqian2">
            <a:extLst>
              <a:ext uri="{FF2B5EF4-FFF2-40B4-BE49-F238E27FC236}">
                <a16:creationId xmlns:a16="http://schemas.microsoft.com/office/drawing/2014/main" id="{C3E85E69-760D-41C6-A815-11403D46C01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622550" y="5699125"/>
            <a:ext cx="1309688"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28" descr="makabe">
            <a:extLst>
              <a:ext uri="{FF2B5EF4-FFF2-40B4-BE49-F238E27FC236}">
                <a16:creationId xmlns:a16="http://schemas.microsoft.com/office/drawing/2014/main" id="{D853824E-2D4F-4EE0-A163-7FCBDD69829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24300" y="5699125"/>
            <a:ext cx="131127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29" descr="mougous">
            <a:extLst>
              <a:ext uri="{FF2B5EF4-FFF2-40B4-BE49-F238E27FC236}">
                <a16:creationId xmlns:a16="http://schemas.microsoft.com/office/drawing/2014/main" id="{598E18D4-6DA1-4AB3-BD23-A0F3CCDB014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546850" y="5700713"/>
            <a:ext cx="131127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Picture 30" descr="nasa">
            <a:extLst>
              <a:ext uri="{FF2B5EF4-FFF2-40B4-BE49-F238E27FC236}">
                <a16:creationId xmlns:a16="http://schemas.microsoft.com/office/drawing/2014/main" id="{8DFBB70A-02CF-4D96-A06C-D48C3085FB24}"/>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529388" y="4587875"/>
            <a:ext cx="13208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4" name="Picture 31" descr="pijning1">
            <a:extLst>
              <a:ext uri="{FF2B5EF4-FFF2-40B4-BE49-F238E27FC236}">
                <a16:creationId xmlns:a16="http://schemas.microsoft.com/office/drawing/2014/main" id="{4445B1B6-578F-4831-B5E9-9AE5BABE94F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237163" y="5697538"/>
            <a:ext cx="130968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5" name="Picture 32" descr="Rauh2">
            <a:extLst>
              <a:ext uri="{FF2B5EF4-FFF2-40B4-BE49-F238E27FC236}">
                <a16:creationId xmlns:a16="http://schemas.microsoft.com/office/drawing/2014/main" id="{7440337F-9D62-491D-948E-33618574C1CB}"/>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5875" y="3411538"/>
            <a:ext cx="1309688"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6" name="Picture 33" descr="Rauh3">
            <a:extLst>
              <a:ext uri="{FF2B5EF4-FFF2-40B4-BE49-F238E27FC236}">
                <a16:creationId xmlns:a16="http://schemas.microsoft.com/office/drawing/2014/main" id="{39D616FE-145C-45AB-A89F-520EDB2C305A}"/>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317625" y="3411538"/>
            <a:ext cx="1309688"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7" name="Picture 34" descr="Sasaki">
            <a:extLst>
              <a:ext uri="{FF2B5EF4-FFF2-40B4-BE49-F238E27FC236}">
                <a16:creationId xmlns:a16="http://schemas.microsoft.com/office/drawing/2014/main" id="{7778F45B-69B4-44CD-B4FC-B6B69226BA9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932238" y="0"/>
            <a:ext cx="130968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8" name="Picture 35" descr="sharma5">
            <a:extLst>
              <a:ext uri="{FF2B5EF4-FFF2-40B4-BE49-F238E27FC236}">
                <a16:creationId xmlns:a16="http://schemas.microsoft.com/office/drawing/2014/main" id="{3C61A9B0-87B9-4025-ACEA-80F5CAFFA76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325563" y="0"/>
            <a:ext cx="131127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9" name="Picture 36" descr="sharma7">
            <a:extLst>
              <a:ext uri="{FF2B5EF4-FFF2-40B4-BE49-F238E27FC236}">
                <a16:creationId xmlns:a16="http://schemas.microsoft.com/office/drawing/2014/main" id="{98873E8A-BCBD-4ED6-907A-9C8DCFA71D52}"/>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636838" y="0"/>
            <a:ext cx="131127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0" name="Picture 37" descr="shishikura">
            <a:extLst>
              <a:ext uri="{FF2B5EF4-FFF2-40B4-BE49-F238E27FC236}">
                <a16:creationId xmlns:a16="http://schemas.microsoft.com/office/drawing/2014/main" id="{3E1E6906-4CA4-4A3F-87EB-A95A62197623}"/>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530975" y="3443288"/>
            <a:ext cx="131127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1" name="Picture 38" descr="sorenson">
            <a:extLst>
              <a:ext uri="{FF2B5EF4-FFF2-40B4-BE49-F238E27FC236}">
                <a16:creationId xmlns:a16="http://schemas.microsoft.com/office/drawing/2014/main" id="{B1EDFE14-69D0-4197-9F6C-7DC5C430D7A6}"/>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834313" y="3430588"/>
            <a:ext cx="130968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2" name="Picture 39" descr="torti1">
            <a:extLst>
              <a:ext uri="{FF2B5EF4-FFF2-40B4-BE49-F238E27FC236}">
                <a16:creationId xmlns:a16="http://schemas.microsoft.com/office/drawing/2014/main" id="{4FD06759-1D16-42BD-B91A-81A326E20845}"/>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834313" y="2297113"/>
            <a:ext cx="130968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3" name="Picture 40" descr="hermoso3">
            <a:extLst>
              <a:ext uri="{FF2B5EF4-FFF2-40B4-BE49-F238E27FC236}">
                <a16:creationId xmlns:a16="http://schemas.microsoft.com/office/drawing/2014/main" id="{694ABA7B-36C0-49CE-8EBD-7DC38EEC5E4B}"/>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0" y="0"/>
            <a:ext cx="133350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4" name="Rectangle 3">
            <a:extLst>
              <a:ext uri="{FF2B5EF4-FFF2-40B4-BE49-F238E27FC236}">
                <a16:creationId xmlns:a16="http://schemas.microsoft.com/office/drawing/2014/main" id="{F19B7E6C-A5E7-4BF2-A2DB-2523888F2A1E}"/>
              </a:ext>
            </a:extLst>
          </p:cNvPr>
          <p:cNvSpPr>
            <a:spLocks noGrp="1" noChangeArrowheads="1"/>
          </p:cNvSpPr>
          <p:nvPr>
            <p:ph type="subTitle" idx="1"/>
          </p:nvPr>
        </p:nvSpPr>
        <p:spPr>
          <a:xfrm>
            <a:off x="2576513" y="3429000"/>
            <a:ext cx="3990975" cy="1100138"/>
          </a:xfrm>
          <a:solidFill>
            <a:schemeClr val="bg1"/>
          </a:solidFill>
        </p:spPr>
        <p:txBody>
          <a:bodyPr/>
          <a:lstStyle/>
          <a:p>
            <a:pPr eaLnBrk="1" hangingPunct="1">
              <a:lnSpc>
                <a:spcPct val="80000"/>
              </a:lnSpc>
            </a:pPr>
            <a:r>
              <a:rPr lang="en-US" altLang="en-US" sz="2000"/>
              <a:t>Putting crystals in perspective. </a:t>
            </a:r>
          </a:p>
          <a:p>
            <a:pPr eaLnBrk="1" hangingPunct="1">
              <a:lnSpc>
                <a:spcPct val="80000"/>
              </a:lnSpc>
            </a:pPr>
            <a:r>
              <a:rPr lang="en-US" altLang="en-US" sz="1400"/>
              <a:t>Why do I need them? How do I grow them?</a:t>
            </a:r>
          </a:p>
          <a:p>
            <a:pPr eaLnBrk="1" hangingPunct="1">
              <a:lnSpc>
                <a:spcPct val="80000"/>
              </a:lnSpc>
            </a:pPr>
            <a:r>
              <a:rPr lang="en-US" altLang="en-US" sz="2000"/>
              <a:t>M230D, January 2021</a:t>
            </a:r>
          </a:p>
        </p:txBody>
      </p:sp>
      <p:sp>
        <p:nvSpPr>
          <p:cNvPr id="4135" name="Rectangle 2">
            <a:extLst>
              <a:ext uri="{FF2B5EF4-FFF2-40B4-BE49-F238E27FC236}">
                <a16:creationId xmlns:a16="http://schemas.microsoft.com/office/drawing/2014/main" id="{19D368C6-A6E8-4299-A573-5163B34DAC2B}"/>
              </a:ext>
            </a:extLst>
          </p:cNvPr>
          <p:cNvSpPr>
            <a:spLocks noGrp="1" noChangeArrowheads="1"/>
          </p:cNvSpPr>
          <p:nvPr>
            <p:ph type="ctrTitle"/>
          </p:nvPr>
        </p:nvSpPr>
        <p:spPr>
          <a:xfrm>
            <a:off x="1354138" y="2317750"/>
            <a:ext cx="6464300" cy="1111250"/>
          </a:xfrm>
          <a:solidFill>
            <a:schemeClr val="bg1"/>
          </a:solidFill>
        </p:spPr>
        <p:txBody>
          <a:bodyPr anchor="ctr"/>
          <a:lstStyle/>
          <a:p>
            <a:pPr eaLnBrk="1" hangingPunct="1"/>
            <a:r>
              <a:rPr lang="en-US" altLang="en-US" sz="4000" b="1"/>
              <a:t>Crystallization Laboratory</a:t>
            </a:r>
          </a:p>
        </p:txBody>
      </p:sp>
      <p:sp>
        <p:nvSpPr>
          <p:cNvPr id="4136" name="Text Box 42">
            <a:extLst>
              <a:ext uri="{FF2B5EF4-FFF2-40B4-BE49-F238E27FC236}">
                <a16:creationId xmlns:a16="http://schemas.microsoft.com/office/drawing/2014/main" id="{62BEC29F-A15C-4B40-AC22-FA7690E839C6}"/>
              </a:ext>
            </a:extLst>
          </p:cNvPr>
          <p:cNvSpPr txBox="1">
            <a:spLocks noChangeArrowheads="1"/>
          </p:cNvSpPr>
          <p:nvPr/>
        </p:nvSpPr>
        <p:spPr bwMode="auto">
          <a:xfrm>
            <a:off x="5283200" y="411797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b="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C92F5642-877C-412E-9A18-C88B5D0ED4E7}"/>
              </a:ext>
            </a:extLst>
          </p:cNvPr>
          <p:cNvSpPr>
            <a:spLocks noGrp="1" noChangeArrowheads="1"/>
          </p:cNvSpPr>
          <p:nvPr>
            <p:ph type="title"/>
          </p:nvPr>
        </p:nvSpPr>
        <p:spPr/>
        <p:txBody>
          <a:bodyPr/>
          <a:lstStyle/>
          <a:p>
            <a:pPr algn="l" eaLnBrk="1" hangingPunct="1"/>
            <a:r>
              <a:rPr lang="en-US" altLang="en-US" sz="2400" dirty="0"/>
              <a:t>A Phase Diagram illustrates how combinations of protein and precipitant concentrations produce crystals or precipitate, or clear solutions.</a:t>
            </a:r>
            <a:endParaRPr lang="en-US" altLang="en-US" sz="1050" dirty="0"/>
          </a:p>
        </p:txBody>
      </p:sp>
      <p:sp>
        <p:nvSpPr>
          <p:cNvPr id="16387" name="Rectangle 3">
            <a:extLst>
              <a:ext uri="{FF2B5EF4-FFF2-40B4-BE49-F238E27FC236}">
                <a16:creationId xmlns:a16="http://schemas.microsoft.com/office/drawing/2014/main" id="{536DA431-DE98-4B96-9704-D0FE29318CAB}"/>
              </a:ext>
            </a:extLst>
          </p:cNvPr>
          <p:cNvSpPr>
            <a:spLocks noGrp="1" noChangeArrowheads="1"/>
          </p:cNvSpPr>
          <p:nvPr>
            <p:ph type="body" idx="1"/>
          </p:nvPr>
        </p:nvSpPr>
        <p:spPr/>
        <p:txBody>
          <a:bodyPr/>
          <a:lstStyle/>
          <a:p>
            <a:pPr eaLnBrk="1" hangingPunct="1"/>
            <a:endParaRPr lang="en-US" altLang="en-US"/>
          </a:p>
        </p:txBody>
      </p:sp>
      <p:pic>
        <p:nvPicPr>
          <p:cNvPr id="16388" name="Picture 4" descr="nmeth">
            <a:extLst>
              <a:ext uri="{FF2B5EF4-FFF2-40B4-BE49-F238E27FC236}">
                <a16:creationId xmlns:a16="http://schemas.microsoft.com/office/drawing/2014/main" id="{198C98F4-6B1B-4C11-AFCE-DC0730D5D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554163"/>
            <a:ext cx="7061200"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5">
            <a:extLst>
              <a:ext uri="{FF2B5EF4-FFF2-40B4-BE49-F238E27FC236}">
                <a16:creationId xmlns:a16="http://schemas.microsoft.com/office/drawing/2014/main" id="{99B73EEE-B7AD-44E6-88C6-4E98C0C670C6}"/>
              </a:ext>
            </a:extLst>
          </p:cNvPr>
          <p:cNvSpPr txBox="1">
            <a:spLocks noChangeArrowheads="1"/>
          </p:cNvSpPr>
          <p:nvPr/>
        </p:nvSpPr>
        <p:spPr bwMode="auto">
          <a:xfrm>
            <a:off x="1749425" y="6081713"/>
            <a:ext cx="420370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Precipitating agent concentration</a:t>
            </a:r>
          </a:p>
        </p:txBody>
      </p:sp>
      <p:sp>
        <p:nvSpPr>
          <p:cNvPr id="3" name="Rectangle 2">
            <a:extLst>
              <a:ext uri="{FF2B5EF4-FFF2-40B4-BE49-F238E27FC236}">
                <a16:creationId xmlns:a16="http://schemas.microsoft.com/office/drawing/2014/main" id="{39AA6F3D-6F3E-4E44-80C3-400E9550059A}"/>
              </a:ext>
            </a:extLst>
          </p:cNvPr>
          <p:cNvSpPr/>
          <p:nvPr/>
        </p:nvSpPr>
        <p:spPr>
          <a:xfrm>
            <a:off x="190500" y="6583362"/>
            <a:ext cx="8312150" cy="246221"/>
          </a:xfrm>
          <a:prstGeom prst="rect">
            <a:avLst/>
          </a:prstGeom>
        </p:spPr>
        <p:txBody>
          <a:bodyPr wrap="square">
            <a:spAutoFit/>
          </a:bodyPr>
          <a:lstStyle/>
          <a:p>
            <a:r>
              <a:rPr lang="en-US" sz="1000" b="0" dirty="0"/>
              <a:t>Naomi E </a:t>
            </a:r>
            <a:r>
              <a:rPr lang="en-US" sz="1000" b="0" dirty="0" err="1"/>
              <a:t>Chayen</a:t>
            </a:r>
            <a:r>
              <a:rPr lang="en-US" sz="1000" b="0" dirty="0"/>
              <a:t> &amp; Emmanuel </a:t>
            </a:r>
            <a:r>
              <a:rPr lang="en-US" sz="1000" b="0" dirty="0" err="1"/>
              <a:t>Saridakis</a:t>
            </a:r>
            <a:r>
              <a:rPr lang="en-US" sz="1000" b="0" dirty="0"/>
              <a:t> Nature Methods - 5, 147 - 153 (2008)Published online: 30 January 2008; | doi:10.1038/nmeth.f.203</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a:extLst>
              <a:ext uri="{FF2B5EF4-FFF2-40B4-BE49-F238E27FC236}">
                <a16:creationId xmlns:a16="http://schemas.microsoft.com/office/drawing/2014/main" id="{4A047E24-8164-4DA0-B809-9052546FAE9F}"/>
              </a:ext>
            </a:extLst>
          </p:cNvPr>
          <p:cNvSpPr>
            <a:spLocks noGrp="1" noChangeArrowheads="1"/>
          </p:cNvSpPr>
          <p:nvPr>
            <p:ph type="body" sz="half" idx="1"/>
          </p:nvPr>
        </p:nvSpPr>
        <p:spPr>
          <a:xfrm>
            <a:off x="457200" y="1600200"/>
            <a:ext cx="3257550" cy="2830513"/>
          </a:xfrm>
        </p:spPr>
        <p:txBody>
          <a:bodyPr/>
          <a:lstStyle/>
          <a:p>
            <a:pPr eaLnBrk="1" hangingPunct="1">
              <a:lnSpc>
                <a:spcPct val="90000"/>
              </a:lnSpc>
            </a:pPr>
            <a:r>
              <a:rPr lang="en-US" altLang="en-US" sz="2000" b="1"/>
              <a:t>Shotgun</a:t>
            </a:r>
            <a:r>
              <a:rPr lang="en-US" altLang="en-US" sz="2000"/>
              <a:t>- for finding initial conditions, samples different preciptating agents, pHs, salts.</a:t>
            </a:r>
          </a:p>
          <a:p>
            <a:pPr eaLnBrk="1" hangingPunct="1">
              <a:lnSpc>
                <a:spcPct val="90000"/>
              </a:lnSpc>
            </a:pPr>
            <a:r>
              <a:rPr lang="en-US" altLang="en-US" sz="2000" b="1"/>
              <a:t>Systematic</a:t>
            </a:r>
            <a:r>
              <a:rPr lang="en-US" altLang="en-US" sz="2000"/>
              <a:t>-for optimizing crystallization conditions.</a:t>
            </a:r>
          </a:p>
        </p:txBody>
      </p:sp>
      <p:pic>
        <p:nvPicPr>
          <p:cNvPr id="17411" name="Picture 4" descr="kit">
            <a:extLst>
              <a:ext uri="{FF2B5EF4-FFF2-40B4-BE49-F238E27FC236}">
                <a16:creationId xmlns:a16="http://schemas.microsoft.com/office/drawing/2014/main" id="{C010DDC1-1CCB-48B6-AC19-60AF1F7F640F}"/>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0" y="4672013"/>
            <a:ext cx="2003425" cy="2185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2" name="Picture 8" descr="hampton1formulations">
            <a:extLst>
              <a:ext uri="{FF2B5EF4-FFF2-40B4-BE49-F238E27FC236}">
                <a16:creationId xmlns:a16="http://schemas.microsoft.com/office/drawing/2014/main" id="{338782B2-DE58-4886-8EBB-9FD7277FFE87}"/>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3549650" y="1285875"/>
            <a:ext cx="5594350" cy="559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3" name="Text Box 10">
            <a:extLst>
              <a:ext uri="{FF2B5EF4-FFF2-40B4-BE49-F238E27FC236}">
                <a16:creationId xmlns:a16="http://schemas.microsoft.com/office/drawing/2014/main" id="{5BF071CC-6BBF-4837-A490-4873A57C06B5}"/>
              </a:ext>
            </a:extLst>
          </p:cNvPr>
          <p:cNvSpPr txBox="1">
            <a:spLocks noChangeArrowheads="1"/>
          </p:cNvSpPr>
          <p:nvPr/>
        </p:nvSpPr>
        <p:spPr bwMode="auto">
          <a:xfrm>
            <a:off x="2079625" y="5218113"/>
            <a:ext cx="2863850" cy="1190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First commercially</a:t>
            </a:r>
          </a:p>
          <a:p>
            <a:pPr eaLnBrk="1" hangingPunct="1">
              <a:spcBef>
                <a:spcPct val="0"/>
              </a:spcBef>
              <a:buFontTx/>
              <a:buNone/>
            </a:pPr>
            <a:r>
              <a:rPr lang="en-US" altLang="en-US" sz="1800" b="0"/>
              <a:t>Available crystallization</a:t>
            </a:r>
          </a:p>
          <a:p>
            <a:pPr eaLnBrk="1" hangingPunct="1">
              <a:spcBef>
                <a:spcPct val="0"/>
              </a:spcBef>
              <a:buFontTx/>
              <a:buNone/>
            </a:pPr>
            <a:r>
              <a:rPr lang="en-US" altLang="en-US" sz="1800" b="0"/>
              <a:t>Screening kit.</a:t>
            </a:r>
          </a:p>
          <a:p>
            <a:pPr eaLnBrk="1" hangingPunct="1">
              <a:spcBef>
                <a:spcPct val="0"/>
              </a:spcBef>
              <a:buFontTx/>
              <a:buNone/>
            </a:pPr>
            <a:r>
              <a:rPr lang="en-US" altLang="en-US" sz="1800" b="0"/>
              <a:t>Hampton Crystal Screen 1</a:t>
            </a:r>
          </a:p>
        </p:txBody>
      </p:sp>
      <p:sp>
        <p:nvSpPr>
          <p:cNvPr id="17414" name="Rectangle 2">
            <a:extLst>
              <a:ext uri="{FF2B5EF4-FFF2-40B4-BE49-F238E27FC236}">
                <a16:creationId xmlns:a16="http://schemas.microsoft.com/office/drawing/2014/main" id="{CAEFF5E5-BE83-4ED1-A43C-C63EB95CED62}"/>
              </a:ext>
            </a:extLst>
          </p:cNvPr>
          <p:cNvSpPr>
            <a:spLocks noGrp="1" noChangeArrowheads="1"/>
          </p:cNvSpPr>
          <p:nvPr>
            <p:ph type="title"/>
          </p:nvPr>
        </p:nvSpPr>
        <p:spPr>
          <a:xfrm>
            <a:off x="0" y="160338"/>
            <a:ext cx="9144000" cy="1143000"/>
          </a:xfrm>
        </p:spPr>
        <p:txBody>
          <a:bodyPr/>
          <a:lstStyle/>
          <a:p>
            <a:pPr eaLnBrk="1" hangingPunct="1"/>
            <a:r>
              <a:rPr lang="en-US" altLang="en-US" sz="3600" b="1"/>
              <a:t>Conventionally, try shotgun screening first, then systematic screening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2B783910-1A28-4BA8-9DE7-AA3BBE8172A4}"/>
              </a:ext>
            </a:extLst>
          </p:cNvPr>
          <p:cNvSpPr>
            <a:spLocks noGrp="1" noChangeArrowheads="1"/>
          </p:cNvSpPr>
          <p:nvPr>
            <p:ph type="title"/>
          </p:nvPr>
        </p:nvSpPr>
        <p:spPr>
          <a:xfrm>
            <a:off x="488950" y="2617788"/>
            <a:ext cx="8229600" cy="1143000"/>
          </a:xfrm>
          <a:solidFill>
            <a:schemeClr val="bg1">
              <a:alpha val="56862"/>
            </a:schemeClr>
          </a:solidFill>
        </p:spPr>
        <p:txBody>
          <a:bodyPr/>
          <a:lstStyle/>
          <a:p>
            <a:pPr eaLnBrk="1" hangingPunct="1"/>
            <a:r>
              <a:rPr lang="en-US" altLang="en-US" b="1"/>
              <a:t>The details of the experiment.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0764446E-C6AB-4B7E-831C-D43748320DE7}"/>
              </a:ext>
            </a:extLst>
          </p:cNvPr>
          <p:cNvSpPr>
            <a:spLocks noGrp="1" noChangeArrowheads="1"/>
          </p:cNvSpPr>
          <p:nvPr>
            <p:ph type="title"/>
          </p:nvPr>
        </p:nvSpPr>
        <p:spPr/>
        <p:txBody>
          <a:bodyPr/>
          <a:lstStyle/>
          <a:p>
            <a:pPr eaLnBrk="1" hangingPunct="1"/>
            <a:r>
              <a:rPr lang="en-US" altLang="en-US" sz="3600" b="1"/>
              <a:t>Goal: crystallize Proteinase K</a:t>
            </a:r>
          </a:p>
        </p:txBody>
      </p:sp>
      <p:sp>
        <p:nvSpPr>
          <p:cNvPr id="25603" name="Rectangle 3">
            <a:extLst>
              <a:ext uri="{FF2B5EF4-FFF2-40B4-BE49-F238E27FC236}">
                <a16:creationId xmlns:a16="http://schemas.microsoft.com/office/drawing/2014/main" id="{E8C18072-E468-4464-A48C-06C8BC8C6E2F}"/>
              </a:ext>
            </a:extLst>
          </p:cNvPr>
          <p:cNvSpPr>
            <a:spLocks noGrp="1" noChangeArrowheads="1"/>
          </p:cNvSpPr>
          <p:nvPr>
            <p:ph type="body" sz="half" idx="1"/>
          </p:nvPr>
        </p:nvSpPr>
        <p:spPr>
          <a:xfrm>
            <a:off x="207963" y="1857375"/>
            <a:ext cx="3476625" cy="4333875"/>
          </a:xfrm>
        </p:spPr>
        <p:txBody>
          <a:bodyPr/>
          <a:lstStyle/>
          <a:p>
            <a:pPr eaLnBrk="1" hangingPunct="1">
              <a:lnSpc>
                <a:spcPct val="90000"/>
              </a:lnSpc>
            </a:pPr>
            <a:r>
              <a:rPr lang="en-US" altLang="en-US" sz="2400"/>
              <a:t>Number of amino acids: 280</a:t>
            </a:r>
          </a:p>
          <a:p>
            <a:pPr eaLnBrk="1" hangingPunct="1">
              <a:lnSpc>
                <a:spcPct val="90000"/>
              </a:lnSpc>
            </a:pPr>
            <a:r>
              <a:rPr lang="en-US" altLang="en-US" sz="2400"/>
              <a:t>Molecular weight: 29038.0</a:t>
            </a:r>
          </a:p>
          <a:p>
            <a:pPr eaLnBrk="1" hangingPunct="1">
              <a:lnSpc>
                <a:spcPct val="90000"/>
              </a:lnSpc>
            </a:pPr>
            <a:r>
              <a:rPr lang="en-US" altLang="en-US" sz="2400"/>
              <a:t>Theoretical pI: 8.20</a:t>
            </a:r>
          </a:p>
          <a:p>
            <a:pPr eaLnBrk="1" hangingPunct="1">
              <a:lnSpc>
                <a:spcPct val="90000"/>
              </a:lnSpc>
            </a:pPr>
            <a:r>
              <a:rPr lang="en-US" altLang="en-US" sz="2400"/>
              <a:t>Non-specific serine protease frequently used as a tool in molecular biology.</a:t>
            </a:r>
          </a:p>
        </p:txBody>
      </p:sp>
      <p:sp>
        <p:nvSpPr>
          <p:cNvPr id="25604" name="Rectangle 6">
            <a:extLst>
              <a:ext uri="{FF2B5EF4-FFF2-40B4-BE49-F238E27FC236}">
                <a16:creationId xmlns:a16="http://schemas.microsoft.com/office/drawing/2014/main" id="{8B044A03-F6F4-4CE4-9CB6-2795E20FABD7}"/>
              </a:ext>
            </a:extLst>
          </p:cNvPr>
          <p:cNvSpPr>
            <a:spLocks noChangeArrowheads="1"/>
          </p:cNvSpPr>
          <p:nvPr/>
        </p:nvSpPr>
        <p:spPr bwMode="auto">
          <a:xfrm>
            <a:off x="2751138" y="3052763"/>
            <a:ext cx="4043362"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b="0"/>
          </a:p>
          <a:p>
            <a:pPr eaLnBrk="1" hangingPunct="1">
              <a:spcBef>
                <a:spcPct val="50000"/>
              </a:spcBef>
              <a:buFontTx/>
              <a:buNone/>
            </a:pPr>
            <a:endParaRPr lang="en-US" altLang="en-US" sz="1800" b="0"/>
          </a:p>
        </p:txBody>
      </p:sp>
      <p:sp>
        <p:nvSpPr>
          <p:cNvPr id="25605" name="Text Box 7">
            <a:extLst>
              <a:ext uri="{FF2B5EF4-FFF2-40B4-BE49-F238E27FC236}">
                <a16:creationId xmlns:a16="http://schemas.microsoft.com/office/drawing/2014/main" id="{939C0B97-B310-4EE5-AD8C-29C2C97A9311}"/>
              </a:ext>
            </a:extLst>
          </p:cNvPr>
          <p:cNvSpPr txBox="1">
            <a:spLocks noChangeArrowheads="1"/>
          </p:cNvSpPr>
          <p:nvPr/>
        </p:nvSpPr>
        <p:spPr bwMode="auto">
          <a:xfrm>
            <a:off x="3895725" y="1741488"/>
            <a:ext cx="52482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0">
                <a:latin typeface="Courier"/>
                <a:ea typeface="Baekmuk Headline"/>
                <a:cs typeface="Baekmuk Headline"/>
              </a:rPr>
              <a:t>MAAQTNAPWGLARISSTSPGTSTYYYDESAGQGS</a:t>
            </a:r>
            <a:r>
              <a:rPr lang="en-US" altLang="en-US" sz="1200" b="0">
                <a:solidFill>
                  <a:srgbClr val="FF3300"/>
                </a:solidFill>
                <a:latin typeface="Courier"/>
                <a:ea typeface="Baekmuk Headline"/>
                <a:cs typeface="Baekmuk Headline"/>
              </a:rPr>
              <a:t>C</a:t>
            </a:r>
            <a:r>
              <a:rPr lang="en-US" altLang="en-US" sz="1200" b="0">
                <a:latin typeface="Courier"/>
                <a:ea typeface="Baekmuk Headline"/>
                <a:cs typeface="Baekmuk Headline"/>
              </a:rPr>
              <a:t>VYVIDTGIEASH</a:t>
            </a:r>
          </a:p>
          <a:p>
            <a:pPr eaLnBrk="1" hangingPunct="1">
              <a:spcBef>
                <a:spcPct val="0"/>
              </a:spcBef>
              <a:buFontTx/>
              <a:buNone/>
            </a:pPr>
            <a:r>
              <a:rPr lang="en-US" altLang="en-US" sz="1200" b="0">
                <a:latin typeface="Courier"/>
                <a:ea typeface="Baekmuk Headline"/>
                <a:cs typeface="Baekmuk Headline"/>
              </a:rPr>
              <a:t>PEFEGRAQMVKTYYYSSRDGNGHGTH</a:t>
            </a:r>
            <a:r>
              <a:rPr lang="en-US" altLang="en-US" sz="1200" b="0">
                <a:solidFill>
                  <a:srgbClr val="FF3300"/>
                </a:solidFill>
                <a:latin typeface="Courier"/>
                <a:ea typeface="Baekmuk Headline"/>
                <a:cs typeface="Baekmuk Headline"/>
              </a:rPr>
              <a:t>C</a:t>
            </a:r>
            <a:r>
              <a:rPr lang="en-US" altLang="en-US" sz="1200" b="0">
                <a:latin typeface="Courier"/>
                <a:ea typeface="Baekmuk Headline"/>
                <a:cs typeface="Baekmuk Headline"/>
              </a:rPr>
              <a:t>AGTVGSRTYGVAKKTQLFGVKVLDDNGS</a:t>
            </a:r>
          </a:p>
          <a:p>
            <a:pPr eaLnBrk="1" hangingPunct="1">
              <a:spcBef>
                <a:spcPct val="0"/>
              </a:spcBef>
              <a:buFontTx/>
              <a:buNone/>
            </a:pPr>
            <a:r>
              <a:rPr lang="en-US" altLang="en-US" sz="1200" b="0">
                <a:latin typeface="Courier"/>
                <a:ea typeface="Baekmuk Headline"/>
                <a:cs typeface="Baekmuk Headline"/>
              </a:rPr>
              <a:t>GQYSTIIAGMDFVASDKNNRN</a:t>
            </a:r>
            <a:r>
              <a:rPr lang="en-US" altLang="en-US" sz="1200" b="0">
                <a:solidFill>
                  <a:srgbClr val="FF3300"/>
                </a:solidFill>
                <a:latin typeface="Courier"/>
                <a:ea typeface="Baekmuk Headline"/>
                <a:cs typeface="Baekmuk Headline"/>
              </a:rPr>
              <a:t>C</a:t>
            </a:r>
            <a:r>
              <a:rPr lang="en-US" altLang="en-US" sz="1200" b="0">
                <a:latin typeface="Courier"/>
                <a:ea typeface="Baekmuk Headline"/>
                <a:cs typeface="Baekmuk Headline"/>
              </a:rPr>
              <a:t>PKGVVASLSLGGGYSSSVNSAAARLQSSGVMVA</a:t>
            </a:r>
          </a:p>
          <a:p>
            <a:pPr eaLnBrk="1" hangingPunct="1">
              <a:spcBef>
                <a:spcPct val="0"/>
              </a:spcBef>
              <a:buFontTx/>
              <a:buNone/>
            </a:pPr>
            <a:r>
              <a:rPr lang="en-US" altLang="en-US" sz="1200" b="0">
                <a:latin typeface="Courier"/>
                <a:ea typeface="Baekmuk Headline"/>
                <a:cs typeface="Baekmuk Headline"/>
              </a:rPr>
              <a:t>VAAGNNNADARNYSPASEPSV</a:t>
            </a:r>
            <a:r>
              <a:rPr lang="en-US" altLang="en-US" sz="1200" b="0">
                <a:solidFill>
                  <a:srgbClr val="FF3300"/>
                </a:solidFill>
                <a:latin typeface="Courier"/>
                <a:ea typeface="Baekmuk Headline"/>
                <a:cs typeface="Baekmuk Headline"/>
              </a:rPr>
              <a:t>C</a:t>
            </a:r>
            <a:r>
              <a:rPr lang="en-US" altLang="en-US" sz="1200" b="0">
                <a:latin typeface="Courier"/>
                <a:ea typeface="Baekmuk Headline"/>
                <a:cs typeface="Baekmuk Headline"/>
              </a:rPr>
              <a:t>TVGASDRYDRRSSFSNYGSVLDIFGPGTSILST</a:t>
            </a:r>
          </a:p>
          <a:p>
            <a:pPr eaLnBrk="1" hangingPunct="1">
              <a:spcBef>
                <a:spcPct val="0"/>
              </a:spcBef>
              <a:buFontTx/>
              <a:buNone/>
            </a:pPr>
            <a:r>
              <a:rPr lang="en-US" altLang="en-US" sz="1200" b="0">
                <a:latin typeface="Courier"/>
                <a:ea typeface="Baekmuk Headline"/>
                <a:cs typeface="Baekmuk Headline"/>
              </a:rPr>
              <a:t>WIGGSTRSISGTSMATPHVAGLAAYLMTLGKTTAASA</a:t>
            </a:r>
            <a:r>
              <a:rPr lang="en-US" altLang="en-US" sz="1200" b="0">
                <a:solidFill>
                  <a:srgbClr val="FF3300"/>
                </a:solidFill>
                <a:latin typeface="Courier"/>
                <a:ea typeface="Baekmuk Headline"/>
                <a:cs typeface="Baekmuk Headline"/>
              </a:rPr>
              <a:t>C</a:t>
            </a:r>
            <a:r>
              <a:rPr lang="en-US" altLang="en-US" sz="1200" b="0">
                <a:latin typeface="Courier"/>
                <a:ea typeface="Baekmuk Headline"/>
                <a:cs typeface="Baekmuk Headline"/>
              </a:rPr>
              <a:t>RYIADTANKGDLSNIPF</a:t>
            </a:r>
          </a:p>
          <a:p>
            <a:pPr eaLnBrk="1" hangingPunct="1">
              <a:spcBef>
                <a:spcPct val="0"/>
              </a:spcBef>
              <a:buFontTx/>
              <a:buNone/>
            </a:pPr>
            <a:r>
              <a:rPr lang="en-US" altLang="en-US" sz="1200" b="0">
                <a:latin typeface="Courier"/>
                <a:ea typeface="Baekmuk Headline"/>
                <a:cs typeface="Baekmuk Headline"/>
              </a:rPr>
              <a:t>GTVNLLAYNNYQA</a:t>
            </a:r>
          </a:p>
        </p:txBody>
      </p:sp>
      <p:sp>
        <p:nvSpPr>
          <p:cNvPr id="25606" name="Rectangle 14">
            <a:extLst>
              <a:ext uri="{FF2B5EF4-FFF2-40B4-BE49-F238E27FC236}">
                <a16:creationId xmlns:a16="http://schemas.microsoft.com/office/drawing/2014/main" id="{90A03EAD-DAEC-438C-8D1C-D790205B688F}"/>
              </a:ext>
            </a:extLst>
          </p:cNvPr>
          <p:cNvSpPr>
            <a:spLocks noChangeArrowheads="1"/>
          </p:cNvSpPr>
          <p:nvPr/>
        </p:nvSpPr>
        <p:spPr bwMode="auto">
          <a:xfrm>
            <a:off x="4899025" y="2874963"/>
            <a:ext cx="3000375"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0">
                <a:latin typeface="Courier"/>
              </a:rPr>
              <a:t>Ala (A)  33	 11.8%</a:t>
            </a:r>
          </a:p>
          <a:p>
            <a:pPr eaLnBrk="1" hangingPunct="1">
              <a:spcBef>
                <a:spcPct val="0"/>
              </a:spcBef>
              <a:buFontTx/>
              <a:buNone/>
            </a:pPr>
            <a:r>
              <a:rPr lang="en-US" altLang="en-US" sz="1200" b="0">
                <a:latin typeface="Courier"/>
              </a:rPr>
              <a:t>Arg (R)  12	  4.3%</a:t>
            </a:r>
          </a:p>
          <a:p>
            <a:pPr eaLnBrk="1" hangingPunct="1">
              <a:spcBef>
                <a:spcPct val="0"/>
              </a:spcBef>
              <a:buFontTx/>
              <a:buNone/>
            </a:pPr>
            <a:r>
              <a:rPr lang="en-US" altLang="en-US" sz="1200" b="0">
                <a:latin typeface="Courier"/>
              </a:rPr>
              <a:t>Asn (N)  17	  6.1%</a:t>
            </a:r>
          </a:p>
          <a:p>
            <a:pPr eaLnBrk="1" hangingPunct="1">
              <a:spcBef>
                <a:spcPct val="0"/>
              </a:spcBef>
              <a:buFontTx/>
              <a:buNone/>
            </a:pPr>
            <a:r>
              <a:rPr lang="en-US" altLang="en-US" sz="1200" b="0">
                <a:latin typeface="Courier"/>
              </a:rPr>
              <a:t>Asp (D)  13	  4.6%</a:t>
            </a:r>
          </a:p>
          <a:p>
            <a:pPr eaLnBrk="1" hangingPunct="1">
              <a:spcBef>
                <a:spcPct val="0"/>
              </a:spcBef>
              <a:buFontTx/>
              <a:buNone/>
            </a:pPr>
            <a:r>
              <a:rPr lang="en-US" altLang="en-US" sz="1200" b="0">
                <a:latin typeface="Courier"/>
              </a:rPr>
              <a:t>Cys (C)   5	  1.8%</a:t>
            </a:r>
          </a:p>
          <a:p>
            <a:pPr eaLnBrk="1" hangingPunct="1">
              <a:spcBef>
                <a:spcPct val="0"/>
              </a:spcBef>
              <a:buFontTx/>
              <a:buNone/>
            </a:pPr>
            <a:r>
              <a:rPr lang="en-US" altLang="en-US" sz="1200" b="0">
                <a:latin typeface="Courier"/>
              </a:rPr>
              <a:t>Gln (Q)   7	  2.5%</a:t>
            </a:r>
          </a:p>
          <a:p>
            <a:pPr eaLnBrk="1" hangingPunct="1">
              <a:spcBef>
                <a:spcPct val="0"/>
              </a:spcBef>
              <a:buFontTx/>
              <a:buNone/>
            </a:pPr>
            <a:r>
              <a:rPr lang="en-US" altLang="en-US" sz="1200" b="0">
                <a:latin typeface="Courier"/>
              </a:rPr>
              <a:t>Glu (E)   5	  1.8%</a:t>
            </a:r>
          </a:p>
          <a:p>
            <a:pPr eaLnBrk="1" hangingPunct="1">
              <a:spcBef>
                <a:spcPct val="0"/>
              </a:spcBef>
              <a:buFontTx/>
              <a:buNone/>
            </a:pPr>
            <a:r>
              <a:rPr lang="en-US" altLang="en-US" sz="1200" b="0">
                <a:latin typeface="Courier"/>
              </a:rPr>
              <a:t>Gly (G)  33	 11.8%</a:t>
            </a:r>
          </a:p>
          <a:p>
            <a:pPr eaLnBrk="1" hangingPunct="1">
              <a:spcBef>
                <a:spcPct val="0"/>
              </a:spcBef>
              <a:buFontTx/>
              <a:buNone/>
            </a:pPr>
            <a:r>
              <a:rPr lang="en-US" altLang="en-US" sz="1200" b="0">
                <a:latin typeface="Courier"/>
              </a:rPr>
              <a:t>His (H)   4	  1.4%</a:t>
            </a:r>
          </a:p>
          <a:p>
            <a:pPr eaLnBrk="1" hangingPunct="1">
              <a:spcBef>
                <a:spcPct val="0"/>
              </a:spcBef>
              <a:buFontTx/>
              <a:buNone/>
            </a:pPr>
            <a:r>
              <a:rPr lang="en-US" altLang="en-US" sz="1200" b="0">
                <a:latin typeface="Courier"/>
              </a:rPr>
              <a:t>Ile (I)  11	  3.9%</a:t>
            </a:r>
          </a:p>
          <a:p>
            <a:pPr eaLnBrk="1" hangingPunct="1">
              <a:spcBef>
                <a:spcPct val="0"/>
              </a:spcBef>
              <a:buFontTx/>
              <a:buNone/>
            </a:pPr>
            <a:r>
              <a:rPr lang="en-US" altLang="en-US" sz="1200" b="0">
                <a:latin typeface="Courier"/>
              </a:rPr>
              <a:t>Leu (L)  14	  5.0%</a:t>
            </a:r>
          </a:p>
          <a:p>
            <a:pPr eaLnBrk="1" hangingPunct="1">
              <a:spcBef>
                <a:spcPct val="0"/>
              </a:spcBef>
              <a:buFontTx/>
              <a:buNone/>
            </a:pPr>
            <a:r>
              <a:rPr lang="en-US" altLang="en-US" sz="1200" b="0">
                <a:latin typeface="Courier"/>
              </a:rPr>
              <a:t>Lys (K)   8	  2.9%</a:t>
            </a:r>
          </a:p>
          <a:p>
            <a:pPr eaLnBrk="1" hangingPunct="1">
              <a:spcBef>
                <a:spcPct val="0"/>
              </a:spcBef>
              <a:buFontTx/>
              <a:buNone/>
            </a:pPr>
            <a:r>
              <a:rPr lang="en-US" altLang="en-US" sz="1200" b="0">
                <a:latin typeface="Courier"/>
              </a:rPr>
              <a:t>Met (M)   6	  2.1%</a:t>
            </a:r>
          </a:p>
          <a:p>
            <a:pPr eaLnBrk="1" hangingPunct="1">
              <a:spcBef>
                <a:spcPct val="0"/>
              </a:spcBef>
              <a:buFontTx/>
              <a:buNone/>
            </a:pPr>
            <a:r>
              <a:rPr lang="en-US" altLang="en-US" sz="1200" b="0">
                <a:latin typeface="Courier"/>
              </a:rPr>
              <a:t>Phe (F)   6	  2.1%</a:t>
            </a:r>
          </a:p>
          <a:p>
            <a:pPr eaLnBrk="1" hangingPunct="1">
              <a:spcBef>
                <a:spcPct val="0"/>
              </a:spcBef>
              <a:buFontTx/>
              <a:buNone/>
            </a:pPr>
            <a:r>
              <a:rPr lang="en-US" altLang="en-US" sz="1200" b="0">
                <a:latin typeface="Courier"/>
              </a:rPr>
              <a:t>Pro (P)   9	  3.2%</a:t>
            </a:r>
          </a:p>
          <a:p>
            <a:pPr eaLnBrk="1" hangingPunct="1">
              <a:spcBef>
                <a:spcPct val="0"/>
              </a:spcBef>
              <a:buFontTx/>
              <a:buNone/>
            </a:pPr>
            <a:r>
              <a:rPr lang="en-US" altLang="en-US" sz="1200" b="0">
                <a:latin typeface="Courier"/>
              </a:rPr>
              <a:t>Ser (S)  37	 13.2%</a:t>
            </a:r>
          </a:p>
          <a:p>
            <a:pPr eaLnBrk="1" hangingPunct="1">
              <a:spcBef>
                <a:spcPct val="0"/>
              </a:spcBef>
              <a:buFontTx/>
              <a:buNone/>
            </a:pPr>
            <a:r>
              <a:rPr lang="en-US" altLang="en-US" sz="1200" b="0">
                <a:latin typeface="Courier"/>
              </a:rPr>
              <a:t>Thr (T)  22	  7.9%</a:t>
            </a:r>
          </a:p>
          <a:p>
            <a:pPr eaLnBrk="1" hangingPunct="1">
              <a:spcBef>
                <a:spcPct val="0"/>
              </a:spcBef>
              <a:buFontTx/>
              <a:buNone/>
            </a:pPr>
            <a:r>
              <a:rPr lang="en-US" altLang="en-US" sz="1200" b="0">
                <a:latin typeface="Courier"/>
              </a:rPr>
              <a:t>Trp (W)   2	  0.7%</a:t>
            </a:r>
          </a:p>
          <a:p>
            <a:pPr eaLnBrk="1" hangingPunct="1">
              <a:spcBef>
                <a:spcPct val="0"/>
              </a:spcBef>
              <a:buFontTx/>
              <a:buNone/>
            </a:pPr>
            <a:r>
              <a:rPr lang="en-US" altLang="en-US" sz="1200" b="0">
                <a:latin typeface="Courier"/>
              </a:rPr>
              <a:t>Tyr (Y)  17	  6.1%</a:t>
            </a:r>
          </a:p>
          <a:p>
            <a:pPr eaLnBrk="1" hangingPunct="1">
              <a:spcBef>
                <a:spcPct val="0"/>
              </a:spcBef>
              <a:buFontTx/>
              <a:buNone/>
            </a:pPr>
            <a:r>
              <a:rPr lang="en-US" altLang="en-US" sz="1200" b="0">
                <a:latin typeface="Courier"/>
              </a:rPr>
              <a:t>Val (V)  19	  6.8%</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8" descr="linbrotray">
            <a:extLst>
              <a:ext uri="{FF2B5EF4-FFF2-40B4-BE49-F238E27FC236}">
                <a16:creationId xmlns:a16="http://schemas.microsoft.com/office/drawing/2014/main" id="{D6772543-4286-45A0-AAAA-FC9CE82F4C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0834"/>
          <a:stretch>
            <a:fillRect/>
          </a:stretch>
        </p:blipFill>
        <p:spPr bwMode="auto">
          <a:xfrm>
            <a:off x="1693863" y="565150"/>
            <a:ext cx="3503612"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5">
            <a:extLst>
              <a:ext uri="{FF2B5EF4-FFF2-40B4-BE49-F238E27FC236}">
                <a16:creationId xmlns:a16="http://schemas.microsoft.com/office/drawing/2014/main" id="{5D9DAF16-9BE2-421F-9BB9-419E550F298B}"/>
              </a:ext>
            </a:extLst>
          </p:cNvPr>
          <p:cNvSpPr>
            <a:spLocks noGrp="1" noChangeArrowheads="1"/>
          </p:cNvSpPr>
          <p:nvPr>
            <p:ph type="title"/>
          </p:nvPr>
        </p:nvSpPr>
        <p:spPr>
          <a:xfrm>
            <a:off x="457200" y="0"/>
            <a:ext cx="8229600" cy="1143000"/>
          </a:xfrm>
        </p:spPr>
        <p:txBody>
          <a:bodyPr/>
          <a:lstStyle/>
          <a:p>
            <a:pPr eaLnBrk="1" hangingPunct="1"/>
            <a:r>
              <a:rPr lang="en-US" altLang="en-US" sz="4000" b="1"/>
              <a:t>Reservoir Solutions</a:t>
            </a:r>
          </a:p>
        </p:txBody>
      </p:sp>
      <p:sp>
        <p:nvSpPr>
          <p:cNvPr id="26628" name="Text Box 7">
            <a:extLst>
              <a:ext uri="{FF2B5EF4-FFF2-40B4-BE49-F238E27FC236}">
                <a16:creationId xmlns:a16="http://schemas.microsoft.com/office/drawing/2014/main" id="{C2C7D2B1-068C-4BD6-BBAB-B32A463FEF77}"/>
              </a:ext>
            </a:extLst>
          </p:cNvPr>
          <p:cNvSpPr txBox="1">
            <a:spLocks noChangeArrowheads="1"/>
          </p:cNvSpPr>
          <p:nvPr/>
        </p:nvSpPr>
        <p:spPr bwMode="auto">
          <a:xfrm>
            <a:off x="5580063" y="728663"/>
            <a:ext cx="3508375" cy="618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b="1">
                <a:solidFill>
                  <a:schemeClr val="tx1"/>
                </a:solidFill>
                <a:latin typeface="Arial" panose="020B0604020202020204" pitchFamily="34" charset="0"/>
              </a:defRPr>
            </a:lvl1pPr>
            <a:lvl2pPr marL="800100" indent="-342900">
              <a:defRPr b="1">
                <a:solidFill>
                  <a:schemeClr val="tx1"/>
                </a:solidFill>
                <a:latin typeface="Arial" panose="020B0604020202020204" pitchFamily="34" charset="0"/>
              </a:defRPr>
            </a:lvl2pPr>
            <a:lvl3pPr marL="1257300" indent="-342900">
              <a:defRPr b="1">
                <a:solidFill>
                  <a:schemeClr val="tx1"/>
                </a:solidFill>
                <a:latin typeface="Arial" panose="020B0604020202020204" pitchFamily="34" charset="0"/>
              </a:defRPr>
            </a:lvl3pPr>
            <a:lvl4pPr marL="1714500" indent="-342900">
              <a:defRPr b="1">
                <a:solidFill>
                  <a:schemeClr val="tx1"/>
                </a:solidFill>
                <a:latin typeface="Arial" panose="020B0604020202020204" pitchFamily="34" charset="0"/>
              </a:defRPr>
            </a:lvl4pPr>
            <a:lvl5pPr marL="2171700" indent="-342900">
              <a:defRPr b="1">
                <a:solidFill>
                  <a:schemeClr val="tx1"/>
                </a:solidFill>
                <a:latin typeface="Arial" panose="020B0604020202020204" pitchFamily="34" charset="0"/>
              </a:defRPr>
            </a:lvl5pPr>
            <a:lvl6pPr marL="2628900" indent="-342900" eaLnBrk="0" fontAlgn="base" hangingPunct="0">
              <a:spcBef>
                <a:spcPct val="0"/>
              </a:spcBef>
              <a:spcAft>
                <a:spcPct val="0"/>
              </a:spcAft>
              <a:defRPr b="1">
                <a:solidFill>
                  <a:schemeClr val="tx1"/>
                </a:solidFill>
                <a:latin typeface="Arial" panose="020B0604020202020204" pitchFamily="34" charset="0"/>
              </a:defRPr>
            </a:lvl6pPr>
            <a:lvl7pPr marL="3086100" indent="-342900" eaLnBrk="0" fontAlgn="base" hangingPunct="0">
              <a:spcBef>
                <a:spcPct val="0"/>
              </a:spcBef>
              <a:spcAft>
                <a:spcPct val="0"/>
              </a:spcAft>
              <a:defRPr b="1">
                <a:solidFill>
                  <a:schemeClr val="tx1"/>
                </a:solidFill>
                <a:latin typeface="Arial" panose="020B0604020202020204" pitchFamily="34" charset="0"/>
              </a:defRPr>
            </a:lvl7pPr>
            <a:lvl8pPr marL="3543300" indent="-342900" eaLnBrk="0" fontAlgn="base" hangingPunct="0">
              <a:spcBef>
                <a:spcPct val="0"/>
              </a:spcBef>
              <a:spcAft>
                <a:spcPct val="0"/>
              </a:spcAft>
              <a:defRPr b="1">
                <a:solidFill>
                  <a:schemeClr val="tx1"/>
                </a:solidFill>
                <a:latin typeface="Arial" panose="020B0604020202020204" pitchFamily="34" charset="0"/>
              </a:defRPr>
            </a:lvl8pPr>
            <a:lvl9pPr marL="4000500" indent="-3429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b="0"/>
          </a:p>
          <a:p>
            <a:pPr eaLnBrk="1" hangingPunct="1">
              <a:buFontTx/>
              <a:buAutoNum type="arabicParenR"/>
            </a:pPr>
            <a:r>
              <a:rPr lang="en-US" altLang="en-US" b="0"/>
              <a:t>There are three components to each reservoir: (NH</a:t>
            </a:r>
            <a:r>
              <a:rPr lang="en-US" altLang="en-US" b="0" baseline="-25000"/>
              <a:t>4</a:t>
            </a:r>
            <a:r>
              <a:rPr lang="en-US" altLang="en-US" b="0"/>
              <a:t>)</a:t>
            </a:r>
            <a:r>
              <a:rPr lang="en-US" altLang="en-US" b="0" baseline="-25000"/>
              <a:t>2</a:t>
            </a:r>
            <a:r>
              <a:rPr lang="en-US" altLang="en-US" b="0"/>
              <a:t>SO</a:t>
            </a:r>
            <a:r>
              <a:rPr lang="en-US" altLang="en-US" b="0" baseline="-25000"/>
              <a:t>4</a:t>
            </a:r>
            <a:r>
              <a:rPr lang="en-US" altLang="en-US" b="0"/>
              <a:t>, Tris buffer, and water.</a:t>
            </a:r>
          </a:p>
          <a:p>
            <a:pPr eaLnBrk="1" hangingPunct="1">
              <a:buFontTx/>
              <a:buAutoNum type="arabicParenR"/>
            </a:pPr>
            <a:endParaRPr lang="en-US" altLang="en-US" b="0"/>
          </a:p>
          <a:p>
            <a:pPr eaLnBrk="1" hangingPunct="1">
              <a:buFontTx/>
              <a:buAutoNum type="arabicParenR"/>
            </a:pPr>
            <a:r>
              <a:rPr lang="en-US" altLang="en-US" b="0"/>
              <a:t>We are varying the concentration of (NH</a:t>
            </a:r>
            <a:r>
              <a:rPr lang="en-US" altLang="en-US" b="0" baseline="-25000"/>
              <a:t>4</a:t>
            </a:r>
            <a:r>
              <a:rPr lang="en-US" altLang="en-US" b="0"/>
              <a:t>)</a:t>
            </a:r>
            <a:r>
              <a:rPr lang="en-US" altLang="en-US" b="0" baseline="-25000"/>
              <a:t>2</a:t>
            </a:r>
            <a:r>
              <a:rPr lang="en-US" altLang="en-US" b="0"/>
              <a:t>SO</a:t>
            </a:r>
            <a:r>
              <a:rPr lang="en-US" altLang="en-US" b="0" baseline="-25000"/>
              <a:t>4</a:t>
            </a:r>
            <a:r>
              <a:rPr lang="en-US" altLang="en-US" b="0"/>
              <a:t> along a row. </a:t>
            </a:r>
          </a:p>
          <a:p>
            <a:pPr eaLnBrk="1" hangingPunct="1">
              <a:buFontTx/>
              <a:buAutoNum type="arabicParenR"/>
            </a:pPr>
            <a:endParaRPr lang="en-US" altLang="en-US" b="0"/>
          </a:p>
          <a:p>
            <a:pPr eaLnBrk="1" hangingPunct="1">
              <a:buFontTx/>
              <a:buAutoNum type="arabicParenR"/>
            </a:pPr>
            <a:r>
              <a:rPr lang="en-US" altLang="en-US" b="0"/>
              <a:t>Conditions are identical within a column.</a:t>
            </a:r>
          </a:p>
          <a:p>
            <a:pPr eaLnBrk="1" hangingPunct="1">
              <a:buFontTx/>
              <a:buAutoNum type="arabicParenR"/>
            </a:pPr>
            <a:endParaRPr lang="en-US" altLang="en-US" b="0"/>
          </a:p>
          <a:p>
            <a:pPr eaLnBrk="1" hangingPunct="1">
              <a:buFontTx/>
              <a:buAutoNum type="arabicParenR"/>
            </a:pPr>
            <a:r>
              <a:rPr lang="en-US" altLang="en-US" b="0"/>
              <a:t>Complete pipetting one chemical to all reservoirs before advancing to another chemical—it saves tips.</a:t>
            </a:r>
          </a:p>
          <a:p>
            <a:pPr eaLnBrk="1" hangingPunct="1">
              <a:buFontTx/>
              <a:buAutoNum type="arabicParenR"/>
            </a:pPr>
            <a:endParaRPr lang="en-US" altLang="en-US" b="0"/>
          </a:p>
          <a:p>
            <a:pPr eaLnBrk="1" hangingPunct="1">
              <a:buFontTx/>
              <a:buAutoNum type="arabicParenR"/>
            </a:pPr>
            <a:r>
              <a:rPr lang="en-US" altLang="en-US" b="0"/>
              <a:t>Complete one column before advancing to another column —it saves time in adjusting pipet volume.</a:t>
            </a:r>
          </a:p>
          <a:p>
            <a:pPr eaLnBrk="1" hangingPunct="1"/>
            <a:endParaRPr lang="en-US" altLang="en-US" b="0"/>
          </a:p>
        </p:txBody>
      </p:sp>
      <p:sp>
        <p:nvSpPr>
          <p:cNvPr id="26629" name="Text Box 10">
            <a:extLst>
              <a:ext uri="{FF2B5EF4-FFF2-40B4-BE49-F238E27FC236}">
                <a16:creationId xmlns:a16="http://schemas.microsoft.com/office/drawing/2014/main" id="{F64E39D8-EC42-4C04-9934-E8D58E41D38F}"/>
              </a:ext>
            </a:extLst>
          </p:cNvPr>
          <p:cNvSpPr txBox="1">
            <a:spLocks noChangeArrowheads="1"/>
          </p:cNvSpPr>
          <p:nvPr/>
        </p:nvSpPr>
        <p:spPr bwMode="auto">
          <a:xfrm>
            <a:off x="341313" y="1978025"/>
            <a:ext cx="13763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Linbro or VDX plate</a:t>
            </a:r>
          </a:p>
        </p:txBody>
      </p:sp>
      <p:sp>
        <p:nvSpPr>
          <p:cNvPr id="26630" name="TextBox 2">
            <a:extLst>
              <a:ext uri="{FF2B5EF4-FFF2-40B4-BE49-F238E27FC236}">
                <a16:creationId xmlns:a16="http://schemas.microsoft.com/office/drawing/2014/main" id="{543667C2-5F40-4C6F-91EE-670E62B7939D}"/>
              </a:ext>
            </a:extLst>
          </p:cNvPr>
          <p:cNvSpPr txBox="1">
            <a:spLocks noChangeArrowheads="1"/>
          </p:cNvSpPr>
          <p:nvPr/>
        </p:nvSpPr>
        <p:spPr bwMode="auto">
          <a:xfrm>
            <a:off x="2635250" y="3590925"/>
            <a:ext cx="1620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0"/>
              <a:t>Volumes are in </a:t>
            </a:r>
            <a:r>
              <a:rPr lang="el-GR" altLang="en-US" sz="1400" b="0"/>
              <a:t>μ</a:t>
            </a:r>
            <a:r>
              <a:rPr lang="en-US" altLang="en-US" sz="1400" b="0"/>
              <a:t>L</a:t>
            </a:r>
          </a:p>
        </p:txBody>
      </p:sp>
      <p:sp>
        <p:nvSpPr>
          <p:cNvPr id="5" name="Isosceles Triangle 4">
            <a:extLst>
              <a:ext uri="{FF2B5EF4-FFF2-40B4-BE49-F238E27FC236}">
                <a16:creationId xmlns:a16="http://schemas.microsoft.com/office/drawing/2014/main" id="{BB3B75B2-1EC7-4274-AB96-8F31DD50C39F}"/>
              </a:ext>
            </a:extLst>
          </p:cNvPr>
          <p:cNvSpPr/>
          <p:nvPr/>
        </p:nvSpPr>
        <p:spPr bwMode="auto">
          <a:xfrm rot="5400000">
            <a:off x="3493294" y="2207419"/>
            <a:ext cx="209550" cy="3859212"/>
          </a:xfrm>
          <a:prstGeom prst="triangle">
            <a:avLst/>
          </a:prstGeom>
          <a:solidFill>
            <a:schemeClr val="bg1">
              <a:lumMod val="85000"/>
            </a:schemeClr>
          </a:solidFill>
          <a:ln w="9525" cap="flat" cmpd="sng" algn="ctr">
            <a:noFill/>
            <a:prstDash val="solid"/>
            <a:round/>
            <a:headEnd type="none" w="med" len="med"/>
            <a:tailEnd type="none" w="med" len="med"/>
          </a:ln>
          <a:effectLst/>
          <a:extLst/>
        </p:spPr>
        <p:txBody>
          <a:bodyPr/>
          <a:lstStyle/>
          <a:p>
            <a:pPr eaLnBrk="1" hangingPunct="1">
              <a:defRPr/>
            </a:pPr>
            <a:endParaRPr lang="en-US"/>
          </a:p>
        </p:txBody>
      </p:sp>
      <p:sp>
        <p:nvSpPr>
          <p:cNvPr id="12" name="Isosceles Triangle 11">
            <a:extLst>
              <a:ext uri="{FF2B5EF4-FFF2-40B4-BE49-F238E27FC236}">
                <a16:creationId xmlns:a16="http://schemas.microsoft.com/office/drawing/2014/main" id="{E5312A56-01C2-493A-97E2-35077CD600BF}"/>
              </a:ext>
            </a:extLst>
          </p:cNvPr>
          <p:cNvSpPr/>
          <p:nvPr/>
        </p:nvSpPr>
        <p:spPr bwMode="auto">
          <a:xfrm rot="16200000">
            <a:off x="3286919" y="2601119"/>
            <a:ext cx="209550" cy="3859212"/>
          </a:xfrm>
          <a:prstGeom prst="triangle">
            <a:avLst/>
          </a:prstGeom>
          <a:solidFill>
            <a:schemeClr val="bg1">
              <a:lumMod val="85000"/>
            </a:schemeClr>
          </a:solidFill>
          <a:ln w="9525" cap="flat" cmpd="sng" algn="ctr">
            <a:noFill/>
            <a:prstDash val="solid"/>
            <a:round/>
            <a:headEnd type="none" w="med" len="med"/>
            <a:tailEnd type="none" w="med" len="med"/>
          </a:ln>
          <a:effectLst/>
          <a:extLst/>
        </p:spPr>
        <p:txBody>
          <a:bodyPr/>
          <a:lstStyle/>
          <a:p>
            <a:pPr eaLnBrk="1" hangingPunct="1">
              <a:defRPr/>
            </a:pPr>
            <a:endParaRPr lang="en-US"/>
          </a:p>
        </p:txBody>
      </p:sp>
      <p:sp>
        <p:nvSpPr>
          <p:cNvPr id="6" name="Rectangle 5">
            <a:extLst>
              <a:ext uri="{FF2B5EF4-FFF2-40B4-BE49-F238E27FC236}">
                <a16:creationId xmlns:a16="http://schemas.microsoft.com/office/drawing/2014/main" id="{FF0B21A4-1646-4C6D-847A-F356FBD89346}"/>
              </a:ext>
            </a:extLst>
          </p:cNvPr>
          <p:cNvSpPr/>
          <p:nvPr/>
        </p:nvSpPr>
        <p:spPr bwMode="auto">
          <a:xfrm>
            <a:off x="1651000" y="4318000"/>
            <a:ext cx="3670300" cy="50800"/>
          </a:xfrm>
          <a:prstGeom prst="rect">
            <a:avLst/>
          </a:prstGeom>
          <a:solidFill>
            <a:schemeClr val="bg1">
              <a:lumMod val="85000"/>
            </a:schemeClr>
          </a:solidFill>
          <a:ln w="9525" cap="flat" cmpd="sng" algn="ctr">
            <a:noFill/>
            <a:prstDash val="solid"/>
            <a:round/>
            <a:headEnd type="none" w="med" len="med"/>
            <a:tailEnd type="none" w="med" len="med"/>
          </a:ln>
          <a:effectLst/>
          <a:extLst/>
        </p:spPr>
        <p:txBody>
          <a:bodyPr/>
          <a:lstStyle/>
          <a:p>
            <a:pPr eaLnBrk="1" hangingPunct="1">
              <a:defRPr/>
            </a:pPr>
            <a:endParaRPr lang="en-US"/>
          </a:p>
        </p:txBody>
      </p:sp>
      <p:pic>
        <p:nvPicPr>
          <p:cNvPr id="26634" name="Picture 1">
            <a:extLst>
              <a:ext uri="{FF2B5EF4-FFF2-40B4-BE49-F238E27FC236}">
                <a16:creationId xmlns:a16="http://schemas.microsoft.com/office/drawing/2014/main" id="{7F3E5423-0673-4F20-AA7F-B7CA161C0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3819525"/>
            <a:ext cx="5942012"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B18BFCE8-5DA0-4FCF-9AB4-828D6AF94E25}"/>
              </a:ext>
            </a:extLst>
          </p:cNvPr>
          <p:cNvSpPr>
            <a:spLocks noGrp="1" noChangeArrowheads="1"/>
          </p:cNvSpPr>
          <p:nvPr>
            <p:ph type="title"/>
          </p:nvPr>
        </p:nvSpPr>
        <p:spPr>
          <a:xfrm>
            <a:off x="457200" y="0"/>
            <a:ext cx="8229600" cy="1143000"/>
          </a:xfrm>
        </p:spPr>
        <p:txBody>
          <a:bodyPr/>
          <a:lstStyle/>
          <a:p>
            <a:pPr eaLnBrk="1" hangingPunct="1"/>
            <a:r>
              <a:rPr lang="en-US" altLang="en-US" sz="4000" b="1"/>
              <a:t>Practical Considerations</a:t>
            </a:r>
          </a:p>
        </p:txBody>
      </p:sp>
      <p:sp>
        <p:nvSpPr>
          <p:cNvPr id="37891" name="Text Box 3">
            <a:extLst>
              <a:ext uri="{FF2B5EF4-FFF2-40B4-BE49-F238E27FC236}">
                <a16:creationId xmlns:a16="http://schemas.microsoft.com/office/drawing/2014/main" id="{C09CCE01-1868-4171-9B5A-352F62E6DC61}"/>
              </a:ext>
            </a:extLst>
          </p:cNvPr>
          <p:cNvSpPr txBox="1">
            <a:spLocks noChangeArrowheads="1"/>
          </p:cNvSpPr>
          <p:nvPr/>
        </p:nvSpPr>
        <p:spPr bwMode="auto">
          <a:xfrm>
            <a:off x="5622925" y="3470275"/>
            <a:ext cx="3508375"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b="1">
                <a:solidFill>
                  <a:schemeClr val="tx1"/>
                </a:solidFill>
                <a:latin typeface="Arial" panose="020B0604020202020204" pitchFamily="34" charset="0"/>
              </a:defRPr>
            </a:lvl1pPr>
            <a:lvl2pPr marL="800100" indent="-342900">
              <a:defRPr b="1">
                <a:solidFill>
                  <a:schemeClr val="tx1"/>
                </a:solidFill>
                <a:latin typeface="Arial" panose="020B0604020202020204" pitchFamily="34" charset="0"/>
              </a:defRPr>
            </a:lvl2pPr>
            <a:lvl3pPr marL="1257300" indent="-342900">
              <a:defRPr b="1">
                <a:solidFill>
                  <a:schemeClr val="tx1"/>
                </a:solidFill>
                <a:latin typeface="Arial" panose="020B0604020202020204" pitchFamily="34" charset="0"/>
              </a:defRPr>
            </a:lvl3pPr>
            <a:lvl4pPr marL="1714500" indent="-342900">
              <a:defRPr b="1">
                <a:solidFill>
                  <a:schemeClr val="tx1"/>
                </a:solidFill>
                <a:latin typeface="Arial" panose="020B0604020202020204" pitchFamily="34" charset="0"/>
              </a:defRPr>
            </a:lvl4pPr>
            <a:lvl5pPr marL="2171700" indent="-342900">
              <a:defRPr b="1">
                <a:solidFill>
                  <a:schemeClr val="tx1"/>
                </a:solidFill>
                <a:latin typeface="Arial" panose="020B0604020202020204" pitchFamily="34" charset="0"/>
              </a:defRPr>
            </a:lvl5pPr>
            <a:lvl6pPr marL="2628900" indent="-342900" eaLnBrk="0" fontAlgn="base" hangingPunct="0">
              <a:spcBef>
                <a:spcPct val="0"/>
              </a:spcBef>
              <a:spcAft>
                <a:spcPct val="0"/>
              </a:spcAft>
              <a:defRPr b="1">
                <a:solidFill>
                  <a:schemeClr val="tx1"/>
                </a:solidFill>
                <a:latin typeface="Arial" panose="020B0604020202020204" pitchFamily="34" charset="0"/>
              </a:defRPr>
            </a:lvl6pPr>
            <a:lvl7pPr marL="3086100" indent="-342900" eaLnBrk="0" fontAlgn="base" hangingPunct="0">
              <a:spcBef>
                <a:spcPct val="0"/>
              </a:spcBef>
              <a:spcAft>
                <a:spcPct val="0"/>
              </a:spcAft>
              <a:defRPr b="1">
                <a:solidFill>
                  <a:schemeClr val="tx1"/>
                </a:solidFill>
                <a:latin typeface="Arial" panose="020B0604020202020204" pitchFamily="34" charset="0"/>
              </a:defRPr>
            </a:lvl7pPr>
            <a:lvl8pPr marL="3543300" indent="-342900" eaLnBrk="0" fontAlgn="base" hangingPunct="0">
              <a:spcBef>
                <a:spcPct val="0"/>
              </a:spcBef>
              <a:spcAft>
                <a:spcPct val="0"/>
              </a:spcAft>
              <a:defRPr b="1">
                <a:solidFill>
                  <a:schemeClr val="tx1"/>
                </a:solidFill>
                <a:latin typeface="Arial" panose="020B0604020202020204" pitchFamily="34" charset="0"/>
              </a:defRPr>
            </a:lvl8pPr>
            <a:lvl9pPr marL="4000500" indent="-342900" eaLnBrk="0" fontAlgn="base" hangingPunct="0">
              <a:spcBef>
                <a:spcPct val="0"/>
              </a:spcBef>
              <a:spcAft>
                <a:spcPct val="0"/>
              </a:spcAft>
              <a:defRPr b="1">
                <a:solidFill>
                  <a:schemeClr val="tx1"/>
                </a:solidFill>
                <a:latin typeface="Arial" panose="020B0604020202020204" pitchFamily="34" charset="0"/>
              </a:defRPr>
            </a:lvl9pPr>
          </a:lstStyle>
          <a:p>
            <a:pPr eaLnBrk="1" hangingPunct="1">
              <a:defRPr/>
            </a:pPr>
            <a:endParaRPr lang="en-US" altLang="en-US" b="0" dirty="0"/>
          </a:p>
          <a:p>
            <a:pPr marL="0" indent="0" eaLnBrk="1" hangingPunct="1">
              <a:defRPr/>
            </a:pPr>
            <a:r>
              <a:rPr lang="en-US" altLang="en-US" b="0" dirty="0"/>
              <a:t>When reservoirs are ready,  </a:t>
            </a:r>
            <a:r>
              <a:rPr lang="en-US" altLang="en-US" b="0" dirty="0" err="1"/>
              <a:t>laycoverslips</a:t>
            </a:r>
            <a:r>
              <a:rPr lang="en-US" altLang="en-US" b="0" dirty="0"/>
              <a:t> on the tray lid, </a:t>
            </a:r>
          </a:p>
          <a:p>
            <a:pPr eaLnBrk="1" hangingPunct="1">
              <a:defRPr/>
            </a:pPr>
            <a:endParaRPr lang="en-US" altLang="en-US" b="0" dirty="0"/>
          </a:p>
          <a:p>
            <a:pPr marL="0" indent="0" eaLnBrk="1" hangingPunct="1">
              <a:defRPr/>
            </a:pPr>
            <a:r>
              <a:rPr lang="en-US" altLang="en-US" b="0" dirty="0"/>
              <a:t>Then pipet 1.5 </a:t>
            </a:r>
            <a:r>
              <a:rPr lang="el-GR" altLang="en-US" b="0" dirty="0"/>
              <a:t>μ</a:t>
            </a:r>
            <a:r>
              <a:rPr lang="en-US" altLang="en-US" b="0" dirty="0"/>
              <a:t>L protein and 1.5 </a:t>
            </a:r>
            <a:r>
              <a:rPr lang="el-GR" altLang="en-US" b="0" dirty="0"/>
              <a:t>μ</a:t>
            </a:r>
            <a:r>
              <a:rPr lang="en-US" altLang="en-US" b="0" dirty="0"/>
              <a:t>L  corresponding reservoir on slips </a:t>
            </a:r>
          </a:p>
          <a:p>
            <a:pPr eaLnBrk="1" hangingPunct="1">
              <a:defRPr/>
            </a:pPr>
            <a:endParaRPr lang="en-US" altLang="en-US" b="0" dirty="0"/>
          </a:p>
          <a:p>
            <a:pPr eaLnBrk="1" hangingPunct="1">
              <a:defRPr/>
            </a:pPr>
            <a:r>
              <a:rPr lang="en-US" altLang="en-US" b="0" dirty="0"/>
              <a:t>Invert slips over reservoir. </a:t>
            </a:r>
          </a:p>
          <a:p>
            <a:pPr eaLnBrk="1" hangingPunct="1">
              <a:defRPr/>
            </a:pPr>
            <a:endParaRPr lang="en-US" altLang="en-US" b="0" dirty="0"/>
          </a:p>
          <a:p>
            <a:pPr eaLnBrk="1" hangingPunct="1">
              <a:defRPr/>
            </a:pPr>
            <a:r>
              <a:rPr lang="en-US" altLang="en-US" b="0" dirty="0"/>
              <a:t>Only 6 at a time, or else dry out.</a:t>
            </a:r>
          </a:p>
          <a:p>
            <a:pPr eaLnBrk="1" hangingPunct="1">
              <a:defRPr/>
            </a:pPr>
            <a:endParaRPr lang="en-US" altLang="en-US" b="0" dirty="0"/>
          </a:p>
        </p:txBody>
      </p:sp>
      <p:sp>
        <p:nvSpPr>
          <p:cNvPr id="27652" name="Text Box 4">
            <a:extLst>
              <a:ext uri="{FF2B5EF4-FFF2-40B4-BE49-F238E27FC236}">
                <a16:creationId xmlns:a16="http://schemas.microsoft.com/office/drawing/2014/main" id="{AC015E3E-E4A0-4F92-AB23-782A1CFEC72B}"/>
              </a:ext>
            </a:extLst>
          </p:cNvPr>
          <p:cNvSpPr txBox="1">
            <a:spLocks noChangeArrowheads="1"/>
          </p:cNvSpPr>
          <p:nvPr/>
        </p:nvSpPr>
        <p:spPr bwMode="auto">
          <a:xfrm>
            <a:off x="190500" y="1520825"/>
            <a:ext cx="137636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tray containing reservoir solutions</a:t>
            </a:r>
          </a:p>
        </p:txBody>
      </p:sp>
      <p:grpSp>
        <p:nvGrpSpPr>
          <p:cNvPr id="114693" name="Group 5">
            <a:extLst>
              <a:ext uri="{FF2B5EF4-FFF2-40B4-BE49-F238E27FC236}">
                <a16:creationId xmlns:a16="http://schemas.microsoft.com/office/drawing/2014/main" id="{9388EDCB-0065-4445-B1D9-7B5FE1F8F0BD}"/>
              </a:ext>
            </a:extLst>
          </p:cNvPr>
          <p:cNvGrpSpPr>
            <a:grpSpLocks/>
          </p:cNvGrpSpPr>
          <p:nvPr/>
        </p:nvGrpSpPr>
        <p:grpSpPr bwMode="auto">
          <a:xfrm>
            <a:off x="1617663" y="1539875"/>
            <a:ext cx="2501900" cy="1624013"/>
            <a:chOff x="827" y="1410"/>
            <a:chExt cx="1576" cy="1023"/>
          </a:xfrm>
        </p:grpSpPr>
        <p:pic>
          <p:nvPicPr>
            <p:cNvPr id="27685" name="Picture 6" descr="MCj03110300000[1]">
              <a:extLst>
                <a:ext uri="{FF2B5EF4-FFF2-40B4-BE49-F238E27FC236}">
                  <a16:creationId xmlns:a16="http://schemas.microsoft.com/office/drawing/2014/main" id="{A223AC1B-5643-4D79-BF61-F26252CDC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 y="1614"/>
              <a:ext cx="1146" cy="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6" name="Picture 7" descr="linbro">
              <a:extLst>
                <a:ext uri="{FF2B5EF4-FFF2-40B4-BE49-F238E27FC236}">
                  <a16:creationId xmlns:a16="http://schemas.microsoft.com/office/drawing/2014/main" id="{7123F10C-7322-4D69-B7F1-02F81BA1D7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7" y="1410"/>
              <a:ext cx="966"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4" name="Text Box 8">
            <a:extLst>
              <a:ext uri="{FF2B5EF4-FFF2-40B4-BE49-F238E27FC236}">
                <a16:creationId xmlns:a16="http://schemas.microsoft.com/office/drawing/2014/main" id="{32B917F9-27E5-456C-8FAF-4A573146031C}"/>
              </a:ext>
            </a:extLst>
          </p:cNvPr>
          <p:cNvSpPr txBox="1">
            <a:spLocks noChangeArrowheads="1"/>
          </p:cNvSpPr>
          <p:nvPr/>
        </p:nvSpPr>
        <p:spPr bwMode="auto">
          <a:xfrm>
            <a:off x="5368925" y="1662113"/>
            <a:ext cx="350837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Gently swirl tray to mix reservoir solutions.</a:t>
            </a:r>
          </a:p>
          <a:p>
            <a:pPr eaLnBrk="1" hangingPunct="1">
              <a:spcBef>
                <a:spcPct val="0"/>
              </a:spcBef>
              <a:buFontTx/>
              <a:buNone/>
            </a:pPr>
            <a:endParaRPr lang="en-US" altLang="en-US" sz="1800" b="0"/>
          </a:p>
        </p:txBody>
      </p:sp>
      <p:sp>
        <p:nvSpPr>
          <p:cNvPr id="27655" name="AutoShape 9">
            <a:extLst>
              <a:ext uri="{FF2B5EF4-FFF2-40B4-BE49-F238E27FC236}">
                <a16:creationId xmlns:a16="http://schemas.microsoft.com/office/drawing/2014/main" id="{DE3474CB-A2E3-47F8-A50E-BC0F438391AC}"/>
              </a:ext>
            </a:extLst>
          </p:cNvPr>
          <p:cNvSpPr>
            <a:spLocks noChangeArrowheads="1"/>
          </p:cNvSpPr>
          <p:nvPr/>
        </p:nvSpPr>
        <p:spPr bwMode="auto">
          <a:xfrm rot="10800000">
            <a:off x="1714500" y="5105400"/>
            <a:ext cx="1676400" cy="5715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2560 w 21600"/>
              <a:gd name="T13" fmla="*/ 2560 h 21600"/>
              <a:gd name="T14" fmla="*/ 19040 w 21600"/>
              <a:gd name="T15" fmla="*/ 19040 h 21600"/>
            </a:gdLst>
            <a:ahLst/>
            <a:cxnLst>
              <a:cxn ang="T8">
                <a:pos x="T0" y="T1"/>
              </a:cxn>
              <a:cxn ang="T9">
                <a:pos x="T2" y="T3"/>
              </a:cxn>
              <a:cxn ang="T10">
                <a:pos x="T4" y="T5"/>
              </a:cxn>
              <a:cxn ang="T11">
                <a:pos x="T6" y="T7"/>
              </a:cxn>
            </a:cxnLst>
            <a:rect l="T12" t="T13" r="T14" b="T15"/>
            <a:pathLst>
              <a:path w="21600" h="21600">
                <a:moveTo>
                  <a:pt x="0" y="0"/>
                </a:moveTo>
                <a:lnTo>
                  <a:pt x="1520" y="21600"/>
                </a:lnTo>
                <a:lnTo>
                  <a:pt x="20080" y="21600"/>
                </a:lnTo>
                <a:lnTo>
                  <a:pt x="21600" y="0"/>
                </a:lnTo>
                <a:lnTo>
                  <a:pt x="0" y="0"/>
                </a:lnTo>
                <a:close/>
              </a:path>
            </a:pathLst>
          </a:cu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7656" name="Picture 10" descr="linbro">
            <a:extLst>
              <a:ext uri="{FF2B5EF4-FFF2-40B4-BE49-F238E27FC236}">
                <a16:creationId xmlns:a16="http://schemas.microsoft.com/office/drawing/2014/main" id="{4C5D06A4-74F2-498F-BFEF-39704A66F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25" y="5072063"/>
            <a:ext cx="160972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Rectangle 11">
            <a:extLst>
              <a:ext uri="{FF2B5EF4-FFF2-40B4-BE49-F238E27FC236}">
                <a16:creationId xmlns:a16="http://schemas.microsoft.com/office/drawing/2014/main" id="{658CA0FF-7E0C-423C-9112-9353889E4C3E}"/>
              </a:ext>
            </a:extLst>
          </p:cNvPr>
          <p:cNvSpPr>
            <a:spLocks noChangeArrowheads="1"/>
          </p:cNvSpPr>
          <p:nvPr/>
        </p:nvSpPr>
        <p:spPr bwMode="auto">
          <a:xfrm>
            <a:off x="1714500" y="5676900"/>
            <a:ext cx="1663700" cy="19050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14700" name="AutoShape 12">
            <a:extLst>
              <a:ext uri="{FF2B5EF4-FFF2-40B4-BE49-F238E27FC236}">
                <a16:creationId xmlns:a16="http://schemas.microsoft.com/office/drawing/2014/main" id="{DB5192B4-4DEA-4B05-829F-2D052F3BBDFA}"/>
              </a:ext>
            </a:extLst>
          </p:cNvPr>
          <p:cNvSpPr>
            <a:spLocks noChangeArrowheads="1"/>
          </p:cNvSpPr>
          <p:nvPr/>
        </p:nvSpPr>
        <p:spPr bwMode="auto">
          <a:xfrm rot="10800000">
            <a:off x="1677988" y="5526088"/>
            <a:ext cx="279400" cy="177800"/>
          </a:xfrm>
          <a:custGeom>
            <a:avLst/>
            <a:gdLst>
              <a:gd name="T0" fmla="*/ 583428864 w 21600"/>
              <a:gd name="T1" fmla="*/ 49583358 h 21600"/>
              <a:gd name="T2" fmla="*/ 302352995 w 21600"/>
              <a:gd name="T3" fmla="*/ 99166649 h 21600"/>
              <a:gd name="T4" fmla="*/ 21277293 w 21600"/>
              <a:gd name="T5" fmla="*/ 49583358 h 21600"/>
              <a:gd name="T6" fmla="*/ 302352995 w 21600"/>
              <a:gd name="T7" fmla="*/ 0 h 21600"/>
              <a:gd name="T8" fmla="*/ 0 60000 65536"/>
              <a:gd name="T9" fmla="*/ 0 60000 65536"/>
              <a:gd name="T10" fmla="*/ 0 60000 65536"/>
              <a:gd name="T11" fmla="*/ 0 60000 65536"/>
              <a:gd name="T12" fmla="*/ 2560 w 21600"/>
              <a:gd name="T13" fmla="*/ 2560 h 21600"/>
              <a:gd name="T14" fmla="*/ 19040 w 21600"/>
              <a:gd name="T15" fmla="*/ 19040 h 21600"/>
            </a:gdLst>
            <a:ahLst/>
            <a:cxnLst>
              <a:cxn ang="T8">
                <a:pos x="T0" y="T1"/>
              </a:cxn>
              <a:cxn ang="T9">
                <a:pos x="T2" y="T3"/>
              </a:cxn>
              <a:cxn ang="T10">
                <a:pos x="T4" y="T5"/>
              </a:cxn>
              <a:cxn ang="T11">
                <a:pos x="T6" y="T7"/>
              </a:cxn>
            </a:cxnLst>
            <a:rect l="T12" t="T13" r="T14" b="T15"/>
            <a:pathLst>
              <a:path w="21600" h="21600">
                <a:moveTo>
                  <a:pt x="0" y="0"/>
                </a:moveTo>
                <a:lnTo>
                  <a:pt x="1520" y="21600"/>
                </a:lnTo>
                <a:lnTo>
                  <a:pt x="20080" y="21600"/>
                </a:lnTo>
                <a:lnTo>
                  <a:pt x="21600" y="0"/>
                </a:lnTo>
                <a:lnTo>
                  <a:pt x="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01" name="AutoShape 13">
            <a:extLst>
              <a:ext uri="{FF2B5EF4-FFF2-40B4-BE49-F238E27FC236}">
                <a16:creationId xmlns:a16="http://schemas.microsoft.com/office/drawing/2014/main" id="{071191C2-AB6A-42C7-938D-37D9A04148E5}"/>
              </a:ext>
            </a:extLst>
          </p:cNvPr>
          <p:cNvSpPr>
            <a:spLocks noChangeArrowheads="1"/>
          </p:cNvSpPr>
          <p:nvPr/>
        </p:nvSpPr>
        <p:spPr bwMode="auto">
          <a:xfrm rot="10800000">
            <a:off x="1984375" y="5527675"/>
            <a:ext cx="279400" cy="177800"/>
          </a:xfrm>
          <a:custGeom>
            <a:avLst/>
            <a:gdLst>
              <a:gd name="T0" fmla="*/ 583428864 w 21600"/>
              <a:gd name="T1" fmla="*/ 49583358 h 21600"/>
              <a:gd name="T2" fmla="*/ 302352995 w 21600"/>
              <a:gd name="T3" fmla="*/ 99166649 h 21600"/>
              <a:gd name="T4" fmla="*/ 21277293 w 21600"/>
              <a:gd name="T5" fmla="*/ 49583358 h 21600"/>
              <a:gd name="T6" fmla="*/ 302352995 w 21600"/>
              <a:gd name="T7" fmla="*/ 0 h 21600"/>
              <a:gd name="T8" fmla="*/ 0 60000 65536"/>
              <a:gd name="T9" fmla="*/ 0 60000 65536"/>
              <a:gd name="T10" fmla="*/ 0 60000 65536"/>
              <a:gd name="T11" fmla="*/ 0 60000 65536"/>
              <a:gd name="T12" fmla="*/ 2560 w 21600"/>
              <a:gd name="T13" fmla="*/ 2560 h 21600"/>
              <a:gd name="T14" fmla="*/ 19040 w 21600"/>
              <a:gd name="T15" fmla="*/ 19040 h 21600"/>
            </a:gdLst>
            <a:ahLst/>
            <a:cxnLst>
              <a:cxn ang="T8">
                <a:pos x="T0" y="T1"/>
              </a:cxn>
              <a:cxn ang="T9">
                <a:pos x="T2" y="T3"/>
              </a:cxn>
              <a:cxn ang="T10">
                <a:pos x="T4" y="T5"/>
              </a:cxn>
              <a:cxn ang="T11">
                <a:pos x="T6" y="T7"/>
              </a:cxn>
            </a:cxnLst>
            <a:rect l="T12" t="T13" r="T14" b="T15"/>
            <a:pathLst>
              <a:path w="21600" h="21600">
                <a:moveTo>
                  <a:pt x="0" y="0"/>
                </a:moveTo>
                <a:lnTo>
                  <a:pt x="1520" y="21600"/>
                </a:lnTo>
                <a:lnTo>
                  <a:pt x="20080" y="21600"/>
                </a:lnTo>
                <a:lnTo>
                  <a:pt x="21600" y="0"/>
                </a:lnTo>
                <a:lnTo>
                  <a:pt x="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02" name="AutoShape 14">
            <a:extLst>
              <a:ext uri="{FF2B5EF4-FFF2-40B4-BE49-F238E27FC236}">
                <a16:creationId xmlns:a16="http://schemas.microsoft.com/office/drawing/2014/main" id="{B326B685-F42A-40AF-8CFA-3E93A457032F}"/>
              </a:ext>
            </a:extLst>
          </p:cNvPr>
          <p:cNvSpPr>
            <a:spLocks noChangeArrowheads="1"/>
          </p:cNvSpPr>
          <p:nvPr/>
        </p:nvSpPr>
        <p:spPr bwMode="auto">
          <a:xfrm rot="10800000">
            <a:off x="2290763" y="5529263"/>
            <a:ext cx="279400" cy="177800"/>
          </a:xfrm>
          <a:custGeom>
            <a:avLst/>
            <a:gdLst>
              <a:gd name="T0" fmla="*/ 583428864 w 21600"/>
              <a:gd name="T1" fmla="*/ 49583358 h 21600"/>
              <a:gd name="T2" fmla="*/ 302352995 w 21600"/>
              <a:gd name="T3" fmla="*/ 99166649 h 21600"/>
              <a:gd name="T4" fmla="*/ 21277293 w 21600"/>
              <a:gd name="T5" fmla="*/ 49583358 h 21600"/>
              <a:gd name="T6" fmla="*/ 302352995 w 21600"/>
              <a:gd name="T7" fmla="*/ 0 h 21600"/>
              <a:gd name="T8" fmla="*/ 0 60000 65536"/>
              <a:gd name="T9" fmla="*/ 0 60000 65536"/>
              <a:gd name="T10" fmla="*/ 0 60000 65536"/>
              <a:gd name="T11" fmla="*/ 0 60000 65536"/>
              <a:gd name="T12" fmla="*/ 2560 w 21600"/>
              <a:gd name="T13" fmla="*/ 2560 h 21600"/>
              <a:gd name="T14" fmla="*/ 19040 w 21600"/>
              <a:gd name="T15" fmla="*/ 19040 h 21600"/>
            </a:gdLst>
            <a:ahLst/>
            <a:cxnLst>
              <a:cxn ang="T8">
                <a:pos x="T0" y="T1"/>
              </a:cxn>
              <a:cxn ang="T9">
                <a:pos x="T2" y="T3"/>
              </a:cxn>
              <a:cxn ang="T10">
                <a:pos x="T4" y="T5"/>
              </a:cxn>
              <a:cxn ang="T11">
                <a:pos x="T6" y="T7"/>
              </a:cxn>
            </a:cxnLst>
            <a:rect l="T12" t="T13" r="T14" b="T15"/>
            <a:pathLst>
              <a:path w="21600" h="21600">
                <a:moveTo>
                  <a:pt x="0" y="0"/>
                </a:moveTo>
                <a:lnTo>
                  <a:pt x="1520" y="21600"/>
                </a:lnTo>
                <a:lnTo>
                  <a:pt x="20080" y="21600"/>
                </a:lnTo>
                <a:lnTo>
                  <a:pt x="21600" y="0"/>
                </a:lnTo>
                <a:lnTo>
                  <a:pt x="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03" name="AutoShape 15">
            <a:extLst>
              <a:ext uri="{FF2B5EF4-FFF2-40B4-BE49-F238E27FC236}">
                <a16:creationId xmlns:a16="http://schemas.microsoft.com/office/drawing/2014/main" id="{05F21E44-7D80-479F-A256-30CD50DB12D9}"/>
              </a:ext>
            </a:extLst>
          </p:cNvPr>
          <p:cNvSpPr>
            <a:spLocks noChangeArrowheads="1"/>
          </p:cNvSpPr>
          <p:nvPr/>
        </p:nvSpPr>
        <p:spPr bwMode="auto">
          <a:xfrm rot="10800000">
            <a:off x="2584450" y="5530850"/>
            <a:ext cx="279400" cy="177800"/>
          </a:xfrm>
          <a:custGeom>
            <a:avLst/>
            <a:gdLst>
              <a:gd name="T0" fmla="*/ 583428864 w 21600"/>
              <a:gd name="T1" fmla="*/ 49583358 h 21600"/>
              <a:gd name="T2" fmla="*/ 302352995 w 21600"/>
              <a:gd name="T3" fmla="*/ 99166649 h 21600"/>
              <a:gd name="T4" fmla="*/ 21277293 w 21600"/>
              <a:gd name="T5" fmla="*/ 49583358 h 21600"/>
              <a:gd name="T6" fmla="*/ 302352995 w 21600"/>
              <a:gd name="T7" fmla="*/ 0 h 21600"/>
              <a:gd name="T8" fmla="*/ 0 60000 65536"/>
              <a:gd name="T9" fmla="*/ 0 60000 65536"/>
              <a:gd name="T10" fmla="*/ 0 60000 65536"/>
              <a:gd name="T11" fmla="*/ 0 60000 65536"/>
              <a:gd name="T12" fmla="*/ 2560 w 21600"/>
              <a:gd name="T13" fmla="*/ 2560 h 21600"/>
              <a:gd name="T14" fmla="*/ 19040 w 21600"/>
              <a:gd name="T15" fmla="*/ 19040 h 21600"/>
            </a:gdLst>
            <a:ahLst/>
            <a:cxnLst>
              <a:cxn ang="T8">
                <a:pos x="T0" y="T1"/>
              </a:cxn>
              <a:cxn ang="T9">
                <a:pos x="T2" y="T3"/>
              </a:cxn>
              <a:cxn ang="T10">
                <a:pos x="T4" y="T5"/>
              </a:cxn>
              <a:cxn ang="T11">
                <a:pos x="T6" y="T7"/>
              </a:cxn>
            </a:cxnLst>
            <a:rect l="T12" t="T13" r="T14" b="T15"/>
            <a:pathLst>
              <a:path w="21600" h="21600">
                <a:moveTo>
                  <a:pt x="0" y="0"/>
                </a:moveTo>
                <a:lnTo>
                  <a:pt x="1520" y="21600"/>
                </a:lnTo>
                <a:lnTo>
                  <a:pt x="20080" y="21600"/>
                </a:lnTo>
                <a:lnTo>
                  <a:pt x="21600" y="0"/>
                </a:lnTo>
                <a:lnTo>
                  <a:pt x="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04" name="AutoShape 16">
            <a:extLst>
              <a:ext uri="{FF2B5EF4-FFF2-40B4-BE49-F238E27FC236}">
                <a16:creationId xmlns:a16="http://schemas.microsoft.com/office/drawing/2014/main" id="{98F2712D-9E25-4A78-BCB2-CA36F7DB9EDD}"/>
              </a:ext>
            </a:extLst>
          </p:cNvPr>
          <p:cNvSpPr>
            <a:spLocks noChangeArrowheads="1"/>
          </p:cNvSpPr>
          <p:nvPr/>
        </p:nvSpPr>
        <p:spPr bwMode="auto">
          <a:xfrm rot="10800000">
            <a:off x="2878138" y="5532438"/>
            <a:ext cx="279400" cy="177800"/>
          </a:xfrm>
          <a:custGeom>
            <a:avLst/>
            <a:gdLst>
              <a:gd name="T0" fmla="*/ 583428864 w 21600"/>
              <a:gd name="T1" fmla="*/ 49583358 h 21600"/>
              <a:gd name="T2" fmla="*/ 302352995 w 21600"/>
              <a:gd name="T3" fmla="*/ 99166649 h 21600"/>
              <a:gd name="T4" fmla="*/ 21277293 w 21600"/>
              <a:gd name="T5" fmla="*/ 49583358 h 21600"/>
              <a:gd name="T6" fmla="*/ 302352995 w 21600"/>
              <a:gd name="T7" fmla="*/ 0 h 21600"/>
              <a:gd name="T8" fmla="*/ 0 60000 65536"/>
              <a:gd name="T9" fmla="*/ 0 60000 65536"/>
              <a:gd name="T10" fmla="*/ 0 60000 65536"/>
              <a:gd name="T11" fmla="*/ 0 60000 65536"/>
              <a:gd name="T12" fmla="*/ 2560 w 21600"/>
              <a:gd name="T13" fmla="*/ 2560 h 21600"/>
              <a:gd name="T14" fmla="*/ 19040 w 21600"/>
              <a:gd name="T15" fmla="*/ 19040 h 21600"/>
            </a:gdLst>
            <a:ahLst/>
            <a:cxnLst>
              <a:cxn ang="T8">
                <a:pos x="T0" y="T1"/>
              </a:cxn>
              <a:cxn ang="T9">
                <a:pos x="T2" y="T3"/>
              </a:cxn>
              <a:cxn ang="T10">
                <a:pos x="T4" y="T5"/>
              </a:cxn>
              <a:cxn ang="T11">
                <a:pos x="T6" y="T7"/>
              </a:cxn>
            </a:cxnLst>
            <a:rect l="T12" t="T13" r="T14" b="T15"/>
            <a:pathLst>
              <a:path w="21600" h="21600">
                <a:moveTo>
                  <a:pt x="0" y="0"/>
                </a:moveTo>
                <a:lnTo>
                  <a:pt x="1520" y="21600"/>
                </a:lnTo>
                <a:lnTo>
                  <a:pt x="20080" y="21600"/>
                </a:lnTo>
                <a:lnTo>
                  <a:pt x="21600" y="0"/>
                </a:lnTo>
                <a:lnTo>
                  <a:pt x="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05" name="AutoShape 17">
            <a:extLst>
              <a:ext uri="{FF2B5EF4-FFF2-40B4-BE49-F238E27FC236}">
                <a16:creationId xmlns:a16="http://schemas.microsoft.com/office/drawing/2014/main" id="{CCFAAB56-217E-4A53-A5B7-975450191A13}"/>
              </a:ext>
            </a:extLst>
          </p:cNvPr>
          <p:cNvSpPr>
            <a:spLocks noChangeArrowheads="1"/>
          </p:cNvSpPr>
          <p:nvPr/>
        </p:nvSpPr>
        <p:spPr bwMode="auto">
          <a:xfrm rot="10800000">
            <a:off x="3159125" y="5534025"/>
            <a:ext cx="279400" cy="177800"/>
          </a:xfrm>
          <a:custGeom>
            <a:avLst/>
            <a:gdLst>
              <a:gd name="T0" fmla="*/ 583428864 w 21600"/>
              <a:gd name="T1" fmla="*/ 49583358 h 21600"/>
              <a:gd name="T2" fmla="*/ 302352995 w 21600"/>
              <a:gd name="T3" fmla="*/ 99166649 h 21600"/>
              <a:gd name="T4" fmla="*/ 21277293 w 21600"/>
              <a:gd name="T5" fmla="*/ 49583358 h 21600"/>
              <a:gd name="T6" fmla="*/ 302352995 w 21600"/>
              <a:gd name="T7" fmla="*/ 0 h 21600"/>
              <a:gd name="T8" fmla="*/ 0 60000 65536"/>
              <a:gd name="T9" fmla="*/ 0 60000 65536"/>
              <a:gd name="T10" fmla="*/ 0 60000 65536"/>
              <a:gd name="T11" fmla="*/ 0 60000 65536"/>
              <a:gd name="T12" fmla="*/ 2560 w 21600"/>
              <a:gd name="T13" fmla="*/ 2560 h 21600"/>
              <a:gd name="T14" fmla="*/ 19040 w 21600"/>
              <a:gd name="T15" fmla="*/ 19040 h 21600"/>
            </a:gdLst>
            <a:ahLst/>
            <a:cxnLst>
              <a:cxn ang="T8">
                <a:pos x="T0" y="T1"/>
              </a:cxn>
              <a:cxn ang="T9">
                <a:pos x="T2" y="T3"/>
              </a:cxn>
              <a:cxn ang="T10">
                <a:pos x="T4" y="T5"/>
              </a:cxn>
              <a:cxn ang="T11">
                <a:pos x="T6" y="T7"/>
              </a:cxn>
            </a:cxnLst>
            <a:rect l="T12" t="T13" r="T14" b="T15"/>
            <a:pathLst>
              <a:path w="21600" h="21600">
                <a:moveTo>
                  <a:pt x="0" y="0"/>
                </a:moveTo>
                <a:lnTo>
                  <a:pt x="1520" y="21600"/>
                </a:lnTo>
                <a:lnTo>
                  <a:pt x="20080" y="21600"/>
                </a:lnTo>
                <a:lnTo>
                  <a:pt x="21600" y="0"/>
                </a:lnTo>
                <a:lnTo>
                  <a:pt x="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06" name="Oval 18">
            <a:extLst>
              <a:ext uri="{FF2B5EF4-FFF2-40B4-BE49-F238E27FC236}">
                <a16:creationId xmlns:a16="http://schemas.microsoft.com/office/drawing/2014/main" id="{DA8FCBB9-A84B-42C0-BBE9-7B55C603A8F1}"/>
              </a:ext>
            </a:extLst>
          </p:cNvPr>
          <p:cNvSpPr>
            <a:spLocks noChangeArrowheads="1"/>
          </p:cNvSpPr>
          <p:nvPr/>
        </p:nvSpPr>
        <p:spPr bwMode="auto">
          <a:xfrm>
            <a:off x="1765300" y="5540375"/>
            <a:ext cx="101600" cy="101600"/>
          </a:xfrm>
          <a:prstGeom prst="ellipse">
            <a:avLst/>
          </a:prstGeom>
          <a:solidFill>
            <a:srgbClr val="B2B2B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14707" name="Oval 19">
            <a:extLst>
              <a:ext uri="{FF2B5EF4-FFF2-40B4-BE49-F238E27FC236}">
                <a16:creationId xmlns:a16="http://schemas.microsoft.com/office/drawing/2014/main" id="{5AA4BEDC-BDCD-442B-8DB3-11ABE6B025DE}"/>
              </a:ext>
            </a:extLst>
          </p:cNvPr>
          <p:cNvSpPr>
            <a:spLocks noChangeArrowheads="1"/>
          </p:cNvSpPr>
          <p:nvPr/>
        </p:nvSpPr>
        <p:spPr bwMode="auto">
          <a:xfrm>
            <a:off x="2087563" y="5565775"/>
            <a:ext cx="101600" cy="101600"/>
          </a:xfrm>
          <a:prstGeom prst="ellipse">
            <a:avLst/>
          </a:prstGeom>
          <a:solidFill>
            <a:srgbClr val="B2B2B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14708" name="Oval 20">
            <a:extLst>
              <a:ext uri="{FF2B5EF4-FFF2-40B4-BE49-F238E27FC236}">
                <a16:creationId xmlns:a16="http://schemas.microsoft.com/office/drawing/2014/main" id="{A9CBD55B-1DDB-4FF8-8E1F-245787E7E5F7}"/>
              </a:ext>
            </a:extLst>
          </p:cNvPr>
          <p:cNvSpPr>
            <a:spLocks noChangeArrowheads="1"/>
          </p:cNvSpPr>
          <p:nvPr/>
        </p:nvSpPr>
        <p:spPr bwMode="auto">
          <a:xfrm>
            <a:off x="2373313" y="5565775"/>
            <a:ext cx="101600" cy="101600"/>
          </a:xfrm>
          <a:prstGeom prst="ellipse">
            <a:avLst/>
          </a:prstGeom>
          <a:solidFill>
            <a:srgbClr val="B2B2B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14709" name="Oval 21">
            <a:extLst>
              <a:ext uri="{FF2B5EF4-FFF2-40B4-BE49-F238E27FC236}">
                <a16:creationId xmlns:a16="http://schemas.microsoft.com/office/drawing/2014/main" id="{10C8893F-E276-4338-84DB-B95DA740B541}"/>
              </a:ext>
            </a:extLst>
          </p:cNvPr>
          <p:cNvSpPr>
            <a:spLocks noChangeArrowheads="1"/>
          </p:cNvSpPr>
          <p:nvPr/>
        </p:nvSpPr>
        <p:spPr bwMode="auto">
          <a:xfrm>
            <a:off x="2657475" y="5565775"/>
            <a:ext cx="101600" cy="101600"/>
          </a:xfrm>
          <a:prstGeom prst="ellipse">
            <a:avLst/>
          </a:prstGeom>
          <a:solidFill>
            <a:srgbClr val="B2B2B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14710" name="Oval 22">
            <a:extLst>
              <a:ext uri="{FF2B5EF4-FFF2-40B4-BE49-F238E27FC236}">
                <a16:creationId xmlns:a16="http://schemas.microsoft.com/office/drawing/2014/main" id="{1A1D1171-4930-48D0-A0CB-B2348E57B623}"/>
              </a:ext>
            </a:extLst>
          </p:cNvPr>
          <p:cNvSpPr>
            <a:spLocks noChangeArrowheads="1"/>
          </p:cNvSpPr>
          <p:nvPr/>
        </p:nvSpPr>
        <p:spPr bwMode="auto">
          <a:xfrm>
            <a:off x="2943225" y="5565775"/>
            <a:ext cx="101600" cy="101600"/>
          </a:xfrm>
          <a:prstGeom prst="ellipse">
            <a:avLst/>
          </a:prstGeom>
          <a:solidFill>
            <a:srgbClr val="B2B2B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14711" name="Oval 23">
            <a:extLst>
              <a:ext uri="{FF2B5EF4-FFF2-40B4-BE49-F238E27FC236}">
                <a16:creationId xmlns:a16="http://schemas.microsoft.com/office/drawing/2014/main" id="{BCD823CD-4439-4808-BEB2-E4A175196A4B}"/>
              </a:ext>
            </a:extLst>
          </p:cNvPr>
          <p:cNvSpPr>
            <a:spLocks noChangeArrowheads="1"/>
          </p:cNvSpPr>
          <p:nvPr/>
        </p:nvSpPr>
        <p:spPr bwMode="auto">
          <a:xfrm>
            <a:off x="3228975" y="5565775"/>
            <a:ext cx="101600" cy="101600"/>
          </a:xfrm>
          <a:prstGeom prst="ellipse">
            <a:avLst/>
          </a:prstGeom>
          <a:solidFill>
            <a:srgbClr val="B2B2B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7670" name="Freeform 35">
            <a:extLst>
              <a:ext uri="{FF2B5EF4-FFF2-40B4-BE49-F238E27FC236}">
                <a16:creationId xmlns:a16="http://schemas.microsoft.com/office/drawing/2014/main" id="{C70B1104-0CAE-4D67-A394-8CED57308B55}"/>
              </a:ext>
            </a:extLst>
          </p:cNvPr>
          <p:cNvSpPr>
            <a:spLocks/>
          </p:cNvSpPr>
          <p:nvPr/>
        </p:nvSpPr>
        <p:spPr bwMode="auto">
          <a:xfrm>
            <a:off x="915988" y="5289550"/>
            <a:ext cx="263525" cy="676275"/>
          </a:xfrm>
          <a:custGeom>
            <a:avLst/>
            <a:gdLst>
              <a:gd name="T0" fmla="*/ 0 w 166"/>
              <a:gd name="T1" fmla="*/ 0 h 426"/>
              <a:gd name="T2" fmla="*/ 0 w 166"/>
              <a:gd name="T3" fmla="*/ 2147483646 h 426"/>
              <a:gd name="T4" fmla="*/ 2147483646 w 166"/>
              <a:gd name="T5" fmla="*/ 2147483646 h 426"/>
              <a:gd name="T6" fmla="*/ 2147483646 w 166"/>
              <a:gd name="T7" fmla="*/ 2147483646 h 426"/>
              <a:gd name="T8" fmla="*/ 2147483646 w 166"/>
              <a:gd name="T9" fmla="*/ 0 h 426"/>
              <a:gd name="T10" fmla="*/ 0 w 166"/>
              <a:gd name="T11" fmla="*/ 0 h 4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6" h="426">
                <a:moveTo>
                  <a:pt x="0" y="0"/>
                </a:moveTo>
                <a:lnTo>
                  <a:pt x="0" y="308"/>
                </a:lnTo>
                <a:lnTo>
                  <a:pt x="78" y="426"/>
                </a:lnTo>
                <a:lnTo>
                  <a:pt x="166" y="310"/>
                </a:lnTo>
                <a:lnTo>
                  <a:pt x="166" y="0"/>
                </a:lnTo>
                <a:lnTo>
                  <a:pt x="0"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1" name="Freeform 36">
            <a:extLst>
              <a:ext uri="{FF2B5EF4-FFF2-40B4-BE49-F238E27FC236}">
                <a16:creationId xmlns:a16="http://schemas.microsoft.com/office/drawing/2014/main" id="{545573DA-6BF1-490F-8ACE-B3F8490EB87B}"/>
              </a:ext>
            </a:extLst>
          </p:cNvPr>
          <p:cNvSpPr>
            <a:spLocks/>
          </p:cNvSpPr>
          <p:nvPr/>
        </p:nvSpPr>
        <p:spPr bwMode="auto">
          <a:xfrm>
            <a:off x="920750" y="5719763"/>
            <a:ext cx="260350" cy="234950"/>
          </a:xfrm>
          <a:custGeom>
            <a:avLst/>
            <a:gdLst>
              <a:gd name="T0" fmla="*/ 0 w 164"/>
              <a:gd name="T1" fmla="*/ 2147483646 h 148"/>
              <a:gd name="T2" fmla="*/ 2147483646 w 164"/>
              <a:gd name="T3" fmla="*/ 2147483646 h 148"/>
              <a:gd name="T4" fmla="*/ 2147483646 w 164"/>
              <a:gd name="T5" fmla="*/ 2147483646 h 148"/>
              <a:gd name="T6" fmla="*/ 2147483646 w 164"/>
              <a:gd name="T7" fmla="*/ 2147483646 h 148"/>
              <a:gd name="T8" fmla="*/ 2147483646 w 164"/>
              <a:gd name="T9" fmla="*/ 0 h 148"/>
              <a:gd name="T10" fmla="*/ 0 w 164"/>
              <a:gd name="T11" fmla="*/ 2147483646 h 1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4" h="148">
                <a:moveTo>
                  <a:pt x="0" y="36"/>
                </a:moveTo>
                <a:lnTo>
                  <a:pt x="74" y="148"/>
                </a:lnTo>
                <a:lnTo>
                  <a:pt x="164" y="36"/>
                </a:lnTo>
                <a:lnTo>
                  <a:pt x="164" y="2"/>
                </a:lnTo>
                <a:lnTo>
                  <a:pt x="2" y="0"/>
                </a:lnTo>
                <a:lnTo>
                  <a:pt x="0" y="36"/>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2" name="Text Box 37">
            <a:extLst>
              <a:ext uri="{FF2B5EF4-FFF2-40B4-BE49-F238E27FC236}">
                <a16:creationId xmlns:a16="http://schemas.microsoft.com/office/drawing/2014/main" id="{C28C68EB-2ED3-4B96-B698-BFC27BCFB312}"/>
              </a:ext>
            </a:extLst>
          </p:cNvPr>
          <p:cNvSpPr txBox="1">
            <a:spLocks noChangeArrowheads="1"/>
          </p:cNvSpPr>
          <p:nvPr/>
        </p:nvSpPr>
        <p:spPr bwMode="auto">
          <a:xfrm>
            <a:off x="2079625" y="5929313"/>
            <a:ext cx="933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tray lid</a:t>
            </a:r>
          </a:p>
        </p:txBody>
      </p:sp>
      <p:sp>
        <p:nvSpPr>
          <p:cNvPr id="27673" name="Text Box 38">
            <a:extLst>
              <a:ext uri="{FF2B5EF4-FFF2-40B4-BE49-F238E27FC236}">
                <a16:creationId xmlns:a16="http://schemas.microsoft.com/office/drawing/2014/main" id="{15CBFF33-9133-4EA8-A256-022E260CB7DE}"/>
              </a:ext>
            </a:extLst>
          </p:cNvPr>
          <p:cNvSpPr txBox="1">
            <a:spLocks noChangeArrowheads="1"/>
          </p:cNvSpPr>
          <p:nvPr/>
        </p:nvSpPr>
        <p:spPr bwMode="auto">
          <a:xfrm>
            <a:off x="4354513" y="5956300"/>
            <a:ext cx="603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tray</a:t>
            </a:r>
          </a:p>
        </p:txBody>
      </p:sp>
      <p:grpSp>
        <p:nvGrpSpPr>
          <p:cNvPr id="114712" name="Group 24">
            <a:extLst>
              <a:ext uri="{FF2B5EF4-FFF2-40B4-BE49-F238E27FC236}">
                <a16:creationId xmlns:a16="http://schemas.microsoft.com/office/drawing/2014/main" id="{03F730D1-04A4-4828-ABF9-FD57765032FC}"/>
              </a:ext>
            </a:extLst>
          </p:cNvPr>
          <p:cNvGrpSpPr>
            <a:grpSpLocks/>
          </p:cNvGrpSpPr>
          <p:nvPr/>
        </p:nvGrpSpPr>
        <p:grpSpPr bwMode="auto">
          <a:xfrm>
            <a:off x="203200" y="2976563"/>
            <a:ext cx="503238" cy="3189287"/>
            <a:chOff x="-589" y="1971"/>
            <a:chExt cx="317" cy="2009"/>
          </a:xfrm>
        </p:grpSpPr>
        <p:sp>
          <p:nvSpPr>
            <p:cNvPr id="27675" name="Rectangle 25">
              <a:extLst>
                <a:ext uri="{FF2B5EF4-FFF2-40B4-BE49-F238E27FC236}">
                  <a16:creationId xmlns:a16="http://schemas.microsoft.com/office/drawing/2014/main" id="{1B24F5CC-D9ED-44A8-BE38-ACA11C568401}"/>
                </a:ext>
              </a:extLst>
            </p:cNvPr>
            <p:cNvSpPr>
              <a:spLocks noChangeArrowheads="1"/>
            </p:cNvSpPr>
            <p:nvPr/>
          </p:nvSpPr>
          <p:spPr bwMode="auto">
            <a:xfrm>
              <a:off x="-539" y="2299"/>
              <a:ext cx="215" cy="82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7676" name="Rectangle 26">
              <a:extLst>
                <a:ext uri="{FF2B5EF4-FFF2-40B4-BE49-F238E27FC236}">
                  <a16:creationId xmlns:a16="http://schemas.microsoft.com/office/drawing/2014/main" id="{6C6BAC24-63AA-4794-944A-E3AFC96FFAAE}"/>
                </a:ext>
              </a:extLst>
            </p:cNvPr>
            <p:cNvSpPr>
              <a:spLocks noChangeArrowheads="1"/>
            </p:cNvSpPr>
            <p:nvPr/>
          </p:nvSpPr>
          <p:spPr bwMode="auto">
            <a:xfrm>
              <a:off x="-464" y="3132"/>
              <a:ext cx="63" cy="477"/>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7677" name="Rectangle 27">
              <a:extLst>
                <a:ext uri="{FF2B5EF4-FFF2-40B4-BE49-F238E27FC236}">
                  <a16:creationId xmlns:a16="http://schemas.microsoft.com/office/drawing/2014/main" id="{08BCFED3-FEBA-4FE0-8C0E-1932E1340401}"/>
                </a:ext>
              </a:extLst>
            </p:cNvPr>
            <p:cNvSpPr>
              <a:spLocks noChangeArrowheads="1"/>
            </p:cNvSpPr>
            <p:nvPr/>
          </p:nvSpPr>
          <p:spPr bwMode="auto">
            <a:xfrm>
              <a:off x="-457" y="2477"/>
              <a:ext cx="66" cy="3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000" b="0"/>
                <a:t>0</a:t>
              </a:r>
            </a:p>
            <a:p>
              <a:pPr algn="ctr" eaLnBrk="1" hangingPunct="1">
                <a:spcBef>
                  <a:spcPct val="0"/>
                </a:spcBef>
                <a:buFontTx/>
                <a:buNone/>
              </a:pPr>
              <a:r>
                <a:rPr lang="en-US" altLang="en-US" sz="1000" b="0"/>
                <a:t>1</a:t>
              </a:r>
            </a:p>
            <a:p>
              <a:pPr algn="ctr" eaLnBrk="1" hangingPunct="1">
                <a:spcBef>
                  <a:spcPct val="0"/>
                </a:spcBef>
                <a:buFontTx/>
                <a:buNone/>
              </a:pPr>
              <a:r>
                <a:rPr lang="en-US" altLang="en-US" sz="1000" b="0">
                  <a:solidFill>
                    <a:srgbClr val="FF3300"/>
                  </a:solidFill>
                </a:rPr>
                <a:t>5</a:t>
              </a:r>
            </a:p>
            <a:p>
              <a:pPr algn="ctr" eaLnBrk="1" hangingPunct="1">
                <a:spcBef>
                  <a:spcPct val="0"/>
                </a:spcBef>
                <a:buFontTx/>
                <a:buNone/>
              </a:pPr>
              <a:endParaRPr lang="en-US" altLang="en-US" sz="1000" b="0"/>
            </a:p>
          </p:txBody>
        </p:sp>
        <p:sp>
          <p:nvSpPr>
            <p:cNvPr id="27678" name="Line 28">
              <a:extLst>
                <a:ext uri="{FF2B5EF4-FFF2-40B4-BE49-F238E27FC236}">
                  <a16:creationId xmlns:a16="http://schemas.microsoft.com/office/drawing/2014/main" id="{5826E4C1-BF8D-42AE-A1A5-B0BEBFDA52CD}"/>
                </a:ext>
              </a:extLst>
            </p:cNvPr>
            <p:cNvSpPr>
              <a:spLocks noChangeShapeType="1"/>
            </p:cNvSpPr>
            <p:nvPr/>
          </p:nvSpPr>
          <p:spPr bwMode="auto">
            <a:xfrm>
              <a:off x="-430" y="2197"/>
              <a:ext cx="0" cy="12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7679" name="Group 29">
              <a:extLst>
                <a:ext uri="{FF2B5EF4-FFF2-40B4-BE49-F238E27FC236}">
                  <a16:creationId xmlns:a16="http://schemas.microsoft.com/office/drawing/2014/main" id="{C675CE9B-E229-472F-95AB-6C9A71F98FDD}"/>
                </a:ext>
              </a:extLst>
            </p:cNvPr>
            <p:cNvGrpSpPr>
              <a:grpSpLocks/>
            </p:cNvGrpSpPr>
            <p:nvPr/>
          </p:nvGrpSpPr>
          <p:grpSpPr bwMode="auto">
            <a:xfrm>
              <a:off x="-589" y="1971"/>
              <a:ext cx="317" cy="250"/>
              <a:chOff x="203" y="1549"/>
              <a:chExt cx="1736" cy="1687"/>
            </a:xfrm>
          </p:grpSpPr>
          <p:sp>
            <p:nvSpPr>
              <p:cNvPr id="27683" name="Oval 30">
                <a:extLst>
                  <a:ext uri="{FF2B5EF4-FFF2-40B4-BE49-F238E27FC236}">
                    <a16:creationId xmlns:a16="http://schemas.microsoft.com/office/drawing/2014/main" id="{05B50FD1-0F1A-42B2-8C00-3E010FB934F8}"/>
                  </a:ext>
                </a:extLst>
              </p:cNvPr>
              <p:cNvSpPr>
                <a:spLocks noChangeArrowheads="1"/>
              </p:cNvSpPr>
              <p:nvPr/>
            </p:nvSpPr>
            <p:spPr bwMode="auto">
              <a:xfrm>
                <a:off x="203" y="1549"/>
                <a:ext cx="1736" cy="1687"/>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7684" name="Oval 31">
                <a:extLst>
                  <a:ext uri="{FF2B5EF4-FFF2-40B4-BE49-F238E27FC236}">
                    <a16:creationId xmlns:a16="http://schemas.microsoft.com/office/drawing/2014/main" id="{A3AB5AE7-78A4-4CDC-B02E-5A06938BD99E}"/>
                  </a:ext>
                </a:extLst>
              </p:cNvPr>
              <p:cNvSpPr>
                <a:spLocks noChangeArrowheads="1"/>
              </p:cNvSpPr>
              <p:nvPr/>
            </p:nvSpPr>
            <p:spPr bwMode="auto">
              <a:xfrm>
                <a:off x="454" y="1792"/>
                <a:ext cx="1215" cy="1180"/>
              </a:xfrm>
              <a:prstGeom prst="ellipse">
                <a:avLst/>
              </a:prstGeom>
              <a:solidFill>
                <a:srgbClr val="FFFF0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P20</a:t>
                </a:r>
              </a:p>
            </p:txBody>
          </p:sp>
        </p:grpSp>
        <p:sp>
          <p:nvSpPr>
            <p:cNvPr id="27680" name="Freeform 32">
              <a:extLst>
                <a:ext uri="{FF2B5EF4-FFF2-40B4-BE49-F238E27FC236}">
                  <a16:creationId xmlns:a16="http://schemas.microsoft.com/office/drawing/2014/main" id="{DA542C17-7B37-4471-BFBD-58025D991673}"/>
                </a:ext>
              </a:extLst>
            </p:cNvPr>
            <p:cNvSpPr>
              <a:spLocks/>
            </p:cNvSpPr>
            <p:nvPr/>
          </p:nvSpPr>
          <p:spPr bwMode="auto">
            <a:xfrm>
              <a:off x="-483" y="3558"/>
              <a:ext cx="99" cy="422"/>
            </a:xfrm>
            <a:custGeom>
              <a:avLst/>
              <a:gdLst>
                <a:gd name="T0" fmla="*/ 0 w 243"/>
                <a:gd name="T1" fmla="*/ 0 h 698"/>
                <a:gd name="T2" fmla="*/ 3 w 243"/>
                <a:gd name="T3" fmla="*/ 93 h 698"/>
                <a:gd name="T4" fmla="*/ 7 w 243"/>
                <a:gd name="T5" fmla="*/ 0 h 698"/>
                <a:gd name="T6" fmla="*/ 0 w 243"/>
                <a:gd name="T7" fmla="*/ 0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3" h="698">
                  <a:moveTo>
                    <a:pt x="0" y="0"/>
                  </a:moveTo>
                  <a:lnTo>
                    <a:pt x="113" y="698"/>
                  </a:lnTo>
                  <a:lnTo>
                    <a:pt x="243" y="0"/>
                  </a:lnTo>
                  <a:lnTo>
                    <a:pt x="0" y="0"/>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81" name="AutoShape 33">
              <a:extLst>
                <a:ext uri="{FF2B5EF4-FFF2-40B4-BE49-F238E27FC236}">
                  <a16:creationId xmlns:a16="http://schemas.microsoft.com/office/drawing/2014/main" id="{D211F80C-5270-4708-A6D2-B26E4979C9B0}"/>
                </a:ext>
              </a:extLst>
            </p:cNvPr>
            <p:cNvSpPr>
              <a:spLocks noChangeArrowheads="1"/>
            </p:cNvSpPr>
            <p:nvPr/>
          </p:nvSpPr>
          <p:spPr bwMode="auto">
            <a:xfrm>
              <a:off x="-447" y="2836"/>
              <a:ext cx="40" cy="104"/>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7682" name="Text Box 34">
              <a:extLst>
                <a:ext uri="{FF2B5EF4-FFF2-40B4-BE49-F238E27FC236}">
                  <a16:creationId xmlns:a16="http://schemas.microsoft.com/office/drawing/2014/main" id="{C56A3AA4-4A14-4E6A-BAC9-72C59C7DC840}"/>
                </a:ext>
              </a:extLst>
            </p:cNvPr>
            <p:cNvSpPr txBox="1">
              <a:spLocks noChangeArrowheads="1"/>
            </p:cNvSpPr>
            <p:nvPr/>
          </p:nvSpPr>
          <p:spPr bwMode="auto">
            <a:xfrm>
              <a:off x="-534" y="2732"/>
              <a:ext cx="20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0">
                  <a:solidFill>
                    <a:srgbClr val="FF3300"/>
                  </a:solidFill>
                </a:rPr>
                <a:t>||</a:t>
              </a:r>
              <a:r>
                <a:rPr lang="en-US" altLang="en-US" sz="1200" b="0">
                  <a:solidFill>
                    <a:srgbClr val="FF3300"/>
                  </a:solidFill>
                </a:rPr>
                <a:t>|</a:t>
              </a:r>
              <a:r>
                <a:rPr lang="en-US" altLang="en-US" sz="700" b="0">
                  <a:solidFill>
                    <a:srgbClr val="FF3300"/>
                  </a:solidFill>
                </a:rPr>
                <a: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path" presetSubtype="0" repeatCount="4000" fill="hold" nodeType="withEffect">
                                  <p:stCondLst>
                                    <p:cond delay="0"/>
                                  </p:stCondLst>
                                  <p:childTnLst>
                                    <p:animMotion origin="layout" path="M 0.05 -4.07407E-6 C 0.0842 -4.07407E-6 0.1125 0.01852 0.1125 0.04167 C 0.1125 0.06436 0.0842 0.08334 0.05 0.08334 C 0.01527 0.08334 -0.0125 0.06436 -0.0125 0.04167 C -0.0125 0.01852 0.01527 -4.07407E-6 0.05 -4.07407E-6 Z " pathEditMode="relative" rAng="0" ptsTypes="fffff">
                                      <p:cBhvr>
                                        <p:cTn id="6" dur="1000" fill="hold"/>
                                        <p:tgtEl>
                                          <p:spTgt spid="114693"/>
                                        </p:tgtEl>
                                        <p:attrNameLst>
                                          <p:attrName>ppt_x</p:attrName>
                                          <p:attrName>ppt_y</p:attrName>
                                        </p:attrNameLst>
                                      </p:cBhvr>
                                      <p:rCtr x="0" y="4167"/>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9" fill="hold" nodeType="clickEffect">
                                  <p:stCondLst>
                                    <p:cond delay="0"/>
                                  </p:stCondLst>
                                  <p:childTnLst>
                                    <p:set>
                                      <p:cBhvr>
                                        <p:cTn id="10" dur="1" fill="hold">
                                          <p:stCondLst>
                                            <p:cond delay="0"/>
                                          </p:stCondLst>
                                        </p:cTn>
                                        <p:tgtEl>
                                          <p:spTgt spid="114700"/>
                                        </p:tgtEl>
                                        <p:attrNameLst>
                                          <p:attrName>style.visibility</p:attrName>
                                        </p:attrNameLst>
                                      </p:cBhvr>
                                      <p:to>
                                        <p:strVal val="visible"/>
                                      </p:to>
                                    </p:set>
                                    <p:anim calcmode="lin" valueType="num">
                                      <p:cBhvr additive="base">
                                        <p:cTn id="11" dur="250" fill="hold"/>
                                        <p:tgtEl>
                                          <p:spTgt spid="114700"/>
                                        </p:tgtEl>
                                        <p:attrNameLst>
                                          <p:attrName>ppt_x</p:attrName>
                                        </p:attrNameLst>
                                      </p:cBhvr>
                                      <p:tavLst>
                                        <p:tav tm="0">
                                          <p:val>
                                            <p:strVal val="0-#ppt_w/2"/>
                                          </p:val>
                                        </p:tav>
                                        <p:tav tm="100000">
                                          <p:val>
                                            <p:strVal val="#ppt_x"/>
                                          </p:val>
                                        </p:tav>
                                      </p:tavLst>
                                    </p:anim>
                                    <p:anim calcmode="lin" valueType="num">
                                      <p:cBhvr additive="base">
                                        <p:cTn id="12" dur="250" fill="hold"/>
                                        <p:tgtEl>
                                          <p:spTgt spid="114700"/>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250"/>
                            </p:stCondLst>
                            <p:childTnLst>
                              <p:par>
                                <p:cTn id="14" presetID="2" presetClass="entr" presetSubtype="9" fill="hold" nodeType="afterEffect">
                                  <p:stCondLst>
                                    <p:cond delay="0"/>
                                  </p:stCondLst>
                                  <p:childTnLst>
                                    <p:set>
                                      <p:cBhvr>
                                        <p:cTn id="15" dur="1" fill="hold">
                                          <p:stCondLst>
                                            <p:cond delay="0"/>
                                          </p:stCondLst>
                                        </p:cTn>
                                        <p:tgtEl>
                                          <p:spTgt spid="114701"/>
                                        </p:tgtEl>
                                        <p:attrNameLst>
                                          <p:attrName>style.visibility</p:attrName>
                                        </p:attrNameLst>
                                      </p:cBhvr>
                                      <p:to>
                                        <p:strVal val="visible"/>
                                      </p:to>
                                    </p:set>
                                    <p:anim calcmode="lin" valueType="num">
                                      <p:cBhvr additive="base">
                                        <p:cTn id="16" dur="250" fill="hold"/>
                                        <p:tgtEl>
                                          <p:spTgt spid="114701"/>
                                        </p:tgtEl>
                                        <p:attrNameLst>
                                          <p:attrName>ppt_x</p:attrName>
                                        </p:attrNameLst>
                                      </p:cBhvr>
                                      <p:tavLst>
                                        <p:tav tm="0">
                                          <p:val>
                                            <p:strVal val="0-#ppt_w/2"/>
                                          </p:val>
                                        </p:tav>
                                        <p:tav tm="100000">
                                          <p:val>
                                            <p:strVal val="#ppt_x"/>
                                          </p:val>
                                        </p:tav>
                                      </p:tavLst>
                                    </p:anim>
                                    <p:anim calcmode="lin" valueType="num">
                                      <p:cBhvr additive="base">
                                        <p:cTn id="17" dur="250" fill="hold"/>
                                        <p:tgtEl>
                                          <p:spTgt spid="114701"/>
                                        </p:tgtEl>
                                        <p:attrNameLst>
                                          <p:attrName>ppt_y</p:attrName>
                                        </p:attrNameLst>
                                      </p:cBhvr>
                                      <p:tavLst>
                                        <p:tav tm="0">
                                          <p:val>
                                            <p:strVal val="0-#ppt_h/2"/>
                                          </p:val>
                                        </p:tav>
                                        <p:tav tm="100000">
                                          <p:val>
                                            <p:strVal val="#ppt_y"/>
                                          </p:val>
                                        </p:tav>
                                      </p:tavLst>
                                    </p:anim>
                                  </p:childTnLst>
                                </p:cTn>
                              </p:par>
                            </p:childTnLst>
                          </p:cTn>
                        </p:par>
                        <p:par>
                          <p:cTn id="18" fill="hold" nodeType="afterGroup">
                            <p:stCondLst>
                              <p:cond delay="500"/>
                            </p:stCondLst>
                            <p:childTnLst>
                              <p:par>
                                <p:cTn id="19" presetID="2" presetClass="entr" presetSubtype="9" fill="hold" nodeType="afterEffect">
                                  <p:stCondLst>
                                    <p:cond delay="0"/>
                                  </p:stCondLst>
                                  <p:childTnLst>
                                    <p:set>
                                      <p:cBhvr>
                                        <p:cTn id="20" dur="1" fill="hold">
                                          <p:stCondLst>
                                            <p:cond delay="0"/>
                                          </p:stCondLst>
                                        </p:cTn>
                                        <p:tgtEl>
                                          <p:spTgt spid="114702"/>
                                        </p:tgtEl>
                                        <p:attrNameLst>
                                          <p:attrName>style.visibility</p:attrName>
                                        </p:attrNameLst>
                                      </p:cBhvr>
                                      <p:to>
                                        <p:strVal val="visible"/>
                                      </p:to>
                                    </p:set>
                                    <p:anim calcmode="lin" valueType="num">
                                      <p:cBhvr additive="base">
                                        <p:cTn id="21" dur="250" fill="hold"/>
                                        <p:tgtEl>
                                          <p:spTgt spid="114702"/>
                                        </p:tgtEl>
                                        <p:attrNameLst>
                                          <p:attrName>ppt_x</p:attrName>
                                        </p:attrNameLst>
                                      </p:cBhvr>
                                      <p:tavLst>
                                        <p:tav tm="0">
                                          <p:val>
                                            <p:strVal val="0-#ppt_w/2"/>
                                          </p:val>
                                        </p:tav>
                                        <p:tav tm="100000">
                                          <p:val>
                                            <p:strVal val="#ppt_x"/>
                                          </p:val>
                                        </p:tav>
                                      </p:tavLst>
                                    </p:anim>
                                    <p:anim calcmode="lin" valueType="num">
                                      <p:cBhvr additive="base">
                                        <p:cTn id="22" dur="250" fill="hold"/>
                                        <p:tgtEl>
                                          <p:spTgt spid="114702"/>
                                        </p:tgtEl>
                                        <p:attrNameLst>
                                          <p:attrName>ppt_y</p:attrName>
                                        </p:attrNameLst>
                                      </p:cBhvr>
                                      <p:tavLst>
                                        <p:tav tm="0">
                                          <p:val>
                                            <p:strVal val="0-#ppt_h/2"/>
                                          </p:val>
                                        </p:tav>
                                        <p:tav tm="100000">
                                          <p:val>
                                            <p:strVal val="#ppt_y"/>
                                          </p:val>
                                        </p:tav>
                                      </p:tavLst>
                                    </p:anim>
                                  </p:childTnLst>
                                </p:cTn>
                              </p:par>
                            </p:childTnLst>
                          </p:cTn>
                        </p:par>
                        <p:par>
                          <p:cTn id="23" fill="hold" nodeType="afterGroup">
                            <p:stCondLst>
                              <p:cond delay="750"/>
                            </p:stCondLst>
                            <p:childTnLst>
                              <p:par>
                                <p:cTn id="24" presetID="2" presetClass="entr" presetSubtype="9" fill="hold" nodeType="afterEffect">
                                  <p:stCondLst>
                                    <p:cond delay="0"/>
                                  </p:stCondLst>
                                  <p:childTnLst>
                                    <p:set>
                                      <p:cBhvr>
                                        <p:cTn id="25" dur="1" fill="hold">
                                          <p:stCondLst>
                                            <p:cond delay="0"/>
                                          </p:stCondLst>
                                        </p:cTn>
                                        <p:tgtEl>
                                          <p:spTgt spid="114703"/>
                                        </p:tgtEl>
                                        <p:attrNameLst>
                                          <p:attrName>style.visibility</p:attrName>
                                        </p:attrNameLst>
                                      </p:cBhvr>
                                      <p:to>
                                        <p:strVal val="visible"/>
                                      </p:to>
                                    </p:set>
                                    <p:anim calcmode="lin" valueType="num">
                                      <p:cBhvr additive="base">
                                        <p:cTn id="26" dur="250" fill="hold"/>
                                        <p:tgtEl>
                                          <p:spTgt spid="114703"/>
                                        </p:tgtEl>
                                        <p:attrNameLst>
                                          <p:attrName>ppt_x</p:attrName>
                                        </p:attrNameLst>
                                      </p:cBhvr>
                                      <p:tavLst>
                                        <p:tav tm="0">
                                          <p:val>
                                            <p:strVal val="0-#ppt_w/2"/>
                                          </p:val>
                                        </p:tav>
                                        <p:tav tm="100000">
                                          <p:val>
                                            <p:strVal val="#ppt_x"/>
                                          </p:val>
                                        </p:tav>
                                      </p:tavLst>
                                    </p:anim>
                                    <p:anim calcmode="lin" valueType="num">
                                      <p:cBhvr additive="base">
                                        <p:cTn id="27" dur="250" fill="hold"/>
                                        <p:tgtEl>
                                          <p:spTgt spid="114703"/>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1000"/>
                            </p:stCondLst>
                            <p:childTnLst>
                              <p:par>
                                <p:cTn id="29" presetID="2" presetClass="entr" presetSubtype="9" fill="hold" nodeType="afterEffect">
                                  <p:stCondLst>
                                    <p:cond delay="0"/>
                                  </p:stCondLst>
                                  <p:childTnLst>
                                    <p:set>
                                      <p:cBhvr>
                                        <p:cTn id="30" dur="1" fill="hold">
                                          <p:stCondLst>
                                            <p:cond delay="0"/>
                                          </p:stCondLst>
                                        </p:cTn>
                                        <p:tgtEl>
                                          <p:spTgt spid="114704"/>
                                        </p:tgtEl>
                                        <p:attrNameLst>
                                          <p:attrName>style.visibility</p:attrName>
                                        </p:attrNameLst>
                                      </p:cBhvr>
                                      <p:to>
                                        <p:strVal val="visible"/>
                                      </p:to>
                                    </p:set>
                                    <p:anim calcmode="lin" valueType="num">
                                      <p:cBhvr additive="base">
                                        <p:cTn id="31" dur="250" fill="hold"/>
                                        <p:tgtEl>
                                          <p:spTgt spid="114704"/>
                                        </p:tgtEl>
                                        <p:attrNameLst>
                                          <p:attrName>ppt_x</p:attrName>
                                        </p:attrNameLst>
                                      </p:cBhvr>
                                      <p:tavLst>
                                        <p:tav tm="0">
                                          <p:val>
                                            <p:strVal val="0-#ppt_w/2"/>
                                          </p:val>
                                        </p:tav>
                                        <p:tav tm="100000">
                                          <p:val>
                                            <p:strVal val="#ppt_x"/>
                                          </p:val>
                                        </p:tav>
                                      </p:tavLst>
                                    </p:anim>
                                    <p:anim calcmode="lin" valueType="num">
                                      <p:cBhvr additive="base">
                                        <p:cTn id="32" dur="250" fill="hold"/>
                                        <p:tgtEl>
                                          <p:spTgt spid="114704"/>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250"/>
                            </p:stCondLst>
                            <p:childTnLst>
                              <p:par>
                                <p:cTn id="34" presetID="2" presetClass="entr" presetSubtype="9" fill="hold" nodeType="afterEffect">
                                  <p:stCondLst>
                                    <p:cond delay="0"/>
                                  </p:stCondLst>
                                  <p:childTnLst>
                                    <p:set>
                                      <p:cBhvr>
                                        <p:cTn id="35" dur="1" fill="hold">
                                          <p:stCondLst>
                                            <p:cond delay="0"/>
                                          </p:stCondLst>
                                        </p:cTn>
                                        <p:tgtEl>
                                          <p:spTgt spid="114705"/>
                                        </p:tgtEl>
                                        <p:attrNameLst>
                                          <p:attrName>style.visibility</p:attrName>
                                        </p:attrNameLst>
                                      </p:cBhvr>
                                      <p:to>
                                        <p:strVal val="visible"/>
                                      </p:to>
                                    </p:set>
                                    <p:anim calcmode="lin" valueType="num">
                                      <p:cBhvr additive="base">
                                        <p:cTn id="36" dur="250" fill="hold"/>
                                        <p:tgtEl>
                                          <p:spTgt spid="114705"/>
                                        </p:tgtEl>
                                        <p:attrNameLst>
                                          <p:attrName>ppt_x</p:attrName>
                                        </p:attrNameLst>
                                      </p:cBhvr>
                                      <p:tavLst>
                                        <p:tav tm="0">
                                          <p:val>
                                            <p:strVal val="0-#ppt_w/2"/>
                                          </p:val>
                                        </p:tav>
                                        <p:tav tm="100000">
                                          <p:val>
                                            <p:strVal val="#ppt_x"/>
                                          </p:val>
                                        </p:tav>
                                      </p:tavLst>
                                    </p:anim>
                                    <p:anim calcmode="lin" valueType="num">
                                      <p:cBhvr additive="base">
                                        <p:cTn id="37" dur="250" fill="hold"/>
                                        <p:tgtEl>
                                          <p:spTgt spid="114705"/>
                                        </p:tgtEl>
                                        <p:attrNameLst>
                                          <p:attrName>ppt_y</p:attrName>
                                        </p:attrNameLst>
                                      </p:cBhvr>
                                      <p:tavLst>
                                        <p:tav tm="0">
                                          <p:val>
                                            <p:strVal val="0-#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0" presetClass="path" presetSubtype="0" accel="50000" decel="50000" fill="hold" nodeType="clickEffect">
                                  <p:stCondLst>
                                    <p:cond delay="0"/>
                                  </p:stCondLst>
                                  <p:childTnLst>
                                    <p:animMotion origin="layout" path="M 3.88889E-6 0.01481 C -0.00313 0.00856 -0.00417 0.0037 -0.00556 -0.00371 C -0.0033 -0.02732 0.00104 -0.0507 0.00416 -0.07408 C 0.00642 -0.09098 0.00625 -0.10811 0.01805 -0.11852 C 0.02152 -0.12547 0.02534 -0.13056 0.03055 -0.13519 C 0.0368 -0.14769 0.02951 -0.13542 0.0375 -0.1426 C 0.03906 -0.14399 0.0401 -0.14676 0.04166 -0.14815 C 0.04288 -0.14931 0.05069 -0.15163 0.05139 -0.15186 C 0.05885 -0.14862 0.06128 -0.14237 0.06666 -0.13519 C 0.0717 -0.11505 0.07083 -0.09306 0.07222 -0.07223 C 0.0717 -0.05811 0.07187 -0.04375 0.07083 -0.02963 C 0.07066 -0.02778 0.06944 -0.03334 0.06944 -0.03519 C 0.06944 -0.05186 0.06909 -0.06366 0.07222 -0.07778 C 0.0743 -0.08681 0.07656 -0.09213 0.07916 -0.1 C 0.08229 -0.1095 0.08142 -0.11575 0.0875 -0.12223 C 0.09479 -0.12987 0.09982 -0.13334 0.10833 -0.13704 C 0.11111 -0.1382 0.11666 -0.14075 0.11666 -0.14051 C 0.12882 -0.13936 0.13298 -0.14098 0.14166 -0.13334 C 0.14722 -0.122 0.14948 -0.10741 0.15277 -0.09445 C 0.15364 -0.09075 0.15468 -0.08704 0.15555 -0.08334 C 0.15607 -0.08149 0.15694 -0.07778 0.15694 -0.07755 C 0.15573 -0.07107 0.15416 -0.06436 0.15416 -0.05741 " pathEditMode="relative" rAng="0" ptsTypes="fffffffffffffffffffffA">
                                      <p:cBhvr>
                                        <p:cTn id="41" dur="1000" fill="hold"/>
                                        <p:tgtEl>
                                          <p:spTgt spid="114712"/>
                                        </p:tgtEl>
                                        <p:attrNameLst>
                                          <p:attrName>ppt_x</p:attrName>
                                          <p:attrName>ppt_y</p:attrName>
                                        </p:attrNameLst>
                                      </p:cBhvr>
                                      <p:rCtr x="7569" y="-8333"/>
                                    </p:animMotion>
                                  </p:childTnLst>
                                </p:cTn>
                              </p:par>
                            </p:childTnLst>
                          </p:cTn>
                        </p:par>
                        <p:par>
                          <p:cTn id="42" fill="hold" nodeType="afterGroup">
                            <p:stCondLst>
                              <p:cond delay="1000"/>
                            </p:stCondLst>
                            <p:childTnLst>
                              <p:par>
                                <p:cTn id="43" presetID="53" presetClass="entr" presetSubtype="0" fill="hold" nodeType="afterEffect">
                                  <p:stCondLst>
                                    <p:cond delay="0"/>
                                  </p:stCondLst>
                                  <p:childTnLst>
                                    <p:set>
                                      <p:cBhvr>
                                        <p:cTn id="44" dur="1" fill="hold">
                                          <p:stCondLst>
                                            <p:cond delay="0"/>
                                          </p:stCondLst>
                                        </p:cTn>
                                        <p:tgtEl>
                                          <p:spTgt spid="114706"/>
                                        </p:tgtEl>
                                        <p:attrNameLst>
                                          <p:attrName>style.visibility</p:attrName>
                                        </p:attrNameLst>
                                      </p:cBhvr>
                                      <p:to>
                                        <p:strVal val="visible"/>
                                      </p:to>
                                    </p:set>
                                    <p:anim calcmode="lin" valueType="num">
                                      <p:cBhvr>
                                        <p:cTn id="45" dur="500" fill="hold"/>
                                        <p:tgtEl>
                                          <p:spTgt spid="114706"/>
                                        </p:tgtEl>
                                        <p:attrNameLst>
                                          <p:attrName>ppt_w</p:attrName>
                                        </p:attrNameLst>
                                      </p:cBhvr>
                                      <p:tavLst>
                                        <p:tav tm="0">
                                          <p:val>
                                            <p:fltVal val="0"/>
                                          </p:val>
                                        </p:tav>
                                        <p:tav tm="100000">
                                          <p:val>
                                            <p:strVal val="#ppt_w"/>
                                          </p:val>
                                        </p:tav>
                                      </p:tavLst>
                                    </p:anim>
                                    <p:anim calcmode="lin" valueType="num">
                                      <p:cBhvr>
                                        <p:cTn id="46" dur="500" fill="hold"/>
                                        <p:tgtEl>
                                          <p:spTgt spid="114706"/>
                                        </p:tgtEl>
                                        <p:attrNameLst>
                                          <p:attrName>ppt_h</p:attrName>
                                        </p:attrNameLst>
                                      </p:cBhvr>
                                      <p:tavLst>
                                        <p:tav tm="0">
                                          <p:val>
                                            <p:fltVal val="0"/>
                                          </p:val>
                                        </p:tav>
                                        <p:tav tm="100000">
                                          <p:val>
                                            <p:strVal val="#ppt_h"/>
                                          </p:val>
                                        </p:tav>
                                      </p:tavLst>
                                    </p:anim>
                                    <p:animEffect transition="in" filter="fade">
                                      <p:cBhvr>
                                        <p:cTn id="47" dur="500"/>
                                        <p:tgtEl>
                                          <p:spTgt spid="114706"/>
                                        </p:tgtEl>
                                      </p:cBhvr>
                                    </p:animEffect>
                                  </p:childTnLst>
                                </p:cTn>
                              </p:par>
                              <p:par>
                                <p:cTn id="48" presetID="0" presetClass="path" presetSubtype="0" accel="50000" decel="50000" fill="hold" nodeType="withEffect">
                                  <p:stCondLst>
                                    <p:cond delay="0"/>
                                  </p:stCondLst>
                                  <p:childTnLst>
                                    <p:animMotion origin="layout" path="M 0.15416 -0.07408 C 0.15086 -0.09167 0.14774 -0.10718 0.14027 -0.12223 C 0.13941 -0.12408 0.13732 -0.12454 0.13611 -0.12593 C 0.13454 -0.12755 0.13368 -0.13033 0.13194 -0.13149 C 0.12934 -0.13334 0.12361 -0.13519 0.12361 -0.13496 C 0.1085 -0.13426 0.09687 -0.13565 0.08333 -0.12963 C 0.07413 -0.11112 0.07326 -0.11112 0.06944 -0.09075 C 0.06944 -0.09051 0.06597 -0.07686 0.06527 -0.07408 C 0.06475 -0.07223 0.06389 -0.06852 0.06389 -0.06829 C 0.06475 -0.05811 0.06319 -0.04653 0.06666 -0.03704 C 0.06736 -0.03519 0.06753 -0.04075 0.06805 -0.0426 C 0.06857 -0.05579 0.06545 -0.08473 0.07639 -0.09445 C 0.08003 -0.10186 0.08385 -0.10926 0.0875 -0.11667 C 0.08941 -0.12038 0.09027 -0.12524 0.09305 -0.12778 C 0.10382 -0.13727 0.09826 -0.1338 0.10972 -0.13889 C 0.11111 -0.13959 0.11389 -0.14075 0.11389 -0.14051 C 0.13125 -0.13959 0.15781 -0.1419 0.17361 -0.12778 C 0.18611 -0.10278 0.18611 -0.0875 0.18611 -0.05741 " pathEditMode="relative" rAng="0" ptsTypes="fffffffffffffffffA">
                                      <p:cBhvr>
                                        <p:cTn id="49" dur="1000" fill="hold"/>
                                        <p:tgtEl>
                                          <p:spTgt spid="114712"/>
                                        </p:tgtEl>
                                        <p:attrNameLst>
                                          <p:attrName>ppt_x</p:attrName>
                                          <p:attrName>ppt_y</p:attrName>
                                        </p:attrNameLst>
                                      </p:cBhvr>
                                      <p:rCtr x="-2951" y="-1458"/>
                                    </p:animMotion>
                                  </p:childTnLst>
                                </p:cTn>
                              </p:par>
                            </p:childTnLst>
                          </p:cTn>
                        </p:par>
                        <p:par>
                          <p:cTn id="50" fill="hold" nodeType="afterGroup">
                            <p:stCondLst>
                              <p:cond delay="2000"/>
                            </p:stCondLst>
                            <p:childTnLst>
                              <p:par>
                                <p:cTn id="51" presetID="53" presetClass="entr" presetSubtype="0" fill="hold" nodeType="afterEffect">
                                  <p:stCondLst>
                                    <p:cond delay="0"/>
                                  </p:stCondLst>
                                  <p:childTnLst>
                                    <p:set>
                                      <p:cBhvr>
                                        <p:cTn id="52" dur="1" fill="hold">
                                          <p:stCondLst>
                                            <p:cond delay="0"/>
                                          </p:stCondLst>
                                        </p:cTn>
                                        <p:tgtEl>
                                          <p:spTgt spid="114707"/>
                                        </p:tgtEl>
                                        <p:attrNameLst>
                                          <p:attrName>style.visibility</p:attrName>
                                        </p:attrNameLst>
                                      </p:cBhvr>
                                      <p:to>
                                        <p:strVal val="visible"/>
                                      </p:to>
                                    </p:set>
                                    <p:anim calcmode="lin" valueType="num">
                                      <p:cBhvr>
                                        <p:cTn id="53" dur="500" fill="hold"/>
                                        <p:tgtEl>
                                          <p:spTgt spid="114707"/>
                                        </p:tgtEl>
                                        <p:attrNameLst>
                                          <p:attrName>ppt_w</p:attrName>
                                        </p:attrNameLst>
                                      </p:cBhvr>
                                      <p:tavLst>
                                        <p:tav tm="0">
                                          <p:val>
                                            <p:fltVal val="0"/>
                                          </p:val>
                                        </p:tav>
                                        <p:tav tm="100000">
                                          <p:val>
                                            <p:strVal val="#ppt_w"/>
                                          </p:val>
                                        </p:tav>
                                      </p:tavLst>
                                    </p:anim>
                                    <p:anim calcmode="lin" valueType="num">
                                      <p:cBhvr>
                                        <p:cTn id="54" dur="500" fill="hold"/>
                                        <p:tgtEl>
                                          <p:spTgt spid="114707"/>
                                        </p:tgtEl>
                                        <p:attrNameLst>
                                          <p:attrName>ppt_h</p:attrName>
                                        </p:attrNameLst>
                                      </p:cBhvr>
                                      <p:tavLst>
                                        <p:tav tm="0">
                                          <p:val>
                                            <p:fltVal val="0"/>
                                          </p:val>
                                        </p:tav>
                                        <p:tav tm="100000">
                                          <p:val>
                                            <p:strVal val="#ppt_h"/>
                                          </p:val>
                                        </p:tav>
                                      </p:tavLst>
                                    </p:anim>
                                    <p:animEffect transition="in" filter="fade">
                                      <p:cBhvr>
                                        <p:cTn id="55" dur="500"/>
                                        <p:tgtEl>
                                          <p:spTgt spid="114707"/>
                                        </p:tgtEl>
                                      </p:cBhvr>
                                    </p:animEffect>
                                  </p:childTnLst>
                                </p:cTn>
                              </p:par>
                              <p:par>
                                <p:cTn id="56" presetID="0" presetClass="path" presetSubtype="0" accel="50000" decel="50000" fill="hold" nodeType="withEffect">
                                  <p:stCondLst>
                                    <p:cond delay="0"/>
                                  </p:stCondLst>
                                  <p:childTnLst>
                                    <p:animMotion origin="layout" path="M 0.18611 -0.07223 C 0.18159 -0.08102 0.18368 -0.08982 0.18611 -0.09954 C 0.18559 -0.1095 0.18576 -0.11922 0.18472 -0.12894 C 0.18211 -0.15348 0.16441 -0.17663 0.14791 -0.1838 C 0.13559 -0.18311 0.12326 -0.18288 0.11111 -0.18195 C 0.10625 -0.18149 0.10034 -0.17848 0.096 -0.17663 C 0.09461 -0.17593 0.09201 -0.17477 0.09201 -0.17454 C 0.09114 -0.17292 0.09045 -0.17084 0.08923 -0.16922 C 0.08802 -0.1676 0.08611 -0.16737 0.08507 -0.16551 C 0.0842 -0.16389 0.08437 -0.16181 0.08368 -0.15996 C 0.08159 -0.15394 0.08107 -0.15463 0.07691 -0.15093 C 0.07534 -0.14491 0.07309 -0.14028 0.07152 -0.1345 C 0.06979 -0.11829 0.06753 -0.10463 0.07152 -0.08866 C 0.07326 -0.06922 0.07204 -0.05232 0.06736 -0.03357 C 0.06684 -0.03149 0.06944 -0.03704 0.07014 -0.03913 C 0.07135 -0.0426 0.07291 -0.05024 0.07291 -0.05 C 0.0717 -0.05811 0.06875 -0.06274 0.06736 -0.07038 C 0.06527 -0.08125 0.06597 -0.0926 0.06336 -0.10325 C 0.06441 -0.11459 0.06493 -0.13172 0.06875 -0.14167 C 0.08281 -0.1794 0.11128 -0.1875 0.13975 -0.19306 C 0.18524 -0.19098 0.17257 -0.19954 0.19427 -0.1801 C 0.19635 -0.17639 0.19948 -0.17338 0.20104 -0.16922 C 0.20711 -0.1551 0.20954 -0.1338 0.21198 -0.11783 C 0.2151 -0.097 0.21892 -0.07732 0.21892 -0.05556 " pathEditMode="relative" rAng="0" ptsTypes="fffffffffffffffffffffffA">
                                      <p:cBhvr>
                                        <p:cTn id="57" dur="1000" fill="hold"/>
                                        <p:tgtEl>
                                          <p:spTgt spid="114712"/>
                                        </p:tgtEl>
                                        <p:attrNameLst>
                                          <p:attrName>ppt_x</p:attrName>
                                          <p:attrName>ppt_y</p:attrName>
                                        </p:attrNameLst>
                                      </p:cBhvr>
                                      <p:rCtr x="-4497" y="-4329"/>
                                    </p:animMotion>
                                  </p:childTnLst>
                                </p:cTn>
                              </p:par>
                            </p:childTnLst>
                          </p:cTn>
                        </p:par>
                        <p:par>
                          <p:cTn id="58" fill="hold" nodeType="afterGroup">
                            <p:stCondLst>
                              <p:cond delay="3000"/>
                            </p:stCondLst>
                            <p:childTnLst>
                              <p:par>
                                <p:cTn id="59" presetID="53" presetClass="entr" presetSubtype="0" fill="hold" nodeType="afterEffect">
                                  <p:stCondLst>
                                    <p:cond delay="0"/>
                                  </p:stCondLst>
                                  <p:childTnLst>
                                    <p:set>
                                      <p:cBhvr>
                                        <p:cTn id="60" dur="1" fill="hold">
                                          <p:stCondLst>
                                            <p:cond delay="0"/>
                                          </p:stCondLst>
                                        </p:cTn>
                                        <p:tgtEl>
                                          <p:spTgt spid="114708"/>
                                        </p:tgtEl>
                                        <p:attrNameLst>
                                          <p:attrName>style.visibility</p:attrName>
                                        </p:attrNameLst>
                                      </p:cBhvr>
                                      <p:to>
                                        <p:strVal val="visible"/>
                                      </p:to>
                                    </p:set>
                                    <p:anim calcmode="lin" valueType="num">
                                      <p:cBhvr>
                                        <p:cTn id="61" dur="500" fill="hold"/>
                                        <p:tgtEl>
                                          <p:spTgt spid="114708"/>
                                        </p:tgtEl>
                                        <p:attrNameLst>
                                          <p:attrName>ppt_w</p:attrName>
                                        </p:attrNameLst>
                                      </p:cBhvr>
                                      <p:tavLst>
                                        <p:tav tm="0">
                                          <p:val>
                                            <p:fltVal val="0"/>
                                          </p:val>
                                        </p:tav>
                                        <p:tav tm="100000">
                                          <p:val>
                                            <p:strVal val="#ppt_w"/>
                                          </p:val>
                                        </p:tav>
                                      </p:tavLst>
                                    </p:anim>
                                    <p:anim calcmode="lin" valueType="num">
                                      <p:cBhvr>
                                        <p:cTn id="62" dur="500" fill="hold"/>
                                        <p:tgtEl>
                                          <p:spTgt spid="114708"/>
                                        </p:tgtEl>
                                        <p:attrNameLst>
                                          <p:attrName>ppt_h</p:attrName>
                                        </p:attrNameLst>
                                      </p:cBhvr>
                                      <p:tavLst>
                                        <p:tav tm="0">
                                          <p:val>
                                            <p:fltVal val="0"/>
                                          </p:val>
                                        </p:tav>
                                        <p:tav tm="100000">
                                          <p:val>
                                            <p:strVal val="#ppt_h"/>
                                          </p:val>
                                        </p:tav>
                                      </p:tavLst>
                                    </p:anim>
                                    <p:animEffect transition="in" filter="fade">
                                      <p:cBhvr>
                                        <p:cTn id="63" dur="500"/>
                                        <p:tgtEl>
                                          <p:spTgt spid="114708"/>
                                        </p:tgtEl>
                                      </p:cBhvr>
                                    </p:animEffect>
                                  </p:childTnLst>
                                </p:cTn>
                              </p:par>
                              <p:par>
                                <p:cTn id="64" presetID="0" presetClass="path" presetSubtype="0" accel="50000" decel="50000" fill="hold" nodeType="withEffect">
                                  <p:stCondLst>
                                    <p:cond delay="0"/>
                                  </p:stCondLst>
                                  <p:childTnLst>
                                    <p:animMotion origin="layout" path="M 0.2184 -0.06644 C 0.22048 -0.075 0.2217 -0.08149 0.22534 -0.08866 C 0.22708 -0.09792 0.22812 -0.10718 0.22951 -0.11644 C 0.22864 -0.13033 0.22882 -0.14352 0.21979 -0.15163 C 0.21649 -0.15811 0.21562 -0.16274 0.21145 -0.16829 C 0.21093 -0.17014 0.21111 -0.17246 0.21007 -0.17385 C 0.20902 -0.17524 0.20729 -0.17477 0.2059 -0.1757 C 0.20034 -0.1794 0.19514 -0.18241 0.18923 -0.18496 C 0.18645 -0.18612 0.18368 -0.1875 0.1809 -0.18866 C 0.17951 -0.18936 0.17673 -0.19051 0.17673 -0.19028 C 0.1684 -0.18982 0.16007 -0.18982 0.15173 -0.18866 C 0.14757 -0.1882 0.13906 -0.18125 0.13368 -0.1794 C 0.12847 -0.17477 0.12187 -0.17454 0.11701 -0.17014 C 0.10607 -0.16042 0.09704 -0.147 0.08923 -0.13311 C 0.08611 -0.12061 0.09045 -0.13426 0.08368 -0.12385 C 0.08142 -0.12061 0.08003 -0.11644 0.07812 -0.11274 C 0.07725 -0.11112 0.07743 -0.10903 0.07673 -0.10718 C 0.07257 -0.09584 0.06996 -0.08635 0.0684 -0.07385 C 0.06892 -0.06158 0.0684 -0.04908 0.06979 -0.03681 C 0.07014 -0.03311 0.07118 -0.04422 0.07118 -0.04792 C 0.07118 -0.05163 0.07031 -0.05533 0.06979 -0.05903 C 0.07031 -0.0757 0.07031 -0.09237 0.07118 -0.10903 C 0.07135 -0.1125 0.075 -0.12593 0.07534 -0.12755 C 0.08073 -0.14885 0.08923 -0.15973 0.10312 -0.172 C 0.10607 -0.17477 0.1085 -0.17848 0.11145 -0.18125 C 0.12343 -0.1919 0.14045 -0.19514 0.15451 -0.19792 C 0.18125 -0.19723 0.21336 -0.21019 0.23368 -0.18311 C 0.23559 -0.1757 0.23715 -0.17269 0.24201 -0.16829 C 0.24757 -0.15741 0.25 -0.14746 0.25312 -0.13496 C 0.25434 -0.1301 0.2559 -0.12014 0.2559 -0.11991 C 0.25468 -0.09908 0.25312 -0.07848 0.25312 -0.05718 " pathEditMode="relative" rAng="0" ptsTypes="ffffffffffffffffffffffffffffffA">
                                      <p:cBhvr>
                                        <p:cTn id="65" dur="1000" fill="hold"/>
                                        <p:tgtEl>
                                          <p:spTgt spid="114712"/>
                                        </p:tgtEl>
                                        <p:attrNameLst>
                                          <p:attrName>ppt_x</p:attrName>
                                          <p:attrName>ppt_y</p:attrName>
                                        </p:attrNameLst>
                                      </p:cBhvr>
                                      <p:rCtr x="-5625" y="-5532"/>
                                    </p:animMotion>
                                  </p:childTnLst>
                                </p:cTn>
                              </p:par>
                            </p:childTnLst>
                          </p:cTn>
                        </p:par>
                        <p:par>
                          <p:cTn id="66" fill="hold" nodeType="afterGroup">
                            <p:stCondLst>
                              <p:cond delay="4000"/>
                            </p:stCondLst>
                            <p:childTnLst>
                              <p:par>
                                <p:cTn id="67" presetID="53" presetClass="entr" presetSubtype="0" fill="hold" nodeType="afterEffect">
                                  <p:stCondLst>
                                    <p:cond delay="0"/>
                                  </p:stCondLst>
                                  <p:childTnLst>
                                    <p:set>
                                      <p:cBhvr>
                                        <p:cTn id="68" dur="1" fill="hold">
                                          <p:stCondLst>
                                            <p:cond delay="0"/>
                                          </p:stCondLst>
                                        </p:cTn>
                                        <p:tgtEl>
                                          <p:spTgt spid="114709"/>
                                        </p:tgtEl>
                                        <p:attrNameLst>
                                          <p:attrName>style.visibility</p:attrName>
                                        </p:attrNameLst>
                                      </p:cBhvr>
                                      <p:to>
                                        <p:strVal val="visible"/>
                                      </p:to>
                                    </p:set>
                                    <p:anim calcmode="lin" valueType="num">
                                      <p:cBhvr>
                                        <p:cTn id="69" dur="500" fill="hold"/>
                                        <p:tgtEl>
                                          <p:spTgt spid="114709"/>
                                        </p:tgtEl>
                                        <p:attrNameLst>
                                          <p:attrName>ppt_w</p:attrName>
                                        </p:attrNameLst>
                                      </p:cBhvr>
                                      <p:tavLst>
                                        <p:tav tm="0">
                                          <p:val>
                                            <p:fltVal val="0"/>
                                          </p:val>
                                        </p:tav>
                                        <p:tav tm="100000">
                                          <p:val>
                                            <p:strVal val="#ppt_w"/>
                                          </p:val>
                                        </p:tav>
                                      </p:tavLst>
                                    </p:anim>
                                    <p:anim calcmode="lin" valueType="num">
                                      <p:cBhvr>
                                        <p:cTn id="70" dur="500" fill="hold"/>
                                        <p:tgtEl>
                                          <p:spTgt spid="114709"/>
                                        </p:tgtEl>
                                        <p:attrNameLst>
                                          <p:attrName>ppt_h</p:attrName>
                                        </p:attrNameLst>
                                      </p:cBhvr>
                                      <p:tavLst>
                                        <p:tav tm="0">
                                          <p:val>
                                            <p:fltVal val="0"/>
                                          </p:val>
                                        </p:tav>
                                        <p:tav tm="100000">
                                          <p:val>
                                            <p:strVal val="#ppt_h"/>
                                          </p:val>
                                        </p:tav>
                                      </p:tavLst>
                                    </p:anim>
                                    <p:animEffect transition="in" filter="fade">
                                      <p:cBhvr>
                                        <p:cTn id="71" dur="500"/>
                                        <p:tgtEl>
                                          <p:spTgt spid="114709"/>
                                        </p:tgtEl>
                                      </p:cBhvr>
                                    </p:animEffect>
                                  </p:childTnLst>
                                </p:cTn>
                              </p:par>
                              <p:par>
                                <p:cTn id="72" presetID="0" presetClass="path" presetSubtype="0" accel="50000" decel="50000" fill="hold" nodeType="withEffect">
                                  <p:stCondLst>
                                    <p:cond delay="0"/>
                                  </p:stCondLst>
                                  <p:childTnLst>
                                    <p:animMotion origin="layout" path="M 0.25312 -0.06829 C 0.25208 -0.10024 0.25243 -0.13056 0.24479 -0.16088 C 0.24392 -0.16459 0.23854 -0.16783 0.23645 -0.17014 C 0.22152 -0.18681 0.20416 -0.19283 0.18507 -0.19607 C 0.15139 -0.19468 0.11649 -0.19561 0.08784 -0.17014 C 0.08038 -0.15533 0.0901 -0.17315 0.0809 -0.16088 C 0.07829 -0.15741 0.07656 -0.15325 0.07395 -0.14977 C 0.07239 -0.14375 0.06857 -0.13913 0.06701 -0.13311 C 0.06614 -0.1294 0.0651 -0.1257 0.06423 -0.122 C 0.06371 -0.12014 0.06284 -0.11644 0.06284 -0.11621 C 0.06336 -0.08982 0.06336 -0.06343 0.06423 -0.03681 C 0.06423 -0.03426 0.06545 -0.02686 0.06562 -0.0294 C 0.06666 -0.04283 0.06614 -0.05649 0.06701 -0.07014 C 0.0684 -0.09422 0.08055 -0.12778 0.09201 -0.14607 C 0.09583 -0.15209 0.09722 -0.15649 0.10312 -0.15903 C 0.11649 -0.17686 0.09948 -0.15579 0.11145 -0.16644 C 0.11302 -0.16783 0.11406 -0.17038 0.11562 -0.172 C 0.11927 -0.17547 0.12569 -0.17778 0.12951 -0.1794 C 0.13107 -0.1801 0.13211 -0.18218 0.13368 -0.18311 C 0.14218 -0.18797 0.15243 -0.18843 0.16145 -0.19051 C 0.17222 -0.19283 0.18264 -0.19584 0.1934 -0.19792 C 0.20312 -0.19723 0.21284 -0.19746 0.22257 -0.19607 C 0.23732 -0.19399 0.24861 -0.18172 0.25868 -0.16829 C 0.26319 -0.15 0.25555 -0.17801 0.26423 -0.15718 C 0.26632 -0.15209 0.26701 -0.14607 0.2684 -0.14051 C 0.27048 -0.13241 0.27291 -0.1257 0.27534 -0.11829 C 0.27847 -0.10857 0.27934 -0.09931 0.28368 -0.09051 C 0.28593 -0.07014 0.28507 -0.08195 0.28507 -0.05533 " pathEditMode="relative" rAng="0" ptsTypes="fffffffffffffffffffffffffffA">
                                      <p:cBhvr>
                                        <p:cTn id="73" dur="1000" fill="hold"/>
                                        <p:tgtEl>
                                          <p:spTgt spid="114712"/>
                                        </p:tgtEl>
                                        <p:attrNameLst>
                                          <p:attrName>ppt_x</p:attrName>
                                          <p:attrName>ppt_y</p:attrName>
                                        </p:attrNameLst>
                                      </p:cBhvr>
                                      <p:rCtr x="-7882" y="-4421"/>
                                    </p:animMotion>
                                  </p:childTnLst>
                                </p:cTn>
                              </p:par>
                            </p:childTnLst>
                          </p:cTn>
                        </p:par>
                        <p:par>
                          <p:cTn id="74" fill="hold" nodeType="afterGroup">
                            <p:stCondLst>
                              <p:cond delay="5000"/>
                            </p:stCondLst>
                            <p:childTnLst>
                              <p:par>
                                <p:cTn id="75" presetID="53" presetClass="entr" presetSubtype="0" fill="hold" nodeType="afterEffect">
                                  <p:stCondLst>
                                    <p:cond delay="0"/>
                                  </p:stCondLst>
                                  <p:childTnLst>
                                    <p:set>
                                      <p:cBhvr>
                                        <p:cTn id="76" dur="1" fill="hold">
                                          <p:stCondLst>
                                            <p:cond delay="0"/>
                                          </p:stCondLst>
                                        </p:cTn>
                                        <p:tgtEl>
                                          <p:spTgt spid="114710"/>
                                        </p:tgtEl>
                                        <p:attrNameLst>
                                          <p:attrName>style.visibility</p:attrName>
                                        </p:attrNameLst>
                                      </p:cBhvr>
                                      <p:to>
                                        <p:strVal val="visible"/>
                                      </p:to>
                                    </p:set>
                                    <p:anim calcmode="lin" valueType="num">
                                      <p:cBhvr>
                                        <p:cTn id="77" dur="500" fill="hold"/>
                                        <p:tgtEl>
                                          <p:spTgt spid="114710"/>
                                        </p:tgtEl>
                                        <p:attrNameLst>
                                          <p:attrName>ppt_w</p:attrName>
                                        </p:attrNameLst>
                                      </p:cBhvr>
                                      <p:tavLst>
                                        <p:tav tm="0">
                                          <p:val>
                                            <p:fltVal val="0"/>
                                          </p:val>
                                        </p:tav>
                                        <p:tav tm="100000">
                                          <p:val>
                                            <p:strVal val="#ppt_w"/>
                                          </p:val>
                                        </p:tav>
                                      </p:tavLst>
                                    </p:anim>
                                    <p:anim calcmode="lin" valueType="num">
                                      <p:cBhvr>
                                        <p:cTn id="78" dur="500" fill="hold"/>
                                        <p:tgtEl>
                                          <p:spTgt spid="114710"/>
                                        </p:tgtEl>
                                        <p:attrNameLst>
                                          <p:attrName>ppt_h</p:attrName>
                                        </p:attrNameLst>
                                      </p:cBhvr>
                                      <p:tavLst>
                                        <p:tav tm="0">
                                          <p:val>
                                            <p:fltVal val="0"/>
                                          </p:val>
                                        </p:tav>
                                        <p:tav tm="100000">
                                          <p:val>
                                            <p:strVal val="#ppt_h"/>
                                          </p:val>
                                        </p:tav>
                                      </p:tavLst>
                                    </p:anim>
                                    <p:animEffect transition="in" filter="fade">
                                      <p:cBhvr>
                                        <p:cTn id="79" dur="500"/>
                                        <p:tgtEl>
                                          <p:spTgt spid="114710"/>
                                        </p:tgtEl>
                                      </p:cBhvr>
                                    </p:animEffect>
                                  </p:childTnLst>
                                </p:cTn>
                              </p:par>
                              <p:par>
                                <p:cTn id="80" presetID="0" presetClass="path" presetSubtype="0" accel="50000" decel="50000" fill="hold" nodeType="withEffect">
                                  <p:stCondLst>
                                    <p:cond delay="0"/>
                                  </p:stCondLst>
                                  <p:childTnLst>
                                    <p:animMotion origin="layout" path="M 0.2809 -0.06829 C 0.28038 -0.08658 0.28177 -0.12338 0.27395 -0.14422 C 0.27152 -0.1507 0.27066 -0.14954 0.26701 -0.15533 C 0.26441 -0.15926 0.26302 -0.16482 0.26007 -0.16829 C 0.24253 -0.18889 0.22014 -0.19723 0.19757 -0.20163 C 0.18454 -0.20093 0.1717 -0.20093 0.15868 -0.19977 C 0.14566 -0.19862 0.13402 -0.19167 0.12257 -0.18496 C 0.09861 -0.17084 0.07777 -0.16505 0.0684 -0.12755 C 0.06632 -0.10834 0.06354 -0.08936 0.06145 -0.07014 C 0.06354 -0.01899 0.05937 -0.03264 0.06701 -0.04792 C 0.06649 -0.05163 0.06632 -0.05533 0.06562 -0.05903 C 0.06493 -0.06274 0.06284 -0.07014 0.06284 -0.06991 C 0.06458 -0.08681 0.0677 -0.09792 0.07257 -0.11274 C 0.07916 -0.13264 0.07187 -0.1169 0.07812 -0.1294 C 0.09062 -0.19584 0.1467 -0.20325 0.18923 -0.21274 C 0.22795 -0.21065 0.275 -0.21065 0.29895 -0.16274 C 0.30486 -0.15093 0.30902 -0.11459 0.31007 -0.10163 C 0.31059 -0.08982 0.31284 -0.06945 0.31284 -0.05533 " pathEditMode="relative" rAng="0" ptsTypes="fffffffffffffffffA">
                                      <p:cBhvr>
                                        <p:cTn id="81" dur="1000" fill="hold"/>
                                        <p:tgtEl>
                                          <p:spTgt spid="114712"/>
                                        </p:tgtEl>
                                        <p:attrNameLst>
                                          <p:attrName>ppt_x</p:attrName>
                                          <p:attrName>ppt_y</p:attrName>
                                        </p:attrNameLst>
                                      </p:cBhvr>
                                      <p:rCtr x="-9479" y="-4769"/>
                                    </p:animMotion>
                                  </p:childTnLst>
                                </p:cTn>
                              </p:par>
                            </p:childTnLst>
                          </p:cTn>
                        </p:par>
                        <p:par>
                          <p:cTn id="82" fill="hold" nodeType="afterGroup">
                            <p:stCondLst>
                              <p:cond delay="6000"/>
                            </p:stCondLst>
                            <p:childTnLst>
                              <p:par>
                                <p:cTn id="83" presetID="53" presetClass="entr" presetSubtype="0" fill="hold" nodeType="afterEffect">
                                  <p:stCondLst>
                                    <p:cond delay="0"/>
                                  </p:stCondLst>
                                  <p:childTnLst>
                                    <p:set>
                                      <p:cBhvr>
                                        <p:cTn id="84" dur="1" fill="hold">
                                          <p:stCondLst>
                                            <p:cond delay="0"/>
                                          </p:stCondLst>
                                        </p:cTn>
                                        <p:tgtEl>
                                          <p:spTgt spid="114711"/>
                                        </p:tgtEl>
                                        <p:attrNameLst>
                                          <p:attrName>style.visibility</p:attrName>
                                        </p:attrNameLst>
                                      </p:cBhvr>
                                      <p:to>
                                        <p:strVal val="visible"/>
                                      </p:to>
                                    </p:set>
                                    <p:anim calcmode="lin" valueType="num">
                                      <p:cBhvr>
                                        <p:cTn id="85" dur="500" fill="hold"/>
                                        <p:tgtEl>
                                          <p:spTgt spid="114711"/>
                                        </p:tgtEl>
                                        <p:attrNameLst>
                                          <p:attrName>ppt_w</p:attrName>
                                        </p:attrNameLst>
                                      </p:cBhvr>
                                      <p:tavLst>
                                        <p:tav tm="0">
                                          <p:val>
                                            <p:fltVal val="0"/>
                                          </p:val>
                                        </p:tav>
                                        <p:tav tm="100000">
                                          <p:val>
                                            <p:strVal val="#ppt_w"/>
                                          </p:val>
                                        </p:tav>
                                      </p:tavLst>
                                    </p:anim>
                                    <p:anim calcmode="lin" valueType="num">
                                      <p:cBhvr>
                                        <p:cTn id="86" dur="500" fill="hold"/>
                                        <p:tgtEl>
                                          <p:spTgt spid="114711"/>
                                        </p:tgtEl>
                                        <p:attrNameLst>
                                          <p:attrName>ppt_h</p:attrName>
                                        </p:attrNameLst>
                                      </p:cBhvr>
                                      <p:tavLst>
                                        <p:tav tm="0">
                                          <p:val>
                                            <p:fltVal val="0"/>
                                          </p:val>
                                        </p:tav>
                                        <p:tav tm="100000">
                                          <p:val>
                                            <p:strVal val="#ppt_h"/>
                                          </p:val>
                                        </p:tav>
                                      </p:tavLst>
                                    </p:anim>
                                    <p:animEffect transition="in" filter="fade">
                                      <p:cBhvr>
                                        <p:cTn id="87" dur="500"/>
                                        <p:tgtEl>
                                          <p:spTgt spid="114711"/>
                                        </p:tgtEl>
                                      </p:cBhvr>
                                    </p:animEffect>
                                  </p:childTnLst>
                                </p:cTn>
                              </p:par>
                              <p:par>
                                <p:cTn id="88" presetID="0" presetClass="path" presetSubtype="0" accel="50000" decel="50000" fill="hold" nodeType="withEffect">
                                  <p:stCondLst>
                                    <p:cond delay="0"/>
                                  </p:stCondLst>
                                  <p:childTnLst>
                                    <p:animMotion origin="layout" path="M 0.31666 -0.08148 C 0.31614 -0.09329 0.31597 -0.10486 0.31527 -0.11667 C 0.3151 -0.11991 0.31406 -0.12269 0.31389 -0.12593 C 0.31319 -0.13704 0.3151 -0.16343 0.30972 -0.17778 C 0.30573 -0.18866 0.3059 -0.17963 0.29861 -0.19445 C 0.28993 -0.21181 0.27795 -0.2213 0.26389 -0.22963 C 0.25955 -0.23218 0.25139 -0.23333 0.24722 -0.23704 C 0.23767 -0.24537 0.22482 -0.24884 0.21389 -0.2537 C 0.20833 -0.25625 0.20121 -0.26158 0.19583 -0.26482 C 0.18229 -0.27292 0.1658 -0.27454 0.15139 -0.27593 C 0.12725 -0.27477 0.11111 -0.27269 0.08889 -0.26852 C 0.07777 -0.26366 0.06666 -0.25857 0.05555 -0.2537 C 0.04913 -0.25093 0.04409 -0.2456 0.0375 -0.24259 C 0.02378 -0.23658 0.01857 -0.21505 0.00555 -0.20926 C -0.00157 -0.19977 -0.00452 -0.18912 -0.00695 -0.17593 C -0.00643 -0.1537 -0.00643 -0.13148 -0.00556 -0.10926 C -0.00469 -0.08681 0.00034 -0.0632 0.00277 -0.04074 C 0.00243 -0.03426 -5.55556E-7 -0.01088 -5.55556E-7 -3.7037E-6 " pathEditMode="relative" ptsTypes="fffffffffffffffffA">
                                      <p:cBhvr>
                                        <p:cTn id="89" dur="1000" fill="hold"/>
                                        <p:tgtEl>
                                          <p:spTgt spid="114712"/>
                                        </p:tgtEl>
                                        <p:attrNameLst>
                                          <p:attrName>ppt_x</p:attrName>
                                          <p:attrName>ppt_y</p:attrName>
                                        </p:attrNameLst>
                                      </p:cBhvr>
                                    </p:animMotion>
                                  </p:childTnLst>
                                </p:cTn>
                              </p:par>
                            </p:childTnLst>
                          </p:cTn>
                        </p:par>
                      </p:childTnLst>
                    </p:cTn>
                  </p:par>
                  <p:par>
                    <p:cTn id="90" fill="hold" nodeType="clickPar">
                      <p:stCondLst>
                        <p:cond delay="indefinite"/>
                      </p:stCondLst>
                      <p:childTnLst>
                        <p:par>
                          <p:cTn id="91" fill="hold" nodeType="withGroup">
                            <p:stCondLst>
                              <p:cond delay="0"/>
                            </p:stCondLst>
                            <p:childTnLst>
                              <p:par>
                                <p:cTn id="92" presetID="0" presetClass="path" presetSubtype="0" fill="hold" nodeType="clickEffect">
                                  <p:stCondLst>
                                    <p:cond delay="0"/>
                                  </p:stCondLst>
                                  <p:childTnLst>
                                    <p:animMotion origin="layout" path="M 5.55556E-7 -1.11111E-6 C 0.00052 -0.01366 0.00035 -0.02732 0.00139 -0.04074 C 0.0033 -0.06528 0.01025 -0.09051 0.01389 -0.11482 C 0.01424 -0.1169 0.0158 -0.11852 0.01667 -0.12037 C 0.01962 -0.12732 0.02049 -0.13588 0.02361 -0.1426 C 0.02813 -0.15232 0.03472 -0.15996 0.04028 -0.16852 C 0.05226 -0.18727 0.06354 -0.20625 0.07778 -0.22223 C 0.08768 -0.23334 0.10052 -0.2419 0.11111 -0.25186 C 0.11406 -0.25463 0.11615 -0.2588 0.11945 -0.26111 C 0.14011 -0.27662 0.15955 -0.27593 0.18195 -0.28149 C 0.21945 -0.29074 0.16302 -0.27871 0.2125 -0.28889 C 0.2257 -0.2882 0.23941 -0.2882 0.25278 -0.28704 C 0.26493 -0.28611 0.27587 -0.2801 0.2875 -0.27593 C 0.29202 -0.27431 0.29688 -0.27454 0.30139 -0.27223 C 0.31632 -0.26412 0.33143 -0.25602 0.34584 -0.2463 C 0.3507 -0.24306 0.35295 -0.23797 0.35695 -0.23334 C 0.36459 -0.22454 0.3724 -0.21551 0.38056 -0.20741 C 0.38143 -0.20486 0.38212 -0.20232 0.38334 -0.2 C 0.38455 -0.19792 0.38629 -0.19653 0.38733 -0.19445 C 0.38924 -0.19098 0.38993 -0.18681 0.39167 -0.18334 C 0.39306 -0.17593 0.3941 -0.17107 0.39722 -0.16482 C 0.39827 -0.1551 0.40104 -0.14468 0.39861 -0.13519 C 0.39497 -0.14954 0.39792 -0.16644 0.39306 -0.17963 C 0.38785 -0.19329 0.38125 -0.20348 0.37222 -0.21297 C 0.36823 -0.21713 0.3632 -0.21945 0.35972 -0.22408 C 0.34601 -0.24236 0.3283 -0.25718 0.31111 -0.26852 C 0.30382 -0.27338 0.29063 -0.27315 0.28334 -0.27408 C 0.26684 -0.27153 0.24792 -0.26922 0.23334 -0.25741 C 0.22518 -0.2507 0.21875 -0.24098 0.20972 -0.23704 C 0.20625 -0.2301 0.20226 -0.22732 0.19722 -0.22223 C 0.19393 -0.2132 0.18889 -0.20672 0.18472 -0.19815 C 0.17726 -0.18334 0.17118 -0.16667 0.16389 -0.15186 C 0.16181 -0.14074 0.15886 -0.12986 0.15417 -0.12037 C 0.1533 -0.11574 0.15052 -0.11204 0.15 -0.10741 C 0.14879 -0.09769 0.14861 -0.06783 0.14861 -0.07778 C 0.14861 -0.10973 0.14966 -0.11042 0.15834 -0.13334 C 0.16459 -0.15 0.16615 -0.16412 0.17639 -0.17778 C 0.18143 -0.19445 0.17743 -0.18473 0.19167 -0.20371 C 0.19636 -0.20996 0.19705 -0.2213 0.20261 -0.22593 C 0.21129 -0.23264 0.2217 -0.23959 0.22917 -0.24815 C 0.23108 -0.25047 0.23264 -0.25348 0.23472 -0.25556 C 0.23906 -0.25973 0.24497 -0.25903 0.25 -0.26111 C 0.26806 -0.26875 0.28681 -0.27223 0.30538 -0.27778 C 0.34844 -0.27639 0.36459 -0.28611 0.39167 -0.25 C 0.39375 -0.2419 0.39722 -0.23519 0.4 -0.22778 C 0.40347 -0.21852 0.40591 -0.20811 0.40834 -0.19815 C 0.40972 -0.1926 0.41354 -0.18681 0.41528 -0.18149 C 0.4165 -0.17801 0.41806 -0.17037 0.41806 -0.17037 C 0.41893 -0.15903 0.41945 -0.14792 0.42222 -0.13704 C 0.4217 -0.13403 0.42327 -0.12778 0.42084 -0.12778 C 0.42049 -0.12778 0.41719 -0.14028 0.41667 -0.1426 C 0.41354 -0.15695 0.4132 -0.17246 0.40677 -0.18519 C 0.40643 -0.18774 0.40643 -0.19028 0.40556 -0.1926 C 0.404 -0.19653 0.4 -0.20371 0.4 -0.20371 C 0.39827 -0.2125 0.39427 -0.2176 0.39167 -0.22593 C 0.39063 -0.22963 0.39097 -0.23426 0.38889 -0.23704 C 0.38073 -0.24792 0.37466 -0.26158 0.36667 -0.27223 C 0.36406 -0.2757 0.35139 -0.28334 0.35139 -0.28334 C 0.34722 -0.28611 0.34219 -0.28449 0.3375 -0.28519 C 0.32448 -0.2838 0.30695 -0.28287 0.29427 -0.27593 C 0.28091 -0.26829 0.26858 -0.25764 0.25417 -0.25371 C 0.24097 -0.23611 0.24809 -0.24121 0.23472 -0.23519 C 0.229 -0.22755 0.22518 -0.21875 0.21945 -0.21111 C 0.21632 -0.19861 0.22066 -0.21343 0.2125 -0.19815 C 0.21163 -0.19653 0.21007 -0.18611 0.20972 -0.18519 C 0.20486 -0.16736 0.20608 -0.17616 0.2 -0.15741 C 0.19618 -0.14537 0.19445 -0.13334 0.18889 -0.12223 C 0.1875 -0.11528 0.18507 -0.11042 0.18334 -0.10371 C 0.18386 -0.09746 0.18143 -0.08959 0.18472 -0.08519 C 0.18542 -0.08426 0.1882 -0.10301 0.18889 -0.10556 C 0.19236 -0.11852 0.19045 -0.10787 0.19445 -0.11852 C 0.19827 -0.12848 0.19948 -0.13889 0.20417 -0.14815 C 0.20608 -0.16135 0.20816 -0.17755 0.21389 -0.18889 C 0.21841 -0.19792 0.22413 -0.2044 0.22917 -0.21297 C 0.23247 -0.21875 0.23438 -0.22547 0.2375 -0.23149 C 0.24011 -0.23681 0.24757 -0.24028 0.25139 -0.24445 C 0.2533 -0.24676 0.25469 -0.25 0.25695 -0.25186 C 0.26181 -0.25579 0.26806 -0.25672 0.27361 -0.25926 C 0.28386 -0.26389 0.2816 -0.26528 0.29167 -0.26852 C 0.30365 -0.27223 0.30886 -0.27246 0.32084 -0.27408 C 0.325 -0.27524 0.32917 -0.27662 0.33334 -0.27778 C 0.34306 -0.28033 0.3625 -0.28519 0.3625 -0.28519 C 0.375 -0.28449 0.38733 -0.28449 0.4 -0.28334 C 0.40486 -0.28287 0.41389 -0.27778 0.41389 -0.27778 C 0.41667 -0.27408 0.42101 -0.27153 0.42222 -0.26667 C 0.42275 -0.26482 0.42292 -0.26274 0.42361 -0.26111 C 0.42518 -0.25718 0.42917 -0.25 0.42917 -0.25 C 0.43125 -0.23588 0.43212 -0.2213 0.43472 -0.20741 C 0.43594 -0.1926 0.43733 -0.17755 0.44028 -0.16297 C 0.44236 -0.15301 0.44531 -0.14352 0.44722 -0.13334 C 0.4467 -0.13149 0.44722 -0.12871 0.44584 -0.12778 C 0.44167 -0.125 0.4408 -0.13311 0.44028 -0.13519 C 0.43906 -0.15139 0.43594 -0.16574 0.43334 -0.18149 C 0.43073 -0.19676 0.42882 -0.21019 0.42361 -0.22408 C 0.42101 -0.23125 0.42379 -0.2294 0.41945 -0.23704 C 0.41563 -0.24375 0.41163 -0.25 0.40677 -0.25556 C 0.40417 -0.2588 0.4 -0.25973 0.39722 -0.26297 C 0.38854 -0.27315 0.38854 -0.27686 0.37778 -0.27963 C 0.3592 -0.27894 0.3408 -0.27894 0.32222 -0.27778 C 0.31285 -0.27732 0.29844 -0.25787 0.29167 -0.25 C 0.27795 -0.23449 0.25538 -0.21667 0.24566 -0.1963 C 0.24202 -0.18843 0.24115 -0.17917 0.23889 -0.17037 C 0.23733 -0.15324 0.2375 -0.15718 0.23334 -0.14445 C 0.23021 -0.13473 0.22934 -0.12547 0.225 -0.11667 C 0.22257 -0.10348 0.21875 -0.09121 0.21667 -0.07778 C 0.21337 -0.09074 0.21528 -0.0801 0.21806 -0.10556 C 0.21979 -0.12246 0.21841 -0.11436 0.22222 -0.12963 C 0.22344 -0.13449 0.22778 -0.13704 0.23056 -0.14074 C 0.23316 -0.14422 0.23351 -0.15 0.23594 -0.15371 C 0.24011 -0.15949 0.24445 -0.16482 0.24861 -0.17037 C 0.25643 -0.18102 0.2632 -0.19468 0.26945 -0.20741 C 0.27691 -0.22223 0.29323 -0.23843 0.30417 -0.24815 C 0.3099 -0.25324 0.32691 -0.25625 0.33334 -0.25741 C 0.36285 -0.25625 0.3691 -0.25741 0.39028 -0.25186 C 0.39618 -0.24792 0.4007 -0.24167 0.40677 -0.23889 C 0.41736 -0.225 0.40417 -0.24213 0.41667 -0.22778 C 0.42292 -0.22084 0.42656 -0.21227 0.43334 -0.20556 C 0.43854 -0.19144 0.4474 -0.18149 0.45417 -0.16852 C 0.45712 -0.16297 0.45972 -0.15741 0.4625 -0.15186 C 0.46441 -0.14815 0.46806 -0.14074 0.46806 -0.14074 C 0.46754 -0.13774 0.46858 -0.13334 0.46667 -0.13149 C 0.46528 -0.13033 0.46424 -0.13496 0.46389 -0.13704 C 0.46285 -0.14236 0.46337 -0.14815 0.4625 -0.15371 C 0.46163 -0.15949 0.45972 -0.16482 0.45834 -0.17037 C 0.45677 -0.17639 0.45712 -0.18287 0.45556 -0.18889 C 0.45191 -0.20278 0.44792 -0.21667 0.44306 -0.22963 C 0.44236 -0.23149 0.44254 -0.23357 0.44167 -0.23519 C 0.43924 -0.23936 0.43611 -0.2426 0.43334 -0.2463 C 0.42882 -0.25209 0.42656 -0.25672 0.42084 -0.25926 C 0.4066 -0.27361 0.38403 -0.27616 0.36667 -0.27963 C 0.36389 -0.2794 0.33872 -0.2794 0.32917 -0.27593 C 0.3092 -0.26875 0.29827 -0.24769 0.28472 -0.22963 C 0.27952 -0.21389 0.27795 -0.21366 0.27222 -0.20186 C 0.2691 -0.18635 0.26493 -0.17061 0.25834 -0.15741 C 0.25573 -0.14028 0.25625 -0.12223 0.25278 -0.10556 C 0.25278 -0.10556 0.24931 -0.09167 0.24861 -0.08889 C 0.24775 -0.08519 0.24566 -0.07778 0.24566 -0.07778 C 0.24722 -0.09144 0.2467 -0.10718 0.25 -0.12037 C 0.25052 -0.12246 0.25209 -0.12385 0.25278 -0.12593 C 0.25573 -0.13473 0.25591 -0.14352 0.25972 -0.15186 C 0.26268 -0.1588 0.26754 -0.16389 0.27066 -0.17037 C 0.27309 -0.175 0.27379 -0.18056 0.27639 -0.18519 C 0.2783 -0.18889 0.28125 -0.19098 0.28334 -0.19445 C 0.29097 -0.20718 0.29775 -0.22061 0.30695 -0.23149 C 0.30851 -0.23334 0.31077 -0.23357 0.3125 -0.23519 C 0.31597 -0.23843 0.31858 -0.24352 0.32222 -0.2463 C 0.32604 -0.24908 0.33073 -0.24977 0.33472 -0.25186 C 0.35122 -0.26065 0.3658 -0.26713 0.38334 -0.27037 C 0.39167 -0.26968 0.4 -0.26968 0.40834 -0.26852 C 0.41545 -0.2676 0.42222 -0.25857 0.42917 -0.25556 C 0.44722 -0.2375 0.4625 -0.21574 0.475 -0.19074 C 0.47656 -0.18774 0.47709 -0.17824 0.47778 -0.17593 C 0.48091 -0.16505 0.4849 -0.15209 0.49028 -0.1426 C 0.49115 -0.13889 0.49219 -0.13519 0.49288 -0.13149 C 0.49341 -0.12963 0.49549 -0.12477 0.49445 -0.12593 C 0.49167 -0.12848 0.48611 -0.13334 0.48611 -0.13334 C 0.47813 -0.15486 0.48594 -0.13102 0.48195 -0.18334 C 0.48108 -0.19352 0.47587 -0.21111 0.47084 -0.21852 C 0.46771 -0.22315 0.46372 -0.22639 0.46111 -0.23149 C 0.45469 -0.24375 0.45035 -0.25116 0.44306 -0.26111 C 0.43438 -0.27269 0.4224 -0.28311 0.4125 -0.2926 C 0.40712 -0.29792 0.40226 -0.30533 0.39584 -0.30741 C 0.39028 -0.30926 0.38472 -0.31111 0.37917 -0.31297 C 0.37726 -0.31366 0.37361 -0.31482 0.37361 -0.31482 C 0.36528 -0.31412 0.35695 -0.31412 0.34861 -0.31297 C 0.33924 -0.31181 0.33507 -0.29537 0.32778 -0.28889 C 0.32292 -0.27917 0.32049 -0.27361 0.31389 -0.26482 C 0.31007 -0.24931 0.30278 -0.23496 0.29722 -0.22037 C 0.29011 -0.20139 0.28941 -0.17593 0.2875 -0.15556 C 0.28681 -0.13912 0.2875 -0.11829 0.28334 -0.10186 C 0.28281 -0.09746 0.28229 -0.09329 0.28177 -0.08889 C 0.28038 -0.07547 0.28212 -0.07477 0.27778 -0.08334 C 0.27882 -0.10024 0.28125 -0.11482 0.28334 -0.13149 C 0.28386 -0.13797 0.2849 -0.15649 0.2875 -0.16297 C 0.28906 -0.16736 0.29219 -0.17037 0.29427 -0.17408 C 0.3033 -0.2044 0.31945 -0.24306 0.34584 -0.25 C 0.35556 -0.25255 0.36406 -0.25903 0.37361 -0.26111 C 0.38004 -0.2625 0.39306 -0.26482 0.39306 -0.26482 C 0.40417 -0.26412 0.41545 -0.26505 0.42639 -0.26297 C 0.43542 -0.26135 0.45226 -0.25047 0.46111 -0.24445 C 0.47066 -0.23797 0.47587 -0.22315 0.48611 -0.21852 C 0.49011 -0.2132 0.49497 -0.20926 0.49861 -0.20371 C 0.5 -0.20162 0.50018 -0.19861 0.50139 -0.1963 C 0.50261 -0.19422 0.50417 -0.1926 0.50556 -0.19074 C 0.51042 -0.16482 0.50226 -0.20417 0.51111 -0.17593 C 0.5158 -0.16065 0.51736 -0.14213 0.51945 -0.12593 C 0.51597 -0.12431 0.51285 -0.12107 0.51111 -0.12963 C 0.50851 -0.14283 0.51025 -0.1588 0.50695 -0.17223 C 0.50538 -0.17824 0.49966 -0.19537 0.49722 -0.20186 C 0.49236 -0.21505 0.48525 -0.22338 0.47778 -0.23519 C 0.46771 -0.25139 0.45695 -0.2757 0.44167 -0.28334 C 0.43299 -0.28774 0.42309 -0.28727 0.41389 -0.28889 C 0.39236 -0.28658 0.40191 -0.28635 0.38733 -0.28149 C 0.37778 -0.27385 0.36875 -0.26459 0.35972 -0.25556 C 0.35886 -0.25301 0.35799 -0.25047 0.35695 -0.24815 C 0.35521 -0.24445 0.35139 -0.23704 0.35139 -0.23704 C 0.34827 -0.22014 0.34775 -0.19815 0.34028 -0.18334 C 0.33837 -0.17338 0.33455 -0.16505 0.33195 -0.15556 C 0.3283 -0.1426 0.32778 -0.12755 0.32361 -0.11482 C 0.31962 -0.10255 0.31597 -0.09121 0.31389 -0.07778 C 0.31042 -0.08473 0.3099 -0.0919 0.30834 -0.1 C 0.30643 -0.12315 0.3033 -0.15232 0.28889 -0.16852 C 0.28472 -0.17315 0.28386 -0.17199 0.279 -0.17593 C 0.27066 -0.18264 0.26424 -0.19167 0.25538 -0.19815 C 0.25087 -0.20162 0.24028 -0.20556 0.24028 -0.20556 C 0.23334 -0.21181 0.22466 -0.21204 0.21667 -0.21482 C 0.19792 -0.22107 0.179 -0.225 0.15972 -0.22778 C 0.13889 -0.23473 0.11667 -0.23056 0.09566 -0.22593 C 0.09167 -0.22223 0.08716 -0.22084 0.08334 -0.21667 C 0.07466 -0.20718 0.06563 -0.19561 0.05556 -0.18889 C 0.05365 -0.18519 0.05191 -0.18149 0.05 -0.17778 C 0.04913 -0.17616 0.04948 -0.17385 0.04861 -0.17223 C 0.04705 -0.16945 0.04479 -0.16736 0.04306 -0.16482 C 0.03924 -0.15903 0.03906 -0.15394 0.03472 -0.14815 C 0.03281 -0.14028 0.0283 -0.13496 0.025 -0.12778 C 0.02153 -0.10973 0.01979 -0.09005 0.0125 -0.07408 C 0.01077 -0.06227 0.00625 -0.05602 0.00139 -0.0463 C 0.00052 -0.0419 -0.00139 -0.03774 -0.00139 -0.03334 C -0.00139 -0.02223 5.55556E-7 -0.01111 5.55556E-7 -1.11111E-6 Z " pathEditMode="relative" ptsTypes="fffffffffffffffffffffffffffffffffffffffffffffffffffffffffffffffffffffffffffffffffffffffffffffffffffffffffffffffffffffffffffffffffffffffffffffffffffffffffffffffffffffffffffffffffffffffffffffffffffffffffffffffffffffffffff">
                                      <p:cBhvr>
                                        <p:cTn id="93" dur="2000" fill="hold"/>
                                        <p:tgtEl>
                                          <p:spTgt spid="114712"/>
                                        </p:tgtEl>
                                        <p:attrNameLst>
                                          <p:attrName>ppt_x</p:attrName>
                                          <p:attrName>ppt_y</p:attrName>
                                        </p:attrNameLst>
                                      </p:cBhvr>
                                    </p:animMotion>
                                  </p:childTnLst>
                                </p:cTn>
                              </p:par>
                              <p:par>
                                <p:cTn id="94" presetID="6" presetClass="emph" presetSubtype="0" fill="hold" grpId="0" nodeType="withEffect">
                                  <p:stCondLst>
                                    <p:cond delay="0"/>
                                  </p:stCondLst>
                                  <p:childTnLst>
                                    <p:animScale>
                                      <p:cBhvr>
                                        <p:cTn id="95" dur="250" fill="hold"/>
                                        <p:tgtEl>
                                          <p:spTgt spid="114706"/>
                                        </p:tgtEl>
                                      </p:cBhvr>
                                      <p:by x="150000" y="150000"/>
                                    </p:animScale>
                                  </p:childTnLst>
                                </p:cTn>
                              </p:par>
                              <p:par>
                                <p:cTn id="96" presetID="6" presetClass="emph" presetSubtype="0" fill="hold" grpId="0" nodeType="withEffect">
                                  <p:stCondLst>
                                    <p:cond delay="250"/>
                                  </p:stCondLst>
                                  <p:childTnLst>
                                    <p:animScale>
                                      <p:cBhvr>
                                        <p:cTn id="97" dur="250" fill="hold"/>
                                        <p:tgtEl>
                                          <p:spTgt spid="114707"/>
                                        </p:tgtEl>
                                      </p:cBhvr>
                                      <p:by x="150000" y="150000"/>
                                    </p:animScale>
                                  </p:childTnLst>
                                </p:cTn>
                              </p:par>
                              <p:par>
                                <p:cTn id="98" presetID="6" presetClass="emph" presetSubtype="0" fill="hold" grpId="0" nodeType="withEffect">
                                  <p:stCondLst>
                                    <p:cond delay="500"/>
                                  </p:stCondLst>
                                  <p:childTnLst>
                                    <p:animScale>
                                      <p:cBhvr>
                                        <p:cTn id="99" dur="250" fill="hold"/>
                                        <p:tgtEl>
                                          <p:spTgt spid="114708"/>
                                        </p:tgtEl>
                                      </p:cBhvr>
                                      <p:by x="150000" y="150000"/>
                                    </p:animScale>
                                  </p:childTnLst>
                                </p:cTn>
                              </p:par>
                              <p:par>
                                <p:cTn id="100" presetID="6" presetClass="emph" presetSubtype="0" fill="hold" grpId="0" nodeType="withEffect">
                                  <p:stCondLst>
                                    <p:cond delay="750"/>
                                  </p:stCondLst>
                                  <p:childTnLst>
                                    <p:animScale>
                                      <p:cBhvr>
                                        <p:cTn id="101" dur="250" fill="hold"/>
                                        <p:tgtEl>
                                          <p:spTgt spid="114709"/>
                                        </p:tgtEl>
                                      </p:cBhvr>
                                      <p:by x="150000" y="150000"/>
                                    </p:animScale>
                                  </p:childTnLst>
                                </p:cTn>
                              </p:par>
                              <p:par>
                                <p:cTn id="102" presetID="6" presetClass="emph" presetSubtype="0" fill="hold" grpId="0" nodeType="withEffect">
                                  <p:stCondLst>
                                    <p:cond delay="1000"/>
                                  </p:stCondLst>
                                  <p:childTnLst>
                                    <p:animScale>
                                      <p:cBhvr>
                                        <p:cTn id="103" dur="250" fill="hold"/>
                                        <p:tgtEl>
                                          <p:spTgt spid="114710"/>
                                        </p:tgtEl>
                                      </p:cBhvr>
                                      <p:by x="150000" y="150000"/>
                                    </p:animScale>
                                  </p:childTnLst>
                                </p:cTn>
                              </p:par>
                              <p:par>
                                <p:cTn id="104" presetID="6" presetClass="emph" presetSubtype="0" fill="hold" grpId="0" nodeType="withEffect">
                                  <p:stCondLst>
                                    <p:cond delay="1250"/>
                                  </p:stCondLst>
                                  <p:childTnLst>
                                    <p:animScale>
                                      <p:cBhvr>
                                        <p:cTn id="105" dur="250" fill="hold"/>
                                        <p:tgtEl>
                                          <p:spTgt spid="1147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06" grpId="0" animBg="1"/>
      <p:bldP spid="114707" grpId="0" animBg="1"/>
      <p:bldP spid="114708" grpId="0" animBg="1"/>
      <p:bldP spid="114709" grpId="0" animBg="1"/>
      <p:bldP spid="114710" grpId="0" animBg="1"/>
      <p:bldP spid="1147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732D3-1EDE-43F2-9F67-BF8ADCEACAA6}"/>
              </a:ext>
            </a:extLst>
          </p:cNvPr>
          <p:cNvSpPr>
            <a:spLocks noGrp="1"/>
          </p:cNvSpPr>
          <p:nvPr>
            <p:ph type="title"/>
          </p:nvPr>
        </p:nvSpPr>
        <p:spPr>
          <a:xfrm>
            <a:off x="531060" y="130259"/>
            <a:ext cx="8229600" cy="1143000"/>
          </a:xfrm>
        </p:spPr>
        <p:txBody>
          <a:bodyPr/>
          <a:lstStyle/>
          <a:p>
            <a:r>
              <a:rPr lang="en-US" sz="3200" dirty="0"/>
              <a:t>Setting the drops (speeded up by 400%)</a:t>
            </a:r>
          </a:p>
        </p:txBody>
      </p:sp>
      <p:pic>
        <p:nvPicPr>
          <p:cNvPr id="6" name="dropsetup02">
            <a:hlinkClick r:id="" action="ppaction://media"/>
            <a:extLst>
              <a:ext uri="{FF2B5EF4-FFF2-40B4-BE49-F238E27FC236}">
                <a16:creationId xmlns:a16="http://schemas.microsoft.com/office/drawing/2014/main" id="{94A2E660-085D-4E76-B208-F380889EE254}"/>
              </a:ext>
            </a:extLst>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0" y="1713782"/>
            <a:ext cx="9145277" cy="5144218"/>
          </a:xfrm>
          <a:prstGeom prst="rect">
            <a:avLst/>
          </a:prstGeom>
        </p:spPr>
      </p:pic>
    </p:spTree>
    <p:extLst>
      <p:ext uri="{BB962C8B-B14F-4D97-AF65-F5344CB8AC3E}">
        <p14:creationId xmlns:p14="http://schemas.microsoft.com/office/powerpoint/2010/main" val="99718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732D3-1EDE-43F2-9F67-BF8ADCEACAA6}"/>
              </a:ext>
            </a:extLst>
          </p:cNvPr>
          <p:cNvSpPr>
            <a:spLocks noGrp="1"/>
          </p:cNvSpPr>
          <p:nvPr>
            <p:ph type="title"/>
          </p:nvPr>
        </p:nvSpPr>
        <p:spPr>
          <a:xfrm>
            <a:off x="531060" y="130259"/>
            <a:ext cx="8229600" cy="1143000"/>
          </a:xfrm>
        </p:spPr>
        <p:txBody>
          <a:bodyPr/>
          <a:lstStyle/>
          <a:p>
            <a:r>
              <a:rPr lang="en-US" sz="3200" dirty="0"/>
              <a:t>Do not press on coverslips (greasy fingers obscure view of crystals, may break glass)</a:t>
            </a:r>
          </a:p>
        </p:txBody>
      </p:sp>
      <p:pic>
        <p:nvPicPr>
          <p:cNvPr id="3" name="nono">
            <a:hlinkClick r:id="" action="ppaction://media"/>
            <a:extLst>
              <a:ext uri="{FF2B5EF4-FFF2-40B4-BE49-F238E27FC236}">
                <a16:creationId xmlns:a16="http://schemas.microsoft.com/office/drawing/2014/main" id="{A92ED851-7E34-4638-BA51-3263F99796A9}"/>
              </a:ext>
            </a:extLst>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0" y="1375603"/>
            <a:ext cx="9145277" cy="5144218"/>
          </a:xfrm>
          <a:prstGeom prst="rect">
            <a:avLst/>
          </a:prstGeom>
        </p:spPr>
      </p:pic>
    </p:spTree>
    <p:extLst>
      <p:ext uri="{BB962C8B-B14F-4D97-AF65-F5344CB8AC3E}">
        <p14:creationId xmlns:p14="http://schemas.microsoft.com/office/powerpoint/2010/main" val="140985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Pipetman">
            <a:extLst>
              <a:ext uri="{FF2B5EF4-FFF2-40B4-BE49-F238E27FC236}">
                <a16:creationId xmlns:a16="http://schemas.microsoft.com/office/drawing/2014/main" id="{4A729E71-7E65-4A99-BC63-78086A023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3450" y="900113"/>
            <a:ext cx="47434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a:extLst>
              <a:ext uri="{FF2B5EF4-FFF2-40B4-BE49-F238E27FC236}">
                <a16:creationId xmlns:a16="http://schemas.microsoft.com/office/drawing/2014/main" id="{2684BBEC-1641-49E9-AAA7-B3ED8E9FC265}"/>
              </a:ext>
            </a:extLst>
          </p:cNvPr>
          <p:cNvSpPr>
            <a:spLocks noGrp="1" noChangeArrowheads="1"/>
          </p:cNvSpPr>
          <p:nvPr>
            <p:ph type="title"/>
          </p:nvPr>
        </p:nvSpPr>
        <p:spPr>
          <a:xfrm>
            <a:off x="488950" y="2617788"/>
            <a:ext cx="8229600" cy="1143000"/>
          </a:xfrm>
          <a:solidFill>
            <a:schemeClr val="bg1">
              <a:alpha val="56862"/>
            </a:schemeClr>
          </a:solidFill>
        </p:spPr>
        <p:txBody>
          <a:bodyPr/>
          <a:lstStyle/>
          <a:p>
            <a:pPr eaLnBrk="1" hangingPunct="1"/>
            <a:r>
              <a:rPr lang="en-US" altLang="en-US" sz="4800" b="1"/>
              <a:t>Proper use of the pipetor.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743CA81-1CFB-442A-ABAE-55B7127E1162}"/>
              </a:ext>
            </a:extLst>
          </p:cNvPr>
          <p:cNvSpPr>
            <a:spLocks noGrp="1" noChangeArrowheads="1"/>
          </p:cNvSpPr>
          <p:nvPr>
            <p:ph type="title"/>
          </p:nvPr>
        </p:nvSpPr>
        <p:spPr/>
        <p:txBody>
          <a:bodyPr/>
          <a:lstStyle/>
          <a:p>
            <a:pPr eaLnBrk="1" hangingPunct="1"/>
            <a:r>
              <a:rPr lang="en-US" altLang="en-US" sz="4000"/>
              <a:t>Which pipetor would you use for delivering 320 uL of liquid?</a:t>
            </a:r>
          </a:p>
        </p:txBody>
      </p:sp>
      <p:sp>
        <p:nvSpPr>
          <p:cNvPr id="29699" name="Oval 4">
            <a:extLst>
              <a:ext uri="{FF2B5EF4-FFF2-40B4-BE49-F238E27FC236}">
                <a16:creationId xmlns:a16="http://schemas.microsoft.com/office/drawing/2014/main" id="{3865FA14-ADB7-4542-97E9-9C84EC1B3938}"/>
              </a:ext>
            </a:extLst>
          </p:cNvPr>
          <p:cNvSpPr>
            <a:spLocks noChangeArrowheads="1"/>
          </p:cNvSpPr>
          <p:nvPr/>
        </p:nvSpPr>
        <p:spPr bwMode="auto">
          <a:xfrm>
            <a:off x="322263" y="2459038"/>
            <a:ext cx="2755900" cy="2678112"/>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9700" name="Oval 5">
            <a:extLst>
              <a:ext uri="{FF2B5EF4-FFF2-40B4-BE49-F238E27FC236}">
                <a16:creationId xmlns:a16="http://schemas.microsoft.com/office/drawing/2014/main" id="{103B1E9C-3C0A-47FA-8BCD-DA779AA87CC7}"/>
              </a:ext>
            </a:extLst>
          </p:cNvPr>
          <p:cNvSpPr>
            <a:spLocks noChangeArrowheads="1"/>
          </p:cNvSpPr>
          <p:nvPr/>
        </p:nvSpPr>
        <p:spPr bwMode="auto">
          <a:xfrm>
            <a:off x="720725" y="2844800"/>
            <a:ext cx="1928813" cy="1873250"/>
          </a:xfrm>
          <a:prstGeom prst="ellipse">
            <a:avLst/>
          </a:prstGeom>
          <a:solidFill>
            <a:srgbClr val="0099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a:t>P1000</a:t>
            </a:r>
          </a:p>
        </p:txBody>
      </p:sp>
      <p:sp>
        <p:nvSpPr>
          <p:cNvPr id="29701" name="Oval 7">
            <a:extLst>
              <a:ext uri="{FF2B5EF4-FFF2-40B4-BE49-F238E27FC236}">
                <a16:creationId xmlns:a16="http://schemas.microsoft.com/office/drawing/2014/main" id="{2EFB142B-D70B-44E8-988B-208447CA462D}"/>
              </a:ext>
            </a:extLst>
          </p:cNvPr>
          <p:cNvSpPr>
            <a:spLocks noChangeArrowheads="1"/>
          </p:cNvSpPr>
          <p:nvPr/>
        </p:nvSpPr>
        <p:spPr bwMode="auto">
          <a:xfrm>
            <a:off x="3209925" y="2432050"/>
            <a:ext cx="2755900" cy="2678113"/>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9702" name="Oval 8">
            <a:extLst>
              <a:ext uri="{FF2B5EF4-FFF2-40B4-BE49-F238E27FC236}">
                <a16:creationId xmlns:a16="http://schemas.microsoft.com/office/drawing/2014/main" id="{8555413D-A3F7-42DD-8485-7D510D4C5AED}"/>
              </a:ext>
            </a:extLst>
          </p:cNvPr>
          <p:cNvSpPr>
            <a:spLocks noChangeArrowheads="1"/>
          </p:cNvSpPr>
          <p:nvPr/>
        </p:nvSpPr>
        <p:spPr bwMode="auto">
          <a:xfrm>
            <a:off x="3608388" y="2817813"/>
            <a:ext cx="1928812" cy="1873250"/>
          </a:xfrm>
          <a:prstGeom prst="ellipse">
            <a:avLst/>
          </a:prstGeom>
          <a:solidFill>
            <a:srgbClr val="FFFF0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a:t>P200</a:t>
            </a:r>
          </a:p>
        </p:txBody>
      </p:sp>
      <p:sp>
        <p:nvSpPr>
          <p:cNvPr id="29703" name="Oval 9">
            <a:extLst>
              <a:ext uri="{FF2B5EF4-FFF2-40B4-BE49-F238E27FC236}">
                <a16:creationId xmlns:a16="http://schemas.microsoft.com/office/drawing/2014/main" id="{57015C42-66EE-4A51-9FD1-B3FB91BB95AC}"/>
              </a:ext>
            </a:extLst>
          </p:cNvPr>
          <p:cNvSpPr>
            <a:spLocks noChangeArrowheads="1"/>
          </p:cNvSpPr>
          <p:nvPr/>
        </p:nvSpPr>
        <p:spPr bwMode="auto">
          <a:xfrm>
            <a:off x="6197600" y="2405063"/>
            <a:ext cx="2755900" cy="2678112"/>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9704" name="Oval 10">
            <a:extLst>
              <a:ext uri="{FF2B5EF4-FFF2-40B4-BE49-F238E27FC236}">
                <a16:creationId xmlns:a16="http://schemas.microsoft.com/office/drawing/2014/main" id="{17856443-001E-44CF-8062-570F42479639}"/>
              </a:ext>
            </a:extLst>
          </p:cNvPr>
          <p:cNvSpPr>
            <a:spLocks noChangeArrowheads="1"/>
          </p:cNvSpPr>
          <p:nvPr/>
        </p:nvSpPr>
        <p:spPr bwMode="auto">
          <a:xfrm>
            <a:off x="6596063" y="2790825"/>
            <a:ext cx="1928812" cy="1873250"/>
          </a:xfrm>
          <a:prstGeom prst="ellipse">
            <a:avLst/>
          </a:prstGeom>
          <a:solidFill>
            <a:srgbClr val="FFFF0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a:t>P20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573F0089-5512-4071-9B49-84F2AD576A07}"/>
              </a:ext>
            </a:extLst>
          </p:cNvPr>
          <p:cNvSpPr>
            <a:spLocks noGrp="1" noChangeArrowheads="1"/>
          </p:cNvSpPr>
          <p:nvPr>
            <p:ph type="title"/>
          </p:nvPr>
        </p:nvSpPr>
        <p:spPr>
          <a:xfrm>
            <a:off x="469900" y="203200"/>
            <a:ext cx="8229600" cy="1143000"/>
          </a:xfrm>
        </p:spPr>
        <p:txBody>
          <a:bodyPr/>
          <a:lstStyle/>
          <a:p>
            <a:pPr eaLnBrk="1" hangingPunct="1"/>
            <a:r>
              <a:rPr lang="en-US" altLang="en-US" sz="4000"/>
              <a:t>Crystallization is one step in the structure determination pipeline</a:t>
            </a:r>
          </a:p>
        </p:txBody>
      </p:sp>
      <p:sp>
        <p:nvSpPr>
          <p:cNvPr id="106503" name="Rectangle 7">
            <a:extLst>
              <a:ext uri="{FF2B5EF4-FFF2-40B4-BE49-F238E27FC236}">
                <a16:creationId xmlns:a16="http://schemas.microsoft.com/office/drawing/2014/main" id="{EF480666-4991-4395-BC72-8F90D3F6AC55}"/>
              </a:ext>
            </a:extLst>
          </p:cNvPr>
          <p:cNvSpPr>
            <a:spLocks noChangeArrowheads="1"/>
          </p:cNvSpPr>
          <p:nvPr/>
        </p:nvSpPr>
        <p:spPr bwMode="auto">
          <a:xfrm>
            <a:off x="4418013" y="2016125"/>
            <a:ext cx="394017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0"/>
              <a:t>1) Choose gene product, source organism, full length, fragment, or fusion</a:t>
            </a:r>
          </a:p>
        </p:txBody>
      </p:sp>
      <p:sp>
        <p:nvSpPr>
          <p:cNvPr id="106504" name="Rectangle 8">
            <a:extLst>
              <a:ext uri="{FF2B5EF4-FFF2-40B4-BE49-F238E27FC236}">
                <a16:creationId xmlns:a16="http://schemas.microsoft.com/office/drawing/2014/main" id="{B3BDFAEE-5AF6-48EC-A78F-E8EB96E121F8}"/>
              </a:ext>
            </a:extLst>
          </p:cNvPr>
          <p:cNvSpPr>
            <a:spLocks noChangeArrowheads="1"/>
          </p:cNvSpPr>
          <p:nvPr/>
        </p:nvSpPr>
        <p:spPr bwMode="auto">
          <a:xfrm>
            <a:off x="4418013" y="2854325"/>
            <a:ext cx="4725987"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0"/>
              <a:t>2) Choose vector, tag, location of tag (N or C?).</a:t>
            </a:r>
          </a:p>
        </p:txBody>
      </p:sp>
      <p:sp>
        <p:nvSpPr>
          <p:cNvPr id="106505" name="Rectangle 9">
            <a:extLst>
              <a:ext uri="{FF2B5EF4-FFF2-40B4-BE49-F238E27FC236}">
                <a16:creationId xmlns:a16="http://schemas.microsoft.com/office/drawing/2014/main" id="{47A1A742-D812-4C91-AADE-31FA16BADC86}"/>
              </a:ext>
            </a:extLst>
          </p:cNvPr>
          <p:cNvSpPr>
            <a:spLocks noChangeArrowheads="1"/>
          </p:cNvSpPr>
          <p:nvPr/>
        </p:nvSpPr>
        <p:spPr bwMode="auto">
          <a:xfrm>
            <a:off x="4418013" y="3446463"/>
            <a:ext cx="440213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0" dirty="0"/>
              <a:t>3) Choose host organism, temperature, media, purification scheme.</a:t>
            </a:r>
          </a:p>
        </p:txBody>
      </p:sp>
      <p:sp>
        <p:nvSpPr>
          <p:cNvPr id="106506" name="Rectangle 10">
            <a:extLst>
              <a:ext uri="{FF2B5EF4-FFF2-40B4-BE49-F238E27FC236}">
                <a16:creationId xmlns:a16="http://schemas.microsoft.com/office/drawing/2014/main" id="{8899802C-403A-45ED-A849-64DCD8C27C45}"/>
              </a:ext>
            </a:extLst>
          </p:cNvPr>
          <p:cNvSpPr>
            <a:spLocks noChangeArrowheads="1"/>
          </p:cNvSpPr>
          <p:nvPr/>
        </p:nvSpPr>
        <p:spPr bwMode="auto">
          <a:xfrm>
            <a:off x="4418013" y="4284663"/>
            <a:ext cx="46386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0"/>
              <a:t>4) Screen 1000s of conditions for crystal quality.</a:t>
            </a:r>
          </a:p>
        </p:txBody>
      </p:sp>
      <p:sp>
        <p:nvSpPr>
          <p:cNvPr id="106514" name="Rectangle 18">
            <a:extLst>
              <a:ext uri="{FF2B5EF4-FFF2-40B4-BE49-F238E27FC236}">
                <a16:creationId xmlns:a16="http://schemas.microsoft.com/office/drawing/2014/main" id="{7D39B423-4E3B-4A73-800D-BE872F29F7E3}"/>
              </a:ext>
            </a:extLst>
          </p:cNvPr>
          <p:cNvSpPr>
            <a:spLocks noChangeArrowheads="1"/>
          </p:cNvSpPr>
          <p:nvPr/>
        </p:nvSpPr>
        <p:spPr bwMode="auto">
          <a:xfrm>
            <a:off x="4418013" y="4876800"/>
            <a:ext cx="4710112"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0"/>
              <a:t>5) Collect diffraction data. Make heavy atom derivative. Determine heavy atom sites. Calculate map. Interpret map. Refine coordinates.</a:t>
            </a:r>
          </a:p>
        </p:txBody>
      </p:sp>
      <p:sp>
        <p:nvSpPr>
          <p:cNvPr id="106523" name="Rectangle 27">
            <a:extLst>
              <a:ext uri="{FF2B5EF4-FFF2-40B4-BE49-F238E27FC236}">
                <a16:creationId xmlns:a16="http://schemas.microsoft.com/office/drawing/2014/main" id="{E172004C-22AE-47E3-93B4-485EAE096325}"/>
              </a:ext>
            </a:extLst>
          </p:cNvPr>
          <p:cNvSpPr>
            <a:spLocks noChangeArrowheads="1"/>
          </p:cNvSpPr>
          <p:nvPr/>
        </p:nvSpPr>
        <p:spPr bwMode="auto">
          <a:xfrm>
            <a:off x="4418013" y="5868988"/>
            <a:ext cx="2333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0"/>
              <a:t>6) Publish.</a:t>
            </a:r>
          </a:p>
        </p:txBody>
      </p:sp>
      <p:sp>
        <p:nvSpPr>
          <p:cNvPr id="5129" name="Oval 95">
            <a:extLst>
              <a:ext uri="{FF2B5EF4-FFF2-40B4-BE49-F238E27FC236}">
                <a16:creationId xmlns:a16="http://schemas.microsoft.com/office/drawing/2014/main" id="{CCD2EAE5-6417-461C-A38C-44377B1FD196}"/>
              </a:ext>
            </a:extLst>
          </p:cNvPr>
          <p:cNvSpPr>
            <a:spLocks noChangeArrowheads="1"/>
          </p:cNvSpPr>
          <p:nvPr/>
        </p:nvSpPr>
        <p:spPr bwMode="auto">
          <a:xfrm>
            <a:off x="476250" y="6137275"/>
            <a:ext cx="3295650" cy="415925"/>
          </a:xfrm>
          <a:prstGeom prst="ellipse">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130" name="Rectangle 11">
            <a:extLst>
              <a:ext uri="{FF2B5EF4-FFF2-40B4-BE49-F238E27FC236}">
                <a16:creationId xmlns:a16="http://schemas.microsoft.com/office/drawing/2014/main" id="{976E4605-2C45-40E6-B205-63222A664CA8}"/>
              </a:ext>
            </a:extLst>
          </p:cNvPr>
          <p:cNvSpPr>
            <a:spLocks noChangeArrowheads="1"/>
          </p:cNvSpPr>
          <p:nvPr/>
        </p:nvSpPr>
        <p:spPr bwMode="auto">
          <a:xfrm rot="5400000">
            <a:off x="1681956" y="696119"/>
            <a:ext cx="839788" cy="33210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5131" name="Rectangle 12">
            <a:extLst>
              <a:ext uri="{FF2B5EF4-FFF2-40B4-BE49-F238E27FC236}">
                <a16:creationId xmlns:a16="http://schemas.microsoft.com/office/drawing/2014/main" id="{7590E169-ACC0-4396-A760-595F1BB69B49}"/>
              </a:ext>
            </a:extLst>
          </p:cNvPr>
          <p:cNvSpPr>
            <a:spLocks noChangeArrowheads="1"/>
          </p:cNvSpPr>
          <p:nvPr/>
        </p:nvSpPr>
        <p:spPr bwMode="auto">
          <a:xfrm rot="5400000">
            <a:off x="1681956" y="1434307"/>
            <a:ext cx="839787" cy="33210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5132" name="Rectangle 13">
            <a:extLst>
              <a:ext uri="{FF2B5EF4-FFF2-40B4-BE49-F238E27FC236}">
                <a16:creationId xmlns:a16="http://schemas.microsoft.com/office/drawing/2014/main" id="{7337DA72-83F2-473E-B9BF-A7DC6FB12780}"/>
              </a:ext>
            </a:extLst>
          </p:cNvPr>
          <p:cNvSpPr>
            <a:spLocks noChangeArrowheads="1"/>
          </p:cNvSpPr>
          <p:nvPr/>
        </p:nvSpPr>
        <p:spPr bwMode="auto">
          <a:xfrm rot="5400000">
            <a:off x="1681162" y="2173288"/>
            <a:ext cx="841375" cy="33210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5133" name="Rectangle 14">
            <a:extLst>
              <a:ext uri="{FF2B5EF4-FFF2-40B4-BE49-F238E27FC236}">
                <a16:creationId xmlns:a16="http://schemas.microsoft.com/office/drawing/2014/main" id="{A2B41ADF-AD15-43D9-9B3D-27291A13A4AF}"/>
              </a:ext>
            </a:extLst>
          </p:cNvPr>
          <p:cNvSpPr>
            <a:spLocks noChangeArrowheads="1"/>
          </p:cNvSpPr>
          <p:nvPr/>
        </p:nvSpPr>
        <p:spPr bwMode="auto">
          <a:xfrm rot="5400000">
            <a:off x="1714500" y="4322763"/>
            <a:ext cx="774700" cy="33210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5134" name="Rectangle 15">
            <a:extLst>
              <a:ext uri="{FF2B5EF4-FFF2-40B4-BE49-F238E27FC236}">
                <a16:creationId xmlns:a16="http://schemas.microsoft.com/office/drawing/2014/main" id="{E858B3A3-4004-4287-9235-73D6566E92FF}"/>
              </a:ext>
            </a:extLst>
          </p:cNvPr>
          <p:cNvSpPr>
            <a:spLocks noChangeArrowheads="1"/>
          </p:cNvSpPr>
          <p:nvPr/>
        </p:nvSpPr>
        <p:spPr bwMode="auto">
          <a:xfrm rot="5400000">
            <a:off x="1681956" y="2910682"/>
            <a:ext cx="839787" cy="33210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5135" name="Rectangle 16">
            <a:extLst>
              <a:ext uri="{FF2B5EF4-FFF2-40B4-BE49-F238E27FC236}">
                <a16:creationId xmlns:a16="http://schemas.microsoft.com/office/drawing/2014/main" id="{2A7246B2-8010-4154-B4B1-F93B18D312C3}"/>
              </a:ext>
            </a:extLst>
          </p:cNvPr>
          <p:cNvSpPr>
            <a:spLocks noChangeArrowheads="1"/>
          </p:cNvSpPr>
          <p:nvPr/>
        </p:nvSpPr>
        <p:spPr bwMode="auto">
          <a:xfrm rot="5400000">
            <a:off x="1739900" y="3592513"/>
            <a:ext cx="723900" cy="33210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5136" name="Line 22">
            <a:extLst>
              <a:ext uri="{FF2B5EF4-FFF2-40B4-BE49-F238E27FC236}">
                <a16:creationId xmlns:a16="http://schemas.microsoft.com/office/drawing/2014/main" id="{E41F1249-0554-47A4-A5B7-E6538ECD8563}"/>
              </a:ext>
            </a:extLst>
          </p:cNvPr>
          <p:cNvSpPr>
            <a:spLocks noChangeShapeType="1"/>
          </p:cNvSpPr>
          <p:nvPr/>
        </p:nvSpPr>
        <p:spPr bwMode="auto">
          <a:xfrm>
            <a:off x="2108200" y="2503488"/>
            <a:ext cx="0" cy="314325"/>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7" name="Line 23">
            <a:extLst>
              <a:ext uri="{FF2B5EF4-FFF2-40B4-BE49-F238E27FC236}">
                <a16:creationId xmlns:a16="http://schemas.microsoft.com/office/drawing/2014/main" id="{77233919-5086-4058-AA5A-14EB8B30F25B}"/>
              </a:ext>
            </a:extLst>
          </p:cNvPr>
          <p:cNvSpPr>
            <a:spLocks noChangeShapeType="1"/>
          </p:cNvSpPr>
          <p:nvPr/>
        </p:nvSpPr>
        <p:spPr bwMode="auto">
          <a:xfrm>
            <a:off x="2109788" y="3289300"/>
            <a:ext cx="0" cy="314325"/>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8" name="Line 24">
            <a:extLst>
              <a:ext uri="{FF2B5EF4-FFF2-40B4-BE49-F238E27FC236}">
                <a16:creationId xmlns:a16="http://schemas.microsoft.com/office/drawing/2014/main" id="{EB752DAB-4F2C-41A9-9EC6-1647B3A30172}"/>
              </a:ext>
            </a:extLst>
          </p:cNvPr>
          <p:cNvSpPr>
            <a:spLocks noChangeShapeType="1"/>
          </p:cNvSpPr>
          <p:nvPr/>
        </p:nvSpPr>
        <p:spPr bwMode="auto">
          <a:xfrm>
            <a:off x="2111375" y="4030663"/>
            <a:ext cx="0" cy="314325"/>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9" name="Line 25">
            <a:extLst>
              <a:ext uri="{FF2B5EF4-FFF2-40B4-BE49-F238E27FC236}">
                <a16:creationId xmlns:a16="http://schemas.microsoft.com/office/drawing/2014/main" id="{49B2CA7A-BCFA-4B15-B5C6-4A41DF3E7310}"/>
              </a:ext>
            </a:extLst>
          </p:cNvPr>
          <p:cNvSpPr>
            <a:spLocks noChangeShapeType="1"/>
          </p:cNvSpPr>
          <p:nvPr/>
        </p:nvSpPr>
        <p:spPr bwMode="auto">
          <a:xfrm>
            <a:off x="2112963" y="4781550"/>
            <a:ext cx="0" cy="315913"/>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0" name="Line 26">
            <a:extLst>
              <a:ext uri="{FF2B5EF4-FFF2-40B4-BE49-F238E27FC236}">
                <a16:creationId xmlns:a16="http://schemas.microsoft.com/office/drawing/2014/main" id="{30D8777D-0B26-464F-87F4-372FC20B1ED9}"/>
              </a:ext>
            </a:extLst>
          </p:cNvPr>
          <p:cNvSpPr>
            <a:spLocks noChangeShapeType="1"/>
          </p:cNvSpPr>
          <p:nvPr/>
        </p:nvSpPr>
        <p:spPr bwMode="auto">
          <a:xfrm>
            <a:off x="2114550" y="5521325"/>
            <a:ext cx="0" cy="314325"/>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1" name="Rectangle 96">
            <a:extLst>
              <a:ext uri="{FF2B5EF4-FFF2-40B4-BE49-F238E27FC236}">
                <a16:creationId xmlns:a16="http://schemas.microsoft.com/office/drawing/2014/main" id="{1AB7D647-DF44-44C7-8F13-6DB420307B49}"/>
              </a:ext>
            </a:extLst>
          </p:cNvPr>
          <p:cNvSpPr>
            <a:spLocks noChangeArrowheads="1"/>
          </p:cNvSpPr>
          <p:nvPr/>
        </p:nvSpPr>
        <p:spPr bwMode="auto">
          <a:xfrm>
            <a:off x="500063" y="6303963"/>
            <a:ext cx="3200400" cy="77787"/>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142" name="Rectangle 3">
            <a:extLst>
              <a:ext uri="{FF2B5EF4-FFF2-40B4-BE49-F238E27FC236}">
                <a16:creationId xmlns:a16="http://schemas.microsoft.com/office/drawing/2014/main" id="{AC12422A-8084-4F5D-A8CC-AAA8FA66B409}"/>
              </a:ext>
            </a:extLst>
          </p:cNvPr>
          <p:cNvSpPr>
            <a:spLocks noGrp="1" noChangeArrowheads="1"/>
          </p:cNvSpPr>
          <p:nvPr>
            <p:ph type="body" idx="1"/>
          </p:nvPr>
        </p:nvSpPr>
        <p:spPr>
          <a:xfrm>
            <a:off x="307975" y="2152650"/>
            <a:ext cx="3733800" cy="4457700"/>
          </a:xfrm>
        </p:spPr>
        <p:txBody>
          <a:bodyPr/>
          <a:lstStyle/>
          <a:p>
            <a:pPr algn="ctr" eaLnBrk="1" hangingPunct="1">
              <a:lnSpc>
                <a:spcPct val="80000"/>
              </a:lnSpc>
              <a:buFontTx/>
              <a:buNone/>
            </a:pPr>
            <a:r>
              <a:rPr lang="en-US" altLang="en-US" sz="2400"/>
              <a:t>select protein target</a:t>
            </a:r>
          </a:p>
          <a:p>
            <a:pPr algn="ctr" eaLnBrk="1" hangingPunct="1">
              <a:lnSpc>
                <a:spcPct val="80000"/>
              </a:lnSpc>
              <a:buFontTx/>
              <a:buNone/>
            </a:pPr>
            <a:endParaRPr lang="en-US" altLang="en-US" sz="2400"/>
          </a:p>
          <a:p>
            <a:pPr algn="ctr" eaLnBrk="1" hangingPunct="1">
              <a:lnSpc>
                <a:spcPct val="80000"/>
              </a:lnSpc>
              <a:buFontTx/>
              <a:buNone/>
            </a:pPr>
            <a:r>
              <a:rPr lang="en-US" altLang="en-US" sz="2400"/>
              <a:t>clone</a:t>
            </a:r>
          </a:p>
          <a:p>
            <a:pPr algn="ctr" eaLnBrk="1" hangingPunct="1">
              <a:lnSpc>
                <a:spcPct val="80000"/>
              </a:lnSpc>
              <a:buFontTx/>
              <a:buNone/>
            </a:pPr>
            <a:endParaRPr lang="en-US" altLang="en-US" sz="2400"/>
          </a:p>
          <a:p>
            <a:pPr algn="ctr" eaLnBrk="1" hangingPunct="1">
              <a:lnSpc>
                <a:spcPct val="80000"/>
              </a:lnSpc>
              <a:buFontTx/>
              <a:buNone/>
            </a:pPr>
            <a:r>
              <a:rPr lang="en-US" altLang="en-US" sz="2400"/>
              <a:t>express</a:t>
            </a:r>
          </a:p>
          <a:p>
            <a:pPr algn="ctr" eaLnBrk="1" hangingPunct="1">
              <a:lnSpc>
                <a:spcPct val="80000"/>
              </a:lnSpc>
              <a:buFontTx/>
              <a:buNone/>
            </a:pPr>
            <a:endParaRPr lang="en-US" altLang="en-US" sz="2400"/>
          </a:p>
          <a:p>
            <a:pPr algn="ctr" eaLnBrk="1" hangingPunct="1">
              <a:lnSpc>
                <a:spcPct val="80000"/>
              </a:lnSpc>
              <a:buFontTx/>
              <a:buNone/>
            </a:pPr>
            <a:r>
              <a:rPr lang="en-US" altLang="en-US" sz="2400"/>
              <a:t>crystallize</a:t>
            </a:r>
          </a:p>
          <a:p>
            <a:pPr algn="ctr" eaLnBrk="1" hangingPunct="1">
              <a:lnSpc>
                <a:spcPct val="80000"/>
              </a:lnSpc>
              <a:buFontTx/>
              <a:buNone/>
            </a:pPr>
            <a:endParaRPr lang="en-US" altLang="en-US" sz="2400"/>
          </a:p>
          <a:p>
            <a:pPr algn="ctr" eaLnBrk="1" hangingPunct="1">
              <a:lnSpc>
                <a:spcPct val="80000"/>
              </a:lnSpc>
              <a:buFontTx/>
              <a:buNone/>
            </a:pPr>
            <a:r>
              <a:rPr lang="en-US" altLang="en-US" sz="2400"/>
              <a:t>solve</a:t>
            </a:r>
          </a:p>
          <a:p>
            <a:pPr algn="ctr" eaLnBrk="1" hangingPunct="1">
              <a:lnSpc>
                <a:spcPct val="80000"/>
              </a:lnSpc>
              <a:buFontTx/>
              <a:buNone/>
            </a:pPr>
            <a:endParaRPr lang="en-US" altLang="en-US" sz="2400"/>
          </a:p>
          <a:p>
            <a:pPr algn="ctr" eaLnBrk="1" hangingPunct="1">
              <a:lnSpc>
                <a:spcPct val="80000"/>
              </a:lnSpc>
              <a:buFontTx/>
              <a:buNone/>
            </a:pPr>
            <a:r>
              <a:rPr lang="en-US" altLang="en-US" sz="2400"/>
              <a:t>deposit in PDB</a:t>
            </a:r>
          </a:p>
          <a:p>
            <a:pPr eaLnBrk="1" hangingPunct="1">
              <a:lnSpc>
                <a:spcPct val="80000"/>
              </a:lnSpc>
            </a:pPr>
            <a:endParaRPr lang="en-US" altLang="en-US" sz="2400"/>
          </a:p>
        </p:txBody>
      </p:sp>
      <p:sp>
        <p:nvSpPr>
          <p:cNvPr id="5143" name="Oval 94">
            <a:extLst>
              <a:ext uri="{FF2B5EF4-FFF2-40B4-BE49-F238E27FC236}">
                <a16:creationId xmlns:a16="http://schemas.microsoft.com/office/drawing/2014/main" id="{A3D57DB1-1172-4CC1-9BAE-13550D73ACB9}"/>
              </a:ext>
            </a:extLst>
          </p:cNvPr>
          <p:cNvSpPr>
            <a:spLocks noChangeArrowheads="1"/>
          </p:cNvSpPr>
          <p:nvPr/>
        </p:nvSpPr>
        <p:spPr bwMode="auto">
          <a:xfrm>
            <a:off x="455613" y="1727200"/>
            <a:ext cx="3295650" cy="415925"/>
          </a:xfrm>
          <a:prstGeom prst="ellipse">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144" name="Oval 30">
            <a:extLst>
              <a:ext uri="{FF2B5EF4-FFF2-40B4-BE49-F238E27FC236}">
                <a16:creationId xmlns:a16="http://schemas.microsoft.com/office/drawing/2014/main" id="{E94745AB-3366-4B6D-9106-9DCF2595FC51}"/>
              </a:ext>
            </a:extLst>
          </p:cNvPr>
          <p:cNvSpPr>
            <a:spLocks noChangeArrowheads="1"/>
          </p:cNvSpPr>
          <p:nvPr/>
        </p:nvSpPr>
        <p:spPr bwMode="auto">
          <a:xfrm>
            <a:off x="550863" y="1798638"/>
            <a:ext cx="3073400" cy="27781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50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65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650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650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651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65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3" grpId="0"/>
      <p:bldP spid="106504" grpId="0"/>
      <p:bldP spid="106505" grpId="0"/>
      <p:bldP spid="106506" grpId="0"/>
      <p:bldP spid="106514" grpId="0"/>
      <p:bldP spid="1065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BE533E88-9B31-42B6-BB0A-E7505DFB4552}"/>
              </a:ext>
            </a:extLst>
          </p:cNvPr>
          <p:cNvSpPr>
            <a:spLocks noGrp="1" noChangeArrowheads="1"/>
          </p:cNvSpPr>
          <p:nvPr>
            <p:ph type="title"/>
          </p:nvPr>
        </p:nvSpPr>
        <p:spPr/>
        <p:txBody>
          <a:bodyPr/>
          <a:lstStyle/>
          <a:p>
            <a:pPr eaLnBrk="1" hangingPunct="1"/>
            <a:r>
              <a:rPr lang="en-US" altLang="en-US" sz="4000"/>
              <a:t>Each pipetor has a different range of accuracy</a:t>
            </a:r>
          </a:p>
        </p:txBody>
      </p:sp>
      <p:sp>
        <p:nvSpPr>
          <p:cNvPr id="30723" name="Oval 3">
            <a:extLst>
              <a:ext uri="{FF2B5EF4-FFF2-40B4-BE49-F238E27FC236}">
                <a16:creationId xmlns:a16="http://schemas.microsoft.com/office/drawing/2014/main" id="{D0FE0529-8930-47CF-8115-CA1E3BBBD50B}"/>
              </a:ext>
            </a:extLst>
          </p:cNvPr>
          <p:cNvSpPr>
            <a:spLocks noChangeArrowheads="1"/>
          </p:cNvSpPr>
          <p:nvPr/>
        </p:nvSpPr>
        <p:spPr bwMode="auto">
          <a:xfrm>
            <a:off x="322263" y="2459038"/>
            <a:ext cx="2755900" cy="2678112"/>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0724" name="Oval 4">
            <a:extLst>
              <a:ext uri="{FF2B5EF4-FFF2-40B4-BE49-F238E27FC236}">
                <a16:creationId xmlns:a16="http://schemas.microsoft.com/office/drawing/2014/main" id="{ECB0D3C6-B96D-438E-B5A1-A0DB8E837C18}"/>
              </a:ext>
            </a:extLst>
          </p:cNvPr>
          <p:cNvSpPr>
            <a:spLocks noChangeArrowheads="1"/>
          </p:cNvSpPr>
          <p:nvPr/>
        </p:nvSpPr>
        <p:spPr bwMode="auto">
          <a:xfrm>
            <a:off x="720725" y="2844800"/>
            <a:ext cx="1928813" cy="1873250"/>
          </a:xfrm>
          <a:prstGeom prst="ellipse">
            <a:avLst/>
          </a:prstGeom>
          <a:solidFill>
            <a:srgbClr val="0099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a:t>P1000</a:t>
            </a:r>
          </a:p>
        </p:txBody>
      </p:sp>
      <p:sp>
        <p:nvSpPr>
          <p:cNvPr id="30725" name="Oval 5">
            <a:extLst>
              <a:ext uri="{FF2B5EF4-FFF2-40B4-BE49-F238E27FC236}">
                <a16:creationId xmlns:a16="http://schemas.microsoft.com/office/drawing/2014/main" id="{F7E82E89-CD65-4DE0-9912-1487BAC728E7}"/>
              </a:ext>
            </a:extLst>
          </p:cNvPr>
          <p:cNvSpPr>
            <a:spLocks noChangeArrowheads="1"/>
          </p:cNvSpPr>
          <p:nvPr/>
        </p:nvSpPr>
        <p:spPr bwMode="auto">
          <a:xfrm>
            <a:off x="3209925" y="2432050"/>
            <a:ext cx="2755900" cy="2678113"/>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0726" name="Oval 6">
            <a:extLst>
              <a:ext uri="{FF2B5EF4-FFF2-40B4-BE49-F238E27FC236}">
                <a16:creationId xmlns:a16="http://schemas.microsoft.com/office/drawing/2014/main" id="{9F099071-DB7A-46A2-97A6-D28D141D939E}"/>
              </a:ext>
            </a:extLst>
          </p:cNvPr>
          <p:cNvSpPr>
            <a:spLocks noChangeArrowheads="1"/>
          </p:cNvSpPr>
          <p:nvPr/>
        </p:nvSpPr>
        <p:spPr bwMode="auto">
          <a:xfrm>
            <a:off x="3608388" y="2817813"/>
            <a:ext cx="1928812" cy="1873250"/>
          </a:xfrm>
          <a:prstGeom prst="ellipse">
            <a:avLst/>
          </a:prstGeom>
          <a:solidFill>
            <a:srgbClr val="FFFF0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a:t>P200</a:t>
            </a:r>
          </a:p>
        </p:txBody>
      </p:sp>
      <p:sp>
        <p:nvSpPr>
          <p:cNvPr id="30727" name="Oval 7">
            <a:extLst>
              <a:ext uri="{FF2B5EF4-FFF2-40B4-BE49-F238E27FC236}">
                <a16:creationId xmlns:a16="http://schemas.microsoft.com/office/drawing/2014/main" id="{691C6EBD-46E4-436F-A8BA-DA60F008948F}"/>
              </a:ext>
            </a:extLst>
          </p:cNvPr>
          <p:cNvSpPr>
            <a:spLocks noChangeArrowheads="1"/>
          </p:cNvSpPr>
          <p:nvPr/>
        </p:nvSpPr>
        <p:spPr bwMode="auto">
          <a:xfrm>
            <a:off x="6197600" y="2405063"/>
            <a:ext cx="2755900" cy="2678112"/>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0728" name="Oval 8">
            <a:extLst>
              <a:ext uri="{FF2B5EF4-FFF2-40B4-BE49-F238E27FC236}">
                <a16:creationId xmlns:a16="http://schemas.microsoft.com/office/drawing/2014/main" id="{ABC0415C-BA32-43D6-8F03-6F9A2D39E277}"/>
              </a:ext>
            </a:extLst>
          </p:cNvPr>
          <p:cNvSpPr>
            <a:spLocks noChangeArrowheads="1"/>
          </p:cNvSpPr>
          <p:nvPr/>
        </p:nvSpPr>
        <p:spPr bwMode="auto">
          <a:xfrm>
            <a:off x="6596063" y="2790825"/>
            <a:ext cx="1928812" cy="1873250"/>
          </a:xfrm>
          <a:prstGeom prst="ellipse">
            <a:avLst/>
          </a:prstGeom>
          <a:solidFill>
            <a:srgbClr val="FFFF0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a:t>P20</a:t>
            </a:r>
          </a:p>
        </p:txBody>
      </p:sp>
      <p:sp>
        <p:nvSpPr>
          <p:cNvPr id="30729" name="Text Box 9">
            <a:extLst>
              <a:ext uri="{FF2B5EF4-FFF2-40B4-BE49-F238E27FC236}">
                <a16:creationId xmlns:a16="http://schemas.microsoft.com/office/drawing/2014/main" id="{389884CE-A815-4831-B69B-82053BE720E1}"/>
              </a:ext>
            </a:extLst>
          </p:cNvPr>
          <p:cNvSpPr txBox="1">
            <a:spLocks noChangeArrowheads="1"/>
          </p:cNvSpPr>
          <p:nvPr/>
        </p:nvSpPr>
        <p:spPr bwMode="auto">
          <a:xfrm>
            <a:off x="673100" y="5483225"/>
            <a:ext cx="23479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0"/>
              <a:t>200-</a:t>
            </a:r>
            <a:r>
              <a:rPr lang="en-US" altLang="en-US"/>
              <a:t>1000</a:t>
            </a:r>
            <a:r>
              <a:rPr lang="en-US" altLang="en-US" b="0"/>
              <a:t>uL</a:t>
            </a:r>
          </a:p>
        </p:txBody>
      </p:sp>
      <p:sp>
        <p:nvSpPr>
          <p:cNvPr id="30730" name="Text Box 12">
            <a:extLst>
              <a:ext uri="{FF2B5EF4-FFF2-40B4-BE49-F238E27FC236}">
                <a16:creationId xmlns:a16="http://schemas.microsoft.com/office/drawing/2014/main" id="{FC42994B-C38F-4CB5-83C3-804DECBB10D5}"/>
              </a:ext>
            </a:extLst>
          </p:cNvPr>
          <p:cNvSpPr txBox="1">
            <a:spLocks noChangeArrowheads="1"/>
          </p:cNvSpPr>
          <p:nvPr/>
        </p:nvSpPr>
        <p:spPr bwMode="auto">
          <a:xfrm>
            <a:off x="3644900" y="5521325"/>
            <a:ext cx="18970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0"/>
              <a:t>20-</a:t>
            </a:r>
            <a:r>
              <a:rPr lang="en-US" altLang="en-US"/>
              <a:t>200</a:t>
            </a:r>
            <a:r>
              <a:rPr lang="en-US" altLang="en-US" b="0"/>
              <a:t>uL</a:t>
            </a:r>
          </a:p>
        </p:txBody>
      </p:sp>
      <p:sp>
        <p:nvSpPr>
          <p:cNvPr id="30731" name="Text Box 13">
            <a:extLst>
              <a:ext uri="{FF2B5EF4-FFF2-40B4-BE49-F238E27FC236}">
                <a16:creationId xmlns:a16="http://schemas.microsoft.com/office/drawing/2014/main" id="{21233CD0-FA94-4228-90E5-5D92D30C669B}"/>
              </a:ext>
            </a:extLst>
          </p:cNvPr>
          <p:cNvSpPr txBox="1">
            <a:spLocks noChangeArrowheads="1"/>
          </p:cNvSpPr>
          <p:nvPr/>
        </p:nvSpPr>
        <p:spPr bwMode="auto">
          <a:xfrm>
            <a:off x="6800850" y="5534025"/>
            <a:ext cx="14462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0"/>
              <a:t>1-</a:t>
            </a:r>
            <a:r>
              <a:rPr lang="en-US" altLang="en-US"/>
              <a:t>20</a:t>
            </a:r>
            <a:r>
              <a:rPr lang="en-US" altLang="en-US" b="0"/>
              <a:t>uL</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8BEA0159-D436-4C40-9D14-212A796AC52A}"/>
              </a:ext>
            </a:extLst>
          </p:cNvPr>
          <p:cNvSpPr>
            <a:spLocks noGrp="1" noChangeArrowheads="1"/>
          </p:cNvSpPr>
          <p:nvPr>
            <p:ph type="title"/>
          </p:nvPr>
        </p:nvSpPr>
        <p:spPr>
          <a:xfrm>
            <a:off x="0" y="274638"/>
            <a:ext cx="9144000" cy="1309687"/>
          </a:xfrm>
        </p:spPr>
        <p:txBody>
          <a:bodyPr/>
          <a:lstStyle/>
          <a:p>
            <a:pPr eaLnBrk="1" hangingPunct="1"/>
            <a:r>
              <a:rPr lang="en-US" altLang="en-US" sz="4000"/>
              <a:t>Which pipetor would you use for delivering 170 uL of ammonium sulfate?</a:t>
            </a:r>
          </a:p>
        </p:txBody>
      </p:sp>
      <p:grpSp>
        <p:nvGrpSpPr>
          <p:cNvPr id="31747" name="Group 9">
            <a:extLst>
              <a:ext uri="{FF2B5EF4-FFF2-40B4-BE49-F238E27FC236}">
                <a16:creationId xmlns:a16="http://schemas.microsoft.com/office/drawing/2014/main" id="{644F830C-9EBF-4386-BBBC-B049094DFA29}"/>
              </a:ext>
            </a:extLst>
          </p:cNvPr>
          <p:cNvGrpSpPr>
            <a:grpSpLocks/>
          </p:cNvGrpSpPr>
          <p:nvPr/>
        </p:nvGrpSpPr>
        <p:grpSpPr bwMode="auto">
          <a:xfrm>
            <a:off x="322263" y="2459038"/>
            <a:ext cx="2755900" cy="2678112"/>
            <a:chOff x="203" y="1549"/>
            <a:chExt cx="1736" cy="1687"/>
          </a:xfrm>
        </p:grpSpPr>
        <p:sp>
          <p:nvSpPr>
            <p:cNvPr id="31752" name="Oval 3">
              <a:extLst>
                <a:ext uri="{FF2B5EF4-FFF2-40B4-BE49-F238E27FC236}">
                  <a16:creationId xmlns:a16="http://schemas.microsoft.com/office/drawing/2014/main" id="{9D4B7E12-D6CE-40E4-BAA7-C68228A68F3B}"/>
                </a:ext>
              </a:extLst>
            </p:cNvPr>
            <p:cNvSpPr>
              <a:spLocks noChangeArrowheads="1"/>
            </p:cNvSpPr>
            <p:nvPr/>
          </p:nvSpPr>
          <p:spPr bwMode="auto">
            <a:xfrm>
              <a:off x="203" y="1549"/>
              <a:ext cx="1736" cy="1687"/>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1753" name="Oval 4">
              <a:extLst>
                <a:ext uri="{FF2B5EF4-FFF2-40B4-BE49-F238E27FC236}">
                  <a16:creationId xmlns:a16="http://schemas.microsoft.com/office/drawing/2014/main" id="{13ADB2D6-FC73-4FA4-93D9-F807AB56BF6C}"/>
                </a:ext>
              </a:extLst>
            </p:cNvPr>
            <p:cNvSpPr>
              <a:spLocks noChangeArrowheads="1"/>
            </p:cNvSpPr>
            <p:nvPr/>
          </p:nvSpPr>
          <p:spPr bwMode="auto">
            <a:xfrm>
              <a:off x="454" y="1792"/>
              <a:ext cx="1215" cy="1180"/>
            </a:xfrm>
            <a:prstGeom prst="ellipse">
              <a:avLst/>
            </a:prstGeom>
            <a:solidFill>
              <a:srgbClr val="0099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a:t>P1000</a:t>
              </a:r>
            </a:p>
          </p:txBody>
        </p:sp>
      </p:grpSp>
      <p:sp>
        <p:nvSpPr>
          <p:cNvPr id="31748" name="Oval 5">
            <a:extLst>
              <a:ext uri="{FF2B5EF4-FFF2-40B4-BE49-F238E27FC236}">
                <a16:creationId xmlns:a16="http://schemas.microsoft.com/office/drawing/2014/main" id="{2A1C5316-D2D6-4041-965A-7C0CB26103A2}"/>
              </a:ext>
            </a:extLst>
          </p:cNvPr>
          <p:cNvSpPr>
            <a:spLocks noChangeArrowheads="1"/>
          </p:cNvSpPr>
          <p:nvPr/>
        </p:nvSpPr>
        <p:spPr bwMode="auto">
          <a:xfrm>
            <a:off x="3209925" y="2432050"/>
            <a:ext cx="2755900" cy="2678113"/>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1749" name="Oval 6">
            <a:extLst>
              <a:ext uri="{FF2B5EF4-FFF2-40B4-BE49-F238E27FC236}">
                <a16:creationId xmlns:a16="http://schemas.microsoft.com/office/drawing/2014/main" id="{7433CBD7-B768-41EB-B647-FF3375275EB3}"/>
              </a:ext>
            </a:extLst>
          </p:cNvPr>
          <p:cNvSpPr>
            <a:spLocks noChangeArrowheads="1"/>
          </p:cNvSpPr>
          <p:nvPr/>
        </p:nvSpPr>
        <p:spPr bwMode="auto">
          <a:xfrm>
            <a:off x="3608388" y="2817813"/>
            <a:ext cx="1928812" cy="1873250"/>
          </a:xfrm>
          <a:prstGeom prst="ellipse">
            <a:avLst/>
          </a:prstGeom>
          <a:solidFill>
            <a:srgbClr val="FFFF0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a:t>P200</a:t>
            </a:r>
          </a:p>
        </p:txBody>
      </p:sp>
      <p:sp>
        <p:nvSpPr>
          <p:cNvPr id="31750" name="Oval 7">
            <a:extLst>
              <a:ext uri="{FF2B5EF4-FFF2-40B4-BE49-F238E27FC236}">
                <a16:creationId xmlns:a16="http://schemas.microsoft.com/office/drawing/2014/main" id="{A71D2C5A-80DF-464B-BD42-C1659764D0AB}"/>
              </a:ext>
            </a:extLst>
          </p:cNvPr>
          <p:cNvSpPr>
            <a:spLocks noChangeArrowheads="1"/>
          </p:cNvSpPr>
          <p:nvPr/>
        </p:nvSpPr>
        <p:spPr bwMode="auto">
          <a:xfrm>
            <a:off x="6197600" y="2405063"/>
            <a:ext cx="2755900" cy="2678112"/>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1751" name="Oval 8">
            <a:extLst>
              <a:ext uri="{FF2B5EF4-FFF2-40B4-BE49-F238E27FC236}">
                <a16:creationId xmlns:a16="http://schemas.microsoft.com/office/drawing/2014/main" id="{09A6CFDF-5AC2-405E-A7B4-C6F58DE9718C}"/>
              </a:ext>
            </a:extLst>
          </p:cNvPr>
          <p:cNvSpPr>
            <a:spLocks noChangeArrowheads="1"/>
          </p:cNvSpPr>
          <p:nvPr/>
        </p:nvSpPr>
        <p:spPr bwMode="auto">
          <a:xfrm>
            <a:off x="6596063" y="2790825"/>
            <a:ext cx="1928812" cy="1873250"/>
          </a:xfrm>
          <a:prstGeom prst="ellipse">
            <a:avLst/>
          </a:prstGeom>
          <a:solidFill>
            <a:srgbClr val="FFFF0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a:t>P20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2C54B179-1B83-411E-B822-5642B0209C74}"/>
              </a:ext>
            </a:extLst>
          </p:cNvPr>
          <p:cNvSpPr>
            <a:spLocks noGrp="1" noChangeArrowheads="1"/>
          </p:cNvSpPr>
          <p:nvPr>
            <p:ph type="title"/>
          </p:nvPr>
        </p:nvSpPr>
        <p:spPr>
          <a:xfrm>
            <a:off x="71438" y="274638"/>
            <a:ext cx="9013825" cy="1143000"/>
          </a:xfrm>
        </p:spPr>
        <p:txBody>
          <a:bodyPr/>
          <a:lstStyle/>
          <a:p>
            <a:pPr eaLnBrk="1" hangingPunct="1"/>
            <a:r>
              <a:rPr lang="en-US" altLang="en-US" sz="4000"/>
              <a:t>How much volume will this pipetor deliver?</a:t>
            </a:r>
          </a:p>
        </p:txBody>
      </p:sp>
      <p:sp>
        <p:nvSpPr>
          <p:cNvPr id="32771" name="Rectangle 4">
            <a:extLst>
              <a:ext uri="{FF2B5EF4-FFF2-40B4-BE49-F238E27FC236}">
                <a16:creationId xmlns:a16="http://schemas.microsoft.com/office/drawing/2014/main" id="{62C87685-63CF-4579-AD05-0F357A9ADB5E}"/>
              </a:ext>
            </a:extLst>
          </p:cNvPr>
          <p:cNvSpPr>
            <a:spLocks noChangeArrowheads="1"/>
          </p:cNvSpPr>
          <p:nvPr/>
        </p:nvSpPr>
        <p:spPr bwMode="auto">
          <a:xfrm>
            <a:off x="4275138" y="2403475"/>
            <a:ext cx="838200" cy="216535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772" name="Rectangle 5">
            <a:extLst>
              <a:ext uri="{FF2B5EF4-FFF2-40B4-BE49-F238E27FC236}">
                <a16:creationId xmlns:a16="http://schemas.microsoft.com/office/drawing/2014/main" id="{BA7523AB-7FDD-4132-A23D-AAF5C3AEE3CE}"/>
              </a:ext>
            </a:extLst>
          </p:cNvPr>
          <p:cNvSpPr>
            <a:spLocks noChangeArrowheads="1"/>
          </p:cNvSpPr>
          <p:nvPr/>
        </p:nvSpPr>
        <p:spPr bwMode="auto">
          <a:xfrm>
            <a:off x="4570413" y="4589463"/>
            <a:ext cx="244475" cy="1250950"/>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773" name="Rectangle 6">
            <a:extLst>
              <a:ext uri="{FF2B5EF4-FFF2-40B4-BE49-F238E27FC236}">
                <a16:creationId xmlns:a16="http://schemas.microsoft.com/office/drawing/2014/main" id="{42D5C8DF-A69C-472D-9E21-8984F8325ED4}"/>
              </a:ext>
            </a:extLst>
          </p:cNvPr>
          <p:cNvSpPr>
            <a:spLocks noChangeArrowheads="1"/>
          </p:cNvSpPr>
          <p:nvPr/>
        </p:nvSpPr>
        <p:spPr bwMode="auto">
          <a:xfrm>
            <a:off x="4597400" y="2868613"/>
            <a:ext cx="257175" cy="10033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0"/>
              <a:t>0</a:t>
            </a:r>
          </a:p>
          <a:p>
            <a:pPr algn="ctr" eaLnBrk="1" hangingPunct="1">
              <a:spcBef>
                <a:spcPct val="0"/>
              </a:spcBef>
              <a:buFontTx/>
              <a:buNone/>
            </a:pPr>
            <a:r>
              <a:rPr lang="en-US" altLang="en-US" sz="1800" b="0"/>
              <a:t>2</a:t>
            </a:r>
          </a:p>
          <a:p>
            <a:pPr algn="ctr" eaLnBrk="1" hangingPunct="1">
              <a:spcBef>
                <a:spcPct val="0"/>
              </a:spcBef>
              <a:buFontTx/>
              <a:buNone/>
            </a:pPr>
            <a:r>
              <a:rPr lang="en-US" altLang="en-US" sz="1800" b="0"/>
              <a:t>7</a:t>
            </a:r>
          </a:p>
          <a:p>
            <a:pPr algn="ctr" eaLnBrk="1" hangingPunct="1">
              <a:spcBef>
                <a:spcPct val="0"/>
              </a:spcBef>
              <a:buFontTx/>
              <a:buNone/>
            </a:pPr>
            <a:endParaRPr lang="en-US" altLang="en-US" sz="1800" b="0"/>
          </a:p>
        </p:txBody>
      </p:sp>
      <p:sp>
        <p:nvSpPr>
          <p:cNvPr id="32774" name="Line 8">
            <a:extLst>
              <a:ext uri="{FF2B5EF4-FFF2-40B4-BE49-F238E27FC236}">
                <a16:creationId xmlns:a16="http://schemas.microsoft.com/office/drawing/2014/main" id="{3812EFE9-7BE3-4125-B966-BFB02E429523}"/>
              </a:ext>
            </a:extLst>
          </p:cNvPr>
          <p:cNvSpPr>
            <a:spLocks noChangeShapeType="1"/>
          </p:cNvSpPr>
          <p:nvPr/>
        </p:nvSpPr>
        <p:spPr bwMode="auto">
          <a:xfrm>
            <a:off x="4700588" y="2135188"/>
            <a:ext cx="0" cy="3206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2775" name="Group 10">
            <a:extLst>
              <a:ext uri="{FF2B5EF4-FFF2-40B4-BE49-F238E27FC236}">
                <a16:creationId xmlns:a16="http://schemas.microsoft.com/office/drawing/2014/main" id="{2B7A30C3-DC4A-41C8-9FCA-5281B98B379C}"/>
              </a:ext>
            </a:extLst>
          </p:cNvPr>
          <p:cNvGrpSpPr>
            <a:grpSpLocks/>
          </p:cNvGrpSpPr>
          <p:nvPr/>
        </p:nvGrpSpPr>
        <p:grpSpPr bwMode="auto">
          <a:xfrm>
            <a:off x="4081463" y="1541463"/>
            <a:ext cx="1235075" cy="655637"/>
            <a:chOff x="203" y="1549"/>
            <a:chExt cx="1736" cy="1687"/>
          </a:xfrm>
        </p:grpSpPr>
        <p:sp>
          <p:nvSpPr>
            <p:cNvPr id="32779" name="Oval 11">
              <a:extLst>
                <a:ext uri="{FF2B5EF4-FFF2-40B4-BE49-F238E27FC236}">
                  <a16:creationId xmlns:a16="http://schemas.microsoft.com/office/drawing/2014/main" id="{D02FB9A0-AA6A-456D-AA51-C3C17587DC6E}"/>
                </a:ext>
              </a:extLst>
            </p:cNvPr>
            <p:cNvSpPr>
              <a:spLocks noChangeArrowheads="1"/>
            </p:cNvSpPr>
            <p:nvPr/>
          </p:nvSpPr>
          <p:spPr bwMode="auto">
            <a:xfrm>
              <a:off x="203" y="1549"/>
              <a:ext cx="1736" cy="1687"/>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780" name="Oval 12">
              <a:extLst>
                <a:ext uri="{FF2B5EF4-FFF2-40B4-BE49-F238E27FC236}">
                  <a16:creationId xmlns:a16="http://schemas.microsoft.com/office/drawing/2014/main" id="{BF69A822-7634-491A-A99F-7F263B75D416}"/>
                </a:ext>
              </a:extLst>
            </p:cNvPr>
            <p:cNvSpPr>
              <a:spLocks noChangeArrowheads="1"/>
            </p:cNvSpPr>
            <p:nvPr/>
          </p:nvSpPr>
          <p:spPr bwMode="auto">
            <a:xfrm>
              <a:off x="454" y="1792"/>
              <a:ext cx="1215" cy="1180"/>
            </a:xfrm>
            <a:prstGeom prst="ellipse">
              <a:avLst/>
            </a:prstGeom>
            <a:solidFill>
              <a:srgbClr val="FFFF0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P200</a:t>
              </a:r>
            </a:p>
          </p:txBody>
        </p:sp>
      </p:grpSp>
      <p:sp>
        <p:nvSpPr>
          <p:cNvPr id="32776" name="Freeform 13">
            <a:extLst>
              <a:ext uri="{FF2B5EF4-FFF2-40B4-BE49-F238E27FC236}">
                <a16:creationId xmlns:a16="http://schemas.microsoft.com/office/drawing/2014/main" id="{7ACE0D5D-F073-440E-9137-01B5D063046A}"/>
              </a:ext>
            </a:extLst>
          </p:cNvPr>
          <p:cNvSpPr>
            <a:spLocks/>
          </p:cNvSpPr>
          <p:nvPr/>
        </p:nvSpPr>
        <p:spPr bwMode="auto">
          <a:xfrm>
            <a:off x="4495800" y="5705475"/>
            <a:ext cx="385763" cy="1108075"/>
          </a:xfrm>
          <a:custGeom>
            <a:avLst/>
            <a:gdLst>
              <a:gd name="T0" fmla="*/ 0 w 243"/>
              <a:gd name="T1" fmla="*/ 0 h 698"/>
              <a:gd name="T2" fmla="*/ 2147483646 w 243"/>
              <a:gd name="T3" fmla="*/ 2147483646 h 698"/>
              <a:gd name="T4" fmla="*/ 2147483646 w 243"/>
              <a:gd name="T5" fmla="*/ 0 h 698"/>
              <a:gd name="T6" fmla="*/ 0 w 243"/>
              <a:gd name="T7" fmla="*/ 0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3" h="698">
                <a:moveTo>
                  <a:pt x="0" y="0"/>
                </a:moveTo>
                <a:lnTo>
                  <a:pt x="113" y="698"/>
                </a:lnTo>
                <a:lnTo>
                  <a:pt x="243" y="0"/>
                </a:lnTo>
                <a:lnTo>
                  <a:pt x="0" y="0"/>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7" name="AutoShape 14">
            <a:extLst>
              <a:ext uri="{FF2B5EF4-FFF2-40B4-BE49-F238E27FC236}">
                <a16:creationId xmlns:a16="http://schemas.microsoft.com/office/drawing/2014/main" id="{34FDB54D-98C7-40A9-A888-5FCF60B0E089}"/>
              </a:ext>
            </a:extLst>
          </p:cNvPr>
          <p:cNvSpPr>
            <a:spLocks noChangeArrowheads="1"/>
          </p:cNvSpPr>
          <p:nvPr/>
        </p:nvSpPr>
        <p:spPr bwMode="auto">
          <a:xfrm>
            <a:off x="4635500" y="3811588"/>
            <a:ext cx="153988" cy="271462"/>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778" name="Text Box 15">
            <a:extLst>
              <a:ext uri="{FF2B5EF4-FFF2-40B4-BE49-F238E27FC236}">
                <a16:creationId xmlns:a16="http://schemas.microsoft.com/office/drawing/2014/main" id="{461C2255-1D02-4A8D-A169-B52CA932C446}"/>
              </a:ext>
            </a:extLst>
          </p:cNvPr>
          <p:cNvSpPr txBox="1">
            <a:spLocks noChangeArrowheads="1"/>
          </p:cNvSpPr>
          <p:nvPr/>
        </p:nvSpPr>
        <p:spPr bwMode="auto">
          <a:xfrm>
            <a:off x="4518025" y="3581400"/>
            <a:ext cx="3571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b="0"/>
              <a:t>||</a:t>
            </a:r>
            <a:r>
              <a:rPr lang="en-US" altLang="en-US" sz="1600" b="0"/>
              <a:t>|</a:t>
            </a:r>
            <a:r>
              <a:rPr lang="en-US" altLang="en-US" sz="900" b="0"/>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BDF75BF7-023E-4C68-B4A0-C82F76A28043}"/>
              </a:ext>
            </a:extLst>
          </p:cNvPr>
          <p:cNvSpPr>
            <a:spLocks noGrp="1" noChangeArrowheads="1"/>
          </p:cNvSpPr>
          <p:nvPr>
            <p:ph type="title"/>
          </p:nvPr>
        </p:nvSpPr>
        <p:spPr>
          <a:xfrm>
            <a:off x="71438" y="274638"/>
            <a:ext cx="9013825" cy="1143000"/>
          </a:xfrm>
        </p:spPr>
        <p:txBody>
          <a:bodyPr/>
          <a:lstStyle/>
          <a:p>
            <a:pPr eaLnBrk="1" hangingPunct="1"/>
            <a:r>
              <a:rPr lang="en-US" altLang="en-US" sz="4000"/>
              <a:t>How much volume will this pipetor deliver?</a:t>
            </a:r>
          </a:p>
        </p:txBody>
      </p:sp>
      <p:sp>
        <p:nvSpPr>
          <p:cNvPr id="33795" name="Rectangle 3">
            <a:extLst>
              <a:ext uri="{FF2B5EF4-FFF2-40B4-BE49-F238E27FC236}">
                <a16:creationId xmlns:a16="http://schemas.microsoft.com/office/drawing/2014/main" id="{6DC81AAE-0F28-4FFB-9A58-F87B5D57E6CC}"/>
              </a:ext>
            </a:extLst>
          </p:cNvPr>
          <p:cNvSpPr>
            <a:spLocks noChangeArrowheads="1"/>
          </p:cNvSpPr>
          <p:nvPr/>
        </p:nvSpPr>
        <p:spPr bwMode="auto">
          <a:xfrm>
            <a:off x="4275138" y="2403475"/>
            <a:ext cx="838200" cy="216535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3796" name="Rectangle 4">
            <a:extLst>
              <a:ext uri="{FF2B5EF4-FFF2-40B4-BE49-F238E27FC236}">
                <a16:creationId xmlns:a16="http://schemas.microsoft.com/office/drawing/2014/main" id="{9EFA57DB-7D84-4657-A295-2DBE7F8A1924}"/>
              </a:ext>
            </a:extLst>
          </p:cNvPr>
          <p:cNvSpPr>
            <a:spLocks noChangeArrowheads="1"/>
          </p:cNvSpPr>
          <p:nvPr/>
        </p:nvSpPr>
        <p:spPr bwMode="auto">
          <a:xfrm>
            <a:off x="4570413" y="4589463"/>
            <a:ext cx="244475" cy="1250950"/>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3797" name="Rectangle 5">
            <a:extLst>
              <a:ext uri="{FF2B5EF4-FFF2-40B4-BE49-F238E27FC236}">
                <a16:creationId xmlns:a16="http://schemas.microsoft.com/office/drawing/2014/main" id="{E3BF4DA2-F6C6-4CA7-AD67-9704553D8311}"/>
              </a:ext>
            </a:extLst>
          </p:cNvPr>
          <p:cNvSpPr>
            <a:spLocks noChangeArrowheads="1"/>
          </p:cNvSpPr>
          <p:nvPr/>
        </p:nvSpPr>
        <p:spPr bwMode="auto">
          <a:xfrm>
            <a:off x="4597400" y="2868613"/>
            <a:ext cx="257175" cy="10033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0"/>
              <a:t>1</a:t>
            </a:r>
          </a:p>
          <a:p>
            <a:pPr algn="ctr" eaLnBrk="1" hangingPunct="1">
              <a:spcBef>
                <a:spcPct val="0"/>
              </a:spcBef>
              <a:buFontTx/>
              <a:buNone/>
            </a:pPr>
            <a:r>
              <a:rPr lang="en-US" altLang="en-US" sz="1800" b="0"/>
              <a:t>7</a:t>
            </a:r>
          </a:p>
          <a:p>
            <a:pPr algn="ctr" eaLnBrk="1" hangingPunct="1">
              <a:spcBef>
                <a:spcPct val="0"/>
              </a:spcBef>
              <a:buFontTx/>
              <a:buNone/>
            </a:pPr>
            <a:r>
              <a:rPr lang="en-US" altLang="en-US" sz="1800" b="0">
                <a:solidFill>
                  <a:srgbClr val="FF3300"/>
                </a:solidFill>
              </a:rPr>
              <a:t>0</a:t>
            </a:r>
          </a:p>
          <a:p>
            <a:pPr algn="ctr" eaLnBrk="1" hangingPunct="1">
              <a:spcBef>
                <a:spcPct val="0"/>
              </a:spcBef>
              <a:buFontTx/>
              <a:buNone/>
            </a:pPr>
            <a:endParaRPr lang="en-US" altLang="en-US" sz="1800" b="0"/>
          </a:p>
        </p:txBody>
      </p:sp>
      <p:sp>
        <p:nvSpPr>
          <p:cNvPr id="33798" name="Line 6">
            <a:extLst>
              <a:ext uri="{FF2B5EF4-FFF2-40B4-BE49-F238E27FC236}">
                <a16:creationId xmlns:a16="http://schemas.microsoft.com/office/drawing/2014/main" id="{CAA7C48F-C879-49F6-89AC-D2D14A1D2C37}"/>
              </a:ext>
            </a:extLst>
          </p:cNvPr>
          <p:cNvSpPr>
            <a:spLocks noChangeShapeType="1"/>
          </p:cNvSpPr>
          <p:nvPr/>
        </p:nvSpPr>
        <p:spPr bwMode="auto">
          <a:xfrm>
            <a:off x="4700588" y="2135188"/>
            <a:ext cx="0" cy="3206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3799" name="Group 7">
            <a:extLst>
              <a:ext uri="{FF2B5EF4-FFF2-40B4-BE49-F238E27FC236}">
                <a16:creationId xmlns:a16="http://schemas.microsoft.com/office/drawing/2014/main" id="{C1A809BE-02C4-4039-8123-5272130F887A}"/>
              </a:ext>
            </a:extLst>
          </p:cNvPr>
          <p:cNvGrpSpPr>
            <a:grpSpLocks/>
          </p:cNvGrpSpPr>
          <p:nvPr/>
        </p:nvGrpSpPr>
        <p:grpSpPr bwMode="auto">
          <a:xfrm>
            <a:off x="4081463" y="1541463"/>
            <a:ext cx="1235075" cy="655637"/>
            <a:chOff x="203" y="1549"/>
            <a:chExt cx="1736" cy="1687"/>
          </a:xfrm>
        </p:grpSpPr>
        <p:sp>
          <p:nvSpPr>
            <p:cNvPr id="33803" name="Oval 8">
              <a:extLst>
                <a:ext uri="{FF2B5EF4-FFF2-40B4-BE49-F238E27FC236}">
                  <a16:creationId xmlns:a16="http://schemas.microsoft.com/office/drawing/2014/main" id="{0A728F4C-EF3A-42B1-B689-BD194AE9439C}"/>
                </a:ext>
              </a:extLst>
            </p:cNvPr>
            <p:cNvSpPr>
              <a:spLocks noChangeArrowheads="1"/>
            </p:cNvSpPr>
            <p:nvPr/>
          </p:nvSpPr>
          <p:spPr bwMode="auto">
            <a:xfrm>
              <a:off x="203" y="1549"/>
              <a:ext cx="1736" cy="1687"/>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3804" name="Oval 9">
              <a:extLst>
                <a:ext uri="{FF2B5EF4-FFF2-40B4-BE49-F238E27FC236}">
                  <a16:creationId xmlns:a16="http://schemas.microsoft.com/office/drawing/2014/main" id="{DC655105-CADA-47D5-A89A-79A23CF6CB60}"/>
                </a:ext>
              </a:extLst>
            </p:cNvPr>
            <p:cNvSpPr>
              <a:spLocks noChangeArrowheads="1"/>
            </p:cNvSpPr>
            <p:nvPr/>
          </p:nvSpPr>
          <p:spPr bwMode="auto">
            <a:xfrm>
              <a:off x="454" y="1792"/>
              <a:ext cx="1215" cy="1180"/>
            </a:xfrm>
            <a:prstGeom prst="ellipse">
              <a:avLst/>
            </a:prstGeom>
            <a:solidFill>
              <a:srgbClr val="FFFF0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P20</a:t>
              </a:r>
            </a:p>
          </p:txBody>
        </p:sp>
      </p:grpSp>
      <p:sp>
        <p:nvSpPr>
          <p:cNvPr id="33800" name="Freeform 10">
            <a:extLst>
              <a:ext uri="{FF2B5EF4-FFF2-40B4-BE49-F238E27FC236}">
                <a16:creationId xmlns:a16="http://schemas.microsoft.com/office/drawing/2014/main" id="{0A6366A9-70BE-4E97-85E0-50FC3F737646}"/>
              </a:ext>
            </a:extLst>
          </p:cNvPr>
          <p:cNvSpPr>
            <a:spLocks/>
          </p:cNvSpPr>
          <p:nvPr/>
        </p:nvSpPr>
        <p:spPr bwMode="auto">
          <a:xfrm>
            <a:off x="4495800" y="5705475"/>
            <a:ext cx="385763" cy="1108075"/>
          </a:xfrm>
          <a:custGeom>
            <a:avLst/>
            <a:gdLst>
              <a:gd name="T0" fmla="*/ 0 w 243"/>
              <a:gd name="T1" fmla="*/ 0 h 698"/>
              <a:gd name="T2" fmla="*/ 2147483646 w 243"/>
              <a:gd name="T3" fmla="*/ 2147483646 h 698"/>
              <a:gd name="T4" fmla="*/ 2147483646 w 243"/>
              <a:gd name="T5" fmla="*/ 0 h 698"/>
              <a:gd name="T6" fmla="*/ 0 w 243"/>
              <a:gd name="T7" fmla="*/ 0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3" h="698">
                <a:moveTo>
                  <a:pt x="0" y="0"/>
                </a:moveTo>
                <a:lnTo>
                  <a:pt x="113" y="698"/>
                </a:lnTo>
                <a:lnTo>
                  <a:pt x="243" y="0"/>
                </a:lnTo>
                <a:lnTo>
                  <a:pt x="0" y="0"/>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1" name="AutoShape 11">
            <a:extLst>
              <a:ext uri="{FF2B5EF4-FFF2-40B4-BE49-F238E27FC236}">
                <a16:creationId xmlns:a16="http://schemas.microsoft.com/office/drawing/2014/main" id="{9FFD7709-C760-4A4A-BA67-BBDD0F044ACC}"/>
              </a:ext>
            </a:extLst>
          </p:cNvPr>
          <p:cNvSpPr>
            <a:spLocks noChangeArrowheads="1"/>
          </p:cNvSpPr>
          <p:nvPr/>
        </p:nvSpPr>
        <p:spPr bwMode="auto">
          <a:xfrm>
            <a:off x="4635500" y="3811588"/>
            <a:ext cx="153988" cy="271462"/>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3802" name="Text Box 12">
            <a:extLst>
              <a:ext uri="{FF2B5EF4-FFF2-40B4-BE49-F238E27FC236}">
                <a16:creationId xmlns:a16="http://schemas.microsoft.com/office/drawing/2014/main" id="{87AD04B8-7F2A-4FA8-8AE9-0C565ED6910A}"/>
              </a:ext>
            </a:extLst>
          </p:cNvPr>
          <p:cNvSpPr txBox="1">
            <a:spLocks noChangeArrowheads="1"/>
          </p:cNvSpPr>
          <p:nvPr/>
        </p:nvSpPr>
        <p:spPr bwMode="auto">
          <a:xfrm>
            <a:off x="4518025" y="3581400"/>
            <a:ext cx="3571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b="0">
                <a:solidFill>
                  <a:srgbClr val="FF3300"/>
                </a:solidFill>
              </a:rPr>
              <a:t>||</a:t>
            </a:r>
            <a:r>
              <a:rPr lang="en-US" altLang="en-US" sz="1600" b="0">
                <a:solidFill>
                  <a:srgbClr val="FF3300"/>
                </a:solidFill>
              </a:rPr>
              <a:t>|</a:t>
            </a:r>
            <a:r>
              <a:rPr lang="en-US" altLang="en-US" sz="900" b="0">
                <a:solidFill>
                  <a:srgbClr val="FF3300"/>
                </a:solidFill>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4F79E4A-811F-45E4-B17E-640DD98D993D}"/>
              </a:ext>
            </a:extLst>
          </p:cNvPr>
          <p:cNvSpPr>
            <a:spLocks noGrp="1" noChangeArrowheads="1"/>
          </p:cNvSpPr>
          <p:nvPr>
            <p:ph type="title"/>
          </p:nvPr>
        </p:nvSpPr>
        <p:spPr>
          <a:xfrm>
            <a:off x="71438" y="274638"/>
            <a:ext cx="9013825" cy="1143000"/>
          </a:xfrm>
        </p:spPr>
        <p:txBody>
          <a:bodyPr/>
          <a:lstStyle/>
          <a:p>
            <a:pPr eaLnBrk="1" hangingPunct="1"/>
            <a:r>
              <a:rPr lang="en-US" altLang="en-US" sz="4000"/>
              <a:t>How much volume will this pipetor deliver?</a:t>
            </a:r>
          </a:p>
        </p:txBody>
      </p:sp>
      <p:sp>
        <p:nvSpPr>
          <p:cNvPr id="34819" name="Rectangle 3">
            <a:extLst>
              <a:ext uri="{FF2B5EF4-FFF2-40B4-BE49-F238E27FC236}">
                <a16:creationId xmlns:a16="http://schemas.microsoft.com/office/drawing/2014/main" id="{F877F510-7AE9-48CF-8D4F-7376461D4057}"/>
              </a:ext>
            </a:extLst>
          </p:cNvPr>
          <p:cNvSpPr>
            <a:spLocks noChangeArrowheads="1"/>
          </p:cNvSpPr>
          <p:nvPr/>
        </p:nvSpPr>
        <p:spPr bwMode="auto">
          <a:xfrm>
            <a:off x="4275138" y="2403475"/>
            <a:ext cx="838200" cy="216535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4820" name="Rectangle 4">
            <a:extLst>
              <a:ext uri="{FF2B5EF4-FFF2-40B4-BE49-F238E27FC236}">
                <a16:creationId xmlns:a16="http://schemas.microsoft.com/office/drawing/2014/main" id="{CD22A037-E2F4-467B-8B7B-439668C1E456}"/>
              </a:ext>
            </a:extLst>
          </p:cNvPr>
          <p:cNvSpPr>
            <a:spLocks noChangeArrowheads="1"/>
          </p:cNvSpPr>
          <p:nvPr/>
        </p:nvSpPr>
        <p:spPr bwMode="auto">
          <a:xfrm>
            <a:off x="4570413" y="4589463"/>
            <a:ext cx="244475" cy="1250950"/>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4821" name="Rectangle 5">
            <a:extLst>
              <a:ext uri="{FF2B5EF4-FFF2-40B4-BE49-F238E27FC236}">
                <a16:creationId xmlns:a16="http://schemas.microsoft.com/office/drawing/2014/main" id="{A0082B55-9725-43FB-A0F7-AC43A0F4B615}"/>
              </a:ext>
            </a:extLst>
          </p:cNvPr>
          <p:cNvSpPr>
            <a:spLocks noChangeArrowheads="1"/>
          </p:cNvSpPr>
          <p:nvPr/>
        </p:nvSpPr>
        <p:spPr bwMode="auto">
          <a:xfrm>
            <a:off x="4597400" y="2868613"/>
            <a:ext cx="257175" cy="10033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0">
                <a:solidFill>
                  <a:srgbClr val="FF3300"/>
                </a:solidFill>
              </a:rPr>
              <a:t>0</a:t>
            </a:r>
          </a:p>
          <a:p>
            <a:pPr algn="ctr" eaLnBrk="1" hangingPunct="1">
              <a:spcBef>
                <a:spcPct val="0"/>
              </a:spcBef>
              <a:buFontTx/>
              <a:buNone/>
            </a:pPr>
            <a:r>
              <a:rPr lang="en-US" altLang="en-US" sz="1800" b="0"/>
              <a:t>2</a:t>
            </a:r>
          </a:p>
          <a:p>
            <a:pPr algn="ctr" eaLnBrk="1" hangingPunct="1">
              <a:spcBef>
                <a:spcPct val="0"/>
              </a:spcBef>
              <a:buFontTx/>
              <a:buNone/>
            </a:pPr>
            <a:r>
              <a:rPr lang="en-US" altLang="en-US" sz="1800" b="0"/>
              <a:t>7</a:t>
            </a:r>
          </a:p>
          <a:p>
            <a:pPr algn="ctr" eaLnBrk="1" hangingPunct="1">
              <a:spcBef>
                <a:spcPct val="0"/>
              </a:spcBef>
              <a:buFontTx/>
              <a:buNone/>
            </a:pPr>
            <a:endParaRPr lang="en-US" altLang="en-US" sz="1800" b="0"/>
          </a:p>
        </p:txBody>
      </p:sp>
      <p:sp>
        <p:nvSpPr>
          <p:cNvPr id="34822" name="Line 6">
            <a:extLst>
              <a:ext uri="{FF2B5EF4-FFF2-40B4-BE49-F238E27FC236}">
                <a16:creationId xmlns:a16="http://schemas.microsoft.com/office/drawing/2014/main" id="{BBE0B0F9-711E-4077-BFA7-C51FFEBF7328}"/>
              </a:ext>
            </a:extLst>
          </p:cNvPr>
          <p:cNvSpPr>
            <a:spLocks noChangeShapeType="1"/>
          </p:cNvSpPr>
          <p:nvPr/>
        </p:nvSpPr>
        <p:spPr bwMode="auto">
          <a:xfrm>
            <a:off x="4700588" y="2135188"/>
            <a:ext cx="0" cy="3206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4823" name="Group 7">
            <a:extLst>
              <a:ext uri="{FF2B5EF4-FFF2-40B4-BE49-F238E27FC236}">
                <a16:creationId xmlns:a16="http://schemas.microsoft.com/office/drawing/2014/main" id="{0B9A0938-4DF2-4306-8FCE-785CA990E130}"/>
              </a:ext>
            </a:extLst>
          </p:cNvPr>
          <p:cNvGrpSpPr>
            <a:grpSpLocks/>
          </p:cNvGrpSpPr>
          <p:nvPr/>
        </p:nvGrpSpPr>
        <p:grpSpPr bwMode="auto">
          <a:xfrm>
            <a:off x="4081463" y="1541463"/>
            <a:ext cx="1235075" cy="655637"/>
            <a:chOff x="203" y="1549"/>
            <a:chExt cx="1736" cy="1687"/>
          </a:xfrm>
        </p:grpSpPr>
        <p:sp>
          <p:nvSpPr>
            <p:cNvPr id="34827" name="Oval 8">
              <a:extLst>
                <a:ext uri="{FF2B5EF4-FFF2-40B4-BE49-F238E27FC236}">
                  <a16:creationId xmlns:a16="http://schemas.microsoft.com/office/drawing/2014/main" id="{01DBDAEA-1B1F-4827-A892-02CD49DF9181}"/>
                </a:ext>
              </a:extLst>
            </p:cNvPr>
            <p:cNvSpPr>
              <a:spLocks noChangeArrowheads="1"/>
            </p:cNvSpPr>
            <p:nvPr/>
          </p:nvSpPr>
          <p:spPr bwMode="auto">
            <a:xfrm>
              <a:off x="203" y="1549"/>
              <a:ext cx="1736" cy="1687"/>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4828" name="Oval 9">
              <a:extLst>
                <a:ext uri="{FF2B5EF4-FFF2-40B4-BE49-F238E27FC236}">
                  <a16:creationId xmlns:a16="http://schemas.microsoft.com/office/drawing/2014/main" id="{DF70B858-7C8E-45EF-8A71-539FAC1E821B}"/>
                </a:ext>
              </a:extLst>
            </p:cNvPr>
            <p:cNvSpPr>
              <a:spLocks noChangeArrowheads="1"/>
            </p:cNvSpPr>
            <p:nvPr/>
          </p:nvSpPr>
          <p:spPr bwMode="auto">
            <a:xfrm>
              <a:off x="454" y="1792"/>
              <a:ext cx="1215" cy="1180"/>
            </a:xfrm>
            <a:prstGeom prst="ellipse">
              <a:avLst/>
            </a:prstGeom>
            <a:solidFill>
              <a:srgbClr val="0099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P1000</a:t>
              </a:r>
            </a:p>
          </p:txBody>
        </p:sp>
      </p:grpSp>
      <p:sp>
        <p:nvSpPr>
          <p:cNvPr id="34824" name="Freeform 10">
            <a:extLst>
              <a:ext uri="{FF2B5EF4-FFF2-40B4-BE49-F238E27FC236}">
                <a16:creationId xmlns:a16="http://schemas.microsoft.com/office/drawing/2014/main" id="{BE0D97C1-E8B6-47E7-A8DB-2B31B60F7DE9}"/>
              </a:ext>
            </a:extLst>
          </p:cNvPr>
          <p:cNvSpPr>
            <a:spLocks/>
          </p:cNvSpPr>
          <p:nvPr/>
        </p:nvSpPr>
        <p:spPr bwMode="auto">
          <a:xfrm>
            <a:off x="4495800" y="5705475"/>
            <a:ext cx="385763" cy="1108075"/>
          </a:xfrm>
          <a:custGeom>
            <a:avLst/>
            <a:gdLst>
              <a:gd name="T0" fmla="*/ 0 w 243"/>
              <a:gd name="T1" fmla="*/ 0 h 698"/>
              <a:gd name="T2" fmla="*/ 2147483646 w 243"/>
              <a:gd name="T3" fmla="*/ 2147483646 h 698"/>
              <a:gd name="T4" fmla="*/ 2147483646 w 243"/>
              <a:gd name="T5" fmla="*/ 0 h 698"/>
              <a:gd name="T6" fmla="*/ 0 w 243"/>
              <a:gd name="T7" fmla="*/ 0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3" h="698">
                <a:moveTo>
                  <a:pt x="0" y="0"/>
                </a:moveTo>
                <a:lnTo>
                  <a:pt x="113" y="698"/>
                </a:lnTo>
                <a:lnTo>
                  <a:pt x="243" y="0"/>
                </a:lnTo>
                <a:lnTo>
                  <a:pt x="0" y="0"/>
                </a:ln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5" name="AutoShape 11">
            <a:extLst>
              <a:ext uri="{FF2B5EF4-FFF2-40B4-BE49-F238E27FC236}">
                <a16:creationId xmlns:a16="http://schemas.microsoft.com/office/drawing/2014/main" id="{A1D502F2-EA5F-42FE-A6AE-6FA3379D91C3}"/>
              </a:ext>
            </a:extLst>
          </p:cNvPr>
          <p:cNvSpPr>
            <a:spLocks noChangeArrowheads="1"/>
          </p:cNvSpPr>
          <p:nvPr/>
        </p:nvSpPr>
        <p:spPr bwMode="auto">
          <a:xfrm>
            <a:off x="4635500" y="3811588"/>
            <a:ext cx="153988" cy="271462"/>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4826" name="Text Box 12">
            <a:extLst>
              <a:ext uri="{FF2B5EF4-FFF2-40B4-BE49-F238E27FC236}">
                <a16:creationId xmlns:a16="http://schemas.microsoft.com/office/drawing/2014/main" id="{AA37B5CF-F83B-470F-99C7-06A17EAD130F}"/>
              </a:ext>
            </a:extLst>
          </p:cNvPr>
          <p:cNvSpPr txBox="1">
            <a:spLocks noChangeArrowheads="1"/>
          </p:cNvSpPr>
          <p:nvPr/>
        </p:nvSpPr>
        <p:spPr bwMode="auto">
          <a:xfrm>
            <a:off x="4518025" y="3581400"/>
            <a:ext cx="3571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b="0"/>
              <a:t>||</a:t>
            </a:r>
            <a:r>
              <a:rPr lang="en-US" altLang="en-US" sz="1600" b="0"/>
              <a:t>|</a:t>
            </a:r>
            <a:r>
              <a:rPr lang="en-US" altLang="en-US" sz="900" b="0"/>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15">
            <a:extLst>
              <a:ext uri="{FF2B5EF4-FFF2-40B4-BE49-F238E27FC236}">
                <a16:creationId xmlns:a16="http://schemas.microsoft.com/office/drawing/2014/main" id="{0E94F9D9-0EE3-4494-94EF-6A4ECAB5A1A3}"/>
              </a:ext>
            </a:extLst>
          </p:cNvPr>
          <p:cNvGrpSpPr>
            <a:grpSpLocks/>
          </p:cNvGrpSpPr>
          <p:nvPr/>
        </p:nvGrpSpPr>
        <p:grpSpPr bwMode="auto">
          <a:xfrm>
            <a:off x="3929063" y="4868863"/>
            <a:ext cx="1609725" cy="1782762"/>
            <a:chOff x="2451" y="3351"/>
            <a:chExt cx="1266" cy="969"/>
          </a:xfrm>
        </p:grpSpPr>
        <p:sp>
          <p:nvSpPr>
            <p:cNvPr id="35857" name="Rectangle 13">
              <a:extLst>
                <a:ext uri="{FF2B5EF4-FFF2-40B4-BE49-F238E27FC236}">
                  <a16:creationId xmlns:a16="http://schemas.microsoft.com/office/drawing/2014/main" id="{B8AAC041-3A42-49A8-9626-DDE92E4E6754}"/>
                </a:ext>
              </a:extLst>
            </p:cNvPr>
            <p:cNvSpPr>
              <a:spLocks noChangeArrowheads="1"/>
            </p:cNvSpPr>
            <p:nvPr/>
          </p:nvSpPr>
          <p:spPr bwMode="auto">
            <a:xfrm>
              <a:off x="2459" y="3351"/>
              <a:ext cx="1258" cy="96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5858" name="Rectangle 14">
              <a:extLst>
                <a:ext uri="{FF2B5EF4-FFF2-40B4-BE49-F238E27FC236}">
                  <a16:creationId xmlns:a16="http://schemas.microsoft.com/office/drawing/2014/main" id="{6A360E14-1DDA-45C7-8D47-5A414323763F}"/>
                </a:ext>
              </a:extLst>
            </p:cNvPr>
            <p:cNvSpPr>
              <a:spLocks noChangeArrowheads="1"/>
            </p:cNvSpPr>
            <p:nvPr/>
          </p:nvSpPr>
          <p:spPr bwMode="auto">
            <a:xfrm>
              <a:off x="2451" y="3789"/>
              <a:ext cx="1258" cy="531"/>
            </a:xfrm>
            <a:prstGeom prst="rect">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35843" name="Rectangle 2">
            <a:extLst>
              <a:ext uri="{FF2B5EF4-FFF2-40B4-BE49-F238E27FC236}">
                <a16:creationId xmlns:a16="http://schemas.microsoft.com/office/drawing/2014/main" id="{B9B8C552-F421-4A37-ABB1-AB9A97B5B498}"/>
              </a:ext>
            </a:extLst>
          </p:cNvPr>
          <p:cNvSpPr>
            <a:spLocks noGrp="1" noChangeArrowheads="1"/>
          </p:cNvSpPr>
          <p:nvPr>
            <p:ph type="title"/>
          </p:nvPr>
        </p:nvSpPr>
        <p:spPr>
          <a:xfrm>
            <a:off x="71438" y="274638"/>
            <a:ext cx="9013825" cy="1143000"/>
          </a:xfrm>
        </p:spPr>
        <p:txBody>
          <a:bodyPr/>
          <a:lstStyle/>
          <a:p>
            <a:pPr eaLnBrk="1" hangingPunct="1"/>
            <a:r>
              <a:rPr lang="en-US" altLang="en-US"/>
              <a:t>What is wrong with this picture?</a:t>
            </a:r>
          </a:p>
        </p:txBody>
      </p:sp>
      <p:sp>
        <p:nvSpPr>
          <p:cNvPr id="35844" name="Rectangle 3">
            <a:extLst>
              <a:ext uri="{FF2B5EF4-FFF2-40B4-BE49-F238E27FC236}">
                <a16:creationId xmlns:a16="http://schemas.microsoft.com/office/drawing/2014/main" id="{332E0756-D95F-4B27-8186-488612324D50}"/>
              </a:ext>
            </a:extLst>
          </p:cNvPr>
          <p:cNvSpPr>
            <a:spLocks noChangeArrowheads="1"/>
          </p:cNvSpPr>
          <p:nvPr/>
        </p:nvSpPr>
        <p:spPr bwMode="auto">
          <a:xfrm>
            <a:off x="4021138" y="2390775"/>
            <a:ext cx="838200" cy="216535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5845" name="Rectangle 4">
            <a:extLst>
              <a:ext uri="{FF2B5EF4-FFF2-40B4-BE49-F238E27FC236}">
                <a16:creationId xmlns:a16="http://schemas.microsoft.com/office/drawing/2014/main" id="{FE57D370-4692-4C96-A52A-75ECAD4DBBDE}"/>
              </a:ext>
            </a:extLst>
          </p:cNvPr>
          <p:cNvSpPr>
            <a:spLocks noChangeArrowheads="1"/>
          </p:cNvSpPr>
          <p:nvPr/>
        </p:nvSpPr>
        <p:spPr bwMode="auto">
          <a:xfrm>
            <a:off x="4316413" y="4576763"/>
            <a:ext cx="244475" cy="1250950"/>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5846" name="Rectangle 5">
            <a:extLst>
              <a:ext uri="{FF2B5EF4-FFF2-40B4-BE49-F238E27FC236}">
                <a16:creationId xmlns:a16="http://schemas.microsoft.com/office/drawing/2014/main" id="{1E1A2D8D-E893-4CEC-98AB-6D3913C05B99}"/>
              </a:ext>
            </a:extLst>
          </p:cNvPr>
          <p:cNvSpPr>
            <a:spLocks noChangeArrowheads="1"/>
          </p:cNvSpPr>
          <p:nvPr/>
        </p:nvSpPr>
        <p:spPr bwMode="auto">
          <a:xfrm>
            <a:off x="4343400" y="2855913"/>
            <a:ext cx="257175" cy="10033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0">
                <a:solidFill>
                  <a:srgbClr val="FF3300"/>
                </a:solidFill>
              </a:rPr>
              <a:t>0</a:t>
            </a:r>
          </a:p>
          <a:p>
            <a:pPr algn="ctr" eaLnBrk="1" hangingPunct="1">
              <a:spcBef>
                <a:spcPct val="0"/>
              </a:spcBef>
              <a:buFontTx/>
              <a:buNone/>
            </a:pPr>
            <a:r>
              <a:rPr lang="en-US" altLang="en-US" sz="1800" b="0"/>
              <a:t>2</a:t>
            </a:r>
          </a:p>
          <a:p>
            <a:pPr algn="ctr" eaLnBrk="1" hangingPunct="1">
              <a:spcBef>
                <a:spcPct val="0"/>
              </a:spcBef>
              <a:buFontTx/>
              <a:buNone/>
            </a:pPr>
            <a:r>
              <a:rPr lang="en-US" altLang="en-US" sz="1800" b="0"/>
              <a:t>7</a:t>
            </a:r>
          </a:p>
          <a:p>
            <a:pPr algn="ctr" eaLnBrk="1" hangingPunct="1">
              <a:spcBef>
                <a:spcPct val="0"/>
              </a:spcBef>
              <a:buFontTx/>
              <a:buNone/>
            </a:pPr>
            <a:endParaRPr lang="en-US" altLang="en-US" sz="1800" b="0"/>
          </a:p>
        </p:txBody>
      </p:sp>
      <p:sp>
        <p:nvSpPr>
          <p:cNvPr id="35847" name="Line 6">
            <a:extLst>
              <a:ext uri="{FF2B5EF4-FFF2-40B4-BE49-F238E27FC236}">
                <a16:creationId xmlns:a16="http://schemas.microsoft.com/office/drawing/2014/main" id="{812994B5-9D11-4F65-803B-3A598B4591F7}"/>
              </a:ext>
            </a:extLst>
          </p:cNvPr>
          <p:cNvSpPr>
            <a:spLocks noChangeShapeType="1"/>
          </p:cNvSpPr>
          <p:nvPr/>
        </p:nvSpPr>
        <p:spPr bwMode="auto">
          <a:xfrm>
            <a:off x="4446588" y="2122488"/>
            <a:ext cx="0" cy="3206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5848" name="Group 7">
            <a:extLst>
              <a:ext uri="{FF2B5EF4-FFF2-40B4-BE49-F238E27FC236}">
                <a16:creationId xmlns:a16="http://schemas.microsoft.com/office/drawing/2014/main" id="{A3E1051B-1F79-4ADD-9E94-50C0A436FFB9}"/>
              </a:ext>
            </a:extLst>
          </p:cNvPr>
          <p:cNvGrpSpPr>
            <a:grpSpLocks/>
          </p:cNvGrpSpPr>
          <p:nvPr/>
        </p:nvGrpSpPr>
        <p:grpSpPr bwMode="auto">
          <a:xfrm>
            <a:off x="3827463" y="1528763"/>
            <a:ext cx="1235075" cy="655637"/>
            <a:chOff x="203" y="1549"/>
            <a:chExt cx="1736" cy="1687"/>
          </a:xfrm>
        </p:grpSpPr>
        <p:sp>
          <p:nvSpPr>
            <p:cNvPr id="35855" name="Oval 8">
              <a:extLst>
                <a:ext uri="{FF2B5EF4-FFF2-40B4-BE49-F238E27FC236}">
                  <a16:creationId xmlns:a16="http://schemas.microsoft.com/office/drawing/2014/main" id="{05A37F0C-CD72-4EFD-B346-1D7AED8AB608}"/>
                </a:ext>
              </a:extLst>
            </p:cNvPr>
            <p:cNvSpPr>
              <a:spLocks noChangeArrowheads="1"/>
            </p:cNvSpPr>
            <p:nvPr/>
          </p:nvSpPr>
          <p:spPr bwMode="auto">
            <a:xfrm>
              <a:off x="203" y="1549"/>
              <a:ext cx="1736" cy="1687"/>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5856" name="Oval 9">
              <a:extLst>
                <a:ext uri="{FF2B5EF4-FFF2-40B4-BE49-F238E27FC236}">
                  <a16:creationId xmlns:a16="http://schemas.microsoft.com/office/drawing/2014/main" id="{5D328081-5FE9-4691-A6FD-F6DFA63DA1AB}"/>
                </a:ext>
              </a:extLst>
            </p:cNvPr>
            <p:cNvSpPr>
              <a:spLocks noChangeArrowheads="1"/>
            </p:cNvSpPr>
            <p:nvPr/>
          </p:nvSpPr>
          <p:spPr bwMode="auto">
            <a:xfrm>
              <a:off x="454" y="1792"/>
              <a:ext cx="1215" cy="1180"/>
            </a:xfrm>
            <a:prstGeom prst="ellipse">
              <a:avLst/>
            </a:prstGeom>
            <a:solidFill>
              <a:srgbClr val="0099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P1000</a:t>
              </a:r>
            </a:p>
          </p:txBody>
        </p:sp>
      </p:grpSp>
      <p:sp>
        <p:nvSpPr>
          <p:cNvPr id="35849" name="AutoShape 11">
            <a:extLst>
              <a:ext uri="{FF2B5EF4-FFF2-40B4-BE49-F238E27FC236}">
                <a16:creationId xmlns:a16="http://schemas.microsoft.com/office/drawing/2014/main" id="{90654A10-D2F5-4EA2-9F87-75BF3538EC8D}"/>
              </a:ext>
            </a:extLst>
          </p:cNvPr>
          <p:cNvSpPr>
            <a:spLocks noChangeArrowheads="1"/>
          </p:cNvSpPr>
          <p:nvPr/>
        </p:nvSpPr>
        <p:spPr bwMode="auto">
          <a:xfrm>
            <a:off x="4381500" y="3798888"/>
            <a:ext cx="153988" cy="271462"/>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5850" name="Text Box 12">
            <a:extLst>
              <a:ext uri="{FF2B5EF4-FFF2-40B4-BE49-F238E27FC236}">
                <a16:creationId xmlns:a16="http://schemas.microsoft.com/office/drawing/2014/main" id="{513906FE-895F-4C6C-B624-DC70D556509F}"/>
              </a:ext>
            </a:extLst>
          </p:cNvPr>
          <p:cNvSpPr txBox="1">
            <a:spLocks noChangeArrowheads="1"/>
          </p:cNvSpPr>
          <p:nvPr/>
        </p:nvSpPr>
        <p:spPr bwMode="auto">
          <a:xfrm>
            <a:off x="4264025" y="3568700"/>
            <a:ext cx="3571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b="0"/>
              <a:t>||</a:t>
            </a:r>
            <a:r>
              <a:rPr lang="en-US" altLang="en-US" sz="1600" b="0"/>
              <a:t>|</a:t>
            </a:r>
            <a:r>
              <a:rPr lang="en-US" altLang="en-US" sz="900" b="0"/>
              <a:t>||</a:t>
            </a:r>
          </a:p>
        </p:txBody>
      </p:sp>
      <p:sp>
        <p:nvSpPr>
          <p:cNvPr id="35851" name="Text Box 16">
            <a:extLst>
              <a:ext uri="{FF2B5EF4-FFF2-40B4-BE49-F238E27FC236}">
                <a16:creationId xmlns:a16="http://schemas.microsoft.com/office/drawing/2014/main" id="{E1FF2B45-94D8-4DE2-A660-65C0886F8243}"/>
              </a:ext>
            </a:extLst>
          </p:cNvPr>
          <p:cNvSpPr txBox="1">
            <a:spLocks noChangeArrowheads="1"/>
          </p:cNvSpPr>
          <p:nvPr/>
        </p:nvSpPr>
        <p:spPr bwMode="auto">
          <a:xfrm>
            <a:off x="5302250" y="5154613"/>
            <a:ext cx="2682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a:t>
            </a:r>
          </a:p>
          <a:p>
            <a:pPr eaLnBrk="1" hangingPunct="1">
              <a:spcBef>
                <a:spcPct val="0"/>
              </a:spcBef>
              <a:buFontTx/>
              <a:buNone/>
            </a:pPr>
            <a:r>
              <a:rPr lang="en-US" altLang="en-US" sz="2000"/>
              <a:t>-</a:t>
            </a:r>
          </a:p>
          <a:p>
            <a:pPr eaLnBrk="1" hangingPunct="1">
              <a:spcBef>
                <a:spcPct val="0"/>
              </a:spcBef>
              <a:buFontTx/>
              <a:buNone/>
            </a:pPr>
            <a:r>
              <a:rPr lang="en-US" altLang="en-US" sz="2000"/>
              <a:t>-</a:t>
            </a:r>
          </a:p>
          <a:p>
            <a:pPr eaLnBrk="1" hangingPunct="1">
              <a:spcBef>
                <a:spcPct val="0"/>
              </a:spcBef>
              <a:buFontTx/>
              <a:buNone/>
            </a:pPr>
            <a:r>
              <a:rPr lang="en-US" altLang="en-US" sz="2000"/>
              <a:t>-</a:t>
            </a:r>
          </a:p>
        </p:txBody>
      </p:sp>
      <p:sp>
        <p:nvSpPr>
          <p:cNvPr id="35852" name="Text Box 17">
            <a:extLst>
              <a:ext uri="{FF2B5EF4-FFF2-40B4-BE49-F238E27FC236}">
                <a16:creationId xmlns:a16="http://schemas.microsoft.com/office/drawing/2014/main" id="{8786F4F7-100A-4D22-B04F-64844A4FC706}"/>
              </a:ext>
            </a:extLst>
          </p:cNvPr>
          <p:cNvSpPr txBox="1">
            <a:spLocks noChangeArrowheads="1"/>
          </p:cNvSpPr>
          <p:nvPr/>
        </p:nvSpPr>
        <p:spPr bwMode="auto">
          <a:xfrm>
            <a:off x="4662488" y="5911850"/>
            <a:ext cx="81915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50 mL</a:t>
            </a:r>
          </a:p>
        </p:txBody>
      </p:sp>
      <p:sp>
        <p:nvSpPr>
          <p:cNvPr id="35853" name="Oval 18">
            <a:extLst>
              <a:ext uri="{FF2B5EF4-FFF2-40B4-BE49-F238E27FC236}">
                <a16:creationId xmlns:a16="http://schemas.microsoft.com/office/drawing/2014/main" id="{06880370-5FC6-4BE3-9217-02423F4998A5}"/>
              </a:ext>
            </a:extLst>
          </p:cNvPr>
          <p:cNvSpPr>
            <a:spLocks noChangeArrowheads="1"/>
          </p:cNvSpPr>
          <p:nvPr/>
        </p:nvSpPr>
        <p:spPr bwMode="auto">
          <a:xfrm>
            <a:off x="3940175" y="6451600"/>
            <a:ext cx="1584325" cy="282575"/>
          </a:xfrm>
          <a:prstGeom prst="ellipse">
            <a:avLst/>
          </a:prstGeom>
          <a:solidFill>
            <a:srgbClr val="66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5854" name="Oval 19">
            <a:extLst>
              <a:ext uri="{FF2B5EF4-FFF2-40B4-BE49-F238E27FC236}">
                <a16:creationId xmlns:a16="http://schemas.microsoft.com/office/drawing/2014/main" id="{D72563D7-04E1-441F-9A0C-18F17FF3EFB7}"/>
              </a:ext>
            </a:extLst>
          </p:cNvPr>
          <p:cNvSpPr>
            <a:spLocks noChangeArrowheads="1"/>
          </p:cNvSpPr>
          <p:nvPr/>
        </p:nvSpPr>
        <p:spPr bwMode="auto">
          <a:xfrm>
            <a:off x="3925888" y="4751388"/>
            <a:ext cx="1584325" cy="282575"/>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2">
            <a:extLst>
              <a:ext uri="{FF2B5EF4-FFF2-40B4-BE49-F238E27FC236}">
                <a16:creationId xmlns:a16="http://schemas.microsoft.com/office/drawing/2014/main" id="{BA640F49-85AA-4F0A-B9C9-81212E014B4B}"/>
              </a:ext>
            </a:extLst>
          </p:cNvPr>
          <p:cNvGrpSpPr>
            <a:grpSpLocks/>
          </p:cNvGrpSpPr>
          <p:nvPr/>
        </p:nvGrpSpPr>
        <p:grpSpPr bwMode="auto">
          <a:xfrm>
            <a:off x="3929063" y="4868863"/>
            <a:ext cx="1609725" cy="1782762"/>
            <a:chOff x="2451" y="3351"/>
            <a:chExt cx="1266" cy="969"/>
          </a:xfrm>
        </p:grpSpPr>
        <p:sp>
          <p:nvSpPr>
            <p:cNvPr id="36883" name="Rectangle 3">
              <a:extLst>
                <a:ext uri="{FF2B5EF4-FFF2-40B4-BE49-F238E27FC236}">
                  <a16:creationId xmlns:a16="http://schemas.microsoft.com/office/drawing/2014/main" id="{58E3D424-54F6-4151-8FBE-EE2AE35697BE}"/>
                </a:ext>
              </a:extLst>
            </p:cNvPr>
            <p:cNvSpPr>
              <a:spLocks noChangeArrowheads="1"/>
            </p:cNvSpPr>
            <p:nvPr/>
          </p:nvSpPr>
          <p:spPr bwMode="auto">
            <a:xfrm>
              <a:off x="2459" y="3351"/>
              <a:ext cx="1258" cy="96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6884" name="Rectangle 4">
              <a:extLst>
                <a:ext uri="{FF2B5EF4-FFF2-40B4-BE49-F238E27FC236}">
                  <a16:creationId xmlns:a16="http://schemas.microsoft.com/office/drawing/2014/main" id="{20641913-8A3A-48FA-83FB-D871FE2BC733}"/>
                </a:ext>
              </a:extLst>
            </p:cNvPr>
            <p:cNvSpPr>
              <a:spLocks noChangeArrowheads="1"/>
            </p:cNvSpPr>
            <p:nvPr/>
          </p:nvSpPr>
          <p:spPr bwMode="auto">
            <a:xfrm>
              <a:off x="2451" y="3789"/>
              <a:ext cx="1258" cy="531"/>
            </a:xfrm>
            <a:prstGeom prst="rect">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36867" name="Rectangle 5">
            <a:extLst>
              <a:ext uri="{FF2B5EF4-FFF2-40B4-BE49-F238E27FC236}">
                <a16:creationId xmlns:a16="http://schemas.microsoft.com/office/drawing/2014/main" id="{D755FE9D-0C36-45B4-B84A-E5E7BDE042E4}"/>
              </a:ext>
            </a:extLst>
          </p:cNvPr>
          <p:cNvSpPr>
            <a:spLocks noGrp="1" noChangeArrowheads="1"/>
          </p:cNvSpPr>
          <p:nvPr>
            <p:ph type="title"/>
          </p:nvPr>
        </p:nvSpPr>
        <p:spPr>
          <a:xfrm>
            <a:off x="0" y="0"/>
            <a:ext cx="9013825" cy="1143000"/>
          </a:xfrm>
        </p:spPr>
        <p:txBody>
          <a:bodyPr/>
          <a:lstStyle/>
          <a:p>
            <a:pPr eaLnBrk="1" hangingPunct="1"/>
            <a:r>
              <a:rPr lang="en-US" altLang="en-US"/>
              <a:t>What is wrong with this picture?</a:t>
            </a:r>
          </a:p>
        </p:txBody>
      </p:sp>
      <p:grpSp>
        <p:nvGrpSpPr>
          <p:cNvPr id="36868" name="Group 19">
            <a:extLst>
              <a:ext uri="{FF2B5EF4-FFF2-40B4-BE49-F238E27FC236}">
                <a16:creationId xmlns:a16="http://schemas.microsoft.com/office/drawing/2014/main" id="{4389DE3E-A649-4B22-AB53-9A5D1FD31DFF}"/>
              </a:ext>
            </a:extLst>
          </p:cNvPr>
          <p:cNvGrpSpPr>
            <a:grpSpLocks/>
          </p:cNvGrpSpPr>
          <p:nvPr/>
        </p:nvGrpSpPr>
        <p:grpSpPr bwMode="auto">
          <a:xfrm>
            <a:off x="3827463" y="1528763"/>
            <a:ext cx="758825" cy="3873500"/>
            <a:chOff x="2411" y="963"/>
            <a:chExt cx="778" cy="2708"/>
          </a:xfrm>
        </p:grpSpPr>
        <p:sp>
          <p:nvSpPr>
            <p:cNvPr id="36874" name="Rectangle 6">
              <a:extLst>
                <a:ext uri="{FF2B5EF4-FFF2-40B4-BE49-F238E27FC236}">
                  <a16:creationId xmlns:a16="http://schemas.microsoft.com/office/drawing/2014/main" id="{11171726-77D5-4D71-A212-8CACD853E23F}"/>
                </a:ext>
              </a:extLst>
            </p:cNvPr>
            <p:cNvSpPr>
              <a:spLocks noChangeArrowheads="1"/>
            </p:cNvSpPr>
            <p:nvPr/>
          </p:nvSpPr>
          <p:spPr bwMode="auto">
            <a:xfrm>
              <a:off x="2533" y="1506"/>
              <a:ext cx="528" cy="136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6875" name="Rectangle 7">
              <a:extLst>
                <a:ext uri="{FF2B5EF4-FFF2-40B4-BE49-F238E27FC236}">
                  <a16:creationId xmlns:a16="http://schemas.microsoft.com/office/drawing/2014/main" id="{5E930CBE-3A9E-497D-99FE-4BDD350D1861}"/>
                </a:ext>
              </a:extLst>
            </p:cNvPr>
            <p:cNvSpPr>
              <a:spLocks noChangeArrowheads="1"/>
            </p:cNvSpPr>
            <p:nvPr/>
          </p:nvSpPr>
          <p:spPr bwMode="auto">
            <a:xfrm>
              <a:off x="2719" y="2883"/>
              <a:ext cx="154" cy="788"/>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6876" name="Rectangle 8">
              <a:extLst>
                <a:ext uri="{FF2B5EF4-FFF2-40B4-BE49-F238E27FC236}">
                  <a16:creationId xmlns:a16="http://schemas.microsoft.com/office/drawing/2014/main" id="{18B9D175-94B3-4288-8B60-1EB26E907F02}"/>
                </a:ext>
              </a:extLst>
            </p:cNvPr>
            <p:cNvSpPr>
              <a:spLocks noChangeArrowheads="1"/>
            </p:cNvSpPr>
            <p:nvPr/>
          </p:nvSpPr>
          <p:spPr bwMode="auto">
            <a:xfrm>
              <a:off x="2736" y="1799"/>
              <a:ext cx="162" cy="63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b="0">
                  <a:solidFill>
                    <a:srgbClr val="FF3300"/>
                  </a:solidFill>
                </a:rPr>
                <a:t>0</a:t>
              </a:r>
            </a:p>
            <a:p>
              <a:pPr algn="ctr" eaLnBrk="1" hangingPunct="1">
                <a:spcBef>
                  <a:spcPct val="0"/>
                </a:spcBef>
                <a:buFontTx/>
                <a:buNone/>
              </a:pPr>
              <a:r>
                <a:rPr lang="en-US" altLang="en-US" sz="1600" b="0"/>
                <a:t>2</a:t>
              </a:r>
            </a:p>
            <a:p>
              <a:pPr algn="ctr" eaLnBrk="1" hangingPunct="1">
                <a:spcBef>
                  <a:spcPct val="0"/>
                </a:spcBef>
                <a:buFontTx/>
                <a:buNone/>
              </a:pPr>
              <a:r>
                <a:rPr lang="en-US" altLang="en-US" sz="1600" b="0"/>
                <a:t>7</a:t>
              </a:r>
            </a:p>
            <a:p>
              <a:pPr algn="ctr" eaLnBrk="1" hangingPunct="1">
                <a:spcBef>
                  <a:spcPct val="0"/>
                </a:spcBef>
                <a:buFontTx/>
                <a:buNone/>
              </a:pPr>
              <a:endParaRPr lang="en-US" altLang="en-US" sz="1600" b="0"/>
            </a:p>
          </p:txBody>
        </p:sp>
        <p:sp>
          <p:nvSpPr>
            <p:cNvPr id="36877" name="Line 9">
              <a:extLst>
                <a:ext uri="{FF2B5EF4-FFF2-40B4-BE49-F238E27FC236}">
                  <a16:creationId xmlns:a16="http://schemas.microsoft.com/office/drawing/2014/main" id="{231D0BC8-80A6-41B6-95D1-34DCD49C1679}"/>
                </a:ext>
              </a:extLst>
            </p:cNvPr>
            <p:cNvSpPr>
              <a:spLocks noChangeShapeType="1"/>
            </p:cNvSpPr>
            <p:nvPr/>
          </p:nvSpPr>
          <p:spPr bwMode="auto">
            <a:xfrm>
              <a:off x="2801" y="1337"/>
              <a:ext cx="0" cy="20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6878" name="Group 10">
              <a:extLst>
                <a:ext uri="{FF2B5EF4-FFF2-40B4-BE49-F238E27FC236}">
                  <a16:creationId xmlns:a16="http://schemas.microsoft.com/office/drawing/2014/main" id="{5AAD1111-21EE-476C-9D22-DC3C5B4E03C4}"/>
                </a:ext>
              </a:extLst>
            </p:cNvPr>
            <p:cNvGrpSpPr>
              <a:grpSpLocks/>
            </p:cNvGrpSpPr>
            <p:nvPr/>
          </p:nvGrpSpPr>
          <p:grpSpPr bwMode="auto">
            <a:xfrm>
              <a:off x="2411" y="963"/>
              <a:ext cx="778" cy="413"/>
              <a:chOff x="203" y="1549"/>
              <a:chExt cx="1736" cy="1687"/>
            </a:xfrm>
          </p:grpSpPr>
          <p:sp>
            <p:nvSpPr>
              <p:cNvPr id="36881" name="Oval 11">
                <a:extLst>
                  <a:ext uri="{FF2B5EF4-FFF2-40B4-BE49-F238E27FC236}">
                    <a16:creationId xmlns:a16="http://schemas.microsoft.com/office/drawing/2014/main" id="{498BC917-AACF-481B-9829-BC560C56CDEA}"/>
                  </a:ext>
                </a:extLst>
              </p:cNvPr>
              <p:cNvSpPr>
                <a:spLocks noChangeArrowheads="1"/>
              </p:cNvSpPr>
              <p:nvPr/>
            </p:nvSpPr>
            <p:spPr bwMode="auto">
              <a:xfrm>
                <a:off x="203" y="1549"/>
                <a:ext cx="1736" cy="1687"/>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6882" name="Oval 12">
                <a:extLst>
                  <a:ext uri="{FF2B5EF4-FFF2-40B4-BE49-F238E27FC236}">
                    <a16:creationId xmlns:a16="http://schemas.microsoft.com/office/drawing/2014/main" id="{D8CB7B0D-D2D5-4E20-A7C4-234130D61A29}"/>
                  </a:ext>
                </a:extLst>
              </p:cNvPr>
              <p:cNvSpPr>
                <a:spLocks noChangeArrowheads="1"/>
              </p:cNvSpPr>
              <p:nvPr/>
            </p:nvSpPr>
            <p:spPr bwMode="auto">
              <a:xfrm>
                <a:off x="454" y="1792"/>
                <a:ext cx="1215" cy="1180"/>
              </a:xfrm>
              <a:prstGeom prst="ellipse">
                <a:avLst/>
              </a:prstGeom>
              <a:solidFill>
                <a:srgbClr val="0099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P1000</a:t>
                </a:r>
              </a:p>
            </p:txBody>
          </p:sp>
        </p:grpSp>
        <p:sp>
          <p:nvSpPr>
            <p:cNvPr id="36879" name="AutoShape 13">
              <a:extLst>
                <a:ext uri="{FF2B5EF4-FFF2-40B4-BE49-F238E27FC236}">
                  <a16:creationId xmlns:a16="http://schemas.microsoft.com/office/drawing/2014/main" id="{160BDB3C-76B8-4F5E-B57B-9DCD87158545}"/>
                </a:ext>
              </a:extLst>
            </p:cNvPr>
            <p:cNvSpPr>
              <a:spLocks noChangeArrowheads="1"/>
            </p:cNvSpPr>
            <p:nvPr/>
          </p:nvSpPr>
          <p:spPr bwMode="auto">
            <a:xfrm>
              <a:off x="2760" y="2393"/>
              <a:ext cx="97" cy="171"/>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6880" name="Text Box 14">
              <a:extLst>
                <a:ext uri="{FF2B5EF4-FFF2-40B4-BE49-F238E27FC236}">
                  <a16:creationId xmlns:a16="http://schemas.microsoft.com/office/drawing/2014/main" id="{CC4589F0-9834-4584-ACBF-B51593A6CF6C}"/>
                </a:ext>
              </a:extLst>
            </p:cNvPr>
            <p:cNvSpPr txBox="1">
              <a:spLocks noChangeArrowheads="1"/>
            </p:cNvSpPr>
            <p:nvPr/>
          </p:nvSpPr>
          <p:spPr bwMode="auto">
            <a:xfrm>
              <a:off x="2686" y="2267"/>
              <a:ext cx="347"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800" b="0"/>
                <a:t>||</a:t>
              </a:r>
              <a:r>
                <a:rPr lang="en-US" altLang="en-US" sz="1400" b="0"/>
                <a:t>|</a:t>
              </a:r>
              <a:r>
                <a:rPr lang="en-US" altLang="en-US" sz="800" b="0"/>
                <a:t>||</a:t>
              </a:r>
            </a:p>
          </p:txBody>
        </p:sp>
      </p:grpSp>
      <p:sp>
        <p:nvSpPr>
          <p:cNvPr id="36869" name="Text Box 15">
            <a:extLst>
              <a:ext uri="{FF2B5EF4-FFF2-40B4-BE49-F238E27FC236}">
                <a16:creationId xmlns:a16="http://schemas.microsoft.com/office/drawing/2014/main" id="{6405798C-B8D9-4A92-BC04-1E12873911E9}"/>
              </a:ext>
            </a:extLst>
          </p:cNvPr>
          <p:cNvSpPr txBox="1">
            <a:spLocks noChangeArrowheads="1"/>
          </p:cNvSpPr>
          <p:nvPr/>
        </p:nvSpPr>
        <p:spPr bwMode="auto">
          <a:xfrm>
            <a:off x="5302250" y="5154613"/>
            <a:ext cx="2682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a:t>
            </a:r>
          </a:p>
          <a:p>
            <a:pPr eaLnBrk="1" hangingPunct="1">
              <a:spcBef>
                <a:spcPct val="0"/>
              </a:spcBef>
              <a:buFontTx/>
              <a:buNone/>
            </a:pPr>
            <a:r>
              <a:rPr lang="en-US" altLang="en-US" sz="2000"/>
              <a:t>-</a:t>
            </a:r>
          </a:p>
          <a:p>
            <a:pPr eaLnBrk="1" hangingPunct="1">
              <a:spcBef>
                <a:spcPct val="0"/>
              </a:spcBef>
              <a:buFontTx/>
              <a:buNone/>
            </a:pPr>
            <a:r>
              <a:rPr lang="en-US" altLang="en-US" sz="2000"/>
              <a:t>-</a:t>
            </a:r>
          </a:p>
          <a:p>
            <a:pPr eaLnBrk="1" hangingPunct="1">
              <a:spcBef>
                <a:spcPct val="0"/>
              </a:spcBef>
              <a:buFontTx/>
              <a:buNone/>
            </a:pPr>
            <a:r>
              <a:rPr lang="en-US" altLang="en-US" sz="2000"/>
              <a:t>-</a:t>
            </a:r>
          </a:p>
        </p:txBody>
      </p:sp>
      <p:sp>
        <p:nvSpPr>
          <p:cNvPr id="36870" name="Text Box 16">
            <a:extLst>
              <a:ext uri="{FF2B5EF4-FFF2-40B4-BE49-F238E27FC236}">
                <a16:creationId xmlns:a16="http://schemas.microsoft.com/office/drawing/2014/main" id="{DA9FCB65-61D3-4559-9FEE-0F00BB97A271}"/>
              </a:ext>
            </a:extLst>
          </p:cNvPr>
          <p:cNvSpPr txBox="1">
            <a:spLocks noChangeArrowheads="1"/>
          </p:cNvSpPr>
          <p:nvPr/>
        </p:nvSpPr>
        <p:spPr bwMode="auto">
          <a:xfrm>
            <a:off x="4662488" y="5911850"/>
            <a:ext cx="81915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50 mL</a:t>
            </a:r>
          </a:p>
        </p:txBody>
      </p:sp>
      <p:sp>
        <p:nvSpPr>
          <p:cNvPr id="36871" name="Oval 17">
            <a:extLst>
              <a:ext uri="{FF2B5EF4-FFF2-40B4-BE49-F238E27FC236}">
                <a16:creationId xmlns:a16="http://schemas.microsoft.com/office/drawing/2014/main" id="{D8EF0A75-22B8-4EEE-BB82-13A765033D2D}"/>
              </a:ext>
            </a:extLst>
          </p:cNvPr>
          <p:cNvSpPr>
            <a:spLocks noChangeArrowheads="1"/>
          </p:cNvSpPr>
          <p:nvPr/>
        </p:nvSpPr>
        <p:spPr bwMode="auto">
          <a:xfrm>
            <a:off x="3940175" y="6451600"/>
            <a:ext cx="1584325" cy="282575"/>
          </a:xfrm>
          <a:prstGeom prst="ellipse">
            <a:avLst/>
          </a:prstGeom>
          <a:solidFill>
            <a:srgbClr val="66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6872" name="Oval 18">
            <a:extLst>
              <a:ext uri="{FF2B5EF4-FFF2-40B4-BE49-F238E27FC236}">
                <a16:creationId xmlns:a16="http://schemas.microsoft.com/office/drawing/2014/main" id="{6DE72F2F-B5D1-48CC-AE19-666D6437A8EE}"/>
              </a:ext>
            </a:extLst>
          </p:cNvPr>
          <p:cNvSpPr>
            <a:spLocks noChangeArrowheads="1"/>
          </p:cNvSpPr>
          <p:nvPr/>
        </p:nvSpPr>
        <p:spPr bwMode="auto">
          <a:xfrm>
            <a:off x="3925888" y="4751388"/>
            <a:ext cx="1584325" cy="282575"/>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6873" name="Freeform 20">
            <a:extLst>
              <a:ext uri="{FF2B5EF4-FFF2-40B4-BE49-F238E27FC236}">
                <a16:creationId xmlns:a16="http://schemas.microsoft.com/office/drawing/2014/main" id="{F36BDAE0-1146-4CBC-8D94-35D9355082E8}"/>
              </a:ext>
            </a:extLst>
          </p:cNvPr>
          <p:cNvSpPr>
            <a:spLocks/>
          </p:cNvSpPr>
          <p:nvPr/>
        </p:nvSpPr>
        <p:spPr bwMode="auto">
          <a:xfrm>
            <a:off x="4108450" y="5345113"/>
            <a:ext cx="204788" cy="1108075"/>
          </a:xfrm>
          <a:custGeom>
            <a:avLst/>
            <a:gdLst>
              <a:gd name="T0" fmla="*/ 0 w 243"/>
              <a:gd name="T1" fmla="*/ 0 h 698"/>
              <a:gd name="T2" fmla="*/ 2147483646 w 243"/>
              <a:gd name="T3" fmla="*/ 2147483646 h 698"/>
              <a:gd name="T4" fmla="*/ 2147483646 w 243"/>
              <a:gd name="T5" fmla="*/ 0 h 698"/>
              <a:gd name="T6" fmla="*/ 0 w 243"/>
              <a:gd name="T7" fmla="*/ 0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3" h="698">
                <a:moveTo>
                  <a:pt x="0" y="0"/>
                </a:moveTo>
                <a:lnTo>
                  <a:pt x="113" y="698"/>
                </a:lnTo>
                <a:lnTo>
                  <a:pt x="243" y="0"/>
                </a:lnTo>
                <a:lnTo>
                  <a:pt x="0" y="0"/>
                </a:ln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2">
            <a:extLst>
              <a:ext uri="{FF2B5EF4-FFF2-40B4-BE49-F238E27FC236}">
                <a16:creationId xmlns:a16="http://schemas.microsoft.com/office/drawing/2014/main" id="{9F540DC8-9D1D-4A15-846A-0746A309AFA0}"/>
              </a:ext>
            </a:extLst>
          </p:cNvPr>
          <p:cNvGrpSpPr>
            <a:grpSpLocks/>
          </p:cNvGrpSpPr>
          <p:nvPr/>
        </p:nvGrpSpPr>
        <p:grpSpPr bwMode="auto">
          <a:xfrm>
            <a:off x="3929063" y="4868863"/>
            <a:ext cx="1609725" cy="1782762"/>
            <a:chOff x="2451" y="3351"/>
            <a:chExt cx="1266" cy="969"/>
          </a:xfrm>
        </p:grpSpPr>
        <p:sp>
          <p:nvSpPr>
            <p:cNvPr id="37907" name="Rectangle 3">
              <a:extLst>
                <a:ext uri="{FF2B5EF4-FFF2-40B4-BE49-F238E27FC236}">
                  <a16:creationId xmlns:a16="http://schemas.microsoft.com/office/drawing/2014/main" id="{9BEEC4F9-A3FE-412A-90E5-37EB786B09B3}"/>
                </a:ext>
              </a:extLst>
            </p:cNvPr>
            <p:cNvSpPr>
              <a:spLocks noChangeArrowheads="1"/>
            </p:cNvSpPr>
            <p:nvPr/>
          </p:nvSpPr>
          <p:spPr bwMode="auto">
            <a:xfrm>
              <a:off x="2459" y="3351"/>
              <a:ext cx="1258" cy="96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7908" name="Rectangle 4">
              <a:extLst>
                <a:ext uri="{FF2B5EF4-FFF2-40B4-BE49-F238E27FC236}">
                  <a16:creationId xmlns:a16="http://schemas.microsoft.com/office/drawing/2014/main" id="{58C96968-8367-4397-9349-8E89E3C80883}"/>
                </a:ext>
              </a:extLst>
            </p:cNvPr>
            <p:cNvSpPr>
              <a:spLocks noChangeArrowheads="1"/>
            </p:cNvSpPr>
            <p:nvPr/>
          </p:nvSpPr>
          <p:spPr bwMode="auto">
            <a:xfrm>
              <a:off x="2451" y="3789"/>
              <a:ext cx="1258" cy="531"/>
            </a:xfrm>
            <a:prstGeom prst="rect">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37891" name="Rectangle 5">
            <a:extLst>
              <a:ext uri="{FF2B5EF4-FFF2-40B4-BE49-F238E27FC236}">
                <a16:creationId xmlns:a16="http://schemas.microsoft.com/office/drawing/2014/main" id="{0FDD8457-C9C6-44C7-AC22-C838D1F268BC}"/>
              </a:ext>
            </a:extLst>
          </p:cNvPr>
          <p:cNvSpPr>
            <a:spLocks noGrp="1" noChangeArrowheads="1"/>
          </p:cNvSpPr>
          <p:nvPr>
            <p:ph type="title"/>
          </p:nvPr>
        </p:nvSpPr>
        <p:spPr>
          <a:xfrm>
            <a:off x="0" y="0"/>
            <a:ext cx="9013825" cy="1143000"/>
          </a:xfrm>
        </p:spPr>
        <p:txBody>
          <a:bodyPr/>
          <a:lstStyle/>
          <a:p>
            <a:pPr eaLnBrk="1" hangingPunct="1"/>
            <a:r>
              <a:rPr lang="en-US" altLang="en-US" sz="3200">
                <a:solidFill>
                  <a:schemeClr val="tx1"/>
                </a:solidFill>
              </a:rPr>
              <a:t>Dip tip in stock solution, just under the surface.</a:t>
            </a:r>
          </a:p>
        </p:txBody>
      </p:sp>
      <p:grpSp>
        <p:nvGrpSpPr>
          <p:cNvPr id="37892" name="Group 6">
            <a:extLst>
              <a:ext uri="{FF2B5EF4-FFF2-40B4-BE49-F238E27FC236}">
                <a16:creationId xmlns:a16="http://schemas.microsoft.com/office/drawing/2014/main" id="{EB7442F3-AFE8-4E79-B84E-03AA23CD04A0}"/>
              </a:ext>
            </a:extLst>
          </p:cNvPr>
          <p:cNvGrpSpPr>
            <a:grpSpLocks/>
          </p:cNvGrpSpPr>
          <p:nvPr/>
        </p:nvGrpSpPr>
        <p:grpSpPr bwMode="auto">
          <a:xfrm>
            <a:off x="3827463" y="1122363"/>
            <a:ext cx="758825" cy="3873500"/>
            <a:chOff x="2411" y="963"/>
            <a:chExt cx="778" cy="2708"/>
          </a:xfrm>
        </p:grpSpPr>
        <p:sp>
          <p:nvSpPr>
            <p:cNvPr id="37898" name="Rectangle 7">
              <a:extLst>
                <a:ext uri="{FF2B5EF4-FFF2-40B4-BE49-F238E27FC236}">
                  <a16:creationId xmlns:a16="http://schemas.microsoft.com/office/drawing/2014/main" id="{B4C4A926-7F2D-4A38-BE45-B7508E17DB98}"/>
                </a:ext>
              </a:extLst>
            </p:cNvPr>
            <p:cNvSpPr>
              <a:spLocks noChangeArrowheads="1"/>
            </p:cNvSpPr>
            <p:nvPr/>
          </p:nvSpPr>
          <p:spPr bwMode="auto">
            <a:xfrm>
              <a:off x="2533" y="1506"/>
              <a:ext cx="528" cy="136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7899" name="Rectangle 8">
              <a:extLst>
                <a:ext uri="{FF2B5EF4-FFF2-40B4-BE49-F238E27FC236}">
                  <a16:creationId xmlns:a16="http://schemas.microsoft.com/office/drawing/2014/main" id="{C3E4DEBE-5049-4A0A-83BD-220B6967D5A3}"/>
                </a:ext>
              </a:extLst>
            </p:cNvPr>
            <p:cNvSpPr>
              <a:spLocks noChangeArrowheads="1"/>
            </p:cNvSpPr>
            <p:nvPr/>
          </p:nvSpPr>
          <p:spPr bwMode="auto">
            <a:xfrm>
              <a:off x="2719" y="2883"/>
              <a:ext cx="154" cy="788"/>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7900" name="Rectangle 9">
              <a:extLst>
                <a:ext uri="{FF2B5EF4-FFF2-40B4-BE49-F238E27FC236}">
                  <a16:creationId xmlns:a16="http://schemas.microsoft.com/office/drawing/2014/main" id="{7E6E502A-5BA7-4D8D-B3AE-820F56F5E86F}"/>
                </a:ext>
              </a:extLst>
            </p:cNvPr>
            <p:cNvSpPr>
              <a:spLocks noChangeArrowheads="1"/>
            </p:cNvSpPr>
            <p:nvPr/>
          </p:nvSpPr>
          <p:spPr bwMode="auto">
            <a:xfrm>
              <a:off x="2736" y="1799"/>
              <a:ext cx="162" cy="63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b="0">
                  <a:solidFill>
                    <a:srgbClr val="FF3300"/>
                  </a:solidFill>
                </a:rPr>
                <a:t>0</a:t>
              </a:r>
            </a:p>
            <a:p>
              <a:pPr algn="ctr" eaLnBrk="1" hangingPunct="1">
                <a:spcBef>
                  <a:spcPct val="0"/>
                </a:spcBef>
                <a:buFontTx/>
                <a:buNone/>
              </a:pPr>
              <a:r>
                <a:rPr lang="en-US" altLang="en-US" sz="1600" b="0"/>
                <a:t>2</a:t>
              </a:r>
            </a:p>
            <a:p>
              <a:pPr algn="ctr" eaLnBrk="1" hangingPunct="1">
                <a:spcBef>
                  <a:spcPct val="0"/>
                </a:spcBef>
                <a:buFontTx/>
                <a:buNone/>
              </a:pPr>
              <a:r>
                <a:rPr lang="en-US" altLang="en-US" sz="1600" b="0"/>
                <a:t>7</a:t>
              </a:r>
            </a:p>
            <a:p>
              <a:pPr algn="ctr" eaLnBrk="1" hangingPunct="1">
                <a:spcBef>
                  <a:spcPct val="0"/>
                </a:spcBef>
                <a:buFontTx/>
                <a:buNone/>
              </a:pPr>
              <a:endParaRPr lang="en-US" altLang="en-US" sz="1600" b="0"/>
            </a:p>
          </p:txBody>
        </p:sp>
        <p:sp>
          <p:nvSpPr>
            <p:cNvPr id="37901" name="Line 10">
              <a:extLst>
                <a:ext uri="{FF2B5EF4-FFF2-40B4-BE49-F238E27FC236}">
                  <a16:creationId xmlns:a16="http://schemas.microsoft.com/office/drawing/2014/main" id="{66460B8E-C7EA-4A61-B200-6C188FF80C97}"/>
                </a:ext>
              </a:extLst>
            </p:cNvPr>
            <p:cNvSpPr>
              <a:spLocks noChangeShapeType="1"/>
            </p:cNvSpPr>
            <p:nvPr/>
          </p:nvSpPr>
          <p:spPr bwMode="auto">
            <a:xfrm>
              <a:off x="2801" y="1337"/>
              <a:ext cx="0" cy="20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7902" name="Group 11">
              <a:extLst>
                <a:ext uri="{FF2B5EF4-FFF2-40B4-BE49-F238E27FC236}">
                  <a16:creationId xmlns:a16="http://schemas.microsoft.com/office/drawing/2014/main" id="{51E45117-F949-4834-A632-2B1BB10ABD58}"/>
                </a:ext>
              </a:extLst>
            </p:cNvPr>
            <p:cNvGrpSpPr>
              <a:grpSpLocks/>
            </p:cNvGrpSpPr>
            <p:nvPr/>
          </p:nvGrpSpPr>
          <p:grpSpPr bwMode="auto">
            <a:xfrm>
              <a:off x="2411" y="963"/>
              <a:ext cx="778" cy="413"/>
              <a:chOff x="203" y="1549"/>
              <a:chExt cx="1736" cy="1687"/>
            </a:xfrm>
          </p:grpSpPr>
          <p:sp>
            <p:nvSpPr>
              <p:cNvPr id="37905" name="Oval 12">
                <a:extLst>
                  <a:ext uri="{FF2B5EF4-FFF2-40B4-BE49-F238E27FC236}">
                    <a16:creationId xmlns:a16="http://schemas.microsoft.com/office/drawing/2014/main" id="{F5C91D0A-248F-4EBB-9AD3-6653D01D34DD}"/>
                  </a:ext>
                </a:extLst>
              </p:cNvPr>
              <p:cNvSpPr>
                <a:spLocks noChangeArrowheads="1"/>
              </p:cNvSpPr>
              <p:nvPr/>
            </p:nvSpPr>
            <p:spPr bwMode="auto">
              <a:xfrm>
                <a:off x="203" y="1549"/>
                <a:ext cx="1736" cy="1687"/>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7906" name="Oval 13">
                <a:extLst>
                  <a:ext uri="{FF2B5EF4-FFF2-40B4-BE49-F238E27FC236}">
                    <a16:creationId xmlns:a16="http://schemas.microsoft.com/office/drawing/2014/main" id="{22E3D3E6-8E84-4B0B-B83A-A65EFF50B21E}"/>
                  </a:ext>
                </a:extLst>
              </p:cNvPr>
              <p:cNvSpPr>
                <a:spLocks noChangeArrowheads="1"/>
              </p:cNvSpPr>
              <p:nvPr/>
            </p:nvSpPr>
            <p:spPr bwMode="auto">
              <a:xfrm>
                <a:off x="454" y="1792"/>
                <a:ext cx="1215" cy="1180"/>
              </a:xfrm>
              <a:prstGeom prst="ellipse">
                <a:avLst/>
              </a:prstGeom>
              <a:solidFill>
                <a:srgbClr val="0099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P1000</a:t>
                </a:r>
              </a:p>
            </p:txBody>
          </p:sp>
        </p:grpSp>
        <p:sp>
          <p:nvSpPr>
            <p:cNvPr id="37903" name="AutoShape 14">
              <a:extLst>
                <a:ext uri="{FF2B5EF4-FFF2-40B4-BE49-F238E27FC236}">
                  <a16:creationId xmlns:a16="http://schemas.microsoft.com/office/drawing/2014/main" id="{08CA428A-40DC-4AE9-BF36-189D95B5EA02}"/>
                </a:ext>
              </a:extLst>
            </p:cNvPr>
            <p:cNvSpPr>
              <a:spLocks noChangeArrowheads="1"/>
            </p:cNvSpPr>
            <p:nvPr/>
          </p:nvSpPr>
          <p:spPr bwMode="auto">
            <a:xfrm>
              <a:off x="2760" y="2393"/>
              <a:ext cx="97" cy="171"/>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7904" name="Text Box 15">
              <a:extLst>
                <a:ext uri="{FF2B5EF4-FFF2-40B4-BE49-F238E27FC236}">
                  <a16:creationId xmlns:a16="http://schemas.microsoft.com/office/drawing/2014/main" id="{F1FE972E-3722-45D3-9D3C-E375F52EEBFD}"/>
                </a:ext>
              </a:extLst>
            </p:cNvPr>
            <p:cNvSpPr txBox="1">
              <a:spLocks noChangeArrowheads="1"/>
            </p:cNvSpPr>
            <p:nvPr/>
          </p:nvSpPr>
          <p:spPr bwMode="auto">
            <a:xfrm>
              <a:off x="2686" y="2267"/>
              <a:ext cx="347"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800" b="0"/>
                <a:t>||</a:t>
              </a:r>
              <a:r>
                <a:rPr lang="en-US" altLang="en-US" sz="1400" b="0"/>
                <a:t>|</a:t>
              </a:r>
              <a:r>
                <a:rPr lang="en-US" altLang="en-US" sz="800" b="0"/>
                <a:t>||</a:t>
              </a:r>
            </a:p>
          </p:txBody>
        </p:sp>
      </p:grpSp>
      <p:sp>
        <p:nvSpPr>
          <p:cNvPr id="37893" name="Text Box 16">
            <a:extLst>
              <a:ext uri="{FF2B5EF4-FFF2-40B4-BE49-F238E27FC236}">
                <a16:creationId xmlns:a16="http://schemas.microsoft.com/office/drawing/2014/main" id="{47E3DD40-4A04-47BA-A31A-0841F4F9CFEA}"/>
              </a:ext>
            </a:extLst>
          </p:cNvPr>
          <p:cNvSpPr txBox="1">
            <a:spLocks noChangeArrowheads="1"/>
          </p:cNvSpPr>
          <p:nvPr/>
        </p:nvSpPr>
        <p:spPr bwMode="auto">
          <a:xfrm>
            <a:off x="5302250" y="5154613"/>
            <a:ext cx="2682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a:t>
            </a:r>
          </a:p>
          <a:p>
            <a:pPr eaLnBrk="1" hangingPunct="1">
              <a:spcBef>
                <a:spcPct val="0"/>
              </a:spcBef>
              <a:buFontTx/>
              <a:buNone/>
            </a:pPr>
            <a:r>
              <a:rPr lang="en-US" altLang="en-US" sz="2000"/>
              <a:t>-</a:t>
            </a:r>
          </a:p>
          <a:p>
            <a:pPr eaLnBrk="1" hangingPunct="1">
              <a:spcBef>
                <a:spcPct val="0"/>
              </a:spcBef>
              <a:buFontTx/>
              <a:buNone/>
            </a:pPr>
            <a:r>
              <a:rPr lang="en-US" altLang="en-US" sz="2000"/>
              <a:t>-</a:t>
            </a:r>
          </a:p>
          <a:p>
            <a:pPr eaLnBrk="1" hangingPunct="1">
              <a:spcBef>
                <a:spcPct val="0"/>
              </a:spcBef>
              <a:buFontTx/>
              <a:buNone/>
            </a:pPr>
            <a:r>
              <a:rPr lang="en-US" altLang="en-US" sz="2000"/>
              <a:t>-</a:t>
            </a:r>
          </a:p>
        </p:txBody>
      </p:sp>
      <p:sp>
        <p:nvSpPr>
          <p:cNvPr id="37894" name="Text Box 17">
            <a:extLst>
              <a:ext uri="{FF2B5EF4-FFF2-40B4-BE49-F238E27FC236}">
                <a16:creationId xmlns:a16="http://schemas.microsoft.com/office/drawing/2014/main" id="{1935E0EC-28AA-4B29-92A2-1831C1A2D03D}"/>
              </a:ext>
            </a:extLst>
          </p:cNvPr>
          <p:cNvSpPr txBox="1">
            <a:spLocks noChangeArrowheads="1"/>
          </p:cNvSpPr>
          <p:nvPr/>
        </p:nvSpPr>
        <p:spPr bwMode="auto">
          <a:xfrm>
            <a:off x="4662488" y="5911850"/>
            <a:ext cx="81915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50 mL</a:t>
            </a:r>
          </a:p>
        </p:txBody>
      </p:sp>
      <p:sp>
        <p:nvSpPr>
          <p:cNvPr id="37895" name="Oval 18">
            <a:extLst>
              <a:ext uri="{FF2B5EF4-FFF2-40B4-BE49-F238E27FC236}">
                <a16:creationId xmlns:a16="http://schemas.microsoft.com/office/drawing/2014/main" id="{9EF1026E-A949-45A7-BCCA-275BF0365819}"/>
              </a:ext>
            </a:extLst>
          </p:cNvPr>
          <p:cNvSpPr>
            <a:spLocks noChangeArrowheads="1"/>
          </p:cNvSpPr>
          <p:nvPr/>
        </p:nvSpPr>
        <p:spPr bwMode="auto">
          <a:xfrm>
            <a:off x="3940175" y="6451600"/>
            <a:ext cx="1584325" cy="282575"/>
          </a:xfrm>
          <a:prstGeom prst="ellipse">
            <a:avLst/>
          </a:prstGeom>
          <a:solidFill>
            <a:srgbClr val="66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7896" name="Oval 19">
            <a:extLst>
              <a:ext uri="{FF2B5EF4-FFF2-40B4-BE49-F238E27FC236}">
                <a16:creationId xmlns:a16="http://schemas.microsoft.com/office/drawing/2014/main" id="{3E6F447D-F70F-4EEE-8B04-4D769AFC4E07}"/>
              </a:ext>
            </a:extLst>
          </p:cNvPr>
          <p:cNvSpPr>
            <a:spLocks noChangeArrowheads="1"/>
          </p:cNvSpPr>
          <p:nvPr/>
        </p:nvSpPr>
        <p:spPr bwMode="auto">
          <a:xfrm>
            <a:off x="3925888" y="4751388"/>
            <a:ext cx="1584325" cy="282575"/>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7897" name="Freeform 20">
            <a:extLst>
              <a:ext uri="{FF2B5EF4-FFF2-40B4-BE49-F238E27FC236}">
                <a16:creationId xmlns:a16="http://schemas.microsoft.com/office/drawing/2014/main" id="{E4EEBFC4-D071-4132-B006-61748D8F7F19}"/>
              </a:ext>
            </a:extLst>
          </p:cNvPr>
          <p:cNvSpPr>
            <a:spLocks/>
          </p:cNvSpPr>
          <p:nvPr/>
        </p:nvSpPr>
        <p:spPr bwMode="auto">
          <a:xfrm>
            <a:off x="4095750" y="4837113"/>
            <a:ext cx="204788" cy="1108075"/>
          </a:xfrm>
          <a:custGeom>
            <a:avLst/>
            <a:gdLst>
              <a:gd name="T0" fmla="*/ 0 w 243"/>
              <a:gd name="T1" fmla="*/ 0 h 698"/>
              <a:gd name="T2" fmla="*/ 2147483646 w 243"/>
              <a:gd name="T3" fmla="*/ 2147483646 h 698"/>
              <a:gd name="T4" fmla="*/ 2147483646 w 243"/>
              <a:gd name="T5" fmla="*/ 0 h 698"/>
              <a:gd name="T6" fmla="*/ 0 w 243"/>
              <a:gd name="T7" fmla="*/ 0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3" h="698">
                <a:moveTo>
                  <a:pt x="0" y="0"/>
                </a:moveTo>
                <a:lnTo>
                  <a:pt x="113" y="698"/>
                </a:lnTo>
                <a:lnTo>
                  <a:pt x="243" y="0"/>
                </a:lnTo>
                <a:lnTo>
                  <a:pt x="0" y="0"/>
                </a:ln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Line 48">
            <a:extLst>
              <a:ext uri="{FF2B5EF4-FFF2-40B4-BE49-F238E27FC236}">
                <a16:creationId xmlns:a16="http://schemas.microsoft.com/office/drawing/2014/main" id="{9320845D-381E-4205-9287-929D1AF7078F}"/>
              </a:ext>
            </a:extLst>
          </p:cNvPr>
          <p:cNvSpPr>
            <a:spLocks noChangeShapeType="1"/>
          </p:cNvSpPr>
          <p:nvPr/>
        </p:nvSpPr>
        <p:spPr bwMode="auto">
          <a:xfrm flipH="1">
            <a:off x="962025" y="2884488"/>
            <a:ext cx="690245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15" name="Rectangle 5">
            <a:extLst>
              <a:ext uri="{FF2B5EF4-FFF2-40B4-BE49-F238E27FC236}">
                <a16:creationId xmlns:a16="http://schemas.microsoft.com/office/drawing/2014/main" id="{A9DA430B-A160-458F-92C5-E533683692BE}"/>
              </a:ext>
            </a:extLst>
          </p:cNvPr>
          <p:cNvSpPr>
            <a:spLocks noGrp="1" noChangeArrowheads="1"/>
          </p:cNvSpPr>
          <p:nvPr>
            <p:ph type="title"/>
          </p:nvPr>
        </p:nvSpPr>
        <p:spPr>
          <a:xfrm>
            <a:off x="0" y="0"/>
            <a:ext cx="9013825" cy="1143000"/>
          </a:xfrm>
        </p:spPr>
        <p:txBody>
          <a:bodyPr/>
          <a:lstStyle/>
          <a:p>
            <a:pPr eaLnBrk="1" hangingPunct="1"/>
            <a:r>
              <a:rPr lang="en-US" altLang="en-US" sz="3200">
                <a:solidFill>
                  <a:schemeClr val="tx1"/>
                </a:solidFill>
              </a:rPr>
              <a:t>Withdrawing and Dispensing Liquid.</a:t>
            </a:r>
            <a:br>
              <a:rPr lang="en-US" altLang="en-US" sz="3200">
                <a:solidFill>
                  <a:schemeClr val="tx1"/>
                </a:solidFill>
              </a:rPr>
            </a:br>
            <a:r>
              <a:rPr lang="en-US" altLang="en-US" sz="3200">
                <a:solidFill>
                  <a:schemeClr val="tx1"/>
                </a:solidFill>
              </a:rPr>
              <a:t>3 different positions</a:t>
            </a:r>
          </a:p>
        </p:txBody>
      </p:sp>
      <p:sp>
        <p:nvSpPr>
          <p:cNvPr id="38916" name="Rectangle 21">
            <a:extLst>
              <a:ext uri="{FF2B5EF4-FFF2-40B4-BE49-F238E27FC236}">
                <a16:creationId xmlns:a16="http://schemas.microsoft.com/office/drawing/2014/main" id="{B9505A32-551D-4993-9D8E-D33DED8B7CBB}"/>
              </a:ext>
            </a:extLst>
          </p:cNvPr>
          <p:cNvSpPr>
            <a:spLocks noChangeArrowheads="1"/>
          </p:cNvSpPr>
          <p:nvPr/>
        </p:nvSpPr>
        <p:spPr bwMode="auto">
          <a:xfrm>
            <a:off x="5535613" y="3160713"/>
            <a:ext cx="874712" cy="288925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8917" name="Rectangle 22">
            <a:extLst>
              <a:ext uri="{FF2B5EF4-FFF2-40B4-BE49-F238E27FC236}">
                <a16:creationId xmlns:a16="http://schemas.microsoft.com/office/drawing/2014/main" id="{9B7097B4-4DA0-4C59-8AB2-274C71D3AF37}"/>
              </a:ext>
            </a:extLst>
          </p:cNvPr>
          <p:cNvSpPr>
            <a:spLocks noChangeArrowheads="1"/>
          </p:cNvSpPr>
          <p:nvPr/>
        </p:nvSpPr>
        <p:spPr bwMode="auto">
          <a:xfrm>
            <a:off x="5843588" y="6078538"/>
            <a:ext cx="255587" cy="779462"/>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8918" name="Rectangle 23">
            <a:extLst>
              <a:ext uri="{FF2B5EF4-FFF2-40B4-BE49-F238E27FC236}">
                <a16:creationId xmlns:a16="http://schemas.microsoft.com/office/drawing/2014/main" id="{B0816842-7605-4CC8-B85D-EEB4034D220B}"/>
              </a:ext>
            </a:extLst>
          </p:cNvPr>
          <p:cNvSpPr>
            <a:spLocks noChangeArrowheads="1"/>
          </p:cNvSpPr>
          <p:nvPr/>
        </p:nvSpPr>
        <p:spPr bwMode="auto">
          <a:xfrm>
            <a:off x="5872163" y="3781425"/>
            <a:ext cx="268287" cy="13398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b="0">
                <a:solidFill>
                  <a:srgbClr val="FF3300"/>
                </a:solidFill>
              </a:rPr>
              <a:t>0</a:t>
            </a:r>
          </a:p>
          <a:p>
            <a:pPr algn="ctr" eaLnBrk="1" hangingPunct="1">
              <a:spcBef>
                <a:spcPct val="0"/>
              </a:spcBef>
              <a:buFontTx/>
              <a:buNone/>
            </a:pPr>
            <a:r>
              <a:rPr lang="en-US" altLang="en-US" sz="1600" b="0"/>
              <a:t>2</a:t>
            </a:r>
          </a:p>
          <a:p>
            <a:pPr algn="ctr" eaLnBrk="1" hangingPunct="1">
              <a:spcBef>
                <a:spcPct val="0"/>
              </a:spcBef>
              <a:buFontTx/>
              <a:buNone/>
            </a:pPr>
            <a:r>
              <a:rPr lang="en-US" altLang="en-US" sz="1600" b="0"/>
              <a:t>7</a:t>
            </a:r>
          </a:p>
          <a:p>
            <a:pPr algn="ctr" eaLnBrk="1" hangingPunct="1">
              <a:spcBef>
                <a:spcPct val="0"/>
              </a:spcBef>
              <a:buFontTx/>
              <a:buNone/>
            </a:pPr>
            <a:endParaRPr lang="en-US" altLang="en-US" sz="1600" b="0"/>
          </a:p>
        </p:txBody>
      </p:sp>
      <p:sp>
        <p:nvSpPr>
          <p:cNvPr id="38919" name="Line 24">
            <a:extLst>
              <a:ext uri="{FF2B5EF4-FFF2-40B4-BE49-F238E27FC236}">
                <a16:creationId xmlns:a16="http://schemas.microsoft.com/office/drawing/2014/main" id="{8CDD7A40-EA74-41A9-BBEC-4BD8685F31A6}"/>
              </a:ext>
            </a:extLst>
          </p:cNvPr>
          <p:cNvSpPr>
            <a:spLocks noChangeShapeType="1"/>
          </p:cNvSpPr>
          <p:nvPr/>
        </p:nvSpPr>
        <p:spPr bwMode="auto">
          <a:xfrm>
            <a:off x="5980113" y="2584450"/>
            <a:ext cx="1587" cy="64611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8920" name="Group 25">
            <a:extLst>
              <a:ext uri="{FF2B5EF4-FFF2-40B4-BE49-F238E27FC236}">
                <a16:creationId xmlns:a16="http://schemas.microsoft.com/office/drawing/2014/main" id="{FC828BA6-069A-441C-85AC-7DD0A9A7C385}"/>
              </a:ext>
            </a:extLst>
          </p:cNvPr>
          <p:cNvGrpSpPr>
            <a:grpSpLocks/>
          </p:cNvGrpSpPr>
          <p:nvPr/>
        </p:nvGrpSpPr>
        <p:grpSpPr bwMode="auto">
          <a:xfrm>
            <a:off x="5372100" y="2368550"/>
            <a:ext cx="1287463" cy="436563"/>
            <a:chOff x="203" y="1549"/>
            <a:chExt cx="1736" cy="1687"/>
          </a:xfrm>
        </p:grpSpPr>
        <p:sp>
          <p:nvSpPr>
            <p:cNvPr id="38946" name="Oval 26">
              <a:extLst>
                <a:ext uri="{FF2B5EF4-FFF2-40B4-BE49-F238E27FC236}">
                  <a16:creationId xmlns:a16="http://schemas.microsoft.com/office/drawing/2014/main" id="{5E36BF55-1FBE-4228-A585-1E42F14F298B}"/>
                </a:ext>
              </a:extLst>
            </p:cNvPr>
            <p:cNvSpPr>
              <a:spLocks noChangeArrowheads="1"/>
            </p:cNvSpPr>
            <p:nvPr/>
          </p:nvSpPr>
          <p:spPr bwMode="auto">
            <a:xfrm>
              <a:off x="203" y="1549"/>
              <a:ext cx="1736" cy="1687"/>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8947" name="Oval 27">
              <a:extLst>
                <a:ext uri="{FF2B5EF4-FFF2-40B4-BE49-F238E27FC236}">
                  <a16:creationId xmlns:a16="http://schemas.microsoft.com/office/drawing/2014/main" id="{AF2F2D07-8B3A-43F6-B9D7-59D367F166BF}"/>
                </a:ext>
              </a:extLst>
            </p:cNvPr>
            <p:cNvSpPr>
              <a:spLocks noChangeArrowheads="1"/>
            </p:cNvSpPr>
            <p:nvPr/>
          </p:nvSpPr>
          <p:spPr bwMode="auto">
            <a:xfrm>
              <a:off x="454" y="1792"/>
              <a:ext cx="1215" cy="1180"/>
            </a:xfrm>
            <a:prstGeom prst="ellipse">
              <a:avLst/>
            </a:prstGeom>
            <a:solidFill>
              <a:srgbClr val="0099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P1000</a:t>
              </a:r>
            </a:p>
          </p:txBody>
        </p:sp>
      </p:grpSp>
      <p:sp>
        <p:nvSpPr>
          <p:cNvPr id="38921" name="AutoShape 28">
            <a:extLst>
              <a:ext uri="{FF2B5EF4-FFF2-40B4-BE49-F238E27FC236}">
                <a16:creationId xmlns:a16="http://schemas.microsoft.com/office/drawing/2014/main" id="{465EF6B0-8F29-495C-B6B9-2E258B37C681}"/>
              </a:ext>
            </a:extLst>
          </p:cNvPr>
          <p:cNvSpPr>
            <a:spLocks noChangeArrowheads="1"/>
          </p:cNvSpPr>
          <p:nvPr/>
        </p:nvSpPr>
        <p:spPr bwMode="auto">
          <a:xfrm>
            <a:off x="5911850" y="5040313"/>
            <a:ext cx="160338" cy="361950"/>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8922" name="Text Box 29">
            <a:extLst>
              <a:ext uri="{FF2B5EF4-FFF2-40B4-BE49-F238E27FC236}">
                <a16:creationId xmlns:a16="http://schemas.microsoft.com/office/drawing/2014/main" id="{3D91CF4C-88FE-4C29-83BB-2C43DFEFD971}"/>
              </a:ext>
            </a:extLst>
          </p:cNvPr>
          <p:cNvSpPr txBox="1">
            <a:spLocks noChangeArrowheads="1"/>
          </p:cNvSpPr>
          <p:nvPr/>
        </p:nvSpPr>
        <p:spPr bwMode="auto">
          <a:xfrm>
            <a:off x="5789613" y="4773613"/>
            <a:ext cx="3381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800" b="0"/>
              <a:t>||</a:t>
            </a:r>
            <a:r>
              <a:rPr lang="en-US" altLang="en-US" sz="1400" b="0"/>
              <a:t>|</a:t>
            </a:r>
            <a:r>
              <a:rPr lang="en-US" altLang="en-US" sz="800" b="0"/>
              <a:t>||</a:t>
            </a:r>
          </a:p>
        </p:txBody>
      </p:sp>
      <p:sp>
        <p:nvSpPr>
          <p:cNvPr id="38923" name="Rectangle 30">
            <a:extLst>
              <a:ext uri="{FF2B5EF4-FFF2-40B4-BE49-F238E27FC236}">
                <a16:creationId xmlns:a16="http://schemas.microsoft.com/office/drawing/2014/main" id="{3127F2B8-3E28-43A1-A9F3-6DC1258EB2FE}"/>
              </a:ext>
            </a:extLst>
          </p:cNvPr>
          <p:cNvSpPr>
            <a:spLocks noChangeArrowheads="1"/>
          </p:cNvSpPr>
          <p:nvPr/>
        </p:nvSpPr>
        <p:spPr bwMode="auto">
          <a:xfrm>
            <a:off x="3602038" y="3160713"/>
            <a:ext cx="874712" cy="288925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8924" name="Rectangle 31">
            <a:extLst>
              <a:ext uri="{FF2B5EF4-FFF2-40B4-BE49-F238E27FC236}">
                <a16:creationId xmlns:a16="http://schemas.microsoft.com/office/drawing/2014/main" id="{20BF090E-0EE1-4CE1-A0DA-CD4A771D76F8}"/>
              </a:ext>
            </a:extLst>
          </p:cNvPr>
          <p:cNvSpPr>
            <a:spLocks noChangeArrowheads="1"/>
          </p:cNvSpPr>
          <p:nvPr/>
        </p:nvSpPr>
        <p:spPr bwMode="auto">
          <a:xfrm>
            <a:off x="3910013" y="6078538"/>
            <a:ext cx="255587" cy="779462"/>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8925" name="Rectangle 32">
            <a:extLst>
              <a:ext uri="{FF2B5EF4-FFF2-40B4-BE49-F238E27FC236}">
                <a16:creationId xmlns:a16="http://schemas.microsoft.com/office/drawing/2014/main" id="{E9DA0B35-41C1-44D5-96A6-06E52330E70B}"/>
              </a:ext>
            </a:extLst>
          </p:cNvPr>
          <p:cNvSpPr>
            <a:spLocks noChangeArrowheads="1"/>
          </p:cNvSpPr>
          <p:nvPr/>
        </p:nvSpPr>
        <p:spPr bwMode="auto">
          <a:xfrm>
            <a:off x="3938588" y="3781425"/>
            <a:ext cx="268287" cy="13398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b="0">
                <a:solidFill>
                  <a:srgbClr val="FF3300"/>
                </a:solidFill>
              </a:rPr>
              <a:t>0</a:t>
            </a:r>
          </a:p>
          <a:p>
            <a:pPr algn="ctr" eaLnBrk="1" hangingPunct="1">
              <a:spcBef>
                <a:spcPct val="0"/>
              </a:spcBef>
              <a:buFontTx/>
              <a:buNone/>
            </a:pPr>
            <a:r>
              <a:rPr lang="en-US" altLang="en-US" sz="1600" b="0"/>
              <a:t>2</a:t>
            </a:r>
          </a:p>
          <a:p>
            <a:pPr algn="ctr" eaLnBrk="1" hangingPunct="1">
              <a:spcBef>
                <a:spcPct val="0"/>
              </a:spcBef>
              <a:buFontTx/>
              <a:buNone/>
            </a:pPr>
            <a:r>
              <a:rPr lang="en-US" altLang="en-US" sz="1600" b="0"/>
              <a:t>7</a:t>
            </a:r>
          </a:p>
          <a:p>
            <a:pPr algn="ctr" eaLnBrk="1" hangingPunct="1">
              <a:spcBef>
                <a:spcPct val="0"/>
              </a:spcBef>
              <a:buFontTx/>
              <a:buNone/>
            </a:pPr>
            <a:endParaRPr lang="en-US" altLang="en-US" sz="1600" b="0"/>
          </a:p>
        </p:txBody>
      </p:sp>
      <p:sp>
        <p:nvSpPr>
          <p:cNvPr id="38926" name="Line 33">
            <a:extLst>
              <a:ext uri="{FF2B5EF4-FFF2-40B4-BE49-F238E27FC236}">
                <a16:creationId xmlns:a16="http://schemas.microsoft.com/office/drawing/2014/main" id="{521F4F71-4833-4876-8E81-B35E095FA1BD}"/>
              </a:ext>
            </a:extLst>
          </p:cNvPr>
          <p:cNvSpPr>
            <a:spLocks noChangeShapeType="1"/>
          </p:cNvSpPr>
          <p:nvPr/>
        </p:nvSpPr>
        <p:spPr bwMode="auto">
          <a:xfrm>
            <a:off x="4046538" y="2584450"/>
            <a:ext cx="1587" cy="64611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8927" name="Group 34">
            <a:extLst>
              <a:ext uri="{FF2B5EF4-FFF2-40B4-BE49-F238E27FC236}">
                <a16:creationId xmlns:a16="http://schemas.microsoft.com/office/drawing/2014/main" id="{62B41AFD-7469-44A0-9CA4-31F9A836E1C7}"/>
              </a:ext>
            </a:extLst>
          </p:cNvPr>
          <p:cNvGrpSpPr>
            <a:grpSpLocks/>
          </p:cNvGrpSpPr>
          <p:nvPr/>
        </p:nvGrpSpPr>
        <p:grpSpPr bwMode="auto">
          <a:xfrm>
            <a:off x="3438525" y="2127250"/>
            <a:ext cx="1287463" cy="436563"/>
            <a:chOff x="203" y="1549"/>
            <a:chExt cx="1736" cy="1687"/>
          </a:xfrm>
        </p:grpSpPr>
        <p:sp>
          <p:nvSpPr>
            <p:cNvPr id="38944" name="Oval 35">
              <a:extLst>
                <a:ext uri="{FF2B5EF4-FFF2-40B4-BE49-F238E27FC236}">
                  <a16:creationId xmlns:a16="http://schemas.microsoft.com/office/drawing/2014/main" id="{4AC6A427-3525-493D-90D3-7D0DF40907E9}"/>
                </a:ext>
              </a:extLst>
            </p:cNvPr>
            <p:cNvSpPr>
              <a:spLocks noChangeArrowheads="1"/>
            </p:cNvSpPr>
            <p:nvPr/>
          </p:nvSpPr>
          <p:spPr bwMode="auto">
            <a:xfrm>
              <a:off x="203" y="1549"/>
              <a:ext cx="1736" cy="1687"/>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8945" name="Oval 36">
              <a:extLst>
                <a:ext uri="{FF2B5EF4-FFF2-40B4-BE49-F238E27FC236}">
                  <a16:creationId xmlns:a16="http://schemas.microsoft.com/office/drawing/2014/main" id="{936A7CAF-0B68-45B0-B1F0-504BE0AEE028}"/>
                </a:ext>
              </a:extLst>
            </p:cNvPr>
            <p:cNvSpPr>
              <a:spLocks noChangeArrowheads="1"/>
            </p:cNvSpPr>
            <p:nvPr/>
          </p:nvSpPr>
          <p:spPr bwMode="auto">
            <a:xfrm>
              <a:off x="454" y="1792"/>
              <a:ext cx="1215" cy="1180"/>
            </a:xfrm>
            <a:prstGeom prst="ellipse">
              <a:avLst/>
            </a:prstGeom>
            <a:solidFill>
              <a:srgbClr val="0099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P1000</a:t>
              </a:r>
            </a:p>
          </p:txBody>
        </p:sp>
      </p:grpSp>
      <p:sp>
        <p:nvSpPr>
          <p:cNvPr id="38928" name="AutoShape 37">
            <a:extLst>
              <a:ext uri="{FF2B5EF4-FFF2-40B4-BE49-F238E27FC236}">
                <a16:creationId xmlns:a16="http://schemas.microsoft.com/office/drawing/2014/main" id="{18CB093C-8C54-4656-BA0A-8CD0626674E2}"/>
              </a:ext>
            </a:extLst>
          </p:cNvPr>
          <p:cNvSpPr>
            <a:spLocks noChangeArrowheads="1"/>
          </p:cNvSpPr>
          <p:nvPr/>
        </p:nvSpPr>
        <p:spPr bwMode="auto">
          <a:xfrm>
            <a:off x="3978275" y="5040313"/>
            <a:ext cx="160338" cy="361950"/>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8929" name="Text Box 38">
            <a:extLst>
              <a:ext uri="{FF2B5EF4-FFF2-40B4-BE49-F238E27FC236}">
                <a16:creationId xmlns:a16="http://schemas.microsoft.com/office/drawing/2014/main" id="{E822A612-570D-4F84-9291-5B1BF079EB78}"/>
              </a:ext>
            </a:extLst>
          </p:cNvPr>
          <p:cNvSpPr txBox="1">
            <a:spLocks noChangeArrowheads="1"/>
          </p:cNvSpPr>
          <p:nvPr/>
        </p:nvSpPr>
        <p:spPr bwMode="auto">
          <a:xfrm>
            <a:off x="3856038" y="4773613"/>
            <a:ext cx="3381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800" b="0"/>
              <a:t>||</a:t>
            </a:r>
            <a:r>
              <a:rPr lang="en-US" altLang="en-US" sz="1400" b="0"/>
              <a:t>|</a:t>
            </a:r>
            <a:r>
              <a:rPr lang="en-US" altLang="en-US" sz="800" b="0"/>
              <a:t>||</a:t>
            </a:r>
          </a:p>
        </p:txBody>
      </p:sp>
      <p:sp>
        <p:nvSpPr>
          <p:cNvPr id="38930" name="Rectangle 39">
            <a:extLst>
              <a:ext uri="{FF2B5EF4-FFF2-40B4-BE49-F238E27FC236}">
                <a16:creationId xmlns:a16="http://schemas.microsoft.com/office/drawing/2014/main" id="{7F61A255-1502-45F7-9D47-03CE54E71FC9}"/>
              </a:ext>
            </a:extLst>
          </p:cNvPr>
          <p:cNvSpPr>
            <a:spLocks noChangeArrowheads="1"/>
          </p:cNvSpPr>
          <p:nvPr/>
        </p:nvSpPr>
        <p:spPr bwMode="auto">
          <a:xfrm>
            <a:off x="7453313" y="3160713"/>
            <a:ext cx="874712" cy="288925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8931" name="Rectangle 40">
            <a:extLst>
              <a:ext uri="{FF2B5EF4-FFF2-40B4-BE49-F238E27FC236}">
                <a16:creationId xmlns:a16="http://schemas.microsoft.com/office/drawing/2014/main" id="{F4AEBF1D-2149-4E34-B2D7-AC5C222A8516}"/>
              </a:ext>
            </a:extLst>
          </p:cNvPr>
          <p:cNvSpPr>
            <a:spLocks noChangeArrowheads="1"/>
          </p:cNvSpPr>
          <p:nvPr/>
        </p:nvSpPr>
        <p:spPr bwMode="auto">
          <a:xfrm>
            <a:off x="7761288" y="6078538"/>
            <a:ext cx="255587" cy="779462"/>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8932" name="Rectangle 41">
            <a:extLst>
              <a:ext uri="{FF2B5EF4-FFF2-40B4-BE49-F238E27FC236}">
                <a16:creationId xmlns:a16="http://schemas.microsoft.com/office/drawing/2014/main" id="{412F39B7-AFCB-4009-8837-CDC762AD7E2A}"/>
              </a:ext>
            </a:extLst>
          </p:cNvPr>
          <p:cNvSpPr>
            <a:spLocks noChangeArrowheads="1"/>
          </p:cNvSpPr>
          <p:nvPr/>
        </p:nvSpPr>
        <p:spPr bwMode="auto">
          <a:xfrm>
            <a:off x="7789863" y="3781425"/>
            <a:ext cx="268287" cy="13398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b="0">
                <a:solidFill>
                  <a:srgbClr val="FF3300"/>
                </a:solidFill>
              </a:rPr>
              <a:t>0</a:t>
            </a:r>
          </a:p>
          <a:p>
            <a:pPr algn="ctr" eaLnBrk="1" hangingPunct="1">
              <a:spcBef>
                <a:spcPct val="0"/>
              </a:spcBef>
              <a:buFontTx/>
              <a:buNone/>
            </a:pPr>
            <a:r>
              <a:rPr lang="en-US" altLang="en-US" sz="1600" b="0"/>
              <a:t>2</a:t>
            </a:r>
          </a:p>
          <a:p>
            <a:pPr algn="ctr" eaLnBrk="1" hangingPunct="1">
              <a:spcBef>
                <a:spcPct val="0"/>
              </a:spcBef>
              <a:buFontTx/>
              <a:buNone/>
            </a:pPr>
            <a:r>
              <a:rPr lang="en-US" altLang="en-US" sz="1600" b="0"/>
              <a:t>7</a:t>
            </a:r>
          </a:p>
          <a:p>
            <a:pPr algn="ctr" eaLnBrk="1" hangingPunct="1">
              <a:spcBef>
                <a:spcPct val="0"/>
              </a:spcBef>
              <a:buFontTx/>
              <a:buNone/>
            </a:pPr>
            <a:endParaRPr lang="en-US" altLang="en-US" sz="1600" b="0"/>
          </a:p>
        </p:txBody>
      </p:sp>
      <p:sp>
        <p:nvSpPr>
          <p:cNvPr id="38933" name="Line 42">
            <a:extLst>
              <a:ext uri="{FF2B5EF4-FFF2-40B4-BE49-F238E27FC236}">
                <a16:creationId xmlns:a16="http://schemas.microsoft.com/office/drawing/2014/main" id="{79CE82E6-2336-4BE4-B8BF-6DAA42A04DED}"/>
              </a:ext>
            </a:extLst>
          </p:cNvPr>
          <p:cNvSpPr>
            <a:spLocks noChangeShapeType="1"/>
          </p:cNvSpPr>
          <p:nvPr/>
        </p:nvSpPr>
        <p:spPr bwMode="auto">
          <a:xfrm>
            <a:off x="7897813" y="2725738"/>
            <a:ext cx="1587" cy="50482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8934" name="Group 43">
            <a:extLst>
              <a:ext uri="{FF2B5EF4-FFF2-40B4-BE49-F238E27FC236}">
                <a16:creationId xmlns:a16="http://schemas.microsoft.com/office/drawing/2014/main" id="{4DD21205-F642-4914-8E94-A6930F947319}"/>
              </a:ext>
            </a:extLst>
          </p:cNvPr>
          <p:cNvGrpSpPr>
            <a:grpSpLocks/>
          </p:cNvGrpSpPr>
          <p:nvPr/>
        </p:nvGrpSpPr>
        <p:grpSpPr bwMode="auto">
          <a:xfrm>
            <a:off x="7289800" y="2686050"/>
            <a:ext cx="1287463" cy="436563"/>
            <a:chOff x="203" y="1549"/>
            <a:chExt cx="1736" cy="1687"/>
          </a:xfrm>
        </p:grpSpPr>
        <p:sp>
          <p:nvSpPr>
            <p:cNvPr id="38942" name="Oval 44">
              <a:extLst>
                <a:ext uri="{FF2B5EF4-FFF2-40B4-BE49-F238E27FC236}">
                  <a16:creationId xmlns:a16="http://schemas.microsoft.com/office/drawing/2014/main" id="{437C7AB4-592F-459D-89A2-95920DB1AC46}"/>
                </a:ext>
              </a:extLst>
            </p:cNvPr>
            <p:cNvSpPr>
              <a:spLocks noChangeArrowheads="1"/>
            </p:cNvSpPr>
            <p:nvPr/>
          </p:nvSpPr>
          <p:spPr bwMode="auto">
            <a:xfrm>
              <a:off x="203" y="1549"/>
              <a:ext cx="1736" cy="1687"/>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8943" name="Oval 45">
              <a:extLst>
                <a:ext uri="{FF2B5EF4-FFF2-40B4-BE49-F238E27FC236}">
                  <a16:creationId xmlns:a16="http://schemas.microsoft.com/office/drawing/2014/main" id="{4E2D08AF-BDF4-4BDC-9B39-722D71412809}"/>
                </a:ext>
              </a:extLst>
            </p:cNvPr>
            <p:cNvSpPr>
              <a:spLocks noChangeArrowheads="1"/>
            </p:cNvSpPr>
            <p:nvPr/>
          </p:nvSpPr>
          <p:spPr bwMode="auto">
            <a:xfrm>
              <a:off x="454" y="1792"/>
              <a:ext cx="1215" cy="1180"/>
            </a:xfrm>
            <a:prstGeom prst="ellipse">
              <a:avLst/>
            </a:prstGeom>
            <a:solidFill>
              <a:srgbClr val="0099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P1000</a:t>
              </a:r>
            </a:p>
          </p:txBody>
        </p:sp>
      </p:grpSp>
      <p:sp>
        <p:nvSpPr>
          <p:cNvPr id="38935" name="AutoShape 46">
            <a:extLst>
              <a:ext uri="{FF2B5EF4-FFF2-40B4-BE49-F238E27FC236}">
                <a16:creationId xmlns:a16="http://schemas.microsoft.com/office/drawing/2014/main" id="{B8A72D23-F6D5-4BF9-A4F0-0D288331E319}"/>
              </a:ext>
            </a:extLst>
          </p:cNvPr>
          <p:cNvSpPr>
            <a:spLocks noChangeArrowheads="1"/>
          </p:cNvSpPr>
          <p:nvPr/>
        </p:nvSpPr>
        <p:spPr bwMode="auto">
          <a:xfrm>
            <a:off x="7829550" y="5040313"/>
            <a:ext cx="160338" cy="361950"/>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8936" name="Text Box 47">
            <a:extLst>
              <a:ext uri="{FF2B5EF4-FFF2-40B4-BE49-F238E27FC236}">
                <a16:creationId xmlns:a16="http://schemas.microsoft.com/office/drawing/2014/main" id="{5D86D74D-9DD5-4FF6-BE16-5DE7EFC059DB}"/>
              </a:ext>
            </a:extLst>
          </p:cNvPr>
          <p:cNvSpPr txBox="1">
            <a:spLocks noChangeArrowheads="1"/>
          </p:cNvSpPr>
          <p:nvPr/>
        </p:nvSpPr>
        <p:spPr bwMode="auto">
          <a:xfrm>
            <a:off x="7707313" y="4773613"/>
            <a:ext cx="3381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800" b="0"/>
              <a:t>||</a:t>
            </a:r>
            <a:r>
              <a:rPr lang="en-US" altLang="en-US" sz="1400" b="0"/>
              <a:t>|</a:t>
            </a:r>
            <a:r>
              <a:rPr lang="en-US" altLang="en-US" sz="800" b="0"/>
              <a:t>||</a:t>
            </a:r>
          </a:p>
        </p:txBody>
      </p:sp>
      <p:sp>
        <p:nvSpPr>
          <p:cNvPr id="38937" name="Line 49">
            <a:extLst>
              <a:ext uri="{FF2B5EF4-FFF2-40B4-BE49-F238E27FC236}">
                <a16:creationId xmlns:a16="http://schemas.microsoft.com/office/drawing/2014/main" id="{0A20389B-ECD2-4C66-9328-CCD9DA87B60C}"/>
              </a:ext>
            </a:extLst>
          </p:cNvPr>
          <p:cNvSpPr>
            <a:spLocks noChangeShapeType="1"/>
          </p:cNvSpPr>
          <p:nvPr/>
        </p:nvSpPr>
        <p:spPr bwMode="auto">
          <a:xfrm flipH="1">
            <a:off x="922338" y="2574925"/>
            <a:ext cx="5716587" cy="254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38" name="Line 50">
            <a:extLst>
              <a:ext uri="{FF2B5EF4-FFF2-40B4-BE49-F238E27FC236}">
                <a16:creationId xmlns:a16="http://schemas.microsoft.com/office/drawing/2014/main" id="{6A65D512-ABE4-43EC-BEB6-9CF0B2798382}"/>
              </a:ext>
            </a:extLst>
          </p:cNvPr>
          <p:cNvSpPr>
            <a:spLocks noChangeShapeType="1"/>
          </p:cNvSpPr>
          <p:nvPr/>
        </p:nvSpPr>
        <p:spPr bwMode="auto">
          <a:xfrm flipH="1">
            <a:off x="973138" y="2303463"/>
            <a:ext cx="3759200" cy="127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39" name="Text Box 51">
            <a:extLst>
              <a:ext uri="{FF2B5EF4-FFF2-40B4-BE49-F238E27FC236}">
                <a16:creationId xmlns:a16="http://schemas.microsoft.com/office/drawing/2014/main" id="{D69560E5-7504-46C5-B66C-EE31985CF718}"/>
              </a:ext>
            </a:extLst>
          </p:cNvPr>
          <p:cNvSpPr txBox="1">
            <a:spLocks noChangeArrowheads="1"/>
          </p:cNvSpPr>
          <p:nvPr/>
        </p:nvSpPr>
        <p:spPr bwMode="auto">
          <a:xfrm>
            <a:off x="0" y="2346325"/>
            <a:ext cx="1123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First stop</a:t>
            </a:r>
          </a:p>
        </p:txBody>
      </p:sp>
      <p:sp>
        <p:nvSpPr>
          <p:cNvPr id="38940" name="Text Box 52">
            <a:extLst>
              <a:ext uri="{FF2B5EF4-FFF2-40B4-BE49-F238E27FC236}">
                <a16:creationId xmlns:a16="http://schemas.microsoft.com/office/drawing/2014/main" id="{A4324E84-4C06-4F47-AFA5-0F8A637AF58C}"/>
              </a:ext>
            </a:extLst>
          </p:cNvPr>
          <p:cNvSpPr txBox="1">
            <a:spLocks noChangeArrowheads="1"/>
          </p:cNvSpPr>
          <p:nvPr/>
        </p:nvSpPr>
        <p:spPr bwMode="auto">
          <a:xfrm>
            <a:off x="0" y="2062163"/>
            <a:ext cx="151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Start position</a:t>
            </a:r>
          </a:p>
        </p:txBody>
      </p:sp>
      <p:sp>
        <p:nvSpPr>
          <p:cNvPr id="38941" name="Text Box 53">
            <a:extLst>
              <a:ext uri="{FF2B5EF4-FFF2-40B4-BE49-F238E27FC236}">
                <a16:creationId xmlns:a16="http://schemas.microsoft.com/office/drawing/2014/main" id="{6804CC1E-1910-4638-840C-C7F15EF80FF5}"/>
              </a:ext>
            </a:extLst>
          </p:cNvPr>
          <p:cNvSpPr txBox="1">
            <a:spLocks noChangeArrowheads="1"/>
          </p:cNvSpPr>
          <p:nvPr/>
        </p:nvSpPr>
        <p:spPr bwMode="auto">
          <a:xfrm>
            <a:off x="0" y="2616200"/>
            <a:ext cx="145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Second stop</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Line 2">
            <a:extLst>
              <a:ext uri="{FF2B5EF4-FFF2-40B4-BE49-F238E27FC236}">
                <a16:creationId xmlns:a16="http://schemas.microsoft.com/office/drawing/2014/main" id="{ED985167-EF13-499F-8B8D-7C0DA35EF9E8}"/>
              </a:ext>
            </a:extLst>
          </p:cNvPr>
          <p:cNvSpPr>
            <a:spLocks noChangeShapeType="1"/>
          </p:cNvSpPr>
          <p:nvPr/>
        </p:nvSpPr>
        <p:spPr bwMode="auto">
          <a:xfrm flipH="1">
            <a:off x="962025" y="2325688"/>
            <a:ext cx="3683000" cy="127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39" name="Rectangle 3">
            <a:extLst>
              <a:ext uri="{FF2B5EF4-FFF2-40B4-BE49-F238E27FC236}">
                <a16:creationId xmlns:a16="http://schemas.microsoft.com/office/drawing/2014/main" id="{F99DDFE4-FB5B-4913-A18B-D322FC93D56C}"/>
              </a:ext>
            </a:extLst>
          </p:cNvPr>
          <p:cNvSpPr>
            <a:spLocks noGrp="1" noChangeArrowheads="1"/>
          </p:cNvSpPr>
          <p:nvPr>
            <p:ph type="title"/>
          </p:nvPr>
        </p:nvSpPr>
        <p:spPr>
          <a:xfrm>
            <a:off x="0" y="0"/>
            <a:ext cx="9013825" cy="1143000"/>
          </a:xfrm>
        </p:spPr>
        <p:txBody>
          <a:bodyPr/>
          <a:lstStyle/>
          <a:p>
            <a:pPr eaLnBrk="1" hangingPunct="1"/>
            <a:r>
              <a:rPr lang="en-US" altLang="en-US" sz="3200">
                <a:solidFill>
                  <a:schemeClr val="tx1"/>
                </a:solidFill>
              </a:rPr>
              <a:t>Withdrawing solution: set volume, then push plunger to first stop to push air out of the tip.</a:t>
            </a:r>
          </a:p>
        </p:txBody>
      </p:sp>
      <p:sp>
        <p:nvSpPr>
          <p:cNvPr id="39940" name="Rectangle 13">
            <a:extLst>
              <a:ext uri="{FF2B5EF4-FFF2-40B4-BE49-F238E27FC236}">
                <a16:creationId xmlns:a16="http://schemas.microsoft.com/office/drawing/2014/main" id="{CC9F4666-56B8-459D-B346-2AFCAFE015D1}"/>
              </a:ext>
            </a:extLst>
          </p:cNvPr>
          <p:cNvSpPr>
            <a:spLocks noChangeArrowheads="1"/>
          </p:cNvSpPr>
          <p:nvPr/>
        </p:nvSpPr>
        <p:spPr bwMode="auto">
          <a:xfrm>
            <a:off x="4314825" y="2295525"/>
            <a:ext cx="411163" cy="1995488"/>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9941" name="Rectangle 14">
            <a:extLst>
              <a:ext uri="{FF2B5EF4-FFF2-40B4-BE49-F238E27FC236}">
                <a16:creationId xmlns:a16="http://schemas.microsoft.com/office/drawing/2014/main" id="{5EA23B21-639E-4F20-8B41-9A77DCC02DE2}"/>
              </a:ext>
            </a:extLst>
          </p:cNvPr>
          <p:cNvSpPr>
            <a:spLocks noChangeArrowheads="1"/>
          </p:cNvSpPr>
          <p:nvPr/>
        </p:nvSpPr>
        <p:spPr bwMode="auto">
          <a:xfrm>
            <a:off x="4460875" y="4311650"/>
            <a:ext cx="93663" cy="950913"/>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9942" name="Rectangle 15">
            <a:extLst>
              <a:ext uri="{FF2B5EF4-FFF2-40B4-BE49-F238E27FC236}">
                <a16:creationId xmlns:a16="http://schemas.microsoft.com/office/drawing/2014/main" id="{E06D8314-972C-474A-A370-1BD9604D4391}"/>
              </a:ext>
            </a:extLst>
          </p:cNvPr>
          <p:cNvSpPr>
            <a:spLocks noChangeArrowheads="1"/>
          </p:cNvSpPr>
          <p:nvPr/>
        </p:nvSpPr>
        <p:spPr bwMode="auto">
          <a:xfrm>
            <a:off x="4473575" y="2724150"/>
            <a:ext cx="125413" cy="92551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b="0">
                <a:solidFill>
                  <a:srgbClr val="FF3300"/>
                </a:solidFill>
              </a:rPr>
              <a:t>0</a:t>
            </a:r>
          </a:p>
          <a:p>
            <a:pPr algn="ctr" eaLnBrk="1" hangingPunct="1">
              <a:spcBef>
                <a:spcPct val="0"/>
              </a:spcBef>
              <a:buFontTx/>
              <a:buNone/>
            </a:pPr>
            <a:r>
              <a:rPr lang="en-US" altLang="en-US" sz="1600" b="0"/>
              <a:t>2</a:t>
            </a:r>
          </a:p>
          <a:p>
            <a:pPr algn="ctr" eaLnBrk="1" hangingPunct="1">
              <a:spcBef>
                <a:spcPct val="0"/>
              </a:spcBef>
              <a:buFontTx/>
              <a:buNone/>
            </a:pPr>
            <a:r>
              <a:rPr lang="en-US" altLang="en-US" sz="1600" b="0"/>
              <a:t>7</a:t>
            </a:r>
          </a:p>
          <a:p>
            <a:pPr algn="ctr" eaLnBrk="1" hangingPunct="1">
              <a:spcBef>
                <a:spcPct val="0"/>
              </a:spcBef>
              <a:buFontTx/>
              <a:buNone/>
            </a:pPr>
            <a:endParaRPr lang="en-US" altLang="en-US" sz="1600" b="0"/>
          </a:p>
        </p:txBody>
      </p:sp>
      <p:grpSp>
        <p:nvGrpSpPr>
          <p:cNvPr id="92207" name="Group 47">
            <a:extLst>
              <a:ext uri="{FF2B5EF4-FFF2-40B4-BE49-F238E27FC236}">
                <a16:creationId xmlns:a16="http://schemas.microsoft.com/office/drawing/2014/main" id="{35C0D071-4E34-4713-B32E-27A5252D4122}"/>
              </a:ext>
            </a:extLst>
          </p:cNvPr>
          <p:cNvGrpSpPr>
            <a:grpSpLocks/>
          </p:cNvGrpSpPr>
          <p:nvPr/>
        </p:nvGrpSpPr>
        <p:grpSpPr bwMode="auto">
          <a:xfrm>
            <a:off x="4238625" y="1581150"/>
            <a:ext cx="604838" cy="762000"/>
            <a:chOff x="2670" y="996"/>
            <a:chExt cx="381" cy="480"/>
          </a:xfrm>
        </p:grpSpPr>
        <p:sp>
          <p:nvSpPr>
            <p:cNvPr id="39959" name="Line 16">
              <a:extLst>
                <a:ext uri="{FF2B5EF4-FFF2-40B4-BE49-F238E27FC236}">
                  <a16:creationId xmlns:a16="http://schemas.microsoft.com/office/drawing/2014/main" id="{F5EF15D8-F883-4E07-94D4-7426E4A77130}"/>
                </a:ext>
              </a:extLst>
            </p:cNvPr>
            <p:cNvSpPr>
              <a:spLocks noChangeShapeType="1"/>
            </p:cNvSpPr>
            <p:nvPr/>
          </p:nvSpPr>
          <p:spPr bwMode="auto">
            <a:xfrm>
              <a:off x="2850" y="1195"/>
              <a:ext cx="0" cy="281"/>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9960" name="Group 17">
              <a:extLst>
                <a:ext uri="{FF2B5EF4-FFF2-40B4-BE49-F238E27FC236}">
                  <a16:creationId xmlns:a16="http://schemas.microsoft.com/office/drawing/2014/main" id="{45AD01E3-655D-4095-BB91-46615F2D2816}"/>
                </a:ext>
              </a:extLst>
            </p:cNvPr>
            <p:cNvGrpSpPr>
              <a:grpSpLocks/>
            </p:cNvGrpSpPr>
            <p:nvPr/>
          </p:nvGrpSpPr>
          <p:grpSpPr bwMode="auto">
            <a:xfrm>
              <a:off x="2670" y="996"/>
              <a:ext cx="381" cy="190"/>
              <a:chOff x="203" y="1549"/>
              <a:chExt cx="1736" cy="1687"/>
            </a:xfrm>
          </p:grpSpPr>
          <p:sp>
            <p:nvSpPr>
              <p:cNvPr id="39961" name="Oval 18">
                <a:extLst>
                  <a:ext uri="{FF2B5EF4-FFF2-40B4-BE49-F238E27FC236}">
                    <a16:creationId xmlns:a16="http://schemas.microsoft.com/office/drawing/2014/main" id="{C3A30EBD-7B6B-4683-A014-896F067C10A8}"/>
                  </a:ext>
                </a:extLst>
              </p:cNvPr>
              <p:cNvSpPr>
                <a:spLocks noChangeArrowheads="1"/>
              </p:cNvSpPr>
              <p:nvPr/>
            </p:nvSpPr>
            <p:spPr bwMode="auto">
              <a:xfrm>
                <a:off x="203" y="1549"/>
                <a:ext cx="1736" cy="1687"/>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9962" name="Oval 19">
                <a:extLst>
                  <a:ext uri="{FF2B5EF4-FFF2-40B4-BE49-F238E27FC236}">
                    <a16:creationId xmlns:a16="http://schemas.microsoft.com/office/drawing/2014/main" id="{2779A2DE-66C7-4887-B789-7308720F4135}"/>
                  </a:ext>
                </a:extLst>
              </p:cNvPr>
              <p:cNvSpPr>
                <a:spLocks noChangeArrowheads="1"/>
              </p:cNvSpPr>
              <p:nvPr/>
            </p:nvSpPr>
            <p:spPr bwMode="auto">
              <a:xfrm>
                <a:off x="454" y="1792"/>
                <a:ext cx="1215" cy="1180"/>
              </a:xfrm>
              <a:prstGeom prst="ellipse">
                <a:avLst/>
              </a:prstGeom>
              <a:solidFill>
                <a:srgbClr val="0099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P1000</a:t>
                </a:r>
              </a:p>
            </p:txBody>
          </p:sp>
        </p:grpSp>
      </p:grpSp>
      <p:sp>
        <p:nvSpPr>
          <p:cNvPr id="39944" name="AutoShape 20">
            <a:extLst>
              <a:ext uri="{FF2B5EF4-FFF2-40B4-BE49-F238E27FC236}">
                <a16:creationId xmlns:a16="http://schemas.microsoft.com/office/drawing/2014/main" id="{4575D33C-A1DB-42AB-975D-A81C476EF9EC}"/>
              </a:ext>
            </a:extLst>
          </p:cNvPr>
          <p:cNvSpPr>
            <a:spLocks noChangeArrowheads="1"/>
          </p:cNvSpPr>
          <p:nvPr/>
        </p:nvSpPr>
        <p:spPr bwMode="auto">
          <a:xfrm>
            <a:off x="4492625" y="3594100"/>
            <a:ext cx="74613" cy="249238"/>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9945" name="Text Box 21">
            <a:extLst>
              <a:ext uri="{FF2B5EF4-FFF2-40B4-BE49-F238E27FC236}">
                <a16:creationId xmlns:a16="http://schemas.microsoft.com/office/drawing/2014/main" id="{DCB06039-7E75-45ED-861C-2E400E5697A3}"/>
              </a:ext>
            </a:extLst>
          </p:cNvPr>
          <p:cNvSpPr txBox="1">
            <a:spLocks noChangeArrowheads="1"/>
          </p:cNvSpPr>
          <p:nvPr/>
        </p:nvSpPr>
        <p:spPr bwMode="auto">
          <a:xfrm>
            <a:off x="4422775" y="3409950"/>
            <a:ext cx="3381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800" b="0"/>
              <a:t>||</a:t>
            </a:r>
            <a:r>
              <a:rPr lang="en-US" altLang="en-US" sz="1400" b="0"/>
              <a:t>|</a:t>
            </a:r>
            <a:r>
              <a:rPr lang="en-US" altLang="en-US" sz="800" b="0"/>
              <a:t>||</a:t>
            </a:r>
          </a:p>
        </p:txBody>
      </p:sp>
      <p:sp>
        <p:nvSpPr>
          <p:cNvPr id="39946" name="Line 31">
            <a:extLst>
              <a:ext uri="{FF2B5EF4-FFF2-40B4-BE49-F238E27FC236}">
                <a16:creationId xmlns:a16="http://schemas.microsoft.com/office/drawing/2014/main" id="{CC82ED4A-81BF-408E-86CF-16057BF3A8CD}"/>
              </a:ext>
            </a:extLst>
          </p:cNvPr>
          <p:cNvSpPr>
            <a:spLocks noChangeShapeType="1"/>
          </p:cNvSpPr>
          <p:nvPr/>
        </p:nvSpPr>
        <p:spPr bwMode="auto">
          <a:xfrm flipH="1">
            <a:off x="922338" y="2041525"/>
            <a:ext cx="3759200" cy="127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7" name="Line 32">
            <a:extLst>
              <a:ext uri="{FF2B5EF4-FFF2-40B4-BE49-F238E27FC236}">
                <a16:creationId xmlns:a16="http://schemas.microsoft.com/office/drawing/2014/main" id="{8F20AA84-F235-426A-AD6F-D7E86A9062FB}"/>
              </a:ext>
            </a:extLst>
          </p:cNvPr>
          <p:cNvSpPr>
            <a:spLocks noChangeShapeType="1"/>
          </p:cNvSpPr>
          <p:nvPr/>
        </p:nvSpPr>
        <p:spPr bwMode="auto">
          <a:xfrm flipH="1">
            <a:off x="973138" y="1757363"/>
            <a:ext cx="3759200" cy="127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8" name="Text Box 33">
            <a:extLst>
              <a:ext uri="{FF2B5EF4-FFF2-40B4-BE49-F238E27FC236}">
                <a16:creationId xmlns:a16="http://schemas.microsoft.com/office/drawing/2014/main" id="{E39E6D4F-D349-4E9B-B7EE-CBE3D1E46A04}"/>
              </a:ext>
            </a:extLst>
          </p:cNvPr>
          <p:cNvSpPr txBox="1">
            <a:spLocks noChangeArrowheads="1"/>
          </p:cNvSpPr>
          <p:nvPr/>
        </p:nvSpPr>
        <p:spPr bwMode="auto">
          <a:xfrm>
            <a:off x="0" y="1800225"/>
            <a:ext cx="1123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First stop</a:t>
            </a:r>
          </a:p>
        </p:txBody>
      </p:sp>
      <p:sp>
        <p:nvSpPr>
          <p:cNvPr id="39949" name="Text Box 34">
            <a:extLst>
              <a:ext uri="{FF2B5EF4-FFF2-40B4-BE49-F238E27FC236}">
                <a16:creationId xmlns:a16="http://schemas.microsoft.com/office/drawing/2014/main" id="{037FADC6-8523-4D7F-8761-C4632A90F5FD}"/>
              </a:ext>
            </a:extLst>
          </p:cNvPr>
          <p:cNvSpPr txBox="1">
            <a:spLocks noChangeArrowheads="1"/>
          </p:cNvSpPr>
          <p:nvPr/>
        </p:nvSpPr>
        <p:spPr bwMode="auto">
          <a:xfrm>
            <a:off x="0" y="1516063"/>
            <a:ext cx="151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Start position</a:t>
            </a:r>
          </a:p>
        </p:txBody>
      </p:sp>
      <p:sp>
        <p:nvSpPr>
          <p:cNvPr id="39950" name="Text Box 35">
            <a:extLst>
              <a:ext uri="{FF2B5EF4-FFF2-40B4-BE49-F238E27FC236}">
                <a16:creationId xmlns:a16="http://schemas.microsoft.com/office/drawing/2014/main" id="{DF0A9B22-7D53-4014-9DA0-27021618ED64}"/>
              </a:ext>
            </a:extLst>
          </p:cNvPr>
          <p:cNvSpPr txBox="1">
            <a:spLocks noChangeArrowheads="1"/>
          </p:cNvSpPr>
          <p:nvPr/>
        </p:nvSpPr>
        <p:spPr bwMode="auto">
          <a:xfrm>
            <a:off x="0" y="2070100"/>
            <a:ext cx="145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Second stop</a:t>
            </a:r>
          </a:p>
        </p:txBody>
      </p:sp>
      <p:sp>
        <p:nvSpPr>
          <p:cNvPr id="39951" name="Freeform 37">
            <a:extLst>
              <a:ext uri="{FF2B5EF4-FFF2-40B4-BE49-F238E27FC236}">
                <a16:creationId xmlns:a16="http://schemas.microsoft.com/office/drawing/2014/main" id="{3F66D54B-D65B-4231-9F34-BE075EF96347}"/>
              </a:ext>
            </a:extLst>
          </p:cNvPr>
          <p:cNvSpPr>
            <a:spLocks/>
          </p:cNvSpPr>
          <p:nvPr/>
        </p:nvSpPr>
        <p:spPr bwMode="auto">
          <a:xfrm>
            <a:off x="4406900" y="4799013"/>
            <a:ext cx="204788" cy="1108075"/>
          </a:xfrm>
          <a:custGeom>
            <a:avLst/>
            <a:gdLst>
              <a:gd name="T0" fmla="*/ 0 w 243"/>
              <a:gd name="T1" fmla="*/ 0 h 698"/>
              <a:gd name="T2" fmla="*/ 2147483646 w 243"/>
              <a:gd name="T3" fmla="*/ 2147483646 h 698"/>
              <a:gd name="T4" fmla="*/ 2147483646 w 243"/>
              <a:gd name="T5" fmla="*/ 0 h 698"/>
              <a:gd name="T6" fmla="*/ 0 w 243"/>
              <a:gd name="T7" fmla="*/ 0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3" h="698">
                <a:moveTo>
                  <a:pt x="0" y="0"/>
                </a:moveTo>
                <a:lnTo>
                  <a:pt x="113" y="698"/>
                </a:lnTo>
                <a:lnTo>
                  <a:pt x="243" y="0"/>
                </a:lnTo>
                <a:lnTo>
                  <a:pt x="0" y="0"/>
                </a:ln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9952" name="Group 38">
            <a:extLst>
              <a:ext uri="{FF2B5EF4-FFF2-40B4-BE49-F238E27FC236}">
                <a16:creationId xmlns:a16="http://schemas.microsoft.com/office/drawing/2014/main" id="{EBD3967A-FE8C-4848-BADA-4699B9E65472}"/>
              </a:ext>
            </a:extLst>
          </p:cNvPr>
          <p:cNvGrpSpPr>
            <a:grpSpLocks/>
          </p:cNvGrpSpPr>
          <p:nvPr/>
        </p:nvGrpSpPr>
        <p:grpSpPr bwMode="auto">
          <a:xfrm>
            <a:off x="4146550" y="5748338"/>
            <a:ext cx="857250" cy="1077912"/>
            <a:chOff x="2451" y="3351"/>
            <a:chExt cx="1266" cy="969"/>
          </a:xfrm>
        </p:grpSpPr>
        <p:sp>
          <p:nvSpPr>
            <p:cNvPr id="39957" name="Rectangle 39">
              <a:extLst>
                <a:ext uri="{FF2B5EF4-FFF2-40B4-BE49-F238E27FC236}">
                  <a16:creationId xmlns:a16="http://schemas.microsoft.com/office/drawing/2014/main" id="{F3DA2DF1-02BF-4AB7-A696-9A922F68A8B4}"/>
                </a:ext>
              </a:extLst>
            </p:cNvPr>
            <p:cNvSpPr>
              <a:spLocks noChangeArrowheads="1"/>
            </p:cNvSpPr>
            <p:nvPr/>
          </p:nvSpPr>
          <p:spPr bwMode="auto">
            <a:xfrm>
              <a:off x="2459" y="3351"/>
              <a:ext cx="1258" cy="96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9958" name="Rectangle 40">
              <a:extLst>
                <a:ext uri="{FF2B5EF4-FFF2-40B4-BE49-F238E27FC236}">
                  <a16:creationId xmlns:a16="http://schemas.microsoft.com/office/drawing/2014/main" id="{3B987E32-E72B-40A0-AB98-2215232A6367}"/>
                </a:ext>
              </a:extLst>
            </p:cNvPr>
            <p:cNvSpPr>
              <a:spLocks noChangeArrowheads="1"/>
            </p:cNvSpPr>
            <p:nvPr/>
          </p:nvSpPr>
          <p:spPr bwMode="auto">
            <a:xfrm>
              <a:off x="2451" y="3789"/>
              <a:ext cx="1258" cy="531"/>
            </a:xfrm>
            <a:prstGeom prst="rect">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39953" name="Text Box 41">
            <a:extLst>
              <a:ext uri="{FF2B5EF4-FFF2-40B4-BE49-F238E27FC236}">
                <a16:creationId xmlns:a16="http://schemas.microsoft.com/office/drawing/2014/main" id="{1F47ADC3-F584-4C3D-8E37-7E33986BB4AF}"/>
              </a:ext>
            </a:extLst>
          </p:cNvPr>
          <p:cNvSpPr txBox="1">
            <a:spLocks noChangeArrowheads="1"/>
          </p:cNvSpPr>
          <p:nvPr/>
        </p:nvSpPr>
        <p:spPr bwMode="auto">
          <a:xfrm>
            <a:off x="4878388" y="5921375"/>
            <a:ext cx="26828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a:t>
            </a:r>
          </a:p>
          <a:p>
            <a:pPr eaLnBrk="1" hangingPunct="1">
              <a:spcBef>
                <a:spcPct val="0"/>
              </a:spcBef>
              <a:buFontTx/>
              <a:buNone/>
            </a:pPr>
            <a:r>
              <a:rPr lang="en-US" altLang="en-US" sz="2000"/>
              <a:t>-</a:t>
            </a:r>
          </a:p>
          <a:p>
            <a:pPr eaLnBrk="1" hangingPunct="1">
              <a:spcBef>
                <a:spcPct val="0"/>
              </a:spcBef>
              <a:buFontTx/>
              <a:buNone/>
            </a:pPr>
            <a:r>
              <a:rPr lang="en-US" altLang="en-US" sz="2000"/>
              <a:t>-</a:t>
            </a:r>
          </a:p>
          <a:p>
            <a:pPr eaLnBrk="1" hangingPunct="1">
              <a:spcBef>
                <a:spcPct val="0"/>
              </a:spcBef>
              <a:buFontTx/>
              <a:buNone/>
            </a:pPr>
            <a:r>
              <a:rPr lang="en-US" altLang="en-US" sz="2000"/>
              <a:t>-</a:t>
            </a:r>
          </a:p>
        </p:txBody>
      </p:sp>
      <p:sp>
        <p:nvSpPr>
          <p:cNvPr id="39954" name="Text Box 42">
            <a:extLst>
              <a:ext uri="{FF2B5EF4-FFF2-40B4-BE49-F238E27FC236}">
                <a16:creationId xmlns:a16="http://schemas.microsoft.com/office/drawing/2014/main" id="{5AE00F19-05FB-4123-9207-18EFE79239FE}"/>
              </a:ext>
            </a:extLst>
          </p:cNvPr>
          <p:cNvSpPr txBox="1">
            <a:spLocks noChangeArrowheads="1"/>
          </p:cNvSpPr>
          <p:nvPr/>
        </p:nvSpPr>
        <p:spPr bwMode="auto">
          <a:xfrm>
            <a:off x="4537075" y="6376988"/>
            <a:ext cx="819150"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50 mL</a:t>
            </a:r>
          </a:p>
        </p:txBody>
      </p:sp>
      <p:sp>
        <p:nvSpPr>
          <p:cNvPr id="39955" name="Oval 43">
            <a:extLst>
              <a:ext uri="{FF2B5EF4-FFF2-40B4-BE49-F238E27FC236}">
                <a16:creationId xmlns:a16="http://schemas.microsoft.com/office/drawing/2014/main" id="{9D6FC17D-D9CC-4676-8FB4-70057B148C71}"/>
              </a:ext>
            </a:extLst>
          </p:cNvPr>
          <p:cNvSpPr>
            <a:spLocks noChangeArrowheads="1"/>
          </p:cNvSpPr>
          <p:nvPr/>
        </p:nvSpPr>
        <p:spPr bwMode="auto">
          <a:xfrm>
            <a:off x="4152900" y="6704013"/>
            <a:ext cx="844550" cy="171450"/>
          </a:xfrm>
          <a:prstGeom prst="ellipse">
            <a:avLst/>
          </a:prstGeom>
          <a:solidFill>
            <a:srgbClr val="66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9956" name="Oval 44">
            <a:extLst>
              <a:ext uri="{FF2B5EF4-FFF2-40B4-BE49-F238E27FC236}">
                <a16:creationId xmlns:a16="http://schemas.microsoft.com/office/drawing/2014/main" id="{928A1F61-B839-497B-AA53-DE0E73F97A40}"/>
              </a:ext>
            </a:extLst>
          </p:cNvPr>
          <p:cNvSpPr>
            <a:spLocks noChangeArrowheads="1"/>
          </p:cNvSpPr>
          <p:nvPr/>
        </p:nvSpPr>
        <p:spPr bwMode="auto">
          <a:xfrm>
            <a:off x="4144963" y="5676900"/>
            <a:ext cx="844550" cy="171450"/>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2.22222E-6 -0.00208 L -0.00018 0.03449 " pathEditMode="relative" rAng="0" ptsTypes="AA">
                                      <p:cBhvr>
                                        <p:cTn id="6" dur="2000" fill="hold"/>
                                        <p:tgtEl>
                                          <p:spTgt spid="92207"/>
                                        </p:tgtEl>
                                        <p:attrNameLst>
                                          <p:attrName>ppt_x</p:attrName>
                                          <p:attrName>ppt_y</p:attrName>
                                        </p:attrNameLst>
                                      </p:cBhvr>
                                      <p:rCtr x="-17" y="18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4">
            <a:extLst>
              <a:ext uri="{FF2B5EF4-FFF2-40B4-BE49-F238E27FC236}">
                <a16:creationId xmlns:a16="http://schemas.microsoft.com/office/drawing/2014/main" id="{1BCC22D7-D840-418D-968E-B416A13FD86E}"/>
              </a:ext>
            </a:extLst>
          </p:cNvPr>
          <p:cNvSpPr>
            <a:spLocks noChangeArrowheads="1"/>
          </p:cNvSpPr>
          <p:nvPr/>
        </p:nvSpPr>
        <p:spPr bwMode="auto">
          <a:xfrm>
            <a:off x="2327275" y="4243388"/>
            <a:ext cx="2114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Crystallized: </a:t>
            </a:r>
            <a:r>
              <a:rPr lang="en-US" altLang="en-US" sz="1800">
                <a:hlinkClick r:id="rId2"/>
              </a:rPr>
              <a:t>2128</a:t>
            </a:r>
            <a:endParaRPr lang="en-US" altLang="en-US" sz="1800"/>
          </a:p>
        </p:txBody>
      </p:sp>
      <p:sp>
        <p:nvSpPr>
          <p:cNvPr id="6147" name="Rectangle 5">
            <a:extLst>
              <a:ext uri="{FF2B5EF4-FFF2-40B4-BE49-F238E27FC236}">
                <a16:creationId xmlns:a16="http://schemas.microsoft.com/office/drawing/2014/main" id="{17472B48-FB7D-411E-AE7C-0575167B0E7B}"/>
              </a:ext>
            </a:extLst>
          </p:cNvPr>
          <p:cNvSpPr>
            <a:spLocks noChangeArrowheads="1"/>
          </p:cNvSpPr>
          <p:nvPr/>
        </p:nvSpPr>
        <p:spPr bwMode="auto">
          <a:xfrm rot="5400000">
            <a:off x="1788320" y="1821656"/>
            <a:ext cx="665162" cy="2422525"/>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6148" name="Rectangle 6">
            <a:extLst>
              <a:ext uri="{FF2B5EF4-FFF2-40B4-BE49-F238E27FC236}">
                <a16:creationId xmlns:a16="http://schemas.microsoft.com/office/drawing/2014/main" id="{D59418E1-9349-4476-B1EB-F85F65BF7F6B}"/>
              </a:ext>
            </a:extLst>
          </p:cNvPr>
          <p:cNvSpPr>
            <a:spLocks noChangeArrowheads="1"/>
          </p:cNvSpPr>
          <p:nvPr/>
        </p:nvSpPr>
        <p:spPr bwMode="auto">
          <a:xfrm rot="5400000">
            <a:off x="1787525" y="2503488"/>
            <a:ext cx="665163" cy="2389187"/>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6149" name="Rectangle 7">
            <a:extLst>
              <a:ext uri="{FF2B5EF4-FFF2-40B4-BE49-F238E27FC236}">
                <a16:creationId xmlns:a16="http://schemas.microsoft.com/office/drawing/2014/main" id="{AA51F7AE-45C5-4744-B9E5-2FD94FDEF0E3}"/>
              </a:ext>
            </a:extLst>
          </p:cNvPr>
          <p:cNvSpPr>
            <a:spLocks noChangeArrowheads="1"/>
          </p:cNvSpPr>
          <p:nvPr/>
        </p:nvSpPr>
        <p:spPr bwMode="auto">
          <a:xfrm rot="5400000">
            <a:off x="1786732" y="4271168"/>
            <a:ext cx="666750" cy="182563"/>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150" name="Rectangle 8">
            <a:extLst>
              <a:ext uri="{FF2B5EF4-FFF2-40B4-BE49-F238E27FC236}">
                <a16:creationId xmlns:a16="http://schemas.microsoft.com/office/drawing/2014/main" id="{C2F27A1C-F0CC-4154-8CA5-A8A70B89BEA8}"/>
              </a:ext>
            </a:extLst>
          </p:cNvPr>
          <p:cNvSpPr>
            <a:spLocks noChangeArrowheads="1"/>
          </p:cNvSpPr>
          <p:nvPr/>
        </p:nvSpPr>
        <p:spPr bwMode="auto">
          <a:xfrm rot="5400000">
            <a:off x="1786732" y="4979194"/>
            <a:ext cx="666750" cy="103187"/>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151" name="Rectangle 15">
            <a:extLst>
              <a:ext uri="{FF2B5EF4-FFF2-40B4-BE49-F238E27FC236}">
                <a16:creationId xmlns:a16="http://schemas.microsoft.com/office/drawing/2014/main" id="{D30DB971-B718-44A3-A24A-D7FDFE52F4CC}"/>
              </a:ext>
            </a:extLst>
          </p:cNvPr>
          <p:cNvSpPr>
            <a:spLocks noChangeArrowheads="1"/>
          </p:cNvSpPr>
          <p:nvPr/>
        </p:nvSpPr>
        <p:spPr bwMode="auto">
          <a:xfrm>
            <a:off x="2284413" y="4862513"/>
            <a:ext cx="1644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 Solved: </a:t>
            </a:r>
            <a:r>
              <a:rPr lang="en-US" altLang="en-US" sz="1800">
                <a:hlinkClick r:id="rId3"/>
              </a:rPr>
              <a:t>1045</a:t>
            </a:r>
            <a:endParaRPr lang="en-US" altLang="en-US" sz="1800"/>
          </a:p>
        </p:txBody>
      </p:sp>
      <p:sp>
        <p:nvSpPr>
          <p:cNvPr id="6152" name="Rectangle 19">
            <a:extLst>
              <a:ext uri="{FF2B5EF4-FFF2-40B4-BE49-F238E27FC236}">
                <a16:creationId xmlns:a16="http://schemas.microsoft.com/office/drawing/2014/main" id="{E16CF5B0-A835-4E94-A111-CCD92466EC14}"/>
              </a:ext>
            </a:extLst>
          </p:cNvPr>
          <p:cNvSpPr>
            <a:spLocks noChangeArrowheads="1"/>
          </p:cNvSpPr>
          <p:nvPr/>
        </p:nvSpPr>
        <p:spPr bwMode="auto">
          <a:xfrm>
            <a:off x="1017588" y="3454400"/>
            <a:ext cx="22812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Expressed: </a:t>
            </a:r>
            <a:r>
              <a:rPr lang="en-US" altLang="en-US" sz="1800">
                <a:hlinkClick r:id="rId4"/>
              </a:rPr>
              <a:t>27640</a:t>
            </a:r>
            <a:endParaRPr lang="en-US" altLang="en-US" sz="1800"/>
          </a:p>
        </p:txBody>
      </p:sp>
      <p:sp>
        <p:nvSpPr>
          <p:cNvPr id="6153" name="Rectangle 20">
            <a:extLst>
              <a:ext uri="{FF2B5EF4-FFF2-40B4-BE49-F238E27FC236}">
                <a16:creationId xmlns:a16="http://schemas.microsoft.com/office/drawing/2014/main" id="{CFA5B181-6B0B-4088-B2F7-877F9BDC437F}"/>
              </a:ext>
            </a:extLst>
          </p:cNvPr>
          <p:cNvSpPr>
            <a:spLocks noChangeArrowheads="1"/>
          </p:cNvSpPr>
          <p:nvPr/>
        </p:nvSpPr>
        <p:spPr bwMode="auto">
          <a:xfrm>
            <a:off x="1212850" y="2814638"/>
            <a:ext cx="18653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Cloned: </a:t>
            </a:r>
            <a:r>
              <a:rPr lang="en-US" altLang="en-US" sz="1800">
                <a:hlinkClick r:id="rId5"/>
              </a:rPr>
              <a:t>27959</a:t>
            </a:r>
            <a:endParaRPr lang="en-US" altLang="en-US" sz="1800"/>
          </a:p>
        </p:txBody>
      </p:sp>
      <p:sp>
        <p:nvSpPr>
          <p:cNvPr id="6154" name="Rectangle 4">
            <a:extLst>
              <a:ext uri="{FF2B5EF4-FFF2-40B4-BE49-F238E27FC236}">
                <a16:creationId xmlns:a16="http://schemas.microsoft.com/office/drawing/2014/main" id="{4C4B37CD-6895-4B55-ACF2-0077CB5D8F89}"/>
              </a:ext>
            </a:extLst>
          </p:cNvPr>
          <p:cNvSpPr>
            <a:spLocks noChangeArrowheads="1"/>
          </p:cNvSpPr>
          <p:nvPr/>
        </p:nvSpPr>
        <p:spPr bwMode="auto">
          <a:xfrm rot="5400000">
            <a:off x="1719263" y="735012"/>
            <a:ext cx="806450" cy="3108325"/>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6155" name="Rectangle 21">
            <a:extLst>
              <a:ext uri="{FF2B5EF4-FFF2-40B4-BE49-F238E27FC236}">
                <a16:creationId xmlns:a16="http://schemas.microsoft.com/office/drawing/2014/main" id="{C76ECBE5-44E8-4D73-8F91-8DE8566B4B90}"/>
              </a:ext>
            </a:extLst>
          </p:cNvPr>
          <p:cNvSpPr>
            <a:spLocks noChangeArrowheads="1"/>
          </p:cNvSpPr>
          <p:nvPr/>
        </p:nvSpPr>
        <p:spPr bwMode="auto">
          <a:xfrm>
            <a:off x="617538" y="2154238"/>
            <a:ext cx="30035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Selected Targets: </a:t>
            </a:r>
            <a:r>
              <a:rPr lang="en-US" altLang="en-US" sz="1800">
                <a:hlinkClick r:id="rId6"/>
              </a:rPr>
              <a:t>33209</a:t>
            </a:r>
            <a:endParaRPr lang="en-US" altLang="en-US" sz="1800"/>
          </a:p>
        </p:txBody>
      </p:sp>
      <p:sp>
        <p:nvSpPr>
          <p:cNvPr id="6156" name="Oval 53">
            <a:extLst>
              <a:ext uri="{FF2B5EF4-FFF2-40B4-BE49-F238E27FC236}">
                <a16:creationId xmlns:a16="http://schemas.microsoft.com/office/drawing/2014/main" id="{EC196F36-8EA3-45EA-8FE4-244953E16F01}"/>
              </a:ext>
            </a:extLst>
          </p:cNvPr>
          <p:cNvSpPr>
            <a:spLocks noChangeArrowheads="1"/>
          </p:cNvSpPr>
          <p:nvPr/>
        </p:nvSpPr>
        <p:spPr bwMode="auto">
          <a:xfrm>
            <a:off x="525463" y="1697038"/>
            <a:ext cx="3181350" cy="476250"/>
          </a:xfrm>
          <a:prstGeom prst="ellipse">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157" name="Oval 54">
            <a:extLst>
              <a:ext uri="{FF2B5EF4-FFF2-40B4-BE49-F238E27FC236}">
                <a16:creationId xmlns:a16="http://schemas.microsoft.com/office/drawing/2014/main" id="{F212D49B-DC2E-44E5-8A4E-05F97A231575}"/>
              </a:ext>
            </a:extLst>
          </p:cNvPr>
          <p:cNvSpPr>
            <a:spLocks noChangeArrowheads="1"/>
          </p:cNvSpPr>
          <p:nvPr/>
        </p:nvSpPr>
        <p:spPr bwMode="auto">
          <a:xfrm>
            <a:off x="641350" y="1755775"/>
            <a:ext cx="2979738" cy="361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158" name="Line 56">
            <a:extLst>
              <a:ext uri="{FF2B5EF4-FFF2-40B4-BE49-F238E27FC236}">
                <a16:creationId xmlns:a16="http://schemas.microsoft.com/office/drawing/2014/main" id="{1BE70679-396A-4282-BA01-648DA45D7F0B}"/>
              </a:ext>
            </a:extLst>
          </p:cNvPr>
          <p:cNvSpPr>
            <a:spLocks noChangeShapeType="1"/>
          </p:cNvSpPr>
          <p:nvPr/>
        </p:nvSpPr>
        <p:spPr bwMode="auto">
          <a:xfrm flipH="1">
            <a:off x="2144713" y="2528888"/>
            <a:ext cx="0" cy="3175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9" name="Line 58">
            <a:extLst>
              <a:ext uri="{FF2B5EF4-FFF2-40B4-BE49-F238E27FC236}">
                <a16:creationId xmlns:a16="http://schemas.microsoft.com/office/drawing/2014/main" id="{86160FB9-B2BD-4F27-9DFF-C557366BAD46}"/>
              </a:ext>
            </a:extLst>
          </p:cNvPr>
          <p:cNvSpPr>
            <a:spLocks noChangeShapeType="1"/>
          </p:cNvSpPr>
          <p:nvPr/>
        </p:nvSpPr>
        <p:spPr bwMode="auto">
          <a:xfrm flipH="1">
            <a:off x="2120900" y="3228975"/>
            <a:ext cx="0" cy="3175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0" name="Line 59">
            <a:extLst>
              <a:ext uri="{FF2B5EF4-FFF2-40B4-BE49-F238E27FC236}">
                <a16:creationId xmlns:a16="http://schemas.microsoft.com/office/drawing/2014/main" id="{FED29086-9409-4B9A-ADA2-50021527CD20}"/>
              </a:ext>
            </a:extLst>
          </p:cNvPr>
          <p:cNvSpPr>
            <a:spLocks noChangeShapeType="1"/>
          </p:cNvSpPr>
          <p:nvPr/>
        </p:nvSpPr>
        <p:spPr bwMode="auto">
          <a:xfrm flipH="1">
            <a:off x="2122488" y="3954463"/>
            <a:ext cx="0" cy="3175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1" name="Line 60">
            <a:extLst>
              <a:ext uri="{FF2B5EF4-FFF2-40B4-BE49-F238E27FC236}">
                <a16:creationId xmlns:a16="http://schemas.microsoft.com/office/drawing/2014/main" id="{11102B2B-F4DE-443E-9936-944B4360567D}"/>
              </a:ext>
            </a:extLst>
          </p:cNvPr>
          <p:cNvSpPr>
            <a:spLocks noChangeShapeType="1"/>
          </p:cNvSpPr>
          <p:nvPr/>
        </p:nvSpPr>
        <p:spPr bwMode="auto">
          <a:xfrm flipH="1">
            <a:off x="2124075" y="4591050"/>
            <a:ext cx="0" cy="3175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2" name="Line 61">
            <a:extLst>
              <a:ext uri="{FF2B5EF4-FFF2-40B4-BE49-F238E27FC236}">
                <a16:creationId xmlns:a16="http://schemas.microsoft.com/office/drawing/2014/main" id="{4FCFDE3E-B79D-4881-9957-D79622A3FDE3}"/>
              </a:ext>
            </a:extLst>
          </p:cNvPr>
          <p:cNvSpPr>
            <a:spLocks noChangeShapeType="1"/>
          </p:cNvSpPr>
          <p:nvPr/>
        </p:nvSpPr>
        <p:spPr bwMode="auto">
          <a:xfrm>
            <a:off x="2112963" y="5214938"/>
            <a:ext cx="12700" cy="2667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3" name="Rectangle 3">
            <a:extLst>
              <a:ext uri="{FF2B5EF4-FFF2-40B4-BE49-F238E27FC236}">
                <a16:creationId xmlns:a16="http://schemas.microsoft.com/office/drawing/2014/main" id="{1CF269C8-2F18-456C-BC54-CBFC9D5C519B}"/>
              </a:ext>
            </a:extLst>
          </p:cNvPr>
          <p:cNvSpPr>
            <a:spLocks noGrp="1" noChangeArrowheads="1"/>
          </p:cNvSpPr>
          <p:nvPr>
            <p:ph type="body" idx="1"/>
          </p:nvPr>
        </p:nvSpPr>
        <p:spPr>
          <a:xfrm>
            <a:off x="1212850" y="6453188"/>
            <a:ext cx="7135813" cy="447675"/>
          </a:xfrm>
        </p:spPr>
        <p:txBody>
          <a:bodyPr/>
          <a:lstStyle/>
          <a:p>
            <a:pPr marL="0" indent="0" algn="ctr" eaLnBrk="1" hangingPunct="1">
              <a:buFontTx/>
              <a:buNone/>
            </a:pPr>
            <a:r>
              <a:rPr lang="en-US" altLang="en-US" sz="1200"/>
              <a:t>J</a:t>
            </a:r>
            <a:r>
              <a:rPr lang="en-US" altLang="en-US" sz="1000"/>
              <a:t>oint Center for Structural Genomics established. 2000. </a:t>
            </a:r>
            <a:r>
              <a:rPr lang="en-US" altLang="en-US" sz="900"/>
              <a:t>Statistics reported </a:t>
            </a:r>
            <a:r>
              <a:rPr lang="en-US" altLang="en-US" sz="1200">
                <a:hlinkClick r:id="rId7"/>
              </a:rPr>
              <a:t>http://www.jcsg.org/</a:t>
            </a:r>
            <a:r>
              <a:rPr lang="en-US" altLang="en-US" sz="1200"/>
              <a:t> </a:t>
            </a:r>
            <a:r>
              <a:rPr lang="en-US" altLang="en-US" sz="1000"/>
              <a:t>on Jan 4, 2010.</a:t>
            </a:r>
          </a:p>
        </p:txBody>
      </p:sp>
      <p:sp>
        <p:nvSpPr>
          <p:cNvPr id="6164" name="Rectangle 16">
            <a:extLst>
              <a:ext uri="{FF2B5EF4-FFF2-40B4-BE49-F238E27FC236}">
                <a16:creationId xmlns:a16="http://schemas.microsoft.com/office/drawing/2014/main" id="{14F38653-8EB3-4A79-B3AE-DEE119A59466}"/>
              </a:ext>
            </a:extLst>
          </p:cNvPr>
          <p:cNvSpPr>
            <a:spLocks noChangeArrowheads="1"/>
          </p:cNvSpPr>
          <p:nvPr/>
        </p:nvSpPr>
        <p:spPr bwMode="auto">
          <a:xfrm>
            <a:off x="2224088" y="5481638"/>
            <a:ext cx="395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Deposited in PDB: </a:t>
            </a:r>
            <a:r>
              <a:rPr lang="en-US" altLang="en-US" sz="1800">
                <a:hlinkClick r:id="rId8"/>
              </a:rPr>
              <a:t>968</a:t>
            </a:r>
            <a:endParaRPr lang="en-US" altLang="en-US" sz="1800"/>
          </a:p>
        </p:txBody>
      </p:sp>
      <p:grpSp>
        <p:nvGrpSpPr>
          <p:cNvPr id="105524" name="Group 52">
            <a:extLst>
              <a:ext uri="{FF2B5EF4-FFF2-40B4-BE49-F238E27FC236}">
                <a16:creationId xmlns:a16="http://schemas.microsoft.com/office/drawing/2014/main" id="{D0947462-DBB3-423F-BB1E-060F453B159C}"/>
              </a:ext>
            </a:extLst>
          </p:cNvPr>
          <p:cNvGrpSpPr>
            <a:grpSpLocks/>
          </p:cNvGrpSpPr>
          <p:nvPr/>
        </p:nvGrpSpPr>
        <p:grpSpPr bwMode="auto">
          <a:xfrm>
            <a:off x="4435475" y="2814638"/>
            <a:ext cx="3978275" cy="3100387"/>
            <a:chOff x="1150" y="1890"/>
            <a:chExt cx="2506" cy="1953"/>
          </a:xfrm>
        </p:grpSpPr>
        <p:sp>
          <p:nvSpPr>
            <p:cNvPr id="6179" name="Text Box 37">
              <a:extLst>
                <a:ext uri="{FF2B5EF4-FFF2-40B4-BE49-F238E27FC236}">
                  <a16:creationId xmlns:a16="http://schemas.microsoft.com/office/drawing/2014/main" id="{952D8FC4-9369-441E-8E6D-F5DBB78F8FB7}"/>
                </a:ext>
              </a:extLst>
            </p:cNvPr>
            <p:cNvSpPr txBox="1">
              <a:spLocks noChangeArrowheads="1"/>
            </p:cNvSpPr>
            <p:nvPr/>
          </p:nvSpPr>
          <p:spPr bwMode="auto">
            <a:xfrm>
              <a:off x="2683" y="2752"/>
              <a:ext cx="9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FF3300"/>
                  </a:solidFill>
                </a:rPr>
                <a:t>8% success</a:t>
              </a:r>
            </a:p>
          </p:txBody>
        </p:sp>
        <p:sp>
          <p:nvSpPr>
            <p:cNvPr id="6180" name="Text Box 41">
              <a:extLst>
                <a:ext uri="{FF2B5EF4-FFF2-40B4-BE49-F238E27FC236}">
                  <a16:creationId xmlns:a16="http://schemas.microsoft.com/office/drawing/2014/main" id="{62457430-FC01-4065-BC55-DEE4AB53FB0C}"/>
                </a:ext>
              </a:extLst>
            </p:cNvPr>
            <p:cNvSpPr txBox="1">
              <a:spLocks noChangeArrowheads="1"/>
            </p:cNvSpPr>
            <p:nvPr/>
          </p:nvSpPr>
          <p:spPr bwMode="auto">
            <a:xfrm>
              <a:off x="2643" y="1890"/>
              <a:ext cx="10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84% success</a:t>
              </a:r>
            </a:p>
          </p:txBody>
        </p:sp>
        <p:sp>
          <p:nvSpPr>
            <p:cNvPr id="6181" name="Text Box 42">
              <a:extLst>
                <a:ext uri="{FF2B5EF4-FFF2-40B4-BE49-F238E27FC236}">
                  <a16:creationId xmlns:a16="http://schemas.microsoft.com/office/drawing/2014/main" id="{B171CF02-9EFE-48B7-A85D-DA24C6787A49}"/>
                </a:ext>
              </a:extLst>
            </p:cNvPr>
            <p:cNvSpPr txBox="1">
              <a:spLocks noChangeArrowheads="1"/>
            </p:cNvSpPr>
            <p:nvPr/>
          </p:nvSpPr>
          <p:spPr bwMode="auto">
            <a:xfrm>
              <a:off x="2643" y="2336"/>
              <a:ext cx="10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99% success</a:t>
              </a:r>
            </a:p>
          </p:txBody>
        </p:sp>
        <p:sp>
          <p:nvSpPr>
            <p:cNvPr id="6182" name="Text Box 43">
              <a:extLst>
                <a:ext uri="{FF2B5EF4-FFF2-40B4-BE49-F238E27FC236}">
                  <a16:creationId xmlns:a16="http://schemas.microsoft.com/office/drawing/2014/main" id="{8078EFD6-652F-4109-BF5E-0C954A1A9337}"/>
                </a:ext>
              </a:extLst>
            </p:cNvPr>
            <p:cNvSpPr txBox="1">
              <a:spLocks noChangeArrowheads="1"/>
            </p:cNvSpPr>
            <p:nvPr/>
          </p:nvSpPr>
          <p:spPr bwMode="auto">
            <a:xfrm>
              <a:off x="2644" y="3157"/>
              <a:ext cx="10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49% success</a:t>
              </a:r>
            </a:p>
          </p:txBody>
        </p:sp>
        <p:sp>
          <p:nvSpPr>
            <p:cNvPr id="6183" name="Text Box 44">
              <a:extLst>
                <a:ext uri="{FF2B5EF4-FFF2-40B4-BE49-F238E27FC236}">
                  <a16:creationId xmlns:a16="http://schemas.microsoft.com/office/drawing/2014/main" id="{CB7675F9-B1B9-457F-89CA-60C89D0AEE90}"/>
                </a:ext>
              </a:extLst>
            </p:cNvPr>
            <p:cNvSpPr txBox="1">
              <a:spLocks noChangeArrowheads="1"/>
            </p:cNvSpPr>
            <p:nvPr/>
          </p:nvSpPr>
          <p:spPr bwMode="auto">
            <a:xfrm>
              <a:off x="2644" y="3612"/>
              <a:ext cx="10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93% success</a:t>
              </a:r>
            </a:p>
          </p:txBody>
        </p:sp>
        <p:grpSp>
          <p:nvGrpSpPr>
            <p:cNvPr id="6184" name="Group 51">
              <a:extLst>
                <a:ext uri="{FF2B5EF4-FFF2-40B4-BE49-F238E27FC236}">
                  <a16:creationId xmlns:a16="http://schemas.microsoft.com/office/drawing/2014/main" id="{97D49001-7340-4AEF-A4F7-5AC7F1FEAF3E}"/>
                </a:ext>
              </a:extLst>
            </p:cNvPr>
            <p:cNvGrpSpPr>
              <a:grpSpLocks/>
            </p:cNvGrpSpPr>
            <p:nvPr/>
          </p:nvGrpSpPr>
          <p:grpSpPr bwMode="auto">
            <a:xfrm>
              <a:off x="1150" y="2051"/>
              <a:ext cx="1915" cy="1676"/>
              <a:chOff x="1150" y="2051"/>
              <a:chExt cx="1915" cy="1676"/>
            </a:xfrm>
          </p:grpSpPr>
          <p:sp>
            <p:nvSpPr>
              <p:cNvPr id="6185" name="Line 46">
                <a:extLst>
                  <a:ext uri="{FF2B5EF4-FFF2-40B4-BE49-F238E27FC236}">
                    <a16:creationId xmlns:a16="http://schemas.microsoft.com/office/drawing/2014/main" id="{7709FA26-F669-45A2-93CA-DBE873AA2D21}"/>
                  </a:ext>
                </a:extLst>
              </p:cNvPr>
              <p:cNvSpPr>
                <a:spLocks noChangeShapeType="1"/>
              </p:cNvSpPr>
              <p:nvPr/>
            </p:nvSpPr>
            <p:spPr bwMode="auto">
              <a:xfrm>
                <a:off x="1238" y="2051"/>
                <a:ext cx="149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6" name="Line 47">
                <a:extLst>
                  <a:ext uri="{FF2B5EF4-FFF2-40B4-BE49-F238E27FC236}">
                    <a16:creationId xmlns:a16="http://schemas.microsoft.com/office/drawing/2014/main" id="{08F1566F-C359-4D9C-8373-15B518B9B5DD}"/>
                  </a:ext>
                </a:extLst>
              </p:cNvPr>
              <p:cNvSpPr>
                <a:spLocks noChangeShapeType="1"/>
              </p:cNvSpPr>
              <p:nvPr/>
            </p:nvSpPr>
            <p:spPr bwMode="auto">
              <a:xfrm>
                <a:off x="1216" y="2470"/>
                <a:ext cx="149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7" name="Line 48">
                <a:extLst>
                  <a:ext uri="{FF2B5EF4-FFF2-40B4-BE49-F238E27FC236}">
                    <a16:creationId xmlns:a16="http://schemas.microsoft.com/office/drawing/2014/main" id="{7B0B1A99-FCE7-496A-9895-7D277167E13A}"/>
                  </a:ext>
                </a:extLst>
              </p:cNvPr>
              <p:cNvSpPr>
                <a:spLocks noChangeShapeType="1"/>
              </p:cNvSpPr>
              <p:nvPr/>
            </p:nvSpPr>
            <p:spPr bwMode="auto">
              <a:xfrm>
                <a:off x="1166" y="2889"/>
                <a:ext cx="149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8" name="Line 49">
                <a:extLst>
                  <a:ext uri="{FF2B5EF4-FFF2-40B4-BE49-F238E27FC236}">
                    <a16:creationId xmlns:a16="http://schemas.microsoft.com/office/drawing/2014/main" id="{90BE75FC-E3EE-488A-894C-0AACBA2C8C58}"/>
                  </a:ext>
                </a:extLst>
              </p:cNvPr>
              <p:cNvSpPr>
                <a:spLocks noChangeShapeType="1"/>
              </p:cNvSpPr>
              <p:nvPr/>
            </p:nvSpPr>
            <p:spPr bwMode="auto">
              <a:xfrm>
                <a:off x="1186" y="3308"/>
                <a:ext cx="1879"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9" name="Line 50">
                <a:extLst>
                  <a:ext uri="{FF2B5EF4-FFF2-40B4-BE49-F238E27FC236}">
                    <a16:creationId xmlns:a16="http://schemas.microsoft.com/office/drawing/2014/main" id="{0922ADFF-294C-48F8-807C-551C783E381A}"/>
                  </a:ext>
                </a:extLst>
              </p:cNvPr>
              <p:cNvSpPr>
                <a:spLocks noChangeShapeType="1"/>
              </p:cNvSpPr>
              <p:nvPr/>
            </p:nvSpPr>
            <p:spPr bwMode="auto">
              <a:xfrm>
                <a:off x="1150" y="3727"/>
                <a:ext cx="1879"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6166" name="Rectangle 2">
            <a:extLst>
              <a:ext uri="{FF2B5EF4-FFF2-40B4-BE49-F238E27FC236}">
                <a16:creationId xmlns:a16="http://schemas.microsoft.com/office/drawing/2014/main" id="{64AAD68B-BF77-440B-A4E1-8B74F3A67945}"/>
              </a:ext>
            </a:extLst>
          </p:cNvPr>
          <p:cNvSpPr>
            <a:spLocks noChangeArrowheads="1"/>
          </p:cNvSpPr>
          <p:nvPr/>
        </p:nvSpPr>
        <p:spPr bwMode="auto">
          <a:xfrm rot="-2202503">
            <a:off x="1531938" y="77788"/>
            <a:ext cx="1546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 b="0"/>
              <a:t>&gt;dUTPase M. tuberculosis</a:t>
            </a:r>
          </a:p>
          <a:p>
            <a:pPr>
              <a:spcBef>
                <a:spcPct val="0"/>
              </a:spcBef>
              <a:buFontTx/>
              <a:buNone/>
            </a:pPr>
            <a:r>
              <a:rPr lang="en-US" altLang="en-US" sz="400" b="0"/>
              <a:t>MSTTLAIVRLDPGLPLPSRAHDGDAGVDLYSAEDVELAPGRRALVRTGVAVAVPFGMVGLVHPRSGLATRVGLSIVNSPGTIDAGYRGEIKVALINLDPAAPIVVHRGDRIAQLLVQRVELVELVEVSSFDEAGLASTSRGDGGHGSSGGHASLGVPRGAAALEHHHHHH</a:t>
            </a:r>
          </a:p>
        </p:txBody>
      </p:sp>
      <p:sp>
        <p:nvSpPr>
          <p:cNvPr id="6167" name="Rectangle 3">
            <a:extLst>
              <a:ext uri="{FF2B5EF4-FFF2-40B4-BE49-F238E27FC236}">
                <a16:creationId xmlns:a16="http://schemas.microsoft.com/office/drawing/2014/main" id="{AC7013DF-3B86-4B07-8FF4-CE4D3DBD317C}"/>
              </a:ext>
            </a:extLst>
          </p:cNvPr>
          <p:cNvSpPr>
            <a:spLocks noChangeArrowheads="1"/>
          </p:cNvSpPr>
          <p:nvPr/>
        </p:nvSpPr>
        <p:spPr bwMode="auto">
          <a:xfrm rot="-3278719">
            <a:off x="2224088" y="596900"/>
            <a:ext cx="20589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 b="0"/>
              <a:t>&gt;Wound-induced proteinase inhibitor II|Solanum lycopersicum (4081)</a:t>
            </a:r>
          </a:p>
          <a:p>
            <a:pPr>
              <a:spcBef>
                <a:spcPct val="0"/>
              </a:spcBef>
              <a:buFontTx/>
              <a:buNone/>
            </a:pPr>
            <a:r>
              <a:rPr lang="en-US" altLang="en-US" sz="400" b="0"/>
              <a:t>KACTRECGNLGFGICPRSEGSPLNPICINCCSGYKGCNYYNSFGKFICEGESDPKRPNACTFNCDPNIAYSRCPRSQGKSLIYPTGCTTCCTGYKGCYYFGKDGKFVCEGESDEPKANMYPVM</a:t>
            </a:r>
          </a:p>
        </p:txBody>
      </p:sp>
      <p:sp>
        <p:nvSpPr>
          <p:cNvPr id="6168" name="Rectangle 4">
            <a:extLst>
              <a:ext uri="{FF2B5EF4-FFF2-40B4-BE49-F238E27FC236}">
                <a16:creationId xmlns:a16="http://schemas.microsoft.com/office/drawing/2014/main" id="{1D3A97C1-8102-45FD-B869-6AF040CB12E0}"/>
              </a:ext>
            </a:extLst>
          </p:cNvPr>
          <p:cNvSpPr>
            <a:spLocks noChangeArrowheads="1"/>
          </p:cNvSpPr>
          <p:nvPr/>
        </p:nvSpPr>
        <p:spPr bwMode="auto">
          <a:xfrm rot="-4852251">
            <a:off x="238919" y="807244"/>
            <a:ext cx="2046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 b="0"/>
              <a:t>&gt;DNA POLYMERASE BETA)|Homo sapiens (9606)</a:t>
            </a:r>
          </a:p>
          <a:p>
            <a:pPr>
              <a:spcBef>
                <a:spcPct val="0"/>
              </a:spcBef>
              <a:buFontTx/>
              <a:buNone/>
            </a:pPr>
            <a:r>
              <a:rPr lang="en-US" altLang="en-US" sz="400" b="0"/>
              <a:t>MSKRKAPQETLNGGITDMLTELANFEKNVSQAIHKYNAYRKAASVIAKYPHKIKSGAEAKKLPGVGTKIAEKIDEFLATGKLRKLEKIRQDDTSSSINFLTRVSGIGPSAARKFVDEGIKTLEDLRKNEDKLNHHQRIGLKYFGDFEKRIPREEMPLPVDSEKDIFDYIQWKYREPKDRSELQMQDIVLNEVKKVDSEYIATVCGSFRRGAESSGDMDVLLTHPSFTSESTKQPKLLHQVVEQLQKVHFITDTLSKGETKFMGVCQLPSKNDEKEYPHRRIDIRLIPKDQYYCGVLYFTGSDIFNKNMRAHALEKGFTINEYTIRPLGVTGVAGE</a:t>
            </a:r>
          </a:p>
        </p:txBody>
      </p:sp>
      <p:sp>
        <p:nvSpPr>
          <p:cNvPr id="6169" name="Rectangle 6">
            <a:extLst>
              <a:ext uri="{FF2B5EF4-FFF2-40B4-BE49-F238E27FC236}">
                <a16:creationId xmlns:a16="http://schemas.microsoft.com/office/drawing/2014/main" id="{5580D67F-675A-4742-B66B-64DF51C4A0DD}"/>
              </a:ext>
            </a:extLst>
          </p:cNvPr>
          <p:cNvSpPr>
            <a:spLocks noChangeArrowheads="1"/>
          </p:cNvSpPr>
          <p:nvPr/>
        </p:nvSpPr>
        <p:spPr bwMode="auto">
          <a:xfrm rot="-2692088">
            <a:off x="1301750" y="900113"/>
            <a:ext cx="1300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 b="0">
                <a:latin typeface="Courier New" panose="02070309020205020404" pitchFamily="49" charset="0"/>
                <a:cs typeface="Courier New" panose="02070309020205020404" pitchFamily="49" charset="0"/>
              </a:rPr>
              <a:t>&gt;1VKU_1|Chain A|acyl carrier protein|Thermotoga maritima (243274)</a:t>
            </a:r>
          </a:p>
          <a:p>
            <a:pPr>
              <a:spcBef>
                <a:spcPct val="0"/>
              </a:spcBef>
              <a:buFontTx/>
              <a:buNone/>
            </a:pPr>
            <a:r>
              <a:rPr lang="en-US" altLang="en-US" sz="400" b="0">
                <a:latin typeface="Courier New" panose="02070309020205020404" pitchFamily="49" charset="0"/>
                <a:cs typeface="Courier New" panose="02070309020205020404" pitchFamily="49" charset="0"/>
              </a:rPr>
              <a:t>MGSDKIHHHHHHMERKKLIAKFVEIASEKMGKDLETVDEENTFKELGFDSIDVIDLVMFFEDEFALRIEDEEISKIRKVKDLIDIVIKKLEEIDDEVSEG</a:t>
            </a:r>
          </a:p>
        </p:txBody>
      </p:sp>
      <p:sp>
        <p:nvSpPr>
          <p:cNvPr id="6170" name="Rectangle 37">
            <a:extLst>
              <a:ext uri="{FF2B5EF4-FFF2-40B4-BE49-F238E27FC236}">
                <a16:creationId xmlns:a16="http://schemas.microsoft.com/office/drawing/2014/main" id="{F3A10106-C1F2-490B-97CD-12B7FA502B7A}"/>
              </a:ext>
            </a:extLst>
          </p:cNvPr>
          <p:cNvSpPr>
            <a:spLocks noChangeArrowheads="1"/>
          </p:cNvSpPr>
          <p:nvPr/>
        </p:nvSpPr>
        <p:spPr bwMode="auto">
          <a:xfrm rot="-2863170">
            <a:off x="3105945" y="773906"/>
            <a:ext cx="1744662"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 b="0">
                <a:solidFill>
                  <a:srgbClr val="000000"/>
                </a:solidFill>
                <a:latin typeface="Courier New" panose="02070309020205020404" pitchFamily="49" charset="0"/>
                <a:cs typeface="Courier New" panose="02070309020205020404" pitchFamily="49" charset="0"/>
              </a:rPr>
              <a:t>&gt;4FM3_1|Chains A,B,C,D|uncharacterized hypothetical protein|Pseudomonas aeruginosa (208964) GDPAPLEQMRLTEQALEQAKAVGATDDVAELKLAQDKYAAAQIAMTAESYKKARLLAEQAELDARLAESKVLTQKSKDQLGELDKSLKRLRKQLGETD</a:t>
            </a:r>
            <a:r>
              <a:rPr lang="en-US" altLang="en-US" sz="400" b="0">
                <a:latin typeface="Courier New" panose="02070309020205020404" pitchFamily="49" charset="0"/>
                <a:cs typeface="Courier New" panose="02070309020205020404" pitchFamily="49" charset="0"/>
              </a:rPr>
              <a:t> </a:t>
            </a:r>
          </a:p>
        </p:txBody>
      </p:sp>
      <p:sp>
        <p:nvSpPr>
          <p:cNvPr id="6171" name="Rectangle 8">
            <a:extLst>
              <a:ext uri="{FF2B5EF4-FFF2-40B4-BE49-F238E27FC236}">
                <a16:creationId xmlns:a16="http://schemas.microsoft.com/office/drawing/2014/main" id="{1C9B9D62-AAAA-4952-9BBB-D8EF3FC2DD5B}"/>
              </a:ext>
            </a:extLst>
          </p:cNvPr>
          <p:cNvSpPr>
            <a:spLocks noChangeArrowheads="1"/>
          </p:cNvSpPr>
          <p:nvPr/>
        </p:nvSpPr>
        <p:spPr bwMode="auto">
          <a:xfrm rot="-3861146">
            <a:off x="1614488" y="1214438"/>
            <a:ext cx="1257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 b="0">
                <a:latin typeface="Courier New" panose="02070309020205020404" pitchFamily="49" charset="0"/>
                <a:cs typeface="Courier New" panose="02070309020205020404" pitchFamily="49" charset="0"/>
              </a:rPr>
              <a:t>&gt;3QKB_1|Chains A,B,C,D,E|Uncharacterized protein|Pediococcus pentosaceus (278197)</a:t>
            </a:r>
          </a:p>
          <a:p>
            <a:pPr>
              <a:spcBef>
                <a:spcPct val="0"/>
              </a:spcBef>
              <a:buFontTx/>
              <a:buNone/>
            </a:pPr>
            <a:r>
              <a:rPr lang="en-US" altLang="en-US" sz="400" b="0">
                <a:latin typeface="Courier New" panose="02070309020205020404" pitchFamily="49" charset="0"/>
                <a:cs typeface="Courier New" panose="02070309020205020404" pitchFamily="49" charset="0"/>
              </a:rPr>
              <a:t>MGSDKIHHHHHHENLYFQGMFITTEGINAGYTIKDVVEATSSLMLASEDIDKYNMFDQLFDEAKQKLKKKADLLEGDGIIGLKYNTEVVEVNGAPKFLVVHGYGTVILIDK</a:t>
            </a:r>
          </a:p>
        </p:txBody>
      </p:sp>
      <p:sp>
        <p:nvSpPr>
          <p:cNvPr id="6172" name="Rectangle 9">
            <a:extLst>
              <a:ext uri="{FF2B5EF4-FFF2-40B4-BE49-F238E27FC236}">
                <a16:creationId xmlns:a16="http://schemas.microsoft.com/office/drawing/2014/main" id="{ADB8063F-3702-4659-8AA6-30449D3199FB}"/>
              </a:ext>
            </a:extLst>
          </p:cNvPr>
          <p:cNvSpPr>
            <a:spLocks noChangeArrowheads="1"/>
          </p:cNvSpPr>
          <p:nvPr/>
        </p:nvSpPr>
        <p:spPr bwMode="auto">
          <a:xfrm rot="-3671895">
            <a:off x="2386807" y="1051719"/>
            <a:ext cx="1833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 b="0">
                <a:latin typeface="Courier New" panose="02070309020205020404" pitchFamily="49" charset="0"/>
                <a:cs typeface="Courier New" panose="02070309020205020404" pitchFamily="49" charset="0"/>
              </a:rPr>
              <a:t>&gt;3QKB_1|Chains A,B,C,D,E|Uncharacterized protein|Pediococcus pentosaceus (278197)</a:t>
            </a:r>
          </a:p>
          <a:p>
            <a:pPr>
              <a:spcBef>
                <a:spcPct val="0"/>
              </a:spcBef>
              <a:buFontTx/>
              <a:buNone/>
            </a:pPr>
            <a:r>
              <a:rPr lang="en-US" altLang="en-US" sz="400" b="0">
                <a:latin typeface="Courier New" panose="02070309020205020404" pitchFamily="49" charset="0"/>
                <a:cs typeface="Courier New" panose="02070309020205020404" pitchFamily="49" charset="0"/>
              </a:rPr>
              <a:t>MGSDKIHHHHHHENLYFQGMFITTEGINAGYTIKDVVEATSSLMLASEDIDKYNMFDQLFDEAKQKLKKKADLLEGDGIIGLKYNTEVVEVNGAPKFLVVHGYGTVILIDK</a:t>
            </a:r>
          </a:p>
        </p:txBody>
      </p:sp>
      <p:sp>
        <p:nvSpPr>
          <p:cNvPr id="6173" name="Rectangle 10">
            <a:extLst>
              <a:ext uri="{FF2B5EF4-FFF2-40B4-BE49-F238E27FC236}">
                <a16:creationId xmlns:a16="http://schemas.microsoft.com/office/drawing/2014/main" id="{6045A7D2-25F4-4273-8428-541965BC60B2}"/>
              </a:ext>
            </a:extLst>
          </p:cNvPr>
          <p:cNvSpPr>
            <a:spLocks noChangeArrowheads="1"/>
          </p:cNvSpPr>
          <p:nvPr/>
        </p:nvSpPr>
        <p:spPr bwMode="auto">
          <a:xfrm rot="-2707931">
            <a:off x="2347912" y="200025"/>
            <a:ext cx="1146176"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 b="0">
                <a:latin typeface="Courier New" panose="02070309020205020404" pitchFamily="49" charset="0"/>
                <a:cs typeface="Courier New" panose="02070309020205020404" pitchFamily="49" charset="0"/>
              </a:rPr>
              <a:t>&gt;3QKB_1|Chains A,B,C,D,E|Uncharacterized protein|Pediococcus pentosaceus (278197)</a:t>
            </a:r>
          </a:p>
          <a:p>
            <a:pPr>
              <a:spcBef>
                <a:spcPct val="0"/>
              </a:spcBef>
              <a:buFontTx/>
              <a:buNone/>
            </a:pPr>
            <a:r>
              <a:rPr lang="en-US" altLang="en-US" sz="400" b="0">
                <a:latin typeface="Courier New" panose="02070309020205020404" pitchFamily="49" charset="0"/>
                <a:cs typeface="Courier New" panose="02070309020205020404" pitchFamily="49" charset="0"/>
              </a:rPr>
              <a:t>MGSDKIHHHHHHENLYFQGMFITTEGINAGYTIKDVVEATSSLMLASEDIDKYNMFDQLFDEAKQKLKKKADLLEGDGIIGLKYNTEVVEVNGAPKFLVVHGYGTVILIDK</a:t>
            </a:r>
          </a:p>
        </p:txBody>
      </p:sp>
      <p:sp>
        <p:nvSpPr>
          <p:cNvPr id="6174" name="Rectangle 11">
            <a:extLst>
              <a:ext uri="{FF2B5EF4-FFF2-40B4-BE49-F238E27FC236}">
                <a16:creationId xmlns:a16="http://schemas.microsoft.com/office/drawing/2014/main" id="{FB63FAFF-4C65-43DD-AD8B-E71DF4BDC25C}"/>
              </a:ext>
            </a:extLst>
          </p:cNvPr>
          <p:cNvSpPr>
            <a:spLocks noChangeArrowheads="1"/>
          </p:cNvSpPr>
          <p:nvPr/>
        </p:nvSpPr>
        <p:spPr bwMode="auto">
          <a:xfrm rot="-3286756">
            <a:off x="3429000" y="-225425"/>
            <a:ext cx="172402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 b="0"/>
              <a:t>&gt;3QKB_1|Chains A,B,C,D,E|Uncharacterized protein|Pediococcus pentosaceus (278197)</a:t>
            </a:r>
          </a:p>
          <a:p>
            <a:pPr>
              <a:spcBef>
                <a:spcPct val="0"/>
              </a:spcBef>
              <a:buFontTx/>
              <a:buNone/>
            </a:pPr>
            <a:r>
              <a:rPr lang="en-US" altLang="en-US" sz="400" b="0"/>
              <a:t>MGSDKIHHHHHHENLYFQGMFITTEGINAGYTIKDVVEATSSLMLASEDIDKYNMFDQLFDEAKQKLKKKADLLEGDGIIGLKYNTEVVEVNGAPKFLVVHGYGTVILIDK</a:t>
            </a:r>
          </a:p>
        </p:txBody>
      </p:sp>
      <p:pic>
        <p:nvPicPr>
          <p:cNvPr id="6175" name="Picture 12">
            <a:extLst>
              <a:ext uri="{FF2B5EF4-FFF2-40B4-BE49-F238E27FC236}">
                <a16:creationId xmlns:a16="http://schemas.microsoft.com/office/drawing/2014/main" id="{11F30C2D-BF0E-4711-A49C-0307BF6606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12913" y="5527675"/>
            <a:ext cx="50165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6" name="Picture 13">
            <a:extLst>
              <a:ext uri="{FF2B5EF4-FFF2-40B4-BE49-F238E27FC236}">
                <a16:creationId xmlns:a16="http://schemas.microsoft.com/office/drawing/2014/main" id="{68F3B0D2-4521-4601-A37F-02C2F669748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43138" y="5927725"/>
            <a:ext cx="387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7" name="TextBox 14">
            <a:extLst>
              <a:ext uri="{FF2B5EF4-FFF2-40B4-BE49-F238E27FC236}">
                <a16:creationId xmlns:a16="http://schemas.microsoft.com/office/drawing/2014/main" id="{85E87B0B-9EBF-410A-8617-2BDAC936E631}"/>
              </a:ext>
            </a:extLst>
          </p:cNvPr>
          <p:cNvSpPr txBox="1">
            <a:spLocks noChangeArrowheads="1"/>
          </p:cNvSpPr>
          <p:nvPr/>
        </p:nvSpPr>
        <p:spPr bwMode="auto">
          <a:xfrm>
            <a:off x="2519363" y="6124575"/>
            <a:ext cx="10493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b="0"/>
              <a:t>PDB ID 1RX1</a:t>
            </a:r>
          </a:p>
        </p:txBody>
      </p:sp>
      <p:sp>
        <p:nvSpPr>
          <p:cNvPr id="6178" name="TextBox 53">
            <a:extLst>
              <a:ext uri="{FF2B5EF4-FFF2-40B4-BE49-F238E27FC236}">
                <a16:creationId xmlns:a16="http://schemas.microsoft.com/office/drawing/2014/main" id="{7FE7F893-8B32-491F-BD37-2B6C13A45B4E}"/>
              </a:ext>
            </a:extLst>
          </p:cNvPr>
          <p:cNvSpPr txBox="1">
            <a:spLocks noChangeArrowheads="1"/>
          </p:cNvSpPr>
          <p:nvPr/>
        </p:nvSpPr>
        <p:spPr bwMode="auto">
          <a:xfrm>
            <a:off x="862013" y="5848350"/>
            <a:ext cx="946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b="0"/>
              <a:t>PDB ID 2lyz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5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213" name="Group 29">
            <a:extLst>
              <a:ext uri="{FF2B5EF4-FFF2-40B4-BE49-F238E27FC236}">
                <a16:creationId xmlns:a16="http://schemas.microsoft.com/office/drawing/2014/main" id="{90707929-DC27-41C5-9DA4-34F295EE728C}"/>
              </a:ext>
            </a:extLst>
          </p:cNvPr>
          <p:cNvGrpSpPr>
            <a:grpSpLocks/>
          </p:cNvGrpSpPr>
          <p:nvPr/>
        </p:nvGrpSpPr>
        <p:grpSpPr bwMode="auto">
          <a:xfrm>
            <a:off x="4144963" y="5084763"/>
            <a:ext cx="858837" cy="1198562"/>
            <a:chOff x="2611" y="3203"/>
            <a:chExt cx="541" cy="755"/>
          </a:xfrm>
        </p:grpSpPr>
        <p:grpSp>
          <p:nvGrpSpPr>
            <p:cNvPr id="40982" name="Group 20">
              <a:extLst>
                <a:ext uri="{FF2B5EF4-FFF2-40B4-BE49-F238E27FC236}">
                  <a16:creationId xmlns:a16="http://schemas.microsoft.com/office/drawing/2014/main" id="{774C944F-DD2E-41F1-8917-86256B8AC7B4}"/>
                </a:ext>
              </a:extLst>
            </p:cNvPr>
            <p:cNvGrpSpPr>
              <a:grpSpLocks/>
            </p:cNvGrpSpPr>
            <p:nvPr/>
          </p:nvGrpSpPr>
          <p:grpSpPr bwMode="auto">
            <a:xfrm>
              <a:off x="2612" y="3248"/>
              <a:ext cx="540" cy="679"/>
              <a:chOff x="2451" y="3351"/>
              <a:chExt cx="1266" cy="969"/>
            </a:xfrm>
          </p:grpSpPr>
          <p:sp>
            <p:nvSpPr>
              <p:cNvPr id="40985" name="Rectangle 21">
                <a:extLst>
                  <a:ext uri="{FF2B5EF4-FFF2-40B4-BE49-F238E27FC236}">
                    <a16:creationId xmlns:a16="http://schemas.microsoft.com/office/drawing/2014/main" id="{A0B5AA5B-67D1-4659-86B4-53E22D93E7C1}"/>
                  </a:ext>
                </a:extLst>
              </p:cNvPr>
              <p:cNvSpPr>
                <a:spLocks noChangeArrowheads="1"/>
              </p:cNvSpPr>
              <p:nvPr/>
            </p:nvSpPr>
            <p:spPr bwMode="auto">
              <a:xfrm>
                <a:off x="2459" y="3351"/>
                <a:ext cx="1258" cy="96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0986" name="Rectangle 22">
                <a:extLst>
                  <a:ext uri="{FF2B5EF4-FFF2-40B4-BE49-F238E27FC236}">
                    <a16:creationId xmlns:a16="http://schemas.microsoft.com/office/drawing/2014/main" id="{9BEC93C2-ED9D-4810-A17C-BD8D2B36B57F}"/>
                  </a:ext>
                </a:extLst>
              </p:cNvPr>
              <p:cNvSpPr>
                <a:spLocks noChangeArrowheads="1"/>
              </p:cNvSpPr>
              <p:nvPr/>
            </p:nvSpPr>
            <p:spPr bwMode="auto">
              <a:xfrm>
                <a:off x="2451" y="3789"/>
                <a:ext cx="1258" cy="531"/>
              </a:xfrm>
              <a:prstGeom prst="rect">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40983" name="Oval 25">
              <a:extLst>
                <a:ext uri="{FF2B5EF4-FFF2-40B4-BE49-F238E27FC236}">
                  <a16:creationId xmlns:a16="http://schemas.microsoft.com/office/drawing/2014/main" id="{50A01B8D-7D20-4AAE-97FC-947F223F6792}"/>
                </a:ext>
              </a:extLst>
            </p:cNvPr>
            <p:cNvSpPr>
              <a:spLocks noChangeArrowheads="1"/>
            </p:cNvSpPr>
            <p:nvPr/>
          </p:nvSpPr>
          <p:spPr bwMode="auto">
            <a:xfrm>
              <a:off x="2616" y="3850"/>
              <a:ext cx="532" cy="108"/>
            </a:xfrm>
            <a:prstGeom prst="ellipse">
              <a:avLst/>
            </a:prstGeom>
            <a:solidFill>
              <a:srgbClr val="66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0984" name="Oval 26">
              <a:extLst>
                <a:ext uri="{FF2B5EF4-FFF2-40B4-BE49-F238E27FC236}">
                  <a16:creationId xmlns:a16="http://schemas.microsoft.com/office/drawing/2014/main" id="{83AE76D4-6EC4-40E6-9E8D-29138420978C}"/>
                </a:ext>
              </a:extLst>
            </p:cNvPr>
            <p:cNvSpPr>
              <a:spLocks noChangeArrowheads="1"/>
            </p:cNvSpPr>
            <p:nvPr/>
          </p:nvSpPr>
          <p:spPr bwMode="auto">
            <a:xfrm>
              <a:off x="2611" y="3203"/>
              <a:ext cx="532" cy="108"/>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40963" name="Line 2">
            <a:extLst>
              <a:ext uri="{FF2B5EF4-FFF2-40B4-BE49-F238E27FC236}">
                <a16:creationId xmlns:a16="http://schemas.microsoft.com/office/drawing/2014/main" id="{A39FD1D7-9B81-4921-B388-CA83ABEF2A0D}"/>
              </a:ext>
            </a:extLst>
          </p:cNvPr>
          <p:cNvSpPr>
            <a:spLocks noChangeShapeType="1"/>
          </p:cNvSpPr>
          <p:nvPr/>
        </p:nvSpPr>
        <p:spPr bwMode="auto">
          <a:xfrm flipH="1">
            <a:off x="962025" y="2325688"/>
            <a:ext cx="3683000" cy="127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4" name="Rectangle 3">
            <a:extLst>
              <a:ext uri="{FF2B5EF4-FFF2-40B4-BE49-F238E27FC236}">
                <a16:creationId xmlns:a16="http://schemas.microsoft.com/office/drawing/2014/main" id="{F0BE539A-DB56-45ED-A3E9-F20B8A5575D6}"/>
              </a:ext>
            </a:extLst>
          </p:cNvPr>
          <p:cNvSpPr>
            <a:spLocks noGrp="1" noChangeArrowheads="1"/>
          </p:cNvSpPr>
          <p:nvPr>
            <p:ph type="title"/>
          </p:nvPr>
        </p:nvSpPr>
        <p:spPr>
          <a:xfrm>
            <a:off x="0" y="0"/>
            <a:ext cx="9013825" cy="1143000"/>
          </a:xfrm>
        </p:spPr>
        <p:txBody>
          <a:bodyPr/>
          <a:lstStyle/>
          <a:p>
            <a:pPr eaLnBrk="1" hangingPunct="1"/>
            <a:r>
              <a:rPr lang="en-US" altLang="en-US" sz="3200">
                <a:solidFill>
                  <a:schemeClr val="tx1"/>
                </a:solidFill>
              </a:rPr>
              <a:t>Dip tip below surface of solution. Then release plunger gently to withdraw solution</a:t>
            </a:r>
          </a:p>
        </p:txBody>
      </p:sp>
      <p:sp>
        <p:nvSpPr>
          <p:cNvPr id="40965" name="Rectangle 4">
            <a:extLst>
              <a:ext uri="{FF2B5EF4-FFF2-40B4-BE49-F238E27FC236}">
                <a16:creationId xmlns:a16="http://schemas.microsoft.com/office/drawing/2014/main" id="{CA061181-2144-428F-B115-3193F70D76C1}"/>
              </a:ext>
            </a:extLst>
          </p:cNvPr>
          <p:cNvSpPr>
            <a:spLocks noChangeArrowheads="1"/>
          </p:cNvSpPr>
          <p:nvPr/>
        </p:nvSpPr>
        <p:spPr bwMode="auto">
          <a:xfrm>
            <a:off x="4314825" y="2295525"/>
            <a:ext cx="411163" cy="1995488"/>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0966" name="Rectangle 5">
            <a:extLst>
              <a:ext uri="{FF2B5EF4-FFF2-40B4-BE49-F238E27FC236}">
                <a16:creationId xmlns:a16="http://schemas.microsoft.com/office/drawing/2014/main" id="{FEA5D81F-A1ED-44A0-89A0-8B8E491E302A}"/>
              </a:ext>
            </a:extLst>
          </p:cNvPr>
          <p:cNvSpPr>
            <a:spLocks noChangeArrowheads="1"/>
          </p:cNvSpPr>
          <p:nvPr/>
        </p:nvSpPr>
        <p:spPr bwMode="auto">
          <a:xfrm>
            <a:off x="4460875" y="4311650"/>
            <a:ext cx="93663" cy="950913"/>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0967" name="Rectangle 6">
            <a:extLst>
              <a:ext uri="{FF2B5EF4-FFF2-40B4-BE49-F238E27FC236}">
                <a16:creationId xmlns:a16="http://schemas.microsoft.com/office/drawing/2014/main" id="{DBA93E20-BD96-4992-B5BA-A1FB93EDEC77}"/>
              </a:ext>
            </a:extLst>
          </p:cNvPr>
          <p:cNvSpPr>
            <a:spLocks noChangeArrowheads="1"/>
          </p:cNvSpPr>
          <p:nvPr/>
        </p:nvSpPr>
        <p:spPr bwMode="auto">
          <a:xfrm>
            <a:off x="4473575" y="2724150"/>
            <a:ext cx="125413" cy="92551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b="0">
                <a:solidFill>
                  <a:srgbClr val="FF3300"/>
                </a:solidFill>
              </a:rPr>
              <a:t>0</a:t>
            </a:r>
          </a:p>
          <a:p>
            <a:pPr algn="ctr" eaLnBrk="1" hangingPunct="1">
              <a:spcBef>
                <a:spcPct val="0"/>
              </a:spcBef>
              <a:buFontTx/>
              <a:buNone/>
            </a:pPr>
            <a:r>
              <a:rPr lang="en-US" altLang="en-US" sz="1600" b="0"/>
              <a:t>2</a:t>
            </a:r>
          </a:p>
          <a:p>
            <a:pPr algn="ctr" eaLnBrk="1" hangingPunct="1">
              <a:spcBef>
                <a:spcPct val="0"/>
              </a:spcBef>
              <a:buFontTx/>
              <a:buNone/>
            </a:pPr>
            <a:r>
              <a:rPr lang="en-US" altLang="en-US" sz="1600" b="0"/>
              <a:t>7</a:t>
            </a:r>
          </a:p>
          <a:p>
            <a:pPr algn="ctr" eaLnBrk="1" hangingPunct="1">
              <a:spcBef>
                <a:spcPct val="0"/>
              </a:spcBef>
              <a:buFontTx/>
              <a:buNone/>
            </a:pPr>
            <a:endParaRPr lang="en-US" altLang="en-US" sz="1600" b="0"/>
          </a:p>
        </p:txBody>
      </p:sp>
      <p:grpSp>
        <p:nvGrpSpPr>
          <p:cNvPr id="93191" name="Group 7">
            <a:extLst>
              <a:ext uri="{FF2B5EF4-FFF2-40B4-BE49-F238E27FC236}">
                <a16:creationId xmlns:a16="http://schemas.microsoft.com/office/drawing/2014/main" id="{44673D22-F302-4C37-BC81-2BB067A94A6D}"/>
              </a:ext>
            </a:extLst>
          </p:cNvPr>
          <p:cNvGrpSpPr>
            <a:grpSpLocks/>
          </p:cNvGrpSpPr>
          <p:nvPr/>
        </p:nvGrpSpPr>
        <p:grpSpPr bwMode="auto">
          <a:xfrm>
            <a:off x="4238625" y="1797050"/>
            <a:ext cx="604838" cy="762000"/>
            <a:chOff x="2670" y="996"/>
            <a:chExt cx="381" cy="480"/>
          </a:xfrm>
        </p:grpSpPr>
        <p:sp>
          <p:nvSpPr>
            <p:cNvPr id="40978" name="Line 8">
              <a:extLst>
                <a:ext uri="{FF2B5EF4-FFF2-40B4-BE49-F238E27FC236}">
                  <a16:creationId xmlns:a16="http://schemas.microsoft.com/office/drawing/2014/main" id="{176A2EFD-6F2D-4208-B993-B683AB965003}"/>
                </a:ext>
              </a:extLst>
            </p:cNvPr>
            <p:cNvSpPr>
              <a:spLocks noChangeShapeType="1"/>
            </p:cNvSpPr>
            <p:nvPr/>
          </p:nvSpPr>
          <p:spPr bwMode="auto">
            <a:xfrm>
              <a:off x="2850" y="1195"/>
              <a:ext cx="0" cy="281"/>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0979" name="Group 9">
              <a:extLst>
                <a:ext uri="{FF2B5EF4-FFF2-40B4-BE49-F238E27FC236}">
                  <a16:creationId xmlns:a16="http://schemas.microsoft.com/office/drawing/2014/main" id="{88AE2208-E2AB-4494-8606-DDDCA4E65A20}"/>
                </a:ext>
              </a:extLst>
            </p:cNvPr>
            <p:cNvGrpSpPr>
              <a:grpSpLocks/>
            </p:cNvGrpSpPr>
            <p:nvPr/>
          </p:nvGrpSpPr>
          <p:grpSpPr bwMode="auto">
            <a:xfrm>
              <a:off x="2670" y="996"/>
              <a:ext cx="381" cy="190"/>
              <a:chOff x="203" y="1549"/>
              <a:chExt cx="1736" cy="1687"/>
            </a:xfrm>
          </p:grpSpPr>
          <p:sp>
            <p:nvSpPr>
              <p:cNvPr id="40980" name="Oval 10">
                <a:extLst>
                  <a:ext uri="{FF2B5EF4-FFF2-40B4-BE49-F238E27FC236}">
                    <a16:creationId xmlns:a16="http://schemas.microsoft.com/office/drawing/2014/main" id="{239CE48B-FA2B-4271-930E-09573333A3FA}"/>
                  </a:ext>
                </a:extLst>
              </p:cNvPr>
              <p:cNvSpPr>
                <a:spLocks noChangeArrowheads="1"/>
              </p:cNvSpPr>
              <p:nvPr/>
            </p:nvSpPr>
            <p:spPr bwMode="auto">
              <a:xfrm>
                <a:off x="203" y="1549"/>
                <a:ext cx="1736" cy="1687"/>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0981" name="Oval 11">
                <a:extLst>
                  <a:ext uri="{FF2B5EF4-FFF2-40B4-BE49-F238E27FC236}">
                    <a16:creationId xmlns:a16="http://schemas.microsoft.com/office/drawing/2014/main" id="{782FB06D-AFB7-42D2-9889-6F4DBBC8FA4F}"/>
                  </a:ext>
                </a:extLst>
              </p:cNvPr>
              <p:cNvSpPr>
                <a:spLocks noChangeArrowheads="1"/>
              </p:cNvSpPr>
              <p:nvPr/>
            </p:nvSpPr>
            <p:spPr bwMode="auto">
              <a:xfrm>
                <a:off x="454" y="1792"/>
                <a:ext cx="1215" cy="1180"/>
              </a:xfrm>
              <a:prstGeom prst="ellipse">
                <a:avLst/>
              </a:prstGeom>
              <a:solidFill>
                <a:srgbClr val="0099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P1000</a:t>
                </a:r>
              </a:p>
            </p:txBody>
          </p:sp>
        </p:grpSp>
      </p:grpSp>
      <p:sp>
        <p:nvSpPr>
          <p:cNvPr id="40969" name="AutoShape 12">
            <a:extLst>
              <a:ext uri="{FF2B5EF4-FFF2-40B4-BE49-F238E27FC236}">
                <a16:creationId xmlns:a16="http://schemas.microsoft.com/office/drawing/2014/main" id="{FD958B5F-D792-48A6-875D-78C93ABBA20D}"/>
              </a:ext>
            </a:extLst>
          </p:cNvPr>
          <p:cNvSpPr>
            <a:spLocks noChangeArrowheads="1"/>
          </p:cNvSpPr>
          <p:nvPr/>
        </p:nvSpPr>
        <p:spPr bwMode="auto">
          <a:xfrm>
            <a:off x="4492625" y="3594100"/>
            <a:ext cx="74613" cy="249238"/>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0970" name="Text Box 13">
            <a:extLst>
              <a:ext uri="{FF2B5EF4-FFF2-40B4-BE49-F238E27FC236}">
                <a16:creationId xmlns:a16="http://schemas.microsoft.com/office/drawing/2014/main" id="{3579869C-375D-4819-BDCC-F444CDC484A7}"/>
              </a:ext>
            </a:extLst>
          </p:cNvPr>
          <p:cNvSpPr txBox="1">
            <a:spLocks noChangeArrowheads="1"/>
          </p:cNvSpPr>
          <p:nvPr/>
        </p:nvSpPr>
        <p:spPr bwMode="auto">
          <a:xfrm>
            <a:off x="4422775" y="3409950"/>
            <a:ext cx="3381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800" b="0"/>
              <a:t>||</a:t>
            </a:r>
            <a:r>
              <a:rPr lang="en-US" altLang="en-US" sz="1400" b="0"/>
              <a:t>|</a:t>
            </a:r>
            <a:r>
              <a:rPr lang="en-US" altLang="en-US" sz="800" b="0"/>
              <a:t>||</a:t>
            </a:r>
          </a:p>
        </p:txBody>
      </p:sp>
      <p:sp>
        <p:nvSpPr>
          <p:cNvPr id="40971" name="Line 14">
            <a:extLst>
              <a:ext uri="{FF2B5EF4-FFF2-40B4-BE49-F238E27FC236}">
                <a16:creationId xmlns:a16="http://schemas.microsoft.com/office/drawing/2014/main" id="{4A4BEB4B-5342-49DB-99A3-7979BB3D0477}"/>
              </a:ext>
            </a:extLst>
          </p:cNvPr>
          <p:cNvSpPr>
            <a:spLocks noChangeShapeType="1"/>
          </p:cNvSpPr>
          <p:nvPr/>
        </p:nvSpPr>
        <p:spPr bwMode="auto">
          <a:xfrm flipH="1">
            <a:off x="922338" y="2041525"/>
            <a:ext cx="3759200" cy="127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2" name="Line 15">
            <a:extLst>
              <a:ext uri="{FF2B5EF4-FFF2-40B4-BE49-F238E27FC236}">
                <a16:creationId xmlns:a16="http://schemas.microsoft.com/office/drawing/2014/main" id="{1F911E68-D712-48DE-8497-AE51DA61B07A}"/>
              </a:ext>
            </a:extLst>
          </p:cNvPr>
          <p:cNvSpPr>
            <a:spLocks noChangeShapeType="1"/>
          </p:cNvSpPr>
          <p:nvPr/>
        </p:nvSpPr>
        <p:spPr bwMode="auto">
          <a:xfrm flipH="1">
            <a:off x="973138" y="1757363"/>
            <a:ext cx="3759200" cy="127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3" name="Text Box 16">
            <a:extLst>
              <a:ext uri="{FF2B5EF4-FFF2-40B4-BE49-F238E27FC236}">
                <a16:creationId xmlns:a16="http://schemas.microsoft.com/office/drawing/2014/main" id="{9A6F01E8-AF06-467C-8138-59C3405BA94A}"/>
              </a:ext>
            </a:extLst>
          </p:cNvPr>
          <p:cNvSpPr txBox="1">
            <a:spLocks noChangeArrowheads="1"/>
          </p:cNvSpPr>
          <p:nvPr/>
        </p:nvSpPr>
        <p:spPr bwMode="auto">
          <a:xfrm>
            <a:off x="0" y="1800225"/>
            <a:ext cx="1123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First stop</a:t>
            </a:r>
          </a:p>
        </p:txBody>
      </p:sp>
      <p:sp>
        <p:nvSpPr>
          <p:cNvPr id="40974" name="Text Box 17">
            <a:extLst>
              <a:ext uri="{FF2B5EF4-FFF2-40B4-BE49-F238E27FC236}">
                <a16:creationId xmlns:a16="http://schemas.microsoft.com/office/drawing/2014/main" id="{B946C62A-32ED-4B8D-81F6-B5B99AD76A6A}"/>
              </a:ext>
            </a:extLst>
          </p:cNvPr>
          <p:cNvSpPr txBox="1">
            <a:spLocks noChangeArrowheads="1"/>
          </p:cNvSpPr>
          <p:nvPr/>
        </p:nvSpPr>
        <p:spPr bwMode="auto">
          <a:xfrm>
            <a:off x="0" y="1516063"/>
            <a:ext cx="151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Start position</a:t>
            </a:r>
          </a:p>
        </p:txBody>
      </p:sp>
      <p:sp>
        <p:nvSpPr>
          <p:cNvPr id="40975" name="Text Box 18">
            <a:extLst>
              <a:ext uri="{FF2B5EF4-FFF2-40B4-BE49-F238E27FC236}">
                <a16:creationId xmlns:a16="http://schemas.microsoft.com/office/drawing/2014/main" id="{6C5AA56B-3552-4F3B-99CE-C1FBD22F957C}"/>
              </a:ext>
            </a:extLst>
          </p:cNvPr>
          <p:cNvSpPr txBox="1">
            <a:spLocks noChangeArrowheads="1"/>
          </p:cNvSpPr>
          <p:nvPr/>
        </p:nvSpPr>
        <p:spPr bwMode="auto">
          <a:xfrm>
            <a:off x="0" y="2070100"/>
            <a:ext cx="145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Second stop</a:t>
            </a:r>
          </a:p>
        </p:txBody>
      </p:sp>
      <p:sp>
        <p:nvSpPr>
          <p:cNvPr id="40976" name="Freeform 19">
            <a:extLst>
              <a:ext uri="{FF2B5EF4-FFF2-40B4-BE49-F238E27FC236}">
                <a16:creationId xmlns:a16="http://schemas.microsoft.com/office/drawing/2014/main" id="{635A30DD-1F5F-4447-B2CE-2B38FA1DD489}"/>
              </a:ext>
            </a:extLst>
          </p:cNvPr>
          <p:cNvSpPr>
            <a:spLocks/>
          </p:cNvSpPr>
          <p:nvPr/>
        </p:nvSpPr>
        <p:spPr bwMode="auto">
          <a:xfrm>
            <a:off x="4406900" y="4799013"/>
            <a:ext cx="204788" cy="1108075"/>
          </a:xfrm>
          <a:custGeom>
            <a:avLst/>
            <a:gdLst>
              <a:gd name="T0" fmla="*/ 0 w 243"/>
              <a:gd name="T1" fmla="*/ 0 h 698"/>
              <a:gd name="T2" fmla="*/ 2147483646 w 243"/>
              <a:gd name="T3" fmla="*/ 2147483646 h 698"/>
              <a:gd name="T4" fmla="*/ 2147483646 w 243"/>
              <a:gd name="T5" fmla="*/ 0 h 698"/>
              <a:gd name="T6" fmla="*/ 0 w 243"/>
              <a:gd name="T7" fmla="*/ 0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3" h="698">
                <a:moveTo>
                  <a:pt x="0" y="0"/>
                </a:moveTo>
                <a:lnTo>
                  <a:pt x="113" y="698"/>
                </a:lnTo>
                <a:lnTo>
                  <a:pt x="243" y="0"/>
                </a:lnTo>
                <a:lnTo>
                  <a:pt x="0" y="0"/>
                </a:ln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211" name="Freeform 27">
            <a:extLst>
              <a:ext uri="{FF2B5EF4-FFF2-40B4-BE49-F238E27FC236}">
                <a16:creationId xmlns:a16="http://schemas.microsoft.com/office/drawing/2014/main" id="{9F976FC3-041C-4BEC-950E-E7FD3D38EA99}"/>
              </a:ext>
            </a:extLst>
          </p:cNvPr>
          <p:cNvSpPr>
            <a:spLocks/>
          </p:cNvSpPr>
          <p:nvPr/>
        </p:nvSpPr>
        <p:spPr bwMode="auto">
          <a:xfrm>
            <a:off x="4457700" y="5351463"/>
            <a:ext cx="88900" cy="528637"/>
          </a:xfrm>
          <a:custGeom>
            <a:avLst/>
            <a:gdLst>
              <a:gd name="T0" fmla="*/ 0 w 243"/>
              <a:gd name="T1" fmla="*/ 0 h 698"/>
              <a:gd name="T2" fmla="*/ 2147483646 w 243"/>
              <a:gd name="T3" fmla="*/ 2147483646 h 698"/>
              <a:gd name="T4" fmla="*/ 2147483646 w 243"/>
              <a:gd name="T5" fmla="*/ 0 h 698"/>
              <a:gd name="T6" fmla="*/ 0 w 243"/>
              <a:gd name="T7" fmla="*/ 0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3" h="698">
                <a:moveTo>
                  <a:pt x="0" y="0"/>
                </a:moveTo>
                <a:lnTo>
                  <a:pt x="113" y="698"/>
                </a:lnTo>
                <a:lnTo>
                  <a:pt x="243" y="0"/>
                </a:lnTo>
                <a:lnTo>
                  <a:pt x="0" y="0"/>
                </a:lnTo>
                <a:close/>
              </a:path>
            </a:pathLst>
          </a:custGeom>
          <a:solidFill>
            <a:srgbClr val="00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nodeType="clickEffect">
                                  <p:stCondLst>
                                    <p:cond delay="0"/>
                                  </p:stCondLst>
                                  <p:childTnLst>
                                    <p:animMotion origin="layout" path="M 4.72222E-6 7.40741E-7 L 0.00017 -0.0257 " pathEditMode="relative" rAng="0" ptsTypes="AA">
                                      <p:cBhvr>
                                        <p:cTn id="6" dur="2000" fill="hold"/>
                                        <p:tgtEl>
                                          <p:spTgt spid="93191"/>
                                        </p:tgtEl>
                                        <p:attrNameLst>
                                          <p:attrName>ppt_x</p:attrName>
                                          <p:attrName>ppt_y</p:attrName>
                                        </p:attrNameLst>
                                      </p:cBhvr>
                                      <p:rCtr x="0" y="-1296"/>
                                    </p:animMotion>
                                  </p:childTnLst>
                                </p:cTn>
                              </p:par>
                              <p:par>
                                <p:cTn id="7" presetID="10" presetClass="entr" presetSubtype="0" fill="hold" nodeType="withEffect">
                                  <p:stCondLst>
                                    <p:cond delay="0"/>
                                  </p:stCondLst>
                                  <p:childTnLst>
                                    <p:set>
                                      <p:cBhvr>
                                        <p:cTn id="8" dur="1" fill="hold">
                                          <p:stCondLst>
                                            <p:cond delay="0"/>
                                          </p:stCondLst>
                                        </p:cTn>
                                        <p:tgtEl>
                                          <p:spTgt spid="93211"/>
                                        </p:tgtEl>
                                        <p:attrNameLst>
                                          <p:attrName>style.visibility</p:attrName>
                                        </p:attrNameLst>
                                      </p:cBhvr>
                                      <p:to>
                                        <p:strVal val="visible"/>
                                      </p:to>
                                    </p:set>
                                    <p:animEffect transition="in" filter="fade">
                                      <p:cBhvr>
                                        <p:cTn id="9" dur="2000"/>
                                        <p:tgtEl>
                                          <p:spTgt spid="93211"/>
                                        </p:tgtEl>
                                      </p:cBhvr>
                                    </p:animEffect>
                                  </p:childTnLst>
                                </p:cTn>
                              </p:par>
                            </p:childTnLst>
                          </p:cTn>
                        </p:par>
                        <p:par>
                          <p:cTn id="10" fill="hold" nodeType="afterGroup">
                            <p:stCondLst>
                              <p:cond delay="2000"/>
                            </p:stCondLst>
                            <p:childTnLst>
                              <p:par>
                                <p:cTn id="11" presetID="42" presetClass="path" presetSubtype="0" accel="50000" decel="50000" fill="hold" nodeType="afterEffect">
                                  <p:stCondLst>
                                    <p:cond delay="0"/>
                                  </p:stCondLst>
                                  <p:childTnLst>
                                    <p:animMotion origin="layout" path="M -3.61111E-6 2.90472E-6 L -3.61111E-6 0.17113 " pathEditMode="relative" rAng="0" ptsTypes="AA">
                                      <p:cBhvr>
                                        <p:cTn id="12" dur="2000" fill="hold"/>
                                        <p:tgtEl>
                                          <p:spTgt spid="93213"/>
                                        </p:tgtEl>
                                        <p:attrNameLst>
                                          <p:attrName>ppt_x</p:attrName>
                                          <p:attrName>ppt_y</p:attrName>
                                        </p:attrNameLst>
                                      </p:cBhvr>
                                      <p:rCtr x="0" y="85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a:extLst>
              <a:ext uri="{FF2B5EF4-FFF2-40B4-BE49-F238E27FC236}">
                <a16:creationId xmlns:a16="http://schemas.microsoft.com/office/drawing/2014/main" id="{A250DCFD-39ED-4346-9CF1-2BAF18F48EE4}"/>
              </a:ext>
            </a:extLst>
          </p:cNvPr>
          <p:cNvSpPr>
            <a:spLocks noChangeArrowheads="1"/>
          </p:cNvSpPr>
          <p:nvPr/>
        </p:nvSpPr>
        <p:spPr bwMode="auto">
          <a:xfrm>
            <a:off x="4151313" y="5156200"/>
            <a:ext cx="852487" cy="107791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1987" name="Oval 6">
            <a:extLst>
              <a:ext uri="{FF2B5EF4-FFF2-40B4-BE49-F238E27FC236}">
                <a16:creationId xmlns:a16="http://schemas.microsoft.com/office/drawing/2014/main" id="{201C7C82-86AF-4DD3-8D15-7F113E0BA04A}"/>
              </a:ext>
            </a:extLst>
          </p:cNvPr>
          <p:cNvSpPr>
            <a:spLocks noChangeArrowheads="1"/>
          </p:cNvSpPr>
          <p:nvPr/>
        </p:nvSpPr>
        <p:spPr bwMode="auto">
          <a:xfrm>
            <a:off x="4152900" y="6111875"/>
            <a:ext cx="844550" cy="17145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1988" name="Oval 7">
            <a:extLst>
              <a:ext uri="{FF2B5EF4-FFF2-40B4-BE49-F238E27FC236}">
                <a16:creationId xmlns:a16="http://schemas.microsoft.com/office/drawing/2014/main" id="{5C75F6CE-4982-42E4-8D68-CA0C821C18A4}"/>
              </a:ext>
            </a:extLst>
          </p:cNvPr>
          <p:cNvSpPr>
            <a:spLocks noChangeArrowheads="1"/>
          </p:cNvSpPr>
          <p:nvPr/>
        </p:nvSpPr>
        <p:spPr bwMode="auto">
          <a:xfrm>
            <a:off x="4144963" y="5084763"/>
            <a:ext cx="844550" cy="171450"/>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1989" name="Line 8">
            <a:extLst>
              <a:ext uri="{FF2B5EF4-FFF2-40B4-BE49-F238E27FC236}">
                <a16:creationId xmlns:a16="http://schemas.microsoft.com/office/drawing/2014/main" id="{6DD3B36B-E635-4B4F-B883-71D723A44F0F}"/>
              </a:ext>
            </a:extLst>
          </p:cNvPr>
          <p:cNvSpPr>
            <a:spLocks noChangeShapeType="1"/>
          </p:cNvSpPr>
          <p:nvPr/>
        </p:nvSpPr>
        <p:spPr bwMode="auto">
          <a:xfrm flipH="1">
            <a:off x="962025" y="2325688"/>
            <a:ext cx="3683000" cy="127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0" name="Rectangle 9">
            <a:extLst>
              <a:ext uri="{FF2B5EF4-FFF2-40B4-BE49-F238E27FC236}">
                <a16:creationId xmlns:a16="http://schemas.microsoft.com/office/drawing/2014/main" id="{C0A5F34D-8056-4963-A0A6-EE3F46A93A6B}"/>
              </a:ext>
            </a:extLst>
          </p:cNvPr>
          <p:cNvSpPr>
            <a:spLocks noGrp="1" noChangeArrowheads="1"/>
          </p:cNvSpPr>
          <p:nvPr>
            <p:ph type="title"/>
          </p:nvPr>
        </p:nvSpPr>
        <p:spPr>
          <a:xfrm>
            <a:off x="0" y="0"/>
            <a:ext cx="9013825" cy="1143000"/>
          </a:xfrm>
        </p:spPr>
        <p:txBody>
          <a:bodyPr/>
          <a:lstStyle/>
          <a:p>
            <a:pPr eaLnBrk="1" hangingPunct="1"/>
            <a:r>
              <a:rPr lang="en-US" altLang="en-US" sz="3200">
                <a:solidFill>
                  <a:schemeClr val="tx1"/>
                </a:solidFill>
              </a:rPr>
              <a:t>To expel solution, push to second stop.</a:t>
            </a:r>
          </a:p>
        </p:txBody>
      </p:sp>
      <p:sp>
        <p:nvSpPr>
          <p:cNvPr id="41991" name="Rectangle 10">
            <a:extLst>
              <a:ext uri="{FF2B5EF4-FFF2-40B4-BE49-F238E27FC236}">
                <a16:creationId xmlns:a16="http://schemas.microsoft.com/office/drawing/2014/main" id="{0716C13B-6BF0-4F0A-BA69-2EAC46BACFE0}"/>
              </a:ext>
            </a:extLst>
          </p:cNvPr>
          <p:cNvSpPr>
            <a:spLocks noChangeArrowheads="1"/>
          </p:cNvSpPr>
          <p:nvPr/>
        </p:nvSpPr>
        <p:spPr bwMode="auto">
          <a:xfrm>
            <a:off x="4314825" y="2295525"/>
            <a:ext cx="411163" cy="1995488"/>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1992" name="Rectangle 11">
            <a:extLst>
              <a:ext uri="{FF2B5EF4-FFF2-40B4-BE49-F238E27FC236}">
                <a16:creationId xmlns:a16="http://schemas.microsoft.com/office/drawing/2014/main" id="{6BE1AD7F-FDD2-4EC3-97BB-3DE2D2B4B109}"/>
              </a:ext>
            </a:extLst>
          </p:cNvPr>
          <p:cNvSpPr>
            <a:spLocks noChangeArrowheads="1"/>
          </p:cNvSpPr>
          <p:nvPr/>
        </p:nvSpPr>
        <p:spPr bwMode="auto">
          <a:xfrm>
            <a:off x="4460875" y="4311650"/>
            <a:ext cx="93663" cy="950913"/>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1993" name="Rectangle 12">
            <a:extLst>
              <a:ext uri="{FF2B5EF4-FFF2-40B4-BE49-F238E27FC236}">
                <a16:creationId xmlns:a16="http://schemas.microsoft.com/office/drawing/2014/main" id="{44E0328E-639D-4957-9BDE-A54CD3388C53}"/>
              </a:ext>
            </a:extLst>
          </p:cNvPr>
          <p:cNvSpPr>
            <a:spLocks noChangeArrowheads="1"/>
          </p:cNvSpPr>
          <p:nvPr/>
        </p:nvSpPr>
        <p:spPr bwMode="auto">
          <a:xfrm>
            <a:off x="4473575" y="2724150"/>
            <a:ext cx="125413" cy="92551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b="0">
                <a:solidFill>
                  <a:srgbClr val="FF3300"/>
                </a:solidFill>
              </a:rPr>
              <a:t>0</a:t>
            </a:r>
          </a:p>
          <a:p>
            <a:pPr algn="ctr" eaLnBrk="1" hangingPunct="1">
              <a:spcBef>
                <a:spcPct val="0"/>
              </a:spcBef>
              <a:buFontTx/>
              <a:buNone/>
            </a:pPr>
            <a:r>
              <a:rPr lang="en-US" altLang="en-US" sz="1600" b="0"/>
              <a:t>2</a:t>
            </a:r>
          </a:p>
          <a:p>
            <a:pPr algn="ctr" eaLnBrk="1" hangingPunct="1">
              <a:spcBef>
                <a:spcPct val="0"/>
              </a:spcBef>
              <a:buFontTx/>
              <a:buNone/>
            </a:pPr>
            <a:r>
              <a:rPr lang="en-US" altLang="en-US" sz="1600" b="0"/>
              <a:t>7</a:t>
            </a:r>
          </a:p>
          <a:p>
            <a:pPr algn="ctr" eaLnBrk="1" hangingPunct="1">
              <a:spcBef>
                <a:spcPct val="0"/>
              </a:spcBef>
              <a:buFontTx/>
              <a:buNone/>
            </a:pPr>
            <a:endParaRPr lang="en-US" altLang="en-US" sz="1600" b="0"/>
          </a:p>
        </p:txBody>
      </p:sp>
      <p:grpSp>
        <p:nvGrpSpPr>
          <p:cNvPr id="94221" name="Group 13">
            <a:extLst>
              <a:ext uri="{FF2B5EF4-FFF2-40B4-BE49-F238E27FC236}">
                <a16:creationId xmlns:a16="http://schemas.microsoft.com/office/drawing/2014/main" id="{FA9F9F09-ABA1-44EC-A895-4007FB52C11E}"/>
              </a:ext>
            </a:extLst>
          </p:cNvPr>
          <p:cNvGrpSpPr>
            <a:grpSpLocks/>
          </p:cNvGrpSpPr>
          <p:nvPr/>
        </p:nvGrpSpPr>
        <p:grpSpPr bwMode="auto">
          <a:xfrm>
            <a:off x="4225925" y="1592263"/>
            <a:ext cx="604838" cy="762000"/>
            <a:chOff x="2670" y="996"/>
            <a:chExt cx="381" cy="480"/>
          </a:xfrm>
        </p:grpSpPr>
        <p:sp>
          <p:nvSpPr>
            <p:cNvPr id="42005" name="Line 14">
              <a:extLst>
                <a:ext uri="{FF2B5EF4-FFF2-40B4-BE49-F238E27FC236}">
                  <a16:creationId xmlns:a16="http://schemas.microsoft.com/office/drawing/2014/main" id="{7BFD0F8B-BFC6-4275-8818-68673AF57B3B}"/>
                </a:ext>
              </a:extLst>
            </p:cNvPr>
            <p:cNvSpPr>
              <a:spLocks noChangeShapeType="1"/>
            </p:cNvSpPr>
            <p:nvPr/>
          </p:nvSpPr>
          <p:spPr bwMode="auto">
            <a:xfrm>
              <a:off x="2850" y="1195"/>
              <a:ext cx="0" cy="281"/>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2006" name="Group 15">
              <a:extLst>
                <a:ext uri="{FF2B5EF4-FFF2-40B4-BE49-F238E27FC236}">
                  <a16:creationId xmlns:a16="http://schemas.microsoft.com/office/drawing/2014/main" id="{8963AFF0-0B2E-4982-AF99-462673FB32D2}"/>
                </a:ext>
              </a:extLst>
            </p:cNvPr>
            <p:cNvGrpSpPr>
              <a:grpSpLocks/>
            </p:cNvGrpSpPr>
            <p:nvPr/>
          </p:nvGrpSpPr>
          <p:grpSpPr bwMode="auto">
            <a:xfrm>
              <a:off x="2670" y="996"/>
              <a:ext cx="381" cy="190"/>
              <a:chOff x="203" y="1549"/>
              <a:chExt cx="1736" cy="1687"/>
            </a:xfrm>
          </p:grpSpPr>
          <p:sp>
            <p:nvSpPr>
              <p:cNvPr id="42007" name="Oval 16">
                <a:extLst>
                  <a:ext uri="{FF2B5EF4-FFF2-40B4-BE49-F238E27FC236}">
                    <a16:creationId xmlns:a16="http://schemas.microsoft.com/office/drawing/2014/main" id="{F5771F7E-5C15-4F3B-B8F0-09F510534BD8}"/>
                  </a:ext>
                </a:extLst>
              </p:cNvPr>
              <p:cNvSpPr>
                <a:spLocks noChangeArrowheads="1"/>
              </p:cNvSpPr>
              <p:nvPr/>
            </p:nvSpPr>
            <p:spPr bwMode="auto">
              <a:xfrm>
                <a:off x="203" y="1549"/>
                <a:ext cx="1736" cy="1687"/>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2008" name="Oval 17">
                <a:extLst>
                  <a:ext uri="{FF2B5EF4-FFF2-40B4-BE49-F238E27FC236}">
                    <a16:creationId xmlns:a16="http://schemas.microsoft.com/office/drawing/2014/main" id="{F5FAA944-E33F-4339-B6AD-13D308025BF4}"/>
                  </a:ext>
                </a:extLst>
              </p:cNvPr>
              <p:cNvSpPr>
                <a:spLocks noChangeArrowheads="1"/>
              </p:cNvSpPr>
              <p:nvPr/>
            </p:nvSpPr>
            <p:spPr bwMode="auto">
              <a:xfrm>
                <a:off x="454" y="1792"/>
                <a:ext cx="1215" cy="1180"/>
              </a:xfrm>
              <a:prstGeom prst="ellipse">
                <a:avLst/>
              </a:prstGeom>
              <a:solidFill>
                <a:srgbClr val="0099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P1000</a:t>
                </a:r>
              </a:p>
            </p:txBody>
          </p:sp>
        </p:grpSp>
      </p:grpSp>
      <p:sp>
        <p:nvSpPr>
          <p:cNvPr id="41995" name="AutoShape 18">
            <a:extLst>
              <a:ext uri="{FF2B5EF4-FFF2-40B4-BE49-F238E27FC236}">
                <a16:creationId xmlns:a16="http://schemas.microsoft.com/office/drawing/2014/main" id="{2FF27FBC-DDB4-4768-9E3E-A2470F1D4F48}"/>
              </a:ext>
            </a:extLst>
          </p:cNvPr>
          <p:cNvSpPr>
            <a:spLocks noChangeArrowheads="1"/>
          </p:cNvSpPr>
          <p:nvPr/>
        </p:nvSpPr>
        <p:spPr bwMode="auto">
          <a:xfrm>
            <a:off x="4492625" y="3594100"/>
            <a:ext cx="74613" cy="249238"/>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1996" name="Text Box 19">
            <a:extLst>
              <a:ext uri="{FF2B5EF4-FFF2-40B4-BE49-F238E27FC236}">
                <a16:creationId xmlns:a16="http://schemas.microsoft.com/office/drawing/2014/main" id="{B59036FC-742D-4B7D-B8C9-EDD3857CA386}"/>
              </a:ext>
            </a:extLst>
          </p:cNvPr>
          <p:cNvSpPr txBox="1">
            <a:spLocks noChangeArrowheads="1"/>
          </p:cNvSpPr>
          <p:nvPr/>
        </p:nvSpPr>
        <p:spPr bwMode="auto">
          <a:xfrm>
            <a:off x="4422775" y="3409950"/>
            <a:ext cx="3381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800" b="0"/>
              <a:t>||</a:t>
            </a:r>
            <a:r>
              <a:rPr lang="en-US" altLang="en-US" sz="1400" b="0"/>
              <a:t>|</a:t>
            </a:r>
            <a:r>
              <a:rPr lang="en-US" altLang="en-US" sz="800" b="0"/>
              <a:t>||</a:t>
            </a:r>
          </a:p>
        </p:txBody>
      </p:sp>
      <p:sp>
        <p:nvSpPr>
          <p:cNvPr id="41997" name="Line 20">
            <a:extLst>
              <a:ext uri="{FF2B5EF4-FFF2-40B4-BE49-F238E27FC236}">
                <a16:creationId xmlns:a16="http://schemas.microsoft.com/office/drawing/2014/main" id="{05D627A0-8CCE-4E2F-8A5C-8C7980484DDB}"/>
              </a:ext>
            </a:extLst>
          </p:cNvPr>
          <p:cNvSpPr>
            <a:spLocks noChangeShapeType="1"/>
          </p:cNvSpPr>
          <p:nvPr/>
        </p:nvSpPr>
        <p:spPr bwMode="auto">
          <a:xfrm flipH="1">
            <a:off x="922338" y="2041525"/>
            <a:ext cx="3759200" cy="127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8" name="Line 21">
            <a:extLst>
              <a:ext uri="{FF2B5EF4-FFF2-40B4-BE49-F238E27FC236}">
                <a16:creationId xmlns:a16="http://schemas.microsoft.com/office/drawing/2014/main" id="{99AF67D5-4198-4B88-AF7F-DCDCC5DA0F7A}"/>
              </a:ext>
            </a:extLst>
          </p:cNvPr>
          <p:cNvSpPr>
            <a:spLocks noChangeShapeType="1"/>
          </p:cNvSpPr>
          <p:nvPr/>
        </p:nvSpPr>
        <p:spPr bwMode="auto">
          <a:xfrm flipH="1">
            <a:off x="973138" y="1757363"/>
            <a:ext cx="3759200" cy="127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9" name="Text Box 22">
            <a:extLst>
              <a:ext uri="{FF2B5EF4-FFF2-40B4-BE49-F238E27FC236}">
                <a16:creationId xmlns:a16="http://schemas.microsoft.com/office/drawing/2014/main" id="{5075D8C4-BB96-4BF8-95B9-EC74822439D1}"/>
              </a:ext>
            </a:extLst>
          </p:cNvPr>
          <p:cNvSpPr txBox="1">
            <a:spLocks noChangeArrowheads="1"/>
          </p:cNvSpPr>
          <p:nvPr/>
        </p:nvSpPr>
        <p:spPr bwMode="auto">
          <a:xfrm>
            <a:off x="0" y="1800225"/>
            <a:ext cx="1123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First stop</a:t>
            </a:r>
          </a:p>
        </p:txBody>
      </p:sp>
      <p:sp>
        <p:nvSpPr>
          <p:cNvPr id="42000" name="Text Box 23">
            <a:extLst>
              <a:ext uri="{FF2B5EF4-FFF2-40B4-BE49-F238E27FC236}">
                <a16:creationId xmlns:a16="http://schemas.microsoft.com/office/drawing/2014/main" id="{26BD7606-6777-4248-82E7-C2224A29DE5B}"/>
              </a:ext>
            </a:extLst>
          </p:cNvPr>
          <p:cNvSpPr txBox="1">
            <a:spLocks noChangeArrowheads="1"/>
          </p:cNvSpPr>
          <p:nvPr/>
        </p:nvSpPr>
        <p:spPr bwMode="auto">
          <a:xfrm>
            <a:off x="0" y="1516063"/>
            <a:ext cx="151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Start position</a:t>
            </a:r>
          </a:p>
        </p:txBody>
      </p:sp>
      <p:sp>
        <p:nvSpPr>
          <p:cNvPr id="42001" name="Text Box 24">
            <a:extLst>
              <a:ext uri="{FF2B5EF4-FFF2-40B4-BE49-F238E27FC236}">
                <a16:creationId xmlns:a16="http://schemas.microsoft.com/office/drawing/2014/main" id="{197D24E5-474D-4049-BA37-C82523276A9F}"/>
              </a:ext>
            </a:extLst>
          </p:cNvPr>
          <p:cNvSpPr txBox="1">
            <a:spLocks noChangeArrowheads="1"/>
          </p:cNvSpPr>
          <p:nvPr/>
        </p:nvSpPr>
        <p:spPr bwMode="auto">
          <a:xfrm>
            <a:off x="0" y="2070100"/>
            <a:ext cx="145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Second stop</a:t>
            </a:r>
          </a:p>
        </p:txBody>
      </p:sp>
      <p:sp>
        <p:nvSpPr>
          <p:cNvPr id="42002" name="Freeform 25">
            <a:extLst>
              <a:ext uri="{FF2B5EF4-FFF2-40B4-BE49-F238E27FC236}">
                <a16:creationId xmlns:a16="http://schemas.microsoft.com/office/drawing/2014/main" id="{BAD9FA64-C65A-43EA-955B-8AAC89AB8DEA}"/>
              </a:ext>
            </a:extLst>
          </p:cNvPr>
          <p:cNvSpPr>
            <a:spLocks/>
          </p:cNvSpPr>
          <p:nvPr/>
        </p:nvSpPr>
        <p:spPr bwMode="auto">
          <a:xfrm>
            <a:off x="4406900" y="4799013"/>
            <a:ext cx="204788" cy="1108075"/>
          </a:xfrm>
          <a:custGeom>
            <a:avLst/>
            <a:gdLst>
              <a:gd name="T0" fmla="*/ 0 w 243"/>
              <a:gd name="T1" fmla="*/ 0 h 698"/>
              <a:gd name="T2" fmla="*/ 2147483646 w 243"/>
              <a:gd name="T3" fmla="*/ 2147483646 h 698"/>
              <a:gd name="T4" fmla="*/ 2147483646 w 243"/>
              <a:gd name="T5" fmla="*/ 0 h 698"/>
              <a:gd name="T6" fmla="*/ 0 w 243"/>
              <a:gd name="T7" fmla="*/ 0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3" h="698">
                <a:moveTo>
                  <a:pt x="0" y="0"/>
                </a:moveTo>
                <a:lnTo>
                  <a:pt x="113" y="698"/>
                </a:lnTo>
                <a:lnTo>
                  <a:pt x="243" y="0"/>
                </a:lnTo>
                <a:lnTo>
                  <a:pt x="0" y="0"/>
                </a:ln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35" name="Freeform 27">
            <a:extLst>
              <a:ext uri="{FF2B5EF4-FFF2-40B4-BE49-F238E27FC236}">
                <a16:creationId xmlns:a16="http://schemas.microsoft.com/office/drawing/2014/main" id="{4B148F97-61A2-4716-86C5-FD497EECAF86}"/>
              </a:ext>
            </a:extLst>
          </p:cNvPr>
          <p:cNvSpPr>
            <a:spLocks/>
          </p:cNvSpPr>
          <p:nvPr/>
        </p:nvSpPr>
        <p:spPr bwMode="auto">
          <a:xfrm>
            <a:off x="4457700" y="5351463"/>
            <a:ext cx="88900" cy="528637"/>
          </a:xfrm>
          <a:custGeom>
            <a:avLst/>
            <a:gdLst>
              <a:gd name="T0" fmla="*/ 0 w 243"/>
              <a:gd name="T1" fmla="*/ 0 h 698"/>
              <a:gd name="T2" fmla="*/ 2147483646 w 243"/>
              <a:gd name="T3" fmla="*/ 2147483646 h 698"/>
              <a:gd name="T4" fmla="*/ 2147483646 w 243"/>
              <a:gd name="T5" fmla="*/ 0 h 698"/>
              <a:gd name="T6" fmla="*/ 0 w 243"/>
              <a:gd name="T7" fmla="*/ 0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3" h="698">
                <a:moveTo>
                  <a:pt x="0" y="0"/>
                </a:moveTo>
                <a:lnTo>
                  <a:pt x="113" y="698"/>
                </a:lnTo>
                <a:lnTo>
                  <a:pt x="243" y="0"/>
                </a:lnTo>
                <a:lnTo>
                  <a:pt x="0" y="0"/>
                </a:lnTo>
                <a:close/>
              </a:path>
            </a:pathLst>
          </a:custGeom>
          <a:solidFill>
            <a:srgbClr val="00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36" name="Oval 28">
            <a:extLst>
              <a:ext uri="{FF2B5EF4-FFF2-40B4-BE49-F238E27FC236}">
                <a16:creationId xmlns:a16="http://schemas.microsoft.com/office/drawing/2014/main" id="{DF0A9621-C885-4DB9-84AA-861532DE3ED9}"/>
              </a:ext>
            </a:extLst>
          </p:cNvPr>
          <p:cNvSpPr>
            <a:spLocks noChangeArrowheads="1"/>
          </p:cNvSpPr>
          <p:nvPr/>
        </p:nvSpPr>
        <p:spPr bwMode="auto">
          <a:xfrm>
            <a:off x="4405313" y="6065838"/>
            <a:ext cx="307975" cy="193675"/>
          </a:xfrm>
          <a:prstGeom prst="ellipse">
            <a:avLst/>
          </a:prstGeom>
          <a:solidFill>
            <a:srgbClr val="00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nodeType="clickEffect">
                                  <p:stCondLst>
                                    <p:cond delay="0"/>
                                  </p:stCondLst>
                                  <p:childTnLst>
                                    <p:animMotion origin="layout" path="M 0 4.6901E-6 L -0.00122 0.05689 " pathEditMode="relative" rAng="0" ptsTypes="AA">
                                      <p:cBhvr>
                                        <p:cTn id="6" dur="2000" fill="hold"/>
                                        <p:tgtEl>
                                          <p:spTgt spid="94221"/>
                                        </p:tgtEl>
                                        <p:attrNameLst>
                                          <p:attrName>ppt_x</p:attrName>
                                          <p:attrName>ppt_y</p:attrName>
                                        </p:attrNameLst>
                                      </p:cBhvr>
                                      <p:rCtr x="-69" y="2845"/>
                                    </p:animMotion>
                                  </p:childTnLst>
                                </p:cTn>
                              </p:par>
                              <p:par>
                                <p:cTn id="7" presetID="10" presetClass="exit" presetSubtype="0" fill="hold" nodeType="withEffect">
                                  <p:stCondLst>
                                    <p:cond delay="0"/>
                                  </p:stCondLst>
                                  <p:childTnLst>
                                    <p:animEffect transition="out" filter="fade">
                                      <p:cBhvr>
                                        <p:cTn id="8" dur="2000"/>
                                        <p:tgtEl>
                                          <p:spTgt spid="94235"/>
                                        </p:tgtEl>
                                      </p:cBhvr>
                                    </p:animEffect>
                                    <p:set>
                                      <p:cBhvr>
                                        <p:cTn id="9" dur="1" fill="hold">
                                          <p:stCondLst>
                                            <p:cond delay="1999"/>
                                          </p:stCondLst>
                                        </p:cTn>
                                        <p:tgtEl>
                                          <p:spTgt spid="94235"/>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94236"/>
                                        </p:tgtEl>
                                        <p:attrNameLst>
                                          <p:attrName>style.visibility</p:attrName>
                                        </p:attrNameLst>
                                      </p:cBhvr>
                                      <p:to>
                                        <p:strVal val="visible"/>
                                      </p:to>
                                    </p:set>
                                    <p:animEffect transition="in" filter="fade">
                                      <p:cBhvr>
                                        <p:cTn id="12" dur="2000"/>
                                        <p:tgtEl>
                                          <p:spTgt spid="94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5">
            <a:extLst>
              <a:ext uri="{FF2B5EF4-FFF2-40B4-BE49-F238E27FC236}">
                <a16:creationId xmlns:a16="http://schemas.microsoft.com/office/drawing/2014/main" id="{4451C48C-0B7F-48AF-AFD2-F502B7664BF7}"/>
              </a:ext>
            </a:extLst>
          </p:cNvPr>
          <p:cNvSpPr>
            <a:spLocks noChangeArrowheads="1"/>
          </p:cNvSpPr>
          <p:nvPr/>
        </p:nvSpPr>
        <p:spPr bwMode="auto">
          <a:xfrm>
            <a:off x="3760788" y="5768975"/>
            <a:ext cx="1493837" cy="5159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3011" name="Line 5">
            <a:extLst>
              <a:ext uri="{FF2B5EF4-FFF2-40B4-BE49-F238E27FC236}">
                <a16:creationId xmlns:a16="http://schemas.microsoft.com/office/drawing/2014/main" id="{EDB5EDA3-12E9-4251-9A1B-D8AC10BDA61B}"/>
              </a:ext>
            </a:extLst>
          </p:cNvPr>
          <p:cNvSpPr>
            <a:spLocks noChangeShapeType="1"/>
          </p:cNvSpPr>
          <p:nvPr/>
        </p:nvSpPr>
        <p:spPr bwMode="auto">
          <a:xfrm flipH="1">
            <a:off x="962025" y="2325688"/>
            <a:ext cx="3683000" cy="127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2" name="Rectangle 6">
            <a:extLst>
              <a:ext uri="{FF2B5EF4-FFF2-40B4-BE49-F238E27FC236}">
                <a16:creationId xmlns:a16="http://schemas.microsoft.com/office/drawing/2014/main" id="{F7A33151-CC1E-426D-A0CA-9A321A32D20A}"/>
              </a:ext>
            </a:extLst>
          </p:cNvPr>
          <p:cNvSpPr>
            <a:spLocks noGrp="1" noChangeArrowheads="1"/>
          </p:cNvSpPr>
          <p:nvPr>
            <p:ph type="title"/>
          </p:nvPr>
        </p:nvSpPr>
        <p:spPr>
          <a:xfrm>
            <a:off x="0" y="0"/>
            <a:ext cx="9013825" cy="1143000"/>
          </a:xfrm>
        </p:spPr>
        <p:txBody>
          <a:bodyPr/>
          <a:lstStyle/>
          <a:p>
            <a:pPr eaLnBrk="1" hangingPunct="1"/>
            <a:r>
              <a:rPr lang="en-US" altLang="en-US" sz="3200">
                <a:solidFill>
                  <a:schemeClr val="tx1"/>
                </a:solidFill>
              </a:rPr>
              <a:t>When dispensing protein, just push to first stop.</a:t>
            </a:r>
            <a:br>
              <a:rPr lang="en-US" altLang="en-US" sz="3200">
                <a:solidFill>
                  <a:schemeClr val="tx1"/>
                </a:solidFill>
              </a:rPr>
            </a:br>
            <a:r>
              <a:rPr lang="en-US" altLang="en-US" sz="3200">
                <a:solidFill>
                  <a:schemeClr val="tx1"/>
                </a:solidFill>
              </a:rPr>
              <a:t>Bubbles mean troubles.</a:t>
            </a:r>
          </a:p>
        </p:txBody>
      </p:sp>
      <p:sp>
        <p:nvSpPr>
          <p:cNvPr id="43013" name="Rectangle 7">
            <a:extLst>
              <a:ext uri="{FF2B5EF4-FFF2-40B4-BE49-F238E27FC236}">
                <a16:creationId xmlns:a16="http://schemas.microsoft.com/office/drawing/2014/main" id="{677C6892-67E5-44F3-9DDA-83770DE7BF91}"/>
              </a:ext>
            </a:extLst>
          </p:cNvPr>
          <p:cNvSpPr>
            <a:spLocks noChangeArrowheads="1"/>
          </p:cNvSpPr>
          <p:nvPr/>
        </p:nvSpPr>
        <p:spPr bwMode="auto">
          <a:xfrm>
            <a:off x="4314825" y="2295525"/>
            <a:ext cx="411163" cy="1995488"/>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3014" name="Rectangle 8">
            <a:extLst>
              <a:ext uri="{FF2B5EF4-FFF2-40B4-BE49-F238E27FC236}">
                <a16:creationId xmlns:a16="http://schemas.microsoft.com/office/drawing/2014/main" id="{C32D820E-E227-4C95-B0DA-BC2F2D5B100E}"/>
              </a:ext>
            </a:extLst>
          </p:cNvPr>
          <p:cNvSpPr>
            <a:spLocks noChangeArrowheads="1"/>
          </p:cNvSpPr>
          <p:nvPr/>
        </p:nvSpPr>
        <p:spPr bwMode="auto">
          <a:xfrm>
            <a:off x="4460875" y="4311650"/>
            <a:ext cx="93663" cy="950913"/>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3015" name="Rectangle 9">
            <a:extLst>
              <a:ext uri="{FF2B5EF4-FFF2-40B4-BE49-F238E27FC236}">
                <a16:creationId xmlns:a16="http://schemas.microsoft.com/office/drawing/2014/main" id="{C5C04D9D-14F3-4131-98FA-12A5F7ED0ED6}"/>
              </a:ext>
            </a:extLst>
          </p:cNvPr>
          <p:cNvSpPr>
            <a:spLocks noChangeArrowheads="1"/>
          </p:cNvSpPr>
          <p:nvPr/>
        </p:nvSpPr>
        <p:spPr bwMode="auto">
          <a:xfrm>
            <a:off x="4473575" y="2724150"/>
            <a:ext cx="125413" cy="92551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b="0">
                <a:solidFill>
                  <a:srgbClr val="FF3300"/>
                </a:solidFill>
              </a:rPr>
              <a:t>0</a:t>
            </a:r>
          </a:p>
          <a:p>
            <a:pPr algn="ctr" eaLnBrk="1" hangingPunct="1">
              <a:spcBef>
                <a:spcPct val="0"/>
              </a:spcBef>
              <a:buFontTx/>
              <a:buNone/>
            </a:pPr>
            <a:r>
              <a:rPr lang="en-US" altLang="en-US" sz="1600" b="0"/>
              <a:t>2</a:t>
            </a:r>
          </a:p>
          <a:p>
            <a:pPr algn="ctr" eaLnBrk="1" hangingPunct="1">
              <a:spcBef>
                <a:spcPct val="0"/>
              </a:spcBef>
              <a:buFontTx/>
              <a:buNone/>
            </a:pPr>
            <a:r>
              <a:rPr lang="en-US" altLang="en-US" sz="1600" b="0"/>
              <a:t>7</a:t>
            </a:r>
          </a:p>
          <a:p>
            <a:pPr algn="ctr" eaLnBrk="1" hangingPunct="1">
              <a:spcBef>
                <a:spcPct val="0"/>
              </a:spcBef>
              <a:buFontTx/>
              <a:buNone/>
            </a:pPr>
            <a:endParaRPr lang="en-US" altLang="en-US" sz="1600" b="0"/>
          </a:p>
        </p:txBody>
      </p:sp>
      <p:grpSp>
        <p:nvGrpSpPr>
          <p:cNvPr id="95242" name="Group 10">
            <a:extLst>
              <a:ext uri="{FF2B5EF4-FFF2-40B4-BE49-F238E27FC236}">
                <a16:creationId xmlns:a16="http://schemas.microsoft.com/office/drawing/2014/main" id="{9B05B87C-5A9B-4614-BDDD-19FD9984C055}"/>
              </a:ext>
            </a:extLst>
          </p:cNvPr>
          <p:cNvGrpSpPr>
            <a:grpSpLocks/>
          </p:cNvGrpSpPr>
          <p:nvPr/>
        </p:nvGrpSpPr>
        <p:grpSpPr bwMode="auto">
          <a:xfrm>
            <a:off x="4225925" y="1592263"/>
            <a:ext cx="604838" cy="762000"/>
            <a:chOff x="2670" y="996"/>
            <a:chExt cx="381" cy="480"/>
          </a:xfrm>
        </p:grpSpPr>
        <p:sp>
          <p:nvSpPr>
            <p:cNvPr id="43027" name="Line 11">
              <a:extLst>
                <a:ext uri="{FF2B5EF4-FFF2-40B4-BE49-F238E27FC236}">
                  <a16:creationId xmlns:a16="http://schemas.microsoft.com/office/drawing/2014/main" id="{68278EC4-8D92-4BED-AF2B-9F39AEDE41CC}"/>
                </a:ext>
              </a:extLst>
            </p:cNvPr>
            <p:cNvSpPr>
              <a:spLocks noChangeShapeType="1"/>
            </p:cNvSpPr>
            <p:nvPr/>
          </p:nvSpPr>
          <p:spPr bwMode="auto">
            <a:xfrm>
              <a:off x="2850" y="1195"/>
              <a:ext cx="0" cy="281"/>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3028" name="Group 12">
              <a:extLst>
                <a:ext uri="{FF2B5EF4-FFF2-40B4-BE49-F238E27FC236}">
                  <a16:creationId xmlns:a16="http://schemas.microsoft.com/office/drawing/2014/main" id="{52177E67-F521-477E-8837-2DAE98C0D02C}"/>
                </a:ext>
              </a:extLst>
            </p:cNvPr>
            <p:cNvGrpSpPr>
              <a:grpSpLocks/>
            </p:cNvGrpSpPr>
            <p:nvPr/>
          </p:nvGrpSpPr>
          <p:grpSpPr bwMode="auto">
            <a:xfrm>
              <a:off x="2670" y="996"/>
              <a:ext cx="381" cy="190"/>
              <a:chOff x="203" y="1549"/>
              <a:chExt cx="1736" cy="1687"/>
            </a:xfrm>
          </p:grpSpPr>
          <p:sp>
            <p:nvSpPr>
              <p:cNvPr id="43029" name="Oval 13">
                <a:extLst>
                  <a:ext uri="{FF2B5EF4-FFF2-40B4-BE49-F238E27FC236}">
                    <a16:creationId xmlns:a16="http://schemas.microsoft.com/office/drawing/2014/main" id="{6F9036CE-57EA-4715-BCCE-F50DF5ED6B25}"/>
                  </a:ext>
                </a:extLst>
              </p:cNvPr>
              <p:cNvSpPr>
                <a:spLocks noChangeArrowheads="1"/>
              </p:cNvSpPr>
              <p:nvPr/>
            </p:nvSpPr>
            <p:spPr bwMode="auto">
              <a:xfrm>
                <a:off x="203" y="1549"/>
                <a:ext cx="1736" cy="1687"/>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3030" name="Oval 14">
                <a:extLst>
                  <a:ext uri="{FF2B5EF4-FFF2-40B4-BE49-F238E27FC236}">
                    <a16:creationId xmlns:a16="http://schemas.microsoft.com/office/drawing/2014/main" id="{8EEDB215-8A76-4007-807A-A32A11191898}"/>
                  </a:ext>
                </a:extLst>
              </p:cNvPr>
              <p:cNvSpPr>
                <a:spLocks noChangeArrowheads="1"/>
              </p:cNvSpPr>
              <p:nvPr/>
            </p:nvSpPr>
            <p:spPr bwMode="auto">
              <a:xfrm>
                <a:off x="454" y="1792"/>
                <a:ext cx="1215" cy="1180"/>
              </a:xfrm>
              <a:prstGeom prst="ellipse">
                <a:avLst/>
              </a:prstGeom>
              <a:solidFill>
                <a:srgbClr val="0099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t>P1000</a:t>
                </a:r>
              </a:p>
            </p:txBody>
          </p:sp>
        </p:grpSp>
      </p:grpSp>
      <p:sp>
        <p:nvSpPr>
          <p:cNvPr id="43017" name="AutoShape 15">
            <a:extLst>
              <a:ext uri="{FF2B5EF4-FFF2-40B4-BE49-F238E27FC236}">
                <a16:creationId xmlns:a16="http://schemas.microsoft.com/office/drawing/2014/main" id="{379D98D7-163C-465E-8DDB-95144A5653B2}"/>
              </a:ext>
            </a:extLst>
          </p:cNvPr>
          <p:cNvSpPr>
            <a:spLocks noChangeArrowheads="1"/>
          </p:cNvSpPr>
          <p:nvPr/>
        </p:nvSpPr>
        <p:spPr bwMode="auto">
          <a:xfrm>
            <a:off x="4492625" y="3594100"/>
            <a:ext cx="74613" cy="249238"/>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3018" name="Text Box 16">
            <a:extLst>
              <a:ext uri="{FF2B5EF4-FFF2-40B4-BE49-F238E27FC236}">
                <a16:creationId xmlns:a16="http://schemas.microsoft.com/office/drawing/2014/main" id="{C0362BC1-F146-45FE-BC92-ED2380005CA5}"/>
              </a:ext>
            </a:extLst>
          </p:cNvPr>
          <p:cNvSpPr txBox="1">
            <a:spLocks noChangeArrowheads="1"/>
          </p:cNvSpPr>
          <p:nvPr/>
        </p:nvSpPr>
        <p:spPr bwMode="auto">
          <a:xfrm>
            <a:off x="4422775" y="3409950"/>
            <a:ext cx="3381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800" b="0"/>
              <a:t>||</a:t>
            </a:r>
            <a:r>
              <a:rPr lang="en-US" altLang="en-US" sz="1400" b="0"/>
              <a:t>|</a:t>
            </a:r>
            <a:r>
              <a:rPr lang="en-US" altLang="en-US" sz="800" b="0"/>
              <a:t>||</a:t>
            </a:r>
          </a:p>
        </p:txBody>
      </p:sp>
      <p:sp>
        <p:nvSpPr>
          <p:cNvPr id="43019" name="Line 17">
            <a:extLst>
              <a:ext uri="{FF2B5EF4-FFF2-40B4-BE49-F238E27FC236}">
                <a16:creationId xmlns:a16="http://schemas.microsoft.com/office/drawing/2014/main" id="{FABCC9E1-48CA-42A9-8A69-FBDB2905E897}"/>
              </a:ext>
            </a:extLst>
          </p:cNvPr>
          <p:cNvSpPr>
            <a:spLocks noChangeShapeType="1"/>
          </p:cNvSpPr>
          <p:nvPr/>
        </p:nvSpPr>
        <p:spPr bwMode="auto">
          <a:xfrm flipH="1">
            <a:off x="922338" y="2041525"/>
            <a:ext cx="3759200" cy="127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20" name="Line 18">
            <a:extLst>
              <a:ext uri="{FF2B5EF4-FFF2-40B4-BE49-F238E27FC236}">
                <a16:creationId xmlns:a16="http://schemas.microsoft.com/office/drawing/2014/main" id="{B59E10B7-F701-4FA4-B3B4-2F6EA97FDFE8}"/>
              </a:ext>
            </a:extLst>
          </p:cNvPr>
          <p:cNvSpPr>
            <a:spLocks noChangeShapeType="1"/>
          </p:cNvSpPr>
          <p:nvPr/>
        </p:nvSpPr>
        <p:spPr bwMode="auto">
          <a:xfrm flipH="1">
            <a:off x="973138" y="1757363"/>
            <a:ext cx="3759200" cy="127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21" name="Text Box 19">
            <a:extLst>
              <a:ext uri="{FF2B5EF4-FFF2-40B4-BE49-F238E27FC236}">
                <a16:creationId xmlns:a16="http://schemas.microsoft.com/office/drawing/2014/main" id="{2BD78C6D-E474-4B2C-8FCE-7DA693184874}"/>
              </a:ext>
            </a:extLst>
          </p:cNvPr>
          <p:cNvSpPr txBox="1">
            <a:spLocks noChangeArrowheads="1"/>
          </p:cNvSpPr>
          <p:nvPr/>
        </p:nvSpPr>
        <p:spPr bwMode="auto">
          <a:xfrm>
            <a:off x="0" y="1800225"/>
            <a:ext cx="1123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First stop</a:t>
            </a:r>
          </a:p>
        </p:txBody>
      </p:sp>
      <p:sp>
        <p:nvSpPr>
          <p:cNvPr id="43022" name="Text Box 20">
            <a:extLst>
              <a:ext uri="{FF2B5EF4-FFF2-40B4-BE49-F238E27FC236}">
                <a16:creationId xmlns:a16="http://schemas.microsoft.com/office/drawing/2014/main" id="{92C3A8F7-33C4-4098-A746-5FF34DA10200}"/>
              </a:ext>
            </a:extLst>
          </p:cNvPr>
          <p:cNvSpPr txBox="1">
            <a:spLocks noChangeArrowheads="1"/>
          </p:cNvSpPr>
          <p:nvPr/>
        </p:nvSpPr>
        <p:spPr bwMode="auto">
          <a:xfrm>
            <a:off x="0" y="1516063"/>
            <a:ext cx="151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Start position</a:t>
            </a:r>
          </a:p>
        </p:txBody>
      </p:sp>
      <p:sp>
        <p:nvSpPr>
          <p:cNvPr id="43023" name="Text Box 21">
            <a:extLst>
              <a:ext uri="{FF2B5EF4-FFF2-40B4-BE49-F238E27FC236}">
                <a16:creationId xmlns:a16="http://schemas.microsoft.com/office/drawing/2014/main" id="{B597F506-3F61-4314-AAB0-E80B38BE96B4}"/>
              </a:ext>
            </a:extLst>
          </p:cNvPr>
          <p:cNvSpPr txBox="1">
            <a:spLocks noChangeArrowheads="1"/>
          </p:cNvSpPr>
          <p:nvPr/>
        </p:nvSpPr>
        <p:spPr bwMode="auto">
          <a:xfrm>
            <a:off x="0" y="2070100"/>
            <a:ext cx="145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Second stop</a:t>
            </a:r>
          </a:p>
        </p:txBody>
      </p:sp>
      <p:sp>
        <p:nvSpPr>
          <p:cNvPr id="43024" name="Freeform 22">
            <a:extLst>
              <a:ext uri="{FF2B5EF4-FFF2-40B4-BE49-F238E27FC236}">
                <a16:creationId xmlns:a16="http://schemas.microsoft.com/office/drawing/2014/main" id="{C9D6268C-431A-4FE1-BC9A-7DE7C89D4573}"/>
              </a:ext>
            </a:extLst>
          </p:cNvPr>
          <p:cNvSpPr>
            <a:spLocks/>
          </p:cNvSpPr>
          <p:nvPr/>
        </p:nvSpPr>
        <p:spPr bwMode="auto">
          <a:xfrm>
            <a:off x="4406900" y="4799013"/>
            <a:ext cx="204788" cy="1108075"/>
          </a:xfrm>
          <a:custGeom>
            <a:avLst/>
            <a:gdLst>
              <a:gd name="T0" fmla="*/ 0 w 243"/>
              <a:gd name="T1" fmla="*/ 0 h 698"/>
              <a:gd name="T2" fmla="*/ 2147483646 w 243"/>
              <a:gd name="T3" fmla="*/ 2147483646 h 698"/>
              <a:gd name="T4" fmla="*/ 2147483646 w 243"/>
              <a:gd name="T5" fmla="*/ 0 h 698"/>
              <a:gd name="T6" fmla="*/ 0 w 243"/>
              <a:gd name="T7" fmla="*/ 0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3" h="698">
                <a:moveTo>
                  <a:pt x="0" y="0"/>
                </a:moveTo>
                <a:lnTo>
                  <a:pt x="113" y="698"/>
                </a:lnTo>
                <a:lnTo>
                  <a:pt x="243" y="0"/>
                </a:lnTo>
                <a:lnTo>
                  <a:pt x="0" y="0"/>
                </a:ln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55" name="Freeform 23">
            <a:extLst>
              <a:ext uri="{FF2B5EF4-FFF2-40B4-BE49-F238E27FC236}">
                <a16:creationId xmlns:a16="http://schemas.microsoft.com/office/drawing/2014/main" id="{7F1EE1C2-690A-43F9-8FFB-2FD76D80438F}"/>
              </a:ext>
            </a:extLst>
          </p:cNvPr>
          <p:cNvSpPr>
            <a:spLocks/>
          </p:cNvSpPr>
          <p:nvPr/>
        </p:nvSpPr>
        <p:spPr bwMode="auto">
          <a:xfrm>
            <a:off x="4457700" y="5351463"/>
            <a:ext cx="88900" cy="528637"/>
          </a:xfrm>
          <a:custGeom>
            <a:avLst/>
            <a:gdLst>
              <a:gd name="T0" fmla="*/ 0 w 243"/>
              <a:gd name="T1" fmla="*/ 0 h 698"/>
              <a:gd name="T2" fmla="*/ 2147483646 w 243"/>
              <a:gd name="T3" fmla="*/ 2147483646 h 698"/>
              <a:gd name="T4" fmla="*/ 2147483646 w 243"/>
              <a:gd name="T5" fmla="*/ 0 h 698"/>
              <a:gd name="T6" fmla="*/ 0 w 243"/>
              <a:gd name="T7" fmla="*/ 0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3" h="698">
                <a:moveTo>
                  <a:pt x="0" y="0"/>
                </a:moveTo>
                <a:lnTo>
                  <a:pt x="113" y="698"/>
                </a:lnTo>
                <a:lnTo>
                  <a:pt x="243" y="0"/>
                </a:lnTo>
                <a:lnTo>
                  <a:pt x="0" y="0"/>
                </a:lnTo>
                <a:close/>
              </a:path>
            </a:pathLst>
          </a:custGeom>
          <a:solidFill>
            <a:srgbClr val="00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56" name="Oval 24">
            <a:extLst>
              <a:ext uri="{FF2B5EF4-FFF2-40B4-BE49-F238E27FC236}">
                <a16:creationId xmlns:a16="http://schemas.microsoft.com/office/drawing/2014/main" id="{03A42895-99DF-4A05-920C-3657FCCF9E6E}"/>
              </a:ext>
            </a:extLst>
          </p:cNvPr>
          <p:cNvSpPr>
            <a:spLocks noChangeArrowheads="1"/>
          </p:cNvSpPr>
          <p:nvPr/>
        </p:nvSpPr>
        <p:spPr bwMode="auto">
          <a:xfrm>
            <a:off x="4354513" y="5913438"/>
            <a:ext cx="307975" cy="193675"/>
          </a:xfrm>
          <a:prstGeom prst="ellipse">
            <a:avLst/>
          </a:prstGeom>
          <a:solidFill>
            <a:srgbClr val="00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nodeType="clickEffect">
                                  <p:stCondLst>
                                    <p:cond delay="0"/>
                                  </p:stCondLst>
                                  <p:childTnLst>
                                    <p:animMotion origin="layout" path="M 1.11111E-6 0.0037 L -0.00122 0.04741 " pathEditMode="relative" rAng="0" ptsTypes="AA">
                                      <p:cBhvr>
                                        <p:cTn id="6" dur="2000" fill="hold"/>
                                        <p:tgtEl>
                                          <p:spTgt spid="95242"/>
                                        </p:tgtEl>
                                        <p:attrNameLst>
                                          <p:attrName>ppt_x</p:attrName>
                                          <p:attrName>ppt_y</p:attrName>
                                        </p:attrNameLst>
                                      </p:cBhvr>
                                      <p:rCtr x="-69" y="2174"/>
                                    </p:animMotion>
                                  </p:childTnLst>
                                </p:cTn>
                              </p:par>
                              <p:par>
                                <p:cTn id="7" presetID="10" presetClass="exit" presetSubtype="0" fill="hold" nodeType="withEffect">
                                  <p:stCondLst>
                                    <p:cond delay="0"/>
                                  </p:stCondLst>
                                  <p:childTnLst>
                                    <p:animEffect transition="out" filter="fade">
                                      <p:cBhvr>
                                        <p:cTn id="8" dur="2000"/>
                                        <p:tgtEl>
                                          <p:spTgt spid="95255"/>
                                        </p:tgtEl>
                                      </p:cBhvr>
                                    </p:animEffect>
                                    <p:set>
                                      <p:cBhvr>
                                        <p:cTn id="9" dur="1" fill="hold">
                                          <p:stCondLst>
                                            <p:cond delay="1999"/>
                                          </p:stCondLst>
                                        </p:cTn>
                                        <p:tgtEl>
                                          <p:spTgt spid="95255"/>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95256"/>
                                        </p:tgtEl>
                                        <p:attrNameLst>
                                          <p:attrName>style.visibility</p:attrName>
                                        </p:attrNameLst>
                                      </p:cBhvr>
                                      <p:to>
                                        <p:strVal val="visible"/>
                                      </p:to>
                                    </p:set>
                                    <p:animEffect transition="in" filter="fade">
                                      <p:cBhvr>
                                        <p:cTn id="12" dur="2000"/>
                                        <p:tgtEl>
                                          <p:spTgt spid="95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AB5186E9-34AF-45E7-9C10-2E28A41F8D6F}"/>
              </a:ext>
            </a:extLst>
          </p:cNvPr>
          <p:cNvSpPr>
            <a:spLocks noGrp="1" noChangeArrowheads="1"/>
          </p:cNvSpPr>
          <p:nvPr>
            <p:ph type="title"/>
          </p:nvPr>
        </p:nvSpPr>
        <p:spPr/>
        <p:txBody>
          <a:bodyPr/>
          <a:lstStyle/>
          <a:p>
            <a:pPr eaLnBrk="1" hangingPunct="1"/>
            <a:r>
              <a:rPr lang="en-US" altLang="en-US" sz="4000" b="1"/>
              <a:t>Hanging drop vapor diffusion</a:t>
            </a:r>
            <a:br>
              <a:rPr lang="en-US" altLang="en-US" sz="4000" b="1"/>
            </a:br>
            <a:r>
              <a:rPr lang="en-US" altLang="en-US" sz="3200" b="1"/>
              <a:t>step two</a:t>
            </a:r>
          </a:p>
        </p:txBody>
      </p:sp>
      <p:pic>
        <p:nvPicPr>
          <p:cNvPr id="44035" name="Picture 4" descr="Pipetman">
            <a:extLst>
              <a:ext uri="{FF2B5EF4-FFF2-40B4-BE49-F238E27FC236}">
                <a16:creationId xmlns:a16="http://schemas.microsoft.com/office/drawing/2014/main" id="{5A3E91CA-FC28-47BE-BF9A-AD960E332C7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15963" y="1308100"/>
            <a:ext cx="2619375" cy="315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6" name="Text Box 5">
            <a:extLst>
              <a:ext uri="{FF2B5EF4-FFF2-40B4-BE49-F238E27FC236}">
                <a16:creationId xmlns:a16="http://schemas.microsoft.com/office/drawing/2014/main" id="{6D58F3EB-63C2-4345-B405-D720B4C0C058}"/>
              </a:ext>
            </a:extLst>
          </p:cNvPr>
          <p:cNvSpPr txBox="1">
            <a:spLocks noChangeArrowheads="1"/>
          </p:cNvSpPr>
          <p:nvPr/>
        </p:nvSpPr>
        <p:spPr bwMode="auto">
          <a:xfrm>
            <a:off x="3333750" y="1803400"/>
            <a:ext cx="3883025"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0"/>
              <a:t>Pipet 1.5 uL of concentrated protein (50 mg/mL) onto a siliconized glass coverslip.</a:t>
            </a:r>
          </a:p>
          <a:p>
            <a:pPr eaLnBrk="1" hangingPunct="1">
              <a:spcBef>
                <a:spcPct val="0"/>
              </a:spcBef>
              <a:buFontTx/>
              <a:buNone/>
            </a:pPr>
            <a:endParaRPr lang="en-US" altLang="en-US" sz="2000" b="0"/>
          </a:p>
          <a:p>
            <a:pPr eaLnBrk="1" hangingPunct="1">
              <a:spcBef>
                <a:spcPct val="0"/>
              </a:spcBef>
              <a:buFontTx/>
              <a:buNone/>
            </a:pPr>
            <a:r>
              <a:rPr lang="en-US" altLang="en-US" sz="2000" b="0"/>
              <a:t>Pipet 1.5 uL of the reservoir solution onto the protein drop</a:t>
            </a:r>
          </a:p>
          <a:p>
            <a:pPr eaLnBrk="1" hangingPunct="1">
              <a:spcBef>
                <a:spcPct val="0"/>
              </a:spcBef>
              <a:buFontTx/>
              <a:buNone/>
            </a:pPr>
            <a:r>
              <a:rPr lang="en-US" altLang="en-US" sz="2000" b="0"/>
              <a:t>	2M ammonium sulfate</a:t>
            </a:r>
          </a:p>
          <a:p>
            <a:pPr eaLnBrk="1" hangingPunct="1">
              <a:spcBef>
                <a:spcPct val="0"/>
              </a:spcBef>
              <a:buFontTx/>
              <a:buNone/>
            </a:pPr>
            <a:r>
              <a:rPr lang="en-US" altLang="en-US" sz="2000" b="0"/>
              <a:t>	0.1M buffer</a:t>
            </a:r>
          </a:p>
        </p:txBody>
      </p:sp>
      <p:sp>
        <p:nvSpPr>
          <p:cNvPr id="44037" name="Text Box 12">
            <a:extLst>
              <a:ext uri="{FF2B5EF4-FFF2-40B4-BE49-F238E27FC236}">
                <a16:creationId xmlns:a16="http://schemas.microsoft.com/office/drawing/2014/main" id="{5E863650-1727-4781-8A04-2ED6146CE588}"/>
              </a:ext>
            </a:extLst>
          </p:cNvPr>
          <p:cNvSpPr txBox="1">
            <a:spLocks noChangeArrowheads="1"/>
          </p:cNvSpPr>
          <p:nvPr/>
        </p:nvSpPr>
        <p:spPr bwMode="auto">
          <a:xfrm>
            <a:off x="7096125" y="5440363"/>
            <a:ext cx="20478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solidFill>
                  <a:srgbClr val="FF3300"/>
                </a:solidFill>
              </a:rPr>
              <a:t>BUBBLES MEAN TROUBLES</a:t>
            </a:r>
          </a:p>
          <a:p>
            <a:pPr eaLnBrk="1" hangingPunct="1">
              <a:spcBef>
                <a:spcPct val="0"/>
              </a:spcBef>
              <a:buFontTx/>
              <a:buNone/>
            </a:pPr>
            <a:r>
              <a:rPr lang="en-US" altLang="en-US" sz="1800" b="0">
                <a:solidFill>
                  <a:srgbClr val="FF3300"/>
                </a:solidFill>
              </a:rPr>
              <a:t>Expel to 1</a:t>
            </a:r>
            <a:r>
              <a:rPr lang="en-US" altLang="en-US" sz="1800" b="0" baseline="30000">
                <a:solidFill>
                  <a:srgbClr val="FF3300"/>
                </a:solidFill>
              </a:rPr>
              <a:t>st</a:t>
            </a:r>
            <a:r>
              <a:rPr lang="en-US" altLang="en-US" sz="1800" b="0">
                <a:solidFill>
                  <a:srgbClr val="FF3300"/>
                </a:solidFill>
              </a:rPr>
              <a:t> stop, not 2</a:t>
            </a:r>
            <a:r>
              <a:rPr lang="en-US" altLang="en-US" sz="1800" b="0" baseline="30000">
                <a:solidFill>
                  <a:srgbClr val="FF3300"/>
                </a:solidFill>
              </a:rPr>
              <a:t>nd</a:t>
            </a:r>
            <a:r>
              <a:rPr lang="en-US" altLang="en-US" sz="1800" b="0">
                <a:solidFill>
                  <a:srgbClr val="FF3300"/>
                </a:solidFill>
              </a:rPr>
              <a:t> stop!</a:t>
            </a:r>
          </a:p>
        </p:txBody>
      </p:sp>
      <p:pic>
        <p:nvPicPr>
          <p:cNvPr id="44038" name="Picture 16" descr="drop_1">
            <a:extLst>
              <a:ext uri="{FF2B5EF4-FFF2-40B4-BE49-F238E27FC236}">
                <a16:creationId xmlns:a16="http://schemas.microsoft.com/office/drawing/2014/main" id="{320D5825-15F9-43F4-B3FA-FAEFE492983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066800" y="4908550"/>
            <a:ext cx="4038600" cy="1241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581E4857-E52F-4742-8A8C-8AC383447D4D}"/>
              </a:ext>
            </a:extLst>
          </p:cNvPr>
          <p:cNvSpPr>
            <a:spLocks noGrp="1" noChangeArrowheads="1"/>
          </p:cNvSpPr>
          <p:nvPr>
            <p:ph type="title"/>
          </p:nvPr>
        </p:nvSpPr>
        <p:spPr/>
        <p:txBody>
          <a:bodyPr/>
          <a:lstStyle/>
          <a:p>
            <a:pPr eaLnBrk="1" hangingPunct="1"/>
            <a:r>
              <a:rPr lang="en-US" altLang="en-US" sz="4000" b="1"/>
              <a:t>Hanging drop vapor diffusion</a:t>
            </a:r>
            <a:br>
              <a:rPr lang="en-US" altLang="en-US" sz="4000" b="1"/>
            </a:br>
            <a:r>
              <a:rPr lang="en-US" altLang="en-US" sz="3200" b="1"/>
              <a:t>step three</a:t>
            </a:r>
          </a:p>
        </p:txBody>
      </p:sp>
      <p:sp>
        <p:nvSpPr>
          <p:cNvPr id="45059" name="Text Box 4">
            <a:extLst>
              <a:ext uri="{FF2B5EF4-FFF2-40B4-BE49-F238E27FC236}">
                <a16:creationId xmlns:a16="http://schemas.microsoft.com/office/drawing/2014/main" id="{8CF48E1D-9DC9-402F-B2A7-8AC9C2F48314}"/>
              </a:ext>
            </a:extLst>
          </p:cNvPr>
          <p:cNvSpPr txBox="1">
            <a:spLocks noChangeArrowheads="1"/>
          </p:cNvSpPr>
          <p:nvPr/>
        </p:nvSpPr>
        <p:spPr bwMode="auto">
          <a:xfrm>
            <a:off x="4391025" y="1757363"/>
            <a:ext cx="4752975"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2000" b="0"/>
              <a:t>Invert cover slip over reservoir quickly &amp; deliberately.  </a:t>
            </a:r>
          </a:p>
          <a:p>
            <a:pPr lvl="1" eaLnBrk="1" hangingPunct="1">
              <a:spcBef>
                <a:spcPct val="0"/>
              </a:spcBef>
              <a:buFontTx/>
              <a:buChar char="•"/>
            </a:pPr>
            <a:r>
              <a:rPr lang="en-US" altLang="en-US" sz="1600" b="0"/>
              <a:t>Don’t hesitate when coverslip on its side or else drop will roll off cover slip.</a:t>
            </a:r>
          </a:p>
          <a:p>
            <a:pPr lvl="1" eaLnBrk="1" hangingPunct="1">
              <a:spcBef>
                <a:spcPct val="0"/>
              </a:spcBef>
              <a:buFontTx/>
              <a:buChar char="•"/>
            </a:pPr>
            <a:r>
              <a:rPr lang="en-US" altLang="en-US" sz="1600"/>
              <a:t>Don’t get fingerprints</a:t>
            </a:r>
            <a:r>
              <a:rPr lang="en-US" altLang="en-US" sz="1600" b="0"/>
              <a:t> on coverslip –they obscure your view of the crystal under the microscope.</a:t>
            </a:r>
          </a:p>
          <a:p>
            <a:pPr eaLnBrk="1" hangingPunct="1">
              <a:spcBef>
                <a:spcPct val="0"/>
              </a:spcBef>
              <a:buFontTx/>
              <a:buNone/>
            </a:pPr>
            <a:endParaRPr lang="en-US" altLang="en-US" sz="1600" b="0"/>
          </a:p>
        </p:txBody>
      </p:sp>
      <p:pic>
        <p:nvPicPr>
          <p:cNvPr id="45060" name="Picture 11" descr="reservoir3">
            <a:extLst>
              <a:ext uri="{FF2B5EF4-FFF2-40B4-BE49-F238E27FC236}">
                <a16:creationId xmlns:a16="http://schemas.microsoft.com/office/drawing/2014/main" id="{635EEEBA-E37B-4343-A17B-ACD090F76FB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2449513"/>
            <a:ext cx="4297363" cy="3630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C3411D79-7751-4EA3-8CA7-913ECA2CEEC9}"/>
              </a:ext>
            </a:extLst>
          </p:cNvPr>
          <p:cNvSpPr>
            <a:spLocks noGrp="1" noChangeArrowheads="1"/>
          </p:cNvSpPr>
          <p:nvPr>
            <p:ph type="title"/>
          </p:nvPr>
        </p:nvSpPr>
        <p:spPr/>
        <p:txBody>
          <a:bodyPr/>
          <a:lstStyle/>
          <a:p>
            <a:pPr eaLnBrk="1" hangingPunct="1"/>
            <a:r>
              <a:rPr lang="en-US" altLang="en-US" sz="4000"/>
              <a:t>Proteinase K time lapse photography</a:t>
            </a:r>
          </a:p>
        </p:txBody>
      </p:sp>
      <p:sp>
        <p:nvSpPr>
          <p:cNvPr id="47107" name="Rectangle 3">
            <a:extLst>
              <a:ext uri="{FF2B5EF4-FFF2-40B4-BE49-F238E27FC236}">
                <a16:creationId xmlns:a16="http://schemas.microsoft.com/office/drawing/2014/main" id="{EC91B51B-292C-4D33-876D-6E992BE70A7D}"/>
              </a:ext>
            </a:extLst>
          </p:cNvPr>
          <p:cNvSpPr>
            <a:spLocks noGrp="1" noChangeArrowheads="1"/>
          </p:cNvSpPr>
          <p:nvPr>
            <p:ph type="body" idx="1"/>
          </p:nvPr>
        </p:nvSpPr>
        <p:spPr>
          <a:xfrm>
            <a:off x="0" y="1835150"/>
            <a:ext cx="2979738" cy="4525963"/>
          </a:xfrm>
        </p:spPr>
        <p:txBody>
          <a:bodyPr/>
          <a:lstStyle/>
          <a:p>
            <a:pPr eaLnBrk="1" hangingPunct="1"/>
            <a:r>
              <a:rPr lang="en-US" altLang="en-US"/>
              <a:t>illustrates crystal growth in 20 minute increments</a:t>
            </a:r>
          </a:p>
          <a:p>
            <a:pPr eaLnBrk="1" hangingPunct="1"/>
            <a:r>
              <a:rPr lang="en-US" altLang="en-US"/>
              <a:t>film ends after 5 hours</a:t>
            </a:r>
          </a:p>
        </p:txBody>
      </p:sp>
      <p:pic>
        <p:nvPicPr>
          <p:cNvPr id="47108" name="Picture 4" descr="prok_timeelapse">
            <a:extLst>
              <a:ext uri="{FF2B5EF4-FFF2-40B4-BE49-F238E27FC236}">
                <a16:creationId xmlns:a16="http://schemas.microsoft.com/office/drawing/2014/main" id="{A3CC1A5F-AF96-47A9-BE96-284E2B136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9938" y="2063750"/>
            <a:ext cx="5503862"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Line 5">
            <a:extLst>
              <a:ext uri="{FF2B5EF4-FFF2-40B4-BE49-F238E27FC236}">
                <a16:creationId xmlns:a16="http://schemas.microsoft.com/office/drawing/2014/main" id="{F3CEBAE1-0421-4FCA-9AC4-9060A48DFA79}"/>
              </a:ext>
            </a:extLst>
          </p:cNvPr>
          <p:cNvSpPr>
            <a:spLocks noChangeShapeType="1"/>
          </p:cNvSpPr>
          <p:nvPr/>
        </p:nvSpPr>
        <p:spPr bwMode="auto">
          <a:xfrm>
            <a:off x="3565525" y="5889625"/>
            <a:ext cx="3254375" cy="1588"/>
          </a:xfrm>
          <a:prstGeom prst="line">
            <a:avLst/>
          </a:prstGeom>
          <a:noFill/>
          <a:ln w="1873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0" name="Text Box 6">
            <a:extLst>
              <a:ext uri="{FF2B5EF4-FFF2-40B4-BE49-F238E27FC236}">
                <a16:creationId xmlns:a16="http://schemas.microsoft.com/office/drawing/2014/main" id="{1A83DA56-8FBE-41A8-B962-60F069A15158}"/>
              </a:ext>
            </a:extLst>
          </p:cNvPr>
          <p:cNvSpPr txBox="1">
            <a:spLocks noChangeArrowheads="1"/>
          </p:cNvSpPr>
          <p:nvPr/>
        </p:nvSpPr>
        <p:spPr bwMode="auto">
          <a:xfrm>
            <a:off x="4467225" y="5395913"/>
            <a:ext cx="9509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500 </a:t>
            </a:r>
            <a:r>
              <a:rPr lang="en-US" altLang="en-US" sz="1800" b="0">
                <a:latin typeface="Symbol" panose="05050102010706020507" pitchFamily="18" charset="2"/>
              </a:rPr>
              <a:t>m</a:t>
            </a:r>
            <a:r>
              <a:rPr lang="en-US" altLang="en-US" sz="1800" b="0"/>
              <a:t>m</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626DEA6E-0E09-4427-9FF7-28A7D74357A6}"/>
              </a:ext>
            </a:extLst>
          </p:cNvPr>
          <p:cNvSpPr>
            <a:spLocks noGrp="1" noChangeArrowheads="1"/>
          </p:cNvSpPr>
          <p:nvPr>
            <p:ph type="title"/>
          </p:nvPr>
        </p:nvSpPr>
        <p:spPr>
          <a:xfrm>
            <a:off x="0" y="2778125"/>
            <a:ext cx="9144000" cy="1143000"/>
          </a:xfrm>
        </p:spPr>
        <p:txBody>
          <a:bodyPr/>
          <a:lstStyle/>
          <a:p>
            <a:pPr eaLnBrk="1" hangingPunct="1"/>
            <a:r>
              <a:rPr lang="en-US" altLang="en-US" sz="4800" b="1"/>
              <a:t>Heavy Atom Gel Shift Assay.</a:t>
            </a:r>
            <a:br>
              <a:rPr lang="en-US" altLang="en-US" sz="4800" b="1"/>
            </a:br>
            <a:r>
              <a:rPr lang="en-US" altLang="en-US" sz="4800" b="1"/>
              <a:t>Why?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E79071B3-FCD7-40FC-BC73-5979737AAC88}"/>
              </a:ext>
            </a:extLst>
          </p:cNvPr>
          <p:cNvSpPr>
            <a:spLocks noGrp="1" noChangeArrowheads="1"/>
          </p:cNvSpPr>
          <p:nvPr>
            <p:ph type="title"/>
          </p:nvPr>
        </p:nvSpPr>
        <p:spPr/>
        <p:txBody>
          <a:bodyPr/>
          <a:lstStyle/>
          <a:p>
            <a:pPr eaLnBrk="1" hangingPunct="1"/>
            <a:r>
              <a:rPr lang="en-US" altLang="en-US" sz="4000"/>
              <a:t>Why are heavy atoms used to solve the phase problem?</a:t>
            </a:r>
          </a:p>
        </p:txBody>
      </p:sp>
      <p:sp>
        <p:nvSpPr>
          <p:cNvPr id="19459" name="Rectangle 3">
            <a:extLst>
              <a:ext uri="{FF2B5EF4-FFF2-40B4-BE49-F238E27FC236}">
                <a16:creationId xmlns:a16="http://schemas.microsoft.com/office/drawing/2014/main" id="{48433766-39EC-43F7-8F0B-D112E5E74B1C}"/>
              </a:ext>
            </a:extLst>
          </p:cNvPr>
          <p:cNvSpPr>
            <a:spLocks noGrp="1" noChangeArrowheads="1"/>
          </p:cNvSpPr>
          <p:nvPr>
            <p:ph type="body" idx="1"/>
          </p:nvPr>
        </p:nvSpPr>
        <p:spPr>
          <a:xfrm>
            <a:off x="223838" y="1897063"/>
            <a:ext cx="4114800" cy="4960937"/>
          </a:xfrm>
        </p:spPr>
        <p:txBody>
          <a:bodyPr/>
          <a:lstStyle/>
          <a:p>
            <a:pPr eaLnBrk="1" hangingPunct="1">
              <a:lnSpc>
                <a:spcPct val="80000"/>
              </a:lnSpc>
            </a:pPr>
            <a:r>
              <a:rPr lang="en-US" altLang="en-US" sz="1800"/>
              <a:t>Phase problem was first solved in 1960. Kendrew &amp; Perutz soaked heavy atoms into a hemoglobin crystal, just as we are doing today. (isomorphous replacement).</a:t>
            </a:r>
          </a:p>
          <a:p>
            <a:pPr eaLnBrk="1" hangingPunct="1">
              <a:lnSpc>
                <a:spcPct val="80000"/>
              </a:lnSpc>
            </a:pPr>
            <a:r>
              <a:rPr lang="en-US" altLang="en-US" sz="1800"/>
              <a:t>Heavy atoms are useful because they are electron dense.  Bottom of periodic table.</a:t>
            </a:r>
          </a:p>
          <a:p>
            <a:pPr eaLnBrk="1" hangingPunct="1">
              <a:lnSpc>
                <a:spcPct val="80000"/>
              </a:lnSpc>
            </a:pPr>
            <a:r>
              <a:rPr lang="en-US" altLang="en-US" sz="1800"/>
              <a:t>High electron density is useful because X-rays are diffracted from electrons.</a:t>
            </a:r>
          </a:p>
          <a:p>
            <a:pPr eaLnBrk="1" hangingPunct="1">
              <a:lnSpc>
                <a:spcPct val="80000"/>
              </a:lnSpc>
            </a:pPr>
            <a:r>
              <a:rPr lang="en-US" altLang="en-US" sz="1800"/>
              <a:t>When the heavy atom is bound to discrete sites in a protein crystal (a derivative), it alters the X-ray diffraction pattern slightly.</a:t>
            </a:r>
          </a:p>
          <a:p>
            <a:pPr eaLnBrk="1" hangingPunct="1">
              <a:lnSpc>
                <a:spcPct val="80000"/>
              </a:lnSpc>
            </a:pPr>
            <a:r>
              <a:rPr lang="en-US" altLang="en-US" sz="1800"/>
              <a:t>Comparing diffraction patterns from native and derivative data sets gives phase information. </a:t>
            </a:r>
          </a:p>
        </p:txBody>
      </p:sp>
      <p:pic>
        <p:nvPicPr>
          <p:cNvPr id="19460" name="Picture 5" descr="periodictable">
            <a:extLst>
              <a:ext uri="{FF2B5EF4-FFF2-40B4-BE49-F238E27FC236}">
                <a16:creationId xmlns:a16="http://schemas.microsoft.com/office/drawing/2014/main" id="{9D448D71-F5E2-4836-956D-FAB210B3FD5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0" y="2398713"/>
            <a:ext cx="4110038" cy="3482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6">
            <a:extLst>
              <a:ext uri="{FF2B5EF4-FFF2-40B4-BE49-F238E27FC236}">
                <a16:creationId xmlns:a16="http://schemas.microsoft.com/office/drawing/2014/main" id="{8781C251-B9C5-4BE8-AE25-63D21F02D79D}"/>
              </a:ext>
            </a:extLst>
          </p:cNvPr>
          <p:cNvSpPr>
            <a:spLocks noChangeArrowheads="1"/>
          </p:cNvSpPr>
          <p:nvPr/>
        </p:nvSpPr>
        <p:spPr bwMode="auto">
          <a:xfrm>
            <a:off x="8132763" y="3773488"/>
            <a:ext cx="419100" cy="357187"/>
          </a:xfrm>
          <a:prstGeom prst="rect">
            <a:avLst/>
          </a:prstGeom>
          <a:noFill/>
          <a:ln w="57150" algn="ctr">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9462" name="Rectangle 7">
            <a:extLst>
              <a:ext uri="{FF2B5EF4-FFF2-40B4-BE49-F238E27FC236}">
                <a16:creationId xmlns:a16="http://schemas.microsoft.com/office/drawing/2014/main" id="{A556CB48-B183-4F13-AAD3-7C4FF6C2A75A}"/>
              </a:ext>
            </a:extLst>
          </p:cNvPr>
          <p:cNvSpPr>
            <a:spLocks noChangeArrowheads="1"/>
          </p:cNvSpPr>
          <p:nvPr/>
        </p:nvSpPr>
        <p:spPr bwMode="auto">
          <a:xfrm>
            <a:off x="6237288" y="4106863"/>
            <a:ext cx="1468437" cy="330200"/>
          </a:xfrm>
          <a:prstGeom prst="rect">
            <a:avLst/>
          </a:prstGeom>
          <a:noFill/>
          <a:ln w="57150" algn="ctr">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9463" name="Rectangle 9">
            <a:extLst>
              <a:ext uri="{FF2B5EF4-FFF2-40B4-BE49-F238E27FC236}">
                <a16:creationId xmlns:a16="http://schemas.microsoft.com/office/drawing/2014/main" id="{D8A342D2-2610-4FBB-877E-B2DF8D1D99F0}"/>
              </a:ext>
            </a:extLst>
          </p:cNvPr>
          <p:cNvSpPr>
            <a:spLocks noChangeArrowheads="1"/>
          </p:cNvSpPr>
          <p:nvPr/>
        </p:nvSpPr>
        <p:spPr bwMode="auto">
          <a:xfrm>
            <a:off x="6230938" y="5073650"/>
            <a:ext cx="639762" cy="328613"/>
          </a:xfrm>
          <a:prstGeom prst="rect">
            <a:avLst/>
          </a:prstGeom>
          <a:noFill/>
          <a:ln w="571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9464" name="Rectangle 10">
            <a:extLst>
              <a:ext uri="{FF2B5EF4-FFF2-40B4-BE49-F238E27FC236}">
                <a16:creationId xmlns:a16="http://schemas.microsoft.com/office/drawing/2014/main" id="{3BE82092-821E-449B-98A5-3C43203168E5}"/>
              </a:ext>
            </a:extLst>
          </p:cNvPr>
          <p:cNvSpPr>
            <a:spLocks noChangeArrowheads="1"/>
          </p:cNvSpPr>
          <p:nvPr/>
        </p:nvSpPr>
        <p:spPr bwMode="auto">
          <a:xfrm>
            <a:off x="4765675" y="4095750"/>
            <a:ext cx="222250" cy="357188"/>
          </a:xfrm>
          <a:prstGeom prst="rect">
            <a:avLst/>
          </a:prstGeom>
          <a:noFill/>
          <a:ln w="57150" algn="ctr">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9465" name="Rectangle 12">
            <a:extLst>
              <a:ext uri="{FF2B5EF4-FFF2-40B4-BE49-F238E27FC236}">
                <a16:creationId xmlns:a16="http://schemas.microsoft.com/office/drawing/2014/main" id="{406D2F9B-D76C-46A8-B5A2-D1FDCC1CD570}"/>
              </a:ext>
            </a:extLst>
          </p:cNvPr>
          <p:cNvSpPr>
            <a:spLocks noChangeArrowheads="1"/>
          </p:cNvSpPr>
          <p:nvPr/>
        </p:nvSpPr>
        <p:spPr bwMode="auto">
          <a:xfrm>
            <a:off x="5807075" y="5392738"/>
            <a:ext cx="231775" cy="349250"/>
          </a:xfrm>
          <a:prstGeom prst="rect">
            <a:avLst/>
          </a:prstGeom>
          <a:noFill/>
          <a:ln w="571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21" name="Picture 25" descr="p2xtal">
            <a:extLst>
              <a:ext uri="{FF2B5EF4-FFF2-40B4-BE49-F238E27FC236}">
                <a16:creationId xmlns:a16="http://schemas.microsoft.com/office/drawing/2014/main" id="{3A8E264B-04A8-4247-8FCC-9FA83C0E1E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4913" y="1960563"/>
            <a:ext cx="4129087"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a:extLst>
              <a:ext uri="{FF2B5EF4-FFF2-40B4-BE49-F238E27FC236}">
                <a16:creationId xmlns:a16="http://schemas.microsoft.com/office/drawing/2014/main" id="{142EDD55-C4D1-42FA-AAAF-413E807EF248}"/>
              </a:ext>
            </a:extLst>
          </p:cNvPr>
          <p:cNvSpPr>
            <a:spLocks noGrp="1" noChangeArrowheads="1"/>
          </p:cNvSpPr>
          <p:nvPr>
            <p:ph type="title"/>
          </p:nvPr>
        </p:nvSpPr>
        <p:spPr>
          <a:xfrm>
            <a:off x="457200" y="306388"/>
            <a:ext cx="8229600" cy="1143000"/>
          </a:xfrm>
        </p:spPr>
        <p:txBody>
          <a:bodyPr/>
          <a:lstStyle/>
          <a:p>
            <a:pPr eaLnBrk="1" hangingPunct="1"/>
            <a:r>
              <a:rPr lang="en-US" altLang="en-US" sz="4000"/>
              <a:t>Why do heavy atoms have to be screened?</a:t>
            </a:r>
          </a:p>
        </p:txBody>
      </p:sp>
      <p:sp>
        <p:nvSpPr>
          <p:cNvPr id="20484" name="Rectangle 3">
            <a:extLst>
              <a:ext uri="{FF2B5EF4-FFF2-40B4-BE49-F238E27FC236}">
                <a16:creationId xmlns:a16="http://schemas.microsoft.com/office/drawing/2014/main" id="{BCFD2586-4A39-4B49-B462-8FE7E525324E}"/>
              </a:ext>
            </a:extLst>
          </p:cNvPr>
          <p:cNvSpPr>
            <a:spLocks noGrp="1" noChangeArrowheads="1"/>
          </p:cNvSpPr>
          <p:nvPr>
            <p:ph type="body" idx="1"/>
          </p:nvPr>
        </p:nvSpPr>
        <p:spPr>
          <a:xfrm>
            <a:off x="276225" y="1720850"/>
            <a:ext cx="4803775" cy="4525963"/>
          </a:xfrm>
        </p:spPr>
        <p:txBody>
          <a:bodyPr/>
          <a:lstStyle/>
          <a:p>
            <a:pPr eaLnBrk="1" hangingPunct="1">
              <a:lnSpc>
                <a:spcPct val="80000"/>
              </a:lnSpc>
            </a:pPr>
            <a:r>
              <a:rPr lang="en-US" altLang="en-US" sz="2400"/>
              <a:t>To affect the diffraction pattern, heavy atom binding must be specific</a:t>
            </a:r>
          </a:p>
          <a:p>
            <a:pPr lvl="1" eaLnBrk="1" hangingPunct="1">
              <a:lnSpc>
                <a:spcPct val="80000"/>
              </a:lnSpc>
            </a:pPr>
            <a:r>
              <a:rPr lang="en-US" altLang="en-US" sz="2000"/>
              <a:t>Must bind the same site (e.g. Cys 134) on every protein molecule throughout the crystal.</a:t>
            </a:r>
          </a:p>
          <a:p>
            <a:pPr lvl="1" eaLnBrk="1" hangingPunct="1">
              <a:lnSpc>
                <a:spcPct val="80000"/>
              </a:lnSpc>
            </a:pPr>
            <a:r>
              <a:rPr lang="en-US" altLang="en-US" sz="2000"/>
              <a:t>Non specific binding does not help. </a:t>
            </a:r>
          </a:p>
          <a:p>
            <a:pPr eaLnBrk="1" hangingPunct="1">
              <a:lnSpc>
                <a:spcPct val="80000"/>
              </a:lnSpc>
            </a:pPr>
            <a:r>
              <a:rPr lang="en-US" altLang="en-US" sz="2400"/>
              <a:t>Specific binding often requires specific side chains (e.g. Cys, His, Asp, Glu) and geometry.</a:t>
            </a:r>
          </a:p>
          <a:p>
            <a:pPr lvl="1" eaLnBrk="1" hangingPunct="1">
              <a:lnSpc>
                <a:spcPct val="80000"/>
              </a:lnSpc>
            </a:pPr>
            <a:r>
              <a:rPr lang="en-US" altLang="en-US" sz="2000"/>
              <a:t>It is not possible to determine whether a heavy atom will bind to a protein given only its amino acid composition.</a:t>
            </a:r>
          </a:p>
        </p:txBody>
      </p:sp>
      <p:grpSp>
        <p:nvGrpSpPr>
          <p:cNvPr id="20485" name="Group 6">
            <a:extLst>
              <a:ext uri="{FF2B5EF4-FFF2-40B4-BE49-F238E27FC236}">
                <a16:creationId xmlns:a16="http://schemas.microsoft.com/office/drawing/2014/main" id="{25C8609C-DAD6-43EA-A6D1-7AE901D3FDDC}"/>
              </a:ext>
            </a:extLst>
          </p:cNvPr>
          <p:cNvGrpSpPr>
            <a:grpSpLocks/>
          </p:cNvGrpSpPr>
          <p:nvPr/>
        </p:nvGrpSpPr>
        <p:grpSpPr bwMode="auto">
          <a:xfrm>
            <a:off x="5740400" y="2030413"/>
            <a:ext cx="2686050" cy="3976687"/>
            <a:chOff x="3962" y="1482"/>
            <a:chExt cx="1296" cy="1940"/>
          </a:xfrm>
        </p:grpSpPr>
        <p:sp>
          <p:nvSpPr>
            <p:cNvPr id="20495" name="Line 7">
              <a:extLst>
                <a:ext uri="{FF2B5EF4-FFF2-40B4-BE49-F238E27FC236}">
                  <a16:creationId xmlns:a16="http://schemas.microsoft.com/office/drawing/2014/main" id="{A59E21D0-ACDF-404E-8162-DFB5DBCE76CE}"/>
                </a:ext>
              </a:extLst>
            </p:cNvPr>
            <p:cNvSpPr>
              <a:spLocks noChangeShapeType="1"/>
            </p:cNvSpPr>
            <p:nvPr/>
          </p:nvSpPr>
          <p:spPr bwMode="auto">
            <a:xfrm>
              <a:off x="3963" y="1482"/>
              <a:ext cx="1293" cy="29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6" name="Line 8">
              <a:extLst>
                <a:ext uri="{FF2B5EF4-FFF2-40B4-BE49-F238E27FC236}">
                  <a16:creationId xmlns:a16="http://schemas.microsoft.com/office/drawing/2014/main" id="{8A08AE9C-C500-44D8-AFC2-94B52B2D49D3}"/>
                </a:ext>
              </a:extLst>
            </p:cNvPr>
            <p:cNvSpPr>
              <a:spLocks noChangeShapeType="1"/>
            </p:cNvSpPr>
            <p:nvPr/>
          </p:nvSpPr>
          <p:spPr bwMode="auto">
            <a:xfrm>
              <a:off x="3967" y="3139"/>
              <a:ext cx="1290" cy="28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7" name="Line 9">
              <a:extLst>
                <a:ext uri="{FF2B5EF4-FFF2-40B4-BE49-F238E27FC236}">
                  <a16:creationId xmlns:a16="http://schemas.microsoft.com/office/drawing/2014/main" id="{A7279D35-9BEF-4F49-B612-3A6F332AFA4D}"/>
                </a:ext>
              </a:extLst>
            </p:cNvPr>
            <p:cNvSpPr>
              <a:spLocks noChangeShapeType="1"/>
            </p:cNvSpPr>
            <p:nvPr/>
          </p:nvSpPr>
          <p:spPr bwMode="auto">
            <a:xfrm>
              <a:off x="5257" y="1779"/>
              <a:ext cx="0" cy="164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8" name="Line 10">
              <a:extLst>
                <a:ext uri="{FF2B5EF4-FFF2-40B4-BE49-F238E27FC236}">
                  <a16:creationId xmlns:a16="http://schemas.microsoft.com/office/drawing/2014/main" id="{F6FFB8D2-2A13-41AF-8F88-73FE1591135F}"/>
                </a:ext>
              </a:extLst>
            </p:cNvPr>
            <p:cNvSpPr>
              <a:spLocks noChangeShapeType="1"/>
            </p:cNvSpPr>
            <p:nvPr/>
          </p:nvSpPr>
          <p:spPr bwMode="auto">
            <a:xfrm>
              <a:off x="3962" y="2302"/>
              <a:ext cx="1296" cy="28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9" name="Line 11">
              <a:extLst>
                <a:ext uri="{FF2B5EF4-FFF2-40B4-BE49-F238E27FC236}">
                  <a16:creationId xmlns:a16="http://schemas.microsoft.com/office/drawing/2014/main" id="{C463A758-69CD-44BE-AEAC-0B1C214F9C32}"/>
                </a:ext>
              </a:extLst>
            </p:cNvPr>
            <p:cNvSpPr>
              <a:spLocks noChangeShapeType="1"/>
            </p:cNvSpPr>
            <p:nvPr/>
          </p:nvSpPr>
          <p:spPr bwMode="auto">
            <a:xfrm>
              <a:off x="4604" y="1636"/>
              <a:ext cx="0" cy="164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0" name="Line 12">
              <a:extLst>
                <a:ext uri="{FF2B5EF4-FFF2-40B4-BE49-F238E27FC236}">
                  <a16:creationId xmlns:a16="http://schemas.microsoft.com/office/drawing/2014/main" id="{0960EBD1-3E08-4114-B7A2-E4370FC1A2D7}"/>
                </a:ext>
              </a:extLst>
            </p:cNvPr>
            <p:cNvSpPr>
              <a:spLocks noChangeShapeType="1"/>
            </p:cNvSpPr>
            <p:nvPr/>
          </p:nvSpPr>
          <p:spPr bwMode="auto">
            <a:xfrm>
              <a:off x="3968" y="1492"/>
              <a:ext cx="0" cy="164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711" name="Oval 15">
            <a:extLst>
              <a:ext uri="{FF2B5EF4-FFF2-40B4-BE49-F238E27FC236}">
                <a16:creationId xmlns:a16="http://schemas.microsoft.com/office/drawing/2014/main" id="{C4709A9E-65F6-40F2-BF55-312F44BB3624}"/>
              </a:ext>
            </a:extLst>
          </p:cNvPr>
          <p:cNvSpPr>
            <a:spLocks noChangeArrowheads="1"/>
          </p:cNvSpPr>
          <p:nvPr/>
        </p:nvSpPr>
        <p:spPr bwMode="auto">
          <a:xfrm>
            <a:off x="5910263" y="2786063"/>
            <a:ext cx="196850" cy="207962"/>
          </a:xfrm>
          <a:prstGeom prst="ellipse">
            <a:avLst/>
          </a:prstGeom>
          <a:solidFill>
            <a:srgbClr val="BC13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29722" name="Group 26">
            <a:extLst>
              <a:ext uri="{FF2B5EF4-FFF2-40B4-BE49-F238E27FC236}">
                <a16:creationId xmlns:a16="http://schemas.microsoft.com/office/drawing/2014/main" id="{A8195B8A-C425-4B65-BA58-5F60393292E5}"/>
              </a:ext>
            </a:extLst>
          </p:cNvPr>
          <p:cNvGrpSpPr>
            <a:grpSpLocks/>
          </p:cNvGrpSpPr>
          <p:nvPr/>
        </p:nvGrpSpPr>
        <p:grpSpPr bwMode="auto">
          <a:xfrm>
            <a:off x="5921375" y="3043238"/>
            <a:ext cx="2292350" cy="2179637"/>
            <a:chOff x="3730" y="1917"/>
            <a:chExt cx="1444" cy="1373"/>
          </a:xfrm>
        </p:grpSpPr>
        <p:sp>
          <p:nvSpPr>
            <p:cNvPr id="20488" name="Oval 13">
              <a:extLst>
                <a:ext uri="{FF2B5EF4-FFF2-40B4-BE49-F238E27FC236}">
                  <a16:creationId xmlns:a16="http://schemas.microsoft.com/office/drawing/2014/main" id="{938B0A0A-0952-444B-80F4-FBA33E0D3CBA}"/>
                </a:ext>
              </a:extLst>
            </p:cNvPr>
            <p:cNvSpPr>
              <a:spLocks noChangeArrowheads="1"/>
            </p:cNvSpPr>
            <p:nvPr/>
          </p:nvSpPr>
          <p:spPr bwMode="auto">
            <a:xfrm>
              <a:off x="3730" y="2819"/>
              <a:ext cx="124" cy="131"/>
            </a:xfrm>
            <a:prstGeom prst="ellipse">
              <a:avLst/>
            </a:prstGeom>
            <a:solidFill>
              <a:srgbClr val="BC13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489" name="Oval 14">
              <a:extLst>
                <a:ext uri="{FF2B5EF4-FFF2-40B4-BE49-F238E27FC236}">
                  <a16:creationId xmlns:a16="http://schemas.microsoft.com/office/drawing/2014/main" id="{CCD88E36-DD01-4B63-8474-46C937E7D611}"/>
                </a:ext>
              </a:extLst>
            </p:cNvPr>
            <p:cNvSpPr>
              <a:spLocks noChangeArrowheads="1"/>
            </p:cNvSpPr>
            <p:nvPr/>
          </p:nvSpPr>
          <p:spPr bwMode="auto">
            <a:xfrm>
              <a:off x="4224" y="2987"/>
              <a:ext cx="124" cy="131"/>
            </a:xfrm>
            <a:prstGeom prst="ellipse">
              <a:avLst/>
            </a:prstGeom>
            <a:solidFill>
              <a:srgbClr val="BC13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490" name="Oval 16">
              <a:extLst>
                <a:ext uri="{FF2B5EF4-FFF2-40B4-BE49-F238E27FC236}">
                  <a16:creationId xmlns:a16="http://schemas.microsoft.com/office/drawing/2014/main" id="{6E63EA7E-CF82-46FF-A36E-4E5622F53FB8}"/>
                </a:ext>
              </a:extLst>
            </p:cNvPr>
            <p:cNvSpPr>
              <a:spLocks noChangeArrowheads="1"/>
            </p:cNvSpPr>
            <p:nvPr/>
          </p:nvSpPr>
          <p:spPr bwMode="auto">
            <a:xfrm>
              <a:off x="4216" y="1935"/>
              <a:ext cx="124" cy="131"/>
            </a:xfrm>
            <a:prstGeom prst="ellipse">
              <a:avLst/>
            </a:prstGeom>
            <a:solidFill>
              <a:srgbClr val="BC13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491" name="Oval 17">
              <a:extLst>
                <a:ext uri="{FF2B5EF4-FFF2-40B4-BE49-F238E27FC236}">
                  <a16:creationId xmlns:a16="http://schemas.microsoft.com/office/drawing/2014/main" id="{821F6010-47F9-42CB-9486-3417A648F5E2}"/>
                </a:ext>
              </a:extLst>
            </p:cNvPr>
            <p:cNvSpPr>
              <a:spLocks noChangeArrowheads="1"/>
            </p:cNvSpPr>
            <p:nvPr/>
          </p:nvSpPr>
          <p:spPr bwMode="auto">
            <a:xfrm>
              <a:off x="5050" y="2111"/>
              <a:ext cx="124" cy="131"/>
            </a:xfrm>
            <a:prstGeom prst="ellipse">
              <a:avLst/>
            </a:prstGeom>
            <a:solidFill>
              <a:srgbClr val="BC13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492" name="Oval 18">
              <a:extLst>
                <a:ext uri="{FF2B5EF4-FFF2-40B4-BE49-F238E27FC236}">
                  <a16:creationId xmlns:a16="http://schemas.microsoft.com/office/drawing/2014/main" id="{9D4CB653-F79C-4F83-9480-CB5E9A9D4D52}"/>
                </a:ext>
              </a:extLst>
            </p:cNvPr>
            <p:cNvSpPr>
              <a:spLocks noChangeArrowheads="1"/>
            </p:cNvSpPr>
            <p:nvPr/>
          </p:nvSpPr>
          <p:spPr bwMode="auto">
            <a:xfrm>
              <a:off x="4571" y="1917"/>
              <a:ext cx="124" cy="131"/>
            </a:xfrm>
            <a:prstGeom prst="ellipse">
              <a:avLst/>
            </a:prstGeom>
            <a:solidFill>
              <a:srgbClr val="BC13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493" name="Oval 19">
              <a:extLst>
                <a:ext uri="{FF2B5EF4-FFF2-40B4-BE49-F238E27FC236}">
                  <a16:creationId xmlns:a16="http://schemas.microsoft.com/office/drawing/2014/main" id="{8CFFAA1E-DBD7-4FF7-8E0D-AFC387A81DAE}"/>
                </a:ext>
              </a:extLst>
            </p:cNvPr>
            <p:cNvSpPr>
              <a:spLocks noChangeArrowheads="1"/>
            </p:cNvSpPr>
            <p:nvPr/>
          </p:nvSpPr>
          <p:spPr bwMode="auto">
            <a:xfrm>
              <a:off x="4574" y="2996"/>
              <a:ext cx="124" cy="131"/>
            </a:xfrm>
            <a:prstGeom prst="ellipse">
              <a:avLst/>
            </a:prstGeom>
            <a:solidFill>
              <a:srgbClr val="BC13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494" name="Oval 20">
              <a:extLst>
                <a:ext uri="{FF2B5EF4-FFF2-40B4-BE49-F238E27FC236}">
                  <a16:creationId xmlns:a16="http://schemas.microsoft.com/office/drawing/2014/main" id="{5242D6C6-4182-41E1-81E7-EC314978BB19}"/>
                </a:ext>
              </a:extLst>
            </p:cNvPr>
            <p:cNvSpPr>
              <a:spLocks noChangeArrowheads="1"/>
            </p:cNvSpPr>
            <p:nvPr/>
          </p:nvSpPr>
          <p:spPr bwMode="auto">
            <a:xfrm>
              <a:off x="5049" y="3159"/>
              <a:ext cx="124" cy="131"/>
            </a:xfrm>
            <a:prstGeom prst="ellipse">
              <a:avLst/>
            </a:prstGeom>
            <a:solidFill>
              <a:srgbClr val="BC13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9711"/>
                                        </p:tgtEl>
                                        <p:attrNameLst>
                                          <p:attrName>style.visibility</p:attrName>
                                        </p:attrNameLst>
                                      </p:cBhvr>
                                      <p:to>
                                        <p:strVal val="visible"/>
                                      </p:to>
                                    </p:set>
                                    <p:anim calcmode="lin" valueType="num">
                                      <p:cBhvr additive="base">
                                        <p:cTn id="7" dur="500" fill="hold"/>
                                        <p:tgtEl>
                                          <p:spTgt spid="29711"/>
                                        </p:tgtEl>
                                        <p:attrNameLst>
                                          <p:attrName>ppt_x</p:attrName>
                                        </p:attrNameLst>
                                      </p:cBhvr>
                                      <p:tavLst>
                                        <p:tav tm="0">
                                          <p:val>
                                            <p:strVal val="#ppt_x"/>
                                          </p:val>
                                        </p:tav>
                                        <p:tav tm="100000">
                                          <p:val>
                                            <p:strVal val="#ppt_x"/>
                                          </p:val>
                                        </p:tav>
                                      </p:tavLst>
                                    </p:anim>
                                    <p:anim calcmode="lin" valueType="num">
                                      <p:cBhvr additive="base">
                                        <p:cTn id="8" dur="500" fill="hold"/>
                                        <p:tgtEl>
                                          <p:spTgt spid="2971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9722"/>
                                        </p:tgtEl>
                                        <p:attrNameLst>
                                          <p:attrName>style.visibility</p:attrName>
                                        </p:attrNameLst>
                                      </p:cBhvr>
                                      <p:to>
                                        <p:strVal val="visible"/>
                                      </p:to>
                                    </p:set>
                                    <p:anim calcmode="lin" valueType="num">
                                      <p:cBhvr additive="base">
                                        <p:cTn id="13" dur="500" fill="hold"/>
                                        <p:tgtEl>
                                          <p:spTgt spid="29722"/>
                                        </p:tgtEl>
                                        <p:attrNameLst>
                                          <p:attrName>ppt_x</p:attrName>
                                        </p:attrNameLst>
                                      </p:cBhvr>
                                      <p:tavLst>
                                        <p:tav tm="0">
                                          <p:val>
                                            <p:strVal val="#ppt_x"/>
                                          </p:val>
                                        </p:tav>
                                        <p:tav tm="100000">
                                          <p:val>
                                            <p:strVal val="#ppt_x"/>
                                          </p:val>
                                        </p:tav>
                                      </p:tavLst>
                                    </p:anim>
                                    <p:anim calcmode="lin" valueType="num">
                                      <p:cBhvr additive="base">
                                        <p:cTn id="14" dur="500" fill="hold"/>
                                        <p:tgtEl>
                                          <p:spTgt spid="2972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xit" presetSubtype="0" fill="hold" nodeType="clickEffect">
                                  <p:stCondLst>
                                    <p:cond delay="0"/>
                                  </p:stCondLst>
                                  <p:childTnLst>
                                    <p:animEffect transition="out" filter="fade">
                                      <p:cBhvr>
                                        <p:cTn id="18" dur="2000"/>
                                        <p:tgtEl>
                                          <p:spTgt spid="29721"/>
                                        </p:tgtEl>
                                      </p:cBhvr>
                                    </p:animEffect>
                                    <p:set>
                                      <p:cBhvr>
                                        <p:cTn id="19" dur="1" fill="hold">
                                          <p:stCondLst>
                                            <p:cond delay="1999"/>
                                          </p:stCondLst>
                                        </p:cTn>
                                        <p:tgtEl>
                                          <p:spTgt spid="297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8798517-53F0-4E2D-8456-93839415B0B5}"/>
              </a:ext>
            </a:extLst>
          </p:cNvPr>
          <p:cNvSpPr>
            <a:spLocks noGrp="1" noChangeArrowheads="1"/>
          </p:cNvSpPr>
          <p:nvPr>
            <p:ph type="title"/>
          </p:nvPr>
        </p:nvSpPr>
        <p:spPr>
          <a:xfrm>
            <a:off x="0" y="363538"/>
            <a:ext cx="9144000" cy="1143000"/>
          </a:xfrm>
        </p:spPr>
        <p:txBody>
          <a:bodyPr/>
          <a:lstStyle/>
          <a:p>
            <a:pPr eaLnBrk="1" hangingPunct="1"/>
            <a:r>
              <a:rPr lang="en-US" altLang="en-US" sz="4000"/>
              <a:t>Before 2000, trial &amp; error was the primary method of heavy atom screening</a:t>
            </a:r>
          </a:p>
        </p:txBody>
      </p:sp>
      <p:sp>
        <p:nvSpPr>
          <p:cNvPr id="21507" name="Rectangle 3">
            <a:extLst>
              <a:ext uri="{FF2B5EF4-FFF2-40B4-BE49-F238E27FC236}">
                <a16:creationId xmlns:a16="http://schemas.microsoft.com/office/drawing/2014/main" id="{40A5B117-0E50-4149-8AAA-A65F68C9FACD}"/>
              </a:ext>
            </a:extLst>
          </p:cNvPr>
          <p:cNvSpPr>
            <a:spLocks noGrp="1" noChangeArrowheads="1"/>
          </p:cNvSpPr>
          <p:nvPr>
            <p:ph type="body" idx="1"/>
          </p:nvPr>
        </p:nvSpPr>
        <p:spPr>
          <a:xfrm>
            <a:off x="246063" y="1946275"/>
            <a:ext cx="4714875" cy="4911725"/>
          </a:xfrm>
        </p:spPr>
        <p:txBody>
          <a:bodyPr/>
          <a:lstStyle/>
          <a:p>
            <a:pPr eaLnBrk="1" hangingPunct="1">
              <a:lnSpc>
                <a:spcPct val="80000"/>
              </a:lnSpc>
            </a:pPr>
            <a:r>
              <a:rPr lang="en-US" altLang="en-US" sz="2000" b="1"/>
              <a:t>Pick a heavy atom compound</a:t>
            </a:r>
          </a:p>
          <a:p>
            <a:pPr lvl="1" eaLnBrk="1" hangingPunct="1">
              <a:lnSpc>
                <a:spcPct val="80000"/>
              </a:lnSpc>
            </a:pPr>
            <a:r>
              <a:rPr lang="en-US" altLang="en-US" sz="1800"/>
              <a:t>hundreds to chose from</a:t>
            </a:r>
          </a:p>
          <a:p>
            <a:pPr eaLnBrk="1" hangingPunct="1">
              <a:lnSpc>
                <a:spcPct val="80000"/>
              </a:lnSpc>
            </a:pPr>
            <a:r>
              <a:rPr lang="en-US" altLang="en-US" sz="2000" b="1"/>
              <a:t>Soak a crystal</a:t>
            </a:r>
          </a:p>
          <a:p>
            <a:pPr lvl="1" eaLnBrk="1" hangingPunct="1">
              <a:lnSpc>
                <a:spcPct val="80000"/>
              </a:lnSpc>
            </a:pPr>
            <a:r>
              <a:rPr lang="en-US" altLang="en-US" sz="1800"/>
              <a:t>Most of the time the heavy atom will crack the crystal.</a:t>
            </a:r>
          </a:p>
          <a:p>
            <a:pPr lvl="1" eaLnBrk="1" hangingPunct="1">
              <a:lnSpc>
                <a:spcPct val="80000"/>
              </a:lnSpc>
            </a:pPr>
            <a:r>
              <a:rPr lang="en-US" altLang="en-US" sz="1800"/>
              <a:t>If crystal cracks, try lower concentration or soak for less time.</a:t>
            </a:r>
          </a:p>
          <a:p>
            <a:pPr lvl="1" eaLnBrk="1" hangingPunct="1">
              <a:lnSpc>
                <a:spcPct val="80000"/>
              </a:lnSpc>
            </a:pPr>
            <a:r>
              <a:rPr lang="en-US" altLang="en-US" sz="1800"/>
              <a:t>Surviving crystal is sent for data collection.</a:t>
            </a:r>
          </a:p>
          <a:p>
            <a:pPr eaLnBrk="1" hangingPunct="1">
              <a:lnSpc>
                <a:spcPct val="80000"/>
              </a:lnSpc>
            </a:pPr>
            <a:r>
              <a:rPr lang="en-US" altLang="en-US" sz="2000" b="1"/>
              <a:t>Collect a data set</a:t>
            </a:r>
          </a:p>
          <a:p>
            <a:pPr eaLnBrk="1" hangingPunct="1">
              <a:lnSpc>
                <a:spcPct val="80000"/>
              </a:lnSpc>
            </a:pPr>
            <a:r>
              <a:rPr lang="en-US" altLang="en-US" sz="2000" b="1"/>
              <a:t>Compare diffraction intensities</a:t>
            </a:r>
            <a:r>
              <a:rPr lang="en-US" altLang="en-US" sz="2000"/>
              <a:t> between native and potential derivative.</a:t>
            </a:r>
          </a:p>
          <a:p>
            <a:pPr eaLnBrk="1" hangingPunct="1">
              <a:lnSpc>
                <a:spcPct val="80000"/>
              </a:lnSpc>
            </a:pPr>
            <a:r>
              <a:rPr lang="en-US" altLang="en-US" sz="2000" b="1"/>
              <a:t>Enormously wasteful</a:t>
            </a:r>
            <a:r>
              <a:rPr lang="en-US" altLang="en-US" sz="2000"/>
              <a:t> of time and resources.  Crystals are expensive to make.</a:t>
            </a:r>
          </a:p>
        </p:txBody>
      </p:sp>
      <p:sp>
        <p:nvSpPr>
          <p:cNvPr id="21508" name="Text Box 4">
            <a:extLst>
              <a:ext uri="{FF2B5EF4-FFF2-40B4-BE49-F238E27FC236}">
                <a16:creationId xmlns:a16="http://schemas.microsoft.com/office/drawing/2014/main" id="{162FFD6F-8C34-4243-9C73-2E7564D4EBEA}"/>
              </a:ext>
            </a:extLst>
          </p:cNvPr>
          <p:cNvSpPr txBox="1">
            <a:spLocks noChangeArrowheads="1"/>
          </p:cNvSpPr>
          <p:nvPr/>
        </p:nvSpPr>
        <p:spPr bwMode="auto">
          <a:xfrm>
            <a:off x="4886325" y="6032500"/>
            <a:ext cx="354647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solidFill>
                  <a:srgbClr val="000000"/>
                </a:solidFill>
                <a:latin typeface="Helvetica" panose="020B0604020202020204" pitchFamily="34" charset="0"/>
              </a:rPr>
              <a:t>How many crystallization plates does it take to find a decent heavy atom derivative?</a:t>
            </a:r>
          </a:p>
        </p:txBody>
      </p:sp>
      <p:pic>
        <p:nvPicPr>
          <p:cNvPr id="21509" name="Picture 5" descr="huguette">
            <a:extLst>
              <a:ext uri="{FF2B5EF4-FFF2-40B4-BE49-F238E27FC236}">
                <a16:creationId xmlns:a16="http://schemas.microsoft.com/office/drawing/2014/main" id="{9008CFA0-AC26-4D87-85A1-956E81263B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300" y="1955800"/>
            <a:ext cx="2822575"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9D38062-85C4-4A63-B0BF-849C3CF7B059}"/>
              </a:ext>
            </a:extLst>
          </p:cNvPr>
          <p:cNvSpPr>
            <a:spLocks noGrp="1" noChangeArrowheads="1"/>
          </p:cNvSpPr>
          <p:nvPr>
            <p:ph type="title"/>
          </p:nvPr>
        </p:nvSpPr>
        <p:spPr>
          <a:xfrm>
            <a:off x="490538" y="5075238"/>
            <a:ext cx="8229600" cy="1143000"/>
          </a:xfrm>
        </p:spPr>
        <p:txBody>
          <a:bodyPr/>
          <a:lstStyle/>
          <a:p>
            <a:pPr eaLnBrk="1" hangingPunct="1"/>
            <a:r>
              <a:rPr lang="en-US" altLang="en-US" sz="4000" b="1"/>
              <a:t>Why is it necessary to grow crystals?</a:t>
            </a:r>
          </a:p>
        </p:txBody>
      </p:sp>
      <p:sp>
        <p:nvSpPr>
          <p:cNvPr id="7171" name="Rectangle 3">
            <a:extLst>
              <a:ext uri="{FF2B5EF4-FFF2-40B4-BE49-F238E27FC236}">
                <a16:creationId xmlns:a16="http://schemas.microsoft.com/office/drawing/2014/main" id="{FD17273A-2D75-429B-A5AD-E1ABC39FCB69}"/>
              </a:ext>
            </a:extLst>
          </p:cNvPr>
          <p:cNvSpPr>
            <a:spLocks noChangeArrowheads="1"/>
          </p:cNvSpPr>
          <p:nvPr/>
        </p:nvSpPr>
        <p:spPr bwMode="auto">
          <a:xfrm>
            <a:off x="474663" y="909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a:solidFill>
                  <a:schemeClr val="tx2"/>
                </a:solidFill>
              </a:rPr>
              <a:t>Growing a suitable crystal is such a hurdle!</a:t>
            </a:r>
          </a:p>
        </p:txBody>
      </p:sp>
      <p:pic>
        <p:nvPicPr>
          <p:cNvPr id="7172" name="Picture 9" descr="MCj03125900000[1]">
            <a:extLst>
              <a:ext uri="{FF2B5EF4-FFF2-40B4-BE49-F238E27FC236}">
                <a16:creationId xmlns:a16="http://schemas.microsoft.com/office/drawing/2014/main" id="{1904F74F-DB3C-4EA7-AB8B-850783E70D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00" y="2408238"/>
            <a:ext cx="2425700" cy="23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C61906EC-4E33-41D4-B527-DF9B8A6B7D93}"/>
              </a:ext>
            </a:extLst>
          </p:cNvPr>
          <p:cNvSpPr>
            <a:spLocks noGrp="1" noChangeArrowheads="1"/>
          </p:cNvSpPr>
          <p:nvPr>
            <p:ph type="title"/>
          </p:nvPr>
        </p:nvSpPr>
        <p:spPr/>
        <p:txBody>
          <a:bodyPr/>
          <a:lstStyle/>
          <a:p>
            <a:pPr eaLnBrk="1" hangingPunct="1"/>
            <a:r>
              <a:rPr lang="en-US" altLang="en-US"/>
              <a:t>Heavy Atom Gel Shift Assay</a:t>
            </a:r>
          </a:p>
        </p:txBody>
      </p:sp>
      <p:sp>
        <p:nvSpPr>
          <p:cNvPr id="22531" name="Rectangle 3">
            <a:extLst>
              <a:ext uri="{FF2B5EF4-FFF2-40B4-BE49-F238E27FC236}">
                <a16:creationId xmlns:a16="http://schemas.microsoft.com/office/drawing/2014/main" id="{26EF6F29-2095-42BC-A9C4-B39FFEDFFAA9}"/>
              </a:ext>
            </a:extLst>
          </p:cNvPr>
          <p:cNvSpPr>
            <a:spLocks noGrp="1" noChangeArrowheads="1"/>
          </p:cNvSpPr>
          <p:nvPr>
            <p:ph type="body" idx="1"/>
          </p:nvPr>
        </p:nvSpPr>
        <p:spPr>
          <a:xfrm>
            <a:off x="457200" y="1600200"/>
            <a:ext cx="4114800" cy="5021263"/>
          </a:xfrm>
        </p:spPr>
        <p:txBody>
          <a:bodyPr/>
          <a:lstStyle/>
          <a:p>
            <a:pPr eaLnBrk="1" hangingPunct="1">
              <a:lnSpc>
                <a:spcPct val="80000"/>
              </a:lnSpc>
            </a:pPr>
            <a:r>
              <a:rPr lang="en-US" altLang="en-US" sz="2400"/>
              <a:t>Specific binding affects mobility in native gel.</a:t>
            </a:r>
          </a:p>
          <a:p>
            <a:pPr eaLnBrk="1" hangingPunct="1">
              <a:lnSpc>
                <a:spcPct val="80000"/>
              </a:lnSpc>
            </a:pPr>
            <a:r>
              <a:rPr lang="en-US" altLang="en-US" sz="2400"/>
              <a:t>Compare mobility of protein in presence and absence of heavy atom.</a:t>
            </a:r>
          </a:p>
          <a:p>
            <a:pPr eaLnBrk="1" hangingPunct="1">
              <a:lnSpc>
                <a:spcPct val="80000"/>
              </a:lnSpc>
            </a:pPr>
            <a:r>
              <a:rPr lang="en-US" altLang="en-US" sz="2400"/>
              <a:t>Heavy atoms which produce a gel shift are good candidates for crystal soaking</a:t>
            </a:r>
          </a:p>
          <a:p>
            <a:pPr eaLnBrk="1" hangingPunct="1">
              <a:lnSpc>
                <a:spcPct val="80000"/>
              </a:lnSpc>
            </a:pPr>
            <a:r>
              <a:rPr lang="en-US" altLang="en-US" sz="2400"/>
              <a:t>Collect data on soaked crystals and compare with native.</a:t>
            </a:r>
          </a:p>
          <a:p>
            <a:pPr eaLnBrk="1" hangingPunct="1">
              <a:lnSpc>
                <a:spcPct val="80000"/>
              </a:lnSpc>
            </a:pPr>
            <a:r>
              <a:rPr lang="en-US" altLang="en-US" sz="2400"/>
              <a:t>Assay performed on soluble protein, not crystal.</a:t>
            </a:r>
          </a:p>
        </p:txBody>
      </p:sp>
      <p:pic>
        <p:nvPicPr>
          <p:cNvPr id="22532" name="Picture 4" descr="gelshiftprok">
            <a:extLst>
              <a:ext uri="{FF2B5EF4-FFF2-40B4-BE49-F238E27FC236}">
                <a16:creationId xmlns:a16="http://schemas.microsoft.com/office/drawing/2014/main" id="{4047BAE3-A4DF-4E6E-9596-552FF820B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98625"/>
            <a:ext cx="4381500"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6">
            <a:extLst>
              <a:ext uri="{FF2B5EF4-FFF2-40B4-BE49-F238E27FC236}">
                <a16:creationId xmlns:a16="http://schemas.microsoft.com/office/drawing/2014/main" id="{5566A392-8A58-4850-AF73-0CFBC2614DBC}"/>
              </a:ext>
            </a:extLst>
          </p:cNvPr>
          <p:cNvSpPr txBox="1">
            <a:spLocks noChangeArrowheads="1"/>
          </p:cNvSpPr>
          <p:nvPr/>
        </p:nvSpPr>
        <p:spPr bwMode="auto">
          <a:xfrm>
            <a:off x="4572000" y="2597150"/>
            <a:ext cx="313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chemeClr val="bg1"/>
                </a:solidFill>
              </a:rPr>
              <a:t>None  Hg   Au   Pt   Pb   Sm</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604802D4-03B1-4B10-B7EB-03307904A7AA}"/>
              </a:ext>
            </a:extLst>
          </p:cNvPr>
          <p:cNvSpPr>
            <a:spLocks noGrp="1" noChangeArrowheads="1"/>
          </p:cNvSpPr>
          <p:nvPr>
            <p:ph type="title"/>
          </p:nvPr>
        </p:nvSpPr>
        <p:spPr/>
        <p:txBody>
          <a:bodyPr/>
          <a:lstStyle/>
          <a:p>
            <a:pPr eaLnBrk="1" hangingPunct="1"/>
            <a:r>
              <a:rPr lang="en-US" altLang="en-US"/>
              <a:t>Procedures</a:t>
            </a:r>
          </a:p>
        </p:txBody>
      </p:sp>
      <p:sp>
        <p:nvSpPr>
          <p:cNvPr id="23555" name="Rectangle 3">
            <a:extLst>
              <a:ext uri="{FF2B5EF4-FFF2-40B4-BE49-F238E27FC236}">
                <a16:creationId xmlns:a16="http://schemas.microsoft.com/office/drawing/2014/main" id="{0AD05755-55CC-4A53-B9EE-36CDD31E91CA}"/>
              </a:ext>
            </a:extLst>
          </p:cNvPr>
          <p:cNvSpPr>
            <a:spLocks noGrp="1" noChangeArrowheads="1"/>
          </p:cNvSpPr>
          <p:nvPr>
            <p:ph type="body" sz="half" idx="1"/>
          </p:nvPr>
        </p:nvSpPr>
        <p:spPr/>
        <p:txBody>
          <a:bodyPr/>
          <a:lstStyle/>
          <a:p>
            <a:pPr eaLnBrk="1" hangingPunct="1">
              <a:lnSpc>
                <a:spcPct val="80000"/>
              </a:lnSpc>
            </a:pPr>
            <a:r>
              <a:rPr lang="en-US" altLang="en-US" sz="2400"/>
              <a:t>Just incubate protein with heavy atom for a minute. </a:t>
            </a:r>
          </a:p>
          <a:p>
            <a:pPr lvl="1" eaLnBrk="1" hangingPunct="1">
              <a:lnSpc>
                <a:spcPct val="80000"/>
              </a:lnSpc>
            </a:pPr>
            <a:r>
              <a:rPr lang="en-US" altLang="en-US" sz="2000"/>
              <a:t>Pipet 3 uL of protein on parafilm covered plate.</a:t>
            </a:r>
          </a:p>
          <a:p>
            <a:pPr lvl="1" eaLnBrk="1" hangingPunct="1">
              <a:lnSpc>
                <a:spcPct val="80000"/>
              </a:lnSpc>
            </a:pPr>
            <a:r>
              <a:rPr lang="en-US" altLang="en-US" sz="2000"/>
              <a:t>Pipet 1 uL of heavy atom (100 mM) as specified.</a:t>
            </a:r>
          </a:p>
          <a:p>
            <a:pPr lvl="1" eaLnBrk="1" hangingPunct="1">
              <a:lnSpc>
                <a:spcPct val="80000"/>
              </a:lnSpc>
            </a:pPr>
            <a:r>
              <a:rPr lang="en-US" altLang="en-US" sz="2000"/>
              <a:t>Give plate to me to load on gel.</a:t>
            </a:r>
          </a:p>
          <a:p>
            <a:pPr eaLnBrk="1" hangingPunct="1">
              <a:lnSpc>
                <a:spcPct val="80000"/>
              </a:lnSpc>
            </a:pPr>
            <a:r>
              <a:rPr lang="en-US" altLang="en-US" sz="2400"/>
              <a:t>Run on a native gel</a:t>
            </a:r>
          </a:p>
          <a:p>
            <a:pPr eaLnBrk="1" hangingPunct="1">
              <a:lnSpc>
                <a:spcPct val="80000"/>
              </a:lnSpc>
            </a:pPr>
            <a:r>
              <a:rPr lang="en-US" altLang="en-US" sz="2400"/>
              <a:t>We use PhastSystem</a:t>
            </a:r>
          </a:p>
          <a:p>
            <a:pPr eaLnBrk="1" hangingPunct="1">
              <a:lnSpc>
                <a:spcPct val="80000"/>
              </a:lnSpc>
            </a:pPr>
            <a:r>
              <a:rPr lang="en-US" altLang="en-US" sz="2400"/>
              <a:t>Reverse Polarity electrode</a:t>
            </a:r>
          </a:p>
          <a:p>
            <a:pPr eaLnBrk="1" hangingPunct="1">
              <a:lnSpc>
                <a:spcPct val="80000"/>
              </a:lnSpc>
            </a:pPr>
            <a:r>
              <a:rPr lang="en-US" altLang="en-US" sz="2400"/>
              <a:t>Room BH269 (Yeates Lab)</a:t>
            </a:r>
          </a:p>
        </p:txBody>
      </p:sp>
      <p:pic>
        <p:nvPicPr>
          <p:cNvPr id="23556" name="Picture 4" descr="gelshift1">
            <a:extLst>
              <a:ext uri="{FF2B5EF4-FFF2-40B4-BE49-F238E27FC236}">
                <a16:creationId xmlns:a16="http://schemas.microsoft.com/office/drawing/2014/main" id="{B7523C88-F191-42E0-A7F7-F670F145591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229225" y="1600200"/>
            <a:ext cx="287655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B55ACFD5-2448-49C4-AAE5-C9F9CE65C1DD}"/>
              </a:ext>
            </a:extLst>
          </p:cNvPr>
          <p:cNvSpPr>
            <a:spLocks noGrp="1" noChangeArrowheads="1"/>
          </p:cNvSpPr>
          <p:nvPr>
            <p:ph type="title"/>
          </p:nvPr>
        </p:nvSpPr>
        <p:spPr>
          <a:xfrm>
            <a:off x="488950" y="2376488"/>
            <a:ext cx="8229600" cy="1143000"/>
          </a:xfrm>
        </p:spPr>
        <p:txBody>
          <a:bodyPr/>
          <a:lstStyle/>
          <a:p>
            <a:pPr eaLnBrk="1" hangingPunct="1"/>
            <a:r>
              <a:rPr lang="en-US" altLang="en-US" b="1"/>
              <a:t>What makes crystallization such a difficult challenge?</a:t>
            </a:r>
            <a:endParaRPr lang="en-US" altLang="en-US" sz="3600" b="1"/>
          </a:p>
        </p:txBody>
      </p:sp>
      <p:sp>
        <p:nvSpPr>
          <p:cNvPr id="3" name="Rectangle 2">
            <a:extLst>
              <a:ext uri="{FF2B5EF4-FFF2-40B4-BE49-F238E27FC236}">
                <a16:creationId xmlns:a16="http://schemas.microsoft.com/office/drawing/2014/main" id="{355523AF-4564-4E07-A534-6B83F25DB0D2}"/>
              </a:ext>
            </a:extLst>
          </p:cNvPr>
          <p:cNvSpPr txBox="1">
            <a:spLocks noChangeArrowheads="1"/>
          </p:cNvSpPr>
          <p:nvPr/>
        </p:nvSpPr>
        <p:spPr bwMode="auto">
          <a:xfrm>
            <a:off x="120650" y="3924300"/>
            <a:ext cx="9144000" cy="137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eaLnBrk="1" hangingPunct="1"/>
            <a:r>
              <a:rPr lang="en-US" altLang="en-US" sz="4000" b="1" dirty="0" err="1">
                <a:latin typeface="Symbol" panose="05050102010706020507" pitchFamily="18" charset="2"/>
              </a:rPr>
              <a:t>D</a:t>
            </a:r>
            <a:r>
              <a:rPr lang="en-US" altLang="en-US" sz="4000" b="1" dirty="0" err="1"/>
              <a:t>G</a:t>
            </a:r>
            <a:r>
              <a:rPr lang="en-US" altLang="en-US" sz="4000" b="1" baseline="-25000" dirty="0" err="1"/>
              <a:t>crystal</a:t>
            </a:r>
            <a:r>
              <a:rPr lang="en-US" altLang="en-US" sz="4000" b="1" dirty="0"/>
              <a:t>=</a:t>
            </a:r>
            <a:r>
              <a:rPr lang="en-US" altLang="en-US" sz="4000" b="1" dirty="0" err="1">
                <a:latin typeface="Symbol" panose="05050102010706020507" pitchFamily="18" charset="2"/>
              </a:rPr>
              <a:t>D</a:t>
            </a:r>
            <a:r>
              <a:rPr lang="en-US" altLang="en-US" sz="4000" b="1" dirty="0" err="1"/>
              <a:t>H</a:t>
            </a:r>
            <a:r>
              <a:rPr lang="en-US" altLang="en-US" sz="4000" b="1" baseline="-25000" dirty="0" err="1"/>
              <a:t>protein</a:t>
            </a:r>
            <a:r>
              <a:rPr lang="en-US" altLang="en-US" sz="4000" b="1" dirty="0"/>
              <a:t>-T(</a:t>
            </a:r>
            <a:r>
              <a:rPr lang="en-US" altLang="en-US" sz="4000" b="1" dirty="0" err="1">
                <a:latin typeface="Symbol" panose="05050102010706020507" pitchFamily="18" charset="2"/>
              </a:rPr>
              <a:t>D</a:t>
            </a:r>
            <a:r>
              <a:rPr lang="en-US" altLang="en-US" sz="4000" b="1" dirty="0" err="1"/>
              <a:t>S</a:t>
            </a:r>
            <a:r>
              <a:rPr lang="en-US" altLang="en-US" sz="4000" b="1" baseline="-25000" dirty="0" err="1"/>
              <a:t>protein</a:t>
            </a:r>
            <a:r>
              <a:rPr lang="en-US" altLang="en-US" sz="4000" b="1" dirty="0" err="1"/>
              <a:t>+</a:t>
            </a:r>
            <a:r>
              <a:rPr lang="en-US" altLang="en-US" sz="4000" b="1" dirty="0" err="1">
                <a:latin typeface="Symbol" panose="05050102010706020507" pitchFamily="18" charset="2"/>
              </a:rPr>
              <a:t>D</a:t>
            </a:r>
            <a:r>
              <a:rPr lang="en-US" altLang="en-US" sz="4000" b="1" dirty="0" err="1"/>
              <a:t>S</a:t>
            </a:r>
            <a:r>
              <a:rPr lang="en-US" altLang="en-US" sz="4000" b="1" baseline="-25000" dirty="0" err="1"/>
              <a:t>solvent</a:t>
            </a:r>
            <a:r>
              <a:rPr lang="en-US" altLang="en-US" sz="4000" b="1" dirty="0"/>
              <a:t>)</a:t>
            </a:r>
            <a:endParaRPr lang="en-US" altLang="en-US" sz="4800" b="1" dirty="0"/>
          </a:p>
        </p:txBody>
      </p:sp>
      <p:sp>
        <p:nvSpPr>
          <p:cNvPr id="2" name="TextBox 1">
            <a:extLst>
              <a:ext uri="{FF2B5EF4-FFF2-40B4-BE49-F238E27FC236}">
                <a16:creationId xmlns:a16="http://schemas.microsoft.com/office/drawing/2014/main" id="{3D32F629-FE9C-4A2C-AAF6-F7F0EED1AF0C}"/>
              </a:ext>
            </a:extLst>
          </p:cNvPr>
          <p:cNvSpPr txBox="1"/>
          <p:nvPr/>
        </p:nvSpPr>
        <p:spPr>
          <a:xfrm>
            <a:off x="3124200" y="5030788"/>
            <a:ext cx="569387" cy="923330"/>
          </a:xfrm>
          <a:prstGeom prst="rect">
            <a:avLst/>
          </a:prstGeom>
          <a:noFill/>
        </p:spPr>
        <p:txBody>
          <a:bodyPr wrap="none" rtlCol="0">
            <a:spAutoFit/>
          </a:bodyPr>
          <a:lstStyle/>
          <a:p>
            <a:r>
              <a:rPr lang="en-US" sz="5400" dirty="0"/>
              <a:t>1</a:t>
            </a:r>
            <a:endParaRPr lang="en-US" dirty="0"/>
          </a:p>
        </p:txBody>
      </p:sp>
      <p:sp>
        <p:nvSpPr>
          <p:cNvPr id="5" name="TextBox 4">
            <a:extLst>
              <a:ext uri="{FF2B5EF4-FFF2-40B4-BE49-F238E27FC236}">
                <a16:creationId xmlns:a16="http://schemas.microsoft.com/office/drawing/2014/main" id="{ABFDF505-EC09-478D-A326-677A449E738C}"/>
              </a:ext>
            </a:extLst>
          </p:cNvPr>
          <p:cNvSpPr txBox="1"/>
          <p:nvPr/>
        </p:nvSpPr>
        <p:spPr>
          <a:xfrm>
            <a:off x="5165721" y="5030788"/>
            <a:ext cx="569387" cy="923330"/>
          </a:xfrm>
          <a:prstGeom prst="rect">
            <a:avLst/>
          </a:prstGeom>
          <a:noFill/>
        </p:spPr>
        <p:txBody>
          <a:bodyPr wrap="none" rtlCol="0">
            <a:spAutoFit/>
          </a:bodyPr>
          <a:lstStyle/>
          <a:p>
            <a:r>
              <a:rPr lang="en-US" sz="5400" dirty="0"/>
              <a:t>2</a:t>
            </a:r>
            <a:endParaRPr lang="en-US" dirty="0"/>
          </a:p>
        </p:txBody>
      </p:sp>
      <p:sp>
        <p:nvSpPr>
          <p:cNvPr id="6" name="TextBox 5">
            <a:extLst>
              <a:ext uri="{FF2B5EF4-FFF2-40B4-BE49-F238E27FC236}">
                <a16:creationId xmlns:a16="http://schemas.microsoft.com/office/drawing/2014/main" id="{41E4F9ED-756C-4CAC-B94F-158C2B5A7F9E}"/>
              </a:ext>
            </a:extLst>
          </p:cNvPr>
          <p:cNvSpPr txBox="1"/>
          <p:nvPr/>
        </p:nvSpPr>
        <p:spPr>
          <a:xfrm>
            <a:off x="7432671" y="4979988"/>
            <a:ext cx="569387" cy="923330"/>
          </a:xfrm>
          <a:prstGeom prst="rect">
            <a:avLst/>
          </a:prstGeom>
          <a:noFill/>
        </p:spPr>
        <p:txBody>
          <a:bodyPr wrap="none" rtlCol="0">
            <a:spAutoFit/>
          </a:bodyPr>
          <a:lstStyle/>
          <a:p>
            <a:r>
              <a:rPr lang="en-US" sz="5400" dirty="0"/>
              <a:t>3</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6AC0B270-2C6B-4C22-82F8-769588B80203}"/>
              </a:ext>
            </a:extLst>
          </p:cNvPr>
          <p:cNvSpPr>
            <a:spLocks noGrp="1" noChangeArrowheads="1"/>
          </p:cNvSpPr>
          <p:nvPr>
            <p:ph type="title"/>
          </p:nvPr>
        </p:nvSpPr>
        <p:spPr>
          <a:xfrm>
            <a:off x="0" y="236538"/>
            <a:ext cx="9144000" cy="1143000"/>
          </a:xfrm>
        </p:spPr>
        <p:txBody>
          <a:bodyPr/>
          <a:lstStyle/>
          <a:p>
            <a:pPr eaLnBrk="1" hangingPunct="1"/>
            <a:r>
              <a:rPr lang="en-US" altLang="en-US" sz="4000" b="1" dirty="0" err="1">
                <a:latin typeface="Symbol" panose="05050102010706020507" pitchFamily="18" charset="2"/>
              </a:rPr>
              <a:t>D</a:t>
            </a:r>
            <a:r>
              <a:rPr lang="en-US" altLang="en-US" sz="4000" b="1" dirty="0" err="1"/>
              <a:t>H</a:t>
            </a:r>
            <a:r>
              <a:rPr lang="en-US" altLang="en-US" sz="4000" b="1" baseline="-25000" dirty="0" err="1"/>
              <a:t>crystal</a:t>
            </a:r>
            <a:r>
              <a:rPr lang="en-US" altLang="en-US" sz="4000" dirty="0"/>
              <a:t> is modestly favorable </a:t>
            </a:r>
            <a:br>
              <a:rPr lang="en-US" altLang="en-US" sz="4000" dirty="0"/>
            </a:br>
            <a:r>
              <a:rPr lang="en-US" altLang="en-US" sz="2000" dirty="0"/>
              <a:t>(0 to -17 kcal/mol)</a:t>
            </a:r>
          </a:p>
        </p:txBody>
      </p:sp>
      <p:sp>
        <p:nvSpPr>
          <p:cNvPr id="50179" name="Line 17">
            <a:extLst>
              <a:ext uri="{FF2B5EF4-FFF2-40B4-BE49-F238E27FC236}">
                <a16:creationId xmlns:a16="http://schemas.microsoft.com/office/drawing/2014/main" id="{CD35EF45-7B48-4E73-B0EF-4A5BF2FEE316}"/>
              </a:ext>
            </a:extLst>
          </p:cNvPr>
          <p:cNvSpPr>
            <a:spLocks noChangeShapeType="1"/>
          </p:cNvSpPr>
          <p:nvPr/>
        </p:nvSpPr>
        <p:spPr bwMode="auto">
          <a:xfrm>
            <a:off x="4216400" y="3581400"/>
            <a:ext cx="86995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0" name="Line 18">
            <a:extLst>
              <a:ext uri="{FF2B5EF4-FFF2-40B4-BE49-F238E27FC236}">
                <a16:creationId xmlns:a16="http://schemas.microsoft.com/office/drawing/2014/main" id="{6B6A21C6-1190-4231-A026-E8144F3FE604}"/>
              </a:ext>
            </a:extLst>
          </p:cNvPr>
          <p:cNvSpPr>
            <a:spLocks noChangeShapeType="1"/>
          </p:cNvSpPr>
          <p:nvPr/>
        </p:nvSpPr>
        <p:spPr bwMode="auto">
          <a:xfrm flipH="1">
            <a:off x="4176713" y="3810000"/>
            <a:ext cx="86995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0181" name="Group 91">
            <a:extLst>
              <a:ext uri="{FF2B5EF4-FFF2-40B4-BE49-F238E27FC236}">
                <a16:creationId xmlns:a16="http://schemas.microsoft.com/office/drawing/2014/main" id="{2E56342B-DD4A-49C5-8D89-F5B09D0B7A5A}"/>
              </a:ext>
            </a:extLst>
          </p:cNvPr>
          <p:cNvGrpSpPr>
            <a:grpSpLocks/>
          </p:cNvGrpSpPr>
          <p:nvPr/>
        </p:nvGrpSpPr>
        <p:grpSpPr bwMode="auto">
          <a:xfrm>
            <a:off x="569913" y="1951038"/>
            <a:ext cx="3236912" cy="3403600"/>
            <a:chOff x="164" y="1198"/>
            <a:chExt cx="2039" cy="2144"/>
          </a:xfrm>
        </p:grpSpPr>
        <p:sp>
          <p:nvSpPr>
            <p:cNvPr id="50213" name="Freeform 76">
              <a:extLst>
                <a:ext uri="{FF2B5EF4-FFF2-40B4-BE49-F238E27FC236}">
                  <a16:creationId xmlns:a16="http://schemas.microsoft.com/office/drawing/2014/main" id="{A57C3BA3-A89E-409C-8417-6285B9625AA9}"/>
                </a:ext>
              </a:extLst>
            </p:cNvPr>
            <p:cNvSpPr>
              <a:spLocks/>
            </p:cNvSpPr>
            <p:nvPr/>
          </p:nvSpPr>
          <p:spPr bwMode="auto">
            <a:xfrm rot="8294017">
              <a:off x="645" y="1672"/>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0214" name="Freeform 77">
              <a:extLst>
                <a:ext uri="{FF2B5EF4-FFF2-40B4-BE49-F238E27FC236}">
                  <a16:creationId xmlns:a16="http://schemas.microsoft.com/office/drawing/2014/main" id="{08D51E24-82C3-426B-B061-7CE6FA5240F9}"/>
                </a:ext>
              </a:extLst>
            </p:cNvPr>
            <p:cNvSpPr>
              <a:spLocks/>
            </p:cNvSpPr>
            <p:nvPr/>
          </p:nvSpPr>
          <p:spPr bwMode="auto">
            <a:xfrm rot="1330918">
              <a:off x="930" y="2212"/>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0215" name="Freeform 78">
              <a:extLst>
                <a:ext uri="{FF2B5EF4-FFF2-40B4-BE49-F238E27FC236}">
                  <a16:creationId xmlns:a16="http://schemas.microsoft.com/office/drawing/2014/main" id="{F7816AC2-F150-4B0D-A8E7-8A6163B8F072}"/>
                </a:ext>
              </a:extLst>
            </p:cNvPr>
            <p:cNvSpPr>
              <a:spLocks/>
            </p:cNvSpPr>
            <p:nvPr/>
          </p:nvSpPr>
          <p:spPr bwMode="auto">
            <a:xfrm rot="-3977536">
              <a:off x="1337" y="1795"/>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0216" name="Freeform 84">
              <a:extLst>
                <a:ext uri="{FF2B5EF4-FFF2-40B4-BE49-F238E27FC236}">
                  <a16:creationId xmlns:a16="http://schemas.microsoft.com/office/drawing/2014/main" id="{7E04B7D0-885C-480F-9DD4-C1681963A08C}"/>
                </a:ext>
              </a:extLst>
            </p:cNvPr>
            <p:cNvSpPr>
              <a:spLocks/>
            </p:cNvSpPr>
            <p:nvPr/>
          </p:nvSpPr>
          <p:spPr bwMode="auto">
            <a:xfrm rot="-8232425">
              <a:off x="1038" y="2841"/>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0217" name="Freeform 85">
              <a:extLst>
                <a:ext uri="{FF2B5EF4-FFF2-40B4-BE49-F238E27FC236}">
                  <a16:creationId xmlns:a16="http://schemas.microsoft.com/office/drawing/2014/main" id="{2FCB73F0-1458-4DAE-9A9D-5041A21B3EFF}"/>
                </a:ext>
              </a:extLst>
            </p:cNvPr>
            <p:cNvSpPr>
              <a:spLocks/>
            </p:cNvSpPr>
            <p:nvPr/>
          </p:nvSpPr>
          <p:spPr bwMode="auto">
            <a:xfrm>
              <a:off x="1154" y="1223"/>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0218" name="Freeform 86">
              <a:extLst>
                <a:ext uri="{FF2B5EF4-FFF2-40B4-BE49-F238E27FC236}">
                  <a16:creationId xmlns:a16="http://schemas.microsoft.com/office/drawing/2014/main" id="{7906931B-DF96-4549-8C57-C621628CB2BF}"/>
                </a:ext>
              </a:extLst>
            </p:cNvPr>
            <p:cNvSpPr>
              <a:spLocks/>
            </p:cNvSpPr>
            <p:nvPr/>
          </p:nvSpPr>
          <p:spPr bwMode="auto">
            <a:xfrm rot="5271757">
              <a:off x="571" y="1130"/>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0219" name="Freeform 87">
              <a:extLst>
                <a:ext uri="{FF2B5EF4-FFF2-40B4-BE49-F238E27FC236}">
                  <a16:creationId xmlns:a16="http://schemas.microsoft.com/office/drawing/2014/main" id="{F9344FCF-8CD3-4549-ADE7-BB61D5AB3545}"/>
                </a:ext>
              </a:extLst>
            </p:cNvPr>
            <p:cNvSpPr>
              <a:spLocks/>
            </p:cNvSpPr>
            <p:nvPr/>
          </p:nvSpPr>
          <p:spPr bwMode="auto">
            <a:xfrm rot="8294017">
              <a:off x="1606" y="2477"/>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0220" name="Freeform 88">
              <a:extLst>
                <a:ext uri="{FF2B5EF4-FFF2-40B4-BE49-F238E27FC236}">
                  <a16:creationId xmlns:a16="http://schemas.microsoft.com/office/drawing/2014/main" id="{CC7A3096-51AD-4785-94A9-4813475F8E93}"/>
                </a:ext>
              </a:extLst>
            </p:cNvPr>
            <p:cNvSpPr>
              <a:spLocks/>
            </p:cNvSpPr>
            <p:nvPr/>
          </p:nvSpPr>
          <p:spPr bwMode="auto">
            <a:xfrm rot="-3185071">
              <a:off x="232" y="2348"/>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0221" name="Freeform 89">
              <a:extLst>
                <a:ext uri="{FF2B5EF4-FFF2-40B4-BE49-F238E27FC236}">
                  <a16:creationId xmlns:a16="http://schemas.microsoft.com/office/drawing/2014/main" id="{B5575D85-6DA7-4B78-901D-59DD65BB7E4B}"/>
                </a:ext>
              </a:extLst>
            </p:cNvPr>
            <p:cNvSpPr>
              <a:spLocks/>
            </p:cNvSpPr>
            <p:nvPr/>
          </p:nvSpPr>
          <p:spPr bwMode="auto">
            <a:xfrm rot="3215198">
              <a:off x="1770" y="1457"/>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grpSp>
        <p:nvGrpSpPr>
          <p:cNvPr id="50182" name="Group 93">
            <a:extLst>
              <a:ext uri="{FF2B5EF4-FFF2-40B4-BE49-F238E27FC236}">
                <a16:creationId xmlns:a16="http://schemas.microsoft.com/office/drawing/2014/main" id="{53141387-3356-47E5-83DF-377F88710C1C}"/>
              </a:ext>
            </a:extLst>
          </p:cNvPr>
          <p:cNvGrpSpPr>
            <a:grpSpLocks/>
          </p:cNvGrpSpPr>
          <p:nvPr/>
        </p:nvGrpSpPr>
        <p:grpSpPr bwMode="auto">
          <a:xfrm>
            <a:off x="5988050" y="2111375"/>
            <a:ext cx="1905000" cy="2714625"/>
            <a:chOff x="2880" y="1799"/>
            <a:chExt cx="972" cy="1468"/>
          </a:xfrm>
        </p:grpSpPr>
        <p:grpSp>
          <p:nvGrpSpPr>
            <p:cNvPr id="50201" name="Group 94">
              <a:extLst>
                <a:ext uri="{FF2B5EF4-FFF2-40B4-BE49-F238E27FC236}">
                  <a16:creationId xmlns:a16="http://schemas.microsoft.com/office/drawing/2014/main" id="{F7B6AD2A-7B16-4EA7-9498-32E4F522E746}"/>
                </a:ext>
              </a:extLst>
            </p:cNvPr>
            <p:cNvGrpSpPr>
              <a:grpSpLocks/>
            </p:cNvGrpSpPr>
            <p:nvPr/>
          </p:nvGrpSpPr>
          <p:grpSpPr bwMode="auto">
            <a:xfrm>
              <a:off x="2980" y="1799"/>
              <a:ext cx="872" cy="505"/>
              <a:chOff x="2268" y="2270"/>
              <a:chExt cx="872" cy="505"/>
            </a:xfrm>
          </p:grpSpPr>
          <p:sp>
            <p:nvSpPr>
              <p:cNvPr id="50210" name="Freeform 95">
                <a:extLst>
                  <a:ext uri="{FF2B5EF4-FFF2-40B4-BE49-F238E27FC236}">
                    <a16:creationId xmlns:a16="http://schemas.microsoft.com/office/drawing/2014/main" id="{57A049E3-07E3-46C2-84D3-D072142BD8A6}"/>
                  </a:ext>
                </a:extLst>
              </p:cNvPr>
              <p:cNvSpPr>
                <a:spLocks/>
              </p:cNvSpPr>
              <p:nvPr/>
            </p:nvSpPr>
            <p:spPr bwMode="auto">
              <a:xfrm>
                <a:off x="2268" y="2274"/>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0211" name="Freeform 96">
                <a:extLst>
                  <a:ext uri="{FF2B5EF4-FFF2-40B4-BE49-F238E27FC236}">
                    <a16:creationId xmlns:a16="http://schemas.microsoft.com/office/drawing/2014/main" id="{A7EF9721-E92E-42FE-A396-969A609F0ECE}"/>
                  </a:ext>
                </a:extLst>
              </p:cNvPr>
              <p:cNvSpPr>
                <a:spLocks/>
              </p:cNvSpPr>
              <p:nvPr/>
            </p:nvSpPr>
            <p:spPr bwMode="auto">
              <a:xfrm>
                <a:off x="2521" y="2270"/>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0212" name="Freeform 97">
                <a:extLst>
                  <a:ext uri="{FF2B5EF4-FFF2-40B4-BE49-F238E27FC236}">
                    <a16:creationId xmlns:a16="http://schemas.microsoft.com/office/drawing/2014/main" id="{0C9610C1-EA1F-44D0-A730-426C92F9B622}"/>
                  </a:ext>
                </a:extLst>
              </p:cNvPr>
              <p:cNvSpPr>
                <a:spLocks/>
              </p:cNvSpPr>
              <p:nvPr/>
            </p:nvSpPr>
            <p:spPr bwMode="auto">
              <a:xfrm>
                <a:off x="2774" y="2273"/>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grpSp>
          <p:nvGrpSpPr>
            <p:cNvPr id="50202" name="Group 98">
              <a:extLst>
                <a:ext uri="{FF2B5EF4-FFF2-40B4-BE49-F238E27FC236}">
                  <a16:creationId xmlns:a16="http://schemas.microsoft.com/office/drawing/2014/main" id="{C3B43BBA-E3B7-4478-8074-01741B4E8364}"/>
                </a:ext>
              </a:extLst>
            </p:cNvPr>
            <p:cNvGrpSpPr>
              <a:grpSpLocks/>
            </p:cNvGrpSpPr>
            <p:nvPr/>
          </p:nvGrpSpPr>
          <p:grpSpPr bwMode="auto">
            <a:xfrm>
              <a:off x="2929" y="2276"/>
              <a:ext cx="872" cy="505"/>
              <a:chOff x="2268" y="2270"/>
              <a:chExt cx="872" cy="505"/>
            </a:xfrm>
          </p:grpSpPr>
          <p:sp>
            <p:nvSpPr>
              <p:cNvPr id="50207" name="Freeform 99">
                <a:extLst>
                  <a:ext uri="{FF2B5EF4-FFF2-40B4-BE49-F238E27FC236}">
                    <a16:creationId xmlns:a16="http://schemas.microsoft.com/office/drawing/2014/main" id="{0BD4A857-773D-4254-ADF9-99D89B496ABA}"/>
                  </a:ext>
                </a:extLst>
              </p:cNvPr>
              <p:cNvSpPr>
                <a:spLocks/>
              </p:cNvSpPr>
              <p:nvPr/>
            </p:nvSpPr>
            <p:spPr bwMode="auto">
              <a:xfrm>
                <a:off x="2268" y="2274"/>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0208" name="Freeform 100">
                <a:extLst>
                  <a:ext uri="{FF2B5EF4-FFF2-40B4-BE49-F238E27FC236}">
                    <a16:creationId xmlns:a16="http://schemas.microsoft.com/office/drawing/2014/main" id="{1A7D7B42-EBC3-421D-A791-D042AA5A6400}"/>
                  </a:ext>
                </a:extLst>
              </p:cNvPr>
              <p:cNvSpPr>
                <a:spLocks/>
              </p:cNvSpPr>
              <p:nvPr/>
            </p:nvSpPr>
            <p:spPr bwMode="auto">
              <a:xfrm>
                <a:off x="2521" y="2270"/>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0209" name="Freeform 101">
                <a:extLst>
                  <a:ext uri="{FF2B5EF4-FFF2-40B4-BE49-F238E27FC236}">
                    <a16:creationId xmlns:a16="http://schemas.microsoft.com/office/drawing/2014/main" id="{31BB8009-DC4D-4DAB-A938-C17D52F8C1D4}"/>
                  </a:ext>
                </a:extLst>
              </p:cNvPr>
              <p:cNvSpPr>
                <a:spLocks/>
              </p:cNvSpPr>
              <p:nvPr/>
            </p:nvSpPr>
            <p:spPr bwMode="auto">
              <a:xfrm>
                <a:off x="2774" y="2273"/>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grpSp>
          <p:nvGrpSpPr>
            <p:cNvPr id="50203" name="Group 102">
              <a:extLst>
                <a:ext uri="{FF2B5EF4-FFF2-40B4-BE49-F238E27FC236}">
                  <a16:creationId xmlns:a16="http://schemas.microsoft.com/office/drawing/2014/main" id="{7F05BF2B-7EBF-4BC5-AE30-217BDDCDE471}"/>
                </a:ext>
              </a:extLst>
            </p:cNvPr>
            <p:cNvGrpSpPr>
              <a:grpSpLocks/>
            </p:cNvGrpSpPr>
            <p:nvPr/>
          </p:nvGrpSpPr>
          <p:grpSpPr bwMode="auto">
            <a:xfrm>
              <a:off x="2880" y="2762"/>
              <a:ext cx="872" cy="505"/>
              <a:chOff x="2268" y="2270"/>
              <a:chExt cx="872" cy="505"/>
            </a:xfrm>
          </p:grpSpPr>
          <p:sp>
            <p:nvSpPr>
              <p:cNvPr id="50204" name="Freeform 103">
                <a:extLst>
                  <a:ext uri="{FF2B5EF4-FFF2-40B4-BE49-F238E27FC236}">
                    <a16:creationId xmlns:a16="http://schemas.microsoft.com/office/drawing/2014/main" id="{8549BFE6-E654-4A45-B359-DD7AE025F557}"/>
                  </a:ext>
                </a:extLst>
              </p:cNvPr>
              <p:cNvSpPr>
                <a:spLocks/>
              </p:cNvSpPr>
              <p:nvPr/>
            </p:nvSpPr>
            <p:spPr bwMode="auto">
              <a:xfrm>
                <a:off x="2268" y="2274"/>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0205" name="Freeform 104">
                <a:extLst>
                  <a:ext uri="{FF2B5EF4-FFF2-40B4-BE49-F238E27FC236}">
                    <a16:creationId xmlns:a16="http://schemas.microsoft.com/office/drawing/2014/main" id="{7648E937-E3B8-49AC-B8D9-AC1BA8E8C096}"/>
                  </a:ext>
                </a:extLst>
              </p:cNvPr>
              <p:cNvSpPr>
                <a:spLocks/>
              </p:cNvSpPr>
              <p:nvPr/>
            </p:nvSpPr>
            <p:spPr bwMode="auto">
              <a:xfrm>
                <a:off x="2521" y="2270"/>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0206" name="Freeform 105">
                <a:extLst>
                  <a:ext uri="{FF2B5EF4-FFF2-40B4-BE49-F238E27FC236}">
                    <a16:creationId xmlns:a16="http://schemas.microsoft.com/office/drawing/2014/main" id="{24868FF0-2859-4504-9ED3-3EA5B37AB70F}"/>
                  </a:ext>
                </a:extLst>
              </p:cNvPr>
              <p:cNvSpPr>
                <a:spLocks/>
              </p:cNvSpPr>
              <p:nvPr/>
            </p:nvSpPr>
            <p:spPr bwMode="auto">
              <a:xfrm>
                <a:off x="2774" y="2273"/>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grpSp>
      <p:sp>
        <p:nvSpPr>
          <p:cNvPr id="50183" name="Text Box 106">
            <a:extLst>
              <a:ext uri="{FF2B5EF4-FFF2-40B4-BE49-F238E27FC236}">
                <a16:creationId xmlns:a16="http://schemas.microsoft.com/office/drawing/2014/main" id="{07E1A329-4CA0-4A1C-B1FD-772CF0CBC172}"/>
              </a:ext>
            </a:extLst>
          </p:cNvPr>
          <p:cNvSpPr txBox="1">
            <a:spLocks noChangeArrowheads="1"/>
          </p:cNvSpPr>
          <p:nvPr/>
        </p:nvSpPr>
        <p:spPr bwMode="auto">
          <a:xfrm>
            <a:off x="4794250" y="5853319"/>
            <a:ext cx="418683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dirty="0"/>
              <a:t>Lattice contacts contribute: (1) favorable H-bonds, (2) van der Waals contacts, (3) charge complementation.</a:t>
            </a:r>
          </a:p>
        </p:txBody>
      </p:sp>
      <p:grpSp>
        <p:nvGrpSpPr>
          <p:cNvPr id="50184" name="Group 107">
            <a:extLst>
              <a:ext uri="{FF2B5EF4-FFF2-40B4-BE49-F238E27FC236}">
                <a16:creationId xmlns:a16="http://schemas.microsoft.com/office/drawing/2014/main" id="{C674DB7B-C64E-45FC-B5A9-DC65F2FFD840}"/>
              </a:ext>
            </a:extLst>
          </p:cNvPr>
          <p:cNvGrpSpPr>
            <a:grpSpLocks/>
          </p:cNvGrpSpPr>
          <p:nvPr/>
        </p:nvGrpSpPr>
        <p:grpSpPr bwMode="auto">
          <a:xfrm>
            <a:off x="6456363" y="2509838"/>
            <a:ext cx="852487" cy="2278062"/>
            <a:chOff x="3272" y="1778"/>
            <a:chExt cx="435" cy="1231"/>
          </a:xfrm>
        </p:grpSpPr>
        <p:sp>
          <p:nvSpPr>
            <p:cNvPr id="50195" name="Oval 108">
              <a:extLst>
                <a:ext uri="{FF2B5EF4-FFF2-40B4-BE49-F238E27FC236}">
                  <a16:creationId xmlns:a16="http://schemas.microsoft.com/office/drawing/2014/main" id="{36FDDEA8-C92C-453A-9720-6E13A8C57312}"/>
                </a:ext>
              </a:extLst>
            </p:cNvPr>
            <p:cNvSpPr>
              <a:spLocks noChangeArrowheads="1"/>
            </p:cNvSpPr>
            <p:nvPr/>
          </p:nvSpPr>
          <p:spPr bwMode="auto">
            <a:xfrm>
              <a:off x="3272" y="2736"/>
              <a:ext cx="96" cy="264"/>
            </a:xfrm>
            <a:prstGeom prst="ellipse">
              <a:avLst/>
            </a:prstGeom>
            <a:solidFill>
              <a:srgbClr val="FF3300">
                <a:alpha val="50195"/>
              </a:srgbClr>
            </a:solidFill>
            <a:ln w="38100">
              <a:solidFill>
                <a:srgbClr val="FF33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0196" name="Oval 109">
              <a:extLst>
                <a:ext uri="{FF2B5EF4-FFF2-40B4-BE49-F238E27FC236}">
                  <a16:creationId xmlns:a16="http://schemas.microsoft.com/office/drawing/2014/main" id="{D84152F0-633E-4880-8DE8-C2FAD514FCE6}"/>
                </a:ext>
              </a:extLst>
            </p:cNvPr>
            <p:cNvSpPr>
              <a:spLocks noChangeArrowheads="1"/>
            </p:cNvSpPr>
            <p:nvPr/>
          </p:nvSpPr>
          <p:spPr bwMode="auto">
            <a:xfrm>
              <a:off x="3521" y="2745"/>
              <a:ext cx="96" cy="264"/>
            </a:xfrm>
            <a:prstGeom prst="ellipse">
              <a:avLst/>
            </a:prstGeom>
            <a:solidFill>
              <a:srgbClr val="FF3300">
                <a:alpha val="50195"/>
              </a:srgbClr>
            </a:solidFill>
            <a:ln w="38100">
              <a:solidFill>
                <a:srgbClr val="FF33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0197" name="Oval 110">
              <a:extLst>
                <a:ext uri="{FF2B5EF4-FFF2-40B4-BE49-F238E27FC236}">
                  <a16:creationId xmlns:a16="http://schemas.microsoft.com/office/drawing/2014/main" id="{AB993CCC-9BA2-406B-9B1F-A450AE92C2B2}"/>
                </a:ext>
              </a:extLst>
            </p:cNvPr>
            <p:cNvSpPr>
              <a:spLocks noChangeArrowheads="1"/>
            </p:cNvSpPr>
            <p:nvPr/>
          </p:nvSpPr>
          <p:spPr bwMode="auto">
            <a:xfrm>
              <a:off x="3321" y="2257"/>
              <a:ext cx="96" cy="264"/>
            </a:xfrm>
            <a:prstGeom prst="ellipse">
              <a:avLst/>
            </a:prstGeom>
            <a:solidFill>
              <a:srgbClr val="FF3300">
                <a:alpha val="50195"/>
              </a:srgbClr>
            </a:solidFill>
            <a:ln w="38100">
              <a:solidFill>
                <a:srgbClr val="FF33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0198" name="Oval 111">
              <a:extLst>
                <a:ext uri="{FF2B5EF4-FFF2-40B4-BE49-F238E27FC236}">
                  <a16:creationId xmlns:a16="http://schemas.microsoft.com/office/drawing/2014/main" id="{577ED19A-758E-4115-A9A0-E1E60CA2C170}"/>
                </a:ext>
              </a:extLst>
            </p:cNvPr>
            <p:cNvSpPr>
              <a:spLocks noChangeArrowheads="1"/>
            </p:cNvSpPr>
            <p:nvPr/>
          </p:nvSpPr>
          <p:spPr bwMode="auto">
            <a:xfrm>
              <a:off x="3570" y="2266"/>
              <a:ext cx="96" cy="264"/>
            </a:xfrm>
            <a:prstGeom prst="ellipse">
              <a:avLst/>
            </a:prstGeom>
            <a:solidFill>
              <a:srgbClr val="FF3300">
                <a:alpha val="50195"/>
              </a:srgbClr>
            </a:solidFill>
            <a:ln w="38100">
              <a:solidFill>
                <a:srgbClr val="FF33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0199" name="Oval 112">
              <a:extLst>
                <a:ext uri="{FF2B5EF4-FFF2-40B4-BE49-F238E27FC236}">
                  <a16:creationId xmlns:a16="http://schemas.microsoft.com/office/drawing/2014/main" id="{C4613103-B52F-4240-BAAF-A8566040207F}"/>
                </a:ext>
              </a:extLst>
            </p:cNvPr>
            <p:cNvSpPr>
              <a:spLocks noChangeArrowheads="1"/>
            </p:cNvSpPr>
            <p:nvPr/>
          </p:nvSpPr>
          <p:spPr bwMode="auto">
            <a:xfrm>
              <a:off x="3362" y="1778"/>
              <a:ext cx="96" cy="264"/>
            </a:xfrm>
            <a:prstGeom prst="ellipse">
              <a:avLst/>
            </a:prstGeom>
            <a:solidFill>
              <a:srgbClr val="FF3300">
                <a:alpha val="49019"/>
              </a:srgbClr>
            </a:solidFill>
            <a:ln w="38100">
              <a:solidFill>
                <a:srgbClr val="FF33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0200" name="Oval 113">
              <a:extLst>
                <a:ext uri="{FF2B5EF4-FFF2-40B4-BE49-F238E27FC236}">
                  <a16:creationId xmlns:a16="http://schemas.microsoft.com/office/drawing/2014/main" id="{4A8173C0-82AB-4ACC-856C-145ADB798ADA}"/>
                </a:ext>
              </a:extLst>
            </p:cNvPr>
            <p:cNvSpPr>
              <a:spLocks noChangeArrowheads="1"/>
            </p:cNvSpPr>
            <p:nvPr/>
          </p:nvSpPr>
          <p:spPr bwMode="auto">
            <a:xfrm>
              <a:off x="3611" y="1787"/>
              <a:ext cx="96" cy="264"/>
            </a:xfrm>
            <a:prstGeom prst="ellipse">
              <a:avLst/>
            </a:prstGeom>
            <a:solidFill>
              <a:srgbClr val="FF3300">
                <a:alpha val="50195"/>
              </a:srgbClr>
            </a:solidFill>
            <a:ln w="38100">
              <a:solidFill>
                <a:srgbClr val="FF33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50185" name="Group 114">
            <a:extLst>
              <a:ext uri="{FF2B5EF4-FFF2-40B4-BE49-F238E27FC236}">
                <a16:creationId xmlns:a16="http://schemas.microsoft.com/office/drawing/2014/main" id="{843FECB5-4133-421E-8F25-3ADA4DF8DC8D}"/>
              </a:ext>
            </a:extLst>
          </p:cNvPr>
          <p:cNvGrpSpPr>
            <a:grpSpLocks/>
          </p:cNvGrpSpPr>
          <p:nvPr/>
        </p:nvGrpSpPr>
        <p:grpSpPr bwMode="auto">
          <a:xfrm>
            <a:off x="6313488" y="2947988"/>
            <a:ext cx="1357312" cy="1036637"/>
            <a:chOff x="3199" y="2014"/>
            <a:chExt cx="693" cy="561"/>
          </a:xfrm>
        </p:grpSpPr>
        <p:sp>
          <p:nvSpPr>
            <p:cNvPr id="50189" name="Oval 115">
              <a:extLst>
                <a:ext uri="{FF2B5EF4-FFF2-40B4-BE49-F238E27FC236}">
                  <a16:creationId xmlns:a16="http://schemas.microsoft.com/office/drawing/2014/main" id="{F1106BB6-F327-4296-8864-40D9023E5089}"/>
                </a:ext>
              </a:extLst>
            </p:cNvPr>
            <p:cNvSpPr>
              <a:spLocks noChangeArrowheads="1"/>
            </p:cNvSpPr>
            <p:nvPr/>
          </p:nvSpPr>
          <p:spPr bwMode="auto">
            <a:xfrm>
              <a:off x="3772" y="2014"/>
              <a:ext cx="120" cy="80"/>
            </a:xfrm>
            <a:prstGeom prst="ellipse">
              <a:avLst/>
            </a:prstGeom>
            <a:solidFill>
              <a:srgbClr val="FFFF00">
                <a:alpha val="49019"/>
              </a:srgbClr>
            </a:solidFill>
            <a:ln w="38100" cap="rnd">
              <a:solidFill>
                <a:srgbClr val="FFFF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0190" name="Oval 116">
              <a:extLst>
                <a:ext uri="{FF2B5EF4-FFF2-40B4-BE49-F238E27FC236}">
                  <a16:creationId xmlns:a16="http://schemas.microsoft.com/office/drawing/2014/main" id="{3DB4DA66-36D6-40EA-B30A-E8965FCD3643}"/>
                </a:ext>
              </a:extLst>
            </p:cNvPr>
            <p:cNvSpPr>
              <a:spLocks noChangeArrowheads="1"/>
            </p:cNvSpPr>
            <p:nvPr/>
          </p:nvSpPr>
          <p:spPr bwMode="auto">
            <a:xfrm>
              <a:off x="3509" y="2014"/>
              <a:ext cx="120" cy="80"/>
            </a:xfrm>
            <a:prstGeom prst="ellipse">
              <a:avLst/>
            </a:prstGeom>
            <a:solidFill>
              <a:srgbClr val="FFFF00">
                <a:alpha val="49019"/>
              </a:srgbClr>
            </a:solidFill>
            <a:ln w="38100" cap="rnd">
              <a:solidFill>
                <a:srgbClr val="FFFF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0191" name="Oval 117">
              <a:extLst>
                <a:ext uri="{FF2B5EF4-FFF2-40B4-BE49-F238E27FC236}">
                  <a16:creationId xmlns:a16="http://schemas.microsoft.com/office/drawing/2014/main" id="{F915F118-FC5E-48FF-BE0F-23D16843C22D}"/>
                </a:ext>
              </a:extLst>
            </p:cNvPr>
            <p:cNvSpPr>
              <a:spLocks noChangeArrowheads="1"/>
            </p:cNvSpPr>
            <p:nvPr/>
          </p:nvSpPr>
          <p:spPr bwMode="auto">
            <a:xfrm>
              <a:off x="3238" y="2014"/>
              <a:ext cx="120" cy="80"/>
            </a:xfrm>
            <a:prstGeom prst="ellipse">
              <a:avLst/>
            </a:prstGeom>
            <a:solidFill>
              <a:srgbClr val="FFFF00">
                <a:alpha val="49019"/>
              </a:srgbClr>
            </a:solidFill>
            <a:ln w="38100" cap="rnd">
              <a:solidFill>
                <a:srgbClr val="FFFF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0192" name="Oval 118">
              <a:extLst>
                <a:ext uri="{FF2B5EF4-FFF2-40B4-BE49-F238E27FC236}">
                  <a16:creationId xmlns:a16="http://schemas.microsoft.com/office/drawing/2014/main" id="{34AD4E67-CE66-4D39-8265-854713F410A9}"/>
                </a:ext>
              </a:extLst>
            </p:cNvPr>
            <p:cNvSpPr>
              <a:spLocks noChangeArrowheads="1"/>
            </p:cNvSpPr>
            <p:nvPr/>
          </p:nvSpPr>
          <p:spPr bwMode="auto">
            <a:xfrm>
              <a:off x="3733" y="2495"/>
              <a:ext cx="120" cy="80"/>
            </a:xfrm>
            <a:prstGeom prst="ellipse">
              <a:avLst/>
            </a:prstGeom>
            <a:solidFill>
              <a:srgbClr val="FFFF00">
                <a:alpha val="49019"/>
              </a:srgbClr>
            </a:solidFill>
            <a:ln w="38100" cap="rnd">
              <a:solidFill>
                <a:srgbClr val="FFFF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0193" name="Oval 119">
              <a:extLst>
                <a:ext uri="{FF2B5EF4-FFF2-40B4-BE49-F238E27FC236}">
                  <a16:creationId xmlns:a16="http://schemas.microsoft.com/office/drawing/2014/main" id="{E708CD05-F4FD-4F8E-952A-9F7D9E697EB6}"/>
                </a:ext>
              </a:extLst>
            </p:cNvPr>
            <p:cNvSpPr>
              <a:spLocks noChangeArrowheads="1"/>
            </p:cNvSpPr>
            <p:nvPr/>
          </p:nvSpPr>
          <p:spPr bwMode="auto">
            <a:xfrm>
              <a:off x="3470" y="2495"/>
              <a:ext cx="120" cy="80"/>
            </a:xfrm>
            <a:prstGeom prst="ellipse">
              <a:avLst/>
            </a:prstGeom>
            <a:solidFill>
              <a:srgbClr val="FFFF00">
                <a:alpha val="49019"/>
              </a:srgbClr>
            </a:solidFill>
            <a:ln w="38100" cap="rnd">
              <a:solidFill>
                <a:srgbClr val="FFFF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0194" name="Oval 120">
              <a:extLst>
                <a:ext uri="{FF2B5EF4-FFF2-40B4-BE49-F238E27FC236}">
                  <a16:creationId xmlns:a16="http://schemas.microsoft.com/office/drawing/2014/main" id="{F8F6E151-3FA2-47B8-955E-1C193BC63289}"/>
                </a:ext>
              </a:extLst>
            </p:cNvPr>
            <p:cNvSpPr>
              <a:spLocks noChangeArrowheads="1"/>
            </p:cNvSpPr>
            <p:nvPr/>
          </p:nvSpPr>
          <p:spPr bwMode="auto">
            <a:xfrm>
              <a:off x="3199" y="2495"/>
              <a:ext cx="120" cy="80"/>
            </a:xfrm>
            <a:prstGeom prst="ellipse">
              <a:avLst/>
            </a:prstGeom>
            <a:solidFill>
              <a:srgbClr val="FFFF00">
                <a:alpha val="49019"/>
              </a:srgbClr>
            </a:solidFill>
            <a:ln w="38100" cap="rnd">
              <a:solidFill>
                <a:srgbClr val="FFFF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50186" name="Text Box 122">
            <a:extLst>
              <a:ext uri="{FF2B5EF4-FFF2-40B4-BE49-F238E27FC236}">
                <a16:creationId xmlns:a16="http://schemas.microsoft.com/office/drawing/2014/main" id="{72323964-91B8-41E4-98B9-1C9D59664F42}"/>
              </a:ext>
            </a:extLst>
          </p:cNvPr>
          <p:cNvSpPr txBox="1">
            <a:spLocks noChangeArrowheads="1"/>
          </p:cNvSpPr>
          <p:nvPr/>
        </p:nvSpPr>
        <p:spPr bwMode="auto">
          <a:xfrm>
            <a:off x="4976813" y="5229225"/>
            <a:ext cx="3862387" cy="7318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t>protein crystal</a:t>
            </a:r>
          </a:p>
          <a:p>
            <a:pPr algn="ctr" eaLnBrk="1" hangingPunct="1">
              <a:spcBef>
                <a:spcPct val="0"/>
              </a:spcBef>
              <a:buFontTx/>
              <a:buNone/>
            </a:pPr>
            <a:endParaRPr lang="en-US" altLang="en-US" sz="1800" b="0"/>
          </a:p>
        </p:txBody>
      </p:sp>
      <p:sp>
        <p:nvSpPr>
          <p:cNvPr id="50187" name="Text Box 123">
            <a:extLst>
              <a:ext uri="{FF2B5EF4-FFF2-40B4-BE49-F238E27FC236}">
                <a16:creationId xmlns:a16="http://schemas.microsoft.com/office/drawing/2014/main" id="{AF4DD8EE-9596-4828-8A3F-1538899BA59B}"/>
              </a:ext>
            </a:extLst>
          </p:cNvPr>
          <p:cNvSpPr txBox="1">
            <a:spLocks noChangeArrowheads="1"/>
          </p:cNvSpPr>
          <p:nvPr/>
        </p:nvSpPr>
        <p:spPr bwMode="auto">
          <a:xfrm>
            <a:off x="733425" y="5253038"/>
            <a:ext cx="3206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t>protein in solution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9F378FC7-9A74-42F4-AC72-28671FA841A1}"/>
              </a:ext>
            </a:extLst>
          </p:cNvPr>
          <p:cNvSpPr>
            <a:spLocks noGrp="1" noChangeArrowheads="1"/>
          </p:cNvSpPr>
          <p:nvPr>
            <p:ph type="title"/>
          </p:nvPr>
        </p:nvSpPr>
        <p:spPr>
          <a:xfrm>
            <a:off x="0" y="274638"/>
            <a:ext cx="8686800" cy="1143000"/>
          </a:xfrm>
        </p:spPr>
        <p:txBody>
          <a:bodyPr/>
          <a:lstStyle/>
          <a:p>
            <a:pPr eaLnBrk="1" hangingPunct="1"/>
            <a:r>
              <a:rPr lang="en-US" altLang="en-US" sz="4000" b="1" dirty="0" err="1">
                <a:solidFill>
                  <a:srgbClr val="990000"/>
                </a:solidFill>
              </a:rPr>
              <a:t>T</a:t>
            </a:r>
            <a:r>
              <a:rPr lang="en-US" altLang="en-US" sz="4000" b="1" dirty="0" err="1">
                <a:solidFill>
                  <a:srgbClr val="990000"/>
                </a:solidFill>
                <a:latin typeface="Symbol" panose="05050102010706020507" pitchFamily="18" charset="2"/>
              </a:rPr>
              <a:t>D</a:t>
            </a:r>
            <a:r>
              <a:rPr lang="en-US" altLang="en-US" sz="4000" b="1" dirty="0" err="1">
                <a:solidFill>
                  <a:srgbClr val="990000"/>
                </a:solidFill>
              </a:rPr>
              <a:t>S</a:t>
            </a:r>
            <a:r>
              <a:rPr lang="en-US" altLang="en-US" sz="4000" b="1" baseline="-25000" dirty="0" err="1">
                <a:solidFill>
                  <a:srgbClr val="990000"/>
                </a:solidFill>
              </a:rPr>
              <a:t>protein</a:t>
            </a:r>
            <a:r>
              <a:rPr lang="en-US" altLang="en-US" sz="4000" dirty="0"/>
              <a:t> is strongly unfavorable </a:t>
            </a:r>
            <a:br>
              <a:rPr lang="en-US" altLang="en-US" sz="4000" dirty="0"/>
            </a:br>
            <a:r>
              <a:rPr lang="en-US" altLang="en-US" sz="2000" dirty="0"/>
              <a:t>(+7 to +25 kcal/mol)</a:t>
            </a:r>
          </a:p>
        </p:txBody>
      </p:sp>
      <p:sp>
        <p:nvSpPr>
          <p:cNvPr id="122884" name="Freeform 4">
            <a:extLst>
              <a:ext uri="{FF2B5EF4-FFF2-40B4-BE49-F238E27FC236}">
                <a16:creationId xmlns:a16="http://schemas.microsoft.com/office/drawing/2014/main" id="{29978D72-7927-436D-A46D-62FF6F787BA5}"/>
              </a:ext>
            </a:extLst>
          </p:cNvPr>
          <p:cNvSpPr>
            <a:spLocks noChangeAspect="1"/>
          </p:cNvSpPr>
          <p:nvPr/>
        </p:nvSpPr>
        <p:spPr bwMode="auto">
          <a:xfrm rot="5400000">
            <a:off x="1184275" y="1804988"/>
            <a:ext cx="695325" cy="828675"/>
          </a:xfrm>
          <a:custGeom>
            <a:avLst/>
            <a:gdLst>
              <a:gd name="T0" fmla="*/ 2147483646 w 934"/>
              <a:gd name="T1" fmla="*/ 2147483646 h 1194"/>
              <a:gd name="T2" fmla="*/ 2147483646 w 934"/>
              <a:gd name="T3" fmla="*/ 2147483646 h 1194"/>
              <a:gd name="T4" fmla="*/ 2147483646 w 934"/>
              <a:gd name="T5" fmla="*/ 2147483646 h 1194"/>
              <a:gd name="T6" fmla="*/ 2147483646 w 934"/>
              <a:gd name="T7" fmla="*/ 2147483646 h 1194"/>
              <a:gd name="T8" fmla="*/ 2147483646 w 934"/>
              <a:gd name="T9" fmla="*/ 2147483646 h 1194"/>
              <a:gd name="T10" fmla="*/ 2147483646 w 934"/>
              <a:gd name="T11" fmla="*/ 2147483646 h 1194"/>
              <a:gd name="T12" fmla="*/ 2147483646 w 934"/>
              <a:gd name="T13" fmla="*/ 2147483646 h 1194"/>
              <a:gd name="T14" fmla="*/ 2147483646 w 934"/>
              <a:gd name="T15" fmla="*/ 2147483646 h 1194"/>
              <a:gd name="T16" fmla="*/ 2147483646 w 934"/>
              <a:gd name="T17" fmla="*/ 2147483646 h 1194"/>
              <a:gd name="T18" fmla="*/ 2147483646 w 934"/>
              <a:gd name="T19" fmla="*/ 2147483646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122885" name="Freeform 5">
            <a:extLst>
              <a:ext uri="{FF2B5EF4-FFF2-40B4-BE49-F238E27FC236}">
                <a16:creationId xmlns:a16="http://schemas.microsoft.com/office/drawing/2014/main" id="{5A730ECE-9E60-41ED-B880-B69395A68817}"/>
              </a:ext>
            </a:extLst>
          </p:cNvPr>
          <p:cNvSpPr>
            <a:spLocks noChangeAspect="1"/>
          </p:cNvSpPr>
          <p:nvPr/>
        </p:nvSpPr>
        <p:spPr bwMode="auto">
          <a:xfrm rot="7650248">
            <a:off x="1295400" y="2705101"/>
            <a:ext cx="695325" cy="825500"/>
          </a:xfrm>
          <a:custGeom>
            <a:avLst/>
            <a:gdLst>
              <a:gd name="T0" fmla="*/ 2147483646 w 934"/>
              <a:gd name="T1" fmla="*/ 2147483646 h 1194"/>
              <a:gd name="T2" fmla="*/ 2147483646 w 934"/>
              <a:gd name="T3" fmla="*/ 2147483646 h 1194"/>
              <a:gd name="T4" fmla="*/ 2147483646 w 934"/>
              <a:gd name="T5" fmla="*/ 2147483646 h 1194"/>
              <a:gd name="T6" fmla="*/ 2147483646 w 934"/>
              <a:gd name="T7" fmla="*/ 2147483646 h 1194"/>
              <a:gd name="T8" fmla="*/ 2147483646 w 934"/>
              <a:gd name="T9" fmla="*/ 2147483646 h 1194"/>
              <a:gd name="T10" fmla="*/ 2147483646 w 934"/>
              <a:gd name="T11" fmla="*/ 2147483646 h 1194"/>
              <a:gd name="T12" fmla="*/ 2147483646 w 934"/>
              <a:gd name="T13" fmla="*/ 2147483646 h 1194"/>
              <a:gd name="T14" fmla="*/ 2147483646 w 934"/>
              <a:gd name="T15" fmla="*/ 2147483646 h 1194"/>
              <a:gd name="T16" fmla="*/ 2147483646 w 934"/>
              <a:gd name="T17" fmla="*/ 2147483646 h 1194"/>
              <a:gd name="T18" fmla="*/ 2147483646 w 934"/>
              <a:gd name="T19" fmla="*/ 2147483646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122886" name="Freeform 6">
            <a:extLst>
              <a:ext uri="{FF2B5EF4-FFF2-40B4-BE49-F238E27FC236}">
                <a16:creationId xmlns:a16="http://schemas.microsoft.com/office/drawing/2014/main" id="{4E05D12D-9740-46BE-AA2D-FAD864D5353C}"/>
              </a:ext>
            </a:extLst>
          </p:cNvPr>
          <p:cNvSpPr>
            <a:spLocks noChangeAspect="1"/>
          </p:cNvSpPr>
          <p:nvPr/>
        </p:nvSpPr>
        <p:spPr bwMode="auto">
          <a:xfrm rot="-3650986">
            <a:off x="2365375" y="2894013"/>
            <a:ext cx="695325" cy="828675"/>
          </a:xfrm>
          <a:custGeom>
            <a:avLst/>
            <a:gdLst>
              <a:gd name="T0" fmla="*/ 2147483646 w 934"/>
              <a:gd name="T1" fmla="*/ 2147483646 h 1194"/>
              <a:gd name="T2" fmla="*/ 2147483646 w 934"/>
              <a:gd name="T3" fmla="*/ 2147483646 h 1194"/>
              <a:gd name="T4" fmla="*/ 2147483646 w 934"/>
              <a:gd name="T5" fmla="*/ 2147483646 h 1194"/>
              <a:gd name="T6" fmla="*/ 2147483646 w 934"/>
              <a:gd name="T7" fmla="*/ 2147483646 h 1194"/>
              <a:gd name="T8" fmla="*/ 2147483646 w 934"/>
              <a:gd name="T9" fmla="*/ 2147483646 h 1194"/>
              <a:gd name="T10" fmla="*/ 2147483646 w 934"/>
              <a:gd name="T11" fmla="*/ 2147483646 h 1194"/>
              <a:gd name="T12" fmla="*/ 2147483646 w 934"/>
              <a:gd name="T13" fmla="*/ 2147483646 h 1194"/>
              <a:gd name="T14" fmla="*/ 2147483646 w 934"/>
              <a:gd name="T15" fmla="*/ 2147483646 h 1194"/>
              <a:gd name="T16" fmla="*/ 2147483646 w 934"/>
              <a:gd name="T17" fmla="*/ 2147483646 h 1194"/>
              <a:gd name="T18" fmla="*/ 2147483646 w 934"/>
              <a:gd name="T19" fmla="*/ 2147483646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122887" name="Freeform 7">
            <a:extLst>
              <a:ext uri="{FF2B5EF4-FFF2-40B4-BE49-F238E27FC236}">
                <a16:creationId xmlns:a16="http://schemas.microsoft.com/office/drawing/2014/main" id="{D2B339E2-7F59-4E82-B03C-EAC41C9A0EA3}"/>
              </a:ext>
            </a:extLst>
          </p:cNvPr>
          <p:cNvSpPr>
            <a:spLocks noChangeAspect="1"/>
          </p:cNvSpPr>
          <p:nvPr/>
        </p:nvSpPr>
        <p:spPr bwMode="auto">
          <a:xfrm rot="765452">
            <a:off x="1701800" y="3508375"/>
            <a:ext cx="739775" cy="877888"/>
          </a:xfrm>
          <a:custGeom>
            <a:avLst/>
            <a:gdLst>
              <a:gd name="T0" fmla="*/ 2147483646 w 934"/>
              <a:gd name="T1" fmla="*/ 2147483646 h 1194"/>
              <a:gd name="T2" fmla="*/ 2147483646 w 934"/>
              <a:gd name="T3" fmla="*/ 2147483646 h 1194"/>
              <a:gd name="T4" fmla="*/ 2147483646 w 934"/>
              <a:gd name="T5" fmla="*/ 2147483646 h 1194"/>
              <a:gd name="T6" fmla="*/ 2147483646 w 934"/>
              <a:gd name="T7" fmla="*/ 2147483646 h 1194"/>
              <a:gd name="T8" fmla="*/ 2147483646 w 934"/>
              <a:gd name="T9" fmla="*/ 2147483646 h 1194"/>
              <a:gd name="T10" fmla="*/ 2147483646 w 934"/>
              <a:gd name="T11" fmla="*/ 2147483646 h 1194"/>
              <a:gd name="T12" fmla="*/ 2147483646 w 934"/>
              <a:gd name="T13" fmla="*/ 2147483646 h 1194"/>
              <a:gd name="T14" fmla="*/ 2147483646 w 934"/>
              <a:gd name="T15" fmla="*/ 2147483646 h 1194"/>
              <a:gd name="T16" fmla="*/ 2147483646 w 934"/>
              <a:gd name="T17" fmla="*/ 2147483646 h 1194"/>
              <a:gd name="T18" fmla="*/ 2147483646 w 934"/>
              <a:gd name="T19" fmla="*/ 2147483646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122888" name="Freeform 8">
            <a:extLst>
              <a:ext uri="{FF2B5EF4-FFF2-40B4-BE49-F238E27FC236}">
                <a16:creationId xmlns:a16="http://schemas.microsoft.com/office/drawing/2014/main" id="{4F1EBD9B-1900-414B-9FC1-F3599320394D}"/>
              </a:ext>
            </a:extLst>
          </p:cNvPr>
          <p:cNvSpPr>
            <a:spLocks noChangeAspect="1"/>
          </p:cNvSpPr>
          <p:nvPr/>
        </p:nvSpPr>
        <p:spPr bwMode="auto">
          <a:xfrm>
            <a:off x="2065338" y="1963738"/>
            <a:ext cx="695325" cy="828675"/>
          </a:xfrm>
          <a:custGeom>
            <a:avLst/>
            <a:gdLst>
              <a:gd name="T0" fmla="*/ 2147483646 w 934"/>
              <a:gd name="T1" fmla="*/ 2147483646 h 1194"/>
              <a:gd name="T2" fmla="*/ 2147483646 w 934"/>
              <a:gd name="T3" fmla="*/ 2147483646 h 1194"/>
              <a:gd name="T4" fmla="*/ 2147483646 w 934"/>
              <a:gd name="T5" fmla="*/ 2147483646 h 1194"/>
              <a:gd name="T6" fmla="*/ 2147483646 w 934"/>
              <a:gd name="T7" fmla="*/ 2147483646 h 1194"/>
              <a:gd name="T8" fmla="*/ 2147483646 w 934"/>
              <a:gd name="T9" fmla="*/ 2147483646 h 1194"/>
              <a:gd name="T10" fmla="*/ 2147483646 w 934"/>
              <a:gd name="T11" fmla="*/ 2147483646 h 1194"/>
              <a:gd name="T12" fmla="*/ 2147483646 w 934"/>
              <a:gd name="T13" fmla="*/ 2147483646 h 1194"/>
              <a:gd name="T14" fmla="*/ 2147483646 w 934"/>
              <a:gd name="T15" fmla="*/ 2147483646 h 1194"/>
              <a:gd name="T16" fmla="*/ 2147483646 w 934"/>
              <a:gd name="T17" fmla="*/ 2147483646 h 1194"/>
              <a:gd name="T18" fmla="*/ 2147483646 w 934"/>
              <a:gd name="T19" fmla="*/ 2147483646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122889" name="Freeform 9">
            <a:extLst>
              <a:ext uri="{FF2B5EF4-FFF2-40B4-BE49-F238E27FC236}">
                <a16:creationId xmlns:a16="http://schemas.microsoft.com/office/drawing/2014/main" id="{A327F681-9D66-4F80-8B30-7096CC9E3F68}"/>
              </a:ext>
            </a:extLst>
          </p:cNvPr>
          <p:cNvSpPr>
            <a:spLocks noChangeAspect="1"/>
          </p:cNvSpPr>
          <p:nvPr/>
        </p:nvSpPr>
        <p:spPr bwMode="auto">
          <a:xfrm rot="2513753">
            <a:off x="3070225" y="2317750"/>
            <a:ext cx="695325" cy="825500"/>
          </a:xfrm>
          <a:custGeom>
            <a:avLst/>
            <a:gdLst>
              <a:gd name="T0" fmla="*/ 2147483646 w 934"/>
              <a:gd name="T1" fmla="*/ 2147483646 h 1194"/>
              <a:gd name="T2" fmla="*/ 2147483646 w 934"/>
              <a:gd name="T3" fmla="*/ 2147483646 h 1194"/>
              <a:gd name="T4" fmla="*/ 2147483646 w 934"/>
              <a:gd name="T5" fmla="*/ 2147483646 h 1194"/>
              <a:gd name="T6" fmla="*/ 2147483646 w 934"/>
              <a:gd name="T7" fmla="*/ 2147483646 h 1194"/>
              <a:gd name="T8" fmla="*/ 2147483646 w 934"/>
              <a:gd name="T9" fmla="*/ 2147483646 h 1194"/>
              <a:gd name="T10" fmla="*/ 2147483646 w 934"/>
              <a:gd name="T11" fmla="*/ 2147483646 h 1194"/>
              <a:gd name="T12" fmla="*/ 2147483646 w 934"/>
              <a:gd name="T13" fmla="*/ 2147483646 h 1194"/>
              <a:gd name="T14" fmla="*/ 2147483646 w 934"/>
              <a:gd name="T15" fmla="*/ 2147483646 h 1194"/>
              <a:gd name="T16" fmla="*/ 2147483646 w 934"/>
              <a:gd name="T17" fmla="*/ 2147483646 h 1194"/>
              <a:gd name="T18" fmla="*/ 2147483646 w 934"/>
              <a:gd name="T19" fmla="*/ 2147483646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122890" name="Freeform 10">
            <a:extLst>
              <a:ext uri="{FF2B5EF4-FFF2-40B4-BE49-F238E27FC236}">
                <a16:creationId xmlns:a16="http://schemas.microsoft.com/office/drawing/2014/main" id="{2A97EAC8-F42E-4B51-928B-CB914449B8BC}"/>
              </a:ext>
            </a:extLst>
          </p:cNvPr>
          <p:cNvSpPr>
            <a:spLocks noChangeAspect="1"/>
          </p:cNvSpPr>
          <p:nvPr/>
        </p:nvSpPr>
        <p:spPr bwMode="auto">
          <a:xfrm rot="-9228560">
            <a:off x="1895475" y="4552950"/>
            <a:ext cx="685800" cy="815975"/>
          </a:xfrm>
          <a:custGeom>
            <a:avLst/>
            <a:gdLst>
              <a:gd name="T0" fmla="*/ 2147483646 w 934"/>
              <a:gd name="T1" fmla="*/ 2147483646 h 1194"/>
              <a:gd name="T2" fmla="*/ 2147483646 w 934"/>
              <a:gd name="T3" fmla="*/ 2147483646 h 1194"/>
              <a:gd name="T4" fmla="*/ 2147483646 w 934"/>
              <a:gd name="T5" fmla="*/ 2147483646 h 1194"/>
              <a:gd name="T6" fmla="*/ 2147483646 w 934"/>
              <a:gd name="T7" fmla="*/ 2147483646 h 1194"/>
              <a:gd name="T8" fmla="*/ 2147483646 w 934"/>
              <a:gd name="T9" fmla="*/ 2147483646 h 1194"/>
              <a:gd name="T10" fmla="*/ 2147483646 w 934"/>
              <a:gd name="T11" fmla="*/ 2147483646 h 1194"/>
              <a:gd name="T12" fmla="*/ 2147483646 w 934"/>
              <a:gd name="T13" fmla="*/ 2147483646 h 1194"/>
              <a:gd name="T14" fmla="*/ 2147483646 w 934"/>
              <a:gd name="T15" fmla="*/ 2147483646 h 1194"/>
              <a:gd name="T16" fmla="*/ 2147483646 w 934"/>
              <a:gd name="T17" fmla="*/ 2147483646 h 1194"/>
              <a:gd name="T18" fmla="*/ 2147483646 w 934"/>
              <a:gd name="T19" fmla="*/ 2147483646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122891" name="Freeform 11">
            <a:extLst>
              <a:ext uri="{FF2B5EF4-FFF2-40B4-BE49-F238E27FC236}">
                <a16:creationId xmlns:a16="http://schemas.microsoft.com/office/drawing/2014/main" id="{77A27F6F-C8B3-4909-8FAB-663D3E46BF78}"/>
              </a:ext>
            </a:extLst>
          </p:cNvPr>
          <p:cNvSpPr>
            <a:spLocks/>
          </p:cNvSpPr>
          <p:nvPr/>
        </p:nvSpPr>
        <p:spPr bwMode="auto">
          <a:xfrm rot="-3806097">
            <a:off x="630237" y="3757613"/>
            <a:ext cx="688975" cy="857250"/>
          </a:xfrm>
          <a:custGeom>
            <a:avLst/>
            <a:gdLst>
              <a:gd name="T0" fmla="*/ 2147483646 w 934"/>
              <a:gd name="T1" fmla="*/ 2147483646 h 1194"/>
              <a:gd name="T2" fmla="*/ 2147483646 w 934"/>
              <a:gd name="T3" fmla="*/ 2147483646 h 1194"/>
              <a:gd name="T4" fmla="*/ 2147483646 w 934"/>
              <a:gd name="T5" fmla="*/ 2147483646 h 1194"/>
              <a:gd name="T6" fmla="*/ 2147483646 w 934"/>
              <a:gd name="T7" fmla="*/ 2147483646 h 1194"/>
              <a:gd name="T8" fmla="*/ 2147483646 w 934"/>
              <a:gd name="T9" fmla="*/ 2147483646 h 1194"/>
              <a:gd name="T10" fmla="*/ 2147483646 w 934"/>
              <a:gd name="T11" fmla="*/ 2147483646 h 1194"/>
              <a:gd name="T12" fmla="*/ 2147483646 w 934"/>
              <a:gd name="T13" fmla="*/ 2147483646 h 1194"/>
              <a:gd name="T14" fmla="*/ 2147483646 w 934"/>
              <a:gd name="T15" fmla="*/ 2147483646 h 1194"/>
              <a:gd name="T16" fmla="*/ 2147483646 w 934"/>
              <a:gd name="T17" fmla="*/ 2147483646 h 1194"/>
              <a:gd name="T18" fmla="*/ 2147483646 w 934"/>
              <a:gd name="T19" fmla="*/ 2147483646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122892" name="Freeform 12">
            <a:extLst>
              <a:ext uri="{FF2B5EF4-FFF2-40B4-BE49-F238E27FC236}">
                <a16:creationId xmlns:a16="http://schemas.microsoft.com/office/drawing/2014/main" id="{B50179F0-55E1-432D-A3E9-585D44E057AE}"/>
              </a:ext>
            </a:extLst>
          </p:cNvPr>
          <p:cNvSpPr>
            <a:spLocks noChangeAspect="1"/>
          </p:cNvSpPr>
          <p:nvPr/>
        </p:nvSpPr>
        <p:spPr bwMode="auto">
          <a:xfrm rot="7373390">
            <a:off x="2795588" y="3963988"/>
            <a:ext cx="739775" cy="879475"/>
          </a:xfrm>
          <a:custGeom>
            <a:avLst/>
            <a:gdLst>
              <a:gd name="T0" fmla="*/ 2147483646 w 934"/>
              <a:gd name="T1" fmla="*/ 2147483646 h 1194"/>
              <a:gd name="T2" fmla="*/ 2147483646 w 934"/>
              <a:gd name="T3" fmla="*/ 2147483646 h 1194"/>
              <a:gd name="T4" fmla="*/ 2147483646 w 934"/>
              <a:gd name="T5" fmla="*/ 2147483646 h 1194"/>
              <a:gd name="T6" fmla="*/ 2147483646 w 934"/>
              <a:gd name="T7" fmla="*/ 2147483646 h 1194"/>
              <a:gd name="T8" fmla="*/ 2147483646 w 934"/>
              <a:gd name="T9" fmla="*/ 2147483646 h 1194"/>
              <a:gd name="T10" fmla="*/ 2147483646 w 934"/>
              <a:gd name="T11" fmla="*/ 2147483646 h 1194"/>
              <a:gd name="T12" fmla="*/ 2147483646 w 934"/>
              <a:gd name="T13" fmla="*/ 2147483646 h 1194"/>
              <a:gd name="T14" fmla="*/ 2147483646 w 934"/>
              <a:gd name="T15" fmla="*/ 2147483646 h 1194"/>
              <a:gd name="T16" fmla="*/ 2147483646 w 934"/>
              <a:gd name="T17" fmla="*/ 2147483646 h 1194"/>
              <a:gd name="T18" fmla="*/ 2147483646 w 934"/>
              <a:gd name="T19" fmla="*/ 2147483646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nvGrpSpPr>
          <p:cNvPr id="52236" name="Group 39">
            <a:extLst>
              <a:ext uri="{FF2B5EF4-FFF2-40B4-BE49-F238E27FC236}">
                <a16:creationId xmlns:a16="http://schemas.microsoft.com/office/drawing/2014/main" id="{65696F61-EA53-478E-83A1-E43C424961B5}"/>
              </a:ext>
            </a:extLst>
          </p:cNvPr>
          <p:cNvGrpSpPr>
            <a:grpSpLocks/>
          </p:cNvGrpSpPr>
          <p:nvPr/>
        </p:nvGrpSpPr>
        <p:grpSpPr bwMode="auto">
          <a:xfrm>
            <a:off x="5988050" y="2111375"/>
            <a:ext cx="1905000" cy="2714625"/>
            <a:chOff x="2880" y="1799"/>
            <a:chExt cx="972" cy="1468"/>
          </a:xfrm>
        </p:grpSpPr>
        <p:grpSp>
          <p:nvGrpSpPr>
            <p:cNvPr id="52243" name="Group 40">
              <a:extLst>
                <a:ext uri="{FF2B5EF4-FFF2-40B4-BE49-F238E27FC236}">
                  <a16:creationId xmlns:a16="http://schemas.microsoft.com/office/drawing/2014/main" id="{EDECA0D8-F688-4203-B8FF-488685997279}"/>
                </a:ext>
              </a:extLst>
            </p:cNvPr>
            <p:cNvGrpSpPr>
              <a:grpSpLocks/>
            </p:cNvGrpSpPr>
            <p:nvPr/>
          </p:nvGrpSpPr>
          <p:grpSpPr bwMode="auto">
            <a:xfrm>
              <a:off x="2980" y="1799"/>
              <a:ext cx="872" cy="505"/>
              <a:chOff x="2268" y="2270"/>
              <a:chExt cx="872" cy="505"/>
            </a:xfrm>
          </p:grpSpPr>
          <p:sp>
            <p:nvSpPr>
              <p:cNvPr id="52252" name="Freeform 41">
                <a:extLst>
                  <a:ext uri="{FF2B5EF4-FFF2-40B4-BE49-F238E27FC236}">
                    <a16:creationId xmlns:a16="http://schemas.microsoft.com/office/drawing/2014/main" id="{67B1C7CC-C716-463A-B097-1B2306C7C0F4}"/>
                  </a:ext>
                </a:extLst>
              </p:cNvPr>
              <p:cNvSpPr>
                <a:spLocks/>
              </p:cNvSpPr>
              <p:nvPr/>
            </p:nvSpPr>
            <p:spPr bwMode="auto">
              <a:xfrm>
                <a:off x="2268" y="2274"/>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2253" name="Freeform 42">
                <a:extLst>
                  <a:ext uri="{FF2B5EF4-FFF2-40B4-BE49-F238E27FC236}">
                    <a16:creationId xmlns:a16="http://schemas.microsoft.com/office/drawing/2014/main" id="{F63ABAA2-FD7C-40BF-8D09-2EDF4D2C367C}"/>
                  </a:ext>
                </a:extLst>
              </p:cNvPr>
              <p:cNvSpPr>
                <a:spLocks/>
              </p:cNvSpPr>
              <p:nvPr/>
            </p:nvSpPr>
            <p:spPr bwMode="auto">
              <a:xfrm>
                <a:off x="2521" y="2270"/>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2254" name="Freeform 43">
                <a:extLst>
                  <a:ext uri="{FF2B5EF4-FFF2-40B4-BE49-F238E27FC236}">
                    <a16:creationId xmlns:a16="http://schemas.microsoft.com/office/drawing/2014/main" id="{3EA77BBB-210C-423D-825F-58D74CE54E40}"/>
                  </a:ext>
                </a:extLst>
              </p:cNvPr>
              <p:cNvSpPr>
                <a:spLocks/>
              </p:cNvSpPr>
              <p:nvPr/>
            </p:nvSpPr>
            <p:spPr bwMode="auto">
              <a:xfrm>
                <a:off x="2774" y="2273"/>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grpSp>
          <p:nvGrpSpPr>
            <p:cNvPr id="52244" name="Group 44">
              <a:extLst>
                <a:ext uri="{FF2B5EF4-FFF2-40B4-BE49-F238E27FC236}">
                  <a16:creationId xmlns:a16="http://schemas.microsoft.com/office/drawing/2014/main" id="{3DAC2572-6619-4A57-B37B-28CC9589801B}"/>
                </a:ext>
              </a:extLst>
            </p:cNvPr>
            <p:cNvGrpSpPr>
              <a:grpSpLocks/>
            </p:cNvGrpSpPr>
            <p:nvPr/>
          </p:nvGrpSpPr>
          <p:grpSpPr bwMode="auto">
            <a:xfrm>
              <a:off x="2929" y="2276"/>
              <a:ext cx="872" cy="505"/>
              <a:chOff x="2268" y="2270"/>
              <a:chExt cx="872" cy="505"/>
            </a:xfrm>
          </p:grpSpPr>
          <p:sp>
            <p:nvSpPr>
              <p:cNvPr id="52249" name="Freeform 45">
                <a:extLst>
                  <a:ext uri="{FF2B5EF4-FFF2-40B4-BE49-F238E27FC236}">
                    <a16:creationId xmlns:a16="http://schemas.microsoft.com/office/drawing/2014/main" id="{3A8C7882-A834-4C3F-84ED-939134B776D9}"/>
                  </a:ext>
                </a:extLst>
              </p:cNvPr>
              <p:cNvSpPr>
                <a:spLocks/>
              </p:cNvSpPr>
              <p:nvPr/>
            </p:nvSpPr>
            <p:spPr bwMode="auto">
              <a:xfrm>
                <a:off x="2268" y="2274"/>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2250" name="Freeform 46">
                <a:extLst>
                  <a:ext uri="{FF2B5EF4-FFF2-40B4-BE49-F238E27FC236}">
                    <a16:creationId xmlns:a16="http://schemas.microsoft.com/office/drawing/2014/main" id="{382DAACB-AA5C-44EF-8EE7-AE15D6DD79EF}"/>
                  </a:ext>
                </a:extLst>
              </p:cNvPr>
              <p:cNvSpPr>
                <a:spLocks/>
              </p:cNvSpPr>
              <p:nvPr/>
            </p:nvSpPr>
            <p:spPr bwMode="auto">
              <a:xfrm>
                <a:off x="2521" y="2270"/>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2251" name="Freeform 47">
                <a:extLst>
                  <a:ext uri="{FF2B5EF4-FFF2-40B4-BE49-F238E27FC236}">
                    <a16:creationId xmlns:a16="http://schemas.microsoft.com/office/drawing/2014/main" id="{D6A5A862-C8D9-435D-A060-EEEE90980F3E}"/>
                  </a:ext>
                </a:extLst>
              </p:cNvPr>
              <p:cNvSpPr>
                <a:spLocks/>
              </p:cNvSpPr>
              <p:nvPr/>
            </p:nvSpPr>
            <p:spPr bwMode="auto">
              <a:xfrm>
                <a:off x="2774" y="2273"/>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grpSp>
          <p:nvGrpSpPr>
            <p:cNvPr id="52245" name="Group 48">
              <a:extLst>
                <a:ext uri="{FF2B5EF4-FFF2-40B4-BE49-F238E27FC236}">
                  <a16:creationId xmlns:a16="http://schemas.microsoft.com/office/drawing/2014/main" id="{93D97A0E-BADB-4F4C-9327-135491E7BBE5}"/>
                </a:ext>
              </a:extLst>
            </p:cNvPr>
            <p:cNvGrpSpPr>
              <a:grpSpLocks/>
            </p:cNvGrpSpPr>
            <p:nvPr/>
          </p:nvGrpSpPr>
          <p:grpSpPr bwMode="auto">
            <a:xfrm>
              <a:off x="2880" y="2762"/>
              <a:ext cx="872" cy="505"/>
              <a:chOff x="2268" y="2270"/>
              <a:chExt cx="872" cy="505"/>
            </a:xfrm>
          </p:grpSpPr>
          <p:sp>
            <p:nvSpPr>
              <p:cNvPr id="52246" name="Freeform 49">
                <a:extLst>
                  <a:ext uri="{FF2B5EF4-FFF2-40B4-BE49-F238E27FC236}">
                    <a16:creationId xmlns:a16="http://schemas.microsoft.com/office/drawing/2014/main" id="{0B4BFEA6-135A-48F6-9072-34854F0D3650}"/>
                  </a:ext>
                </a:extLst>
              </p:cNvPr>
              <p:cNvSpPr>
                <a:spLocks/>
              </p:cNvSpPr>
              <p:nvPr/>
            </p:nvSpPr>
            <p:spPr bwMode="auto">
              <a:xfrm>
                <a:off x="2268" y="2274"/>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2247" name="Freeform 50">
                <a:extLst>
                  <a:ext uri="{FF2B5EF4-FFF2-40B4-BE49-F238E27FC236}">
                    <a16:creationId xmlns:a16="http://schemas.microsoft.com/office/drawing/2014/main" id="{EC2508E2-13B4-4D24-A41F-24512150896F}"/>
                  </a:ext>
                </a:extLst>
              </p:cNvPr>
              <p:cNvSpPr>
                <a:spLocks/>
              </p:cNvSpPr>
              <p:nvPr/>
            </p:nvSpPr>
            <p:spPr bwMode="auto">
              <a:xfrm>
                <a:off x="2521" y="2270"/>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2248" name="Freeform 51">
                <a:extLst>
                  <a:ext uri="{FF2B5EF4-FFF2-40B4-BE49-F238E27FC236}">
                    <a16:creationId xmlns:a16="http://schemas.microsoft.com/office/drawing/2014/main" id="{2F1063F3-280B-408E-80BA-A07AD2ABEE06}"/>
                  </a:ext>
                </a:extLst>
              </p:cNvPr>
              <p:cNvSpPr>
                <a:spLocks/>
              </p:cNvSpPr>
              <p:nvPr/>
            </p:nvSpPr>
            <p:spPr bwMode="auto">
              <a:xfrm>
                <a:off x="2774" y="2273"/>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grpSp>
      <p:sp>
        <p:nvSpPr>
          <p:cNvPr id="52237" name="Text Box 52">
            <a:extLst>
              <a:ext uri="{FF2B5EF4-FFF2-40B4-BE49-F238E27FC236}">
                <a16:creationId xmlns:a16="http://schemas.microsoft.com/office/drawing/2014/main" id="{7EF5B20A-F02C-402E-9F6D-C199F79319AA}"/>
              </a:ext>
            </a:extLst>
          </p:cNvPr>
          <p:cNvSpPr txBox="1">
            <a:spLocks noChangeArrowheads="1"/>
          </p:cNvSpPr>
          <p:nvPr/>
        </p:nvSpPr>
        <p:spPr bwMode="auto">
          <a:xfrm>
            <a:off x="4976813" y="5229225"/>
            <a:ext cx="3862387" cy="7318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t>protein crystal</a:t>
            </a:r>
          </a:p>
          <a:p>
            <a:pPr algn="ctr" eaLnBrk="1" hangingPunct="1">
              <a:spcBef>
                <a:spcPct val="0"/>
              </a:spcBef>
              <a:buFontTx/>
              <a:buNone/>
            </a:pPr>
            <a:endParaRPr lang="en-US" altLang="en-US" sz="1800" b="0"/>
          </a:p>
        </p:txBody>
      </p:sp>
      <p:sp>
        <p:nvSpPr>
          <p:cNvPr id="52238" name="Line 53">
            <a:extLst>
              <a:ext uri="{FF2B5EF4-FFF2-40B4-BE49-F238E27FC236}">
                <a16:creationId xmlns:a16="http://schemas.microsoft.com/office/drawing/2014/main" id="{430A657F-997E-438A-86FE-B40200561E13}"/>
              </a:ext>
            </a:extLst>
          </p:cNvPr>
          <p:cNvSpPr>
            <a:spLocks noChangeShapeType="1"/>
          </p:cNvSpPr>
          <p:nvPr/>
        </p:nvSpPr>
        <p:spPr bwMode="auto">
          <a:xfrm>
            <a:off x="4216400" y="3581400"/>
            <a:ext cx="869950" cy="0"/>
          </a:xfrm>
          <a:prstGeom prst="line">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9" name="Line 54">
            <a:extLst>
              <a:ext uri="{FF2B5EF4-FFF2-40B4-BE49-F238E27FC236}">
                <a16:creationId xmlns:a16="http://schemas.microsoft.com/office/drawing/2014/main" id="{714A56DE-7410-4DE6-B7EA-8CB76AF7C632}"/>
              </a:ext>
            </a:extLst>
          </p:cNvPr>
          <p:cNvSpPr>
            <a:spLocks noChangeShapeType="1"/>
          </p:cNvSpPr>
          <p:nvPr/>
        </p:nvSpPr>
        <p:spPr bwMode="auto">
          <a:xfrm flipH="1">
            <a:off x="4176713" y="3810000"/>
            <a:ext cx="86995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40" name="Text Box 55">
            <a:extLst>
              <a:ext uri="{FF2B5EF4-FFF2-40B4-BE49-F238E27FC236}">
                <a16:creationId xmlns:a16="http://schemas.microsoft.com/office/drawing/2014/main" id="{72E5CB3C-121F-4E8B-BBE5-AA7FD070CD9E}"/>
              </a:ext>
            </a:extLst>
          </p:cNvPr>
          <p:cNvSpPr txBox="1">
            <a:spLocks noChangeArrowheads="1"/>
          </p:cNvSpPr>
          <p:nvPr/>
        </p:nvSpPr>
        <p:spPr bwMode="auto">
          <a:xfrm>
            <a:off x="733425" y="5253038"/>
            <a:ext cx="3206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t>protein in solution</a:t>
            </a:r>
          </a:p>
        </p:txBody>
      </p:sp>
      <p:sp>
        <p:nvSpPr>
          <p:cNvPr id="52241" name="Rectangle 57">
            <a:extLst>
              <a:ext uri="{FF2B5EF4-FFF2-40B4-BE49-F238E27FC236}">
                <a16:creationId xmlns:a16="http://schemas.microsoft.com/office/drawing/2014/main" id="{62C9E35B-31E2-43AB-9B3A-98BF3448B9E7}"/>
              </a:ext>
            </a:extLst>
          </p:cNvPr>
          <p:cNvSpPr>
            <a:spLocks noChangeArrowheads="1"/>
          </p:cNvSpPr>
          <p:nvPr/>
        </p:nvSpPr>
        <p:spPr bwMode="auto">
          <a:xfrm>
            <a:off x="-438150" y="5813425"/>
            <a:ext cx="4768850"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2" eaLnBrk="1" hangingPunct="1">
              <a:lnSpc>
                <a:spcPct val="80000"/>
              </a:lnSpc>
              <a:buFontTx/>
              <a:buNone/>
            </a:pPr>
            <a:r>
              <a:rPr lang="en-US" altLang="en-US" sz="1800" b="0"/>
              <a:t>3 degrees of freedom in orientation  </a:t>
            </a:r>
          </a:p>
          <a:p>
            <a:pPr lvl="2" eaLnBrk="1" hangingPunct="1">
              <a:lnSpc>
                <a:spcPct val="80000"/>
              </a:lnSpc>
              <a:buFontTx/>
              <a:buNone/>
            </a:pPr>
            <a:r>
              <a:rPr lang="en-US" altLang="en-US" sz="1800" b="0"/>
              <a:t>3 degrees of freedom in translation</a:t>
            </a:r>
          </a:p>
        </p:txBody>
      </p:sp>
      <p:sp>
        <p:nvSpPr>
          <p:cNvPr id="52242" name="Rectangle 58">
            <a:extLst>
              <a:ext uri="{FF2B5EF4-FFF2-40B4-BE49-F238E27FC236}">
                <a16:creationId xmlns:a16="http://schemas.microsoft.com/office/drawing/2014/main" id="{9ADDA14A-E122-401D-91CA-F2E008F5FD57}"/>
              </a:ext>
            </a:extLst>
          </p:cNvPr>
          <p:cNvSpPr>
            <a:spLocks noChangeArrowheads="1"/>
          </p:cNvSpPr>
          <p:nvPr/>
        </p:nvSpPr>
        <p:spPr bwMode="auto">
          <a:xfrm>
            <a:off x="4059238" y="5789613"/>
            <a:ext cx="4768850"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2" eaLnBrk="1" hangingPunct="1">
              <a:lnSpc>
                <a:spcPct val="80000"/>
              </a:lnSpc>
              <a:buFontTx/>
              <a:buNone/>
            </a:pPr>
            <a:r>
              <a:rPr lang="en-US" altLang="en-US" sz="1800" b="0"/>
              <a:t>0 degrees of freedom in orientation  </a:t>
            </a:r>
          </a:p>
          <a:p>
            <a:pPr lvl="2" eaLnBrk="1" hangingPunct="1">
              <a:lnSpc>
                <a:spcPct val="80000"/>
              </a:lnSpc>
              <a:buFontTx/>
              <a:buNone/>
            </a:pPr>
            <a:r>
              <a:rPr lang="en-US" altLang="en-US" sz="1800" b="0"/>
              <a:t>0 degrees of freedom in translation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utoRev="1" fill="hold" nodeType="afterEffect">
                                  <p:stCondLst>
                                    <p:cond delay="0"/>
                                  </p:stCondLst>
                                  <p:childTnLst>
                                    <p:animMotion origin="layout" path="M 1.38889E-6 3.33333E-6 C 0.0158 -0.05533 0.03177 -0.11042 0.04201 -0.11482 C 0.05243 -0.11922 0.05243 -0.06598 0.06163 -0.02593 C 0.07101 0.01412 0.08559 0.175 0.09757 0.12592 C 0.10937 0.07685 0.11302 -0.31389 0.13333 -0.32037 C 0.15364 -0.32686 0.18646 -0.12014 0.21944 0.0868 " pathEditMode="relative" rAng="0" ptsTypes="aaaaaA">
                                      <p:cBhvr>
                                        <p:cTn id="6" dur="5000" fill="hold"/>
                                        <p:tgtEl>
                                          <p:spTgt spid="122884"/>
                                        </p:tgtEl>
                                        <p:attrNameLst>
                                          <p:attrName>ppt_x</p:attrName>
                                          <p:attrName>ppt_y</p:attrName>
                                        </p:attrNameLst>
                                      </p:cBhvr>
                                      <p:rCtr x="10972" y="-7593"/>
                                    </p:animMotion>
                                  </p:childTnLst>
                                </p:cTn>
                              </p:par>
                              <p:par>
                                <p:cTn id="7" presetID="8" presetClass="emph" presetSubtype="0" repeatCount="2000" fill="hold" nodeType="withEffect">
                                  <p:stCondLst>
                                    <p:cond delay="0"/>
                                  </p:stCondLst>
                                  <p:childTnLst>
                                    <p:animRot by="43200000">
                                      <p:cBhvr>
                                        <p:cTn id="8" dur="2000" fill="hold"/>
                                        <p:tgtEl>
                                          <p:spTgt spid="122884"/>
                                        </p:tgtEl>
                                        <p:attrNameLst>
                                          <p:attrName>r</p:attrName>
                                        </p:attrNameLst>
                                      </p:cBhvr>
                                    </p:animRot>
                                  </p:childTnLst>
                                </p:cTn>
                              </p:par>
                              <p:par>
                                <p:cTn id="9" presetID="0" presetClass="path" presetSubtype="0" repeatCount="indefinite" autoRev="1" fill="hold" nodeType="withEffect">
                                  <p:stCondLst>
                                    <p:cond delay="0"/>
                                  </p:stCondLst>
                                  <p:childTnLst>
                                    <p:animMotion origin="layout" path="M 0.025 7.40741E-7 C -0.11823 -0.00625 -0.26128 -0.01227 -0.30972 0.01296 C -0.35816 0.03819 -0.30989 0.1743 -0.26528 0.15185 C -0.22066 0.1294 -0.08351 -0.1419 -0.04166 -0.12222 C 0.00018 -0.10255 -0.01857 0.20486 -0.01389 0.27037 " pathEditMode="relative" rAng="0" ptsTypes="aaaaA">
                                      <p:cBhvr>
                                        <p:cTn id="10" dur="5000" fill="hold"/>
                                        <p:tgtEl>
                                          <p:spTgt spid="122885"/>
                                        </p:tgtEl>
                                        <p:attrNameLst>
                                          <p:attrName>ppt_x</p:attrName>
                                          <p:attrName>ppt_y</p:attrName>
                                        </p:attrNameLst>
                                      </p:cBhvr>
                                      <p:rCtr x="-19167" y="6412"/>
                                    </p:animMotion>
                                  </p:childTnLst>
                                </p:cTn>
                              </p:par>
                              <p:par>
                                <p:cTn id="11" presetID="8" presetClass="emph" presetSubtype="0" repeatCount="2000" fill="hold" nodeType="withEffect">
                                  <p:stCondLst>
                                    <p:cond delay="0"/>
                                  </p:stCondLst>
                                  <p:childTnLst>
                                    <p:animRot by="43200000">
                                      <p:cBhvr>
                                        <p:cTn id="12" dur="2000" fill="hold"/>
                                        <p:tgtEl>
                                          <p:spTgt spid="122885"/>
                                        </p:tgtEl>
                                        <p:attrNameLst>
                                          <p:attrName>r</p:attrName>
                                        </p:attrNameLst>
                                      </p:cBhvr>
                                    </p:animRot>
                                  </p:childTnLst>
                                </p:cTn>
                              </p:par>
                              <p:par>
                                <p:cTn id="13" presetID="0" presetClass="path" presetSubtype="0" repeatCount="indefinite" autoRev="1" fill="hold" nodeType="withEffect">
                                  <p:stCondLst>
                                    <p:cond delay="0"/>
                                  </p:stCondLst>
                                  <p:childTnLst>
                                    <p:animMotion origin="layout" path="M -4.44444E-6 4.44444E-6 C -0.06614 -0.09352 -0.13211 -0.18681 -0.19722 -0.18334 C -0.26232 -0.17987 -0.42517 -0.02223 -0.39027 0.02037 C -0.35538 0.06296 -0.02291 0.04236 0.0125 0.07222 C 0.04792 0.10208 -0.06493 0.15092 -0.17777 0.2 " pathEditMode="relative" rAng="0" ptsTypes="aaaaA">
                                      <p:cBhvr>
                                        <p:cTn id="14" dur="2000" fill="hold"/>
                                        <p:tgtEl>
                                          <p:spTgt spid="122886"/>
                                        </p:tgtEl>
                                        <p:attrNameLst>
                                          <p:attrName>ppt_x</p:attrName>
                                          <p:attrName>ppt_y</p:attrName>
                                        </p:attrNameLst>
                                      </p:cBhvr>
                                      <p:rCtr x="-18872" y="648"/>
                                    </p:animMotion>
                                  </p:childTnLst>
                                </p:cTn>
                              </p:par>
                              <p:par>
                                <p:cTn id="15" presetID="8" presetClass="emph" presetSubtype="0" fill="hold" nodeType="withEffect">
                                  <p:stCondLst>
                                    <p:cond delay="0"/>
                                  </p:stCondLst>
                                  <p:childTnLst>
                                    <p:animRot by="-43200000">
                                      <p:cBhvr>
                                        <p:cTn id="16" dur="2000" fill="hold"/>
                                        <p:tgtEl>
                                          <p:spTgt spid="122886"/>
                                        </p:tgtEl>
                                        <p:attrNameLst>
                                          <p:attrName>r</p:attrName>
                                        </p:attrNameLst>
                                      </p:cBhvr>
                                    </p:animRot>
                                  </p:childTnLst>
                                </p:cTn>
                              </p:par>
                              <p:par>
                                <p:cTn id="17" presetID="0" presetClass="path" presetSubtype="0" repeatCount="indefinite" accel="50000" decel="50000" autoRev="1" fill="hold" nodeType="withEffect">
                                  <p:stCondLst>
                                    <p:cond delay="0"/>
                                  </p:stCondLst>
                                  <p:childTnLst>
                                    <p:animMotion origin="layout" path="M 3.05556E-6 4.07407E-6 C -0.00382 -0.0088 -0.00209 -0.00625 -0.00504 -0.00949 C -0.00538 -0.01204 -0.00556 -0.01436 -0.00573 -0.01713 C -0.00591 -0.02524 -0.00591 -0.03357 -0.00625 -0.04167 C -0.00643 -0.04561 -0.00729 -0.05301 -0.00729 -0.05278 C -0.00712 -0.0625 -0.00729 -0.07199 -0.00677 -0.08125 C -0.0066 -0.08357 -0.00591 -0.08496 -0.00573 -0.08704 C -0.00452 -0.09468 -0.00452 -0.10487 -0.00278 -0.11158 C -0.00243 -0.11343 -0.00157 -0.11389 -0.00104 -0.11551 C 0.0033 -0.12824 0.00399 -0.13149 0.00972 -0.13635 C 0.01614 -0.15047 0.02413 -0.13172 0.03021 -0.12477 C 0.03264 -0.1169 0.03333 -0.10602 0.03524 -0.09653 C 0.0375 -0.05926 0.0368 -0.00348 0.02343 0.00763 C 0.0217 0.01134 0.01979 0.0125 0.01823 0.01713 C 0.01354 0.03078 0.0118 0.0449 0.01024 0.06435 C 0.01146 0.09027 0.01597 0.1037 0.02343 0.10972 C 0.02587 0.11551 0.02604 0.11643 0.03021 0.11921 C 0.03212 0.12037 0.03593 0.12291 0.03593 0.12314 C 0.03871 0.12222 0.04218 0.12523 0.04444 0.11921 C 0.04496 0.11782 0.04496 0.11504 0.04548 0.11342 C 0.04652 0.11088 0.04791 0.11018 0.04896 0.10787 C 0.05 0.09444 0.05156 0.08194 0.05243 0.06805 C 0.0526 0.05601 0.0526 0.04398 0.05295 0.03217 C 0.05364 0.01504 0.05642 -0.00116 0.05798 -0.01713 C 0.05885 -0.0257 0.05989 -0.03334 0.06093 -0.04167 C 0.06146 -0.04514 0.06198 -0.05301 0.06198 -0.05278 C 0.06232 -0.08033 0.05972 -0.13542 0.06597 -0.16644 C 0.06632 -0.17107 0.06632 -0.17593 0.06718 -0.17987 C 0.06909 -0.18912 0.07309 -0.20093 0.07621 -0.20811 C 0.07656 -0.20996 0.07691 -0.21274 0.07743 -0.21389 C 0.07968 -0.21875 0.08368 -0.22084 0.08646 -0.22315 C 0.08993 -0.2213 0.09288 -0.21922 0.09618 -0.21574 C 0.09809 -0.21366 0.10139 -0.20625 0.10139 -0.20602 C 0.10416 -0.19213 0.10521 -0.19028 0.1059 -0.17223 C 0.10694 -0.14653 0.10468 -0.12894 0.11163 -0.11343 C 0.11267 -0.10232 0.11128 -0.1125 0.11389 -0.10417 C 0.11441 -0.10232 0.11441 -0.1 0.11493 -0.09838 C 0.11736 -0.09028 0.12239 -0.08797 0.12587 -0.08519 C 0.13264 -0.08658 0.13489 -0.08658 0.14062 -0.09283 C 0.14166 -0.09399 0.14409 -0.09399 0.14409 -0.09838 " pathEditMode="relative" rAng="0" ptsTypes="fffffffffffffffffffffffffffffffffffffffA">
                                      <p:cBhvr>
                                        <p:cTn id="18" dur="5000" fill="hold"/>
                                        <p:tgtEl>
                                          <p:spTgt spid="122887"/>
                                        </p:tgtEl>
                                        <p:attrNameLst>
                                          <p:attrName>ppt_x</p:attrName>
                                          <p:attrName>ppt_y</p:attrName>
                                        </p:attrNameLst>
                                      </p:cBhvr>
                                      <p:rCtr x="6840" y="-4907"/>
                                    </p:animMotion>
                                  </p:childTnLst>
                                </p:cTn>
                              </p:par>
                              <p:par>
                                <p:cTn id="19" presetID="8" presetClass="emph" presetSubtype="0" fill="hold" nodeType="withEffect">
                                  <p:stCondLst>
                                    <p:cond delay="0"/>
                                  </p:stCondLst>
                                  <p:childTnLst>
                                    <p:animRot by="43200000">
                                      <p:cBhvr>
                                        <p:cTn id="20" dur="5000" fill="hold"/>
                                        <p:tgtEl>
                                          <p:spTgt spid="122887"/>
                                        </p:tgtEl>
                                        <p:attrNameLst>
                                          <p:attrName>r</p:attrName>
                                        </p:attrNameLst>
                                      </p:cBhvr>
                                    </p:animRot>
                                  </p:childTnLst>
                                </p:cTn>
                              </p:par>
                              <p:par>
                                <p:cTn id="21" presetID="0" presetClass="path" presetSubtype="0" repeatCount="indefinite" accel="50000" decel="50000" autoRev="1" fill="remove" nodeType="withEffect">
                                  <p:stCondLst>
                                    <p:cond delay="0"/>
                                  </p:stCondLst>
                                  <p:childTnLst>
                                    <p:animMotion origin="layout" path="M 0.00833 0.00741 C 0.01684 0.01504 0.01389 0.02754 0.01945 0.03889 C 0.0184 0.06088 0.0191 0.10023 -0.00139 0.10926 C -0.00642 0.11597 -0.01146 0.11736 -0.01805 0.12037 C -0.02083 0.12153 -0.02639 0.12407 -0.02639 0.1243 C -0.03663 0.12338 -0.04687 0.12361 -0.05694 0.12222 C -0.06788 0.1206 -0.06233 0.11898 -0.06944 0.11481 C -0.07378 0.11227 -0.08194 0.11111 -0.08611 0.10741 C -0.09618 0.09838 -0.10399 0.08657 -0.11389 0.07778 C -0.1158 0.07407 -0.11753 0.07037 -0.11944 0.06666 C -0.12378 0.05787 -0.12326 0.04606 -0.12778 0.03703 C -0.13125 0.01875 -0.13177 0.00023 -0.13333 -0.01852 C -0.1342 -0.02894 -0.13733 -0.0456 -0.14444 -0.05185 C -0.15278 -0.05926 -0.1625 -0.06134 -0.17222 -0.06297 C -0.21632 -0.06088 -0.19948 -0.06551 -0.22361 -0.05741 C -0.22865 -0.05579 -0.23385 -0.05533 -0.23889 -0.05371 C -0.24167 -0.05278 -0.24722 -0.05 -0.24722 -0.04977 C -0.24861 -0.0507 -0.25 -0.05185 -0.25139 -0.05185 C -0.25278 -0.05185 -0.25625 -0.04815 -0.25555 -0.05 C -0.25399 -0.05417 -0.24045 -0.07199 -0.25139 -0.05741 C -0.25382 -0.04792 -0.25937 -0.04375 -0.2625 -0.03519 C -0.26701 -0.02338 -0.26892 -0.01065 -0.275 2.22222E-6 C -0.27899 0.02129 -0.27344 -0.00486 -0.27917 0.01296 C -0.28194 0.02153 -0.28333 0.03148 -0.28472 0.04074 C -0.2842 0.05 -0.28403 0.05926 -0.28333 0.06852 C -0.28212 0.08217 -0.26441 0.08588 -0.25694 0.09259 C -0.25087 0.0919 -0.24479 0.0919 -0.23889 0.09074 C -0.23594 0.09004 -0.23055 0.08703 -0.23055 0.08727 C -0.22743 0.08078 -0.22396 0.07569 -0.22222 0.06852 C -0.22274 0.06296 -0.22222 0.05717 -0.22361 0.05185 C -0.22517 0.0456 -0.22865 0.04676 -0.23194 0.04444 C -0.23871 0.03981 -0.24392 0.03588 -0.25139 0.03333 C -0.27014 0.03541 -0.27795 0.03472 -0.29167 0.05 C -0.2967 0.05555 -0.29549 0.05162 -0.3 0.05926 C -0.30486 0.06759 -0.30799 0.07754 -0.31111 0.08703 C -0.31233 0.09051 -0.31302 0.09444 -0.31389 0.09815 C -0.31441 0.1 -0.31528 0.1037 -0.31528 0.10393 C -0.31476 0.11921 -0.31493 0.13472 -0.31389 0.15 C -0.31302 0.16296 -0.30503 0.1787 -0.3 0.18889 C -0.29618 0.19629 -0.28472 0.19953 -0.27917 0.2037 C -0.26406 0.21481 -0.27708 0.20671 -0.26389 0.22037 C -0.26094 0.22338 -0.25729 0.225 -0.25417 0.22778 C -0.2533 0.22963 -0.25243 0.23171 -0.25139 0.23333 C -0.25017 0.23541 -0.24757 0.23634 -0.24722 0.23889 C -0.24653 0.24375 -0.2467 0.2493 -0.24861 0.2537 C -0.25035 0.25764 -0.25417 0.25856 -0.25694 0.26111 C -0.2599 0.26389 -0.26215 0.26805 -0.26528 0.27037 C -0.26875 0.27291 -0.27865 0.27778 -0.28333 0.27778 " pathEditMode="relative" rAng="0" ptsTypes="fffffffffffffffffffffffffffffffffffffffffffffffA">
                                      <p:cBhvr>
                                        <p:cTn id="22" dur="5000" fill="hold"/>
                                        <p:tgtEl>
                                          <p:spTgt spid="122888"/>
                                        </p:tgtEl>
                                        <p:attrNameLst>
                                          <p:attrName>ppt_x</p:attrName>
                                          <p:attrName>ppt_y</p:attrName>
                                        </p:attrNameLst>
                                      </p:cBhvr>
                                      <p:rCtr x="-15625" y="9537"/>
                                    </p:animMotion>
                                  </p:childTnLst>
                                </p:cTn>
                              </p:par>
                              <p:par>
                                <p:cTn id="23" presetID="8" presetClass="emph" presetSubtype="0" fill="hold" nodeType="withEffect">
                                  <p:stCondLst>
                                    <p:cond delay="0"/>
                                  </p:stCondLst>
                                  <p:childTnLst>
                                    <p:animRot by="-43200000">
                                      <p:cBhvr>
                                        <p:cTn id="24" dur="5000" fill="hold"/>
                                        <p:tgtEl>
                                          <p:spTgt spid="122888"/>
                                        </p:tgtEl>
                                        <p:attrNameLst>
                                          <p:attrName>r</p:attrName>
                                        </p:attrNameLst>
                                      </p:cBhvr>
                                    </p:animRot>
                                  </p:childTnLst>
                                </p:cTn>
                              </p:par>
                              <p:par>
                                <p:cTn id="25" presetID="0" presetClass="path" presetSubtype="0" repeatCount="indefinite" accel="50000" decel="50000" autoRev="1" fill="remove" nodeType="withEffect">
                                  <p:stCondLst>
                                    <p:cond delay="0"/>
                                  </p:stCondLst>
                                  <p:childTnLst>
                                    <p:animMotion origin="layout" path="M 0.04479 0.04629 C 0.01788 0.01296 -0.00903 -0.02037 -0.02882 -0.03519 C -0.04861 -0.05 -0.0526 -0.05648 -0.07465 -0.0426 C -0.0967 -0.02871 -0.13871 0.03703 -0.16076 0.04815 C -0.18281 0.05926 -0.19896 0.02801 -0.2066 0.02407 " pathEditMode="relative" rAng="0" ptsTypes="aaaaA">
                                      <p:cBhvr>
                                        <p:cTn id="26" dur="2000" fill="hold"/>
                                        <p:tgtEl>
                                          <p:spTgt spid="122889"/>
                                        </p:tgtEl>
                                        <p:attrNameLst>
                                          <p:attrName>ppt_x</p:attrName>
                                          <p:attrName>ppt_y</p:attrName>
                                        </p:attrNameLst>
                                      </p:cBhvr>
                                      <p:rCtr x="-12569" y="-4491"/>
                                    </p:animMotion>
                                  </p:childTnLst>
                                </p:cTn>
                              </p:par>
                              <p:par>
                                <p:cTn id="27" presetID="8" presetClass="emph" presetSubtype="0" fill="hold" nodeType="withEffect">
                                  <p:stCondLst>
                                    <p:cond delay="0"/>
                                  </p:stCondLst>
                                  <p:childTnLst>
                                    <p:animRot by="-21600000">
                                      <p:cBhvr>
                                        <p:cTn id="28" dur="2000" fill="hold"/>
                                        <p:tgtEl>
                                          <p:spTgt spid="122889"/>
                                        </p:tgtEl>
                                        <p:attrNameLst>
                                          <p:attrName>r</p:attrName>
                                        </p:attrNameLst>
                                      </p:cBhvr>
                                    </p:animRot>
                                  </p:childTnLst>
                                </p:cTn>
                              </p:par>
                              <p:par>
                                <p:cTn id="29" presetID="0" presetClass="path" presetSubtype="0" repeatCount="indefinite" autoRev="1" fill="remove" nodeType="withEffect">
                                  <p:stCondLst>
                                    <p:cond delay="0"/>
                                  </p:stCondLst>
                                  <p:childTnLst>
                                    <p:animMotion origin="layout" path="M -0.00139 0.12592 C 0.00295 0.14606 0.00764 0.16643 0.0125 0.16666 C 0.01736 0.16689 0.02344 0.16389 0.02778 0.12777 C 0.03194 0.09166 0.02951 -0.03311 0.0375 -0.05 C 0.04566 -0.0669 0.07274 0.04838 0.07622 0.02592 C 0.07951 0.00347 0.05556 -0.15926 0.05781 -0.18519 C 0.0599 -0.21111 0.07951 -0.15209 0.08924 -0.12963 C 0.09879 -0.10718 0.10694 -0.07871 0.11528 -0.05 " pathEditMode="relative" rAng="0" ptsTypes="aaaaaaaA">
                                      <p:cBhvr>
                                        <p:cTn id="30" dur="3000" fill="hold"/>
                                        <p:tgtEl>
                                          <p:spTgt spid="122890"/>
                                        </p:tgtEl>
                                        <p:attrNameLst>
                                          <p:attrName>ppt_x</p:attrName>
                                          <p:attrName>ppt_y</p:attrName>
                                        </p:attrNameLst>
                                      </p:cBhvr>
                                      <p:rCtr x="5833" y="-14815"/>
                                    </p:animMotion>
                                  </p:childTnLst>
                                </p:cTn>
                              </p:par>
                              <p:par>
                                <p:cTn id="31" presetID="8" presetClass="emph" presetSubtype="0" fill="hold" nodeType="withEffect">
                                  <p:stCondLst>
                                    <p:cond delay="0"/>
                                  </p:stCondLst>
                                  <p:childTnLst>
                                    <p:animRot by="43200000">
                                      <p:cBhvr>
                                        <p:cTn id="32" dur="3000" fill="hold"/>
                                        <p:tgtEl>
                                          <p:spTgt spid="122890"/>
                                        </p:tgtEl>
                                        <p:attrNameLst>
                                          <p:attrName>r</p:attrName>
                                        </p:attrNameLst>
                                      </p:cBhvr>
                                    </p:animRot>
                                  </p:childTnLst>
                                </p:cTn>
                              </p:par>
                              <p:par>
                                <p:cTn id="33" presetID="0" presetClass="path" presetSubtype="0" repeatCount="indefinite" autoRev="1" fill="remove" nodeType="withEffect">
                                  <p:stCondLst>
                                    <p:cond delay="0"/>
                                  </p:stCondLst>
                                  <p:childTnLst>
                                    <p:animMotion origin="layout" path="M -0.04444 0.03472 C -0.05277 0.03843 -0.05069 0.0338 -0.05555 0.02732 C -0.06649 0.01273 -0.05243 0.03634 -0.06388 0.01806 C -0.07361 0.00255 -0.05868 0.02315 -0.07083 0.00695 C -0.07413 -0.00625 -0.06944 0.00972 -0.07638 -0.00416 C -0.07864 -0.00856 -0.08072 -0.01574 -0.08194 -0.02083 C -0.08159 -0.02592 -0.08177 -0.03958 -0.07916 -0.04676 C -0.07204 -0.06574 -0.04375 -0.07153 -0.03055 -0.07454 C -0.0052 -0.07315 0.01719 -0.06944 0.04167 -0.06528 C 0.08577 -0.06782 0.06424 -0.06412 0.0875 -0.07454 C 0.09289 -0.08171 0.09844 -0.08634 0.10278 -0.09491 C 0.10226 -0.10162 0.10226 -0.10856 0.10139 -0.11528 C 0.10087 -0.11921 0.09862 -0.12639 0.09862 -0.12616 C 0.10712 -0.13403 0.10053 -0.12546 0.10139 -0.13565 C 0.10174 -0.13958 0.10417 -0.14676 0.10417 -0.14653 C 0.10296 -0.15856 0.1033 -0.16782 0.09584 -0.17454 C 0.09115 -0.18379 0.08664 -0.19305 0.08195 -0.20231 C 0.08108 -0.20416 0.07969 -0.20579 0.07917 -0.20787 C 0.0783 -0.21157 0.07639 -0.21898 0.07639 -0.21875 C 0.07796 -0.23541 0.07796 -0.23704 0.08473 -0.25046 C 0.08664 -0.25416 0.09028 -0.26157 0.09028 -0.26134 C 0.08733 -0.27338 0.0875 -0.26875 0.0875 -0.27454 " pathEditMode="relative" rAng="0" ptsTypes="fffffffffffffffffffffA">
                                      <p:cBhvr>
                                        <p:cTn id="34" dur="2000" fill="hold"/>
                                        <p:tgtEl>
                                          <p:spTgt spid="122891"/>
                                        </p:tgtEl>
                                        <p:attrNameLst>
                                          <p:attrName>ppt_x</p:attrName>
                                          <p:attrName>ppt_y</p:attrName>
                                        </p:attrNameLst>
                                      </p:cBhvr>
                                      <p:rCtr x="5694" y="-15278"/>
                                    </p:animMotion>
                                  </p:childTnLst>
                                </p:cTn>
                              </p:par>
                              <p:par>
                                <p:cTn id="35" presetID="0" presetClass="path" presetSubtype="0" repeatCount="4000" autoRev="1" fill="remove" nodeType="withEffect">
                                  <p:stCondLst>
                                    <p:cond delay="0"/>
                                  </p:stCondLst>
                                  <p:childTnLst>
                                    <p:animMotion origin="layout" path="M 0.02639 -0.02223 C 0.02413 -0.05949 0.02205 -0.09653 0.03611 -0.12593 C 0.05017 -0.15533 0.13837 -0.18774 0.11111 -0.19815 C 0.08385 -0.20857 -0.02205 -0.19885 -0.12778 -0.18889 " pathEditMode="relative" rAng="0" ptsTypes="aaaA">
                                      <p:cBhvr>
                                        <p:cTn id="36" dur="2000" fill="hold"/>
                                        <p:tgtEl>
                                          <p:spTgt spid="122892"/>
                                        </p:tgtEl>
                                        <p:attrNameLst>
                                          <p:attrName>ppt_x</p:attrName>
                                          <p:attrName>ppt_y</p:attrName>
                                        </p:attrNameLst>
                                      </p:cBhvr>
                                      <p:rCtr x="-2118" y="-9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B96F9B04-A357-4B33-A6AE-031179229693}"/>
              </a:ext>
            </a:extLst>
          </p:cNvPr>
          <p:cNvSpPr>
            <a:spLocks noGrp="1" noChangeArrowheads="1"/>
          </p:cNvSpPr>
          <p:nvPr>
            <p:ph type="title"/>
          </p:nvPr>
        </p:nvSpPr>
        <p:spPr>
          <a:xfrm>
            <a:off x="0" y="236538"/>
            <a:ext cx="9144000" cy="1143000"/>
          </a:xfrm>
        </p:spPr>
        <p:txBody>
          <a:bodyPr/>
          <a:lstStyle/>
          <a:p>
            <a:pPr eaLnBrk="1" hangingPunct="1"/>
            <a:r>
              <a:rPr lang="en-US" altLang="en-US" b="1" dirty="0" err="1">
                <a:solidFill>
                  <a:srgbClr val="990000"/>
                </a:solidFill>
              </a:rPr>
              <a:t>T</a:t>
            </a:r>
            <a:r>
              <a:rPr lang="en-US" altLang="en-US" b="1" dirty="0" err="1">
                <a:solidFill>
                  <a:srgbClr val="990000"/>
                </a:solidFill>
                <a:latin typeface="Symbol" panose="05050102010706020507" pitchFamily="18" charset="2"/>
              </a:rPr>
              <a:t>D</a:t>
            </a:r>
            <a:r>
              <a:rPr lang="en-US" altLang="en-US" b="1" dirty="0" err="1">
                <a:solidFill>
                  <a:srgbClr val="990000"/>
                </a:solidFill>
              </a:rPr>
              <a:t>S</a:t>
            </a:r>
            <a:r>
              <a:rPr lang="en-US" altLang="en-US" b="1" baseline="-25000" dirty="0" err="1">
                <a:solidFill>
                  <a:srgbClr val="990000"/>
                </a:solidFill>
              </a:rPr>
              <a:t>solvent</a:t>
            </a:r>
            <a:r>
              <a:rPr lang="en-US" altLang="en-US" dirty="0"/>
              <a:t> is favorable </a:t>
            </a:r>
            <a:br>
              <a:rPr lang="en-US" altLang="en-US" dirty="0"/>
            </a:br>
            <a:r>
              <a:rPr lang="en-US" altLang="en-US" sz="2400" dirty="0"/>
              <a:t>(-7.5 to -50 kcal/mol)</a:t>
            </a:r>
          </a:p>
        </p:txBody>
      </p:sp>
      <p:sp>
        <p:nvSpPr>
          <p:cNvPr id="54275" name="Line 3">
            <a:extLst>
              <a:ext uri="{FF2B5EF4-FFF2-40B4-BE49-F238E27FC236}">
                <a16:creationId xmlns:a16="http://schemas.microsoft.com/office/drawing/2014/main" id="{E287A7EE-A296-40BF-9EFE-B94AF26ED7C8}"/>
              </a:ext>
            </a:extLst>
          </p:cNvPr>
          <p:cNvSpPr>
            <a:spLocks noChangeShapeType="1"/>
          </p:cNvSpPr>
          <p:nvPr/>
        </p:nvSpPr>
        <p:spPr bwMode="auto">
          <a:xfrm>
            <a:off x="4216400" y="3581400"/>
            <a:ext cx="86995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6" name="Line 4">
            <a:extLst>
              <a:ext uri="{FF2B5EF4-FFF2-40B4-BE49-F238E27FC236}">
                <a16:creationId xmlns:a16="http://schemas.microsoft.com/office/drawing/2014/main" id="{CF988F05-640A-4B91-83D5-10346A2FA63B}"/>
              </a:ext>
            </a:extLst>
          </p:cNvPr>
          <p:cNvSpPr>
            <a:spLocks noChangeShapeType="1"/>
          </p:cNvSpPr>
          <p:nvPr/>
        </p:nvSpPr>
        <p:spPr bwMode="auto">
          <a:xfrm flipH="1">
            <a:off x="4176713" y="3810000"/>
            <a:ext cx="86995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4277" name="Group 15">
            <a:extLst>
              <a:ext uri="{FF2B5EF4-FFF2-40B4-BE49-F238E27FC236}">
                <a16:creationId xmlns:a16="http://schemas.microsoft.com/office/drawing/2014/main" id="{77A14477-1D01-4AC9-A315-6737D18A78F2}"/>
              </a:ext>
            </a:extLst>
          </p:cNvPr>
          <p:cNvGrpSpPr>
            <a:grpSpLocks/>
          </p:cNvGrpSpPr>
          <p:nvPr/>
        </p:nvGrpSpPr>
        <p:grpSpPr bwMode="auto">
          <a:xfrm>
            <a:off x="5988050" y="2111375"/>
            <a:ext cx="1905000" cy="2714625"/>
            <a:chOff x="2880" y="1799"/>
            <a:chExt cx="972" cy="1468"/>
          </a:xfrm>
        </p:grpSpPr>
        <p:grpSp>
          <p:nvGrpSpPr>
            <p:cNvPr id="54452" name="Group 16">
              <a:extLst>
                <a:ext uri="{FF2B5EF4-FFF2-40B4-BE49-F238E27FC236}">
                  <a16:creationId xmlns:a16="http://schemas.microsoft.com/office/drawing/2014/main" id="{536D6DE0-0F70-43B1-A002-D8273C83C3EA}"/>
                </a:ext>
              </a:extLst>
            </p:cNvPr>
            <p:cNvGrpSpPr>
              <a:grpSpLocks/>
            </p:cNvGrpSpPr>
            <p:nvPr/>
          </p:nvGrpSpPr>
          <p:grpSpPr bwMode="auto">
            <a:xfrm>
              <a:off x="2980" y="1799"/>
              <a:ext cx="872" cy="505"/>
              <a:chOff x="2268" y="2270"/>
              <a:chExt cx="872" cy="505"/>
            </a:xfrm>
          </p:grpSpPr>
          <p:sp>
            <p:nvSpPr>
              <p:cNvPr id="54461" name="Freeform 17">
                <a:extLst>
                  <a:ext uri="{FF2B5EF4-FFF2-40B4-BE49-F238E27FC236}">
                    <a16:creationId xmlns:a16="http://schemas.microsoft.com/office/drawing/2014/main" id="{2941683B-FC6B-4D08-9064-D39AC9E47435}"/>
                  </a:ext>
                </a:extLst>
              </p:cNvPr>
              <p:cNvSpPr>
                <a:spLocks/>
              </p:cNvSpPr>
              <p:nvPr/>
            </p:nvSpPr>
            <p:spPr bwMode="auto">
              <a:xfrm>
                <a:off x="2268" y="2274"/>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4462" name="Freeform 18">
                <a:extLst>
                  <a:ext uri="{FF2B5EF4-FFF2-40B4-BE49-F238E27FC236}">
                    <a16:creationId xmlns:a16="http://schemas.microsoft.com/office/drawing/2014/main" id="{92083E20-95AB-4DA4-8BF4-F06E3313FC47}"/>
                  </a:ext>
                </a:extLst>
              </p:cNvPr>
              <p:cNvSpPr>
                <a:spLocks/>
              </p:cNvSpPr>
              <p:nvPr/>
            </p:nvSpPr>
            <p:spPr bwMode="auto">
              <a:xfrm>
                <a:off x="2521" y="2270"/>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4463" name="Freeform 19">
                <a:extLst>
                  <a:ext uri="{FF2B5EF4-FFF2-40B4-BE49-F238E27FC236}">
                    <a16:creationId xmlns:a16="http://schemas.microsoft.com/office/drawing/2014/main" id="{5828F23D-2711-4B03-B8AD-B40E6890AAFF}"/>
                  </a:ext>
                </a:extLst>
              </p:cNvPr>
              <p:cNvSpPr>
                <a:spLocks/>
              </p:cNvSpPr>
              <p:nvPr/>
            </p:nvSpPr>
            <p:spPr bwMode="auto">
              <a:xfrm>
                <a:off x="2774" y="2273"/>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grpSp>
          <p:nvGrpSpPr>
            <p:cNvPr id="54453" name="Group 20">
              <a:extLst>
                <a:ext uri="{FF2B5EF4-FFF2-40B4-BE49-F238E27FC236}">
                  <a16:creationId xmlns:a16="http://schemas.microsoft.com/office/drawing/2014/main" id="{DD374900-E15C-4951-AD96-405A9141E750}"/>
                </a:ext>
              </a:extLst>
            </p:cNvPr>
            <p:cNvGrpSpPr>
              <a:grpSpLocks/>
            </p:cNvGrpSpPr>
            <p:nvPr/>
          </p:nvGrpSpPr>
          <p:grpSpPr bwMode="auto">
            <a:xfrm>
              <a:off x="2929" y="2276"/>
              <a:ext cx="872" cy="505"/>
              <a:chOff x="2268" y="2270"/>
              <a:chExt cx="872" cy="505"/>
            </a:xfrm>
          </p:grpSpPr>
          <p:sp>
            <p:nvSpPr>
              <p:cNvPr id="54458" name="Freeform 21">
                <a:extLst>
                  <a:ext uri="{FF2B5EF4-FFF2-40B4-BE49-F238E27FC236}">
                    <a16:creationId xmlns:a16="http://schemas.microsoft.com/office/drawing/2014/main" id="{D965A248-49BE-452B-9114-9715385E2987}"/>
                  </a:ext>
                </a:extLst>
              </p:cNvPr>
              <p:cNvSpPr>
                <a:spLocks/>
              </p:cNvSpPr>
              <p:nvPr/>
            </p:nvSpPr>
            <p:spPr bwMode="auto">
              <a:xfrm>
                <a:off x="2268" y="2274"/>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4459" name="Freeform 22">
                <a:extLst>
                  <a:ext uri="{FF2B5EF4-FFF2-40B4-BE49-F238E27FC236}">
                    <a16:creationId xmlns:a16="http://schemas.microsoft.com/office/drawing/2014/main" id="{612A8F04-3592-490D-A2AD-6CA90D43E2C5}"/>
                  </a:ext>
                </a:extLst>
              </p:cNvPr>
              <p:cNvSpPr>
                <a:spLocks/>
              </p:cNvSpPr>
              <p:nvPr/>
            </p:nvSpPr>
            <p:spPr bwMode="auto">
              <a:xfrm>
                <a:off x="2521" y="2270"/>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4460" name="Freeform 23">
                <a:extLst>
                  <a:ext uri="{FF2B5EF4-FFF2-40B4-BE49-F238E27FC236}">
                    <a16:creationId xmlns:a16="http://schemas.microsoft.com/office/drawing/2014/main" id="{0DFAA6B5-8FA4-4643-89FE-1B09B9A1EAC3}"/>
                  </a:ext>
                </a:extLst>
              </p:cNvPr>
              <p:cNvSpPr>
                <a:spLocks/>
              </p:cNvSpPr>
              <p:nvPr/>
            </p:nvSpPr>
            <p:spPr bwMode="auto">
              <a:xfrm>
                <a:off x="2774" y="2273"/>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grpSp>
          <p:nvGrpSpPr>
            <p:cNvPr id="54454" name="Group 24">
              <a:extLst>
                <a:ext uri="{FF2B5EF4-FFF2-40B4-BE49-F238E27FC236}">
                  <a16:creationId xmlns:a16="http://schemas.microsoft.com/office/drawing/2014/main" id="{F232CB33-B438-4258-BD91-2EB18815766D}"/>
                </a:ext>
              </a:extLst>
            </p:cNvPr>
            <p:cNvGrpSpPr>
              <a:grpSpLocks/>
            </p:cNvGrpSpPr>
            <p:nvPr/>
          </p:nvGrpSpPr>
          <p:grpSpPr bwMode="auto">
            <a:xfrm>
              <a:off x="2880" y="2762"/>
              <a:ext cx="872" cy="505"/>
              <a:chOff x="2268" y="2270"/>
              <a:chExt cx="872" cy="505"/>
            </a:xfrm>
          </p:grpSpPr>
          <p:sp>
            <p:nvSpPr>
              <p:cNvPr id="54455" name="Freeform 25">
                <a:extLst>
                  <a:ext uri="{FF2B5EF4-FFF2-40B4-BE49-F238E27FC236}">
                    <a16:creationId xmlns:a16="http://schemas.microsoft.com/office/drawing/2014/main" id="{BC0B845A-0E44-4821-BFE1-268B42EE4D45}"/>
                  </a:ext>
                </a:extLst>
              </p:cNvPr>
              <p:cNvSpPr>
                <a:spLocks/>
              </p:cNvSpPr>
              <p:nvPr/>
            </p:nvSpPr>
            <p:spPr bwMode="auto">
              <a:xfrm>
                <a:off x="2268" y="2274"/>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4456" name="Freeform 26">
                <a:extLst>
                  <a:ext uri="{FF2B5EF4-FFF2-40B4-BE49-F238E27FC236}">
                    <a16:creationId xmlns:a16="http://schemas.microsoft.com/office/drawing/2014/main" id="{FEC3628B-DBD5-4710-93C1-EA2D34582087}"/>
                  </a:ext>
                </a:extLst>
              </p:cNvPr>
              <p:cNvSpPr>
                <a:spLocks/>
              </p:cNvSpPr>
              <p:nvPr/>
            </p:nvSpPr>
            <p:spPr bwMode="auto">
              <a:xfrm>
                <a:off x="2521" y="2270"/>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4457" name="Freeform 27">
                <a:extLst>
                  <a:ext uri="{FF2B5EF4-FFF2-40B4-BE49-F238E27FC236}">
                    <a16:creationId xmlns:a16="http://schemas.microsoft.com/office/drawing/2014/main" id="{9A1883CF-E765-4960-9025-0F26AB9E120A}"/>
                  </a:ext>
                </a:extLst>
              </p:cNvPr>
              <p:cNvSpPr>
                <a:spLocks/>
              </p:cNvSpPr>
              <p:nvPr/>
            </p:nvSpPr>
            <p:spPr bwMode="auto">
              <a:xfrm>
                <a:off x="2774" y="2273"/>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grpSp>
      <p:sp>
        <p:nvSpPr>
          <p:cNvPr id="54278" name="Text Box 43">
            <a:extLst>
              <a:ext uri="{FF2B5EF4-FFF2-40B4-BE49-F238E27FC236}">
                <a16:creationId xmlns:a16="http://schemas.microsoft.com/office/drawing/2014/main" id="{5DAE1101-2600-4B56-8492-854D6AAE3EBE}"/>
              </a:ext>
            </a:extLst>
          </p:cNvPr>
          <p:cNvSpPr txBox="1">
            <a:spLocks noChangeArrowheads="1"/>
          </p:cNvSpPr>
          <p:nvPr/>
        </p:nvSpPr>
        <p:spPr bwMode="auto">
          <a:xfrm>
            <a:off x="4976813" y="5229225"/>
            <a:ext cx="3862387" cy="7318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t>protein crystal</a:t>
            </a:r>
          </a:p>
          <a:p>
            <a:pPr algn="ctr" eaLnBrk="1" hangingPunct="1">
              <a:spcBef>
                <a:spcPct val="0"/>
              </a:spcBef>
              <a:buFontTx/>
              <a:buNone/>
            </a:pPr>
            <a:endParaRPr lang="en-US" altLang="en-US" sz="1800" b="0"/>
          </a:p>
        </p:txBody>
      </p:sp>
      <p:sp>
        <p:nvSpPr>
          <p:cNvPr id="54279" name="Text Box 44">
            <a:extLst>
              <a:ext uri="{FF2B5EF4-FFF2-40B4-BE49-F238E27FC236}">
                <a16:creationId xmlns:a16="http://schemas.microsoft.com/office/drawing/2014/main" id="{601D85F0-90D9-4E61-9D02-D021345CCA50}"/>
              </a:ext>
            </a:extLst>
          </p:cNvPr>
          <p:cNvSpPr txBox="1">
            <a:spLocks noChangeArrowheads="1"/>
          </p:cNvSpPr>
          <p:nvPr/>
        </p:nvSpPr>
        <p:spPr bwMode="auto">
          <a:xfrm>
            <a:off x="784225" y="5265738"/>
            <a:ext cx="3206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t>protein in solution</a:t>
            </a:r>
          </a:p>
        </p:txBody>
      </p:sp>
      <p:grpSp>
        <p:nvGrpSpPr>
          <p:cNvPr id="127190" name="Group 214">
            <a:extLst>
              <a:ext uri="{FF2B5EF4-FFF2-40B4-BE49-F238E27FC236}">
                <a16:creationId xmlns:a16="http://schemas.microsoft.com/office/drawing/2014/main" id="{91910420-930C-4053-9184-23CA1E746C72}"/>
              </a:ext>
            </a:extLst>
          </p:cNvPr>
          <p:cNvGrpSpPr>
            <a:grpSpLocks/>
          </p:cNvGrpSpPr>
          <p:nvPr/>
        </p:nvGrpSpPr>
        <p:grpSpPr bwMode="auto">
          <a:xfrm>
            <a:off x="1597025" y="4432300"/>
            <a:ext cx="941388" cy="1003300"/>
            <a:chOff x="1006" y="2792"/>
            <a:chExt cx="593" cy="632"/>
          </a:xfrm>
        </p:grpSpPr>
        <p:sp>
          <p:nvSpPr>
            <p:cNvPr id="54441" name="Freeform 9">
              <a:extLst>
                <a:ext uri="{FF2B5EF4-FFF2-40B4-BE49-F238E27FC236}">
                  <a16:creationId xmlns:a16="http://schemas.microsoft.com/office/drawing/2014/main" id="{D3C946F0-5AEF-4252-8405-8E8E0E17CB06}"/>
                </a:ext>
              </a:extLst>
            </p:cNvPr>
            <p:cNvSpPr>
              <a:spLocks/>
            </p:cNvSpPr>
            <p:nvPr/>
          </p:nvSpPr>
          <p:spPr bwMode="auto">
            <a:xfrm rot="-8232425">
              <a:off x="1233" y="2872"/>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nvGrpSpPr>
            <p:cNvPr id="54442" name="Group 58">
              <a:extLst>
                <a:ext uri="{FF2B5EF4-FFF2-40B4-BE49-F238E27FC236}">
                  <a16:creationId xmlns:a16="http://schemas.microsoft.com/office/drawing/2014/main" id="{CA845885-AB2D-45C0-8DAD-2DE0B899CB38}"/>
                </a:ext>
              </a:extLst>
            </p:cNvPr>
            <p:cNvGrpSpPr>
              <a:grpSpLocks/>
            </p:cNvGrpSpPr>
            <p:nvPr/>
          </p:nvGrpSpPr>
          <p:grpSpPr bwMode="auto">
            <a:xfrm>
              <a:off x="1006" y="3213"/>
              <a:ext cx="320" cy="211"/>
              <a:chOff x="1006" y="3709"/>
              <a:chExt cx="320" cy="211"/>
            </a:xfrm>
          </p:grpSpPr>
          <p:sp>
            <p:nvSpPr>
              <p:cNvPr id="54448" name="Text Box 47">
                <a:extLst>
                  <a:ext uri="{FF2B5EF4-FFF2-40B4-BE49-F238E27FC236}">
                    <a16:creationId xmlns:a16="http://schemas.microsoft.com/office/drawing/2014/main" id="{DA35B6E1-3BD6-4C09-93B3-6DA3F4465D4C}"/>
                  </a:ext>
                </a:extLst>
              </p:cNvPr>
              <p:cNvSpPr txBox="1">
                <a:spLocks noChangeArrowheads="1"/>
              </p:cNvSpPr>
              <p:nvPr/>
            </p:nvSpPr>
            <p:spPr bwMode="auto">
              <a:xfrm>
                <a:off x="1086" y="3709"/>
                <a:ext cx="17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O</a:t>
                </a:r>
              </a:p>
            </p:txBody>
          </p:sp>
          <p:sp>
            <p:nvSpPr>
              <p:cNvPr id="54449" name="Text Box 48">
                <a:extLst>
                  <a:ext uri="{FF2B5EF4-FFF2-40B4-BE49-F238E27FC236}">
                    <a16:creationId xmlns:a16="http://schemas.microsoft.com/office/drawing/2014/main" id="{85AD8915-4FA5-46C2-90A9-F5FF46C84927}"/>
                  </a:ext>
                </a:extLst>
              </p:cNvPr>
              <p:cNvSpPr txBox="1">
                <a:spLocks noChangeArrowheads="1"/>
              </p:cNvSpPr>
              <p:nvPr/>
            </p:nvSpPr>
            <p:spPr bwMode="auto">
              <a:xfrm>
                <a:off x="1006" y="3776"/>
                <a:ext cx="32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H     H</a:t>
                </a:r>
              </a:p>
            </p:txBody>
          </p:sp>
          <p:sp>
            <p:nvSpPr>
              <p:cNvPr id="54450" name="Line 49">
                <a:extLst>
                  <a:ext uri="{FF2B5EF4-FFF2-40B4-BE49-F238E27FC236}">
                    <a16:creationId xmlns:a16="http://schemas.microsoft.com/office/drawing/2014/main" id="{02CC1CB9-B0B6-419A-899D-188555AA195A}"/>
                  </a:ext>
                </a:extLst>
              </p:cNvPr>
              <p:cNvSpPr>
                <a:spLocks noChangeShapeType="1"/>
              </p:cNvSpPr>
              <p:nvPr/>
            </p:nvSpPr>
            <p:spPr bwMode="auto">
              <a:xfrm flipH="1">
                <a:off x="1116" y="3792"/>
                <a:ext cx="33"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451" name="Line 50">
                <a:extLst>
                  <a:ext uri="{FF2B5EF4-FFF2-40B4-BE49-F238E27FC236}">
                    <a16:creationId xmlns:a16="http://schemas.microsoft.com/office/drawing/2014/main" id="{68F31EBA-39C1-4951-889C-8F7AA8385456}"/>
                  </a:ext>
                </a:extLst>
              </p:cNvPr>
              <p:cNvSpPr>
                <a:spLocks noChangeShapeType="1"/>
              </p:cNvSpPr>
              <p:nvPr/>
            </p:nvSpPr>
            <p:spPr bwMode="auto">
              <a:xfrm>
                <a:off x="1193" y="3789"/>
                <a:ext cx="33" cy="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4443" name="Group 59">
              <a:extLst>
                <a:ext uri="{FF2B5EF4-FFF2-40B4-BE49-F238E27FC236}">
                  <a16:creationId xmlns:a16="http://schemas.microsoft.com/office/drawing/2014/main" id="{5C72E83F-4626-4A29-9EB1-5D9EAB049CFB}"/>
                </a:ext>
              </a:extLst>
            </p:cNvPr>
            <p:cNvGrpSpPr>
              <a:grpSpLocks/>
            </p:cNvGrpSpPr>
            <p:nvPr/>
          </p:nvGrpSpPr>
          <p:grpSpPr bwMode="auto">
            <a:xfrm rot="5726420">
              <a:off x="1103" y="2846"/>
              <a:ext cx="320" cy="211"/>
              <a:chOff x="1006" y="3709"/>
              <a:chExt cx="320" cy="211"/>
            </a:xfrm>
          </p:grpSpPr>
          <p:sp>
            <p:nvSpPr>
              <p:cNvPr id="54444" name="Text Box 60">
                <a:extLst>
                  <a:ext uri="{FF2B5EF4-FFF2-40B4-BE49-F238E27FC236}">
                    <a16:creationId xmlns:a16="http://schemas.microsoft.com/office/drawing/2014/main" id="{538F75A3-5ED7-47D2-BD8F-56A76D44CF33}"/>
                  </a:ext>
                </a:extLst>
              </p:cNvPr>
              <p:cNvSpPr txBox="1">
                <a:spLocks noChangeArrowheads="1"/>
              </p:cNvSpPr>
              <p:nvPr/>
            </p:nvSpPr>
            <p:spPr bwMode="auto">
              <a:xfrm>
                <a:off x="1086" y="3709"/>
                <a:ext cx="17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O</a:t>
                </a:r>
              </a:p>
            </p:txBody>
          </p:sp>
          <p:sp>
            <p:nvSpPr>
              <p:cNvPr id="54445" name="Text Box 61">
                <a:extLst>
                  <a:ext uri="{FF2B5EF4-FFF2-40B4-BE49-F238E27FC236}">
                    <a16:creationId xmlns:a16="http://schemas.microsoft.com/office/drawing/2014/main" id="{4AB9CCED-29A3-41A5-AE8A-A4FA67782097}"/>
                  </a:ext>
                </a:extLst>
              </p:cNvPr>
              <p:cNvSpPr txBox="1">
                <a:spLocks noChangeArrowheads="1"/>
              </p:cNvSpPr>
              <p:nvPr/>
            </p:nvSpPr>
            <p:spPr bwMode="auto">
              <a:xfrm>
                <a:off x="1006" y="3776"/>
                <a:ext cx="32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H     H</a:t>
                </a:r>
              </a:p>
            </p:txBody>
          </p:sp>
          <p:sp>
            <p:nvSpPr>
              <p:cNvPr id="54446" name="Line 62">
                <a:extLst>
                  <a:ext uri="{FF2B5EF4-FFF2-40B4-BE49-F238E27FC236}">
                    <a16:creationId xmlns:a16="http://schemas.microsoft.com/office/drawing/2014/main" id="{ED04BD6C-8CE0-44F2-BAE8-AB0BC2E5EBF0}"/>
                  </a:ext>
                </a:extLst>
              </p:cNvPr>
              <p:cNvSpPr>
                <a:spLocks noChangeShapeType="1"/>
              </p:cNvSpPr>
              <p:nvPr/>
            </p:nvSpPr>
            <p:spPr bwMode="auto">
              <a:xfrm flipH="1">
                <a:off x="1116" y="3792"/>
                <a:ext cx="33"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447" name="Line 63">
                <a:extLst>
                  <a:ext uri="{FF2B5EF4-FFF2-40B4-BE49-F238E27FC236}">
                    <a16:creationId xmlns:a16="http://schemas.microsoft.com/office/drawing/2014/main" id="{4C741A81-5CF5-4940-A0D2-2A6545C626FC}"/>
                  </a:ext>
                </a:extLst>
              </p:cNvPr>
              <p:cNvSpPr>
                <a:spLocks noChangeShapeType="1"/>
              </p:cNvSpPr>
              <p:nvPr/>
            </p:nvSpPr>
            <p:spPr bwMode="auto">
              <a:xfrm>
                <a:off x="1193" y="3789"/>
                <a:ext cx="33" cy="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27189" name="Group 213">
            <a:extLst>
              <a:ext uri="{FF2B5EF4-FFF2-40B4-BE49-F238E27FC236}">
                <a16:creationId xmlns:a16="http://schemas.microsoft.com/office/drawing/2014/main" id="{6D60C6D9-7BE7-47E9-A89E-20F83367EC20}"/>
              </a:ext>
            </a:extLst>
          </p:cNvPr>
          <p:cNvGrpSpPr>
            <a:grpSpLocks/>
          </p:cNvGrpSpPr>
          <p:nvPr/>
        </p:nvGrpSpPr>
        <p:grpSpPr bwMode="auto">
          <a:xfrm>
            <a:off x="2562225" y="3981450"/>
            <a:ext cx="1008063" cy="1001713"/>
            <a:chOff x="1614" y="2508"/>
            <a:chExt cx="635" cy="631"/>
          </a:xfrm>
        </p:grpSpPr>
        <p:sp>
          <p:nvSpPr>
            <p:cNvPr id="54430" name="Freeform 12">
              <a:extLst>
                <a:ext uri="{FF2B5EF4-FFF2-40B4-BE49-F238E27FC236}">
                  <a16:creationId xmlns:a16="http://schemas.microsoft.com/office/drawing/2014/main" id="{3033CE61-F727-4D8C-B579-A4571B661406}"/>
                </a:ext>
              </a:extLst>
            </p:cNvPr>
            <p:cNvSpPr>
              <a:spLocks/>
            </p:cNvSpPr>
            <p:nvPr/>
          </p:nvSpPr>
          <p:spPr bwMode="auto">
            <a:xfrm rot="8294017">
              <a:off x="1801" y="2508"/>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nvGrpSpPr>
            <p:cNvPr id="54431" name="Group 64">
              <a:extLst>
                <a:ext uri="{FF2B5EF4-FFF2-40B4-BE49-F238E27FC236}">
                  <a16:creationId xmlns:a16="http://schemas.microsoft.com/office/drawing/2014/main" id="{9AC7EAA6-2901-4240-A224-B88E3FD9C233}"/>
                </a:ext>
              </a:extLst>
            </p:cNvPr>
            <p:cNvGrpSpPr>
              <a:grpSpLocks/>
            </p:cNvGrpSpPr>
            <p:nvPr/>
          </p:nvGrpSpPr>
          <p:grpSpPr bwMode="auto">
            <a:xfrm rot="5726420">
              <a:off x="1560" y="2631"/>
              <a:ext cx="320" cy="211"/>
              <a:chOff x="1006" y="3709"/>
              <a:chExt cx="320" cy="211"/>
            </a:xfrm>
          </p:grpSpPr>
          <p:sp>
            <p:nvSpPr>
              <p:cNvPr id="54437" name="Text Box 65">
                <a:extLst>
                  <a:ext uri="{FF2B5EF4-FFF2-40B4-BE49-F238E27FC236}">
                    <a16:creationId xmlns:a16="http://schemas.microsoft.com/office/drawing/2014/main" id="{AD59C4F0-B053-4457-BA71-E5B1465D3216}"/>
                  </a:ext>
                </a:extLst>
              </p:cNvPr>
              <p:cNvSpPr txBox="1">
                <a:spLocks noChangeArrowheads="1"/>
              </p:cNvSpPr>
              <p:nvPr/>
            </p:nvSpPr>
            <p:spPr bwMode="auto">
              <a:xfrm>
                <a:off x="1086" y="3709"/>
                <a:ext cx="17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O</a:t>
                </a:r>
              </a:p>
            </p:txBody>
          </p:sp>
          <p:sp>
            <p:nvSpPr>
              <p:cNvPr id="54438" name="Text Box 66">
                <a:extLst>
                  <a:ext uri="{FF2B5EF4-FFF2-40B4-BE49-F238E27FC236}">
                    <a16:creationId xmlns:a16="http://schemas.microsoft.com/office/drawing/2014/main" id="{D20D98AE-58C9-4B6F-AC34-2DB0206CEE62}"/>
                  </a:ext>
                </a:extLst>
              </p:cNvPr>
              <p:cNvSpPr txBox="1">
                <a:spLocks noChangeArrowheads="1"/>
              </p:cNvSpPr>
              <p:nvPr/>
            </p:nvSpPr>
            <p:spPr bwMode="auto">
              <a:xfrm>
                <a:off x="1006" y="3776"/>
                <a:ext cx="32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H     H</a:t>
                </a:r>
              </a:p>
            </p:txBody>
          </p:sp>
          <p:sp>
            <p:nvSpPr>
              <p:cNvPr id="54439" name="Line 67">
                <a:extLst>
                  <a:ext uri="{FF2B5EF4-FFF2-40B4-BE49-F238E27FC236}">
                    <a16:creationId xmlns:a16="http://schemas.microsoft.com/office/drawing/2014/main" id="{74F21A1C-9E5A-4DF9-814E-BB8D8F1B31C2}"/>
                  </a:ext>
                </a:extLst>
              </p:cNvPr>
              <p:cNvSpPr>
                <a:spLocks noChangeShapeType="1"/>
              </p:cNvSpPr>
              <p:nvPr/>
            </p:nvSpPr>
            <p:spPr bwMode="auto">
              <a:xfrm flipH="1">
                <a:off x="1116" y="3792"/>
                <a:ext cx="33"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440" name="Line 68">
                <a:extLst>
                  <a:ext uri="{FF2B5EF4-FFF2-40B4-BE49-F238E27FC236}">
                    <a16:creationId xmlns:a16="http://schemas.microsoft.com/office/drawing/2014/main" id="{D538457C-3FE6-4698-9ED4-6B6A5822F19A}"/>
                  </a:ext>
                </a:extLst>
              </p:cNvPr>
              <p:cNvSpPr>
                <a:spLocks noChangeShapeType="1"/>
              </p:cNvSpPr>
              <p:nvPr/>
            </p:nvSpPr>
            <p:spPr bwMode="auto">
              <a:xfrm>
                <a:off x="1193" y="3789"/>
                <a:ext cx="33" cy="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4432" name="Group 69">
              <a:extLst>
                <a:ext uri="{FF2B5EF4-FFF2-40B4-BE49-F238E27FC236}">
                  <a16:creationId xmlns:a16="http://schemas.microsoft.com/office/drawing/2014/main" id="{7D27A35F-B74F-41A1-A061-501F9E671BC7}"/>
                </a:ext>
              </a:extLst>
            </p:cNvPr>
            <p:cNvGrpSpPr>
              <a:grpSpLocks/>
            </p:cNvGrpSpPr>
            <p:nvPr/>
          </p:nvGrpSpPr>
          <p:grpSpPr bwMode="auto">
            <a:xfrm rot="555265">
              <a:off x="1929" y="2928"/>
              <a:ext cx="320" cy="211"/>
              <a:chOff x="1006" y="3709"/>
              <a:chExt cx="320" cy="211"/>
            </a:xfrm>
          </p:grpSpPr>
          <p:sp>
            <p:nvSpPr>
              <p:cNvPr id="54433" name="Text Box 70">
                <a:extLst>
                  <a:ext uri="{FF2B5EF4-FFF2-40B4-BE49-F238E27FC236}">
                    <a16:creationId xmlns:a16="http://schemas.microsoft.com/office/drawing/2014/main" id="{04F98BEA-D9C0-433F-B820-DB09606EA73C}"/>
                  </a:ext>
                </a:extLst>
              </p:cNvPr>
              <p:cNvSpPr txBox="1">
                <a:spLocks noChangeArrowheads="1"/>
              </p:cNvSpPr>
              <p:nvPr/>
            </p:nvSpPr>
            <p:spPr bwMode="auto">
              <a:xfrm>
                <a:off x="1086" y="3709"/>
                <a:ext cx="17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O</a:t>
                </a:r>
              </a:p>
            </p:txBody>
          </p:sp>
          <p:sp>
            <p:nvSpPr>
              <p:cNvPr id="54434" name="Text Box 71">
                <a:extLst>
                  <a:ext uri="{FF2B5EF4-FFF2-40B4-BE49-F238E27FC236}">
                    <a16:creationId xmlns:a16="http://schemas.microsoft.com/office/drawing/2014/main" id="{DBC4C7DC-3791-441D-A622-AF0C290D1530}"/>
                  </a:ext>
                </a:extLst>
              </p:cNvPr>
              <p:cNvSpPr txBox="1">
                <a:spLocks noChangeArrowheads="1"/>
              </p:cNvSpPr>
              <p:nvPr/>
            </p:nvSpPr>
            <p:spPr bwMode="auto">
              <a:xfrm>
                <a:off x="1006" y="3776"/>
                <a:ext cx="32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H     H</a:t>
                </a:r>
              </a:p>
            </p:txBody>
          </p:sp>
          <p:sp>
            <p:nvSpPr>
              <p:cNvPr id="54435" name="Line 72">
                <a:extLst>
                  <a:ext uri="{FF2B5EF4-FFF2-40B4-BE49-F238E27FC236}">
                    <a16:creationId xmlns:a16="http://schemas.microsoft.com/office/drawing/2014/main" id="{7AFAB49D-37F7-460A-8EAE-6CCF57F6AA85}"/>
                  </a:ext>
                </a:extLst>
              </p:cNvPr>
              <p:cNvSpPr>
                <a:spLocks noChangeShapeType="1"/>
              </p:cNvSpPr>
              <p:nvPr/>
            </p:nvSpPr>
            <p:spPr bwMode="auto">
              <a:xfrm flipH="1">
                <a:off x="1116" y="3792"/>
                <a:ext cx="33"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436" name="Line 73">
                <a:extLst>
                  <a:ext uri="{FF2B5EF4-FFF2-40B4-BE49-F238E27FC236}">
                    <a16:creationId xmlns:a16="http://schemas.microsoft.com/office/drawing/2014/main" id="{CC5C0406-78FC-446B-85CE-6839F4A71A14}"/>
                  </a:ext>
                </a:extLst>
              </p:cNvPr>
              <p:cNvSpPr>
                <a:spLocks noChangeShapeType="1"/>
              </p:cNvSpPr>
              <p:nvPr/>
            </p:nvSpPr>
            <p:spPr bwMode="auto">
              <a:xfrm>
                <a:off x="1193" y="3789"/>
                <a:ext cx="33" cy="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27191" name="Group 215">
            <a:extLst>
              <a:ext uri="{FF2B5EF4-FFF2-40B4-BE49-F238E27FC236}">
                <a16:creationId xmlns:a16="http://schemas.microsoft.com/office/drawing/2014/main" id="{71320470-FA76-4562-B647-271373C02766}"/>
              </a:ext>
            </a:extLst>
          </p:cNvPr>
          <p:cNvGrpSpPr>
            <a:grpSpLocks/>
          </p:cNvGrpSpPr>
          <p:nvPr/>
        </p:nvGrpSpPr>
        <p:grpSpPr bwMode="auto">
          <a:xfrm>
            <a:off x="2300288" y="3006725"/>
            <a:ext cx="877887" cy="860425"/>
            <a:chOff x="1449" y="1894"/>
            <a:chExt cx="553" cy="542"/>
          </a:xfrm>
        </p:grpSpPr>
        <p:grpSp>
          <p:nvGrpSpPr>
            <p:cNvPr id="54418" name="Group 74">
              <a:extLst>
                <a:ext uri="{FF2B5EF4-FFF2-40B4-BE49-F238E27FC236}">
                  <a16:creationId xmlns:a16="http://schemas.microsoft.com/office/drawing/2014/main" id="{986A60A5-FD54-4889-AEBE-A9B53F3D3591}"/>
                </a:ext>
              </a:extLst>
            </p:cNvPr>
            <p:cNvGrpSpPr>
              <a:grpSpLocks/>
            </p:cNvGrpSpPr>
            <p:nvPr/>
          </p:nvGrpSpPr>
          <p:grpSpPr bwMode="auto">
            <a:xfrm rot="555265">
              <a:off x="1682" y="2225"/>
              <a:ext cx="320" cy="211"/>
              <a:chOff x="1006" y="3709"/>
              <a:chExt cx="320" cy="211"/>
            </a:xfrm>
          </p:grpSpPr>
          <p:sp>
            <p:nvSpPr>
              <p:cNvPr id="54426" name="Text Box 75">
                <a:extLst>
                  <a:ext uri="{FF2B5EF4-FFF2-40B4-BE49-F238E27FC236}">
                    <a16:creationId xmlns:a16="http://schemas.microsoft.com/office/drawing/2014/main" id="{D8D0272B-A5F9-49CC-9DFD-D43D01E35D8B}"/>
                  </a:ext>
                </a:extLst>
              </p:cNvPr>
              <p:cNvSpPr txBox="1">
                <a:spLocks noChangeArrowheads="1"/>
              </p:cNvSpPr>
              <p:nvPr/>
            </p:nvSpPr>
            <p:spPr bwMode="auto">
              <a:xfrm>
                <a:off x="1086" y="3709"/>
                <a:ext cx="17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O</a:t>
                </a:r>
              </a:p>
            </p:txBody>
          </p:sp>
          <p:sp>
            <p:nvSpPr>
              <p:cNvPr id="54427" name="Text Box 76">
                <a:extLst>
                  <a:ext uri="{FF2B5EF4-FFF2-40B4-BE49-F238E27FC236}">
                    <a16:creationId xmlns:a16="http://schemas.microsoft.com/office/drawing/2014/main" id="{02A200CC-96E8-4F02-896F-77832433EF45}"/>
                  </a:ext>
                </a:extLst>
              </p:cNvPr>
              <p:cNvSpPr txBox="1">
                <a:spLocks noChangeArrowheads="1"/>
              </p:cNvSpPr>
              <p:nvPr/>
            </p:nvSpPr>
            <p:spPr bwMode="auto">
              <a:xfrm>
                <a:off x="1006" y="3776"/>
                <a:ext cx="32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H     H</a:t>
                </a:r>
              </a:p>
            </p:txBody>
          </p:sp>
          <p:sp>
            <p:nvSpPr>
              <p:cNvPr id="54428" name="Line 77">
                <a:extLst>
                  <a:ext uri="{FF2B5EF4-FFF2-40B4-BE49-F238E27FC236}">
                    <a16:creationId xmlns:a16="http://schemas.microsoft.com/office/drawing/2014/main" id="{BBC22747-BC43-4A81-942F-F3669C9DA15B}"/>
                  </a:ext>
                </a:extLst>
              </p:cNvPr>
              <p:cNvSpPr>
                <a:spLocks noChangeShapeType="1"/>
              </p:cNvSpPr>
              <p:nvPr/>
            </p:nvSpPr>
            <p:spPr bwMode="auto">
              <a:xfrm flipH="1">
                <a:off x="1116" y="3792"/>
                <a:ext cx="33"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429" name="Line 78">
                <a:extLst>
                  <a:ext uri="{FF2B5EF4-FFF2-40B4-BE49-F238E27FC236}">
                    <a16:creationId xmlns:a16="http://schemas.microsoft.com/office/drawing/2014/main" id="{504D2230-9A83-4149-93C4-BF9A58F4DE55}"/>
                  </a:ext>
                </a:extLst>
              </p:cNvPr>
              <p:cNvSpPr>
                <a:spLocks noChangeShapeType="1"/>
              </p:cNvSpPr>
              <p:nvPr/>
            </p:nvSpPr>
            <p:spPr bwMode="auto">
              <a:xfrm>
                <a:off x="1193" y="3789"/>
                <a:ext cx="33" cy="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4419" name="Group 210">
              <a:extLst>
                <a:ext uri="{FF2B5EF4-FFF2-40B4-BE49-F238E27FC236}">
                  <a16:creationId xmlns:a16="http://schemas.microsoft.com/office/drawing/2014/main" id="{ED7ED586-ADDF-4636-8AFE-1EE2A858E328}"/>
                </a:ext>
              </a:extLst>
            </p:cNvPr>
            <p:cNvGrpSpPr>
              <a:grpSpLocks/>
            </p:cNvGrpSpPr>
            <p:nvPr/>
          </p:nvGrpSpPr>
          <p:grpSpPr bwMode="auto">
            <a:xfrm>
              <a:off x="1449" y="1894"/>
              <a:ext cx="516" cy="366"/>
              <a:chOff x="1449" y="1894"/>
              <a:chExt cx="516" cy="366"/>
            </a:xfrm>
          </p:grpSpPr>
          <p:sp>
            <p:nvSpPr>
              <p:cNvPr id="54420" name="Freeform 8">
                <a:extLst>
                  <a:ext uri="{FF2B5EF4-FFF2-40B4-BE49-F238E27FC236}">
                    <a16:creationId xmlns:a16="http://schemas.microsoft.com/office/drawing/2014/main" id="{190C1E8C-E718-47A5-A4F1-4328D2818C41}"/>
                  </a:ext>
                </a:extLst>
              </p:cNvPr>
              <p:cNvSpPr>
                <a:spLocks/>
              </p:cNvSpPr>
              <p:nvPr/>
            </p:nvSpPr>
            <p:spPr bwMode="auto">
              <a:xfrm rot="-3977536">
                <a:off x="1532" y="1826"/>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nvGrpSpPr>
              <p:cNvPr id="54421" name="Group 79">
                <a:extLst>
                  <a:ext uri="{FF2B5EF4-FFF2-40B4-BE49-F238E27FC236}">
                    <a16:creationId xmlns:a16="http://schemas.microsoft.com/office/drawing/2014/main" id="{9F6887C4-9227-4987-B2E6-1A130B9B8C33}"/>
                  </a:ext>
                </a:extLst>
              </p:cNvPr>
              <p:cNvGrpSpPr>
                <a:grpSpLocks/>
              </p:cNvGrpSpPr>
              <p:nvPr/>
            </p:nvGrpSpPr>
            <p:grpSpPr bwMode="auto">
              <a:xfrm rot="4332229">
                <a:off x="1395" y="1986"/>
                <a:ext cx="320" cy="211"/>
                <a:chOff x="1006" y="3709"/>
                <a:chExt cx="320" cy="211"/>
              </a:xfrm>
            </p:grpSpPr>
            <p:sp>
              <p:nvSpPr>
                <p:cNvPr id="54422" name="Text Box 80">
                  <a:extLst>
                    <a:ext uri="{FF2B5EF4-FFF2-40B4-BE49-F238E27FC236}">
                      <a16:creationId xmlns:a16="http://schemas.microsoft.com/office/drawing/2014/main" id="{431345E3-B9F6-42A4-B651-9A65D400AB3B}"/>
                    </a:ext>
                  </a:extLst>
                </p:cNvPr>
                <p:cNvSpPr txBox="1">
                  <a:spLocks noChangeArrowheads="1"/>
                </p:cNvSpPr>
                <p:nvPr/>
              </p:nvSpPr>
              <p:spPr bwMode="auto">
                <a:xfrm>
                  <a:off x="1086" y="3709"/>
                  <a:ext cx="17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O</a:t>
                  </a:r>
                </a:p>
              </p:txBody>
            </p:sp>
            <p:sp>
              <p:nvSpPr>
                <p:cNvPr id="54423" name="Text Box 81">
                  <a:extLst>
                    <a:ext uri="{FF2B5EF4-FFF2-40B4-BE49-F238E27FC236}">
                      <a16:creationId xmlns:a16="http://schemas.microsoft.com/office/drawing/2014/main" id="{419761E4-5570-4C1F-85EF-00BA4051E33A}"/>
                    </a:ext>
                  </a:extLst>
                </p:cNvPr>
                <p:cNvSpPr txBox="1">
                  <a:spLocks noChangeArrowheads="1"/>
                </p:cNvSpPr>
                <p:nvPr/>
              </p:nvSpPr>
              <p:spPr bwMode="auto">
                <a:xfrm>
                  <a:off x="1006" y="3776"/>
                  <a:ext cx="32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H     H</a:t>
                  </a:r>
                </a:p>
              </p:txBody>
            </p:sp>
            <p:sp>
              <p:nvSpPr>
                <p:cNvPr id="54424" name="Line 82">
                  <a:extLst>
                    <a:ext uri="{FF2B5EF4-FFF2-40B4-BE49-F238E27FC236}">
                      <a16:creationId xmlns:a16="http://schemas.microsoft.com/office/drawing/2014/main" id="{99C5D88F-D435-48BF-B85E-D0BCEC8BAE41}"/>
                    </a:ext>
                  </a:extLst>
                </p:cNvPr>
                <p:cNvSpPr>
                  <a:spLocks noChangeShapeType="1"/>
                </p:cNvSpPr>
                <p:nvPr/>
              </p:nvSpPr>
              <p:spPr bwMode="auto">
                <a:xfrm flipH="1">
                  <a:off x="1116" y="3792"/>
                  <a:ext cx="33"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425" name="Line 83">
                  <a:extLst>
                    <a:ext uri="{FF2B5EF4-FFF2-40B4-BE49-F238E27FC236}">
                      <a16:creationId xmlns:a16="http://schemas.microsoft.com/office/drawing/2014/main" id="{E41CD024-5FAA-4FE7-AE5F-6F32A3A72A76}"/>
                    </a:ext>
                  </a:extLst>
                </p:cNvPr>
                <p:cNvSpPr>
                  <a:spLocks noChangeShapeType="1"/>
                </p:cNvSpPr>
                <p:nvPr/>
              </p:nvSpPr>
              <p:spPr bwMode="auto">
                <a:xfrm>
                  <a:off x="1193" y="3789"/>
                  <a:ext cx="33" cy="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grpSp>
        <p:nvGrpSpPr>
          <p:cNvPr id="127185" name="Group 209">
            <a:extLst>
              <a:ext uri="{FF2B5EF4-FFF2-40B4-BE49-F238E27FC236}">
                <a16:creationId xmlns:a16="http://schemas.microsoft.com/office/drawing/2014/main" id="{75B2E1FE-DEDD-4F6B-90AD-7CEF45C232CC}"/>
              </a:ext>
            </a:extLst>
          </p:cNvPr>
          <p:cNvGrpSpPr>
            <a:grpSpLocks/>
          </p:cNvGrpSpPr>
          <p:nvPr/>
        </p:nvGrpSpPr>
        <p:grpSpPr bwMode="auto">
          <a:xfrm>
            <a:off x="3011488" y="2314575"/>
            <a:ext cx="795337" cy="984250"/>
            <a:chOff x="1897" y="1458"/>
            <a:chExt cx="501" cy="620"/>
          </a:xfrm>
        </p:grpSpPr>
        <p:sp>
          <p:nvSpPr>
            <p:cNvPr id="54407" name="Freeform 14">
              <a:extLst>
                <a:ext uri="{FF2B5EF4-FFF2-40B4-BE49-F238E27FC236}">
                  <a16:creationId xmlns:a16="http://schemas.microsoft.com/office/drawing/2014/main" id="{190163AB-1D1F-46E3-BFD2-29C79B30DFB3}"/>
                </a:ext>
              </a:extLst>
            </p:cNvPr>
            <p:cNvSpPr>
              <a:spLocks/>
            </p:cNvSpPr>
            <p:nvPr/>
          </p:nvSpPr>
          <p:spPr bwMode="auto">
            <a:xfrm rot="3215198">
              <a:off x="1965" y="1488"/>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nvGrpSpPr>
            <p:cNvPr id="54408" name="Group 84">
              <a:extLst>
                <a:ext uri="{FF2B5EF4-FFF2-40B4-BE49-F238E27FC236}">
                  <a16:creationId xmlns:a16="http://schemas.microsoft.com/office/drawing/2014/main" id="{F7879D53-352C-42E8-801A-5490E6F19500}"/>
                </a:ext>
              </a:extLst>
            </p:cNvPr>
            <p:cNvGrpSpPr>
              <a:grpSpLocks/>
            </p:cNvGrpSpPr>
            <p:nvPr/>
          </p:nvGrpSpPr>
          <p:grpSpPr bwMode="auto">
            <a:xfrm rot="555265">
              <a:off x="2075" y="1458"/>
              <a:ext cx="320" cy="211"/>
              <a:chOff x="1006" y="3709"/>
              <a:chExt cx="320" cy="211"/>
            </a:xfrm>
          </p:grpSpPr>
          <p:sp>
            <p:nvSpPr>
              <p:cNvPr id="54414" name="Text Box 85">
                <a:extLst>
                  <a:ext uri="{FF2B5EF4-FFF2-40B4-BE49-F238E27FC236}">
                    <a16:creationId xmlns:a16="http://schemas.microsoft.com/office/drawing/2014/main" id="{2A70144E-1FFF-48EA-B0C7-31D20C3182DB}"/>
                  </a:ext>
                </a:extLst>
              </p:cNvPr>
              <p:cNvSpPr txBox="1">
                <a:spLocks noChangeArrowheads="1"/>
              </p:cNvSpPr>
              <p:nvPr/>
            </p:nvSpPr>
            <p:spPr bwMode="auto">
              <a:xfrm>
                <a:off x="1086" y="3709"/>
                <a:ext cx="17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O</a:t>
                </a:r>
              </a:p>
            </p:txBody>
          </p:sp>
          <p:sp>
            <p:nvSpPr>
              <p:cNvPr id="54415" name="Text Box 86">
                <a:extLst>
                  <a:ext uri="{FF2B5EF4-FFF2-40B4-BE49-F238E27FC236}">
                    <a16:creationId xmlns:a16="http://schemas.microsoft.com/office/drawing/2014/main" id="{E1622AEC-C1D1-427F-8201-4C63EBA7E13B}"/>
                  </a:ext>
                </a:extLst>
              </p:cNvPr>
              <p:cNvSpPr txBox="1">
                <a:spLocks noChangeArrowheads="1"/>
              </p:cNvSpPr>
              <p:nvPr/>
            </p:nvSpPr>
            <p:spPr bwMode="auto">
              <a:xfrm>
                <a:off x="1006" y="3776"/>
                <a:ext cx="32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H     H</a:t>
                </a:r>
              </a:p>
            </p:txBody>
          </p:sp>
          <p:sp>
            <p:nvSpPr>
              <p:cNvPr id="54416" name="Line 87">
                <a:extLst>
                  <a:ext uri="{FF2B5EF4-FFF2-40B4-BE49-F238E27FC236}">
                    <a16:creationId xmlns:a16="http://schemas.microsoft.com/office/drawing/2014/main" id="{AD409481-A16D-40E9-AD44-67F3858ABC04}"/>
                  </a:ext>
                </a:extLst>
              </p:cNvPr>
              <p:cNvSpPr>
                <a:spLocks noChangeShapeType="1"/>
              </p:cNvSpPr>
              <p:nvPr/>
            </p:nvSpPr>
            <p:spPr bwMode="auto">
              <a:xfrm flipH="1">
                <a:off x="1116" y="3792"/>
                <a:ext cx="33"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417" name="Line 88">
                <a:extLst>
                  <a:ext uri="{FF2B5EF4-FFF2-40B4-BE49-F238E27FC236}">
                    <a16:creationId xmlns:a16="http://schemas.microsoft.com/office/drawing/2014/main" id="{EC1DF1FA-9207-4BB3-B28F-8D5495A25E27}"/>
                  </a:ext>
                </a:extLst>
              </p:cNvPr>
              <p:cNvSpPr>
                <a:spLocks noChangeShapeType="1"/>
              </p:cNvSpPr>
              <p:nvPr/>
            </p:nvSpPr>
            <p:spPr bwMode="auto">
              <a:xfrm>
                <a:off x="1193" y="3789"/>
                <a:ext cx="33" cy="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4409" name="Group 89">
              <a:extLst>
                <a:ext uri="{FF2B5EF4-FFF2-40B4-BE49-F238E27FC236}">
                  <a16:creationId xmlns:a16="http://schemas.microsoft.com/office/drawing/2014/main" id="{AA52F844-D0E5-42DA-8984-5761CCE08135}"/>
                </a:ext>
              </a:extLst>
            </p:cNvPr>
            <p:cNvGrpSpPr>
              <a:grpSpLocks/>
            </p:cNvGrpSpPr>
            <p:nvPr/>
          </p:nvGrpSpPr>
          <p:grpSpPr bwMode="auto">
            <a:xfrm rot="-1329190">
              <a:off x="1980" y="1867"/>
              <a:ext cx="320" cy="211"/>
              <a:chOff x="1006" y="3709"/>
              <a:chExt cx="320" cy="211"/>
            </a:xfrm>
          </p:grpSpPr>
          <p:sp>
            <p:nvSpPr>
              <p:cNvPr id="54410" name="Text Box 90">
                <a:extLst>
                  <a:ext uri="{FF2B5EF4-FFF2-40B4-BE49-F238E27FC236}">
                    <a16:creationId xmlns:a16="http://schemas.microsoft.com/office/drawing/2014/main" id="{D1BF81F8-4937-4E0D-B053-9DBDB8C05F18}"/>
                  </a:ext>
                </a:extLst>
              </p:cNvPr>
              <p:cNvSpPr txBox="1">
                <a:spLocks noChangeArrowheads="1"/>
              </p:cNvSpPr>
              <p:nvPr/>
            </p:nvSpPr>
            <p:spPr bwMode="auto">
              <a:xfrm>
                <a:off x="1086" y="3709"/>
                <a:ext cx="17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O</a:t>
                </a:r>
              </a:p>
            </p:txBody>
          </p:sp>
          <p:sp>
            <p:nvSpPr>
              <p:cNvPr id="54411" name="Text Box 91">
                <a:extLst>
                  <a:ext uri="{FF2B5EF4-FFF2-40B4-BE49-F238E27FC236}">
                    <a16:creationId xmlns:a16="http://schemas.microsoft.com/office/drawing/2014/main" id="{759F39CD-2713-4E24-A6CA-1453B60DC67A}"/>
                  </a:ext>
                </a:extLst>
              </p:cNvPr>
              <p:cNvSpPr txBox="1">
                <a:spLocks noChangeArrowheads="1"/>
              </p:cNvSpPr>
              <p:nvPr/>
            </p:nvSpPr>
            <p:spPr bwMode="auto">
              <a:xfrm>
                <a:off x="1006" y="3776"/>
                <a:ext cx="32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H     H</a:t>
                </a:r>
              </a:p>
            </p:txBody>
          </p:sp>
          <p:sp>
            <p:nvSpPr>
              <p:cNvPr id="54412" name="Line 92">
                <a:extLst>
                  <a:ext uri="{FF2B5EF4-FFF2-40B4-BE49-F238E27FC236}">
                    <a16:creationId xmlns:a16="http://schemas.microsoft.com/office/drawing/2014/main" id="{735FDD91-BE9E-496B-B6BF-407CA37A9D58}"/>
                  </a:ext>
                </a:extLst>
              </p:cNvPr>
              <p:cNvSpPr>
                <a:spLocks noChangeShapeType="1"/>
              </p:cNvSpPr>
              <p:nvPr/>
            </p:nvSpPr>
            <p:spPr bwMode="auto">
              <a:xfrm flipH="1">
                <a:off x="1116" y="3792"/>
                <a:ext cx="33"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413" name="Line 93">
                <a:extLst>
                  <a:ext uri="{FF2B5EF4-FFF2-40B4-BE49-F238E27FC236}">
                    <a16:creationId xmlns:a16="http://schemas.microsoft.com/office/drawing/2014/main" id="{1E7A0F92-2FF5-42D7-BBCE-AD3C0D8662D0}"/>
                  </a:ext>
                </a:extLst>
              </p:cNvPr>
              <p:cNvSpPr>
                <a:spLocks noChangeShapeType="1"/>
              </p:cNvSpPr>
              <p:nvPr/>
            </p:nvSpPr>
            <p:spPr bwMode="auto">
              <a:xfrm>
                <a:off x="1193" y="3789"/>
                <a:ext cx="33" cy="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27184" name="Group 208">
            <a:extLst>
              <a:ext uri="{FF2B5EF4-FFF2-40B4-BE49-F238E27FC236}">
                <a16:creationId xmlns:a16="http://schemas.microsoft.com/office/drawing/2014/main" id="{6B0CC488-728E-468B-8169-87C972072185}"/>
              </a:ext>
            </a:extLst>
          </p:cNvPr>
          <p:cNvGrpSpPr>
            <a:grpSpLocks/>
          </p:cNvGrpSpPr>
          <p:nvPr/>
        </p:nvGrpSpPr>
        <p:grpSpPr bwMode="auto">
          <a:xfrm>
            <a:off x="2089150" y="1795463"/>
            <a:ext cx="800100" cy="1173162"/>
            <a:chOff x="1316" y="1131"/>
            <a:chExt cx="504" cy="739"/>
          </a:xfrm>
        </p:grpSpPr>
        <p:sp>
          <p:nvSpPr>
            <p:cNvPr id="54396" name="Freeform 10">
              <a:extLst>
                <a:ext uri="{FF2B5EF4-FFF2-40B4-BE49-F238E27FC236}">
                  <a16:creationId xmlns:a16="http://schemas.microsoft.com/office/drawing/2014/main" id="{3986F50F-73D5-4F3F-8466-A0373F0DFB92}"/>
                </a:ext>
              </a:extLst>
            </p:cNvPr>
            <p:cNvSpPr>
              <a:spLocks/>
            </p:cNvSpPr>
            <p:nvPr/>
          </p:nvSpPr>
          <p:spPr bwMode="auto">
            <a:xfrm>
              <a:off x="1349" y="1254"/>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nvGrpSpPr>
            <p:cNvPr id="54397" name="Group 94">
              <a:extLst>
                <a:ext uri="{FF2B5EF4-FFF2-40B4-BE49-F238E27FC236}">
                  <a16:creationId xmlns:a16="http://schemas.microsoft.com/office/drawing/2014/main" id="{AFBB848C-FFD2-4CC0-A156-B60446491AD8}"/>
                </a:ext>
              </a:extLst>
            </p:cNvPr>
            <p:cNvGrpSpPr>
              <a:grpSpLocks/>
            </p:cNvGrpSpPr>
            <p:nvPr/>
          </p:nvGrpSpPr>
          <p:grpSpPr bwMode="auto">
            <a:xfrm rot="555265">
              <a:off x="1500" y="1131"/>
              <a:ext cx="320" cy="211"/>
              <a:chOff x="1006" y="3709"/>
              <a:chExt cx="320" cy="211"/>
            </a:xfrm>
          </p:grpSpPr>
          <p:sp>
            <p:nvSpPr>
              <p:cNvPr id="54403" name="Text Box 95">
                <a:extLst>
                  <a:ext uri="{FF2B5EF4-FFF2-40B4-BE49-F238E27FC236}">
                    <a16:creationId xmlns:a16="http://schemas.microsoft.com/office/drawing/2014/main" id="{7DE0562A-5B0F-47B0-B1E1-511C1799E493}"/>
                  </a:ext>
                </a:extLst>
              </p:cNvPr>
              <p:cNvSpPr txBox="1">
                <a:spLocks noChangeArrowheads="1"/>
              </p:cNvSpPr>
              <p:nvPr/>
            </p:nvSpPr>
            <p:spPr bwMode="auto">
              <a:xfrm>
                <a:off x="1086" y="3709"/>
                <a:ext cx="17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O</a:t>
                </a:r>
              </a:p>
            </p:txBody>
          </p:sp>
          <p:sp>
            <p:nvSpPr>
              <p:cNvPr id="54404" name="Text Box 96">
                <a:extLst>
                  <a:ext uri="{FF2B5EF4-FFF2-40B4-BE49-F238E27FC236}">
                    <a16:creationId xmlns:a16="http://schemas.microsoft.com/office/drawing/2014/main" id="{AD3B6870-FC40-46D3-8ECA-E5EF21474A3E}"/>
                  </a:ext>
                </a:extLst>
              </p:cNvPr>
              <p:cNvSpPr txBox="1">
                <a:spLocks noChangeArrowheads="1"/>
              </p:cNvSpPr>
              <p:nvPr/>
            </p:nvSpPr>
            <p:spPr bwMode="auto">
              <a:xfrm>
                <a:off x="1006" y="3776"/>
                <a:ext cx="32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H     H</a:t>
                </a:r>
              </a:p>
            </p:txBody>
          </p:sp>
          <p:sp>
            <p:nvSpPr>
              <p:cNvPr id="54405" name="Line 97">
                <a:extLst>
                  <a:ext uri="{FF2B5EF4-FFF2-40B4-BE49-F238E27FC236}">
                    <a16:creationId xmlns:a16="http://schemas.microsoft.com/office/drawing/2014/main" id="{1B9220BE-CF1B-491E-AFAE-CB931B6B5C61}"/>
                  </a:ext>
                </a:extLst>
              </p:cNvPr>
              <p:cNvSpPr>
                <a:spLocks noChangeShapeType="1"/>
              </p:cNvSpPr>
              <p:nvPr/>
            </p:nvSpPr>
            <p:spPr bwMode="auto">
              <a:xfrm flipH="1">
                <a:off x="1116" y="3792"/>
                <a:ext cx="33"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406" name="Line 98">
                <a:extLst>
                  <a:ext uri="{FF2B5EF4-FFF2-40B4-BE49-F238E27FC236}">
                    <a16:creationId xmlns:a16="http://schemas.microsoft.com/office/drawing/2014/main" id="{C9B4CFA9-E116-4254-81EF-1E262276B03E}"/>
                  </a:ext>
                </a:extLst>
              </p:cNvPr>
              <p:cNvSpPr>
                <a:spLocks noChangeShapeType="1"/>
              </p:cNvSpPr>
              <p:nvPr/>
            </p:nvSpPr>
            <p:spPr bwMode="auto">
              <a:xfrm>
                <a:off x="1193" y="3789"/>
                <a:ext cx="33" cy="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4398" name="Group 99">
              <a:extLst>
                <a:ext uri="{FF2B5EF4-FFF2-40B4-BE49-F238E27FC236}">
                  <a16:creationId xmlns:a16="http://schemas.microsoft.com/office/drawing/2014/main" id="{8C40ADC8-B5F9-4EB3-93F0-9CAA6CEA60CB}"/>
                </a:ext>
              </a:extLst>
            </p:cNvPr>
            <p:cNvGrpSpPr>
              <a:grpSpLocks/>
            </p:cNvGrpSpPr>
            <p:nvPr/>
          </p:nvGrpSpPr>
          <p:grpSpPr bwMode="auto">
            <a:xfrm rot="555265">
              <a:off x="1316" y="1659"/>
              <a:ext cx="320" cy="211"/>
              <a:chOff x="1006" y="3709"/>
              <a:chExt cx="320" cy="211"/>
            </a:xfrm>
          </p:grpSpPr>
          <p:sp>
            <p:nvSpPr>
              <p:cNvPr id="54399" name="Text Box 100">
                <a:extLst>
                  <a:ext uri="{FF2B5EF4-FFF2-40B4-BE49-F238E27FC236}">
                    <a16:creationId xmlns:a16="http://schemas.microsoft.com/office/drawing/2014/main" id="{2AB29CBC-A0D1-4A72-A3E0-113919E948B1}"/>
                  </a:ext>
                </a:extLst>
              </p:cNvPr>
              <p:cNvSpPr txBox="1">
                <a:spLocks noChangeArrowheads="1"/>
              </p:cNvSpPr>
              <p:nvPr/>
            </p:nvSpPr>
            <p:spPr bwMode="auto">
              <a:xfrm>
                <a:off x="1086" y="3709"/>
                <a:ext cx="17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O</a:t>
                </a:r>
              </a:p>
            </p:txBody>
          </p:sp>
          <p:sp>
            <p:nvSpPr>
              <p:cNvPr id="54400" name="Text Box 101">
                <a:extLst>
                  <a:ext uri="{FF2B5EF4-FFF2-40B4-BE49-F238E27FC236}">
                    <a16:creationId xmlns:a16="http://schemas.microsoft.com/office/drawing/2014/main" id="{D3679C33-448F-41B9-948C-863A10096804}"/>
                  </a:ext>
                </a:extLst>
              </p:cNvPr>
              <p:cNvSpPr txBox="1">
                <a:spLocks noChangeArrowheads="1"/>
              </p:cNvSpPr>
              <p:nvPr/>
            </p:nvSpPr>
            <p:spPr bwMode="auto">
              <a:xfrm>
                <a:off x="1006" y="3776"/>
                <a:ext cx="32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H     H</a:t>
                </a:r>
              </a:p>
            </p:txBody>
          </p:sp>
          <p:sp>
            <p:nvSpPr>
              <p:cNvPr id="54401" name="Line 102">
                <a:extLst>
                  <a:ext uri="{FF2B5EF4-FFF2-40B4-BE49-F238E27FC236}">
                    <a16:creationId xmlns:a16="http://schemas.microsoft.com/office/drawing/2014/main" id="{24B49A0B-BB9C-4137-AD99-F17B75A82B52}"/>
                  </a:ext>
                </a:extLst>
              </p:cNvPr>
              <p:cNvSpPr>
                <a:spLocks noChangeShapeType="1"/>
              </p:cNvSpPr>
              <p:nvPr/>
            </p:nvSpPr>
            <p:spPr bwMode="auto">
              <a:xfrm flipH="1">
                <a:off x="1116" y="3792"/>
                <a:ext cx="33"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402" name="Line 103">
                <a:extLst>
                  <a:ext uri="{FF2B5EF4-FFF2-40B4-BE49-F238E27FC236}">
                    <a16:creationId xmlns:a16="http://schemas.microsoft.com/office/drawing/2014/main" id="{B91374ED-1F79-4EDE-BFA1-DE1CE0ADCA8A}"/>
                  </a:ext>
                </a:extLst>
              </p:cNvPr>
              <p:cNvSpPr>
                <a:spLocks noChangeShapeType="1"/>
              </p:cNvSpPr>
              <p:nvPr/>
            </p:nvSpPr>
            <p:spPr bwMode="auto">
              <a:xfrm>
                <a:off x="1193" y="3789"/>
                <a:ext cx="33" cy="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27183" name="Group 207">
            <a:extLst>
              <a:ext uri="{FF2B5EF4-FFF2-40B4-BE49-F238E27FC236}">
                <a16:creationId xmlns:a16="http://schemas.microsoft.com/office/drawing/2014/main" id="{B82DA276-D35E-4E60-9B13-5DC1C55988D1}"/>
              </a:ext>
            </a:extLst>
          </p:cNvPr>
          <p:cNvGrpSpPr>
            <a:grpSpLocks/>
          </p:cNvGrpSpPr>
          <p:nvPr/>
        </p:nvGrpSpPr>
        <p:grpSpPr bwMode="auto">
          <a:xfrm>
            <a:off x="769938" y="1887538"/>
            <a:ext cx="1208087" cy="644525"/>
            <a:chOff x="485" y="1189"/>
            <a:chExt cx="761" cy="406"/>
          </a:xfrm>
        </p:grpSpPr>
        <p:sp>
          <p:nvSpPr>
            <p:cNvPr id="54385" name="Freeform 11">
              <a:extLst>
                <a:ext uri="{FF2B5EF4-FFF2-40B4-BE49-F238E27FC236}">
                  <a16:creationId xmlns:a16="http://schemas.microsoft.com/office/drawing/2014/main" id="{EBDCE2A3-7F01-4901-BC10-CB924F06698B}"/>
                </a:ext>
              </a:extLst>
            </p:cNvPr>
            <p:cNvSpPr>
              <a:spLocks/>
            </p:cNvSpPr>
            <p:nvPr/>
          </p:nvSpPr>
          <p:spPr bwMode="auto">
            <a:xfrm rot="5271757">
              <a:off x="766" y="1161"/>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nvGrpSpPr>
            <p:cNvPr id="54386" name="Group 104">
              <a:extLst>
                <a:ext uri="{FF2B5EF4-FFF2-40B4-BE49-F238E27FC236}">
                  <a16:creationId xmlns:a16="http://schemas.microsoft.com/office/drawing/2014/main" id="{5A469250-C3CE-4BBF-B10F-59F63D2BF49E}"/>
                </a:ext>
              </a:extLst>
            </p:cNvPr>
            <p:cNvGrpSpPr>
              <a:grpSpLocks/>
            </p:cNvGrpSpPr>
            <p:nvPr/>
          </p:nvGrpSpPr>
          <p:grpSpPr bwMode="auto">
            <a:xfrm rot="555265">
              <a:off x="485" y="1380"/>
              <a:ext cx="320" cy="211"/>
              <a:chOff x="1006" y="3709"/>
              <a:chExt cx="320" cy="211"/>
            </a:xfrm>
          </p:grpSpPr>
          <p:sp>
            <p:nvSpPr>
              <p:cNvPr id="54392" name="Text Box 105">
                <a:extLst>
                  <a:ext uri="{FF2B5EF4-FFF2-40B4-BE49-F238E27FC236}">
                    <a16:creationId xmlns:a16="http://schemas.microsoft.com/office/drawing/2014/main" id="{954D8D88-8D89-421E-ACD5-F47BDC46F12D}"/>
                  </a:ext>
                </a:extLst>
              </p:cNvPr>
              <p:cNvSpPr txBox="1">
                <a:spLocks noChangeArrowheads="1"/>
              </p:cNvSpPr>
              <p:nvPr/>
            </p:nvSpPr>
            <p:spPr bwMode="auto">
              <a:xfrm>
                <a:off x="1086" y="3709"/>
                <a:ext cx="17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O</a:t>
                </a:r>
              </a:p>
            </p:txBody>
          </p:sp>
          <p:sp>
            <p:nvSpPr>
              <p:cNvPr id="54393" name="Text Box 106">
                <a:extLst>
                  <a:ext uri="{FF2B5EF4-FFF2-40B4-BE49-F238E27FC236}">
                    <a16:creationId xmlns:a16="http://schemas.microsoft.com/office/drawing/2014/main" id="{7FB0E4F5-EEF8-4D78-93F6-066A5073246A}"/>
                  </a:ext>
                </a:extLst>
              </p:cNvPr>
              <p:cNvSpPr txBox="1">
                <a:spLocks noChangeArrowheads="1"/>
              </p:cNvSpPr>
              <p:nvPr/>
            </p:nvSpPr>
            <p:spPr bwMode="auto">
              <a:xfrm>
                <a:off x="1006" y="3776"/>
                <a:ext cx="32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H     H</a:t>
                </a:r>
              </a:p>
            </p:txBody>
          </p:sp>
          <p:sp>
            <p:nvSpPr>
              <p:cNvPr id="54394" name="Line 107">
                <a:extLst>
                  <a:ext uri="{FF2B5EF4-FFF2-40B4-BE49-F238E27FC236}">
                    <a16:creationId xmlns:a16="http://schemas.microsoft.com/office/drawing/2014/main" id="{5A877887-30A7-461E-8D67-AC83CC2DC327}"/>
                  </a:ext>
                </a:extLst>
              </p:cNvPr>
              <p:cNvSpPr>
                <a:spLocks noChangeShapeType="1"/>
              </p:cNvSpPr>
              <p:nvPr/>
            </p:nvSpPr>
            <p:spPr bwMode="auto">
              <a:xfrm flipH="1">
                <a:off x="1116" y="3792"/>
                <a:ext cx="33"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95" name="Line 108">
                <a:extLst>
                  <a:ext uri="{FF2B5EF4-FFF2-40B4-BE49-F238E27FC236}">
                    <a16:creationId xmlns:a16="http://schemas.microsoft.com/office/drawing/2014/main" id="{8B53C59D-96E1-4891-B148-651D1E2574AE}"/>
                  </a:ext>
                </a:extLst>
              </p:cNvPr>
              <p:cNvSpPr>
                <a:spLocks noChangeShapeType="1"/>
              </p:cNvSpPr>
              <p:nvPr/>
            </p:nvSpPr>
            <p:spPr bwMode="auto">
              <a:xfrm>
                <a:off x="1193" y="3789"/>
                <a:ext cx="33" cy="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4387" name="Group 109">
              <a:extLst>
                <a:ext uri="{FF2B5EF4-FFF2-40B4-BE49-F238E27FC236}">
                  <a16:creationId xmlns:a16="http://schemas.microsoft.com/office/drawing/2014/main" id="{8778C961-DEAA-4132-8323-50034542E69A}"/>
                </a:ext>
              </a:extLst>
            </p:cNvPr>
            <p:cNvGrpSpPr>
              <a:grpSpLocks/>
            </p:cNvGrpSpPr>
            <p:nvPr/>
          </p:nvGrpSpPr>
          <p:grpSpPr bwMode="auto">
            <a:xfrm rot="9397014">
              <a:off x="926" y="1189"/>
              <a:ext cx="320" cy="211"/>
              <a:chOff x="1006" y="3709"/>
              <a:chExt cx="320" cy="211"/>
            </a:xfrm>
          </p:grpSpPr>
          <p:sp>
            <p:nvSpPr>
              <p:cNvPr id="54388" name="Text Box 110">
                <a:extLst>
                  <a:ext uri="{FF2B5EF4-FFF2-40B4-BE49-F238E27FC236}">
                    <a16:creationId xmlns:a16="http://schemas.microsoft.com/office/drawing/2014/main" id="{AB727942-D9DB-431D-BBD8-518B551EB55C}"/>
                  </a:ext>
                </a:extLst>
              </p:cNvPr>
              <p:cNvSpPr txBox="1">
                <a:spLocks noChangeArrowheads="1"/>
              </p:cNvSpPr>
              <p:nvPr/>
            </p:nvSpPr>
            <p:spPr bwMode="auto">
              <a:xfrm>
                <a:off x="1086" y="3709"/>
                <a:ext cx="17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O</a:t>
                </a:r>
              </a:p>
            </p:txBody>
          </p:sp>
          <p:sp>
            <p:nvSpPr>
              <p:cNvPr id="54389" name="Text Box 111">
                <a:extLst>
                  <a:ext uri="{FF2B5EF4-FFF2-40B4-BE49-F238E27FC236}">
                    <a16:creationId xmlns:a16="http://schemas.microsoft.com/office/drawing/2014/main" id="{488F4C44-6404-4112-B135-76E20BB8993A}"/>
                  </a:ext>
                </a:extLst>
              </p:cNvPr>
              <p:cNvSpPr txBox="1">
                <a:spLocks noChangeArrowheads="1"/>
              </p:cNvSpPr>
              <p:nvPr/>
            </p:nvSpPr>
            <p:spPr bwMode="auto">
              <a:xfrm>
                <a:off x="1006" y="3776"/>
                <a:ext cx="32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H     H</a:t>
                </a:r>
              </a:p>
            </p:txBody>
          </p:sp>
          <p:sp>
            <p:nvSpPr>
              <p:cNvPr id="54390" name="Line 112">
                <a:extLst>
                  <a:ext uri="{FF2B5EF4-FFF2-40B4-BE49-F238E27FC236}">
                    <a16:creationId xmlns:a16="http://schemas.microsoft.com/office/drawing/2014/main" id="{5711CAB0-5DEA-4BD2-8B6E-FFD4460D2FE3}"/>
                  </a:ext>
                </a:extLst>
              </p:cNvPr>
              <p:cNvSpPr>
                <a:spLocks noChangeShapeType="1"/>
              </p:cNvSpPr>
              <p:nvPr/>
            </p:nvSpPr>
            <p:spPr bwMode="auto">
              <a:xfrm flipH="1">
                <a:off x="1116" y="3792"/>
                <a:ext cx="33"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91" name="Line 113">
                <a:extLst>
                  <a:ext uri="{FF2B5EF4-FFF2-40B4-BE49-F238E27FC236}">
                    <a16:creationId xmlns:a16="http://schemas.microsoft.com/office/drawing/2014/main" id="{5DF73187-F9F1-42A5-958A-EA6E30FE4502}"/>
                  </a:ext>
                </a:extLst>
              </p:cNvPr>
              <p:cNvSpPr>
                <a:spLocks noChangeShapeType="1"/>
              </p:cNvSpPr>
              <p:nvPr/>
            </p:nvSpPr>
            <p:spPr bwMode="auto">
              <a:xfrm>
                <a:off x="1193" y="3789"/>
                <a:ext cx="33" cy="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27187" name="Group 211">
            <a:extLst>
              <a:ext uri="{FF2B5EF4-FFF2-40B4-BE49-F238E27FC236}">
                <a16:creationId xmlns:a16="http://schemas.microsoft.com/office/drawing/2014/main" id="{25E49C9E-58F2-4FEB-A162-1296C17667B6}"/>
              </a:ext>
            </a:extLst>
          </p:cNvPr>
          <p:cNvGrpSpPr>
            <a:grpSpLocks/>
          </p:cNvGrpSpPr>
          <p:nvPr/>
        </p:nvGrpSpPr>
        <p:grpSpPr bwMode="auto">
          <a:xfrm>
            <a:off x="1014413" y="2703513"/>
            <a:ext cx="900112" cy="1031875"/>
            <a:chOff x="639" y="1703"/>
            <a:chExt cx="567" cy="650"/>
          </a:xfrm>
        </p:grpSpPr>
        <p:sp>
          <p:nvSpPr>
            <p:cNvPr id="54374" name="Freeform 6">
              <a:extLst>
                <a:ext uri="{FF2B5EF4-FFF2-40B4-BE49-F238E27FC236}">
                  <a16:creationId xmlns:a16="http://schemas.microsoft.com/office/drawing/2014/main" id="{8D7B890D-F4DB-4F19-BE36-90989AFFF60A}"/>
                </a:ext>
              </a:extLst>
            </p:cNvPr>
            <p:cNvSpPr>
              <a:spLocks/>
            </p:cNvSpPr>
            <p:nvPr/>
          </p:nvSpPr>
          <p:spPr bwMode="auto">
            <a:xfrm rot="8294017">
              <a:off x="840" y="1703"/>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nvGrpSpPr>
            <p:cNvPr id="54375" name="Group 114">
              <a:extLst>
                <a:ext uri="{FF2B5EF4-FFF2-40B4-BE49-F238E27FC236}">
                  <a16:creationId xmlns:a16="http://schemas.microsoft.com/office/drawing/2014/main" id="{06888510-9CC5-49DC-B367-DC59C85CD149}"/>
                </a:ext>
              </a:extLst>
            </p:cNvPr>
            <p:cNvGrpSpPr>
              <a:grpSpLocks/>
            </p:cNvGrpSpPr>
            <p:nvPr/>
          </p:nvGrpSpPr>
          <p:grpSpPr bwMode="auto">
            <a:xfrm rot="9397014">
              <a:off x="639" y="1806"/>
              <a:ext cx="320" cy="211"/>
              <a:chOff x="1006" y="3709"/>
              <a:chExt cx="320" cy="211"/>
            </a:xfrm>
          </p:grpSpPr>
          <p:sp>
            <p:nvSpPr>
              <p:cNvPr id="54381" name="Text Box 115">
                <a:extLst>
                  <a:ext uri="{FF2B5EF4-FFF2-40B4-BE49-F238E27FC236}">
                    <a16:creationId xmlns:a16="http://schemas.microsoft.com/office/drawing/2014/main" id="{842C6A99-F93D-433E-A24A-A3322543B15E}"/>
                  </a:ext>
                </a:extLst>
              </p:cNvPr>
              <p:cNvSpPr txBox="1">
                <a:spLocks noChangeArrowheads="1"/>
              </p:cNvSpPr>
              <p:nvPr/>
            </p:nvSpPr>
            <p:spPr bwMode="auto">
              <a:xfrm>
                <a:off x="1086" y="3709"/>
                <a:ext cx="17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O</a:t>
                </a:r>
              </a:p>
            </p:txBody>
          </p:sp>
          <p:sp>
            <p:nvSpPr>
              <p:cNvPr id="54382" name="Text Box 116">
                <a:extLst>
                  <a:ext uri="{FF2B5EF4-FFF2-40B4-BE49-F238E27FC236}">
                    <a16:creationId xmlns:a16="http://schemas.microsoft.com/office/drawing/2014/main" id="{BECC9EC2-A253-4D43-BD36-D203FB37C6C3}"/>
                  </a:ext>
                </a:extLst>
              </p:cNvPr>
              <p:cNvSpPr txBox="1">
                <a:spLocks noChangeArrowheads="1"/>
              </p:cNvSpPr>
              <p:nvPr/>
            </p:nvSpPr>
            <p:spPr bwMode="auto">
              <a:xfrm>
                <a:off x="1006" y="3776"/>
                <a:ext cx="32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H     H</a:t>
                </a:r>
              </a:p>
            </p:txBody>
          </p:sp>
          <p:sp>
            <p:nvSpPr>
              <p:cNvPr id="54383" name="Line 117">
                <a:extLst>
                  <a:ext uri="{FF2B5EF4-FFF2-40B4-BE49-F238E27FC236}">
                    <a16:creationId xmlns:a16="http://schemas.microsoft.com/office/drawing/2014/main" id="{D74DF567-41A9-4914-8DA6-97C4C2863FF9}"/>
                  </a:ext>
                </a:extLst>
              </p:cNvPr>
              <p:cNvSpPr>
                <a:spLocks noChangeShapeType="1"/>
              </p:cNvSpPr>
              <p:nvPr/>
            </p:nvSpPr>
            <p:spPr bwMode="auto">
              <a:xfrm flipH="1">
                <a:off x="1116" y="3792"/>
                <a:ext cx="33"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84" name="Line 118">
                <a:extLst>
                  <a:ext uri="{FF2B5EF4-FFF2-40B4-BE49-F238E27FC236}">
                    <a16:creationId xmlns:a16="http://schemas.microsoft.com/office/drawing/2014/main" id="{380C897C-CAFD-4F70-85D5-A957E07C991A}"/>
                  </a:ext>
                </a:extLst>
              </p:cNvPr>
              <p:cNvSpPr>
                <a:spLocks noChangeShapeType="1"/>
              </p:cNvSpPr>
              <p:nvPr/>
            </p:nvSpPr>
            <p:spPr bwMode="auto">
              <a:xfrm>
                <a:off x="1193" y="3789"/>
                <a:ext cx="33" cy="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4376" name="Group 119">
              <a:extLst>
                <a:ext uri="{FF2B5EF4-FFF2-40B4-BE49-F238E27FC236}">
                  <a16:creationId xmlns:a16="http://schemas.microsoft.com/office/drawing/2014/main" id="{1D6B0285-A300-4C50-BD27-F69E0615E997}"/>
                </a:ext>
              </a:extLst>
            </p:cNvPr>
            <p:cNvGrpSpPr>
              <a:grpSpLocks/>
            </p:cNvGrpSpPr>
            <p:nvPr/>
          </p:nvGrpSpPr>
          <p:grpSpPr bwMode="auto">
            <a:xfrm rot="5176243">
              <a:off x="816" y="2087"/>
              <a:ext cx="320" cy="211"/>
              <a:chOff x="1006" y="3709"/>
              <a:chExt cx="320" cy="211"/>
            </a:xfrm>
          </p:grpSpPr>
          <p:sp>
            <p:nvSpPr>
              <p:cNvPr id="54377" name="Text Box 120">
                <a:extLst>
                  <a:ext uri="{FF2B5EF4-FFF2-40B4-BE49-F238E27FC236}">
                    <a16:creationId xmlns:a16="http://schemas.microsoft.com/office/drawing/2014/main" id="{0DD361F5-0082-4AE8-ADBF-C6839CE03FD4}"/>
                  </a:ext>
                </a:extLst>
              </p:cNvPr>
              <p:cNvSpPr txBox="1">
                <a:spLocks noChangeArrowheads="1"/>
              </p:cNvSpPr>
              <p:nvPr/>
            </p:nvSpPr>
            <p:spPr bwMode="auto">
              <a:xfrm>
                <a:off x="1086" y="3709"/>
                <a:ext cx="17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O</a:t>
                </a:r>
              </a:p>
            </p:txBody>
          </p:sp>
          <p:sp>
            <p:nvSpPr>
              <p:cNvPr id="54378" name="Text Box 121">
                <a:extLst>
                  <a:ext uri="{FF2B5EF4-FFF2-40B4-BE49-F238E27FC236}">
                    <a16:creationId xmlns:a16="http://schemas.microsoft.com/office/drawing/2014/main" id="{CD42DD41-E269-4C3A-AE16-D69435EDBFF6}"/>
                  </a:ext>
                </a:extLst>
              </p:cNvPr>
              <p:cNvSpPr txBox="1">
                <a:spLocks noChangeArrowheads="1"/>
              </p:cNvSpPr>
              <p:nvPr/>
            </p:nvSpPr>
            <p:spPr bwMode="auto">
              <a:xfrm>
                <a:off x="1006" y="3776"/>
                <a:ext cx="32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H     H</a:t>
                </a:r>
              </a:p>
            </p:txBody>
          </p:sp>
          <p:sp>
            <p:nvSpPr>
              <p:cNvPr id="54379" name="Line 122">
                <a:extLst>
                  <a:ext uri="{FF2B5EF4-FFF2-40B4-BE49-F238E27FC236}">
                    <a16:creationId xmlns:a16="http://schemas.microsoft.com/office/drawing/2014/main" id="{7A8DE0F5-56C7-452D-8A5E-EEC8CE57E0F2}"/>
                  </a:ext>
                </a:extLst>
              </p:cNvPr>
              <p:cNvSpPr>
                <a:spLocks noChangeShapeType="1"/>
              </p:cNvSpPr>
              <p:nvPr/>
            </p:nvSpPr>
            <p:spPr bwMode="auto">
              <a:xfrm flipH="1">
                <a:off x="1116" y="3792"/>
                <a:ext cx="33"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80" name="Line 123">
                <a:extLst>
                  <a:ext uri="{FF2B5EF4-FFF2-40B4-BE49-F238E27FC236}">
                    <a16:creationId xmlns:a16="http://schemas.microsoft.com/office/drawing/2014/main" id="{78EAEE01-11EA-4FDD-818A-3E8DF25C11CB}"/>
                  </a:ext>
                </a:extLst>
              </p:cNvPr>
              <p:cNvSpPr>
                <a:spLocks noChangeShapeType="1"/>
              </p:cNvSpPr>
              <p:nvPr/>
            </p:nvSpPr>
            <p:spPr bwMode="auto">
              <a:xfrm>
                <a:off x="1193" y="3789"/>
                <a:ext cx="33" cy="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27188" name="Group 212">
            <a:extLst>
              <a:ext uri="{FF2B5EF4-FFF2-40B4-BE49-F238E27FC236}">
                <a16:creationId xmlns:a16="http://schemas.microsoft.com/office/drawing/2014/main" id="{7E9C9F22-45C2-46FE-9D59-B2EB3BC2AC3A}"/>
              </a:ext>
            </a:extLst>
          </p:cNvPr>
          <p:cNvGrpSpPr>
            <a:grpSpLocks/>
          </p:cNvGrpSpPr>
          <p:nvPr/>
        </p:nvGrpSpPr>
        <p:grpSpPr bwMode="auto">
          <a:xfrm>
            <a:off x="417513" y="3698875"/>
            <a:ext cx="947737" cy="1108075"/>
            <a:chOff x="263" y="2330"/>
            <a:chExt cx="597" cy="698"/>
          </a:xfrm>
        </p:grpSpPr>
        <p:sp>
          <p:nvSpPr>
            <p:cNvPr id="54363" name="Freeform 13">
              <a:extLst>
                <a:ext uri="{FF2B5EF4-FFF2-40B4-BE49-F238E27FC236}">
                  <a16:creationId xmlns:a16="http://schemas.microsoft.com/office/drawing/2014/main" id="{4993E23C-1588-4868-84AC-7B6EDAB015E1}"/>
                </a:ext>
              </a:extLst>
            </p:cNvPr>
            <p:cNvSpPr>
              <a:spLocks/>
            </p:cNvSpPr>
            <p:nvPr/>
          </p:nvSpPr>
          <p:spPr bwMode="auto">
            <a:xfrm rot="-3185071">
              <a:off x="427" y="2379"/>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nvGrpSpPr>
            <p:cNvPr id="54364" name="Group 124">
              <a:extLst>
                <a:ext uri="{FF2B5EF4-FFF2-40B4-BE49-F238E27FC236}">
                  <a16:creationId xmlns:a16="http://schemas.microsoft.com/office/drawing/2014/main" id="{AC1C01D4-5866-4B40-90FC-1C241A32B074}"/>
                </a:ext>
              </a:extLst>
            </p:cNvPr>
            <p:cNvGrpSpPr>
              <a:grpSpLocks/>
            </p:cNvGrpSpPr>
            <p:nvPr/>
          </p:nvGrpSpPr>
          <p:grpSpPr bwMode="auto">
            <a:xfrm rot="5176243">
              <a:off x="209" y="2384"/>
              <a:ext cx="320" cy="211"/>
              <a:chOff x="1006" y="3709"/>
              <a:chExt cx="320" cy="211"/>
            </a:xfrm>
          </p:grpSpPr>
          <p:sp>
            <p:nvSpPr>
              <p:cNvPr id="54370" name="Text Box 125">
                <a:extLst>
                  <a:ext uri="{FF2B5EF4-FFF2-40B4-BE49-F238E27FC236}">
                    <a16:creationId xmlns:a16="http://schemas.microsoft.com/office/drawing/2014/main" id="{08174CCE-D995-4E20-BDF0-F26E85AE2268}"/>
                  </a:ext>
                </a:extLst>
              </p:cNvPr>
              <p:cNvSpPr txBox="1">
                <a:spLocks noChangeArrowheads="1"/>
              </p:cNvSpPr>
              <p:nvPr/>
            </p:nvSpPr>
            <p:spPr bwMode="auto">
              <a:xfrm>
                <a:off x="1086" y="3709"/>
                <a:ext cx="17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O</a:t>
                </a:r>
              </a:p>
            </p:txBody>
          </p:sp>
          <p:sp>
            <p:nvSpPr>
              <p:cNvPr id="54371" name="Text Box 126">
                <a:extLst>
                  <a:ext uri="{FF2B5EF4-FFF2-40B4-BE49-F238E27FC236}">
                    <a16:creationId xmlns:a16="http://schemas.microsoft.com/office/drawing/2014/main" id="{3302D9B6-5274-4198-8B44-F6A7C1907246}"/>
                  </a:ext>
                </a:extLst>
              </p:cNvPr>
              <p:cNvSpPr txBox="1">
                <a:spLocks noChangeArrowheads="1"/>
              </p:cNvSpPr>
              <p:nvPr/>
            </p:nvSpPr>
            <p:spPr bwMode="auto">
              <a:xfrm>
                <a:off x="1006" y="3776"/>
                <a:ext cx="32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H     H</a:t>
                </a:r>
              </a:p>
            </p:txBody>
          </p:sp>
          <p:sp>
            <p:nvSpPr>
              <p:cNvPr id="54372" name="Line 127">
                <a:extLst>
                  <a:ext uri="{FF2B5EF4-FFF2-40B4-BE49-F238E27FC236}">
                    <a16:creationId xmlns:a16="http://schemas.microsoft.com/office/drawing/2014/main" id="{F3607A31-78E4-42CD-8C16-81170D9931D4}"/>
                  </a:ext>
                </a:extLst>
              </p:cNvPr>
              <p:cNvSpPr>
                <a:spLocks noChangeShapeType="1"/>
              </p:cNvSpPr>
              <p:nvPr/>
            </p:nvSpPr>
            <p:spPr bwMode="auto">
              <a:xfrm flipH="1">
                <a:off x="1116" y="3792"/>
                <a:ext cx="33"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73" name="Line 128">
                <a:extLst>
                  <a:ext uri="{FF2B5EF4-FFF2-40B4-BE49-F238E27FC236}">
                    <a16:creationId xmlns:a16="http://schemas.microsoft.com/office/drawing/2014/main" id="{967148BA-CD39-471D-8A16-0DFA5A979085}"/>
                  </a:ext>
                </a:extLst>
              </p:cNvPr>
              <p:cNvSpPr>
                <a:spLocks noChangeShapeType="1"/>
              </p:cNvSpPr>
              <p:nvPr/>
            </p:nvSpPr>
            <p:spPr bwMode="auto">
              <a:xfrm>
                <a:off x="1193" y="3789"/>
                <a:ext cx="33" cy="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4365" name="Group 129">
              <a:extLst>
                <a:ext uri="{FF2B5EF4-FFF2-40B4-BE49-F238E27FC236}">
                  <a16:creationId xmlns:a16="http://schemas.microsoft.com/office/drawing/2014/main" id="{53407563-086F-41DF-871C-8632D58E8A67}"/>
                </a:ext>
              </a:extLst>
            </p:cNvPr>
            <p:cNvGrpSpPr>
              <a:grpSpLocks/>
            </p:cNvGrpSpPr>
            <p:nvPr/>
          </p:nvGrpSpPr>
          <p:grpSpPr bwMode="auto">
            <a:xfrm>
              <a:off x="434" y="2817"/>
              <a:ext cx="320" cy="211"/>
              <a:chOff x="1006" y="3709"/>
              <a:chExt cx="320" cy="211"/>
            </a:xfrm>
          </p:grpSpPr>
          <p:sp>
            <p:nvSpPr>
              <p:cNvPr id="54366" name="Text Box 130">
                <a:extLst>
                  <a:ext uri="{FF2B5EF4-FFF2-40B4-BE49-F238E27FC236}">
                    <a16:creationId xmlns:a16="http://schemas.microsoft.com/office/drawing/2014/main" id="{2ACDE7B0-3567-45DB-819C-E86A8B555671}"/>
                  </a:ext>
                </a:extLst>
              </p:cNvPr>
              <p:cNvSpPr txBox="1">
                <a:spLocks noChangeArrowheads="1"/>
              </p:cNvSpPr>
              <p:nvPr/>
            </p:nvSpPr>
            <p:spPr bwMode="auto">
              <a:xfrm>
                <a:off x="1086" y="3709"/>
                <a:ext cx="17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O</a:t>
                </a:r>
              </a:p>
            </p:txBody>
          </p:sp>
          <p:sp>
            <p:nvSpPr>
              <p:cNvPr id="54367" name="Text Box 131">
                <a:extLst>
                  <a:ext uri="{FF2B5EF4-FFF2-40B4-BE49-F238E27FC236}">
                    <a16:creationId xmlns:a16="http://schemas.microsoft.com/office/drawing/2014/main" id="{7BAB989E-CFC3-4EF1-9615-9F7CCCDD507C}"/>
                  </a:ext>
                </a:extLst>
              </p:cNvPr>
              <p:cNvSpPr txBox="1">
                <a:spLocks noChangeArrowheads="1"/>
              </p:cNvSpPr>
              <p:nvPr/>
            </p:nvSpPr>
            <p:spPr bwMode="auto">
              <a:xfrm>
                <a:off x="1006" y="3776"/>
                <a:ext cx="32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H     H</a:t>
                </a:r>
              </a:p>
            </p:txBody>
          </p:sp>
          <p:sp>
            <p:nvSpPr>
              <p:cNvPr id="54368" name="Line 132">
                <a:extLst>
                  <a:ext uri="{FF2B5EF4-FFF2-40B4-BE49-F238E27FC236}">
                    <a16:creationId xmlns:a16="http://schemas.microsoft.com/office/drawing/2014/main" id="{7177360C-7839-4BD4-AC1A-4DDE89350A84}"/>
                  </a:ext>
                </a:extLst>
              </p:cNvPr>
              <p:cNvSpPr>
                <a:spLocks noChangeShapeType="1"/>
              </p:cNvSpPr>
              <p:nvPr/>
            </p:nvSpPr>
            <p:spPr bwMode="auto">
              <a:xfrm flipH="1">
                <a:off x="1116" y="3792"/>
                <a:ext cx="33"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69" name="Line 133">
                <a:extLst>
                  <a:ext uri="{FF2B5EF4-FFF2-40B4-BE49-F238E27FC236}">
                    <a16:creationId xmlns:a16="http://schemas.microsoft.com/office/drawing/2014/main" id="{599F30AB-7622-49B5-AA44-BF530DCBC7A2}"/>
                  </a:ext>
                </a:extLst>
              </p:cNvPr>
              <p:cNvSpPr>
                <a:spLocks noChangeShapeType="1"/>
              </p:cNvSpPr>
              <p:nvPr/>
            </p:nvSpPr>
            <p:spPr bwMode="auto">
              <a:xfrm>
                <a:off x="1193" y="3789"/>
                <a:ext cx="33" cy="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27193" name="Group 217">
            <a:extLst>
              <a:ext uri="{FF2B5EF4-FFF2-40B4-BE49-F238E27FC236}">
                <a16:creationId xmlns:a16="http://schemas.microsoft.com/office/drawing/2014/main" id="{7E5E1575-89E8-4CE5-A71C-4B4AE88E8C5D}"/>
              </a:ext>
            </a:extLst>
          </p:cNvPr>
          <p:cNvGrpSpPr>
            <a:grpSpLocks/>
          </p:cNvGrpSpPr>
          <p:nvPr/>
        </p:nvGrpSpPr>
        <p:grpSpPr bwMode="auto">
          <a:xfrm>
            <a:off x="1465263" y="3460750"/>
            <a:ext cx="901700" cy="1004888"/>
            <a:chOff x="923" y="2180"/>
            <a:chExt cx="568" cy="633"/>
          </a:xfrm>
        </p:grpSpPr>
        <p:grpSp>
          <p:nvGrpSpPr>
            <p:cNvPr id="54351" name="Group 134">
              <a:extLst>
                <a:ext uri="{FF2B5EF4-FFF2-40B4-BE49-F238E27FC236}">
                  <a16:creationId xmlns:a16="http://schemas.microsoft.com/office/drawing/2014/main" id="{ADD39B58-2B0B-42D0-924A-9792CD5D502D}"/>
                </a:ext>
              </a:extLst>
            </p:cNvPr>
            <p:cNvGrpSpPr>
              <a:grpSpLocks/>
            </p:cNvGrpSpPr>
            <p:nvPr/>
          </p:nvGrpSpPr>
          <p:grpSpPr bwMode="auto">
            <a:xfrm>
              <a:off x="923" y="2602"/>
              <a:ext cx="320" cy="211"/>
              <a:chOff x="1006" y="3709"/>
              <a:chExt cx="320" cy="211"/>
            </a:xfrm>
          </p:grpSpPr>
          <p:sp>
            <p:nvSpPr>
              <p:cNvPr id="54359" name="Text Box 135">
                <a:extLst>
                  <a:ext uri="{FF2B5EF4-FFF2-40B4-BE49-F238E27FC236}">
                    <a16:creationId xmlns:a16="http://schemas.microsoft.com/office/drawing/2014/main" id="{1A05B921-BE78-470B-9582-4D3FB05681DB}"/>
                  </a:ext>
                </a:extLst>
              </p:cNvPr>
              <p:cNvSpPr txBox="1">
                <a:spLocks noChangeArrowheads="1"/>
              </p:cNvSpPr>
              <p:nvPr/>
            </p:nvSpPr>
            <p:spPr bwMode="auto">
              <a:xfrm>
                <a:off x="1086" y="3709"/>
                <a:ext cx="17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O</a:t>
                </a:r>
              </a:p>
            </p:txBody>
          </p:sp>
          <p:sp>
            <p:nvSpPr>
              <p:cNvPr id="54360" name="Text Box 136">
                <a:extLst>
                  <a:ext uri="{FF2B5EF4-FFF2-40B4-BE49-F238E27FC236}">
                    <a16:creationId xmlns:a16="http://schemas.microsoft.com/office/drawing/2014/main" id="{D7CDF8B3-DC35-4E81-8AAC-8430F7916DF8}"/>
                  </a:ext>
                </a:extLst>
              </p:cNvPr>
              <p:cNvSpPr txBox="1">
                <a:spLocks noChangeArrowheads="1"/>
              </p:cNvSpPr>
              <p:nvPr/>
            </p:nvSpPr>
            <p:spPr bwMode="auto">
              <a:xfrm>
                <a:off x="1006" y="3776"/>
                <a:ext cx="32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H     H</a:t>
                </a:r>
              </a:p>
            </p:txBody>
          </p:sp>
          <p:sp>
            <p:nvSpPr>
              <p:cNvPr id="54361" name="Line 137">
                <a:extLst>
                  <a:ext uri="{FF2B5EF4-FFF2-40B4-BE49-F238E27FC236}">
                    <a16:creationId xmlns:a16="http://schemas.microsoft.com/office/drawing/2014/main" id="{91403179-8F67-43AA-9CD7-F3D220586D63}"/>
                  </a:ext>
                </a:extLst>
              </p:cNvPr>
              <p:cNvSpPr>
                <a:spLocks noChangeShapeType="1"/>
              </p:cNvSpPr>
              <p:nvPr/>
            </p:nvSpPr>
            <p:spPr bwMode="auto">
              <a:xfrm flipH="1">
                <a:off x="1116" y="3792"/>
                <a:ext cx="33"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62" name="Line 138">
                <a:extLst>
                  <a:ext uri="{FF2B5EF4-FFF2-40B4-BE49-F238E27FC236}">
                    <a16:creationId xmlns:a16="http://schemas.microsoft.com/office/drawing/2014/main" id="{B8C86D91-CFAC-4B57-B48C-6DBA6345DF14}"/>
                  </a:ext>
                </a:extLst>
              </p:cNvPr>
              <p:cNvSpPr>
                <a:spLocks noChangeShapeType="1"/>
              </p:cNvSpPr>
              <p:nvPr/>
            </p:nvSpPr>
            <p:spPr bwMode="auto">
              <a:xfrm>
                <a:off x="1193" y="3789"/>
                <a:ext cx="33" cy="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4352" name="Group 216">
              <a:extLst>
                <a:ext uri="{FF2B5EF4-FFF2-40B4-BE49-F238E27FC236}">
                  <a16:creationId xmlns:a16="http://schemas.microsoft.com/office/drawing/2014/main" id="{50CFECD9-138D-40FE-BD15-409E67A101F4}"/>
                </a:ext>
              </a:extLst>
            </p:cNvPr>
            <p:cNvGrpSpPr>
              <a:grpSpLocks/>
            </p:cNvGrpSpPr>
            <p:nvPr/>
          </p:nvGrpSpPr>
          <p:grpSpPr bwMode="auto">
            <a:xfrm>
              <a:off x="1125" y="2180"/>
              <a:ext cx="366" cy="564"/>
              <a:chOff x="1125" y="2180"/>
              <a:chExt cx="366" cy="564"/>
            </a:xfrm>
          </p:grpSpPr>
          <p:sp>
            <p:nvSpPr>
              <p:cNvPr id="54353" name="Freeform 7">
                <a:extLst>
                  <a:ext uri="{FF2B5EF4-FFF2-40B4-BE49-F238E27FC236}">
                    <a16:creationId xmlns:a16="http://schemas.microsoft.com/office/drawing/2014/main" id="{CC396C57-F905-4A2F-9697-66A3FA1258F8}"/>
                  </a:ext>
                </a:extLst>
              </p:cNvPr>
              <p:cNvSpPr>
                <a:spLocks/>
              </p:cNvSpPr>
              <p:nvPr/>
            </p:nvSpPr>
            <p:spPr bwMode="auto">
              <a:xfrm rot="1330918">
                <a:off x="1125" y="2243"/>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nvGrpSpPr>
              <p:cNvPr id="54354" name="Group 139">
                <a:extLst>
                  <a:ext uri="{FF2B5EF4-FFF2-40B4-BE49-F238E27FC236}">
                    <a16:creationId xmlns:a16="http://schemas.microsoft.com/office/drawing/2014/main" id="{621ADDD0-9553-4DAD-BF99-F6A829478420}"/>
                  </a:ext>
                </a:extLst>
              </p:cNvPr>
              <p:cNvGrpSpPr>
                <a:grpSpLocks/>
              </p:cNvGrpSpPr>
              <p:nvPr/>
            </p:nvGrpSpPr>
            <p:grpSpPr bwMode="auto">
              <a:xfrm rot="3207302">
                <a:off x="1179" y="2234"/>
                <a:ext cx="320" cy="211"/>
                <a:chOff x="1006" y="3709"/>
                <a:chExt cx="320" cy="211"/>
              </a:xfrm>
            </p:grpSpPr>
            <p:sp>
              <p:nvSpPr>
                <p:cNvPr id="54355" name="Text Box 140">
                  <a:extLst>
                    <a:ext uri="{FF2B5EF4-FFF2-40B4-BE49-F238E27FC236}">
                      <a16:creationId xmlns:a16="http://schemas.microsoft.com/office/drawing/2014/main" id="{413FE456-E6CB-4451-A1EC-568527AD6146}"/>
                    </a:ext>
                  </a:extLst>
                </p:cNvPr>
                <p:cNvSpPr txBox="1">
                  <a:spLocks noChangeArrowheads="1"/>
                </p:cNvSpPr>
                <p:nvPr/>
              </p:nvSpPr>
              <p:spPr bwMode="auto">
                <a:xfrm>
                  <a:off x="1086" y="3709"/>
                  <a:ext cx="17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O</a:t>
                  </a:r>
                </a:p>
              </p:txBody>
            </p:sp>
            <p:sp>
              <p:nvSpPr>
                <p:cNvPr id="54356" name="Text Box 141">
                  <a:extLst>
                    <a:ext uri="{FF2B5EF4-FFF2-40B4-BE49-F238E27FC236}">
                      <a16:creationId xmlns:a16="http://schemas.microsoft.com/office/drawing/2014/main" id="{C8FBD9CD-F081-47FE-8A6F-3BA17A5C1C51}"/>
                    </a:ext>
                  </a:extLst>
                </p:cNvPr>
                <p:cNvSpPr txBox="1">
                  <a:spLocks noChangeArrowheads="1"/>
                </p:cNvSpPr>
                <p:nvPr/>
              </p:nvSpPr>
              <p:spPr bwMode="auto">
                <a:xfrm>
                  <a:off x="1006" y="3776"/>
                  <a:ext cx="32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H     H</a:t>
                  </a:r>
                </a:p>
              </p:txBody>
            </p:sp>
            <p:sp>
              <p:nvSpPr>
                <p:cNvPr id="54357" name="Line 142">
                  <a:extLst>
                    <a:ext uri="{FF2B5EF4-FFF2-40B4-BE49-F238E27FC236}">
                      <a16:creationId xmlns:a16="http://schemas.microsoft.com/office/drawing/2014/main" id="{243E413F-214A-432F-A655-5E1CE7AB9CB3}"/>
                    </a:ext>
                  </a:extLst>
                </p:cNvPr>
                <p:cNvSpPr>
                  <a:spLocks noChangeShapeType="1"/>
                </p:cNvSpPr>
                <p:nvPr/>
              </p:nvSpPr>
              <p:spPr bwMode="auto">
                <a:xfrm flipH="1">
                  <a:off x="1116" y="3792"/>
                  <a:ext cx="33"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58" name="Line 143">
                  <a:extLst>
                    <a:ext uri="{FF2B5EF4-FFF2-40B4-BE49-F238E27FC236}">
                      <a16:creationId xmlns:a16="http://schemas.microsoft.com/office/drawing/2014/main" id="{7903EFE8-BD5E-4CA9-9A55-04A6DB4741DB}"/>
                    </a:ext>
                  </a:extLst>
                </p:cNvPr>
                <p:cNvSpPr>
                  <a:spLocks noChangeShapeType="1"/>
                </p:cNvSpPr>
                <p:nvPr/>
              </p:nvSpPr>
              <p:spPr bwMode="auto">
                <a:xfrm>
                  <a:off x="1193" y="3789"/>
                  <a:ext cx="33" cy="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grpSp>
        <p:nvGrpSpPr>
          <p:cNvPr id="127120" name="Group 144">
            <a:extLst>
              <a:ext uri="{FF2B5EF4-FFF2-40B4-BE49-F238E27FC236}">
                <a16:creationId xmlns:a16="http://schemas.microsoft.com/office/drawing/2014/main" id="{84002098-3721-4D9E-9605-5D82FAF5E02D}"/>
              </a:ext>
            </a:extLst>
          </p:cNvPr>
          <p:cNvGrpSpPr>
            <a:grpSpLocks/>
          </p:cNvGrpSpPr>
          <p:nvPr/>
        </p:nvGrpSpPr>
        <p:grpSpPr bwMode="auto">
          <a:xfrm>
            <a:off x="6049963" y="3851275"/>
            <a:ext cx="508000" cy="334963"/>
            <a:chOff x="1006" y="3709"/>
            <a:chExt cx="320" cy="211"/>
          </a:xfrm>
        </p:grpSpPr>
        <p:sp>
          <p:nvSpPr>
            <p:cNvPr id="54347" name="Text Box 145">
              <a:extLst>
                <a:ext uri="{FF2B5EF4-FFF2-40B4-BE49-F238E27FC236}">
                  <a16:creationId xmlns:a16="http://schemas.microsoft.com/office/drawing/2014/main" id="{859BC822-A2A6-4973-B5BD-D21AAF2714E2}"/>
                </a:ext>
              </a:extLst>
            </p:cNvPr>
            <p:cNvSpPr txBox="1">
              <a:spLocks noChangeArrowheads="1"/>
            </p:cNvSpPr>
            <p:nvPr/>
          </p:nvSpPr>
          <p:spPr bwMode="auto">
            <a:xfrm>
              <a:off x="1086" y="3709"/>
              <a:ext cx="17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O</a:t>
              </a:r>
            </a:p>
          </p:txBody>
        </p:sp>
        <p:sp>
          <p:nvSpPr>
            <p:cNvPr id="54348" name="Text Box 146">
              <a:extLst>
                <a:ext uri="{FF2B5EF4-FFF2-40B4-BE49-F238E27FC236}">
                  <a16:creationId xmlns:a16="http://schemas.microsoft.com/office/drawing/2014/main" id="{155C64DB-84EB-4906-90E9-E2082D64225C}"/>
                </a:ext>
              </a:extLst>
            </p:cNvPr>
            <p:cNvSpPr txBox="1">
              <a:spLocks noChangeArrowheads="1"/>
            </p:cNvSpPr>
            <p:nvPr/>
          </p:nvSpPr>
          <p:spPr bwMode="auto">
            <a:xfrm>
              <a:off x="1006" y="3776"/>
              <a:ext cx="32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H     H</a:t>
              </a:r>
            </a:p>
          </p:txBody>
        </p:sp>
        <p:sp>
          <p:nvSpPr>
            <p:cNvPr id="54349" name="Line 147">
              <a:extLst>
                <a:ext uri="{FF2B5EF4-FFF2-40B4-BE49-F238E27FC236}">
                  <a16:creationId xmlns:a16="http://schemas.microsoft.com/office/drawing/2014/main" id="{70A5AD56-A1A7-4C3F-823A-31ECD920D493}"/>
                </a:ext>
              </a:extLst>
            </p:cNvPr>
            <p:cNvSpPr>
              <a:spLocks noChangeShapeType="1"/>
            </p:cNvSpPr>
            <p:nvPr/>
          </p:nvSpPr>
          <p:spPr bwMode="auto">
            <a:xfrm flipH="1">
              <a:off x="1116" y="3792"/>
              <a:ext cx="33"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50" name="Line 148">
              <a:extLst>
                <a:ext uri="{FF2B5EF4-FFF2-40B4-BE49-F238E27FC236}">
                  <a16:creationId xmlns:a16="http://schemas.microsoft.com/office/drawing/2014/main" id="{5AAEA085-9EC0-413A-BC9D-9C264406C2B7}"/>
                </a:ext>
              </a:extLst>
            </p:cNvPr>
            <p:cNvSpPr>
              <a:spLocks noChangeShapeType="1"/>
            </p:cNvSpPr>
            <p:nvPr/>
          </p:nvSpPr>
          <p:spPr bwMode="auto">
            <a:xfrm>
              <a:off x="1193" y="3789"/>
              <a:ext cx="33" cy="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7125" name="Group 149">
            <a:extLst>
              <a:ext uri="{FF2B5EF4-FFF2-40B4-BE49-F238E27FC236}">
                <a16:creationId xmlns:a16="http://schemas.microsoft.com/office/drawing/2014/main" id="{6F76F01F-6A13-4BE8-A20A-6CCE2131C882}"/>
              </a:ext>
            </a:extLst>
          </p:cNvPr>
          <p:cNvGrpSpPr>
            <a:grpSpLocks/>
          </p:cNvGrpSpPr>
          <p:nvPr/>
        </p:nvGrpSpPr>
        <p:grpSpPr bwMode="auto">
          <a:xfrm>
            <a:off x="6534150" y="3814763"/>
            <a:ext cx="508000" cy="334962"/>
            <a:chOff x="1006" y="3709"/>
            <a:chExt cx="320" cy="211"/>
          </a:xfrm>
        </p:grpSpPr>
        <p:sp>
          <p:nvSpPr>
            <p:cNvPr id="54343" name="Text Box 150">
              <a:extLst>
                <a:ext uri="{FF2B5EF4-FFF2-40B4-BE49-F238E27FC236}">
                  <a16:creationId xmlns:a16="http://schemas.microsoft.com/office/drawing/2014/main" id="{D8A07CF9-2DD9-48D3-91B1-3E387AF6A238}"/>
                </a:ext>
              </a:extLst>
            </p:cNvPr>
            <p:cNvSpPr txBox="1">
              <a:spLocks noChangeArrowheads="1"/>
            </p:cNvSpPr>
            <p:nvPr/>
          </p:nvSpPr>
          <p:spPr bwMode="auto">
            <a:xfrm>
              <a:off x="1086" y="3709"/>
              <a:ext cx="17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O</a:t>
              </a:r>
            </a:p>
          </p:txBody>
        </p:sp>
        <p:sp>
          <p:nvSpPr>
            <p:cNvPr id="54344" name="Text Box 151">
              <a:extLst>
                <a:ext uri="{FF2B5EF4-FFF2-40B4-BE49-F238E27FC236}">
                  <a16:creationId xmlns:a16="http://schemas.microsoft.com/office/drawing/2014/main" id="{28D59860-596D-4A2B-A4D9-89BC1A63E0A2}"/>
                </a:ext>
              </a:extLst>
            </p:cNvPr>
            <p:cNvSpPr txBox="1">
              <a:spLocks noChangeArrowheads="1"/>
            </p:cNvSpPr>
            <p:nvPr/>
          </p:nvSpPr>
          <p:spPr bwMode="auto">
            <a:xfrm>
              <a:off x="1006" y="3776"/>
              <a:ext cx="32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H     H</a:t>
              </a:r>
            </a:p>
          </p:txBody>
        </p:sp>
        <p:sp>
          <p:nvSpPr>
            <p:cNvPr id="54345" name="Line 152">
              <a:extLst>
                <a:ext uri="{FF2B5EF4-FFF2-40B4-BE49-F238E27FC236}">
                  <a16:creationId xmlns:a16="http://schemas.microsoft.com/office/drawing/2014/main" id="{CAFE3F30-58E4-412A-9EB3-37456E7E74F3}"/>
                </a:ext>
              </a:extLst>
            </p:cNvPr>
            <p:cNvSpPr>
              <a:spLocks noChangeShapeType="1"/>
            </p:cNvSpPr>
            <p:nvPr/>
          </p:nvSpPr>
          <p:spPr bwMode="auto">
            <a:xfrm flipH="1">
              <a:off x="1116" y="3792"/>
              <a:ext cx="33"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46" name="Line 153">
              <a:extLst>
                <a:ext uri="{FF2B5EF4-FFF2-40B4-BE49-F238E27FC236}">
                  <a16:creationId xmlns:a16="http://schemas.microsoft.com/office/drawing/2014/main" id="{BF10F0B1-6EF8-416C-9AB8-CB45CEF04484}"/>
                </a:ext>
              </a:extLst>
            </p:cNvPr>
            <p:cNvSpPr>
              <a:spLocks noChangeShapeType="1"/>
            </p:cNvSpPr>
            <p:nvPr/>
          </p:nvSpPr>
          <p:spPr bwMode="auto">
            <a:xfrm>
              <a:off x="1193" y="3789"/>
              <a:ext cx="33" cy="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7130" name="Group 154">
            <a:extLst>
              <a:ext uri="{FF2B5EF4-FFF2-40B4-BE49-F238E27FC236}">
                <a16:creationId xmlns:a16="http://schemas.microsoft.com/office/drawing/2014/main" id="{3A3F042A-C1F3-474D-BBB6-915909D1CFE0}"/>
              </a:ext>
            </a:extLst>
          </p:cNvPr>
          <p:cNvGrpSpPr>
            <a:grpSpLocks/>
          </p:cNvGrpSpPr>
          <p:nvPr/>
        </p:nvGrpSpPr>
        <p:grpSpPr bwMode="auto">
          <a:xfrm>
            <a:off x="7018338" y="3816350"/>
            <a:ext cx="508000" cy="355600"/>
            <a:chOff x="1006" y="3709"/>
            <a:chExt cx="320" cy="188"/>
          </a:xfrm>
        </p:grpSpPr>
        <p:sp>
          <p:nvSpPr>
            <p:cNvPr id="54339" name="Text Box 155">
              <a:extLst>
                <a:ext uri="{FF2B5EF4-FFF2-40B4-BE49-F238E27FC236}">
                  <a16:creationId xmlns:a16="http://schemas.microsoft.com/office/drawing/2014/main" id="{BEB00C9D-BDD4-4BEE-A54F-1D083B5D8C8A}"/>
                </a:ext>
              </a:extLst>
            </p:cNvPr>
            <p:cNvSpPr txBox="1">
              <a:spLocks noChangeArrowheads="1"/>
            </p:cNvSpPr>
            <p:nvPr/>
          </p:nvSpPr>
          <p:spPr bwMode="auto">
            <a:xfrm>
              <a:off x="1086" y="3709"/>
              <a:ext cx="172"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O</a:t>
              </a:r>
            </a:p>
          </p:txBody>
        </p:sp>
        <p:sp>
          <p:nvSpPr>
            <p:cNvPr id="54340" name="Text Box 156">
              <a:extLst>
                <a:ext uri="{FF2B5EF4-FFF2-40B4-BE49-F238E27FC236}">
                  <a16:creationId xmlns:a16="http://schemas.microsoft.com/office/drawing/2014/main" id="{8ADDE1C2-0BD7-4924-8340-81D0F4957D4E}"/>
                </a:ext>
              </a:extLst>
            </p:cNvPr>
            <p:cNvSpPr txBox="1">
              <a:spLocks noChangeArrowheads="1"/>
            </p:cNvSpPr>
            <p:nvPr/>
          </p:nvSpPr>
          <p:spPr bwMode="auto">
            <a:xfrm>
              <a:off x="1006" y="3776"/>
              <a:ext cx="320"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H     H</a:t>
              </a:r>
            </a:p>
          </p:txBody>
        </p:sp>
        <p:sp>
          <p:nvSpPr>
            <p:cNvPr id="54341" name="Line 157">
              <a:extLst>
                <a:ext uri="{FF2B5EF4-FFF2-40B4-BE49-F238E27FC236}">
                  <a16:creationId xmlns:a16="http://schemas.microsoft.com/office/drawing/2014/main" id="{DC2E2440-E6B8-42D1-88C5-D33D5804FD37}"/>
                </a:ext>
              </a:extLst>
            </p:cNvPr>
            <p:cNvSpPr>
              <a:spLocks noChangeShapeType="1"/>
            </p:cNvSpPr>
            <p:nvPr/>
          </p:nvSpPr>
          <p:spPr bwMode="auto">
            <a:xfrm flipH="1">
              <a:off x="1116" y="3792"/>
              <a:ext cx="33"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42" name="Line 158">
              <a:extLst>
                <a:ext uri="{FF2B5EF4-FFF2-40B4-BE49-F238E27FC236}">
                  <a16:creationId xmlns:a16="http://schemas.microsoft.com/office/drawing/2014/main" id="{A5A336E9-51E5-4445-9676-5460E940EEA8}"/>
                </a:ext>
              </a:extLst>
            </p:cNvPr>
            <p:cNvSpPr>
              <a:spLocks noChangeShapeType="1"/>
            </p:cNvSpPr>
            <p:nvPr/>
          </p:nvSpPr>
          <p:spPr bwMode="auto">
            <a:xfrm>
              <a:off x="1193" y="3789"/>
              <a:ext cx="33" cy="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7135" name="Group 159">
            <a:extLst>
              <a:ext uri="{FF2B5EF4-FFF2-40B4-BE49-F238E27FC236}">
                <a16:creationId xmlns:a16="http://schemas.microsoft.com/office/drawing/2014/main" id="{201F4138-22BA-429E-B020-B5CF6EEF610F}"/>
              </a:ext>
            </a:extLst>
          </p:cNvPr>
          <p:cNvGrpSpPr>
            <a:grpSpLocks/>
          </p:cNvGrpSpPr>
          <p:nvPr/>
        </p:nvGrpSpPr>
        <p:grpSpPr bwMode="auto">
          <a:xfrm>
            <a:off x="7185025" y="2941638"/>
            <a:ext cx="508000" cy="355600"/>
            <a:chOff x="1006" y="3709"/>
            <a:chExt cx="320" cy="188"/>
          </a:xfrm>
        </p:grpSpPr>
        <p:sp>
          <p:nvSpPr>
            <p:cNvPr id="54335" name="Text Box 160">
              <a:extLst>
                <a:ext uri="{FF2B5EF4-FFF2-40B4-BE49-F238E27FC236}">
                  <a16:creationId xmlns:a16="http://schemas.microsoft.com/office/drawing/2014/main" id="{95F71731-BCF4-43AE-8082-7163FB784C71}"/>
                </a:ext>
              </a:extLst>
            </p:cNvPr>
            <p:cNvSpPr txBox="1">
              <a:spLocks noChangeArrowheads="1"/>
            </p:cNvSpPr>
            <p:nvPr/>
          </p:nvSpPr>
          <p:spPr bwMode="auto">
            <a:xfrm>
              <a:off x="1086" y="3709"/>
              <a:ext cx="172"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O</a:t>
              </a:r>
            </a:p>
          </p:txBody>
        </p:sp>
        <p:sp>
          <p:nvSpPr>
            <p:cNvPr id="54336" name="Text Box 161">
              <a:extLst>
                <a:ext uri="{FF2B5EF4-FFF2-40B4-BE49-F238E27FC236}">
                  <a16:creationId xmlns:a16="http://schemas.microsoft.com/office/drawing/2014/main" id="{54AC96A2-FF70-4B6D-A732-AFA8E3343385}"/>
                </a:ext>
              </a:extLst>
            </p:cNvPr>
            <p:cNvSpPr txBox="1">
              <a:spLocks noChangeArrowheads="1"/>
            </p:cNvSpPr>
            <p:nvPr/>
          </p:nvSpPr>
          <p:spPr bwMode="auto">
            <a:xfrm>
              <a:off x="1006" y="3776"/>
              <a:ext cx="320"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H     H</a:t>
              </a:r>
            </a:p>
          </p:txBody>
        </p:sp>
        <p:sp>
          <p:nvSpPr>
            <p:cNvPr id="54337" name="Line 162">
              <a:extLst>
                <a:ext uri="{FF2B5EF4-FFF2-40B4-BE49-F238E27FC236}">
                  <a16:creationId xmlns:a16="http://schemas.microsoft.com/office/drawing/2014/main" id="{73EE6C75-3223-4D07-AF38-040F518EEB11}"/>
                </a:ext>
              </a:extLst>
            </p:cNvPr>
            <p:cNvSpPr>
              <a:spLocks noChangeShapeType="1"/>
            </p:cNvSpPr>
            <p:nvPr/>
          </p:nvSpPr>
          <p:spPr bwMode="auto">
            <a:xfrm flipH="1">
              <a:off x="1116" y="3792"/>
              <a:ext cx="33"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38" name="Line 163">
              <a:extLst>
                <a:ext uri="{FF2B5EF4-FFF2-40B4-BE49-F238E27FC236}">
                  <a16:creationId xmlns:a16="http://schemas.microsoft.com/office/drawing/2014/main" id="{813376D1-AD71-4ADF-A90E-BA941DB3B3CB}"/>
                </a:ext>
              </a:extLst>
            </p:cNvPr>
            <p:cNvSpPr>
              <a:spLocks noChangeShapeType="1"/>
            </p:cNvSpPr>
            <p:nvPr/>
          </p:nvSpPr>
          <p:spPr bwMode="auto">
            <a:xfrm>
              <a:off x="1193" y="3789"/>
              <a:ext cx="33" cy="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7140" name="Group 164">
            <a:extLst>
              <a:ext uri="{FF2B5EF4-FFF2-40B4-BE49-F238E27FC236}">
                <a16:creationId xmlns:a16="http://schemas.microsoft.com/office/drawing/2014/main" id="{B97B9C7A-C578-48B8-90B0-8C48BDC5AEB8}"/>
              </a:ext>
            </a:extLst>
          </p:cNvPr>
          <p:cNvGrpSpPr>
            <a:grpSpLocks/>
          </p:cNvGrpSpPr>
          <p:nvPr/>
        </p:nvGrpSpPr>
        <p:grpSpPr bwMode="auto">
          <a:xfrm>
            <a:off x="6691313" y="2905125"/>
            <a:ext cx="508000" cy="355600"/>
            <a:chOff x="1006" y="3709"/>
            <a:chExt cx="320" cy="188"/>
          </a:xfrm>
        </p:grpSpPr>
        <p:sp>
          <p:nvSpPr>
            <p:cNvPr id="54331" name="Text Box 165">
              <a:extLst>
                <a:ext uri="{FF2B5EF4-FFF2-40B4-BE49-F238E27FC236}">
                  <a16:creationId xmlns:a16="http://schemas.microsoft.com/office/drawing/2014/main" id="{ADDCF0F1-6033-4680-AE4E-CA6E1B6167B0}"/>
                </a:ext>
              </a:extLst>
            </p:cNvPr>
            <p:cNvSpPr txBox="1">
              <a:spLocks noChangeArrowheads="1"/>
            </p:cNvSpPr>
            <p:nvPr/>
          </p:nvSpPr>
          <p:spPr bwMode="auto">
            <a:xfrm>
              <a:off x="1086" y="3709"/>
              <a:ext cx="172"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O</a:t>
              </a:r>
            </a:p>
          </p:txBody>
        </p:sp>
        <p:sp>
          <p:nvSpPr>
            <p:cNvPr id="54332" name="Text Box 166">
              <a:extLst>
                <a:ext uri="{FF2B5EF4-FFF2-40B4-BE49-F238E27FC236}">
                  <a16:creationId xmlns:a16="http://schemas.microsoft.com/office/drawing/2014/main" id="{0B227D8E-DDDD-4AB9-A902-A18040A70D61}"/>
                </a:ext>
              </a:extLst>
            </p:cNvPr>
            <p:cNvSpPr txBox="1">
              <a:spLocks noChangeArrowheads="1"/>
            </p:cNvSpPr>
            <p:nvPr/>
          </p:nvSpPr>
          <p:spPr bwMode="auto">
            <a:xfrm>
              <a:off x="1006" y="3776"/>
              <a:ext cx="320"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H     H</a:t>
              </a:r>
            </a:p>
          </p:txBody>
        </p:sp>
        <p:sp>
          <p:nvSpPr>
            <p:cNvPr id="54333" name="Line 167">
              <a:extLst>
                <a:ext uri="{FF2B5EF4-FFF2-40B4-BE49-F238E27FC236}">
                  <a16:creationId xmlns:a16="http://schemas.microsoft.com/office/drawing/2014/main" id="{98C73975-7DBD-4E82-956A-7DE0C098DF8A}"/>
                </a:ext>
              </a:extLst>
            </p:cNvPr>
            <p:cNvSpPr>
              <a:spLocks noChangeShapeType="1"/>
            </p:cNvSpPr>
            <p:nvPr/>
          </p:nvSpPr>
          <p:spPr bwMode="auto">
            <a:xfrm flipH="1">
              <a:off x="1116" y="3792"/>
              <a:ext cx="33"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34" name="Line 168">
              <a:extLst>
                <a:ext uri="{FF2B5EF4-FFF2-40B4-BE49-F238E27FC236}">
                  <a16:creationId xmlns:a16="http://schemas.microsoft.com/office/drawing/2014/main" id="{225E1F39-2291-43C8-9A97-0514737218FD}"/>
                </a:ext>
              </a:extLst>
            </p:cNvPr>
            <p:cNvSpPr>
              <a:spLocks noChangeShapeType="1"/>
            </p:cNvSpPr>
            <p:nvPr/>
          </p:nvSpPr>
          <p:spPr bwMode="auto">
            <a:xfrm>
              <a:off x="1193" y="3789"/>
              <a:ext cx="33" cy="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7145" name="Group 169">
            <a:extLst>
              <a:ext uri="{FF2B5EF4-FFF2-40B4-BE49-F238E27FC236}">
                <a16:creationId xmlns:a16="http://schemas.microsoft.com/office/drawing/2014/main" id="{5274DC25-5AAD-4E8A-8863-3615B5C0D164}"/>
              </a:ext>
            </a:extLst>
          </p:cNvPr>
          <p:cNvGrpSpPr>
            <a:grpSpLocks/>
          </p:cNvGrpSpPr>
          <p:nvPr/>
        </p:nvGrpSpPr>
        <p:grpSpPr bwMode="auto">
          <a:xfrm>
            <a:off x="6134100" y="2919413"/>
            <a:ext cx="508000" cy="355600"/>
            <a:chOff x="1006" y="3709"/>
            <a:chExt cx="320" cy="188"/>
          </a:xfrm>
        </p:grpSpPr>
        <p:sp>
          <p:nvSpPr>
            <p:cNvPr id="54327" name="Text Box 170">
              <a:extLst>
                <a:ext uri="{FF2B5EF4-FFF2-40B4-BE49-F238E27FC236}">
                  <a16:creationId xmlns:a16="http://schemas.microsoft.com/office/drawing/2014/main" id="{C8C53EB9-B133-4093-9CC3-41A4CF65EE6D}"/>
                </a:ext>
              </a:extLst>
            </p:cNvPr>
            <p:cNvSpPr txBox="1">
              <a:spLocks noChangeArrowheads="1"/>
            </p:cNvSpPr>
            <p:nvPr/>
          </p:nvSpPr>
          <p:spPr bwMode="auto">
            <a:xfrm>
              <a:off x="1086" y="3709"/>
              <a:ext cx="172"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O</a:t>
              </a:r>
            </a:p>
          </p:txBody>
        </p:sp>
        <p:sp>
          <p:nvSpPr>
            <p:cNvPr id="54328" name="Text Box 171">
              <a:extLst>
                <a:ext uri="{FF2B5EF4-FFF2-40B4-BE49-F238E27FC236}">
                  <a16:creationId xmlns:a16="http://schemas.microsoft.com/office/drawing/2014/main" id="{62C9D5C7-23FD-422D-9560-DE5A4DAEDAD1}"/>
                </a:ext>
              </a:extLst>
            </p:cNvPr>
            <p:cNvSpPr txBox="1">
              <a:spLocks noChangeArrowheads="1"/>
            </p:cNvSpPr>
            <p:nvPr/>
          </p:nvSpPr>
          <p:spPr bwMode="auto">
            <a:xfrm>
              <a:off x="1006" y="3776"/>
              <a:ext cx="320"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H     H</a:t>
              </a:r>
            </a:p>
          </p:txBody>
        </p:sp>
        <p:sp>
          <p:nvSpPr>
            <p:cNvPr id="54329" name="Line 172">
              <a:extLst>
                <a:ext uri="{FF2B5EF4-FFF2-40B4-BE49-F238E27FC236}">
                  <a16:creationId xmlns:a16="http://schemas.microsoft.com/office/drawing/2014/main" id="{BAC669CE-4DD5-4FC1-9A43-35CD68DF2964}"/>
                </a:ext>
              </a:extLst>
            </p:cNvPr>
            <p:cNvSpPr>
              <a:spLocks noChangeShapeType="1"/>
            </p:cNvSpPr>
            <p:nvPr/>
          </p:nvSpPr>
          <p:spPr bwMode="auto">
            <a:xfrm flipH="1">
              <a:off x="1116" y="3792"/>
              <a:ext cx="33"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30" name="Line 173">
              <a:extLst>
                <a:ext uri="{FF2B5EF4-FFF2-40B4-BE49-F238E27FC236}">
                  <a16:creationId xmlns:a16="http://schemas.microsoft.com/office/drawing/2014/main" id="{6BD5912D-D06A-4598-ACD7-94D7D032AAA2}"/>
                </a:ext>
              </a:extLst>
            </p:cNvPr>
            <p:cNvSpPr>
              <a:spLocks noChangeShapeType="1"/>
            </p:cNvSpPr>
            <p:nvPr/>
          </p:nvSpPr>
          <p:spPr bwMode="auto">
            <a:xfrm>
              <a:off x="1193" y="3789"/>
              <a:ext cx="33" cy="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7150" name="Group 174">
            <a:extLst>
              <a:ext uri="{FF2B5EF4-FFF2-40B4-BE49-F238E27FC236}">
                <a16:creationId xmlns:a16="http://schemas.microsoft.com/office/drawing/2014/main" id="{3B4A13E5-1946-45D0-8569-0B45B02FDC8E}"/>
              </a:ext>
            </a:extLst>
          </p:cNvPr>
          <p:cNvGrpSpPr>
            <a:grpSpLocks/>
          </p:cNvGrpSpPr>
          <p:nvPr/>
        </p:nvGrpSpPr>
        <p:grpSpPr bwMode="auto">
          <a:xfrm>
            <a:off x="6491288" y="2501900"/>
            <a:ext cx="508000" cy="355600"/>
            <a:chOff x="1006" y="3709"/>
            <a:chExt cx="320" cy="188"/>
          </a:xfrm>
        </p:grpSpPr>
        <p:sp>
          <p:nvSpPr>
            <p:cNvPr id="54323" name="Text Box 175">
              <a:extLst>
                <a:ext uri="{FF2B5EF4-FFF2-40B4-BE49-F238E27FC236}">
                  <a16:creationId xmlns:a16="http://schemas.microsoft.com/office/drawing/2014/main" id="{92843E01-55C6-4E46-8A5D-49BC4022B121}"/>
                </a:ext>
              </a:extLst>
            </p:cNvPr>
            <p:cNvSpPr txBox="1">
              <a:spLocks noChangeArrowheads="1"/>
            </p:cNvSpPr>
            <p:nvPr/>
          </p:nvSpPr>
          <p:spPr bwMode="auto">
            <a:xfrm>
              <a:off x="1086" y="3709"/>
              <a:ext cx="172"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O</a:t>
              </a:r>
            </a:p>
          </p:txBody>
        </p:sp>
        <p:sp>
          <p:nvSpPr>
            <p:cNvPr id="54324" name="Text Box 176">
              <a:extLst>
                <a:ext uri="{FF2B5EF4-FFF2-40B4-BE49-F238E27FC236}">
                  <a16:creationId xmlns:a16="http://schemas.microsoft.com/office/drawing/2014/main" id="{57527EF0-DB31-46D3-ADF3-68318BB99EB8}"/>
                </a:ext>
              </a:extLst>
            </p:cNvPr>
            <p:cNvSpPr txBox="1">
              <a:spLocks noChangeArrowheads="1"/>
            </p:cNvSpPr>
            <p:nvPr/>
          </p:nvSpPr>
          <p:spPr bwMode="auto">
            <a:xfrm>
              <a:off x="1006" y="3776"/>
              <a:ext cx="320"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H     H</a:t>
              </a:r>
            </a:p>
          </p:txBody>
        </p:sp>
        <p:sp>
          <p:nvSpPr>
            <p:cNvPr id="54325" name="Line 177">
              <a:extLst>
                <a:ext uri="{FF2B5EF4-FFF2-40B4-BE49-F238E27FC236}">
                  <a16:creationId xmlns:a16="http://schemas.microsoft.com/office/drawing/2014/main" id="{163458AA-F17B-4092-B360-6885D71700BB}"/>
                </a:ext>
              </a:extLst>
            </p:cNvPr>
            <p:cNvSpPr>
              <a:spLocks noChangeShapeType="1"/>
            </p:cNvSpPr>
            <p:nvPr/>
          </p:nvSpPr>
          <p:spPr bwMode="auto">
            <a:xfrm flipH="1">
              <a:off x="1116" y="3792"/>
              <a:ext cx="33"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26" name="Line 178">
              <a:extLst>
                <a:ext uri="{FF2B5EF4-FFF2-40B4-BE49-F238E27FC236}">
                  <a16:creationId xmlns:a16="http://schemas.microsoft.com/office/drawing/2014/main" id="{F3CFB620-346D-4F2F-A3E8-E03F5B08E208}"/>
                </a:ext>
              </a:extLst>
            </p:cNvPr>
            <p:cNvSpPr>
              <a:spLocks noChangeShapeType="1"/>
            </p:cNvSpPr>
            <p:nvPr/>
          </p:nvSpPr>
          <p:spPr bwMode="auto">
            <a:xfrm>
              <a:off x="1193" y="3789"/>
              <a:ext cx="33" cy="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7155" name="Group 179">
            <a:extLst>
              <a:ext uri="{FF2B5EF4-FFF2-40B4-BE49-F238E27FC236}">
                <a16:creationId xmlns:a16="http://schemas.microsoft.com/office/drawing/2014/main" id="{C7D58139-B8D6-4DB2-BBFD-4B678FDAB0D1}"/>
              </a:ext>
            </a:extLst>
          </p:cNvPr>
          <p:cNvGrpSpPr>
            <a:grpSpLocks/>
          </p:cNvGrpSpPr>
          <p:nvPr/>
        </p:nvGrpSpPr>
        <p:grpSpPr bwMode="auto">
          <a:xfrm>
            <a:off x="6950075" y="2554288"/>
            <a:ext cx="508000" cy="355600"/>
            <a:chOff x="1006" y="3709"/>
            <a:chExt cx="320" cy="188"/>
          </a:xfrm>
        </p:grpSpPr>
        <p:sp>
          <p:nvSpPr>
            <p:cNvPr id="54319" name="Text Box 180">
              <a:extLst>
                <a:ext uri="{FF2B5EF4-FFF2-40B4-BE49-F238E27FC236}">
                  <a16:creationId xmlns:a16="http://schemas.microsoft.com/office/drawing/2014/main" id="{FD807E5B-229F-416E-9A4B-2C20255A29FA}"/>
                </a:ext>
              </a:extLst>
            </p:cNvPr>
            <p:cNvSpPr txBox="1">
              <a:spLocks noChangeArrowheads="1"/>
            </p:cNvSpPr>
            <p:nvPr/>
          </p:nvSpPr>
          <p:spPr bwMode="auto">
            <a:xfrm>
              <a:off x="1086" y="3709"/>
              <a:ext cx="172"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O</a:t>
              </a:r>
            </a:p>
          </p:txBody>
        </p:sp>
        <p:sp>
          <p:nvSpPr>
            <p:cNvPr id="54320" name="Text Box 181">
              <a:extLst>
                <a:ext uri="{FF2B5EF4-FFF2-40B4-BE49-F238E27FC236}">
                  <a16:creationId xmlns:a16="http://schemas.microsoft.com/office/drawing/2014/main" id="{25778349-2545-4FD1-9A77-F069BFC9E848}"/>
                </a:ext>
              </a:extLst>
            </p:cNvPr>
            <p:cNvSpPr txBox="1">
              <a:spLocks noChangeArrowheads="1"/>
            </p:cNvSpPr>
            <p:nvPr/>
          </p:nvSpPr>
          <p:spPr bwMode="auto">
            <a:xfrm>
              <a:off x="1006" y="3776"/>
              <a:ext cx="320"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H     H</a:t>
              </a:r>
            </a:p>
          </p:txBody>
        </p:sp>
        <p:sp>
          <p:nvSpPr>
            <p:cNvPr id="54321" name="Line 182">
              <a:extLst>
                <a:ext uri="{FF2B5EF4-FFF2-40B4-BE49-F238E27FC236}">
                  <a16:creationId xmlns:a16="http://schemas.microsoft.com/office/drawing/2014/main" id="{2764C996-45BC-4355-AFA0-6372777187A2}"/>
                </a:ext>
              </a:extLst>
            </p:cNvPr>
            <p:cNvSpPr>
              <a:spLocks noChangeShapeType="1"/>
            </p:cNvSpPr>
            <p:nvPr/>
          </p:nvSpPr>
          <p:spPr bwMode="auto">
            <a:xfrm flipH="1">
              <a:off x="1116" y="3792"/>
              <a:ext cx="33"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22" name="Line 183">
              <a:extLst>
                <a:ext uri="{FF2B5EF4-FFF2-40B4-BE49-F238E27FC236}">
                  <a16:creationId xmlns:a16="http://schemas.microsoft.com/office/drawing/2014/main" id="{04189049-00E5-43FB-BA78-CDD2F782180F}"/>
                </a:ext>
              </a:extLst>
            </p:cNvPr>
            <p:cNvSpPr>
              <a:spLocks noChangeShapeType="1"/>
            </p:cNvSpPr>
            <p:nvPr/>
          </p:nvSpPr>
          <p:spPr bwMode="auto">
            <a:xfrm>
              <a:off x="1193" y="3789"/>
              <a:ext cx="33" cy="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7160" name="Group 184">
            <a:extLst>
              <a:ext uri="{FF2B5EF4-FFF2-40B4-BE49-F238E27FC236}">
                <a16:creationId xmlns:a16="http://schemas.microsoft.com/office/drawing/2014/main" id="{9C05EB4E-C346-43E1-819B-20D17BEB196D}"/>
              </a:ext>
            </a:extLst>
          </p:cNvPr>
          <p:cNvGrpSpPr>
            <a:grpSpLocks/>
          </p:cNvGrpSpPr>
          <p:nvPr/>
        </p:nvGrpSpPr>
        <p:grpSpPr bwMode="auto">
          <a:xfrm>
            <a:off x="6291263" y="3521075"/>
            <a:ext cx="508000" cy="355600"/>
            <a:chOff x="1006" y="3709"/>
            <a:chExt cx="320" cy="188"/>
          </a:xfrm>
        </p:grpSpPr>
        <p:sp>
          <p:nvSpPr>
            <p:cNvPr id="54315" name="Text Box 185">
              <a:extLst>
                <a:ext uri="{FF2B5EF4-FFF2-40B4-BE49-F238E27FC236}">
                  <a16:creationId xmlns:a16="http://schemas.microsoft.com/office/drawing/2014/main" id="{88BB49AC-714D-48AD-B52D-986C7DA1F282}"/>
                </a:ext>
              </a:extLst>
            </p:cNvPr>
            <p:cNvSpPr txBox="1">
              <a:spLocks noChangeArrowheads="1"/>
            </p:cNvSpPr>
            <p:nvPr/>
          </p:nvSpPr>
          <p:spPr bwMode="auto">
            <a:xfrm>
              <a:off x="1086" y="3709"/>
              <a:ext cx="172"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O</a:t>
              </a:r>
            </a:p>
          </p:txBody>
        </p:sp>
        <p:sp>
          <p:nvSpPr>
            <p:cNvPr id="54316" name="Text Box 186">
              <a:extLst>
                <a:ext uri="{FF2B5EF4-FFF2-40B4-BE49-F238E27FC236}">
                  <a16:creationId xmlns:a16="http://schemas.microsoft.com/office/drawing/2014/main" id="{10081850-3634-47C4-9509-DB9CFE150FC4}"/>
                </a:ext>
              </a:extLst>
            </p:cNvPr>
            <p:cNvSpPr txBox="1">
              <a:spLocks noChangeArrowheads="1"/>
            </p:cNvSpPr>
            <p:nvPr/>
          </p:nvSpPr>
          <p:spPr bwMode="auto">
            <a:xfrm>
              <a:off x="1006" y="3776"/>
              <a:ext cx="320"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H     H</a:t>
              </a:r>
            </a:p>
          </p:txBody>
        </p:sp>
        <p:sp>
          <p:nvSpPr>
            <p:cNvPr id="54317" name="Line 187">
              <a:extLst>
                <a:ext uri="{FF2B5EF4-FFF2-40B4-BE49-F238E27FC236}">
                  <a16:creationId xmlns:a16="http://schemas.microsoft.com/office/drawing/2014/main" id="{054DCCEC-DA0F-4170-AE70-CFB21786AD5D}"/>
                </a:ext>
              </a:extLst>
            </p:cNvPr>
            <p:cNvSpPr>
              <a:spLocks noChangeShapeType="1"/>
            </p:cNvSpPr>
            <p:nvPr/>
          </p:nvSpPr>
          <p:spPr bwMode="auto">
            <a:xfrm flipH="1">
              <a:off x="1116" y="3792"/>
              <a:ext cx="33"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18" name="Line 188">
              <a:extLst>
                <a:ext uri="{FF2B5EF4-FFF2-40B4-BE49-F238E27FC236}">
                  <a16:creationId xmlns:a16="http://schemas.microsoft.com/office/drawing/2014/main" id="{1CA42369-5A01-4259-985E-60574DAFAF81}"/>
                </a:ext>
              </a:extLst>
            </p:cNvPr>
            <p:cNvSpPr>
              <a:spLocks noChangeShapeType="1"/>
            </p:cNvSpPr>
            <p:nvPr/>
          </p:nvSpPr>
          <p:spPr bwMode="auto">
            <a:xfrm>
              <a:off x="1193" y="3789"/>
              <a:ext cx="33" cy="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7165" name="Group 189">
            <a:extLst>
              <a:ext uri="{FF2B5EF4-FFF2-40B4-BE49-F238E27FC236}">
                <a16:creationId xmlns:a16="http://schemas.microsoft.com/office/drawing/2014/main" id="{DBEF6A89-091C-4EE9-949B-2785EC2C6964}"/>
              </a:ext>
            </a:extLst>
          </p:cNvPr>
          <p:cNvGrpSpPr>
            <a:grpSpLocks/>
          </p:cNvGrpSpPr>
          <p:nvPr/>
        </p:nvGrpSpPr>
        <p:grpSpPr bwMode="auto">
          <a:xfrm>
            <a:off x="6838950" y="3497263"/>
            <a:ext cx="508000" cy="355600"/>
            <a:chOff x="1006" y="3709"/>
            <a:chExt cx="320" cy="188"/>
          </a:xfrm>
        </p:grpSpPr>
        <p:sp>
          <p:nvSpPr>
            <p:cNvPr id="54311" name="Text Box 190">
              <a:extLst>
                <a:ext uri="{FF2B5EF4-FFF2-40B4-BE49-F238E27FC236}">
                  <a16:creationId xmlns:a16="http://schemas.microsoft.com/office/drawing/2014/main" id="{10E0132C-2127-41A0-99D7-1AFB9E256776}"/>
                </a:ext>
              </a:extLst>
            </p:cNvPr>
            <p:cNvSpPr txBox="1">
              <a:spLocks noChangeArrowheads="1"/>
            </p:cNvSpPr>
            <p:nvPr/>
          </p:nvSpPr>
          <p:spPr bwMode="auto">
            <a:xfrm>
              <a:off x="1086" y="3709"/>
              <a:ext cx="172"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O</a:t>
              </a:r>
            </a:p>
          </p:txBody>
        </p:sp>
        <p:sp>
          <p:nvSpPr>
            <p:cNvPr id="54312" name="Text Box 191">
              <a:extLst>
                <a:ext uri="{FF2B5EF4-FFF2-40B4-BE49-F238E27FC236}">
                  <a16:creationId xmlns:a16="http://schemas.microsoft.com/office/drawing/2014/main" id="{3EC35B1B-EB02-45C2-BA99-177DEC9CA7BA}"/>
                </a:ext>
              </a:extLst>
            </p:cNvPr>
            <p:cNvSpPr txBox="1">
              <a:spLocks noChangeArrowheads="1"/>
            </p:cNvSpPr>
            <p:nvPr/>
          </p:nvSpPr>
          <p:spPr bwMode="auto">
            <a:xfrm>
              <a:off x="1006" y="3776"/>
              <a:ext cx="320"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H     H</a:t>
              </a:r>
            </a:p>
          </p:txBody>
        </p:sp>
        <p:sp>
          <p:nvSpPr>
            <p:cNvPr id="54313" name="Line 192">
              <a:extLst>
                <a:ext uri="{FF2B5EF4-FFF2-40B4-BE49-F238E27FC236}">
                  <a16:creationId xmlns:a16="http://schemas.microsoft.com/office/drawing/2014/main" id="{1C469907-90A0-46B4-8722-C82E6C054356}"/>
                </a:ext>
              </a:extLst>
            </p:cNvPr>
            <p:cNvSpPr>
              <a:spLocks noChangeShapeType="1"/>
            </p:cNvSpPr>
            <p:nvPr/>
          </p:nvSpPr>
          <p:spPr bwMode="auto">
            <a:xfrm flipH="1">
              <a:off x="1116" y="3792"/>
              <a:ext cx="33"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14" name="Line 193">
              <a:extLst>
                <a:ext uri="{FF2B5EF4-FFF2-40B4-BE49-F238E27FC236}">
                  <a16:creationId xmlns:a16="http://schemas.microsoft.com/office/drawing/2014/main" id="{FCAFCB57-459F-4816-9F48-730282B1877C}"/>
                </a:ext>
              </a:extLst>
            </p:cNvPr>
            <p:cNvSpPr>
              <a:spLocks noChangeShapeType="1"/>
            </p:cNvSpPr>
            <p:nvPr/>
          </p:nvSpPr>
          <p:spPr bwMode="auto">
            <a:xfrm>
              <a:off x="1193" y="3789"/>
              <a:ext cx="33" cy="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7170" name="Group 194">
            <a:extLst>
              <a:ext uri="{FF2B5EF4-FFF2-40B4-BE49-F238E27FC236}">
                <a16:creationId xmlns:a16="http://schemas.microsoft.com/office/drawing/2014/main" id="{FC8BEFA0-B649-4BCE-BA4E-DD8DF148F635}"/>
              </a:ext>
            </a:extLst>
          </p:cNvPr>
          <p:cNvGrpSpPr>
            <a:grpSpLocks/>
          </p:cNvGrpSpPr>
          <p:nvPr/>
        </p:nvGrpSpPr>
        <p:grpSpPr bwMode="auto">
          <a:xfrm>
            <a:off x="6230938" y="4375150"/>
            <a:ext cx="508000" cy="355600"/>
            <a:chOff x="1006" y="3709"/>
            <a:chExt cx="320" cy="188"/>
          </a:xfrm>
        </p:grpSpPr>
        <p:sp>
          <p:nvSpPr>
            <p:cNvPr id="54307" name="Text Box 195">
              <a:extLst>
                <a:ext uri="{FF2B5EF4-FFF2-40B4-BE49-F238E27FC236}">
                  <a16:creationId xmlns:a16="http://schemas.microsoft.com/office/drawing/2014/main" id="{B70015A8-1E4F-4599-AFF3-CBA9FC0582BB}"/>
                </a:ext>
              </a:extLst>
            </p:cNvPr>
            <p:cNvSpPr txBox="1">
              <a:spLocks noChangeArrowheads="1"/>
            </p:cNvSpPr>
            <p:nvPr/>
          </p:nvSpPr>
          <p:spPr bwMode="auto">
            <a:xfrm>
              <a:off x="1086" y="3709"/>
              <a:ext cx="172"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O</a:t>
              </a:r>
            </a:p>
          </p:txBody>
        </p:sp>
        <p:sp>
          <p:nvSpPr>
            <p:cNvPr id="54308" name="Text Box 196">
              <a:extLst>
                <a:ext uri="{FF2B5EF4-FFF2-40B4-BE49-F238E27FC236}">
                  <a16:creationId xmlns:a16="http://schemas.microsoft.com/office/drawing/2014/main" id="{44BB0F1B-099E-4427-AE69-74B03D36BDFB}"/>
                </a:ext>
              </a:extLst>
            </p:cNvPr>
            <p:cNvSpPr txBox="1">
              <a:spLocks noChangeArrowheads="1"/>
            </p:cNvSpPr>
            <p:nvPr/>
          </p:nvSpPr>
          <p:spPr bwMode="auto">
            <a:xfrm>
              <a:off x="1006" y="3776"/>
              <a:ext cx="320"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H     H</a:t>
              </a:r>
            </a:p>
          </p:txBody>
        </p:sp>
        <p:sp>
          <p:nvSpPr>
            <p:cNvPr id="54309" name="Line 197">
              <a:extLst>
                <a:ext uri="{FF2B5EF4-FFF2-40B4-BE49-F238E27FC236}">
                  <a16:creationId xmlns:a16="http://schemas.microsoft.com/office/drawing/2014/main" id="{045861B8-7E0D-4810-AAB0-CD6644309894}"/>
                </a:ext>
              </a:extLst>
            </p:cNvPr>
            <p:cNvSpPr>
              <a:spLocks noChangeShapeType="1"/>
            </p:cNvSpPr>
            <p:nvPr/>
          </p:nvSpPr>
          <p:spPr bwMode="auto">
            <a:xfrm flipH="1">
              <a:off x="1116" y="3792"/>
              <a:ext cx="33"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10" name="Line 198">
              <a:extLst>
                <a:ext uri="{FF2B5EF4-FFF2-40B4-BE49-F238E27FC236}">
                  <a16:creationId xmlns:a16="http://schemas.microsoft.com/office/drawing/2014/main" id="{0B700C73-D506-4CA2-8A1A-B17A1E95E17F}"/>
                </a:ext>
              </a:extLst>
            </p:cNvPr>
            <p:cNvSpPr>
              <a:spLocks noChangeShapeType="1"/>
            </p:cNvSpPr>
            <p:nvPr/>
          </p:nvSpPr>
          <p:spPr bwMode="auto">
            <a:xfrm>
              <a:off x="1193" y="3789"/>
              <a:ext cx="33" cy="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7175" name="Group 199">
            <a:extLst>
              <a:ext uri="{FF2B5EF4-FFF2-40B4-BE49-F238E27FC236}">
                <a16:creationId xmlns:a16="http://schemas.microsoft.com/office/drawing/2014/main" id="{8912FF83-1651-4264-A32F-9AEE37781122}"/>
              </a:ext>
            </a:extLst>
          </p:cNvPr>
          <p:cNvGrpSpPr>
            <a:grpSpLocks/>
          </p:cNvGrpSpPr>
          <p:nvPr/>
        </p:nvGrpSpPr>
        <p:grpSpPr bwMode="auto">
          <a:xfrm>
            <a:off x="6753225" y="4389438"/>
            <a:ext cx="508000" cy="355600"/>
            <a:chOff x="1006" y="3709"/>
            <a:chExt cx="320" cy="188"/>
          </a:xfrm>
        </p:grpSpPr>
        <p:sp>
          <p:nvSpPr>
            <p:cNvPr id="54303" name="Text Box 200">
              <a:extLst>
                <a:ext uri="{FF2B5EF4-FFF2-40B4-BE49-F238E27FC236}">
                  <a16:creationId xmlns:a16="http://schemas.microsoft.com/office/drawing/2014/main" id="{39E4F22E-A658-4DA5-A1CF-8F5E15900175}"/>
                </a:ext>
              </a:extLst>
            </p:cNvPr>
            <p:cNvSpPr txBox="1">
              <a:spLocks noChangeArrowheads="1"/>
            </p:cNvSpPr>
            <p:nvPr/>
          </p:nvSpPr>
          <p:spPr bwMode="auto">
            <a:xfrm>
              <a:off x="1086" y="3709"/>
              <a:ext cx="172"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O</a:t>
              </a:r>
            </a:p>
          </p:txBody>
        </p:sp>
        <p:sp>
          <p:nvSpPr>
            <p:cNvPr id="54304" name="Text Box 201">
              <a:extLst>
                <a:ext uri="{FF2B5EF4-FFF2-40B4-BE49-F238E27FC236}">
                  <a16:creationId xmlns:a16="http://schemas.microsoft.com/office/drawing/2014/main" id="{A0863887-AB21-4DDA-86DD-3FE7A2C70B09}"/>
                </a:ext>
              </a:extLst>
            </p:cNvPr>
            <p:cNvSpPr txBox="1">
              <a:spLocks noChangeArrowheads="1"/>
            </p:cNvSpPr>
            <p:nvPr/>
          </p:nvSpPr>
          <p:spPr bwMode="auto">
            <a:xfrm>
              <a:off x="1006" y="3776"/>
              <a:ext cx="320"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H     H</a:t>
              </a:r>
            </a:p>
          </p:txBody>
        </p:sp>
        <p:sp>
          <p:nvSpPr>
            <p:cNvPr id="54305" name="Line 202">
              <a:extLst>
                <a:ext uri="{FF2B5EF4-FFF2-40B4-BE49-F238E27FC236}">
                  <a16:creationId xmlns:a16="http://schemas.microsoft.com/office/drawing/2014/main" id="{2C5E2801-6A9A-4443-BF7D-59C049E40595}"/>
                </a:ext>
              </a:extLst>
            </p:cNvPr>
            <p:cNvSpPr>
              <a:spLocks noChangeShapeType="1"/>
            </p:cNvSpPr>
            <p:nvPr/>
          </p:nvSpPr>
          <p:spPr bwMode="auto">
            <a:xfrm flipH="1">
              <a:off x="1116" y="3792"/>
              <a:ext cx="33" cy="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06" name="Line 203">
              <a:extLst>
                <a:ext uri="{FF2B5EF4-FFF2-40B4-BE49-F238E27FC236}">
                  <a16:creationId xmlns:a16="http://schemas.microsoft.com/office/drawing/2014/main" id="{2C9DE459-B566-482A-942F-5722022A4F25}"/>
                </a:ext>
              </a:extLst>
            </p:cNvPr>
            <p:cNvSpPr>
              <a:spLocks noChangeShapeType="1"/>
            </p:cNvSpPr>
            <p:nvPr/>
          </p:nvSpPr>
          <p:spPr bwMode="auto">
            <a:xfrm>
              <a:off x="1193" y="3789"/>
              <a:ext cx="33" cy="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7181" name="Rectangle 205">
            <a:extLst>
              <a:ext uri="{FF2B5EF4-FFF2-40B4-BE49-F238E27FC236}">
                <a16:creationId xmlns:a16="http://schemas.microsoft.com/office/drawing/2014/main" id="{E95BF9D3-19DE-45C7-8E43-9249657F9FB6}"/>
              </a:ext>
            </a:extLst>
          </p:cNvPr>
          <p:cNvSpPr>
            <a:spLocks noChangeArrowheads="1"/>
          </p:cNvSpPr>
          <p:nvPr/>
        </p:nvSpPr>
        <p:spPr bwMode="auto">
          <a:xfrm>
            <a:off x="4375150" y="5813425"/>
            <a:ext cx="4768850"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2" eaLnBrk="1" hangingPunct="1">
              <a:lnSpc>
                <a:spcPct val="80000"/>
              </a:lnSpc>
              <a:buFontTx/>
              <a:buNone/>
            </a:pPr>
            <a:r>
              <a:rPr lang="en-US" altLang="en-US" sz="1800" b="0"/>
              <a:t>3 degrees of freedom in orientation  </a:t>
            </a:r>
          </a:p>
          <a:p>
            <a:pPr lvl="2" eaLnBrk="1" hangingPunct="1">
              <a:lnSpc>
                <a:spcPct val="80000"/>
              </a:lnSpc>
              <a:buFontTx/>
              <a:buNone/>
            </a:pPr>
            <a:r>
              <a:rPr lang="en-US" altLang="en-US" sz="1800" b="0"/>
              <a:t>3 degrees of freedom in translation</a:t>
            </a:r>
          </a:p>
        </p:txBody>
      </p:sp>
      <p:sp>
        <p:nvSpPr>
          <p:cNvPr id="127182" name="Rectangle 206">
            <a:extLst>
              <a:ext uri="{FF2B5EF4-FFF2-40B4-BE49-F238E27FC236}">
                <a16:creationId xmlns:a16="http://schemas.microsoft.com/office/drawing/2014/main" id="{231DD7ED-1AA8-4BB0-AD2F-190D43F22965}"/>
              </a:ext>
            </a:extLst>
          </p:cNvPr>
          <p:cNvSpPr>
            <a:spLocks noChangeArrowheads="1"/>
          </p:cNvSpPr>
          <p:nvPr/>
        </p:nvSpPr>
        <p:spPr bwMode="auto">
          <a:xfrm>
            <a:off x="-133350" y="5840413"/>
            <a:ext cx="4768850"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2" eaLnBrk="1" hangingPunct="1">
              <a:lnSpc>
                <a:spcPct val="80000"/>
              </a:lnSpc>
              <a:buFontTx/>
              <a:buNone/>
            </a:pPr>
            <a:r>
              <a:rPr lang="en-US" altLang="en-US" sz="1800" b="0"/>
              <a:t>0 degrees of freedom in orientation  </a:t>
            </a:r>
          </a:p>
          <a:p>
            <a:pPr lvl="2" eaLnBrk="1" hangingPunct="1">
              <a:lnSpc>
                <a:spcPct val="80000"/>
              </a:lnSpc>
              <a:buFontTx/>
              <a:buNone/>
            </a:pPr>
            <a:r>
              <a:rPr lang="en-US" altLang="en-US" sz="1800" b="0"/>
              <a:t>0 degrees of freedom in translation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repeatCount="indefinite" autoRev="1" fill="hold" nodeType="clickEffect">
                                  <p:stCondLst>
                                    <p:cond delay="0"/>
                                  </p:stCondLst>
                                  <p:childTnLst>
                                    <p:animMotion origin="layout" path="M 1.38889E-6 -7.40741E-7 C 0.00625 -0.00833 0.00347 -0.00301 0.00695 -0.01666 C 0.00747 -0.01875 0.0099 -0.01898 0.01111 -0.02037 C 0.02031 -0.03148 0.02101 -0.03703 0.03195 -0.04074 C 0.03854 -0.04652 0.03455 -0.04375 0.04445 -0.04815 C 0.04584 -0.04884 0.04861 -0.05 0.04861 -0.05 C 0.04497 -0.0574 0.0467 -0.06018 0.04028 -0.06296 C 0.03854 -0.0699 0.04011 -0.06828 0.03472 -0.07037 C 0.03108 -0.07176 0.02361 -0.07407 0.02361 -0.07407 C 0.02222 -0.07523 0.02118 -0.07754 0.01945 -0.07777 C 0.01754 -0.07824 0.0158 -0.07639 0.01389 -0.07592 C 0.00643 -0.07407 -0.00087 -0.07245 -0.00833 -0.07037 C -0.01528 -0.06412 -0.01059 -0.0625 -0.01805 -0.05926 C -0.02274 -0.05 -0.01944 -0.05486 -0.02916 -0.04629 C -0.03177 -0.04421 -0.0375 -0.04259 -0.0375 -0.04259 C -0.04288 -0.05324 -0.05625 -0.05532 -0.06528 -0.05926 C -0.07621 -0.05694 -0.09166 -0.05856 -0.10139 -0.05 C -0.10416 -0.04745 -0.10694 -0.04514 -0.10972 -0.04259 C -0.11111 -0.04143 -0.11389 -0.03889 -0.11389 -0.03889 C -0.11597 -0.03078 -0.11962 -0.0243 -0.12222 -0.01666 C -0.12344 -0.01319 -0.125 -0.00555 -0.125 -0.00555 C -0.12344 0.02223 -0.12656 0.02014 -0.11389 0.03704 C -0.11146 0.04028 -0.11146 0.04676 -0.10833 0.04815 C -0.09305 0.05486 -0.11614 0.04422 -0.1 0.05371 C -0.09739 0.05533 -0.09166 0.05741 -0.09166 0.05741 C -0.08437 0.05486 -0.07673 0.05255 -0.06944 0.05 C -0.06666 0.04908 -0.06111 0.0463 -0.06111 0.0463 C -0.05955 0.04422 -0.05607 0.03635 -0.05278 0.0426 C -0.05104 0.04584 -0.05087 0.05 -0.05 0.05371 C -0.04948 0.05556 -0.04948 0.05764 -0.04861 0.05926 C -0.04427 0.06783 -0.04219 0.07454 -0.03472 0.07778 C -0.02344 0.09283 -0.03021 0.08935 -0.01389 0.08704 C -0.00868 0.08241 -0.00712 0.07801 -0.00416 0.07037 C -0.00364 0.06667 -0.00347 0.06297 -0.00278 0.05926 C -0.00208 0.05556 1.38889E-6 0.04815 1.38889E-6 0.04815 C -0.00121 0.03496 -0.00312 0.02246 -0.00416 0.00926 C 0.00174 0.00672 1.38889E-6 0.00926 1.38889E-6 -7.40741E-7 Z " pathEditMode="relative" ptsTypes="fffffffffffffffffffffffffffffffffffff">
                                      <p:cBhvr>
                                        <p:cTn id="6" dur="3000" fill="hold"/>
                                        <p:tgtEl>
                                          <p:spTgt spid="127183"/>
                                        </p:tgtEl>
                                        <p:attrNameLst>
                                          <p:attrName>ppt_x</p:attrName>
                                          <p:attrName>ppt_y</p:attrName>
                                        </p:attrNameLst>
                                      </p:cBhvr>
                                    </p:animMotion>
                                  </p:childTnLst>
                                </p:cTn>
                              </p:par>
                              <p:par>
                                <p:cTn id="7" presetID="0" presetClass="path" presetSubtype="0" repeatCount="indefinite" autoRev="1" fill="hold" nodeType="withEffect">
                                  <p:stCondLst>
                                    <p:cond delay="0"/>
                                  </p:stCondLst>
                                  <p:childTnLst>
                                    <p:animMotion origin="layout" path="M -1.11111E-6 3.7037E-6 C -0.01024 -0.00903 -0.02222 -0.01296 -0.03333 -0.02037 C -0.02222 -0.03519 -0.01007 -0.04514 0.00417 -0.05371 C 0.00903 -0.05671 0.01424 -0.05903 0.01945 -0.06111 C 0.02309 -0.0625 0.03056 -0.06482 0.03056 -0.06482 C 0.03403 -0.06366 0.04514 -0.06134 0.04584 -0.05741 C 0.04757 -0.04792 0.04167 -0.04074 0.0375 -0.03519 C 0.03698 -0.03264 0.03594 -0.03033 0.03611 -0.02778 C 0.03768 -0.00718 0.0533 -0.00695 0.06389 3.7037E-6 C 0.06893 0.00324 0.07101 0.00879 0.07639 0.01111 C 0.07952 0.01736 0.08264 0.02129 0.07778 0.02778 C 0.07448 0.03217 0.06528 0.03518 0.06528 0.03518 C 0.06042 0.04167 0.05764 0.04004 0.05556 0.04815 C 0.05834 0.07384 0.06511 0.07662 0.075 0.09629 C 0.06164 0.1081 0.07466 0.09815 0.03889 0.09815 C 0.01858 0.09815 -0.00191 0.0993 -0.02222 0.1 C -0.03507 0.09861 -0.04062 0.10231 -0.04444 0.08704 C -0.04375 0.07454 -0.03698 0.04838 -0.05 0.04259 C -0.05191 0.04074 -0.05972 0.03403 -0.05972 0.02963 C -0.05972 0.02685 -0.0526 0.02176 -0.05139 0.02037 C -0.04496 0.01273 -0.0375 0.00069 -0.03055 -0.00556 C -0.02066 -0.01435 -0.02465 -0.00972 -0.01805 -0.01852 C -0.01649 -0.02477 -0.01666 -0.02222 -0.01666 -0.02593 " pathEditMode="relative" ptsTypes="ffffffffffffffffffffffA">
                                      <p:cBhvr>
                                        <p:cTn id="8" dur="5000" fill="hold"/>
                                        <p:tgtEl>
                                          <p:spTgt spid="127184"/>
                                        </p:tgtEl>
                                        <p:attrNameLst>
                                          <p:attrName>ppt_x</p:attrName>
                                          <p:attrName>ppt_y</p:attrName>
                                        </p:attrNameLst>
                                      </p:cBhvr>
                                    </p:animMotion>
                                  </p:childTnLst>
                                </p:cTn>
                              </p:par>
                              <p:par>
                                <p:cTn id="9" presetID="0" presetClass="path" presetSubtype="0" repeatCount="indefinite" autoRev="1" fill="hold" nodeType="withEffect">
                                  <p:stCondLst>
                                    <p:cond delay="0"/>
                                  </p:stCondLst>
                                  <p:childTnLst>
                                    <p:animMotion origin="layout" path="M 7.5E-6 -5.55556E-6 C -0.00694 -0.00926 -0.01388 -0.01852 -0.02083 -0.02778 C -0.03177 -0.04237 -0.01406 -0.02362 -0.02777 -0.03889 C -0.0309 -0.04237 -0.03645 -0.04584 -0.04027 -0.04815 C -0.04288 -0.04977 -0.04861 -0.05186 -0.04861 -0.05186 C -0.05572 -0.04862 -0.06249 -0.0507 -0.06944 -0.05371 C -0.05347 -0.07501 -0.07795 -0.04352 -0.05972 -0.06297 C -0.05659 -0.06621 -0.05451 -0.07084 -0.05138 -0.07408 C -0.04947 -0.07593 -0.04774 -0.07778 -0.04583 -0.07963 C -0.04149 -0.0838 -0.03055 -0.08704 -0.03055 -0.08704 C -0.02447 -0.08588 -0.01822 -0.08612 -0.01249 -0.08334 C -0.00815 -0.08126 0.00157 -0.06227 0.00278 -0.05741 C 0.00348 -0.05463 0.00468 -0.04792 0.00695 -0.0463 C 0.00903 -0.04468 0.01164 -0.04514 0.01389 -0.04445 C 0.02709 -0.047 0.03994 -0.04213 0.05278 -0.0463 C 0.05834 -0.04376 0.06112 -0.04075 0.06528 -0.03519 C 0.06615 -0.03079 0.06806 -0.02663 0.06806 -0.02223 C 0.06806 -0.00973 0.05747 -0.00903 0.05139 -0.00371 C 0.05001 0.00208 0.04931 0.00416 0.04862 0.01111 C 0.04792 0.01851 0.04827 0.02615 0.04723 0.03333 C 0.04636 0.03888 0.04011 0.04398 0.03612 0.04445 C 0.02448 0.0456 0.01303 0.0456 0.00139 0.04629 C -0.00503 0.04675 -0.01163 0.04745 -0.01805 0.04814 C -0.02291 0.05462 -0.02534 0.05532 -0.03194 0.0574 C -0.0394 0.05648 -0.04722 0.05763 -0.05416 0.0537 C -0.05729 0.05208 -0.06249 0.04629 -0.06249 0.04629 C -0.06076 0.03935 -0.05711 0.03564 -0.05416 0.02962 C -0.05225 0.01458 -0.04947 -5.55556E-6 -0.04722 -0.01482 C -0.05086 -0.02223 -0.05555 -0.02338 -0.05555 -0.03334 " pathEditMode="relative" ptsTypes="ffffffffffffffffffffffffffffA">
                                      <p:cBhvr>
                                        <p:cTn id="10" dur="3000" fill="hold"/>
                                        <p:tgtEl>
                                          <p:spTgt spid="127185"/>
                                        </p:tgtEl>
                                        <p:attrNameLst>
                                          <p:attrName>ppt_x</p:attrName>
                                          <p:attrName>ppt_y</p:attrName>
                                        </p:attrNameLst>
                                      </p:cBhvr>
                                    </p:animMotion>
                                  </p:childTnLst>
                                </p:cTn>
                              </p:par>
                              <p:par>
                                <p:cTn id="11" presetID="0" presetClass="path" presetSubtype="0" repeatCount="indefinite" autoRev="1" fill="hold" nodeType="withEffect">
                                  <p:stCondLst>
                                    <p:cond delay="0"/>
                                  </p:stCondLst>
                                  <p:childTnLst>
                                    <p:animMotion origin="layout" path="M 2.77778E-6 7.40741E-6 C 0.0092 -0.01226 0.00538 -0.02036 0.00972 -0.03333 C 0.01354 -0.04559 0.02135 -0.05694 0.03055 -0.0611 C 0.03628 -0.05856 0.0375 -0.05925 0.04027 -0.04814 C 0.04114 -0.04444 0.04305 -0.03703 0.04305 -0.03703 C 0.04114 -0.02939 0.04045 -0.01851 0.04583 -0.01296 C 0.05 -0.00856 0.06111 -0.0074 0.06111 -0.0074 C 0.06389 -0.00809 0.06684 -0.00809 0.06944 -0.00925 C 0.07586 -0.01203 0.0776 -0.02268 0.08333 -0.02777 C 0.08611 -0.02661 0.09323 -0.02731 0.09166 -0.02407 C 0.0875 -0.01573 0.08611 -0.0074 0.08055 7.40741E-6 C 0.07708 0.01366 0.07986 0.00834 0.07361 0.01667 C 0.07309 0.01853 0.07326 0.02084 0.07222 0.02223 C 0.07118 0.02362 0.06927 0.02292 0.06805 0.02408 C 0.0651 0.02686 0.06267 0.03056 0.05972 0.03334 C 0.05503 0.04283 0.05 0.04908 0.04166 0.05186 C 0.03541 0.06459 0.03663 0.07802 0.04027 0.0926 C 0.03889 0.11042 0.04132 0.11181 0.03055 0.11667 C 0.01475 0.1132 0.01093 0.1132 2.77778E-6 0.10001 C -0.00348 0.09584 -0.00712 0.09214 -0.00973 0.08704 C -0.01164 0.08334 -0.01528 0.07593 -0.01528 0.07593 C -0.0158 0.06667 -0.01545 0.05741 -0.01667 0.04816 C -0.01754 0.04167 -0.02778 0.03519 -0.02778 0.03519 C -0.03976 0.03589 -0.05261 0.03334 -0.06389 0.0389 C -0.06545 0.03959 -0.0665 0.04167 -0.06806 0.0426 C -0.07066 0.04422 -0.07361 0.04515 -0.07639 0.0463 C -0.07778 0.047 -0.08056 0.04816 -0.08056 0.04816 C -0.08716 0.04746 -0.09532 0.0507 -0.1 0.04445 C -0.10226 0.04144 -0.10243 0.03681 -0.10417 0.03334 C -0.10243 0.01251 -0.10452 0.0176 -0.09306 0.00741 C -0.06511 0.0088 -0.06511 0.00533 -0.04723 0.01482 C -0.0382 0.02686 -0.0349 0.02177 -0.01945 0.02038 C -0.01233 0.01806 -0.00747 0.01274 -0.00139 0.00741 C 2.77778E-6 0.00626 0.00399 0.00533 0.00277 0.00371 C 0.00191 0.00255 0.00086 0.00116 2.77778E-6 7.40741E-6 Z " pathEditMode="relative" ptsTypes="fffffffffffffffffffffffffffffffffff">
                                      <p:cBhvr>
                                        <p:cTn id="12" dur="5000" fill="hold"/>
                                        <p:tgtEl>
                                          <p:spTgt spid="127187"/>
                                        </p:tgtEl>
                                        <p:attrNameLst>
                                          <p:attrName>ppt_x</p:attrName>
                                          <p:attrName>ppt_y</p:attrName>
                                        </p:attrNameLst>
                                      </p:cBhvr>
                                    </p:animMotion>
                                  </p:childTnLst>
                                </p:cTn>
                              </p:par>
                              <p:par>
                                <p:cTn id="13" presetID="0" presetClass="path" presetSubtype="0" repeatCount="indefinite" autoRev="1" fill="hold" nodeType="withEffect">
                                  <p:stCondLst>
                                    <p:cond delay="0"/>
                                  </p:stCondLst>
                                  <p:childTnLst>
                                    <p:animMotion origin="layout" path="M 3.61111E-6 -1.48148E-6 C 0.00885 -0.00139 0.01093 -0.00093 0.01805 -0.0037 C 0.02083 -0.00486 0.02638 -0.00741 0.02638 -0.00741 C 0.03281 -0.00533 0.03524 -0.00556 0.03888 0.00185 C 0.03941 0.00185 0.05121 0.00069 0.05416 -0.00185 C 0.06093 -0.00787 0.0559 -0.00602 0.06111 -0.01296 C 0.0651 -0.01829 0.07118 -0.01898 0.07638 -0.02037 C 0.08472 -0.01759 0.08402 -0.01435 0.08611 -0.0037 C 0.08715 0.00116 0.08888 0.01111 0.08888 0.01111 C 0.08125 0.03657 0.06267 0.03889 0.04444 0.04074 C 0.03767 0.04676 0.0335 0.04907 0.02638 0.0537 C 0.00416 0.05301 -0.01806 0.05347 -0.04028 0.05185 C -0.04323 0.05162 -0.04862 0.04815 -0.04862 0.04815 C -0.04948 0.04329 -0.05261 0.03819 -0.05139 0.03333 C -0.05053 0.02963 -0.04862 0.02222 -0.04862 0.02222 C -0.04862 0.02153 -0.04966 0.00116 -0.05139 -1.48148E-6 C -0.05782 -0.00486 -0.07743 -0.00509 -0.08195 -0.00556 C -0.08976 -0.00903 -0.08421 -0.00972 -0.08195 -0.01852 C -0.09653 -0.04445 -0.11198 -0.0287 -0.04167 -0.03148 C -0.03889 -0.03033 -0.03594 -0.02963 -0.03334 -0.02778 C -0.03143 -0.02662 -0.02969 -0.025 -0.02778 -0.02408 C -0.025 -0.02269 -0.01945 -0.02037 -0.01945 -0.02037 C -0.0158 -0.02199 -0.0099 -0.02593 -0.00556 -0.02593 " pathEditMode="relative" ptsTypes="ffffffffffffffffffffffA">
                                      <p:cBhvr>
                                        <p:cTn id="14" dur="3000" fill="hold"/>
                                        <p:tgtEl>
                                          <p:spTgt spid="127191"/>
                                        </p:tgtEl>
                                        <p:attrNameLst>
                                          <p:attrName>ppt_x</p:attrName>
                                          <p:attrName>ppt_y</p:attrName>
                                        </p:attrNameLst>
                                      </p:cBhvr>
                                    </p:animMotion>
                                  </p:childTnLst>
                                </p:cTn>
                              </p:par>
                              <p:par>
                                <p:cTn id="15" presetID="0" presetClass="path" presetSubtype="0" repeatCount="indefinite" autoRev="1" fill="hold" nodeType="withEffect">
                                  <p:stCondLst>
                                    <p:cond delay="0"/>
                                  </p:stCondLst>
                                  <p:childTnLst>
                                    <p:animMotion origin="layout" path="M 0.07239 -0.00926 C 0.0691 -0.00996 0.0651 -0.0081 0.06267 -0.01111 C 0.05885 -0.01574 0.06007 -0.0257 0.05573 -0.02963 C 0.05434 -0.03079 0.05295 -0.03218 0.05156 -0.03334 C 0.04566 -0.03773 0.03212 -0.04074 0.03212 -0.04074 C 0.02934 -0.04005 0.02621 -0.04074 0.02378 -0.03889 C 0.0217 -0.0375 0.02118 -0.03357 0.01962 -0.03148 C 0.01458 -0.02477 0.00833 -0.01783 0.00156 -0.01482 C -0.01441 -0.0169 -0.00938 -0.01713 -0.02066 -0.02222 C -0.02205 -0.02153 -0.02396 -0.02199 -0.02483 -0.02037 C -0.02778 -0.01482 -0.03021 -0.00093 -0.03177 0.00555 C -0.03507 0.01898 -0.04271 0.02893 -0.05261 0.03333 C -0.05382 0.03495 -0.0592 0.04051 -0.05816 0.04444 C -0.05712 0.04838 -0.05191 0.05139 -0.04983 0.0537 C -0.04323 0.06111 -0.04132 0.06412 -0.03316 0.06852 C -0.02483 0.06736 -0.01858 0.06643 -0.01094 0.06296 C 0.00694 0.06782 0.00451 0.06435 0.01406 0.08148 C 0.01736 0.09491 0.01614 0.08889 0.01823 0.1 C 0.02118 0.07685 0.01684 0.10185 0.02795 0.07222 C 0.03489 0.0537 0.03819 0.04606 0.05434 0.04259 C 0.06875 0.04398 0.07743 0.04699 0.09045 0.05 C 0.08976 0.04213 0.08854 0.02569 0.08628 0.01852 C 0.08507 0.01458 0.07483 0.00648 0.07378 0.00555 C 0.07239 0.0044 0.07083 0.00347 0.06962 0.00185 C 0.06823 2.22222E-6 0.06701 -0.00209 0.06545 -0.00371 C 0.06163 -0.00718 0.05694 -0.00834 0.05295 -0.01111 " pathEditMode="relative" ptsTypes="fffffffffffffffffffffffffA">
                                      <p:cBhvr>
                                        <p:cTn id="16" dur="5000" fill="hold"/>
                                        <p:tgtEl>
                                          <p:spTgt spid="127193"/>
                                        </p:tgtEl>
                                        <p:attrNameLst>
                                          <p:attrName>ppt_x</p:attrName>
                                          <p:attrName>ppt_y</p:attrName>
                                        </p:attrNameLst>
                                      </p:cBhvr>
                                    </p:animMotion>
                                  </p:childTnLst>
                                </p:cTn>
                              </p:par>
                              <p:par>
                                <p:cTn id="17" presetID="0" presetClass="path" presetSubtype="0" repeatCount="indefinite" autoRev="1" fill="hold" nodeType="withEffect">
                                  <p:stCondLst>
                                    <p:cond delay="0"/>
                                  </p:stCondLst>
                                  <p:childTnLst>
                                    <p:animMotion origin="layout" path="M -8.33333E-7 1.48148E-6 C 0.00677 -0.00371 0.00989 -0.0051 0.01389 -0.01297 C 0.00521 -0.02732 0.00538 -0.02431 -0.00973 -0.02222 C -0.01389 -0.02037 -0.01806 -0.01852 -0.02223 -0.01667 C -0.02361 -0.01597 -0.02639 -0.01482 -0.02639 -0.01482 C -0.03646 -0.01922 -0.03941 -0.0206 -0.05 -0.01852 C -0.05434 0.00463 -0.04115 0.01875 -0.03195 0.03518 C -0.03768 0.03634 -0.04462 0.03727 -0.05 0.04074 C -0.05157 0.04166 -0.05261 0.04375 -0.05417 0.04444 C -0.05782 0.04629 -0.06528 0.04815 -0.06528 0.04815 C -0.07466 0.06065 -0.0724 0.0544 -0.075 0.06481 C -0.07188 0.08148 -0.05816 0.11111 -0.04584 0.11666 C -0.03872 0.1118 -0.0316 0.10602 -0.025 0.1 C -0.02414 0.09815 -0.02396 0.09467 -0.02223 0.09444 C -0.01927 0.09398 -0.01389 0.09815 -0.01389 0.09815 C -0.00868 0.10509 -0.0033 0.11504 0.00277 0.12037 C 0.00764 0.13356 0.01007 0.14143 0.02083 0.14629 C 0.03368 0.12916 0.01823 0.15231 0.02639 0.09815 C 0.02656 0.09722 0.03472 0.09282 0.03611 0.09259 C 0.04444 0.09143 0.0526 0.09143 0.06111 0.09074 C 0.06597 0.08009 0.07187 0.07106 0.06666 0.0574 C 0.06475 0.05231 0.0559 0.04305 0.05139 0.03889 C 0.04392 0.03194 0.03611 0.02685 0.02777 0.02222 C 0.025 0.02083 0.02187 0.0206 0.01944 0.01852 C 0.01389 0.01365 0.01684 0.01551 0.01111 0.01296 C 0.00711 0.00486 0.00972 -0.00463 0.00972 -0.01482 " pathEditMode="relative" ptsTypes="fffffffffffffffffffffffffA">
                                      <p:cBhvr>
                                        <p:cTn id="18" dur="3000" fill="hold"/>
                                        <p:tgtEl>
                                          <p:spTgt spid="127188"/>
                                        </p:tgtEl>
                                        <p:attrNameLst>
                                          <p:attrName>ppt_x</p:attrName>
                                          <p:attrName>ppt_y</p:attrName>
                                        </p:attrNameLst>
                                      </p:cBhvr>
                                    </p:animMotion>
                                  </p:childTnLst>
                                </p:cTn>
                              </p:par>
                              <p:par>
                                <p:cTn id="19" presetID="0" presetClass="path" presetSubtype="0" repeatCount="indefinite" autoRev="1" fill="hold" nodeType="withEffect">
                                  <p:stCondLst>
                                    <p:cond delay="0"/>
                                  </p:stCondLst>
                                  <p:childTnLst>
                                    <p:animMotion origin="layout" path="M 3.88889E-6 4.44444E-6 C -0.00087 -0.00185 -0.00261 -0.00324 -0.00278 -0.00556 C -0.00434 -0.02593 0.00729 -0.02616 0.01666 -0.03519 C 0.021 -0.03935 0.021 -0.04352 0.02639 -0.0463 C 0.02899 -0.04769 0.03194 -0.04722 0.03472 -0.04815 C 0.0375 -0.04907 0.04305 -0.05185 0.04305 -0.05185 C 0.04392 -0.05486 0.04548 -0.05787 0.04583 -0.06111 C 0.04653 -0.07014 0.03819 -0.0787 0.03611 -0.08704 C 0.04791 -0.09097 0.05642 -0.10162 0.06805 -0.10556 C 0.07743 -0.10463 0.08975 -0.10949 0.09305 -0.0963 C 0.09166 -0.08356 0.0901 -0.06644 0.08472 -0.05556 C 0.08212 -0.03843 0.0776 -0.01875 0.09028 -0.00741 C 0.09826 0.00856 0.08385 0.01875 0.07361 0.02222 C 0.07135 0.02407 0.0691 0.02639 0.06666 0.02778 C 0.06493 0.0287 0.06285 0.02847 0.06111 0.02963 C 0.05903 0.03102 0.05781 0.03426 0.05555 0.03519 C 0.05104 0.03727 0.03767 0.03958 0.03194 0.04074 C 0.02257 0.03866 0.01337 0.03634 0.00416 0.03333 C -0.00087 0.03565 -0.00834 0.0463 -0.00834 0.0463 C -0.01025 0.0537 -0.01268 0.05509 -0.01806 0.05741 C -0.0434 0.05185 -0.01285 0.05972 -0.03195 0.05185 C -0.04514 0.0463 -0.0599 0.04444 -0.07361 0.04074 C -0.0809 0.03426 -0.08525 0.0294 -0.09167 0.02222 C -0.09514 0.01829 -0.10278 0.01111 -0.10278 0.01111 C -0.1033 0.01412 -0.10243 0.01806 -0.10417 0.02037 C -0.10521 0.02176 -0.10608 0.01667 -0.10556 0.01481 C -0.10486 0.01227 -0.10261 0.01134 -0.10139 0.00926 C -0.09618 0.00093 -0.09132 -0.00671 -0.08472 -0.01296 C -0.08177 -0.01574 -0.07934 -0.01944 -0.07639 -0.02222 C -0.07118 -0.02708 -0.06476 -0.02963 -0.05972 -0.03519 C -0.05209 -0.04375 -0.04566 -0.05694 -0.03611 -0.06111 C -0.03472 -0.05995 -0.03351 -0.05833 -0.03195 -0.05741 C -0.03056 -0.05648 -0.029 -0.05648 -0.02778 -0.05556 C -0.02136 -0.05093 -0.01615 -0.04514 -0.00972 -0.04074 C -0.00799 -0.04745 -0.00972 -0.0463 -0.00556 -0.0463 " pathEditMode="relative" ptsTypes="ffffffffffffffffffffffffffffffffffA">
                                      <p:cBhvr>
                                        <p:cTn id="20" dur="5000" fill="hold"/>
                                        <p:tgtEl>
                                          <p:spTgt spid="127190"/>
                                        </p:tgtEl>
                                        <p:attrNameLst>
                                          <p:attrName>ppt_x</p:attrName>
                                          <p:attrName>ppt_y</p:attrName>
                                        </p:attrNameLst>
                                      </p:cBhvr>
                                    </p:animMotion>
                                  </p:childTnLst>
                                </p:cTn>
                              </p:par>
                              <p:par>
                                <p:cTn id="21" presetID="0" presetClass="path" presetSubtype="0" repeatCount="indefinite" autoRev="1" fill="hold" nodeType="withEffect">
                                  <p:stCondLst>
                                    <p:cond delay="0"/>
                                  </p:stCondLst>
                                  <p:childTnLst>
                                    <p:animMotion origin="layout" path="M 7.5E-6 -7.40741E-7 C -0.01128 -0.00995 -0.02413 -0.02245 -0.03749 -0.02592 C -0.04704 -0.03449 -0.0427 -0.03194 -0.04999 -0.03518 C -0.05086 -0.03773 -0.05173 -0.04027 -0.05277 -0.04259 C -0.05451 -0.04629 -0.05833 -0.0537 -0.05833 -0.0537 C -0.05364 -0.07268 -0.03992 -0.07291 -0.02777 -0.07777 C -0.02065 -0.08055 -0.01423 -0.08333 -0.00694 -0.08518 C 0.00209 -0.08379 0.00764 -0.08379 0.01528 -0.07777 C 0.01806 -0.07546 0.02362 -0.07037 0.02362 -0.07037 C 0.02119 -0.06065 0.0231 -0.06643 0.01667 -0.0537 C 0.01355 -0.04745 0.01251 -0.03657 0.00973 -0.02963 C 0.00608 -0.02083 0.00122 -0.01273 -0.00416 -0.00555 C -0.00347 0.01111 -0.00138 0.02778 -0.00138 0.04445 C -0.00138 0.05463 -0.00399 0.06412 -0.00555 0.07408 C -0.0026 0.1088 -0.00624 0.0757 -0.00138 0.10185 C -0.00052 0.10672 0.00139 0.11667 0.00139 0.11667 C -0.0019 0.13449 -0.00156 0.13334 -0.01388 0.13889 C -0.05972 0.13565 -0.05642 0.13704 -0.08749 0.12963 C -0.09479 0.12315 -0.09652 0.11644 -0.09861 0.10556 C -0.09687 0.08473 -0.09565 0.08449 -0.08472 0.07223 C -0.08072 0.06783 -0.07222 0.05926 -0.07222 0.05926 C -0.0717 0.05741 -0.07187 0.0551 -0.07083 0.05371 C -0.0684 0.05047 -0.06249 0.0463 -0.06249 0.0463 C -0.06058 0.0426 -0.05885 0.03889 -0.05694 0.03519 C -0.05607 0.03334 -0.06076 0.02477 -0.06111 0.02408 C -0.07117 0.00602 -0.08367 0.0051 -0.09444 -0.00926 C -0.09548 -0.01319 -0.0967 -0.01921 -0.09861 -0.02222 C -0.09965 -0.02384 -0.10156 -0.02453 -0.10277 -0.02592 C -0.10711 -0.03078 -0.10937 -0.03565 -0.11111 -0.04259 C -0.10781 -0.05602 -0.09322 -0.06967 -0.08333 -0.07222 C -0.07829 -0.07152 -0.07308 -0.07129 -0.06805 -0.07037 C -0.06302 -0.06944 -0.0592 -0.06458 -0.05416 -0.06296 C -0.05364 -0.06111 -0.05277 -0.0574 -0.05277 -0.0574 " pathEditMode="relative" ptsTypes="ffffffffffffffffffffffffffffffffA">
                                      <p:cBhvr>
                                        <p:cTn id="22" dur="3000" fill="hold"/>
                                        <p:tgtEl>
                                          <p:spTgt spid="127189"/>
                                        </p:tgtEl>
                                        <p:attrNameLst>
                                          <p:attrName>ppt_x</p:attrName>
                                          <p:attrName>ppt_y</p:attrName>
                                        </p:attrNameLst>
                                      </p:cBhvr>
                                    </p:animMotion>
                                  </p:childTnLst>
                                </p:cTn>
                              </p:par>
                              <p:par>
                                <p:cTn id="23" presetID="8" presetClass="emph" presetSubtype="0" repeatCount="indefinite" autoRev="1" fill="hold" nodeType="withEffect">
                                  <p:stCondLst>
                                    <p:cond delay="0"/>
                                  </p:stCondLst>
                                  <p:childTnLst>
                                    <p:animRot by="21600000">
                                      <p:cBhvr>
                                        <p:cTn id="24" dur="5000" fill="hold"/>
                                        <p:tgtEl>
                                          <p:spTgt spid="127190"/>
                                        </p:tgtEl>
                                        <p:attrNameLst>
                                          <p:attrName>r</p:attrName>
                                        </p:attrNameLst>
                                      </p:cBhvr>
                                    </p:animRot>
                                  </p:childTnLst>
                                </p:cTn>
                              </p:par>
                              <p:par>
                                <p:cTn id="25" presetID="8" presetClass="emph" presetSubtype="0" repeatCount="indefinite" autoRev="1" fill="hold" nodeType="withEffect">
                                  <p:stCondLst>
                                    <p:cond delay="0"/>
                                  </p:stCondLst>
                                  <p:childTnLst>
                                    <p:animRot by="-21600000">
                                      <p:cBhvr>
                                        <p:cTn id="26" dur="5000" fill="hold"/>
                                        <p:tgtEl>
                                          <p:spTgt spid="127189"/>
                                        </p:tgtEl>
                                        <p:attrNameLst>
                                          <p:attrName>r</p:attrName>
                                        </p:attrNameLst>
                                      </p:cBhvr>
                                    </p:animRot>
                                  </p:childTnLst>
                                </p:cTn>
                              </p:par>
                              <p:par>
                                <p:cTn id="27" presetID="8" presetClass="emph" presetSubtype="0" repeatCount="indefinite" autoRev="1" fill="hold" nodeType="withEffect">
                                  <p:stCondLst>
                                    <p:cond delay="0"/>
                                  </p:stCondLst>
                                  <p:childTnLst>
                                    <p:animRot by="21600000">
                                      <p:cBhvr>
                                        <p:cTn id="28" dur="5000" fill="hold"/>
                                        <p:tgtEl>
                                          <p:spTgt spid="127191"/>
                                        </p:tgtEl>
                                        <p:attrNameLst>
                                          <p:attrName>r</p:attrName>
                                        </p:attrNameLst>
                                      </p:cBhvr>
                                    </p:animRot>
                                  </p:childTnLst>
                                </p:cTn>
                              </p:par>
                              <p:par>
                                <p:cTn id="29" presetID="8" presetClass="emph" presetSubtype="0" repeatCount="indefinite" autoRev="1" fill="hold" nodeType="withEffect">
                                  <p:stCondLst>
                                    <p:cond delay="0"/>
                                  </p:stCondLst>
                                  <p:childTnLst>
                                    <p:animRot by="-21600000">
                                      <p:cBhvr>
                                        <p:cTn id="30" dur="5000" fill="hold"/>
                                        <p:tgtEl>
                                          <p:spTgt spid="127185"/>
                                        </p:tgtEl>
                                        <p:attrNameLst>
                                          <p:attrName>r</p:attrName>
                                        </p:attrNameLst>
                                      </p:cBhvr>
                                    </p:animRot>
                                  </p:childTnLst>
                                </p:cTn>
                              </p:par>
                              <p:par>
                                <p:cTn id="31" presetID="8" presetClass="emph" presetSubtype="0" repeatCount="indefinite" autoRev="1" fill="hold" nodeType="withEffect">
                                  <p:stCondLst>
                                    <p:cond delay="0"/>
                                  </p:stCondLst>
                                  <p:childTnLst>
                                    <p:animRot by="21600000">
                                      <p:cBhvr>
                                        <p:cTn id="32" dur="5000" fill="hold"/>
                                        <p:tgtEl>
                                          <p:spTgt spid="127184"/>
                                        </p:tgtEl>
                                        <p:attrNameLst>
                                          <p:attrName>r</p:attrName>
                                        </p:attrNameLst>
                                      </p:cBhvr>
                                    </p:animRot>
                                  </p:childTnLst>
                                </p:cTn>
                              </p:par>
                              <p:par>
                                <p:cTn id="33" presetID="8" presetClass="emph" presetSubtype="0" repeatCount="indefinite" autoRev="1" fill="hold" nodeType="withEffect">
                                  <p:stCondLst>
                                    <p:cond delay="0"/>
                                  </p:stCondLst>
                                  <p:childTnLst>
                                    <p:animRot by="-21600000">
                                      <p:cBhvr>
                                        <p:cTn id="34" dur="5000" fill="hold"/>
                                        <p:tgtEl>
                                          <p:spTgt spid="127183"/>
                                        </p:tgtEl>
                                        <p:attrNameLst>
                                          <p:attrName>r</p:attrName>
                                        </p:attrNameLst>
                                      </p:cBhvr>
                                    </p:animRot>
                                  </p:childTnLst>
                                </p:cTn>
                              </p:par>
                              <p:par>
                                <p:cTn id="35" presetID="8" presetClass="emph" presetSubtype="0" repeatCount="indefinite" autoRev="1" fill="hold" nodeType="withEffect">
                                  <p:stCondLst>
                                    <p:cond delay="0"/>
                                  </p:stCondLst>
                                  <p:childTnLst>
                                    <p:animRot by="21600000">
                                      <p:cBhvr>
                                        <p:cTn id="36" dur="5000" fill="hold"/>
                                        <p:tgtEl>
                                          <p:spTgt spid="127187"/>
                                        </p:tgtEl>
                                        <p:attrNameLst>
                                          <p:attrName>r</p:attrName>
                                        </p:attrNameLst>
                                      </p:cBhvr>
                                    </p:animRot>
                                  </p:childTnLst>
                                </p:cTn>
                              </p:par>
                              <p:par>
                                <p:cTn id="37" presetID="8" presetClass="emph" presetSubtype="0" repeatCount="indefinite" autoRev="1" fill="hold" nodeType="withEffect">
                                  <p:stCondLst>
                                    <p:cond delay="0"/>
                                  </p:stCondLst>
                                  <p:childTnLst>
                                    <p:animRot by="21600000">
                                      <p:cBhvr>
                                        <p:cTn id="38" dur="5000" fill="hold"/>
                                        <p:tgtEl>
                                          <p:spTgt spid="127188"/>
                                        </p:tgtEl>
                                        <p:attrNameLst>
                                          <p:attrName>r</p:attrName>
                                        </p:attrNameLst>
                                      </p:cBhvr>
                                    </p:animRot>
                                  </p:childTnLst>
                                </p:cTn>
                              </p:par>
                              <p:par>
                                <p:cTn id="39" presetID="8" presetClass="emph" presetSubtype="0" repeatCount="indefinite" autoRev="1" fill="hold" nodeType="withEffect">
                                  <p:stCondLst>
                                    <p:cond delay="0"/>
                                  </p:stCondLst>
                                  <p:childTnLst>
                                    <p:animRot by="-21600000">
                                      <p:cBhvr>
                                        <p:cTn id="40" dur="5000" fill="hold"/>
                                        <p:tgtEl>
                                          <p:spTgt spid="127193"/>
                                        </p:tgtEl>
                                        <p:attrNameLst>
                                          <p:attrName>r</p:attrName>
                                        </p:attrNameLst>
                                      </p:cBhvr>
                                    </p:animRot>
                                  </p:childTnLst>
                                </p:cTn>
                              </p:par>
                              <p:par>
                                <p:cTn id="41" presetID="1" presetClass="entr" presetSubtype="0" fill="hold" grpId="0" nodeType="withEffect">
                                  <p:stCondLst>
                                    <p:cond delay="0"/>
                                  </p:stCondLst>
                                  <p:childTnLst>
                                    <p:set>
                                      <p:cBhvr>
                                        <p:cTn id="42" dur="1" fill="hold">
                                          <p:stCondLst>
                                            <p:cond delay="0"/>
                                          </p:stCondLst>
                                        </p:cTn>
                                        <p:tgtEl>
                                          <p:spTgt spid="127182"/>
                                        </p:tgtEl>
                                        <p:attrNameLst>
                                          <p:attrName>style.visibility</p:attrName>
                                        </p:attrNameLst>
                                      </p:cBhvr>
                                      <p:to>
                                        <p:strVal val="visible"/>
                                      </p:to>
                                    </p:set>
                                  </p:childTnLst>
                                </p:cTn>
                              </p:par>
                              <p:par>
                                <p:cTn id="43" presetID="0" presetClass="path" presetSubtype="0" repeatCount="indefinite" accel="50000" decel="50000" autoRev="1" fill="hold" nodeType="withEffect">
                                  <p:stCondLst>
                                    <p:cond delay="0"/>
                                  </p:stCondLst>
                                  <p:childTnLst>
                                    <p:animMotion origin="layout" path="M 0.02171 -0.02824 C 0.01875 -0.03079 0.01476 -0.03194 0.01233 -0.03518 C 0.00677 -0.04259 -0.00086 -0.05741 -0.00329 -0.06713 C -0.00208 -0.08264 0.00087 -0.0912 0.01233 -0.0963 C 0.01789 -0.10185 0.01962 -0.10185 0.02691 -0.10324 C 0.03195 -0.10555 0.03664 -0.1081 0.0415 -0.11018 C 0.04584 -0.11597 0.05052 -0.11991 0.054 -0.12685 C 0.0533 -0.13287 0.054 -0.13958 0.05191 -0.14491 C 0.04653 -0.15833 0.01858 -0.16204 0.01025 -0.16296 C -0.00416 -0.16643 -0.01423 -0.17222 -0.02829 -0.17685 C -0.03003 -0.17847 -0.04548 -0.19537 -0.03559 -0.18657 C -0.02986 -0.1713 -0.03281 -0.15694 -0.0335 -0.13935 C -0.03368 -0.1331 -0.03316 -0.11505 -0.03663 -0.11435 C -0.046 -0.11273 -0.05538 -0.11343 -0.06475 -0.11296 C -0.06684 -0.11204 -0.06996 -0.11273 -0.071 -0.11018 C -0.07291 -0.10509 -0.0743 -0.1 -0.07621 -0.09491 C -0.07586 -0.08333 -0.07569 -0.07176 -0.07517 -0.06018 C -0.07448 -0.04768 -0.06475 -0.03727 -0.0585 -0.02963 C -0.04809 -0.0169 -0.05434 -0.02037 -0.04704 -0.01713 C -0.0434 -0.01111 -0.04201 -0.00833 -0.03663 -0.00602 C -0.03038 -0.01157 -0.02743 -0.01065 -0.01892 -0.01157 C -0.01267 -0.01366 -0.0092 -0.02014 -0.00329 -0.02268 C 0.00608 -0.03518 -0.00399 -0.02361 0.00504 -0.02963 C 0.01129 -0.0338 0.01198 -0.03565 0.01858 -0.03796 C 0.05643 -0.03657 0.05035 -0.04699 0.06546 -0.02685 C 0.0665 -0.02315 0.06858 -0.01968 0.06858 -0.01574 C 0.06858 0.0257 0.0382 0.01644 0.0165 0.01759 C 0.01025 0.01806 0.004 0.01852 -0.00225 0.01898 C -0.00399 0.01945 -0.0059 0.01945 -0.00746 0.02037 C -0.00972 0.02176 -0.01371 0.02593 -0.01371 0.02593 C -0.01475 0.02801 -0.01684 0.03148 -0.01684 0.03426 C -0.01684 0.04398 -0.00277 0.05417 0.00296 0.05787 C 0.0224 0.04931 0.02743 0.05185 0.05504 0.05093 C 0.06164 0.05185 0.06719 0.05162 0.07275 0.05648 C 0.07934 0.08264 0.05903 0.07662 0.04462 0.07732 C 0.03247 0.07801 0.02032 0.07824 0.00816 0.0787 C -0.00139 0.08657 0.00296 0.08449 -0.00434 0.08704 C -0.00694 0.09236 -0.00798 0.09745 -0.01267 0.09954 C -0.01666 0.10486 -0.02014 0.11088 -0.02413 0.1162 C -0.02378 0.11806 -0.02395 0.12037 -0.02309 0.12176 C -0.02274 0.12222 -0.01475 0.12685 -0.01371 0.12732 C -0.00052 0.12546 0.00434 0.12824 0.01233 0.11759 C 0.00747 0.11111 0.00643 0.11343 0.00504 0.1037 C 0.00539 0.09861 0.00469 0.09329 0.00608 0.08843 C 0.00643 0.08704 0.00816 0.08912 0.00921 0.08982 C 0.01146 0.09144 0.01337 0.09352 0.01546 0.09537 C 0.01858 0.09815 0.02171 0.09954 0.02483 0.10232 C 0.02396 0.11736 0.02275 0.12593 0.0165 0.13843 C 0.01546 0.14421 0.01337 0.14792 0.01233 0.1537 C 0.01268 0.16111 0.01198 0.16875 0.01337 0.17593 C 0.01441 0.18125 0.02448 0.1882 0.02796 0.18982 C 0.03716 0.18565 0.04271 0.18657 0.054 0.18565 C 0.06111 0.19514 0.05868 0.19074 0.06233 0.19815 C 0.06077 0.22107 0.05261 0.25208 0.03316 0.25648 C 0.0283 0.25602 0.02344 0.25648 0.01858 0.25509 C 0.00886 0.25255 0.00296 0.23611 -0.00746 0.23148 C -0.01232 0.24144 -0.0059 0.22986 -0.01371 0.23843 C -0.01632 0.24144 -0.021 0.24815 -0.021 0.24815 C -0.02135 0.24954 -0.02135 0.25116 -0.02204 0.25232 C -0.02291 0.2537 -0.02517 0.25509 -0.02517 0.25509 " pathEditMode="relative" ptsTypes="fffffffffffffffffffffffffffffffffffffffffffffffffffffffffffA">
                                      <p:cBhvr>
                                        <p:cTn id="44" dur="1000" fill="hold"/>
                                        <p:tgtEl>
                                          <p:spTgt spid="127150"/>
                                        </p:tgtEl>
                                        <p:attrNameLst>
                                          <p:attrName>ppt_x</p:attrName>
                                          <p:attrName>ppt_y</p:attrName>
                                        </p:attrNameLst>
                                      </p:cBhvr>
                                    </p:animMotion>
                                  </p:childTnLst>
                                </p:cTn>
                              </p:par>
                              <p:par>
                                <p:cTn id="45" presetID="0" presetClass="path" presetSubtype="0" repeatCount="indefinite" accel="50000" decel="50000" autoRev="1" fill="hold" nodeType="withEffect">
                                  <p:stCondLst>
                                    <p:cond delay="0"/>
                                  </p:stCondLst>
                                  <p:childTnLst>
                                    <p:animMotion origin="layout" path="M -4.44444E-6 7.40741E-7 C -0.00451 -0.00208 -0.00399 -0.00509 -0.00521 -0.01111 C -0.00555 -0.02083 -0.00625 -0.03056 -0.00625 -0.04028 C -0.00625 -0.04352 -0.00642 -0.04722 -0.00521 -0.05 C -0.00451 -0.05162 -0.00243 -0.05093 -0.00104 -0.05139 C 0.00382 -0.05556 0.00903 -0.05695 0.01459 -0.05833 C 0.01771 -0.05787 0.02084 -0.05625 0.02396 -0.05695 C 0.02518 -0.05718 0.02205 -0.05903 0.02084 -0.05972 C 0.01875 -0.06088 0.01459 -0.0625 0.01459 -0.0625 C 0.01024 -0.06829 0.00538 -0.07083 -4.44444E-6 -0.075 C -0.00139 -0.07593 -0.00312 -0.07639 -0.00416 -0.07778 C -0.00486 -0.0787 -0.00208 -0.07685 -0.00104 -0.07639 C 0.00313 -0.07685 0.00729 -0.07685 0.01146 -0.07778 C 0.01684 -0.07917 0.02049 -0.08565 0.02604 -0.0875 C 0.0316 -0.08495 0.03681 -0.08079 0.04167 -0.07639 C 0.04288 -0.07523 0.04445 -0.0757 0.04584 -0.075 C 0.05313 -0.07176 0.06059 -0.0713 0.06771 -0.06806 C 0.06476 -0.05602 0.05174 -0.05046 0.04688 -0.0375 C 0.05174 -0.03542 0.05521 -0.03426 0.05938 -0.03056 C 0.06233 -0.02477 0.06111 -0.02361 0.05834 -0.01806 C 0.07448 0.00347 0.10087 0.00602 0.12188 0.01111 C 0.12709 0.01643 0.13281 0.0169 0.13854 0.02083 C 0.13125 0.02407 0.12396 0.02731 0.11667 0.03055 C 0.0592 0.02917 0.04479 0.01528 0.06354 0.03194 C 0.06424 0.03333 0.06597 0.03449 0.06563 0.03611 C 0.06511 0.03889 0.05886 0.04398 0.05729 0.04583 C 0.05243 0.05162 0.04879 0.05694 0.04271 0.05972 C 0.03698 0.05856 0.03334 0.05694 0.02813 0.05417 C 0.02639 0.05764 0.02535 0.06088 0.02188 0.0625 C 0.01858 0.06412 0.01146 0.06528 0.01146 0.06528 C 0.00764 0.08032 0.01979 0.08241 0.02813 0.08472 C 0.03524 0.09097 0.03403 0.09815 0.02917 0.10694 C 0.02709 0.11528 0.01632 0.11412 0.01042 0.11528 C 0.00347 0.11829 -0.0033 0.11991 -0.01041 0.12222 C -0.01666 0.12778 -0.01962 0.125 -0.02708 0.12361 C -0.02882 0.1213 -0.03021 0.11829 -0.03229 0.11667 C -0.0342 0.11528 -0.03646 0.11597 -0.03854 0.11528 C -0.04531 0.11296 -0.04375 0.1125 -0.05 0.10972 C -0.05347 0.1081 -0.06041 0.10555 -0.06041 0.10555 C -0.06111 0.10741 -0.06267 0.10903 -0.0625 0.11111 C -0.06232 0.11296 -0.04896 0.12639 -0.04791 0.12639 C -0.0434 0.12685 -0.03889 0.12731 -0.03437 0.12778 C -0.02916 0.13009 -0.02552 0.13403 -0.02187 0.13889 C -0.02014 0.14606 -0.01944 0.15208 -0.01875 0.15972 C -0.01962 0.16829 -0.02309 0.18217 -0.01875 0.19028 C -0.01753 0.19236 -0.0033 0.20579 -0.00208 0.20694 C -0.00017 0.20856 0.00417 0.20972 0.00417 0.20972 C 0.00521 0.21852 0.0066 0.2338 0.0125 0.23889 C 0.01511 0.25278 0.01545 0.2463 0.0125 0.25833 C 0.01198 0.26018 0.01233 0.2625 0.01146 0.26389 C 0.0092 0.26736 0.00573 0.26921 0.00313 0.27222 C 0.00087 0.27477 -0.00156 0.27731 -0.00416 0.27917 C -0.00607 0.28055 -0.01041 0.28194 -0.01041 0.28194 C -0.01111 0.28333 -0.01389 0.28796 -0.01354 0.29028 C -0.01319 0.29305 -0.00937 0.29699 -0.00833 0.29861 C -0.00451 0.30509 -0.00451 0.30995 0.00104 0.3125 C 0.0066 0.31204 0.01233 0.31273 0.01771 0.31111 C 0.01875 0.31088 0.01788 0.30787 0.01875 0.30694 C 0.01979 0.30579 0.02153 0.30602 0.02292 0.30555 C 0.02726 0.29792 0.02726 0.29074 0.01979 0.2875 C 0.0132 0.2743 0.02986 0.25995 0.03854 0.25694 C 0.04566 0.25046 0.04236 0.25255 0.04792 0.25 C 0.05018 0.2456 0.05191 0.2412 0.05313 0.23611 C 0.05104 0.22755 0.04358 0.22222 0.03854 0.21667 C 0.03733 0.21551 0.03663 0.21366 0.03542 0.2125 C 0.03351 0.21042 0.02917 0.20694 0.02917 0.20694 C 0.03004 0.20046 0.02934 0.19352 0.03125 0.1875 C 0.03438 0.17778 0.03976 0.17592 0.04375 0.16805 C 0.0434 0.16667 0.04271 0.16528 0.04271 0.16389 C 0.04271 0.15602 0.04184 0.14722 0.04479 0.14028 C 0.04913 0.13009 0.06632 0.13148 0.07292 0.13055 C 0.06545 0.12731 0.06858 0.1294 0.06354 0.125 C 0.06146 0.11829 0.05955 0.11412 0.05625 0.10833 C 0.05538 0.10509 0.0533 0.10208 0.05313 0.09861 C 0.05209 0.08217 0.06146 0.08194 0.07084 0.08194 " pathEditMode="relative" ptsTypes="ffffffffffffffffffffffffffffffffffffffffffffffffffffffffffffffffffffffffffA">
                                      <p:cBhvr>
                                        <p:cTn id="46" dur="3000" fill="hold"/>
                                        <p:tgtEl>
                                          <p:spTgt spid="127155"/>
                                        </p:tgtEl>
                                        <p:attrNameLst>
                                          <p:attrName>ppt_x</p:attrName>
                                          <p:attrName>ppt_y</p:attrName>
                                        </p:attrNameLst>
                                      </p:cBhvr>
                                    </p:animMotion>
                                  </p:childTnLst>
                                </p:cTn>
                              </p:par>
                              <p:par>
                                <p:cTn id="47" presetID="0" presetClass="path" presetSubtype="0" repeatCount="indefinite" accel="50000" decel="50000" autoRev="1" fill="hold" nodeType="withEffect">
                                  <p:stCondLst>
                                    <p:cond delay="0"/>
                                  </p:stCondLst>
                                  <p:childTnLst>
                                    <p:animMotion origin="layout" path="M -2.22222E-6 -4.07407E-6 C -0.00885 -0.00787 -0.0177 -0.00509 -0.01145 0.00973 C -0.00885 0.01598 -0.0033 0.02107 0.00105 0.025 C -0.00069 0.03218 -0.00868 0.03866 -0.01354 0.04306 C -0.01319 0.04491 -0.01336 0.047 -0.0125 0.04862 C -0.00642 0.05973 -0.00017 0.0595 -0.01145 0.05695 C -0.01493 0.05371 -0.0177 0.05278 -0.02187 0.05139 C -0.02673 0.05186 -0.03229 0.04954 -0.03645 0.05278 C -0.03836 0.05417 -0.03507 0.05834 -0.03437 0.06112 C -0.03264 0.06783 -0.02708 0.07408 -0.02291 0.07778 C -0.03402 0.08519 -0.04635 0.07732 -0.05729 0.08612 C -0.05868 0.08889 -0.06093 0.09098 -0.05833 0.09445 C -0.05659 0.09676 -0.0533 0.09746 -0.05104 0.09862 C -0.04635 0.10116 -0.04218 0.10487 -0.0375 0.10695 C -0.03246 0.10602 -0.0276 0.10348 -0.02291 0.10556 C -0.02968 0.11459 -0.03298 0.12315 -0.03645 0.13473 C -0.03524 0.147 -0.03402 0.15255 -0.025 0.15556 C -0.01701 0.1625 -0.02066 0.16968 -0.01666 0.17778 C -0.0151 0.18079 -0.01302 0.18311 -0.01145 0.18612 C -0.01961 0.19167 -0.01163 0.1875 -0.025 0.1875 C -0.03333 0.1875 -0.04184 0.18982 -0.05 0.19167 C -0.04878 0.19815 -0.04809 0.20186 -0.04479 0.20695 C -0.0408 0.2132 -0.03645 0.21551 -0.03437 0.22362 C -0.05034 0.22454 -0.05885 0.21875 -0.06354 0.2375 C -0.06232 0.24815 -0.05902 0.25625 -0.05208 0.2625 C -0.0493 0.26806 -0.04757 0.26783 -0.0427 0.26945 C -0.03593 0.26713 -0.03038 0.2632 -0.02395 0.26112 C -0.02014 0.26459 -0.01736 0.26875 -0.01354 0.27223 C -0.01284 0.27362 -0.01232 0.27524 -0.01145 0.27639 C -0.01059 0.27755 -0.0092 0.27778 -0.00833 0.27917 C -0.00503 0.2845 -0.00625 0.28797 -0.00104 0.29028 C 0.00643 0.30024 0.00313 0.28843 -0.00208 0.28612 C -0.00312 0.28473 -0.0059 0.2838 -0.0052 0.28195 C -0.00434 0.27987 -0.00173 0.28125 -2.22222E-6 0.28056 C 0.00608 0.27778 0.01007 0.27153 0.01667 0.26945 C 0.00747 0.25718 0.01962 0.275 0.0125 0.25834 C 0.01181 0.25695 0.01025 0.25672 0.00938 0.25556 C 0.00816 0.25394 0.0073 0.25186 0.00625 0.25 C 0.00452 0.24306 0.0073 0.24144 0.01146 0.2375 C 0.01771 0.23149 0.02361 0.22732 0.02709 0.21806 C 0.02552 0.21204 0.02066 0.20764 0.01667 0.20417 C 0.01893 0.19514 0.02361 0.1919 0.03021 0.18889 C 0.03282 0.17871 0.03004 0.17338 0.02396 0.16806 C 0.02361 0.16667 0.02223 0.16505 0.02292 0.16389 C 0.02414 0.16204 0.02639 0.16227 0.02813 0.16112 C 0.03577 0.15649 0.03455 0.15718 0.03959 0.15278 C 0.04063 0.147 0.04063 0.13774 0.03646 0.13334 C 0.03473 0.13149 0.03212 0.13079 0.03021 0.12917 C 0.02952 0.12778 0.0283 0.12662 0.02813 0.125 C 0.02709 0.10463 0.03091 0.10718 0.04375 0.10556 C 0.04584 0.10463 0.04792 0.10371 0.05 0.10278 C 0.05243 0.10162 0.04375 0.09723 0.04375 0.09723 C 0.04566 0.08426 0.04566 0.0845 0.0448 0.06806 C 0.04723 0.05811 0.04497 0.06135 0.05 0.05695 C 0.05226 0.05232 0.05486 0.05116 0.05625 0.04584 C 0.05209 0.04167 0.04723 0.03588 0.04375 0.03056 C 0.04289 0.02917 0.04289 0.02662 0.04167 0.02639 C 0.03438 0.02524 0.02709 0.02639 0.0198 0.02639 " pathEditMode="relative" ptsTypes="fffffffffffffffffffffffffffffffffffffffffffffffffffffffffA">
                                      <p:cBhvr>
                                        <p:cTn id="48" dur="1000" fill="hold"/>
                                        <p:tgtEl>
                                          <p:spTgt spid="127145"/>
                                        </p:tgtEl>
                                        <p:attrNameLst>
                                          <p:attrName>ppt_x</p:attrName>
                                          <p:attrName>ppt_y</p:attrName>
                                        </p:attrNameLst>
                                      </p:cBhvr>
                                    </p:animMotion>
                                  </p:childTnLst>
                                </p:cTn>
                              </p:par>
                              <p:par>
                                <p:cTn id="49" presetID="0" presetClass="path" presetSubtype="0" repeatCount="indefinite" accel="50000" decel="50000" autoRev="1" fill="hold" nodeType="withEffect">
                                  <p:stCondLst>
                                    <p:cond delay="0"/>
                                  </p:stCondLst>
                                  <p:childTnLst>
                                    <p:animMotion origin="layout" path="M 6.11111E-6 4.07407E-6 C 0.00244 -0.00973 0.00296 -0.01829 0.00418 -0.02917 C 0.00626 -0.02871 0.00834 -0.02848 0.01043 -0.02778 C 0.01251 -0.02709 0.01668 -0.025 0.01668 -0.025 C 0.01997 -0.0294 0.02275 -0.03033 0.02605 -0.03473 C 0.02362 -0.04445 0.02727 -0.03311 0.02084 -0.04167 C 0.01806 -0.04537 0.01633 -0.05047 0.01355 -0.05417 C 0.01529 -0.06112 0.01893 -0.06112 0.02397 -0.0625 C 0.02466 -0.06389 0.02605 -0.06505 0.02605 -0.06667 C 0.02605 -0.07061 0.01876 -0.07778 0.01668 -0.07917 C 0.01477 -0.08056 0.01043 -0.08195 0.01043 -0.08195 C 0.01806 -0.08959 0.0198 -0.08774 0.03126 -0.08889 C 0.04081 -0.09144 0.05122 -0.08889 0.06043 -0.08473 C 0.06772 -0.08588 0.07049 -0.08542 0.07605 -0.09028 C 0.07536 -0.09352 0.07275 -0.097 0.07397 -0.1 C 0.07449 -0.10139 0.07605 -0.10116 0.07709 -0.10139 C 0.08022 -0.10209 0.08334 -0.10209 0.08647 -0.10278 C 0.0882 -0.10301 0.08994 -0.10371 0.09168 -0.10417 C 0.08924 -0.10926 0.08577 -0.11621 0.0823 -0.11945 C 0.0849 -0.12639 0.08872 -0.13218 0.09168 -0.13889 C 0.09237 -0.14075 0.09324 -0.1426 0.09376 -0.14445 C 0.09463 -0.14723 0.09584 -0.15278 0.09584 -0.15278 C 0.09306 -0.15533 0.08647 -0.15834 0.08647 -0.15834 C 0.08768 -0.16598 0.08959 -0.16737 0.09272 -0.17362 C 0.09185 -0.19352 0.09567 -0.1963 0.08438 -0.2 C 0.07779 -0.20579 0.06945 -0.20602 0.06251 -0.21112 C 0.05782 -0.21459 0.05279 -0.2213 0.04897 -0.22639 C 0.04393 -0.22315 0.04289 -0.21991 0.03959 -0.21389 C 0.03959 -0.21366 0.04185 -0.19977 0.03959 -0.19723 C 0.03733 -0.19468 0.03404 -0.19561 0.03126 -0.19445 C 0.03056 -0.19468 0.02431 -0.19607 0.02293 -0.19723 C 0.01511 -0.20417 0.02379 -0.19838 0.01772 -0.20556 C 0.01338 -0.21065 0.01268 -0.21065 0.00834 -0.2125 C 0.00452 -0.21088 0.0014 -0.20996 -0.00207 -0.20695 C -0.00485 -0.20139 -0.00294 -0.1926 -0.00624 -0.1875 C -0.00919 -0.18287 -0.01527 -0.18588 -0.01978 -0.18473 C -0.01596 -0.17709 -0.01857 -0.18357 -0.01666 -0.17084 C -0.01596 -0.16621 -0.01353 -0.16274 -0.01249 -0.15834 C -0.01648 -0.15301 -0.02082 -0.14954 -0.02395 -0.14306 C -0.01909 -0.13912 -0.01475 -0.13426 -0.00937 -0.13195 C -0.00902 -0.13056 -0.00798 -0.12917 -0.00832 -0.12778 C -0.00867 -0.12639 -0.01648 -0.11065 -0.0177 -0.10834 C -0.01839 -0.1 -0.02082 -0.09028 -0.01874 -0.08195 C -0.01753 -0.07709 -0.01319 -0.07477 -0.01041 -0.07223 C -0.00451 -0.0669 0.00244 -0.06366 0.00834 -0.05834 C 0.01164 -0.04491 0.00244 -0.04213 -0.00312 -0.03473 C -0.00763 -0.02871 -0.01006 -0.02176 -0.01562 -0.01667 C -0.01284 -0.01297 -0.00832 -0.00834 -0.00416 -0.00834 " pathEditMode="relative" ptsTypes="fffffffffffffffffffffffffffffffffffffffffffffffA">
                                      <p:cBhvr>
                                        <p:cTn id="50" dur="500" fill="hold"/>
                                        <p:tgtEl>
                                          <p:spTgt spid="127165"/>
                                        </p:tgtEl>
                                        <p:attrNameLst>
                                          <p:attrName>ppt_x</p:attrName>
                                          <p:attrName>ppt_y</p:attrName>
                                        </p:attrNameLst>
                                      </p:cBhvr>
                                    </p:animMotion>
                                  </p:childTnLst>
                                </p:cTn>
                              </p:par>
                              <p:par>
                                <p:cTn id="51" presetID="0" presetClass="path" presetSubtype="0" repeatCount="indefinite" accel="50000" decel="50000" autoRev="1" fill="hold" nodeType="withEffect">
                                  <p:stCondLst>
                                    <p:cond delay="0"/>
                                  </p:stCondLst>
                                  <p:childTnLst>
                                    <p:animMotion origin="layout" path="M 0.02309 0.06018 C 0.01857 0.0581 0.01527 0.05602 0.00955 0.06018 C 0.00798 0.06134 0.0092 0.06481 0.0085 0.06713 C 0.00694 0.07245 0.0052 0.07199 0.00121 0.07407 C -0.01216 0.07222 -0.01372 0.07083 -0.02275 0.05879 C -0.02414 0.05347 -0.02674 0.05231 -0.029 0.04768 C -0.02848 0.03773 -0.03073 0.02106 -0.0217 0.01713 C -0.02118 0.01736 -0.01216 0.02037 -0.01233 0.0199 C -0.0132 0.01666 -0.01858 0.01435 -0.01858 0.01435 C -0.0217 0.00787 -0.025 0.00162 -0.029 -0.00371 C -0.03195 -0.01528 -0.02709 0.00115 -0.0342 -0.01204 C -0.03559 -0.01482 -0.03542 -0.01852 -0.03629 -0.02176 C -0.0342 -0.02986 -0.03004 -0.03473 -0.02587 -0.04121 C -0.02292 -0.04584 -0.02223 -0.05023 -0.01754 -0.05232 C -0.0132 -0.05047 -0.00938 -0.04723 -0.00504 -0.04537 C -0.00434 -0.04352 -0.00278 -0.0419 -0.00295 -0.03982 C -0.00313 -0.03843 -0.01007 -0.02986 -0.01129 -0.02871 C -0.01198 -0.02593 -0.01268 -0.02315 -0.01337 -0.02037 C -0.01372 -0.01898 -0.01441 -0.01621 -0.01441 -0.01621 C -0.00677 -0.00949 -0.00087 -0.00764 0.0085 -0.00648 C 0.01684 -0.00695 0.02534 -0.00579 0.0335 -0.00787 C 0.03472 -0.0081 0.03159 -0.01042 0.03142 -0.01204 C 0.03107 -0.01551 0.03472 -0.0213 0.03559 -0.02454 C 0.0335 -0.0331 0.03211 -0.04977 0.0408 -0.05371 C 0.04184 -0.05417 0.05382 -0.05648 0.05434 -0.05648 C 0.06128 -0.06273 0.05816 -0.07292 0.06059 -0.08287 C 0.05868 -0.09352 0.05798 -0.1044 0.05538 -0.11482 C 0.05642 -0.12408 0.05607 -0.12662 0.06163 -0.13148 C 0.06666 -0.14144 0.07291 -0.14398 0.08142 -0.14676 C 0.07517 -0.15232 0.06909 -0.15579 0.06163 -0.15787 C 0.0592 -0.15741 0.05538 -0.15949 0.05434 -0.15648 C 0.05312 -0.15324 0.05642 -0.15 0.05746 -0.14676 C 0.05955 -0.13959 0.06163 -0.13079 0.06475 -0.12454 C 0.0559 -0.11273 0.06753 -0.11389 0.05017 -0.11621 C 0.0493 -0.11736 0.04531 -0.12223 0.04496 -0.12454 C 0.04409 -0.13125 0.05086 -0.1382 0.05434 -0.14121 C 0.05607 -0.14468 0.0585 -0.15209 0.06371 -0.14398 C 0.0658 -0.14074 0.0585 -0.1257 0.05746 -0.12176 C 0.05781 -0.11806 0.05746 -0.11412 0.0585 -0.11065 C 0.05902 -0.10903 0.06076 -0.10903 0.06163 -0.10787 C 0.06597 -0.10255 0.06927 -0.0956 0.07413 -0.09121 C 0.08993 -0.07709 0.07378 -0.09236 0.0835 -0.08148 C 0.08455 -0.08033 0.08559 -0.0794 0.08663 -0.07871 C 0.08767 -0.07801 0.0908 -0.07732 0.08975 -0.07732 C 0.08385 -0.07732 0.07795 -0.07824 0.07205 -0.07871 C 0.06857 -0.07824 0.0651 -0.07824 0.06163 -0.07732 C 0.05955 -0.07685 0.05538 -0.07454 0.05538 -0.07454 C 0.05295 -0.07223 0.05 -0.0706 0.04809 -0.0676 C 0.04305 -0.05973 0.04913 -0.06343 0.04288 -0.06065 C 0.03784 -0.04028 0.0467 -0.02523 0.0585 -0.01482 C 0.06093 -0.00486 0.05746 -0.0169 0.06267 -0.00648 C 0.06458 -0.00278 0.06475 0.00324 0.0658 0.0074 C 0.0625 0.02037 0.05 0.02708 0.0408 0.02963 C 0.03524 0.03703 0.02864 0.04305 0.02309 0.05046 C 0.02413 0.05185 0.0276 0.05532 0.02621 0.05463 C 0.02083 0.05231 0.01614 0.04768 0.01163 0.04352 C 0.00955 0.04166 0.00538 0.03796 0.00538 0.03796 C 0.00573 0.02963 0.0052 0.02106 0.00642 0.01296 C 0.00816 0.00185 0.01076 0.0081 0.01267 0.00046 C 0.01302 -0.00093 0.01302 -0.00255 0.01371 -0.00371 C 0.01458 -0.0051 0.01753 -0.00695 0.01892 -0.00787 L -0.0342 -0.01621 L -0.08941 -0.05093 L -0.04566 -0.09398 L -0.0165 -0.08565 L -0.01441 -0.11621 L 0.00955 -0.14537 L 0.03142 -0.13982 L 0.06475 -0.12315 L 0.06684 -0.13843 L 0.096 -0.1176 L 0.06059 -0.07732 L 0.02621 -0.05093 L 0.03663 -0.02037 L 0.021 -0.00371 " pathEditMode="relative" ptsTypes="ffffffffffffffffffffffffffffffffffffffffffffffffffffffffffffAAAAAAAAAAAAAAA">
                                      <p:cBhvr>
                                        <p:cTn id="52" dur="2000" fill="hold"/>
                                        <p:tgtEl>
                                          <p:spTgt spid="127120"/>
                                        </p:tgtEl>
                                        <p:attrNameLst>
                                          <p:attrName>ppt_x</p:attrName>
                                          <p:attrName>ppt_y</p:attrName>
                                        </p:attrNameLst>
                                      </p:cBhvr>
                                    </p:animMotion>
                                  </p:childTnLst>
                                </p:cTn>
                              </p:par>
                              <p:par>
                                <p:cTn id="53" presetID="0" presetClass="path" presetSubtype="0" repeatCount="indefinite" accel="50000" decel="50000" autoRev="1" fill="hold" nodeType="withEffect">
                                  <p:stCondLst>
                                    <p:cond delay="0"/>
                                  </p:stCondLst>
                                  <p:childTnLst>
                                    <p:animMotion origin="layout" path="M -0.1026 0.09004 C -0.09826 0.09282 -0.09583 0.09444 -0.09323 0.09976 C -0.09427 0.11388 -0.09861 0.11921 -0.08906 0.12337 C -0.08802 0.12245 -0.08663 0.12199 -0.08594 0.1206 C -0.08472 0.11805 -0.08385 0.11226 -0.08385 0.11226 C -0.08351 0.10717 -0.0842 0.10185 -0.08281 0.09699 C -0.07986 0.08634 -0.06684 0.0831 -0.05989 0.08171 C -0.05469 0.07939 -0.05642 0.08171 -0.05885 0.07199 C -0.05972 0.06828 -0.0651 0.06365 -0.0651 0.06365 C -0.0592 0.05833 -0.05156 0.0581 -0.04739 0.06643 C -0.04705 0.07337 -0.05017 0.0949 -0.04219 0.09837 C -0.02552 0.09467 -0.03385 0.09606 -0.01719 0.09421 C -0.01059 0.08842 -0.01684 0.08611 -0.00989 0.0831 C -0.00364 0.08518 0.00278 0.08726 0.00886 0.09004 C 0.01701 0.08842 0.01736 0.08888 0.01927 0.07893 C 0.01667 0.06828 0.01146 0.05902 0.00886 0.04837 C 0.01163 0.04282 0.01632 0.03865 0.02031 0.03449 C 0.02222 0.0324 0.02656 0.02893 0.02656 0.02893 C 0.02847 0.02523 0.03073 0.01643 0.03073 0.01643 C 0.02899 0.00694 0.02431 0.00092 0.01823 -0.0044 C 0.01302 -0.01482 0.01736 -0.01806 0.00573 -0.02107 C 0.00868 -0.02709 0.01233 -0.02917 0.01406 -0.03635 C 0.01372 -0.03774 0.01389 -0.03959 0.01302 -0.04051 C 0.01163 -0.0419 0.00955 -0.04144 0.00781 -0.0419 C 0.00677 -0.04237 0.00573 -0.04306 0.00469 -0.04329 C 0.00122 -0.04445 -0.00226 -0.04514 -0.00573 -0.04607 C -0.00781 -0.04653 -0.00989 -0.04676 -0.01198 -0.04746 C -0.01406 -0.04815 -0.01823 -0.05024 -0.01823 -0.05024 C -0.02483 -0.04445 -0.01979 -0.03936 -0.02656 -0.03635 C -0.03142 -0.03843 -0.03246 -0.03681 -0.03594 -0.03218 C -0.03628 -0.03079 -0.03611 -0.02894 -0.03698 -0.02801 C -0.03871 -0.02639 -0.04323 -0.02524 -0.04323 -0.02524 C -0.05069 -0.02848 -0.04757 -0.02639 -0.0526 -0.03079 C -0.05555 -0.03658 -0.0592 -0.04306 -0.06406 -0.04607 C -0.06614 -0.04723 -0.07031 -0.04885 -0.07031 -0.04885 C -0.07483 -0.04838 -0.07951 -0.04908 -0.08385 -0.04746 C -0.08489 -0.047 -0.08489 -0.04468 -0.08489 -0.04329 C -0.08489 -0.02732 -0.08663 -0.03056 -0.08073 -0.02524 C -0.08003 -0.02223 -0.0776 -0.01991 -0.0776 -0.0169 C -0.0776 -0.01042 -0.07778 -0.00348 -0.07969 0.00254 C -0.08021 0.00439 -0.08246 0.00347 -0.08385 0.00393 C -0.09392 0.00787 -0.0743 0.00185 -0.09739 0.0081 C -0.09149 0.01597 -0.08976 0.0206 -0.09739 0.02754 C -0.10104 0.03495 -0.10573 0.03865 -0.11198 0.04143 C -0.1184 0.05416 -0.10208 0.06319 -0.09531 0.06921 C -0.09427 0.06828 -0.09288 0.06782 -0.09219 0.06643 C -0.09097 0.06388 -0.0901 0.0581 -0.0901 0.0581 C -0.08785 0.06018 -0.08472 0.06111 -0.08281 0.06365 " pathEditMode="relative" ptsTypes="fffffffffffffffffffffffffffffffffffffffffffffffA">
                                      <p:cBhvr>
                                        <p:cTn id="54" dur="2000" fill="hold"/>
                                        <p:tgtEl>
                                          <p:spTgt spid="127130"/>
                                        </p:tgtEl>
                                        <p:attrNameLst>
                                          <p:attrName>ppt_x</p:attrName>
                                          <p:attrName>ppt_y</p:attrName>
                                        </p:attrNameLst>
                                      </p:cBhvr>
                                    </p:animMotion>
                                  </p:childTnLst>
                                </p:cTn>
                              </p:par>
                              <p:par>
                                <p:cTn id="55" presetID="8" presetClass="emph" presetSubtype="0" repeatCount="indefinite" fill="hold" nodeType="withEffect">
                                  <p:stCondLst>
                                    <p:cond delay="0"/>
                                  </p:stCondLst>
                                  <p:childTnLst>
                                    <p:animRot by="21600000">
                                      <p:cBhvr>
                                        <p:cTn id="56" dur="1000" fill="hold"/>
                                        <p:tgtEl>
                                          <p:spTgt spid="127150"/>
                                        </p:tgtEl>
                                        <p:attrNameLst>
                                          <p:attrName>r</p:attrName>
                                        </p:attrNameLst>
                                      </p:cBhvr>
                                    </p:animRot>
                                  </p:childTnLst>
                                </p:cTn>
                              </p:par>
                              <p:par>
                                <p:cTn id="57" presetID="8" presetClass="emph" presetSubtype="0" repeatCount="indefinite" fill="hold" nodeType="withEffect">
                                  <p:stCondLst>
                                    <p:cond delay="0"/>
                                  </p:stCondLst>
                                  <p:childTnLst>
                                    <p:animRot by="21600000">
                                      <p:cBhvr>
                                        <p:cTn id="58" dur="500" fill="hold"/>
                                        <p:tgtEl>
                                          <p:spTgt spid="127120"/>
                                        </p:tgtEl>
                                        <p:attrNameLst>
                                          <p:attrName>r</p:attrName>
                                        </p:attrNameLst>
                                      </p:cBhvr>
                                    </p:animRot>
                                  </p:childTnLst>
                                </p:cTn>
                              </p:par>
                              <p:par>
                                <p:cTn id="59" presetID="8" presetClass="emph" presetSubtype="0" repeatCount="indefinite" fill="hold" nodeType="withEffect">
                                  <p:stCondLst>
                                    <p:cond delay="0"/>
                                  </p:stCondLst>
                                  <p:childTnLst>
                                    <p:animRot by="21600000">
                                      <p:cBhvr>
                                        <p:cTn id="60" dur="2000" fill="hold"/>
                                        <p:tgtEl>
                                          <p:spTgt spid="127125"/>
                                        </p:tgtEl>
                                        <p:attrNameLst>
                                          <p:attrName>r</p:attrName>
                                        </p:attrNameLst>
                                      </p:cBhvr>
                                    </p:animRot>
                                  </p:childTnLst>
                                </p:cTn>
                              </p:par>
                              <p:par>
                                <p:cTn id="61" presetID="8" presetClass="emph" presetSubtype="0" repeatCount="indefinite" fill="hold" nodeType="withEffect">
                                  <p:stCondLst>
                                    <p:cond delay="0"/>
                                  </p:stCondLst>
                                  <p:childTnLst>
                                    <p:animRot by="21600000">
                                      <p:cBhvr>
                                        <p:cTn id="62" dur="1000" fill="hold"/>
                                        <p:tgtEl>
                                          <p:spTgt spid="127130"/>
                                        </p:tgtEl>
                                        <p:attrNameLst>
                                          <p:attrName>r</p:attrName>
                                        </p:attrNameLst>
                                      </p:cBhvr>
                                    </p:animRot>
                                  </p:childTnLst>
                                </p:cTn>
                              </p:par>
                              <p:par>
                                <p:cTn id="63" presetID="8" presetClass="emph" presetSubtype="0" repeatCount="indefinite" fill="hold" nodeType="withEffect">
                                  <p:stCondLst>
                                    <p:cond delay="0"/>
                                  </p:stCondLst>
                                  <p:childTnLst>
                                    <p:animRot by="21600000">
                                      <p:cBhvr>
                                        <p:cTn id="64" dur="3000" fill="hold"/>
                                        <p:tgtEl>
                                          <p:spTgt spid="127135"/>
                                        </p:tgtEl>
                                        <p:attrNameLst>
                                          <p:attrName>r</p:attrName>
                                        </p:attrNameLst>
                                      </p:cBhvr>
                                    </p:animRot>
                                  </p:childTnLst>
                                </p:cTn>
                              </p:par>
                              <p:par>
                                <p:cTn id="65" presetID="8" presetClass="emph" presetSubtype="0" repeatCount="indefinite" fill="hold" nodeType="withEffect">
                                  <p:stCondLst>
                                    <p:cond delay="0"/>
                                  </p:stCondLst>
                                  <p:childTnLst>
                                    <p:animRot by="-21600000">
                                      <p:cBhvr>
                                        <p:cTn id="66" dur="1000" fill="hold"/>
                                        <p:tgtEl>
                                          <p:spTgt spid="127140"/>
                                        </p:tgtEl>
                                        <p:attrNameLst>
                                          <p:attrName>r</p:attrName>
                                        </p:attrNameLst>
                                      </p:cBhvr>
                                    </p:animRot>
                                  </p:childTnLst>
                                </p:cTn>
                              </p:par>
                              <p:par>
                                <p:cTn id="67" presetID="8" presetClass="emph" presetSubtype="0" repeatCount="indefinite" fill="hold" nodeType="withEffect">
                                  <p:stCondLst>
                                    <p:cond delay="0"/>
                                  </p:stCondLst>
                                  <p:childTnLst>
                                    <p:animRot by="21600000">
                                      <p:cBhvr>
                                        <p:cTn id="68" dur="2000" fill="hold"/>
                                        <p:tgtEl>
                                          <p:spTgt spid="127145"/>
                                        </p:tgtEl>
                                        <p:attrNameLst>
                                          <p:attrName>r</p:attrName>
                                        </p:attrNameLst>
                                      </p:cBhvr>
                                    </p:animRot>
                                  </p:childTnLst>
                                </p:cTn>
                              </p:par>
                              <p:par>
                                <p:cTn id="69" presetID="8" presetClass="emph" presetSubtype="0" repeatCount="indefinite" fill="hold" nodeType="withEffect">
                                  <p:stCondLst>
                                    <p:cond delay="0"/>
                                  </p:stCondLst>
                                  <p:childTnLst>
                                    <p:animRot by="21600000">
                                      <p:cBhvr>
                                        <p:cTn id="70" dur="2000" fill="hold"/>
                                        <p:tgtEl>
                                          <p:spTgt spid="127155"/>
                                        </p:tgtEl>
                                        <p:attrNameLst>
                                          <p:attrName>r</p:attrName>
                                        </p:attrNameLst>
                                      </p:cBhvr>
                                    </p:animRot>
                                  </p:childTnLst>
                                </p:cTn>
                              </p:par>
                              <p:par>
                                <p:cTn id="71" presetID="8" presetClass="emph" presetSubtype="0" repeatCount="indefinite" accel="50000" decel="50000" autoRev="1" fill="hold" nodeType="withEffect">
                                  <p:stCondLst>
                                    <p:cond delay="0"/>
                                  </p:stCondLst>
                                  <p:childTnLst>
                                    <p:animRot by="-21600000">
                                      <p:cBhvr>
                                        <p:cTn id="72" dur="1000" fill="hold"/>
                                        <p:tgtEl>
                                          <p:spTgt spid="127160"/>
                                        </p:tgtEl>
                                        <p:attrNameLst>
                                          <p:attrName>r</p:attrName>
                                        </p:attrNameLst>
                                      </p:cBhvr>
                                    </p:animRot>
                                  </p:childTnLst>
                                </p:cTn>
                              </p:par>
                              <p:par>
                                <p:cTn id="73" presetID="8" presetClass="emph" presetSubtype="0" repeatCount="indefinite" fill="hold" nodeType="withEffect">
                                  <p:stCondLst>
                                    <p:cond delay="0"/>
                                  </p:stCondLst>
                                  <p:childTnLst>
                                    <p:animRot by="21600000">
                                      <p:cBhvr>
                                        <p:cTn id="74" dur="2000" fill="hold"/>
                                        <p:tgtEl>
                                          <p:spTgt spid="127165"/>
                                        </p:tgtEl>
                                        <p:attrNameLst>
                                          <p:attrName>r</p:attrName>
                                        </p:attrNameLst>
                                      </p:cBhvr>
                                    </p:animRot>
                                  </p:childTnLst>
                                </p:cTn>
                              </p:par>
                              <p:par>
                                <p:cTn id="75" presetID="8" presetClass="emph" presetSubtype="0" repeatCount="indefinite" fill="hold" nodeType="withEffect">
                                  <p:stCondLst>
                                    <p:cond delay="0"/>
                                  </p:stCondLst>
                                  <p:childTnLst>
                                    <p:animRot by="21600000">
                                      <p:cBhvr>
                                        <p:cTn id="76" dur="2000" fill="hold"/>
                                        <p:tgtEl>
                                          <p:spTgt spid="127170"/>
                                        </p:tgtEl>
                                        <p:attrNameLst>
                                          <p:attrName>r</p:attrName>
                                        </p:attrNameLst>
                                      </p:cBhvr>
                                    </p:animRot>
                                  </p:childTnLst>
                                </p:cTn>
                              </p:par>
                              <p:par>
                                <p:cTn id="77" presetID="8" presetClass="emph" presetSubtype="0" repeatCount="indefinite" fill="hold" nodeType="withEffect">
                                  <p:stCondLst>
                                    <p:cond delay="0"/>
                                  </p:stCondLst>
                                  <p:childTnLst>
                                    <p:animRot by="21600000">
                                      <p:cBhvr>
                                        <p:cTn id="78" dur="2000" fill="hold"/>
                                        <p:tgtEl>
                                          <p:spTgt spid="127175"/>
                                        </p:tgtEl>
                                        <p:attrNameLst>
                                          <p:attrName>r</p:attrName>
                                        </p:attrNameLst>
                                      </p:cBhvr>
                                    </p:animRot>
                                  </p:childTnLst>
                                </p:cTn>
                              </p:par>
                              <p:par>
                                <p:cTn id="79" presetID="0" presetClass="path" presetSubtype="0" repeatCount="indefinite" accel="50000" decel="50000" fill="hold" nodeType="withEffect">
                                  <p:stCondLst>
                                    <p:cond delay="0"/>
                                  </p:stCondLst>
                                  <p:childTnLst>
                                    <p:animMotion origin="layout" path="M 0.04515 0.02546 C 0.04619 0.02639 0.04705 0.02755 0.04827 0.02824 C 0.04966 0.02894 0.05244 0.02778 0.05244 0.02963 C 0.05244 0.03542 0.04532 0.03588 0.04306 0.03658 C 0.03577 0.03565 0.02935 0.03634 0.02327 0.03102 C 0.02223 0.02871 0.02049 0.02685 0.02015 0.02408 C 0.01841 0.00648 0.02761 -0.00278 0.0389 -0.00648 C 0.04271 -0.01412 0.04324 -0.0206 0.04827 -0.02731 C 0.05192 -0.0419 0.04567 -0.04213 0.0389 -0.04815 C 0.0415 -0.05856 0.04671 -0.06713 0.05348 -0.07315 C 0.05539 -0.07685 0.06008 -0.08171 0.0566 -0.08704 C 0.05504 -0.08958 0.05035 -0.09259 0.05035 -0.09259 C 0.04046 -0.09004 0.04653 -0.08866 0.04202 -0.08148 C 0.03959 -0.07778 0.03629 -0.07523 0.03369 -0.07176 C 0.0316 -0.06366 0.03265 -0.06967 0.03369 -0.05648 C 0.03403 -0.05092 0.03421 -0.04537 0.03473 -0.03981 C 0.03525 -0.03518 0.03837 -0.03055 0.03994 -0.02731 C 0.04462 -0.01805 0.04515 -0.00602 0.05035 0.00324 C 0.0481 0.01528 0.04619 0.02546 0.03994 0.03519 C 0.0389 0.03658 0.03803 0.03843 0.03681 0.03935 C 0.0349 0.04074 0.03056 0.04213 0.03056 0.04213 C 0.03021 0.04352 0.02883 0.04514 0.02952 0.0463 C 0.03195 0.05046 0.03577 0.05278 0.0389 0.05602 C 0.04271 0.05996 0.04775 0.07014 0.05035 0.07546 C 0.05018 0.07708 0.05018 0.09028 0.04827 0.09491 C 0.04237 0.10926 0.02969 0.11273 0.02119 0.12408 C 0.02153 0.12894 0.02362 0.14421 0.02119 0.14908 C 0.01997 0.15162 0.01494 0.15185 0.01494 0.15185 C 0.01181 0.15139 0.00851 0.15208 0.00556 0.15046 C 0.004 0.14954 0.00365 0.14676 0.00244 0.14491 C -0.00034 0.14074 -0.00295 0.13634 -0.0059 0.13241 C -0.00746 0.12431 -0.01145 0.12037 -0.01423 0.11296 C -0.01284 0.1 -0.01093 0.0882 -0.00902 0.07546 C -0.01197 0.06134 -0.01284 0.05857 -0.01944 0.04491 C -0.02083 0.04213 -0.02812 0.03935 -0.02569 0.03935 C -0.02326 0.03935 -0.02083 0.03935 -0.0184 0.03935 " pathEditMode="relative" ptsTypes="fffffffffffffffffffffffffffffffffffA">
                                      <p:cBhvr>
                                        <p:cTn id="80" dur="2000" fill="hold"/>
                                        <p:tgtEl>
                                          <p:spTgt spid="127135"/>
                                        </p:tgtEl>
                                        <p:attrNameLst>
                                          <p:attrName>ppt_x</p:attrName>
                                          <p:attrName>ppt_y</p:attrName>
                                        </p:attrNameLst>
                                      </p:cBhvr>
                                    </p:animMotion>
                                  </p:childTnLst>
                                </p:cTn>
                              </p:par>
                              <p:par>
                                <p:cTn id="81" presetID="0" presetClass="path" presetSubtype="0" repeatCount="indefinite" accel="50000" decel="50000" fill="hold" nodeType="withEffect">
                                  <p:stCondLst>
                                    <p:cond delay="0"/>
                                  </p:stCondLst>
                                  <p:childTnLst>
                                    <p:animMotion origin="layout" path="M 1.11111E-6 -1.85185E-6 C 0.0033 -0.0007 0.00573 -0.00139 0.0092 -0.00162 C 0.01059 -0.00255 0.01198 -0.00278 0.01337 -0.00347 C 0.01562 -0.00764 0.01267 -0.01412 0.01701 -0.01597 C 0.01788 -0.01736 0.01892 -0.01806 0.02014 -0.01829 C 0.02031 -0.01852 0.02083 -0.01898 0.02083 -0.01875 C 0.02083 -0.01875 0.01857 -0.01412 0.01823 -0.0125 C 0.01857 -0.00579 0.021 0.00092 0.02639 0.00208 C 0.02656 0.00255 0.02673 0.00301 0.02691 0.00324 C 0.02708 0.00347 0.02743 0.0037 0.0276 0.00393 C 0.02795 0.00463 0.02847 0.00625 0.02847 0.00625 C 0.02899 0.01088 0.02743 0.01782 0.02344 0.01875 C 0.02291 0.01944 0.02187 0.01991 0.0217 0.02083 C 0.0217 0.02153 0.02569 0.02963 0.02639 0.03102 C 0.02656 0.03287 0.02673 0.03449 0.02604 0.03611 C 0.02569 0.03889 0.02361 0.04282 0.02222 0.04514 C 0.02239 0.04884 0.02309 0.05185 0.02482 0.05486 C 0.025 0.05741 0.025 0.05741 0.02691 0.05833 C 0.03073 0.0581 0.02986 0.05856 0.03212 0.05671 C 0.03316 0.0544 0.03698 0.05301 0.03889 0.05278 C 0.03975 0.05301 0.04062 0.05278 0.04097 0.05417 C 0.04132 0.05532 0.04149 0.05741 0.04149 0.05741 C 0.04028 0.06088 0.03906 0.06366 0.03594 0.06458 C 0.03212 0.06713 0.02795 0.06643 0.02378 0.06667 C 0.02274 0.06713 0.02187 0.06736 0.02083 0.06782 C 0.01909 0.07014 0.01996 0.06967 0.01823 0.07014 C 0.01666 0.06852 0.01736 0.0669 0.01753 0.06435 C 0.01771 0.05972 0.01753 0.06042 0.01857 0.05741 C 0.01805 0.05532 0.01823 0.05301 0.01719 0.05116 C 0.01701 0.04954 0.01614 0.04884 0.01545 0.04768 C 0.01475 0.04375 0.01493 0.04028 0.01458 0.03611 C 0.01423 0.03333 0.0118 0.03102 0.01041 0.02917 C 0.0085 0.02662 0.00642 0.02315 0.00521 0.01991 C 0.00503 0.01829 0.00469 0.0169 0.00364 0.01597 C 0.00312 0.01505 0.0026 0.01389 0.00208 0.01296 C 0.00191 0.0081 -0.00018 0.0037 -0.00417 0.00255 C -0.00538 0.00116 -0.00677 0.00069 -0.00834 -0.00023 C -0.0099 -0.00023 -0.01163 -0.00023 -0.0132 -1.85185E-6 C -0.01476 0.00023 -0.01632 0.00555 -0.01771 0.00694 C -0.01823 0.0081 -0.01858 0.0088 -0.01945 0.00949 C -0.02014 0.01065 -0.02031 0.01157 -0.02136 0.01227 C -0.02188 0.01366 -0.02205 0.01505 -0.02257 0.01643 C -0.02292 0.02037 -0.02222 0.02454 -0.02448 0.02755 C -0.02483 0.03032 -0.02847 0.0368 -0.03038 0.03889 C -0.03368 0.03866 -0.03472 0.03704 -0.0375 0.03518 C -0.03837 0.03333 -0.03976 0.03125 -0.04115 0.02986 C -0.0408 0.02407 -0.04167 0.02176 -0.03854 0.01875 C -0.03663 0.01366 -0.04254 0.00926 -0.04497 0.00671 C -0.04584 0.00463 -0.04479 0.00231 -0.04341 0.00116 C -0.04271 -0.00046 -0.04184 -0.00116 -0.04063 -0.00208 C -0.03941 -0.00162 -0.03802 -0.00139 -0.03698 -0.00023 C -0.03802 0.00116 -0.03837 0.00231 -0.03906 0.00417 C -0.03854 0.00856 -0.03785 0.01018 -0.03507 0.0125 C -0.03299 0.01204 -0.03056 0.01065 -0.02882 0.0088 C -0.02639 0.00347 -0.02327 0.00324 -0.01875 0.00324 " pathEditMode="relative" ptsTypes="ffffffffffffffffffffffffffffffffffffffffffffffffffffffA">
                                      <p:cBhvr>
                                        <p:cTn id="82" dur="500" fill="hold"/>
                                        <p:tgtEl>
                                          <p:spTgt spid="127140"/>
                                        </p:tgtEl>
                                        <p:attrNameLst>
                                          <p:attrName>ppt_x</p:attrName>
                                          <p:attrName>ppt_y</p:attrName>
                                        </p:attrNameLst>
                                      </p:cBhvr>
                                    </p:animMotion>
                                  </p:childTnLst>
                                </p:cTn>
                              </p:par>
                              <p:par>
                                <p:cTn id="83" presetID="0" presetClass="path" presetSubtype="0" repeatCount="indefinite" accel="50000" decel="50000" autoRev="1" fill="hold" nodeType="withEffect">
                                  <p:stCondLst>
                                    <p:cond delay="0"/>
                                  </p:stCondLst>
                                  <p:childTnLst>
                                    <p:animMotion origin="layout" path="M -2.22222E-6 -1.73472E-18 C -0.00104 -0.00185 -0.00191 -0.00301 -0.00364 -0.00347 C -0.00451 -0.00509 -0.00538 -0.00486 -0.00486 -0.00694 C -0.00469 -0.00903 -0.00399 -0.01018 -0.0026 -0.01157 C -0.00278 -0.01389 -0.0033 -0.01574 -0.00174 -0.01736 C -0.00104 -0.02153 0.00313 -0.025 0.00625 -0.02569 C 0.01285 -0.02546 0.0132 -0.02546 0.01754 -0.02477 C 0.02274 -0.02245 0.02257 -0.02338 0.03108 -0.02291 C 0.02934 -0.02129 0.02865 -0.02106 0.02656 -0.0206 C 0.02552 -0.01967 0.02292 -0.01921 0.02292 -0.01921 C 0.02118 -0.01736 0.01997 -0.01504 0.01771 -0.01435 C 0.0158 -0.01296 0.01354 -0.01481 0.01181 -0.01296 C 0.01094 -0.01088 0.01007 -0.00903 0.0092 -0.00694 C 0.00938 -0.00046 0.00886 -0.00185 0.01024 0.00162 C 0.01076 0.00463 0.01337 0.00764 0.01493 0.00972 C 0.01511 0.01181 0.01545 0.01227 0.01511 0.01459 C 0.01597 0.0206 0.01806 0.02269 0.02066 0.02732 C 0.02083 0.02894 0.02118 0.02917 0.02222 0.03009 C 0.02309 0.03148 0.02396 0.03264 0.02535 0.03334 C 0.02691 0.03588 0.02917 0.03843 0.0316 0.03912 C 0.03177 0.03959 0.03195 0.04005 0.03229 0.04028 C 0.03247 0.04051 0.03299 0.04005 0.03316 0.04051 C 0.03351 0.04167 0.03177 0.04352 0.03125 0.04398 C 0.02951 0.04792 0.03125 0.05301 0.03125 0.05764 C 0.03108 0.06065 0.0316 0.06759 0.02847 0.06829 C 0.02708 0.06783 0.02639 0.06667 0.025 0.06621 C 0.02083 0.06482 0.01684 0.06482 0.0125 0.06459 C 0.0125 0.06366 0.0125 0.0588 0.01198 0.05695 C 0.01163 0.05579 0.01042 0.05347 0.01042 0.05347 C 0.00972 0.04861 0.00642 0.04491 0.00365 0.0419 C 0.00261 0.04074 0.00191 0.03935 0.00052 0.03889 C -0.00087 0.0375 -0.00069 0.03472 -0.00156 0.03264 C -0.00087 0.02894 0.00122 0.02662 0.00347 0.02431 C 0.00399 0.02222 0.00434 0.0206 0.00504 0.01875 C 0.00538 0.01667 0.0059 0.01528 0.0066 0.01343 C 0.00695 0.01088 0.00833 0.00625 0.00625 0.00486 " pathEditMode="relative" ptsTypes="fffffffffffffffffffffffffffffffffffA">
                                      <p:cBhvr>
                                        <p:cTn id="84" dur="500" fill="hold"/>
                                        <p:tgtEl>
                                          <p:spTgt spid="127160"/>
                                        </p:tgtEl>
                                        <p:attrNameLst>
                                          <p:attrName>ppt_x</p:attrName>
                                          <p:attrName>ppt_y</p:attrName>
                                        </p:attrNameLst>
                                      </p:cBhvr>
                                    </p:animMotion>
                                  </p:childTnLst>
                                </p:cTn>
                              </p:par>
                              <p:par>
                                <p:cTn id="85" presetID="0" presetClass="path" presetSubtype="0" repeatCount="indefinite" accel="50000" decel="50000" fill="hold" nodeType="withEffect">
                                  <p:stCondLst>
                                    <p:cond delay="0"/>
                                  </p:stCondLst>
                                  <p:childTnLst>
                                    <p:animMotion origin="layout" path="M 0 0 C 0.00017 -0.00231 0.00052 -0.00509 -0.00139 -0.00602 C -0.00365 -0.00856 -0.00174 -0.00648 -0.00347 -0.0081 C -0.00365 -0.00833 -0.00417 -0.00879 -0.00417 -0.00879 C -0.00261 -0.00972 -0.00087 -0.01018 0.00069 -0.01041 C 0.0026 -0.01204 0.00434 -0.01227 0.00677 -0.0125 C 0.00833 -0.01528 0.01198 -0.01366 0.01424 -0.01366 C 0.01528 -0.01319 0.01614 -0.0125 0.01719 -0.01227 C 0.01823 -0.01157 0.01875 -0.01157 0.01996 -0.0118 C 0.02118 -0.0125 0.02153 -0.01389 0.02239 -0.01528 C 0.02326 -0.02106 0.02309 -0.01921 0.02864 -0.01944 C 0.03229 -0.02037 0.02864 -0.02315 0.02726 -0.02569 C 0.02708 -0.02778 0.02587 -0.03009 0.02448 -0.03102 C 0.02326 -0.03403 0.0217 -0.03657 0.02135 -0.04004 C 0.02205 -0.0412 0.02257 -0.04143 0.02344 -0.04213 C 0.02465 -0.04444 0.02274 -0.04583 0.02205 -0.04791 C 0.02187 -0.04954 0.02101 -0.04954 0.02083 -0.05116 C 0.02135 -0.05231 0.0217 -0.0537 0.02239 -0.05486 C 0.02274 -0.05671 0.02378 -0.05741 0.02292 -0.05972 C 0.02239 -0.06088 0.02153 -0.06157 0.02083 -0.0625 C 0.02049 -0.06296 0.01996 -0.06366 0.01996 -0.06366 C 0.0217 -0.0662 0.02378 -0.06736 0.02569 -0.06944 C 0.02674 -0.0706 0.02708 -0.07176 0.02812 -0.07291 C 0.0283 -0.0743 0.02882 -0.07523 0.02934 -0.07639 C 0.02899 -0.07916 0.03125 -0.08032 0.03299 -0.08125 C 0.03802 -0.08055 0.04288 -0.08125 0.04792 -0.08032 C 0.0493 -0.07963 0.04896 -0.0787 0.05017 -0.07754 C 0.05208 -0.07569 0.05382 -0.07384 0.05625 -0.07338 C 0.05903 -0.07523 0.06163 -0.07407 0.06406 -0.07222 C 0.0651 -0.0706 0.06545 -0.06944 0.06667 -0.06852 C 0.06788 -0.06597 0.0684 -0.0625 0.06927 -0.05949 C 0.06979 -0.05486 0.07118 -0.04861 0.07344 -0.04491 C 0.07396 -0.04143 0.07222 -0.03958 0.07153 -0.03657 C 0.07187 -0.03426 0.07239 -0.03217 0.07344 -0.03032 C 0.07448 -0.02245 0.07309 -0.01829 0.06875 -0.01389 C 0.06753 -0.01065 0.0684 -0.0081 0.06892 -0.00463 C 0.06892 0.00371 0.06962 0.01111 0.06771 0.01875 C 0.06701 0.02546 0.06562 0.03658 0.05937 0.03773 C 0.05746 0.03889 0.05729 0.04306 0.05521 0.04306 C 0.04566 0.04329 0.03628 0.04329 0.02674 0.04329 C 0.02222 0.05347 0.02691 0.0669 0.02708 0.07871 C 0.02708 0.08102 0.0316 0.11366 0.02257 0.12084 C 0.01944 0.1206 0.01719 0.12014 0.01424 0.11945 C 0.00955 0.11459 0.00486 0.10857 0.00121 0.10232 C -0.00017 0.1 -0.00226 0.09884 -0.00347 0.09607 C -0.00278 0.09051 -0.0007 0.08912 0.00104 0.08403 C 0.00278 0.07894 0.00521 0.06991 0.00989 0.06875 C 0.01111 0.06597 0.00851 0.06736 0.00729 0.06736 C 0.0033 0.06759 -0.00052 0.06759 -0.00451 0.06759 C -0.00747 0.07222 -0.00556 0.0706 -0.01076 0.07222 C -0.01354 0.07639 -0.01632 0.0757 -0.02014 0.07778 C -0.0224 0.07917 -0.025 0.08218 -0.02743 0.08287 C -0.02865 0.08264 -0.02969 0.08218 -0.03108 0.08195 C -0.03247 0.08102 -0.03403 0.08079 -0.03542 0.08009 C -0.03681 0.07871 -0.03802 0.07709 -0.03941 0.0757 C -0.04184 0.07037 -0.03368 0.06667 -0.03125 0.06459 C -0.03004 0.06181 -0.0349 0.05671 -0.03681 0.05625 C -0.03906 0.05417 -0.04115 0.05185 -0.04358 0.05023 C -0.04358 0.04954 -0.04392 0.04815 -0.04358 0.04722 C -0.04306 0.04607 -0.03698 0.03912 -0.03594 0.0382 C -0.03524 0.03704 -0.03438 0.03634 -0.03386 0.03496 C -0.03333 0.03009 -0.02951 0.02847 -0.02743 0.025 C -0.025 0.02107 -0.02274 0.01667 -0.01875 0.01597 C -0.01736 0.01528 -0.01597 0.01435 -0.01458 0.01389 C -0.01267 0.01273 -0.01111 0.01065 -0.00938 0.00926 C -0.00868 0.00787 -0.00868 0.00834 -0.00868 0.00764 " pathEditMode="relative" ptsTypes="fffffffffffffffffffffffffffffffffffffffffffffffffffffffffffffffffA">
                                      <p:cBhvr>
                                        <p:cTn id="86" dur="2000" fill="hold"/>
                                        <p:tgtEl>
                                          <p:spTgt spid="127170"/>
                                        </p:tgtEl>
                                        <p:attrNameLst>
                                          <p:attrName>ppt_x</p:attrName>
                                          <p:attrName>ppt_y</p:attrName>
                                        </p:attrNameLst>
                                      </p:cBhvr>
                                    </p:animMotion>
                                  </p:childTnLst>
                                </p:cTn>
                              </p:par>
                              <p:par>
                                <p:cTn id="87" presetID="0" presetClass="path" presetSubtype="0" repeatCount="indefinite" autoRev="1" fill="hold" nodeType="withEffect">
                                  <p:stCondLst>
                                    <p:cond delay="0"/>
                                  </p:stCondLst>
                                  <p:childTnLst>
                                    <p:animMotion origin="layout" path="M -1.11111E-6 3.7037E-6 C -0.00017 0.00278 -1.11111E-6 0.00532 -0.00087 0.00787 C -0.00139 0.01134 -0.00069 0.01435 -0.00035 0.01759 C -0.00052 0.02199 0.00017 0.02268 -0.00243 0.0243 C -0.00174 0.02708 -1.11111E-6 0.02847 0.00174 0.03009 C 0.00278 0.03241 0.00365 0.03241 0.00278 0.03542 C 0.0033 0.04004 0.00313 0.04051 0.00625 0.0412 C 0.00729 0.0419 0.00816 0.0412 0.00938 0.04097 C 0.01094 0.04004 0.0125 0.04028 0.01424 0.04051 C 0.01545 0.04097 0.01615 0.04167 0.01719 0.0419 C 0.01823 0.04305 0.01858 0.04375 0.01997 0.04398 C 0.02379 0.04606 0.02535 0.04305 0.02813 0.04097 C 0.0283 0.03935 0.02899 0.03912 0.03021 0.03842 C 0.03247 0.04004 0.03472 0.04143 0.03698 0.04329 C 0.03802 0.04421 0.04028 0.04583 0.04028 0.04583 C 0.04149 0.04792 0.04288 0.04907 0.04392 0.05139 C 0.04375 0.05625 0.04254 0.05856 0.03906 0.05926 C 0.03802 0.06157 0.03698 0.0625 0.03507 0.06273 C 0.02969 0.0625 0.02969 0.0618 0.0257 0.06111 C 0.02205 0.05972 0.02396 0.05995 0.02031 0.05972 C 0.01754 0.05833 0.01493 0.05856 0.01215 0.05903 C 0.01024 0.06227 0.01024 0.0669 0.00695 0.06875 C 0.00556 0.06852 0.00417 0.06875 0.00278 0.06829 C 0.00052 0.06782 -0.00052 0.06319 -0.0026 0.0618 C -0.00469 0.06204 -0.00521 0.06296 -0.00677 0.06458 C -0.01111 0.06435 -0.01441 0.06389 -0.01858 0.06273 C -0.02552 0.06389 -0.02587 0.06273 -0.03021 0.05764 C -0.03108 0.05463 -0.03802 0.05671 -0.04062 0.05694 C -0.04323 0.05741 -0.04618 0.05833 -0.04878 0.05764 C -0.0526 0.05787 -0.05347 0.05879 -0.05625 0.06134 C -0.05677 0.06319 -0.05625 0.06366 -0.0566 0.06551 C -0.05937 0.06481 -0.06163 0.06342 -0.06285 0.05995 C -0.06302 0.05764 -0.06319 0.05625 -0.06389 0.05347 C -0.06406 0.05254 -0.06493 0.05069 -0.06493 0.05069 C -0.0651 0.04861 -0.06615 0.04699 -0.06753 0.04583 C -0.06823 0.04444 -0.06858 0.04398 -0.06979 0.04329 C -0.07049 0.04143 -0.07153 0.04028 -0.0724 0.03842 C -0.06979 0.03796 -0.06858 0.04051 -0.06615 0.04167 C -0.0651 0.04213 -0.06406 0.04213 -0.06302 0.04259 C -0.05312 0.04236 -0.05538 0.04236 -0.04948 0.03981 C -0.04757 0.03727 -0.04549 0.03472 -0.04271 0.03403 C -0.04167 0.03333 -0.04062 0.03333 -0.0401 0.03495 C -0.03958 0.03981 -0.03958 0.04491 -0.03542 0.04606 C -0.03351 0.04722 -0.03038 0.05046 -0.02865 0.05092 C -0.02604 0.05347 -0.02326 0.05347 -0.02031 0.05486 C -0.01927 0.05625 -0.0184 0.05833 -0.01701 0.05856 C -0.01649 0.05972 -0.01615 0.06088 -0.01562 0.06204 C -0.01424 0.05856 -0.01146 0.0581 -0.00937 0.05579 C -0.00799 0.05417 -0.00781 0.05324 -0.00677 0.05139 C -0.00642 0.04954 -0.00625 0.04768 -0.00573 0.04606 C -0.0059 0.04398 -0.00555 0.03912 -0.00608 0.0368 C -0.00608 0.03542 -0.0059 0.03403 -0.00625 0.03287 C -0.00642 0.03194 -0.00764 0.03055 -0.00764 0.03055 C -0.00833 0.02639 -0.00156 0.02893 0.00156 0.0287 C 0.00278 0.02847 0.00399 0.02639 0.00521 0.02639 " pathEditMode="relative" ptsTypes="ffffffffffffffffffffffffffffffffffffffffffffffffffffffA">
                                      <p:cBhvr>
                                        <p:cTn id="88" dur="500" fill="hold"/>
                                        <p:tgtEl>
                                          <p:spTgt spid="127175"/>
                                        </p:tgtEl>
                                        <p:attrNameLst>
                                          <p:attrName>ppt_x</p:attrName>
                                          <p:attrName>ppt_y</p:attrName>
                                        </p:attrNameLst>
                                      </p:cBhvr>
                                    </p:animMotion>
                                  </p:childTnLst>
                                </p:cTn>
                              </p:par>
                              <p:par>
                                <p:cTn id="89" presetID="0" presetClass="path" presetSubtype="0" repeatCount="indefinite" autoRev="1" fill="hold" nodeType="withEffect">
                                  <p:stCondLst>
                                    <p:cond delay="0"/>
                                  </p:stCondLst>
                                  <p:childTnLst>
                                    <p:animMotion origin="layout" path="M 1.11111E-6 3.7037E-7 C -0.00017 0.00185 0.00017 0.00532 -0.00156 0.00578 C -0.00278 0.00717 -0.00347 0.00694 -0.00521 0.00717 C -0.00556 0.01064 -0.00538 0.01412 -0.0059 0.01759 C -0.00712 0.01736 -0.00955 0.0162 -0.00955 0.0162 C -0.01163 0.01643 -0.01615 0.01597 -0.01875 0.01736 C -0.01927 0.01851 -0.02049 0.02083 -0.02049 0.02083 C -0.02135 0.01875 -0.02049 0.01666 -0.02135 0.01458 C -0.0217 0.01273 -0.02187 0.01018 -0.0224 0.00833 C -0.02274 0.00694 -0.02396 0.00439 -0.02396 0.00439 C -0.02465 -0.00232 -0.02778 -0.0095 -0.03229 -0.0132 C -0.03299 -0.01436 -0.03455 -0.01482 -0.03299 -0.01528 C -0.02778 -0.01019 -0.01424 -0.0132 -0.01215 -0.0132 C -0.00903 -0.01459 -0.01094 -0.00024 -0.01007 0.00347 C -0.00937 0.00601 -0.00781 0.00763 -0.00677 0.00972 C -0.00642 0.01041 -0.00625 0.01111 -0.0059 0.0118 C -0.00573 0.01203 -0.00486 0.0125 -0.00521 0.0125 C -0.0092 0.0125 -0.01649 0.01203 -0.02153 0.0118 C -0.02274 0.01087 -0.02378 0.00995 -0.025 0.00972 C -0.02517 0.00949 -0.02587 0.00949 -0.02569 0.00925 C -0.02552 0.00879 -0.02274 0.00625 -0.02205 0.00555 C -0.01997 0.00347 -0.01858 0.00046 -0.01632 -0.00139 C -0.01493 -0.00371 -0.01528 -0.00255 -0.01476 -0.00463 C -0.01458 -0.00625 -0.01406 -0.00672 -0.01354 -0.00811 C -0.01337 -0.00926 -0.01337 -0.01042 -0.01302 -0.01158 C -0.01267 -0.01227 -0.01215 -0.01389 -0.01215 -0.01389 C -0.01163 -0.0176 -0.01042 -0.01667 -0.01406 -0.01575 C -0.01632 -0.01343 -0.02465 -0.01459 -0.02778 -0.01436 C -0.02535 -0.01274 -0.02413 -0.00926 -0.02187 -0.00741 C -0.01875 -0.00487 -0.01545 -0.00163 -0.01215 3.7037E-7 C -0.01042 0.00254 -0.00851 0.00393 -0.00642 0.00578 C -0.00625 0.00578 -0.00677 0.00555 -0.00677 0.00555 C -0.00729 0.00486 -0.00833 0.00324 -0.00833 0.00231 C -0.00851 0.00092 -0.00799 -0.00209 -0.00799 -0.00209 " pathEditMode="relative" ptsTypes="fffffffffffffffffffffffffffffffffA">
                                      <p:cBhvr>
                                        <p:cTn id="90" dur="500" fill="hold"/>
                                        <p:tgtEl>
                                          <p:spTgt spid="127125"/>
                                        </p:tgtEl>
                                        <p:attrNameLst>
                                          <p:attrName>ppt_x</p:attrName>
                                          <p:attrName>ppt_y</p:attrName>
                                        </p:attrNameLst>
                                      </p:cBhvr>
                                    </p:animMotion>
                                  </p:childTnLst>
                                </p:cTn>
                              </p:par>
                              <p:par>
                                <p:cTn id="91" presetID="1" presetClass="entr" presetSubtype="0" fill="hold" grpId="0" nodeType="withEffect">
                                  <p:stCondLst>
                                    <p:cond delay="0"/>
                                  </p:stCondLst>
                                  <p:childTnLst>
                                    <p:set>
                                      <p:cBhvr>
                                        <p:cTn id="92" dur="1" fill="hold">
                                          <p:stCondLst>
                                            <p:cond delay="0"/>
                                          </p:stCondLst>
                                        </p:cTn>
                                        <p:tgtEl>
                                          <p:spTgt spid="127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181" grpId="0"/>
      <p:bldP spid="12718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D287313F-8B74-4F68-B4E8-911AE3D20162}"/>
              </a:ext>
            </a:extLst>
          </p:cNvPr>
          <p:cNvSpPr>
            <a:spLocks noGrp="1" noChangeArrowheads="1"/>
          </p:cNvSpPr>
          <p:nvPr>
            <p:ph type="title"/>
          </p:nvPr>
        </p:nvSpPr>
        <p:spPr>
          <a:xfrm>
            <a:off x="-69850" y="0"/>
            <a:ext cx="9144000" cy="1379538"/>
          </a:xfrm>
        </p:spPr>
        <p:txBody>
          <a:bodyPr/>
          <a:lstStyle/>
          <a:p>
            <a:pPr eaLnBrk="1" hangingPunct="1"/>
            <a:r>
              <a:rPr lang="en-US" altLang="en-US" sz="4000" b="1" dirty="0" err="1">
                <a:latin typeface="Symbol" panose="05050102010706020507" pitchFamily="18" charset="2"/>
              </a:rPr>
              <a:t>D</a:t>
            </a:r>
            <a:r>
              <a:rPr lang="en-US" altLang="en-US" sz="4000" b="1" dirty="0" err="1"/>
              <a:t>G</a:t>
            </a:r>
            <a:r>
              <a:rPr lang="en-US" altLang="en-US" sz="4000" b="1" baseline="-25000" dirty="0" err="1"/>
              <a:t>crystal</a:t>
            </a:r>
            <a:r>
              <a:rPr lang="en-US" altLang="en-US" sz="4000" b="1" dirty="0"/>
              <a:t>=</a:t>
            </a:r>
            <a:r>
              <a:rPr lang="en-US" altLang="en-US" sz="4000" b="1" dirty="0" err="1">
                <a:latin typeface="Symbol" panose="05050102010706020507" pitchFamily="18" charset="2"/>
              </a:rPr>
              <a:t>D</a:t>
            </a:r>
            <a:r>
              <a:rPr lang="en-US" altLang="en-US" sz="4000" b="1" dirty="0" err="1"/>
              <a:t>H</a:t>
            </a:r>
            <a:r>
              <a:rPr lang="en-US" altLang="en-US" sz="4000" b="1" baseline="-25000" dirty="0" err="1"/>
              <a:t>crystal</a:t>
            </a:r>
            <a:r>
              <a:rPr lang="en-US" altLang="en-US" sz="4000" b="1" dirty="0"/>
              <a:t>-T(</a:t>
            </a:r>
            <a:r>
              <a:rPr lang="en-US" altLang="en-US" sz="4000" b="1" dirty="0" err="1">
                <a:latin typeface="Symbol" panose="05050102010706020507" pitchFamily="18" charset="2"/>
              </a:rPr>
              <a:t>D</a:t>
            </a:r>
            <a:r>
              <a:rPr lang="en-US" altLang="en-US" sz="4000" b="1" dirty="0" err="1"/>
              <a:t>S</a:t>
            </a:r>
            <a:r>
              <a:rPr lang="en-US" altLang="en-US" sz="4000" b="1" baseline="-25000" dirty="0" err="1"/>
              <a:t>protein</a:t>
            </a:r>
            <a:r>
              <a:rPr lang="en-US" altLang="en-US" sz="4000" b="1" dirty="0" err="1"/>
              <a:t>+</a:t>
            </a:r>
            <a:r>
              <a:rPr lang="en-US" altLang="en-US" sz="4000" b="1" dirty="0" err="1">
                <a:latin typeface="Symbol" panose="05050102010706020507" pitchFamily="18" charset="2"/>
              </a:rPr>
              <a:t>D</a:t>
            </a:r>
            <a:r>
              <a:rPr lang="en-US" altLang="en-US" sz="4000" b="1" dirty="0" err="1"/>
              <a:t>S</a:t>
            </a:r>
            <a:r>
              <a:rPr lang="en-US" altLang="en-US" sz="4000" b="1" baseline="-25000" dirty="0" err="1"/>
              <a:t>solvent</a:t>
            </a:r>
            <a:r>
              <a:rPr lang="en-US" altLang="en-US" sz="4000" b="1" dirty="0"/>
              <a:t>)</a:t>
            </a:r>
            <a:endParaRPr lang="en-US" altLang="en-US" sz="4800" b="1" dirty="0"/>
          </a:p>
        </p:txBody>
      </p:sp>
      <p:sp>
        <p:nvSpPr>
          <p:cNvPr id="55299" name="Rectangle 31">
            <a:extLst>
              <a:ext uri="{FF2B5EF4-FFF2-40B4-BE49-F238E27FC236}">
                <a16:creationId xmlns:a16="http://schemas.microsoft.com/office/drawing/2014/main" id="{87B6F332-EA29-4D7C-8875-24969A9FDC34}"/>
              </a:ext>
            </a:extLst>
          </p:cNvPr>
          <p:cNvSpPr>
            <a:spLocks noChangeArrowheads="1"/>
          </p:cNvSpPr>
          <p:nvPr/>
        </p:nvSpPr>
        <p:spPr bwMode="auto">
          <a:xfrm>
            <a:off x="146050" y="795338"/>
            <a:ext cx="9144000" cy="173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dirty="0" err="1">
                <a:solidFill>
                  <a:schemeClr val="tx2"/>
                </a:solidFill>
                <a:latin typeface="Symbol" panose="05050102010706020507" pitchFamily="18" charset="2"/>
              </a:rPr>
              <a:t>D</a:t>
            </a:r>
            <a:r>
              <a:rPr lang="en-US" altLang="en-US" sz="4000" dirty="0" err="1">
                <a:solidFill>
                  <a:schemeClr val="tx2"/>
                </a:solidFill>
              </a:rPr>
              <a:t>G</a:t>
            </a:r>
            <a:r>
              <a:rPr lang="en-US" altLang="en-US" sz="4000" baseline="-25000" dirty="0" err="1">
                <a:solidFill>
                  <a:schemeClr val="tx2"/>
                </a:solidFill>
              </a:rPr>
              <a:t>crystal</a:t>
            </a:r>
            <a:r>
              <a:rPr lang="en-US" altLang="en-US" sz="4000" dirty="0">
                <a:solidFill>
                  <a:schemeClr val="tx2"/>
                </a:solidFill>
              </a:rPr>
              <a:t>= </a:t>
            </a:r>
            <a:r>
              <a:rPr lang="en-US" altLang="en-US" sz="1800" dirty="0">
                <a:solidFill>
                  <a:schemeClr val="tx2"/>
                </a:solidFill>
              </a:rPr>
              <a:t>small favorable + large unfavorable + large favorable</a:t>
            </a:r>
            <a:br>
              <a:rPr lang="en-US" altLang="en-US" sz="4000" dirty="0">
                <a:solidFill>
                  <a:schemeClr val="tx2"/>
                </a:solidFill>
              </a:rPr>
            </a:br>
            <a:r>
              <a:rPr lang="en-US" altLang="en-US" sz="4000" dirty="0" err="1">
                <a:solidFill>
                  <a:schemeClr val="tx2"/>
                </a:solidFill>
                <a:latin typeface="Symbol" panose="05050102010706020507" pitchFamily="18" charset="2"/>
              </a:rPr>
              <a:t>D</a:t>
            </a:r>
            <a:r>
              <a:rPr lang="en-US" altLang="en-US" sz="4000" dirty="0" err="1">
                <a:solidFill>
                  <a:schemeClr val="tx2"/>
                </a:solidFill>
              </a:rPr>
              <a:t>G</a:t>
            </a:r>
            <a:r>
              <a:rPr lang="en-US" altLang="en-US" sz="4000" baseline="-25000" dirty="0" err="1">
                <a:solidFill>
                  <a:schemeClr val="tx2"/>
                </a:solidFill>
              </a:rPr>
              <a:t>crystal</a:t>
            </a:r>
            <a:r>
              <a:rPr lang="en-US" altLang="en-US" sz="4000" dirty="0">
                <a:solidFill>
                  <a:schemeClr val="tx2"/>
                </a:solidFill>
              </a:rPr>
              <a:t>= </a:t>
            </a:r>
            <a:r>
              <a:rPr lang="en-US" altLang="en-US" sz="2000" dirty="0">
                <a:solidFill>
                  <a:schemeClr val="tx2"/>
                </a:solidFill>
              </a:rPr>
              <a:t>small favorable</a:t>
            </a:r>
            <a:endParaRPr lang="en-US" altLang="en-US" sz="4000" dirty="0">
              <a:solidFill>
                <a:schemeClr val="tx2"/>
              </a:solidFill>
            </a:endParaRPr>
          </a:p>
        </p:txBody>
      </p:sp>
      <p:pic>
        <p:nvPicPr>
          <p:cNvPr id="2" name="crystallization01">
            <a:hlinkClick r:id="" action="ppaction://media"/>
            <a:extLst>
              <a:ext uri="{FF2B5EF4-FFF2-40B4-BE49-F238E27FC236}">
                <a16:creationId xmlns:a16="http://schemas.microsoft.com/office/drawing/2014/main" id="{3C6E61FA-74C3-4802-94FA-D32285AE87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0050" y="2613026"/>
            <a:ext cx="60960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reeform 6">
            <a:extLst>
              <a:ext uri="{FF2B5EF4-FFF2-40B4-BE49-F238E27FC236}">
                <a16:creationId xmlns:a16="http://schemas.microsoft.com/office/drawing/2014/main" id="{49D42172-0F8E-42EC-A1A3-F0B3C6375BF7}"/>
              </a:ext>
            </a:extLst>
          </p:cNvPr>
          <p:cNvSpPr>
            <a:spLocks/>
          </p:cNvSpPr>
          <p:nvPr/>
        </p:nvSpPr>
        <p:spPr bwMode="auto">
          <a:xfrm>
            <a:off x="5818188" y="1633538"/>
            <a:ext cx="581025" cy="795337"/>
          </a:xfrm>
          <a:custGeom>
            <a:avLst/>
            <a:gdLst>
              <a:gd name="T0" fmla="*/ 2147483646 w 934"/>
              <a:gd name="T1" fmla="*/ 2147483646 h 1194"/>
              <a:gd name="T2" fmla="*/ 2147483646 w 934"/>
              <a:gd name="T3" fmla="*/ 2147483646 h 1194"/>
              <a:gd name="T4" fmla="*/ 2147483646 w 934"/>
              <a:gd name="T5" fmla="*/ 2147483646 h 1194"/>
              <a:gd name="T6" fmla="*/ 2147483646 w 934"/>
              <a:gd name="T7" fmla="*/ 2147483646 h 1194"/>
              <a:gd name="T8" fmla="*/ 2147483646 w 934"/>
              <a:gd name="T9" fmla="*/ 2147483646 h 1194"/>
              <a:gd name="T10" fmla="*/ 2147483646 w 934"/>
              <a:gd name="T11" fmla="*/ 2147483646 h 1194"/>
              <a:gd name="T12" fmla="*/ 2147483646 w 934"/>
              <a:gd name="T13" fmla="*/ 2147483646 h 1194"/>
              <a:gd name="T14" fmla="*/ 2147483646 w 934"/>
              <a:gd name="T15" fmla="*/ 2147483646 h 1194"/>
              <a:gd name="T16" fmla="*/ 2147483646 w 934"/>
              <a:gd name="T17" fmla="*/ 2147483646 h 1194"/>
              <a:gd name="T18" fmla="*/ 2147483646 w 934"/>
              <a:gd name="T19" fmla="*/ 2147483646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pic>
        <p:nvPicPr>
          <p:cNvPr id="101388" name="Picture 12" descr="MCj04242080000[1]">
            <a:extLst>
              <a:ext uri="{FF2B5EF4-FFF2-40B4-BE49-F238E27FC236}">
                <a16:creationId xmlns:a16="http://schemas.microsoft.com/office/drawing/2014/main" id="{08A46AE4-E8C2-4D64-BA6E-72049A80C0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82832" flipH="1">
            <a:off x="5715000" y="2073275"/>
            <a:ext cx="6445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2">
            <a:extLst>
              <a:ext uri="{FF2B5EF4-FFF2-40B4-BE49-F238E27FC236}">
                <a16:creationId xmlns:a16="http://schemas.microsoft.com/office/drawing/2014/main" id="{F346773E-7260-425C-B6F0-C6E507706265}"/>
              </a:ext>
            </a:extLst>
          </p:cNvPr>
          <p:cNvSpPr>
            <a:spLocks noGrp="1" noChangeArrowheads="1"/>
          </p:cNvSpPr>
          <p:nvPr>
            <p:ph type="title"/>
          </p:nvPr>
        </p:nvSpPr>
        <p:spPr>
          <a:xfrm>
            <a:off x="95250" y="188913"/>
            <a:ext cx="8948738" cy="1143000"/>
          </a:xfrm>
        </p:spPr>
        <p:txBody>
          <a:bodyPr/>
          <a:lstStyle/>
          <a:p>
            <a:pPr eaLnBrk="1" hangingPunct="1"/>
            <a:r>
              <a:rPr lang="en-US" altLang="en-US" sz="4000"/>
              <a:t>Strategies to lessen the entropic penalty, </a:t>
            </a:r>
            <a:r>
              <a:rPr lang="en-US" altLang="en-US" sz="4000" b="1"/>
              <a:t>T</a:t>
            </a:r>
            <a:r>
              <a:rPr lang="en-US" altLang="en-US" sz="4000" b="1">
                <a:latin typeface="Symbol" panose="05050102010706020507" pitchFamily="18" charset="2"/>
              </a:rPr>
              <a:t>D</a:t>
            </a:r>
            <a:r>
              <a:rPr lang="en-US" altLang="en-US" sz="4000" b="1"/>
              <a:t>S</a:t>
            </a:r>
            <a:r>
              <a:rPr lang="en-US" altLang="en-US" sz="4000" b="1" baseline="-25000"/>
              <a:t>protein</a:t>
            </a:r>
            <a:r>
              <a:rPr lang="en-US" altLang="en-US" sz="4000"/>
              <a:t>. </a:t>
            </a:r>
          </a:p>
        </p:txBody>
      </p:sp>
      <p:sp>
        <p:nvSpPr>
          <p:cNvPr id="56325" name="Rectangle 3">
            <a:extLst>
              <a:ext uri="{FF2B5EF4-FFF2-40B4-BE49-F238E27FC236}">
                <a16:creationId xmlns:a16="http://schemas.microsoft.com/office/drawing/2014/main" id="{D7040BCD-3D6F-4DAF-8945-D51250570554}"/>
              </a:ext>
            </a:extLst>
          </p:cNvPr>
          <p:cNvSpPr>
            <a:spLocks noGrp="1" noChangeArrowheads="1"/>
          </p:cNvSpPr>
          <p:nvPr>
            <p:ph type="body" idx="1"/>
          </p:nvPr>
        </p:nvSpPr>
        <p:spPr>
          <a:xfrm>
            <a:off x="190500" y="2027238"/>
            <a:ext cx="5199063" cy="4614862"/>
          </a:xfrm>
        </p:spPr>
        <p:txBody>
          <a:bodyPr/>
          <a:lstStyle/>
          <a:p>
            <a:pPr eaLnBrk="1" hangingPunct="1">
              <a:lnSpc>
                <a:spcPct val="80000"/>
              </a:lnSpc>
            </a:pPr>
            <a:r>
              <a:rPr lang="en-US" altLang="en-US" sz="2000"/>
              <a:t>Eliminate floppy, mobile termini (cleave His tags)</a:t>
            </a:r>
          </a:p>
          <a:p>
            <a:pPr eaLnBrk="1" hangingPunct="1">
              <a:lnSpc>
                <a:spcPct val="80000"/>
              </a:lnSpc>
            </a:pPr>
            <a:endParaRPr lang="en-US" altLang="en-US" sz="2000"/>
          </a:p>
          <a:p>
            <a:pPr eaLnBrk="1" hangingPunct="1">
              <a:lnSpc>
                <a:spcPct val="80000"/>
              </a:lnSpc>
            </a:pPr>
            <a:endParaRPr lang="en-US" altLang="en-US" sz="2000"/>
          </a:p>
          <a:p>
            <a:pPr eaLnBrk="1" hangingPunct="1">
              <a:lnSpc>
                <a:spcPct val="80000"/>
              </a:lnSpc>
            </a:pPr>
            <a:r>
              <a:rPr lang="en-US" altLang="en-US" sz="2000"/>
              <a:t>Express individual domains separately and crystallize separately, or…</a:t>
            </a:r>
          </a:p>
          <a:p>
            <a:pPr eaLnBrk="1" hangingPunct="1">
              <a:lnSpc>
                <a:spcPct val="80000"/>
              </a:lnSpc>
            </a:pPr>
            <a:endParaRPr lang="en-US" altLang="en-US" sz="2000"/>
          </a:p>
          <a:p>
            <a:pPr eaLnBrk="1" hangingPunct="1">
              <a:lnSpc>
                <a:spcPct val="80000"/>
              </a:lnSpc>
            </a:pPr>
            <a:endParaRPr lang="en-US" altLang="en-US" sz="2000"/>
          </a:p>
          <a:p>
            <a:pPr eaLnBrk="1" hangingPunct="1">
              <a:lnSpc>
                <a:spcPct val="80000"/>
              </a:lnSpc>
            </a:pPr>
            <a:r>
              <a:rPr lang="en-US" altLang="en-US" sz="2000"/>
              <a:t>Add a ligand (or protein binding partners) that bridges the domains and locks them together.</a:t>
            </a:r>
          </a:p>
          <a:p>
            <a:pPr eaLnBrk="1" hangingPunct="1">
              <a:lnSpc>
                <a:spcPct val="80000"/>
              </a:lnSpc>
            </a:pPr>
            <a:endParaRPr lang="en-US" altLang="en-US" sz="2000"/>
          </a:p>
          <a:p>
            <a:pPr eaLnBrk="1" hangingPunct="1">
              <a:lnSpc>
                <a:spcPct val="80000"/>
              </a:lnSpc>
            </a:pPr>
            <a:endParaRPr lang="en-US" altLang="en-US" sz="2000"/>
          </a:p>
          <a:p>
            <a:pPr eaLnBrk="1" hangingPunct="1">
              <a:lnSpc>
                <a:spcPct val="80000"/>
              </a:lnSpc>
            </a:pPr>
            <a:r>
              <a:rPr lang="en-US" altLang="en-US" sz="2000"/>
              <a:t>Mutate high entropy residues (Glu, Lys) to Ala. </a:t>
            </a:r>
            <a:r>
              <a:rPr lang="en-US" altLang="en-US" sz="1800" i="1"/>
              <a:t>(http://services.mbi.ucla.edu/SER/)</a:t>
            </a:r>
            <a:endParaRPr lang="en-US" altLang="en-US" sz="1200" i="1"/>
          </a:p>
          <a:p>
            <a:pPr eaLnBrk="1" hangingPunct="1">
              <a:lnSpc>
                <a:spcPct val="80000"/>
              </a:lnSpc>
            </a:pPr>
            <a:endParaRPr lang="en-US" altLang="en-US" sz="1400"/>
          </a:p>
        </p:txBody>
      </p:sp>
      <p:grpSp>
        <p:nvGrpSpPr>
          <p:cNvPr id="56326" name="Group 11">
            <a:extLst>
              <a:ext uri="{FF2B5EF4-FFF2-40B4-BE49-F238E27FC236}">
                <a16:creationId xmlns:a16="http://schemas.microsoft.com/office/drawing/2014/main" id="{64097235-B733-4E51-9463-7C47429C647B}"/>
              </a:ext>
            </a:extLst>
          </p:cNvPr>
          <p:cNvGrpSpPr>
            <a:grpSpLocks/>
          </p:cNvGrpSpPr>
          <p:nvPr/>
        </p:nvGrpSpPr>
        <p:grpSpPr bwMode="auto">
          <a:xfrm>
            <a:off x="6202363" y="2303463"/>
            <a:ext cx="1138237" cy="522287"/>
            <a:chOff x="4558" y="1987"/>
            <a:chExt cx="717" cy="329"/>
          </a:xfrm>
        </p:grpSpPr>
        <p:sp>
          <p:nvSpPr>
            <p:cNvPr id="56380" name="Freeform 10">
              <a:extLst>
                <a:ext uri="{FF2B5EF4-FFF2-40B4-BE49-F238E27FC236}">
                  <a16:creationId xmlns:a16="http://schemas.microsoft.com/office/drawing/2014/main" id="{6438CC2F-B450-4908-8807-3750AEF8A962}"/>
                </a:ext>
              </a:extLst>
            </p:cNvPr>
            <p:cNvSpPr>
              <a:spLocks/>
            </p:cNvSpPr>
            <p:nvPr/>
          </p:nvSpPr>
          <p:spPr bwMode="auto">
            <a:xfrm>
              <a:off x="4558" y="1987"/>
              <a:ext cx="713" cy="325"/>
            </a:xfrm>
            <a:custGeom>
              <a:avLst/>
              <a:gdLst>
                <a:gd name="T0" fmla="*/ 0 w 713"/>
                <a:gd name="T1" fmla="*/ 30 h 325"/>
                <a:gd name="T2" fmla="*/ 101 w 713"/>
                <a:gd name="T3" fmla="*/ 185 h 325"/>
                <a:gd name="T4" fmla="*/ 229 w 713"/>
                <a:gd name="T5" fmla="*/ 20 h 325"/>
                <a:gd name="T6" fmla="*/ 375 w 713"/>
                <a:gd name="T7" fmla="*/ 304 h 325"/>
                <a:gd name="T8" fmla="*/ 595 w 713"/>
                <a:gd name="T9" fmla="*/ 148 h 325"/>
                <a:gd name="T10" fmla="*/ 713 w 713"/>
                <a:gd name="T11" fmla="*/ 231 h 3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3" h="325">
                  <a:moveTo>
                    <a:pt x="0" y="30"/>
                  </a:moveTo>
                  <a:cubicBezTo>
                    <a:pt x="31" y="108"/>
                    <a:pt x="63" y="187"/>
                    <a:pt x="101" y="185"/>
                  </a:cubicBezTo>
                  <a:cubicBezTo>
                    <a:pt x="139" y="183"/>
                    <a:pt x="183" y="0"/>
                    <a:pt x="229" y="20"/>
                  </a:cubicBezTo>
                  <a:cubicBezTo>
                    <a:pt x="275" y="40"/>
                    <a:pt x="314" y="283"/>
                    <a:pt x="375" y="304"/>
                  </a:cubicBezTo>
                  <a:cubicBezTo>
                    <a:pt x="436" y="325"/>
                    <a:pt x="539" y="160"/>
                    <a:pt x="595" y="148"/>
                  </a:cubicBezTo>
                  <a:cubicBezTo>
                    <a:pt x="651" y="136"/>
                    <a:pt x="682" y="183"/>
                    <a:pt x="713" y="231"/>
                  </a:cubicBezTo>
                </a:path>
              </a:pathLst>
            </a:custGeom>
            <a:noFill/>
            <a:ln w="762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81" name="Freeform 9">
              <a:extLst>
                <a:ext uri="{FF2B5EF4-FFF2-40B4-BE49-F238E27FC236}">
                  <a16:creationId xmlns:a16="http://schemas.microsoft.com/office/drawing/2014/main" id="{1FBD88A8-6CE7-4671-9ED6-35732554D47F}"/>
                </a:ext>
              </a:extLst>
            </p:cNvPr>
            <p:cNvSpPr>
              <a:spLocks/>
            </p:cNvSpPr>
            <p:nvPr/>
          </p:nvSpPr>
          <p:spPr bwMode="auto">
            <a:xfrm>
              <a:off x="4562" y="1991"/>
              <a:ext cx="713" cy="325"/>
            </a:xfrm>
            <a:custGeom>
              <a:avLst/>
              <a:gdLst>
                <a:gd name="T0" fmla="*/ 0 w 713"/>
                <a:gd name="T1" fmla="*/ 30 h 325"/>
                <a:gd name="T2" fmla="*/ 101 w 713"/>
                <a:gd name="T3" fmla="*/ 185 h 325"/>
                <a:gd name="T4" fmla="*/ 229 w 713"/>
                <a:gd name="T5" fmla="*/ 20 h 325"/>
                <a:gd name="T6" fmla="*/ 375 w 713"/>
                <a:gd name="T7" fmla="*/ 304 h 325"/>
                <a:gd name="T8" fmla="*/ 595 w 713"/>
                <a:gd name="T9" fmla="*/ 148 h 325"/>
                <a:gd name="T10" fmla="*/ 713 w 713"/>
                <a:gd name="T11" fmla="*/ 231 h 3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3" h="325">
                  <a:moveTo>
                    <a:pt x="0" y="30"/>
                  </a:moveTo>
                  <a:cubicBezTo>
                    <a:pt x="31" y="108"/>
                    <a:pt x="63" y="187"/>
                    <a:pt x="101" y="185"/>
                  </a:cubicBezTo>
                  <a:cubicBezTo>
                    <a:pt x="139" y="183"/>
                    <a:pt x="183" y="0"/>
                    <a:pt x="229" y="20"/>
                  </a:cubicBezTo>
                  <a:cubicBezTo>
                    <a:pt x="275" y="40"/>
                    <a:pt x="314" y="283"/>
                    <a:pt x="375" y="304"/>
                  </a:cubicBezTo>
                  <a:cubicBezTo>
                    <a:pt x="436" y="325"/>
                    <a:pt x="539" y="160"/>
                    <a:pt x="595" y="148"/>
                  </a:cubicBezTo>
                  <a:cubicBezTo>
                    <a:pt x="651" y="136"/>
                    <a:pt x="682" y="183"/>
                    <a:pt x="713" y="231"/>
                  </a:cubicBezTo>
                </a:path>
              </a:pathLst>
            </a:custGeom>
            <a:noFill/>
            <a:ln w="57150" cmpd="sng">
              <a:solidFill>
                <a:srgbClr val="66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6327" name="Freeform 16">
            <a:extLst>
              <a:ext uri="{FF2B5EF4-FFF2-40B4-BE49-F238E27FC236}">
                <a16:creationId xmlns:a16="http://schemas.microsoft.com/office/drawing/2014/main" id="{2F38B658-D1E5-429E-813E-5FB8C63D7B22}"/>
              </a:ext>
            </a:extLst>
          </p:cNvPr>
          <p:cNvSpPr>
            <a:spLocks/>
          </p:cNvSpPr>
          <p:nvPr/>
        </p:nvSpPr>
        <p:spPr bwMode="auto">
          <a:xfrm>
            <a:off x="6478588" y="3508375"/>
            <a:ext cx="531812" cy="465138"/>
          </a:xfrm>
          <a:custGeom>
            <a:avLst/>
            <a:gdLst>
              <a:gd name="T0" fmla="*/ 2147483646 w 335"/>
              <a:gd name="T1" fmla="*/ 2147483646 h 293"/>
              <a:gd name="T2" fmla="*/ 2147483646 w 335"/>
              <a:gd name="T3" fmla="*/ 2147483646 h 293"/>
              <a:gd name="T4" fmla="*/ 2147483646 w 335"/>
              <a:gd name="T5" fmla="*/ 0 h 293"/>
              <a:gd name="T6" fmla="*/ 2147483646 w 335"/>
              <a:gd name="T7" fmla="*/ 2147483646 h 293"/>
              <a:gd name="T8" fmla="*/ 2147483646 w 335"/>
              <a:gd name="T9" fmla="*/ 2147483646 h 293"/>
              <a:gd name="T10" fmla="*/ 2147483646 w 335"/>
              <a:gd name="T11" fmla="*/ 2147483646 h 293"/>
              <a:gd name="T12" fmla="*/ 2147483646 w 335"/>
              <a:gd name="T13" fmla="*/ 2147483646 h 293"/>
              <a:gd name="T14" fmla="*/ 2147483646 w 335"/>
              <a:gd name="T15" fmla="*/ 2147483646 h 2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5" h="293">
                <a:moveTo>
                  <a:pt x="313" y="137"/>
                </a:moveTo>
                <a:cubicBezTo>
                  <a:pt x="301" y="105"/>
                  <a:pt x="260" y="33"/>
                  <a:pt x="230" y="18"/>
                </a:cubicBezTo>
                <a:cubicBezTo>
                  <a:pt x="213" y="9"/>
                  <a:pt x="175" y="0"/>
                  <a:pt x="175" y="0"/>
                </a:cubicBezTo>
                <a:cubicBezTo>
                  <a:pt x="89" y="11"/>
                  <a:pt x="66" y="21"/>
                  <a:pt x="20" y="91"/>
                </a:cubicBezTo>
                <a:cubicBezTo>
                  <a:pt x="0" y="154"/>
                  <a:pt x="0" y="217"/>
                  <a:pt x="66" y="238"/>
                </a:cubicBezTo>
                <a:cubicBezTo>
                  <a:pt x="103" y="263"/>
                  <a:pt x="145" y="273"/>
                  <a:pt x="185" y="293"/>
                </a:cubicBezTo>
                <a:cubicBezTo>
                  <a:pt x="215" y="290"/>
                  <a:pt x="246" y="290"/>
                  <a:pt x="276" y="283"/>
                </a:cubicBezTo>
                <a:cubicBezTo>
                  <a:pt x="335" y="269"/>
                  <a:pt x="313" y="166"/>
                  <a:pt x="313" y="137"/>
                </a:cubicBezTo>
                <a:close/>
              </a:path>
            </a:pathLst>
          </a:custGeom>
          <a:solidFill>
            <a:srgbClr val="66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8" name="Freeform 18">
            <a:extLst>
              <a:ext uri="{FF2B5EF4-FFF2-40B4-BE49-F238E27FC236}">
                <a16:creationId xmlns:a16="http://schemas.microsoft.com/office/drawing/2014/main" id="{395652C2-44E5-4747-BE7D-928EAF6E446C}"/>
              </a:ext>
            </a:extLst>
          </p:cNvPr>
          <p:cNvSpPr>
            <a:spLocks/>
          </p:cNvSpPr>
          <p:nvPr/>
        </p:nvSpPr>
        <p:spPr bwMode="auto">
          <a:xfrm>
            <a:off x="6248400" y="3783013"/>
            <a:ext cx="319088" cy="163512"/>
          </a:xfrm>
          <a:custGeom>
            <a:avLst/>
            <a:gdLst>
              <a:gd name="T0" fmla="*/ 0 w 201"/>
              <a:gd name="T1" fmla="*/ 0 h 103"/>
              <a:gd name="T2" fmla="*/ 2147483646 w 201"/>
              <a:gd name="T3" fmla="*/ 2147483646 h 103"/>
              <a:gd name="T4" fmla="*/ 2147483646 w 201"/>
              <a:gd name="T5" fmla="*/ 2147483646 h 103"/>
              <a:gd name="T6" fmla="*/ 0 60000 65536"/>
              <a:gd name="T7" fmla="*/ 0 60000 65536"/>
              <a:gd name="T8" fmla="*/ 0 60000 65536"/>
            </a:gdLst>
            <a:ahLst/>
            <a:cxnLst>
              <a:cxn ang="T6">
                <a:pos x="T0" y="T1"/>
              </a:cxn>
              <a:cxn ang="T7">
                <a:pos x="T2" y="T3"/>
              </a:cxn>
              <a:cxn ang="T8">
                <a:pos x="T4" y="T5"/>
              </a:cxn>
            </a:cxnLst>
            <a:rect l="0" t="0" r="r" b="b"/>
            <a:pathLst>
              <a:path w="201" h="103">
                <a:moveTo>
                  <a:pt x="0" y="0"/>
                </a:moveTo>
                <a:cubicBezTo>
                  <a:pt x="24" y="49"/>
                  <a:pt x="49" y="99"/>
                  <a:pt x="82" y="101"/>
                </a:cubicBezTo>
                <a:cubicBezTo>
                  <a:pt x="115" y="103"/>
                  <a:pt x="158" y="56"/>
                  <a:pt x="201" y="10"/>
                </a:cubicBezTo>
              </a:path>
            </a:pathLst>
          </a:custGeom>
          <a:noFill/>
          <a:ln w="762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9" name="Freeform 19">
            <a:extLst>
              <a:ext uri="{FF2B5EF4-FFF2-40B4-BE49-F238E27FC236}">
                <a16:creationId xmlns:a16="http://schemas.microsoft.com/office/drawing/2014/main" id="{2FA95D1D-5863-42EF-B912-F6D023F28CF3}"/>
              </a:ext>
            </a:extLst>
          </p:cNvPr>
          <p:cNvSpPr>
            <a:spLocks/>
          </p:cNvSpPr>
          <p:nvPr/>
        </p:nvSpPr>
        <p:spPr bwMode="auto">
          <a:xfrm>
            <a:off x="6242050" y="3776663"/>
            <a:ext cx="319088" cy="163512"/>
          </a:xfrm>
          <a:custGeom>
            <a:avLst/>
            <a:gdLst>
              <a:gd name="T0" fmla="*/ 0 w 201"/>
              <a:gd name="T1" fmla="*/ 0 h 103"/>
              <a:gd name="T2" fmla="*/ 2147483646 w 201"/>
              <a:gd name="T3" fmla="*/ 2147483646 h 103"/>
              <a:gd name="T4" fmla="*/ 2147483646 w 201"/>
              <a:gd name="T5" fmla="*/ 2147483646 h 103"/>
              <a:gd name="T6" fmla="*/ 0 60000 65536"/>
              <a:gd name="T7" fmla="*/ 0 60000 65536"/>
              <a:gd name="T8" fmla="*/ 0 60000 65536"/>
            </a:gdLst>
            <a:ahLst/>
            <a:cxnLst>
              <a:cxn ang="T6">
                <a:pos x="T0" y="T1"/>
              </a:cxn>
              <a:cxn ang="T7">
                <a:pos x="T2" y="T3"/>
              </a:cxn>
              <a:cxn ang="T8">
                <a:pos x="T4" y="T5"/>
              </a:cxn>
            </a:cxnLst>
            <a:rect l="0" t="0" r="r" b="b"/>
            <a:pathLst>
              <a:path w="201" h="103">
                <a:moveTo>
                  <a:pt x="0" y="0"/>
                </a:moveTo>
                <a:cubicBezTo>
                  <a:pt x="24" y="49"/>
                  <a:pt x="49" y="99"/>
                  <a:pt x="82" y="101"/>
                </a:cubicBezTo>
                <a:cubicBezTo>
                  <a:pt x="115" y="103"/>
                  <a:pt x="158" y="56"/>
                  <a:pt x="201" y="10"/>
                </a:cubicBezTo>
              </a:path>
            </a:pathLst>
          </a:custGeom>
          <a:noFill/>
          <a:ln w="38100" cmpd="sng">
            <a:solidFill>
              <a:srgbClr val="66CCFF"/>
            </a:solidFill>
            <a:round/>
            <a:headEnd/>
            <a:tailEn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1396" name="Picture 20" descr="MCj04242080000[1]">
            <a:extLst>
              <a:ext uri="{FF2B5EF4-FFF2-40B4-BE49-F238E27FC236}">
                <a16:creationId xmlns:a16="http://schemas.microsoft.com/office/drawing/2014/main" id="{944A9E8F-D596-429D-9AB6-62E04FF181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188287" flipH="1">
            <a:off x="5802313" y="3589338"/>
            <a:ext cx="6858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1425" name="Group 49">
            <a:extLst>
              <a:ext uri="{FF2B5EF4-FFF2-40B4-BE49-F238E27FC236}">
                <a16:creationId xmlns:a16="http://schemas.microsoft.com/office/drawing/2014/main" id="{39BB7658-A2C4-44C7-8D5C-891830157089}"/>
              </a:ext>
            </a:extLst>
          </p:cNvPr>
          <p:cNvGrpSpPr>
            <a:grpSpLocks/>
          </p:cNvGrpSpPr>
          <p:nvPr/>
        </p:nvGrpSpPr>
        <p:grpSpPr bwMode="auto">
          <a:xfrm>
            <a:off x="6942138" y="1803400"/>
            <a:ext cx="1538287" cy="795338"/>
            <a:chOff x="4487" y="1680"/>
            <a:chExt cx="969" cy="501"/>
          </a:xfrm>
        </p:grpSpPr>
        <p:sp>
          <p:nvSpPr>
            <p:cNvPr id="56378" name="Freeform 27">
              <a:extLst>
                <a:ext uri="{FF2B5EF4-FFF2-40B4-BE49-F238E27FC236}">
                  <a16:creationId xmlns:a16="http://schemas.microsoft.com/office/drawing/2014/main" id="{BCA3427E-BFC4-454E-8A9B-E43D606D2FAA}"/>
                </a:ext>
              </a:extLst>
            </p:cNvPr>
            <p:cNvSpPr>
              <a:spLocks/>
            </p:cNvSpPr>
            <p:nvPr/>
          </p:nvSpPr>
          <p:spPr bwMode="auto">
            <a:xfrm>
              <a:off x="5090" y="1680"/>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6379" name="Line 28">
              <a:extLst>
                <a:ext uri="{FF2B5EF4-FFF2-40B4-BE49-F238E27FC236}">
                  <a16:creationId xmlns:a16="http://schemas.microsoft.com/office/drawing/2014/main" id="{60C9B502-25B0-4B2C-A558-8AFC5AED4A34}"/>
                </a:ext>
              </a:extLst>
            </p:cNvPr>
            <p:cNvSpPr>
              <a:spLocks noChangeShapeType="1"/>
            </p:cNvSpPr>
            <p:nvPr/>
          </p:nvSpPr>
          <p:spPr bwMode="auto">
            <a:xfrm>
              <a:off x="4487" y="1881"/>
              <a:ext cx="3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1429" name="Group 53">
            <a:extLst>
              <a:ext uri="{FF2B5EF4-FFF2-40B4-BE49-F238E27FC236}">
                <a16:creationId xmlns:a16="http://schemas.microsoft.com/office/drawing/2014/main" id="{3AA32B80-CCA5-4191-BCCA-8F4DE9E20803}"/>
              </a:ext>
            </a:extLst>
          </p:cNvPr>
          <p:cNvGrpSpPr>
            <a:grpSpLocks/>
          </p:cNvGrpSpPr>
          <p:nvPr/>
        </p:nvGrpSpPr>
        <p:grpSpPr bwMode="auto">
          <a:xfrm>
            <a:off x="6975475" y="3087688"/>
            <a:ext cx="1901825" cy="795337"/>
            <a:chOff x="4508" y="2525"/>
            <a:chExt cx="1198" cy="501"/>
          </a:xfrm>
        </p:grpSpPr>
        <p:sp>
          <p:nvSpPr>
            <p:cNvPr id="56374" name="Line 30">
              <a:extLst>
                <a:ext uri="{FF2B5EF4-FFF2-40B4-BE49-F238E27FC236}">
                  <a16:creationId xmlns:a16="http://schemas.microsoft.com/office/drawing/2014/main" id="{9B7F98D4-F362-4367-B7AD-91D6CE11956C}"/>
                </a:ext>
              </a:extLst>
            </p:cNvPr>
            <p:cNvSpPr>
              <a:spLocks noChangeShapeType="1"/>
            </p:cNvSpPr>
            <p:nvPr/>
          </p:nvSpPr>
          <p:spPr bwMode="auto">
            <a:xfrm>
              <a:off x="4508" y="2737"/>
              <a:ext cx="3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75" name="Freeform 31">
              <a:extLst>
                <a:ext uri="{FF2B5EF4-FFF2-40B4-BE49-F238E27FC236}">
                  <a16:creationId xmlns:a16="http://schemas.microsoft.com/office/drawing/2014/main" id="{7F9EF6FD-8542-4CC9-9816-DDDD104D87B9}"/>
                </a:ext>
              </a:extLst>
            </p:cNvPr>
            <p:cNvSpPr>
              <a:spLocks/>
            </p:cNvSpPr>
            <p:nvPr/>
          </p:nvSpPr>
          <p:spPr bwMode="auto">
            <a:xfrm>
              <a:off x="4791" y="2525"/>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6376" name="Freeform 32">
              <a:extLst>
                <a:ext uri="{FF2B5EF4-FFF2-40B4-BE49-F238E27FC236}">
                  <a16:creationId xmlns:a16="http://schemas.microsoft.com/office/drawing/2014/main" id="{1FA0A233-E3EF-4819-A7F0-D3B208E58EFB}"/>
                </a:ext>
              </a:extLst>
            </p:cNvPr>
            <p:cNvSpPr>
              <a:spLocks/>
            </p:cNvSpPr>
            <p:nvPr/>
          </p:nvSpPr>
          <p:spPr bwMode="auto">
            <a:xfrm>
              <a:off x="5371" y="2659"/>
              <a:ext cx="335" cy="293"/>
            </a:xfrm>
            <a:custGeom>
              <a:avLst/>
              <a:gdLst>
                <a:gd name="T0" fmla="*/ 313 w 335"/>
                <a:gd name="T1" fmla="*/ 137 h 293"/>
                <a:gd name="T2" fmla="*/ 230 w 335"/>
                <a:gd name="T3" fmla="*/ 18 h 293"/>
                <a:gd name="T4" fmla="*/ 175 w 335"/>
                <a:gd name="T5" fmla="*/ 0 h 293"/>
                <a:gd name="T6" fmla="*/ 20 w 335"/>
                <a:gd name="T7" fmla="*/ 91 h 293"/>
                <a:gd name="T8" fmla="*/ 66 w 335"/>
                <a:gd name="T9" fmla="*/ 238 h 293"/>
                <a:gd name="T10" fmla="*/ 185 w 335"/>
                <a:gd name="T11" fmla="*/ 293 h 293"/>
                <a:gd name="T12" fmla="*/ 276 w 335"/>
                <a:gd name="T13" fmla="*/ 283 h 293"/>
                <a:gd name="T14" fmla="*/ 313 w 335"/>
                <a:gd name="T15" fmla="*/ 137 h 2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5" h="293">
                  <a:moveTo>
                    <a:pt x="313" y="137"/>
                  </a:moveTo>
                  <a:cubicBezTo>
                    <a:pt x="301" y="105"/>
                    <a:pt x="260" y="33"/>
                    <a:pt x="230" y="18"/>
                  </a:cubicBezTo>
                  <a:cubicBezTo>
                    <a:pt x="213" y="9"/>
                    <a:pt x="175" y="0"/>
                    <a:pt x="175" y="0"/>
                  </a:cubicBezTo>
                  <a:cubicBezTo>
                    <a:pt x="89" y="11"/>
                    <a:pt x="66" y="21"/>
                    <a:pt x="20" y="91"/>
                  </a:cubicBezTo>
                  <a:cubicBezTo>
                    <a:pt x="0" y="154"/>
                    <a:pt x="0" y="217"/>
                    <a:pt x="66" y="238"/>
                  </a:cubicBezTo>
                  <a:cubicBezTo>
                    <a:pt x="103" y="263"/>
                    <a:pt x="145" y="273"/>
                    <a:pt x="185" y="293"/>
                  </a:cubicBezTo>
                  <a:cubicBezTo>
                    <a:pt x="215" y="290"/>
                    <a:pt x="246" y="290"/>
                    <a:pt x="276" y="283"/>
                  </a:cubicBezTo>
                  <a:cubicBezTo>
                    <a:pt x="335" y="269"/>
                    <a:pt x="313" y="166"/>
                    <a:pt x="313" y="137"/>
                  </a:cubicBezTo>
                  <a:close/>
                </a:path>
              </a:pathLst>
            </a:custGeom>
            <a:solidFill>
              <a:srgbClr val="66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77" name="Text Box 33">
              <a:extLst>
                <a:ext uri="{FF2B5EF4-FFF2-40B4-BE49-F238E27FC236}">
                  <a16:creationId xmlns:a16="http://schemas.microsoft.com/office/drawing/2014/main" id="{63C0E535-2FF1-4E4B-818F-AB68CDDACC44}"/>
                </a:ext>
              </a:extLst>
            </p:cNvPr>
            <p:cNvSpPr txBox="1">
              <a:spLocks noChangeArrowheads="1"/>
            </p:cNvSpPr>
            <p:nvPr/>
          </p:nvSpPr>
          <p:spPr bwMode="auto">
            <a:xfrm>
              <a:off x="5146" y="2696"/>
              <a:ext cx="2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or</a:t>
              </a:r>
            </a:p>
          </p:txBody>
        </p:sp>
      </p:grpSp>
      <p:sp>
        <p:nvSpPr>
          <p:cNvPr id="56333" name="Freeform 13">
            <a:extLst>
              <a:ext uri="{FF2B5EF4-FFF2-40B4-BE49-F238E27FC236}">
                <a16:creationId xmlns:a16="http://schemas.microsoft.com/office/drawing/2014/main" id="{02559CDE-7BAC-40C3-81CB-3B8D51A2D3E8}"/>
              </a:ext>
            </a:extLst>
          </p:cNvPr>
          <p:cNvSpPr>
            <a:spLocks/>
          </p:cNvSpPr>
          <p:nvPr/>
        </p:nvSpPr>
        <p:spPr bwMode="auto">
          <a:xfrm>
            <a:off x="5805488" y="3097213"/>
            <a:ext cx="581025" cy="795337"/>
          </a:xfrm>
          <a:custGeom>
            <a:avLst/>
            <a:gdLst>
              <a:gd name="T0" fmla="*/ 2147483646 w 934"/>
              <a:gd name="T1" fmla="*/ 2147483646 h 1194"/>
              <a:gd name="T2" fmla="*/ 2147483646 w 934"/>
              <a:gd name="T3" fmla="*/ 2147483646 h 1194"/>
              <a:gd name="T4" fmla="*/ 2147483646 w 934"/>
              <a:gd name="T5" fmla="*/ 2147483646 h 1194"/>
              <a:gd name="T6" fmla="*/ 2147483646 w 934"/>
              <a:gd name="T7" fmla="*/ 2147483646 h 1194"/>
              <a:gd name="T8" fmla="*/ 2147483646 w 934"/>
              <a:gd name="T9" fmla="*/ 2147483646 h 1194"/>
              <a:gd name="T10" fmla="*/ 2147483646 w 934"/>
              <a:gd name="T11" fmla="*/ 2147483646 h 1194"/>
              <a:gd name="T12" fmla="*/ 2147483646 w 934"/>
              <a:gd name="T13" fmla="*/ 2147483646 h 1194"/>
              <a:gd name="T14" fmla="*/ 2147483646 w 934"/>
              <a:gd name="T15" fmla="*/ 2147483646 h 1194"/>
              <a:gd name="T16" fmla="*/ 2147483646 w 934"/>
              <a:gd name="T17" fmla="*/ 2147483646 h 1194"/>
              <a:gd name="T18" fmla="*/ 2147483646 w 934"/>
              <a:gd name="T19" fmla="*/ 2147483646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6334" name="Freeform 34">
            <a:extLst>
              <a:ext uri="{FF2B5EF4-FFF2-40B4-BE49-F238E27FC236}">
                <a16:creationId xmlns:a16="http://schemas.microsoft.com/office/drawing/2014/main" id="{C7A89813-D3BB-4285-BCEC-C102496A98A4}"/>
              </a:ext>
            </a:extLst>
          </p:cNvPr>
          <p:cNvSpPr>
            <a:spLocks/>
          </p:cNvSpPr>
          <p:nvPr/>
        </p:nvSpPr>
        <p:spPr bwMode="auto">
          <a:xfrm>
            <a:off x="6459538" y="5005388"/>
            <a:ext cx="531812" cy="465137"/>
          </a:xfrm>
          <a:custGeom>
            <a:avLst/>
            <a:gdLst>
              <a:gd name="T0" fmla="*/ 2147483646 w 335"/>
              <a:gd name="T1" fmla="*/ 2147483646 h 293"/>
              <a:gd name="T2" fmla="*/ 2147483646 w 335"/>
              <a:gd name="T3" fmla="*/ 2147483646 h 293"/>
              <a:gd name="T4" fmla="*/ 2147483646 w 335"/>
              <a:gd name="T5" fmla="*/ 0 h 293"/>
              <a:gd name="T6" fmla="*/ 2147483646 w 335"/>
              <a:gd name="T7" fmla="*/ 2147483646 h 293"/>
              <a:gd name="T8" fmla="*/ 2147483646 w 335"/>
              <a:gd name="T9" fmla="*/ 2147483646 h 293"/>
              <a:gd name="T10" fmla="*/ 2147483646 w 335"/>
              <a:gd name="T11" fmla="*/ 2147483646 h 293"/>
              <a:gd name="T12" fmla="*/ 2147483646 w 335"/>
              <a:gd name="T13" fmla="*/ 2147483646 h 293"/>
              <a:gd name="T14" fmla="*/ 2147483646 w 335"/>
              <a:gd name="T15" fmla="*/ 2147483646 h 2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5" h="293">
                <a:moveTo>
                  <a:pt x="313" y="137"/>
                </a:moveTo>
                <a:cubicBezTo>
                  <a:pt x="301" y="105"/>
                  <a:pt x="260" y="33"/>
                  <a:pt x="230" y="18"/>
                </a:cubicBezTo>
                <a:cubicBezTo>
                  <a:pt x="213" y="9"/>
                  <a:pt x="175" y="0"/>
                  <a:pt x="175" y="0"/>
                </a:cubicBezTo>
                <a:cubicBezTo>
                  <a:pt x="89" y="11"/>
                  <a:pt x="66" y="21"/>
                  <a:pt x="20" y="91"/>
                </a:cubicBezTo>
                <a:cubicBezTo>
                  <a:pt x="0" y="154"/>
                  <a:pt x="0" y="217"/>
                  <a:pt x="66" y="238"/>
                </a:cubicBezTo>
                <a:cubicBezTo>
                  <a:pt x="103" y="263"/>
                  <a:pt x="145" y="273"/>
                  <a:pt x="185" y="293"/>
                </a:cubicBezTo>
                <a:cubicBezTo>
                  <a:pt x="215" y="290"/>
                  <a:pt x="246" y="290"/>
                  <a:pt x="276" y="283"/>
                </a:cubicBezTo>
                <a:cubicBezTo>
                  <a:pt x="335" y="269"/>
                  <a:pt x="313" y="166"/>
                  <a:pt x="313" y="137"/>
                </a:cubicBezTo>
                <a:close/>
              </a:path>
            </a:pathLst>
          </a:custGeom>
          <a:solidFill>
            <a:srgbClr val="66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35" name="Freeform 35">
            <a:extLst>
              <a:ext uri="{FF2B5EF4-FFF2-40B4-BE49-F238E27FC236}">
                <a16:creationId xmlns:a16="http://schemas.microsoft.com/office/drawing/2014/main" id="{A540E334-965A-4133-B7B6-D222C101FA16}"/>
              </a:ext>
            </a:extLst>
          </p:cNvPr>
          <p:cNvSpPr>
            <a:spLocks/>
          </p:cNvSpPr>
          <p:nvPr/>
        </p:nvSpPr>
        <p:spPr bwMode="auto">
          <a:xfrm>
            <a:off x="6229350" y="5280025"/>
            <a:ext cx="319088" cy="163513"/>
          </a:xfrm>
          <a:custGeom>
            <a:avLst/>
            <a:gdLst>
              <a:gd name="T0" fmla="*/ 0 w 201"/>
              <a:gd name="T1" fmla="*/ 0 h 103"/>
              <a:gd name="T2" fmla="*/ 2147483646 w 201"/>
              <a:gd name="T3" fmla="*/ 2147483646 h 103"/>
              <a:gd name="T4" fmla="*/ 2147483646 w 201"/>
              <a:gd name="T5" fmla="*/ 2147483646 h 103"/>
              <a:gd name="T6" fmla="*/ 0 60000 65536"/>
              <a:gd name="T7" fmla="*/ 0 60000 65536"/>
              <a:gd name="T8" fmla="*/ 0 60000 65536"/>
            </a:gdLst>
            <a:ahLst/>
            <a:cxnLst>
              <a:cxn ang="T6">
                <a:pos x="T0" y="T1"/>
              </a:cxn>
              <a:cxn ang="T7">
                <a:pos x="T2" y="T3"/>
              </a:cxn>
              <a:cxn ang="T8">
                <a:pos x="T4" y="T5"/>
              </a:cxn>
            </a:cxnLst>
            <a:rect l="0" t="0" r="r" b="b"/>
            <a:pathLst>
              <a:path w="201" h="103">
                <a:moveTo>
                  <a:pt x="0" y="0"/>
                </a:moveTo>
                <a:cubicBezTo>
                  <a:pt x="24" y="49"/>
                  <a:pt x="49" y="99"/>
                  <a:pt x="82" y="101"/>
                </a:cubicBezTo>
                <a:cubicBezTo>
                  <a:pt x="115" y="103"/>
                  <a:pt x="158" y="56"/>
                  <a:pt x="201" y="10"/>
                </a:cubicBezTo>
              </a:path>
            </a:pathLst>
          </a:custGeom>
          <a:noFill/>
          <a:ln w="762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36" name="Freeform 36">
            <a:extLst>
              <a:ext uri="{FF2B5EF4-FFF2-40B4-BE49-F238E27FC236}">
                <a16:creationId xmlns:a16="http://schemas.microsoft.com/office/drawing/2014/main" id="{90EFE402-EE4C-4B02-90CC-8FDF9B1960CD}"/>
              </a:ext>
            </a:extLst>
          </p:cNvPr>
          <p:cNvSpPr>
            <a:spLocks/>
          </p:cNvSpPr>
          <p:nvPr/>
        </p:nvSpPr>
        <p:spPr bwMode="auto">
          <a:xfrm>
            <a:off x="6223000" y="5273675"/>
            <a:ext cx="319088" cy="163513"/>
          </a:xfrm>
          <a:custGeom>
            <a:avLst/>
            <a:gdLst>
              <a:gd name="T0" fmla="*/ 0 w 201"/>
              <a:gd name="T1" fmla="*/ 0 h 103"/>
              <a:gd name="T2" fmla="*/ 2147483646 w 201"/>
              <a:gd name="T3" fmla="*/ 2147483646 h 103"/>
              <a:gd name="T4" fmla="*/ 2147483646 w 201"/>
              <a:gd name="T5" fmla="*/ 2147483646 h 103"/>
              <a:gd name="T6" fmla="*/ 0 60000 65536"/>
              <a:gd name="T7" fmla="*/ 0 60000 65536"/>
              <a:gd name="T8" fmla="*/ 0 60000 65536"/>
            </a:gdLst>
            <a:ahLst/>
            <a:cxnLst>
              <a:cxn ang="T6">
                <a:pos x="T0" y="T1"/>
              </a:cxn>
              <a:cxn ang="T7">
                <a:pos x="T2" y="T3"/>
              </a:cxn>
              <a:cxn ang="T8">
                <a:pos x="T4" y="T5"/>
              </a:cxn>
            </a:cxnLst>
            <a:rect l="0" t="0" r="r" b="b"/>
            <a:pathLst>
              <a:path w="201" h="103">
                <a:moveTo>
                  <a:pt x="0" y="0"/>
                </a:moveTo>
                <a:cubicBezTo>
                  <a:pt x="24" y="49"/>
                  <a:pt x="49" y="99"/>
                  <a:pt x="82" y="101"/>
                </a:cubicBezTo>
                <a:cubicBezTo>
                  <a:pt x="115" y="103"/>
                  <a:pt x="158" y="56"/>
                  <a:pt x="201" y="10"/>
                </a:cubicBezTo>
              </a:path>
            </a:pathLst>
          </a:custGeom>
          <a:noFill/>
          <a:ln w="38100" cmpd="sng">
            <a:solidFill>
              <a:srgbClr val="66CCFF"/>
            </a:solidFill>
            <a:round/>
            <a:headEnd/>
            <a:tailEn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37" name="Freeform 38">
            <a:extLst>
              <a:ext uri="{FF2B5EF4-FFF2-40B4-BE49-F238E27FC236}">
                <a16:creationId xmlns:a16="http://schemas.microsoft.com/office/drawing/2014/main" id="{D319BC3A-D875-4CBB-9AB4-4425058F1D6D}"/>
              </a:ext>
            </a:extLst>
          </p:cNvPr>
          <p:cNvSpPr>
            <a:spLocks/>
          </p:cNvSpPr>
          <p:nvPr/>
        </p:nvSpPr>
        <p:spPr bwMode="auto">
          <a:xfrm>
            <a:off x="5786438" y="4594225"/>
            <a:ext cx="581025" cy="795338"/>
          </a:xfrm>
          <a:custGeom>
            <a:avLst/>
            <a:gdLst>
              <a:gd name="T0" fmla="*/ 2147483646 w 934"/>
              <a:gd name="T1" fmla="*/ 2147483646 h 1194"/>
              <a:gd name="T2" fmla="*/ 2147483646 w 934"/>
              <a:gd name="T3" fmla="*/ 2147483646 h 1194"/>
              <a:gd name="T4" fmla="*/ 2147483646 w 934"/>
              <a:gd name="T5" fmla="*/ 2147483646 h 1194"/>
              <a:gd name="T6" fmla="*/ 2147483646 w 934"/>
              <a:gd name="T7" fmla="*/ 2147483646 h 1194"/>
              <a:gd name="T8" fmla="*/ 2147483646 w 934"/>
              <a:gd name="T9" fmla="*/ 2147483646 h 1194"/>
              <a:gd name="T10" fmla="*/ 2147483646 w 934"/>
              <a:gd name="T11" fmla="*/ 2147483646 h 1194"/>
              <a:gd name="T12" fmla="*/ 2147483646 w 934"/>
              <a:gd name="T13" fmla="*/ 2147483646 h 1194"/>
              <a:gd name="T14" fmla="*/ 2147483646 w 934"/>
              <a:gd name="T15" fmla="*/ 2147483646 h 1194"/>
              <a:gd name="T16" fmla="*/ 2147483646 w 934"/>
              <a:gd name="T17" fmla="*/ 2147483646 h 1194"/>
              <a:gd name="T18" fmla="*/ 2147483646 w 934"/>
              <a:gd name="T19" fmla="*/ 2147483646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nvGrpSpPr>
          <p:cNvPr id="101435" name="Group 59">
            <a:extLst>
              <a:ext uri="{FF2B5EF4-FFF2-40B4-BE49-F238E27FC236}">
                <a16:creationId xmlns:a16="http://schemas.microsoft.com/office/drawing/2014/main" id="{4B844414-AB6D-4703-8BCD-2B58653BDC00}"/>
              </a:ext>
            </a:extLst>
          </p:cNvPr>
          <p:cNvGrpSpPr>
            <a:grpSpLocks/>
          </p:cNvGrpSpPr>
          <p:nvPr/>
        </p:nvGrpSpPr>
        <p:grpSpPr bwMode="auto">
          <a:xfrm>
            <a:off x="7142163" y="4708525"/>
            <a:ext cx="1587500" cy="833438"/>
            <a:chOff x="4493" y="3714"/>
            <a:chExt cx="1000" cy="525"/>
          </a:xfrm>
        </p:grpSpPr>
        <p:sp>
          <p:nvSpPr>
            <p:cNvPr id="56363" name="Line 37">
              <a:extLst>
                <a:ext uri="{FF2B5EF4-FFF2-40B4-BE49-F238E27FC236}">
                  <a16:creationId xmlns:a16="http://schemas.microsoft.com/office/drawing/2014/main" id="{91983DF2-0381-4EFB-81D5-B2C03C4D968B}"/>
                </a:ext>
              </a:extLst>
            </p:cNvPr>
            <p:cNvSpPr>
              <a:spLocks noChangeShapeType="1"/>
            </p:cNvSpPr>
            <p:nvPr/>
          </p:nvSpPr>
          <p:spPr bwMode="auto">
            <a:xfrm>
              <a:off x="4493" y="3833"/>
              <a:ext cx="3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64" name="Freeform 39">
              <a:extLst>
                <a:ext uri="{FF2B5EF4-FFF2-40B4-BE49-F238E27FC236}">
                  <a16:creationId xmlns:a16="http://schemas.microsoft.com/office/drawing/2014/main" id="{0ACCA7FE-B878-4403-BA02-D0A7D3D924E1}"/>
                </a:ext>
              </a:extLst>
            </p:cNvPr>
            <p:cNvSpPr>
              <a:spLocks/>
            </p:cNvSpPr>
            <p:nvPr/>
          </p:nvSpPr>
          <p:spPr bwMode="auto">
            <a:xfrm>
              <a:off x="4838" y="3714"/>
              <a:ext cx="335" cy="293"/>
            </a:xfrm>
            <a:custGeom>
              <a:avLst/>
              <a:gdLst>
                <a:gd name="T0" fmla="*/ 313 w 335"/>
                <a:gd name="T1" fmla="*/ 137 h 293"/>
                <a:gd name="T2" fmla="*/ 230 w 335"/>
                <a:gd name="T3" fmla="*/ 18 h 293"/>
                <a:gd name="T4" fmla="*/ 175 w 335"/>
                <a:gd name="T5" fmla="*/ 0 h 293"/>
                <a:gd name="T6" fmla="*/ 20 w 335"/>
                <a:gd name="T7" fmla="*/ 91 h 293"/>
                <a:gd name="T8" fmla="*/ 66 w 335"/>
                <a:gd name="T9" fmla="*/ 238 h 293"/>
                <a:gd name="T10" fmla="*/ 185 w 335"/>
                <a:gd name="T11" fmla="*/ 293 h 293"/>
                <a:gd name="T12" fmla="*/ 276 w 335"/>
                <a:gd name="T13" fmla="*/ 283 h 293"/>
                <a:gd name="T14" fmla="*/ 313 w 335"/>
                <a:gd name="T15" fmla="*/ 137 h 2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5" h="293">
                  <a:moveTo>
                    <a:pt x="313" y="137"/>
                  </a:moveTo>
                  <a:cubicBezTo>
                    <a:pt x="301" y="105"/>
                    <a:pt x="260" y="33"/>
                    <a:pt x="230" y="18"/>
                  </a:cubicBezTo>
                  <a:cubicBezTo>
                    <a:pt x="213" y="9"/>
                    <a:pt x="175" y="0"/>
                    <a:pt x="175" y="0"/>
                  </a:cubicBezTo>
                  <a:cubicBezTo>
                    <a:pt x="89" y="11"/>
                    <a:pt x="66" y="21"/>
                    <a:pt x="20" y="91"/>
                  </a:cubicBezTo>
                  <a:cubicBezTo>
                    <a:pt x="0" y="154"/>
                    <a:pt x="0" y="217"/>
                    <a:pt x="66" y="238"/>
                  </a:cubicBezTo>
                  <a:cubicBezTo>
                    <a:pt x="103" y="263"/>
                    <a:pt x="145" y="273"/>
                    <a:pt x="185" y="293"/>
                  </a:cubicBezTo>
                  <a:cubicBezTo>
                    <a:pt x="215" y="290"/>
                    <a:pt x="246" y="290"/>
                    <a:pt x="276" y="283"/>
                  </a:cubicBezTo>
                  <a:cubicBezTo>
                    <a:pt x="335" y="269"/>
                    <a:pt x="313" y="166"/>
                    <a:pt x="313" y="137"/>
                  </a:cubicBezTo>
                  <a:close/>
                </a:path>
              </a:pathLst>
            </a:custGeom>
            <a:solidFill>
              <a:srgbClr val="66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6365" name="Group 43">
              <a:extLst>
                <a:ext uri="{FF2B5EF4-FFF2-40B4-BE49-F238E27FC236}">
                  <a16:creationId xmlns:a16="http://schemas.microsoft.com/office/drawing/2014/main" id="{9F9C2759-A420-4081-8F64-CB369573E1D9}"/>
                </a:ext>
              </a:extLst>
            </p:cNvPr>
            <p:cNvGrpSpPr>
              <a:grpSpLocks/>
            </p:cNvGrpSpPr>
            <p:nvPr/>
          </p:nvGrpSpPr>
          <p:grpSpPr bwMode="auto">
            <a:xfrm rot="2540738">
              <a:off x="4945" y="4038"/>
              <a:ext cx="205" cy="107"/>
              <a:chOff x="5101" y="4084"/>
              <a:chExt cx="205" cy="107"/>
            </a:xfrm>
          </p:grpSpPr>
          <p:sp>
            <p:nvSpPr>
              <p:cNvPr id="56372" name="Freeform 40">
                <a:extLst>
                  <a:ext uri="{FF2B5EF4-FFF2-40B4-BE49-F238E27FC236}">
                    <a16:creationId xmlns:a16="http://schemas.microsoft.com/office/drawing/2014/main" id="{56E5ADFE-8B35-4B5B-9AC9-80E503EE7B12}"/>
                  </a:ext>
                </a:extLst>
              </p:cNvPr>
              <p:cNvSpPr>
                <a:spLocks/>
              </p:cNvSpPr>
              <p:nvPr/>
            </p:nvSpPr>
            <p:spPr bwMode="auto">
              <a:xfrm>
                <a:off x="5105" y="4088"/>
                <a:ext cx="201" cy="103"/>
              </a:xfrm>
              <a:custGeom>
                <a:avLst/>
                <a:gdLst>
                  <a:gd name="T0" fmla="*/ 0 w 201"/>
                  <a:gd name="T1" fmla="*/ 0 h 103"/>
                  <a:gd name="T2" fmla="*/ 82 w 201"/>
                  <a:gd name="T3" fmla="*/ 101 h 103"/>
                  <a:gd name="T4" fmla="*/ 201 w 201"/>
                  <a:gd name="T5" fmla="*/ 10 h 103"/>
                  <a:gd name="T6" fmla="*/ 0 60000 65536"/>
                  <a:gd name="T7" fmla="*/ 0 60000 65536"/>
                  <a:gd name="T8" fmla="*/ 0 60000 65536"/>
                </a:gdLst>
                <a:ahLst/>
                <a:cxnLst>
                  <a:cxn ang="T6">
                    <a:pos x="T0" y="T1"/>
                  </a:cxn>
                  <a:cxn ang="T7">
                    <a:pos x="T2" y="T3"/>
                  </a:cxn>
                  <a:cxn ang="T8">
                    <a:pos x="T4" y="T5"/>
                  </a:cxn>
                </a:cxnLst>
                <a:rect l="0" t="0" r="r" b="b"/>
                <a:pathLst>
                  <a:path w="201" h="103">
                    <a:moveTo>
                      <a:pt x="0" y="0"/>
                    </a:moveTo>
                    <a:cubicBezTo>
                      <a:pt x="24" y="49"/>
                      <a:pt x="49" y="99"/>
                      <a:pt x="82" y="101"/>
                    </a:cubicBezTo>
                    <a:cubicBezTo>
                      <a:pt x="115" y="103"/>
                      <a:pt x="158" y="56"/>
                      <a:pt x="201" y="10"/>
                    </a:cubicBezTo>
                  </a:path>
                </a:pathLst>
              </a:custGeom>
              <a:noFill/>
              <a:ln w="762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73" name="Freeform 41">
                <a:extLst>
                  <a:ext uri="{FF2B5EF4-FFF2-40B4-BE49-F238E27FC236}">
                    <a16:creationId xmlns:a16="http://schemas.microsoft.com/office/drawing/2014/main" id="{EA5586B9-5495-46A6-A80D-CBF23972C811}"/>
                  </a:ext>
                </a:extLst>
              </p:cNvPr>
              <p:cNvSpPr>
                <a:spLocks/>
              </p:cNvSpPr>
              <p:nvPr/>
            </p:nvSpPr>
            <p:spPr bwMode="auto">
              <a:xfrm>
                <a:off x="5101" y="4084"/>
                <a:ext cx="201" cy="103"/>
              </a:xfrm>
              <a:custGeom>
                <a:avLst/>
                <a:gdLst>
                  <a:gd name="T0" fmla="*/ 0 w 201"/>
                  <a:gd name="T1" fmla="*/ 0 h 103"/>
                  <a:gd name="T2" fmla="*/ 82 w 201"/>
                  <a:gd name="T3" fmla="*/ 101 h 103"/>
                  <a:gd name="T4" fmla="*/ 201 w 201"/>
                  <a:gd name="T5" fmla="*/ 10 h 103"/>
                  <a:gd name="T6" fmla="*/ 0 60000 65536"/>
                  <a:gd name="T7" fmla="*/ 0 60000 65536"/>
                  <a:gd name="T8" fmla="*/ 0 60000 65536"/>
                </a:gdLst>
                <a:ahLst/>
                <a:cxnLst>
                  <a:cxn ang="T6">
                    <a:pos x="T0" y="T1"/>
                  </a:cxn>
                  <a:cxn ang="T7">
                    <a:pos x="T2" y="T3"/>
                  </a:cxn>
                  <a:cxn ang="T8">
                    <a:pos x="T4" y="T5"/>
                  </a:cxn>
                </a:cxnLst>
                <a:rect l="0" t="0" r="r" b="b"/>
                <a:pathLst>
                  <a:path w="201" h="103">
                    <a:moveTo>
                      <a:pt x="0" y="0"/>
                    </a:moveTo>
                    <a:cubicBezTo>
                      <a:pt x="24" y="49"/>
                      <a:pt x="49" y="99"/>
                      <a:pt x="82" y="101"/>
                    </a:cubicBezTo>
                    <a:cubicBezTo>
                      <a:pt x="115" y="103"/>
                      <a:pt x="158" y="56"/>
                      <a:pt x="201" y="10"/>
                    </a:cubicBezTo>
                  </a:path>
                </a:pathLst>
              </a:custGeom>
              <a:noFill/>
              <a:ln w="38100" cmpd="sng">
                <a:solidFill>
                  <a:srgbClr val="66CCFF"/>
                </a:solidFill>
                <a:round/>
                <a:headEnd/>
                <a:tailEn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6366" name="Freeform 42">
              <a:extLst>
                <a:ext uri="{FF2B5EF4-FFF2-40B4-BE49-F238E27FC236}">
                  <a16:creationId xmlns:a16="http://schemas.microsoft.com/office/drawing/2014/main" id="{8EC5DC31-29EE-4B1D-B01C-F3642376D714}"/>
                </a:ext>
              </a:extLst>
            </p:cNvPr>
            <p:cNvSpPr>
              <a:spLocks/>
            </p:cNvSpPr>
            <p:nvPr/>
          </p:nvSpPr>
          <p:spPr bwMode="auto">
            <a:xfrm>
              <a:off x="5127" y="3738"/>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nvGrpSpPr>
            <p:cNvPr id="56367" name="Group 48">
              <a:extLst>
                <a:ext uri="{FF2B5EF4-FFF2-40B4-BE49-F238E27FC236}">
                  <a16:creationId xmlns:a16="http://schemas.microsoft.com/office/drawing/2014/main" id="{16E83B12-8CA8-480B-B63E-6AEAE7A27AA8}"/>
                </a:ext>
              </a:extLst>
            </p:cNvPr>
            <p:cNvGrpSpPr>
              <a:grpSpLocks/>
            </p:cNvGrpSpPr>
            <p:nvPr/>
          </p:nvGrpSpPr>
          <p:grpSpPr bwMode="auto">
            <a:xfrm rot="-1456820">
              <a:off x="5123" y="3771"/>
              <a:ext cx="195" cy="222"/>
              <a:chOff x="5003" y="3739"/>
              <a:chExt cx="316" cy="336"/>
            </a:xfrm>
          </p:grpSpPr>
          <p:sp>
            <p:nvSpPr>
              <p:cNvPr id="56368" name="AutoShape 44">
                <a:extLst>
                  <a:ext uri="{FF2B5EF4-FFF2-40B4-BE49-F238E27FC236}">
                    <a16:creationId xmlns:a16="http://schemas.microsoft.com/office/drawing/2014/main" id="{93A0FCD6-ABE7-421C-90E3-0F9E2295B79F}"/>
                  </a:ext>
                </a:extLst>
              </p:cNvPr>
              <p:cNvSpPr>
                <a:spLocks noChangeArrowheads="1"/>
              </p:cNvSpPr>
              <p:nvPr/>
            </p:nvSpPr>
            <p:spPr bwMode="auto">
              <a:xfrm>
                <a:off x="5083" y="3739"/>
                <a:ext cx="236" cy="187"/>
              </a:xfrm>
              <a:prstGeom prst="hexagon">
                <a:avLst>
                  <a:gd name="adj" fmla="val 31551"/>
                  <a:gd name="vf" fmla="val 115470"/>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6369" name="Line 45">
                <a:extLst>
                  <a:ext uri="{FF2B5EF4-FFF2-40B4-BE49-F238E27FC236}">
                    <a16:creationId xmlns:a16="http://schemas.microsoft.com/office/drawing/2014/main" id="{8BD5486A-D562-4232-8D45-75AEA0B5ED19}"/>
                  </a:ext>
                </a:extLst>
              </p:cNvPr>
              <p:cNvSpPr>
                <a:spLocks noChangeShapeType="1"/>
              </p:cNvSpPr>
              <p:nvPr/>
            </p:nvSpPr>
            <p:spPr bwMode="auto">
              <a:xfrm flipV="1">
                <a:off x="5101" y="3913"/>
                <a:ext cx="46" cy="8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70" name="Line 46">
                <a:extLst>
                  <a:ext uri="{FF2B5EF4-FFF2-40B4-BE49-F238E27FC236}">
                    <a16:creationId xmlns:a16="http://schemas.microsoft.com/office/drawing/2014/main" id="{73D643F9-C18C-469D-B321-14E54C573CDE}"/>
                  </a:ext>
                </a:extLst>
              </p:cNvPr>
              <p:cNvSpPr>
                <a:spLocks noChangeShapeType="1"/>
              </p:cNvSpPr>
              <p:nvPr/>
            </p:nvSpPr>
            <p:spPr bwMode="auto">
              <a:xfrm flipH="1" flipV="1">
                <a:off x="5101" y="3986"/>
                <a:ext cx="37" cy="8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71" name="Line 47">
                <a:extLst>
                  <a:ext uri="{FF2B5EF4-FFF2-40B4-BE49-F238E27FC236}">
                    <a16:creationId xmlns:a16="http://schemas.microsoft.com/office/drawing/2014/main" id="{AF3A8FBC-F289-4C52-A41F-519DBCABEEF6}"/>
                  </a:ext>
                </a:extLst>
              </p:cNvPr>
              <p:cNvSpPr>
                <a:spLocks noChangeShapeType="1"/>
              </p:cNvSpPr>
              <p:nvPr/>
            </p:nvSpPr>
            <p:spPr bwMode="auto">
              <a:xfrm flipH="1">
                <a:off x="5003" y="3995"/>
                <a:ext cx="97" cy="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01430" name="Group 54">
            <a:extLst>
              <a:ext uri="{FF2B5EF4-FFF2-40B4-BE49-F238E27FC236}">
                <a16:creationId xmlns:a16="http://schemas.microsoft.com/office/drawing/2014/main" id="{A22F72C4-DBA8-4887-86E8-BF4A38B92836}"/>
              </a:ext>
            </a:extLst>
          </p:cNvPr>
          <p:cNvGrpSpPr>
            <a:grpSpLocks/>
          </p:cNvGrpSpPr>
          <p:nvPr/>
        </p:nvGrpSpPr>
        <p:grpSpPr bwMode="auto">
          <a:xfrm rot="-1456820">
            <a:off x="6978650" y="4340225"/>
            <a:ext cx="309563" cy="352425"/>
            <a:chOff x="5003" y="3739"/>
            <a:chExt cx="316" cy="336"/>
          </a:xfrm>
        </p:grpSpPr>
        <p:sp>
          <p:nvSpPr>
            <p:cNvPr id="56359" name="AutoShape 55">
              <a:extLst>
                <a:ext uri="{FF2B5EF4-FFF2-40B4-BE49-F238E27FC236}">
                  <a16:creationId xmlns:a16="http://schemas.microsoft.com/office/drawing/2014/main" id="{CF9E1F22-40B3-4C77-801B-7D845D069650}"/>
                </a:ext>
              </a:extLst>
            </p:cNvPr>
            <p:cNvSpPr>
              <a:spLocks noChangeArrowheads="1"/>
            </p:cNvSpPr>
            <p:nvPr/>
          </p:nvSpPr>
          <p:spPr bwMode="auto">
            <a:xfrm>
              <a:off x="5083" y="3739"/>
              <a:ext cx="236" cy="187"/>
            </a:xfrm>
            <a:prstGeom prst="hexagon">
              <a:avLst>
                <a:gd name="adj" fmla="val 31551"/>
                <a:gd name="vf" fmla="val 115470"/>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6360" name="Line 56">
              <a:extLst>
                <a:ext uri="{FF2B5EF4-FFF2-40B4-BE49-F238E27FC236}">
                  <a16:creationId xmlns:a16="http://schemas.microsoft.com/office/drawing/2014/main" id="{D235CD47-89AD-438A-9C3F-6BCBB6FE5DDB}"/>
                </a:ext>
              </a:extLst>
            </p:cNvPr>
            <p:cNvSpPr>
              <a:spLocks noChangeShapeType="1"/>
            </p:cNvSpPr>
            <p:nvPr/>
          </p:nvSpPr>
          <p:spPr bwMode="auto">
            <a:xfrm flipV="1">
              <a:off x="5101" y="3913"/>
              <a:ext cx="46" cy="8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61" name="Line 57">
              <a:extLst>
                <a:ext uri="{FF2B5EF4-FFF2-40B4-BE49-F238E27FC236}">
                  <a16:creationId xmlns:a16="http://schemas.microsoft.com/office/drawing/2014/main" id="{16D7B09B-711E-4E0C-863A-F309B7E5B2F0}"/>
                </a:ext>
              </a:extLst>
            </p:cNvPr>
            <p:cNvSpPr>
              <a:spLocks noChangeShapeType="1"/>
            </p:cNvSpPr>
            <p:nvPr/>
          </p:nvSpPr>
          <p:spPr bwMode="auto">
            <a:xfrm flipH="1" flipV="1">
              <a:off x="5101" y="3986"/>
              <a:ext cx="37" cy="8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62" name="Line 58">
              <a:extLst>
                <a:ext uri="{FF2B5EF4-FFF2-40B4-BE49-F238E27FC236}">
                  <a16:creationId xmlns:a16="http://schemas.microsoft.com/office/drawing/2014/main" id="{0DCC191B-9C8C-4C0B-8EEE-63711B0019CA}"/>
                </a:ext>
              </a:extLst>
            </p:cNvPr>
            <p:cNvSpPr>
              <a:spLocks noChangeShapeType="1"/>
            </p:cNvSpPr>
            <p:nvPr/>
          </p:nvSpPr>
          <p:spPr bwMode="auto">
            <a:xfrm flipH="1">
              <a:off x="5003" y="3995"/>
              <a:ext cx="97" cy="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6340" name="Freeform 62">
            <a:extLst>
              <a:ext uri="{FF2B5EF4-FFF2-40B4-BE49-F238E27FC236}">
                <a16:creationId xmlns:a16="http://schemas.microsoft.com/office/drawing/2014/main" id="{B9F45622-9845-427A-AEF0-5133296A1FF9}"/>
              </a:ext>
            </a:extLst>
          </p:cNvPr>
          <p:cNvSpPr>
            <a:spLocks/>
          </p:cNvSpPr>
          <p:nvPr/>
        </p:nvSpPr>
        <p:spPr bwMode="auto">
          <a:xfrm>
            <a:off x="6829425" y="5291138"/>
            <a:ext cx="195263" cy="241300"/>
          </a:xfrm>
          <a:custGeom>
            <a:avLst/>
            <a:gdLst>
              <a:gd name="T0" fmla="*/ 2147483646 w 123"/>
              <a:gd name="T1" fmla="*/ 0 h 152"/>
              <a:gd name="T2" fmla="*/ 2147483646 w 123"/>
              <a:gd name="T3" fmla="*/ 2147483646 h 152"/>
              <a:gd name="T4" fmla="*/ 2147483646 w 123"/>
              <a:gd name="T5" fmla="*/ 2147483646 h 152"/>
              <a:gd name="T6" fmla="*/ 0 w 123"/>
              <a:gd name="T7" fmla="*/ 2147483646 h 1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3" h="152">
                <a:moveTo>
                  <a:pt x="117" y="0"/>
                </a:moveTo>
                <a:cubicBezTo>
                  <a:pt x="120" y="45"/>
                  <a:pt x="123" y="90"/>
                  <a:pt x="108" y="114"/>
                </a:cubicBezTo>
                <a:cubicBezTo>
                  <a:pt x="93" y="138"/>
                  <a:pt x="42" y="142"/>
                  <a:pt x="24" y="147"/>
                </a:cubicBezTo>
                <a:cubicBezTo>
                  <a:pt x="6" y="152"/>
                  <a:pt x="3" y="149"/>
                  <a:pt x="0" y="14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41" name="Freeform 63">
            <a:extLst>
              <a:ext uri="{FF2B5EF4-FFF2-40B4-BE49-F238E27FC236}">
                <a16:creationId xmlns:a16="http://schemas.microsoft.com/office/drawing/2014/main" id="{8EEF4D26-CFEC-43E4-9DD6-421A99F186D7}"/>
              </a:ext>
            </a:extLst>
          </p:cNvPr>
          <p:cNvSpPr>
            <a:spLocks/>
          </p:cNvSpPr>
          <p:nvPr/>
        </p:nvSpPr>
        <p:spPr bwMode="auto">
          <a:xfrm>
            <a:off x="6935788" y="5402263"/>
            <a:ext cx="138112" cy="160337"/>
          </a:xfrm>
          <a:custGeom>
            <a:avLst/>
            <a:gdLst>
              <a:gd name="T0" fmla="*/ 2147483646 w 123"/>
              <a:gd name="T1" fmla="*/ 0 h 152"/>
              <a:gd name="T2" fmla="*/ 2147483646 w 123"/>
              <a:gd name="T3" fmla="*/ 2147483646 h 152"/>
              <a:gd name="T4" fmla="*/ 2147483646 w 123"/>
              <a:gd name="T5" fmla="*/ 2147483646 h 152"/>
              <a:gd name="T6" fmla="*/ 0 w 123"/>
              <a:gd name="T7" fmla="*/ 2147483646 h 1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3" h="152">
                <a:moveTo>
                  <a:pt x="117" y="0"/>
                </a:moveTo>
                <a:cubicBezTo>
                  <a:pt x="120" y="45"/>
                  <a:pt x="123" y="90"/>
                  <a:pt x="108" y="114"/>
                </a:cubicBezTo>
                <a:cubicBezTo>
                  <a:pt x="93" y="138"/>
                  <a:pt x="42" y="142"/>
                  <a:pt x="24" y="147"/>
                </a:cubicBezTo>
                <a:cubicBezTo>
                  <a:pt x="6" y="152"/>
                  <a:pt x="3" y="149"/>
                  <a:pt x="0" y="14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42" name="Freeform 65">
            <a:extLst>
              <a:ext uri="{FF2B5EF4-FFF2-40B4-BE49-F238E27FC236}">
                <a16:creationId xmlns:a16="http://schemas.microsoft.com/office/drawing/2014/main" id="{AAF3565A-3F24-4254-BB4C-0009A42D3B0C}"/>
              </a:ext>
            </a:extLst>
          </p:cNvPr>
          <p:cNvSpPr>
            <a:spLocks/>
          </p:cNvSpPr>
          <p:nvPr/>
        </p:nvSpPr>
        <p:spPr bwMode="auto">
          <a:xfrm>
            <a:off x="6477000" y="4954588"/>
            <a:ext cx="290513" cy="122237"/>
          </a:xfrm>
          <a:custGeom>
            <a:avLst/>
            <a:gdLst>
              <a:gd name="T0" fmla="*/ 0 w 183"/>
              <a:gd name="T1" fmla="*/ 2147483646 h 77"/>
              <a:gd name="T2" fmla="*/ 2147483646 w 183"/>
              <a:gd name="T3" fmla="*/ 2147483646 h 77"/>
              <a:gd name="T4" fmla="*/ 2147483646 w 183"/>
              <a:gd name="T5" fmla="*/ 2147483646 h 77"/>
              <a:gd name="T6" fmla="*/ 2147483646 w 183"/>
              <a:gd name="T7" fmla="*/ 2147483646 h 77"/>
              <a:gd name="T8" fmla="*/ 2147483646 w 183"/>
              <a:gd name="T9" fmla="*/ 2147483646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3" h="77">
                <a:moveTo>
                  <a:pt x="0" y="77"/>
                </a:moveTo>
                <a:cubicBezTo>
                  <a:pt x="3" y="70"/>
                  <a:pt x="6" y="63"/>
                  <a:pt x="18" y="53"/>
                </a:cubicBezTo>
                <a:cubicBezTo>
                  <a:pt x="30" y="43"/>
                  <a:pt x="48" y="25"/>
                  <a:pt x="72" y="17"/>
                </a:cubicBezTo>
                <a:cubicBezTo>
                  <a:pt x="96" y="9"/>
                  <a:pt x="147" y="4"/>
                  <a:pt x="165" y="2"/>
                </a:cubicBezTo>
                <a:cubicBezTo>
                  <a:pt x="183" y="0"/>
                  <a:pt x="180" y="5"/>
                  <a:pt x="183" y="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43" name="Freeform 66">
            <a:extLst>
              <a:ext uri="{FF2B5EF4-FFF2-40B4-BE49-F238E27FC236}">
                <a16:creationId xmlns:a16="http://schemas.microsoft.com/office/drawing/2014/main" id="{ED054CD3-97E2-4857-8E47-096512243A4A}"/>
              </a:ext>
            </a:extLst>
          </p:cNvPr>
          <p:cNvSpPr>
            <a:spLocks/>
          </p:cNvSpPr>
          <p:nvPr/>
        </p:nvSpPr>
        <p:spPr bwMode="auto">
          <a:xfrm rot="190937">
            <a:off x="6483350" y="4908550"/>
            <a:ext cx="195263" cy="112713"/>
          </a:xfrm>
          <a:custGeom>
            <a:avLst/>
            <a:gdLst>
              <a:gd name="T0" fmla="*/ 0 w 183"/>
              <a:gd name="T1" fmla="*/ 2147483646 h 77"/>
              <a:gd name="T2" fmla="*/ 2147483646 w 183"/>
              <a:gd name="T3" fmla="*/ 2147483646 h 77"/>
              <a:gd name="T4" fmla="*/ 2147483646 w 183"/>
              <a:gd name="T5" fmla="*/ 2147483646 h 77"/>
              <a:gd name="T6" fmla="*/ 2147483646 w 183"/>
              <a:gd name="T7" fmla="*/ 2147483646 h 77"/>
              <a:gd name="T8" fmla="*/ 2147483646 w 183"/>
              <a:gd name="T9" fmla="*/ 2147483646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3" h="77">
                <a:moveTo>
                  <a:pt x="0" y="77"/>
                </a:moveTo>
                <a:cubicBezTo>
                  <a:pt x="3" y="70"/>
                  <a:pt x="6" y="63"/>
                  <a:pt x="18" y="53"/>
                </a:cubicBezTo>
                <a:cubicBezTo>
                  <a:pt x="30" y="43"/>
                  <a:pt x="48" y="25"/>
                  <a:pt x="72" y="17"/>
                </a:cubicBezTo>
                <a:cubicBezTo>
                  <a:pt x="96" y="9"/>
                  <a:pt x="147" y="4"/>
                  <a:pt x="165" y="2"/>
                </a:cubicBezTo>
                <a:cubicBezTo>
                  <a:pt x="183" y="0"/>
                  <a:pt x="180" y="5"/>
                  <a:pt x="183" y="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44" name="Freeform 68">
            <a:extLst>
              <a:ext uri="{FF2B5EF4-FFF2-40B4-BE49-F238E27FC236}">
                <a16:creationId xmlns:a16="http://schemas.microsoft.com/office/drawing/2014/main" id="{16C921D4-1B7E-4F6D-86BC-C5C3EAB34F6D}"/>
              </a:ext>
            </a:extLst>
          </p:cNvPr>
          <p:cNvSpPr>
            <a:spLocks/>
          </p:cNvSpPr>
          <p:nvPr/>
        </p:nvSpPr>
        <p:spPr bwMode="auto">
          <a:xfrm rot="659808">
            <a:off x="6586538" y="5157788"/>
            <a:ext cx="280987" cy="214312"/>
          </a:xfrm>
          <a:custGeom>
            <a:avLst/>
            <a:gdLst>
              <a:gd name="T0" fmla="*/ 0 w 114"/>
              <a:gd name="T1" fmla="*/ 0 h 141"/>
              <a:gd name="T2" fmla="*/ 2147483646 w 114"/>
              <a:gd name="T3" fmla="*/ 2147483646 h 141"/>
              <a:gd name="T4" fmla="*/ 2147483646 w 114"/>
              <a:gd name="T5" fmla="*/ 2147483646 h 141"/>
              <a:gd name="T6" fmla="*/ 2147483646 w 114"/>
              <a:gd name="T7" fmla="*/ 2147483646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 h="141">
                <a:moveTo>
                  <a:pt x="0" y="0"/>
                </a:moveTo>
                <a:cubicBezTo>
                  <a:pt x="12" y="1"/>
                  <a:pt x="24" y="3"/>
                  <a:pt x="36" y="9"/>
                </a:cubicBezTo>
                <a:cubicBezTo>
                  <a:pt x="48" y="15"/>
                  <a:pt x="62" y="17"/>
                  <a:pt x="75" y="39"/>
                </a:cubicBezTo>
                <a:cubicBezTo>
                  <a:pt x="88" y="61"/>
                  <a:pt x="101" y="101"/>
                  <a:pt x="114" y="141"/>
                </a:cubicBezTo>
              </a:path>
            </a:pathLst>
          </a:custGeom>
          <a:noFill/>
          <a:ln w="28575" cmpd="sng">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45" name="Freeform 70">
            <a:extLst>
              <a:ext uri="{FF2B5EF4-FFF2-40B4-BE49-F238E27FC236}">
                <a16:creationId xmlns:a16="http://schemas.microsoft.com/office/drawing/2014/main" id="{02BAACEE-45A9-421A-80A9-D36862E1FC5D}"/>
              </a:ext>
            </a:extLst>
          </p:cNvPr>
          <p:cNvSpPr>
            <a:spLocks/>
          </p:cNvSpPr>
          <p:nvPr/>
        </p:nvSpPr>
        <p:spPr bwMode="auto">
          <a:xfrm>
            <a:off x="5753100" y="5888038"/>
            <a:ext cx="581025" cy="795337"/>
          </a:xfrm>
          <a:custGeom>
            <a:avLst/>
            <a:gdLst>
              <a:gd name="T0" fmla="*/ 2147483646 w 934"/>
              <a:gd name="T1" fmla="*/ 2147483646 h 1194"/>
              <a:gd name="T2" fmla="*/ 2147483646 w 934"/>
              <a:gd name="T3" fmla="*/ 2147483646 h 1194"/>
              <a:gd name="T4" fmla="*/ 2147483646 w 934"/>
              <a:gd name="T5" fmla="*/ 2147483646 h 1194"/>
              <a:gd name="T6" fmla="*/ 2147483646 w 934"/>
              <a:gd name="T7" fmla="*/ 2147483646 h 1194"/>
              <a:gd name="T8" fmla="*/ 2147483646 w 934"/>
              <a:gd name="T9" fmla="*/ 2147483646 h 1194"/>
              <a:gd name="T10" fmla="*/ 2147483646 w 934"/>
              <a:gd name="T11" fmla="*/ 2147483646 h 1194"/>
              <a:gd name="T12" fmla="*/ 2147483646 w 934"/>
              <a:gd name="T13" fmla="*/ 2147483646 h 1194"/>
              <a:gd name="T14" fmla="*/ 2147483646 w 934"/>
              <a:gd name="T15" fmla="*/ 2147483646 h 1194"/>
              <a:gd name="T16" fmla="*/ 2147483646 w 934"/>
              <a:gd name="T17" fmla="*/ 2147483646 h 1194"/>
              <a:gd name="T18" fmla="*/ 2147483646 w 934"/>
              <a:gd name="T19" fmla="*/ 2147483646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101451" name="Freeform 75">
            <a:extLst>
              <a:ext uri="{FF2B5EF4-FFF2-40B4-BE49-F238E27FC236}">
                <a16:creationId xmlns:a16="http://schemas.microsoft.com/office/drawing/2014/main" id="{A2F7A05B-4E67-4994-8815-E2E7F1D2D0D4}"/>
              </a:ext>
            </a:extLst>
          </p:cNvPr>
          <p:cNvSpPr>
            <a:spLocks/>
          </p:cNvSpPr>
          <p:nvPr/>
        </p:nvSpPr>
        <p:spPr bwMode="auto">
          <a:xfrm>
            <a:off x="6302375" y="5895975"/>
            <a:ext cx="136525" cy="171450"/>
          </a:xfrm>
          <a:custGeom>
            <a:avLst/>
            <a:gdLst>
              <a:gd name="T0" fmla="*/ 0 w 86"/>
              <a:gd name="T1" fmla="*/ 2147483646 h 108"/>
              <a:gd name="T2" fmla="*/ 2147483646 w 86"/>
              <a:gd name="T3" fmla="*/ 2147483646 h 108"/>
              <a:gd name="T4" fmla="*/ 2147483646 w 86"/>
              <a:gd name="T5" fmla="*/ 2147483646 h 108"/>
              <a:gd name="T6" fmla="*/ 2147483646 w 86"/>
              <a:gd name="T7" fmla="*/ 2147483646 h 108"/>
              <a:gd name="T8" fmla="*/ 2147483646 w 86"/>
              <a:gd name="T9" fmla="*/ 2147483646 h 108"/>
              <a:gd name="T10" fmla="*/ 2147483646 w 86"/>
              <a:gd name="T11" fmla="*/ 0 h 1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6" h="108">
                <a:moveTo>
                  <a:pt x="0" y="108"/>
                </a:moveTo>
                <a:lnTo>
                  <a:pt x="26" y="88"/>
                </a:lnTo>
                <a:lnTo>
                  <a:pt x="22" y="56"/>
                </a:lnTo>
                <a:lnTo>
                  <a:pt x="56" y="48"/>
                </a:lnTo>
                <a:lnTo>
                  <a:pt x="54" y="16"/>
                </a:lnTo>
                <a:lnTo>
                  <a:pt x="86" y="0"/>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52" name="Freeform 76">
            <a:extLst>
              <a:ext uri="{FF2B5EF4-FFF2-40B4-BE49-F238E27FC236}">
                <a16:creationId xmlns:a16="http://schemas.microsoft.com/office/drawing/2014/main" id="{3781C57E-7017-4DA2-85BA-32E7059CE444}"/>
              </a:ext>
            </a:extLst>
          </p:cNvPr>
          <p:cNvSpPr>
            <a:spLocks/>
          </p:cNvSpPr>
          <p:nvPr/>
        </p:nvSpPr>
        <p:spPr bwMode="auto">
          <a:xfrm rot="-3552951">
            <a:off x="5697537" y="6142038"/>
            <a:ext cx="136525" cy="171450"/>
          </a:xfrm>
          <a:custGeom>
            <a:avLst/>
            <a:gdLst>
              <a:gd name="T0" fmla="*/ 0 w 86"/>
              <a:gd name="T1" fmla="*/ 2147483646 h 108"/>
              <a:gd name="T2" fmla="*/ 2147483646 w 86"/>
              <a:gd name="T3" fmla="*/ 2147483646 h 108"/>
              <a:gd name="T4" fmla="*/ 2147483646 w 86"/>
              <a:gd name="T5" fmla="*/ 2147483646 h 108"/>
              <a:gd name="T6" fmla="*/ 2147483646 w 86"/>
              <a:gd name="T7" fmla="*/ 2147483646 h 108"/>
              <a:gd name="T8" fmla="*/ 2147483646 w 86"/>
              <a:gd name="T9" fmla="*/ 2147483646 h 108"/>
              <a:gd name="T10" fmla="*/ 2147483646 w 86"/>
              <a:gd name="T11" fmla="*/ 0 h 1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6" h="108">
                <a:moveTo>
                  <a:pt x="0" y="108"/>
                </a:moveTo>
                <a:lnTo>
                  <a:pt x="26" y="88"/>
                </a:lnTo>
                <a:lnTo>
                  <a:pt x="22" y="56"/>
                </a:lnTo>
                <a:lnTo>
                  <a:pt x="56" y="48"/>
                </a:lnTo>
                <a:lnTo>
                  <a:pt x="54" y="16"/>
                </a:lnTo>
                <a:lnTo>
                  <a:pt x="86" y="0"/>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53" name="Freeform 77">
            <a:extLst>
              <a:ext uri="{FF2B5EF4-FFF2-40B4-BE49-F238E27FC236}">
                <a16:creationId xmlns:a16="http://schemas.microsoft.com/office/drawing/2014/main" id="{2F88D59E-095D-4ACC-B251-9BC360229457}"/>
              </a:ext>
            </a:extLst>
          </p:cNvPr>
          <p:cNvSpPr>
            <a:spLocks/>
          </p:cNvSpPr>
          <p:nvPr/>
        </p:nvSpPr>
        <p:spPr bwMode="auto">
          <a:xfrm>
            <a:off x="6254750" y="6473825"/>
            <a:ext cx="196850" cy="104775"/>
          </a:xfrm>
          <a:custGeom>
            <a:avLst/>
            <a:gdLst>
              <a:gd name="T0" fmla="*/ 0 w 124"/>
              <a:gd name="T1" fmla="*/ 2147483646 h 66"/>
              <a:gd name="T2" fmla="*/ 2147483646 w 124"/>
              <a:gd name="T3" fmla="*/ 2147483646 h 66"/>
              <a:gd name="T4" fmla="*/ 2147483646 w 124"/>
              <a:gd name="T5" fmla="*/ 0 h 66"/>
              <a:gd name="T6" fmla="*/ 2147483646 w 124"/>
              <a:gd name="T7" fmla="*/ 2147483646 h 66"/>
              <a:gd name="T8" fmla="*/ 2147483646 w 124"/>
              <a:gd name="T9" fmla="*/ 2147483646 h 66"/>
              <a:gd name="T10" fmla="*/ 2147483646 w 124"/>
              <a:gd name="T11" fmla="*/ 2147483646 h 66"/>
              <a:gd name="T12" fmla="*/ 2147483646 w 124"/>
              <a:gd name="T13" fmla="*/ 2147483646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4" h="66">
                <a:moveTo>
                  <a:pt x="0" y="4"/>
                </a:moveTo>
                <a:lnTo>
                  <a:pt x="32" y="22"/>
                </a:lnTo>
                <a:lnTo>
                  <a:pt x="60" y="0"/>
                </a:lnTo>
                <a:lnTo>
                  <a:pt x="90" y="26"/>
                </a:lnTo>
                <a:lnTo>
                  <a:pt x="124" y="18"/>
                </a:lnTo>
                <a:lnTo>
                  <a:pt x="88" y="26"/>
                </a:lnTo>
                <a:lnTo>
                  <a:pt x="94" y="66"/>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54" name="Freeform 78">
            <a:extLst>
              <a:ext uri="{FF2B5EF4-FFF2-40B4-BE49-F238E27FC236}">
                <a16:creationId xmlns:a16="http://schemas.microsoft.com/office/drawing/2014/main" id="{B3902E88-FCC6-4F06-AF40-110E3998EED5}"/>
              </a:ext>
            </a:extLst>
          </p:cNvPr>
          <p:cNvSpPr>
            <a:spLocks/>
          </p:cNvSpPr>
          <p:nvPr/>
        </p:nvSpPr>
        <p:spPr bwMode="auto">
          <a:xfrm rot="2401815">
            <a:off x="6145213" y="6605588"/>
            <a:ext cx="196850" cy="104775"/>
          </a:xfrm>
          <a:custGeom>
            <a:avLst/>
            <a:gdLst>
              <a:gd name="T0" fmla="*/ 0 w 124"/>
              <a:gd name="T1" fmla="*/ 2147483646 h 66"/>
              <a:gd name="T2" fmla="*/ 2147483646 w 124"/>
              <a:gd name="T3" fmla="*/ 2147483646 h 66"/>
              <a:gd name="T4" fmla="*/ 2147483646 w 124"/>
              <a:gd name="T5" fmla="*/ 0 h 66"/>
              <a:gd name="T6" fmla="*/ 2147483646 w 124"/>
              <a:gd name="T7" fmla="*/ 2147483646 h 66"/>
              <a:gd name="T8" fmla="*/ 2147483646 w 124"/>
              <a:gd name="T9" fmla="*/ 2147483646 h 66"/>
              <a:gd name="T10" fmla="*/ 2147483646 w 124"/>
              <a:gd name="T11" fmla="*/ 2147483646 h 66"/>
              <a:gd name="T12" fmla="*/ 2147483646 w 124"/>
              <a:gd name="T13" fmla="*/ 2147483646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4" h="66">
                <a:moveTo>
                  <a:pt x="0" y="4"/>
                </a:moveTo>
                <a:lnTo>
                  <a:pt x="32" y="22"/>
                </a:lnTo>
                <a:lnTo>
                  <a:pt x="60" y="0"/>
                </a:lnTo>
                <a:lnTo>
                  <a:pt x="90" y="26"/>
                </a:lnTo>
                <a:lnTo>
                  <a:pt x="124" y="18"/>
                </a:lnTo>
                <a:lnTo>
                  <a:pt x="88" y="26"/>
                </a:lnTo>
                <a:lnTo>
                  <a:pt x="94" y="66"/>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1460" name="Group 84">
            <a:extLst>
              <a:ext uri="{FF2B5EF4-FFF2-40B4-BE49-F238E27FC236}">
                <a16:creationId xmlns:a16="http://schemas.microsoft.com/office/drawing/2014/main" id="{FA6DBC42-E030-4031-8994-580F65AF79EC}"/>
              </a:ext>
            </a:extLst>
          </p:cNvPr>
          <p:cNvGrpSpPr>
            <a:grpSpLocks/>
          </p:cNvGrpSpPr>
          <p:nvPr/>
        </p:nvGrpSpPr>
        <p:grpSpPr bwMode="auto">
          <a:xfrm>
            <a:off x="6905625" y="5976938"/>
            <a:ext cx="1562100" cy="795337"/>
            <a:chOff x="4350" y="3765"/>
            <a:chExt cx="984" cy="501"/>
          </a:xfrm>
        </p:grpSpPr>
        <p:grpSp>
          <p:nvGrpSpPr>
            <p:cNvPr id="56351" name="Group 72">
              <a:extLst>
                <a:ext uri="{FF2B5EF4-FFF2-40B4-BE49-F238E27FC236}">
                  <a16:creationId xmlns:a16="http://schemas.microsoft.com/office/drawing/2014/main" id="{7829D86A-149C-410D-BD44-A8CEA2B4803A}"/>
                </a:ext>
              </a:extLst>
            </p:cNvPr>
            <p:cNvGrpSpPr>
              <a:grpSpLocks/>
            </p:cNvGrpSpPr>
            <p:nvPr/>
          </p:nvGrpSpPr>
          <p:grpSpPr bwMode="auto">
            <a:xfrm>
              <a:off x="4365" y="3765"/>
              <a:ext cx="969" cy="501"/>
              <a:chOff x="4487" y="1680"/>
              <a:chExt cx="969" cy="501"/>
            </a:xfrm>
          </p:grpSpPr>
          <p:sp>
            <p:nvSpPr>
              <p:cNvPr id="56357" name="Freeform 73">
                <a:extLst>
                  <a:ext uri="{FF2B5EF4-FFF2-40B4-BE49-F238E27FC236}">
                    <a16:creationId xmlns:a16="http://schemas.microsoft.com/office/drawing/2014/main" id="{3382D9F9-0D96-45E2-9069-7E926371AF97}"/>
                  </a:ext>
                </a:extLst>
              </p:cNvPr>
              <p:cNvSpPr>
                <a:spLocks/>
              </p:cNvSpPr>
              <p:nvPr/>
            </p:nvSpPr>
            <p:spPr bwMode="auto">
              <a:xfrm>
                <a:off x="5090" y="1680"/>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6358" name="Line 74">
                <a:extLst>
                  <a:ext uri="{FF2B5EF4-FFF2-40B4-BE49-F238E27FC236}">
                    <a16:creationId xmlns:a16="http://schemas.microsoft.com/office/drawing/2014/main" id="{7C364715-5D16-4C61-99C9-A481C14B5A4D}"/>
                  </a:ext>
                </a:extLst>
              </p:cNvPr>
              <p:cNvSpPr>
                <a:spLocks noChangeShapeType="1"/>
              </p:cNvSpPr>
              <p:nvPr/>
            </p:nvSpPr>
            <p:spPr bwMode="auto">
              <a:xfrm>
                <a:off x="4487" y="1881"/>
                <a:ext cx="3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6352" name="Line 79">
              <a:extLst>
                <a:ext uri="{FF2B5EF4-FFF2-40B4-BE49-F238E27FC236}">
                  <a16:creationId xmlns:a16="http://schemas.microsoft.com/office/drawing/2014/main" id="{0C8DF175-4393-401B-A0B9-AEEF27A2DB6C}"/>
                </a:ext>
              </a:extLst>
            </p:cNvPr>
            <p:cNvSpPr>
              <a:spLocks noChangeShapeType="1"/>
            </p:cNvSpPr>
            <p:nvPr/>
          </p:nvSpPr>
          <p:spPr bwMode="auto">
            <a:xfrm flipV="1">
              <a:off x="5290" y="3814"/>
              <a:ext cx="34" cy="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53" name="Line 80">
              <a:extLst>
                <a:ext uri="{FF2B5EF4-FFF2-40B4-BE49-F238E27FC236}">
                  <a16:creationId xmlns:a16="http://schemas.microsoft.com/office/drawing/2014/main" id="{3CD81D56-6AB1-4B4A-B5FD-236659723926}"/>
                </a:ext>
              </a:extLst>
            </p:cNvPr>
            <p:cNvSpPr>
              <a:spLocks noChangeShapeType="1"/>
            </p:cNvSpPr>
            <p:nvPr/>
          </p:nvSpPr>
          <p:spPr bwMode="auto">
            <a:xfrm>
              <a:off x="5294" y="4106"/>
              <a:ext cx="34" cy="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54" name="Line 81">
              <a:extLst>
                <a:ext uri="{FF2B5EF4-FFF2-40B4-BE49-F238E27FC236}">
                  <a16:creationId xmlns:a16="http://schemas.microsoft.com/office/drawing/2014/main" id="{FB433275-2E71-4172-A828-FD674021A3A2}"/>
                </a:ext>
              </a:extLst>
            </p:cNvPr>
            <p:cNvSpPr>
              <a:spLocks noChangeShapeType="1"/>
            </p:cNvSpPr>
            <p:nvPr/>
          </p:nvSpPr>
          <p:spPr bwMode="auto">
            <a:xfrm>
              <a:off x="5254" y="4174"/>
              <a:ext cx="36" cy="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55" name="Line 82">
              <a:extLst>
                <a:ext uri="{FF2B5EF4-FFF2-40B4-BE49-F238E27FC236}">
                  <a16:creationId xmlns:a16="http://schemas.microsoft.com/office/drawing/2014/main" id="{73BCD9AA-51F4-46BA-AB4A-5BF7E95DCE21}"/>
                </a:ext>
              </a:extLst>
            </p:cNvPr>
            <p:cNvSpPr>
              <a:spLocks noChangeShapeType="1"/>
            </p:cNvSpPr>
            <p:nvPr/>
          </p:nvSpPr>
          <p:spPr bwMode="auto">
            <a:xfrm flipH="1" flipV="1">
              <a:off x="4972" y="4022"/>
              <a:ext cx="24" cy="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56" name="Text Box 83">
              <a:extLst>
                <a:ext uri="{FF2B5EF4-FFF2-40B4-BE49-F238E27FC236}">
                  <a16:creationId xmlns:a16="http://schemas.microsoft.com/office/drawing/2014/main" id="{16C78352-1B0A-4302-A5E0-D60DAF9161F6}"/>
                </a:ext>
              </a:extLst>
            </p:cNvPr>
            <p:cNvSpPr txBox="1">
              <a:spLocks noChangeArrowheads="1"/>
            </p:cNvSpPr>
            <p:nvPr/>
          </p:nvSpPr>
          <p:spPr bwMode="auto">
            <a:xfrm>
              <a:off x="4350" y="3827"/>
              <a:ext cx="37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a:t>mutate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autoRev="1" fill="hold" nodeType="withEffect">
                                  <p:stCondLst>
                                    <p:cond delay="0"/>
                                  </p:stCondLst>
                                  <p:childTnLst>
                                    <p:animRot by="1200000">
                                      <p:cBhvr>
                                        <p:cTn id="6" dur="500" fill="hold"/>
                                        <p:tgtEl>
                                          <p:spTgt spid="101454"/>
                                        </p:tgtEl>
                                        <p:attrNameLst>
                                          <p:attrName>r</p:attrName>
                                        </p:attrNameLst>
                                      </p:cBhvr>
                                    </p:animRot>
                                  </p:childTnLst>
                                </p:cTn>
                              </p:par>
                              <p:par>
                                <p:cTn id="7" presetID="8" presetClass="emph" presetSubtype="0" repeatCount="indefinite" fill="hold" nodeType="withEffect">
                                  <p:stCondLst>
                                    <p:cond delay="0"/>
                                  </p:stCondLst>
                                  <p:childTnLst>
                                    <p:animRot by="-1800000">
                                      <p:cBhvr>
                                        <p:cTn id="8" dur="500" fill="hold"/>
                                        <p:tgtEl>
                                          <p:spTgt spid="101453"/>
                                        </p:tgtEl>
                                        <p:attrNameLst>
                                          <p:attrName>r</p:attrName>
                                        </p:attrNameLst>
                                      </p:cBhvr>
                                    </p:animRot>
                                  </p:childTnLst>
                                </p:cTn>
                              </p:par>
                              <p:par>
                                <p:cTn id="9" presetID="8" presetClass="emph" presetSubtype="0" repeatCount="indefinite" fill="hold" nodeType="withEffect">
                                  <p:stCondLst>
                                    <p:cond delay="0"/>
                                  </p:stCondLst>
                                  <p:childTnLst>
                                    <p:animRot by="900000">
                                      <p:cBhvr>
                                        <p:cTn id="10" dur="500" fill="hold"/>
                                        <p:tgtEl>
                                          <p:spTgt spid="101451"/>
                                        </p:tgtEl>
                                        <p:attrNameLst>
                                          <p:attrName>r</p:attrName>
                                        </p:attrNameLst>
                                      </p:cBhvr>
                                    </p:animRot>
                                  </p:childTnLst>
                                </p:cTn>
                              </p:par>
                              <p:par>
                                <p:cTn id="11" presetID="8" presetClass="emph" presetSubtype="0" repeatCount="indefinite" accel="50000" decel="50000" autoRev="1" fill="hold" nodeType="withEffect">
                                  <p:stCondLst>
                                    <p:cond delay="0"/>
                                  </p:stCondLst>
                                  <p:childTnLst>
                                    <p:animRot by="-1500000">
                                      <p:cBhvr>
                                        <p:cTn id="12" dur="500" fill="hold"/>
                                        <p:tgtEl>
                                          <p:spTgt spid="101452"/>
                                        </p:tgtEl>
                                        <p:attrNameLst>
                                          <p:attrName>r</p:attrName>
                                        </p:attrNameLst>
                                      </p:cBhvr>
                                    </p:animRo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01388"/>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nodeType="afterEffect">
                                  <p:stCondLst>
                                    <p:cond delay="0"/>
                                  </p:stCondLst>
                                  <p:childTnLst>
                                    <p:set>
                                      <p:cBhvr>
                                        <p:cTn id="19" dur="1" fill="hold">
                                          <p:stCondLst>
                                            <p:cond delay="0"/>
                                          </p:stCondLst>
                                        </p:cTn>
                                        <p:tgtEl>
                                          <p:spTgt spid="101425"/>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101396"/>
                                        </p:tgtEl>
                                        <p:attrNameLst>
                                          <p:attrName>style.visibility</p:attrName>
                                        </p:attrNameLst>
                                      </p:cBhvr>
                                      <p:to>
                                        <p:strVal val="visible"/>
                                      </p:to>
                                    </p:set>
                                  </p:childTnLst>
                                </p:cTn>
                              </p:par>
                            </p:childTnLst>
                          </p:cTn>
                        </p:par>
                        <p:par>
                          <p:cTn id="24" fill="hold" nodeType="afterGroup">
                            <p:stCondLst>
                              <p:cond delay="0"/>
                            </p:stCondLst>
                            <p:childTnLst>
                              <p:par>
                                <p:cTn id="25" presetID="1" presetClass="entr" presetSubtype="0" fill="hold" nodeType="afterEffect">
                                  <p:stCondLst>
                                    <p:cond delay="0"/>
                                  </p:stCondLst>
                                  <p:childTnLst>
                                    <p:set>
                                      <p:cBhvr>
                                        <p:cTn id="26" dur="1" fill="hold">
                                          <p:stCondLst>
                                            <p:cond delay="0"/>
                                          </p:stCondLst>
                                        </p:cTn>
                                        <p:tgtEl>
                                          <p:spTgt spid="10142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1430"/>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101435"/>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101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Line 4">
            <a:extLst>
              <a:ext uri="{FF2B5EF4-FFF2-40B4-BE49-F238E27FC236}">
                <a16:creationId xmlns:a16="http://schemas.microsoft.com/office/drawing/2014/main" id="{43D78BE6-FFD8-4174-921B-6CAFA46D2DD6}"/>
              </a:ext>
            </a:extLst>
          </p:cNvPr>
          <p:cNvSpPr>
            <a:spLocks noChangeShapeType="1"/>
          </p:cNvSpPr>
          <p:nvPr/>
        </p:nvSpPr>
        <p:spPr bwMode="auto">
          <a:xfrm flipV="1">
            <a:off x="5811838" y="2811463"/>
            <a:ext cx="661987" cy="2235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7" name="Line 5">
            <a:extLst>
              <a:ext uri="{FF2B5EF4-FFF2-40B4-BE49-F238E27FC236}">
                <a16:creationId xmlns:a16="http://schemas.microsoft.com/office/drawing/2014/main" id="{85C881EE-0DF0-4F1D-951A-1E516B6BFDFA}"/>
              </a:ext>
            </a:extLst>
          </p:cNvPr>
          <p:cNvSpPr>
            <a:spLocks noChangeShapeType="1"/>
          </p:cNvSpPr>
          <p:nvPr/>
        </p:nvSpPr>
        <p:spPr bwMode="auto">
          <a:xfrm flipH="1" flipV="1">
            <a:off x="6700838" y="2800350"/>
            <a:ext cx="800100" cy="27543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8" name="Rectangle 6">
            <a:extLst>
              <a:ext uri="{FF2B5EF4-FFF2-40B4-BE49-F238E27FC236}">
                <a16:creationId xmlns:a16="http://schemas.microsoft.com/office/drawing/2014/main" id="{B069E1FA-4D7F-4618-A05A-B6BF6D90952C}"/>
              </a:ext>
            </a:extLst>
          </p:cNvPr>
          <p:cNvSpPr>
            <a:spLocks noChangeArrowheads="1"/>
          </p:cNvSpPr>
          <p:nvPr/>
        </p:nvSpPr>
        <p:spPr bwMode="auto">
          <a:xfrm>
            <a:off x="228600" y="274638"/>
            <a:ext cx="86645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b="0">
                <a:solidFill>
                  <a:schemeClr val="tx2"/>
                </a:solidFill>
              </a:rPr>
              <a:t>Increase [protein] to favor crystallization</a:t>
            </a:r>
          </a:p>
        </p:txBody>
      </p:sp>
      <p:sp>
        <p:nvSpPr>
          <p:cNvPr id="57349" name="Line 7">
            <a:extLst>
              <a:ext uri="{FF2B5EF4-FFF2-40B4-BE49-F238E27FC236}">
                <a16:creationId xmlns:a16="http://schemas.microsoft.com/office/drawing/2014/main" id="{57E5187C-B294-4E24-8B0C-D42DFD8B6981}"/>
              </a:ext>
            </a:extLst>
          </p:cNvPr>
          <p:cNvSpPr>
            <a:spLocks noChangeShapeType="1"/>
          </p:cNvSpPr>
          <p:nvPr/>
        </p:nvSpPr>
        <p:spPr bwMode="auto">
          <a:xfrm>
            <a:off x="4341813" y="2228850"/>
            <a:ext cx="0" cy="363855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0" name="Line 8">
            <a:extLst>
              <a:ext uri="{FF2B5EF4-FFF2-40B4-BE49-F238E27FC236}">
                <a16:creationId xmlns:a16="http://schemas.microsoft.com/office/drawing/2014/main" id="{5AF2F6BF-AC22-44B3-AC2F-E1388DE32F54}"/>
              </a:ext>
            </a:extLst>
          </p:cNvPr>
          <p:cNvSpPr>
            <a:spLocks noChangeShapeType="1"/>
          </p:cNvSpPr>
          <p:nvPr/>
        </p:nvSpPr>
        <p:spPr bwMode="auto">
          <a:xfrm flipV="1">
            <a:off x="4338638" y="5868988"/>
            <a:ext cx="4122737"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1" name="Text Box 9">
            <a:extLst>
              <a:ext uri="{FF2B5EF4-FFF2-40B4-BE49-F238E27FC236}">
                <a16:creationId xmlns:a16="http://schemas.microsoft.com/office/drawing/2014/main" id="{C12B9555-5D85-4039-8984-5EBE82D8975B}"/>
              </a:ext>
            </a:extLst>
          </p:cNvPr>
          <p:cNvSpPr txBox="1">
            <a:spLocks noChangeArrowheads="1"/>
          </p:cNvSpPr>
          <p:nvPr/>
        </p:nvSpPr>
        <p:spPr bwMode="auto">
          <a:xfrm>
            <a:off x="3624263" y="3516313"/>
            <a:ext cx="6778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latin typeface="Symbol" panose="05050102010706020507" pitchFamily="18" charset="2"/>
              </a:rPr>
              <a:t>D</a:t>
            </a:r>
            <a:r>
              <a:rPr lang="en-US" altLang="en-US" sz="2800"/>
              <a:t>G</a:t>
            </a:r>
          </a:p>
        </p:txBody>
      </p:sp>
      <p:sp>
        <p:nvSpPr>
          <p:cNvPr id="57352" name="Line 10">
            <a:extLst>
              <a:ext uri="{FF2B5EF4-FFF2-40B4-BE49-F238E27FC236}">
                <a16:creationId xmlns:a16="http://schemas.microsoft.com/office/drawing/2014/main" id="{6C82583F-6778-4E68-8BB4-538A3B39C8C4}"/>
              </a:ext>
            </a:extLst>
          </p:cNvPr>
          <p:cNvSpPr>
            <a:spLocks noChangeShapeType="1"/>
          </p:cNvSpPr>
          <p:nvPr/>
        </p:nvSpPr>
        <p:spPr bwMode="auto">
          <a:xfrm flipV="1">
            <a:off x="7493000" y="5570538"/>
            <a:ext cx="1112838"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3" name="Line 11">
            <a:extLst>
              <a:ext uri="{FF2B5EF4-FFF2-40B4-BE49-F238E27FC236}">
                <a16:creationId xmlns:a16="http://schemas.microsoft.com/office/drawing/2014/main" id="{D63D5524-7C4C-443E-A08D-F2B23BA59744}"/>
              </a:ext>
            </a:extLst>
          </p:cNvPr>
          <p:cNvSpPr>
            <a:spLocks noChangeShapeType="1"/>
          </p:cNvSpPr>
          <p:nvPr/>
        </p:nvSpPr>
        <p:spPr bwMode="auto">
          <a:xfrm flipV="1">
            <a:off x="5062538" y="5064125"/>
            <a:ext cx="735012"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4" name="Text Box 12">
            <a:extLst>
              <a:ext uri="{FF2B5EF4-FFF2-40B4-BE49-F238E27FC236}">
                <a16:creationId xmlns:a16="http://schemas.microsoft.com/office/drawing/2014/main" id="{4F62EF67-51E5-4DEA-B004-AF65E388C78E}"/>
              </a:ext>
            </a:extLst>
          </p:cNvPr>
          <p:cNvSpPr txBox="1">
            <a:spLocks noChangeArrowheads="1"/>
          </p:cNvSpPr>
          <p:nvPr/>
        </p:nvSpPr>
        <p:spPr bwMode="auto">
          <a:xfrm>
            <a:off x="4470400" y="2312988"/>
            <a:ext cx="15875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0"/>
              <a:t>N soluble</a:t>
            </a:r>
          </a:p>
          <a:p>
            <a:pPr algn="ctr" eaLnBrk="1" hangingPunct="1">
              <a:spcBef>
                <a:spcPct val="0"/>
              </a:spcBef>
              <a:buFontTx/>
              <a:buNone/>
            </a:pPr>
            <a:r>
              <a:rPr lang="en-US" altLang="en-US" sz="1800" b="0"/>
              <a:t>lysozyme</a:t>
            </a:r>
          </a:p>
          <a:p>
            <a:pPr algn="ctr" eaLnBrk="1" hangingPunct="1">
              <a:spcBef>
                <a:spcPct val="0"/>
              </a:spcBef>
              <a:buFontTx/>
              <a:buNone/>
            </a:pPr>
            <a:r>
              <a:rPr lang="en-US" altLang="en-US" sz="1800" b="0"/>
              <a:t>molecules</a:t>
            </a:r>
          </a:p>
        </p:txBody>
      </p:sp>
      <p:sp>
        <p:nvSpPr>
          <p:cNvPr id="57355" name="Line 13">
            <a:extLst>
              <a:ext uri="{FF2B5EF4-FFF2-40B4-BE49-F238E27FC236}">
                <a16:creationId xmlns:a16="http://schemas.microsoft.com/office/drawing/2014/main" id="{FFA5DA6E-F995-4C7A-9F67-A7A9012E2838}"/>
              </a:ext>
            </a:extLst>
          </p:cNvPr>
          <p:cNvSpPr>
            <a:spLocks noChangeShapeType="1"/>
          </p:cNvSpPr>
          <p:nvPr/>
        </p:nvSpPr>
        <p:spPr bwMode="auto">
          <a:xfrm>
            <a:off x="6475413" y="2801938"/>
            <a:ext cx="227012"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6" name="Rectangle 14">
            <a:extLst>
              <a:ext uri="{FF2B5EF4-FFF2-40B4-BE49-F238E27FC236}">
                <a16:creationId xmlns:a16="http://schemas.microsoft.com/office/drawing/2014/main" id="{8C31F808-54FF-4A88-B34C-87C30AED97B4}"/>
              </a:ext>
            </a:extLst>
          </p:cNvPr>
          <p:cNvSpPr>
            <a:spLocks noChangeArrowheads="1"/>
          </p:cNvSpPr>
          <p:nvPr/>
        </p:nvSpPr>
        <p:spPr bwMode="auto">
          <a:xfrm>
            <a:off x="5951538" y="5937250"/>
            <a:ext cx="1279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2400" b="0"/>
              <a:t>nM</a:t>
            </a:r>
            <a:r>
              <a:rPr lang="en-US" altLang="en-US" sz="2400" b="0">
                <a:cs typeface="Arial" panose="020B0604020202020204" pitchFamily="34" charset="0"/>
              </a:rPr>
              <a:t>→</a:t>
            </a:r>
            <a:r>
              <a:rPr lang="en-US" altLang="en-US" sz="2400" b="0"/>
              <a:t>M</a:t>
            </a:r>
            <a:r>
              <a:rPr lang="en-US" altLang="en-US" sz="2400" b="0" baseline="-25000"/>
              <a:t>n</a:t>
            </a:r>
          </a:p>
        </p:txBody>
      </p:sp>
      <p:sp>
        <p:nvSpPr>
          <p:cNvPr id="57357" name="Rectangle 15">
            <a:extLst>
              <a:ext uri="{FF2B5EF4-FFF2-40B4-BE49-F238E27FC236}">
                <a16:creationId xmlns:a16="http://schemas.microsoft.com/office/drawing/2014/main" id="{4886B931-DADB-4579-A9BA-83FFBE2A1871}"/>
              </a:ext>
            </a:extLst>
          </p:cNvPr>
          <p:cNvSpPr>
            <a:spLocks noChangeArrowheads="1"/>
          </p:cNvSpPr>
          <p:nvPr/>
        </p:nvSpPr>
        <p:spPr bwMode="auto">
          <a:xfrm>
            <a:off x="7339013" y="3244850"/>
            <a:ext cx="13985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0"/>
              <a:t>1 crystal</a:t>
            </a:r>
          </a:p>
          <a:p>
            <a:pPr algn="ctr" eaLnBrk="1" hangingPunct="1">
              <a:spcBef>
                <a:spcPct val="0"/>
              </a:spcBef>
              <a:buFontTx/>
              <a:buNone/>
            </a:pPr>
            <a:r>
              <a:rPr lang="en-US" altLang="en-US" sz="1800" b="0"/>
              <a:t>(lysozyme)</a:t>
            </a:r>
            <a:r>
              <a:rPr lang="en-US" altLang="en-US" sz="1800" b="0" baseline="-25000"/>
              <a:t>N</a:t>
            </a:r>
          </a:p>
        </p:txBody>
      </p:sp>
      <p:grpSp>
        <p:nvGrpSpPr>
          <p:cNvPr id="57358" name="Group 17">
            <a:extLst>
              <a:ext uri="{FF2B5EF4-FFF2-40B4-BE49-F238E27FC236}">
                <a16:creationId xmlns:a16="http://schemas.microsoft.com/office/drawing/2014/main" id="{D90B5E72-02EA-4E1B-B28A-2A6C4DF5EB43}"/>
              </a:ext>
            </a:extLst>
          </p:cNvPr>
          <p:cNvGrpSpPr>
            <a:grpSpLocks/>
          </p:cNvGrpSpPr>
          <p:nvPr/>
        </p:nvGrpSpPr>
        <p:grpSpPr bwMode="auto">
          <a:xfrm>
            <a:off x="7531100" y="4060825"/>
            <a:ext cx="938213" cy="1377950"/>
            <a:chOff x="3897" y="1469"/>
            <a:chExt cx="1080" cy="1686"/>
          </a:xfrm>
        </p:grpSpPr>
        <p:grpSp>
          <p:nvGrpSpPr>
            <p:cNvPr id="57374" name="Group 18">
              <a:extLst>
                <a:ext uri="{FF2B5EF4-FFF2-40B4-BE49-F238E27FC236}">
                  <a16:creationId xmlns:a16="http://schemas.microsoft.com/office/drawing/2014/main" id="{C88F69D9-3185-4F7A-9951-424B70F5A27F}"/>
                </a:ext>
              </a:extLst>
            </p:cNvPr>
            <p:cNvGrpSpPr>
              <a:grpSpLocks/>
            </p:cNvGrpSpPr>
            <p:nvPr/>
          </p:nvGrpSpPr>
          <p:grpSpPr bwMode="auto">
            <a:xfrm>
              <a:off x="4005" y="1469"/>
              <a:ext cx="972" cy="1468"/>
              <a:chOff x="2168" y="2270"/>
              <a:chExt cx="972" cy="1468"/>
            </a:xfrm>
          </p:grpSpPr>
          <p:grpSp>
            <p:nvGrpSpPr>
              <p:cNvPr id="57401" name="Group 19">
                <a:extLst>
                  <a:ext uri="{FF2B5EF4-FFF2-40B4-BE49-F238E27FC236}">
                    <a16:creationId xmlns:a16="http://schemas.microsoft.com/office/drawing/2014/main" id="{A627444E-BE79-4CCB-9EE9-6279F7A36082}"/>
                  </a:ext>
                </a:extLst>
              </p:cNvPr>
              <p:cNvGrpSpPr>
                <a:grpSpLocks/>
              </p:cNvGrpSpPr>
              <p:nvPr/>
            </p:nvGrpSpPr>
            <p:grpSpPr bwMode="auto">
              <a:xfrm>
                <a:off x="2268" y="2270"/>
                <a:ext cx="872" cy="505"/>
                <a:chOff x="2268" y="2270"/>
                <a:chExt cx="872" cy="505"/>
              </a:xfrm>
            </p:grpSpPr>
            <p:sp>
              <p:nvSpPr>
                <p:cNvPr id="57410" name="Freeform 20">
                  <a:extLst>
                    <a:ext uri="{FF2B5EF4-FFF2-40B4-BE49-F238E27FC236}">
                      <a16:creationId xmlns:a16="http://schemas.microsoft.com/office/drawing/2014/main" id="{410C81B3-5F3E-4F3E-9AF0-D847C4CE68C0}"/>
                    </a:ext>
                  </a:extLst>
                </p:cNvPr>
                <p:cNvSpPr>
                  <a:spLocks/>
                </p:cNvSpPr>
                <p:nvPr/>
              </p:nvSpPr>
              <p:spPr bwMode="auto">
                <a:xfrm>
                  <a:off x="2268" y="2274"/>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7411" name="Freeform 21">
                  <a:extLst>
                    <a:ext uri="{FF2B5EF4-FFF2-40B4-BE49-F238E27FC236}">
                      <a16:creationId xmlns:a16="http://schemas.microsoft.com/office/drawing/2014/main" id="{767BC65E-5A8F-49E9-9CFA-376478647486}"/>
                    </a:ext>
                  </a:extLst>
                </p:cNvPr>
                <p:cNvSpPr>
                  <a:spLocks/>
                </p:cNvSpPr>
                <p:nvPr/>
              </p:nvSpPr>
              <p:spPr bwMode="auto">
                <a:xfrm>
                  <a:off x="2521" y="2270"/>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7412" name="Freeform 22">
                  <a:extLst>
                    <a:ext uri="{FF2B5EF4-FFF2-40B4-BE49-F238E27FC236}">
                      <a16:creationId xmlns:a16="http://schemas.microsoft.com/office/drawing/2014/main" id="{B1D5982D-AFDB-4656-A493-EBBD721CC2DC}"/>
                    </a:ext>
                  </a:extLst>
                </p:cNvPr>
                <p:cNvSpPr>
                  <a:spLocks/>
                </p:cNvSpPr>
                <p:nvPr/>
              </p:nvSpPr>
              <p:spPr bwMode="auto">
                <a:xfrm>
                  <a:off x="2774" y="2273"/>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grpSp>
            <p:nvGrpSpPr>
              <p:cNvPr id="57402" name="Group 23">
                <a:extLst>
                  <a:ext uri="{FF2B5EF4-FFF2-40B4-BE49-F238E27FC236}">
                    <a16:creationId xmlns:a16="http://schemas.microsoft.com/office/drawing/2014/main" id="{A90B4220-E659-42F5-AF4D-7874AA1FBBF9}"/>
                  </a:ext>
                </a:extLst>
              </p:cNvPr>
              <p:cNvGrpSpPr>
                <a:grpSpLocks/>
              </p:cNvGrpSpPr>
              <p:nvPr/>
            </p:nvGrpSpPr>
            <p:grpSpPr bwMode="auto">
              <a:xfrm>
                <a:off x="2217" y="2747"/>
                <a:ext cx="872" cy="505"/>
                <a:chOff x="2268" y="2270"/>
                <a:chExt cx="872" cy="505"/>
              </a:xfrm>
            </p:grpSpPr>
            <p:sp>
              <p:nvSpPr>
                <p:cNvPr id="57407" name="Freeform 24">
                  <a:extLst>
                    <a:ext uri="{FF2B5EF4-FFF2-40B4-BE49-F238E27FC236}">
                      <a16:creationId xmlns:a16="http://schemas.microsoft.com/office/drawing/2014/main" id="{00E3AE61-326E-467D-949F-8ED24877F545}"/>
                    </a:ext>
                  </a:extLst>
                </p:cNvPr>
                <p:cNvSpPr>
                  <a:spLocks/>
                </p:cNvSpPr>
                <p:nvPr/>
              </p:nvSpPr>
              <p:spPr bwMode="auto">
                <a:xfrm>
                  <a:off x="2268" y="2274"/>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7408" name="Freeform 25">
                  <a:extLst>
                    <a:ext uri="{FF2B5EF4-FFF2-40B4-BE49-F238E27FC236}">
                      <a16:creationId xmlns:a16="http://schemas.microsoft.com/office/drawing/2014/main" id="{53E47140-995D-4EB1-A828-66EDAD9AA6C0}"/>
                    </a:ext>
                  </a:extLst>
                </p:cNvPr>
                <p:cNvSpPr>
                  <a:spLocks/>
                </p:cNvSpPr>
                <p:nvPr/>
              </p:nvSpPr>
              <p:spPr bwMode="auto">
                <a:xfrm>
                  <a:off x="2521" y="2270"/>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7409" name="Freeform 26">
                  <a:extLst>
                    <a:ext uri="{FF2B5EF4-FFF2-40B4-BE49-F238E27FC236}">
                      <a16:creationId xmlns:a16="http://schemas.microsoft.com/office/drawing/2014/main" id="{D0F490EF-44B6-499E-B8A1-F69EB14BDF31}"/>
                    </a:ext>
                  </a:extLst>
                </p:cNvPr>
                <p:cNvSpPr>
                  <a:spLocks/>
                </p:cNvSpPr>
                <p:nvPr/>
              </p:nvSpPr>
              <p:spPr bwMode="auto">
                <a:xfrm>
                  <a:off x="2774" y="2273"/>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grpSp>
            <p:nvGrpSpPr>
              <p:cNvPr id="57403" name="Group 27">
                <a:extLst>
                  <a:ext uri="{FF2B5EF4-FFF2-40B4-BE49-F238E27FC236}">
                    <a16:creationId xmlns:a16="http://schemas.microsoft.com/office/drawing/2014/main" id="{E53BF9D2-0329-406C-B341-9F26E3ACBB76}"/>
                  </a:ext>
                </a:extLst>
              </p:cNvPr>
              <p:cNvGrpSpPr>
                <a:grpSpLocks/>
              </p:cNvGrpSpPr>
              <p:nvPr/>
            </p:nvGrpSpPr>
            <p:grpSpPr bwMode="auto">
              <a:xfrm>
                <a:off x="2168" y="3233"/>
                <a:ext cx="872" cy="505"/>
                <a:chOff x="2268" y="2270"/>
                <a:chExt cx="872" cy="505"/>
              </a:xfrm>
            </p:grpSpPr>
            <p:sp>
              <p:nvSpPr>
                <p:cNvPr id="57404" name="Freeform 28">
                  <a:extLst>
                    <a:ext uri="{FF2B5EF4-FFF2-40B4-BE49-F238E27FC236}">
                      <a16:creationId xmlns:a16="http://schemas.microsoft.com/office/drawing/2014/main" id="{C5A71F50-DD54-4090-97D3-96122A20487A}"/>
                    </a:ext>
                  </a:extLst>
                </p:cNvPr>
                <p:cNvSpPr>
                  <a:spLocks/>
                </p:cNvSpPr>
                <p:nvPr/>
              </p:nvSpPr>
              <p:spPr bwMode="auto">
                <a:xfrm>
                  <a:off x="2268" y="2274"/>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7405" name="Freeform 29">
                  <a:extLst>
                    <a:ext uri="{FF2B5EF4-FFF2-40B4-BE49-F238E27FC236}">
                      <a16:creationId xmlns:a16="http://schemas.microsoft.com/office/drawing/2014/main" id="{BC131E83-5D14-48B5-80A4-5EAB335BE304}"/>
                    </a:ext>
                  </a:extLst>
                </p:cNvPr>
                <p:cNvSpPr>
                  <a:spLocks/>
                </p:cNvSpPr>
                <p:nvPr/>
              </p:nvSpPr>
              <p:spPr bwMode="auto">
                <a:xfrm>
                  <a:off x="2521" y="2270"/>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7406" name="Freeform 30">
                  <a:extLst>
                    <a:ext uri="{FF2B5EF4-FFF2-40B4-BE49-F238E27FC236}">
                      <a16:creationId xmlns:a16="http://schemas.microsoft.com/office/drawing/2014/main" id="{ED15AB48-614F-4FF9-8D63-1821CA1FACEF}"/>
                    </a:ext>
                  </a:extLst>
                </p:cNvPr>
                <p:cNvSpPr>
                  <a:spLocks/>
                </p:cNvSpPr>
                <p:nvPr/>
              </p:nvSpPr>
              <p:spPr bwMode="auto">
                <a:xfrm>
                  <a:off x="2774" y="2273"/>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grpSp>
        <p:grpSp>
          <p:nvGrpSpPr>
            <p:cNvPr id="57375" name="Group 31">
              <a:extLst>
                <a:ext uri="{FF2B5EF4-FFF2-40B4-BE49-F238E27FC236}">
                  <a16:creationId xmlns:a16="http://schemas.microsoft.com/office/drawing/2014/main" id="{4D9016D0-EC2D-448B-B1FF-9FD1084E7772}"/>
                </a:ext>
              </a:extLst>
            </p:cNvPr>
            <p:cNvGrpSpPr>
              <a:grpSpLocks/>
            </p:cNvGrpSpPr>
            <p:nvPr/>
          </p:nvGrpSpPr>
          <p:grpSpPr bwMode="auto">
            <a:xfrm>
              <a:off x="3938" y="1559"/>
              <a:ext cx="972" cy="1468"/>
              <a:chOff x="2168" y="2270"/>
              <a:chExt cx="972" cy="1468"/>
            </a:xfrm>
          </p:grpSpPr>
          <p:grpSp>
            <p:nvGrpSpPr>
              <p:cNvPr id="57389" name="Group 32">
                <a:extLst>
                  <a:ext uri="{FF2B5EF4-FFF2-40B4-BE49-F238E27FC236}">
                    <a16:creationId xmlns:a16="http://schemas.microsoft.com/office/drawing/2014/main" id="{E8262F00-3A4B-49C5-A7C3-45340F5559A3}"/>
                  </a:ext>
                </a:extLst>
              </p:cNvPr>
              <p:cNvGrpSpPr>
                <a:grpSpLocks/>
              </p:cNvGrpSpPr>
              <p:nvPr/>
            </p:nvGrpSpPr>
            <p:grpSpPr bwMode="auto">
              <a:xfrm>
                <a:off x="2268" y="2270"/>
                <a:ext cx="872" cy="505"/>
                <a:chOff x="2268" y="2270"/>
                <a:chExt cx="872" cy="505"/>
              </a:xfrm>
            </p:grpSpPr>
            <p:sp>
              <p:nvSpPr>
                <p:cNvPr id="57398" name="Freeform 33">
                  <a:extLst>
                    <a:ext uri="{FF2B5EF4-FFF2-40B4-BE49-F238E27FC236}">
                      <a16:creationId xmlns:a16="http://schemas.microsoft.com/office/drawing/2014/main" id="{41C11B40-5AA1-46B4-8AE7-E647F30D00D7}"/>
                    </a:ext>
                  </a:extLst>
                </p:cNvPr>
                <p:cNvSpPr>
                  <a:spLocks/>
                </p:cNvSpPr>
                <p:nvPr/>
              </p:nvSpPr>
              <p:spPr bwMode="auto">
                <a:xfrm>
                  <a:off x="2268" y="2274"/>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7399" name="Freeform 34">
                  <a:extLst>
                    <a:ext uri="{FF2B5EF4-FFF2-40B4-BE49-F238E27FC236}">
                      <a16:creationId xmlns:a16="http://schemas.microsoft.com/office/drawing/2014/main" id="{E070B1A6-F8F6-477F-8098-B54B729D5322}"/>
                    </a:ext>
                  </a:extLst>
                </p:cNvPr>
                <p:cNvSpPr>
                  <a:spLocks/>
                </p:cNvSpPr>
                <p:nvPr/>
              </p:nvSpPr>
              <p:spPr bwMode="auto">
                <a:xfrm>
                  <a:off x="2521" y="2270"/>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7400" name="Freeform 35">
                  <a:extLst>
                    <a:ext uri="{FF2B5EF4-FFF2-40B4-BE49-F238E27FC236}">
                      <a16:creationId xmlns:a16="http://schemas.microsoft.com/office/drawing/2014/main" id="{65F253DD-343C-4321-8321-7280B7463719}"/>
                    </a:ext>
                  </a:extLst>
                </p:cNvPr>
                <p:cNvSpPr>
                  <a:spLocks/>
                </p:cNvSpPr>
                <p:nvPr/>
              </p:nvSpPr>
              <p:spPr bwMode="auto">
                <a:xfrm>
                  <a:off x="2774" y="2273"/>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grpSp>
            <p:nvGrpSpPr>
              <p:cNvPr id="57390" name="Group 36">
                <a:extLst>
                  <a:ext uri="{FF2B5EF4-FFF2-40B4-BE49-F238E27FC236}">
                    <a16:creationId xmlns:a16="http://schemas.microsoft.com/office/drawing/2014/main" id="{9DBA582D-742F-4145-B111-1E33F29D53E5}"/>
                  </a:ext>
                </a:extLst>
              </p:cNvPr>
              <p:cNvGrpSpPr>
                <a:grpSpLocks/>
              </p:cNvGrpSpPr>
              <p:nvPr/>
            </p:nvGrpSpPr>
            <p:grpSpPr bwMode="auto">
              <a:xfrm>
                <a:off x="2217" y="2747"/>
                <a:ext cx="872" cy="505"/>
                <a:chOff x="2268" y="2270"/>
                <a:chExt cx="872" cy="505"/>
              </a:xfrm>
            </p:grpSpPr>
            <p:sp>
              <p:nvSpPr>
                <p:cNvPr id="57395" name="Freeform 37">
                  <a:extLst>
                    <a:ext uri="{FF2B5EF4-FFF2-40B4-BE49-F238E27FC236}">
                      <a16:creationId xmlns:a16="http://schemas.microsoft.com/office/drawing/2014/main" id="{2BC9910C-F489-4E58-8312-4B42CDF18462}"/>
                    </a:ext>
                  </a:extLst>
                </p:cNvPr>
                <p:cNvSpPr>
                  <a:spLocks/>
                </p:cNvSpPr>
                <p:nvPr/>
              </p:nvSpPr>
              <p:spPr bwMode="auto">
                <a:xfrm>
                  <a:off x="2268" y="2274"/>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7396" name="Freeform 38">
                  <a:extLst>
                    <a:ext uri="{FF2B5EF4-FFF2-40B4-BE49-F238E27FC236}">
                      <a16:creationId xmlns:a16="http://schemas.microsoft.com/office/drawing/2014/main" id="{682A96DC-70FB-4AFE-B0DF-7DA83A869A37}"/>
                    </a:ext>
                  </a:extLst>
                </p:cNvPr>
                <p:cNvSpPr>
                  <a:spLocks/>
                </p:cNvSpPr>
                <p:nvPr/>
              </p:nvSpPr>
              <p:spPr bwMode="auto">
                <a:xfrm>
                  <a:off x="2521" y="2270"/>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7397" name="Freeform 39">
                  <a:extLst>
                    <a:ext uri="{FF2B5EF4-FFF2-40B4-BE49-F238E27FC236}">
                      <a16:creationId xmlns:a16="http://schemas.microsoft.com/office/drawing/2014/main" id="{C345ED5F-B2FD-4C51-8635-4D5E6F58C53C}"/>
                    </a:ext>
                  </a:extLst>
                </p:cNvPr>
                <p:cNvSpPr>
                  <a:spLocks/>
                </p:cNvSpPr>
                <p:nvPr/>
              </p:nvSpPr>
              <p:spPr bwMode="auto">
                <a:xfrm>
                  <a:off x="2774" y="2273"/>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grpSp>
            <p:nvGrpSpPr>
              <p:cNvPr id="57391" name="Group 40">
                <a:extLst>
                  <a:ext uri="{FF2B5EF4-FFF2-40B4-BE49-F238E27FC236}">
                    <a16:creationId xmlns:a16="http://schemas.microsoft.com/office/drawing/2014/main" id="{BCB3D9A9-C161-43AC-896C-CE5218D90F27}"/>
                  </a:ext>
                </a:extLst>
              </p:cNvPr>
              <p:cNvGrpSpPr>
                <a:grpSpLocks/>
              </p:cNvGrpSpPr>
              <p:nvPr/>
            </p:nvGrpSpPr>
            <p:grpSpPr bwMode="auto">
              <a:xfrm>
                <a:off x="2168" y="3233"/>
                <a:ext cx="872" cy="505"/>
                <a:chOff x="2268" y="2270"/>
                <a:chExt cx="872" cy="505"/>
              </a:xfrm>
            </p:grpSpPr>
            <p:sp>
              <p:nvSpPr>
                <p:cNvPr id="57392" name="Freeform 41">
                  <a:extLst>
                    <a:ext uri="{FF2B5EF4-FFF2-40B4-BE49-F238E27FC236}">
                      <a16:creationId xmlns:a16="http://schemas.microsoft.com/office/drawing/2014/main" id="{AD1617F2-E394-4AEF-BF99-45B92661B6A4}"/>
                    </a:ext>
                  </a:extLst>
                </p:cNvPr>
                <p:cNvSpPr>
                  <a:spLocks/>
                </p:cNvSpPr>
                <p:nvPr/>
              </p:nvSpPr>
              <p:spPr bwMode="auto">
                <a:xfrm>
                  <a:off x="2268" y="2274"/>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7393" name="Freeform 42">
                  <a:extLst>
                    <a:ext uri="{FF2B5EF4-FFF2-40B4-BE49-F238E27FC236}">
                      <a16:creationId xmlns:a16="http://schemas.microsoft.com/office/drawing/2014/main" id="{2B9DAE7E-AF5B-46E2-8C5D-A9964322796F}"/>
                    </a:ext>
                  </a:extLst>
                </p:cNvPr>
                <p:cNvSpPr>
                  <a:spLocks/>
                </p:cNvSpPr>
                <p:nvPr/>
              </p:nvSpPr>
              <p:spPr bwMode="auto">
                <a:xfrm>
                  <a:off x="2521" y="2270"/>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7394" name="Freeform 43">
                  <a:extLst>
                    <a:ext uri="{FF2B5EF4-FFF2-40B4-BE49-F238E27FC236}">
                      <a16:creationId xmlns:a16="http://schemas.microsoft.com/office/drawing/2014/main" id="{A77C1829-B8C5-4BB5-AD29-8BBD78EFBE2D}"/>
                    </a:ext>
                  </a:extLst>
                </p:cNvPr>
                <p:cNvSpPr>
                  <a:spLocks/>
                </p:cNvSpPr>
                <p:nvPr/>
              </p:nvSpPr>
              <p:spPr bwMode="auto">
                <a:xfrm>
                  <a:off x="2774" y="2273"/>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grpSp>
        <p:grpSp>
          <p:nvGrpSpPr>
            <p:cNvPr id="57376" name="Group 44">
              <a:extLst>
                <a:ext uri="{FF2B5EF4-FFF2-40B4-BE49-F238E27FC236}">
                  <a16:creationId xmlns:a16="http://schemas.microsoft.com/office/drawing/2014/main" id="{3E3A476E-66D4-4A50-8AC3-F7B7972ABE34}"/>
                </a:ext>
              </a:extLst>
            </p:cNvPr>
            <p:cNvGrpSpPr>
              <a:grpSpLocks/>
            </p:cNvGrpSpPr>
            <p:nvPr/>
          </p:nvGrpSpPr>
          <p:grpSpPr bwMode="auto">
            <a:xfrm>
              <a:off x="3897" y="1687"/>
              <a:ext cx="972" cy="1468"/>
              <a:chOff x="2168" y="2270"/>
              <a:chExt cx="972" cy="1468"/>
            </a:xfrm>
          </p:grpSpPr>
          <p:grpSp>
            <p:nvGrpSpPr>
              <p:cNvPr id="57377" name="Group 45">
                <a:extLst>
                  <a:ext uri="{FF2B5EF4-FFF2-40B4-BE49-F238E27FC236}">
                    <a16:creationId xmlns:a16="http://schemas.microsoft.com/office/drawing/2014/main" id="{5E9647E9-7C10-45B2-8AD9-DB4C1EC77F87}"/>
                  </a:ext>
                </a:extLst>
              </p:cNvPr>
              <p:cNvGrpSpPr>
                <a:grpSpLocks/>
              </p:cNvGrpSpPr>
              <p:nvPr/>
            </p:nvGrpSpPr>
            <p:grpSpPr bwMode="auto">
              <a:xfrm>
                <a:off x="2268" y="2270"/>
                <a:ext cx="872" cy="505"/>
                <a:chOff x="2268" y="2270"/>
                <a:chExt cx="872" cy="505"/>
              </a:xfrm>
            </p:grpSpPr>
            <p:sp>
              <p:nvSpPr>
                <p:cNvPr id="57386" name="Freeform 46">
                  <a:extLst>
                    <a:ext uri="{FF2B5EF4-FFF2-40B4-BE49-F238E27FC236}">
                      <a16:creationId xmlns:a16="http://schemas.microsoft.com/office/drawing/2014/main" id="{7428D9A6-5DA4-4682-A266-5FF4D5A1246F}"/>
                    </a:ext>
                  </a:extLst>
                </p:cNvPr>
                <p:cNvSpPr>
                  <a:spLocks/>
                </p:cNvSpPr>
                <p:nvPr/>
              </p:nvSpPr>
              <p:spPr bwMode="auto">
                <a:xfrm>
                  <a:off x="2268" y="2274"/>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7387" name="Freeform 47">
                  <a:extLst>
                    <a:ext uri="{FF2B5EF4-FFF2-40B4-BE49-F238E27FC236}">
                      <a16:creationId xmlns:a16="http://schemas.microsoft.com/office/drawing/2014/main" id="{BECE6800-C6C3-4EE3-99E5-70534A5B2AA4}"/>
                    </a:ext>
                  </a:extLst>
                </p:cNvPr>
                <p:cNvSpPr>
                  <a:spLocks/>
                </p:cNvSpPr>
                <p:nvPr/>
              </p:nvSpPr>
              <p:spPr bwMode="auto">
                <a:xfrm>
                  <a:off x="2521" y="2270"/>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7388" name="Freeform 48">
                  <a:extLst>
                    <a:ext uri="{FF2B5EF4-FFF2-40B4-BE49-F238E27FC236}">
                      <a16:creationId xmlns:a16="http://schemas.microsoft.com/office/drawing/2014/main" id="{1E5CC40E-333F-45AF-9412-6E2EF908D129}"/>
                    </a:ext>
                  </a:extLst>
                </p:cNvPr>
                <p:cNvSpPr>
                  <a:spLocks/>
                </p:cNvSpPr>
                <p:nvPr/>
              </p:nvSpPr>
              <p:spPr bwMode="auto">
                <a:xfrm>
                  <a:off x="2774" y="2273"/>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grpSp>
            <p:nvGrpSpPr>
              <p:cNvPr id="57378" name="Group 49">
                <a:extLst>
                  <a:ext uri="{FF2B5EF4-FFF2-40B4-BE49-F238E27FC236}">
                    <a16:creationId xmlns:a16="http://schemas.microsoft.com/office/drawing/2014/main" id="{0A9A76D6-BD2A-4198-8AA4-96F80553534D}"/>
                  </a:ext>
                </a:extLst>
              </p:cNvPr>
              <p:cNvGrpSpPr>
                <a:grpSpLocks/>
              </p:cNvGrpSpPr>
              <p:nvPr/>
            </p:nvGrpSpPr>
            <p:grpSpPr bwMode="auto">
              <a:xfrm>
                <a:off x="2217" y="2747"/>
                <a:ext cx="872" cy="505"/>
                <a:chOff x="2268" y="2270"/>
                <a:chExt cx="872" cy="505"/>
              </a:xfrm>
            </p:grpSpPr>
            <p:sp>
              <p:nvSpPr>
                <p:cNvPr id="57383" name="Freeform 50">
                  <a:extLst>
                    <a:ext uri="{FF2B5EF4-FFF2-40B4-BE49-F238E27FC236}">
                      <a16:creationId xmlns:a16="http://schemas.microsoft.com/office/drawing/2014/main" id="{E0B158FD-1A16-4775-979A-26761A6F4CE1}"/>
                    </a:ext>
                  </a:extLst>
                </p:cNvPr>
                <p:cNvSpPr>
                  <a:spLocks/>
                </p:cNvSpPr>
                <p:nvPr/>
              </p:nvSpPr>
              <p:spPr bwMode="auto">
                <a:xfrm>
                  <a:off x="2268" y="2274"/>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7384" name="Freeform 51">
                  <a:extLst>
                    <a:ext uri="{FF2B5EF4-FFF2-40B4-BE49-F238E27FC236}">
                      <a16:creationId xmlns:a16="http://schemas.microsoft.com/office/drawing/2014/main" id="{A21C736D-A189-4C56-A015-DBA09F88F248}"/>
                    </a:ext>
                  </a:extLst>
                </p:cNvPr>
                <p:cNvSpPr>
                  <a:spLocks/>
                </p:cNvSpPr>
                <p:nvPr/>
              </p:nvSpPr>
              <p:spPr bwMode="auto">
                <a:xfrm>
                  <a:off x="2521" y="2270"/>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7385" name="Freeform 52">
                  <a:extLst>
                    <a:ext uri="{FF2B5EF4-FFF2-40B4-BE49-F238E27FC236}">
                      <a16:creationId xmlns:a16="http://schemas.microsoft.com/office/drawing/2014/main" id="{36B1A830-3FBC-486B-89E4-34D4558E6096}"/>
                    </a:ext>
                  </a:extLst>
                </p:cNvPr>
                <p:cNvSpPr>
                  <a:spLocks/>
                </p:cNvSpPr>
                <p:nvPr/>
              </p:nvSpPr>
              <p:spPr bwMode="auto">
                <a:xfrm>
                  <a:off x="2774" y="2273"/>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grpSp>
            <p:nvGrpSpPr>
              <p:cNvPr id="57379" name="Group 53">
                <a:extLst>
                  <a:ext uri="{FF2B5EF4-FFF2-40B4-BE49-F238E27FC236}">
                    <a16:creationId xmlns:a16="http://schemas.microsoft.com/office/drawing/2014/main" id="{0ACAA318-528D-48B7-B5E4-94BBF412C2B3}"/>
                  </a:ext>
                </a:extLst>
              </p:cNvPr>
              <p:cNvGrpSpPr>
                <a:grpSpLocks/>
              </p:cNvGrpSpPr>
              <p:nvPr/>
            </p:nvGrpSpPr>
            <p:grpSpPr bwMode="auto">
              <a:xfrm>
                <a:off x="2168" y="3233"/>
                <a:ext cx="872" cy="505"/>
                <a:chOff x="2268" y="2270"/>
                <a:chExt cx="872" cy="505"/>
              </a:xfrm>
            </p:grpSpPr>
            <p:sp>
              <p:nvSpPr>
                <p:cNvPr id="57380" name="Freeform 54">
                  <a:extLst>
                    <a:ext uri="{FF2B5EF4-FFF2-40B4-BE49-F238E27FC236}">
                      <a16:creationId xmlns:a16="http://schemas.microsoft.com/office/drawing/2014/main" id="{82F353B7-21AA-4465-85FE-0E11465F57DF}"/>
                    </a:ext>
                  </a:extLst>
                </p:cNvPr>
                <p:cNvSpPr>
                  <a:spLocks/>
                </p:cNvSpPr>
                <p:nvPr/>
              </p:nvSpPr>
              <p:spPr bwMode="auto">
                <a:xfrm>
                  <a:off x="2268" y="2274"/>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7381" name="Freeform 55">
                  <a:extLst>
                    <a:ext uri="{FF2B5EF4-FFF2-40B4-BE49-F238E27FC236}">
                      <a16:creationId xmlns:a16="http://schemas.microsoft.com/office/drawing/2014/main" id="{C6B466F4-2B17-4974-AF60-638FC56CA3F4}"/>
                    </a:ext>
                  </a:extLst>
                </p:cNvPr>
                <p:cNvSpPr>
                  <a:spLocks/>
                </p:cNvSpPr>
                <p:nvPr/>
              </p:nvSpPr>
              <p:spPr bwMode="auto">
                <a:xfrm>
                  <a:off x="2521" y="2270"/>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7382" name="Freeform 56">
                  <a:extLst>
                    <a:ext uri="{FF2B5EF4-FFF2-40B4-BE49-F238E27FC236}">
                      <a16:creationId xmlns:a16="http://schemas.microsoft.com/office/drawing/2014/main" id="{D4944252-3857-41F7-BD7D-EEB6A19B7AFA}"/>
                    </a:ext>
                  </a:extLst>
                </p:cNvPr>
                <p:cNvSpPr>
                  <a:spLocks/>
                </p:cNvSpPr>
                <p:nvPr/>
              </p:nvSpPr>
              <p:spPr bwMode="auto">
                <a:xfrm>
                  <a:off x="2774" y="2273"/>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grpSp>
      </p:grpSp>
      <p:grpSp>
        <p:nvGrpSpPr>
          <p:cNvPr id="57359" name="Group 57">
            <a:extLst>
              <a:ext uri="{FF2B5EF4-FFF2-40B4-BE49-F238E27FC236}">
                <a16:creationId xmlns:a16="http://schemas.microsoft.com/office/drawing/2014/main" id="{5E4A5AC3-A086-428A-A69B-19CF990562BA}"/>
              </a:ext>
            </a:extLst>
          </p:cNvPr>
          <p:cNvGrpSpPr>
            <a:grpSpLocks/>
          </p:cNvGrpSpPr>
          <p:nvPr/>
        </p:nvGrpSpPr>
        <p:grpSpPr bwMode="auto">
          <a:xfrm>
            <a:off x="4573588" y="3336925"/>
            <a:ext cx="1271587" cy="1711325"/>
            <a:chOff x="164" y="1198"/>
            <a:chExt cx="2039" cy="2144"/>
          </a:xfrm>
        </p:grpSpPr>
        <p:sp>
          <p:nvSpPr>
            <p:cNvPr id="57365" name="Freeform 58">
              <a:extLst>
                <a:ext uri="{FF2B5EF4-FFF2-40B4-BE49-F238E27FC236}">
                  <a16:creationId xmlns:a16="http://schemas.microsoft.com/office/drawing/2014/main" id="{37A600BC-A560-49A8-A5A7-D44EF20CBCB0}"/>
                </a:ext>
              </a:extLst>
            </p:cNvPr>
            <p:cNvSpPr>
              <a:spLocks/>
            </p:cNvSpPr>
            <p:nvPr/>
          </p:nvSpPr>
          <p:spPr bwMode="auto">
            <a:xfrm rot="8294017">
              <a:off x="645" y="1672"/>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7366" name="Freeform 59">
              <a:extLst>
                <a:ext uri="{FF2B5EF4-FFF2-40B4-BE49-F238E27FC236}">
                  <a16:creationId xmlns:a16="http://schemas.microsoft.com/office/drawing/2014/main" id="{30E4D442-87BB-4C32-A46B-B6970A8A55A5}"/>
                </a:ext>
              </a:extLst>
            </p:cNvPr>
            <p:cNvSpPr>
              <a:spLocks/>
            </p:cNvSpPr>
            <p:nvPr/>
          </p:nvSpPr>
          <p:spPr bwMode="auto">
            <a:xfrm rot="1330918">
              <a:off x="930" y="2212"/>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7367" name="Freeform 60">
              <a:extLst>
                <a:ext uri="{FF2B5EF4-FFF2-40B4-BE49-F238E27FC236}">
                  <a16:creationId xmlns:a16="http://schemas.microsoft.com/office/drawing/2014/main" id="{53E54DD7-E9C2-4D5E-98A2-67D199D7071C}"/>
                </a:ext>
              </a:extLst>
            </p:cNvPr>
            <p:cNvSpPr>
              <a:spLocks/>
            </p:cNvSpPr>
            <p:nvPr/>
          </p:nvSpPr>
          <p:spPr bwMode="auto">
            <a:xfrm rot="-3977536">
              <a:off x="1337" y="1795"/>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7368" name="Freeform 61">
              <a:extLst>
                <a:ext uri="{FF2B5EF4-FFF2-40B4-BE49-F238E27FC236}">
                  <a16:creationId xmlns:a16="http://schemas.microsoft.com/office/drawing/2014/main" id="{8662FF5B-0335-49CF-B1D7-D9E6CE651DCB}"/>
                </a:ext>
              </a:extLst>
            </p:cNvPr>
            <p:cNvSpPr>
              <a:spLocks/>
            </p:cNvSpPr>
            <p:nvPr/>
          </p:nvSpPr>
          <p:spPr bwMode="auto">
            <a:xfrm rot="-8232425">
              <a:off x="1038" y="2841"/>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7369" name="Freeform 62">
              <a:extLst>
                <a:ext uri="{FF2B5EF4-FFF2-40B4-BE49-F238E27FC236}">
                  <a16:creationId xmlns:a16="http://schemas.microsoft.com/office/drawing/2014/main" id="{2FF20DD8-516B-44BD-8666-AD47CF6AB3FD}"/>
                </a:ext>
              </a:extLst>
            </p:cNvPr>
            <p:cNvSpPr>
              <a:spLocks/>
            </p:cNvSpPr>
            <p:nvPr/>
          </p:nvSpPr>
          <p:spPr bwMode="auto">
            <a:xfrm>
              <a:off x="1154" y="1223"/>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7370" name="Freeform 63">
              <a:extLst>
                <a:ext uri="{FF2B5EF4-FFF2-40B4-BE49-F238E27FC236}">
                  <a16:creationId xmlns:a16="http://schemas.microsoft.com/office/drawing/2014/main" id="{13B47A5E-3B2F-4D82-A67B-5771834B99EA}"/>
                </a:ext>
              </a:extLst>
            </p:cNvPr>
            <p:cNvSpPr>
              <a:spLocks/>
            </p:cNvSpPr>
            <p:nvPr/>
          </p:nvSpPr>
          <p:spPr bwMode="auto">
            <a:xfrm rot="5271757">
              <a:off x="571" y="1130"/>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7371" name="Freeform 64">
              <a:extLst>
                <a:ext uri="{FF2B5EF4-FFF2-40B4-BE49-F238E27FC236}">
                  <a16:creationId xmlns:a16="http://schemas.microsoft.com/office/drawing/2014/main" id="{1D2D18D9-0DE2-4565-8965-663683005A50}"/>
                </a:ext>
              </a:extLst>
            </p:cNvPr>
            <p:cNvSpPr>
              <a:spLocks/>
            </p:cNvSpPr>
            <p:nvPr/>
          </p:nvSpPr>
          <p:spPr bwMode="auto">
            <a:xfrm rot="8294017">
              <a:off x="1606" y="2477"/>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7372" name="Freeform 65">
              <a:extLst>
                <a:ext uri="{FF2B5EF4-FFF2-40B4-BE49-F238E27FC236}">
                  <a16:creationId xmlns:a16="http://schemas.microsoft.com/office/drawing/2014/main" id="{117210D5-661C-4843-8F1A-9A1445990BB9}"/>
                </a:ext>
              </a:extLst>
            </p:cNvPr>
            <p:cNvSpPr>
              <a:spLocks/>
            </p:cNvSpPr>
            <p:nvPr/>
          </p:nvSpPr>
          <p:spPr bwMode="auto">
            <a:xfrm rot="-3185071">
              <a:off x="232" y="2348"/>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57373" name="Freeform 66">
              <a:extLst>
                <a:ext uri="{FF2B5EF4-FFF2-40B4-BE49-F238E27FC236}">
                  <a16:creationId xmlns:a16="http://schemas.microsoft.com/office/drawing/2014/main" id="{6018E067-BA10-47AC-85EF-D4D4EEE62666}"/>
                </a:ext>
              </a:extLst>
            </p:cNvPr>
            <p:cNvSpPr>
              <a:spLocks/>
            </p:cNvSpPr>
            <p:nvPr/>
          </p:nvSpPr>
          <p:spPr bwMode="auto">
            <a:xfrm rot="3215198">
              <a:off x="1770" y="1457"/>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sp>
        <p:nvSpPr>
          <p:cNvPr id="57360" name="Rectangle 72">
            <a:extLst>
              <a:ext uri="{FF2B5EF4-FFF2-40B4-BE49-F238E27FC236}">
                <a16:creationId xmlns:a16="http://schemas.microsoft.com/office/drawing/2014/main" id="{7978B604-4707-477C-9447-8F5C4E781833}"/>
              </a:ext>
            </a:extLst>
          </p:cNvPr>
          <p:cNvSpPr>
            <a:spLocks noChangeArrowheads="1"/>
          </p:cNvSpPr>
          <p:nvPr/>
        </p:nvSpPr>
        <p:spPr bwMode="auto">
          <a:xfrm>
            <a:off x="273050" y="1649413"/>
            <a:ext cx="3470275"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Tx/>
              <a:buNone/>
            </a:pPr>
            <a:r>
              <a:rPr lang="en-US" altLang="en-US" sz="2000" b="0"/>
              <a:t>I</a:t>
            </a:r>
            <a:r>
              <a:rPr lang="en-US" altLang="en-US" sz="1600" b="0"/>
              <a:t>ncreasing the monomer concentration [M] pushes the equilibrium toward the product</a:t>
            </a:r>
            <a:r>
              <a:rPr lang="en-US" altLang="en-US" sz="1800" b="0"/>
              <a:t>.</a:t>
            </a:r>
          </a:p>
          <a:p>
            <a:pPr algn="ctr" eaLnBrk="1" hangingPunct="1">
              <a:lnSpc>
                <a:spcPct val="90000"/>
              </a:lnSpc>
              <a:buFontTx/>
              <a:buNone/>
            </a:pPr>
            <a:r>
              <a:rPr lang="en-US" altLang="en-US" sz="2400" b="0"/>
              <a:t>nM</a:t>
            </a:r>
            <a:r>
              <a:rPr lang="en-US" altLang="en-US" sz="2400" b="0">
                <a:cs typeface="Arial" panose="020B0604020202020204" pitchFamily="34" charset="0"/>
              </a:rPr>
              <a:t>→</a:t>
            </a:r>
            <a:r>
              <a:rPr lang="en-US" altLang="en-US" sz="2400" b="0"/>
              <a:t>M</a:t>
            </a:r>
            <a:r>
              <a:rPr lang="en-US" altLang="en-US" sz="2400" b="0" baseline="-25000"/>
              <a:t>n</a:t>
            </a:r>
          </a:p>
          <a:p>
            <a:pPr eaLnBrk="1" hangingPunct="1">
              <a:lnSpc>
                <a:spcPct val="90000"/>
              </a:lnSpc>
              <a:buFontTx/>
              <a:buNone/>
            </a:pPr>
            <a:r>
              <a:rPr lang="en-US" altLang="en-US" sz="2000" b="0">
                <a:latin typeface="Symbol" panose="05050102010706020507" pitchFamily="18" charset="2"/>
              </a:rPr>
              <a:t>D</a:t>
            </a:r>
            <a:r>
              <a:rPr lang="en-US" altLang="en-US" sz="2000" b="0"/>
              <a:t>G=</a:t>
            </a:r>
            <a:r>
              <a:rPr lang="en-US" altLang="en-US" sz="2000" b="0">
                <a:latin typeface="Symbol" panose="05050102010706020507" pitchFamily="18" charset="2"/>
              </a:rPr>
              <a:t>D</a:t>
            </a:r>
            <a:r>
              <a:rPr lang="en-US" altLang="en-US" sz="2000" b="0"/>
              <a:t>G</a:t>
            </a:r>
            <a:r>
              <a:rPr lang="en-US" altLang="en-US" sz="2000" b="0" baseline="30000"/>
              <a:t>o</a:t>
            </a:r>
            <a:r>
              <a:rPr lang="en-US" altLang="en-US" sz="2000" b="0"/>
              <a:t>+RTln( [M</a:t>
            </a:r>
            <a:r>
              <a:rPr lang="en-US" altLang="en-US" sz="2000" b="0" baseline="-25000"/>
              <a:t>n</a:t>
            </a:r>
            <a:r>
              <a:rPr lang="en-US" altLang="en-US" sz="2000" b="0"/>
              <a:t>]/[M]</a:t>
            </a:r>
            <a:r>
              <a:rPr lang="en-US" altLang="en-US" sz="2000" b="0" baseline="30000"/>
              <a:t>n</a:t>
            </a:r>
            <a:r>
              <a:rPr lang="en-US" altLang="en-US" sz="2000" b="0"/>
              <a:t> )</a:t>
            </a:r>
          </a:p>
          <a:p>
            <a:pPr eaLnBrk="1" hangingPunct="1">
              <a:lnSpc>
                <a:spcPct val="90000"/>
              </a:lnSpc>
              <a:buFontTx/>
              <a:buNone/>
            </a:pPr>
            <a:endParaRPr lang="en-US" altLang="en-US" sz="2400" b="0"/>
          </a:p>
          <a:p>
            <a:pPr eaLnBrk="1" hangingPunct="1">
              <a:lnSpc>
                <a:spcPct val="90000"/>
              </a:lnSpc>
              <a:buFontTx/>
              <a:buNone/>
            </a:pPr>
            <a:endParaRPr lang="en-US" altLang="en-US" sz="2000" b="0" u="sng"/>
          </a:p>
          <a:p>
            <a:pPr eaLnBrk="1" hangingPunct="1">
              <a:lnSpc>
                <a:spcPct val="90000"/>
              </a:lnSpc>
              <a:buFontTx/>
              <a:buNone/>
            </a:pPr>
            <a:r>
              <a:rPr lang="en-US" altLang="en-US" sz="2000" b="0" u="sng"/>
              <a:t>Lesson:</a:t>
            </a:r>
            <a:r>
              <a:rPr lang="en-US" altLang="en-US" sz="2000" b="0"/>
              <a:t> </a:t>
            </a:r>
            <a:r>
              <a:rPr lang="en-US" altLang="en-US" sz="1600" b="0"/>
              <a:t>To crystallize a protein, you need to increase its concentration to exceed its solubility (by 3x).  Force the monomer out of solution and into the crystal. Supersaturate!</a:t>
            </a:r>
          </a:p>
        </p:txBody>
      </p:sp>
      <p:grpSp>
        <p:nvGrpSpPr>
          <p:cNvPr id="129097" name="Group 73">
            <a:extLst>
              <a:ext uri="{FF2B5EF4-FFF2-40B4-BE49-F238E27FC236}">
                <a16:creationId xmlns:a16="http://schemas.microsoft.com/office/drawing/2014/main" id="{8D303F1D-7E55-444E-9F73-4D42BE129A33}"/>
              </a:ext>
            </a:extLst>
          </p:cNvPr>
          <p:cNvGrpSpPr>
            <a:grpSpLocks/>
          </p:cNvGrpSpPr>
          <p:nvPr/>
        </p:nvGrpSpPr>
        <p:grpSpPr bwMode="auto">
          <a:xfrm>
            <a:off x="5692775" y="5065713"/>
            <a:ext cx="3149600" cy="508000"/>
            <a:chOff x="3586" y="3191"/>
            <a:chExt cx="1984" cy="320"/>
          </a:xfrm>
        </p:grpSpPr>
        <p:sp>
          <p:nvSpPr>
            <p:cNvPr id="57363" name="Line 74">
              <a:extLst>
                <a:ext uri="{FF2B5EF4-FFF2-40B4-BE49-F238E27FC236}">
                  <a16:creationId xmlns:a16="http://schemas.microsoft.com/office/drawing/2014/main" id="{14158CA1-39B6-4445-8804-528FAE7310EB}"/>
                </a:ext>
              </a:extLst>
            </p:cNvPr>
            <p:cNvSpPr>
              <a:spLocks noChangeShapeType="1"/>
            </p:cNvSpPr>
            <p:nvPr/>
          </p:nvSpPr>
          <p:spPr bwMode="auto">
            <a:xfrm flipH="1" flipV="1">
              <a:off x="5322" y="3192"/>
              <a:ext cx="9" cy="319"/>
            </a:xfrm>
            <a:prstGeom prst="line">
              <a:avLst/>
            </a:prstGeom>
            <a:noFill/>
            <a:ln w="762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64" name="Line 75">
              <a:extLst>
                <a:ext uri="{FF2B5EF4-FFF2-40B4-BE49-F238E27FC236}">
                  <a16:creationId xmlns:a16="http://schemas.microsoft.com/office/drawing/2014/main" id="{6CF2E719-0C2C-46CC-95CF-E15628A4EE7E}"/>
                </a:ext>
              </a:extLst>
            </p:cNvPr>
            <p:cNvSpPr>
              <a:spLocks noChangeShapeType="1"/>
            </p:cNvSpPr>
            <p:nvPr/>
          </p:nvSpPr>
          <p:spPr bwMode="auto">
            <a:xfrm>
              <a:off x="3586" y="3191"/>
              <a:ext cx="1984"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7362" name="Text Box 76">
            <a:extLst>
              <a:ext uri="{FF2B5EF4-FFF2-40B4-BE49-F238E27FC236}">
                <a16:creationId xmlns:a16="http://schemas.microsoft.com/office/drawing/2014/main" id="{D7E9A202-2118-4836-9EBE-47ED254669D7}"/>
              </a:ext>
            </a:extLst>
          </p:cNvPr>
          <p:cNvSpPr txBox="1">
            <a:spLocks noChangeArrowheads="1"/>
          </p:cNvSpPr>
          <p:nvPr/>
        </p:nvSpPr>
        <p:spPr bwMode="auto">
          <a:xfrm>
            <a:off x="6029325" y="1903413"/>
            <a:ext cx="1149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Unstable</a:t>
            </a:r>
          </a:p>
          <a:p>
            <a:pPr eaLnBrk="1" hangingPunct="1">
              <a:spcBef>
                <a:spcPct val="0"/>
              </a:spcBef>
              <a:buFontTx/>
              <a:buNone/>
            </a:pPr>
            <a:r>
              <a:rPr lang="en-US" altLang="en-US" sz="1800"/>
              <a:t>nucleus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90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101">
            <a:extLst>
              <a:ext uri="{FF2B5EF4-FFF2-40B4-BE49-F238E27FC236}">
                <a16:creationId xmlns:a16="http://schemas.microsoft.com/office/drawing/2014/main" id="{C7370FE7-D3C5-42CD-9562-7A7D4F7BD0FD}"/>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0361" t="15060" r="30243" b="19365"/>
          <a:stretch/>
        </p:blipFill>
        <p:spPr>
          <a:xfrm rot="1077104">
            <a:off x="1819410" y="2388277"/>
            <a:ext cx="4654373" cy="4357741"/>
          </a:xfrm>
          <a:prstGeom prst="rect">
            <a:avLst/>
          </a:prstGeom>
        </p:spPr>
      </p:pic>
      <p:sp>
        <p:nvSpPr>
          <p:cNvPr id="10242" name="Text Box 2">
            <a:extLst>
              <a:ext uri="{FF2B5EF4-FFF2-40B4-BE49-F238E27FC236}">
                <a16:creationId xmlns:a16="http://schemas.microsoft.com/office/drawing/2014/main" id="{1D1269B1-B958-4E03-B9F2-F8C05B587473}"/>
              </a:ext>
            </a:extLst>
          </p:cNvPr>
          <p:cNvSpPr txBox="1">
            <a:spLocks noChangeArrowheads="1"/>
          </p:cNvSpPr>
          <p:nvPr/>
        </p:nvSpPr>
        <p:spPr bwMode="auto">
          <a:xfrm>
            <a:off x="725488" y="4287838"/>
            <a:ext cx="159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Incident X-ray</a:t>
            </a:r>
          </a:p>
        </p:txBody>
      </p:sp>
      <p:sp>
        <p:nvSpPr>
          <p:cNvPr id="10245" name="Rectangle 48">
            <a:extLst>
              <a:ext uri="{FF2B5EF4-FFF2-40B4-BE49-F238E27FC236}">
                <a16:creationId xmlns:a16="http://schemas.microsoft.com/office/drawing/2014/main" id="{80D7FBD3-8499-4F0C-B158-FB65F2A7CDEC}"/>
              </a:ext>
            </a:extLst>
          </p:cNvPr>
          <p:cNvSpPr>
            <a:spLocks noChangeArrowheads="1"/>
          </p:cNvSpPr>
          <p:nvPr/>
        </p:nvSpPr>
        <p:spPr bwMode="auto">
          <a:xfrm rot="-1600473">
            <a:off x="6511925" y="1681163"/>
            <a:ext cx="1574800" cy="34258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46" name="Line 49">
            <a:extLst>
              <a:ext uri="{FF2B5EF4-FFF2-40B4-BE49-F238E27FC236}">
                <a16:creationId xmlns:a16="http://schemas.microsoft.com/office/drawing/2014/main" id="{F967636C-A74D-49EC-8C86-F125B08ED754}"/>
              </a:ext>
            </a:extLst>
          </p:cNvPr>
          <p:cNvSpPr>
            <a:spLocks noChangeShapeType="1"/>
          </p:cNvSpPr>
          <p:nvPr/>
        </p:nvSpPr>
        <p:spPr bwMode="auto">
          <a:xfrm>
            <a:off x="901700" y="4279900"/>
            <a:ext cx="1104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249" name="Picture 85" descr="orderedwaves">
            <a:extLst>
              <a:ext uri="{FF2B5EF4-FFF2-40B4-BE49-F238E27FC236}">
                <a16:creationId xmlns:a16="http://schemas.microsoft.com/office/drawing/2014/main" id="{9E540911-131E-41C9-8B45-A77E1CA1A2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817" t="12500" r="44930" b="24374"/>
          <a:stretch>
            <a:fillRect/>
          </a:stretch>
        </p:blipFill>
        <p:spPr bwMode="auto">
          <a:xfrm>
            <a:off x="0" y="1314450"/>
            <a:ext cx="36195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86" descr="orderedwaves">
            <a:extLst>
              <a:ext uri="{FF2B5EF4-FFF2-40B4-BE49-F238E27FC236}">
                <a16:creationId xmlns:a16="http://schemas.microsoft.com/office/drawing/2014/main" id="{44E1F24A-BCEA-4DE3-BE8D-AF96EC06B3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817" r="44771"/>
          <a:stretch>
            <a:fillRect/>
          </a:stretch>
        </p:blipFill>
        <p:spPr bwMode="auto">
          <a:xfrm>
            <a:off x="0" y="1879600"/>
            <a:ext cx="36385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87" descr="orderedwaves">
            <a:extLst>
              <a:ext uri="{FF2B5EF4-FFF2-40B4-BE49-F238E27FC236}">
                <a16:creationId xmlns:a16="http://schemas.microsoft.com/office/drawing/2014/main" id="{F8DD2032-2A9A-4C0F-A397-494A2F2DDE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815" r="44771" b="21249"/>
          <a:stretch>
            <a:fillRect/>
          </a:stretch>
        </p:blipFill>
        <p:spPr bwMode="auto">
          <a:xfrm>
            <a:off x="18919" y="3009900"/>
            <a:ext cx="36385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683" name="Group 91">
            <a:extLst>
              <a:ext uri="{FF2B5EF4-FFF2-40B4-BE49-F238E27FC236}">
                <a16:creationId xmlns:a16="http://schemas.microsoft.com/office/drawing/2014/main" id="{66E6D86E-D585-4B6D-8802-62DE2B687AAF}"/>
              </a:ext>
            </a:extLst>
          </p:cNvPr>
          <p:cNvGrpSpPr>
            <a:grpSpLocks/>
          </p:cNvGrpSpPr>
          <p:nvPr/>
        </p:nvGrpSpPr>
        <p:grpSpPr bwMode="auto">
          <a:xfrm>
            <a:off x="3581400" y="1314450"/>
            <a:ext cx="5562600" cy="5326063"/>
            <a:chOff x="2256" y="828"/>
            <a:chExt cx="3504" cy="3355"/>
          </a:xfrm>
        </p:grpSpPr>
        <p:grpSp>
          <p:nvGrpSpPr>
            <p:cNvPr id="10295" name="Group 92">
              <a:extLst>
                <a:ext uri="{FF2B5EF4-FFF2-40B4-BE49-F238E27FC236}">
                  <a16:creationId xmlns:a16="http://schemas.microsoft.com/office/drawing/2014/main" id="{C207C75A-7B60-4E76-9B32-A5EFF2CB5080}"/>
                </a:ext>
              </a:extLst>
            </p:cNvPr>
            <p:cNvGrpSpPr>
              <a:grpSpLocks/>
            </p:cNvGrpSpPr>
            <p:nvPr/>
          </p:nvGrpSpPr>
          <p:grpSpPr bwMode="auto">
            <a:xfrm>
              <a:off x="2256" y="828"/>
              <a:ext cx="3504" cy="3236"/>
              <a:chOff x="2256" y="828"/>
              <a:chExt cx="3504" cy="3236"/>
            </a:xfrm>
          </p:grpSpPr>
          <p:pic>
            <p:nvPicPr>
              <p:cNvPr id="10297" name="Picture 93" descr="orderedwaves">
                <a:extLst>
                  <a:ext uri="{FF2B5EF4-FFF2-40B4-BE49-F238E27FC236}">
                    <a16:creationId xmlns:a16="http://schemas.microsoft.com/office/drawing/2014/main" id="{EF0FF2F2-70F6-45FC-856A-729FC27D66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4752" t="12500" r="-1247" b="24374"/>
              <a:stretch>
                <a:fillRect/>
              </a:stretch>
            </p:blipFill>
            <p:spPr bwMode="auto">
              <a:xfrm>
                <a:off x="2256" y="828"/>
                <a:ext cx="3504" cy="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8" name="Picture 94" descr="orderedwaves">
                <a:extLst>
                  <a:ext uri="{FF2B5EF4-FFF2-40B4-BE49-F238E27FC236}">
                    <a16:creationId xmlns:a16="http://schemas.microsoft.com/office/drawing/2014/main" id="{9FADA537-6EB7-4901-8814-2DF60C93C0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4752" r="-1247"/>
              <a:stretch>
                <a:fillRect/>
              </a:stretch>
            </p:blipFill>
            <p:spPr bwMode="auto">
              <a:xfrm>
                <a:off x="2256" y="1184"/>
                <a:ext cx="3504"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96" name="Picture 95" descr="orderedwaves">
              <a:extLst>
                <a:ext uri="{FF2B5EF4-FFF2-40B4-BE49-F238E27FC236}">
                  <a16:creationId xmlns:a16="http://schemas.microsoft.com/office/drawing/2014/main" id="{7CABA35E-4D80-4891-B1F0-B01AB2026D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5069" r="-1247" b="21249"/>
            <a:stretch>
              <a:fillRect/>
            </a:stretch>
          </p:blipFill>
          <p:spPr bwMode="auto">
            <a:xfrm>
              <a:off x="2280" y="1915"/>
              <a:ext cx="3480" cy="2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63" name="Text Box 137">
            <a:extLst>
              <a:ext uri="{FF2B5EF4-FFF2-40B4-BE49-F238E27FC236}">
                <a16:creationId xmlns:a16="http://schemas.microsoft.com/office/drawing/2014/main" id="{FD588342-10FB-4A09-9426-D2FE30B044BC}"/>
              </a:ext>
            </a:extLst>
          </p:cNvPr>
          <p:cNvSpPr txBox="1">
            <a:spLocks noChangeArrowheads="1"/>
          </p:cNvSpPr>
          <p:nvPr/>
        </p:nvSpPr>
        <p:spPr bwMode="auto">
          <a:xfrm>
            <a:off x="0" y="1408113"/>
            <a:ext cx="5861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Interference is constructive because path lengths differ by some integral multiple of the wavelength (n</a:t>
            </a:r>
            <a:r>
              <a:rPr lang="en-US" altLang="en-US" sz="1800" b="0">
                <a:latin typeface="Symbol" panose="05050102010706020507" pitchFamily="18" charset="2"/>
              </a:rPr>
              <a:t>l</a:t>
            </a:r>
            <a:r>
              <a:rPr lang="en-US" altLang="en-US" sz="1800" b="0"/>
              <a:t>).</a:t>
            </a:r>
          </a:p>
        </p:txBody>
      </p:sp>
      <p:sp>
        <p:nvSpPr>
          <p:cNvPr id="10264" name="Text Box 138">
            <a:extLst>
              <a:ext uri="{FF2B5EF4-FFF2-40B4-BE49-F238E27FC236}">
                <a16:creationId xmlns:a16="http://schemas.microsoft.com/office/drawing/2014/main" id="{AC8F83E3-39A9-4359-86DF-72B5ED7F2B94}"/>
              </a:ext>
            </a:extLst>
          </p:cNvPr>
          <p:cNvSpPr txBox="1">
            <a:spLocks noChangeArrowheads="1"/>
          </p:cNvSpPr>
          <p:nvPr/>
        </p:nvSpPr>
        <p:spPr bwMode="auto">
          <a:xfrm>
            <a:off x="5645150" y="5700713"/>
            <a:ext cx="32956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This situation is possible only because the diffracting objects are periodic.</a:t>
            </a:r>
          </a:p>
        </p:txBody>
      </p:sp>
      <p:sp>
        <p:nvSpPr>
          <p:cNvPr id="10265" name="Text Box 139">
            <a:extLst>
              <a:ext uri="{FF2B5EF4-FFF2-40B4-BE49-F238E27FC236}">
                <a16:creationId xmlns:a16="http://schemas.microsoft.com/office/drawing/2014/main" id="{C24EE8F9-0537-4CF4-8EDE-3DCB78501ACC}"/>
              </a:ext>
            </a:extLst>
          </p:cNvPr>
          <p:cNvSpPr txBox="1">
            <a:spLocks noChangeArrowheads="1"/>
          </p:cNvSpPr>
          <p:nvPr/>
        </p:nvSpPr>
        <p:spPr bwMode="auto">
          <a:xfrm>
            <a:off x="4011613" y="4622800"/>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solidFill>
                  <a:schemeClr val="bg1"/>
                </a:solidFill>
              </a:rPr>
              <a:t>1</a:t>
            </a:r>
          </a:p>
        </p:txBody>
      </p:sp>
      <p:sp>
        <p:nvSpPr>
          <p:cNvPr id="10266" name="Text Box 140">
            <a:extLst>
              <a:ext uri="{FF2B5EF4-FFF2-40B4-BE49-F238E27FC236}">
                <a16:creationId xmlns:a16="http://schemas.microsoft.com/office/drawing/2014/main" id="{54B8465F-ED67-4646-8991-CE0506AD0BC7}"/>
              </a:ext>
            </a:extLst>
          </p:cNvPr>
          <p:cNvSpPr txBox="1">
            <a:spLocks noChangeArrowheads="1"/>
          </p:cNvSpPr>
          <p:nvPr/>
        </p:nvSpPr>
        <p:spPr bwMode="auto">
          <a:xfrm>
            <a:off x="4508500" y="43576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2</a:t>
            </a:r>
          </a:p>
        </p:txBody>
      </p:sp>
      <p:sp>
        <p:nvSpPr>
          <p:cNvPr id="10267" name="Text Box 141">
            <a:extLst>
              <a:ext uri="{FF2B5EF4-FFF2-40B4-BE49-F238E27FC236}">
                <a16:creationId xmlns:a16="http://schemas.microsoft.com/office/drawing/2014/main" id="{FDC146E0-8E6E-4B67-ACEB-A8BAD181F38B}"/>
              </a:ext>
            </a:extLst>
          </p:cNvPr>
          <p:cNvSpPr txBox="1">
            <a:spLocks noChangeArrowheads="1"/>
          </p:cNvSpPr>
          <p:nvPr/>
        </p:nvSpPr>
        <p:spPr bwMode="auto">
          <a:xfrm>
            <a:off x="4967288" y="4105275"/>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3</a:t>
            </a:r>
          </a:p>
        </p:txBody>
      </p:sp>
      <p:sp>
        <p:nvSpPr>
          <p:cNvPr id="10268" name="Text Box 142">
            <a:extLst>
              <a:ext uri="{FF2B5EF4-FFF2-40B4-BE49-F238E27FC236}">
                <a16:creationId xmlns:a16="http://schemas.microsoft.com/office/drawing/2014/main" id="{CA56952F-B20D-4CBA-8F20-55E627AC3B95}"/>
              </a:ext>
            </a:extLst>
          </p:cNvPr>
          <p:cNvSpPr txBox="1">
            <a:spLocks noChangeArrowheads="1"/>
          </p:cNvSpPr>
          <p:nvPr/>
        </p:nvSpPr>
        <p:spPr bwMode="auto">
          <a:xfrm>
            <a:off x="5426075" y="387826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4</a:t>
            </a:r>
          </a:p>
        </p:txBody>
      </p:sp>
      <p:sp>
        <p:nvSpPr>
          <p:cNvPr id="10269" name="Text Box 143">
            <a:extLst>
              <a:ext uri="{FF2B5EF4-FFF2-40B4-BE49-F238E27FC236}">
                <a16:creationId xmlns:a16="http://schemas.microsoft.com/office/drawing/2014/main" id="{04ACE0D0-C6D2-4875-8E85-2C5BD24B0AF7}"/>
              </a:ext>
            </a:extLst>
          </p:cNvPr>
          <p:cNvSpPr txBox="1">
            <a:spLocks noChangeArrowheads="1"/>
          </p:cNvSpPr>
          <p:nvPr/>
        </p:nvSpPr>
        <p:spPr bwMode="auto">
          <a:xfrm>
            <a:off x="5897563" y="3663950"/>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5</a:t>
            </a:r>
          </a:p>
        </p:txBody>
      </p:sp>
      <p:sp>
        <p:nvSpPr>
          <p:cNvPr id="10270" name="Text Box 144">
            <a:extLst>
              <a:ext uri="{FF2B5EF4-FFF2-40B4-BE49-F238E27FC236}">
                <a16:creationId xmlns:a16="http://schemas.microsoft.com/office/drawing/2014/main" id="{B1FA7BCB-A730-4AE0-9078-CA0AA8954E60}"/>
              </a:ext>
            </a:extLst>
          </p:cNvPr>
          <p:cNvSpPr txBox="1">
            <a:spLocks noChangeArrowheads="1"/>
          </p:cNvSpPr>
          <p:nvPr/>
        </p:nvSpPr>
        <p:spPr bwMode="auto">
          <a:xfrm>
            <a:off x="6381750" y="344963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6</a:t>
            </a:r>
          </a:p>
        </p:txBody>
      </p:sp>
      <p:grpSp>
        <p:nvGrpSpPr>
          <p:cNvPr id="10271" name="Group 145">
            <a:extLst>
              <a:ext uri="{FF2B5EF4-FFF2-40B4-BE49-F238E27FC236}">
                <a16:creationId xmlns:a16="http://schemas.microsoft.com/office/drawing/2014/main" id="{9BE9AB98-4629-47E7-B6D0-125ED1857851}"/>
              </a:ext>
            </a:extLst>
          </p:cNvPr>
          <p:cNvGrpSpPr>
            <a:grpSpLocks/>
          </p:cNvGrpSpPr>
          <p:nvPr/>
        </p:nvGrpSpPr>
        <p:grpSpPr bwMode="auto">
          <a:xfrm>
            <a:off x="4025900" y="4443413"/>
            <a:ext cx="3114675" cy="1703387"/>
            <a:chOff x="2559" y="2070"/>
            <a:chExt cx="1962" cy="1073"/>
          </a:xfrm>
        </p:grpSpPr>
        <p:sp>
          <p:nvSpPr>
            <p:cNvPr id="10288" name="Text Box 146">
              <a:extLst>
                <a:ext uri="{FF2B5EF4-FFF2-40B4-BE49-F238E27FC236}">
                  <a16:creationId xmlns:a16="http://schemas.microsoft.com/office/drawing/2014/main" id="{8294C861-445F-4869-BCB6-E85A135DE2F2}"/>
                </a:ext>
              </a:extLst>
            </p:cNvPr>
            <p:cNvSpPr txBox="1">
              <a:spLocks noChangeArrowheads="1"/>
            </p:cNvSpPr>
            <p:nvPr/>
          </p:nvSpPr>
          <p:spPr bwMode="auto">
            <a:xfrm>
              <a:off x="2559" y="2912"/>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solidFill>
                    <a:schemeClr val="bg1"/>
                  </a:solidFill>
                </a:rPr>
                <a:t>1</a:t>
              </a:r>
            </a:p>
          </p:txBody>
        </p:sp>
        <p:sp>
          <p:nvSpPr>
            <p:cNvPr id="10289" name="Text Box 147">
              <a:extLst>
                <a:ext uri="{FF2B5EF4-FFF2-40B4-BE49-F238E27FC236}">
                  <a16:creationId xmlns:a16="http://schemas.microsoft.com/office/drawing/2014/main" id="{A9A97694-3716-43E3-B0B6-BF02F602A745}"/>
                </a:ext>
              </a:extLst>
            </p:cNvPr>
            <p:cNvSpPr txBox="1">
              <a:spLocks noChangeArrowheads="1"/>
            </p:cNvSpPr>
            <p:nvPr/>
          </p:nvSpPr>
          <p:spPr bwMode="auto">
            <a:xfrm>
              <a:off x="2872" y="2745"/>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2</a:t>
              </a:r>
            </a:p>
          </p:txBody>
        </p:sp>
        <p:sp>
          <p:nvSpPr>
            <p:cNvPr id="10290" name="Text Box 148">
              <a:extLst>
                <a:ext uri="{FF2B5EF4-FFF2-40B4-BE49-F238E27FC236}">
                  <a16:creationId xmlns:a16="http://schemas.microsoft.com/office/drawing/2014/main" id="{61D8C97E-3DF5-4477-AC9D-0C8852A922E5}"/>
                </a:ext>
              </a:extLst>
            </p:cNvPr>
            <p:cNvSpPr txBox="1">
              <a:spLocks noChangeArrowheads="1"/>
            </p:cNvSpPr>
            <p:nvPr/>
          </p:nvSpPr>
          <p:spPr bwMode="auto">
            <a:xfrm>
              <a:off x="3161" y="2586"/>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3</a:t>
              </a:r>
            </a:p>
          </p:txBody>
        </p:sp>
        <p:sp>
          <p:nvSpPr>
            <p:cNvPr id="10291" name="Text Box 149">
              <a:extLst>
                <a:ext uri="{FF2B5EF4-FFF2-40B4-BE49-F238E27FC236}">
                  <a16:creationId xmlns:a16="http://schemas.microsoft.com/office/drawing/2014/main" id="{C57017CA-BD71-4B20-BC5A-51890EE9B7EC}"/>
                </a:ext>
              </a:extLst>
            </p:cNvPr>
            <p:cNvSpPr txBox="1">
              <a:spLocks noChangeArrowheads="1"/>
            </p:cNvSpPr>
            <p:nvPr/>
          </p:nvSpPr>
          <p:spPr bwMode="auto">
            <a:xfrm>
              <a:off x="3450" y="2443"/>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4</a:t>
              </a:r>
            </a:p>
          </p:txBody>
        </p:sp>
        <p:sp>
          <p:nvSpPr>
            <p:cNvPr id="10292" name="Text Box 150">
              <a:extLst>
                <a:ext uri="{FF2B5EF4-FFF2-40B4-BE49-F238E27FC236}">
                  <a16:creationId xmlns:a16="http://schemas.microsoft.com/office/drawing/2014/main" id="{2CC7F1A2-AE9D-4775-95F8-7A3888147109}"/>
                </a:ext>
              </a:extLst>
            </p:cNvPr>
            <p:cNvSpPr txBox="1">
              <a:spLocks noChangeArrowheads="1"/>
            </p:cNvSpPr>
            <p:nvPr/>
          </p:nvSpPr>
          <p:spPr bwMode="auto">
            <a:xfrm>
              <a:off x="3747" y="2308"/>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5</a:t>
              </a:r>
            </a:p>
          </p:txBody>
        </p:sp>
        <p:sp>
          <p:nvSpPr>
            <p:cNvPr id="10293" name="Text Box 151">
              <a:extLst>
                <a:ext uri="{FF2B5EF4-FFF2-40B4-BE49-F238E27FC236}">
                  <a16:creationId xmlns:a16="http://schemas.microsoft.com/office/drawing/2014/main" id="{2D4E950A-B492-402D-86E3-ADFA1524146A}"/>
                </a:ext>
              </a:extLst>
            </p:cNvPr>
            <p:cNvSpPr txBox="1">
              <a:spLocks noChangeArrowheads="1"/>
            </p:cNvSpPr>
            <p:nvPr/>
          </p:nvSpPr>
          <p:spPr bwMode="auto">
            <a:xfrm>
              <a:off x="4052" y="2173"/>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6</a:t>
              </a:r>
            </a:p>
          </p:txBody>
        </p:sp>
        <p:sp>
          <p:nvSpPr>
            <p:cNvPr id="10294" name="Text Box 152">
              <a:extLst>
                <a:ext uri="{FF2B5EF4-FFF2-40B4-BE49-F238E27FC236}">
                  <a16:creationId xmlns:a16="http://schemas.microsoft.com/office/drawing/2014/main" id="{AB8D3E49-CA7C-469C-82AE-5325D143D199}"/>
                </a:ext>
              </a:extLst>
            </p:cNvPr>
            <p:cNvSpPr txBox="1">
              <a:spLocks noChangeArrowheads="1"/>
            </p:cNvSpPr>
            <p:nvPr/>
          </p:nvSpPr>
          <p:spPr bwMode="auto">
            <a:xfrm>
              <a:off x="4325" y="2070"/>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7</a:t>
              </a:r>
            </a:p>
          </p:txBody>
        </p:sp>
      </p:grpSp>
      <p:sp>
        <p:nvSpPr>
          <p:cNvPr id="10272" name="Text Box 153">
            <a:extLst>
              <a:ext uri="{FF2B5EF4-FFF2-40B4-BE49-F238E27FC236}">
                <a16:creationId xmlns:a16="http://schemas.microsoft.com/office/drawing/2014/main" id="{2B98FA3D-C2BC-4894-8B8F-7BEA70F631F4}"/>
              </a:ext>
            </a:extLst>
          </p:cNvPr>
          <p:cNvSpPr txBox="1">
            <a:spLocks noChangeArrowheads="1"/>
          </p:cNvSpPr>
          <p:nvPr/>
        </p:nvSpPr>
        <p:spPr bwMode="auto">
          <a:xfrm>
            <a:off x="4010025" y="34909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solidFill>
                  <a:schemeClr val="bg1"/>
                </a:solidFill>
              </a:rPr>
              <a:t>1</a:t>
            </a:r>
          </a:p>
        </p:txBody>
      </p:sp>
      <p:sp>
        <p:nvSpPr>
          <p:cNvPr id="10273" name="Text Box 154">
            <a:extLst>
              <a:ext uri="{FF2B5EF4-FFF2-40B4-BE49-F238E27FC236}">
                <a16:creationId xmlns:a16="http://schemas.microsoft.com/office/drawing/2014/main" id="{95067CC5-4BBF-4B32-A286-A8562EAA5C15}"/>
              </a:ext>
            </a:extLst>
          </p:cNvPr>
          <p:cNvSpPr txBox="1">
            <a:spLocks noChangeArrowheads="1"/>
          </p:cNvSpPr>
          <p:nvPr/>
        </p:nvSpPr>
        <p:spPr bwMode="auto">
          <a:xfrm>
            <a:off x="4506913" y="3225800"/>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2</a:t>
            </a:r>
          </a:p>
        </p:txBody>
      </p:sp>
      <p:sp>
        <p:nvSpPr>
          <p:cNvPr id="10274" name="Text Box 155">
            <a:extLst>
              <a:ext uri="{FF2B5EF4-FFF2-40B4-BE49-F238E27FC236}">
                <a16:creationId xmlns:a16="http://schemas.microsoft.com/office/drawing/2014/main" id="{1978579C-D8C0-44C1-A16E-ED84158F56BA}"/>
              </a:ext>
            </a:extLst>
          </p:cNvPr>
          <p:cNvSpPr txBox="1">
            <a:spLocks noChangeArrowheads="1"/>
          </p:cNvSpPr>
          <p:nvPr/>
        </p:nvSpPr>
        <p:spPr bwMode="auto">
          <a:xfrm>
            <a:off x="4965700" y="29733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3</a:t>
            </a:r>
          </a:p>
        </p:txBody>
      </p:sp>
      <p:sp>
        <p:nvSpPr>
          <p:cNvPr id="10275" name="Text Box 156">
            <a:extLst>
              <a:ext uri="{FF2B5EF4-FFF2-40B4-BE49-F238E27FC236}">
                <a16:creationId xmlns:a16="http://schemas.microsoft.com/office/drawing/2014/main" id="{0EE95FA8-08F3-4330-9939-66B03A8F1E41}"/>
              </a:ext>
            </a:extLst>
          </p:cNvPr>
          <p:cNvSpPr txBox="1">
            <a:spLocks noChangeArrowheads="1"/>
          </p:cNvSpPr>
          <p:nvPr/>
        </p:nvSpPr>
        <p:spPr bwMode="auto">
          <a:xfrm>
            <a:off x="5424488" y="2746375"/>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4</a:t>
            </a:r>
          </a:p>
        </p:txBody>
      </p:sp>
      <p:sp>
        <p:nvSpPr>
          <p:cNvPr id="10276" name="Text Box 157">
            <a:extLst>
              <a:ext uri="{FF2B5EF4-FFF2-40B4-BE49-F238E27FC236}">
                <a16:creationId xmlns:a16="http://schemas.microsoft.com/office/drawing/2014/main" id="{F21D1D00-0826-4E63-8C49-5902E31D4C78}"/>
              </a:ext>
            </a:extLst>
          </p:cNvPr>
          <p:cNvSpPr txBox="1">
            <a:spLocks noChangeArrowheads="1"/>
          </p:cNvSpPr>
          <p:nvPr/>
        </p:nvSpPr>
        <p:spPr bwMode="auto">
          <a:xfrm>
            <a:off x="5895975" y="253206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5</a:t>
            </a:r>
          </a:p>
        </p:txBody>
      </p:sp>
      <p:sp>
        <p:nvSpPr>
          <p:cNvPr id="10277" name="Oval 158">
            <a:extLst>
              <a:ext uri="{FF2B5EF4-FFF2-40B4-BE49-F238E27FC236}">
                <a16:creationId xmlns:a16="http://schemas.microsoft.com/office/drawing/2014/main" id="{BC2D3637-FACF-47E8-96B7-61ACB699D580}"/>
              </a:ext>
            </a:extLst>
          </p:cNvPr>
          <p:cNvSpPr>
            <a:spLocks noChangeAspect="1" noChangeArrowheads="1"/>
          </p:cNvSpPr>
          <p:nvPr/>
        </p:nvSpPr>
        <p:spPr bwMode="auto">
          <a:xfrm>
            <a:off x="3530600" y="3568700"/>
            <a:ext cx="92075" cy="90487"/>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78" name="Oval 159">
            <a:extLst>
              <a:ext uri="{FF2B5EF4-FFF2-40B4-BE49-F238E27FC236}">
                <a16:creationId xmlns:a16="http://schemas.microsoft.com/office/drawing/2014/main" id="{E2669CBA-9E6D-4FC2-9C94-08F8A724E53A}"/>
              </a:ext>
            </a:extLst>
          </p:cNvPr>
          <p:cNvSpPr>
            <a:spLocks noChangeAspect="1" noChangeArrowheads="1"/>
          </p:cNvSpPr>
          <p:nvPr/>
        </p:nvSpPr>
        <p:spPr bwMode="auto">
          <a:xfrm>
            <a:off x="3544888" y="4713288"/>
            <a:ext cx="92075" cy="90487"/>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79" name="Oval 160">
            <a:extLst>
              <a:ext uri="{FF2B5EF4-FFF2-40B4-BE49-F238E27FC236}">
                <a16:creationId xmlns:a16="http://schemas.microsoft.com/office/drawing/2014/main" id="{E264FADC-0113-4C71-B434-F95B1CFD3EC0}"/>
              </a:ext>
            </a:extLst>
          </p:cNvPr>
          <p:cNvSpPr>
            <a:spLocks noChangeAspect="1" noChangeArrowheads="1"/>
          </p:cNvSpPr>
          <p:nvPr/>
        </p:nvSpPr>
        <p:spPr bwMode="auto">
          <a:xfrm>
            <a:off x="3546475" y="5845175"/>
            <a:ext cx="92075" cy="90487"/>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80" name="Line 161">
            <a:extLst>
              <a:ext uri="{FF2B5EF4-FFF2-40B4-BE49-F238E27FC236}">
                <a16:creationId xmlns:a16="http://schemas.microsoft.com/office/drawing/2014/main" id="{673C453F-F097-47A7-9C7A-F4C886B511F0}"/>
              </a:ext>
            </a:extLst>
          </p:cNvPr>
          <p:cNvSpPr>
            <a:spLocks noChangeShapeType="1"/>
          </p:cNvSpPr>
          <p:nvPr/>
        </p:nvSpPr>
        <p:spPr bwMode="auto">
          <a:xfrm>
            <a:off x="5789613" y="2193925"/>
            <a:ext cx="1435100" cy="2717800"/>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82" name="Text Box 163">
            <a:extLst>
              <a:ext uri="{FF2B5EF4-FFF2-40B4-BE49-F238E27FC236}">
                <a16:creationId xmlns:a16="http://schemas.microsoft.com/office/drawing/2014/main" id="{6CD99C15-F11D-4497-8B10-5536432AA0D5}"/>
              </a:ext>
            </a:extLst>
          </p:cNvPr>
          <p:cNvSpPr txBox="1">
            <a:spLocks noChangeArrowheads="1"/>
          </p:cNvSpPr>
          <p:nvPr/>
        </p:nvSpPr>
        <p:spPr bwMode="auto">
          <a:xfrm>
            <a:off x="6340475" y="22717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6</a:t>
            </a:r>
          </a:p>
        </p:txBody>
      </p:sp>
      <p:sp>
        <p:nvSpPr>
          <p:cNvPr id="10283" name="Text Box 164">
            <a:extLst>
              <a:ext uri="{FF2B5EF4-FFF2-40B4-BE49-F238E27FC236}">
                <a16:creationId xmlns:a16="http://schemas.microsoft.com/office/drawing/2014/main" id="{7E206BE3-FD7A-4D4B-9DF1-EBBA7A3DD648}"/>
              </a:ext>
            </a:extLst>
          </p:cNvPr>
          <p:cNvSpPr txBox="1">
            <a:spLocks noChangeArrowheads="1"/>
          </p:cNvSpPr>
          <p:nvPr/>
        </p:nvSpPr>
        <p:spPr bwMode="auto">
          <a:xfrm>
            <a:off x="6837363" y="2120900"/>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7</a:t>
            </a:r>
          </a:p>
        </p:txBody>
      </p:sp>
      <p:sp>
        <p:nvSpPr>
          <p:cNvPr id="10284" name="Text Box 165">
            <a:extLst>
              <a:ext uri="{FF2B5EF4-FFF2-40B4-BE49-F238E27FC236}">
                <a16:creationId xmlns:a16="http://schemas.microsoft.com/office/drawing/2014/main" id="{0D325ABE-DFA4-4FA8-A672-9A2E8B83CF8B}"/>
              </a:ext>
            </a:extLst>
          </p:cNvPr>
          <p:cNvSpPr txBox="1">
            <a:spLocks noChangeArrowheads="1"/>
          </p:cNvSpPr>
          <p:nvPr/>
        </p:nvSpPr>
        <p:spPr bwMode="auto">
          <a:xfrm>
            <a:off x="6818313" y="3225800"/>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7</a:t>
            </a:r>
          </a:p>
        </p:txBody>
      </p:sp>
      <p:sp>
        <p:nvSpPr>
          <p:cNvPr id="10285" name="Text Box 166">
            <a:extLst>
              <a:ext uri="{FF2B5EF4-FFF2-40B4-BE49-F238E27FC236}">
                <a16:creationId xmlns:a16="http://schemas.microsoft.com/office/drawing/2014/main" id="{D1F64F12-1E84-49A6-A8A4-618A97EA8DB3}"/>
              </a:ext>
            </a:extLst>
          </p:cNvPr>
          <p:cNvSpPr txBox="1">
            <a:spLocks noChangeArrowheads="1"/>
          </p:cNvSpPr>
          <p:nvPr/>
        </p:nvSpPr>
        <p:spPr bwMode="auto">
          <a:xfrm>
            <a:off x="7296150" y="297973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8</a:t>
            </a:r>
          </a:p>
        </p:txBody>
      </p:sp>
      <p:sp>
        <p:nvSpPr>
          <p:cNvPr id="10286" name="Text Box 167">
            <a:extLst>
              <a:ext uri="{FF2B5EF4-FFF2-40B4-BE49-F238E27FC236}">
                <a16:creationId xmlns:a16="http://schemas.microsoft.com/office/drawing/2014/main" id="{6AA6D0AD-9F22-44E6-82C3-D15D0531B991}"/>
              </a:ext>
            </a:extLst>
          </p:cNvPr>
          <p:cNvSpPr txBox="1">
            <a:spLocks noChangeArrowheads="1"/>
          </p:cNvSpPr>
          <p:nvPr/>
        </p:nvSpPr>
        <p:spPr bwMode="auto">
          <a:xfrm>
            <a:off x="7297738" y="4143375"/>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8</a:t>
            </a:r>
          </a:p>
        </p:txBody>
      </p:sp>
      <p:sp>
        <p:nvSpPr>
          <p:cNvPr id="10287" name="Text Box 168">
            <a:extLst>
              <a:ext uri="{FF2B5EF4-FFF2-40B4-BE49-F238E27FC236}">
                <a16:creationId xmlns:a16="http://schemas.microsoft.com/office/drawing/2014/main" id="{D3B62CC2-A712-4206-97BB-21D0C97621DE}"/>
              </a:ext>
            </a:extLst>
          </p:cNvPr>
          <p:cNvSpPr txBox="1">
            <a:spLocks noChangeArrowheads="1"/>
          </p:cNvSpPr>
          <p:nvPr/>
        </p:nvSpPr>
        <p:spPr bwMode="auto">
          <a:xfrm>
            <a:off x="7775575" y="395446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9</a:t>
            </a:r>
          </a:p>
        </p:txBody>
      </p:sp>
      <p:grpSp>
        <p:nvGrpSpPr>
          <p:cNvPr id="110763" name="Group 171">
            <a:extLst>
              <a:ext uri="{FF2B5EF4-FFF2-40B4-BE49-F238E27FC236}">
                <a16:creationId xmlns:a16="http://schemas.microsoft.com/office/drawing/2014/main" id="{563F32F4-E34F-49D4-9F11-F50E67B1B455}"/>
              </a:ext>
            </a:extLst>
          </p:cNvPr>
          <p:cNvGrpSpPr>
            <a:grpSpLocks/>
          </p:cNvGrpSpPr>
          <p:nvPr/>
        </p:nvGrpSpPr>
        <p:grpSpPr bwMode="auto">
          <a:xfrm>
            <a:off x="5940545" y="1576387"/>
            <a:ext cx="2619375" cy="3446463"/>
            <a:chOff x="3726" y="1046"/>
            <a:chExt cx="1650" cy="2171"/>
          </a:xfrm>
        </p:grpSpPr>
        <p:sp>
          <p:nvSpPr>
            <p:cNvPr id="10261" name="Rectangle 169">
              <a:extLst>
                <a:ext uri="{FF2B5EF4-FFF2-40B4-BE49-F238E27FC236}">
                  <a16:creationId xmlns:a16="http://schemas.microsoft.com/office/drawing/2014/main" id="{6B7699B6-AABE-47E7-97E6-1A1B741B707B}"/>
                </a:ext>
              </a:extLst>
            </p:cNvPr>
            <p:cNvSpPr>
              <a:spLocks noChangeArrowheads="1"/>
            </p:cNvSpPr>
            <p:nvPr/>
          </p:nvSpPr>
          <p:spPr bwMode="auto">
            <a:xfrm rot="-1632332">
              <a:off x="4126" y="1059"/>
              <a:ext cx="992" cy="215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0262" name="Picture 170" descr="endwave">
              <a:extLst>
                <a:ext uri="{FF2B5EF4-FFF2-40B4-BE49-F238E27FC236}">
                  <a16:creationId xmlns:a16="http://schemas.microsoft.com/office/drawing/2014/main" id="{94E7F91E-BB69-4045-BB26-1A42298748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6" y="1046"/>
              <a:ext cx="1650"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81" name="Text Box 162">
            <a:extLst>
              <a:ext uri="{FF2B5EF4-FFF2-40B4-BE49-F238E27FC236}">
                <a16:creationId xmlns:a16="http://schemas.microsoft.com/office/drawing/2014/main" id="{D532AA49-2A49-4814-9F1B-8CE6506159DB}"/>
              </a:ext>
            </a:extLst>
          </p:cNvPr>
          <p:cNvSpPr txBox="1">
            <a:spLocks noChangeArrowheads="1"/>
          </p:cNvSpPr>
          <p:nvPr/>
        </p:nvSpPr>
        <p:spPr bwMode="auto">
          <a:xfrm rot="19790013">
            <a:off x="6697663" y="4913313"/>
            <a:ext cx="1111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In phase</a:t>
            </a:r>
          </a:p>
        </p:txBody>
      </p:sp>
      <p:grpSp>
        <p:nvGrpSpPr>
          <p:cNvPr id="10255" name="Group 96">
            <a:extLst>
              <a:ext uri="{FF2B5EF4-FFF2-40B4-BE49-F238E27FC236}">
                <a16:creationId xmlns:a16="http://schemas.microsoft.com/office/drawing/2014/main" id="{C1C15175-4F21-4BAF-98F9-456F8F1A964A}"/>
              </a:ext>
            </a:extLst>
          </p:cNvPr>
          <p:cNvGrpSpPr>
            <a:grpSpLocks/>
          </p:cNvGrpSpPr>
          <p:nvPr/>
        </p:nvGrpSpPr>
        <p:grpSpPr bwMode="auto">
          <a:xfrm>
            <a:off x="7340600" y="0"/>
            <a:ext cx="1790700" cy="4772025"/>
            <a:chOff x="4624" y="0"/>
            <a:chExt cx="1128" cy="3006"/>
          </a:xfrm>
          <a:solidFill>
            <a:schemeClr val="tx1">
              <a:lumMod val="50000"/>
              <a:lumOff val="50000"/>
            </a:schemeClr>
          </a:solidFill>
        </p:grpSpPr>
        <p:grpSp>
          <p:nvGrpSpPr>
            <p:cNvPr id="10257" name="Group 79">
              <a:extLst>
                <a:ext uri="{FF2B5EF4-FFF2-40B4-BE49-F238E27FC236}">
                  <a16:creationId xmlns:a16="http://schemas.microsoft.com/office/drawing/2014/main" id="{0A557E24-8C0F-47CA-859D-29E4E96BFDCC}"/>
                </a:ext>
              </a:extLst>
            </p:cNvPr>
            <p:cNvGrpSpPr>
              <a:grpSpLocks/>
            </p:cNvGrpSpPr>
            <p:nvPr/>
          </p:nvGrpSpPr>
          <p:grpSpPr bwMode="auto">
            <a:xfrm>
              <a:off x="4624" y="0"/>
              <a:ext cx="1128" cy="3006"/>
              <a:chOff x="4624" y="0"/>
              <a:chExt cx="1128" cy="3006"/>
            </a:xfrm>
            <a:grpFill/>
          </p:grpSpPr>
          <p:sp>
            <p:nvSpPr>
              <p:cNvPr id="10259" name="Rectangle 80">
                <a:extLst>
                  <a:ext uri="{FF2B5EF4-FFF2-40B4-BE49-F238E27FC236}">
                    <a16:creationId xmlns:a16="http://schemas.microsoft.com/office/drawing/2014/main" id="{4C4EC81B-9B27-4187-BA2A-29DB6A61C5F4}"/>
                  </a:ext>
                </a:extLst>
              </p:cNvPr>
              <p:cNvSpPr>
                <a:spLocks noChangeArrowheads="1"/>
              </p:cNvSpPr>
              <p:nvPr/>
            </p:nvSpPr>
            <p:spPr bwMode="auto">
              <a:xfrm rot="-1641889">
                <a:off x="5005" y="931"/>
                <a:ext cx="134" cy="2075"/>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60" name="Freeform 81">
                <a:extLst>
                  <a:ext uri="{FF2B5EF4-FFF2-40B4-BE49-F238E27FC236}">
                    <a16:creationId xmlns:a16="http://schemas.microsoft.com/office/drawing/2014/main" id="{488C2D50-CF22-4D8D-AA58-773B08C8E2F8}"/>
                  </a:ext>
                </a:extLst>
              </p:cNvPr>
              <p:cNvSpPr>
                <a:spLocks/>
              </p:cNvSpPr>
              <p:nvPr/>
            </p:nvSpPr>
            <p:spPr bwMode="auto">
              <a:xfrm>
                <a:off x="4624" y="0"/>
                <a:ext cx="1128" cy="2872"/>
              </a:xfrm>
              <a:custGeom>
                <a:avLst/>
                <a:gdLst>
                  <a:gd name="T0" fmla="*/ 0 w 1128"/>
                  <a:gd name="T1" fmla="*/ 1040 h 2872"/>
                  <a:gd name="T2" fmla="*/ 1128 w 1128"/>
                  <a:gd name="T3" fmla="*/ 0 h 2872"/>
                  <a:gd name="T4" fmla="*/ 1128 w 1128"/>
                  <a:gd name="T5" fmla="*/ 2840 h 2872"/>
                  <a:gd name="T6" fmla="*/ 928 w 1128"/>
                  <a:gd name="T7" fmla="*/ 2872 h 2872"/>
                  <a:gd name="T8" fmla="*/ 0 w 1128"/>
                  <a:gd name="T9" fmla="*/ 1040 h 28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8" h="2872">
                    <a:moveTo>
                      <a:pt x="0" y="1040"/>
                    </a:moveTo>
                    <a:lnTo>
                      <a:pt x="1128" y="0"/>
                    </a:lnTo>
                    <a:lnTo>
                      <a:pt x="1128" y="2840"/>
                    </a:lnTo>
                    <a:lnTo>
                      <a:pt x="928" y="2872"/>
                    </a:lnTo>
                    <a:lnTo>
                      <a:pt x="0" y="1040"/>
                    </a:lnTo>
                    <a:close/>
                  </a:path>
                </a:pathLst>
              </a:cu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258" name="Text Box 82">
              <a:extLst>
                <a:ext uri="{FF2B5EF4-FFF2-40B4-BE49-F238E27FC236}">
                  <a16:creationId xmlns:a16="http://schemas.microsoft.com/office/drawing/2014/main" id="{1B630673-4870-4503-8FF4-610C3EC1FEFA}"/>
                </a:ext>
              </a:extLst>
            </p:cNvPr>
            <p:cNvSpPr txBox="1">
              <a:spLocks noChangeArrowheads="1"/>
            </p:cNvSpPr>
            <p:nvPr/>
          </p:nvSpPr>
          <p:spPr bwMode="auto">
            <a:xfrm>
              <a:off x="5053" y="1294"/>
              <a:ext cx="684" cy="231"/>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detector</a:t>
              </a:r>
            </a:p>
          </p:txBody>
        </p:sp>
      </p:grpSp>
      <p:sp>
        <p:nvSpPr>
          <p:cNvPr id="10256" name="Rectangle 50">
            <a:extLst>
              <a:ext uri="{FF2B5EF4-FFF2-40B4-BE49-F238E27FC236}">
                <a16:creationId xmlns:a16="http://schemas.microsoft.com/office/drawing/2014/main" id="{C425C1B5-CEEC-4BD2-AB12-1CA321501A5A}"/>
              </a:ext>
            </a:extLst>
          </p:cNvPr>
          <p:cNvSpPr>
            <a:spLocks noGrp="1" noChangeArrowheads="1"/>
          </p:cNvSpPr>
          <p:nvPr>
            <p:ph type="title"/>
          </p:nvPr>
        </p:nvSpPr>
        <p:spPr>
          <a:xfrm>
            <a:off x="234950" y="120650"/>
            <a:ext cx="8909050" cy="1143000"/>
          </a:xfrm>
        </p:spPr>
        <p:txBody>
          <a:bodyPr/>
          <a:lstStyle/>
          <a:p>
            <a:pPr algn="l" eaLnBrk="1" hangingPunct="1"/>
            <a:r>
              <a:rPr lang="en-US" altLang="en-US" sz="3200" dirty="0"/>
              <a:t>Waves scattered from identical unit cells sum together, amplifying the signal in particular directions.</a:t>
            </a: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06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07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302">
            <a:extLst>
              <a:ext uri="{FF2B5EF4-FFF2-40B4-BE49-F238E27FC236}">
                <a16:creationId xmlns:a16="http://schemas.microsoft.com/office/drawing/2014/main" id="{83E81954-DEA7-49F3-A830-8A8E66BCA356}"/>
              </a:ext>
            </a:extLst>
          </p:cNvPr>
          <p:cNvSpPr>
            <a:spLocks noChangeArrowheads="1"/>
          </p:cNvSpPr>
          <p:nvPr/>
        </p:nvSpPr>
        <p:spPr bwMode="auto">
          <a:xfrm>
            <a:off x="5642092" y="9696"/>
            <a:ext cx="2005611" cy="3640138"/>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2860" name="Line 636">
            <a:extLst>
              <a:ext uri="{FF2B5EF4-FFF2-40B4-BE49-F238E27FC236}">
                <a16:creationId xmlns:a16="http://schemas.microsoft.com/office/drawing/2014/main" id="{F4D5ED3D-2B2B-4C97-A895-D5B110433EDB}"/>
              </a:ext>
            </a:extLst>
          </p:cNvPr>
          <p:cNvSpPr>
            <a:spLocks noChangeShapeType="1"/>
          </p:cNvSpPr>
          <p:nvPr/>
        </p:nvSpPr>
        <p:spPr bwMode="auto">
          <a:xfrm>
            <a:off x="6616348" y="2635499"/>
            <a:ext cx="89783" cy="2576511"/>
          </a:xfrm>
          <a:prstGeom prst="line">
            <a:avLst/>
          </a:prstGeom>
          <a:noFill/>
          <a:ln w="3429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531" name="Line 307">
            <a:extLst>
              <a:ext uri="{FF2B5EF4-FFF2-40B4-BE49-F238E27FC236}">
                <a16:creationId xmlns:a16="http://schemas.microsoft.com/office/drawing/2014/main" id="{6A239AF4-B2C6-41F3-806C-391E10E268D5}"/>
              </a:ext>
            </a:extLst>
          </p:cNvPr>
          <p:cNvSpPr>
            <a:spLocks noChangeShapeType="1"/>
          </p:cNvSpPr>
          <p:nvPr/>
        </p:nvSpPr>
        <p:spPr bwMode="auto">
          <a:xfrm flipH="1">
            <a:off x="5067592" y="2190875"/>
            <a:ext cx="1379537" cy="2974975"/>
          </a:xfrm>
          <a:prstGeom prst="line">
            <a:avLst/>
          </a:prstGeom>
          <a:noFill/>
          <a:ln w="3429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532" name="Line 308">
            <a:extLst>
              <a:ext uri="{FF2B5EF4-FFF2-40B4-BE49-F238E27FC236}">
                <a16:creationId xmlns:a16="http://schemas.microsoft.com/office/drawing/2014/main" id="{FCE49C93-FE66-4BD6-AB70-838D64FC7081}"/>
              </a:ext>
            </a:extLst>
          </p:cNvPr>
          <p:cNvSpPr>
            <a:spLocks noChangeShapeType="1"/>
          </p:cNvSpPr>
          <p:nvPr/>
        </p:nvSpPr>
        <p:spPr bwMode="auto">
          <a:xfrm flipH="1">
            <a:off x="4432257" y="2442485"/>
            <a:ext cx="1795463" cy="1281112"/>
          </a:xfrm>
          <a:prstGeom prst="line">
            <a:avLst/>
          </a:prstGeom>
          <a:noFill/>
          <a:ln w="3429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533" name="Line 309">
            <a:extLst>
              <a:ext uri="{FF2B5EF4-FFF2-40B4-BE49-F238E27FC236}">
                <a16:creationId xmlns:a16="http://schemas.microsoft.com/office/drawing/2014/main" id="{1F8F0BE3-63FE-4401-820D-08EA4FAC8934}"/>
              </a:ext>
            </a:extLst>
          </p:cNvPr>
          <p:cNvSpPr>
            <a:spLocks noChangeShapeType="1"/>
          </p:cNvSpPr>
          <p:nvPr/>
        </p:nvSpPr>
        <p:spPr bwMode="auto">
          <a:xfrm>
            <a:off x="6838255" y="2168945"/>
            <a:ext cx="1598613" cy="3065462"/>
          </a:xfrm>
          <a:prstGeom prst="line">
            <a:avLst/>
          </a:prstGeom>
          <a:noFill/>
          <a:ln w="3429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534" name="Line 310">
            <a:extLst>
              <a:ext uri="{FF2B5EF4-FFF2-40B4-BE49-F238E27FC236}">
                <a16:creationId xmlns:a16="http://schemas.microsoft.com/office/drawing/2014/main" id="{6EBCCE55-0AD8-434A-BB33-B3D31CD89A3D}"/>
              </a:ext>
            </a:extLst>
          </p:cNvPr>
          <p:cNvSpPr>
            <a:spLocks noChangeShapeType="1"/>
          </p:cNvSpPr>
          <p:nvPr/>
        </p:nvSpPr>
        <p:spPr bwMode="auto">
          <a:xfrm>
            <a:off x="6827837" y="2674979"/>
            <a:ext cx="2316163" cy="942975"/>
          </a:xfrm>
          <a:prstGeom prst="line">
            <a:avLst/>
          </a:prstGeom>
          <a:noFill/>
          <a:ln w="3429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0" name="Rectangle 302">
            <a:extLst>
              <a:ext uri="{FF2B5EF4-FFF2-40B4-BE49-F238E27FC236}">
                <a16:creationId xmlns:a16="http://schemas.microsoft.com/office/drawing/2014/main" id="{A6204FB7-5E12-421F-8224-531A555F8186}"/>
              </a:ext>
            </a:extLst>
          </p:cNvPr>
          <p:cNvSpPr>
            <a:spLocks noChangeArrowheads="1"/>
          </p:cNvSpPr>
          <p:nvPr/>
        </p:nvSpPr>
        <p:spPr bwMode="auto">
          <a:xfrm>
            <a:off x="1329489" y="1"/>
            <a:ext cx="1925679" cy="3640138"/>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09" name="Rectangle 2">
            <a:extLst>
              <a:ext uri="{FF2B5EF4-FFF2-40B4-BE49-F238E27FC236}">
                <a16:creationId xmlns:a16="http://schemas.microsoft.com/office/drawing/2014/main" id="{D5F13DFA-EFE2-4C6E-801A-9A0408140AA5}"/>
              </a:ext>
            </a:extLst>
          </p:cNvPr>
          <p:cNvSpPr>
            <a:spLocks noGrp="1" noChangeArrowheads="1"/>
          </p:cNvSpPr>
          <p:nvPr>
            <p:ph type="title"/>
          </p:nvPr>
        </p:nvSpPr>
        <p:spPr>
          <a:xfrm>
            <a:off x="152400" y="442496"/>
            <a:ext cx="8991600" cy="1120775"/>
          </a:xfrm>
        </p:spPr>
        <p:txBody>
          <a:bodyPr/>
          <a:lstStyle/>
          <a:p>
            <a:pPr algn="l" eaLnBrk="1" hangingPunct="1"/>
            <a:r>
              <a:rPr lang="en-US" altLang="en-US" sz="3200" dirty="0"/>
              <a:t>In a crystal, the diffraction signal is amplified by numerous, regularly repeating units (unit cells).</a:t>
            </a:r>
            <a:br>
              <a:rPr lang="en-US" altLang="en-US" sz="3200" dirty="0"/>
            </a:br>
            <a:br>
              <a:rPr lang="en-US" altLang="en-US" sz="2000" dirty="0"/>
            </a:br>
            <a:endParaRPr lang="en-US" altLang="en-US" sz="2000" dirty="0"/>
          </a:p>
        </p:txBody>
      </p:sp>
      <p:sp>
        <p:nvSpPr>
          <p:cNvPr id="8214" name="Line 303">
            <a:extLst>
              <a:ext uri="{FF2B5EF4-FFF2-40B4-BE49-F238E27FC236}">
                <a16:creationId xmlns:a16="http://schemas.microsoft.com/office/drawing/2014/main" id="{831B1CD7-1811-4896-BFB5-FC8E8182CAF0}"/>
              </a:ext>
            </a:extLst>
          </p:cNvPr>
          <p:cNvSpPr>
            <a:spLocks noChangeShapeType="1"/>
          </p:cNvSpPr>
          <p:nvPr/>
        </p:nvSpPr>
        <p:spPr bwMode="auto">
          <a:xfrm flipH="1">
            <a:off x="1329488" y="3828355"/>
            <a:ext cx="233339" cy="550095"/>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5" name="Line 304">
            <a:extLst>
              <a:ext uri="{FF2B5EF4-FFF2-40B4-BE49-F238E27FC236}">
                <a16:creationId xmlns:a16="http://schemas.microsoft.com/office/drawing/2014/main" id="{ECDAABEB-BBC1-4FE2-8D87-3F9FED333C48}"/>
              </a:ext>
            </a:extLst>
          </p:cNvPr>
          <p:cNvSpPr>
            <a:spLocks noChangeShapeType="1"/>
          </p:cNvSpPr>
          <p:nvPr/>
        </p:nvSpPr>
        <p:spPr bwMode="auto">
          <a:xfrm flipH="1">
            <a:off x="2236525" y="4021931"/>
            <a:ext cx="23812" cy="66675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6" name="Line 305">
            <a:extLst>
              <a:ext uri="{FF2B5EF4-FFF2-40B4-BE49-F238E27FC236}">
                <a16:creationId xmlns:a16="http://schemas.microsoft.com/office/drawing/2014/main" id="{B6507538-CD5D-40E9-A081-7FDC65C73D3D}"/>
              </a:ext>
            </a:extLst>
          </p:cNvPr>
          <p:cNvSpPr>
            <a:spLocks noChangeShapeType="1"/>
          </p:cNvSpPr>
          <p:nvPr/>
        </p:nvSpPr>
        <p:spPr bwMode="auto">
          <a:xfrm>
            <a:off x="3180848" y="3915215"/>
            <a:ext cx="303213" cy="4826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858" name="Text Box 634">
            <a:extLst>
              <a:ext uri="{FF2B5EF4-FFF2-40B4-BE49-F238E27FC236}">
                <a16:creationId xmlns:a16="http://schemas.microsoft.com/office/drawing/2014/main" id="{52B92FF8-CBB9-40E9-812C-3C2EE962AB21}"/>
              </a:ext>
            </a:extLst>
          </p:cNvPr>
          <p:cNvSpPr txBox="1">
            <a:spLocks noChangeArrowheads="1"/>
          </p:cNvSpPr>
          <p:nvPr/>
        </p:nvSpPr>
        <p:spPr bwMode="auto">
          <a:xfrm>
            <a:off x="4854742" y="5849815"/>
            <a:ext cx="4162926" cy="123110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0" dirty="0"/>
              <a:t>Diffraction intensity is proportional to the number of unit cells in the crystal (Darwin’s formula, 1914).</a:t>
            </a:r>
          </a:p>
          <a:p>
            <a:pPr eaLnBrk="1" hangingPunct="1">
              <a:spcBef>
                <a:spcPct val="0"/>
              </a:spcBef>
              <a:buNone/>
            </a:pPr>
            <a:r>
              <a:rPr lang="en-US" altLang="en-US" sz="1400" b="0" dirty="0"/>
              <a:t>A typical 100 </a:t>
            </a:r>
            <a:r>
              <a:rPr lang="en-US" altLang="en-US" sz="1400" b="0" dirty="0">
                <a:latin typeface="Symbol" panose="05050102010706020507" pitchFamily="18" charset="2"/>
              </a:rPr>
              <a:t>m</a:t>
            </a:r>
            <a:r>
              <a:rPr lang="en-US" altLang="en-US" sz="1400" b="0" dirty="0"/>
              <a:t>m</a:t>
            </a:r>
            <a:r>
              <a:rPr lang="en-US" altLang="en-US" sz="1400" b="0" baseline="30000" dirty="0"/>
              <a:t>3</a:t>
            </a:r>
            <a:r>
              <a:rPr lang="en-US" altLang="en-US" sz="1400" b="0" dirty="0"/>
              <a:t> crystal contains 10</a:t>
            </a:r>
            <a:r>
              <a:rPr lang="en-US" altLang="en-US" sz="1400" b="0" baseline="30000" dirty="0"/>
              <a:t>12</a:t>
            </a:r>
            <a:r>
              <a:rPr lang="en-US" altLang="en-US" sz="1400" b="0" dirty="0"/>
              <a:t> unit cells.</a:t>
            </a:r>
          </a:p>
          <a:p>
            <a:pPr eaLnBrk="1" hangingPunct="1">
              <a:spcBef>
                <a:spcPct val="0"/>
              </a:spcBef>
              <a:buNone/>
            </a:pPr>
            <a:r>
              <a:rPr lang="en-US" altLang="en-US" sz="1400" b="0" dirty="0"/>
              <a:t>Crystals afford huge signal amplification.</a:t>
            </a:r>
          </a:p>
          <a:p>
            <a:pPr algn="ctr" eaLnBrk="1" hangingPunct="1">
              <a:spcBef>
                <a:spcPct val="0"/>
              </a:spcBef>
              <a:buFontTx/>
              <a:buNone/>
            </a:pPr>
            <a:endParaRPr lang="en-US" altLang="en-US" sz="1800" b="0" dirty="0"/>
          </a:p>
        </p:txBody>
      </p:sp>
      <p:sp>
        <p:nvSpPr>
          <p:cNvPr id="8218" name="Text Box 635">
            <a:extLst>
              <a:ext uri="{FF2B5EF4-FFF2-40B4-BE49-F238E27FC236}">
                <a16:creationId xmlns:a16="http://schemas.microsoft.com/office/drawing/2014/main" id="{8EED2B27-1AC9-4F42-BBB1-191AC5948C80}"/>
              </a:ext>
            </a:extLst>
          </p:cNvPr>
          <p:cNvSpPr txBox="1">
            <a:spLocks noChangeArrowheads="1"/>
          </p:cNvSpPr>
          <p:nvPr/>
        </p:nvSpPr>
        <p:spPr bwMode="auto">
          <a:xfrm>
            <a:off x="475642" y="5929105"/>
            <a:ext cx="308016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dirty="0"/>
              <a:t>Diffraction from solution is weak.</a:t>
            </a:r>
          </a:p>
        </p:txBody>
      </p:sp>
      <p:sp>
        <p:nvSpPr>
          <p:cNvPr id="8219" name="Line 637">
            <a:extLst>
              <a:ext uri="{FF2B5EF4-FFF2-40B4-BE49-F238E27FC236}">
                <a16:creationId xmlns:a16="http://schemas.microsoft.com/office/drawing/2014/main" id="{32E734AF-1F35-43F0-89F8-3D9042492CA4}"/>
              </a:ext>
            </a:extLst>
          </p:cNvPr>
          <p:cNvSpPr>
            <a:spLocks noChangeShapeType="1"/>
          </p:cNvSpPr>
          <p:nvPr/>
        </p:nvSpPr>
        <p:spPr bwMode="auto">
          <a:xfrm>
            <a:off x="3353404" y="3816141"/>
            <a:ext cx="404812" cy="2286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0" name="Line 638">
            <a:extLst>
              <a:ext uri="{FF2B5EF4-FFF2-40B4-BE49-F238E27FC236}">
                <a16:creationId xmlns:a16="http://schemas.microsoft.com/office/drawing/2014/main" id="{B413166A-E477-479F-BE28-6EEA8C3FFDD5}"/>
              </a:ext>
            </a:extLst>
          </p:cNvPr>
          <p:cNvSpPr>
            <a:spLocks noChangeShapeType="1"/>
          </p:cNvSpPr>
          <p:nvPr/>
        </p:nvSpPr>
        <p:spPr bwMode="auto">
          <a:xfrm flipH="1">
            <a:off x="1045113" y="3791325"/>
            <a:ext cx="407987" cy="3175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863" name="Text Box 639">
            <a:extLst>
              <a:ext uri="{FF2B5EF4-FFF2-40B4-BE49-F238E27FC236}">
                <a16:creationId xmlns:a16="http://schemas.microsoft.com/office/drawing/2014/main" id="{BFF857A6-4B2C-40C4-8A70-708F288699E6}"/>
              </a:ext>
            </a:extLst>
          </p:cNvPr>
          <p:cNvSpPr txBox="1">
            <a:spLocks noChangeArrowheads="1"/>
          </p:cNvSpPr>
          <p:nvPr/>
        </p:nvSpPr>
        <p:spPr bwMode="auto">
          <a:xfrm>
            <a:off x="5120690" y="4597492"/>
            <a:ext cx="336205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dirty="0"/>
              <a:t>Scattered rays from 27 molecules in a lattice combine with constructive interference</a:t>
            </a:r>
          </a:p>
        </p:txBody>
      </p:sp>
      <p:pic>
        <p:nvPicPr>
          <p:cNvPr id="5" name="Picture 4">
            <a:extLst>
              <a:ext uri="{FF2B5EF4-FFF2-40B4-BE49-F238E27FC236}">
                <a16:creationId xmlns:a16="http://schemas.microsoft.com/office/drawing/2014/main" id="{E4D38C35-A366-40AF-BF82-6D9CB1DF70A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9378" t="6931" r="30243"/>
          <a:stretch/>
        </p:blipFill>
        <p:spPr>
          <a:xfrm>
            <a:off x="5832899" y="1828799"/>
            <a:ext cx="1723059" cy="2233935"/>
          </a:xfrm>
          <a:prstGeom prst="rect">
            <a:avLst/>
          </a:prstGeom>
        </p:spPr>
      </p:pic>
      <p:sp>
        <p:nvSpPr>
          <p:cNvPr id="69" name="Line 305">
            <a:extLst>
              <a:ext uri="{FF2B5EF4-FFF2-40B4-BE49-F238E27FC236}">
                <a16:creationId xmlns:a16="http://schemas.microsoft.com/office/drawing/2014/main" id="{6897F5BE-D63A-4522-B62E-2D600E94A51D}"/>
              </a:ext>
            </a:extLst>
          </p:cNvPr>
          <p:cNvSpPr>
            <a:spLocks noChangeShapeType="1"/>
          </p:cNvSpPr>
          <p:nvPr/>
        </p:nvSpPr>
        <p:spPr bwMode="auto">
          <a:xfrm>
            <a:off x="2918774" y="3996489"/>
            <a:ext cx="272010" cy="575302"/>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 name="Line 305">
            <a:extLst>
              <a:ext uri="{FF2B5EF4-FFF2-40B4-BE49-F238E27FC236}">
                <a16:creationId xmlns:a16="http://schemas.microsoft.com/office/drawing/2014/main" id="{2E52E33C-6E10-476A-8751-1259B68F878E}"/>
              </a:ext>
            </a:extLst>
          </p:cNvPr>
          <p:cNvSpPr>
            <a:spLocks noChangeShapeType="1"/>
          </p:cNvSpPr>
          <p:nvPr/>
        </p:nvSpPr>
        <p:spPr bwMode="auto">
          <a:xfrm>
            <a:off x="2528811" y="4044741"/>
            <a:ext cx="92504" cy="638262"/>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 name="Line 305">
            <a:extLst>
              <a:ext uri="{FF2B5EF4-FFF2-40B4-BE49-F238E27FC236}">
                <a16:creationId xmlns:a16="http://schemas.microsoft.com/office/drawing/2014/main" id="{17E996A2-721B-4A0E-B070-5A7373D27816}"/>
              </a:ext>
            </a:extLst>
          </p:cNvPr>
          <p:cNvSpPr>
            <a:spLocks noChangeShapeType="1"/>
          </p:cNvSpPr>
          <p:nvPr/>
        </p:nvSpPr>
        <p:spPr bwMode="auto">
          <a:xfrm>
            <a:off x="2675778" y="3798802"/>
            <a:ext cx="220375" cy="564628"/>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 name="Line 305">
            <a:extLst>
              <a:ext uri="{FF2B5EF4-FFF2-40B4-BE49-F238E27FC236}">
                <a16:creationId xmlns:a16="http://schemas.microsoft.com/office/drawing/2014/main" id="{491368E7-B971-4694-BE49-63900FF31210}"/>
              </a:ext>
            </a:extLst>
          </p:cNvPr>
          <p:cNvSpPr>
            <a:spLocks noChangeShapeType="1"/>
          </p:cNvSpPr>
          <p:nvPr/>
        </p:nvSpPr>
        <p:spPr bwMode="auto">
          <a:xfrm>
            <a:off x="2966189" y="3901635"/>
            <a:ext cx="345316" cy="353659"/>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 name="Line 304">
            <a:extLst>
              <a:ext uri="{FF2B5EF4-FFF2-40B4-BE49-F238E27FC236}">
                <a16:creationId xmlns:a16="http://schemas.microsoft.com/office/drawing/2014/main" id="{945A6367-1227-47B7-9232-ED6043BF8396}"/>
              </a:ext>
            </a:extLst>
          </p:cNvPr>
          <p:cNvSpPr>
            <a:spLocks noChangeShapeType="1"/>
          </p:cNvSpPr>
          <p:nvPr/>
        </p:nvSpPr>
        <p:spPr bwMode="auto">
          <a:xfrm flipH="1">
            <a:off x="1523682" y="3863180"/>
            <a:ext cx="272009" cy="66675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 name="Line 304">
            <a:extLst>
              <a:ext uri="{FF2B5EF4-FFF2-40B4-BE49-F238E27FC236}">
                <a16:creationId xmlns:a16="http://schemas.microsoft.com/office/drawing/2014/main" id="{8965CFD7-5513-48C8-8224-6B07292E8B1E}"/>
              </a:ext>
            </a:extLst>
          </p:cNvPr>
          <p:cNvSpPr>
            <a:spLocks noChangeShapeType="1"/>
          </p:cNvSpPr>
          <p:nvPr/>
        </p:nvSpPr>
        <p:spPr bwMode="auto">
          <a:xfrm flipH="1">
            <a:off x="1990945" y="3901635"/>
            <a:ext cx="100857" cy="781367"/>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 name="Text Box 639">
            <a:extLst>
              <a:ext uri="{FF2B5EF4-FFF2-40B4-BE49-F238E27FC236}">
                <a16:creationId xmlns:a16="http://schemas.microsoft.com/office/drawing/2014/main" id="{9374DCBC-ED07-49F9-B16B-A1706F96F448}"/>
              </a:ext>
            </a:extLst>
          </p:cNvPr>
          <p:cNvSpPr txBox="1">
            <a:spLocks noChangeArrowheads="1"/>
          </p:cNvSpPr>
          <p:nvPr/>
        </p:nvSpPr>
        <p:spPr bwMode="auto">
          <a:xfrm>
            <a:off x="611302" y="4597492"/>
            <a:ext cx="336205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dirty="0"/>
              <a:t>Scattered rays from 27 molecules in solution combine primarily with destructive interference.</a:t>
            </a:r>
          </a:p>
        </p:txBody>
      </p:sp>
      <p:pic>
        <p:nvPicPr>
          <p:cNvPr id="3" name="Picture 2">
            <a:extLst>
              <a:ext uri="{FF2B5EF4-FFF2-40B4-BE49-F238E27FC236}">
                <a16:creationId xmlns:a16="http://schemas.microsoft.com/office/drawing/2014/main" id="{A7E1FF5B-BC12-498D-9AB9-0B25340EBD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313" y="1756215"/>
            <a:ext cx="4267200" cy="24003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1DB9D5-3681-4F42-96AD-8A4485D19C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90" y="1875274"/>
            <a:ext cx="6705600" cy="3771900"/>
          </a:xfrm>
          <a:prstGeom prst="rect">
            <a:avLst/>
          </a:prstGeom>
        </p:spPr>
      </p:pic>
      <p:sp>
        <p:nvSpPr>
          <p:cNvPr id="7170" name="Rectangle 2">
            <a:extLst>
              <a:ext uri="{FF2B5EF4-FFF2-40B4-BE49-F238E27FC236}">
                <a16:creationId xmlns:a16="http://schemas.microsoft.com/office/drawing/2014/main" id="{89D38062-85C4-4A63-B0BF-849C3CF7B059}"/>
              </a:ext>
            </a:extLst>
          </p:cNvPr>
          <p:cNvSpPr>
            <a:spLocks noGrp="1" noChangeArrowheads="1"/>
          </p:cNvSpPr>
          <p:nvPr>
            <p:ph type="title"/>
          </p:nvPr>
        </p:nvSpPr>
        <p:spPr>
          <a:xfrm>
            <a:off x="490538" y="5075238"/>
            <a:ext cx="8229600" cy="1143000"/>
          </a:xfrm>
          <a:solidFill>
            <a:schemeClr val="bg1"/>
          </a:solidFill>
        </p:spPr>
        <p:txBody>
          <a:bodyPr/>
          <a:lstStyle/>
          <a:p>
            <a:pPr eaLnBrk="1" hangingPunct="1"/>
            <a:r>
              <a:rPr lang="en-US" altLang="en-US" sz="4000" b="1" dirty="0"/>
              <a:t>Three steps to achieve supersaturation</a:t>
            </a:r>
            <a:r>
              <a:rPr lang="en-US" altLang="en-US" sz="4000" dirty="0"/>
              <a:t>.</a:t>
            </a:r>
            <a:endParaRPr lang="en-US" altLang="en-US" sz="4000" b="1" dirty="0"/>
          </a:p>
        </p:txBody>
      </p:sp>
      <p:pic>
        <p:nvPicPr>
          <p:cNvPr id="4" name="Picture 3">
            <a:extLst>
              <a:ext uri="{FF2B5EF4-FFF2-40B4-BE49-F238E27FC236}">
                <a16:creationId xmlns:a16="http://schemas.microsoft.com/office/drawing/2014/main" id="{EA0C756F-AC4C-4D28-ADC7-AEC309F4A84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9378" t="6931" r="30243"/>
          <a:stretch/>
        </p:blipFill>
        <p:spPr>
          <a:xfrm>
            <a:off x="6448275" y="2081463"/>
            <a:ext cx="2782754" cy="3607823"/>
          </a:xfrm>
          <a:prstGeom prst="rect">
            <a:avLst/>
          </a:prstGeom>
        </p:spPr>
      </p:pic>
      <p:sp>
        <p:nvSpPr>
          <p:cNvPr id="7171" name="Rectangle 3">
            <a:extLst>
              <a:ext uri="{FF2B5EF4-FFF2-40B4-BE49-F238E27FC236}">
                <a16:creationId xmlns:a16="http://schemas.microsoft.com/office/drawing/2014/main" id="{FD17273A-2D75-429B-A5AD-E1ABC39FCB69}"/>
              </a:ext>
            </a:extLst>
          </p:cNvPr>
          <p:cNvSpPr>
            <a:spLocks noChangeArrowheads="1"/>
          </p:cNvSpPr>
          <p:nvPr/>
        </p:nvSpPr>
        <p:spPr bwMode="auto">
          <a:xfrm>
            <a:off x="594978" y="392281"/>
            <a:ext cx="8229600" cy="1143000"/>
          </a:xfrm>
          <a:prstGeom prst="rect">
            <a:avLst/>
          </a:prstGeom>
          <a:solidFill>
            <a:schemeClr val="bg1"/>
          </a:solidFill>
          <a:ln>
            <a:noFill/>
          </a:ln>
          <a:effectLs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solidFill>
                <a:schemeClr val="tx2"/>
              </a:solidFill>
            </a:endParaRPr>
          </a:p>
          <a:p>
            <a:pPr algn="ctr" eaLnBrk="1" hangingPunct="1">
              <a:spcBef>
                <a:spcPct val="0"/>
              </a:spcBef>
              <a:buFontTx/>
              <a:buNone/>
            </a:pPr>
            <a:r>
              <a:rPr lang="en-US" altLang="en-US" sz="4000" dirty="0">
                <a:solidFill>
                  <a:schemeClr val="tx2"/>
                </a:solidFill>
              </a:rPr>
              <a:t>Crystal growth requires high protein concentration to drive protein molecules in contact.</a:t>
            </a:r>
          </a:p>
        </p:txBody>
      </p:sp>
      <p:sp>
        <p:nvSpPr>
          <p:cNvPr id="2" name="Arrow: Right 1">
            <a:extLst>
              <a:ext uri="{FF2B5EF4-FFF2-40B4-BE49-F238E27FC236}">
                <a16:creationId xmlns:a16="http://schemas.microsoft.com/office/drawing/2014/main" id="{C5623EC7-B168-44AB-9570-A5DDB0D7B54D}"/>
              </a:ext>
            </a:extLst>
          </p:cNvPr>
          <p:cNvSpPr/>
          <p:nvPr/>
        </p:nvSpPr>
        <p:spPr bwMode="auto">
          <a:xfrm>
            <a:off x="5931568" y="3597442"/>
            <a:ext cx="633342" cy="342900"/>
          </a:xfrm>
          <a:prstGeom prst="rightArrow">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53588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7" descr="test_tube2">
            <a:extLst>
              <a:ext uri="{FF2B5EF4-FFF2-40B4-BE49-F238E27FC236}">
                <a16:creationId xmlns:a16="http://schemas.microsoft.com/office/drawing/2014/main" id="{FAB45E7F-4053-4EBB-AA88-48247410E8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5525" y="2060575"/>
            <a:ext cx="1071563"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2">
            <a:extLst>
              <a:ext uri="{FF2B5EF4-FFF2-40B4-BE49-F238E27FC236}">
                <a16:creationId xmlns:a16="http://schemas.microsoft.com/office/drawing/2014/main" id="{65CEE8E4-38E8-4562-BCDF-5F22B335AF65}"/>
              </a:ext>
            </a:extLst>
          </p:cNvPr>
          <p:cNvSpPr>
            <a:spLocks noGrp="1" noChangeArrowheads="1"/>
          </p:cNvSpPr>
          <p:nvPr>
            <p:ph type="title"/>
          </p:nvPr>
        </p:nvSpPr>
        <p:spPr>
          <a:xfrm>
            <a:off x="187325" y="274638"/>
            <a:ext cx="8956675" cy="1143000"/>
          </a:xfrm>
        </p:spPr>
        <p:txBody>
          <a:bodyPr/>
          <a:lstStyle/>
          <a:p>
            <a:pPr marL="533400" indent="-533400" eaLnBrk="1" hangingPunct="1">
              <a:lnSpc>
                <a:spcPct val="90000"/>
              </a:lnSpc>
              <a:buFontTx/>
              <a:buNone/>
            </a:pPr>
            <a:r>
              <a:rPr lang="en-US" altLang="en-US" sz="3600" b="1" dirty="0"/>
              <a:t>1) Concentrate purified protein before setting up crystallization plate.</a:t>
            </a:r>
          </a:p>
        </p:txBody>
      </p:sp>
      <p:sp>
        <p:nvSpPr>
          <p:cNvPr id="13316" name="Rectangle 3">
            <a:extLst>
              <a:ext uri="{FF2B5EF4-FFF2-40B4-BE49-F238E27FC236}">
                <a16:creationId xmlns:a16="http://schemas.microsoft.com/office/drawing/2014/main" id="{54C13C55-B2C2-4720-9B43-7FA8B54961CA}"/>
              </a:ext>
            </a:extLst>
          </p:cNvPr>
          <p:cNvSpPr>
            <a:spLocks noGrp="1" noChangeArrowheads="1"/>
          </p:cNvSpPr>
          <p:nvPr>
            <p:ph type="body" idx="1"/>
          </p:nvPr>
        </p:nvSpPr>
        <p:spPr>
          <a:xfrm>
            <a:off x="427038" y="1828800"/>
            <a:ext cx="3997325" cy="4837113"/>
          </a:xfrm>
        </p:spPr>
        <p:txBody>
          <a:bodyPr/>
          <a:lstStyle/>
          <a:p>
            <a:pPr marL="914400" lvl="1" indent="-457200" eaLnBrk="1" hangingPunct="1">
              <a:lnSpc>
                <a:spcPct val="90000"/>
              </a:lnSpc>
              <a:buFontTx/>
              <a:buChar char="•"/>
            </a:pPr>
            <a:r>
              <a:rPr lang="en-US" altLang="en-US" sz="2000" dirty="0" err="1"/>
              <a:t>Centricon</a:t>
            </a:r>
            <a:r>
              <a:rPr lang="en-US" altLang="en-US" sz="2000" dirty="0"/>
              <a:t>-centrifugal force</a:t>
            </a:r>
          </a:p>
          <a:p>
            <a:pPr marL="914400" lvl="1" indent="-457200" eaLnBrk="1" hangingPunct="1">
              <a:lnSpc>
                <a:spcPct val="90000"/>
              </a:lnSpc>
              <a:buFontTx/>
              <a:buChar char="•"/>
            </a:pPr>
            <a:r>
              <a:rPr lang="en-US" altLang="en-US" sz="2000" dirty="0" err="1"/>
              <a:t>Amicon</a:t>
            </a:r>
            <a:r>
              <a:rPr lang="en-US" altLang="en-US" sz="2000" dirty="0"/>
              <a:t>-pressure</a:t>
            </a:r>
          </a:p>
          <a:p>
            <a:pPr marL="914400" lvl="1" indent="-457200" eaLnBrk="1" hangingPunct="1">
              <a:lnSpc>
                <a:spcPct val="90000"/>
              </a:lnSpc>
              <a:buFontTx/>
              <a:buChar char="•"/>
            </a:pPr>
            <a:r>
              <a:rPr lang="en-US" altLang="en-US" sz="2000" dirty="0"/>
              <a:t>Vacuum dialysis</a:t>
            </a:r>
          </a:p>
          <a:p>
            <a:pPr marL="914400" lvl="1" indent="-457200" eaLnBrk="1" hangingPunct="1">
              <a:lnSpc>
                <a:spcPct val="90000"/>
              </a:lnSpc>
              <a:buFontTx/>
              <a:buChar char="•"/>
            </a:pPr>
            <a:r>
              <a:rPr lang="en-US" altLang="en-US" sz="2000" dirty="0"/>
              <a:t>Dialysis against high molecular weight PEG</a:t>
            </a:r>
          </a:p>
          <a:p>
            <a:pPr marL="914400" lvl="1" indent="-457200" eaLnBrk="1" hangingPunct="1">
              <a:lnSpc>
                <a:spcPct val="90000"/>
              </a:lnSpc>
              <a:buFontTx/>
              <a:buChar char="•"/>
            </a:pPr>
            <a:r>
              <a:rPr lang="en-US" altLang="en-US" sz="2000" dirty="0"/>
              <a:t>Ion exchange.</a:t>
            </a:r>
          </a:p>
          <a:p>
            <a:pPr marL="914400" lvl="1" indent="-457200" eaLnBrk="1" hangingPunct="1">
              <a:lnSpc>
                <a:spcPct val="90000"/>
              </a:lnSpc>
              <a:buFontTx/>
              <a:buChar char="•"/>
            </a:pPr>
            <a:r>
              <a:rPr lang="en-US" altLang="en-US" sz="2000" dirty="0"/>
              <a:t>Slow! Avoid precipitation. Co-solvent or low salt to maintain native state.</a:t>
            </a:r>
          </a:p>
        </p:txBody>
      </p:sp>
      <p:sp>
        <p:nvSpPr>
          <p:cNvPr id="13317" name="Line 19">
            <a:extLst>
              <a:ext uri="{FF2B5EF4-FFF2-40B4-BE49-F238E27FC236}">
                <a16:creationId xmlns:a16="http://schemas.microsoft.com/office/drawing/2014/main" id="{B92E2E69-B447-484D-9E62-D15B94866C98}"/>
              </a:ext>
            </a:extLst>
          </p:cNvPr>
          <p:cNvSpPr>
            <a:spLocks noChangeShapeType="1"/>
          </p:cNvSpPr>
          <p:nvPr/>
        </p:nvSpPr>
        <p:spPr bwMode="auto">
          <a:xfrm flipV="1">
            <a:off x="6351588" y="3213100"/>
            <a:ext cx="765175" cy="158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8" name="Text Box 24">
            <a:extLst>
              <a:ext uri="{FF2B5EF4-FFF2-40B4-BE49-F238E27FC236}">
                <a16:creationId xmlns:a16="http://schemas.microsoft.com/office/drawing/2014/main" id="{473BB7A9-8343-4991-BFC7-BDD7E2728937}"/>
              </a:ext>
            </a:extLst>
          </p:cNvPr>
          <p:cNvSpPr txBox="1">
            <a:spLocks noChangeArrowheads="1"/>
          </p:cNvSpPr>
          <p:nvPr/>
        </p:nvSpPr>
        <p:spPr bwMode="auto">
          <a:xfrm>
            <a:off x="6007100" y="2355850"/>
            <a:ext cx="1428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0"/>
              <a:t>Concentrate</a:t>
            </a:r>
          </a:p>
          <a:p>
            <a:pPr algn="ctr" eaLnBrk="1" hangingPunct="1">
              <a:spcBef>
                <a:spcPct val="0"/>
              </a:spcBef>
              <a:buFontTx/>
              <a:buNone/>
            </a:pPr>
            <a:r>
              <a:rPr lang="en-US" altLang="en-US" sz="1800" b="0"/>
              <a:t>protein </a:t>
            </a:r>
          </a:p>
        </p:txBody>
      </p:sp>
      <p:grpSp>
        <p:nvGrpSpPr>
          <p:cNvPr id="13319" name="Group 32">
            <a:extLst>
              <a:ext uri="{FF2B5EF4-FFF2-40B4-BE49-F238E27FC236}">
                <a16:creationId xmlns:a16="http://schemas.microsoft.com/office/drawing/2014/main" id="{0F9004F1-C3FB-479C-B761-72867D3A82C6}"/>
              </a:ext>
            </a:extLst>
          </p:cNvPr>
          <p:cNvGrpSpPr>
            <a:grpSpLocks/>
          </p:cNvGrpSpPr>
          <p:nvPr/>
        </p:nvGrpSpPr>
        <p:grpSpPr bwMode="auto">
          <a:xfrm>
            <a:off x="4865688" y="3108325"/>
            <a:ext cx="949325" cy="1636713"/>
            <a:chOff x="164" y="1198"/>
            <a:chExt cx="2039" cy="2144"/>
          </a:xfrm>
        </p:grpSpPr>
        <p:sp>
          <p:nvSpPr>
            <p:cNvPr id="13334" name="Freeform 33">
              <a:extLst>
                <a:ext uri="{FF2B5EF4-FFF2-40B4-BE49-F238E27FC236}">
                  <a16:creationId xmlns:a16="http://schemas.microsoft.com/office/drawing/2014/main" id="{27C929B8-D351-48BD-B68B-DFFA9BA59D32}"/>
                </a:ext>
              </a:extLst>
            </p:cNvPr>
            <p:cNvSpPr>
              <a:spLocks/>
            </p:cNvSpPr>
            <p:nvPr/>
          </p:nvSpPr>
          <p:spPr bwMode="auto">
            <a:xfrm rot="8294017">
              <a:off x="645" y="1672"/>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13335" name="Freeform 34">
              <a:extLst>
                <a:ext uri="{FF2B5EF4-FFF2-40B4-BE49-F238E27FC236}">
                  <a16:creationId xmlns:a16="http://schemas.microsoft.com/office/drawing/2014/main" id="{3D547C7A-DFF7-429E-99C3-FB1716DE43D5}"/>
                </a:ext>
              </a:extLst>
            </p:cNvPr>
            <p:cNvSpPr>
              <a:spLocks/>
            </p:cNvSpPr>
            <p:nvPr/>
          </p:nvSpPr>
          <p:spPr bwMode="auto">
            <a:xfrm rot="1330918">
              <a:off x="930" y="2212"/>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13336" name="Freeform 35">
              <a:extLst>
                <a:ext uri="{FF2B5EF4-FFF2-40B4-BE49-F238E27FC236}">
                  <a16:creationId xmlns:a16="http://schemas.microsoft.com/office/drawing/2014/main" id="{A8BB42FD-BC08-40AF-85D5-86982C9BD8CA}"/>
                </a:ext>
              </a:extLst>
            </p:cNvPr>
            <p:cNvSpPr>
              <a:spLocks/>
            </p:cNvSpPr>
            <p:nvPr/>
          </p:nvSpPr>
          <p:spPr bwMode="auto">
            <a:xfrm rot="-3977536">
              <a:off x="1337" y="1795"/>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13337" name="Freeform 36">
              <a:extLst>
                <a:ext uri="{FF2B5EF4-FFF2-40B4-BE49-F238E27FC236}">
                  <a16:creationId xmlns:a16="http://schemas.microsoft.com/office/drawing/2014/main" id="{F8EC5CEA-8034-4F94-AB81-9359B08832D7}"/>
                </a:ext>
              </a:extLst>
            </p:cNvPr>
            <p:cNvSpPr>
              <a:spLocks/>
            </p:cNvSpPr>
            <p:nvPr/>
          </p:nvSpPr>
          <p:spPr bwMode="auto">
            <a:xfrm rot="-8232425">
              <a:off x="1038" y="2841"/>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13338" name="Freeform 37">
              <a:extLst>
                <a:ext uri="{FF2B5EF4-FFF2-40B4-BE49-F238E27FC236}">
                  <a16:creationId xmlns:a16="http://schemas.microsoft.com/office/drawing/2014/main" id="{68A5DB44-4BB8-4F83-BEBA-057FF015012C}"/>
                </a:ext>
              </a:extLst>
            </p:cNvPr>
            <p:cNvSpPr>
              <a:spLocks/>
            </p:cNvSpPr>
            <p:nvPr/>
          </p:nvSpPr>
          <p:spPr bwMode="auto">
            <a:xfrm>
              <a:off x="1154" y="1223"/>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13339" name="Freeform 38">
              <a:extLst>
                <a:ext uri="{FF2B5EF4-FFF2-40B4-BE49-F238E27FC236}">
                  <a16:creationId xmlns:a16="http://schemas.microsoft.com/office/drawing/2014/main" id="{AD638842-74FB-471A-92A9-A9E86C0EB4AB}"/>
                </a:ext>
              </a:extLst>
            </p:cNvPr>
            <p:cNvSpPr>
              <a:spLocks/>
            </p:cNvSpPr>
            <p:nvPr/>
          </p:nvSpPr>
          <p:spPr bwMode="auto">
            <a:xfrm rot="5271757">
              <a:off x="571" y="1130"/>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13340" name="Freeform 39">
              <a:extLst>
                <a:ext uri="{FF2B5EF4-FFF2-40B4-BE49-F238E27FC236}">
                  <a16:creationId xmlns:a16="http://schemas.microsoft.com/office/drawing/2014/main" id="{45FE0BF7-F9A2-44F6-898A-F12B9C642110}"/>
                </a:ext>
              </a:extLst>
            </p:cNvPr>
            <p:cNvSpPr>
              <a:spLocks/>
            </p:cNvSpPr>
            <p:nvPr/>
          </p:nvSpPr>
          <p:spPr bwMode="auto">
            <a:xfrm rot="8294017">
              <a:off x="1606" y="2477"/>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13341" name="Freeform 40">
              <a:extLst>
                <a:ext uri="{FF2B5EF4-FFF2-40B4-BE49-F238E27FC236}">
                  <a16:creationId xmlns:a16="http://schemas.microsoft.com/office/drawing/2014/main" id="{75D686BE-D1E8-45ED-9161-CDC514C36856}"/>
                </a:ext>
              </a:extLst>
            </p:cNvPr>
            <p:cNvSpPr>
              <a:spLocks/>
            </p:cNvSpPr>
            <p:nvPr/>
          </p:nvSpPr>
          <p:spPr bwMode="auto">
            <a:xfrm rot="-3185071">
              <a:off x="232" y="2348"/>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13342" name="Freeform 41">
              <a:extLst>
                <a:ext uri="{FF2B5EF4-FFF2-40B4-BE49-F238E27FC236}">
                  <a16:creationId xmlns:a16="http://schemas.microsoft.com/office/drawing/2014/main" id="{A3223E39-E022-4064-A374-A423FF3050B5}"/>
                </a:ext>
              </a:extLst>
            </p:cNvPr>
            <p:cNvSpPr>
              <a:spLocks/>
            </p:cNvSpPr>
            <p:nvPr/>
          </p:nvSpPr>
          <p:spPr bwMode="auto">
            <a:xfrm rot="3215198">
              <a:off x="1770" y="1457"/>
              <a:ext cx="366" cy="501"/>
            </a:xfrm>
            <a:custGeom>
              <a:avLst/>
              <a:gdLst>
                <a:gd name="T0" fmla="*/ 9 w 934"/>
                <a:gd name="T1" fmla="*/ 11 h 1194"/>
                <a:gd name="T2" fmla="*/ 14 w 934"/>
                <a:gd name="T3" fmla="*/ 0 h 1194"/>
                <a:gd name="T4" fmla="*/ 22 w 934"/>
                <a:gd name="T5" fmla="*/ 14 h 1194"/>
                <a:gd name="T6" fmla="*/ 15 w 934"/>
                <a:gd name="T7" fmla="*/ 34 h 1194"/>
                <a:gd name="T8" fmla="*/ 4 w 934"/>
                <a:gd name="T9" fmla="*/ 34 h 1194"/>
                <a:gd name="T10" fmla="*/ 2 w 934"/>
                <a:gd name="T11" fmla="*/ 21 h 1194"/>
                <a:gd name="T12" fmla="*/ 13 w 934"/>
                <a:gd name="T13" fmla="*/ 19 h 1194"/>
                <a:gd name="T14" fmla="*/ 15 w 934"/>
                <a:gd name="T15" fmla="*/ 11 h 1194"/>
                <a:gd name="T16" fmla="*/ 10 w 934"/>
                <a:gd name="T17" fmla="*/ 15 h 1194"/>
                <a:gd name="T18" fmla="*/ 9 w 934"/>
                <a:gd name="T19" fmla="*/ 1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grpSp>
      <p:sp>
        <p:nvSpPr>
          <p:cNvPr id="13320" name="Oval 29">
            <a:extLst>
              <a:ext uri="{FF2B5EF4-FFF2-40B4-BE49-F238E27FC236}">
                <a16:creationId xmlns:a16="http://schemas.microsoft.com/office/drawing/2014/main" id="{FB7A5FE1-2336-49F1-AF16-BE5C857DF27D}"/>
              </a:ext>
            </a:extLst>
          </p:cNvPr>
          <p:cNvSpPr>
            <a:spLocks noChangeArrowheads="1"/>
          </p:cNvSpPr>
          <p:nvPr/>
        </p:nvSpPr>
        <p:spPr bwMode="auto">
          <a:xfrm>
            <a:off x="4911725" y="2768600"/>
            <a:ext cx="898525" cy="4826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13321" name="Group 52">
            <a:extLst>
              <a:ext uri="{FF2B5EF4-FFF2-40B4-BE49-F238E27FC236}">
                <a16:creationId xmlns:a16="http://schemas.microsoft.com/office/drawing/2014/main" id="{70BEBEB9-933B-41BF-958A-B24BE8004492}"/>
              </a:ext>
            </a:extLst>
          </p:cNvPr>
          <p:cNvGrpSpPr>
            <a:grpSpLocks/>
          </p:cNvGrpSpPr>
          <p:nvPr/>
        </p:nvGrpSpPr>
        <p:grpSpPr bwMode="auto">
          <a:xfrm>
            <a:off x="7504113" y="2073275"/>
            <a:ext cx="1071562" cy="2767013"/>
            <a:chOff x="4727" y="1622"/>
            <a:chExt cx="675" cy="1743"/>
          </a:xfrm>
        </p:grpSpPr>
        <p:pic>
          <p:nvPicPr>
            <p:cNvPr id="13323" name="Picture 28" descr="test_tube2">
              <a:extLst>
                <a:ext uri="{FF2B5EF4-FFF2-40B4-BE49-F238E27FC236}">
                  <a16:creationId xmlns:a16="http://schemas.microsoft.com/office/drawing/2014/main" id="{5D21BD07-94B6-4200-BD8E-732369F4D7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 y="1622"/>
              <a:ext cx="675" cy="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Freeform 43">
              <a:extLst>
                <a:ext uri="{FF2B5EF4-FFF2-40B4-BE49-F238E27FC236}">
                  <a16:creationId xmlns:a16="http://schemas.microsoft.com/office/drawing/2014/main" id="{EAAB6FC2-81D7-46CE-A8D7-FC77860780E3}"/>
                </a:ext>
              </a:extLst>
            </p:cNvPr>
            <p:cNvSpPr>
              <a:spLocks/>
            </p:cNvSpPr>
            <p:nvPr/>
          </p:nvSpPr>
          <p:spPr bwMode="auto">
            <a:xfrm rot="8294017">
              <a:off x="4861" y="2713"/>
              <a:ext cx="107" cy="241"/>
            </a:xfrm>
            <a:custGeom>
              <a:avLst/>
              <a:gdLst>
                <a:gd name="T0" fmla="*/ 0 w 934"/>
                <a:gd name="T1" fmla="*/ 1 h 1194"/>
                <a:gd name="T2" fmla="*/ 0 w 934"/>
                <a:gd name="T3" fmla="*/ 0 h 1194"/>
                <a:gd name="T4" fmla="*/ 0 w 934"/>
                <a:gd name="T5" fmla="*/ 1 h 1194"/>
                <a:gd name="T6" fmla="*/ 0 w 934"/>
                <a:gd name="T7" fmla="*/ 2 h 1194"/>
                <a:gd name="T8" fmla="*/ 0 w 934"/>
                <a:gd name="T9" fmla="*/ 2 h 1194"/>
                <a:gd name="T10" fmla="*/ 0 w 934"/>
                <a:gd name="T11" fmla="*/ 1 h 1194"/>
                <a:gd name="T12" fmla="*/ 0 w 934"/>
                <a:gd name="T13" fmla="*/ 1 h 1194"/>
                <a:gd name="T14" fmla="*/ 0 w 934"/>
                <a:gd name="T15" fmla="*/ 1 h 1194"/>
                <a:gd name="T16" fmla="*/ 0 w 934"/>
                <a:gd name="T17" fmla="*/ 1 h 1194"/>
                <a:gd name="T18" fmla="*/ 0 w 934"/>
                <a:gd name="T19" fmla="*/ 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13325" name="Freeform 44">
              <a:extLst>
                <a:ext uri="{FF2B5EF4-FFF2-40B4-BE49-F238E27FC236}">
                  <a16:creationId xmlns:a16="http://schemas.microsoft.com/office/drawing/2014/main" id="{5BEFBB83-B362-4E37-B843-78A6FF5136CF}"/>
                </a:ext>
              </a:extLst>
            </p:cNvPr>
            <p:cNvSpPr>
              <a:spLocks/>
            </p:cNvSpPr>
            <p:nvPr/>
          </p:nvSpPr>
          <p:spPr bwMode="auto">
            <a:xfrm rot="1330918">
              <a:off x="5030" y="2888"/>
              <a:ext cx="107" cy="241"/>
            </a:xfrm>
            <a:custGeom>
              <a:avLst/>
              <a:gdLst>
                <a:gd name="T0" fmla="*/ 0 w 934"/>
                <a:gd name="T1" fmla="*/ 1 h 1194"/>
                <a:gd name="T2" fmla="*/ 0 w 934"/>
                <a:gd name="T3" fmla="*/ 0 h 1194"/>
                <a:gd name="T4" fmla="*/ 0 w 934"/>
                <a:gd name="T5" fmla="*/ 1 h 1194"/>
                <a:gd name="T6" fmla="*/ 0 w 934"/>
                <a:gd name="T7" fmla="*/ 2 h 1194"/>
                <a:gd name="T8" fmla="*/ 0 w 934"/>
                <a:gd name="T9" fmla="*/ 2 h 1194"/>
                <a:gd name="T10" fmla="*/ 0 w 934"/>
                <a:gd name="T11" fmla="*/ 1 h 1194"/>
                <a:gd name="T12" fmla="*/ 0 w 934"/>
                <a:gd name="T13" fmla="*/ 1 h 1194"/>
                <a:gd name="T14" fmla="*/ 0 w 934"/>
                <a:gd name="T15" fmla="*/ 1 h 1194"/>
                <a:gd name="T16" fmla="*/ 0 w 934"/>
                <a:gd name="T17" fmla="*/ 1 h 1194"/>
                <a:gd name="T18" fmla="*/ 0 w 934"/>
                <a:gd name="T19" fmla="*/ 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13326" name="Freeform 45">
              <a:extLst>
                <a:ext uri="{FF2B5EF4-FFF2-40B4-BE49-F238E27FC236}">
                  <a16:creationId xmlns:a16="http://schemas.microsoft.com/office/drawing/2014/main" id="{4EA14677-F30D-4091-81AF-BE722EB5EB53}"/>
                </a:ext>
              </a:extLst>
            </p:cNvPr>
            <p:cNvSpPr>
              <a:spLocks/>
            </p:cNvSpPr>
            <p:nvPr/>
          </p:nvSpPr>
          <p:spPr bwMode="auto">
            <a:xfrm rot="-3977536">
              <a:off x="5084" y="2656"/>
              <a:ext cx="176" cy="147"/>
            </a:xfrm>
            <a:custGeom>
              <a:avLst/>
              <a:gdLst>
                <a:gd name="T0" fmla="*/ 1 w 934"/>
                <a:gd name="T1" fmla="*/ 0 h 1194"/>
                <a:gd name="T2" fmla="*/ 1 w 934"/>
                <a:gd name="T3" fmla="*/ 0 h 1194"/>
                <a:gd name="T4" fmla="*/ 1 w 934"/>
                <a:gd name="T5" fmla="*/ 0 h 1194"/>
                <a:gd name="T6" fmla="*/ 1 w 934"/>
                <a:gd name="T7" fmla="*/ 0 h 1194"/>
                <a:gd name="T8" fmla="*/ 0 w 934"/>
                <a:gd name="T9" fmla="*/ 0 h 1194"/>
                <a:gd name="T10" fmla="*/ 0 w 934"/>
                <a:gd name="T11" fmla="*/ 0 h 1194"/>
                <a:gd name="T12" fmla="*/ 1 w 934"/>
                <a:gd name="T13" fmla="*/ 0 h 1194"/>
                <a:gd name="T14" fmla="*/ 1 w 934"/>
                <a:gd name="T15" fmla="*/ 0 h 1194"/>
                <a:gd name="T16" fmla="*/ 1 w 934"/>
                <a:gd name="T17" fmla="*/ 0 h 1194"/>
                <a:gd name="T18" fmla="*/ 1 w 934"/>
                <a:gd name="T19" fmla="*/ 0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13327" name="Freeform 46">
              <a:extLst>
                <a:ext uri="{FF2B5EF4-FFF2-40B4-BE49-F238E27FC236}">
                  <a16:creationId xmlns:a16="http://schemas.microsoft.com/office/drawing/2014/main" id="{C3A2C770-7F3C-4213-AE70-D8BF60532EDF}"/>
                </a:ext>
              </a:extLst>
            </p:cNvPr>
            <p:cNvSpPr>
              <a:spLocks/>
            </p:cNvSpPr>
            <p:nvPr/>
          </p:nvSpPr>
          <p:spPr bwMode="auto">
            <a:xfrm rot="-8232425">
              <a:off x="5030" y="3112"/>
              <a:ext cx="108" cy="241"/>
            </a:xfrm>
            <a:custGeom>
              <a:avLst/>
              <a:gdLst>
                <a:gd name="T0" fmla="*/ 0 w 934"/>
                <a:gd name="T1" fmla="*/ 1 h 1194"/>
                <a:gd name="T2" fmla="*/ 0 w 934"/>
                <a:gd name="T3" fmla="*/ 0 h 1194"/>
                <a:gd name="T4" fmla="*/ 0 w 934"/>
                <a:gd name="T5" fmla="*/ 1 h 1194"/>
                <a:gd name="T6" fmla="*/ 0 w 934"/>
                <a:gd name="T7" fmla="*/ 2 h 1194"/>
                <a:gd name="T8" fmla="*/ 0 w 934"/>
                <a:gd name="T9" fmla="*/ 2 h 1194"/>
                <a:gd name="T10" fmla="*/ 0 w 934"/>
                <a:gd name="T11" fmla="*/ 1 h 1194"/>
                <a:gd name="T12" fmla="*/ 0 w 934"/>
                <a:gd name="T13" fmla="*/ 1 h 1194"/>
                <a:gd name="T14" fmla="*/ 0 w 934"/>
                <a:gd name="T15" fmla="*/ 1 h 1194"/>
                <a:gd name="T16" fmla="*/ 0 w 934"/>
                <a:gd name="T17" fmla="*/ 1 h 1194"/>
                <a:gd name="T18" fmla="*/ 0 w 934"/>
                <a:gd name="T19" fmla="*/ 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13328" name="Freeform 47">
              <a:extLst>
                <a:ext uri="{FF2B5EF4-FFF2-40B4-BE49-F238E27FC236}">
                  <a16:creationId xmlns:a16="http://schemas.microsoft.com/office/drawing/2014/main" id="{918272F8-0DDB-4595-AAF4-1CB962C6D2DC}"/>
                </a:ext>
              </a:extLst>
            </p:cNvPr>
            <p:cNvSpPr>
              <a:spLocks/>
            </p:cNvSpPr>
            <p:nvPr/>
          </p:nvSpPr>
          <p:spPr bwMode="auto">
            <a:xfrm>
              <a:off x="4869" y="3011"/>
              <a:ext cx="108" cy="241"/>
            </a:xfrm>
            <a:custGeom>
              <a:avLst/>
              <a:gdLst>
                <a:gd name="T0" fmla="*/ 0 w 934"/>
                <a:gd name="T1" fmla="*/ 1 h 1194"/>
                <a:gd name="T2" fmla="*/ 0 w 934"/>
                <a:gd name="T3" fmla="*/ 0 h 1194"/>
                <a:gd name="T4" fmla="*/ 0 w 934"/>
                <a:gd name="T5" fmla="*/ 1 h 1194"/>
                <a:gd name="T6" fmla="*/ 0 w 934"/>
                <a:gd name="T7" fmla="*/ 2 h 1194"/>
                <a:gd name="T8" fmla="*/ 0 w 934"/>
                <a:gd name="T9" fmla="*/ 2 h 1194"/>
                <a:gd name="T10" fmla="*/ 0 w 934"/>
                <a:gd name="T11" fmla="*/ 1 h 1194"/>
                <a:gd name="T12" fmla="*/ 0 w 934"/>
                <a:gd name="T13" fmla="*/ 1 h 1194"/>
                <a:gd name="T14" fmla="*/ 0 w 934"/>
                <a:gd name="T15" fmla="*/ 1 h 1194"/>
                <a:gd name="T16" fmla="*/ 0 w 934"/>
                <a:gd name="T17" fmla="*/ 1 h 1194"/>
                <a:gd name="T18" fmla="*/ 0 w 934"/>
                <a:gd name="T19" fmla="*/ 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13329" name="Freeform 48">
              <a:extLst>
                <a:ext uri="{FF2B5EF4-FFF2-40B4-BE49-F238E27FC236}">
                  <a16:creationId xmlns:a16="http://schemas.microsoft.com/office/drawing/2014/main" id="{A240397F-92B0-4302-A542-0B4F608A01AD}"/>
                </a:ext>
              </a:extLst>
            </p:cNvPr>
            <p:cNvSpPr>
              <a:spLocks/>
            </p:cNvSpPr>
            <p:nvPr/>
          </p:nvSpPr>
          <p:spPr bwMode="auto">
            <a:xfrm rot="5271757">
              <a:off x="4952" y="2702"/>
              <a:ext cx="176" cy="147"/>
            </a:xfrm>
            <a:custGeom>
              <a:avLst/>
              <a:gdLst>
                <a:gd name="T0" fmla="*/ 1 w 934"/>
                <a:gd name="T1" fmla="*/ 0 h 1194"/>
                <a:gd name="T2" fmla="*/ 1 w 934"/>
                <a:gd name="T3" fmla="*/ 0 h 1194"/>
                <a:gd name="T4" fmla="*/ 1 w 934"/>
                <a:gd name="T5" fmla="*/ 0 h 1194"/>
                <a:gd name="T6" fmla="*/ 1 w 934"/>
                <a:gd name="T7" fmla="*/ 0 h 1194"/>
                <a:gd name="T8" fmla="*/ 0 w 934"/>
                <a:gd name="T9" fmla="*/ 0 h 1194"/>
                <a:gd name="T10" fmla="*/ 0 w 934"/>
                <a:gd name="T11" fmla="*/ 0 h 1194"/>
                <a:gd name="T12" fmla="*/ 1 w 934"/>
                <a:gd name="T13" fmla="*/ 0 h 1194"/>
                <a:gd name="T14" fmla="*/ 1 w 934"/>
                <a:gd name="T15" fmla="*/ 0 h 1194"/>
                <a:gd name="T16" fmla="*/ 1 w 934"/>
                <a:gd name="T17" fmla="*/ 0 h 1194"/>
                <a:gd name="T18" fmla="*/ 1 w 934"/>
                <a:gd name="T19" fmla="*/ 0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13330" name="Freeform 49">
              <a:extLst>
                <a:ext uri="{FF2B5EF4-FFF2-40B4-BE49-F238E27FC236}">
                  <a16:creationId xmlns:a16="http://schemas.microsoft.com/office/drawing/2014/main" id="{BDE6CF58-0139-43B6-BC78-85C2A82A58FE}"/>
                </a:ext>
              </a:extLst>
            </p:cNvPr>
            <p:cNvSpPr>
              <a:spLocks/>
            </p:cNvSpPr>
            <p:nvPr/>
          </p:nvSpPr>
          <p:spPr bwMode="auto">
            <a:xfrm rot="8294017">
              <a:off x="5197" y="2937"/>
              <a:ext cx="107" cy="241"/>
            </a:xfrm>
            <a:custGeom>
              <a:avLst/>
              <a:gdLst>
                <a:gd name="T0" fmla="*/ 0 w 934"/>
                <a:gd name="T1" fmla="*/ 1 h 1194"/>
                <a:gd name="T2" fmla="*/ 0 w 934"/>
                <a:gd name="T3" fmla="*/ 0 h 1194"/>
                <a:gd name="T4" fmla="*/ 0 w 934"/>
                <a:gd name="T5" fmla="*/ 1 h 1194"/>
                <a:gd name="T6" fmla="*/ 0 w 934"/>
                <a:gd name="T7" fmla="*/ 2 h 1194"/>
                <a:gd name="T8" fmla="*/ 0 w 934"/>
                <a:gd name="T9" fmla="*/ 2 h 1194"/>
                <a:gd name="T10" fmla="*/ 0 w 934"/>
                <a:gd name="T11" fmla="*/ 1 h 1194"/>
                <a:gd name="T12" fmla="*/ 0 w 934"/>
                <a:gd name="T13" fmla="*/ 1 h 1194"/>
                <a:gd name="T14" fmla="*/ 0 w 934"/>
                <a:gd name="T15" fmla="*/ 1 h 1194"/>
                <a:gd name="T16" fmla="*/ 0 w 934"/>
                <a:gd name="T17" fmla="*/ 1 h 1194"/>
                <a:gd name="T18" fmla="*/ 0 w 934"/>
                <a:gd name="T19" fmla="*/ 1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13331" name="Freeform 50">
              <a:extLst>
                <a:ext uri="{FF2B5EF4-FFF2-40B4-BE49-F238E27FC236}">
                  <a16:creationId xmlns:a16="http://schemas.microsoft.com/office/drawing/2014/main" id="{7D2F2219-DF09-4DB3-B13A-803F58D9506E}"/>
                </a:ext>
              </a:extLst>
            </p:cNvPr>
            <p:cNvSpPr>
              <a:spLocks/>
            </p:cNvSpPr>
            <p:nvPr/>
          </p:nvSpPr>
          <p:spPr bwMode="auto">
            <a:xfrm rot="-3185071">
              <a:off x="4760" y="2922"/>
              <a:ext cx="176" cy="147"/>
            </a:xfrm>
            <a:custGeom>
              <a:avLst/>
              <a:gdLst>
                <a:gd name="T0" fmla="*/ 1 w 934"/>
                <a:gd name="T1" fmla="*/ 0 h 1194"/>
                <a:gd name="T2" fmla="*/ 1 w 934"/>
                <a:gd name="T3" fmla="*/ 0 h 1194"/>
                <a:gd name="T4" fmla="*/ 1 w 934"/>
                <a:gd name="T5" fmla="*/ 0 h 1194"/>
                <a:gd name="T6" fmla="*/ 1 w 934"/>
                <a:gd name="T7" fmla="*/ 0 h 1194"/>
                <a:gd name="T8" fmla="*/ 0 w 934"/>
                <a:gd name="T9" fmla="*/ 0 h 1194"/>
                <a:gd name="T10" fmla="*/ 0 w 934"/>
                <a:gd name="T11" fmla="*/ 0 h 1194"/>
                <a:gd name="T12" fmla="*/ 1 w 934"/>
                <a:gd name="T13" fmla="*/ 0 h 1194"/>
                <a:gd name="T14" fmla="*/ 1 w 934"/>
                <a:gd name="T15" fmla="*/ 0 h 1194"/>
                <a:gd name="T16" fmla="*/ 1 w 934"/>
                <a:gd name="T17" fmla="*/ 0 h 1194"/>
                <a:gd name="T18" fmla="*/ 1 w 934"/>
                <a:gd name="T19" fmla="*/ 0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13332" name="Freeform 51">
              <a:extLst>
                <a:ext uri="{FF2B5EF4-FFF2-40B4-BE49-F238E27FC236}">
                  <a16:creationId xmlns:a16="http://schemas.microsoft.com/office/drawing/2014/main" id="{1925FF5C-C700-44FF-AB91-30BAF13ACA65}"/>
                </a:ext>
              </a:extLst>
            </p:cNvPr>
            <p:cNvSpPr>
              <a:spLocks/>
            </p:cNvSpPr>
            <p:nvPr/>
          </p:nvSpPr>
          <p:spPr bwMode="auto">
            <a:xfrm rot="3215198">
              <a:off x="5180" y="2812"/>
              <a:ext cx="176" cy="147"/>
            </a:xfrm>
            <a:custGeom>
              <a:avLst/>
              <a:gdLst>
                <a:gd name="T0" fmla="*/ 1 w 934"/>
                <a:gd name="T1" fmla="*/ 0 h 1194"/>
                <a:gd name="T2" fmla="*/ 1 w 934"/>
                <a:gd name="T3" fmla="*/ 0 h 1194"/>
                <a:gd name="T4" fmla="*/ 1 w 934"/>
                <a:gd name="T5" fmla="*/ 0 h 1194"/>
                <a:gd name="T6" fmla="*/ 1 w 934"/>
                <a:gd name="T7" fmla="*/ 0 h 1194"/>
                <a:gd name="T8" fmla="*/ 0 w 934"/>
                <a:gd name="T9" fmla="*/ 0 h 1194"/>
                <a:gd name="T10" fmla="*/ 0 w 934"/>
                <a:gd name="T11" fmla="*/ 0 h 1194"/>
                <a:gd name="T12" fmla="*/ 1 w 934"/>
                <a:gd name="T13" fmla="*/ 0 h 1194"/>
                <a:gd name="T14" fmla="*/ 1 w 934"/>
                <a:gd name="T15" fmla="*/ 0 h 1194"/>
                <a:gd name="T16" fmla="*/ 1 w 934"/>
                <a:gd name="T17" fmla="*/ 0 h 1194"/>
                <a:gd name="T18" fmla="*/ 1 w 934"/>
                <a:gd name="T19" fmla="*/ 0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9525">
              <a:solidFill>
                <a:schemeClr val="tx1"/>
              </a:solidFill>
              <a:round/>
              <a:headEnd/>
              <a:tailEnd/>
            </a:ln>
            <a:effectLst>
              <a:outerShdw dist="35921" dir="2700000" algn="ctr" rotWithShape="0">
                <a:schemeClr val="bg2"/>
              </a:outerShdw>
            </a:effectLst>
          </p:spPr>
          <p:txBody>
            <a:bodyPr/>
            <a:lstStyle/>
            <a:p>
              <a:endParaRPr lang="en-US"/>
            </a:p>
          </p:txBody>
        </p:sp>
        <p:sp>
          <p:nvSpPr>
            <p:cNvPr id="13333" name="Oval 31">
              <a:extLst>
                <a:ext uri="{FF2B5EF4-FFF2-40B4-BE49-F238E27FC236}">
                  <a16:creationId xmlns:a16="http://schemas.microsoft.com/office/drawing/2014/main" id="{DF2ED656-0CA5-4CB6-9C1C-9E5D84D2ADB9}"/>
                </a:ext>
              </a:extLst>
            </p:cNvPr>
            <p:cNvSpPr>
              <a:spLocks noChangeArrowheads="1"/>
            </p:cNvSpPr>
            <p:nvPr/>
          </p:nvSpPr>
          <p:spPr bwMode="auto">
            <a:xfrm>
              <a:off x="4778" y="2452"/>
              <a:ext cx="566" cy="30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pic>
        <p:nvPicPr>
          <p:cNvPr id="13322" name="Picture 53">
            <a:extLst>
              <a:ext uri="{FF2B5EF4-FFF2-40B4-BE49-F238E27FC236}">
                <a16:creationId xmlns:a16="http://schemas.microsoft.com/office/drawing/2014/main" id="{5AD6D76F-4210-4248-A606-FEB222651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375" y="3514725"/>
            <a:ext cx="1116013"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eg">
            <a:extLst>
              <a:ext uri="{FF2B5EF4-FFF2-40B4-BE49-F238E27FC236}">
                <a16:creationId xmlns:a16="http://schemas.microsoft.com/office/drawing/2014/main" id="{99CAF2AB-C2A0-4D18-962E-5E3BE4F15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5263" y="2303463"/>
            <a:ext cx="5138737"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5">
            <a:extLst>
              <a:ext uri="{FF2B5EF4-FFF2-40B4-BE49-F238E27FC236}">
                <a16:creationId xmlns:a16="http://schemas.microsoft.com/office/drawing/2014/main" id="{D4DE693C-BF8F-407B-8E86-D8EB9C8E4920}"/>
              </a:ext>
            </a:extLst>
          </p:cNvPr>
          <p:cNvSpPr>
            <a:spLocks noGrp="1" noChangeArrowheads="1"/>
          </p:cNvSpPr>
          <p:nvPr>
            <p:ph type="title"/>
          </p:nvPr>
        </p:nvSpPr>
        <p:spPr>
          <a:xfrm>
            <a:off x="187325" y="274638"/>
            <a:ext cx="8956675" cy="1143000"/>
          </a:xfrm>
        </p:spPr>
        <p:txBody>
          <a:bodyPr/>
          <a:lstStyle/>
          <a:p>
            <a:pPr marL="533400" indent="-533400" eaLnBrk="1" hangingPunct="1">
              <a:lnSpc>
                <a:spcPct val="90000"/>
              </a:lnSpc>
              <a:buFontTx/>
              <a:buNone/>
            </a:pPr>
            <a:r>
              <a:rPr lang="en-US" altLang="en-US" sz="3600" b="1" dirty="0"/>
              <a:t>2)</a:t>
            </a:r>
            <a:r>
              <a:rPr lang="en-US" altLang="en-US" sz="3600" dirty="0"/>
              <a:t> </a:t>
            </a:r>
            <a:r>
              <a:rPr lang="en-US" altLang="en-US" sz="3600" b="1" dirty="0"/>
              <a:t>Use a precipitating agent</a:t>
            </a:r>
          </a:p>
        </p:txBody>
      </p:sp>
      <p:sp>
        <p:nvSpPr>
          <p:cNvPr id="14340" name="Rectangle 6">
            <a:extLst>
              <a:ext uri="{FF2B5EF4-FFF2-40B4-BE49-F238E27FC236}">
                <a16:creationId xmlns:a16="http://schemas.microsoft.com/office/drawing/2014/main" id="{EC3722EB-92FD-44B2-8AA3-EE5E0D607FF8}"/>
              </a:ext>
            </a:extLst>
          </p:cNvPr>
          <p:cNvSpPr>
            <a:spLocks noGrp="1" noChangeArrowheads="1"/>
          </p:cNvSpPr>
          <p:nvPr>
            <p:ph type="body" idx="1"/>
          </p:nvPr>
        </p:nvSpPr>
        <p:spPr>
          <a:xfrm>
            <a:off x="363538" y="1557338"/>
            <a:ext cx="3867150" cy="4657725"/>
          </a:xfrm>
        </p:spPr>
        <p:txBody>
          <a:bodyPr/>
          <a:lstStyle/>
          <a:p>
            <a:pPr marL="914400" lvl="1" indent="-457200" eaLnBrk="1" hangingPunct="1">
              <a:lnSpc>
                <a:spcPct val="90000"/>
              </a:lnSpc>
              <a:buFontTx/>
              <a:buChar char="•"/>
            </a:pPr>
            <a:r>
              <a:rPr lang="en-US" altLang="en-US" sz="2000" dirty="0"/>
              <a:t>Polyethylene glycol</a:t>
            </a:r>
          </a:p>
          <a:p>
            <a:pPr marL="1295400" lvl="2" indent="-381000" eaLnBrk="1" hangingPunct="1">
              <a:lnSpc>
                <a:spcPct val="90000"/>
              </a:lnSpc>
            </a:pPr>
            <a:r>
              <a:rPr lang="en-US" altLang="en-US" sz="2000" dirty="0"/>
              <a:t>PEG 8000</a:t>
            </a:r>
          </a:p>
          <a:p>
            <a:pPr marL="1295400" lvl="2" indent="-381000" eaLnBrk="1" hangingPunct="1">
              <a:lnSpc>
                <a:spcPct val="90000"/>
              </a:lnSpc>
            </a:pPr>
            <a:r>
              <a:rPr lang="en-US" altLang="en-US" sz="2000" dirty="0"/>
              <a:t>PEG 4000</a:t>
            </a:r>
          </a:p>
          <a:p>
            <a:pPr marL="914400" lvl="1" indent="-457200" eaLnBrk="1" hangingPunct="1">
              <a:lnSpc>
                <a:spcPct val="90000"/>
              </a:lnSpc>
              <a:buFontTx/>
              <a:buChar char="•"/>
            </a:pPr>
            <a:r>
              <a:rPr lang="en-US" altLang="en-US" sz="2000" dirty="0"/>
              <a:t>High salt concentration</a:t>
            </a:r>
          </a:p>
          <a:p>
            <a:pPr marL="1295400" lvl="2" indent="-381000" eaLnBrk="1" hangingPunct="1">
              <a:lnSpc>
                <a:spcPct val="90000"/>
              </a:lnSpc>
            </a:pPr>
            <a:r>
              <a:rPr lang="en-US" altLang="en-US" sz="2000" dirty="0"/>
              <a:t>(NH</a:t>
            </a:r>
            <a:r>
              <a:rPr lang="en-US" altLang="en-US" sz="2000" baseline="-25000" dirty="0"/>
              <a:t>4</a:t>
            </a:r>
            <a:r>
              <a:rPr lang="en-US" altLang="en-US" sz="2000" dirty="0"/>
              <a:t>)</a:t>
            </a:r>
            <a:r>
              <a:rPr lang="en-US" altLang="en-US" sz="2000" baseline="-25000" dirty="0"/>
              <a:t>2</a:t>
            </a:r>
            <a:r>
              <a:rPr lang="en-US" altLang="en-US" sz="2000" dirty="0"/>
              <a:t>SO</a:t>
            </a:r>
            <a:r>
              <a:rPr lang="en-US" altLang="en-US" sz="2000" baseline="-25000" dirty="0"/>
              <a:t>4</a:t>
            </a:r>
          </a:p>
          <a:p>
            <a:pPr marL="1295400" lvl="2" indent="-381000" eaLnBrk="1" hangingPunct="1">
              <a:lnSpc>
                <a:spcPct val="90000"/>
              </a:lnSpc>
            </a:pPr>
            <a:r>
              <a:rPr lang="en-US" altLang="en-US" sz="2000" dirty="0"/>
              <a:t>NaH</a:t>
            </a:r>
            <a:r>
              <a:rPr lang="en-US" altLang="en-US" sz="2000" baseline="-25000" dirty="0"/>
              <a:t>2</a:t>
            </a:r>
            <a:r>
              <a:rPr lang="en-US" altLang="en-US" sz="2000" dirty="0"/>
              <a:t>PO</a:t>
            </a:r>
            <a:r>
              <a:rPr lang="en-US" altLang="en-US" sz="2000" baseline="-25000" dirty="0"/>
              <a:t>4</a:t>
            </a:r>
            <a:r>
              <a:rPr lang="en-US" altLang="en-US" sz="2000" dirty="0"/>
              <a:t>/Na</a:t>
            </a:r>
            <a:r>
              <a:rPr lang="en-US" altLang="en-US" sz="2000" baseline="-25000" dirty="0"/>
              <a:t>2</a:t>
            </a:r>
            <a:r>
              <a:rPr lang="en-US" altLang="en-US" sz="2000" dirty="0"/>
              <a:t>HPO</a:t>
            </a:r>
            <a:r>
              <a:rPr lang="en-US" altLang="en-US" sz="2000" baseline="-25000" dirty="0"/>
              <a:t>4</a:t>
            </a:r>
            <a:r>
              <a:rPr lang="en-US" altLang="en-US" sz="2000" dirty="0"/>
              <a:t>Polyethylene glycol</a:t>
            </a:r>
          </a:p>
          <a:p>
            <a:pPr marL="914400" lvl="1" indent="-457200" eaLnBrk="1" hangingPunct="1">
              <a:lnSpc>
                <a:spcPct val="90000"/>
              </a:lnSpc>
              <a:buFontTx/>
              <a:buChar char="•"/>
            </a:pPr>
            <a:r>
              <a:rPr lang="en-US" altLang="en-US" sz="2000" dirty="0"/>
              <a:t>Small organics</a:t>
            </a:r>
          </a:p>
          <a:p>
            <a:pPr marL="1295400" lvl="2" indent="-381000" eaLnBrk="1" hangingPunct="1">
              <a:lnSpc>
                <a:spcPct val="90000"/>
              </a:lnSpc>
            </a:pPr>
            <a:r>
              <a:rPr lang="en-US" altLang="en-US" sz="2000" dirty="0"/>
              <a:t>ethanol</a:t>
            </a:r>
            <a:endParaRPr lang="en-US" altLang="en-US" sz="2000" baseline="-25000" dirty="0"/>
          </a:p>
          <a:p>
            <a:pPr marL="1295400" lvl="2" indent="-381000" eaLnBrk="1" hangingPunct="1">
              <a:lnSpc>
                <a:spcPct val="90000"/>
              </a:lnSpc>
            </a:pPr>
            <a:r>
              <a:rPr lang="en-US" altLang="en-US" sz="2000" dirty="0" err="1"/>
              <a:t>Methylpentanediol</a:t>
            </a:r>
            <a:r>
              <a:rPr lang="en-US" altLang="en-US" sz="2000" dirty="0"/>
              <a:t> (MPD)</a:t>
            </a:r>
            <a:endParaRPr lang="en-US" altLang="en-US" sz="2000" baseline="-25000" dirty="0"/>
          </a:p>
          <a:p>
            <a:pPr marL="1295400" lvl="2" indent="-381000" eaLnBrk="1" hangingPunct="1">
              <a:lnSpc>
                <a:spcPct val="90000"/>
              </a:lnSpc>
            </a:pPr>
            <a:endParaRPr lang="en-US" altLang="en-US" sz="2000" baseline="-25000" dirty="0"/>
          </a:p>
        </p:txBody>
      </p:sp>
      <p:sp>
        <p:nvSpPr>
          <p:cNvPr id="14341" name="Text Box 8">
            <a:extLst>
              <a:ext uri="{FF2B5EF4-FFF2-40B4-BE49-F238E27FC236}">
                <a16:creationId xmlns:a16="http://schemas.microsoft.com/office/drawing/2014/main" id="{97C89117-4D9F-4FFA-A88A-A1E34043A617}"/>
              </a:ext>
            </a:extLst>
          </p:cNvPr>
          <p:cNvSpPr txBox="1">
            <a:spLocks noChangeArrowheads="1"/>
          </p:cNvSpPr>
          <p:nvPr/>
        </p:nvSpPr>
        <p:spPr bwMode="auto">
          <a:xfrm>
            <a:off x="5026025" y="4013200"/>
            <a:ext cx="2851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0"/>
              <a:t>PEG</a:t>
            </a:r>
          </a:p>
          <a:p>
            <a:pPr algn="ctr" eaLnBrk="1" hangingPunct="1">
              <a:spcBef>
                <a:spcPct val="0"/>
              </a:spcBef>
              <a:buFontTx/>
              <a:buNone/>
            </a:pPr>
            <a:r>
              <a:rPr lang="en-US" altLang="en-US" sz="1800" b="0"/>
              <a:t>Polymer of ethylene glycol</a:t>
            </a:r>
          </a:p>
        </p:txBody>
      </p:sp>
      <p:sp>
        <p:nvSpPr>
          <p:cNvPr id="14342" name="Text Box 31">
            <a:extLst>
              <a:ext uri="{FF2B5EF4-FFF2-40B4-BE49-F238E27FC236}">
                <a16:creationId xmlns:a16="http://schemas.microsoft.com/office/drawing/2014/main" id="{EDBDC4DE-8CCE-477A-8A80-384D8E663B34}"/>
              </a:ext>
            </a:extLst>
          </p:cNvPr>
          <p:cNvSpPr txBox="1">
            <a:spLocks noChangeArrowheads="1"/>
          </p:cNvSpPr>
          <p:nvPr/>
        </p:nvSpPr>
        <p:spPr bwMode="auto">
          <a:xfrm>
            <a:off x="4548188" y="4991100"/>
            <a:ext cx="398462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Precipitating agents monopolize water molecules, driving proteins to neutralize their surface charges by interacting with one another. It can lead to (1) amorphous precipitate or (2) crystals.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a:extLst>
              <a:ext uri="{FF2B5EF4-FFF2-40B4-BE49-F238E27FC236}">
                <a16:creationId xmlns:a16="http://schemas.microsoft.com/office/drawing/2014/main" id="{029F17DE-9A33-4CFD-85D2-020AB033B17C}"/>
              </a:ext>
            </a:extLst>
          </p:cNvPr>
          <p:cNvSpPr>
            <a:spLocks noGrp="1" noChangeArrowheads="1"/>
          </p:cNvSpPr>
          <p:nvPr>
            <p:ph type="title"/>
          </p:nvPr>
        </p:nvSpPr>
        <p:spPr>
          <a:xfrm>
            <a:off x="0" y="274638"/>
            <a:ext cx="9144000" cy="1143000"/>
          </a:xfrm>
        </p:spPr>
        <p:txBody>
          <a:bodyPr/>
          <a:lstStyle/>
          <a:p>
            <a:pPr marL="533400" indent="-533400" eaLnBrk="1" hangingPunct="1">
              <a:lnSpc>
                <a:spcPct val="90000"/>
              </a:lnSpc>
              <a:buFontTx/>
              <a:buNone/>
            </a:pPr>
            <a:r>
              <a:rPr lang="en-US" altLang="en-US" sz="3600" b="1" dirty="0"/>
              <a:t>3) Use vapor diffusion to dehydrate the protein solution</a:t>
            </a:r>
          </a:p>
        </p:txBody>
      </p:sp>
      <p:sp>
        <p:nvSpPr>
          <p:cNvPr id="15363" name="Rectangle 6">
            <a:extLst>
              <a:ext uri="{FF2B5EF4-FFF2-40B4-BE49-F238E27FC236}">
                <a16:creationId xmlns:a16="http://schemas.microsoft.com/office/drawing/2014/main" id="{8CB4D672-6C31-470D-BD47-096B934E4394}"/>
              </a:ext>
            </a:extLst>
          </p:cNvPr>
          <p:cNvSpPr>
            <a:spLocks noGrp="1" noChangeArrowheads="1"/>
          </p:cNvSpPr>
          <p:nvPr>
            <p:ph type="body" sz="half" idx="1"/>
          </p:nvPr>
        </p:nvSpPr>
        <p:spPr>
          <a:xfrm>
            <a:off x="360363" y="2193925"/>
            <a:ext cx="4151312" cy="3097213"/>
          </a:xfrm>
        </p:spPr>
        <p:txBody>
          <a:bodyPr/>
          <a:lstStyle/>
          <a:p>
            <a:pPr marL="914400" lvl="1" indent="-457200" eaLnBrk="1" hangingPunct="1">
              <a:lnSpc>
                <a:spcPct val="90000"/>
              </a:lnSpc>
              <a:buFontTx/>
              <a:buChar char="•"/>
            </a:pPr>
            <a:r>
              <a:rPr lang="en-US" altLang="en-US" sz="2000" dirty="0"/>
              <a:t>Hanging drop vapor diffusion</a:t>
            </a:r>
          </a:p>
          <a:p>
            <a:pPr marL="914400" lvl="1" indent="-457200" eaLnBrk="1" hangingPunct="1">
              <a:lnSpc>
                <a:spcPct val="90000"/>
              </a:lnSpc>
              <a:buFontTx/>
              <a:buChar char="•"/>
            </a:pPr>
            <a:r>
              <a:rPr lang="en-US" altLang="en-US" sz="2000" dirty="0"/>
              <a:t>Sitting drop vapor diffusion</a:t>
            </a:r>
          </a:p>
          <a:p>
            <a:pPr marL="914400" lvl="1" indent="-457200" eaLnBrk="1" hangingPunct="1">
              <a:lnSpc>
                <a:spcPct val="90000"/>
              </a:lnSpc>
              <a:buFontTx/>
              <a:buChar char="•"/>
            </a:pPr>
            <a:r>
              <a:rPr lang="en-US" altLang="en-US" sz="2000" dirty="0"/>
              <a:t>Dialysis</a:t>
            </a:r>
          </a:p>
          <a:p>
            <a:pPr marL="914400" lvl="1" indent="-457200" eaLnBrk="1" hangingPunct="1">
              <a:lnSpc>
                <a:spcPct val="90000"/>
              </a:lnSpc>
              <a:buFontTx/>
              <a:buChar char="•"/>
            </a:pPr>
            <a:r>
              <a:rPr lang="en-US" altLang="en-US" sz="2000" dirty="0"/>
              <a:t>Liquid-liquid interface diffusion</a:t>
            </a:r>
          </a:p>
        </p:txBody>
      </p:sp>
      <p:pic>
        <p:nvPicPr>
          <p:cNvPr id="15364" name="Picture 31" descr="reservoir3">
            <a:extLst>
              <a:ext uri="{FF2B5EF4-FFF2-40B4-BE49-F238E27FC236}">
                <a16:creationId xmlns:a16="http://schemas.microsoft.com/office/drawing/2014/main" id="{DADA88E3-3BE4-4BF8-B2AB-82D0C0A569B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14875" y="1690688"/>
            <a:ext cx="3810000" cy="3219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5" name="Rectangle 33">
            <a:extLst>
              <a:ext uri="{FF2B5EF4-FFF2-40B4-BE49-F238E27FC236}">
                <a16:creationId xmlns:a16="http://schemas.microsoft.com/office/drawing/2014/main" id="{DE526819-BCA0-4E27-BFE7-611EC5543340}"/>
              </a:ext>
            </a:extLst>
          </p:cNvPr>
          <p:cNvSpPr>
            <a:spLocks noChangeArrowheads="1"/>
          </p:cNvSpPr>
          <p:nvPr/>
        </p:nvSpPr>
        <p:spPr bwMode="auto">
          <a:xfrm>
            <a:off x="4572000" y="4811713"/>
            <a:ext cx="4572000"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Note: Ammonium sulfate concentration is 2M in reservoir and only 1M in the drop.  </a:t>
            </a:r>
          </a:p>
          <a:p>
            <a:pPr eaLnBrk="1" hangingPunct="1">
              <a:spcBef>
                <a:spcPct val="0"/>
              </a:spcBef>
              <a:buFontTx/>
              <a:buNone/>
            </a:pPr>
            <a:endParaRPr lang="en-US" altLang="en-US" sz="1800" b="0"/>
          </a:p>
          <a:p>
            <a:pPr eaLnBrk="1" hangingPunct="1">
              <a:spcBef>
                <a:spcPct val="0"/>
              </a:spcBef>
              <a:buFontTx/>
              <a:buNone/>
            </a:pPr>
            <a:r>
              <a:rPr lang="en-US" altLang="en-US" sz="1800" b="0"/>
              <a:t>With time, water will vaporize from the drop and condense in the reservoir in order to balance the salt concentration.—SUPERSATURATION is achieved!</a:t>
            </a:r>
          </a:p>
        </p:txBody>
      </p:sp>
      <p:sp>
        <p:nvSpPr>
          <p:cNvPr id="15366" name="Text Box 34">
            <a:extLst>
              <a:ext uri="{FF2B5EF4-FFF2-40B4-BE49-F238E27FC236}">
                <a16:creationId xmlns:a16="http://schemas.microsoft.com/office/drawing/2014/main" id="{EA60B463-BE8E-455E-95D8-D96EF9EDA0BB}"/>
              </a:ext>
            </a:extLst>
          </p:cNvPr>
          <p:cNvSpPr txBox="1">
            <a:spLocks noChangeArrowheads="1"/>
          </p:cNvSpPr>
          <p:nvPr/>
        </p:nvSpPr>
        <p:spPr bwMode="auto">
          <a:xfrm>
            <a:off x="5411788" y="4270375"/>
            <a:ext cx="2432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2M ammonium sulfate</a:t>
            </a:r>
          </a:p>
        </p:txBody>
      </p:sp>
      <p:sp>
        <p:nvSpPr>
          <p:cNvPr id="15367" name="Text Box 35">
            <a:extLst>
              <a:ext uri="{FF2B5EF4-FFF2-40B4-BE49-F238E27FC236}">
                <a16:creationId xmlns:a16="http://schemas.microsoft.com/office/drawing/2014/main" id="{CEA94BC8-5452-4B75-B131-6985C31F1D22}"/>
              </a:ext>
            </a:extLst>
          </p:cNvPr>
          <p:cNvSpPr txBox="1">
            <a:spLocks noChangeArrowheads="1"/>
          </p:cNvSpPr>
          <p:nvPr/>
        </p:nvSpPr>
        <p:spPr bwMode="auto">
          <a:xfrm>
            <a:off x="5024438" y="1465263"/>
            <a:ext cx="323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t>Drop =½ protein + ½ reservoir</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19478</TotalTime>
  <Words>2493</Words>
  <Application>Microsoft Office PowerPoint</Application>
  <PresentationFormat>On-screen Show (4:3)</PresentationFormat>
  <Paragraphs>499</Paragraphs>
  <Slides>49</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Baekmuk Headline</vt:lpstr>
      <vt:lpstr>Courier</vt:lpstr>
      <vt:lpstr>Courier New</vt:lpstr>
      <vt:lpstr>Helvetica</vt:lpstr>
      <vt:lpstr>Symbol</vt:lpstr>
      <vt:lpstr>Default Design</vt:lpstr>
      <vt:lpstr>Crystallization Laboratory</vt:lpstr>
      <vt:lpstr>Crystallization is one step in the structure determination pipeline</vt:lpstr>
      <vt:lpstr>PowerPoint Presentation</vt:lpstr>
      <vt:lpstr>Why is it necessary to grow crystals?</vt:lpstr>
      <vt:lpstr>In a crystal, the diffraction signal is amplified by numerous, regularly repeating units (unit cells).  </vt:lpstr>
      <vt:lpstr>Three steps to achieve supersaturation.</vt:lpstr>
      <vt:lpstr>1) Concentrate purified protein before setting up crystallization plate.</vt:lpstr>
      <vt:lpstr>2) Use a precipitating agent</vt:lpstr>
      <vt:lpstr>3) Use vapor diffusion to dehydrate the protein solution</vt:lpstr>
      <vt:lpstr>A Phase Diagram illustrates how combinations of protein and precipitant concentrations produce crystals or precipitate, or clear solutions.</vt:lpstr>
      <vt:lpstr>Conventionally, try shotgun screening first, then systematic screening</vt:lpstr>
      <vt:lpstr>The details of the experiment.</vt:lpstr>
      <vt:lpstr>Goal: crystallize Proteinase K</vt:lpstr>
      <vt:lpstr>Reservoir Solutions</vt:lpstr>
      <vt:lpstr>Practical Considerations</vt:lpstr>
      <vt:lpstr>Setting the drops (speeded up by 400%)</vt:lpstr>
      <vt:lpstr>Do not press on coverslips (greasy fingers obscure view of crystals, may break glass)</vt:lpstr>
      <vt:lpstr>Proper use of the pipetor.</vt:lpstr>
      <vt:lpstr>Which pipetor would you use for delivering 320 uL of liquid?</vt:lpstr>
      <vt:lpstr>Each pipetor has a different range of accuracy</vt:lpstr>
      <vt:lpstr>Which pipetor would you use for delivering 170 uL of ammonium sulfate?</vt:lpstr>
      <vt:lpstr>How much volume will this pipetor deliver?</vt:lpstr>
      <vt:lpstr>How much volume will this pipetor deliver?</vt:lpstr>
      <vt:lpstr>How much volume will this pipetor deliver?</vt:lpstr>
      <vt:lpstr>What is wrong with this picture?</vt:lpstr>
      <vt:lpstr>What is wrong with this picture?</vt:lpstr>
      <vt:lpstr>Dip tip in stock solution, just under the surface.</vt:lpstr>
      <vt:lpstr>Withdrawing and Dispensing Liquid. 3 different positions</vt:lpstr>
      <vt:lpstr>Withdrawing solution: set volume, then push plunger to first stop to push air out of the tip.</vt:lpstr>
      <vt:lpstr>Dip tip below surface of solution. Then release plunger gently to withdraw solution</vt:lpstr>
      <vt:lpstr>To expel solution, push to second stop.</vt:lpstr>
      <vt:lpstr>When dispensing protein, just push to first stop. Bubbles mean troubles.</vt:lpstr>
      <vt:lpstr>Hanging drop vapor diffusion step two</vt:lpstr>
      <vt:lpstr>Hanging drop vapor diffusion step three</vt:lpstr>
      <vt:lpstr>Proteinase K time lapse photography</vt:lpstr>
      <vt:lpstr>Heavy Atom Gel Shift Assay. Why?</vt:lpstr>
      <vt:lpstr>Why are heavy atoms used to solve the phase problem?</vt:lpstr>
      <vt:lpstr>Why do heavy atoms have to be screened?</vt:lpstr>
      <vt:lpstr>Before 2000, trial &amp; error was the primary method of heavy atom screening</vt:lpstr>
      <vt:lpstr>Heavy Atom Gel Shift Assay</vt:lpstr>
      <vt:lpstr>Procedures</vt:lpstr>
      <vt:lpstr>What makes crystallization such a difficult challenge?</vt:lpstr>
      <vt:lpstr>DHcrystal is modestly favorable  (0 to -17 kcal/mol)</vt:lpstr>
      <vt:lpstr>TDSprotein is strongly unfavorable  (+7 to +25 kcal/mol)</vt:lpstr>
      <vt:lpstr>TDSsolvent is favorable  (-7.5 to -50 kcal/mol)</vt:lpstr>
      <vt:lpstr>DGcrystal=DHcrystal-T(DSprotein+DSsolvent)</vt:lpstr>
      <vt:lpstr>Strategies to lessen the entropic penalty, TDSprotein. </vt:lpstr>
      <vt:lpstr>PowerPoint Presentation</vt:lpstr>
      <vt:lpstr>Waves scattered from identical unit cells sum together, amplifying the signal in particular directions.</vt:lpstr>
    </vt:vector>
  </TitlesOfParts>
  <Company>UCLA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Crystallization Laboratory</dc:title>
  <dc:creator>DC</dc:creator>
  <cp:lastModifiedBy>sawaya</cp:lastModifiedBy>
  <cp:revision>254</cp:revision>
  <dcterms:created xsi:type="dcterms:W3CDTF">2005-01-08T11:13:57Z</dcterms:created>
  <dcterms:modified xsi:type="dcterms:W3CDTF">2021-01-05T17:00:47Z</dcterms:modified>
</cp:coreProperties>
</file>