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7" autoAdjust="0"/>
    <p:restoredTop sz="94660"/>
  </p:normalViewPr>
  <p:slideViewPr>
    <p:cSldViewPr snapToGrid="0" showGuides="1">
      <p:cViewPr varScale="1">
        <p:scale>
          <a:sx n="63" d="100"/>
          <a:sy n="63" d="100"/>
        </p:scale>
        <p:origin x="48" y="3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631678-AAF4-420C-98D2-1296D5C9B6E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7112E8D-2333-41BD-B4B8-B7DAAD6A751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8343861-D9F1-44FC-82BD-543F536147B5}"/>
              </a:ext>
            </a:extLst>
          </p:cNvPr>
          <p:cNvSpPr>
            <a:spLocks noGrp="1"/>
          </p:cNvSpPr>
          <p:nvPr>
            <p:ph type="dt" sz="half" idx="10"/>
          </p:nvPr>
        </p:nvSpPr>
        <p:spPr/>
        <p:txBody>
          <a:bodyPr/>
          <a:lstStyle/>
          <a:p>
            <a:fld id="{735993A6-7B6E-47B3-A7C7-7060357738A9}" type="datetimeFigureOut">
              <a:rPr lang="en-US" smtClean="0"/>
              <a:t>1/21/2021</a:t>
            </a:fld>
            <a:endParaRPr lang="en-US"/>
          </a:p>
        </p:txBody>
      </p:sp>
      <p:sp>
        <p:nvSpPr>
          <p:cNvPr id="5" name="Footer Placeholder 4">
            <a:extLst>
              <a:ext uri="{FF2B5EF4-FFF2-40B4-BE49-F238E27FC236}">
                <a16:creationId xmlns:a16="http://schemas.microsoft.com/office/drawing/2014/main" id="{449FAB26-3BE1-4BCE-A204-0A44B634C0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000BC2-6C96-4D81-ADC4-7D75AB3A8F07}"/>
              </a:ext>
            </a:extLst>
          </p:cNvPr>
          <p:cNvSpPr>
            <a:spLocks noGrp="1"/>
          </p:cNvSpPr>
          <p:nvPr>
            <p:ph type="sldNum" sz="quarter" idx="12"/>
          </p:nvPr>
        </p:nvSpPr>
        <p:spPr/>
        <p:txBody>
          <a:bodyPr/>
          <a:lstStyle/>
          <a:p>
            <a:fld id="{C42D108A-5FC3-4183-80A2-198582A831FF}" type="slidenum">
              <a:rPr lang="en-US" smtClean="0"/>
              <a:t>‹#›</a:t>
            </a:fld>
            <a:endParaRPr lang="en-US"/>
          </a:p>
        </p:txBody>
      </p:sp>
    </p:spTree>
    <p:extLst>
      <p:ext uri="{BB962C8B-B14F-4D97-AF65-F5344CB8AC3E}">
        <p14:creationId xmlns:p14="http://schemas.microsoft.com/office/powerpoint/2010/main" val="32681137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E68171-05D1-41E6-BAA5-03F2887E028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F911C36-9F18-4795-BDF1-0DE24CAA96C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EF1CA5-D785-49A5-9BF0-FD6A82FB90B9}"/>
              </a:ext>
            </a:extLst>
          </p:cNvPr>
          <p:cNvSpPr>
            <a:spLocks noGrp="1"/>
          </p:cNvSpPr>
          <p:nvPr>
            <p:ph type="dt" sz="half" idx="10"/>
          </p:nvPr>
        </p:nvSpPr>
        <p:spPr/>
        <p:txBody>
          <a:bodyPr/>
          <a:lstStyle/>
          <a:p>
            <a:fld id="{735993A6-7B6E-47B3-A7C7-7060357738A9}" type="datetimeFigureOut">
              <a:rPr lang="en-US" smtClean="0"/>
              <a:t>1/21/2021</a:t>
            </a:fld>
            <a:endParaRPr lang="en-US"/>
          </a:p>
        </p:txBody>
      </p:sp>
      <p:sp>
        <p:nvSpPr>
          <p:cNvPr id="5" name="Footer Placeholder 4">
            <a:extLst>
              <a:ext uri="{FF2B5EF4-FFF2-40B4-BE49-F238E27FC236}">
                <a16:creationId xmlns:a16="http://schemas.microsoft.com/office/drawing/2014/main" id="{EF6FC337-9FC9-4BF2-BB9C-404587D42C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D2C6BA9-E861-4D44-B84A-933BD48DDDF0}"/>
              </a:ext>
            </a:extLst>
          </p:cNvPr>
          <p:cNvSpPr>
            <a:spLocks noGrp="1"/>
          </p:cNvSpPr>
          <p:nvPr>
            <p:ph type="sldNum" sz="quarter" idx="12"/>
          </p:nvPr>
        </p:nvSpPr>
        <p:spPr/>
        <p:txBody>
          <a:bodyPr/>
          <a:lstStyle/>
          <a:p>
            <a:fld id="{C42D108A-5FC3-4183-80A2-198582A831FF}" type="slidenum">
              <a:rPr lang="en-US" smtClean="0"/>
              <a:t>‹#›</a:t>
            </a:fld>
            <a:endParaRPr lang="en-US"/>
          </a:p>
        </p:txBody>
      </p:sp>
    </p:spTree>
    <p:extLst>
      <p:ext uri="{BB962C8B-B14F-4D97-AF65-F5344CB8AC3E}">
        <p14:creationId xmlns:p14="http://schemas.microsoft.com/office/powerpoint/2010/main" val="12737686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368BB7-93EC-484A-987B-13B0F101718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5B087B8-2DE6-4D5A-9C06-562299D22DF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309598-8B9B-4291-A5D6-5BA74E2C1CAF}"/>
              </a:ext>
            </a:extLst>
          </p:cNvPr>
          <p:cNvSpPr>
            <a:spLocks noGrp="1"/>
          </p:cNvSpPr>
          <p:nvPr>
            <p:ph type="dt" sz="half" idx="10"/>
          </p:nvPr>
        </p:nvSpPr>
        <p:spPr/>
        <p:txBody>
          <a:bodyPr/>
          <a:lstStyle/>
          <a:p>
            <a:fld id="{735993A6-7B6E-47B3-A7C7-7060357738A9}" type="datetimeFigureOut">
              <a:rPr lang="en-US" smtClean="0"/>
              <a:t>1/21/2021</a:t>
            </a:fld>
            <a:endParaRPr lang="en-US"/>
          </a:p>
        </p:txBody>
      </p:sp>
      <p:sp>
        <p:nvSpPr>
          <p:cNvPr id="5" name="Footer Placeholder 4">
            <a:extLst>
              <a:ext uri="{FF2B5EF4-FFF2-40B4-BE49-F238E27FC236}">
                <a16:creationId xmlns:a16="http://schemas.microsoft.com/office/drawing/2014/main" id="{00D04AC2-2368-4742-906A-BF6FD4EA61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65AADC-E4CA-4A1D-8C30-EBB3FD0712B5}"/>
              </a:ext>
            </a:extLst>
          </p:cNvPr>
          <p:cNvSpPr>
            <a:spLocks noGrp="1"/>
          </p:cNvSpPr>
          <p:nvPr>
            <p:ph type="sldNum" sz="quarter" idx="12"/>
          </p:nvPr>
        </p:nvSpPr>
        <p:spPr/>
        <p:txBody>
          <a:bodyPr/>
          <a:lstStyle/>
          <a:p>
            <a:fld id="{C42D108A-5FC3-4183-80A2-198582A831FF}" type="slidenum">
              <a:rPr lang="en-US" smtClean="0"/>
              <a:t>‹#›</a:t>
            </a:fld>
            <a:endParaRPr lang="en-US"/>
          </a:p>
        </p:txBody>
      </p:sp>
    </p:spTree>
    <p:extLst>
      <p:ext uri="{BB962C8B-B14F-4D97-AF65-F5344CB8AC3E}">
        <p14:creationId xmlns:p14="http://schemas.microsoft.com/office/powerpoint/2010/main" val="3048418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2E83F-DC4E-4B43-873D-80C8E38B3CC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CA3005F-D128-43CC-9AD6-55B0F1F8912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6209B9-F7AD-405E-AE00-8EFD369577DB}"/>
              </a:ext>
            </a:extLst>
          </p:cNvPr>
          <p:cNvSpPr>
            <a:spLocks noGrp="1"/>
          </p:cNvSpPr>
          <p:nvPr>
            <p:ph type="dt" sz="half" idx="10"/>
          </p:nvPr>
        </p:nvSpPr>
        <p:spPr/>
        <p:txBody>
          <a:bodyPr/>
          <a:lstStyle/>
          <a:p>
            <a:fld id="{735993A6-7B6E-47B3-A7C7-7060357738A9}" type="datetimeFigureOut">
              <a:rPr lang="en-US" smtClean="0"/>
              <a:t>1/21/2021</a:t>
            </a:fld>
            <a:endParaRPr lang="en-US"/>
          </a:p>
        </p:txBody>
      </p:sp>
      <p:sp>
        <p:nvSpPr>
          <p:cNvPr id="5" name="Footer Placeholder 4">
            <a:extLst>
              <a:ext uri="{FF2B5EF4-FFF2-40B4-BE49-F238E27FC236}">
                <a16:creationId xmlns:a16="http://schemas.microsoft.com/office/drawing/2014/main" id="{9A7BBAE5-FAD6-4424-B057-6E828C9A06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6622BE-B378-445A-A61C-A9460FC739DA}"/>
              </a:ext>
            </a:extLst>
          </p:cNvPr>
          <p:cNvSpPr>
            <a:spLocks noGrp="1"/>
          </p:cNvSpPr>
          <p:nvPr>
            <p:ph type="sldNum" sz="quarter" idx="12"/>
          </p:nvPr>
        </p:nvSpPr>
        <p:spPr/>
        <p:txBody>
          <a:bodyPr/>
          <a:lstStyle/>
          <a:p>
            <a:fld id="{C42D108A-5FC3-4183-80A2-198582A831FF}" type="slidenum">
              <a:rPr lang="en-US" smtClean="0"/>
              <a:t>‹#›</a:t>
            </a:fld>
            <a:endParaRPr lang="en-US"/>
          </a:p>
        </p:txBody>
      </p:sp>
    </p:spTree>
    <p:extLst>
      <p:ext uri="{BB962C8B-B14F-4D97-AF65-F5344CB8AC3E}">
        <p14:creationId xmlns:p14="http://schemas.microsoft.com/office/powerpoint/2010/main" val="31886128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8E2546-D00A-4300-A8D4-FF9B2BF5FDA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1D38288-2E11-454B-802B-8A43AC33454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A41D22A-47D5-44F7-8DCC-48A7AF2F5A79}"/>
              </a:ext>
            </a:extLst>
          </p:cNvPr>
          <p:cNvSpPr>
            <a:spLocks noGrp="1"/>
          </p:cNvSpPr>
          <p:nvPr>
            <p:ph type="dt" sz="half" idx="10"/>
          </p:nvPr>
        </p:nvSpPr>
        <p:spPr/>
        <p:txBody>
          <a:bodyPr/>
          <a:lstStyle/>
          <a:p>
            <a:fld id="{735993A6-7B6E-47B3-A7C7-7060357738A9}" type="datetimeFigureOut">
              <a:rPr lang="en-US" smtClean="0"/>
              <a:t>1/21/2021</a:t>
            </a:fld>
            <a:endParaRPr lang="en-US"/>
          </a:p>
        </p:txBody>
      </p:sp>
      <p:sp>
        <p:nvSpPr>
          <p:cNvPr id="5" name="Footer Placeholder 4">
            <a:extLst>
              <a:ext uri="{FF2B5EF4-FFF2-40B4-BE49-F238E27FC236}">
                <a16:creationId xmlns:a16="http://schemas.microsoft.com/office/drawing/2014/main" id="{A2754A58-8933-477E-8D9B-3EF84CA45B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82E5A6-5579-4469-B26F-A79C72EA5CD5}"/>
              </a:ext>
            </a:extLst>
          </p:cNvPr>
          <p:cNvSpPr>
            <a:spLocks noGrp="1"/>
          </p:cNvSpPr>
          <p:nvPr>
            <p:ph type="sldNum" sz="quarter" idx="12"/>
          </p:nvPr>
        </p:nvSpPr>
        <p:spPr/>
        <p:txBody>
          <a:bodyPr/>
          <a:lstStyle/>
          <a:p>
            <a:fld id="{C42D108A-5FC3-4183-80A2-198582A831FF}" type="slidenum">
              <a:rPr lang="en-US" smtClean="0"/>
              <a:t>‹#›</a:t>
            </a:fld>
            <a:endParaRPr lang="en-US"/>
          </a:p>
        </p:txBody>
      </p:sp>
    </p:spTree>
    <p:extLst>
      <p:ext uri="{BB962C8B-B14F-4D97-AF65-F5344CB8AC3E}">
        <p14:creationId xmlns:p14="http://schemas.microsoft.com/office/powerpoint/2010/main" val="1031165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545307-87EB-4B94-8320-396C9370E14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FA3BB6F-2862-46D6-96C1-B1F8BEA17E2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AE5911A-56D8-4196-9C42-4477ABDE395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AC84E2E-025C-437C-8F54-76E6D7805090}"/>
              </a:ext>
            </a:extLst>
          </p:cNvPr>
          <p:cNvSpPr>
            <a:spLocks noGrp="1"/>
          </p:cNvSpPr>
          <p:nvPr>
            <p:ph type="dt" sz="half" idx="10"/>
          </p:nvPr>
        </p:nvSpPr>
        <p:spPr/>
        <p:txBody>
          <a:bodyPr/>
          <a:lstStyle/>
          <a:p>
            <a:fld id="{735993A6-7B6E-47B3-A7C7-7060357738A9}" type="datetimeFigureOut">
              <a:rPr lang="en-US" smtClean="0"/>
              <a:t>1/21/2021</a:t>
            </a:fld>
            <a:endParaRPr lang="en-US"/>
          </a:p>
        </p:txBody>
      </p:sp>
      <p:sp>
        <p:nvSpPr>
          <p:cNvPr id="6" name="Footer Placeholder 5">
            <a:extLst>
              <a:ext uri="{FF2B5EF4-FFF2-40B4-BE49-F238E27FC236}">
                <a16:creationId xmlns:a16="http://schemas.microsoft.com/office/drawing/2014/main" id="{C2B2D656-B4C9-4C43-97AF-CCFE2017F6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7C594E-E7F6-46B4-B0BE-0FD59A475039}"/>
              </a:ext>
            </a:extLst>
          </p:cNvPr>
          <p:cNvSpPr>
            <a:spLocks noGrp="1"/>
          </p:cNvSpPr>
          <p:nvPr>
            <p:ph type="sldNum" sz="quarter" idx="12"/>
          </p:nvPr>
        </p:nvSpPr>
        <p:spPr/>
        <p:txBody>
          <a:bodyPr/>
          <a:lstStyle/>
          <a:p>
            <a:fld id="{C42D108A-5FC3-4183-80A2-198582A831FF}" type="slidenum">
              <a:rPr lang="en-US" smtClean="0"/>
              <a:t>‹#›</a:t>
            </a:fld>
            <a:endParaRPr lang="en-US"/>
          </a:p>
        </p:txBody>
      </p:sp>
    </p:spTree>
    <p:extLst>
      <p:ext uri="{BB962C8B-B14F-4D97-AF65-F5344CB8AC3E}">
        <p14:creationId xmlns:p14="http://schemas.microsoft.com/office/powerpoint/2010/main" val="1910380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38E78A-90B9-4F16-8A05-3CAAB60FA26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2B94EC1-FA9A-439E-A560-9AC38FBDFE7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55EA1CD-1ED0-4328-B7EA-5EAC5D7990A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78C541F-C5B9-4F73-B823-0770A992F58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AA0C611-1E9E-4D7F-BD41-996CCC2BE3C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3D63E12-93EA-433D-AFDA-192817073397}"/>
              </a:ext>
            </a:extLst>
          </p:cNvPr>
          <p:cNvSpPr>
            <a:spLocks noGrp="1"/>
          </p:cNvSpPr>
          <p:nvPr>
            <p:ph type="dt" sz="half" idx="10"/>
          </p:nvPr>
        </p:nvSpPr>
        <p:spPr/>
        <p:txBody>
          <a:bodyPr/>
          <a:lstStyle/>
          <a:p>
            <a:fld id="{735993A6-7B6E-47B3-A7C7-7060357738A9}" type="datetimeFigureOut">
              <a:rPr lang="en-US" smtClean="0"/>
              <a:t>1/21/2021</a:t>
            </a:fld>
            <a:endParaRPr lang="en-US"/>
          </a:p>
        </p:txBody>
      </p:sp>
      <p:sp>
        <p:nvSpPr>
          <p:cNvPr id="8" name="Footer Placeholder 7">
            <a:extLst>
              <a:ext uri="{FF2B5EF4-FFF2-40B4-BE49-F238E27FC236}">
                <a16:creationId xmlns:a16="http://schemas.microsoft.com/office/drawing/2014/main" id="{D90C2C3E-9D0A-42B2-8E7E-2D692AE0069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FB37470-BC6C-46AD-86CD-E5B196CD7E13}"/>
              </a:ext>
            </a:extLst>
          </p:cNvPr>
          <p:cNvSpPr>
            <a:spLocks noGrp="1"/>
          </p:cNvSpPr>
          <p:nvPr>
            <p:ph type="sldNum" sz="quarter" idx="12"/>
          </p:nvPr>
        </p:nvSpPr>
        <p:spPr/>
        <p:txBody>
          <a:bodyPr/>
          <a:lstStyle/>
          <a:p>
            <a:fld id="{C42D108A-5FC3-4183-80A2-198582A831FF}" type="slidenum">
              <a:rPr lang="en-US" smtClean="0"/>
              <a:t>‹#›</a:t>
            </a:fld>
            <a:endParaRPr lang="en-US"/>
          </a:p>
        </p:txBody>
      </p:sp>
    </p:spTree>
    <p:extLst>
      <p:ext uri="{BB962C8B-B14F-4D97-AF65-F5344CB8AC3E}">
        <p14:creationId xmlns:p14="http://schemas.microsoft.com/office/powerpoint/2010/main" val="40401347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B24F9D-B520-4BCD-94BD-B00AA74055B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4C6B8E3-425A-47EB-9763-47E90DAF88F7}"/>
              </a:ext>
            </a:extLst>
          </p:cNvPr>
          <p:cNvSpPr>
            <a:spLocks noGrp="1"/>
          </p:cNvSpPr>
          <p:nvPr>
            <p:ph type="dt" sz="half" idx="10"/>
          </p:nvPr>
        </p:nvSpPr>
        <p:spPr/>
        <p:txBody>
          <a:bodyPr/>
          <a:lstStyle/>
          <a:p>
            <a:fld id="{735993A6-7B6E-47B3-A7C7-7060357738A9}" type="datetimeFigureOut">
              <a:rPr lang="en-US" smtClean="0"/>
              <a:t>1/21/2021</a:t>
            </a:fld>
            <a:endParaRPr lang="en-US"/>
          </a:p>
        </p:txBody>
      </p:sp>
      <p:sp>
        <p:nvSpPr>
          <p:cNvPr id="4" name="Footer Placeholder 3">
            <a:extLst>
              <a:ext uri="{FF2B5EF4-FFF2-40B4-BE49-F238E27FC236}">
                <a16:creationId xmlns:a16="http://schemas.microsoft.com/office/drawing/2014/main" id="{C0D47D2E-2699-483E-92C3-4116CF59B1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0FCF859-F0F6-494F-B474-A4830F1C3ADF}"/>
              </a:ext>
            </a:extLst>
          </p:cNvPr>
          <p:cNvSpPr>
            <a:spLocks noGrp="1"/>
          </p:cNvSpPr>
          <p:nvPr>
            <p:ph type="sldNum" sz="quarter" idx="12"/>
          </p:nvPr>
        </p:nvSpPr>
        <p:spPr/>
        <p:txBody>
          <a:bodyPr/>
          <a:lstStyle/>
          <a:p>
            <a:fld id="{C42D108A-5FC3-4183-80A2-198582A831FF}" type="slidenum">
              <a:rPr lang="en-US" smtClean="0"/>
              <a:t>‹#›</a:t>
            </a:fld>
            <a:endParaRPr lang="en-US"/>
          </a:p>
        </p:txBody>
      </p:sp>
    </p:spTree>
    <p:extLst>
      <p:ext uri="{BB962C8B-B14F-4D97-AF65-F5344CB8AC3E}">
        <p14:creationId xmlns:p14="http://schemas.microsoft.com/office/powerpoint/2010/main" val="689318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0B7F192-1006-428D-9C78-5479B1931B4E}"/>
              </a:ext>
            </a:extLst>
          </p:cNvPr>
          <p:cNvSpPr>
            <a:spLocks noGrp="1"/>
          </p:cNvSpPr>
          <p:nvPr>
            <p:ph type="dt" sz="half" idx="10"/>
          </p:nvPr>
        </p:nvSpPr>
        <p:spPr/>
        <p:txBody>
          <a:bodyPr/>
          <a:lstStyle/>
          <a:p>
            <a:fld id="{735993A6-7B6E-47B3-A7C7-7060357738A9}" type="datetimeFigureOut">
              <a:rPr lang="en-US" smtClean="0"/>
              <a:t>1/21/2021</a:t>
            </a:fld>
            <a:endParaRPr lang="en-US"/>
          </a:p>
        </p:txBody>
      </p:sp>
      <p:sp>
        <p:nvSpPr>
          <p:cNvPr id="3" name="Footer Placeholder 2">
            <a:extLst>
              <a:ext uri="{FF2B5EF4-FFF2-40B4-BE49-F238E27FC236}">
                <a16:creationId xmlns:a16="http://schemas.microsoft.com/office/drawing/2014/main" id="{3B99040E-B43A-4BF6-AA46-E6A8A856D54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A105F82-4A1A-4047-90B1-61A0B2FE5C69}"/>
              </a:ext>
            </a:extLst>
          </p:cNvPr>
          <p:cNvSpPr>
            <a:spLocks noGrp="1"/>
          </p:cNvSpPr>
          <p:nvPr>
            <p:ph type="sldNum" sz="quarter" idx="12"/>
          </p:nvPr>
        </p:nvSpPr>
        <p:spPr/>
        <p:txBody>
          <a:bodyPr/>
          <a:lstStyle/>
          <a:p>
            <a:fld id="{C42D108A-5FC3-4183-80A2-198582A831FF}" type="slidenum">
              <a:rPr lang="en-US" smtClean="0"/>
              <a:t>‹#›</a:t>
            </a:fld>
            <a:endParaRPr lang="en-US"/>
          </a:p>
        </p:txBody>
      </p:sp>
    </p:spTree>
    <p:extLst>
      <p:ext uri="{BB962C8B-B14F-4D97-AF65-F5344CB8AC3E}">
        <p14:creationId xmlns:p14="http://schemas.microsoft.com/office/powerpoint/2010/main" val="1027229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D0A7B8-A279-4939-82DF-5CD6DDA36E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E3155CF-579F-4DEA-AF0D-9ECB63A391E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C17043B-5AE2-4A6C-959F-C196FB9851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4F4FCC9-D452-4E0F-AF45-7BA066DA6085}"/>
              </a:ext>
            </a:extLst>
          </p:cNvPr>
          <p:cNvSpPr>
            <a:spLocks noGrp="1"/>
          </p:cNvSpPr>
          <p:nvPr>
            <p:ph type="dt" sz="half" idx="10"/>
          </p:nvPr>
        </p:nvSpPr>
        <p:spPr/>
        <p:txBody>
          <a:bodyPr/>
          <a:lstStyle/>
          <a:p>
            <a:fld id="{735993A6-7B6E-47B3-A7C7-7060357738A9}" type="datetimeFigureOut">
              <a:rPr lang="en-US" smtClean="0"/>
              <a:t>1/21/2021</a:t>
            </a:fld>
            <a:endParaRPr lang="en-US"/>
          </a:p>
        </p:txBody>
      </p:sp>
      <p:sp>
        <p:nvSpPr>
          <p:cNvPr id="6" name="Footer Placeholder 5">
            <a:extLst>
              <a:ext uri="{FF2B5EF4-FFF2-40B4-BE49-F238E27FC236}">
                <a16:creationId xmlns:a16="http://schemas.microsoft.com/office/drawing/2014/main" id="{3D5A2EED-6690-4CD1-838B-6DFEF601C3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D6D5811-C57C-42A5-B723-ACFB5D158C9E}"/>
              </a:ext>
            </a:extLst>
          </p:cNvPr>
          <p:cNvSpPr>
            <a:spLocks noGrp="1"/>
          </p:cNvSpPr>
          <p:nvPr>
            <p:ph type="sldNum" sz="quarter" idx="12"/>
          </p:nvPr>
        </p:nvSpPr>
        <p:spPr/>
        <p:txBody>
          <a:bodyPr/>
          <a:lstStyle/>
          <a:p>
            <a:fld id="{C42D108A-5FC3-4183-80A2-198582A831FF}" type="slidenum">
              <a:rPr lang="en-US" smtClean="0"/>
              <a:t>‹#›</a:t>
            </a:fld>
            <a:endParaRPr lang="en-US"/>
          </a:p>
        </p:txBody>
      </p:sp>
    </p:spTree>
    <p:extLst>
      <p:ext uri="{BB962C8B-B14F-4D97-AF65-F5344CB8AC3E}">
        <p14:creationId xmlns:p14="http://schemas.microsoft.com/office/powerpoint/2010/main" val="1210834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BA9158-1942-4681-A738-089E9178355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75D1AF6-70FE-4BD5-B1DC-87C77B4EEC8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2B92601-906E-4AF3-8232-0E7A534A3E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540DA9E-6724-4267-988A-8463F9E8F667}"/>
              </a:ext>
            </a:extLst>
          </p:cNvPr>
          <p:cNvSpPr>
            <a:spLocks noGrp="1"/>
          </p:cNvSpPr>
          <p:nvPr>
            <p:ph type="dt" sz="half" idx="10"/>
          </p:nvPr>
        </p:nvSpPr>
        <p:spPr/>
        <p:txBody>
          <a:bodyPr/>
          <a:lstStyle/>
          <a:p>
            <a:fld id="{735993A6-7B6E-47B3-A7C7-7060357738A9}" type="datetimeFigureOut">
              <a:rPr lang="en-US" smtClean="0"/>
              <a:t>1/21/2021</a:t>
            </a:fld>
            <a:endParaRPr lang="en-US"/>
          </a:p>
        </p:txBody>
      </p:sp>
      <p:sp>
        <p:nvSpPr>
          <p:cNvPr id="6" name="Footer Placeholder 5">
            <a:extLst>
              <a:ext uri="{FF2B5EF4-FFF2-40B4-BE49-F238E27FC236}">
                <a16:creationId xmlns:a16="http://schemas.microsoft.com/office/drawing/2014/main" id="{8B7D1F04-85C6-47BD-80C3-7E733876CB9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9BFBC0E-1F8B-4148-B9D5-4798DAE783EA}"/>
              </a:ext>
            </a:extLst>
          </p:cNvPr>
          <p:cNvSpPr>
            <a:spLocks noGrp="1"/>
          </p:cNvSpPr>
          <p:nvPr>
            <p:ph type="sldNum" sz="quarter" idx="12"/>
          </p:nvPr>
        </p:nvSpPr>
        <p:spPr/>
        <p:txBody>
          <a:bodyPr/>
          <a:lstStyle/>
          <a:p>
            <a:fld id="{C42D108A-5FC3-4183-80A2-198582A831FF}" type="slidenum">
              <a:rPr lang="en-US" smtClean="0"/>
              <a:t>‹#›</a:t>
            </a:fld>
            <a:endParaRPr lang="en-US"/>
          </a:p>
        </p:txBody>
      </p:sp>
    </p:spTree>
    <p:extLst>
      <p:ext uri="{BB962C8B-B14F-4D97-AF65-F5344CB8AC3E}">
        <p14:creationId xmlns:p14="http://schemas.microsoft.com/office/powerpoint/2010/main" val="11082142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88F479C-D2F6-4FAC-B19F-6E636022674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09DEE8A-A4E0-46E5-8BC8-FE616EF1E15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41A240-4780-4FB2-A1AC-97F5EDF332A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5993A6-7B6E-47B3-A7C7-7060357738A9}" type="datetimeFigureOut">
              <a:rPr lang="en-US" smtClean="0"/>
              <a:t>1/21/2021</a:t>
            </a:fld>
            <a:endParaRPr lang="en-US"/>
          </a:p>
        </p:txBody>
      </p:sp>
      <p:sp>
        <p:nvSpPr>
          <p:cNvPr id="5" name="Footer Placeholder 4">
            <a:extLst>
              <a:ext uri="{FF2B5EF4-FFF2-40B4-BE49-F238E27FC236}">
                <a16:creationId xmlns:a16="http://schemas.microsoft.com/office/drawing/2014/main" id="{76D8D96A-6BC9-4B12-848C-77BF56BBA2E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3B749DA-A4B9-45A7-ABD5-6B24A17D7FC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2D108A-5FC3-4183-80A2-198582A831FF}" type="slidenum">
              <a:rPr lang="en-US" smtClean="0"/>
              <a:t>‹#›</a:t>
            </a:fld>
            <a:endParaRPr lang="en-US"/>
          </a:p>
        </p:txBody>
      </p:sp>
    </p:spTree>
    <p:extLst>
      <p:ext uri="{BB962C8B-B14F-4D97-AF65-F5344CB8AC3E}">
        <p14:creationId xmlns:p14="http://schemas.microsoft.com/office/powerpoint/2010/main" val="19305829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F9A2E6-ECA7-41BB-A3D4-283B982FD67F}"/>
              </a:ext>
            </a:extLst>
          </p:cNvPr>
          <p:cNvSpPr>
            <a:spLocks noGrp="1"/>
          </p:cNvSpPr>
          <p:nvPr>
            <p:ph type="ctrTitle"/>
          </p:nvPr>
        </p:nvSpPr>
        <p:spPr/>
        <p:txBody>
          <a:bodyPr>
            <a:normAutofit fontScale="90000"/>
          </a:bodyPr>
          <a:lstStyle/>
          <a:p>
            <a:r>
              <a:rPr lang="en-US" dirty="0"/>
              <a:t>How to determine heavy atom coordinates from a difference Patterson map.</a:t>
            </a:r>
          </a:p>
        </p:txBody>
      </p:sp>
      <p:sp>
        <p:nvSpPr>
          <p:cNvPr id="3" name="Subtitle 2">
            <a:extLst>
              <a:ext uri="{FF2B5EF4-FFF2-40B4-BE49-F238E27FC236}">
                <a16:creationId xmlns:a16="http://schemas.microsoft.com/office/drawing/2014/main" id="{BA8843AC-8724-4844-8C7C-D1EB2EFB6A58}"/>
              </a:ext>
            </a:extLst>
          </p:cNvPr>
          <p:cNvSpPr>
            <a:spLocks noGrp="1"/>
          </p:cNvSpPr>
          <p:nvPr>
            <p:ph type="subTitle" idx="1"/>
          </p:nvPr>
        </p:nvSpPr>
        <p:spPr/>
        <p:txBody>
          <a:bodyPr/>
          <a:lstStyle/>
          <a:p>
            <a:r>
              <a:rPr lang="en-US" dirty="0"/>
              <a:t>An outline</a:t>
            </a:r>
          </a:p>
        </p:txBody>
      </p:sp>
    </p:spTree>
    <p:extLst>
      <p:ext uri="{BB962C8B-B14F-4D97-AF65-F5344CB8AC3E}">
        <p14:creationId xmlns:p14="http://schemas.microsoft.com/office/powerpoint/2010/main" val="2956111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D0D2B9-E318-475D-8915-F3A83DD933BE}"/>
              </a:ext>
            </a:extLst>
          </p:cNvPr>
          <p:cNvSpPr>
            <a:spLocks noGrp="1"/>
          </p:cNvSpPr>
          <p:nvPr>
            <p:ph type="title"/>
          </p:nvPr>
        </p:nvSpPr>
        <p:spPr/>
        <p:txBody>
          <a:bodyPr/>
          <a:lstStyle/>
          <a:p>
            <a:r>
              <a:rPr lang="en-US" dirty="0"/>
              <a:t>Basic concepts</a:t>
            </a:r>
          </a:p>
        </p:txBody>
      </p:sp>
      <p:sp>
        <p:nvSpPr>
          <p:cNvPr id="3" name="Content Placeholder 2">
            <a:extLst>
              <a:ext uri="{FF2B5EF4-FFF2-40B4-BE49-F238E27FC236}">
                <a16:creationId xmlns:a16="http://schemas.microsoft.com/office/drawing/2014/main" id="{743CF3E1-CABE-4AF9-B01B-684F2B35B8EE}"/>
              </a:ext>
            </a:extLst>
          </p:cNvPr>
          <p:cNvSpPr>
            <a:spLocks noGrp="1"/>
          </p:cNvSpPr>
          <p:nvPr>
            <p:ph idx="1"/>
          </p:nvPr>
        </p:nvSpPr>
        <p:spPr>
          <a:xfrm>
            <a:off x="838200" y="1825625"/>
            <a:ext cx="10515600" cy="4667250"/>
          </a:xfrm>
        </p:spPr>
        <p:txBody>
          <a:bodyPr>
            <a:normAutofit fontScale="55000" lnSpcReduction="20000"/>
          </a:bodyPr>
          <a:lstStyle/>
          <a:p>
            <a:r>
              <a:rPr lang="en-US" dirty="0"/>
              <a:t>If we observe a difference Patterson peak with coordinates (</a:t>
            </a:r>
            <a:r>
              <a:rPr lang="en-US" dirty="0" err="1"/>
              <a:t>u,v,w</a:t>
            </a:r>
            <a:r>
              <a:rPr lang="en-US" dirty="0"/>
              <a:t>), we learn that two atoms in the crystal are related by a vector with length u (along x), a length v (along y), and a length w (along z). In other words, the vector relating two atoms in the crystal has the magnitude and direction of a vector drawn from 0,0,0 to </a:t>
            </a:r>
            <a:r>
              <a:rPr lang="en-US" dirty="0" err="1"/>
              <a:t>u,v,w</a:t>
            </a:r>
            <a:r>
              <a:rPr lang="en-US" dirty="0"/>
              <a:t>. So, the Patterson peak coordinates tell us the relative positions of the two atoms, but not the absolute positions of the atoms. </a:t>
            </a:r>
          </a:p>
          <a:p>
            <a:r>
              <a:rPr lang="en-US" dirty="0"/>
              <a:t>To determine the absolute positions of the atoms, we need to know the space group symmetry operator that relates the two atoms at the tips of the vector, </a:t>
            </a:r>
            <a:r>
              <a:rPr lang="en-US" dirty="0" err="1"/>
              <a:t>u,v,w</a:t>
            </a:r>
            <a:r>
              <a:rPr lang="en-US" dirty="0"/>
              <a:t>. If we can attribute the two atoms to space group symmetry operators, we can equate the difference between operators to </a:t>
            </a:r>
            <a:r>
              <a:rPr lang="en-US" dirty="0" err="1"/>
              <a:t>u,v,w</a:t>
            </a:r>
            <a:r>
              <a:rPr lang="en-US" dirty="0"/>
              <a:t> and solve for </a:t>
            </a:r>
            <a:r>
              <a:rPr lang="en-US" dirty="0" err="1"/>
              <a:t>x,y,z</a:t>
            </a:r>
            <a:r>
              <a:rPr lang="en-US" dirty="0"/>
              <a:t>. In order for this strategy to work, we must be confident that the two atoms are indeed related by crystal symmetry, and not both located within the same asymmetric unit. We are guaranteed this condition is met if each asymmetric unit contains only one heavy atom (as is true in our experiments). All peaks that we observe in our difference Patterson maps today have arisen from atoms related by crystallographic symmetry (i.e. operations that relate one asymmetric unit to another). So Patterson peak coordinates (</a:t>
            </a:r>
            <a:r>
              <a:rPr lang="en-US" dirty="0" err="1"/>
              <a:t>u,v,w</a:t>
            </a:r>
            <a:r>
              <a:rPr lang="en-US" dirty="0"/>
              <a:t>) specify a vector between space group symmetry-related atoms. If, for example, we also know that the crystal belongs to space group P2</a:t>
            </a:r>
            <a:r>
              <a:rPr lang="en-US" baseline="-25000" dirty="0"/>
              <a:t>1</a:t>
            </a:r>
            <a:r>
              <a:rPr lang="en-US" dirty="0"/>
              <a:t>, then we know this vector has its tail at position </a:t>
            </a:r>
            <a:r>
              <a:rPr lang="en-US" dirty="0" err="1"/>
              <a:t>x,y,z</a:t>
            </a:r>
            <a:r>
              <a:rPr lang="en-US" dirty="0"/>
              <a:t> and its head at position -x,y+½,-z. These are the only two symmetry operators in the space group P2</a:t>
            </a:r>
            <a:r>
              <a:rPr lang="en-US" baseline="-25000" dirty="0"/>
              <a:t>1</a:t>
            </a:r>
            <a:r>
              <a:rPr lang="en-US" dirty="0"/>
              <a:t>, so there is no ambiguity in assigning (</a:t>
            </a:r>
            <a:r>
              <a:rPr lang="en-US" dirty="0" err="1"/>
              <a:t>u,v,w</a:t>
            </a:r>
            <a:r>
              <a:rPr lang="en-US" dirty="0"/>
              <a:t>) to equal this difference vector (</a:t>
            </a:r>
            <a:r>
              <a:rPr lang="en-US" dirty="0" err="1"/>
              <a:t>x,y,z</a:t>
            </a:r>
            <a:r>
              <a:rPr lang="en-US" dirty="0"/>
              <a:t>) – (-x,y+½,-z), that is -2x, ½, -2z. Now, we set up the equivalence between the Patterson vector (</a:t>
            </a:r>
            <a:r>
              <a:rPr lang="en-US" dirty="0" err="1"/>
              <a:t>u,v,w</a:t>
            </a:r>
            <a:r>
              <a:rPr lang="en-US" dirty="0"/>
              <a:t>) and crystal vector -2x, ½, -2z, to get u=-2x, v=½, w=-2z. We can plug in values of (</a:t>
            </a:r>
            <a:r>
              <a:rPr lang="en-US" dirty="0" err="1"/>
              <a:t>u,v,w</a:t>
            </a:r>
            <a:r>
              <a:rPr lang="en-US" dirty="0"/>
              <a:t>) that we observed in the Patterson map to solve for x and z (y remains ambiguous). That’s it! You solved the heavy atom structure. </a:t>
            </a:r>
          </a:p>
          <a:p>
            <a:r>
              <a:rPr lang="en-US" dirty="0"/>
              <a:t>To approach the same problem graphically (rather than algebraically), we recognize this symmetry operation is a 2-fold screw axis along the y axis. We need to find a value of x and z that will produce the required symmetry mate at –x and –z while satisfying the requirement that the atoms in the crystal are related by distance u (along x), a distance v (along y), and a distance w (along z). The answer, as we already know, is to split u and w in half, giving x=u/2, and z=w/2.</a:t>
            </a:r>
          </a:p>
          <a:p>
            <a:r>
              <a:rPr lang="en-US" dirty="0"/>
              <a:t> Knowledge of the space group symmetry offers us the ability to express Patterson peak coordinates as differences between space group symmetry operators.</a:t>
            </a:r>
          </a:p>
        </p:txBody>
      </p:sp>
    </p:spTree>
    <p:extLst>
      <p:ext uri="{BB962C8B-B14F-4D97-AF65-F5344CB8AC3E}">
        <p14:creationId xmlns:p14="http://schemas.microsoft.com/office/powerpoint/2010/main" val="24620526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D0D2B9-E318-475D-8915-F3A83DD933BE}"/>
              </a:ext>
            </a:extLst>
          </p:cNvPr>
          <p:cNvSpPr>
            <a:spLocks noGrp="1"/>
          </p:cNvSpPr>
          <p:nvPr>
            <p:ph type="title"/>
          </p:nvPr>
        </p:nvSpPr>
        <p:spPr/>
        <p:txBody>
          <a:bodyPr>
            <a:normAutofit/>
          </a:bodyPr>
          <a:lstStyle/>
          <a:p>
            <a:r>
              <a:rPr lang="en-US" dirty="0"/>
              <a:t>Clues to assigning Patterson peaks to their corresponding symmetry operators</a:t>
            </a:r>
          </a:p>
        </p:txBody>
      </p:sp>
      <p:sp>
        <p:nvSpPr>
          <p:cNvPr id="3" name="Content Placeholder 2">
            <a:extLst>
              <a:ext uri="{FF2B5EF4-FFF2-40B4-BE49-F238E27FC236}">
                <a16:creationId xmlns:a16="http://schemas.microsoft.com/office/drawing/2014/main" id="{743CF3E1-CABE-4AF9-B01B-684F2B35B8EE}"/>
              </a:ext>
            </a:extLst>
          </p:cNvPr>
          <p:cNvSpPr>
            <a:spLocks noGrp="1"/>
          </p:cNvSpPr>
          <p:nvPr>
            <p:ph idx="1"/>
          </p:nvPr>
        </p:nvSpPr>
        <p:spPr/>
        <p:txBody>
          <a:bodyPr>
            <a:normAutofit fontScale="47500" lnSpcReduction="20000"/>
          </a:bodyPr>
          <a:lstStyle/>
          <a:p>
            <a:r>
              <a:rPr lang="en-US" dirty="0"/>
              <a:t>In summary, we determine the </a:t>
            </a:r>
            <a:r>
              <a:rPr lang="en-US" dirty="0" err="1"/>
              <a:t>x,y,z</a:t>
            </a:r>
            <a:r>
              <a:rPr lang="en-US" dirty="0"/>
              <a:t> coordinates of the heavy atom by solving an equation relating coordinates </a:t>
            </a:r>
            <a:r>
              <a:rPr lang="en-US" dirty="0" err="1"/>
              <a:t>u,v,w</a:t>
            </a:r>
            <a:r>
              <a:rPr lang="en-US" dirty="0"/>
              <a:t> (Patterson space) to a pair of symmetry operators (in crystal space). The </a:t>
            </a:r>
            <a:r>
              <a:rPr lang="en-US" dirty="0" err="1"/>
              <a:t>u,v,w</a:t>
            </a:r>
            <a:r>
              <a:rPr lang="en-US" dirty="0"/>
              <a:t> coordinates of the Patterson peak describe the magnitude and direction of vector between a particular pair of atoms. The two symmetry operators describe the absolute position of the atoms located at the head and tail of the vector. We plug in values of </a:t>
            </a:r>
            <a:r>
              <a:rPr lang="en-US" dirty="0" err="1"/>
              <a:t>u,v,w</a:t>
            </a:r>
            <a:r>
              <a:rPr lang="en-US" dirty="0"/>
              <a:t> from the Patterson peak and solve for the </a:t>
            </a:r>
            <a:r>
              <a:rPr lang="en-US" dirty="0" err="1"/>
              <a:t>x,y,z</a:t>
            </a:r>
            <a:r>
              <a:rPr lang="en-US" dirty="0"/>
              <a:t> values for the atoms using algebra. In order for this method to be valid, it is important we match the Patterson peak to the to its corresponding difference vector. If we mismatch the peak to an unrelated pair of symmetry operators, the equivalence is invalid, and we will not obtain the correct value of </a:t>
            </a:r>
            <a:r>
              <a:rPr lang="en-US" dirty="0" err="1"/>
              <a:t>x,y,z</a:t>
            </a:r>
            <a:r>
              <a:rPr lang="en-US" dirty="0"/>
              <a:t>. </a:t>
            </a:r>
          </a:p>
          <a:p>
            <a:r>
              <a:rPr lang="en-US" dirty="0"/>
              <a:t>Matching a Patterson peak to its corresponding difference vector requires making a choice. In general there are many ways to make an incorrect match, but only a few correct matches. If there is only one heavy atom in the asymmetric unit, then there are n</a:t>
            </a:r>
            <a:r>
              <a:rPr lang="en-US" baseline="30000" dirty="0"/>
              <a:t>2</a:t>
            </a:r>
            <a:r>
              <a:rPr lang="en-US" dirty="0"/>
              <a:t> peaks in the Patterson map, where n is the number of symmetry operators in the space group. That is, one peak for every pair of heavy atoms in the unit cell.  Of these n</a:t>
            </a:r>
            <a:r>
              <a:rPr lang="en-US" baseline="30000" dirty="0"/>
              <a:t>2</a:t>
            </a:r>
            <a:r>
              <a:rPr lang="en-US" dirty="0"/>
              <a:t> peaks, n will be located at the origin of the Patterson map, and are uninformative. If we eliminate the redundancy arising from the fact that each atom pair produces a peak for both a forward and reverse vector, the number of uniquely informative peaks (and corresponding difference vector expressions) is reduced to (n</a:t>
            </a:r>
            <a:r>
              <a:rPr lang="en-US" baseline="30000" dirty="0"/>
              <a:t>2</a:t>
            </a:r>
            <a:r>
              <a:rPr lang="en-US" dirty="0"/>
              <a:t>-n)/2. For a space group with 4 symmetry operators, like P2</a:t>
            </a:r>
            <a:r>
              <a:rPr lang="en-US" baseline="-25000" dirty="0"/>
              <a:t>1</a:t>
            </a:r>
            <a:r>
              <a:rPr lang="en-US" dirty="0"/>
              <a:t>2</a:t>
            </a:r>
            <a:r>
              <a:rPr lang="en-US" baseline="-25000" dirty="0"/>
              <a:t>1</a:t>
            </a:r>
            <a:r>
              <a:rPr lang="en-US" dirty="0"/>
              <a:t>2, that means 6 Patterson peaks. If you are given a list of 6 Patterson peaks, how will you match each to its corresponding difference vector? </a:t>
            </a:r>
          </a:p>
          <a:p>
            <a:r>
              <a:rPr lang="en-US" dirty="0"/>
              <a:t>Clues to matching a Patterson peak to its corresponding difference vector lies in noting which plane contains the peak. For example, if you see a peak lying somewhere on the v=½ plane, it can be confidently assigned to atoms related by a 2</a:t>
            </a:r>
            <a:r>
              <a:rPr lang="en-US" baseline="-25000" dirty="0"/>
              <a:t>1</a:t>
            </a:r>
            <a:r>
              <a:rPr lang="en-US" dirty="0"/>
              <a:t> screw axis along y. This assertion is justified by realizing that the difference between symmetry equivalent positions </a:t>
            </a:r>
            <a:r>
              <a:rPr lang="en-US" dirty="0" err="1"/>
              <a:t>x,y,z</a:t>
            </a:r>
            <a:r>
              <a:rPr lang="en-US" dirty="0"/>
              <a:t> and -x,y+½,-z specifies the peak be located at -2x, ½, -2z, which we recognize confines the peak to somewhere in the plane v=½. In general, peaks arising from any rotational or screw axes are confined to such planes, called Harker sections. That is, Harker sections are planes of the Patterson map known to harbor peaks arising from rotational and screw axes. </a:t>
            </a:r>
          </a:p>
          <a:p>
            <a:r>
              <a:rPr lang="en-US" dirty="0"/>
              <a:t>In practice, we systematically locate all the Harker sections for our space group of interest by subtracting </a:t>
            </a:r>
            <a:r>
              <a:rPr lang="en-US" dirty="0" err="1"/>
              <a:t>x,y,z</a:t>
            </a:r>
            <a:r>
              <a:rPr lang="en-US" dirty="0"/>
              <a:t> from each of the space group symmetry operators. Harker sections are indicated whenever the difference between symmetry operators produces a constant as one of the coordinates. For example, in space group P2</a:t>
            </a:r>
            <a:r>
              <a:rPr lang="en-US" baseline="-25000" dirty="0"/>
              <a:t>1</a:t>
            </a:r>
            <a:r>
              <a:rPr lang="en-US" dirty="0"/>
              <a:t>2</a:t>
            </a:r>
            <a:r>
              <a:rPr lang="en-US" baseline="-25000" dirty="0"/>
              <a:t>1</a:t>
            </a:r>
            <a:r>
              <a:rPr lang="en-US" dirty="0"/>
              <a:t>2, there are 4 symmetry operators: (1) </a:t>
            </a:r>
            <a:r>
              <a:rPr lang="en-US" dirty="0" err="1"/>
              <a:t>x,y,z</a:t>
            </a:r>
            <a:r>
              <a:rPr lang="en-US" dirty="0"/>
              <a:t> (2) –x,-</a:t>
            </a:r>
            <a:r>
              <a:rPr lang="en-US" dirty="0" err="1"/>
              <a:t>y,z</a:t>
            </a:r>
            <a:r>
              <a:rPr lang="en-US" dirty="0"/>
              <a:t> (3) –x+½, y+½,-z (4)x+½,-y+½, -z. Subtracting </a:t>
            </a:r>
            <a:r>
              <a:rPr lang="en-US" dirty="0" err="1"/>
              <a:t>x,y,z</a:t>
            </a:r>
            <a:r>
              <a:rPr lang="en-US" dirty="0"/>
              <a:t> from each operator gives (op2-op1) -2x,-2y, 0 (op3-op1)-2x+½, ½, -2z (op4-op1) ½,-2y+½, -2z.  Thus, we find Harker sections at w=0, v=½, and u=½.  So, if you see a Patterson peak somewhere on v=½ , you can have some confidence that it can be correctly assigned to the difference vector (op3-op1)-2x+½, ½, -2z. Equate the Patterson peak coordinate (u, ½,w) to -2x+½, ½, -2z and solve for x and z.</a:t>
            </a:r>
          </a:p>
        </p:txBody>
      </p:sp>
    </p:spTree>
    <p:extLst>
      <p:ext uri="{BB962C8B-B14F-4D97-AF65-F5344CB8AC3E}">
        <p14:creationId xmlns:p14="http://schemas.microsoft.com/office/powerpoint/2010/main" val="37521856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999739-E67C-42F6-B913-7136845AA060}"/>
              </a:ext>
            </a:extLst>
          </p:cNvPr>
          <p:cNvSpPr>
            <a:spLocks noGrp="1"/>
          </p:cNvSpPr>
          <p:nvPr>
            <p:ph type="title"/>
          </p:nvPr>
        </p:nvSpPr>
        <p:spPr>
          <a:xfrm>
            <a:off x="471054" y="383597"/>
            <a:ext cx="11466946" cy="1325563"/>
          </a:xfrm>
        </p:spPr>
        <p:txBody>
          <a:bodyPr>
            <a:normAutofit fontScale="90000"/>
          </a:bodyPr>
          <a:lstStyle/>
          <a:p>
            <a:r>
              <a:rPr lang="en-US" dirty="0"/>
              <a:t>How to obtain all 3 dimensions of an atomic coordinate (</a:t>
            </a:r>
            <a:r>
              <a:rPr lang="en-US" dirty="0" err="1"/>
              <a:t>x,y,z</a:t>
            </a:r>
            <a:r>
              <a:rPr lang="en-US" dirty="0"/>
              <a:t>) by combining info from 2 Harker sections</a:t>
            </a:r>
          </a:p>
        </p:txBody>
      </p:sp>
      <p:sp>
        <p:nvSpPr>
          <p:cNvPr id="3" name="Content Placeholder 2">
            <a:extLst>
              <a:ext uri="{FF2B5EF4-FFF2-40B4-BE49-F238E27FC236}">
                <a16:creationId xmlns:a16="http://schemas.microsoft.com/office/drawing/2014/main" id="{1A04CCBD-86DE-42D3-93FF-4E68A03C4263}"/>
              </a:ext>
            </a:extLst>
          </p:cNvPr>
          <p:cNvSpPr txBox="1">
            <a:spLocks/>
          </p:cNvSpPr>
          <p:nvPr/>
        </p:nvSpPr>
        <p:spPr>
          <a:xfrm>
            <a:off x="838200" y="2065771"/>
            <a:ext cx="10515600" cy="4492048"/>
          </a:xfrm>
          <a:prstGeom prst="rect">
            <a:avLst/>
          </a:prstGeom>
        </p:spPr>
        <p:txBody>
          <a:bodyPr>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A single Harker section is often insufficient to produce all 3 dimensions of a coordinate, x, y, and z. In the previous example, we were able to calculate x and z, but we have no value for y. In general, a Harker section provides only two of the three dimensions (x, y, and z) required to specify an atomic coordinate.</a:t>
            </a:r>
          </a:p>
          <a:p>
            <a:r>
              <a:rPr lang="en-US" dirty="0"/>
              <a:t>The simplest way to obtain the 3</a:t>
            </a:r>
            <a:r>
              <a:rPr lang="en-US" baseline="30000" dirty="0"/>
              <a:t>rd</a:t>
            </a:r>
            <a:r>
              <a:rPr lang="en-US" dirty="0"/>
              <a:t> dimension of the heavy atom coordinate is to evaluate the heavy atoms coordinates from another Harker section (perpendicular to the previous Harker section), and then combine two dimensions from the previous section with the 3</a:t>
            </a:r>
            <a:r>
              <a:rPr lang="en-US" baseline="30000" dirty="0"/>
              <a:t>rd</a:t>
            </a:r>
            <a:r>
              <a:rPr lang="en-US" dirty="0"/>
              <a:t> dimension from the current Harker section. </a:t>
            </a:r>
          </a:p>
          <a:p>
            <a:r>
              <a:rPr lang="en-US" dirty="0"/>
              <a:t>Each Harker section will yield two dimensions of </a:t>
            </a:r>
            <a:r>
              <a:rPr lang="en-US" dirty="0" err="1"/>
              <a:t>x,y,z</a:t>
            </a:r>
            <a:r>
              <a:rPr lang="en-US" dirty="0"/>
              <a:t>. Therefore, we will obtain two values for one of the dimensions in common between Harker sections. The numerical values obtained for the one dimension in common may or may not match each other. In the fortuitous case of space group P2</a:t>
            </a:r>
            <a:r>
              <a:rPr lang="en-US" baseline="-25000" dirty="0"/>
              <a:t>1</a:t>
            </a:r>
            <a:r>
              <a:rPr lang="en-US" dirty="0"/>
              <a:t>2</a:t>
            </a:r>
            <a:r>
              <a:rPr lang="en-US" baseline="-25000" dirty="0"/>
              <a:t>1</a:t>
            </a:r>
            <a:r>
              <a:rPr lang="en-US" dirty="0"/>
              <a:t>2, we can ignore a mismatch in values of the common dimension. We may select either of the calculated values of the common dimension, and combine it with the calculated values of the remaining two dimensions to get a valid x, y, and z coordinate. This freedom is NOT allowed in the space group of proteinase K, P4</a:t>
            </a:r>
            <a:r>
              <a:rPr lang="en-US" baseline="-25000" dirty="0"/>
              <a:t>3</a:t>
            </a:r>
            <a:r>
              <a:rPr lang="en-US" dirty="0"/>
              <a:t>2</a:t>
            </a:r>
            <a:r>
              <a:rPr lang="en-US" baseline="-25000" dirty="0"/>
              <a:t>1</a:t>
            </a:r>
            <a:r>
              <a:rPr lang="en-US" dirty="0"/>
              <a:t>2.</a:t>
            </a:r>
          </a:p>
          <a:p>
            <a:r>
              <a:rPr lang="en-US" dirty="0"/>
              <a:t>In general, there are multiple valid choices of the numerical values of the heavy atom. A list of all valid </a:t>
            </a:r>
            <a:r>
              <a:rPr lang="en-US" dirty="0" err="1"/>
              <a:t>x,y,z</a:t>
            </a:r>
            <a:r>
              <a:rPr lang="en-US" dirty="0"/>
              <a:t> values can be generated by applying Cheshire symmetry operators to one validated choice of </a:t>
            </a:r>
            <a:r>
              <a:rPr lang="en-US" dirty="0" err="1"/>
              <a:t>x,y,z</a:t>
            </a:r>
            <a:r>
              <a:rPr lang="en-US" dirty="0"/>
              <a:t>. A look at the list of valid </a:t>
            </a:r>
            <a:r>
              <a:rPr lang="en-US" dirty="0" err="1"/>
              <a:t>x,y,z</a:t>
            </a:r>
            <a:r>
              <a:rPr lang="en-US" dirty="0"/>
              <a:t> values in space group P2</a:t>
            </a:r>
            <a:r>
              <a:rPr lang="en-US" baseline="-25000" dirty="0"/>
              <a:t>1</a:t>
            </a:r>
            <a:r>
              <a:rPr lang="en-US" dirty="0"/>
              <a:t>2</a:t>
            </a:r>
            <a:r>
              <a:rPr lang="en-US" baseline="-25000" dirty="0"/>
              <a:t>1</a:t>
            </a:r>
            <a:r>
              <a:rPr lang="en-US" dirty="0"/>
              <a:t>2 reveals 64 alternatives. Note how each numerically distinct value of x in the list appears in combination with each distinct value of y and each distinct value of z. </a:t>
            </a:r>
          </a:p>
          <a:p>
            <a:r>
              <a:rPr lang="en-US" dirty="0"/>
              <a:t>In space group P4</a:t>
            </a:r>
            <a:r>
              <a:rPr lang="en-US" baseline="-25000" dirty="0"/>
              <a:t>3</a:t>
            </a:r>
            <a:r>
              <a:rPr lang="en-US" dirty="0"/>
              <a:t>2</a:t>
            </a:r>
            <a:r>
              <a:rPr lang="en-US" baseline="-25000" dirty="0"/>
              <a:t>1</a:t>
            </a:r>
            <a:r>
              <a:rPr lang="en-US" dirty="0"/>
              <a:t>2, atomic coordinate dimensions evaluated from different Harker sections can be combined only if the common value is numerically identical. If the two numerical values obtained for the common dimension are not equal, apply a Cheshire operator to both dimensions obtained from one Harker section (e.g. x and z), then combine with the dimensions e.g. (x and y) evaluated from the other Harker section. </a:t>
            </a:r>
          </a:p>
        </p:txBody>
      </p:sp>
    </p:spTree>
    <p:extLst>
      <p:ext uri="{BB962C8B-B14F-4D97-AF65-F5344CB8AC3E}">
        <p14:creationId xmlns:p14="http://schemas.microsoft.com/office/powerpoint/2010/main" val="36433011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999739-E67C-42F6-B913-7136845AA060}"/>
              </a:ext>
            </a:extLst>
          </p:cNvPr>
          <p:cNvSpPr>
            <a:spLocks noGrp="1"/>
          </p:cNvSpPr>
          <p:nvPr>
            <p:ph type="title"/>
          </p:nvPr>
        </p:nvSpPr>
        <p:spPr/>
        <p:txBody>
          <a:bodyPr/>
          <a:lstStyle/>
          <a:p>
            <a:r>
              <a:rPr lang="en-US" dirty="0"/>
              <a:t>How to verify your </a:t>
            </a:r>
            <a:r>
              <a:rPr lang="en-US" dirty="0" err="1"/>
              <a:t>x,y,z</a:t>
            </a:r>
            <a:r>
              <a:rPr lang="en-US" dirty="0"/>
              <a:t> answer is consistent with space group P4</a:t>
            </a:r>
            <a:r>
              <a:rPr lang="en-US" baseline="-25000" dirty="0"/>
              <a:t>3</a:t>
            </a:r>
            <a:r>
              <a:rPr lang="en-US" dirty="0"/>
              <a:t>2</a:t>
            </a:r>
            <a:r>
              <a:rPr lang="en-US" baseline="-25000" dirty="0"/>
              <a:t>1</a:t>
            </a:r>
            <a:r>
              <a:rPr lang="en-US" dirty="0"/>
              <a:t>2.</a:t>
            </a:r>
          </a:p>
        </p:txBody>
      </p:sp>
      <p:sp>
        <p:nvSpPr>
          <p:cNvPr id="3" name="Content Placeholder 2">
            <a:extLst>
              <a:ext uri="{FF2B5EF4-FFF2-40B4-BE49-F238E27FC236}">
                <a16:creationId xmlns:a16="http://schemas.microsoft.com/office/drawing/2014/main" id="{5718DDB8-9DB8-4F39-9890-3121341E5E14}"/>
              </a:ext>
            </a:extLst>
          </p:cNvPr>
          <p:cNvSpPr txBox="1">
            <a:spLocks/>
          </p:cNvSpPr>
          <p:nvPr/>
        </p:nvSpPr>
        <p:spPr>
          <a:xfrm>
            <a:off x="838200" y="2065771"/>
            <a:ext cx="10515600" cy="4492048"/>
          </a:xfrm>
          <a:prstGeom prst="rect">
            <a:avLst/>
          </a:prstGeom>
        </p:spPr>
        <p:txBody>
          <a:bodyPr>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The correct hand of the heavy atom substructure cannot be distinguished using Patterson methods. All Patterson maps contain a center of inversion, meaning heavy atom coordinates </a:t>
            </a:r>
            <a:r>
              <a:rPr lang="en-US" dirty="0" err="1"/>
              <a:t>x,y,z</a:t>
            </a:r>
            <a:r>
              <a:rPr lang="en-US" dirty="0"/>
              <a:t> and -x,-y,-z equally well predict the positions of peaks </a:t>
            </a:r>
            <a:r>
              <a:rPr lang="en-US" dirty="0" err="1"/>
              <a:t>u,v,w</a:t>
            </a:r>
            <a:r>
              <a:rPr lang="en-US" dirty="0"/>
              <a:t> in the Patterson map. However, only one hand is correct, and it will be identified later by comparing the maps phased by each choice of hand.</a:t>
            </a:r>
          </a:p>
          <a:p>
            <a:r>
              <a:rPr lang="en-US" dirty="0"/>
              <a:t>In most space groups, like P2</a:t>
            </a:r>
            <a:r>
              <a:rPr lang="en-US" baseline="-25000" dirty="0"/>
              <a:t>1</a:t>
            </a:r>
            <a:r>
              <a:rPr lang="en-US" dirty="0"/>
              <a:t>2</a:t>
            </a:r>
            <a:r>
              <a:rPr lang="en-US" baseline="-25000" dirty="0"/>
              <a:t>1</a:t>
            </a:r>
            <a:r>
              <a:rPr lang="en-US" dirty="0"/>
              <a:t>2, both hands of the heavy atom substructure are consistent with the space group symmetry. So space group operators of P2</a:t>
            </a:r>
            <a:r>
              <a:rPr lang="en-US" baseline="-25000" dirty="0"/>
              <a:t>1</a:t>
            </a:r>
            <a:r>
              <a:rPr lang="en-US" dirty="0"/>
              <a:t>2</a:t>
            </a:r>
            <a:r>
              <a:rPr lang="en-US" baseline="-25000" dirty="0"/>
              <a:t>1</a:t>
            </a:r>
            <a:r>
              <a:rPr lang="en-US" dirty="0"/>
              <a:t>2 may be used to calculate maps from both hands of the heavy atom substructure.</a:t>
            </a:r>
          </a:p>
          <a:p>
            <a:r>
              <a:rPr lang="en-US" dirty="0"/>
              <a:t> However, space group P4</a:t>
            </a:r>
            <a:r>
              <a:rPr lang="en-US" baseline="-25000" dirty="0"/>
              <a:t>3</a:t>
            </a:r>
            <a:r>
              <a:rPr lang="en-US" dirty="0"/>
              <a:t>2</a:t>
            </a:r>
            <a:r>
              <a:rPr lang="en-US" baseline="-25000" dirty="0"/>
              <a:t>1</a:t>
            </a:r>
            <a:r>
              <a:rPr lang="en-US" dirty="0"/>
              <a:t>2 is special because it has a handedness. The 4</a:t>
            </a:r>
            <a:r>
              <a:rPr lang="en-US" baseline="-25000" dirty="0"/>
              <a:t>3</a:t>
            </a:r>
            <a:r>
              <a:rPr lang="en-US" dirty="0"/>
              <a:t> axis is a left handed screw. The mirror image of this space group is P4</a:t>
            </a:r>
            <a:r>
              <a:rPr lang="en-US" baseline="-25000" dirty="0"/>
              <a:t>1</a:t>
            </a:r>
            <a:r>
              <a:rPr lang="en-US" dirty="0"/>
              <a:t>2</a:t>
            </a:r>
            <a:r>
              <a:rPr lang="en-US" baseline="-25000" dirty="0"/>
              <a:t>1</a:t>
            </a:r>
            <a:r>
              <a:rPr lang="en-US" dirty="0"/>
              <a:t>2 , in which 4</a:t>
            </a:r>
            <a:r>
              <a:rPr lang="en-US" baseline="-25000" dirty="0"/>
              <a:t>1 </a:t>
            </a:r>
            <a:r>
              <a:rPr lang="en-US" dirty="0"/>
              <a:t>is a right handed screw.  One hand of the heavy atom substructure is compatible with P4</a:t>
            </a:r>
            <a:r>
              <a:rPr lang="en-US" baseline="-25000" dirty="0"/>
              <a:t>3</a:t>
            </a:r>
            <a:r>
              <a:rPr lang="en-US" dirty="0"/>
              <a:t>2</a:t>
            </a:r>
            <a:r>
              <a:rPr lang="en-US" baseline="-25000" dirty="0"/>
              <a:t>1</a:t>
            </a:r>
            <a:r>
              <a:rPr lang="en-US" dirty="0"/>
              <a:t>2 only, and the opposite hand is compatible with P4</a:t>
            </a:r>
            <a:r>
              <a:rPr lang="en-US" baseline="-25000" dirty="0"/>
              <a:t>1</a:t>
            </a:r>
            <a:r>
              <a:rPr lang="en-US" dirty="0"/>
              <a:t>2</a:t>
            </a:r>
            <a:r>
              <a:rPr lang="en-US" baseline="-25000" dirty="0"/>
              <a:t>1</a:t>
            </a:r>
            <a:r>
              <a:rPr lang="en-US" dirty="0"/>
              <a:t>2 only. This division imposes an additional task for us to sort out whether our heavy atom solution is compatible with P4</a:t>
            </a:r>
            <a:r>
              <a:rPr lang="en-US" baseline="-25000" dirty="0"/>
              <a:t>3</a:t>
            </a:r>
            <a:r>
              <a:rPr lang="en-US" dirty="0"/>
              <a:t>2</a:t>
            </a:r>
            <a:r>
              <a:rPr lang="en-US" baseline="-25000" dirty="0"/>
              <a:t>1</a:t>
            </a:r>
            <a:r>
              <a:rPr lang="en-US" dirty="0"/>
              <a:t>2 or P4</a:t>
            </a:r>
            <a:r>
              <a:rPr lang="en-US" baseline="-25000" dirty="0"/>
              <a:t>1</a:t>
            </a:r>
            <a:r>
              <a:rPr lang="en-US" dirty="0"/>
              <a:t>2</a:t>
            </a:r>
            <a:r>
              <a:rPr lang="en-US" baseline="-25000" dirty="0"/>
              <a:t>1</a:t>
            </a:r>
            <a:r>
              <a:rPr lang="en-US" dirty="0"/>
              <a:t>2.</a:t>
            </a:r>
          </a:p>
          <a:p>
            <a:r>
              <a:rPr lang="en-US" dirty="0"/>
              <a:t>We have a strategy to sort out which space group is consistent with our values of </a:t>
            </a:r>
            <a:r>
              <a:rPr lang="en-US" dirty="0" err="1"/>
              <a:t>x,y,z</a:t>
            </a:r>
            <a:r>
              <a:rPr lang="en-US" dirty="0"/>
              <a:t>. We will use a pair of P4</a:t>
            </a:r>
            <a:r>
              <a:rPr lang="en-US" baseline="-25000" dirty="0"/>
              <a:t>3</a:t>
            </a:r>
            <a:r>
              <a:rPr lang="en-US" dirty="0"/>
              <a:t>2</a:t>
            </a:r>
            <a:r>
              <a:rPr lang="en-US" baseline="-25000" dirty="0"/>
              <a:t>1</a:t>
            </a:r>
            <a:r>
              <a:rPr lang="en-US" dirty="0"/>
              <a:t>2 symmetry operators to predict the </a:t>
            </a:r>
            <a:r>
              <a:rPr lang="en-US" dirty="0" err="1"/>
              <a:t>u,v,w</a:t>
            </a:r>
            <a:r>
              <a:rPr lang="en-US" dirty="0"/>
              <a:t> coordinate of a Patterson peak. If we find this peak, we can be certain the heavy atom solution is consistent with P4</a:t>
            </a:r>
            <a:r>
              <a:rPr lang="en-US" baseline="-25000" dirty="0"/>
              <a:t>3</a:t>
            </a:r>
            <a:r>
              <a:rPr lang="en-US" dirty="0"/>
              <a:t>2</a:t>
            </a:r>
            <a:r>
              <a:rPr lang="en-US" baseline="-25000" dirty="0"/>
              <a:t>1</a:t>
            </a:r>
            <a:r>
              <a:rPr lang="en-US" dirty="0"/>
              <a:t>2. If we cannot find this peak (even after applying Patterson symmetry operators), it probably means the heavy atom solution is consistent with P4</a:t>
            </a:r>
            <a:r>
              <a:rPr lang="en-US" baseline="-25000" dirty="0"/>
              <a:t>1</a:t>
            </a:r>
            <a:r>
              <a:rPr lang="en-US" dirty="0"/>
              <a:t>2</a:t>
            </a:r>
            <a:r>
              <a:rPr lang="en-US" baseline="-25000" dirty="0"/>
              <a:t>1</a:t>
            </a:r>
            <a:r>
              <a:rPr lang="en-US" dirty="0"/>
              <a:t>2. If this is the case, we recommend inverting the hand of the heavy atom solution by negating x to make it compatible with P4</a:t>
            </a:r>
            <a:r>
              <a:rPr lang="en-US" baseline="-25000" dirty="0"/>
              <a:t>3</a:t>
            </a:r>
            <a:r>
              <a:rPr lang="en-US" dirty="0"/>
              <a:t>2</a:t>
            </a:r>
            <a:r>
              <a:rPr lang="en-US" baseline="-25000" dirty="0"/>
              <a:t>1</a:t>
            </a:r>
            <a:r>
              <a:rPr lang="en-US" dirty="0"/>
              <a:t>2.</a:t>
            </a:r>
          </a:p>
        </p:txBody>
      </p:sp>
    </p:spTree>
    <p:extLst>
      <p:ext uri="{BB962C8B-B14F-4D97-AF65-F5344CB8AC3E}">
        <p14:creationId xmlns:p14="http://schemas.microsoft.com/office/powerpoint/2010/main" val="7393862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1463</TotalTime>
  <Words>2153</Words>
  <Application>Microsoft Office PowerPoint</Application>
  <PresentationFormat>Widescreen</PresentationFormat>
  <Paragraphs>23</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How to determine heavy atom coordinates from a difference Patterson map.</vt:lpstr>
      <vt:lpstr>Basic concepts</vt:lpstr>
      <vt:lpstr>Clues to assigning Patterson peaks to their corresponding symmetry operators</vt:lpstr>
      <vt:lpstr>How to obtain all 3 dimensions of an atomic coordinate (x,y,z) by combining info from 2 Harker sections</vt:lpstr>
      <vt:lpstr>How to verify your x,y,z answer is consistent with space group P43212.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determine the heavy atom coordinates from difference Patterson peaks.</dc:title>
  <dc:creator>sawaya</dc:creator>
  <cp:lastModifiedBy>sawaya</cp:lastModifiedBy>
  <cp:revision>124</cp:revision>
  <dcterms:created xsi:type="dcterms:W3CDTF">2021-01-21T09:24:57Z</dcterms:created>
  <dcterms:modified xsi:type="dcterms:W3CDTF">2021-01-22T13:58:12Z</dcterms:modified>
</cp:coreProperties>
</file>