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4"/>
  </p:notesMasterIdLst>
  <p:handoutMasterIdLst>
    <p:handoutMasterId r:id="rId15"/>
  </p:handoutMasterIdLst>
  <p:sldIdLst>
    <p:sldId id="495" r:id="rId3"/>
    <p:sldId id="497" r:id="rId4"/>
    <p:sldId id="496" r:id="rId5"/>
    <p:sldId id="498" r:id="rId6"/>
    <p:sldId id="502" r:id="rId7"/>
    <p:sldId id="499" r:id="rId8"/>
    <p:sldId id="500" r:id="rId9"/>
    <p:sldId id="271" r:id="rId10"/>
    <p:sldId id="501" r:id="rId11"/>
    <p:sldId id="503" r:id="rId12"/>
    <p:sldId id="504" r:id="rId13"/>
  </p:sldIdLst>
  <p:sldSz cx="9144000" cy="6858000" type="screen4x3"/>
  <p:notesSz cx="7010400" cy="9296400"/>
  <p:defaultTextStyle>
    <a:defPPr>
      <a:defRPr lang="en-US"/>
    </a:defPPr>
    <a:lvl1pPr algn="l" rtl="0" fontAlgn="base">
      <a:spcBef>
        <a:spcPct val="0"/>
      </a:spcBef>
      <a:spcAft>
        <a:spcPct val="0"/>
      </a:spcAft>
      <a:defRPr b="1" kern="1200">
        <a:solidFill>
          <a:schemeClr val="tx1"/>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54">
          <p15:clr>
            <a:srgbClr val="A4A3A4"/>
          </p15:clr>
        </p15:guide>
        <p15:guide id="2" pos="288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ke Sawaya" initials="mrs" lastIdx="2" clrIdx="0"/>
  <p:cmAuthor id="1" name="Sawaya" initials="MRS" lastIdx="2" clrIdx="1"/>
  <p:cmAuthor id="2" name="Michael Sawaya" initials="mrs" lastIdx="7" clrIdx="2"/>
  <p:cmAuthor id="3" name="sawaya" initials="MRS" lastIdx="2"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FFFF"/>
    <a:srgbClr val="003300"/>
    <a:srgbClr val="FEB9B4"/>
    <a:srgbClr val="FFEBEB"/>
    <a:srgbClr val="FFCCFF"/>
    <a:srgbClr val="FFCCCC"/>
    <a:srgbClr val="FF9999"/>
    <a:srgbClr val="FF7C8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48" autoAdjust="0"/>
    <p:restoredTop sz="95455" autoAdjust="0"/>
  </p:normalViewPr>
  <p:slideViewPr>
    <p:cSldViewPr snapToGrid="0" showGuides="1">
      <p:cViewPr>
        <p:scale>
          <a:sx n="256" d="100"/>
          <a:sy n="256" d="100"/>
        </p:scale>
        <p:origin x="-8512" y="-9038"/>
      </p:cViewPr>
      <p:guideLst>
        <p:guide orient="horz" pos="2154"/>
        <p:guide pos="2887"/>
      </p:guideLst>
    </p:cSldViewPr>
  </p:slideViewPr>
  <p:notesTextViewPr>
    <p:cViewPr>
      <p:scale>
        <a:sx n="100" d="100"/>
        <a:sy n="100" d="100"/>
      </p:scale>
      <p:origin x="0" y="0"/>
    </p:cViewPr>
  </p:notesTextViewPr>
  <p:sorterViewPr>
    <p:cViewPr>
      <p:scale>
        <a:sx n="66" d="100"/>
        <a:sy n="66" d="100"/>
      </p:scale>
      <p:origin x="0" y="5562"/>
    </p:cViewPr>
  </p:sorter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36778" cy="46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35" tIns="46069" rIns="92135" bIns="46069" numCol="1" anchor="t" anchorCtr="0" compatLnSpc="1">
            <a:prstTxWarp prst="textNoShape">
              <a:avLst/>
            </a:prstTxWarp>
          </a:bodyPr>
          <a:lstStyle>
            <a:lvl1pPr defTabSz="921183">
              <a:defRPr sz="1200" b="0">
                <a:latin typeface="Arial" charset="0"/>
              </a:defRPr>
            </a:lvl1pPr>
          </a:lstStyle>
          <a:p>
            <a:pPr>
              <a:defRPr/>
            </a:pPr>
            <a:endParaRPr lang="en-US"/>
          </a:p>
        </p:txBody>
      </p:sp>
      <p:sp>
        <p:nvSpPr>
          <p:cNvPr id="74755" name="Rectangle 3"/>
          <p:cNvSpPr>
            <a:spLocks noGrp="1" noChangeArrowheads="1"/>
          </p:cNvSpPr>
          <p:nvPr>
            <p:ph type="dt" sz="quarter" idx="1"/>
          </p:nvPr>
        </p:nvSpPr>
        <p:spPr bwMode="auto">
          <a:xfrm>
            <a:off x="3972030" y="0"/>
            <a:ext cx="3036778" cy="46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35" tIns="46069" rIns="92135" bIns="46069" numCol="1" anchor="t" anchorCtr="0" compatLnSpc="1">
            <a:prstTxWarp prst="textNoShape">
              <a:avLst/>
            </a:prstTxWarp>
          </a:bodyPr>
          <a:lstStyle>
            <a:lvl1pPr algn="r" defTabSz="921183">
              <a:defRPr sz="1200" b="0">
                <a:latin typeface="Arial" charset="0"/>
              </a:defRPr>
            </a:lvl1pPr>
          </a:lstStyle>
          <a:p>
            <a:pPr>
              <a:defRPr/>
            </a:pPr>
            <a:endParaRPr lang="en-US"/>
          </a:p>
        </p:txBody>
      </p:sp>
      <p:sp>
        <p:nvSpPr>
          <p:cNvPr id="74756" name="Rectangle 4"/>
          <p:cNvSpPr>
            <a:spLocks noGrp="1" noChangeArrowheads="1"/>
          </p:cNvSpPr>
          <p:nvPr>
            <p:ph type="ftr" sz="quarter" idx="2"/>
          </p:nvPr>
        </p:nvSpPr>
        <p:spPr bwMode="auto">
          <a:xfrm>
            <a:off x="0" y="8829037"/>
            <a:ext cx="3036778" cy="46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35" tIns="46069" rIns="92135" bIns="46069" numCol="1" anchor="b" anchorCtr="0" compatLnSpc="1">
            <a:prstTxWarp prst="textNoShape">
              <a:avLst/>
            </a:prstTxWarp>
          </a:bodyPr>
          <a:lstStyle>
            <a:lvl1pPr defTabSz="921183">
              <a:defRPr sz="1200" b="0">
                <a:latin typeface="Arial" charset="0"/>
              </a:defRPr>
            </a:lvl1pPr>
          </a:lstStyle>
          <a:p>
            <a:pPr>
              <a:defRPr/>
            </a:pPr>
            <a:endParaRPr lang="en-US"/>
          </a:p>
        </p:txBody>
      </p:sp>
      <p:sp>
        <p:nvSpPr>
          <p:cNvPr id="74757" name="Rectangle 5"/>
          <p:cNvSpPr>
            <a:spLocks noGrp="1" noChangeArrowheads="1"/>
          </p:cNvSpPr>
          <p:nvPr>
            <p:ph type="sldNum" sz="quarter" idx="3"/>
          </p:nvPr>
        </p:nvSpPr>
        <p:spPr bwMode="auto">
          <a:xfrm>
            <a:off x="3972030" y="8829037"/>
            <a:ext cx="3036778" cy="46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35" tIns="46069" rIns="92135" bIns="46069" numCol="1" anchor="b" anchorCtr="0" compatLnSpc="1">
            <a:prstTxWarp prst="textNoShape">
              <a:avLst/>
            </a:prstTxWarp>
          </a:bodyPr>
          <a:lstStyle>
            <a:lvl1pPr algn="r" defTabSz="921183">
              <a:defRPr sz="1200" b="0">
                <a:latin typeface="Arial" charset="0"/>
              </a:defRPr>
            </a:lvl1pPr>
          </a:lstStyle>
          <a:p>
            <a:pPr>
              <a:defRPr/>
            </a:pPr>
            <a:fld id="{EAD0E6F8-B543-4D8F-8573-ACFDB240796F}" type="slidenum">
              <a:rPr lang="en-US"/>
              <a:pPr>
                <a:defRPr/>
              </a:pPr>
              <a:t>‹#›</a:t>
            </a:fld>
            <a:endParaRPr lang="en-US"/>
          </a:p>
        </p:txBody>
      </p:sp>
    </p:spTree>
    <p:extLst>
      <p:ext uri="{BB962C8B-B14F-4D97-AF65-F5344CB8AC3E}">
        <p14:creationId xmlns:p14="http://schemas.microsoft.com/office/powerpoint/2010/main" val="1014061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idx="1"/>
          </p:nvPr>
        </p:nvSpPr>
        <p:spPr>
          <a:xfrm>
            <a:off x="3970339" y="1"/>
            <a:ext cx="3038475" cy="465138"/>
          </a:xfrm>
          <a:prstGeom prst="rect">
            <a:avLst/>
          </a:prstGeom>
        </p:spPr>
        <p:txBody>
          <a:bodyPr vert="horz" lIns="91431" tIns="45715" rIns="91431" bIns="45715" rtlCol="0"/>
          <a:lstStyle>
            <a:lvl1pPr algn="r">
              <a:defRPr sz="1200"/>
            </a:lvl1pPr>
          </a:lstStyle>
          <a:p>
            <a:fld id="{9A1D28C4-02FE-49E6-A05B-C0C2FD0920B3}" type="datetimeFigureOut">
              <a:rPr lang="en-US" smtClean="0"/>
              <a:t>1/10/2021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31" tIns="45715" rIns="91431" bIns="45715" rtlCol="0" anchor="ctr"/>
          <a:lstStyle/>
          <a:p>
            <a:endParaRPr lang="en-US"/>
          </a:p>
        </p:txBody>
      </p:sp>
      <p:sp>
        <p:nvSpPr>
          <p:cNvPr id="5" name="Notes Placeholder 4"/>
          <p:cNvSpPr>
            <a:spLocks noGrp="1"/>
          </p:cNvSpPr>
          <p:nvPr>
            <p:ph type="body" sz="quarter" idx="3"/>
          </p:nvPr>
        </p:nvSpPr>
        <p:spPr>
          <a:xfrm>
            <a:off x="701675" y="4416426"/>
            <a:ext cx="5607050" cy="4183063"/>
          </a:xfrm>
          <a:prstGeom prst="rect">
            <a:avLst/>
          </a:prstGeom>
        </p:spPr>
        <p:txBody>
          <a:bodyPr vert="horz" lIns="91431" tIns="45715" rIns="91431"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3038475" cy="465138"/>
          </a:xfrm>
          <a:prstGeom prst="rect">
            <a:avLst/>
          </a:prstGeom>
        </p:spPr>
        <p:txBody>
          <a:bodyPr vert="horz" lIns="91431" tIns="45715" rIns="91431"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6"/>
            <a:ext cx="3038475" cy="465138"/>
          </a:xfrm>
          <a:prstGeom prst="rect">
            <a:avLst/>
          </a:prstGeom>
        </p:spPr>
        <p:txBody>
          <a:bodyPr vert="horz" lIns="91431" tIns="45715" rIns="91431" bIns="45715" rtlCol="0" anchor="b"/>
          <a:lstStyle>
            <a:lvl1pPr algn="r">
              <a:defRPr sz="1200"/>
            </a:lvl1pPr>
          </a:lstStyle>
          <a:p>
            <a:fld id="{EE4B0799-8D59-4B15-953B-996F2EA556D4}" type="slidenum">
              <a:rPr lang="en-US" smtClean="0"/>
              <a:t>‹#›</a:t>
            </a:fld>
            <a:endParaRPr lang="en-US"/>
          </a:p>
        </p:txBody>
      </p:sp>
    </p:spTree>
    <p:extLst>
      <p:ext uri="{BB962C8B-B14F-4D97-AF65-F5344CB8AC3E}">
        <p14:creationId xmlns:p14="http://schemas.microsoft.com/office/powerpoint/2010/main" val="105057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4B0799-8D59-4B15-953B-996F2EA556D4}" type="slidenum">
              <a:rPr lang="en-US" smtClean="0"/>
              <a:t>11</a:t>
            </a:fld>
            <a:endParaRPr lang="en-US"/>
          </a:p>
        </p:txBody>
      </p:sp>
    </p:spTree>
    <p:extLst>
      <p:ext uri="{BB962C8B-B14F-4D97-AF65-F5344CB8AC3E}">
        <p14:creationId xmlns:p14="http://schemas.microsoft.com/office/powerpoint/2010/main" val="2492884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A4C65D-439E-4589-B8B4-9DC2FDAC28C7}" type="slidenum">
              <a:rPr lang="en-US"/>
              <a:pPr>
                <a:defRPr/>
              </a:pPr>
              <a:t>‹#›</a:t>
            </a:fld>
            <a:endParaRPr lang="en-US"/>
          </a:p>
        </p:txBody>
      </p:sp>
    </p:spTree>
    <p:extLst>
      <p:ext uri="{BB962C8B-B14F-4D97-AF65-F5344CB8AC3E}">
        <p14:creationId xmlns:p14="http://schemas.microsoft.com/office/powerpoint/2010/main" val="3729897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23A455-8F5A-434C-8080-8487D52A316D}" type="slidenum">
              <a:rPr lang="en-US"/>
              <a:pPr>
                <a:defRPr/>
              </a:pPr>
              <a:t>‹#›</a:t>
            </a:fld>
            <a:endParaRPr lang="en-US"/>
          </a:p>
        </p:txBody>
      </p:sp>
    </p:spTree>
    <p:extLst>
      <p:ext uri="{BB962C8B-B14F-4D97-AF65-F5344CB8AC3E}">
        <p14:creationId xmlns:p14="http://schemas.microsoft.com/office/powerpoint/2010/main" val="664608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2389B9-CC8C-4118-B285-EE49F8865AB0}" type="slidenum">
              <a:rPr lang="en-US"/>
              <a:pPr>
                <a:defRPr/>
              </a:pPr>
              <a:t>‹#›</a:t>
            </a:fld>
            <a:endParaRPr lang="en-US"/>
          </a:p>
        </p:txBody>
      </p:sp>
    </p:spTree>
    <p:extLst>
      <p:ext uri="{BB962C8B-B14F-4D97-AF65-F5344CB8AC3E}">
        <p14:creationId xmlns:p14="http://schemas.microsoft.com/office/powerpoint/2010/main" val="1390424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CA52A6-C3BD-43B1-80E6-EE9A59E5D464}" type="slidenum">
              <a:rPr lang="en-US"/>
              <a:pPr>
                <a:defRPr/>
              </a:pPr>
              <a:t>‹#›</a:t>
            </a:fld>
            <a:endParaRPr lang="en-US"/>
          </a:p>
        </p:txBody>
      </p:sp>
    </p:spTree>
    <p:extLst>
      <p:ext uri="{BB962C8B-B14F-4D97-AF65-F5344CB8AC3E}">
        <p14:creationId xmlns:p14="http://schemas.microsoft.com/office/powerpoint/2010/main" val="2925280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34A735E-39A3-4D88-851A-02EB4E8D2499}"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51013-1E9B-43FB-B457-83D9BFF3BA81}" type="slidenum">
              <a:rPr lang="en-US" smtClean="0"/>
              <a:t>‹#›</a:t>
            </a:fld>
            <a:endParaRPr lang="en-US"/>
          </a:p>
        </p:txBody>
      </p:sp>
    </p:spTree>
    <p:extLst>
      <p:ext uri="{BB962C8B-B14F-4D97-AF65-F5344CB8AC3E}">
        <p14:creationId xmlns:p14="http://schemas.microsoft.com/office/powerpoint/2010/main" val="2631268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4A735E-39A3-4D88-851A-02EB4E8D2499}"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51013-1E9B-43FB-B457-83D9BFF3BA81}" type="slidenum">
              <a:rPr lang="en-US" smtClean="0"/>
              <a:t>‹#›</a:t>
            </a:fld>
            <a:endParaRPr lang="en-US"/>
          </a:p>
        </p:txBody>
      </p:sp>
    </p:spTree>
    <p:extLst>
      <p:ext uri="{BB962C8B-B14F-4D97-AF65-F5344CB8AC3E}">
        <p14:creationId xmlns:p14="http://schemas.microsoft.com/office/powerpoint/2010/main" val="539483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4A735E-39A3-4D88-851A-02EB4E8D2499}"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51013-1E9B-43FB-B457-83D9BFF3BA81}" type="slidenum">
              <a:rPr lang="en-US" smtClean="0"/>
              <a:t>‹#›</a:t>
            </a:fld>
            <a:endParaRPr lang="en-US"/>
          </a:p>
        </p:txBody>
      </p:sp>
    </p:spTree>
    <p:extLst>
      <p:ext uri="{BB962C8B-B14F-4D97-AF65-F5344CB8AC3E}">
        <p14:creationId xmlns:p14="http://schemas.microsoft.com/office/powerpoint/2010/main" val="3796453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4A735E-39A3-4D88-851A-02EB4E8D2499}"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851013-1E9B-43FB-B457-83D9BFF3BA81}" type="slidenum">
              <a:rPr lang="en-US" smtClean="0"/>
              <a:t>‹#›</a:t>
            </a:fld>
            <a:endParaRPr lang="en-US"/>
          </a:p>
        </p:txBody>
      </p:sp>
    </p:spTree>
    <p:extLst>
      <p:ext uri="{BB962C8B-B14F-4D97-AF65-F5344CB8AC3E}">
        <p14:creationId xmlns:p14="http://schemas.microsoft.com/office/powerpoint/2010/main" val="724688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4A735E-39A3-4D88-851A-02EB4E8D2499}" type="datetimeFigureOut">
              <a:rPr lang="en-US" smtClean="0"/>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851013-1E9B-43FB-B457-83D9BFF3BA81}" type="slidenum">
              <a:rPr lang="en-US" smtClean="0"/>
              <a:t>‹#›</a:t>
            </a:fld>
            <a:endParaRPr lang="en-US"/>
          </a:p>
        </p:txBody>
      </p:sp>
    </p:spTree>
    <p:extLst>
      <p:ext uri="{BB962C8B-B14F-4D97-AF65-F5344CB8AC3E}">
        <p14:creationId xmlns:p14="http://schemas.microsoft.com/office/powerpoint/2010/main" val="3233553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4A735E-39A3-4D88-851A-02EB4E8D2499}" type="datetimeFigureOut">
              <a:rPr lang="en-US" smtClean="0"/>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851013-1E9B-43FB-B457-83D9BFF3BA81}" type="slidenum">
              <a:rPr lang="en-US" smtClean="0"/>
              <a:t>‹#›</a:t>
            </a:fld>
            <a:endParaRPr lang="en-US"/>
          </a:p>
        </p:txBody>
      </p:sp>
    </p:spTree>
    <p:extLst>
      <p:ext uri="{BB962C8B-B14F-4D97-AF65-F5344CB8AC3E}">
        <p14:creationId xmlns:p14="http://schemas.microsoft.com/office/powerpoint/2010/main" val="752853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4A735E-39A3-4D88-851A-02EB4E8D2499}" type="datetimeFigureOut">
              <a:rPr lang="en-US" smtClean="0"/>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851013-1E9B-43FB-B457-83D9BFF3BA81}" type="slidenum">
              <a:rPr lang="en-US" smtClean="0"/>
              <a:t>‹#›</a:t>
            </a:fld>
            <a:endParaRPr lang="en-US"/>
          </a:p>
        </p:txBody>
      </p:sp>
    </p:spTree>
    <p:extLst>
      <p:ext uri="{BB962C8B-B14F-4D97-AF65-F5344CB8AC3E}">
        <p14:creationId xmlns:p14="http://schemas.microsoft.com/office/powerpoint/2010/main" val="117360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AB01AC-8148-41AD-BE71-CD5B480A4CD6}" type="slidenum">
              <a:rPr lang="en-US"/>
              <a:pPr>
                <a:defRPr/>
              </a:pPr>
              <a:t>‹#›</a:t>
            </a:fld>
            <a:endParaRPr lang="en-US"/>
          </a:p>
        </p:txBody>
      </p:sp>
    </p:spTree>
    <p:extLst>
      <p:ext uri="{BB962C8B-B14F-4D97-AF65-F5344CB8AC3E}">
        <p14:creationId xmlns:p14="http://schemas.microsoft.com/office/powerpoint/2010/main" val="770299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4A735E-39A3-4D88-851A-02EB4E8D2499}"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851013-1E9B-43FB-B457-83D9BFF3BA81}" type="slidenum">
              <a:rPr lang="en-US" smtClean="0"/>
              <a:t>‹#›</a:t>
            </a:fld>
            <a:endParaRPr lang="en-US"/>
          </a:p>
        </p:txBody>
      </p:sp>
    </p:spTree>
    <p:extLst>
      <p:ext uri="{BB962C8B-B14F-4D97-AF65-F5344CB8AC3E}">
        <p14:creationId xmlns:p14="http://schemas.microsoft.com/office/powerpoint/2010/main" val="615618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4A735E-39A3-4D88-851A-02EB4E8D2499}"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851013-1E9B-43FB-B457-83D9BFF3BA81}" type="slidenum">
              <a:rPr lang="en-US" smtClean="0"/>
              <a:t>‹#›</a:t>
            </a:fld>
            <a:endParaRPr lang="en-US"/>
          </a:p>
        </p:txBody>
      </p:sp>
    </p:spTree>
    <p:extLst>
      <p:ext uri="{BB962C8B-B14F-4D97-AF65-F5344CB8AC3E}">
        <p14:creationId xmlns:p14="http://schemas.microsoft.com/office/powerpoint/2010/main" val="2265778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4A735E-39A3-4D88-851A-02EB4E8D2499}"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51013-1E9B-43FB-B457-83D9BFF3BA81}" type="slidenum">
              <a:rPr lang="en-US" smtClean="0"/>
              <a:t>‹#›</a:t>
            </a:fld>
            <a:endParaRPr lang="en-US"/>
          </a:p>
        </p:txBody>
      </p:sp>
    </p:spTree>
    <p:extLst>
      <p:ext uri="{BB962C8B-B14F-4D97-AF65-F5344CB8AC3E}">
        <p14:creationId xmlns:p14="http://schemas.microsoft.com/office/powerpoint/2010/main" val="41255388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4A735E-39A3-4D88-851A-02EB4E8D2499}"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51013-1E9B-43FB-B457-83D9BFF3BA81}" type="slidenum">
              <a:rPr lang="en-US" smtClean="0"/>
              <a:t>‹#›</a:t>
            </a:fld>
            <a:endParaRPr lang="en-US"/>
          </a:p>
        </p:txBody>
      </p:sp>
    </p:spTree>
    <p:extLst>
      <p:ext uri="{BB962C8B-B14F-4D97-AF65-F5344CB8AC3E}">
        <p14:creationId xmlns:p14="http://schemas.microsoft.com/office/powerpoint/2010/main" val="225967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5E7C90-205D-456D-BF81-CF05CF1CAECF}" type="slidenum">
              <a:rPr lang="en-US"/>
              <a:pPr>
                <a:defRPr/>
              </a:pPr>
              <a:t>‹#›</a:t>
            </a:fld>
            <a:endParaRPr lang="en-US"/>
          </a:p>
        </p:txBody>
      </p:sp>
    </p:spTree>
    <p:extLst>
      <p:ext uri="{BB962C8B-B14F-4D97-AF65-F5344CB8AC3E}">
        <p14:creationId xmlns:p14="http://schemas.microsoft.com/office/powerpoint/2010/main" val="373067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09843B-21F6-45DC-BD48-F01E3A96614C}" type="slidenum">
              <a:rPr lang="en-US"/>
              <a:pPr>
                <a:defRPr/>
              </a:pPr>
              <a:t>‹#›</a:t>
            </a:fld>
            <a:endParaRPr lang="en-US"/>
          </a:p>
        </p:txBody>
      </p:sp>
    </p:spTree>
    <p:extLst>
      <p:ext uri="{BB962C8B-B14F-4D97-AF65-F5344CB8AC3E}">
        <p14:creationId xmlns:p14="http://schemas.microsoft.com/office/powerpoint/2010/main" val="553769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4305650-C03C-48E8-B6B9-D1CD6063DBE8}" type="slidenum">
              <a:rPr lang="en-US"/>
              <a:pPr>
                <a:defRPr/>
              </a:pPr>
              <a:t>‹#›</a:t>
            </a:fld>
            <a:endParaRPr lang="en-US"/>
          </a:p>
        </p:txBody>
      </p:sp>
    </p:spTree>
    <p:extLst>
      <p:ext uri="{BB962C8B-B14F-4D97-AF65-F5344CB8AC3E}">
        <p14:creationId xmlns:p14="http://schemas.microsoft.com/office/powerpoint/2010/main" val="3329165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8B09B2E-247D-4002-81EB-74E10930C165}" type="slidenum">
              <a:rPr lang="en-US"/>
              <a:pPr>
                <a:defRPr/>
              </a:pPr>
              <a:t>‹#›</a:t>
            </a:fld>
            <a:endParaRPr lang="en-US"/>
          </a:p>
        </p:txBody>
      </p:sp>
    </p:spTree>
    <p:extLst>
      <p:ext uri="{BB962C8B-B14F-4D97-AF65-F5344CB8AC3E}">
        <p14:creationId xmlns:p14="http://schemas.microsoft.com/office/powerpoint/2010/main" val="1493634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72AFA-F7A7-4391-91AE-CF2DF48FC9C9}" type="slidenum">
              <a:rPr lang="en-US"/>
              <a:pPr>
                <a:defRPr/>
              </a:pPr>
              <a:t>‹#›</a:t>
            </a:fld>
            <a:endParaRPr lang="en-US"/>
          </a:p>
        </p:txBody>
      </p:sp>
    </p:spTree>
    <p:extLst>
      <p:ext uri="{BB962C8B-B14F-4D97-AF65-F5344CB8AC3E}">
        <p14:creationId xmlns:p14="http://schemas.microsoft.com/office/powerpoint/2010/main" val="1639628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0F0316-8362-4E34-811C-C7E53D307125}" type="slidenum">
              <a:rPr lang="en-US"/>
              <a:pPr>
                <a:defRPr/>
              </a:pPr>
              <a:t>‹#›</a:t>
            </a:fld>
            <a:endParaRPr lang="en-US"/>
          </a:p>
        </p:txBody>
      </p:sp>
    </p:spTree>
    <p:extLst>
      <p:ext uri="{BB962C8B-B14F-4D97-AF65-F5344CB8AC3E}">
        <p14:creationId xmlns:p14="http://schemas.microsoft.com/office/powerpoint/2010/main" val="2618509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F92683-4E28-4666-86F1-3C19FD1A05C9}" type="slidenum">
              <a:rPr lang="en-US"/>
              <a:pPr>
                <a:defRPr/>
              </a:pPr>
              <a:t>‹#›</a:t>
            </a:fld>
            <a:endParaRPr lang="en-US"/>
          </a:p>
        </p:txBody>
      </p:sp>
    </p:spTree>
    <p:extLst>
      <p:ext uri="{BB962C8B-B14F-4D97-AF65-F5344CB8AC3E}">
        <p14:creationId xmlns:p14="http://schemas.microsoft.com/office/powerpoint/2010/main" val="2911339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Arial" charset="0"/>
              </a:defRPr>
            </a:lvl1pPr>
          </a:lstStyle>
          <a:p>
            <a:pPr>
              <a:defRPr/>
            </a:pPr>
            <a:fld id="{BD560A52-3DAE-4C09-8235-77CE283F38B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4A735E-39A3-4D88-851A-02EB4E8D2499}" type="datetimeFigureOut">
              <a:rPr lang="en-US" smtClean="0"/>
              <a:t>1/11/2021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851013-1E9B-43FB-B457-83D9BFF3BA81}" type="slidenum">
              <a:rPr lang="en-US" smtClean="0"/>
              <a:t>‹#›</a:t>
            </a:fld>
            <a:endParaRPr lang="en-US"/>
          </a:p>
        </p:txBody>
      </p:sp>
    </p:spTree>
    <p:extLst>
      <p:ext uri="{BB962C8B-B14F-4D97-AF65-F5344CB8AC3E}">
        <p14:creationId xmlns:p14="http://schemas.microsoft.com/office/powerpoint/2010/main" val="202734183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3" Type="http://schemas.openxmlformats.org/officeDocument/2006/relationships/image" Target="../media/image17.jpeg"/><Relationship Id="rId18" Type="http://schemas.openxmlformats.org/officeDocument/2006/relationships/image" Target="../media/image22.jpeg"/><Relationship Id="rId26" Type="http://schemas.openxmlformats.org/officeDocument/2006/relationships/image" Target="../media/image30.jpeg"/><Relationship Id="rId3" Type="http://schemas.openxmlformats.org/officeDocument/2006/relationships/image" Target="../media/image7.jpeg"/><Relationship Id="rId21" Type="http://schemas.openxmlformats.org/officeDocument/2006/relationships/image" Target="../media/image25.jpeg"/><Relationship Id="rId34" Type="http://schemas.openxmlformats.org/officeDocument/2006/relationships/image" Target="../media/image38.jpeg"/><Relationship Id="rId7" Type="http://schemas.openxmlformats.org/officeDocument/2006/relationships/image" Target="../media/image11.jpeg"/><Relationship Id="rId12" Type="http://schemas.openxmlformats.org/officeDocument/2006/relationships/image" Target="../media/image16.jpeg"/><Relationship Id="rId17" Type="http://schemas.openxmlformats.org/officeDocument/2006/relationships/image" Target="../media/image21.jpeg"/><Relationship Id="rId25" Type="http://schemas.openxmlformats.org/officeDocument/2006/relationships/image" Target="../media/image29.jpeg"/><Relationship Id="rId33" Type="http://schemas.openxmlformats.org/officeDocument/2006/relationships/image" Target="../media/image37.jpeg"/><Relationship Id="rId2" Type="http://schemas.openxmlformats.org/officeDocument/2006/relationships/notesSlide" Target="../notesSlides/notesSlide1.xml"/><Relationship Id="rId16" Type="http://schemas.openxmlformats.org/officeDocument/2006/relationships/image" Target="../media/image20.jpeg"/><Relationship Id="rId20" Type="http://schemas.openxmlformats.org/officeDocument/2006/relationships/image" Target="../media/image24.jpeg"/><Relationship Id="rId29"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24" Type="http://schemas.openxmlformats.org/officeDocument/2006/relationships/image" Target="../media/image28.jpeg"/><Relationship Id="rId32" Type="http://schemas.openxmlformats.org/officeDocument/2006/relationships/image" Target="../media/image36.jpeg"/><Relationship Id="rId5" Type="http://schemas.openxmlformats.org/officeDocument/2006/relationships/image" Target="../media/image9.jpeg"/><Relationship Id="rId15" Type="http://schemas.openxmlformats.org/officeDocument/2006/relationships/image" Target="../media/image19.jpeg"/><Relationship Id="rId23" Type="http://schemas.openxmlformats.org/officeDocument/2006/relationships/image" Target="../media/image27.jpeg"/><Relationship Id="rId28" Type="http://schemas.openxmlformats.org/officeDocument/2006/relationships/image" Target="../media/image32.jpeg"/><Relationship Id="rId36" Type="http://schemas.openxmlformats.org/officeDocument/2006/relationships/image" Target="../media/image40.jpeg"/><Relationship Id="rId10" Type="http://schemas.openxmlformats.org/officeDocument/2006/relationships/image" Target="../media/image14.jpeg"/><Relationship Id="rId19" Type="http://schemas.openxmlformats.org/officeDocument/2006/relationships/image" Target="../media/image23.jpeg"/><Relationship Id="rId31" Type="http://schemas.openxmlformats.org/officeDocument/2006/relationships/image" Target="../media/image35.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 Id="rId22" Type="http://schemas.openxmlformats.org/officeDocument/2006/relationships/image" Target="../media/image26.jpeg"/><Relationship Id="rId27" Type="http://schemas.openxmlformats.org/officeDocument/2006/relationships/image" Target="../media/image31.jpeg"/><Relationship Id="rId30" Type="http://schemas.openxmlformats.org/officeDocument/2006/relationships/image" Target="../media/image34.jpeg"/><Relationship Id="rId35" Type="http://schemas.openxmlformats.org/officeDocument/2006/relationships/image" Target="../media/image39.jpeg"/><Relationship Id="rId8"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9E517-E560-4C7D-AA89-138405385E36}"/>
              </a:ext>
            </a:extLst>
          </p:cNvPr>
          <p:cNvSpPr>
            <a:spLocks noGrp="1"/>
          </p:cNvSpPr>
          <p:nvPr>
            <p:ph type="title"/>
          </p:nvPr>
        </p:nvSpPr>
        <p:spPr/>
        <p:txBody>
          <a:bodyPr/>
          <a:lstStyle/>
          <a:p>
            <a:pPr algn="l"/>
            <a:r>
              <a:rPr lang="en-US" dirty="0"/>
              <a:t>Data Reduction: </a:t>
            </a:r>
            <a:br>
              <a:rPr lang="en-US" dirty="0"/>
            </a:br>
            <a:r>
              <a:rPr lang="en-US" dirty="0"/>
              <a:t>Big Picture Concepts</a:t>
            </a:r>
          </a:p>
        </p:txBody>
      </p:sp>
      <p:sp>
        <p:nvSpPr>
          <p:cNvPr id="3" name="Content Placeholder 2">
            <a:extLst>
              <a:ext uri="{FF2B5EF4-FFF2-40B4-BE49-F238E27FC236}">
                <a16:creationId xmlns:a16="http://schemas.microsoft.com/office/drawing/2014/main" id="{B9669643-55C2-4A7B-8B37-0F6272D9CCE7}"/>
              </a:ext>
            </a:extLst>
          </p:cNvPr>
          <p:cNvSpPr>
            <a:spLocks noGrp="1"/>
          </p:cNvSpPr>
          <p:nvPr>
            <p:ph idx="1"/>
          </p:nvPr>
        </p:nvSpPr>
        <p:spPr>
          <a:xfrm>
            <a:off x="489501" y="1844273"/>
            <a:ext cx="8164997" cy="4184375"/>
          </a:xfrm>
        </p:spPr>
        <p:txBody>
          <a:bodyPr>
            <a:normAutofit fontScale="85000" lnSpcReduction="10000"/>
          </a:bodyPr>
          <a:lstStyle/>
          <a:p>
            <a:r>
              <a:rPr lang="en-US" dirty="0"/>
              <a:t>The goal of data reduction is to extract the intensities </a:t>
            </a:r>
            <a:r>
              <a:rPr lang="en-US" dirty="0" err="1"/>
              <a:t>I</a:t>
            </a:r>
            <a:r>
              <a:rPr lang="en-US" baseline="-25000" dirty="0" err="1"/>
              <a:t>hkl</a:t>
            </a:r>
            <a:r>
              <a:rPr lang="en-US" dirty="0"/>
              <a:t> for each unique reflection </a:t>
            </a:r>
            <a:r>
              <a:rPr lang="en-US" dirty="0" err="1"/>
              <a:t>h,k,l</a:t>
            </a:r>
            <a:r>
              <a:rPr lang="en-US" dirty="0"/>
              <a:t> (spot) from a set of diffraction images (data set). </a:t>
            </a:r>
          </a:p>
          <a:p>
            <a:r>
              <a:rPr lang="en-US" dirty="0"/>
              <a:t>Later, we take the square root of each </a:t>
            </a:r>
            <a:r>
              <a:rPr lang="en-US" dirty="0" err="1"/>
              <a:t>I</a:t>
            </a:r>
            <a:r>
              <a:rPr lang="en-US" baseline="-25000" dirty="0" err="1"/>
              <a:t>hkl</a:t>
            </a:r>
            <a:r>
              <a:rPr lang="en-US" dirty="0"/>
              <a:t> value in the data set to obtain the set of |</a:t>
            </a:r>
            <a:r>
              <a:rPr lang="en-US" dirty="0" err="1"/>
              <a:t>F</a:t>
            </a:r>
            <a:r>
              <a:rPr lang="en-US" baseline="-25000" dirty="0" err="1"/>
              <a:t>hkl</a:t>
            </a:r>
            <a:r>
              <a:rPr lang="en-US" dirty="0"/>
              <a:t>| values; these are the (structure factor) amplitudes of the Fourier waves we need to construct an electron density map. </a:t>
            </a:r>
          </a:p>
          <a:p>
            <a:r>
              <a:rPr lang="en-US" dirty="0" err="1"/>
              <a:t>F</a:t>
            </a:r>
            <a:r>
              <a:rPr lang="en-US" baseline="-25000" dirty="0" err="1"/>
              <a:t>hkl</a:t>
            </a:r>
            <a:r>
              <a:rPr lang="en-US" baseline="-25000" dirty="0"/>
              <a:t> </a:t>
            </a:r>
            <a:r>
              <a:rPr lang="en-US" dirty="0"/>
              <a:t>values are related to electron density of the crystal </a:t>
            </a:r>
            <a:r>
              <a:rPr lang="el-GR" dirty="0"/>
              <a:t>ρ</a:t>
            </a:r>
            <a:r>
              <a:rPr lang="en-US" dirty="0"/>
              <a:t>(</a:t>
            </a:r>
            <a:r>
              <a:rPr lang="en-US" dirty="0" err="1"/>
              <a:t>x,y,z</a:t>
            </a:r>
            <a:r>
              <a:rPr lang="en-US" dirty="0"/>
              <a:t>) by the Fourier transform operation.</a:t>
            </a:r>
          </a:p>
        </p:txBody>
      </p:sp>
    </p:spTree>
    <p:extLst>
      <p:ext uri="{BB962C8B-B14F-4D97-AF65-F5344CB8AC3E}">
        <p14:creationId xmlns:p14="http://schemas.microsoft.com/office/powerpoint/2010/main" val="2105785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3E477-7670-40DA-A1AD-17DE28A82588}"/>
              </a:ext>
            </a:extLst>
          </p:cNvPr>
          <p:cNvSpPr>
            <a:spLocks noGrp="1"/>
          </p:cNvSpPr>
          <p:nvPr>
            <p:ph type="title"/>
          </p:nvPr>
        </p:nvSpPr>
        <p:spPr>
          <a:xfrm>
            <a:off x="457200" y="274638"/>
            <a:ext cx="3789218" cy="1143000"/>
          </a:xfrm>
        </p:spPr>
        <p:txBody>
          <a:bodyPr/>
          <a:lstStyle/>
          <a:p>
            <a:r>
              <a:rPr lang="en-US" sz="2400" dirty="0"/>
              <a:t>14 Bravais Lattices in 3D</a:t>
            </a:r>
          </a:p>
        </p:txBody>
      </p:sp>
      <p:pic>
        <p:nvPicPr>
          <p:cNvPr id="5" name="Picture 4">
            <a:extLst>
              <a:ext uri="{FF2B5EF4-FFF2-40B4-BE49-F238E27FC236}">
                <a16:creationId xmlns:a16="http://schemas.microsoft.com/office/drawing/2014/main" id="{5DF0E6C9-9C3D-45EA-8175-F74B53446AB1}"/>
              </a:ext>
            </a:extLst>
          </p:cNvPr>
          <p:cNvPicPr>
            <a:picLocks noChangeAspect="1"/>
          </p:cNvPicPr>
          <p:nvPr/>
        </p:nvPicPr>
        <p:blipFill>
          <a:blip r:embed="rId2"/>
          <a:stretch>
            <a:fillRect/>
          </a:stretch>
        </p:blipFill>
        <p:spPr>
          <a:xfrm>
            <a:off x="4836406" y="1040101"/>
            <a:ext cx="4002794" cy="5106576"/>
          </a:xfrm>
          <a:prstGeom prst="rect">
            <a:avLst/>
          </a:prstGeom>
        </p:spPr>
      </p:pic>
      <p:pic>
        <p:nvPicPr>
          <p:cNvPr id="6" name="Picture 5">
            <a:extLst>
              <a:ext uri="{FF2B5EF4-FFF2-40B4-BE49-F238E27FC236}">
                <a16:creationId xmlns:a16="http://schemas.microsoft.com/office/drawing/2014/main" id="{043EAE95-B347-4D31-A23D-26C470FA57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5480"/>
          <a:stretch/>
        </p:blipFill>
        <p:spPr bwMode="auto">
          <a:xfrm>
            <a:off x="701072" y="5576348"/>
            <a:ext cx="3371850" cy="748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a:extLst>
              <a:ext uri="{FF2B5EF4-FFF2-40B4-BE49-F238E27FC236}">
                <a16:creationId xmlns:a16="http://schemas.microsoft.com/office/drawing/2014/main" id="{92E36D26-29E5-4E20-921F-33D4CDF0F1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4933" b="-5634"/>
          <a:stretch/>
        </p:blipFill>
        <p:spPr bwMode="auto">
          <a:xfrm>
            <a:off x="701072" y="4821852"/>
            <a:ext cx="3371850" cy="106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a:extLst>
              <a:ext uri="{FF2B5EF4-FFF2-40B4-BE49-F238E27FC236}">
                <a16:creationId xmlns:a16="http://schemas.microsoft.com/office/drawing/2014/main" id="{B5853DA4-4CEA-4D77-B6FF-1A1EE03293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6785" b="28561"/>
          <a:stretch/>
        </p:blipFill>
        <p:spPr bwMode="auto">
          <a:xfrm>
            <a:off x="701072" y="1150115"/>
            <a:ext cx="3371850" cy="755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a:extLst>
              <a:ext uri="{FF2B5EF4-FFF2-40B4-BE49-F238E27FC236}">
                <a16:creationId xmlns:a16="http://schemas.microsoft.com/office/drawing/2014/main" id="{20363145-7216-4D12-B42F-AC36100B86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0427" b="14047"/>
          <a:stretch/>
        </p:blipFill>
        <p:spPr bwMode="auto">
          <a:xfrm>
            <a:off x="701072" y="4054550"/>
            <a:ext cx="337185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extLst>
              <a:ext uri="{FF2B5EF4-FFF2-40B4-BE49-F238E27FC236}">
                <a16:creationId xmlns:a16="http://schemas.microsoft.com/office/drawing/2014/main" id="{F3E2083C-332C-4741-8E6C-687A14F04535}"/>
              </a:ext>
            </a:extLst>
          </p:cNvPr>
          <p:cNvSpPr/>
          <p:nvPr/>
        </p:nvSpPr>
        <p:spPr bwMode="auto">
          <a:xfrm>
            <a:off x="2490184" y="4909598"/>
            <a:ext cx="1582738" cy="66675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kumimoji="0" lang="en-US" sz="1000" b="0" i="0" u="none" strike="noStrike" cap="none" normalizeH="0" baseline="0" dirty="0">
                <a:ln>
                  <a:noFill/>
                </a:ln>
                <a:solidFill>
                  <a:schemeClr val="tx1"/>
                </a:solidFill>
                <a:effectLst/>
                <a:latin typeface="Arial" charset="0"/>
              </a:rPr>
              <a:t>Three axes,</a:t>
            </a:r>
            <a:r>
              <a:rPr kumimoji="0" lang="en-US" sz="1000" b="0" i="0" u="none" strike="noStrike" cap="none" normalizeH="0" dirty="0">
                <a:ln>
                  <a:noFill/>
                </a:ln>
                <a:solidFill>
                  <a:schemeClr val="tx1"/>
                </a:solidFill>
                <a:effectLst/>
                <a:latin typeface="Arial" charset="0"/>
              </a:rPr>
              <a:t> two pairs at right angles, one at 120</a:t>
            </a:r>
            <a:r>
              <a:rPr lang="en-US" sz="1000" b="0" dirty="0">
                <a:latin typeface="Calibri"/>
              </a:rPr>
              <a:t>°.</a:t>
            </a:r>
            <a:endParaRPr kumimoji="0" lang="en-US" sz="1000" b="0" i="0" u="none" strike="noStrike" cap="none" normalizeH="0" dirty="0">
              <a:ln>
                <a:noFill/>
              </a:ln>
              <a:solidFill>
                <a:schemeClr val="tx1"/>
              </a:solidFill>
              <a:effectLst/>
              <a:latin typeface="Arial" charset="0"/>
            </a:endParaRPr>
          </a:p>
          <a:p>
            <a:r>
              <a:rPr lang="en-US" sz="1000" b="0" dirty="0">
                <a:latin typeface="Arial" charset="0"/>
              </a:rPr>
              <a:t>a=</a:t>
            </a:r>
            <a:r>
              <a:rPr lang="en-US" sz="1000" b="0" dirty="0" err="1">
                <a:latin typeface="Arial" charset="0"/>
              </a:rPr>
              <a:t>b≠c</a:t>
            </a:r>
            <a:r>
              <a:rPr lang="en-US" sz="1000" b="0" dirty="0">
                <a:latin typeface="Arial" charset="0"/>
              </a:rPr>
              <a:t>; </a:t>
            </a:r>
            <a:r>
              <a:rPr lang="en-US" sz="1000" b="0" dirty="0">
                <a:latin typeface="Symbol" pitchFamily="18" charset="2"/>
              </a:rPr>
              <a:t>a</a:t>
            </a:r>
            <a:r>
              <a:rPr lang="en-US" sz="1000" b="0" dirty="0">
                <a:latin typeface="Arial" charset="0"/>
              </a:rPr>
              <a:t>=</a:t>
            </a:r>
            <a:r>
              <a:rPr lang="en-US" sz="1000" b="0" dirty="0">
                <a:latin typeface="Symbol" pitchFamily="18" charset="2"/>
              </a:rPr>
              <a:t>b</a:t>
            </a:r>
            <a:r>
              <a:rPr lang="en-US" sz="1000" b="0" dirty="0">
                <a:latin typeface="Arial" charset="0"/>
              </a:rPr>
              <a:t>=90</a:t>
            </a:r>
            <a:r>
              <a:rPr lang="en-US" sz="1000" b="0" dirty="0">
                <a:latin typeface="Calibri"/>
              </a:rPr>
              <a:t> °</a:t>
            </a:r>
            <a:r>
              <a:rPr lang="en-US" sz="1000" b="0" dirty="0">
                <a:latin typeface="Arial" charset="0"/>
              </a:rPr>
              <a:t>, </a:t>
            </a:r>
            <a:r>
              <a:rPr lang="en-US" sz="1000" b="0" dirty="0">
                <a:latin typeface="Symbol" pitchFamily="18" charset="2"/>
              </a:rPr>
              <a:t>g</a:t>
            </a:r>
            <a:r>
              <a:rPr lang="en-US" sz="1000" b="0" dirty="0">
                <a:latin typeface="Arial" charset="0"/>
              </a:rPr>
              <a:t>=120</a:t>
            </a:r>
            <a:r>
              <a:rPr lang="en-US" sz="1000" b="0" dirty="0">
                <a:latin typeface="Calibri"/>
              </a:rPr>
              <a:t>°</a:t>
            </a:r>
            <a:endParaRPr kumimoji="0" lang="en-US" sz="1000" b="0" i="0" u="none" strike="noStrike" cap="none" normalizeH="0" baseline="0" dirty="0">
              <a:ln>
                <a:noFill/>
              </a:ln>
              <a:solidFill>
                <a:schemeClr val="tx1"/>
              </a:solidFill>
              <a:effectLst/>
              <a:latin typeface="Arial" charset="0"/>
            </a:endParaRPr>
          </a:p>
        </p:txBody>
      </p:sp>
      <p:pic>
        <p:nvPicPr>
          <p:cNvPr id="11" name="Picture 5">
            <a:extLst>
              <a:ext uri="{FF2B5EF4-FFF2-40B4-BE49-F238E27FC236}">
                <a16:creationId xmlns:a16="http://schemas.microsoft.com/office/drawing/2014/main" id="{B09EF804-99CD-4999-945B-81AC548AC2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44" t="42685" r="1044" b="42661"/>
          <a:stretch/>
        </p:blipFill>
        <p:spPr bwMode="auto">
          <a:xfrm>
            <a:off x="665884" y="1917417"/>
            <a:ext cx="3371850" cy="755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a:extLst>
              <a:ext uri="{FF2B5EF4-FFF2-40B4-BE49-F238E27FC236}">
                <a16:creationId xmlns:a16="http://schemas.microsoft.com/office/drawing/2014/main" id="{5B3E760A-92AD-4522-9765-DFB3D95E8A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19" t="28953" r="2819" b="56393"/>
          <a:stretch/>
        </p:blipFill>
        <p:spPr bwMode="auto">
          <a:xfrm>
            <a:off x="606012" y="2684719"/>
            <a:ext cx="3371850" cy="755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a:extLst>
              <a:ext uri="{FF2B5EF4-FFF2-40B4-BE49-F238E27FC236}">
                <a16:creationId xmlns:a16="http://schemas.microsoft.com/office/drawing/2014/main" id="{5FC99F2A-39C7-42DC-8037-0BA778A1DE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27" t="13972" r="1527" b="71374"/>
          <a:stretch/>
        </p:blipFill>
        <p:spPr bwMode="auto">
          <a:xfrm>
            <a:off x="641392" y="3399522"/>
            <a:ext cx="3371850" cy="755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2809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A2591-F5F3-47FB-8918-C34D408A39B0}"/>
              </a:ext>
            </a:extLst>
          </p:cNvPr>
          <p:cNvSpPr>
            <a:spLocks noGrp="1"/>
          </p:cNvSpPr>
          <p:nvPr>
            <p:ph type="title"/>
          </p:nvPr>
        </p:nvSpPr>
        <p:spPr>
          <a:xfrm>
            <a:off x="397662" y="123661"/>
            <a:ext cx="5723860" cy="1143000"/>
          </a:xfrm>
        </p:spPr>
        <p:txBody>
          <a:bodyPr/>
          <a:lstStyle/>
          <a:p>
            <a:pPr algn="l"/>
            <a:r>
              <a:rPr lang="en-US" sz="2800" dirty="0"/>
              <a:t>For those interested in visualizing crystal symmetry, check out these 17 plane groups in 2-dimensions.</a:t>
            </a:r>
          </a:p>
        </p:txBody>
      </p:sp>
      <p:pic>
        <p:nvPicPr>
          <p:cNvPr id="5" name="Picture 4">
            <a:extLst>
              <a:ext uri="{FF2B5EF4-FFF2-40B4-BE49-F238E27FC236}">
                <a16:creationId xmlns:a16="http://schemas.microsoft.com/office/drawing/2014/main" id="{5A25D355-61F4-45FE-87A8-20D54C9937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4293" y="150851"/>
            <a:ext cx="963501" cy="1246909"/>
          </a:xfrm>
          <a:prstGeom prst="rect">
            <a:avLst/>
          </a:prstGeom>
        </p:spPr>
      </p:pic>
      <p:pic>
        <p:nvPicPr>
          <p:cNvPr id="7" name="Picture 6">
            <a:extLst>
              <a:ext uri="{FF2B5EF4-FFF2-40B4-BE49-F238E27FC236}">
                <a16:creationId xmlns:a16="http://schemas.microsoft.com/office/drawing/2014/main" id="{9276844E-DFC8-4479-BCA8-0C64FEB0C8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7794" y="150851"/>
            <a:ext cx="963501" cy="1246909"/>
          </a:xfrm>
          <a:prstGeom prst="rect">
            <a:avLst/>
          </a:prstGeom>
        </p:spPr>
      </p:pic>
      <p:pic>
        <p:nvPicPr>
          <p:cNvPr id="9" name="Picture 8">
            <a:extLst>
              <a:ext uri="{FF2B5EF4-FFF2-40B4-BE49-F238E27FC236}">
                <a16:creationId xmlns:a16="http://schemas.microsoft.com/office/drawing/2014/main" id="{974B281F-7680-4DEA-A2FF-2AF3768AA2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460" y="1476817"/>
            <a:ext cx="963501" cy="1246909"/>
          </a:xfrm>
          <a:prstGeom prst="rect">
            <a:avLst/>
          </a:prstGeom>
        </p:spPr>
      </p:pic>
      <p:pic>
        <p:nvPicPr>
          <p:cNvPr id="11" name="Picture 10">
            <a:extLst>
              <a:ext uri="{FF2B5EF4-FFF2-40B4-BE49-F238E27FC236}">
                <a16:creationId xmlns:a16="http://schemas.microsoft.com/office/drawing/2014/main" id="{C8652878-91DA-4CDC-BD09-C15B45E21E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0961" y="1476817"/>
            <a:ext cx="963501" cy="1246909"/>
          </a:xfrm>
          <a:prstGeom prst="rect">
            <a:avLst/>
          </a:prstGeom>
        </p:spPr>
      </p:pic>
      <p:pic>
        <p:nvPicPr>
          <p:cNvPr id="13" name="Picture 12">
            <a:extLst>
              <a:ext uri="{FF2B5EF4-FFF2-40B4-BE49-F238E27FC236}">
                <a16:creationId xmlns:a16="http://schemas.microsoft.com/office/drawing/2014/main" id="{64427D8C-699C-408C-B1FA-FAE0563ABC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40547" y="1476817"/>
            <a:ext cx="963501" cy="1246909"/>
          </a:xfrm>
          <a:prstGeom prst="rect">
            <a:avLst/>
          </a:prstGeom>
        </p:spPr>
      </p:pic>
      <p:pic>
        <p:nvPicPr>
          <p:cNvPr id="15" name="Picture 14">
            <a:extLst>
              <a:ext uri="{FF2B5EF4-FFF2-40B4-BE49-F238E27FC236}">
                <a16:creationId xmlns:a16="http://schemas.microsoft.com/office/drawing/2014/main" id="{CE7E5605-09EB-4110-9D95-007D316A43B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94256" y="1476817"/>
            <a:ext cx="963501" cy="1246909"/>
          </a:xfrm>
          <a:prstGeom prst="rect">
            <a:avLst/>
          </a:prstGeom>
        </p:spPr>
      </p:pic>
      <p:pic>
        <p:nvPicPr>
          <p:cNvPr id="17" name="Picture 16">
            <a:extLst>
              <a:ext uri="{FF2B5EF4-FFF2-40B4-BE49-F238E27FC236}">
                <a16:creationId xmlns:a16="http://schemas.microsoft.com/office/drawing/2014/main" id="{C9591B79-8E3A-4B2C-BC47-98884EF4809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70853" y="1476817"/>
            <a:ext cx="963501" cy="1246909"/>
          </a:xfrm>
          <a:prstGeom prst="rect">
            <a:avLst/>
          </a:prstGeom>
        </p:spPr>
      </p:pic>
      <p:pic>
        <p:nvPicPr>
          <p:cNvPr id="19" name="Picture 18">
            <a:extLst>
              <a:ext uri="{FF2B5EF4-FFF2-40B4-BE49-F238E27FC236}">
                <a16:creationId xmlns:a16="http://schemas.microsoft.com/office/drawing/2014/main" id="{4B2F6481-D135-4A93-9D6A-2880DF0F663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02604" y="1476817"/>
            <a:ext cx="963501" cy="1246909"/>
          </a:xfrm>
          <a:prstGeom prst="rect">
            <a:avLst/>
          </a:prstGeom>
        </p:spPr>
      </p:pic>
      <p:pic>
        <p:nvPicPr>
          <p:cNvPr id="21" name="Picture 20">
            <a:extLst>
              <a:ext uri="{FF2B5EF4-FFF2-40B4-BE49-F238E27FC236}">
                <a16:creationId xmlns:a16="http://schemas.microsoft.com/office/drawing/2014/main" id="{9F9670EF-E3AA-4CAC-921A-445F0A58C30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13005" y="1476817"/>
            <a:ext cx="963501" cy="1246909"/>
          </a:xfrm>
          <a:prstGeom prst="rect">
            <a:avLst/>
          </a:prstGeom>
        </p:spPr>
      </p:pic>
      <p:pic>
        <p:nvPicPr>
          <p:cNvPr id="23" name="Picture 22">
            <a:extLst>
              <a:ext uri="{FF2B5EF4-FFF2-40B4-BE49-F238E27FC236}">
                <a16:creationId xmlns:a16="http://schemas.microsoft.com/office/drawing/2014/main" id="{07086620-0F2A-45A5-8983-FAFA52B7736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9305" y="2818532"/>
            <a:ext cx="963501" cy="1246909"/>
          </a:xfrm>
          <a:prstGeom prst="rect">
            <a:avLst/>
          </a:prstGeom>
        </p:spPr>
      </p:pic>
      <p:pic>
        <p:nvPicPr>
          <p:cNvPr id="25" name="Picture 24">
            <a:extLst>
              <a:ext uri="{FF2B5EF4-FFF2-40B4-BE49-F238E27FC236}">
                <a16:creationId xmlns:a16="http://schemas.microsoft.com/office/drawing/2014/main" id="{F05A4C20-C1A4-4898-84C3-C984CA8D533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42806" y="2818532"/>
            <a:ext cx="963501" cy="1246909"/>
          </a:xfrm>
          <a:prstGeom prst="rect">
            <a:avLst/>
          </a:prstGeom>
        </p:spPr>
      </p:pic>
      <p:pic>
        <p:nvPicPr>
          <p:cNvPr id="27" name="Picture 26">
            <a:extLst>
              <a:ext uri="{FF2B5EF4-FFF2-40B4-BE49-F238E27FC236}">
                <a16:creationId xmlns:a16="http://schemas.microsoft.com/office/drawing/2014/main" id="{7DFA73AD-29BF-4DDF-8A97-099ED649840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535614" y="2818532"/>
            <a:ext cx="963501" cy="1246909"/>
          </a:xfrm>
          <a:prstGeom prst="rect">
            <a:avLst/>
          </a:prstGeom>
        </p:spPr>
      </p:pic>
      <p:pic>
        <p:nvPicPr>
          <p:cNvPr id="29" name="Picture 28">
            <a:extLst>
              <a:ext uri="{FF2B5EF4-FFF2-40B4-BE49-F238E27FC236}">
                <a16:creationId xmlns:a16="http://schemas.microsoft.com/office/drawing/2014/main" id="{54430613-D292-465D-A698-4201CF35171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499115" y="2818532"/>
            <a:ext cx="963501" cy="1246909"/>
          </a:xfrm>
          <a:prstGeom prst="rect">
            <a:avLst/>
          </a:prstGeom>
        </p:spPr>
      </p:pic>
      <p:pic>
        <p:nvPicPr>
          <p:cNvPr id="31" name="Picture 30">
            <a:extLst>
              <a:ext uri="{FF2B5EF4-FFF2-40B4-BE49-F238E27FC236}">
                <a16:creationId xmlns:a16="http://schemas.microsoft.com/office/drawing/2014/main" id="{C063388B-FD59-4ED6-BB08-FD933821C97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448133" y="1476817"/>
            <a:ext cx="953636" cy="1233941"/>
          </a:xfrm>
          <a:prstGeom prst="rect">
            <a:avLst/>
          </a:prstGeom>
        </p:spPr>
      </p:pic>
      <p:pic>
        <p:nvPicPr>
          <p:cNvPr id="33" name="Picture 32">
            <a:extLst>
              <a:ext uri="{FF2B5EF4-FFF2-40B4-BE49-F238E27FC236}">
                <a16:creationId xmlns:a16="http://schemas.microsoft.com/office/drawing/2014/main" id="{312CDDB1-8F38-4DA9-A275-DC8213998815}"/>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641685" y="2818532"/>
            <a:ext cx="953636" cy="1233941"/>
          </a:xfrm>
          <a:prstGeom prst="rect">
            <a:avLst/>
          </a:prstGeom>
        </p:spPr>
      </p:pic>
      <p:pic>
        <p:nvPicPr>
          <p:cNvPr id="35" name="Picture 34">
            <a:extLst>
              <a:ext uri="{FF2B5EF4-FFF2-40B4-BE49-F238E27FC236}">
                <a16:creationId xmlns:a16="http://schemas.microsoft.com/office/drawing/2014/main" id="{CE69AB07-AF0E-4B62-A6C9-0602E0BCCAC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574787" y="2818532"/>
            <a:ext cx="953636" cy="1233941"/>
          </a:xfrm>
          <a:prstGeom prst="rect">
            <a:avLst/>
          </a:prstGeom>
        </p:spPr>
      </p:pic>
      <p:pic>
        <p:nvPicPr>
          <p:cNvPr id="37" name="Picture 36">
            <a:extLst>
              <a:ext uri="{FF2B5EF4-FFF2-40B4-BE49-F238E27FC236}">
                <a16:creationId xmlns:a16="http://schemas.microsoft.com/office/drawing/2014/main" id="{841BE528-1E02-4F8A-9489-2F27D69AE9A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30653" y="2818532"/>
            <a:ext cx="953636" cy="1233941"/>
          </a:xfrm>
          <a:prstGeom prst="rect">
            <a:avLst/>
          </a:prstGeom>
        </p:spPr>
      </p:pic>
      <p:pic>
        <p:nvPicPr>
          <p:cNvPr id="39" name="Picture 38">
            <a:extLst>
              <a:ext uri="{FF2B5EF4-FFF2-40B4-BE49-F238E27FC236}">
                <a16:creationId xmlns:a16="http://schemas.microsoft.com/office/drawing/2014/main" id="{3D3D2392-7DE2-4801-978D-8AEC06A0053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671838" y="2818532"/>
            <a:ext cx="953636" cy="1233941"/>
          </a:xfrm>
          <a:prstGeom prst="rect">
            <a:avLst/>
          </a:prstGeom>
        </p:spPr>
      </p:pic>
      <p:pic>
        <p:nvPicPr>
          <p:cNvPr id="41" name="Picture 40">
            <a:extLst>
              <a:ext uri="{FF2B5EF4-FFF2-40B4-BE49-F238E27FC236}">
                <a16:creationId xmlns:a16="http://schemas.microsoft.com/office/drawing/2014/main" id="{F66D3FC7-3890-4EC4-A7CE-860FC958B521}"/>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1850" y="4235276"/>
            <a:ext cx="953636" cy="1233941"/>
          </a:xfrm>
          <a:prstGeom prst="rect">
            <a:avLst/>
          </a:prstGeom>
        </p:spPr>
      </p:pic>
      <p:pic>
        <p:nvPicPr>
          <p:cNvPr id="43" name="Picture 42">
            <a:extLst>
              <a:ext uri="{FF2B5EF4-FFF2-40B4-BE49-F238E27FC236}">
                <a16:creationId xmlns:a16="http://schemas.microsoft.com/office/drawing/2014/main" id="{5696D175-076B-4E4E-97C2-59CDE8992EBB}"/>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31693" y="4233471"/>
            <a:ext cx="953636" cy="1233941"/>
          </a:xfrm>
          <a:prstGeom prst="rect">
            <a:avLst/>
          </a:prstGeom>
        </p:spPr>
      </p:pic>
      <p:pic>
        <p:nvPicPr>
          <p:cNvPr id="45" name="Picture 44">
            <a:extLst>
              <a:ext uri="{FF2B5EF4-FFF2-40B4-BE49-F238E27FC236}">
                <a16:creationId xmlns:a16="http://schemas.microsoft.com/office/drawing/2014/main" id="{EFA1BB3E-84BA-4841-8F00-61C1DDF13888}"/>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160705" y="4242595"/>
            <a:ext cx="953636" cy="1233941"/>
          </a:xfrm>
          <a:prstGeom prst="rect">
            <a:avLst/>
          </a:prstGeom>
        </p:spPr>
      </p:pic>
      <p:pic>
        <p:nvPicPr>
          <p:cNvPr id="47" name="Picture 46">
            <a:extLst>
              <a:ext uri="{FF2B5EF4-FFF2-40B4-BE49-F238E27FC236}">
                <a16:creationId xmlns:a16="http://schemas.microsoft.com/office/drawing/2014/main" id="{A56278BE-2D02-4AE2-B7DA-254A578E44AC}"/>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087523" y="4249077"/>
            <a:ext cx="953636" cy="1233941"/>
          </a:xfrm>
          <a:prstGeom prst="rect">
            <a:avLst/>
          </a:prstGeom>
        </p:spPr>
      </p:pic>
      <p:pic>
        <p:nvPicPr>
          <p:cNvPr id="49" name="Picture 48">
            <a:extLst>
              <a:ext uri="{FF2B5EF4-FFF2-40B4-BE49-F238E27FC236}">
                <a16:creationId xmlns:a16="http://schemas.microsoft.com/office/drawing/2014/main" id="{1B758789-BA8B-4912-96C3-4855B0B27140}"/>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188845" y="4255144"/>
            <a:ext cx="953636" cy="1233941"/>
          </a:xfrm>
          <a:prstGeom prst="rect">
            <a:avLst/>
          </a:prstGeom>
        </p:spPr>
      </p:pic>
      <p:pic>
        <p:nvPicPr>
          <p:cNvPr id="51" name="Picture 50">
            <a:extLst>
              <a:ext uri="{FF2B5EF4-FFF2-40B4-BE49-F238E27FC236}">
                <a16:creationId xmlns:a16="http://schemas.microsoft.com/office/drawing/2014/main" id="{065161AF-F0AF-45F1-B5DD-7CE59F5D80CA}"/>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5136308" y="4255145"/>
            <a:ext cx="953636" cy="1233941"/>
          </a:xfrm>
          <a:prstGeom prst="rect">
            <a:avLst/>
          </a:prstGeom>
        </p:spPr>
      </p:pic>
      <p:pic>
        <p:nvPicPr>
          <p:cNvPr id="53" name="Picture 52">
            <a:extLst>
              <a:ext uri="{FF2B5EF4-FFF2-40B4-BE49-F238E27FC236}">
                <a16:creationId xmlns:a16="http://schemas.microsoft.com/office/drawing/2014/main" id="{4D54BF4C-A011-447D-8395-7856E0F40DA1}"/>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6324355" y="4250994"/>
            <a:ext cx="953636" cy="1233941"/>
          </a:xfrm>
          <a:prstGeom prst="rect">
            <a:avLst/>
          </a:prstGeom>
        </p:spPr>
      </p:pic>
      <p:pic>
        <p:nvPicPr>
          <p:cNvPr id="55" name="Picture 54">
            <a:extLst>
              <a:ext uri="{FF2B5EF4-FFF2-40B4-BE49-F238E27FC236}">
                <a16:creationId xmlns:a16="http://schemas.microsoft.com/office/drawing/2014/main" id="{CF32F01B-FF20-4FEC-B5E1-D937E0222714}"/>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7279087" y="4250993"/>
            <a:ext cx="953636" cy="1233941"/>
          </a:xfrm>
          <a:prstGeom prst="rect">
            <a:avLst/>
          </a:prstGeom>
        </p:spPr>
      </p:pic>
      <p:pic>
        <p:nvPicPr>
          <p:cNvPr id="57" name="Picture 56">
            <a:extLst>
              <a:ext uri="{FF2B5EF4-FFF2-40B4-BE49-F238E27FC236}">
                <a16:creationId xmlns:a16="http://schemas.microsoft.com/office/drawing/2014/main" id="{9D7F76C4-2114-4E53-9727-D19DC25E04A0}"/>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677059" y="5622948"/>
            <a:ext cx="953636" cy="1233941"/>
          </a:xfrm>
          <a:prstGeom prst="rect">
            <a:avLst/>
          </a:prstGeom>
        </p:spPr>
      </p:pic>
      <p:pic>
        <p:nvPicPr>
          <p:cNvPr id="59" name="Picture 58">
            <a:extLst>
              <a:ext uri="{FF2B5EF4-FFF2-40B4-BE49-F238E27FC236}">
                <a16:creationId xmlns:a16="http://schemas.microsoft.com/office/drawing/2014/main" id="{C74A79DB-8C6D-4626-8CD8-4580DC85A2F0}"/>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622482" y="5622948"/>
            <a:ext cx="953636" cy="1233941"/>
          </a:xfrm>
          <a:prstGeom prst="rect">
            <a:avLst/>
          </a:prstGeom>
        </p:spPr>
      </p:pic>
      <p:pic>
        <p:nvPicPr>
          <p:cNvPr id="61" name="Picture 60">
            <a:extLst>
              <a:ext uri="{FF2B5EF4-FFF2-40B4-BE49-F238E27FC236}">
                <a16:creationId xmlns:a16="http://schemas.microsoft.com/office/drawing/2014/main" id="{787F2EFA-7EAD-4C81-AE44-92C274828767}"/>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782774" y="5622948"/>
            <a:ext cx="953636" cy="1233941"/>
          </a:xfrm>
          <a:prstGeom prst="rect">
            <a:avLst/>
          </a:prstGeom>
        </p:spPr>
      </p:pic>
      <p:pic>
        <p:nvPicPr>
          <p:cNvPr id="63" name="Picture 62">
            <a:extLst>
              <a:ext uri="{FF2B5EF4-FFF2-40B4-BE49-F238E27FC236}">
                <a16:creationId xmlns:a16="http://schemas.microsoft.com/office/drawing/2014/main" id="{62BFA684-C2A2-4C69-B271-BFF699193BB3}"/>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3736410" y="5622948"/>
            <a:ext cx="953636" cy="1233941"/>
          </a:xfrm>
          <a:prstGeom prst="rect">
            <a:avLst/>
          </a:prstGeom>
        </p:spPr>
      </p:pic>
      <p:pic>
        <p:nvPicPr>
          <p:cNvPr id="65" name="Picture 64">
            <a:extLst>
              <a:ext uri="{FF2B5EF4-FFF2-40B4-BE49-F238E27FC236}">
                <a16:creationId xmlns:a16="http://schemas.microsoft.com/office/drawing/2014/main" id="{8DC0B9F5-0656-4829-A372-B5C6A89C7802}"/>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4872454" y="5622948"/>
            <a:ext cx="953636" cy="1233941"/>
          </a:xfrm>
          <a:prstGeom prst="rect">
            <a:avLst/>
          </a:prstGeom>
        </p:spPr>
      </p:pic>
      <p:pic>
        <p:nvPicPr>
          <p:cNvPr id="67" name="Picture 66">
            <a:extLst>
              <a:ext uri="{FF2B5EF4-FFF2-40B4-BE49-F238E27FC236}">
                <a16:creationId xmlns:a16="http://schemas.microsoft.com/office/drawing/2014/main" id="{D0F491B6-71F3-43AD-8FFB-15D4BE4DFB96}"/>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5809665" y="5622948"/>
            <a:ext cx="953636" cy="1233941"/>
          </a:xfrm>
          <a:prstGeom prst="rect">
            <a:avLst/>
          </a:prstGeom>
        </p:spPr>
      </p:pic>
      <p:pic>
        <p:nvPicPr>
          <p:cNvPr id="69" name="Picture 68">
            <a:extLst>
              <a:ext uri="{FF2B5EF4-FFF2-40B4-BE49-F238E27FC236}">
                <a16:creationId xmlns:a16="http://schemas.microsoft.com/office/drawing/2014/main" id="{5F5335E4-CA42-40B5-AB31-3AD8F4DCE6EC}"/>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7031352" y="5622948"/>
            <a:ext cx="953636" cy="1233941"/>
          </a:xfrm>
          <a:prstGeom prst="rect">
            <a:avLst/>
          </a:prstGeom>
        </p:spPr>
      </p:pic>
      <p:pic>
        <p:nvPicPr>
          <p:cNvPr id="71" name="Picture 70">
            <a:extLst>
              <a:ext uri="{FF2B5EF4-FFF2-40B4-BE49-F238E27FC236}">
                <a16:creationId xmlns:a16="http://schemas.microsoft.com/office/drawing/2014/main" id="{14BEA9BD-5B8A-41BA-9D7C-F12C3E4E1E80}"/>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7984988" y="5622948"/>
            <a:ext cx="953636" cy="1233941"/>
          </a:xfrm>
          <a:prstGeom prst="rect">
            <a:avLst/>
          </a:prstGeom>
        </p:spPr>
      </p:pic>
    </p:spTree>
    <p:extLst>
      <p:ext uri="{BB962C8B-B14F-4D97-AF65-F5344CB8AC3E}">
        <p14:creationId xmlns:p14="http://schemas.microsoft.com/office/powerpoint/2010/main" val="2373370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9E517-E560-4C7D-AA89-138405385E36}"/>
              </a:ext>
            </a:extLst>
          </p:cNvPr>
          <p:cNvSpPr>
            <a:spLocks noGrp="1"/>
          </p:cNvSpPr>
          <p:nvPr>
            <p:ph type="title"/>
          </p:nvPr>
        </p:nvSpPr>
        <p:spPr/>
        <p:txBody>
          <a:bodyPr/>
          <a:lstStyle/>
          <a:p>
            <a:pPr algn="l"/>
            <a:r>
              <a:rPr lang="en-US" dirty="0"/>
              <a:t>Data Reduction: </a:t>
            </a:r>
            <a:br>
              <a:rPr lang="en-US" dirty="0"/>
            </a:br>
            <a:r>
              <a:rPr lang="en-US" dirty="0"/>
              <a:t>Three steps in practice </a:t>
            </a:r>
          </a:p>
        </p:txBody>
      </p:sp>
      <p:sp>
        <p:nvSpPr>
          <p:cNvPr id="3" name="Content Placeholder 2">
            <a:extLst>
              <a:ext uri="{FF2B5EF4-FFF2-40B4-BE49-F238E27FC236}">
                <a16:creationId xmlns:a16="http://schemas.microsoft.com/office/drawing/2014/main" id="{B9669643-55C2-4A7B-8B37-0F6272D9CCE7}"/>
              </a:ext>
            </a:extLst>
          </p:cNvPr>
          <p:cNvSpPr>
            <a:spLocks noGrp="1"/>
          </p:cNvSpPr>
          <p:nvPr>
            <p:ph idx="1"/>
          </p:nvPr>
        </p:nvSpPr>
        <p:spPr>
          <a:xfrm>
            <a:off x="457199" y="2107095"/>
            <a:ext cx="8164997" cy="4184375"/>
          </a:xfrm>
        </p:spPr>
        <p:txBody>
          <a:bodyPr>
            <a:normAutofit lnSpcReduction="10000"/>
          </a:bodyPr>
          <a:lstStyle/>
          <a:p>
            <a:r>
              <a:rPr lang="en-US" dirty="0"/>
              <a:t>Indexing –assign </a:t>
            </a:r>
            <a:r>
              <a:rPr lang="en-US" dirty="0" err="1"/>
              <a:t>hkl</a:t>
            </a:r>
            <a:r>
              <a:rPr lang="en-US" dirty="0"/>
              <a:t> values to each spot on each diffraction image. </a:t>
            </a:r>
          </a:p>
          <a:p>
            <a:r>
              <a:rPr lang="en-US" dirty="0"/>
              <a:t>Integration –sum up the intensity values of each pixel in a reflection to obtain integrated intensity of the reflection </a:t>
            </a:r>
            <a:r>
              <a:rPr lang="en-US" dirty="0" err="1"/>
              <a:t>I</a:t>
            </a:r>
            <a:r>
              <a:rPr lang="en-US" baseline="-25000" dirty="0" err="1"/>
              <a:t>hkl</a:t>
            </a:r>
            <a:r>
              <a:rPr lang="en-US" dirty="0"/>
              <a:t>. </a:t>
            </a:r>
          </a:p>
          <a:p>
            <a:r>
              <a:rPr lang="en-US" dirty="0"/>
              <a:t>Merging –average together the intensity measurements that are related by symmetry.</a:t>
            </a:r>
          </a:p>
        </p:txBody>
      </p:sp>
    </p:spTree>
    <p:extLst>
      <p:ext uri="{BB962C8B-B14F-4D97-AF65-F5344CB8AC3E}">
        <p14:creationId xmlns:p14="http://schemas.microsoft.com/office/powerpoint/2010/main" val="1222104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9E517-E560-4C7D-AA89-138405385E36}"/>
              </a:ext>
            </a:extLst>
          </p:cNvPr>
          <p:cNvSpPr>
            <a:spLocks noGrp="1"/>
          </p:cNvSpPr>
          <p:nvPr>
            <p:ph type="title"/>
          </p:nvPr>
        </p:nvSpPr>
        <p:spPr>
          <a:xfrm>
            <a:off x="183874" y="670891"/>
            <a:ext cx="8885581" cy="854766"/>
          </a:xfrm>
        </p:spPr>
        <p:txBody>
          <a:bodyPr>
            <a:noAutofit/>
          </a:bodyPr>
          <a:lstStyle/>
          <a:p>
            <a:pPr algn="l"/>
            <a:r>
              <a:rPr lang="en-US" sz="4000" dirty="0"/>
              <a:t>Indexing: The Reciprocal Lattice provides a coordinate system for assigning </a:t>
            </a:r>
            <a:r>
              <a:rPr lang="en-US" sz="4000" dirty="0" err="1"/>
              <a:t>hkl</a:t>
            </a:r>
            <a:r>
              <a:rPr lang="en-US" sz="4000" dirty="0"/>
              <a:t> values to each reflection.</a:t>
            </a:r>
          </a:p>
        </p:txBody>
      </p:sp>
      <p:sp>
        <p:nvSpPr>
          <p:cNvPr id="3" name="Content Placeholder 2">
            <a:extLst>
              <a:ext uri="{FF2B5EF4-FFF2-40B4-BE49-F238E27FC236}">
                <a16:creationId xmlns:a16="http://schemas.microsoft.com/office/drawing/2014/main" id="{B9669643-55C2-4A7B-8B37-0F6272D9CCE7}"/>
              </a:ext>
            </a:extLst>
          </p:cNvPr>
          <p:cNvSpPr>
            <a:spLocks noGrp="1"/>
          </p:cNvSpPr>
          <p:nvPr>
            <p:ph idx="1"/>
          </p:nvPr>
        </p:nvSpPr>
        <p:spPr>
          <a:xfrm>
            <a:off x="196108" y="2178180"/>
            <a:ext cx="8677728" cy="4700606"/>
          </a:xfrm>
        </p:spPr>
        <p:txBody>
          <a:bodyPr>
            <a:normAutofit fontScale="55000" lnSpcReduction="20000"/>
          </a:bodyPr>
          <a:lstStyle/>
          <a:p>
            <a:r>
              <a:rPr lang="en-US" dirty="0"/>
              <a:t>Since the molecules in a crystal are arrayed on a 3D lattice, the Fourier transform of the crystal (manifested in the diffraction pattern) is also arrayed on a 3D lattice, which we call the reciprocal lattice.</a:t>
            </a:r>
          </a:p>
          <a:p>
            <a:r>
              <a:rPr lang="en-US" dirty="0"/>
              <a:t>Molecules in a crystal are arrayed on a lattice characterized by integer translations along lattice vectors </a:t>
            </a:r>
            <a:r>
              <a:rPr lang="en-US" b="1" dirty="0"/>
              <a:t>a</a:t>
            </a:r>
            <a:r>
              <a:rPr lang="en-US" dirty="0"/>
              <a:t>, </a:t>
            </a:r>
            <a:r>
              <a:rPr lang="en-US" b="1" dirty="0"/>
              <a:t>b</a:t>
            </a:r>
            <a:r>
              <a:rPr lang="en-US" dirty="0"/>
              <a:t>, and </a:t>
            </a:r>
            <a:r>
              <a:rPr lang="en-US" b="1" dirty="0"/>
              <a:t>c</a:t>
            </a:r>
            <a:r>
              <a:rPr lang="en-US" dirty="0"/>
              <a:t>. </a:t>
            </a:r>
          </a:p>
          <a:p>
            <a:r>
              <a:rPr lang="en-US" dirty="0"/>
              <a:t>Spots (reflections) are arrayed on a lattice characterized by integer translations along reciprocal cell vectors </a:t>
            </a:r>
            <a:r>
              <a:rPr lang="en-US" b="1" dirty="0"/>
              <a:t>a*</a:t>
            </a:r>
            <a:r>
              <a:rPr lang="en-US" dirty="0"/>
              <a:t>, </a:t>
            </a:r>
            <a:r>
              <a:rPr lang="en-US" b="1" dirty="0"/>
              <a:t>b*</a:t>
            </a:r>
            <a:r>
              <a:rPr lang="en-US" dirty="0"/>
              <a:t>, and </a:t>
            </a:r>
            <a:r>
              <a:rPr lang="en-US" b="1" dirty="0"/>
              <a:t>c*</a:t>
            </a:r>
            <a:r>
              <a:rPr lang="en-US" dirty="0"/>
              <a:t>. One spot is located at each reciprocal lattice point.</a:t>
            </a:r>
          </a:p>
          <a:p>
            <a:endParaRPr lang="en-US" dirty="0"/>
          </a:p>
          <a:p>
            <a:endParaRPr lang="en-US" dirty="0"/>
          </a:p>
          <a:p>
            <a:endParaRPr lang="en-US" dirty="0"/>
          </a:p>
          <a:p>
            <a:endParaRPr lang="en-US" dirty="0"/>
          </a:p>
          <a:p>
            <a:endParaRPr lang="en-US" dirty="0"/>
          </a:p>
          <a:p>
            <a:endParaRPr lang="en-US" dirty="0"/>
          </a:p>
          <a:p>
            <a:r>
              <a:rPr lang="en-US" dirty="0"/>
              <a:t>The index of a reflection (</a:t>
            </a:r>
            <a:r>
              <a:rPr lang="en-US" dirty="0" err="1"/>
              <a:t>h,k,l</a:t>
            </a:r>
            <a:r>
              <a:rPr lang="en-US" dirty="0"/>
              <a:t> value) corresponds to the integer number of steps of a*, b*, c* one must take from the reciprocal lattice origin to arrive at the position of the reflection. That is, </a:t>
            </a:r>
            <a:r>
              <a:rPr lang="en-US" dirty="0" err="1"/>
              <a:t>h,k</a:t>
            </a:r>
            <a:r>
              <a:rPr lang="en-US" dirty="0"/>
              <a:t>, and l are the integer coordinates of the reflection position on the reciprocal lattice.</a:t>
            </a:r>
          </a:p>
        </p:txBody>
      </p:sp>
      <p:pic>
        <p:nvPicPr>
          <p:cNvPr id="5" name="Picture 4">
            <a:extLst>
              <a:ext uri="{FF2B5EF4-FFF2-40B4-BE49-F238E27FC236}">
                <a16:creationId xmlns:a16="http://schemas.microsoft.com/office/drawing/2014/main" id="{CB94ABCB-5200-4EDF-B29D-912807AA513A}"/>
              </a:ext>
            </a:extLst>
          </p:cNvPr>
          <p:cNvPicPr>
            <a:picLocks noChangeAspect="1"/>
          </p:cNvPicPr>
          <p:nvPr/>
        </p:nvPicPr>
        <p:blipFill>
          <a:blip r:embed="rId2"/>
          <a:stretch>
            <a:fillRect/>
          </a:stretch>
        </p:blipFill>
        <p:spPr>
          <a:xfrm>
            <a:off x="2970635" y="3919426"/>
            <a:ext cx="3312057" cy="1894483"/>
          </a:xfrm>
          <a:prstGeom prst="rect">
            <a:avLst/>
          </a:prstGeom>
        </p:spPr>
      </p:pic>
    </p:spTree>
    <p:extLst>
      <p:ext uri="{BB962C8B-B14F-4D97-AF65-F5344CB8AC3E}">
        <p14:creationId xmlns:p14="http://schemas.microsoft.com/office/powerpoint/2010/main" val="1181327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9E517-E560-4C7D-AA89-138405385E36}"/>
              </a:ext>
            </a:extLst>
          </p:cNvPr>
          <p:cNvSpPr>
            <a:spLocks noGrp="1"/>
          </p:cNvSpPr>
          <p:nvPr>
            <p:ph type="title"/>
          </p:nvPr>
        </p:nvSpPr>
        <p:spPr>
          <a:xfrm>
            <a:off x="183874" y="670891"/>
            <a:ext cx="8885581" cy="854766"/>
          </a:xfrm>
        </p:spPr>
        <p:txBody>
          <a:bodyPr>
            <a:noAutofit/>
          </a:bodyPr>
          <a:lstStyle/>
          <a:p>
            <a:pPr algn="l"/>
            <a:r>
              <a:rPr lang="en-US" sz="4000" dirty="0"/>
              <a:t>Indexing: Real and Reciprocal lattices are related by a set of rules.</a:t>
            </a:r>
          </a:p>
        </p:txBody>
      </p:sp>
      <p:sp>
        <p:nvSpPr>
          <p:cNvPr id="3" name="Content Placeholder 2">
            <a:extLst>
              <a:ext uri="{FF2B5EF4-FFF2-40B4-BE49-F238E27FC236}">
                <a16:creationId xmlns:a16="http://schemas.microsoft.com/office/drawing/2014/main" id="{B9669643-55C2-4A7B-8B37-0F6272D9CCE7}"/>
              </a:ext>
            </a:extLst>
          </p:cNvPr>
          <p:cNvSpPr>
            <a:spLocks noGrp="1"/>
          </p:cNvSpPr>
          <p:nvPr>
            <p:ph idx="1"/>
          </p:nvPr>
        </p:nvSpPr>
        <p:spPr>
          <a:xfrm>
            <a:off x="457200" y="2295939"/>
            <a:ext cx="8120270" cy="3995531"/>
          </a:xfrm>
        </p:spPr>
        <p:txBody>
          <a:bodyPr>
            <a:normAutofit fontScale="70000" lnSpcReduction="20000"/>
          </a:bodyPr>
          <a:lstStyle/>
          <a:p>
            <a:r>
              <a:rPr lang="en-US" dirty="0"/>
              <a:t>Reciprocal lattice lengths a*, b*, c* are inversely related to the crystal unit cell lengths, a, b, c, respectively.</a:t>
            </a:r>
          </a:p>
          <a:p>
            <a:r>
              <a:rPr lang="en-US" b="1" dirty="0"/>
              <a:t>a</a:t>
            </a:r>
            <a:r>
              <a:rPr lang="en-US" dirty="0"/>
              <a:t>* is oriented normal to the </a:t>
            </a:r>
            <a:r>
              <a:rPr lang="en-US" dirty="0" err="1"/>
              <a:t>bc</a:t>
            </a:r>
            <a:r>
              <a:rPr lang="en-US" dirty="0"/>
              <a:t> plane.</a:t>
            </a:r>
          </a:p>
          <a:p>
            <a:r>
              <a:rPr lang="en-US" b="1" dirty="0"/>
              <a:t>b</a:t>
            </a:r>
            <a:r>
              <a:rPr lang="en-US" dirty="0"/>
              <a:t>* is oriented normal to the ac plane.</a:t>
            </a:r>
          </a:p>
          <a:p>
            <a:r>
              <a:rPr lang="en-US" b="1" dirty="0"/>
              <a:t>c</a:t>
            </a:r>
            <a:r>
              <a:rPr lang="en-US" dirty="0"/>
              <a:t>* is oriented normal to the ab plane.</a:t>
            </a:r>
          </a:p>
          <a:p>
            <a:r>
              <a:rPr lang="en-US" dirty="0"/>
              <a:t>The reciprocal lattice rotates as the crystal rotates.</a:t>
            </a:r>
          </a:p>
          <a:p>
            <a:r>
              <a:rPr lang="en-US" dirty="0"/>
              <a:t>If we knew the values of the unit cell parameters and how </a:t>
            </a:r>
            <a:r>
              <a:rPr lang="en-US" b="1" dirty="0"/>
              <a:t>a</a:t>
            </a:r>
            <a:r>
              <a:rPr lang="en-US" dirty="0"/>
              <a:t>, </a:t>
            </a:r>
            <a:r>
              <a:rPr lang="en-US" b="1" dirty="0"/>
              <a:t>b</a:t>
            </a:r>
            <a:r>
              <a:rPr lang="en-US" dirty="0"/>
              <a:t>, and </a:t>
            </a:r>
            <a:r>
              <a:rPr lang="en-US" b="1" dirty="0"/>
              <a:t>c</a:t>
            </a:r>
            <a:r>
              <a:rPr lang="en-US" dirty="0"/>
              <a:t> were oriented during the diffraction experiment, then we could map  </a:t>
            </a:r>
            <a:r>
              <a:rPr lang="en-US" b="1" dirty="0"/>
              <a:t>a*</a:t>
            </a:r>
            <a:r>
              <a:rPr lang="en-US" dirty="0"/>
              <a:t>, </a:t>
            </a:r>
            <a:r>
              <a:rPr lang="en-US" b="1" dirty="0"/>
              <a:t>b*</a:t>
            </a:r>
            <a:r>
              <a:rPr lang="en-US" dirty="0"/>
              <a:t>, and </a:t>
            </a:r>
            <a:r>
              <a:rPr lang="en-US" b="1" dirty="0"/>
              <a:t>c*</a:t>
            </a:r>
            <a:r>
              <a:rPr lang="en-US" dirty="0"/>
              <a:t> onto the diffraction pattern and index each spot on a diffraction image (i.e. count the number of steps of a*, b*, c* one must take from the origin to arrive at the position of the reflection).</a:t>
            </a:r>
          </a:p>
        </p:txBody>
      </p:sp>
    </p:spTree>
    <p:extLst>
      <p:ext uri="{BB962C8B-B14F-4D97-AF65-F5344CB8AC3E}">
        <p14:creationId xmlns:p14="http://schemas.microsoft.com/office/powerpoint/2010/main" val="1902745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7604" y="0"/>
            <a:ext cx="8974260" cy="1143000"/>
          </a:xfrm>
        </p:spPr>
        <p:txBody>
          <a:bodyPr>
            <a:normAutofit fontScale="90000"/>
          </a:bodyPr>
          <a:lstStyle/>
          <a:p>
            <a:pPr eaLnBrk="1" hangingPunct="1"/>
            <a:r>
              <a:rPr lang="en-US" altLang="en-US" sz="3600" b="1" dirty="0">
                <a:solidFill>
                  <a:schemeClr val="accent2"/>
                </a:solidFill>
              </a:rPr>
              <a:t>Relationship of Crystal Lattice and Reciprocal Lattice</a:t>
            </a:r>
          </a:p>
        </p:txBody>
      </p:sp>
      <p:pic>
        <p:nvPicPr>
          <p:cNvPr id="9219" name="Picture 3" descr="reciplatcon"/>
          <p:cNvPicPr>
            <a:picLocks noChangeAspect="1" noChangeArrowheads="1"/>
          </p:cNvPicPr>
          <p:nvPr/>
        </p:nvPicPr>
        <p:blipFill>
          <a:blip r:embed="rId2">
            <a:extLst>
              <a:ext uri="{28A0092B-C50C-407E-A947-70E740481C1C}">
                <a14:useLocalDpi xmlns:a14="http://schemas.microsoft.com/office/drawing/2010/main" val="0"/>
              </a:ext>
            </a:extLst>
          </a:blip>
          <a:srcRect b="48701"/>
          <a:stretch>
            <a:fillRect/>
          </a:stretch>
        </p:blipFill>
        <p:spPr bwMode="auto">
          <a:xfrm rot="-195472">
            <a:off x="533400" y="1371600"/>
            <a:ext cx="7924800"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4"/>
          <p:cNvSpPr txBox="1">
            <a:spLocks noChangeArrowheads="1"/>
          </p:cNvSpPr>
          <p:nvPr/>
        </p:nvSpPr>
        <p:spPr bwMode="auto">
          <a:xfrm>
            <a:off x="536575" y="4164557"/>
            <a:ext cx="8142288"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r </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mn-cs"/>
              </a:rPr>
              <a:t>x</a:t>
            </a:r>
            <a:r>
              <a:rPr kumimoji="0" lang="en-US" alt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a+</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mn-cs"/>
              </a:rPr>
              <a:t>y</a:t>
            </a:r>
            <a:r>
              <a:rPr kumimoji="0" lang="en-US" alt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b</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mn-cs"/>
              </a:rPr>
              <a:t>+z</a:t>
            </a:r>
            <a:r>
              <a:rPr kumimoji="0" lang="en-US" alt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c</a:t>
            </a:r>
            <a:r>
              <a:rPr kumimoji="0" lang="en-US" alt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r </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mn-cs"/>
              </a:rPr>
              <a:t>is a vector to point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mn-cs"/>
              </a:rPr>
              <a:t>x,y,z</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mn-cs"/>
              </a:rPr>
              <a:t>) in real space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s</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mn-cs"/>
              </a:rPr>
              <a:t> = h</a:t>
            </a:r>
            <a:r>
              <a:rPr kumimoji="0" lang="en-US" alt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a*</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mn-cs"/>
              </a:rPr>
              <a:t>+k</a:t>
            </a:r>
            <a:r>
              <a:rPr kumimoji="0" lang="en-US" alt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b*</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mn-cs"/>
              </a:rPr>
              <a:t>+</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mn-cs"/>
              </a:rPr>
              <a:t>l</a:t>
            </a:r>
            <a:r>
              <a:rPr kumimoji="0" lang="en-US" alt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c</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alt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s</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mn-cs"/>
              </a:rPr>
              <a:t> is a vector to point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mn-cs"/>
              </a:rPr>
              <a:t>h,k,l</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mn-cs"/>
              </a:rPr>
              <a:t>) in reciprocal space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mn-cs"/>
              </a:rPr>
              <a:t>Because </a:t>
            </a:r>
            <a:r>
              <a:rPr kumimoji="0" lang="en-US" alt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a</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mn-cs"/>
              </a:rPr>
              <a:t>* is perpendicular to </a:t>
            </a:r>
            <a:r>
              <a:rPr kumimoji="0" lang="en-US" alt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b</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mn-cs"/>
              </a:rPr>
              <a:t> and </a:t>
            </a:r>
            <a:r>
              <a:rPr kumimoji="0" lang="en-US" alt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c, b* </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mn-cs"/>
              </a:rPr>
              <a:t>to </a:t>
            </a:r>
            <a:r>
              <a:rPr kumimoji="0" lang="en-US" alt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a</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mn-cs"/>
              </a:rPr>
              <a:t> and </a:t>
            </a:r>
            <a:r>
              <a:rPr kumimoji="0" lang="en-US" alt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c</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mn-cs"/>
              </a:rPr>
              <a:t>,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r</a:t>
            </a:r>
            <a:r>
              <a:rPr kumimoji="0" lang="en-US" altLang="en-US" sz="2400" b="1" i="0" u="none" strike="noStrike" kern="1200" cap="none" spc="0" normalizeH="0" baseline="30000" noProof="0" dirty="0" err="1">
                <a:ln>
                  <a:noFill/>
                </a:ln>
                <a:solidFill>
                  <a:prstClr val="black"/>
                </a:solidFill>
                <a:effectLst/>
                <a:uLnTx/>
                <a:uFillTx/>
                <a:latin typeface="Times New Roman" pitchFamily="18" charset="0"/>
                <a:ea typeface="+mn-ea"/>
                <a:cs typeface="+mn-cs"/>
              </a:rPr>
              <a:t>.</a:t>
            </a:r>
            <a:r>
              <a:rPr kumimoji="0" lang="en-US" alt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s</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mn-cs"/>
              </a:rPr>
              <a:t> =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mn-cs"/>
              </a:rPr>
              <a:t>hx+ky+lz</a:t>
            </a:r>
            <a:endParaRPr kumimoji="0" lang="en-US" altLang="en-US" sz="2400" b="1"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3903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9E517-E560-4C7D-AA89-138405385E36}"/>
              </a:ext>
            </a:extLst>
          </p:cNvPr>
          <p:cNvSpPr>
            <a:spLocks noGrp="1"/>
          </p:cNvSpPr>
          <p:nvPr>
            <p:ph type="title"/>
          </p:nvPr>
        </p:nvSpPr>
        <p:spPr>
          <a:xfrm>
            <a:off x="183874" y="670891"/>
            <a:ext cx="8885581" cy="854766"/>
          </a:xfrm>
        </p:spPr>
        <p:txBody>
          <a:bodyPr>
            <a:noAutofit/>
          </a:bodyPr>
          <a:lstStyle/>
          <a:p>
            <a:pPr algn="l"/>
            <a:r>
              <a:rPr lang="en-US" sz="4000" dirty="0"/>
              <a:t>Indexing: Obstacles.</a:t>
            </a:r>
          </a:p>
        </p:txBody>
      </p:sp>
      <p:sp>
        <p:nvSpPr>
          <p:cNvPr id="3" name="Content Placeholder 2">
            <a:extLst>
              <a:ext uri="{FF2B5EF4-FFF2-40B4-BE49-F238E27FC236}">
                <a16:creationId xmlns:a16="http://schemas.microsoft.com/office/drawing/2014/main" id="{B9669643-55C2-4A7B-8B37-0F6272D9CCE7}"/>
              </a:ext>
            </a:extLst>
          </p:cNvPr>
          <p:cNvSpPr>
            <a:spLocks noGrp="1"/>
          </p:cNvSpPr>
          <p:nvPr>
            <p:ph idx="1"/>
          </p:nvPr>
        </p:nvSpPr>
        <p:spPr>
          <a:xfrm>
            <a:off x="457201" y="1888435"/>
            <a:ext cx="5846618" cy="4761747"/>
          </a:xfrm>
        </p:spPr>
        <p:txBody>
          <a:bodyPr>
            <a:normAutofit fontScale="55000" lnSpcReduction="20000"/>
          </a:bodyPr>
          <a:lstStyle/>
          <a:p>
            <a:r>
              <a:rPr lang="en-US" dirty="0"/>
              <a:t>In general, we don’t know the unit cell parameters of the crystal before the diffraction experiment (a, b, c, </a:t>
            </a:r>
            <a:r>
              <a:rPr lang="el-GR" dirty="0"/>
              <a:t>α</a:t>
            </a:r>
            <a:r>
              <a:rPr lang="en-US" dirty="0"/>
              <a:t>, </a:t>
            </a:r>
            <a:r>
              <a:rPr lang="el-GR" dirty="0"/>
              <a:t>β</a:t>
            </a:r>
            <a:r>
              <a:rPr lang="en-US" dirty="0"/>
              <a:t>, </a:t>
            </a:r>
            <a:r>
              <a:rPr lang="el-GR" dirty="0"/>
              <a:t>γ</a:t>
            </a:r>
            <a:r>
              <a:rPr lang="en-US" dirty="0"/>
              <a:t>).</a:t>
            </a:r>
          </a:p>
          <a:p>
            <a:r>
              <a:rPr lang="en-US" dirty="0"/>
              <a:t>In general, we don’t know how the unit cell vectors </a:t>
            </a:r>
            <a:r>
              <a:rPr lang="en-US" b="1" dirty="0"/>
              <a:t>a</a:t>
            </a:r>
            <a:r>
              <a:rPr lang="en-US" dirty="0"/>
              <a:t>, </a:t>
            </a:r>
            <a:r>
              <a:rPr lang="en-US" b="1" dirty="0"/>
              <a:t>b</a:t>
            </a:r>
            <a:r>
              <a:rPr lang="en-US" dirty="0"/>
              <a:t>, and </a:t>
            </a:r>
            <a:r>
              <a:rPr lang="en-US" b="1" dirty="0"/>
              <a:t>c</a:t>
            </a:r>
            <a:r>
              <a:rPr lang="en-US" dirty="0"/>
              <a:t> are aligned with the laboratory axes before the diffraction experiment.</a:t>
            </a:r>
          </a:p>
          <a:p>
            <a:r>
              <a:rPr lang="en-US" dirty="0"/>
              <a:t>Our recorded diffraction image is distorted by the fact that 3-dimensional arrangement of spots is projected on a 2-dimensional image. </a:t>
            </a:r>
          </a:p>
          <a:p>
            <a:r>
              <a:rPr lang="en-US" dirty="0"/>
              <a:t>Only a small fraction of the reflections of the reciprocal lattice appear on a diffraction image. Those reflections that are visible appear to be arranged in a pattern of concentric circles. Those spots that are absent disrupt the continuity of the reciprocal lattice array and confuses our ability to visually recognize the directions of the three principle cell axes, </a:t>
            </a:r>
            <a:r>
              <a:rPr lang="en-US" b="1" dirty="0"/>
              <a:t>a</a:t>
            </a:r>
            <a:r>
              <a:rPr lang="en-US" dirty="0"/>
              <a:t>, </a:t>
            </a:r>
            <a:r>
              <a:rPr lang="en-US" b="1" dirty="0"/>
              <a:t>b</a:t>
            </a:r>
            <a:r>
              <a:rPr lang="en-US" dirty="0"/>
              <a:t>, and </a:t>
            </a:r>
            <a:r>
              <a:rPr lang="en-US" b="1" dirty="0"/>
              <a:t>c</a:t>
            </a:r>
            <a:r>
              <a:rPr lang="en-US" dirty="0"/>
              <a:t>.</a:t>
            </a:r>
          </a:p>
        </p:txBody>
      </p:sp>
      <p:pic>
        <p:nvPicPr>
          <p:cNvPr id="4" name="Picture 3">
            <a:extLst>
              <a:ext uri="{FF2B5EF4-FFF2-40B4-BE49-F238E27FC236}">
                <a16:creationId xmlns:a16="http://schemas.microsoft.com/office/drawing/2014/main" id="{FB9DD935-BEAA-49FC-AEE9-90DD97D02204}"/>
              </a:ext>
            </a:extLst>
          </p:cNvPr>
          <p:cNvPicPr>
            <a:picLocks noChangeAspect="1"/>
          </p:cNvPicPr>
          <p:nvPr/>
        </p:nvPicPr>
        <p:blipFill>
          <a:blip r:embed="rId2"/>
          <a:stretch>
            <a:fillRect/>
          </a:stretch>
        </p:blipFill>
        <p:spPr>
          <a:xfrm>
            <a:off x="6094108" y="2313709"/>
            <a:ext cx="2770435" cy="3492466"/>
          </a:xfrm>
          <a:prstGeom prst="rect">
            <a:avLst/>
          </a:prstGeom>
        </p:spPr>
      </p:pic>
    </p:spTree>
    <p:extLst>
      <p:ext uri="{BB962C8B-B14F-4D97-AF65-F5344CB8AC3E}">
        <p14:creationId xmlns:p14="http://schemas.microsoft.com/office/powerpoint/2010/main" val="1928089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9E517-E560-4C7D-AA89-138405385E36}"/>
              </a:ext>
            </a:extLst>
          </p:cNvPr>
          <p:cNvSpPr>
            <a:spLocks noGrp="1"/>
          </p:cNvSpPr>
          <p:nvPr>
            <p:ph type="title"/>
          </p:nvPr>
        </p:nvSpPr>
        <p:spPr>
          <a:xfrm>
            <a:off x="183874" y="670891"/>
            <a:ext cx="8885581" cy="854766"/>
          </a:xfrm>
        </p:spPr>
        <p:txBody>
          <a:bodyPr>
            <a:noAutofit/>
          </a:bodyPr>
          <a:lstStyle/>
          <a:p>
            <a:pPr algn="l"/>
            <a:r>
              <a:rPr lang="en-US" sz="4000" dirty="0"/>
              <a:t>Indexing &amp; Integration: Overcoming Obstacles.</a:t>
            </a:r>
          </a:p>
        </p:txBody>
      </p:sp>
      <p:sp>
        <p:nvSpPr>
          <p:cNvPr id="3" name="Content Placeholder 2">
            <a:extLst>
              <a:ext uri="{FF2B5EF4-FFF2-40B4-BE49-F238E27FC236}">
                <a16:creationId xmlns:a16="http://schemas.microsoft.com/office/drawing/2014/main" id="{B9669643-55C2-4A7B-8B37-0F6272D9CCE7}"/>
              </a:ext>
            </a:extLst>
          </p:cNvPr>
          <p:cNvSpPr>
            <a:spLocks noGrp="1"/>
          </p:cNvSpPr>
          <p:nvPr>
            <p:ph idx="1"/>
          </p:nvPr>
        </p:nvSpPr>
        <p:spPr>
          <a:xfrm>
            <a:off x="457200" y="2042491"/>
            <a:ext cx="8120270" cy="4248979"/>
          </a:xfrm>
        </p:spPr>
        <p:txBody>
          <a:bodyPr>
            <a:normAutofit fontScale="77500" lnSpcReduction="20000"/>
          </a:bodyPr>
          <a:lstStyle/>
          <a:p>
            <a:r>
              <a:rPr lang="en-US" dirty="0"/>
              <a:t>Bragg’s law explains why spots in a diffraction pattern appear arranged as concentric circles and informs us that each spot within a circle shares an index value (either h, or k, or l).</a:t>
            </a:r>
          </a:p>
          <a:p>
            <a:r>
              <a:rPr lang="en-US" dirty="0"/>
              <a:t>Bragg’s law allows us to calculate the unit cell dimensions from measurements of the spacings between spots. </a:t>
            </a:r>
          </a:p>
          <a:p>
            <a:r>
              <a:rPr lang="en-US" dirty="0"/>
              <a:t>Once we discover the unit cell parameters and orientations of </a:t>
            </a:r>
            <a:r>
              <a:rPr lang="en-US" b="1" dirty="0"/>
              <a:t>a</a:t>
            </a:r>
            <a:r>
              <a:rPr lang="en-US" dirty="0"/>
              <a:t>, </a:t>
            </a:r>
            <a:r>
              <a:rPr lang="en-US" b="1" dirty="0"/>
              <a:t>b</a:t>
            </a:r>
            <a:r>
              <a:rPr lang="en-US" dirty="0"/>
              <a:t>, and </a:t>
            </a:r>
            <a:r>
              <a:rPr lang="en-US" b="1" dirty="0"/>
              <a:t>c</a:t>
            </a:r>
            <a:r>
              <a:rPr lang="en-US" dirty="0"/>
              <a:t>, we can use the relationships defined two slides ago to predict  </a:t>
            </a:r>
            <a:r>
              <a:rPr lang="en-US" b="1" dirty="0"/>
              <a:t>a</a:t>
            </a:r>
            <a:r>
              <a:rPr lang="en-US" dirty="0"/>
              <a:t>*, </a:t>
            </a:r>
            <a:r>
              <a:rPr lang="en-US" b="1" dirty="0"/>
              <a:t>b</a:t>
            </a:r>
            <a:r>
              <a:rPr lang="en-US" dirty="0"/>
              <a:t>*, and </a:t>
            </a:r>
            <a:r>
              <a:rPr lang="en-US" b="1" dirty="0"/>
              <a:t>c</a:t>
            </a:r>
            <a:r>
              <a:rPr lang="en-US" dirty="0"/>
              <a:t>*, and hence the location of each reflection </a:t>
            </a:r>
            <a:r>
              <a:rPr lang="en-US" dirty="0" err="1"/>
              <a:t>h,k,l</a:t>
            </a:r>
            <a:r>
              <a:rPr lang="en-US" dirty="0"/>
              <a:t> on each image. This discovery allows us to index and integrate the intensities of each reflection.</a:t>
            </a:r>
          </a:p>
        </p:txBody>
      </p:sp>
    </p:spTree>
    <p:extLst>
      <p:ext uri="{BB962C8B-B14F-4D97-AF65-F5344CB8AC3E}">
        <p14:creationId xmlns:p14="http://schemas.microsoft.com/office/powerpoint/2010/main" val="1464325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228600"/>
            <a:ext cx="7772400" cy="838200"/>
          </a:xfrm>
        </p:spPr>
        <p:txBody>
          <a:bodyPr>
            <a:normAutofit fontScale="90000"/>
          </a:bodyPr>
          <a:lstStyle/>
          <a:p>
            <a:pPr eaLnBrk="1" hangingPunct="1"/>
            <a:r>
              <a:rPr lang="en-US" altLang="en-US" dirty="0">
                <a:solidFill>
                  <a:schemeClr val="accent2"/>
                </a:solidFill>
              </a:rPr>
              <a:t>The Ewald Sphere of Reflection</a:t>
            </a:r>
            <a:br>
              <a:rPr lang="en-US" altLang="en-US" dirty="0">
                <a:solidFill>
                  <a:schemeClr val="accent2"/>
                </a:solidFill>
              </a:rPr>
            </a:br>
            <a:r>
              <a:rPr lang="en-US" altLang="en-US" sz="3200" dirty="0"/>
              <a:t>relates crystal space and reciprocal space</a:t>
            </a:r>
            <a:endParaRPr lang="en-US" altLang="en-US" dirty="0">
              <a:solidFill>
                <a:schemeClr val="accent2"/>
              </a:solidFill>
            </a:endParaRPr>
          </a:p>
        </p:txBody>
      </p:sp>
      <p:sp>
        <p:nvSpPr>
          <p:cNvPr id="11268" name="Text Box 4"/>
          <p:cNvSpPr txBox="1">
            <a:spLocks noChangeArrowheads="1"/>
          </p:cNvSpPr>
          <p:nvPr/>
        </p:nvSpPr>
        <p:spPr bwMode="auto">
          <a:xfrm>
            <a:off x="365125" y="1793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pic>
        <p:nvPicPr>
          <p:cNvPr id="2" name="Picture 1">
            <a:extLst>
              <a:ext uri="{FF2B5EF4-FFF2-40B4-BE49-F238E27FC236}">
                <a16:creationId xmlns:a16="http://schemas.microsoft.com/office/drawing/2014/main" id="{D76251C1-59F3-455D-880F-8FBF2286985F}"/>
              </a:ext>
            </a:extLst>
          </p:cNvPr>
          <p:cNvPicPr>
            <a:picLocks noChangeAspect="1"/>
          </p:cNvPicPr>
          <p:nvPr/>
        </p:nvPicPr>
        <p:blipFill>
          <a:blip r:embed="rId2"/>
          <a:stretch>
            <a:fillRect/>
          </a:stretch>
        </p:blipFill>
        <p:spPr>
          <a:xfrm>
            <a:off x="983573" y="1374915"/>
            <a:ext cx="7176853" cy="5382640"/>
          </a:xfrm>
          <a:prstGeom prst="rect">
            <a:avLst/>
          </a:prstGeom>
        </p:spPr>
      </p:pic>
    </p:spTree>
    <p:extLst>
      <p:ext uri="{BB962C8B-B14F-4D97-AF65-F5344CB8AC3E}">
        <p14:creationId xmlns:p14="http://schemas.microsoft.com/office/powerpoint/2010/main" val="4046506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9E517-E560-4C7D-AA89-138405385E36}"/>
              </a:ext>
            </a:extLst>
          </p:cNvPr>
          <p:cNvSpPr>
            <a:spLocks noGrp="1"/>
          </p:cNvSpPr>
          <p:nvPr>
            <p:ph type="title"/>
          </p:nvPr>
        </p:nvSpPr>
        <p:spPr>
          <a:xfrm>
            <a:off x="183874" y="670891"/>
            <a:ext cx="8885581" cy="854766"/>
          </a:xfrm>
        </p:spPr>
        <p:txBody>
          <a:bodyPr>
            <a:noAutofit/>
          </a:bodyPr>
          <a:lstStyle/>
          <a:p>
            <a:pPr algn="l"/>
            <a:r>
              <a:rPr lang="en-US" sz="4000" dirty="0"/>
              <a:t>Merging</a:t>
            </a:r>
          </a:p>
        </p:txBody>
      </p:sp>
      <p:sp>
        <p:nvSpPr>
          <p:cNvPr id="3" name="Content Placeholder 2">
            <a:extLst>
              <a:ext uri="{FF2B5EF4-FFF2-40B4-BE49-F238E27FC236}">
                <a16:creationId xmlns:a16="http://schemas.microsoft.com/office/drawing/2014/main" id="{B9669643-55C2-4A7B-8B37-0F6272D9CCE7}"/>
              </a:ext>
            </a:extLst>
          </p:cNvPr>
          <p:cNvSpPr>
            <a:spLocks noGrp="1"/>
          </p:cNvSpPr>
          <p:nvPr>
            <p:ph idx="1"/>
          </p:nvPr>
        </p:nvSpPr>
        <p:spPr>
          <a:xfrm>
            <a:off x="457200" y="1655618"/>
            <a:ext cx="8091055" cy="4918363"/>
          </a:xfrm>
        </p:spPr>
        <p:txBody>
          <a:bodyPr>
            <a:normAutofit fontScale="77500" lnSpcReduction="20000"/>
          </a:bodyPr>
          <a:lstStyle/>
          <a:p>
            <a:r>
              <a:rPr lang="en-US" dirty="0"/>
              <a:t>The unit cell parameters that we obtain must fit one of the 14 types of crystal lattice patterns possible in 3-dimensions, called Bravais lattices. </a:t>
            </a:r>
          </a:p>
          <a:p>
            <a:r>
              <a:rPr lang="en-US" dirty="0"/>
              <a:t>Identification of the Bravais lattice narrows down the point group symmetry of the diffraction pattern from 11 choices to 2 or less.</a:t>
            </a:r>
          </a:p>
          <a:p>
            <a:r>
              <a:rPr lang="en-US" dirty="0"/>
              <a:t>We verify our choice of point group by calculating an </a:t>
            </a:r>
            <a:r>
              <a:rPr lang="en-US" dirty="0" err="1"/>
              <a:t>R</a:t>
            </a:r>
            <a:r>
              <a:rPr lang="en-US" baseline="-25000" dirty="0" err="1"/>
              <a:t>merge</a:t>
            </a:r>
            <a:r>
              <a:rPr lang="en-US" dirty="0"/>
              <a:t> which measures the discrepancy of intensity measurements for reflections related by our hypothetical point group symmetry laws.</a:t>
            </a:r>
          </a:p>
          <a:p>
            <a:r>
              <a:rPr lang="en-US" dirty="0"/>
              <a:t>Identification of the point group symmetry narrows down the plausible choices of space group from 65 chiral space groups to less than 12.</a:t>
            </a:r>
          </a:p>
        </p:txBody>
      </p:sp>
    </p:spTree>
    <p:extLst>
      <p:ext uri="{BB962C8B-B14F-4D97-AF65-F5344CB8AC3E}">
        <p14:creationId xmlns:p14="http://schemas.microsoft.com/office/powerpoint/2010/main" val="200371653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0000"/>
          </a:solidFill>
        </a:ln>
      </a:spPr>
      <a:bodyPr rtlCol="0" anchor="ctr"/>
      <a:lstStyle>
        <a:defPPr algn="ctr">
          <a:defRPr/>
        </a:defPPr>
      </a:lstStyle>
    </a:spDef>
    <a:ln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46181</TotalTime>
  <Words>1035</Words>
  <Application>Microsoft Office PowerPoint</Application>
  <PresentationFormat>On-screen Show (4:3)</PresentationFormat>
  <Paragraphs>52</Paragraphs>
  <Slides>11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Symbol</vt:lpstr>
      <vt:lpstr>Times New Roman</vt:lpstr>
      <vt:lpstr>Default Design</vt:lpstr>
      <vt:lpstr>Office Theme</vt:lpstr>
      <vt:lpstr>Data Reduction:  Big Picture Concepts</vt:lpstr>
      <vt:lpstr>Data Reduction:  Three steps in practice </vt:lpstr>
      <vt:lpstr>Indexing: The Reciprocal Lattice provides a coordinate system for assigning hkl values to each reflection.</vt:lpstr>
      <vt:lpstr>Indexing: Real and Reciprocal lattices are related by a set of rules.</vt:lpstr>
      <vt:lpstr>Relationship of Crystal Lattice and Reciprocal Lattice</vt:lpstr>
      <vt:lpstr>Indexing: Obstacles.</vt:lpstr>
      <vt:lpstr>Indexing &amp; Integration: Overcoming Obstacles.</vt:lpstr>
      <vt:lpstr>The Ewald Sphere of Reflection relates crystal space and reciprocal space</vt:lpstr>
      <vt:lpstr>Merging</vt:lpstr>
      <vt:lpstr>14 Bravais Lattices in 3D</vt:lpstr>
      <vt:lpstr>For those interested in visualizing crystal symmetry, check out these 17 plane groups in 2-dimensions.</vt:lpstr>
    </vt:vector>
  </TitlesOfParts>
  <Company>UCLA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dc:creator>
  <cp:lastModifiedBy>sawaya</cp:lastModifiedBy>
  <cp:revision>828</cp:revision>
  <cp:lastPrinted>2018-01-13T03:27:27Z</cp:lastPrinted>
  <dcterms:created xsi:type="dcterms:W3CDTF">2005-01-31T20:11:00Z</dcterms:created>
  <dcterms:modified xsi:type="dcterms:W3CDTF">2021-01-11T12:40:57Z</dcterms:modified>
</cp:coreProperties>
</file>