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54" r:id="rId2"/>
    <p:sldId id="353" r:id="rId3"/>
    <p:sldId id="327" r:id="rId4"/>
    <p:sldId id="351" r:id="rId5"/>
    <p:sldId id="335" r:id="rId6"/>
    <p:sldId id="341" r:id="rId7"/>
    <p:sldId id="306" r:id="rId8"/>
    <p:sldId id="303" r:id="rId9"/>
    <p:sldId id="302" r:id="rId10"/>
    <p:sldId id="304" r:id="rId11"/>
    <p:sldId id="307" r:id="rId12"/>
    <p:sldId id="355" r:id="rId13"/>
    <p:sldId id="356" r:id="rId14"/>
    <p:sldId id="305" r:id="rId15"/>
    <p:sldId id="308" r:id="rId16"/>
    <p:sldId id="310" r:id="rId17"/>
    <p:sldId id="333" r:id="rId18"/>
    <p:sldId id="357" r:id="rId19"/>
    <p:sldId id="380" r:id="rId20"/>
    <p:sldId id="381" r:id="rId21"/>
    <p:sldId id="379" r:id="rId22"/>
    <p:sldId id="382" r:id="rId23"/>
    <p:sldId id="378" r:id="rId24"/>
    <p:sldId id="383" r:id="rId25"/>
    <p:sldId id="384" r:id="rId26"/>
    <p:sldId id="352" r:id="rId27"/>
    <p:sldId id="300" r:id="rId28"/>
    <p:sldId id="256" r:id="rId29"/>
    <p:sldId id="258" r:id="rId30"/>
    <p:sldId id="257" r:id="rId31"/>
    <p:sldId id="259" r:id="rId32"/>
    <p:sldId id="261" r:id="rId33"/>
    <p:sldId id="260" r:id="rId34"/>
    <p:sldId id="273" r:id="rId35"/>
    <p:sldId id="263" r:id="rId36"/>
    <p:sldId id="264" r:id="rId37"/>
    <p:sldId id="262" r:id="rId38"/>
    <p:sldId id="268" r:id="rId39"/>
    <p:sldId id="269" r:id="rId40"/>
    <p:sldId id="360" r:id="rId41"/>
    <p:sldId id="343" r:id="rId42"/>
    <p:sldId id="290" r:id="rId43"/>
    <p:sldId id="345" r:id="rId44"/>
    <p:sldId id="267" r:id="rId45"/>
    <p:sldId id="265" r:id="rId46"/>
    <p:sldId id="266" r:id="rId47"/>
    <p:sldId id="270" r:id="rId48"/>
    <p:sldId id="376" r:id="rId49"/>
    <p:sldId id="359" r:id="rId50"/>
    <p:sldId id="377" r:id="rId51"/>
    <p:sldId id="385" r:id="rId52"/>
    <p:sldId id="361" r:id="rId53"/>
    <p:sldId id="362" r:id="rId54"/>
    <p:sldId id="363" r:id="rId55"/>
    <p:sldId id="364" r:id="rId56"/>
    <p:sldId id="366" r:id="rId57"/>
    <p:sldId id="365" r:id="rId58"/>
    <p:sldId id="367" r:id="rId59"/>
    <p:sldId id="368" r:id="rId60"/>
    <p:sldId id="370" r:id="rId61"/>
    <p:sldId id="371" r:id="rId62"/>
    <p:sldId id="373" r:id="rId63"/>
    <p:sldId id="374" r:id="rId64"/>
    <p:sldId id="386" r:id="rId65"/>
    <p:sldId id="271" r:id="rId66"/>
    <p:sldId id="339" r:id="rId67"/>
    <p:sldId id="340" r:id="rId68"/>
    <p:sldId id="338" r:id="rId69"/>
    <p:sldId id="336" r:id="rId70"/>
    <p:sldId id="337" r:id="rId71"/>
    <p:sldId id="272" r:id="rId72"/>
    <p:sldId id="312" r:id="rId73"/>
    <p:sldId id="311" r:id="rId74"/>
    <p:sldId id="346" r:id="rId75"/>
    <p:sldId id="331" r:id="rId76"/>
    <p:sldId id="347" r:id="rId77"/>
    <p:sldId id="348" r:id="rId78"/>
    <p:sldId id="275" r:id="rId79"/>
    <p:sldId id="349" r:id="rId80"/>
    <p:sldId id="318" r:id="rId81"/>
    <p:sldId id="291" r:id="rId82"/>
    <p:sldId id="332" r:id="rId83"/>
    <p:sldId id="320" r:id="rId84"/>
    <p:sldId id="329" r:id="rId85"/>
    <p:sldId id="322" r:id="rId86"/>
    <p:sldId id="330" r:id="rId87"/>
    <p:sldId id="350" r:id="rId88"/>
    <p:sldId id="324" r:id="rId89"/>
    <p:sldId id="34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waya" initials="MR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p:scale>
          <a:sx n="80" d="100"/>
          <a:sy n="80" d="100"/>
        </p:scale>
        <p:origin x="51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2-16T12:26:14.274" idx="2">
    <p:pos x="10" y="10"/>
    <p:text>Low RMS deviations in bond lengths and angles does not guarantee a correct structure
Rfree is an unbiased indicator of the discrepancy between the model and the data.  The data used in this R-factor calculation were not used in determining atomic shifts in the refinement process.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5-02-16T11:44:11.394" idx="1">
    <p:pos x="10" y="10"/>
    <p:text>Move atoms to minimize the R-factor. 
Minimize the discrepancy between Fobs and Fcalc.
Specifically, minimize E
Edata=S w(Fobs-Fcalc)2    Over all hkl. 
Past--We used least squares minimization to refine. 
Now--Maximum likelihood allows for non-random error model. Given this model, what is the probability that the given set of data would be observed.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6D737-C055-4748-B801-773BD3254402}"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1FF3D-C966-4AE4-9569-355FD436FABD}" type="slidenum">
              <a:rPr lang="en-US" smtClean="0"/>
              <a:t>‹#›</a:t>
            </a:fld>
            <a:endParaRPr lang="en-US"/>
          </a:p>
        </p:txBody>
      </p:sp>
    </p:spTree>
    <p:extLst>
      <p:ext uri="{BB962C8B-B14F-4D97-AF65-F5344CB8AC3E}">
        <p14:creationId xmlns:p14="http://schemas.microsoft.com/office/powerpoint/2010/main" val="2922908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5D609-DE14-43C7-8E9E-53D23AC5760E}" type="slidenum">
              <a:rPr lang="en-US">
                <a:solidFill>
                  <a:prstClr val="black"/>
                </a:solidFill>
              </a:rPr>
              <a:pPr/>
              <a:t>80</a:t>
            </a:fld>
            <a:endParaRPr lang="en-US">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a:t>Side chains of neighboring residues point in different directions.  Avoid steric clash.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76F9-867B-4D88-8CB7-FF3C59CC88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1CC0BF-3DE4-4A9C-91BE-30DD8E9E66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EDA7B8-B14D-4817-A3B0-25256CC7EF12}"/>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5" name="Footer Placeholder 4">
            <a:extLst>
              <a:ext uri="{FF2B5EF4-FFF2-40B4-BE49-F238E27FC236}">
                <a16:creationId xmlns:a16="http://schemas.microsoft.com/office/drawing/2014/main" id="{8CF33796-59B2-45AF-8AF5-527CD4E47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7B965-18B6-433D-98B8-BAB603A8CD24}"/>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2913801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5081-CA3B-43DC-9037-2C4837B89E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89EEFA-1405-4704-831B-167EFC1F38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77963-E635-47D2-8B9D-A7642E70E571}"/>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5" name="Footer Placeholder 4">
            <a:extLst>
              <a:ext uri="{FF2B5EF4-FFF2-40B4-BE49-F238E27FC236}">
                <a16:creationId xmlns:a16="http://schemas.microsoft.com/office/drawing/2014/main" id="{3E7E9652-DA9B-48D9-8EC6-A33DE9AC2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D21D2-1411-4BDE-ACE2-46124D0FA952}"/>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297054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2BEE33-6DA2-4C57-A276-AFB22E10B2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3CC671-D72A-428E-8A0D-0BFAC419D9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1248F-1355-47ED-9FCB-7DCACE79DBB8}"/>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5" name="Footer Placeholder 4">
            <a:extLst>
              <a:ext uri="{FF2B5EF4-FFF2-40B4-BE49-F238E27FC236}">
                <a16:creationId xmlns:a16="http://schemas.microsoft.com/office/drawing/2014/main" id="{3EB13478-8C92-4979-B449-0152657B7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B8952-1FBE-4A6C-A4A9-D58FDE996F3E}"/>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3197830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A7E206AC-C422-4A6F-B1AE-4DD4E09AFA7F}" type="slidenum">
              <a:rPr lang="en-US"/>
              <a:pPr/>
              <a:t>‹#›</a:t>
            </a:fld>
            <a:endParaRPr lang="en-US"/>
          </a:p>
        </p:txBody>
      </p:sp>
    </p:spTree>
    <p:extLst>
      <p:ext uri="{BB962C8B-B14F-4D97-AF65-F5344CB8AC3E}">
        <p14:creationId xmlns:p14="http://schemas.microsoft.com/office/powerpoint/2010/main" val="3224023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026D-C2DD-415F-BF02-EC3CDA6ED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F7F08D-FD5E-4C27-BADA-145DF877A4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C8E23-CE82-4582-99FC-B025AF40F3C9}"/>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5" name="Footer Placeholder 4">
            <a:extLst>
              <a:ext uri="{FF2B5EF4-FFF2-40B4-BE49-F238E27FC236}">
                <a16:creationId xmlns:a16="http://schemas.microsoft.com/office/drawing/2014/main" id="{A07793F0-1883-414A-B57F-DB439F0C6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7C9D8-AEEF-4E80-A18F-63DC2C39566E}"/>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197355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AADB-F705-4901-B207-41535077E7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163AE8-0F4C-4071-88B3-7627FDFC0C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748428-B617-42BA-B0BA-A9E919498519}"/>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5" name="Footer Placeholder 4">
            <a:extLst>
              <a:ext uri="{FF2B5EF4-FFF2-40B4-BE49-F238E27FC236}">
                <a16:creationId xmlns:a16="http://schemas.microsoft.com/office/drawing/2014/main" id="{5E56D660-75A6-42B1-B2C5-91E803A47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7487A-5DB8-456E-A570-CE7D22AC271A}"/>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209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103F-BAFA-4A91-8083-78AD8D9A17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7AB33-97F4-4A6D-A657-FC48236F28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40B186-13A5-48B8-814C-85CD771FFC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D70E9-0B92-4381-8F14-20C93016F89B}"/>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6" name="Footer Placeholder 5">
            <a:extLst>
              <a:ext uri="{FF2B5EF4-FFF2-40B4-BE49-F238E27FC236}">
                <a16:creationId xmlns:a16="http://schemas.microsoft.com/office/drawing/2014/main" id="{05C0BE14-6D57-4C59-B496-D0BE23FFF8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C1DA2-9E24-4F46-B48D-D2E6E27B675C}"/>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3459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8D1F-02F8-45E9-9520-7DA4764CFB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875F19-203E-418F-8B92-A25E3B75A8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015944-FA15-4C11-86C9-64737FBCC1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71E2E6-17D5-48F9-BF22-B262B99C5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179A32-AC73-45B3-BDB3-606136A9E2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3C25E0-99AA-4DD2-8EEF-D5486D7870DB}"/>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8" name="Footer Placeholder 7">
            <a:extLst>
              <a:ext uri="{FF2B5EF4-FFF2-40B4-BE49-F238E27FC236}">
                <a16:creationId xmlns:a16="http://schemas.microsoft.com/office/drawing/2014/main" id="{6C99AAE7-D615-46D4-A1BC-3C181A98A4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6585AC-F471-4F3B-874B-F124C43DEBEC}"/>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222313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5B93-ACFC-44E2-A53D-7D96C2975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CA869C-9751-4EF3-9006-AE43C6E07AE8}"/>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4" name="Footer Placeholder 3">
            <a:extLst>
              <a:ext uri="{FF2B5EF4-FFF2-40B4-BE49-F238E27FC236}">
                <a16:creationId xmlns:a16="http://schemas.microsoft.com/office/drawing/2014/main" id="{4E1FDA2E-7AD9-48CD-B03A-8F2C37E57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8236F9-B35D-4D4C-9F58-F89554354F3F}"/>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266772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513C32-45A0-4E02-A261-291E55C6BB6A}"/>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3" name="Footer Placeholder 2">
            <a:extLst>
              <a:ext uri="{FF2B5EF4-FFF2-40B4-BE49-F238E27FC236}">
                <a16:creationId xmlns:a16="http://schemas.microsoft.com/office/drawing/2014/main" id="{D0303CB7-6B9B-4700-94A6-AC155EC63A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109D71-65A8-4704-B919-8F2B82E507D6}"/>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260958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5A11-CA3D-467B-83B7-12BD0B622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46678D-7B50-41F7-AEF6-C0B4F8D11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C24B90-713B-4828-B32F-D7A17056C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5487C1-5789-48C3-B195-C975538C7E29}"/>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6" name="Footer Placeholder 5">
            <a:extLst>
              <a:ext uri="{FF2B5EF4-FFF2-40B4-BE49-F238E27FC236}">
                <a16:creationId xmlns:a16="http://schemas.microsoft.com/office/drawing/2014/main" id="{CBAA85B3-8BA3-44F5-85C9-C384B39DBB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93169-47A3-4C3B-879A-4666937E2F2A}"/>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218474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8121-8461-4409-871D-B69E2C9CB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ED11DC-C1C2-439A-92BF-CE91D569C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9EB0D6-8577-47E2-8E40-50A0EA47C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18C68F-5928-4898-8F29-EE437414C86D}"/>
              </a:ext>
            </a:extLst>
          </p:cNvPr>
          <p:cNvSpPr>
            <a:spLocks noGrp="1"/>
          </p:cNvSpPr>
          <p:nvPr>
            <p:ph type="dt" sz="half" idx="10"/>
          </p:nvPr>
        </p:nvSpPr>
        <p:spPr/>
        <p:txBody>
          <a:bodyPr/>
          <a:lstStyle/>
          <a:p>
            <a:fld id="{7B3FAF7F-8085-40B8-B2B2-2FE880398730}" type="datetimeFigureOut">
              <a:rPr lang="en-US" smtClean="0"/>
              <a:t>2/14/2023</a:t>
            </a:fld>
            <a:endParaRPr lang="en-US"/>
          </a:p>
        </p:txBody>
      </p:sp>
      <p:sp>
        <p:nvSpPr>
          <p:cNvPr id="6" name="Footer Placeholder 5">
            <a:extLst>
              <a:ext uri="{FF2B5EF4-FFF2-40B4-BE49-F238E27FC236}">
                <a16:creationId xmlns:a16="http://schemas.microsoft.com/office/drawing/2014/main" id="{2BCCD62E-F031-42FA-AA84-C2B3AA6AC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5DF71-C0B9-4702-BD2B-62151A8C20E9}"/>
              </a:ext>
            </a:extLst>
          </p:cNvPr>
          <p:cNvSpPr>
            <a:spLocks noGrp="1"/>
          </p:cNvSpPr>
          <p:nvPr>
            <p:ph type="sldNum" sz="quarter" idx="12"/>
          </p:nvPr>
        </p:nvSpPr>
        <p:spPr/>
        <p:txBody>
          <a:bodyPr/>
          <a:lstStyle/>
          <a:p>
            <a:fld id="{5DBDFD44-8F8B-46B6-A02A-BC7E105F9345}" type="slidenum">
              <a:rPr lang="en-US" smtClean="0"/>
              <a:t>‹#›</a:t>
            </a:fld>
            <a:endParaRPr lang="en-US"/>
          </a:p>
        </p:txBody>
      </p:sp>
    </p:spTree>
    <p:extLst>
      <p:ext uri="{BB962C8B-B14F-4D97-AF65-F5344CB8AC3E}">
        <p14:creationId xmlns:p14="http://schemas.microsoft.com/office/powerpoint/2010/main" val="418334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F9550-E3F1-43CA-B459-0FF66B236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3F90F0-262B-47C7-A0F6-F32F9A5D1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00A92-0963-4538-96D7-22E9E9060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FAF7F-8085-40B8-B2B2-2FE880398730}" type="datetimeFigureOut">
              <a:rPr lang="en-US" smtClean="0"/>
              <a:t>2/14/2023</a:t>
            </a:fld>
            <a:endParaRPr lang="en-US"/>
          </a:p>
        </p:txBody>
      </p:sp>
      <p:sp>
        <p:nvSpPr>
          <p:cNvPr id="5" name="Footer Placeholder 4">
            <a:extLst>
              <a:ext uri="{FF2B5EF4-FFF2-40B4-BE49-F238E27FC236}">
                <a16:creationId xmlns:a16="http://schemas.microsoft.com/office/drawing/2014/main" id="{7AD468B0-3140-4257-BC0A-3A84797004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62FECA-CBE0-4EA7-9872-BEB5F1174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DFD44-8F8B-46B6-A02A-BC7E105F9345}" type="slidenum">
              <a:rPr lang="en-US" smtClean="0"/>
              <a:t>‹#›</a:t>
            </a:fld>
            <a:endParaRPr lang="en-US"/>
          </a:p>
        </p:txBody>
      </p:sp>
    </p:spTree>
    <p:extLst>
      <p:ext uri="{BB962C8B-B14F-4D97-AF65-F5344CB8AC3E}">
        <p14:creationId xmlns:p14="http://schemas.microsoft.com/office/powerpoint/2010/main" val="3615230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4.sv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wmf"/><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hyperlink" Target="https://docs.google.com/spreadsheets/d/1wZmUcWTsdU9MCJ1SysXm2LtnWRRALqlOgYg9y1mPR4Q/edit#gid=0"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spreadsheets/d/1smETnCyXJiTsUsGnh44zXCzqhV3fx0cyr7ljVWOcsh8/edit#gid=0" TargetMode="External"/><Relationship Id="rId2" Type="http://schemas.openxmlformats.org/officeDocument/2006/relationships/hyperlink" Target="mailto:sawaya@mbi.ucla.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aves.mbi.ucla.edu/" TargetMode="External"/><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qc-check.usc.edu/QC/qc_check.pl" TargetMode="Externa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validate-rcsb-2.wwpdb.org/validservice" TargetMode="External"/><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hyperlink" Target="https://www.wwpdb.org/validation/XrayValidationReportHelp"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wwpdb.org/validation/XrayValidationReportHelp"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hyperlink" Target="https://www.wwpdb.org/validation/XrayValidationReportHelp"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validate-rcsb-2.wwpdb.org/validservice" TargetMode="External"/><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5.sv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7.sv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5.sv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87.sv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1.svg"/><Relationship Id="rId4" Type="http://schemas.openxmlformats.org/officeDocument/2006/relationships/image" Target="../media/image87.sv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1.sv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1.sv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photos.app.goo.gl/E25iKaXbXYcTXofX9" TargetMode="Externa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97E2A136-5FC4-4003-B8C6-401362A68BEB}"/>
              </a:ext>
            </a:extLst>
          </p:cNvPr>
          <p:cNvSpPr txBox="1">
            <a:spLocks noChangeArrowheads="1"/>
          </p:cNvSpPr>
          <p:nvPr/>
        </p:nvSpPr>
        <p:spPr>
          <a:xfrm>
            <a:off x="6141108" y="2576053"/>
            <a:ext cx="5757608" cy="2111084"/>
          </a:xfrm>
          <a:prstGeom prst="rect">
            <a:avLst/>
          </a:prstGeom>
          <a:solidFill>
            <a:schemeClr val="accent4">
              <a:lumMod val="40000"/>
              <a:lumOff val="60000"/>
            </a:schemeClr>
          </a:solidFill>
          <a:ln/>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pPr marL="0" indent="0">
              <a:buNone/>
            </a:pPr>
            <a:endParaRPr lang="en-US" sz="2400" dirty="0">
              <a:solidFill>
                <a:srgbClr val="FF0000"/>
              </a:solidFill>
            </a:endParaRPr>
          </a:p>
        </p:txBody>
      </p:sp>
      <p:sp>
        <p:nvSpPr>
          <p:cNvPr id="40" name="Rectangle 3">
            <a:extLst>
              <a:ext uri="{FF2B5EF4-FFF2-40B4-BE49-F238E27FC236}">
                <a16:creationId xmlns:a16="http://schemas.microsoft.com/office/drawing/2014/main" id="{478A3B48-F028-44F1-BB8A-D84B503D446C}"/>
              </a:ext>
            </a:extLst>
          </p:cNvPr>
          <p:cNvSpPr txBox="1">
            <a:spLocks noChangeArrowheads="1"/>
          </p:cNvSpPr>
          <p:nvPr/>
        </p:nvSpPr>
        <p:spPr>
          <a:xfrm>
            <a:off x="491249" y="2576053"/>
            <a:ext cx="5648946" cy="2111084"/>
          </a:xfrm>
          <a:prstGeom prst="rect">
            <a:avLst/>
          </a:prstGeom>
          <a:solidFill>
            <a:schemeClr val="accent1">
              <a:lumMod val="20000"/>
              <a:lumOff val="80000"/>
            </a:schemeClr>
          </a:solidFill>
          <a:ln/>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pPr marL="0" indent="0">
              <a:buNone/>
            </a:pPr>
            <a:endParaRPr lang="en-US" sz="2400" dirty="0">
              <a:solidFill>
                <a:srgbClr val="FF0000"/>
              </a:solidFill>
            </a:endParaRPr>
          </a:p>
        </p:txBody>
      </p:sp>
      <p:sp>
        <p:nvSpPr>
          <p:cNvPr id="60" name="TextBox 59">
            <a:extLst>
              <a:ext uri="{FF2B5EF4-FFF2-40B4-BE49-F238E27FC236}">
                <a16:creationId xmlns:a16="http://schemas.microsoft.com/office/drawing/2014/main" id="{044AC61C-23B5-4EC4-B430-6A84EA80B363}"/>
              </a:ext>
            </a:extLst>
          </p:cNvPr>
          <p:cNvSpPr txBox="1"/>
          <p:nvPr/>
        </p:nvSpPr>
        <p:spPr>
          <a:xfrm>
            <a:off x="3166744" y="4145242"/>
            <a:ext cx="2182392" cy="523220"/>
          </a:xfrm>
          <a:prstGeom prst="rect">
            <a:avLst/>
          </a:prstGeom>
          <a:solidFill>
            <a:schemeClr val="accent1">
              <a:lumMod val="20000"/>
              <a:lumOff val="80000"/>
            </a:schemeClr>
          </a:solidFill>
        </p:spPr>
        <p:txBody>
          <a:bodyPr wrap="none" rtlCol="0">
            <a:spAutoFit/>
          </a:bodyPr>
          <a:lstStyle/>
          <a:p>
            <a:r>
              <a:rPr lang="en-US" sz="2800" dirty="0"/>
              <a:t>Better phases</a:t>
            </a:r>
          </a:p>
        </p:txBody>
      </p:sp>
      <p:sp>
        <p:nvSpPr>
          <p:cNvPr id="61" name="TextBox 60">
            <a:extLst>
              <a:ext uri="{FF2B5EF4-FFF2-40B4-BE49-F238E27FC236}">
                <a16:creationId xmlns:a16="http://schemas.microsoft.com/office/drawing/2014/main" id="{2AE9312E-4BFA-49D5-B265-C806C4906E29}"/>
              </a:ext>
            </a:extLst>
          </p:cNvPr>
          <p:cNvSpPr txBox="1"/>
          <p:nvPr/>
        </p:nvSpPr>
        <p:spPr>
          <a:xfrm>
            <a:off x="3211067" y="4204140"/>
            <a:ext cx="2182392" cy="400110"/>
          </a:xfrm>
          <a:prstGeom prst="rect">
            <a:avLst/>
          </a:prstGeom>
          <a:solidFill>
            <a:schemeClr val="accent1">
              <a:lumMod val="20000"/>
              <a:lumOff val="80000"/>
            </a:schemeClr>
          </a:solidFill>
        </p:spPr>
        <p:txBody>
          <a:bodyPr wrap="square" rtlCol="0">
            <a:spAutoFit/>
          </a:bodyPr>
          <a:lstStyle/>
          <a:p>
            <a:r>
              <a:rPr lang="en-US" sz="2000" dirty="0"/>
              <a:t>     Better phases        </a:t>
            </a:r>
          </a:p>
        </p:txBody>
      </p:sp>
      <p:sp>
        <p:nvSpPr>
          <p:cNvPr id="62" name="TextBox 61">
            <a:extLst>
              <a:ext uri="{FF2B5EF4-FFF2-40B4-BE49-F238E27FC236}">
                <a16:creationId xmlns:a16="http://schemas.microsoft.com/office/drawing/2014/main" id="{7DC252A0-72E0-44D7-9C6E-A701F2D6FC7E}"/>
              </a:ext>
            </a:extLst>
          </p:cNvPr>
          <p:cNvSpPr txBox="1"/>
          <p:nvPr/>
        </p:nvSpPr>
        <p:spPr>
          <a:xfrm>
            <a:off x="3086719" y="4285392"/>
            <a:ext cx="2211118" cy="338554"/>
          </a:xfrm>
          <a:prstGeom prst="rect">
            <a:avLst/>
          </a:prstGeom>
          <a:solidFill>
            <a:schemeClr val="accent1">
              <a:lumMod val="20000"/>
              <a:lumOff val="80000"/>
            </a:schemeClr>
          </a:solidFill>
        </p:spPr>
        <p:txBody>
          <a:bodyPr wrap="none" rtlCol="0">
            <a:spAutoFit/>
          </a:bodyPr>
          <a:lstStyle/>
          <a:p>
            <a:r>
              <a:rPr lang="en-US" sz="1600" dirty="0"/>
              <a:t>          Better phases         </a:t>
            </a:r>
          </a:p>
        </p:txBody>
      </p:sp>
      <p:sp>
        <p:nvSpPr>
          <p:cNvPr id="54" name="TextBox 53">
            <a:extLst>
              <a:ext uri="{FF2B5EF4-FFF2-40B4-BE49-F238E27FC236}">
                <a16:creationId xmlns:a16="http://schemas.microsoft.com/office/drawing/2014/main" id="{693FF158-0DF6-4E3C-816F-ECC188741841}"/>
              </a:ext>
            </a:extLst>
          </p:cNvPr>
          <p:cNvSpPr txBox="1"/>
          <p:nvPr/>
        </p:nvSpPr>
        <p:spPr>
          <a:xfrm>
            <a:off x="7007189" y="2574144"/>
            <a:ext cx="1820114" cy="523220"/>
          </a:xfrm>
          <a:prstGeom prst="rect">
            <a:avLst/>
          </a:prstGeom>
          <a:solidFill>
            <a:schemeClr val="accent4">
              <a:lumMod val="40000"/>
              <a:lumOff val="60000"/>
            </a:schemeClr>
          </a:solidFill>
        </p:spPr>
        <p:txBody>
          <a:bodyPr wrap="none" rtlCol="0">
            <a:spAutoFit/>
          </a:bodyPr>
          <a:lstStyle/>
          <a:p>
            <a:r>
              <a:rPr lang="en-US" sz="2800" dirty="0"/>
              <a:t>Better map</a:t>
            </a:r>
          </a:p>
        </p:txBody>
      </p:sp>
      <p:sp>
        <p:nvSpPr>
          <p:cNvPr id="56" name="TextBox 55">
            <a:extLst>
              <a:ext uri="{FF2B5EF4-FFF2-40B4-BE49-F238E27FC236}">
                <a16:creationId xmlns:a16="http://schemas.microsoft.com/office/drawing/2014/main" id="{7597AD32-0936-4E36-91C6-5C446DABB7DB}"/>
              </a:ext>
            </a:extLst>
          </p:cNvPr>
          <p:cNvSpPr txBox="1"/>
          <p:nvPr/>
        </p:nvSpPr>
        <p:spPr>
          <a:xfrm>
            <a:off x="7008055" y="2635699"/>
            <a:ext cx="1818383" cy="400110"/>
          </a:xfrm>
          <a:prstGeom prst="rect">
            <a:avLst/>
          </a:prstGeom>
          <a:solidFill>
            <a:schemeClr val="accent4">
              <a:lumMod val="40000"/>
              <a:lumOff val="60000"/>
            </a:schemeClr>
          </a:solidFill>
        </p:spPr>
        <p:txBody>
          <a:bodyPr wrap="none" rtlCol="0">
            <a:spAutoFit/>
          </a:bodyPr>
          <a:lstStyle/>
          <a:p>
            <a:r>
              <a:rPr lang="en-US" sz="2000" dirty="0"/>
              <a:t>    Better map   </a:t>
            </a:r>
          </a:p>
        </p:txBody>
      </p:sp>
      <p:sp>
        <p:nvSpPr>
          <p:cNvPr id="57" name="TextBox 56">
            <a:extLst>
              <a:ext uri="{FF2B5EF4-FFF2-40B4-BE49-F238E27FC236}">
                <a16:creationId xmlns:a16="http://schemas.microsoft.com/office/drawing/2014/main" id="{855E1E74-3E10-4ADC-BC3F-042EE4E4FCD5}"/>
              </a:ext>
            </a:extLst>
          </p:cNvPr>
          <p:cNvSpPr txBox="1"/>
          <p:nvPr/>
        </p:nvSpPr>
        <p:spPr>
          <a:xfrm>
            <a:off x="7008055" y="2666477"/>
            <a:ext cx="1818383" cy="338554"/>
          </a:xfrm>
          <a:prstGeom prst="rect">
            <a:avLst/>
          </a:prstGeom>
          <a:solidFill>
            <a:schemeClr val="accent4">
              <a:lumMod val="40000"/>
              <a:lumOff val="60000"/>
            </a:schemeClr>
          </a:solidFill>
        </p:spPr>
        <p:txBody>
          <a:bodyPr wrap="none" rtlCol="0">
            <a:spAutoFit/>
          </a:bodyPr>
          <a:lstStyle/>
          <a:p>
            <a:r>
              <a:rPr lang="en-US" sz="1600" dirty="0"/>
              <a:t>       Better map        </a:t>
            </a:r>
          </a:p>
        </p:txBody>
      </p:sp>
      <p:sp>
        <p:nvSpPr>
          <p:cNvPr id="58" name="TextBox 57">
            <a:extLst>
              <a:ext uri="{FF2B5EF4-FFF2-40B4-BE49-F238E27FC236}">
                <a16:creationId xmlns:a16="http://schemas.microsoft.com/office/drawing/2014/main" id="{79A2E94A-4D87-4436-BF21-4C6A8A547D0F}"/>
              </a:ext>
            </a:extLst>
          </p:cNvPr>
          <p:cNvSpPr txBox="1"/>
          <p:nvPr/>
        </p:nvSpPr>
        <p:spPr>
          <a:xfrm>
            <a:off x="7016134" y="2697255"/>
            <a:ext cx="1449564" cy="276999"/>
          </a:xfrm>
          <a:prstGeom prst="rect">
            <a:avLst/>
          </a:prstGeom>
          <a:solidFill>
            <a:schemeClr val="accent4">
              <a:lumMod val="40000"/>
              <a:lumOff val="60000"/>
            </a:schemeClr>
          </a:solidFill>
        </p:spPr>
        <p:txBody>
          <a:bodyPr wrap="none" rtlCol="0">
            <a:spAutoFit/>
          </a:bodyPr>
          <a:lstStyle/>
          <a:p>
            <a:r>
              <a:rPr lang="en-US" sz="1200" dirty="0"/>
              <a:t> Better map              </a:t>
            </a:r>
          </a:p>
        </p:txBody>
      </p:sp>
      <p:sp>
        <p:nvSpPr>
          <p:cNvPr id="63" name="TextBox 62">
            <a:extLst>
              <a:ext uri="{FF2B5EF4-FFF2-40B4-BE49-F238E27FC236}">
                <a16:creationId xmlns:a16="http://schemas.microsoft.com/office/drawing/2014/main" id="{FD9C1BCB-7C6F-412C-AA03-E0D9605CEF64}"/>
              </a:ext>
            </a:extLst>
          </p:cNvPr>
          <p:cNvSpPr txBox="1"/>
          <p:nvPr/>
        </p:nvSpPr>
        <p:spPr>
          <a:xfrm>
            <a:off x="3545018" y="4315090"/>
            <a:ext cx="1781385" cy="276999"/>
          </a:xfrm>
          <a:prstGeom prst="rect">
            <a:avLst/>
          </a:prstGeom>
          <a:solidFill>
            <a:schemeClr val="accent1">
              <a:lumMod val="20000"/>
              <a:lumOff val="80000"/>
            </a:schemeClr>
          </a:solidFill>
        </p:spPr>
        <p:txBody>
          <a:bodyPr wrap="none" rtlCol="0">
            <a:spAutoFit/>
          </a:bodyPr>
          <a:lstStyle/>
          <a:p>
            <a:r>
              <a:rPr lang="en-US" sz="1200" dirty="0"/>
              <a:t>                 Better phases    </a:t>
            </a:r>
          </a:p>
        </p:txBody>
      </p:sp>
      <p:sp>
        <p:nvSpPr>
          <p:cNvPr id="2" name="Title 1">
            <a:extLst>
              <a:ext uri="{FF2B5EF4-FFF2-40B4-BE49-F238E27FC236}">
                <a16:creationId xmlns:a16="http://schemas.microsoft.com/office/drawing/2014/main" id="{9D72EDF7-E5C3-4B79-BF17-65C1AC6B7C3A}"/>
              </a:ext>
            </a:extLst>
          </p:cNvPr>
          <p:cNvSpPr>
            <a:spLocks noGrp="1"/>
          </p:cNvSpPr>
          <p:nvPr>
            <p:ph type="title"/>
          </p:nvPr>
        </p:nvSpPr>
        <p:spPr>
          <a:xfrm>
            <a:off x="838200" y="365125"/>
            <a:ext cx="10515600" cy="1325563"/>
          </a:xfrm>
        </p:spPr>
        <p:txBody>
          <a:bodyPr/>
          <a:lstStyle/>
          <a:p>
            <a:r>
              <a:rPr lang="en-US" dirty="0"/>
              <a:t>Refinement &amp; Validation Goals</a:t>
            </a:r>
          </a:p>
        </p:txBody>
      </p:sp>
      <p:sp>
        <p:nvSpPr>
          <p:cNvPr id="48" name="Oval 47">
            <a:extLst>
              <a:ext uri="{FF2B5EF4-FFF2-40B4-BE49-F238E27FC236}">
                <a16:creationId xmlns:a16="http://schemas.microsoft.com/office/drawing/2014/main" id="{06360201-0726-40F7-9C14-4E6D8E63CD34}"/>
              </a:ext>
            </a:extLst>
          </p:cNvPr>
          <p:cNvSpPr>
            <a:spLocks noChangeAspect="1"/>
          </p:cNvSpPr>
          <p:nvPr/>
        </p:nvSpPr>
        <p:spPr>
          <a:xfrm>
            <a:off x="5118563" y="2578798"/>
            <a:ext cx="2103685" cy="21036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5A173B46-6939-478D-A9C6-0F3752529FF2}"/>
              </a:ext>
            </a:extLst>
          </p:cNvPr>
          <p:cNvSpPr/>
          <p:nvPr/>
        </p:nvSpPr>
        <p:spPr>
          <a:xfrm>
            <a:off x="2222830" y="2186635"/>
            <a:ext cx="1531089" cy="499731"/>
          </a:xfrm>
          <a:prstGeom prst="downArrow">
            <a:avLst>
              <a:gd name="adj1" fmla="val 67822"/>
              <a:gd name="adj2" fmla="val 691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6FCB57DF-F753-401E-9573-6E3F1801CCA7}"/>
              </a:ext>
            </a:extLst>
          </p:cNvPr>
          <p:cNvSpPr/>
          <p:nvPr/>
        </p:nvSpPr>
        <p:spPr>
          <a:xfrm rot="16200000">
            <a:off x="5867723" y="1920501"/>
            <a:ext cx="646330" cy="163260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    02.pdb</a:t>
            </a:r>
          </a:p>
        </p:txBody>
      </p:sp>
      <p:sp>
        <p:nvSpPr>
          <p:cNvPr id="9" name="TextBox 8">
            <a:extLst>
              <a:ext uri="{FF2B5EF4-FFF2-40B4-BE49-F238E27FC236}">
                <a16:creationId xmlns:a16="http://schemas.microsoft.com/office/drawing/2014/main" id="{FF3B331F-B56E-44B5-84C5-4104BA30A8FB}"/>
              </a:ext>
            </a:extLst>
          </p:cNvPr>
          <p:cNvSpPr txBox="1"/>
          <p:nvPr/>
        </p:nvSpPr>
        <p:spPr>
          <a:xfrm>
            <a:off x="2583147" y="2178022"/>
            <a:ext cx="724878" cy="369332"/>
          </a:xfrm>
          <a:prstGeom prst="rect">
            <a:avLst/>
          </a:prstGeom>
          <a:noFill/>
          <a:ln>
            <a:noFill/>
          </a:ln>
        </p:spPr>
        <p:txBody>
          <a:bodyPr wrap="none" rtlCol="0">
            <a:spAutoFit/>
          </a:bodyPr>
          <a:lstStyle/>
          <a:p>
            <a:r>
              <a:rPr lang="en-US" dirty="0">
                <a:solidFill>
                  <a:schemeClr val="bg1"/>
                </a:solidFill>
              </a:rPr>
              <a:t>1.pdb</a:t>
            </a:r>
          </a:p>
        </p:txBody>
      </p:sp>
      <p:sp>
        <p:nvSpPr>
          <p:cNvPr id="12" name="Arrow: Down 11">
            <a:extLst>
              <a:ext uri="{FF2B5EF4-FFF2-40B4-BE49-F238E27FC236}">
                <a16:creationId xmlns:a16="http://schemas.microsoft.com/office/drawing/2014/main" id="{3335BFA8-388D-444D-9302-5DC61CD81D0D}"/>
              </a:ext>
            </a:extLst>
          </p:cNvPr>
          <p:cNvSpPr/>
          <p:nvPr/>
        </p:nvSpPr>
        <p:spPr>
          <a:xfrm>
            <a:off x="2238550" y="4687137"/>
            <a:ext cx="1531089" cy="523220"/>
          </a:xfrm>
          <a:prstGeom prst="downArrow">
            <a:avLst>
              <a:gd name="adj1" fmla="val 67822"/>
              <a:gd name="adj2" fmla="val 691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56A180-760E-4BD2-BE8A-4CA41103DA1F}"/>
              </a:ext>
            </a:extLst>
          </p:cNvPr>
          <p:cNvSpPr/>
          <p:nvPr/>
        </p:nvSpPr>
        <p:spPr>
          <a:xfrm>
            <a:off x="478077" y="3290654"/>
            <a:ext cx="4869694" cy="523220"/>
          </a:xfrm>
          <a:prstGeom prst="rect">
            <a:avLst/>
          </a:prstGeom>
        </p:spPr>
        <p:txBody>
          <a:bodyPr wrap="square">
            <a:spAutoFit/>
          </a:bodyPr>
          <a:lstStyle/>
          <a:p>
            <a:r>
              <a:rPr lang="en-US" sz="2800" dirty="0"/>
              <a:t>Automated Refinement </a:t>
            </a:r>
            <a:r>
              <a:rPr lang="en-US" sz="2400" dirty="0"/>
              <a:t>(Phenix)</a:t>
            </a:r>
            <a:endParaRPr lang="en-US" sz="2800" dirty="0">
              <a:solidFill>
                <a:srgbClr val="00B050"/>
              </a:solidFill>
            </a:endParaRPr>
          </a:p>
        </p:txBody>
      </p:sp>
      <p:sp>
        <p:nvSpPr>
          <p:cNvPr id="34" name="Rectangle 33">
            <a:extLst>
              <a:ext uri="{FF2B5EF4-FFF2-40B4-BE49-F238E27FC236}">
                <a16:creationId xmlns:a16="http://schemas.microsoft.com/office/drawing/2014/main" id="{703F30FB-7A63-48A8-A0E4-11CEE0B08293}"/>
              </a:ext>
            </a:extLst>
          </p:cNvPr>
          <p:cNvSpPr/>
          <p:nvPr/>
        </p:nvSpPr>
        <p:spPr>
          <a:xfrm>
            <a:off x="7498181" y="3290654"/>
            <a:ext cx="4059188" cy="523220"/>
          </a:xfrm>
          <a:prstGeom prst="rect">
            <a:avLst/>
          </a:prstGeom>
        </p:spPr>
        <p:txBody>
          <a:bodyPr wrap="none">
            <a:spAutoFit/>
          </a:bodyPr>
          <a:lstStyle/>
          <a:p>
            <a:r>
              <a:rPr lang="en-US" sz="2800" dirty="0"/>
              <a:t>Manual Refinement (Coot)</a:t>
            </a:r>
          </a:p>
        </p:txBody>
      </p:sp>
      <p:sp>
        <p:nvSpPr>
          <p:cNvPr id="36" name="Rectangle 35">
            <a:extLst>
              <a:ext uri="{FF2B5EF4-FFF2-40B4-BE49-F238E27FC236}">
                <a16:creationId xmlns:a16="http://schemas.microsoft.com/office/drawing/2014/main" id="{6F5A4C21-991D-4AFA-AF43-69E144236B10}"/>
              </a:ext>
            </a:extLst>
          </p:cNvPr>
          <p:cNvSpPr/>
          <p:nvPr/>
        </p:nvSpPr>
        <p:spPr>
          <a:xfrm>
            <a:off x="318931" y="1677209"/>
            <a:ext cx="5639429" cy="461665"/>
          </a:xfrm>
          <a:prstGeom prst="rect">
            <a:avLst/>
          </a:prstGeom>
        </p:spPr>
        <p:txBody>
          <a:bodyPr wrap="none">
            <a:spAutoFit/>
          </a:bodyPr>
          <a:lstStyle/>
          <a:p>
            <a:r>
              <a:rPr lang="en-US" sz="2400" dirty="0"/>
              <a:t>Finish building initial model of Proteinase K.</a:t>
            </a:r>
          </a:p>
        </p:txBody>
      </p:sp>
      <p:sp>
        <p:nvSpPr>
          <p:cNvPr id="37" name="Rectangle 36">
            <a:extLst>
              <a:ext uri="{FF2B5EF4-FFF2-40B4-BE49-F238E27FC236}">
                <a16:creationId xmlns:a16="http://schemas.microsoft.com/office/drawing/2014/main" id="{B632722C-68C1-4CB5-92FB-3029F7057139}"/>
              </a:ext>
            </a:extLst>
          </p:cNvPr>
          <p:cNvSpPr/>
          <p:nvPr/>
        </p:nvSpPr>
        <p:spPr>
          <a:xfrm>
            <a:off x="5189538" y="3127781"/>
            <a:ext cx="2121789" cy="1077218"/>
          </a:xfrm>
          <a:prstGeom prst="rect">
            <a:avLst/>
          </a:prstGeom>
        </p:spPr>
        <p:txBody>
          <a:bodyPr wrap="square">
            <a:spAutoFit/>
          </a:bodyPr>
          <a:lstStyle/>
          <a:p>
            <a:r>
              <a:rPr lang="en-US" sz="1600" dirty="0"/>
              <a:t>Cycle between automated and manual refinement until all errors  are corrected.</a:t>
            </a:r>
          </a:p>
        </p:txBody>
      </p:sp>
      <p:sp>
        <p:nvSpPr>
          <p:cNvPr id="39" name="Rectangle 38">
            <a:extLst>
              <a:ext uri="{FF2B5EF4-FFF2-40B4-BE49-F238E27FC236}">
                <a16:creationId xmlns:a16="http://schemas.microsoft.com/office/drawing/2014/main" id="{6FDEE55E-11DB-4527-9CC3-BCB678ACAEB9}"/>
              </a:ext>
            </a:extLst>
          </p:cNvPr>
          <p:cNvSpPr/>
          <p:nvPr/>
        </p:nvSpPr>
        <p:spPr>
          <a:xfrm>
            <a:off x="491249" y="5227327"/>
            <a:ext cx="4995151" cy="923330"/>
          </a:xfrm>
          <a:prstGeom prst="rect">
            <a:avLst/>
          </a:prstGeom>
        </p:spPr>
        <p:txBody>
          <a:bodyPr wrap="square">
            <a:spAutoFit/>
          </a:bodyPr>
          <a:lstStyle/>
          <a:p>
            <a:r>
              <a:rPr lang="en-US" dirty="0"/>
              <a:t>Upload “final” coordinates to wwPDB, get validation statistics and report in Google Spreadsheet.</a:t>
            </a:r>
          </a:p>
        </p:txBody>
      </p:sp>
      <p:sp>
        <p:nvSpPr>
          <p:cNvPr id="41" name="Arrow: Down 40">
            <a:extLst>
              <a:ext uri="{FF2B5EF4-FFF2-40B4-BE49-F238E27FC236}">
                <a16:creationId xmlns:a16="http://schemas.microsoft.com/office/drawing/2014/main" id="{3BC80489-5EAD-47EA-9C07-4A9063DF02D4}"/>
              </a:ext>
            </a:extLst>
          </p:cNvPr>
          <p:cNvSpPr/>
          <p:nvPr/>
        </p:nvSpPr>
        <p:spPr>
          <a:xfrm rot="5400000" flipH="1">
            <a:off x="5858170" y="3726560"/>
            <a:ext cx="646330" cy="1632601"/>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 2-coot.pdb</a:t>
            </a:r>
          </a:p>
        </p:txBody>
      </p:sp>
      <p:sp>
        <p:nvSpPr>
          <p:cNvPr id="42" name="Arrow: Down 41">
            <a:extLst>
              <a:ext uri="{FF2B5EF4-FFF2-40B4-BE49-F238E27FC236}">
                <a16:creationId xmlns:a16="http://schemas.microsoft.com/office/drawing/2014/main" id="{CED9FAA9-A971-4133-AA73-CA76763DE806}"/>
              </a:ext>
            </a:extLst>
          </p:cNvPr>
          <p:cNvSpPr/>
          <p:nvPr/>
        </p:nvSpPr>
        <p:spPr>
          <a:xfrm rot="16200000">
            <a:off x="5867723" y="1920501"/>
            <a:ext cx="646330" cy="163260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    03.pdb</a:t>
            </a:r>
          </a:p>
        </p:txBody>
      </p:sp>
      <p:sp>
        <p:nvSpPr>
          <p:cNvPr id="43" name="Arrow: Down 42">
            <a:extLst>
              <a:ext uri="{FF2B5EF4-FFF2-40B4-BE49-F238E27FC236}">
                <a16:creationId xmlns:a16="http://schemas.microsoft.com/office/drawing/2014/main" id="{E7540DD2-7AD4-4B5C-B3F5-916FA341A649}"/>
              </a:ext>
            </a:extLst>
          </p:cNvPr>
          <p:cNvSpPr/>
          <p:nvPr/>
        </p:nvSpPr>
        <p:spPr>
          <a:xfrm rot="5400000" flipH="1">
            <a:off x="5858170" y="3726560"/>
            <a:ext cx="646330" cy="1632601"/>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 3-coot.pdb</a:t>
            </a:r>
          </a:p>
        </p:txBody>
      </p:sp>
      <p:sp>
        <p:nvSpPr>
          <p:cNvPr id="44" name="Arrow: Down 43">
            <a:extLst>
              <a:ext uri="{FF2B5EF4-FFF2-40B4-BE49-F238E27FC236}">
                <a16:creationId xmlns:a16="http://schemas.microsoft.com/office/drawing/2014/main" id="{3B359DA7-9E58-485E-BA27-CA34E2B3D6D1}"/>
              </a:ext>
            </a:extLst>
          </p:cNvPr>
          <p:cNvSpPr/>
          <p:nvPr/>
        </p:nvSpPr>
        <p:spPr>
          <a:xfrm rot="16200000">
            <a:off x="5867723" y="1920501"/>
            <a:ext cx="646330" cy="163260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    04.pdb</a:t>
            </a:r>
          </a:p>
        </p:txBody>
      </p:sp>
      <p:sp>
        <p:nvSpPr>
          <p:cNvPr id="45" name="Arrow: Down 44">
            <a:extLst>
              <a:ext uri="{FF2B5EF4-FFF2-40B4-BE49-F238E27FC236}">
                <a16:creationId xmlns:a16="http://schemas.microsoft.com/office/drawing/2014/main" id="{FED95373-95E1-4B97-A8CA-CDBB380755E6}"/>
              </a:ext>
            </a:extLst>
          </p:cNvPr>
          <p:cNvSpPr/>
          <p:nvPr/>
        </p:nvSpPr>
        <p:spPr>
          <a:xfrm rot="5400000" flipH="1">
            <a:off x="5858170" y="3726560"/>
            <a:ext cx="646330" cy="1632601"/>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 4-coot.pdb</a:t>
            </a:r>
          </a:p>
        </p:txBody>
      </p:sp>
      <p:sp>
        <p:nvSpPr>
          <p:cNvPr id="46" name="Arrow: Down 45">
            <a:extLst>
              <a:ext uri="{FF2B5EF4-FFF2-40B4-BE49-F238E27FC236}">
                <a16:creationId xmlns:a16="http://schemas.microsoft.com/office/drawing/2014/main" id="{49489F58-02E5-4B18-AF8A-AB67981B3080}"/>
              </a:ext>
            </a:extLst>
          </p:cNvPr>
          <p:cNvSpPr/>
          <p:nvPr/>
        </p:nvSpPr>
        <p:spPr>
          <a:xfrm rot="16200000">
            <a:off x="5867724" y="1920501"/>
            <a:ext cx="646330" cy="163260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    5.pdb</a:t>
            </a:r>
          </a:p>
        </p:txBody>
      </p:sp>
      <p:sp>
        <p:nvSpPr>
          <p:cNvPr id="47" name="Arrow: Down 46">
            <a:extLst>
              <a:ext uri="{FF2B5EF4-FFF2-40B4-BE49-F238E27FC236}">
                <a16:creationId xmlns:a16="http://schemas.microsoft.com/office/drawing/2014/main" id="{4A5947CD-9594-4030-9F4D-4BECB4EA56D7}"/>
              </a:ext>
            </a:extLst>
          </p:cNvPr>
          <p:cNvSpPr/>
          <p:nvPr/>
        </p:nvSpPr>
        <p:spPr>
          <a:xfrm rot="5400000" flipH="1">
            <a:off x="5858170" y="3726560"/>
            <a:ext cx="646330" cy="1632601"/>
          </a:xfrm>
          <a:prstGeom prst="down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5-coot.pdb</a:t>
            </a:r>
          </a:p>
        </p:txBody>
      </p:sp>
      <p:sp>
        <p:nvSpPr>
          <p:cNvPr id="49" name="Arc 48">
            <a:extLst>
              <a:ext uri="{FF2B5EF4-FFF2-40B4-BE49-F238E27FC236}">
                <a16:creationId xmlns:a16="http://schemas.microsoft.com/office/drawing/2014/main" id="{1E880337-1A61-41BE-BAA7-7FD3DAD33D72}"/>
              </a:ext>
            </a:extLst>
          </p:cNvPr>
          <p:cNvSpPr/>
          <p:nvPr/>
        </p:nvSpPr>
        <p:spPr>
          <a:xfrm rot="5400000">
            <a:off x="6699747" y="3509972"/>
            <a:ext cx="805492" cy="241335"/>
          </a:xfrm>
          <a:prstGeom prst="arc">
            <a:avLst>
              <a:gd name="adj1" fmla="val 16200000"/>
              <a:gd name="adj2" fmla="val 21324906"/>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Arc 49">
            <a:extLst>
              <a:ext uri="{FF2B5EF4-FFF2-40B4-BE49-F238E27FC236}">
                <a16:creationId xmlns:a16="http://schemas.microsoft.com/office/drawing/2014/main" id="{089F025D-CEBC-4703-8889-22F964A84112}"/>
              </a:ext>
            </a:extLst>
          </p:cNvPr>
          <p:cNvSpPr/>
          <p:nvPr/>
        </p:nvSpPr>
        <p:spPr>
          <a:xfrm rot="16200000">
            <a:off x="4835572" y="3537616"/>
            <a:ext cx="805492" cy="241335"/>
          </a:xfrm>
          <a:prstGeom prst="arc">
            <a:avLst>
              <a:gd name="adj1" fmla="val 16200000"/>
              <a:gd name="adj2" fmla="val 21324906"/>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a:extLst>
              <a:ext uri="{FF2B5EF4-FFF2-40B4-BE49-F238E27FC236}">
                <a16:creationId xmlns:a16="http://schemas.microsoft.com/office/drawing/2014/main" id="{2126E3D6-9D2F-43AD-87C6-9A4220A18DD5}"/>
              </a:ext>
            </a:extLst>
          </p:cNvPr>
          <p:cNvSpPr txBox="1"/>
          <p:nvPr/>
        </p:nvSpPr>
        <p:spPr>
          <a:xfrm>
            <a:off x="2469338" y="4646714"/>
            <a:ext cx="1016625" cy="369332"/>
          </a:xfrm>
          <a:prstGeom prst="rect">
            <a:avLst/>
          </a:prstGeom>
          <a:noFill/>
          <a:ln>
            <a:noFill/>
          </a:ln>
        </p:spPr>
        <p:txBody>
          <a:bodyPr wrap="none" rtlCol="0">
            <a:spAutoFit/>
          </a:bodyPr>
          <a:lstStyle/>
          <a:p>
            <a:r>
              <a:rPr lang="en-US" dirty="0">
                <a:solidFill>
                  <a:schemeClr val="bg1"/>
                </a:solidFill>
              </a:rPr>
              <a:t>final.pdb</a:t>
            </a:r>
          </a:p>
        </p:txBody>
      </p:sp>
    </p:spTree>
    <p:extLst>
      <p:ext uri="{BB962C8B-B14F-4D97-AF65-F5344CB8AC3E}">
        <p14:creationId xmlns:p14="http://schemas.microsoft.com/office/powerpoint/2010/main" val="386838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7"/>
                                        </p:tgtEl>
                                        <p:attrNameLst>
                                          <p:attrName>style.visibility</p:attrName>
                                        </p:attrNameLst>
                                      </p:cBhvr>
                                      <p:to>
                                        <p:strVal val="visible"/>
                                      </p:to>
                                    </p:set>
                                  </p:childTnLst>
                                </p:cTn>
                              </p:par>
                              <p:par>
                                <p:cTn id="56" presetID="10" presetClass="entr" presetSubtype="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54" grpId="0" animBg="1"/>
      <p:bldP spid="56" grpId="0" animBg="1"/>
      <p:bldP spid="57" grpId="0" animBg="1"/>
      <p:bldP spid="58" grpId="0" animBg="1"/>
      <p:bldP spid="63" grpId="0" animBg="1"/>
      <p:bldP spid="10" grpId="0" animBg="1"/>
      <p:bldP spid="12" grpId="0" animBg="1"/>
      <p:bldP spid="41" grpId="0" animBg="1"/>
      <p:bldP spid="42" grpId="0" animBg="1"/>
      <p:bldP spid="43" grpId="0" animBg="1"/>
      <p:bldP spid="44" grpId="0" animBg="1"/>
      <p:bldP spid="45" grpId="0" animBg="1"/>
      <p:bldP spid="46" grpId="0" animBg="1"/>
      <p:bldP spid="47" grpId="0" animBg="1"/>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501" name="Picture 5" descr="coot-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292226"/>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descr="coot-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1" y="1292226"/>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06503" name="Picture 7" descr="coot-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1" y="1292226"/>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06510" name="Picture 14" descr="coot-0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2844801"/>
            <a:ext cx="2720975" cy="3806825"/>
          </a:xfrm>
          <a:prstGeom prst="rect">
            <a:avLst/>
          </a:prstGeom>
          <a:noFill/>
          <a:extLst>
            <a:ext uri="{909E8E84-426E-40DD-AFC4-6F175D3DCCD1}">
              <a14:hiddenFill xmlns:a14="http://schemas.microsoft.com/office/drawing/2010/main">
                <a:solidFill>
                  <a:srgbClr val="FFFFFF"/>
                </a:solidFill>
              </a14:hiddenFill>
            </a:ext>
          </a:extLst>
        </p:spPr>
      </p:pic>
      <p:sp>
        <p:nvSpPr>
          <p:cNvPr id="106513" name="Rectangle 17"/>
          <p:cNvSpPr>
            <a:spLocks noGrp="1" noChangeArrowheads="1"/>
          </p:cNvSpPr>
          <p:nvPr>
            <p:ph type="title"/>
          </p:nvPr>
        </p:nvSpPr>
        <p:spPr>
          <a:xfrm>
            <a:off x="1981200" y="46038"/>
            <a:ext cx="8229600" cy="1143000"/>
          </a:xfrm>
        </p:spPr>
        <p:txBody>
          <a:bodyPr/>
          <a:lstStyle/>
          <a:p>
            <a:r>
              <a:rPr lang="en-US">
                <a:solidFill>
                  <a:schemeClr val="bg1"/>
                </a:solidFill>
              </a:rPr>
              <a:t>water</a:t>
            </a:r>
          </a:p>
        </p:txBody>
      </p:sp>
      <p:pic>
        <p:nvPicPr>
          <p:cNvPr id="106509" name="Picture 13" descr="coot-01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041650"/>
            <a:ext cx="2670175" cy="3575050"/>
          </a:xfrm>
          <a:prstGeom prst="rect">
            <a:avLst/>
          </a:prstGeom>
          <a:noFill/>
          <a:extLst>
            <a:ext uri="{909E8E84-426E-40DD-AFC4-6F175D3DCCD1}">
              <a14:hiddenFill xmlns:a14="http://schemas.microsoft.com/office/drawing/2010/main">
                <a:solidFill>
                  <a:srgbClr val="FFFFFF"/>
                </a:solidFill>
              </a14:hiddenFill>
            </a:ext>
          </a:extLst>
        </p:spPr>
      </p:pic>
      <p:pic>
        <p:nvPicPr>
          <p:cNvPr id="106514" name="Picture 18" descr="coot-menu"/>
          <p:cNvPicPr>
            <a:picLocks noChangeAspect="1" noChangeArrowheads="1"/>
          </p:cNvPicPr>
          <p:nvPr/>
        </p:nvPicPr>
        <p:blipFill>
          <a:blip r:embed="rId7">
            <a:extLst>
              <a:ext uri="{28A0092B-C50C-407E-A947-70E740481C1C}">
                <a14:useLocalDpi xmlns:a14="http://schemas.microsoft.com/office/drawing/2010/main" val="0"/>
              </a:ext>
            </a:extLst>
          </a:blip>
          <a:srcRect l="79198" b="-984"/>
          <a:stretch>
            <a:fillRect/>
          </a:stretch>
        </p:blipFill>
        <p:spPr bwMode="auto">
          <a:xfrm>
            <a:off x="9012238" y="714376"/>
            <a:ext cx="1655762" cy="6143625"/>
          </a:xfrm>
          <a:prstGeom prst="rect">
            <a:avLst/>
          </a:prstGeom>
          <a:noFill/>
          <a:extLst>
            <a:ext uri="{909E8E84-426E-40DD-AFC4-6F175D3DCCD1}">
              <a14:hiddenFill xmlns:a14="http://schemas.microsoft.com/office/drawing/2010/main">
                <a:solidFill>
                  <a:srgbClr val="FFFFFF"/>
                </a:solidFill>
              </a14:hiddenFill>
            </a:ext>
          </a:extLst>
        </p:spPr>
      </p:pic>
      <p:sp>
        <p:nvSpPr>
          <p:cNvPr id="106515" name="Line 19"/>
          <p:cNvSpPr>
            <a:spLocks noChangeShapeType="1"/>
          </p:cNvSpPr>
          <p:nvPr/>
        </p:nvSpPr>
        <p:spPr bwMode="auto">
          <a:xfrm flipH="1" flipV="1">
            <a:off x="10490200" y="5080000"/>
            <a:ext cx="177800" cy="406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6510"/>
                                        </p:tgtEl>
                                        <p:attrNameLst>
                                          <p:attrName>style.visibility</p:attrName>
                                        </p:attrNameLst>
                                      </p:cBhvr>
                                      <p:to>
                                        <p:strVal val="visible"/>
                                      </p:to>
                                    </p:set>
                                    <p:anim calcmode="lin" valueType="num">
                                      <p:cBhvr>
                                        <p:cTn id="7" dur="500" fill="hold"/>
                                        <p:tgtEl>
                                          <p:spTgt spid="106510"/>
                                        </p:tgtEl>
                                        <p:attrNameLst>
                                          <p:attrName>ppt_w</p:attrName>
                                        </p:attrNameLst>
                                      </p:cBhvr>
                                      <p:tavLst>
                                        <p:tav tm="0">
                                          <p:val>
                                            <p:fltVal val="0"/>
                                          </p:val>
                                        </p:tav>
                                        <p:tav tm="100000">
                                          <p:val>
                                            <p:strVal val="#ppt_w"/>
                                          </p:val>
                                        </p:tav>
                                      </p:tavLst>
                                    </p:anim>
                                    <p:anim calcmode="lin" valueType="num">
                                      <p:cBhvr>
                                        <p:cTn id="8" dur="500" fill="hold"/>
                                        <p:tgtEl>
                                          <p:spTgt spid="106510"/>
                                        </p:tgtEl>
                                        <p:attrNameLst>
                                          <p:attrName>ppt_h</p:attrName>
                                        </p:attrNameLst>
                                      </p:cBhvr>
                                      <p:tavLst>
                                        <p:tav tm="0">
                                          <p:val>
                                            <p:fltVal val="0"/>
                                          </p:val>
                                        </p:tav>
                                        <p:tav tm="100000">
                                          <p:val>
                                            <p:strVal val="#ppt_h"/>
                                          </p:val>
                                        </p:tav>
                                      </p:tavLst>
                                    </p:anim>
                                    <p:animEffect transition="in" filter="fade">
                                      <p:cBhvr>
                                        <p:cTn id="9" dur="500"/>
                                        <p:tgtEl>
                                          <p:spTgt spid="106510"/>
                                        </p:tgtEl>
                                      </p:cBhvr>
                                    </p:animEffect>
                                  </p:childTnLst>
                                </p:cTn>
                              </p:par>
                              <p:par>
                                <p:cTn id="10" presetID="49" presetClass="path" presetSubtype="0" accel="50000" decel="50000" fill="hold" grpId="0" nodeType="withEffect">
                                  <p:stCondLst>
                                    <p:cond delay="0"/>
                                  </p:stCondLst>
                                  <p:childTnLst>
                                    <p:animMotion origin="layout" path="M 2.22222E-6 -3.7037E-7 L -0.76945 0.13148 " pathEditMode="relative" rAng="0" ptsTypes="AA">
                                      <p:cBhvr>
                                        <p:cTn id="11" dur="2000" fill="hold"/>
                                        <p:tgtEl>
                                          <p:spTgt spid="106515"/>
                                        </p:tgtEl>
                                        <p:attrNameLst>
                                          <p:attrName>ppt_x</p:attrName>
                                          <p:attrName>ppt_y</p:attrName>
                                        </p:attrNameLst>
                                      </p:cBhvr>
                                      <p:rCtr x="-38472" y="657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06509"/>
                                        </p:tgtEl>
                                        <p:attrNameLst>
                                          <p:attrName>style.visibility</p:attrName>
                                        </p:attrNameLst>
                                      </p:cBhvr>
                                      <p:to>
                                        <p:strVal val="visible"/>
                                      </p:to>
                                    </p:set>
                                    <p:animEffect transition="in" filter="fade">
                                      <p:cBhvr>
                                        <p:cTn id="16" dur="2000"/>
                                        <p:tgtEl>
                                          <p:spTgt spid="106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9" presetClass="path" presetSubtype="0" accel="50000" decel="50000" fill="hold" grpId="1" nodeType="clickEffect">
                                  <p:stCondLst>
                                    <p:cond delay="0"/>
                                  </p:stCondLst>
                                  <p:childTnLst>
                                    <p:animMotion origin="layout" path="M -0.76945 0.13133 L -0.79254 0.20208 " pathEditMode="relative" rAng="0" ptsTypes="AA">
                                      <p:cBhvr>
                                        <p:cTn id="20" dur="2000" fill="hold"/>
                                        <p:tgtEl>
                                          <p:spTgt spid="106515"/>
                                        </p:tgtEl>
                                        <p:attrNameLst>
                                          <p:attrName>ppt_x</p:attrName>
                                          <p:attrName>ppt_y</p:attrName>
                                        </p:attrNameLst>
                                      </p:cBhvr>
                                      <p:rCtr x="-1163" y="3538"/>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2000"/>
                                        <p:tgtEl>
                                          <p:spTgt spid="106503"/>
                                        </p:tgtEl>
                                      </p:cBhvr>
                                    </p:animEffect>
                                    <p:set>
                                      <p:cBhvr>
                                        <p:cTn id="25" dur="1" fill="hold">
                                          <p:stCondLst>
                                            <p:cond delay="1999"/>
                                          </p:stCondLst>
                                        </p:cTn>
                                        <p:tgtEl>
                                          <p:spTgt spid="106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5" grpId="0" animBg="1"/>
      <p:bldP spid="1065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42" name="Picture 2" descr="coot-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1292226"/>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12643" name="Picture 3" descr="coot-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1" y="1292226"/>
            <a:ext cx="9040813" cy="5565775"/>
          </a:xfrm>
          <a:prstGeom prst="rect">
            <a:avLst/>
          </a:prstGeom>
          <a:noFill/>
          <a:extLst>
            <a:ext uri="{909E8E84-426E-40DD-AFC4-6F175D3DCCD1}">
              <a14:hiddenFill xmlns:a14="http://schemas.microsoft.com/office/drawing/2010/main">
                <a:solidFill>
                  <a:srgbClr val="FFFFFF"/>
                </a:solidFill>
              </a14:hiddenFill>
            </a:ext>
          </a:extLst>
        </p:spPr>
      </p:pic>
      <p:sp>
        <p:nvSpPr>
          <p:cNvPr id="112649" name="Rectangle 9"/>
          <p:cNvSpPr>
            <a:spLocks noGrp="1" noChangeArrowheads="1"/>
          </p:cNvSpPr>
          <p:nvPr>
            <p:ph type="title"/>
          </p:nvPr>
        </p:nvSpPr>
        <p:spPr/>
        <p:txBody>
          <a:bodyPr/>
          <a:lstStyle/>
          <a:p>
            <a:r>
              <a:rPr lang="en-US">
                <a:solidFill>
                  <a:schemeClr val="bg1"/>
                </a:solidFill>
              </a:rPr>
              <a:t>water</a:t>
            </a:r>
          </a:p>
        </p:txBody>
      </p:sp>
      <p:pic>
        <p:nvPicPr>
          <p:cNvPr id="112653" name="Picture 13" descr="coot-menu"/>
          <p:cNvPicPr>
            <a:picLocks noChangeAspect="1" noChangeArrowheads="1"/>
          </p:cNvPicPr>
          <p:nvPr/>
        </p:nvPicPr>
        <p:blipFill>
          <a:blip r:embed="rId4">
            <a:extLst>
              <a:ext uri="{28A0092B-C50C-407E-A947-70E740481C1C}">
                <a14:useLocalDpi xmlns:a14="http://schemas.microsoft.com/office/drawing/2010/main" val="0"/>
              </a:ext>
            </a:extLst>
          </a:blip>
          <a:srcRect l="-14880" t="-626" b="92328"/>
          <a:stretch>
            <a:fillRect/>
          </a:stretch>
        </p:blipFill>
        <p:spPr bwMode="auto">
          <a:xfrm>
            <a:off x="406400" y="630239"/>
            <a:ext cx="914400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12646" name="Picture 6" descr="coot-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68488"/>
            <a:ext cx="2403475"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12645" name="Picture 5" descr="coot-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1855788"/>
            <a:ext cx="2428875" cy="2297112"/>
          </a:xfrm>
          <a:prstGeom prst="rect">
            <a:avLst/>
          </a:prstGeom>
          <a:noFill/>
          <a:extLst>
            <a:ext uri="{909E8E84-426E-40DD-AFC4-6F175D3DCCD1}">
              <a14:hiddenFill xmlns:a14="http://schemas.microsoft.com/office/drawing/2010/main">
                <a:solidFill>
                  <a:srgbClr val="FFFFFF"/>
                </a:solidFill>
              </a14:hiddenFill>
            </a:ext>
          </a:extLst>
        </p:spPr>
      </p:pic>
      <p:sp>
        <p:nvSpPr>
          <p:cNvPr id="112652" name="Line 12"/>
          <p:cNvSpPr>
            <a:spLocks noChangeShapeType="1"/>
          </p:cNvSpPr>
          <p:nvPr/>
        </p:nvSpPr>
        <p:spPr bwMode="auto">
          <a:xfrm flipH="1" flipV="1">
            <a:off x="3478213" y="779463"/>
            <a:ext cx="177800" cy="406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4" name="Rectangle 14"/>
          <p:cNvSpPr>
            <a:spLocks noChangeArrowheads="1"/>
          </p:cNvSpPr>
          <p:nvPr/>
        </p:nvSpPr>
        <p:spPr bwMode="auto">
          <a:xfrm>
            <a:off x="6985000" y="663575"/>
            <a:ext cx="3683000" cy="4445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2651" name="Picture 11" descr="coot-menu"/>
          <p:cNvPicPr>
            <a:picLocks noChangeAspect="1" noChangeArrowheads="1"/>
          </p:cNvPicPr>
          <p:nvPr/>
        </p:nvPicPr>
        <p:blipFill>
          <a:blip r:embed="rId4">
            <a:extLst>
              <a:ext uri="{28A0092B-C50C-407E-A947-70E740481C1C}">
                <a14:useLocalDpi xmlns:a14="http://schemas.microsoft.com/office/drawing/2010/main" val="0"/>
              </a:ext>
            </a:extLst>
          </a:blip>
          <a:srcRect l="79198" b="-984"/>
          <a:stretch>
            <a:fillRect/>
          </a:stretch>
        </p:blipFill>
        <p:spPr bwMode="auto">
          <a:xfrm>
            <a:off x="9012238" y="714376"/>
            <a:ext cx="1655762" cy="6143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grpId="0" nodeType="clickEffect">
                                  <p:stCondLst>
                                    <p:cond delay="0"/>
                                  </p:stCondLst>
                                  <p:childTnLst>
                                    <p:animMotion origin="layout" path="M 2.5E-6 2.96296E-6 L -0.13108 0.22384 " pathEditMode="relative" rAng="0" ptsTypes="AA">
                                      <p:cBhvr>
                                        <p:cTn id="6" dur="2000" fill="hold"/>
                                        <p:tgtEl>
                                          <p:spTgt spid="112652"/>
                                        </p:tgtEl>
                                        <p:attrNameLst>
                                          <p:attrName>ppt_x</p:attrName>
                                          <p:attrName>ppt_y</p:attrName>
                                        </p:attrNameLst>
                                      </p:cBhvr>
                                      <p:rCtr x="-6562" y="11181"/>
                                    </p:animMotion>
                                  </p:childTnLst>
                                </p:cTn>
                              </p:par>
                              <p:par>
                                <p:cTn id="7" presetID="53" presetClass="entr" presetSubtype="0" fill="hold" nodeType="withEffect">
                                  <p:stCondLst>
                                    <p:cond delay="0"/>
                                  </p:stCondLst>
                                  <p:childTnLst>
                                    <p:set>
                                      <p:cBhvr>
                                        <p:cTn id="8" dur="1" fill="hold">
                                          <p:stCondLst>
                                            <p:cond delay="0"/>
                                          </p:stCondLst>
                                        </p:cTn>
                                        <p:tgtEl>
                                          <p:spTgt spid="112646"/>
                                        </p:tgtEl>
                                        <p:attrNameLst>
                                          <p:attrName>style.visibility</p:attrName>
                                        </p:attrNameLst>
                                      </p:cBhvr>
                                      <p:to>
                                        <p:strVal val="visible"/>
                                      </p:to>
                                    </p:set>
                                    <p:anim calcmode="lin" valueType="num">
                                      <p:cBhvr>
                                        <p:cTn id="9" dur="500" fill="hold"/>
                                        <p:tgtEl>
                                          <p:spTgt spid="112646"/>
                                        </p:tgtEl>
                                        <p:attrNameLst>
                                          <p:attrName>ppt_w</p:attrName>
                                        </p:attrNameLst>
                                      </p:cBhvr>
                                      <p:tavLst>
                                        <p:tav tm="0">
                                          <p:val>
                                            <p:fltVal val="0"/>
                                          </p:val>
                                        </p:tav>
                                        <p:tav tm="100000">
                                          <p:val>
                                            <p:strVal val="#ppt_w"/>
                                          </p:val>
                                        </p:tav>
                                      </p:tavLst>
                                    </p:anim>
                                    <p:anim calcmode="lin" valueType="num">
                                      <p:cBhvr>
                                        <p:cTn id="10" dur="500" fill="hold"/>
                                        <p:tgtEl>
                                          <p:spTgt spid="112646"/>
                                        </p:tgtEl>
                                        <p:attrNameLst>
                                          <p:attrName>ppt_h</p:attrName>
                                        </p:attrNameLst>
                                      </p:cBhvr>
                                      <p:tavLst>
                                        <p:tav tm="0">
                                          <p:val>
                                            <p:fltVal val="0"/>
                                          </p:val>
                                        </p:tav>
                                        <p:tav tm="100000">
                                          <p:val>
                                            <p:strVal val="#ppt_h"/>
                                          </p:val>
                                        </p:tav>
                                      </p:tavLst>
                                    </p:anim>
                                    <p:animEffect transition="in" filter="fade">
                                      <p:cBhvr>
                                        <p:cTn id="11" dur="500"/>
                                        <p:tgtEl>
                                          <p:spTgt spid="1126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2645"/>
                                        </p:tgtEl>
                                        <p:attrNameLst>
                                          <p:attrName>style.visibility</p:attrName>
                                        </p:attrNameLst>
                                      </p:cBhvr>
                                      <p:to>
                                        <p:strVal val="visible"/>
                                      </p:to>
                                    </p:set>
                                  </p:childTnLst>
                                </p:cTn>
                              </p:par>
                            </p:childTnLst>
                          </p:cTn>
                        </p:par>
                        <p:par>
                          <p:cTn id="16" fill="hold" nodeType="afterGroup">
                            <p:stCondLst>
                              <p:cond delay="0"/>
                            </p:stCondLst>
                            <p:childTnLst>
                              <p:par>
                                <p:cTn id="17" presetID="49" presetClass="path" presetSubtype="0" accel="50000" decel="50000" fill="hold" grpId="1" nodeType="afterEffect">
                                  <p:stCondLst>
                                    <p:cond delay="0"/>
                                  </p:stCondLst>
                                  <p:childTnLst>
                                    <p:animMotion origin="layout" path="M -0.13108 0.22382 L 0.02847 0.46359 " pathEditMode="relative" rAng="0" ptsTypes="AA">
                                      <p:cBhvr>
                                        <p:cTn id="18" dur="2000" fill="hold"/>
                                        <p:tgtEl>
                                          <p:spTgt spid="112652"/>
                                        </p:tgtEl>
                                        <p:attrNameLst>
                                          <p:attrName>ppt_x</p:attrName>
                                          <p:attrName>ppt_y</p:attrName>
                                        </p:attrNameLst>
                                      </p:cBhvr>
                                      <p:rCtr x="7969" y="11977"/>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1264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2645"/>
                                        </p:tgtEl>
                                        <p:attrNameLst>
                                          <p:attrName>style.visibility</p:attrName>
                                        </p:attrNameLst>
                                      </p:cBhvr>
                                      <p:to>
                                        <p:strVal val="hidden"/>
                                      </p:to>
                                    </p:set>
                                  </p:childTnLst>
                                </p:cTn>
                              </p:par>
                            </p:childTnLst>
                          </p:cTn>
                        </p:par>
                        <p:par>
                          <p:cTn id="25" fill="hold" nodeType="afterGroup">
                            <p:stCondLst>
                              <p:cond delay="0"/>
                            </p:stCondLst>
                            <p:childTnLst>
                              <p:par>
                                <p:cTn id="26" presetID="10" presetClass="exit" presetSubtype="0" fill="hold" nodeType="afterEffect">
                                  <p:stCondLst>
                                    <p:cond delay="0"/>
                                  </p:stCondLst>
                                  <p:childTnLst>
                                    <p:animEffect transition="out" filter="fade">
                                      <p:cBhvr>
                                        <p:cTn id="27" dur="2000"/>
                                        <p:tgtEl>
                                          <p:spTgt spid="112643"/>
                                        </p:tgtEl>
                                      </p:cBhvr>
                                    </p:animEffect>
                                    <p:set>
                                      <p:cBhvr>
                                        <p:cTn id="28" dur="1" fill="hold">
                                          <p:stCondLst>
                                            <p:cond delay="1999"/>
                                          </p:stCondLst>
                                        </p:cTn>
                                        <p:tgtEl>
                                          <p:spTgt spid="1126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2" grpId="0" animBg="1"/>
      <p:bldP spid="11265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1C5B-86C8-4D73-8A7B-2EE66CBEDCED}"/>
              </a:ext>
            </a:extLst>
          </p:cNvPr>
          <p:cNvSpPr>
            <a:spLocks noGrp="1"/>
          </p:cNvSpPr>
          <p:nvPr>
            <p:ph type="title"/>
          </p:nvPr>
        </p:nvSpPr>
        <p:spPr>
          <a:xfrm>
            <a:off x="412955" y="296299"/>
            <a:ext cx="11656562" cy="1325563"/>
          </a:xfrm>
        </p:spPr>
        <p:txBody>
          <a:bodyPr/>
          <a:lstStyle/>
          <a:p>
            <a:r>
              <a:rPr lang="en-US" dirty="0"/>
              <a:t>Water, Water everywhere, and not a drop to drink.</a:t>
            </a:r>
          </a:p>
        </p:txBody>
      </p:sp>
      <p:sp>
        <p:nvSpPr>
          <p:cNvPr id="3" name="TextBox 2">
            <a:extLst>
              <a:ext uri="{FF2B5EF4-FFF2-40B4-BE49-F238E27FC236}">
                <a16:creationId xmlns:a16="http://schemas.microsoft.com/office/drawing/2014/main" id="{D36A8111-E591-4A43-B7DF-41E618A3A94D}"/>
              </a:ext>
            </a:extLst>
          </p:cNvPr>
          <p:cNvSpPr txBox="1"/>
          <p:nvPr/>
        </p:nvSpPr>
        <p:spPr>
          <a:xfrm>
            <a:off x="615616" y="1508955"/>
            <a:ext cx="7228974" cy="5139869"/>
          </a:xfrm>
          <a:prstGeom prst="rect">
            <a:avLst/>
          </a:prstGeom>
          <a:noFill/>
        </p:spPr>
        <p:txBody>
          <a:bodyPr wrap="square" rtlCol="0">
            <a:spAutoFit/>
          </a:bodyPr>
          <a:lstStyle/>
          <a:p>
            <a:pPr marL="285750" indent="-285750">
              <a:buFont typeface="Arial" panose="020B0604020202020204" pitchFamily="34" charset="0"/>
              <a:buChar char="•"/>
            </a:pPr>
            <a:r>
              <a:rPr lang="en-US" sz="2000" dirty="0"/>
              <a:t>About 50% of the volume of our crystals is water. But, only a small fraction of those water molecules are visible in electron density maps.  We see only those waters that are ordered by hydrogen-bonds  formed with nitrogen and oxygen atoms on the protein.</a:t>
            </a:r>
          </a:p>
          <a:p>
            <a:pPr marL="285750" indent="-285750">
              <a:buFont typeface="Arial" panose="020B0604020202020204" pitchFamily="34" charset="0"/>
              <a:buChar char="•"/>
            </a:pPr>
            <a:r>
              <a:rPr lang="en-US" sz="2000" dirty="0"/>
              <a:t>At 1.4 Å you might expect to see ~1.3 water molecules per protein residue (rule of thumb). </a:t>
            </a:r>
          </a:p>
          <a:p>
            <a:pPr marL="742950" lvl="1" indent="-285750">
              <a:buFont typeface="Arial" panose="020B0604020202020204" pitchFamily="34" charset="0"/>
              <a:buChar char="•"/>
            </a:pPr>
            <a:r>
              <a:rPr lang="en-US" sz="2000" dirty="0"/>
              <a:t>280 protein residues *1.3 waters/residue=364 waters </a:t>
            </a:r>
          </a:p>
          <a:p>
            <a:pPr marL="742950" lvl="1" indent="-285750">
              <a:buFont typeface="Arial" panose="020B0604020202020204" pitchFamily="34" charset="0"/>
              <a:buChar char="•"/>
            </a:pPr>
            <a:r>
              <a:rPr lang="en-US" sz="2000" dirty="0"/>
              <a:t>Poorer resolution means fewer waters (none at 3.0 Å).</a:t>
            </a:r>
          </a:p>
          <a:p>
            <a:pPr marL="285750" indent="-285750">
              <a:buFont typeface="Arial" panose="020B0604020202020204" pitchFamily="34" charset="0"/>
              <a:buChar char="•"/>
            </a:pPr>
            <a:r>
              <a:rPr lang="en-US" sz="2000" dirty="0"/>
              <a:t>Don’t despair. This is not a fruitless task. When modeled correctly waters improve our phases which improves the map, which allows us to resolve the protein atoms more clearly.</a:t>
            </a:r>
          </a:p>
          <a:p>
            <a:pPr marL="285750" indent="-285750">
              <a:buFont typeface="Arial" panose="020B0604020202020204" pitchFamily="34" charset="0"/>
              <a:buChar char="•"/>
            </a:pPr>
            <a:r>
              <a:rPr lang="en-US" sz="2000" dirty="0"/>
              <a:t>Inserting waters in noise density might lower </a:t>
            </a:r>
            <a:r>
              <a:rPr lang="en-US" sz="2000" dirty="0" err="1"/>
              <a:t>R</a:t>
            </a:r>
            <a:r>
              <a:rPr lang="en-US" sz="2000" baseline="-25000" dirty="0" err="1"/>
              <a:t>work</a:t>
            </a:r>
            <a:r>
              <a:rPr lang="en-US" sz="2000" dirty="0"/>
              <a:t>, but not </a:t>
            </a:r>
            <a:r>
              <a:rPr lang="en-US" sz="2000" dirty="0" err="1"/>
              <a:t>R</a:t>
            </a:r>
            <a:r>
              <a:rPr lang="en-US" sz="2000" baseline="-25000" dirty="0" err="1"/>
              <a:t>free</a:t>
            </a:r>
            <a:r>
              <a:rPr lang="en-US" sz="2000" dirty="0"/>
              <a:t>. </a:t>
            </a:r>
          </a:p>
          <a:p>
            <a:pPr marL="742950" lvl="1" indent="-285750">
              <a:buFont typeface="Arial" panose="020B0604020202020204" pitchFamily="34" charset="0"/>
              <a:buChar char="•"/>
            </a:pPr>
            <a:r>
              <a:rPr lang="en-US" sz="2000" dirty="0"/>
              <a:t>Careless insertion of waters might prevent you from catching errors in modelling protein atoms.</a:t>
            </a:r>
          </a:p>
          <a:p>
            <a:pPr marL="742950" lvl="1" indent="-285750">
              <a:buFont typeface="Arial" panose="020B0604020202020204" pitchFamily="34" charset="0"/>
              <a:buChar char="•"/>
            </a:pPr>
            <a:endParaRPr lang="en-US" sz="2800" dirty="0"/>
          </a:p>
        </p:txBody>
      </p:sp>
      <p:pic>
        <p:nvPicPr>
          <p:cNvPr id="7" name="Picture 6">
            <a:extLst>
              <a:ext uri="{FF2B5EF4-FFF2-40B4-BE49-F238E27FC236}">
                <a16:creationId xmlns:a16="http://schemas.microsoft.com/office/drawing/2014/main" id="{B00D8A6C-2566-4B98-BE7B-E07380B44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526" y="1914874"/>
            <a:ext cx="3965992" cy="3536495"/>
          </a:xfrm>
          <a:prstGeom prst="rect">
            <a:avLst/>
          </a:prstGeom>
        </p:spPr>
      </p:pic>
      <p:pic>
        <p:nvPicPr>
          <p:cNvPr id="9" name="Picture 8">
            <a:extLst>
              <a:ext uri="{FF2B5EF4-FFF2-40B4-BE49-F238E27FC236}">
                <a16:creationId xmlns:a16="http://schemas.microsoft.com/office/drawing/2014/main" id="{4EAFAE2C-F1DD-4BB3-8F1C-A590E3766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526" y="1914874"/>
            <a:ext cx="3965991" cy="3536495"/>
          </a:xfrm>
          <a:prstGeom prst="rect">
            <a:avLst/>
          </a:prstGeom>
        </p:spPr>
      </p:pic>
      <p:sp>
        <p:nvSpPr>
          <p:cNvPr id="4" name="TextBox 3">
            <a:extLst>
              <a:ext uri="{FF2B5EF4-FFF2-40B4-BE49-F238E27FC236}">
                <a16:creationId xmlns:a16="http://schemas.microsoft.com/office/drawing/2014/main" id="{1570BDA8-2D63-419F-A24C-765C8F1EEC5C}"/>
              </a:ext>
            </a:extLst>
          </p:cNvPr>
          <p:cNvSpPr txBox="1"/>
          <p:nvPr/>
        </p:nvSpPr>
        <p:spPr>
          <a:xfrm>
            <a:off x="7843310" y="6561701"/>
            <a:ext cx="4486421" cy="307777"/>
          </a:xfrm>
          <a:prstGeom prst="rect">
            <a:avLst/>
          </a:prstGeom>
          <a:noFill/>
        </p:spPr>
        <p:txBody>
          <a:bodyPr wrap="none" rtlCol="0">
            <a:spAutoFit/>
          </a:bodyPr>
          <a:lstStyle/>
          <a:p>
            <a:r>
              <a:rPr lang="en-US" sz="1400" dirty="0"/>
              <a:t>Rime of the Ancient Mariner, 1834 Samuel Taylor Coleridge</a:t>
            </a:r>
          </a:p>
        </p:txBody>
      </p:sp>
    </p:spTree>
    <p:extLst>
      <p:ext uri="{BB962C8B-B14F-4D97-AF65-F5344CB8AC3E}">
        <p14:creationId xmlns:p14="http://schemas.microsoft.com/office/powerpoint/2010/main" val="140532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1C5B-86C8-4D73-8A7B-2EE66CBEDCED}"/>
              </a:ext>
            </a:extLst>
          </p:cNvPr>
          <p:cNvSpPr>
            <a:spLocks noGrp="1"/>
          </p:cNvSpPr>
          <p:nvPr>
            <p:ph type="title"/>
          </p:nvPr>
        </p:nvSpPr>
        <p:spPr>
          <a:xfrm>
            <a:off x="406518" y="182616"/>
            <a:ext cx="11378963" cy="1325563"/>
          </a:xfrm>
        </p:spPr>
        <p:txBody>
          <a:bodyPr>
            <a:noAutofit/>
          </a:bodyPr>
          <a:lstStyle/>
          <a:p>
            <a:r>
              <a:rPr lang="en-US" sz="3600" dirty="0"/>
              <a:t>Insert water molecules only in density that looks like water &amp; is in a chemical environment that supports water.</a:t>
            </a:r>
          </a:p>
        </p:txBody>
      </p:sp>
      <p:sp>
        <p:nvSpPr>
          <p:cNvPr id="3" name="TextBox 2">
            <a:extLst>
              <a:ext uri="{FF2B5EF4-FFF2-40B4-BE49-F238E27FC236}">
                <a16:creationId xmlns:a16="http://schemas.microsoft.com/office/drawing/2014/main" id="{D36A8111-E591-4A43-B7DF-41E618A3A94D}"/>
              </a:ext>
            </a:extLst>
          </p:cNvPr>
          <p:cNvSpPr txBox="1"/>
          <p:nvPr/>
        </p:nvSpPr>
        <p:spPr>
          <a:xfrm>
            <a:off x="350921" y="1160039"/>
            <a:ext cx="6675522" cy="5262979"/>
          </a:xfrm>
          <a:prstGeom prst="rect">
            <a:avLst/>
          </a:prstGeom>
          <a:noFill/>
        </p:spPr>
        <p:txBody>
          <a:bodyPr wrap="square" rtlCol="0">
            <a:spAutoFit/>
          </a:bodyPr>
          <a:lstStyle/>
          <a:p>
            <a:endParaRPr lang="en-US" sz="1600" dirty="0"/>
          </a:p>
          <a:p>
            <a:pPr marL="285750" indent="-285750">
              <a:buFont typeface="Arial" panose="020B0604020202020204" pitchFamily="34" charset="0"/>
              <a:buChar char="•"/>
            </a:pPr>
            <a:r>
              <a:rPr lang="en-US" sz="1600" dirty="0"/>
              <a:t>Density should appear roughly spherical. </a:t>
            </a:r>
          </a:p>
          <a:p>
            <a:pPr marL="742950" lvl="1" indent="-285750">
              <a:buFont typeface="Arial" panose="020B0604020202020204" pitchFamily="34" charset="0"/>
              <a:buChar char="•"/>
            </a:pPr>
            <a:r>
              <a:rPr lang="en-US" sz="1600" dirty="0"/>
              <a:t>We expect water to appear spherical (not boomerang shape) because can see density for only the oxygen of water. Hydrogen atoms are not resolvable at this resolution</a:t>
            </a:r>
          </a:p>
          <a:p>
            <a:pPr marL="742950" lvl="1" indent="-285750">
              <a:buFont typeface="Arial" panose="020B0604020202020204" pitchFamily="34" charset="0"/>
              <a:buChar char="•"/>
            </a:pPr>
            <a:r>
              <a:rPr lang="en-US" sz="1600" dirty="0"/>
              <a:t>If density is not spherical, it probably originates from a molecule other than water (protein or other components of crystallization buffer).</a:t>
            </a:r>
          </a:p>
          <a:p>
            <a:pPr marL="285750" indent="-285750">
              <a:buFont typeface="Arial" panose="020B0604020202020204" pitchFamily="34" charset="0"/>
              <a:buChar char="•"/>
            </a:pPr>
            <a:r>
              <a:rPr lang="en-US" sz="1600" dirty="0"/>
              <a:t>Density should be located within 2.3-3.2 Å of one or more hydrogen bond partners. </a:t>
            </a:r>
          </a:p>
          <a:p>
            <a:pPr marL="742950" lvl="1" indent="-285750">
              <a:buFont typeface="Arial" panose="020B0604020202020204" pitchFamily="34" charset="0"/>
              <a:buChar char="•"/>
            </a:pPr>
            <a:r>
              <a:rPr lang="en-US" sz="1600" dirty="0"/>
              <a:t>For example, N, O, or S from protein or another water. </a:t>
            </a:r>
          </a:p>
          <a:p>
            <a:pPr marL="742950" lvl="1" indent="-285750">
              <a:buFont typeface="Arial" panose="020B0604020202020204" pitchFamily="34" charset="0"/>
              <a:buChar char="•"/>
            </a:pPr>
            <a:r>
              <a:rPr lang="en-US" sz="1600" dirty="0"/>
              <a:t>Dashed lines drawn by “residue environment” will be colored magenta for these favorable contacts. </a:t>
            </a:r>
          </a:p>
          <a:p>
            <a:pPr marL="742950" lvl="1" indent="-285750">
              <a:buFont typeface="Arial" panose="020B0604020202020204" pitchFamily="34" charset="0"/>
              <a:buChar char="•"/>
            </a:pPr>
            <a:r>
              <a:rPr lang="en-US" sz="1600" dirty="0"/>
              <a:t>Distances shorter than 2.3 Å might indicate cations (or noise).</a:t>
            </a:r>
          </a:p>
          <a:p>
            <a:pPr marL="742950" lvl="1" indent="-285750">
              <a:buFont typeface="Arial" panose="020B0604020202020204" pitchFamily="34" charset="0"/>
              <a:buChar char="•"/>
            </a:pPr>
            <a:r>
              <a:rPr lang="en-US" sz="1600" dirty="0"/>
              <a:t>Distances longer than 3.2 Å are too weak to be a hydrogen bond.</a:t>
            </a:r>
          </a:p>
          <a:p>
            <a:pPr marL="285750" indent="-285750">
              <a:buFont typeface="Arial" panose="020B0604020202020204" pitchFamily="34" charset="0"/>
              <a:buChar char="•"/>
            </a:pPr>
            <a:r>
              <a:rPr lang="en-US" sz="1600" dirty="0"/>
              <a:t>Density should be greater than 3.0 Å from carbon atoms.</a:t>
            </a:r>
          </a:p>
          <a:p>
            <a:pPr marL="742950" lvl="1" indent="-285750">
              <a:buFont typeface="Arial" panose="020B0604020202020204" pitchFamily="34" charset="0"/>
              <a:buChar char="•"/>
            </a:pPr>
            <a:r>
              <a:rPr lang="en-US" sz="1600" dirty="0"/>
              <a:t>Carbon is hydrophobic and does not form stable interfaces with water. </a:t>
            </a:r>
          </a:p>
          <a:p>
            <a:pPr marL="742950" lvl="1" indent="-285750">
              <a:buFont typeface="Arial" panose="020B0604020202020204" pitchFamily="34" charset="0"/>
              <a:buChar char="•"/>
            </a:pPr>
            <a:r>
              <a:rPr lang="en-US" sz="1600" dirty="0"/>
              <a:t>Dashed lines drawn by “residue environment” will be colored yellow for these unfavorable contacts. </a:t>
            </a:r>
          </a:p>
          <a:p>
            <a:pPr marL="742950" lvl="1" indent="-285750">
              <a:buFont typeface="Arial" panose="020B0604020202020204" pitchFamily="34" charset="0"/>
              <a:buChar char="•"/>
            </a:pPr>
            <a:endParaRPr lang="en-US" sz="1600" dirty="0"/>
          </a:p>
        </p:txBody>
      </p:sp>
      <p:pic>
        <p:nvPicPr>
          <p:cNvPr id="5" name="Picture 4">
            <a:extLst>
              <a:ext uri="{FF2B5EF4-FFF2-40B4-BE49-F238E27FC236}">
                <a16:creationId xmlns:a16="http://schemas.microsoft.com/office/drawing/2014/main" id="{EBFCE468-39AE-4EAE-97CA-403E341C6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363" y="1446823"/>
            <a:ext cx="4882375" cy="4647645"/>
          </a:xfrm>
          <a:prstGeom prst="rect">
            <a:avLst/>
          </a:prstGeom>
        </p:spPr>
      </p:pic>
      <p:pic>
        <p:nvPicPr>
          <p:cNvPr id="7" name="Picture 6">
            <a:extLst>
              <a:ext uri="{FF2B5EF4-FFF2-40B4-BE49-F238E27FC236}">
                <a16:creationId xmlns:a16="http://schemas.microsoft.com/office/drawing/2014/main" id="{7ACF8930-9993-4943-93DE-28A05FCDD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363" y="1446823"/>
            <a:ext cx="4882375" cy="4647645"/>
          </a:xfrm>
          <a:prstGeom prst="rect">
            <a:avLst/>
          </a:prstGeom>
        </p:spPr>
      </p:pic>
      <p:pic>
        <p:nvPicPr>
          <p:cNvPr id="9" name="Picture 8">
            <a:extLst>
              <a:ext uri="{FF2B5EF4-FFF2-40B4-BE49-F238E27FC236}">
                <a16:creationId xmlns:a16="http://schemas.microsoft.com/office/drawing/2014/main" id="{C98C07F6-5BFC-4385-89AA-F3BCB7198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363" y="1446823"/>
            <a:ext cx="4882375" cy="4647645"/>
          </a:xfrm>
          <a:prstGeom prst="rect">
            <a:avLst/>
          </a:prstGeom>
        </p:spPr>
      </p:pic>
      <p:pic>
        <p:nvPicPr>
          <p:cNvPr id="11" name="Picture 10">
            <a:extLst>
              <a:ext uri="{FF2B5EF4-FFF2-40B4-BE49-F238E27FC236}">
                <a16:creationId xmlns:a16="http://schemas.microsoft.com/office/drawing/2014/main" id="{23A2C612-EAED-4E6D-9C2B-8C18A48B1C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63" y="1446823"/>
            <a:ext cx="4882375" cy="4647645"/>
          </a:xfrm>
          <a:prstGeom prst="rect">
            <a:avLst/>
          </a:prstGeom>
        </p:spPr>
      </p:pic>
    </p:spTree>
    <p:extLst>
      <p:ext uri="{BB962C8B-B14F-4D97-AF65-F5344CB8AC3E}">
        <p14:creationId xmlns:p14="http://schemas.microsoft.com/office/powerpoint/2010/main" val="340505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9" name="Picture 9" descr="coot-01e"/>
          <p:cNvPicPr>
            <a:picLocks noChangeAspect="1" noChangeArrowheads="1"/>
          </p:cNvPicPr>
          <p:nvPr/>
        </p:nvPicPr>
        <p:blipFill>
          <a:blip r:embed="rId2">
            <a:extLst>
              <a:ext uri="{28A0092B-C50C-407E-A947-70E740481C1C}">
                <a14:useLocalDpi xmlns:a14="http://schemas.microsoft.com/office/drawing/2010/main" val="0"/>
              </a:ext>
            </a:extLst>
          </a:blip>
          <a:srcRect t="2478"/>
          <a:stretch>
            <a:fillRect/>
          </a:stretch>
        </p:blipFill>
        <p:spPr bwMode="auto">
          <a:xfrm>
            <a:off x="1524000" y="860426"/>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4" descr="coot-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1" y="1343026"/>
            <a:ext cx="8626475" cy="5311775"/>
          </a:xfrm>
          <a:prstGeom prst="rect">
            <a:avLst/>
          </a:prstGeom>
          <a:noFill/>
          <a:extLst>
            <a:ext uri="{909E8E84-426E-40DD-AFC4-6F175D3DCCD1}">
              <a14:hiddenFill xmlns:a14="http://schemas.microsoft.com/office/drawing/2010/main">
                <a:solidFill>
                  <a:srgbClr val="FFFFFF"/>
                </a:solidFill>
              </a14:hiddenFill>
            </a:ext>
          </a:extLst>
        </p:spPr>
      </p:pic>
      <p:sp>
        <p:nvSpPr>
          <p:cNvPr id="107535" name="Rectangle 15"/>
          <p:cNvSpPr>
            <a:spLocks noGrp="1" noChangeArrowheads="1"/>
          </p:cNvSpPr>
          <p:nvPr>
            <p:ph type="title"/>
          </p:nvPr>
        </p:nvSpPr>
        <p:spPr>
          <a:xfrm>
            <a:off x="1943100" y="0"/>
            <a:ext cx="8229600" cy="1143000"/>
          </a:xfrm>
        </p:spPr>
        <p:txBody>
          <a:bodyPr/>
          <a:lstStyle/>
          <a:p>
            <a:r>
              <a:rPr lang="en-US">
                <a:solidFill>
                  <a:schemeClr val="bg1"/>
                </a:solidFill>
              </a:rPr>
              <a:t>Other solvent</a:t>
            </a:r>
          </a:p>
        </p:txBody>
      </p:sp>
      <p:pic>
        <p:nvPicPr>
          <p:cNvPr id="107530" name="Picture 10" descr="coot-0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717801"/>
            <a:ext cx="2403475" cy="3362325"/>
          </a:xfrm>
          <a:prstGeom prst="rect">
            <a:avLst/>
          </a:prstGeom>
          <a:noFill/>
          <a:extLst>
            <a:ext uri="{909E8E84-426E-40DD-AFC4-6F175D3DCCD1}">
              <a14:hiddenFill xmlns:a14="http://schemas.microsoft.com/office/drawing/2010/main">
                <a:solidFill>
                  <a:srgbClr val="FFFFFF"/>
                </a:solidFill>
              </a14:hiddenFill>
            </a:ext>
          </a:extLst>
        </p:spPr>
      </p:pic>
      <p:sp>
        <p:nvSpPr>
          <p:cNvPr id="107536" name="Line 16"/>
          <p:cNvSpPr>
            <a:spLocks noChangeShapeType="1"/>
          </p:cNvSpPr>
          <p:nvPr/>
        </p:nvSpPr>
        <p:spPr bwMode="auto">
          <a:xfrm flipV="1">
            <a:off x="9563100" y="5232400"/>
            <a:ext cx="774700" cy="330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7530"/>
                                        </p:tgtEl>
                                        <p:attrNameLst>
                                          <p:attrName>style.visibility</p:attrName>
                                        </p:attrNameLst>
                                      </p:cBhvr>
                                      <p:to>
                                        <p:strVal val="visible"/>
                                      </p:to>
                                    </p:set>
                                    <p:anim calcmode="lin" valueType="num">
                                      <p:cBhvr>
                                        <p:cTn id="7" dur="500" fill="hold"/>
                                        <p:tgtEl>
                                          <p:spTgt spid="107530"/>
                                        </p:tgtEl>
                                        <p:attrNameLst>
                                          <p:attrName>ppt_w</p:attrName>
                                        </p:attrNameLst>
                                      </p:cBhvr>
                                      <p:tavLst>
                                        <p:tav tm="0">
                                          <p:val>
                                            <p:fltVal val="0"/>
                                          </p:val>
                                        </p:tav>
                                        <p:tav tm="100000">
                                          <p:val>
                                            <p:strVal val="#ppt_w"/>
                                          </p:val>
                                        </p:tav>
                                      </p:tavLst>
                                    </p:anim>
                                    <p:anim calcmode="lin" valueType="num">
                                      <p:cBhvr>
                                        <p:cTn id="8" dur="500" fill="hold"/>
                                        <p:tgtEl>
                                          <p:spTgt spid="107530"/>
                                        </p:tgtEl>
                                        <p:attrNameLst>
                                          <p:attrName>ppt_h</p:attrName>
                                        </p:attrNameLst>
                                      </p:cBhvr>
                                      <p:tavLst>
                                        <p:tav tm="0">
                                          <p:val>
                                            <p:fltVal val="0"/>
                                          </p:val>
                                        </p:tav>
                                        <p:tav tm="100000">
                                          <p:val>
                                            <p:strVal val="#ppt_h"/>
                                          </p:val>
                                        </p:tav>
                                      </p:tavLst>
                                    </p:anim>
                                    <p:animEffect transition="in" filter="fade">
                                      <p:cBhvr>
                                        <p:cTn id="9" dur="500"/>
                                        <p:tgtEl>
                                          <p:spTgt spid="107530"/>
                                        </p:tgtEl>
                                      </p:cBhvr>
                                    </p:animEffect>
                                  </p:childTnLst>
                                </p:cTn>
                              </p:par>
                            </p:childTnLst>
                          </p:cTn>
                        </p:par>
                        <p:par>
                          <p:cTn id="10" fill="hold" nodeType="afterGroup">
                            <p:stCondLst>
                              <p:cond delay="500"/>
                            </p:stCondLst>
                            <p:childTnLst>
                              <p:par>
                                <p:cTn id="11" presetID="35" presetClass="path" presetSubtype="0" accel="50000" decel="50000" fill="hold" grpId="0" nodeType="afterEffect">
                                  <p:stCondLst>
                                    <p:cond delay="0"/>
                                  </p:stCondLst>
                                  <p:childTnLst>
                                    <p:animMotion origin="layout" path="M 4.16667E-6 2.96296E-6 L -0.70756 -0.10741 " pathEditMode="relative" rAng="0" ptsTypes="AA">
                                      <p:cBhvr>
                                        <p:cTn id="12" dur="2000" fill="hold"/>
                                        <p:tgtEl>
                                          <p:spTgt spid="107536"/>
                                        </p:tgtEl>
                                        <p:attrNameLst>
                                          <p:attrName>ppt_x</p:attrName>
                                          <p:attrName>ppt_y</p:attrName>
                                        </p:attrNameLst>
                                      </p:cBhvr>
                                      <p:rCtr x="-35378" y="-5370"/>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2000"/>
                                        <p:tgtEl>
                                          <p:spTgt spid="107534"/>
                                        </p:tgtEl>
                                      </p:cBhvr>
                                    </p:animEffect>
                                    <p:set>
                                      <p:cBhvr>
                                        <p:cTn id="17" dur="1" fill="hold">
                                          <p:stCondLst>
                                            <p:cond delay="1999"/>
                                          </p:stCondLst>
                                        </p:cTn>
                                        <p:tgtEl>
                                          <p:spTgt spid="10753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075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coot-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84301"/>
            <a:ext cx="8610600" cy="5300663"/>
          </a:xfrm>
          <a:prstGeom prst="rect">
            <a:avLst/>
          </a:prstGeom>
          <a:noFill/>
          <a:extLst>
            <a:ext uri="{909E8E84-426E-40DD-AFC4-6F175D3DCCD1}">
              <a14:hiddenFill xmlns:a14="http://schemas.microsoft.com/office/drawing/2010/main">
                <a:solidFill>
                  <a:srgbClr val="FFFFFF"/>
                </a:solidFill>
              </a14:hiddenFill>
            </a:ext>
          </a:extLst>
        </p:spPr>
      </p:pic>
      <p:pic>
        <p:nvPicPr>
          <p:cNvPr id="113667" name="Picture 3" descr="coot-05"/>
          <p:cNvPicPr>
            <a:picLocks noChangeAspect="1" noChangeArrowheads="1"/>
          </p:cNvPicPr>
          <p:nvPr/>
        </p:nvPicPr>
        <p:blipFill>
          <a:blip r:embed="rId3">
            <a:extLst>
              <a:ext uri="{28A0092B-C50C-407E-A947-70E740481C1C}">
                <a14:useLocalDpi xmlns:a14="http://schemas.microsoft.com/office/drawing/2010/main" val="0"/>
              </a:ext>
            </a:extLst>
          </a:blip>
          <a:srcRect t="2074"/>
          <a:stretch>
            <a:fillRect/>
          </a:stretch>
        </p:blipFill>
        <p:spPr bwMode="auto">
          <a:xfrm>
            <a:off x="1563688" y="862014"/>
            <a:ext cx="9104312"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Rectangle 7"/>
          <p:cNvSpPr>
            <a:spLocks noGrp="1" noChangeArrowheads="1"/>
          </p:cNvSpPr>
          <p:nvPr>
            <p:ph type="title"/>
          </p:nvPr>
        </p:nvSpPr>
        <p:spPr>
          <a:xfrm>
            <a:off x="1943100" y="0"/>
            <a:ext cx="8229600" cy="1143000"/>
          </a:xfrm>
        </p:spPr>
        <p:txBody>
          <a:bodyPr/>
          <a:lstStyle/>
          <a:p>
            <a:r>
              <a:rPr lang="en-US">
                <a:solidFill>
                  <a:schemeClr val="bg1"/>
                </a:solidFill>
              </a:rPr>
              <a:t>Other solvent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fade">
                                      <p:cBhvr>
                                        <p:cTn id="7" dur="20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wewantthisstructuretobeper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564" y="0"/>
            <a:ext cx="5146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73976" y="5233013"/>
            <a:ext cx="2170323" cy="242372"/>
          </a:xfrm>
          <a:prstGeom prst="rect">
            <a:avLst/>
          </a:prstGeom>
          <a:solidFill>
            <a:srgbClr val="36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email sawaya@mbi.ucla.edu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184" y="1080501"/>
            <a:ext cx="7060176" cy="57334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184" y="1080501"/>
            <a:ext cx="7060176" cy="57334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184" y="1080501"/>
            <a:ext cx="7060176" cy="57334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184" y="1080501"/>
            <a:ext cx="7060176" cy="5733431"/>
          </a:xfrm>
          <a:prstGeom prst="rect">
            <a:avLst/>
          </a:prstGeom>
        </p:spPr>
      </p:pic>
      <p:sp>
        <p:nvSpPr>
          <p:cNvPr id="113671" name="Rectangle 7"/>
          <p:cNvSpPr>
            <a:spLocks noGrp="1" noChangeArrowheads="1"/>
          </p:cNvSpPr>
          <p:nvPr>
            <p:ph type="title"/>
          </p:nvPr>
        </p:nvSpPr>
        <p:spPr>
          <a:xfrm>
            <a:off x="1943100" y="0"/>
            <a:ext cx="8229600" cy="1143000"/>
          </a:xfrm>
        </p:spPr>
        <p:txBody>
          <a:bodyPr/>
          <a:lstStyle/>
          <a:p>
            <a:r>
              <a:rPr lang="en-US" dirty="0">
                <a:solidFill>
                  <a:schemeClr val="bg1"/>
                </a:solidFill>
              </a:rPr>
              <a:t>Fix Ramachandran Outliers</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98008"/>
            <a:ext cx="3810000" cy="5095875"/>
          </a:xfrm>
          <a:prstGeom prst="rect">
            <a:avLst/>
          </a:prstGeom>
        </p:spPr>
      </p:pic>
      <p:sp>
        <p:nvSpPr>
          <p:cNvPr id="10" name="Line 16"/>
          <p:cNvSpPr>
            <a:spLocks noChangeShapeType="1"/>
          </p:cNvSpPr>
          <p:nvPr/>
        </p:nvSpPr>
        <p:spPr bwMode="auto">
          <a:xfrm flipV="1">
            <a:off x="8870791" y="5364604"/>
            <a:ext cx="387350" cy="43027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9"/>
          <p:cNvSpPr>
            <a:spLocks noChangeArrowheads="1"/>
          </p:cNvSpPr>
          <p:nvPr/>
        </p:nvSpPr>
        <p:spPr bwMode="auto">
          <a:xfrm>
            <a:off x="4286250" y="1477521"/>
            <a:ext cx="1619250" cy="23622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000" b="1" dirty="0">
                <a:solidFill>
                  <a:srgbClr val="FF0000"/>
                </a:solidFill>
              </a:rPr>
              <a:t>Ramachandran plot</a:t>
            </a:r>
          </a:p>
          <a:p>
            <a:r>
              <a:rPr lang="en-US" sz="1000" dirty="0" err="1"/>
              <a:t>Kleywegt</a:t>
            </a:r>
            <a:r>
              <a:rPr lang="en-US" sz="1000" dirty="0"/>
              <a:t> plot</a:t>
            </a:r>
          </a:p>
          <a:p>
            <a:r>
              <a:rPr lang="en-US" sz="1000" dirty="0"/>
              <a:t>Incorrect Chiral Volumes</a:t>
            </a:r>
          </a:p>
          <a:p>
            <a:r>
              <a:rPr lang="en-US" sz="1000" dirty="0" err="1"/>
              <a:t>Unmodeled</a:t>
            </a:r>
            <a:r>
              <a:rPr lang="en-US" sz="1000" dirty="0"/>
              <a:t> Blobs</a:t>
            </a:r>
          </a:p>
          <a:p>
            <a:r>
              <a:rPr lang="en-US" sz="1000" dirty="0"/>
              <a:t>Difference Map peaks</a:t>
            </a:r>
          </a:p>
          <a:p>
            <a:r>
              <a:rPr lang="en-US" sz="1000" dirty="0"/>
              <a:t>Check/Delete Waters</a:t>
            </a:r>
            <a:br>
              <a:rPr lang="en-US" sz="1000" dirty="0"/>
            </a:br>
            <a:r>
              <a:rPr lang="en-US" sz="1000" dirty="0"/>
              <a:t>Geometry Analysis</a:t>
            </a:r>
          </a:p>
          <a:p>
            <a:r>
              <a:rPr lang="en-US" sz="1000" dirty="0"/>
              <a:t>Peptide Omega Analysis</a:t>
            </a:r>
          </a:p>
          <a:p>
            <a:r>
              <a:rPr lang="en-US" sz="1000" dirty="0" err="1"/>
              <a:t>Rotamer</a:t>
            </a:r>
            <a:r>
              <a:rPr lang="en-US" sz="1000" dirty="0"/>
              <a:t> Analysis</a:t>
            </a:r>
          </a:p>
          <a:p>
            <a:r>
              <a:rPr lang="en-US" sz="1000" dirty="0"/>
              <a:t>Density Fit Analysis</a:t>
            </a:r>
          </a:p>
          <a:p>
            <a:r>
              <a:rPr lang="en-US" sz="1000" dirty="0"/>
              <a:t>Probe Clashes</a:t>
            </a:r>
          </a:p>
          <a:p>
            <a:r>
              <a:rPr lang="en-US" sz="1000" dirty="0"/>
              <a:t>NCS differences</a:t>
            </a:r>
          </a:p>
          <a:p>
            <a:r>
              <a:rPr lang="en-US" sz="1000" dirty="0"/>
              <a:t>Pukka Puckers</a:t>
            </a:r>
          </a:p>
          <a:p>
            <a:r>
              <a:rPr lang="en-US" sz="1000" dirty="0"/>
              <a:t>Alignment vs. PIR</a:t>
            </a:r>
          </a:p>
        </p:txBody>
      </p:sp>
      <p:sp>
        <p:nvSpPr>
          <p:cNvPr id="13" name="Line 16"/>
          <p:cNvSpPr>
            <a:spLocks noChangeShapeType="1"/>
          </p:cNvSpPr>
          <p:nvPr/>
        </p:nvSpPr>
        <p:spPr bwMode="auto">
          <a:xfrm flipV="1">
            <a:off x="2159682" y="4514470"/>
            <a:ext cx="387350" cy="43027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7"/>
          <p:cNvSpPr/>
          <p:nvPr/>
        </p:nvSpPr>
        <p:spPr>
          <a:xfrm>
            <a:off x="3649337" y="4250067"/>
            <a:ext cx="857250" cy="1983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235 A </a:t>
            </a:r>
            <a:r>
              <a:rPr lang="en-US" sz="1200" dirty="0" err="1">
                <a:solidFill>
                  <a:schemeClr val="tx1"/>
                </a:solidFill>
              </a:rPr>
              <a:t>Ala</a:t>
            </a:r>
            <a:endParaRPr lang="en-US" sz="1200" dirty="0">
              <a:solidFill>
                <a:schemeClr val="tx1"/>
              </a:solidFill>
            </a:endParaRPr>
          </a:p>
        </p:txBody>
      </p:sp>
    </p:spTree>
    <p:extLst>
      <p:ext uri="{BB962C8B-B14F-4D97-AF65-F5344CB8AC3E}">
        <p14:creationId xmlns:p14="http://schemas.microsoft.com/office/powerpoint/2010/main" val="1314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4.16667E-7 4.07407E-6 L -0.32122 -0.62709 " pathEditMode="relative" rAng="0" ptsTypes="AA">
                                      <p:cBhvr>
                                        <p:cTn id="6" dur="2000" fill="hold"/>
                                        <p:tgtEl>
                                          <p:spTgt spid="10"/>
                                        </p:tgtEl>
                                        <p:attrNameLst>
                                          <p:attrName>ppt_x</p:attrName>
                                          <p:attrName>ppt_y</p:attrName>
                                        </p:attrNameLst>
                                      </p:cBhvr>
                                      <p:rCtr x="-16068" y="-31366"/>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par>
                          <p:cTn id="16" fill="hold">
                            <p:stCondLst>
                              <p:cond delay="0"/>
                            </p:stCondLst>
                            <p:childTnLst>
                              <p:par>
                                <p:cTn id="17" presetID="1" presetClass="exit" presetSubtype="0" fill="hold" grpId="1" nodeType="after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35" presetClass="path" presetSubtype="0" accel="50000" decel="50000" fill="hold" grpId="0" nodeType="afterEffect">
                                  <p:stCondLst>
                                    <p:cond delay="0"/>
                                  </p:stCondLst>
                                  <p:childTnLst>
                                    <p:animMotion origin="layout" path="M 0.2293 -0.50324 L 0.12279 -0.04097 " pathEditMode="relative" rAng="0" ptsTypes="AA">
                                      <p:cBhvr>
                                        <p:cTn id="29" dur="2000" fill="hold"/>
                                        <p:tgtEl>
                                          <p:spTgt spid="13"/>
                                        </p:tgtEl>
                                        <p:attrNameLst>
                                          <p:attrName>ppt_x</p:attrName>
                                          <p:attrName>ppt_y</p:attrName>
                                        </p:attrNameLst>
                                      </p:cBhvr>
                                      <p:rCtr x="-5326" y="23102"/>
                                    </p:animMotion>
                                  </p:childTnLst>
                                </p:cTn>
                              </p:par>
                            </p:childTnLst>
                          </p:cTn>
                        </p:par>
                        <p:par>
                          <p:cTn id="30" fill="hold">
                            <p:stCondLst>
                              <p:cond delay="2000"/>
                            </p:stCondLst>
                            <p:childTnLst>
                              <p:par>
                                <p:cTn id="31" presetID="1" presetClass="exit" presetSubtype="0" fill="hold" grpId="1" nodeType="after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par>
                          <p:cTn id="46" fill="hold">
                            <p:stCondLst>
                              <p:cond delay="1000"/>
                            </p:stCondLst>
                            <p:childTnLst>
                              <p:par>
                                <p:cTn id="47" presetID="1" presetClass="exit" presetSubtype="0" fill="hold" grpId="1" nodeType="afterEffect">
                                  <p:stCondLst>
                                    <p:cond delay="0"/>
                                  </p:stCondLst>
                                  <p:childTnLst>
                                    <p:set>
                                      <p:cBhvr>
                                        <p:cTn id="48" dur="1" fill="hold">
                                          <p:stCondLst>
                                            <p:cond delay="0"/>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3" grpId="2"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Rotamer Outliers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4247317"/>
          </a:xfrm>
          <a:prstGeom prst="rect">
            <a:avLst/>
          </a:prstGeom>
        </p:spPr>
        <p:txBody>
          <a:bodyPr wrap="square">
            <a:spAutoFit/>
          </a:bodyPr>
          <a:lstStyle/>
          <a:p>
            <a:pPr marL="285750" indent="-285750">
              <a:buFont typeface="Arial" panose="020B0604020202020204" pitchFamily="34" charset="0"/>
              <a:buChar char="•"/>
            </a:pPr>
            <a:r>
              <a:rPr lang="en-US" dirty="0"/>
              <a:t>Protein sidechains prefer to adopt certain torsion angle values (yielding rotamers )</a:t>
            </a:r>
          </a:p>
          <a:p>
            <a:pPr marL="285750" indent="-285750">
              <a:buFont typeface="Arial" panose="020B0604020202020204" pitchFamily="34" charset="0"/>
              <a:buChar char="•"/>
            </a:pPr>
            <a:r>
              <a:rPr lang="en-US" dirty="0"/>
              <a:t>Preferences for certain torsion angles arise for the same reason that backbone torsion angles have certain preferences—that is avoidance of steric clash. </a:t>
            </a:r>
          </a:p>
          <a:p>
            <a:pPr marL="285750" indent="-285750">
              <a:buFont typeface="Arial" panose="020B0604020202020204" pitchFamily="34" charset="0"/>
              <a:buChar char="•"/>
            </a:pPr>
            <a:r>
              <a:rPr lang="en-US" dirty="0"/>
              <a:t>One could imagine a plot for side chain torsion angles, analogous to the Ramachandran plot for backbone angles.</a:t>
            </a:r>
          </a:p>
          <a:p>
            <a:pPr marL="285750" indent="-285750">
              <a:buFont typeface="Arial" panose="020B0604020202020204" pitchFamily="34" charset="0"/>
              <a:buChar char="•"/>
            </a:pPr>
            <a:r>
              <a:rPr lang="en-US" dirty="0"/>
              <a:t>Coot produces only a bar graph indicating whether the torsion angles are outliers. </a:t>
            </a:r>
          </a:p>
        </p:txBody>
      </p:sp>
      <p:pic>
        <p:nvPicPr>
          <p:cNvPr id="23" name="Picture 22">
            <a:extLst>
              <a:ext uri="{FF2B5EF4-FFF2-40B4-BE49-F238E27FC236}">
                <a16:creationId xmlns:a16="http://schemas.microsoft.com/office/drawing/2014/main" id="{BE61AD8D-8625-4997-928A-E75974BC3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sp>
        <p:nvSpPr>
          <p:cNvPr id="33" name="Rectangle 9">
            <a:extLst>
              <a:ext uri="{FF2B5EF4-FFF2-40B4-BE49-F238E27FC236}">
                <a16:creationId xmlns:a16="http://schemas.microsoft.com/office/drawing/2014/main" id="{5EAB2611-8A4A-422C-8AAC-F28AEDFE4C28}"/>
              </a:ext>
            </a:extLst>
          </p:cNvPr>
          <p:cNvSpPr>
            <a:spLocks noChangeArrowheads="1"/>
          </p:cNvSpPr>
          <p:nvPr/>
        </p:nvSpPr>
        <p:spPr bwMode="auto">
          <a:xfrm>
            <a:off x="7751824" y="1460302"/>
            <a:ext cx="1619250" cy="23622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000" dirty="0"/>
              <a:t>Ramachandran</a:t>
            </a:r>
            <a:r>
              <a:rPr lang="en-US" sz="1000" dirty="0">
                <a:solidFill>
                  <a:srgbClr val="FF0000"/>
                </a:solidFill>
              </a:rPr>
              <a:t> </a:t>
            </a:r>
            <a:r>
              <a:rPr lang="en-US" sz="1000" dirty="0"/>
              <a:t>plot</a:t>
            </a:r>
          </a:p>
          <a:p>
            <a:r>
              <a:rPr lang="en-US" sz="1000" dirty="0" err="1"/>
              <a:t>Kleywegt</a:t>
            </a:r>
            <a:r>
              <a:rPr lang="en-US" sz="1000" dirty="0"/>
              <a:t> plot</a:t>
            </a:r>
          </a:p>
          <a:p>
            <a:r>
              <a:rPr lang="en-US" sz="1000" dirty="0"/>
              <a:t>Incorrect Chiral Volumes</a:t>
            </a:r>
          </a:p>
          <a:p>
            <a:r>
              <a:rPr lang="en-US" sz="1000" dirty="0" err="1"/>
              <a:t>Unmodeled</a:t>
            </a:r>
            <a:r>
              <a:rPr lang="en-US" sz="1000" dirty="0"/>
              <a:t> Blobs</a:t>
            </a:r>
          </a:p>
          <a:p>
            <a:r>
              <a:rPr lang="en-US" sz="1000" dirty="0"/>
              <a:t>Difference Map peaks</a:t>
            </a:r>
          </a:p>
          <a:p>
            <a:r>
              <a:rPr lang="en-US" sz="1000" dirty="0"/>
              <a:t>Check/Delete Waters</a:t>
            </a:r>
            <a:br>
              <a:rPr lang="en-US" sz="1000" dirty="0"/>
            </a:br>
            <a:r>
              <a:rPr lang="en-US" sz="1000" dirty="0"/>
              <a:t>Geometry Analysis</a:t>
            </a:r>
          </a:p>
          <a:p>
            <a:r>
              <a:rPr lang="en-US" sz="1000" dirty="0"/>
              <a:t>Peptide Omega Analysis</a:t>
            </a:r>
          </a:p>
          <a:p>
            <a:r>
              <a:rPr lang="en-US" sz="1000" b="1" dirty="0" err="1">
                <a:solidFill>
                  <a:srgbClr val="FF0000"/>
                </a:solidFill>
              </a:rPr>
              <a:t>Rotamer</a:t>
            </a:r>
            <a:r>
              <a:rPr lang="en-US" sz="1000" b="1" dirty="0">
                <a:solidFill>
                  <a:srgbClr val="FF0000"/>
                </a:solidFill>
              </a:rPr>
              <a:t> Analysis</a:t>
            </a:r>
          </a:p>
          <a:p>
            <a:r>
              <a:rPr lang="en-US" sz="1000" dirty="0"/>
              <a:t>Density Fit Analysis</a:t>
            </a:r>
          </a:p>
          <a:p>
            <a:r>
              <a:rPr lang="en-US" sz="1000" dirty="0"/>
              <a:t>Probe Clashes</a:t>
            </a:r>
          </a:p>
          <a:p>
            <a:r>
              <a:rPr lang="en-US" sz="1000" dirty="0"/>
              <a:t>NCS differences</a:t>
            </a:r>
          </a:p>
          <a:p>
            <a:r>
              <a:rPr lang="en-US" sz="1000" dirty="0"/>
              <a:t>Pukka Puckers</a:t>
            </a:r>
          </a:p>
          <a:p>
            <a:r>
              <a:rPr lang="en-US" sz="1000" dirty="0"/>
              <a:t>Alignment vs. PIR</a:t>
            </a:r>
          </a:p>
        </p:txBody>
      </p:sp>
      <p:pic>
        <p:nvPicPr>
          <p:cNvPr id="32" name="Graphic 31" descr="Right pointing backhand index">
            <a:extLst>
              <a:ext uri="{FF2B5EF4-FFF2-40B4-BE49-F238E27FC236}">
                <a16:creationId xmlns:a16="http://schemas.microsoft.com/office/drawing/2014/main" id="{42F57813-8830-47C7-A850-478E3671EB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017224">
            <a:off x="7835015" y="1091200"/>
            <a:ext cx="914400" cy="914400"/>
          </a:xfrm>
          <a:prstGeom prst="rect">
            <a:avLst/>
          </a:prstGeom>
        </p:spPr>
      </p:pic>
      <p:pic>
        <p:nvPicPr>
          <p:cNvPr id="11" name="Picture 10">
            <a:extLst>
              <a:ext uri="{FF2B5EF4-FFF2-40B4-BE49-F238E27FC236}">
                <a16:creationId xmlns:a16="http://schemas.microsoft.com/office/drawing/2014/main" id="{05AB4B47-A1AB-4B94-BB5A-4F399E3FE621}"/>
              </a:ext>
            </a:extLst>
          </p:cNvPr>
          <p:cNvPicPr>
            <a:picLocks noChangeAspect="1"/>
          </p:cNvPicPr>
          <p:nvPr/>
        </p:nvPicPr>
        <p:blipFill rotWithShape="1">
          <a:blip r:embed="rId5">
            <a:extLst>
              <a:ext uri="{28A0092B-C50C-407E-A947-70E740481C1C}">
                <a14:useLocalDpi xmlns:a14="http://schemas.microsoft.com/office/drawing/2010/main" val="0"/>
              </a:ext>
            </a:extLst>
          </a:blip>
          <a:srcRect b="72174"/>
          <a:stretch/>
        </p:blipFill>
        <p:spPr>
          <a:xfrm>
            <a:off x="5257231" y="3744063"/>
            <a:ext cx="7145663" cy="1325562"/>
          </a:xfrm>
          <a:prstGeom prst="rect">
            <a:avLst/>
          </a:prstGeom>
        </p:spPr>
      </p:pic>
      <p:pic>
        <p:nvPicPr>
          <p:cNvPr id="34" name="Graphic 33" descr="Right pointing backhand index">
            <a:extLst>
              <a:ext uri="{FF2B5EF4-FFF2-40B4-BE49-F238E27FC236}">
                <a16:creationId xmlns:a16="http://schemas.microsoft.com/office/drawing/2014/main" id="{A57C7043-730E-4FEB-858B-5596033D0D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017224">
            <a:off x="8452236" y="3968664"/>
            <a:ext cx="914400" cy="914400"/>
          </a:xfrm>
          <a:prstGeom prst="rect">
            <a:avLst/>
          </a:prstGeom>
        </p:spPr>
      </p:pic>
    </p:spTree>
    <p:extLst>
      <p:ext uri="{BB962C8B-B14F-4D97-AF65-F5344CB8AC3E}">
        <p14:creationId xmlns:p14="http://schemas.microsoft.com/office/powerpoint/2010/main" val="14610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accel="50000" decel="50000" fill="hold" nodeType="withEffect">
                                  <p:stCondLst>
                                    <p:cond delay="0"/>
                                  </p:stCondLst>
                                  <p:childTnLst>
                                    <p:animMotion origin="layout" path="M 1.875E-6 -4.44444E-6 L 0.08854 0.22848 " pathEditMode="relative" rAng="0" ptsTypes="AA">
                                      <p:cBhvr>
                                        <p:cTn id="9" dur="2000" fill="hold"/>
                                        <p:tgtEl>
                                          <p:spTgt spid="32"/>
                                        </p:tgtEl>
                                        <p:attrNameLst>
                                          <p:attrName>ppt_x</p:attrName>
                                          <p:attrName>ppt_y</p:attrName>
                                        </p:attrNameLst>
                                      </p:cBhvr>
                                      <p:rCtr x="4427" y="11412"/>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Rotamer Outliers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4247317"/>
          </a:xfrm>
          <a:prstGeom prst="rect">
            <a:avLst/>
          </a:prstGeom>
        </p:spPr>
        <p:txBody>
          <a:bodyPr wrap="square">
            <a:spAutoFit/>
          </a:bodyPr>
          <a:lstStyle/>
          <a:p>
            <a:pPr marL="285750" indent="-285750">
              <a:buFont typeface="Arial" panose="020B0604020202020204" pitchFamily="34" charset="0"/>
              <a:buChar char="•"/>
            </a:pPr>
            <a:r>
              <a:rPr lang="en-US" dirty="0"/>
              <a:t>Protein sidechains prefer to adopt certain torsion angle values (yielding rotamers )</a:t>
            </a:r>
          </a:p>
          <a:p>
            <a:pPr marL="285750" indent="-285750">
              <a:buFont typeface="Arial" panose="020B0604020202020204" pitchFamily="34" charset="0"/>
              <a:buChar char="•"/>
            </a:pPr>
            <a:r>
              <a:rPr lang="en-US" dirty="0"/>
              <a:t>Preferences for certain torsion angles arise for the same reason that backbone torsion angles have certain preferences—that is avoidance of steric clash. </a:t>
            </a:r>
          </a:p>
          <a:p>
            <a:pPr marL="285750" indent="-285750">
              <a:buFont typeface="Arial" panose="020B0604020202020204" pitchFamily="34" charset="0"/>
              <a:buChar char="•"/>
            </a:pPr>
            <a:r>
              <a:rPr lang="en-US" dirty="0"/>
              <a:t>One could imagine a plot for side chain torsion angles, analogous to the Ramachandran plot for backbone angles.</a:t>
            </a:r>
          </a:p>
          <a:p>
            <a:pPr marL="285750" indent="-285750">
              <a:buFont typeface="Arial" panose="020B0604020202020204" pitchFamily="34" charset="0"/>
              <a:buChar char="•"/>
            </a:pPr>
            <a:r>
              <a:rPr lang="en-US" dirty="0"/>
              <a:t>Coot produces only a bar graph indicating whether the torsion angles are outliers. </a:t>
            </a:r>
          </a:p>
        </p:txBody>
      </p:sp>
      <p:pic>
        <p:nvPicPr>
          <p:cNvPr id="23" name="Picture 22">
            <a:extLst>
              <a:ext uri="{FF2B5EF4-FFF2-40B4-BE49-F238E27FC236}">
                <a16:creationId xmlns:a16="http://schemas.microsoft.com/office/drawing/2014/main" id="{BE61AD8D-8625-4997-928A-E75974BC3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9" name="Graphic 8" descr="Right pointing backhand index">
            <a:extLst>
              <a:ext uri="{FF2B5EF4-FFF2-40B4-BE49-F238E27FC236}">
                <a16:creationId xmlns:a16="http://schemas.microsoft.com/office/drawing/2014/main" id="{BB465EFD-2F6E-4591-B891-4F1D028FE1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655818">
            <a:off x="9511218" y="3797259"/>
            <a:ext cx="914400" cy="914400"/>
          </a:xfrm>
          <a:prstGeom prst="rect">
            <a:avLst/>
          </a:prstGeom>
        </p:spPr>
      </p:pic>
      <p:pic>
        <p:nvPicPr>
          <p:cNvPr id="10" name="Graphic 9" descr="Right pointing backhand index">
            <a:extLst>
              <a:ext uri="{FF2B5EF4-FFF2-40B4-BE49-F238E27FC236}">
                <a16:creationId xmlns:a16="http://schemas.microsoft.com/office/drawing/2014/main" id="{049348FA-D821-40C9-91AC-D8EB57BD56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485104" flipV="1">
            <a:off x="9424445" y="3003589"/>
            <a:ext cx="914400" cy="914400"/>
          </a:xfrm>
          <a:prstGeom prst="rect">
            <a:avLst/>
          </a:prstGeom>
        </p:spPr>
      </p:pic>
      <p:sp>
        <p:nvSpPr>
          <p:cNvPr id="4" name="Arrow: Curved Down 3">
            <a:extLst>
              <a:ext uri="{FF2B5EF4-FFF2-40B4-BE49-F238E27FC236}">
                <a16:creationId xmlns:a16="http://schemas.microsoft.com/office/drawing/2014/main" id="{D0810974-86D5-4A51-A378-821B30A11221}"/>
              </a:ext>
            </a:extLst>
          </p:cNvPr>
          <p:cNvSpPr/>
          <p:nvPr/>
        </p:nvSpPr>
        <p:spPr>
          <a:xfrm>
            <a:off x="8425663" y="4186988"/>
            <a:ext cx="565484" cy="300791"/>
          </a:xfrm>
          <a:prstGeom prst="curved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7CE304BA-96F9-4E38-BA03-E03538026B7A}"/>
              </a:ext>
            </a:extLst>
          </p:cNvPr>
          <p:cNvSpPr txBox="1"/>
          <p:nvPr/>
        </p:nvSpPr>
        <p:spPr>
          <a:xfrm>
            <a:off x="9552869" y="3698706"/>
            <a:ext cx="657552" cy="369332"/>
          </a:xfrm>
          <a:prstGeom prst="rect">
            <a:avLst/>
          </a:prstGeom>
          <a:noFill/>
        </p:spPr>
        <p:txBody>
          <a:bodyPr wrap="none" rtlCol="0">
            <a:spAutoFit/>
          </a:bodyPr>
          <a:lstStyle/>
          <a:p>
            <a:r>
              <a:rPr lang="en-US" dirty="0">
                <a:solidFill>
                  <a:schemeClr val="bg1"/>
                </a:solidFill>
              </a:rPr>
              <a:t>clash</a:t>
            </a:r>
          </a:p>
        </p:txBody>
      </p:sp>
      <p:pic>
        <p:nvPicPr>
          <p:cNvPr id="14" name="Graphic 13" descr="Right pointing backhand index">
            <a:extLst>
              <a:ext uri="{FF2B5EF4-FFF2-40B4-BE49-F238E27FC236}">
                <a16:creationId xmlns:a16="http://schemas.microsoft.com/office/drawing/2014/main" id="{AAA807D1-F077-4FDD-9E73-7742F57187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872985" flipV="1">
            <a:off x="11411946" y="2901666"/>
            <a:ext cx="914400" cy="914400"/>
          </a:xfrm>
          <a:prstGeom prst="rect">
            <a:avLst/>
          </a:prstGeom>
        </p:spPr>
      </p:pic>
    </p:spTree>
    <p:extLst>
      <p:ext uri="{BB962C8B-B14F-4D97-AF65-F5344CB8AC3E}">
        <p14:creationId xmlns:p14="http://schemas.microsoft.com/office/powerpoint/2010/main" val="1641496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EDF7-E5C3-4B79-BF17-65C1AC6B7C3A}"/>
              </a:ext>
            </a:extLst>
          </p:cNvPr>
          <p:cNvSpPr>
            <a:spLocks noGrp="1"/>
          </p:cNvSpPr>
          <p:nvPr>
            <p:ph type="title"/>
          </p:nvPr>
        </p:nvSpPr>
        <p:spPr>
          <a:xfrm>
            <a:off x="838200" y="365125"/>
            <a:ext cx="10515600" cy="1325563"/>
          </a:xfrm>
        </p:spPr>
        <p:txBody>
          <a:bodyPr/>
          <a:lstStyle/>
          <a:p>
            <a:r>
              <a:rPr lang="en-US" dirty="0"/>
              <a:t>Manual and Automated Refinement have complementary functions</a:t>
            </a:r>
          </a:p>
        </p:txBody>
      </p:sp>
      <p:sp>
        <p:nvSpPr>
          <p:cNvPr id="6" name="Rectangle 3">
            <a:extLst>
              <a:ext uri="{FF2B5EF4-FFF2-40B4-BE49-F238E27FC236}">
                <a16:creationId xmlns:a16="http://schemas.microsoft.com/office/drawing/2014/main" id="{97E2A136-5FC4-4003-B8C6-401362A68BEB}"/>
              </a:ext>
            </a:extLst>
          </p:cNvPr>
          <p:cNvSpPr txBox="1">
            <a:spLocks noChangeArrowheads="1"/>
          </p:cNvSpPr>
          <p:nvPr/>
        </p:nvSpPr>
        <p:spPr>
          <a:xfrm>
            <a:off x="6027819" y="1785761"/>
            <a:ext cx="5678389" cy="2111084"/>
          </a:xfrm>
          <a:prstGeom prst="rect">
            <a:avLst/>
          </a:prstGeom>
          <a:solidFill>
            <a:schemeClr val="accent4">
              <a:lumMod val="40000"/>
              <a:lumOff val="60000"/>
            </a:schemeClr>
          </a:solidFill>
          <a:ln/>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FF0000"/>
              </a:solidFill>
            </a:endParaRPr>
          </a:p>
        </p:txBody>
      </p:sp>
      <p:sp>
        <p:nvSpPr>
          <p:cNvPr id="7" name="Rectangle 4">
            <a:extLst>
              <a:ext uri="{FF2B5EF4-FFF2-40B4-BE49-F238E27FC236}">
                <a16:creationId xmlns:a16="http://schemas.microsoft.com/office/drawing/2014/main" id="{6AB304FC-4A2E-41BA-B7A8-802C5DE375CD}"/>
              </a:ext>
            </a:extLst>
          </p:cNvPr>
          <p:cNvSpPr txBox="1">
            <a:spLocks noChangeArrowheads="1"/>
          </p:cNvSpPr>
          <p:nvPr/>
        </p:nvSpPr>
        <p:spPr>
          <a:xfrm>
            <a:off x="496838" y="1785761"/>
            <a:ext cx="5530068" cy="2111084"/>
          </a:xfrm>
          <a:prstGeom prst="rect">
            <a:avLst/>
          </a:prstGeom>
          <a:solidFill>
            <a:schemeClr val="accent1">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p>
        </p:txBody>
      </p:sp>
      <p:sp>
        <p:nvSpPr>
          <p:cNvPr id="14" name="Oval 13">
            <a:extLst>
              <a:ext uri="{FF2B5EF4-FFF2-40B4-BE49-F238E27FC236}">
                <a16:creationId xmlns:a16="http://schemas.microsoft.com/office/drawing/2014/main" id="{835A5BF0-3EC2-4F6B-A263-510341FBF350}"/>
              </a:ext>
            </a:extLst>
          </p:cNvPr>
          <p:cNvSpPr>
            <a:spLocks noChangeAspect="1"/>
          </p:cNvSpPr>
          <p:nvPr/>
        </p:nvSpPr>
        <p:spPr>
          <a:xfrm>
            <a:off x="4926056" y="1784722"/>
            <a:ext cx="2103685" cy="21036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0C974E-0EE0-43E7-A70A-AB7928D29F6D}"/>
              </a:ext>
            </a:extLst>
          </p:cNvPr>
          <p:cNvSpPr/>
          <p:nvPr/>
        </p:nvSpPr>
        <p:spPr>
          <a:xfrm>
            <a:off x="4997031" y="2333705"/>
            <a:ext cx="2121789" cy="1077218"/>
          </a:xfrm>
          <a:prstGeom prst="rect">
            <a:avLst/>
          </a:prstGeom>
        </p:spPr>
        <p:txBody>
          <a:bodyPr wrap="square">
            <a:spAutoFit/>
          </a:bodyPr>
          <a:lstStyle/>
          <a:p>
            <a:r>
              <a:rPr lang="en-US" sz="1600" dirty="0"/>
              <a:t>Cycle between automated and manual refinement until all errors  are corrected.</a:t>
            </a:r>
          </a:p>
        </p:txBody>
      </p:sp>
      <p:sp>
        <p:nvSpPr>
          <p:cNvPr id="24" name="Arc 23">
            <a:extLst>
              <a:ext uri="{FF2B5EF4-FFF2-40B4-BE49-F238E27FC236}">
                <a16:creationId xmlns:a16="http://schemas.microsoft.com/office/drawing/2014/main" id="{E1E7DB69-EC0B-47F7-9A3F-10C81D92A005}"/>
              </a:ext>
            </a:extLst>
          </p:cNvPr>
          <p:cNvSpPr/>
          <p:nvPr/>
        </p:nvSpPr>
        <p:spPr>
          <a:xfrm rot="5400000">
            <a:off x="6507240" y="2715896"/>
            <a:ext cx="805492" cy="241335"/>
          </a:xfrm>
          <a:prstGeom prst="arc">
            <a:avLst>
              <a:gd name="adj1" fmla="val 16200000"/>
              <a:gd name="adj2" fmla="val 21324906"/>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C1404F04-A5CB-4793-B640-36F91CC22828}"/>
              </a:ext>
            </a:extLst>
          </p:cNvPr>
          <p:cNvSpPr/>
          <p:nvPr/>
        </p:nvSpPr>
        <p:spPr>
          <a:xfrm rot="16200000">
            <a:off x="4643065" y="2743540"/>
            <a:ext cx="805492" cy="241335"/>
          </a:xfrm>
          <a:prstGeom prst="arc">
            <a:avLst>
              <a:gd name="adj1" fmla="val 16200000"/>
              <a:gd name="adj2" fmla="val 21324906"/>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9" name="Table 28">
            <a:extLst>
              <a:ext uri="{FF2B5EF4-FFF2-40B4-BE49-F238E27FC236}">
                <a16:creationId xmlns:a16="http://schemas.microsoft.com/office/drawing/2014/main" id="{D62A2268-934F-4F31-A219-E76874EA2A7F}"/>
              </a:ext>
            </a:extLst>
          </p:cNvPr>
          <p:cNvGraphicFramePr>
            <a:graphicFrameLocks noGrp="1"/>
          </p:cNvGraphicFramePr>
          <p:nvPr>
            <p:extLst>
              <p:ext uri="{D42A27DB-BD31-4B8C-83A1-F6EECF244321}">
                <p14:modId xmlns:p14="http://schemas.microsoft.com/office/powerpoint/2010/main" val="1016642582"/>
              </p:ext>
            </p:extLst>
          </p:nvPr>
        </p:nvGraphicFramePr>
        <p:xfrm>
          <a:off x="544412" y="1888979"/>
          <a:ext cx="4348406" cy="1854200"/>
        </p:xfrm>
        <a:graphic>
          <a:graphicData uri="http://schemas.openxmlformats.org/drawingml/2006/table">
            <a:tbl>
              <a:tblPr firstRow="1" bandRow="1">
                <a:tableStyleId>{5C22544A-7EE6-4342-B048-85BDC9FD1C3A}</a:tableStyleId>
              </a:tblPr>
              <a:tblGrid>
                <a:gridCol w="4348406">
                  <a:extLst>
                    <a:ext uri="{9D8B030D-6E8A-4147-A177-3AD203B41FA5}">
                      <a16:colId xmlns:a16="http://schemas.microsoft.com/office/drawing/2014/main" val="1195878066"/>
                    </a:ext>
                  </a:extLst>
                </a:gridCol>
              </a:tblGrid>
              <a:tr h="370840">
                <a:tc>
                  <a:txBody>
                    <a:bodyPr/>
                    <a:lstStyle/>
                    <a:p>
                      <a:r>
                        <a:rPr lang="en-US" dirty="0"/>
                        <a:t>Automated Refinement (Phenix)</a:t>
                      </a:r>
                    </a:p>
                  </a:txBody>
                  <a:tcPr/>
                </a:tc>
                <a:extLst>
                  <a:ext uri="{0D108BD9-81ED-4DB2-BD59-A6C34878D82A}">
                    <a16:rowId xmlns:a16="http://schemas.microsoft.com/office/drawing/2014/main" val="3972468985"/>
                  </a:ext>
                </a:extLst>
              </a:tr>
              <a:tr h="370840">
                <a:tc>
                  <a:txBody>
                    <a:bodyPr/>
                    <a:lstStyle/>
                    <a:p>
                      <a:r>
                        <a:rPr lang="en-US" dirty="0"/>
                        <a:t>Performed in reciprocal space</a:t>
                      </a:r>
                    </a:p>
                  </a:txBody>
                  <a:tcPr/>
                </a:tc>
                <a:extLst>
                  <a:ext uri="{0D108BD9-81ED-4DB2-BD59-A6C34878D82A}">
                    <a16:rowId xmlns:a16="http://schemas.microsoft.com/office/drawing/2014/main" val="1875113023"/>
                  </a:ext>
                </a:extLst>
              </a:tr>
              <a:tr h="370840">
                <a:tc>
                  <a:txBody>
                    <a:bodyPr/>
                    <a:lstStyle/>
                    <a:p>
                      <a:r>
                        <a:rPr lang="en-US" dirty="0"/>
                        <a:t>Performed over all atoms</a:t>
                      </a:r>
                    </a:p>
                  </a:txBody>
                  <a:tcPr/>
                </a:tc>
                <a:extLst>
                  <a:ext uri="{0D108BD9-81ED-4DB2-BD59-A6C34878D82A}">
                    <a16:rowId xmlns:a16="http://schemas.microsoft.com/office/drawing/2014/main" val="1851734571"/>
                  </a:ext>
                </a:extLst>
              </a:tr>
              <a:tr h="370840">
                <a:tc>
                  <a:txBody>
                    <a:bodyPr/>
                    <a:lstStyle/>
                    <a:p>
                      <a:r>
                        <a:rPr lang="en-US" dirty="0"/>
                        <a:t>Does not add or remove atoms</a:t>
                      </a:r>
                    </a:p>
                  </a:txBody>
                  <a:tcPr/>
                </a:tc>
                <a:extLst>
                  <a:ext uri="{0D108BD9-81ED-4DB2-BD59-A6C34878D82A}">
                    <a16:rowId xmlns:a16="http://schemas.microsoft.com/office/drawing/2014/main" val="48593403"/>
                  </a:ext>
                </a:extLst>
              </a:tr>
              <a:tr h="370840">
                <a:tc>
                  <a:txBody>
                    <a:bodyPr/>
                    <a:lstStyle/>
                    <a:p>
                      <a:r>
                        <a:rPr lang="en-US" dirty="0"/>
                        <a:t>Small radius of convergence</a:t>
                      </a:r>
                    </a:p>
                  </a:txBody>
                  <a:tcPr/>
                </a:tc>
                <a:extLst>
                  <a:ext uri="{0D108BD9-81ED-4DB2-BD59-A6C34878D82A}">
                    <a16:rowId xmlns:a16="http://schemas.microsoft.com/office/drawing/2014/main" val="3490031072"/>
                  </a:ext>
                </a:extLst>
              </a:tr>
            </a:tbl>
          </a:graphicData>
        </a:graphic>
      </p:graphicFrame>
      <p:graphicFrame>
        <p:nvGraphicFramePr>
          <p:cNvPr id="30" name="Table 29">
            <a:extLst>
              <a:ext uri="{FF2B5EF4-FFF2-40B4-BE49-F238E27FC236}">
                <a16:creationId xmlns:a16="http://schemas.microsoft.com/office/drawing/2014/main" id="{6E3C4D50-0DD9-4FBB-B281-87CD3C4CC930}"/>
              </a:ext>
            </a:extLst>
          </p:cNvPr>
          <p:cNvGraphicFramePr>
            <a:graphicFrameLocks noGrp="1"/>
          </p:cNvGraphicFramePr>
          <p:nvPr>
            <p:extLst>
              <p:ext uri="{D42A27DB-BD31-4B8C-83A1-F6EECF244321}">
                <p14:modId xmlns:p14="http://schemas.microsoft.com/office/powerpoint/2010/main" val="2289170969"/>
              </p:ext>
            </p:extLst>
          </p:nvPr>
        </p:nvGraphicFramePr>
        <p:xfrm>
          <a:off x="7100716" y="1888979"/>
          <a:ext cx="4348406" cy="1854200"/>
        </p:xfrm>
        <a:graphic>
          <a:graphicData uri="http://schemas.openxmlformats.org/drawingml/2006/table">
            <a:tbl>
              <a:tblPr firstRow="1" bandRow="1">
                <a:tableStyleId>{00A15C55-8517-42AA-B614-E9B94910E393}</a:tableStyleId>
              </a:tblPr>
              <a:tblGrid>
                <a:gridCol w="4348406">
                  <a:extLst>
                    <a:ext uri="{9D8B030D-6E8A-4147-A177-3AD203B41FA5}">
                      <a16:colId xmlns:a16="http://schemas.microsoft.com/office/drawing/2014/main" val="1195878066"/>
                    </a:ext>
                  </a:extLst>
                </a:gridCol>
              </a:tblGrid>
              <a:tr h="370840">
                <a:tc>
                  <a:txBody>
                    <a:bodyPr/>
                    <a:lstStyle/>
                    <a:p>
                      <a:r>
                        <a:rPr lang="en-US" dirty="0">
                          <a:solidFill>
                            <a:schemeClr val="tx1"/>
                          </a:solidFill>
                        </a:rPr>
                        <a:t>Manual Refinement (Coot)</a:t>
                      </a:r>
                    </a:p>
                  </a:txBody>
                  <a:tcPr/>
                </a:tc>
                <a:extLst>
                  <a:ext uri="{0D108BD9-81ED-4DB2-BD59-A6C34878D82A}">
                    <a16:rowId xmlns:a16="http://schemas.microsoft.com/office/drawing/2014/main" val="3972468985"/>
                  </a:ext>
                </a:extLst>
              </a:tr>
              <a:tr h="370840">
                <a:tc>
                  <a:txBody>
                    <a:bodyPr/>
                    <a:lstStyle/>
                    <a:p>
                      <a:r>
                        <a:rPr lang="en-US" dirty="0"/>
                        <a:t>Performed in real space</a:t>
                      </a:r>
                    </a:p>
                  </a:txBody>
                  <a:tcPr/>
                </a:tc>
                <a:extLst>
                  <a:ext uri="{0D108BD9-81ED-4DB2-BD59-A6C34878D82A}">
                    <a16:rowId xmlns:a16="http://schemas.microsoft.com/office/drawing/2014/main" val="1875113023"/>
                  </a:ext>
                </a:extLst>
              </a:tr>
              <a:tr h="370840">
                <a:tc>
                  <a:txBody>
                    <a:bodyPr/>
                    <a:lstStyle/>
                    <a:p>
                      <a:r>
                        <a:rPr lang="en-US" dirty="0"/>
                        <a:t>Performed over atoms in local region only</a:t>
                      </a:r>
                    </a:p>
                  </a:txBody>
                  <a:tcPr/>
                </a:tc>
                <a:extLst>
                  <a:ext uri="{0D108BD9-81ED-4DB2-BD59-A6C34878D82A}">
                    <a16:rowId xmlns:a16="http://schemas.microsoft.com/office/drawing/2014/main" val="1851734571"/>
                  </a:ext>
                </a:extLst>
              </a:tr>
              <a:tr h="370840">
                <a:tc>
                  <a:txBody>
                    <a:bodyPr/>
                    <a:lstStyle/>
                    <a:p>
                      <a:r>
                        <a:rPr lang="en-US" dirty="0"/>
                        <a:t>Can add or remove atoms</a:t>
                      </a:r>
                    </a:p>
                  </a:txBody>
                  <a:tcPr/>
                </a:tc>
                <a:extLst>
                  <a:ext uri="{0D108BD9-81ED-4DB2-BD59-A6C34878D82A}">
                    <a16:rowId xmlns:a16="http://schemas.microsoft.com/office/drawing/2014/main" val="48593403"/>
                  </a:ext>
                </a:extLst>
              </a:tr>
              <a:tr h="370840">
                <a:tc>
                  <a:txBody>
                    <a:bodyPr/>
                    <a:lstStyle/>
                    <a:p>
                      <a:r>
                        <a:rPr lang="en-US" dirty="0"/>
                        <a:t>Large radius of convergence</a:t>
                      </a:r>
                    </a:p>
                  </a:txBody>
                  <a:tcPr/>
                </a:tc>
                <a:extLst>
                  <a:ext uri="{0D108BD9-81ED-4DB2-BD59-A6C34878D82A}">
                    <a16:rowId xmlns:a16="http://schemas.microsoft.com/office/drawing/2014/main" val="3490031072"/>
                  </a:ext>
                </a:extLst>
              </a:tr>
            </a:tbl>
          </a:graphicData>
        </a:graphic>
      </p:graphicFrame>
      <p:pic>
        <p:nvPicPr>
          <p:cNvPr id="32" name="Picture 31">
            <a:extLst>
              <a:ext uri="{FF2B5EF4-FFF2-40B4-BE49-F238E27FC236}">
                <a16:creationId xmlns:a16="http://schemas.microsoft.com/office/drawing/2014/main" id="{65A956D0-A21D-4DC6-A763-3D6AAC37B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857" y="4000063"/>
            <a:ext cx="3222265" cy="2760577"/>
          </a:xfrm>
          <a:prstGeom prst="rect">
            <a:avLst/>
          </a:prstGeom>
        </p:spPr>
      </p:pic>
      <p:pic>
        <p:nvPicPr>
          <p:cNvPr id="34" name="Picture 33">
            <a:extLst>
              <a:ext uri="{FF2B5EF4-FFF2-40B4-BE49-F238E27FC236}">
                <a16:creationId xmlns:a16="http://schemas.microsoft.com/office/drawing/2014/main" id="{42B3F4B4-BBF9-454C-97FD-52336C7C7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857" y="4000063"/>
            <a:ext cx="3222265" cy="2760577"/>
          </a:xfrm>
          <a:prstGeom prst="rect">
            <a:avLst/>
          </a:prstGeom>
        </p:spPr>
      </p:pic>
      <p:pic>
        <p:nvPicPr>
          <p:cNvPr id="36" name="Picture 35">
            <a:extLst>
              <a:ext uri="{FF2B5EF4-FFF2-40B4-BE49-F238E27FC236}">
                <a16:creationId xmlns:a16="http://schemas.microsoft.com/office/drawing/2014/main" id="{D47927A2-20AB-4BBF-A573-3C964A6E4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857" y="4000063"/>
            <a:ext cx="3222265" cy="2760577"/>
          </a:xfrm>
          <a:prstGeom prst="rect">
            <a:avLst/>
          </a:prstGeom>
        </p:spPr>
      </p:pic>
      <p:pic>
        <p:nvPicPr>
          <p:cNvPr id="40" name="Picture 39">
            <a:extLst>
              <a:ext uri="{FF2B5EF4-FFF2-40B4-BE49-F238E27FC236}">
                <a16:creationId xmlns:a16="http://schemas.microsoft.com/office/drawing/2014/main" id="{19E05920-212D-450D-9392-569835329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4391" y="3991917"/>
            <a:ext cx="3222265" cy="2760576"/>
          </a:xfrm>
          <a:prstGeom prst="rect">
            <a:avLst/>
          </a:prstGeom>
        </p:spPr>
      </p:pic>
      <p:pic>
        <p:nvPicPr>
          <p:cNvPr id="41" name="Picture 40">
            <a:extLst>
              <a:ext uri="{FF2B5EF4-FFF2-40B4-BE49-F238E27FC236}">
                <a16:creationId xmlns:a16="http://schemas.microsoft.com/office/drawing/2014/main" id="{79E2CFC0-160C-4265-AE1A-784F290883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4391" y="3991917"/>
            <a:ext cx="3222264" cy="2760576"/>
          </a:xfrm>
          <a:prstGeom prst="rect">
            <a:avLst/>
          </a:prstGeom>
        </p:spPr>
      </p:pic>
      <p:pic>
        <p:nvPicPr>
          <p:cNvPr id="42" name="Picture 41">
            <a:extLst>
              <a:ext uri="{FF2B5EF4-FFF2-40B4-BE49-F238E27FC236}">
                <a16:creationId xmlns:a16="http://schemas.microsoft.com/office/drawing/2014/main" id="{1C998A74-6CD8-40CE-9654-71B012D8DE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4391" y="3991918"/>
            <a:ext cx="3222264" cy="2760575"/>
          </a:xfrm>
          <a:prstGeom prst="rect">
            <a:avLst/>
          </a:prstGeom>
        </p:spPr>
      </p:pic>
      <p:sp>
        <p:nvSpPr>
          <p:cNvPr id="43" name="TextBox 42">
            <a:extLst>
              <a:ext uri="{FF2B5EF4-FFF2-40B4-BE49-F238E27FC236}">
                <a16:creationId xmlns:a16="http://schemas.microsoft.com/office/drawing/2014/main" id="{8CCF0DBF-FB4E-4B6B-9AF7-F9158144D0A9}"/>
              </a:ext>
            </a:extLst>
          </p:cNvPr>
          <p:cNvSpPr txBox="1"/>
          <p:nvPr/>
        </p:nvSpPr>
        <p:spPr>
          <a:xfrm>
            <a:off x="496838" y="5149516"/>
            <a:ext cx="799899" cy="646331"/>
          </a:xfrm>
          <a:prstGeom prst="rect">
            <a:avLst/>
          </a:prstGeom>
          <a:noFill/>
        </p:spPr>
        <p:txBody>
          <a:bodyPr wrap="none" rtlCol="0">
            <a:spAutoFit/>
          </a:bodyPr>
          <a:lstStyle/>
          <a:p>
            <a:r>
              <a:rPr lang="en-US" dirty="0">
                <a:solidFill>
                  <a:srgbClr val="00CC00"/>
                </a:solidFill>
              </a:rPr>
              <a:t>Before</a:t>
            </a:r>
          </a:p>
          <a:p>
            <a:r>
              <a:rPr lang="en-US" dirty="0">
                <a:solidFill>
                  <a:schemeClr val="accent4">
                    <a:lumMod val="75000"/>
                  </a:schemeClr>
                </a:solidFill>
              </a:rPr>
              <a:t>After</a:t>
            </a:r>
          </a:p>
        </p:txBody>
      </p:sp>
      <p:sp>
        <p:nvSpPr>
          <p:cNvPr id="44" name="TextBox 43">
            <a:extLst>
              <a:ext uri="{FF2B5EF4-FFF2-40B4-BE49-F238E27FC236}">
                <a16:creationId xmlns:a16="http://schemas.microsoft.com/office/drawing/2014/main" id="{C21988A3-448C-4FA5-89EB-3A63EFE88908}"/>
              </a:ext>
            </a:extLst>
          </p:cNvPr>
          <p:cNvSpPr txBox="1"/>
          <p:nvPr/>
        </p:nvSpPr>
        <p:spPr>
          <a:xfrm>
            <a:off x="10786655" y="5049039"/>
            <a:ext cx="799899" cy="646331"/>
          </a:xfrm>
          <a:prstGeom prst="rect">
            <a:avLst/>
          </a:prstGeom>
          <a:noFill/>
        </p:spPr>
        <p:txBody>
          <a:bodyPr wrap="none" rtlCol="0">
            <a:spAutoFit/>
          </a:bodyPr>
          <a:lstStyle/>
          <a:p>
            <a:r>
              <a:rPr lang="en-US" dirty="0">
                <a:solidFill>
                  <a:srgbClr val="00CC00"/>
                </a:solidFill>
              </a:rPr>
              <a:t>Before</a:t>
            </a:r>
          </a:p>
          <a:p>
            <a:r>
              <a:rPr lang="en-US" dirty="0">
                <a:solidFill>
                  <a:schemeClr val="accent4">
                    <a:lumMod val="75000"/>
                  </a:schemeClr>
                </a:solidFill>
              </a:rPr>
              <a:t>After</a:t>
            </a:r>
          </a:p>
        </p:txBody>
      </p:sp>
    </p:spTree>
    <p:extLst>
      <p:ext uri="{BB962C8B-B14F-4D97-AF65-F5344CB8AC3E}">
        <p14:creationId xmlns:p14="http://schemas.microsoft.com/office/powerpoint/2010/main" val="2191732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Rotamer Outliers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4247317"/>
          </a:xfrm>
          <a:prstGeom prst="rect">
            <a:avLst/>
          </a:prstGeom>
        </p:spPr>
        <p:txBody>
          <a:bodyPr wrap="square">
            <a:spAutoFit/>
          </a:bodyPr>
          <a:lstStyle/>
          <a:p>
            <a:pPr marL="285750" indent="-285750">
              <a:buFont typeface="Arial" panose="020B0604020202020204" pitchFamily="34" charset="0"/>
              <a:buChar char="•"/>
            </a:pPr>
            <a:r>
              <a:rPr lang="en-US" dirty="0"/>
              <a:t>Protein sidechains prefer to adopt certain torsion angle values (yielding rotamers )</a:t>
            </a:r>
          </a:p>
          <a:p>
            <a:pPr marL="285750" indent="-285750">
              <a:buFont typeface="Arial" panose="020B0604020202020204" pitchFamily="34" charset="0"/>
              <a:buChar char="•"/>
            </a:pPr>
            <a:r>
              <a:rPr lang="en-US" dirty="0"/>
              <a:t>Preferences for certain torsion angles arise for the same reason that backbone torsion angles have certain preferences—that is avoidance of steric clash. </a:t>
            </a:r>
          </a:p>
          <a:p>
            <a:pPr marL="285750" indent="-285750">
              <a:buFont typeface="Arial" panose="020B0604020202020204" pitchFamily="34" charset="0"/>
              <a:buChar char="•"/>
            </a:pPr>
            <a:r>
              <a:rPr lang="en-US" dirty="0"/>
              <a:t>One could imagine a plot for side chain torsion angles, analogous to the Ramachandran plot for backbone angles.</a:t>
            </a:r>
          </a:p>
          <a:p>
            <a:pPr marL="285750" indent="-285750">
              <a:buFont typeface="Arial" panose="020B0604020202020204" pitchFamily="34" charset="0"/>
              <a:buChar char="•"/>
            </a:pPr>
            <a:r>
              <a:rPr lang="en-US" dirty="0"/>
              <a:t>Coot produces only a bar graph indicating whether the torsion angles are outliers. </a:t>
            </a:r>
          </a:p>
        </p:txBody>
      </p:sp>
      <p:pic>
        <p:nvPicPr>
          <p:cNvPr id="23" name="Picture 22">
            <a:extLst>
              <a:ext uri="{FF2B5EF4-FFF2-40B4-BE49-F238E27FC236}">
                <a16:creationId xmlns:a16="http://schemas.microsoft.com/office/drawing/2014/main" id="{BE61AD8D-8625-4997-928A-E75974BC3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25" name="Picture 24">
            <a:extLst>
              <a:ext uri="{FF2B5EF4-FFF2-40B4-BE49-F238E27FC236}">
                <a16:creationId xmlns:a16="http://schemas.microsoft.com/office/drawing/2014/main" id="{C2DEE1F2-DC4A-4E24-B406-89C185CE2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27" name="Picture 26">
            <a:extLst>
              <a:ext uri="{FF2B5EF4-FFF2-40B4-BE49-F238E27FC236}">
                <a16:creationId xmlns:a16="http://schemas.microsoft.com/office/drawing/2014/main" id="{9C095467-FE91-44D3-97FE-22B5C83C8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13" name="Picture 12">
            <a:extLst>
              <a:ext uri="{FF2B5EF4-FFF2-40B4-BE49-F238E27FC236}">
                <a16:creationId xmlns:a16="http://schemas.microsoft.com/office/drawing/2014/main" id="{A0E44DD0-4C9D-4A94-8FE8-55C5421C25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2109" y="4165174"/>
            <a:ext cx="1994757" cy="2010844"/>
          </a:xfrm>
          <a:prstGeom prst="rect">
            <a:avLst/>
          </a:prstGeom>
        </p:spPr>
      </p:pic>
    </p:spTree>
    <p:extLst>
      <p:ext uri="{BB962C8B-B14F-4D97-AF65-F5344CB8AC3E}">
        <p14:creationId xmlns:p14="http://schemas.microsoft.com/office/powerpoint/2010/main" val="1139087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Rotamer Outliers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4247317"/>
          </a:xfrm>
          <a:prstGeom prst="rect">
            <a:avLst/>
          </a:prstGeom>
        </p:spPr>
        <p:txBody>
          <a:bodyPr wrap="square">
            <a:spAutoFit/>
          </a:bodyPr>
          <a:lstStyle/>
          <a:p>
            <a:pPr marL="285750" indent="-285750">
              <a:buFont typeface="Arial" panose="020B0604020202020204" pitchFamily="34" charset="0"/>
              <a:buChar char="•"/>
            </a:pPr>
            <a:r>
              <a:rPr lang="en-US" dirty="0"/>
              <a:t>Protein sidechains prefer to adopt certain torsion angle values (yielding rotamers )</a:t>
            </a:r>
          </a:p>
          <a:p>
            <a:pPr marL="285750" indent="-285750">
              <a:buFont typeface="Arial" panose="020B0604020202020204" pitchFamily="34" charset="0"/>
              <a:buChar char="•"/>
            </a:pPr>
            <a:r>
              <a:rPr lang="en-US" dirty="0"/>
              <a:t>Preferences for certain torsion angles arise for the same reason that backbone torsion angles have certain preferences—that is avoidance of steric clash. </a:t>
            </a:r>
          </a:p>
          <a:p>
            <a:pPr marL="285750" indent="-285750">
              <a:buFont typeface="Arial" panose="020B0604020202020204" pitchFamily="34" charset="0"/>
              <a:buChar char="•"/>
            </a:pPr>
            <a:r>
              <a:rPr lang="en-US" dirty="0"/>
              <a:t>One could imagine a plot for side chain torsion angles, analogous to the Ramachandran plot for backbone angles.</a:t>
            </a:r>
          </a:p>
          <a:p>
            <a:pPr marL="285750" indent="-285750">
              <a:buFont typeface="Arial" panose="020B0604020202020204" pitchFamily="34" charset="0"/>
              <a:buChar char="•"/>
            </a:pPr>
            <a:r>
              <a:rPr lang="en-US" dirty="0"/>
              <a:t>Coot produces only a bar graph indicating whether the torsion angles are outliers. </a:t>
            </a:r>
          </a:p>
        </p:txBody>
      </p:sp>
      <p:pic>
        <p:nvPicPr>
          <p:cNvPr id="17" name="Picture 16">
            <a:extLst>
              <a:ext uri="{FF2B5EF4-FFF2-40B4-BE49-F238E27FC236}">
                <a16:creationId xmlns:a16="http://schemas.microsoft.com/office/drawing/2014/main" id="{47B30A8E-835C-4897-B0D2-2EBB94FDF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8085" y="2085641"/>
            <a:ext cx="1994757" cy="2010844"/>
          </a:xfrm>
          <a:prstGeom prst="rect">
            <a:avLst/>
          </a:prstGeom>
        </p:spPr>
      </p:pic>
      <p:pic>
        <p:nvPicPr>
          <p:cNvPr id="16" name="Picture 15">
            <a:extLst>
              <a:ext uri="{FF2B5EF4-FFF2-40B4-BE49-F238E27FC236}">
                <a16:creationId xmlns:a16="http://schemas.microsoft.com/office/drawing/2014/main" id="{52173341-03BB-4040-9D42-00450E2D9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18" name="Picture 17">
            <a:extLst>
              <a:ext uri="{FF2B5EF4-FFF2-40B4-BE49-F238E27FC236}">
                <a16:creationId xmlns:a16="http://schemas.microsoft.com/office/drawing/2014/main" id="{F23DF225-537E-4D14-AED4-CE9993EB0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19" name="Picture 18">
            <a:extLst>
              <a:ext uri="{FF2B5EF4-FFF2-40B4-BE49-F238E27FC236}">
                <a16:creationId xmlns:a16="http://schemas.microsoft.com/office/drawing/2014/main" id="{A248E674-1C2F-4D22-9DB8-450ECBA60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20" name="Picture 19">
            <a:extLst>
              <a:ext uri="{FF2B5EF4-FFF2-40B4-BE49-F238E27FC236}">
                <a16:creationId xmlns:a16="http://schemas.microsoft.com/office/drawing/2014/main" id="{4DEB00D5-A3C2-453F-B0DF-CFD33B0DE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22" name="Picture 21">
            <a:extLst>
              <a:ext uri="{FF2B5EF4-FFF2-40B4-BE49-F238E27FC236}">
                <a16:creationId xmlns:a16="http://schemas.microsoft.com/office/drawing/2014/main" id="{54395D1E-14DF-4B2F-BB21-742FD3E802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14" name="Picture 13">
            <a:extLst>
              <a:ext uri="{FF2B5EF4-FFF2-40B4-BE49-F238E27FC236}">
                <a16:creationId xmlns:a16="http://schemas.microsoft.com/office/drawing/2014/main" id="{C209CC7D-7F37-48AD-B53C-208F93557D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2109" y="4165174"/>
            <a:ext cx="1994757" cy="2010844"/>
          </a:xfrm>
          <a:prstGeom prst="rect">
            <a:avLst/>
          </a:prstGeom>
        </p:spPr>
      </p:pic>
      <p:pic>
        <p:nvPicPr>
          <p:cNvPr id="15" name="Picture 14">
            <a:extLst>
              <a:ext uri="{FF2B5EF4-FFF2-40B4-BE49-F238E27FC236}">
                <a16:creationId xmlns:a16="http://schemas.microsoft.com/office/drawing/2014/main" id="{85523552-42F9-41FF-BC2B-E43954E20C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2109" y="4165174"/>
            <a:ext cx="1994757" cy="2010844"/>
          </a:xfrm>
          <a:prstGeom prst="rect">
            <a:avLst/>
          </a:prstGeom>
        </p:spPr>
      </p:pic>
    </p:spTree>
    <p:extLst>
      <p:ext uri="{BB962C8B-B14F-4D97-AF65-F5344CB8AC3E}">
        <p14:creationId xmlns:p14="http://schemas.microsoft.com/office/powerpoint/2010/main" val="335801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Rotamer Outliers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4247317"/>
          </a:xfrm>
          <a:prstGeom prst="rect">
            <a:avLst/>
          </a:prstGeom>
        </p:spPr>
        <p:txBody>
          <a:bodyPr wrap="square">
            <a:spAutoFit/>
          </a:bodyPr>
          <a:lstStyle/>
          <a:p>
            <a:pPr marL="285750" indent="-285750">
              <a:buFont typeface="Arial" panose="020B0604020202020204" pitchFamily="34" charset="0"/>
              <a:buChar char="•"/>
            </a:pPr>
            <a:r>
              <a:rPr lang="en-US" dirty="0"/>
              <a:t>Protein sidechains prefer to adopt certain torsion angle values (yielding rotamers )</a:t>
            </a:r>
          </a:p>
          <a:p>
            <a:pPr marL="285750" indent="-285750">
              <a:buFont typeface="Arial" panose="020B0604020202020204" pitchFamily="34" charset="0"/>
              <a:buChar char="•"/>
            </a:pPr>
            <a:r>
              <a:rPr lang="en-US" dirty="0"/>
              <a:t>Preferences for certain torsion angles arise for the same reason that backbone torsion angles have certain preferences—that is avoidance of steric clash. </a:t>
            </a:r>
          </a:p>
          <a:p>
            <a:pPr marL="285750" indent="-285750">
              <a:buFont typeface="Arial" panose="020B0604020202020204" pitchFamily="34" charset="0"/>
              <a:buChar char="•"/>
            </a:pPr>
            <a:r>
              <a:rPr lang="en-US" dirty="0"/>
              <a:t>One could imagine a plot for side chain torsion angles, analogous to the Ramachandran plot for backbone angles.</a:t>
            </a:r>
          </a:p>
          <a:p>
            <a:pPr marL="285750" indent="-285750">
              <a:buFont typeface="Arial" panose="020B0604020202020204" pitchFamily="34" charset="0"/>
              <a:buChar char="•"/>
            </a:pPr>
            <a:r>
              <a:rPr lang="en-US" dirty="0"/>
              <a:t>Coot produces only a bar graph indicating whether the torsion angles are outliers. </a:t>
            </a:r>
          </a:p>
        </p:txBody>
      </p:sp>
      <p:pic>
        <p:nvPicPr>
          <p:cNvPr id="16" name="Picture 15">
            <a:extLst>
              <a:ext uri="{FF2B5EF4-FFF2-40B4-BE49-F238E27FC236}">
                <a16:creationId xmlns:a16="http://schemas.microsoft.com/office/drawing/2014/main" id="{52173341-03BB-4040-9D42-00450E2D9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18" name="Picture 17">
            <a:extLst>
              <a:ext uri="{FF2B5EF4-FFF2-40B4-BE49-F238E27FC236}">
                <a16:creationId xmlns:a16="http://schemas.microsoft.com/office/drawing/2014/main" id="{F23DF225-537E-4D14-AED4-CE9993EB0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19" name="Picture 18">
            <a:extLst>
              <a:ext uri="{FF2B5EF4-FFF2-40B4-BE49-F238E27FC236}">
                <a16:creationId xmlns:a16="http://schemas.microsoft.com/office/drawing/2014/main" id="{A248E674-1C2F-4D22-9DB8-450ECBA60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20" name="Picture 19">
            <a:extLst>
              <a:ext uri="{FF2B5EF4-FFF2-40B4-BE49-F238E27FC236}">
                <a16:creationId xmlns:a16="http://schemas.microsoft.com/office/drawing/2014/main" id="{4DEB00D5-A3C2-453F-B0DF-CFD33B0DE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22" name="Picture 21">
            <a:extLst>
              <a:ext uri="{FF2B5EF4-FFF2-40B4-BE49-F238E27FC236}">
                <a16:creationId xmlns:a16="http://schemas.microsoft.com/office/drawing/2014/main" id="{54395D1E-14DF-4B2F-BB21-742FD3E802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14" name="Picture 13">
            <a:extLst>
              <a:ext uri="{FF2B5EF4-FFF2-40B4-BE49-F238E27FC236}">
                <a16:creationId xmlns:a16="http://schemas.microsoft.com/office/drawing/2014/main" id="{C209CC7D-7F37-48AD-B53C-208F93557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2109" y="4165174"/>
            <a:ext cx="1994757" cy="2010844"/>
          </a:xfrm>
          <a:prstGeom prst="rect">
            <a:avLst/>
          </a:prstGeom>
        </p:spPr>
      </p:pic>
      <p:pic>
        <p:nvPicPr>
          <p:cNvPr id="15" name="Picture 14">
            <a:extLst>
              <a:ext uri="{FF2B5EF4-FFF2-40B4-BE49-F238E27FC236}">
                <a16:creationId xmlns:a16="http://schemas.microsoft.com/office/drawing/2014/main" id="{85523552-42F9-41FF-BC2B-E43954E20C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2109" y="4165174"/>
            <a:ext cx="1994757" cy="2010844"/>
          </a:xfrm>
          <a:prstGeom prst="rect">
            <a:avLst/>
          </a:prstGeom>
        </p:spPr>
      </p:pic>
      <p:pic>
        <p:nvPicPr>
          <p:cNvPr id="12" name="Picture 11">
            <a:extLst>
              <a:ext uri="{FF2B5EF4-FFF2-40B4-BE49-F238E27FC236}">
                <a16:creationId xmlns:a16="http://schemas.microsoft.com/office/drawing/2014/main" id="{DC7A71F4-60DC-4B1A-9C15-0B5B2D2FFC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7621" y="1249245"/>
            <a:ext cx="5584883" cy="5316379"/>
          </a:xfrm>
          <a:prstGeom prst="rect">
            <a:avLst/>
          </a:prstGeom>
        </p:spPr>
      </p:pic>
      <p:pic>
        <p:nvPicPr>
          <p:cNvPr id="17" name="Picture 16">
            <a:extLst>
              <a:ext uri="{FF2B5EF4-FFF2-40B4-BE49-F238E27FC236}">
                <a16:creationId xmlns:a16="http://schemas.microsoft.com/office/drawing/2014/main" id="{47B30A8E-835C-4897-B0D2-2EBB94FDF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2109" y="4103314"/>
            <a:ext cx="1994757" cy="2010844"/>
          </a:xfrm>
          <a:prstGeom prst="rect">
            <a:avLst/>
          </a:prstGeom>
        </p:spPr>
      </p:pic>
    </p:spTree>
    <p:extLst>
      <p:ext uri="{BB962C8B-B14F-4D97-AF65-F5344CB8AC3E}">
        <p14:creationId xmlns:p14="http://schemas.microsoft.com/office/powerpoint/2010/main" val="3559563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Rotamer Outliers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4247317"/>
          </a:xfrm>
          <a:prstGeom prst="rect">
            <a:avLst/>
          </a:prstGeom>
        </p:spPr>
        <p:txBody>
          <a:bodyPr wrap="square">
            <a:spAutoFit/>
          </a:bodyPr>
          <a:lstStyle/>
          <a:p>
            <a:pPr marL="285750" indent="-285750">
              <a:buFont typeface="Arial" panose="020B0604020202020204" pitchFamily="34" charset="0"/>
              <a:buChar char="•"/>
            </a:pPr>
            <a:r>
              <a:rPr lang="en-US" dirty="0"/>
              <a:t>Protein sidechains prefer to adopt certain torsion angle values (yielding rotamers )</a:t>
            </a:r>
          </a:p>
          <a:p>
            <a:pPr marL="285750" indent="-285750">
              <a:buFont typeface="Arial" panose="020B0604020202020204" pitchFamily="34" charset="0"/>
              <a:buChar char="•"/>
            </a:pPr>
            <a:r>
              <a:rPr lang="en-US" dirty="0"/>
              <a:t>Preferences for certain torsion angles arise for the same reason that backbone torsion angles have certain preferences—that is avoidance of steric clash. </a:t>
            </a:r>
          </a:p>
          <a:p>
            <a:pPr marL="285750" indent="-285750">
              <a:buFont typeface="Arial" panose="020B0604020202020204" pitchFamily="34" charset="0"/>
              <a:buChar char="•"/>
            </a:pPr>
            <a:r>
              <a:rPr lang="en-US" dirty="0"/>
              <a:t>One could imagine a plot for side chain torsion angles, analogous to the Ramachandran plot for backbone angles.</a:t>
            </a:r>
          </a:p>
          <a:p>
            <a:pPr marL="285750" indent="-285750">
              <a:buFont typeface="Arial" panose="020B0604020202020204" pitchFamily="34" charset="0"/>
              <a:buChar char="•"/>
            </a:pPr>
            <a:r>
              <a:rPr lang="en-US" dirty="0"/>
              <a:t>Coot produces only a bar graph indicating whether the torsion angles are outliers. </a:t>
            </a:r>
          </a:p>
        </p:txBody>
      </p:sp>
      <p:pic>
        <p:nvPicPr>
          <p:cNvPr id="18" name="Picture 17">
            <a:extLst>
              <a:ext uri="{FF2B5EF4-FFF2-40B4-BE49-F238E27FC236}">
                <a16:creationId xmlns:a16="http://schemas.microsoft.com/office/drawing/2014/main" id="{406D5793-F342-40CA-873A-CE27780AA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21" name="Picture 20">
            <a:extLst>
              <a:ext uri="{FF2B5EF4-FFF2-40B4-BE49-F238E27FC236}">
                <a16:creationId xmlns:a16="http://schemas.microsoft.com/office/drawing/2014/main" id="{60217AAB-A99B-45C9-85C6-4DD293D3D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77" y="1690688"/>
            <a:ext cx="1906281" cy="4552552"/>
          </a:xfrm>
          <a:prstGeom prst="rect">
            <a:avLst/>
          </a:prstGeom>
        </p:spPr>
      </p:pic>
    </p:spTree>
    <p:extLst>
      <p:ext uri="{BB962C8B-B14F-4D97-AF65-F5344CB8AC3E}">
        <p14:creationId xmlns:p14="http://schemas.microsoft.com/office/powerpoint/2010/main" val="237582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Clashes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2585323"/>
          </a:xfrm>
          <a:prstGeom prst="rect">
            <a:avLst/>
          </a:prstGeom>
        </p:spPr>
        <p:txBody>
          <a:bodyPr wrap="square">
            <a:spAutoFit/>
          </a:bodyPr>
          <a:lstStyle/>
          <a:p>
            <a:pPr marL="285750" indent="-285750">
              <a:buFont typeface="Arial" panose="020B0604020202020204" pitchFamily="34" charset="0"/>
              <a:buChar char="•"/>
            </a:pPr>
            <a:r>
              <a:rPr lang="en-US" dirty="0"/>
              <a:t>Click on Validate menu</a:t>
            </a:r>
          </a:p>
          <a:p>
            <a:pPr marL="285750" indent="-285750">
              <a:buFont typeface="Arial" panose="020B0604020202020204" pitchFamily="34" charset="0"/>
              <a:buChar char="•"/>
            </a:pPr>
            <a:r>
              <a:rPr lang="en-US" dirty="0"/>
              <a:t>Select “Probe Clashes”</a:t>
            </a:r>
          </a:p>
          <a:p>
            <a:pPr marL="285750" indent="-285750">
              <a:buFont typeface="Arial" panose="020B0604020202020204" pitchFamily="34" charset="0"/>
              <a:buChar char="•"/>
            </a:pPr>
            <a:r>
              <a:rPr lang="en-US" dirty="0"/>
              <a:t>A new model appears with hydrogens.</a:t>
            </a:r>
          </a:p>
          <a:p>
            <a:pPr marL="285750" indent="-285750">
              <a:buFont typeface="Arial" panose="020B0604020202020204" pitchFamily="34" charset="0"/>
              <a:buChar char="•"/>
            </a:pPr>
            <a:r>
              <a:rPr lang="en-US" dirty="0"/>
              <a:t>I suggest that you delete that new “model-with-H” through Display Manager so you don’t accidently start editing that model.</a:t>
            </a:r>
          </a:p>
          <a:p>
            <a:pPr marL="285750" indent="-285750">
              <a:buFont typeface="Arial" panose="020B0604020202020204" pitchFamily="34" charset="0"/>
              <a:buChar char="•"/>
            </a:pPr>
            <a:r>
              <a:rPr lang="en-US" dirty="0"/>
              <a:t>Click on highest “Clash gap” to see worst clash.</a:t>
            </a:r>
          </a:p>
        </p:txBody>
      </p:sp>
      <p:pic>
        <p:nvPicPr>
          <p:cNvPr id="18" name="Picture 17">
            <a:extLst>
              <a:ext uri="{FF2B5EF4-FFF2-40B4-BE49-F238E27FC236}">
                <a16:creationId xmlns:a16="http://schemas.microsoft.com/office/drawing/2014/main" id="{406D5793-F342-40CA-873A-CE27780AA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5" name="Picture 4">
            <a:extLst>
              <a:ext uri="{FF2B5EF4-FFF2-40B4-BE49-F238E27FC236}">
                <a16:creationId xmlns:a16="http://schemas.microsoft.com/office/drawing/2014/main" id="{76E0D64E-CD6A-4A25-8B14-301DD1AE0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21" y="1249245"/>
            <a:ext cx="5584883" cy="5316379"/>
          </a:xfrm>
          <a:prstGeom prst="rect">
            <a:avLst/>
          </a:prstGeom>
        </p:spPr>
      </p:pic>
      <p:pic>
        <p:nvPicPr>
          <p:cNvPr id="7" name="Picture 6">
            <a:extLst>
              <a:ext uri="{FF2B5EF4-FFF2-40B4-BE49-F238E27FC236}">
                <a16:creationId xmlns:a16="http://schemas.microsoft.com/office/drawing/2014/main" id="{6FB941B0-545D-451F-A844-1B9767738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36" y="904180"/>
            <a:ext cx="1845965" cy="1845965"/>
          </a:xfrm>
          <a:prstGeom prst="rect">
            <a:avLst/>
          </a:prstGeom>
        </p:spPr>
      </p:pic>
      <p:pic>
        <p:nvPicPr>
          <p:cNvPr id="14" name="Picture 13">
            <a:extLst>
              <a:ext uri="{FF2B5EF4-FFF2-40B4-BE49-F238E27FC236}">
                <a16:creationId xmlns:a16="http://schemas.microsoft.com/office/drawing/2014/main" id="{BD84C494-09C5-4B20-BAE6-0AB0B7BDEF83}"/>
              </a:ext>
            </a:extLst>
          </p:cNvPr>
          <p:cNvPicPr>
            <a:picLocks noChangeAspect="1"/>
          </p:cNvPicPr>
          <p:nvPr/>
        </p:nvPicPr>
        <p:blipFill rotWithShape="1">
          <a:blip r:embed="rId5">
            <a:extLst>
              <a:ext uri="{28A0092B-C50C-407E-A947-70E740481C1C}">
                <a14:useLocalDpi xmlns:a14="http://schemas.microsoft.com/office/drawing/2010/main" val="0"/>
              </a:ext>
            </a:extLst>
          </a:blip>
          <a:srcRect t="43900"/>
          <a:stretch/>
        </p:blipFill>
        <p:spPr>
          <a:xfrm>
            <a:off x="6866765" y="5346943"/>
            <a:ext cx="5168701" cy="1325563"/>
          </a:xfrm>
          <a:prstGeom prst="rect">
            <a:avLst/>
          </a:prstGeom>
        </p:spPr>
      </p:pic>
      <p:pic>
        <p:nvPicPr>
          <p:cNvPr id="15" name="Graphic 14" descr="Right pointing backhand index">
            <a:extLst>
              <a:ext uri="{FF2B5EF4-FFF2-40B4-BE49-F238E27FC236}">
                <a16:creationId xmlns:a16="http://schemas.microsoft.com/office/drawing/2014/main" id="{E06C9F91-E775-47D0-A567-39B7073966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V="1">
            <a:off x="6385502" y="695649"/>
            <a:ext cx="914400" cy="914400"/>
          </a:xfrm>
          <a:prstGeom prst="rect">
            <a:avLst/>
          </a:prstGeom>
        </p:spPr>
      </p:pic>
    </p:spTree>
    <p:extLst>
      <p:ext uri="{BB962C8B-B14F-4D97-AF65-F5344CB8AC3E}">
        <p14:creationId xmlns:p14="http://schemas.microsoft.com/office/powerpoint/2010/main" val="25593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B8-BB86-4B94-B8DB-730FAD8B17C6}"/>
              </a:ext>
            </a:extLst>
          </p:cNvPr>
          <p:cNvSpPr>
            <a:spLocks noGrp="1"/>
          </p:cNvSpPr>
          <p:nvPr>
            <p:ph type="title"/>
          </p:nvPr>
        </p:nvSpPr>
        <p:spPr/>
        <p:txBody>
          <a:bodyPr/>
          <a:lstStyle/>
          <a:p>
            <a:r>
              <a:rPr lang="en-US" dirty="0"/>
              <a:t>Fix Clashes</a:t>
            </a:r>
          </a:p>
        </p:txBody>
      </p:sp>
      <p:sp>
        <p:nvSpPr>
          <p:cNvPr id="3" name="Rectangle 2">
            <a:extLst>
              <a:ext uri="{FF2B5EF4-FFF2-40B4-BE49-F238E27FC236}">
                <a16:creationId xmlns:a16="http://schemas.microsoft.com/office/drawing/2014/main" id="{DE67E091-3413-4CFE-90DE-547C0FC59A03}"/>
              </a:ext>
            </a:extLst>
          </p:cNvPr>
          <p:cNvSpPr/>
          <p:nvPr/>
        </p:nvSpPr>
        <p:spPr>
          <a:xfrm>
            <a:off x="569495" y="1979656"/>
            <a:ext cx="4255168" cy="369332"/>
          </a:xfrm>
          <a:prstGeom prst="rect">
            <a:avLst/>
          </a:prstGeom>
        </p:spPr>
        <p:txBody>
          <a:bodyPr wrap="square">
            <a:spAutoFit/>
          </a:bodyPr>
          <a:lstStyle/>
          <a:p>
            <a:pPr marL="285750" indent="-285750">
              <a:buFont typeface="Arial" panose="020B0604020202020204" pitchFamily="34" charset="0"/>
              <a:buChar char="•"/>
            </a:pPr>
            <a:r>
              <a:rPr lang="en-US" dirty="0"/>
              <a:t>Move atoms to avoid clash.</a:t>
            </a:r>
          </a:p>
        </p:txBody>
      </p:sp>
      <p:pic>
        <p:nvPicPr>
          <p:cNvPr id="18" name="Picture 17">
            <a:extLst>
              <a:ext uri="{FF2B5EF4-FFF2-40B4-BE49-F238E27FC236}">
                <a16:creationId xmlns:a16="http://schemas.microsoft.com/office/drawing/2014/main" id="{406D5793-F342-40CA-873A-CE27780AA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622" y="1249245"/>
            <a:ext cx="5584883" cy="5316379"/>
          </a:xfrm>
          <a:prstGeom prst="rect">
            <a:avLst/>
          </a:prstGeom>
        </p:spPr>
      </p:pic>
      <p:pic>
        <p:nvPicPr>
          <p:cNvPr id="5" name="Picture 4">
            <a:extLst>
              <a:ext uri="{FF2B5EF4-FFF2-40B4-BE49-F238E27FC236}">
                <a16:creationId xmlns:a16="http://schemas.microsoft.com/office/drawing/2014/main" id="{76E0D64E-CD6A-4A25-8B14-301DD1AE0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621" y="1249245"/>
            <a:ext cx="5584883" cy="5316379"/>
          </a:xfrm>
          <a:prstGeom prst="rect">
            <a:avLst/>
          </a:prstGeom>
        </p:spPr>
      </p:pic>
      <p:pic>
        <p:nvPicPr>
          <p:cNvPr id="9" name="Picture 8">
            <a:extLst>
              <a:ext uri="{FF2B5EF4-FFF2-40B4-BE49-F238E27FC236}">
                <a16:creationId xmlns:a16="http://schemas.microsoft.com/office/drawing/2014/main" id="{852ED4B4-E8D8-41B5-BA58-F0706B459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620" y="1249244"/>
            <a:ext cx="5584883" cy="5316379"/>
          </a:xfrm>
          <a:prstGeom prst="rect">
            <a:avLst/>
          </a:prstGeom>
        </p:spPr>
      </p:pic>
      <p:pic>
        <p:nvPicPr>
          <p:cNvPr id="10" name="Picture 9">
            <a:extLst>
              <a:ext uri="{FF2B5EF4-FFF2-40B4-BE49-F238E27FC236}">
                <a16:creationId xmlns:a16="http://schemas.microsoft.com/office/drawing/2014/main" id="{CE786ED2-AB96-4729-8F13-C3A68E6A4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737" y="912190"/>
            <a:ext cx="1845965" cy="1845965"/>
          </a:xfrm>
          <a:prstGeom prst="rect">
            <a:avLst/>
          </a:prstGeom>
        </p:spPr>
      </p:pic>
    </p:spTree>
    <p:extLst>
      <p:ext uri="{BB962C8B-B14F-4D97-AF65-F5344CB8AC3E}">
        <p14:creationId xmlns:p14="http://schemas.microsoft.com/office/powerpoint/2010/main" val="3011379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E1F768-3ED0-4166-956E-5519F48F479B}"/>
              </a:ext>
            </a:extLst>
          </p:cNvPr>
          <p:cNvPicPr>
            <a:picLocks noChangeAspect="1"/>
          </p:cNvPicPr>
          <p:nvPr/>
        </p:nvPicPr>
        <p:blipFill rotWithShape="1">
          <a:blip r:embed="rId2"/>
          <a:srcRect l="13952" t="19937" r="17096" b="33334"/>
          <a:stretch/>
        </p:blipFill>
        <p:spPr>
          <a:xfrm>
            <a:off x="260391" y="1431138"/>
            <a:ext cx="11675969" cy="3915150"/>
          </a:xfrm>
          <a:prstGeom prst="rect">
            <a:avLst/>
          </a:prstGeom>
        </p:spPr>
      </p:pic>
      <p:sp>
        <p:nvSpPr>
          <p:cNvPr id="98306" name="Rectangle 2"/>
          <p:cNvSpPr>
            <a:spLocks noGrp="1" noChangeArrowheads="1"/>
          </p:cNvSpPr>
          <p:nvPr>
            <p:ph type="title"/>
          </p:nvPr>
        </p:nvSpPr>
        <p:spPr>
          <a:xfrm>
            <a:off x="678427" y="109385"/>
            <a:ext cx="9934492" cy="1143000"/>
          </a:xfrm>
        </p:spPr>
        <p:txBody>
          <a:bodyPr>
            <a:normAutofit fontScale="90000"/>
          </a:bodyPr>
          <a:lstStyle/>
          <a:p>
            <a:pPr algn="l"/>
            <a:r>
              <a:rPr lang="en-US" sz="4000" dirty="0"/>
              <a:t>Perform your next round of automated refinement</a:t>
            </a:r>
            <a:r>
              <a:rPr lang="en-US" sz="2800" dirty="0"/>
              <a:t>… other rounds to follow</a:t>
            </a:r>
          </a:p>
        </p:txBody>
      </p:sp>
      <p:sp>
        <p:nvSpPr>
          <p:cNvPr id="7" name="TextBox 6"/>
          <p:cNvSpPr txBox="1"/>
          <p:nvPr/>
        </p:nvSpPr>
        <p:spPr>
          <a:xfrm>
            <a:off x="9665676" y="4775689"/>
            <a:ext cx="2526324" cy="923330"/>
          </a:xfrm>
          <a:prstGeom prst="rect">
            <a:avLst/>
          </a:prstGeom>
          <a:solidFill>
            <a:schemeClr val="bg1"/>
          </a:solidFill>
        </p:spPr>
        <p:txBody>
          <a:bodyPr wrap="square" rtlCol="0">
            <a:spAutoFit/>
          </a:bodyPr>
          <a:lstStyle/>
          <a:p>
            <a:r>
              <a:rPr lang="en-US" dirty="0">
                <a:solidFill>
                  <a:srgbClr val="FF0000"/>
                </a:solidFill>
              </a:rPr>
              <a:t>Advance to higher round numbers for subsequent refinement rounds</a:t>
            </a:r>
          </a:p>
        </p:txBody>
      </p:sp>
      <p:cxnSp>
        <p:nvCxnSpPr>
          <p:cNvPr id="10" name="Straight Arrow Connector 9"/>
          <p:cNvCxnSpPr>
            <a:cxnSpLocks/>
          </p:cNvCxnSpPr>
          <p:nvPr/>
        </p:nvCxnSpPr>
        <p:spPr>
          <a:xfrm flipV="1">
            <a:off x="11580580" y="4501897"/>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phic 12" descr="Right pointing backhand index">
            <a:extLst>
              <a:ext uri="{FF2B5EF4-FFF2-40B4-BE49-F238E27FC236}">
                <a16:creationId xmlns:a16="http://schemas.microsoft.com/office/drawing/2014/main" id="{206A8A19-8C3C-4A06-985A-AE502B07AB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932038" y="5220767"/>
            <a:ext cx="914400" cy="914400"/>
          </a:xfrm>
          <a:prstGeom prst="rect">
            <a:avLst/>
          </a:prstGeom>
        </p:spPr>
      </p:pic>
      <p:sp>
        <p:nvSpPr>
          <p:cNvPr id="16" name="TextBox 15">
            <a:extLst>
              <a:ext uri="{FF2B5EF4-FFF2-40B4-BE49-F238E27FC236}">
                <a16:creationId xmlns:a16="http://schemas.microsoft.com/office/drawing/2014/main" id="{2B29EBA2-AB81-43B7-A519-B903390F9349}"/>
              </a:ext>
            </a:extLst>
          </p:cNvPr>
          <p:cNvSpPr txBox="1"/>
          <p:nvPr/>
        </p:nvSpPr>
        <p:spPr>
          <a:xfrm>
            <a:off x="-96150" y="2278947"/>
            <a:ext cx="3851888" cy="338554"/>
          </a:xfrm>
          <a:prstGeom prst="rect">
            <a:avLst/>
          </a:prstGeom>
          <a:solidFill>
            <a:schemeClr val="bg1"/>
          </a:solidFill>
        </p:spPr>
        <p:txBody>
          <a:bodyPr wrap="none" rtlCol="0">
            <a:spAutoFit/>
          </a:bodyPr>
          <a:lstStyle/>
          <a:p>
            <a:r>
              <a:rPr lang="en-US" sz="1600" dirty="0">
                <a:solidFill>
                  <a:srgbClr val="FF0000"/>
                </a:solidFill>
              </a:rPr>
              <a:t>Your best coordinates of native proteinase K</a:t>
            </a:r>
          </a:p>
        </p:txBody>
      </p:sp>
      <p:cxnSp>
        <p:nvCxnSpPr>
          <p:cNvPr id="17" name="Straight Arrow Connector 16">
            <a:extLst>
              <a:ext uri="{FF2B5EF4-FFF2-40B4-BE49-F238E27FC236}">
                <a16:creationId xmlns:a16="http://schemas.microsoft.com/office/drawing/2014/main" id="{6C5C4679-86B4-4BBF-9098-BA88A6E6BB9B}"/>
              </a:ext>
            </a:extLst>
          </p:cNvPr>
          <p:cNvCxnSpPr/>
          <p:nvPr/>
        </p:nvCxnSpPr>
        <p:spPr>
          <a:xfrm>
            <a:off x="2005740" y="2538810"/>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EF7D7D4-CC56-4CDD-B7F3-C4B28A13CFF5}"/>
              </a:ext>
            </a:extLst>
          </p:cNvPr>
          <p:cNvSpPr txBox="1"/>
          <p:nvPr/>
        </p:nvSpPr>
        <p:spPr>
          <a:xfrm>
            <a:off x="1229030" y="6059596"/>
            <a:ext cx="3963393" cy="369332"/>
          </a:xfrm>
          <a:prstGeom prst="rect">
            <a:avLst/>
          </a:prstGeom>
          <a:noFill/>
        </p:spPr>
        <p:txBody>
          <a:bodyPr wrap="none" rtlCol="0">
            <a:spAutoFit/>
          </a:bodyPr>
          <a:lstStyle/>
          <a:p>
            <a:r>
              <a:rPr lang="en-US" dirty="0"/>
              <a:t>Click on “refine” tab to get this template</a:t>
            </a:r>
          </a:p>
        </p:txBody>
      </p:sp>
      <p:sp>
        <p:nvSpPr>
          <p:cNvPr id="15" name="Rectangle 14">
            <a:extLst>
              <a:ext uri="{FF2B5EF4-FFF2-40B4-BE49-F238E27FC236}">
                <a16:creationId xmlns:a16="http://schemas.microsoft.com/office/drawing/2014/main" id="{29E8ABF3-439E-48EA-ACC9-EBAC280E0EAC}"/>
              </a:ext>
            </a:extLst>
          </p:cNvPr>
          <p:cNvSpPr/>
          <p:nvPr/>
        </p:nvSpPr>
        <p:spPr>
          <a:xfrm>
            <a:off x="611419" y="3553880"/>
            <a:ext cx="11228434" cy="109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AF626186-F8E7-4893-9C2B-FFC6BA9342A7}"/>
              </a:ext>
            </a:extLst>
          </p:cNvPr>
          <p:cNvCxnSpPr>
            <a:cxnSpLocks/>
          </p:cNvCxnSpPr>
          <p:nvPr/>
        </p:nvCxnSpPr>
        <p:spPr>
          <a:xfrm>
            <a:off x="11556283" y="2406316"/>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591504-2FBA-48BE-A8FF-5445864B9762}"/>
              </a:ext>
            </a:extLst>
          </p:cNvPr>
          <p:cNvSpPr txBox="1"/>
          <p:nvPr/>
        </p:nvSpPr>
        <p:spPr>
          <a:xfrm>
            <a:off x="10178966" y="1457062"/>
            <a:ext cx="2113935" cy="923330"/>
          </a:xfrm>
          <a:prstGeom prst="rect">
            <a:avLst/>
          </a:prstGeom>
          <a:solidFill>
            <a:schemeClr val="bg1"/>
          </a:solidFill>
        </p:spPr>
        <p:txBody>
          <a:bodyPr wrap="square" rtlCol="0">
            <a:spAutoFit/>
          </a:bodyPr>
          <a:lstStyle/>
          <a:p>
            <a:r>
              <a:rPr lang="en-US" dirty="0">
                <a:solidFill>
                  <a:srgbClr val="FF0000"/>
                </a:solidFill>
              </a:rPr>
              <a:t>A root name for refinement output files</a:t>
            </a:r>
          </a:p>
        </p:txBody>
      </p:sp>
    </p:spTree>
    <p:extLst>
      <p:ext uri="{BB962C8B-B14F-4D97-AF65-F5344CB8AC3E}">
        <p14:creationId xmlns:p14="http://schemas.microsoft.com/office/powerpoint/2010/main" val="41309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454" name="Picture 102" descr="coot-init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5626" y="4038600"/>
            <a:ext cx="1152525" cy="812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55" name="Picture 103" descr="coot-init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301" y="4037013"/>
            <a:ext cx="1152525" cy="812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46" name="Picture 94" descr="coot-init1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2514" y="4044951"/>
            <a:ext cx="1131887" cy="7985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51" name="Picture 99" descr="coot-init"/>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a:stretch>
            <a:fillRect/>
          </a:stretch>
        </p:blipFill>
        <p:spPr bwMode="auto">
          <a:xfrm>
            <a:off x="2844800" y="4044951"/>
            <a:ext cx="1131888" cy="7985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0373" name="Text Box 21"/>
          <p:cNvSpPr txBox="1">
            <a:spLocks noChangeArrowheads="1"/>
          </p:cNvSpPr>
          <p:nvPr/>
        </p:nvSpPr>
        <p:spPr bwMode="auto">
          <a:xfrm>
            <a:off x="2955925" y="1911350"/>
            <a:ext cx="607218" cy="523220"/>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bg1"/>
                </a:solidFill>
                <a:latin typeface="Symbol" pitchFamily="18" charset="2"/>
              </a:rPr>
              <a:t>a</a:t>
            </a:r>
            <a:r>
              <a:rPr lang="en-US" sz="1600" baseline="-25000">
                <a:solidFill>
                  <a:schemeClr val="bg1"/>
                </a:solidFill>
              </a:rPr>
              <a:t>obs</a:t>
            </a:r>
          </a:p>
        </p:txBody>
      </p:sp>
      <p:sp>
        <p:nvSpPr>
          <p:cNvPr id="100385" name="Freeform 33"/>
          <p:cNvSpPr>
            <a:spLocks/>
          </p:cNvSpPr>
          <p:nvPr/>
        </p:nvSpPr>
        <p:spPr bwMode="auto">
          <a:xfrm>
            <a:off x="3016251" y="4657725"/>
            <a:ext cx="1865313" cy="1752600"/>
          </a:xfrm>
          <a:custGeom>
            <a:avLst/>
            <a:gdLst>
              <a:gd name="T0" fmla="*/ 368 w 1175"/>
              <a:gd name="T1" fmla="*/ 12 h 1056"/>
              <a:gd name="T2" fmla="*/ 332 w 1175"/>
              <a:gd name="T3" fmla="*/ 126 h 1056"/>
              <a:gd name="T4" fmla="*/ 80 w 1175"/>
              <a:gd name="T5" fmla="*/ 306 h 1056"/>
              <a:gd name="T6" fmla="*/ 284 w 1175"/>
              <a:gd name="T7" fmla="*/ 486 h 1056"/>
              <a:gd name="T8" fmla="*/ 2 w 1175"/>
              <a:gd name="T9" fmla="*/ 780 h 1056"/>
              <a:gd name="T10" fmla="*/ 272 w 1175"/>
              <a:gd name="T11" fmla="*/ 960 h 1056"/>
              <a:gd name="T12" fmla="*/ 440 w 1175"/>
              <a:gd name="T13" fmla="*/ 702 h 1056"/>
              <a:gd name="T14" fmla="*/ 746 w 1175"/>
              <a:gd name="T15" fmla="*/ 1056 h 1056"/>
              <a:gd name="T16" fmla="*/ 704 w 1175"/>
              <a:gd name="T17" fmla="*/ 702 h 1056"/>
              <a:gd name="T18" fmla="*/ 398 w 1175"/>
              <a:gd name="T19" fmla="*/ 468 h 1056"/>
              <a:gd name="T20" fmla="*/ 446 w 1175"/>
              <a:gd name="T21" fmla="*/ 156 h 1056"/>
              <a:gd name="T22" fmla="*/ 662 w 1175"/>
              <a:gd name="T23" fmla="*/ 288 h 1056"/>
              <a:gd name="T24" fmla="*/ 896 w 1175"/>
              <a:gd name="T25" fmla="*/ 816 h 1056"/>
              <a:gd name="T26" fmla="*/ 1148 w 1175"/>
              <a:gd name="T27" fmla="*/ 672 h 1056"/>
              <a:gd name="T28" fmla="*/ 1058 w 1175"/>
              <a:gd name="T29" fmla="*/ 408 h 1056"/>
              <a:gd name="T30" fmla="*/ 668 w 1175"/>
              <a:gd name="T31" fmla="*/ 138 h 1056"/>
              <a:gd name="T32" fmla="*/ 572 w 1175"/>
              <a:gd name="T33" fmla="*/ 42 h 1056"/>
              <a:gd name="T34" fmla="*/ 1088 w 1175"/>
              <a:gd name="T35"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5" h="1056">
                <a:moveTo>
                  <a:pt x="368" y="12"/>
                </a:moveTo>
                <a:cubicBezTo>
                  <a:pt x="374" y="44"/>
                  <a:pt x="380" y="77"/>
                  <a:pt x="332" y="126"/>
                </a:cubicBezTo>
                <a:cubicBezTo>
                  <a:pt x="284" y="175"/>
                  <a:pt x="88" y="246"/>
                  <a:pt x="80" y="306"/>
                </a:cubicBezTo>
                <a:cubicBezTo>
                  <a:pt x="72" y="366"/>
                  <a:pt x="297" y="407"/>
                  <a:pt x="284" y="486"/>
                </a:cubicBezTo>
                <a:cubicBezTo>
                  <a:pt x="271" y="565"/>
                  <a:pt x="4" y="701"/>
                  <a:pt x="2" y="780"/>
                </a:cubicBezTo>
                <a:cubicBezTo>
                  <a:pt x="0" y="859"/>
                  <a:pt x="199" y="973"/>
                  <a:pt x="272" y="960"/>
                </a:cubicBezTo>
                <a:cubicBezTo>
                  <a:pt x="345" y="947"/>
                  <a:pt x="361" y="686"/>
                  <a:pt x="440" y="702"/>
                </a:cubicBezTo>
                <a:cubicBezTo>
                  <a:pt x="519" y="718"/>
                  <a:pt x="702" y="1056"/>
                  <a:pt x="746" y="1056"/>
                </a:cubicBezTo>
                <a:cubicBezTo>
                  <a:pt x="790" y="1056"/>
                  <a:pt x="762" y="800"/>
                  <a:pt x="704" y="702"/>
                </a:cubicBezTo>
                <a:cubicBezTo>
                  <a:pt x="646" y="604"/>
                  <a:pt x="441" y="559"/>
                  <a:pt x="398" y="468"/>
                </a:cubicBezTo>
                <a:cubicBezTo>
                  <a:pt x="355" y="377"/>
                  <a:pt x="402" y="186"/>
                  <a:pt x="446" y="156"/>
                </a:cubicBezTo>
                <a:cubicBezTo>
                  <a:pt x="490" y="126"/>
                  <a:pt x="587" y="178"/>
                  <a:pt x="662" y="288"/>
                </a:cubicBezTo>
                <a:cubicBezTo>
                  <a:pt x="737" y="398"/>
                  <a:pt x="815" y="752"/>
                  <a:pt x="896" y="816"/>
                </a:cubicBezTo>
                <a:cubicBezTo>
                  <a:pt x="977" y="880"/>
                  <a:pt x="1121" y="740"/>
                  <a:pt x="1148" y="672"/>
                </a:cubicBezTo>
                <a:cubicBezTo>
                  <a:pt x="1175" y="604"/>
                  <a:pt x="1138" y="497"/>
                  <a:pt x="1058" y="408"/>
                </a:cubicBezTo>
                <a:cubicBezTo>
                  <a:pt x="978" y="319"/>
                  <a:pt x="749" y="199"/>
                  <a:pt x="668" y="138"/>
                </a:cubicBezTo>
                <a:cubicBezTo>
                  <a:pt x="587" y="77"/>
                  <a:pt x="502" y="65"/>
                  <a:pt x="572" y="42"/>
                </a:cubicBezTo>
                <a:cubicBezTo>
                  <a:pt x="642" y="19"/>
                  <a:pt x="865" y="9"/>
                  <a:pt x="1088" y="0"/>
                </a:cubicBezTo>
              </a:path>
            </a:pathLst>
          </a:custGeom>
          <a:noFill/>
          <a:ln w="9525">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6" name="Rectangle 4"/>
          <p:cNvSpPr>
            <a:spLocks noGrp="1" noChangeArrowheads="1"/>
          </p:cNvSpPr>
          <p:nvPr>
            <p:ph type="title"/>
          </p:nvPr>
        </p:nvSpPr>
        <p:spPr>
          <a:xfrm>
            <a:off x="1714500" y="-66675"/>
            <a:ext cx="8496300" cy="1143000"/>
          </a:xfrm>
        </p:spPr>
        <p:txBody>
          <a:bodyPr/>
          <a:lstStyle/>
          <a:p>
            <a:r>
              <a:rPr lang="en-US">
                <a:solidFill>
                  <a:schemeClr val="bg1"/>
                </a:solidFill>
              </a:rPr>
              <a:t>Structure Refinement Schematic</a:t>
            </a:r>
          </a:p>
        </p:txBody>
      </p:sp>
      <p:sp>
        <p:nvSpPr>
          <p:cNvPr id="100357" name="Line 5"/>
          <p:cNvSpPr>
            <a:spLocks noChangeShapeType="1"/>
          </p:cNvSpPr>
          <p:nvPr/>
        </p:nvSpPr>
        <p:spPr bwMode="auto">
          <a:xfrm flipV="1">
            <a:off x="1524000" y="3619500"/>
            <a:ext cx="9144000" cy="0"/>
          </a:xfrm>
          <a:prstGeom prst="line">
            <a:avLst/>
          </a:prstGeom>
          <a:noFill/>
          <a:ln w="508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8" name="Text Box 6"/>
          <p:cNvSpPr txBox="1">
            <a:spLocks noChangeArrowheads="1"/>
          </p:cNvSpPr>
          <p:nvPr/>
        </p:nvSpPr>
        <p:spPr bwMode="auto">
          <a:xfrm>
            <a:off x="1524001" y="3244850"/>
            <a:ext cx="17555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Reciprocal Space</a:t>
            </a:r>
          </a:p>
        </p:txBody>
      </p:sp>
      <p:sp>
        <p:nvSpPr>
          <p:cNvPr id="100359" name="Text Box 7"/>
          <p:cNvSpPr txBox="1">
            <a:spLocks noChangeArrowheads="1"/>
          </p:cNvSpPr>
          <p:nvPr/>
        </p:nvSpPr>
        <p:spPr bwMode="auto">
          <a:xfrm>
            <a:off x="1524001" y="3676650"/>
            <a:ext cx="1188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Real Space</a:t>
            </a:r>
          </a:p>
        </p:txBody>
      </p:sp>
      <p:sp>
        <p:nvSpPr>
          <p:cNvPr id="100362" name="Text Box 10"/>
          <p:cNvSpPr txBox="1">
            <a:spLocks noChangeArrowheads="1"/>
          </p:cNvSpPr>
          <p:nvPr/>
        </p:nvSpPr>
        <p:spPr bwMode="auto">
          <a:xfrm>
            <a:off x="1597026" y="1457325"/>
            <a:ext cx="12879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chemeClr val="bg1"/>
                </a:solidFill>
              </a:rPr>
              <a:t>|F</a:t>
            </a:r>
            <a:r>
              <a:rPr lang="en-US" sz="2000" baseline="-25000">
                <a:solidFill>
                  <a:schemeClr val="bg1"/>
                </a:solidFill>
              </a:rPr>
              <a:t>obs-native </a:t>
            </a:r>
            <a:r>
              <a:rPr lang="en-US">
                <a:solidFill>
                  <a:schemeClr val="bg1"/>
                </a:solidFill>
              </a:rPr>
              <a:t>|</a:t>
            </a:r>
          </a:p>
        </p:txBody>
      </p:sp>
      <p:sp>
        <p:nvSpPr>
          <p:cNvPr id="100364" name="Text Box 12"/>
          <p:cNvSpPr txBox="1">
            <a:spLocks noChangeArrowheads="1"/>
          </p:cNvSpPr>
          <p:nvPr/>
        </p:nvSpPr>
        <p:spPr bwMode="auto">
          <a:xfrm>
            <a:off x="1460501" y="2332038"/>
            <a:ext cx="13456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a:t>
            </a:r>
            <a:r>
              <a:rPr lang="en-US" sz="2000">
                <a:solidFill>
                  <a:schemeClr val="bg1"/>
                </a:solidFill>
              </a:rPr>
              <a:t>F</a:t>
            </a:r>
            <a:r>
              <a:rPr lang="en-US" sz="2000" baseline="-25000">
                <a:solidFill>
                  <a:schemeClr val="bg1"/>
                </a:solidFill>
              </a:rPr>
              <a:t>obs-PCMBS </a:t>
            </a:r>
            <a:r>
              <a:rPr lang="en-US">
                <a:solidFill>
                  <a:schemeClr val="bg1"/>
                </a:solidFill>
              </a:rPr>
              <a:t>|</a:t>
            </a:r>
          </a:p>
        </p:txBody>
      </p:sp>
      <p:sp>
        <p:nvSpPr>
          <p:cNvPr id="100365" name="Text Box 13"/>
          <p:cNvSpPr txBox="1">
            <a:spLocks noChangeArrowheads="1"/>
          </p:cNvSpPr>
          <p:nvPr/>
        </p:nvSpPr>
        <p:spPr bwMode="auto">
          <a:xfrm>
            <a:off x="1597025" y="1900238"/>
            <a:ext cx="12382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a:t>
            </a:r>
            <a:r>
              <a:rPr lang="en-US" sz="2000" dirty="0">
                <a:solidFill>
                  <a:schemeClr val="bg1"/>
                </a:solidFill>
              </a:rPr>
              <a:t>F</a:t>
            </a:r>
            <a:r>
              <a:rPr lang="en-US" sz="2000" baseline="-25000" dirty="0">
                <a:solidFill>
                  <a:schemeClr val="bg1"/>
                </a:solidFill>
              </a:rPr>
              <a:t>obs-EuCl</a:t>
            </a:r>
            <a:r>
              <a:rPr lang="en-US" sz="2000" baseline="-36000" dirty="0">
                <a:solidFill>
                  <a:schemeClr val="bg1"/>
                </a:solidFill>
              </a:rPr>
              <a:t>3 </a:t>
            </a:r>
            <a:r>
              <a:rPr lang="en-US" dirty="0">
                <a:solidFill>
                  <a:schemeClr val="bg1"/>
                </a:solidFill>
              </a:rPr>
              <a:t>|</a:t>
            </a:r>
          </a:p>
        </p:txBody>
      </p:sp>
      <p:sp>
        <p:nvSpPr>
          <p:cNvPr id="100366" name="Line 14"/>
          <p:cNvSpPr>
            <a:spLocks noChangeShapeType="1"/>
          </p:cNvSpPr>
          <p:nvPr/>
        </p:nvSpPr>
        <p:spPr bwMode="auto">
          <a:xfrm>
            <a:off x="2806701" y="2151063"/>
            <a:ext cx="18097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9" name="Line 17"/>
          <p:cNvSpPr>
            <a:spLocks noChangeShapeType="1"/>
          </p:cNvSpPr>
          <p:nvPr/>
        </p:nvSpPr>
        <p:spPr bwMode="auto">
          <a:xfrm>
            <a:off x="3411538" y="2214563"/>
            <a:ext cx="1397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2" name="Line 20"/>
          <p:cNvSpPr>
            <a:spLocks noChangeShapeType="1"/>
          </p:cNvSpPr>
          <p:nvPr/>
        </p:nvSpPr>
        <p:spPr bwMode="auto">
          <a:xfrm>
            <a:off x="2801939" y="1700213"/>
            <a:ext cx="339883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0378" name="Picture 26" descr="MC9004346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2489" y="4279900"/>
            <a:ext cx="1311275" cy="1936750"/>
          </a:xfrm>
          <a:prstGeom prst="rect">
            <a:avLst/>
          </a:prstGeom>
          <a:noFill/>
          <a:extLst>
            <a:ext uri="{909E8E84-426E-40DD-AFC4-6F175D3DCCD1}">
              <a14:hiddenFill xmlns:a14="http://schemas.microsoft.com/office/drawing/2010/main">
                <a:solidFill>
                  <a:srgbClr val="FFFFFF"/>
                </a:solidFill>
              </a14:hiddenFill>
            </a:ext>
          </a:extLst>
        </p:spPr>
      </p:pic>
      <p:sp>
        <p:nvSpPr>
          <p:cNvPr id="100383" name="Text Box 31"/>
          <p:cNvSpPr txBox="1">
            <a:spLocks noChangeArrowheads="1"/>
          </p:cNvSpPr>
          <p:nvPr/>
        </p:nvSpPr>
        <p:spPr bwMode="auto">
          <a:xfrm>
            <a:off x="1857375" y="5137150"/>
            <a:ext cx="13292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chemeClr val="bg1"/>
                </a:solidFill>
              </a:rPr>
              <a:t>Fit Map</a:t>
            </a:r>
          </a:p>
        </p:txBody>
      </p:sp>
      <p:sp>
        <p:nvSpPr>
          <p:cNvPr id="100384" name="Text Box 32"/>
          <p:cNvSpPr txBox="1">
            <a:spLocks noChangeArrowheads="1"/>
          </p:cNvSpPr>
          <p:nvPr/>
        </p:nvSpPr>
        <p:spPr bwMode="auto">
          <a:xfrm>
            <a:off x="3616032" y="3436938"/>
            <a:ext cx="1146468" cy="369332"/>
          </a:xfrm>
          <a:prstGeom prst="rect">
            <a:avLst/>
          </a:prstGeom>
          <a:solidFill>
            <a:schemeClr val="tx1"/>
          </a:solidFill>
          <a:ln>
            <a:noFill/>
          </a:ln>
          <a:effectLst/>
          <a:extLst/>
        </p:spPr>
        <p:txBody>
          <a:bodyPr wrap="none">
            <a:spAutoFit/>
          </a:bodyPr>
          <a:lstStyle/>
          <a:p>
            <a:pPr algn="r"/>
            <a:r>
              <a:rPr lang="en-US" dirty="0">
                <a:solidFill>
                  <a:schemeClr val="bg1"/>
                </a:solidFill>
              </a:rPr>
              <a:t>  FT (Coot)</a:t>
            </a:r>
          </a:p>
        </p:txBody>
      </p:sp>
      <p:sp>
        <p:nvSpPr>
          <p:cNvPr id="100363" name="Line 11"/>
          <p:cNvSpPr>
            <a:spLocks noChangeShapeType="1"/>
          </p:cNvSpPr>
          <p:nvPr/>
        </p:nvSpPr>
        <p:spPr bwMode="auto">
          <a:xfrm flipH="1">
            <a:off x="3552825" y="2214564"/>
            <a:ext cx="0" cy="181768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4" name="Line 22"/>
          <p:cNvSpPr>
            <a:spLocks noChangeShapeType="1"/>
          </p:cNvSpPr>
          <p:nvPr/>
        </p:nvSpPr>
        <p:spPr bwMode="auto">
          <a:xfrm flipH="1">
            <a:off x="3659188" y="1751013"/>
            <a:ext cx="17462" cy="22796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7" name="Text Box 35"/>
          <p:cNvSpPr txBox="1">
            <a:spLocks noChangeArrowheads="1"/>
          </p:cNvSpPr>
          <p:nvPr/>
        </p:nvSpPr>
        <p:spPr bwMode="auto">
          <a:xfrm>
            <a:off x="5427672" y="3438525"/>
            <a:ext cx="1279516" cy="369332"/>
          </a:xfrm>
          <a:prstGeom prst="rect">
            <a:avLst/>
          </a:prstGeom>
          <a:solidFill>
            <a:schemeClr val="tx1"/>
          </a:solidFill>
          <a:ln>
            <a:noFill/>
          </a:ln>
          <a:effectLst/>
          <a:extLst/>
        </p:spPr>
        <p:txBody>
          <a:bodyPr wrap="none">
            <a:spAutoFit/>
          </a:bodyPr>
          <a:lstStyle/>
          <a:p>
            <a:pPr algn="r"/>
            <a:r>
              <a:rPr lang="en-US">
                <a:solidFill>
                  <a:schemeClr val="bg1"/>
                </a:solidFill>
              </a:rPr>
              <a:t> FT (Phenix)</a:t>
            </a:r>
          </a:p>
        </p:txBody>
      </p:sp>
      <p:sp>
        <p:nvSpPr>
          <p:cNvPr id="100386" name="Line 34"/>
          <p:cNvSpPr>
            <a:spLocks noChangeShapeType="1"/>
          </p:cNvSpPr>
          <p:nvPr/>
        </p:nvSpPr>
        <p:spPr bwMode="auto">
          <a:xfrm>
            <a:off x="5346700" y="3381375"/>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3" name="Line 41"/>
          <p:cNvSpPr>
            <a:spLocks noChangeShapeType="1"/>
          </p:cNvSpPr>
          <p:nvPr/>
        </p:nvSpPr>
        <p:spPr bwMode="auto">
          <a:xfrm>
            <a:off x="2805114" y="1800225"/>
            <a:ext cx="3841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4" name="Line 42"/>
          <p:cNvSpPr>
            <a:spLocks noChangeShapeType="1"/>
          </p:cNvSpPr>
          <p:nvPr/>
        </p:nvSpPr>
        <p:spPr bwMode="auto">
          <a:xfrm>
            <a:off x="3194050" y="1800225"/>
            <a:ext cx="0" cy="203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5" name="Line 43"/>
          <p:cNvSpPr>
            <a:spLocks noChangeShapeType="1"/>
          </p:cNvSpPr>
          <p:nvPr/>
        </p:nvSpPr>
        <p:spPr bwMode="auto">
          <a:xfrm>
            <a:off x="2803526" y="2614613"/>
            <a:ext cx="3841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6" name="Line 44"/>
          <p:cNvSpPr>
            <a:spLocks noChangeShapeType="1"/>
          </p:cNvSpPr>
          <p:nvPr/>
        </p:nvSpPr>
        <p:spPr bwMode="auto">
          <a:xfrm flipV="1">
            <a:off x="3192463" y="2411413"/>
            <a:ext cx="0" cy="203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7" name="Line 45"/>
          <p:cNvSpPr>
            <a:spLocks noChangeShapeType="1"/>
          </p:cNvSpPr>
          <p:nvPr/>
        </p:nvSpPr>
        <p:spPr bwMode="auto">
          <a:xfrm>
            <a:off x="2806700" y="1751013"/>
            <a:ext cx="869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1" name="Oval 49"/>
          <p:cNvSpPr>
            <a:spLocks noChangeArrowheads="1"/>
          </p:cNvSpPr>
          <p:nvPr/>
        </p:nvSpPr>
        <p:spPr bwMode="auto">
          <a:xfrm>
            <a:off x="5334000" y="1700213"/>
            <a:ext cx="1619250" cy="15287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3" name="Rectangle 51"/>
          <p:cNvSpPr>
            <a:spLocks noChangeArrowheads="1"/>
          </p:cNvSpPr>
          <p:nvPr/>
        </p:nvSpPr>
        <p:spPr bwMode="auto">
          <a:xfrm>
            <a:off x="4854576" y="3014663"/>
            <a:ext cx="803275" cy="336550"/>
          </a:xfrm>
          <a:prstGeom prst="rect">
            <a:avLst/>
          </a:prstGeom>
          <a:solidFill>
            <a:schemeClr val="tx1"/>
          </a:solidFill>
          <a:ln>
            <a:noFill/>
          </a:ln>
          <a:effectLst/>
          <a:extLst/>
        </p:spPr>
        <p:txBody>
          <a:bodyPr wrap="none">
            <a:spAutoFit/>
          </a:bodyPr>
          <a:lstStyle/>
          <a:p>
            <a:r>
              <a:rPr lang="en-US" sz="1600">
                <a:solidFill>
                  <a:schemeClr val="bg1"/>
                </a:solidFill>
              </a:rPr>
              <a:t>|F</a:t>
            </a:r>
            <a:r>
              <a:rPr lang="en-US" sz="1600" baseline="-25000">
                <a:solidFill>
                  <a:schemeClr val="bg1"/>
                </a:solidFill>
              </a:rPr>
              <a:t>calc </a:t>
            </a:r>
            <a:r>
              <a:rPr lang="en-US" sz="1400">
                <a:solidFill>
                  <a:schemeClr val="bg1"/>
                </a:solidFill>
              </a:rPr>
              <a:t>|</a:t>
            </a:r>
            <a:r>
              <a:rPr lang="en-US" sz="1600" baseline="30000">
                <a:solidFill>
                  <a:schemeClr val="bg1"/>
                </a:solidFill>
              </a:rPr>
              <a:t>in</a:t>
            </a:r>
          </a:p>
        </p:txBody>
      </p:sp>
      <p:sp>
        <p:nvSpPr>
          <p:cNvPr id="100404" name="Line 52"/>
          <p:cNvSpPr>
            <a:spLocks noChangeShapeType="1"/>
          </p:cNvSpPr>
          <p:nvPr/>
        </p:nvSpPr>
        <p:spPr bwMode="auto">
          <a:xfrm>
            <a:off x="5329238" y="2373313"/>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6" name="Line 54"/>
          <p:cNvSpPr>
            <a:spLocks noChangeShapeType="1"/>
          </p:cNvSpPr>
          <p:nvPr/>
        </p:nvSpPr>
        <p:spPr bwMode="auto">
          <a:xfrm>
            <a:off x="2801939" y="1646238"/>
            <a:ext cx="505618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8" name="Line 56"/>
          <p:cNvSpPr>
            <a:spLocks noChangeShapeType="1"/>
          </p:cNvSpPr>
          <p:nvPr/>
        </p:nvSpPr>
        <p:spPr bwMode="auto">
          <a:xfrm flipH="1">
            <a:off x="6864350" y="2840039"/>
            <a:ext cx="0" cy="124618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0417" name="Group 65"/>
          <p:cNvGrpSpPr>
            <a:grpSpLocks/>
          </p:cNvGrpSpPr>
          <p:nvPr/>
        </p:nvGrpSpPr>
        <p:grpSpPr bwMode="auto">
          <a:xfrm>
            <a:off x="5480051" y="2008189"/>
            <a:ext cx="1306513" cy="835025"/>
            <a:chOff x="4767" y="1071"/>
            <a:chExt cx="823" cy="526"/>
          </a:xfrm>
        </p:grpSpPr>
        <p:sp>
          <p:nvSpPr>
            <p:cNvPr id="100400" name="Text Box 48"/>
            <p:cNvSpPr txBox="1">
              <a:spLocks noChangeArrowheads="1"/>
            </p:cNvSpPr>
            <p:nvPr/>
          </p:nvSpPr>
          <p:spPr bwMode="auto">
            <a:xfrm>
              <a:off x="4767" y="1071"/>
              <a:ext cx="823"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5000"/>
                </a:lnSpc>
              </a:pPr>
              <a:r>
                <a:rPr lang="en-US" dirty="0" err="1">
                  <a:solidFill>
                    <a:schemeClr val="bg1"/>
                  </a:solidFill>
                  <a:latin typeface="Symbol" pitchFamily="18" charset="2"/>
                </a:rPr>
                <a:t>S</a:t>
              </a:r>
              <a:r>
                <a:rPr lang="en-US" dirty="0" err="1">
                  <a:solidFill>
                    <a:schemeClr val="bg1"/>
                  </a:solidFill>
                </a:rPr>
                <a:t>|F</a:t>
              </a:r>
              <a:r>
                <a:rPr lang="en-US" baseline="-25000" dirty="0" err="1">
                  <a:solidFill>
                    <a:schemeClr val="bg1"/>
                  </a:solidFill>
                </a:rPr>
                <a:t>obs</a:t>
              </a:r>
              <a:r>
                <a:rPr lang="en-US" dirty="0" err="1">
                  <a:solidFill>
                    <a:schemeClr val="bg1"/>
                  </a:solidFill>
                </a:rPr>
                <a:t>-F</a:t>
              </a:r>
              <a:r>
                <a:rPr lang="en-US" baseline="-25000" dirty="0" err="1">
                  <a:solidFill>
                    <a:schemeClr val="bg1"/>
                  </a:solidFill>
                </a:rPr>
                <a:t>calc</a:t>
              </a:r>
              <a:r>
                <a:rPr lang="en-US" dirty="0">
                  <a:solidFill>
                    <a:schemeClr val="bg1"/>
                  </a:solidFill>
                </a:rPr>
                <a:t>|</a:t>
              </a:r>
            </a:p>
            <a:p>
              <a:pPr algn="ctr">
                <a:lnSpc>
                  <a:spcPct val="135000"/>
                </a:lnSpc>
              </a:pPr>
              <a:r>
                <a:rPr lang="en-US" dirty="0" err="1">
                  <a:solidFill>
                    <a:schemeClr val="bg1"/>
                  </a:solidFill>
                  <a:latin typeface="Symbol" pitchFamily="18" charset="2"/>
                </a:rPr>
                <a:t>S</a:t>
              </a:r>
              <a:r>
                <a:rPr lang="en-US" dirty="0" err="1">
                  <a:solidFill>
                    <a:schemeClr val="bg1"/>
                  </a:solidFill>
                </a:rPr>
                <a:t>|F</a:t>
              </a:r>
              <a:r>
                <a:rPr lang="en-US" baseline="-25000" dirty="0" err="1">
                  <a:solidFill>
                    <a:schemeClr val="bg1"/>
                  </a:solidFill>
                </a:rPr>
                <a:t>obs</a:t>
              </a:r>
              <a:r>
                <a:rPr lang="en-US" dirty="0">
                  <a:solidFill>
                    <a:schemeClr val="bg1"/>
                  </a:solidFill>
                </a:rPr>
                <a:t>|</a:t>
              </a:r>
            </a:p>
          </p:txBody>
        </p:sp>
        <p:sp>
          <p:nvSpPr>
            <p:cNvPr id="100411" name="Line 59"/>
            <p:cNvSpPr>
              <a:spLocks noChangeShapeType="1"/>
            </p:cNvSpPr>
            <p:nvPr/>
          </p:nvSpPr>
          <p:spPr bwMode="auto">
            <a:xfrm>
              <a:off x="4838" y="1361"/>
              <a:ext cx="701"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0413" name="Rectangle 61"/>
          <p:cNvSpPr>
            <a:spLocks noChangeArrowheads="1"/>
          </p:cNvSpPr>
          <p:nvPr/>
        </p:nvSpPr>
        <p:spPr bwMode="auto">
          <a:xfrm>
            <a:off x="6859589" y="2787650"/>
            <a:ext cx="8683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|F</a:t>
            </a:r>
            <a:r>
              <a:rPr lang="en-US" sz="1600" baseline="-25000">
                <a:solidFill>
                  <a:schemeClr val="bg1"/>
                </a:solidFill>
              </a:rPr>
              <a:t>calc</a:t>
            </a:r>
            <a:r>
              <a:rPr lang="en-US" sz="1600">
                <a:solidFill>
                  <a:schemeClr val="bg1"/>
                </a:solidFill>
              </a:rPr>
              <a:t>|</a:t>
            </a:r>
            <a:r>
              <a:rPr lang="en-US" sz="1600" baseline="30000">
                <a:solidFill>
                  <a:schemeClr val="bg1"/>
                </a:solidFill>
              </a:rPr>
              <a:t>out</a:t>
            </a:r>
          </a:p>
        </p:txBody>
      </p:sp>
      <p:sp>
        <p:nvSpPr>
          <p:cNvPr id="100415" name="Rectangle 63"/>
          <p:cNvSpPr>
            <a:spLocks noChangeArrowheads="1"/>
          </p:cNvSpPr>
          <p:nvPr/>
        </p:nvSpPr>
        <p:spPr bwMode="auto">
          <a:xfrm>
            <a:off x="2987676" y="6434138"/>
            <a:ext cx="22691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solidFill>
                  <a:schemeClr val="bg1"/>
                </a:solidFill>
              </a:rPr>
              <a:t>Manual Building Round 1</a:t>
            </a:r>
          </a:p>
        </p:txBody>
      </p:sp>
      <p:sp>
        <p:nvSpPr>
          <p:cNvPr id="100422" name="Line 70"/>
          <p:cNvSpPr>
            <a:spLocks noChangeShapeType="1"/>
          </p:cNvSpPr>
          <p:nvPr/>
        </p:nvSpPr>
        <p:spPr bwMode="auto">
          <a:xfrm>
            <a:off x="6864350" y="3160713"/>
            <a:ext cx="8826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24" name="Text Box 72"/>
          <p:cNvSpPr txBox="1">
            <a:spLocks noChangeArrowheads="1"/>
          </p:cNvSpPr>
          <p:nvPr/>
        </p:nvSpPr>
        <p:spPr bwMode="auto">
          <a:xfrm>
            <a:off x="2005014" y="4986339"/>
            <a:ext cx="1089209" cy="276999"/>
          </a:xfrm>
          <a:prstGeom prst="rect">
            <a:avLst/>
          </a:prstGeom>
          <a:noFill/>
          <a:ln>
            <a:noFill/>
          </a:ln>
          <a:effectLst/>
          <a:extLst>
            <a:ext uri="{909E8E84-426E-40DD-AFC4-6F175D3DCCD1}">
              <a14:hiddenFill xmlns:a14="http://schemas.microsoft.com/office/drawing/2010/main">
                <a:solidFill>
                  <a:srgbClr val="E1F2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bg1"/>
                </a:solidFill>
              </a:rPr>
              <a:t>Build atoms to</a:t>
            </a:r>
          </a:p>
        </p:txBody>
      </p:sp>
      <p:sp>
        <p:nvSpPr>
          <p:cNvPr id="100425" name="Text Box 73"/>
          <p:cNvSpPr txBox="1">
            <a:spLocks noChangeArrowheads="1"/>
          </p:cNvSpPr>
          <p:nvPr/>
        </p:nvSpPr>
        <p:spPr bwMode="auto">
          <a:xfrm>
            <a:off x="7723459" y="3438525"/>
            <a:ext cx="1252266" cy="369332"/>
          </a:xfrm>
          <a:prstGeom prst="rect">
            <a:avLst/>
          </a:prstGeom>
          <a:solidFill>
            <a:schemeClr val="tx1"/>
          </a:solidFill>
          <a:ln>
            <a:noFill/>
          </a:ln>
          <a:effectLst/>
          <a:extLst/>
        </p:spPr>
        <p:txBody>
          <a:bodyPr wrap="none">
            <a:spAutoFit/>
          </a:bodyPr>
          <a:lstStyle/>
          <a:p>
            <a:pPr algn="r"/>
            <a:r>
              <a:rPr lang="en-US">
                <a:solidFill>
                  <a:schemeClr val="bg1"/>
                </a:solidFill>
              </a:rPr>
              <a:t>    FT (Coot)</a:t>
            </a:r>
          </a:p>
        </p:txBody>
      </p:sp>
      <p:sp>
        <p:nvSpPr>
          <p:cNvPr id="100407" name="Line 55"/>
          <p:cNvSpPr>
            <a:spLocks noChangeShapeType="1"/>
          </p:cNvSpPr>
          <p:nvPr/>
        </p:nvSpPr>
        <p:spPr bwMode="auto">
          <a:xfrm flipH="1">
            <a:off x="7862888" y="1646239"/>
            <a:ext cx="0" cy="238442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26" name="Line 74"/>
          <p:cNvSpPr>
            <a:spLocks noChangeShapeType="1"/>
          </p:cNvSpPr>
          <p:nvPr/>
        </p:nvSpPr>
        <p:spPr bwMode="auto">
          <a:xfrm flipH="1">
            <a:off x="7747000" y="3160713"/>
            <a:ext cx="0" cy="86201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28" name="Text Box 76"/>
          <p:cNvSpPr txBox="1">
            <a:spLocks noChangeArrowheads="1"/>
          </p:cNvSpPr>
          <p:nvPr/>
        </p:nvSpPr>
        <p:spPr bwMode="auto">
          <a:xfrm>
            <a:off x="8154736" y="4108450"/>
            <a:ext cx="75456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a:solidFill>
                  <a:schemeClr val="bg1"/>
                </a:solidFill>
              </a:rPr>
              <a:t>2F</a:t>
            </a:r>
            <a:r>
              <a:rPr lang="en-US" sz="1200" baseline="-25000">
                <a:solidFill>
                  <a:schemeClr val="bg1"/>
                </a:solidFill>
              </a:rPr>
              <a:t>obs</a:t>
            </a:r>
            <a:r>
              <a:rPr lang="en-US" sz="1200">
                <a:solidFill>
                  <a:schemeClr val="bg1"/>
                </a:solidFill>
              </a:rPr>
              <a:t>-F</a:t>
            </a:r>
            <a:r>
              <a:rPr lang="en-US" sz="1200" baseline="-25000">
                <a:solidFill>
                  <a:schemeClr val="bg1"/>
                </a:solidFill>
              </a:rPr>
              <a:t>calc</a:t>
            </a:r>
          </a:p>
          <a:p>
            <a:pPr algn="ctr"/>
            <a:r>
              <a:rPr lang="en-US">
                <a:solidFill>
                  <a:schemeClr val="bg1"/>
                </a:solidFill>
              </a:rPr>
              <a:t>map</a:t>
            </a:r>
          </a:p>
        </p:txBody>
      </p:sp>
      <p:sp>
        <p:nvSpPr>
          <p:cNvPr id="100429" name="Line 77"/>
          <p:cNvSpPr>
            <a:spLocks noChangeShapeType="1"/>
          </p:cNvSpPr>
          <p:nvPr/>
        </p:nvSpPr>
        <p:spPr bwMode="auto">
          <a:xfrm>
            <a:off x="6864350" y="3438526"/>
            <a:ext cx="768350" cy="31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2" name="Text Box 40"/>
          <p:cNvSpPr txBox="1">
            <a:spLocks noChangeArrowheads="1"/>
          </p:cNvSpPr>
          <p:nvPr/>
        </p:nvSpPr>
        <p:spPr bwMode="auto">
          <a:xfrm>
            <a:off x="4090989" y="1970088"/>
            <a:ext cx="1031875" cy="946150"/>
          </a:xfrm>
          <a:prstGeom prst="rect">
            <a:avLst/>
          </a:prstGeom>
          <a:solidFill>
            <a:schemeClr val="tx1"/>
          </a:solidFill>
          <a:ln>
            <a:noFill/>
          </a:ln>
          <a:effectLst/>
          <a:extLst/>
        </p:spPr>
        <p:txBody>
          <a:bodyPr wrap="none">
            <a:spAutoFit/>
          </a:bodyPr>
          <a:lstStyle/>
          <a:p>
            <a:pPr algn="ctr"/>
            <a:r>
              <a:rPr lang="en-US" sz="2800" b="1">
                <a:solidFill>
                  <a:schemeClr val="bg1"/>
                </a:solidFill>
              </a:rPr>
              <a:t>Fit </a:t>
            </a:r>
          </a:p>
          <a:p>
            <a:pPr algn="ctr"/>
            <a:r>
              <a:rPr lang="en-US" sz="2800" b="1">
                <a:solidFill>
                  <a:schemeClr val="bg1"/>
                </a:solidFill>
              </a:rPr>
              <a:t>|F</a:t>
            </a:r>
            <a:r>
              <a:rPr lang="en-US" sz="2800" b="1" baseline="-25000">
                <a:solidFill>
                  <a:schemeClr val="bg1"/>
                </a:solidFill>
              </a:rPr>
              <a:t>obs</a:t>
            </a:r>
            <a:r>
              <a:rPr lang="en-US" sz="2800" b="1">
                <a:solidFill>
                  <a:schemeClr val="bg1"/>
                </a:solidFill>
              </a:rPr>
              <a:t>|</a:t>
            </a:r>
          </a:p>
        </p:txBody>
      </p:sp>
      <p:sp>
        <p:nvSpPr>
          <p:cNvPr id="100423" name="Text Box 71"/>
          <p:cNvSpPr txBox="1">
            <a:spLocks noChangeArrowheads="1"/>
          </p:cNvSpPr>
          <p:nvPr/>
        </p:nvSpPr>
        <p:spPr bwMode="auto">
          <a:xfrm>
            <a:off x="4030664" y="1816101"/>
            <a:ext cx="1131913" cy="276999"/>
          </a:xfrm>
          <a:prstGeom prst="rect">
            <a:avLst/>
          </a:prstGeom>
          <a:noFill/>
          <a:ln>
            <a:noFill/>
          </a:ln>
          <a:effectLst/>
          <a:extLst>
            <a:ext uri="{909E8E84-426E-40DD-AFC4-6F175D3DCCD1}">
              <a14:hiddenFill xmlns:a14="http://schemas.microsoft.com/office/drawing/2010/main">
                <a:solidFill>
                  <a:srgbClr val="E1F2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bg1"/>
                </a:solidFill>
              </a:rPr>
              <a:t>Move atoms to</a:t>
            </a:r>
          </a:p>
        </p:txBody>
      </p:sp>
      <p:sp>
        <p:nvSpPr>
          <p:cNvPr id="100430" name="Text Box 78"/>
          <p:cNvSpPr txBox="1">
            <a:spLocks noChangeArrowheads="1"/>
          </p:cNvSpPr>
          <p:nvPr/>
        </p:nvSpPr>
        <p:spPr bwMode="auto">
          <a:xfrm>
            <a:off x="7000875" y="3044825"/>
            <a:ext cx="558614" cy="400110"/>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err="1">
                <a:solidFill>
                  <a:schemeClr val="bg1"/>
                </a:solidFill>
                <a:latin typeface="Symbol" pitchFamily="18" charset="2"/>
              </a:rPr>
              <a:t>a</a:t>
            </a:r>
            <a:r>
              <a:rPr lang="en-US" sz="1600" baseline="-25000" dirty="0" err="1">
                <a:solidFill>
                  <a:schemeClr val="bg1"/>
                </a:solidFill>
              </a:rPr>
              <a:t>calc</a:t>
            </a:r>
            <a:endParaRPr lang="en-US" sz="1600" baseline="-25000" dirty="0">
              <a:solidFill>
                <a:schemeClr val="bg1"/>
              </a:solidFill>
            </a:endParaRPr>
          </a:p>
        </p:txBody>
      </p:sp>
      <p:sp>
        <p:nvSpPr>
          <p:cNvPr id="100431" name="Line 79"/>
          <p:cNvSpPr>
            <a:spLocks noChangeShapeType="1"/>
          </p:cNvSpPr>
          <p:nvPr/>
        </p:nvSpPr>
        <p:spPr bwMode="auto">
          <a:xfrm flipH="1">
            <a:off x="7632700" y="3436939"/>
            <a:ext cx="0" cy="58578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32" name="Freeform 80"/>
          <p:cNvSpPr>
            <a:spLocks/>
          </p:cNvSpPr>
          <p:nvPr/>
        </p:nvSpPr>
        <p:spPr bwMode="auto">
          <a:xfrm>
            <a:off x="7764463" y="4672013"/>
            <a:ext cx="1865312" cy="1752600"/>
          </a:xfrm>
          <a:custGeom>
            <a:avLst/>
            <a:gdLst>
              <a:gd name="T0" fmla="*/ 368 w 1175"/>
              <a:gd name="T1" fmla="*/ 12 h 1056"/>
              <a:gd name="T2" fmla="*/ 332 w 1175"/>
              <a:gd name="T3" fmla="*/ 126 h 1056"/>
              <a:gd name="T4" fmla="*/ 80 w 1175"/>
              <a:gd name="T5" fmla="*/ 306 h 1056"/>
              <a:gd name="T6" fmla="*/ 284 w 1175"/>
              <a:gd name="T7" fmla="*/ 486 h 1056"/>
              <a:gd name="T8" fmla="*/ 2 w 1175"/>
              <a:gd name="T9" fmla="*/ 780 h 1056"/>
              <a:gd name="T10" fmla="*/ 272 w 1175"/>
              <a:gd name="T11" fmla="*/ 960 h 1056"/>
              <a:gd name="T12" fmla="*/ 440 w 1175"/>
              <a:gd name="T13" fmla="*/ 702 h 1056"/>
              <a:gd name="T14" fmla="*/ 746 w 1175"/>
              <a:gd name="T15" fmla="*/ 1056 h 1056"/>
              <a:gd name="T16" fmla="*/ 704 w 1175"/>
              <a:gd name="T17" fmla="*/ 702 h 1056"/>
              <a:gd name="T18" fmla="*/ 398 w 1175"/>
              <a:gd name="T19" fmla="*/ 468 h 1056"/>
              <a:gd name="T20" fmla="*/ 446 w 1175"/>
              <a:gd name="T21" fmla="*/ 156 h 1056"/>
              <a:gd name="T22" fmla="*/ 662 w 1175"/>
              <a:gd name="T23" fmla="*/ 288 h 1056"/>
              <a:gd name="T24" fmla="*/ 896 w 1175"/>
              <a:gd name="T25" fmla="*/ 816 h 1056"/>
              <a:gd name="T26" fmla="*/ 1148 w 1175"/>
              <a:gd name="T27" fmla="*/ 672 h 1056"/>
              <a:gd name="T28" fmla="*/ 1058 w 1175"/>
              <a:gd name="T29" fmla="*/ 408 h 1056"/>
              <a:gd name="T30" fmla="*/ 668 w 1175"/>
              <a:gd name="T31" fmla="*/ 138 h 1056"/>
              <a:gd name="T32" fmla="*/ 572 w 1175"/>
              <a:gd name="T33" fmla="*/ 42 h 1056"/>
              <a:gd name="T34" fmla="*/ 1088 w 1175"/>
              <a:gd name="T35"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5" h="1056">
                <a:moveTo>
                  <a:pt x="368" y="12"/>
                </a:moveTo>
                <a:cubicBezTo>
                  <a:pt x="374" y="44"/>
                  <a:pt x="380" y="77"/>
                  <a:pt x="332" y="126"/>
                </a:cubicBezTo>
                <a:cubicBezTo>
                  <a:pt x="284" y="175"/>
                  <a:pt x="88" y="246"/>
                  <a:pt x="80" y="306"/>
                </a:cubicBezTo>
                <a:cubicBezTo>
                  <a:pt x="72" y="366"/>
                  <a:pt x="297" y="407"/>
                  <a:pt x="284" y="486"/>
                </a:cubicBezTo>
                <a:cubicBezTo>
                  <a:pt x="271" y="565"/>
                  <a:pt x="4" y="701"/>
                  <a:pt x="2" y="780"/>
                </a:cubicBezTo>
                <a:cubicBezTo>
                  <a:pt x="0" y="859"/>
                  <a:pt x="199" y="973"/>
                  <a:pt x="272" y="960"/>
                </a:cubicBezTo>
                <a:cubicBezTo>
                  <a:pt x="345" y="947"/>
                  <a:pt x="361" y="686"/>
                  <a:pt x="440" y="702"/>
                </a:cubicBezTo>
                <a:cubicBezTo>
                  <a:pt x="519" y="718"/>
                  <a:pt x="702" y="1056"/>
                  <a:pt x="746" y="1056"/>
                </a:cubicBezTo>
                <a:cubicBezTo>
                  <a:pt x="790" y="1056"/>
                  <a:pt x="762" y="800"/>
                  <a:pt x="704" y="702"/>
                </a:cubicBezTo>
                <a:cubicBezTo>
                  <a:pt x="646" y="604"/>
                  <a:pt x="441" y="559"/>
                  <a:pt x="398" y="468"/>
                </a:cubicBezTo>
                <a:cubicBezTo>
                  <a:pt x="355" y="377"/>
                  <a:pt x="402" y="186"/>
                  <a:pt x="446" y="156"/>
                </a:cubicBezTo>
                <a:cubicBezTo>
                  <a:pt x="490" y="126"/>
                  <a:pt x="587" y="178"/>
                  <a:pt x="662" y="288"/>
                </a:cubicBezTo>
                <a:cubicBezTo>
                  <a:pt x="737" y="398"/>
                  <a:pt x="815" y="752"/>
                  <a:pt x="896" y="816"/>
                </a:cubicBezTo>
                <a:cubicBezTo>
                  <a:pt x="977" y="880"/>
                  <a:pt x="1121" y="740"/>
                  <a:pt x="1148" y="672"/>
                </a:cubicBezTo>
                <a:cubicBezTo>
                  <a:pt x="1175" y="604"/>
                  <a:pt x="1138" y="497"/>
                  <a:pt x="1058" y="408"/>
                </a:cubicBezTo>
                <a:cubicBezTo>
                  <a:pt x="978" y="319"/>
                  <a:pt x="749" y="199"/>
                  <a:pt x="668" y="138"/>
                </a:cubicBezTo>
                <a:cubicBezTo>
                  <a:pt x="587" y="77"/>
                  <a:pt x="502" y="65"/>
                  <a:pt x="572" y="42"/>
                </a:cubicBezTo>
                <a:cubicBezTo>
                  <a:pt x="642" y="19"/>
                  <a:pt x="865" y="9"/>
                  <a:pt x="1088" y="0"/>
                </a:cubicBezTo>
              </a:path>
            </a:pathLst>
          </a:custGeom>
          <a:noFill/>
          <a:ln w="9525">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37" name="Rectangle 85"/>
          <p:cNvSpPr>
            <a:spLocks noChangeArrowheads="1"/>
          </p:cNvSpPr>
          <p:nvPr/>
        </p:nvSpPr>
        <p:spPr bwMode="auto">
          <a:xfrm>
            <a:off x="7645401" y="6396038"/>
            <a:ext cx="22691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solidFill>
                  <a:schemeClr val="bg1"/>
                </a:solidFill>
              </a:rPr>
              <a:t>Manual Building Round 2</a:t>
            </a:r>
          </a:p>
        </p:txBody>
      </p:sp>
      <p:sp>
        <p:nvSpPr>
          <p:cNvPr id="100439" name="Text Box 87"/>
          <p:cNvSpPr txBox="1">
            <a:spLocks noChangeArrowheads="1"/>
          </p:cNvSpPr>
          <p:nvPr/>
        </p:nvSpPr>
        <p:spPr bwMode="auto">
          <a:xfrm>
            <a:off x="10183822" y="3487738"/>
            <a:ext cx="1279516" cy="369332"/>
          </a:xfrm>
          <a:prstGeom prst="rect">
            <a:avLst/>
          </a:prstGeom>
          <a:solidFill>
            <a:schemeClr val="tx1"/>
          </a:solidFill>
          <a:ln>
            <a:noFill/>
          </a:ln>
          <a:effectLst/>
          <a:extLst/>
        </p:spPr>
        <p:txBody>
          <a:bodyPr wrap="none">
            <a:spAutoFit/>
          </a:bodyPr>
          <a:lstStyle/>
          <a:p>
            <a:pPr algn="r"/>
            <a:r>
              <a:rPr lang="en-US">
                <a:solidFill>
                  <a:schemeClr val="bg1"/>
                </a:solidFill>
              </a:rPr>
              <a:t> FT (Phenix)</a:t>
            </a:r>
          </a:p>
        </p:txBody>
      </p:sp>
      <p:sp>
        <p:nvSpPr>
          <p:cNvPr id="100440" name="Line 88"/>
          <p:cNvSpPr>
            <a:spLocks noChangeShapeType="1"/>
          </p:cNvSpPr>
          <p:nvPr/>
        </p:nvSpPr>
        <p:spPr bwMode="auto">
          <a:xfrm>
            <a:off x="10102850" y="3430588"/>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1" name="Rectangle 89"/>
          <p:cNvSpPr>
            <a:spLocks noChangeArrowheads="1"/>
          </p:cNvSpPr>
          <p:nvPr/>
        </p:nvSpPr>
        <p:spPr bwMode="auto">
          <a:xfrm>
            <a:off x="9610726" y="3014663"/>
            <a:ext cx="953979" cy="400110"/>
          </a:xfrm>
          <a:prstGeom prst="rect">
            <a:avLst/>
          </a:prstGeom>
          <a:solidFill>
            <a:schemeClr val="tx1"/>
          </a:solidFill>
          <a:ln>
            <a:noFill/>
          </a:ln>
          <a:effectLst/>
          <a:extLst/>
        </p:spPr>
        <p:txBody>
          <a:bodyPr wrap="none">
            <a:spAutoFit/>
          </a:bodyPr>
          <a:lstStyle/>
          <a:p>
            <a:r>
              <a:rPr lang="en-US" sz="2000">
                <a:solidFill>
                  <a:schemeClr val="bg1"/>
                </a:solidFill>
              </a:rPr>
              <a:t>|F</a:t>
            </a:r>
            <a:r>
              <a:rPr lang="en-US" sz="2000" baseline="-25000">
                <a:solidFill>
                  <a:schemeClr val="bg1"/>
                </a:solidFill>
              </a:rPr>
              <a:t>calc </a:t>
            </a:r>
            <a:r>
              <a:rPr lang="en-US">
                <a:solidFill>
                  <a:schemeClr val="bg1"/>
                </a:solidFill>
              </a:rPr>
              <a:t>|</a:t>
            </a:r>
            <a:r>
              <a:rPr lang="en-US" sz="2000" baseline="30000">
                <a:solidFill>
                  <a:schemeClr val="bg1"/>
                </a:solidFill>
              </a:rPr>
              <a:t>in</a:t>
            </a:r>
          </a:p>
        </p:txBody>
      </p:sp>
      <p:sp>
        <p:nvSpPr>
          <p:cNvPr id="100442" name="Oval 90"/>
          <p:cNvSpPr>
            <a:spLocks noChangeArrowheads="1"/>
          </p:cNvSpPr>
          <p:nvPr/>
        </p:nvSpPr>
        <p:spPr bwMode="auto">
          <a:xfrm>
            <a:off x="10083800" y="1639888"/>
            <a:ext cx="1619250" cy="15287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3" name="Line 91"/>
          <p:cNvSpPr>
            <a:spLocks noChangeShapeType="1"/>
          </p:cNvSpPr>
          <p:nvPr/>
        </p:nvSpPr>
        <p:spPr bwMode="auto">
          <a:xfrm>
            <a:off x="10079038" y="2312988"/>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4" name="Rectangle 92"/>
          <p:cNvSpPr>
            <a:spLocks noChangeArrowheads="1"/>
          </p:cNvSpPr>
          <p:nvPr/>
        </p:nvSpPr>
        <p:spPr bwMode="auto">
          <a:xfrm>
            <a:off x="5122864" y="1171575"/>
            <a:ext cx="20633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Automatic Refinement</a:t>
            </a:r>
          </a:p>
        </p:txBody>
      </p:sp>
      <p:sp>
        <p:nvSpPr>
          <p:cNvPr id="100375" name="Text Box 23"/>
          <p:cNvSpPr txBox="1">
            <a:spLocks noChangeArrowheads="1"/>
          </p:cNvSpPr>
          <p:nvPr/>
        </p:nvSpPr>
        <p:spPr bwMode="auto">
          <a:xfrm>
            <a:off x="1907680" y="4273550"/>
            <a:ext cx="14614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a:solidFill>
                  <a:schemeClr val="bg1"/>
                </a:solidFill>
              </a:rPr>
              <a:t>experimental </a:t>
            </a:r>
            <a:r>
              <a:rPr lang="en-US">
                <a:solidFill>
                  <a:schemeClr val="bg1"/>
                </a:solidFill>
              </a:rPr>
              <a:t>map</a:t>
            </a:r>
          </a:p>
        </p:txBody>
      </p:sp>
      <p:pic>
        <p:nvPicPr>
          <p:cNvPr id="100449" name="Picture 97" descr="coot-ini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2514" y="5041901"/>
            <a:ext cx="1131887" cy="7985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35" name="Picture 83" descr="MC9004346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5001" y="4273550"/>
            <a:ext cx="1311275" cy="1936750"/>
          </a:xfrm>
          <a:prstGeom prst="rect">
            <a:avLst/>
          </a:prstGeom>
          <a:noFill/>
          <a:extLst>
            <a:ext uri="{909E8E84-426E-40DD-AFC4-6F175D3DCCD1}">
              <a14:hiddenFill xmlns:a14="http://schemas.microsoft.com/office/drawing/2010/main">
                <a:solidFill>
                  <a:srgbClr val="FFFFFF"/>
                </a:solidFill>
              </a14:hiddenFill>
            </a:ext>
          </a:extLst>
        </p:spPr>
      </p:pic>
      <p:sp>
        <p:nvSpPr>
          <p:cNvPr id="100453" name="Text Box 101"/>
          <p:cNvSpPr txBox="1">
            <a:spLocks noChangeArrowheads="1"/>
          </p:cNvSpPr>
          <p:nvPr/>
        </p:nvSpPr>
        <p:spPr bwMode="auto">
          <a:xfrm>
            <a:off x="6725346" y="5432288"/>
            <a:ext cx="69846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dirty="0">
                <a:solidFill>
                  <a:schemeClr val="bg1"/>
                </a:solidFill>
              </a:rPr>
              <a:t>F</a:t>
            </a:r>
            <a:r>
              <a:rPr lang="en-US" sz="1200" baseline="-25000" dirty="0">
                <a:solidFill>
                  <a:schemeClr val="bg1"/>
                </a:solidFill>
              </a:rPr>
              <a:t>obs</a:t>
            </a:r>
            <a:r>
              <a:rPr lang="en-US" sz="1200" dirty="0">
                <a:solidFill>
                  <a:schemeClr val="bg1"/>
                </a:solidFill>
              </a:rPr>
              <a:t>-</a:t>
            </a:r>
            <a:r>
              <a:rPr lang="en-US" sz="1200" dirty="0" err="1">
                <a:solidFill>
                  <a:schemeClr val="bg1"/>
                </a:solidFill>
              </a:rPr>
              <a:t>F</a:t>
            </a:r>
            <a:r>
              <a:rPr lang="en-US" sz="1200" baseline="-25000" dirty="0" err="1">
                <a:solidFill>
                  <a:schemeClr val="bg1"/>
                </a:solidFill>
              </a:rPr>
              <a:t>calc</a:t>
            </a:r>
            <a:r>
              <a:rPr lang="en-US" sz="1200" baseline="-25000" dirty="0">
                <a:solidFill>
                  <a:schemeClr val="bg1"/>
                </a:solidFill>
              </a:rPr>
              <a:t> </a:t>
            </a:r>
          </a:p>
          <a:p>
            <a:pPr algn="ctr"/>
            <a:r>
              <a:rPr lang="en-US" dirty="0">
                <a:solidFill>
                  <a:schemeClr val="bg1"/>
                </a:solidFill>
              </a:rPr>
              <a:t>map</a:t>
            </a:r>
          </a:p>
        </p:txBody>
      </p:sp>
      <p:sp>
        <p:nvSpPr>
          <p:cNvPr id="100409" name="Text Box 57"/>
          <p:cNvSpPr txBox="1">
            <a:spLocks noChangeArrowheads="1"/>
          </p:cNvSpPr>
          <p:nvPr/>
        </p:nvSpPr>
        <p:spPr bwMode="auto">
          <a:xfrm>
            <a:off x="5911850" y="4782539"/>
            <a:ext cx="175895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dirty="0">
                <a:solidFill>
                  <a:schemeClr val="bg1"/>
                </a:solidFill>
              </a:rPr>
              <a:t>coordinates</a:t>
            </a:r>
          </a:p>
          <a:p>
            <a:pPr algn="ctr"/>
            <a:r>
              <a:rPr lang="en-US" sz="800" dirty="0">
                <a:solidFill>
                  <a:schemeClr val="bg1"/>
                </a:solidFill>
              </a:rPr>
              <a:t>(native-round1_001.pdb)</a:t>
            </a:r>
          </a:p>
        </p:txBody>
      </p:sp>
      <p:pic>
        <p:nvPicPr>
          <p:cNvPr id="100457" name="Picture 105" descr="coot-init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5200" y="4029076"/>
            <a:ext cx="1143000" cy="8302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0434" name="Text Box 82"/>
          <p:cNvSpPr txBox="1">
            <a:spLocks noChangeArrowheads="1"/>
          </p:cNvSpPr>
          <p:nvPr/>
        </p:nvSpPr>
        <p:spPr bwMode="auto">
          <a:xfrm>
            <a:off x="9265921" y="4802514"/>
            <a:ext cx="14766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600" dirty="0">
                <a:solidFill>
                  <a:schemeClr val="bg1"/>
                </a:solidFill>
              </a:rPr>
              <a:t>coordinates</a:t>
            </a:r>
          </a:p>
          <a:p>
            <a:pPr algn="ctr"/>
            <a:r>
              <a:rPr lang="en-US" sz="800" dirty="0">
                <a:solidFill>
                  <a:schemeClr val="bg1"/>
                </a:solidFill>
              </a:rPr>
              <a:t>(native-round1_001-coot.pdb)</a:t>
            </a:r>
          </a:p>
        </p:txBody>
      </p:sp>
      <p:sp>
        <p:nvSpPr>
          <p:cNvPr id="100462" name="Line 110"/>
          <p:cNvSpPr>
            <a:spLocks noChangeShapeType="1"/>
          </p:cNvSpPr>
          <p:nvPr/>
        </p:nvSpPr>
        <p:spPr bwMode="auto">
          <a:xfrm>
            <a:off x="2801939" y="1593850"/>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66" name="Line 114"/>
          <p:cNvSpPr>
            <a:spLocks noChangeShapeType="1"/>
          </p:cNvSpPr>
          <p:nvPr/>
        </p:nvSpPr>
        <p:spPr bwMode="auto">
          <a:xfrm>
            <a:off x="2801939" y="1546225"/>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67" name="Line 115"/>
          <p:cNvSpPr>
            <a:spLocks noChangeShapeType="1"/>
          </p:cNvSpPr>
          <p:nvPr/>
        </p:nvSpPr>
        <p:spPr bwMode="auto">
          <a:xfrm>
            <a:off x="2801939" y="1497013"/>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68" name="Line 116"/>
          <p:cNvSpPr>
            <a:spLocks noChangeShapeType="1"/>
          </p:cNvSpPr>
          <p:nvPr/>
        </p:nvSpPr>
        <p:spPr bwMode="auto">
          <a:xfrm>
            <a:off x="2801939" y="1447800"/>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6" name="Text Box 24"/>
          <p:cNvSpPr txBox="1">
            <a:spLocks noChangeArrowheads="1"/>
          </p:cNvSpPr>
          <p:nvPr/>
        </p:nvSpPr>
        <p:spPr bwMode="auto">
          <a:xfrm>
            <a:off x="4637089" y="4790475"/>
            <a:ext cx="139382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dirty="0">
                <a:solidFill>
                  <a:schemeClr val="bg1"/>
                </a:solidFill>
              </a:rPr>
              <a:t>coordinates</a:t>
            </a:r>
          </a:p>
          <a:p>
            <a:pPr algn="ctr"/>
            <a:r>
              <a:rPr lang="en-US" sz="800" dirty="0">
                <a:solidFill>
                  <a:schemeClr val="bg1"/>
                </a:solidFill>
              </a:rPr>
              <a:t>(name-coot-83.pdb)</a:t>
            </a:r>
          </a:p>
        </p:txBody>
      </p:sp>
      <p:sp>
        <p:nvSpPr>
          <p:cNvPr id="100469" name="Freeform 117"/>
          <p:cNvSpPr>
            <a:spLocks/>
          </p:cNvSpPr>
          <p:nvPr/>
        </p:nvSpPr>
        <p:spPr bwMode="auto">
          <a:xfrm>
            <a:off x="6623051" y="5133976"/>
            <a:ext cx="1330325" cy="1108075"/>
          </a:xfrm>
          <a:custGeom>
            <a:avLst/>
            <a:gdLst>
              <a:gd name="T0" fmla="*/ 22 w 838"/>
              <a:gd name="T1" fmla="*/ 0 h 698"/>
              <a:gd name="T2" fmla="*/ 28 w 838"/>
              <a:gd name="T3" fmla="*/ 438 h 698"/>
              <a:gd name="T4" fmla="*/ 190 w 838"/>
              <a:gd name="T5" fmla="*/ 660 h 698"/>
              <a:gd name="T6" fmla="*/ 838 w 838"/>
              <a:gd name="T7" fmla="*/ 666 h 698"/>
            </a:gdLst>
            <a:ahLst/>
            <a:cxnLst>
              <a:cxn ang="0">
                <a:pos x="T0" y="T1"/>
              </a:cxn>
              <a:cxn ang="0">
                <a:pos x="T2" y="T3"/>
              </a:cxn>
              <a:cxn ang="0">
                <a:pos x="T4" y="T5"/>
              </a:cxn>
              <a:cxn ang="0">
                <a:pos x="T6" y="T7"/>
              </a:cxn>
            </a:cxnLst>
            <a:rect l="0" t="0" r="r" b="b"/>
            <a:pathLst>
              <a:path w="838" h="698">
                <a:moveTo>
                  <a:pt x="22" y="0"/>
                </a:moveTo>
                <a:cubicBezTo>
                  <a:pt x="11" y="164"/>
                  <a:pt x="0" y="328"/>
                  <a:pt x="28" y="438"/>
                </a:cubicBezTo>
                <a:cubicBezTo>
                  <a:pt x="56" y="548"/>
                  <a:pt x="55" y="622"/>
                  <a:pt x="190" y="660"/>
                </a:cubicBezTo>
                <a:cubicBezTo>
                  <a:pt x="325" y="698"/>
                  <a:pt x="581" y="682"/>
                  <a:pt x="838" y="666"/>
                </a:cubicBezTo>
              </a:path>
            </a:pathLst>
          </a:custGeom>
          <a:noFill/>
          <a:ln w="9525">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 name="Group 65">
            <a:extLst>
              <a:ext uri="{FF2B5EF4-FFF2-40B4-BE49-F238E27FC236}">
                <a16:creationId xmlns:a16="http://schemas.microsoft.com/office/drawing/2014/main" id="{075167BE-5AE5-4A03-B043-FE799B835BB0}"/>
              </a:ext>
            </a:extLst>
          </p:cNvPr>
          <p:cNvGrpSpPr>
            <a:grpSpLocks/>
          </p:cNvGrpSpPr>
          <p:nvPr/>
        </p:nvGrpSpPr>
        <p:grpSpPr bwMode="auto">
          <a:xfrm>
            <a:off x="10240168" y="1952625"/>
            <a:ext cx="1306513" cy="835025"/>
            <a:chOff x="4767" y="1071"/>
            <a:chExt cx="823" cy="526"/>
          </a:xfrm>
        </p:grpSpPr>
        <p:sp>
          <p:nvSpPr>
            <p:cNvPr id="73" name="Text Box 48">
              <a:extLst>
                <a:ext uri="{FF2B5EF4-FFF2-40B4-BE49-F238E27FC236}">
                  <a16:creationId xmlns:a16="http://schemas.microsoft.com/office/drawing/2014/main" id="{80FB90DE-B404-423C-9C9B-E5A64F240089}"/>
                </a:ext>
              </a:extLst>
            </p:cNvPr>
            <p:cNvSpPr txBox="1">
              <a:spLocks noChangeArrowheads="1"/>
            </p:cNvSpPr>
            <p:nvPr/>
          </p:nvSpPr>
          <p:spPr bwMode="auto">
            <a:xfrm>
              <a:off x="4767" y="1071"/>
              <a:ext cx="823"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5000"/>
                </a:lnSpc>
              </a:pPr>
              <a:r>
                <a:rPr lang="en-US" dirty="0" err="1">
                  <a:solidFill>
                    <a:schemeClr val="bg1"/>
                  </a:solidFill>
                  <a:latin typeface="Symbol" pitchFamily="18" charset="2"/>
                </a:rPr>
                <a:t>S</a:t>
              </a:r>
              <a:r>
                <a:rPr lang="en-US" dirty="0" err="1">
                  <a:solidFill>
                    <a:schemeClr val="bg1"/>
                  </a:solidFill>
                </a:rPr>
                <a:t>|F</a:t>
              </a:r>
              <a:r>
                <a:rPr lang="en-US" baseline="-25000" dirty="0" err="1">
                  <a:solidFill>
                    <a:schemeClr val="bg1"/>
                  </a:solidFill>
                </a:rPr>
                <a:t>obs</a:t>
              </a:r>
              <a:r>
                <a:rPr lang="en-US" dirty="0" err="1">
                  <a:solidFill>
                    <a:schemeClr val="bg1"/>
                  </a:solidFill>
                </a:rPr>
                <a:t>-F</a:t>
              </a:r>
              <a:r>
                <a:rPr lang="en-US" baseline="-25000" dirty="0" err="1">
                  <a:solidFill>
                    <a:schemeClr val="bg1"/>
                  </a:solidFill>
                </a:rPr>
                <a:t>calc</a:t>
              </a:r>
              <a:r>
                <a:rPr lang="en-US" dirty="0">
                  <a:solidFill>
                    <a:schemeClr val="bg1"/>
                  </a:solidFill>
                </a:rPr>
                <a:t>|</a:t>
              </a:r>
            </a:p>
            <a:p>
              <a:pPr algn="ctr">
                <a:lnSpc>
                  <a:spcPct val="135000"/>
                </a:lnSpc>
              </a:pPr>
              <a:r>
                <a:rPr lang="en-US" dirty="0" err="1">
                  <a:solidFill>
                    <a:schemeClr val="bg1"/>
                  </a:solidFill>
                  <a:latin typeface="Symbol" pitchFamily="18" charset="2"/>
                </a:rPr>
                <a:t>S</a:t>
              </a:r>
              <a:r>
                <a:rPr lang="en-US" dirty="0" err="1">
                  <a:solidFill>
                    <a:schemeClr val="bg1"/>
                  </a:solidFill>
                </a:rPr>
                <a:t>|F</a:t>
              </a:r>
              <a:r>
                <a:rPr lang="en-US" baseline="-25000" dirty="0" err="1">
                  <a:solidFill>
                    <a:schemeClr val="bg1"/>
                  </a:solidFill>
                </a:rPr>
                <a:t>obs</a:t>
              </a:r>
              <a:r>
                <a:rPr lang="en-US" dirty="0">
                  <a:solidFill>
                    <a:schemeClr val="bg1"/>
                  </a:solidFill>
                </a:rPr>
                <a:t>|</a:t>
              </a:r>
            </a:p>
          </p:txBody>
        </p:sp>
        <p:sp>
          <p:nvSpPr>
            <p:cNvPr id="74" name="Line 59">
              <a:extLst>
                <a:ext uri="{FF2B5EF4-FFF2-40B4-BE49-F238E27FC236}">
                  <a16:creationId xmlns:a16="http://schemas.microsoft.com/office/drawing/2014/main" id="{7CD841A9-84D3-41A1-B9EC-E3D12F1E37A0}"/>
                </a:ext>
              </a:extLst>
            </p:cNvPr>
            <p:cNvSpPr>
              <a:spLocks noChangeShapeType="1"/>
            </p:cNvSpPr>
            <p:nvPr/>
          </p:nvSpPr>
          <p:spPr bwMode="auto">
            <a:xfrm>
              <a:off x="4838" y="1361"/>
              <a:ext cx="701"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4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3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3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3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3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4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4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4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3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3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4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40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040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4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4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4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4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4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04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04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04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40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04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0431"/>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00430"/>
                                        </p:tgtEl>
                                        <p:attrNameLst>
                                          <p:attrName>style.visibility</p:attrName>
                                        </p:attrNameLst>
                                      </p:cBhvr>
                                      <p:to>
                                        <p:strVal val="visible"/>
                                      </p:to>
                                    </p:set>
                                  </p:childTnLst>
                                </p:cTn>
                              </p:par>
                              <p:par>
                                <p:cTn id="59" presetID="6" presetClass="emph" presetSubtype="0" fill="hold" grpId="1" nodeType="withEffect">
                                  <p:stCondLst>
                                    <p:cond delay="0"/>
                                  </p:stCondLst>
                                  <p:childTnLst>
                                    <p:animScale>
                                      <p:cBhvr>
                                        <p:cTn id="60" dur="2000" fill="hold"/>
                                        <p:tgtEl>
                                          <p:spTgt spid="100430"/>
                                        </p:tgtEl>
                                      </p:cBhvr>
                                      <p:by x="150000" y="150000"/>
                                    </p:animScale>
                                  </p:childTnLst>
                                </p:cTn>
                              </p:par>
                              <p:par>
                                <p:cTn id="61" presetID="1" presetClass="entr" presetSubtype="0" fill="hold" grpId="0" nodeType="withEffect">
                                  <p:stCondLst>
                                    <p:cond delay="0"/>
                                  </p:stCondLst>
                                  <p:childTnLst>
                                    <p:set>
                                      <p:cBhvr>
                                        <p:cTn id="62" dur="1" fill="hold">
                                          <p:stCondLst>
                                            <p:cond delay="0"/>
                                          </p:stCondLst>
                                        </p:cTn>
                                        <p:tgtEl>
                                          <p:spTgt spid="1004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04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04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04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04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04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04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0469"/>
                                        </p:tgtEl>
                                        <p:attrNameLst>
                                          <p:attrName>style.visibility</p:attrName>
                                        </p:attrNameLst>
                                      </p:cBhvr>
                                      <p:to>
                                        <p:strVal val="visible"/>
                                      </p:to>
                                    </p:set>
                                  </p:childTnLst>
                                </p:cTn>
                              </p:par>
                            </p:childTnLst>
                          </p:cTn>
                        </p:par>
                        <p:par>
                          <p:cTn id="77" fill="hold" nodeType="withGroup">
                            <p:stCondLst>
                              <p:cond delay="2000"/>
                            </p:stCondLst>
                            <p:childTnLst>
                              <p:par>
                                <p:cTn id="78" presetID="3" presetClass="emph" presetSubtype="2" fill="hold" nodeType="afterEffect">
                                  <p:stCondLst>
                                    <p:cond delay="0"/>
                                  </p:stCondLst>
                                  <p:iterate type="lt">
                                    <p:tmPct val="0"/>
                                  </p:iterate>
                                  <p:childTnLst>
                                    <p:animClr clrSpc="rgb" dir="cw">
                                      <p:cBhvr override="childStyle">
                                        <p:cTn id="79" dur="2000" fill="hold"/>
                                        <p:tgtEl>
                                          <p:spTgt spid="100373">
                                            <p:txEl>
                                              <p:pRg st="0" end="0"/>
                                            </p:txEl>
                                          </p:spTgt>
                                        </p:tgtEl>
                                        <p:attrNameLst>
                                          <p:attrName>style.color</p:attrName>
                                        </p:attrNameLst>
                                      </p:cBhvr>
                                      <p:to>
                                        <a:srgbClr val="FF0000"/>
                                      </p:to>
                                    </p:animClr>
                                  </p:childTnLst>
                                </p:cTn>
                              </p:par>
                              <p:par>
                                <p:cTn id="80" presetID="4" presetClass="emph" presetSubtype="2" fill="remove" grpId="0" nodeType="withEffect">
                                  <p:stCondLst>
                                    <p:cond delay="0"/>
                                  </p:stCondLst>
                                  <p:iterate type="lt">
                                    <p:tmPct val="7000"/>
                                  </p:iterate>
                                  <p:childTnLst>
                                    <p:anim to="1.5" calcmode="lin" valueType="num">
                                      <p:cBhvr override="childStyle">
                                        <p:cTn id="81" dur="2000" fill="hold"/>
                                        <p:tgtEl>
                                          <p:spTgt spid="100373">
                                            <p:txEl>
                                              <p:pRg st="0" end="0"/>
                                            </p:txEl>
                                          </p:spTgt>
                                        </p:tgtEl>
                                        <p:attrNameLst>
                                          <p:attrName>style.fontSize</p:attrName>
                                        </p:attrNameLst>
                                      </p:cBhvr>
                                    </p:anim>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0043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0044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0044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00443"/>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10044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00434"/>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0045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00462"/>
                                        </p:tgtEl>
                                        <p:attrNameLst>
                                          <p:attrName>style.visibility</p:attrName>
                                        </p:attrNameLst>
                                      </p:cBhvr>
                                      <p:to>
                                        <p:strVal val="visible"/>
                                      </p:to>
                                    </p:set>
                                  </p:childTnLst>
                                </p:cTn>
                              </p:par>
                            </p:childTnLst>
                          </p:cTn>
                        </p:par>
                        <p:par>
                          <p:cTn id="100" fill="hold" nodeType="withGroup">
                            <p:stCondLst>
                              <p:cond delay="0"/>
                            </p:stCondLst>
                            <p:childTnLst>
                              <p:par>
                                <p:cTn id="101" presetID="1" presetClass="entr" presetSubtype="0" fill="hold" grpId="0" nodeType="afterEffect">
                                  <p:stCondLst>
                                    <p:cond delay="0"/>
                                  </p:stCondLst>
                                  <p:childTnLst>
                                    <p:set>
                                      <p:cBhvr>
                                        <p:cTn id="102" dur="1" fill="hold">
                                          <p:stCondLst>
                                            <p:cond delay="0"/>
                                          </p:stCondLst>
                                        </p:cTn>
                                        <p:tgtEl>
                                          <p:spTgt spid="100466"/>
                                        </p:tgtEl>
                                        <p:attrNameLst>
                                          <p:attrName>style.visibility</p:attrName>
                                        </p:attrNameLst>
                                      </p:cBhvr>
                                      <p:to>
                                        <p:strVal val="visible"/>
                                      </p:to>
                                    </p:set>
                                  </p:childTnLst>
                                </p:cTn>
                              </p:par>
                              <p:par>
                                <p:cTn id="103" presetID="10" presetClass="entr" presetSubtype="0" fill="hold" grpId="0" nodeType="withEffect">
                                  <p:stCondLst>
                                    <p:cond delay="0"/>
                                  </p:stCondLst>
                                  <p:childTnLst>
                                    <p:set>
                                      <p:cBhvr>
                                        <p:cTn id="104" dur="1" fill="hold">
                                          <p:stCondLst>
                                            <p:cond delay="0"/>
                                          </p:stCondLst>
                                        </p:cTn>
                                        <p:tgtEl>
                                          <p:spTgt spid="100467"/>
                                        </p:tgtEl>
                                        <p:attrNameLst>
                                          <p:attrName>style.visibility</p:attrName>
                                        </p:attrNameLst>
                                      </p:cBhvr>
                                      <p:to>
                                        <p:strVal val="visible"/>
                                      </p:to>
                                    </p:set>
                                    <p:animEffect transition="in" filter="fade">
                                      <p:cBhvr>
                                        <p:cTn id="105" dur="2000"/>
                                        <p:tgtEl>
                                          <p:spTgt spid="10046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00468"/>
                                        </p:tgtEl>
                                        <p:attrNameLst>
                                          <p:attrName>style.visibility</p:attrName>
                                        </p:attrNameLst>
                                      </p:cBhvr>
                                      <p:to>
                                        <p:strVal val="visible"/>
                                      </p:to>
                                    </p:set>
                                    <p:animEffect transition="in" filter="fade">
                                      <p:cBhvr>
                                        <p:cTn id="108" dur="2000"/>
                                        <p:tgtEl>
                                          <p:spTgt spid="100468"/>
                                        </p:tgtEl>
                                      </p:cBhvr>
                                    </p:animEffect>
                                  </p:childTnLst>
                                </p:cTn>
                              </p:par>
                              <p:par>
                                <p:cTn id="109" presetID="1" presetClass="entr" presetSubtype="0" fill="hold" nodeType="withEffect">
                                  <p:stCondLst>
                                    <p:cond delay="0"/>
                                  </p:stCondLst>
                                  <p:childTnLst>
                                    <p:set>
                                      <p:cBhvr>
                                        <p:cTn id="1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3" grpId="0" build="allAtOnce"/>
      <p:bldP spid="100385" grpId="0" animBg="1"/>
      <p:bldP spid="100372" grpId="0" animBg="1"/>
      <p:bldP spid="100386" grpId="0" animBg="1"/>
      <p:bldP spid="100401" grpId="0" animBg="1"/>
      <p:bldP spid="100404" grpId="0" animBg="1"/>
      <p:bldP spid="100406" grpId="0" animBg="1"/>
      <p:bldP spid="100408" grpId="0" animBg="1"/>
      <p:bldP spid="100413" grpId="0"/>
      <p:bldP spid="100422" grpId="0" animBg="1"/>
      <p:bldP spid="100425" grpId="0" animBg="1"/>
      <p:bldP spid="100407" grpId="0" animBg="1"/>
      <p:bldP spid="100426" grpId="0" animBg="1"/>
      <p:bldP spid="100428" grpId="0"/>
      <p:bldP spid="100429" grpId="0" animBg="1"/>
      <p:bldP spid="100430" grpId="1"/>
      <p:bldP spid="100430" grpId="2"/>
      <p:bldP spid="100431" grpId="0" animBg="1"/>
      <p:bldP spid="100432" grpId="0" animBg="1"/>
      <p:bldP spid="100437" grpId="0"/>
      <p:bldP spid="100439" grpId="0" animBg="1"/>
      <p:bldP spid="100440" grpId="0" animBg="1"/>
      <p:bldP spid="100441" grpId="0" animBg="1"/>
      <p:bldP spid="100442" grpId="0" animBg="1"/>
      <p:bldP spid="100443" grpId="0" animBg="1"/>
      <p:bldP spid="100444" grpId="0"/>
      <p:bldP spid="100453" grpId="0"/>
      <p:bldP spid="100434" grpId="0"/>
      <p:bldP spid="100462" grpId="0" animBg="1"/>
      <p:bldP spid="100466" grpId="0" animBg="1"/>
      <p:bldP spid="100467" grpId="0" animBg="1"/>
      <p:bldP spid="100468" grpId="0" animBg="1"/>
      <p:bldP spid="100376" grpId="0"/>
      <p:bldP spid="1004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2FC01-6937-47CF-9577-7F63321128BA}"/>
              </a:ext>
            </a:extLst>
          </p:cNvPr>
          <p:cNvSpPr>
            <a:spLocks noGrp="1"/>
          </p:cNvSpPr>
          <p:nvPr>
            <p:ph type="ctrTitle"/>
          </p:nvPr>
        </p:nvSpPr>
        <p:spPr/>
        <p:txBody>
          <a:bodyPr/>
          <a:lstStyle/>
          <a:p>
            <a:r>
              <a:rPr lang="en-US" dirty="0"/>
              <a:t>How to get Structure Validation Statistics</a:t>
            </a:r>
          </a:p>
        </p:txBody>
      </p:sp>
      <p:sp>
        <p:nvSpPr>
          <p:cNvPr id="3" name="Subtitle 2">
            <a:extLst>
              <a:ext uri="{FF2B5EF4-FFF2-40B4-BE49-F238E27FC236}">
                <a16:creationId xmlns:a16="http://schemas.microsoft.com/office/drawing/2014/main" id="{1ECDE2AC-83DF-479B-A00B-41928254346E}"/>
              </a:ext>
            </a:extLst>
          </p:cNvPr>
          <p:cNvSpPr>
            <a:spLocks noGrp="1"/>
          </p:cNvSpPr>
          <p:nvPr>
            <p:ph type="subTitle" idx="1"/>
          </p:nvPr>
        </p:nvSpPr>
        <p:spPr>
          <a:xfrm>
            <a:off x="1524000" y="3602038"/>
            <a:ext cx="9537700" cy="1655762"/>
          </a:xfrm>
        </p:spPr>
        <p:txBody>
          <a:bodyPr/>
          <a:lstStyle/>
          <a:p>
            <a:r>
              <a:rPr lang="en-US" dirty="0"/>
              <a:t>Report Validation statistics in the 2022 Google Sheet</a:t>
            </a:r>
          </a:p>
          <a:p>
            <a:r>
              <a:rPr lang="en-US" dirty="0">
                <a:hlinkClick r:id="rId2"/>
              </a:rPr>
              <a:t>https://docs.google.com/spreadsheets/d/1wZmUcWTsdU9MCJ1SysXm2LtnWRRALqlOgYg9y1mPR4Q/edit#gid=0</a:t>
            </a:r>
            <a:r>
              <a:rPr lang="en-US" dirty="0"/>
              <a:t> </a:t>
            </a:r>
          </a:p>
        </p:txBody>
      </p:sp>
    </p:spTree>
    <p:extLst>
      <p:ext uri="{BB962C8B-B14F-4D97-AF65-F5344CB8AC3E}">
        <p14:creationId xmlns:p14="http://schemas.microsoft.com/office/powerpoint/2010/main" val="1977596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97BF-B4FC-4856-A324-FE6FB369D035}"/>
              </a:ext>
            </a:extLst>
          </p:cNvPr>
          <p:cNvSpPr>
            <a:spLocks noGrp="1"/>
          </p:cNvSpPr>
          <p:nvPr>
            <p:ph type="title"/>
          </p:nvPr>
        </p:nvSpPr>
        <p:spPr/>
        <p:txBody>
          <a:bodyPr/>
          <a:lstStyle/>
          <a:p>
            <a:r>
              <a:rPr lang="en-US" dirty="0"/>
              <a:t>Procedures</a:t>
            </a:r>
          </a:p>
        </p:txBody>
      </p:sp>
      <p:sp>
        <p:nvSpPr>
          <p:cNvPr id="3" name="Content Placeholder 2">
            <a:extLst>
              <a:ext uri="{FF2B5EF4-FFF2-40B4-BE49-F238E27FC236}">
                <a16:creationId xmlns:a16="http://schemas.microsoft.com/office/drawing/2014/main" id="{D4CC3613-EA5D-450D-84F5-91DF88578982}"/>
              </a:ext>
            </a:extLst>
          </p:cNvPr>
          <p:cNvSpPr>
            <a:spLocks noGrp="1"/>
          </p:cNvSpPr>
          <p:nvPr>
            <p:ph idx="1"/>
          </p:nvPr>
        </p:nvSpPr>
        <p:spPr/>
        <p:txBody>
          <a:bodyPr/>
          <a:lstStyle/>
          <a:p>
            <a:r>
              <a:rPr lang="en-US" dirty="0"/>
              <a:t>Locate your final copy of the .</a:t>
            </a:r>
            <a:r>
              <a:rPr lang="en-US" dirty="0" err="1"/>
              <a:t>pdb</a:t>
            </a:r>
            <a:r>
              <a:rPr lang="en-US" dirty="0"/>
              <a:t> file and .</a:t>
            </a:r>
            <a:r>
              <a:rPr lang="en-US" dirty="0" err="1"/>
              <a:t>mtz</a:t>
            </a:r>
            <a:r>
              <a:rPr lang="en-US" dirty="0"/>
              <a:t> file</a:t>
            </a:r>
          </a:p>
          <a:p>
            <a:r>
              <a:rPr lang="en-US" dirty="0"/>
              <a:t>E-mail the .</a:t>
            </a:r>
            <a:r>
              <a:rPr lang="en-US" dirty="0" err="1"/>
              <a:t>pdb</a:t>
            </a:r>
            <a:r>
              <a:rPr lang="en-US" dirty="0"/>
              <a:t> and .</a:t>
            </a:r>
            <a:r>
              <a:rPr lang="en-US" dirty="0" err="1"/>
              <a:t>mtz</a:t>
            </a:r>
            <a:r>
              <a:rPr lang="en-US" dirty="0"/>
              <a:t> files to </a:t>
            </a:r>
            <a:r>
              <a:rPr lang="en-US" dirty="0">
                <a:hlinkClick r:id="rId2"/>
              </a:rPr>
              <a:t>sawaya@mbi.ucla.edu</a:t>
            </a:r>
            <a:r>
              <a:rPr lang="en-US" dirty="0"/>
              <a:t> </a:t>
            </a:r>
          </a:p>
          <a:p>
            <a:r>
              <a:rPr lang="en-US" dirty="0"/>
              <a:t>Open the Google spreadsheet for 2023 </a:t>
            </a:r>
            <a:r>
              <a:rPr lang="en-US" dirty="0">
                <a:hlinkClick r:id="rId3"/>
              </a:rPr>
              <a:t>https://docs.google.com/spreadsheets/d/1smETnCyXJiTsUsGnh44zXCzqhV3fx0cyr7ljVWOcsh8/edit#gid=0</a:t>
            </a:r>
            <a:r>
              <a:rPr lang="en-US" dirty="0"/>
              <a:t> </a:t>
            </a:r>
          </a:p>
          <a:p>
            <a:r>
              <a:rPr lang="en-US" dirty="0"/>
              <a:t>Follow the instructions on the remaining slides.</a:t>
            </a:r>
          </a:p>
        </p:txBody>
      </p:sp>
    </p:spTree>
    <p:extLst>
      <p:ext uri="{BB962C8B-B14F-4D97-AF65-F5344CB8AC3E}">
        <p14:creationId xmlns:p14="http://schemas.microsoft.com/office/powerpoint/2010/main" val="419057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E1F768-3ED0-4166-956E-5519F48F479B}"/>
              </a:ext>
            </a:extLst>
          </p:cNvPr>
          <p:cNvPicPr>
            <a:picLocks noChangeAspect="1"/>
          </p:cNvPicPr>
          <p:nvPr/>
        </p:nvPicPr>
        <p:blipFill rotWithShape="1">
          <a:blip r:embed="rId2"/>
          <a:srcRect l="13952" t="19937" r="17096" b="33334"/>
          <a:stretch/>
        </p:blipFill>
        <p:spPr>
          <a:xfrm>
            <a:off x="260391" y="1431138"/>
            <a:ext cx="11675969" cy="3915150"/>
          </a:xfrm>
          <a:prstGeom prst="rect">
            <a:avLst/>
          </a:prstGeom>
          <a:ln>
            <a:solidFill>
              <a:schemeClr val="tx1"/>
            </a:solidFill>
          </a:ln>
        </p:spPr>
      </p:pic>
      <p:sp>
        <p:nvSpPr>
          <p:cNvPr id="98306" name="Rectangle 2"/>
          <p:cNvSpPr>
            <a:spLocks noGrp="1" noChangeArrowheads="1"/>
          </p:cNvSpPr>
          <p:nvPr>
            <p:ph type="title"/>
          </p:nvPr>
        </p:nvSpPr>
        <p:spPr>
          <a:xfrm>
            <a:off x="678427" y="109385"/>
            <a:ext cx="9934492" cy="1143000"/>
          </a:xfrm>
        </p:spPr>
        <p:txBody>
          <a:bodyPr>
            <a:normAutofit fontScale="90000"/>
          </a:bodyPr>
          <a:lstStyle/>
          <a:p>
            <a:pPr algn="l"/>
            <a:r>
              <a:rPr lang="en-US" sz="4000" dirty="0"/>
              <a:t>Perform your first round of automated refinement</a:t>
            </a:r>
            <a:r>
              <a:rPr lang="en-US" sz="2800" dirty="0"/>
              <a:t>… other rounds to follow</a:t>
            </a:r>
          </a:p>
        </p:txBody>
      </p:sp>
      <p:pic>
        <p:nvPicPr>
          <p:cNvPr id="13" name="Graphic 12" descr="Right pointing backhand index">
            <a:extLst>
              <a:ext uri="{FF2B5EF4-FFF2-40B4-BE49-F238E27FC236}">
                <a16:creationId xmlns:a16="http://schemas.microsoft.com/office/drawing/2014/main" id="{206A8A19-8C3C-4A06-985A-AE502B07AB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932038" y="5220767"/>
            <a:ext cx="914400" cy="914400"/>
          </a:xfrm>
          <a:prstGeom prst="rect">
            <a:avLst/>
          </a:prstGeom>
        </p:spPr>
      </p:pic>
      <p:sp>
        <p:nvSpPr>
          <p:cNvPr id="15" name="Rectangle 14">
            <a:extLst>
              <a:ext uri="{FF2B5EF4-FFF2-40B4-BE49-F238E27FC236}">
                <a16:creationId xmlns:a16="http://schemas.microsoft.com/office/drawing/2014/main" id="{29E8ABF3-439E-48EA-ACC9-EBAC280E0EAC}"/>
              </a:ext>
            </a:extLst>
          </p:cNvPr>
          <p:cNvSpPr/>
          <p:nvPr/>
        </p:nvSpPr>
        <p:spPr>
          <a:xfrm>
            <a:off x="611419" y="3138610"/>
            <a:ext cx="11228434" cy="1514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B29EBA2-AB81-43B7-A519-B903390F9349}"/>
              </a:ext>
            </a:extLst>
          </p:cNvPr>
          <p:cNvSpPr txBox="1"/>
          <p:nvPr/>
        </p:nvSpPr>
        <p:spPr>
          <a:xfrm>
            <a:off x="1367415" y="3285088"/>
            <a:ext cx="1607392" cy="830997"/>
          </a:xfrm>
          <a:prstGeom prst="rect">
            <a:avLst/>
          </a:prstGeom>
          <a:solidFill>
            <a:schemeClr val="bg1"/>
          </a:solidFill>
        </p:spPr>
        <p:txBody>
          <a:bodyPr wrap="square" rtlCol="0">
            <a:spAutoFit/>
          </a:bodyPr>
          <a:lstStyle/>
          <a:p>
            <a:r>
              <a:rPr lang="en-US" sz="1600" dirty="0">
                <a:solidFill>
                  <a:srgbClr val="FF0000"/>
                </a:solidFill>
              </a:rPr>
              <a:t>Your best coordinates of proteinase K</a:t>
            </a:r>
          </a:p>
        </p:txBody>
      </p:sp>
      <p:cxnSp>
        <p:nvCxnSpPr>
          <p:cNvPr id="17" name="Straight Arrow Connector 16">
            <a:extLst>
              <a:ext uri="{FF2B5EF4-FFF2-40B4-BE49-F238E27FC236}">
                <a16:creationId xmlns:a16="http://schemas.microsoft.com/office/drawing/2014/main" id="{6C5C4679-86B4-4BBF-9098-BA88A6E6BB9B}"/>
              </a:ext>
            </a:extLst>
          </p:cNvPr>
          <p:cNvCxnSpPr>
            <a:cxnSpLocks/>
          </p:cNvCxnSpPr>
          <p:nvPr/>
        </p:nvCxnSpPr>
        <p:spPr>
          <a:xfrm flipV="1">
            <a:off x="2056449" y="2953945"/>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EF7D7D4-CC56-4CDD-B7F3-C4B28A13CFF5}"/>
              </a:ext>
            </a:extLst>
          </p:cNvPr>
          <p:cNvSpPr txBox="1"/>
          <p:nvPr/>
        </p:nvSpPr>
        <p:spPr>
          <a:xfrm>
            <a:off x="1229030" y="6059596"/>
            <a:ext cx="3963393" cy="369332"/>
          </a:xfrm>
          <a:prstGeom prst="rect">
            <a:avLst/>
          </a:prstGeom>
          <a:noFill/>
        </p:spPr>
        <p:txBody>
          <a:bodyPr wrap="none" rtlCol="0">
            <a:spAutoFit/>
          </a:bodyPr>
          <a:lstStyle/>
          <a:p>
            <a:r>
              <a:rPr lang="en-US" dirty="0"/>
              <a:t>Click on “refine” tab to get this template</a:t>
            </a:r>
          </a:p>
        </p:txBody>
      </p:sp>
      <p:cxnSp>
        <p:nvCxnSpPr>
          <p:cNvPr id="21" name="Straight Arrow Connector 20">
            <a:extLst>
              <a:ext uri="{FF2B5EF4-FFF2-40B4-BE49-F238E27FC236}">
                <a16:creationId xmlns:a16="http://schemas.microsoft.com/office/drawing/2014/main" id="{AF626186-F8E7-4893-9C2B-FFC6BA9342A7}"/>
              </a:ext>
            </a:extLst>
          </p:cNvPr>
          <p:cNvCxnSpPr>
            <a:cxnSpLocks/>
          </p:cNvCxnSpPr>
          <p:nvPr/>
        </p:nvCxnSpPr>
        <p:spPr>
          <a:xfrm flipV="1">
            <a:off x="11235933" y="2953945"/>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591504-2FBA-48BE-A8FF-5445864B9762}"/>
              </a:ext>
            </a:extLst>
          </p:cNvPr>
          <p:cNvSpPr txBox="1"/>
          <p:nvPr/>
        </p:nvSpPr>
        <p:spPr>
          <a:xfrm>
            <a:off x="10076946" y="3259566"/>
            <a:ext cx="2113935" cy="646331"/>
          </a:xfrm>
          <a:prstGeom prst="rect">
            <a:avLst/>
          </a:prstGeom>
          <a:solidFill>
            <a:schemeClr val="bg1"/>
          </a:solidFill>
        </p:spPr>
        <p:txBody>
          <a:bodyPr wrap="square" rtlCol="0">
            <a:spAutoFit/>
          </a:bodyPr>
          <a:lstStyle/>
          <a:p>
            <a:r>
              <a:rPr lang="en-US" dirty="0">
                <a:solidFill>
                  <a:srgbClr val="FF0000"/>
                </a:solidFill>
              </a:rPr>
              <a:t>All output files will begin with </a:t>
            </a:r>
          </a:p>
        </p:txBody>
      </p:sp>
      <p:sp>
        <p:nvSpPr>
          <p:cNvPr id="23" name="TextBox 22">
            <a:extLst>
              <a:ext uri="{FF2B5EF4-FFF2-40B4-BE49-F238E27FC236}">
                <a16:creationId xmlns:a16="http://schemas.microsoft.com/office/drawing/2014/main" id="{66B5AC44-F614-4732-AED9-10316ABB8FE3}"/>
              </a:ext>
            </a:extLst>
          </p:cNvPr>
          <p:cNvSpPr txBox="1"/>
          <p:nvPr/>
        </p:nvSpPr>
        <p:spPr>
          <a:xfrm>
            <a:off x="2753884" y="3257255"/>
            <a:ext cx="1870688" cy="830997"/>
          </a:xfrm>
          <a:prstGeom prst="rect">
            <a:avLst/>
          </a:prstGeom>
          <a:solidFill>
            <a:schemeClr val="bg1"/>
          </a:solidFill>
        </p:spPr>
        <p:txBody>
          <a:bodyPr wrap="square" rtlCol="0">
            <a:spAutoFit/>
          </a:bodyPr>
          <a:lstStyle/>
          <a:p>
            <a:r>
              <a:rPr lang="en-US" sz="1600" dirty="0"/>
              <a:t>File containing structure factor amplitudes, |FP|</a:t>
            </a:r>
          </a:p>
        </p:txBody>
      </p:sp>
      <p:cxnSp>
        <p:nvCxnSpPr>
          <p:cNvPr id="24" name="Straight Arrow Connector 23">
            <a:extLst>
              <a:ext uri="{FF2B5EF4-FFF2-40B4-BE49-F238E27FC236}">
                <a16:creationId xmlns:a16="http://schemas.microsoft.com/office/drawing/2014/main" id="{D4EB6FAE-4ADA-47B3-B556-C0382DFE21A5}"/>
              </a:ext>
            </a:extLst>
          </p:cNvPr>
          <p:cNvCxnSpPr>
            <a:cxnSpLocks/>
          </p:cNvCxnSpPr>
          <p:nvPr/>
        </p:nvCxnSpPr>
        <p:spPr>
          <a:xfrm flipV="1">
            <a:off x="3359619" y="2959028"/>
            <a:ext cx="0" cy="3017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F8D2AA0-D154-4B81-B6FB-25EA394A5747}"/>
              </a:ext>
            </a:extLst>
          </p:cNvPr>
          <p:cNvSpPr txBox="1"/>
          <p:nvPr/>
        </p:nvSpPr>
        <p:spPr>
          <a:xfrm>
            <a:off x="6458846" y="3242611"/>
            <a:ext cx="2208963" cy="1569660"/>
          </a:xfrm>
          <a:prstGeom prst="rect">
            <a:avLst/>
          </a:prstGeom>
          <a:solidFill>
            <a:schemeClr val="bg1"/>
          </a:solidFill>
        </p:spPr>
        <p:txBody>
          <a:bodyPr wrap="square" rtlCol="0">
            <a:spAutoFit/>
          </a:bodyPr>
          <a:lstStyle/>
          <a:p>
            <a:r>
              <a:rPr lang="en-US" sz="1600" dirty="0"/>
              <a:t>Please specify “</a:t>
            </a:r>
            <a:r>
              <a:rPr lang="en-US" sz="1600" dirty="0" err="1"/>
              <a:t>FP_native-jeannette</a:t>
            </a:r>
            <a:r>
              <a:rPr lang="en-US" sz="1600" dirty="0"/>
              <a:t>” as your choice of structure factor amplitudes to use for refinement.</a:t>
            </a:r>
          </a:p>
        </p:txBody>
      </p:sp>
      <p:cxnSp>
        <p:nvCxnSpPr>
          <p:cNvPr id="26" name="Straight Arrow Connector 25">
            <a:extLst>
              <a:ext uri="{FF2B5EF4-FFF2-40B4-BE49-F238E27FC236}">
                <a16:creationId xmlns:a16="http://schemas.microsoft.com/office/drawing/2014/main" id="{9056A3F3-DA52-49AD-B15B-F058CE5E8B27}"/>
              </a:ext>
            </a:extLst>
          </p:cNvPr>
          <p:cNvCxnSpPr>
            <a:cxnSpLocks/>
          </p:cNvCxnSpPr>
          <p:nvPr/>
        </p:nvCxnSpPr>
        <p:spPr>
          <a:xfrm flipV="1">
            <a:off x="7169619" y="2953945"/>
            <a:ext cx="0" cy="3017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588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a:t>
            </a:r>
            <a:r>
              <a:rPr lang="en-US" dirty="0" err="1"/>
              <a:t>R</a:t>
            </a:r>
            <a:r>
              <a:rPr lang="en-US" baseline="-25000" dirty="0" err="1"/>
              <a:t>work</a:t>
            </a:r>
            <a:r>
              <a:rPr lang="en-US" dirty="0"/>
              <a:t> and </a:t>
            </a:r>
            <a:r>
              <a:rPr lang="en-US" dirty="0" err="1"/>
              <a:t>R</a:t>
            </a:r>
            <a:r>
              <a:rPr lang="en-US" baseline="-25000" dirty="0" err="1"/>
              <a:t>free</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300" y="1825625"/>
            <a:ext cx="4457700" cy="4351338"/>
          </a:xfrm>
        </p:spPr>
        <p:txBody>
          <a:bodyPr>
            <a:normAutofit fontScale="77500" lnSpcReduction="20000"/>
          </a:bodyPr>
          <a:lstStyle/>
          <a:p>
            <a:r>
              <a:rPr lang="en-US" dirty="0"/>
              <a:t>View the header of the last refined .</a:t>
            </a:r>
            <a:r>
              <a:rPr lang="en-US" dirty="0" err="1"/>
              <a:t>pdb</a:t>
            </a:r>
            <a:r>
              <a:rPr lang="en-US" dirty="0"/>
              <a:t> file:</a:t>
            </a:r>
          </a:p>
          <a:p>
            <a:pPr lvl="1"/>
            <a:r>
              <a:rPr lang="en-US" dirty="0"/>
              <a:t>If you are using a laptop, open the .</a:t>
            </a:r>
            <a:r>
              <a:rPr lang="en-US" dirty="0" err="1"/>
              <a:t>pdb</a:t>
            </a:r>
            <a:r>
              <a:rPr lang="en-US" dirty="0"/>
              <a:t> file with word editor of your choice (e.g. notepad or </a:t>
            </a:r>
            <a:r>
              <a:rPr lang="en-US" dirty="0" err="1"/>
              <a:t>wordpad</a:t>
            </a:r>
            <a:r>
              <a:rPr lang="en-US" dirty="0"/>
              <a:t>).</a:t>
            </a:r>
          </a:p>
          <a:p>
            <a:pPr lvl="1"/>
            <a:r>
              <a:rPr lang="en-US" dirty="0"/>
              <a:t>If you are using a </a:t>
            </a:r>
            <a:r>
              <a:rPr lang="en-US" dirty="0" err="1"/>
              <a:t>linux</a:t>
            </a:r>
            <a:r>
              <a:rPr lang="en-US" dirty="0"/>
              <a:t> computer, type “head -100 my.pdb”</a:t>
            </a:r>
          </a:p>
          <a:p>
            <a:r>
              <a:rPr lang="en-US" dirty="0"/>
              <a:t>About 25 lines from top of the .</a:t>
            </a:r>
            <a:r>
              <a:rPr lang="en-US" dirty="0" err="1"/>
              <a:t>pdb</a:t>
            </a:r>
            <a:r>
              <a:rPr lang="en-US" dirty="0"/>
              <a:t> file see the line </a:t>
            </a:r>
          </a:p>
          <a:p>
            <a:pPr marL="0" indent="0">
              <a:buNone/>
            </a:pPr>
            <a:r>
              <a:rPr lang="en-US" dirty="0"/>
              <a:t>“</a:t>
            </a:r>
            <a:r>
              <a:rPr lang="en-US" b="1" dirty="0"/>
              <a:t>R VALUE  (WORKING SET)</a:t>
            </a:r>
            <a:r>
              <a:rPr lang="en-US" dirty="0"/>
              <a:t>” and “</a:t>
            </a:r>
            <a:r>
              <a:rPr lang="en-US" b="1" dirty="0"/>
              <a:t>FREE R VALUE</a:t>
            </a:r>
            <a:r>
              <a:rPr lang="en-US" dirty="0"/>
              <a:t>”, </a:t>
            </a:r>
          </a:p>
          <a:p>
            <a:pPr marL="0" indent="0">
              <a:buNone/>
            </a:pPr>
            <a:r>
              <a:rPr lang="en-US" dirty="0"/>
              <a:t>	as </a:t>
            </a:r>
            <a:r>
              <a:rPr lang="en-US" dirty="0">
                <a:highlight>
                  <a:srgbClr val="FFFF00"/>
                </a:highlight>
              </a:rPr>
              <a:t>shown here </a:t>
            </a:r>
            <a:r>
              <a:rPr lang="en-US" dirty="0">
                <a:sym typeface="Wingdings" panose="05000000000000000000" pitchFamily="2" charset="2"/>
              </a:rPr>
              <a:t></a:t>
            </a:r>
          </a:p>
          <a:p>
            <a:r>
              <a:rPr lang="en-US" dirty="0">
                <a:sym typeface="Wingdings" panose="05000000000000000000" pitchFamily="2" charset="2"/>
              </a:rPr>
              <a:t>Enter </a:t>
            </a:r>
            <a:r>
              <a:rPr lang="en-US" dirty="0" err="1"/>
              <a:t>R</a:t>
            </a:r>
            <a:r>
              <a:rPr lang="en-US" baseline="-25000" dirty="0" err="1"/>
              <a:t>work</a:t>
            </a:r>
            <a:r>
              <a:rPr lang="en-US" baseline="-25000" dirty="0"/>
              <a:t> </a:t>
            </a:r>
            <a:r>
              <a:rPr lang="en-US" dirty="0"/>
              <a:t>and </a:t>
            </a:r>
            <a:r>
              <a:rPr lang="en-US" dirty="0" err="1"/>
              <a:t>R</a:t>
            </a:r>
            <a:r>
              <a:rPr lang="en-US" baseline="-25000" dirty="0" err="1"/>
              <a:t>free</a:t>
            </a:r>
            <a:r>
              <a:rPr lang="en-US" baseline="-25000" dirty="0"/>
              <a:t> </a:t>
            </a:r>
            <a:r>
              <a:rPr lang="en-US" dirty="0">
                <a:sym typeface="Wingdings" panose="05000000000000000000" pitchFamily="2" charset="2"/>
              </a:rPr>
              <a:t>values in the Google spreadsheet (columns BG and BH). </a:t>
            </a:r>
            <a:endParaRPr lang="en-US" dirty="0"/>
          </a:p>
        </p:txBody>
      </p:sp>
      <p:pic>
        <p:nvPicPr>
          <p:cNvPr id="4" name="Picture 3">
            <a:extLst>
              <a:ext uri="{FF2B5EF4-FFF2-40B4-BE49-F238E27FC236}">
                <a16:creationId xmlns:a16="http://schemas.microsoft.com/office/drawing/2014/main" id="{1BBDDEA2-7C5E-40C9-93C8-7461B5BA0A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4602" y="1600994"/>
            <a:ext cx="6604000" cy="5130800"/>
          </a:xfrm>
          <a:prstGeom prst="rect">
            <a:avLst/>
          </a:prstGeom>
          <a:ln>
            <a:solidFill>
              <a:schemeClr val="tx1"/>
            </a:solidFill>
          </a:ln>
        </p:spPr>
      </p:pic>
      <p:sp>
        <p:nvSpPr>
          <p:cNvPr id="5" name="TextBox 4">
            <a:extLst>
              <a:ext uri="{FF2B5EF4-FFF2-40B4-BE49-F238E27FC236}">
                <a16:creationId xmlns:a16="http://schemas.microsoft.com/office/drawing/2014/main" id="{9BF05937-282D-41A1-85F4-5337E32C1ED2}"/>
              </a:ext>
            </a:extLst>
          </p:cNvPr>
          <p:cNvSpPr txBox="1"/>
          <p:nvPr/>
        </p:nvSpPr>
        <p:spPr>
          <a:xfrm>
            <a:off x="533398" y="6307722"/>
            <a:ext cx="3724546" cy="369332"/>
          </a:xfrm>
          <a:prstGeom prst="rect">
            <a:avLst/>
          </a:prstGeom>
          <a:noFill/>
        </p:spPr>
        <p:txBody>
          <a:bodyPr wrap="none" rtlCol="0">
            <a:spAutoFit/>
          </a:bodyPr>
          <a:lstStyle/>
          <a:p>
            <a:r>
              <a:rPr lang="en-US" dirty="0"/>
              <a:t>Aim for </a:t>
            </a:r>
            <a:r>
              <a:rPr lang="en-US" dirty="0" err="1"/>
              <a:t>R</a:t>
            </a:r>
            <a:r>
              <a:rPr lang="en-US" baseline="-25000" dirty="0" err="1"/>
              <a:t>work</a:t>
            </a:r>
            <a:r>
              <a:rPr lang="en-US" dirty="0"/>
              <a:t> &lt;20% and  </a:t>
            </a:r>
            <a:r>
              <a:rPr lang="en-US" dirty="0" err="1"/>
              <a:t>R</a:t>
            </a:r>
            <a:r>
              <a:rPr lang="en-US" baseline="-25000" dirty="0" err="1"/>
              <a:t>free</a:t>
            </a:r>
            <a:r>
              <a:rPr lang="en-US" dirty="0" err="1"/>
              <a:t>-R</a:t>
            </a:r>
            <a:r>
              <a:rPr lang="en-US" baseline="-25000" dirty="0" err="1"/>
              <a:t>work</a:t>
            </a:r>
            <a:r>
              <a:rPr lang="en-US" dirty="0"/>
              <a:t>&lt;5%</a:t>
            </a:r>
          </a:p>
        </p:txBody>
      </p:sp>
    </p:spTree>
    <p:extLst>
      <p:ext uri="{BB962C8B-B14F-4D97-AF65-F5344CB8AC3E}">
        <p14:creationId xmlns:p14="http://schemas.microsoft.com/office/powerpoint/2010/main" val="1117310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RMSD Bond Lengths &amp; Angles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300" y="1825625"/>
            <a:ext cx="4318000" cy="4351338"/>
          </a:xfrm>
        </p:spPr>
        <p:txBody>
          <a:bodyPr>
            <a:normAutofit/>
          </a:bodyPr>
          <a:lstStyle/>
          <a:p>
            <a:r>
              <a:rPr lang="en-US" sz="2000" dirty="0"/>
              <a:t>Scroll down about 40 lines  to find these words: </a:t>
            </a:r>
          </a:p>
          <a:p>
            <a:pPr marL="0" indent="0">
              <a:buNone/>
            </a:pPr>
            <a:r>
              <a:rPr lang="en-US" dirty="0"/>
              <a:t>“</a:t>
            </a:r>
            <a:r>
              <a:rPr lang="en-US" sz="2000" b="1" dirty="0"/>
              <a:t>DEVIATIONS FROM IDEAL VALUES for BOND and ANGLE</a:t>
            </a:r>
            <a:r>
              <a:rPr lang="en-US" sz="2000" dirty="0"/>
              <a:t>”</a:t>
            </a:r>
          </a:p>
          <a:p>
            <a:pPr marL="457200" lvl="1" indent="0">
              <a:buNone/>
            </a:pPr>
            <a:r>
              <a:rPr lang="en-US" sz="2000" dirty="0"/>
              <a:t>as </a:t>
            </a:r>
            <a:r>
              <a:rPr lang="en-US" sz="2000" dirty="0">
                <a:highlight>
                  <a:srgbClr val="FFFF00"/>
                </a:highlight>
              </a:rPr>
              <a:t>shown here </a:t>
            </a:r>
            <a:r>
              <a:rPr lang="en-US" sz="2000" dirty="0">
                <a:sym typeface="Wingdings" panose="05000000000000000000" pitchFamily="2" charset="2"/>
              </a:rPr>
              <a:t></a:t>
            </a:r>
          </a:p>
          <a:p>
            <a:r>
              <a:rPr lang="en-US" sz="2000" dirty="0">
                <a:sym typeface="Wingdings" panose="05000000000000000000" pitchFamily="2" charset="2"/>
              </a:rPr>
              <a:t>Enter </a:t>
            </a:r>
            <a:r>
              <a:rPr lang="en-US" sz="2000" dirty="0"/>
              <a:t>RMSD BOND and ANGLE </a:t>
            </a:r>
            <a:r>
              <a:rPr lang="en-US" sz="2000" dirty="0">
                <a:sym typeface="Wingdings" panose="05000000000000000000" pitchFamily="2" charset="2"/>
              </a:rPr>
              <a:t>values in the Google spreadsheet (columns BM and BN). </a:t>
            </a:r>
            <a:endParaRPr lang="en-US" sz="2000" dirty="0"/>
          </a:p>
        </p:txBody>
      </p:sp>
      <p:pic>
        <p:nvPicPr>
          <p:cNvPr id="5" name="Picture 4">
            <a:extLst>
              <a:ext uri="{FF2B5EF4-FFF2-40B4-BE49-F238E27FC236}">
                <a16:creationId xmlns:a16="http://schemas.microsoft.com/office/drawing/2014/main" id="{DC239A58-42C0-47DD-B79D-020F384948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3502" y="1536700"/>
            <a:ext cx="5334000" cy="5321300"/>
          </a:xfrm>
          <a:prstGeom prst="rect">
            <a:avLst/>
          </a:prstGeom>
          <a:ln w="38100" cmpd="dbl">
            <a:solidFill>
              <a:schemeClr val="accent1"/>
            </a:solidFill>
            <a:prstDash val="solid"/>
          </a:ln>
        </p:spPr>
      </p:pic>
      <p:sp>
        <p:nvSpPr>
          <p:cNvPr id="6" name="TextBox 5">
            <a:extLst>
              <a:ext uri="{FF2B5EF4-FFF2-40B4-BE49-F238E27FC236}">
                <a16:creationId xmlns:a16="http://schemas.microsoft.com/office/drawing/2014/main" id="{16150B58-E7F6-437B-806D-0781F4E4A4E2}"/>
              </a:ext>
            </a:extLst>
          </p:cNvPr>
          <p:cNvSpPr txBox="1"/>
          <p:nvPr/>
        </p:nvSpPr>
        <p:spPr>
          <a:xfrm>
            <a:off x="96256" y="6379910"/>
            <a:ext cx="4814075" cy="369332"/>
          </a:xfrm>
          <a:prstGeom prst="rect">
            <a:avLst/>
          </a:prstGeom>
          <a:noFill/>
        </p:spPr>
        <p:txBody>
          <a:bodyPr wrap="none" rtlCol="0">
            <a:spAutoFit/>
          </a:bodyPr>
          <a:lstStyle/>
          <a:p>
            <a:r>
              <a:rPr lang="en-US" dirty="0"/>
              <a:t>Aim for RMSD bond &lt;0.02 Å and RMSD angle &lt;2°</a:t>
            </a:r>
          </a:p>
        </p:txBody>
      </p:sp>
    </p:spTree>
    <p:extLst>
      <p:ext uri="{BB962C8B-B14F-4D97-AF65-F5344CB8AC3E}">
        <p14:creationId xmlns:p14="http://schemas.microsoft.com/office/powerpoint/2010/main" val="395248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a:t>
            </a:r>
            <a:r>
              <a:rPr lang="en-US" dirty="0" err="1"/>
              <a:t>Clashscore</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sz="2400" dirty="0"/>
              <a:t>Scroll down about 6 lines to find these words: </a:t>
            </a:r>
          </a:p>
          <a:p>
            <a:pPr marL="457200" lvl="1" indent="0">
              <a:buNone/>
            </a:pPr>
            <a:r>
              <a:rPr lang="en-US" dirty="0"/>
              <a:t>“</a:t>
            </a:r>
            <a:r>
              <a:rPr lang="en-US" b="1" dirty="0"/>
              <a:t>MOLPROBITY STATISTICS</a:t>
            </a:r>
            <a:r>
              <a:rPr lang="en-US" dirty="0"/>
              <a:t>”  and “</a:t>
            </a:r>
            <a:r>
              <a:rPr lang="en-US" b="1" dirty="0"/>
              <a:t>ALL-ATOM CLASHSCORE</a:t>
            </a:r>
            <a:r>
              <a:rPr lang="en-US" dirty="0"/>
              <a:t>” </a:t>
            </a:r>
          </a:p>
          <a:p>
            <a:pPr marL="457200" lvl="1" indent="0">
              <a:buNone/>
            </a:pPr>
            <a:r>
              <a:rPr lang="en-US" dirty="0"/>
              <a:t>as </a:t>
            </a:r>
            <a:r>
              <a:rPr lang="en-US" dirty="0">
                <a:highlight>
                  <a:srgbClr val="00FF00"/>
                </a:highlight>
              </a:rPr>
              <a:t>shown here </a:t>
            </a:r>
            <a:r>
              <a:rPr lang="en-US" dirty="0">
                <a:sym typeface="Wingdings" panose="05000000000000000000" pitchFamily="2" charset="2"/>
              </a:rPr>
              <a:t></a:t>
            </a:r>
          </a:p>
          <a:p>
            <a:r>
              <a:rPr lang="en-US" sz="2400" dirty="0">
                <a:sym typeface="Wingdings" panose="05000000000000000000" pitchFamily="2" charset="2"/>
              </a:rPr>
              <a:t>Enter </a:t>
            </a:r>
            <a:r>
              <a:rPr lang="en-US" sz="2400" dirty="0"/>
              <a:t>ALL-ATOM CLASHSCORE</a:t>
            </a:r>
            <a:r>
              <a:rPr lang="en-US" sz="2400" baseline="-25000" dirty="0"/>
              <a:t> </a:t>
            </a:r>
            <a:r>
              <a:rPr lang="en-US" sz="2400" dirty="0">
                <a:sym typeface="Wingdings" panose="05000000000000000000" pitchFamily="2" charset="2"/>
              </a:rPr>
              <a:t>value  in the Google spreadsheet (column BO). </a:t>
            </a:r>
            <a:endParaRPr lang="en-US" sz="2400" dirty="0"/>
          </a:p>
        </p:txBody>
      </p:sp>
      <p:pic>
        <p:nvPicPr>
          <p:cNvPr id="4" name="Picture 3">
            <a:extLst>
              <a:ext uri="{FF2B5EF4-FFF2-40B4-BE49-F238E27FC236}">
                <a16:creationId xmlns:a16="http://schemas.microsoft.com/office/drawing/2014/main" id="{551FE446-D14C-45C2-980C-F0FC8360F5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02968" y="1340732"/>
            <a:ext cx="5546558" cy="5402179"/>
          </a:xfrm>
          <a:prstGeom prst="rect">
            <a:avLst/>
          </a:prstGeom>
          <a:ln>
            <a:solidFill>
              <a:srgbClr val="00B050"/>
            </a:solidFill>
          </a:ln>
        </p:spPr>
      </p:pic>
      <p:sp>
        <p:nvSpPr>
          <p:cNvPr id="5" name="Rectangle 4">
            <a:extLst>
              <a:ext uri="{FF2B5EF4-FFF2-40B4-BE49-F238E27FC236}">
                <a16:creationId xmlns:a16="http://schemas.microsoft.com/office/drawing/2014/main" id="{E204EE00-D760-4066-A29C-FA46BE3CA386}"/>
              </a:ext>
            </a:extLst>
          </p:cNvPr>
          <p:cNvSpPr/>
          <p:nvPr/>
        </p:nvSpPr>
        <p:spPr>
          <a:xfrm>
            <a:off x="356268" y="5554397"/>
            <a:ext cx="5082006" cy="1200329"/>
          </a:xfrm>
          <a:prstGeom prst="rect">
            <a:avLst/>
          </a:prstGeom>
        </p:spPr>
        <p:txBody>
          <a:bodyPr wrap="square">
            <a:spAutoFit/>
          </a:bodyPr>
          <a:lstStyle/>
          <a:p>
            <a:r>
              <a:rPr lang="en-US" dirty="0" err="1"/>
              <a:t>Clashscore</a:t>
            </a:r>
            <a:r>
              <a:rPr lang="en-US" dirty="0"/>
              <a:t> is the number or such clashes per thousand atoms.</a:t>
            </a:r>
          </a:p>
          <a:p>
            <a:r>
              <a:rPr lang="en-US" dirty="0" err="1"/>
              <a:t>Clashscore</a:t>
            </a:r>
            <a:r>
              <a:rPr lang="en-US" dirty="0"/>
              <a:t>/10 should be less than the resolution in Å. So for 1.4 Å resolution, aim for </a:t>
            </a:r>
            <a:r>
              <a:rPr lang="en-US" dirty="0" err="1"/>
              <a:t>clashscore</a:t>
            </a:r>
            <a:r>
              <a:rPr lang="en-US" dirty="0"/>
              <a:t> &lt;14.</a:t>
            </a:r>
          </a:p>
        </p:txBody>
      </p:sp>
    </p:spTree>
    <p:extLst>
      <p:ext uri="{BB962C8B-B14F-4D97-AF65-F5344CB8AC3E}">
        <p14:creationId xmlns:p14="http://schemas.microsoft.com/office/powerpoint/2010/main" val="3801703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Ramachandran Statistics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300" y="1825625"/>
            <a:ext cx="4877468" cy="4351338"/>
          </a:xfrm>
        </p:spPr>
        <p:txBody>
          <a:bodyPr>
            <a:normAutofit/>
          </a:bodyPr>
          <a:lstStyle/>
          <a:p>
            <a:r>
              <a:rPr lang="en-US" sz="2400" dirty="0"/>
              <a:t>Scroll down 2 lines to find these words: </a:t>
            </a:r>
          </a:p>
          <a:p>
            <a:pPr marL="0" indent="0">
              <a:buNone/>
            </a:pPr>
            <a:r>
              <a:rPr lang="en-US" dirty="0"/>
              <a:t>“</a:t>
            </a:r>
            <a:r>
              <a:rPr lang="en-US" b="1" dirty="0"/>
              <a:t>RAMACHANDRAN PLOT</a:t>
            </a:r>
            <a:r>
              <a:rPr lang="en-US" dirty="0"/>
              <a:t>:” and “</a:t>
            </a:r>
            <a:r>
              <a:rPr lang="en-US" b="1" dirty="0"/>
              <a:t>OUTLIERS</a:t>
            </a:r>
            <a:r>
              <a:rPr lang="en-US" dirty="0"/>
              <a:t>”, “</a:t>
            </a:r>
            <a:r>
              <a:rPr lang="en-US" b="1" dirty="0"/>
              <a:t>ALLOWED</a:t>
            </a:r>
            <a:r>
              <a:rPr lang="en-US" dirty="0"/>
              <a:t>”, and “</a:t>
            </a:r>
            <a:r>
              <a:rPr lang="en-US" b="1" dirty="0"/>
              <a:t>FAVORED</a:t>
            </a:r>
            <a:r>
              <a:rPr lang="en-US" dirty="0"/>
              <a:t>” </a:t>
            </a:r>
            <a:r>
              <a:rPr lang="en-US" sz="2400" dirty="0"/>
              <a:t>as </a:t>
            </a:r>
            <a:r>
              <a:rPr lang="en-US" sz="2400" dirty="0">
                <a:highlight>
                  <a:srgbClr val="00FFFF"/>
                </a:highlight>
              </a:rPr>
              <a:t>shown here </a:t>
            </a:r>
            <a:r>
              <a:rPr lang="en-US" sz="2400" dirty="0">
                <a:sym typeface="Wingdings" panose="05000000000000000000" pitchFamily="2" charset="2"/>
              </a:rPr>
              <a:t></a:t>
            </a:r>
          </a:p>
          <a:p>
            <a:r>
              <a:rPr lang="en-US" sz="2400" dirty="0">
                <a:sym typeface="Wingdings" panose="05000000000000000000" pitchFamily="2" charset="2"/>
              </a:rPr>
              <a:t>Enter </a:t>
            </a:r>
            <a:r>
              <a:rPr lang="en-US" sz="2400" dirty="0"/>
              <a:t>these </a:t>
            </a:r>
            <a:r>
              <a:rPr lang="en-US" sz="2400" dirty="0">
                <a:sym typeface="Wingdings" panose="05000000000000000000" pitchFamily="2" charset="2"/>
              </a:rPr>
              <a:t>values in the Google spreadsheet (columns BP, BQ, and BR). </a:t>
            </a:r>
            <a:endParaRPr lang="en-US" sz="2400" dirty="0"/>
          </a:p>
        </p:txBody>
      </p:sp>
      <p:pic>
        <p:nvPicPr>
          <p:cNvPr id="6" name="Picture 5">
            <a:extLst>
              <a:ext uri="{FF2B5EF4-FFF2-40B4-BE49-F238E27FC236}">
                <a16:creationId xmlns:a16="http://schemas.microsoft.com/office/drawing/2014/main" id="{A89F7A16-06DC-4AAB-AA13-C97A8F74FB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90936" y="1366378"/>
            <a:ext cx="4559969" cy="5269831"/>
          </a:xfrm>
          <a:prstGeom prst="rect">
            <a:avLst/>
          </a:prstGeom>
          <a:ln>
            <a:solidFill>
              <a:srgbClr val="00B0F0"/>
            </a:solidFill>
          </a:ln>
        </p:spPr>
      </p:pic>
      <p:sp>
        <p:nvSpPr>
          <p:cNvPr id="4" name="Rectangle 3">
            <a:extLst>
              <a:ext uri="{FF2B5EF4-FFF2-40B4-BE49-F238E27FC236}">
                <a16:creationId xmlns:a16="http://schemas.microsoft.com/office/drawing/2014/main" id="{302ED76B-22DC-4F5A-941F-66FE7A2C1FCE}"/>
              </a:ext>
            </a:extLst>
          </p:cNvPr>
          <p:cNvSpPr/>
          <p:nvPr/>
        </p:nvSpPr>
        <p:spPr>
          <a:xfrm>
            <a:off x="603260" y="6217821"/>
            <a:ext cx="2675669" cy="369332"/>
          </a:xfrm>
          <a:prstGeom prst="rect">
            <a:avLst/>
          </a:prstGeom>
        </p:spPr>
        <p:txBody>
          <a:bodyPr wrap="none">
            <a:spAutoFit/>
          </a:bodyPr>
          <a:lstStyle/>
          <a:p>
            <a:r>
              <a:rPr lang="en-US" dirty="0"/>
              <a:t>Aim for “FAVORED” &gt; 90%.</a:t>
            </a:r>
          </a:p>
        </p:txBody>
      </p:sp>
    </p:spTree>
    <p:extLst>
      <p:ext uri="{BB962C8B-B14F-4D97-AF65-F5344CB8AC3E}">
        <p14:creationId xmlns:p14="http://schemas.microsoft.com/office/powerpoint/2010/main" val="3980420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Rotamer Outliers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300" y="1825625"/>
            <a:ext cx="4877468" cy="4351338"/>
          </a:xfrm>
        </p:spPr>
        <p:txBody>
          <a:bodyPr>
            <a:normAutofit/>
          </a:bodyPr>
          <a:lstStyle/>
          <a:p>
            <a:r>
              <a:rPr lang="en-US" sz="2400" dirty="0"/>
              <a:t>Scroll down 1 lines to find these words: </a:t>
            </a:r>
          </a:p>
          <a:p>
            <a:pPr marL="0" indent="0">
              <a:buNone/>
            </a:pPr>
            <a:r>
              <a:rPr lang="en-US" dirty="0"/>
              <a:t>“</a:t>
            </a:r>
            <a:r>
              <a:rPr lang="en-US" b="1" dirty="0"/>
              <a:t>ROTAMER OUTLIERS” </a:t>
            </a:r>
          </a:p>
          <a:p>
            <a:pPr marL="0" indent="0">
              <a:buNone/>
            </a:pPr>
            <a:r>
              <a:rPr lang="en-US" sz="2400" dirty="0"/>
              <a:t>as </a:t>
            </a:r>
            <a:r>
              <a:rPr lang="en-US" sz="2400" dirty="0">
                <a:highlight>
                  <a:srgbClr val="FFFF00"/>
                </a:highlight>
              </a:rPr>
              <a:t>shown here </a:t>
            </a:r>
            <a:r>
              <a:rPr lang="en-US" sz="2400" dirty="0">
                <a:sym typeface="Wingdings" panose="05000000000000000000" pitchFamily="2" charset="2"/>
              </a:rPr>
              <a:t></a:t>
            </a:r>
          </a:p>
          <a:p>
            <a:r>
              <a:rPr lang="en-US" sz="2400" dirty="0">
                <a:sym typeface="Wingdings" panose="05000000000000000000" pitchFamily="2" charset="2"/>
              </a:rPr>
              <a:t>Enter </a:t>
            </a:r>
            <a:r>
              <a:rPr lang="en-US" sz="2400" dirty="0"/>
              <a:t>these </a:t>
            </a:r>
            <a:r>
              <a:rPr lang="en-US" sz="2400" dirty="0">
                <a:sym typeface="Wingdings" panose="05000000000000000000" pitchFamily="2" charset="2"/>
              </a:rPr>
              <a:t>values in the Google spreadsheet (columns BS). </a:t>
            </a:r>
            <a:endParaRPr lang="en-US" sz="2400" dirty="0"/>
          </a:p>
        </p:txBody>
      </p:sp>
      <p:pic>
        <p:nvPicPr>
          <p:cNvPr id="4" name="Picture 3">
            <a:extLst>
              <a:ext uri="{FF2B5EF4-FFF2-40B4-BE49-F238E27FC236}">
                <a16:creationId xmlns:a16="http://schemas.microsoft.com/office/drawing/2014/main" id="{FBC01E9E-AB0D-464A-BC1A-ACBE85495B07}"/>
              </a:ext>
            </a:extLst>
          </p:cNvPr>
          <p:cNvPicPr>
            <a:picLocks noChangeAspect="1"/>
          </p:cNvPicPr>
          <p:nvPr/>
        </p:nvPicPr>
        <p:blipFill rotWithShape="1">
          <a:blip r:embed="rId2"/>
          <a:srcRect l="30000" t="6842" r="23532" b="8811"/>
          <a:stretch/>
        </p:blipFill>
        <p:spPr>
          <a:xfrm>
            <a:off x="5479164" y="1404592"/>
            <a:ext cx="5665304" cy="5088283"/>
          </a:xfrm>
          <a:prstGeom prst="rect">
            <a:avLst/>
          </a:prstGeom>
        </p:spPr>
      </p:pic>
      <p:sp>
        <p:nvSpPr>
          <p:cNvPr id="5" name="Rectangle 4">
            <a:extLst>
              <a:ext uri="{FF2B5EF4-FFF2-40B4-BE49-F238E27FC236}">
                <a16:creationId xmlns:a16="http://schemas.microsoft.com/office/drawing/2014/main" id="{D88664D1-C0A1-4DC9-BEB3-BAF1052D9A18}"/>
              </a:ext>
            </a:extLst>
          </p:cNvPr>
          <p:cNvSpPr/>
          <p:nvPr/>
        </p:nvSpPr>
        <p:spPr>
          <a:xfrm>
            <a:off x="603260" y="6217821"/>
            <a:ext cx="3571106" cy="369332"/>
          </a:xfrm>
          <a:prstGeom prst="rect">
            <a:avLst/>
          </a:prstGeom>
        </p:spPr>
        <p:txBody>
          <a:bodyPr wrap="none">
            <a:spAutoFit/>
          </a:bodyPr>
          <a:lstStyle/>
          <a:p>
            <a:r>
              <a:rPr lang="en-US" dirty="0"/>
              <a:t>Aim for “ROTAMER OUTLIERS” &lt; 2%.</a:t>
            </a:r>
          </a:p>
        </p:txBody>
      </p:sp>
    </p:spTree>
    <p:extLst>
      <p:ext uri="{BB962C8B-B14F-4D97-AF65-F5344CB8AC3E}">
        <p14:creationId xmlns:p14="http://schemas.microsoft.com/office/powerpoint/2010/main" val="1261597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Number of Residues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sz="2400" dirty="0"/>
              <a:t>Scroll down 13 lines to find these words: </a:t>
            </a:r>
          </a:p>
          <a:p>
            <a:pPr marL="0" indent="0">
              <a:buNone/>
            </a:pPr>
            <a:r>
              <a:rPr lang="en-US" dirty="0"/>
              <a:t>“</a:t>
            </a:r>
            <a:r>
              <a:rPr lang="en-US" b="1" dirty="0"/>
              <a:t>WHOLE</a:t>
            </a:r>
            <a:r>
              <a:rPr lang="en-US" dirty="0"/>
              <a:t>:” and “</a:t>
            </a:r>
            <a:r>
              <a:rPr lang="en-US" b="1" dirty="0"/>
              <a:t>RESIDUES</a:t>
            </a:r>
            <a:r>
              <a:rPr lang="en-US" dirty="0"/>
              <a:t>” </a:t>
            </a:r>
          </a:p>
          <a:p>
            <a:pPr marL="0" indent="0">
              <a:buNone/>
            </a:pPr>
            <a:r>
              <a:rPr lang="en-US" sz="2400" dirty="0"/>
              <a:t>as </a:t>
            </a:r>
            <a:r>
              <a:rPr lang="en-US" sz="2400" dirty="0">
                <a:highlight>
                  <a:srgbClr val="FFFF00"/>
                </a:highlight>
              </a:rPr>
              <a:t>shown here</a:t>
            </a:r>
            <a:r>
              <a:rPr lang="en-US" sz="2400" dirty="0">
                <a:sym typeface="Wingdings" panose="05000000000000000000" pitchFamily="2" charset="2"/>
              </a:rPr>
              <a:t></a:t>
            </a:r>
          </a:p>
          <a:p>
            <a:r>
              <a:rPr lang="en-US" sz="2400" dirty="0">
                <a:sym typeface="Wingdings" panose="05000000000000000000" pitchFamily="2" charset="2"/>
              </a:rPr>
              <a:t>Enter </a:t>
            </a:r>
            <a:r>
              <a:rPr lang="en-US" sz="2400" dirty="0"/>
              <a:t>the number of residues </a:t>
            </a:r>
            <a:r>
              <a:rPr lang="en-US" sz="2400" dirty="0">
                <a:sym typeface="Wingdings" panose="05000000000000000000" pitchFamily="2" charset="2"/>
              </a:rPr>
              <a:t>in the Google spreadsheet (column BT). </a:t>
            </a:r>
            <a:endParaRPr lang="en-US" sz="2400" dirty="0"/>
          </a:p>
        </p:txBody>
      </p:sp>
      <p:pic>
        <p:nvPicPr>
          <p:cNvPr id="7" name="Picture 6">
            <a:extLst>
              <a:ext uri="{FF2B5EF4-FFF2-40B4-BE49-F238E27FC236}">
                <a16:creationId xmlns:a16="http://schemas.microsoft.com/office/drawing/2014/main" id="{9DCA3A23-EBB1-4CF7-940A-D38FDBF6D2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71817" y="1491916"/>
            <a:ext cx="6051884" cy="5366084"/>
          </a:xfrm>
          <a:prstGeom prst="rect">
            <a:avLst/>
          </a:prstGeom>
        </p:spPr>
      </p:pic>
    </p:spTree>
    <p:extLst>
      <p:ext uri="{BB962C8B-B14F-4D97-AF65-F5344CB8AC3E}">
        <p14:creationId xmlns:p14="http://schemas.microsoft.com/office/powerpoint/2010/main" val="3888036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E03C8-3CBC-49F8-A25F-57BF895C97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35721" y="1479884"/>
            <a:ext cx="6184233" cy="5366084"/>
          </a:xfrm>
          <a:prstGeom prst="rect">
            <a:avLst/>
          </a:prstGeom>
        </p:spPr>
      </p:pic>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Number of SOLVENT atoms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sz="2400" dirty="0"/>
              <a:t>Scroll down 6 lines to find these words: </a:t>
            </a:r>
          </a:p>
          <a:p>
            <a:pPr marL="0" indent="0">
              <a:buNone/>
            </a:pPr>
            <a:r>
              <a:rPr lang="en-US" dirty="0"/>
              <a:t>“</a:t>
            </a:r>
            <a:r>
              <a:rPr lang="en-US" b="1" dirty="0"/>
              <a:t>WATER:</a:t>
            </a:r>
            <a:r>
              <a:rPr lang="en-US" dirty="0"/>
              <a:t>” and “</a:t>
            </a:r>
            <a:r>
              <a:rPr lang="en-US" b="1" dirty="0"/>
              <a:t>OTHER</a:t>
            </a:r>
            <a:r>
              <a:rPr lang="en-US" dirty="0"/>
              <a:t>” </a:t>
            </a:r>
          </a:p>
          <a:p>
            <a:pPr marL="0" indent="0">
              <a:buNone/>
            </a:pPr>
            <a:r>
              <a:rPr lang="en-US" sz="2400" dirty="0"/>
              <a:t>as </a:t>
            </a:r>
            <a:r>
              <a:rPr lang="en-US" sz="2400" dirty="0">
                <a:highlight>
                  <a:srgbClr val="FFFF00"/>
                </a:highlight>
              </a:rPr>
              <a:t>shown here</a:t>
            </a:r>
            <a:r>
              <a:rPr lang="en-US" sz="2400" dirty="0">
                <a:sym typeface="Wingdings" panose="05000000000000000000" pitchFamily="2" charset="2"/>
              </a:rPr>
              <a:t></a:t>
            </a:r>
          </a:p>
          <a:p>
            <a:r>
              <a:rPr lang="en-US" sz="2400" dirty="0">
                <a:sym typeface="Wingdings" panose="05000000000000000000" pitchFamily="2" charset="2"/>
              </a:rPr>
              <a:t>Add up the number of WATER and OTHER atoms and enter </a:t>
            </a:r>
            <a:r>
              <a:rPr lang="en-US" sz="2400" dirty="0"/>
              <a:t>the value </a:t>
            </a:r>
            <a:r>
              <a:rPr lang="en-US" sz="2400" dirty="0">
                <a:sym typeface="Wingdings" panose="05000000000000000000" pitchFamily="2" charset="2"/>
              </a:rPr>
              <a:t>in the Google spreadsheet (column BU). </a:t>
            </a:r>
            <a:endParaRPr lang="en-US" sz="2400" dirty="0"/>
          </a:p>
        </p:txBody>
      </p:sp>
    </p:spTree>
    <p:extLst>
      <p:ext uri="{BB962C8B-B14F-4D97-AF65-F5344CB8AC3E}">
        <p14:creationId xmlns:p14="http://schemas.microsoft.com/office/powerpoint/2010/main" val="4997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EEFD9B-7D7E-4E36-AA5A-7C44B368E8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7505" y="1114775"/>
            <a:ext cx="6160168" cy="5486400"/>
          </a:xfrm>
          <a:prstGeom prst="rect">
            <a:avLst/>
          </a:prstGeom>
        </p:spPr>
      </p:pic>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Calculate the </a:t>
            </a:r>
            <a:r>
              <a:rPr lang="en-US" dirty="0" err="1"/>
              <a:t>Errat</a:t>
            </a:r>
            <a:r>
              <a:rPr lang="en-US" dirty="0"/>
              <a:t> Score</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dirty="0"/>
              <a:t>In a browser window, enter the URL </a:t>
            </a:r>
            <a:r>
              <a:rPr lang="en-US" dirty="0">
                <a:hlinkClick r:id="rId3"/>
              </a:rPr>
              <a:t>https://saves.mbi.ucla.edu/</a:t>
            </a:r>
            <a:r>
              <a:rPr lang="en-US" dirty="0"/>
              <a:t> </a:t>
            </a:r>
          </a:p>
          <a:p>
            <a:r>
              <a:rPr lang="en-US" dirty="0"/>
              <a:t>Use the “Choose File” button to upload your .</a:t>
            </a:r>
            <a:r>
              <a:rPr lang="en-US" dirty="0" err="1"/>
              <a:t>pdb</a:t>
            </a:r>
            <a:r>
              <a:rPr lang="en-US" dirty="0"/>
              <a:t> file.</a:t>
            </a:r>
          </a:p>
          <a:p>
            <a:r>
              <a:rPr lang="en-US" dirty="0"/>
              <a:t> Push the “Run programs” button.</a:t>
            </a:r>
          </a:p>
          <a:p>
            <a:r>
              <a:rPr lang="en-US" dirty="0"/>
              <a:t>Continue to next slide please…</a:t>
            </a:r>
          </a:p>
        </p:txBody>
      </p:sp>
      <p:pic>
        <p:nvPicPr>
          <p:cNvPr id="8" name="Graphic 7" descr="Right pointing backhand index">
            <a:extLst>
              <a:ext uri="{FF2B5EF4-FFF2-40B4-BE49-F238E27FC236}">
                <a16:creationId xmlns:a16="http://schemas.microsoft.com/office/drawing/2014/main" id="{F8B904CE-A0ED-4BAD-94E4-74278E38A84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277727" y="3544094"/>
            <a:ext cx="914400" cy="914400"/>
          </a:xfrm>
          <a:prstGeom prst="rect">
            <a:avLst/>
          </a:prstGeom>
        </p:spPr>
      </p:pic>
      <p:pic>
        <p:nvPicPr>
          <p:cNvPr id="9" name="Graphic 8" descr="Right pointing backhand index">
            <a:extLst>
              <a:ext uri="{FF2B5EF4-FFF2-40B4-BE49-F238E27FC236}">
                <a16:creationId xmlns:a16="http://schemas.microsoft.com/office/drawing/2014/main" id="{2898EC71-AC68-4414-A75C-FAE605FF73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86666" y="2774331"/>
            <a:ext cx="914400" cy="914400"/>
          </a:xfrm>
          <a:prstGeom prst="rect">
            <a:avLst/>
          </a:prstGeom>
        </p:spPr>
      </p:pic>
      <p:sp>
        <p:nvSpPr>
          <p:cNvPr id="7" name="Rectangle 6">
            <a:extLst>
              <a:ext uri="{FF2B5EF4-FFF2-40B4-BE49-F238E27FC236}">
                <a16:creationId xmlns:a16="http://schemas.microsoft.com/office/drawing/2014/main" id="{ACD19AD5-002A-42B0-BA39-BC0EB8C23570}"/>
              </a:ext>
            </a:extLst>
          </p:cNvPr>
          <p:cNvSpPr/>
          <p:nvPr/>
        </p:nvSpPr>
        <p:spPr>
          <a:xfrm>
            <a:off x="603260" y="6217821"/>
            <a:ext cx="2612575" cy="369332"/>
          </a:xfrm>
          <a:prstGeom prst="rect">
            <a:avLst/>
          </a:prstGeom>
        </p:spPr>
        <p:txBody>
          <a:bodyPr wrap="none">
            <a:spAutoFit/>
          </a:bodyPr>
          <a:lstStyle/>
          <a:p>
            <a:r>
              <a:rPr lang="en-US" dirty="0"/>
              <a:t>Aim for </a:t>
            </a:r>
            <a:r>
              <a:rPr lang="en-US" dirty="0" err="1"/>
              <a:t>Errat</a:t>
            </a:r>
            <a:r>
              <a:rPr lang="en-US" dirty="0"/>
              <a:t> score &gt; 90%.</a:t>
            </a:r>
          </a:p>
        </p:txBody>
      </p:sp>
    </p:spTree>
    <p:extLst>
      <p:ext uri="{BB962C8B-B14F-4D97-AF65-F5344CB8AC3E}">
        <p14:creationId xmlns:p14="http://schemas.microsoft.com/office/powerpoint/2010/main" val="124078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6E45D-D2FF-43D7-88CA-CC8825B7E5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53"/>
          <a:stretch/>
        </p:blipFill>
        <p:spPr>
          <a:xfrm>
            <a:off x="5690936" y="1264319"/>
            <a:ext cx="6160170" cy="5590506"/>
          </a:xfrm>
          <a:prstGeom prst="rect">
            <a:avLst/>
          </a:prstGeom>
        </p:spPr>
      </p:pic>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Calculate the </a:t>
            </a:r>
            <a:r>
              <a:rPr lang="en-US" dirty="0" err="1"/>
              <a:t>Errat</a:t>
            </a:r>
            <a:r>
              <a:rPr lang="en-US" dirty="0"/>
              <a:t> Score</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dirty="0"/>
              <a:t>Push the “Start” button for ERRAT.</a:t>
            </a:r>
          </a:p>
          <a:p>
            <a:r>
              <a:rPr lang="en-US" dirty="0"/>
              <a:t>The </a:t>
            </a:r>
            <a:r>
              <a:rPr lang="en-US" dirty="0" err="1"/>
              <a:t>Errat</a:t>
            </a:r>
            <a:r>
              <a:rPr lang="en-US" dirty="0"/>
              <a:t> score will appear a few seconds after you pushed “Start”</a:t>
            </a:r>
          </a:p>
          <a:p>
            <a:r>
              <a:rPr lang="en-US" dirty="0"/>
              <a:t>Continue to next slide please…</a:t>
            </a:r>
          </a:p>
        </p:txBody>
      </p:sp>
      <p:pic>
        <p:nvPicPr>
          <p:cNvPr id="8" name="Graphic 7" descr="Right pointing backhand index">
            <a:extLst>
              <a:ext uri="{FF2B5EF4-FFF2-40B4-BE49-F238E27FC236}">
                <a16:creationId xmlns:a16="http://schemas.microsoft.com/office/drawing/2014/main" id="{F8B904CE-A0ED-4BAD-94E4-74278E38A84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918159" y="4114510"/>
            <a:ext cx="914400" cy="914400"/>
          </a:xfrm>
          <a:prstGeom prst="rect">
            <a:avLst/>
          </a:prstGeom>
        </p:spPr>
      </p:pic>
    </p:spTree>
    <p:extLst>
      <p:ext uri="{BB962C8B-B14F-4D97-AF65-F5344CB8AC3E}">
        <p14:creationId xmlns:p14="http://schemas.microsoft.com/office/powerpoint/2010/main" val="2226912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7356EF-2AB0-4AD2-BB1D-3B37A09322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62"/>
          <a:stretch/>
        </p:blipFill>
        <p:spPr>
          <a:xfrm>
            <a:off x="5699626" y="1225631"/>
            <a:ext cx="6124075" cy="5554411"/>
          </a:xfrm>
          <a:prstGeom prst="rect">
            <a:avLst/>
          </a:prstGeom>
        </p:spPr>
      </p:pic>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Calculate the </a:t>
            </a:r>
            <a:r>
              <a:rPr lang="en-US" dirty="0" err="1"/>
              <a:t>Errat</a:t>
            </a:r>
            <a:r>
              <a:rPr lang="en-US" dirty="0"/>
              <a:t> Score</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dirty="0"/>
              <a:t>Report the </a:t>
            </a:r>
            <a:r>
              <a:rPr lang="en-US" dirty="0" err="1"/>
              <a:t>Errat</a:t>
            </a:r>
            <a:r>
              <a:rPr lang="en-US" dirty="0"/>
              <a:t> score in column BV of the Google Spreadsheet.</a:t>
            </a:r>
          </a:p>
        </p:txBody>
      </p:sp>
      <p:pic>
        <p:nvPicPr>
          <p:cNvPr id="8" name="Graphic 7" descr="Right pointing backhand index">
            <a:extLst>
              <a:ext uri="{FF2B5EF4-FFF2-40B4-BE49-F238E27FC236}">
                <a16:creationId xmlns:a16="http://schemas.microsoft.com/office/drawing/2014/main" id="{F8B904CE-A0ED-4BAD-94E4-74278E38A84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918159" y="4114510"/>
            <a:ext cx="914400" cy="914400"/>
          </a:xfrm>
          <a:prstGeom prst="rect">
            <a:avLst/>
          </a:prstGeom>
        </p:spPr>
      </p:pic>
    </p:spTree>
    <p:extLst>
      <p:ext uri="{BB962C8B-B14F-4D97-AF65-F5344CB8AC3E}">
        <p14:creationId xmlns:p14="http://schemas.microsoft.com/office/powerpoint/2010/main" val="2678578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78427" y="109385"/>
            <a:ext cx="9934492" cy="1143000"/>
          </a:xfrm>
        </p:spPr>
        <p:txBody>
          <a:bodyPr>
            <a:normAutofit fontScale="90000"/>
          </a:bodyPr>
          <a:lstStyle/>
          <a:p>
            <a:pPr algn="l"/>
            <a:r>
              <a:rPr lang="en-US" sz="4000" dirty="0"/>
              <a:t>Perform your first round of automated refinement</a:t>
            </a:r>
            <a:r>
              <a:rPr lang="en-US" sz="2800" dirty="0"/>
              <a:t>… other rounds to follow</a:t>
            </a:r>
          </a:p>
        </p:txBody>
      </p:sp>
      <p:sp>
        <p:nvSpPr>
          <p:cNvPr id="12" name="Rectangle 11">
            <a:extLst>
              <a:ext uri="{FF2B5EF4-FFF2-40B4-BE49-F238E27FC236}">
                <a16:creationId xmlns:a16="http://schemas.microsoft.com/office/drawing/2014/main" id="{FBE76DC1-C413-4BD1-B67D-AF5F7E392D4F}"/>
              </a:ext>
            </a:extLst>
          </p:cNvPr>
          <p:cNvSpPr/>
          <p:nvPr/>
        </p:nvSpPr>
        <p:spPr>
          <a:xfrm>
            <a:off x="723923" y="1939134"/>
            <a:ext cx="10971891" cy="3610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74FF77-CF2E-45D4-B2ED-8089AA2E5BDD}"/>
              </a:ext>
            </a:extLst>
          </p:cNvPr>
          <p:cNvSpPr/>
          <p:nvPr/>
        </p:nvSpPr>
        <p:spPr>
          <a:xfrm>
            <a:off x="723923" y="2318749"/>
            <a:ext cx="10744153" cy="2862322"/>
          </a:xfrm>
          <a:prstGeom prst="rect">
            <a:avLst/>
          </a:prstGeom>
        </p:spPr>
        <p:txBody>
          <a:bodyPr wrap="square">
            <a:spAutoFit/>
          </a:bodyPr>
          <a:lstStyle/>
          <a:p>
            <a:r>
              <a:rPr lang="en-US" dirty="0">
                <a:solidFill>
                  <a:schemeClr val="bg1"/>
                </a:solidFill>
              </a:rPr>
              <a:t>[1] </a:t>
            </a:r>
            <a:r>
              <a:rPr lang="en-US" dirty="0" err="1">
                <a:solidFill>
                  <a:schemeClr val="bg1"/>
                </a:solidFill>
              </a:rPr>
              <a:t>phenix.refine</a:t>
            </a:r>
            <a:r>
              <a:rPr lang="en-US" dirty="0">
                <a:solidFill>
                  <a:schemeClr val="bg1"/>
                </a:solidFill>
              </a:rPr>
              <a:t>  aadhishre-coot-88.pdb m230d_2023_scaled.mtz </a:t>
            </a:r>
            <a:r>
              <a:rPr lang="en-US" dirty="0" err="1">
                <a:solidFill>
                  <a:schemeClr val="bg1"/>
                </a:solidFill>
              </a:rPr>
              <a:t>refinement.input.xray_data.labels</a:t>
            </a:r>
            <a:r>
              <a:rPr lang="en-US" dirty="0">
                <a:solidFill>
                  <a:schemeClr val="bg1"/>
                </a:solidFill>
              </a:rPr>
              <a:t>="</a:t>
            </a:r>
            <a:r>
              <a:rPr lang="en-US" dirty="0" err="1">
                <a:solidFill>
                  <a:schemeClr val="bg1"/>
                </a:solidFill>
              </a:rPr>
              <a:t>FP_native-jeannette</a:t>
            </a:r>
            <a:r>
              <a:rPr lang="en-US" dirty="0">
                <a:solidFill>
                  <a:schemeClr val="bg1"/>
                </a:solidFill>
              </a:rPr>
              <a:t> </a:t>
            </a:r>
            <a:r>
              <a:rPr lang="en-US" dirty="0" err="1">
                <a:solidFill>
                  <a:schemeClr val="bg1"/>
                </a:solidFill>
              </a:rPr>
              <a:t>SIGFP_native-jeannette</a:t>
            </a:r>
            <a:r>
              <a:rPr lang="en-US" dirty="0">
                <a:solidFill>
                  <a:schemeClr val="bg1"/>
                </a:solidFill>
              </a:rPr>
              <a:t>“ </a:t>
            </a:r>
            <a:r>
              <a:rPr lang="en-US" dirty="0" err="1">
                <a:solidFill>
                  <a:schemeClr val="bg1"/>
                </a:solidFill>
              </a:rPr>
              <a:t>output.prefix</a:t>
            </a:r>
            <a:r>
              <a:rPr lang="en-US" dirty="0">
                <a:solidFill>
                  <a:schemeClr val="bg1"/>
                </a:solidFill>
              </a:rPr>
              <a:t>=aadhishre-round1</a:t>
            </a:r>
          </a:p>
          <a:p>
            <a:endParaRPr lang="en-US" dirty="0">
              <a:solidFill>
                <a:schemeClr val="bg1"/>
              </a:solidFill>
            </a:endParaRPr>
          </a:p>
          <a:p>
            <a:r>
              <a:rPr lang="en-US" dirty="0">
                <a:solidFill>
                  <a:schemeClr val="bg1"/>
                </a:solidFill>
              </a:rPr>
              <a:t>=========================== </a:t>
            </a:r>
            <a:r>
              <a:rPr lang="en-US" dirty="0" err="1">
                <a:solidFill>
                  <a:schemeClr val="bg1"/>
                </a:solidFill>
              </a:rPr>
              <a:t>phenix.refine</a:t>
            </a:r>
            <a:r>
              <a:rPr lang="en-US" dirty="0">
                <a:solidFill>
                  <a:schemeClr val="bg1"/>
                </a:solidFill>
              </a:rPr>
              <a:t>: finished ===========================</a:t>
            </a:r>
          </a:p>
          <a:p>
            <a:endParaRPr lang="en-US" dirty="0">
              <a:solidFill>
                <a:schemeClr val="bg1"/>
              </a:solidFill>
            </a:endParaRPr>
          </a:p>
          <a:p>
            <a:r>
              <a:rPr lang="en-US" dirty="0">
                <a:solidFill>
                  <a:schemeClr val="bg1"/>
                </a:solidFill>
              </a:rPr>
              <a:t># Date 2023-02-13 Time 19:48:52 PST -0800 (1676346532.17 s)</a:t>
            </a:r>
          </a:p>
          <a:p>
            <a:endParaRPr lang="en-US" dirty="0">
              <a:solidFill>
                <a:schemeClr val="bg1"/>
              </a:solidFill>
            </a:endParaRPr>
          </a:p>
          <a:p>
            <a:r>
              <a:rPr lang="en-US" dirty="0">
                <a:solidFill>
                  <a:schemeClr val="bg1"/>
                </a:solidFill>
              </a:rPr>
              <a:t>Start R-work = 0.2878, R-free = 0.2931</a:t>
            </a:r>
          </a:p>
          <a:p>
            <a:r>
              <a:rPr lang="en-US" dirty="0">
                <a:solidFill>
                  <a:schemeClr val="bg1"/>
                </a:solidFill>
              </a:rPr>
              <a:t>Final R-work = 0.2311, R-free = 0.2452</a:t>
            </a:r>
          </a:p>
          <a:p>
            <a:endParaRPr lang="en-US" dirty="0">
              <a:solidFill>
                <a:schemeClr val="bg1"/>
              </a:solidFill>
            </a:endParaRPr>
          </a:p>
        </p:txBody>
      </p:sp>
      <p:sp>
        <p:nvSpPr>
          <p:cNvPr id="11" name="Rectangle 10">
            <a:extLst>
              <a:ext uri="{FF2B5EF4-FFF2-40B4-BE49-F238E27FC236}">
                <a16:creationId xmlns:a16="http://schemas.microsoft.com/office/drawing/2014/main" id="{0781A47F-9CAA-49A8-8FD7-0EAC2E5DC10D}"/>
              </a:ext>
            </a:extLst>
          </p:cNvPr>
          <p:cNvSpPr/>
          <p:nvPr/>
        </p:nvSpPr>
        <p:spPr>
          <a:xfrm>
            <a:off x="723923" y="1614744"/>
            <a:ext cx="10961258" cy="3416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Terminal</a:t>
            </a:r>
          </a:p>
        </p:txBody>
      </p:sp>
    </p:spTree>
    <p:extLst>
      <p:ext uri="{BB962C8B-B14F-4D97-AF65-F5344CB8AC3E}">
        <p14:creationId xmlns:p14="http://schemas.microsoft.com/office/powerpoint/2010/main" val="258247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4" end="4"/>
                                            </p:txEl>
                                          </p:spTgt>
                                        </p:tgtEl>
                                        <p:attrNameLst>
                                          <p:attrName>style.visibility</p:attrName>
                                        </p:attrNameLst>
                                      </p:cBhvr>
                                      <p:to>
                                        <p:strVal val="visible"/>
                                      </p:to>
                                    </p:set>
                                    <p:animEffect transition="in" filter="fade">
                                      <p:cBhvr>
                                        <p:cTn id="10" dur="500"/>
                                        <p:tgtEl>
                                          <p:spTgt spid="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animEffect transition="in" filter="fade">
                                      <p:cBhvr>
                                        <p:cTn id="13" dur="500"/>
                                        <p:tgtEl>
                                          <p:spTgt spid="9">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7" end="7"/>
                                            </p:txEl>
                                          </p:spTgt>
                                        </p:tgtEl>
                                        <p:attrNameLst>
                                          <p:attrName>style.visibility</p:attrName>
                                        </p:attrNameLst>
                                      </p:cBhvr>
                                      <p:to>
                                        <p:strVal val="visible"/>
                                      </p:to>
                                    </p:set>
                                    <p:animEffect transition="in" filter="fade">
                                      <p:cBhvr>
                                        <p:cTn id="16"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43E3B-3F7C-48C8-9929-BEA4E187080A}"/>
              </a:ext>
            </a:extLst>
          </p:cNvPr>
          <p:cNvPicPr>
            <a:picLocks noChangeAspect="1"/>
          </p:cNvPicPr>
          <p:nvPr/>
        </p:nvPicPr>
        <p:blipFill rotWithShape="1">
          <a:blip r:embed="rId2"/>
          <a:srcRect l="4274" t="18095" r="54839" b="26000"/>
          <a:stretch/>
        </p:blipFill>
        <p:spPr>
          <a:xfrm>
            <a:off x="1936956" y="1496644"/>
            <a:ext cx="7924800" cy="5361356"/>
          </a:xfrm>
          <a:prstGeom prst="rect">
            <a:avLst/>
          </a:prstGeom>
        </p:spPr>
      </p:pic>
      <p:pic>
        <p:nvPicPr>
          <p:cNvPr id="5" name="Graphic 4" descr="Right pointing backhand index">
            <a:extLst>
              <a:ext uri="{FF2B5EF4-FFF2-40B4-BE49-F238E27FC236}">
                <a16:creationId xmlns:a16="http://schemas.microsoft.com/office/drawing/2014/main" id="{9FDB6CB2-02FD-4ED3-849E-A8D70A8C131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9564976" flipH="1">
            <a:off x="5109023" y="2796987"/>
            <a:ext cx="914400" cy="914400"/>
          </a:xfrm>
          <a:prstGeom prst="rect">
            <a:avLst/>
          </a:prstGeom>
        </p:spPr>
      </p:pic>
      <p:sp>
        <p:nvSpPr>
          <p:cNvPr id="6" name="TextBox 5">
            <a:extLst>
              <a:ext uri="{FF2B5EF4-FFF2-40B4-BE49-F238E27FC236}">
                <a16:creationId xmlns:a16="http://schemas.microsoft.com/office/drawing/2014/main" id="{11443584-C434-4090-AF19-D04E8633748B}"/>
              </a:ext>
            </a:extLst>
          </p:cNvPr>
          <p:cNvSpPr txBox="1"/>
          <p:nvPr/>
        </p:nvSpPr>
        <p:spPr>
          <a:xfrm>
            <a:off x="5932752" y="2607856"/>
            <a:ext cx="4400948" cy="646331"/>
          </a:xfrm>
          <a:prstGeom prst="rect">
            <a:avLst/>
          </a:prstGeom>
          <a:solidFill>
            <a:schemeClr val="bg1"/>
          </a:solidFill>
        </p:spPr>
        <p:txBody>
          <a:bodyPr wrap="none" rtlCol="0">
            <a:spAutoFit/>
          </a:bodyPr>
          <a:lstStyle/>
          <a:p>
            <a:r>
              <a:rPr lang="en-US" dirty="0">
                <a:solidFill>
                  <a:srgbClr val="FF0000"/>
                </a:solidFill>
              </a:rPr>
              <a:t>The region near residue 91 needs inspection.</a:t>
            </a:r>
          </a:p>
          <a:p>
            <a:r>
              <a:rPr lang="en-US" dirty="0">
                <a:solidFill>
                  <a:srgbClr val="FF0000"/>
                </a:solidFill>
              </a:rPr>
              <a:t>99% confident of an error.</a:t>
            </a:r>
          </a:p>
        </p:txBody>
      </p:sp>
      <p:sp>
        <p:nvSpPr>
          <p:cNvPr id="2" name="Title 1">
            <a:extLst>
              <a:ext uri="{FF2B5EF4-FFF2-40B4-BE49-F238E27FC236}">
                <a16:creationId xmlns:a16="http://schemas.microsoft.com/office/drawing/2014/main" id="{6B3E92BE-D6E5-4988-A4D1-83373535F6F1}"/>
              </a:ext>
            </a:extLst>
          </p:cNvPr>
          <p:cNvSpPr>
            <a:spLocks noGrp="1"/>
          </p:cNvSpPr>
          <p:nvPr>
            <p:ph type="title"/>
          </p:nvPr>
        </p:nvSpPr>
        <p:spPr/>
        <p:txBody>
          <a:bodyPr/>
          <a:lstStyle/>
          <a:p>
            <a:r>
              <a:rPr lang="en-US" dirty="0"/>
              <a:t>Each bar represents the confidence of error in a range of 7 consecutive residues.</a:t>
            </a:r>
          </a:p>
        </p:txBody>
      </p:sp>
    </p:spTree>
    <p:extLst>
      <p:ext uri="{BB962C8B-B14F-4D97-AF65-F5344CB8AC3E}">
        <p14:creationId xmlns:p14="http://schemas.microsoft.com/office/powerpoint/2010/main" val="206604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2" name="Picture 10" descr="1ja3_g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914" y="3375026"/>
            <a:ext cx="3482975" cy="3482975"/>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err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487488"/>
            <a:ext cx="3513138" cy="2597150"/>
          </a:xfrm>
          <a:prstGeom prst="rect">
            <a:avLst/>
          </a:prstGeom>
          <a:noFill/>
          <a:extLst>
            <a:ext uri="{909E8E84-426E-40DD-AFC4-6F175D3DCCD1}">
              <a14:hiddenFill xmlns:a14="http://schemas.microsoft.com/office/drawing/2010/main">
                <a:solidFill>
                  <a:srgbClr val="FFFFFF"/>
                </a:solidFill>
              </a14:hiddenFill>
            </a:ext>
          </a:extLst>
        </p:spPr>
      </p:pic>
      <p:sp>
        <p:nvSpPr>
          <p:cNvPr id="33796" name="Rectangle 4"/>
          <p:cNvSpPr>
            <a:spLocks noChangeArrowheads="1"/>
          </p:cNvSpPr>
          <p:nvPr/>
        </p:nvSpPr>
        <p:spPr bwMode="auto">
          <a:xfrm>
            <a:off x="1912938" y="339726"/>
            <a:ext cx="8426450" cy="1200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t>ERRAT </a:t>
            </a:r>
            <a:r>
              <a:rPr lang="en-US" sz="2400"/>
              <a:t>examines distances between non-bonded atoms. Reports the deviations of </a:t>
            </a:r>
            <a:r>
              <a:rPr lang="en-US"/>
              <a:t>C-C, C-N, C-O, N-N, N-O, O-O</a:t>
            </a:r>
            <a:r>
              <a:rPr lang="en-US" sz="2400"/>
              <a:t> distances from distributions characteristic of reliable structures. </a:t>
            </a:r>
          </a:p>
        </p:txBody>
      </p:sp>
      <p:pic>
        <p:nvPicPr>
          <p:cNvPr id="33801" name="Picture 9" descr="1ja3_b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3939" y="3429000"/>
            <a:ext cx="3297237" cy="3297238"/>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erra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0" y="1627189"/>
            <a:ext cx="3405188" cy="253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reeform 2"/>
          <p:cNvSpPr>
            <a:spLocks/>
          </p:cNvSpPr>
          <p:nvPr/>
        </p:nvSpPr>
        <p:spPr bwMode="auto">
          <a:xfrm>
            <a:off x="1301750" y="125413"/>
            <a:ext cx="4497388" cy="3967162"/>
          </a:xfrm>
          <a:custGeom>
            <a:avLst/>
            <a:gdLst>
              <a:gd name="T0" fmla="*/ 2833 w 2833"/>
              <a:gd name="T1" fmla="*/ 1037 h 2499"/>
              <a:gd name="T2" fmla="*/ 2523 w 2833"/>
              <a:gd name="T3" fmla="*/ 1332 h 2499"/>
              <a:gd name="T4" fmla="*/ 1969 w 2833"/>
              <a:gd name="T5" fmla="*/ 1253 h 2499"/>
              <a:gd name="T6" fmla="*/ 1825 w 2833"/>
              <a:gd name="T7" fmla="*/ 1872 h 2499"/>
              <a:gd name="T8" fmla="*/ 1047 w 2833"/>
              <a:gd name="T9" fmla="*/ 1822 h 2499"/>
              <a:gd name="T10" fmla="*/ 802 w 2833"/>
              <a:gd name="T11" fmla="*/ 2391 h 2499"/>
              <a:gd name="T12" fmla="*/ 176 w 2833"/>
              <a:gd name="T13" fmla="*/ 2369 h 2499"/>
              <a:gd name="T14" fmla="*/ 176 w 2833"/>
              <a:gd name="T15" fmla="*/ 1613 h 2499"/>
              <a:gd name="T16" fmla="*/ 18 w 2833"/>
              <a:gd name="T17" fmla="*/ 943 h 2499"/>
              <a:gd name="T18" fmla="*/ 284 w 2833"/>
              <a:gd name="T19" fmla="*/ 619 h 2499"/>
              <a:gd name="T20" fmla="*/ 896 w 2833"/>
              <a:gd name="T21" fmla="*/ 799 h 2499"/>
              <a:gd name="T22" fmla="*/ 1314 w 2833"/>
              <a:gd name="T23" fmla="*/ 1210 h 2499"/>
              <a:gd name="T24" fmla="*/ 1400 w 2833"/>
              <a:gd name="T25" fmla="*/ 655 h 2499"/>
              <a:gd name="T26" fmla="*/ 2358 w 2833"/>
              <a:gd name="T27" fmla="*/ 454 h 2499"/>
              <a:gd name="T28" fmla="*/ 2660 w 2833"/>
              <a:gd name="T29" fmla="*/ 0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3" h="2499">
                <a:moveTo>
                  <a:pt x="2833" y="1037"/>
                </a:moveTo>
                <a:cubicBezTo>
                  <a:pt x="2750" y="1166"/>
                  <a:pt x="2667" y="1296"/>
                  <a:pt x="2523" y="1332"/>
                </a:cubicBezTo>
                <a:cubicBezTo>
                  <a:pt x="2379" y="1368"/>
                  <a:pt x="2085" y="1163"/>
                  <a:pt x="1969" y="1253"/>
                </a:cubicBezTo>
                <a:cubicBezTo>
                  <a:pt x="1853" y="1343"/>
                  <a:pt x="1979" y="1777"/>
                  <a:pt x="1825" y="1872"/>
                </a:cubicBezTo>
                <a:cubicBezTo>
                  <a:pt x="1671" y="1967"/>
                  <a:pt x="1218" y="1735"/>
                  <a:pt x="1047" y="1822"/>
                </a:cubicBezTo>
                <a:cubicBezTo>
                  <a:pt x="876" y="1909"/>
                  <a:pt x="947" y="2300"/>
                  <a:pt x="802" y="2391"/>
                </a:cubicBezTo>
                <a:cubicBezTo>
                  <a:pt x="657" y="2482"/>
                  <a:pt x="280" y="2499"/>
                  <a:pt x="176" y="2369"/>
                </a:cubicBezTo>
                <a:cubicBezTo>
                  <a:pt x="72" y="2239"/>
                  <a:pt x="202" y="1851"/>
                  <a:pt x="176" y="1613"/>
                </a:cubicBezTo>
                <a:cubicBezTo>
                  <a:pt x="150" y="1375"/>
                  <a:pt x="0" y="1109"/>
                  <a:pt x="18" y="943"/>
                </a:cubicBezTo>
                <a:cubicBezTo>
                  <a:pt x="36" y="777"/>
                  <a:pt x="138" y="643"/>
                  <a:pt x="284" y="619"/>
                </a:cubicBezTo>
                <a:cubicBezTo>
                  <a:pt x="430" y="595"/>
                  <a:pt x="724" y="701"/>
                  <a:pt x="896" y="799"/>
                </a:cubicBezTo>
                <a:cubicBezTo>
                  <a:pt x="1068" y="897"/>
                  <a:pt x="1230" y="1234"/>
                  <a:pt x="1314" y="1210"/>
                </a:cubicBezTo>
                <a:cubicBezTo>
                  <a:pt x="1398" y="1186"/>
                  <a:pt x="1226" y="781"/>
                  <a:pt x="1400" y="655"/>
                </a:cubicBezTo>
                <a:cubicBezTo>
                  <a:pt x="1574" y="529"/>
                  <a:pt x="2148" y="563"/>
                  <a:pt x="2358" y="454"/>
                </a:cubicBezTo>
                <a:cubicBezTo>
                  <a:pt x="2568" y="345"/>
                  <a:pt x="2614" y="172"/>
                  <a:pt x="2660" y="0"/>
                </a:cubicBezTo>
              </a:path>
            </a:pathLst>
          </a:custGeom>
          <a:solidFill>
            <a:srgbClr val="C9E7E9">
              <a:alpha val="80000"/>
            </a:srgb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5" name="Freeform 3"/>
          <p:cNvSpPr>
            <a:spLocks/>
          </p:cNvSpPr>
          <p:nvPr/>
        </p:nvSpPr>
        <p:spPr bwMode="auto">
          <a:xfrm>
            <a:off x="5524500" y="3690939"/>
            <a:ext cx="3005138" cy="3144837"/>
          </a:xfrm>
          <a:custGeom>
            <a:avLst/>
            <a:gdLst>
              <a:gd name="T0" fmla="*/ 828 w 2491"/>
              <a:gd name="T1" fmla="*/ 2261 h 2261"/>
              <a:gd name="T2" fmla="*/ 432 w 2491"/>
              <a:gd name="T3" fmla="*/ 1901 h 2261"/>
              <a:gd name="T4" fmla="*/ 526 w 2491"/>
              <a:gd name="T5" fmla="*/ 1346 h 2261"/>
              <a:gd name="T6" fmla="*/ 72 w 2491"/>
              <a:gd name="T7" fmla="*/ 885 h 2261"/>
              <a:gd name="T8" fmla="*/ 94 w 2491"/>
              <a:gd name="T9" fmla="*/ 245 h 2261"/>
              <a:gd name="T10" fmla="*/ 634 w 2491"/>
              <a:gd name="T11" fmla="*/ 43 h 2261"/>
              <a:gd name="T12" fmla="*/ 1145 w 2491"/>
              <a:gd name="T13" fmla="*/ 504 h 2261"/>
              <a:gd name="T14" fmla="*/ 1426 w 2491"/>
              <a:gd name="T15" fmla="*/ 223 h 2261"/>
              <a:gd name="T16" fmla="*/ 2031 w 2491"/>
              <a:gd name="T17" fmla="*/ 79 h 2261"/>
              <a:gd name="T18" fmla="*/ 2239 w 2491"/>
              <a:gd name="T19" fmla="*/ 698 h 2261"/>
              <a:gd name="T20" fmla="*/ 1685 w 2491"/>
              <a:gd name="T21" fmla="*/ 1238 h 2261"/>
              <a:gd name="T22" fmla="*/ 2167 w 2491"/>
              <a:gd name="T23" fmla="*/ 1850 h 2261"/>
              <a:gd name="T24" fmla="*/ 2491 w 2491"/>
              <a:gd name="T25" fmla="*/ 2189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1" h="2261">
                <a:moveTo>
                  <a:pt x="828" y="2261"/>
                </a:moveTo>
                <a:cubicBezTo>
                  <a:pt x="655" y="2157"/>
                  <a:pt x="482" y="2053"/>
                  <a:pt x="432" y="1901"/>
                </a:cubicBezTo>
                <a:cubicBezTo>
                  <a:pt x="382" y="1749"/>
                  <a:pt x="586" y="1515"/>
                  <a:pt x="526" y="1346"/>
                </a:cubicBezTo>
                <a:cubicBezTo>
                  <a:pt x="466" y="1177"/>
                  <a:pt x="144" y="1068"/>
                  <a:pt x="72" y="885"/>
                </a:cubicBezTo>
                <a:cubicBezTo>
                  <a:pt x="0" y="702"/>
                  <a:pt x="0" y="385"/>
                  <a:pt x="94" y="245"/>
                </a:cubicBezTo>
                <a:cubicBezTo>
                  <a:pt x="188" y="105"/>
                  <a:pt x="459" y="0"/>
                  <a:pt x="634" y="43"/>
                </a:cubicBezTo>
                <a:cubicBezTo>
                  <a:pt x="809" y="86"/>
                  <a:pt x="1013" y="474"/>
                  <a:pt x="1145" y="504"/>
                </a:cubicBezTo>
                <a:cubicBezTo>
                  <a:pt x="1277" y="534"/>
                  <a:pt x="1278" y="294"/>
                  <a:pt x="1426" y="223"/>
                </a:cubicBezTo>
                <a:cubicBezTo>
                  <a:pt x="1574" y="152"/>
                  <a:pt x="1896" y="0"/>
                  <a:pt x="2031" y="79"/>
                </a:cubicBezTo>
                <a:cubicBezTo>
                  <a:pt x="2166" y="158"/>
                  <a:pt x="2297" y="505"/>
                  <a:pt x="2239" y="698"/>
                </a:cubicBezTo>
                <a:cubicBezTo>
                  <a:pt x="2181" y="891"/>
                  <a:pt x="1697" y="1046"/>
                  <a:pt x="1685" y="1238"/>
                </a:cubicBezTo>
                <a:cubicBezTo>
                  <a:pt x="1673" y="1430"/>
                  <a:pt x="2033" y="1692"/>
                  <a:pt x="2167" y="1850"/>
                </a:cubicBezTo>
                <a:cubicBezTo>
                  <a:pt x="2301" y="2008"/>
                  <a:pt x="2396" y="2098"/>
                  <a:pt x="2491" y="2189"/>
                </a:cubicBezTo>
              </a:path>
            </a:pathLst>
          </a:custGeom>
          <a:solidFill>
            <a:srgbClr val="C9E7E9">
              <a:alpha val="8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6" name="Line 4"/>
          <p:cNvSpPr>
            <a:spLocks noChangeShapeType="1"/>
          </p:cNvSpPr>
          <p:nvPr/>
        </p:nvSpPr>
        <p:spPr bwMode="auto">
          <a:xfrm>
            <a:off x="5943600" y="4332289"/>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7" name="Line 5"/>
          <p:cNvSpPr>
            <a:spLocks noChangeShapeType="1"/>
          </p:cNvSpPr>
          <p:nvPr/>
        </p:nvSpPr>
        <p:spPr bwMode="auto">
          <a:xfrm flipH="1">
            <a:off x="6800850" y="4349751"/>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8" name="Line 6"/>
          <p:cNvSpPr>
            <a:spLocks noChangeShapeType="1"/>
          </p:cNvSpPr>
          <p:nvPr/>
        </p:nvSpPr>
        <p:spPr bwMode="auto">
          <a:xfrm>
            <a:off x="6800850" y="5021263"/>
            <a:ext cx="0" cy="9890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9" name="Line 7"/>
          <p:cNvSpPr>
            <a:spLocks noChangeShapeType="1"/>
          </p:cNvSpPr>
          <p:nvPr/>
        </p:nvSpPr>
        <p:spPr bwMode="auto">
          <a:xfrm flipH="1">
            <a:off x="6800850" y="4257676"/>
            <a:ext cx="776288" cy="6588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0" name="Text Box 8"/>
          <p:cNvSpPr txBox="1">
            <a:spLocks noChangeArrowheads="1"/>
          </p:cNvSpPr>
          <p:nvPr/>
        </p:nvSpPr>
        <p:spPr bwMode="auto">
          <a:xfrm>
            <a:off x="5686425" y="3879850"/>
            <a:ext cx="4219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p>
        </p:txBody>
      </p:sp>
      <p:sp>
        <p:nvSpPr>
          <p:cNvPr id="85001" name="Text Box 9"/>
          <p:cNvSpPr txBox="1">
            <a:spLocks noChangeArrowheads="1"/>
          </p:cNvSpPr>
          <p:nvPr/>
        </p:nvSpPr>
        <p:spPr bwMode="auto">
          <a:xfrm>
            <a:off x="7531100" y="3819525"/>
            <a:ext cx="4267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O</a:t>
            </a:r>
          </a:p>
        </p:txBody>
      </p:sp>
      <p:sp>
        <p:nvSpPr>
          <p:cNvPr id="85004" name="Line 12"/>
          <p:cNvSpPr>
            <a:spLocks noChangeShapeType="1"/>
          </p:cNvSpPr>
          <p:nvPr/>
        </p:nvSpPr>
        <p:spPr bwMode="auto">
          <a:xfrm>
            <a:off x="6800851" y="6010276"/>
            <a:ext cx="1122363" cy="6461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5" name="Text Box 13"/>
          <p:cNvSpPr txBox="1">
            <a:spLocks noChangeArrowheads="1"/>
          </p:cNvSpPr>
          <p:nvPr/>
        </p:nvSpPr>
        <p:spPr bwMode="auto">
          <a:xfrm>
            <a:off x="7529514" y="5486400"/>
            <a:ext cx="9509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Asn</a:t>
            </a:r>
          </a:p>
        </p:txBody>
      </p:sp>
      <p:grpSp>
        <p:nvGrpSpPr>
          <p:cNvPr id="85023" name="Group 31"/>
          <p:cNvGrpSpPr>
            <a:grpSpLocks/>
          </p:cNvGrpSpPr>
          <p:nvPr/>
        </p:nvGrpSpPr>
        <p:grpSpPr bwMode="auto">
          <a:xfrm>
            <a:off x="4906965" y="3062289"/>
            <a:ext cx="1160463" cy="1792287"/>
            <a:chOff x="2131" y="1929"/>
            <a:chExt cx="731" cy="1129"/>
          </a:xfrm>
        </p:grpSpPr>
        <p:sp>
          <p:nvSpPr>
            <p:cNvPr id="85002" name="Line 10"/>
            <p:cNvSpPr>
              <a:spLocks noChangeShapeType="1"/>
            </p:cNvSpPr>
            <p:nvPr/>
          </p:nvSpPr>
          <p:spPr bwMode="auto">
            <a:xfrm flipH="1">
              <a:off x="2312" y="2672"/>
              <a:ext cx="397" cy="2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3" name="Line 11"/>
            <p:cNvSpPr>
              <a:spLocks noChangeShapeType="1"/>
            </p:cNvSpPr>
            <p:nvPr/>
          </p:nvSpPr>
          <p:spPr bwMode="auto">
            <a:xfrm flipV="1">
              <a:off x="2756" y="2160"/>
              <a:ext cx="9" cy="3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6" name="Text Box 14"/>
            <p:cNvSpPr txBox="1">
              <a:spLocks noChangeArrowheads="1"/>
            </p:cNvSpPr>
            <p:nvPr/>
          </p:nvSpPr>
          <p:spPr bwMode="auto">
            <a:xfrm>
              <a:off x="2655" y="1929"/>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85007" name="Text Box 15"/>
            <p:cNvSpPr txBox="1">
              <a:spLocks noChangeArrowheads="1"/>
            </p:cNvSpPr>
            <p:nvPr/>
          </p:nvSpPr>
          <p:spPr bwMode="auto">
            <a:xfrm>
              <a:off x="2131" y="2825"/>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grpSp>
      <p:grpSp>
        <p:nvGrpSpPr>
          <p:cNvPr id="85008" name="Group 16"/>
          <p:cNvGrpSpPr>
            <a:grpSpLocks/>
          </p:cNvGrpSpPr>
          <p:nvPr/>
        </p:nvGrpSpPr>
        <p:grpSpPr bwMode="auto">
          <a:xfrm>
            <a:off x="1827214" y="946150"/>
            <a:ext cx="3076575" cy="2497138"/>
            <a:chOff x="191" y="596"/>
            <a:chExt cx="1938" cy="1573"/>
          </a:xfrm>
        </p:grpSpPr>
        <p:sp>
          <p:nvSpPr>
            <p:cNvPr id="85009" name="Line 17"/>
            <p:cNvSpPr>
              <a:spLocks noChangeShapeType="1"/>
            </p:cNvSpPr>
            <p:nvPr/>
          </p:nvSpPr>
          <p:spPr bwMode="auto">
            <a:xfrm>
              <a:off x="637" y="1662"/>
              <a:ext cx="70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0" name="Line 18"/>
            <p:cNvSpPr>
              <a:spLocks noChangeShapeType="1"/>
            </p:cNvSpPr>
            <p:nvPr/>
          </p:nvSpPr>
          <p:spPr bwMode="auto">
            <a:xfrm flipV="1">
              <a:off x="1345" y="1039"/>
              <a:ext cx="265" cy="6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1" name="Line 19"/>
            <p:cNvSpPr>
              <a:spLocks noChangeShapeType="1"/>
            </p:cNvSpPr>
            <p:nvPr/>
          </p:nvSpPr>
          <p:spPr bwMode="auto">
            <a:xfrm flipH="1">
              <a:off x="420" y="1661"/>
              <a:ext cx="226" cy="50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2" name="Line 20"/>
            <p:cNvSpPr>
              <a:spLocks noChangeShapeType="1"/>
            </p:cNvSpPr>
            <p:nvPr/>
          </p:nvSpPr>
          <p:spPr bwMode="auto">
            <a:xfrm flipH="1" flipV="1">
              <a:off x="391" y="1294"/>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3" name="Line 21"/>
            <p:cNvSpPr>
              <a:spLocks noChangeShapeType="1"/>
            </p:cNvSpPr>
            <p:nvPr/>
          </p:nvSpPr>
          <p:spPr bwMode="auto">
            <a:xfrm flipH="1" flipV="1">
              <a:off x="452" y="1256"/>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4" name="Text Box 22"/>
            <p:cNvSpPr txBox="1">
              <a:spLocks noChangeArrowheads="1"/>
            </p:cNvSpPr>
            <p:nvPr/>
          </p:nvSpPr>
          <p:spPr bwMode="auto">
            <a:xfrm>
              <a:off x="191" y="942"/>
              <a:ext cx="26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O</a:t>
              </a:r>
            </a:p>
          </p:txBody>
        </p:sp>
        <p:sp>
          <p:nvSpPr>
            <p:cNvPr id="85015" name="Text Box 23"/>
            <p:cNvSpPr txBox="1">
              <a:spLocks noChangeArrowheads="1"/>
            </p:cNvSpPr>
            <p:nvPr/>
          </p:nvSpPr>
          <p:spPr bwMode="auto">
            <a:xfrm>
              <a:off x="1193" y="1424"/>
              <a:ext cx="263" cy="330"/>
            </a:xfrm>
            <a:prstGeom prst="rect">
              <a:avLst/>
            </a:prstGeom>
            <a:solidFill>
              <a:srgbClr val="E1F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N</a:t>
              </a:r>
            </a:p>
          </p:txBody>
        </p:sp>
        <p:sp>
          <p:nvSpPr>
            <p:cNvPr id="85016" name="Line 24"/>
            <p:cNvSpPr>
              <a:spLocks noChangeShapeType="1"/>
            </p:cNvSpPr>
            <p:nvPr/>
          </p:nvSpPr>
          <p:spPr bwMode="auto">
            <a:xfrm>
              <a:off x="1411" y="1700"/>
              <a:ext cx="151" cy="1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7" name="Text Box 25"/>
            <p:cNvSpPr txBox="1">
              <a:spLocks noChangeArrowheads="1"/>
            </p:cNvSpPr>
            <p:nvPr/>
          </p:nvSpPr>
          <p:spPr bwMode="auto">
            <a:xfrm>
              <a:off x="1535" y="1815"/>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85018" name="Line 26"/>
            <p:cNvSpPr>
              <a:spLocks noChangeShapeType="1"/>
            </p:cNvSpPr>
            <p:nvPr/>
          </p:nvSpPr>
          <p:spPr bwMode="auto">
            <a:xfrm>
              <a:off x="1610" y="1020"/>
              <a:ext cx="51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Text Box 27"/>
            <p:cNvSpPr txBox="1">
              <a:spLocks noChangeArrowheads="1"/>
            </p:cNvSpPr>
            <p:nvPr/>
          </p:nvSpPr>
          <p:spPr bwMode="auto">
            <a:xfrm>
              <a:off x="607" y="596"/>
              <a:ext cx="1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BACKBONE AMIDE</a:t>
              </a:r>
            </a:p>
          </p:txBody>
        </p:sp>
      </p:grpSp>
      <p:sp>
        <p:nvSpPr>
          <p:cNvPr id="85020" name="Line 28"/>
          <p:cNvSpPr>
            <a:spLocks noChangeShapeType="1"/>
          </p:cNvSpPr>
          <p:nvPr/>
        </p:nvSpPr>
        <p:spPr bwMode="auto">
          <a:xfrm>
            <a:off x="3683000" y="2503489"/>
            <a:ext cx="2203450" cy="1633537"/>
          </a:xfrm>
          <a:prstGeom prst="line">
            <a:avLst/>
          </a:prstGeom>
          <a:noFill/>
          <a:ln w="57150" cap="rnd">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21" name="Text Box 29"/>
          <p:cNvSpPr txBox="1">
            <a:spLocks noChangeArrowheads="1"/>
          </p:cNvSpPr>
          <p:nvPr/>
        </p:nvSpPr>
        <p:spPr bwMode="auto">
          <a:xfrm>
            <a:off x="4654551" y="2606675"/>
            <a:ext cx="9316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FF3300"/>
                </a:solidFill>
              </a:rPr>
              <a:t>2.8 </a:t>
            </a:r>
            <a:r>
              <a:rPr lang="en-US" sz="2800">
                <a:solidFill>
                  <a:srgbClr val="FF3300"/>
                </a:solidFill>
                <a:cs typeface="Arial" charset="0"/>
              </a:rPr>
              <a:t>Å</a:t>
            </a:r>
          </a:p>
        </p:txBody>
      </p:sp>
      <p:sp>
        <p:nvSpPr>
          <p:cNvPr id="85022" name="Text Box 30"/>
          <p:cNvSpPr txBox="1">
            <a:spLocks noChangeArrowheads="1"/>
          </p:cNvSpPr>
          <p:nvPr/>
        </p:nvSpPr>
        <p:spPr bwMode="auto">
          <a:xfrm>
            <a:off x="6408739" y="506413"/>
            <a:ext cx="231262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600"/>
              <a:t>BAD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0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21"/>
                                        </p:tgtEl>
                                        <p:attrNameLst>
                                          <p:attrName>style.visibility</p:attrName>
                                        </p:attrNameLst>
                                      </p:cBhvr>
                                      <p:to>
                                        <p:strVal val="visible"/>
                                      </p:to>
                                    </p:set>
                                  </p:childTnLst>
                                </p:cTn>
                              </p:par>
                            </p:childTnLst>
                          </p:cTn>
                        </p:par>
                        <p:par>
                          <p:cTn id="9" fill="hold" nodeType="afterGroup">
                            <p:stCondLst>
                              <p:cond delay="0"/>
                            </p:stCondLst>
                            <p:childTnLst>
                              <p:par>
                                <p:cTn id="10" presetID="53" presetClass="entr" presetSubtype="0" fill="hold" grpId="0" nodeType="afterEffect">
                                  <p:stCondLst>
                                    <p:cond delay="0"/>
                                  </p:stCondLst>
                                  <p:childTnLst>
                                    <p:set>
                                      <p:cBhvr>
                                        <p:cTn id="11" dur="1" fill="hold">
                                          <p:stCondLst>
                                            <p:cond delay="0"/>
                                          </p:stCondLst>
                                        </p:cTn>
                                        <p:tgtEl>
                                          <p:spTgt spid="85022"/>
                                        </p:tgtEl>
                                        <p:attrNameLst>
                                          <p:attrName>style.visibility</p:attrName>
                                        </p:attrNameLst>
                                      </p:cBhvr>
                                      <p:to>
                                        <p:strVal val="visible"/>
                                      </p:to>
                                    </p:set>
                                    <p:anim calcmode="lin" valueType="num">
                                      <p:cBhvr>
                                        <p:cTn id="12" dur="5000" fill="hold"/>
                                        <p:tgtEl>
                                          <p:spTgt spid="85022"/>
                                        </p:tgtEl>
                                        <p:attrNameLst>
                                          <p:attrName>ppt_w</p:attrName>
                                        </p:attrNameLst>
                                      </p:cBhvr>
                                      <p:tavLst>
                                        <p:tav tm="0">
                                          <p:val>
                                            <p:fltVal val="0"/>
                                          </p:val>
                                        </p:tav>
                                        <p:tav tm="100000">
                                          <p:val>
                                            <p:strVal val="#ppt_w"/>
                                          </p:val>
                                        </p:tav>
                                      </p:tavLst>
                                    </p:anim>
                                    <p:anim calcmode="lin" valueType="num">
                                      <p:cBhvr>
                                        <p:cTn id="13" dur="5000" fill="hold"/>
                                        <p:tgtEl>
                                          <p:spTgt spid="85022"/>
                                        </p:tgtEl>
                                        <p:attrNameLst>
                                          <p:attrName>ppt_h</p:attrName>
                                        </p:attrNameLst>
                                      </p:cBhvr>
                                      <p:tavLst>
                                        <p:tav tm="0">
                                          <p:val>
                                            <p:fltVal val="0"/>
                                          </p:val>
                                        </p:tav>
                                        <p:tav tm="100000">
                                          <p:val>
                                            <p:strVal val="#ppt_h"/>
                                          </p:val>
                                        </p:tav>
                                      </p:tavLst>
                                    </p:anim>
                                    <p:animEffect transition="in" filter="fade">
                                      <p:cBhvr>
                                        <p:cTn id="14" dur="5000"/>
                                        <p:tgtEl>
                                          <p:spTgt spid="850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50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0" grpId="0" animBg="1"/>
      <p:bldP spid="85021" grpId="0"/>
      <p:bldP spid="850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6" name="Freeform 32"/>
          <p:cNvSpPr>
            <a:spLocks/>
          </p:cNvSpPr>
          <p:nvPr/>
        </p:nvSpPr>
        <p:spPr bwMode="auto">
          <a:xfrm>
            <a:off x="1301750" y="125413"/>
            <a:ext cx="4497388" cy="3967162"/>
          </a:xfrm>
          <a:custGeom>
            <a:avLst/>
            <a:gdLst>
              <a:gd name="T0" fmla="*/ 2833 w 2833"/>
              <a:gd name="T1" fmla="*/ 1037 h 2499"/>
              <a:gd name="T2" fmla="*/ 2523 w 2833"/>
              <a:gd name="T3" fmla="*/ 1332 h 2499"/>
              <a:gd name="T4" fmla="*/ 1969 w 2833"/>
              <a:gd name="T5" fmla="*/ 1253 h 2499"/>
              <a:gd name="T6" fmla="*/ 1825 w 2833"/>
              <a:gd name="T7" fmla="*/ 1872 h 2499"/>
              <a:gd name="T8" fmla="*/ 1047 w 2833"/>
              <a:gd name="T9" fmla="*/ 1822 h 2499"/>
              <a:gd name="T10" fmla="*/ 802 w 2833"/>
              <a:gd name="T11" fmla="*/ 2391 h 2499"/>
              <a:gd name="T12" fmla="*/ 176 w 2833"/>
              <a:gd name="T13" fmla="*/ 2369 h 2499"/>
              <a:gd name="T14" fmla="*/ 176 w 2833"/>
              <a:gd name="T15" fmla="*/ 1613 h 2499"/>
              <a:gd name="T16" fmla="*/ 18 w 2833"/>
              <a:gd name="T17" fmla="*/ 943 h 2499"/>
              <a:gd name="T18" fmla="*/ 284 w 2833"/>
              <a:gd name="T19" fmla="*/ 619 h 2499"/>
              <a:gd name="T20" fmla="*/ 896 w 2833"/>
              <a:gd name="T21" fmla="*/ 799 h 2499"/>
              <a:gd name="T22" fmla="*/ 1314 w 2833"/>
              <a:gd name="T23" fmla="*/ 1210 h 2499"/>
              <a:gd name="T24" fmla="*/ 1400 w 2833"/>
              <a:gd name="T25" fmla="*/ 655 h 2499"/>
              <a:gd name="T26" fmla="*/ 2358 w 2833"/>
              <a:gd name="T27" fmla="*/ 454 h 2499"/>
              <a:gd name="T28" fmla="*/ 2660 w 2833"/>
              <a:gd name="T29" fmla="*/ 0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3" h="2499">
                <a:moveTo>
                  <a:pt x="2833" y="1037"/>
                </a:moveTo>
                <a:cubicBezTo>
                  <a:pt x="2750" y="1166"/>
                  <a:pt x="2667" y="1296"/>
                  <a:pt x="2523" y="1332"/>
                </a:cubicBezTo>
                <a:cubicBezTo>
                  <a:pt x="2379" y="1368"/>
                  <a:pt x="2085" y="1163"/>
                  <a:pt x="1969" y="1253"/>
                </a:cubicBezTo>
                <a:cubicBezTo>
                  <a:pt x="1853" y="1343"/>
                  <a:pt x="1979" y="1777"/>
                  <a:pt x="1825" y="1872"/>
                </a:cubicBezTo>
                <a:cubicBezTo>
                  <a:pt x="1671" y="1967"/>
                  <a:pt x="1218" y="1735"/>
                  <a:pt x="1047" y="1822"/>
                </a:cubicBezTo>
                <a:cubicBezTo>
                  <a:pt x="876" y="1909"/>
                  <a:pt x="947" y="2300"/>
                  <a:pt x="802" y="2391"/>
                </a:cubicBezTo>
                <a:cubicBezTo>
                  <a:pt x="657" y="2482"/>
                  <a:pt x="280" y="2499"/>
                  <a:pt x="176" y="2369"/>
                </a:cubicBezTo>
                <a:cubicBezTo>
                  <a:pt x="72" y="2239"/>
                  <a:pt x="202" y="1851"/>
                  <a:pt x="176" y="1613"/>
                </a:cubicBezTo>
                <a:cubicBezTo>
                  <a:pt x="150" y="1375"/>
                  <a:pt x="0" y="1109"/>
                  <a:pt x="18" y="943"/>
                </a:cubicBezTo>
                <a:cubicBezTo>
                  <a:pt x="36" y="777"/>
                  <a:pt x="138" y="643"/>
                  <a:pt x="284" y="619"/>
                </a:cubicBezTo>
                <a:cubicBezTo>
                  <a:pt x="430" y="595"/>
                  <a:pt x="724" y="701"/>
                  <a:pt x="896" y="799"/>
                </a:cubicBezTo>
                <a:cubicBezTo>
                  <a:pt x="1068" y="897"/>
                  <a:pt x="1230" y="1234"/>
                  <a:pt x="1314" y="1210"/>
                </a:cubicBezTo>
                <a:cubicBezTo>
                  <a:pt x="1398" y="1186"/>
                  <a:pt x="1226" y="781"/>
                  <a:pt x="1400" y="655"/>
                </a:cubicBezTo>
                <a:cubicBezTo>
                  <a:pt x="1574" y="529"/>
                  <a:pt x="2148" y="563"/>
                  <a:pt x="2358" y="454"/>
                </a:cubicBezTo>
                <a:cubicBezTo>
                  <a:pt x="2568" y="345"/>
                  <a:pt x="2614" y="172"/>
                  <a:pt x="2660" y="0"/>
                </a:cubicBezTo>
              </a:path>
            </a:pathLst>
          </a:custGeom>
          <a:solidFill>
            <a:srgbClr val="C9E7E9">
              <a:alpha val="80000"/>
            </a:srgb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7" name="Freeform 33"/>
          <p:cNvSpPr>
            <a:spLocks/>
          </p:cNvSpPr>
          <p:nvPr/>
        </p:nvSpPr>
        <p:spPr bwMode="auto">
          <a:xfrm>
            <a:off x="5524500" y="3690939"/>
            <a:ext cx="3005138" cy="3144837"/>
          </a:xfrm>
          <a:custGeom>
            <a:avLst/>
            <a:gdLst>
              <a:gd name="T0" fmla="*/ 828 w 2491"/>
              <a:gd name="T1" fmla="*/ 2261 h 2261"/>
              <a:gd name="T2" fmla="*/ 432 w 2491"/>
              <a:gd name="T3" fmla="*/ 1901 h 2261"/>
              <a:gd name="T4" fmla="*/ 526 w 2491"/>
              <a:gd name="T5" fmla="*/ 1346 h 2261"/>
              <a:gd name="T6" fmla="*/ 72 w 2491"/>
              <a:gd name="T7" fmla="*/ 885 h 2261"/>
              <a:gd name="T8" fmla="*/ 94 w 2491"/>
              <a:gd name="T9" fmla="*/ 245 h 2261"/>
              <a:gd name="T10" fmla="*/ 634 w 2491"/>
              <a:gd name="T11" fmla="*/ 43 h 2261"/>
              <a:gd name="T12" fmla="*/ 1145 w 2491"/>
              <a:gd name="T13" fmla="*/ 504 h 2261"/>
              <a:gd name="T14" fmla="*/ 1426 w 2491"/>
              <a:gd name="T15" fmla="*/ 223 h 2261"/>
              <a:gd name="T16" fmla="*/ 2031 w 2491"/>
              <a:gd name="T17" fmla="*/ 79 h 2261"/>
              <a:gd name="T18" fmla="*/ 2239 w 2491"/>
              <a:gd name="T19" fmla="*/ 698 h 2261"/>
              <a:gd name="T20" fmla="*/ 1685 w 2491"/>
              <a:gd name="T21" fmla="*/ 1238 h 2261"/>
              <a:gd name="T22" fmla="*/ 2167 w 2491"/>
              <a:gd name="T23" fmla="*/ 1850 h 2261"/>
              <a:gd name="T24" fmla="*/ 2491 w 2491"/>
              <a:gd name="T25" fmla="*/ 2189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1" h="2261">
                <a:moveTo>
                  <a:pt x="828" y="2261"/>
                </a:moveTo>
                <a:cubicBezTo>
                  <a:pt x="655" y="2157"/>
                  <a:pt x="482" y="2053"/>
                  <a:pt x="432" y="1901"/>
                </a:cubicBezTo>
                <a:cubicBezTo>
                  <a:pt x="382" y="1749"/>
                  <a:pt x="586" y="1515"/>
                  <a:pt x="526" y="1346"/>
                </a:cubicBezTo>
                <a:cubicBezTo>
                  <a:pt x="466" y="1177"/>
                  <a:pt x="144" y="1068"/>
                  <a:pt x="72" y="885"/>
                </a:cubicBezTo>
                <a:cubicBezTo>
                  <a:pt x="0" y="702"/>
                  <a:pt x="0" y="385"/>
                  <a:pt x="94" y="245"/>
                </a:cubicBezTo>
                <a:cubicBezTo>
                  <a:pt x="188" y="105"/>
                  <a:pt x="459" y="0"/>
                  <a:pt x="634" y="43"/>
                </a:cubicBezTo>
                <a:cubicBezTo>
                  <a:pt x="809" y="86"/>
                  <a:pt x="1013" y="474"/>
                  <a:pt x="1145" y="504"/>
                </a:cubicBezTo>
                <a:cubicBezTo>
                  <a:pt x="1277" y="534"/>
                  <a:pt x="1278" y="294"/>
                  <a:pt x="1426" y="223"/>
                </a:cubicBezTo>
                <a:cubicBezTo>
                  <a:pt x="1574" y="152"/>
                  <a:pt x="1896" y="0"/>
                  <a:pt x="2031" y="79"/>
                </a:cubicBezTo>
                <a:cubicBezTo>
                  <a:pt x="2166" y="158"/>
                  <a:pt x="2297" y="505"/>
                  <a:pt x="2239" y="698"/>
                </a:cubicBezTo>
                <a:cubicBezTo>
                  <a:pt x="2181" y="891"/>
                  <a:pt x="1697" y="1046"/>
                  <a:pt x="1685" y="1238"/>
                </a:cubicBezTo>
                <a:cubicBezTo>
                  <a:pt x="1673" y="1430"/>
                  <a:pt x="2033" y="1692"/>
                  <a:pt x="2167" y="1850"/>
                </a:cubicBezTo>
                <a:cubicBezTo>
                  <a:pt x="2301" y="2008"/>
                  <a:pt x="2396" y="2098"/>
                  <a:pt x="2491" y="2189"/>
                </a:cubicBezTo>
              </a:path>
            </a:pathLst>
          </a:custGeom>
          <a:solidFill>
            <a:srgbClr val="C9E7E9">
              <a:alpha val="8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7" name="Line 3"/>
          <p:cNvSpPr>
            <a:spLocks noChangeShapeType="1"/>
          </p:cNvSpPr>
          <p:nvPr/>
        </p:nvSpPr>
        <p:spPr bwMode="auto">
          <a:xfrm flipH="1">
            <a:off x="6694488" y="4332289"/>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8" name="Line 4"/>
          <p:cNvSpPr>
            <a:spLocks noChangeShapeType="1"/>
          </p:cNvSpPr>
          <p:nvPr/>
        </p:nvSpPr>
        <p:spPr bwMode="auto">
          <a:xfrm>
            <a:off x="5837238" y="4349751"/>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 name="Line 5"/>
          <p:cNvSpPr>
            <a:spLocks noChangeShapeType="1"/>
          </p:cNvSpPr>
          <p:nvPr/>
        </p:nvSpPr>
        <p:spPr bwMode="auto">
          <a:xfrm flipH="1">
            <a:off x="6694488" y="5021263"/>
            <a:ext cx="0" cy="9890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Line 6"/>
          <p:cNvSpPr>
            <a:spLocks noChangeShapeType="1"/>
          </p:cNvSpPr>
          <p:nvPr/>
        </p:nvSpPr>
        <p:spPr bwMode="auto">
          <a:xfrm>
            <a:off x="5918200" y="4257676"/>
            <a:ext cx="776288" cy="6588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 name="Text Box 7"/>
          <p:cNvSpPr txBox="1">
            <a:spLocks noChangeArrowheads="1"/>
          </p:cNvSpPr>
          <p:nvPr/>
        </p:nvSpPr>
        <p:spPr bwMode="auto">
          <a:xfrm flipH="1">
            <a:off x="7367588" y="3879850"/>
            <a:ext cx="4219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p>
        </p:txBody>
      </p:sp>
      <p:sp>
        <p:nvSpPr>
          <p:cNvPr id="31752" name="Text Box 8"/>
          <p:cNvSpPr txBox="1">
            <a:spLocks noChangeArrowheads="1"/>
          </p:cNvSpPr>
          <p:nvPr/>
        </p:nvSpPr>
        <p:spPr bwMode="auto">
          <a:xfrm flipH="1">
            <a:off x="5503863" y="3819525"/>
            <a:ext cx="4267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O</a:t>
            </a:r>
          </a:p>
        </p:txBody>
      </p:sp>
      <p:sp>
        <p:nvSpPr>
          <p:cNvPr id="31753" name="Line 9"/>
          <p:cNvSpPr>
            <a:spLocks noChangeShapeType="1"/>
          </p:cNvSpPr>
          <p:nvPr/>
        </p:nvSpPr>
        <p:spPr bwMode="auto">
          <a:xfrm>
            <a:off x="7670800" y="4241800"/>
            <a:ext cx="630238"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10"/>
          <p:cNvSpPr>
            <a:spLocks noChangeShapeType="1"/>
          </p:cNvSpPr>
          <p:nvPr/>
        </p:nvSpPr>
        <p:spPr bwMode="auto">
          <a:xfrm flipH="1" flipV="1">
            <a:off x="7581900" y="3429001"/>
            <a:ext cx="14288" cy="512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Text Box 13"/>
          <p:cNvSpPr txBox="1">
            <a:spLocks noChangeArrowheads="1"/>
          </p:cNvSpPr>
          <p:nvPr/>
        </p:nvSpPr>
        <p:spPr bwMode="auto">
          <a:xfrm flipH="1">
            <a:off x="7407275" y="3062288"/>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31758" name="Text Box 14"/>
          <p:cNvSpPr txBox="1">
            <a:spLocks noChangeArrowheads="1"/>
          </p:cNvSpPr>
          <p:nvPr/>
        </p:nvSpPr>
        <p:spPr bwMode="auto">
          <a:xfrm flipH="1">
            <a:off x="8239125" y="4484688"/>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grpSp>
        <p:nvGrpSpPr>
          <p:cNvPr id="31759" name="Group 15"/>
          <p:cNvGrpSpPr>
            <a:grpSpLocks/>
          </p:cNvGrpSpPr>
          <p:nvPr/>
        </p:nvGrpSpPr>
        <p:grpSpPr bwMode="auto">
          <a:xfrm>
            <a:off x="1827214" y="946150"/>
            <a:ext cx="3076575" cy="2497138"/>
            <a:chOff x="191" y="596"/>
            <a:chExt cx="1938" cy="1573"/>
          </a:xfrm>
        </p:grpSpPr>
        <p:sp>
          <p:nvSpPr>
            <p:cNvPr id="31760" name="Line 16"/>
            <p:cNvSpPr>
              <a:spLocks noChangeShapeType="1"/>
            </p:cNvSpPr>
            <p:nvPr/>
          </p:nvSpPr>
          <p:spPr bwMode="auto">
            <a:xfrm>
              <a:off x="637" y="1662"/>
              <a:ext cx="70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Line 17"/>
            <p:cNvSpPr>
              <a:spLocks noChangeShapeType="1"/>
            </p:cNvSpPr>
            <p:nvPr/>
          </p:nvSpPr>
          <p:spPr bwMode="auto">
            <a:xfrm flipV="1">
              <a:off x="1345" y="1039"/>
              <a:ext cx="265" cy="6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2" name="Line 18"/>
            <p:cNvSpPr>
              <a:spLocks noChangeShapeType="1"/>
            </p:cNvSpPr>
            <p:nvPr/>
          </p:nvSpPr>
          <p:spPr bwMode="auto">
            <a:xfrm flipH="1">
              <a:off x="420" y="1661"/>
              <a:ext cx="226" cy="50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Line 19"/>
            <p:cNvSpPr>
              <a:spLocks noChangeShapeType="1"/>
            </p:cNvSpPr>
            <p:nvPr/>
          </p:nvSpPr>
          <p:spPr bwMode="auto">
            <a:xfrm flipH="1" flipV="1">
              <a:off x="391" y="1294"/>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4" name="Line 20"/>
            <p:cNvSpPr>
              <a:spLocks noChangeShapeType="1"/>
            </p:cNvSpPr>
            <p:nvPr/>
          </p:nvSpPr>
          <p:spPr bwMode="auto">
            <a:xfrm flipH="1" flipV="1">
              <a:off x="452" y="1256"/>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5" name="Text Box 21"/>
            <p:cNvSpPr txBox="1">
              <a:spLocks noChangeArrowheads="1"/>
            </p:cNvSpPr>
            <p:nvPr/>
          </p:nvSpPr>
          <p:spPr bwMode="auto">
            <a:xfrm>
              <a:off x="191" y="942"/>
              <a:ext cx="26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O</a:t>
              </a:r>
            </a:p>
          </p:txBody>
        </p:sp>
        <p:sp>
          <p:nvSpPr>
            <p:cNvPr id="31766" name="Text Box 22"/>
            <p:cNvSpPr txBox="1">
              <a:spLocks noChangeArrowheads="1"/>
            </p:cNvSpPr>
            <p:nvPr/>
          </p:nvSpPr>
          <p:spPr bwMode="auto">
            <a:xfrm>
              <a:off x="1193" y="1424"/>
              <a:ext cx="266" cy="330"/>
            </a:xfrm>
            <a:prstGeom prst="rect">
              <a:avLst/>
            </a:prstGeom>
            <a:solidFill>
              <a:srgbClr val="E1F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p>
          </p:txBody>
        </p:sp>
        <p:sp>
          <p:nvSpPr>
            <p:cNvPr id="31767" name="Line 23"/>
            <p:cNvSpPr>
              <a:spLocks noChangeShapeType="1"/>
            </p:cNvSpPr>
            <p:nvPr/>
          </p:nvSpPr>
          <p:spPr bwMode="auto">
            <a:xfrm>
              <a:off x="1411" y="1700"/>
              <a:ext cx="151" cy="1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8" name="Text Box 24"/>
            <p:cNvSpPr txBox="1">
              <a:spLocks noChangeArrowheads="1"/>
            </p:cNvSpPr>
            <p:nvPr/>
          </p:nvSpPr>
          <p:spPr bwMode="auto">
            <a:xfrm>
              <a:off x="1535" y="1815"/>
              <a:ext cx="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31769" name="Line 25"/>
            <p:cNvSpPr>
              <a:spLocks noChangeShapeType="1"/>
            </p:cNvSpPr>
            <p:nvPr/>
          </p:nvSpPr>
          <p:spPr bwMode="auto">
            <a:xfrm>
              <a:off x="1610" y="1020"/>
              <a:ext cx="51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0" name="Text Box 26"/>
            <p:cNvSpPr txBox="1">
              <a:spLocks noChangeArrowheads="1"/>
            </p:cNvSpPr>
            <p:nvPr/>
          </p:nvSpPr>
          <p:spPr bwMode="auto">
            <a:xfrm>
              <a:off x="607" y="596"/>
              <a:ext cx="120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BACKBONE AMIDE</a:t>
              </a:r>
            </a:p>
          </p:txBody>
        </p:sp>
      </p:grpSp>
      <p:sp>
        <p:nvSpPr>
          <p:cNvPr id="31771" name="Line 27"/>
          <p:cNvSpPr>
            <a:spLocks noChangeShapeType="1"/>
          </p:cNvSpPr>
          <p:nvPr/>
        </p:nvSpPr>
        <p:spPr bwMode="auto">
          <a:xfrm>
            <a:off x="3683000" y="2503489"/>
            <a:ext cx="2203450" cy="1633537"/>
          </a:xfrm>
          <a:prstGeom prst="line">
            <a:avLst/>
          </a:prstGeom>
          <a:noFill/>
          <a:ln w="57150" cap="rnd">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2" name="Text Box 28"/>
          <p:cNvSpPr txBox="1">
            <a:spLocks noChangeArrowheads="1"/>
          </p:cNvSpPr>
          <p:nvPr/>
        </p:nvSpPr>
        <p:spPr bwMode="auto">
          <a:xfrm>
            <a:off x="4654551" y="2606675"/>
            <a:ext cx="9316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FF3300"/>
                </a:solidFill>
              </a:rPr>
              <a:t>2.8 </a:t>
            </a:r>
            <a:r>
              <a:rPr lang="en-US" sz="2800">
                <a:solidFill>
                  <a:srgbClr val="FF3300"/>
                </a:solidFill>
                <a:cs typeface="Arial" charset="0"/>
              </a:rPr>
              <a:t>Å</a:t>
            </a:r>
          </a:p>
        </p:txBody>
      </p:sp>
      <p:sp>
        <p:nvSpPr>
          <p:cNvPr id="31773" name="Text Box 29"/>
          <p:cNvSpPr txBox="1">
            <a:spLocks noChangeArrowheads="1"/>
          </p:cNvSpPr>
          <p:nvPr/>
        </p:nvSpPr>
        <p:spPr bwMode="auto">
          <a:xfrm>
            <a:off x="7529514" y="5486400"/>
            <a:ext cx="9509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Asn</a:t>
            </a:r>
          </a:p>
        </p:txBody>
      </p:sp>
      <p:sp>
        <p:nvSpPr>
          <p:cNvPr id="31774" name="Line 30"/>
          <p:cNvSpPr>
            <a:spLocks noChangeShapeType="1"/>
          </p:cNvSpPr>
          <p:nvPr/>
        </p:nvSpPr>
        <p:spPr bwMode="auto">
          <a:xfrm>
            <a:off x="6686551" y="6010276"/>
            <a:ext cx="1122363" cy="6461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Text Box 31"/>
          <p:cNvSpPr txBox="1">
            <a:spLocks noChangeArrowheads="1"/>
          </p:cNvSpPr>
          <p:nvPr/>
        </p:nvSpPr>
        <p:spPr bwMode="auto">
          <a:xfrm>
            <a:off x="6408738" y="506413"/>
            <a:ext cx="335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600"/>
              <a:t>GOOD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Number of Excessively close contacts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dirty="0"/>
              <a:t>In a browser window, enter the URL </a:t>
            </a:r>
            <a:r>
              <a:rPr lang="en-US" sz="1800" dirty="0">
                <a:hlinkClick r:id="rId2"/>
              </a:rPr>
              <a:t>https://qc-check.usc.edu/QC/qc_check.pl</a:t>
            </a:r>
            <a:endParaRPr lang="en-US" dirty="0"/>
          </a:p>
          <a:p>
            <a:r>
              <a:rPr lang="en-US" dirty="0"/>
              <a:t>Use the “Choose File” button to upload your .</a:t>
            </a:r>
            <a:r>
              <a:rPr lang="en-US" dirty="0" err="1"/>
              <a:t>pdb</a:t>
            </a:r>
            <a:r>
              <a:rPr lang="en-US" dirty="0"/>
              <a:t> file.</a:t>
            </a:r>
          </a:p>
          <a:p>
            <a:r>
              <a:rPr lang="en-US" dirty="0"/>
              <a:t> Push the “Submit” button.</a:t>
            </a:r>
          </a:p>
          <a:p>
            <a:r>
              <a:rPr lang="en-US" dirty="0"/>
              <a:t>Wait ~1 minute for validation to complete.</a:t>
            </a:r>
          </a:p>
          <a:p>
            <a:r>
              <a:rPr lang="en-US" dirty="0"/>
              <a:t>Continue to next slide please…</a:t>
            </a:r>
          </a:p>
        </p:txBody>
      </p:sp>
      <p:pic>
        <p:nvPicPr>
          <p:cNvPr id="6" name="Picture 5">
            <a:extLst>
              <a:ext uri="{FF2B5EF4-FFF2-40B4-BE49-F238E27FC236}">
                <a16:creationId xmlns:a16="http://schemas.microsoft.com/office/drawing/2014/main" id="{4B9C4A23-A52A-44B4-8981-E60C67F878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7505" y="1347537"/>
            <a:ext cx="5446295" cy="5466276"/>
          </a:xfrm>
          <a:prstGeom prst="rect">
            <a:avLst/>
          </a:prstGeom>
          <a:ln>
            <a:solidFill>
              <a:srgbClr val="00B050"/>
            </a:solidFill>
          </a:ln>
        </p:spPr>
      </p:pic>
      <p:pic>
        <p:nvPicPr>
          <p:cNvPr id="8" name="Graphic 7" descr="Right pointing backhand index">
            <a:extLst>
              <a:ext uri="{FF2B5EF4-FFF2-40B4-BE49-F238E27FC236}">
                <a16:creationId xmlns:a16="http://schemas.microsoft.com/office/drawing/2014/main" id="{F8B904CE-A0ED-4BAD-94E4-74278E38A84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928812" y="3453077"/>
            <a:ext cx="914400" cy="914400"/>
          </a:xfrm>
          <a:prstGeom prst="rect">
            <a:avLst/>
          </a:prstGeom>
        </p:spPr>
      </p:pic>
      <p:pic>
        <p:nvPicPr>
          <p:cNvPr id="9" name="Graphic 8" descr="Right pointing backhand index">
            <a:extLst>
              <a:ext uri="{FF2B5EF4-FFF2-40B4-BE49-F238E27FC236}">
                <a16:creationId xmlns:a16="http://schemas.microsoft.com/office/drawing/2014/main" id="{2898EC71-AC68-4414-A75C-FAE605FF735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28020" y="6143975"/>
            <a:ext cx="914400" cy="914400"/>
          </a:xfrm>
          <a:prstGeom prst="rect">
            <a:avLst/>
          </a:prstGeom>
        </p:spPr>
      </p:pic>
    </p:spTree>
    <p:extLst>
      <p:ext uri="{BB962C8B-B14F-4D97-AF65-F5344CB8AC3E}">
        <p14:creationId xmlns:p14="http://schemas.microsoft.com/office/powerpoint/2010/main" val="1216854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CA6CA-A157-4DC5-B111-E0DD967E7E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93206" y="1407696"/>
            <a:ext cx="6100011" cy="5426242"/>
          </a:xfrm>
          <a:prstGeom prst="rect">
            <a:avLst/>
          </a:prstGeom>
        </p:spPr>
      </p:pic>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Number of Excessively close contacts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dirty="0"/>
              <a:t>Click on “ADIT results”</a:t>
            </a:r>
          </a:p>
          <a:p>
            <a:r>
              <a:rPr lang="en-US" dirty="0"/>
              <a:t>Continue to next slide please….</a:t>
            </a:r>
          </a:p>
          <a:p>
            <a:pPr marL="0" indent="0">
              <a:buNone/>
            </a:pPr>
            <a:endParaRPr lang="en-US" dirty="0"/>
          </a:p>
        </p:txBody>
      </p:sp>
      <p:pic>
        <p:nvPicPr>
          <p:cNvPr id="8" name="Graphic 7" descr="Right pointing backhand index">
            <a:extLst>
              <a:ext uri="{FF2B5EF4-FFF2-40B4-BE49-F238E27FC236}">
                <a16:creationId xmlns:a16="http://schemas.microsoft.com/office/drawing/2014/main" id="{F8B904CE-A0ED-4BAD-94E4-74278E38A84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8975560" y="4836709"/>
            <a:ext cx="914400" cy="914400"/>
          </a:xfrm>
          <a:prstGeom prst="rect">
            <a:avLst/>
          </a:prstGeom>
        </p:spPr>
      </p:pic>
    </p:spTree>
    <p:extLst>
      <p:ext uri="{BB962C8B-B14F-4D97-AF65-F5344CB8AC3E}">
        <p14:creationId xmlns:p14="http://schemas.microsoft.com/office/powerpoint/2010/main" val="2325670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67CE3-5ED1-45E5-BF2F-20930522B8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9893" y="1340176"/>
            <a:ext cx="4102771" cy="5322235"/>
          </a:xfrm>
          <a:prstGeom prst="rect">
            <a:avLst/>
          </a:prstGeom>
        </p:spPr>
      </p:pic>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Number of Excessively close contacts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a:bodyPr>
          <a:lstStyle/>
          <a:p>
            <a:r>
              <a:rPr lang="en-US" dirty="0"/>
              <a:t>Find the words “Close contacts in same asymmetric unit. Note the number given.</a:t>
            </a:r>
          </a:p>
          <a:p>
            <a:r>
              <a:rPr lang="en-US" dirty="0"/>
              <a:t>Find the words :Close contacts based on crystal symmetry. Note the number given.</a:t>
            </a:r>
          </a:p>
          <a:p>
            <a:r>
              <a:rPr lang="en-US" dirty="0"/>
              <a:t>Add up these two numbers and enter the sum in column BW of the Google Spreadsheet.</a:t>
            </a:r>
          </a:p>
          <a:p>
            <a:pPr marL="0" indent="0">
              <a:buNone/>
            </a:pPr>
            <a:endParaRPr lang="en-US" dirty="0"/>
          </a:p>
        </p:txBody>
      </p:sp>
      <p:pic>
        <p:nvPicPr>
          <p:cNvPr id="8" name="Graphic 7" descr="Right pointing backhand index">
            <a:extLst>
              <a:ext uri="{FF2B5EF4-FFF2-40B4-BE49-F238E27FC236}">
                <a16:creationId xmlns:a16="http://schemas.microsoft.com/office/drawing/2014/main" id="{F8B904CE-A0ED-4BAD-94E4-74278E38A84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37730">
            <a:off x="6821904" y="3913635"/>
            <a:ext cx="914400" cy="914400"/>
          </a:xfrm>
          <a:prstGeom prst="rect">
            <a:avLst/>
          </a:prstGeom>
        </p:spPr>
      </p:pic>
      <p:pic>
        <p:nvPicPr>
          <p:cNvPr id="7" name="Graphic 6" descr="Right pointing backhand index">
            <a:extLst>
              <a:ext uri="{FF2B5EF4-FFF2-40B4-BE49-F238E27FC236}">
                <a16:creationId xmlns:a16="http://schemas.microsoft.com/office/drawing/2014/main" id="{2981C096-C6FD-4C0E-BFBB-E5BEE6327A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67450">
            <a:off x="6815804" y="4626936"/>
            <a:ext cx="914400" cy="914400"/>
          </a:xfrm>
          <a:prstGeom prst="rect">
            <a:avLst/>
          </a:prstGeom>
        </p:spPr>
      </p:pic>
    </p:spTree>
    <p:extLst>
      <p:ext uri="{BB962C8B-B14F-4D97-AF65-F5344CB8AC3E}">
        <p14:creationId xmlns:p14="http://schemas.microsoft.com/office/powerpoint/2010/main" val="3996757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67CE3-5ED1-45E5-BF2F-20930522B8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9893" y="1340176"/>
            <a:ext cx="4102771" cy="5322235"/>
          </a:xfrm>
          <a:prstGeom prst="rect">
            <a:avLst/>
          </a:prstGeom>
        </p:spPr>
      </p:pic>
      <p:sp>
        <p:nvSpPr>
          <p:cNvPr id="2" name="Title 1">
            <a:extLst>
              <a:ext uri="{FF2B5EF4-FFF2-40B4-BE49-F238E27FC236}">
                <a16:creationId xmlns:a16="http://schemas.microsoft.com/office/drawing/2014/main" id="{03FAE5FE-5C6E-4584-8326-1440FCD95FD7}"/>
              </a:ext>
            </a:extLst>
          </p:cNvPr>
          <p:cNvSpPr>
            <a:spLocks noGrp="1"/>
          </p:cNvSpPr>
          <p:nvPr>
            <p:ph type="title"/>
          </p:nvPr>
        </p:nvSpPr>
        <p:spPr/>
        <p:txBody>
          <a:bodyPr/>
          <a:lstStyle/>
          <a:p>
            <a:r>
              <a:rPr lang="en-US" dirty="0"/>
              <a:t>Find Number of Floating Waters</a:t>
            </a:r>
            <a:endParaRPr lang="en-US" baseline="-25000" dirty="0"/>
          </a:p>
        </p:txBody>
      </p:sp>
      <p:sp>
        <p:nvSpPr>
          <p:cNvPr id="3" name="Content Placeholder 2">
            <a:extLst>
              <a:ext uri="{FF2B5EF4-FFF2-40B4-BE49-F238E27FC236}">
                <a16:creationId xmlns:a16="http://schemas.microsoft.com/office/drawing/2014/main" id="{C68BA195-8326-460C-8FC7-680463C7E088}"/>
              </a:ext>
            </a:extLst>
          </p:cNvPr>
          <p:cNvSpPr>
            <a:spLocks noGrp="1"/>
          </p:cNvSpPr>
          <p:nvPr>
            <p:ph idx="1"/>
          </p:nvPr>
        </p:nvSpPr>
        <p:spPr>
          <a:xfrm>
            <a:off x="368299" y="1825625"/>
            <a:ext cx="5322637" cy="4351338"/>
          </a:xfrm>
        </p:spPr>
        <p:txBody>
          <a:bodyPr>
            <a:normAutofit fontScale="85000" lnSpcReduction="10000"/>
          </a:bodyPr>
          <a:lstStyle/>
          <a:p>
            <a:r>
              <a:rPr lang="en-US" dirty="0"/>
              <a:t>Look just a few lines above your previous location in the report to find the words “</a:t>
            </a:r>
            <a:r>
              <a:rPr lang="en-US" b="1" dirty="0"/>
              <a:t>The following solvent molecules are further away than 3.5 Angstroms</a:t>
            </a:r>
            <a:r>
              <a:rPr lang="en-US" dirty="0"/>
              <a:t>”. Note the number of waters given.</a:t>
            </a:r>
          </a:p>
          <a:p>
            <a:r>
              <a:rPr lang="en-US" dirty="0"/>
              <a:t>On the next paragraph, find the words “</a:t>
            </a:r>
            <a:r>
              <a:rPr lang="en-US" b="1" dirty="0"/>
              <a:t>The coordinates for water molecules which could be translated back</a:t>
            </a:r>
            <a:r>
              <a:rPr lang="en-US" dirty="0"/>
              <a:t>” Note the number given.</a:t>
            </a:r>
          </a:p>
          <a:p>
            <a:r>
              <a:rPr lang="en-US" dirty="0"/>
              <a:t>Subtract the 2nd number from the 1</a:t>
            </a:r>
            <a:r>
              <a:rPr lang="en-US" baseline="30000" dirty="0"/>
              <a:t>st</a:t>
            </a:r>
            <a:r>
              <a:rPr lang="en-US" dirty="0"/>
              <a:t> number and enter this difference in column BX of the Google Spreadsheet.</a:t>
            </a:r>
          </a:p>
          <a:p>
            <a:pPr marL="0" indent="0">
              <a:buNone/>
            </a:pPr>
            <a:endParaRPr lang="en-US" dirty="0"/>
          </a:p>
        </p:txBody>
      </p:sp>
      <p:pic>
        <p:nvPicPr>
          <p:cNvPr id="8" name="Graphic 7" descr="Right pointing backhand index">
            <a:extLst>
              <a:ext uri="{FF2B5EF4-FFF2-40B4-BE49-F238E27FC236}">
                <a16:creationId xmlns:a16="http://schemas.microsoft.com/office/drawing/2014/main" id="{F8B904CE-A0ED-4BAD-94E4-74278E38A84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53704" y="2853077"/>
            <a:ext cx="914400" cy="914400"/>
          </a:xfrm>
          <a:prstGeom prst="rect">
            <a:avLst/>
          </a:prstGeom>
        </p:spPr>
      </p:pic>
      <p:pic>
        <p:nvPicPr>
          <p:cNvPr id="7" name="Graphic 6" descr="Right pointing backhand index">
            <a:extLst>
              <a:ext uri="{FF2B5EF4-FFF2-40B4-BE49-F238E27FC236}">
                <a16:creationId xmlns:a16="http://schemas.microsoft.com/office/drawing/2014/main" id="{2981C096-C6FD-4C0E-BFBB-E5BEE6327A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97530" y="3429000"/>
            <a:ext cx="914400" cy="914400"/>
          </a:xfrm>
          <a:prstGeom prst="rect">
            <a:avLst/>
          </a:prstGeom>
        </p:spPr>
      </p:pic>
    </p:spTree>
    <p:extLst>
      <p:ext uri="{BB962C8B-B14F-4D97-AF65-F5344CB8AC3E}">
        <p14:creationId xmlns:p14="http://schemas.microsoft.com/office/powerpoint/2010/main" val="454609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a:xfrm>
            <a:off x="204537" y="365125"/>
            <a:ext cx="11610473" cy="1325563"/>
          </a:xfrm>
        </p:spPr>
        <p:txBody>
          <a:bodyPr>
            <a:normAutofit fontScale="90000"/>
          </a:bodyPr>
          <a:lstStyle/>
          <a:p>
            <a:r>
              <a:rPr lang="en-US" dirty="0"/>
              <a:t>Submit your atomic model and structure factors to wwPDB validation server </a:t>
            </a:r>
            <a:r>
              <a:rPr lang="en-US" sz="2700" dirty="0">
                <a:hlinkClick r:id="rId2"/>
              </a:rPr>
              <a:t>https://validate-rcsb-2.wwpdb.org/validservice</a:t>
            </a:r>
            <a:r>
              <a:rPr lang="en-US" sz="2700" dirty="0"/>
              <a:t>  </a:t>
            </a:r>
            <a:endParaRPr lang="en-US" dirty="0"/>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610120" y="2030162"/>
            <a:ext cx="3880766" cy="4667250"/>
          </a:xfrm>
        </p:spPr>
        <p:txBody>
          <a:bodyPr>
            <a:normAutofit fontScale="70000" lnSpcReduction="20000"/>
          </a:bodyPr>
          <a:lstStyle/>
          <a:p>
            <a:r>
              <a:rPr lang="en-US" dirty="0"/>
              <a:t>Every atomic model submitted to the PDB or EMDB is evaluated by this validation software.</a:t>
            </a:r>
          </a:p>
          <a:p>
            <a:r>
              <a:rPr lang="en-US" dirty="0"/>
              <a:t>You are required to submit this validation report whenever you submit a manuscript for review by a journal. </a:t>
            </a:r>
          </a:p>
          <a:p>
            <a:r>
              <a:rPr lang="en-US" dirty="0"/>
              <a:t>This report gives reviewers criteria for evaluating your atomic model.</a:t>
            </a:r>
          </a:p>
          <a:p>
            <a:r>
              <a:rPr lang="en-US" dirty="0"/>
              <a:t>It ranks the quality of your atomic model relative to thousands of other structures previously deposited in the PDB.</a:t>
            </a:r>
          </a:p>
          <a:p>
            <a:r>
              <a:rPr lang="en-US" dirty="0"/>
              <a:t>It is helpful for you to get familiar with its format.</a:t>
            </a:r>
          </a:p>
        </p:txBody>
      </p:sp>
      <p:pic>
        <p:nvPicPr>
          <p:cNvPr id="4" name="Picture 3">
            <a:extLst>
              <a:ext uri="{FF2B5EF4-FFF2-40B4-BE49-F238E27FC236}">
                <a16:creationId xmlns:a16="http://schemas.microsoft.com/office/drawing/2014/main" id="{F949E50B-BFCC-4FD5-94ED-DC7CBB887FAA}"/>
              </a:ext>
            </a:extLst>
          </p:cNvPr>
          <p:cNvPicPr>
            <a:picLocks noChangeAspect="1"/>
          </p:cNvPicPr>
          <p:nvPr/>
        </p:nvPicPr>
        <p:blipFill rotWithShape="1">
          <a:blip r:embed="rId3"/>
          <a:srcRect t="4447" r="40323" b="4447"/>
          <a:stretch/>
        </p:blipFill>
        <p:spPr>
          <a:xfrm>
            <a:off x="4748982" y="1659151"/>
            <a:ext cx="6882580" cy="5198849"/>
          </a:xfrm>
          <a:prstGeom prst="rect">
            <a:avLst/>
          </a:prstGeom>
        </p:spPr>
      </p:pic>
      <p:sp>
        <p:nvSpPr>
          <p:cNvPr id="5" name="Rectangle 4">
            <a:extLst>
              <a:ext uri="{FF2B5EF4-FFF2-40B4-BE49-F238E27FC236}">
                <a16:creationId xmlns:a16="http://schemas.microsoft.com/office/drawing/2014/main" id="{1ADEF026-B54E-4081-8611-87E1622C1790}"/>
              </a:ext>
            </a:extLst>
          </p:cNvPr>
          <p:cNvSpPr/>
          <p:nvPr/>
        </p:nvSpPr>
        <p:spPr>
          <a:xfrm>
            <a:off x="4896465" y="2949677"/>
            <a:ext cx="973393" cy="1179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74E190-D41B-4927-B4FC-79172D4E101E}"/>
              </a:ext>
            </a:extLst>
          </p:cNvPr>
          <p:cNvSpPr/>
          <p:nvPr/>
        </p:nvSpPr>
        <p:spPr>
          <a:xfrm>
            <a:off x="4896465" y="3244645"/>
            <a:ext cx="973393" cy="1179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ight pointing backhand index">
            <a:extLst>
              <a:ext uri="{FF2B5EF4-FFF2-40B4-BE49-F238E27FC236}">
                <a16:creationId xmlns:a16="http://schemas.microsoft.com/office/drawing/2014/main" id="{2BC54385-5811-433D-A7B9-CECD86684E2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60141" y="2448233"/>
            <a:ext cx="914400" cy="914400"/>
          </a:xfrm>
          <a:prstGeom prst="rect">
            <a:avLst/>
          </a:prstGeom>
        </p:spPr>
      </p:pic>
    </p:spTree>
    <p:extLst>
      <p:ext uri="{BB962C8B-B14F-4D97-AF65-F5344CB8AC3E}">
        <p14:creationId xmlns:p14="http://schemas.microsoft.com/office/powerpoint/2010/main" val="752035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normAutofit fontScale="90000"/>
          </a:bodyPr>
          <a:lstStyle/>
          <a:p>
            <a:r>
              <a:rPr lang="en-US" dirty="0"/>
              <a:t>Compare the quality of your atomic model to others in the PDB at the same resolution (1.4 Å).</a:t>
            </a:r>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529390" y="1825625"/>
            <a:ext cx="4013114" cy="4667250"/>
          </a:xfrm>
        </p:spPr>
        <p:txBody>
          <a:bodyPr>
            <a:normAutofit/>
          </a:bodyPr>
          <a:lstStyle/>
          <a:p>
            <a:r>
              <a:rPr lang="en-US" sz="2000" dirty="0"/>
              <a:t>The slider graphics provides a summary of key quality indicators.</a:t>
            </a:r>
          </a:p>
          <a:p>
            <a:r>
              <a:rPr lang="en-US" sz="2000" dirty="0"/>
              <a:t>The farther to the right the slider is, the better is the quality relative to other structures at that resolution.</a:t>
            </a:r>
          </a:p>
          <a:p>
            <a:r>
              <a:rPr lang="en-US" sz="2000" dirty="0"/>
              <a:t> In general, one would like all sliders to lie far to the right in the blue areas (especially for recently determined structures, and especially the resolution-specific sliders).</a:t>
            </a:r>
          </a:p>
          <a:p>
            <a:r>
              <a:rPr lang="en-US" sz="2000" dirty="0"/>
              <a:t>Slider graphics help non-experts see whether there are serious issues with the structure.</a:t>
            </a:r>
          </a:p>
          <a:p>
            <a:endParaRPr lang="en-US" sz="2000" dirty="0"/>
          </a:p>
        </p:txBody>
      </p:sp>
      <p:pic>
        <p:nvPicPr>
          <p:cNvPr id="7" name="Graphic 6" descr="Right pointing backhand index">
            <a:extLst>
              <a:ext uri="{FF2B5EF4-FFF2-40B4-BE49-F238E27FC236}">
                <a16:creationId xmlns:a16="http://schemas.microsoft.com/office/drawing/2014/main" id="{2BC54385-5811-433D-A7B9-CECD86684E2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60141" y="2448233"/>
            <a:ext cx="914400" cy="914400"/>
          </a:xfrm>
          <a:prstGeom prst="rect">
            <a:avLst/>
          </a:prstGeom>
        </p:spPr>
      </p:pic>
      <p:pic>
        <p:nvPicPr>
          <p:cNvPr id="9" name="Picture 8">
            <a:extLst>
              <a:ext uri="{FF2B5EF4-FFF2-40B4-BE49-F238E27FC236}">
                <a16:creationId xmlns:a16="http://schemas.microsoft.com/office/drawing/2014/main" id="{4E16CCAE-E3AB-4A02-8D0C-E0F81673D858}"/>
              </a:ext>
            </a:extLst>
          </p:cNvPr>
          <p:cNvPicPr>
            <a:picLocks noChangeAspect="1"/>
          </p:cNvPicPr>
          <p:nvPr/>
        </p:nvPicPr>
        <p:blipFill rotWithShape="1">
          <a:blip r:embed="rId4"/>
          <a:srcRect l="3356" t="4925" r="42763" b="9313"/>
          <a:stretch/>
        </p:blipFill>
        <p:spPr>
          <a:xfrm>
            <a:off x="4819230" y="1702976"/>
            <a:ext cx="6237792" cy="4912547"/>
          </a:xfrm>
          <a:prstGeom prst="rect">
            <a:avLst/>
          </a:prstGeom>
        </p:spPr>
      </p:pic>
      <p:pic>
        <p:nvPicPr>
          <p:cNvPr id="11" name="Picture 10">
            <a:extLst>
              <a:ext uri="{FF2B5EF4-FFF2-40B4-BE49-F238E27FC236}">
                <a16:creationId xmlns:a16="http://schemas.microsoft.com/office/drawing/2014/main" id="{79E81516-481D-41C8-A214-715A2CC6A5F7}"/>
              </a:ext>
            </a:extLst>
          </p:cNvPr>
          <p:cNvPicPr>
            <a:picLocks noChangeAspect="1"/>
          </p:cNvPicPr>
          <p:nvPr/>
        </p:nvPicPr>
        <p:blipFill rotWithShape="1">
          <a:blip r:embed="rId5"/>
          <a:srcRect l="18651" t="46410" r="41381" b="22632"/>
          <a:stretch/>
        </p:blipFill>
        <p:spPr>
          <a:xfrm>
            <a:off x="4542503" y="3188369"/>
            <a:ext cx="7596950" cy="2911642"/>
          </a:xfrm>
          <a:prstGeom prst="rect">
            <a:avLst/>
          </a:prstGeom>
          <a:ln>
            <a:solidFill>
              <a:schemeClr val="tx1"/>
            </a:solidFill>
          </a:ln>
        </p:spPr>
      </p:pic>
      <p:sp>
        <p:nvSpPr>
          <p:cNvPr id="12" name="Rectangle 11">
            <a:extLst>
              <a:ext uri="{FF2B5EF4-FFF2-40B4-BE49-F238E27FC236}">
                <a16:creationId xmlns:a16="http://schemas.microsoft.com/office/drawing/2014/main" id="{76AE8126-1B5C-496C-8A10-86BD236EDA5A}"/>
              </a:ext>
            </a:extLst>
          </p:cNvPr>
          <p:cNvSpPr/>
          <p:nvPr/>
        </p:nvSpPr>
        <p:spPr>
          <a:xfrm>
            <a:off x="7403156" y="6532370"/>
            <a:ext cx="4736297" cy="307777"/>
          </a:xfrm>
          <a:prstGeom prst="rect">
            <a:avLst/>
          </a:prstGeom>
        </p:spPr>
        <p:txBody>
          <a:bodyPr wrap="none">
            <a:spAutoFit/>
          </a:bodyPr>
          <a:lstStyle/>
          <a:p>
            <a:r>
              <a:rPr lang="en-US" sz="1400" dirty="0">
                <a:hlinkClick r:id="rId6"/>
              </a:rPr>
              <a:t>https://www.wwpdb.org/validation/XrayValidationReportHelp</a:t>
            </a:r>
            <a:r>
              <a:rPr lang="en-US" sz="1400" dirty="0"/>
              <a:t> </a:t>
            </a:r>
          </a:p>
        </p:txBody>
      </p:sp>
    </p:spTree>
    <p:extLst>
      <p:ext uri="{BB962C8B-B14F-4D97-AF65-F5344CB8AC3E}">
        <p14:creationId xmlns:p14="http://schemas.microsoft.com/office/powerpoint/2010/main" val="182734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Products of automated refinement</a:t>
            </a:r>
          </a:p>
        </p:txBody>
      </p:sp>
      <p:sp>
        <p:nvSpPr>
          <p:cNvPr id="3" name="Content Placeholder 2"/>
          <p:cNvSpPr>
            <a:spLocks noGrp="1"/>
          </p:cNvSpPr>
          <p:nvPr>
            <p:ph idx="1"/>
          </p:nvPr>
        </p:nvSpPr>
        <p:spPr>
          <a:xfrm>
            <a:off x="1779818" y="1666301"/>
            <a:ext cx="4324120" cy="2740447"/>
          </a:xfrm>
        </p:spPr>
        <p:txBody>
          <a:bodyPr/>
          <a:lstStyle/>
          <a:p>
            <a:r>
              <a:rPr lang="en-US" dirty="0" err="1">
                <a:solidFill>
                  <a:schemeClr val="bg1"/>
                </a:solidFill>
              </a:rPr>
              <a:t>R</a:t>
            </a:r>
            <a:r>
              <a:rPr lang="en-US" baseline="-25000" dirty="0" err="1">
                <a:solidFill>
                  <a:schemeClr val="bg1"/>
                </a:solidFill>
              </a:rPr>
              <a:t>work</a:t>
            </a:r>
            <a:endParaRPr lang="en-US" baseline="-25000" dirty="0">
              <a:solidFill>
                <a:schemeClr val="bg1"/>
              </a:solidFill>
            </a:endParaRPr>
          </a:p>
          <a:p>
            <a:r>
              <a:rPr lang="en-US" dirty="0" err="1">
                <a:solidFill>
                  <a:schemeClr val="bg1"/>
                </a:solidFill>
              </a:rPr>
              <a:t>R</a:t>
            </a:r>
            <a:r>
              <a:rPr lang="en-US" baseline="-25000" dirty="0" err="1">
                <a:solidFill>
                  <a:schemeClr val="bg1"/>
                </a:solidFill>
              </a:rPr>
              <a:t>free</a:t>
            </a:r>
            <a:endParaRPr lang="en-US" baseline="-25000" dirty="0">
              <a:solidFill>
                <a:schemeClr val="bg1"/>
              </a:solidFill>
            </a:endParaRPr>
          </a:p>
          <a:p>
            <a:r>
              <a:rPr lang="en-US" dirty="0">
                <a:solidFill>
                  <a:schemeClr val="tx1">
                    <a:lumMod val="50000"/>
                    <a:lumOff val="50000"/>
                  </a:schemeClr>
                </a:solidFill>
              </a:rPr>
              <a:t>Geometric quality stats</a:t>
            </a:r>
          </a:p>
          <a:p>
            <a:r>
              <a:rPr lang="en-US" dirty="0">
                <a:solidFill>
                  <a:schemeClr val="tx1">
                    <a:lumMod val="50000"/>
                    <a:lumOff val="50000"/>
                  </a:schemeClr>
                </a:solidFill>
              </a:rPr>
              <a:t>native-round1_001.pdb</a:t>
            </a:r>
          </a:p>
          <a:p>
            <a:r>
              <a:rPr lang="en-US" dirty="0">
                <a:solidFill>
                  <a:schemeClr val="tx1">
                    <a:lumMod val="50000"/>
                    <a:lumOff val="50000"/>
                  </a:schemeClr>
                </a:solidFill>
              </a:rPr>
              <a:t>native-round1_001.mtz</a:t>
            </a:r>
          </a:p>
          <a:p>
            <a:endParaRPr lang="en-US" dirty="0">
              <a:solidFill>
                <a:schemeClr val="bg1"/>
              </a:solidFill>
            </a:endParaRPr>
          </a:p>
        </p:txBody>
      </p:sp>
      <p:sp>
        <p:nvSpPr>
          <p:cNvPr id="8" name="TextBox 7"/>
          <p:cNvSpPr txBox="1"/>
          <p:nvPr/>
        </p:nvSpPr>
        <p:spPr>
          <a:xfrm>
            <a:off x="6206166" y="1628927"/>
            <a:ext cx="5985834" cy="646331"/>
          </a:xfrm>
          <a:prstGeom prst="rect">
            <a:avLst/>
          </a:prstGeom>
          <a:noFill/>
        </p:spPr>
        <p:txBody>
          <a:bodyPr wrap="square" rtlCol="0">
            <a:spAutoFit/>
          </a:bodyPr>
          <a:lstStyle/>
          <a:p>
            <a:pPr marL="285750" indent="-285750"/>
            <a:r>
              <a:rPr lang="en-US" dirty="0">
                <a:solidFill>
                  <a:schemeClr val="bg1"/>
                </a:solidFill>
                <a:sym typeface="Wingdings" pitchFamily="2" charset="2"/>
              </a:rPr>
              <a:t> Indicates discrepancy between model and data (F</a:t>
            </a:r>
            <a:r>
              <a:rPr lang="en-US" baseline="-25000" dirty="0">
                <a:solidFill>
                  <a:schemeClr val="bg1"/>
                </a:solidFill>
                <a:sym typeface="Wingdings" pitchFamily="2" charset="2"/>
              </a:rPr>
              <a:t>obs</a:t>
            </a:r>
            <a:r>
              <a:rPr lang="en-US" dirty="0">
                <a:solidFill>
                  <a:schemeClr val="bg1"/>
                </a:solidFill>
                <a:sym typeface="Wingdings" pitchFamily="2" charset="2"/>
              </a:rPr>
              <a:t> &amp; </a:t>
            </a:r>
            <a:r>
              <a:rPr lang="en-US" dirty="0" err="1">
                <a:solidFill>
                  <a:schemeClr val="bg1"/>
                </a:solidFill>
                <a:sym typeface="Wingdings" pitchFamily="2" charset="2"/>
              </a:rPr>
              <a:t>F</a:t>
            </a:r>
            <a:r>
              <a:rPr lang="en-US" baseline="-25000" dirty="0" err="1">
                <a:solidFill>
                  <a:schemeClr val="bg1"/>
                </a:solidFill>
                <a:sym typeface="Wingdings" pitchFamily="2" charset="2"/>
              </a:rPr>
              <a:t>calc</a:t>
            </a:r>
            <a:r>
              <a:rPr lang="en-US" dirty="0">
                <a:solidFill>
                  <a:schemeClr val="bg1"/>
                </a:solidFill>
                <a:sym typeface="Wingdings" pitchFamily="2" charset="2"/>
              </a:rPr>
              <a:t>) calculated over working reflections (90-95% of data).</a:t>
            </a:r>
            <a:endParaRPr lang="en-US" dirty="0">
              <a:solidFill>
                <a:schemeClr val="bg1"/>
              </a:solidFill>
            </a:endParaRPr>
          </a:p>
        </p:txBody>
      </p:sp>
      <p:grpSp>
        <p:nvGrpSpPr>
          <p:cNvPr id="9" name="Group 8"/>
          <p:cNvGrpSpPr/>
          <p:nvPr/>
        </p:nvGrpSpPr>
        <p:grpSpPr>
          <a:xfrm>
            <a:off x="7695403" y="4792009"/>
            <a:ext cx="2590802" cy="1772111"/>
            <a:chOff x="3763647" y="2641753"/>
            <a:chExt cx="2590802" cy="1772111"/>
          </a:xfrm>
        </p:grpSpPr>
        <p:grpSp>
          <p:nvGrpSpPr>
            <p:cNvPr id="10" name="Group 65"/>
            <p:cNvGrpSpPr>
              <a:grpSpLocks/>
            </p:cNvGrpSpPr>
            <p:nvPr/>
          </p:nvGrpSpPr>
          <p:grpSpPr bwMode="auto">
            <a:xfrm>
              <a:off x="3763647" y="2641753"/>
              <a:ext cx="2590802" cy="1676404"/>
              <a:chOff x="4362" y="1071"/>
              <a:chExt cx="1632" cy="1056"/>
            </a:xfrm>
          </p:grpSpPr>
          <p:sp>
            <p:nvSpPr>
              <p:cNvPr id="15" name="Text Box 48"/>
              <p:cNvSpPr txBox="1">
                <a:spLocks noChangeArrowheads="1"/>
              </p:cNvSpPr>
              <p:nvPr/>
            </p:nvSpPr>
            <p:spPr bwMode="auto">
              <a:xfrm>
                <a:off x="4362" y="1071"/>
                <a:ext cx="1632" cy="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5000"/>
                  </a:lnSpc>
                </a:pPr>
                <a:r>
                  <a:rPr lang="en-US" sz="4000" dirty="0" err="1">
                    <a:solidFill>
                      <a:schemeClr val="bg1"/>
                    </a:solidFill>
                    <a:latin typeface="Symbol" pitchFamily="18" charset="2"/>
                  </a:rPr>
                  <a:t>S</a:t>
                </a:r>
                <a:r>
                  <a:rPr lang="en-US" sz="4000" dirty="0" err="1">
                    <a:solidFill>
                      <a:schemeClr val="bg1"/>
                    </a:solidFill>
                  </a:rPr>
                  <a:t>|F</a:t>
                </a:r>
                <a:r>
                  <a:rPr lang="en-US" sz="4000" baseline="-25000" dirty="0" err="1">
                    <a:solidFill>
                      <a:schemeClr val="bg1"/>
                    </a:solidFill>
                  </a:rPr>
                  <a:t>obs</a:t>
                </a:r>
                <a:r>
                  <a:rPr lang="en-US" sz="4000" dirty="0" err="1">
                    <a:solidFill>
                      <a:schemeClr val="bg1"/>
                    </a:solidFill>
                  </a:rPr>
                  <a:t>-F</a:t>
                </a:r>
                <a:r>
                  <a:rPr lang="en-US" sz="4000" baseline="-25000" dirty="0" err="1">
                    <a:solidFill>
                      <a:schemeClr val="bg1"/>
                    </a:solidFill>
                  </a:rPr>
                  <a:t>calc</a:t>
                </a:r>
                <a:r>
                  <a:rPr lang="en-US" sz="4000" dirty="0">
                    <a:solidFill>
                      <a:schemeClr val="bg1"/>
                    </a:solidFill>
                  </a:rPr>
                  <a:t>|</a:t>
                </a:r>
              </a:p>
              <a:p>
                <a:pPr algn="ctr">
                  <a:lnSpc>
                    <a:spcPct val="135000"/>
                  </a:lnSpc>
                </a:pPr>
                <a:r>
                  <a:rPr lang="en-US" sz="4000" dirty="0" err="1">
                    <a:solidFill>
                      <a:schemeClr val="bg1"/>
                    </a:solidFill>
                    <a:latin typeface="Symbol" pitchFamily="18" charset="2"/>
                  </a:rPr>
                  <a:t>S</a:t>
                </a:r>
                <a:r>
                  <a:rPr lang="en-US" sz="4000" dirty="0" err="1">
                    <a:solidFill>
                      <a:schemeClr val="bg1"/>
                    </a:solidFill>
                  </a:rPr>
                  <a:t>|F</a:t>
                </a:r>
                <a:r>
                  <a:rPr lang="en-US" sz="4000" baseline="-25000" dirty="0" err="1">
                    <a:solidFill>
                      <a:schemeClr val="bg1"/>
                    </a:solidFill>
                  </a:rPr>
                  <a:t>obs</a:t>
                </a:r>
                <a:r>
                  <a:rPr lang="en-US" sz="4000" dirty="0">
                    <a:solidFill>
                      <a:schemeClr val="bg1"/>
                    </a:solidFill>
                  </a:rPr>
                  <a:t>|</a:t>
                </a:r>
              </a:p>
            </p:txBody>
          </p:sp>
          <p:sp>
            <p:nvSpPr>
              <p:cNvPr id="16" name="Line 59"/>
              <p:cNvSpPr>
                <a:spLocks noChangeShapeType="1"/>
              </p:cNvSpPr>
              <p:nvPr/>
            </p:nvSpPr>
            <p:spPr bwMode="auto">
              <a:xfrm>
                <a:off x="4366" y="1694"/>
                <a:ext cx="1577"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solidFill>
                    <a:schemeClr val="bg1"/>
                  </a:solidFill>
                </a:endParaRPr>
              </a:p>
            </p:txBody>
          </p:sp>
        </p:grpSp>
        <p:grpSp>
          <p:nvGrpSpPr>
            <p:cNvPr id="11" name="Group 10"/>
            <p:cNvGrpSpPr/>
            <p:nvPr/>
          </p:nvGrpSpPr>
          <p:grpSpPr>
            <a:xfrm>
              <a:off x="3769425" y="3230658"/>
              <a:ext cx="978055" cy="1183206"/>
              <a:chOff x="3769425" y="3230658"/>
              <a:chExt cx="978055" cy="1183206"/>
            </a:xfrm>
          </p:grpSpPr>
          <p:sp>
            <p:nvSpPr>
              <p:cNvPr id="13" name="TextBox 12"/>
              <p:cNvSpPr txBox="1"/>
              <p:nvPr/>
            </p:nvSpPr>
            <p:spPr>
              <a:xfrm>
                <a:off x="4301524" y="4075310"/>
                <a:ext cx="445956" cy="338554"/>
              </a:xfrm>
              <a:prstGeom prst="rect">
                <a:avLst/>
              </a:prstGeom>
              <a:noFill/>
            </p:spPr>
            <p:txBody>
              <a:bodyPr wrap="none" rtlCol="0">
                <a:spAutoFit/>
              </a:bodyPr>
              <a:lstStyle/>
              <a:p>
                <a:r>
                  <a:rPr lang="en-US" sz="1600" dirty="0" err="1">
                    <a:solidFill>
                      <a:schemeClr val="bg1"/>
                    </a:solidFill>
                  </a:rPr>
                  <a:t>hkl</a:t>
                </a:r>
                <a:endParaRPr lang="en-US" sz="2400" dirty="0">
                  <a:solidFill>
                    <a:schemeClr val="bg1"/>
                  </a:solidFill>
                </a:endParaRPr>
              </a:p>
            </p:txBody>
          </p:sp>
          <p:sp>
            <p:nvSpPr>
              <p:cNvPr id="17" name="TextBox 16"/>
              <p:cNvSpPr txBox="1"/>
              <p:nvPr/>
            </p:nvSpPr>
            <p:spPr>
              <a:xfrm>
                <a:off x="3769425" y="3230658"/>
                <a:ext cx="445956" cy="338554"/>
              </a:xfrm>
              <a:prstGeom prst="rect">
                <a:avLst/>
              </a:prstGeom>
              <a:noFill/>
            </p:spPr>
            <p:txBody>
              <a:bodyPr wrap="none" rtlCol="0">
                <a:spAutoFit/>
              </a:bodyPr>
              <a:lstStyle/>
              <a:p>
                <a:r>
                  <a:rPr lang="en-US" sz="1600" dirty="0" err="1">
                    <a:solidFill>
                      <a:schemeClr val="bg1"/>
                    </a:solidFill>
                  </a:rPr>
                  <a:t>hkl</a:t>
                </a:r>
                <a:endParaRPr lang="en-US" sz="2000" dirty="0">
                  <a:solidFill>
                    <a:schemeClr val="bg1"/>
                  </a:solidFill>
                </a:endParaRPr>
              </a:p>
            </p:txBody>
          </p:sp>
        </p:grpSp>
      </p:grpSp>
      <p:sp>
        <p:nvSpPr>
          <p:cNvPr id="18" name="TextBox 17"/>
          <p:cNvSpPr txBox="1"/>
          <p:nvPr/>
        </p:nvSpPr>
        <p:spPr>
          <a:xfrm>
            <a:off x="6261271" y="5127872"/>
            <a:ext cx="1066318" cy="1107996"/>
          </a:xfrm>
          <a:prstGeom prst="rect">
            <a:avLst/>
          </a:prstGeom>
          <a:noFill/>
        </p:spPr>
        <p:txBody>
          <a:bodyPr wrap="none" rtlCol="0">
            <a:spAutoFit/>
          </a:bodyPr>
          <a:lstStyle/>
          <a:p>
            <a:r>
              <a:rPr lang="en-US" sz="6600" dirty="0">
                <a:solidFill>
                  <a:schemeClr val="bg1"/>
                </a:solidFill>
              </a:rPr>
              <a:t>R=</a:t>
            </a:r>
          </a:p>
        </p:txBody>
      </p:sp>
      <p:sp>
        <p:nvSpPr>
          <p:cNvPr id="19" name="TextBox 18"/>
          <p:cNvSpPr txBox="1"/>
          <p:nvPr/>
        </p:nvSpPr>
        <p:spPr>
          <a:xfrm>
            <a:off x="6206166" y="3302508"/>
            <a:ext cx="2392258" cy="369332"/>
          </a:xfrm>
          <a:prstGeom prst="rect">
            <a:avLst/>
          </a:prstGeom>
          <a:noFill/>
        </p:spPr>
        <p:txBody>
          <a:bodyPr wrap="none" rtlCol="0">
            <a:spAutoFit/>
          </a:bodyPr>
          <a:lstStyle/>
          <a:p>
            <a:r>
              <a:rPr lang="en-US" dirty="0">
                <a:solidFill>
                  <a:schemeClr val="bg2"/>
                </a:solidFill>
                <a:sym typeface="Wingdings" pitchFamily="2" charset="2"/>
              </a:rPr>
              <a:t> Refined coordinates.</a:t>
            </a:r>
            <a:endParaRPr lang="en-US" dirty="0">
              <a:solidFill>
                <a:schemeClr val="bg2"/>
              </a:solidFill>
            </a:endParaRPr>
          </a:p>
        </p:txBody>
      </p:sp>
      <p:sp>
        <p:nvSpPr>
          <p:cNvPr id="20" name="TextBox 19"/>
          <p:cNvSpPr txBox="1"/>
          <p:nvPr/>
        </p:nvSpPr>
        <p:spPr>
          <a:xfrm>
            <a:off x="6206166" y="3804759"/>
            <a:ext cx="4095288" cy="369332"/>
          </a:xfrm>
          <a:prstGeom prst="rect">
            <a:avLst/>
          </a:prstGeom>
          <a:noFill/>
        </p:spPr>
        <p:txBody>
          <a:bodyPr wrap="none" rtlCol="0">
            <a:spAutoFit/>
          </a:bodyPr>
          <a:lstStyle/>
          <a:p>
            <a:r>
              <a:rPr lang="en-US" dirty="0">
                <a:solidFill>
                  <a:schemeClr val="bg2"/>
                </a:solidFill>
                <a:sym typeface="Wingdings" pitchFamily="2" charset="2"/>
              </a:rPr>
              <a:t> Structure factors with updated phases.</a:t>
            </a:r>
            <a:endParaRPr lang="en-US" dirty="0">
              <a:solidFill>
                <a:schemeClr val="bg2"/>
              </a:solidFill>
            </a:endParaRPr>
          </a:p>
        </p:txBody>
      </p:sp>
      <p:sp>
        <p:nvSpPr>
          <p:cNvPr id="21" name="TextBox 20"/>
          <p:cNvSpPr txBox="1"/>
          <p:nvPr/>
        </p:nvSpPr>
        <p:spPr>
          <a:xfrm>
            <a:off x="6206167" y="2789240"/>
            <a:ext cx="4243213" cy="369332"/>
          </a:xfrm>
          <a:prstGeom prst="rect">
            <a:avLst/>
          </a:prstGeom>
          <a:noFill/>
        </p:spPr>
        <p:txBody>
          <a:bodyPr wrap="none" rtlCol="0">
            <a:spAutoFit/>
          </a:bodyPr>
          <a:lstStyle/>
          <a:p>
            <a:r>
              <a:rPr lang="en-US" dirty="0">
                <a:solidFill>
                  <a:schemeClr val="bg2"/>
                </a:solidFill>
                <a:sym typeface="Wingdings" pitchFamily="2" charset="2"/>
              </a:rPr>
              <a:t> Indicates deviation from ideal geometry.</a:t>
            </a:r>
            <a:endParaRPr lang="en-US" dirty="0">
              <a:solidFill>
                <a:schemeClr val="bg2"/>
              </a:solidFill>
            </a:endParaRPr>
          </a:p>
        </p:txBody>
      </p:sp>
      <p:sp>
        <p:nvSpPr>
          <p:cNvPr id="22" name="TextBox 21">
            <a:extLst>
              <a:ext uri="{FF2B5EF4-FFF2-40B4-BE49-F238E27FC236}">
                <a16:creationId xmlns:a16="http://schemas.microsoft.com/office/drawing/2014/main" id="{85BEFA86-BFFA-4E59-BEBF-9D571B5C8849}"/>
              </a:ext>
            </a:extLst>
          </p:cNvPr>
          <p:cNvSpPr txBox="1"/>
          <p:nvPr/>
        </p:nvSpPr>
        <p:spPr>
          <a:xfrm>
            <a:off x="6189483" y="2246845"/>
            <a:ext cx="5985834" cy="646331"/>
          </a:xfrm>
          <a:prstGeom prst="rect">
            <a:avLst/>
          </a:prstGeom>
          <a:noFill/>
        </p:spPr>
        <p:txBody>
          <a:bodyPr wrap="square" rtlCol="0">
            <a:spAutoFit/>
          </a:bodyPr>
          <a:lstStyle/>
          <a:p>
            <a:pPr marL="285750" indent="-285750"/>
            <a:r>
              <a:rPr lang="en-US" dirty="0">
                <a:solidFill>
                  <a:schemeClr val="bg1"/>
                </a:solidFill>
                <a:sym typeface="Wingdings" pitchFamily="2" charset="2"/>
              </a:rPr>
              <a:t> Same as above, but calculated over free reflections (5-10% of reflections not used in refinement). Less model biased.</a:t>
            </a:r>
            <a:endParaRPr lang="en-US" dirty="0">
              <a:solidFill>
                <a:schemeClr val="bg1"/>
              </a:solidFill>
            </a:endParaRPr>
          </a:p>
        </p:txBody>
      </p:sp>
    </p:spTree>
    <p:extLst>
      <p:ext uri="{BB962C8B-B14F-4D97-AF65-F5344CB8AC3E}">
        <p14:creationId xmlns:p14="http://schemas.microsoft.com/office/powerpoint/2010/main" val="764146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normAutofit/>
          </a:bodyPr>
          <a:lstStyle/>
          <a:p>
            <a:r>
              <a:rPr lang="en-US" dirty="0"/>
              <a:t>Sidechain outliers</a:t>
            </a:r>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529390" y="1825625"/>
            <a:ext cx="4013114" cy="4667250"/>
          </a:xfrm>
        </p:spPr>
        <p:txBody>
          <a:bodyPr>
            <a:normAutofit/>
          </a:bodyPr>
          <a:lstStyle/>
          <a:p>
            <a:r>
              <a:rPr lang="en-US" sz="2000" dirty="0"/>
              <a:t>The sidechain outlier score is the percentage of residues with an unusual sidechain conformation with respect to the total number of residues for which the assessment is available.</a:t>
            </a:r>
          </a:p>
          <a:p>
            <a:r>
              <a:rPr lang="en-US" sz="2000" dirty="0"/>
              <a:t>i.e. Rotamer outliers</a:t>
            </a:r>
          </a:p>
          <a:p>
            <a:endParaRPr lang="en-US" sz="2000" dirty="0"/>
          </a:p>
        </p:txBody>
      </p:sp>
      <p:pic>
        <p:nvPicPr>
          <p:cNvPr id="11" name="Picture 10">
            <a:extLst>
              <a:ext uri="{FF2B5EF4-FFF2-40B4-BE49-F238E27FC236}">
                <a16:creationId xmlns:a16="http://schemas.microsoft.com/office/drawing/2014/main" id="{79E81516-481D-41C8-A214-715A2CC6A5F7}"/>
              </a:ext>
            </a:extLst>
          </p:cNvPr>
          <p:cNvPicPr>
            <a:picLocks noChangeAspect="1"/>
          </p:cNvPicPr>
          <p:nvPr/>
        </p:nvPicPr>
        <p:blipFill rotWithShape="1">
          <a:blip r:embed="rId2"/>
          <a:srcRect l="18651" t="46410" r="41381" b="22632"/>
          <a:stretch/>
        </p:blipFill>
        <p:spPr>
          <a:xfrm>
            <a:off x="4542503" y="3188369"/>
            <a:ext cx="7596950" cy="2911642"/>
          </a:xfrm>
          <a:prstGeom prst="rect">
            <a:avLst/>
          </a:prstGeom>
          <a:ln>
            <a:solidFill>
              <a:schemeClr val="tx1"/>
            </a:solidFill>
          </a:ln>
        </p:spPr>
      </p:pic>
      <p:sp>
        <p:nvSpPr>
          <p:cNvPr id="12" name="Rectangle 11">
            <a:extLst>
              <a:ext uri="{FF2B5EF4-FFF2-40B4-BE49-F238E27FC236}">
                <a16:creationId xmlns:a16="http://schemas.microsoft.com/office/drawing/2014/main" id="{76AE8126-1B5C-496C-8A10-86BD236EDA5A}"/>
              </a:ext>
            </a:extLst>
          </p:cNvPr>
          <p:cNvSpPr/>
          <p:nvPr/>
        </p:nvSpPr>
        <p:spPr>
          <a:xfrm>
            <a:off x="7403156" y="6532370"/>
            <a:ext cx="4736297" cy="307777"/>
          </a:xfrm>
          <a:prstGeom prst="rect">
            <a:avLst/>
          </a:prstGeom>
        </p:spPr>
        <p:txBody>
          <a:bodyPr wrap="none">
            <a:spAutoFit/>
          </a:bodyPr>
          <a:lstStyle/>
          <a:p>
            <a:r>
              <a:rPr lang="en-US" sz="1400" dirty="0">
                <a:hlinkClick r:id="rId3"/>
              </a:rPr>
              <a:t>https://www.wwpdb.org/validation/XrayValidationReportHelp</a:t>
            </a:r>
            <a:r>
              <a:rPr lang="en-US" sz="1400" dirty="0"/>
              <a:t> </a:t>
            </a:r>
          </a:p>
        </p:txBody>
      </p:sp>
      <p:pic>
        <p:nvPicPr>
          <p:cNvPr id="8" name="Graphic 7" descr="Right pointing backhand index">
            <a:extLst>
              <a:ext uri="{FF2B5EF4-FFF2-40B4-BE49-F238E27FC236}">
                <a16:creationId xmlns:a16="http://schemas.microsoft.com/office/drawing/2014/main" id="{1BE1C51C-4BC3-421E-8F5A-AFEA739E184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3588" y="4445475"/>
            <a:ext cx="914400" cy="914400"/>
          </a:xfrm>
          <a:prstGeom prst="rect">
            <a:avLst/>
          </a:prstGeom>
        </p:spPr>
      </p:pic>
    </p:spTree>
    <p:extLst>
      <p:ext uri="{BB962C8B-B14F-4D97-AF65-F5344CB8AC3E}">
        <p14:creationId xmlns:p14="http://schemas.microsoft.com/office/powerpoint/2010/main" val="24282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normAutofit/>
          </a:bodyPr>
          <a:lstStyle/>
          <a:p>
            <a:r>
              <a:rPr lang="en-US" dirty="0"/>
              <a:t>RSRZ outliers</a:t>
            </a:r>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529390" y="1825625"/>
            <a:ext cx="4013114" cy="4667250"/>
          </a:xfrm>
        </p:spPr>
        <p:txBody>
          <a:bodyPr>
            <a:normAutofit/>
          </a:bodyPr>
          <a:lstStyle/>
          <a:p>
            <a:r>
              <a:rPr lang="en-US" sz="2000" dirty="0"/>
              <a:t>Real-space R-value (RSR) is a measure of the quality of fit between the atoms of a residue and the map.</a:t>
            </a:r>
          </a:p>
          <a:p>
            <a:r>
              <a:rPr lang="en-US" sz="2000" dirty="0"/>
              <a:t>A residue is considered an RSRZ outlier if its RSRZ value is greater than 2. </a:t>
            </a:r>
          </a:p>
        </p:txBody>
      </p:sp>
      <p:pic>
        <p:nvPicPr>
          <p:cNvPr id="11" name="Picture 10">
            <a:extLst>
              <a:ext uri="{FF2B5EF4-FFF2-40B4-BE49-F238E27FC236}">
                <a16:creationId xmlns:a16="http://schemas.microsoft.com/office/drawing/2014/main" id="{79E81516-481D-41C8-A214-715A2CC6A5F7}"/>
              </a:ext>
            </a:extLst>
          </p:cNvPr>
          <p:cNvPicPr>
            <a:picLocks noChangeAspect="1"/>
          </p:cNvPicPr>
          <p:nvPr/>
        </p:nvPicPr>
        <p:blipFill rotWithShape="1">
          <a:blip r:embed="rId2"/>
          <a:srcRect l="18651" t="46410" r="41381" b="22632"/>
          <a:stretch/>
        </p:blipFill>
        <p:spPr>
          <a:xfrm>
            <a:off x="4542503" y="3188369"/>
            <a:ext cx="7596950" cy="2911642"/>
          </a:xfrm>
          <a:prstGeom prst="rect">
            <a:avLst/>
          </a:prstGeom>
          <a:ln>
            <a:solidFill>
              <a:schemeClr val="tx1"/>
            </a:solidFill>
          </a:ln>
        </p:spPr>
      </p:pic>
      <p:sp>
        <p:nvSpPr>
          <p:cNvPr id="12" name="Rectangle 11">
            <a:extLst>
              <a:ext uri="{FF2B5EF4-FFF2-40B4-BE49-F238E27FC236}">
                <a16:creationId xmlns:a16="http://schemas.microsoft.com/office/drawing/2014/main" id="{76AE8126-1B5C-496C-8A10-86BD236EDA5A}"/>
              </a:ext>
            </a:extLst>
          </p:cNvPr>
          <p:cNvSpPr/>
          <p:nvPr/>
        </p:nvSpPr>
        <p:spPr>
          <a:xfrm>
            <a:off x="7403156" y="6532370"/>
            <a:ext cx="4736297" cy="307777"/>
          </a:xfrm>
          <a:prstGeom prst="rect">
            <a:avLst/>
          </a:prstGeom>
        </p:spPr>
        <p:txBody>
          <a:bodyPr wrap="none">
            <a:spAutoFit/>
          </a:bodyPr>
          <a:lstStyle/>
          <a:p>
            <a:r>
              <a:rPr lang="en-US" sz="1400" dirty="0">
                <a:hlinkClick r:id="rId3"/>
              </a:rPr>
              <a:t>https://www.wwpdb.org/validation/XrayValidationReportHelp</a:t>
            </a:r>
            <a:r>
              <a:rPr lang="en-US" sz="1400" dirty="0"/>
              <a:t> </a:t>
            </a:r>
          </a:p>
        </p:txBody>
      </p:sp>
      <p:pic>
        <p:nvPicPr>
          <p:cNvPr id="7" name="Graphic 6" descr="Right pointing backhand index">
            <a:extLst>
              <a:ext uri="{FF2B5EF4-FFF2-40B4-BE49-F238E27FC236}">
                <a16:creationId xmlns:a16="http://schemas.microsoft.com/office/drawing/2014/main" id="{2BC54385-5811-433D-A7B9-CECD86684E2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62031" y="4794390"/>
            <a:ext cx="914400" cy="914400"/>
          </a:xfrm>
          <a:prstGeom prst="rect">
            <a:avLst/>
          </a:prstGeom>
        </p:spPr>
      </p:pic>
    </p:spTree>
    <p:extLst>
      <p:ext uri="{BB962C8B-B14F-4D97-AF65-F5344CB8AC3E}">
        <p14:creationId xmlns:p14="http://schemas.microsoft.com/office/powerpoint/2010/main" val="38636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lstStyle/>
          <a:p>
            <a:r>
              <a:rPr lang="en-US" dirty="0"/>
              <a:t>Request a validation ID and password.</a:t>
            </a:r>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838200" y="1825625"/>
            <a:ext cx="3704303" cy="4667250"/>
          </a:xfrm>
        </p:spPr>
        <p:txBody>
          <a:bodyPr>
            <a:normAutofit fontScale="77500" lnSpcReduction="20000"/>
          </a:bodyPr>
          <a:lstStyle/>
          <a:p>
            <a:r>
              <a:rPr lang="en-US" dirty="0"/>
              <a:t>Go to </a:t>
            </a:r>
            <a:r>
              <a:rPr lang="en-US" dirty="0">
                <a:hlinkClick r:id="rId2"/>
              </a:rPr>
              <a:t>https://validate-rcsb-2.wwpdb.org/validservice</a:t>
            </a:r>
            <a:r>
              <a:rPr lang="en-US" dirty="0"/>
              <a:t>  </a:t>
            </a:r>
          </a:p>
          <a:p>
            <a:r>
              <a:rPr lang="en-US" dirty="0"/>
              <a:t>Enter your e-mail address</a:t>
            </a:r>
          </a:p>
          <a:p>
            <a:r>
              <a:rPr lang="en-US" dirty="0"/>
              <a:t>Make up a simple password.</a:t>
            </a:r>
          </a:p>
          <a:p>
            <a:r>
              <a:rPr lang="en-US" dirty="0"/>
              <a:t>Select “United States”</a:t>
            </a:r>
          </a:p>
          <a:p>
            <a:r>
              <a:rPr lang="en-US" dirty="0"/>
              <a:t>Select “X-ray Diffraction”</a:t>
            </a:r>
          </a:p>
          <a:p>
            <a:r>
              <a:rPr lang="en-US" dirty="0"/>
              <a:t>Copy the numerical code</a:t>
            </a:r>
          </a:p>
          <a:p>
            <a:r>
              <a:rPr lang="en-US" dirty="0"/>
              <a:t>Click the box</a:t>
            </a:r>
          </a:p>
          <a:p>
            <a:r>
              <a:rPr lang="en-US" dirty="0"/>
              <a:t>Press “Start Validation session”</a:t>
            </a:r>
          </a:p>
          <a:p>
            <a:r>
              <a:rPr lang="en-US" dirty="0"/>
              <a:t>Check you e-mail.</a:t>
            </a:r>
          </a:p>
          <a:p>
            <a:r>
              <a:rPr lang="en-US" dirty="0"/>
              <a:t>You will get a 10-digit validation ID in e-mail from noreply@mail.wwpdb.org</a:t>
            </a:r>
          </a:p>
        </p:txBody>
      </p:sp>
      <p:pic>
        <p:nvPicPr>
          <p:cNvPr id="4" name="Picture 3">
            <a:extLst>
              <a:ext uri="{FF2B5EF4-FFF2-40B4-BE49-F238E27FC236}">
                <a16:creationId xmlns:a16="http://schemas.microsoft.com/office/drawing/2014/main" id="{F949E50B-BFCC-4FD5-94ED-DC7CBB887FAA}"/>
              </a:ext>
            </a:extLst>
          </p:cNvPr>
          <p:cNvPicPr>
            <a:picLocks noChangeAspect="1"/>
          </p:cNvPicPr>
          <p:nvPr/>
        </p:nvPicPr>
        <p:blipFill rotWithShape="1">
          <a:blip r:embed="rId3"/>
          <a:srcRect t="4447" r="40323" b="4447"/>
          <a:stretch/>
        </p:blipFill>
        <p:spPr>
          <a:xfrm>
            <a:off x="4748982" y="1659151"/>
            <a:ext cx="6882580" cy="5198849"/>
          </a:xfrm>
          <a:prstGeom prst="rect">
            <a:avLst/>
          </a:prstGeom>
        </p:spPr>
      </p:pic>
      <p:pic>
        <p:nvPicPr>
          <p:cNvPr id="5" name="Picture 4">
            <a:extLst>
              <a:ext uri="{FF2B5EF4-FFF2-40B4-BE49-F238E27FC236}">
                <a16:creationId xmlns:a16="http://schemas.microsoft.com/office/drawing/2014/main" id="{B4DC5EF5-CDEF-4723-AA28-28F36CC36A59}"/>
              </a:ext>
            </a:extLst>
          </p:cNvPr>
          <p:cNvPicPr>
            <a:picLocks noChangeAspect="1"/>
          </p:cNvPicPr>
          <p:nvPr/>
        </p:nvPicPr>
        <p:blipFill rotWithShape="1">
          <a:blip r:embed="rId4"/>
          <a:srcRect t="4893" r="40242" b="3997"/>
          <a:stretch/>
        </p:blipFill>
        <p:spPr>
          <a:xfrm>
            <a:off x="4748984" y="1695794"/>
            <a:ext cx="6891496" cy="5198850"/>
          </a:xfrm>
          <a:prstGeom prst="rect">
            <a:avLst/>
          </a:prstGeom>
        </p:spPr>
      </p:pic>
      <p:sp>
        <p:nvSpPr>
          <p:cNvPr id="6" name="Rectangle 5">
            <a:extLst>
              <a:ext uri="{FF2B5EF4-FFF2-40B4-BE49-F238E27FC236}">
                <a16:creationId xmlns:a16="http://schemas.microsoft.com/office/drawing/2014/main" id="{8904C9C8-EDE6-4CD9-BA6C-F9A13C5D8F9C}"/>
              </a:ext>
            </a:extLst>
          </p:cNvPr>
          <p:cNvSpPr/>
          <p:nvPr/>
        </p:nvSpPr>
        <p:spPr>
          <a:xfrm>
            <a:off x="4896465" y="2949677"/>
            <a:ext cx="973393" cy="1179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BC08FF9-6D7E-4C02-8ED9-47084486A088}"/>
              </a:ext>
            </a:extLst>
          </p:cNvPr>
          <p:cNvSpPr/>
          <p:nvPr/>
        </p:nvSpPr>
        <p:spPr>
          <a:xfrm>
            <a:off x="4896465" y="3244645"/>
            <a:ext cx="973393" cy="1179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Right pointing backhand index">
            <a:extLst>
              <a:ext uri="{FF2B5EF4-FFF2-40B4-BE49-F238E27FC236}">
                <a16:creationId xmlns:a16="http://schemas.microsoft.com/office/drawing/2014/main" id="{74B3EFB0-1CE4-4543-BD67-69362FA1627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9183329" y="3482237"/>
            <a:ext cx="677013" cy="677013"/>
          </a:xfrm>
          <a:prstGeom prst="rect">
            <a:avLst/>
          </a:prstGeom>
        </p:spPr>
      </p:pic>
      <p:pic>
        <p:nvPicPr>
          <p:cNvPr id="9" name="Graphic 8" descr="Right pointing backhand index">
            <a:extLst>
              <a:ext uri="{FF2B5EF4-FFF2-40B4-BE49-F238E27FC236}">
                <a16:creationId xmlns:a16="http://schemas.microsoft.com/office/drawing/2014/main" id="{8999B1D9-F2A6-43EA-9C05-C8262240333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835904" y="3742792"/>
            <a:ext cx="677013" cy="677013"/>
          </a:xfrm>
          <a:prstGeom prst="rect">
            <a:avLst/>
          </a:prstGeom>
        </p:spPr>
      </p:pic>
      <p:pic>
        <p:nvPicPr>
          <p:cNvPr id="10" name="Graphic 9" descr="Right pointing backhand index">
            <a:extLst>
              <a:ext uri="{FF2B5EF4-FFF2-40B4-BE49-F238E27FC236}">
                <a16:creationId xmlns:a16="http://schemas.microsoft.com/office/drawing/2014/main" id="{4EB5BB25-55AD-4F66-8174-C8357407B0C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9798994" y="3969208"/>
            <a:ext cx="677013" cy="677013"/>
          </a:xfrm>
          <a:prstGeom prst="rect">
            <a:avLst/>
          </a:prstGeom>
        </p:spPr>
      </p:pic>
      <p:pic>
        <p:nvPicPr>
          <p:cNvPr id="11" name="Graphic 10" descr="Right pointing backhand index">
            <a:extLst>
              <a:ext uri="{FF2B5EF4-FFF2-40B4-BE49-F238E27FC236}">
                <a16:creationId xmlns:a16="http://schemas.microsoft.com/office/drawing/2014/main" id="{BB34571F-C2DB-4F98-BA29-FBFFF0C46E8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7003336" y="4356100"/>
            <a:ext cx="677013" cy="677013"/>
          </a:xfrm>
          <a:prstGeom prst="rect">
            <a:avLst/>
          </a:prstGeom>
        </p:spPr>
      </p:pic>
      <p:pic>
        <p:nvPicPr>
          <p:cNvPr id="12" name="Graphic 11" descr="Right pointing backhand index">
            <a:extLst>
              <a:ext uri="{FF2B5EF4-FFF2-40B4-BE49-F238E27FC236}">
                <a16:creationId xmlns:a16="http://schemas.microsoft.com/office/drawing/2014/main" id="{F193E8C3-7C1C-4AF8-87F0-2CCD1EC1748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365103" y="5550720"/>
            <a:ext cx="677013" cy="677013"/>
          </a:xfrm>
          <a:prstGeom prst="rect">
            <a:avLst/>
          </a:prstGeom>
        </p:spPr>
      </p:pic>
      <p:pic>
        <p:nvPicPr>
          <p:cNvPr id="13" name="Graphic 12" descr="Right pointing backhand index">
            <a:extLst>
              <a:ext uri="{FF2B5EF4-FFF2-40B4-BE49-F238E27FC236}">
                <a16:creationId xmlns:a16="http://schemas.microsoft.com/office/drawing/2014/main" id="{431170BB-9875-4544-B190-9BF160D0EED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7493" y="5860803"/>
            <a:ext cx="677013" cy="677013"/>
          </a:xfrm>
          <a:prstGeom prst="rect">
            <a:avLst/>
          </a:prstGeom>
        </p:spPr>
      </p:pic>
      <p:pic>
        <p:nvPicPr>
          <p:cNvPr id="14" name="Graphic 13" descr="Right pointing backhand index">
            <a:extLst>
              <a:ext uri="{FF2B5EF4-FFF2-40B4-BE49-F238E27FC236}">
                <a16:creationId xmlns:a16="http://schemas.microsoft.com/office/drawing/2014/main" id="{CEFE254F-C1EE-42C4-8834-F74D9C55DAB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7493" y="6237912"/>
            <a:ext cx="677013" cy="677013"/>
          </a:xfrm>
          <a:prstGeom prst="rect">
            <a:avLst/>
          </a:prstGeom>
        </p:spPr>
      </p:pic>
      <p:sp>
        <p:nvSpPr>
          <p:cNvPr id="15" name="TextBox 14">
            <a:extLst>
              <a:ext uri="{FF2B5EF4-FFF2-40B4-BE49-F238E27FC236}">
                <a16:creationId xmlns:a16="http://schemas.microsoft.com/office/drawing/2014/main" id="{21907D4D-ED59-49F8-894B-16B617E199C3}"/>
              </a:ext>
            </a:extLst>
          </p:cNvPr>
          <p:cNvSpPr txBox="1"/>
          <p:nvPr/>
        </p:nvSpPr>
        <p:spPr>
          <a:xfrm>
            <a:off x="9505113" y="3636077"/>
            <a:ext cx="301686" cy="369332"/>
          </a:xfrm>
          <a:prstGeom prst="rect">
            <a:avLst/>
          </a:prstGeom>
          <a:noFill/>
        </p:spPr>
        <p:txBody>
          <a:bodyPr wrap="none" rtlCol="0">
            <a:spAutoFit/>
          </a:bodyPr>
          <a:lstStyle/>
          <a:p>
            <a:r>
              <a:rPr lang="en-US" dirty="0">
                <a:solidFill>
                  <a:schemeClr val="bg1"/>
                </a:solidFill>
              </a:rPr>
              <a:t>1</a:t>
            </a:r>
          </a:p>
        </p:txBody>
      </p:sp>
      <p:sp>
        <p:nvSpPr>
          <p:cNvPr id="16" name="TextBox 15">
            <a:extLst>
              <a:ext uri="{FF2B5EF4-FFF2-40B4-BE49-F238E27FC236}">
                <a16:creationId xmlns:a16="http://schemas.microsoft.com/office/drawing/2014/main" id="{7F79A17D-8179-48E9-ACCA-D5FD4013AA3F}"/>
              </a:ext>
            </a:extLst>
          </p:cNvPr>
          <p:cNvSpPr txBox="1"/>
          <p:nvPr/>
        </p:nvSpPr>
        <p:spPr>
          <a:xfrm>
            <a:off x="9106618" y="3920196"/>
            <a:ext cx="301686" cy="369332"/>
          </a:xfrm>
          <a:prstGeom prst="rect">
            <a:avLst/>
          </a:prstGeom>
          <a:noFill/>
        </p:spPr>
        <p:txBody>
          <a:bodyPr wrap="none" rtlCol="0">
            <a:spAutoFit/>
          </a:bodyPr>
          <a:lstStyle/>
          <a:p>
            <a:r>
              <a:rPr lang="en-US" dirty="0">
                <a:solidFill>
                  <a:schemeClr val="bg1"/>
                </a:solidFill>
              </a:rPr>
              <a:t>2</a:t>
            </a:r>
          </a:p>
        </p:txBody>
      </p:sp>
      <p:sp>
        <p:nvSpPr>
          <p:cNvPr id="17" name="TextBox 16">
            <a:extLst>
              <a:ext uri="{FF2B5EF4-FFF2-40B4-BE49-F238E27FC236}">
                <a16:creationId xmlns:a16="http://schemas.microsoft.com/office/drawing/2014/main" id="{3B0F69F5-1B1B-4BAC-8182-320C314F4793}"/>
              </a:ext>
            </a:extLst>
          </p:cNvPr>
          <p:cNvSpPr txBox="1"/>
          <p:nvPr/>
        </p:nvSpPr>
        <p:spPr>
          <a:xfrm>
            <a:off x="10096841" y="4159250"/>
            <a:ext cx="301686" cy="369332"/>
          </a:xfrm>
          <a:prstGeom prst="rect">
            <a:avLst/>
          </a:prstGeom>
          <a:noFill/>
        </p:spPr>
        <p:txBody>
          <a:bodyPr wrap="none" rtlCol="0">
            <a:spAutoFit/>
          </a:bodyPr>
          <a:lstStyle/>
          <a:p>
            <a:r>
              <a:rPr lang="en-US" dirty="0">
                <a:solidFill>
                  <a:schemeClr val="bg1"/>
                </a:solidFill>
              </a:rPr>
              <a:t>3</a:t>
            </a:r>
          </a:p>
        </p:txBody>
      </p:sp>
      <p:sp>
        <p:nvSpPr>
          <p:cNvPr id="18" name="TextBox 17">
            <a:extLst>
              <a:ext uri="{FF2B5EF4-FFF2-40B4-BE49-F238E27FC236}">
                <a16:creationId xmlns:a16="http://schemas.microsoft.com/office/drawing/2014/main" id="{69DD4738-2976-4064-BE12-86A5F230774E}"/>
              </a:ext>
            </a:extLst>
          </p:cNvPr>
          <p:cNvSpPr txBox="1"/>
          <p:nvPr/>
        </p:nvSpPr>
        <p:spPr>
          <a:xfrm>
            <a:off x="7274063" y="4528582"/>
            <a:ext cx="301686" cy="369332"/>
          </a:xfrm>
          <a:prstGeom prst="rect">
            <a:avLst/>
          </a:prstGeom>
          <a:noFill/>
        </p:spPr>
        <p:txBody>
          <a:bodyPr wrap="none" rtlCol="0">
            <a:spAutoFit/>
          </a:bodyPr>
          <a:lstStyle/>
          <a:p>
            <a:r>
              <a:rPr lang="en-US" dirty="0">
                <a:solidFill>
                  <a:schemeClr val="bg1"/>
                </a:solidFill>
              </a:rPr>
              <a:t>4</a:t>
            </a:r>
          </a:p>
        </p:txBody>
      </p:sp>
      <p:sp>
        <p:nvSpPr>
          <p:cNvPr id="19" name="TextBox 18">
            <a:extLst>
              <a:ext uri="{FF2B5EF4-FFF2-40B4-BE49-F238E27FC236}">
                <a16:creationId xmlns:a16="http://schemas.microsoft.com/office/drawing/2014/main" id="{C897FD2E-0A0A-4CD1-8402-A3FA5D375EB5}"/>
              </a:ext>
            </a:extLst>
          </p:cNvPr>
          <p:cNvSpPr txBox="1"/>
          <p:nvPr/>
        </p:nvSpPr>
        <p:spPr>
          <a:xfrm>
            <a:off x="8633374" y="5733495"/>
            <a:ext cx="301686" cy="369332"/>
          </a:xfrm>
          <a:prstGeom prst="rect">
            <a:avLst/>
          </a:prstGeom>
          <a:noFill/>
        </p:spPr>
        <p:txBody>
          <a:bodyPr wrap="none" rtlCol="0">
            <a:spAutoFit/>
          </a:bodyPr>
          <a:lstStyle/>
          <a:p>
            <a:r>
              <a:rPr lang="en-US" dirty="0">
                <a:solidFill>
                  <a:schemeClr val="bg1"/>
                </a:solidFill>
              </a:rPr>
              <a:t>5</a:t>
            </a:r>
          </a:p>
        </p:txBody>
      </p:sp>
      <p:sp>
        <p:nvSpPr>
          <p:cNvPr id="20" name="TextBox 19">
            <a:extLst>
              <a:ext uri="{FF2B5EF4-FFF2-40B4-BE49-F238E27FC236}">
                <a16:creationId xmlns:a16="http://schemas.microsoft.com/office/drawing/2014/main" id="{7ABDE8B8-7351-4380-8145-198940DDB165}"/>
              </a:ext>
            </a:extLst>
          </p:cNvPr>
          <p:cNvSpPr txBox="1"/>
          <p:nvPr/>
        </p:nvSpPr>
        <p:spPr>
          <a:xfrm>
            <a:off x="5869858" y="6043067"/>
            <a:ext cx="301686" cy="369332"/>
          </a:xfrm>
          <a:prstGeom prst="rect">
            <a:avLst/>
          </a:prstGeom>
          <a:noFill/>
        </p:spPr>
        <p:txBody>
          <a:bodyPr wrap="none" rtlCol="0">
            <a:spAutoFit/>
          </a:bodyPr>
          <a:lstStyle/>
          <a:p>
            <a:r>
              <a:rPr lang="en-US" dirty="0">
                <a:solidFill>
                  <a:schemeClr val="bg1"/>
                </a:solidFill>
              </a:rPr>
              <a:t>6</a:t>
            </a:r>
          </a:p>
        </p:txBody>
      </p:sp>
      <p:sp>
        <p:nvSpPr>
          <p:cNvPr id="21" name="TextBox 20">
            <a:extLst>
              <a:ext uri="{FF2B5EF4-FFF2-40B4-BE49-F238E27FC236}">
                <a16:creationId xmlns:a16="http://schemas.microsoft.com/office/drawing/2014/main" id="{61081B21-AE88-4407-B45C-F502527569BB}"/>
              </a:ext>
            </a:extLst>
          </p:cNvPr>
          <p:cNvSpPr txBox="1"/>
          <p:nvPr/>
        </p:nvSpPr>
        <p:spPr>
          <a:xfrm>
            <a:off x="5835324" y="6401265"/>
            <a:ext cx="301686" cy="369332"/>
          </a:xfrm>
          <a:prstGeom prst="rect">
            <a:avLst/>
          </a:prstGeom>
          <a:noFill/>
        </p:spPr>
        <p:txBody>
          <a:bodyPr wrap="none" rtlCol="0">
            <a:spAutoFit/>
          </a:bodyPr>
          <a:lstStyle/>
          <a:p>
            <a:r>
              <a:rPr lang="en-US" dirty="0">
                <a:solidFill>
                  <a:schemeClr val="bg1"/>
                </a:solidFill>
              </a:rPr>
              <a:t>7</a:t>
            </a:r>
          </a:p>
        </p:txBody>
      </p:sp>
    </p:spTree>
    <p:extLst>
      <p:ext uri="{BB962C8B-B14F-4D97-AF65-F5344CB8AC3E}">
        <p14:creationId xmlns:p14="http://schemas.microsoft.com/office/powerpoint/2010/main" val="3628699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lstStyle/>
          <a:p>
            <a:r>
              <a:rPr lang="en-US" dirty="0"/>
              <a:t>Log in with your validation ID and password.</a:t>
            </a:r>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521692" y="1825625"/>
            <a:ext cx="4020812" cy="4667250"/>
          </a:xfrm>
        </p:spPr>
        <p:txBody>
          <a:bodyPr>
            <a:normAutofit/>
          </a:bodyPr>
          <a:lstStyle/>
          <a:p>
            <a:r>
              <a:rPr lang="en-US" dirty="0"/>
              <a:t>Enter the 10-digit Validation ID</a:t>
            </a:r>
          </a:p>
          <a:p>
            <a:r>
              <a:rPr lang="en-US" dirty="0"/>
              <a:t>Enter the Password you selected</a:t>
            </a:r>
          </a:p>
          <a:p>
            <a:r>
              <a:rPr lang="en-US" dirty="0"/>
              <a:t>Push the button “Log in”</a:t>
            </a:r>
          </a:p>
        </p:txBody>
      </p:sp>
      <p:pic>
        <p:nvPicPr>
          <p:cNvPr id="4" name="Picture 3">
            <a:extLst>
              <a:ext uri="{FF2B5EF4-FFF2-40B4-BE49-F238E27FC236}">
                <a16:creationId xmlns:a16="http://schemas.microsoft.com/office/drawing/2014/main" id="{F949E50B-BFCC-4FD5-94ED-DC7CBB887FAA}"/>
              </a:ext>
            </a:extLst>
          </p:cNvPr>
          <p:cNvPicPr>
            <a:picLocks noChangeAspect="1"/>
          </p:cNvPicPr>
          <p:nvPr/>
        </p:nvPicPr>
        <p:blipFill rotWithShape="1">
          <a:blip r:embed="rId2"/>
          <a:srcRect t="4447" r="40323" b="4447"/>
          <a:stretch/>
        </p:blipFill>
        <p:spPr>
          <a:xfrm>
            <a:off x="4748982" y="1659151"/>
            <a:ext cx="6882580" cy="5198849"/>
          </a:xfrm>
          <a:prstGeom prst="rect">
            <a:avLst/>
          </a:prstGeom>
        </p:spPr>
      </p:pic>
      <p:pic>
        <p:nvPicPr>
          <p:cNvPr id="11" name="Graphic 10" descr="Right pointing backhand index">
            <a:extLst>
              <a:ext uri="{FF2B5EF4-FFF2-40B4-BE49-F238E27FC236}">
                <a16:creationId xmlns:a16="http://schemas.microsoft.com/office/drawing/2014/main" id="{38E9142D-C802-4764-A9F6-78791E6806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738120" y="2711414"/>
            <a:ext cx="677013" cy="677013"/>
          </a:xfrm>
          <a:prstGeom prst="rect">
            <a:avLst/>
          </a:prstGeom>
        </p:spPr>
      </p:pic>
      <p:pic>
        <p:nvPicPr>
          <p:cNvPr id="12" name="Graphic 11" descr="Right pointing backhand index">
            <a:extLst>
              <a:ext uri="{FF2B5EF4-FFF2-40B4-BE49-F238E27FC236}">
                <a16:creationId xmlns:a16="http://schemas.microsoft.com/office/drawing/2014/main" id="{8640CF02-E278-42B9-9C11-EF12B85881D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74443" y="3066930"/>
            <a:ext cx="677013" cy="677013"/>
          </a:xfrm>
          <a:prstGeom prst="rect">
            <a:avLst/>
          </a:prstGeom>
        </p:spPr>
      </p:pic>
      <p:sp>
        <p:nvSpPr>
          <p:cNvPr id="13" name="TextBox 12">
            <a:extLst>
              <a:ext uri="{FF2B5EF4-FFF2-40B4-BE49-F238E27FC236}">
                <a16:creationId xmlns:a16="http://schemas.microsoft.com/office/drawing/2014/main" id="{F88010E6-FFCA-446C-80C2-078C6AFFFBA3}"/>
              </a:ext>
            </a:extLst>
          </p:cNvPr>
          <p:cNvSpPr txBox="1"/>
          <p:nvPr/>
        </p:nvSpPr>
        <p:spPr>
          <a:xfrm>
            <a:off x="6059904" y="2865254"/>
            <a:ext cx="301686" cy="369332"/>
          </a:xfrm>
          <a:prstGeom prst="rect">
            <a:avLst/>
          </a:prstGeom>
          <a:noFill/>
        </p:spPr>
        <p:txBody>
          <a:bodyPr wrap="none" rtlCol="0">
            <a:spAutoFit/>
          </a:bodyPr>
          <a:lstStyle/>
          <a:p>
            <a:r>
              <a:rPr lang="en-US" dirty="0">
                <a:solidFill>
                  <a:schemeClr val="bg1"/>
                </a:solidFill>
              </a:rPr>
              <a:t>1</a:t>
            </a:r>
          </a:p>
        </p:txBody>
      </p:sp>
      <p:sp>
        <p:nvSpPr>
          <p:cNvPr id="14" name="TextBox 13">
            <a:extLst>
              <a:ext uri="{FF2B5EF4-FFF2-40B4-BE49-F238E27FC236}">
                <a16:creationId xmlns:a16="http://schemas.microsoft.com/office/drawing/2014/main" id="{17195122-6476-4694-BD9A-1CAEB6FB57E3}"/>
              </a:ext>
            </a:extLst>
          </p:cNvPr>
          <p:cNvSpPr txBox="1"/>
          <p:nvPr/>
        </p:nvSpPr>
        <p:spPr>
          <a:xfrm>
            <a:off x="5945157" y="3244334"/>
            <a:ext cx="301686" cy="369332"/>
          </a:xfrm>
          <a:prstGeom prst="rect">
            <a:avLst/>
          </a:prstGeom>
          <a:noFill/>
        </p:spPr>
        <p:txBody>
          <a:bodyPr wrap="none" rtlCol="0">
            <a:spAutoFit/>
          </a:bodyPr>
          <a:lstStyle/>
          <a:p>
            <a:r>
              <a:rPr lang="en-US" dirty="0">
                <a:solidFill>
                  <a:schemeClr val="bg1"/>
                </a:solidFill>
              </a:rPr>
              <a:t>2</a:t>
            </a:r>
          </a:p>
        </p:txBody>
      </p:sp>
      <p:pic>
        <p:nvPicPr>
          <p:cNvPr id="15" name="Graphic 14" descr="Right pointing backhand index">
            <a:extLst>
              <a:ext uri="{FF2B5EF4-FFF2-40B4-BE49-F238E27FC236}">
                <a16:creationId xmlns:a16="http://schemas.microsoft.com/office/drawing/2014/main" id="{51CF3E55-BC39-4065-B3D3-9309A64874E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205206" y="3301813"/>
            <a:ext cx="677013" cy="677013"/>
          </a:xfrm>
          <a:prstGeom prst="rect">
            <a:avLst/>
          </a:prstGeom>
        </p:spPr>
      </p:pic>
      <p:sp>
        <p:nvSpPr>
          <p:cNvPr id="16" name="TextBox 15">
            <a:extLst>
              <a:ext uri="{FF2B5EF4-FFF2-40B4-BE49-F238E27FC236}">
                <a16:creationId xmlns:a16="http://schemas.microsoft.com/office/drawing/2014/main" id="{46459A42-C627-4C86-8204-F9A835D8D20B}"/>
              </a:ext>
            </a:extLst>
          </p:cNvPr>
          <p:cNvSpPr txBox="1"/>
          <p:nvPr/>
        </p:nvSpPr>
        <p:spPr>
          <a:xfrm>
            <a:off x="5503053" y="3491855"/>
            <a:ext cx="301686" cy="369332"/>
          </a:xfrm>
          <a:prstGeom prst="rect">
            <a:avLst/>
          </a:prstGeom>
          <a:noFill/>
        </p:spPr>
        <p:txBody>
          <a:bodyPr wrap="none" rtlCol="0">
            <a:spAutoFit/>
          </a:bodyPr>
          <a:lstStyle/>
          <a:p>
            <a:r>
              <a:rPr lang="en-US" dirty="0">
                <a:solidFill>
                  <a:schemeClr val="bg1"/>
                </a:solidFill>
              </a:rPr>
              <a:t>3</a:t>
            </a:r>
          </a:p>
        </p:txBody>
      </p:sp>
    </p:spTree>
    <p:extLst>
      <p:ext uri="{BB962C8B-B14F-4D97-AF65-F5344CB8AC3E}">
        <p14:creationId xmlns:p14="http://schemas.microsoft.com/office/powerpoint/2010/main" val="3274112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82D3D-0F80-443C-B07F-E79F09EC7389}"/>
              </a:ext>
            </a:extLst>
          </p:cNvPr>
          <p:cNvPicPr>
            <a:picLocks noChangeAspect="1"/>
          </p:cNvPicPr>
          <p:nvPr/>
        </p:nvPicPr>
        <p:blipFill rotWithShape="1">
          <a:blip r:embed="rId2"/>
          <a:srcRect t="5325" r="40493" b="4526"/>
          <a:stretch/>
        </p:blipFill>
        <p:spPr>
          <a:xfrm>
            <a:off x="4787728" y="1648427"/>
            <a:ext cx="6921326" cy="5188125"/>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lstStyle/>
          <a:p>
            <a:r>
              <a:rPr lang="en-US" dirty="0"/>
              <a:t>Push the button “Continue to file upload”</a:t>
            </a:r>
          </a:p>
        </p:txBody>
      </p:sp>
      <p:pic>
        <p:nvPicPr>
          <p:cNvPr id="11" name="Graphic 10" descr="Right pointing backhand index">
            <a:extLst>
              <a:ext uri="{FF2B5EF4-FFF2-40B4-BE49-F238E27FC236}">
                <a16:creationId xmlns:a16="http://schemas.microsoft.com/office/drawing/2014/main" id="{38E9142D-C802-4764-A9F6-78791E6806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386446" y="4997414"/>
            <a:ext cx="677013" cy="677013"/>
          </a:xfrm>
          <a:prstGeom prst="rect">
            <a:avLst/>
          </a:prstGeom>
        </p:spPr>
      </p:pic>
      <p:sp>
        <p:nvSpPr>
          <p:cNvPr id="13" name="TextBox 12">
            <a:extLst>
              <a:ext uri="{FF2B5EF4-FFF2-40B4-BE49-F238E27FC236}">
                <a16:creationId xmlns:a16="http://schemas.microsoft.com/office/drawing/2014/main" id="{F88010E6-FFCA-446C-80C2-078C6AFFFBA3}"/>
              </a:ext>
            </a:extLst>
          </p:cNvPr>
          <p:cNvSpPr txBox="1"/>
          <p:nvPr/>
        </p:nvSpPr>
        <p:spPr>
          <a:xfrm>
            <a:off x="7708230" y="5151254"/>
            <a:ext cx="301686" cy="369332"/>
          </a:xfrm>
          <a:prstGeom prst="rect">
            <a:avLst/>
          </a:prstGeom>
          <a:noFill/>
        </p:spPr>
        <p:txBody>
          <a:bodyPr wrap="none" rtlCol="0">
            <a:spAutoFit/>
          </a:bodyPr>
          <a:lstStyle/>
          <a:p>
            <a:r>
              <a:rPr lang="en-US" dirty="0">
                <a:solidFill>
                  <a:schemeClr val="bg1"/>
                </a:solidFill>
              </a:rPr>
              <a:t>1</a:t>
            </a:r>
          </a:p>
        </p:txBody>
      </p:sp>
    </p:spTree>
    <p:extLst>
      <p:ext uri="{BB962C8B-B14F-4D97-AF65-F5344CB8AC3E}">
        <p14:creationId xmlns:p14="http://schemas.microsoft.com/office/powerpoint/2010/main" val="4190582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A86AE-9B53-47A0-8F99-563878CD34E8}"/>
              </a:ext>
            </a:extLst>
          </p:cNvPr>
          <p:cNvPicPr>
            <a:picLocks noChangeAspect="1"/>
          </p:cNvPicPr>
          <p:nvPr/>
        </p:nvPicPr>
        <p:blipFill rotWithShape="1">
          <a:blip r:embed="rId2"/>
          <a:srcRect t="4726" r="40987" b="4526"/>
          <a:stretch/>
        </p:blipFill>
        <p:spPr>
          <a:xfrm>
            <a:off x="4787728" y="1362184"/>
            <a:ext cx="7194884" cy="5474368"/>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lstStyle/>
          <a:p>
            <a:r>
              <a:rPr lang="en-US" dirty="0"/>
              <a:t>Push the button “Choose File”</a:t>
            </a:r>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521692" y="1825625"/>
            <a:ext cx="4020812" cy="4667250"/>
          </a:xfrm>
        </p:spPr>
        <p:txBody>
          <a:bodyPr>
            <a:normAutofit/>
          </a:bodyPr>
          <a:lstStyle/>
          <a:p>
            <a:r>
              <a:rPr lang="en-US" dirty="0"/>
              <a:t>Select you last, best-refined coordinates output by phenix. </a:t>
            </a:r>
          </a:p>
          <a:p>
            <a:r>
              <a:rPr lang="en-US" dirty="0"/>
              <a:t>Coordinates must be in </a:t>
            </a:r>
            <a:r>
              <a:rPr lang="en-US" dirty="0" err="1"/>
              <a:t>mmcif</a:t>
            </a:r>
            <a:r>
              <a:rPr lang="en-US" dirty="0"/>
              <a:t> format (not </a:t>
            </a:r>
            <a:r>
              <a:rPr lang="en-US" dirty="0" err="1"/>
              <a:t>pdb</a:t>
            </a:r>
            <a:r>
              <a:rPr lang="en-US" dirty="0"/>
              <a:t> format).</a:t>
            </a:r>
          </a:p>
          <a:p>
            <a:endParaRPr lang="en-US" dirty="0"/>
          </a:p>
        </p:txBody>
      </p:sp>
      <p:pic>
        <p:nvPicPr>
          <p:cNvPr id="11" name="Graphic 10" descr="Right pointing backhand index">
            <a:extLst>
              <a:ext uri="{FF2B5EF4-FFF2-40B4-BE49-F238E27FC236}">
                <a16:creationId xmlns:a16="http://schemas.microsoft.com/office/drawing/2014/main" id="{38E9142D-C802-4764-A9F6-78791E6806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45815" y="5020772"/>
            <a:ext cx="677013" cy="677013"/>
          </a:xfrm>
          <a:prstGeom prst="rect">
            <a:avLst/>
          </a:prstGeom>
        </p:spPr>
      </p:pic>
      <p:sp>
        <p:nvSpPr>
          <p:cNvPr id="13" name="TextBox 12">
            <a:extLst>
              <a:ext uri="{FF2B5EF4-FFF2-40B4-BE49-F238E27FC236}">
                <a16:creationId xmlns:a16="http://schemas.microsoft.com/office/drawing/2014/main" id="{F88010E6-FFCA-446C-80C2-078C6AFFFBA3}"/>
              </a:ext>
            </a:extLst>
          </p:cNvPr>
          <p:cNvSpPr txBox="1"/>
          <p:nvPr/>
        </p:nvSpPr>
        <p:spPr>
          <a:xfrm>
            <a:off x="7467599" y="5174612"/>
            <a:ext cx="301686" cy="369332"/>
          </a:xfrm>
          <a:prstGeom prst="rect">
            <a:avLst/>
          </a:prstGeom>
          <a:noFill/>
        </p:spPr>
        <p:txBody>
          <a:bodyPr wrap="none" rtlCol="0">
            <a:spAutoFit/>
          </a:bodyPr>
          <a:lstStyle/>
          <a:p>
            <a:r>
              <a:rPr lang="en-US" dirty="0">
                <a:solidFill>
                  <a:schemeClr val="bg1"/>
                </a:solidFill>
              </a:rPr>
              <a:t>1</a:t>
            </a:r>
          </a:p>
        </p:txBody>
      </p:sp>
      <p:sp>
        <p:nvSpPr>
          <p:cNvPr id="6" name="Rectangle 5">
            <a:extLst>
              <a:ext uri="{FF2B5EF4-FFF2-40B4-BE49-F238E27FC236}">
                <a16:creationId xmlns:a16="http://schemas.microsoft.com/office/drawing/2014/main" id="{E496B185-C0AE-4173-96B6-36490E0EFEC0}"/>
              </a:ext>
            </a:extLst>
          </p:cNvPr>
          <p:cNvSpPr/>
          <p:nvPr/>
        </p:nvSpPr>
        <p:spPr>
          <a:xfrm>
            <a:off x="6460958" y="5777051"/>
            <a:ext cx="5378116" cy="58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C551745-4FBC-429D-8C92-7D40A23631D1}"/>
              </a:ext>
            </a:extLst>
          </p:cNvPr>
          <p:cNvPicPr>
            <a:picLocks noChangeAspect="1"/>
          </p:cNvPicPr>
          <p:nvPr/>
        </p:nvPicPr>
        <p:blipFill rotWithShape="1">
          <a:blip r:embed="rId5"/>
          <a:srcRect l="790" t="936" r="60731" b="65756"/>
          <a:stretch/>
        </p:blipFill>
        <p:spPr>
          <a:xfrm>
            <a:off x="3302684" y="2258260"/>
            <a:ext cx="8877285" cy="3801979"/>
          </a:xfrm>
          <a:prstGeom prst="rect">
            <a:avLst/>
          </a:prstGeom>
        </p:spPr>
      </p:pic>
      <p:grpSp>
        <p:nvGrpSpPr>
          <p:cNvPr id="8" name="Group 7">
            <a:extLst>
              <a:ext uri="{FF2B5EF4-FFF2-40B4-BE49-F238E27FC236}">
                <a16:creationId xmlns:a16="http://schemas.microsoft.com/office/drawing/2014/main" id="{C042CD0A-DEFD-466A-A603-A59DC439CE23}"/>
              </a:ext>
            </a:extLst>
          </p:cNvPr>
          <p:cNvGrpSpPr>
            <a:grpSpLocks noChangeAspect="1"/>
          </p:cNvGrpSpPr>
          <p:nvPr/>
        </p:nvGrpSpPr>
        <p:grpSpPr>
          <a:xfrm>
            <a:off x="9985500" y="3728652"/>
            <a:ext cx="1480827" cy="1480827"/>
            <a:chOff x="10069489" y="4058951"/>
            <a:chExt cx="677013" cy="677013"/>
          </a:xfrm>
        </p:grpSpPr>
        <p:pic>
          <p:nvPicPr>
            <p:cNvPr id="17" name="Graphic 16" descr="Right pointing backhand index">
              <a:extLst>
                <a:ext uri="{FF2B5EF4-FFF2-40B4-BE49-F238E27FC236}">
                  <a16:creationId xmlns:a16="http://schemas.microsoft.com/office/drawing/2014/main" id="{A0A6690A-A62E-4778-AA93-446EE10CEE7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10069489" y="4058951"/>
              <a:ext cx="677013" cy="677013"/>
            </a:xfrm>
            <a:prstGeom prst="rect">
              <a:avLst/>
            </a:prstGeom>
          </p:spPr>
        </p:pic>
        <p:sp>
          <p:nvSpPr>
            <p:cNvPr id="18" name="TextBox 17">
              <a:extLst>
                <a:ext uri="{FF2B5EF4-FFF2-40B4-BE49-F238E27FC236}">
                  <a16:creationId xmlns:a16="http://schemas.microsoft.com/office/drawing/2014/main" id="{299EDEB9-F944-41B2-BE3B-970033461EDA}"/>
                </a:ext>
              </a:extLst>
            </p:cNvPr>
            <p:cNvSpPr txBox="1"/>
            <p:nvPr/>
          </p:nvSpPr>
          <p:spPr>
            <a:xfrm>
              <a:off x="10407995" y="4255814"/>
              <a:ext cx="203151" cy="323635"/>
            </a:xfrm>
            <a:prstGeom prst="rect">
              <a:avLst/>
            </a:prstGeom>
            <a:noFill/>
          </p:spPr>
          <p:txBody>
            <a:bodyPr wrap="none" rtlCol="0">
              <a:spAutoFit/>
            </a:bodyPr>
            <a:lstStyle/>
            <a:p>
              <a:r>
                <a:rPr lang="en-US" sz="4000" dirty="0">
                  <a:solidFill>
                    <a:schemeClr val="bg1"/>
                  </a:solidFill>
                </a:rPr>
                <a:t>2</a:t>
              </a:r>
              <a:endParaRPr lang="en-US" dirty="0">
                <a:solidFill>
                  <a:schemeClr val="bg1"/>
                </a:solidFill>
              </a:endParaRPr>
            </a:p>
          </p:txBody>
        </p:sp>
      </p:grpSp>
    </p:spTree>
    <p:extLst>
      <p:ext uri="{BB962C8B-B14F-4D97-AF65-F5344CB8AC3E}">
        <p14:creationId xmlns:p14="http://schemas.microsoft.com/office/powerpoint/2010/main" val="11577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BDE85E-6202-4B7E-9998-2F996907A701}"/>
              </a:ext>
            </a:extLst>
          </p:cNvPr>
          <p:cNvPicPr>
            <a:picLocks noChangeAspect="1"/>
          </p:cNvPicPr>
          <p:nvPr/>
        </p:nvPicPr>
        <p:blipFill rotWithShape="1">
          <a:blip r:embed="rId2"/>
          <a:srcRect t="5323" r="40987" b="4736"/>
          <a:stretch/>
        </p:blipFill>
        <p:spPr>
          <a:xfrm>
            <a:off x="4787728" y="1362184"/>
            <a:ext cx="7194884" cy="5425681"/>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lstStyle/>
          <a:p>
            <a:r>
              <a:rPr lang="en-US" dirty="0"/>
              <a:t>Select file </a:t>
            </a:r>
            <a:r>
              <a:rPr lang="en-US" dirty="0" err="1"/>
              <a:t>type“Coordinates</a:t>
            </a:r>
            <a:r>
              <a:rPr lang="en-US" dirty="0"/>
              <a:t> (</a:t>
            </a:r>
            <a:r>
              <a:rPr lang="en-US" dirty="0" err="1"/>
              <a:t>mmcif</a:t>
            </a:r>
            <a:r>
              <a:rPr lang="en-US" dirty="0"/>
              <a:t> format)”</a:t>
            </a:r>
          </a:p>
        </p:txBody>
      </p:sp>
      <p:sp>
        <p:nvSpPr>
          <p:cNvPr id="6" name="Rectangle 5">
            <a:extLst>
              <a:ext uri="{FF2B5EF4-FFF2-40B4-BE49-F238E27FC236}">
                <a16:creationId xmlns:a16="http://schemas.microsoft.com/office/drawing/2014/main" id="{E496B185-C0AE-4173-96B6-36490E0EFEC0}"/>
              </a:ext>
            </a:extLst>
          </p:cNvPr>
          <p:cNvSpPr/>
          <p:nvPr/>
        </p:nvSpPr>
        <p:spPr>
          <a:xfrm>
            <a:off x="6412832" y="5697784"/>
            <a:ext cx="5378116" cy="58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Right pointing backhand index">
            <a:extLst>
              <a:ext uri="{FF2B5EF4-FFF2-40B4-BE49-F238E27FC236}">
                <a16:creationId xmlns:a16="http://schemas.microsoft.com/office/drawing/2014/main" id="{38E9142D-C802-4764-A9F6-78791E6806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0993295" y="6110852"/>
            <a:ext cx="677013" cy="677013"/>
          </a:xfrm>
          <a:prstGeom prst="rect">
            <a:avLst/>
          </a:prstGeom>
        </p:spPr>
      </p:pic>
      <p:sp>
        <p:nvSpPr>
          <p:cNvPr id="13" name="TextBox 12">
            <a:extLst>
              <a:ext uri="{FF2B5EF4-FFF2-40B4-BE49-F238E27FC236}">
                <a16:creationId xmlns:a16="http://schemas.microsoft.com/office/drawing/2014/main" id="{F88010E6-FFCA-446C-80C2-078C6AFFFBA3}"/>
              </a:ext>
            </a:extLst>
          </p:cNvPr>
          <p:cNvSpPr txBox="1"/>
          <p:nvPr/>
        </p:nvSpPr>
        <p:spPr>
          <a:xfrm>
            <a:off x="11315079" y="6264692"/>
            <a:ext cx="301686" cy="369332"/>
          </a:xfrm>
          <a:prstGeom prst="rect">
            <a:avLst/>
          </a:prstGeom>
          <a:noFill/>
        </p:spPr>
        <p:txBody>
          <a:bodyPr wrap="none" rtlCol="0">
            <a:spAutoFit/>
          </a:bodyPr>
          <a:lstStyle/>
          <a:p>
            <a:r>
              <a:rPr lang="en-US" dirty="0">
                <a:solidFill>
                  <a:schemeClr val="bg1"/>
                </a:solidFill>
              </a:rPr>
              <a:t>1</a:t>
            </a:r>
          </a:p>
        </p:txBody>
      </p:sp>
    </p:spTree>
    <p:extLst>
      <p:ext uri="{BB962C8B-B14F-4D97-AF65-F5344CB8AC3E}">
        <p14:creationId xmlns:p14="http://schemas.microsoft.com/office/powerpoint/2010/main" val="3455885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E8CA11-01D0-4812-AA10-0285C684ED0E}"/>
              </a:ext>
            </a:extLst>
          </p:cNvPr>
          <p:cNvPicPr>
            <a:picLocks noChangeAspect="1"/>
          </p:cNvPicPr>
          <p:nvPr/>
        </p:nvPicPr>
        <p:blipFill rotWithShape="1">
          <a:blip r:embed="rId2"/>
          <a:srcRect t="4526" r="40852" b="4726"/>
          <a:stretch/>
        </p:blipFill>
        <p:spPr>
          <a:xfrm>
            <a:off x="4771267" y="1359568"/>
            <a:ext cx="7211345" cy="5474368"/>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p:txBody>
          <a:bodyPr/>
          <a:lstStyle/>
          <a:p>
            <a:r>
              <a:rPr lang="en-US" dirty="0"/>
              <a:t>Push the button “Choose File” again</a:t>
            </a:r>
          </a:p>
        </p:txBody>
      </p:sp>
      <p:sp>
        <p:nvSpPr>
          <p:cNvPr id="3" name="Content Placeholder 2">
            <a:extLst>
              <a:ext uri="{FF2B5EF4-FFF2-40B4-BE49-F238E27FC236}">
                <a16:creationId xmlns:a16="http://schemas.microsoft.com/office/drawing/2014/main" id="{474A8566-BF96-4D38-B620-2B4612E1D8F9}"/>
              </a:ext>
            </a:extLst>
          </p:cNvPr>
          <p:cNvSpPr>
            <a:spLocks noGrp="1"/>
          </p:cNvSpPr>
          <p:nvPr>
            <p:ph idx="1"/>
          </p:nvPr>
        </p:nvSpPr>
        <p:spPr>
          <a:xfrm>
            <a:off x="521692" y="1825625"/>
            <a:ext cx="4020812" cy="4667250"/>
          </a:xfrm>
        </p:spPr>
        <p:txBody>
          <a:bodyPr>
            <a:normAutofit/>
          </a:bodyPr>
          <a:lstStyle/>
          <a:p>
            <a:r>
              <a:rPr lang="en-US" dirty="0"/>
              <a:t>Select the corresponding .</a:t>
            </a:r>
            <a:r>
              <a:rPr lang="en-US" dirty="0" err="1"/>
              <a:t>mtz</a:t>
            </a:r>
            <a:r>
              <a:rPr lang="en-US" dirty="0"/>
              <a:t> file output by phenix. </a:t>
            </a:r>
          </a:p>
          <a:p>
            <a:r>
              <a:rPr lang="en-US" dirty="0"/>
              <a:t>The .</a:t>
            </a:r>
            <a:r>
              <a:rPr lang="en-US" dirty="0" err="1"/>
              <a:t>mtz</a:t>
            </a:r>
            <a:r>
              <a:rPr lang="en-US" dirty="0"/>
              <a:t> file has structure factors necessary for calculating the electron density map and evaluating the fit of the atomic model.</a:t>
            </a:r>
          </a:p>
          <a:p>
            <a:endParaRPr lang="en-US" dirty="0"/>
          </a:p>
        </p:txBody>
      </p:sp>
      <p:pic>
        <p:nvPicPr>
          <p:cNvPr id="11" name="Graphic 10" descr="Right pointing backhand index">
            <a:extLst>
              <a:ext uri="{FF2B5EF4-FFF2-40B4-BE49-F238E27FC236}">
                <a16:creationId xmlns:a16="http://schemas.microsoft.com/office/drawing/2014/main" id="{38E9142D-C802-4764-A9F6-78791E6806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45815" y="5020772"/>
            <a:ext cx="677013" cy="677013"/>
          </a:xfrm>
          <a:prstGeom prst="rect">
            <a:avLst/>
          </a:prstGeom>
        </p:spPr>
      </p:pic>
      <p:sp>
        <p:nvSpPr>
          <p:cNvPr id="13" name="TextBox 12">
            <a:extLst>
              <a:ext uri="{FF2B5EF4-FFF2-40B4-BE49-F238E27FC236}">
                <a16:creationId xmlns:a16="http://schemas.microsoft.com/office/drawing/2014/main" id="{F88010E6-FFCA-446C-80C2-078C6AFFFBA3}"/>
              </a:ext>
            </a:extLst>
          </p:cNvPr>
          <p:cNvSpPr txBox="1"/>
          <p:nvPr/>
        </p:nvSpPr>
        <p:spPr>
          <a:xfrm>
            <a:off x="7467599" y="5174612"/>
            <a:ext cx="301686" cy="369332"/>
          </a:xfrm>
          <a:prstGeom prst="rect">
            <a:avLst/>
          </a:prstGeom>
          <a:noFill/>
        </p:spPr>
        <p:txBody>
          <a:bodyPr wrap="none" rtlCol="0">
            <a:spAutoFit/>
          </a:bodyPr>
          <a:lstStyle/>
          <a:p>
            <a:r>
              <a:rPr lang="en-US" dirty="0">
                <a:solidFill>
                  <a:schemeClr val="bg1"/>
                </a:solidFill>
              </a:rPr>
              <a:t>1</a:t>
            </a:r>
          </a:p>
        </p:txBody>
      </p:sp>
      <p:sp>
        <p:nvSpPr>
          <p:cNvPr id="6" name="Rectangle 5">
            <a:extLst>
              <a:ext uri="{FF2B5EF4-FFF2-40B4-BE49-F238E27FC236}">
                <a16:creationId xmlns:a16="http://schemas.microsoft.com/office/drawing/2014/main" id="{E496B185-C0AE-4173-96B6-36490E0EFEC0}"/>
              </a:ext>
            </a:extLst>
          </p:cNvPr>
          <p:cNvSpPr/>
          <p:nvPr/>
        </p:nvSpPr>
        <p:spPr>
          <a:xfrm>
            <a:off x="6460958" y="5777051"/>
            <a:ext cx="5378116" cy="58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6039D0-81BE-4535-9DB1-AAE83928801E}"/>
              </a:ext>
            </a:extLst>
          </p:cNvPr>
          <p:cNvPicPr>
            <a:picLocks noChangeAspect="1"/>
          </p:cNvPicPr>
          <p:nvPr/>
        </p:nvPicPr>
        <p:blipFill rotWithShape="1">
          <a:blip r:embed="rId5"/>
          <a:srcRect l="889" t="737" r="60731" b="66355"/>
          <a:stretch/>
        </p:blipFill>
        <p:spPr>
          <a:xfrm>
            <a:off x="3168576" y="2280588"/>
            <a:ext cx="8961843" cy="3801979"/>
          </a:xfrm>
          <a:prstGeom prst="rect">
            <a:avLst/>
          </a:prstGeom>
        </p:spPr>
      </p:pic>
      <p:grpSp>
        <p:nvGrpSpPr>
          <p:cNvPr id="8" name="Group 7">
            <a:extLst>
              <a:ext uri="{FF2B5EF4-FFF2-40B4-BE49-F238E27FC236}">
                <a16:creationId xmlns:a16="http://schemas.microsoft.com/office/drawing/2014/main" id="{C042CD0A-DEFD-466A-A603-A59DC439CE23}"/>
              </a:ext>
            </a:extLst>
          </p:cNvPr>
          <p:cNvGrpSpPr>
            <a:grpSpLocks noChangeAspect="1"/>
          </p:cNvGrpSpPr>
          <p:nvPr/>
        </p:nvGrpSpPr>
        <p:grpSpPr>
          <a:xfrm>
            <a:off x="9985500" y="3728652"/>
            <a:ext cx="1480827" cy="1480827"/>
            <a:chOff x="10069489" y="4058951"/>
            <a:chExt cx="677013" cy="677013"/>
          </a:xfrm>
        </p:grpSpPr>
        <p:pic>
          <p:nvPicPr>
            <p:cNvPr id="17" name="Graphic 16" descr="Right pointing backhand index">
              <a:extLst>
                <a:ext uri="{FF2B5EF4-FFF2-40B4-BE49-F238E27FC236}">
                  <a16:creationId xmlns:a16="http://schemas.microsoft.com/office/drawing/2014/main" id="{A0A6690A-A62E-4778-AA93-446EE10CEE7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10069489" y="4058951"/>
              <a:ext cx="677013" cy="677013"/>
            </a:xfrm>
            <a:prstGeom prst="rect">
              <a:avLst/>
            </a:prstGeom>
          </p:spPr>
        </p:pic>
        <p:sp>
          <p:nvSpPr>
            <p:cNvPr id="18" name="TextBox 17">
              <a:extLst>
                <a:ext uri="{FF2B5EF4-FFF2-40B4-BE49-F238E27FC236}">
                  <a16:creationId xmlns:a16="http://schemas.microsoft.com/office/drawing/2014/main" id="{299EDEB9-F944-41B2-BE3B-970033461EDA}"/>
                </a:ext>
              </a:extLst>
            </p:cNvPr>
            <p:cNvSpPr txBox="1"/>
            <p:nvPr/>
          </p:nvSpPr>
          <p:spPr>
            <a:xfrm>
              <a:off x="10407995" y="4255814"/>
              <a:ext cx="203151" cy="323635"/>
            </a:xfrm>
            <a:prstGeom prst="rect">
              <a:avLst/>
            </a:prstGeom>
            <a:noFill/>
          </p:spPr>
          <p:txBody>
            <a:bodyPr wrap="none" rtlCol="0">
              <a:spAutoFit/>
            </a:bodyPr>
            <a:lstStyle/>
            <a:p>
              <a:r>
                <a:rPr lang="en-US" sz="4000" dirty="0">
                  <a:solidFill>
                    <a:schemeClr val="bg1"/>
                  </a:solidFill>
                </a:rPr>
                <a:t>2</a:t>
              </a:r>
              <a:endParaRPr lang="en-US" dirty="0">
                <a:solidFill>
                  <a:schemeClr val="bg1"/>
                </a:solidFill>
              </a:endParaRPr>
            </a:p>
          </p:txBody>
        </p:sp>
      </p:grpSp>
    </p:spTree>
    <p:extLst>
      <p:ext uri="{BB962C8B-B14F-4D97-AF65-F5344CB8AC3E}">
        <p14:creationId xmlns:p14="http://schemas.microsoft.com/office/powerpoint/2010/main" val="359853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1EFB3-6693-43F0-AD72-50C457EF2934}"/>
              </a:ext>
            </a:extLst>
          </p:cNvPr>
          <p:cNvPicPr>
            <a:picLocks noChangeAspect="1"/>
          </p:cNvPicPr>
          <p:nvPr/>
        </p:nvPicPr>
        <p:blipFill rotWithShape="1">
          <a:blip r:embed="rId2"/>
          <a:srcRect t="5125" r="40852" b="5587"/>
          <a:stretch/>
        </p:blipFill>
        <p:spPr>
          <a:xfrm>
            <a:off x="4771266" y="1403614"/>
            <a:ext cx="7211345" cy="5386276"/>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a:xfrm>
            <a:off x="521692" y="365125"/>
            <a:ext cx="11197066" cy="1325563"/>
          </a:xfrm>
        </p:spPr>
        <p:txBody>
          <a:bodyPr/>
          <a:lstStyle/>
          <a:p>
            <a:r>
              <a:rPr lang="en-US" dirty="0"/>
              <a:t>Select file type “Structure Factors (</a:t>
            </a:r>
            <a:r>
              <a:rPr lang="en-US" dirty="0" err="1"/>
              <a:t>mtz</a:t>
            </a:r>
            <a:r>
              <a:rPr lang="en-US" dirty="0"/>
              <a:t> format)”</a:t>
            </a:r>
          </a:p>
        </p:txBody>
      </p:sp>
      <p:sp>
        <p:nvSpPr>
          <p:cNvPr id="6" name="Rectangle 5">
            <a:extLst>
              <a:ext uri="{FF2B5EF4-FFF2-40B4-BE49-F238E27FC236}">
                <a16:creationId xmlns:a16="http://schemas.microsoft.com/office/drawing/2014/main" id="{E496B185-C0AE-4173-96B6-36490E0EFEC0}"/>
              </a:ext>
            </a:extLst>
          </p:cNvPr>
          <p:cNvSpPr/>
          <p:nvPr/>
        </p:nvSpPr>
        <p:spPr>
          <a:xfrm>
            <a:off x="6436895" y="5072099"/>
            <a:ext cx="5378116" cy="58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Right pointing backhand index">
            <a:extLst>
              <a:ext uri="{FF2B5EF4-FFF2-40B4-BE49-F238E27FC236}">
                <a16:creationId xmlns:a16="http://schemas.microsoft.com/office/drawing/2014/main" id="{38E9142D-C802-4764-A9F6-78791E6806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1534360" y="5969703"/>
            <a:ext cx="677013" cy="677013"/>
          </a:xfrm>
          <a:prstGeom prst="rect">
            <a:avLst/>
          </a:prstGeom>
        </p:spPr>
      </p:pic>
      <p:sp>
        <p:nvSpPr>
          <p:cNvPr id="13" name="TextBox 12">
            <a:extLst>
              <a:ext uri="{FF2B5EF4-FFF2-40B4-BE49-F238E27FC236}">
                <a16:creationId xmlns:a16="http://schemas.microsoft.com/office/drawing/2014/main" id="{F88010E6-FFCA-446C-80C2-078C6AFFFBA3}"/>
              </a:ext>
            </a:extLst>
          </p:cNvPr>
          <p:cNvSpPr txBox="1"/>
          <p:nvPr/>
        </p:nvSpPr>
        <p:spPr>
          <a:xfrm>
            <a:off x="11856144" y="6123543"/>
            <a:ext cx="301686" cy="369332"/>
          </a:xfrm>
          <a:prstGeom prst="rect">
            <a:avLst/>
          </a:prstGeom>
          <a:noFill/>
        </p:spPr>
        <p:txBody>
          <a:bodyPr wrap="none" rtlCol="0">
            <a:spAutoFit/>
          </a:bodyPr>
          <a:lstStyle/>
          <a:p>
            <a:r>
              <a:rPr lang="en-US" dirty="0">
                <a:solidFill>
                  <a:schemeClr val="bg1"/>
                </a:solidFill>
              </a:rPr>
              <a:t>1</a:t>
            </a:r>
          </a:p>
        </p:txBody>
      </p:sp>
    </p:spTree>
    <p:extLst>
      <p:ext uri="{BB962C8B-B14F-4D97-AF65-F5344CB8AC3E}">
        <p14:creationId xmlns:p14="http://schemas.microsoft.com/office/powerpoint/2010/main" val="1947787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B7C8A-FADA-4345-925F-59896B390E89}"/>
              </a:ext>
            </a:extLst>
          </p:cNvPr>
          <p:cNvPicPr>
            <a:picLocks noChangeAspect="1"/>
          </p:cNvPicPr>
          <p:nvPr/>
        </p:nvPicPr>
        <p:blipFill rotWithShape="1">
          <a:blip r:embed="rId2"/>
          <a:srcRect l="280" t="4526" r="40852" b="5333"/>
          <a:stretch/>
        </p:blipFill>
        <p:spPr>
          <a:xfrm>
            <a:off x="4800381" y="1403614"/>
            <a:ext cx="7177175" cy="5437743"/>
          </a:xfrm>
          <a:prstGeom prst="rect">
            <a:avLst/>
          </a:prstGeom>
          <a:ln>
            <a:solidFill>
              <a:schemeClr val="tx1"/>
            </a:solidFill>
          </a:ln>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a:xfrm>
            <a:off x="521692" y="365125"/>
            <a:ext cx="11310388" cy="1325563"/>
          </a:xfrm>
        </p:spPr>
        <p:txBody>
          <a:bodyPr/>
          <a:lstStyle/>
          <a:p>
            <a:r>
              <a:rPr lang="en-US" dirty="0"/>
              <a:t>Press Button “Continue validation”</a:t>
            </a:r>
          </a:p>
        </p:txBody>
      </p:sp>
      <p:sp>
        <p:nvSpPr>
          <p:cNvPr id="6" name="Rectangle 5">
            <a:extLst>
              <a:ext uri="{FF2B5EF4-FFF2-40B4-BE49-F238E27FC236}">
                <a16:creationId xmlns:a16="http://schemas.microsoft.com/office/drawing/2014/main" id="{E496B185-C0AE-4173-96B6-36490E0EFEC0}"/>
              </a:ext>
            </a:extLst>
          </p:cNvPr>
          <p:cNvSpPr/>
          <p:nvPr/>
        </p:nvSpPr>
        <p:spPr>
          <a:xfrm>
            <a:off x="6292192" y="4874256"/>
            <a:ext cx="5378116" cy="58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Right pointing backhand index">
            <a:extLst>
              <a:ext uri="{FF2B5EF4-FFF2-40B4-BE49-F238E27FC236}">
                <a16:creationId xmlns:a16="http://schemas.microsoft.com/office/drawing/2014/main" id="{38E9142D-C802-4764-A9F6-78791E6806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1510296" y="5765167"/>
            <a:ext cx="677013" cy="677013"/>
          </a:xfrm>
          <a:prstGeom prst="rect">
            <a:avLst/>
          </a:prstGeom>
        </p:spPr>
      </p:pic>
      <p:sp>
        <p:nvSpPr>
          <p:cNvPr id="13" name="TextBox 12">
            <a:extLst>
              <a:ext uri="{FF2B5EF4-FFF2-40B4-BE49-F238E27FC236}">
                <a16:creationId xmlns:a16="http://schemas.microsoft.com/office/drawing/2014/main" id="{F88010E6-FFCA-446C-80C2-078C6AFFFBA3}"/>
              </a:ext>
            </a:extLst>
          </p:cNvPr>
          <p:cNvSpPr txBox="1"/>
          <p:nvPr/>
        </p:nvSpPr>
        <p:spPr>
          <a:xfrm>
            <a:off x="11832080" y="5919007"/>
            <a:ext cx="301686" cy="369332"/>
          </a:xfrm>
          <a:prstGeom prst="rect">
            <a:avLst/>
          </a:prstGeom>
          <a:noFill/>
        </p:spPr>
        <p:txBody>
          <a:bodyPr wrap="none" rtlCol="0">
            <a:spAutoFit/>
          </a:bodyPr>
          <a:lstStyle/>
          <a:p>
            <a:r>
              <a:rPr lang="en-US" dirty="0">
                <a:solidFill>
                  <a:schemeClr val="bg1"/>
                </a:solidFill>
              </a:rPr>
              <a:t>1</a:t>
            </a:r>
          </a:p>
        </p:txBody>
      </p:sp>
      <p:grpSp>
        <p:nvGrpSpPr>
          <p:cNvPr id="10" name="Group 9">
            <a:extLst>
              <a:ext uri="{FF2B5EF4-FFF2-40B4-BE49-F238E27FC236}">
                <a16:creationId xmlns:a16="http://schemas.microsoft.com/office/drawing/2014/main" id="{AE4CA815-2B87-4229-BFE0-E2D01C5CF883}"/>
              </a:ext>
            </a:extLst>
          </p:cNvPr>
          <p:cNvGrpSpPr>
            <a:grpSpLocks noChangeAspect="1"/>
          </p:cNvGrpSpPr>
          <p:nvPr/>
        </p:nvGrpSpPr>
        <p:grpSpPr>
          <a:xfrm>
            <a:off x="6021" y="2298032"/>
            <a:ext cx="11968124" cy="4435674"/>
            <a:chOff x="1407694" y="4712404"/>
            <a:chExt cx="5681030" cy="2105526"/>
          </a:xfrm>
        </p:grpSpPr>
        <p:pic>
          <p:nvPicPr>
            <p:cNvPr id="12" name="Picture 11">
              <a:extLst>
                <a:ext uri="{FF2B5EF4-FFF2-40B4-BE49-F238E27FC236}">
                  <a16:creationId xmlns:a16="http://schemas.microsoft.com/office/drawing/2014/main" id="{6E765551-75A6-45ED-8D9D-2DFF46D2EAE4}"/>
                </a:ext>
              </a:extLst>
            </p:cNvPr>
            <p:cNvPicPr>
              <a:picLocks noChangeAspect="1"/>
            </p:cNvPicPr>
            <p:nvPr/>
          </p:nvPicPr>
          <p:blipFill rotWithShape="1">
            <a:blip r:embed="rId2"/>
            <a:srcRect l="12552" t="57513" r="40851" b="7584"/>
            <a:stretch/>
          </p:blipFill>
          <p:spPr>
            <a:xfrm>
              <a:off x="1407694" y="4712404"/>
              <a:ext cx="5681030" cy="2105526"/>
            </a:xfrm>
            <a:prstGeom prst="rect">
              <a:avLst/>
            </a:prstGeom>
            <a:ln>
              <a:noFill/>
            </a:ln>
          </p:spPr>
        </p:pic>
        <p:sp>
          <p:nvSpPr>
            <p:cNvPr id="14" name="Rectangle 13">
              <a:extLst>
                <a:ext uri="{FF2B5EF4-FFF2-40B4-BE49-F238E27FC236}">
                  <a16:creationId xmlns:a16="http://schemas.microsoft.com/office/drawing/2014/main" id="{D2D99772-44A9-4350-B1A0-4E2F9E5920C6}"/>
                </a:ext>
              </a:extLst>
            </p:cNvPr>
            <p:cNvSpPr/>
            <p:nvPr/>
          </p:nvSpPr>
          <p:spPr>
            <a:xfrm>
              <a:off x="1559151" y="5036108"/>
              <a:ext cx="5378116" cy="58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A50360A-3BCE-4D43-93BF-9418E4ABC8C5}"/>
              </a:ext>
            </a:extLst>
          </p:cNvPr>
          <p:cNvGrpSpPr>
            <a:grpSpLocks noChangeAspect="1"/>
          </p:cNvGrpSpPr>
          <p:nvPr/>
        </p:nvGrpSpPr>
        <p:grpSpPr>
          <a:xfrm rot="20900776">
            <a:off x="2196821" y="5581966"/>
            <a:ext cx="1480827" cy="1480827"/>
            <a:chOff x="10069489" y="4058951"/>
            <a:chExt cx="677013" cy="677013"/>
          </a:xfrm>
        </p:grpSpPr>
        <p:pic>
          <p:nvPicPr>
            <p:cNvPr id="16" name="Graphic 15" descr="Right pointing backhand index">
              <a:extLst>
                <a:ext uri="{FF2B5EF4-FFF2-40B4-BE49-F238E27FC236}">
                  <a16:creationId xmlns:a16="http://schemas.microsoft.com/office/drawing/2014/main" id="{17A166AF-E37B-4BA6-A023-1C0589F380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10069489" y="4058951"/>
              <a:ext cx="677013" cy="677013"/>
            </a:xfrm>
            <a:prstGeom prst="rect">
              <a:avLst/>
            </a:prstGeom>
          </p:spPr>
        </p:pic>
        <p:sp>
          <p:nvSpPr>
            <p:cNvPr id="17" name="TextBox 16">
              <a:extLst>
                <a:ext uri="{FF2B5EF4-FFF2-40B4-BE49-F238E27FC236}">
                  <a16:creationId xmlns:a16="http://schemas.microsoft.com/office/drawing/2014/main" id="{46E592F0-21F3-4C4C-A949-71BF2523BC9F}"/>
                </a:ext>
              </a:extLst>
            </p:cNvPr>
            <p:cNvSpPr txBox="1"/>
            <p:nvPr/>
          </p:nvSpPr>
          <p:spPr>
            <a:xfrm>
              <a:off x="10407995" y="4255814"/>
              <a:ext cx="203151" cy="323635"/>
            </a:xfrm>
            <a:prstGeom prst="rect">
              <a:avLst/>
            </a:prstGeom>
            <a:noFill/>
          </p:spPr>
          <p:txBody>
            <a:bodyPr wrap="none" rtlCol="0">
              <a:spAutoFit/>
            </a:bodyPr>
            <a:lstStyle/>
            <a:p>
              <a:r>
                <a:rPr lang="en-US" sz="4000" dirty="0">
                  <a:solidFill>
                    <a:schemeClr val="bg1"/>
                  </a:solidFill>
                </a:rPr>
                <a:t>2</a:t>
              </a:r>
              <a:endParaRPr lang="en-US" dirty="0">
                <a:solidFill>
                  <a:schemeClr val="bg1"/>
                </a:solidFill>
              </a:endParaRPr>
            </a:p>
          </p:txBody>
        </p:sp>
      </p:grpSp>
    </p:spTree>
    <p:extLst>
      <p:ext uri="{BB962C8B-B14F-4D97-AF65-F5344CB8AC3E}">
        <p14:creationId xmlns:p14="http://schemas.microsoft.com/office/powerpoint/2010/main" val="151594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r>
              <a:rPr lang="en-US" b="1" dirty="0" err="1">
                <a:solidFill>
                  <a:schemeClr val="bg1"/>
                </a:solidFill>
              </a:rPr>
              <a:t>F</a:t>
            </a:r>
            <a:r>
              <a:rPr lang="en-US" b="1" baseline="-25000" dirty="0" err="1">
                <a:solidFill>
                  <a:schemeClr val="bg1"/>
                </a:solidFill>
              </a:rPr>
              <a:t>o</a:t>
            </a:r>
            <a:r>
              <a:rPr lang="en-US" b="1" dirty="0">
                <a:solidFill>
                  <a:schemeClr val="bg1"/>
                </a:solidFill>
              </a:rPr>
              <a:t>-F</a:t>
            </a:r>
            <a:r>
              <a:rPr lang="en-US" b="1" baseline="-25000" dirty="0">
                <a:solidFill>
                  <a:schemeClr val="bg1"/>
                </a:solidFill>
              </a:rPr>
              <a:t>c</a:t>
            </a:r>
            <a:r>
              <a:rPr lang="en-US" b="1" dirty="0">
                <a:solidFill>
                  <a:schemeClr val="bg1"/>
                </a:solidFill>
              </a:rPr>
              <a:t> Difference Fourier map</a:t>
            </a:r>
          </a:p>
        </p:txBody>
      </p:sp>
      <p:sp>
        <p:nvSpPr>
          <p:cNvPr id="19461" name="Text Box 5"/>
          <p:cNvSpPr txBox="1">
            <a:spLocks noChangeArrowheads="1"/>
          </p:cNvSpPr>
          <p:nvPr/>
        </p:nvSpPr>
        <p:spPr bwMode="auto">
          <a:xfrm>
            <a:off x="1466850" y="1441450"/>
            <a:ext cx="92456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b="1" dirty="0">
                <a:solidFill>
                  <a:schemeClr val="bg1"/>
                </a:solidFill>
                <a:latin typeface="Symbol" pitchFamily="18" charset="2"/>
              </a:rPr>
              <a:t>r(</a:t>
            </a:r>
            <a:r>
              <a:rPr lang="en-US" sz="4000" b="1" dirty="0" err="1">
                <a:solidFill>
                  <a:schemeClr val="bg1"/>
                </a:solidFill>
                <a:latin typeface="Helvetica" pitchFamily="34" charset="0"/>
              </a:rPr>
              <a:t>x,y,z</a:t>
            </a:r>
            <a:r>
              <a:rPr lang="en-US" sz="4000" b="1" dirty="0">
                <a:solidFill>
                  <a:schemeClr val="bg1"/>
                </a:solidFill>
                <a:latin typeface="Symbol" pitchFamily="18" charset="2"/>
              </a:rPr>
              <a:t>)</a:t>
            </a:r>
            <a:r>
              <a:rPr lang="en-US" sz="4000" b="1" dirty="0">
                <a:solidFill>
                  <a:schemeClr val="bg1"/>
                </a:solidFill>
                <a:latin typeface="Helvetica" pitchFamily="34" charset="0"/>
              </a:rPr>
              <a:t>=1/V*</a:t>
            </a:r>
            <a:r>
              <a:rPr lang="en-US" sz="4000" b="1" dirty="0">
                <a:solidFill>
                  <a:schemeClr val="bg1"/>
                </a:solidFill>
                <a:latin typeface="Symbol" pitchFamily="18" charset="2"/>
              </a:rPr>
              <a:t>S</a:t>
            </a:r>
            <a:r>
              <a:rPr lang="en-US" sz="4000" b="1" dirty="0">
                <a:solidFill>
                  <a:schemeClr val="bg1"/>
                </a:solidFill>
                <a:latin typeface="Helvetica" pitchFamily="34" charset="0"/>
              </a:rPr>
              <a:t>|</a:t>
            </a:r>
            <a:r>
              <a:rPr lang="en-US" sz="4000" b="1" dirty="0">
                <a:solidFill>
                  <a:srgbClr val="00CC99"/>
                </a:solidFill>
                <a:latin typeface="Helvetica" pitchFamily="34" charset="0"/>
              </a:rPr>
              <a:t>F</a:t>
            </a:r>
            <a:r>
              <a:rPr lang="en-US" sz="4000" b="1" baseline="-25000" dirty="0">
                <a:solidFill>
                  <a:srgbClr val="00CC99"/>
                </a:solidFill>
                <a:latin typeface="Helvetica" pitchFamily="34" charset="0"/>
              </a:rPr>
              <a:t>obs</a:t>
            </a:r>
            <a:r>
              <a:rPr lang="en-US" sz="4000" b="1" dirty="0">
                <a:solidFill>
                  <a:schemeClr val="bg1"/>
                </a:solidFill>
                <a:latin typeface="Helvetica" pitchFamily="34" charset="0"/>
              </a:rPr>
              <a:t>-</a:t>
            </a:r>
            <a:r>
              <a:rPr lang="en-US" sz="4000" b="1" dirty="0">
                <a:solidFill>
                  <a:srgbClr val="3366FF"/>
                </a:solidFill>
                <a:latin typeface="Helvetica" pitchFamily="34" charset="0"/>
              </a:rPr>
              <a:t>F</a:t>
            </a:r>
            <a:r>
              <a:rPr lang="en-US" sz="4000" b="1" baseline="-25000" dirty="0">
                <a:solidFill>
                  <a:srgbClr val="3366FF"/>
                </a:solidFill>
                <a:latin typeface="Helvetica" pitchFamily="34" charset="0"/>
              </a:rPr>
              <a:t>calc</a:t>
            </a:r>
            <a:r>
              <a:rPr lang="en-US" sz="4000" b="1" dirty="0">
                <a:solidFill>
                  <a:schemeClr val="bg1"/>
                </a:solidFill>
                <a:latin typeface="Helvetica" pitchFamily="34" charset="0"/>
              </a:rPr>
              <a:t>|e</a:t>
            </a:r>
            <a:r>
              <a:rPr lang="en-US" sz="4000" b="1" baseline="30000" dirty="0">
                <a:solidFill>
                  <a:schemeClr val="bg1"/>
                </a:solidFill>
                <a:latin typeface="Helvetica" pitchFamily="34" charset="0"/>
              </a:rPr>
              <a:t>-2</a:t>
            </a:r>
            <a:r>
              <a:rPr lang="en-US" sz="4000" b="1" baseline="30000" dirty="0">
                <a:solidFill>
                  <a:schemeClr val="bg1"/>
                </a:solidFill>
                <a:latin typeface="Symbol" pitchFamily="18" charset="2"/>
              </a:rPr>
              <a:t>p</a:t>
            </a:r>
            <a:r>
              <a:rPr lang="en-US" sz="4000" b="1" baseline="30000" dirty="0">
                <a:solidFill>
                  <a:schemeClr val="bg1"/>
                </a:solidFill>
                <a:latin typeface="Helvetica" pitchFamily="34" charset="0"/>
              </a:rPr>
              <a:t>i(</a:t>
            </a:r>
            <a:r>
              <a:rPr lang="en-US" sz="4000" b="1" baseline="30000" dirty="0" err="1">
                <a:solidFill>
                  <a:schemeClr val="bg1"/>
                </a:solidFill>
                <a:latin typeface="Helvetica" pitchFamily="34" charset="0"/>
              </a:rPr>
              <a:t>hx+ky+lz-</a:t>
            </a:r>
            <a:r>
              <a:rPr lang="en-US" sz="4000" b="1" baseline="30000" dirty="0" err="1">
                <a:solidFill>
                  <a:srgbClr val="00CC66"/>
                </a:solidFill>
                <a:latin typeface="Symbol" pitchFamily="18" charset="2"/>
              </a:rPr>
              <a:t>f</a:t>
            </a:r>
            <a:r>
              <a:rPr lang="en-US" sz="3600" b="1" baseline="-25000" dirty="0" err="1">
                <a:solidFill>
                  <a:srgbClr val="00CC66"/>
                </a:solidFill>
                <a:latin typeface="Helvetica" pitchFamily="34" charset="0"/>
              </a:rPr>
              <a:t>calc</a:t>
            </a:r>
            <a:r>
              <a:rPr lang="en-US" sz="4000" b="1" baseline="30000" dirty="0">
                <a:solidFill>
                  <a:schemeClr val="bg1"/>
                </a:solidFill>
                <a:latin typeface="Helvetica" pitchFamily="34" charset="0"/>
              </a:rPr>
              <a:t>)</a:t>
            </a:r>
          </a:p>
          <a:p>
            <a:endParaRPr lang="en-US" sz="3600" dirty="0"/>
          </a:p>
        </p:txBody>
      </p:sp>
      <p:sp>
        <p:nvSpPr>
          <p:cNvPr id="19462" name="Text Box 6"/>
          <p:cNvSpPr txBox="1">
            <a:spLocks noChangeArrowheads="1"/>
          </p:cNvSpPr>
          <p:nvPr/>
        </p:nvSpPr>
        <p:spPr bwMode="auto">
          <a:xfrm>
            <a:off x="1744663" y="2416176"/>
            <a:ext cx="44767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dirty="0">
                <a:solidFill>
                  <a:schemeClr val="bg1"/>
                </a:solidFill>
              </a:rPr>
              <a:t>Here, </a:t>
            </a:r>
            <a:r>
              <a:rPr lang="en-US" b="1" dirty="0">
                <a:solidFill>
                  <a:schemeClr val="bg1"/>
                </a:solidFill>
              </a:rPr>
              <a:t>F</a:t>
            </a:r>
            <a:r>
              <a:rPr lang="en-US" baseline="-25000" dirty="0">
                <a:solidFill>
                  <a:schemeClr val="bg1"/>
                </a:solidFill>
              </a:rPr>
              <a:t>obs</a:t>
            </a:r>
            <a:r>
              <a:rPr lang="en-US" dirty="0">
                <a:solidFill>
                  <a:schemeClr val="bg1"/>
                </a:solidFill>
              </a:rPr>
              <a:t> = </a:t>
            </a:r>
            <a:r>
              <a:rPr lang="en-US" dirty="0" err="1">
                <a:solidFill>
                  <a:schemeClr val="bg1"/>
                </a:solidFill>
              </a:rPr>
              <a:t>FP_native_jeannette</a:t>
            </a:r>
            <a:r>
              <a:rPr lang="en-US" dirty="0">
                <a:solidFill>
                  <a:schemeClr val="bg1"/>
                </a:solidFill>
              </a:rPr>
              <a:t>.</a:t>
            </a:r>
          </a:p>
          <a:p>
            <a:pPr>
              <a:buFontTx/>
              <a:buChar char="•"/>
            </a:pPr>
            <a:r>
              <a:rPr lang="en-US" b="1" dirty="0" err="1">
                <a:solidFill>
                  <a:schemeClr val="bg1"/>
                </a:solidFill>
              </a:rPr>
              <a:t>F</a:t>
            </a:r>
            <a:r>
              <a:rPr lang="en-US" baseline="-25000" dirty="0" err="1">
                <a:solidFill>
                  <a:schemeClr val="bg1"/>
                </a:solidFill>
              </a:rPr>
              <a:t>calc</a:t>
            </a:r>
            <a:r>
              <a:rPr lang="en-US" dirty="0">
                <a:solidFill>
                  <a:schemeClr val="bg1"/>
                </a:solidFill>
              </a:rPr>
              <a:t> are calculated from the current model of the protein.</a:t>
            </a:r>
          </a:p>
          <a:p>
            <a:pPr>
              <a:buFontTx/>
              <a:buChar char="•"/>
            </a:pPr>
            <a:r>
              <a:rPr lang="en-US" dirty="0">
                <a:solidFill>
                  <a:srgbClr val="00B050"/>
                </a:solidFill>
              </a:rPr>
              <a:t>Positive contours correspond to features present in the crystal that are not in the current model</a:t>
            </a:r>
            <a:r>
              <a:rPr lang="en-US" dirty="0"/>
              <a:t>.</a:t>
            </a:r>
          </a:p>
          <a:p>
            <a:pPr>
              <a:buFontTx/>
              <a:buChar char="•"/>
            </a:pPr>
            <a:r>
              <a:rPr lang="en-US" dirty="0">
                <a:solidFill>
                  <a:srgbClr val="C00000"/>
                </a:solidFill>
              </a:rPr>
              <a:t>Negative contours correspond to features present in the native structure that should be removed from the current model</a:t>
            </a:r>
            <a:r>
              <a:rPr lang="en-US" dirty="0"/>
              <a:t>.</a:t>
            </a:r>
          </a:p>
          <a:p>
            <a:pPr>
              <a:buFontTx/>
              <a:buChar char="•"/>
            </a:pPr>
            <a:r>
              <a:rPr lang="en-US" dirty="0">
                <a:solidFill>
                  <a:schemeClr val="bg1"/>
                </a:solidFill>
              </a:rPr>
              <a:t>Address all peaks in the difference Fourier map greater than 5 sigma.</a:t>
            </a:r>
          </a:p>
        </p:txBody>
      </p:sp>
      <p:pic>
        <p:nvPicPr>
          <p:cNvPr id="8" name="Picture 6" descr="coot-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4338" y="2876205"/>
            <a:ext cx="4243662" cy="2612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D742B-68D6-460F-A75C-B6CF8BED4B5F}"/>
              </a:ext>
            </a:extLst>
          </p:cNvPr>
          <p:cNvPicPr>
            <a:picLocks noChangeAspect="1"/>
          </p:cNvPicPr>
          <p:nvPr/>
        </p:nvPicPr>
        <p:blipFill rotWithShape="1">
          <a:blip r:embed="rId2"/>
          <a:srcRect t="4726" r="41132" b="5133"/>
          <a:stretch/>
        </p:blipFill>
        <p:spPr>
          <a:xfrm>
            <a:off x="4782934" y="1420257"/>
            <a:ext cx="7177175" cy="5437743"/>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a:xfrm>
            <a:off x="521692" y="365125"/>
            <a:ext cx="10832108" cy="1325563"/>
          </a:xfrm>
        </p:spPr>
        <p:txBody>
          <a:bodyPr/>
          <a:lstStyle/>
          <a:p>
            <a:r>
              <a:rPr lang="en-US" dirty="0"/>
              <a:t>Wait 1 minute for initial checks.</a:t>
            </a:r>
          </a:p>
        </p:txBody>
      </p:sp>
      <p:sp>
        <p:nvSpPr>
          <p:cNvPr id="6" name="Rectangle 5">
            <a:extLst>
              <a:ext uri="{FF2B5EF4-FFF2-40B4-BE49-F238E27FC236}">
                <a16:creationId xmlns:a16="http://schemas.microsoft.com/office/drawing/2014/main" id="{E496B185-C0AE-4173-96B6-36490E0EFEC0}"/>
              </a:ext>
            </a:extLst>
          </p:cNvPr>
          <p:cNvSpPr/>
          <p:nvPr/>
        </p:nvSpPr>
        <p:spPr>
          <a:xfrm>
            <a:off x="6400477" y="4981073"/>
            <a:ext cx="5378116" cy="45666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824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D742B-68D6-460F-A75C-B6CF8BED4B5F}"/>
              </a:ext>
            </a:extLst>
          </p:cNvPr>
          <p:cNvPicPr>
            <a:picLocks noChangeAspect="1"/>
          </p:cNvPicPr>
          <p:nvPr/>
        </p:nvPicPr>
        <p:blipFill rotWithShape="1">
          <a:blip r:embed="rId2"/>
          <a:srcRect t="4726" r="41132" b="5133"/>
          <a:stretch/>
        </p:blipFill>
        <p:spPr>
          <a:xfrm>
            <a:off x="4782934" y="1420257"/>
            <a:ext cx="7177175" cy="5437743"/>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a:xfrm>
            <a:off x="521692" y="365125"/>
            <a:ext cx="10832108" cy="1325563"/>
          </a:xfrm>
        </p:spPr>
        <p:txBody>
          <a:bodyPr/>
          <a:lstStyle/>
          <a:p>
            <a:r>
              <a:rPr lang="en-US" dirty="0"/>
              <a:t>Wait 1 minute for initial checks.</a:t>
            </a:r>
          </a:p>
        </p:txBody>
      </p:sp>
      <p:sp>
        <p:nvSpPr>
          <p:cNvPr id="6" name="Rectangle 5">
            <a:extLst>
              <a:ext uri="{FF2B5EF4-FFF2-40B4-BE49-F238E27FC236}">
                <a16:creationId xmlns:a16="http://schemas.microsoft.com/office/drawing/2014/main" id="{E496B185-C0AE-4173-96B6-36490E0EFEC0}"/>
              </a:ext>
            </a:extLst>
          </p:cNvPr>
          <p:cNvSpPr/>
          <p:nvPr/>
        </p:nvSpPr>
        <p:spPr>
          <a:xfrm>
            <a:off x="6400477" y="4981073"/>
            <a:ext cx="5378116" cy="45666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BDD9B5-7C0F-42ED-9F00-BE2902A7D0AA}"/>
              </a:ext>
            </a:extLst>
          </p:cNvPr>
          <p:cNvPicPr>
            <a:picLocks noChangeAspect="1"/>
          </p:cNvPicPr>
          <p:nvPr/>
        </p:nvPicPr>
        <p:blipFill rotWithShape="1">
          <a:blip r:embed="rId3"/>
          <a:srcRect t="4526" r="41132" b="5334"/>
          <a:stretch/>
        </p:blipFill>
        <p:spPr>
          <a:xfrm>
            <a:off x="4782933" y="1420256"/>
            <a:ext cx="7177175" cy="5437743"/>
          </a:xfrm>
          <a:prstGeom prst="rect">
            <a:avLst/>
          </a:prstGeom>
        </p:spPr>
      </p:pic>
    </p:spTree>
    <p:extLst>
      <p:ext uri="{BB962C8B-B14F-4D97-AF65-F5344CB8AC3E}">
        <p14:creationId xmlns:p14="http://schemas.microsoft.com/office/powerpoint/2010/main" val="3959617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D742B-68D6-460F-A75C-B6CF8BED4B5F}"/>
              </a:ext>
            </a:extLst>
          </p:cNvPr>
          <p:cNvPicPr>
            <a:picLocks noChangeAspect="1"/>
          </p:cNvPicPr>
          <p:nvPr/>
        </p:nvPicPr>
        <p:blipFill rotWithShape="1">
          <a:blip r:embed="rId2"/>
          <a:srcRect t="4726" r="41132" b="5133"/>
          <a:stretch/>
        </p:blipFill>
        <p:spPr>
          <a:xfrm>
            <a:off x="4782934" y="1420257"/>
            <a:ext cx="7177175" cy="5437743"/>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a:xfrm>
            <a:off x="521692" y="365125"/>
            <a:ext cx="10832108" cy="1325563"/>
          </a:xfrm>
        </p:spPr>
        <p:txBody>
          <a:bodyPr/>
          <a:lstStyle/>
          <a:p>
            <a:r>
              <a:rPr lang="en-US" dirty="0"/>
              <a:t>Continue to next section</a:t>
            </a:r>
          </a:p>
        </p:txBody>
      </p:sp>
      <p:sp>
        <p:nvSpPr>
          <p:cNvPr id="6" name="Rectangle 5">
            <a:extLst>
              <a:ext uri="{FF2B5EF4-FFF2-40B4-BE49-F238E27FC236}">
                <a16:creationId xmlns:a16="http://schemas.microsoft.com/office/drawing/2014/main" id="{E496B185-C0AE-4173-96B6-36490E0EFEC0}"/>
              </a:ext>
            </a:extLst>
          </p:cNvPr>
          <p:cNvSpPr/>
          <p:nvPr/>
        </p:nvSpPr>
        <p:spPr>
          <a:xfrm>
            <a:off x="6400477" y="4981073"/>
            <a:ext cx="5378116" cy="45666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043ABA-42B4-44DF-939C-4787F3E2C96B}"/>
              </a:ext>
            </a:extLst>
          </p:cNvPr>
          <p:cNvPicPr>
            <a:picLocks noChangeAspect="1"/>
          </p:cNvPicPr>
          <p:nvPr/>
        </p:nvPicPr>
        <p:blipFill rotWithShape="1">
          <a:blip r:embed="rId3"/>
          <a:srcRect t="4328" r="40296" b="3928"/>
          <a:stretch/>
        </p:blipFill>
        <p:spPr>
          <a:xfrm>
            <a:off x="4731968" y="1371864"/>
            <a:ext cx="7279105" cy="5534527"/>
          </a:xfrm>
          <a:prstGeom prst="rect">
            <a:avLst/>
          </a:prstGeom>
        </p:spPr>
      </p:pic>
      <p:grpSp>
        <p:nvGrpSpPr>
          <p:cNvPr id="7" name="Group 6">
            <a:extLst>
              <a:ext uri="{FF2B5EF4-FFF2-40B4-BE49-F238E27FC236}">
                <a16:creationId xmlns:a16="http://schemas.microsoft.com/office/drawing/2014/main" id="{4F686A61-D6DB-46A9-A791-FE8994A58C25}"/>
              </a:ext>
            </a:extLst>
          </p:cNvPr>
          <p:cNvGrpSpPr>
            <a:grpSpLocks noChangeAspect="1"/>
          </p:cNvGrpSpPr>
          <p:nvPr/>
        </p:nvGrpSpPr>
        <p:grpSpPr>
          <a:xfrm rot="20900776">
            <a:off x="7631105" y="5620434"/>
            <a:ext cx="1480827" cy="1480827"/>
            <a:chOff x="10069489" y="4058951"/>
            <a:chExt cx="677013" cy="677013"/>
          </a:xfrm>
        </p:grpSpPr>
        <p:pic>
          <p:nvPicPr>
            <p:cNvPr id="8" name="Graphic 7" descr="Right pointing backhand index">
              <a:extLst>
                <a:ext uri="{FF2B5EF4-FFF2-40B4-BE49-F238E27FC236}">
                  <a16:creationId xmlns:a16="http://schemas.microsoft.com/office/drawing/2014/main" id="{4140CDD2-812B-46F3-8AAC-8795A733520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10069489" y="4058951"/>
              <a:ext cx="677013" cy="677013"/>
            </a:xfrm>
            <a:prstGeom prst="rect">
              <a:avLst/>
            </a:prstGeom>
          </p:spPr>
        </p:pic>
        <p:sp>
          <p:nvSpPr>
            <p:cNvPr id="9" name="TextBox 8">
              <a:extLst>
                <a:ext uri="{FF2B5EF4-FFF2-40B4-BE49-F238E27FC236}">
                  <a16:creationId xmlns:a16="http://schemas.microsoft.com/office/drawing/2014/main" id="{9C189712-97D1-4085-AE61-11ABE5C0E1A8}"/>
                </a:ext>
              </a:extLst>
            </p:cNvPr>
            <p:cNvSpPr txBox="1"/>
            <p:nvPr/>
          </p:nvSpPr>
          <p:spPr>
            <a:xfrm>
              <a:off x="10407995" y="4255814"/>
              <a:ext cx="203151" cy="323635"/>
            </a:xfrm>
            <a:prstGeom prst="rect">
              <a:avLst/>
            </a:prstGeom>
            <a:noFill/>
          </p:spPr>
          <p:txBody>
            <a:bodyPr wrap="none" rtlCol="0">
              <a:spAutoFit/>
            </a:bodyPr>
            <a:lstStyle/>
            <a:p>
              <a:r>
                <a:rPr lang="en-US" sz="4000" dirty="0">
                  <a:solidFill>
                    <a:schemeClr val="bg1"/>
                  </a:solidFill>
                </a:rPr>
                <a:t>1</a:t>
              </a:r>
              <a:endParaRPr lang="en-US" dirty="0">
                <a:solidFill>
                  <a:schemeClr val="bg1"/>
                </a:solidFill>
              </a:endParaRPr>
            </a:p>
          </p:txBody>
        </p:sp>
      </p:grpSp>
    </p:spTree>
    <p:extLst>
      <p:ext uri="{BB962C8B-B14F-4D97-AF65-F5344CB8AC3E}">
        <p14:creationId xmlns:p14="http://schemas.microsoft.com/office/powerpoint/2010/main" val="6764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D742B-68D6-460F-A75C-B6CF8BED4B5F}"/>
              </a:ext>
            </a:extLst>
          </p:cNvPr>
          <p:cNvPicPr>
            <a:picLocks noChangeAspect="1"/>
          </p:cNvPicPr>
          <p:nvPr/>
        </p:nvPicPr>
        <p:blipFill rotWithShape="1">
          <a:blip r:embed="rId2"/>
          <a:srcRect t="4726" r="41132" b="5133"/>
          <a:stretch/>
        </p:blipFill>
        <p:spPr>
          <a:xfrm>
            <a:off x="4782934" y="1420257"/>
            <a:ext cx="7177175" cy="5437743"/>
          </a:xfrm>
          <a:prstGeom prst="rect">
            <a:avLst/>
          </a:prstGeom>
        </p:spPr>
      </p:pic>
      <p:sp>
        <p:nvSpPr>
          <p:cNvPr id="2" name="Title 1">
            <a:extLst>
              <a:ext uri="{FF2B5EF4-FFF2-40B4-BE49-F238E27FC236}">
                <a16:creationId xmlns:a16="http://schemas.microsoft.com/office/drawing/2014/main" id="{250D7A13-3EE5-4DE2-9C08-4467875F4BC8}"/>
              </a:ext>
            </a:extLst>
          </p:cNvPr>
          <p:cNvSpPr>
            <a:spLocks noGrp="1"/>
          </p:cNvSpPr>
          <p:nvPr>
            <p:ph type="title"/>
          </p:nvPr>
        </p:nvSpPr>
        <p:spPr>
          <a:xfrm>
            <a:off x="521692" y="365125"/>
            <a:ext cx="10832108" cy="1325563"/>
          </a:xfrm>
        </p:spPr>
        <p:txBody>
          <a:bodyPr/>
          <a:lstStyle/>
          <a:p>
            <a:r>
              <a:rPr lang="en-US" dirty="0"/>
              <a:t>It might take 5 minutes before the validation report is completed.</a:t>
            </a:r>
          </a:p>
        </p:txBody>
      </p:sp>
      <p:sp>
        <p:nvSpPr>
          <p:cNvPr id="6" name="Rectangle 5">
            <a:extLst>
              <a:ext uri="{FF2B5EF4-FFF2-40B4-BE49-F238E27FC236}">
                <a16:creationId xmlns:a16="http://schemas.microsoft.com/office/drawing/2014/main" id="{E496B185-C0AE-4173-96B6-36490E0EFEC0}"/>
              </a:ext>
            </a:extLst>
          </p:cNvPr>
          <p:cNvSpPr/>
          <p:nvPr/>
        </p:nvSpPr>
        <p:spPr>
          <a:xfrm>
            <a:off x="6400477" y="4981073"/>
            <a:ext cx="5378116" cy="45666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6C5E9C-C2CA-4CB3-886D-73F86FEB0C33}"/>
              </a:ext>
            </a:extLst>
          </p:cNvPr>
          <p:cNvPicPr>
            <a:picLocks noChangeAspect="1"/>
          </p:cNvPicPr>
          <p:nvPr/>
        </p:nvPicPr>
        <p:blipFill rotWithShape="1">
          <a:blip r:embed="rId3"/>
          <a:srcRect t="5133" r="40197" b="4726"/>
          <a:stretch/>
        </p:blipFill>
        <p:spPr>
          <a:xfrm>
            <a:off x="4782934" y="1420257"/>
            <a:ext cx="7291137" cy="5437744"/>
          </a:xfrm>
          <a:prstGeom prst="rect">
            <a:avLst/>
          </a:prstGeom>
        </p:spPr>
      </p:pic>
      <p:grpSp>
        <p:nvGrpSpPr>
          <p:cNvPr id="7" name="Group 6">
            <a:extLst>
              <a:ext uri="{FF2B5EF4-FFF2-40B4-BE49-F238E27FC236}">
                <a16:creationId xmlns:a16="http://schemas.microsoft.com/office/drawing/2014/main" id="{B43DA4E7-C669-4291-AF61-5DEBB04140B0}"/>
              </a:ext>
            </a:extLst>
          </p:cNvPr>
          <p:cNvGrpSpPr>
            <a:grpSpLocks noChangeAspect="1"/>
          </p:cNvGrpSpPr>
          <p:nvPr/>
        </p:nvGrpSpPr>
        <p:grpSpPr>
          <a:xfrm rot="20900776">
            <a:off x="8040178" y="2504201"/>
            <a:ext cx="1480827" cy="1480827"/>
            <a:chOff x="10069489" y="4058951"/>
            <a:chExt cx="677013" cy="677013"/>
          </a:xfrm>
        </p:grpSpPr>
        <p:pic>
          <p:nvPicPr>
            <p:cNvPr id="8" name="Graphic 7" descr="Right pointing backhand index">
              <a:extLst>
                <a:ext uri="{FF2B5EF4-FFF2-40B4-BE49-F238E27FC236}">
                  <a16:creationId xmlns:a16="http://schemas.microsoft.com/office/drawing/2014/main" id="{EEFBCBAE-F0A6-4AD9-A87D-4C1537E17FC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10069489" y="4058951"/>
              <a:ext cx="677013" cy="677013"/>
            </a:xfrm>
            <a:prstGeom prst="rect">
              <a:avLst/>
            </a:prstGeom>
          </p:spPr>
        </p:pic>
        <p:sp>
          <p:nvSpPr>
            <p:cNvPr id="9" name="TextBox 8">
              <a:extLst>
                <a:ext uri="{FF2B5EF4-FFF2-40B4-BE49-F238E27FC236}">
                  <a16:creationId xmlns:a16="http://schemas.microsoft.com/office/drawing/2014/main" id="{49E703F4-D45A-44D1-9CCD-3A59D863D7AF}"/>
                </a:ext>
              </a:extLst>
            </p:cNvPr>
            <p:cNvSpPr txBox="1"/>
            <p:nvPr/>
          </p:nvSpPr>
          <p:spPr>
            <a:xfrm>
              <a:off x="10407995" y="4255814"/>
              <a:ext cx="203151" cy="323635"/>
            </a:xfrm>
            <a:prstGeom prst="rect">
              <a:avLst/>
            </a:prstGeom>
            <a:noFill/>
          </p:spPr>
          <p:txBody>
            <a:bodyPr wrap="none" rtlCol="0">
              <a:spAutoFit/>
            </a:bodyPr>
            <a:lstStyle/>
            <a:p>
              <a:r>
                <a:rPr lang="en-US" sz="4000" dirty="0">
                  <a:solidFill>
                    <a:schemeClr val="bg1"/>
                  </a:solidFill>
                </a:rPr>
                <a:t>1</a:t>
              </a:r>
              <a:endParaRPr lang="en-US" dirty="0">
                <a:solidFill>
                  <a:schemeClr val="bg1"/>
                </a:solidFill>
              </a:endParaRPr>
            </a:p>
          </p:txBody>
        </p:sp>
      </p:grpSp>
    </p:spTree>
    <p:extLst>
      <p:ext uri="{BB962C8B-B14F-4D97-AF65-F5344CB8AC3E}">
        <p14:creationId xmlns:p14="http://schemas.microsoft.com/office/powerpoint/2010/main" val="199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75ED-C8C9-4F1D-9561-DAC3280C0F5D}"/>
              </a:ext>
            </a:extLst>
          </p:cNvPr>
          <p:cNvSpPr>
            <a:spLocks noGrp="1"/>
          </p:cNvSpPr>
          <p:nvPr>
            <p:ph type="title"/>
          </p:nvPr>
        </p:nvSpPr>
        <p:spPr/>
        <p:txBody>
          <a:bodyPr/>
          <a:lstStyle/>
          <a:p>
            <a:r>
              <a:rPr lang="en-US" dirty="0"/>
              <a:t>Inside validation report, see which residues are offenders and fix them.</a:t>
            </a:r>
          </a:p>
        </p:txBody>
      </p:sp>
      <p:pic>
        <p:nvPicPr>
          <p:cNvPr id="4" name="Picture 3">
            <a:extLst>
              <a:ext uri="{FF2B5EF4-FFF2-40B4-BE49-F238E27FC236}">
                <a16:creationId xmlns:a16="http://schemas.microsoft.com/office/drawing/2014/main" id="{5A1B885D-F60C-4D07-8B77-3D7CB4393A49}"/>
              </a:ext>
            </a:extLst>
          </p:cNvPr>
          <p:cNvPicPr>
            <a:picLocks noChangeAspect="1"/>
          </p:cNvPicPr>
          <p:nvPr/>
        </p:nvPicPr>
        <p:blipFill rotWithShape="1">
          <a:blip r:embed="rId2"/>
          <a:srcRect l="26940" t="18228" r="11482" b="15557"/>
          <a:stretch/>
        </p:blipFill>
        <p:spPr>
          <a:xfrm>
            <a:off x="1451810" y="1716338"/>
            <a:ext cx="8977586" cy="4776537"/>
          </a:xfrm>
          <a:prstGeom prst="rect">
            <a:avLst/>
          </a:prstGeom>
        </p:spPr>
      </p:pic>
    </p:spTree>
    <p:extLst>
      <p:ext uri="{BB962C8B-B14F-4D97-AF65-F5344CB8AC3E}">
        <p14:creationId xmlns:p14="http://schemas.microsoft.com/office/powerpoint/2010/main" val="2372228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5238-F087-422C-9D05-748FB0DE50BB}"/>
              </a:ext>
            </a:extLst>
          </p:cNvPr>
          <p:cNvSpPr>
            <a:spLocks noGrp="1"/>
          </p:cNvSpPr>
          <p:nvPr>
            <p:ph type="title"/>
          </p:nvPr>
        </p:nvSpPr>
        <p:spPr>
          <a:xfrm>
            <a:off x="838199" y="365125"/>
            <a:ext cx="10663989" cy="1325563"/>
          </a:xfrm>
        </p:spPr>
        <p:txBody>
          <a:bodyPr/>
          <a:lstStyle/>
          <a:p>
            <a:r>
              <a:rPr lang="en-US" dirty="0"/>
              <a:t>Thank you for participating in M230D in 2023!</a:t>
            </a:r>
          </a:p>
        </p:txBody>
      </p:sp>
      <p:sp>
        <p:nvSpPr>
          <p:cNvPr id="3" name="Content Placeholder 2">
            <a:extLst>
              <a:ext uri="{FF2B5EF4-FFF2-40B4-BE49-F238E27FC236}">
                <a16:creationId xmlns:a16="http://schemas.microsoft.com/office/drawing/2014/main" id="{ECE84D38-F4C1-4DBD-9EEA-59B0D5B832F5}"/>
              </a:ext>
            </a:extLst>
          </p:cNvPr>
          <p:cNvSpPr>
            <a:spLocks noGrp="1"/>
          </p:cNvSpPr>
          <p:nvPr>
            <p:ph idx="1"/>
          </p:nvPr>
        </p:nvSpPr>
        <p:spPr>
          <a:xfrm>
            <a:off x="838200" y="1825625"/>
            <a:ext cx="4455695" cy="4351338"/>
          </a:xfrm>
        </p:spPr>
        <p:txBody>
          <a:bodyPr>
            <a:normAutofit lnSpcReduction="10000"/>
          </a:bodyPr>
          <a:lstStyle/>
          <a:p>
            <a:r>
              <a:rPr lang="en-US" dirty="0"/>
              <a:t>We enjoyed getting to know you! </a:t>
            </a:r>
          </a:p>
          <a:p>
            <a:r>
              <a:rPr lang="en-US" dirty="0"/>
              <a:t>Your inquisitiveness and enthusiasm show us that you are a bright group of young scientists.</a:t>
            </a:r>
          </a:p>
          <a:p>
            <a:r>
              <a:rPr lang="en-US" dirty="0"/>
              <a:t>We wish you much success and many fascinating molecular structures in your future.</a:t>
            </a:r>
          </a:p>
          <a:p>
            <a:r>
              <a:rPr lang="en-US" dirty="0"/>
              <a:t>Duilio and Mike</a:t>
            </a:r>
          </a:p>
        </p:txBody>
      </p:sp>
      <p:sp>
        <p:nvSpPr>
          <p:cNvPr id="5" name="Rectangle 4">
            <a:extLst>
              <a:ext uri="{FF2B5EF4-FFF2-40B4-BE49-F238E27FC236}">
                <a16:creationId xmlns:a16="http://schemas.microsoft.com/office/drawing/2014/main" id="{25288812-FAC2-4369-89D0-B0B5785CF059}"/>
              </a:ext>
            </a:extLst>
          </p:cNvPr>
          <p:cNvSpPr/>
          <p:nvPr/>
        </p:nvSpPr>
        <p:spPr>
          <a:xfrm>
            <a:off x="6705348" y="1914593"/>
            <a:ext cx="4638449" cy="369332"/>
          </a:xfrm>
          <a:prstGeom prst="rect">
            <a:avLst/>
          </a:prstGeom>
        </p:spPr>
        <p:txBody>
          <a:bodyPr wrap="none">
            <a:spAutoFit/>
          </a:bodyPr>
          <a:lstStyle/>
          <a:p>
            <a:r>
              <a:rPr lang="en-US" dirty="0">
                <a:hlinkClick r:id="rId2"/>
              </a:rPr>
              <a:t>https://photos.app.goo.gl/E25iKaXbXYcTXofX9</a:t>
            </a:r>
            <a:endParaRPr lang="en-US" dirty="0"/>
          </a:p>
        </p:txBody>
      </p:sp>
      <p:sp>
        <p:nvSpPr>
          <p:cNvPr id="6" name="TextBox 5">
            <a:extLst>
              <a:ext uri="{FF2B5EF4-FFF2-40B4-BE49-F238E27FC236}">
                <a16:creationId xmlns:a16="http://schemas.microsoft.com/office/drawing/2014/main" id="{6534C0CE-A9ED-4A84-A9BA-FCA9C3A9728D}"/>
              </a:ext>
            </a:extLst>
          </p:cNvPr>
          <p:cNvSpPr txBox="1"/>
          <p:nvPr/>
        </p:nvSpPr>
        <p:spPr>
          <a:xfrm>
            <a:off x="6705348" y="1545261"/>
            <a:ext cx="3098733" cy="369332"/>
          </a:xfrm>
          <a:prstGeom prst="rect">
            <a:avLst/>
          </a:prstGeom>
          <a:noFill/>
        </p:spPr>
        <p:txBody>
          <a:bodyPr wrap="none" rtlCol="0">
            <a:spAutoFit/>
          </a:bodyPr>
          <a:lstStyle/>
          <a:p>
            <a:r>
              <a:rPr lang="en-US" dirty="0"/>
              <a:t>Link to class photos from 2023:</a:t>
            </a:r>
          </a:p>
        </p:txBody>
      </p:sp>
      <p:sp>
        <p:nvSpPr>
          <p:cNvPr id="9" name="TextBox 8">
            <a:extLst>
              <a:ext uri="{FF2B5EF4-FFF2-40B4-BE49-F238E27FC236}">
                <a16:creationId xmlns:a16="http://schemas.microsoft.com/office/drawing/2014/main" id="{5F5E9FC0-6EE5-420C-B089-3C2D625E454C}"/>
              </a:ext>
            </a:extLst>
          </p:cNvPr>
          <p:cNvSpPr txBox="1"/>
          <p:nvPr/>
        </p:nvSpPr>
        <p:spPr>
          <a:xfrm>
            <a:off x="6406502" y="4995436"/>
            <a:ext cx="4638449" cy="646331"/>
          </a:xfrm>
          <a:prstGeom prst="rect">
            <a:avLst/>
          </a:prstGeom>
          <a:noFill/>
        </p:spPr>
        <p:txBody>
          <a:bodyPr wrap="square" rtlCol="0">
            <a:spAutoFit/>
          </a:bodyPr>
          <a:lstStyle/>
          <a:p>
            <a:r>
              <a:rPr lang="en-US" dirty="0"/>
              <a:t>We have one copy of each of these two books to offer as awards this year.</a:t>
            </a:r>
          </a:p>
        </p:txBody>
      </p:sp>
      <p:pic>
        <p:nvPicPr>
          <p:cNvPr id="4" name="Picture 3">
            <a:extLst>
              <a:ext uri="{FF2B5EF4-FFF2-40B4-BE49-F238E27FC236}">
                <a16:creationId xmlns:a16="http://schemas.microsoft.com/office/drawing/2014/main" id="{A594969B-4796-471D-A036-99F3C1591876}"/>
              </a:ext>
            </a:extLst>
          </p:cNvPr>
          <p:cNvPicPr>
            <a:picLocks noChangeAspect="1"/>
          </p:cNvPicPr>
          <p:nvPr/>
        </p:nvPicPr>
        <p:blipFill rotWithShape="1">
          <a:blip r:embed="rId3"/>
          <a:srcRect l="45002" t="21184" r="29435" b="10027"/>
          <a:stretch/>
        </p:blipFill>
        <p:spPr>
          <a:xfrm>
            <a:off x="6406501" y="2482538"/>
            <a:ext cx="1848213" cy="2460870"/>
          </a:xfrm>
          <a:prstGeom prst="rect">
            <a:avLst/>
          </a:prstGeom>
        </p:spPr>
      </p:pic>
      <p:pic>
        <p:nvPicPr>
          <p:cNvPr id="14" name="Picture 13">
            <a:extLst>
              <a:ext uri="{FF2B5EF4-FFF2-40B4-BE49-F238E27FC236}">
                <a16:creationId xmlns:a16="http://schemas.microsoft.com/office/drawing/2014/main" id="{6E32BB70-F12E-497B-BE93-6F40FC71FEC7}"/>
              </a:ext>
            </a:extLst>
          </p:cNvPr>
          <p:cNvPicPr>
            <a:picLocks noChangeAspect="1"/>
          </p:cNvPicPr>
          <p:nvPr/>
        </p:nvPicPr>
        <p:blipFill rotWithShape="1">
          <a:blip r:embed="rId4"/>
          <a:srcRect l="28791" t="16790" r="43226" b="8886"/>
          <a:stretch/>
        </p:blipFill>
        <p:spPr>
          <a:xfrm>
            <a:off x="8762033" y="2440171"/>
            <a:ext cx="1904842" cy="2503235"/>
          </a:xfrm>
          <a:prstGeom prst="rect">
            <a:avLst/>
          </a:prstGeom>
        </p:spPr>
      </p:pic>
    </p:spTree>
    <p:extLst>
      <p:ext uri="{BB962C8B-B14F-4D97-AF65-F5344CB8AC3E}">
        <p14:creationId xmlns:p14="http://schemas.microsoft.com/office/powerpoint/2010/main" val="1850660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0" name="Straight Connector 29"/>
          <p:cNvCxnSpPr/>
          <p:nvPr/>
        </p:nvCxnSpPr>
        <p:spPr>
          <a:xfrm flipV="1">
            <a:off x="2570604" y="2588964"/>
            <a:ext cx="2368627" cy="1961003"/>
          </a:xfrm>
          <a:prstGeom prst="line">
            <a:avLst/>
          </a:prstGeom>
          <a:ln w="28575">
            <a:solidFill>
              <a:srgbClr val="33CC33"/>
            </a:solidFill>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2581389" y="2491151"/>
            <a:ext cx="2203605" cy="2224068"/>
          </a:xfrm>
          <a:custGeom>
            <a:avLst/>
            <a:gdLst>
              <a:gd name="connsiteX0" fmla="*/ 231 w 2203605"/>
              <a:gd name="connsiteY0" fmla="*/ 2224068 h 2224068"/>
              <a:gd name="connsiteX1" fmla="*/ 55316 w 2203605"/>
              <a:gd name="connsiteY1" fmla="*/ 1706276 h 2224068"/>
              <a:gd name="connsiteX2" fmla="*/ 341754 w 2203605"/>
              <a:gd name="connsiteY2" fmla="*/ 1772377 h 2224068"/>
              <a:gd name="connsiteX3" fmla="*/ 705311 w 2203605"/>
              <a:gd name="connsiteY3" fmla="*/ 1794410 h 2224068"/>
              <a:gd name="connsiteX4" fmla="*/ 793446 w 2203605"/>
              <a:gd name="connsiteY4" fmla="*/ 1254584 h 2224068"/>
              <a:gd name="connsiteX5" fmla="*/ 892598 w 2203605"/>
              <a:gd name="connsiteY5" fmla="*/ 891027 h 2224068"/>
              <a:gd name="connsiteX6" fmla="*/ 1355306 w 2203605"/>
              <a:gd name="connsiteY6" fmla="*/ 1023230 h 2224068"/>
              <a:gd name="connsiteX7" fmla="*/ 1851065 w 2203605"/>
              <a:gd name="connsiteY7" fmla="*/ 1067297 h 2224068"/>
              <a:gd name="connsiteX8" fmla="*/ 1884116 w 2203605"/>
              <a:gd name="connsiteY8" fmla="*/ 560521 h 2224068"/>
              <a:gd name="connsiteX9" fmla="*/ 1972251 w 2203605"/>
              <a:gd name="connsiteY9" fmla="*/ 64762 h 2224068"/>
              <a:gd name="connsiteX10" fmla="*/ 2203605 w 2203605"/>
              <a:gd name="connsiteY10" fmla="*/ 20695 h 222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605" h="2224068">
                <a:moveTo>
                  <a:pt x="231" y="2224068"/>
                </a:moveTo>
                <a:cubicBezTo>
                  <a:pt x="-687" y="2002813"/>
                  <a:pt x="-1605" y="1781558"/>
                  <a:pt x="55316" y="1706276"/>
                </a:cubicBezTo>
                <a:cubicBezTo>
                  <a:pt x="112237" y="1630994"/>
                  <a:pt x="233422" y="1757688"/>
                  <a:pt x="341754" y="1772377"/>
                </a:cubicBezTo>
                <a:cubicBezTo>
                  <a:pt x="450086" y="1787066"/>
                  <a:pt x="630029" y="1880709"/>
                  <a:pt x="705311" y="1794410"/>
                </a:cubicBezTo>
                <a:cubicBezTo>
                  <a:pt x="780593" y="1708111"/>
                  <a:pt x="762232" y="1405148"/>
                  <a:pt x="793446" y="1254584"/>
                </a:cubicBezTo>
                <a:cubicBezTo>
                  <a:pt x="824660" y="1104020"/>
                  <a:pt x="798955" y="929586"/>
                  <a:pt x="892598" y="891027"/>
                </a:cubicBezTo>
                <a:cubicBezTo>
                  <a:pt x="986241" y="852468"/>
                  <a:pt x="1195562" y="993852"/>
                  <a:pt x="1355306" y="1023230"/>
                </a:cubicBezTo>
                <a:cubicBezTo>
                  <a:pt x="1515050" y="1052608"/>
                  <a:pt x="1762930" y="1144415"/>
                  <a:pt x="1851065" y="1067297"/>
                </a:cubicBezTo>
                <a:cubicBezTo>
                  <a:pt x="1939200" y="990179"/>
                  <a:pt x="1863918" y="727610"/>
                  <a:pt x="1884116" y="560521"/>
                </a:cubicBezTo>
                <a:cubicBezTo>
                  <a:pt x="1904314" y="393432"/>
                  <a:pt x="1919003" y="154733"/>
                  <a:pt x="1972251" y="64762"/>
                </a:cubicBezTo>
                <a:cubicBezTo>
                  <a:pt x="2025499" y="-25209"/>
                  <a:pt x="2114552" y="-2257"/>
                  <a:pt x="2203605" y="2069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Why </a:t>
            </a:r>
            <a:r>
              <a:rPr lang="en-US" dirty="0" err="1">
                <a:solidFill>
                  <a:schemeClr val="bg1"/>
                </a:solidFill>
              </a:rPr>
              <a:t>R</a:t>
            </a:r>
            <a:r>
              <a:rPr lang="en-US" baseline="-25000" dirty="0" err="1">
                <a:solidFill>
                  <a:schemeClr val="bg1"/>
                </a:solidFill>
              </a:rPr>
              <a:t>free</a:t>
            </a:r>
            <a:r>
              <a:rPr lang="en-US" dirty="0">
                <a:solidFill>
                  <a:schemeClr val="bg1"/>
                </a:solidFill>
              </a:rPr>
              <a:t> is necessary</a:t>
            </a:r>
          </a:p>
        </p:txBody>
      </p:sp>
      <p:sp>
        <p:nvSpPr>
          <p:cNvPr id="3" name="Content Placeholder 2"/>
          <p:cNvSpPr>
            <a:spLocks noGrp="1"/>
          </p:cNvSpPr>
          <p:nvPr>
            <p:ph idx="1"/>
          </p:nvPr>
        </p:nvSpPr>
        <p:spPr>
          <a:xfrm>
            <a:off x="6103938" y="1388123"/>
            <a:ext cx="4324120" cy="4902506"/>
          </a:xfrm>
        </p:spPr>
        <p:txBody>
          <a:bodyPr>
            <a:normAutofit lnSpcReduction="10000"/>
          </a:bodyPr>
          <a:lstStyle/>
          <a:p>
            <a:pPr>
              <a:buFont typeface="Wingdings" pitchFamily="2" charset="2"/>
              <a:buChar char="Ø"/>
            </a:pPr>
            <a:r>
              <a:rPr lang="en-US" sz="2000" dirty="0">
                <a:solidFill>
                  <a:schemeClr val="bg1"/>
                </a:solidFill>
              </a:rPr>
              <a:t>Our goal is to obtain an atomic model that accurately represents the molecule.</a:t>
            </a:r>
          </a:p>
          <a:p>
            <a:pPr>
              <a:buFont typeface="Wingdings" pitchFamily="2" charset="2"/>
              <a:buChar char="Ø"/>
            </a:pPr>
            <a:r>
              <a:rPr lang="en-US" sz="2000" dirty="0">
                <a:solidFill>
                  <a:schemeClr val="bg1"/>
                </a:solidFill>
              </a:rPr>
              <a:t>Obtaining a match between </a:t>
            </a:r>
            <a:r>
              <a:rPr lang="en-US" sz="2000" dirty="0" err="1">
                <a:solidFill>
                  <a:schemeClr val="bg1"/>
                </a:solidFill>
              </a:rPr>
              <a:t>F</a:t>
            </a:r>
            <a:r>
              <a:rPr lang="en-US" sz="2000" baseline="-25000" dirty="0" err="1">
                <a:solidFill>
                  <a:schemeClr val="bg1"/>
                </a:solidFill>
              </a:rPr>
              <a:t>calc</a:t>
            </a:r>
            <a:r>
              <a:rPr lang="en-US" sz="2000" dirty="0">
                <a:solidFill>
                  <a:schemeClr val="bg1"/>
                </a:solidFill>
              </a:rPr>
              <a:t> and F</a:t>
            </a:r>
            <a:r>
              <a:rPr lang="en-US" sz="2000" baseline="-25000" dirty="0">
                <a:solidFill>
                  <a:schemeClr val="bg1"/>
                </a:solidFill>
              </a:rPr>
              <a:t>obs</a:t>
            </a:r>
            <a:r>
              <a:rPr lang="en-US" sz="2000" dirty="0">
                <a:solidFill>
                  <a:schemeClr val="bg1"/>
                </a:solidFill>
              </a:rPr>
              <a:t> is </a:t>
            </a:r>
            <a:r>
              <a:rPr lang="en-US" sz="2000" dirty="0" err="1">
                <a:solidFill>
                  <a:schemeClr val="bg1"/>
                </a:solidFill>
              </a:rPr>
              <a:t>neccessary</a:t>
            </a:r>
            <a:r>
              <a:rPr lang="en-US" sz="2000" dirty="0">
                <a:solidFill>
                  <a:schemeClr val="bg1"/>
                </a:solidFill>
              </a:rPr>
              <a:t>, but insufficient.</a:t>
            </a:r>
          </a:p>
          <a:p>
            <a:pPr>
              <a:buFont typeface="Wingdings" pitchFamily="2" charset="2"/>
              <a:buChar char="Ø"/>
            </a:pPr>
            <a:r>
              <a:rPr lang="en-US" sz="2000" dirty="0">
                <a:solidFill>
                  <a:schemeClr val="bg1"/>
                </a:solidFill>
              </a:rPr>
              <a:t>With poorer map resolution, the number of incorrect models that can fit the data increases.</a:t>
            </a:r>
          </a:p>
          <a:p>
            <a:pPr>
              <a:buFont typeface="Wingdings" pitchFamily="2" charset="2"/>
              <a:buChar char="Ø"/>
            </a:pPr>
            <a:r>
              <a:rPr lang="en-US" sz="2000" dirty="0">
                <a:solidFill>
                  <a:schemeClr val="bg1"/>
                </a:solidFill>
              </a:rPr>
              <a:t>Danger of </a:t>
            </a:r>
            <a:r>
              <a:rPr lang="en-US" sz="2000" dirty="0" err="1">
                <a:solidFill>
                  <a:schemeClr val="bg1"/>
                </a:solidFill>
              </a:rPr>
              <a:t>overfitting</a:t>
            </a:r>
            <a:r>
              <a:rPr lang="en-US" sz="2000" dirty="0">
                <a:solidFill>
                  <a:schemeClr val="bg1"/>
                </a:solidFill>
              </a:rPr>
              <a:t>.</a:t>
            </a:r>
          </a:p>
          <a:p>
            <a:pPr>
              <a:buFont typeface="Wingdings" pitchFamily="2" charset="2"/>
              <a:buChar char="Ø"/>
            </a:pPr>
            <a:r>
              <a:rPr lang="en-US" sz="2000" dirty="0">
                <a:solidFill>
                  <a:schemeClr val="bg1"/>
                </a:solidFill>
              </a:rPr>
              <a:t>Analogy to fitting a curve to a Bradford assay calibration points</a:t>
            </a:r>
            <a:endParaRPr lang="en-US" sz="2000" baseline="-25000" dirty="0">
              <a:solidFill>
                <a:schemeClr val="bg1"/>
              </a:solidFill>
            </a:endParaRPr>
          </a:p>
          <a:p>
            <a:pPr>
              <a:buFont typeface="Wingdings" pitchFamily="2" charset="2"/>
              <a:buChar char="Ø"/>
            </a:pPr>
            <a:r>
              <a:rPr lang="en-US" sz="2000" dirty="0">
                <a:solidFill>
                  <a:schemeClr val="bg1"/>
                </a:solidFill>
              </a:rPr>
              <a:t>Absorbance measurements are analogous to intensity measurements.</a:t>
            </a:r>
          </a:p>
          <a:p>
            <a:pPr>
              <a:buFont typeface="Wingdings" pitchFamily="2" charset="2"/>
              <a:buChar char="Ø"/>
            </a:pPr>
            <a:r>
              <a:rPr lang="en-US" sz="2000" dirty="0">
                <a:solidFill>
                  <a:schemeClr val="bg1"/>
                </a:solidFill>
              </a:rPr>
              <a:t>The equations are “models”.</a:t>
            </a:r>
            <a:endParaRPr lang="en-US" sz="2000" dirty="0">
              <a:solidFill>
                <a:schemeClr val="tx1">
                  <a:lumMod val="50000"/>
                  <a:lumOff val="50000"/>
                </a:schemeClr>
              </a:solidFill>
            </a:endParaRPr>
          </a:p>
          <a:p>
            <a:endParaRPr lang="en-US" sz="2000" dirty="0">
              <a:solidFill>
                <a:schemeClr val="bg1"/>
              </a:solidFill>
            </a:endParaRPr>
          </a:p>
        </p:txBody>
      </p:sp>
      <p:cxnSp>
        <p:nvCxnSpPr>
          <p:cNvPr id="5" name="Straight Connector 4"/>
          <p:cNvCxnSpPr/>
          <p:nvPr/>
        </p:nvCxnSpPr>
        <p:spPr>
          <a:xfrm>
            <a:off x="2559586" y="2412694"/>
            <a:ext cx="0" cy="23135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59587" y="4726236"/>
            <a:ext cx="277625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2857041" y="4208443"/>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306900" y="3688806"/>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877946" y="3455611"/>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4404924" y="2980042"/>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821979" y="3011216"/>
            <a:ext cx="461665" cy="1205266"/>
          </a:xfrm>
          <a:prstGeom prst="rect">
            <a:avLst/>
          </a:prstGeom>
          <a:noFill/>
        </p:spPr>
        <p:txBody>
          <a:bodyPr vert="vert270" wrap="none" rtlCol="0">
            <a:spAutoFit/>
          </a:bodyPr>
          <a:lstStyle/>
          <a:p>
            <a:r>
              <a:rPr lang="en-US" dirty="0">
                <a:solidFill>
                  <a:schemeClr val="bg1"/>
                </a:solidFill>
              </a:rPr>
              <a:t>Absorbance</a:t>
            </a:r>
          </a:p>
        </p:txBody>
      </p:sp>
      <p:sp>
        <p:nvSpPr>
          <p:cNvPr id="28" name="TextBox 27"/>
          <p:cNvSpPr txBox="1"/>
          <p:nvPr/>
        </p:nvSpPr>
        <p:spPr>
          <a:xfrm rot="5400000">
            <a:off x="3647114" y="4337885"/>
            <a:ext cx="461665" cy="1426673"/>
          </a:xfrm>
          <a:prstGeom prst="rect">
            <a:avLst/>
          </a:prstGeom>
          <a:noFill/>
        </p:spPr>
        <p:txBody>
          <a:bodyPr vert="vert270" wrap="none" rtlCol="0">
            <a:spAutoFit/>
          </a:bodyPr>
          <a:lstStyle/>
          <a:p>
            <a:r>
              <a:rPr lang="en-US" dirty="0">
                <a:solidFill>
                  <a:schemeClr val="bg1"/>
                </a:solidFill>
              </a:rPr>
              <a:t>Concentration</a:t>
            </a:r>
          </a:p>
        </p:txBody>
      </p:sp>
      <p:sp>
        <p:nvSpPr>
          <p:cNvPr id="33" name="TextBox 32"/>
          <p:cNvSpPr txBox="1"/>
          <p:nvPr/>
        </p:nvSpPr>
        <p:spPr>
          <a:xfrm>
            <a:off x="1740116" y="5519450"/>
            <a:ext cx="1366080" cy="461665"/>
          </a:xfrm>
          <a:prstGeom prst="rect">
            <a:avLst/>
          </a:prstGeom>
          <a:noFill/>
        </p:spPr>
        <p:txBody>
          <a:bodyPr wrap="none" rtlCol="0">
            <a:spAutoFit/>
          </a:bodyPr>
          <a:lstStyle/>
          <a:p>
            <a:r>
              <a:rPr lang="en-US" sz="2400" dirty="0">
                <a:solidFill>
                  <a:schemeClr val="bg1"/>
                </a:solidFill>
              </a:rPr>
              <a:t>y=</a:t>
            </a:r>
            <a:r>
              <a:rPr lang="en-US" sz="2400" dirty="0">
                <a:solidFill>
                  <a:srgbClr val="33CC33"/>
                </a:solidFill>
              </a:rPr>
              <a:t>a</a:t>
            </a:r>
            <a:r>
              <a:rPr lang="en-US" sz="2400" dirty="0">
                <a:solidFill>
                  <a:schemeClr val="bg1"/>
                </a:solidFill>
              </a:rPr>
              <a:t>*x</a:t>
            </a:r>
            <a:r>
              <a:rPr lang="en-US" sz="2400" dirty="0">
                <a:solidFill>
                  <a:srgbClr val="33CC33"/>
                </a:solidFill>
              </a:rPr>
              <a:t> </a:t>
            </a:r>
            <a:r>
              <a:rPr lang="en-US" sz="2400" dirty="0">
                <a:solidFill>
                  <a:schemeClr val="bg1"/>
                </a:solidFill>
              </a:rPr>
              <a:t>+</a:t>
            </a:r>
            <a:r>
              <a:rPr lang="en-US" sz="2400" dirty="0">
                <a:solidFill>
                  <a:srgbClr val="33CC33"/>
                </a:solidFill>
              </a:rPr>
              <a:t> b</a:t>
            </a:r>
          </a:p>
        </p:txBody>
      </p:sp>
      <p:sp>
        <p:nvSpPr>
          <p:cNvPr id="41" name="Rectangle 40"/>
          <p:cNvSpPr/>
          <p:nvPr/>
        </p:nvSpPr>
        <p:spPr>
          <a:xfrm>
            <a:off x="1740116" y="6073571"/>
            <a:ext cx="3392532" cy="461665"/>
          </a:xfrm>
          <a:prstGeom prst="rect">
            <a:avLst/>
          </a:prstGeom>
        </p:spPr>
        <p:txBody>
          <a:bodyPr wrap="none">
            <a:spAutoFit/>
          </a:bodyPr>
          <a:lstStyle/>
          <a:p>
            <a:pPr lvl="0"/>
            <a:r>
              <a:rPr lang="en-US" sz="2400" dirty="0">
                <a:solidFill>
                  <a:srgbClr val="FFFFFF"/>
                </a:solidFill>
              </a:rPr>
              <a:t>y=</a:t>
            </a:r>
            <a:r>
              <a:rPr lang="en-US" sz="2400" dirty="0">
                <a:solidFill>
                  <a:srgbClr val="C00000"/>
                </a:solidFill>
              </a:rPr>
              <a:t>a</a:t>
            </a:r>
            <a:r>
              <a:rPr lang="en-US" sz="2400" dirty="0">
                <a:solidFill>
                  <a:srgbClr val="FFFFFF"/>
                </a:solidFill>
              </a:rPr>
              <a:t>*x</a:t>
            </a:r>
            <a:r>
              <a:rPr lang="en-US" sz="2400" baseline="30000" dirty="0">
                <a:solidFill>
                  <a:srgbClr val="FFFFFF"/>
                </a:solidFill>
              </a:rPr>
              <a:t>4</a:t>
            </a:r>
            <a:r>
              <a:rPr lang="en-US" sz="2400" dirty="0">
                <a:solidFill>
                  <a:srgbClr val="FFFFFF"/>
                </a:solidFill>
              </a:rPr>
              <a:t> + </a:t>
            </a:r>
            <a:r>
              <a:rPr lang="en-US" sz="2400" dirty="0">
                <a:solidFill>
                  <a:srgbClr val="C00000"/>
                </a:solidFill>
              </a:rPr>
              <a:t>b</a:t>
            </a:r>
            <a:r>
              <a:rPr lang="en-US" sz="2400" dirty="0">
                <a:solidFill>
                  <a:srgbClr val="FFFFFF"/>
                </a:solidFill>
              </a:rPr>
              <a:t>x</a:t>
            </a:r>
            <a:r>
              <a:rPr lang="en-US" sz="2400" baseline="30000" dirty="0">
                <a:solidFill>
                  <a:srgbClr val="FFFFFF"/>
                </a:solidFill>
              </a:rPr>
              <a:t>3</a:t>
            </a:r>
            <a:r>
              <a:rPr lang="en-US" sz="2400" dirty="0">
                <a:solidFill>
                  <a:srgbClr val="FFFFFF"/>
                </a:solidFill>
              </a:rPr>
              <a:t> + </a:t>
            </a:r>
            <a:r>
              <a:rPr lang="en-US" sz="2400" dirty="0">
                <a:solidFill>
                  <a:srgbClr val="C00000"/>
                </a:solidFill>
              </a:rPr>
              <a:t>c</a:t>
            </a:r>
            <a:r>
              <a:rPr lang="en-US" sz="2400" dirty="0">
                <a:solidFill>
                  <a:srgbClr val="FFFFFF"/>
                </a:solidFill>
              </a:rPr>
              <a:t>x</a:t>
            </a:r>
            <a:r>
              <a:rPr lang="en-US" sz="2400" baseline="30000" dirty="0">
                <a:solidFill>
                  <a:srgbClr val="FFFFFF"/>
                </a:solidFill>
              </a:rPr>
              <a:t>2</a:t>
            </a:r>
            <a:r>
              <a:rPr lang="en-US" sz="2400" dirty="0">
                <a:solidFill>
                  <a:srgbClr val="FFFFFF"/>
                </a:solidFill>
              </a:rPr>
              <a:t> + </a:t>
            </a:r>
            <a:r>
              <a:rPr lang="en-US" sz="2400" dirty="0">
                <a:solidFill>
                  <a:srgbClr val="C00000"/>
                </a:solidFill>
              </a:rPr>
              <a:t>d</a:t>
            </a:r>
            <a:r>
              <a:rPr lang="en-US" sz="2400" dirty="0">
                <a:solidFill>
                  <a:srgbClr val="FFFFFF"/>
                </a:solidFill>
              </a:rPr>
              <a:t>x</a:t>
            </a:r>
            <a:r>
              <a:rPr lang="en-US" sz="2400" dirty="0">
                <a:solidFill>
                  <a:srgbClr val="33CC33"/>
                </a:solidFill>
              </a:rPr>
              <a:t> </a:t>
            </a:r>
            <a:r>
              <a:rPr lang="en-US" sz="2400" dirty="0">
                <a:solidFill>
                  <a:srgbClr val="FFFFFF"/>
                </a:solidFill>
              </a:rPr>
              <a:t>+</a:t>
            </a:r>
            <a:r>
              <a:rPr lang="en-US" sz="2400" dirty="0">
                <a:solidFill>
                  <a:srgbClr val="33CC33"/>
                </a:solidFill>
              </a:rPr>
              <a:t> </a:t>
            </a:r>
            <a:r>
              <a:rPr lang="en-US" sz="2400" dirty="0">
                <a:solidFill>
                  <a:srgbClr val="C00000"/>
                </a:solidFill>
              </a:rPr>
              <a:t>e</a:t>
            </a:r>
          </a:p>
        </p:txBody>
      </p:sp>
    </p:spTree>
    <p:extLst>
      <p:ext uri="{BB962C8B-B14F-4D97-AF65-F5344CB8AC3E}">
        <p14:creationId xmlns:p14="http://schemas.microsoft.com/office/powerpoint/2010/main" val="11888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3" grpId="0"/>
      <p:bldP spid="4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Freeform 38"/>
          <p:cNvSpPr/>
          <p:nvPr/>
        </p:nvSpPr>
        <p:spPr>
          <a:xfrm>
            <a:off x="2581389" y="2491151"/>
            <a:ext cx="2203605" cy="2224068"/>
          </a:xfrm>
          <a:custGeom>
            <a:avLst/>
            <a:gdLst>
              <a:gd name="connsiteX0" fmla="*/ 231 w 2203605"/>
              <a:gd name="connsiteY0" fmla="*/ 2224068 h 2224068"/>
              <a:gd name="connsiteX1" fmla="*/ 55316 w 2203605"/>
              <a:gd name="connsiteY1" fmla="*/ 1706276 h 2224068"/>
              <a:gd name="connsiteX2" fmla="*/ 341754 w 2203605"/>
              <a:gd name="connsiteY2" fmla="*/ 1772377 h 2224068"/>
              <a:gd name="connsiteX3" fmla="*/ 705311 w 2203605"/>
              <a:gd name="connsiteY3" fmla="*/ 1794410 h 2224068"/>
              <a:gd name="connsiteX4" fmla="*/ 793446 w 2203605"/>
              <a:gd name="connsiteY4" fmla="*/ 1254584 h 2224068"/>
              <a:gd name="connsiteX5" fmla="*/ 892598 w 2203605"/>
              <a:gd name="connsiteY5" fmla="*/ 891027 h 2224068"/>
              <a:gd name="connsiteX6" fmla="*/ 1355306 w 2203605"/>
              <a:gd name="connsiteY6" fmla="*/ 1023230 h 2224068"/>
              <a:gd name="connsiteX7" fmla="*/ 1851065 w 2203605"/>
              <a:gd name="connsiteY7" fmla="*/ 1067297 h 2224068"/>
              <a:gd name="connsiteX8" fmla="*/ 1884116 w 2203605"/>
              <a:gd name="connsiteY8" fmla="*/ 560521 h 2224068"/>
              <a:gd name="connsiteX9" fmla="*/ 1972251 w 2203605"/>
              <a:gd name="connsiteY9" fmla="*/ 64762 h 2224068"/>
              <a:gd name="connsiteX10" fmla="*/ 2203605 w 2203605"/>
              <a:gd name="connsiteY10" fmla="*/ 20695 h 222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605" h="2224068">
                <a:moveTo>
                  <a:pt x="231" y="2224068"/>
                </a:moveTo>
                <a:cubicBezTo>
                  <a:pt x="-687" y="2002813"/>
                  <a:pt x="-1605" y="1781558"/>
                  <a:pt x="55316" y="1706276"/>
                </a:cubicBezTo>
                <a:cubicBezTo>
                  <a:pt x="112237" y="1630994"/>
                  <a:pt x="233422" y="1757688"/>
                  <a:pt x="341754" y="1772377"/>
                </a:cubicBezTo>
                <a:cubicBezTo>
                  <a:pt x="450086" y="1787066"/>
                  <a:pt x="630029" y="1880709"/>
                  <a:pt x="705311" y="1794410"/>
                </a:cubicBezTo>
                <a:cubicBezTo>
                  <a:pt x="780593" y="1708111"/>
                  <a:pt x="762232" y="1405148"/>
                  <a:pt x="793446" y="1254584"/>
                </a:cubicBezTo>
                <a:cubicBezTo>
                  <a:pt x="824660" y="1104020"/>
                  <a:pt x="798955" y="929586"/>
                  <a:pt x="892598" y="891027"/>
                </a:cubicBezTo>
                <a:cubicBezTo>
                  <a:pt x="986241" y="852468"/>
                  <a:pt x="1195562" y="993852"/>
                  <a:pt x="1355306" y="1023230"/>
                </a:cubicBezTo>
                <a:cubicBezTo>
                  <a:pt x="1515050" y="1052608"/>
                  <a:pt x="1762930" y="1144415"/>
                  <a:pt x="1851065" y="1067297"/>
                </a:cubicBezTo>
                <a:cubicBezTo>
                  <a:pt x="1939200" y="990179"/>
                  <a:pt x="1863918" y="727610"/>
                  <a:pt x="1884116" y="560521"/>
                </a:cubicBezTo>
                <a:cubicBezTo>
                  <a:pt x="1904314" y="393432"/>
                  <a:pt x="1919003" y="154733"/>
                  <a:pt x="1972251" y="64762"/>
                </a:cubicBezTo>
                <a:cubicBezTo>
                  <a:pt x="2025499" y="-25209"/>
                  <a:pt x="2114552" y="-2257"/>
                  <a:pt x="2203605" y="2069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Why </a:t>
            </a:r>
            <a:r>
              <a:rPr lang="en-US" dirty="0" err="1">
                <a:solidFill>
                  <a:schemeClr val="bg1"/>
                </a:solidFill>
              </a:rPr>
              <a:t>R</a:t>
            </a:r>
            <a:r>
              <a:rPr lang="en-US" baseline="-25000" dirty="0" err="1">
                <a:solidFill>
                  <a:schemeClr val="bg1"/>
                </a:solidFill>
              </a:rPr>
              <a:t>free</a:t>
            </a:r>
            <a:r>
              <a:rPr lang="en-US" dirty="0">
                <a:solidFill>
                  <a:schemeClr val="bg1"/>
                </a:solidFill>
              </a:rPr>
              <a:t> is necessary</a:t>
            </a:r>
          </a:p>
        </p:txBody>
      </p:sp>
      <p:sp>
        <p:nvSpPr>
          <p:cNvPr id="3" name="Content Placeholder 2"/>
          <p:cNvSpPr>
            <a:spLocks noGrp="1"/>
          </p:cNvSpPr>
          <p:nvPr>
            <p:ph idx="1"/>
          </p:nvPr>
        </p:nvSpPr>
        <p:spPr>
          <a:xfrm>
            <a:off x="6103938" y="1388123"/>
            <a:ext cx="4324120" cy="4902506"/>
          </a:xfrm>
        </p:spPr>
        <p:txBody>
          <a:bodyPr/>
          <a:lstStyle/>
          <a:p>
            <a:pPr>
              <a:buFont typeface="Wingdings" pitchFamily="2" charset="2"/>
              <a:buChar char="Ø"/>
            </a:pPr>
            <a:r>
              <a:rPr lang="en-US" sz="2000" dirty="0">
                <a:solidFill>
                  <a:schemeClr val="bg1"/>
                </a:solidFill>
              </a:rPr>
              <a:t>The more data you collect, the more incorrect models you can eliminate.</a:t>
            </a:r>
          </a:p>
          <a:p>
            <a:pPr>
              <a:buFont typeface="Wingdings" pitchFamily="2" charset="2"/>
              <a:buChar char="Ø"/>
            </a:pPr>
            <a:r>
              <a:rPr lang="en-US" sz="2000" dirty="0">
                <a:solidFill>
                  <a:schemeClr val="bg1"/>
                </a:solidFill>
              </a:rPr>
              <a:t>Here, we see the 4</a:t>
            </a:r>
            <a:r>
              <a:rPr lang="en-US" sz="2000" baseline="30000" dirty="0">
                <a:solidFill>
                  <a:schemeClr val="bg1"/>
                </a:solidFill>
              </a:rPr>
              <a:t>th</a:t>
            </a:r>
            <a:r>
              <a:rPr lang="en-US" sz="2000" dirty="0">
                <a:solidFill>
                  <a:schemeClr val="bg1"/>
                </a:solidFill>
              </a:rPr>
              <a:t> order polynomial is obviously incorrect and resulted from </a:t>
            </a:r>
            <a:r>
              <a:rPr lang="en-US" sz="2000" dirty="0" err="1">
                <a:solidFill>
                  <a:schemeClr val="bg1"/>
                </a:solidFill>
              </a:rPr>
              <a:t>overfitting</a:t>
            </a:r>
            <a:r>
              <a:rPr lang="en-US" sz="2000" dirty="0">
                <a:solidFill>
                  <a:schemeClr val="bg1"/>
                </a:solidFill>
              </a:rPr>
              <a:t> with too little data.</a:t>
            </a:r>
            <a:endParaRPr lang="en-US" sz="2000" dirty="0">
              <a:solidFill>
                <a:schemeClr val="tx1">
                  <a:lumMod val="50000"/>
                  <a:lumOff val="50000"/>
                </a:schemeClr>
              </a:solidFill>
            </a:endParaRPr>
          </a:p>
          <a:p>
            <a:endParaRPr lang="en-US" sz="2000" dirty="0">
              <a:solidFill>
                <a:schemeClr val="bg1"/>
              </a:solidFill>
            </a:endParaRPr>
          </a:p>
        </p:txBody>
      </p:sp>
      <p:cxnSp>
        <p:nvCxnSpPr>
          <p:cNvPr id="5" name="Straight Connector 4"/>
          <p:cNvCxnSpPr/>
          <p:nvPr/>
        </p:nvCxnSpPr>
        <p:spPr>
          <a:xfrm>
            <a:off x="2559586" y="2412694"/>
            <a:ext cx="0" cy="23135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59587" y="4726236"/>
            <a:ext cx="277625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2857041" y="4208443"/>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306900" y="3688806"/>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877946" y="3433577"/>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4393907" y="2980042"/>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821979" y="3011216"/>
            <a:ext cx="461665" cy="1205266"/>
          </a:xfrm>
          <a:prstGeom prst="rect">
            <a:avLst/>
          </a:prstGeom>
          <a:noFill/>
        </p:spPr>
        <p:txBody>
          <a:bodyPr vert="vert270" wrap="none" rtlCol="0">
            <a:spAutoFit/>
          </a:bodyPr>
          <a:lstStyle/>
          <a:p>
            <a:r>
              <a:rPr lang="en-US" dirty="0">
                <a:solidFill>
                  <a:schemeClr val="bg1"/>
                </a:solidFill>
              </a:rPr>
              <a:t>Absorbance</a:t>
            </a:r>
          </a:p>
        </p:txBody>
      </p:sp>
      <p:sp>
        <p:nvSpPr>
          <p:cNvPr id="28" name="TextBox 27"/>
          <p:cNvSpPr txBox="1"/>
          <p:nvPr/>
        </p:nvSpPr>
        <p:spPr>
          <a:xfrm rot="5400000">
            <a:off x="3647114" y="4337885"/>
            <a:ext cx="461665" cy="1426673"/>
          </a:xfrm>
          <a:prstGeom prst="rect">
            <a:avLst/>
          </a:prstGeom>
          <a:noFill/>
        </p:spPr>
        <p:txBody>
          <a:bodyPr vert="vert270" wrap="none" rtlCol="0">
            <a:spAutoFit/>
          </a:bodyPr>
          <a:lstStyle/>
          <a:p>
            <a:r>
              <a:rPr lang="en-US" dirty="0">
                <a:solidFill>
                  <a:schemeClr val="bg1"/>
                </a:solidFill>
              </a:rPr>
              <a:t>Concentration</a:t>
            </a:r>
          </a:p>
        </p:txBody>
      </p:sp>
      <p:cxnSp>
        <p:nvCxnSpPr>
          <p:cNvPr id="30" name="Straight Connector 29"/>
          <p:cNvCxnSpPr/>
          <p:nvPr/>
        </p:nvCxnSpPr>
        <p:spPr>
          <a:xfrm flipV="1">
            <a:off x="2570604" y="2588964"/>
            <a:ext cx="2368627" cy="1961003"/>
          </a:xfrm>
          <a:prstGeom prst="line">
            <a:avLst/>
          </a:prstGeom>
          <a:ln w="28575">
            <a:solidFill>
              <a:srgbClr val="33CC33"/>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740116" y="5519450"/>
            <a:ext cx="1366080" cy="461665"/>
          </a:xfrm>
          <a:prstGeom prst="rect">
            <a:avLst/>
          </a:prstGeom>
          <a:noFill/>
        </p:spPr>
        <p:txBody>
          <a:bodyPr wrap="none" rtlCol="0">
            <a:spAutoFit/>
          </a:bodyPr>
          <a:lstStyle/>
          <a:p>
            <a:r>
              <a:rPr lang="en-US" sz="2400" dirty="0">
                <a:solidFill>
                  <a:schemeClr val="bg1"/>
                </a:solidFill>
              </a:rPr>
              <a:t>y=</a:t>
            </a:r>
            <a:r>
              <a:rPr lang="en-US" sz="2400" dirty="0">
                <a:solidFill>
                  <a:srgbClr val="33CC33"/>
                </a:solidFill>
              </a:rPr>
              <a:t>a</a:t>
            </a:r>
            <a:r>
              <a:rPr lang="en-US" sz="2400" dirty="0">
                <a:solidFill>
                  <a:schemeClr val="bg1"/>
                </a:solidFill>
              </a:rPr>
              <a:t>*x</a:t>
            </a:r>
            <a:r>
              <a:rPr lang="en-US" sz="2400" dirty="0">
                <a:solidFill>
                  <a:srgbClr val="33CC33"/>
                </a:solidFill>
              </a:rPr>
              <a:t> </a:t>
            </a:r>
            <a:r>
              <a:rPr lang="en-US" sz="2400" dirty="0">
                <a:solidFill>
                  <a:schemeClr val="bg1"/>
                </a:solidFill>
              </a:rPr>
              <a:t>+</a:t>
            </a:r>
            <a:r>
              <a:rPr lang="en-US" sz="2400" dirty="0">
                <a:solidFill>
                  <a:srgbClr val="33CC33"/>
                </a:solidFill>
              </a:rPr>
              <a:t> b</a:t>
            </a:r>
          </a:p>
        </p:txBody>
      </p:sp>
      <p:sp>
        <p:nvSpPr>
          <p:cNvPr id="41" name="Rectangle 40"/>
          <p:cNvSpPr/>
          <p:nvPr/>
        </p:nvSpPr>
        <p:spPr>
          <a:xfrm>
            <a:off x="1740116" y="6073571"/>
            <a:ext cx="3392532" cy="461665"/>
          </a:xfrm>
          <a:prstGeom prst="rect">
            <a:avLst/>
          </a:prstGeom>
        </p:spPr>
        <p:txBody>
          <a:bodyPr wrap="none">
            <a:spAutoFit/>
          </a:bodyPr>
          <a:lstStyle/>
          <a:p>
            <a:pPr lvl="0"/>
            <a:r>
              <a:rPr lang="en-US" sz="2400" dirty="0">
                <a:solidFill>
                  <a:srgbClr val="FFFFFF"/>
                </a:solidFill>
              </a:rPr>
              <a:t>y=</a:t>
            </a:r>
            <a:r>
              <a:rPr lang="en-US" sz="2400" dirty="0">
                <a:solidFill>
                  <a:srgbClr val="C00000"/>
                </a:solidFill>
              </a:rPr>
              <a:t>a</a:t>
            </a:r>
            <a:r>
              <a:rPr lang="en-US" sz="2400" dirty="0">
                <a:solidFill>
                  <a:srgbClr val="FFFFFF"/>
                </a:solidFill>
              </a:rPr>
              <a:t>*x</a:t>
            </a:r>
            <a:r>
              <a:rPr lang="en-US" sz="2400" baseline="30000" dirty="0">
                <a:solidFill>
                  <a:srgbClr val="FFFFFF"/>
                </a:solidFill>
              </a:rPr>
              <a:t>4</a:t>
            </a:r>
            <a:r>
              <a:rPr lang="en-US" sz="2400" dirty="0">
                <a:solidFill>
                  <a:srgbClr val="FFFFFF"/>
                </a:solidFill>
              </a:rPr>
              <a:t> + </a:t>
            </a:r>
            <a:r>
              <a:rPr lang="en-US" sz="2400" dirty="0">
                <a:solidFill>
                  <a:srgbClr val="C00000"/>
                </a:solidFill>
              </a:rPr>
              <a:t>b</a:t>
            </a:r>
            <a:r>
              <a:rPr lang="en-US" sz="2400" dirty="0">
                <a:solidFill>
                  <a:srgbClr val="FFFFFF"/>
                </a:solidFill>
              </a:rPr>
              <a:t>x</a:t>
            </a:r>
            <a:r>
              <a:rPr lang="en-US" sz="2400" baseline="30000" dirty="0">
                <a:solidFill>
                  <a:srgbClr val="FFFFFF"/>
                </a:solidFill>
              </a:rPr>
              <a:t>3</a:t>
            </a:r>
            <a:r>
              <a:rPr lang="en-US" sz="2400" dirty="0">
                <a:solidFill>
                  <a:srgbClr val="FFFFFF"/>
                </a:solidFill>
              </a:rPr>
              <a:t> + </a:t>
            </a:r>
            <a:r>
              <a:rPr lang="en-US" sz="2400" dirty="0">
                <a:solidFill>
                  <a:srgbClr val="C00000"/>
                </a:solidFill>
              </a:rPr>
              <a:t>c</a:t>
            </a:r>
            <a:r>
              <a:rPr lang="en-US" sz="2400" dirty="0">
                <a:solidFill>
                  <a:srgbClr val="FFFFFF"/>
                </a:solidFill>
              </a:rPr>
              <a:t>x</a:t>
            </a:r>
            <a:r>
              <a:rPr lang="en-US" sz="2400" baseline="30000" dirty="0">
                <a:solidFill>
                  <a:srgbClr val="FFFFFF"/>
                </a:solidFill>
              </a:rPr>
              <a:t>2</a:t>
            </a:r>
            <a:r>
              <a:rPr lang="en-US" sz="2400" dirty="0">
                <a:solidFill>
                  <a:srgbClr val="FFFFFF"/>
                </a:solidFill>
              </a:rPr>
              <a:t> + </a:t>
            </a:r>
            <a:r>
              <a:rPr lang="en-US" sz="2400" dirty="0">
                <a:solidFill>
                  <a:srgbClr val="C00000"/>
                </a:solidFill>
              </a:rPr>
              <a:t>d</a:t>
            </a:r>
            <a:r>
              <a:rPr lang="en-US" sz="2400" dirty="0">
                <a:solidFill>
                  <a:srgbClr val="FFFFFF"/>
                </a:solidFill>
              </a:rPr>
              <a:t>x</a:t>
            </a:r>
            <a:r>
              <a:rPr lang="en-US" sz="2400" dirty="0">
                <a:solidFill>
                  <a:srgbClr val="33CC33"/>
                </a:solidFill>
              </a:rPr>
              <a:t> </a:t>
            </a:r>
            <a:r>
              <a:rPr lang="en-US" sz="2400" dirty="0">
                <a:solidFill>
                  <a:srgbClr val="FFFFFF"/>
                </a:solidFill>
              </a:rPr>
              <a:t>+</a:t>
            </a:r>
            <a:r>
              <a:rPr lang="en-US" sz="2400" dirty="0">
                <a:solidFill>
                  <a:srgbClr val="33CC33"/>
                </a:solidFill>
              </a:rPr>
              <a:t> </a:t>
            </a:r>
            <a:r>
              <a:rPr lang="en-US" sz="2400" dirty="0">
                <a:solidFill>
                  <a:srgbClr val="C00000"/>
                </a:solidFill>
              </a:rPr>
              <a:t>e</a:t>
            </a:r>
          </a:p>
        </p:txBody>
      </p:sp>
      <p:sp>
        <p:nvSpPr>
          <p:cNvPr id="16" name="Oval 15"/>
          <p:cNvSpPr>
            <a:spLocks noChangeAspect="1"/>
          </p:cNvSpPr>
          <p:nvPr/>
        </p:nvSpPr>
        <p:spPr>
          <a:xfrm>
            <a:off x="3183875" y="3918325"/>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3005765" y="4059708"/>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3477658" y="3705326"/>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3652092" y="3604335"/>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3969747" y="3227919"/>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4133164" y="3126928"/>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4605057" y="2816614"/>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2636479" y="4368165"/>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0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Products of refinement</a:t>
            </a:r>
          </a:p>
        </p:txBody>
      </p:sp>
      <p:sp>
        <p:nvSpPr>
          <p:cNvPr id="3" name="Content Placeholder 2"/>
          <p:cNvSpPr>
            <a:spLocks noGrp="1"/>
          </p:cNvSpPr>
          <p:nvPr>
            <p:ph idx="1"/>
          </p:nvPr>
        </p:nvSpPr>
        <p:spPr>
          <a:xfrm>
            <a:off x="1779818" y="1666301"/>
            <a:ext cx="4324120" cy="2740447"/>
          </a:xfrm>
        </p:spPr>
        <p:txBody>
          <a:bodyPr/>
          <a:lstStyle/>
          <a:p>
            <a:r>
              <a:rPr lang="en-US" dirty="0" err="1">
                <a:solidFill>
                  <a:schemeClr val="bg2"/>
                </a:solidFill>
              </a:rPr>
              <a:t>R</a:t>
            </a:r>
            <a:r>
              <a:rPr lang="en-US" baseline="-25000" dirty="0" err="1">
                <a:solidFill>
                  <a:schemeClr val="bg2"/>
                </a:solidFill>
              </a:rPr>
              <a:t>work</a:t>
            </a:r>
            <a:endParaRPr lang="en-US" baseline="-25000" dirty="0">
              <a:solidFill>
                <a:schemeClr val="bg2"/>
              </a:solidFill>
            </a:endParaRPr>
          </a:p>
          <a:p>
            <a:r>
              <a:rPr lang="en-US" dirty="0" err="1">
                <a:solidFill>
                  <a:schemeClr val="bg2"/>
                </a:solidFill>
              </a:rPr>
              <a:t>R</a:t>
            </a:r>
            <a:r>
              <a:rPr lang="en-US" baseline="-25000" dirty="0" err="1">
                <a:solidFill>
                  <a:schemeClr val="bg2"/>
                </a:solidFill>
              </a:rPr>
              <a:t>free</a:t>
            </a:r>
            <a:endParaRPr lang="en-US" baseline="-25000" dirty="0">
              <a:solidFill>
                <a:schemeClr val="bg2"/>
              </a:solidFill>
            </a:endParaRPr>
          </a:p>
          <a:p>
            <a:r>
              <a:rPr lang="en-US" dirty="0">
                <a:solidFill>
                  <a:schemeClr val="bg1"/>
                </a:solidFill>
              </a:rPr>
              <a:t>Geometric quality stats</a:t>
            </a:r>
          </a:p>
          <a:p>
            <a:r>
              <a:rPr lang="en-US" dirty="0">
                <a:solidFill>
                  <a:schemeClr val="bg1"/>
                </a:solidFill>
              </a:rPr>
              <a:t>native-round1_001.pdb</a:t>
            </a:r>
          </a:p>
          <a:p>
            <a:r>
              <a:rPr lang="en-US" dirty="0">
                <a:solidFill>
                  <a:schemeClr val="bg1"/>
                </a:solidFill>
              </a:rPr>
              <a:t>native-round1_001.mtz</a:t>
            </a:r>
          </a:p>
          <a:p>
            <a:endParaRPr lang="en-US" dirty="0">
              <a:solidFill>
                <a:schemeClr val="bg1"/>
              </a:solidFill>
            </a:endParaRPr>
          </a:p>
        </p:txBody>
      </p:sp>
      <p:sp>
        <p:nvSpPr>
          <p:cNvPr id="4" name="TextBox 3"/>
          <p:cNvSpPr txBox="1"/>
          <p:nvPr/>
        </p:nvSpPr>
        <p:spPr>
          <a:xfrm>
            <a:off x="6206166" y="3302508"/>
            <a:ext cx="2392258" cy="369332"/>
          </a:xfrm>
          <a:prstGeom prst="rect">
            <a:avLst/>
          </a:prstGeom>
          <a:noFill/>
        </p:spPr>
        <p:txBody>
          <a:bodyPr wrap="none" rtlCol="0">
            <a:spAutoFit/>
          </a:bodyPr>
          <a:lstStyle/>
          <a:p>
            <a:r>
              <a:rPr lang="en-US" dirty="0">
                <a:solidFill>
                  <a:schemeClr val="bg1"/>
                </a:solidFill>
                <a:sym typeface="Wingdings" pitchFamily="2" charset="2"/>
              </a:rPr>
              <a:t> Refined coordinates.</a:t>
            </a:r>
            <a:endParaRPr lang="en-US" dirty="0">
              <a:solidFill>
                <a:schemeClr val="bg1"/>
              </a:solidFill>
            </a:endParaRPr>
          </a:p>
        </p:txBody>
      </p:sp>
      <p:sp>
        <p:nvSpPr>
          <p:cNvPr id="5" name="TextBox 4"/>
          <p:cNvSpPr txBox="1"/>
          <p:nvPr/>
        </p:nvSpPr>
        <p:spPr>
          <a:xfrm>
            <a:off x="6206166" y="3804759"/>
            <a:ext cx="4095288" cy="369332"/>
          </a:xfrm>
          <a:prstGeom prst="rect">
            <a:avLst/>
          </a:prstGeom>
          <a:noFill/>
        </p:spPr>
        <p:txBody>
          <a:bodyPr wrap="none" rtlCol="0">
            <a:spAutoFit/>
          </a:bodyPr>
          <a:lstStyle/>
          <a:p>
            <a:r>
              <a:rPr lang="en-US" dirty="0">
                <a:solidFill>
                  <a:schemeClr val="bg1"/>
                </a:solidFill>
                <a:sym typeface="Wingdings" pitchFamily="2" charset="2"/>
              </a:rPr>
              <a:t> Structure factors with updated phases.</a:t>
            </a:r>
            <a:endParaRPr lang="en-US" dirty="0">
              <a:solidFill>
                <a:schemeClr val="bg1"/>
              </a:solidFill>
            </a:endParaRPr>
          </a:p>
        </p:txBody>
      </p:sp>
      <p:sp>
        <p:nvSpPr>
          <p:cNvPr id="6" name="TextBox 5"/>
          <p:cNvSpPr txBox="1"/>
          <p:nvPr/>
        </p:nvSpPr>
        <p:spPr>
          <a:xfrm>
            <a:off x="6206167" y="2789240"/>
            <a:ext cx="4243213" cy="369332"/>
          </a:xfrm>
          <a:prstGeom prst="rect">
            <a:avLst/>
          </a:prstGeom>
          <a:noFill/>
        </p:spPr>
        <p:txBody>
          <a:bodyPr wrap="none" rtlCol="0">
            <a:spAutoFit/>
          </a:bodyPr>
          <a:lstStyle/>
          <a:p>
            <a:r>
              <a:rPr lang="en-US" dirty="0">
                <a:solidFill>
                  <a:schemeClr val="bg1"/>
                </a:solidFill>
                <a:sym typeface="Wingdings" pitchFamily="2" charset="2"/>
              </a:rPr>
              <a:t> Indicates deviation from ideal geometry.</a:t>
            </a:r>
            <a:endParaRPr lang="en-US" dirty="0">
              <a:solidFill>
                <a:schemeClr val="bg1"/>
              </a:solidFill>
            </a:endParaRPr>
          </a:p>
        </p:txBody>
      </p:sp>
      <p:sp>
        <p:nvSpPr>
          <p:cNvPr id="7" name="TextBox 6"/>
          <p:cNvSpPr txBox="1"/>
          <p:nvPr/>
        </p:nvSpPr>
        <p:spPr>
          <a:xfrm>
            <a:off x="6206166" y="2253938"/>
            <a:ext cx="3254352" cy="369332"/>
          </a:xfrm>
          <a:prstGeom prst="rect">
            <a:avLst/>
          </a:prstGeom>
          <a:noFill/>
        </p:spPr>
        <p:txBody>
          <a:bodyPr wrap="none" rtlCol="0">
            <a:spAutoFit/>
          </a:bodyPr>
          <a:lstStyle/>
          <a:p>
            <a:r>
              <a:rPr lang="en-US" dirty="0">
                <a:solidFill>
                  <a:schemeClr val="bg2"/>
                </a:solidFill>
                <a:sym typeface="Wingdings" pitchFamily="2" charset="2"/>
              </a:rPr>
              <a:t> Same as above, but unbiased.</a:t>
            </a:r>
            <a:endParaRPr lang="en-US" dirty="0">
              <a:solidFill>
                <a:schemeClr val="bg2"/>
              </a:solidFill>
            </a:endParaRPr>
          </a:p>
        </p:txBody>
      </p:sp>
      <p:sp>
        <p:nvSpPr>
          <p:cNvPr id="8" name="TextBox 7"/>
          <p:cNvSpPr txBox="1"/>
          <p:nvPr/>
        </p:nvSpPr>
        <p:spPr>
          <a:xfrm>
            <a:off x="6206166" y="1628927"/>
            <a:ext cx="4347666" cy="646331"/>
          </a:xfrm>
          <a:prstGeom prst="rect">
            <a:avLst/>
          </a:prstGeom>
          <a:noFill/>
        </p:spPr>
        <p:txBody>
          <a:bodyPr wrap="square" rtlCol="0">
            <a:spAutoFit/>
          </a:bodyPr>
          <a:lstStyle/>
          <a:p>
            <a:pPr marL="285750" indent="-285750"/>
            <a:r>
              <a:rPr lang="en-US" dirty="0">
                <a:solidFill>
                  <a:schemeClr val="bg2"/>
                </a:solidFill>
                <a:sym typeface="Wingdings" pitchFamily="2" charset="2"/>
              </a:rPr>
              <a:t> Indicates discrepancy between model and data (Fobs and </a:t>
            </a:r>
            <a:r>
              <a:rPr lang="en-US" dirty="0" err="1">
                <a:solidFill>
                  <a:schemeClr val="bg2"/>
                </a:solidFill>
                <a:sym typeface="Wingdings" pitchFamily="2" charset="2"/>
              </a:rPr>
              <a:t>Fcalc</a:t>
            </a:r>
            <a:r>
              <a:rPr lang="en-US" dirty="0">
                <a:solidFill>
                  <a:schemeClr val="bg2"/>
                </a:solidFill>
                <a:sym typeface="Wingdings" pitchFamily="2" charset="2"/>
              </a:rPr>
              <a:t>).</a:t>
            </a:r>
            <a:endParaRPr lang="en-US" dirty="0">
              <a:solidFill>
                <a:schemeClr val="bg2"/>
              </a:solidFill>
            </a:endParaRPr>
          </a:p>
        </p:txBody>
      </p:sp>
    </p:spTree>
    <p:extLst>
      <p:ext uri="{BB962C8B-B14F-4D97-AF65-F5344CB8AC3E}">
        <p14:creationId xmlns:p14="http://schemas.microsoft.com/office/powerpoint/2010/main" val="3970597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to do with this info</a:t>
            </a:r>
          </a:p>
        </p:txBody>
      </p:sp>
      <p:sp>
        <p:nvSpPr>
          <p:cNvPr id="3" name="Content Placeholder 2"/>
          <p:cNvSpPr>
            <a:spLocks noGrp="1"/>
          </p:cNvSpPr>
          <p:nvPr>
            <p:ph idx="1"/>
          </p:nvPr>
        </p:nvSpPr>
        <p:spPr>
          <a:xfrm>
            <a:off x="1779818" y="1666301"/>
            <a:ext cx="4324120" cy="2740447"/>
          </a:xfrm>
        </p:spPr>
        <p:txBody>
          <a:bodyPr/>
          <a:lstStyle/>
          <a:p>
            <a:r>
              <a:rPr lang="en-US" dirty="0" err="1">
                <a:solidFill>
                  <a:schemeClr val="bg1"/>
                </a:solidFill>
              </a:rPr>
              <a:t>R</a:t>
            </a:r>
            <a:r>
              <a:rPr lang="en-US" baseline="-25000" dirty="0" err="1">
                <a:solidFill>
                  <a:schemeClr val="bg1"/>
                </a:solidFill>
              </a:rPr>
              <a:t>work</a:t>
            </a:r>
            <a:endParaRPr lang="en-US" baseline="-25000" dirty="0">
              <a:solidFill>
                <a:schemeClr val="bg1"/>
              </a:solidFill>
            </a:endParaRPr>
          </a:p>
          <a:p>
            <a:r>
              <a:rPr lang="en-US" dirty="0" err="1">
                <a:solidFill>
                  <a:schemeClr val="bg1"/>
                </a:solidFill>
              </a:rPr>
              <a:t>R</a:t>
            </a:r>
            <a:r>
              <a:rPr lang="en-US" baseline="-25000" dirty="0" err="1">
                <a:solidFill>
                  <a:schemeClr val="bg1"/>
                </a:solidFill>
              </a:rPr>
              <a:t>free</a:t>
            </a:r>
            <a:endParaRPr lang="en-US" baseline="-25000" dirty="0">
              <a:solidFill>
                <a:schemeClr val="bg1"/>
              </a:solidFill>
            </a:endParaRPr>
          </a:p>
          <a:p>
            <a:r>
              <a:rPr lang="en-US" dirty="0">
                <a:solidFill>
                  <a:schemeClr val="bg1"/>
                </a:solidFill>
              </a:rPr>
              <a:t>Geometric quality stats</a:t>
            </a:r>
          </a:p>
          <a:p>
            <a:r>
              <a:rPr lang="en-US" dirty="0">
                <a:solidFill>
                  <a:schemeClr val="bg1"/>
                </a:solidFill>
              </a:rPr>
              <a:t>native-round1_001.pdb</a:t>
            </a:r>
          </a:p>
          <a:p>
            <a:r>
              <a:rPr lang="en-US" dirty="0">
                <a:solidFill>
                  <a:schemeClr val="bg1"/>
                </a:solidFill>
              </a:rPr>
              <a:t>native-round1_001.mtz</a:t>
            </a:r>
          </a:p>
          <a:p>
            <a:endParaRPr lang="en-US" dirty="0">
              <a:solidFill>
                <a:schemeClr val="bg1"/>
              </a:solidFill>
            </a:endParaRPr>
          </a:p>
        </p:txBody>
      </p:sp>
      <p:sp>
        <p:nvSpPr>
          <p:cNvPr id="4" name="TextBox 3"/>
          <p:cNvSpPr txBox="1"/>
          <p:nvPr/>
        </p:nvSpPr>
        <p:spPr>
          <a:xfrm>
            <a:off x="6129048" y="3302508"/>
            <a:ext cx="1762919" cy="369332"/>
          </a:xfrm>
          <a:prstGeom prst="rect">
            <a:avLst/>
          </a:prstGeom>
          <a:noFill/>
        </p:spPr>
        <p:txBody>
          <a:bodyPr wrap="none" rtlCol="0">
            <a:spAutoFit/>
          </a:bodyPr>
          <a:lstStyle/>
          <a:p>
            <a:r>
              <a:rPr lang="en-US" dirty="0">
                <a:solidFill>
                  <a:schemeClr val="bg1"/>
                </a:solidFill>
                <a:sym typeface="Wingdings" pitchFamily="2" charset="2"/>
              </a:rPr>
              <a:t> Load in COOT.</a:t>
            </a:r>
            <a:endParaRPr lang="en-US" dirty="0">
              <a:solidFill>
                <a:schemeClr val="bg1"/>
              </a:solidFill>
            </a:endParaRPr>
          </a:p>
        </p:txBody>
      </p:sp>
      <p:sp>
        <p:nvSpPr>
          <p:cNvPr id="5" name="TextBox 4"/>
          <p:cNvSpPr txBox="1"/>
          <p:nvPr/>
        </p:nvSpPr>
        <p:spPr>
          <a:xfrm>
            <a:off x="6129048" y="3804759"/>
            <a:ext cx="4347665" cy="1477328"/>
          </a:xfrm>
          <a:prstGeom prst="rect">
            <a:avLst/>
          </a:prstGeom>
          <a:noFill/>
        </p:spPr>
        <p:txBody>
          <a:bodyPr wrap="square" rtlCol="0">
            <a:spAutoFit/>
          </a:bodyPr>
          <a:lstStyle/>
          <a:p>
            <a:pPr marL="285750" indent="-285750"/>
            <a:r>
              <a:rPr lang="en-US" dirty="0">
                <a:solidFill>
                  <a:schemeClr val="bg1"/>
                </a:solidFill>
                <a:sym typeface="Wingdings" pitchFamily="2" charset="2"/>
              </a:rPr>
              <a:t> Load in COOT. Calculate and view improved map (new phases). Adjust coordinates to fit the improved map. Write out revised coordinates. Begin refinement round 2.</a:t>
            </a:r>
            <a:endParaRPr lang="en-US" dirty="0">
              <a:solidFill>
                <a:schemeClr val="bg1"/>
              </a:solidFill>
            </a:endParaRPr>
          </a:p>
        </p:txBody>
      </p:sp>
      <p:sp>
        <p:nvSpPr>
          <p:cNvPr id="6" name="TextBox 5"/>
          <p:cNvSpPr txBox="1"/>
          <p:nvPr/>
        </p:nvSpPr>
        <p:spPr>
          <a:xfrm>
            <a:off x="6129047" y="2789241"/>
            <a:ext cx="4461834" cy="646331"/>
          </a:xfrm>
          <a:prstGeom prst="rect">
            <a:avLst/>
          </a:prstGeom>
          <a:noFill/>
        </p:spPr>
        <p:txBody>
          <a:bodyPr wrap="square" rtlCol="0">
            <a:spAutoFit/>
          </a:bodyPr>
          <a:lstStyle/>
          <a:p>
            <a:pPr marL="285750" indent="-285750"/>
            <a:r>
              <a:rPr lang="en-US" dirty="0">
                <a:solidFill>
                  <a:schemeClr val="bg1"/>
                </a:solidFill>
                <a:sym typeface="Wingdings" pitchFamily="2" charset="2"/>
              </a:rPr>
              <a:t> Note values. RMSD bonds &lt;0.02 </a:t>
            </a:r>
            <a:r>
              <a:rPr lang="en-US" dirty="0">
                <a:solidFill>
                  <a:schemeClr val="bg1"/>
                </a:solidFill>
                <a:latin typeface="Calibri"/>
                <a:sym typeface="Wingdings" pitchFamily="2" charset="2"/>
              </a:rPr>
              <a:t>Å. </a:t>
            </a:r>
            <a:r>
              <a:rPr lang="en-US" dirty="0">
                <a:solidFill>
                  <a:schemeClr val="bg1"/>
                </a:solidFill>
                <a:latin typeface="+mj-lt"/>
                <a:sym typeface="Wingdings" pitchFamily="2" charset="2"/>
              </a:rPr>
              <a:t>RMSD angles &lt; 2.5</a:t>
            </a:r>
            <a:r>
              <a:rPr lang="en-US" dirty="0">
                <a:solidFill>
                  <a:schemeClr val="bg1"/>
                </a:solidFill>
                <a:latin typeface="Calibri"/>
                <a:sym typeface="Wingdings" pitchFamily="2" charset="2"/>
              </a:rPr>
              <a:t>°</a:t>
            </a:r>
            <a:endParaRPr lang="en-US" dirty="0">
              <a:solidFill>
                <a:schemeClr val="bg1"/>
              </a:solidFill>
            </a:endParaRPr>
          </a:p>
        </p:txBody>
      </p:sp>
      <p:sp>
        <p:nvSpPr>
          <p:cNvPr id="7" name="TextBox 6"/>
          <p:cNvSpPr txBox="1"/>
          <p:nvPr/>
        </p:nvSpPr>
        <p:spPr>
          <a:xfrm>
            <a:off x="6129046" y="2253938"/>
            <a:ext cx="4726240" cy="369332"/>
          </a:xfrm>
          <a:prstGeom prst="rect">
            <a:avLst/>
          </a:prstGeom>
          <a:noFill/>
        </p:spPr>
        <p:txBody>
          <a:bodyPr wrap="square" rtlCol="0">
            <a:spAutoFit/>
          </a:bodyPr>
          <a:lstStyle/>
          <a:p>
            <a:pPr marL="285750" indent="-285750"/>
            <a:r>
              <a:rPr lang="en-US" dirty="0">
                <a:solidFill>
                  <a:schemeClr val="bg1"/>
                </a:solidFill>
                <a:sym typeface="Wingdings" pitchFamily="2" charset="2"/>
              </a:rPr>
              <a:t> Note it’s value. Maintain </a:t>
            </a:r>
            <a:r>
              <a:rPr lang="en-US" dirty="0" err="1">
                <a:solidFill>
                  <a:schemeClr val="bg1"/>
                </a:solidFill>
                <a:sym typeface="Wingdings" pitchFamily="2" charset="2"/>
              </a:rPr>
              <a:t>R</a:t>
            </a:r>
            <a:r>
              <a:rPr lang="en-US" baseline="-25000" dirty="0" err="1">
                <a:solidFill>
                  <a:schemeClr val="bg1"/>
                </a:solidFill>
                <a:sym typeface="Wingdings" pitchFamily="2" charset="2"/>
              </a:rPr>
              <a:t>free</a:t>
            </a:r>
            <a:r>
              <a:rPr lang="en-US" dirty="0">
                <a:solidFill>
                  <a:schemeClr val="bg1"/>
                </a:solidFill>
                <a:sym typeface="Wingdings" pitchFamily="2" charset="2"/>
              </a:rPr>
              <a:t> &lt; R</a:t>
            </a:r>
            <a:r>
              <a:rPr lang="en-US" baseline="-25000" dirty="0">
                <a:solidFill>
                  <a:schemeClr val="bg1"/>
                </a:solidFill>
                <a:sym typeface="Wingdings" pitchFamily="2" charset="2"/>
              </a:rPr>
              <a:t>work</a:t>
            </a:r>
            <a:r>
              <a:rPr lang="en-US" dirty="0">
                <a:solidFill>
                  <a:schemeClr val="bg1"/>
                </a:solidFill>
                <a:sym typeface="Wingdings" pitchFamily="2" charset="2"/>
              </a:rPr>
              <a:t>+5%</a:t>
            </a:r>
            <a:endParaRPr lang="en-US" dirty="0">
              <a:solidFill>
                <a:schemeClr val="bg1"/>
              </a:solidFill>
            </a:endParaRPr>
          </a:p>
        </p:txBody>
      </p:sp>
      <p:sp>
        <p:nvSpPr>
          <p:cNvPr id="8" name="TextBox 7"/>
          <p:cNvSpPr txBox="1"/>
          <p:nvPr/>
        </p:nvSpPr>
        <p:spPr>
          <a:xfrm>
            <a:off x="6129047" y="1628927"/>
            <a:ext cx="4347666" cy="646331"/>
          </a:xfrm>
          <a:prstGeom prst="rect">
            <a:avLst/>
          </a:prstGeom>
          <a:noFill/>
        </p:spPr>
        <p:txBody>
          <a:bodyPr wrap="square" rtlCol="0">
            <a:spAutoFit/>
          </a:bodyPr>
          <a:lstStyle/>
          <a:p>
            <a:pPr marL="285750" indent="-285750"/>
            <a:r>
              <a:rPr lang="en-US" dirty="0">
                <a:solidFill>
                  <a:schemeClr val="bg1"/>
                </a:solidFill>
                <a:sym typeface="Wingdings" pitchFamily="2" charset="2"/>
              </a:rPr>
              <a:t> Note it’s value. It should decrease in subsequent rounds.</a:t>
            </a:r>
            <a:endParaRPr lang="en-US" dirty="0">
              <a:solidFill>
                <a:schemeClr val="bg1"/>
              </a:solidFill>
            </a:endParaRPr>
          </a:p>
        </p:txBody>
      </p:sp>
    </p:spTree>
    <p:extLst>
      <p:ext uri="{BB962C8B-B14F-4D97-AF65-F5344CB8AC3E}">
        <p14:creationId xmlns:p14="http://schemas.microsoft.com/office/powerpoint/2010/main" val="3017604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9" name="Rectangle 7"/>
          <p:cNvSpPr>
            <a:spLocks noGrp="1" noChangeArrowheads="1"/>
          </p:cNvSpPr>
          <p:nvPr>
            <p:ph type="title"/>
          </p:nvPr>
        </p:nvSpPr>
        <p:spPr>
          <a:xfrm>
            <a:off x="838200" y="64333"/>
            <a:ext cx="10515600" cy="1325563"/>
          </a:xfrm>
        </p:spPr>
        <p:txBody>
          <a:bodyPr/>
          <a:lstStyle/>
          <a:p>
            <a:r>
              <a:rPr lang="en-US" sz="4000" dirty="0">
                <a:solidFill>
                  <a:schemeClr val="bg1"/>
                </a:solidFill>
              </a:rPr>
              <a:t>Get a sorted list of F</a:t>
            </a:r>
            <a:r>
              <a:rPr lang="en-US" sz="4000" baseline="-25000" dirty="0">
                <a:solidFill>
                  <a:schemeClr val="bg1"/>
                </a:solidFill>
              </a:rPr>
              <a:t>obs</a:t>
            </a:r>
            <a:r>
              <a:rPr lang="en-US" sz="4000" dirty="0">
                <a:solidFill>
                  <a:schemeClr val="bg1"/>
                </a:solidFill>
              </a:rPr>
              <a:t>-</a:t>
            </a:r>
            <a:r>
              <a:rPr lang="en-US" sz="4000" dirty="0" err="1">
                <a:solidFill>
                  <a:schemeClr val="bg1"/>
                </a:solidFill>
              </a:rPr>
              <a:t>F</a:t>
            </a:r>
            <a:r>
              <a:rPr lang="en-US" sz="4000" baseline="-25000" dirty="0" err="1">
                <a:solidFill>
                  <a:schemeClr val="bg1"/>
                </a:solidFill>
              </a:rPr>
              <a:t>calc</a:t>
            </a:r>
            <a:r>
              <a:rPr lang="en-US" sz="4000" dirty="0">
                <a:solidFill>
                  <a:schemeClr val="bg1"/>
                </a:solidFill>
              </a:rPr>
              <a:t> peaks</a:t>
            </a:r>
          </a:p>
        </p:txBody>
      </p:sp>
      <p:pic>
        <p:nvPicPr>
          <p:cNvPr id="110597" name="Picture 5" descr="coot-beforeital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675" y="1196976"/>
            <a:ext cx="7410450" cy="5661025"/>
          </a:xfrm>
          <a:prstGeom prst="rect">
            <a:avLst/>
          </a:prstGeom>
          <a:noFill/>
          <a:extLst>
            <a:ext uri="{909E8E84-426E-40DD-AFC4-6F175D3DCCD1}">
              <a14:hiddenFill xmlns:a14="http://schemas.microsoft.com/office/drawing/2010/main">
                <a:solidFill>
                  <a:srgbClr val="FFFFFF"/>
                </a:solidFill>
              </a14:hiddenFill>
            </a:ext>
          </a:extLst>
        </p:spPr>
      </p:pic>
      <p:sp>
        <p:nvSpPr>
          <p:cNvPr id="110601" name="Rectangle 9"/>
          <p:cNvSpPr>
            <a:spLocks noChangeArrowheads="1"/>
          </p:cNvSpPr>
          <p:nvPr/>
        </p:nvSpPr>
        <p:spPr bwMode="auto">
          <a:xfrm>
            <a:off x="4286250" y="1609725"/>
            <a:ext cx="1619250" cy="23622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000" dirty="0"/>
              <a:t>Ramachandran plot</a:t>
            </a:r>
          </a:p>
          <a:p>
            <a:r>
              <a:rPr lang="en-US" sz="1000" dirty="0" err="1"/>
              <a:t>Kleywegt</a:t>
            </a:r>
            <a:r>
              <a:rPr lang="en-US" sz="1000" dirty="0"/>
              <a:t> plot</a:t>
            </a:r>
          </a:p>
          <a:p>
            <a:r>
              <a:rPr lang="en-US" sz="1000" dirty="0"/>
              <a:t>Incorrect Chiral Volumes</a:t>
            </a:r>
          </a:p>
          <a:p>
            <a:r>
              <a:rPr lang="en-US" sz="1000" dirty="0" err="1"/>
              <a:t>Unmodeled</a:t>
            </a:r>
            <a:r>
              <a:rPr lang="en-US" sz="1000" dirty="0"/>
              <a:t> Blobs</a:t>
            </a:r>
          </a:p>
          <a:p>
            <a:r>
              <a:rPr lang="en-US" sz="1000" b="1" dirty="0">
                <a:solidFill>
                  <a:srgbClr val="FF0000"/>
                </a:solidFill>
              </a:rPr>
              <a:t>Difference Map peaks</a:t>
            </a:r>
          </a:p>
          <a:p>
            <a:r>
              <a:rPr lang="en-US" sz="1000" dirty="0"/>
              <a:t>Check/Delete Waters</a:t>
            </a:r>
            <a:br>
              <a:rPr lang="en-US" sz="1000" dirty="0"/>
            </a:br>
            <a:r>
              <a:rPr lang="en-US" sz="1000" dirty="0"/>
              <a:t>Geometry Analysis</a:t>
            </a:r>
          </a:p>
          <a:p>
            <a:r>
              <a:rPr lang="en-US" sz="1000" dirty="0"/>
              <a:t>Peptide Omega Analysis</a:t>
            </a:r>
          </a:p>
          <a:p>
            <a:r>
              <a:rPr lang="en-US" sz="1000" dirty="0" err="1"/>
              <a:t>Rotamer</a:t>
            </a:r>
            <a:r>
              <a:rPr lang="en-US" sz="1000" dirty="0"/>
              <a:t> Analysis</a:t>
            </a:r>
          </a:p>
          <a:p>
            <a:r>
              <a:rPr lang="en-US" sz="1000" dirty="0"/>
              <a:t>Density Fit Analysis</a:t>
            </a:r>
          </a:p>
          <a:p>
            <a:r>
              <a:rPr lang="en-US" sz="1000" dirty="0"/>
              <a:t>Probe Clashes</a:t>
            </a:r>
          </a:p>
          <a:p>
            <a:r>
              <a:rPr lang="en-US" sz="1000" dirty="0"/>
              <a:t>NCS differences</a:t>
            </a:r>
          </a:p>
          <a:p>
            <a:r>
              <a:rPr lang="en-US" sz="1000" dirty="0"/>
              <a:t>Pukka Puckers</a:t>
            </a:r>
          </a:p>
          <a:p>
            <a:r>
              <a:rPr lang="en-US" sz="1000" dirty="0"/>
              <a:t>Alignment vs. PIR</a:t>
            </a:r>
          </a:p>
        </p:txBody>
      </p:sp>
      <p:pic>
        <p:nvPicPr>
          <p:cNvPr id="110598" name="Picture 6" descr="coot-beforeitall3"/>
          <p:cNvPicPr>
            <a:picLocks noChangeAspect="1" noChangeArrowheads="1"/>
          </p:cNvPicPr>
          <p:nvPr/>
        </p:nvPicPr>
        <p:blipFill>
          <a:blip r:embed="rId3">
            <a:extLst>
              <a:ext uri="{28A0092B-C50C-407E-A947-70E740481C1C}">
                <a14:useLocalDpi xmlns:a14="http://schemas.microsoft.com/office/drawing/2010/main" val="0"/>
              </a:ext>
            </a:extLst>
          </a:blip>
          <a:srcRect t="7927"/>
          <a:stretch>
            <a:fillRect/>
          </a:stretch>
        </p:blipFill>
        <p:spPr bwMode="auto">
          <a:xfrm>
            <a:off x="1524000" y="3295650"/>
            <a:ext cx="794385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110604" name="Picture 12" descr="coot-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555750"/>
            <a:ext cx="2517775" cy="3746500"/>
          </a:xfrm>
          <a:prstGeom prst="rect">
            <a:avLst/>
          </a:prstGeom>
          <a:noFill/>
          <a:extLst>
            <a:ext uri="{909E8E84-426E-40DD-AFC4-6F175D3DCCD1}">
              <a14:hiddenFill xmlns:a14="http://schemas.microsoft.com/office/drawing/2010/main">
                <a:solidFill>
                  <a:srgbClr val="FFFFFF"/>
                </a:solidFill>
              </a14:hiddenFill>
            </a:ext>
          </a:extLst>
        </p:spPr>
      </p:pic>
      <p:sp>
        <p:nvSpPr>
          <p:cNvPr id="110600" name="Line 8"/>
          <p:cNvSpPr>
            <a:spLocks noChangeShapeType="1"/>
          </p:cNvSpPr>
          <p:nvPr/>
        </p:nvSpPr>
        <p:spPr bwMode="auto">
          <a:xfrm flipH="1" flipV="1">
            <a:off x="4667250" y="1333500"/>
            <a:ext cx="476250" cy="685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0601"/>
                                        </p:tgtEl>
                                        <p:attrNameLst>
                                          <p:attrName>style.visibility</p:attrName>
                                        </p:attrNameLst>
                                      </p:cBhvr>
                                      <p:to>
                                        <p:strVal val="visible"/>
                                      </p:to>
                                    </p:set>
                                    <p:animEffect transition="in" filter="wipe(up)">
                                      <p:cBhvr>
                                        <p:cTn id="7" dur="500"/>
                                        <p:tgtEl>
                                          <p:spTgt spid="110601"/>
                                        </p:tgtEl>
                                      </p:cBhvr>
                                    </p:animEffect>
                                  </p:childTnLst>
                                </p:cTn>
                              </p:par>
                            </p:childTnLst>
                          </p:cTn>
                        </p:par>
                        <p:par>
                          <p:cTn id="8" fill="hold" nodeType="afterGroup">
                            <p:stCondLst>
                              <p:cond delay="500"/>
                            </p:stCondLst>
                            <p:childTnLst>
                              <p:par>
                                <p:cTn id="9" presetID="49" presetClass="path" presetSubtype="0" accel="50000" decel="50000" fill="hold" grpId="0" nodeType="afterEffect">
                                  <p:stCondLst>
                                    <p:cond delay="0"/>
                                  </p:stCondLst>
                                  <p:childTnLst>
                                    <p:animMotion origin="layout" path="M -1.66667E-6 -4.44444E-6 L 0.10625 0.14167 " pathEditMode="relative" rAng="0" ptsTypes="AA">
                                      <p:cBhvr>
                                        <p:cTn id="10" dur="500" fill="hold"/>
                                        <p:tgtEl>
                                          <p:spTgt spid="110600"/>
                                        </p:tgtEl>
                                        <p:attrNameLst>
                                          <p:attrName>ppt_x</p:attrName>
                                          <p:attrName>ppt_y</p:attrName>
                                        </p:attrNameLst>
                                      </p:cBhvr>
                                      <p:rCtr x="5313" y="708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0601"/>
                                        </p:tgtEl>
                                        <p:attrNameLst>
                                          <p:attrName>style.visibility</p:attrName>
                                        </p:attrNameLst>
                                      </p:cBhvr>
                                      <p:to>
                                        <p:strVal val="hidden"/>
                                      </p:to>
                                    </p:set>
                                  </p:childTnLst>
                                </p:cTn>
                              </p:par>
                            </p:childTnLst>
                          </p:cTn>
                        </p:par>
                        <p:par>
                          <p:cTn id="15" fill="hold" nodeType="afterGroup">
                            <p:stCondLst>
                              <p:cond delay="0"/>
                            </p:stCondLst>
                            <p:childTnLst>
                              <p:par>
                                <p:cTn id="16" presetID="53" presetClass="entr" presetSubtype="0" fill="hold" nodeType="afterEffect">
                                  <p:stCondLst>
                                    <p:cond delay="0"/>
                                  </p:stCondLst>
                                  <p:childTnLst>
                                    <p:set>
                                      <p:cBhvr>
                                        <p:cTn id="17" dur="1" fill="hold">
                                          <p:stCondLst>
                                            <p:cond delay="0"/>
                                          </p:stCondLst>
                                        </p:cTn>
                                        <p:tgtEl>
                                          <p:spTgt spid="110598"/>
                                        </p:tgtEl>
                                        <p:attrNameLst>
                                          <p:attrName>style.visibility</p:attrName>
                                        </p:attrNameLst>
                                      </p:cBhvr>
                                      <p:to>
                                        <p:strVal val="visible"/>
                                      </p:to>
                                    </p:set>
                                    <p:anim calcmode="lin" valueType="num">
                                      <p:cBhvr>
                                        <p:cTn id="18" dur="500" fill="hold"/>
                                        <p:tgtEl>
                                          <p:spTgt spid="110598"/>
                                        </p:tgtEl>
                                        <p:attrNameLst>
                                          <p:attrName>ppt_w</p:attrName>
                                        </p:attrNameLst>
                                      </p:cBhvr>
                                      <p:tavLst>
                                        <p:tav tm="0">
                                          <p:val>
                                            <p:fltVal val="0"/>
                                          </p:val>
                                        </p:tav>
                                        <p:tav tm="100000">
                                          <p:val>
                                            <p:strVal val="#ppt_w"/>
                                          </p:val>
                                        </p:tav>
                                      </p:tavLst>
                                    </p:anim>
                                    <p:anim calcmode="lin" valueType="num">
                                      <p:cBhvr>
                                        <p:cTn id="19" dur="500" fill="hold"/>
                                        <p:tgtEl>
                                          <p:spTgt spid="110598"/>
                                        </p:tgtEl>
                                        <p:attrNameLst>
                                          <p:attrName>ppt_h</p:attrName>
                                        </p:attrNameLst>
                                      </p:cBhvr>
                                      <p:tavLst>
                                        <p:tav tm="0">
                                          <p:val>
                                            <p:fltVal val="0"/>
                                          </p:val>
                                        </p:tav>
                                        <p:tav tm="100000">
                                          <p:val>
                                            <p:strVal val="#ppt_h"/>
                                          </p:val>
                                        </p:tav>
                                      </p:tavLst>
                                    </p:anim>
                                    <p:animEffect transition="in" filter="fade">
                                      <p:cBhvr>
                                        <p:cTn id="20" dur="500"/>
                                        <p:tgtEl>
                                          <p:spTgt spid="110598"/>
                                        </p:tgtEl>
                                      </p:cBhvr>
                                    </p:animEffect>
                                  </p:childTnLst>
                                </p:cTn>
                              </p:par>
                            </p:childTnLst>
                          </p:cTn>
                        </p:par>
                        <p:par>
                          <p:cTn id="21" fill="hold" nodeType="afterGroup">
                            <p:stCondLst>
                              <p:cond delay="500"/>
                            </p:stCondLst>
                            <p:childTnLst>
                              <p:par>
                                <p:cTn id="22" presetID="49" presetClass="path" presetSubtype="0" accel="50000" decel="50000" fill="hold" grpId="1" nodeType="afterEffect">
                                  <p:stCondLst>
                                    <p:cond delay="0"/>
                                  </p:stCondLst>
                                  <p:childTnLst>
                                    <p:animMotion origin="layout" path="M 0.10625 0.14167 L 0.26615 0.66968 " pathEditMode="relative" rAng="0" ptsTypes="AA">
                                      <p:cBhvr>
                                        <p:cTn id="23" dur="2000" fill="hold"/>
                                        <p:tgtEl>
                                          <p:spTgt spid="110600"/>
                                        </p:tgtEl>
                                        <p:attrNameLst>
                                          <p:attrName>ppt_x</p:attrName>
                                          <p:attrName>ppt_y</p:attrName>
                                        </p:attrNameLst>
                                      </p:cBhvr>
                                      <p:rCtr x="7995" y="26389"/>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0604"/>
                                        </p:tgtEl>
                                        <p:attrNameLst>
                                          <p:attrName>style.visibility</p:attrName>
                                        </p:attrNameLst>
                                      </p:cBhvr>
                                      <p:to>
                                        <p:strVal val="visible"/>
                                      </p:to>
                                    </p:set>
                                    <p:anim calcmode="lin" valueType="num">
                                      <p:cBhvr additive="base">
                                        <p:cTn id="28" dur="500" fill="hold"/>
                                        <p:tgtEl>
                                          <p:spTgt spid="110604"/>
                                        </p:tgtEl>
                                        <p:attrNameLst>
                                          <p:attrName>ppt_x</p:attrName>
                                        </p:attrNameLst>
                                      </p:cBhvr>
                                      <p:tavLst>
                                        <p:tav tm="0">
                                          <p:val>
                                            <p:strVal val="#ppt_x"/>
                                          </p:val>
                                        </p:tav>
                                        <p:tav tm="100000">
                                          <p:val>
                                            <p:strVal val="#ppt_x"/>
                                          </p:val>
                                        </p:tav>
                                      </p:tavLst>
                                    </p:anim>
                                    <p:anim calcmode="lin" valueType="num">
                                      <p:cBhvr additive="base">
                                        <p:cTn id="29" dur="500" fill="hold"/>
                                        <p:tgtEl>
                                          <p:spTgt spid="110604"/>
                                        </p:tgtEl>
                                        <p:attrNameLst>
                                          <p:attrName>ppt_y</p:attrName>
                                        </p:attrNameLst>
                                      </p:cBhvr>
                                      <p:tavLst>
                                        <p:tav tm="0">
                                          <p:val>
                                            <p:strVal val="1+#ppt_h/2"/>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10598"/>
                                        </p:tgtEl>
                                        <p:attrNameLst>
                                          <p:attrName>style.visibility</p:attrName>
                                        </p:attrNameLst>
                                      </p:cBhvr>
                                      <p:to>
                                        <p:strVal val="hidden"/>
                                      </p:to>
                                    </p:set>
                                  </p:childTnLst>
                                </p:cTn>
                              </p:par>
                            </p:childTnLst>
                          </p:cTn>
                        </p:par>
                        <p:par>
                          <p:cTn id="32" fill="hold" nodeType="afterGroup">
                            <p:stCondLst>
                              <p:cond delay="500"/>
                            </p:stCondLst>
                            <p:childTnLst>
                              <p:par>
                                <p:cTn id="33" presetID="56" presetClass="path" presetSubtype="0" accel="50000" decel="50000" fill="hold" grpId="2" nodeType="afterEffect">
                                  <p:stCondLst>
                                    <p:cond delay="0"/>
                                  </p:stCondLst>
                                  <p:childTnLst>
                                    <p:animMotion origin="layout" path="M 0.26615 0.66968 L -0.27187 0.06806 " pathEditMode="relative" rAng="0" ptsTypes="AA">
                                      <p:cBhvr>
                                        <p:cTn id="34" dur="2000" fill="hold"/>
                                        <p:tgtEl>
                                          <p:spTgt spid="110600"/>
                                        </p:tgtEl>
                                        <p:attrNameLst>
                                          <p:attrName>ppt_x</p:attrName>
                                          <p:attrName>ppt_y</p:attrName>
                                        </p:attrNameLst>
                                      </p:cBhvr>
                                      <p:rCtr x="-26901" y="-3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1" grpId="0" animBg="1"/>
      <p:bldP spid="110601" grpId="1" animBg="1"/>
      <p:bldP spid="110600" grpId="0" animBg="1"/>
      <p:bldP spid="110600" grpId="1" animBg="1"/>
      <p:bldP spid="110600" grpId="2"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What to expect in the refined coordinates and new maps</a:t>
            </a:r>
          </a:p>
        </p:txBody>
      </p:sp>
      <p:sp>
        <p:nvSpPr>
          <p:cNvPr id="3" name="Content Placeholder 2"/>
          <p:cNvSpPr>
            <a:spLocks noGrp="1"/>
          </p:cNvSpPr>
          <p:nvPr>
            <p:ph idx="1"/>
          </p:nvPr>
        </p:nvSpPr>
        <p:spPr>
          <a:xfrm>
            <a:off x="1779818" y="1666301"/>
            <a:ext cx="4324120" cy="2740447"/>
          </a:xfrm>
        </p:spPr>
        <p:txBody>
          <a:bodyPr>
            <a:normAutofit fontScale="92500" lnSpcReduction="10000"/>
          </a:bodyPr>
          <a:lstStyle/>
          <a:p>
            <a:r>
              <a:rPr lang="en-US" dirty="0" err="1"/>
              <a:t>R</a:t>
            </a:r>
            <a:r>
              <a:rPr lang="en-US" baseline="-25000" dirty="0" err="1"/>
              <a:t>work</a:t>
            </a:r>
            <a:r>
              <a:rPr lang="en-US" dirty="0" err="1"/>
              <a:t>quality</a:t>
            </a:r>
            <a:r>
              <a:rPr lang="en-US" dirty="0"/>
              <a:t> stats</a:t>
            </a:r>
          </a:p>
          <a:p>
            <a:r>
              <a:rPr lang="en-US" dirty="0">
                <a:solidFill>
                  <a:schemeClr val="bg1"/>
                </a:solidFill>
              </a:rPr>
              <a:t>native-round1_001.pdb</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native-round1_001.mtz</a:t>
            </a:r>
          </a:p>
          <a:p>
            <a:endParaRPr lang="en-US" dirty="0">
              <a:solidFill>
                <a:schemeClr val="bg1"/>
              </a:solidFill>
            </a:endParaRPr>
          </a:p>
        </p:txBody>
      </p:sp>
      <p:sp>
        <p:nvSpPr>
          <p:cNvPr id="4" name="TextBox 3"/>
          <p:cNvSpPr txBox="1"/>
          <p:nvPr/>
        </p:nvSpPr>
        <p:spPr>
          <a:xfrm>
            <a:off x="5941765" y="2170043"/>
            <a:ext cx="4726235" cy="1754326"/>
          </a:xfrm>
          <a:prstGeom prst="rect">
            <a:avLst/>
          </a:prstGeom>
          <a:noFill/>
        </p:spPr>
        <p:txBody>
          <a:bodyPr wrap="square" rtlCol="0">
            <a:spAutoFit/>
          </a:bodyPr>
          <a:lstStyle/>
          <a:p>
            <a:pPr marL="285750" indent="-285750"/>
            <a:r>
              <a:rPr lang="en-US" dirty="0">
                <a:solidFill>
                  <a:schemeClr val="bg1"/>
                </a:solidFill>
                <a:sym typeface="Wingdings" pitchFamily="2" charset="2"/>
              </a:rPr>
              <a:t> Changes to the structure (a.k.a. “the model”) will be small, barely noticeable. But, the output model will have greatly improved geometry and fit to data providing the input structure was within the radius of convergence of refinement. </a:t>
            </a:r>
            <a:endParaRPr lang="en-US" dirty="0">
              <a:solidFill>
                <a:schemeClr val="bg1"/>
              </a:solidFill>
            </a:endParaRPr>
          </a:p>
        </p:txBody>
      </p:sp>
      <p:sp>
        <p:nvSpPr>
          <p:cNvPr id="5" name="TextBox 4"/>
          <p:cNvSpPr txBox="1"/>
          <p:nvPr/>
        </p:nvSpPr>
        <p:spPr>
          <a:xfrm>
            <a:off x="5941765" y="4278490"/>
            <a:ext cx="4612067" cy="923330"/>
          </a:xfrm>
          <a:prstGeom prst="rect">
            <a:avLst/>
          </a:prstGeom>
          <a:noFill/>
        </p:spPr>
        <p:txBody>
          <a:bodyPr wrap="square" rtlCol="0">
            <a:spAutoFit/>
          </a:bodyPr>
          <a:lstStyle/>
          <a:p>
            <a:pPr marL="285750" indent="-285750">
              <a:buFont typeface="Wingdings"/>
              <a:buChar char="ß"/>
              <a:tabLst>
                <a:tab pos="285750" algn="l"/>
              </a:tabLst>
            </a:pPr>
            <a:r>
              <a:rPr lang="en-US" dirty="0">
                <a:solidFill>
                  <a:schemeClr val="bg1"/>
                </a:solidFill>
                <a:sym typeface="Wingdings" pitchFamily="2" charset="2"/>
              </a:rPr>
              <a:t>2F</a:t>
            </a:r>
            <a:r>
              <a:rPr lang="en-US" baseline="-25000" dirty="0">
                <a:solidFill>
                  <a:schemeClr val="bg1"/>
                </a:solidFill>
                <a:sym typeface="Wingdings" pitchFamily="2" charset="2"/>
              </a:rPr>
              <a:t>obs</a:t>
            </a:r>
            <a:r>
              <a:rPr lang="en-US" dirty="0">
                <a:solidFill>
                  <a:schemeClr val="bg1"/>
                </a:solidFill>
                <a:sym typeface="Wingdings" pitchFamily="2" charset="2"/>
              </a:rPr>
              <a:t>-F</a:t>
            </a:r>
            <a:r>
              <a:rPr lang="en-US" baseline="-25000" dirty="0">
                <a:solidFill>
                  <a:schemeClr val="bg1"/>
                </a:solidFill>
                <a:sym typeface="Wingdings" pitchFamily="2" charset="2"/>
              </a:rPr>
              <a:t>calc</a:t>
            </a:r>
            <a:r>
              <a:rPr lang="en-US" dirty="0">
                <a:solidFill>
                  <a:schemeClr val="bg1"/>
                </a:solidFill>
                <a:sym typeface="Wingdings" pitchFamily="2" charset="2"/>
              </a:rPr>
              <a:t> map will have clearer features.</a:t>
            </a:r>
          </a:p>
          <a:p>
            <a:pPr marL="285750" indent="-285750">
              <a:buFont typeface="Wingdings"/>
              <a:buChar char="ß"/>
              <a:tabLst>
                <a:tab pos="285750" algn="l"/>
              </a:tabLst>
            </a:pPr>
            <a:r>
              <a:rPr lang="en-US" dirty="0">
                <a:solidFill>
                  <a:schemeClr val="bg1"/>
                </a:solidFill>
                <a:sym typeface="Wingdings" pitchFamily="2" charset="2"/>
              </a:rPr>
              <a:t>F</a:t>
            </a:r>
            <a:r>
              <a:rPr lang="en-US" baseline="-25000" dirty="0">
                <a:solidFill>
                  <a:schemeClr val="bg1"/>
                </a:solidFill>
                <a:sym typeface="Wingdings" pitchFamily="2" charset="2"/>
              </a:rPr>
              <a:t>obs</a:t>
            </a:r>
            <a:r>
              <a:rPr lang="en-US" dirty="0">
                <a:solidFill>
                  <a:schemeClr val="bg1"/>
                </a:solidFill>
                <a:sym typeface="Wingdings" pitchFamily="2" charset="2"/>
              </a:rPr>
              <a:t>-</a:t>
            </a:r>
            <a:r>
              <a:rPr lang="en-US" dirty="0" err="1">
                <a:solidFill>
                  <a:schemeClr val="bg1"/>
                </a:solidFill>
                <a:sym typeface="Wingdings" pitchFamily="2" charset="2"/>
              </a:rPr>
              <a:t>F</a:t>
            </a:r>
            <a:r>
              <a:rPr lang="en-US" baseline="-25000" dirty="0" err="1">
                <a:solidFill>
                  <a:schemeClr val="bg1"/>
                </a:solidFill>
                <a:sym typeface="Wingdings" pitchFamily="2" charset="2"/>
              </a:rPr>
              <a:t>calc</a:t>
            </a:r>
            <a:r>
              <a:rPr lang="en-US" dirty="0">
                <a:solidFill>
                  <a:schemeClr val="bg1"/>
                </a:solidFill>
                <a:sym typeface="Wingdings" pitchFamily="2" charset="2"/>
              </a:rPr>
              <a:t> map will highlight the errors in your current model</a:t>
            </a:r>
            <a:endParaRPr lang="en-US" dirty="0">
              <a:solidFill>
                <a:schemeClr val="bg1"/>
              </a:solidFill>
            </a:endParaRPr>
          </a:p>
        </p:txBody>
      </p:sp>
    </p:spTree>
    <p:extLst>
      <p:ext uri="{BB962C8B-B14F-4D97-AF65-F5344CB8AC3E}">
        <p14:creationId xmlns:p14="http://schemas.microsoft.com/office/powerpoint/2010/main" val="3483807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53FC-F256-4BA9-B529-F4972A32DDE5}"/>
              </a:ext>
            </a:extLst>
          </p:cNvPr>
          <p:cNvSpPr>
            <a:spLocks noGrp="1"/>
          </p:cNvSpPr>
          <p:nvPr>
            <p:ph type="title"/>
          </p:nvPr>
        </p:nvSpPr>
        <p:spPr/>
        <p:txBody>
          <a:bodyPr>
            <a:normAutofit fontScale="90000"/>
          </a:bodyPr>
          <a:lstStyle/>
          <a:p>
            <a:r>
              <a:rPr lang="en-US" dirty="0"/>
              <a:t>Be careful with phenix versions. The type of statistics reported varies from version to version.</a:t>
            </a:r>
          </a:p>
        </p:txBody>
      </p:sp>
      <p:sp>
        <p:nvSpPr>
          <p:cNvPr id="3" name="Content Placeholder 2">
            <a:extLst>
              <a:ext uri="{FF2B5EF4-FFF2-40B4-BE49-F238E27FC236}">
                <a16:creationId xmlns:a16="http://schemas.microsoft.com/office/drawing/2014/main" id="{E369EA52-1F63-4DBF-8F89-8957CE01DB2E}"/>
              </a:ext>
            </a:extLst>
          </p:cNvPr>
          <p:cNvSpPr>
            <a:spLocks noGrp="1"/>
          </p:cNvSpPr>
          <p:nvPr>
            <p:ph idx="1"/>
          </p:nvPr>
        </p:nvSpPr>
        <p:spPr/>
        <p:txBody>
          <a:bodyPr>
            <a:normAutofit fontScale="40000" lnSpcReduction="20000"/>
          </a:bodyPr>
          <a:lstStyle/>
          <a:p>
            <a:r>
              <a:rPr lang="en-US" dirty="0"/>
              <a:t>Hi Alex,</a:t>
            </a:r>
          </a:p>
          <a:p>
            <a:r>
              <a:rPr lang="en-US" dirty="0"/>
              <a:t>Thank you for the files and performing the validation.</a:t>
            </a:r>
          </a:p>
          <a:p>
            <a:endParaRPr lang="en-US" dirty="0"/>
          </a:p>
          <a:p>
            <a:r>
              <a:rPr lang="en-US" dirty="0"/>
              <a:t>I looked for the number of residues or solvent in the .</a:t>
            </a:r>
            <a:r>
              <a:rPr lang="en-US" dirty="0" err="1"/>
              <a:t>pdb</a:t>
            </a:r>
            <a:r>
              <a:rPr lang="en-US" dirty="0"/>
              <a:t> file header, but I couldn't find it either. My explanation is that the type of statistics reported in the header differ between versions of phenix. It looks like the version of phenix you used on your computer is different than the version I used for making the tutorial. I apologize for the confusion. In this case, I suggest that the number of residues could be obtained by opening the .</a:t>
            </a:r>
            <a:r>
              <a:rPr lang="en-US" dirty="0" err="1"/>
              <a:t>pdb</a:t>
            </a:r>
            <a:r>
              <a:rPr lang="en-US" dirty="0"/>
              <a:t> file in coot and going to the Draw menu and selecting "sequence view". Then you will get a pop up window with the sequence of amino acids built. You could </a:t>
            </a:r>
            <a:r>
              <a:rPr lang="en-US" dirty="0" err="1"/>
              <a:t>substract</a:t>
            </a:r>
            <a:r>
              <a:rPr lang="en-US" dirty="0"/>
              <a:t> the first residue number from the last residue number and add one. I got 278 residues when I did it for your </a:t>
            </a:r>
            <a:r>
              <a:rPr lang="en-US" dirty="0" err="1"/>
              <a:t>pdb</a:t>
            </a:r>
            <a:r>
              <a:rPr lang="en-US" dirty="0"/>
              <a:t> file.</a:t>
            </a:r>
          </a:p>
          <a:p>
            <a:endParaRPr lang="en-US" dirty="0"/>
          </a:p>
          <a:p>
            <a:r>
              <a:rPr lang="en-US" dirty="0"/>
              <a:t>Getting the number of solvent atoms is a little trickier. The waters are listed in the "sequence view" window. Each water is represented by the symbol "~". Each water is given a residue number. You could subtract the first water residue number from the last water residue number.  But be careful to account for any gaps in the water numbering. You might have deleted waters, leaving a gap in the sequence of numbered waters. You can tell if there is a gap by seeing a missing "~" symbol. Also, if you have sulfate, you have to add 5 atoms. If you have glycerol, you have to add 7 atoms. I know this sounds tedious. When I counted the number of solvent atoms in your </a:t>
            </a:r>
            <a:r>
              <a:rPr lang="en-US" dirty="0" err="1"/>
              <a:t>pdb</a:t>
            </a:r>
            <a:r>
              <a:rPr lang="en-US" dirty="0"/>
              <a:t> file, I got 216.</a:t>
            </a:r>
          </a:p>
          <a:p>
            <a:endParaRPr lang="en-US" dirty="0"/>
          </a:p>
          <a:p>
            <a:r>
              <a:rPr lang="en-US" dirty="0"/>
              <a:t>On a </a:t>
            </a:r>
            <a:r>
              <a:rPr lang="en-US" dirty="0" err="1"/>
              <a:t>linux</a:t>
            </a:r>
            <a:r>
              <a:rPr lang="en-US" dirty="0"/>
              <a:t> computer, you could count the number of solvent atoms by using the following "grep" command  followed by word count (</a:t>
            </a:r>
            <a:r>
              <a:rPr lang="en-US" dirty="0" err="1"/>
              <a:t>wc</a:t>
            </a:r>
            <a:r>
              <a:rPr lang="en-US"/>
              <a:t>):</a:t>
            </a:r>
            <a:endParaRPr lang="en-US" dirty="0"/>
          </a:p>
          <a:p>
            <a:r>
              <a:rPr lang="en-US" dirty="0"/>
              <a:t>grep HETATM Alex_Model5_refine_001.pdb | </a:t>
            </a:r>
            <a:r>
              <a:rPr lang="en-US" dirty="0" err="1"/>
              <a:t>wc</a:t>
            </a:r>
            <a:endParaRPr lang="en-US" dirty="0"/>
          </a:p>
          <a:p>
            <a:r>
              <a:rPr lang="en-US" dirty="0"/>
              <a:t>The reports that there are 216 "HETATM" records in your PDB file (that is solvent atoms).</a:t>
            </a:r>
          </a:p>
          <a:p>
            <a:endParaRPr lang="en-US" dirty="0"/>
          </a:p>
          <a:p>
            <a:r>
              <a:rPr lang="en-US" dirty="0"/>
              <a:t>I reported these numbers for you in the spreadsheet so you don't have to do it. But, if you check my work and find I made a mistake, please correct it.</a:t>
            </a:r>
          </a:p>
          <a:p>
            <a:endParaRPr lang="en-US" dirty="0"/>
          </a:p>
          <a:p>
            <a:r>
              <a:rPr lang="en-US" dirty="0"/>
              <a:t>Mike</a:t>
            </a:r>
          </a:p>
          <a:p>
            <a:endParaRPr lang="en-US" dirty="0"/>
          </a:p>
        </p:txBody>
      </p:sp>
    </p:spTree>
    <p:extLst>
      <p:ext uri="{BB962C8B-B14F-4D97-AF65-F5344CB8AC3E}">
        <p14:creationId xmlns:p14="http://schemas.microsoft.com/office/powerpoint/2010/main" val="3347196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statistics</a:t>
            </a:r>
          </a:p>
        </p:txBody>
      </p:sp>
      <p:graphicFrame>
        <p:nvGraphicFramePr>
          <p:cNvPr id="4" name="Content Placeholder 3"/>
          <p:cNvGraphicFramePr>
            <a:graphicFrameLocks noGrp="1"/>
          </p:cNvGraphicFramePr>
          <p:nvPr>
            <p:ph idx="1"/>
            <p:extLst/>
          </p:nvPr>
        </p:nvGraphicFramePr>
        <p:xfrm>
          <a:off x="1981200" y="1600200"/>
          <a:ext cx="8229600" cy="484632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sz="3600" dirty="0"/>
                        <a:t>Biased</a:t>
                      </a:r>
                    </a:p>
                  </a:txBody>
                  <a:tcPr/>
                </a:tc>
                <a:tc>
                  <a:txBody>
                    <a:bodyPr/>
                    <a:lstStyle/>
                    <a:p>
                      <a:r>
                        <a:rPr lang="en-US" sz="3600" dirty="0"/>
                        <a:t>Unbiased </a:t>
                      </a:r>
                    </a:p>
                    <a:p>
                      <a:r>
                        <a:rPr lang="en-US" sz="3600" dirty="0"/>
                        <a:t>(Cross validation)</a:t>
                      </a:r>
                    </a:p>
                  </a:txBody>
                  <a:tcPr/>
                </a:tc>
                <a:extLst>
                  <a:ext uri="{0D108BD9-81ED-4DB2-BD59-A6C34878D82A}">
                    <a16:rowId xmlns:a16="http://schemas.microsoft.com/office/drawing/2014/main" val="10000"/>
                  </a:ext>
                </a:extLst>
              </a:tr>
              <a:tr h="370840">
                <a:tc>
                  <a:txBody>
                    <a:bodyPr/>
                    <a:lstStyle/>
                    <a:p>
                      <a:r>
                        <a:rPr lang="en-US" sz="3600" dirty="0" err="1"/>
                        <a:t>R</a:t>
                      </a:r>
                      <a:r>
                        <a:rPr lang="en-US" sz="3600" baseline="-25000" dirty="0" err="1"/>
                        <a:t>work</a:t>
                      </a:r>
                      <a:endParaRPr lang="en-US" sz="3600" baseline="-25000" dirty="0"/>
                    </a:p>
                  </a:txBody>
                  <a:tcPr/>
                </a:tc>
                <a:tc>
                  <a:txBody>
                    <a:bodyPr/>
                    <a:lstStyle/>
                    <a:p>
                      <a:r>
                        <a:rPr lang="en-US" sz="3600" dirty="0" err="1"/>
                        <a:t>R</a:t>
                      </a:r>
                      <a:r>
                        <a:rPr lang="en-US" sz="3600" baseline="-25000" dirty="0" err="1"/>
                        <a:t>free</a:t>
                      </a:r>
                      <a:endParaRPr lang="en-US" sz="3600" baseline="-25000" dirty="0"/>
                    </a:p>
                  </a:txBody>
                  <a:tcPr/>
                </a:tc>
                <a:extLst>
                  <a:ext uri="{0D108BD9-81ED-4DB2-BD59-A6C34878D82A}">
                    <a16:rowId xmlns:a16="http://schemas.microsoft.com/office/drawing/2014/main" val="10001"/>
                  </a:ext>
                </a:extLst>
              </a:tr>
              <a:tr h="370840">
                <a:tc>
                  <a:txBody>
                    <a:bodyPr/>
                    <a:lstStyle/>
                    <a:p>
                      <a:r>
                        <a:rPr lang="en-US" sz="3600" dirty="0"/>
                        <a:t>RMSD </a:t>
                      </a:r>
                      <a:r>
                        <a:rPr lang="en-US" sz="3600" baseline="0" dirty="0"/>
                        <a:t>from ideal </a:t>
                      </a:r>
                      <a:r>
                        <a:rPr lang="en-US" sz="3600" dirty="0"/>
                        <a:t>bond lengths and </a:t>
                      </a:r>
                      <a:r>
                        <a:rPr lang="en-US" sz="3600" baseline="0" dirty="0"/>
                        <a:t>angles </a:t>
                      </a:r>
                      <a:endParaRPr lang="en-US" sz="3600" dirty="0"/>
                    </a:p>
                  </a:txBody>
                  <a:tcPr/>
                </a:tc>
                <a:tc>
                  <a:txBody>
                    <a:bodyPr/>
                    <a:lstStyle/>
                    <a:p>
                      <a:r>
                        <a:rPr lang="en-US" sz="3600" dirty="0"/>
                        <a:t>Report the number</a:t>
                      </a:r>
                      <a:r>
                        <a:rPr lang="en-US" sz="3600" baseline="0" dirty="0"/>
                        <a:t> of </a:t>
                      </a:r>
                      <a:r>
                        <a:rPr lang="en-US" sz="3600" dirty="0" err="1"/>
                        <a:t>Ramachandran</a:t>
                      </a:r>
                      <a:r>
                        <a:rPr lang="en-US" sz="3600" dirty="0"/>
                        <a:t> outliers</a:t>
                      </a:r>
                    </a:p>
                  </a:txBody>
                  <a:tcPr/>
                </a:tc>
                <a:extLst>
                  <a:ext uri="{0D108BD9-81ED-4DB2-BD59-A6C34878D82A}">
                    <a16:rowId xmlns:a16="http://schemas.microsoft.com/office/drawing/2014/main" val="10002"/>
                  </a:ext>
                </a:extLst>
              </a:tr>
              <a:tr h="370840">
                <a:tc>
                  <a:txBody>
                    <a:bodyPr/>
                    <a:lstStyle/>
                    <a:p>
                      <a:endParaRPr lang="en-US" sz="3600"/>
                    </a:p>
                  </a:txBody>
                  <a:tcPr/>
                </a:tc>
                <a:tc>
                  <a:txBody>
                    <a:bodyPr/>
                    <a:lstStyle/>
                    <a:p>
                      <a:r>
                        <a:rPr lang="en-US" sz="3600" dirty="0"/>
                        <a:t>Verify3D score</a:t>
                      </a:r>
                    </a:p>
                  </a:txBody>
                  <a:tcPr/>
                </a:tc>
                <a:extLst>
                  <a:ext uri="{0D108BD9-81ED-4DB2-BD59-A6C34878D82A}">
                    <a16:rowId xmlns:a16="http://schemas.microsoft.com/office/drawing/2014/main" val="10003"/>
                  </a:ext>
                </a:extLst>
              </a:tr>
              <a:tr h="370840">
                <a:tc>
                  <a:txBody>
                    <a:bodyPr/>
                    <a:lstStyle/>
                    <a:p>
                      <a:endParaRPr lang="en-US" sz="3600"/>
                    </a:p>
                  </a:txBody>
                  <a:tcPr/>
                </a:tc>
                <a:tc>
                  <a:txBody>
                    <a:bodyPr/>
                    <a:lstStyle/>
                    <a:p>
                      <a:r>
                        <a:rPr lang="en-US" sz="3600" dirty="0" err="1"/>
                        <a:t>Errat</a:t>
                      </a:r>
                      <a:r>
                        <a:rPr lang="en-US" sz="3600" dirty="0"/>
                        <a:t> score</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501878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801" y="205190"/>
            <a:ext cx="8229600" cy="743934"/>
          </a:xfrm>
        </p:spPr>
        <p:txBody>
          <a:bodyPr/>
          <a:lstStyle/>
          <a:p>
            <a:r>
              <a:rPr lang="en-US" b="1" dirty="0"/>
              <a:t>Refinement</a:t>
            </a:r>
          </a:p>
        </p:txBody>
      </p:sp>
      <p:sp>
        <p:nvSpPr>
          <p:cNvPr id="3" name="Content Placeholder 2"/>
          <p:cNvSpPr>
            <a:spLocks noGrp="1"/>
          </p:cNvSpPr>
          <p:nvPr>
            <p:ph idx="1"/>
          </p:nvPr>
        </p:nvSpPr>
        <p:spPr>
          <a:xfrm>
            <a:off x="1524001" y="4045352"/>
            <a:ext cx="7419957" cy="2812648"/>
          </a:xfrm>
        </p:spPr>
        <p:txBody>
          <a:bodyPr/>
          <a:lstStyle/>
          <a:p>
            <a:pPr marL="800100" lvl="1" indent="-342900">
              <a:buFont typeface="+mj-lt"/>
              <a:buAutoNum type="arabicPeriod"/>
            </a:pPr>
            <a:r>
              <a:rPr lang="en-US" sz="1800" dirty="0"/>
              <a:t>Tools to fit the atoms to a map. </a:t>
            </a:r>
          </a:p>
          <a:p>
            <a:pPr marL="857250" lvl="2" indent="0">
              <a:buNone/>
            </a:pPr>
            <a:r>
              <a:rPr lang="en-US" sz="1400" dirty="0"/>
              <a:t>Manual Refinement with Coot.</a:t>
            </a:r>
          </a:p>
          <a:p>
            <a:pPr marL="800100" lvl="1" indent="-342900">
              <a:buFont typeface="+mj-lt"/>
              <a:buAutoNum type="arabicPeriod"/>
            </a:pPr>
            <a:r>
              <a:rPr lang="en-US" sz="1800" dirty="0"/>
              <a:t>Tools to improve model’s agreement with </a:t>
            </a:r>
            <a:r>
              <a:rPr lang="en-US" sz="1800" dirty="0">
                <a:solidFill>
                  <a:srgbClr val="000000"/>
                </a:solidFill>
              </a:rPr>
              <a:t>|F</a:t>
            </a:r>
            <a:r>
              <a:rPr lang="en-US" sz="1800" baseline="-25000" dirty="0">
                <a:solidFill>
                  <a:srgbClr val="000000"/>
                </a:solidFill>
              </a:rPr>
              <a:t>obs</a:t>
            </a:r>
            <a:r>
              <a:rPr lang="en-US" sz="1800" dirty="0">
                <a:solidFill>
                  <a:srgbClr val="000000"/>
                </a:solidFill>
              </a:rPr>
              <a:t>|. </a:t>
            </a:r>
          </a:p>
          <a:p>
            <a:pPr marL="857250" lvl="2" indent="0">
              <a:buNone/>
            </a:pPr>
            <a:r>
              <a:rPr lang="en-US" sz="1400" dirty="0">
                <a:solidFill>
                  <a:srgbClr val="000000"/>
                </a:solidFill>
              </a:rPr>
              <a:t>Automated refinement with </a:t>
            </a:r>
            <a:r>
              <a:rPr lang="en-US" sz="1400" dirty="0" err="1">
                <a:solidFill>
                  <a:srgbClr val="000000"/>
                </a:solidFill>
              </a:rPr>
              <a:t>Phenix</a:t>
            </a:r>
            <a:endParaRPr lang="en-US" sz="1400" dirty="0"/>
          </a:p>
          <a:p>
            <a:pPr marL="800100" lvl="1" indent="-342900">
              <a:buFont typeface="+mj-lt"/>
              <a:buAutoNum type="arabicPeriod"/>
            </a:pPr>
            <a:r>
              <a:rPr lang="en-US" sz="1800" dirty="0"/>
              <a:t>Tools to indicate which atoms are inconsistent with |F</a:t>
            </a:r>
            <a:r>
              <a:rPr lang="en-US" sz="1800" baseline="-25000" dirty="0"/>
              <a:t>obs</a:t>
            </a:r>
            <a:r>
              <a:rPr lang="en-US" sz="1800" dirty="0"/>
              <a:t>|.</a:t>
            </a:r>
          </a:p>
          <a:p>
            <a:pPr marL="857250" lvl="2" indent="0">
              <a:buNone/>
            </a:pPr>
            <a:r>
              <a:rPr lang="en-US" sz="1400" dirty="0"/>
              <a:t>R factor</a:t>
            </a:r>
          </a:p>
          <a:p>
            <a:pPr marL="857250" lvl="2" indent="0">
              <a:buNone/>
            </a:pPr>
            <a:r>
              <a:rPr lang="en-US" sz="1400" dirty="0"/>
              <a:t>Difference Fourier map.</a:t>
            </a:r>
          </a:p>
          <a:p>
            <a:pPr marL="857250" lvl="2" indent="0">
              <a:buNone/>
            </a:pPr>
            <a:endParaRPr lang="en-US" sz="1400" dirty="0"/>
          </a:p>
          <a:p>
            <a:pPr marL="800100" lvl="1" indent="-342900">
              <a:buFont typeface="+mj-lt"/>
              <a:buAutoNum type="arabicPeriod"/>
            </a:pPr>
            <a:r>
              <a:rPr lang="en-US" sz="1800" dirty="0"/>
              <a:t>Tools to indicate atoms which deviate from ideal geometry.</a:t>
            </a:r>
          </a:p>
          <a:p>
            <a:pPr marL="857250" lvl="2" indent="0">
              <a:buNone/>
            </a:pPr>
            <a:r>
              <a:rPr lang="en-US" sz="1000" dirty="0"/>
              <a:t>Saves server</a:t>
            </a:r>
          </a:p>
          <a:p>
            <a:pPr marL="857250" lvl="2" indent="0">
              <a:buNone/>
            </a:pPr>
            <a:endParaRPr lang="en-US" sz="1400" dirty="0"/>
          </a:p>
        </p:txBody>
      </p:sp>
      <p:grpSp>
        <p:nvGrpSpPr>
          <p:cNvPr id="6" name="Group 5"/>
          <p:cNvGrpSpPr/>
          <p:nvPr/>
        </p:nvGrpSpPr>
        <p:grpSpPr>
          <a:xfrm>
            <a:off x="4759321" y="5465660"/>
            <a:ext cx="1322397" cy="907141"/>
            <a:chOff x="4390698" y="2641750"/>
            <a:chExt cx="1322397" cy="907141"/>
          </a:xfrm>
        </p:grpSpPr>
        <p:grpSp>
          <p:nvGrpSpPr>
            <p:cNvPr id="8" name="Group 65"/>
            <p:cNvGrpSpPr>
              <a:grpSpLocks/>
            </p:cNvGrpSpPr>
            <p:nvPr/>
          </p:nvGrpSpPr>
          <p:grpSpPr bwMode="auto">
            <a:xfrm>
              <a:off x="4406582" y="2641750"/>
              <a:ext cx="1306513" cy="835025"/>
              <a:chOff x="4767" y="1071"/>
              <a:chExt cx="823" cy="526"/>
            </a:xfrm>
          </p:grpSpPr>
          <p:sp>
            <p:nvSpPr>
              <p:cNvPr id="9" name="Text Box 48"/>
              <p:cNvSpPr txBox="1">
                <a:spLocks noChangeArrowheads="1"/>
              </p:cNvSpPr>
              <p:nvPr/>
            </p:nvSpPr>
            <p:spPr bwMode="auto">
              <a:xfrm>
                <a:off x="4767" y="1071"/>
                <a:ext cx="823"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5000"/>
                  </a:lnSpc>
                </a:pPr>
                <a:r>
                  <a:rPr lang="en-US" dirty="0" err="1">
                    <a:latin typeface="Symbol" pitchFamily="18" charset="2"/>
                  </a:rPr>
                  <a:t>S</a:t>
                </a:r>
                <a:r>
                  <a:rPr lang="en-US" dirty="0" err="1"/>
                  <a:t>|F</a:t>
                </a:r>
                <a:r>
                  <a:rPr lang="en-US" baseline="-25000" dirty="0" err="1"/>
                  <a:t>obs</a:t>
                </a:r>
                <a:r>
                  <a:rPr lang="en-US" dirty="0" err="1"/>
                  <a:t>-F</a:t>
                </a:r>
                <a:r>
                  <a:rPr lang="en-US" baseline="-25000" dirty="0" err="1"/>
                  <a:t>calc</a:t>
                </a:r>
                <a:r>
                  <a:rPr lang="en-US" dirty="0"/>
                  <a:t>|</a:t>
                </a:r>
              </a:p>
              <a:p>
                <a:pPr algn="ctr">
                  <a:lnSpc>
                    <a:spcPct val="135000"/>
                  </a:lnSpc>
                </a:pPr>
                <a:r>
                  <a:rPr lang="en-US" dirty="0" err="1">
                    <a:latin typeface="Symbol" pitchFamily="18" charset="2"/>
                  </a:rPr>
                  <a:t>S</a:t>
                </a:r>
                <a:r>
                  <a:rPr lang="en-US" dirty="0" err="1"/>
                  <a:t>|F</a:t>
                </a:r>
                <a:r>
                  <a:rPr lang="en-US" baseline="-25000" dirty="0" err="1"/>
                  <a:t>obs</a:t>
                </a:r>
                <a:r>
                  <a:rPr lang="en-US" dirty="0"/>
                  <a:t>|</a:t>
                </a:r>
              </a:p>
            </p:txBody>
          </p:sp>
          <p:sp>
            <p:nvSpPr>
              <p:cNvPr id="10" name="Line 59"/>
              <p:cNvSpPr>
                <a:spLocks noChangeShapeType="1"/>
              </p:cNvSpPr>
              <p:nvPr/>
            </p:nvSpPr>
            <p:spPr bwMode="auto">
              <a:xfrm>
                <a:off x="4838" y="1361"/>
                <a:ext cx="701"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4"/>
            <p:cNvGrpSpPr/>
            <p:nvPr/>
          </p:nvGrpSpPr>
          <p:grpSpPr>
            <a:xfrm>
              <a:off x="4390698" y="2937903"/>
              <a:ext cx="1308346" cy="610988"/>
              <a:chOff x="4390698" y="2937903"/>
              <a:chExt cx="1308346" cy="610988"/>
            </a:xfrm>
          </p:grpSpPr>
          <p:cxnSp>
            <p:nvCxnSpPr>
              <p:cNvPr id="17" name="Straight Connector 16"/>
              <p:cNvCxnSpPr/>
              <p:nvPr/>
            </p:nvCxnSpPr>
            <p:spPr>
              <a:xfrm flipH="1">
                <a:off x="4505244" y="3140288"/>
                <a:ext cx="119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30642" y="3302670"/>
                <a:ext cx="348172" cy="246221"/>
              </a:xfrm>
              <a:prstGeom prst="rect">
                <a:avLst/>
              </a:prstGeom>
              <a:noFill/>
            </p:spPr>
            <p:txBody>
              <a:bodyPr wrap="none" rtlCol="0">
                <a:spAutoFit/>
              </a:bodyPr>
              <a:lstStyle/>
              <a:p>
                <a:r>
                  <a:rPr lang="en-US" sz="1000" dirty="0" err="1"/>
                  <a:t>hkl</a:t>
                </a:r>
                <a:endParaRPr lang="en-US" sz="1200" dirty="0"/>
              </a:p>
            </p:txBody>
          </p:sp>
          <p:sp>
            <p:nvSpPr>
              <p:cNvPr id="20" name="TextBox 19"/>
              <p:cNvSpPr txBox="1"/>
              <p:nvPr/>
            </p:nvSpPr>
            <p:spPr>
              <a:xfrm>
                <a:off x="4390698" y="2937903"/>
                <a:ext cx="346570" cy="253916"/>
              </a:xfrm>
              <a:prstGeom prst="rect">
                <a:avLst/>
              </a:prstGeom>
              <a:noFill/>
            </p:spPr>
            <p:txBody>
              <a:bodyPr wrap="none" rtlCol="0">
                <a:spAutoFit/>
              </a:bodyPr>
              <a:lstStyle/>
              <a:p>
                <a:r>
                  <a:rPr lang="en-US" sz="1050" dirty="0" err="1"/>
                  <a:t>hkl</a:t>
                </a:r>
                <a:endParaRPr lang="en-US" sz="1200" dirty="0"/>
              </a:p>
            </p:txBody>
          </p:sp>
        </p:grpSp>
      </p:grpSp>
      <p:sp>
        <p:nvSpPr>
          <p:cNvPr id="4" name="TextBox 3"/>
          <p:cNvSpPr txBox="1"/>
          <p:nvPr/>
        </p:nvSpPr>
        <p:spPr>
          <a:xfrm>
            <a:off x="1659698" y="950183"/>
            <a:ext cx="8796404" cy="2862322"/>
          </a:xfrm>
          <a:prstGeom prst="rect">
            <a:avLst/>
          </a:prstGeom>
          <a:noFill/>
        </p:spPr>
        <p:txBody>
          <a:bodyPr wrap="square" rtlCol="0">
            <a:spAutoFit/>
          </a:bodyPr>
          <a:lstStyle/>
          <a:p>
            <a:r>
              <a:rPr lang="en-US" b="1" dirty="0"/>
              <a:t>Refinement</a:t>
            </a:r>
            <a:r>
              <a:rPr lang="en-US" dirty="0"/>
              <a:t> is the process of improving an atomic model so as to resemble the true structure.</a:t>
            </a:r>
          </a:p>
          <a:p>
            <a:r>
              <a:rPr lang="en-US" b="1" dirty="0"/>
              <a:t>Refinement</a:t>
            </a:r>
            <a:r>
              <a:rPr lang="en-US" dirty="0"/>
              <a:t> cannot be completed in one session—experimental phases are not good enough to reveal all structural features at once. In fact, experimental phases are routinely abandoned when model is &gt;65% complete. Phases are adopted from the model—more accurate than experimental phases.</a:t>
            </a:r>
          </a:p>
          <a:p>
            <a:r>
              <a:rPr lang="en-US" b="1" dirty="0"/>
              <a:t>Refinement</a:t>
            </a:r>
            <a:r>
              <a:rPr lang="en-US" dirty="0"/>
              <a:t> is preformed in iterations (rounds). Phases will improve stepwise as we eliminate errors from the model. Corrections in one part of the model will improve entire </a:t>
            </a:r>
            <a:r>
              <a:rPr lang="en-US" dirty="0" err="1"/>
              <a:t>map</a:t>
            </a:r>
            <a:r>
              <a:rPr lang="en-US" dirty="0" err="1">
                <a:sym typeface="Wingdings" pitchFamily="2" charset="2"/>
              </a:rPr>
              <a:t>Improved</a:t>
            </a:r>
            <a:r>
              <a:rPr lang="en-US" dirty="0">
                <a:sym typeface="Wingdings" pitchFamily="2" charset="2"/>
              </a:rPr>
              <a:t> map will reveal new features to include in your model</a:t>
            </a:r>
            <a:r>
              <a:rPr lang="en-US" dirty="0"/>
              <a:t>. Bootstrapping procedure. Ends when no new features observed.</a:t>
            </a:r>
          </a:p>
        </p:txBody>
      </p:sp>
      <p:sp>
        <p:nvSpPr>
          <p:cNvPr id="7" name="Circular Arrow 6"/>
          <p:cNvSpPr>
            <a:spLocks noChangeAspect="1"/>
          </p:cNvSpPr>
          <p:nvPr/>
        </p:nvSpPr>
        <p:spPr>
          <a:xfrm rot="3305944" flipH="1">
            <a:off x="7064938" y="3806497"/>
            <a:ext cx="2833542" cy="2837980"/>
          </a:xfrm>
          <a:prstGeom prst="circularArrow">
            <a:avLst>
              <a:gd name="adj1" fmla="val 12500"/>
              <a:gd name="adj2" fmla="val 1142319"/>
              <a:gd name="adj3" fmla="val 20457681"/>
              <a:gd name="adj4" fmla="val 8223229"/>
              <a:gd name="adj5" fmla="val 11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1286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1774825" y="274638"/>
            <a:ext cx="8229600" cy="1143000"/>
          </a:xfrm>
        </p:spPr>
        <p:txBody>
          <a:bodyPr/>
          <a:lstStyle/>
          <a:p>
            <a:r>
              <a:rPr lang="en-US" sz="2400" dirty="0"/>
              <a:t>Importance of the geometric restraints in boosting the</a:t>
            </a:r>
            <a:br>
              <a:rPr lang="en-US" sz="4000" dirty="0"/>
            </a:br>
            <a:r>
              <a:rPr lang="en-US" sz="4000" dirty="0"/>
              <a:t>Data to Parameter Ratio </a:t>
            </a:r>
            <a:endParaRPr lang="en-US" sz="2400" dirty="0"/>
          </a:p>
        </p:txBody>
      </p:sp>
      <p:sp>
        <p:nvSpPr>
          <p:cNvPr id="13317" name="Text Box 5"/>
          <p:cNvSpPr txBox="1">
            <a:spLocks noChangeArrowheads="1"/>
          </p:cNvSpPr>
          <p:nvPr/>
        </p:nvSpPr>
        <p:spPr bwMode="auto">
          <a:xfrm>
            <a:off x="1792289" y="1893889"/>
            <a:ext cx="3889375" cy="417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FF3300"/>
                </a:solidFill>
              </a:rPr>
              <a:t>PARAMETERS</a:t>
            </a:r>
          </a:p>
          <a:p>
            <a:r>
              <a:rPr lang="en-US">
                <a:solidFill>
                  <a:srgbClr val="FF3300"/>
                </a:solidFill>
              </a:rPr>
              <a:t>Each atom has 4 parameters (variables) to refine:</a:t>
            </a:r>
          </a:p>
          <a:p>
            <a:r>
              <a:rPr lang="en-US">
                <a:solidFill>
                  <a:srgbClr val="FF3300"/>
                </a:solidFill>
              </a:rPr>
              <a:t>	</a:t>
            </a:r>
          </a:p>
          <a:p>
            <a:r>
              <a:rPr lang="en-US">
                <a:solidFill>
                  <a:srgbClr val="FF3300"/>
                </a:solidFill>
              </a:rPr>
              <a:t>	x coordinate</a:t>
            </a:r>
          </a:p>
          <a:p>
            <a:r>
              <a:rPr lang="en-US">
                <a:solidFill>
                  <a:srgbClr val="FF3300"/>
                </a:solidFill>
              </a:rPr>
              <a:t>	y coordinate</a:t>
            </a:r>
          </a:p>
          <a:p>
            <a:r>
              <a:rPr lang="en-US">
                <a:solidFill>
                  <a:srgbClr val="FF3300"/>
                </a:solidFill>
              </a:rPr>
              <a:t>	z coordinate</a:t>
            </a:r>
          </a:p>
          <a:p>
            <a:r>
              <a:rPr lang="en-US">
                <a:solidFill>
                  <a:srgbClr val="FF3300"/>
                </a:solidFill>
              </a:rPr>
              <a:t>	B factor</a:t>
            </a:r>
          </a:p>
          <a:p>
            <a:endParaRPr lang="en-US">
              <a:solidFill>
                <a:srgbClr val="FF3300"/>
              </a:solidFill>
            </a:endParaRPr>
          </a:p>
          <a:p>
            <a:r>
              <a:rPr lang="en-US">
                <a:solidFill>
                  <a:srgbClr val="FF3300"/>
                </a:solidFill>
              </a:rPr>
              <a:t>In proteinase K there are approximately 2000 atoms to refine.</a:t>
            </a:r>
          </a:p>
          <a:p>
            <a:endParaRPr lang="en-US">
              <a:solidFill>
                <a:srgbClr val="FF3300"/>
              </a:solidFill>
            </a:endParaRPr>
          </a:p>
          <a:p>
            <a:r>
              <a:rPr lang="en-US">
                <a:solidFill>
                  <a:srgbClr val="FF3300"/>
                </a:solidFill>
              </a:rPr>
              <a:t>This corresponds to </a:t>
            </a:r>
          </a:p>
          <a:p>
            <a:r>
              <a:rPr lang="en-US">
                <a:solidFill>
                  <a:srgbClr val="FF3300"/>
                </a:solidFill>
              </a:rPr>
              <a:t>2000*4= </a:t>
            </a:r>
            <a:r>
              <a:rPr lang="en-US" sz="2400" b="1">
                <a:solidFill>
                  <a:srgbClr val="FF3300"/>
                </a:solidFill>
              </a:rPr>
              <a:t>8000 variables</a:t>
            </a:r>
            <a:r>
              <a:rPr lang="en-US">
                <a:solidFill>
                  <a:srgbClr val="FF3300"/>
                </a:solidFill>
              </a:rPr>
              <a:t>.</a:t>
            </a:r>
          </a:p>
        </p:txBody>
      </p:sp>
      <p:sp>
        <p:nvSpPr>
          <p:cNvPr id="13318" name="Text Box 6"/>
          <p:cNvSpPr txBox="1">
            <a:spLocks noChangeArrowheads="1"/>
          </p:cNvSpPr>
          <p:nvPr/>
        </p:nvSpPr>
        <p:spPr bwMode="auto">
          <a:xfrm>
            <a:off x="6096000" y="4000501"/>
            <a:ext cx="45720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solidFill>
                <a:schemeClr val="hlink"/>
              </a:solidFill>
            </a:endParaRPr>
          </a:p>
          <a:p>
            <a:endParaRPr lang="en-US" dirty="0">
              <a:solidFill>
                <a:schemeClr val="hlink"/>
              </a:solidFill>
            </a:endParaRPr>
          </a:p>
          <a:p>
            <a:r>
              <a:rPr lang="en-US" dirty="0">
                <a:solidFill>
                  <a:srgbClr val="00B050"/>
                </a:solidFill>
              </a:rPr>
              <a:t>At 1.4 Å resolution we have </a:t>
            </a:r>
            <a:r>
              <a:rPr lang="en-US" sz="2400" b="1" dirty="0">
                <a:solidFill>
                  <a:srgbClr val="00B050"/>
                </a:solidFill>
              </a:rPr>
              <a:t>48,000 observations</a:t>
            </a:r>
            <a:r>
              <a:rPr lang="en-US" dirty="0">
                <a:solidFill>
                  <a:srgbClr val="00B050"/>
                </a:solidFill>
              </a:rPr>
              <a:t>.  About 6 observations per variable. Less chance of </a:t>
            </a:r>
            <a:r>
              <a:rPr lang="en-US" dirty="0" err="1">
                <a:solidFill>
                  <a:srgbClr val="00B050"/>
                </a:solidFill>
              </a:rPr>
              <a:t>overfitting</a:t>
            </a:r>
            <a:r>
              <a:rPr lang="en-US" dirty="0">
                <a:solidFill>
                  <a:srgbClr val="00B050"/>
                </a:solidFill>
              </a:rPr>
              <a:t>.</a:t>
            </a:r>
          </a:p>
        </p:txBody>
      </p:sp>
      <p:sp>
        <p:nvSpPr>
          <p:cNvPr id="13319" name="Text Box 7"/>
          <p:cNvSpPr txBox="1">
            <a:spLocks noChangeArrowheads="1"/>
          </p:cNvSpPr>
          <p:nvPr/>
        </p:nvSpPr>
        <p:spPr bwMode="auto">
          <a:xfrm>
            <a:off x="2289175" y="6340475"/>
            <a:ext cx="66885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Adding stereochemical restraints is equivalent to adding observations</a:t>
            </a:r>
          </a:p>
        </p:txBody>
      </p:sp>
      <p:sp>
        <p:nvSpPr>
          <p:cNvPr id="13321" name="Rectangle 9"/>
          <p:cNvSpPr>
            <a:spLocks noChangeArrowheads="1"/>
          </p:cNvSpPr>
          <p:nvPr/>
        </p:nvSpPr>
        <p:spPr bwMode="auto">
          <a:xfrm>
            <a:off x="6096000" y="1966913"/>
            <a:ext cx="4572000"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a:solidFill>
                  <a:srgbClr val="00B050"/>
                </a:solidFill>
              </a:rPr>
              <a:t>DATA</a:t>
            </a:r>
          </a:p>
          <a:p>
            <a:r>
              <a:rPr lang="en-US" dirty="0">
                <a:solidFill>
                  <a:srgbClr val="00B050"/>
                </a:solidFill>
              </a:rPr>
              <a:t>At 2.5 </a:t>
            </a:r>
            <a:r>
              <a:rPr lang="en-US" dirty="0">
                <a:solidFill>
                  <a:srgbClr val="00B050"/>
                </a:solidFill>
                <a:latin typeface="Calibri"/>
              </a:rPr>
              <a:t>Å</a:t>
            </a:r>
            <a:r>
              <a:rPr lang="en-US" dirty="0">
                <a:solidFill>
                  <a:srgbClr val="00B050"/>
                </a:solidFill>
              </a:rPr>
              <a:t> resolution we have </a:t>
            </a:r>
            <a:r>
              <a:rPr lang="en-US" sz="2400" b="1" dirty="0">
                <a:solidFill>
                  <a:srgbClr val="00B050"/>
                </a:solidFill>
              </a:rPr>
              <a:t>8400 observations</a:t>
            </a:r>
            <a:r>
              <a:rPr lang="en-US" dirty="0">
                <a:solidFill>
                  <a:srgbClr val="00B050"/>
                </a:solidFill>
              </a:rPr>
              <a:t> (data points) (Fobs). </a:t>
            </a:r>
          </a:p>
          <a:p>
            <a:endParaRPr lang="en-US" dirty="0">
              <a:solidFill>
                <a:srgbClr val="00B050"/>
              </a:solidFill>
            </a:endParaRPr>
          </a:p>
          <a:p>
            <a:r>
              <a:rPr lang="en-US" dirty="0">
                <a:solidFill>
                  <a:srgbClr val="00B050"/>
                </a:solidFill>
              </a:rPr>
              <a:t>Warning: with 8000 variables and only 8400 observations a perfect fit can be obtained irrespective of the accuracy of the model. (</a:t>
            </a:r>
            <a:r>
              <a:rPr lang="en-US" dirty="0" err="1">
                <a:solidFill>
                  <a:srgbClr val="00B050"/>
                </a:solidFill>
              </a:rPr>
              <a:t>overfitting</a:t>
            </a:r>
            <a:r>
              <a:rPr lang="en-US" dirty="0">
                <a:solidFill>
                  <a:srgbClr val="00B05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19" grpId="0"/>
      <p:bldP spid="133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352" y="3755004"/>
            <a:ext cx="4094496" cy="310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Geometry</a:t>
            </a:r>
          </a:p>
        </p:txBody>
      </p:sp>
      <p:sp>
        <p:nvSpPr>
          <p:cNvPr id="3" name="Content Placeholder 2"/>
          <p:cNvSpPr>
            <a:spLocks noGrp="1"/>
          </p:cNvSpPr>
          <p:nvPr>
            <p:ph idx="1"/>
          </p:nvPr>
        </p:nvSpPr>
        <p:spPr>
          <a:xfrm>
            <a:off x="1943100" y="1299259"/>
            <a:ext cx="8229600" cy="2786605"/>
          </a:xfrm>
        </p:spPr>
        <p:txBody>
          <a:bodyPr/>
          <a:lstStyle/>
          <a:p>
            <a:r>
              <a:rPr lang="en-US" dirty="0"/>
              <a:t>Monitor RMS Deviations </a:t>
            </a:r>
          </a:p>
          <a:p>
            <a:pPr lvl="1"/>
            <a:r>
              <a:rPr lang="en-US" dirty="0"/>
              <a:t>from ideal bond lengths </a:t>
            </a:r>
          </a:p>
          <a:p>
            <a:pPr lvl="2"/>
            <a:r>
              <a:rPr lang="en-US" dirty="0"/>
              <a:t>(We want RMSD less than or equal to 0.02 </a:t>
            </a:r>
            <a:r>
              <a:rPr lang="en-US" dirty="0">
                <a:latin typeface="Calibri"/>
              </a:rPr>
              <a:t>Å</a:t>
            </a:r>
            <a:r>
              <a:rPr lang="en-US" dirty="0"/>
              <a:t>) </a:t>
            </a:r>
          </a:p>
          <a:p>
            <a:pPr lvl="1"/>
            <a:r>
              <a:rPr lang="en-US" dirty="0"/>
              <a:t>From ideal bond angles </a:t>
            </a:r>
          </a:p>
          <a:p>
            <a:pPr lvl="2"/>
            <a:r>
              <a:rPr lang="en-US" dirty="0"/>
              <a:t>(We want RMSD less than or equal to 2.0</a:t>
            </a:r>
            <a:r>
              <a:rPr lang="en-US" dirty="0">
                <a:latin typeface="Calibri"/>
              </a:rPr>
              <a:t>°</a:t>
            </a:r>
            <a:r>
              <a:rPr lang="en-US" dirty="0"/>
              <a:t>).</a:t>
            </a:r>
          </a:p>
        </p:txBody>
      </p:sp>
    </p:spTree>
    <p:extLst>
      <p:ext uri="{BB962C8B-B14F-4D97-AF65-F5344CB8AC3E}">
        <p14:creationId xmlns:p14="http://schemas.microsoft.com/office/powerpoint/2010/main" val="9238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BOX\AppData\Local\Microsoft\Windows\Temporary Internet Files\Content.IE5\ZC88ESFX\balanc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599" y="4237598"/>
            <a:ext cx="6024065" cy="2342602"/>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4"/>
          <p:cNvSpPr>
            <a:spLocks noGrp="1" noChangeArrowheads="1"/>
          </p:cNvSpPr>
          <p:nvPr>
            <p:ph type="title"/>
          </p:nvPr>
        </p:nvSpPr>
        <p:spPr/>
        <p:txBody>
          <a:bodyPr/>
          <a:lstStyle/>
          <a:p>
            <a:r>
              <a:rPr lang="en-US"/>
              <a:t>Automated Refinement</a:t>
            </a:r>
          </a:p>
        </p:txBody>
      </p:sp>
      <p:sp>
        <p:nvSpPr>
          <p:cNvPr id="2053" name="Text Box 5"/>
          <p:cNvSpPr txBox="1">
            <a:spLocks noChangeArrowheads="1"/>
          </p:cNvSpPr>
          <p:nvPr/>
        </p:nvSpPr>
        <p:spPr bwMode="auto">
          <a:xfrm>
            <a:off x="2328864" y="1482726"/>
            <a:ext cx="7532687"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a:t>Two TERMS:</a:t>
            </a:r>
          </a:p>
          <a:p>
            <a:pPr algn="ctr"/>
            <a:r>
              <a:rPr lang="en-US" sz="4000" dirty="0" err="1"/>
              <a:t>E</a:t>
            </a:r>
            <a:r>
              <a:rPr lang="en-US" sz="4000" baseline="-25000" dirty="0" err="1"/>
              <a:t>total</a:t>
            </a:r>
            <a:r>
              <a:rPr lang="en-US" sz="4000" dirty="0"/>
              <a:t> = </a:t>
            </a:r>
            <a:r>
              <a:rPr lang="en-US" sz="4000" dirty="0" err="1">
                <a:solidFill>
                  <a:srgbClr val="00B050"/>
                </a:solidFill>
              </a:rPr>
              <a:t>E</a:t>
            </a:r>
            <a:r>
              <a:rPr lang="en-US" sz="4000" baseline="-25000" dirty="0" err="1">
                <a:solidFill>
                  <a:srgbClr val="00B050"/>
                </a:solidFill>
              </a:rPr>
              <a:t>data</a:t>
            </a:r>
            <a:r>
              <a:rPr lang="en-US" sz="4000" dirty="0"/>
              <a:t>(</a:t>
            </a:r>
            <a:r>
              <a:rPr lang="en-US" sz="3600" i="1" dirty="0" err="1">
                <a:solidFill>
                  <a:srgbClr val="3333CC"/>
                </a:solidFill>
              </a:rPr>
              <a:t>w</a:t>
            </a:r>
            <a:r>
              <a:rPr lang="en-US" sz="2800" baseline="-25000" dirty="0" err="1">
                <a:solidFill>
                  <a:srgbClr val="3333CC"/>
                </a:solidFill>
              </a:rPr>
              <a:t>data</a:t>
            </a:r>
            <a:r>
              <a:rPr lang="en-US" sz="3600" dirty="0"/>
              <a:t>)</a:t>
            </a:r>
            <a:r>
              <a:rPr lang="en-US" sz="4000" dirty="0"/>
              <a:t>+ </a:t>
            </a:r>
            <a:r>
              <a:rPr lang="en-US" sz="4000" dirty="0" err="1">
                <a:solidFill>
                  <a:srgbClr val="FF3300"/>
                </a:solidFill>
              </a:rPr>
              <a:t>E</a:t>
            </a:r>
            <a:r>
              <a:rPr lang="en-US" sz="4000" baseline="-25000" dirty="0" err="1">
                <a:solidFill>
                  <a:srgbClr val="FF3300"/>
                </a:solidFill>
              </a:rPr>
              <a:t>geometry</a:t>
            </a:r>
            <a:endParaRPr lang="en-US" sz="4000" dirty="0"/>
          </a:p>
        </p:txBody>
      </p:sp>
      <p:sp>
        <p:nvSpPr>
          <p:cNvPr id="2" name="Rectangle 1"/>
          <p:cNvSpPr/>
          <p:nvPr/>
        </p:nvSpPr>
        <p:spPr>
          <a:xfrm>
            <a:off x="3071598" y="3775933"/>
            <a:ext cx="2361234" cy="923330"/>
          </a:xfrm>
          <a:prstGeom prst="rect">
            <a:avLst/>
          </a:prstGeom>
        </p:spPr>
        <p:txBody>
          <a:bodyPr wrap="square">
            <a:spAutoFit/>
          </a:bodyPr>
          <a:lstStyle/>
          <a:p>
            <a:pPr lvl="0"/>
            <a:r>
              <a:rPr lang="en-US" dirty="0" err="1">
                <a:solidFill>
                  <a:srgbClr val="00B050"/>
                </a:solidFill>
              </a:rPr>
              <a:t>E</a:t>
            </a:r>
            <a:r>
              <a:rPr lang="en-US" baseline="-25000" dirty="0" err="1">
                <a:solidFill>
                  <a:srgbClr val="00B050"/>
                </a:solidFill>
              </a:rPr>
              <a:t>data</a:t>
            </a:r>
            <a:r>
              <a:rPr lang="en-US" baseline="-25000" dirty="0">
                <a:solidFill>
                  <a:srgbClr val="00B050"/>
                </a:solidFill>
              </a:rPr>
              <a:t> </a:t>
            </a:r>
            <a:r>
              <a:rPr lang="en-US" dirty="0">
                <a:solidFill>
                  <a:srgbClr val="00B050"/>
                </a:solidFill>
                <a:effectLst>
                  <a:glow rad="228600">
                    <a:schemeClr val="bg1">
                      <a:alpha val="88000"/>
                    </a:schemeClr>
                  </a:glow>
                </a:effectLst>
              </a:rPr>
              <a:t>minimizes discrepancy between |F</a:t>
            </a:r>
            <a:r>
              <a:rPr lang="en-US" baseline="-25000" dirty="0">
                <a:solidFill>
                  <a:srgbClr val="00B050"/>
                </a:solidFill>
                <a:effectLst>
                  <a:glow rad="228600">
                    <a:schemeClr val="bg1">
                      <a:alpha val="88000"/>
                    </a:schemeClr>
                  </a:glow>
                </a:effectLst>
              </a:rPr>
              <a:t>obs</a:t>
            </a:r>
            <a:r>
              <a:rPr lang="en-US" dirty="0">
                <a:solidFill>
                  <a:srgbClr val="00B050"/>
                </a:solidFill>
                <a:effectLst>
                  <a:glow rad="228600">
                    <a:schemeClr val="bg1">
                      <a:alpha val="88000"/>
                    </a:schemeClr>
                  </a:glow>
                </a:effectLst>
              </a:rPr>
              <a:t>| &amp; |</a:t>
            </a:r>
            <a:r>
              <a:rPr lang="en-US" dirty="0" err="1">
                <a:solidFill>
                  <a:srgbClr val="00B050"/>
                </a:solidFill>
                <a:effectLst>
                  <a:glow rad="228600">
                    <a:schemeClr val="bg1">
                      <a:alpha val="88000"/>
                    </a:schemeClr>
                  </a:glow>
                </a:effectLst>
              </a:rPr>
              <a:t>F</a:t>
            </a:r>
            <a:r>
              <a:rPr lang="en-US" baseline="-25000" dirty="0" err="1">
                <a:solidFill>
                  <a:srgbClr val="00B050"/>
                </a:solidFill>
                <a:effectLst>
                  <a:glow rad="228600">
                    <a:schemeClr val="bg1">
                      <a:alpha val="88000"/>
                    </a:schemeClr>
                  </a:glow>
                </a:effectLst>
              </a:rPr>
              <a:t>calc</a:t>
            </a:r>
            <a:r>
              <a:rPr lang="en-US" dirty="0">
                <a:solidFill>
                  <a:srgbClr val="00B050"/>
                </a:solidFill>
                <a:effectLst>
                  <a:glow rad="228600">
                    <a:schemeClr val="bg1">
                      <a:alpha val="88000"/>
                    </a:schemeClr>
                  </a:glow>
                </a:effectLst>
              </a:rPr>
              <a:t>|.</a:t>
            </a:r>
          </a:p>
        </p:txBody>
      </p:sp>
      <p:sp>
        <p:nvSpPr>
          <p:cNvPr id="3" name="Rectangle 2"/>
          <p:cNvSpPr/>
          <p:nvPr/>
        </p:nvSpPr>
        <p:spPr>
          <a:xfrm>
            <a:off x="5519194" y="3058123"/>
            <a:ext cx="1214024" cy="1015663"/>
          </a:xfrm>
          <a:prstGeom prst="rect">
            <a:avLst/>
          </a:prstGeom>
        </p:spPr>
        <p:txBody>
          <a:bodyPr wrap="square">
            <a:spAutoFit/>
          </a:bodyPr>
          <a:lstStyle/>
          <a:p>
            <a:pPr lvl="0"/>
            <a:r>
              <a:rPr lang="en-US" b="1" i="1" dirty="0" err="1">
                <a:solidFill>
                  <a:srgbClr val="3333CC"/>
                </a:solidFill>
              </a:rPr>
              <a:t>w</a:t>
            </a:r>
            <a:r>
              <a:rPr lang="en-US" b="1" i="1" baseline="-25000" dirty="0" err="1">
                <a:solidFill>
                  <a:srgbClr val="3333CC"/>
                </a:solidFill>
              </a:rPr>
              <a:t>data</a:t>
            </a:r>
            <a:r>
              <a:rPr lang="en-US" sz="1400" i="1" baseline="-25000" dirty="0">
                <a:solidFill>
                  <a:srgbClr val="3333CC"/>
                </a:solidFill>
              </a:rPr>
              <a:t> </a:t>
            </a:r>
            <a:r>
              <a:rPr lang="en-US" sz="1400" dirty="0">
                <a:solidFill>
                  <a:srgbClr val="3333CC"/>
                </a:solidFill>
              </a:rPr>
              <a:t>is a weight to shift the balance.</a:t>
            </a:r>
          </a:p>
        </p:txBody>
      </p:sp>
      <p:sp>
        <p:nvSpPr>
          <p:cNvPr id="4" name="Rectangle 3"/>
          <p:cNvSpPr/>
          <p:nvPr/>
        </p:nvSpPr>
        <p:spPr>
          <a:xfrm>
            <a:off x="6628423" y="3185447"/>
            <a:ext cx="3946967" cy="1477328"/>
          </a:xfrm>
          <a:prstGeom prst="rect">
            <a:avLst/>
          </a:prstGeom>
        </p:spPr>
        <p:txBody>
          <a:bodyPr wrap="square">
            <a:spAutoFit/>
          </a:bodyPr>
          <a:lstStyle/>
          <a:p>
            <a:r>
              <a:rPr lang="en-US" dirty="0" err="1">
                <a:solidFill>
                  <a:srgbClr val="FF3300"/>
                </a:solidFill>
              </a:rPr>
              <a:t>E</a:t>
            </a:r>
            <a:r>
              <a:rPr lang="en-US" baseline="-25000" dirty="0" err="1">
                <a:solidFill>
                  <a:srgbClr val="FF3300"/>
                </a:solidFill>
              </a:rPr>
              <a:t>geometry</a:t>
            </a:r>
            <a:r>
              <a:rPr lang="en-US" dirty="0"/>
              <a:t> </a:t>
            </a:r>
            <a:r>
              <a:rPr lang="en-US" dirty="0">
                <a:solidFill>
                  <a:srgbClr val="FF3300"/>
                </a:solidFill>
                <a:effectLst>
                  <a:glow rad="228600">
                    <a:schemeClr val="bg1">
                      <a:alpha val="88000"/>
                    </a:schemeClr>
                  </a:glow>
                </a:effectLst>
              </a:rPr>
              <a:t>minimizes deviation from:</a:t>
            </a:r>
          </a:p>
          <a:p>
            <a:pPr lvl="0"/>
            <a:r>
              <a:rPr lang="en-US" dirty="0">
                <a:solidFill>
                  <a:srgbClr val="FF3300"/>
                </a:solidFill>
                <a:effectLst>
                  <a:glow rad="228600">
                    <a:schemeClr val="bg1">
                      <a:alpha val="88000"/>
                    </a:schemeClr>
                  </a:glow>
                </a:effectLst>
              </a:rPr>
              <a:t>ideal bond lengths</a:t>
            </a:r>
          </a:p>
          <a:p>
            <a:pPr lvl="0"/>
            <a:r>
              <a:rPr lang="en-US" dirty="0">
                <a:solidFill>
                  <a:srgbClr val="FF3300"/>
                </a:solidFill>
                <a:effectLst>
                  <a:glow rad="228600">
                    <a:schemeClr val="bg1">
                      <a:alpha val="88000"/>
                    </a:schemeClr>
                  </a:glow>
                </a:effectLst>
              </a:rPr>
              <a:t>ideal bond angles</a:t>
            </a:r>
          </a:p>
          <a:p>
            <a:pPr lvl="0"/>
            <a:r>
              <a:rPr lang="en-US" dirty="0">
                <a:solidFill>
                  <a:srgbClr val="FF3300"/>
                </a:solidFill>
                <a:effectLst>
                  <a:glow rad="228600">
                    <a:schemeClr val="bg1">
                      <a:alpha val="88000"/>
                    </a:schemeClr>
                  </a:glow>
                </a:effectLst>
              </a:rPr>
              <a:t>planarity (for aromatics) </a:t>
            </a:r>
          </a:p>
          <a:p>
            <a:pPr lvl="0"/>
            <a:r>
              <a:rPr lang="en-US" dirty="0">
                <a:solidFill>
                  <a:srgbClr val="FF3300"/>
                </a:solidFill>
                <a:effectLst>
                  <a:glow rad="228600">
                    <a:schemeClr val="bg1">
                      <a:alpha val="88000"/>
                    </a:schemeClr>
                  </a:glow>
                </a:effectLst>
              </a:rPr>
              <a:t>&amp; repels Van der Waals overlaps.</a:t>
            </a:r>
          </a:p>
        </p:txBody>
      </p:sp>
      <p:grpSp>
        <p:nvGrpSpPr>
          <p:cNvPr id="10" name="Group 9"/>
          <p:cNvGrpSpPr/>
          <p:nvPr/>
        </p:nvGrpSpPr>
        <p:grpSpPr>
          <a:xfrm>
            <a:off x="5419780" y="4124303"/>
            <a:ext cx="400357" cy="1496120"/>
            <a:chOff x="3918929" y="4390528"/>
            <a:chExt cx="400357" cy="1496120"/>
          </a:xfrm>
        </p:grpSpPr>
        <p:cxnSp>
          <p:nvCxnSpPr>
            <p:cNvPr id="12" name="Straight Arrow Connector 11"/>
            <p:cNvCxnSpPr/>
            <p:nvPr/>
          </p:nvCxnSpPr>
          <p:spPr>
            <a:xfrm flipH="1">
              <a:off x="4064643" y="4390528"/>
              <a:ext cx="254643" cy="1053793"/>
            </a:xfrm>
            <a:prstGeom prst="straightConnector1">
              <a:avLst/>
            </a:prstGeom>
            <a:ln w="31750">
              <a:solidFill>
                <a:srgbClr val="3333CC"/>
              </a:solidFill>
              <a:tailEnd type="arrow"/>
            </a:ln>
          </p:spPr>
          <p:style>
            <a:lnRef idx="1">
              <a:schemeClr val="accent1"/>
            </a:lnRef>
            <a:fillRef idx="0">
              <a:schemeClr val="accent1"/>
            </a:fillRef>
            <a:effectRef idx="0">
              <a:schemeClr val="accent1"/>
            </a:effectRef>
            <a:fontRef idx="minor">
              <a:schemeClr val="tx1"/>
            </a:fontRef>
          </p:style>
        </p:cxnSp>
        <p:sp>
          <p:nvSpPr>
            <p:cNvPr id="9" name="Isosceles Triangle 8"/>
            <p:cNvSpPr/>
            <p:nvPr/>
          </p:nvSpPr>
          <p:spPr>
            <a:xfrm rot="10800000">
              <a:off x="3918929" y="5412087"/>
              <a:ext cx="324091" cy="474561"/>
            </a:xfrm>
            <a:prstGeom prst="triangl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292770" y="4096935"/>
            <a:ext cx="448452" cy="1528354"/>
            <a:chOff x="4757195" y="4363160"/>
            <a:chExt cx="448452" cy="1528354"/>
          </a:xfrm>
        </p:grpSpPr>
        <p:cxnSp>
          <p:nvCxnSpPr>
            <p:cNvPr id="6" name="Straight Arrow Connector 5"/>
            <p:cNvCxnSpPr/>
            <p:nvPr/>
          </p:nvCxnSpPr>
          <p:spPr>
            <a:xfrm>
              <a:off x="4757195" y="4363160"/>
              <a:ext cx="254643" cy="1053793"/>
            </a:xfrm>
            <a:prstGeom prst="straightConnector1">
              <a:avLst/>
            </a:prstGeom>
            <a:ln w="31750">
              <a:solidFill>
                <a:srgbClr val="3333CC"/>
              </a:solidFill>
              <a:tailEnd type="arrow"/>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4881556" y="5416953"/>
              <a:ext cx="324091" cy="474561"/>
            </a:xfrm>
            <a:prstGeom prst="triangl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26" presetClass="emph" presetSubtype="0" repeatCount="indefinite" fill="hold" nodeType="with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par>
                                <p:cTn id="15" presetID="26" presetClass="emph" presetSubtype="0" repeatCount="indefinite" fill="hold" nodeType="withEffect">
                                  <p:stCondLst>
                                    <p:cond delay="0"/>
                                  </p:stCondLst>
                                  <p:childTnLst>
                                    <p:animEffect transition="out" filter="fade">
                                      <p:cBhvr>
                                        <p:cTn id="16" dur="1000" tmFilter="0, 0; .2, .5; .8, .5; 1, 0"/>
                                        <p:tgtEl>
                                          <p:spTgt spid="11"/>
                                        </p:tgtEl>
                                      </p:cBhvr>
                                    </p:animEffect>
                                    <p:animScale>
                                      <p:cBhvr>
                                        <p:cTn id="1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2592637" y="254000"/>
            <a:ext cx="7043489" cy="3759200"/>
          </a:xfrm>
        </p:spPr>
        <p:txBody>
          <a:bodyPr/>
          <a:lstStyle/>
          <a:p>
            <a:pPr algn="l"/>
            <a:r>
              <a:rPr lang="en-US" sz="4000" dirty="0"/>
              <a:t>Jeopardy clue:</a:t>
            </a:r>
            <a:br>
              <a:rPr lang="en-US" sz="4000" dirty="0"/>
            </a:br>
            <a:br>
              <a:rPr lang="en-US" sz="3600" dirty="0"/>
            </a:br>
            <a:br>
              <a:rPr lang="en-US" sz="3600" dirty="0"/>
            </a:br>
            <a:br>
              <a:rPr lang="en-US" sz="3600" dirty="0"/>
            </a:br>
            <a:r>
              <a:rPr lang="en-US" sz="2800" dirty="0"/>
              <a:t>The appearance of the atomic model when </a:t>
            </a:r>
            <a:r>
              <a:rPr lang="en-US" sz="2800" dirty="0" err="1"/>
              <a:t>stereochemical</a:t>
            </a:r>
            <a:r>
              <a:rPr lang="en-US" sz="2800" dirty="0"/>
              <a:t> restraints are not included in crystallographic refinement.</a:t>
            </a:r>
          </a:p>
        </p:txBody>
      </p:sp>
      <p:pic>
        <p:nvPicPr>
          <p:cNvPr id="9224" name="Picture 8" descr="jeopard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36863" y="985838"/>
            <a:ext cx="6134100" cy="156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 name="AutoShape 10"/>
          <p:cNvSpPr>
            <a:spLocks noChangeArrowheads="1"/>
          </p:cNvSpPr>
          <p:nvPr/>
        </p:nvSpPr>
        <p:spPr bwMode="auto">
          <a:xfrm>
            <a:off x="3689350" y="5359400"/>
            <a:ext cx="4427538" cy="681038"/>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a:t>What is spaghetti, Alex?</a:t>
            </a:r>
          </a:p>
        </p:txBody>
      </p:sp>
      <p:sp>
        <p:nvSpPr>
          <p:cNvPr id="9229" name="Rectangle 13"/>
          <p:cNvSpPr>
            <a:spLocks noChangeArrowheads="1"/>
          </p:cNvSpPr>
          <p:nvPr/>
        </p:nvSpPr>
        <p:spPr bwMode="auto">
          <a:xfrm>
            <a:off x="2411413" y="4117975"/>
            <a:ext cx="64141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dirty="0" err="1"/>
              <a:t>E</a:t>
            </a:r>
            <a:r>
              <a:rPr lang="en-US" sz="4000" baseline="-25000" dirty="0" err="1"/>
              <a:t>total</a:t>
            </a:r>
            <a:r>
              <a:rPr lang="en-US" sz="4000" dirty="0"/>
              <a:t> =</a:t>
            </a:r>
            <a:r>
              <a:rPr lang="en-US" sz="4000" dirty="0" err="1">
                <a:solidFill>
                  <a:srgbClr val="FF3300"/>
                </a:solidFill>
              </a:rPr>
              <a:t>E</a:t>
            </a:r>
            <a:r>
              <a:rPr lang="en-US" sz="4000" baseline="-25000" dirty="0" err="1">
                <a:solidFill>
                  <a:srgbClr val="FF3300"/>
                </a:solidFill>
              </a:rPr>
              <a:t>stereochemistry</a:t>
            </a:r>
            <a:r>
              <a:rPr lang="en-US" sz="4000" dirty="0"/>
              <a:t> + </a:t>
            </a:r>
            <a:r>
              <a:rPr lang="en-US" sz="4000" dirty="0" err="1">
                <a:solidFill>
                  <a:srgbClr val="3399FF"/>
                </a:solidFill>
              </a:rPr>
              <a:t>w</a:t>
            </a:r>
            <a:r>
              <a:rPr lang="en-US" sz="4000" baseline="-25000" dirty="0" err="1">
                <a:solidFill>
                  <a:srgbClr val="3399FF"/>
                </a:solidFill>
              </a:rPr>
              <a:t>data</a:t>
            </a:r>
            <a:r>
              <a:rPr lang="en-US" sz="4000" baseline="-14000" dirty="0"/>
              <a:t>*</a:t>
            </a:r>
            <a:r>
              <a:rPr lang="en-US" sz="4000" dirty="0" err="1">
                <a:solidFill>
                  <a:srgbClr val="00B050"/>
                </a:solidFill>
              </a:rPr>
              <a:t>E</a:t>
            </a:r>
            <a:r>
              <a:rPr lang="en-US" sz="4000" baseline="-25000" dirty="0" err="1">
                <a:solidFill>
                  <a:srgbClr val="00B050"/>
                </a:solidFill>
              </a:rPr>
              <a:t>data</a:t>
            </a:r>
            <a:endParaRPr lang="en-US" sz="4000" baseline="-25000" dirty="0">
              <a:solidFill>
                <a:srgbClr val="00B050"/>
              </a:solidFill>
            </a:endParaRPr>
          </a:p>
        </p:txBody>
      </p:sp>
      <p:pic>
        <p:nvPicPr>
          <p:cNvPr id="9230"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825" y="5180013"/>
            <a:ext cx="1130300" cy="111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restrained        not restrained</a:t>
            </a:r>
          </a:p>
        </p:txBody>
      </p:sp>
      <p:pic>
        <p:nvPicPr>
          <p:cNvPr id="45060" name="Picture 4" descr="spaghettipdb"/>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188075" y="2276475"/>
            <a:ext cx="4038600" cy="322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2" name="Picture 6" descr="spaghettino"/>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1822450" y="2339975"/>
            <a:ext cx="4038600" cy="322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6" name="Picture 10"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1627188"/>
            <a:ext cx="4200525" cy="415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5066"/>
                                        </p:tgtEl>
                                        <p:attrNameLst>
                                          <p:attrName>style.visibility</p:attrName>
                                        </p:attrNameLst>
                                      </p:cBhvr>
                                      <p:to>
                                        <p:strVal val="visible"/>
                                      </p:to>
                                    </p:set>
                                    <p:anim calcmode="lin" valueType="num">
                                      <p:cBhvr>
                                        <p:cTn id="7" dur="3000" fill="hold"/>
                                        <p:tgtEl>
                                          <p:spTgt spid="45066"/>
                                        </p:tgtEl>
                                        <p:attrNameLst>
                                          <p:attrName>ppt_w</p:attrName>
                                        </p:attrNameLst>
                                      </p:cBhvr>
                                      <p:tavLst>
                                        <p:tav tm="0">
                                          <p:val>
                                            <p:fltVal val="0"/>
                                          </p:val>
                                        </p:tav>
                                        <p:tav tm="100000">
                                          <p:val>
                                            <p:strVal val="#ppt_w"/>
                                          </p:val>
                                        </p:tav>
                                      </p:tavLst>
                                    </p:anim>
                                    <p:anim calcmode="lin" valueType="num">
                                      <p:cBhvr>
                                        <p:cTn id="8" dur="3000" fill="hold"/>
                                        <p:tgtEl>
                                          <p:spTgt spid="45066"/>
                                        </p:tgtEl>
                                        <p:attrNameLst>
                                          <p:attrName>ppt_h</p:attrName>
                                        </p:attrNameLst>
                                      </p:cBhvr>
                                      <p:tavLst>
                                        <p:tav tm="0">
                                          <p:val>
                                            <p:fltVal val="0"/>
                                          </p:val>
                                        </p:tav>
                                        <p:tav tm="100000">
                                          <p:val>
                                            <p:strVal val="#ppt_h"/>
                                          </p:val>
                                        </p:tav>
                                      </p:tavLst>
                                    </p:anim>
                                    <p:animEffect transition="in" filter="fade">
                                      <p:cBhvr>
                                        <p:cTn id="9" dur="30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25688" y="254000"/>
            <a:ext cx="7127913" cy="3759200"/>
          </a:xfrm>
        </p:spPr>
        <p:txBody>
          <a:bodyPr/>
          <a:lstStyle/>
          <a:p>
            <a:pPr algn="l"/>
            <a:r>
              <a:rPr lang="en-US" sz="4000" dirty="0"/>
              <a:t>2</a:t>
            </a:r>
            <a:r>
              <a:rPr lang="en-US" sz="4000" baseline="30000" dirty="0"/>
              <a:t>nd</a:t>
            </a:r>
            <a:r>
              <a:rPr lang="en-US" sz="4000" dirty="0"/>
              <a:t> Jeopardy clue:</a:t>
            </a:r>
            <a:br>
              <a:rPr lang="en-US" sz="4000" dirty="0"/>
            </a:br>
            <a:br>
              <a:rPr lang="en-US" sz="3600" dirty="0"/>
            </a:br>
            <a:br>
              <a:rPr lang="en-US" sz="3600" dirty="0"/>
            </a:br>
            <a:br>
              <a:rPr lang="en-US" sz="3600" dirty="0"/>
            </a:br>
            <a:r>
              <a:rPr lang="en-US" sz="2800" dirty="0"/>
              <a:t>The value of the R-factor resulting when </a:t>
            </a:r>
            <a:r>
              <a:rPr lang="en-US" sz="2800" dirty="0" err="1"/>
              <a:t>stereochemical</a:t>
            </a:r>
            <a:r>
              <a:rPr lang="en-US" sz="2800" dirty="0"/>
              <a:t> restraints are not included in crystallographic refinement.</a:t>
            </a:r>
          </a:p>
        </p:txBody>
      </p:sp>
      <p:pic>
        <p:nvPicPr>
          <p:cNvPr id="16387" name="Picture 3" descr="jeopard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36863" y="985838"/>
            <a:ext cx="6134100" cy="156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AutoShape 4"/>
          <p:cNvSpPr>
            <a:spLocks noChangeArrowheads="1"/>
          </p:cNvSpPr>
          <p:nvPr/>
        </p:nvSpPr>
        <p:spPr bwMode="auto">
          <a:xfrm>
            <a:off x="3689350" y="5359400"/>
            <a:ext cx="4427538" cy="681038"/>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a:t>What is zero, Alex?</a:t>
            </a:r>
          </a:p>
        </p:txBody>
      </p:sp>
      <p:sp>
        <p:nvSpPr>
          <p:cNvPr id="16389" name="Rectangle 5"/>
          <p:cNvSpPr>
            <a:spLocks noChangeArrowheads="1"/>
          </p:cNvSpPr>
          <p:nvPr/>
        </p:nvSpPr>
        <p:spPr bwMode="auto">
          <a:xfrm>
            <a:off x="2411413" y="4117975"/>
            <a:ext cx="62442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E</a:t>
            </a:r>
            <a:r>
              <a:rPr lang="en-US" sz="4000" baseline="-25000"/>
              <a:t>total</a:t>
            </a:r>
            <a:r>
              <a:rPr lang="en-US" sz="4000"/>
              <a:t> =E</a:t>
            </a:r>
            <a:r>
              <a:rPr lang="en-US" sz="4000" baseline="-25000"/>
              <a:t>stereochemistry</a:t>
            </a:r>
            <a:r>
              <a:rPr lang="en-US" sz="4000"/>
              <a:t> + w</a:t>
            </a:r>
            <a:r>
              <a:rPr lang="en-US" sz="4000" baseline="-25000"/>
              <a:t>data</a:t>
            </a:r>
            <a:r>
              <a:rPr lang="en-US" sz="4000"/>
              <a:t>E</a:t>
            </a:r>
            <a:r>
              <a:rPr lang="en-US" sz="4000" baseline="-25000"/>
              <a:t>data</a:t>
            </a:r>
          </a:p>
        </p:txBody>
      </p:sp>
      <p:pic>
        <p:nvPicPr>
          <p:cNvPr id="16393" name="Picture 9" descr="z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489" y="4981576"/>
            <a:ext cx="1341437" cy="1547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7" name="Picture 5" descr="coot-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1212851"/>
            <a:ext cx="9112250" cy="5610225"/>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descr="coot-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209676"/>
            <a:ext cx="9112250" cy="5610225"/>
          </a:xfrm>
          <a:prstGeom prst="rect">
            <a:avLst/>
          </a:prstGeom>
          <a:noFill/>
          <a:extLst>
            <a:ext uri="{909E8E84-426E-40DD-AFC4-6F175D3DCCD1}">
              <a14:hiddenFill xmlns:a14="http://schemas.microsoft.com/office/drawing/2010/main">
                <a:solidFill>
                  <a:srgbClr val="FFFFFF"/>
                </a:solidFill>
              </a14:hiddenFill>
            </a:ext>
          </a:extLst>
        </p:spPr>
      </p:pic>
      <p:sp>
        <p:nvSpPr>
          <p:cNvPr id="105491" name="Rectangle 19"/>
          <p:cNvSpPr>
            <a:spLocks noGrp="1" noChangeArrowheads="1"/>
          </p:cNvSpPr>
          <p:nvPr>
            <p:ph type="title"/>
          </p:nvPr>
        </p:nvSpPr>
        <p:spPr>
          <a:xfrm>
            <a:off x="838200" y="-43945"/>
            <a:ext cx="10515600" cy="1325563"/>
          </a:xfrm>
        </p:spPr>
        <p:txBody>
          <a:bodyPr/>
          <a:lstStyle/>
          <a:p>
            <a:r>
              <a:rPr lang="en-US" dirty="0">
                <a:solidFill>
                  <a:schemeClr val="bg1"/>
                </a:solidFill>
              </a:rPr>
              <a:t>F</a:t>
            </a:r>
            <a:r>
              <a:rPr lang="en-US" baseline="-25000" dirty="0">
                <a:solidFill>
                  <a:schemeClr val="bg1"/>
                </a:solidFill>
              </a:rPr>
              <a:t>obs</a:t>
            </a:r>
            <a:r>
              <a:rPr lang="en-US" dirty="0">
                <a:solidFill>
                  <a:schemeClr val="bg1"/>
                </a:solidFill>
              </a:rPr>
              <a:t>-</a:t>
            </a:r>
            <a:r>
              <a:rPr lang="en-US" dirty="0" err="1">
                <a:solidFill>
                  <a:schemeClr val="bg1"/>
                </a:solidFill>
              </a:rPr>
              <a:t>F</a:t>
            </a:r>
            <a:r>
              <a:rPr lang="en-US" baseline="-25000" dirty="0" err="1">
                <a:solidFill>
                  <a:schemeClr val="bg1"/>
                </a:solidFill>
              </a:rPr>
              <a:t>calc</a:t>
            </a:r>
            <a:r>
              <a:rPr lang="en-US" dirty="0">
                <a:solidFill>
                  <a:schemeClr val="bg1"/>
                </a:solidFill>
              </a:rPr>
              <a:t> reveals errors in model</a:t>
            </a:r>
          </a:p>
        </p:txBody>
      </p:sp>
      <p:sp>
        <p:nvSpPr>
          <p:cNvPr id="105492" name="Text Box 20"/>
          <p:cNvSpPr txBox="1">
            <a:spLocks noChangeArrowheads="1"/>
          </p:cNvSpPr>
          <p:nvPr/>
        </p:nvSpPr>
        <p:spPr bwMode="auto">
          <a:xfrm>
            <a:off x="8251825" y="2836864"/>
            <a:ext cx="17453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33CC33"/>
                </a:solidFill>
              </a:rPr>
              <a:t>Positive density</a:t>
            </a:r>
          </a:p>
          <a:p>
            <a:r>
              <a:rPr lang="en-US">
                <a:solidFill>
                  <a:srgbClr val="FF0000"/>
                </a:solidFill>
              </a:rPr>
              <a:t>Negative density</a:t>
            </a:r>
          </a:p>
        </p:txBody>
      </p:sp>
      <p:sp>
        <p:nvSpPr>
          <p:cNvPr id="105493" name="Text Box 21"/>
          <p:cNvSpPr txBox="1">
            <a:spLocks noChangeArrowheads="1"/>
          </p:cNvSpPr>
          <p:nvPr/>
        </p:nvSpPr>
        <p:spPr bwMode="auto">
          <a:xfrm>
            <a:off x="2384425" y="5903914"/>
            <a:ext cx="27137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Real Space Refine and drag</a:t>
            </a:r>
          </a:p>
          <a:p>
            <a:r>
              <a:rPr lang="en-US">
                <a:solidFill>
                  <a:schemeClr val="bg1"/>
                </a:solidFill>
              </a:rPr>
              <a:t>Or Autofit Rotamer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5478"/>
                                        </p:tgtEl>
                                      </p:cBhvr>
                                    </p:animEffect>
                                    <p:set>
                                      <p:cBhvr>
                                        <p:cTn id="7" dur="1" fill="hold">
                                          <p:stCondLst>
                                            <p:cond delay="1999"/>
                                          </p:stCondLst>
                                        </p:cTn>
                                        <p:tgtEl>
                                          <p:spTgt spid="105478"/>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105493"/>
                                        </p:tgtEl>
                                        <p:attrNameLst>
                                          <p:attrName>style.visibility</p:attrName>
                                        </p:attrNameLst>
                                      </p:cBhvr>
                                      <p:to>
                                        <p:strVal val="visible"/>
                                      </p:to>
                                    </p:set>
                                    <p:anim calcmode="lin" valueType="num">
                                      <p:cBhvr>
                                        <p:cTn id="10" dur="500" fill="hold"/>
                                        <p:tgtEl>
                                          <p:spTgt spid="105493"/>
                                        </p:tgtEl>
                                        <p:attrNameLst>
                                          <p:attrName>ppt_w</p:attrName>
                                        </p:attrNameLst>
                                      </p:cBhvr>
                                      <p:tavLst>
                                        <p:tav tm="0">
                                          <p:val>
                                            <p:fltVal val="0"/>
                                          </p:val>
                                        </p:tav>
                                        <p:tav tm="100000">
                                          <p:val>
                                            <p:strVal val="#ppt_w"/>
                                          </p:val>
                                        </p:tav>
                                      </p:tavLst>
                                    </p:anim>
                                    <p:anim calcmode="lin" valueType="num">
                                      <p:cBhvr>
                                        <p:cTn id="11" dur="500" fill="hold"/>
                                        <p:tgtEl>
                                          <p:spTgt spid="105493"/>
                                        </p:tgtEl>
                                        <p:attrNameLst>
                                          <p:attrName>ppt_h</p:attrName>
                                        </p:attrNameLst>
                                      </p:cBhvr>
                                      <p:tavLst>
                                        <p:tav tm="0">
                                          <p:val>
                                            <p:fltVal val="0"/>
                                          </p:val>
                                        </p:tav>
                                        <p:tav tm="100000">
                                          <p:val>
                                            <p:strVal val="#ppt_h"/>
                                          </p:val>
                                        </p:tav>
                                      </p:tavLst>
                                    </p:anim>
                                    <p:animEffect transition="in" filter="fade">
                                      <p:cBhvr>
                                        <p:cTn id="12" dur="500"/>
                                        <p:tgtEl>
                                          <p:spTgt spid="105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309"/>
          <a:stretch/>
        </p:blipFill>
        <p:spPr>
          <a:xfrm>
            <a:off x="5731161" y="1206281"/>
            <a:ext cx="4473853" cy="5125066"/>
          </a:xfrm>
          <a:prstGeom prst="rect">
            <a:avLst/>
          </a:prstGeom>
        </p:spPr>
      </p:pic>
      <p:sp>
        <p:nvSpPr>
          <p:cNvPr id="55300" name="Rectangle 4"/>
          <p:cNvSpPr>
            <a:spLocks noGrp="1" noChangeArrowheads="1"/>
          </p:cNvSpPr>
          <p:nvPr>
            <p:ph type="title"/>
          </p:nvPr>
        </p:nvSpPr>
        <p:spPr>
          <a:xfrm>
            <a:off x="1524001" y="52388"/>
            <a:ext cx="8797925" cy="1143000"/>
          </a:xfrm>
        </p:spPr>
        <p:txBody>
          <a:bodyPr/>
          <a:lstStyle/>
          <a:p>
            <a:r>
              <a:rPr lang="en-US" sz="3600" dirty="0"/>
              <a:t>Ramachandran plot offers a means of Cross Validation.</a:t>
            </a:r>
          </a:p>
        </p:txBody>
      </p:sp>
      <p:pic>
        <p:nvPicPr>
          <p:cNvPr id="55305" name="Picture 9" descr="h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897" y="3210979"/>
            <a:ext cx="2517334" cy="1298286"/>
          </a:xfrm>
          <a:prstGeom prst="rect">
            <a:avLst/>
          </a:prstGeom>
          <a:noFill/>
          <a:extLst>
            <a:ext uri="{909E8E84-426E-40DD-AFC4-6F175D3DCCD1}">
              <a14:hiddenFill xmlns:a14="http://schemas.microsoft.com/office/drawing/2010/main">
                <a:solidFill>
                  <a:srgbClr val="FFFFFF"/>
                </a:solidFill>
              </a14:hiddenFill>
            </a:ext>
          </a:extLst>
        </p:spPr>
      </p:pic>
      <p:pic>
        <p:nvPicPr>
          <p:cNvPr id="55307" name="Picture 11" descr="beta0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571358" y="1673810"/>
            <a:ext cx="3084191" cy="11154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9" name="Line 13"/>
          <p:cNvSpPr>
            <a:spLocks noChangeShapeType="1"/>
          </p:cNvSpPr>
          <p:nvPr/>
        </p:nvSpPr>
        <p:spPr bwMode="auto">
          <a:xfrm>
            <a:off x="4655548" y="2095018"/>
            <a:ext cx="2273829" cy="0"/>
          </a:xfrm>
          <a:prstGeom prst="line">
            <a:avLst/>
          </a:prstGeom>
          <a:noFill/>
          <a:ln w="57150">
            <a:solidFill>
              <a:schemeClr val="accent3">
                <a:lumMod val="65000"/>
              </a:schemeClr>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5311" name="Text Box 15"/>
          <p:cNvSpPr txBox="1">
            <a:spLocks noChangeArrowheads="1"/>
          </p:cNvSpPr>
          <p:nvPr/>
        </p:nvSpPr>
        <p:spPr bwMode="auto">
          <a:xfrm>
            <a:off x="2803174" y="3052354"/>
            <a:ext cx="9172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000000"/>
                </a:solidFill>
                <a:latin typeface="Symbol" pitchFamily="18" charset="2"/>
              </a:rPr>
              <a:t>a</a:t>
            </a:r>
            <a:r>
              <a:rPr lang="en-US" sz="2000" dirty="0">
                <a:solidFill>
                  <a:srgbClr val="000000"/>
                </a:solidFill>
              </a:rPr>
              <a:t>-helix</a:t>
            </a:r>
          </a:p>
        </p:txBody>
      </p:sp>
      <p:sp>
        <p:nvSpPr>
          <p:cNvPr id="55313" name="Rectangle 17"/>
          <p:cNvSpPr>
            <a:spLocks noChangeArrowheads="1"/>
          </p:cNvSpPr>
          <p:nvPr/>
        </p:nvSpPr>
        <p:spPr bwMode="auto">
          <a:xfrm>
            <a:off x="2834454" y="1631236"/>
            <a:ext cx="899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00"/>
                </a:solidFill>
                <a:latin typeface="Symbol" pitchFamily="18" charset="2"/>
              </a:rPr>
              <a:t>b</a:t>
            </a:r>
            <a:r>
              <a:rPr lang="en-US" dirty="0">
                <a:solidFill>
                  <a:srgbClr val="000000"/>
                </a:solidFill>
              </a:rPr>
              <a:t>-sheet</a:t>
            </a:r>
          </a:p>
        </p:txBody>
      </p:sp>
      <p:sp>
        <p:nvSpPr>
          <p:cNvPr id="4" name="TextBox 3"/>
          <p:cNvSpPr txBox="1"/>
          <p:nvPr/>
        </p:nvSpPr>
        <p:spPr>
          <a:xfrm>
            <a:off x="4250423" y="5567894"/>
            <a:ext cx="6388287" cy="1200329"/>
          </a:xfrm>
          <a:prstGeom prst="rect">
            <a:avLst/>
          </a:prstGeom>
          <a:solidFill>
            <a:schemeClr val="bg1"/>
          </a:solidFill>
        </p:spPr>
        <p:txBody>
          <a:bodyPr wrap="none" rtlCol="0">
            <a:spAutoFit/>
          </a:bodyPr>
          <a:lstStyle/>
          <a:p>
            <a:r>
              <a:rPr lang="en-US" dirty="0">
                <a:latin typeface="Courier New" pitchFamily="49" charset="0"/>
                <a:cs typeface="Courier New" pitchFamily="49" charset="0"/>
              </a:rPr>
              <a:t>Residues in most favored regions   208 90.4%</a:t>
            </a:r>
          </a:p>
          <a:p>
            <a:r>
              <a:rPr lang="en-US" dirty="0">
                <a:latin typeface="Courier New" pitchFamily="49" charset="0"/>
                <a:cs typeface="Courier New" pitchFamily="49" charset="0"/>
              </a:rPr>
              <a:t>Residues in additional allowed </a:t>
            </a:r>
            <a:r>
              <a:rPr lang="en-US" dirty="0" err="1">
                <a:latin typeface="Courier New" pitchFamily="49" charset="0"/>
                <a:cs typeface="Courier New" pitchFamily="49" charset="0"/>
              </a:rPr>
              <a:t>reg</a:t>
            </a:r>
            <a:r>
              <a:rPr lang="en-US" dirty="0">
                <a:latin typeface="Courier New" pitchFamily="49" charset="0"/>
                <a:cs typeface="Courier New" pitchFamily="49" charset="0"/>
              </a:rPr>
              <a:t>  21  9.1%</a:t>
            </a:r>
          </a:p>
          <a:p>
            <a:r>
              <a:rPr lang="en-US" dirty="0">
                <a:latin typeface="Courier New" pitchFamily="49" charset="0"/>
                <a:cs typeface="Courier New" pitchFamily="49" charset="0"/>
              </a:rPr>
              <a:t>Residues in generously allowed </a:t>
            </a:r>
            <a:r>
              <a:rPr lang="en-US" dirty="0" err="1">
                <a:latin typeface="Courier New" pitchFamily="49" charset="0"/>
                <a:cs typeface="Courier New" pitchFamily="49" charset="0"/>
              </a:rPr>
              <a:t>reg</a:t>
            </a:r>
            <a:r>
              <a:rPr lang="en-US" dirty="0">
                <a:latin typeface="Courier New" pitchFamily="49" charset="0"/>
                <a:cs typeface="Courier New" pitchFamily="49" charset="0"/>
              </a:rPr>
              <a:t>   1  0.4%</a:t>
            </a:r>
          </a:p>
          <a:p>
            <a:r>
              <a:rPr lang="en-US" dirty="0">
                <a:latin typeface="Courier New" pitchFamily="49" charset="0"/>
                <a:cs typeface="Courier New" pitchFamily="49" charset="0"/>
              </a:rPr>
              <a:t>Residues in disallowed regions       0  0.0% </a:t>
            </a:r>
          </a:p>
        </p:txBody>
      </p:sp>
      <p:sp>
        <p:nvSpPr>
          <p:cNvPr id="14" name="Line 13"/>
          <p:cNvSpPr>
            <a:spLocks noChangeShapeType="1"/>
          </p:cNvSpPr>
          <p:nvPr/>
        </p:nvSpPr>
        <p:spPr bwMode="auto">
          <a:xfrm>
            <a:off x="4656754" y="3770743"/>
            <a:ext cx="2691240" cy="0"/>
          </a:xfrm>
          <a:prstGeom prst="line">
            <a:avLst/>
          </a:prstGeom>
          <a:noFill/>
          <a:ln w="57150">
            <a:solidFill>
              <a:schemeClr val="accent3">
                <a:lumMod val="65000"/>
              </a:schemeClr>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360588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a:t>Native Structure Refinement</a:t>
            </a:r>
          </a:p>
        </p:txBody>
      </p:sp>
      <p:sp>
        <p:nvSpPr>
          <p:cNvPr id="86019" name="Rectangle 3"/>
          <p:cNvSpPr>
            <a:spLocks noGrp="1" noChangeArrowheads="1"/>
          </p:cNvSpPr>
          <p:nvPr>
            <p:ph type="body" idx="1"/>
          </p:nvPr>
        </p:nvSpPr>
        <p:spPr>
          <a:xfrm>
            <a:off x="1593965" y="1483823"/>
            <a:ext cx="7777250" cy="4525963"/>
          </a:xfrm>
        </p:spPr>
        <p:txBody>
          <a:bodyPr>
            <a:normAutofit lnSpcReduction="10000"/>
          </a:bodyPr>
          <a:lstStyle/>
          <a:p>
            <a:pPr>
              <a:lnSpc>
                <a:spcPct val="80000"/>
              </a:lnSpc>
            </a:pPr>
            <a:r>
              <a:rPr lang="en-US" sz="2400" dirty="0"/>
              <a:t>Automated Refinement—Round 1</a:t>
            </a:r>
          </a:p>
          <a:p>
            <a:pPr lvl="1">
              <a:lnSpc>
                <a:spcPct val="80000"/>
              </a:lnSpc>
            </a:pPr>
            <a:r>
              <a:rPr lang="en-US" sz="2000" dirty="0"/>
              <a:t> </a:t>
            </a:r>
            <a:r>
              <a:rPr lang="en-US" sz="1600" dirty="0" err="1"/>
              <a:t>Phenix</a:t>
            </a:r>
            <a:endParaRPr lang="en-US" sz="1600" dirty="0"/>
          </a:p>
          <a:p>
            <a:pPr lvl="1">
              <a:lnSpc>
                <a:spcPct val="80000"/>
              </a:lnSpc>
            </a:pPr>
            <a:r>
              <a:rPr lang="en-US" sz="2000" dirty="0" err="1"/>
              <a:t>R</a:t>
            </a:r>
            <a:r>
              <a:rPr lang="en-US" sz="2000" baseline="-25000" dirty="0" err="1"/>
              <a:t>work</a:t>
            </a:r>
            <a:r>
              <a:rPr lang="en-US" sz="2000" dirty="0"/>
              <a:t> and </a:t>
            </a:r>
            <a:r>
              <a:rPr lang="en-US" sz="2000" dirty="0" err="1"/>
              <a:t>R</a:t>
            </a:r>
            <a:r>
              <a:rPr lang="en-US" sz="2000" baseline="-25000" dirty="0" err="1"/>
              <a:t>free</a:t>
            </a:r>
            <a:r>
              <a:rPr lang="en-US" sz="2000" dirty="0"/>
              <a:t> for your model.</a:t>
            </a:r>
          </a:p>
          <a:p>
            <a:pPr>
              <a:lnSpc>
                <a:spcPct val="80000"/>
              </a:lnSpc>
            </a:pPr>
            <a:r>
              <a:rPr lang="en-US" sz="2400" dirty="0"/>
              <a:t>Validate the structure with web server</a:t>
            </a:r>
          </a:p>
          <a:p>
            <a:pPr lvl="1">
              <a:lnSpc>
                <a:spcPct val="80000"/>
              </a:lnSpc>
            </a:pPr>
            <a:r>
              <a:rPr lang="en-US" sz="2000" dirty="0"/>
              <a:t>Do this now.</a:t>
            </a:r>
          </a:p>
          <a:p>
            <a:pPr lvl="1">
              <a:lnSpc>
                <a:spcPct val="80000"/>
              </a:lnSpc>
            </a:pPr>
            <a:r>
              <a:rPr lang="en-US" sz="2000" dirty="0"/>
              <a:t>Type “</a:t>
            </a:r>
            <a:r>
              <a:rPr lang="en-US" sz="2000" dirty="0" err="1"/>
              <a:t>procheck</a:t>
            </a:r>
            <a:r>
              <a:rPr lang="en-US" sz="2000" dirty="0"/>
              <a:t> nativeround1_001.pdb 1.5”</a:t>
            </a:r>
          </a:p>
          <a:p>
            <a:pPr lvl="1">
              <a:lnSpc>
                <a:spcPct val="80000"/>
              </a:lnSpc>
            </a:pPr>
            <a:r>
              <a:rPr lang="en-US" sz="2000" dirty="0"/>
              <a:t>Type “evince nativeround1_001_01.ps”</a:t>
            </a:r>
          </a:p>
          <a:p>
            <a:pPr lvl="1">
              <a:lnSpc>
                <a:spcPct val="80000"/>
              </a:lnSpc>
            </a:pPr>
            <a:r>
              <a:rPr lang="en-US" sz="2000" dirty="0"/>
              <a:t>Report Ramachandran statistics on spreadsheet.</a:t>
            </a:r>
          </a:p>
          <a:p>
            <a:pPr>
              <a:lnSpc>
                <a:spcPct val="80000"/>
              </a:lnSpc>
            </a:pPr>
            <a:r>
              <a:rPr lang="en-US" sz="2400" dirty="0"/>
              <a:t>Manual Refinement </a:t>
            </a:r>
          </a:p>
          <a:p>
            <a:pPr lvl="1">
              <a:lnSpc>
                <a:spcPct val="80000"/>
              </a:lnSpc>
            </a:pPr>
            <a:r>
              <a:rPr lang="en-US" sz="1600" dirty="0"/>
              <a:t>correct errors with Coot</a:t>
            </a:r>
          </a:p>
          <a:p>
            <a:pPr>
              <a:lnSpc>
                <a:spcPct val="80000"/>
              </a:lnSpc>
            </a:pPr>
            <a:r>
              <a:rPr lang="en-US" sz="2400" dirty="0"/>
              <a:t>Automated Refinement– Round 2</a:t>
            </a:r>
          </a:p>
          <a:p>
            <a:pPr lvl="1">
              <a:lnSpc>
                <a:spcPct val="80000"/>
              </a:lnSpc>
            </a:pPr>
            <a:r>
              <a:rPr lang="en-US" sz="1200" dirty="0" err="1"/>
              <a:t>Phenix</a:t>
            </a:r>
            <a:endParaRPr lang="en-US" sz="1200" dirty="0"/>
          </a:p>
          <a:p>
            <a:pPr lvl="1">
              <a:lnSpc>
                <a:spcPct val="80000"/>
              </a:lnSpc>
            </a:pPr>
            <a:r>
              <a:rPr lang="en-US" sz="2000" dirty="0"/>
              <a:t>Report </a:t>
            </a:r>
            <a:r>
              <a:rPr lang="en-US" sz="2000" dirty="0" err="1"/>
              <a:t>R</a:t>
            </a:r>
            <a:r>
              <a:rPr lang="en-US" sz="2000" baseline="-25000" dirty="0" err="1"/>
              <a:t>work</a:t>
            </a:r>
            <a:r>
              <a:rPr lang="en-US" sz="2000" dirty="0"/>
              <a:t> and </a:t>
            </a:r>
            <a:r>
              <a:rPr lang="en-US" sz="2000" dirty="0" err="1"/>
              <a:t>R</a:t>
            </a:r>
            <a:r>
              <a:rPr lang="en-US" sz="2000" baseline="-25000" dirty="0" err="1"/>
              <a:t>free</a:t>
            </a:r>
            <a:r>
              <a:rPr lang="en-US" sz="2000" dirty="0"/>
              <a:t> for your model on spreadsheet.</a:t>
            </a:r>
          </a:p>
          <a:p>
            <a:pPr>
              <a:lnSpc>
                <a:spcPct val="80000"/>
              </a:lnSpc>
            </a:pPr>
            <a:r>
              <a:rPr lang="en-US" sz="2400" dirty="0"/>
              <a:t>Awards</a:t>
            </a:r>
          </a:p>
          <a:p>
            <a:pPr>
              <a:lnSpc>
                <a:spcPct val="80000"/>
              </a:lnSpc>
            </a:pPr>
            <a:endParaRPr lang="en-US" sz="2400" dirty="0"/>
          </a:p>
        </p:txBody>
      </p:sp>
      <p:pic>
        <p:nvPicPr>
          <p:cNvPr id="86020"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139826"/>
            <a:ext cx="1082675" cy="1135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a:t>Native Structure Refinement</a:t>
            </a:r>
          </a:p>
        </p:txBody>
      </p:sp>
      <p:sp>
        <p:nvSpPr>
          <p:cNvPr id="86019" name="Rectangle 3"/>
          <p:cNvSpPr>
            <a:spLocks noGrp="1" noChangeArrowheads="1"/>
          </p:cNvSpPr>
          <p:nvPr>
            <p:ph type="body" idx="1"/>
          </p:nvPr>
        </p:nvSpPr>
        <p:spPr>
          <a:xfrm>
            <a:off x="1593965" y="1483823"/>
            <a:ext cx="7777250" cy="4525963"/>
          </a:xfrm>
        </p:spPr>
        <p:txBody>
          <a:bodyPr/>
          <a:lstStyle/>
          <a:p>
            <a:pPr>
              <a:lnSpc>
                <a:spcPct val="80000"/>
              </a:lnSpc>
            </a:pPr>
            <a:r>
              <a:rPr lang="en-US" sz="2400" dirty="0"/>
              <a:t>Automated Refinement—Round 1</a:t>
            </a:r>
          </a:p>
          <a:p>
            <a:pPr lvl="1">
              <a:lnSpc>
                <a:spcPct val="80000"/>
              </a:lnSpc>
            </a:pPr>
            <a:r>
              <a:rPr lang="en-US" sz="2000" dirty="0"/>
              <a:t> </a:t>
            </a:r>
            <a:r>
              <a:rPr lang="en-US" sz="1600" dirty="0" err="1"/>
              <a:t>Phenix</a:t>
            </a:r>
            <a:endParaRPr lang="en-US" sz="1600" dirty="0"/>
          </a:p>
          <a:p>
            <a:pPr lvl="1">
              <a:lnSpc>
                <a:spcPct val="80000"/>
              </a:lnSpc>
            </a:pPr>
            <a:r>
              <a:rPr lang="en-US" sz="2000" dirty="0" err="1"/>
              <a:t>R</a:t>
            </a:r>
            <a:r>
              <a:rPr lang="en-US" sz="2000" baseline="-25000" dirty="0" err="1"/>
              <a:t>work</a:t>
            </a:r>
            <a:r>
              <a:rPr lang="en-US" sz="2000" dirty="0"/>
              <a:t> and </a:t>
            </a:r>
            <a:r>
              <a:rPr lang="en-US" sz="2000" dirty="0" err="1"/>
              <a:t>R</a:t>
            </a:r>
            <a:r>
              <a:rPr lang="en-US" sz="2000" baseline="-25000" dirty="0" err="1"/>
              <a:t>free</a:t>
            </a:r>
            <a:r>
              <a:rPr lang="en-US" sz="2000" dirty="0"/>
              <a:t> for your model.</a:t>
            </a:r>
          </a:p>
          <a:p>
            <a:pPr>
              <a:lnSpc>
                <a:spcPct val="80000"/>
              </a:lnSpc>
            </a:pPr>
            <a:r>
              <a:rPr lang="en-US" sz="2400" dirty="0"/>
              <a:t>Validate the structure with web server</a:t>
            </a:r>
          </a:p>
          <a:p>
            <a:pPr lvl="1">
              <a:lnSpc>
                <a:spcPct val="80000"/>
              </a:lnSpc>
            </a:pPr>
            <a:r>
              <a:rPr lang="en-US" sz="2000" dirty="0"/>
              <a:t>Do this now.</a:t>
            </a:r>
          </a:p>
          <a:p>
            <a:pPr lvl="1">
              <a:lnSpc>
                <a:spcPct val="80000"/>
              </a:lnSpc>
            </a:pPr>
            <a:r>
              <a:rPr lang="en-US" sz="2000" dirty="0"/>
              <a:t>Google search “UCLA saves”</a:t>
            </a:r>
          </a:p>
          <a:p>
            <a:pPr lvl="1">
              <a:lnSpc>
                <a:spcPct val="80000"/>
              </a:lnSpc>
            </a:pPr>
            <a:r>
              <a:rPr lang="en-US" sz="2000" dirty="0"/>
              <a:t>Report Ramachandran statistics on spreadsheet.</a:t>
            </a:r>
          </a:p>
          <a:p>
            <a:pPr>
              <a:lnSpc>
                <a:spcPct val="80000"/>
              </a:lnSpc>
            </a:pPr>
            <a:r>
              <a:rPr lang="en-US" sz="2400" dirty="0"/>
              <a:t>Manual Refinement </a:t>
            </a:r>
          </a:p>
          <a:p>
            <a:pPr lvl="1">
              <a:lnSpc>
                <a:spcPct val="80000"/>
              </a:lnSpc>
            </a:pPr>
            <a:r>
              <a:rPr lang="en-US" sz="1600" dirty="0"/>
              <a:t>correct errors with Coot</a:t>
            </a:r>
          </a:p>
          <a:p>
            <a:pPr>
              <a:lnSpc>
                <a:spcPct val="80000"/>
              </a:lnSpc>
            </a:pPr>
            <a:r>
              <a:rPr lang="en-US" sz="2400" dirty="0"/>
              <a:t>Automated Refinement– Round 2</a:t>
            </a:r>
          </a:p>
          <a:p>
            <a:pPr lvl="1">
              <a:lnSpc>
                <a:spcPct val="80000"/>
              </a:lnSpc>
            </a:pPr>
            <a:r>
              <a:rPr lang="en-US" sz="1200" dirty="0" err="1"/>
              <a:t>Phenix</a:t>
            </a:r>
            <a:endParaRPr lang="en-US" sz="1200" dirty="0"/>
          </a:p>
          <a:p>
            <a:pPr lvl="1">
              <a:lnSpc>
                <a:spcPct val="80000"/>
              </a:lnSpc>
            </a:pPr>
            <a:r>
              <a:rPr lang="en-US" sz="2000" dirty="0"/>
              <a:t>Report </a:t>
            </a:r>
            <a:r>
              <a:rPr lang="en-US" sz="2000" dirty="0" err="1"/>
              <a:t>R</a:t>
            </a:r>
            <a:r>
              <a:rPr lang="en-US" sz="2000" baseline="-25000" dirty="0" err="1"/>
              <a:t>work</a:t>
            </a:r>
            <a:r>
              <a:rPr lang="en-US" sz="2000" dirty="0"/>
              <a:t> and </a:t>
            </a:r>
            <a:r>
              <a:rPr lang="en-US" sz="2000" dirty="0" err="1"/>
              <a:t>R</a:t>
            </a:r>
            <a:r>
              <a:rPr lang="en-US" sz="2000" baseline="-25000" dirty="0" err="1"/>
              <a:t>free</a:t>
            </a:r>
            <a:r>
              <a:rPr lang="en-US" sz="2000" dirty="0"/>
              <a:t> for your model on spreadsheet.</a:t>
            </a:r>
          </a:p>
          <a:p>
            <a:pPr>
              <a:lnSpc>
                <a:spcPct val="80000"/>
              </a:lnSpc>
            </a:pPr>
            <a:r>
              <a:rPr lang="en-US" sz="2400" dirty="0"/>
              <a:t>Awards</a:t>
            </a:r>
          </a:p>
          <a:p>
            <a:pPr>
              <a:lnSpc>
                <a:spcPct val="80000"/>
              </a:lnSpc>
            </a:pPr>
            <a:endParaRPr lang="en-US" sz="2400" dirty="0"/>
          </a:p>
        </p:txBody>
      </p:sp>
      <p:pic>
        <p:nvPicPr>
          <p:cNvPr id="86020"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139826"/>
            <a:ext cx="1082675" cy="113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20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5187" y="2680490"/>
            <a:ext cx="8868578" cy="1313761"/>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nvPr>
        </p:nvSpPr>
        <p:spPr>
          <a:xfrm>
            <a:off x="1524000" y="109385"/>
            <a:ext cx="9144000" cy="1143000"/>
          </a:xfrm>
        </p:spPr>
        <p:txBody>
          <a:bodyPr/>
          <a:lstStyle/>
          <a:p>
            <a:r>
              <a:rPr lang="en-US" sz="3200" b="1" dirty="0"/>
              <a:t>Refinement procedure for native structure</a:t>
            </a:r>
          </a:p>
        </p:txBody>
      </p:sp>
      <p:sp>
        <p:nvSpPr>
          <p:cNvPr id="98307" name="Rectangle 3"/>
          <p:cNvSpPr>
            <a:spLocks noGrp="1" noChangeArrowheads="1"/>
          </p:cNvSpPr>
          <p:nvPr>
            <p:ph type="body" idx="1"/>
          </p:nvPr>
        </p:nvSpPr>
        <p:spPr>
          <a:xfrm>
            <a:off x="1645188" y="2660234"/>
            <a:ext cx="9022813" cy="1597446"/>
          </a:xfrm>
        </p:spPr>
        <p:txBody>
          <a:bodyPr/>
          <a:lstStyle/>
          <a:p>
            <a:pPr>
              <a:buFontTx/>
              <a:buNone/>
            </a:pPr>
            <a:r>
              <a:rPr lang="en-US" sz="2400" dirty="0" err="1"/>
              <a:t>phenix.refine</a:t>
            </a:r>
            <a:r>
              <a:rPr lang="en-US" sz="2400" dirty="0"/>
              <a:t>  </a:t>
            </a:r>
            <a:r>
              <a:rPr lang="en-US" sz="2400">
                <a:solidFill>
                  <a:srgbClr val="FF0000"/>
                </a:solidFill>
              </a:rPr>
              <a:t>yourcoords.pdb</a:t>
            </a:r>
            <a:r>
              <a:rPr lang="en-US" sz="2400"/>
              <a:t> m230d_2018_scaled.mtz </a:t>
            </a:r>
            <a:r>
              <a:rPr lang="en-US" sz="2400" dirty="0" err="1"/>
              <a:t>refinement.input.xray_data.labels</a:t>
            </a:r>
            <a:r>
              <a:rPr lang="en-US" sz="2400" dirty="0"/>
              <a:t>="</a:t>
            </a:r>
            <a:r>
              <a:rPr lang="en-US" sz="2400" dirty="0" err="1"/>
              <a:t>FP_native-kyle</a:t>
            </a:r>
            <a:r>
              <a:rPr lang="en-US" sz="2400" dirty="0"/>
              <a:t> </a:t>
            </a:r>
            <a:r>
              <a:rPr lang="en-US" sz="2400" dirty="0" err="1"/>
              <a:t>SIGFP_native-kyle</a:t>
            </a:r>
            <a:r>
              <a:rPr lang="en-US" sz="2400" dirty="0"/>
              <a:t>“ </a:t>
            </a:r>
            <a:r>
              <a:rPr lang="en-US" sz="2400" dirty="0" err="1"/>
              <a:t>output.prefix</a:t>
            </a:r>
            <a:r>
              <a:rPr lang="en-US" sz="2400" dirty="0"/>
              <a:t>=</a:t>
            </a:r>
            <a:r>
              <a:rPr lang="en-US" sz="2400" dirty="0">
                <a:solidFill>
                  <a:schemeClr val="accent2">
                    <a:lumMod val="60000"/>
                    <a:lumOff val="40000"/>
                  </a:schemeClr>
                </a:solidFill>
              </a:rPr>
              <a:t>nativeround1</a:t>
            </a:r>
          </a:p>
        </p:txBody>
      </p:sp>
      <p:sp>
        <p:nvSpPr>
          <p:cNvPr id="3" name="TextBox 2"/>
          <p:cNvSpPr txBox="1"/>
          <p:nvPr/>
        </p:nvSpPr>
        <p:spPr>
          <a:xfrm>
            <a:off x="2843696" y="2200289"/>
            <a:ext cx="3851888" cy="338554"/>
          </a:xfrm>
          <a:prstGeom prst="rect">
            <a:avLst/>
          </a:prstGeom>
          <a:noFill/>
        </p:spPr>
        <p:txBody>
          <a:bodyPr wrap="none" rtlCol="0">
            <a:spAutoFit/>
          </a:bodyPr>
          <a:lstStyle/>
          <a:p>
            <a:r>
              <a:rPr lang="en-US" sz="1600" dirty="0">
                <a:solidFill>
                  <a:srgbClr val="FF0000"/>
                </a:solidFill>
              </a:rPr>
              <a:t>Your best coordinates of native proteinase K</a:t>
            </a:r>
          </a:p>
        </p:txBody>
      </p:sp>
      <p:cxnSp>
        <p:nvCxnSpPr>
          <p:cNvPr id="5" name="Straight Arrow Connector 4"/>
          <p:cNvCxnSpPr/>
          <p:nvPr/>
        </p:nvCxnSpPr>
        <p:spPr>
          <a:xfrm>
            <a:off x="4945586" y="2460152"/>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23611" y="5058502"/>
            <a:ext cx="8868578" cy="646331"/>
          </a:xfrm>
          <a:prstGeom prst="rect">
            <a:avLst/>
          </a:prstGeom>
          <a:solidFill>
            <a:schemeClr val="accent3">
              <a:lumMod val="75000"/>
            </a:schemeClr>
          </a:solidFill>
        </p:spPr>
        <p:txBody>
          <a:bodyPr wrap="square" rtlCol="0">
            <a:spAutoFit/>
          </a:bodyPr>
          <a:lstStyle/>
          <a:p>
            <a:r>
              <a:rPr lang="en-US" dirty="0"/>
              <a:t>Then, address difference map peaks:</a:t>
            </a:r>
          </a:p>
          <a:p>
            <a:r>
              <a:rPr lang="en-US" dirty="0"/>
              <a:t>	coot nativeround1_001.pdb nativeround1_001.mtz</a:t>
            </a:r>
          </a:p>
        </p:txBody>
      </p:sp>
      <p:sp>
        <p:nvSpPr>
          <p:cNvPr id="4" name="TextBox 3"/>
          <p:cNvSpPr txBox="1"/>
          <p:nvPr/>
        </p:nvSpPr>
        <p:spPr>
          <a:xfrm>
            <a:off x="1799422" y="1679170"/>
            <a:ext cx="3152466" cy="369332"/>
          </a:xfrm>
          <a:prstGeom prst="rect">
            <a:avLst/>
          </a:prstGeom>
          <a:noFill/>
        </p:spPr>
        <p:txBody>
          <a:bodyPr wrap="none" rtlCol="0">
            <a:spAutoFit/>
          </a:bodyPr>
          <a:lstStyle/>
          <a:p>
            <a:r>
              <a:rPr lang="en-US" dirty="0"/>
              <a:t>On </a:t>
            </a:r>
            <a:r>
              <a:rPr lang="en-US" b="1" dirty="0"/>
              <a:t>one line</a:t>
            </a:r>
            <a:r>
              <a:rPr lang="en-US" dirty="0"/>
              <a:t>, type the following:</a:t>
            </a:r>
          </a:p>
        </p:txBody>
      </p:sp>
      <p:sp>
        <p:nvSpPr>
          <p:cNvPr id="7" name="TextBox 6"/>
          <p:cNvSpPr txBox="1"/>
          <p:nvPr/>
        </p:nvSpPr>
        <p:spPr>
          <a:xfrm>
            <a:off x="8248748" y="3167390"/>
            <a:ext cx="1999330" cy="523220"/>
          </a:xfrm>
          <a:prstGeom prst="rect">
            <a:avLst/>
          </a:prstGeom>
          <a:noFill/>
        </p:spPr>
        <p:txBody>
          <a:bodyPr wrap="none" rtlCol="0">
            <a:spAutoFit/>
          </a:bodyPr>
          <a:lstStyle/>
          <a:p>
            <a:r>
              <a:rPr lang="en-US" sz="2800" dirty="0">
                <a:solidFill>
                  <a:schemeClr val="bg1"/>
                </a:solidFill>
                <a:effectLst>
                  <a:glow rad="228600">
                    <a:schemeClr val="accent2">
                      <a:satMod val="175000"/>
                      <a:alpha val="40000"/>
                    </a:schemeClr>
                  </a:glow>
                </a:effectLst>
              </a:rPr>
              <a:t>COMPLETED</a:t>
            </a:r>
          </a:p>
        </p:txBody>
      </p:sp>
      <p:pic>
        <p:nvPicPr>
          <p:cNvPr id="12"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5338" y="2112958"/>
            <a:ext cx="1082675" cy="11350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070550" y="4144721"/>
            <a:ext cx="969496" cy="523220"/>
          </a:xfrm>
          <a:prstGeom prst="rect">
            <a:avLst/>
          </a:prstGeom>
          <a:noFill/>
        </p:spPr>
        <p:txBody>
          <a:bodyPr wrap="none" rtlCol="0">
            <a:spAutoFit/>
          </a:bodyPr>
          <a:lstStyle/>
          <a:p>
            <a:r>
              <a:rPr lang="en-US" sz="2800" dirty="0">
                <a:solidFill>
                  <a:schemeClr val="bg1"/>
                </a:solidFill>
                <a:effectLst>
                  <a:glow rad="228600">
                    <a:schemeClr val="accent2">
                      <a:satMod val="175000"/>
                      <a:alpha val="40000"/>
                    </a:schemeClr>
                  </a:glow>
                </a:effectLst>
              </a:rPr>
              <a:t>NOW</a:t>
            </a:r>
          </a:p>
        </p:txBody>
      </p:sp>
      <p:sp>
        <p:nvSpPr>
          <p:cNvPr id="14" name="Rectangle 13"/>
          <p:cNvSpPr/>
          <p:nvPr/>
        </p:nvSpPr>
        <p:spPr>
          <a:xfrm>
            <a:off x="1709320" y="4206277"/>
            <a:ext cx="6758581" cy="461665"/>
          </a:xfrm>
          <a:prstGeom prst="rect">
            <a:avLst/>
          </a:prstGeom>
        </p:spPr>
        <p:txBody>
          <a:bodyPr wrap="none">
            <a:spAutoFit/>
          </a:bodyPr>
          <a:lstStyle/>
          <a:p>
            <a:r>
              <a:rPr lang="en-US" sz="2400" kern="0" dirty="0">
                <a:solidFill>
                  <a:srgbClr val="000000"/>
                </a:solidFill>
                <a:latin typeface="Arial"/>
              </a:rPr>
              <a:t>Report Ramachandran statistics in spreadsheet.</a:t>
            </a:r>
            <a:endParaRPr lang="en-US" dirty="0"/>
          </a:p>
        </p:txBody>
      </p:sp>
      <p:sp>
        <p:nvSpPr>
          <p:cNvPr id="17" name="TextBox 16"/>
          <p:cNvSpPr txBox="1"/>
          <p:nvPr/>
        </p:nvSpPr>
        <p:spPr>
          <a:xfrm>
            <a:off x="9055431" y="5127387"/>
            <a:ext cx="952505" cy="523220"/>
          </a:xfrm>
          <a:prstGeom prst="rect">
            <a:avLst/>
          </a:prstGeom>
          <a:noFill/>
        </p:spPr>
        <p:txBody>
          <a:bodyPr wrap="none" rtlCol="0">
            <a:spAutoFit/>
          </a:bodyPr>
          <a:lstStyle/>
          <a:p>
            <a:r>
              <a:rPr lang="en-US" sz="2800" dirty="0">
                <a:solidFill>
                  <a:schemeClr val="bg1"/>
                </a:solidFill>
                <a:effectLst>
                  <a:glow rad="228600">
                    <a:schemeClr val="accent2">
                      <a:satMod val="175000"/>
                      <a:alpha val="40000"/>
                    </a:schemeClr>
                  </a:glow>
                </a:effectLst>
              </a:rPr>
              <a:t>NEXT</a:t>
            </a:r>
          </a:p>
        </p:txBody>
      </p:sp>
      <p:pic>
        <p:nvPicPr>
          <p:cNvPr id="18"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6556" y="3165677"/>
            <a:ext cx="1082675" cy="11350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248748" y="4144721"/>
            <a:ext cx="1999330" cy="523220"/>
          </a:xfrm>
          <a:prstGeom prst="rect">
            <a:avLst/>
          </a:prstGeom>
          <a:noFill/>
        </p:spPr>
        <p:txBody>
          <a:bodyPr wrap="none" rtlCol="0">
            <a:spAutoFit/>
          </a:bodyPr>
          <a:lstStyle/>
          <a:p>
            <a:r>
              <a:rPr lang="en-US" sz="2800" dirty="0">
                <a:solidFill>
                  <a:schemeClr val="bg1"/>
                </a:solidFill>
                <a:effectLst>
                  <a:glow rad="228600">
                    <a:schemeClr val="accent2">
                      <a:satMod val="175000"/>
                      <a:alpha val="40000"/>
                    </a:schemeClr>
                  </a:glow>
                </a:effectLst>
              </a:rPr>
              <a:t>COMPLETED</a:t>
            </a:r>
          </a:p>
        </p:txBody>
      </p:sp>
      <p:sp>
        <p:nvSpPr>
          <p:cNvPr id="20" name="TextBox 19"/>
          <p:cNvSpPr txBox="1"/>
          <p:nvPr/>
        </p:nvSpPr>
        <p:spPr>
          <a:xfrm>
            <a:off x="9108924" y="5155809"/>
            <a:ext cx="969496" cy="523220"/>
          </a:xfrm>
          <a:prstGeom prst="rect">
            <a:avLst/>
          </a:prstGeom>
          <a:noFill/>
        </p:spPr>
        <p:txBody>
          <a:bodyPr wrap="none" rtlCol="0">
            <a:spAutoFit/>
          </a:bodyPr>
          <a:lstStyle/>
          <a:p>
            <a:r>
              <a:rPr lang="en-US" sz="2800" dirty="0">
                <a:solidFill>
                  <a:schemeClr val="bg1"/>
                </a:solidFill>
                <a:effectLst>
                  <a:glow rad="228600">
                    <a:schemeClr val="accent2">
                      <a:satMod val="175000"/>
                      <a:alpha val="40000"/>
                    </a:schemeClr>
                  </a:glow>
                </a:effectLst>
              </a:rPr>
              <a:t>NOW</a:t>
            </a:r>
          </a:p>
        </p:txBody>
      </p:sp>
      <p:sp>
        <p:nvSpPr>
          <p:cNvPr id="8" name="TextBox 7"/>
          <p:cNvSpPr txBox="1"/>
          <p:nvPr/>
        </p:nvSpPr>
        <p:spPr>
          <a:xfrm>
            <a:off x="2985135" y="6359354"/>
            <a:ext cx="5812360" cy="369332"/>
          </a:xfrm>
          <a:prstGeom prst="rect">
            <a:avLst/>
          </a:prstGeom>
          <a:noFill/>
        </p:spPr>
        <p:txBody>
          <a:bodyPr wrap="none" rtlCol="0">
            <a:spAutoFit/>
          </a:bodyPr>
          <a:lstStyle/>
          <a:p>
            <a:r>
              <a:rPr lang="en-US" dirty="0"/>
              <a:t>Pause here for 25 minutes for manual refinement with coot.</a:t>
            </a:r>
          </a:p>
        </p:txBody>
      </p:sp>
    </p:spTree>
    <p:extLst>
      <p:ext uri="{BB962C8B-B14F-4D97-AF65-F5344CB8AC3E}">
        <p14:creationId xmlns:p14="http://schemas.microsoft.com/office/powerpoint/2010/main" val="263921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5187" y="2680490"/>
            <a:ext cx="8868578" cy="1313761"/>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nvPr>
        </p:nvSpPr>
        <p:spPr>
          <a:xfrm>
            <a:off x="1507476" y="219554"/>
            <a:ext cx="9144000" cy="1143000"/>
          </a:xfrm>
        </p:spPr>
        <p:txBody>
          <a:bodyPr>
            <a:normAutofit fontScale="90000"/>
          </a:bodyPr>
          <a:lstStyle/>
          <a:p>
            <a:r>
              <a:rPr lang="en-US" sz="3200" b="1" dirty="0"/>
              <a:t>At 6:15 PM stop building. Save coordinates.</a:t>
            </a:r>
            <a:br>
              <a:rPr lang="en-US" sz="3200" b="1" dirty="0"/>
            </a:br>
            <a:r>
              <a:rPr lang="en-US" sz="3200" b="1" dirty="0"/>
              <a:t>Start 2</a:t>
            </a:r>
            <a:r>
              <a:rPr lang="en-US" sz="3200" b="1" baseline="30000" dirty="0"/>
              <a:t>nd</a:t>
            </a:r>
            <a:r>
              <a:rPr lang="en-US" sz="3200" b="1" dirty="0"/>
              <a:t> round of automated refinement of the native structure</a:t>
            </a:r>
          </a:p>
        </p:txBody>
      </p:sp>
      <p:sp>
        <p:nvSpPr>
          <p:cNvPr id="98307" name="Rectangle 3"/>
          <p:cNvSpPr>
            <a:spLocks noGrp="1" noChangeArrowheads="1"/>
          </p:cNvSpPr>
          <p:nvPr>
            <p:ph type="body" idx="1"/>
          </p:nvPr>
        </p:nvSpPr>
        <p:spPr>
          <a:xfrm>
            <a:off x="1645188" y="2660234"/>
            <a:ext cx="9022813" cy="1597446"/>
          </a:xfrm>
        </p:spPr>
        <p:txBody>
          <a:bodyPr/>
          <a:lstStyle/>
          <a:p>
            <a:pPr>
              <a:buFontTx/>
              <a:buNone/>
            </a:pPr>
            <a:r>
              <a:rPr lang="en-US" sz="2400" dirty="0" err="1"/>
              <a:t>phenix.refine</a:t>
            </a:r>
            <a:r>
              <a:rPr lang="en-US" sz="2400" dirty="0"/>
              <a:t>  </a:t>
            </a:r>
            <a:r>
              <a:rPr lang="en-US" sz="2400" dirty="0">
                <a:solidFill>
                  <a:srgbClr val="FF0000"/>
                </a:solidFill>
              </a:rPr>
              <a:t>nativeround1_001-coot-#.pdb</a:t>
            </a:r>
            <a:r>
              <a:rPr lang="en-US" sz="2400" dirty="0"/>
              <a:t> m230d_2017_scaled.mtz </a:t>
            </a:r>
            <a:r>
              <a:rPr lang="en-US" sz="2400" dirty="0" err="1"/>
              <a:t>refinement.input.xray_data.labels</a:t>
            </a:r>
            <a:r>
              <a:rPr lang="en-US" sz="2400" dirty="0"/>
              <a:t>="</a:t>
            </a:r>
            <a:r>
              <a:rPr lang="en-US" sz="2400" dirty="0" err="1"/>
              <a:t>FP_native-cris</a:t>
            </a:r>
            <a:r>
              <a:rPr lang="en-US" sz="2400" dirty="0"/>
              <a:t> </a:t>
            </a:r>
            <a:r>
              <a:rPr lang="en-US" sz="2400" dirty="0" err="1"/>
              <a:t>SIGFP_native-cris</a:t>
            </a:r>
            <a:r>
              <a:rPr lang="en-US" sz="2400" dirty="0"/>
              <a:t>“ </a:t>
            </a:r>
            <a:r>
              <a:rPr lang="en-US" sz="2400" dirty="0" err="1"/>
              <a:t>output.prefix</a:t>
            </a:r>
            <a:r>
              <a:rPr lang="en-US" sz="2400" dirty="0"/>
              <a:t>=</a:t>
            </a:r>
            <a:r>
              <a:rPr lang="en-US" sz="2400" dirty="0">
                <a:solidFill>
                  <a:schemeClr val="accent2">
                    <a:lumMod val="60000"/>
                    <a:lumOff val="40000"/>
                  </a:schemeClr>
                </a:solidFill>
              </a:rPr>
              <a:t>nativeround2</a:t>
            </a:r>
          </a:p>
        </p:txBody>
      </p:sp>
      <p:sp>
        <p:nvSpPr>
          <p:cNvPr id="3" name="TextBox 2"/>
          <p:cNvSpPr txBox="1"/>
          <p:nvPr/>
        </p:nvSpPr>
        <p:spPr>
          <a:xfrm>
            <a:off x="2843696" y="2200289"/>
            <a:ext cx="5455596" cy="338554"/>
          </a:xfrm>
          <a:prstGeom prst="rect">
            <a:avLst/>
          </a:prstGeom>
          <a:noFill/>
        </p:spPr>
        <p:txBody>
          <a:bodyPr wrap="none" rtlCol="0">
            <a:spAutoFit/>
          </a:bodyPr>
          <a:lstStyle/>
          <a:p>
            <a:r>
              <a:rPr lang="en-US" sz="1600" dirty="0">
                <a:solidFill>
                  <a:srgbClr val="FF0000"/>
                </a:solidFill>
              </a:rPr>
              <a:t>Coordinates of native protein after last round of model building</a:t>
            </a:r>
          </a:p>
        </p:txBody>
      </p:sp>
      <p:cxnSp>
        <p:nvCxnSpPr>
          <p:cNvPr id="5" name="Straight Arrow Connector 4"/>
          <p:cNvCxnSpPr/>
          <p:nvPr/>
        </p:nvCxnSpPr>
        <p:spPr>
          <a:xfrm>
            <a:off x="4945586" y="2460152"/>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23611" y="5058501"/>
            <a:ext cx="8868578" cy="369332"/>
          </a:xfrm>
          <a:prstGeom prst="rect">
            <a:avLst/>
          </a:prstGeom>
          <a:solidFill>
            <a:schemeClr val="accent3">
              <a:lumMod val="75000"/>
            </a:schemeClr>
          </a:solidFill>
        </p:spPr>
        <p:txBody>
          <a:bodyPr wrap="square" rtlCol="0">
            <a:spAutoFit/>
          </a:bodyPr>
          <a:lstStyle/>
          <a:p>
            <a:r>
              <a:rPr lang="en-US" dirty="0"/>
              <a:t>Report </a:t>
            </a:r>
            <a:r>
              <a:rPr lang="en-US" dirty="0" err="1"/>
              <a:t>Rwork</a:t>
            </a:r>
            <a:r>
              <a:rPr lang="en-US" dirty="0"/>
              <a:t> and </a:t>
            </a:r>
            <a:r>
              <a:rPr lang="en-US" dirty="0" err="1"/>
              <a:t>Rfree</a:t>
            </a:r>
            <a:r>
              <a:rPr lang="en-US" dirty="0"/>
              <a:t>, RMSD bonds and angles in the spreadsheet.</a:t>
            </a:r>
          </a:p>
        </p:txBody>
      </p:sp>
      <p:sp>
        <p:nvSpPr>
          <p:cNvPr id="4" name="TextBox 3"/>
          <p:cNvSpPr txBox="1"/>
          <p:nvPr/>
        </p:nvSpPr>
        <p:spPr>
          <a:xfrm>
            <a:off x="1799422" y="1679170"/>
            <a:ext cx="3152466" cy="369332"/>
          </a:xfrm>
          <a:prstGeom prst="rect">
            <a:avLst/>
          </a:prstGeom>
          <a:noFill/>
        </p:spPr>
        <p:txBody>
          <a:bodyPr wrap="none" rtlCol="0">
            <a:spAutoFit/>
          </a:bodyPr>
          <a:lstStyle/>
          <a:p>
            <a:r>
              <a:rPr lang="en-US" dirty="0"/>
              <a:t>On </a:t>
            </a:r>
            <a:r>
              <a:rPr lang="en-US" b="1" dirty="0"/>
              <a:t>one line</a:t>
            </a:r>
            <a:r>
              <a:rPr lang="en-US" dirty="0"/>
              <a:t>, type the following:</a:t>
            </a:r>
          </a:p>
        </p:txBody>
      </p:sp>
    </p:spTree>
    <p:extLst>
      <p:ext uri="{BB962C8B-B14F-4D97-AF65-F5344CB8AC3E}">
        <p14:creationId xmlns:p14="http://schemas.microsoft.com/office/powerpoint/2010/main" val="30715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845961" y="3011451"/>
            <a:ext cx="336951" cy="369332"/>
          </a:xfrm>
          <a:prstGeom prst="rect">
            <a:avLst/>
          </a:prstGeom>
          <a:solidFill>
            <a:schemeClr val="bg1"/>
          </a:solidFill>
        </p:spPr>
        <p:txBody>
          <a:bodyPr wrap="none" rtlCol="0">
            <a:spAutoFit/>
          </a:bodyPr>
          <a:lstStyle/>
          <a:p>
            <a:pPr algn="ctr"/>
            <a:r>
              <a:rPr lang="en-US" dirty="0"/>
              <a:t>O</a:t>
            </a:r>
          </a:p>
        </p:txBody>
      </p:sp>
      <p:sp>
        <p:nvSpPr>
          <p:cNvPr id="23554" name="Rectangle 2"/>
          <p:cNvSpPr>
            <a:spLocks noGrp="1" noChangeArrowheads="1"/>
          </p:cNvSpPr>
          <p:nvPr>
            <p:ph type="title"/>
          </p:nvPr>
        </p:nvSpPr>
        <p:spPr/>
        <p:txBody>
          <a:bodyPr/>
          <a:lstStyle/>
          <a:p>
            <a:r>
              <a:rPr lang="en-US" sz="4000" dirty="0"/>
              <a:t>Plan for later today: Solve structure of </a:t>
            </a:r>
            <a:r>
              <a:rPr lang="en-US" sz="4000" dirty="0" err="1"/>
              <a:t>ProK</a:t>
            </a:r>
            <a:r>
              <a:rPr lang="en-US" sz="4000" dirty="0"/>
              <a:t>-inhibitor complex</a:t>
            </a:r>
          </a:p>
        </p:txBody>
      </p:sp>
      <p:sp>
        <p:nvSpPr>
          <p:cNvPr id="2" name="TextBox 1"/>
          <p:cNvSpPr txBox="1"/>
          <p:nvPr/>
        </p:nvSpPr>
        <p:spPr>
          <a:xfrm>
            <a:off x="3556722" y="3121098"/>
            <a:ext cx="2888355" cy="584775"/>
          </a:xfrm>
          <a:prstGeom prst="rect">
            <a:avLst/>
          </a:prstGeom>
          <a:noFill/>
        </p:spPr>
        <p:txBody>
          <a:bodyPr wrap="none" rtlCol="0">
            <a:spAutoFit/>
          </a:bodyPr>
          <a:lstStyle/>
          <a:p>
            <a:r>
              <a:rPr lang="en-US" sz="3200" dirty="0" err="1"/>
              <a:t>Ala</a:t>
            </a:r>
            <a:r>
              <a:rPr lang="en-US" sz="3200" dirty="0"/>
              <a:t>-</a:t>
            </a:r>
            <a:r>
              <a:rPr lang="en-US" sz="3200" dirty="0" err="1"/>
              <a:t>Ala</a:t>
            </a:r>
            <a:r>
              <a:rPr lang="en-US" sz="3200" dirty="0"/>
              <a:t>-Pro-Val–</a:t>
            </a:r>
          </a:p>
        </p:txBody>
      </p:sp>
      <p:cxnSp>
        <p:nvCxnSpPr>
          <p:cNvPr id="6" name="Straight Connector 5"/>
          <p:cNvCxnSpPr/>
          <p:nvPr/>
        </p:nvCxnSpPr>
        <p:spPr>
          <a:xfrm flipV="1">
            <a:off x="6668317" y="3163730"/>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58663" y="3930477"/>
            <a:ext cx="360996" cy="369332"/>
          </a:xfrm>
          <a:prstGeom prst="rect">
            <a:avLst/>
          </a:prstGeom>
          <a:noFill/>
        </p:spPr>
        <p:txBody>
          <a:bodyPr wrap="none" rtlCol="0">
            <a:spAutoFit/>
          </a:bodyPr>
          <a:lstStyle/>
          <a:p>
            <a:r>
              <a:rPr lang="en-US" dirty="0" err="1"/>
              <a:t>Cl</a:t>
            </a:r>
            <a:endParaRPr lang="en-US" dirty="0"/>
          </a:p>
        </p:txBody>
      </p:sp>
      <p:cxnSp>
        <p:nvCxnSpPr>
          <p:cNvPr id="8" name="Straight Connector 7"/>
          <p:cNvCxnSpPr/>
          <p:nvPr/>
        </p:nvCxnSpPr>
        <p:spPr>
          <a:xfrm flipH="1" flipV="1">
            <a:off x="3215639"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945947"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191842" y="298814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238112" y="298814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604864"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335172"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312697" y="3489804"/>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358968" y="3489804"/>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086080" y="3266857"/>
            <a:ext cx="249092" cy="228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663217"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048391" y="2836110"/>
            <a:ext cx="336952" cy="369332"/>
          </a:xfrm>
          <a:prstGeom prst="rect">
            <a:avLst/>
          </a:prstGeom>
          <a:solidFill>
            <a:schemeClr val="bg1"/>
          </a:solidFill>
        </p:spPr>
        <p:txBody>
          <a:bodyPr wrap="none" rtlCol="0">
            <a:spAutoFit/>
          </a:bodyPr>
          <a:lstStyle/>
          <a:p>
            <a:r>
              <a:rPr lang="en-US" dirty="0"/>
              <a:t>O</a:t>
            </a:r>
          </a:p>
        </p:txBody>
      </p:sp>
      <p:sp>
        <p:nvSpPr>
          <p:cNvPr id="43" name="TextBox 42"/>
          <p:cNvSpPr txBox="1"/>
          <p:nvPr/>
        </p:nvSpPr>
        <p:spPr>
          <a:xfrm>
            <a:off x="2153381" y="3671538"/>
            <a:ext cx="336952" cy="369332"/>
          </a:xfrm>
          <a:prstGeom prst="rect">
            <a:avLst/>
          </a:prstGeom>
          <a:solidFill>
            <a:schemeClr val="bg1"/>
          </a:solidFill>
        </p:spPr>
        <p:txBody>
          <a:bodyPr wrap="none" rtlCol="0">
            <a:spAutoFit/>
          </a:bodyPr>
          <a:lstStyle/>
          <a:p>
            <a:r>
              <a:rPr lang="en-US" dirty="0"/>
              <a:t>O</a:t>
            </a:r>
          </a:p>
        </p:txBody>
      </p:sp>
      <p:sp>
        <p:nvSpPr>
          <p:cNvPr id="20" name="Text Box 31"/>
          <p:cNvSpPr txBox="1">
            <a:spLocks noChangeArrowheads="1"/>
          </p:cNvSpPr>
          <p:nvPr/>
        </p:nvSpPr>
        <p:spPr bwMode="auto">
          <a:xfrm>
            <a:off x="7718354" y="3233690"/>
            <a:ext cx="32573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F</a:t>
            </a:r>
          </a:p>
        </p:txBody>
      </p:sp>
      <p:sp>
        <p:nvSpPr>
          <p:cNvPr id="22" name="Text Box 17"/>
          <p:cNvSpPr txBox="1">
            <a:spLocks noChangeArrowheads="1"/>
          </p:cNvSpPr>
          <p:nvPr/>
        </p:nvSpPr>
        <p:spPr bwMode="auto">
          <a:xfrm>
            <a:off x="7697716" y="3200352"/>
            <a:ext cx="426720" cy="523220"/>
          </a:xfrm>
          <a:prstGeom prst="rect">
            <a:avLst/>
          </a:prstGeom>
          <a:solidFill>
            <a:schemeClr val="bg1"/>
          </a:solidFill>
          <a:ln>
            <a:noFill/>
          </a:ln>
          <a:effectLst/>
          <a:extLs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3399FF"/>
                </a:solidFill>
              </a:rPr>
              <a:t>O</a:t>
            </a:r>
          </a:p>
        </p:txBody>
      </p:sp>
      <p:grpSp>
        <p:nvGrpSpPr>
          <p:cNvPr id="23" name="Group 28"/>
          <p:cNvGrpSpPr>
            <a:grpSpLocks/>
          </p:cNvGrpSpPr>
          <p:nvPr/>
        </p:nvGrpSpPr>
        <p:grpSpPr bwMode="auto">
          <a:xfrm rot="1575475">
            <a:off x="8250167" y="3871865"/>
            <a:ext cx="684213" cy="728663"/>
            <a:chOff x="3504" y="2170"/>
            <a:chExt cx="431" cy="459"/>
          </a:xfrm>
        </p:grpSpPr>
        <p:sp>
          <p:nvSpPr>
            <p:cNvPr id="24" name="Line 16"/>
            <p:cNvSpPr>
              <a:spLocks noChangeShapeType="1"/>
            </p:cNvSpPr>
            <p:nvPr/>
          </p:nvSpPr>
          <p:spPr bwMode="auto">
            <a:xfrm>
              <a:off x="3520" y="2170"/>
              <a:ext cx="126" cy="25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8"/>
            <p:cNvSpPr>
              <a:spLocks noChangeShapeType="1"/>
            </p:cNvSpPr>
            <p:nvPr/>
          </p:nvSpPr>
          <p:spPr bwMode="auto">
            <a:xfrm flipH="1">
              <a:off x="3504" y="2420"/>
              <a:ext cx="133" cy="209"/>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9"/>
            <p:cNvSpPr>
              <a:spLocks noChangeShapeType="1"/>
            </p:cNvSpPr>
            <p:nvPr/>
          </p:nvSpPr>
          <p:spPr bwMode="auto">
            <a:xfrm>
              <a:off x="3660" y="2406"/>
              <a:ext cx="275" cy="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Text Box 20"/>
          <p:cNvSpPr txBox="1">
            <a:spLocks noChangeArrowheads="1"/>
          </p:cNvSpPr>
          <p:nvPr/>
        </p:nvSpPr>
        <p:spPr bwMode="auto">
          <a:xfrm>
            <a:off x="9231241" y="4067128"/>
            <a:ext cx="12017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99FF"/>
                </a:solidFill>
              </a:rPr>
              <a:t>ProK</a:t>
            </a:r>
          </a:p>
          <a:p>
            <a:r>
              <a:rPr lang="en-US">
                <a:solidFill>
                  <a:srgbClr val="3399FF"/>
                </a:solidFill>
              </a:rPr>
              <a:t>active site</a:t>
            </a:r>
          </a:p>
          <a:p>
            <a:r>
              <a:rPr lang="en-US">
                <a:solidFill>
                  <a:srgbClr val="3399FF"/>
                </a:solidFill>
              </a:rPr>
              <a:t>Ser225</a:t>
            </a:r>
          </a:p>
        </p:txBody>
      </p:sp>
      <p:sp>
        <p:nvSpPr>
          <p:cNvPr id="28" name="Line 29"/>
          <p:cNvSpPr>
            <a:spLocks noChangeShapeType="1"/>
          </p:cNvSpPr>
          <p:nvPr/>
        </p:nvSpPr>
        <p:spPr bwMode="auto">
          <a:xfrm flipH="1" flipV="1">
            <a:off x="8080305" y="3543253"/>
            <a:ext cx="382587" cy="223837"/>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30"/>
          <p:cNvSpPr txBox="1">
            <a:spLocks noChangeArrowheads="1"/>
          </p:cNvSpPr>
          <p:nvPr/>
        </p:nvSpPr>
        <p:spPr bwMode="auto">
          <a:xfrm>
            <a:off x="7432604" y="3197177"/>
            <a:ext cx="41069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rgbClr val="3399FF"/>
                </a:solidFill>
              </a:rPr>
              <a:t>H</a:t>
            </a:r>
          </a:p>
        </p:txBody>
      </p:sp>
      <p:sp>
        <p:nvSpPr>
          <p:cNvPr id="30" name="Arc 13"/>
          <p:cNvSpPr>
            <a:spLocks/>
          </p:cNvSpPr>
          <p:nvPr/>
        </p:nvSpPr>
        <p:spPr bwMode="auto">
          <a:xfrm rot="6204370">
            <a:off x="7199509" y="2953773"/>
            <a:ext cx="265523" cy="1079152"/>
          </a:xfrm>
          <a:custGeom>
            <a:avLst/>
            <a:gdLst>
              <a:gd name="G0" fmla="+- 0 0 0"/>
              <a:gd name="G1" fmla="+- 21600 0 0"/>
              <a:gd name="G2" fmla="+- 21600 0 0"/>
              <a:gd name="T0" fmla="*/ 0 w 21600"/>
              <a:gd name="T1" fmla="*/ 0 h 35482"/>
              <a:gd name="T2" fmla="*/ 16549 w 21600"/>
              <a:gd name="T3" fmla="*/ 35482 h 35482"/>
              <a:gd name="T4" fmla="*/ 0 w 21600"/>
              <a:gd name="T5" fmla="*/ 21600 h 35482"/>
            </a:gdLst>
            <a:ahLst/>
            <a:cxnLst>
              <a:cxn ang="0">
                <a:pos x="T0" y="T1"/>
              </a:cxn>
              <a:cxn ang="0">
                <a:pos x="T2" y="T3"/>
              </a:cxn>
              <a:cxn ang="0">
                <a:pos x="T4" y="T5"/>
              </a:cxn>
            </a:cxnLst>
            <a:rect l="0" t="0" r="r" b="b"/>
            <a:pathLst>
              <a:path w="21600" h="35482" fill="none" extrusionOk="0">
                <a:moveTo>
                  <a:pt x="-1" y="0"/>
                </a:moveTo>
                <a:cubicBezTo>
                  <a:pt x="11929" y="0"/>
                  <a:pt x="21600" y="9670"/>
                  <a:pt x="21600" y="21600"/>
                </a:cubicBezTo>
                <a:cubicBezTo>
                  <a:pt x="21600" y="26677"/>
                  <a:pt x="19811" y="31591"/>
                  <a:pt x="16548" y="35481"/>
                </a:cubicBezTo>
              </a:path>
              <a:path w="21600" h="35482" stroke="0" extrusionOk="0">
                <a:moveTo>
                  <a:pt x="-1" y="0"/>
                </a:moveTo>
                <a:cubicBezTo>
                  <a:pt x="11929" y="0"/>
                  <a:pt x="21600" y="9670"/>
                  <a:pt x="21600" y="21600"/>
                </a:cubicBezTo>
                <a:cubicBezTo>
                  <a:pt x="21600" y="26677"/>
                  <a:pt x="19811" y="31591"/>
                  <a:pt x="16548" y="35481"/>
                </a:cubicBezTo>
                <a:lnTo>
                  <a:pt x="0" y="21600"/>
                </a:lnTo>
                <a:close/>
              </a:path>
            </a:pathLst>
          </a:custGeom>
          <a:noFill/>
          <a:ln w="38100" cap="rnd">
            <a:solidFill>
              <a:srgbClr val="3399FF"/>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1" name="Straight Connector 40"/>
          <p:cNvCxnSpPr/>
          <p:nvPr/>
        </p:nvCxnSpPr>
        <p:spPr>
          <a:xfrm rot="7200000" flipV="1">
            <a:off x="6651787" y="3444677"/>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634007" y="3115296"/>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693703" y="2803476"/>
            <a:ext cx="336952" cy="369332"/>
          </a:xfrm>
          <a:prstGeom prst="rect">
            <a:avLst/>
          </a:prstGeom>
          <a:solidFill>
            <a:schemeClr val="bg1"/>
          </a:solidFill>
        </p:spPr>
        <p:txBody>
          <a:bodyPr wrap="none" rtlCol="0">
            <a:spAutoFit/>
          </a:bodyPr>
          <a:lstStyle/>
          <a:p>
            <a:r>
              <a:rPr lang="en-US" dirty="0"/>
              <a:t>O</a:t>
            </a:r>
          </a:p>
        </p:txBody>
      </p:sp>
      <p:cxnSp>
        <p:nvCxnSpPr>
          <p:cNvPr id="48" name="Straight Connector 47"/>
          <p:cNvCxnSpPr/>
          <p:nvPr/>
        </p:nvCxnSpPr>
        <p:spPr>
          <a:xfrm flipH="1">
            <a:off x="6597882" y="3750923"/>
            <a:ext cx="245408" cy="240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79503" y="1441261"/>
            <a:ext cx="5233420" cy="369332"/>
          </a:xfrm>
          <a:prstGeom prst="rect">
            <a:avLst/>
          </a:prstGeom>
          <a:noFill/>
        </p:spPr>
        <p:txBody>
          <a:bodyPr wrap="none" rtlCol="0">
            <a:spAutoFit/>
          </a:bodyPr>
          <a:lstStyle/>
          <a:p>
            <a:r>
              <a:rPr lang="en-US" dirty="0" err="1"/>
              <a:t>Methoxysuccinyl</a:t>
            </a:r>
            <a:r>
              <a:rPr lang="en-US" dirty="0"/>
              <a:t>-</a:t>
            </a:r>
            <a:r>
              <a:rPr lang="en-US" dirty="0" err="1"/>
              <a:t>Ala</a:t>
            </a:r>
            <a:r>
              <a:rPr lang="en-US" dirty="0"/>
              <a:t>-</a:t>
            </a:r>
            <a:r>
              <a:rPr lang="en-US" dirty="0" err="1"/>
              <a:t>Ala</a:t>
            </a:r>
            <a:r>
              <a:rPr lang="en-US" dirty="0"/>
              <a:t>-Pro-Val-</a:t>
            </a:r>
            <a:r>
              <a:rPr lang="en-US" dirty="0" err="1"/>
              <a:t>chloromethyl</a:t>
            </a:r>
            <a:r>
              <a:rPr lang="en-US" dirty="0"/>
              <a:t> ketone</a:t>
            </a:r>
          </a:p>
        </p:txBody>
      </p:sp>
    </p:spTree>
    <p:extLst>
      <p:ext uri="{BB962C8B-B14F-4D97-AF65-F5344CB8AC3E}">
        <p14:creationId xmlns:p14="http://schemas.microsoft.com/office/powerpoint/2010/main" val="142414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2000"/>
                                        <p:tgtEl>
                                          <p:spTgt spid="29"/>
                                        </p:tgtEl>
                                        <p:attrNameLst>
                                          <p:attrName>ppt_x</p:attrName>
                                        </p:attrNameLst>
                                      </p:cBhvr>
                                      <p:tavLst>
                                        <p:tav tm="0">
                                          <p:val>
                                            <p:strVal val="ppt_x"/>
                                          </p:val>
                                        </p:tav>
                                        <p:tav tm="100000">
                                          <p:val>
                                            <p:strVal val="1+ppt_w/2"/>
                                          </p:val>
                                        </p:tav>
                                      </p:tavLst>
                                    </p:anim>
                                    <p:anim calcmode="lin" valueType="num">
                                      <p:cBhvr additive="base">
                                        <p:cTn id="7" dur="2000"/>
                                        <p:tgtEl>
                                          <p:spTgt spid="29"/>
                                        </p:tgtEl>
                                        <p:attrNameLst>
                                          <p:attrName>ppt_y</p:attrName>
                                        </p:attrNameLst>
                                      </p:cBhvr>
                                      <p:tavLst>
                                        <p:tav tm="0">
                                          <p:val>
                                            <p:strVal val="ppt_y"/>
                                          </p:val>
                                        </p:tav>
                                        <p:tav tm="100000">
                                          <p:val>
                                            <p:strVal val="0-ppt_h/2"/>
                                          </p:val>
                                        </p:tav>
                                      </p:tavLst>
                                    </p:anim>
                                    <p:set>
                                      <p:cBhvr>
                                        <p:cTn id="8" dur="1" fill="hold">
                                          <p:stCondLst>
                                            <p:cond delay="1999"/>
                                          </p:stCondLst>
                                        </p:cTn>
                                        <p:tgtEl>
                                          <p:spTgt spid="29"/>
                                        </p:tgtEl>
                                        <p:attrNameLst>
                                          <p:attrName>style.visibility</p:attrName>
                                        </p:attrNameLst>
                                      </p:cBhvr>
                                      <p:to>
                                        <p:strVal val="hidden"/>
                                      </p:to>
                                    </p:set>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2474611" y="3011451"/>
            <a:ext cx="336951" cy="369332"/>
          </a:xfrm>
          <a:prstGeom prst="rect">
            <a:avLst/>
          </a:prstGeom>
          <a:solidFill>
            <a:schemeClr val="bg1"/>
          </a:solidFill>
        </p:spPr>
        <p:txBody>
          <a:bodyPr wrap="none" rtlCol="0">
            <a:spAutoFit/>
          </a:bodyPr>
          <a:lstStyle/>
          <a:p>
            <a:pPr algn="ctr"/>
            <a:r>
              <a:rPr lang="en-US" dirty="0"/>
              <a:t>O</a:t>
            </a:r>
          </a:p>
        </p:txBody>
      </p:sp>
      <p:sp>
        <p:nvSpPr>
          <p:cNvPr id="23554" name="Rectangle 2"/>
          <p:cNvSpPr>
            <a:spLocks noGrp="1" noChangeArrowheads="1"/>
          </p:cNvSpPr>
          <p:nvPr>
            <p:ph type="title"/>
          </p:nvPr>
        </p:nvSpPr>
        <p:spPr/>
        <p:txBody>
          <a:bodyPr/>
          <a:lstStyle/>
          <a:p>
            <a:r>
              <a:rPr lang="en-US" sz="4000" dirty="0"/>
              <a:t>Plan for later today: Solve structure of </a:t>
            </a:r>
            <a:r>
              <a:rPr lang="en-US" sz="4000" dirty="0" err="1"/>
              <a:t>ProK</a:t>
            </a:r>
            <a:r>
              <a:rPr lang="en-US" sz="4000" dirty="0"/>
              <a:t>-inhibitor complex</a:t>
            </a:r>
          </a:p>
        </p:txBody>
      </p:sp>
      <p:sp>
        <p:nvSpPr>
          <p:cNvPr id="2" name="TextBox 1"/>
          <p:cNvSpPr txBox="1"/>
          <p:nvPr/>
        </p:nvSpPr>
        <p:spPr>
          <a:xfrm>
            <a:off x="4185372" y="3121098"/>
            <a:ext cx="2888355" cy="584775"/>
          </a:xfrm>
          <a:prstGeom prst="rect">
            <a:avLst/>
          </a:prstGeom>
          <a:noFill/>
        </p:spPr>
        <p:txBody>
          <a:bodyPr wrap="none" rtlCol="0">
            <a:spAutoFit/>
          </a:bodyPr>
          <a:lstStyle/>
          <a:p>
            <a:r>
              <a:rPr lang="en-US" sz="3200" dirty="0" err="1"/>
              <a:t>Ala</a:t>
            </a:r>
            <a:r>
              <a:rPr lang="en-US" sz="3200" dirty="0"/>
              <a:t>-</a:t>
            </a:r>
            <a:r>
              <a:rPr lang="en-US" sz="3200" dirty="0" err="1"/>
              <a:t>Ala</a:t>
            </a:r>
            <a:r>
              <a:rPr lang="en-US" sz="3200" dirty="0"/>
              <a:t>-Pro-Val–</a:t>
            </a:r>
          </a:p>
        </p:txBody>
      </p:sp>
      <p:cxnSp>
        <p:nvCxnSpPr>
          <p:cNvPr id="6" name="Straight Connector 5"/>
          <p:cNvCxnSpPr/>
          <p:nvPr/>
        </p:nvCxnSpPr>
        <p:spPr>
          <a:xfrm flipV="1">
            <a:off x="7296967" y="3163730"/>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87313" y="3930477"/>
            <a:ext cx="360996" cy="369332"/>
          </a:xfrm>
          <a:prstGeom prst="rect">
            <a:avLst/>
          </a:prstGeom>
          <a:noFill/>
        </p:spPr>
        <p:txBody>
          <a:bodyPr wrap="none" rtlCol="0">
            <a:spAutoFit/>
          </a:bodyPr>
          <a:lstStyle/>
          <a:p>
            <a:r>
              <a:rPr lang="en-US" dirty="0" err="1"/>
              <a:t>Cl</a:t>
            </a:r>
            <a:endParaRPr lang="en-US" dirty="0"/>
          </a:p>
        </p:txBody>
      </p:sp>
      <p:cxnSp>
        <p:nvCxnSpPr>
          <p:cNvPr id="8" name="Straight Connector 7"/>
          <p:cNvCxnSpPr/>
          <p:nvPr/>
        </p:nvCxnSpPr>
        <p:spPr>
          <a:xfrm flipH="1" flipV="1">
            <a:off x="3844289"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574597"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20492" y="298814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866762" y="298814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233514"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963822"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941347" y="3489804"/>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987618" y="3489804"/>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714730" y="3266857"/>
            <a:ext cx="249092" cy="228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291867"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77041" y="2836110"/>
            <a:ext cx="336952" cy="369332"/>
          </a:xfrm>
          <a:prstGeom prst="rect">
            <a:avLst/>
          </a:prstGeom>
          <a:solidFill>
            <a:schemeClr val="bg1"/>
          </a:solidFill>
        </p:spPr>
        <p:txBody>
          <a:bodyPr wrap="none" rtlCol="0">
            <a:spAutoFit/>
          </a:bodyPr>
          <a:lstStyle/>
          <a:p>
            <a:r>
              <a:rPr lang="en-US" dirty="0"/>
              <a:t>O</a:t>
            </a:r>
          </a:p>
        </p:txBody>
      </p:sp>
      <p:sp>
        <p:nvSpPr>
          <p:cNvPr id="43" name="TextBox 42"/>
          <p:cNvSpPr txBox="1"/>
          <p:nvPr/>
        </p:nvSpPr>
        <p:spPr>
          <a:xfrm>
            <a:off x="2782031" y="3671538"/>
            <a:ext cx="336952" cy="369332"/>
          </a:xfrm>
          <a:prstGeom prst="rect">
            <a:avLst/>
          </a:prstGeom>
          <a:solidFill>
            <a:schemeClr val="bg1"/>
          </a:solidFill>
        </p:spPr>
        <p:txBody>
          <a:bodyPr wrap="none" rtlCol="0">
            <a:spAutoFit/>
          </a:bodyPr>
          <a:lstStyle/>
          <a:p>
            <a:r>
              <a:rPr lang="en-US" dirty="0"/>
              <a:t>O</a:t>
            </a:r>
          </a:p>
        </p:txBody>
      </p:sp>
      <p:sp>
        <p:nvSpPr>
          <p:cNvPr id="20" name="Text Box 31"/>
          <p:cNvSpPr txBox="1">
            <a:spLocks noChangeArrowheads="1"/>
          </p:cNvSpPr>
          <p:nvPr/>
        </p:nvSpPr>
        <p:spPr bwMode="auto">
          <a:xfrm>
            <a:off x="7718354" y="3233690"/>
            <a:ext cx="32573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F</a:t>
            </a:r>
          </a:p>
        </p:txBody>
      </p:sp>
      <p:sp>
        <p:nvSpPr>
          <p:cNvPr id="22" name="Text Box 17"/>
          <p:cNvSpPr txBox="1">
            <a:spLocks noChangeArrowheads="1"/>
          </p:cNvSpPr>
          <p:nvPr/>
        </p:nvSpPr>
        <p:spPr bwMode="auto">
          <a:xfrm>
            <a:off x="7697716" y="3200352"/>
            <a:ext cx="426720" cy="523220"/>
          </a:xfrm>
          <a:prstGeom prst="rect">
            <a:avLst/>
          </a:prstGeom>
          <a:solidFill>
            <a:schemeClr val="bg1"/>
          </a:solidFill>
          <a:ln>
            <a:noFill/>
          </a:ln>
          <a:effectLst/>
          <a:extLs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3399FF"/>
                </a:solidFill>
              </a:rPr>
              <a:t>O</a:t>
            </a:r>
          </a:p>
        </p:txBody>
      </p:sp>
      <p:grpSp>
        <p:nvGrpSpPr>
          <p:cNvPr id="23" name="Group 28"/>
          <p:cNvGrpSpPr>
            <a:grpSpLocks/>
          </p:cNvGrpSpPr>
          <p:nvPr/>
        </p:nvGrpSpPr>
        <p:grpSpPr bwMode="auto">
          <a:xfrm rot="1575475">
            <a:off x="8250167" y="3871865"/>
            <a:ext cx="684213" cy="728663"/>
            <a:chOff x="3504" y="2170"/>
            <a:chExt cx="431" cy="459"/>
          </a:xfrm>
        </p:grpSpPr>
        <p:sp>
          <p:nvSpPr>
            <p:cNvPr id="24" name="Line 16"/>
            <p:cNvSpPr>
              <a:spLocks noChangeShapeType="1"/>
            </p:cNvSpPr>
            <p:nvPr/>
          </p:nvSpPr>
          <p:spPr bwMode="auto">
            <a:xfrm>
              <a:off x="3520" y="2170"/>
              <a:ext cx="126" cy="25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8"/>
            <p:cNvSpPr>
              <a:spLocks noChangeShapeType="1"/>
            </p:cNvSpPr>
            <p:nvPr/>
          </p:nvSpPr>
          <p:spPr bwMode="auto">
            <a:xfrm flipH="1">
              <a:off x="3504" y="2420"/>
              <a:ext cx="133" cy="209"/>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9"/>
            <p:cNvSpPr>
              <a:spLocks noChangeShapeType="1"/>
            </p:cNvSpPr>
            <p:nvPr/>
          </p:nvSpPr>
          <p:spPr bwMode="auto">
            <a:xfrm>
              <a:off x="3660" y="2406"/>
              <a:ext cx="275" cy="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Text Box 20"/>
          <p:cNvSpPr txBox="1">
            <a:spLocks noChangeArrowheads="1"/>
          </p:cNvSpPr>
          <p:nvPr/>
        </p:nvSpPr>
        <p:spPr bwMode="auto">
          <a:xfrm>
            <a:off x="9231241" y="4067128"/>
            <a:ext cx="12017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99FF"/>
                </a:solidFill>
              </a:rPr>
              <a:t>ProK</a:t>
            </a:r>
          </a:p>
          <a:p>
            <a:r>
              <a:rPr lang="en-US">
                <a:solidFill>
                  <a:srgbClr val="3399FF"/>
                </a:solidFill>
              </a:rPr>
              <a:t>active site</a:t>
            </a:r>
          </a:p>
          <a:p>
            <a:r>
              <a:rPr lang="en-US">
                <a:solidFill>
                  <a:srgbClr val="3399FF"/>
                </a:solidFill>
              </a:rPr>
              <a:t>Ser225</a:t>
            </a:r>
          </a:p>
        </p:txBody>
      </p:sp>
      <p:sp>
        <p:nvSpPr>
          <p:cNvPr id="28" name="Line 29"/>
          <p:cNvSpPr>
            <a:spLocks noChangeShapeType="1"/>
          </p:cNvSpPr>
          <p:nvPr/>
        </p:nvSpPr>
        <p:spPr bwMode="auto">
          <a:xfrm flipH="1" flipV="1">
            <a:off x="8080305" y="3543253"/>
            <a:ext cx="382587" cy="223837"/>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1" name="Straight Connector 40"/>
          <p:cNvCxnSpPr/>
          <p:nvPr/>
        </p:nvCxnSpPr>
        <p:spPr>
          <a:xfrm rot="7200000" flipV="1">
            <a:off x="7280437" y="3444677"/>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7262657" y="3115296"/>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322353" y="2832051"/>
            <a:ext cx="336952" cy="369332"/>
          </a:xfrm>
          <a:prstGeom prst="rect">
            <a:avLst/>
          </a:prstGeom>
          <a:solidFill>
            <a:schemeClr val="bg1"/>
          </a:solidFill>
        </p:spPr>
        <p:txBody>
          <a:bodyPr wrap="none" rtlCol="0">
            <a:spAutoFit/>
          </a:bodyPr>
          <a:lstStyle/>
          <a:p>
            <a:r>
              <a:rPr lang="en-US" dirty="0"/>
              <a:t>O</a:t>
            </a:r>
          </a:p>
        </p:txBody>
      </p:sp>
      <p:cxnSp>
        <p:nvCxnSpPr>
          <p:cNvPr id="48" name="Straight Connector 47"/>
          <p:cNvCxnSpPr/>
          <p:nvPr/>
        </p:nvCxnSpPr>
        <p:spPr>
          <a:xfrm flipH="1">
            <a:off x="7226532" y="3750923"/>
            <a:ext cx="245408" cy="240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Line 29"/>
          <p:cNvSpPr>
            <a:spLocks noChangeShapeType="1"/>
          </p:cNvSpPr>
          <p:nvPr/>
        </p:nvSpPr>
        <p:spPr bwMode="auto">
          <a:xfrm flipH="1" flipV="1">
            <a:off x="7332825" y="3459908"/>
            <a:ext cx="389589" cy="1"/>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Box 44"/>
          <p:cNvSpPr txBox="1"/>
          <p:nvPr/>
        </p:nvSpPr>
        <p:spPr>
          <a:xfrm>
            <a:off x="5048650" y="1441261"/>
            <a:ext cx="1846275" cy="369332"/>
          </a:xfrm>
          <a:prstGeom prst="rect">
            <a:avLst/>
          </a:prstGeom>
          <a:noFill/>
        </p:spPr>
        <p:txBody>
          <a:bodyPr wrap="none" rtlCol="0">
            <a:spAutoFit/>
          </a:bodyPr>
          <a:lstStyle/>
          <a:p>
            <a:r>
              <a:rPr lang="en-US" dirty="0"/>
              <a:t>Covalent complex</a:t>
            </a:r>
          </a:p>
        </p:txBody>
      </p:sp>
    </p:spTree>
    <p:extLst>
      <p:ext uri="{BB962C8B-B14F-4D97-AF65-F5344CB8AC3E}">
        <p14:creationId xmlns:p14="http://schemas.microsoft.com/office/powerpoint/2010/main" val="37712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100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0" y="155575"/>
            <a:ext cx="9044848" cy="1143000"/>
          </a:xfrm>
        </p:spPr>
        <p:txBody>
          <a:bodyPr/>
          <a:lstStyle/>
          <a:p>
            <a:r>
              <a:rPr lang="en-US" dirty="0"/>
              <a:t>The benefit of isomorphism</a:t>
            </a:r>
          </a:p>
        </p:txBody>
      </p:sp>
      <p:graphicFrame>
        <p:nvGraphicFramePr>
          <p:cNvPr id="36919" name="Group 55"/>
          <p:cNvGraphicFramePr>
            <a:graphicFrameLocks noGrp="1"/>
          </p:cNvGraphicFramePr>
          <p:nvPr>
            <p:ph idx="1"/>
            <p:extLst/>
          </p:nvPr>
        </p:nvGraphicFramePr>
        <p:xfrm>
          <a:off x="1684338" y="3343275"/>
          <a:ext cx="8704262" cy="1510348"/>
        </p:xfrm>
        <a:graphic>
          <a:graphicData uri="http://schemas.openxmlformats.org/drawingml/2006/table">
            <a:tbl>
              <a:tblPr/>
              <a:tblGrid>
                <a:gridCol w="1801812">
                  <a:extLst>
                    <a:ext uri="{9D8B030D-6E8A-4147-A177-3AD203B41FA5}">
                      <a16:colId xmlns:a16="http://schemas.microsoft.com/office/drawing/2014/main" val="20000"/>
                    </a:ext>
                  </a:extLst>
                </a:gridCol>
                <a:gridCol w="1171575">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1304925">
                  <a:extLst>
                    <a:ext uri="{9D8B030D-6E8A-4147-A177-3AD203B41FA5}">
                      <a16:colId xmlns:a16="http://schemas.microsoft.com/office/drawing/2014/main" val="20003"/>
                    </a:ext>
                  </a:extLst>
                </a:gridCol>
                <a:gridCol w="1150938">
                  <a:extLst>
                    <a:ext uri="{9D8B030D-6E8A-4147-A177-3AD203B41FA5}">
                      <a16:colId xmlns:a16="http://schemas.microsoft.com/office/drawing/2014/main" val="20004"/>
                    </a:ext>
                  </a:extLst>
                </a:gridCol>
                <a:gridCol w="1135062">
                  <a:extLst>
                    <a:ext uri="{9D8B030D-6E8A-4147-A177-3AD203B41FA5}">
                      <a16:colId xmlns:a16="http://schemas.microsoft.com/office/drawing/2014/main" val="20005"/>
                    </a:ext>
                  </a:extLst>
                </a:gridCol>
                <a:gridCol w="1098550">
                  <a:extLst>
                    <a:ext uri="{9D8B030D-6E8A-4147-A177-3AD203B41FA5}">
                      <a16:colId xmlns:a16="http://schemas.microsoft.com/office/drawing/2014/main" val="20006"/>
                    </a:ext>
                  </a:extLst>
                </a:gridCol>
              </a:tblGrid>
              <a:tr h="357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protein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a </a:t>
                      </a:r>
                      <a:r>
                        <a:rPr kumimoji="0" lang="en-US" sz="1800" b="0" i="0" u="none" strike="noStrike" cap="none" normalizeH="0" baseline="0">
                          <a:ln>
                            <a:noFill/>
                          </a:ln>
                          <a:solidFill>
                            <a:schemeClr val="tx1"/>
                          </a:solidFill>
                          <a:effectLst/>
                          <a:latin typeface="Arial" charset="0"/>
                        </a:rPr>
                        <a:t>(</a:t>
                      </a:r>
                      <a:r>
                        <a:rPr kumimoji="0" lang="en-US" sz="1800" b="0" i="0" u="none" strike="noStrike" cap="none" normalizeH="0" baseline="0">
                          <a:ln>
                            <a:noFill/>
                          </a:ln>
                          <a:solidFill>
                            <a:schemeClr val="tx1"/>
                          </a:solidFill>
                          <a:effectLst/>
                          <a:latin typeface="Arial" charset="0"/>
                          <a:cs typeface="Arial" charset="0"/>
                        </a:rPr>
                        <a:t>Å</a:t>
                      </a:r>
                      <a:r>
                        <a:rPr kumimoji="0" lang="en-US" sz="1800" b="0"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 </a:t>
                      </a:r>
                      <a:r>
                        <a:rPr kumimoji="0" lang="en-US" sz="1800" b="0" i="0" u="none" strike="noStrike" cap="none" normalizeH="0" baseline="0">
                          <a:ln>
                            <a:noFill/>
                          </a:ln>
                          <a:solidFill>
                            <a:schemeClr val="tx1"/>
                          </a:solidFill>
                          <a:effectLst/>
                          <a:latin typeface="Arial" charset="0"/>
                        </a:rPr>
                        <a:t>(</a:t>
                      </a:r>
                      <a:r>
                        <a:rPr kumimoji="0" lang="en-US" sz="1800" b="0" i="0" u="none" strike="noStrike" cap="none" normalizeH="0" baseline="0">
                          <a:ln>
                            <a:noFill/>
                          </a:ln>
                          <a:solidFill>
                            <a:schemeClr val="tx1"/>
                          </a:solidFill>
                          <a:effectLst/>
                          <a:latin typeface="Arial" charset="0"/>
                          <a:cs typeface="Arial" charset="0"/>
                        </a:rPr>
                        <a:t>Å</a:t>
                      </a:r>
                      <a:r>
                        <a:rPr kumimoji="0" lang="en-US" sz="1800" b="0"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c </a:t>
                      </a:r>
                      <a:r>
                        <a:rPr kumimoji="0" lang="en-US" sz="1800" b="0" i="0" u="none" strike="noStrike" cap="none" normalizeH="0" baseline="0">
                          <a:ln>
                            <a:noFill/>
                          </a:ln>
                          <a:solidFill>
                            <a:schemeClr val="tx1"/>
                          </a:solidFill>
                          <a:effectLst/>
                          <a:latin typeface="Arial" charset="0"/>
                        </a:rPr>
                        <a:t>(</a:t>
                      </a:r>
                      <a:r>
                        <a:rPr kumimoji="0" lang="en-US" sz="1800" b="0" i="0" u="none" strike="noStrike" cap="none" normalizeH="0" baseline="0">
                          <a:ln>
                            <a:noFill/>
                          </a:ln>
                          <a:solidFill>
                            <a:schemeClr val="tx1"/>
                          </a:solidFill>
                          <a:effectLst/>
                          <a:latin typeface="Arial" charset="0"/>
                          <a:cs typeface="Arial" charset="0"/>
                        </a:rPr>
                        <a:t>Å</a:t>
                      </a:r>
                      <a:r>
                        <a:rPr kumimoji="0" lang="en-US" sz="1800" b="0"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Symbol" pitchFamily="18" charset="2"/>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Symbol" pitchFamily="18" charset="2"/>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Symbol" pitchFamily="18" charset="2"/>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3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3333CC"/>
                          </a:solidFill>
                          <a:effectLst/>
                          <a:latin typeface="Arial" charset="0"/>
                        </a:rPr>
                        <a:t>ProK</a:t>
                      </a:r>
                      <a:endParaRPr kumimoji="0" lang="en-US" sz="1800" b="1" i="0" u="none" strike="noStrike" cap="none" normalizeH="0" baseline="0" dirty="0">
                        <a:ln>
                          <a:noFill/>
                        </a:ln>
                        <a:solidFill>
                          <a:srgbClr val="3333C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3333CC"/>
                          </a:solidFill>
                          <a:effectLst/>
                          <a:latin typeface="Arial" charset="0"/>
                        </a:rPr>
                        <a:t>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3333CC"/>
                          </a:solidFill>
                          <a:effectLst/>
                          <a:latin typeface="Arial" charset="0"/>
                        </a:rPr>
                        <a:t>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3333CC"/>
                          </a:solidFill>
                          <a:effectLst/>
                          <a:latin typeface="Arial" charset="0"/>
                        </a:rPr>
                        <a:t>101.8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3333CC"/>
                          </a:solidFill>
                          <a:effectLst/>
                          <a:latin typeface="Arial" charset="0"/>
                        </a:rPr>
                        <a:t>90</a:t>
                      </a:r>
                      <a:r>
                        <a:rPr kumimoji="0" lang="en-US" sz="1800" b="1" i="0" u="none" strike="noStrike" cap="none" normalizeH="0" baseline="0" dirty="0">
                          <a:ln>
                            <a:noFill/>
                          </a:ln>
                          <a:solidFill>
                            <a:srgbClr val="3333CC"/>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3333CC"/>
                          </a:solidFill>
                          <a:effectLst/>
                          <a:latin typeface="Arial" charset="0"/>
                        </a:rPr>
                        <a:t>90</a:t>
                      </a:r>
                      <a:r>
                        <a:rPr kumimoji="0" lang="en-US" sz="1800" b="1" i="0" u="none" strike="noStrike" cap="none" normalizeH="0" baseline="0" dirty="0">
                          <a:ln>
                            <a:noFill/>
                          </a:ln>
                          <a:solidFill>
                            <a:srgbClr val="3333CC"/>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3333CC"/>
                          </a:solidFill>
                          <a:effectLst/>
                          <a:latin typeface="Arial" charset="0"/>
                        </a:rPr>
                        <a:t>90</a:t>
                      </a:r>
                      <a:r>
                        <a:rPr kumimoji="0" lang="en-US" sz="1800" b="1" i="0" u="none" strike="noStrike" cap="none" normalizeH="0" baseline="0" dirty="0">
                          <a:ln>
                            <a:noFill/>
                          </a:ln>
                          <a:solidFill>
                            <a:srgbClr val="3333CC"/>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0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00B050"/>
                          </a:solidFill>
                          <a:effectLst/>
                          <a:latin typeface="Arial" charset="0"/>
                        </a:rPr>
                        <a:t>ProK+inhibitor</a:t>
                      </a:r>
                      <a:endParaRPr kumimoji="0" lang="en-US" sz="1800" b="1" i="0" u="none" strike="noStrike" cap="none" normalizeH="0" baseline="0" dirty="0">
                        <a:ln>
                          <a:noFill/>
                        </a:ln>
                        <a:solidFill>
                          <a:srgbClr val="00B05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68.0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68.0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102.4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90</a:t>
                      </a:r>
                      <a:r>
                        <a:rPr kumimoji="0" lang="en-US" sz="1800" b="1" i="0" u="none" strike="noStrike" cap="none" normalizeH="0" baseline="0" dirty="0">
                          <a:ln>
                            <a:noFill/>
                          </a:ln>
                          <a:solidFill>
                            <a:srgbClr val="00B050"/>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90</a:t>
                      </a:r>
                      <a:r>
                        <a:rPr kumimoji="0" lang="en-US" sz="1800" b="1" i="0" u="none" strike="noStrike" cap="none" normalizeH="0" baseline="0" dirty="0">
                          <a:ln>
                            <a:noFill/>
                          </a:ln>
                          <a:solidFill>
                            <a:srgbClr val="00B050"/>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B050"/>
                          </a:solidFill>
                          <a:effectLst/>
                          <a:latin typeface="Arial" charset="0"/>
                        </a:rPr>
                        <a:t>90</a:t>
                      </a:r>
                      <a:r>
                        <a:rPr kumimoji="0" lang="en-US" sz="1800" b="1" i="0" u="none" strike="noStrike" cap="none" normalizeH="0" baseline="0" dirty="0">
                          <a:ln>
                            <a:noFill/>
                          </a:ln>
                          <a:solidFill>
                            <a:srgbClr val="00B050"/>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6915" name="Text Box 51"/>
          <p:cNvSpPr txBox="1">
            <a:spLocks noChangeArrowheads="1"/>
          </p:cNvSpPr>
          <p:nvPr/>
        </p:nvSpPr>
        <p:spPr bwMode="auto">
          <a:xfrm>
            <a:off x="5073369" y="4886326"/>
            <a:ext cx="250087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dirty="0" err="1"/>
              <a:t>R</a:t>
            </a:r>
            <a:r>
              <a:rPr lang="en-US" sz="3200" b="1" baseline="-25000" dirty="0" err="1"/>
              <a:t>iso</a:t>
            </a:r>
            <a:r>
              <a:rPr lang="en-US" sz="3200" b="1" dirty="0"/>
              <a:t>=21.3%</a:t>
            </a:r>
          </a:p>
          <a:p>
            <a:pPr algn="ctr"/>
            <a:r>
              <a:rPr lang="en-US" sz="1400" dirty="0"/>
              <a:t>What is maximum possible </a:t>
            </a:r>
            <a:r>
              <a:rPr lang="en-US" sz="1400" dirty="0" err="1"/>
              <a:t>R</a:t>
            </a:r>
            <a:r>
              <a:rPr lang="en-US" sz="1400" baseline="-25000" dirty="0" err="1"/>
              <a:t>iso</a:t>
            </a:r>
            <a:r>
              <a:rPr lang="en-US" sz="1400" dirty="0"/>
              <a:t>?</a:t>
            </a:r>
          </a:p>
          <a:p>
            <a:pPr algn="ctr"/>
            <a:r>
              <a:rPr lang="en-US" sz="1400" dirty="0"/>
              <a:t>What is minimum possible </a:t>
            </a:r>
            <a:r>
              <a:rPr lang="en-US" sz="1400" dirty="0" err="1"/>
              <a:t>R</a:t>
            </a:r>
            <a:r>
              <a:rPr lang="en-US" sz="1400" baseline="-25000" dirty="0" err="1"/>
              <a:t>iso</a:t>
            </a:r>
            <a:r>
              <a:rPr lang="en-US" sz="1400" dirty="0"/>
              <a:t>?</a:t>
            </a:r>
          </a:p>
        </p:txBody>
      </p:sp>
      <p:sp>
        <p:nvSpPr>
          <p:cNvPr id="36920" name="Rectangle 56"/>
          <p:cNvSpPr>
            <a:spLocks noChangeArrowheads="1"/>
          </p:cNvSpPr>
          <p:nvPr/>
        </p:nvSpPr>
        <p:spPr bwMode="auto">
          <a:xfrm>
            <a:off x="1736725" y="2191545"/>
            <a:ext cx="8778875" cy="8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lnSpc>
                <a:spcPct val="80000"/>
              </a:lnSpc>
              <a:spcBef>
                <a:spcPct val="20000"/>
              </a:spcBef>
              <a:buFontTx/>
              <a:buChar char="•"/>
            </a:pPr>
            <a:r>
              <a:rPr lang="en-US" sz="2000" u="sng" dirty="0">
                <a:solidFill>
                  <a:srgbClr val="000000"/>
                </a:solidFill>
              </a:rPr>
              <a:t>amplitudes: </a:t>
            </a:r>
            <a:r>
              <a:rPr lang="en-US" sz="2000" dirty="0">
                <a:solidFill>
                  <a:srgbClr val="000000"/>
                </a:solidFill>
              </a:rPr>
              <a:t>Use |</a:t>
            </a:r>
            <a:r>
              <a:rPr lang="en-US" sz="2000" b="1" dirty="0" err="1">
                <a:solidFill>
                  <a:srgbClr val="00B050"/>
                </a:solidFill>
                <a:latin typeface="Helvetica" pitchFamily="34" charset="0"/>
              </a:rPr>
              <a:t>F</a:t>
            </a:r>
            <a:r>
              <a:rPr lang="en-US" sz="2000" b="1" baseline="-25000" dirty="0" err="1">
                <a:solidFill>
                  <a:srgbClr val="00B050"/>
                </a:solidFill>
                <a:latin typeface="Helvetica" pitchFamily="34" charset="0"/>
              </a:rPr>
              <a:t>inhibitor</a:t>
            </a:r>
            <a:r>
              <a:rPr lang="en-US" sz="2000" b="1" dirty="0" err="1">
                <a:solidFill>
                  <a:srgbClr val="000000"/>
                </a:solidFill>
                <a:latin typeface="Helvetica" pitchFamily="34" charset="0"/>
              </a:rPr>
              <a:t>-</a:t>
            </a:r>
            <a:r>
              <a:rPr lang="en-US" sz="2000" b="1" dirty="0" err="1">
                <a:solidFill>
                  <a:srgbClr val="3333CC"/>
                </a:solidFill>
                <a:latin typeface="Helvetica" pitchFamily="34" charset="0"/>
              </a:rPr>
              <a:t>F</a:t>
            </a:r>
            <a:r>
              <a:rPr lang="en-US" sz="2000" b="1" baseline="-25000" dirty="0" err="1">
                <a:solidFill>
                  <a:srgbClr val="3333CC"/>
                </a:solidFill>
                <a:latin typeface="Helvetica" pitchFamily="34" charset="0"/>
              </a:rPr>
              <a:t>native</a:t>
            </a:r>
            <a:r>
              <a:rPr lang="en-US" sz="2000" dirty="0">
                <a:solidFill>
                  <a:srgbClr val="000000"/>
                </a:solidFill>
              </a:rPr>
              <a:t>| data measured earlier in the course</a:t>
            </a:r>
          </a:p>
          <a:p>
            <a:pPr marL="533400" indent="-533400">
              <a:lnSpc>
                <a:spcPct val="80000"/>
              </a:lnSpc>
              <a:spcBef>
                <a:spcPct val="20000"/>
              </a:spcBef>
              <a:buFontTx/>
              <a:buChar char="•"/>
            </a:pPr>
            <a:r>
              <a:rPr lang="en-US" sz="2000" u="sng" dirty="0"/>
              <a:t>phases:</a:t>
            </a:r>
            <a:r>
              <a:rPr lang="en-US" sz="2000" dirty="0"/>
              <a:t> phases from native proteinase K structure </a:t>
            </a:r>
            <a:r>
              <a:rPr lang="en-US" sz="2800" b="1" dirty="0" err="1">
                <a:solidFill>
                  <a:srgbClr val="00CC66"/>
                </a:solidFill>
                <a:latin typeface="Symbol" pitchFamily="18" charset="2"/>
              </a:rPr>
              <a:t>f</a:t>
            </a:r>
            <a:r>
              <a:rPr lang="en-US" sz="2500" b="1" baseline="-25000" dirty="0" err="1">
                <a:solidFill>
                  <a:srgbClr val="00CC66"/>
                </a:solidFill>
                <a:latin typeface="Helvetica" pitchFamily="34" charset="0"/>
              </a:rPr>
              <a:t>calc</a:t>
            </a:r>
            <a:r>
              <a:rPr lang="en-US" sz="2000" dirty="0"/>
              <a:t>.</a:t>
            </a:r>
          </a:p>
        </p:txBody>
      </p:sp>
      <p:sp>
        <p:nvSpPr>
          <p:cNvPr id="36921" name="Rectangle 57"/>
          <p:cNvSpPr>
            <a:spLocks noChangeArrowheads="1"/>
          </p:cNvSpPr>
          <p:nvPr/>
        </p:nvSpPr>
        <p:spPr bwMode="auto">
          <a:xfrm>
            <a:off x="2574925" y="6156325"/>
            <a:ext cx="7372350" cy="101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Why don’t we have to use Heavy atoms?</a:t>
            </a:r>
          </a:p>
          <a:p>
            <a:r>
              <a:rPr lang="en-US"/>
              <a:t>Why don’t we have to use Molecular Replacement?</a:t>
            </a:r>
          </a:p>
          <a:p>
            <a:pPr lvl="1">
              <a:lnSpc>
                <a:spcPct val="80000"/>
              </a:lnSpc>
              <a:spcBef>
                <a:spcPct val="50000"/>
              </a:spcBef>
            </a:pPr>
            <a:endParaRPr lang="en-US"/>
          </a:p>
        </p:txBody>
      </p:sp>
      <p:sp>
        <p:nvSpPr>
          <p:cNvPr id="8" name="Text Box 5"/>
          <p:cNvSpPr txBox="1">
            <a:spLocks noChangeArrowheads="1"/>
          </p:cNvSpPr>
          <p:nvPr/>
        </p:nvSpPr>
        <p:spPr bwMode="auto">
          <a:xfrm>
            <a:off x="1498588" y="1127128"/>
            <a:ext cx="93067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rgbClr val="000000"/>
                </a:solidFill>
                <a:latin typeface="Symbol" pitchFamily="18" charset="2"/>
              </a:rPr>
              <a:t>r(</a:t>
            </a:r>
            <a:r>
              <a:rPr lang="en-US" sz="3600" b="1" dirty="0" err="1">
                <a:solidFill>
                  <a:srgbClr val="000000"/>
                </a:solidFill>
                <a:latin typeface="Helvetica" pitchFamily="34" charset="0"/>
              </a:rPr>
              <a:t>x,y,z</a:t>
            </a:r>
            <a:r>
              <a:rPr lang="en-US" sz="3600" b="1" dirty="0">
                <a:solidFill>
                  <a:srgbClr val="000000"/>
                </a:solidFill>
                <a:latin typeface="Symbol" pitchFamily="18" charset="2"/>
              </a:rPr>
              <a:t>)</a:t>
            </a:r>
            <a:r>
              <a:rPr lang="en-US" sz="3600" b="1" dirty="0">
                <a:solidFill>
                  <a:srgbClr val="000000"/>
                </a:solidFill>
                <a:latin typeface="Helvetica" pitchFamily="34" charset="0"/>
              </a:rPr>
              <a:t>=1/V*</a:t>
            </a:r>
            <a:r>
              <a:rPr lang="en-US" sz="3600" b="1" dirty="0">
                <a:solidFill>
                  <a:srgbClr val="000000"/>
                </a:solidFill>
                <a:latin typeface="Symbol" pitchFamily="18" charset="2"/>
              </a:rPr>
              <a:t>S</a:t>
            </a:r>
            <a:r>
              <a:rPr lang="en-US" sz="3600" b="1" dirty="0">
                <a:solidFill>
                  <a:srgbClr val="000000"/>
                </a:solidFill>
                <a:latin typeface="Helvetica" pitchFamily="34" charset="0"/>
              </a:rPr>
              <a:t>|</a:t>
            </a:r>
            <a:r>
              <a:rPr lang="en-US" sz="3600" b="1" dirty="0">
                <a:solidFill>
                  <a:srgbClr val="00B050"/>
                </a:solidFill>
                <a:latin typeface="Helvetica" pitchFamily="34" charset="0"/>
              </a:rPr>
              <a:t>F</a:t>
            </a:r>
            <a:r>
              <a:rPr lang="en-US" sz="3600" b="1" baseline="-25000" dirty="0">
                <a:solidFill>
                  <a:srgbClr val="00B050"/>
                </a:solidFill>
                <a:latin typeface="Helvetica" pitchFamily="34" charset="0"/>
              </a:rPr>
              <a:t>inhibitor</a:t>
            </a:r>
            <a:r>
              <a:rPr lang="en-US" sz="3600" b="1" dirty="0">
                <a:solidFill>
                  <a:srgbClr val="000000"/>
                </a:solidFill>
                <a:latin typeface="Helvetica" pitchFamily="34" charset="0"/>
              </a:rPr>
              <a:t>-</a:t>
            </a:r>
            <a:r>
              <a:rPr lang="en-US" sz="3600" b="1" dirty="0">
                <a:solidFill>
                  <a:srgbClr val="3333CC"/>
                </a:solidFill>
                <a:latin typeface="Helvetica" pitchFamily="34" charset="0"/>
              </a:rPr>
              <a:t>F</a:t>
            </a:r>
            <a:r>
              <a:rPr lang="en-US" sz="3600" b="1" baseline="-25000" dirty="0">
                <a:solidFill>
                  <a:srgbClr val="3333CC"/>
                </a:solidFill>
                <a:latin typeface="Helvetica" pitchFamily="34" charset="0"/>
              </a:rPr>
              <a:t>native</a:t>
            </a:r>
            <a:r>
              <a:rPr lang="en-US" sz="3600" b="1" dirty="0">
                <a:solidFill>
                  <a:srgbClr val="000000"/>
                </a:solidFill>
                <a:latin typeface="Helvetica" pitchFamily="34" charset="0"/>
              </a:rPr>
              <a:t>|e</a:t>
            </a:r>
            <a:r>
              <a:rPr lang="en-US" sz="3600" b="1" baseline="30000" dirty="0">
                <a:solidFill>
                  <a:srgbClr val="000000"/>
                </a:solidFill>
                <a:latin typeface="Helvetica" pitchFamily="34" charset="0"/>
              </a:rPr>
              <a:t>-2</a:t>
            </a:r>
            <a:r>
              <a:rPr lang="en-US" sz="3600" b="1" baseline="30000" dirty="0">
                <a:solidFill>
                  <a:srgbClr val="000000"/>
                </a:solidFill>
                <a:latin typeface="Symbol" pitchFamily="18" charset="2"/>
              </a:rPr>
              <a:t>p</a:t>
            </a:r>
            <a:r>
              <a:rPr lang="en-US" sz="3600" b="1" baseline="30000" dirty="0">
                <a:solidFill>
                  <a:srgbClr val="000000"/>
                </a:solidFill>
                <a:latin typeface="Helvetica" pitchFamily="34" charset="0"/>
              </a:rPr>
              <a:t>i(</a:t>
            </a:r>
            <a:r>
              <a:rPr lang="en-US" sz="3600" b="1" baseline="30000" dirty="0" err="1">
                <a:solidFill>
                  <a:srgbClr val="000000"/>
                </a:solidFill>
                <a:latin typeface="Helvetica" pitchFamily="34" charset="0"/>
              </a:rPr>
              <a:t>hx+ky+lz-</a:t>
            </a:r>
            <a:r>
              <a:rPr lang="en-US" sz="3600" b="1" baseline="30000" dirty="0" err="1">
                <a:solidFill>
                  <a:srgbClr val="3333CC"/>
                </a:solidFill>
                <a:latin typeface="Symbol" pitchFamily="18" charset="2"/>
              </a:rPr>
              <a:t>f</a:t>
            </a:r>
            <a:r>
              <a:rPr lang="en-US" sz="3200" b="1" baseline="-25000" dirty="0" err="1">
                <a:solidFill>
                  <a:srgbClr val="3333CC"/>
                </a:solidFill>
                <a:latin typeface="Helvetica" pitchFamily="34" charset="0"/>
              </a:rPr>
              <a:t>calc</a:t>
            </a:r>
            <a:r>
              <a:rPr lang="en-US" sz="3600" b="1" baseline="30000" dirty="0">
                <a:solidFill>
                  <a:srgbClr val="000000"/>
                </a:solidFill>
                <a:latin typeface="Helvetica" pitchFamily="34" charset="0"/>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2058" y="2642007"/>
            <a:ext cx="4162327" cy="2377440"/>
          </a:xfrm>
          <a:prstGeom prst="rect">
            <a:avLst/>
          </a:prstGeom>
        </p:spPr>
      </p:pic>
      <p:sp>
        <p:nvSpPr>
          <p:cNvPr id="19460" name="Rectangle 4"/>
          <p:cNvSpPr>
            <a:spLocks noGrp="1" noChangeArrowheads="1"/>
          </p:cNvSpPr>
          <p:nvPr>
            <p:ph type="title"/>
          </p:nvPr>
        </p:nvSpPr>
        <p:spPr/>
        <p:txBody>
          <a:bodyPr/>
          <a:lstStyle/>
          <a:p>
            <a:r>
              <a:rPr lang="en-US" b="1"/>
              <a:t>F</a:t>
            </a:r>
            <a:r>
              <a:rPr lang="en-US" b="1" baseline="-25000"/>
              <a:t>o</a:t>
            </a:r>
            <a:r>
              <a:rPr lang="en-US" b="1"/>
              <a:t>-F</a:t>
            </a:r>
            <a:r>
              <a:rPr lang="en-US" b="1" baseline="-25000"/>
              <a:t>c</a:t>
            </a:r>
            <a:r>
              <a:rPr lang="en-US" b="1"/>
              <a:t> Difference Fourier map</a:t>
            </a:r>
          </a:p>
        </p:txBody>
      </p:sp>
      <p:sp>
        <p:nvSpPr>
          <p:cNvPr id="19461" name="Text Box 5"/>
          <p:cNvSpPr txBox="1">
            <a:spLocks noChangeArrowheads="1"/>
          </p:cNvSpPr>
          <p:nvPr/>
        </p:nvSpPr>
        <p:spPr bwMode="auto">
          <a:xfrm>
            <a:off x="1466850" y="1441451"/>
            <a:ext cx="93853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rgbClr val="000000"/>
                </a:solidFill>
                <a:latin typeface="Symbol" pitchFamily="18" charset="2"/>
              </a:rPr>
              <a:t>r(</a:t>
            </a:r>
            <a:r>
              <a:rPr lang="en-US" sz="3600" b="1" dirty="0" err="1">
                <a:solidFill>
                  <a:srgbClr val="000000"/>
                </a:solidFill>
                <a:latin typeface="Helvetica" pitchFamily="34" charset="0"/>
              </a:rPr>
              <a:t>x,y,z</a:t>
            </a:r>
            <a:r>
              <a:rPr lang="en-US" sz="3600" b="1" dirty="0">
                <a:solidFill>
                  <a:srgbClr val="000000"/>
                </a:solidFill>
                <a:latin typeface="Symbol" pitchFamily="18" charset="2"/>
              </a:rPr>
              <a:t>)</a:t>
            </a:r>
            <a:r>
              <a:rPr lang="en-US" sz="3600" b="1" dirty="0">
                <a:solidFill>
                  <a:srgbClr val="000000"/>
                </a:solidFill>
                <a:latin typeface="Helvetica" pitchFamily="34" charset="0"/>
              </a:rPr>
              <a:t>=1/V*</a:t>
            </a:r>
            <a:r>
              <a:rPr lang="en-US" sz="3600" b="1" dirty="0">
                <a:solidFill>
                  <a:srgbClr val="000000"/>
                </a:solidFill>
                <a:latin typeface="Symbol" pitchFamily="18" charset="2"/>
              </a:rPr>
              <a:t>S</a:t>
            </a:r>
            <a:r>
              <a:rPr lang="en-US" sz="3600" b="1" dirty="0">
                <a:solidFill>
                  <a:srgbClr val="000000"/>
                </a:solidFill>
                <a:latin typeface="Helvetica" pitchFamily="34" charset="0"/>
              </a:rPr>
              <a:t>|</a:t>
            </a:r>
            <a:r>
              <a:rPr lang="en-US" sz="3600" b="1" dirty="0">
                <a:solidFill>
                  <a:srgbClr val="00B050"/>
                </a:solidFill>
                <a:latin typeface="Helvetica" pitchFamily="34" charset="0"/>
              </a:rPr>
              <a:t>F</a:t>
            </a:r>
            <a:r>
              <a:rPr lang="en-US" sz="3600" b="1" baseline="-25000" dirty="0">
                <a:solidFill>
                  <a:srgbClr val="00B050"/>
                </a:solidFill>
                <a:latin typeface="Helvetica" pitchFamily="34" charset="0"/>
              </a:rPr>
              <a:t>inhibitor</a:t>
            </a:r>
            <a:r>
              <a:rPr lang="en-US" sz="3600" b="1" dirty="0">
                <a:solidFill>
                  <a:srgbClr val="000000"/>
                </a:solidFill>
                <a:latin typeface="Helvetica" pitchFamily="34" charset="0"/>
              </a:rPr>
              <a:t>-</a:t>
            </a:r>
            <a:r>
              <a:rPr lang="en-US" sz="3600" b="1" dirty="0">
                <a:solidFill>
                  <a:srgbClr val="3333CC"/>
                </a:solidFill>
                <a:latin typeface="Helvetica" pitchFamily="34" charset="0"/>
              </a:rPr>
              <a:t>F</a:t>
            </a:r>
            <a:r>
              <a:rPr lang="en-US" sz="3600" b="1" baseline="-25000" dirty="0">
                <a:solidFill>
                  <a:srgbClr val="3333CC"/>
                </a:solidFill>
                <a:latin typeface="Helvetica" pitchFamily="34" charset="0"/>
              </a:rPr>
              <a:t>native</a:t>
            </a:r>
            <a:r>
              <a:rPr lang="en-US" sz="3600" b="1" dirty="0">
                <a:solidFill>
                  <a:srgbClr val="000000"/>
                </a:solidFill>
                <a:latin typeface="Helvetica" pitchFamily="34" charset="0"/>
              </a:rPr>
              <a:t>|e</a:t>
            </a:r>
            <a:r>
              <a:rPr lang="en-US" sz="3600" b="1" baseline="30000" dirty="0">
                <a:solidFill>
                  <a:srgbClr val="000000"/>
                </a:solidFill>
                <a:latin typeface="Helvetica" pitchFamily="34" charset="0"/>
              </a:rPr>
              <a:t>-2</a:t>
            </a:r>
            <a:r>
              <a:rPr lang="en-US" sz="3600" b="1" baseline="30000" dirty="0">
                <a:solidFill>
                  <a:srgbClr val="000000"/>
                </a:solidFill>
                <a:latin typeface="Symbol" pitchFamily="18" charset="2"/>
              </a:rPr>
              <a:t>p</a:t>
            </a:r>
            <a:r>
              <a:rPr lang="en-US" sz="3600" b="1" baseline="30000" dirty="0">
                <a:solidFill>
                  <a:srgbClr val="000000"/>
                </a:solidFill>
                <a:latin typeface="Helvetica" pitchFamily="34" charset="0"/>
              </a:rPr>
              <a:t>i(</a:t>
            </a:r>
            <a:r>
              <a:rPr lang="en-US" sz="3600" b="1" baseline="30000" dirty="0" err="1">
                <a:solidFill>
                  <a:srgbClr val="000000"/>
                </a:solidFill>
                <a:latin typeface="Helvetica" pitchFamily="34" charset="0"/>
              </a:rPr>
              <a:t>hx+ky+lz-</a:t>
            </a:r>
            <a:r>
              <a:rPr lang="en-US" sz="3600" b="1" baseline="30000" dirty="0" err="1">
                <a:solidFill>
                  <a:srgbClr val="3333CC"/>
                </a:solidFill>
                <a:latin typeface="Symbol" pitchFamily="18" charset="2"/>
              </a:rPr>
              <a:t>f</a:t>
            </a:r>
            <a:r>
              <a:rPr lang="en-US" sz="3200" b="1" baseline="-25000" dirty="0" err="1">
                <a:solidFill>
                  <a:srgbClr val="3333CC"/>
                </a:solidFill>
                <a:latin typeface="Helvetica" pitchFamily="34" charset="0"/>
              </a:rPr>
              <a:t>calc</a:t>
            </a:r>
            <a:r>
              <a:rPr lang="en-US" sz="3600" b="1" baseline="30000" dirty="0">
                <a:solidFill>
                  <a:srgbClr val="000000"/>
                </a:solidFill>
                <a:latin typeface="Helvetica" pitchFamily="34" charset="0"/>
              </a:rPr>
              <a:t>)</a:t>
            </a:r>
          </a:p>
          <a:p>
            <a:endParaRPr lang="en-US" sz="3600" dirty="0"/>
          </a:p>
        </p:txBody>
      </p:sp>
      <p:sp>
        <p:nvSpPr>
          <p:cNvPr id="19462" name="Text Box 6"/>
          <p:cNvSpPr txBox="1">
            <a:spLocks noChangeArrowheads="1"/>
          </p:cNvSpPr>
          <p:nvPr/>
        </p:nvSpPr>
        <p:spPr bwMode="auto">
          <a:xfrm>
            <a:off x="1744663" y="2416176"/>
            <a:ext cx="447675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dirty="0"/>
              <a:t>Here, </a:t>
            </a:r>
            <a:r>
              <a:rPr lang="en-US" b="1" dirty="0" err="1"/>
              <a:t>F</a:t>
            </a:r>
            <a:r>
              <a:rPr lang="en-US" baseline="-25000" dirty="0" err="1"/>
              <a:t>inhibitor</a:t>
            </a:r>
            <a:r>
              <a:rPr lang="en-US" dirty="0"/>
              <a:t> is the observed structure factors of the protein-inhibitor complex.</a:t>
            </a:r>
          </a:p>
          <a:p>
            <a:pPr>
              <a:buFontTx/>
              <a:buChar char="•"/>
            </a:pPr>
            <a:r>
              <a:rPr lang="en-US" b="1" dirty="0" err="1"/>
              <a:t>F</a:t>
            </a:r>
            <a:r>
              <a:rPr lang="en-US" baseline="-25000" dirty="0" err="1"/>
              <a:t>native</a:t>
            </a:r>
            <a:r>
              <a:rPr lang="en-US" dirty="0"/>
              <a:t> is calculated from the model of the native protein after a few cycles of automated refinement.</a:t>
            </a:r>
          </a:p>
          <a:p>
            <a:pPr>
              <a:buFontTx/>
              <a:buChar char="•"/>
            </a:pPr>
            <a:r>
              <a:rPr lang="en-US" dirty="0">
                <a:solidFill>
                  <a:srgbClr val="00B050"/>
                </a:solidFill>
              </a:rPr>
              <a:t>Positive contours correspond to atoms in the inhibitor complex that are not in the native structure.</a:t>
            </a:r>
          </a:p>
          <a:p>
            <a:pPr>
              <a:buFontTx/>
              <a:buChar char="•"/>
            </a:pPr>
            <a:r>
              <a:rPr lang="en-US" dirty="0">
                <a:solidFill>
                  <a:srgbClr val="FF0000"/>
                </a:solidFill>
              </a:rPr>
              <a:t>Negative contours correspond to atoms present in the native structure that should be removed in the inhibitor complex.</a:t>
            </a:r>
          </a:p>
          <a:p>
            <a:pPr>
              <a:buFontTx/>
              <a:buChar char="•"/>
            </a:pPr>
            <a:r>
              <a:rPr lang="en-US" dirty="0"/>
              <a:t>After model building, do more automated refinement and then validate.</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91658" y="2641779"/>
            <a:ext cx="4163124" cy="2377896"/>
          </a:xfrm>
        </p:spPr>
      </p:pic>
      <p:sp>
        <p:nvSpPr>
          <p:cNvPr id="5" name="TextBox 4"/>
          <p:cNvSpPr txBox="1"/>
          <p:nvPr/>
        </p:nvSpPr>
        <p:spPr>
          <a:xfrm>
            <a:off x="3469179" y="6483927"/>
            <a:ext cx="4716099" cy="369332"/>
          </a:xfrm>
          <a:prstGeom prst="rect">
            <a:avLst/>
          </a:prstGeom>
          <a:noFill/>
        </p:spPr>
        <p:txBody>
          <a:bodyPr wrap="none" rtlCol="0">
            <a:spAutoFit/>
          </a:bodyPr>
          <a:lstStyle/>
          <a:p>
            <a:r>
              <a:rPr lang="en-US" dirty="0"/>
              <a:t>Choose File menu</a:t>
            </a:r>
            <a:r>
              <a:rPr lang="en-US" dirty="0">
                <a:sym typeface="Wingdings" pitchFamily="2" charset="2"/>
              </a:rPr>
              <a:t> Get Monomer type  PRO </a:t>
            </a:r>
            <a:endParaRPr lang="en-US" dirty="0"/>
          </a:p>
        </p:txBody>
      </p:sp>
    </p:spTree>
    <p:extLst>
      <p:ext uri="{BB962C8B-B14F-4D97-AF65-F5344CB8AC3E}">
        <p14:creationId xmlns:p14="http://schemas.microsoft.com/office/powerpoint/2010/main" val="23308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7"/>
          <p:cNvSpPr>
            <a:spLocks noChangeArrowheads="1"/>
          </p:cNvSpPr>
          <p:nvPr/>
        </p:nvSpPr>
        <p:spPr bwMode="auto">
          <a:xfrm>
            <a:off x="1905000" y="461963"/>
            <a:ext cx="8477250" cy="237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ctr"/>
            <a:r>
              <a:rPr lang="en-US" sz="2400" b="1" dirty="0"/>
              <a:t>Verify 3D plot</a:t>
            </a:r>
            <a:r>
              <a:rPr lang="en-US" dirty="0"/>
              <a:t> </a:t>
            </a:r>
          </a:p>
          <a:p>
            <a:pPr marL="342900" indent="-342900"/>
            <a:r>
              <a:rPr lang="en-US" dirty="0"/>
              <a:t>Indicates if the sequence has been improperly threaded through the density. </a:t>
            </a:r>
          </a:p>
          <a:p>
            <a:pPr marL="342900" indent="-342900"/>
            <a:r>
              <a:rPr lang="en-US" dirty="0"/>
              <a:t>It measures the compatibility of a model with its sequence. </a:t>
            </a:r>
          </a:p>
          <a:p>
            <a:pPr marL="342900" indent="-342900"/>
            <a:r>
              <a:rPr lang="en-US" dirty="0"/>
              <a:t>Evaluate for each residue in the structure: </a:t>
            </a:r>
          </a:p>
          <a:p>
            <a:pPr marL="342900" indent="-342900">
              <a:buFontTx/>
              <a:buAutoNum type="arabicParenBoth"/>
            </a:pPr>
            <a:r>
              <a:rPr lang="en-US" dirty="0">
                <a:solidFill>
                  <a:srgbClr val="C00000"/>
                </a:solidFill>
              </a:rPr>
              <a:t>Surface area buried </a:t>
            </a:r>
          </a:p>
          <a:p>
            <a:pPr marL="342900" indent="-342900"/>
            <a:r>
              <a:rPr lang="en-US" dirty="0">
                <a:solidFill>
                  <a:srgbClr val="C00000"/>
                </a:solidFill>
              </a:rPr>
              <a:t>(2) Fraction of side-chain area covered by polar atoms </a:t>
            </a:r>
          </a:p>
          <a:p>
            <a:pPr marL="342900" indent="-342900"/>
            <a:r>
              <a:rPr lang="en-US" dirty="0">
                <a:solidFill>
                  <a:srgbClr val="C00000"/>
                </a:solidFill>
              </a:rPr>
              <a:t>(3) Local secondary structure </a:t>
            </a:r>
          </a:p>
          <a:p>
            <a:pPr marL="342900" indent="-342900"/>
            <a:r>
              <a:rPr lang="en-US" dirty="0"/>
              <a:t>and compare to ideal library values for each amino acid type.</a:t>
            </a:r>
          </a:p>
        </p:txBody>
      </p:sp>
      <p:sp>
        <p:nvSpPr>
          <p:cNvPr id="32778" name="Text Box 10"/>
          <p:cNvSpPr txBox="1">
            <a:spLocks noChangeArrowheads="1"/>
          </p:cNvSpPr>
          <p:nvPr/>
        </p:nvSpPr>
        <p:spPr bwMode="auto">
          <a:xfrm>
            <a:off x="2581275" y="6180138"/>
            <a:ext cx="56361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Report the fraction of residues with score greater than 0.2</a:t>
            </a:r>
          </a:p>
        </p:txBody>
      </p:sp>
      <p:grpSp>
        <p:nvGrpSpPr>
          <p:cNvPr id="32780" name="Group 12"/>
          <p:cNvGrpSpPr>
            <a:grpSpLocks/>
          </p:cNvGrpSpPr>
          <p:nvPr/>
        </p:nvGrpSpPr>
        <p:grpSpPr bwMode="auto">
          <a:xfrm>
            <a:off x="1825625" y="3136900"/>
            <a:ext cx="7607300" cy="2566988"/>
            <a:chOff x="190" y="1934"/>
            <a:chExt cx="4792" cy="1617"/>
          </a:xfrm>
        </p:grpSpPr>
        <p:pic>
          <p:nvPicPr>
            <p:cNvPr id="32772" name="Picture 4" descr="verify3dplot"/>
            <p:cNvPicPr>
              <a:picLocks noChangeAspect="1" noChangeArrowheads="1"/>
            </p:cNvPicPr>
            <p:nvPr/>
          </p:nvPicPr>
          <p:blipFill>
            <a:blip r:embed="rId2">
              <a:extLst>
                <a:ext uri="{28A0092B-C50C-407E-A947-70E740481C1C}">
                  <a14:useLocalDpi xmlns:a14="http://schemas.microsoft.com/office/drawing/2010/main" val="0"/>
                </a:ext>
              </a:extLst>
            </a:blip>
            <a:srcRect l="1949" t="8185" r="4695" b="5234"/>
            <a:stretch>
              <a:fillRect/>
            </a:stretch>
          </p:blipFill>
          <p:spPr bwMode="auto">
            <a:xfrm>
              <a:off x="190" y="1996"/>
              <a:ext cx="4792" cy="1555"/>
            </a:xfrm>
            <a:prstGeom prst="rect">
              <a:avLst/>
            </a:prstGeom>
            <a:noFill/>
            <a:extLst>
              <a:ext uri="{909E8E84-426E-40DD-AFC4-6F175D3DCCD1}">
                <a14:hiddenFill xmlns:a14="http://schemas.microsoft.com/office/drawing/2010/main">
                  <a:solidFill>
                    <a:srgbClr val="FFFFFF"/>
                  </a:solidFill>
                </a14:hiddenFill>
              </a:ext>
            </a:extLst>
          </p:spPr>
        </p:pic>
        <p:sp>
          <p:nvSpPr>
            <p:cNvPr id="32779" name="Rectangle 11"/>
            <p:cNvSpPr>
              <a:spLocks noChangeArrowheads="1"/>
            </p:cNvSpPr>
            <p:nvPr/>
          </p:nvSpPr>
          <p:spPr bwMode="auto">
            <a:xfrm>
              <a:off x="3862" y="1934"/>
              <a:ext cx="887" cy="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773" name="Text Box 5"/>
          <p:cNvSpPr txBox="1">
            <a:spLocks noChangeArrowheads="1"/>
          </p:cNvSpPr>
          <p:nvPr/>
        </p:nvSpPr>
        <p:spPr bwMode="auto">
          <a:xfrm>
            <a:off x="8891588" y="4287838"/>
            <a:ext cx="1776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a:solidFill>
                  <a:schemeClr val="bg2"/>
                </a:solidFill>
              </a:rPr>
              <a:t>Backwards trace</a:t>
            </a:r>
          </a:p>
        </p:txBody>
      </p:sp>
      <p:sp>
        <p:nvSpPr>
          <p:cNvPr id="32777" name="Text Box 9"/>
          <p:cNvSpPr txBox="1">
            <a:spLocks noChangeArrowheads="1"/>
          </p:cNvSpPr>
          <p:nvPr/>
        </p:nvSpPr>
        <p:spPr bwMode="auto">
          <a:xfrm>
            <a:off x="8891588" y="3948113"/>
            <a:ext cx="1776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a:t>Correct trace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30" name="Picture 6" descr="coot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28726"/>
            <a:ext cx="9144000" cy="5629275"/>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7" descr="coot-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28726"/>
            <a:ext cx="9144000" cy="5629275"/>
          </a:xfrm>
          <a:prstGeom prst="rect">
            <a:avLst/>
          </a:prstGeom>
          <a:noFill/>
          <a:extLst>
            <a:ext uri="{909E8E84-426E-40DD-AFC4-6F175D3DCCD1}">
              <a14:hiddenFill xmlns:a14="http://schemas.microsoft.com/office/drawing/2010/main">
                <a:solidFill>
                  <a:srgbClr val="FFFFFF"/>
                </a:solidFill>
              </a14:hiddenFill>
            </a:ext>
          </a:extLst>
        </p:spPr>
      </p:pic>
      <p:sp>
        <p:nvSpPr>
          <p:cNvPr id="103446" name="Rectangle 22"/>
          <p:cNvSpPr>
            <a:spLocks noGrp="1" noChangeArrowheads="1"/>
          </p:cNvSpPr>
          <p:nvPr>
            <p:ph type="title"/>
          </p:nvPr>
        </p:nvSpPr>
        <p:spPr>
          <a:xfrm>
            <a:off x="838200" y="28237"/>
            <a:ext cx="10515600" cy="1325563"/>
          </a:xfrm>
        </p:spPr>
        <p:txBody>
          <a:bodyPr/>
          <a:lstStyle/>
          <a:p>
            <a:r>
              <a:rPr lang="en-US" dirty="0">
                <a:solidFill>
                  <a:schemeClr val="bg1"/>
                </a:solidFill>
              </a:rPr>
              <a:t>F</a:t>
            </a:r>
            <a:r>
              <a:rPr lang="en-US" baseline="-25000" dirty="0">
                <a:solidFill>
                  <a:schemeClr val="bg1"/>
                </a:solidFill>
              </a:rPr>
              <a:t>obs</a:t>
            </a:r>
            <a:r>
              <a:rPr lang="en-US" dirty="0">
                <a:solidFill>
                  <a:schemeClr val="bg1"/>
                </a:solidFill>
              </a:rPr>
              <a:t>-</a:t>
            </a:r>
            <a:r>
              <a:rPr lang="en-US" dirty="0" err="1">
                <a:solidFill>
                  <a:schemeClr val="bg1"/>
                </a:solidFill>
              </a:rPr>
              <a:t>F</a:t>
            </a:r>
            <a:r>
              <a:rPr lang="en-US" baseline="-25000" dirty="0" err="1">
                <a:solidFill>
                  <a:schemeClr val="bg1"/>
                </a:solidFill>
              </a:rPr>
              <a:t>calc</a:t>
            </a:r>
            <a:r>
              <a:rPr lang="en-US" dirty="0">
                <a:solidFill>
                  <a:schemeClr val="bg1"/>
                </a:solidFill>
              </a:rPr>
              <a:t> reveals errors in model</a:t>
            </a:r>
          </a:p>
        </p:txBody>
      </p:sp>
      <p:sp>
        <p:nvSpPr>
          <p:cNvPr id="103447" name="Text Box 23"/>
          <p:cNvSpPr txBox="1">
            <a:spLocks noChangeArrowheads="1"/>
          </p:cNvSpPr>
          <p:nvPr/>
        </p:nvSpPr>
        <p:spPr bwMode="auto">
          <a:xfrm>
            <a:off x="2384425" y="5903914"/>
            <a:ext cx="27137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Real Space Refine and drag</a:t>
            </a:r>
          </a:p>
          <a:p>
            <a:r>
              <a:rPr lang="en-US">
                <a:solidFill>
                  <a:schemeClr val="bg1"/>
                </a:solidFill>
              </a:rPr>
              <a:t>Or Autofit Rotamer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3431"/>
                                        </p:tgtEl>
                                      </p:cBhvr>
                                    </p:animEffect>
                                    <p:set>
                                      <p:cBhvr>
                                        <p:cTn id="7" dur="1" fill="hold">
                                          <p:stCondLst>
                                            <p:cond delay="1999"/>
                                          </p:stCondLst>
                                        </p:cTn>
                                        <p:tgtEl>
                                          <p:spTgt spid="103431"/>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103447"/>
                                        </p:tgtEl>
                                        <p:attrNameLst>
                                          <p:attrName>style.visibility</p:attrName>
                                        </p:attrNameLst>
                                      </p:cBhvr>
                                      <p:to>
                                        <p:strVal val="visible"/>
                                      </p:to>
                                    </p:set>
                                    <p:anim calcmode="lin" valueType="num">
                                      <p:cBhvr>
                                        <p:cTn id="10" dur="500" fill="hold"/>
                                        <p:tgtEl>
                                          <p:spTgt spid="103447"/>
                                        </p:tgtEl>
                                        <p:attrNameLst>
                                          <p:attrName>ppt_w</p:attrName>
                                        </p:attrNameLst>
                                      </p:cBhvr>
                                      <p:tavLst>
                                        <p:tav tm="0">
                                          <p:val>
                                            <p:fltVal val="0"/>
                                          </p:val>
                                        </p:tav>
                                        <p:tav tm="100000">
                                          <p:val>
                                            <p:strVal val="#ppt_w"/>
                                          </p:val>
                                        </p:tav>
                                      </p:tavLst>
                                    </p:anim>
                                    <p:anim calcmode="lin" valueType="num">
                                      <p:cBhvr>
                                        <p:cTn id="11" dur="500" fill="hold"/>
                                        <p:tgtEl>
                                          <p:spTgt spid="103447"/>
                                        </p:tgtEl>
                                        <p:attrNameLst>
                                          <p:attrName>ppt_h</p:attrName>
                                        </p:attrNameLst>
                                      </p:cBhvr>
                                      <p:tavLst>
                                        <p:tav tm="0">
                                          <p:val>
                                            <p:fltVal val="0"/>
                                          </p:val>
                                        </p:tav>
                                        <p:tav tm="100000">
                                          <p:val>
                                            <p:strVal val="#ppt_h"/>
                                          </p:val>
                                        </p:tav>
                                      </p:tavLst>
                                    </p:anim>
                                    <p:animEffect transition="in" filter="fade">
                                      <p:cBhvr>
                                        <p:cTn id="12" dur="500"/>
                                        <p:tgtEl>
                                          <p:spTgt spid="103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TotalTime>
  <Words>5373</Words>
  <Application>Microsoft Office PowerPoint</Application>
  <PresentationFormat>Widescreen</PresentationFormat>
  <Paragraphs>695</Paragraphs>
  <Slides>89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Arial</vt:lpstr>
      <vt:lpstr>Calibri</vt:lpstr>
      <vt:lpstr>Calibri Light</vt:lpstr>
      <vt:lpstr>Courier New</vt:lpstr>
      <vt:lpstr>Helvetica</vt:lpstr>
      <vt:lpstr>Symbol</vt:lpstr>
      <vt:lpstr>Wingdings</vt:lpstr>
      <vt:lpstr>Office Theme</vt:lpstr>
      <vt:lpstr>Refinement &amp; Validation Goals</vt:lpstr>
      <vt:lpstr>Manual and Automated Refinement have complementary functions</vt:lpstr>
      <vt:lpstr>Perform your first round of automated refinement… other rounds to follow</vt:lpstr>
      <vt:lpstr>Perform your first round of automated refinement… other rounds to follow</vt:lpstr>
      <vt:lpstr>Products of automated refinement</vt:lpstr>
      <vt:lpstr>Fo-Fc Difference Fourier map</vt:lpstr>
      <vt:lpstr>Get a sorted list of Fobs-Fcalc peaks</vt:lpstr>
      <vt:lpstr>Fobs-Fcalc reveals errors in model</vt:lpstr>
      <vt:lpstr>Fobs-Fcalc reveals errors in model</vt:lpstr>
      <vt:lpstr>water</vt:lpstr>
      <vt:lpstr>water</vt:lpstr>
      <vt:lpstr>Water, Water everywhere, and not a drop to drink.</vt:lpstr>
      <vt:lpstr>Insert water molecules only in density that looks like water &amp; is in a chemical environment that supports water.</vt:lpstr>
      <vt:lpstr>Other solvent</vt:lpstr>
      <vt:lpstr>Other solvent</vt:lpstr>
      <vt:lpstr>PowerPoint Presentation</vt:lpstr>
      <vt:lpstr>Fix Ramachandran Outliers</vt:lpstr>
      <vt:lpstr>Fix Rotamer Outliers</vt:lpstr>
      <vt:lpstr>Fix Rotamer Outliers</vt:lpstr>
      <vt:lpstr>Fix Rotamer Outliers</vt:lpstr>
      <vt:lpstr>Fix Rotamer Outliers</vt:lpstr>
      <vt:lpstr>Fix Rotamer Outliers</vt:lpstr>
      <vt:lpstr>Fix Rotamer Outliers</vt:lpstr>
      <vt:lpstr>Fix Clashes</vt:lpstr>
      <vt:lpstr>Fix Clashes</vt:lpstr>
      <vt:lpstr>Perform your next round of automated refinement… other rounds to follow</vt:lpstr>
      <vt:lpstr>Structure Refinement Schematic</vt:lpstr>
      <vt:lpstr>How to get Structure Validation Statistics</vt:lpstr>
      <vt:lpstr>Procedures</vt:lpstr>
      <vt:lpstr>Find Rwork and Rfree</vt:lpstr>
      <vt:lpstr>Find RMSD Bond Lengths &amp; Angles</vt:lpstr>
      <vt:lpstr>Find Clashscore</vt:lpstr>
      <vt:lpstr>Find Ramachandran Statistics</vt:lpstr>
      <vt:lpstr>Find Rotamer Outliers</vt:lpstr>
      <vt:lpstr>Find Number of Residues</vt:lpstr>
      <vt:lpstr>Find Number of SOLVENT atoms</vt:lpstr>
      <vt:lpstr>Calculate the Errat Score</vt:lpstr>
      <vt:lpstr>Calculate the Errat Score</vt:lpstr>
      <vt:lpstr>Calculate the Errat Score</vt:lpstr>
      <vt:lpstr>Each bar represents the confidence of error in a range of 7 consecutive residues.</vt:lpstr>
      <vt:lpstr>PowerPoint Presentation</vt:lpstr>
      <vt:lpstr>PowerPoint Presentation</vt:lpstr>
      <vt:lpstr>PowerPoint Presentation</vt:lpstr>
      <vt:lpstr>Find Number of Excessively close contacts</vt:lpstr>
      <vt:lpstr>Find Number of Excessively close contacts</vt:lpstr>
      <vt:lpstr>Find Number of Excessively close contacts</vt:lpstr>
      <vt:lpstr>Find Number of Floating Waters</vt:lpstr>
      <vt:lpstr>Submit your atomic model and structure factors to wwPDB validation server https://validate-rcsb-2.wwpdb.org/validservice  </vt:lpstr>
      <vt:lpstr>Compare the quality of your atomic model to others in the PDB at the same resolution (1.4 Å).</vt:lpstr>
      <vt:lpstr>Sidechain outliers</vt:lpstr>
      <vt:lpstr>RSRZ outliers</vt:lpstr>
      <vt:lpstr>Request a validation ID and password.</vt:lpstr>
      <vt:lpstr>Log in with your validation ID and password.</vt:lpstr>
      <vt:lpstr>Push the button “Continue to file upload”</vt:lpstr>
      <vt:lpstr>Push the button “Choose File”</vt:lpstr>
      <vt:lpstr>Select file type“Coordinates (mmcif format)”</vt:lpstr>
      <vt:lpstr>Push the button “Choose File” again</vt:lpstr>
      <vt:lpstr>Select file type “Structure Factors (mtz format)”</vt:lpstr>
      <vt:lpstr>Press Button “Continue validation”</vt:lpstr>
      <vt:lpstr>Wait 1 minute for initial checks.</vt:lpstr>
      <vt:lpstr>Wait 1 minute for initial checks.</vt:lpstr>
      <vt:lpstr>Continue to next section</vt:lpstr>
      <vt:lpstr>It might take 5 minutes before the validation report is completed.</vt:lpstr>
      <vt:lpstr>Inside validation report, see which residues are offenders and fix them.</vt:lpstr>
      <vt:lpstr>Thank you for participating in M230D in 2023!</vt:lpstr>
      <vt:lpstr>Why Rfree is necessary</vt:lpstr>
      <vt:lpstr>Why Rfree is necessary</vt:lpstr>
      <vt:lpstr>Products of refinement</vt:lpstr>
      <vt:lpstr>What to do with this info</vt:lpstr>
      <vt:lpstr>What to expect in the refined coordinates and new maps</vt:lpstr>
      <vt:lpstr>Be careful with phenix versions. The type of statistics reported varies from version to version.</vt:lpstr>
      <vt:lpstr>Validation statistics</vt:lpstr>
      <vt:lpstr>Refinement</vt:lpstr>
      <vt:lpstr>Importance of the geometric restraints in boosting the Data to Parameter Ratio </vt:lpstr>
      <vt:lpstr>Geometry</vt:lpstr>
      <vt:lpstr>Automated Refinement</vt:lpstr>
      <vt:lpstr>Jeopardy clue:    The appearance of the atomic model when stereochemical restraints are not included in crystallographic refinement.</vt:lpstr>
      <vt:lpstr>restrained        not restrained</vt:lpstr>
      <vt:lpstr>2nd Jeopardy clue:    The value of the R-factor resulting when stereochemical restraints are not included in crystallographic refinement.</vt:lpstr>
      <vt:lpstr>Ramachandran plot offers a means of Cross Validation.</vt:lpstr>
      <vt:lpstr>Native Structure Refinement</vt:lpstr>
      <vt:lpstr>Native Structure Refinement</vt:lpstr>
      <vt:lpstr>Refinement procedure for native structure</vt:lpstr>
      <vt:lpstr>At 6:15 PM stop building. Save coordinates. Start 2nd round of automated refinement of the native structure</vt:lpstr>
      <vt:lpstr>Plan for later today: Solve structure of ProK-inhibitor complex</vt:lpstr>
      <vt:lpstr>Plan for later today: Solve structure of ProK-inhibitor complex</vt:lpstr>
      <vt:lpstr>The benefit of isomorphism</vt:lpstr>
      <vt:lpstr>Fo-Fc Difference Fourier 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get Validation Statistics</dc:title>
  <dc:creator>Michael Sawaya</dc:creator>
  <cp:lastModifiedBy>Michael Sawaya</cp:lastModifiedBy>
  <cp:revision>136</cp:revision>
  <dcterms:created xsi:type="dcterms:W3CDTF">2022-02-18T01:26:53Z</dcterms:created>
  <dcterms:modified xsi:type="dcterms:W3CDTF">2023-02-15T01:11:54Z</dcterms:modified>
</cp:coreProperties>
</file>