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402" r:id="rId3"/>
    <p:sldId id="407" r:id="rId4"/>
    <p:sldId id="318" r:id="rId5"/>
    <p:sldId id="387" r:id="rId6"/>
    <p:sldId id="403" r:id="rId7"/>
    <p:sldId id="400" r:id="rId8"/>
    <p:sldId id="394" r:id="rId9"/>
    <p:sldId id="362" r:id="rId10"/>
    <p:sldId id="404" r:id="rId11"/>
    <p:sldId id="405" r:id="rId12"/>
    <p:sldId id="396" r:id="rId13"/>
    <p:sldId id="363" r:id="rId14"/>
    <p:sldId id="388" r:id="rId15"/>
    <p:sldId id="389" r:id="rId16"/>
    <p:sldId id="409" r:id="rId17"/>
    <p:sldId id="386" r:id="rId18"/>
    <p:sldId id="270" r:id="rId19"/>
    <p:sldId id="273" r:id="rId20"/>
    <p:sldId id="397" r:id="rId21"/>
    <p:sldId id="398" r:id="rId22"/>
    <p:sldId id="399" r:id="rId23"/>
    <p:sldId id="408" r:id="rId24"/>
    <p:sldId id="354" r:id="rId25"/>
    <p:sldId id="353" r:id="rId26"/>
    <p:sldId id="356" r:id="rId27"/>
    <p:sldId id="357" r:id="rId28"/>
    <p:sldId id="359" r:id="rId29"/>
    <p:sldId id="393" r:id="rId30"/>
    <p:sldId id="360" r:id="rId31"/>
    <p:sldId id="365" r:id="rId32"/>
    <p:sldId id="390" r:id="rId33"/>
    <p:sldId id="351" r:id="rId34"/>
    <p:sldId id="272" r:id="rId35"/>
    <p:sldId id="383" r:id="rId36"/>
    <p:sldId id="370" r:id="rId37"/>
    <p:sldId id="274" r:id="rId38"/>
    <p:sldId id="275" r:id="rId39"/>
    <p:sldId id="276" r:id="rId40"/>
    <p:sldId id="369" r:id="rId41"/>
    <p:sldId id="277" r:id="rId42"/>
    <p:sldId id="278" r:id="rId4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874" y="-11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CAB243A-0C00-4DCD-BCE7-0155CB876093}" type="datetimeFigureOut">
              <a:rPr lang="en-US"/>
              <a:pPr>
                <a:defRPr/>
              </a:pPr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0030A23-7F53-49D3-AE34-57C0698A9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46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BE942CD-BE66-460C-BDDB-7B21E4EC6E9B}" type="datetimeFigureOut">
              <a:rPr lang="en-US"/>
              <a:pPr>
                <a:defRPr/>
              </a:pPr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1247C8E-63AE-4BE5-B237-79303250E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506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CBAFEA-2E69-4B57-9843-C302E674D7B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17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47F650-E9F0-409A-8402-D59A9112491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2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0F45F-73E2-4BE3-87E9-D0581EFFCB0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21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074E4F-015F-44E1-A404-97F6278C88A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66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B9FFA7-A6AF-40E1-A961-63212A0BF75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26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383C31-9AFC-41D4-B7F4-DC078535F38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92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AF7012-C70F-475F-B44A-5649E68A768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04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C373B9-2BC0-41E0-B848-6839F00D472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77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446ECB-4B11-4365-8B82-6BB48F1C329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47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3ABA4A-5742-4814-A918-19D9BBE2B84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71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6B0EE9-E168-4842-B76A-FF967BE26D5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4075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ECD94D-29EC-4924-AADC-9B1348EEC0B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06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7D8EB9-0A8F-46F6-8C56-11C9A517020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810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D1611-4E19-41BC-A7E1-6E0C4B47D51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977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C439EF-8888-40BE-A483-024FA4DEEF9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799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6A536D-0451-421A-B4E4-E8AB1E6B62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0911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4CC496-88E1-463E-9FA5-5AFB2C7EE2E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86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ECD94D-29EC-4924-AADC-9B1348EEC0B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46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68E479-AD34-4261-8624-30674E5C74F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947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A34A88-8BC6-489D-B182-58E7A9D68C7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71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5B3890-A954-45A9-978A-E2C748DC062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97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F969B9-4A81-4453-AF6A-C074E8288C2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19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31E821-5611-47E4-9A30-919C57EE471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85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89BB9D-1965-4D97-BF95-03FAD8A7F7E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80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3CEBA-C8E8-44A1-ACB6-67B7C234A240}" type="datetimeFigureOut">
              <a:rPr lang="en-US"/>
              <a:pPr>
                <a:defRPr/>
              </a:pPr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FB33B-761F-4620-B34C-DD878DE9C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61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6F96E-DA85-40C7-AF78-E2C0F8051E3A}" type="datetimeFigureOut">
              <a:rPr lang="en-US"/>
              <a:pPr>
                <a:defRPr/>
              </a:pPr>
              <a:t>9/28/2025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B449D-AB02-4F49-9F7F-0A91B544C3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78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69D6D-BFD5-49BD-9781-69DCD2D395BD}" type="datetimeFigureOut">
              <a:rPr lang="en-US"/>
              <a:pPr>
                <a:defRPr/>
              </a:pPr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47DF6-074F-435A-BC89-1CE8A102E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45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E22E7-AA03-4E2D-AF8D-31F3AD151CA4}" type="datetimeFigureOut">
              <a:rPr lang="en-US"/>
              <a:pPr>
                <a:defRPr/>
              </a:pPr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118A6-4F3A-49BC-B086-CEDC19C96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7AEA7-E930-4298-90F8-AF37D68A26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335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0E149-923C-4434-9BB9-D0B275F11C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72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2EC01-CFB6-4A48-B81E-2B04591ED936}" type="datetimeFigureOut">
              <a:rPr lang="en-US"/>
              <a:pPr>
                <a:defRPr/>
              </a:pPr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BD62E-2B40-4D6D-AFCA-6C50E97864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2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583F2-C82C-4422-BE3C-BEBC12B9AABA}" type="datetimeFigureOut">
              <a:rPr lang="en-US"/>
              <a:pPr>
                <a:defRPr/>
              </a:pPr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5ACEB-FE8E-49CF-9C55-C7C1F23861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34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085B0-0C72-42BE-AF2B-954B4E45CEEF}" type="datetimeFigureOut">
              <a:rPr lang="en-US"/>
              <a:pPr>
                <a:defRPr/>
              </a:pPr>
              <a:t>9/28/2025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C470C-A784-4843-A7B0-E69FA436C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56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06E92-5DCA-45DB-AAEF-1C45AEEE699D}" type="datetimeFigureOut">
              <a:rPr lang="en-US"/>
              <a:pPr>
                <a:defRPr/>
              </a:pPr>
              <a:t>9/28/2025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47A11-A10E-4752-8696-A677F89A4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4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CEEF2-5346-4BCA-98CA-7836F8F0E1C8}" type="datetimeFigureOut">
              <a:rPr lang="en-US"/>
              <a:pPr>
                <a:defRPr/>
              </a:pPr>
              <a:t>9/28/2025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8C908-9B3E-48E4-99D5-9EB87FCEC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6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CC6E-6901-4D27-9F6C-EDBB2B43FC91}" type="datetimeFigureOut">
              <a:rPr lang="en-US"/>
              <a:pPr>
                <a:defRPr/>
              </a:pPr>
              <a:t>9/28/2025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AA2E0-C0C7-460D-9E3F-23B6AF288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5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D33A2-A8D5-48E0-9E9D-BB2268774823}" type="datetimeFigureOut">
              <a:rPr lang="en-US"/>
              <a:pPr>
                <a:defRPr/>
              </a:pPr>
              <a:t>9/28/2025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36DE7-9952-4CA0-9E0F-A943699579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5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CD429-CA91-4072-9B30-B943DFF7A95C}" type="datetimeFigureOut">
              <a:rPr lang="en-US"/>
              <a:pPr>
                <a:defRPr/>
              </a:pPr>
              <a:t>9/28/2025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07D38-7951-4322-83FB-3A496C824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8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D26985-29CC-4EC7-A265-1D8FBB3DD014}" type="datetimeFigureOut">
              <a:rPr lang="en-US"/>
              <a:pPr>
                <a:defRPr/>
              </a:pPr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19F2F0-0509-47FD-8FFE-D2233FC68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6.tiff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3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7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jpe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hyperlink" Target="mailto:cascio@mbi.ucla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hyperlink" Target="https://www.nobelprize.org/prizes/chemistry/2017/henderson/facts/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nobelprize.org/prizes/chemistry/2017/frank/facts/" TargetMode="External"/><Relationship Id="rId5" Type="http://schemas.openxmlformats.org/officeDocument/2006/relationships/hyperlink" Target="https://www.nobelprize.org/prizes/chemistry/2017/dubochet/facts/" TargetMode="External"/><Relationship Id="rId4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lphafold.ebi.ac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Duilio_2\AppData\Local\Temp\MobaXterm6.6\RemoteFiles\21\cascio@sayre.mbi.ucla.edu\n1d51_mthompson_90degrees_frame24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12" y="2057400"/>
            <a:ext cx="1601787" cy="149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9" descr="C:\Users\Duilio_2\Desktop\prok_merbromin_2d_30glycerol_r4p_03062009x1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9800"/>
            <a:ext cx="1333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5" descr="Ao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1150938"/>
            <a:ext cx="13096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6" descr="ch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1150938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7" descr="Cowan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150938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Cowan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1150938"/>
            <a:ext cx="13096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Cowan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1150938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0" descr="darcy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2305050"/>
            <a:ext cx="13112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1" descr="darcy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38" y="0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2" descr="darcy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4763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3" descr="darcy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0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4" descr="deeton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2297113"/>
            <a:ext cx="13096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6" descr="haire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1150938"/>
            <a:ext cx="13096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7" descr="hermoso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150938"/>
            <a:ext cx="13096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8" descr="hermoso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4591050"/>
            <a:ext cx="13096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9" descr="hermoso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562475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0" descr="hermoso3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5710238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1" descr="holmes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556125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22" descr="kallen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4556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3" descr="kallen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4556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4" descr="kallen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556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25" descr="kim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5699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26" descr="liudeqian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5699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27" descr="liudeqian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5699125"/>
            <a:ext cx="13096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1" name="Picture 28" descr="makabe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699125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2" name="Picture 29" descr="mougous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5700713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3" name="Picture 30" descr="nasa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4587875"/>
            <a:ext cx="1320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4" name="Picture 31" descr="pijning1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3" y="5697538"/>
            <a:ext cx="13096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5" name="Picture 32" descr="Rauh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411538"/>
            <a:ext cx="13096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" name="Picture 33" descr="Rauh3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3405188"/>
            <a:ext cx="1309688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4" descr="Sasaki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238" y="0"/>
            <a:ext cx="13096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35" descr="sharma5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0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9" name="Picture 36" descr="sharma7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0"/>
            <a:ext cx="1311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37" descr="shishikura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3443288"/>
            <a:ext cx="13112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1" name="Picture 38" descr="sorenson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3430588"/>
            <a:ext cx="13096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3" name="Picture 40" descr="hermoso3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36838" y="3217863"/>
            <a:ext cx="3910012" cy="1338262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dirty="0"/>
              <a:t>C269A– Fall </a:t>
            </a:r>
            <a:r>
              <a:rPr lang="en-US" sz="1400" dirty="0" smtClean="0"/>
              <a:t>2025</a:t>
            </a:r>
            <a:endParaRPr lang="en-US" sz="1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dirty="0" err="1"/>
              <a:t>Duilio</a:t>
            </a:r>
            <a:r>
              <a:rPr lang="en-US" sz="1400" dirty="0"/>
              <a:t> Cascio (</a:t>
            </a:r>
            <a:r>
              <a:rPr lang="en-US" sz="1400" dirty="0">
                <a:hlinkClick r:id="rId38"/>
              </a:rPr>
              <a:t>cascio@mbi.ucla.edu</a:t>
            </a:r>
            <a:r>
              <a:rPr lang="en-US" sz="1400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dirty="0"/>
          </a:p>
        </p:txBody>
      </p:sp>
      <p:sp>
        <p:nvSpPr>
          <p:cNvPr id="4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0019" y="2352676"/>
            <a:ext cx="3884612" cy="1087437"/>
          </a:xfrm>
          <a:solidFill>
            <a:schemeClr val="bg1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/>
              <a:t>Introduction to Structural Biology</a:t>
            </a:r>
          </a:p>
        </p:txBody>
      </p:sp>
      <p:sp>
        <p:nvSpPr>
          <p:cNvPr id="4136" name="Text Box 42"/>
          <p:cNvSpPr txBox="1">
            <a:spLocks noChangeArrowheads="1"/>
          </p:cNvSpPr>
          <p:nvPr/>
        </p:nvSpPr>
        <p:spPr bwMode="auto">
          <a:xfrm>
            <a:off x="5283200" y="41179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75" y="2301875"/>
            <a:ext cx="1236569" cy="11253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6" y="4551364"/>
            <a:ext cx="1311080" cy="1205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723" y="4536912"/>
            <a:ext cx="1309827" cy="1176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10" y="-31748"/>
            <a:ext cx="1336666" cy="23336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762999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Visible light is ~3000 times too long </a:t>
            </a:r>
            <a:br>
              <a:rPr lang="en-US" dirty="0"/>
            </a:br>
            <a:r>
              <a:rPr lang="en-US" dirty="0"/>
              <a:t>to resolve interatomic distances (~1.5 </a:t>
            </a:r>
            <a:r>
              <a:rPr lang="en-US" dirty="0">
                <a:latin typeface="Calibri"/>
              </a:rPr>
              <a:t>Å</a:t>
            </a:r>
            <a:r>
              <a:rPr lang="en-US" dirty="0"/>
              <a:t>)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740000" flipV="1">
            <a:off x="-106976" y="1715558"/>
            <a:ext cx="5149599" cy="525030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863"/>
          <a:stretch/>
        </p:blipFill>
        <p:spPr>
          <a:xfrm>
            <a:off x="-381000" y="2195978"/>
            <a:ext cx="11621912" cy="952291"/>
          </a:xfrm>
          <a:prstGeom prst="rect">
            <a:avLst/>
          </a:prstGeom>
          <a:effectLst>
            <a:outerShdw blurRad="63500" dir="2700000" algn="tl" rotWithShape="0">
              <a:prstClr val="black"/>
            </a:outerShdw>
          </a:effectLst>
        </p:spPr>
      </p:pic>
      <p:sp>
        <p:nvSpPr>
          <p:cNvPr id="56" name="TextBox 55"/>
          <p:cNvSpPr txBox="1"/>
          <p:nvPr/>
        </p:nvSpPr>
        <p:spPr>
          <a:xfrm>
            <a:off x="5185648" y="2011312"/>
            <a:ext cx="197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Visible light 5000 Å</a:t>
            </a:r>
          </a:p>
        </p:txBody>
      </p:sp>
      <p:sp>
        <p:nvSpPr>
          <p:cNvPr id="57" name="Oval 56"/>
          <p:cNvSpPr/>
          <p:nvPr/>
        </p:nvSpPr>
        <p:spPr>
          <a:xfrm>
            <a:off x="6172200" y="4191000"/>
            <a:ext cx="56444" cy="45719"/>
          </a:xfrm>
          <a:prstGeom prst="ellipse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4191000" y="4114800"/>
            <a:ext cx="1828800" cy="1219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6468904" y="3867834"/>
            <a:ext cx="2675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Tiny blue speck is a molecule of 10,000 atoms. The distance between atoms is too short to see on this scale.</a:t>
            </a:r>
          </a:p>
        </p:txBody>
      </p:sp>
      <p:sp>
        <p:nvSpPr>
          <p:cNvPr id="61" name="Rectangle 60"/>
          <p:cNvSpPr/>
          <p:nvPr/>
        </p:nvSpPr>
        <p:spPr>
          <a:xfrm>
            <a:off x="5105399" y="5715000"/>
            <a:ext cx="40736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/>
          </a:p>
          <a:p>
            <a:r>
              <a:rPr lang="en-US" sz="1200" dirty="0"/>
              <a:t>Visible light scattered from different atoms would experience virtually no relative phase shift.  Light recorded on the detector would appear to have not been affected by the scattering event.</a:t>
            </a:r>
          </a:p>
        </p:txBody>
      </p:sp>
    </p:spTree>
    <p:extLst>
      <p:ext uri="{BB962C8B-B14F-4D97-AF65-F5344CB8AC3E}">
        <p14:creationId xmlns:p14="http://schemas.microsoft.com/office/powerpoint/2010/main" val="343627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X-rays are appropriate for resolving interatomic distances (0.1nm or 1 </a:t>
            </a:r>
            <a:r>
              <a:rPr lang="en-US" dirty="0">
                <a:latin typeface="Calibri"/>
              </a:rPr>
              <a:t>Å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400" y="5257800"/>
            <a:ext cx="3890168" cy="1295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Other options are neutron (~1</a:t>
            </a:r>
            <a:r>
              <a:rPr lang="en-US" dirty="0">
                <a:latin typeface="Calibri"/>
              </a:rPr>
              <a:t>Å</a:t>
            </a:r>
            <a:r>
              <a:rPr lang="en-US" dirty="0"/>
              <a:t>) or electron beams (0.025 Å).</a:t>
            </a:r>
          </a:p>
        </p:txBody>
      </p:sp>
      <p:pic>
        <p:nvPicPr>
          <p:cNvPr id="5" name="Picture 65" descr="trp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2168525"/>
            <a:ext cx="352107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452938" y="2589213"/>
            <a:ext cx="3929062" cy="2011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Visible 0.5x10</a:t>
            </a:r>
            <a:r>
              <a:rPr lang="en-US" sz="2400" baseline="30000" dirty="0"/>
              <a:t>-6</a:t>
            </a:r>
            <a:r>
              <a:rPr lang="en-US" sz="2400" dirty="0"/>
              <a:t> m</a:t>
            </a:r>
          </a:p>
          <a:p>
            <a:pPr marL="0" indent="0">
              <a:buNone/>
            </a:pPr>
            <a:r>
              <a:rPr lang="en-US" sz="2400" dirty="0"/>
              <a:t>UV 1x10</a:t>
            </a:r>
            <a:r>
              <a:rPr lang="en-US" sz="2400" baseline="30000" dirty="0"/>
              <a:t>-8</a:t>
            </a:r>
            <a:r>
              <a:rPr lang="en-US" sz="2400" dirty="0"/>
              <a:t> m</a:t>
            </a:r>
          </a:p>
          <a:p>
            <a:pPr marL="0" indent="0">
              <a:buNone/>
            </a:pPr>
            <a:r>
              <a:rPr lang="en-US" sz="2400" dirty="0"/>
              <a:t>X-rays 1x10</a:t>
            </a:r>
            <a:r>
              <a:rPr lang="en-US" sz="2400" baseline="30000" dirty="0"/>
              <a:t>-10</a:t>
            </a:r>
            <a:r>
              <a:rPr lang="en-US" sz="2400" dirty="0"/>
              <a:t> m</a:t>
            </a:r>
          </a:p>
          <a:p>
            <a:pPr marL="0" indent="0">
              <a:buNone/>
            </a:pPr>
            <a:r>
              <a:rPr lang="en-US" sz="2400" dirty="0"/>
              <a:t>Gamma rays 10</a:t>
            </a:r>
            <a:r>
              <a:rPr lang="en-US" sz="2400" baseline="30000" dirty="0"/>
              <a:t>-12</a:t>
            </a:r>
            <a:r>
              <a:rPr lang="en-US" sz="2400" dirty="0"/>
              <a:t> m</a:t>
            </a:r>
          </a:p>
        </p:txBody>
      </p:sp>
      <p:pic>
        <p:nvPicPr>
          <p:cNvPr id="7" name="Picture 7" descr="orderedwaves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3417888"/>
            <a:ext cx="154305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orderedwaves"/>
          <p:cNvPicPr>
            <a:picLocks noChangeArrowheads="1"/>
          </p:cNvPicPr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1" y="2954338"/>
            <a:ext cx="316230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orderedwaves"/>
          <p:cNvPicPr>
            <a:picLocks noChangeArrowheads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6" y="2546350"/>
            <a:ext cx="316388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1212851" y="3873500"/>
            <a:ext cx="1570037" cy="547688"/>
            <a:chOff x="3209" y="2464"/>
            <a:chExt cx="989" cy="442"/>
          </a:xfrm>
        </p:grpSpPr>
        <p:pic>
          <p:nvPicPr>
            <p:cNvPr id="11" name="Picture 10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2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6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7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8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0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1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2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4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5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5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6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4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7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8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9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0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" y="2464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1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2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0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3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4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39" descr="orderedwaves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3" y="3414713"/>
            <a:ext cx="15430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41"/>
          <p:cNvGrpSpPr>
            <a:grpSpLocks/>
          </p:cNvGrpSpPr>
          <p:nvPr/>
        </p:nvGrpSpPr>
        <p:grpSpPr bwMode="auto">
          <a:xfrm>
            <a:off x="2781301" y="3875088"/>
            <a:ext cx="1570037" cy="549275"/>
            <a:chOff x="3209" y="2464"/>
            <a:chExt cx="989" cy="442"/>
          </a:xfrm>
        </p:grpSpPr>
        <p:pic>
          <p:nvPicPr>
            <p:cNvPr id="33" name="Picture 42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43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4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5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46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7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8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49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50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6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51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5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52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4" y="2465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53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4" y="2465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54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55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56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1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57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1" y="2464"/>
              <a:ext cx="50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58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59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0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60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9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61" descr="orderedwaves"/>
            <p:cNvPicPr>
              <a:picLocks noChangeArrowheads="1"/>
            </p:cNvPicPr>
            <p:nvPr/>
          </p:nvPicPr>
          <p:blipFill>
            <a:blip r:embed="rId6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" y="2464"/>
              <a:ext cx="49" cy="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368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uilio_2\Desktop\Periodic_Tab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302" y="410308"/>
            <a:ext cx="10430932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959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10248900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182109"/>
            <a:ext cx="8531225" cy="732291"/>
          </a:xfrm>
        </p:spPr>
        <p:txBody>
          <a:bodyPr/>
          <a:lstStyle/>
          <a:p>
            <a:r>
              <a:rPr lang="en-US" dirty="0"/>
              <a:t>X-ray Diffraction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400" y="3767240"/>
            <a:ext cx="2895600" cy="420664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latin typeface="Calibri" panose="020F0502020204030204" pitchFamily="34" charset="0"/>
              </a:rPr>
              <a:t>Sir William Lawrence Bragg</a:t>
            </a:r>
          </a:p>
          <a:p>
            <a:endParaRPr lang="en-US" dirty="0"/>
          </a:p>
        </p:txBody>
      </p:sp>
      <p:pic>
        <p:nvPicPr>
          <p:cNvPr id="30722" name="Picture 2" descr="http://www.fhi-berlin.mpg.de/pc/nobel/IMAGES/Max_von_La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55767"/>
            <a:ext cx="1752600" cy="241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QSEhUUExQVFhQXFRgYFxcXFxcXFxgYGBcXGBcXFxgYHCggHBwlHBQXITEhJSkrLi4uFx8zODMsNygtLisBCgoKBQUFDgUFDisZExkrKysrKysrKysrKysrKysrKysrKysrKysrKysrKysrKysrKysrKysrKysrKysrKysrK//AABEIAQoAvQMBIgACEQEDEQH/xAAbAAABBQEBAAAAAAAAAAAAAAACAQMEBQYHAP/EAD4QAAEDAgMFBQYEBAUFAAAAAAEAAhEDIQQxQQUSUWGBBiJxkaETMrHB0fBCUnLhB2Ky8RQVc4LCM1OSouL/xAAUAQEAAAAAAAAAAAAAAAAAAAAA/8QAFBEBAAAAAAAAAAAAAAAAAAAAAP/aAAwDAQACEQMRAD8A34KUJEoQEAjamwjCBxelIF5AQK9vIQiCAmuRIAjCBQjCAIwECkJV4IiECJQUoCXdQeSgJETQgUJwIYSygdajBTbSilA5K9KbRSgzIXkoXig8AnAgaUQKA0soQiCBQlhIiQeSgrwCqdp7XLARTALgYk5c0FyEQcsme0T5uABOml+eaYft6q5zgDEiB/Lz8YBQbUIgVzxm1K4bLari0mTckjqVpMJt8lomnJi5BHwKDQhLKjYTGB4BE+BzHIqRvIDXmlBKVA4ClJQAokBhyMFNtCMIDCIBIEQQZhLCQIoQeARtC8AlCA2pQhRIPJUhUbH1t2mTMQEC4rGNbNxl1WD2ltRoJM5nLgZumtobUdJbJuTfKyqf8kq13DdM3QWtHabCCc7mPqegKj18eN4xoIH6irXDdjN1g3iSVDxPZxwNhdBCpbaaxu6BqT5BTcDt1ri0ZHJVeK2IWyc/NQaeDcHSJ+fig6VR21k1ogjP5fBS2be3SN6Y1H0XOcLtItf3z3W5q4w+OFcS2YB4ZhB02lVDgHAyCJHgU4CqHsrjQ5nsryyb6FpPyV+EBQiakCKEBAowEATjUBNCcCFqMIMq1OBNhGEBBGEIRoPBKUkJQgGUzjqW83TjdPoarZBA4IOeY+h/iMSGCN1l3ET0F/BbDZmEbSYGgKp2VTDX1Mp3yD/t/eVoaYQPNEpf8O03IlA0J5gQRsTsqm8XCgs7OMHAq6lI99kHM+0eyPZPysdVE2c7c4wtN2nG+sXUogGHD1Qa7s3jortibmLX8wuhtK5X2TMYinDZv9ldTCBxqNNtCJqBxqcagajagdYEYCBpRIMo0owUyE41A6xGCm2lECgclehJK8gQhC98Ak5C5RSkcLFBhRtaiwuAdcvcfCXE/NWmC25TiA4O8FjO1lIivU3KYIkkyOeSZ7O7LqOxDGiwI3nchnfnkg6RS2uwndLgDzspA2pTGdRvQgrG9rNkkOBZNxfxWQlzXCWmJi+9r4IO20cS14lrgUNV1j4LnmzXvpv3SXNdpMkHkDxWzwuILm3zhBndsvIJmc1narpJ7x+PoVqe1AIEjgso2jvRF75oLLYFYirTMiQ8X68l1kLjtLCPo16YqHuuhwc0hwiYzGo4Lr9LIXmwugeASyhBSoHWpwJpoTrUBtTkoGokGU3UYCIBehB4IwUgSoCSrwSFAK8TEpSo+OqRTd+k/BBj9o4ffJcNTJUrsthw17ndJ8FDqYiGkpvY+3qdMkOPImddc0GvqMa+xVFidjblTeF2kqXgNo0qrS6lUBM6EG/BSP8AGb30QOUcG1zYInxUh9MNFlCGJITNbGEmEEHtBVBbGunjKj7JwFOm9lOrvB1Ru83hnkeeaZ2nUBqNBOsW++K0GIw7SGPc67CIAGucT1QUm1tkBrmNbberEtjQEN3rcJAXQsMzdaAbkADKPRZ3ZGHNer/iCYY2WsbF7ameOa0wCAwUYQtCIBAYRtSAIwEBBEEjAjQZgIgkCUIPJQvAIwg8EhSylQNqq7R432dFxGZtY/Hkrcrnn8QKjxJ0mBc6a/JBV1NqtA7xnkP3VTUotqONQuu4+6BnxlUdfFEnMzkplF9Q5NJjLLl+yDZ9ma+Gad7dAdlIJi3Ecea0NfFU3OlrgDw4rlrK8HvNI8LHwVlTxlpBPXNB0B1Sbgqt2htBrNb8FQU9tkARc8R4aqDicdvu3iYA8+fyQXmxa4qVt43DXE87ZQt9hcO2tuVMmC7W5bxGTjxFrLnHZGkX1QG3EwT1XW2NgCNMkB02AZWToQAJxATCUYKBpRAoHmlONTITrUBgpwJtqMFBmgEoCJehB4BEhlEgVIUoXigArm/8TcQ3dDb7xyjIEHXjqui13QCuUdvWio+Wm1/S2Z+7oMLTZLh4q6bVsLZ2z+nVV78KII/ENND14KVh3FgjdBzykkyNOSC09qN2XRac+XRVO0a4JbuWjM/RFjTkJIhsXymLhRm0ZEWy80DtDFEa/firFh9pcWKrsPRJgRIC0nZ/Zxc6CMyg1nYvAlnfiXGXRxgGBy4LabPxjazA9hsfMHgRxUbYmD3GgxFoWUZtJ2FxVcNuz2hJboQTNuBBJQb8FEoeAx7KzQ6mZGo1HIhS5QE1ONTbSnAUDrU61MtKdagMFFKEFEgoAklEEkIPJQkhQ9o7Tp0BvVHAcBqfAIJsprF4plNu9UcGtGrjAWH2z24flRaG/wAxu7yyHqsTtHalSu6aj3OOm8cvAZBBtu0HbhpBbQFv+46w4d0fVc/xG0g4lxJkG+8NeHihdWsYy42En91WVCcuecWkxHwKCVWJe7dj3ja9oz66Ia2LAcBBBFrajQieIAUWoZdM2AA5iIuhrzv3ztf4ffNA/wC2kcpg6kN4fvyUmjSJdva5wL9B96qBgmmR3QSYPlOXSVZYWnMEgAWDf76lBaYSiC4Wv6iTcTyXS+y2wdxrXPGkjj/ZZXsPgqb6wDjfNsiJMX8T9F1VjUCiy5TtHEb2JqH8x3vMu/ZdG7RYr2dF3F3dHXP0nzXJcTVnEOI0AEeZQTqeMdTdLXOaeIMfBaXZPbJzbVhvj8wgO6jI+iyGJEiRlmgp1C3PI5oOw7N2lTrt3qbgeIyI8QpwK41hcW+m+WOLXDUFbDZXbMiBWbP8zc+oy+CDdMKMFVmA2pSrf9N4J4ZHyN1P3kD+8ilMByMOQU4QVqzWAucQ0C5JySysF292oTU9iDDWAEji439BHmgm7b7ahstoCf53C3Qa9VhsdtRz3Fz3FzjmSVX18RJMKG18uzQT31fuVGeSJP3dHSIOZhG/CzEEEaxn5Hogr97OdNAo1etu+GnnmpWJphvxnRVDqmc6m3nNvJA7M3AyOfH7sjpuLiIOn7RHko1WvNshOSOjLXAtuQQRw+5QX2EwRhszEHOLDiFY4TCBwMwWDLMaWN+duqXF7VpFtMN7oIl3EEi7ed4mOAVr2Yw4qVWsEEO9ALuJQR8Th8ThWtc5ha1xJa7IiIy1i63/AGK7WjEj2NUgV29BUA1HPiOvhbdodljEUd0AbzTLZ+HULk21aFRlSGb9MtcI3d1paRBkwZkZoNr202kHVdybMEHxNz8h0WAw1Sa1Q8wPIKZXxZLnOcSSZkm5JN7qo2fUu92u+figvnVRCiudM3TdOpI6/Feo1ReRqgfdJghpJy+n3yTji5pG9meBn4KL/mO9bIcBb+6fL+4DM94+o/8AlBMZiC2CCQQbEWPmtTsntjUYAKg9o3KcnDhfXqsR7SCB6JatY2Atecp9EHZ9kbVZiGkstHvA5jh0ViuQ7F2ucPUa8HIwRxbqCF16jUD2hzTIIBB5FBTFy5H2wxJOMrEaOjyAHyXWatQNBc4wAJJOQC4vtzGsrYms+n7jnyCfCCfMFBX4ioIGQUKgQXu+9E/iqcwOaiUzD3BBIbU+J6ZKUw5ehUPCNkE/zEW8ApgZAz8/kgYxYJvmcvRU+IoGFe1T5KHWaEFR7HuzCOjMzrOtyrEUpa7w+CjUW2nJBe9l9guxlQMY5rTBPfkAwZIEAyYM9Cuudj+zAwYcXFrnm0jIDhdct7N4o0qrKjT7pB9bjysu54SsKjGvb7rgCOqB5gWG/iRWYCxoa32kbznwN7dEhrZzgmT0C3JymYAz9c1xvtNtL29d75sT3eTRYel0FNiaov4X+SgbLfbS5Kcx53WuMmOUHPr9ym9mmKY4oJzKhy+5Rmf2Q03/AHmlqHggV7QRYGTnA6p2kCKf+5vwchw54lHi/wDp8JcP6X/sgbL5cDyXnEl0jpyjmq/CVTBvfL6J7C1PwPBA00QT6mKBIAOmfNbvsl2mfQomm9pcAZbxAOY++KxWD2SyxadfFXjGwIQSv4k7c3A3Dt/EN6of5dG/PoFzinTO8d07xIkX9Vd9sH+2fVeMy4x4CwjoFh2OdTdLSQQgtqW0CHFtQbp0kWUTF1IqgzYhSXbV9sN2rSk/nZ7w6FQMTTc0tky3Q6xwI0KCw2bUne/UPUH6KwdzVPsur3nDkPT9iVZl1pQC99uSaeZEo3GyEthAuCOYOv0THs7AjLXlyKk4UXTRmbGDfwzPvcUD+DdBzXW/4ebW32Gi43b3mfp/EOhv1K5DN7WcNND+k6+GatdjbZdQqMqNzaZ8eI8CEHXO221BQwxH4qh3B4H3j5W6hcmrVM+atu2PaMYqqHU59m1jQ2eJgvPmY/2qlpP3pyAA1sB+ooIuOA9m6REj+3qPRNYGn3B4dV7a1QFh3cogu48mjOL5lSdnM7g8Pv75ICGa9WbEFSmMjTNGGckEKn8U9i391gP5j8APmUbqaCuYEcB8b/MIKyi2CRwP9k7U2heAASFHaX+0MCRKtcPhoguF+AElA1hatR2Vlf4es4NAdn0VWMVFms6lLRqOIuSginGj8WXBQq1eiLup7yrsTMko8PVkCR4IJ+F2vSu1jQwnKRZUm0d72neIPMZRwUjF4QOBgXVa9xEA3hBO2cwNIJ/MAfA2PoVc+xAzI/cWVJTu087z9FaUq29B4gHrr6goHXNB8kFVseKGmEdb74oPYfMzqmSbkcyfVPYcSoftWguniUDu5NiOv0QueZ3X5nJ4jrvDjzTtKo3im6Y33HdgkWAJ1OfjAHqglgBoBORyaPed4cBzTL6s3MQMmj3f3PMqJVJa4h5h3GcxpEaeCdpU2xc/X7zQNY3EBzDeDw6q02e/uDwCpcbSa33eKuNlOloOsfEILIG9vvw8061v9lFY9WFB080AUmb1tSoOIEucdCT5ZD4K1baTaQCfIEqpfYBBApYbedcuGkDkrBmFcy7XzxlRqJiqQciAequsM0c0AYZoqDSdVIZhgM1EqNdTfINipQdNyUGKqu1Qsqa+mi9mvUnxYoHH1IEqpxFWSrCubFVdQyUExj7dPgFP2ViO65p/CZHg4wfWPNVTTAzR4KvuvB0yP6TY/H0QaOiJQVmW+/uU4wboJmdP7Jpr94ffqgDBvvfRVbxvPf8AqVrh6cOPI+ihjDy53MlA17ADjqpexrNLtRUIB19wfVA/DkDiF7Z4hh51Cf8A1CCbWpb53jBJ5IG4QD6JRXDRnBTbcRYaoIW0mREK02Se50VXtCpKs9imWiYQTSFOptyPBQMY05yB6/PknsNXqZEA+Fx1Bv5SgnVnwxxGoAB8T9AVWOdB6KftEn2bBlLiT0gD4lQ3t4cPvNBFf77T0V1SZAnTUKkxIi/AhXmDdvN6IHWgOEHooj8M4FSHui/D4Jo7Q4hBz1mILVZ4Ss1+YKrGUSVaYZsZcEC1KbNZCp6jhvWyCs8dWAGd1UgSgcpuJdJEibjlqE5iQ0E7oIBuN4gkcpC9ScRkE3UN5QaTZ8VaAJ5tdpDmj5tLT5ocOzdEDIKL2XxHefSOT27zf1sBMdW7w6BT64ImUCYc3Kz1ZrjUduzmclpcHTgEk8fgqN+KO8QAM0CU6tZo1I5q22XhS+kKhEUw8ioQQN0us0X4kfE6KrdTqEXePAK32Nh3nCua1xB9uX8iAxrL9Xu9UESpgyHkCXAZE/XJeA4C6n0sSMntgjha6N+465MIKPHNkSp+wTKHaOEESHTbJFsLUILbFUyW2QYCteMirIUbKPSwDXvGhkZcNUHtp1Jc0Ge6wT4ulx/qA6JhjfFFUO85ztSZ6fcJGtjwQRMWbHwVlsN0tAOSh1md13gnti1LDkgta1Eh1sl4YQG8KdRdonvYIOROxoHuhLTxxlIMKi/y48ECVKG93g4OKbwqeGG3O8XKMH3sglOeMlHevALzggTD1zTe17c2ODh4i/yWnxrwXSPdPeHg4At9CsmSr3BVN+g38zDuTyMuZ/yHRBZ0n90xwVGyvTkhw1N+qsQSGG2ip6FcA3AKCTVp0iO64g8NFb4qpVpUsPRbMtpve8A61KkifBrKdtJKjbJfRfUAqN7oDnEDuzutLg0ujugxc/NabtDiWvo4evAZvtd7oMSdxwaSRBkOP/gUGOrYqq8kGxFigZhHm8qa4Uz+LPVB7MD3aseIQQarXNzlTtiuuo9Yk/jB8Al2fU3XfRBtcLUUuruMZUqke60Cf1uDPg4noVTYfFMMAOudMirHHuDaLWn8dS88GN+r/RBCpNkpXNzSURGWX1RvHMT4IK/HGAbxZe2STFkmOyI4BNbGfA5INJQdb4qUcZFlUe3OmqnEGBAnmg5qatQ5W8Am3vqakq2pffqhxY+CCm3ic0oC9USNQPbqU00DSn2ZIIjmQrHYR77mfnaY/U3vN+BHVRKye2UYr0v9Vn9QQWGMpd0ulwgZTZVVOoeA8lc7UyP3qq5osg2PYHF4SnSxJrtZ7YscG70RubsFrZ1JJ8lD2PTGIwFejm6kRVYLAndJLjlJlj36/gCy7lpOxLyK7YJEggwYkSRB6E+aDPNAGbfUpwFv5D5lTMO34J9osgqd0aNI6o8OIcptUW6KNr98EF7gfEKx2i+RRH8rnebyP+KqKCuK47zP9If1OQBTH2E44wCgp/MoqmR8EFRtKQCfH79VE2U+0Tmpm1NfA/JV2zfkguaDosT96q+w+Mho4LLuOXj9FNruNro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26" name="Picture 6" descr="http://upload.wikimedia.org/wikipedia/commons/7/71/Roentgen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7" y="1371600"/>
            <a:ext cx="1646918" cy="231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http://www.nobelprize.org/nobel_prizes/physics/laureates/1915/wh-bragg_postcar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2" y="4136572"/>
            <a:ext cx="1749425" cy="247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://trinitycollegechapel.com/media/imagestore/editable-box-images/Bragg,%20you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14" y="4136572"/>
            <a:ext cx="1752600" cy="248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7089" y="376724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Sir William Henry Bragg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925" y="1002268"/>
            <a:ext cx="267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Wilhelm Conrad </a:t>
            </a:r>
            <a:r>
              <a:rPr lang="en-US" b="1" dirty="0" err="1"/>
              <a:t>Röntgen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203372" y="10022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Max Von Laue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8400" y="13716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Discovers X-rays in 1895</a:t>
            </a:r>
          </a:p>
          <a:p>
            <a:r>
              <a:rPr lang="en-US" dirty="0"/>
              <a:t>Nobel Prize in 1901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1800" y="1382486"/>
            <a:ext cx="2231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Discovers diffraction of X-rays by crystals</a:t>
            </a:r>
          </a:p>
          <a:p>
            <a:r>
              <a:rPr lang="en-US" dirty="0"/>
              <a:t>In 1912.</a:t>
            </a:r>
          </a:p>
          <a:p>
            <a:r>
              <a:rPr lang="en-US" dirty="0"/>
              <a:t>(CuSO4 and </a:t>
            </a:r>
            <a:r>
              <a:rPr lang="en-US" dirty="0" err="1"/>
              <a:t>ZnS</a:t>
            </a:r>
            <a:r>
              <a:rPr lang="en-US" dirty="0"/>
              <a:t>)</a:t>
            </a:r>
          </a:p>
          <a:p>
            <a:r>
              <a:rPr lang="en-US" dirty="0"/>
              <a:t>Nobel Prize for Physics  in 1914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0" y="42672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Father and son solve the structure of </a:t>
            </a:r>
            <a:r>
              <a:rPr lang="en-US" dirty="0" err="1"/>
              <a:t>NaCl</a:t>
            </a:r>
            <a:r>
              <a:rPr lang="en-US" dirty="0"/>
              <a:t>, </a:t>
            </a:r>
            <a:r>
              <a:rPr lang="en-US" dirty="0" err="1"/>
              <a:t>KCl</a:t>
            </a:r>
            <a:r>
              <a:rPr lang="en-US" dirty="0"/>
              <a:t>, ice and diamond</a:t>
            </a:r>
          </a:p>
          <a:p>
            <a:r>
              <a:rPr lang="en-US" dirty="0"/>
              <a:t>Nobel Prize for Physics in 1915 </a:t>
            </a:r>
          </a:p>
        </p:txBody>
      </p:sp>
    </p:spTree>
    <p:extLst>
      <p:ext uri="{BB962C8B-B14F-4D97-AF65-F5344CB8AC3E}">
        <p14:creationId xmlns:p14="http://schemas.microsoft.com/office/powerpoint/2010/main" val="3720363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Diffraction History</a:t>
            </a:r>
          </a:p>
        </p:txBody>
      </p:sp>
      <p:pic>
        <p:nvPicPr>
          <p:cNvPr id="29698" name="Picture 2" descr="EB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36867"/>
            <a:ext cx="5395607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1200" y="2438400"/>
            <a:ext cx="33337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 Perutz and John Kendrew</a:t>
            </a:r>
          </a:p>
          <a:p>
            <a:r>
              <a:rPr lang="en-US" dirty="0"/>
              <a:t>Nobel Prize for Chemistry in 1962 </a:t>
            </a:r>
          </a:p>
          <a:p>
            <a:r>
              <a:rPr lang="en-US" dirty="0"/>
              <a:t>For Solving the Structure of Globular Proteins</a:t>
            </a:r>
          </a:p>
          <a:p>
            <a:r>
              <a:rPr lang="en-US" dirty="0"/>
              <a:t>(Myoglobin and Hemoglobin)</a:t>
            </a:r>
          </a:p>
        </p:txBody>
      </p:sp>
    </p:spTree>
    <p:extLst>
      <p:ext uri="{BB962C8B-B14F-4D97-AF65-F5344CB8AC3E}">
        <p14:creationId xmlns:p14="http://schemas.microsoft.com/office/powerpoint/2010/main" val="3972111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72061"/>
            <a:ext cx="6553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Nobel Prize in Chemistry 2017</a:t>
            </a:r>
          </a:p>
          <a:p>
            <a:pPr algn="ctr"/>
            <a:r>
              <a:rPr lang="en-US" sz="2400" dirty="0"/>
              <a:t>"for developing </a:t>
            </a:r>
            <a:r>
              <a:rPr lang="en-US" sz="2400" dirty="0" err="1"/>
              <a:t>cryo</a:t>
            </a:r>
            <a:r>
              <a:rPr lang="en-US" sz="2400" dirty="0"/>
              <a:t>-electron microscopy for the high-resolution structure determination of biomolecules in solution"</a:t>
            </a:r>
            <a:endParaRPr lang="en-US" sz="2400" b="1" dirty="0"/>
          </a:p>
        </p:txBody>
      </p:sp>
      <p:sp>
        <p:nvSpPr>
          <p:cNvPr id="4" name="AutoShape 2" descr="Jacques Dubochet"/>
          <p:cNvSpPr>
            <a:spLocks noChangeAspect="1" noChangeArrowheads="1"/>
          </p:cNvSpPr>
          <p:nvPr/>
        </p:nvSpPr>
        <p:spPr bwMode="auto">
          <a:xfrm>
            <a:off x="155574" y="-144463"/>
            <a:ext cx="2430455" cy="24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Jacques Duboch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05" y="1899166"/>
            <a:ext cx="2057400" cy="3086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29" y="1925134"/>
            <a:ext cx="2080846" cy="3121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32" y="1925134"/>
            <a:ext cx="2057400" cy="3086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0375" y="4985266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E2A25"/>
                </a:solidFill>
                <a:latin typeface="inherit"/>
                <a:hlinkClick r:id="rId5" tooltip="Title text"/>
              </a:rPr>
              <a:t>Jacques </a:t>
            </a:r>
            <a:r>
              <a:rPr lang="en-US" b="1" dirty="0" err="1">
                <a:solidFill>
                  <a:srgbClr val="2E2A25"/>
                </a:solidFill>
                <a:latin typeface="inherit"/>
                <a:hlinkClick r:id="rId5" tooltip="Title text"/>
              </a:rPr>
              <a:t>Dubochet</a:t>
            </a:r>
            <a:endParaRPr lang="en-US" b="1" i="0" dirty="0">
              <a:solidFill>
                <a:srgbClr val="2E2A25"/>
              </a:solidFill>
              <a:effectLst/>
              <a:latin typeface="Alfred Sans Regular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66593" y="4985266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E2A25"/>
                </a:solidFill>
                <a:latin typeface="inherit"/>
                <a:hlinkClick r:id="rId6" tooltip="Title text"/>
              </a:rPr>
              <a:t>Joachim Frank</a:t>
            </a:r>
            <a:endParaRPr lang="en-US" b="1" i="0" dirty="0">
              <a:solidFill>
                <a:srgbClr val="2E2A25"/>
              </a:solidFill>
              <a:effectLst/>
              <a:latin typeface="Alfred Sans Regular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67973" y="5005781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2E2A25"/>
                </a:solidFill>
                <a:latin typeface="inherit"/>
                <a:hlinkClick r:id="rId7" tooltip="Title text"/>
              </a:rPr>
              <a:t>Richard Henderson</a:t>
            </a:r>
            <a:endParaRPr lang="en-US" b="1" i="0" dirty="0">
              <a:solidFill>
                <a:srgbClr val="2E2A25"/>
              </a:solidFill>
              <a:effectLst/>
              <a:latin typeface="Alfred Sans Regular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4948" y="5354598"/>
            <a:ext cx="1767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Structure determination from ensembles of particles in solution</a:t>
            </a:r>
          </a:p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85800" y="54680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 </a:t>
            </a:r>
            <a:r>
              <a:rPr lang="en-US" dirty="0" err="1"/>
              <a:t>Vitrification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20795" y="5395628"/>
            <a:ext cx="2407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atomic resolution structure  of a Protein</a:t>
            </a:r>
          </a:p>
        </p:txBody>
      </p:sp>
    </p:spTree>
    <p:extLst>
      <p:ext uri="{BB962C8B-B14F-4D97-AF65-F5344CB8AC3E}">
        <p14:creationId xmlns:p14="http://schemas.microsoft.com/office/powerpoint/2010/main" val="2904594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457200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Single particle </a:t>
            </a:r>
            <a:r>
              <a:rPr lang="en-US" sz="2400" dirty="0" err="1"/>
              <a:t>cryo</a:t>
            </a:r>
            <a:r>
              <a:rPr lang="en-US" sz="2400" dirty="0"/>
              <a:t>-EM reconstruction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233088"/>
            <a:ext cx="6705600" cy="548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92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rgbClr val="FF9900"/>
                </a:solidFill>
                <a:latin typeface="Arial" charset="0"/>
              </a:rPr>
              <a:t>Crystal Structure Determination </a:t>
            </a:r>
          </a:p>
        </p:txBody>
      </p:sp>
      <p:pic>
        <p:nvPicPr>
          <p:cNvPr id="16387" name="Picture 2" descr="C:\Users\Duilio_2\Desktop\Biomolecular_Crystallography_Fig_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47" y="1371600"/>
            <a:ext cx="676757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4953000"/>
            <a:ext cx="338866" cy="266700"/>
          </a:xfrm>
          <a:prstGeom prst="rect">
            <a:avLst/>
          </a:prstGeom>
        </p:spPr>
      </p:pic>
      <p:sp>
        <p:nvSpPr>
          <p:cNvPr id="6" name="Oval 9"/>
          <p:cNvSpPr>
            <a:spLocks noChangeArrowheads="1"/>
          </p:cNvSpPr>
          <p:nvPr/>
        </p:nvSpPr>
        <p:spPr bwMode="auto">
          <a:xfrm>
            <a:off x="315547" y="4070838"/>
            <a:ext cx="1143000" cy="533400"/>
          </a:xfrm>
          <a:prstGeom prst="ellipse">
            <a:avLst/>
          </a:pr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Arial" charset="0"/>
              </a:rPr>
              <a:t>Crystal growth and freezing</a:t>
            </a: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1600201" y="1676400"/>
            <a:ext cx="1066800" cy="685800"/>
          </a:xfrm>
          <a:prstGeom prst="ellipse">
            <a:avLst/>
          </a:prstGeom>
          <a:solidFill>
            <a:srgbClr val="00E8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Diffraction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experiment</a:t>
            </a: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6096000" y="1066800"/>
            <a:ext cx="1558624" cy="533400"/>
          </a:xfrm>
          <a:prstGeom prst="ellipse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Electron density</a:t>
            </a:r>
            <a:r>
              <a:rPr lang="en-US" altLang="en-US" sz="1400" dirty="0">
                <a:latin typeface="Arial" charset="0"/>
              </a:rPr>
              <a:t> </a:t>
            </a:r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auto">
          <a:xfrm>
            <a:off x="7239000" y="3714750"/>
            <a:ext cx="1752600" cy="10858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Model Building &amp;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 Atomic Refinement</a:t>
            </a:r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2732927" y="5943600"/>
            <a:ext cx="1229473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Diffraction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pattern</a:t>
            </a:r>
          </a:p>
        </p:txBody>
      </p:sp>
      <p:sp>
        <p:nvSpPr>
          <p:cNvPr id="15" name="Oval 15"/>
          <p:cNvSpPr>
            <a:spLocks noChangeArrowheads="1"/>
          </p:cNvSpPr>
          <p:nvPr/>
        </p:nvSpPr>
        <p:spPr bwMode="auto">
          <a:xfrm>
            <a:off x="7654625" y="6125966"/>
            <a:ext cx="1447800" cy="5715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charset="0"/>
              </a:rPr>
              <a:t>Structure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58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/>
              <a:t>Calculating an Electron Density map from diffraction  data</a:t>
            </a:r>
          </a:p>
        </p:txBody>
      </p:sp>
      <p:pic>
        <p:nvPicPr>
          <p:cNvPr id="32771" name="Picture 2" descr="C:\Users\Duilio_2\Desktop\Biomolecular_Crystallography_Fig_1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0450"/>
            <a:ext cx="8213725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153400" cy="1143000"/>
          </a:xfrm>
        </p:spPr>
        <p:txBody>
          <a:bodyPr/>
          <a:lstStyle/>
          <a:p>
            <a:pPr eaLnBrk="1" hangingPunct="1"/>
            <a:r>
              <a:rPr lang="en-US" dirty="0"/>
              <a:t>Why is it so important to know the 3D structure of a protein?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38200" y="1828800"/>
            <a:ext cx="7962900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Proteins are the building blocks of life.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Proteins form the basis for biological  processes.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structure of a protein is closely related to its function.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Biological function operates through structure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Arial" charset="0"/>
              </a:rPr>
              <a:t>Organisms adapt to their environments by evolution of their substructures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you know the structure of a protein, you can better understand what it does and how it works.</a:t>
            </a:r>
          </a:p>
          <a:p>
            <a:pPr fontAlgn="auto">
              <a:spcAft>
                <a:spcPts val="0"/>
              </a:spcAft>
              <a:defRPr/>
            </a:pPr>
            <a:r>
              <a:rPr lang="fr-FR" sz="2600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fr-FR" sz="2600" dirty="0">
                <a:latin typeface="Arial" panose="020B0604020202020204" pitchFamily="34" charset="0"/>
                <a:cs typeface="Arial" panose="020B0604020202020204" pitchFamily="34" charset="0"/>
              </a:rPr>
              <a:t> mutations cause structural change. 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723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THIS TUTORIAL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how to find and analyze atomic structure files from X-ray, NMR, Electron Diffraction, </a:t>
            </a:r>
            <a:r>
              <a:rPr lang="en-US" dirty="0" err="1"/>
              <a:t>CryoEM</a:t>
            </a:r>
            <a:r>
              <a:rPr lang="en-US" dirty="0"/>
              <a:t> (PDB= Protein Data Bank )</a:t>
            </a:r>
          </a:p>
          <a:p>
            <a:r>
              <a:rPr lang="en-US" dirty="0"/>
              <a:t>Learn how to visualize PDB files </a:t>
            </a:r>
          </a:p>
          <a:p>
            <a:r>
              <a:rPr lang="en-US" dirty="0"/>
              <a:t>Learn how to highlight areas of interest</a:t>
            </a:r>
          </a:p>
          <a:p>
            <a:r>
              <a:rPr lang="en-US" dirty="0"/>
              <a:t>Learn how to mutate residues</a:t>
            </a:r>
          </a:p>
          <a:p>
            <a:r>
              <a:rPr lang="en-US" dirty="0"/>
              <a:t>Learn how to built atomic models into  electron density maps</a:t>
            </a:r>
          </a:p>
        </p:txBody>
      </p:sp>
    </p:spTree>
    <p:extLst>
      <p:ext uri="{BB962C8B-B14F-4D97-AF65-F5344CB8AC3E}">
        <p14:creationId xmlns:p14="http://schemas.microsoft.com/office/powerpoint/2010/main" val="3839724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685800"/>
          </a:xfrm>
        </p:spPr>
        <p:txBody>
          <a:bodyPr/>
          <a:lstStyle/>
          <a:p>
            <a:r>
              <a:rPr lang="en-US" dirty="0"/>
              <a:t>ATOM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334000"/>
          </a:xfrm>
        </p:spPr>
        <p:txBody>
          <a:bodyPr/>
          <a:lstStyle/>
          <a:p>
            <a:r>
              <a:rPr lang="en-US" dirty="0"/>
              <a:t>Object Hierarchy:</a:t>
            </a:r>
          </a:p>
          <a:p>
            <a:r>
              <a:rPr lang="en-US" dirty="0"/>
              <a:t>PDB file  </a:t>
            </a:r>
          </a:p>
          <a:p>
            <a:pPr marL="0" indent="0">
              <a:buNone/>
            </a:pPr>
            <a:r>
              <a:rPr lang="en-US" dirty="0"/>
              <a:t>         Chain-ID  </a:t>
            </a:r>
          </a:p>
          <a:p>
            <a:pPr marL="0" indent="0">
              <a:buNone/>
            </a:pPr>
            <a:r>
              <a:rPr lang="en-US" dirty="0"/>
              <a:t>             Residue-ID  or Residue-Name</a:t>
            </a:r>
          </a:p>
          <a:p>
            <a:pPr marL="0" indent="0">
              <a:buNone/>
            </a:pPr>
            <a:r>
              <a:rPr lang="en-US" dirty="0"/>
              <a:t>                 </a:t>
            </a:r>
            <a:r>
              <a:rPr lang="en-US" dirty="0" err="1"/>
              <a:t>Atom_name</a:t>
            </a:r>
            <a:r>
              <a:rPr lang="en-US"/>
              <a:t>-ID             </a:t>
            </a:r>
            <a:endParaRPr lang="en-US" dirty="0"/>
          </a:p>
          <a:p>
            <a:pPr marL="0" indent="0">
              <a:buNone/>
            </a:pPr>
            <a:r>
              <a:rPr lang="en-US" sz="1600" dirty="0"/>
              <a:t>Examples:</a:t>
            </a:r>
          </a:p>
          <a:p>
            <a:pPr marL="0" indent="0">
              <a:buNone/>
            </a:pPr>
            <a:r>
              <a:rPr lang="en-US" sz="1600" dirty="0"/>
              <a:t>First Read PDB file:</a:t>
            </a:r>
          </a:p>
          <a:p>
            <a:pPr marL="0" indent="0">
              <a:buNone/>
            </a:pPr>
            <a:r>
              <a:rPr lang="en-US" sz="1600" dirty="0"/>
              <a:t>load gpcr1.pdb </a:t>
            </a:r>
          </a:p>
          <a:p>
            <a:pPr marL="0" indent="0">
              <a:buNone/>
            </a:pPr>
            <a:r>
              <a:rPr lang="en-US" sz="1600" dirty="0"/>
              <a:t>select  CHAINS_AB,  chain A+B  </a:t>
            </a:r>
          </a:p>
          <a:p>
            <a:pPr marL="0" indent="0">
              <a:buNone/>
            </a:pPr>
            <a:r>
              <a:rPr lang="en-US" sz="1600" dirty="0"/>
              <a:t>select   R23, </a:t>
            </a:r>
            <a:r>
              <a:rPr lang="en-US" sz="1600" dirty="0" err="1"/>
              <a:t>resid</a:t>
            </a:r>
            <a:r>
              <a:rPr lang="en-US" sz="1600" dirty="0"/>
              <a:t> 23 and chain A</a:t>
            </a:r>
          </a:p>
          <a:p>
            <a:pPr marL="0" indent="0">
              <a:buNone/>
            </a:pPr>
            <a:r>
              <a:rPr lang="en-US" sz="1600" dirty="0"/>
              <a:t>select   LOOP1,  </a:t>
            </a:r>
            <a:r>
              <a:rPr lang="en-US" sz="1600" dirty="0" err="1"/>
              <a:t>resid</a:t>
            </a:r>
            <a:r>
              <a:rPr lang="en-US" sz="1600" dirty="0"/>
              <a:t> 40:50 and chain B</a:t>
            </a:r>
          </a:p>
          <a:p>
            <a:pPr marL="0" indent="0">
              <a:buNone/>
            </a:pPr>
            <a:r>
              <a:rPr lang="en-US" sz="1600" dirty="0"/>
              <a:t>Select  ALL_VALINES,   </a:t>
            </a:r>
            <a:r>
              <a:rPr lang="en-US" sz="1600" dirty="0" err="1"/>
              <a:t>resname</a:t>
            </a:r>
            <a:r>
              <a:rPr lang="en-US" sz="1600" dirty="0"/>
              <a:t> VAL </a:t>
            </a:r>
          </a:p>
          <a:p>
            <a:pPr marL="0" indent="0">
              <a:buNone/>
            </a:pPr>
            <a:r>
              <a:rPr lang="en-US" sz="1600" dirty="0"/>
              <a:t>Select   ZINC_ATOM,  name ZN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85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REPRESENTATION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82000" cy="5257800"/>
          </a:xfrm>
        </p:spPr>
        <p:txBody>
          <a:bodyPr/>
          <a:lstStyle/>
          <a:p>
            <a:r>
              <a:rPr lang="en-US" sz="2000" dirty="0"/>
              <a:t>Lines</a:t>
            </a:r>
          </a:p>
          <a:p>
            <a:r>
              <a:rPr lang="en-US" sz="2000" dirty="0"/>
              <a:t>Sticks</a:t>
            </a:r>
          </a:p>
          <a:p>
            <a:r>
              <a:rPr lang="en-US" sz="2000" dirty="0"/>
              <a:t>Ribbons</a:t>
            </a:r>
          </a:p>
          <a:p>
            <a:r>
              <a:rPr lang="en-US" sz="2000" dirty="0"/>
              <a:t>Spheres</a:t>
            </a:r>
          </a:p>
          <a:p>
            <a:r>
              <a:rPr lang="en-US" sz="2000" dirty="0"/>
              <a:t>Surface</a:t>
            </a:r>
          </a:p>
          <a:p>
            <a:r>
              <a:rPr lang="en-US" sz="2000" dirty="0"/>
              <a:t>Cartoon</a:t>
            </a:r>
          </a:p>
          <a:p>
            <a:r>
              <a:rPr lang="en-US" sz="2000" dirty="0"/>
              <a:t>EXAMPLES: (Make OBJECTS that contain parts of the whole macromolecule)</a:t>
            </a:r>
          </a:p>
          <a:p>
            <a:pPr marL="0" indent="0">
              <a:buNone/>
            </a:pPr>
            <a:r>
              <a:rPr lang="en-US" sz="1400" dirty="0"/>
              <a:t>		select DNA, chains D+E</a:t>
            </a:r>
          </a:p>
          <a:p>
            <a:pPr marL="0" indent="0">
              <a:buNone/>
            </a:pPr>
            <a:r>
              <a:rPr lang="en-US" sz="1400" dirty="0"/>
              <a:t>		color red,    DNA</a:t>
            </a:r>
          </a:p>
          <a:p>
            <a:pPr marL="0" indent="0">
              <a:buNone/>
            </a:pPr>
            <a:r>
              <a:rPr lang="en-US" sz="1400" dirty="0"/>
              <a:t>		show ribbon,  DNA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		select ZINC,  </a:t>
            </a:r>
            <a:r>
              <a:rPr lang="en-US" sz="1400" dirty="0" err="1"/>
              <a:t>resname</a:t>
            </a:r>
            <a:r>
              <a:rPr lang="en-US" sz="1400" dirty="0"/>
              <a:t> </a:t>
            </a:r>
            <a:r>
              <a:rPr lang="en-US" sz="1400" dirty="0" smtClean="0"/>
              <a:t>ZN</a:t>
            </a:r>
          </a:p>
          <a:p>
            <a:pPr marL="0" indent="0">
              <a:buNone/>
            </a:pPr>
            <a:r>
              <a:rPr lang="en-US" sz="1400" dirty="0" smtClean="0"/>
              <a:t>		color </a:t>
            </a:r>
            <a:r>
              <a:rPr lang="en-US" sz="1400" dirty="0"/>
              <a:t>yellow, ZINC</a:t>
            </a:r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	</a:t>
            </a:r>
            <a:r>
              <a:rPr lang="en-US" sz="1400" dirty="0" smtClean="0"/>
              <a:t>show </a:t>
            </a:r>
            <a:r>
              <a:rPr lang="en-US" sz="1400" dirty="0"/>
              <a:t>spheres,  ZINC</a:t>
            </a:r>
          </a:p>
          <a:p>
            <a:pPr marL="0" indent="0">
              <a:buNone/>
            </a:pPr>
            <a:r>
              <a:rPr lang="en-US" sz="14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750897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4800" dirty="0"/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34813986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X-ray and Electron diffraction:</a:t>
            </a:r>
            <a:br>
              <a:rPr lang="en-US" dirty="0"/>
            </a:br>
            <a:r>
              <a:rPr lang="en-US" dirty="0"/>
              <a:t>Instrumentation and 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An intense source of X-rays in the 5-25 Kev range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dirty="0"/>
              <a:t>   (or an electron microscope  200-400 Kev)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Optics to select monochromatic X-rays and focusing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 </a:t>
            </a:r>
            <a:r>
              <a:rPr lang="en-US" dirty="0" err="1"/>
              <a:t>goniostat</a:t>
            </a:r>
            <a:r>
              <a:rPr lang="en-US" dirty="0"/>
              <a:t>: A mechanical device to orient the crystal in the X-ray beam.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 2-D detector to record the diffracted X-rays.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Crystal </a:t>
            </a:r>
            <a:r>
              <a:rPr lang="en-US" dirty="0" err="1"/>
              <a:t>Cryo</a:t>
            </a:r>
            <a:r>
              <a:rPr lang="en-US" dirty="0"/>
              <a:t>-cooler  and Microscope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8145463" cy="685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33600" y="2286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IN-HOUSE X-RAY DIFFRACTION INSTRUMENT  ($ 1-2M)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533400" y="228600"/>
            <a:ext cx="8382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Schematic View of a Synchrotron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Advanced Light Source in Chicago (~$1B)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6096000" cy="761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29092"/>
            <a:ext cx="6311900" cy="611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274638"/>
            <a:ext cx="9829800" cy="1401762"/>
          </a:xfrm>
        </p:spPr>
        <p:txBody>
          <a:bodyPr/>
          <a:lstStyle/>
          <a:p>
            <a:r>
              <a:rPr lang="en-US" sz="3600" b="1" dirty="0" err="1"/>
              <a:t>Linac</a:t>
            </a:r>
            <a:r>
              <a:rPr lang="en-US" sz="3600" b="1" dirty="0"/>
              <a:t> Coherent Light Source at Stanford  (~$2B)</a:t>
            </a:r>
            <a:br>
              <a:rPr lang="en-US" sz="3600" b="1" dirty="0"/>
            </a:br>
            <a:r>
              <a:rPr lang="en-US" sz="3600" b="1" dirty="0"/>
              <a:t>X-FEL ( X-ray free electron laser)</a:t>
            </a:r>
            <a:endParaRPr lang="en-US" sz="3600" dirty="0"/>
          </a:p>
        </p:txBody>
      </p:sp>
      <p:pic>
        <p:nvPicPr>
          <p:cNvPr id="31746" name="Picture 2" descr="http://home.slac.stanford.edu/pressreleases/images/lclsII_c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11" y="1752600"/>
            <a:ext cx="74295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043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153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charset="0"/>
              </a:rPr>
              <a:t>How do you solve the </a:t>
            </a:r>
            <a:br>
              <a:rPr lang="en-US" altLang="en-US" dirty="0">
                <a:latin typeface="Arial" charset="0"/>
              </a:rPr>
            </a:br>
            <a:r>
              <a:rPr lang="en-US" altLang="en-US" dirty="0">
                <a:latin typeface="Arial" charset="0"/>
              </a:rPr>
              <a:t>structure of a macromolecule</a:t>
            </a:r>
            <a:br>
              <a:rPr lang="en-US" altLang="en-US" dirty="0">
                <a:latin typeface="Arial" charset="0"/>
              </a:rPr>
            </a:br>
            <a:r>
              <a:rPr lang="en-US" altLang="en-US" dirty="0">
                <a:latin typeface="Arial" charset="0"/>
              </a:rPr>
              <a:t> </a:t>
            </a:r>
            <a:r>
              <a:rPr lang="en-US" altLang="en-US">
                <a:latin typeface="Arial" charset="0"/>
              </a:rPr>
              <a:t>in 2024 </a:t>
            </a:r>
            <a:r>
              <a:rPr lang="en-US" altLang="en-US" dirty="0">
                <a:latin typeface="Arial" charset="0"/>
              </a:rPr>
              <a:t>?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1000" y="2124694"/>
            <a:ext cx="2514600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Tx/>
              <a:buNone/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197925"/>
            <a:ext cx="3657600" cy="14921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CRYSTALLOGRAPHIC METHODS: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Clone + Express +Purify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Crystallize + Optimize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collection of Diffraction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Model into Electron Density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4876800" y="2212769"/>
            <a:ext cx="3733800" cy="14773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CryoEM</a:t>
            </a:r>
            <a:r>
              <a:rPr lang="en-US" b="1" dirty="0"/>
              <a:t> METHODS: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Clone + Express +Purify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Optimize and collect  </a:t>
            </a:r>
            <a:r>
              <a:rPr lang="en-US" dirty="0" err="1"/>
              <a:t>CryoEM</a:t>
            </a:r>
            <a:r>
              <a:rPr lang="en-US" dirty="0"/>
              <a:t>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CryoEM</a:t>
            </a:r>
            <a:r>
              <a:rPr lang="en-US" dirty="0"/>
              <a:t>  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Build Model into Electron Density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648200"/>
            <a:ext cx="6934200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(ML) MACHINE LEARNING METHODS:  ALPHAFOLD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 Applied to Biology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Training using 200+K structures in the PDB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Produces 3D protein structures  from:</a:t>
            </a:r>
          </a:p>
          <a:p>
            <a:r>
              <a:rPr lang="en-US" dirty="0"/>
              <a:t> </a:t>
            </a:r>
            <a:r>
              <a:rPr lang="en-US" dirty="0" err="1"/>
              <a:t>Aminoacid</a:t>
            </a:r>
            <a:r>
              <a:rPr lang="en-US" dirty="0"/>
              <a:t> sequence, Multiple Sequence Alignments, and</a:t>
            </a:r>
          </a:p>
          <a:p>
            <a:r>
              <a:rPr lang="en-US" dirty="0"/>
              <a:t> Homologous Proteins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https://alphafold.ebi.ac.uk/</a:t>
            </a:r>
            <a:r>
              <a:rPr lang="en-US" dirty="0"/>
              <a:t>            </a:t>
            </a:r>
            <a:r>
              <a:rPr lang="en-US" dirty="0" smtClean="0"/>
              <a:t> (~214Million </a:t>
            </a:r>
            <a:r>
              <a:rPr lang="en-US" dirty="0"/>
              <a:t>predicted structures)</a:t>
            </a:r>
          </a:p>
        </p:txBody>
      </p:sp>
      <p:sp>
        <p:nvSpPr>
          <p:cNvPr id="10" name="Right Arrow 9"/>
          <p:cNvSpPr/>
          <p:nvPr/>
        </p:nvSpPr>
        <p:spPr>
          <a:xfrm rot="5400000">
            <a:off x="2155554" y="4108796"/>
            <a:ext cx="930555" cy="148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5400000" flipV="1">
            <a:off x="5424966" y="4102017"/>
            <a:ext cx="884874" cy="1523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6200000">
            <a:off x="2840064" y="4107916"/>
            <a:ext cx="903008" cy="122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6200000">
            <a:off x="6088912" y="4107710"/>
            <a:ext cx="930556" cy="150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4191000" y="2614500"/>
            <a:ext cx="685800" cy="1232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00000" flipV="1">
            <a:off x="4191000" y="2889830"/>
            <a:ext cx="685800" cy="123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8140" y="373577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</a:t>
            </a:r>
            <a:r>
              <a:rPr lang="en-US" dirty="0" smtClean="0"/>
              <a:t>K </a:t>
            </a:r>
            <a:r>
              <a:rPr lang="en-US" dirty="0"/>
              <a:t>structures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16227" y="3716816"/>
            <a:ext cx="1536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30</a:t>
            </a:r>
            <a:r>
              <a:rPr lang="en-US" dirty="0" smtClean="0"/>
              <a:t>K </a:t>
            </a:r>
            <a:r>
              <a:rPr lang="en-US" dirty="0"/>
              <a:t>structures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23970" y="3842142"/>
            <a:ext cx="188040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NMR METHODS</a:t>
            </a:r>
          </a:p>
        </p:txBody>
      </p:sp>
      <p:sp>
        <p:nvSpPr>
          <p:cNvPr id="18" name="Right Arrow 17"/>
          <p:cNvSpPr/>
          <p:nvPr/>
        </p:nvSpPr>
        <p:spPr>
          <a:xfrm rot="4014826" flipV="1">
            <a:off x="4040454" y="3517949"/>
            <a:ext cx="640929" cy="1038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4014826" flipV="1">
            <a:off x="5186623" y="4352309"/>
            <a:ext cx="545770" cy="168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6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9044738" cy="419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304800"/>
            <a:ext cx="7010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Crystallizing Macromolecules: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dirty="0"/>
              <a:t>Purity (&gt;99%)</a:t>
            </a:r>
          </a:p>
          <a:p>
            <a:pPr marL="342900" indent="-342900">
              <a:buAutoNum type="arabicParenR"/>
            </a:pPr>
            <a:r>
              <a:rPr lang="en-US" dirty="0"/>
              <a:t>Must be </a:t>
            </a:r>
            <a:r>
              <a:rPr lang="en-US" dirty="0" err="1"/>
              <a:t>monodisperse</a:t>
            </a:r>
            <a:r>
              <a:rPr lang="en-US" dirty="0"/>
              <a:t>  (all monomers or dimers, 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(Protein must have a consistent  size, shape and  mass)</a:t>
            </a:r>
          </a:p>
          <a:p>
            <a:r>
              <a:rPr lang="en-US" dirty="0"/>
              <a:t>3)  Add cofactors, change pH or crystallize as complex with interacting proteins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TextBox 1"/>
          <p:cNvSpPr txBox="1">
            <a:spLocks noChangeArrowheads="1"/>
          </p:cNvSpPr>
          <p:nvPr/>
        </p:nvSpPr>
        <p:spPr bwMode="auto">
          <a:xfrm>
            <a:off x="533400" y="457200"/>
            <a:ext cx="83820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Crystallization By Vapor Diffusion: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 Hanging Drop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Crystal Harvesting </a:t>
            </a:r>
          </a:p>
        </p:txBody>
      </p:sp>
      <p:pic>
        <p:nvPicPr>
          <p:cNvPr id="30722" name="Picture 2" descr="http://www.mitegen.com/images/MicroloopsLD/100um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4989511" cy="50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878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Points covered in this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0. Introduction: Why Scientists Study Structure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1. Instrumentation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2. Growing and Harvesting crystals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NEXT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3. From Crystals to Data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Data quality determines structural detail and accuracy</a:t>
            </a:r>
          </a:p>
        </p:txBody>
      </p:sp>
      <p:pic>
        <p:nvPicPr>
          <p:cNvPr id="31747" name="Picture 2" descr="C:\Users\Duilio_2\Desktop\Biomolecular_Crystallography_Fig_1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5335588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2400" dirty="0"/>
                  <a:t>The Intensities  are  measured from each image</a:t>
                </a:r>
                <a:br>
                  <a:rPr lang="en-US" sz="2400" dirty="0"/>
                </a:br>
                <a:r>
                  <a:rPr lang="en-US" sz="2400" dirty="0"/>
                  <a:t>by integrating the area under each dark spot </a:t>
                </a:r>
                <a:br>
                  <a:rPr lang="en-US" sz="2400" dirty="0"/>
                </a:br>
                <a:r>
                  <a:rPr lang="en-US" sz="2400" dirty="0"/>
                  <a:t>F(</a:t>
                </a:r>
                <a:r>
                  <a:rPr lang="en-US" sz="2400" dirty="0" err="1"/>
                  <a:t>h,k,l</a:t>
                </a:r>
                <a:r>
                  <a:rPr lang="en-US" sz="2400" dirty="0"/>
                  <a:t>,) =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400" i="1" smtClean="0">
                        <a:latin typeface="Cambria Math"/>
                        <a:ea typeface="Cambria Math"/>
                      </a:rPr>
                      <m:t>√</m:t>
                    </m:r>
                  </m:oMath>
                </a14:m>
                <a:r>
                  <a:rPr lang="en-US" sz="2400" dirty="0"/>
                  <a:t>Intensity(h,k,l)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t="-7447" b="-1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1618" name="Picture 2" descr="http://www.esrf.eu/files/live/sites/www/files/UsersAndScience/Publications/Highlights/2003/Materials/fig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2" y="1981200"/>
            <a:ext cx="8508596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407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Points covered so far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0. Introduction: Why Scientists Study Structure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1. Crystals and Symmetry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2. Crystal Geometry and Diffraction Basics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3. From Crystals to Data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/>
              <a:t>NEXT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4. Reconstruction of electron density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838200"/>
          </a:xfrm>
        </p:spPr>
        <p:txBody>
          <a:bodyPr/>
          <a:lstStyle/>
          <a:p>
            <a:pPr eaLnBrk="1" hangingPunct="1"/>
            <a:r>
              <a:rPr lang="en-US" altLang="en-US" sz="3200">
                <a:solidFill>
                  <a:srgbClr val="FF9900"/>
                </a:solidFill>
              </a:rPr>
              <a:t>The crystal as a sum of waves (Fourier synthesis)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295400"/>
            <a:ext cx="3276600" cy="4876800"/>
          </a:xfrm>
        </p:spPr>
        <p:txBody>
          <a:bodyPr/>
          <a:lstStyle/>
          <a:p>
            <a:pPr eaLnBrk="1" hangingPunct="1"/>
            <a:r>
              <a:rPr lang="en-US" altLang="en-US" sz="1800" b="1"/>
              <a:t>F(h) is the  amplitude of wave</a:t>
            </a:r>
            <a:r>
              <a:rPr lang="en-US" altLang="en-US" sz="2000"/>
              <a:t> h, half the peak-trough distance  </a:t>
            </a:r>
            <a:r>
              <a:rPr lang="en-US" altLang="en-US" sz="2000">
                <a:latin typeface="Symbol" pitchFamily="18" charset="2"/>
              </a:rPr>
              <a:t>a</a:t>
            </a:r>
            <a:r>
              <a:rPr lang="en-US" altLang="en-US" sz="2000"/>
              <a:t>(h) is the phase of wave h, the displacement of peak from the origin</a:t>
            </a:r>
          </a:p>
          <a:p>
            <a:pPr eaLnBrk="1" hangingPunct="1"/>
            <a:r>
              <a:rPr lang="en-US" altLang="en-US" sz="2000"/>
              <a:t>Sum = </a:t>
            </a:r>
            <a:r>
              <a:rPr lang="en-US" altLang="en-US" sz="2000">
                <a:latin typeface="Symbol" pitchFamily="18" charset="2"/>
              </a:rPr>
              <a:t>r</a:t>
            </a:r>
            <a:r>
              <a:rPr lang="en-US" altLang="en-US" sz="2000"/>
              <a:t>(x), the electron density</a:t>
            </a:r>
          </a:p>
          <a:p>
            <a:pPr eaLnBrk="1" hangingPunct="1"/>
            <a:r>
              <a:rPr lang="en-US" altLang="en-US" sz="2000"/>
              <a:t>Waves of small h (low resolution) place molecule in cell</a:t>
            </a:r>
          </a:p>
          <a:p>
            <a:pPr eaLnBrk="1" hangingPunct="1"/>
            <a:r>
              <a:rPr lang="en-US" altLang="en-US" sz="2000"/>
              <a:t>Waves of large h (high resolution) show details</a:t>
            </a:r>
            <a:endParaRPr lang="en-US" altLang="en-US" sz="2800"/>
          </a:p>
        </p:txBody>
      </p:sp>
      <p:pic>
        <p:nvPicPr>
          <p:cNvPr id="34820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143000"/>
            <a:ext cx="4133850" cy="4800600"/>
          </a:xfrm>
        </p:spPr>
      </p:pic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5318125" y="2133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charset="0"/>
              </a:rPr>
              <a:t>F</a:t>
            </a:r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5089525" y="2370138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Symbol" pitchFamily="18" charset="2"/>
              </a:rPr>
              <a:t>a</a:t>
            </a:r>
          </a:p>
        </p:txBody>
      </p:sp>
      <p:sp>
        <p:nvSpPr>
          <p:cNvPr id="34823" name="Text Box 9"/>
          <p:cNvSpPr txBox="1">
            <a:spLocks noChangeArrowheads="1"/>
          </p:cNvSpPr>
          <p:nvPr/>
        </p:nvSpPr>
        <p:spPr bwMode="auto">
          <a:xfrm>
            <a:off x="4038600" y="4800600"/>
            <a:ext cx="14779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Symbol" pitchFamily="18" charset="2"/>
              </a:rPr>
              <a:t>r</a:t>
            </a:r>
            <a:r>
              <a:rPr lang="en-US" altLang="en-US" sz="1800"/>
              <a:t>(x)=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9900"/>
                </a:solidFill>
              </a:rPr>
              <a:t>Diatomic and triatomic molecules as sums of waves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38862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Notice that both molecules are formed from the same waves, but with different F(h) and </a:t>
            </a:r>
            <a:r>
              <a:rPr lang="en-US" altLang="en-US" sz="2800">
                <a:latin typeface="Symbol" pitchFamily="18" charset="2"/>
              </a:rPr>
              <a:t>a(</a:t>
            </a:r>
            <a:r>
              <a:rPr lang="en-US" altLang="en-US" sz="2800"/>
              <a:t>h) values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If we know F(h) and </a:t>
            </a:r>
            <a:r>
              <a:rPr lang="en-US" altLang="en-US" sz="2800">
                <a:latin typeface="Symbol" pitchFamily="18" charset="2"/>
              </a:rPr>
              <a:t>a(</a:t>
            </a:r>
            <a:r>
              <a:rPr lang="en-US" altLang="en-US" sz="2800"/>
              <a:t>h) values for every wave h, we can sum the waves with the electron density equation to get </a:t>
            </a:r>
            <a:r>
              <a:rPr lang="en-US" altLang="en-US" sz="2800">
                <a:latin typeface="Symbol" pitchFamily="18" charset="2"/>
              </a:rPr>
              <a:t>r</a:t>
            </a:r>
            <a:r>
              <a:rPr lang="en-US" altLang="en-US" sz="2800"/>
              <a:t>(x).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F(h) = [I(h)]</a:t>
            </a:r>
            <a:r>
              <a:rPr lang="en-US" altLang="en-US" sz="2800" baseline="30000"/>
              <a:t>1/2</a:t>
            </a:r>
            <a:endParaRPr lang="en-US" altLang="en-US" sz="2800"/>
          </a:p>
        </p:txBody>
      </p:sp>
      <p:pic>
        <p:nvPicPr>
          <p:cNvPr id="35844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84600" y="838200"/>
            <a:ext cx="5359400" cy="5562600"/>
          </a:xfrm>
        </p:spPr>
      </p:pic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8366125" y="3238500"/>
            <a:ext cx="70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=</a:t>
            </a:r>
            <a:r>
              <a:rPr lang="en-US" altLang="en-US" sz="1800">
                <a:latin typeface="Symbol" pitchFamily="18" charset="2"/>
              </a:rPr>
              <a:t>r</a:t>
            </a:r>
            <a:r>
              <a:rPr lang="en-US" altLang="en-US" sz="1800"/>
              <a:t>(x)</a:t>
            </a:r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8366125" y="5829300"/>
            <a:ext cx="70485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=</a:t>
            </a:r>
            <a:r>
              <a:rPr lang="en-US" altLang="en-US" sz="1800">
                <a:latin typeface="Symbol" pitchFamily="18" charset="2"/>
              </a:rPr>
              <a:t>r</a:t>
            </a:r>
            <a:r>
              <a:rPr lang="en-US" altLang="en-US" sz="1800"/>
              <a:t>(x)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cascio\Desktop\Biomolecular_Crystallography_Fig_9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8545513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463550" y="862013"/>
            <a:ext cx="838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Fourier Transform (FT) of Structure factors (F,phase) into electron density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Points covered in this tutorial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1. Introduction: Why Scientists Study Structure</a:t>
            </a:r>
          </a:p>
          <a:p>
            <a:pPr eaLnBrk="1" hangingPunct="1"/>
            <a:r>
              <a:rPr lang="en-US" altLang="en-US" dirty="0"/>
              <a:t>2. Diffraction demo </a:t>
            </a:r>
          </a:p>
          <a:p>
            <a:pPr eaLnBrk="1" hangingPunct="1"/>
            <a:r>
              <a:rPr lang="en-US" altLang="en-US" dirty="0"/>
              <a:t>3. Browse the Protein Data Bank (PDB)</a:t>
            </a:r>
          </a:p>
          <a:p>
            <a:pPr eaLnBrk="1" hangingPunct="1"/>
            <a:r>
              <a:rPr lang="en-US" altLang="en-US" dirty="0"/>
              <a:t>4. Viewing and manipulating 3-D Structures</a:t>
            </a:r>
          </a:p>
          <a:p>
            <a:pPr marL="971550" lvl="1" indent="-514350" eaLnBrk="1" hangingPunct="1">
              <a:buAutoNum type="alphaUcParenR"/>
            </a:pPr>
            <a:r>
              <a:rPr lang="en-US" altLang="en-US" dirty="0"/>
              <a:t>Structure of a  Simple Protein-DNA complex </a:t>
            </a:r>
          </a:p>
          <a:p>
            <a:pPr marL="971550" lvl="1" indent="-514350" eaLnBrk="1" hangingPunct="1">
              <a:buAutoNum type="alphaUcParenR"/>
            </a:pPr>
            <a:r>
              <a:rPr lang="en-US" altLang="en-US" dirty="0"/>
              <a:t>Building atomic models into experimental maps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Points covered so far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 eaLnBrk="1" hangingPunct="1"/>
            <a:r>
              <a:rPr lang="en-US" altLang="en-US" dirty="0"/>
              <a:t>1. Introduction: Why Scientists Study Structure</a:t>
            </a:r>
          </a:p>
          <a:p>
            <a:pPr eaLnBrk="1" hangingPunct="1"/>
            <a:r>
              <a:rPr lang="en-US" altLang="en-US" dirty="0"/>
              <a:t>2. Crystal Geometry and Diffraction Basics</a:t>
            </a:r>
          </a:p>
          <a:p>
            <a:pPr eaLnBrk="1" hangingPunct="1"/>
            <a:r>
              <a:rPr lang="en-US" altLang="en-US" dirty="0"/>
              <a:t>3. From Crystals to Data</a:t>
            </a:r>
          </a:p>
          <a:p>
            <a:pPr eaLnBrk="1" hangingPunct="1"/>
            <a:r>
              <a:rPr lang="en-US" altLang="en-US" dirty="0"/>
              <a:t>4. Reconstruction of electron density</a:t>
            </a:r>
          </a:p>
          <a:p>
            <a:pPr eaLnBrk="1" hangingPunct="1"/>
            <a:r>
              <a:rPr lang="en-US" altLang="en-US" dirty="0"/>
              <a:t>5. Building the Atomic Model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55625" y="296863"/>
            <a:ext cx="73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3436937" y="68263"/>
            <a:ext cx="1258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Crystal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5791200" y="228600"/>
            <a:ext cx="97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Model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858610" y="2958646"/>
            <a:ext cx="11929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I</a:t>
            </a:r>
            <a:r>
              <a:rPr lang="en-US" altLang="en-US" sz="2400" baseline="-25000" dirty="0">
                <a:latin typeface="Times New Roman" pitchFamily="18" charset="0"/>
              </a:rPr>
              <a:t>o </a:t>
            </a:r>
            <a:r>
              <a:rPr lang="en-US" altLang="en-US" sz="2400" dirty="0">
                <a:latin typeface="Times New Roman" pitchFamily="18" charset="0"/>
              </a:rPr>
              <a:t>(</a:t>
            </a:r>
            <a:r>
              <a:rPr lang="en-US" altLang="en-US" sz="2400" dirty="0" err="1">
                <a:latin typeface="Times New Roman" pitchFamily="18" charset="0"/>
              </a:rPr>
              <a:t>h,k,l</a:t>
            </a:r>
            <a:r>
              <a:rPr lang="en-US" altLang="en-US" sz="2400" dirty="0">
                <a:latin typeface="Times New Roman" pitchFamily="18" charset="0"/>
              </a:rPr>
              <a:t>)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133725" y="3241675"/>
            <a:ext cx="120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itchFamily="18" charset="0"/>
              </a:rPr>
              <a:t>F</a:t>
            </a:r>
            <a:r>
              <a:rPr lang="en-US" altLang="en-US" sz="2400" baseline="-25000" dirty="0" err="1">
                <a:latin typeface="Times New Roman" pitchFamily="18" charset="0"/>
              </a:rPr>
              <a:t>o</a:t>
            </a:r>
            <a:r>
              <a:rPr lang="en-US" altLang="en-US" sz="2400" dirty="0">
                <a:latin typeface="Times New Roman" pitchFamily="18" charset="0"/>
              </a:rPr>
              <a:t>(</a:t>
            </a:r>
            <a:r>
              <a:rPr lang="en-US" altLang="en-US" sz="2400" dirty="0" err="1">
                <a:latin typeface="Times New Roman" pitchFamily="18" charset="0"/>
              </a:rPr>
              <a:t>h,k,l</a:t>
            </a:r>
            <a:r>
              <a:rPr lang="en-US" altLang="en-US" sz="2400" dirty="0">
                <a:latin typeface="Times New Roman" pitchFamily="18" charset="0"/>
              </a:rPr>
              <a:t>)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622925" y="2784475"/>
            <a:ext cx="1189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</a:t>
            </a:r>
            <a:r>
              <a:rPr lang="en-US" altLang="en-US" sz="2400" baseline="-25000">
                <a:latin typeface="Times New Roman" pitchFamily="18" charset="0"/>
              </a:rPr>
              <a:t>c</a:t>
            </a:r>
            <a:r>
              <a:rPr lang="en-US" altLang="en-US" sz="2400">
                <a:latin typeface="Times New Roman" pitchFamily="18" charset="0"/>
              </a:rPr>
              <a:t>(h,k,l)</a:t>
            </a:r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 flipH="1">
            <a:off x="2752952" y="1530005"/>
            <a:ext cx="5114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>
            <a:off x="2133600" y="3352800"/>
            <a:ext cx="707798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 flipH="1">
            <a:off x="6324600" y="1752600"/>
            <a:ext cx="609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3505200" y="3810000"/>
            <a:ext cx="22098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	</a:t>
            </a:r>
            <a:r>
              <a:rPr lang="en-US" altLang="en-US" sz="2400" u="sng" dirty="0">
                <a:latin typeface="Symbol" pitchFamily="18" charset="2"/>
              </a:rPr>
              <a:t>S</a:t>
            </a:r>
            <a:r>
              <a:rPr lang="en-US" altLang="en-US" sz="2400" u="sng" dirty="0">
                <a:latin typeface="Times New Roman" pitchFamily="18" charset="0"/>
              </a:rPr>
              <a:t> |</a:t>
            </a:r>
            <a:r>
              <a:rPr lang="en-US" altLang="en-US" sz="2400" u="sng" dirty="0" err="1">
                <a:latin typeface="Times New Roman" pitchFamily="18" charset="0"/>
              </a:rPr>
              <a:t>F</a:t>
            </a:r>
            <a:r>
              <a:rPr lang="en-US" altLang="en-US" sz="2400" u="sng" baseline="-25000" dirty="0" err="1">
                <a:latin typeface="Times New Roman" pitchFamily="18" charset="0"/>
              </a:rPr>
              <a:t>o</a:t>
            </a:r>
            <a:r>
              <a:rPr lang="en-US" altLang="en-US" sz="2400" u="sng" dirty="0">
                <a:latin typeface="Times New Roman" pitchFamily="18" charset="0"/>
              </a:rPr>
              <a:t>-F</a:t>
            </a:r>
            <a:r>
              <a:rPr lang="en-US" altLang="en-US" sz="2400" u="sng" baseline="-25000" dirty="0">
                <a:latin typeface="Times New Roman" pitchFamily="18" charset="0"/>
              </a:rPr>
              <a:t>c</a:t>
            </a:r>
            <a:r>
              <a:rPr lang="en-US" altLang="en-US" sz="2400" u="sng" dirty="0">
                <a:latin typeface="Times New Roman" pitchFamily="18" charset="0"/>
              </a:rPr>
              <a:t>|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               </a:t>
            </a:r>
            <a:r>
              <a:rPr lang="en-US" altLang="en-US" sz="2400" dirty="0">
                <a:latin typeface="Symbol" pitchFamily="18" charset="2"/>
              </a:rPr>
              <a:t>S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F</a:t>
            </a:r>
            <a:r>
              <a:rPr lang="en-US" altLang="en-US" sz="2400" baseline="-25000" dirty="0" err="1">
                <a:latin typeface="Times New Roman" pitchFamily="18" charset="0"/>
              </a:rPr>
              <a:t>o</a:t>
            </a:r>
            <a:endParaRPr lang="en-US" altLang="en-US" sz="2400" baseline="-25000" dirty="0">
              <a:latin typeface="Times New Roman" pitchFamily="18" charset="0"/>
            </a:endParaRP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2667000" y="40386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3660661" y="3921351"/>
            <a:ext cx="725714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R = </a:t>
            </a:r>
          </a:p>
        </p:txBody>
      </p:sp>
      <p:sp>
        <p:nvSpPr>
          <p:cNvPr id="39952" name="Line 16"/>
          <p:cNvSpPr>
            <a:spLocks noChangeShapeType="1"/>
          </p:cNvSpPr>
          <p:nvPr/>
        </p:nvSpPr>
        <p:spPr bwMode="auto">
          <a:xfrm>
            <a:off x="3505200" y="38100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 flipH="1">
            <a:off x="5410200" y="33528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4" name="Text Box 18"/>
          <p:cNvSpPr txBox="1">
            <a:spLocks noChangeArrowheads="1"/>
          </p:cNvSpPr>
          <p:nvPr/>
        </p:nvSpPr>
        <p:spPr bwMode="auto">
          <a:xfrm>
            <a:off x="898525" y="5299075"/>
            <a:ext cx="7331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itchFamily="18" charset="0"/>
              </a:rPr>
              <a:t>The R-factor gives the deviation of the calculated F’s from the model from the observed F’s from the crystal</a:t>
            </a:r>
          </a:p>
        </p:txBody>
      </p:sp>
      <p:grpSp>
        <p:nvGrpSpPr>
          <p:cNvPr id="19" name="Group 6"/>
          <p:cNvGrpSpPr>
            <a:grpSpLocks noChangeAspect="1"/>
          </p:cNvGrpSpPr>
          <p:nvPr/>
        </p:nvGrpSpPr>
        <p:grpSpPr bwMode="auto">
          <a:xfrm>
            <a:off x="3436937" y="525463"/>
            <a:ext cx="1173162" cy="1868488"/>
            <a:chOff x="96" y="672"/>
            <a:chExt cx="576" cy="917"/>
          </a:xfrm>
        </p:grpSpPr>
        <p:pic>
          <p:nvPicPr>
            <p:cNvPr id="20" name="Picture 7" descr="xta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672"/>
              <a:ext cx="576" cy="493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8" descr="LYZOLOO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152"/>
              <a:ext cx="576" cy="437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955" name="Picture 19" descr="C:\Users\Duilio_2\Desktop\prok_merbromin_2d_30glycerol_r4p_03062009x1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4" y="373063"/>
            <a:ext cx="2487612" cy="248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ontent Placeholder 3"/>
          <p:cNvPicPr>
            <a:picLocks noGrp="1" noChangeAspect="1"/>
          </p:cNvPicPr>
          <p:nvPr>
            <p:ph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940" y="479409"/>
            <a:ext cx="2086192" cy="2111392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1828800" y="2286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GAL4-TABLE1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569912"/>
              </p:ext>
            </p:extLst>
          </p:nvPr>
        </p:nvGraphicFramePr>
        <p:xfrm>
          <a:off x="304801" y="685800"/>
          <a:ext cx="7619999" cy="4419597"/>
        </p:xfrm>
        <a:graphic>
          <a:graphicData uri="http://schemas.openxmlformats.org/drawingml/2006/table">
            <a:tbl>
              <a:tblPr/>
              <a:tblGrid>
                <a:gridCol w="2969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26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26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26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5708">
                <a:tc>
                  <a:txBody>
                    <a:bodyPr/>
                    <a:lstStyle/>
                    <a:p>
                      <a:pPr algn="l" fontAlgn="t"/>
                      <a:endParaRPr lang="en-US" sz="700" dirty="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Gal4/DNA (Zn MAD)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Native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Data Collection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peak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Edge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Remote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Space group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C2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C2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C2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C2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067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Cell Parameters (Å)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a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b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c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/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126.2 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40.7 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89.7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/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126.2 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40.7 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89.7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/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126.2 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40.7 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89.7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/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126.5 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40.8 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90.4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Wavelength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1.2823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1.2830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1.2448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81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Resolution range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50-3.3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50-3.3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50-3.3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50-2.6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81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Total reflections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44842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45415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46761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04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Unique reflections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6798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6839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6892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Completeness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95.6 (76.4)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96.1 (80.4)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97.4 (89.7)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I/</a:t>
                      </a:r>
                      <a:r>
                        <a:rPr lang="el-GR" sz="700">
                          <a:effectLst/>
                        </a:rPr>
                        <a:t>σ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16.2 (5.7)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20.3 (6.1)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18.1 (6.8)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Rmerge(%)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8.4 (19.1)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7.2 (18.1)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700">
                          <a:effectLst/>
                        </a:rPr>
                        <a:t>7.6 (20.0)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404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dirty="0">
                          <a:effectLst/>
                        </a:rPr>
                        <a:t>Refinement Parameters</a:t>
                      </a:r>
                      <a:endParaRPr lang="en-US" sz="700" dirty="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 dirty="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81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Number of atoms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238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  Nonhydrogen atoms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 dirty="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2311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 Waters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33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 Zinc atoms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4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Rfactor (%)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23.0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Rfree (%)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27.5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570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Rmsds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404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  Bond length (Å)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0.014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4048">
                <a:tc>
                  <a:txBody>
                    <a:bodyPr/>
                    <a:lstStyle/>
                    <a:p>
                      <a:pPr algn="l" fontAlgn="t"/>
                      <a:r>
                        <a:rPr lang="en-US" sz="700">
                          <a:effectLst/>
                        </a:rPr>
                        <a:t>  Bond angles (°)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700">
                        <a:effectLst/>
                      </a:endParaRP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dirty="0">
                          <a:effectLst/>
                        </a:rPr>
                        <a:t>1.567</a:t>
                      </a:r>
                    </a:p>
                  </a:txBody>
                  <a:tcPr marL="36796" marR="36796" marT="18398" marB="18398">
                    <a:lnL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81000" y="4993956"/>
            <a:ext cx="8610600" cy="17023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7935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Table 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Crystallographic Data Statistics for the Gal4(1-100)/DNA Complex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rmsd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= root-mean-square deviation.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Values for the outer resolution shell are given in parentheses.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Rmerge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=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ΣΣi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| II − &lt;I&gt;Σ/ | &lt;I&gt;, where &lt;I&gt; is the mean intensity of the N reflections with intensities Ii and common indices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Arial" pitchFamily="34" charset="0"/>
              </a:rPr>
              <a:t> </a:t>
            </a:r>
            <a:r>
              <a:rPr kumimoji="0" lang="en-US" altLang="en-US" sz="11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h,k,l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cs typeface="Arial" pitchFamily="34" charset="0"/>
              </a:rPr>
              <a:t> 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for the native and derivative crystals, respectively.</a:t>
            </a:r>
            <a:endParaRPr kumimoji="0" lang="en-US" alt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R factor =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Σhkl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| | Fobs − | k |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Fcal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/ | |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Σhkl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| Fobs |, where Fobs and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Fcal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Are observed and calculated structure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factors,respectively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For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Rfree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Arial" pitchFamily="34" charset="0"/>
              </a:rPr>
              <a:t> the sum is extended over a subset of reflections (10%) that were excluded from all stages of refinement.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305800" cy="1752600"/>
          </a:xfrm>
        </p:spPr>
        <p:txBody>
          <a:bodyPr/>
          <a:lstStyle/>
          <a:p>
            <a:r>
              <a:rPr lang="en-US" sz="3600" dirty="0"/>
              <a:t>Points briefly  covered in this tutorial</a:t>
            </a:r>
            <a:br>
              <a:rPr lang="en-US" sz="3600" dirty="0"/>
            </a:br>
            <a:r>
              <a:rPr lang="en-US" sz="3600" dirty="0"/>
              <a:t>but  fully covered in CHEM230A (Lecture)</a:t>
            </a:r>
            <a:br>
              <a:rPr lang="en-US" sz="3600" dirty="0"/>
            </a:br>
            <a:r>
              <a:rPr lang="en-US" sz="3600" dirty="0"/>
              <a:t> and M230D (Lab)</a:t>
            </a:r>
            <a:br>
              <a:rPr lang="en-US" sz="3600" dirty="0"/>
            </a:br>
            <a:r>
              <a:rPr lang="en-US" sz="3600" dirty="0"/>
              <a:t>(Winter quarter. Starts 1/8/2024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sz="2400" dirty="0" err="1"/>
              <a:t>Xray</a:t>
            </a:r>
            <a:r>
              <a:rPr lang="en-US" altLang="en-US" sz="2400" dirty="0"/>
              <a:t> + electron-diffraction + </a:t>
            </a:r>
            <a:r>
              <a:rPr lang="en-US" altLang="en-US" sz="2400" dirty="0" err="1"/>
              <a:t>cryoEM</a:t>
            </a:r>
            <a:endParaRPr lang="en-US" altLang="en-US" sz="2400" dirty="0"/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/>
              <a:t> Growing crystals and Diffraction Basics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/>
              <a:t>From Crystals to Diffraction Data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/>
              <a:t>Reconstruction of electron density and Building  Atomic Models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 err="1"/>
              <a:t>CryoEM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Grid+Sample</a:t>
            </a:r>
            <a:r>
              <a:rPr lang="en-US" altLang="en-US" sz="2400" dirty="0"/>
              <a:t> preparation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/>
              <a:t> Data collection, Image Processing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altLang="en-US" sz="2400" dirty="0"/>
              <a:t> 3D Reconstruction and Refinement</a:t>
            </a:r>
          </a:p>
        </p:txBody>
      </p:sp>
    </p:spTree>
    <p:extLst>
      <p:ext uri="{BB962C8B-B14F-4D97-AF65-F5344CB8AC3E}">
        <p14:creationId xmlns:p14="http://schemas.microsoft.com/office/powerpoint/2010/main" val="1060063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Diffraction: Single slit diffraction</a:t>
            </a:r>
          </a:p>
        </p:txBody>
      </p:sp>
      <p:pic>
        <p:nvPicPr>
          <p:cNvPr id="1026" name="Picture 2" descr="http://hyperphysics.phy-astr.gsu.edu/hbase/phyopt/imgpho/sinslitwi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73586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950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/>
              <a:t>Diffraction: Interference Patterns</a:t>
            </a:r>
            <a:br>
              <a:rPr lang="en-US" dirty="0"/>
            </a:br>
            <a:r>
              <a:rPr lang="en-US" sz="2400" dirty="0"/>
              <a:t>Thomas Young’s Slit experiments (1801)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2892"/>
            <a:ext cx="8915400" cy="291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58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Visible Light Diffraction Demo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09800"/>
            <a:ext cx="5181600" cy="406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581400" y="1828800"/>
            <a:ext cx="228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114800" y="1622167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um  or 1,000 nm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1627201"/>
            <a:ext cx="198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Diffraction Grating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0" y="1613971"/>
            <a:ext cx="2291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Green Laser =  532 nm</a:t>
            </a:r>
          </a:p>
        </p:txBody>
      </p:sp>
    </p:spTree>
    <p:extLst>
      <p:ext uri="{BB962C8B-B14F-4D97-AF65-F5344CB8AC3E}">
        <p14:creationId xmlns:p14="http://schemas.microsoft.com/office/powerpoint/2010/main" val="2395637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Electromagnetic Spectrum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8920163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wn Arrow 1"/>
          <p:cNvSpPr/>
          <p:nvPr/>
        </p:nvSpPr>
        <p:spPr>
          <a:xfrm>
            <a:off x="4526281" y="2286000"/>
            <a:ext cx="45719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343400" y="1828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Green Laser =  532 nm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2521</TotalTime>
  <Words>1356</Words>
  <Application>Microsoft Office PowerPoint</Application>
  <PresentationFormat>On-screen Show (4:3)</PresentationFormat>
  <Paragraphs>308</Paragraphs>
  <Slides>42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Alfred Sans Regular</vt:lpstr>
      <vt:lpstr>Arial</vt:lpstr>
      <vt:lpstr>Calibri</vt:lpstr>
      <vt:lpstr>Cambria Math</vt:lpstr>
      <vt:lpstr>inherit</vt:lpstr>
      <vt:lpstr>Symbol</vt:lpstr>
      <vt:lpstr>Times New Roman</vt:lpstr>
      <vt:lpstr>Office Theme</vt:lpstr>
      <vt:lpstr>Introduction to Structural Biology</vt:lpstr>
      <vt:lpstr>Why is it so important to know the 3D structure of a protein?</vt:lpstr>
      <vt:lpstr>How do you solve the  structure of a macromolecule  in 2024 ?</vt:lpstr>
      <vt:lpstr>Points covered in this tutorial</vt:lpstr>
      <vt:lpstr>Points briefly  covered in this tutorial but  fully covered in CHEM230A (Lecture)  and M230D (Lab) (Winter quarter. Starts 1/8/2024)</vt:lpstr>
      <vt:lpstr>Diffraction: Single slit diffraction</vt:lpstr>
      <vt:lpstr>Diffraction: Interference Patterns Thomas Young’s Slit experiments (1801)</vt:lpstr>
      <vt:lpstr>Visible Light Diffraction Demo</vt:lpstr>
      <vt:lpstr>The Electromagnetic Spectrum</vt:lpstr>
      <vt:lpstr>Visible light is ~3000 times too long  to resolve interatomic distances (~1.5 Å)</vt:lpstr>
      <vt:lpstr>X-rays are appropriate for resolving interatomic distances (0.1nm or 1 Å)</vt:lpstr>
      <vt:lpstr>PowerPoint Presentation</vt:lpstr>
      <vt:lpstr>PowerPoint Presentation</vt:lpstr>
      <vt:lpstr>X-ray Diffraction History</vt:lpstr>
      <vt:lpstr>X-ray Diffraction History</vt:lpstr>
      <vt:lpstr>PowerPoint Presentation</vt:lpstr>
      <vt:lpstr>PowerPoint Presentation</vt:lpstr>
      <vt:lpstr>Crystal Structure Determination </vt:lpstr>
      <vt:lpstr>Calculating an Electron Density map from diffraction  data</vt:lpstr>
      <vt:lpstr>GOALS OF THIS TUTORIAL</vt:lpstr>
      <vt:lpstr>ATOM SELECTION</vt:lpstr>
      <vt:lpstr>STRUCTURE REPRESENTATION</vt:lpstr>
      <vt:lpstr>PowerPoint Presentation</vt:lpstr>
      <vt:lpstr>X-ray and Electron diffraction: Instrumentation and data collection</vt:lpstr>
      <vt:lpstr>PowerPoint Presentation</vt:lpstr>
      <vt:lpstr>PowerPoint Presentation</vt:lpstr>
      <vt:lpstr>PowerPoint Presentation</vt:lpstr>
      <vt:lpstr>PowerPoint Presentation</vt:lpstr>
      <vt:lpstr>Linac Coherent Light Source at Stanford  (~$2B) X-FEL ( X-ray free electron laser)</vt:lpstr>
      <vt:lpstr>PowerPoint Presentation</vt:lpstr>
      <vt:lpstr>PowerPoint Presentation</vt:lpstr>
      <vt:lpstr>Crystal Harvesting </vt:lpstr>
      <vt:lpstr>Points covered in this lecture</vt:lpstr>
      <vt:lpstr>Data quality determines structural detail and accuracy</vt:lpstr>
      <vt:lpstr>The Intensities  are  measured from each image by integrating the area under each dark spot  F(h,k,l,) = √Intensity(h,k,l)</vt:lpstr>
      <vt:lpstr>Points covered so far</vt:lpstr>
      <vt:lpstr>The crystal as a sum of waves (Fourier synthesis)</vt:lpstr>
      <vt:lpstr>Diatomic and triatomic molecules as sums of waves</vt:lpstr>
      <vt:lpstr>PowerPoint Presentation</vt:lpstr>
      <vt:lpstr>Points covered so far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Crystallography</dc:title>
  <dc:creator>Duilio</dc:creator>
  <cp:lastModifiedBy>Duilio Cascio</cp:lastModifiedBy>
  <cp:revision>161</cp:revision>
  <cp:lastPrinted>2012-10-12T17:05:33Z</cp:lastPrinted>
  <dcterms:created xsi:type="dcterms:W3CDTF">2011-11-29T06:20:37Z</dcterms:created>
  <dcterms:modified xsi:type="dcterms:W3CDTF">2025-09-29T01:04:50Z</dcterms:modified>
</cp:coreProperties>
</file>