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378" r:id="rId2"/>
    <p:sldId id="346" r:id="rId3"/>
    <p:sldId id="342" r:id="rId4"/>
    <p:sldId id="343" r:id="rId5"/>
    <p:sldId id="344" r:id="rId6"/>
    <p:sldId id="345" r:id="rId7"/>
    <p:sldId id="348" r:id="rId8"/>
    <p:sldId id="347" r:id="rId9"/>
    <p:sldId id="341" r:id="rId10"/>
    <p:sldId id="353" r:id="rId11"/>
    <p:sldId id="354" r:id="rId12"/>
    <p:sldId id="352" r:id="rId13"/>
    <p:sldId id="350" r:id="rId14"/>
    <p:sldId id="351" r:id="rId15"/>
    <p:sldId id="349" r:id="rId16"/>
    <p:sldId id="311" r:id="rId17"/>
    <p:sldId id="329" r:id="rId18"/>
    <p:sldId id="392" r:id="rId19"/>
    <p:sldId id="393" r:id="rId20"/>
    <p:sldId id="385" r:id="rId21"/>
    <p:sldId id="312" r:id="rId22"/>
    <p:sldId id="335" r:id="rId23"/>
    <p:sldId id="336" r:id="rId24"/>
    <p:sldId id="390" r:id="rId25"/>
    <p:sldId id="365" r:id="rId26"/>
    <p:sldId id="366" r:id="rId27"/>
    <p:sldId id="367" r:id="rId28"/>
    <p:sldId id="334" r:id="rId29"/>
    <p:sldId id="314" r:id="rId30"/>
    <p:sldId id="333" r:id="rId31"/>
    <p:sldId id="332" r:id="rId32"/>
    <p:sldId id="339" r:id="rId33"/>
    <p:sldId id="391" r:id="rId34"/>
    <p:sldId id="313" r:id="rId35"/>
    <p:sldId id="338" r:id="rId36"/>
    <p:sldId id="368" r:id="rId37"/>
    <p:sldId id="337" r:id="rId38"/>
    <p:sldId id="369" r:id="rId39"/>
    <p:sldId id="357" r:id="rId40"/>
    <p:sldId id="373" r:id="rId41"/>
    <p:sldId id="374" r:id="rId42"/>
    <p:sldId id="302" r:id="rId43"/>
    <p:sldId id="315" r:id="rId44"/>
    <p:sldId id="355" r:id="rId45"/>
    <p:sldId id="375" r:id="rId46"/>
    <p:sldId id="356" r:id="rId47"/>
    <p:sldId id="307" r:id="rId48"/>
    <p:sldId id="389" r:id="rId49"/>
    <p:sldId id="326" r:id="rId50"/>
    <p:sldId id="321" r:id="rId51"/>
    <p:sldId id="376" r:id="rId52"/>
    <p:sldId id="377" r:id="rId53"/>
    <p:sldId id="358" r:id="rId54"/>
    <p:sldId id="370" r:id="rId55"/>
    <p:sldId id="380" r:id="rId56"/>
    <p:sldId id="383" r:id="rId57"/>
    <p:sldId id="384" r:id="rId58"/>
    <p:sldId id="318" r:id="rId59"/>
    <p:sldId id="387" r:id="rId60"/>
    <p:sldId id="388" r:id="rId61"/>
    <p:sldId id="317" r:id="rId62"/>
    <p:sldId id="371" r:id="rId63"/>
    <p:sldId id="303" r:id="rId64"/>
    <p:sldId id="372" r:id="rId65"/>
    <p:sldId id="340" r:id="rId66"/>
    <p:sldId id="316" r:id="rId67"/>
    <p:sldId id="382" r:id="rId68"/>
    <p:sldId id="379" r:id="rId69"/>
    <p:sldId id="381" r:id="rId70"/>
    <p:sldId id="304" r:id="rId71"/>
    <p:sldId id="359" r:id="rId72"/>
    <p:sldId id="301" r:id="rId73"/>
    <p:sldId id="310" r:id="rId74"/>
    <p:sldId id="309" r:id="rId75"/>
    <p:sldId id="323" r:id="rId76"/>
    <p:sldId id="331" r:id="rId77"/>
    <p:sldId id="327" r:id="rId78"/>
    <p:sldId id="328" r:id="rId79"/>
    <p:sldId id="360" r:id="rId80"/>
    <p:sldId id="361" r:id="rId81"/>
    <p:sldId id="362" r:id="rId82"/>
    <p:sldId id="363" r:id="rId83"/>
    <p:sldId id="364" r:id="rId84"/>
    <p:sldId id="319" r:id="rId85"/>
    <p:sldId id="306" r:id="rId86"/>
    <p:sldId id="320" r:id="rId87"/>
    <p:sldId id="305" r:id="rId88"/>
    <p:sldId id="386" r:id="rId89"/>
    <p:sldId id="330" r:id="rId9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4221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58" autoAdjust="0"/>
    <p:restoredTop sz="94196" autoAdjust="0"/>
  </p:normalViewPr>
  <p:slideViewPr>
    <p:cSldViewPr snapToGrid="0" showGuides="1">
      <p:cViewPr varScale="1">
        <p:scale>
          <a:sx n="77" d="100"/>
          <a:sy n="77" d="100"/>
        </p:scale>
        <p:origin x="207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29D95-6ADD-4ADA-983D-37892443BF4F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CF276-5C03-46A1-8D8E-22D9E51B7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5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F276-5C03-46A1-8D8E-22D9E51B78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7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04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92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39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7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7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88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88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67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15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59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4A7C-7587-4144-A62F-6BAD5905F99E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18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D4A7C-7587-4144-A62F-6BAD5905F99E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F5C90-1BE9-4728-80B7-33F7313B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8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573" y="2323291"/>
            <a:ext cx="3042854" cy="2211417"/>
          </a:xfrm>
        </p:spPr>
      </p:pic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26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-30.8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-1.19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-19.8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-0.76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29446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15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-17.1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-1.14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-10.5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-0.70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30" y="1447342"/>
            <a:ext cx="3295739" cy="396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98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15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-18.0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-1.20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-11.2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-0.74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30" y="1447342"/>
            <a:ext cx="3295739" cy="396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88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32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-38.0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-1.19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-22.5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-0.70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806" y="2141344"/>
            <a:ext cx="3406387" cy="257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83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24" y="1815829"/>
            <a:ext cx="3664967" cy="3180063"/>
          </a:xfrm>
        </p:spPr>
      </p:pic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28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-37.6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-1.34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-22.3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25298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29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-36.4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-1.26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-21.0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-0.72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172" y="1982143"/>
            <a:ext cx="3961905" cy="289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37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39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-47.7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-1.22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-25.4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-0.65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31" y="1869232"/>
            <a:ext cx="4421937" cy="311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3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07" y="1333419"/>
            <a:ext cx="5555913" cy="4196331"/>
          </a:xfrm>
        </p:spPr>
      </p:pic>
      <p:sp>
        <p:nvSpPr>
          <p:cNvPr id="5" name="TextBox 4"/>
          <p:cNvSpPr txBox="1"/>
          <p:nvPr/>
        </p:nvSpPr>
        <p:spPr>
          <a:xfrm>
            <a:off x="0" y="6304002"/>
            <a:ext cx="361183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42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-49.0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-1.17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-25.8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-0.62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29689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6292923"/>
            <a:ext cx="35287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42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-38.1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-16.6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44" y="969630"/>
            <a:ext cx="4900381" cy="490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89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30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-33.3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-1.11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-18.1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-0.60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ABF14-8822-44DB-952F-67C99D3CB6E7}"/>
              </a:ext>
            </a:extLst>
          </p:cNvPr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>
                <a:latin typeface="Symbol" pitchFamily="18" charset="2"/>
              </a:rPr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286E0-3898-437E-B2ED-B9FD265EE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821" y="1469031"/>
            <a:ext cx="5444358" cy="391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91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D7CFA-E693-4B81-BAF4-F0CF924A7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83" y="-185525"/>
            <a:ext cx="5618433" cy="7229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30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-32.6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-17.5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-0.58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ABF14-8822-44DB-952F-67C99D3CB6E7}"/>
              </a:ext>
            </a:extLst>
          </p:cNvPr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>
                <a:latin typeface="Symbol" pitchFamily="18" charset="2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DDBDE4-A4F3-463C-83B8-1162D15B12CC}"/>
              </a:ext>
            </a:extLst>
          </p:cNvPr>
          <p:cNvSpPr txBox="1"/>
          <p:nvPr/>
        </p:nvSpPr>
        <p:spPr>
          <a:xfrm>
            <a:off x="5674674" y="6304002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32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-36.2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-1.13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-19.6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-0.61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</p:spTree>
    <p:extLst>
      <p:ext uri="{BB962C8B-B14F-4D97-AF65-F5344CB8AC3E}">
        <p14:creationId xmlns:p14="http://schemas.microsoft.com/office/powerpoint/2010/main" val="3061678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26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-23.1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-12.4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05" y="2311539"/>
            <a:ext cx="3168000" cy="223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2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>
                <a:latin typeface="Symbol" pitchFamily="18" charset="2"/>
              </a:rPr>
              <a:t>b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31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-38.5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-1.24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-21.9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-0.71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DCB7B-D6CC-4B86-8683-D5D94432CE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79" y="1895897"/>
            <a:ext cx="7245041" cy="306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81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24" y="6294476"/>
            <a:ext cx="372427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55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-52.8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-27.3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-0.50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174" y="1739180"/>
            <a:ext cx="4373651" cy="337964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536873" y="150275"/>
            <a:ext cx="1416992" cy="1260644"/>
            <a:chOff x="7536873" y="150275"/>
            <a:chExt cx="1416992" cy="1260644"/>
          </a:xfrm>
        </p:grpSpPr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7536873" y="150275"/>
              <a:ext cx="1416992" cy="1080026"/>
              <a:chOff x="3035800" y="2372862"/>
              <a:chExt cx="3149210" cy="2400313"/>
            </a:xfrm>
            <a:solidFill>
              <a:srgbClr val="663300"/>
            </a:solidFill>
          </p:grpSpPr>
          <p:sp>
            <p:nvSpPr>
              <p:cNvPr id="21" name="Rectangle 20"/>
              <p:cNvSpPr/>
              <p:nvPr/>
            </p:nvSpPr>
            <p:spPr>
              <a:xfrm>
                <a:off x="3035800" y="2372862"/>
                <a:ext cx="314921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5400000">
                <a:off x="4994455" y="3256177"/>
                <a:ext cx="207387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301758" y="4175426"/>
                <a:ext cx="883252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5400000">
                <a:off x="4677468" y="3534405"/>
                <a:ext cx="155582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727089" y="2910115"/>
                <a:ext cx="1881845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5400000">
                <a:off x="3179608" y="3303977"/>
                <a:ext cx="1094962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573470" y="3976917"/>
                <a:ext cx="76810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5400000">
                <a:off x="3851481" y="3717257"/>
                <a:ext cx="82656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111141" y="3457597"/>
                <a:ext cx="960124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 rot="5400000">
                <a:off x="4259856" y="3961766"/>
                <a:ext cx="1315578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>
              <a:off x="8374095" y="779055"/>
              <a:ext cx="0" cy="631864"/>
            </a:xfrm>
            <a:prstGeom prst="straightConnector1">
              <a:avLst/>
            </a:prstGeom>
            <a:ln w="142875">
              <a:solidFill>
                <a:srgbClr val="6633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264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56915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64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-60.5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-29.1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710" y="1585560"/>
            <a:ext cx="4067754" cy="3648474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7536873" y="150275"/>
            <a:ext cx="1416992" cy="1260644"/>
            <a:chOff x="7536873" y="150275"/>
            <a:chExt cx="1416992" cy="1260644"/>
          </a:xfrm>
        </p:grpSpPr>
        <p:grpSp>
          <p:nvGrpSpPr>
            <p:cNvPr id="31" name="Group 30"/>
            <p:cNvGrpSpPr>
              <a:grpSpLocks noChangeAspect="1"/>
            </p:cNvGrpSpPr>
            <p:nvPr/>
          </p:nvGrpSpPr>
          <p:grpSpPr>
            <a:xfrm>
              <a:off x="7536873" y="150275"/>
              <a:ext cx="1416992" cy="1080026"/>
              <a:chOff x="3035800" y="2372862"/>
              <a:chExt cx="3149210" cy="2400313"/>
            </a:xfrm>
            <a:solidFill>
              <a:srgbClr val="663300"/>
            </a:solidFill>
          </p:grpSpPr>
          <p:sp>
            <p:nvSpPr>
              <p:cNvPr id="33" name="Rectangle 32"/>
              <p:cNvSpPr/>
              <p:nvPr/>
            </p:nvSpPr>
            <p:spPr>
              <a:xfrm>
                <a:off x="3035800" y="2372862"/>
                <a:ext cx="314921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5400000">
                <a:off x="4994455" y="3256177"/>
                <a:ext cx="207387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301758" y="4175426"/>
                <a:ext cx="883252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 rot="5400000">
                <a:off x="4677468" y="3534405"/>
                <a:ext cx="155582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727089" y="2910115"/>
                <a:ext cx="1881845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 rot="5400000">
                <a:off x="3179608" y="3303977"/>
                <a:ext cx="1094962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573470" y="3976917"/>
                <a:ext cx="76810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 rot="5400000">
                <a:off x="3851481" y="3717257"/>
                <a:ext cx="82656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111141" y="3457597"/>
                <a:ext cx="960124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 rot="5400000">
                <a:off x="4259856" y="3961766"/>
                <a:ext cx="1315578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" name="Straight Arrow Connector 31"/>
            <p:cNvCxnSpPr/>
            <p:nvPr/>
          </p:nvCxnSpPr>
          <p:spPr>
            <a:xfrm>
              <a:off x="8374095" y="779055"/>
              <a:ext cx="0" cy="631864"/>
            </a:xfrm>
            <a:prstGeom prst="straightConnector1">
              <a:avLst/>
            </a:prstGeom>
            <a:ln w="142875">
              <a:solidFill>
                <a:srgbClr val="6633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4945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35" y="6304002"/>
            <a:ext cx="343641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64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-61.8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-29.1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12" y="1547155"/>
            <a:ext cx="6974937" cy="372798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536873" y="150275"/>
            <a:ext cx="1416992" cy="1260644"/>
            <a:chOff x="7536873" y="150275"/>
            <a:chExt cx="1416992" cy="1260644"/>
          </a:xfrm>
        </p:grpSpPr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7536873" y="150275"/>
              <a:ext cx="1416992" cy="1080026"/>
              <a:chOff x="3035800" y="2372862"/>
              <a:chExt cx="3149210" cy="2400313"/>
            </a:xfrm>
            <a:solidFill>
              <a:srgbClr val="663300"/>
            </a:solidFill>
          </p:grpSpPr>
          <p:sp>
            <p:nvSpPr>
              <p:cNvPr id="19" name="Rectangle 18"/>
              <p:cNvSpPr/>
              <p:nvPr/>
            </p:nvSpPr>
            <p:spPr>
              <a:xfrm>
                <a:off x="3035800" y="2372862"/>
                <a:ext cx="314921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5400000">
                <a:off x="4994455" y="3256177"/>
                <a:ext cx="207387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301758" y="4175426"/>
                <a:ext cx="883252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5400000">
                <a:off x="4677468" y="3534405"/>
                <a:ext cx="155582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727089" y="2910115"/>
                <a:ext cx="1881845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5400000">
                <a:off x="3179608" y="3303977"/>
                <a:ext cx="1094962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573470" y="3976917"/>
                <a:ext cx="76810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5400000">
                <a:off x="3851481" y="3717257"/>
                <a:ext cx="82656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111141" y="3457597"/>
                <a:ext cx="960124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5400000">
                <a:off x="4259856" y="3961766"/>
                <a:ext cx="1315578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/>
            <p:cNvCxnSpPr/>
            <p:nvPr/>
          </p:nvCxnSpPr>
          <p:spPr>
            <a:xfrm>
              <a:off x="8374095" y="779055"/>
              <a:ext cx="0" cy="631864"/>
            </a:xfrm>
            <a:prstGeom prst="straightConnector1">
              <a:avLst/>
            </a:prstGeom>
            <a:ln w="142875">
              <a:solidFill>
                <a:srgbClr val="6633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6478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63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-56.5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-25.5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43EAF-BFC2-4C21-B0C7-D1C5054B37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1" y="919749"/>
            <a:ext cx="8782377" cy="5018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CABF14-8822-44DB-952F-67C99D3CB6E7}"/>
              </a:ext>
            </a:extLst>
          </p:cNvPr>
          <p:cNvSpPr txBox="1"/>
          <p:nvPr/>
        </p:nvSpPr>
        <p:spPr>
          <a:xfrm>
            <a:off x="0" y="0"/>
            <a:ext cx="65954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73564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87" y="-201875"/>
            <a:ext cx="7015402" cy="6995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81 residues ordered per chain</a:t>
            </a:r>
            <a:endParaRPr lang="en-US" sz="1000" b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-76.3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-0.94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-39.0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-0.48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1539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64 residues ordered per chain</a:t>
            </a:r>
            <a:endParaRPr lang="en-US" sz="1000" b="1" dirty="0">
              <a:solidFill>
                <a:srgbClr val="4221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>
                <a:solidFill>
                  <a:srgbClr val="4221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-65.2 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-1.02 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4221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-30.6 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-0.48 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536873" y="150275"/>
            <a:ext cx="1416992" cy="1260644"/>
            <a:chOff x="7536873" y="150275"/>
            <a:chExt cx="1416992" cy="1260644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7536873" y="150275"/>
              <a:ext cx="1416992" cy="1080026"/>
              <a:chOff x="3035800" y="2372862"/>
              <a:chExt cx="3149210" cy="2400313"/>
            </a:xfrm>
            <a:solidFill>
              <a:srgbClr val="663300"/>
            </a:solidFill>
          </p:grpSpPr>
          <p:sp>
            <p:nvSpPr>
              <p:cNvPr id="13" name="Rectangle 12"/>
              <p:cNvSpPr/>
              <p:nvPr/>
            </p:nvSpPr>
            <p:spPr>
              <a:xfrm>
                <a:off x="3035800" y="2372862"/>
                <a:ext cx="314921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5400000">
                <a:off x="4994455" y="3256177"/>
                <a:ext cx="207387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301758" y="4175426"/>
                <a:ext cx="883252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 rot="5400000">
                <a:off x="4677468" y="3534405"/>
                <a:ext cx="155582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727089" y="2910115"/>
                <a:ext cx="1881845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5400000">
                <a:off x="3179608" y="3303977"/>
                <a:ext cx="1094962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73470" y="3976917"/>
                <a:ext cx="76810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5400000">
                <a:off x="3851481" y="3717257"/>
                <a:ext cx="82656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111141" y="3457597"/>
                <a:ext cx="960124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5400000">
                <a:off x="4259856" y="3961766"/>
                <a:ext cx="1315578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>
              <a:off x="8374095" y="779055"/>
              <a:ext cx="0" cy="631864"/>
            </a:xfrm>
            <a:prstGeom prst="straightConnector1">
              <a:avLst/>
            </a:prstGeom>
            <a:ln w="142875">
              <a:solidFill>
                <a:srgbClr val="6633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7541582" y="1632631"/>
            <a:ext cx="1459414" cy="1303063"/>
            <a:chOff x="7526330" y="184666"/>
            <a:chExt cx="1459414" cy="1303063"/>
          </a:xfrm>
          <a:solidFill>
            <a:schemeClr val="tx1">
              <a:lumMod val="50000"/>
              <a:lumOff val="50000"/>
            </a:schemeClr>
          </a:solidFill>
        </p:grpSpPr>
        <p:grpSp>
          <p:nvGrpSpPr>
            <p:cNvPr id="24" name="Group 23"/>
            <p:cNvGrpSpPr/>
            <p:nvPr/>
          </p:nvGrpSpPr>
          <p:grpSpPr>
            <a:xfrm>
              <a:off x="7526330" y="184666"/>
              <a:ext cx="1459414" cy="1100070"/>
              <a:chOff x="7526330" y="184666"/>
              <a:chExt cx="1459414" cy="1100070"/>
            </a:xfrm>
            <a:grpFill/>
          </p:grpSpPr>
          <p:sp>
            <p:nvSpPr>
              <p:cNvPr id="26" name="Rectangle 25"/>
              <p:cNvSpPr/>
              <p:nvPr/>
            </p:nvSpPr>
            <p:spPr>
              <a:xfrm>
                <a:off x="7526330" y="184666"/>
                <a:ext cx="1459414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 rot="5400000">
                <a:off x="8434013" y="594015"/>
                <a:ext cx="961080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576425" y="1020017"/>
                <a:ext cx="409319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 rot="5400000">
                <a:off x="8402897" y="838736"/>
                <a:ext cx="489438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125029" y="433642"/>
                <a:ext cx="350122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 rot="8052947">
                <a:off x="7747635" y="593940"/>
                <a:ext cx="507431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2622641">
                <a:off x="7781021" y="808536"/>
                <a:ext cx="355954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18848309">
                <a:off x="7926574" y="773746"/>
                <a:ext cx="444944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5400000">
                <a:off x="8180194" y="996082"/>
                <a:ext cx="434926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2672166">
                <a:off x="8162174" y="722967"/>
                <a:ext cx="307152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 rot="2672166">
                <a:off x="8377003" y="533093"/>
                <a:ext cx="341902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>
              <a:off x="8397657" y="855865"/>
              <a:ext cx="0" cy="631864"/>
            </a:xfrm>
            <a:prstGeom prst="straightConnector1">
              <a:avLst/>
            </a:prstGeom>
            <a:grpFill/>
            <a:ln w="142875"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602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87" y="-201875"/>
            <a:ext cx="7015403" cy="6995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81 residues ordered per chain</a:t>
            </a:r>
            <a:endParaRPr lang="en-US" sz="1000" b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-76.4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-0.94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-39.2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-0.48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1539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64 residues ordered per chain</a:t>
            </a:r>
            <a:endParaRPr lang="en-US" sz="1000" b="1" dirty="0">
              <a:solidFill>
                <a:srgbClr val="4221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>
                <a:solidFill>
                  <a:srgbClr val="4221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-65.6 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-1.03 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4221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-31.0 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-0.48 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536873" y="150275"/>
            <a:ext cx="1416992" cy="1260644"/>
            <a:chOff x="7536873" y="150275"/>
            <a:chExt cx="1416992" cy="1260644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7536873" y="150275"/>
              <a:ext cx="1416992" cy="1080026"/>
              <a:chOff x="3035800" y="2372862"/>
              <a:chExt cx="3149210" cy="2400313"/>
            </a:xfrm>
            <a:solidFill>
              <a:srgbClr val="663300"/>
            </a:solidFill>
          </p:grpSpPr>
          <p:sp>
            <p:nvSpPr>
              <p:cNvPr id="13" name="Rectangle 12"/>
              <p:cNvSpPr/>
              <p:nvPr/>
            </p:nvSpPr>
            <p:spPr>
              <a:xfrm>
                <a:off x="3035800" y="2372862"/>
                <a:ext cx="314921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5400000">
                <a:off x="4994455" y="3256177"/>
                <a:ext cx="207387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301758" y="4175426"/>
                <a:ext cx="883252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 rot="5400000">
                <a:off x="4677468" y="3534405"/>
                <a:ext cx="155582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727089" y="2910115"/>
                <a:ext cx="1881845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5400000">
                <a:off x="3179608" y="3303977"/>
                <a:ext cx="1094962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73470" y="3976917"/>
                <a:ext cx="76810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5400000">
                <a:off x="3851481" y="3717257"/>
                <a:ext cx="82656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111141" y="3457597"/>
                <a:ext cx="960124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5400000">
                <a:off x="4259856" y="3961766"/>
                <a:ext cx="1315578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>
              <a:off x="8374095" y="779055"/>
              <a:ext cx="0" cy="631864"/>
            </a:xfrm>
            <a:prstGeom prst="straightConnector1">
              <a:avLst/>
            </a:prstGeom>
            <a:ln w="142875">
              <a:solidFill>
                <a:srgbClr val="6633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7541582" y="1632631"/>
            <a:ext cx="1459414" cy="1303063"/>
            <a:chOff x="7526330" y="184666"/>
            <a:chExt cx="1459414" cy="1303063"/>
          </a:xfrm>
          <a:solidFill>
            <a:schemeClr val="tx1">
              <a:lumMod val="50000"/>
              <a:lumOff val="50000"/>
            </a:schemeClr>
          </a:solidFill>
        </p:grpSpPr>
        <p:grpSp>
          <p:nvGrpSpPr>
            <p:cNvPr id="24" name="Group 23"/>
            <p:cNvGrpSpPr/>
            <p:nvPr/>
          </p:nvGrpSpPr>
          <p:grpSpPr>
            <a:xfrm>
              <a:off x="7526330" y="184666"/>
              <a:ext cx="1459414" cy="1100070"/>
              <a:chOff x="7526330" y="184666"/>
              <a:chExt cx="1459414" cy="1100070"/>
            </a:xfrm>
            <a:grpFill/>
          </p:grpSpPr>
          <p:sp>
            <p:nvSpPr>
              <p:cNvPr id="26" name="Rectangle 25"/>
              <p:cNvSpPr/>
              <p:nvPr/>
            </p:nvSpPr>
            <p:spPr>
              <a:xfrm>
                <a:off x="7526330" y="184666"/>
                <a:ext cx="1459414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 rot="5400000">
                <a:off x="8434013" y="594015"/>
                <a:ext cx="961080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576425" y="1020017"/>
                <a:ext cx="409319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 rot="5400000">
                <a:off x="8402897" y="838736"/>
                <a:ext cx="489438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125029" y="433642"/>
                <a:ext cx="350122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 rot="8052947">
                <a:off x="7747635" y="593940"/>
                <a:ext cx="507431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2622641">
                <a:off x="7781021" y="808536"/>
                <a:ext cx="355954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18848309">
                <a:off x="7926574" y="773746"/>
                <a:ext cx="444944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5400000">
                <a:off x="8180194" y="996082"/>
                <a:ext cx="434926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2672166">
                <a:off x="8162174" y="722967"/>
                <a:ext cx="307152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 rot="2672166">
                <a:off x="8377003" y="533093"/>
                <a:ext cx="341902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>
              <a:off x="8397657" y="855865"/>
              <a:ext cx="0" cy="631864"/>
            </a:xfrm>
            <a:prstGeom prst="straightConnector1">
              <a:avLst/>
            </a:prstGeom>
            <a:grpFill/>
            <a:ln w="142875"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5931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87" y="-201875"/>
            <a:ext cx="7015403" cy="6995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81 residues ordered per chain</a:t>
            </a:r>
            <a:endParaRPr lang="en-US" sz="1000" b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-76.8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-0.95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-39.4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-0.49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1539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79 residues ordered per chain</a:t>
            </a:r>
            <a:endParaRPr lang="en-US" sz="1000" b="1" dirty="0">
              <a:solidFill>
                <a:srgbClr val="4221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>
                <a:solidFill>
                  <a:srgbClr val="4221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-80.7 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-1.02 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4221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-37.6 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-0.48 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4221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536873" y="150275"/>
            <a:ext cx="1416992" cy="1260644"/>
            <a:chOff x="7536873" y="150275"/>
            <a:chExt cx="1416992" cy="1260644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7536873" y="150275"/>
              <a:ext cx="1416992" cy="1080026"/>
              <a:chOff x="3035800" y="2372862"/>
              <a:chExt cx="3149210" cy="2400313"/>
            </a:xfrm>
            <a:solidFill>
              <a:srgbClr val="663300"/>
            </a:solidFill>
          </p:grpSpPr>
          <p:sp>
            <p:nvSpPr>
              <p:cNvPr id="23" name="Rectangle 22"/>
              <p:cNvSpPr/>
              <p:nvPr/>
            </p:nvSpPr>
            <p:spPr>
              <a:xfrm>
                <a:off x="3035800" y="2372862"/>
                <a:ext cx="314921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5400000">
                <a:off x="4994455" y="3256177"/>
                <a:ext cx="207387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301758" y="4175426"/>
                <a:ext cx="883252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5400000">
                <a:off x="4677468" y="3534405"/>
                <a:ext cx="155582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727089" y="2910115"/>
                <a:ext cx="1881845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5400000">
                <a:off x="3179608" y="3303977"/>
                <a:ext cx="1094962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573470" y="3976917"/>
                <a:ext cx="76810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 rot="5400000">
                <a:off x="3851481" y="3717257"/>
                <a:ext cx="826560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111141" y="3457597"/>
                <a:ext cx="960124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5400000">
                <a:off x="4259856" y="3961766"/>
                <a:ext cx="1315578" cy="3072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>
            <a:xfrm>
              <a:off x="8374095" y="779055"/>
              <a:ext cx="0" cy="631864"/>
            </a:xfrm>
            <a:prstGeom prst="straightConnector1">
              <a:avLst/>
            </a:prstGeom>
            <a:ln w="142875">
              <a:solidFill>
                <a:srgbClr val="6633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7541582" y="1632631"/>
            <a:ext cx="1459414" cy="1303063"/>
            <a:chOff x="7526330" y="184666"/>
            <a:chExt cx="1459414" cy="1303063"/>
          </a:xfrm>
          <a:solidFill>
            <a:schemeClr val="tx1">
              <a:lumMod val="50000"/>
              <a:lumOff val="50000"/>
            </a:schemeClr>
          </a:solidFill>
        </p:grpSpPr>
        <p:grpSp>
          <p:nvGrpSpPr>
            <p:cNvPr id="34" name="Group 33"/>
            <p:cNvGrpSpPr/>
            <p:nvPr/>
          </p:nvGrpSpPr>
          <p:grpSpPr>
            <a:xfrm>
              <a:off x="7526330" y="184666"/>
              <a:ext cx="1459414" cy="1100070"/>
              <a:chOff x="7526330" y="184666"/>
              <a:chExt cx="1459414" cy="1100070"/>
            </a:xfrm>
            <a:grpFill/>
          </p:grpSpPr>
          <p:sp>
            <p:nvSpPr>
              <p:cNvPr id="36" name="Rectangle 35"/>
              <p:cNvSpPr/>
              <p:nvPr/>
            </p:nvSpPr>
            <p:spPr>
              <a:xfrm>
                <a:off x="7526330" y="184666"/>
                <a:ext cx="1459414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 rot="5400000">
                <a:off x="8434013" y="594015"/>
                <a:ext cx="961080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8576425" y="1020017"/>
                <a:ext cx="409319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 rot="5400000">
                <a:off x="8402897" y="838736"/>
                <a:ext cx="489438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125029" y="433642"/>
                <a:ext cx="350122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8052947">
                <a:off x="7747635" y="593940"/>
                <a:ext cx="507431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 rot="2622641">
                <a:off x="7781021" y="808536"/>
                <a:ext cx="355954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 rot="18848309">
                <a:off x="7926574" y="773746"/>
                <a:ext cx="444944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5400000">
                <a:off x="8180194" y="996082"/>
                <a:ext cx="434926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 rot="2672166">
                <a:off x="8162174" y="722967"/>
                <a:ext cx="307152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 rot="2672166">
                <a:off x="8377003" y="533093"/>
                <a:ext cx="341902" cy="1423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5" name="Straight Arrow Connector 34"/>
            <p:cNvCxnSpPr/>
            <p:nvPr/>
          </p:nvCxnSpPr>
          <p:spPr>
            <a:xfrm>
              <a:off x="8397657" y="855865"/>
              <a:ext cx="0" cy="631864"/>
            </a:xfrm>
            <a:prstGeom prst="straightConnector1">
              <a:avLst/>
            </a:prstGeom>
            <a:grpFill/>
            <a:ln w="142875"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9586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87" y="137041"/>
            <a:ext cx="6380699" cy="6570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04095"/>
            <a:ext cx="367650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60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-56.7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-28.1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526330" y="184666"/>
            <a:ext cx="1459414" cy="1303063"/>
            <a:chOff x="7526330" y="184666"/>
            <a:chExt cx="1459414" cy="1303063"/>
          </a:xfrm>
        </p:grpSpPr>
        <p:grpSp>
          <p:nvGrpSpPr>
            <p:cNvPr id="31" name="Group 30"/>
            <p:cNvGrpSpPr/>
            <p:nvPr/>
          </p:nvGrpSpPr>
          <p:grpSpPr>
            <a:xfrm>
              <a:off x="7526330" y="184666"/>
              <a:ext cx="1459414" cy="1100070"/>
              <a:chOff x="7526330" y="184666"/>
              <a:chExt cx="1459414" cy="1100070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526330" y="184666"/>
                <a:ext cx="1459414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5400000">
                <a:off x="8434013" y="594015"/>
                <a:ext cx="961080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576425" y="1020017"/>
                <a:ext cx="409319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 rot="5400000">
                <a:off x="8402897" y="838736"/>
                <a:ext cx="489438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8125029" y="433642"/>
                <a:ext cx="350122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 rot="8052947">
                <a:off x="7747635" y="593940"/>
                <a:ext cx="507431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 rot="2622641">
                <a:off x="7781021" y="808536"/>
                <a:ext cx="355954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 rot="18848309">
                <a:off x="7926574" y="773746"/>
                <a:ext cx="444944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5400000">
                <a:off x="8180194" y="996082"/>
                <a:ext cx="434926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 rot="2672166">
                <a:off x="8162174" y="722967"/>
                <a:ext cx="307152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 rot="2672166">
                <a:off x="8377003" y="533093"/>
                <a:ext cx="341902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" name="Straight Arrow Connector 31"/>
            <p:cNvCxnSpPr/>
            <p:nvPr/>
          </p:nvCxnSpPr>
          <p:spPr>
            <a:xfrm>
              <a:off x="8397657" y="855865"/>
              <a:ext cx="0" cy="631864"/>
            </a:xfrm>
            <a:prstGeom prst="straightConnector1">
              <a:avLst/>
            </a:prstGeom>
            <a:ln w="142875">
              <a:solidFill>
                <a:srgbClr val="6633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7057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367" y="-130659"/>
            <a:ext cx="6042222" cy="7092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02204"/>
            <a:ext cx="341046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60 ordered residues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-57.7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-29.3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526330" y="184666"/>
            <a:ext cx="1459414" cy="1303063"/>
            <a:chOff x="7526330" y="184666"/>
            <a:chExt cx="1459414" cy="1303063"/>
          </a:xfrm>
        </p:grpSpPr>
        <p:grpSp>
          <p:nvGrpSpPr>
            <p:cNvPr id="24" name="Group 23"/>
            <p:cNvGrpSpPr/>
            <p:nvPr/>
          </p:nvGrpSpPr>
          <p:grpSpPr>
            <a:xfrm>
              <a:off x="7526330" y="184666"/>
              <a:ext cx="1459414" cy="1100070"/>
              <a:chOff x="7526330" y="184666"/>
              <a:chExt cx="1459414" cy="110007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7526330" y="184666"/>
                <a:ext cx="1459414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 rot="5400000">
                <a:off x="8434013" y="594015"/>
                <a:ext cx="961080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576425" y="1020017"/>
                <a:ext cx="409319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 rot="5400000">
                <a:off x="8402897" y="838736"/>
                <a:ext cx="489438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125029" y="433642"/>
                <a:ext cx="350122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 rot="8052947">
                <a:off x="7747635" y="593940"/>
                <a:ext cx="507431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2622641">
                <a:off x="7781021" y="808536"/>
                <a:ext cx="355954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18848309">
                <a:off x="7926574" y="773746"/>
                <a:ext cx="444944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5400000">
                <a:off x="8180194" y="996082"/>
                <a:ext cx="434926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2672166">
                <a:off x="8162174" y="722967"/>
                <a:ext cx="307152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 rot="2672166">
                <a:off x="8377003" y="533093"/>
                <a:ext cx="341902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>
              <a:off x="8397657" y="855865"/>
              <a:ext cx="0" cy="631864"/>
            </a:xfrm>
            <a:prstGeom prst="straightConnector1">
              <a:avLst/>
            </a:prstGeom>
            <a:ln w="142875">
              <a:solidFill>
                <a:srgbClr val="6633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1418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32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-30.1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-15.7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6" y="1714714"/>
            <a:ext cx="4952381" cy="3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96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80" y="0"/>
            <a:ext cx="646834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04002"/>
            <a:ext cx="342628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59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-59.7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-31.1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-0.53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526330" y="184666"/>
            <a:ext cx="1459414" cy="1303063"/>
            <a:chOff x="7526330" y="184666"/>
            <a:chExt cx="1459414" cy="1303063"/>
          </a:xfrm>
        </p:grpSpPr>
        <p:grpSp>
          <p:nvGrpSpPr>
            <p:cNvPr id="31" name="Group 30"/>
            <p:cNvGrpSpPr/>
            <p:nvPr/>
          </p:nvGrpSpPr>
          <p:grpSpPr>
            <a:xfrm>
              <a:off x="7526330" y="184666"/>
              <a:ext cx="1459414" cy="1100070"/>
              <a:chOff x="7526330" y="184666"/>
              <a:chExt cx="1459414" cy="1100070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526330" y="184666"/>
                <a:ext cx="1459414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5400000">
                <a:off x="8434013" y="594015"/>
                <a:ext cx="961080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576425" y="1020017"/>
                <a:ext cx="409319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 rot="5400000">
                <a:off x="8402897" y="838736"/>
                <a:ext cx="489438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8125029" y="433642"/>
                <a:ext cx="350122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 rot="8052947">
                <a:off x="7747635" y="593940"/>
                <a:ext cx="507431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 rot="2622641">
                <a:off x="7781021" y="808536"/>
                <a:ext cx="355954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 rot="18848309">
                <a:off x="7926574" y="773746"/>
                <a:ext cx="444944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5400000">
                <a:off x="8180194" y="996082"/>
                <a:ext cx="434926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 rot="2672166">
                <a:off x="8162174" y="722967"/>
                <a:ext cx="307152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 rot="2672166">
                <a:off x="8377003" y="533093"/>
                <a:ext cx="341902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" name="Straight Arrow Connector 31"/>
            <p:cNvCxnSpPr/>
            <p:nvPr/>
          </p:nvCxnSpPr>
          <p:spPr>
            <a:xfrm>
              <a:off x="8397657" y="855865"/>
              <a:ext cx="0" cy="631864"/>
            </a:xfrm>
            <a:prstGeom prst="straightConnector1">
              <a:avLst/>
            </a:prstGeom>
            <a:ln w="142875">
              <a:solidFill>
                <a:srgbClr val="6633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642163" y="915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1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79" y="1"/>
            <a:ext cx="646834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34781"/>
            <a:ext cx="38862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61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-66.6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-36.9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-0.60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526330" y="184666"/>
            <a:ext cx="1459414" cy="1303063"/>
            <a:chOff x="7526330" y="184666"/>
            <a:chExt cx="1459414" cy="1303063"/>
          </a:xfrm>
        </p:grpSpPr>
        <p:grpSp>
          <p:nvGrpSpPr>
            <p:cNvPr id="18" name="Group 17"/>
            <p:cNvGrpSpPr/>
            <p:nvPr/>
          </p:nvGrpSpPr>
          <p:grpSpPr>
            <a:xfrm>
              <a:off x="7526330" y="184666"/>
              <a:ext cx="1459414" cy="1100070"/>
              <a:chOff x="7526330" y="184666"/>
              <a:chExt cx="1459414" cy="110007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526330" y="184666"/>
                <a:ext cx="1459414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5400000">
                <a:off x="8434013" y="594015"/>
                <a:ext cx="961080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576425" y="1020017"/>
                <a:ext cx="409319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5400000">
                <a:off x="8402897" y="838736"/>
                <a:ext cx="489438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125029" y="433642"/>
                <a:ext cx="350122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8052947">
                <a:off x="7747635" y="593940"/>
                <a:ext cx="507431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2622641">
                <a:off x="7781021" y="808536"/>
                <a:ext cx="355954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18848309">
                <a:off x="7926574" y="773746"/>
                <a:ext cx="444944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 rot="5400000">
                <a:off x="8180194" y="996082"/>
                <a:ext cx="434926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2672166">
                <a:off x="8162174" y="722967"/>
                <a:ext cx="307152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 rot="2672166">
                <a:off x="8377003" y="533093"/>
                <a:ext cx="341902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0" name="Straight Arrow Connector 29"/>
            <p:cNvCxnSpPr/>
            <p:nvPr/>
          </p:nvCxnSpPr>
          <p:spPr>
            <a:xfrm>
              <a:off x="8397657" y="855865"/>
              <a:ext cx="0" cy="631864"/>
            </a:xfrm>
            <a:prstGeom prst="straightConnector1">
              <a:avLst/>
            </a:prstGeom>
            <a:ln w="142875">
              <a:solidFill>
                <a:srgbClr val="6633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/>
          <p:nvPr/>
        </p:nvSpPr>
        <p:spPr>
          <a:xfrm>
            <a:off x="643879" y="10746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13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526330" y="184666"/>
            <a:ext cx="1459414" cy="1303063"/>
            <a:chOff x="7526330" y="184666"/>
            <a:chExt cx="1459414" cy="1303063"/>
          </a:xfrm>
        </p:grpSpPr>
        <p:grpSp>
          <p:nvGrpSpPr>
            <p:cNvPr id="18" name="Group 17"/>
            <p:cNvGrpSpPr/>
            <p:nvPr/>
          </p:nvGrpSpPr>
          <p:grpSpPr>
            <a:xfrm>
              <a:off x="7526330" y="184666"/>
              <a:ext cx="1459414" cy="1100070"/>
              <a:chOff x="7526330" y="184666"/>
              <a:chExt cx="1459414" cy="110007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526330" y="184666"/>
                <a:ext cx="1459414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5400000">
                <a:off x="8434013" y="594015"/>
                <a:ext cx="961080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576425" y="1020017"/>
                <a:ext cx="409319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5400000">
                <a:off x="8402897" y="838736"/>
                <a:ext cx="489438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125029" y="433642"/>
                <a:ext cx="350122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8052947">
                <a:off x="7747635" y="593940"/>
                <a:ext cx="507431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2622641">
                <a:off x="7781021" y="808536"/>
                <a:ext cx="355954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18848309">
                <a:off x="7926574" y="773746"/>
                <a:ext cx="444944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 rot="5400000">
                <a:off x="8180194" y="996082"/>
                <a:ext cx="434926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2672166">
                <a:off x="8162174" y="722967"/>
                <a:ext cx="307152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 rot="2672166">
                <a:off x="8377003" y="533093"/>
                <a:ext cx="341902" cy="142382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0" name="Straight Arrow Connector 29"/>
            <p:cNvCxnSpPr/>
            <p:nvPr/>
          </p:nvCxnSpPr>
          <p:spPr>
            <a:xfrm>
              <a:off x="8397657" y="855865"/>
              <a:ext cx="0" cy="631864"/>
            </a:xfrm>
            <a:prstGeom prst="straightConnector1">
              <a:avLst/>
            </a:prstGeom>
            <a:ln w="142875">
              <a:solidFill>
                <a:srgbClr val="6633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58" y="10955"/>
            <a:ext cx="6115883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04002"/>
            <a:ext cx="33527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63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-61.9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-30.6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2163" y="915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57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58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-52.5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-25.2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ABF14-8822-44DB-952F-67C99D3CB6E7}"/>
              </a:ext>
            </a:extLst>
          </p:cNvPr>
          <p:cNvSpPr txBox="1"/>
          <p:nvPr/>
        </p:nvSpPr>
        <p:spPr>
          <a:xfrm>
            <a:off x="0" y="0"/>
            <a:ext cx="65954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033CB5-ED6E-45D1-BEA8-7B897B06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217" y="184666"/>
            <a:ext cx="5403565" cy="648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55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1675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41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-33.3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/41aa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-12.4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46" y="1348034"/>
            <a:ext cx="5453508" cy="415483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389506" y="184666"/>
            <a:ext cx="1596238" cy="977733"/>
            <a:chOff x="7389506" y="184666"/>
            <a:chExt cx="1596238" cy="977733"/>
          </a:xfrm>
        </p:grpSpPr>
        <p:sp>
          <p:nvSpPr>
            <p:cNvPr id="8" name="Rectangle 7"/>
            <p:cNvSpPr/>
            <p:nvPr/>
          </p:nvSpPr>
          <p:spPr>
            <a:xfrm>
              <a:off x="7526330" y="184666"/>
              <a:ext cx="1459414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8434013" y="594015"/>
              <a:ext cx="961080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76425" y="1020017"/>
              <a:ext cx="409319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8287114" y="722953"/>
              <a:ext cx="721003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759615" y="433642"/>
              <a:ext cx="959162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10800000">
              <a:off x="7389506" y="504833"/>
              <a:ext cx="1186918" cy="0"/>
            </a:xfrm>
            <a:prstGeom prst="straightConnector1">
              <a:avLst/>
            </a:prstGeom>
            <a:ln w="142875">
              <a:solidFill>
                <a:srgbClr val="6633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642163" y="915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39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1"/>
          <a:stretch/>
        </p:blipFill>
        <p:spPr>
          <a:xfrm>
            <a:off x="1477262" y="0"/>
            <a:ext cx="6168341" cy="69564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04002"/>
            <a:ext cx="3407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70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-63.7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-33.0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0724" y="561915"/>
            <a:ext cx="465083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8748606" y="676734"/>
            <a:ext cx="372019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242957" y="807660"/>
            <a:ext cx="762850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400000">
            <a:off x="8317544" y="416661"/>
            <a:ext cx="435718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5400000">
            <a:off x="7751522" y="956904"/>
            <a:ext cx="327230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575011" y="1306925"/>
            <a:ext cx="1430796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8062859">
            <a:off x="7463234" y="461933"/>
            <a:ext cx="890717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8162757" y="165031"/>
            <a:ext cx="444939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5400000">
            <a:off x="8061691" y="660732"/>
            <a:ext cx="436239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8151452">
            <a:off x="7832138" y="669234"/>
            <a:ext cx="504085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957082" y="1049328"/>
            <a:ext cx="1048725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5400000">
            <a:off x="7293779" y="1056377"/>
            <a:ext cx="639810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>
            <a:off x="7957082" y="1120519"/>
            <a:ext cx="1186918" cy="0"/>
          </a:xfrm>
          <a:prstGeom prst="straightConnector1">
            <a:avLst/>
          </a:prstGeom>
          <a:ln w="133350">
            <a:solidFill>
              <a:srgbClr val="6633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42163" y="915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80" b="96645"/>
          <a:stretch/>
        </p:blipFill>
        <p:spPr>
          <a:xfrm>
            <a:off x="3518730" y="-45431"/>
            <a:ext cx="3550870" cy="23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72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70" y="-59374"/>
            <a:ext cx="5899923" cy="6956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04002"/>
            <a:ext cx="3407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71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-71.8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-38.5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-0.54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0724" y="561915"/>
            <a:ext cx="465083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8748606" y="676734"/>
            <a:ext cx="372019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242957" y="807660"/>
            <a:ext cx="762850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400000">
            <a:off x="8317544" y="416661"/>
            <a:ext cx="435718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5400000">
            <a:off x="7751522" y="956904"/>
            <a:ext cx="327230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575011" y="1306925"/>
            <a:ext cx="1430796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8062859">
            <a:off x="7463234" y="461933"/>
            <a:ext cx="890717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8162757" y="165031"/>
            <a:ext cx="444939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5400000">
            <a:off x="8061691" y="660732"/>
            <a:ext cx="436239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8151452">
            <a:off x="7832138" y="669234"/>
            <a:ext cx="504085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957082" y="1049328"/>
            <a:ext cx="1048725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5400000">
            <a:off x="7293779" y="1056377"/>
            <a:ext cx="639810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>
            <a:off x="7957082" y="1120519"/>
            <a:ext cx="1186918" cy="0"/>
          </a:xfrm>
          <a:prstGeom prst="straightConnector1">
            <a:avLst/>
          </a:prstGeom>
          <a:ln w="133350">
            <a:solidFill>
              <a:srgbClr val="6633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967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90" y="49360"/>
            <a:ext cx="6275209" cy="65417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" y="6314074"/>
            <a:ext cx="373169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72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-63.5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-31.0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7542493" y="87765"/>
            <a:ext cx="1601507" cy="1361542"/>
            <a:chOff x="7542493" y="87765"/>
            <a:chExt cx="1601507" cy="1361542"/>
          </a:xfrm>
        </p:grpSpPr>
        <p:sp>
          <p:nvSpPr>
            <p:cNvPr id="50" name="Rectangle 49"/>
            <p:cNvSpPr/>
            <p:nvPr/>
          </p:nvSpPr>
          <p:spPr>
            <a:xfrm>
              <a:off x="8540724" y="561915"/>
              <a:ext cx="465083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rot="5400000">
              <a:off x="8748606" y="676734"/>
              <a:ext cx="372019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242957" y="807660"/>
              <a:ext cx="762850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 rot="5400000">
              <a:off x="8317544" y="416661"/>
              <a:ext cx="435718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 rot="5400000">
              <a:off x="7751522" y="956904"/>
              <a:ext cx="327230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575011" y="1306925"/>
              <a:ext cx="1430796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 rot="8062859">
              <a:off x="7463234" y="461933"/>
              <a:ext cx="890717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rot="10800000">
              <a:off x="8162757" y="165031"/>
              <a:ext cx="444939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 rot="5400000">
              <a:off x="8061691" y="660732"/>
              <a:ext cx="436239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 rot="8151452">
              <a:off x="7832138" y="669234"/>
              <a:ext cx="504085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957082" y="1049328"/>
              <a:ext cx="1048725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 rot="5400000">
              <a:off x="7293779" y="1056377"/>
              <a:ext cx="639810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Arrow Connector 61"/>
            <p:cNvCxnSpPr>
              <a:stCxn id="60" idx="1"/>
            </p:cNvCxnSpPr>
            <p:nvPr/>
          </p:nvCxnSpPr>
          <p:spPr>
            <a:xfrm>
              <a:off x="7957082" y="1120519"/>
              <a:ext cx="1186918" cy="0"/>
            </a:xfrm>
            <a:prstGeom prst="straightConnector1">
              <a:avLst/>
            </a:prstGeom>
            <a:ln w="133350">
              <a:solidFill>
                <a:srgbClr val="6633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642163" y="915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16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90" y="49361"/>
            <a:ext cx="6275207" cy="65417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" y="6314074"/>
            <a:ext cx="373169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71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-71.2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-37.8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-0.53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7542493" y="87765"/>
            <a:ext cx="1601507" cy="1361542"/>
            <a:chOff x="7542493" y="87765"/>
            <a:chExt cx="1601507" cy="1361542"/>
          </a:xfrm>
        </p:grpSpPr>
        <p:sp>
          <p:nvSpPr>
            <p:cNvPr id="50" name="Rectangle 49"/>
            <p:cNvSpPr/>
            <p:nvPr/>
          </p:nvSpPr>
          <p:spPr>
            <a:xfrm>
              <a:off x="8540724" y="561915"/>
              <a:ext cx="465083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rot="5400000">
              <a:off x="8748606" y="676734"/>
              <a:ext cx="372019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242957" y="807660"/>
              <a:ext cx="762850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 rot="5400000">
              <a:off x="8317544" y="416661"/>
              <a:ext cx="435718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 rot="5400000">
              <a:off x="7751522" y="956904"/>
              <a:ext cx="327230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575011" y="1306925"/>
              <a:ext cx="1430796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 rot="8062859">
              <a:off x="7463234" y="461933"/>
              <a:ext cx="890717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rot="10800000">
              <a:off x="8162757" y="165031"/>
              <a:ext cx="444939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 rot="5400000">
              <a:off x="8061691" y="660732"/>
              <a:ext cx="436239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 rot="8151452">
              <a:off x="7832138" y="669234"/>
              <a:ext cx="504085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957082" y="1049328"/>
              <a:ext cx="1048725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 rot="5400000">
              <a:off x="7293779" y="1056377"/>
              <a:ext cx="639810" cy="14238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Arrow Connector 61"/>
            <p:cNvCxnSpPr>
              <a:stCxn id="60" idx="1"/>
            </p:cNvCxnSpPr>
            <p:nvPr/>
          </p:nvCxnSpPr>
          <p:spPr>
            <a:xfrm>
              <a:off x="7957082" y="1120519"/>
              <a:ext cx="1186918" cy="0"/>
            </a:xfrm>
            <a:prstGeom prst="straightConnector1">
              <a:avLst/>
            </a:prstGeom>
            <a:ln w="133350">
              <a:solidFill>
                <a:srgbClr val="6633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3370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04002"/>
            <a:ext cx="37644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63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-66.9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-36.9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-0.59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0724" y="561915"/>
            <a:ext cx="465083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8748606" y="676734"/>
            <a:ext cx="372019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242957" y="807660"/>
            <a:ext cx="762850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400000">
            <a:off x="8317544" y="416661"/>
            <a:ext cx="435718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5400000">
            <a:off x="7751522" y="956904"/>
            <a:ext cx="327230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575011" y="1306925"/>
            <a:ext cx="1430796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8062859">
            <a:off x="7463234" y="461933"/>
            <a:ext cx="890717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8162757" y="165031"/>
            <a:ext cx="444939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5400000">
            <a:off x="8061691" y="660732"/>
            <a:ext cx="436239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8151452">
            <a:off x="7832138" y="669234"/>
            <a:ext cx="504085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957082" y="1049328"/>
            <a:ext cx="1048725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5400000">
            <a:off x="7293779" y="1056377"/>
            <a:ext cx="639810" cy="14238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>
            <a:off x="7957082" y="1120519"/>
            <a:ext cx="1186918" cy="0"/>
          </a:xfrm>
          <a:prstGeom prst="straightConnector1">
            <a:avLst/>
          </a:prstGeom>
          <a:ln w="133350">
            <a:solidFill>
              <a:srgbClr val="6633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42163" y="915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90" y="96859"/>
            <a:ext cx="6397700" cy="666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05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32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-31.2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-15.9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-0.50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06" y="1696962"/>
            <a:ext cx="4952381" cy="3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596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64" y="59971"/>
            <a:ext cx="5878095" cy="6738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04002"/>
            <a:ext cx="37644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55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-52.0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-24.6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2379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642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04002"/>
            <a:ext cx="37644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100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-94.7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-40.9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644" y="908446"/>
            <a:ext cx="11483287" cy="504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19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1BF0DC-D85B-4ED7-8403-409C2AA72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585" y="0"/>
            <a:ext cx="12581863" cy="9885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100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-100.2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-45.5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65954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18" charset="2"/>
              </a:rPr>
              <a:t>a</a:t>
            </a:r>
            <a:r>
              <a:rPr lang="en-US" dirty="0" err="1"/>
              <a:t>syn</a:t>
            </a:r>
            <a:endParaRPr lang="en-US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95792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62370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64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-74.0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-1.16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-31.5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61266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18" charset="2"/>
              </a:rPr>
              <a:t>b</a:t>
            </a:r>
            <a:r>
              <a:rPr lang="en-US" dirty="0"/>
              <a:t>2m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13" y="650537"/>
            <a:ext cx="7300058" cy="55584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2163" y="915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993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62370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22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-20.1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-8.4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61266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18" charset="2"/>
              </a:rPr>
              <a:t>b</a:t>
            </a:r>
            <a:r>
              <a:rPr lang="en-US" dirty="0"/>
              <a:t>2m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163" y="915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044" y="2321639"/>
            <a:ext cx="2856991" cy="221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736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62370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31 residues ordered per chain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H</a:t>
            </a:r>
            <a:r>
              <a:rPr kumimoji="0" lang="en-US" sz="1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sol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=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-35.5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kcal/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mol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/chain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(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-1.15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kcal/aa)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Symbol" pitchFamily="18" charset="2"/>
                <a:ea typeface="+mn-ea"/>
                <a:cs typeface="Courier New" pitchFamily="49" charset="0"/>
              </a:rPr>
              <a:t>D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G</a:t>
            </a:r>
            <a:r>
              <a:rPr kumimoji="0" lang="en-US" sz="1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o</a:t>
            </a:r>
            <a:r>
              <a:rPr kumimoji="0" lang="en-US" sz="1000" b="0" i="0" u="none" strike="noStrike" kern="1200" cap="none" spc="0" normalizeH="0" baseline="-2500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 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=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-16.8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kcal/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mol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/chain (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-0.54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kcal/aa)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39493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endorphin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89" y="2256645"/>
            <a:ext cx="2970060" cy="216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883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62370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31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-33.6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-16.0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-0.52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9220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CA150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2205" y="24821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569" y="2127594"/>
            <a:ext cx="3918858" cy="260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840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93" y="1683320"/>
            <a:ext cx="4723812" cy="3435499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5437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5437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04002"/>
            <a:ext cx="355245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61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-41.6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-0.68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-12.2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-0.20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543739" y="24821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31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5437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39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-15.1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+2.7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+0.07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F5D93-2580-4AD2-850D-17853BEBCB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73" y="1750848"/>
            <a:ext cx="5034454" cy="335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357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67" y="740650"/>
            <a:ext cx="6797685" cy="4970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5437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06279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Glucagon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3" y="6304002"/>
            <a:ext cx="358808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29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-21.0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-0.73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-5.0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-0.17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2791" y="15725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73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32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-26.9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-10.7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868" y="991340"/>
            <a:ext cx="5120264" cy="487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4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437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625877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HETs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60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-45.4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-0.76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-18.2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0" y="1055571"/>
            <a:ext cx="3379640" cy="47468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5877" y="15725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336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437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05413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hnRNPA1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45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-42.6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-23.2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-0.52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27" y="1103124"/>
            <a:ext cx="5752859" cy="462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671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437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054135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hnRNPA2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57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-46.6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-21.4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3" y="1584101"/>
            <a:ext cx="5569203" cy="369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281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437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61266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IAPP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24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-22.5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-11.3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625877" y="15725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94" y="1692150"/>
            <a:ext cx="4750212" cy="3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757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437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61266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IAPP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24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-23.3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-11.6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94" y="1805291"/>
            <a:ext cx="4750210" cy="32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418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437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61266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IAPP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25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-23.5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-12.0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8A9549-0E34-4E67-987E-66E2A30BF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461" y="1764580"/>
            <a:ext cx="4547078" cy="332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16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437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61266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IAPP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23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-23.3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-12.5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-0.55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AC3DB6-0A8E-41DD-8D78-3DB32B166C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763" y="2256322"/>
            <a:ext cx="5488133" cy="234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09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437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61266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IAPP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23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-23.3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-12.2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-0.54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BE588E-9675-423C-BA1E-9010179F00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664" y="1799896"/>
            <a:ext cx="5864772" cy="32582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4ED97B-E9BA-4ADB-A684-9E2FDF566591}"/>
              </a:ext>
            </a:extLst>
          </p:cNvPr>
          <p:cNvSpPr txBox="1"/>
          <p:nvPr/>
        </p:nvSpPr>
        <p:spPr>
          <a:xfrm>
            <a:off x="5459556" y="6294828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23 residues ordered per layer</a:t>
            </a:r>
          </a:p>
          <a:p>
            <a:r>
              <a:rPr lang="en-US" sz="1000" dirty="0" err="1">
                <a:solidFill>
                  <a:schemeClr val="bg2">
                    <a:lumMod val="50000"/>
                  </a:schemeClr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-20.9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-0.91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chemeClr val="bg2">
                    <a:lumMod val="50000"/>
                  </a:schemeClr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-10.6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-0.56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C46CC7-B86A-4E7B-B055-A6587A47115B}"/>
              </a:ext>
            </a:extLst>
          </p:cNvPr>
          <p:cNvSpPr txBox="1"/>
          <p:nvPr/>
        </p:nvSpPr>
        <p:spPr>
          <a:xfrm>
            <a:off x="5459556" y="5665263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23 residues ordered per layer</a:t>
            </a:r>
          </a:p>
          <a:p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-25.8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-1.12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-14.3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-0.62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</p:spTree>
    <p:extLst>
      <p:ext uri="{BB962C8B-B14F-4D97-AF65-F5344CB8AC3E}">
        <p14:creationId xmlns:p14="http://schemas.microsoft.com/office/powerpoint/2010/main" val="9117524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40338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LC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14342"/>
            <a:ext cx="364745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91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-84.7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-37.5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37" y="1404009"/>
            <a:ext cx="5568725" cy="40499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4002" y="3850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676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62780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LCλ3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81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-77.6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-32.8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D7C14B-6371-4F4C-9D55-665AAE709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664" y="1032472"/>
            <a:ext cx="5675587" cy="479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14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32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-31.1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-15.0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88" y="991340"/>
            <a:ext cx="5118223" cy="487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682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62780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LCλ3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89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-84.6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-36.5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D7C14B-6371-4F4C-9D55-665AAE709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44" y="1032472"/>
            <a:ext cx="5657626" cy="479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737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40338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LC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04002"/>
            <a:ext cx="363558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77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-63.1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-23.3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61" y="796021"/>
            <a:ext cx="4962347" cy="52351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5877" y="15725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294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26" y="184666"/>
            <a:ext cx="6136748" cy="61193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5437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65594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Orb2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3" y="6304002"/>
            <a:ext cx="358808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31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-30.2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+0.8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+0.03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68544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29" y="1505191"/>
            <a:ext cx="5875961" cy="3847618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62388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hPrP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04002"/>
            <a:ext cx="367120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40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-48.2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-1.21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-29.6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-0.74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615559" y="3850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824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437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62388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hPrP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60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-59.3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-17.0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-0.28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4FF31-1CB0-4733-80A0-4BEE821AD9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071"/>
            <a:ext cx="9143999" cy="39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716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4059" y="1316725"/>
            <a:ext cx="2931006" cy="614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14729" y="1407165"/>
            <a:ext cx="2751391" cy="614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3147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RIPK1 RIPK3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304002"/>
            <a:ext cx="380183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Symbol" pitchFamily="18" charset="2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RIPK1 18aa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-14.5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-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6.1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1000" dirty="0">
                <a:solidFill>
                  <a:srgbClr val="663300"/>
                </a:solidFill>
                <a:latin typeface="Symbol" pitchFamily="18" charset="2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17" y="919429"/>
            <a:ext cx="4093260" cy="50005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14784" y="25133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342163" y="6304002"/>
            <a:ext cx="380183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RIPK3 15aa residues ordered per chain</a:t>
            </a:r>
            <a:r>
              <a:rPr lang="en-US" sz="1000" dirty="0">
                <a:solidFill>
                  <a:srgbClr val="663300"/>
                </a:solidFill>
                <a:latin typeface="Symbol" pitchFamily="18" charset="2"/>
              </a:rPr>
              <a:t> 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-12.5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-5.3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05034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5489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SAA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45" y="6306591"/>
            <a:ext cx="361183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69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-77.5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-1.12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-39.4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 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cal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-0.57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86" y="855865"/>
            <a:ext cx="7916262" cy="514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69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EE59B0-968B-449D-8CAF-448C610AD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030" y="0"/>
            <a:ext cx="9678059" cy="7742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5437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55489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SAA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69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-84.3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-1.22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-45.2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-0.66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</p:spTree>
    <p:extLst>
      <p:ext uri="{BB962C8B-B14F-4D97-AF65-F5344CB8AC3E}">
        <p14:creationId xmlns:p14="http://schemas.microsoft.com/office/powerpoint/2010/main" val="41745721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437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55489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SAA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37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-46.8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-1.26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-26.0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-0.70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BE66FD-6FB5-499A-9F8C-BEDEFEAB6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03" y="1553935"/>
            <a:ext cx="6428794" cy="375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2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6BE66FD-6FB5-499A-9F8C-BEDEFEAB6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32" y="19732"/>
            <a:ext cx="6818536" cy="6818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54373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FUS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55489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SAA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37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-48.4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-1.31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-27.0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-0.73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</p:spTree>
    <p:extLst>
      <p:ext uri="{BB962C8B-B14F-4D97-AF65-F5344CB8AC3E}">
        <p14:creationId xmlns:p14="http://schemas.microsoft.com/office/powerpoint/2010/main" val="624688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26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-28.3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-15.5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-0.60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82" y="1269000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255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56" y="548089"/>
            <a:ext cx="6639507" cy="5683939"/>
          </a:xfr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55489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SAA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38093"/>
            <a:ext cx="358808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54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-65.5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-1.21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-36.2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-0.67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554895" y="18816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525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5489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SAA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38093"/>
            <a:ext cx="358808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77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-79.4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-27.1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554895" y="18816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256" y="0"/>
            <a:ext cx="57154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756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1231946"/>
            <a:ext cx="9142194" cy="4459670"/>
          </a:xfrm>
        </p:spPr>
      </p:pic>
      <p:sp>
        <p:nvSpPr>
          <p:cNvPr id="5" name="TextBox 4"/>
          <p:cNvSpPr txBox="1"/>
          <p:nvPr/>
        </p:nvSpPr>
        <p:spPr>
          <a:xfrm>
            <a:off x="0" y="6304002"/>
            <a:ext cx="368308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73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-76.9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-31.4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51129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Tau</a:t>
            </a:r>
          </a:p>
        </p:txBody>
      </p:sp>
      <p:sp>
        <p:nvSpPr>
          <p:cNvPr id="7" name="Rectangle 6"/>
          <p:cNvSpPr/>
          <p:nvPr/>
        </p:nvSpPr>
        <p:spPr>
          <a:xfrm>
            <a:off x="554895" y="18816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537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5" y="612576"/>
            <a:ext cx="8333885" cy="5607598"/>
          </a:xfrm>
        </p:spPr>
      </p:pic>
      <p:sp>
        <p:nvSpPr>
          <p:cNvPr id="6" name="TextBox 5"/>
          <p:cNvSpPr txBox="1"/>
          <p:nvPr/>
        </p:nvSpPr>
        <p:spPr>
          <a:xfrm>
            <a:off x="0" y="6304002"/>
            <a:ext cx="351682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73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-73.9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-28.9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51129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Tau</a:t>
            </a:r>
          </a:p>
        </p:txBody>
      </p:sp>
      <p:sp>
        <p:nvSpPr>
          <p:cNvPr id="5" name="Rectangle 4"/>
          <p:cNvSpPr/>
          <p:nvPr/>
        </p:nvSpPr>
        <p:spPr>
          <a:xfrm>
            <a:off x="554895" y="18816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731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51" y="971080"/>
            <a:ext cx="7401409" cy="4915839"/>
          </a:xfrm>
        </p:spPr>
      </p:pic>
      <p:sp>
        <p:nvSpPr>
          <p:cNvPr id="6" name="TextBox 5"/>
          <p:cNvSpPr txBox="1"/>
          <p:nvPr/>
        </p:nvSpPr>
        <p:spPr>
          <a:xfrm>
            <a:off x="0" y="6311013"/>
            <a:ext cx="369495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94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-103.1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-1.10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-44.8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51129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Tau</a:t>
            </a:r>
          </a:p>
        </p:txBody>
      </p:sp>
      <p:sp>
        <p:nvSpPr>
          <p:cNvPr id="5" name="Rectangle 4"/>
          <p:cNvSpPr/>
          <p:nvPr/>
        </p:nvSpPr>
        <p:spPr>
          <a:xfrm>
            <a:off x="554895" y="18816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830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97" y="61818"/>
            <a:ext cx="8677409" cy="6639363"/>
          </a:xfrm>
        </p:spPr>
      </p:pic>
      <p:sp>
        <p:nvSpPr>
          <p:cNvPr id="6" name="TextBox 5"/>
          <p:cNvSpPr txBox="1"/>
          <p:nvPr/>
        </p:nvSpPr>
        <p:spPr>
          <a:xfrm>
            <a:off x="0" y="6304002"/>
            <a:ext cx="35762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75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-79.0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-33.7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51129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Tau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145" y="6941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991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97" y="83751"/>
            <a:ext cx="8757755" cy="6700838"/>
          </a:xfrm>
        </p:spPr>
      </p:pic>
      <p:sp>
        <p:nvSpPr>
          <p:cNvPr id="6" name="TextBox 5"/>
          <p:cNvSpPr txBox="1"/>
          <p:nvPr/>
        </p:nvSpPr>
        <p:spPr>
          <a:xfrm>
            <a:off x="0" y="6304002"/>
            <a:ext cx="355245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75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-71.2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-25.7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51129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Tau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145" y="6941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183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314342"/>
            <a:ext cx="371871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107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-96.4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-30.5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-0.29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51129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Tau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848" y="758522"/>
            <a:ext cx="6252303" cy="52553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1145" y="6941"/>
            <a:ext cx="685800" cy="768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576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267" y="1116573"/>
            <a:ext cx="10366534" cy="4624853"/>
          </a:xfrm>
        </p:spPr>
      </p:pic>
      <p:sp>
        <p:nvSpPr>
          <p:cNvPr id="6" name="TextBox 5"/>
          <p:cNvSpPr txBox="1"/>
          <p:nvPr/>
        </p:nvSpPr>
        <p:spPr>
          <a:xfrm>
            <a:off x="0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107 residues ordered per chain</a:t>
            </a:r>
            <a:endParaRPr lang="en-US" sz="1000" b="1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-103.7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-38.0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51129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Tau</a:t>
            </a:r>
          </a:p>
        </p:txBody>
      </p:sp>
    </p:spTree>
    <p:extLst>
      <p:ext uri="{BB962C8B-B14F-4D97-AF65-F5344CB8AC3E}">
        <p14:creationId xmlns:p14="http://schemas.microsoft.com/office/powerpoint/2010/main" val="7472146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59 residues ordered per chain</a:t>
            </a:r>
            <a:endParaRPr lang="en-US" sz="1000" b="1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-50.7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-17.7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51129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Tau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052" y="1834197"/>
            <a:ext cx="5686180" cy="31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76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32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-39.0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-17.5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65" y="508365"/>
            <a:ext cx="5841270" cy="58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331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37 residues ordered per chain</a:t>
            </a:r>
            <a:endParaRPr lang="en-US" sz="1000" b="1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-30.3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-7.3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-0.20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51129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Tau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491" y="1914111"/>
            <a:ext cx="4280481" cy="30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041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35 residues ordered per chain</a:t>
            </a:r>
            <a:endParaRPr lang="en-US" sz="1000" b="1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-29.2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-6.1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-0.17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51129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Tau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869" y="2067426"/>
            <a:ext cx="4779125" cy="272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665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35 residues ordered per chain</a:t>
            </a:r>
            <a:endParaRPr lang="en-US" sz="1000" b="1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-25.2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-10.8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51129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Tau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1" y="1877269"/>
            <a:ext cx="5628904" cy="310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4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11 residues ordered per chain</a:t>
            </a:r>
            <a:endParaRPr lang="en-US" sz="1000" b="1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-18.8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-1.71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-10.7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8627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TDP-43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9" y="-217797"/>
            <a:ext cx="7226491" cy="729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699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8627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TDP-43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26217"/>
            <a:ext cx="351683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36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-36.4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-17.1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38" y="1404010"/>
            <a:ext cx="5568723" cy="404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907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554" y="1507215"/>
            <a:ext cx="5508892" cy="3843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8627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TDP-43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36 residues ordered per chain</a:t>
            </a:r>
            <a:endParaRPr lang="en-US" sz="1000" b="1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-38.4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-1.07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-17.6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-0.49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01539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41 residues ordered per chain</a:t>
            </a:r>
            <a:endParaRPr lang="en-US" sz="1000" b="1" dirty="0">
              <a:solidFill>
                <a:schemeClr val="bg1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-37.7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-0.92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= -17.6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-0.43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5168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8627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TDP-43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0" y="1012341"/>
            <a:ext cx="7681000" cy="49119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50 residues ordered per chain</a:t>
            </a:r>
            <a:endParaRPr lang="en-US" sz="1000" b="1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-47.9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-0.96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-18.8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01539" y="631434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10 residues ordered per chain</a:t>
            </a:r>
            <a:endParaRPr lang="en-US" sz="1000" b="1" dirty="0">
              <a:solidFill>
                <a:srgbClr val="6633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-6.5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-0.65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-0.8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-0.08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89219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97" y="1159421"/>
            <a:ext cx="7719405" cy="45391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8627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TDP-43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04002"/>
            <a:ext cx="37424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32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-31.3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-17.0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-0.53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36165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79220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TDP43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14324"/>
            <a:ext cx="346932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139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-112.7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-0.81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-51.7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kcal/mol/chain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-0.37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kcal/aa)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BFADA-24CC-4A75-9785-306396FF6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34" y="1184756"/>
            <a:ext cx="6732732" cy="448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236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372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TTR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04002"/>
            <a:ext cx="361183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92 residues ordered per layer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-117.9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-1.28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-62.1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-0.68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91" y="786356"/>
            <a:ext cx="4768738" cy="524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94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04002"/>
            <a:ext cx="347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26 residues ordered per chain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sol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-25.1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-0.97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err="1">
                <a:solidFill>
                  <a:srgbClr val="663300"/>
                </a:solidFill>
                <a:latin typeface="Symbol" pitchFamily="18" charset="2"/>
                <a:cs typeface="Courier New" pitchFamily="49" charset="0"/>
              </a:rPr>
              <a:t>D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G</a:t>
            </a:r>
            <a:r>
              <a:rPr lang="en-US" sz="1000" baseline="-25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o</a:t>
            </a:r>
            <a:r>
              <a:rPr lang="en-US" sz="1000" baseline="-25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-14.4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mol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/chain (</a:t>
            </a:r>
            <a:r>
              <a:rPr lang="en-US" sz="1000" b="1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-0.55 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kcal/</a:t>
            </a:r>
            <a:r>
              <a:rPr lang="en-US" sz="1000" dirty="0" err="1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000" dirty="0">
                <a:solidFill>
                  <a:srgbClr val="6633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44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808" y="1956089"/>
            <a:ext cx="4916384" cy="290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3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51372</TotalTime>
  <Words>3539</Words>
  <Application>Microsoft Office PowerPoint</Application>
  <PresentationFormat>On-screen Show (4:3)</PresentationFormat>
  <Paragraphs>399</Paragraphs>
  <Slides>89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5" baseType="lpstr"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Experiments with entropy terms</dc:title>
  <dc:creator>sawaya</dc:creator>
  <cp:lastModifiedBy>Researcher</cp:lastModifiedBy>
  <cp:revision>376</cp:revision>
  <cp:lastPrinted>2019-11-14T06:30:33Z</cp:lastPrinted>
  <dcterms:created xsi:type="dcterms:W3CDTF">2019-04-11T06:17:28Z</dcterms:created>
  <dcterms:modified xsi:type="dcterms:W3CDTF">2021-04-13T03:46:50Z</dcterms:modified>
</cp:coreProperties>
</file>