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400" r:id="rId2"/>
    <p:sldId id="401" r:id="rId3"/>
    <p:sldId id="377" r:id="rId4"/>
    <p:sldId id="378" r:id="rId5"/>
    <p:sldId id="379" r:id="rId6"/>
    <p:sldId id="382" r:id="rId7"/>
    <p:sldId id="388" r:id="rId8"/>
    <p:sldId id="389" r:id="rId9"/>
    <p:sldId id="380" r:id="rId10"/>
    <p:sldId id="376" r:id="rId11"/>
    <p:sldId id="271" r:id="rId12"/>
    <p:sldId id="333" r:id="rId13"/>
    <p:sldId id="402" r:id="rId14"/>
    <p:sldId id="352" r:id="rId15"/>
    <p:sldId id="368" r:id="rId16"/>
    <p:sldId id="369" r:id="rId17"/>
    <p:sldId id="391" r:id="rId18"/>
    <p:sldId id="392" r:id="rId19"/>
    <p:sldId id="393" r:id="rId20"/>
    <p:sldId id="394" r:id="rId21"/>
    <p:sldId id="316" r:id="rId22"/>
    <p:sldId id="320" r:id="rId23"/>
    <p:sldId id="323" r:id="rId24"/>
    <p:sldId id="396" r:id="rId25"/>
    <p:sldId id="395" r:id="rId26"/>
    <p:sldId id="397" r:id="rId27"/>
    <p:sldId id="398" r:id="rId28"/>
    <p:sldId id="370" r:id="rId29"/>
    <p:sldId id="356" r:id="rId30"/>
    <p:sldId id="326" r:id="rId31"/>
    <p:sldId id="327" r:id="rId32"/>
    <p:sldId id="275" r:id="rId33"/>
    <p:sldId id="276" r:id="rId34"/>
    <p:sldId id="329" r:id="rId35"/>
    <p:sldId id="330" r:id="rId36"/>
    <p:sldId id="399" r:id="rId37"/>
    <p:sldId id="403" r:id="rId38"/>
    <p:sldId id="350" r:id="rId39"/>
    <p:sldId id="365" r:id="rId40"/>
    <p:sldId id="345" r:id="rId41"/>
    <p:sldId id="347" r:id="rId42"/>
    <p:sldId id="367" r:id="rId43"/>
    <p:sldId id="371" r:id="rId44"/>
    <p:sldId id="404" r:id="rId45"/>
    <p:sldId id="339" r:id="rId46"/>
    <p:sldId id="343" r:id="rId47"/>
  </p:sldIdLst>
  <p:sldSz cx="9144000" cy="6858000" type="screen4x3"/>
  <p:notesSz cx="69469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996600"/>
    <a:srgbClr val="D60093"/>
    <a:srgbClr val="B2B2B2"/>
    <a:srgbClr val="CCFFFF"/>
    <a:srgbClr val="99CCFF"/>
    <a:srgbClr val="CCECFF"/>
    <a:srgbClr val="66FF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3" autoAdjust="0"/>
    <p:restoredTop sz="91466" autoAdjust="0"/>
  </p:normalViewPr>
  <p:slideViewPr>
    <p:cSldViewPr snapToGrid="0">
      <p:cViewPr>
        <p:scale>
          <a:sx n="51" d="100"/>
          <a:sy n="51" d="100"/>
        </p:scale>
        <p:origin x="-2220" y="-1002"/>
      </p:cViewPr>
      <p:guideLst>
        <p:guide orient="horz" pos="216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91" tIns="45496" rIns="90991" bIns="45496" numCol="1" anchor="t" anchorCtr="0" compatLnSpc="1">
            <a:prstTxWarp prst="textNoShape">
              <a:avLst/>
            </a:prstTxWarp>
          </a:bodyPr>
          <a:lstStyle>
            <a:lvl1pPr defTabSz="909638">
              <a:defRPr sz="1200"/>
            </a:lvl1pPr>
          </a:lstStyle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3825" y="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91" tIns="45496" rIns="90991" bIns="45496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/>
            </a:lvl1pPr>
          </a:lstStyle>
          <a:p>
            <a:endParaRPr 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935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91" tIns="45496" rIns="90991" bIns="45496" numCol="1" anchor="b" anchorCtr="0" compatLnSpc="1">
            <a:prstTxWarp prst="textNoShape">
              <a:avLst/>
            </a:prstTxWarp>
          </a:bodyPr>
          <a:lstStyle>
            <a:lvl1pPr defTabSz="909638">
              <a:defRPr sz="1200"/>
            </a:lvl1pPr>
          </a:lstStyle>
          <a:p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3825" y="876935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91" tIns="45496" rIns="90991" bIns="45496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/>
            </a:lvl1pPr>
          </a:lstStyle>
          <a:p>
            <a:fld id="{8830A438-C7CF-475B-9D1A-54502F59B3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95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0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0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86263"/>
            <a:ext cx="5556250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0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0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6935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F767B1-3503-4C0C-852D-466D4482F8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628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05D609-DE14-43C7-8E9E-53D23AC5760E}" type="slidenum">
              <a:rPr lang="en-US"/>
              <a:pPr/>
              <a:t>11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Side chains of neighboring residues point in different directions.  Avoid steric clash.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C6B97-C3AE-4B16-AB43-EAF4A41629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165F9-FC84-415E-B4DC-5F5710108A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8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99B4B-107C-45CE-9D7A-F90101B946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18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7ADEE1-24E1-4F9C-822D-776227751E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0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23913A-4AC1-42A7-904A-707D3B1EB3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3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9EC44-EDC7-446F-ACA6-2BDD8B8E98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8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8134D-D855-4B60-82F9-8C196D929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8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B990-A5F1-442A-A603-95AA26FDE6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7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41351-6095-4B7A-8AB5-82E5DDAFB5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45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2D0F5-1256-41FA-8267-ED059E318B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CB1C0-D8E1-42B8-A613-F7FBB6FDEF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16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99C99-CB1A-48BD-8DB1-D66DD6C7A3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2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786AC-223C-484A-B3F2-CAD53933F2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5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7B5F75-91B4-4393-8EBF-9E039DAADBA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Proteinase K </a:t>
            </a:r>
            <a:r>
              <a:rPr lang="en-US" sz="4000" dirty="0" smtClean="0">
                <a:effectLst>
                  <a:reflection stA="2000" endPos="65000" dist="50800" dir="5400000" sy="-100000" algn="bl" rotWithShape="0"/>
                </a:effectLst>
              </a:rPr>
              <a:t>amino </a:t>
            </a:r>
            <a:r>
              <a:rPr lang="en-US" sz="4000" dirty="0">
                <a:effectLst>
                  <a:reflection stA="2000" endPos="65000" dist="50800" dir="5400000" sy="-100000" algn="bl" rotWithShape="0"/>
                </a:effectLst>
              </a:rPr>
              <a:t>acid </a:t>
            </a:r>
            <a:r>
              <a:rPr lang="en-US" sz="4000" dirty="0"/>
              <a:t>sequence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Courier" pitchFamily="49" charset="0"/>
              </a:rPr>
              <a:t>001_MAAQTNAPWG_LARISSTSPG_TSTYYYDESA_GQGSCVYVID 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Courier" pitchFamily="49" charset="0"/>
              </a:rPr>
              <a:t>041_TGIEASHPEF_EGRAQMVKTY_YYSSRDGNGH_GTHCAGTVGS 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Courier" pitchFamily="49" charset="0"/>
              </a:rPr>
              <a:t>081_RTYGVAKKTQ_LFGVKVLDDN_GSGQYSTIIA_GMDFVASDKN 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Courier" pitchFamily="49" charset="0"/>
              </a:rPr>
              <a:t>121_NRNCPKGVVA_SLSLGGGYSS_SVNSAAARLQ_SSGVMVAVAA 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Courier" pitchFamily="49" charset="0"/>
              </a:rPr>
              <a:t>161_GNNNADARNY_SPASEPSVCT_VGASDRYDRR_SSFSNYGSVL 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Courier" pitchFamily="49" charset="0"/>
              </a:rPr>
              <a:t>201_DIFGPGT</a:t>
            </a:r>
            <a:r>
              <a:rPr lang="en-US" sz="2400" b="1" dirty="0">
                <a:solidFill>
                  <a:schemeClr val="accent2"/>
                </a:solidFill>
                <a:latin typeface="Courier" pitchFamily="49" charset="0"/>
              </a:rPr>
              <a:t>D</a:t>
            </a:r>
            <a:r>
              <a:rPr lang="en-US" sz="2400" b="1" dirty="0">
                <a:latin typeface="Courier" pitchFamily="49" charset="0"/>
              </a:rPr>
              <a:t>IL_STWIGGSTRS_ISGTSMATPH_VAGLAAYLMT 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Courier" pitchFamily="49" charset="0"/>
              </a:rPr>
              <a:t>241_LGKTTAASAC_RYIADTANKG_DLSNIPFGTV_NLLAYNNYQA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24364" y="628814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7882" y="2030506"/>
            <a:ext cx="79864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 smtClean="0">
                <a:solidFill>
                  <a:srgbClr val="FF0000">
                    <a:alpha val="35000"/>
                  </a:srgbClr>
                </a:solidFill>
                <a:effectLst>
                  <a:reflection blurRad="6350" stA="62000" endPos="45500" dir="5400000" sy="-100000" algn="bl" rotWithShape="0"/>
                </a:effectLst>
              </a:rPr>
              <a:t>280 aa</a:t>
            </a:r>
            <a:endParaRPr lang="en-US" sz="19900" b="1" dirty="0">
              <a:solidFill>
                <a:srgbClr val="FF0000">
                  <a:alpha val="35000"/>
                </a:srgbClr>
              </a:solidFill>
              <a:effectLst>
                <a:reflection blurRad="6350" stA="620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32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Peptide bond</a:t>
            </a:r>
          </a:p>
        </p:txBody>
      </p:sp>
      <p:pic>
        <p:nvPicPr>
          <p:cNvPr id="260100" name="Picture 4" descr="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Curved Down Arrow 6"/>
          <p:cNvSpPr/>
          <p:nvPr/>
        </p:nvSpPr>
        <p:spPr>
          <a:xfrm>
            <a:off x="4572000" y="3247464"/>
            <a:ext cx="674720" cy="3630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flipH="1">
            <a:off x="3566406" y="3267634"/>
            <a:ext cx="674720" cy="3630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8347" y="2476978"/>
            <a:ext cx="505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Symbol" pitchFamily="18" charset="2"/>
              </a:rPr>
              <a:t>f</a:t>
            </a:r>
            <a:endParaRPr lang="en-US" sz="4800" dirty="0">
              <a:latin typeface="Symbol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7294" y="2436637"/>
            <a:ext cx="606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Symbol" pitchFamily="18" charset="2"/>
              </a:rPr>
              <a:t>y</a:t>
            </a:r>
            <a:endParaRPr lang="en-US" sz="4800" dirty="0">
              <a:latin typeface="Symbol" pitchFamily="18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6720" y="2650601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phi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28371" y="2667469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psi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2388"/>
            <a:ext cx="8797925" cy="1143000"/>
          </a:xfrm>
        </p:spPr>
        <p:txBody>
          <a:bodyPr/>
          <a:lstStyle/>
          <a:p>
            <a:r>
              <a:rPr lang="en-US" sz="3600"/>
              <a:t>Lowest energy </a:t>
            </a:r>
            <a:r>
              <a:rPr lang="en-US" sz="3600">
                <a:latin typeface="Symbol" pitchFamily="18" charset="2"/>
              </a:rPr>
              <a:t>f,y</a:t>
            </a:r>
            <a:r>
              <a:rPr lang="en-US" sz="3600"/>
              <a:t> angles correspond to </a:t>
            </a:r>
            <a:r>
              <a:rPr lang="en-US" sz="3600">
                <a:latin typeface="Symbol" pitchFamily="18" charset="2"/>
              </a:rPr>
              <a:t>a</a:t>
            </a:r>
            <a:r>
              <a:rPr lang="en-US" sz="3600"/>
              <a:t>-helices and </a:t>
            </a:r>
            <a:r>
              <a:rPr lang="en-US" sz="3600">
                <a:latin typeface="Symbol" pitchFamily="18" charset="2"/>
              </a:rPr>
              <a:t>b</a:t>
            </a:r>
            <a:r>
              <a:rPr lang="en-US" sz="3600"/>
              <a:t>-sheets</a:t>
            </a:r>
          </a:p>
        </p:txBody>
      </p:sp>
      <p:pic>
        <p:nvPicPr>
          <p:cNvPr id="55304" name="Picture 8" descr="ra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0125" y="1514475"/>
            <a:ext cx="4360863" cy="4164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5" name="Picture 9" descr="he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559175"/>
            <a:ext cx="3937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beta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09700"/>
            <a:ext cx="4824413" cy="1747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9" name="Line 13"/>
          <p:cNvSpPr>
            <a:spLocks noChangeShapeType="1"/>
          </p:cNvSpPr>
          <p:nvPr/>
        </p:nvSpPr>
        <p:spPr bwMode="auto">
          <a:xfrm>
            <a:off x="4572000" y="2197100"/>
            <a:ext cx="1552575" cy="30163"/>
          </a:xfrm>
          <a:prstGeom prst="line">
            <a:avLst/>
          </a:prstGeom>
          <a:noFill/>
          <a:ln w="76200">
            <a:solidFill>
              <a:srgbClr val="A5F1F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0" name="Line 14"/>
          <p:cNvSpPr>
            <a:spLocks noChangeShapeType="1"/>
          </p:cNvSpPr>
          <p:nvPr/>
        </p:nvSpPr>
        <p:spPr bwMode="auto">
          <a:xfrm flipV="1">
            <a:off x="3856038" y="3875088"/>
            <a:ext cx="2451100" cy="757237"/>
          </a:xfrm>
          <a:prstGeom prst="line">
            <a:avLst/>
          </a:prstGeom>
          <a:noFill/>
          <a:ln w="76200">
            <a:solidFill>
              <a:srgbClr val="A5F1F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1255713" y="5426075"/>
            <a:ext cx="1565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2"/>
                </a:solidFill>
                <a:latin typeface="Symbol" pitchFamily="18" charset="2"/>
              </a:rPr>
              <a:t>a</a:t>
            </a:r>
            <a:r>
              <a:rPr lang="en-US" sz="3600">
                <a:solidFill>
                  <a:schemeClr val="tx2"/>
                </a:solidFill>
              </a:rPr>
              <a:t>-helix</a:t>
            </a:r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1331913" y="2789238"/>
            <a:ext cx="1704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2"/>
                </a:solidFill>
                <a:latin typeface="Symbol" pitchFamily="18" charset="2"/>
              </a:rPr>
              <a:t>b</a:t>
            </a:r>
            <a:r>
              <a:rPr lang="en-US" sz="3600">
                <a:solidFill>
                  <a:schemeClr val="tx2"/>
                </a:solidFill>
              </a:rPr>
              <a:t>-sheet</a:t>
            </a: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606425" y="6205538"/>
            <a:ext cx="80970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If you fit density correctly </a:t>
            </a:r>
            <a:r>
              <a:rPr lang="en-US" dirty="0" smtClean="0"/>
              <a:t>there will be less than 1% Ramachandran outliers</a:t>
            </a:r>
            <a:endParaRPr lang="en-US" dirty="0"/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5972175" y="5588000"/>
            <a:ext cx="217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Ramachandran plot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 descr="mystery2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7550" y="1600200"/>
            <a:ext cx="51673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68" name="Picture 8" descr="mystery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4963"/>
            <a:ext cx="51673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7" name="Picture 37" descr="mystery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1606550"/>
            <a:ext cx="5157787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In which direction am I building? N or C?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Carbonyl </a:t>
            </a:r>
            <a:r>
              <a:rPr lang="en-US" sz="2800" dirty="0" err="1" smtClean="0">
                <a:solidFill>
                  <a:schemeClr val="bg1"/>
                </a:solidFill>
              </a:rPr>
              <a:t>oxygens</a:t>
            </a:r>
            <a:r>
              <a:rPr lang="en-US" sz="2800" dirty="0" smtClean="0">
                <a:solidFill>
                  <a:schemeClr val="bg1"/>
                </a:solidFill>
              </a:rPr>
              <a:t> point to C-terminal end of a helix 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3668713" y="2160588"/>
            <a:ext cx="1150937" cy="3865562"/>
            <a:chOff x="2327" y="1345"/>
            <a:chExt cx="725" cy="2435"/>
          </a:xfrm>
        </p:grpSpPr>
        <p:grpSp>
          <p:nvGrpSpPr>
            <p:cNvPr id="194570" name="Group 10"/>
            <p:cNvGrpSpPr>
              <a:grpSpLocks/>
            </p:cNvGrpSpPr>
            <p:nvPr/>
          </p:nvGrpSpPr>
          <p:grpSpPr bwMode="auto">
            <a:xfrm rot="-1455149">
              <a:off x="2794" y="1736"/>
              <a:ext cx="203" cy="203"/>
              <a:chOff x="2794" y="1712"/>
              <a:chExt cx="203" cy="203"/>
            </a:xfrm>
          </p:grpSpPr>
          <p:sp>
            <p:nvSpPr>
              <p:cNvPr id="194571" name="Oval 11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72" name="Line 12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73" name="Group 13"/>
            <p:cNvGrpSpPr>
              <a:grpSpLocks/>
            </p:cNvGrpSpPr>
            <p:nvPr/>
          </p:nvGrpSpPr>
          <p:grpSpPr bwMode="auto">
            <a:xfrm rot="573808">
              <a:off x="2370" y="2112"/>
              <a:ext cx="203" cy="203"/>
              <a:chOff x="2794" y="1712"/>
              <a:chExt cx="203" cy="203"/>
            </a:xfrm>
          </p:grpSpPr>
          <p:sp>
            <p:nvSpPr>
              <p:cNvPr id="194574" name="Oval 14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75" name="Line 15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76" name="Group 16"/>
            <p:cNvGrpSpPr>
              <a:grpSpLocks/>
            </p:cNvGrpSpPr>
            <p:nvPr/>
          </p:nvGrpSpPr>
          <p:grpSpPr bwMode="auto">
            <a:xfrm rot="573808">
              <a:off x="2327" y="2709"/>
              <a:ext cx="203" cy="203"/>
              <a:chOff x="2794" y="1712"/>
              <a:chExt cx="203" cy="203"/>
            </a:xfrm>
          </p:grpSpPr>
          <p:sp>
            <p:nvSpPr>
              <p:cNvPr id="194577" name="Oval 17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78" name="Line 18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79" name="Group 19"/>
            <p:cNvGrpSpPr>
              <a:grpSpLocks/>
            </p:cNvGrpSpPr>
            <p:nvPr/>
          </p:nvGrpSpPr>
          <p:grpSpPr bwMode="auto">
            <a:xfrm rot="573808">
              <a:off x="2339" y="3459"/>
              <a:ext cx="203" cy="203"/>
              <a:chOff x="2794" y="1712"/>
              <a:chExt cx="203" cy="203"/>
            </a:xfrm>
          </p:grpSpPr>
          <p:sp>
            <p:nvSpPr>
              <p:cNvPr id="194580" name="Oval 20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81" name="Line 21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82" name="Group 22"/>
            <p:cNvGrpSpPr>
              <a:grpSpLocks/>
            </p:cNvGrpSpPr>
            <p:nvPr/>
          </p:nvGrpSpPr>
          <p:grpSpPr bwMode="auto">
            <a:xfrm rot="-538542">
              <a:off x="2767" y="2331"/>
              <a:ext cx="203" cy="203"/>
              <a:chOff x="2794" y="1712"/>
              <a:chExt cx="203" cy="203"/>
            </a:xfrm>
          </p:grpSpPr>
          <p:sp>
            <p:nvSpPr>
              <p:cNvPr id="194583" name="Oval 23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84" name="Line 24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85" name="Group 25"/>
            <p:cNvGrpSpPr>
              <a:grpSpLocks/>
            </p:cNvGrpSpPr>
            <p:nvPr/>
          </p:nvGrpSpPr>
          <p:grpSpPr bwMode="auto">
            <a:xfrm rot="-538542">
              <a:off x="2849" y="3050"/>
              <a:ext cx="203" cy="203"/>
              <a:chOff x="2794" y="1712"/>
              <a:chExt cx="203" cy="203"/>
            </a:xfrm>
          </p:grpSpPr>
          <p:sp>
            <p:nvSpPr>
              <p:cNvPr id="194586" name="Oval 26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87" name="Line 27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88" name="Group 28"/>
            <p:cNvGrpSpPr>
              <a:grpSpLocks/>
            </p:cNvGrpSpPr>
            <p:nvPr/>
          </p:nvGrpSpPr>
          <p:grpSpPr bwMode="auto">
            <a:xfrm rot="-538542">
              <a:off x="2720" y="3577"/>
              <a:ext cx="203" cy="203"/>
              <a:chOff x="2794" y="1712"/>
              <a:chExt cx="203" cy="203"/>
            </a:xfrm>
          </p:grpSpPr>
          <p:sp>
            <p:nvSpPr>
              <p:cNvPr id="194589" name="Oval 29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90" name="Line 30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91" name="Group 31"/>
            <p:cNvGrpSpPr>
              <a:grpSpLocks/>
            </p:cNvGrpSpPr>
            <p:nvPr/>
          </p:nvGrpSpPr>
          <p:grpSpPr bwMode="auto">
            <a:xfrm rot="573808">
              <a:off x="2334" y="1345"/>
              <a:ext cx="203" cy="203"/>
              <a:chOff x="2794" y="1712"/>
              <a:chExt cx="203" cy="203"/>
            </a:xfrm>
          </p:grpSpPr>
          <p:sp>
            <p:nvSpPr>
              <p:cNvPr id="194592" name="Oval 32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93" name="Line 33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94" name="Group 34"/>
            <p:cNvGrpSpPr>
              <a:grpSpLocks/>
            </p:cNvGrpSpPr>
            <p:nvPr/>
          </p:nvGrpSpPr>
          <p:grpSpPr bwMode="auto">
            <a:xfrm rot="204920">
              <a:off x="2544" y="2918"/>
              <a:ext cx="203" cy="203"/>
              <a:chOff x="2794" y="1712"/>
              <a:chExt cx="203" cy="203"/>
            </a:xfrm>
          </p:grpSpPr>
          <p:sp>
            <p:nvSpPr>
              <p:cNvPr id="194595" name="Oval 35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96" name="Line 36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4599" name="Rectangle 39"/>
          <p:cNvSpPr>
            <a:spLocks noChangeArrowheads="1"/>
          </p:cNvSpPr>
          <p:nvPr/>
        </p:nvSpPr>
        <p:spPr bwMode="auto">
          <a:xfrm>
            <a:off x="3340100" y="1778000"/>
            <a:ext cx="1765300" cy="4165600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Assigning the sequence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179294" y="1452563"/>
            <a:ext cx="8641977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/>
              <a:t>You built a helix last week.</a:t>
            </a:r>
          </a:p>
          <a:p>
            <a:endParaRPr lang="en-US" sz="2400" dirty="0"/>
          </a:p>
          <a:p>
            <a:r>
              <a:rPr lang="en-US" sz="2400" dirty="0" smtClean="0"/>
              <a:t>It corresponds to some segment of the 280 aa sequence. Which segment is it?</a:t>
            </a:r>
          </a:p>
          <a:p>
            <a:endParaRPr lang="en-US" sz="2400" dirty="0"/>
          </a:p>
          <a:p>
            <a:r>
              <a:rPr lang="en-US" sz="2400" dirty="0"/>
              <a:t>Find  a stretch of 5-10 residues with well defined side chain density.</a:t>
            </a:r>
          </a:p>
          <a:p>
            <a:endParaRPr lang="en-US" sz="2400" dirty="0"/>
          </a:p>
          <a:p>
            <a:r>
              <a:rPr lang="en-US" sz="2400" dirty="0" smtClean="0"/>
              <a:t>Fit </a:t>
            </a:r>
            <a:r>
              <a:rPr lang="en-US" sz="2400" dirty="0"/>
              <a:t>the </a:t>
            </a:r>
            <a:r>
              <a:rPr lang="en-US" sz="2400" dirty="0" smtClean="0"/>
              <a:t>side chain density </a:t>
            </a:r>
            <a:r>
              <a:rPr lang="en-US" sz="2400" dirty="0"/>
              <a:t>by trial and error. (Mutate &amp; </a:t>
            </a:r>
            <a:r>
              <a:rPr lang="en-US" sz="2400" dirty="0" err="1"/>
              <a:t>Autofit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/>
              <a:t>Check the proteinase K amino acid sequence for a matching sequence of residues.</a:t>
            </a:r>
          </a:p>
          <a:p>
            <a:r>
              <a:rPr lang="en-US" sz="2400" dirty="0" smtClean="0"/>
              <a:t>  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82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740400" cy="1143000"/>
          </a:xfrm>
        </p:spPr>
        <p:txBody>
          <a:bodyPr/>
          <a:lstStyle/>
          <a:p>
            <a:r>
              <a:rPr lang="en-US" sz="3600"/>
              <a:t>Load Coordinates</a:t>
            </a:r>
            <a:endParaRPr lang="en-US" sz="3600">
              <a:solidFill>
                <a:srgbClr val="0066FF"/>
              </a:solidFill>
            </a:endParaRP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31900"/>
            <a:ext cx="5791200" cy="20685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File -&gt; Open Coordinates--browse window opens  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Click “filter” (will show only .pdb files)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Click “sort by date” (will place the lastest coordinates at the top of browser)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Select the .pdb file (e.g. sawaya-coot-0.pdb)</a:t>
            </a:r>
          </a:p>
          <a:p>
            <a:pPr lvl="1">
              <a:lnSpc>
                <a:spcPct val="80000"/>
              </a:lnSpc>
            </a:pPr>
            <a:endParaRPr lang="en-US" sz="1400"/>
          </a:p>
          <a:p>
            <a:pPr lvl="1">
              <a:lnSpc>
                <a:spcPct val="80000"/>
              </a:lnSpc>
            </a:pPr>
            <a:endParaRPr lang="en-US" sz="1400"/>
          </a:p>
          <a:p>
            <a:pPr lvl="1">
              <a:lnSpc>
                <a:spcPct val="80000"/>
              </a:lnSpc>
            </a:pPr>
            <a:endParaRPr lang="en-US" sz="1800" b="1">
              <a:solidFill>
                <a:srgbClr val="0066FF"/>
              </a:solidFill>
            </a:endParaRPr>
          </a:p>
        </p:txBody>
      </p:sp>
      <p:pic>
        <p:nvPicPr>
          <p:cNvPr id="234501" name="Picture 5" descr="030"/>
          <p:cNvPicPr>
            <a:picLocks noChangeAspect="1" noChangeArrowheads="1"/>
          </p:cNvPicPr>
          <p:nvPr/>
        </p:nvPicPr>
        <p:blipFill>
          <a:blip r:embed="rId2" cstate="print">
            <a:lum bright="30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1143000"/>
            <a:ext cx="2863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2" name="Rectangle 6"/>
          <p:cNvSpPr>
            <a:spLocks noChangeArrowheads="1"/>
          </p:cNvSpPr>
          <p:nvPr/>
        </p:nvSpPr>
        <p:spPr bwMode="auto">
          <a:xfrm>
            <a:off x="6311900" y="1333500"/>
            <a:ext cx="2832100" cy="4152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6257925" y="1366838"/>
            <a:ext cx="2170113" cy="6492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Open Coordinates</a:t>
            </a:r>
          </a:p>
          <a:p>
            <a:r>
              <a:rPr lang="en-US" sz="1200"/>
              <a:t>Auto Open MTZ</a:t>
            </a:r>
          </a:p>
          <a:p>
            <a:r>
              <a:rPr lang="en-US" sz="1200"/>
              <a:t>Open MTZ, mmcif, fcf, or phs</a:t>
            </a:r>
          </a:p>
        </p:txBody>
      </p:sp>
      <p:pic>
        <p:nvPicPr>
          <p:cNvPr id="234505" name="Picture 9" descr="loadcoordin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3205163"/>
            <a:ext cx="51720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6" name="Line 10"/>
          <p:cNvSpPr>
            <a:spLocks noChangeShapeType="1"/>
          </p:cNvSpPr>
          <p:nvPr/>
        </p:nvSpPr>
        <p:spPr bwMode="auto">
          <a:xfrm flipH="1" flipV="1">
            <a:off x="6419850" y="1281113"/>
            <a:ext cx="361950" cy="2349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17917 0.020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4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4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4" grpId="0" animBg="1"/>
      <p:bldP spid="234504" grpId="1" animBg="1"/>
      <p:bldP spid="234506" grpId="0" animBg="1"/>
      <p:bldP spid="23450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31900"/>
            <a:ext cx="5791200" cy="2582863"/>
          </a:xfrm>
        </p:spPr>
        <p:txBody>
          <a:bodyPr/>
          <a:lstStyle/>
          <a:p>
            <a:pPr lvl="1">
              <a:lnSpc>
                <a:spcPct val="90000"/>
              </a:lnSpc>
            </a:pPr>
            <a:endParaRPr lang="en-US" sz="1600" dirty="0"/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66FF"/>
                </a:solidFill>
              </a:rPr>
              <a:t>File -&gt; Open </a:t>
            </a:r>
            <a:r>
              <a:rPr lang="en-US" sz="2400" dirty="0" err="1">
                <a:solidFill>
                  <a:srgbClr val="0066FF"/>
                </a:solidFill>
              </a:rPr>
              <a:t>mtz</a:t>
            </a:r>
            <a:r>
              <a:rPr lang="en-US" sz="2400" dirty="0">
                <a:solidFill>
                  <a:srgbClr val="0066FF"/>
                </a:solidFill>
              </a:rPr>
              <a:t>, </a:t>
            </a:r>
            <a:r>
              <a:rPr lang="en-US" sz="2400" dirty="0" err="1">
                <a:solidFill>
                  <a:srgbClr val="0066FF"/>
                </a:solidFill>
              </a:rPr>
              <a:t>mmcif</a:t>
            </a:r>
            <a:r>
              <a:rPr lang="en-US" sz="2400" dirty="0">
                <a:solidFill>
                  <a:srgbClr val="0066FF"/>
                </a:solidFill>
              </a:rPr>
              <a:t>, </a:t>
            </a:r>
            <a:r>
              <a:rPr lang="en-US" sz="2400" dirty="0" err="1">
                <a:solidFill>
                  <a:srgbClr val="0066FF"/>
                </a:solidFill>
              </a:rPr>
              <a:t>fcf</a:t>
            </a:r>
            <a:r>
              <a:rPr lang="en-US" sz="2400" dirty="0">
                <a:solidFill>
                  <a:srgbClr val="0066FF"/>
                </a:solidFill>
              </a:rPr>
              <a:t>, or </a:t>
            </a:r>
            <a:r>
              <a:rPr lang="en-US" sz="2400" dirty="0" err="1">
                <a:solidFill>
                  <a:srgbClr val="0066FF"/>
                </a:solidFill>
              </a:rPr>
              <a:t>phs</a:t>
            </a:r>
            <a:endParaRPr lang="en-US" sz="2400" dirty="0">
              <a:solidFill>
                <a:srgbClr val="0066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66FF"/>
                </a:solidFill>
              </a:rPr>
              <a:t>Click “filter”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66FF"/>
                </a:solidFill>
              </a:rPr>
              <a:t>Click “sort by date”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66FF"/>
                </a:solidFill>
              </a:rPr>
              <a:t>Select output from </a:t>
            </a:r>
            <a:r>
              <a:rPr lang="en-US" sz="2000" dirty="0" err="1">
                <a:solidFill>
                  <a:srgbClr val="0066FF"/>
                </a:solidFill>
              </a:rPr>
              <a:t>dm</a:t>
            </a:r>
            <a:r>
              <a:rPr lang="en-US" sz="2000" dirty="0">
                <a:solidFill>
                  <a:srgbClr val="0066FF"/>
                </a:solidFill>
              </a:rPr>
              <a:t>  </a:t>
            </a:r>
            <a:r>
              <a:rPr lang="en-US" sz="2000" dirty="0" smtClean="0">
                <a:solidFill>
                  <a:srgbClr val="0066FF"/>
                </a:solidFill>
              </a:rPr>
              <a:t>m230d_2015_scaled2_dm1.mtz</a:t>
            </a:r>
            <a:endParaRPr lang="en-US" sz="2000" dirty="0">
              <a:solidFill>
                <a:srgbClr val="0066FF"/>
              </a:solidFill>
            </a:endParaRPr>
          </a:p>
          <a:p>
            <a:pPr lvl="1">
              <a:lnSpc>
                <a:spcPct val="90000"/>
              </a:lnSpc>
            </a:pPr>
            <a:endParaRPr lang="en-US" sz="2000" b="1" dirty="0">
              <a:solidFill>
                <a:srgbClr val="0066FF"/>
              </a:solidFill>
            </a:endParaRPr>
          </a:p>
        </p:txBody>
      </p:sp>
      <p:pic>
        <p:nvPicPr>
          <p:cNvPr id="250883" name="Picture 3" descr="030"/>
          <p:cNvPicPr>
            <a:picLocks noChangeAspect="1" noChangeArrowheads="1"/>
          </p:cNvPicPr>
          <p:nvPr/>
        </p:nvPicPr>
        <p:blipFill>
          <a:blip r:embed="rId2" cstate="print">
            <a:lum bright="30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1143000"/>
            <a:ext cx="2863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4" name="Rectangle 4"/>
          <p:cNvSpPr>
            <a:spLocks noChangeArrowheads="1"/>
          </p:cNvSpPr>
          <p:nvPr/>
        </p:nvSpPr>
        <p:spPr bwMode="auto">
          <a:xfrm>
            <a:off x="6311900" y="1333500"/>
            <a:ext cx="2832100" cy="4152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6276975" y="1357313"/>
            <a:ext cx="2170113" cy="6492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Open Coordinates</a:t>
            </a:r>
          </a:p>
          <a:p>
            <a:r>
              <a:rPr lang="en-US" sz="1200"/>
              <a:t>Auto Open MTZ</a:t>
            </a:r>
          </a:p>
          <a:p>
            <a:r>
              <a:rPr lang="en-US" sz="1200"/>
              <a:t>Open MTZ, mmcif, fcf, or phs</a:t>
            </a:r>
          </a:p>
        </p:txBody>
      </p:sp>
      <p:sp>
        <p:nvSpPr>
          <p:cNvPr id="250886" name="Rectangle 6"/>
          <p:cNvSpPr>
            <a:spLocks noGrp="1" noChangeArrowheads="1"/>
          </p:cNvSpPr>
          <p:nvPr>
            <p:ph type="title"/>
          </p:nvPr>
        </p:nvSpPr>
        <p:spPr>
          <a:xfrm>
            <a:off x="666750" y="0"/>
            <a:ext cx="8229600" cy="1143000"/>
          </a:xfrm>
        </p:spPr>
        <p:txBody>
          <a:bodyPr/>
          <a:lstStyle/>
          <a:p>
            <a:r>
              <a:rPr lang="en-US" sz="3200">
                <a:solidFill>
                  <a:srgbClr val="0066FF"/>
                </a:solidFill>
              </a:rPr>
              <a:t>Load</a:t>
            </a:r>
            <a:r>
              <a:rPr lang="en-US" sz="3200"/>
              <a:t> </a:t>
            </a:r>
            <a:r>
              <a:rPr lang="en-US" sz="3200">
                <a:solidFill>
                  <a:srgbClr val="0066FF"/>
                </a:solidFill>
              </a:rPr>
              <a:t>Structure Factors (map)</a:t>
            </a:r>
          </a:p>
        </p:txBody>
      </p:sp>
      <p:sp>
        <p:nvSpPr>
          <p:cNvPr id="250887" name="Line 7"/>
          <p:cNvSpPr>
            <a:spLocks noChangeShapeType="1"/>
          </p:cNvSpPr>
          <p:nvPr/>
        </p:nvSpPr>
        <p:spPr bwMode="auto">
          <a:xfrm flipH="1" flipV="1">
            <a:off x="6419850" y="1281113"/>
            <a:ext cx="361950" cy="2349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0888" name="Group 8"/>
          <p:cNvGrpSpPr>
            <a:grpSpLocks/>
          </p:cNvGrpSpPr>
          <p:nvPr/>
        </p:nvGrpSpPr>
        <p:grpSpPr bwMode="auto">
          <a:xfrm>
            <a:off x="3314700" y="4057650"/>
            <a:ext cx="5467350" cy="2262188"/>
            <a:chOff x="2088" y="2556"/>
            <a:chExt cx="3444" cy="1425"/>
          </a:xfrm>
        </p:grpSpPr>
        <p:pic>
          <p:nvPicPr>
            <p:cNvPr id="250889" name="Picture 9" descr="loaddat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" y="2556"/>
              <a:ext cx="3444" cy="1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0890" name="Text Box 10"/>
            <p:cNvSpPr txBox="1">
              <a:spLocks noChangeArrowheads="1"/>
            </p:cNvSpPr>
            <p:nvPr/>
          </p:nvSpPr>
          <p:spPr bwMode="auto">
            <a:xfrm>
              <a:off x="3992" y="2827"/>
              <a:ext cx="1282" cy="1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900" b="1" dirty="0" smtClean="0"/>
                <a:t>m230d_2015_scaled2_dm1.mtz</a:t>
              </a:r>
              <a:endParaRPr lang="en-US" sz="9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22657 0.075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0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5" grpId="0" animBg="1"/>
      <p:bldP spid="250885" grpId="1" animBg="1"/>
      <p:bldP spid="250887" grpId="0" animBg="1"/>
      <p:bldP spid="25088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87413"/>
            <a:ext cx="5321300" cy="1976437"/>
          </a:xfrm>
        </p:spPr>
        <p:txBody>
          <a:bodyPr/>
          <a:lstStyle/>
          <a:p>
            <a:pPr lvl="1"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66FF"/>
                </a:solidFill>
              </a:rPr>
              <a:t>Assign column labels for Map Synthesis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66FF"/>
                </a:solidFill>
              </a:rPr>
              <a:t>Amplitudes: Select “</a:t>
            </a:r>
            <a:r>
              <a:rPr lang="en-US" sz="2000" dirty="0" err="1" smtClean="0">
                <a:solidFill>
                  <a:srgbClr val="0066FF"/>
                </a:solidFill>
              </a:rPr>
              <a:t>FP_native-joshua</a:t>
            </a:r>
            <a:r>
              <a:rPr lang="en-US" sz="2000" dirty="0" smtClean="0">
                <a:solidFill>
                  <a:srgbClr val="0066FF"/>
                </a:solidFill>
              </a:rPr>
              <a:t>”</a:t>
            </a:r>
            <a:endParaRPr lang="en-US" sz="2000" dirty="0">
              <a:solidFill>
                <a:srgbClr val="0066FF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66FF"/>
                </a:solidFill>
              </a:rPr>
              <a:t>Phases: Select “PHIDM”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66FF"/>
                </a:solidFill>
              </a:rPr>
              <a:t>Weights: Select “FOMDM”</a:t>
            </a:r>
            <a:endParaRPr lang="en-US" sz="2000" b="1" dirty="0">
              <a:solidFill>
                <a:srgbClr val="0066FF"/>
              </a:solidFill>
            </a:endParaRPr>
          </a:p>
        </p:txBody>
      </p:sp>
      <p:pic>
        <p:nvPicPr>
          <p:cNvPr id="251907" name="Picture 3" descr="030"/>
          <p:cNvPicPr>
            <a:picLocks noChangeAspect="1" noChangeArrowheads="1"/>
          </p:cNvPicPr>
          <p:nvPr/>
        </p:nvPicPr>
        <p:blipFill>
          <a:blip r:embed="rId2" cstate="print">
            <a:lum bright="30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1143000"/>
            <a:ext cx="2863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ChangeArrowheads="1"/>
          </p:cNvSpPr>
          <p:nvPr/>
        </p:nvSpPr>
        <p:spPr bwMode="auto">
          <a:xfrm>
            <a:off x="6311900" y="1333500"/>
            <a:ext cx="2832100" cy="4152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title"/>
          </p:nvPr>
        </p:nvSpPr>
        <p:spPr>
          <a:xfrm>
            <a:off x="666750" y="0"/>
            <a:ext cx="8229600" cy="1143000"/>
          </a:xfrm>
        </p:spPr>
        <p:txBody>
          <a:bodyPr/>
          <a:lstStyle/>
          <a:p>
            <a:r>
              <a:rPr lang="en-US" sz="3200">
                <a:solidFill>
                  <a:srgbClr val="0066FF"/>
                </a:solidFill>
              </a:rPr>
              <a:t>Load</a:t>
            </a:r>
            <a:r>
              <a:rPr lang="en-US" sz="3200"/>
              <a:t> </a:t>
            </a:r>
            <a:r>
              <a:rPr lang="en-US" sz="3200">
                <a:solidFill>
                  <a:srgbClr val="0066FF"/>
                </a:solidFill>
              </a:rPr>
              <a:t>Structure Factors (map)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41425" y="2895600"/>
            <a:ext cx="7902575" cy="3962400"/>
            <a:chOff x="1241425" y="2895600"/>
            <a:chExt cx="7902575" cy="3962400"/>
          </a:xfrm>
        </p:grpSpPr>
        <p:pic>
          <p:nvPicPr>
            <p:cNvPr id="251918" name="Picture 14" descr="columnlabelassignwindow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425" y="2895600"/>
              <a:ext cx="7902575" cy="396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981908" y="3396503"/>
              <a:ext cx="1980029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FP_native-joshua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US" sz="4000" dirty="0" smtClean="0"/>
              <a:t>A map and some coordinates should appear</a:t>
            </a:r>
            <a:endParaRPr lang="en-US" sz="40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0532" y="1448670"/>
            <a:ext cx="6617020" cy="540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2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Center on a particular amino acid using sequence view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32" y="1448670"/>
            <a:ext cx="6617020" cy="540933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12" y="3119718"/>
            <a:ext cx="6705600" cy="137160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999998" y="1770001"/>
            <a:ext cx="1246303" cy="13849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smtClean="0"/>
              <a:t>Blah1</a:t>
            </a:r>
          </a:p>
          <a:p>
            <a:r>
              <a:rPr lang="en-US" sz="1200" dirty="0" smtClean="0"/>
              <a:t>Blah2</a:t>
            </a:r>
          </a:p>
          <a:p>
            <a:r>
              <a:rPr lang="en-US" sz="1200" dirty="0" smtClean="0"/>
              <a:t>Blah3</a:t>
            </a:r>
            <a:endParaRPr lang="en-US" sz="1200" dirty="0"/>
          </a:p>
          <a:p>
            <a:r>
              <a:rPr lang="en-US" sz="1200" dirty="0" smtClean="0"/>
              <a:t>Sequence View</a:t>
            </a:r>
            <a:br>
              <a:rPr lang="en-US" sz="1200" dirty="0" smtClean="0"/>
            </a:br>
            <a:r>
              <a:rPr lang="en-US" sz="1200" dirty="0" smtClean="0"/>
              <a:t>Blah5</a:t>
            </a:r>
          </a:p>
          <a:p>
            <a:r>
              <a:rPr lang="en-US" sz="1200" dirty="0" smtClean="0"/>
              <a:t>Blah6</a:t>
            </a:r>
          </a:p>
          <a:p>
            <a:r>
              <a:rPr lang="en-US" sz="1200" dirty="0" smtClean="0"/>
              <a:t>Blah7</a:t>
            </a:r>
            <a:endParaRPr lang="en-US" sz="1200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 flipV="1">
            <a:off x="2442175" y="1535051"/>
            <a:ext cx="361950" cy="2349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8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Center on a particular amino acid using sequence view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31" y="1446181"/>
            <a:ext cx="6620066" cy="5411819"/>
          </a:xfrm>
        </p:spPr>
      </p:pic>
    </p:spTree>
    <p:extLst>
      <p:ext uri="{BB962C8B-B14F-4D97-AF65-F5344CB8AC3E}">
        <p14:creationId xmlns:p14="http://schemas.microsoft.com/office/powerpoint/2010/main" val="28210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aaden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56" y="738568"/>
            <a:ext cx="8541121" cy="570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87957" y="257175"/>
            <a:ext cx="8541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smtClean="0"/>
              <a:t>The 20 amino acids in order of increasing size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8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2" y="1446181"/>
            <a:ext cx="6620066" cy="5411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8955741" cy="1143000"/>
          </a:xfrm>
        </p:spPr>
        <p:txBody>
          <a:bodyPr/>
          <a:lstStyle/>
          <a:p>
            <a:r>
              <a:rPr lang="en-US" sz="4000" dirty="0" smtClean="0"/>
              <a:t>Zoom. Right click. Drag toward you.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0492" y="3126440"/>
            <a:ext cx="1073508" cy="186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92" name="Rectangle 8"/>
          <p:cNvSpPr>
            <a:spLocks noGrp="1" noChangeArrowheads="1"/>
          </p:cNvSpPr>
          <p:nvPr>
            <p:ph type="title"/>
          </p:nvPr>
        </p:nvSpPr>
        <p:spPr>
          <a:xfrm>
            <a:off x="446088" y="285750"/>
            <a:ext cx="8229600" cy="1143000"/>
          </a:xfrm>
        </p:spPr>
        <p:txBody>
          <a:bodyPr/>
          <a:lstStyle/>
          <a:p>
            <a:r>
              <a:rPr lang="en-US" sz="4000" dirty="0"/>
              <a:t>Zoom in on a distinctive side chain. </a:t>
            </a:r>
            <a:br>
              <a:rPr lang="en-US" sz="4000" dirty="0"/>
            </a:br>
            <a:r>
              <a:rPr lang="en-US" sz="4000" dirty="0" smtClean="0"/>
              <a:t>Mutate and </a:t>
            </a:r>
            <a:r>
              <a:rPr lang="en-US" sz="4000" dirty="0" err="1" smtClean="0"/>
              <a:t>autofit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2" y="1446181"/>
            <a:ext cx="6620066" cy="5411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680"/>
          <a:stretch/>
        </p:blipFill>
        <p:spPr>
          <a:xfrm>
            <a:off x="7992588" y="3251140"/>
            <a:ext cx="1506072" cy="200808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7879977" y="4152090"/>
            <a:ext cx="443752" cy="406463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906871" y="4831976"/>
            <a:ext cx="43030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42194" y="321079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this</a:t>
            </a:r>
            <a:endParaRPr lang="en-US" dirty="0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H="1">
            <a:off x="8745624" y="3720073"/>
            <a:ext cx="457200" cy="12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2" y="1446181"/>
            <a:ext cx="6620066" cy="5411819"/>
          </a:xfrm>
          <a:prstGeom prst="rect">
            <a:avLst/>
          </a:prstGeom>
        </p:spPr>
      </p:pic>
      <p:sp>
        <p:nvSpPr>
          <p:cNvPr id="153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 amino acid type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2" y="927847"/>
            <a:ext cx="839792" cy="5750578"/>
          </a:xfrm>
          <a:prstGeom prst="rect">
            <a:avLst/>
          </a:prstGeom>
        </p:spPr>
      </p:pic>
      <p:sp>
        <p:nvSpPr>
          <p:cNvPr id="153608" name="Line 8"/>
          <p:cNvSpPr>
            <a:spLocks noChangeShapeType="1"/>
          </p:cNvSpPr>
          <p:nvPr/>
        </p:nvSpPr>
        <p:spPr bwMode="auto">
          <a:xfrm flipH="1">
            <a:off x="7829742" y="4607579"/>
            <a:ext cx="457200" cy="12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6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25" y="1446181"/>
            <a:ext cx="6621463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77344 0.0303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8" grpId="0" animBg="1"/>
      <p:bldP spid="15360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0" name="Rectangle 1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3200" dirty="0" smtClean="0"/>
              <a:t>What to do if side chain doesn’t fit.</a:t>
            </a:r>
            <a:br>
              <a:rPr lang="en-US" sz="3200" dirty="0" smtClean="0"/>
            </a:br>
            <a:r>
              <a:rPr lang="en-US" sz="3200" dirty="0" smtClean="0"/>
              <a:t>First, adjust view to see full picture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0" y="1446181"/>
            <a:ext cx="6620066" cy="5411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0" y="1446180"/>
            <a:ext cx="6620066" cy="5411819"/>
          </a:xfrm>
          <a:prstGeom prst="rect">
            <a:avLst/>
          </a:prstGeom>
        </p:spPr>
      </p:pic>
      <p:sp>
        <p:nvSpPr>
          <p:cNvPr id="159760" name="Rectangle 1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3200" dirty="0" smtClean="0"/>
              <a:t>Try Real Space Refine</a:t>
            </a:r>
            <a:r>
              <a:rPr lang="en-US" sz="3200" smtClean="0"/>
              <a:t>. But first adjust view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586" y="1601583"/>
            <a:ext cx="1234571" cy="79947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992586" y="1947534"/>
            <a:ext cx="221876" cy="2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0" y="1446181"/>
            <a:ext cx="6620066" cy="541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0" y="1446181"/>
            <a:ext cx="6620066" cy="5411819"/>
          </a:xfrm>
          <a:prstGeom prst="rect">
            <a:avLst/>
          </a:prstGeom>
        </p:spPr>
      </p:pic>
      <p:sp>
        <p:nvSpPr>
          <p:cNvPr id="159760" name="Rectangle 16"/>
          <p:cNvSpPr>
            <a:spLocks noGrp="1" noChangeArrowheads="1"/>
          </p:cNvSpPr>
          <p:nvPr>
            <p:ph type="title" sz="quarter"/>
          </p:nvPr>
        </p:nvSpPr>
        <p:spPr>
          <a:xfrm>
            <a:off x="107576" y="126721"/>
            <a:ext cx="9036424" cy="1143000"/>
          </a:xfrm>
        </p:spPr>
        <p:txBody>
          <a:bodyPr/>
          <a:lstStyle/>
          <a:p>
            <a:r>
              <a:rPr lang="en-US" sz="3600" dirty="0" smtClean="0"/>
              <a:t>Specify residue range for refinement by Clicking on beginning and ending residue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2396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0" y="1446181"/>
            <a:ext cx="6620066" cy="5411819"/>
          </a:xfrm>
          <a:prstGeom prst="rect">
            <a:avLst/>
          </a:prstGeom>
        </p:spPr>
      </p:pic>
      <p:sp>
        <p:nvSpPr>
          <p:cNvPr id="159760" name="Rectangle 16"/>
          <p:cNvSpPr>
            <a:spLocks noGrp="1" noChangeArrowheads="1"/>
          </p:cNvSpPr>
          <p:nvPr>
            <p:ph type="title" sz="quarter"/>
          </p:nvPr>
        </p:nvSpPr>
        <p:spPr>
          <a:xfrm>
            <a:off x="107576" y="126721"/>
            <a:ext cx="9036424" cy="1143000"/>
          </a:xfrm>
        </p:spPr>
        <p:txBody>
          <a:bodyPr/>
          <a:lstStyle/>
          <a:p>
            <a:r>
              <a:rPr lang="en-US" sz="3600" dirty="0" smtClean="0"/>
              <a:t>Drag ghost into density. Accept (or not).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355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0" y="1446180"/>
            <a:ext cx="6620066" cy="5411819"/>
          </a:xfrm>
          <a:prstGeom prst="rect">
            <a:avLst/>
          </a:prstGeom>
        </p:spPr>
      </p:pic>
      <p:sp>
        <p:nvSpPr>
          <p:cNvPr id="159760" name="Rectangle 16"/>
          <p:cNvSpPr>
            <a:spLocks noGrp="1" noChangeArrowheads="1"/>
          </p:cNvSpPr>
          <p:nvPr>
            <p:ph type="title" sz="quarter"/>
          </p:nvPr>
        </p:nvSpPr>
        <p:spPr>
          <a:xfrm>
            <a:off x="107576" y="126721"/>
            <a:ext cx="9036424" cy="1143000"/>
          </a:xfrm>
        </p:spPr>
        <p:txBody>
          <a:bodyPr/>
          <a:lstStyle/>
          <a:p>
            <a:r>
              <a:rPr lang="en-US" sz="3600" dirty="0" smtClean="0"/>
              <a:t>Drag ghost into density. Accept (or not).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318732" y="6108556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If you want to revert to old model, then, “undo”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20780431">
            <a:off x="6125687" y="6012566"/>
            <a:ext cx="1442988" cy="403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76527" y="3244334"/>
            <a:ext cx="4390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If you accidentally accepted, then, “undo”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99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12888"/>
            <a:ext cx="8229600" cy="995362"/>
          </a:xfrm>
        </p:spPr>
        <p:txBody>
          <a:bodyPr/>
          <a:lstStyle/>
          <a:p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Valuable Lesson</a:t>
            </a:r>
          </a:p>
        </p:txBody>
      </p:sp>
      <p:sp>
        <p:nvSpPr>
          <p:cNvPr id="252936" name="AutoShape 8"/>
          <p:cNvSpPr>
            <a:spLocks noChangeArrowheads="1"/>
          </p:cNvSpPr>
          <p:nvPr/>
        </p:nvSpPr>
        <p:spPr bwMode="auto">
          <a:xfrm>
            <a:off x="566738" y="2376488"/>
            <a:ext cx="8008937" cy="4316412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CCFFFF">
                  <a:gamma/>
                  <a:shade val="69804"/>
                  <a:invGamma/>
                </a:srgbClr>
              </a:gs>
              <a:gs pos="50000">
                <a:srgbClr val="CCFFFF"/>
              </a:gs>
              <a:gs pos="100000">
                <a:srgbClr val="CCFFFF">
                  <a:gamma/>
                  <a:shade val="69804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each adjustment </a:t>
            </a:r>
          </a:p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 make to the model, </a:t>
            </a:r>
          </a:p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view it from two angles-- </a:t>
            </a:r>
          </a:p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~90° apart.</a:t>
            </a:r>
          </a:p>
          <a:p>
            <a:pPr algn="ctr"/>
            <a:endParaRPr lang="en-US" sz="28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2941" name="Picture 13" descr="fracturedfairyt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333375"/>
            <a:ext cx="38100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529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529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2B2B2"/>
                </a:solidFill>
              </a:rPr>
              <a:t>To control objects</a:t>
            </a:r>
            <a:endParaRPr lang="en-US" dirty="0">
              <a:solidFill>
                <a:srgbClr val="D60093"/>
              </a:solidFill>
            </a:endParaRPr>
          </a:p>
        </p:txBody>
      </p:sp>
      <p:pic>
        <p:nvPicPr>
          <p:cNvPr id="238595" name="Picture 3" descr="mou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3" r="72781" b="36009"/>
          <a:stretch>
            <a:fillRect/>
          </a:stretch>
        </p:blipFill>
        <p:spPr>
          <a:xfrm>
            <a:off x="5734050" y="5661025"/>
            <a:ext cx="1279525" cy="801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8596" name="Picture 4" descr="mou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2" t="19173" r="47232" b="54999"/>
          <a:stretch>
            <a:fillRect/>
          </a:stretch>
        </p:blipFill>
        <p:spPr bwMode="auto">
          <a:xfrm>
            <a:off x="230188" y="3524250"/>
            <a:ext cx="140970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7" name="Rectangle 5"/>
          <p:cNvSpPr>
            <a:spLocks noChangeArrowheads="1"/>
          </p:cNvSpPr>
          <p:nvPr/>
        </p:nvSpPr>
        <p:spPr bwMode="auto">
          <a:xfrm>
            <a:off x="1482725" y="3843338"/>
            <a:ext cx="2317750" cy="1165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/>
              <a:t>Rotate </a:t>
            </a:r>
          </a:p>
          <a:p>
            <a:pPr algn="ctr"/>
            <a:r>
              <a:rPr lang="en-US" sz="2800" b="1"/>
              <a:t>around x or y</a:t>
            </a:r>
          </a:p>
        </p:txBody>
      </p:sp>
      <p:pic>
        <p:nvPicPr>
          <p:cNvPr id="238598" name="Picture 6" descr="mou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2" t="16988" r="49420" b="54999"/>
          <a:stretch>
            <a:fillRect/>
          </a:stretch>
        </p:blipFill>
        <p:spPr bwMode="auto">
          <a:xfrm>
            <a:off x="5408613" y="3114675"/>
            <a:ext cx="130333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9" name="Rectangle 7"/>
          <p:cNvSpPr>
            <a:spLocks noChangeArrowheads="1"/>
          </p:cNvSpPr>
          <p:nvPr/>
        </p:nvSpPr>
        <p:spPr bwMode="auto">
          <a:xfrm>
            <a:off x="6683375" y="3732213"/>
            <a:ext cx="2317750" cy="1165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/>
              <a:t>Translate</a:t>
            </a:r>
          </a:p>
          <a:p>
            <a:pPr algn="ctr"/>
            <a:r>
              <a:rPr lang="en-US" sz="2800" b="1"/>
              <a:t>in x or y</a:t>
            </a:r>
          </a:p>
        </p:txBody>
      </p:sp>
      <p:pic>
        <p:nvPicPr>
          <p:cNvPr id="238600" name="Picture 8" descr="mou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7" r="14427" b="78699"/>
          <a:stretch>
            <a:fillRect/>
          </a:stretch>
        </p:blipFill>
        <p:spPr bwMode="auto">
          <a:xfrm>
            <a:off x="3552825" y="1636713"/>
            <a:ext cx="1674813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Amino acid anatomy</a:t>
            </a:r>
          </a:p>
        </p:txBody>
      </p:sp>
      <p:pic>
        <p:nvPicPr>
          <p:cNvPr id="261123" name="Picture 3" descr="00-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8680" y="369794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2000" b="1" dirty="0">
              <a:solidFill>
                <a:srgbClr val="99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0549" y="418439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7655" y="369794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2859" y="1484906"/>
            <a:ext cx="4505712" cy="4548434"/>
          </a:xfrm>
          <a:prstGeom prst="rect">
            <a:avLst/>
          </a:prstGeom>
        </p:spPr>
      </p:pic>
      <p:sp>
        <p:nvSpPr>
          <p:cNvPr id="168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Move to next residue. Mutate &amp; Auto Fit.</a:t>
            </a:r>
          </a:p>
        </p:txBody>
      </p:sp>
      <p:pic>
        <p:nvPicPr>
          <p:cNvPr id="168964" name="Picture 4" descr="03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8850" y="1600200"/>
            <a:ext cx="46863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8968" name="Line 8"/>
          <p:cNvSpPr>
            <a:spLocks noChangeShapeType="1"/>
          </p:cNvSpPr>
          <p:nvPr/>
        </p:nvSpPr>
        <p:spPr bwMode="auto">
          <a:xfrm flipH="1">
            <a:off x="7126941" y="4152713"/>
            <a:ext cx="457200" cy="12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2518" y="1574554"/>
            <a:ext cx="4541571" cy="4548434"/>
          </a:xfrm>
          <a:prstGeom prst="rect">
            <a:avLst/>
          </a:prstGeom>
        </p:spPr>
      </p:pic>
      <p:sp>
        <p:nvSpPr>
          <p:cNvPr id="171013" name="Rectangle 5"/>
          <p:cNvSpPr>
            <a:spLocks noGrp="1" noChangeArrowheads="1"/>
          </p:cNvSpPr>
          <p:nvPr>
            <p:ph type="title"/>
          </p:nvPr>
        </p:nvSpPr>
        <p:spPr>
          <a:xfrm>
            <a:off x="425450" y="295275"/>
            <a:ext cx="8229600" cy="1143000"/>
          </a:xfrm>
        </p:spPr>
        <p:txBody>
          <a:bodyPr/>
          <a:lstStyle/>
          <a:p>
            <a:r>
              <a:rPr lang="en-US" sz="4000"/>
              <a:t>Which amino acid is this?</a:t>
            </a:r>
            <a:br>
              <a:rPr lang="en-US" sz="4000"/>
            </a:br>
            <a:endParaRPr lang="en-US" sz="4000"/>
          </a:p>
        </p:txBody>
      </p:sp>
      <p:pic>
        <p:nvPicPr>
          <p:cNvPr id="171019" name="Picture 11" descr="03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8850" y="1600200"/>
            <a:ext cx="4686300" cy="4524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1021" name="Line 13"/>
          <p:cNvSpPr>
            <a:spLocks noChangeShapeType="1"/>
          </p:cNvSpPr>
          <p:nvPr/>
        </p:nvSpPr>
        <p:spPr bwMode="auto">
          <a:xfrm flipH="1">
            <a:off x="7100047" y="4246842"/>
            <a:ext cx="457200" cy="12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Assigning the sequence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179294" y="2151811"/>
            <a:ext cx="864197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dirty="0"/>
              <a:t>Keep in mind some residues are </a:t>
            </a:r>
            <a:r>
              <a:rPr lang="en-US" sz="2400" dirty="0" err="1"/>
              <a:t>isosteric</a:t>
            </a:r>
            <a:r>
              <a:rPr lang="en-US" sz="2400" dirty="0"/>
              <a:t>. For example threonine and valine.</a:t>
            </a:r>
          </a:p>
          <a:p>
            <a:endParaRPr lang="en-US" sz="2400" dirty="0"/>
          </a:p>
          <a:p>
            <a:r>
              <a:rPr lang="en-US" sz="2400" dirty="0"/>
              <a:t>Check the proteinase K amino acid sequence for a matching sequence of residues.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aaden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554163"/>
            <a:ext cx="6916737" cy="461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14300" y="257175"/>
            <a:ext cx="88884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/>
              <a:t>Some amino acids have distinctive shapes, others are isosteric.</a:t>
            </a:r>
            <a:r>
              <a:rPr lang="en-US"/>
              <a:t>  </a:t>
            </a:r>
          </a:p>
          <a:p>
            <a:pPr algn="ctr"/>
            <a:r>
              <a:rPr lang="en-US" sz="1600"/>
              <a:t>When in doubt, consider the protein environment.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2794000" y="1739900"/>
            <a:ext cx="1587500" cy="1028700"/>
          </a:xfrm>
          <a:prstGeom prst="rect">
            <a:avLst/>
          </a:prstGeom>
          <a:noFill/>
          <a:ln w="9525">
            <a:solidFill>
              <a:srgbClr val="D60093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4471988" y="1741488"/>
            <a:ext cx="1930400" cy="1028700"/>
          </a:xfrm>
          <a:prstGeom prst="rect">
            <a:avLst/>
          </a:prstGeom>
          <a:noFill/>
          <a:ln w="9525">
            <a:solidFill>
              <a:srgbClr val="D60093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4918075" y="2822575"/>
            <a:ext cx="1993900" cy="1371600"/>
          </a:xfrm>
          <a:prstGeom prst="rect">
            <a:avLst/>
          </a:prstGeom>
          <a:noFill/>
          <a:ln w="9525">
            <a:solidFill>
              <a:srgbClr val="D60093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3014663" y="2836863"/>
            <a:ext cx="1854200" cy="1371600"/>
          </a:xfrm>
          <a:prstGeom prst="rect">
            <a:avLst/>
          </a:prstGeom>
          <a:noFill/>
          <a:ln w="9525">
            <a:solidFill>
              <a:srgbClr val="D60093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/>
      <p:bldP spid="7578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What is the sequence of these three amino acids?</a:t>
            </a:r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6161088" y="2586038"/>
            <a:ext cx="1176337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F T A</a:t>
            </a:r>
          </a:p>
          <a:p>
            <a:endParaRPr lang="en-US" sz="2800"/>
          </a:p>
          <a:p>
            <a:r>
              <a:rPr lang="en-US" sz="2800"/>
              <a:t>Or</a:t>
            </a:r>
          </a:p>
          <a:p>
            <a:endParaRPr lang="en-US" sz="2800"/>
          </a:p>
          <a:p>
            <a:r>
              <a:rPr lang="en-US" sz="2800"/>
              <a:t>F V A</a:t>
            </a:r>
          </a:p>
          <a:p>
            <a:endParaRPr lang="en-US" sz="2800"/>
          </a:p>
          <a:p>
            <a:r>
              <a:rPr lang="en-US" sz="2800"/>
              <a:t>?????</a:t>
            </a:r>
          </a:p>
        </p:txBody>
      </p:sp>
      <p:pic>
        <p:nvPicPr>
          <p:cNvPr id="176138" name="Picture 10" descr="03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0" y="1758950"/>
            <a:ext cx="46863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Proteinase K </a:t>
            </a:r>
            <a:r>
              <a:rPr lang="en-US" sz="1800" i="1"/>
              <a:t>(Tritirachium album)</a:t>
            </a:r>
            <a:r>
              <a:rPr lang="en-US"/>
              <a:t> </a:t>
            </a:r>
            <a:br>
              <a:rPr lang="en-US"/>
            </a:br>
            <a:r>
              <a:rPr lang="en-US" sz="2400"/>
              <a:t>amino acid sequence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latin typeface="Courier" pitchFamily="49" charset="0"/>
              </a:rPr>
              <a:t>001_MAAQTNAPWG_LARISSTSPG_TSTYYYDESA_GQGSCVYVID </a:t>
            </a:r>
          </a:p>
          <a:p>
            <a:pPr>
              <a:lnSpc>
                <a:spcPct val="80000"/>
              </a:lnSpc>
            </a:pPr>
            <a:endParaRPr lang="en-US" sz="2400" b="1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latin typeface="Courier" pitchFamily="49" charset="0"/>
              </a:rPr>
              <a:t>041_TGIEASHPEF_EGRAQMVKTY_YYSSRDGNGH_GTHCAGTVGS </a:t>
            </a:r>
          </a:p>
          <a:p>
            <a:pPr>
              <a:lnSpc>
                <a:spcPct val="80000"/>
              </a:lnSpc>
            </a:pPr>
            <a:endParaRPr lang="en-US" sz="2400" b="1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latin typeface="Courier" pitchFamily="49" charset="0"/>
              </a:rPr>
              <a:t>081_RTYGVAKKTQ_LFGVKVLDDN_GSGQYSTIIA_GMDFVASDKN </a:t>
            </a:r>
          </a:p>
          <a:p>
            <a:pPr>
              <a:lnSpc>
                <a:spcPct val="80000"/>
              </a:lnSpc>
            </a:pPr>
            <a:endParaRPr lang="en-US" sz="2400" b="1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latin typeface="Courier" pitchFamily="49" charset="0"/>
              </a:rPr>
              <a:t>121_NRNCPKGVVA_SLSLGGGYSS_SVNSAAARLQ_SSGVMVAVAA </a:t>
            </a:r>
          </a:p>
          <a:p>
            <a:pPr>
              <a:lnSpc>
                <a:spcPct val="80000"/>
              </a:lnSpc>
            </a:pPr>
            <a:endParaRPr lang="en-US" sz="2400" b="1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latin typeface="Courier" pitchFamily="49" charset="0"/>
              </a:rPr>
              <a:t>161_GNNNADARNY_SPASEPSVCT_VGASDRYDRR_SSFSNYGSVL </a:t>
            </a:r>
          </a:p>
          <a:p>
            <a:pPr>
              <a:lnSpc>
                <a:spcPct val="80000"/>
              </a:lnSpc>
            </a:pPr>
            <a:endParaRPr lang="en-US" sz="2400" b="1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latin typeface="Courier" pitchFamily="49" charset="0"/>
              </a:rPr>
              <a:t>201_DIFGPGT</a:t>
            </a:r>
            <a:r>
              <a:rPr lang="en-US" sz="2400" b="1">
                <a:solidFill>
                  <a:schemeClr val="accent2"/>
                </a:solidFill>
                <a:latin typeface="Courier" pitchFamily="49" charset="0"/>
              </a:rPr>
              <a:t>D</a:t>
            </a:r>
            <a:r>
              <a:rPr lang="en-US" sz="2400" b="1">
                <a:latin typeface="Courier" pitchFamily="49" charset="0"/>
              </a:rPr>
              <a:t>IL_STWIGGSTRS_ISGTSMATPH_VAGLAAYLMT </a:t>
            </a:r>
          </a:p>
          <a:p>
            <a:pPr>
              <a:lnSpc>
                <a:spcPct val="80000"/>
              </a:lnSpc>
            </a:pPr>
            <a:endParaRPr lang="en-US" sz="2400" b="1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latin typeface="Courier" pitchFamily="49" charset="0"/>
              </a:rPr>
              <a:t>241_LGKTTAASAC_RYIADTANKG_DLSNIPFGTV_NLLAYNNYQA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7377113" y="2990850"/>
            <a:ext cx="593725" cy="444500"/>
          </a:xfrm>
          <a:prstGeom prst="rect">
            <a:avLst/>
          </a:prstGeom>
          <a:noFill/>
          <a:ln w="57150">
            <a:solidFill>
              <a:srgbClr val="FF33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234517" y="2652663"/>
            <a:ext cx="55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 residue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11" y="1593158"/>
            <a:ext cx="3303813" cy="526484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            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Find your current residue range.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Open a new “sequence view window”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 Here it is 1 to 15.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4496"/>
            <a:ext cx="6705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 residue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11" y="1593158"/>
            <a:ext cx="3303813" cy="526484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Click on: Calculate menu</a:t>
            </a:r>
          </a:p>
          <a:p>
            <a:pPr marL="0" indent="0">
              <a:buNone/>
            </a:pPr>
            <a:r>
              <a:rPr lang="en-US" sz="2000" dirty="0" smtClean="0"/>
              <a:t>Choose: Renumber residues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Specify current residue range to change (1 to 15)</a:t>
            </a:r>
          </a:p>
          <a:p>
            <a:pPr marL="0" indent="0">
              <a:buNone/>
            </a:pPr>
            <a:r>
              <a:rPr lang="en-US" sz="2000" dirty="0" smtClean="0"/>
              <a:t>Specify offset  (103)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Originally, </a:t>
            </a:r>
            <a:r>
              <a:rPr lang="en-US" sz="2000" dirty="0" err="1" smtClean="0"/>
              <a:t>Phe</a:t>
            </a:r>
            <a:r>
              <a:rPr lang="en-US" sz="2000" dirty="0" smtClean="0"/>
              <a:t> was residue 11. Its correct sequence number is 114. need to add 103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568" y="1627654"/>
            <a:ext cx="5534025" cy="1962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4496"/>
            <a:ext cx="6705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568" y="1627654"/>
            <a:ext cx="5534025" cy="1962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4496"/>
            <a:ext cx="6705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3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5915" y="4380864"/>
            <a:ext cx="1062424" cy="943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82" y="1822204"/>
            <a:ext cx="5563921" cy="4548434"/>
          </a:xfrm>
          <a:prstGeom prst="rect">
            <a:avLst/>
          </a:prstGeom>
        </p:spPr>
      </p:pic>
      <p:pic>
        <p:nvPicPr>
          <p:cNvPr id="228357" name="Picture 5" descr="ppt_extend6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2008188"/>
            <a:ext cx="5370513" cy="43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Extend N and C termini </a:t>
            </a:r>
            <a:br>
              <a:rPr lang="en-US" sz="4000"/>
            </a:br>
            <a:r>
              <a:rPr lang="en-US" sz="4000"/>
              <a:t>one amino acid at a time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68500"/>
            <a:ext cx="23495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Center on the N or C-terminus of the helix</a:t>
            </a:r>
          </a:p>
          <a:p>
            <a:pPr>
              <a:lnSpc>
                <a:spcPct val="80000"/>
              </a:lnSpc>
            </a:pPr>
            <a:r>
              <a:rPr lang="en-US" sz="2800"/>
              <a:t>Click on “</a:t>
            </a:r>
            <a:r>
              <a:rPr lang="en-US" sz="2400"/>
              <a:t>Add Terminal Residue”</a:t>
            </a:r>
          </a:p>
          <a:p>
            <a:pPr>
              <a:lnSpc>
                <a:spcPct val="80000"/>
              </a:lnSpc>
            </a:pPr>
            <a:r>
              <a:rPr lang="en-US" sz="2800"/>
              <a:t>Accept or drag to better location.</a:t>
            </a:r>
          </a:p>
        </p:txBody>
      </p:sp>
      <p:pic>
        <p:nvPicPr>
          <p:cNvPr id="228356" name="Picture 4" descr="ppt_extend7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1982788"/>
            <a:ext cx="5381625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60" name="Line 8"/>
          <p:cNvSpPr>
            <a:spLocks noChangeShapeType="1"/>
          </p:cNvSpPr>
          <p:nvPr/>
        </p:nvSpPr>
        <p:spPr bwMode="auto">
          <a:xfrm flipH="1">
            <a:off x="8067315" y="4852707"/>
            <a:ext cx="457200" cy="12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Saving first set of coordinates.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660900" cy="4525963"/>
          </a:xfrm>
        </p:spPr>
        <p:txBody>
          <a:bodyPr/>
          <a:lstStyle/>
          <a:p>
            <a:r>
              <a:rPr lang="en-US" sz="2800"/>
              <a:t>File menu</a:t>
            </a:r>
          </a:p>
          <a:p>
            <a:pPr lvl="1"/>
            <a:r>
              <a:rPr lang="en-US" sz="2400"/>
              <a:t>Save coordinates</a:t>
            </a:r>
          </a:p>
          <a:p>
            <a:r>
              <a:rPr lang="en-US" sz="2800"/>
              <a:t>Select which coordinate set you want to save.</a:t>
            </a:r>
          </a:p>
          <a:p>
            <a:pPr lvl="1"/>
            <a:r>
              <a:rPr lang="en-US" sz="2400">
                <a:solidFill>
                  <a:srgbClr val="FF3300"/>
                </a:solidFill>
              </a:rPr>
              <a:t>1 Helix</a:t>
            </a:r>
          </a:p>
          <a:p>
            <a:r>
              <a:rPr lang="en-US" sz="2800"/>
              <a:t>Auto suggestion: </a:t>
            </a:r>
          </a:p>
          <a:p>
            <a:pPr lvl="1"/>
            <a:r>
              <a:rPr lang="en-US" sz="2400"/>
              <a:t>Helix-coot-0.pdb</a:t>
            </a:r>
          </a:p>
          <a:p>
            <a:r>
              <a:rPr lang="en-US" sz="2800"/>
              <a:t>Change to: </a:t>
            </a:r>
          </a:p>
          <a:p>
            <a:pPr lvl="1"/>
            <a:r>
              <a:rPr lang="en-US" sz="2400"/>
              <a:t>sawaya-coot-</a:t>
            </a:r>
            <a:r>
              <a:rPr lang="en-US" sz="2400">
                <a:solidFill>
                  <a:srgbClr val="0066FF"/>
                </a:solidFill>
              </a:rPr>
              <a:t>0</a:t>
            </a:r>
            <a:r>
              <a:rPr lang="en-US" sz="2400"/>
              <a:t>.pdb</a:t>
            </a: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2293938" y="6199188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66FF"/>
                </a:solidFill>
              </a:rPr>
              <a:t>version number</a:t>
            </a:r>
          </a:p>
        </p:txBody>
      </p:sp>
      <p:sp>
        <p:nvSpPr>
          <p:cNvPr id="247813" name="Line 5"/>
          <p:cNvSpPr>
            <a:spLocks noChangeShapeType="1"/>
          </p:cNvSpPr>
          <p:nvPr/>
        </p:nvSpPr>
        <p:spPr bwMode="auto">
          <a:xfrm flipV="1">
            <a:off x="3173413" y="5802313"/>
            <a:ext cx="0" cy="32385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7814" name="Picture 6" descr="ppt_plhx3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590675"/>
            <a:ext cx="26289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815" name="Line 7"/>
          <p:cNvSpPr>
            <a:spLocks noChangeShapeType="1"/>
          </p:cNvSpPr>
          <p:nvPr/>
        </p:nvSpPr>
        <p:spPr bwMode="auto">
          <a:xfrm flipH="1" flipV="1">
            <a:off x="6604000" y="1663700"/>
            <a:ext cx="139700" cy="3429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7816" name="Group 8"/>
          <p:cNvGrpSpPr>
            <a:grpSpLocks/>
          </p:cNvGrpSpPr>
          <p:nvPr/>
        </p:nvGrpSpPr>
        <p:grpSpPr bwMode="auto">
          <a:xfrm>
            <a:off x="5068888" y="1857375"/>
            <a:ext cx="3070225" cy="1465263"/>
            <a:chOff x="3209" y="1474"/>
            <a:chExt cx="1934" cy="923"/>
          </a:xfrm>
        </p:grpSpPr>
        <p:pic>
          <p:nvPicPr>
            <p:cNvPr id="247817" name="Picture 9" descr="ppt_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1474"/>
              <a:ext cx="1934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7818" name="Rectangle 10"/>
            <p:cNvSpPr>
              <a:spLocks noChangeArrowheads="1"/>
            </p:cNvSpPr>
            <p:nvPr/>
          </p:nvSpPr>
          <p:spPr bwMode="auto">
            <a:xfrm>
              <a:off x="3256" y="1776"/>
              <a:ext cx="96" cy="144"/>
            </a:xfrm>
            <a:prstGeom prst="rect">
              <a:avLst/>
            </a:prstGeom>
            <a:solidFill>
              <a:srgbClr val="CED0C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1</a:t>
              </a:r>
            </a:p>
          </p:txBody>
        </p:sp>
      </p:grpSp>
      <p:grpSp>
        <p:nvGrpSpPr>
          <p:cNvPr id="247819" name="Group 11"/>
          <p:cNvGrpSpPr>
            <a:grpSpLocks/>
          </p:cNvGrpSpPr>
          <p:nvPr/>
        </p:nvGrpSpPr>
        <p:grpSpPr bwMode="auto">
          <a:xfrm>
            <a:off x="4999038" y="3713163"/>
            <a:ext cx="3454400" cy="2870200"/>
            <a:chOff x="3149" y="2339"/>
            <a:chExt cx="2176" cy="1808"/>
          </a:xfrm>
        </p:grpSpPr>
        <p:pic>
          <p:nvPicPr>
            <p:cNvPr id="247820" name="Picture 12" descr="ppt_sa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" y="2339"/>
              <a:ext cx="2176" cy="1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7821" name="Rectangle 13"/>
            <p:cNvSpPr>
              <a:spLocks noChangeArrowheads="1"/>
            </p:cNvSpPr>
            <p:nvPr/>
          </p:nvSpPr>
          <p:spPr bwMode="auto">
            <a:xfrm>
              <a:off x="4280" y="2824"/>
              <a:ext cx="584" cy="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7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Amino acid anatomy</a:t>
            </a:r>
          </a:p>
        </p:txBody>
      </p:sp>
      <p:pic>
        <p:nvPicPr>
          <p:cNvPr id="262147" name="Picture 3" descr="01-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68680" y="369794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2000" b="1" dirty="0">
              <a:solidFill>
                <a:srgbClr val="99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0549" y="418439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7655" y="369794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Updated coordinates?  Save with incremented </a:t>
            </a:r>
            <a:r>
              <a:rPr lang="en-US" sz="4000">
                <a:solidFill>
                  <a:srgbClr val="0066FF"/>
                </a:solidFill>
              </a:rPr>
              <a:t>version number</a:t>
            </a:r>
            <a:r>
              <a:rPr lang="en-US" sz="4000"/>
              <a:t>.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090988" cy="4833938"/>
          </a:xfrm>
        </p:spPr>
        <p:txBody>
          <a:bodyPr/>
          <a:lstStyle/>
          <a:p>
            <a:r>
              <a:rPr lang="en-US"/>
              <a:t>Select save.</a:t>
            </a:r>
          </a:p>
          <a:p>
            <a:pPr lvl="1"/>
            <a:r>
              <a:rPr lang="en-US" sz="2400">
                <a:solidFill>
                  <a:schemeClr val="folHlink"/>
                </a:solidFill>
              </a:rPr>
              <a:t>1 </a:t>
            </a:r>
            <a:r>
              <a:rPr lang="en-US" sz="2400"/>
              <a:t>sawaya-coot-</a:t>
            </a:r>
            <a:r>
              <a:rPr lang="en-US" sz="2400">
                <a:solidFill>
                  <a:srgbClr val="0066FF"/>
                </a:solidFill>
              </a:rPr>
              <a:t>0</a:t>
            </a:r>
            <a:r>
              <a:rPr lang="en-US" sz="2400"/>
              <a:t>.pdb</a:t>
            </a:r>
          </a:p>
          <a:p>
            <a:r>
              <a:rPr lang="en-US"/>
              <a:t>Auto suggestion: 	</a:t>
            </a:r>
            <a:r>
              <a:rPr lang="en-US" sz="2400" u="sng"/>
              <a:t>sawaya-coot-</a:t>
            </a:r>
            <a:r>
              <a:rPr lang="en-US" sz="2400" u="sng">
                <a:solidFill>
                  <a:srgbClr val="0066FF"/>
                </a:solidFill>
              </a:rPr>
              <a:t>1</a:t>
            </a:r>
            <a:r>
              <a:rPr lang="en-US" sz="2400" u="sng"/>
              <a:t>.pdb</a:t>
            </a:r>
          </a:p>
          <a:p>
            <a:r>
              <a:rPr lang="en-US"/>
              <a:t>Accept .</a:t>
            </a:r>
          </a:p>
          <a:p>
            <a:r>
              <a:rPr lang="en-US"/>
              <a:t>Next time: </a:t>
            </a:r>
          </a:p>
          <a:p>
            <a:pPr lvl="1"/>
            <a:r>
              <a:rPr lang="en-US" sz="1600"/>
              <a:t>sawaya-coot-</a:t>
            </a:r>
            <a:r>
              <a:rPr lang="en-US" sz="1600">
                <a:solidFill>
                  <a:srgbClr val="0066FF"/>
                </a:solidFill>
              </a:rPr>
              <a:t>2</a:t>
            </a:r>
            <a:r>
              <a:rPr lang="en-US" sz="1600"/>
              <a:t>.pdb, </a:t>
            </a:r>
          </a:p>
          <a:p>
            <a:pPr lvl="1"/>
            <a:r>
              <a:rPr lang="en-US" sz="1600"/>
              <a:t>sawaya-coot-</a:t>
            </a:r>
            <a:r>
              <a:rPr lang="en-US" sz="1600">
                <a:solidFill>
                  <a:srgbClr val="0066FF"/>
                </a:solidFill>
              </a:rPr>
              <a:t>3</a:t>
            </a:r>
            <a:r>
              <a:rPr lang="en-US" sz="1600"/>
              <a:t>.pdb, etc.</a:t>
            </a:r>
          </a:p>
        </p:txBody>
      </p:sp>
      <p:pic>
        <p:nvPicPr>
          <p:cNvPr id="215045" name="Picture 5" descr="ppt_plhx3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590675"/>
            <a:ext cx="26289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6" name="Line 6"/>
          <p:cNvSpPr>
            <a:spLocks noChangeShapeType="1"/>
          </p:cNvSpPr>
          <p:nvPr/>
        </p:nvSpPr>
        <p:spPr bwMode="auto">
          <a:xfrm flipH="1" flipV="1">
            <a:off x="6604000" y="1663700"/>
            <a:ext cx="139700" cy="3429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048" name="Picture 8" descr="ppt_s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1857375"/>
            <a:ext cx="3070225" cy="14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5143500" y="2373313"/>
            <a:ext cx="2216150" cy="192087"/>
          </a:xfrm>
          <a:prstGeom prst="rect">
            <a:avLst/>
          </a:prstGeom>
          <a:solidFill>
            <a:srgbClr val="CED0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1 sawaya-coot-0.pdb</a:t>
            </a:r>
          </a:p>
        </p:txBody>
      </p:sp>
      <p:sp>
        <p:nvSpPr>
          <p:cNvPr id="215052" name="Rectangle 12"/>
          <p:cNvSpPr>
            <a:spLocks noChangeArrowheads="1"/>
          </p:cNvSpPr>
          <p:nvPr/>
        </p:nvSpPr>
        <p:spPr bwMode="auto">
          <a:xfrm>
            <a:off x="6807200" y="4581525"/>
            <a:ext cx="927100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055" name="Group 15"/>
          <p:cNvGrpSpPr>
            <a:grpSpLocks/>
          </p:cNvGrpSpPr>
          <p:nvPr/>
        </p:nvGrpSpPr>
        <p:grpSpPr bwMode="auto">
          <a:xfrm>
            <a:off x="4999038" y="3713163"/>
            <a:ext cx="3454400" cy="2870200"/>
            <a:chOff x="3149" y="2339"/>
            <a:chExt cx="2176" cy="1808"/>
          </a:xfrm>
        </p:grpSpPr>
        <p:pic>
          <p:nvPicPr>
            <p:cNvPr id="215051" name="Picture 11" descr="ppt_sa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" y="2339"/>
              <a:ext cx="2176" cy="1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053" name="Rectangle 13"/>
            <p:cNvSpPr>
              <a:spLocks noChangeArrowheads="1"/>
            </p:cNvSpPr>
            <p:nvPr/>
          </p:nvSpPr>
          <p:spPr bwMode="auto">
            <a:xfrm>
              <a:off x="3168" y="3823"/>
              <a:ext cx="1129" cy="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/>
                <a:t>sawaya-coot-1.pdb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632200" cy="4525963"/>
          </a:xfrm>
        </p:spPr>
        <p:txBody>
          <a:bodyPr/>
          <a:lstStyle/>
          <a:p>
            <a:r>
              <a:rPr lang="en-US" sz="2400"/>
              <a:t>sawaya1-coot-0.pdb</a:t>
            </a:r>
          </a:p>
          <a:p>
            <a:r>
              <a:rPr lang="en-US" sz="2400"/>
              <a:t>sawaya1-coot-1.pdb</a:t>
            </a:r>
          </a:p>
          <a:p>
            <a:r>
              <a:rPr lang="en-US" sz="2400"/>
              <a:t>sawaya1-coot-2.pdb</a:t>
            </a:r>
          </a:p>
          <a:p>
            <a:r>
              <a:rPr lang="en-US" sz="2400"/>
              <a:t>sawaya1-coot-3.pdb</a:t>
            </a:r>
          </a:p>
          <a:p>
            <a:r>
              <a:rPr lang="en-US" sz="2400"/>
              <a:t>sawaya1-coot-4.pdb</a:t>
            </a:r>
          </a:p>
          <a:p>
            <a:r>
              <a:rPr lang="en-US" sz="2400"/>
              <a:t>sawaya1-coot-5.pdb</a:t>
            </a:r>
          </a:p>
          <a:p>
            <a:r>
              <a:rPr lang="en-US" sz="2400"/>
              <a:t>sawaya1-coot-6.pdb</a:t>
            </a:r>
          </a:p>
          <a:p>
            <a:r>
              <a:rPr lang="en-US" sz="2400"/>
              <a:t>sawaya1-coot-7.pdb</a:t>
            </a:r>
          </a:p>
          <a:p>
            <a:r>
              <a:rPr lang="en-US" sz="2400">
                <a:solidFill>
                  <a:srgbClr val="0066FF"/>
                </a:solidFill>
              </a:rPr>
              <a:t>sawaya1-coot-8.pdb</a:t>
            </a: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4405313" y="1598613"/>
            <a:ext cx="387032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/>
              <a:t>The last version number of each baton build session represent your best effort at modeling that segment of the protein chain.</a:t>
            </a:r>
          </a:p>
          <a:p>
            <a:endParaRPr lang="en-US" sz="2400"/>
          </a:p>
          <a:p>
            <a:r>
              <a:rPr lang="en-US" sz="2400"/>
              <a:t>Next week, we will concatenate these segments of chain into one file and refine them, calculate R</a:t>
            </a:r>
            <a:r>
              <a:rPr lang="en-US" sz="2400" baseline="-25000"/>
              <a:t>work</a:t>
            </a:r>
            <a:r>
              <a:rPr lang="en-US" sz="2400"/>
              <a:t> and R</a:t>
            </a:r>
            <a:r>
              <a:rPr lang="en-US" sz="2400" baseline="-25000"/>
              <a:t>free</a:t>
            </a:r>
            <a:r>
              <a:rPr lang="en-US" sz="24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Save coordinates frequently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1) Every 5 minutes.</a:t>
            </a:r>
          </a:p>
          <a:p>
            <a:pPr>
              <a:buFontTx/>
              <a:buNone/>
            </a:pPr>
            <a:r>
              <a:rPr lang="en-US"/>
              <a:t>2) When you have done some modeling that you are especially pleased with.</a:t>
            </a:r>
          </a:p>
          <a:p>
            <a:pPr>
              <a:buFontTx/>
              <a:buNone/>
            </a:pPr>
            <a:r>
              <a:rPr lang="en-US"/>
              <a:t>3) When you are fear that the next step is going to destroy your previous work.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12888"/>
            <a:ext cx="8229600" cy="995362"/>
          </a:xfrm>
        </p:spPr>
        <p:txBody>
          <a:bodyPr/>
          <a:lstStyle/>
          <a:p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Valuable Lesson</a:t>
            </a:r>
          </a:p>
        </p:txBody>
      </p:sp>
      <p:sp>
        <p:nvSpPr>
          <p:cNvPr id="253955" name="AutoShape 3"/>
          <p:cNvSpPr>
            <a:spLocks noChangeArrowheads="1"/>
          </p:cNvSpPr>
          <p:nvPr/>
        </p:nvSpPr>
        <p:spPr bwMode="auto">
          <a:xfrm>
            <a:off x="566738" y="2376488"/>
            <a:ext cx="8008937" cy="4316412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CCFFFF">
                  <a:gamma/>
                  <a:shade val="69804"/>
                  <a:invGamma/>
                </a:srgbClr>
              </a:gs>
              <a:gs pos="50000">
                <a:srgbClr val="CCFFFF"/>
              </a:gs>
              <a:gs pos="100000">
                <a:srgbClr val="CCFFFF">
                  <a:gamma/>
                  <a:shade val="69804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each adjustment </a:t>
            </a:r>
          </a:p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 make to the model, </a:t>
            </a:r>
          </a:p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view it from two angles-- </a:t>
            </a:r>
          </a:p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~90° apart.</a:t>
            </a:r>
          </a:p>
          <a:p>
            <a:pPr algn="ctr"/>
            <a:endParaRPr lang="en-US" sz="28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3956" name="Picture 4" descr="fracturedfairyt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1963"/>
            <a:ext cx="3810000" cy="241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53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53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Valuable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contour levels if side chain density not visible</a:t>
            </a:r>
          </a:p>
          <a:p>
            <a:r>
              <a:rPr lang="en-US" dirty="0" smtClean="0"/>
              <a:t>Look out for disulfide bonds between cysteine side chains.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65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346075" y="3435350"/>
            <a:ext cx="3471863" cy="3200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/>
              <a:t>Remember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6716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Do not use maximize button to expand the Coot window to full screen mode. It will hide “pop up” dialog boxes. 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Coot will be waiting for a response, but you’ll never see the question because it is hidden behind the full screen window.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Instead, stretch window by dragging corner.</a:t>
            </a:r>
          </a:p>
        </p:txBody>
      </p:sp>
      <p:pic>
        <p:nvPicPr>
          <p:cNvPr id="202758" name="Picture 6" descr="mystery2b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663950"/>
            <a:ext cx="338931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2767" name="Group 15"/>
          <p:cNvGrpSpPr>
            <a:grpSpLocks/>
          </p:cNvGrpSpPr>
          <p:nvPr/>
        </p:nvGrpSpPr>
        <p:grpSpPr bwMode="auto">
          <a:xfrm>
            <a:off x="2941638" y="3471863"/>
            <a:ext cx="660400" cy="173037"/>
            <a:chOff x="1853" y="2187"/>
            <a:chExt cx="416" cy="109"/>
          </a:xfrm>
        </p:grpSpPr>
        <p:sp>
          <p:nvSpPr>
            <p:cNvPr id="202760" name="Rectangle 8"/>
            <p:cNvSpPr>
              <a:spLocks noChangeArrowheads="1"/>
            </p:cNvSpPr>
            <p:nvPr/>
          </p:nvSpPr>
          <p:spPr bwMode="auto">
            <a:xfrm>
              <a:off x="1853" y="2187"/>
              <a:ext cx="101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u="sng"/>
            </a:p>
          </p:txBody>
        </p:sp>
        <p:sp>
          <p:nvSpPr>
            <p:cNvPr id="202761" name="Rectangle 9"/>
            <p:cNvSpPr>
              <a:spLocks noChangeArrowheads="1"/>
            </p:cNvSpPr>
            <p:nvPr/>
          </p:nvSpPr>
          <p:spPr bwMode="auto">
            <a:xfrm>
              <a:off x="2005" y="2187"/>
              <a:ext cx="101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762" name="Rectangle 10"/>
            <p:cNvSpPr>
              <a:spLocks noChangeArrowheads="1"/>
            </p:cNvSpPr>
            <p:nvPr/>
          </p:nvSpPr>
          <p:spPr bwMode="auto">
            <a:xfrm>
              <a:off x="2168" y="2187"/>
              <a:ext cx="101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X</a:t>
              </a:r>
            </a:p>
          </p:txBody>
        </p:sp>
        <p:sp>
          <p:nvSpPr>
            <p:cNvPr id="202765" name="Line 13"/>
            <p:cNvSpPr>
              <a:spLocks noChangeShapeType="1"/>
            </p:cNvSpPr>
            <p:nvPr/>
          </p:nvSpPr>
          <p:spPr bwMode="auto">
            <a:xfrm flipV="1">
              <a:off x="1861" y="2255"/>
              <a:ext cx="85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766" name="Rectangle 14"/>
            <p:cNvSpPr>
              <a:spLocks noChangeArrowheads="1"/>
            </p:cNvSpPr>
            <p:nvPr/>
          </p:nvSpPr>
          <p:spPr bwMode="auto">
            <a:xfrm>
              <a:off x="2024" y="2216"/>
              <a:ext cx="56" cy="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2768" name="Line 16"/>
          <p:cNvSpPr>
            <a:spLocks noChangeShapeType="1"/>
          </p:cNvSpPr>
          <p:nvPr/>
        </p:nvSpPr>
        <p:spPr bwMode="auto">
          <a:xfrm flipV="1">
            <a:off x="3186113" y="3592513"/>
            <a:ext cx="76200" cy="151447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9" name="Text Box 17"/>
          <p:cNvSpPr txBox="1">
            <a:spLocks noChangeArrowheads="1"/>
          </p:cNvSpPr>
          <p:nvPr/>
        </p:nvSpPr>
        <p:spPr bwMode="auto">
          <a:xfrm>
            <a:off x="2557463" y="5092700"/>
            <a:ext cx="12080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3300"/>
                </a:solidFill>
              </a:rPr>
              <a:t>NO!</a:t>
            </a:r>
          </a:p>
        </p:txBody>
      </p:sp>
      <p:grpSp>
        <p:nvGrpSpPr>
          <p:cNvPr id="202783" name="Group 31"/>
          <p:cNvGrpSpPr>
            <a:grpSpLocks/>
          </p:cNvGrpSpPr>
          <p:nvPr/>
        </p:nvGrpSpPr>
        <p:grpSpPr bwMode="auto">
          <a:xfrm>
            <a:off x="4751388" y="3452813"/>
            <a:ext cx="3471862" cy="3200400"/>
            <a:chOff x="2993" y="2175"/>
            <a:chExt cx="2187" cy="2016"/>
          </a:xfrm>
        </p:grpSpPr>
        <p:sp>
          <p:nvSpPr>
            <p:cNvPr id="202770" name="Rectangle 18"/>
            <p:cNvSpPr>
              <a:spLocks noChangeArrowheads="1"/>
            </p:cNvSpPr>
            <p:nvPr/>
          </p:nvSpPr>
          <p:spPr bwMode="auto">
            <a:xfrm>
              <a:off x="2993" y="2175"/>
              <a:ext cx="2187" cy="201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2771" name="Picture 19" descr="mystery2b"/>
            <p:cNvPicPr>
              <a:picLocks noChangeAspect="1" noChangeArrowheads="1"/>
            </p:cNvPicPr>
            <p:nvPr/>
          </p:nvPicPr>
          <p:blipFill>
            <a:blip r:embed="rId2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1" y="2319"/>
              <a:ext cx="2135" cy="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2772" name="Group 20"/>
            <p:cNvGrpSpPr>
              <a:grpSpLocks/>
            </p:cNvGrpSpPr>
            <p:nvPr/>
          </p:nvGrpSpPr>
          <p:grpSpPr bwMode="auto">
            <a:xfrm>
              <a:off x="4628" y="2198"/>
              <a:ext cx="416" cy="109"/>
              <a:chOff x="1853" y="2187"/>
              <a:chExt cx="416" cy="109"/>
            </a:xfrm>
          </p:grpSpPr>
          <p:sp>
            <p:nvSpPr>
              <p:cNvPr id="202773" name="Rectangle 21"/>
              <p:cNvSpPr>
                <a:spLocks noChangeArrowheads="1"/>
              </p:cNvSpPr>
              <p:nvPr/>
            </p:nvSpPr>
            <p:spPr bwMode="auto">
              <a:xfrm>
                <a:off x="1853" y="2187"/>
                <a:ext cx="101" cy="10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02774" name="Rectangle 22"/>
              <p:cNvSpPr>
                <a:spLocks noChangeArrowheads="1"/>
              </p:cNvSpPr>
              <p:nvPr/>
            </p:nvSpPr>
            <p:spPr bwMode="auto">
              <a:xfrm>
                <a:off x="2005" y="2187"/>
                <a:ext cx="101" cy="10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2775" name="Rectangle 23"/>
              <p:cNvSpPr>
                <a:spLocks noChangeArrowheads="1"/>
              </p:cNvSpPr>
              <p:nvPr/>
            </p:nvSpPr>
            <p:spPr bwMode="auto">
              <a:xfrm>
                <a:off x="2168" y="2187"/>
                <a:ext cx="101" cy="10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/>
                  <a:t>X</a:t>
                </a:r>
              </a:p>
            </p:txBody>
          </p:sp>
          <p:sp>
            <p:nvSpPr>
              <p:cNvPr id="202776" name="Line 24"/>
              <p:cNvSpPr>
                <a:spLocks noChangeShapeType="1"/>
              </p:cNvSpPr>
              <p:nvPr/>
            </p:nvSpPr>
            <p:spPr bwMode="auto">
              <a:xfrm flipV="1">
                <a:off x="1861" y="2255"/>
                <a:ext cx="85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777" name="Rectangle 25"/>
              <p:cNvSpPr>
                <a:spLocks noChangeArrowheads="1"/>
              </p:cNvSpPr>
              <p:nvPr/>
            </p:nvSpPr>
            <p:spPr bwMode="auto">
              <a:xfrm>
                <a:off x="2024" y="221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2778" name="Line 26"/>
          <p:cNvSpPr>
            <a:spLocks noChangeShapeType="1"/>
          </p:cNvSpPr>
          <p:nvPr/>
        </p:nvSpPr>
        <p:spPr bwMode="auto">
          <a:xfrm flipH="1" flipV="1">
            <a:off x="6270625" y="4984750"/>
            <a:ext cx="469900" cy="433388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494463" y="5213350"/>
            <a:ext cx="17986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folHlink"/>
                </a:solidFill>
              </a:rPr>
              <a:t>drag corner</a:t>
            </a:r>
          </a:p>
        </p:txBody>
      </p:sp>
      <p:grpSp>
        <p:nvGrpSpPr>
          <p:cNvPr id="202784" name="Group 32"/>
          <p:cNvGrpSpPr>
            <a:grpSpLocks/>
          </p:cNvGrpSpPr>
          <p:nvPr/>
        </p:nvGrpSpPr>
        <p:grpSpPr bwMode="auto">
          <a:xfrm>
            <a:off x="4706938" y="3446463"/>
            <a:ext cx="1617662" cy="1581150"/>
            <a:chOff x="2993" y="2175"/>
            <a:chExt cx="2187" cy="2016"/>
          </a:xfrm>
        </p:grpSpPr>
        <p:sp>
          <p:nvSpPr>
            <p:cNvPr id="202785" name="Rectangle 33"/>
            <p:cNvSpPr>
              <a:spLocks noChangeArrowheads="1"/>
            </p:cNvSpPr>
            <p:nvPr/>
          </p:nvSpPr>
          <p:spPr bwMode="auto">
            <a:xfrm>
              <a:off x="2993" y="2175"/>
              <a:ext cx="2187" cy="2016"/>
            </a:xfrm>
            <a:prstGeom prst="rect">
              <a:avLst/>
            </a:prstGeom>
            <a:solidFill>
              <a:srgbClr val="B2B2B2"/>
            </a:solidFill>
            <a:ln w="57150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2786" name="Picture 34" descr="mystery2b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1" y="2319"/>
              <a:ext cx="2135" cy="1870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2787" name="Group 35"/>
            <p:cNvGrpSpPr>
              <a:grpSpLocks/>
            </p:cNvGrpSpPr>
            <p:nvPr/>
          </p:nvGrpSpPr>
          <p:grpSpPr bwMode="auto">
            <a:xfrm>
              <a:off x="4628" y="2198"/>
              <a:ext cx="416" cy="109"/>
              <a:chOff x="1853" y="2187"/>
              <a:chExt cx="416" cy="109"/>
            </a:xfrm>
          </p:grpSpPr>
          <p:sp>
            <p:nvSpPr>
              <p:cNvPr id="202788" name="Rectangle 36"/>
              <p:cNvSpPr>
                <a:spLocks noChangeArrowheads="1"/>
              </p:cNvSpPr>
              <p:nvPr/>
            </p:nvSpPr>
            <p:spPr bwMode="auto">
              <a:xfrm>
                <a:off x="1853" y="2187"/>
                <a:ext cx="101" cy="10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02789" name="Rectangle 37"/>
              <p:cNvSpPr>
                <a:spLocks noChangeArrowheads="1"/>
              </p:cNvSpPr>
              <p:nvPr/>
            </p:nvSpPr>
            <p:spPr bwMode="auto">
              <a:xfrm>
                <a:off x="2005" y="2187"/>
                <a:ext cx="101" cy="10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2790" name="Rectangle 38"/>
              <p:cNvSpPr>
                <a:spLocks noChangeArrowheads="1"/>
              </p:cNvSpPr>
              <p:nvPr/>
            </p:nvSpPr>
            <p:spPr bwMode="auto">
              <a:xfrm>
                <a:off x="2168" y="2187"/>
                <a:ext cx="101" cy="10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/>
                  <a:t>X</a:t>
                </a:r>
              </a:p>
            </p:txBody>
          </p:sp>
          <p:sp>
            <p:nvSpPr>
              <p:cNvPr id="202791" name="Line 39"/>
              <p:cNvSpPr>
                <a:spLocks noChangeShapeType="1"/>
              </p:cNvSpPr>
              <p:nvPr/>
            </p:nvSpPr>
            <p:spPr bwMode="auto">
              <a:xfrm flipV="1">
                <a:off x="1861" y="2255"/>
                <a:ext cx="85" cy="1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792" name="Rectangle 40"/>
              <p:cNvSpPr>
                <a:spLocks noChangeArrowheads="1"/>
              </p:cNvSpPr>
              <p:nvPr/>
            </p:nvSpPr>
            <p:spPr bwMode="auto">
              <a:xfrm>
                <a:off x="2024" y="221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>
                <a:latin typeface="Chiller" pitchFamily="82" charset="0"/>
              </a:rPr>
              <a:t>Save coordinates frequently </a:t>
            </a:r>
            <a:br>
              <a:rPr lang="en-US" sz="6000" b="1">
                <a:latin typeface="Chiller" pitchFamily="82" charset="0"/>
              </a:rPr>
            </a:br>
            <a:r>
              <a:rPr lang="en-US" sz="6000" b="1">
                <a:latin typeface="Chiller" pitchFamily="82" charset="0"/>
              </a:rPr>
              <a:t>or suffer set backs!</a:t>
            </a:r>
          </a:p>
        </p:txBody>
      </p:sp>
      <p:pic>
        <p:nvPicPr>
          <p:cNvPr id="209926" name="Picture 6" descr="nobon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913" y="1482725"/>
            <a:ext cx="6105525" cy="537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9938" name="Picture 18" descr="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095500"/>
            <a:ext cx="11223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9945" name="Group 25"/>
          <p:cNvGrpSpPr>
            <a:grpSpLocks/>
          </p:cNvGrpSpPr>
          <p:nvPr/>
        </p:nvGrpSpPr>
        <p:grpSpPr bwMode="auto">
          <a:xfrm>
            <a:off x="2209800" y="0"/>
            <a:ext cx="4511675" cy="5256213"/>
            <a:chOff x="2203" y="1731"/>
            <a:chExt cx="1799" cy="2337"/>
          </a:xfrm>
        </p:grpSpPr>
        <p:sp>
          <p:nvSpPr>
            <p:cNvPr id="209946" name="Freeform 26"/>
            <p:cNvSpPr>
              <a:spLocks/>
            </p:cNvSpPr>
            <p:nvPr/>
          </p:nvSpPr>
          <p:spPr bwMode="auto">
            <a:xfrm>
              <a:off x="2226" y="1731"/>
              <a:ext cx="1152" cy="1359"/>
            </a:xfrm>
            <a:custGeom>
              <a:avLst/>
              <a:gdLst>
                <a:gd name="T0" fmla="*/ 942 w 1152"/>
                <a:gd name="T1" fmla="*/ 355 h 1359"/>
                <a:gd name="T2" fmla="*/ 942 w 1152"/>
                <a:gd name="T3" fmla="*/ 223 h 1359"/>
                <a:gd name="T4" fmla="*/ 677 w 1152"/>
                <a:gd name="T5" fmla="*/ 13 h 1359"/>
                <a:gd name="T6" fmla="*/ 358 w 1152"/>
                <a:gd name="T7" fmla="*/ 36 h 1359"/>
                <a:gd name="T8" fmla="*/ 241 w 1152"/>
                <a:gd name="T9" fmla="*/ 75 h 1359"/>
                <a:gd name="T10" fmla="*/ 195 w 1152"/>
                <a:gd name="T11" fmla="*/ 106 h 1359"/>
                <a:gd name="T12" fmla="*/ 132 w 1152"/>
                <a:gd name="T13" fmla="*/ 160 h 1359"/>
                <a:gd name="T14" fmla="*/ 55 w 1152"/>
                <a:gd name="T15" fmla="*/ 277 h 1359"/>
                <a:gd name="T16" fmla="*/ 47 w 1152"/>
                <a:gd name="T17" fmla="*/ 301 h 1359"/>
                <a:gd name="T18" fmla="*/ 31 w 1152"/>
                <a:gd name="T19" fmla="*/ 324 h 1359"/>
                <a:gd name="T20" fmla="*/ 0 w 1152"/>
                <a:gd name="T21" fmla="*/ 441 h 1359"/>
                <a:gd name="T22" fmla="*/ 117 w 1152"/>
                <a:gd name="T23" fmla="*/ 775 h 1359"/>
                <a:gd name="T24" fmla="*/ 203 w 1152"/>
                <a:gd name="T25" fmla="*/ 838 h 1359"/>
                <a:gd name="T26" fmla="*/ 319 w 1152"/>
                <a:gd name="T27" fmla="*/ 923 h 1359"/>
                <a:gd name="T28" fmla="*/ 382 w 1152"/>
                <a:gd name="T29" fmla="*/ 986 h 1359"/>
                <a:gd name="T30" fmla="*/ 405 w 1152"/>
                <a:gd name="T31" fmla="*/ 1032 h 1359"/>
                <a:gd name="T32" fmla="*/ 420 w 1152"/>
                <a:gd name="T33" fmla="*/ 1079 h 1359"/>
                <a:gd name="T34" fmla="*/ 428 w 1152"/>
                <a:gd name="T35" fmla="*/ 1250 h 1359"/>
                <a:gd name="T36" fmla="*/ 498 w 1152"/>
                <a:gd name="T37" fmla="*/ 1312 h 1359"/>
                <a:gd name="T38" fmla="*/ 553 w 1152"/>
                <a:gd name="T39" fmla="*/ 1250 h 1359"/>
                <a:gd name="T40" fmla="*/ 600 w 1152"/>
                <a:gd name="T41" fmla="*/ 1149 h 1359"/>
                <a:gd name="T42" fmla="*/ 615 w 1152"/>
                <a:gd name="T43" fmla="*/ 1235 h 1359"/>
                <a:gd name="T44" fmla="*/ 623 w 1152"/>
                <a:gd name="T45" fmla="*/ 1328 h 1359"/>
                <a:gd name="T46" fmla="*/ 631 w 1152"/>
                <a:gd name="T47" fmla="*/ 1351 h 1359"/>
                <a:gd name="T48" fmla="*/ 771 w 1152"/>
                <a:gd name="T49" fmla="*/ 1328 h 1359"/>
                <a:gd name="T50" fmla="*/ 740 w 1152"/>
                <a:gd name="T51" fmla="*/ 1281 h 1359"/>
                <a:gd name="T52" fmla="*/ 732 w 1152"/>
                <a:gd name="T53" fmla="*/ 1258 h 1359"/>
                <a:gd name="T54" fmla="*/ 716 w 1152"/>
                <a:gd name="T55" fmla="*/ 1235 h 1359"/>
                <a:gd name="T56" fmla="*/ 794 w 1152"/>
                <a:gd name="T57" fmla="*/ 1157 h 1359"/>
                <a:gd name="T58" fmla="*/ 833 w 1152"/>
                <a:gd name="T59" fmla="*/ 1320 h 1359"/>
                <a:gd name="T60" fmla="*/ 895 w 1152"/>
                <a:gd name="T61" fmla="*/ 1336 h 1359"/>
                <a:gd name="T62" fmla="*/ 981 w 1152"/>
                <a:gd name="T63" fmla="*/ 1328 h 1359"/>
                <a:gd name="T64" fmla="*/ 973 w 1152"/>
                <a:gd name="T65" fmla="*/ 1289 h 1359"/>
                <a:gd name="T66" fmla="*/ 950 w 1152"/>
                <a:gd name="T67" fmla="*/ 1211 h 1359"/>
                <a:gd name="T68" fmla="*/ 934 w 1152"/>
                <a:gd name="T69" fmla="*/ 1165 h 1359"/>
                <a:gd name="T70" fmla="*/ 1028 w 1152"/>
                <a:gd name="T71" fmla="*/ 1188 h 1359"/>
                <a:gd name="T72" fmla="*/ 1051 w 1152"/>
                <a:gd name="T73" fmla="*/ 1297 h 1359"/>
                <a:gd name="T74" fmla="*/ 1082 w 1152"/>
                <a:gd name="T75" fmla="*/ 1336 h 1359"/>
                <a:gd name="T76" fmla="*/ 1121 w 1152"/>
                <a:gd name="T77" fmla="*/ 1305 h 1359"/>
                <a:gd name="T78" fmla="*/ 1137 w 1152"/>
                <a:gd name="T79" fmla="*/ 1258 h 1359"/>
                <a:gd name="T80" fmla="*/ 1051 w 1152"/>
                <a:gd name="T81" fmla="*/ 931 h 1359"/>
                <a:gd name="T82" fmla="*/ 1028 w 1152"/>
                <a:gd name="T83" fmla="*/ 861 h 1359"/>
                <a:gd name="T84" fmla="*/ 1012 w 1152"/>
                <a:gd name="T85" fmla="*/ 814 h 1359"/>
                <a:gd name="T86" fmla="*/ 1004 w 1152"/>
                <a:gd name="T87" fmla="*/ 791 h 1359"/>
                <a:gd name="T88" fmla="*/ 1012 w 1152"/>
                <a:gd name="T89" fmla="*/ 604 h 1359"/>
                <a:gd name="T90" fmla="*/ 1059 w 1152"/>
                <a:gd name="T91" fmla="*/ 371 h 1359"/>
                <a:gd name="T92" fmla="*/ 942 w 1152"/>
                <a:gd name="T93" fmla="*/ 114 h 1359"/>
                <a:gd name="T94" fmla="*/ 895 w 1152"/>
                <a:gd name="T95" fmla="*/ 83 h 1359"/>
                <a:gd name="T96" fmla="*/ 771 w 1152"/>
                <a:gd name="T97" fmla="*/ 36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52" h="1359">
                  <a:moveTo>
                    <a:pt x="942" y="355"/>
                  </a:moveTo>
                  <a:cubicBezTo>
                    <a:pt x="961" y="300"/>
                    <a:pt x="954" y="330"/>
                    <a:pt x="942" y="223"/>
                  </a:cubicBezTo>
                  <a:cubicBezTo>
                    <a:pt x="925" y="73"/>
                    <a:pt x="800" y="49"/>
                    <a:pt x="677" y="13"/>
                  </a:cubicBezTo>
                  <a:cubicBezTo>
                    <a:pt x="562" y="16"/>
                    <a:pt x="462" y="0"/>
                    <a:pt x="358" y="36"/>
                  </a:cubicBezTo>
                  <a:cubicBezTo>
                    <a:pt x="319" y="50"/>
                    <a:pt x="280" y="62"/>
                    <a:pt x="241" y="75"/>
                  </a:cubicBezTo>
                  <a:cubicBezTo>
                    <a:pt x="223" y="81"/>
                    <a:pt x="195" y="106"/>
                    <a:pt x="195" y="106"/>
                  </a:cubicBezTo>
                  <a:cubicBezTo>
                    <a:pt x="177" y="132"/>
                    <a:pt x="159" y="143"/>
                    <a:pt x="132" y="160"/>
                  </a:cubicBezTo>
                  <a:cubicBezTo>
                    <a:pt x="107" y="200"/>
                    <a:pt x="81" y="238"/>
                    <a:pt x="55" y="277"/>
                  </a:cubicBezTo>
                  <a:cubicBezTo>
                    <a:pt x="50" y="284"/>
                    <a:pt x="51" y="293"/>
                    <a:pt x="47" y="301"/>
                  </a:cubicBezTo>
                  <a:cubicBezTo>
                    <a:pt x="43" y="309"/>
                    <a:pt x="36" y="316"/>
                    <a:pt x="31" y="324"/>
                  </a:cubicBezTo>
                  <a:cubicBezTo>
                    <a:pt x="18" y="363"/>
                    <a:pt x="8" y="400"/>
                    <a:pt x="0" y="441"/>
                  </a:cubicBezTo>
                  <a:cubicBezTo>
                    <a:pt x="6" y="545"/>
                    <a:pt x="15" y="708"/>
                    <a:pt x="117" y="775"/>
                  </a:cubicBezTo>
                  <a:cubicBezTo>
                    <a:pt x="140" y="811"/>
                    <a:pt x="168" y="819"/>
                    <a:pt x="203" y="838"/>
                  </a:cubicBezTo>
                  <a:cubicBezTo>
                    <a:pt x="246" y="862"/>
                    <a:pt x="278" y="896"/>
                    <a:pt x="319" y="923"/>
                  </a:cubicBezTo>
                  <a:cubicBezTo>
                    <a:pt x="337" y="950"/>
                    <a:pt x="359" y="963"/>
                    <a:pt x="382" y="986"/>
                  </a:cubicBezTo>
                  <a:cubicBezTo>
                    <a:pt x="406" y="1064"/>
                    <a:pt x="368" y="948"/>
                    <a:pt x="405" y="1032"/>
                  </a:cubicBezTo>
                  <a:cubicBezTo>
                    <a:pt x="412" y="1047"/>
                    <a:pt x="420" y="1079"/>
                    <a:pt x="420" y="1079"/>
                  </a:cubicBezTo>
                  <a:cubicBezTo>
                    <a:pt x="423" y="1136"/>
                    <a:pt x="422" y="1193"/>
                    <a:pt x="428" y="1250"/>
                  </a:cubicBezTo>
                  <a:cubicBezTo>
                    <a:pt x="434" y="1307"/>
                    <a:pt x="452" y="1302"/>
                    <a:pt x="498" y="1312"/>
                  </a:cubicBezTo>
                  <a:cubicBezTo>
                    <a:pt x="540" y="1303"/>
                    <a:pt x="542" y="1291"/>
                    <a:pt x="553" y="1250"/>
                  </a:cubicBezTo>
                  <a:cubicBezTo>
                    <a:pt x="543" y="1156"/>
                    <a:pt x="526" y="1174"/>
                    <a:pt x="600" y="1149"/>
                  </a:cubicBezTo>
                  <a:cubicBezTo>
                    <a:pt x="623" y="1184"/>
                    <a:pt x="624" y="1192"/>
                    <a:pt x="615" y="1235"/>
                  </a:cubicBezTo>
                  <a:cubicBezTo>
                    <a:pt x="618" y="1266"/>
                    <a:pt x="619" y="1297"/>
                    <a:pt x="623" y="1328"/>
                  </a:cubicBezTo>
                  <a:cubicBezTo>
                    <a:pt x="624" y="1336"/>
                    <a:pt x="623" y="1349"/>
                    <a:pt x="631" y="1351"/>
                  </a:cubicBezTo>
                  <a:cubicBezTo>
                    <a:pt x="668" y="1359"/>
                    <a:pt x="734" y="1338"/>
                    <a:pt x="771" y="1328"/>
                  </a:cubicBezTo>
                  <a:cubicBezTo>
                    <a:pt x="752" y="1274"/>
                    <a:pt x="779" y="1339"/>
                    <a:pt x="740" y="1281"/>
                  </a:cubicBezTo>
                  <a:cubicBezTo>
                    <a:pt x="736" y="1274"/>
                    <a:pt x="736" y="1265"/>
                    <a:pt x="732" y="1258"/>
                  </a:cubicBezTo>
                  <a:cubicBezTo>
                    <a:pt x="728" y="1250"/>
                    <a:pt x="721" y="1243"/>
                    <a:pt x="716" y="1235"/>
                  </a:cubicBezTo>
                  <a:cubicBezTo>
                    <a:pt x="694" y="1169"/>
                    <a:pt x="747" y="1173"/>
                    <a:pt x="794" y="1157"/>
                  </a:cubicBezTo>
                  <a:cubicBezTo>
                    <a:pt x="862" y="1181"/>
                    <a:pt x="804" y="1259"/>
                    <a:pt x="833" y="1320"/>
                  </a:cubicBezTo>
                  <a:cubicBezTo>
                    <a:pt x="842" y="1339"/>
                    <a:pt x="895" y="1336"/>
                    <a:pt x="895" y="1336"/>
                  </a:cubicBezTo>
                  <a:cubicBezTo>
                    <a:pt x="924" y="1333"/>
                    <a:pt x="956" y="1343"/>
                    <a:pt x="981" y="1328"/>
                  </a:cubicBezTo>
                  <a:cubicBezTo>
                    <a:pt x="992" y="1321"/>
                    <a:pt x="976" y="1302"/>
                    <a:pt x="973" y="1289"/>
                  </a:cubicBezTo>
                  <a:cubicBezTo>
                    <a:pt x="966" y="1259"/>
                    <a:pt x="960" y="1241"/>
                    <a:pt x="950" y="1211"/>
                  </a:cubicBezTo>
                  <a:cubicBezTo>
                    <a:pt x="945" y="1196"/>
                    <a:pt x="934" y="1165"/>
                    <a:pt x="934" y="1165"/>
                  </a:cubicBezTo>
                  <a:cubicBezTo>
                    <a:pt x="973" y="1152"/>
                    <a:pt x="1003" y="1153"/>
                    <a:pt x="1028" y="1188"/>
                  </a:cubicBezTo>
                  <a:cubicBezTo>
                    <a:pt x="1039" y="1224"/>
                    <a:pt x="1039" y="1261"/>
                    <a:pt x="1051" y="1297"/>
                  </a:cubicBezTo>
                  <a:cubicBezTo>
                    <a:pt x="1030" y="1359"/>
                    <a:pt x="1019" y="1347"/>
                    <a:pt x="1082" y="1336"/>
                  </a:cubicBezTo>
                  <a:cubicBezTo>
                    <a:pt x="1107" y="1327"/>
                    <a:pt x="1109" y="1332"/>
                    <a:pt x="1121" y="1305"/>
                  </a:cubicBezTo>
                  <a:cubicBezTo>
                    <a:pt x="1128" y="1290"/>
                    <a:pt x="1137" y="1258"/>
                    <a:pt x="1137" y="1258"/>
                  </a:cubicBezTo>
                  <a:cubicBezTo>
                    <a:pt x="1152" y="1136"/>
                    <a:pt x="1099" y="1037"/>
                    <a:pt x="1051" y="931"/>
                  </a:cubicBezTo>
                  <a:cubicBezTo>
                    <a:pt x="1045" y="918"/>
                    <a:pt x="1034" y="880"/>
                    <a:pt x="1028" y="861"/>
                  </a:cubicBezTo>
                  <a:cubicBezTo>
                    <a:pt x="1023" y="845"/>
                    <a:pt x="1017" y="830"/>
                    <a:pt x="1012" y="814"/>
                  </a:cubicBezTo>
                  <a:cubicBezTo>
                    <a:pt x="1009" y="806"/>
                    <a:pt x="1004" y="791"/>
                    <a:pt x="1004" y="791"/>
                  </a:cubicBezTo>
                  <a:cubicBezTo>
                    <a:pt x="1007" y="729"/>
                    <a:pt x="1008" y="666"/>
                    <a:pt x="1012" y="604"/>
                  </a:cubicBezTo>
                  <a:cubicBezTo>
                    <a:pt x="1017" y="527"/>
                    <a:pt x="1050" y="449"/>
                    <a:pt x="1059" y="371"/>
                  </a:cubicBezTo>
                  <a:cubicBezTo>
                    <a:pt x="1044" y="255"/>
                    <a:pt x="1031" y="189"/>
                    <a:pt x="942" y="114"/>
                  </a:cubicBezTo>
                  <a:cubicBezTo>
                    <a:pt x="903" y="81"/>
                    <a:pt x="937" y="95"/>
                    <a:pt x="895" y="83"/>
                  </a:cubicBezTo>
                  <a:cubicBezTo>
                    <a:pt x="852" y="53"/>
                    <a:pt x="825" y="36"/>
                    <a:pt x="771" y="36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47" name="Oval 27"/>
            <p:cNvSpPr>
              <a:spLocks noChangeArrowheads="1"/>
            </p:cNvSpPr>
            <p:nvPr/>
          </p:nvSpPr>
          <p:spPr bwMode="auto">
            <a:xfrm>
              <a:off x="2522" y="2094"/>
              <a:ext cx="195" cy="2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8" name="Oval 28"/>
            <p:cNvSpPr>
              <a:spLocks noChangeArrowheads="1"/>
            </p:cNvSpPr>
            <p:nvPr/>
          </p:nvSpPr>
          <p:spPr bwMode="auto">
            <a:xfrm>
              <a:off x="2892" y="2067"/>
              <a:ext cx="195" cy="2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9" name="Oval 29"/>
            <p:cNvSpPr>
              <a:spLocks noChangeArrowheads="1"/>
            </p:cNvSpPr>
            <p:nvPr/>
          </p:nvSpPr>
          <p:spPr bwMode="auto">
            <a:xfrm>
              <a:off x="2755" y="2359"/>
              <a:ext cx="55" cy="2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50" name="Oval 30"/>
            <p:cNvSpPr>
              <a:spLocks noChangeArrowheads="1"/>
            </p:cNvSpPr>
            <p:nvPr/>
          </p:nvSpPr>
          <p:spPr bwMode="auto">
            <a:xfrm>
              <a:off x="2875" y="2355"/>
              <a:ext cx="55" cy="2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51" name="Freeform 31"/>
            <p:cNvSpPr>
              <a:spLocks/>
            </p:cNvSpPr>
            <p:nvPr/>
          </p:nvSpPr>
          <p:spPr bwMode="auto">
            <a:xfrm>
              <a:off x="2203" y="2533"/>
              <a:ext cx="1799" cy="1281"/>
            </a:xfrm>
            <a:custGeom>
              <a:avLst/>
              <a:gdLst>
                <a:gd name="T0" fmla="*/ 1650 w 1799"/>
                <a:gd name="T1" fmla="*/ 339 h 1281"/>
                <a:gd name="T2" fmla="*/ 1697 w 1799"/>
                <a:gd name="T3" fmla="*/ 324 h 1281"/>
                <a:gd name="T4" fmla="*/ 1782 w 1799"/>
                <a:gd name="T5" fmla="*/ 215 h 1281"/>
                <a:gd name="T6" fmla="*/ 1782 w 1799"/>
                <a:gd name="T7" fmla="*/ 129 h 1281"/>
                <a:gd name="T8" fmla="*/ 1712 w 1799"/>
                <a:gd name="T9" fmla="*/ 98 h 1281"/>
                <a:gd name="T10" fmla="*/ 1627 w 1799"/>
                <a:gd name="T11" fmla="*/ 113 h 1281"/>
                <a:gd name="T12" fmla="*/ 1611 w 1799"/>
                <a:gd name="T13" fmla="*/ 137 h 1281"/>
                <a:gd name="T14" fmla="*/ 1619 w 1799"/>
                <a:gd name="T15" fmla="*/ 113 h 1281"/>
                <a:gd name="T16" fmla="*/ 1471 w 1799"/>
                <a:gd name="T17" fmla="*/ 36 h 1281"/>
                <a:gd name="T18" fmla="*/ 1401 w 1799"/>
                <a:gd name="T19" fmla="*/ 75 h 1281"/>
                <a:gd name="T20" fmla="*/ 1362 w 1799"/>
                <a:gd name="T21" fmla="*/ 145 h 1281"/>
                <a:gd name="T22" fmla="*/ 1346 w 1799"/>
                <a:gd name="T23" fmla="*/ 191 h 1281"/>
                <a:gd name="T24" fmla="*/ 1300 w 1799"/>
                <a:gd name="T25" fmla="*/ 347 h 1281"/>
                <a:gd name="T26" fmla="*/ 1237 w 1799"/>
                <a:gd name="T27" fmla="*/ 401 h 1281"/>
                <a:gd name="T28" fmla="*/ 1183 w 1799"/>
                <a:gd name="T29" fmla="*/ 464 h 1281"/>
                <a:gd name="T30" fmla="*/ 1121 w 1799"/>
                <a:gd name="T31" fmla="*/ 518 h 1281"/>
                <a:gd name="T32" fmla="*/ 1097 w 1799"/>
                <a:gd name="T33" fmla="*/ 534 h 1281"/>
                <a:gd name="T34" fmla="*/ 1012 w 1799"/>
                <a:gd name="T35" fmla="*/ 604 h 1281"/>
                <a:gd name="T36" fmla="*/ 817 w 1799"/>
                <a:gd name="T37" fmla="*/ 721 h 1281"/>
                <a:gd name="T38" fmla="*/ 724 w 1799"/>
                <a:gd name="T39" fmla="*/ 760 h 1281"/>
                <a:gd name="T40" fmla="*/ 677 w 1799"/>
                <a:gd name="T41" fmla="*/ 798 h 1281"/>
                <a:gd name="T42" fmla="*/ 506 w 1799"/>
                <a:gd name="T43" fmla="*/ 861 h 1281"/>
                <a:gd name="T44" fmla="*/ 412 w 1799"/>
                <a:gd name="T45" fmla="*/ 900 h 1281"/>
                <a:gd name="T46" fmla="*/ 342 w 1799"/>
                <a:gd name="T47" fmla="*/ 915 h 1281"/>
                <a:gd name="T48" fmla="*/ 202 w 1799"/>
                <a:gd name="T49" fmla="*/ 876 h 1281"/>
                <a:gd name="T50" fmla="*/ 0 w 1799"/>
                <a:gd name="T51" fmla="*/ 970 h 1281"/>
                <a:gd name="T52" fmla="*/ 62 w 1799"/>
                <a:gd name="T53" fmla="*/ 1024 h 1281"/>
                <a:gd name="T54" fmla="*/ 109 w 1799"/>
                <a:gd name="T55" fmla="*/ 1040 h 1281"/>
                <a:gd name="T56" fmla="*/ 218 w 1799"/>
                <a:gd name="T57" fmla="*/ 1032 h 1281"/>
                <a:gd name="T58" fmla="*/ 210 w 1799"/>
                <a:gd name="T59" fmla="*/ 1055 h 1281"/>
                <a:gd name="T60" fmla="*/ 155 w 1799"/>
                <a:gd name="T61" fmla="*/ 1125 h 1281"/>
                <a:gd name="T62" fmla="*/ 171 w 1799"/>
                <a:gd name="T63" fmla="*/ 1258 h 1281"/>
                <a:gd name="T64" fmla="*/ 218 w 1799"/>
                <a:gd name="T65" fmla="*/ 1273 h 1281"/>
                <a:gd name="T66" fmla="*/ 241 w 1799"/>
                <a:gd name="T67" fmla="*/ 1281 h 1281"/>
                <a:gd name="T68" fmla="*/ 358 w 1799"/>
                <a:gd name="T69" fmla="*/ 1258 h 1281"/>
                <a:gd name="T70" fmla="*/ 443 w 1799"/>
                <a:gd name="T71" fmla="*/ 1227 h 1281"/>
                <a:gd name="T72" fmla="*/ 654 w 1799"/>
                <a:gd name="T73" fmla="*/ 1079 h 1281"/>
                <a:gd name="T74" fmla="*/ 700 w 1799"/>
                <a:gd name="T75" fmla="*/ 1048 h 1281"/>
                <a:gd name="T76" fmla="*/ 716 w 1799"/>
                <a:gd name="T77" fmla="*/ 1024 h 1281"/>
                <a:gd name="T78" fmla="*/ 739 w 1799"/>
                <a:gd name="T79" fmla="*/ 1016 h 1281"/>
                <a:gd name="T80" fmla="*/ 809 w 1799"/>
                <a:gd name="T81" fmla="*/ 970 h 1281"/>
                <a:gd name="T82" fmla="*/ 903 w 1799"/>
                <a:gd name="T83" fmla="*/ 939 h 1281"/>
                <a:gd name="T84" fmla="*/ 981 w 1799"/>
                <a:gd name="T85" fmla="*/ 900 h 1281"/>
                <a:gd name="T86" fmla="*/ 1136 w 1799"/>
                <a:gd name="T87" fmla="*/ 822 h 1281"/>
                <a:gd name="T88" fmla="*/ 1206 w 1799"/>
                <a:gd name="T89" fmla="*/ 767 h 1281"/>
                <a:gd name="T90" fmla="*/ 1416 w 1799"/>
                <a:gd name="T91" fmla="*/ 588 h 1281"/>
                <a:gd name="T92" fmla="*/ 1595 w 1799"/>
                <a:gd name="T93" fmla="*/ 433 h 1281"/>
                <a:gd name="T94" fmla="*/ 1619 w 1799"/>
                <a:gd name="T95" fmla="*/ 409 h 1281"/>
                <a:gd name="T96" fmla="*/ 1666 w 1799"/>
                <a:gd name="T97" fmla="*/ 378 h 1281"/>
                <a:gd name="T98" fmla="*/ 1712 w 1799"/>
                <a:gd name="T99" fmla="*/ 316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99" h="1281">
                  <a:moveTo>
                    <a:pt x="1650" y="339"/>
                  </a:moveTo>
                  <a:cubicBezTo>
                    <a:pt x="1666" y="334"/>
                    <a:pt x="1682" y="331"/>
                    <a:pt x="1697" y="324"/>
                  </a:cubicBezTo>
                  <a:cubicBezTo>
                    <a:pt x="1744" y="301"/>
                    <a:pt x="1756" y="255"/>
                    <a:pt x="1782" y="215"/>
                  </a:cubicBezTo>
                  <a:cubicBezTo>
                    <a:pt x="1791" y="182"/>
                    <a:pt x="1799" y="167"/>
                    <a:pt x="1782" y="129"/>
                  </a:cubicBezTo>
                  <a:cubicBezTo>
                    <a:pt x="1772" y="106"/>
                    <a:pt x="1712" y="98"/>
                    <a:pt x="1712" y="98"/>
                  </a:cubicBezTo>
                  <a:cubicBezTo>
                    <a:pt x="1683" y="102"/>
                    <a:pt x="1650" y="95"/>
                    <a:pt x="1627" y="113"/>
                  </a:cubicBezTo>
                  <a:cubicBezTo>
                    <a:pt x="1619" y="119"/>
                    <a:pt x="1621" y="137"/>
                    <a:pt x="1611" y="137"/>
                  </a:cubicBezTo>
                  <a:cubicBezTo>
                    <a:pt x="1603" y="137"/>
                    <a:pt x="1616" y="121"/>
                    <a:pt x="1619" y="113"/>
                  </a:cubicBezTo>
                  <a:cubicBezTo>
                    <a:pt x="1604" y="0"/>
                    <a:pt x="1606" y="27"/>
                    <a:pt x="1471" y="36"/>
                  </a:cubicBezTo>
                  <a:cubicBezTo>
                    <a:pt x="1445" y="44"/>
                    <a:pt x="1401" y="75"/>
                    <a:pt x="1401" y="75"/>
                  </a:cubicBezTo>
                  <a:cubicBezTo>
                    <a:pt x="1392" y="100"/>
                    <a:pt x="1371" y="120"/>
                    <a:pt x="1362" y="145"/>
                  </a:cubicBezTo>
                  <a:cubicBezTo>
                    <a:pt x="1357" y="160"/>
                    <a:pt x="1346" y="191"/>
                    <a:pt x="1346" y="191"/>
                  </a:cubicBezTo>
                  <a:cubicBezTo>
                    <a:pt x="1342" y="262"/>
                    <a:pt x="1367" y="324"/>
                    <a:pt x="1300" y="347"/>
                  </a:cubicBezTo>
                  <a:cubicBezTo>
                    <a:pt x="1282" y="373"/>
                    <a:pt x="1264" y="384"/>
                    <a:pt x="1237" y="401"/>
                  </a:cubicBezTo>
                  <a:cubicBezTo>
                    <a:pt x="1220" y="428"/>
                    <a:pt x="1209" y="446"/>
                    <a:pt x="1183" y="464"/>
                  </a:cubicBezTo>
                  <a:cubicBezTo>
                    <a:pt x="1157" y="502"/>
                    <a:pt x="1175" y="482"/>
                    <a:pt x="1121" y="518"/>
                  </a:cubicBezTo>
                  <a:cubicBezTo>
                    <a:pt x="1113" y="523"/>
                    <a:pt x="1097" y="534"/>
                    <a:pt x="1097" y="534"/>
                  </a:cubicBezTo>
                  <a:cubicBezTo>
                    <a:pt x="1076" y="567"/>
                    <a:pt x="1044" y="582"/>
                    <a:pt x="1012" y="604"/>
                  </a:cubicBezTo>
                  <a:cubicBezTo>
                    <a:pt x="953" y="645"/>
                    <a:pt x="888" y="703"/>
                    <a:pt x="817" y="721"/>
                  </a:cubicBezTo>
                  <a:cubicBezTo>
                    <a:pt x="788" y="740"/>
                    <a:pt x="757" y="749"/>
                    <a:pt x="724" y="760"/>
                  </a:cubicBezTo>
                  <a:cubicBezTo>
                    <a:pt x="693" y="771"/>
                    <a:pt x="704" y="780"/>
                    <a:pt x="677" y="798"/>
                  </a:cubicBezTo>
                  <a:cubicBezTo>
                    <a:pt x="629" y="830"/>
                    <a:pt x="561" y="846"/>
                    <a:pt x="506" y="861"/>
                  </a:cubicBezTo>
                  <a:cubicBezTo>
                    <a:pt x="473" y="870"/>
                    <a:pt x="445" y="889"/>
                    <a:pt x="412" y="900"/>
                  </a:cubicBezTo>
                  <a:cubicBezTo>
                    <a:pt x="389" y="908"/>
                    <a:pt x="342" y="915"/>
                    <a:pt x="342" y="915"/>
                  </a:cubicBezTo>
                  <a:cubicBezTo>
                    <a:pt x="292" y="906"/>
                    <a:pt x="253" y="885"/>
                    <a:pt x="202" y="876"/>
                  </a:cubicBezTo>
                  <a:cubicBezTo>
                    <a:pt x="102" y="882"/>
                    <a:pt x="33" y="870"/>
                    <a:pt x="0" y="970"/>
                  </a:cubicBezTo>
                  <a:cubicBezTo>
                    <a:pt x="41" y="1030"/>
                    <a:pt x="11" y="1008"/>
                    <a:pt x="62" y="1024"/>
                  </a:cubicBezTo>
                  <a:cubicBezTo>
                    <a:pt x="78" y="1029"/>
                    <a:pt x="109" y="1040"/>
                    <a:pt x="109" y="1040"/>
                  </a:cubicBezTo>
                  <a:cubicBezTo>
                    <a:pt x="145" y="1037"/>
                    <a:pt x="182" y="1027"/>
                    <a:pt x="218" y="1032"/>
                  </a:cubicBezTo>
                  <a:cubicBezTo>
                    <a:pt x="226" y="1033"/>
                    <a:pt x="214" y="1048"/>
                    <a:pt x="210" y="1055"/>
                  </a:cubicBezTo>
                  <a:cubicBezTo>
                    <a:pt x="185" y="1099"/>
                    <a:pt x="185" y="1096"/>
                    <a:pt x="155" y="1125"/>
                  </a:cubicBezTo>
                  <a:cubicBezTo>
                    <a:pt x="144" y="1161"/>
                    <a:pt x="129" y="1232"/>
                    <a:pt x="171" y="1258"/>
                  </a:cubicBezTo>
                  <a:cubicBezTo>
                    <a:pt x="185" y="1267"/>
                    <a:pt x="202" y="1268"/>
                    <a:pt x="218" y="1273"/>
                  </a:cubicBezTo>
                  <a:cubicBezTo>
                    <a:pt x="226" y="1276"/>
                    <a:pt x="241" y="1281"/>
                    <a:pt x="241" y="1281"/>
                  </a:cubicBezTo>
                  <a:cubicBezTo>
                    <a:pt x="280" y="1274"/>
                    <a:pt x="319" y="1265"/>
                    <a:pt x="358" y="1258"/>
                  </a:cubicBezTo>
                  <a:cubicBezTo>
                    <a:pt x="386" y="1243"/>
                    <a:pt x="413" y="1236"/>
                    <a:pt x="443" y="1227"/>
                  </a:cubicBezTo>
                  <a:cubicBezTo>
                    <a:pt x="517" y="1177"/>
                    <a:pt x="566" y="1105"/>
                    <a:pt x="654" y="1079"/>
                  </a:cubicBezTo>
                  <a:cubicBezTo>
                    <a:pt x="669" y="1069"/>
                    <a:pt x="690" y="1063"/>
                    <a:pt x="700" y="1048"/>
                  </a:cubicBezTo>
                  <a:cubicBezTo>
                    <a:pt x="705" y="1040"/>
                    <a:pt x="709" y="1030"/>
                    <a:pt x="716" y="1024"/>
                  </a:cubicBezTo>
                  <a:cubicBezTo>
                    <a:pt x="722" y="1019"/>
                    <a:pt x="732" y="1020"/>
                    <a:pt x="739" y="1016"/>
                  </a:cubicBezTo>
                  <a:cubicBezTo>
                    <a:pt x="753" y="1009"/>
                    <a:pt x="805" y="971"/>
                    <a:pt x="809" y="970"/>
                  </a:cubicBezTo>
                  <a:cubicBezTo>
                    <a:pt x="840" y="959"/>
                    <a:pt x="871" y="948"/>
                    <a:pt x="903" y="939"/>
                  </a:cubicBezTo>
                  <a:cubicBezTo>
                    <a:pt x="929" y="921"/>
                    <a:pt x="954" y="915"/>
                    <a:pt x="981" y="900"/>
                  </a:cubicBezTo>
                  <a:cubicBezTo>
                    <a:pt x="1030" y="872"/>
                    <a:pt x="1083" y="841"/>
                    <a:pt x="1136" y="822"/>
                  </a:cubicBezTo>
                  <a:cubicBezTo>
                    <a:pt x="1149" y="809"/>
                    <a:pt x="1199" y="774"/>
                    <a:pt x="1206" y="767"/>
                  </a:cubicBezTo>
                  <a:cubicBezTo>
                    <a:pt x="1271" y="702"/>
                    <a:pt x="1348" y="650"/>
                    <a:pt x="1416" y="588"/>
                  </a:cubicBezTo>
                  <a:cubicBezTo>
                    <a:pt x="1473" y="536"/>
                    <a:pt x="1518" y="456"/>
                    <a:pt x="1595" y="433"/>
                  </a:cubicBezTo>
                  <a:cubicBezTo>
                    <a:pt x="1603" y="425"/>
                    <a:pt x="1610" y="416"/>
                    <a:pt x="1619" y="409"/>
                  </a:cubicBezTo>
                  <a:cubicBezTo>
                    <a:pt x="1634" y="398"/>
                    <a:pt x="1666" y="378"/>
                    <a:pt x="1666" y="378"/>
                  </a:cubicBezTo>
                  <a:cubicBezTo>
                    <a:pt x="1701" y="325"/>
                    <a:pt x="1684" y="344"/>
                    <a:pt x="1712" y="316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52" name="Freeform 32"/>
            <p:cNvSpPr>
              <a:spLocks/>
            </p:cNvSpPr>
            <p:nvPr/>
          </p:nvSpPr>
          <p:spPr bwMode="auto">
            <a:xfrm rot="3909860">
              <a:off x="2043" y="2528"/>
              <a:ext cx="1799" cy="1281"/>
            </a:xfrm>
            <a:custGeom>
              <a:avLst/>
              <a:gdLst>
                <a:gd name="T0" fmla="*/ 1650 w 1799"/>
                <a:gd name="T1" fmla="*/ 339 h 1281"/>
                <a:gd name="T2" fmla="*/ 1697 w 1799"/>
                <a:gd name="T3" fmla="*/ 324 h 1281"/>
                <a:gd name="T4" fmla="*/ 1782 w 1799"/>
                <a:gd name="T5" fmla="*/ 215 h 1281"/>
                <a:gd name="T6" fmla="*/ 1782 w 1799"/>
                <a:gd name="T7" fmla="*/ 129 h 1281"/>
                <a:gd name="T8" fmla="*/ 1712 w 1799"/>
                <a:gd name="T9" fmla="*/ 98 h 1281"/>
                <a:gd name="T10" fmla="*/ 1627 w 1799"/>
                <a:gd name="T11" fmla="*/ 113 h 1281"/>
                <a:gd name="T12" fmla="*/ 1611 w 1799"/>
                <a:gd name="T13" fmla="*/ 137 h 1281"/>
                <a:gd name="T14" fmla="*/ 1619 w 1799"/>
                <a:gd name="T15" fmla="*/ 113 h 1281"/>
                <a:gd name="T16" fmla="*/ 1471 w 1799"/>
                <a:gd name="T17" fmla="*/ 36 h 1281"/>
                <a:gd name="T18" fmla="*/ 1401 w 1799"/>
                <a:gd name="T19" fmla="*/ 75 h 1281"/>
                <a:gd name="T20" fmla="*/ 1362 w 1799"/>
                <a:gd name="T21" fmla="*/ 145 h 1281"/>
                <a:gd name="T22" fmla="*/ 1346 w 1799"/>
                <a:gd name="T23" fmla="*/ 191 h 1281"/>
                <a:gd name="T24" fmla="*/ 1300 w 1799"/>
                <a:gd name="T25" fmla="*/ 347 h 1281"/>
                <a:gd name="T26" fmla="*/ 1237 w 1799"/>
                <a:gd name="T27" fmla="*/ 401 h 1281"/>
                <a:gd name="T28" fmla="*/ 1183 w 1799"/>
                <a:gd name="T29" fmla="*/ 464 h 1281"/>
                <a:gd name="T30" fmla="*/ 1121 w 1799"/>
                <a:gd name="T31" fmla="*/ 518 h 1281"/>
                <a:gd name="T32" fmla="*/ 1097 w 1799"/>
                <a:gd name="T33" fmla="*/ 534 h 1281"/>
                <a:gd name="T34" fmla="*/ 1012 w 1799"/>
                <a:gd name="T35" fmla="*/ 604 h 1281"/>
                <a:gd name="T36" fmla="*/ 817 w 1799"/>
                <a:gd name="T37" fmla="*/ 721 h 1281"/>
                <a:gd name="T38" fmla="*/ 724 w 1799"/>
                <a:gd name="T39" fmla="*/ 760 h 1281"/>
                <a:gd name="T40" fmla="*/ 677 w 1799"/>
                <a:gd name="T41" fmla="*/ 798 h 1281"/>
                <a:gd name="T42" fmla="*/ 506 w 1799"/>
                <a:gd name="T43" fmla="*/ 861 h 1281"/>
                <a:gd name="T44" fmla="*/ 412 w 1799"/>
                <a:gd name="T45" fmla="*/ 900 h 1281"/>
                <a:gd name="T46" fmla="*/ 342 w 1799"/>
                <a:gd name="T47" fmla="*/ 915 h 1281"/>
                <a:gd name="T48" fmla="*/ 202 w 1799"/>
                <a:gd name="T49" fmla="*/ 876 h 1281"/>
                <a:gd name="T50" fmla="*/ 0 w 1799"/>
                <a:gd name="T51" fmla="*/ 970 h 1281"/>
                <a:gd name="T52" fmla="*/ 62 w 1799"/>
                <a:gd name="T53" fmla="*/ 1024 h 1281"/>
                <a:gd name="T54" fmla="*/ 109 w 1799"/>
                <a:gd name="T55" fmla="*/ 1040 h 1281"/>
                <a:gd name="T56" fmla="*/ 218 w 1799"/>
                <a:gd name="T57" fmla="*/ 1032 h 1281"/>
                <a:gd name="T58" fmla="*/ 210 w 1799"/>
                <a:gd name="T59" fmla="*/ 1055 h 1281"/>
                <a:gd name="T60" fmla="*/ 155 w 1799"/>
                <a:gd name="T61" fmla="*/ 1125 h 1281"/>
                <a:gd name="T62" fmla="*/ 171 w 1799"/>
                <a:gd name="T63" fmla="*/ 1258 h 1281"/>
                <a:gd name="T64" fmla="*/ 218 w 1799"/>
                <a:gd name="T65" fmla="*/ 1273 h 1281"/>
                <a:gd name="T66" fmla="*/ 241 w 1799"/>
                <a:gd name="T67" fmla="*/ 1281 h 1281"/>
                <a:gd name="T68" fmla="*/ 358 w 1799"/>
                <a:gd name="T69" fmla="*/ 1258 h 1281"/>
                <a:gd name="T70" fmla="*/ 443 w 1799"/>
                <a:gd name="T71" fmla="*/ 1227 h 1281"/>
                <a:gd name="T72" fmla="*/ 654 w 1799"/>
                <a:gd name="T73" fmla="*/ 1079 h 1281"/>
                <a:gd name="T74" fmla="*/ 700 w 1799"/>
                <a:gd name="T75" fmla="*/ 1048 h 1281"/>
                <a:gd name="T76" fmla="*/ 716 w 1799"/>
                <a:gd name="T77" fmla="*/ 1024 h 1281"/>
                <a:gd name="T78" fmla="*/ 739 w 1799"/>
                <a:gd name="T79" fmla="*/ 1016 h 1281"/>
                <a:gd name="T80" fmla="*/ 809 w 1799"/>
                <a:gd name="T81" fmla="*/ 970 h 1281"/>
                <a:gd name="T82" fmla="*/ 903 w 1799"/>
                <a:gd name="T83" fmla="*/ 939 h 1281"/>
                <a:gd name="T84" fmla="*/ 981 w 1799"/>
                <a:gd name="T85" fmla="*/ 900 h 1281"/>
                <a:gd name="T86" fmla="*/ 1136 w 1799"/>
                <a:gd name="T87" fmla="*/ 822 h 1281"/>
                <a:gd name="T88" fmla="*/ 1206 w 1799"/>
                <a:gd name="T89" fmla="*/ 767 h 1281"/>
                <a:gd name="T90" fmla="*/ 1416 w 1799"/>
                <a:gd name="T91" fmla="*/ 588 h 1281"/>
                <a:gd name="T92" fmla="*/ 1595 w 1799"/>
                <a:gd name="T93" fmla="*/ 433 h 1281"/>
                <a:gd name="T94" fmla="*/ 1619 w 1799"/>
                <a:gd name="T95" fmla="*/ 409 h 1281"/>
                <a:gd name="T96" fmla="*/ 1666 w 1799"/>
                <a:gd name="T97" fmla="*/ 378 h 1281"/>
                <a:gd name="T98" fmla="*/ 1712 w 1799"/>
                <a:gd name="T99" fmla="*/ 316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99" h="1281">
                  <a:moveTo>
                    <a:pt x="1650" y="339"/>
                  </a:moveTo>
                  <a:cubicBezTo>
                    <a:pt x="1666" y="334"/>
                    <a:pt x="1682" y="331"/>
                    <a:pt x="1697" y="324"/>
                  </a:cubicBezTo>
                  <a:cubicBezTo>
                    <a:pt x="1744" y="301"/>
                    <a:pt x="1756" y="255"/>
                    <a:pt x="1782" y="215"/>
                  </a:cubicBezTo>
                  <a:cubicBezTo>
                    <a:pt x="1791" y="182"/>
                    <a:pt x="1799" y="167"/>
                    <a:pt x="1782" y="129"/>
                  </a:cubicBezTo>
                  <a:cubicBezTo>
                    <a:pt x="1772" y="106"/>
                    <a:pt x="1712" y="98"/>
                    <a:pt x="1712" y="98"/>
                  </a:cubicBezTo>
                  <a:cubicBezTo>
                    <a:pt x="1683" y="102"/>
                    <a:pt x="1650" y="95"/>
                    <a:pt x="1627" y="113"/>
                  </a:cubicBezTo>
                  <a:cubicBezTo>
                    <a:pt x="1619" y="119"/>
                    <a:pt x="1621" y="137"/>
                    <a:pt x="1611" y="137"/>
                  </a:cubicBezTo>
                  <a:cubicBezTo>
                    <a:pt x="1603" y="137"/>
                    <a:pt x="1616" y="121"/>
                    <a:pt x="1619" y="113"/>
                  </a:cubicBezTo>
                  <a:cubicBezTo>
                    <a:pt x="1604" y="0"/>
                    <a:pt x="1606" y="27"/>
                    <a:pt x="1471" y="36"/>
                  </a:cubicBezTo>
                  <a:cubicBezTo>
                    <a:pt x="1445" y="44"/>
                    <a:pt x="1401" y="75"/>
                    <a:pt x="1401" y="75"/>
                  </a:cubicBezTo>
                  <a:cubicBezTo>
                    <a:pt x="1392" y="100"/>
                    <a:pt x="1371" y="120"/>
                    <a:pt x="1362" y="145"/>
                  </a:cubicBezTo>
                  <a:cubicBezTo>
                    <a:pt x="1357" y="160"/>
                    <a:pt x="1346" y="191"/>
                    <a:pt x="1346" y="191"/>
                  </a:cubicBezTo>
                  <a:cubicBezTo>
                    <a:pt x="1342" y="262"/>
                    <a:pt x="1367" y="324"/>
                    <a:pt x="1300" y="347"/>
                  </a:cubicBezTo>
                  <a:cubicBezTo>
                    <a:pt x="1282" y="373"/>
                    <a:pt x="1264" y="384"/>
                    <a:pt x="1237" y="401"/>
                  </a:cubicBezTo>
                  <a:cubicBezTo>
                    <a:pt x="1220" y="428"/>
                    <a:pt x="1209" y="446"/>
                    <a:pt x="1183" y="464"/>
                  </a:cubicBezTo>
                  <a:cubicBezTo>
                    <a:pt x="1157" y="502"/>
                    <a:pt x="1175" y="482"/>
                    <a:pt x="1121" y="518"/>
                  </a:cubicBezTo>
                  <a:cubicBezTo>
                    <a:pt x="1113" y="523"/>
                    <a:pt x="1097" y="534"/>
                    <a:pt x="1097" y="534"/>
                  </a:cubicBezTo>
                  <a:cubicBezTo>
                    <a:pt x="1076" y="567"/>
                    <a:pt x="1044" y="582"/>
                    <a:pt x="1012" y="604"/>
                  </a:cubicBezTo>
                  <a:cubicBezTo>
                    <a:pt x="953" y="645"/>
                    <a:pt x="888" y="703"/>
                    <a:pt x="817" y="721"/>
                  </a:cubicBezTo>
                  <a:cubicBezTo>
                    <a:pt x="788" y="740"/>
                    <a:pt x="757" y="749"/>
                    <a:pt x="724" y="760"/>
                  </a:cubicBezTo>
                  <a:cubicBezTo>
                    <a:pt x="693" y="771"/>
                    <a:pt x="704" y="780"/>
                    <a:pt x="677" y="798"/>
                  </a:cubicBezTo>
                  <a:cubicBezTo>
                    <a:pt x="629" y="830"/>
                    <a:pt x="561" y="846"/>
                    <a:pt x="506" y="861"/>
                  </a:cubicBezTo>
                  <a:cubicBezTo>
                    <a:pt x="473" y="870"/>
                    <a:pt x="445" y="889"/>
                    <a:pt x="412" y="900"/>
                  </a:cubicBezTo>
                  <a:cubicBezTo>
                    <a:pt x="389" y="908"/>
                    <a:pt x="342" y="915"/>
                    <a:pt x="342" y="915"/>
                  </a:cubicBezTo>
                  <a:cubicBezTo>
                    <a:pt x="292" y="906"/>
                    <a:pt x="253" y="885"/>
                    <a:pt x="202" y="876"/>
                  </a:cubicBezTo>
                  <a:cubicBezTo>
                    <a:pt x="102" y="882"/>
                    <a:pt x="33" y="870"/>
                    <a:pt x="0" y="970"/>
                  </a:cubicBezTo>
                  <a:cubicBezTo>
                    <a:pt x="41" y="1030"/>
                    <a:pt x="11" y="1008"/>
                    <a:pt x="62" y="1024"/>
                  </a:cubicBezTo>
                  <a:cubicBezTo>
                    <a:pt x="78" y="1029"/>
                    <a:pt x="109" y="1040"/>
                    <a:pt x="109" y="1040"/>
                  </a:cubicBezTo>
                  <a:cubicBezTo>
                    <a:pt x="145" y="1037"/>
                    <a:pt x="182" y="1027"/>
                    <a:pt x="218" y="1032"/>
                  </a:cubicBezTo>
                  <a:cubicBezTo>
                    <a:pt x="226" y="1033"/>
                    <a:pt x="214" y="1048"/>
                    <a:pt x="210" y="1055"/>
                  </a:cubicBezTo>
                  <a:cubicBezTo>
                    <a:pt x="185" y="1099"/>
                    <a:pt x="185" y="1096"/>
                    <a:pt x="155" y="1125"/>
                  </a:cubicBezTo>
                  <a:cubicBezTo>
                    <a:pt x="144" y="1161"/>
                    <a:pt x="129" y="1232"/>
                    <a:pt x="171" y="1258"/>
                  </a:cubicBezTo>
                  <a:cubicBezTo>
                    <a:pt x="185" y="1267"/>
                    <a:pt x="202" y="1268"/>
                    <a:pt x="218" y="1273"/>
                  </a:cubicBezTo>
                  <a:cubicBezTo>
                    <a:pt x="226" y="1276"/>
                    <a:pt x="241" y="1281"/>
                    <a:pt x="241" y="1281"/>
                  </a:cubicBezTo>
                  <a:cubicBezTo>
                    <a:pt x="280" y="1274"/>
                    <a:pt x="319" y="1265"/>
                    <a:pt x="358" y="1258"/>
                  </a:cubicBezTo>
                  <a:cubicBezTo>
                    <a:pt x="386" y="1243"/>
                    <a:pt x="413" y="1236"/>
                    <a:pt x="443" y="1227"/>
                  </a:cubicBezTo>
                  <a:cubicBezTo>
                    <a:pt x="517" y="1177"/>
                    <a:pt x="566" y="1105"/>
                    <a:pt x="654" y="1079"/>
                  </a:cubicBezTo>
                  <a:cubicBezTo>
                    <a:pt x="669" y="1069"/>
                    <a:pt x="690" y="1063"/>
                    <a:pt x="700" y="1048"/>
                  </a:cubicBezTo>
                  <a:cubicBezTo>
                    <a:pt x="705" y="1040"/>
                    <a:pt x="709" y="1030"/>
                    <a:pt x="716" y="1024"/>
                  </a:cubicBezTo>
                  <a:cubicBezTo>
                    <a:pt x="722" y="1019"/>
                    <a:pt x="732" y="1020"/>
                    <a:pt x="739" y="1016"/>
                  </a:cubicBezTo>
                  <a:cubicBezTo>
                    <a:pt x="753" y="1009"/>
                    <a:pt x="805" y="971"/>
                    <a:pt x="809" y="970"/>
                  </a:cubicBezTo>
                  <a:cubicBezTo>
                    <a:pt x="840" y="959"/>
                    <a:pt x="871" y="948"/>
                    <a:pt x="903" y="939"/>
                  </a:cubicBezTo>
                  <a:cubicBezTo>
                    <a:pt x="929" y="921"/>
                    <a:pt x="954" y="915"/>
                    <a:pt x="981" y="900"/>
                  </a:cubicBezTo>
                  <a:cubicBezTo>
                    <a:pt x="1030" y="872"/>
                    <a:pt x="1083" y="841"/>
                    <a:pt x="1136" y="822"/>
                  </a:cubicBezTo>
                  <a:cubicBezTo>
                    <a:pt x="1149" y="809"/>
                    <a:pt x="1199" y="774"/>
                    <a:pt x="1206" y="767"/>
                  </a:cubicBezTo>
                  <a:cubicBezTo>
                    <a:pt x="1271" y="702"/>
                    <a:pt x="1348" y="650"/>
                    <a:pt x="1416" y="588"/>
                  </a:cubicBezTo>
                  <a:cubicBezTo>
                    <a:pt x="1473" y="536"/>
                    <a:pt x="1518" y="456"/>
                    <a:pt x="1595" y="433"/>
                  </a:cubicBezTo>
                  <a:cubicBezTo>
                    <a:pt x="1603" y="425"/>
                    <a:pt x="1610" y="416"/>
                    <a:pt x="1619" y="409"/>
                  </a:cubicBezTo>
                  <a:cubicBezTo>
                    <a:pt x="1634" y="398"/>
                    <a:pt x="1666" y="378"/>
                    <a:pt x="1666" y="378"/>
                  </a:cubicBezTo>
                  <a:cubicBezTo>
                    <a:pt x="1701" y="325"/>
                    <a:pt x="1684" y="344"/>
                    <a:pt x="1712" y="316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9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9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1342 C -0.00104 0.09583 0.06007 0.16852 0.13698 0.17152 C 0.19792 0.17824 0.24792 0.13889 0.24896 0.08912 C 0.24896 0.03981 0.2 -0.00648 0.13802 -0.00926 C 0.10695 -0.00926 0.07899 -0.00301 0.05903 0.01342 C 0.03004 0.03634 0.01302 0.07314 0.01302 0.11597 C 0.01302 0.13889 0.01806 0.1618 0.02708 0.18171 C 0.04792 0.22477 0.08906 0.25393 0.13594 0.2574 C 0.19097 0.26412 0.23594 0.22754 0.23594 0.18518 C 0.23698 0.13889 0.19202 0.0993 0.13698 0.09259 C 0.10903 0.09259 0.08403 0.0993 0.06493 0.1125 C 0.03993 0.13541 0.02396 0.17152 0.02396 0.2081 C 0.02396 0.22754 0.02899 0.24768 0.03698 0.26759 C 0.05608 0.3037 0.09202 0.33333 0.13507 0.33634 C 0.18507 0.33981 0.225 0.30717 0.225 0.26759 C 0.22604 0.22754 0.18594 0.19143 0.13594 0.18796 C 0.11094 0.18518 0.08802 0.19143 0.07101 0.20463 C 0.04792 0.22477 0.03507 0.25393 0.03507 0.29051 C 0.03507 0.30717 0.03906 0.32662 0.04601 0.34305 C 0.06302 0.37639 0.09601 0.40277 0.13403 0.40555 C 0.17899 0.40555 0.21493 0.37916 0.21493 0.34305 C 0.21493 0.30717 0.18004 0.27384 0.13507 0.27037 C 0.11302 0.27037 0.09202 0.27731 0.07708 0.28703 C 0.05608 0.3037 0.04393 0.33333 0.04306 0.36319 C 0.04306 0.37916 0.04792 0.39583 0.05399 0.40902 C 0.06893 0.44213 0.09896 0.46504 0.13299 0.46504 C 0.17292 0.46852 0.20608 0.4456 0.20608 0.4125 C 0.20695 0.37916 0.17396 0.35 0.13403 0.34652 C 0.11406 0.34652 0.09497 0.35 0.08195 0.36319 C 0.06302 0.37639 0.05208 0.40277 0.05208 0.42893 C 0.05208 0.4456 0.05504 0.45879 0.06094 0.47199 C 0.075 0.50115 0.10104 0.52106 0.13195 0.52453 C 0.16893 0.52453 0.19792 0.50463 0.19792 0.47477 C 0.19896 0.4456 0.16997 0.41875 0.13299 0.41574 C 0.11493 0.41574 0.09896 0.41875 0.08698 0.42893 C 0.06997 0.44213 0.06007 0.46504 0.06007 0.49143 C 0.06007 0.50463 0.06302 0.51481 0.06806 0.52801 C 0.08004 0.55439 0.10399 0.57037 0.13195 0.57384 C 0.16493 0.57731 0.19097 0.55717 0.19097 0.52801 C 0.19097 0.50463 0.16597 0.47824 0.13299 0.47824 C 0.11597 0.47477 0.10104 0.48171 0.08993 0.48796 C 0.075 0.50115 0.06597 0.52106 0.06597 0.54398 C 0.06597 0.55717 0.06893 0.56759 0.07396 0.57731 C 0.08507 0.6 0.10695 0.61666 0.13108 0.62014 C 0.16094 0.62361 0.18507 0.60347 0.18507 0.58055 C 0.18507 0.55439 0.16094 0.53426 0.13195 0.53078 C 0.11806 0.53078 0.10399 0.53426 0.09393 0.54398 C 0.08004 0.55439 0.07205 0.57037 0.07205 0.59375 C 0.07205 0.60347 0.075 0.61319 0.07899 0.62361 C 0.08906 0.64305 0.10799 0.65972 0.13108 0.65972 C 0.15695 0.66296 0.17899 0.64652 0.17899 0.62361 C 0.17899 0.60347 0.15799 0.58356 0.13108 0.58356 C 0.11893 0.58055 0.10608 0.58356 0.09705 0.59027 C 0.08507 0.60347 0.07795 0.62014 0.07795 0.6368 C 0.07795 0.64652 0.08004 0.65625 0.08403 0.66296 C 0.09306 0.6824 0.11007 0.6956 0.13108 0.69907 C 0.15504 0.69907 0.17396 0.6824 0.17396 0.66597 C 0.17396 0.64652 0.15504 0.62639 0.13108 0.62639 C 0.11893 0.62639 0.10799 0.62986 0.10104 0.6368 C 0.08906 0.64305 0.08299 0.65972 0.08299 0.67615 C 0.08299 0.6824 0.08507 0.69282 0.08802 0.69907 C 0.09601 0.71921 0.11198 0.72893 0.13004 0.7324 C 0.15208 0.7324 0.16893 0.71921 0.16893 0.70254 C 0.16893 0.6824 0.15208 0.66944 0.13108 0.66597 C 0.11997 0.66597 0.11007 0.66944 0.10295 0.67615 C 0.09306 0.6824 0.08698 0.6956 0.08698 0.71227 C 0.08698 0.71921 0.08906 0.72546 0.09202 0.7324 " pathEditMode="relative" rAng="0" ptsTypes="fffffffffffffffffffffffffffffffffffffffffffffffffffffffffffffffffff">
                                      <p:cBhvr>
                                        <p:cTn id="23" dur="5000" fill="hold"/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3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19-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1" name="Picture 3" descr="18-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2" name="Picture 4" descr="17-labe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3" name="Picture 5" descr="16-labe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4" name="Picture 6" descr="15-labe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5" name="Picture 7" descr="14-label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6" name="Picture 8" descr="13-label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7" name="Picture 9" descr="12-label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8" name="Picture 10" descr="11-label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9" name="Picture 11" descr="10-label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0" name="Picture 12" descr="09-label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1" name="Picture 13" descr="08-labele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2" name="Picture 14" descr="07-label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3" name="Picture 15" descr="06-labele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4" name="Picture 16" descr="05-labele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5" name="Picture 17" descr="04-labele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6" name="Picture 18" descr="03-labeled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7" name="Picture 19" descr="02-labeled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8" name="Picture 20" descr="01-labeled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189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Amino Acid anatomy</a:t>
            </a:r>
          </a:p>
        </p:txBody>
      </p:sp>
      <p:pic>
        <p:nvPicPr>
          <p:cNvPr id="263190" name="Picture 22" descr="20-labeled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868680" y="369794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2000" b="1" dirty="0">
              <a:solidFill>
                <a:srgbClr val="9966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70549" y="418439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67655" y="369794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63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63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63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3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63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3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63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63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63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63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63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3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263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63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63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63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63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63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263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63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263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63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263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63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263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6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263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63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263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6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263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6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263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26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Peptide bond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2452" y="398434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2000" b="1" dirty="0">
              <a:solidFill>
                <a:srgbClr val="99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7759" y="3154395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8537" y="378428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9504" y="4224737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3" name="Trapezoid 12"/>
          <p:cNvSpPr/>
          <p:nvPr/>
        </p:nvSpPr>
        <p:spPr>
          <a:xfrm rot="12287077">
            <a:off x="4004543" y="3472179"/>
            <a:ext cx="2555296" cy="1042257"/>
          </a:xfrm>
          <a:prstGeom prst="trapezoid">
            <a:avLst>
              <a:gd name="adj" fmla="val 60231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95311" y="3628412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N-terminus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11693" y="3765347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C-terminus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1693" y="3765347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C-terminus</a:t>
            </a:r>
            <a:endParaRPr lang="en-US" sz="2400" dirty="0"/>
          </a:p>
        </p:txBody>
      </p:sp>
      <p:pic>
        <p:nvPicPr>
          <p:cNvPr id="266242" name="Picture 2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Peptide bond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6661" y="335445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2000" b="1" dirty="0">
              <a:solidFill>
                <a:srgbClr val="99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5556" y="418439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7655" y="358423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9147" y="3789948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1" name="Trapezoid 10"/>
          <p:cNvSpPr/>
          <p:nvPr/>
        </p:nvSpPr>
        <p:spPr>
          <a:xfrm rot="8939215">
            <a:off x="2452910" y="3532097"/>
            <a:ext cx="2555296" cy="1042257"/>
          </a:xfrm>
          <a:prstGeom prst="trapezoid">
            <a:avLst>
              <a:gd name="adj" fmla="val 60231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95311" y="3628412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N-terminus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51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chemeClr val="tx2"/>
                </a:solidFill>
              </a:rPr>
              <a:t>Main chain torsion angles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2315" y="385317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2000" b="1" dirty="0">
              <a:solidFill>
                <a:srgbClr val="99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0630" y="379325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Curved Down Arrow 1"/>
          <p:cNvSpPr/>
          <p:nvPr/>
        </p:nvSpPr>
        <p:spPr>
          <a:xfrm>
            <a:off x="4572000" y="3247464"/>
            <a:ext cx="674720" cy="3630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flipH="1">
            <a:off x="3566406" y="3267634"/>
            <a:ext cx="674720" cy="3630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8347" y="2476978"/>
            <a:ext cx="505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Symbol" pitchFamily="18" charset="2"/>
              </a:rPr>
              <a:t>f</a:t>
            </a:r>
            <a:endParaRPr lang="en-US" sz="4800" dirty="0">
              <a:latin typeface="Symbol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7294" y="2436637"/>
            <a:ext cx="606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Symbol" pitchFamily="18" charset="2"/>
              </a:rPr>
              <a:t>y</a:t>
            </a:r>
            <a:endParaRPr lang="en-US" sz="4800" dirty="0">
              <a:latin typeface="Symbol" pitchFamily="18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6720" y="2650601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phi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28371" y="2667469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morphbetatoalp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Peptide bond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>
            <a:off x="4572000" y="3247464"/>
            <a:ext cx="674720" cy="3630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flipH="1">
            <a:off x="3566406" y="3267634"/>
            <a:ext cx="674720" cy="3630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8347" y="2476978"/>
            <a:ext cx="505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Symbol" pitchFamily="18" charset="2"/>
              </a:rPr>
              <a:t>f</a:t>
            </a:r>
            <a:endParaRPr lang="en-US" sz="4800" dirty="0">
              <a:latin typeface="Symbol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7294" y="2436637"/>
            <a:ext cx="606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Symbol" pitchFamily="18" charset="2"/>
              </a:rPr>
              <a:t>y</a:t>
            </a:r>
            <a:endParaRPr lang="en-US" sz="4800" dirty="0">
              <a:latin typeface="Symbol" pitchFamily="18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46720" y="2650601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phi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28371" y="2667469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psi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4346</TotalTime>
  <Words>975</Words>
  <Application>Microsoft Office PowerPoint</Application>
  <PresentationFormat>On-screen Show (4:3)</PresentationFormat>
  <Paragraphs>258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Default Design</vt:lpstr>
      <vt:lpstr>Proteinase K amino acid sequence</vt:lpstr>
      <vt:lpstr>PowerPoint Presentation</vt:lpstr>
      <vt:lpstr>Amino acid anatomy</vt:lpstr>
      <vt:lpstr>Amino acid anatomy</vt:lpstr>
      <vt:lpstr>Amino Acid anatomy</vt:lpstr>
      <vt:lpstr>PowerPoint Presentation</vt:lpstr>
      <vt:lpstr>PowerPoint Presentation</vt:lpstr>
      <vt:lpstr>PowerPoint Presentation</vt:lpstr>
      <vt:lpstr>Peptide bond</vt:lpstr>
      <vt:lpstr>Peptide bond</vt:lpstr>
      <vt:lpstr>Lowest energy f,y angles correspond to a-helices and b-sheets</vt:lpstr>
      <vt:lpstr>In which direction am I building? N or C? Carbonyl oxygens point to C-terminal end of a helix </vt:lpstr>
      <vt:lpstr>Assigning the sequence</vt:lpstr>
      <vt:lpstr>Load Coordinates</vt:lpstr>
      <vt:lpstr>Load Structure Factors (map)</vt:lpstr>
      <vt:lpstr>Load Structure Factors (map)</vt:lpstr>
      <vt:lpstr>A map and some coordinates should appear</vt:lpstr>
      <vt:lpstr>Center on a particular amino acid using sequence view</vt:lpstr>
      <vt:lpstr>Center on a particular amino acid using sequence view</vt:lpstr>
      <vt:lpstr>Zoom. Right click. Drag toward you.</vt:lpstr>
      <vt:lpstr>Zoom in on a distinctive side chain.  Mutate and autofit</vt:lpstr>
      <vt:lpstr>Select amino acid type</vt:lpstr>
      <vt:lpstr>What to do if side chain doesn’t fit. First, adjust view to see full picture</vt:lpstr>
      <vt:lpstr>Try Real Space Refine. But first adjust view</vt:lpstr>
      <vt:lpstr>Specify residue range for refinement by Clicking on beginning and ending residue</vt:lpstr>
      <vt:lpstr>Drag ghost into density. Accept (or not).</vt:lpstr>
      <vt:lpstr>Drag ghost into density. Accept (or not).</vt:lpstr>
      <vt:lpstr>A Valuable Lesson</vt:lpstr>
      <vt:lpstr>To control objects</vt:lpstr>
      <vt:lpstr>Move to next residue. Mutate &amp; Auto Fit.</vt:lpstr>
      <vt:lpstr>Which amino acid is this? </vt:lpstr>
      <vt:lpstr>Assigning the sequence</vt:lpstr>
      <vt:lpstr>PowerPoint Presentation</vt:lpstr>
      <vt:lpstr>What is the sequence of these three amino acids?</vt:lpstr>
      <vt:lpstr>Proteinase K (Tritirachium album)  amino acid sequence</vt:lpstr>
      <vt:lpstr>Adjust residue numbers</vt:lpstr>
      <vt:lpstr>Adjust residue numbers</vt:lpstr>
      <vt:lpstr>Extend N and C termini  one amino acid at a time</vt:lpstr>
      <vt:lpstr>Saving first set of coordinates.</vt:lpstr>
      <vt:lpstr>Updated coordinates?  Save with incremented version number.</vt:lpstr>
      <vt:lpstr>Results</vt:lpstr>
      <vt:lpstr>Save coordinates frequently</vt:lpstr>
      <vt:lpstr>A Valuable Lesson</vt:lpstr>
      <vt:lpstr>Other Valuable tips</vt:lpstr>
      <vt:lpstr>Remember</vt:lpstr>
      <vt:lpstr>Save coordinates frequently  or suffer set backs!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helices</dc:title>
  <dc:creator>DC</dc:creator>
  <cp:lastModifiedBy>sawaya</cp:lastModifiedBy>
  <cp:revision>168</cp:revision>
  <dcterms:created xsi:type="dcterms:W3CDTF">2004-02-16T22:29:32Z</dcterms:created>
  <dcterms:modified xsi:type="dcterms:W3CDTF">2015-02-10T19:10:08Z</dcterms:modified>
</cp:coreProperties>
</file>