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handoutMasterIdLst>
    <p:handoutMasterId r:id="rId69"/>
  </p:handoutMasterIdLst>
  <p:sldIdLst>
    <p:sldId id="405" r:id="rId2"/>
    <p:sldId id="424" r:id="rId3"/>
    <p:sldId id="409" r:id="rId4"/>
    <p:sldId id="410" r:id="rId5"/>
    <p:sldId id="411" r:id="rId6"/>
    <p:sldId id="412" r:id="rId7"/>
    <p:sldId id="413" r:id="rId8"/>
    <p:sldId id="414" r:id="rId9"/>
    <p:sldId id="415" r:id="rId10"/>
    <p:sldId id="416" r:id="rId11"/>
    <p:sldId id="417" r:id="rId12"/>
    <p:sldId id="418" r:id="rId13"/>
    <p:sldId id="419" r:id="rId14"/>
    <p:sldId id="420" r:id="rId15"/>
    <p:sldId id="421" r:id="rId16"/>
    <p:sldId id="422" r:id="rId17"/>
    <p:sldId id="423" r:id="rId18"/>
    <p:sldId id="333" r:id="rId19"/>
    <p:sldId id="402" r:id="rId20"/>
    <p:sldId id="400" r:id="rId21"/>
    <p:sldId id="401" r:id="rId22"/>
    <p:sldId id="377" r:id="rId23"/>
    <p:sldId id="378" r:id="rId24"/>
    <p:sldId id="379" r:id="rId25"/>
    <p:sldId id="382" r:id="rId26"/>
    <p:sldId id="388" r:id="rId27"/>
    <p:sldId id="389" r:id="rId28"/>
    <p:sldId id="380" r:id="rId29"/>
    <p:sldId id="376" r:id="rId30"/>
    <p:sldId id="271" r:id="rId31"/>
    <p:sldId id="425" r:id="rId32"/>
    <p:sldId id="392" r:id="rId33"/>
    <p:sldId id="393" r:id="rId34"/>
    <p:sldId id="394" r:id="rId35"/>
    <p:sldId id="316" r:id="rId36"/>
    <p:sldId id="320" r:id="rId37"/>
    <p:sldId id="323" r:id="rId38"/>
    <p:sldId id="396" r:id="rId39"/>
    <p:sldId id="395" r:id="rId40"/>
    <p:sldId id="397" r:id="rId41"/>
    <p:sldId id="398" r:id="rId42"/>
    <p:sldId id="370" r:id="rId43"/>
    <p:sldId id="356" r:id="rId44"/>
    <p:sldId id="326" r:id="rId45"/>
    <p:sldId id="327" r:id="rId46"/>
    <p:sldId id="275" r:id="rId47"/>
    <p:sldId id="276" r:id="rId48"/>
    <p:sldId id="329" r:id="rId49"/>
    <p:sldId id="330" r:id="rId50"/>
    <p:sldId id="399" r:id="rId51"/>
    <p:sldId id="403" r:id="rId52"/>
    <p:sldId id="350" r:id="rId53"/>
    <p:sldId id="345" r:id="rId54"/>
    <p:sldId id="347" r:id="rId55"/>
    <p:sldId id="367" r:id="rId56"/>
    <p:sldId id="371" r:id="rId57"/>
    <p:sldId id="404" r:id="rId58"/>
    <p:sldId id="339" r:id="rId59"/>
    <p:sldId id="343" r:id="rId60"/>
    <p:sldId id="352" r:id="rId61"/>
    <p:sldId id="368" r:id="rId62"/>
    <p:sldId id="369" r:id="rId63"/>
    <p:sldId id="391" r:id="rId64"/>
    <p:sldId id="406" r:id="rId65"/>
    <p:sldId id="407" r:id="rId66"/>
    <p:sldId id="408" r:id="rId67"/>
  </p:sldIdLst>
  <p:sldSz cx="9144000" cy="6858000" type="screen4x3"/>
  <p:notesSz cx="6946900" cy="92329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00"/>
    <a:srgbClr val="CCCC00"/>
    <a:srgbClr val="D60093"/>
    <a:srgbClr val="B2B2B2"/>
    <a:srgbClr val="CCFFFF"/>
    <a:srgbClr val="99CCFF"/>
    <a:srgbClr val="CCECFF"/>
    <a:srgbClr val="66FFFF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83" autoAdjust="0"/>
    <p:restoredTop sz="92323" autoAdjust="0"/>
  </p:normalViewPr>
  <p:slideViewPr>
    <p:cSldViewPr snapToGrid="0">
      <p:cViewPr>
        <p:scale>
          <a:sx n="65" d="100"/>
          <a:sy n="65" d="100"/>
        </p:scale>
        <p:origin x="-2040" y="-498"/>
      </p:cViewPr>
      <p:guideLst>
        <p:guide orient="horz" pos="2169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8405" cy="384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148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991" tIns="45496" rIns="90991" bIns="45496" numCol="1" anchor="t" anchorCtr="0" compatLnSpc="1">
            <a:prstTxWarp prst="textNoShape">
              <a:avLst/>
            </a:prstTxWarp>
          </a:bodyPr>
          <a:lstStyle>
            <a:lvl1pPr defTabSz="909638">
              <a:defRPr sz="1200"/>
            </a:lvl1pPr>
          </a:lstStyle>
          <a:p>
            <a:endParaRPr lang="en-US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3825" y="0"/>
            <a:ext cx="301148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991" tIns="45496" rIns="90991" bIns="45496" numCol="1" anchor="t" anchorCtr="0" compatLnSpc="1">
            <a:prstTxWarp prst="textNoShape">
              <a:avLst/>
            </a:prstTxWarp>
          </a:bodyPr>
          <a:lstStyle>
            <a:lvl1pPr algn="r" defTabSz="909638">
              <a:defRPr sz="1200"/>
            </a:lvl1pPr>
          </a:lstStyle>
          <a:p>
            <a:endParaRPr lang="en-US"/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69350"/>
            <a:ext cx="301148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991" tIns="45496" rIns="90991" bIns="45496" numCol="1" anchor="b" anchorCtr="0" compatLnSpc="1">
            <a:prstTxWarp prst="textNoShape">
              <a:avLst/>
            </a:prstTxWarp>
          </a:bodyPr>
          <a:lstStyle>
            <a:lvl1pPr defTabSz="909638">
              <a:defRPr sz="1200"/>
            </a:lvl1pPr>
          </a:lstStyle>
          <a:p>
            <a:endParaRPr lang="en-US"/>
          </a:p>
        </p:txBody>
      </p:sp>
      <p:sp>
        <p:nvSpPr>
          <p:cNvPr id="655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3825" y="8769350"/>
            <a:ext cx="301148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991" tIns="45496" rIns="90991" bIns="45496" numCol="1" anchor="b" anchorCtr="0" compatLnSpc="1">
            <a:prstTxWarp prst="textNoShape">
              <a:avLst/>
            </a:prstTxWarp>
          </a:bodyPr>
          <a:lstStyle>
            <a:lvl1pPr algn="r" defTabSz="909638">
              <a:defRPr sz="1200"/>
            </a:lvl1pPr>
          </a:lstStyle>
          <a:p>
            <a:fld id="{8830A438-C7CF-475B-9D1A-54502F59B3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6957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99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30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5413" y="0"/>
            <a:ext cx="30099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30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5225" y="692150"/>
            <a:ext cx="4616450" cy="34623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30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5325" y="4386263"/>
            <a:ext cx="5556250" cy="415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0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69350"/>
            <a:ext cx="30099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30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5413" y="8769350"/>
            <a:ext cx="30099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7F767B1-3503-4C0C-852D-466D4482F8A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9628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F767B1-3503-4C0C-852D-466D4482F8A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310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05D609-DE14-43C7-8E9E-53D23AC5760E}" type="slidenum">
              <a:rPr lang="en-US"/>
              <a:pPr/>
              <a:t>30</a:t>
            </a:fld>
            <a:endParaRPr lang="en-US"/>
          </a:p>
        </p:txBody>
      </p:sp>
      <p:sp>
        <p:nvSpPr>
          <p:cNvPr id="23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Side chains of neighboring residues point in different directions.  Avoid steric clash.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EC6B97-C3AE-4B16-AB43-EAF4A41629B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546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1165F9-FC84-415E-B4DC-5F5710108A6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989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B99B4B-107C-45CE-9D7A-F90101B946B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187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37ADEE1-24E1-4F9C-822D-776227751E8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703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523913A-4AC1-42A7-904A-707D3B1EB3C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135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A9EC44-EDC7-446F-ACA6-2BDD8B8E980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888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28134D-D855-4B60-82F9-8C196D929A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982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4FB990-A5F1-442A-A603-95AA26FDE6B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979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841351-6095-4B7A-8AB5-82E5DDAFB50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045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B2D0F5-1256-41FA-8267-ED059E318B6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465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8CB1C0-D8E1-42B8-A613-F7FBB6FDEF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716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099C99-CB1A-48BD-8DB1-D66DD6C7A35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326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C786AC-223C-484A-B3F2-CAD53933F23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751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37B5F75-91B4-4393-8EBF-9E039DAADBA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3" Type="http://schemas.openxmlformats.org/officeDocument/2006/relationships/image" Target="../media/image44.png"/><Relationship Id="rId21" Type="http://schemas.openxmlformats.org/officeDocument/2006/relationships/image" Target="../media/image61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" Type="http://schemas.openxmlformats.org/officeDocument/2006/relationships/image" Target="../media/image43.png"/><Relationship Id="rId16" Type="http://schemas.openxmlformats.org/officeDocument/2006/relationships/image" Target="../media/image57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19" Type="http://schemas.openxmlformats.org/officeDocument/2006/relationships/image" Target="../media/image60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</a:t>
            </a:r>
            <a:r>
              <a:rPr lang="en-US" dirty="0" smtClean="0"/>
              <a:t>Building Assignment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r>
              <a:rPr lang="en-US" sz="2800" dirty="0" smtClean="0"/>
              <a:t>Build an atomic </a:t>
            </a:r>
            <a:r>
              <a:rPr lang="en-US" sz="2800" dirty="0" smtClean="0"/>
              <a:t>model of proteinase K into your electron density map. </a:t>
            </a:r>
            <a:endParaRPr lang="en-US" sz="2800" dirty="0" smtClean="0"/>
          </a:p>
          <a:p>
            <a:r>
              <a:rPr lang="en-US" sz="2800" dirty="0" smtClean="0"/>
              <a:t>Build all </a:t>
            </a:r>
            <a:r>
              <a:rPr lang="en-US" sz="2800" dirty="0" smtClean="0"/>
              <a:t>280 amino </a:t>
            </a:r>
            <a:r>
              <a:rPr lang="en-US" sz="2800" dirty="0" smtClean="0"/>
              <a:t>acids manually.</a:t>
            </a:r>
            <a:endParaRPr lang="en-US" sz="2800" dirty="0" smtClean="0"/>
          </a:p>
          <a:p>
            <a:pPr lvl="2"/>
            <a:r>
              <a:rPr lang="en-US" dirty="0" smtClean="0"/>
              <a:t>The </a:t>
            </a:r>
            <a:r>
              <a:rPr lang="en-US" dirty="0" smtClean="0"/>
              <a:t>quality </a:t>
            </a:r>
            <a:r>
              <a:rPr lang="en-US" dirty="0" smtClean="0"/>
              <a:t>of your map will be good. How good is it?</a:t>
            </a:r>
          </a:p>
          <a:p>
            <a:pPr lvl="2"/>
            <a:r>
              <a:rPr lang="en-US" dirty="0" smtClean="0"/>
              <a:t>Most atoms could be automatically traced in minutes</a:t>
            </a:r>
            <a:r>
              <a:rPr lang="en-US" dirty="0"/>
              <a:t>. </a:t>
            </a:r>
            <a:endParaRPr lang="en-US" dirty="0" smtClean="0"/>
          </a:p>
          <a:p>
            <a:pPr lvl="2"/>
            <a:r>
              <a:rPr lang="en-US" dirty="0" smtClean="0"/>
              <a:t>So </a:t>
            </a:r>
            <a:r>
              <a:rPr lang="en-US" dirty="0"/>
              <a:t>why build manually? That takes </a:t>
            </a:r>
            <a:r>
              <a:rPr lang="en-US" dirty="0" smtClean="0"/>
              <a:t>hours!</a:t>
            </a:r>
            <a:endParaRPr lang="en-US" dirty="0"/>
          </a:p>
          <a:p>
            <a:r>
              <a:rPr lang="en-US" sz="2800" dirty="0" smtClean="0"/>
              <a:t>Take this opportunity to learn how to recognize density features (helices, sheets, chain direction, sidechain shapes) that can help you in your future projects when density is not so clear</a:t>
            </a:r>
            <a:r>
              <a:rPr lang="en-US" sz="2800" dirty="0" smtClean="0"/>
              <a:t>.</a:t>
            </a:r>
            <a:endParaRPr lang="en-US" sz="2800" dirty="0" smtClean="0"/>
          </a:p>
        </p:txBody>
      </p:sp>
      <p:pic>
        <p:nvPicPr>
          <p:cNvPr id="1026" name="Picture 2" descr="C:\Users\VBOX\AppData\Local\Microsoft\Windows\Temporary Internet Files\Content.IE5\5ZLUGIUT\smiley-thumbs-up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078" y="3067317"/>
            <a:ext cx="541380" cy="43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VBOX\AppData\Local\Microsoft\Windows\Temporary Internet Files\Content.IE5\EVVTCX62\1024px-Oxygen480-emotes-face-surprise.svg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482" y="3461533"/>
            <a:ext cx="447541" cy="44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VBOX\AppData\Local\Microsoft\Windows\Temporary Internet Files\Content.IE5\5ZLUGIUT\smiley_angry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482" y="3861585"/>
            <a:ext cx="447541" cy="44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55"/>
          <a:stretch/>
        </p:blipFill>
        <p:spPr bwMode="auto">
          <a:xfrm>
            <a:off x="4165376" y="6067829"/>
            <a:ext cx="813247" cy="7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851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Translate helix </a:t>
            </a:r>
            <a:r>
              <a:rPr lang="en-US" sz="4000" dirty="0" smtClean="0"/>
              <a:t>center to screen center </a:t>
            </a:r>
            <a:r>
              <a:rPr lang="en-US" sz="4000" dirty="0"/>
              <a:t>(pink box)</a:t>
            </a:r>
          </a:p>
        </p:txBody>
      </p:sp>
      <p:pic>
        <p:nvPicPr>
          <p:cNvPr id="242691" name="Picture 3" descr="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6000" contrast="-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97063" y="1600200"/>
            <a:ext cx="5349875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2692" name="Rectangle 4"/>
          <p:cNvSpPr>
            <a:spLocks noChangeArrowheads="1"/>
          </p:cNvSpPr>
          <p:nvPr/>
        </p:nvSpPr>
        <p:spPr bwMode="auto">
          <a:xfrm rot="-261213">
            <a:off x="4102100" y="3471863"/>
            <a:ext cx="989013" cy="217487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2693" name="Line 5"/>
          <p:cNvSpPr>
            <a:spLocks noChangeShapeType="1"/>
          </p:cNvSpPr>
          <p:nvPr/>
        </p:nvSpPr>
        <p:spPr bwMode="auto">
          <a:xfrm flipH="1">
            <a:off x="4732338" y="3743325"/>
            <a:ext cx="1074737" cy="98425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" name="Picture 6" descr="mous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782" t="16988" r="49420" b="54999"/>
          <a:stretch>
            <a:fillRect/>
          </a:stretch>
        </p:blipFill>
        <p:spPr bwMode="auto">
          <a:xfrm>
            <a:off x="7520781" y="4511675"/>
            <a:ext cx="1303337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013575" y="3437462"/>
            <a:ext cx="2317750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 b="1" dirty="0" smtClean="0"/>
              <a:t>To translate</a:t>
            </a:r>
            <a:endParaRPr lang="en-US" sz="2400" b="1" dirty="0"/>
          </a:p>
          <a:p>
            <a:pPr algn="ctr"/>
            <a:r>
              <a:rPr lang="en-US" sz="2400" b="1" dirty="0"/>
              <a:t>in x or y</a:t>
            </a:r>
          </a:p>
        </p:txBody>
      </p:sp>
      <p:pic>
        <p:nvPicPr>
          <p:cNvPr id="6" name="Picture 3" descr="mous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883" r="72781" b="36009"/>
          <a:stretch>
            <a:fillRect/>
          </a:stretch>
        </p:blipFill>
        <p:spPr bwMode="auto">
          <a:xfrm>
            <a:off x="6538722" y="6008687"/>
            <a:ext cx="1279525" cy="80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919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2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2" grpId="0" animBg="1"/>
      <p:bldP spid="24269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Zoom and center skeleton helix</a:t>
            </a:r>
          </a:p>
        </p:txBody>
      </p:sp>
      <p:pic>
        <p:nvPicPr>
          <p:cNvPr id="243715" name="Picture 3" descr="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18000" contrast="-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97063" y="1600200"/>
            <a:ext cx="5349875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3716" name="Picture 4" descr="ppt_helskel"/>
          <p:cNvPicPr>
            <a:picLocks noChangeAspect="1" noChangeArrowheads="1"/>
          </p:cNvPicPr>
          <p:nvPr/>
        </p:nvPicPr>
        <p:blipFill>
          <a:blip r:embed="rId3" cstate="screen">
            <a:lum brigh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1188" y="1608138"/>
            <a:ext cx="5451475" cy="447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3717" name="Group 5"/>
          <p:cNvGrpSpPr>
            <a:grpSpLocks/>
          </p:cNvGrpSpPr>
          <p:nvPr/>
        </p:nvGrpSpPr>
        <p:grpSpPr bwMode="auto">
          <a:xfrm>
            <a:off x="4749800" y="3389313"/>
            <a:ext cx="4054475" cy="1190625"/>
            <a:chOff x="2992" y="2135"/>
            <a:chExt cx="2554" cy="750"/>
          </a:xfrm>
        </p:grpSpPr>
        <p:sp>
          <p:nvSpPr>
            <p:cNvPr id="243718" name="Line 6"/>
            <p:cNvSpPr>
              <a:spLocks noChangeShapeType="1"/>
            </p:cNvSpPr>
            <p:nvPr/>
          </p:nvSpPr>
          <p:spPr bwMode="auto">
            <a:xfrm flipH="1" flipV="1">
              <a:off x="2992" y="2424"/>
              <a:ext cx="2376" cy="8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3719" name="Text Box 7"/>
            <p:cNvSpPr txBox="1">
              <a:spLocks noChangeArrowheads="1"/>
            </p:cNvSpPr>
            <p:nvPr/>
          </p:nvSpPr>
          <p:spPr bwMode="auto">
            <a:xfrm>
              <a:off x="4758" y="2135"/>
              <a:ext cx="788" cy="7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/>
                <a:t>Small pink box marks center of screen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6367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37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37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43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738" name="Picture 2" descr="ppt_helskel3"/>
          <p:cNvPicPr>
            <a:picLocks noChangeAspect="1" noChangeArrowheads="1"/>
          </p:cNvPicPr>
          <p:nvPr/>
        </p:nvPicPr>
        <p:blipFill>
          <a:blip r:embed="rId2" cstate="screen">
            <a:lum brigh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0225" y="1619250"/>
            <a:ext cx="5492750" cy="447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473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Rotate View (90</a:t>
            </a:r>
            <a:r>
              <a:rPr lang="en-US" sz="4000">
                <a:cs typeface="Arial" charset="0"/>
              </a:rPr>
              <a:t>°</a:t>
            </a:r>
            <a:r>
              <a:rPr lang="en-US" sz="4000"/>
              <a:t>)to look down helix axis and re-center helix</a:t>
            </a:r>
          </a:p>
        </p:txBody>
      </p:sp>
      <p:pic>
        <p:nvPicPr>
          <p:cNvPr id="244740" name="Picture 4" descr="ppt_helskel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lum brigh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95463" y="1600200"/>
            <a:ext cx="5551487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44741" name="Group 5"/>
          <p:cNvGrpSpPr>
            <a:grpSpLocks/>
          </p:cNvGrpSpPr>
          <p:nvPr/>
        </p:nvGrpSpPr>
        <p:grpSpPr bwMode="auto">
          <a:xfrm>
            <a:off x="4749800" y="3389313"/>
            <a:ext cx="4054475" cy="1190625"/>
            <a:chOff x="2992" y="2135"/>
            <a:chExt cx="2554" cy="750"/>
          </a:xfrm>
        </p:grpSpPr>
        <p:sp>
          <p:nvSpPr>
            <p:cNvPr id="244742" name="Line 6"/>
            <p:cNvSpPr>
              <a:spLocks noChangeShapeType="1"/>
            </p:cNvSpPr>
            <p:nvPr/>
          </p:nvSpPr>
          <p:spPr bwMode="auto">
            <a:xfrm flipH="1" flipV="1">
              <a:off x="2992" y="2424"/>
              <a:ext cx="2376" cy="8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4743" name="Text Box 7"/>
            <p:cNvSpPr txBox="1">
              <a:spLocks noChangeArrowheads="1"/>
            </p:cNvSpPr>
            <p:nvPr/>
          </p:nvSpPr>
          <p:spPr bwMode="auto">
            <a:xfrm>
              <a:off x="4758" y="2135"/>
              <a:ext cx="788" cy="7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/>
                <a:t>Small pink box marks center of screen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681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4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77913"/>
          </a:xfrm>
        </p:spPr>
        <p:txBody>
          <a:bodyPr/>
          <a:lstStyle/>
          <a:p>
            <a:r>
              <a:rPr lang="en-US"/>
              <a:t>Helix directionality</a:t>
            </a:r>
          </a:p>
        </p:txBody>
      </p:sp>
      <p:pic>
        <p:nvPicPr>
          <p:cNvPr id="5143" name="Picture 23" descr="hel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8588" y="1517650"/>
            <a:ext cx="2559050" cy="495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56" name="Group 36"/>
          <p:cNvGrpSpPr>
            <a:grpSpLocks/>
          </p:cNvGrpSpPr>
          <p:nvPr/>
        </p:nvGrpSpPr>
        <p:grpSpPr bwMode="auto">
          <a:xfrm>
            <a:off x="1611313" y="2498725"/>
            <a:ext cx="2192337" cy="3840163"/>
            <a:chOff x="2205" y="1584"/>
            <a:chExt cx="1381" cy="2419"/>
          </a:xfrm>
        </p:grpSpPr>
        <p:sp>
          <p:nvSpPr>
            <p:cNvPr id="5146" name="Text Box 26"/>
            <p:cNvSpPr txBox="1">
              <a:spLocks noChangeArrowheads="1"/>
            </p:cNvSpPr>
            <p:nvPr/>
          </p:nvSpPr>
          <p:spPr bwMode="auto">
            <a:xfrm>
              <a:off x="2236" y="3772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1</a:t>
              </a:r>
            </a:p>
          </p:txBody>
        </p:sp>
        <p:sp>
          <p:nvSpPr>
            <p:cNvPr id="5147" name="Text Box 27"/>
            <p:cNvSpPr txBox="1">
              <a:spLocks noChangeArrowheads="1"/>
            </p:cNvSpPr>
            <p:nvPr/>
          </p:nvSpPr>
          <p:spPr bwMode="auto">
            <a:xfrm>
              <a:off x="2750" y="3479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2</a:t>
              </a:r>
            </a:p>
          </p:txBody>
        </p:sp>
        <p:sp>
          <p:nvSpPr>
            <p:cNvPr id="5148" name="Text Box 28"/>
            <p:cNvSpPr txBox="1">
              <a:spLocks noChangeArrowheads="1"/>
            </p:cNvSpPr>
            <p:nvPr/>
          </p:nvSpPr>
          <p:spPr bwMode="auto">
            <a:xfrm>
              <a:off x="3379" y="3277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3</a:t>
              </a:r>
            </a:p>
          </p:txBody>
        </p:sp>
        <p:sp>
          <p:nvSpPr>
            <p:cNvPr id="5149" name="Text Box 29"/>
            <p:cNvSpPr txBox="1">
              <a:spLocks noChangeArrowheads="1"/>
            </p:cNvSpPr>
            <p:nvPr/>
          </p:nvSpPr>
          <p:spPr bwMode="auto">
            <a:xfrm>
              <a:off x="2880" y="2802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4</a:t>
              </a:r>
            </a:p>
          </p:txBody>
        </p:sp>
        <p:sp>
          <p:nvSpPr>
            <p:cNvPr id="5150" name="Text Box 30"/>
            <p:cNvSpPr txBox="1">
              <a:spLocks noChangeArrowheads="1"/>
            </p:cNvSpPr>
            <p:nvPr/>
          </p:nvSpPr>
          <p:spPr bwMode="auto">
            <a:xfrm>
              <a:off x="2205" y="2782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5</a:t>
              </a:r>
            </a:p>
          </p:txBody>
        </p:sp>
        <p:sp>
          <p:nvSpPr>
            <p:cNvPr id="5151" name="Text Box 31"/>
            <p:cNvSpPr txBox="1">
              <a:spLocks noChangeArrowheads="1"/>
            </p:cNvSpPr>
            <p:nvPr/>
          </p:nvSpPr>
          <p:spPr bwMode="auto">
            <a:xfrm>
              <a:off x="3082" y="2549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6</a:t>
              </a:r>
            </a:p>
          </p:txBody>
        </p:sp>
        <p:sp>
          <p:nvSpPr>
            <p:cNvPr id="5152" name="Text Box 32"/>
            <p:cNvSpPr txBox="1">
              <a:spLocks noChangeArrowheads="1"/>
            </p:cNvSpPr>
            <p:nvPr/>
          </p:nvSpPr>
          <p:spPr bwMode="auto">
            <a:xfrm>
              <a:off x="3271" y="2303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7</a:t>
              </a:r>
            </a:p>
          </p:txBody>
        </p:sp>
        <p:sp>
          <p:nvSpPr>
            <p:cNvPr id="5153" name="Text Box 33"/>
            <p:cNvSpPr txBox="1">
              <a:spLocks noChangeArrowheads="1"/>
            </p:cNvSpPr>
            <p:nvPr/>
          </p:nvSpPr>
          <p:spPr bwMode="auto">
            <a:xfrm>
              <a:off x="2326" y="2139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8</a:t>
              </a:r>
            </a:p>
          </p:txBody>
        </p:sp>
        <p:sp>
          <p:nvSpPr>
            <p:cNvPr id="5154" name="Text Box 34"/>
            <p:cNvSpPr txBox="1">
              <a:spLocks noChangeArrowheads="1"/>
            </p:cNvSpPr>
            <p:nvPr/>
          </p:nvSpPr>
          <p:spPr bwMode="auto">
            <a:xfrm>
              <a:off x="2352" y="1780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9</a:t>
              </a:r>
            </a:p>
          </p:txBody>
        </p:sp>
        <p:sp>
          <p:nvSpPr>
            <p:cNvPr id="5155" name="Text Box 35"/>
            <p:cNvSpPr txBox="1">
              <a:spLocks noChangeArrowheads="1"/>
            </p:cNvSpPr>
            <p:nvPr/>
          </p:nvSpPr>
          <p:spPr bwMode="auto">
            <a:xfrm>
              <a:off x="3310" y="1584"/>
              <a:ext cx="27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10</a:t>
              </a:r>
            </a:p>
          </p:txBody>
        </p:sp>
      </p:grpSp>
      <p:sp>
        <p:nvSpPr>
          <p:cNvPr id="5157" name="Line 37"/>
          <p:cNvSpPr>
            <a:spLocks noChangeShapeType="1"/>
          </p:cNvSpPr>
          <p:nvPr/>
        </p:nvSpPr>
        <p:spPr bwMode="auto">
          <a:xfrm flipV="1">
            <a:off x="958850" y="2717800"/>
            <a:ext cx="0" cy="1189038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8" name="Line 38"/>
          <p:cNvSpPr>
            <a:spLocks noChangeShapeType="1"/>
          </p:cNvSpPr>
          <p:nvPr/>
        </p:nvSpPr>
        <p:spPr bwMode="auto">
          <a:xfrm flipH="1">
            <a:off x="950913" y="3924300"/>
            <a:ext cx="9525" cy="1193800"/>
          </a:xfrm>
          <a:prstGeom prst="line">
            <a:avLst/>
          </a:prstGeom>
          <a:noFill/>
          <a:ln w="76200">
            <a:solidFill>
              <a:srgbClr val="3399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9" name="Text Box 39"/>
          <p:cNvSpPr txBox="1">
            <a:spLocks noChangeArrowheads="1"/>
          </p:cNvSpPr>
          <p:nvPr/>
        </p:nvSpPr>
        <p:spPr bwMode="auto">
          <a:xfrm>
            <a:off x="5099050" y="1765300"/>
            <a:ext cx="3606038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dirty="0"/>
              <a:t>Protein models are always numbered from N-terminus to C-terminus as shown here.  So it is easy to tell the directionality of a helix.  </a:t>
            </a:r>
          </a:p>
          <a:p>
            <a:endParaRPr lang="en-US" dirty="0"/>
          </a:p>
          <a:p>
            <a:r>
              <a:rPr lang="en-US" dirty="0"/>
              <a:t>But, electron density isn’t labeled with residue numbers.  </a:t>
            </a:r>
          </a:p>
          <a:p>
            <a:endParaRPr lang="en-US" dirty="0"/>
          </a:p>
          <a:p>
            <a:r>
              <a:rPr lang="en-US" dirty="0"/>
              <a:t>What structural features are present in the electron density map to help you determine which direction to place the helix?</a:t>
            </a:r>
          </a:p>
        </p:txBody>
      </p:sp>
      <p:sp>
        <p:nvSpPr>
          <p:cNvPr id="5160" name="Text Box 40"/>
          <p:cNvSpPr txBox="1">
            <a:spLocks noChangeArrowheads="1"/>
          </p:cNvSpPr>
          <p:nvPr/>
        </p:nvSpPr>
        <p:spPr bwMode="auto">
          <a:xfrm>
            <a:off x="1622425" y="1350963"/>
            <a:ext cx="20637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3300"/>
                </a:solidFill>
              </a:rPr>
              <a:t>C-terminus</a:t>
            </a:r>
          </a:p>
        </p:txBody>
      </p:sp>
      <p:sp>
        <p:nvSpPr>
          <p:cNvPr id="5161" name="Text Box 41"/>
          <p:cNvSpPr txBox="1">
            <a:spLocks noChangeArrowheads="1"/>
          </p:cNvSpPr>
          <p:nvPr/>
        </p:nvSpPr>
        <p:spPr bwMode="auto">
          <a:xfrm>
            <a:off x="1427163" y="6084888"/>
            <a:ext cx="20637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3399FF"/>
                </a:solidFill>
              </a:rPr>
              <a:t>N-terminus</a:t>
            </a:r>
          </a:p>
        </p:txBody>
      </p:sp>
      <p:sp>
        <p:nvSpPr>
          <p:cNvPr id="5162" name="Text Box 42"/>
          <p:cNvSpPr txBox="1">
            <a:spLocks noChangeArrowheads="1"/>
          </p:cNvSpPr>
          <p:nvPr/>
        </p:nvSpPr>
        <p:spPr bwMode="auto">
          <a:xfrm>
            <a:off x="355600" y="5157788"/>
            <a:ext cx="1200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0066FF"/>
                </a:solidFill>
              </a:rPr>
              <a:t>Backbone</a:t>
            </a:r>
          </a:p>
          <a:p>
            <a:pPr algn="ctr"/>
            <a:r>
              <a:rPr lang="en-US">
                <a:solidFill>
                  <a:srgbClr val="0066FF"/>
                </a:solidFill>
              </a:rPr>
              <a:t>nitrogens</a:t>
            </a:r>
          </a:p>
        </p:txBody>
      </p:sp>
      <p:sp>
        <p:nvSpPr>
          <p:cNvPr id="5163" name="Text Box 43"/>
          <p:cNvSpPr txBox="1">
            <a:spLocks noChangeArrowheads="1"/>
          </p:cNvSpPr>
          <p:nvPr/>
        </p:nvSpPr>
        <p:spPr bwMode="auto">
          <a:xfrm>
            <a:off x="371475" y="2032000"/>
            <a:ext cx="1200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F3300"/>
                </a:solidFill>
              </a:rPr>
              <a:t>Backbone</a:t>
            </a:r>
          </a:p>
          <a:p>
            <a:pPr algn="ctr"/>
            <a:r>
              <a:rPr lang="en-US">
                <a:solidFill>
                  <a:srgbClr val="FF3300"/>
                </a:solidFill>
              </a:rPr>
              <a:t>oxygens</a:t>
            </a:r>
          </a:p>
        </p:txBody>
      </p:sp>
    </p:spTree>
    <p:extLst>
      <p:ext uri="{BB962C8B-B14F-4D97-AF65-F5344CB8AC3E}">
        <p14:creationId xmlns:p14="http://schemas.microsoft.com/office/powerpoint/2010/main" val="218541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Return to original view.</a:t>
            </a:r>
            <a:br>
              <a:rPr lang="en-US" sz="4000"/>
            </a:br>
            <a:r>
              <a:rPr lang="en-US" sz="4000"/>
              <a:t>Turn on map. </a:t>
            </a:r>
            <a:r>
              <a:rPr lang="en-US" sz="2800"/>
              <a:t>Which direction is the C-term of helix pointed?</a:t>
            </a:r>
          </a:p>
        </p:txBody>
      </p:sp>
      <p:pic>
        <p:nvPicPr>
          <p:cNvPr id="245763" name="Picture 3" descr="ppt_helskel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lum brigh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95463" y="1600200"/>
            <a:ext cx="5551487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5764" name="Picture 4" descr="ppt_helskel5"/>
          <p:cNvPicPr>
            <a:picLocks noChangeAspect="1" noChangeArrowheads="1"/>
          </p:cNvPicPr>
          <p:nvPr/>
        </p:nvPicPr>
        <p:blipFill>
          <a:blip r:embed="rId3" cstate="screen">
            <a:lum brigh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4825" y="1614488"/>
            <a:ext cx="5484813" cy="447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8555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5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786" name="Picture 2" descr="ppt_helskel5"/>
          <p:cNvPicPr>
            <a:picLocks noChangeAspect="1" noChangeArrowheads="1"/>
          </p:cNvPicPr>
          <p:nvPr/>
        </p:nvPicPr>
        <p:blipFill>
          <a:blip r:embed="rId2" cstate="screen">
            <a:lum brigh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4825" y="1614488"/>
            <a:ext cx="5484813" cy="447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678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Calculate-&gt;Other Modeling Tools</a:t>
            </a:r>
            <a:br>
              <a:rPr lang="en-US" sz="4000"/>
            </a:br>
            <a:r>
              <a:rPr lang="en-US" sz="4000"/>
              <a:t>Place Helix Here.</a:t>
            </a:r>
          </a:p>
        </p:txBody>
      </p:sp>
      <p:pic>
        <p:nvPicPr>
          <p:cNvPr id="246788" name="Picture 4" descr="ppt_plhx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70063" y="1600200"/>
            <a:ext cx="5551487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6789" name="Picture 5" descr="ppt_plhx3"/>
          <p:cNvPicPr>
            <a:picLocks noChangeAspect="1" noChangeArrowheads="1"/>
          </p:cNvPicPr>
          <p:nvPr/>
        </p:nvPicPr>
        <p:blipFill>
          <a:blip r:embed="rId4" cstate="screen">
            <a:lum brigh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4825" y="1616075"/>
            <a:ext cx="5499100" cy="448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6790" name="Group 6"/>
          <p:cNvGrpSpPr>
            <a:grpSpLocks/>
          </p:cNvGrpSpPr>
          <p:nvPr/>
        </p:nvGrpSpPr>
        <p:grpSpPr bwMode="auto">
          <a:xfrm>
            <a:off x="166688" y="2190750"/>
            <a:ext cx="1763712" cy="2628900"/>
            <a:chOff x="105" y="1380"/>
            <a:chExt cx="1111" cy="1656"/>
          </a:xfrm>
        </p:grpSpPr>
        <p:pic>
          <p:nvPicPr>
            <p:cNvPr id="246791" name="Picture 7" descr="ppt_plhx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" y="1380"/>
              <a:ext cx="1086" cy="1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6792" name="Line 8"/>
            <p:cNvSpPr>
              <a:spLocks noChangeShapeType="1"/>
            </p:cNvSpPr>
            <p:nvPr/>
          </p:nvSpPr>
          <p:spPr bwMode="auto">
            <a:xfrm>
              <a:off x="1016" y="2368"/>
              <a:ext cx="200" cy="0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6793" name="Line 9"/>
          <p:cNvSpPr>
            <a:spLocks noChangeShapeType="1"/>
          </p:cNvSpPr>
          <p:nvPr/>
        </p:nvSpPr>
        <p:spPr bwMode="auto">
          <a:xfrm>
            <a:off x="2224088" y="1716088"/>
            <a:ext cx="12700" cy="3810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517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467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467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2467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6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46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46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46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793" grpId="0" animBg="1"/>
      <p:bldP spid="246793" grpId="1" animBg="1"/>
      <p:bldP spid="246793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Saving first set of coordinates.</a:t>
            </a:r>
          </a:p>
        </p:txBody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660900" cy="4525963"/>
          </a:xfrm>
        </p:spPr>
        <p:txBody>
          <a:bodyPr/>
          <a:lstStyle/>
          <a:p>
            <a:r>
              <a:rPr lang="en-US" sz="2800"/>
              <a:t>File menu</a:t>
            </a:r>
          </a:p>
          <a:p>
            <a:pPr lvl="1"/>
            <a:r>
              <a:rPr lang="en-US" sz="2400"/>
              <a:t>Save coordinates</a:t>
            </a:r>
          </a:p>
          <a:p>
            <a:r>
              <a:rPr lang="en-US" sz="2800"/>
              <a:t>Select which coordinate set you want to save.</a:t>
            </a:r>
          </a:p>
          <a:p>
            <a:pPr lvl="1"/>
            <a:r>
              <a:rPr lang="en-US" sz="2400">
                <a:solidFill>
                  <a:srgbClr val="FF3300"/>
                </a:solidFill>
              </a:rPr>
              <a:t>1 Helix</a:t>
            </a:r>
          </a:p>
          <a:p>
            <a:r>
              <a:rPr lang="en-US" sz="2800"/>
              <a:t>Auto suggestion: </a:t>
            </a:r>
          </a:p>
          <a:p>
            <a:pPr lvl="1"/>
            <a:r>
              <a:rPr lang="en-US" sz="2400"/>
              <a:t>Helix-coot-0.pdb</a:t>
            </a:r>
          </a:p>
          <a:p>
            <a:r>
              <a:rPr lang="en-US" sz="2800"/>
              <a:t>Change to: </a:t>
            </a:r>
          </a:p>
          <a:p>
            <a:pPr lvl="1"/>
            <a:r>
              <a:rPr lang="en-US" sz="2400"/>
              <a:t>sawaya-coot-</a:t>
            </a:r>
            <a:r>
              <a:rPr lang="en-US" sz="2400">
                <a:solidFill>
                  <a:srgbClr val="0066FF"/>
                </a:solidFill>
              </a:rPr>
              <a:t>0</a:t>
            </a:r>
            <a:r>
              <a:rPr lang="en-US" sz="2400"/>
              <a:t>.pdb</a:t>
            </a:r>
          </a:p>
        </p:txBody>
      </p:sp>
      <p:sp>
        <p:nvSpPr>
          <p:cNvPr id="247812" name="Text Box 4"/>
          <p:cNvSpPr txBox="1">
            <a:spLocks noChangeArrowheads="1"/>
          </p:cNvSpPr>
          <p:nvPr/>
        </p:nvSpPr>
        <p:spPr bwMode="auto">
          <a:xfrm>
            <a:off x="2293938" y="6199188"/>
            <a:ext cx="1758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66FF"/>
                </a:solidFill>
              </a:rPr>
              <a:t>version number</a:t>
            </a:r>
          </a:p>
        </p:txBody>
      </p:sp>
      <p:sp>
        <p:nvSpPr>
          <p:cNvPr id="247813" name="Line 5"/>
          <p:cNvSpPr>
            <a:spLocks noChangeShapeType="1"/>
          </p:cNvSpPr>
          <p:nvPr/>
        </p:nvSpPr>
        <p:spPr bwMode="auto">
          <a:xfrm flipV="1">
            <a:off x="3173413" y="5802313"/>
            <a:ext cx="0" cy="32385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47814" name="Picture 6" descr="ppt_plhx3"/>
          <p:cNvPicPr>
            <a:picLocks noChangeAspect="1" noChangeArrowheads="1"/>
          </p:cNvPicPr>
          <p:nvPr/>
        </p:nvPicPr>
        <p:blipFill>
          <a:blip r:embed="rId2" cstate="screen">
            <a:lum brigh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5100" y="1590675"/>
            <a:ext cx="2628900" cy="448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7815" name="Line 7"/>
          <p:cNvSpPr>
            <a:spLocks noChangeShapeType="1"/>
          </p:cNvSpPr>
          <p:nvPr/>
        </p:nvSpPr>
        <p:spPr bwMode="auto">
          <a:xfrm flipH="1" flipV="1">
            <a:off x="6604000" y="1663700"/>
            <a:ext cx="139700" cy="3429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47816" name="Group 8"/>
          <p:cNvGrpSpPr>
            <a:grpSpLocks/>
          </p:cNvGrpSpPr>
          <p:nvPr/>
        </p:nvGrpSpPr>
        <p:grpSpPr bwMode="auto">
          <a:xfrm>
            <a:off x="5068888" y="1857375"/>
            <a:ext cx="3070225" cy="1465263"/>
            <a:chOff x="3209" y="1474"/>
            <a:chExt cx="1934" cy="923"/>
          </a:xfrm>
        </p:grpSpPr>
        <p:pic>
          <p:nvPicPr>
            <p:cNvPr id="247817" name="Picture 9" descr="ppt_sa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9" y="1474"/>
              <a:ext cx="1934" cy="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7818" name="Rectangle 10"/>
            <p:cNvSpPr>
              <a:spLocks noChangeArrowheads="1"/>
            </p:cNvSpPr>
            <p:nvPr/>
          </p:nvSpPr>
          <p:spPr bwMode="auto">
            <a:xfrm>
              <a:off x="3256" y="1776"/>
              <a:ext cx="96" cy="144"/>
            </a:xfrm>
            <a:prstGeom prst="rect">
              <a:avLst/>
            </a:prstGeom>
            <a:solidFill>
              <a:srgbClr val="CED0C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1</a:t>
              </a:r>
            </a:p>
          </p:txBody>
        </p:sp>
      </p:grpSp>
      <p:grpSp>
        <p:nvGrpSpPr>
          <p:cNvPr id="247819" name="Group 11"/>
          <p:cNvGrpSpPr>
            <a:grpSpLocks/>
          </p:cNvGrpSpPr>
          <p:nvPr/>
        </p:nvGrpSpPr>
        <p:grpSpPr bwMode="auto">
          <a:xfrm>
            <a:off x="4999038" y="3713163"/>
            <a:ext cx="3454400" cy="2870200"/>
            <a:chOff x="3149" y="2339"/>
            <a:chExt cx="2176" cy="1808"/>
          </a:xfrm>
        </p:grpSpPr>
        <p:pic>
          <p:nvPicPr>
            <p:cNvPr id="247820" name="Picture 12" descr="ppt_sa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9" y="2339"/>
              <a:ext cx="2176" cy="1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7821" name="Rectangle 13"/>
            <p:cNvSpPr>
              <a:spLocks noChangeArrowheads="1"/>
            </p:cNvSpPr>
            <p:nvPr/>
          </p:nvSpPr>
          <p:spPr bwMode="auto">
            <a:xfrm>
              <a:off x="4280" y="2824"/>
              <a:ext cx="584" cy="2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05208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78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78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7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2478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7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78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78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7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Save coordinates frequently</a:t>
            </a:r>
          </a:p>
        </p:txBody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/>
          </a:p>
          <a:p>
            <a:pPr>
              <a:buFontTx/>
              <a:buNone/>
            </a:pPr>
            <a:r>
              <a:rPr lang="en-US"/>
              <a:t>1) Every 5 minutes.</a:t>
            </a:r>
          </a:p>
          <a:p>
            <a:pPr>
              <a:buFontTx/>
              <a:buNone/>
            </a:pPr>
            <a:r>
              <a:rPr lang="en-US"/>
              <a:t>2) When you have done some modeling that you are especially pleased with.</a:t>
            </a:r>
          </a:p>
          <a:p>
            <a:pPr>
              <a:buFontTx/>
              <a:buNone/>
            </a:pPr>
            <a:r>
              <a:rPr lang="en-US"/>
              <a:t>3) When you are fear that the next step is going to destroy your previous work.</a:t>
            </a:r>
          </a:p>
        </p:txBody>
      </p:sp>
    </p:spTree>
    <p:extLst>
      <p:ext uri="{BB962C8B-B14F-4D97-AF65-F5344CB8AC3E}">
        <p14:creationId xmlns:p14="http://schemas.microsoft.com/office/powerpoint/2010/main" val="348092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4" name="Picture 4" descr="mystery2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7550" y="1600200"/>
            <a:ext cx="5167313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568" name="Picture 8" descr="mystery2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604963"/>
            <a:ext cx="5167313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7" name="Picture 37" descr="mystery2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138" y="1606550"/>
            <a:ext cx="5157787" cy="451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3600" dirty="0" smtClean="0">
                <a:solidFill>
                  <a:schemeClr val="bg1"/>
                </a:solidFill>
              </a:rPr>
              <a:t>In which direction am I building? N or C?</a:t>
            </a:r>
            <a:r>
              <a:rPr lang="en-US" sz="4000" dirty="0" smtClean="0">
                <a:solidFill>
                  <a:schemeClr val="bg1"/>
                </a:solidFill>
              </a:rPr>
              <a:t/>
            </a:r>
            <a:br>
              <a:rPr lang="en-US" sz="40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Carbonyl </a:t>
            </a:r>
            <a:r>
              <a:rPr lang="en-US" sz="2800" dirty="0" err="1" smtClean="0">
                <a:solidFill>
                  <a:schemeClr val="bg1"/>
                </a:solidFill>
              </a:rPr>
              <a:t>oxygens</a:t>
            </a:r>
            <a:r>
              <a:rPr lang="en-US" sz="2800" dirty="0" smtClean="0">
                <a:solidFill>
                  <a:schemeClr val="bg1"/>
                </a:solidFill>
              </a:rPr>
              <a:t> point to C-terminal end of a helix </a:t>
            </a:r>
            <a:endParaRPr lang="en-US" sz="2800" dirty="0">
              <a:solidFill>
                <a:schemeClr val="bg1"/>
              </a:solidFill>
            </a:endParaRPr>
          </a:p>
        </p:txBody>
      </p:sp>
      <p:grpSp>
        <p:nvGrpSpPr>
          <p:cNvPr id="194569" name="Group 9"/>
          <p:cNvGrpSpPr>
            <a:grpSpLocks/>
          </p:cNvGrpSpPr>
          <p:nvPr/>
        </p:nvGrpSpPr>
        <p:grpSpPr bwMode="auto">
          <a:xfrm>
            <a:off x="3668713" y="2160588"/>
            <a:ext cx="1150937" cy="3865562"/>
            <a:chOff x="2327" y="1345"/>
            <a:chExt cx="725" cy="2435"/>
          </a:xfrm>
        </p:grpSpPr>
        <p:grpSp>
          <p:nvGrpSpPr>
            <p:cNvPr id="194570" name="Group 10"/>
            <p:cNvGrpSpPr>
              <a:grpSpLocks/>
            </p:cNvGrpSpPr>
            <p:nvPr/>
          </p:nvGrpSpPr>
          <p:grpSpPr bwMode="auto">
            <a:xfrm rot="-1455149">
              <a:off x="2794" y="1736"/>
              <a:ext cx="203" cy="203"/>
              <a:chOff x="2794" y="1712"/>
              <a:chExt cx="203" cy="203"/>
            </a:xfrm>
          </p:grpSpPr>
          <p:sp>
            <p:nvSpPr>
              <p:cNvPr id="194571" name="Oval 11"/>
              <p:cNvSpPr>
                <a:spLocks noChangeArrowheads="1"/>
              </p:cNvSpPr>
              <p:nvPr/>
            </p:nvSpPr>
            <p:spPr bwMode="auto">
              <a:xfrm>
                <a:off x="2794" y="1712"/>
                <a:ext cx="203" cy="203"/>
              </a:xfrm>
              <a:prstGeom prst="ellips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4572" name="Line 12"/>
              <p:cNvSpPr>
                <a:spLocks noChangeShapeType="1"/>
              </p:cNvSpPr>
              <p:nvPr/>
            </p:nvSpPr>
            <p:spPr bwMode="auto">
              <a:xfrm>
                <a:off x="2896" y="1751"/>
                <a:ext cx="0" cy="117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4573" name="Group 13"/>
            <p:cNvGrpSpPr>
              <a:grpSpLocks/>
            </p:cNvGrpSpPr>
            <p:nvPr/>
          </p:nvGrpSpPr>
          <p:grpSpPr bwMode="auto">
            <a:xfrm rot="573808">
              <a:off x="2370" y="2112"/>
              <a:ext cx="203" cy="203"/>
              <a:chOff x="2794" y="1712"/>
              <a:chExt cx="203" cy="203"/>
            </a:xfrm>
          </p:grpSpPr>
          <p:sp>
            <p:nvSpPr>
              <p:cNvPr id="194574" name="Oval 14"/>
              <p:cNvSpPr>
                <a:spLocks noChangeArrowheads="1"/>
              </p:cNvSpPr>
              <p:nvPr/>
            </p:nvSpPr>
            <p:spPr bwMode="auto">
              <a:xfrm>
                <a:off x="2794" y="1712"/>
                <a:ext cx="203" cy="203"/>
              </a:xfrm>
              <a:prstGeom prst="ellips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4575" name="Line 15"/>
              <p:cNvSpPr>
                <a:spLocks noChangeShapeType="1"/>
              </p:cNvSpPr>
              <p:nvPr/>
            </p:nvSpPr>
            <p:spPr bwMode="auto">
              <a:xfrm>
                <a:off x="2896" y="1751"/>
                <a:ext cx="0" cy="117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4576" name="Group 16"/>
            <p:cNvGrpSpPr>
              <a:grpSpLocks/>
            </p:cNvGrpSpPr>
            <p:nvPr/>
          </p:nvGrpSpPr>
          <p:grpSpPr bwMode="auto">
            <a:xfrm rot="573808">
              <a:off x="2327" y="2709"/>
              <a:ext cx="203" cy="203"/>
              <a:chOff x="2794" y="1712"/>
              <a:chExt cx="203" cy="203"/>
            </a:xfrm>
          </p:grpSpPr>
          <p:sp>
            <p:nvSpPr>
              <p:cNvPr id="194577" name="Oval 17"/>
              <p:cNvSpPr>
                <a:spLocks noChangeArrowheads="1"/>
              </p:cNvSpPr>
              <p:nvPr/>
            </p:nvSpPr>
            <p:spPr bwMode="auto">
              <a:xfrm>
                <a:off x="2794" y="1712"/>
                <a:ext cx="203" cy="203"/>
              </a:xfrm>
              <a:prstGeom prst="ellips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4578" name="Line 18"/>
              <p:cNvSpPr>
                <a:spLocks noChangeShapeType="1"/>
              </p:cNvSpPr>
              <p:nvPr/>
            </p:nvSpPr>
            <p:spPr bwMode="auto">
              <a:xfrm>
                <a:off x="2896" y="1751"/>
                <a:ext cx="0" cy="117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4579" name="Group 19"/>
            <p:cNvGrpSpPr>
              <a:grpSpLocks/>
            </p:cNvGrpSpPr>
            <p:nvPr/>
          </p:nvGrpSpPr>
          <p:grpSpPr bwMode="auto">
            <a:xfrm rot="573808">
              <a:off x="2339" y="3459"/>
              <a:ext cx="203" cy="203"/>
              <a:chOff x="2794" y="1712"/>
              <a:chExt cx="203" cy="203"/>
            </a:xfrm>
          </p:grpSpPr>
          <p:sp>
            <p:nvSpPr>
              <p:cNvPr id="194580" name="Oval 20"/>
              <p:cNvSpPr>
                <a:spLocks noChangeArrowheads="1"/>
              </p:cNvSpPr>
              <p:nvPr/>
            </p:nvSpPr>
            <p:spPr bwMode="auto">
              <a:xfrm>
                <a:off x="2794" y="1712"/>
                <a:ext cx="203" cy="203"/>
              </a:xfrm>
              <a:prstGeom prst="ellips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4581" name="Line 21"/>
              <p:cNvSpPr>
                <a:spLocks noChangeShapeType="1"/>
              </p:cNvSpPr>
              <p:nvPr/>
            </p:nvSpPr>
            <p:spPr bwMode="auto">
              <a:xfrm>
                <a:off x="2896" y="1751"/>
                <a:ext cx="0" cy="117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4582" name="Group 22"/>
            <p:cNvGrpSpPr>
              <a:grpSpLocks/>
            </p:cNvGrpSpPr>
            <p:nvPr/>
          </p:nvGrpSpPr>
          <p:grpSpPr bwMode="auto">
            <a:xfrm rot="-538542">
              <a:off x="2767" y="2331"/>
              <a:ext cx="203" cy="203"/>
              <a:chOff x="2794" y="1712"/>
              <a:chExt cx="203" cy="203"/>
            </a:xfrm>
          </p:grpSpPr>
          <p:sp>
            <p:nvSpPr>
              <p:cNvPr id="194583" name="Oval 23"/>
              <p:cNvSpPr>
                <a:spLocks noChangeArrowheads="1"/>
              </p:cNvSpPr>
              <p:nvPr/>
            </p:nvSpPr>
            <p:spPr bwMode="auto">
              <a:xfrm>
                <a:off x="2794" y="1712"/>
                <a:ext cx="203" cy="203"/>
              </a:xfrm>
              <a:prstGeom prst="ellips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4584" name="Line 24"/>
              <p:cNvSpPr>
                <a:spLocks noChangeShapeType="1"/>
              </p:cNvSpPr>
              <p:nvPr/>
            </p:nvSpPr>
            <p:spPr bwMode="auto">
              <a:xfrm>
                <a:off x="2896" y="1751"/>
                <a:ext cx="0" cy="117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4585" name="Group 25"/>
            <p:cNvGrpSpPr>
              <a:grpSpLocks/>
            </p:cNvGrpSpPr>
            <p:nvPr/>
          </p:nvGrpSpPr>
          <p:grpSpPr bwMode="auto">
            <a:xfrm rot="-538542">
              <a:off x="2849" y="3050"/>
              <a:ext cx="203" cy="203"/>
              <a:chOff x="2794" y="1712"/>
              <a:chExt cx="203" cy="203"/>
            </a:xfrm>
          </p:grpSpPr>
          <p:sp>
            <p:nvSpPr>
              <p:cNvPr id="194586" name="Oval 26"/>
              <p:cNvSpPr>
                <a:spLocks noChangeArrowheads="1"/>
              </p:cNvSpPr>
              <p:nvPr/>
            </p:nvSpPr>
            <p:spPr bwMode="auto">
              <a:xfrm>
                <a:off x="2794" y="1712"/>
                <a:ext cx="203" cy="203"/>
              </a:xfrm>
              <a:prstGeom prst="ellips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4587" name="Line 27"/>
              <p:cNvSpPr>
                <a:spLocks noChangeShapeType="1"/>
              </p:cNvSpPr>
              <p:nvPr/>
            </p:nvSpPr>
            <p:spPr bwMode="auto">
              <a:xfrm>
                <a:off x="2896" y="1751"/>
                <a:ext cx="0" cy="117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4588" name="Group 28"/>
            <p:cNvGrpSpPr>
              <a:grpSpLocks/>
            </p:cNvGrpSpPr>
            <p:nvPr/>
          </p:nvGrpSpPr>
          <p:grpSpPr bwMode="auto">
            <a:xfrm rot="-538542">
              <a:off x="2720" y="3577"/>
              <a:ext cx="203" cy="203"/>
              <a:chOff x="2794" y="1712"/>
              <a:chExt cx="203" cy="203"/>
            </a:xfrm>
          </p:grpSpPr>
          <p:sp>
            <p:nvSpPr>
              <p:cNvPr id="194589" name="Oval 29"/>
              <p:cNvSpPr>
                <a:spLocks noChangeArrowheads="1"/>
              </p:cNvSpPr>
              <p:nvPr/>
            </p:nvSpPr>
            <p:spPr bwMode="auto">
              <a:xfrm>
                <a:off x="2794" y="1712"/>
                <a:ext cx="203" cy="203"/>
              </a:xfrm>
              <a:prstGeom prst="ellips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4590" name="Line 30"/>
              <p:cNvSpPr>
                <a:spLocks noChangeShapeType="1"/>
              </p:cNvSpPr>
              <p:nvPr/>
            </p:nvSpPr>
            <p:spPr bwMode="auto">
              <a:xfrm>
                <a:off x="2896" y="1751"/>
                <a:ext cx="0" cy="117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4591" name="Group 31"/>
            <p:cNvGrpSpPr>
              <a:grpSpLocks/>
            </p:cNvGrpSpPr>
            <p:nvPr/>
          </p:nvGrpSpPr>
          <p:grpSpPr bwMode="auto">
            <a:xfrm rot="573808">
              <a:off x="2334" y="1345"/>
              <a:ext cx="203" cy="203"/>
              <a:chOff x="2794" y="1712"/>
              <a:chExt cx="203" cy="203"/>
            </a:xfrm>
          </p:grpSpPr>
          <p:sp>
            <p:nvSpPr>
              <p:cNvPr id="194592" name="Oval 32"/>
              <p:cNvSpPr>
                <a:spLocks noChangeArrowheads="1"/>
              </p:cNvSpPr>
              <p:nvPr/>
            </p:nvSpPr>
            <p:spPr bwMode="auto">
              <a:xfrm>
                <a:off x="2794" y="1712"/>
                <a:ext cx="203" cy="203"/>
              </a:xfrm>
              <a:prstGeom prst="ellips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4593" name="Line 33"/>
              <p:cNvSpPr>
                <a:spLocks noChangeShapeType="1"/>
              </p:cNvSpPr>
              <p:nvPr/>
            </p:nvSpPr>
            <p:spPr bwMode="auto">
              <a:xfrm>
                <a:off x="2896" y="1751"/>
                <a:ext cx="0" cy="117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4594" name="Group 34"/>
            <p:cNvGrpSpPr>
              <a:grpSpLocks/>
            </p:cNvGrpSpPr>
            <p:nvPr/>
          </p:nvGrpSpPr>
          <p:grpSpPr bwMode="auto">
            <a:xfrm rot="204920">
              <a:off x="2544" y="2918"/>
              <a:ext cx="203" cy="203"/>
              <a:chOff x="2794" y="1712"/>
              <a:chExt cx="203" cy="203"/>
            </a:xfrm>
          </p:grpSpPr>
          <p:sp>
            <p:nvSpPr>
              <p:cNvPr id="194595" name="Oval 35"/>
              <p:cNvSpPr>
                <a:spLocks noChangeArrowheads="1"/>
              </p:cNvSpPr>
              <p:nvPr/>
            </p:nvSpPr>
            <p:spPr bwMode="auto">
              <a:xfrm>
                <a:off x="2794" y="1712"/>
                <a:ext cx="203" cy="203"/>
              </a:xfrm>
              <a:prstGeom prst="ellips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4596" name="Line 36"/>
              <p:cNvSpPr>
                <a:spLocks noChangeShapeType="1"/>
              </p:cNvSpPr>
              <p:nvPr/>
            </p:nvSpPr>
            <p:spPr bwMode="auto">
              <a:xfrm>
                <a:off x="2896" y="1751"/>
                <a:ext cx="0" cy="117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94599" name="Rectangle 39"/>
          <p:cNvSpPr>
            <a:spLocks noChangeArrowheads="1"/>
          </p:cNvSpPr>
          <p:nvPr/>
        </p:nvSpPr>
        <p:spPr bwMode="auto">
          <a:xfrm>
            <a:off x="3340100" y="1778000"/>
            <a:ext cx="1765300" cy="4165600"/>
          </a:xfrm>
          <a:prstGeom prst="rect">
            <a:avLst/>
          </a:prstGeom>
          <a:noFill/>
          <a:ln w="28575">
            <a:solidFill>
              <a:srgbClr val="FFFF00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4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94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94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1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Assigning the sequence</a:t>
            </a:r>
          </a:p>
        </p:txBody>
      </p:sp>
      <p:sp>
        <p:nvSpPr>
          <p:cNvPr id="72712" name="Text Box 8"/>
          <p:cNvSpPr txBox="1">
            <a:spLocks noChangeArrowheads="1"/>
          </p:cNvSpPr>
          <p:nvPr/>
        </p:nvSpPr>
        <p:spPr bwMode="auto">
          <a:xfrm>
            <a:off x="179294" y="1452563"/>
            <a:ext cx="8641977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400" dirty="0" smtClean="0"/>
              <a:t>You just built the backbone of a helix.</a:t>
            </a:r>
          </a:p>
          <a:p>
            <a:endParaRPr lang="en-US" sz="2400" dirty="0"/>
          </a:p>
          <a:p>
            <a:r>
              <a:rPr lang="en-US" sz="2400" dirty="0" smtClean="0"/>
              <a:t>It corresponds to some segment of the 280 aa sequence. Which segment is it?</a:t>
            </a:r>
          </a:p>
          <a:p>
            <a:endParaRPr lang="en-US" sz="2400" dirty="0"/>
          </a:p>
          <a:p>
            <a:r>
              <a:rPr lang="en-US" sz="2400" dirty="0" smtClean="0"/>
              <a:t> Give me a hint!!!!!!! 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2820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973007" y="-1173036"/>
            <a:ext cx="7043562" cy="9298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FFFF00"/>
                </a:solidFill>
              </a:rPr>
              <a:t>Model Building Procedures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3854" y="1380932"/>
            <a:ext cx="8397551" cy="5678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 smtClean="0">
                <a:solidFill>
                  <a:srgbClr val="FFFF00"/>
                </a:solidFill>
              </a:rPr>
              <a:t>Load and view an electron density map of proteinase K, an enzyme composed of 280 amino acids.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dirty="0" smtClean="0">
                <a:solidFill>
                  <a:srgbClr val="FFFF00"/>
                </a:solidFill>
              </a:rPr>
              <a:t>Display an outline of the unit cell.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dirty="0" smtClean="0">
                <a:solidFill>
                  <a:srgbClr val="FFFF00"/>
                </a:solidFill>
              </a:rPr>
              <a:t>Recognize the boundary between protein and solvent.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dirty="0" smtClean="0">
                <a:solidFill>
                  <a:srgbClr val="FFFF00"/>
                </a:solidFill>
              </a:rPr>
              <a:t>Display a “skeleton” representation of the map.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dirty="0" smtClean="0">
                <a:solidFill>
                  <a:srgbClr val="FFFF00"/>
                </a:solidFill>
              </a:rPr>
              <a:t>Identify density of an </a:t>
            </a:r>
            <a:r>
              <a:rPr lang="en-US" sz="2400" dirty="0" smtClean="0">
                <a:solidFill>
                  <a:srgbClr val="FFFF00"/>
                </a:solidFill>
                <a:latin typeface="Symbol" pitchFamily="18" charset="2"/>
              </a:rPr>
              <a:t>a</a:t>
            </a:r>
            <a:r>
              <a:rPr lang="en-US" sz="2400" dirty="0" smtClean="0">
                <a:solidFill>
                  <a:srgbClr val="FFFF00"/>
                </a:solidFill>
              </a:rPr>
              <a:t>-helix.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dirty="0" smtClean="0">
                <a:solidFill>
                  <a:srgbClr val="FFFF00"/>
                </a:solidFill>
              </a:rPr>
              <a:t>Build the main chain of the </a:t>
            </a:r>
            <a:r>
              <a:rPr lang="en-US" sz="2400" dirty="0" smtClean="0">
                <a:solidFill>
                  <a:srgbClr val="FFFF00"/>
                </a:solidFill>
                <a:latin typeface="Symbol" pitchFamily="18" charset="2"/>
              </a:rPr>
              <a:t>a</a:t>
            </a:r>
            <a:r>
              <a:rPr lang="en-US" sz="2400" dirty="0" smtClean="0">
                <a:solidFill>
                  <a:srgbClr val="FFFF00"/>
                </a:solidFill>
              </a:rPr>
              <a:t>-helix.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dirty="0" smtClean="0">
                <a:solidFill>
                  <a:srgbClr val="FFFF00"/>
                </a:solidFill>
              </a:rPr>
              <a:t>Mutate the side chains to fit the density.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dirty="0" smtClean="0">
                <a:solidFill>
                  <a:srgbClr val="FFFF00"/>
                </a:solidFill>
              </a:rPr>
              <a:t>Locate your model’s sequence within the given sequence.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dirty="0" smtClean="0">
                <a:solidFill>
                  <a:srgbClr val="FFFF00"/>
                </a:solidFill>
              </a:rPr>
              <a:t>Extend the chain at either end, one residue at a time.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61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Proteinase K </a:t>
            </a:r>
            <a:r>
              <a:rPr lang="en-US" sz="4000" dirty="0" smtClean="0">
                <a:effectLst>
                  <a:reflection stA="2000" endPos="65000" dist="50800" dir="5400000" sy="-100000" algn="bl" rotWithShape="0"/>
                </a:effectLst>
              </a:rPr>
              <a:t>amino </a:t>
            </a:r>
            <a:r>
              <a:rPr lang="en-US" sz="4000" dirty="0">
                <a:effectLst>
                  <a:reflection stA="2000" endPos="65000" dist="50800" dir="5400000" sy="-100000" algn="bl" rotWithShape="0"/>
                </a:effectLst>
              </a:rPr>
              <a:t>acid </a:t>
            </a:r>
            <a:r>
              <a:rPr lang="en-US" sz="4000" dirty="0"/>
              <a:t>sequence</a:t>
            </a:r>
          </a:p>
        </p:txBody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2400" b="1" dirty="0">
                <a:latin typeface="Courier" pitchFamily="49" charset="0"/>
              </a:rPr>
              <a:t>001_MAAQTNAPWG_LARISSTSPG_TSTYYYDESA_GQGSCVYVID </a:t>
            </a:r>
          </a:p>
          <a:p>
            <a:pPr>
              <a:lnSpc>
                <a:spcPct val="80000"/>
              </a:lnSpc>
            </a:pPr>
            <a:endParaRPr lang="en-US" sz="2400" b="1" dirty="0">
              <a:latin typeface="Courier" pitchFamily="49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b="1" dirty="0">
                <a:latin typeface="Courier" pitchFamily="49" charset="0"/>
              </a:rPr>
              <a:t>041_TGIEASHPEF_EGRAQMVKTY_YYSSRDGNGH_GTHCAGTVGS </a:t>
            </a:r>
          </a:p>
          <a:p>
            <a:pPr>
              <a:lnSpc>
                <a:spcPct val="80000"/>
              </a:lnSpc>
            </a:pPr>
            <a:endParaRPr lang="en-US" sz="2400" b="1" dirty="0">
              <a:latin typeface="Courier" pitchFamily="49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b="1" dirty="0">
                <a:latin typeface="Courier" pitchFamily="49" charset="0"/>
              </a:rPr>
              <a:t>081_RTYGVAKKTQ_LFGVKVLDDN_GSGQYSTIIA_GMDFVASDKN </a:t>
            </a:r>
          </a:p>
          <a:p>
            <a:pPr>
              <a:lnSpc>
                <a:spcPct val="80000"/>
              </a:lnSpc>
            </a:pPr>
            <a:endParaRPr lang="en-US" sz="2400" b="1" dirty="0">
              <a:latin typeface="Courier" pitchFamily="49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b="1" dirty="0">
                <a:latin typeface="Courier" pitchFamily="49" charset="0"/>
              </a:rPr>
              <a:t>121_NRNCPKGVVA_SLSLGGGYSS_SVNSAAARLQ_SSGVMVAVAA </a:t>
            </a:r>
          </a:p>
          <a:p>
            <a:pPr>
              <a:lnSpc>
                <a:spcPct val="80000"/>
              </a:lnSpc>
            </a:pPr>
            <a:endParaRPr lang="en-US" sz="2400" b="1" dirty="0">
              <a:latin typeface="Courier" pitchFamily="49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b="1" dirty="0">
                <a:latin typeface="Courier" pitchFamily="49" charset="0"/>
              </a:rPr>
              <a:t>161_GNNNADARNY_SPASEPSVCT_VGASDRYDRR_SSFSNYGSVL </a:t>
            </a:r>
          </a:p>
          <a:p>
            <a:pPr>
              <a:lnSpc>
                <a:spcPct val="80000"/>
              </a:lnSpc>
            </a:pPr>
            <a:endParaRPr lang="en-US" sz="2400" b="1" dirty="0">
              <a:latin typeface="Courier" pitchFamily="49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b="1" dirty="0">
                <a:latin typeface="Courier" pitchFamily="49" charset="0"/>
              </a:rPr>
              <a:t>201_DIFGPGT</a:t>
            </a:r>
            <a:r>
              <a:rPr lang="en-US" sz="2400" b="1" dirty="0">
                <a:solidFill>
                  <a:schemeClr val="accent2"/>
                </a:solidFill>
                <a:latin typeface="Courier" pitchFamily="49" charset="0"/>
              </a:rPr>
              <a:t>D</a:t>
            </a:r>
            <a:r>
              <a:rPr lang="en-US" sz="2400" b="1" dirty="0">
                <a:latin typeface="Courier" pitchFamily="49" charset="0"/>
              </a:rPr>
              <a:t>IL_STWIGGSTRS_ISGTSMATPH_VAGLAAYLMT </a:t>
            </a:r>
          </a:p>
          <a:p>
            <a:pPr>
              <a:lnSpc>
                <a:spcPct val="80000"/>
              </a:lnSpc>
            </a:pPr>
            <a:endParaRPr lang="en-US" sz="2400" b="1" dirty="0">
              <a:latin typeface="Courier" pitchFamily="49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b="1" dirty="0">
                <a:latin typeface="Courier" pitchFamily="49" charset="0"/>
              </a:rPr>
              <a:t>241_LGKTTAASAC_RYIADTANKG_DLSNIPFGTV_NLLAYNNYQA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524364" y="6288142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280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37882" y="2030506"/>
            <a:ext cx="7986482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00" b="1" dirty="0" smtClean="0">
                <a:solidFill>
                  <a:srgbClr val="FF0000">
                    <a:alpha val="35000"/>
                  </a:srgbClr>
                </a:solidFill>
                <a:effectLst>
                  <a:reflection blurRad="6350" stA="62000" endPos="45500" dir="5400000" sy="-100000" algn="bl" rotWithShape="0"/>
                </a:effectLst>
              </a:rPr>
              <a:t>280 aa</a:t>
            </a:r>
            <a:endParaRPr lang="en-US" sz="19900" b="1" dirty="0">
              <a:solidFill>
                <a:srgbClr val="FF0000">
                  <a:alpha val="35000"/>
                </a:srgbClr>
              </a:solidFill>
              <a:effectLst>
                <a:reflection blurRad="6350" stA="620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632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aadens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56" y="738568"/>
            <a:ext cx="8541121" cy="570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287957" y="257175"/>
            <a:ext cx="854112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 dirty="0" smtClean="0"/>
              <a:t>The 20 amino acids in order of increasing size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584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75757" y="669701"/>
            <a:ext cx="7379595" cy="264016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75757" y="3309870"/>
            <a:ext cx="7379595" cy="1274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45848"/>
            <a:ext cx="8229600" cy="214759"/>
          </a:xfrm>
        </p:spPr>
        <p:txBody>
          <a:bodyPr/>
          <a:lstStyle/>
          <a:p>
            <a:r>
              <a:rPr lang="en-US"/>
              <a:t>Amino acid anatomy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68680" y="3697941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</a:t>
            </a:r>
            <a:endParaRPr lang="en-US" sz="2000" b="1" dirty="0">
              <a:solidFill>
                <a:srgbClr val="9966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64516" y="3554505"/>
            <a:ext cx="5565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CA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70549" y="4184396"/>
            <a:ext cx="383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67655" y="3697941"/>
            <a:ext cx="383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29583" y="375456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Backbone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576779" y="2052403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Side chain</a:t>
            </a:r>
            <a:endParaRPr lang="en-US" dirty="0"/>
          </a:p>
        </p:txBody>
      </p:sp>
      <p:pic>
        <p:nvPicPr>
          <p:cNvPr id="261123" name="Picture 3" descr="00-label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-266700"/>
            <a:ext cx="9001125" cy="73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875757" y="669701"/>
            <a:ext cx="7379595" cy="264016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75757" y="3309870"/>
            <a:ext cx="7379595" cy="1274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529583" y="375456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Backbone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576779" y="2052403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Side chain</a:t>
            </a:r>
            <a:endParaRPr lang="en-US" dirty="0"/>
          </a:p>
        </p:txBody>
      </p:sp>
      <p:pic>
        <p:nvPicPr>
          <p:cNvPr id="262147" name="Picture 3" descr="01-label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-266700"/>
            <a:ext cx="9001125" cy="73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868680" y="3697941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</a:t>
            </a:r>
            <a:endParaRPr lang="en-US" sz="2000" b="1" dirty="0">
              <a:solidFill>
                <a:srgbClr val="9966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64516" y="3554505"/>
            <a:ext cx="5565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CA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70549" y="4184396"/>
            <a:ext cx="383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67655" y="3697941"/>
            <a:ext cx="383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457200" y="145848"/>
            <a:ext cx="8229600" cy="214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mtClean="0"/>
              <a:t>Amino acid anatomy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875757" y="669701"/>
            <a:ext cx="7379595" cy="264016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875757" y="3309870"/>
            <a:ext cx="7379595" cy="1274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6529583" y="375456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Backbone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6576779" y="2052403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Side chain</a:t>
            </a:r>
            <a:endParaRPr lang="en-US" dirty="0"/>
          </a:p>
        </p:txBody>
      </p:sp>
      <p:pic>
        <p:nvPicPr>
          <p:cNvPr id="263170" name="Picture 2" descr="19-label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-266700"/>
            <a:ext cx="9001125" cy="73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3171" name="Picture 3" descr="18-labe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-266700"/>
            <a:ext cx="9001125" cy="73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3172" name="Picture 4" descr="17-label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-266700"/>
            <a:ext cx="9001125" cy="73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3173" name="Picture 5" descr="16-label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-266700"/>
            <a:ext cx="9001125" cy="73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3174" name="Picture 6" descr="15-labele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-266700"/>
            <a:ext cx="9001125" cy="73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3175" name="Picture 7" descr="14-labele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-266700"/>
            <a:ext cx="9001125" cy="73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3176" name="Picture 8" descr="13-labele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-266700"/>
            <a:ext cx="9001125" cy="73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3177" name="Picture 9" descr="12-labele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-266700"/>
            <a:ext cx="9001125" cy="73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3178" name="Picture 10" descr="11-labeled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-266700"/>
            <a:ext cx="9001125" cy="73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3179" name="Picture 11" descr="10-labeled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-266700"/>
            <a:ext cx="9001125" cy="73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3180" name="Picture 12" descr="09-labeled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-266700"/>
            <a:ext cx="9001125" cy="73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3181" name="Picture 13" descr="08-labeled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-266700"/>
            <a:ext cx="9001125" cy="73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3182" name="Picture 14" descr="07-labeled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-266700"/>
            <a:ext cx="9001125" cy="73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3183" name="Picture 15" descr="06-labeled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-266700"/>
            <a:ext cx="9001125" cy="73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3184" name="Picture 16" descr="05-labeled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-266700"/>
            <a:ext cx="9001125" cy="73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3185" name="Picture 17" descr="04-labeled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-266700"/>
            <a:ext cx="9001125" cy="73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3186" name="Picture 18" descr="03-labeled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-266700"/>
            <a:ext cx="9001125" cy="73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3187" name="Picture 19" descr="02-labeled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-266700"/>
            <a:ext cx="9001125" cy="73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3188" name="Picture 20" descr="01-labeled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-266700"/>
            <a:ext cx="9001125" cy="73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3190" name="Picture 22" descr="20-labeled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-266700"/>
            <a:ext cx="9001125" cy="73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3868680" y="3697941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</a:t>
            </a:r>
            <a:endParaRPr lang="en-US" sz="2000" b="1" dirty="0">
              <a:solidFill>
                <a:srgbClr val="9966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164516" y="3554505"/>
            <a:ext cx="5565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CA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670549" y="4184396"/>
            <a:ext cx="383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167655" y="3697941"/>
            <a:ext cx="383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45848"/>
            <a:ext cx="8229600" cy="214759"/>
          </a:xfrm>
        </p:spPr>
        <p:txBody>
          <a:bodyPr/>
          <a:lstStyle/>
          <a:p>
            <a:r>
              <a:rPr lang="en-US"/>
              <a:t>Amino acid anatomy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3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3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400"/>
                                        <p:tgtEl>
                                          <p:spTgt spid="263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26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3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63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3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63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3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63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3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63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3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63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3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63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3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63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3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63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3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63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63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63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63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63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63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63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63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63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63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63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63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63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63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63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63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63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63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2" name="Picture 2" descr="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-266700"/>
            <a:ext cx="9001125" cy="73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43" name="Rectangle 3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400">
                <a:solidFill>
                  <a:schemeClr val="tx2"/>
                </a:solidFill>
              </a:rPr>
              <a:t>Peptide bond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82452" y="3984341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</a:t>
            </a:r>
            <a:endParaRPr lang="en-US" sz="2000" b="1" dirty="0">
              <a:solidFill>
                <a:srgbClr val="9966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64516" y="3554505"/>
            <a:ext cx="5565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CA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67759" y="3154395"/>
            <a:ext cx="383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18537" y="3784286"/>
            <a:ext cx="383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99504" y="4224737"/>
            <a:ext cx="5565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CA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13" name="Trapezoid 12"/>
          <p:cNvSpPr/>
          <p:nvPr/>
        </p:nvSpPr>
        <p:spPr>
          <a:xfrm rot="12287077">
            <a:off x="4004543" y="3472179"/>
            <a:ext cx="2555296" cy="1042257"/>
          </a:xfrm>
          <a:prstGeom prst="trapezoid">
            <a:avLst>
              <a:gd name="adj" fmla="val 60231"/>
            </a:avLst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995311" y="3628412"/>
            <a:ext cx="1691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N-terminus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-11693" y="3765347"/>
            <a:ext cx="1691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C-terminus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-11693" y="3765347"/>
            <a:ext cx="1691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C-terminus</a:t>
            </a:r>
            <a:endParaRPr lang="en-US" sz="2400" dirty="0"/>
          </a:p>
        </p:txBody>
      </p:sp>
      <p:pic>
        <p:nvPicPr>
          <p:cNvPr id="266242" name="Picture 2" descr="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-266700"/>
            <a:ext cx="9001125" cy="73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43" name="Rectangle 3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400">
                <a:solidFill>
                  <a:schemeClr val="tx2"/>
                </a:solidFill>
              </a:rPr>
              <a:t>Peptide bond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46661" y="3354450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</a:t>
            </a:r>
            <a:endParaRPr lang="en-US" sz="2000" b="1" dirty="0">
              <a:solidFill>
                <a:srgbClr val="9966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64516" y="3554505"/>
            <a:ext cx="5565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CA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25556" y="4184396"/>
            <a:ext cx="383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37655" y="3584231"/>
            <a:ext cx="383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09147" y="3789948"/>
            <a:ext cx="5565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CA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11" name="Trapezoid 10"/>
          <p:cNvSpPr/>
          <p:nvPr/>
        </p:nvSpPr>
        <p:spPr>
          <a:xfrm rot="8939215">
            <a:off x="2452910" y="3532097"/>
            <a:ext cx="2555296" cy="1042257"/>
          </a:xfrm>
          <a:prstGeom prst="trapezoid">
            <a:avLst>
              <a:gd name="adj" fmla="val 60231"/>
            </a:avLst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995311" y="3628412"/>
            <a:ext cx="1691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N-terminus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51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2" name="Picture 2" descr="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-266700"/>
            <a:ext cx="9001125" cy="73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43" name="Rectangle 3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400" dirty="0" smtClean="0">
                <a:solidFill>
                  <a:schemeClr val="tx2"/>
                </a:solidFill>
              </a:rPr>
              <a:t>Main chain torsion angles</a:t>
            </a:r>
            <a:endParaRPr lang="en-US" sz="4400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2315" y="3853171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</a:t>
            </a:r>
            <a:endParaRPr lang="en-US" sz="2000" b="1" dirty="0">
              <a:solidFill>
                <a:srgbClr val="9966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64516" y="3554505"/>
            <a:ext cx="5565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CA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10630" y="3793251"/>
            <a:ext cx="383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Curved Down Arrow 1"/>
          <p:cNvSpPr/>
          <p:nvPr/>
        </p:nvSpPr>
        <p:spPr>
          <a:xfrm>
            <a:off x="4572000" y="3247464"/>
            <a:ext cx="674720" cy="363071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urved Down Arrow 10"/>
          <p:cNvSpPr/>
          <p:nvPr/>
        </p:nvSpPr>
        <p:spPr>
          <a:xfrm flipH="1">
            <a:off x="3566406" y="3267634"/>
            <a:ext cx="674720" cy="363071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68347" y="2476978"/>
            <a:ext cx="5052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Symbol" pitchFamily="18" charset="2"/>
              </a:rPr>
              <a:t>f</a:t>
            </a:r>
            <a:endParaRPr lang="en-US" sz="4800" dirty="0">
              <a:latin typeface="Symbol" pitchFamily="18" charset="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27294" y="2436637"/>
            <a:ext cx="6062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Symbol" pitchFamily="18" charset="2"/>
              </a:rPr>
              <a:t>y</a:t>
            </a:r>
            <a:endParaRPr lang="en-US" sz="4800" dirty="0">
              <a:latin typeface="Symbol" pitchFamily="18" charset="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46720" y="2650601"/>
            <a:ext cx="7312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phi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828371" y="2667469"/>
            <a:ext cx="7088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psi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25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194" name="Picture 2" descr="morphbetatoalph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-266700"/>
            <a:ext cx="9001125" cy="73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419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Peptide bond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64516" y="3554505"/>
            <a:ext cx="5565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CA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9" name="Curved Down Arrow 8"/>
          <p:cNvSpPr/>
          <p:nvPr/>
        </p:nvSpPr>
        <p:spPr>
          <a:xfrm>
            <a:off x="4572000" y="3247464"/>
            <a:ext cx="674720" cy="363071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urved Down Arrow 9"/>
          <p:cNvSpPr/>
          <p:nvPr/>
        </p:nvSpPr>
        <p:spPr>
          <a:xfrm flipH="1">
            <a:off x="3566406" y="3267634"/>
            <a:ext cx="674720" cy="363071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68347" y="2476978"/>
            <a:ext cx="5052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Symbol" pitchFamily="18" charset="2"/>
              </a:rPr>
              <a:t>f</a:t>
            </a:r>
            <a:endParaRPr lang="en-US" sz="4800" dirty="0">
              <a:latin typeface="Symbol" pitchFamily="18" charset="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27294" y="2436637"/>
            <a:ext cx="6062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Symbol" pitchFamily="18" charset="2"/>
              </a:rPr>
              <a:t>y</a:t>
            </a:r>
            <a:endParaRPr lang="en-US" sz="4800" dirty="0">
              <a:latin typeface="Symbol" pitchFamily="18" charset="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46720" y="2650601"/>
            <a:ext cx="7312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phi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828371" y="2667469"/>
            <a:ext cx="7088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psi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Peptide bond</a:t>
            </a:r>
          </a:p>
        </p:txBody>
      </p:sp>
      <p:pic>
        <p:nvPicPr>
          <p:cNvPr id="260100" name="Picture 4" descr="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-266700"/>
            <a:ext cx="9001125" cy="73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164516" y="3554505"/>
            <a:ext cx="5565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CA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7" name="Curved Down Arrow 6"/>
          <p:cNvSpPr/>
          <p:nvPr/>
        </p:nvSpPr>
        <p:spPr>
          <a:xfrm>
            <a:off x="4572000" y="3247464"/>
            <a:ext cx="674720" cy="363071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Curved Down Arrow 7"/>
          <p:cNvSpPr/>
          <p:nvPr/>
        </p:nvSpPr>
        <p:spPr>
          <a:xfrm flipH="1">
            <a:off x="3566406" y="3267634"/>
            <a:ext cx="674720" cy="363071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68347" y="2476978"/>
            <a:ext cx="5052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Symbol" pitchFamily="18" charset="2"/>
              </a:rPr>
              <a:t>f</a:t>
            </a:r>
            <a:endParaRPr lang="en-US" sz="4800" dirty="0">
              <a:latin typeface="Symbol" pitchFamily="18" charset="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27294" y="2436637"/>
            <a:ext cx="6062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Symbol" pitchFamily="18" charset="2"/>
              </a:rPr>
              <a:t>y</a:t>
            </a:r>
            <a:endParaRPr lang="en-US" sz="4800" dirty="0">
              <a:latin typeface="Symbol" pitchFamily="18" charset="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46720" y="2650601"/>
            <a:ext cx="7312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phi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828371" y="2667469"/>
            <a:ext cx="7088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psi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Load map into COOT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47869" y="2086480"/>
            <a:ext cx="85655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Tx/>
              <a:buAutoNum type="arabicPeriod"/>
            </a:pPr>
            <a:r>
              <a:rPr lang="en-US" sz="2400" dirty="0" smtClean="0">
                <a:solidFill>
                  <a:srgbClr val="000000"/>
                </a:solidFill>
              </a:rPr>
              <a:t>Open a terminal window.</a:t>
            </a:r>
          </a:p>
          <a:p>
            <a:pPr marL="342900" lvl="0" indent="-342900">
              <a:buFontTx/>
              <a:buAutoNum type="arabicPeriod"/>
            </a:pPr>
            <a:r>
              <a:rPr lang="en-US" sz="2400" dirty="0" smtClean="0">
                <a:solidFill>
                  <a:srgbClr val="000000"/>
                </a:solidFill>
              </a:rPr>
              <a:t>Load </a:t>
            </a:r>
            <a:r>
              <a:rPr lang="en-US" sz="2400" dirty="0">
                <a:solidFill>
                  <a:srgbClr val="000000"/>
                </a:solidFill>
              </a:rPr>
              <a:t>and view an electron density map of proteinase </a:t>
            </a:r>
            <a:r>
              <a:rPr lang="en-US" sz="2400" dirty="0" smtClean="0">
                <a:solidFill>
                  <a:srgbClr val="000000"/>
                </a:solidFill>
              </a:rPr>
              <a:t>K.</a:t>
            </a:r>
            <a:endParaRPr lang="en-US" sz="2400" dirty="0">
              <a:solidFill>
                <a:srgbClr val="000000"/>
              </a:solidFill>
            </a:endParaRP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type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000000"/>
                </a:solidFill>
              </a:rPr>
              <a:t>“</a:t>
            </a:r>
            <a:r>
              <a:rPr lang="en-US" sz="2400" dirty="0">
                <a:solidFill>
                  <a:srgbClr val="FF0000"/>
                </a:solidFill>
              </a:rPr>
              <a:t>coot </a:t>
            </a:r>
            <a:r>
              <a:rPr lang="en-US" sz="2400" dirty="0" smtClean="0">
                <a:solidFill>
                  <a:srgbClr val="FF0000"/>
                </a:solidFill>
              </a:rPr>
              <a:t>m230d_2020_scaled_dm1.mtz</a:t>
            </a:r>
            <a:r>
              <a:rPr lang="en-US" sz="2400" dirty="0">
                <a:solidFill>
                  <a:srgbClr val="000000"/>
                </a:solidFill>
              </a:rPr>
              <a:t>”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287" y="3621976"/>
            <a:ext cx="7591425" cy="24669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6286" y="3859428"/>
            <a:ext cx="722149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 coot m230d_2020_scaled_dm1.mtz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16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52388"/>
            <a:ext cx="8797925" cy="1143000"/>
          </a:xfrm>
        </p:spPr>
        <p:txBody>
          <a:bodyPr/>
          <a:lstStyle/>
          <a:p>
            <a:r>
              <a:rPr lang="en-US" sz="3600"/>
              <a:t>Lowest energy </a:t>
            </a:r>
            <a:r>
              <a:rPr lang="en-US" sz="3600">
                <a:latin typeface="Symbol" pitchFamily="18" charset="2"/>
              </a:rPr>
              <a:t>f,y</a:t>
            </a:r>
            <a:r>
              <a:rPr lang="en-US" sz="3600"/>
              <a:t> angles correspond to </a:t>
            </a:r>
            <a:r>
              <a:rPr lang="en-US" sz="3600">
                <a:latin typeface="Symbol" pitchFamily="18" charset="2"/>
              </a:rPr>
              <a:t>a</a:t>
            </a:r>
            <a:r>
              <a:rPr lang="en-US" sz="3600"/>
              <a:t>-helices and </a:t>
            </a:r>
            <a:r>
              <a:rPr lang="en-US" sz="3600">
                <a:latin typeface="Symbol" pitchFamily="18" charset="2"/>
              </a:rPr>
              <a:t>b</a:t>
            </a:r>
            <a:r>
              <a:rPr lang="en-US" sz="3600"/>
              <a:t>-sheets</a:t>
            </a:r>
          </a:p>
        </p:txBody>
      </p:sp>
      <p:pic>
        <p:nvPicPr>
          <p:cNvPr id="55304" name="Picture 8" descr="rama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10125" y="1514475"/>
            <a:ext cx="4360863" cy="41640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5305" name="Picture 9" descr="hel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3559175"/>
            <a:ext cx="3937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7" name="Picture 11" descr="beta03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09700"/>
            <a:ext cx="4824413" cy="17478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5309" name="Line 13"/>
          <p:cNvSpPr>
            <a:spLocks noChangeShapeType="1"/>
          </p:cNvSpPr>
          <p:nvPr/>
        </p:nvSpPr>
        <p:spPr bwMode="auto">
          <a:xfrm>
            <a:off x="4572000" y="2197100"/>
            <a:ext cx="1552575" cy="30163"/>
          </a:xfrm>
          <a:prstGeom prst="line">
            <a:avLst/>
          </a:prstGeom>
          <a:noFill/>
          <a:ln w="76200">
            <a:solidFill>
              <a:srgbClr val="A5F1F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10" name="Line 14"/>
          <p:cNvSpPr>
            <a:spLocks noChangeShapeType="1"/>
          </p:cNvSpPr>
          <p:nvPr/>
        </p:nvSpPr>
        <p:spPr bwMode="auto">
          <a:xfrm flipV="1">
            <a:off x="3856038" y="3875088"/>
            <a:ext cx="2451100" cy="757237"/>
          </a:xfrm>
          <a:prstGeom prst="line">
            <a:avLst/>
          </a:prstGeom>
          <a:noFill/>
          <a:ln w="76200">
            <a:solidFill>
              <a:srgbClr val="A5F1F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11" name="Text Box 15"/>
          <p:cNvSpPr txBox="1">
            <a:spLocks noChangeArrowheads="1"/>
          </p:cNvSpPr>
          <p:nvPr/>
        </p:nvSpPr>
        <p:spPr bwMode="auto">
          <a:xfrm>
            <a:off x="1255713" y="5426075"/>
            <a:ext cx="15652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>
                <a:solidFill>
                  <a:schemeClr val="tx2"/>
                </a:solidFill>
                <a:latin typeface="Symbol" pitchFamily="18" charset="2"/>
              </a:rPr>
              <a:t>a</a:t>
            </a:r>
            <a:r>
              <a:rPr lang="en-US" sz="3600">
                <a:solidFill>
                  <a:schemeClr val="tx2"/>
                </a:solidFill>
              </a:rPr>
              <a:t>-helix</a:t>
            </a:r>
          </a:p>
        </p:txBody>
      </p:sp>
      <p:sp>
        <p:nvSpPr>
          <p:cNvPr id="55313" name="Rectangle 17"/>
          <p:cNvSpPr>
            <a:spLocks noChangeArrowheads="1"/>
          </p:cNvSpPr>
          <p:nvPr/>
        </p:nvSpPr>
        <p:spPr bwMode="auto">
          <a:xfrm>
            <a:off x="1331913" y="2789238"/>
            <a:ext cx="17049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>
                <a:solidFill>
                  <a:schemeClr val="tx2"/>
                </a:solidFill>
                <a:latin typeface="Symbol" pitchFamily="18" charset="2"/>
              </a:rPr>
              <a:t>b</a:t>
            </a:r>
            <a:r>
              <a:rPr lang="en-US" sz="3600">
                <a:solidFill>
                  <a:schemeClr val="tx2"/>
                </a:solidFill>
              </a:rPr>
              <a:t>-sheet</a:t>
            </a:r>
          </a:p>
        </p:txBody>
      </p:sp>
      <p:sp>
        <p:nvSpPr>
          <p:cNvPr id="55314" name="Text Box 18"/>
          <p:cNvSpPr txBox="1">
            <a:spLocks noChangeArrowheads="1"/>
          </p:cNvSpPr>
          <p:nvPr/>
        </p:nvSpPr>
        <p:spPr bwMode="auto">
          <a:xfrm>
            <a:off x="606425" y="6205538"/>
            <a:ext cx="80970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If you fit density correctly </a:t>
            </a:r>
            <a:r>
              <a:rPr lang="en-US" dirty="0" smtClean="0"/>
              <a:t>there will be less than 1% Ramachandran outliers</a:t>
            </a:r>
            <a:endParaRPr lang="en-US" dirty="0"/>
          </a:p>
        </p:txBody>
      </p:sp>
      <p:sp>
        <p:nvSpPr>
          <p:cNvPr id="55315" name="Text Box 19"/>
          <p:cNvSpPr txBox="1">
            <a:spLocks noChangeArrowheads="1"/>
          </p:cNvSpPr>
          <p:nvPr/>
        </p:nvSpPr>
        <p:spPr bwMode="auto">
          <a:xfrm>
            <a:off x="5972175" y="5588000"/>
            <a:ext cx="2178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Ramachandran plot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1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Assigning the sequence</a:t>
            </a:r>
          </a:p>
        </p:txBody>
      </p:sp>
      <p:sp>
        <p:nvSpPr>
          <p:cNvPr id="72712" name="Text Box 8"/>
          <p:cNvSpPr txBox="1">
            <a:spLocks noChangeArrowheads="1"/>
          </p:cNvSpPr>
          <p:nvPr/>
        </p:nvSpPr>
        <p:spPr bwMode="auto">
          <a:xfrm>
            <a:off x="179294" y="1452563"/>
            <a:ext cx="8641977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400" dirty="0" smtClean="0"/>
              <a:t>You just built the backbone of a helix.</a:t>
            </a:r>
          </a:p>
          <a:p>
            <a:endParaRPr lang="en-US" sz="2400" dirty="0"/>
          </a:p>
          <a:p>
            <a:r>
              <a:rPr lang="en-US" sz="2400" dirty="0" smtClean="0"/>
              <a:t>It corresponds to some segment of the 280 aa sequence. Which segment is it?</a:t>
            </a:r>
          </a:p>
          <a:p>
            <a:endParaRPr lang="en-US" sz="2400" dirty="0"/>
          </a:p>
          <a:p>
            <a:r>
              <a:rPr lang="en-US" sz="2400" dirty="0" smtClean="0"/>
              <a:t>Find  a stretch of 5-10 residues with well defined side chain density.</a:t>
            </a:r>
          </a:p>
          <a:p>
            <a:endParaRPr lang="en-US" sz="2400" dirty="0" smtClean="0"/>
          </a:p>
          <a:p>
            <a:r>
              <a:rPr lang="en-US" sz="2400" dirty="0" smtClean="0"/>
              <a:t>Fit the side chain density by trial and error. (Mutate &amp; </a:t>
            </a:r>
            <a:r>
              <a:rPr lang="en-US" sz="2400" dirty="0" err="1" smtClean="0"/>
              <a:t>Autofit</a:t>
            </a:r>
            <a:r>
              <a:rPr lang="en-US" sz="2400" dirty="0" smtClean="0"/>
              <a:t>)</a:t>
            </a:r>
          </a:p>
          <a:p>
            <a:endParaRPr lang="en-US" sz="2400" dirty="0" smtClean="0"/>
          </a:p>
          <a:p>
            <a:r>
              <a:rPr lang="en-US" sz="2400" dirty="0" smtClean="0"/>
              <a:t>Check the proteinase K amino acid sequence for a matching sequence of residues.</a:t>
            </a:r>
          </a:p>
          <a:p>
            <a:r>
              <a:rPr lang="en-US" sz="2400" dirty="0" smtClean="0"/>
              <a:t>  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5370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Center on a particular amino acid using sequence view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532" y="1448670"/>
            <a:ext cx="6617020" cy="540933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412" y="3119718"/>
            <a:ext cx="6705600" cy="1371600"/>
          </a:xfrm>
          <a:prstGeom prst="rect">
            <a:avLst/>
          </a:prstGeom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999998" y="1770001"/>
            <a:ext cx="1246303" cy="138499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dirty="0" smtClean="0"/>
              <a:t>Blah1</a:t>
            </a:r>
          </a:p>
          <a:p>
            <a:r>
              <a:rPr lang="en-US" sz="1200" dirty="0" smtClean="0"/>
              <a:t>Blah2</a:t>
            </a:r>
          </a:p>
          <a:p>
            <a:r>
              <a:rPr lang="en-US" sz="1200" dirty="0" smtClean="0"/>
              <a:t>Blah3</a:t>
            </a:r>
            <a:endParaRPr lang="en-US" sz="1200" dirty="0"/>
          </a:p>
          <a:p>
            <a:r>
              <a:rPr lang="en-US" sz="1200" dirty="0" smtClean="0"/>
              <a:t>Sequence View</a:t>
            </a:r>
            <a:br>
              <a:rPr lang="en-US" sz="1200" dirty="0" smtClean="0"/>
            </a:br>
            <a:r>
              <a:rPr lang="en-US" sz="1200" dirty="0" smtClean="0"/>
              <a:t>Blah5</a:t>
            </a:r>
          </a:p>
          <a:p>
            <a:r>
              <a:rPr lang="en-US" sz="1200" dirty="0" smtClean="0"/>
              <a:t>Blah6</a:t>
            </a:r>
          </a:p>
          <a:p>
            <a:r>
              <a:rPr lang="en-US" sz="1200" dirty="0" smtClean="0"/>
              <a:t>Blah7</a:t>
            </a:r>
            <a:endParaRPr lang="en-US" sz="1200" dirty="0"/>
          </a:p>
        </p:txBody>
      </p:sp>
      <p:sp>
        <p:nvSpPr>
          <p:cNvPr id="7" name="Line 10"/>
          <p:cNvSpPr>
            <a:spLocks noChangeShapeType="1"/>
          </p:cNvSpPr>
          <p:nvPr/>
        </p:nvSpPr>
        <p:spPr bwMode="auto">
          <a:xfrm flipH="1" flipV="1">
            <a:off x="2442175" y="1535051"/>
            <a:ext cx="361950" cy="23495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983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Center on a particular amino acid using sequence view</a:t>
            </a:r>
            <a:endParaRPr lang="en-US" sz="40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031" y="1446181"/>
            <a:ext cx="6620066" cy="5411819"/>
          </a:xfrm>
        </p:spPr>
      </p:pic>
    </p:spTree>
    <p:extLst>
      <p:ext uri="{BB962C8B-B14F-4D97-AF65-F5344CB8AC3E}">
        <p14:creationId xmlns:p14="http://schemas.microsoft.com/office/powerpoint/2010/main" val="282105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522" y="1446181"/>
            <a:ext cx="6620066" cy="54118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274638"/>
            <a:ext cx="8955741" cy="1143000"/>
          </a:xfrm>
        </p:spPr>
        <p:txBody>
          <a:bodyPr/>
          <a:lstStyle/>
          <a:p>
            <a:r>
              <a:rPr lang="en-US" sz="4000" dirty="0" smtClean="0"/>
              <a:t>Zoom. Right click. Drag toward you.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0492" y="3126440"/>
            <a:ext cx="1073508" cy="186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1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92" name="Rectangle 8"/>
          <p:cNvSpPr>
            <a:spLocks noGrp="1" noChangeArrowheads="1"/>
          </p:cNvSpPr>
          <p:nvPr>
            <p:ph type="title"/>
          </p:nvPr>
        </p:nvSpPr>
        <p:spPr>
          <a:xfrm>
            <a:off x="446088" y="285750"/>
            <a:ext cx="8229600" cy="1143000"/>
          </a:xfrm>
        </p:spPr>
        <p:txBody>
          <a:bodyPr/>
          <a:lstStyle/>
          <a:p>
            <a:r>
              <a:rPr lang="en-US" sz="4000" dirty="0"/>
              <a:t>Zoom in on a distinctive side chain. </a:t>
            </a:r>
            <a:br>
              <a:rPr lang="en-US" sz="4000" dirty="0"/>
            </a:br>
            <a:r>
              <a:rPr lang="en-US" sz="4000" dirty="0" smtClean="0"/>
              <a:t>Mutate and </a:t>
            </a:r>
            <a:r>
              <a:rPr lang="en-US" sz="4000" dirty="0" err="1" smtClean="0"/>
              <a:t>autofit</a:t>
            </a:r>
            <a:endParaRPr lang="en-US" sz="3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522" y="1446181"/>
            <a:ext cx="6620066" cy="54118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680"/>
          <a:stretch/>
        </p:blipFill>
        <p:spPr>
          <a:xfrm>
            <a:off x="7992588" y="3251140"/>
            <a:ext cx="1506072" cy="2008087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>
            <a:off x="7879977" y="4152090"/>
            <a:ext cx="443752" cy="406463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7906871" y="4831976"/>
            <a:ext cx="430305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142194" y="3210799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Use this</a:t>
            </a:r>
            <a:endParaRPr lang="en-US" dirty="0"/>
          </a:p>
        </p:txBody>
      </p:sp>
      <p:sp>
        <p:nvSpPr>
          <p:cNvPr id="16" name="Line 8"/>
          <p:cNvSpPr>
            <a:spLocks noChangeShapeType="1"/>
          </p:cNvSpPr>
          <p:nvPr/>
        </p:nvSpPr>
        <p:spPr bwMode="auto">
          <a:xfrm flipH="1">
            <a:off x="8745624" y="3720073"/>
            <a:ext cx="457200" cy="127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522" y="1446181"/>
            <a:ext cx="6620066" cy="5411819"/>
          </a:xfrm>
          <a:prstGeom prst="rect">
            <a:avLst/>
          </a:prstGeom>
        </p:spPr>
      </p:pic>
      <p:sp>
        <p:nvSpPr>
          <p:cNvPr id="15360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Select amino acid type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62" y="927847"/>
            <a:ext cx="839792" cy="5750578"/>
          </a:xfrm>
          <a:prstGeom prst="rect">
            <a:avLst/>
          </a:prstGeom>
        </p:spPr>
      </p:pic>
      <p:sp>
        <p:nvSpPr>
          <p:cNvPr id="153608" name="Line 8"/>
          <p:cNvSpPr>
            <a:spLocks noChangeShapeType="1"/>
          </p:cNvSpPr>
          <p:nvPr/>
        </p:nvSpPr>
        <p:spPr bwMode="auto">
          <a:xfrm flipH="1">
            <a:off x="7829742" y="4607579"/>
            <a:ext cx="457200" cy="127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5361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125" y="1446181"/>
            <a:ext cx="6621463" cy="541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81481E-6 L -0.77344 0.03032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536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81" y="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3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536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8" grpId="0" animBg="1"/>
      <p:bldP spid="153608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60" name="Rectangle 16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sz="3200" dirty="0" smtClean="0"/>
              <a:t>What to do if side chain doesn’t fit.</a:t>
            </a:r>
            <a:br>
              <a:rPr lang="en-US" sz="3200" dirty="0" smtClean="0"/>
            </a:br>
            <a:r>
              <a:rPr lang="en-US" sz="3200" dirty="0" smtClean="0"/>
              <a:t>First, adjust view to see full picture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520" y="1446181"/>
            <a:ext cx="6620066" cy="541181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32914" y="4152090"/>
            <a:ext cx="54992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Front clipping plane hides atoms.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You cant drag atoms out of the plane of the screen!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520" y="1446180"/>
            <a:ext cx="6620066" cy="5411819"/>
          </a:xfrm>
          <a:prstGeom prst="rect">
            <a:avLst/>
          </a:prstGeom>
        </p:spPr>
      </p:pic>
      <p:sp>
        <p:nvSpPr>
          <p:cNvPr id="159760" name="Rectangle 16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sz="3200" dirty="0" smtClean="0"/>
              <a:t>Try Real Space Refine</a:t>
            </a:r>
            <a:r>
              <a:rPr lang="en-US" sz="3200" smtClean="0"/>
              <a:t>. But first adjust view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92586" y="1601583"/>
            <a:ext cx="1234571" cy="799479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7992586" y="1947534"/>
            <a:ext cx="221876" cy="2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520" y="1446181"/>
            <a:ext cx="6620066" cy="541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54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520" y="1446181"/>
            <a:ext cx="6620066" cy="5411819"/>
          </a:xfrm>
          <a:prstGeom prst="rect">
            <a:avLst/>
          </a:prstGeom>
        </p:spPr>
      </p:pic>
      <p:sp>
        <p:nvSpPr>
          <p:cNvPr id="159760" name="Rectangle 16"/>
          <p:cNvSpPr>
            <a:spLocks noGrp="1" noChangeArrowheads="1"/>
          </p:cNvSpPr>
          <p:nvPr>
            <p:ph type="title" sz="quarter"/>
          </p:nvPr>
        </p:nvSpPr>
        <p:spPr>
          <a:xfrm>
            <a:off x="107576" y="126721"/>
            <a:ext cx="9036424" cy="1143000"/>
          </a:xfrm>
        </p:spPr>
        <p:txBody>
          <a:bodyPr/>
          <a:lstStyle/>
          <a:p>
            <a:r>
              <a:rPr lang="en-US" sz="3600" dirty="0" smtClean="0"/>
              <a:t>Specify residue range for refinement by Clicking on beginning and ending residue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2396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Display unit cell outline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13" y="1866900"/>
            <a:ext cx="5364043" cy="4351020"/>
          </a:xfrm>
          <a:prstGeom prst="rect">
            <a:avLst/>
          </a:prstGeom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113106" y="2113660"/>
            <a:ext cx="1329210" cy="138499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dirty="0" smtClean="0"/>
              <a:t>Blah1</a:t>
            </a:r>
          </a:p>
          <a:p>
            <a:r>
              <a:rPr lang="en-US" sz="1200" dirty="0" smtClean="0"/>
              <a:t>Blah2</a:t>
            </a:r>
          </a:p>
          <a:p>
            <a:r>
              <a:rPr lang="en-US" sz="1200" dirty="0" smtClean="0"/>
              <a:t>Blah3</a:t>
            </a:r>
            <a:endParaRPr lang="en-US" sz="1200" dirty="0"/>
          </a:p>
          <a:p>
            <a:r>
              <a:rPr lang="en-US" sz="1200" dirty="0" smtClean="0"/>
              <a:t>Cell &amp; Symmetry</a:t>
            </a:r>
          </a:p>
          <a:p>
            <a:r>
              <a:rPr lang="en-US" sz="1200" dirty="0" smtClean="0"/>
              <a:t>Blah5</a:t>
            </a:r>
          </a:p>
          <a:p>
            <a:r>
              <a:rPr lang="en-US" sz="1200" dirty="0" smtClean="0"/>
              <a:t>Blah6</a:t>
            </a:r>
          </a:p>
          <a:p>
            <a:r>
              <a:rPr lang="en-US" sz="1200" dirty="0" smtClean="0"/>
              <a:t>Blah7</a:t>
            </a:r>
            <a:endParaRPr lang="en-US" sz="1200" dirty="0"/>
          </a:p>
        </p:txBody>
      </p:sp>
      <p:sp>
        <p:nvSpPr>
          <p:cNvPr id="7" name="Line 10"/>
          <p:cNvSpPr>
            <a:spLocks noChangeShapeType="1"/>
          </p:cNvSpPr>
          <p:nvPr/>
        </p:nvSpPr>
        <p:spPr bwMode="auto">
          <a:xfrm flipH="1" flipV="1">
            <a:off x="1596736" y="1996186"/>
            <a:ext cx="361950" cy="23495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3148" y="1726121"/>
            <a:ext cx="2981325" cy="4667250"/>
          </a:xfrm>
          <a:prstGeom prst="rect">
            <a:avLst/>
          </a:prstGeom>
        </p:spPr>
      </p:pic>
      <p:sp>
        <p:nvSpPr>
          <p:cNvPr id="9" name="Line 10"/>
          <p:cNvSpPr>
            <a:spLocks noChangeShapeType="1"/>
          </p:cNvSpPr>
          <p:nvPr/>
        </p:nvSpPr>
        <p:spPr bwMode="auto">
          <a:xfrm flipH="1" flipV="1">
            <a:off x="6260176" y="5537962"/>
            <a:ext cx="361950" cy="23495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768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16374E-6 L -0.00138 0.1135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56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7" grpId="2" animBg="1"/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520" y="1446181"/>
            <a:ext cx="6620066" cy="5411819"/>
          </a:xfrm>
          <a:prstGeom prst="rect">
            <a:avLst/>
          </a:prstGeom>
        </p:spPr>
      </p:pic>
      <p:sp>
        <p:nvSpPr>
          <p:cNvPr id="159760" name="Rectangle 16"/>
          <p:cNvSpPr>
            <a:spLocks noGrp="1" noChangeArrowheads="1"/>
          </p:cNvSpPr>
          <p:nvPr>
            <p:ph type="title" sz="quarter"/>
          </p:nvPr>
        </p:nvSpPr>
        <p:spPr>
          <a:xfrm>
            <a:off x="107576" y="126721"/>
            <a:ext cx="9036424" cy="1143000"/>
          </a:xfrm>
        </p:spPr>
        <p:txBody>
          <a:bodyPr/>
          <a:lstStyle/>
          <a:p>
            <a:r>
              <a:rPr lang="en-US" sz="3600" dirty="0" smtClean="0"/>
              <a:t>Drag ghost into density. Accept (or not).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3550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520" y="1446180"/>
            <a:ext cx="6620066" cy="5411819"/>
          </a:xfrm>
          <a:prstGeom prst="rect">
            <a:avLst/>
          </a:prstGeom>
        </p:spPr>
      </p:pic>
      <p:sp>
        <p:nvSpPr>
          <p:cNvPr id="159760" name="Rectangle 16"/>
          <p:cNvSpPr>
            <a:spLocks noGrp="1" noChangeArrowheads="1"/>
          </p:cNvSpPr>
          <p:nvPr>
            <p:ph type="title" sz="quarter"/>
          </p:nvPr>
        </p:nvSpPr>
        <p:spPr>
          <a:xfrm>
            <a:off x="107576" y="126721"/>
            <a:ext cx="9036424" cy="1143000"/>
          </a:xfrm>
        </p:spPr>
        <p:txBody>
          <a:bodyPr/>
          <a:lstStyle/>
          <a:p>
            <a:r>
              <a:rPr lang="en-US" sz="3600" dirty="0" smtClean="0"/>
              <a:t>Drag ghost into density. Accept (or not).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1318732" y="6108556"/>
            <a:ext cx="49039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If you want to revert to old model, then, “undo”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 rot="20780431">
            <a:off x="6125687" y="6012566"/>
            <a:ext cx="1442988" cy="4032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76527" y="3244334"/>
            <a:ext cx="43909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If you accidentally accepted, then, “undo”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99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12888"/>
            <a:ext cx="8229600" cy="995362"/>
          </a:xfrm>
        </p:spPr>
        <p:txBody>
          <a:bodyPr/>
          <a:lstStyle/>
          <a:p>
            <a:r>
              <a:rPr lang="en-US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 Valuable Lesson</a:t>
            </a:r>
          </a:p>
        </p:txBody>
      </p:sp>
      <p:sp>
        <p:nvSpPr>
          <p:cNvPr id="252936" name="AutoShape 8"/>
          <p:cNvSpPr>
            <a:spLocks noChangeArrowheads="1"/>
          </p:cNvSpPr>
          <p:nvPr/>
        </p:nvSpPr>
        <p:spPr bwMode="auto">
          <a:xfrm>
            <a:off x="566738" y="2376488"/>
            <a:ext cx="8008937" cy="4316412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CCFFFF">
                  <a:gamma/>
                  <a:shade val="69804"/>
                  <a:invGamma/>
                </a:srgbClr>
              </a:gs>
              <a:gs pos="50000">
                <a:srgbClr val="CCFFFF"/>
              </a:gs>
              <a:gs pos="100000">
                <a:srgbClr val="CCFFFF">
                  <a:gamma/>
                  <a:shade val="69804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r>
              <a:rPr lang="en-US" sz="360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 each adjustment </a:t>
            </a:r>
          </a:p>
          <a:p>
            <a:pPr algn="ctr">
              <a:spcBef>
                <a:spcPct val="20000"/>
              </a:spcBef>
            </a:pPr>
            <a:r>
              <a:rPr lang="en-US" sz="360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you make to the model, </a:t>
            </a:r>
          </a:p>
          <a:p>
            <a:pPr algn="ctr">
              <a:spcBef>
                <a:spcPct val="20000"/>
              </a:spcBef>
            </a:pPr>
            <a:r>
              <a:rPr lang="en-US" sz="360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view it from two angles-- </a:t>
            </a:r>
          </a:p>
          <a:p>
            <a:pPr algn="ctr">
              <a:spcBef>
                <a:spcPct val="20000"/>
              </a:spcBef>
            </a:pPr>
            <a:r>
              <a:rPr lang="en-US" sz="360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~90° apart.</a:t>
            </a:r>
          </a:p>
          <a:p>
            <a:pPr algn="ctr"/>
            <a:endParaRPr lang="en-US" sz="280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52941" name="Picture 13" descr="fracturedfairyta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-333375"/>
            <a:ext cx="3810000" cy="241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52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52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2529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2529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B2B2B2"/>
                </a:solidFill>
              </a:rPr>
              <a:t>To control objects</a:t>
            </a:r>
            <a:endParaRPr lang="en-US" dirty="0">
              <a:solidFill>
                <a:srgbClr val="D60093"/>
              </a:solidFill>
            </a:endParaRPr>
          </a:p>
        </p:txBody>
      </p:sp>
      <p:pic>
        <p:nvPicPr>
          <p:cNvPr id="238595" name="Picture 3" descr="mous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3" r="72781" b="36009"/>
          <a:stretch>
            <a:fillRect/>
          </a:stretch>
        </p:blipFill>
        <p:spPr>
          <a:xfrm>
            <a:off x="5734050" y="5661025"/>
            <a:ext cx="1279525" cy="8016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8596" name="Picture 4" descr="mou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2" t="19173" r="47232" b="54999"/>
          <a:stretch>
            <a:fillRect/>
          </a:stretch>
        </p:blipFill>
        <p:spPr bwMode="auto">
          <a:xfrm>
            <a:off x="230188" y="3524250"/>
            <a:ext cx="1409700" cy="211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8597" name="Rectangle 5"/>
          <p:cNvSpPr>
            <a:spLocks noChangeArrowheads="1"/>
          </p:cNvSpPr>
          <p:nvPr/>
        </p:nvSpPr>
        <p:spPr bwMode="auto">
          <a:xfrm>
            <a:off x="1482725" y="3843338"/>
            <a:ext cx="2317750" cy="1165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800" b="1"/>
              <a:t>Rotate </a:t>
            </a:r>
          </a:p>
          <a:p>
            <a:pPr algn="ctr"/>
            <a:r>
              <a:rPr lang="en-US" sz="2800" b="1"/>
              <a:t>around x or y</a:t>
            </a:r>
          </a:p>
        </p:txBody>
      </p:sp>
      <p:pic>
        <p:nvPicPr>
          <p:cNvPr id="238598" name="Picture 6" descr="mou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2" t="16988" r="49420" b="54999"/>
          <a:stretch>
            <a:fillRect/>
          </a:stretch>
        </p:blipFill>
        <p:spPr bwMode="auto">
          <a:xfrm>
            <a:off x="5408613" y="3114675"/>
            <a:ext cx="1303337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8599" name="Rectangle 7"/>
          <p:cNvSpPr>
            <a:spLocks noChangeArrowheads="1"/>
          </p:cNvSpPr>
          <p:nvPr/>
        </p:nvSpPr>
        <p:spPr bwMode="auto">
          <a:xfrm>
            <a:off x="6683375" y="3732213"/>
            <a:ext cx="2317750" cy="1165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800" b="1"/>
              <a:t>Translate</a:t>
            </a:r>
          </a:p>
          <a:p>
            <a:pPr algn="ctr"/>
            <a:r>
              <a:rPr lang="en-US" sz="2800" b="1"/>
              <a:t>in x or y</a:t>
            </a:r>
          </a:p>
        </p:txBody>
      </p:sp>
      <p:pic>
        <p:nvPicPr>
          <p:cNvPr id="238600" name="Picture 8" descr="mou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7" r="14427" b="78699"/>
          <a:stretch>
            <a:fillRect/>
          </a:stretch>
        </p:blipFill>
        <p:spPr bwMode="auto">
          <a:xfrm>
            <a:off x="3552825" y="1636713"/>
            <a:ext cx="1674813" cy="174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2859" y="1484906"/>
            <a:ext cx="4505712" cy="4548434"/>
          </a:xfrm>
          <a:prstGeom prst="rect">
            <a:avLst/>
          </a:prstGeom>
        </p:spPr>
      </p:pic>
      <p:sp>
        <p:nvSpPr>
          <p:cNvPr id="16896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Move to next residue. Mutate &amp; Auto Fit.</a:t>
            </a:r>
          </a:p>
        </p:txBody>
      </p:sp>
      <p:pic>
        <p:nvPicPr>
          <p:cNvPr id="168964" name="Picture 4" descr="03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28850" y="1600200"/>
            <a:ext cx="4686300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8968" name="Line 8"/>
          <p:cNvSpPr>
            <a:spLocks noChangeShapeType="1"/>
          </p:cNvSpPr>
          <p:nvPr/>
        </p:nvSpPr>
        <p:spPr bwMode="auto">
          <a:xfrm flipH="1">
            <a:off x="7126941" y="4152713"/>
            <a:ext cx="457200" cy="127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2518" y="1574554"/>
            <a:ext cx="4541571" cy="4548434"/>
          </a:xfrm>
          <a:prstGeom prst="rect">
            <a:avLst/>
          </a:prstGeom>
        </p:spPr>
      </p:pic>
      <p:sp>
        <p:nvSpPr>
          <p:cNvPr id="171013" name="Rectangle 5"/>
          <p:cNvSpPr>
            <a:spLocks noGrp="1" noChangeArrowheads="1"/>
          </p:cNvSpPr>
          <p:nvPr>
            <p:ph type="title"/>
          </p:nvPr>
        </p:nvSpPr>
        <p:spPr>
          <a:xfrm>
            <a:off x="425450" y="295275"/>
            <a:ext cx="8229600" cy="1143000"/>
          </a:xfrm>
        </p:spPr>
        <p:txBody>
          <a:bodyPr/>
          <a:lstStyle/>
          <a:p>
            <a:r>
              <a:rPr lang="en-US" sz="4000"/>
              <a:t>Which amino acid is this?</a:t>
            </a:r>
            <a:br>
              <a:rPr lang="en-US" sz="4000"/>
            </a:br>
            <a:endParaRPr lang="en-US" sz="4000"/>
          </a:p>
        </p:txBody>
      </p:sp>
      <p:pic>
        <p:nvPicPr>
          <p:cNvPr id="171019" name="Picture 11" descr="03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28850" y="1600200"/>
            <a:ext cx="4686300" cy="45243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1021" name="Line 13"/>
          <p:cNvSpPr>
            <a:spLocks noChangeShapeType="1"/>
          </p:cNvSpPr>
          <p:nvPr/>
        </p:nvSpPr>
        <p:spPr bwMode="auto">
          <a:xfrm flipH="1">
            <a:off x="7100047" y="4246842"/>
            <a:ext cx="457200" cy="127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1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Assigning the sequence</a:t>
            </a:r>
          </a:p>
        </p:txBody>
      </p:sp>
      <p:sp>
        <p:nvSpPr>
          <p:cNvPr id="72712" name="Text Box 8"/>
          <p:cNvSpPr txBox="1">
            <a:spLocks noChangeArrowheads="1"/>
          </p:cNvSpPr>
          <p:nvPr/>
        </p:nvSpPr>
        <p:spPr bwMode="auto">
          <a:xfrm>
            <a:off x="179294" y="2151811"/>
            <a:ext cx="8641977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 sz="2400" dirty="0"/>
          </a:p>
          <a:p>
            <a:r>
              <a:rPr lang="en-US" sz="2400" dirty="0"/>
              <a:t>Keep in mind some residues are </a:t>
            </a:r>
            <a:r>
              <a:rPr lang="en-US" sz="2400" dirty="0" err="1"/>
              <a:t>isosteric</a:t>
            </a:r>
            <a:r>
              <a:rPr lang="en-US" sz="2400" dirty="0"/>
              <a:t>. For example threonine and valine.</a:t>
            </a:r>
          </a:p>
          <a:p>
            <a:endParaRPr lang="en-US" sz="2400" dirty="0"/>
          </a:p>
          <a:p>
            <a:r>
              <a:rPr lang="en-US" sz="2400" dirty="0"/>
              <a:t>Check the proteinase K amino acid sequence for a matching sequence of residues.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aadens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838" y="1554163"/>
            <a:ext cx="6916737" cy="461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114300" y="257175"/>
            <a:ext cx="88884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/>
              <a:t>Some amino acids have distinctive shapes, others are isosteric.</a:t>
            </a:r>
            <a:r>
              <a:rPr lang="en-US"/>
              <a:t>  </a:t>
            </a:r>
          </a:p>
          <a:p>
            <a:pPr algn="ctr"/>
            <a:r>
              <a:rPr lang="en-US" sz="1600"/>
              <a:t>When in doubt, consider the protein environment.</a:t>
            </a:r>
          </a:p>
        </p:txBody>
      </p:sp>
      <p:sp>
        <p:nvSpPr>
          <p:cNvPr id="75780" name="Rectangle 4"/>
          <p:cNvSpPr>
            <a:spLocks noChangeArrowheads="1"/>
          </p:cNvSpPr>
          <p:nvPr/>
        </p:nvSpPr>
        <p:spPr bwMode="auto">
          <a:xfrm>
            <a:off x="2794000" y="1739900"/>
            <a:ext cx="1587500" cy="1028700"/>
          </a:xfrm>
          <a:prstGeom prst="rect">
            <a:avLst/>
          </a:prstGeom>
          <a:noFill/>
          <a:ln w="9525">
            <a:solidFill>
              <a:srgbClr val="D60093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1" name="Rectangle 5"/>
          <p:cNvSpPr>
            <a:spLocks noChangeArrowheads="1"/>
          </p:cNvSpPr>
          <p:nvPr/>
        </p:nvSpPr>
        <p:spPr bwMode="auto">
          <a:xfrm>
            <a:off x="4471988" y="1741488"/>
            <a:ext cx="1930400" cy="1028700"/>
          </a:xfrm>
          <a:prstGeom prst="rect">
            <a:avLst/>
          </a:prstGeom>
          <a:noFill/>
          <a:ln w="9525">
            <a:solidFill>
              <a:srgbClr val="D60093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2" name="Rectangle 6"/>
          <p:cNvSpPr>
            <a:spLocks noChangeArrowheads="1"/>
          </p:cNvSpPr>
          <p:nvPr/>
        </p:nvSpPr>
        <p:spPr bwMode="auto">
          <a:xfrm>
            <a:off x="4918075" y="2822575"/>
            <a:ext cx="1993900" cy="1371600"/>
          </a:xfrm>
          <a:prstGeom prst="rect">
            <a:avLst/>
          </a:prstGeom>
          <a:noFill/>
          <a:ln w="9525">
            <a:solidFill>
              <a:srgbClr val="D60093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3" name="Rectangle 7"/>
          <p:cNvSpPr>
            <a:spLocks noChangeArrowheads="1"/>
          </p:cNvSpPr>
          <p:nvPr/>
        </p:nvSpPr>
        <p:spPr bwMode="auto">
          <a:xfrm>
            <a:off x="3014663" y="2836863"/>
            <a:ext cx="1854200" cy="1371600"/>
          </a:xfrm>
          <a:prstGeom prst="rect">
            <a:avLst/>
          </a:prstGeom>
          <a:noFill/>
          <a:ln w="9525">
            <a:solidFill>
              <a:srgbClr val="D60093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7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7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5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57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57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5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2" grpId="0" animBg="1"/>
      <p:bldP spid="7578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What is the sequence of these three amino acids?</a:t>
            </a:r>
          </a:p>
        </p:txBody>
      </p:sp>
      <p:sp>
        <p:nvSpPr>
          <p:cNvPr id="176135" name="Text Box 7"/>
          <p:cNvSpPr txBox="1">
            <a:spLocks noChangeArrowheads="1"/>
          </p:cNvSpPr>
          <p:nvPr/>
        </p:nvSpPr>
        <p:spPr bwMode="auto">
          <a:xfrm>
            <a:off x="6161088" y="2586038"/>
            <a:ext cx="1176337" cy="308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/>
              <a:t>F T A</a:t>
            </a:r>
          </a:p>
          <a:p>
            <a:endParaRPr lang="en-US" sz="2800"/>
          </a:p>
          <a:p>
            <a:r>
              <a:rPr lang="en-US" sz="2800"/>
              <a:t>Or</a:t>
            </a:r>
          </a:p>
          <a:p>
            <a:endParaRPr lang="en-US" sz="2800"/>
          </a:p>
          <a:p>
            <a:r>
              <a:rPr lang="en-US" sz="2800"/>
              <a:t>F V A</a:t>
            </a:r>
          </a:p>
          <a:p>
            <a:endParaRPr lang="en-US" sz="2800"/>
          </a:p>
          <a:p>
            <a:r>
              <a:rPr lang="en-US" sz="2800"/>
              <a:t>?????</a:t>
            </a:r>
          </a:p>
        </p:txBody>
      </p:sp>
      <p:pic>
        <p:nvPicPr>
          <p:cNvPr id="176138" name="Picture 10" descr="03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7250" y="1758950"/>
            <a:ext cx="4686300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Proteinase K </a:t>
            </a:r>
            <a:r>
              <a:rPr lang="en-US" sz="1800" i="1"/>
              <a:t>(Tritirachium album)</a:t>
            </a:r>
            <a:r>
              <a:rPr lang="en-US"/>
              <a:t> </a:t>
            </a:r>
            <a:br>
              <a:rPr lang="en-US"/>
            </a:br>
            <a:r>
              <a:rPr lang="en-US" sz="2400"/>
              <a:t>amino acid sequence</a:t>
            </a:r>
          </a:p>
        </p:txBody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2400" b="1">
                <a:latin typeface="Courier" pitchFamily="49" charset="0"/>
              </a:rPr>
              <a:t>001_MAAQTNAPWG_LARISSTSPG_TSTYYYDESA_GQGSCVYVID </a:t>
            </a:r>
          </a:p>
          <a:p>
            <a:pPr>
              <a:lnSpc>
                <a:spcPct val="80000"/>
              </a:lnSpc>
            </a:pPr>
            <a:endParaRPr lang="en-US" sz="2400" b="1">
              <a:latin typeface="Courier" pitchFamily="49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b="1">
                <a:latin typeface="Courier" pitchFamily="49" charset="0"/>
              </a:rPr>
              <a:t>041_TGIEASHPEF_EGRAQMVKTY_YYSSRDGNGH_GTHCAGTVGS </a:t>
            </a:r>
          </a:p>
          <a:p>
            <a:pPr>
              <a:lnSpc>
                <a:spcPct val="80000"/>
              </a:lnSpc>
            </a:pPr>
            <a:endParaRPr lang="en-US" sz="2400" b="1">
              <a:latin typeface="Courier" pitchFamily="49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b="1">
                <a:latin typeface="Courier" pitchFamily="49" charset="0"/>
              </a:rPr>
              <a:t>081_RTYGVAKKTQ_LFGVKVLDDN_GSGQYSTIIA_GMDFVASDKN </a:t>
            </a:r>
          </a:p>
          <a:p>
            <a:pPr>
              <a:lnSpc>
                <a:spcPct val="80000"/>
              </a:lnSpc>
            </a:pPr>
            <a:endParaRPr lang="en-US" sz="2400" b="1">
              <a:latin typeface="Courier" pitchFamily="49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b="1">
                <a:latin typeface="Courier" pitchFamily="49" charset="0"/>
              </a:rPr>
              <a:t>121_NRNCPKGVVA_SLSLGGGYSS_SVNSAAARLQ_SSGVMVAVAA </a:t>
            </a:r>
          </a:p>
          <a:p>
            <a:pPr>
              <a:lnSpc>
                <a:spcPct val="80000"/>
              </a:lnSpc>
            </a:pPr>
            <a:endParaRPr lang="en-US" sz="2400" b="1">
              <a:latin typeface="Courier" pitchFamily="49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b="1">
                <a:latin typeface="Courier" pitchFamily="49" charset="0"/>
              </a:rPr>
              <a:t>161_GNNNADARNY_SPASEPSVCT_VGASDRYDRR_SSFSNYGSVL </a:t>
            </a:r>
          </a:p>
          <a:p>
            <a:pPr>
              <a:lnSpc>
                <a:spcPct val="80000"/>
              </a:lnSpc>
            </a:pPr>
            <a:endParaRPr lang="en-US" sz="2400" b="1">
              <a:latin typeface="Courier" pitchFamily="49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b="1">
                <a:latin typeface="Courier" pitchFamily="49" charset="0"/>
              </a:rPr>
              <a:t>201_DIFGPGT</a:t>
            </a:r>
            <a:r>
              <a:rPr lang="en-US" sz="2400" b="1">
                <a:solidFill>
                  <a:schemeClr val="accent2"/>
                </a:solidFill>
                <a:latin typeface="Courier" pitchFamily="49" charset="0"/>
              </a:rPr>
              <a:t>D</a:t>
            </a:r>
            <a:r>
              <a:rPr lang="en-US" sz="2400" b="1">
                <a:latin typeface="Courier" pitchFamily="49" charset="0"/>
              </a:rPr>
              <a:t>IL_STWIGGSTRS_ISGTSMATPH_VAGLAAYLMT </a:t>
            </a:r>
          </a:p>
          <a:p>
            <a:pPr>
              <a:lnSpc>
                <a:spcPct val="80000"/>
              </a:lnSpc>
            </a:pPr>
            <a:endParaRPr lang="en-US" sz="2400" b="1">
              <a:latin typeface="Courier" pitchFamily="49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b="1">
                <a:latin typeface="Courier" pitchFamily="49" charset="0"/>
              </a:rPr>
              <a:t>241_LGKTTAASAC_RYIADTANKG_DLSNIPFGTV_NLLAYNNYQA</a:t>
            </a:r>
          </a:p>
        </p:txBody>
      </p:sp>
      <p:sp>
        <p:nvSpPr>
          <p:cNvPr id="178180" name="Rectangle 4"/>
          <p:cNvSpPr>
            <a:spLocks noChangeArrowheads="1"/>
          </p:cNvSpPr>
          <p:nvPr/>
        </p:nvSpPr>
        <p:spPr bwMode="auto">
          <a:xfrm>
            <a:off x="7377113" y="2990850"/>
            <a:ext cx="593725" cy="444500"/>
          </a:xfrm>
          <a:prstGeom prst="rect">
            <a:avLst/>
          </a:prstGeom>
          <a:noFill/>
          <a:ln w="57150">
            <a:solidFill>
              <a:srgbClr val="FF33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234517" y="2652663"/>
            <a:ext cx="552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114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“display manager”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13" y="1866900"/>
            <a:ext cx="5364043" cy="43510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3401" y="3072384"/>
            <a:ext cx="5096760" cy="2568702"/>
          </a:xfrm>
          <a:prstGeom prst="rect">
            <a:avLst/>
          </a:prstGeom>
        </p:spPr>
      </p:pic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1950747" y="2259024"/>
            <a:ext cx="266700" cy="2921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2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Adjust residue numbers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11" y="1593158"/>
            <a:ext cx="3303813" cy="526484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            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Find your current residue range.</a:t>
            </a: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Open a new “sequence view window” 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 Here it is 1 to 15.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4134496"/>
            <a:ext cx="6705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19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Adjust residue numbers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11" y="1593158"/>
            <a:ext cx="3303813" cy="526484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Click on: Calculate menu</a:t>
            </a:r>
          </a:p>
          <a:p>
            <a:pPr marL="0" indent="0">
              <a:buNone/>
            </a:pPr>
            <a:r>
              <a:rPr lang="en-US" sz="2000" dirty="0" smtClean="0"/>
              <a:t>Choose: Renumber residues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Specify current residue range to change (1 to 15)</a:t>
            </a:r>
          </a:p>
          <a:p>
            <a:pPr marL="0" indent="0">
              <a:buNone/>
            </a:pPr>
            <a:r>
              <a:rPr lang="en-US" sz="2000" dirty="0" smtClean="0"/>
              <a:t>Specify offset  (103)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Originally, </a:t>
            </a:r>
            <a:r>
              <a:rPr lang="en-US" sz="2000" dirty="0" err="1" smtClean="0"/>
              <a:t>Phe</a:t>
            </a:r>
            <a:r>
              <a:rPr lang="en-US" sz="2000" dirty="0" smtClean="0"/>
              <a:t> was residue 11. Its correct sequence number is 114. need to add 103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568" y="1627654"/>
            <a:ext cx="5534025" cy="1962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4134496"/>
            <a:ext cx="6705600" cy="1371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568" y="1627654"/>
            <a:ext cx="5534025" cy="19621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4134496"/>
            <a:ext cx="6705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736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95915" y="4380864"/>
            <a:ext cx="1062424" cy="9436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182" y="1822204"/>
            <a:ext cx="5563921" cy="4548434"/>
          </a:xfrm>
          <a:prstGeom prst="rect">
            <a:avLst/>
          </a:prstGeom>
        </p:spPr>
      </p:pic>
      <p:pic>
        <p:nvPicPr>
          <p:cNvPr id="228357" name="Picture 5" descr="ppt_extend6"/>
          <p:cNvPicPr>
            <a:picLocks noChangeAspect="1" noChangeArrowheads="1"/>
          </p:cNvPicPr>
          <p:nvPr/>
        </p:nvPicPr>
        <p:blipFill>
          <a:blip r:embed="rId4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2008188"/>
            <a:ext cx="5370513" cy="437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Extend N and C termini </a:t>
            </a:r>
            <a:br>
              <a:rPr lang="en-US" sz="4000"/>
            </a:br>
            <a:r>
              <a:rPr lang="en-US" sz="4000"/>
              <a:t>one amino acid at a time</a:t>
            </a:r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968500"/>
            <a:ext cx="23495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/>
              <a:t>Center on the N or C-terminus of the helix</a:t>
            </a:r>
          </a:p>
          <a:p>
            <a:pPr>
              <a:lnSpc>
                <a:spcPct val="80000"/>
              </a:lnSpc>
            </a:pPr>
            <a:r>
              <a:rPr lang="en-US" sz="2800"/>
              <a:t>Click on “</a:t>
            </a:r>
            <a:r>
              <a:rPr lang="en-US" sz="2400"/>
              <a:t>Add Terminal Residue”</a:t>
            </a:r>
          </a:p>
          <a:p>
            <a:pPr>
              <a:lnSpc>
                <a:spcPct val="80000"/>
              </a:lnSpc>
            </a:pPr>
            <a:r>
              <a:rPr lang="en-US" sz="2800"/>
              <a:t>Accept or drag to better location.</a:t>
            </a:r>
          </a:p>
        </p:txBody>
      </p:sp>
      <p:pic>
        <p:nvPicPr>
          <p:cNvPr id="228356" name="Picture 4" descr="ppt_extend7"/>
          <p:cNvPicPr>
            <a:picLocks noChangeAspect="1" noChangeArrowheads="1"/>
          </p:cNvPicPr>
          <p:nvPr/>
        </p:nvPicPr>
        <p:blipFill>
          <a:blip r:embed="rId5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913" y="1982788"/>
            <a:ext cx="5381625" cy="438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8360" name="Line 8"/>
          <p:cNvSpPr>
            <a:spLocks noChangeShapeType="1"/>
          </p:cNvSpPr>
          <p:nvPr/>
        </p:nvSpPr>
        <p:spPr bwMode="auto">
          <a:xfrm flipH="1">
            <a:off x="8067315" y="4852707"/>
            <a:ext cx="457200" cy="127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88912" y="6393226"/>
            <a:ext cx="89550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Keyboard shortcut: add the following line to .coot, then type “y” to add a residue </a:t>
            </a:r>
          </a:p>
          <a:p>
            <a:r>
              <a:rPr lang="en-US" sz="1200" dirty="0" smtClean="0"/>
              <a:t>(add-key-binding </a:t>
            </a:r>
            <a:r>
              <a:rPr lang="en-US" sz="1200" dirty="0"/>
              <a:t>"Add terminal residue" "y" (lambda ()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8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Updated coordinates?  Save with incremented </a:t>
            </a:r>
            <a:r>
              <a:rPr lang="en-US" sz="4000">
                <a:solidFill>
                  <a:srgbClr val="0066FF"/>
                </a:solidFill>
              </a:rPr>
              <a:t>version number</a:t>
            </a:r>
            <a:r>
              <a:rPr lang="en-US" sz="4000"/>
              <a:t>.</a:t>
            </a:r>
          </a:p>
        </p:txBody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090988" cy="4833938"/>
          </a:xfrm>
        </p:spPr>
        <p:txBody>
          <a:bodyPr/>
          <a:lstStyle/>
          <a:p>
            <a:r>
              <a:rPr lang="en-US"/>
              <a:t>Select save.</a:t>
            </a:r>
          </a:p>
          <a:p>
            <a:pPr lvl="1"/>
            <a:r>
              <a:rPr lang="en-US" sz="2400">
                <a:solidFill>
                  <a:schemeClr val="folHlink"/>
                </a:solidFill>
              </a:rPr>
              <a:t>1 </a:t>
            </a:r>
            <a:r>
              <a:rPr lang="en-US" sz="2400"/>
              <a:t>sawaya-coot-</a:t>
            </a:r>
            <a:r>
              <a:rPr lang="en-US" sz="2400">
                <a:solidFill>
                  <a:srgbClr val="0066FF"/>
                </a:solidFill>
              </a:rPr>
              <a:t>0</a:t>
            </a:r>
            <a:r>
              <a:rPr lang="en-US" sz="2400"/>
              <a:t>.pdb</a:t>
            </a:r>
          </a:p>
          <a:p>
            <a:r>
              <a:rPr lang="en-US"/>
              <a:t>Auto suggestion: 	</a:t>
            </a:r>
            <a:r>
              <a:rPr lang="en-US" sz="2400" u="sng"/>
              <a:t>sawaya-coot-</a:t>
            </a:r>
            <a:r>
              <a:rPr lang="en-US" sz="2400" u="sng">
                <a:solidFill>
                  <a:srgbClr val="0066FF"/>
                </a:solidFill>
              </a:rPr>
              <a:t>1</a:t>
            </a:r>
            <a:r>
              <a:rPr lang="en-US" sz="2400" u="sng"/>
              <a:t>.pdb</a:t>
            </a:r>
          </a:p>
          <a:p>
            <a:r>
              <a:rPr lang="en-US"/>
              <a:t>Accept .</a:t>
            </a:r>
          </a:p>
          <a:p>
            <a:r>
              <a:rPr lang="en-US"/>
              <a:t>Next time: </a:t>
            </a:r>
          </a:p>
          <a:p>
            <a:pPr lvl="1"/>
            <a:r>
              <a:rPr lang="en-US" sz="1600"/>
              <a:t>sawaya-coot-</a:t>
            </a:r>
            <a:r>
              <a:rPr lang="en-US" sz="1600">
                <a:solidFill>
                  <a:srgbClr val="0066FF"/>
                </a:solidFill>
              </a:rPr>
              <a:t>2</a:t>
            </a:r>
            <a:r>
              <a:rPr lang="en-US" sz="1600"/>
              <a:t>.pdb, </a:t>
            </a:r>
          </a:p>
          <a:p>
            <a:pPr lvl="1"/>
            <a:r>
              <a:rPr lang="en-US" sz="1600"/>
              <a:t>sawaya-coot-</a:t>
            </a:r>
            <a:r>
              <a:rPr lang="en-US" sz="1600">
                <a:solidFill>
                  <a:srgbClr val="0066FF"/>
                </a:solidFill>
              </a:rPr>
              <a:t>3</a:t>
            </a:r>
            <a:r>
              <a:rPr lang="en-US" sz="1600"/>
              <a:t>.pdb, etc.</a:t>
            </a:r>
          </a:p>
        </p:txBody>
      </p:sp>
      <p:pic>
        <p:nvPicPr>
          <p:cNvPr id="215045" name="Picture 5" descr="ppt_plhx3"/>
          <p:cNvPicPr>
            <a:picLocks noChangeAspect="1" noChangeArrowheads="1"/>
          </p:cNvPicPr>
          <p:nvPr/>
        </p:nvPicPr>
        <p:blipFill>
          <a:blip r:embed="rId2" cstate="print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1590675"/>
            <a:ext cx="2628900" cy="448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46" name="Line 6"/>
          <p:cNvSpPr>
            <a:spLocks noChangeShapeType="1"/>
          </p:cNvSpPr>
          <p:nvPr/>
        </p:nvSpPr>
        <p:spPr bwMode="auto">
          <a:xfrm flipH="1" flipV="1">
            <a:off x="6604000" y="1663700"/>
            <a:ext cx="139700" cy="3429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15048" name="Picture 8" descr="ppt_sa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888" y="1857375"/>
            <a:ext cx="3070225" cy="146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49" name="Rectangle 9"/>
          <p:cNvSpPr>
            <a:spLocks noChangeArrowheads="1"/>
          </p:cNvSpPr>
          <p:nvPr/>
        </p:nvSpPr>
        <p:spPr bwMode="auto">
          <a:xfrm>
            <a:off x="5143500" y="2373313"/>
            <a:ext cx="2216150" cy="192087"/>
          </a:xfrm>
          <a:prstGeom prst="rect">
            <a:avLst/>
          </a:prstGeom>
          <a:solidFill>
            <a:srgbClr val="CED0C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/>
              <a:t>1 sawaya-coot-0.pdb</a:t>
            </a:r>
          </a:p>
        </p:txBody>
      </p:sp>
      <p:sp>
        <p:nvSpPr>
          <p:cNvPr id="215052" name="Rectangle 12"/>
          <p:cNvSpPr>
            <a:spLocks noChangeArrowheads="1"/>
          </p:cNvSpPr>
          <p:nvPr/>
        </p:nvSpPr>
        <p:spPr bwMode="auto">
          <a:xfrm>
            <a:off x="6807200" y="4581525"/>
            <a:ext cx="927100" cy="368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15055" name="Group 15"/>
          <p:cNvGrpSpPr>
            <a:grpSpLocks/>
          </p:cNvGrpSpPr>
          <p:nvPr/>
        </p:nvGrpSpPr>
        <p:grpSpPr bwMode="auto">
          <a:xfrm>
            <a:off x="4999038" y="3713163"/>
            <a:ext cx="3454400" cy="2870200"/>
            <a:chOff x="3149" y="2339"/>
            <a:chExt cx="2176" cy="1808"/>
          </a:xfrm>
        </p:grpSpPr>
        <p:pic>
          <p:nvPicPr>
            <p:cNvPr id="215051" name="Picture 11" descr="ppt_sa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9" y="2339"/>
              <a:ext cx="2176" cy="1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5053" name="Rectangle 13"/>
            <p:cNvSpPr>
              <a:spLocks noChangeArrowheads="1"/>
            </p:cNvSpPr>
            <p:nvPr/>
          </p:nvSpPr>
          <p:spPr bwMode="auto">
            <a:xfrm>
              <a:off x="3168" y="3823"/>
              <a:ext cx="1129" cy="1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600"/>
                <a:t>sawaya-coot-1.pdb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</a:t>
            </a:r>
          </a:p>
        </p:txBody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3632200" cy="4525963"/>
          </a:xfrm>
        </p:spPr>
        <p:txBody>
          <a:bodyPr/>
          <a:lstStyle/>
          <a:p>
            <a:r>
              <a:rPr lang="en-US" sz="2400"/>
              <a:t>sawaya1-coot-0.pdb</a:t>
            </a:r>
          </a:p>
          <a:p>
            <a:r>
              <a:rPr lang="en-US" sz="2400"/>
              <a:t>sawaya1-coot-1.pdb</a:t>
            </a:r>
          </a:p>
          <a:p>
            <a:r>
              <a:rPr lang="en-US" sz="2400"/>
              <a:t>sawaya1-coot-2.pdb</a:t>
            </a:r>
          </a:p>
          <a:p>
            <a:r>
              <a:rPr lang="en-US" sz="2400"/>
              <a:t>sawaya1-coot-3.pdb</a:t>
            </a:r>
          </a:p>
          <a:p>
            <a:r>
              <a:rPr lang="en-US" sz="2400"/>
              <a:t>sawaya1-coot-4.pdb</a:t>
            </a:r>
          </a:p>
          <a:p>
            <a:r>
              <a:rPr lang="en-US" sz="2400"/>
              <a:t>sawaya1-coot-5.pdb</a:t>
            </a:r>
          </a:p>
          <a:p>
            <a:r>
              <a:rPr lang="en-US" sz="2400"/>
              <a:t>sawaya1-coot-6.pdb</a:t>
            </a:r>
          </a:p>
          <a:p>
            <a:r>
              <a:rPr lang="en-US" sz="2400"/>
              <a:t>sawaya1-coot-7.pdb</a:t>
            </a:r>
          </a:p>
          <a:p>
            <a:r>
              <a:rPr lang="en-US" sz="2400">
                <a:solidFill>
                  <a:srgbClr val="0066FF"/>
                </a:solidFill>
              </a:rPr>
              <a:t>sawaya1-coot-8.pdb</a:t>
            </a:r>
          </a:p>
        </p:txBody>
      </p:sp>
      <p:sp>
        <p:nvSpPr>
          <p:cNvPr id="217092" name="Text Box 4"/>
          <p:cNvSpPr txBox="1">
            <a:spLocks noChangeArrowheads="1"/>
          </p:cNvSpPr>
          <p:nvPr/>
        </p:nvSpPr>
        <p:spPr bwMode="auto">
          <a:xfrm>
            <a:off x="4405313" y="1598613"/>
            <a:ext cx="3870325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 dirty="0"/>
              <a:t>The last version number of each </a:t>
            </a:r>
            <a:r>
              <a:rPr lang="en-US" sz="2400" dirty="0" smtClean="0"/>
              <a:t>build </a:t>
            </a:r>
            <a:r>
              <a:rPr lang="en-US" sz="2400" dirty="0"/>
              <a:t>session </a:t>
            </a:r>
            <a:r>
              <a:rPr lang="en-US" sz="2400" dirty="0" err="1" smtClean="0"/>
              <a:t>representd</a:t>
            </a:r>
            <a:r>
              <a:rPr lang="en-US" sz="2400" dirty="0" smtClean="0"/>
              <a:t> </a:t>
            </a:r>
            <a:r>
              <a:rPr lang="en-US" sz="2400" dirty="0"/>
              <a:t>your best effort at modeling that segment of the protein chain.</a:t>
            </a:r>
          </a:p>
          <a:p>
            <a:endParaRPr lang="en-US" sz="2400" dirty="0"/>
          </a:p>
          <a:p>
            <a:r>
              <a:rPr lang="en-US" sz="2400" dirty="0"/>
              <a:t>Next week, we will </a:t>
            </a:r>
            <a:r>
              <a:rPr lang="en-US" sz="2400" dirty="0" smtClean="0"/>
              <a:t>refine </a:t>
            </a:r>
            <a:r>
              <a:rPr lang="en-US" sz="2400" dirty="0"/>
              <a:t>them, calculate </a:t>
            </a:r>
            <a:r>
              <a:rPr lang="en-US" sz="2400" dirty="0" err="1"/>
              <a:t>R</a:t>
            </a:r>
            <a:r>
              <a:rPr lang="en-US" sz="2400" baseline="-25000" dirty="0" err="1"/>
              <a:t>work</a:t>
            </a:r>
            <a:r>
              <a:rPr lang="en-US" sz="2400" dirty="0"/>
              <a:t> and </a:t>
            </a:r>
            <a:r>
              <a:rPr lang="en-US" sz="2400" dirty="0" err="1"/>
              <a:t>R</a:t>
            </a:r>
            <a:r>
              <a:rPr lang="en-US" sz="2400" baseline="-25000" dirty="0" err="1"/>
              <a:t>free</a:t>
            </a:r>
            <a:r>
              <a:rPr lang="en-US" sz="240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Save coordinates frequently</a:t>
            </a:r>
          </a:p>
        </p:txBody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/>
          </a:p>
          <a:p>
            <a:pPr>
              <a:buFontTx/>
              <a:buNone/>
            </a:pPr>
            <a:r>
              <a:rPr lang="en-US"/>
              <a:t>1) Every 5 minutes.</a:t>
            </a:r>
          </a:p>
          <a:p>
            <a:pPr>
              <a:buFontTx/>
              <a:buNone/>
            </a:pPr>
            <a:r>
              <a:rPr lang="en-US"/>
              <a:t>2) When you have done some modeling that you are especially pleased with.</a:t>
            </a:r>
          </a:p>
          <a:p>
            <a:pPr>
              <a:buFontTx/>
              <a:buNone/>
            </a:pPr>
            <a:r>
              <a:rPr lang="en-US"/>
              <a:t>3) When you are fear that the next step is going to destroy your previous work.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12888"/>
            <a:ext cx="8229600" cy="995362"/>
          </a:xfrm>
        </p:spPr>
        <p:txBody>
          <a:bodyPr/>
          <a:lstStyle/>
          <a:p>
            <a:r>
              <a:rPr lang="en-US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 Valuable Lesson</a:t>
            </a:r>
          </a:p>
        </p:txBody>
      </p:sp>
      <p:sp>
        <p:nvSpPr>
          <p:cNvPr id="253955" name="AutoShape 3"/>
          <p:cNvSpPr>
            <a:spLocks noChangeArrowheads="1"/>
          </p:cNvSpPr>
          <p:nvPr/>
        </p:nvSpPr>
        <p:spPr bwMode="auto">
          <a:xfrm>
            <a:off x="566738" y="2376488"/>
            <a:ext cx="8008937" cy="4316412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CCFFFF">
                  <a:gamma/>
                  <a:shade val="69804"/>
                  <a:invGamma/>
                </a:srgbClr>
              </a:gs>
              <a:gs pos="50000">
                <a:srgbClr val="CCFFFF"/>
              </a:gs>
              <a:gs pos="100000">
                <a:srgbClr val="CCFFFF">
                  <a:gamma/>
                  <a:shade val="69804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r>
              <a:rPr lang="en-US" sz="360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 each adjustment </a:t>
            </a:r>
          </a:p>
          <a:p>
            <a:pPr algn="ctr">
              <a:spcBef>
                <a:spcPct val="20000"/>
              </a:spcBef>
            </a:pPr>
            <a:r>
              <a:rPr lang="en-US" sz="360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you make to the model, </a:t>
            </a:r>
          </a:p>
          <a:p>
            <a:pPr algn="ctr">
              <a:spcBef>
                <a:spcPct val="20000"/>
              </a:spcBef>
            </a:pPr>
            <a:r>
              <a:rPr lang="en-US" sz="360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view it from two angles-- </a:t>
            </a:r>
          </a:p>
          <a:p>
            <a:pPr algn="ctr">
              <a:spcBef>
                <a:spcPct val="20000"/>
              </a:spcBef>
            </a:pPr>
            <a:r>
              <a:rPr lang="en-US" sz="360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~90° apart.</a:t>
            </a:r>
          </a:p>
          <a:p>
            <a:pPr algn="ctr"/>
            <a:endParaRPr lang="en-US" sz="280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53956" name="Picture 4" descr="fracturedfairyta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1963"/>
            <a:ext cx="3810000" cy="241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539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539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2539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2539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Other Valuable tips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3819526" cy="4525963"/>
          </a:xfrm>
        </p:spPr>
        <p:txBody>
          <a:bodyPr/>
          <a:lstStyle/>
          <a:p>
            <a:r>
              <a:rPr lang="en-US" sz="2400" dirty="0" smtClean="0">
                <a:solidFill>
                  <a:schemeClr val="bg1"/>
                </a:solidFill>
              </a:rPr>
              <a:t>Adjust contour </a:t>
            </a:r>
            <a:r>
              <a:rPr lang="en-US" sz="2400" dirty="0" smtClean="0">
                <a:solidFill>
                  <a:schemeClr val="bg1"/>
                </a:solidFill>
              </a:rPr>
              <a:t>levels if side chain </a:t>
            </a:r>
            <a:r>
              <a:rPr lang="en-US" sz="2400" dirty="0" smtClean="0">
                <a:solidFill>
                  <a:schemeClr val="bg1"/>
                </a:solidFill>
              </a:rPr>
              <a:t>density is </a:t>
            </a:r>
            <a:r>
              <a:rPr lang="en-US" sz="2400" dirty="0" smtClean="0">
                <a:solidFill>
                  <a:schemeClr val="bg1"/>
                </a:solidFill>
              </a:rPr>
              <a:t>not </a:t>
            </a:r>
            <a:r>
              <a:rPr lang="en-US" sz="2400" dirty="0" smtClean="0">
                <a:solidFill>
                  <a:schemeClr val="bg1"/>
                </a:solidFill>
              </a:rPr>
              <a:t>clear (for example for surface side chains). Roll scroll wheel on mouse. </a:t>
            </a:r>
            <a:r>
              <a:rPr lang="en-US" sz="2400" dirty="0" smtClean="0">
                <a:solidFill>
                  <a:schemeClr val="bg1"/>
                </a:solidFill>
              </a:rPr>
              <a:t>Usual values are between 0.8 </a:t>
            </a:r>
            <a:r>
              <a:rPr lang="el-GR" sz="2400" dirty="0">
                <a:solidFill>
                  <a:schemeClr val="bg1"/>
                </a:solidFill>
              </a:rPr>
              <a:t>σ </a:t>
            </a:r>
            <a:r>
              <a:rPr lang="en-US" sz="2400" dirty="0" smtClean="0">
                <a:solidFill>
                  <a:schemeClr val="bg1"/>
                </a:solidFill>
              </a:rPr>
              <a:t>and1.2 </a:t>
            </a:r>
            <a:r>
              <a:rPr lang="el-GR" sz="2400" dirty="0" smtClean="0">
                <a:solidFill>
                  <a:schemeClr val="bg1"/>
                </a:solidFill>
              </a:rPr>
              <a:t>σ</a:t>
            </a:r>
            <a:r>
              <a:rPr lang="en-US" sz="2400" dirty="0" smtClean="0">
                <a:solidFill>
                  <a:schemeClr val="bg1"/>
                </a:solidFill>
              </a:rPr>
              <a:t>.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Look </a:t>
            </a:r>
            <a:r>
              <a:rPr lang="en-US" sz="2400" dirty="0" smtClean="0">
                <a:solidFill>
                  <a:schemeClr val="bg1"/>
                </a:solidFill>
              </a:rPr>
              <a:t>out for disulfide bonds between cysteine side chains.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805" y="1305250"/>
            <a:ext cx="3241690" cy="17079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805" y="3127537"/>
            <a:ext cx="3241690" cy="17079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805" y="4999877"/>
            <a:ext cx="3241690" cy="17079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121" y="3127537"/>
            <a:ext cx="3245374" cy="170992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716675" y="1328006"/>
            <a:ext cx="1120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2.5 </a:t>
            </a:r>
            <a:r>
              <a:rPr lang="el-GR" sz="3200" dirty="0" smtClean="0">
                <a:solidFill>
                  <a:schemeClr val="bg1"/>
                </a:solidFill>
              </a:rPr>
              <a:t>σ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16675" y="3065539"/>
            <a:ext cx="1120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1.1 </a:t>
            </a:r>
            <a:r>
              <a:rPr lang="el-GR" sz="3200" dirty="0" smtClean="0">
                <a:solidFill>
                  <a:schemeClr val="bg1"/>
                </a:solidFill>
              </a:rPr>
              <a:t>σ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16675" y="4936908"/>
            <a:ext cx="1120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0.1 </a:t>
            </a:r>
            <a:r>
              <a:rPr lang="el-GR" sz="3200" dirty="0" smtClean="0">
                <a:solidFill>
                  <a:schemeClr val="bg1"/>
                </a:solidFill>
              </a:rPr>
              <a:t>σ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46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9" name="Rectangle 7"/>
          <p:cNvSpPr>
            <a:spLocks noChangeArrowheads="1"/>
          </p:cNvSpPr>
          <p:nvPr/>
        </p:nvSpPr>
        <p:spPr bwMode="auto">
          <a:xfrm>
            <a:off x="346075" y="3435350"/>
            <a:ext cx="3471863" cy="3200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/>
              <a:t>Remember</a:t>
            </a:r>
          </a:p>
        </p:txBody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167163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/>
              <a:t>Do not use maximize button to expand the Coot window to full screen mode. It will hide “pop up” dialog boxes. 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Coot will be waiting for a response, but you’ll never see the question because it is hidden behind the full screen window.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Instead, stretch window by dragging corner.</a:t>
            </a:r>
          </a:p>
        </p:txBody>
      </p:sp>
      <p:pic>
        <p:nvPicPr>
          <p:cNvPr id="202758" name="Picture 6" descr="mystery2b"/>
          <p:cNvPicPr>
            <a:picLocks noChangeAspect="1" noChangeArrowheads="1"/>
          </p:cNvPicPr>
          <p:nvPr/>
        </p:nvPicPr>
        <p:blipFill>
          <a:blip r:embed="rId2" cstate="print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3663950"/>
            <a:ext cx="3389313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2767" name="Group 15"/>
          <p:cNvGrpSpPr>
            <a:grpSpLocks/>
          </p:cNvGrpSpPr>
          <p:nvPr/>
        </p:nvGrpSpPr>
        <p:grpSpPr bwMode="auto">
          <a:xfrm>
            <a:off x="2941638" y="3471863"/>
            <a:ext cx="660400" cy="173037"/>
            <a:chOff x="1853" y="2187"/>
            <a:chExt cx="416" cy="109"/>
          </a:xfrm>
        </p:grpSpPr>
        <p:sp>
          <p:nvSpPr>
            <p:cNvPr id="202760" name="Rectangle 8"/>
            <p:cNvSpPr>
              <a:spLocks noChangeArrowheads="1"/>
            </p:cNvSpPr>
            <p:nvPr/>
          </p:nvSpPr>
          <p:spPr bwMode="auto">
            <a:xfrm>
              <a:off x="1853" y="2187"/>
              <a:ext cx="101" cy="10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u="sng"/>
            </a:p>
          </p:txBody>
        </p:sp>
        <p:sp>
          <p:nvSpPr>
            <p:cNvPr id="202761" name="Rectangle 9"/>
            <p:cNvSpPr>
              <a:spLocks noChangeArrowheads="1"/>
            </p:cNvSpPr>
            <p:nvPr/>
          </p:nvSpPr>
          <p:spPr bwMode="auto">
            <a:xfrm>
              <a:off x="2005" y="2187"/>
              <a:ext cx="101" cy="10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2762" name="Rectangle 10"/>
            <p:cNvSpPr>
              <a:spLocks noChangeArrowheads="1"/>
            </p:cNvSpPr>
            <p:nvPr/>
          </p:nvSpPr>
          <p:spPr bwMode="auto">
            <a:xfrm>
              <a:off x="2168" y="2187"/>
              <a:ext cx="101" cy="10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X</a:t>
              </a:r>
            </a:p>
          </p:txBody>
        </p:sp>
        <p:sp>
          <p:nvSpPr>
            <p:cNvPr id="202765" name="Line 13"/>
            <p:cNvSpPr>
              <a:spLocks noChangeShapeType="1"/>
            </p:cNvSpPr>
            <p:nvPr/>
          </p:nvSpPr>
          <p:spPr bwMode="auto">
            <a:xfrm flipV="1">
              <a:off x="1861" y="2255"/>
              <a:ext cx="85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2766" name="Rectangle 14"/>
            <p:cNvSpPr>
              <a:spLocks noChangeArrowheads="1"/>
            </p:cNvSpPr>
            <p:nvPr/>
          </p:nvSpPr>
          <p:spPr bwMode="auto">
            <a:xfrm>
              <a:off x="2024" y="2216"/>
              <a:ext cx="56" cy="5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2768" name="Line 16"/>
          <p:cNvSpPr>
            <a:spLocks noChangeShapeType="1"/>
          </p:cNvSpPr>
          <p:nvPr/>
        </p:nvSpPr>
        <p:spPr bwMode="auto">
          <a:xfrm flipV="1">
            <a:off x="3186113" y="3592513"/>
            <a:ext cx="76200" cy="1514475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2769" name="Text Box 17"/>
          <p:cNvSpPr txBox="1">
            <a:spLocks noChangeArrowheads="1"/>
          </p:cNvSpPr>
          <p:nvPr/>
        </p:nvSpPr>
        <p:spPr bwMode="auto">
          <a:xfrm>
            <a:off x="2557463" y="5092700"/>
            <a:ext cx="120808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4400" b="1">
                <a:solidFill>
                  <a:srgbClr val="FF3300"/>
                </a:solidFill>
              </a:rPr>
              <a:t>NO!</a:t>
            </a:r>
          </a:p>
        </p:txBody>
      </p:sp>
      <p:grpSp>
        <p:nvGrpSpPr>
          <p:cNvPr id="202783" name="Group 31"/>
          <p:cNvGrpSpPr>
            <a:grpSpLocks/>
          </p:cNvGrpSpPr>
          <p:nvPr/>
        </p:nvGrpSpPr>
        <p:grpSpPr bwMode="auto">
          <a:xfrm>
            <a:off x="4751388" y="3452813"/>
            <a:ext cx="3471862" cy="3200400"/>
            <a:chOff x="2993" y="2175"/>
            <a:chExt cx="2187" cy="2016"/>
          </a:xfrm>
        </p:grpSpPr>
        <p:sp>
          <p:nvSpPr>
            <p:cNvPr id="202770" name="Rectangle 18"/>
            <p:cNvSpPr>
              <a:spLocks noChangeArrowheads="1"/>
            </p:cNvSpPr>
            <p:nvPr/>
          </p:nvSpPr>
          <p:spPr bwMode="auto">
            <a:xfrm>
              <a:off x="2993" y="2175"/>
              <a:ext cx="2187" cy="2016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02771" name="Picture 19" descr="mystery2b"/>
            <p:cNvPicPr>
              <a:picLocks noChangeAspect="1" noChangeArrowheads="1"/>
            </p:cNvPicPr>
            <p:nvPr/>
          </p:nvPicPr>
          <p:blipFill>
            <a:blip r:embed="rId2" cstate="print">
              <a:lum brigh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1" y="2319"/>
              <a:ext cx="2135" cy="1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2772" name="Group 20"/>
            <p:cNvGrpSpPr>
              <a:grpSpLocks/>
            </p:cNvGrpSpPr>
            <p:nvPr/>
          </p:nvGrpSpPr>
          <p:grpSpPr bwMode="auto">
            <a:xfrm>
              <a:off x="4628" y="2198"/>
              <a:ext cx="416" cy="109"/>
              <a:chOff x="1853" y="2187"/>
              <a:chExt cx="416" cy="109"/>
            </a:xfrm>
          </p:grpSpPr>
          <p:sp>
            <p:nvSpPr>
              <p:cNvPr id="202773" name="Rectangle 21"/>
              <p:cNvSpPr>
                <a:spLocks noChangeArrowheads="1"/>
              </p:cNvSpPr>
              <p:nvPr/>
            </p:nvSpPr>
            <p:spPr bwMode="auto">
              <a:xfrm>
                <a:off x="1853" y="2187"/>
                <a:ext cx="101" cy="10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202774" name="Rectangle 22"/>
              <p:cNvSpPr>
                <a:spLocks noChangeArrowheads="1"/>
              </p:cNvSpPr>
              <p:nvPr/>
            </p:nvSpPr>
            <p:spPr bwMode="auto">
              <a:xfrm>
                <a:off x="2005" y="2187"/>
                <a:ext cx="101" cy="10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2775" name="Rectangle 23"/>
              <p:cNvSpPr>
                <a:spLocks noChangeArrowheads="1"/>
              </p:cNvSpPr>
              <p:nvPr/>
            </p:nvSpPr>
            <p:spPr bwMode="auto">
              <a:xfrm>
                <a:off x="2168" y="2187"/>
                <a:ext cx="101" cy="10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/>
                  <a:t>X</a:t>
                </a:r>
              </a:p>
            </p:txBody>
          </p:sp>
          <p:sp>
            <p:nvSpPr>
              <p:cNvPr id="202776" name="Line 24"/>
              <p:cNvSpPr>
                <a:spLocks noChangeShapeType="1"/>
              </p:cNvSpPr>
              <p:nvPr/>
            </p:nvSpPr>
            <p:spPr bwMode="auto">
              <a:xfrm flipV="1">
                <a:off x="1861" y="2255"/>
                <a:ext cx="85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2777" name="Rectangle 25"/>
              <p:cNvSpPr>
                <a:spLocks noChangeArrowheads="1"/>
              </p:cNvSpPr>
              <p:nvPr/>
            </p:nvSpPr>
            <p:spPr bwMode="auto">
              <a:xfrm>
                <a:off x="2024" y="2216"/>
                <a:ext cx="56" cy="5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02778" name="Line 26"/>
          <p:cNvSpPr>
            <a:spLocks noChangeShapeType="1"/>
          </p:cNvSpPr>
          <p:nvPr/>
        </p:nvSpPr>
        <p:spPr bwMode="auto">
          <a:xfrm flipH="1" flipV="1">
            <a:off x="6270625" y="4984750"/>
            <a:ext cx="469900" cy="433388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2779" name="Text Box 27"/>
          <p:cNvSpPr txBox="1">
            <a:spLocks noChangeArrowheads="1"/>
          </p:cNvSpPr>
          <p:nvPr/>
        </p:nvSpPr>
        <p:spPr bwMode="auto">
          <a:xfrm>
            <a:off x="6494463" y="5213350"/>
            <a:ext cx="1798637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>
                <a:solidFill>
                  <a:schemeClr val="folHlink"/>
                </a:solidFill>
              </a:rPr>
              <a:t>drag corner</a:t>
            </a:r>
          </a:p>
        </p:txBody>
      </p:sp>
      <p:grpSp>
        <p:nvGrpSpPr>
          <p:cNvPr id="202784" name="Group 32"/>
          <p:cNvGrpSpPr>
            <a:grpSpLocks/>
          </p:cNvGrpSpPr>
          <p:nvPr/>
        </p:nvGrpSpPr>
        <p:grpSpPr bwMode="auto">
          <a:xfrm>
            <a:off x="4706938" y="3446463"/>
            <a:ext cx="1617662" cy="1581150"/>
            <a:chOff x="2993" y="2175"/>
            <a:chExt cx="2187" cy="2016"/>
          </a:xfrm>
        </p:grpSpPr>
        <p:sp>
          <p:nvSpPr>
            <p:cNvPr id="202785" name="Rectangle 33"/>
            <p:cNvSpPr>
              <a:spLocks noChangeArrowheads="1"/>
            </p:cNvSpPr>
            <p:nvPr/>
          </p:nvSpPr>
          <p:spPr bwMode="auto">
            <a:xfrm>
              <a:off x="2993" y="2175"/>
              <a:ext cx="2187" cy="2016"/>
            </a:xfrm>
            <a:prstGeom prst="rect">
              <a:avLst/>
            </a:prstGeom>
            <a:solidFill>
              <a:srgbClr val="B2B2B2"/>
            </a:solidFill>
            <a:ln w="57150">
              <a:solidFill>
                <a:schemeClr val="bg1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02786" name="Picture 34" descr="mystery2b"/>
            <p:cNvPicPr>
              <a:picLocks noChangeAspect="1" noChangeArrowheads="1"/>
            </p:cNvPicPr>
            <p:nvPr/>
          </p:nvPicPr>
          <p:blipFill>
            <a:blip r:embed="rId3" cstate="print">
              <a:lum brigh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1" y="2319"/>
              <a:ext cx="2135" cy="1870"/>
            </a:xfrm>
            <a:prstGeom prst="rect">
              <a:avLst/>
            </a:prstGeom>
            <a:noFill/>
            <a:ln w="57150">
              <a:solidFill>
                <a:schemeClr val="bg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02787" name="Group 35"/>
            <p:cNvGrpSpPr>
              <a:grpSpLocks/>
            </p:cNvGrpSpPr>
            <p:nvPr/>
          </p:nvGrpSpPr>
          <p:grpSpPr bwMode="auto">
            <a:xfrm>
              <a:off x="4628" y="2198"/>
              <a:ext cx="416" cy="109"/>
              <a:chOff x="1853" y="2187"/>
              <a:chExt cx="416" cy="109"/>
            </a:xfrm>
          </p:grpSpPr>
          <p:sp>
            <p:nvSpPr>
              <p:cNvPr id="202788" name="Rectangle 36"/>
              <p:cNvSpPr>
                <a:spLocks noChangeArrowheads="1"/>
              </p:cNvSpPr>
              <p:nvPr/>
            </p:nvSpPr>
            <p:spPr bwMode="auto">
              <a:xfrm>
                <a:off x="1853" y="2187"/>
                <a:ext cx="101" cy="109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bg1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202789" name="Rectangle 37"/>
              <p:cNvSpPr>
                <a:spLocks noChangeArrowheads="1"/>
              </p:cNvSpPr>
              <p:nvPr/>
            </p:nvSpPr>
            <p:spPr bwMode="auto">
              <a:xfrm>
                <a:off x="2005" y="2187"/>
                <a:ext cx="101" cy="109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bg1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2790" name="Rectangle 38"/>
              <p:cNvSpPr>
                <a:spLocks noChangeArrowheads="1"/>
              </p:cNvSpPr>
              <p:nvPr/>
            </p:nvSpPr>
            <p:spPr bwMode="auto">
              <a:xfrm>
                <a:off x="2168" y="2187"/>
                <a:ext cx="101" cy="109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bg1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/>
                  <a:t>X</a:t>
                </a:r>
              </a:p>
            </p:txBody>
          </p:sp>
          <p:sp>
            <p:nvSpPr>
              <p:cNvPr id="202791" name="Line 39"/>
              <p:cNvSpPr>
                <a:spLocks noChangeShapeType="1"/>
              </p:cNvSpPr>
              <p:nvPr/>
            </p:nvSpPr>
            <p:spPr bwMode="auto">
              <a:xfrm flipV="1">
                <a:off x="1861" y="2255"/>
                <a:ext cx="85" cy="1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2792" name="Rectangle 40"/>
              <p:cNvSpPr>
                <a:spLocks noChangeArrowheads="1"/>
              </p:cNvSpPr>
              <p:nvPr/>
            </p:nvSpPr>
            <p:spPr bwMode="auto">
              <a:xfrm>
                <a:off x="2024" y="2216"/>
                <a:ext cx="56" cy="56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bg1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>
                <a:latin typeface="Chiller" pitchFamily="82" charset="0"/>
              </a:rPr>
              <a:t>Save coordinates frequently </a:t>
            </a:r>
            <a:br>
              <a:rPr lang="en-US" sz="6000" b="1">
                <a:latin typeface="Chiller" pitchFamily="82" charset="0"/>
              </a:rPr>
            </a:br>
            <a:r>
              <a:rPr lang="en-US" sz="6000" b="1">
                <a:latin typeface="Chiller" pitchFamily="82" charset="0"/>
              </a:rPr>
              <a:t>or suffer set backs!</a:t>
            </a:r>
          </a:p>
        </p:txBody>
      </p:sp>
      <p:pic>
        <p:nvPicPr>
          <p:cNvPr id="209926" name="Picture 6" descr="nobone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0913" y="1482725"/>
            <a:ext cx="6105525" cy="5375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9938" name="Picture 18" descr="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5" y="2095500"/>
            <a:ext cx="11223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9945" name="Group 25"/>
          <p:cNvGrpSpPr>
            <a:grpSpLocks/>
          </p:cNvGrpSpPr>
          <p:nvPr/>
        </p:nvGrpSpPr>
        <p:grpSpPr bwMode="auto">
          <a:xfrm>
            <a:off x="2209800" y="0"/>
            <a:ext cx="4511675" cy="5256213"/>
            <a:chOff x="2203" y="1731"/>
            <a:chExt cx="1799" cy="2337"/>
          </a:xfrm>
        </p:grpSpPr>
        <p:sp>
          <p:nvSpPr>
            <p:cNvPr id="209946" name="Freeform 26"/>
            <p:cNvSpPr>
              <a:spLocks/>
            </p:cNvSpPr>
            <p:nvPr/>
          </p:nvSpPr>
          <p:spPr bwMode="auto">
            <a:xfrm>
              <a:off x="2226" y="1731"/>
              <a:ext cx="1152" cy="1359"/>
            </a:xfrm>
            <a:custGeom>
              <a:avLst/>
              <a:gdLst>
                <a:gd name="T0" fmla="*/ 942 w 1152"/>
                <a:gd name="T1" fmla="*/ 355 h 1359"/>
                <a:gd name="T2" fmla="*/ 942 w 1152"/>
                <a:gd name="T3" fmla="*/ 223 h 1359"/>
                <a:gd name="T4" fmla="*/ 677 w 1152"/>
                <a:gd name="T5" fmla="*/ 13 h 1359"/>
                <a:gd name="T6" fmla="*/ 358 w 1152"/>
                <a:gd name="T7" fmla="*/ 36 h 1359"/>
                <a:gd name="T8" fmla="*/ 241 w 1152"/>
                <a:gd name="T9" fmla="*/ 75 h 1359"/>
                <a:gd name="T10" fmla="*/ 195 w 1152"/>
                <a:gd name="T11" fmla="*/ 106 h 1359"/>
                <a:gd name="T12" fmla="*/ 132 w 1152"/>
                <a:gd name="T13" fmla="*/ 160 h 1359"/>
                <a:gd name="T14" fmla="*/ 55 w 1152"/>
                <a:gd name="T15" fmla="*/ 277 h 1359"/>
                <a:gd name="T16" fmla="*/ 47 w 1152"/>
                <a:gd name="T17" fmla="*/ 301 h 1359"/>
                <a:gd name="T18" fmla="*/ 31 w 1152"/>
                <a:gd name="T19" fmla="*/ 324 h 1359"/>
                <a:gd name="T20" fmla="*/ 0 w 1152"/>
                <a:gd name="T21" fmla="*/ 441 h 1359"/>
                <a:gd name="T22" fmla="*/ 117 w 1152"/>
                <a:gd name="T23" fmla="*/ 775 h 1359"/>
                <a:gd name="T24" fmla="*/ 203 w 1152"/>
                <a:gd name="T25" fmla="*/ 838 h 1359"/>
                <a:gd name="T26" fmla="*/ 319 w 1152"/>
                <a:gd name="T27" fmla="*/ 923 h 1359"/>
                <a:gd name="T28" fmla="*/ 382 w 1152"/>
                <a:gd name="T29" fmla="*/ 986 h 1359"/>
                <a:gd name="T30" fmla="*/ 405 w 1152"/>
                <a:gd name="T31" fmla="*/ 1032 h 1359"/>
                <a:gd name="T32" fmla="*/ 420 w 1152"/>
                <a:gd name="T33" fmla="*/ 1079 h 1359"/>
                <a:gd name="T34" fmla="*/ 428 w 1152"/>
                <a:gd name="T35" fmla="*/ 1250 h 1359"/>
                <a:gd name="T36" fmla="*/ 498 w 1152"/>
                <a:gd name="T37" fmla="*/ 1312 h 1359"/>
                <a:gd name="T38" fmla="*/ 553 w 1152"/>
                <a:gd name="T39" fmla="*/ 1250 h 1359"/>
                <a:gd name="T40" fmla="*/ 600 w 1152"/>
                <a:gd name="T41" fmla="*/ 1149 h 1359"/>
                <a:gd name="T42" fmla="*/ 615 w 1152"/>
                <a:gd name="T43" fmla="*/ 1235 h 1359"/>
                <a:gd name="T44" fmla="*/ 623 w 1152"/>
                <a:gd name="T45" fmla="*/ 1328 h 1359"/>
                <a:gd name="T46" fmla="*/ 631 w 1152"/>
                <a:gd name="T47" fmla="*/ 1351 h 1359"/>
                <a:gd name="T48" fmla="*/ 771 w 1152"/>
                <a:gd name="T49" fmla="*/ 1328 h 1359"/>
                <a:gd name="T50" fmla="*/ 740 w 1152"/>
                <a:gd name="T51" fmla="*/ 1281 h 1359"/>
                <a:gd name="T52" fmla="*/ 732 w 1152"/>
                <a:gd name="T53" fmla="*/ 1258 h 1359"/>
                <a:gd name="T54" fmla="*/ 716 w 1152"/>
                <a:gd name="T55" fmla="*/ 1235 h 1359"/>
                <a:gd name="T56" fmla="*/ 794 w 1152"/>
                <a:gd name="T57" fmla="*/ 1157 h 1359"/>
                <a:gd name="T58" fmla="*/ 833 w 1152"/>
                <a:gd name="T59" fmla="*/ 1320 h 1359"/>
                <a:gd name="T60" fmla="*/ 895 w 1152"/>
                <a:gd name="T61" fmla="*/ 1336 h 1359"/>
                <a:gd name="T62" fmla="*/ 981 w 1152"/>
                <a:gd name="T63" fmla="*/ 1328 h 1359"/>
                <a:gd name="T64" fmla="*/ 973 w 1152"/>
                <a:gd name="T65" fmla="*/ 1289 h 1359"/>
                <a:gd name="T66" fmla="*/ 950 w 1152"/>
                <a:gd name="T67" fmla="*/ 1211 h 1359"/>
                <a:gd name="T68" fmla="*/ 934 w 1152"/>
                <a:gd name="T69" fmla="*/ 1165 h 1359"/>
                <a:gd name="T70" fmla="*/ 1028 w 1152"/>
                <a:gd name="T71" fmla="*/ 1188 h 1359"/>
                <a:gd name="T72" fmla="*/ 1051 w 1152"/>
                <a:gd name="T73" fmla="*/ 1297 h 1359"/>
                <a:gd name="T74" fmla="*/ 1082 w 1152"/>
                <a:gd name="T75" fmla="*/ 1336 h 1359"/>
                <a:gd name="T76" fmla="*/ 1121 w 1152"/>
                <a:gd name="T77" fmla="*/ 1305 h 1359"/>
                <a:gd name="T78" fmla="*/ 1137 w 1152"/>
                <a:gd name="T79" fmla="*/ 1258 h 1359"/>
                <a:gd name="T80" fmla="*/ 1051 w 1152"/>
                <a:gd name="T81" fmla="*/ 931 h 1359"/>
                <a:gd name="T82" fmla="*/ 1028 w 1152"/>
                <a:gd name="T83" fmla="*/ 861 h 1359"/>
                <a:gd name="T84" fmla="*/ 1012 w 1152"/>
                <a:gd name="T85" fmla="*/ 814 h 1359"/>
                <a:gd name="T86" fmla="*/ 1004 w 1152"/>
                <a:gd name="T87" fmla="*/ 791 h 1359"/>
                <a:gd name="T88" fmla="*/ 1012 w 1152"/>
                <a:gd name="T89" fmla="*/ 604 h 1359"/>
                <a:gd name="T90" fmla="*/ 1059 w 1152"/>
                <a:gd name="T91" fmla="*/ 371 h 1359"/>
                <a:gd name="T92" fmla="*/ 942 w 1152"/>
                <a:gd name="T93" fmla="*/ 114 h 1359"/>
                <a:gd name="T94" fmla="*/ 895 w 1152"/>
                <a:gd name="T95" fmla="*/ 83 h 1359"/>
                <a:gd name="T96" fmla="*/ 771 w 1152"/>
                <a:gd name="T97" fmla="*/ 36 h 1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52" h="1359">
                  <a:moveTo>
                    <a:pt x="942" y="355"/>
                  </a:moveTo>
                  <a:cubicBezTo>
                    <a:pt x="961" y="300"/>
                    <a:pt x="954" y="330"/>
                    <a:pt x="942" y="223"/>
                  </a:cubicBezTo>
                  <a:cubicBezTo>
                    <a:pt x="925" y="73"/>
                    <a:pt x="800" y="49"/>
                    <a:pt x="677" y="13"/>
                  </a:cubicBezTo>
                  <a:cubicBezTo>
                    <a:pt x="562" y="16"/>
                    <a:pt x="462" y="0"/>
                    <a:pt x="358" y="36"/>
                  </a:cubicBezTo>
                  <a:cubicBezTo>
                    <a:pt x="319" y="50"/>
                    <a:pt x="280" y="62"/>
                    <a:pt x="241" y="75"/>
                  </a:cubicBezTo>
                  <a:cubicBezTo>
                    <a:pt x="223" y="81"/>
                    <a:pt x="195" y="106"/>
                    <a:pt x="195" y="106"/>
                  </a:cubicBezTo>
                  <a:cubicBezTo>
                    <a:pt x="177" y="132"/>
                    <a:pt x="159" y="143"/>
                    <a:pt x="132" y="160"/>
                  </a:cubicBezTo>
                  <a:cubicBezTo>
                    <a:pt x="107" y="200"/>
                    <a:pt x="81" y="238"/>
                    <a:pt x="55" y="277"/>
                  </a:cubicBezTo>
                  <a:cubicBezTo>
                    <a:pt x="50" y="284"/>
                    <a:pt x="51" y="293"/>
                    <a:pt x="47" y="301"/>
                  </a:cubicBezTo>
                  <a:cubicBezTo>
                    <a:pt x="43" y="309"/>
                    <a:pt x="36" y="316"/>
                    <a:pt x="31" y="324"/>
                  </a:cubicBezTo>
                  <a:cubicBezTo>
                    <a:pt x="18" y="363"/>
                    <a:pt x="8" y="400"/>
                    <a:pt x="0" y="441"/>
                  </a:cubicBezTo>
                  <a:cubicBezTo>
                    <a:pt x="6" y="545"/>
                    <a:pt x="15" y="708"/>
                    <a:pt x="117" y="775"/>
                  </a:cubicBezTo>
                  <a:cubicBezTo>
                    <a:pt x="140" y="811"/>
                    <a:pt x="168" y="819"/>
                    <a:pt x="203" y="838"/>
                  </a:cubicBezTo>
                  <a:cubicBezTo>
                    <a:pt x="246" y="862"/>
                    <a:pt x="278" y="896"/>
                    <a:pt x="319" y="923"/>
                  </a:cubicBezTo>
                  <a:cubicBezTo>
                    <a:pt x="337" y="950"/>
                    <a:pt x="359" y="963"/>
                    <a:pt x="382" y="986"/>
                  </a:cubicBezTo>
                  <a:cubicBezTo>
                    <a:pt x="406" y="1064"/>
                    <a:pt x="368" y="948"/>
                    <a:pt x="405" y="1032"/>
                  </a:cubicBezTo>
                  <a:cubicBezTo>
                    <a:pt x="412" y="1047"/>
                    <a:pt x="420" y="1079"/>
                    <a:pt x="420" y="1079"/>
                  </a:cubicBezTo>
                  <a:cubicBezTo>
                    <a:pt x="423" y="1136"/>
                    <a:pt x="422" y="1193"/>
                    <a:pt x="428" y="1250"/>
                  </a:cubicBezTo>
                  <a:cubicBezTo>
                    <a:pt x="434" y="1307"/>
                    <a:pt x="452" y="1302"/>
                    <a:pt x="498" y="1312"/>
                  </a:cubicBezTo>
                  <a:cubicBezTo>
                    <a:pt x="540" y="1303"/>
                    <a:pt x="542" y="1291"/>
                    <a:pt x="553" y="1250"/>
                  </a:cubicBezTo>
                  <a:cubicBezTo>
                    <a:pt x="543" y="1156"/>
                    <a:pt x="526" y="1174"/>
                    <a:pt x="600" y="1149"/>
                  </a:cubicBezTo>
                  <a:cubicBezTo>
                    <a:pt x="623" y="1184"/>
                    <a:pt x="624" y="1192"/>
                    <a:pt x="615" y="1235"/>
                  </a:cubicBezTo>
                  <a:cubicBezTo>
                    <a:pt x="618" y="1266"/>
                    <a:pt x="619" y="1297"/>
                    <a:pt x="623" y="1328"/>
                  </a:cubicBezTo>
                  <a:cubicBezTo>
                    <a:pt x="624" y="1336"/>
                    <a:pt x="623" y="1349"/>
                    <a:pt x="631" y="1351"/>
                  </a:cubicBezTo>
                  <a:cubicBezTo>
                    <a:pt x="668" y="1359"/>
                    <a:pt x="734" y="1338"/>
                    <a:pt x="771" y="1328"/>
                  </a:cubicBezTo>
                  <a:cubicBezTo>
                    <a:pt x="752" y="1274"/>
                    <a:pt x="779" y="1339"/>
                    <a:pt x="740" y="1281"/>
                  </a:cubicBezTo>
                  <a:cubicBezTo>
                    <a:pt x="736" y="1274"/>
                    <a:pt x="736" y="1265"/>
                    <a:pt x="732" y="1258"/>
                  </a:cubicBezTo>
                  <a:cubicBezTo>
                    <a:pt x="728" y="1250"/>
                    <a:pt x="721" y="1243"/>
                    <a:pt x="716" y="1235"/>
                  </a:cubicBezTo>
                  <a:cubicBezTo>
                    <a:pt x="694" y="1169"/>
                    <a:pt x="747" y="1173"/>
                    <a:pt x="794" y="1157"/>
                  </a:cubicBezTo>
                  <a:cubicBezTo>
                    <a:pt x="862" y="1181"/>
                    <a:pt x="804" y="1259"/>
                    <a:pt x="833" y="1320"/>
                  </a:cubicBezTo>
                  <a:cubicBezTo>
                    <a:pt x="842" y="1339"/>
                    <a:pt x="895" y="1336"/>
                    <a:pt x="895" y="1336"/>
                  </a:cubicBezTo>
                  <a:cubicBezTo>
                    <a:pt x="924" y="1333"/>
                    <a:pt x="956" y="1343"/>
                    <a:pt x="981" y="1328"/>
                  </a:cubicBezTo>
                  <a:cubicBezTo>
                    <a:pt x="992" y="1321"/>
                    <a:pt x="976" y="1302"/>
                    <a:pt x="973" y="1289"/>
                  </a:cubicBezTo>
                  <a:cubicBezTo>
                    <a:pt x="966" y="1259"/>
                    <a:pt x="960" y="1241"/>
                    <a:pt x="950" y="1211"/>
                  </a:cubicBezTo>
                  <a:cubicBezTo>
                    <a:pt x="945" y="1196"/>
                    <a:pt x="934" y="1165"/>
                    <a:pt x="934" y="1165"/>
                  </a:cubicBezTo>
                  <a:cubicBezTo>
                    <a:pt x="973" y="1152"/>
                    <a:pt x="1003" y="1153"/>
                    <a:pt x="1028" y="1188"/>
                  </a:cubicBezTo>
                  <a:cubicBezTo>
                    <a:pt x="1039" y="1224"/>
                    <a:pt x="1039" y="1261"/>
                    <a:pt x="1051" y="1297"/>
                  </a:cubicBezTo>
                  <a:cubicBezTo>
                    <a:pt x="1030" y="1359"/>
                    <a:pt x="1019" y="1347"/>
                    <a:pt x="1082" y="1336"/>
                  </a:cubicBezTo>
                  <a:cubicBezTo>
                    <a:pt x="1107" y="1327"/>
                    <a:pt x="1109" y="1332"/>
                    <a:pt x="1121" y="1305"/>
                  </a:cubicBezTo>
                  <a:cubicBezTo>
                    <a:pt x="1128" y="1290"/>
                    <a:pt x="1137" y="1258"/>
                    <a:pt x="1137" y="1258"/>
                  </a:cubicBezTo>
                  <a:cubicBezTo>
                    <a:pt x="1152" y="1136"/>
                    <a:pt x="1099" y="1037"/>
                    <a:pt x="1051" y="931"/>
                  </a:cubicBezTo>
                  <a:cubicBezTo>
                    <a:pt x="1045" y="918"/>
                    <a:pt x="1034" y="880"/>
                    <a:pt x="1028" y="861"/>
                  </a:cubicBezTo>
                  <a:cubicBezTo>
                    <a:pt x="1023" y="845"/>
                    <a:pt x="1017" y="830"/>
                    <a:pt x="1012" y="814"/>
                  </a:cubicBezTo>
                  <a:cubicBezTo>
                    <a:pt x="1009" y="806"/>
                    <a:pt x="1004" y="791"/>
                    <a:pt x="1004" y="791"/>
                  </a:cubicBezTo>
                  <a:cubicBezTo>
                    <a:pt x="1007" y="729"/>
                    <a:pt x="1008" y="666"/>
                    <a:pt x="1012" y="604"/>
                  </a:cubicBezTo>
                  <a:cubicBezTo>
                    <a:pt x="1017" y="527"/>
                    <a:pt x="1050" y="449"/>
                    <a:pt x="1059" y="371"/>
                  </a:cubicBezTo>
                  <a:cubicBezTo>
                    <a:pt x="1044" y="255"/>
                    <a:pt x="1031" y="189"/>
                    <a:pt x="942" y="114"/>
                  </a:cubicBezTo>
                  <a:cubicBezTo>
                    <a:pt x="903" y="81"/>
                    <a:pt x="937" y="95"/>
                    <a:pt x="895" y="83"/>
                  </a:cubicBezTo>
                  <a:cubicBezTo>
                    <a:pt x="852" y="53"/>
                    <a:pt x="825" y="36"/>
                    <a:pt x="771" y="36"/>
                  </a:cubicBezTo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947" name="Oval 27"/>
            <p:cNvSpPr>
              <a:spLocks noChangeArrowheads="1"/>
            </p:cNvSpPr>
            <p:nvPr/>
          </p:nvSpPr>
          <p:spPr bwMode="auto">
            <a:xfrm>
              <a:off x="2522" y="2094"/>
              <a:ext cx="195" cy="26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948" name="Oval 28"/>
            <p:cNvSpPr>
              <a:spLocks noChangeArrowheads="1"/>
            </p:cNvSpPr>
            <p:nvPr/>
          </p:nvSpPr>
          <p:spPr bwMode="auto">
            <a:xfrm>
              <a:off x="2892" y="2067"/>
              <a:ext cx="195" cy="26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949" name="Oval 29"/>
            <p:cNvSpPr>
              <a:spLocks noChangeArrowheads="1"/>
            </p:cNvSpPr>
            <p:nvPr/>
          </p:nvSpPr>
          <p:spPr bwMode="auto">
            <a:xfrm>
              <a:off x="2755" y="2359"/>
              <a:ext cx="55" cy="26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950" name="Oval 30"/>
            <p:cNvSpPr>
              <a:spLocks noChangeArrowheads="1"/>
            </p:cNvSpPr>
            <p:nvPr/>
          </p:nvSpPr>
          <p:spPr bwMode="auto">
            <a:xfrm>
              <a:off x="2875" y="2355"/>
              <a:ext cx="55" cy="26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951" name="Freeform 31"/>
            <p:cNvSpPr>
              <a:spLocks/>
            </p:cNvSpPr>
            <p:nvPr/>
          </p:nvSpPr>
          <p:spPr bwMode="auto">
            <a:xfrm>
              <a:off x="2203" y="2533"/>
              <a:ext cx="1799" cy="1281"/>
            </a:xfrm>
            <a:custGeom>
              <a:avLst/>
              <a:gdLst>
                <a:gd name="T0" fmla="*/ 1650 w 1799"/>
                <a:gd name="T1" fmla="*/ 339 h 1281"/>
                <a:gd name="T2" fmla="*/ 1697 w 1799"/>
                <a:gd name="T3" fmla="*/ 324 h 1281"/>
                <a:gd name="T4" fmla="*/ 1782 w 1799"/>
                <a:gd name="T5" fmla="*/ 215 h 1281"/>
                <a:gd name="T6" fmla="*/ 1782 w 1799"/>
                <a:gd name="T7" fmla="*/ 129 h 1281"/>
                <a:gd name="T8" fmla="*/ 1712 w 1799"/>
                <a:gd name="T9" fmla="*/ 98 h 1281"/>
                <a:gd name="T10" fmla="*/ 1627 w 1799"/>
                <a:gd name="T11" fmla="*/ 113 h 1281"/>
                <a:gd name="T12" fmla="*/ 1611 w 1799"/>
                <a:gd name="T13" fmla="*/ 137 h 1281"/>
                <a:gd name="T14" fmla="*/ 1619 w 1799"/>
                <a:gd name="T15" fmla="*/ 113 h 1281"/>
                <a:gd name="T16" fmla="*/ 1471 w 1799"/>
                <a:gd name="T17" fmla="*/ 36 h 1281"/>
                <a:gd name="T18" fmla="*/ 1401 w 1799"/>
                <a:gd name="T19" fmla="*/ 75 h 1281"/>
                <a:gd name="T20" fmla="*/ 1362 w 1799"/>
                <a:gd name="T21" fmla="*/ 145 h 1281"/>
                <a:gd name="T22" fmla="*/ 1346 w 1799"/>
                <a:gd name="T23" fmla="*/ 191 h 1281"/>
                <a:gd name="T24" fmla="*/ 1300 w 1799"/>
                <a:gd name="T25" fmla="*/ 347 h 1281"/>
                <a:gd name="T26" fmla="*/ 1237 w 1799"/>
                <a:gd name="T27" fmla="*/ 401 h 1281"/>
                <a:gd name="T28" fmla="*/ 1183 w 1799"/>
                <a:gd name="T29" fmla="*/ 464 h 1281"/>
                <a:gd name="T30" fmla="*/ 1121 w 1799"/>
                <a:gd name="T31" fmla="*/ 518 h 1281"/>
                <a:gd name="T32" fmla="*/ 1097 w 1799"/>
                <a:gd name="T33" fmla="*/ 534 h 1281"/>
                <a:gd name="T34" fmla="*/ 1012 w 1799"/>
                <a:gd name="T35" fmla="*/ 604 h 1281"/>
                <a:gd name="T36" fmla="*/ 817 w 1799"/>
                <a:gd name="T37" fmla="*/ 721 h 1281"/>
                <a:gd name="T38" fmla="*/ 724 w 1799"/>
                <a:gd name="T39" fmla="*/ 760 h 1281"/>
                <a:gd name="T40" fmla="*/ 677 w 1799"/>
                <a:gd name="T41" fmla="*/ 798 h 1281"/>
                <a:gd name="T42" fmla="*/ 506 w 1799"/>
                <a:gd name="T43" fmla="*/ 861 h 1281"/>
                <a:gd name="T44" fmla="*/ 412 w 1799"/>
                <a:gd name="T45" fmla="*/ 900 h 1281"/>
                <a:gd name="T46" fmla="*/ 342 w 1799"/>
                <a:gd name="T47" fmla="*/ 915 h 1281"/>
                <a:gd name="T48" fmla="*/ 202 w 1799"/>
                <a:gd name="T49" fmla="*/ 876 h 1281"/>
                <a:gd name="T50" fmla="*/ 0 w 1799"/>
                <a:gd name="T51" fmla="*/ 970 h 1281"/>
                <a:gd name="T52" fmla="*/ 62 w 1799"/>
                <a:gd name="T53" fmla="*/ 1024 h 1281"/>
                <a:gd name="T54" fmla="*/ 109 w 1799"/>
                <a:gd name="T55" fmla="*/ 1040 h 1281"/>
                <a:gd name="T56" fmla="*/ 218 w 1799"/>
                <a:gd name="T57" fmla="*/ 1032 h 1281"/>
                <a:gd name="T58" fmla="*/ 210 w 1799"/>
                <a:gd name="T59" fmla="*/ 1055 h 1281"/>
                <a:gd name="T60" fmla="*/ 155 w 1799"/>
                <a:gd name="T61" fmla="*/ 1125 h 1281"/>
                <a:gd name="T62" fmla="*/ 171 w 1799"/>
                <a:gd name="T63" fmla="*/ 1258 h 1281"/>
                <a:gd name="T64" fmla="*/ 218 w 1799"/>
                <a:gd name="T65" fmla="*/ 1273 h 1281"/>
                <a:gd name="T66" fmla="*/ 241 w 1799"/>
                <a:gd name="T67" fmla="*/ 1281 h 1281"/>
                <a:gd name="T68" fmla="*/ 358 w 1799"/>
                <a:gd name="T69" fmla="*/ 1258 h 1281"/>
                <a:gd name="T70" fmla="*/ 443 w 1799"/>
                <a:gd name="T71" fmla="*/ 1227 h 1281"/>
                <a:gd name="T72" fmla="*/ 654 w 1799"/>
                <a:gd name="T73" fmla="*/ 1079 h 1281"/>
                <a:gd name="T74" fmla="*/ 700 w 1799"/>
                <a:gd name="T75" fmla="*/ 1048 h 1281"/>
                <a:gd name="T76" fmla="*/ 716 w 1799"/>
                <a:gd name="T77" fmla="*/ 1024 h 1281"/>
                <a:gd name="T78" fmla="*/ 739 w 1799"/>
                <a:gd name="T79" fmla="*/ 1016 h 1281"/>
                <a:gd name="T80" fmla="*/ 809 w 1799"/>
                <a:gd name="T81" fmla="*/ 970 h 1281"/>
                <a:gd name="T82" fmla="*/ 903 w 1799"/>
                <a:gd name="T83" fmla="*/ 939 h 1281"/>
                <a:gd name="T84" fmla="*/ 981 w 1799"/>
                <a:gd name="T85" fmla="*/ 900 h 1281"/>
                <a:gd name="T86" fmla="*/ 1136 w 1799"/>
                <a:gd name="T87" fmla="*/ 822 h 1281"/>
                <a:gd name="T88" fmla="*/ 1206 w 1799"/>
                <a:gd name="T89" fmla="*/ 767 h 1281"/>
                <a:gd name="T90" fmla="*/ 1416 w 1799"/>
                <a:gd name="T91" fmla="*/ 588 h 1281"/>
                <a:gd name="T92" fmla="*/ 1595 w 1799"/>
                <a:gd name="T93" fmla="*/ 433 h 1281"/>
                <a:gd name="T94" fmla="*/ 1619 w 1799"/>
                <a:gd name="T95" fmla="*/ 409 h 1281"/>
                <a:gd name="T96" fmla="*/ 1666 w 1799"/>
                <a:gd name="T97" fmla="*/ 378 h 1281"/>
                <a:gd name="T98" fmla="*/ 1712 w 1799"/>
                <a:gd name="T99" fmla="*/ 316 h 1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799" h="1281">
                  <a:moveTo>
                    <a:pt x="1650" y="339"/>
                  </a:moveTo>
                  <a:cubicBezTo>
                    <a:pt x="1666" y="334"/>
                    <a:pt x="1682" y="331"/>
                    <a:pt x="1697" y="324"/>
                  </a:cubicBezTo>
                  <a:cubicBezTo>
                    <a:pt x="1744" y="301"/>
                    <a:pt x="1756" y="255"/>
                    <a:pt x="1782" y="215"/>
                  </a:cubicBezTo>
                  <a:cubicBezTo>
                    <a:pt x="1791" y="182"/>
                    <a:pt x="1799" y="167"/>
                    <a:pt x="1782" y="129"/>
                  </a:cubicBezTo>
                  <a:cubicBezTo>
                    <a:pt x="1772" y="106"/>
                    <a:pt x="1712" y="98"/>
                    <a:pt x="1712" y="98"/>
                  </a:cubicBezTo>
                  <a:cubicBezTo>
                    <a:pt x="1683" y="102"/>
                    <a:pt x="1650" y="95"/>
                    <a:pt x="1627" y="113"/>
                  </a:cubicBezTo>
                  <a:cubicBezTo>
                    <a:pt x="1619" y="119"/>
                    <a:pt x="1621" y="137"/>
                    <a:pt x="1611" y="137"/>
                  </a:cubicBezTo>
                  <a:cubicBezTo>
                    <a:pt x="1603" y="137"/>
                    <a:pt x="1616" y="121"/>
                    <a:pt x="1619" y="113"/>
                  </a:cubicBezTo>
                  <a:cubicBezTo>
                    <a:pt x="1604" y="0"/>
                    <a:pt x="1606" y="27"/>
                    <a:pt x="1471" y="36"/>
                  </a:cubicBezTo>
                  <a:cubicBezTo>
                    <a:pt x="1445" y="44"/>
                    <a:pt x="1401" y="75"/>
                    <a:pt x="1401" y="75"/>
                  </a:cubicBezTo>
                  <a:cubicBezTo>
                    <a:pt x="1392" y="100"/>
                    <a:pt x="1371" y="120"/>
                    <a:pt x="1362" y="145"/>
                  </a:cubicBezTo>
                  <a:cubicBezTo>
                    <a:pt x="1357" y="160"/>
                    <a:pt x="1346" y="191"/>
                    <a:pt x="1346" y="191"/>
                  </a:cubicBezTo>
                  <a:cubicBezTo>
                    <a:pt x="1342" y="262"/>
                    <a:pt x="1367" y="324"/>
                    <a:pt x="1300" y="347"/>
                  </a:cubicBezTo>
                  <a:cubicBezTo>
                    <a:pt x="1282" y="373"/>
                    <a:pt x="1264" y="384"/>
                    <a:pt x="1237" y="401"/>
                  </a:cubicBezTo>
                  <a:cubicBezTo>
                    <a:pt x="1220" y="428"/>
                    <a:pt x="1209" y="446"/>
                    <a:pt x="1183" y="464"/>
                  </a:cubicBezTo>
                  <a:cubicBezTo>
                    <a:pt x="1157" y="502"/>
                    <a:pt x="1175" y="482"/>
                    <a:pt x="1121" y="518"/>
                  </a:cubicBezTo>
                  <a:cubicBezTo>
                    <a:pt x="1113" y="523"/>
                    <a:pt x="1097" y="534"/>
                    <a:pt x="1097" y="534"/>
                  </a:cubicBezTo>
                  <a:cubicBezTo>
                    <a:pt x="1076" y="567"/>
                    <a:pt x="1044" y="582"/>
                    <a:pt x="1012" y="604"/>
                  </a:cubicBezTo>
                  <a:cubicBezTo>
                    <a:pt x="953" y="645"/>
                    <a:pt x="888" y="703"/>
                    <a:pt x="817" y="721"/>
                  </a:cubicBezTo>
                  <a:cubicBezTo>
                    <a:pt x="788" y="740"/>
                    <a:pt x="757" y="749"/>
                    <a:pt x="724" y="760"/>
                  </a:cubicBezTo>
                  <a:cubicBezTo>
                    <a:pt x="693" y="771"/>
                    <a:pt x="704" y="780"/>
                    <a:pt x="677" y="798"/>
                  </a:cubicBezTo>
                  <a:cubicBezTo>
                    <a:pt x="629" y="830"/>
                    <a:pt x="561" y="846"/>
                    <a:pt x="506" y="861"/>
                  </a:cubicBezTo>
                  <a:cubicBezTo>
                    <a:pt x="473" y="870"/>
                    <a:pt x="445" y="889"/>
                    <a:pt x="412" y="900"/>
                  </a:cubicBezTo>
                  <a:cubicBezTo>
                    <a:pt x="389" y="908"/>
                    <a:pt x="342" y="915"/>
                    <a:pt x="342" y="915"/>
                  </a:cubicBezTo>
                  <a:cubicBezTo>
                    <a:pt x="292" y="906"/>
                    <a:pt x="253" y="885"/>
                    <a:pt x="202" y="876"/>
                  </a:cubicBezTo>
                  <a:cubicBezTo>
                    <a:pt x="102" y="882"/>
                    <a:pt x="33" y="870"/>
                    <a:pt x="0" y="970"/>
                  </a:cubicBezTo>
                  <a:cubicBezTo>
                    <a:pt x="41" y="1030"/>
                    <a:pt x="11" y="1008"/>
                    <a:pt x="62" y="1024"/>
                  </a:cubicBezTo>
                  <a:cubicBezTo>
                    <a:pt x="78" y="1029"/>
                    <a:pt x="109" y="1040"/>
                    <a:pt x="109" y="1040"/>
                  </a:cubicBezTo>
                  <a:cubicBezTo>
                    <a:pt x="145" y="1037"/>
                    <a:pt x="182" y="1027"/>
                    <a:pt x="218" y="1032"/>
                  </a:cubicBezTo>
                  <a:cubicBezTo>
                    <a:pt x="226" y="1033"/>
                    <a:pt x="214" y="1048"/>
                    <a:pt x="210" y="1055"/>
                  </a:cubicBezTo>
                  <a:cubicBezTo>
                    <a:pt x="185" y="1099"/>
                    <a:pt x="185" y="1096"/>
                    <a:pt x="155" y="1125"/>
                  </a:cubicBezTo>
                  <a:cubicBezTo>
                    <a:pt x="144" y="1161"/>
                    <a:pt x="129" y="1232"/>
                    <a:pt x="171" y="1258"/>
                  </a:cubicBezTo>
                  <a:cubicBezTo>
                    <a:pt x="185" y="1267"/>
                    <a:pt x="202" y="1268"/>
                    <a:pt x="218" y="1273"/>
                  </a:cubicBezTo>
                  <a:cubicBezTo>
                    <a:pt x="226" y="1276"/>
                    <a:pt x="241" y="1281"/>
                    <a:pt x="241" y="1281"/>
                  </a:cubicBezTo>
                  <a:cubicBezTo>
                    <a:pt x="280" y="1274"/>
                    <a:pt x="319" y="1265"/>
                    <a:pt x="358" y="1258"/>
                  </a:cubicBezTo>
                  <a:cubicBezTo>
                    <a:pt x="386" y="1243"/>
                    <a:pt x="413" y="1236"/>
                    <a:pt x="443" y="1227"/>
                  </a:cubicBezTo>
                  <a:cubicBezTo>
                    <a:pt x="517" y="1177"/>
                    <a:pt x="566" y="1105"/>
                    <a:pt x="654" y="1079"/>
                  </a:cubicBezTo>
                  <a:cubicBezTo>
                    <a:pt x="669" y="1069"/>
                    <a:pt x="690" y="1063"/>
                    <a:pt x="700" y="1048"/>
                  </a:cubicBezTo>
                  <a:cubicBezTo>
                    <a:pt x="705" y="1040"/>
                    <a:pt x="709" y="1030"/>
                    <a:pt x="716" y="1024"/>
                  </a:cubicBezTo>
                  <a:cubicBezTo>
                    <a:pt x="722" y="1019"/>
                    <a:pt x="732" y="1020"/>
                    <a:pt x="739" y="1016"/>
                  </a:cubicBezTo>
                  <a:cubicBezTo>
                    <a:pt x="753" y="1009"/>
                    <a:pt x="805" y="971"/>
                    <a:pt x="809" y="970"/>
                  </a:cubicBezTo>
                  <a:cubicBezTo>
                    <a:pt x="840" y="959"/>
                    <a:pt x="871" y="948"/>
                    <a:pt x="903" y="939"/>
                  </a:cubicBezTo>
                  <a:cubicBezTo>
                    <a:pt x="929" y="921"/>
                    <a:pt x="954" y="915"/>
                    <a:pt x="981" y="900"/>
                  </a:cubicBezTo>
                  <a:cubicBezTo>
                    <a:pt x="1030" y="872"/>
                    <a:pt x="1083" y="841"/>
                    <a:pt x="1136" y="822"/>
                  </a:cubicBezTo>
                  <a:cubicBezTo>
                    <a:pt x="1149" y="809"/>
                    <a:pt x="1199" y="774"/>
                    <a:pt x="1206" y="767"/>
                  </a:cubicBezTo>
                  <a:cubicBezTo>
                    <a:pt x="1271" y="702"/>
                    <a:pt x="1348" y="650"/>
                    <a:pt x="1416" y="588"/>
                  </a:cubicBezTo>
                  <a:cubicBezTo>
                    <a:pt x="1473" y="536"/>
                    <a:pt x="1518" y="456"/>
                    <a:pt x="1595" y="433"/>
                  </a:cubicBezTo>
                  <a:cubicBezTo>
                    <a:pt x="1603" y="425"/>
                    <a:pt x="1610" y="416"/>
                    <a:pt x="1619" y="409"/>
                  </a:cubicBezTo>
                  <a:cubicBezTo>
                    <a:pt x="1634" y="398"/>
                    <a:pt x="1666" y="378"/>
                    <a:pt x="1666" y="378"/>
                  </a:cubicBezTo>
                  <a:cubicBezTo>
                    <a:pt x="1701" y="325"/>
                    <a:pt x="1684" y="344"/>
                    <a:pt x="1712" y="316"/>
                  </a:cubicBezTo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952" name="Freeform 32"/>
            <p:cNvSpPr>
              <a:spLocks/>
            </p:cNvSpPr>
            <p:nvPr/>
          </p:nvSpPr>
          <p:spPr bwMode="auto">
            <a:xfrm rot="3909860">
              <a:off x="2043" y="2528"/>
              <a:ext cx="1799" cy="1281"/>
            </a:xfrm>
            <a:custGeom>
              <a:avLst/>
              <a:gdLst>
                <a:gd name="T0" fmla="*/ 1650 w 1799"/>
                <a:gd name="T1" fmla="*/ 339 h 1281"/>
                <a:gd name="T2" fmla="*/ 1697 w 1799"/>
                <a:gd name="T3" fmla="*/ 324 h 1281"/>
                <a:gd name="T4" fmla="*/ 1782 w 1799"/>
                <a:gd name="T5" fmla="*/ 215 h 1281"/>
                <a:gd name="T6" fmla="*/ 1782 w 1799"/>
                <a:gd name="T7" fmla="*/ 129 h 1281"/>
                <a:gd name="T8" fmla="*/ 1712 w 1799"/>
                <a:gd name="T9" fmla="*/ 98 h 1281"/>
                <a:gd name="T10" fmla="*/ 1627 w 1799"/>
                <a:gd name="T11" fmla="*/ 113 h 1281"/>
                <a:gd name="T12" fmla="*/ 1611 w 1799"/>
                <a:gd name="T13" fmla="*/ 137 h 1281"/>
                <a:gd name="T14" fmla="*/ 1619 w 1799"/>
                <a:gd name="T15" fmla="*/ 113 h 1281"/>
                <a:gd name="T16" fmla="*/ 1471 w 1799"/>
                <a:gd name="T17" fmla="*/ 36 h 1281"/>
                <a:gd name="T18" fmla="*/ 1401 w 1799"/>
                <a:gd name="T19" fmla="*/ 75 h 1281"/>
                <a:gd name="T20" fmla="*/ 1362 w 1799"/>
                <a:gd name="T21" fmla="*/ 145 h 1281"/>
                <a:gd name="T22" fmla="*/ 1346 w 1799"/>
                <a:gd name="T23" fmla="*/ 191 h 1281"/>
                <a:gd name="T24" fmla="*/ 1300 w 1799"/>
                <a:gd name="T25" fmla="*/ 347 h 1281"/>
                <a:gd name="T26" fmla="*/ 1237 w 1799"/>
                <a:gd name="T27" fmla="*/ 401 h 1281"/>
                <a:gd name="T28" fmla="*/ 1183 w 1799"/>
                <a:gd name="T29" fmla="*/ 464 h 1281"/>
                <a:gd name="T30" fmla="*/ 1121 w 1799"/>
                <a:gd name="T31" fmla="*/ 518 h 1281"/>
                <a:gd name="T32" fmla="*/ 1097 w 1799"/>
                <a:gd name="T33" fmla="*/ 534 h 1281"/>
                <a:gd name="T34" fmla="*/ 1012 w 1799"/>
                <a:gd name="T35" fmla="*/ 604 h 1281"/>
                <a:gd name="T36" fmla="*/ 817 w 1799"/>
                <a:gd name="T37" fmla="*/ 721 h 1281"/>
                <a:gd name="T38" fmla="*/ 724 w 1799"/>
                <a:gd name="T39" fmla="*/ 760 h 1281"/>
                <a:gd name="T40" fmla="*/ 677 w 1799"/>
                <a:gd name="T41" fmla="*/ 798 h 1281"/>
                <a:gd name="T42" fmla="*/ 506 w 1799"/>
                <a:gd name="T43" fmla="*/ 861 h 1281"/>
                <a:gd name="T44" fmla="*/ 412 w 1799"/>
                <a:gd name="T45" fmla="*/ 900 h 1281"/>
                <a:gd name="T46" fmla="*/ 342 w 1799"/>
                <a:gd name="T47" fmla="*/ 915 h 1281"/>
                <a:gd name="T48" fmla="*/ 202 w 1799"/>
                <a:gd name="T49" fmla="*/ 876 h 1281"/>
                <a:gd name="T50" fmla="*/ 0 w 1799"/>
                <a:gd name="T51" fmla="*/ 970 h 1281"/>
                <a:gd name="T52" fmla="*/ 62 w 1799"/>
                <a:gd name="T53" fmla="*/ 1024 h 1281"/>
                <a:gd name="T54" fmla="*/ 109 w 1799"/>
                <a:gd name="T55" fmla="*/ 1040 h 1281"/>
                <a:gd name="T56" fmla="*/ 218 w 1799"/>
                <a:gd name="T57" fmla="*/ 1032 h 1281"/>
                <a:gd name="T58" fmla="*/ 210 w 1799"/>
                <a:gd name="T59" fmla="*/ 1055 h 1281"/>
                <a:gd name="T60" fmla="*/ 155 w 1799"/>
                <a:gd name="T61" fmla="*/ 1125 h 1281"/>
                <a:gd name="T62" fmla="*/ 171 w 1799"/>
                <a:gd name="T63" fmla="*/ 1258 h 1281"/>
                <a:gd name="T64" fmla="*/ 218 w 1799"/>
                <a:gd name="T65" fmla="*/ 1273 h 1281"/>
                <a:gd name="T66" fmla="*/ 241 w 1799"/>
                <a:gd name="T67" fmla="*/ 1281 h 1281"/>
                <a:gd name="T68" fmla="*/ 358 w 1799"/>
                <a:gd name="T69" fmla="*/ 1258 h 1281"/>
                <a:gd name="T70" fmla="*/ 443 w 1799"/>
                <a:gd name="T71" fmla="*/ 1227 h 1281"/>
                <a:gd name="T72" fmla="*/ 654 w 1799"/>
                <a:gd name="T73" fmla="*/ 1079 h 1281"/>
                <a:gd name="T74" fmla="*/ 700 w 1799"/>
                <a:gd name="T75" fmla="*/ 1048 h 1281"/>
                <a:gd name="T76" fmla="*/ 716 w 1799"/>
                <a:gd name="T77" fmla="*/ 1024 h 1281"/>
                <a:gd name="T78" fmla="*/ 739 w 1799"/>
                <a:gd name="T79" fmla="*/ 1016 h 1281"/>
                <a:gd name="T80" fmla="*/ 809 w 1799"/>
                <a:gd name="T81" fmla="*/ 970 h 1281"/>
                <a:gd name="T82" fmla="*/ 903 w 1799"/>
                <a:gd name="T83" fmla="*/ 939 h 1281"/>
                <a:gd name="T84" fmla="*/ 981 w 1799"/>
                <a:gd name="T85" fmla="*/ 900 h 1281"/>
                <a:gd name="T86" fmla="*/ 1136 w 1799"/>
                <a:gd name="T87" fmla="*/ 822 h 1281"/>
                <a:gd name="T88" fmla="*/ 1206 w 1799"/>
                <a:gd name="T89" fmla="*/ 767 h 1281"/>
                <a:gd name="T90" fmla="*/ 1416 w 1799"/>
                <a:gd name="T91" fmla="*/ 588 h 1281"/>
                <a:gd name="T92" fmla="*/ 1595 w 1799"/>
                <a:gd name="T93" fmla="*/ 433 h 1281"/>
                <a:gd name="T94" fmla="*/ 1619 w 1799"/>
                <a:gd name="T95" fmla="*/ 409 h 1281"/>
                <a:gd name="T96" fmla="*/ 1666 w 1799"/>
                <a:gd name="T97" fmla="*/ 378 h 1281"/>
                <a:gd name="T98" fmla="*/ 1712 w 1799"/>
                <a:gd name="T99" fmla="*/ 316 h 1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799" h="1281">
                  <a:moveTo>
                    <a:pt x="1650" y="339"/>
                  </a:moveTo>
                  <a:cubicBezTo>
                    <a:pt x="1666" y="334"/>
                    <a:pt x="1682" y="331"/>
                    <a:pt x="1697" y="324"/>
                  </a:cubicBezTo>
                  <a:cubicBezTo>
                    <a:pt x="1744" y="301"/>
                    <a:pt x="1756" y="255"/>
                    <a:pt x="1782" y="215"/>
                  </a:cubicBezTo>
                  <a:cubicBezTo>
                    <a:pt x="1791" y="182"/>
                    <a:pt x="1799" y="167"/>
                    <a:pt x="1782" y="129"/>
                  </a:cubicBezTo>
                  <a:cubicBezTo>
                    <a:pt x="1772" y="106"/>
                    <a:pt x="1712" y="98"/>
                    <a:pt x="1712" y="98"/>
                  </a:cubicBezTo>
                  <a:cubicBezTo>
                    <a:pt x="1683" y="102"/>
                    <a:pt x="1650" y="95"/>
                    <a:pt x="1627" y="113"/>
                  </a:cubicBezTo>
                  <a:cubicBezTo>
                    <a:pt x="1619" y="119"/>
                    <a:pt x="1621" y="137"/>
                    <a:pt x="1611" y="137"/>
                  </a:cubicBezTo>
                  <a:cubicBezTo>
                    <a:pt x="1603" y="137"/>
                    <a:pt x="1616" y="121"/>
                    <a:pt x="1619" y="113"/>
                  </a:cubicBezTo>
                  <a:cubicBezTo>
                    <a:pt x="1604" y="0"/>
                    <a:pt x="1606" y="27"/>
                    <a:pt x="1471" y="36"/>
                  </a:cubicBezTo>
                  <a:cubicBezTo>
                    <a:pt x="1445" y="44"/>
                    <a:pt x="1401" y="75"/>
                    <a:pt x="1401" y="75"/>
                  </a:cubicBezTo>
                  <a:cubicBezTo>
                    <a:pt x="1392" y="100"/>
                    <a:pt x="1371" y="120"/>
                    <a:pt x="1362" y="145"/>
                  </a:cubicBezTo>
                  <a:cubicBezTo>
                    <a:pt x="1357" y="160"/>
                    <a:pt x="1346" y="191"/>
                    <a:pt x="1346" y="191"/>
                  </a:cubicBezTo>
                  <a:cubicBezTo>
                    <a:pt x="1342" y="262"/>
                    <a:pt x="1367" y="324"/>
                    <a:pt x="1300" y="347"/>
                  </a:cubicBezTo>
                  <a:cubicBezTo>
                    <a:pt x="1282" y="373"/>
                    <a:pt x="1264" y="384"/>
                    <a:pt x="1237" y="401"/>
                  </a:cubicBezTo>
                  <a:cubicBezTo>
                    <a:pt x="1220" y="428"/>
                    <a:pt x="1209" y="446"/>
                    <a:pt x="1183" y="464"/>
                  </a:cubicBezTo>
                  <a:cubicBezTo>
                    <a:pt x="1157" y="502"/>
                    <a:pt x="1175" y="482"/>
                    <a:pt x="1121" y="518"/>
                  </a:cubicBezTo>
                  <a:cubicBezTo>
                    <a:pt x="1113" y="523"/>
                    <a:pt x="1097" y="534"/>
                    <a:pt x="1097" y="534"/>
                  </a:cubicBezTo>
                  <a:cubicBezTo>
                    <a:pt x="1076" y="567"/>
                    <a:pt x="1044" y="582"/>
                    <a:pt x="1012" y="604"/>
                  </a:cubicBezTo>
                  <a:cubicBezTo>
                    <a:pt x="953" y="645"/>
                    <a:pt x="888" y="703"/>
                    <a:pt x="817" y="721"/>
                  </a:cubicBezTo>
                  <a:cubicBezTo>
                    <a:pt x="788" y="740"/>
                    <a:pt x="757" y="749"/>
                    <a:pt x="724" y="760"/>
                  </a:cubicBezTo>
                  <a:cubicBezTo>
                    <a:pt x="693" y="771"/>
                    <a:pt x="704" y="780"/>
                    <a:pt x="677" y="798"/>
                  </a:cubicBezTo>
                  <a:cubicBezTo>
                    <a:pt x="629" y="830"/>
                    <a:pt x="561" y="846"/>
                    <a:pt x="506" y="861"/>
                  </a:cubicBezTo>
                  <a:cubicBezTo>
                    <a:pt x="473" y="870"/>
                    <a:pt x="445" y="889"/>
                    <a:pt x="412" y="900"/>
                  </a:cubicBezTo>
                  <a:cubicBezTo>
                    <a:pt x="389" y="908"/>
                    <a:pt x="342" y="915"/>
                    <a:pt x="342" y="915"/>
                  </a:cubicBezTo>
                  <a:cubicBezTo>
                    <a:pt x="292" y="906"/>
                    <a:pt x="253" y="885"/>
                    <a:pt x="202" y="876"/>
                  </a:cubicBezTo>
                  <a:cubicBezTo>
                    <a:pt x="102" y="882"/>
                    <a:pt x="33" y="870"/>
                    <a:pt x="0" y="970"/>
                  </a:cubicBezTo>
                  <a:cubicBezTo>
                    <a:pt x="41" y="1030"/>
                    <a:pt x="11" y="1008"/>
                    <a:pt x="62" y="1024"/>
                  </a:cubicBezTo>
                  <a:cubicBezTo>
                    <a:pt x="78" y="1029"/>
                    <a:pt x="109" y="1040"/>
                    <a:pt x="109" y="1040"/>
                  </a:cubicBezTo>
                  <a:cubicBezTo>
                    <a:pt x="145" y="1037"/>
                    <a:pt x="182" y="1027"/>
                    <a:pt x="218" y="1032"/>
                  </a:cubicBezTo>
                  <a:cubicBezTo>
                    <a:pt x="226" y="1033"/>
                    <a:pt x="214" y="1048"/>
                    <a:pt x="210" y="1055"/>
                  </a:cubicBezTo>
                  <a:cubicBezTo>
                    <a:pt x="185" y="1099"/>
                    <a:pt x="185" y="1096"/>
                    <a:pt x="155" y="1125"/>
                  </a:cubicBezTo>
                  <a:cubicBezTo>
                    <a:pt x="144" y="1161"/>
                    <a:pt x="129" y="1232"/>
                    <a:pt x="171" y="1258"/>
                  </a:cubicBezTo>
                  <a:cubicBezTo>
                    <a:pt x="185" y="1267"/>
                    <a:pt x="202" y="1268"/>
                    <a:pt x="218" y="1273"/>
                  </a:cubicBezTo>
                  <a:cubicBezTo>
                    <a:pt x="226" y="1276"/>
                    <a:pt x="241" y="1281"/>
                    <a:pt x="241" y="1281"/>
                  </a:cubicBezTo>
                  <a:cubicBezTo>
                    <a:pt x="280" y="1274"/>
                    <a:pt x="319" y="1265"/>
                    <a:pt x="358" y="1258"/>
                  </a:cubicBezTo>
                  <a:cubicBezTo>
                    <a:pt x="386" y="1243"/>
                    <a:pt x="413" y="1236"/>
                    <a:pt x="443" y="1227"/>
                  </a:cubicBezTo>
                  <a:cubicBezTo>
                    <a:pt x="517" y="1177"/>
                    <a:pt x="566" y="1105"/>
                    <a:pt x="654" y="1079"/>
                  </a:cubicBezTo>
                  <a:cubicBezTo>
                    <a:pt x="669" y="1069"/>
                    <a:pt x="690" y="1063"/>
                    <a:pt x="700" y="1048"/>
                  </a:cubicBezTo>
                  <a:cubicBezTo>
                    <a:pt x="705" y="1040"/>
                    <a:pt x="709" y="1030"/>
                    <a:pt x="716" y="1024"/>
                  </a:cubicBezTo>
                  <a:cubicBezTo>
                    <a:pt x="722" y="1019"/>
                    <a:pt x="732" y="1020"/>
                    <a:pt x="739" y="1016"/>
                  </a:cubicBezTo>
                  <a:cubicBezTo>
                    <a:pt x="753" y="1009"/>
                    <a:pt x="805" y="971"/>
                    <a:pt x="809" y="970"/>
                  </a:cubicBezTo>
                  <a:cubicBezTo>
                    <a:pt x="840" y="959"/>
                    <a:pt x="871" y="948"/>
                    <a:pt x="903" y="939"/>
                  </a:cubicBezTo>
                  <a:cubicBezTo>
                    <a:pt x="929" y="921"/>
                    <a:pt x="954" y="915"/>
                    <a:pt x="981" y="900"/>
                  </a:cubicBezTo>
                  <a:cubicBezTo>
                    <a:pt x="1030" y="872"/>
                    <a:pt x="1083" y="841"/>
                    <a:pt x="1136" y="822"/>
                  </a:cubicBezTo>
                  <a:cubicBezTo>
                    <a:pt x="1149" y="809"/>
                    <a:pt x="1199" y="774"/>
                    <a:pt x="1206" y="767"/>
                  </a:cubicBezTo>
                  <a:cubicBezTo>
                    <a:pt x="1271" y="702"/>
                    <a:pt x="1348" y="650"/>
                    <a:pt x="1416" y="588"/>
                  </a:cubicBezTo>
                  <a:cubicBezTo>
                    <a:pt x="1473" y="536"/>
                    <a:pt x="1518" y="456"/>
                    <a:pt x="1595" y="433"/>
                  </a:cubicBezTo>
                  <a:cubicBezTo>
                    <a:pt x="1603" y="425"/>
                    <a:pt x="1610" y="416"/>
                    <a:pt x="1619" y="409"/>
                  </a:cubicBezTo>
                  <a:cubicBezTo>
                    <a:pt x="1634" y="398"/>
                    <a:pt x="1666" y="378"/>
                    <a:pt x="1666" y="378"/>
                  </a:cubicBezTo>
                  <a:cubicBezTo>
                    <a:pt x="1701" y="325"/>
                    <a:pt x="1684" y="344"/>
                    <a:pt x="1712" y="316"/>
                  </a:cubicBezTo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099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099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099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09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09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099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99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99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9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0.01342 C -0.00104 0.09583 0.06007 0.16852 0.13698 0.17152 C 0.19792 0.17824 0.24792 0.13889 0.24896 0.08912 C 0.24896 0.03981 0.2 -0.00648 0.13802 -0.00926 C 0.10695 -0.00926 0.07899 -0.00301 0.05903 0.01342 C 0.03004 0.03634 0.01302 0.07314 0.01302 0.11597 C 0.01302 0.13889 0.01806 0.1618 0.02708 0.18171 C 0.04792 0.22477 0.08906 0.25393 0.13594 0.2574 C 0.19097 0.26412 0.23594 0.22754 0.23594 0.18518 C 0.23698 0.13889 0.19202 0.0993 0.13698 0.09259 C 0.10903 0.09259 0.08403 0.0993 0.06493 0.1125 C 0.03993 0.13541 0.02396 0.17152 0.02396 0.2081 C 0.02396 0.22754 0.02899 0.24768 0.03698 0.26759 C 0.05608 0.3037 0.09202 0.33333 0.13507 0.33634 C 0.18507 0.33981 0.225 0.30717 0.225 0.26759 C 0.22604 0.22754 0.18594 0.19143 0.13594 0.18796 C 0.11094 0.18518 0.08802 0.19143 0.07101 0.20463 C 0.04792 0.22477 0.03507 0.25393 0.03507 0.29051 C 0.03507 0.30717 0.03906 0.32662 0.04601 0.34305 C 0.06302 0.37639 0.09601 0.40277 0.13403 0.40555 C 0.17899 0.40555 0.21493 0.37916 0.21493 0.34305 C 0.21493 0.30717 0.18004 0.27384 0.13507 0.27037 C 0.11302 0.27037 0.09202 0.27731 0.07708 0.28703 C 0.05608 0.3037 0.04393 0.33333 0.04306 0.36319 C 0.04306 0.37916 0.04792 0.39583 0.05399 0.40902 C 0.06893 0.44213 0.09896 0.46504 0.13299 0.46504 C 0.17292 0.46852 0.20608 0.4456 0.20608 0.4125 C 0.20695 0.37916 0.17396 0.35 0.13403 0.34652 C 0.11406 0.34652 0.09497 0.35 0.08195 0.36319 C 0.06302 0.37639 0.05208 0.40277 0.05208 0.42893 C 0.05208 0.4456 0.05504 0.45879 0.06094 0.47199 C 0.075 0.50115 0.10104 0.52106 0.13195 0.52453 C 0.16893 0.52453 0.19792 0.50463 0.19792 0.47477 C 0.19896 0.4456 0.16997 0.41875 0.13299 0.41574 C 0.11493 0.41574 0.09896 0.41875 0.08698 0.42893 C 0.06997 0.44213 0.06007 0.46504 0.06007 0.49143 C 0.06007 0.50463 0.06302 0.51481 0.06806 0.52801 C 0.08004 0.55439 0.10399 0.57037 0.13195 0.57384 C 0.16493 0.57731 0.19097 0.55717 0.19097 0.52801 C 0.19097 0.50463 0.16597 0.47824 0.13299 0.47824 C 0.11597 0.47477 0.10104 0.48171 0.08993 0.48796 C 0.075 0.50115 0.06597 0.52106 0.06597 0.54398 C 0.06597 0.55717 0.06893 0.56759 0.07396 0.57731 C 0.08507 0.6 0.10695 0.61666 0.13108 0.62014 C 0.16094 0.62361 0.18507 0.60347 0.18507 0.58055 C 0.18507 0.55439 0.16094 0.53426 0.13195 0.53078 C 0.11806 0.53078 0.10399 0.53426 0.09393 0.54398 C 0.08004 0.55439 0.07205 0.57037 0.07205 0.59375 C 0.07205 0.60347 0.075 0.61319 0.07899 0.62361 C 0.08906 0.64305 0.10799 0.65972 0.13108 0.65972 C 0.15695 0.66296 0.17899 0.64652 0.17899 0.62361 C 0.17899 0.60347 0.15799 0.58356 0.13108 0.58356 C 0.11893 0.58055 0.10608 0.58356 0.09705 0.59027 C 0.08507 0.60347 0.07795 0.62014 0.07795 0.6368 C 0.07795 0.64652 0.08004 0.65625 0.08403 0.66296 C 0.09306 0.6824 0.11007 0.6956 0.13108 0.69907 C 0.15504 0.69907 0.17396 0.6824 0.17396 0.66597 C 0.17396 0.64652 0.15504 0.62639 0.13108 0.62639 C 0.11893 0.62639 0.10799 0.62986 0.10104 0.6368 C 0.08906 0.64305 0.08299 0.65972 0.08299 0.67615 C 0.08299 0.6824 0.08507 0.69282 0.08802 0.69907 C 0.09601 0.71921 0.11198 0.72893 0.13004 0.7324 C 0.15208 0.7324 0.16893 0.71921 0.16893 0.70254 C 0.16893 0.6824 0.15208 0.66944 0.13108 0.66597 C 0.11997 0.66597 0.11007 0.66944 0.10295 0.67615 C 0.09306 0.6824 0.08698 0.6956 0.08698 0.71227 C 0.08698 0.71921 0.08906 0.72546 0.09202 0.7324 " pathEditMode="relative" rAng="0" ptsTypes="fffffffffffffffffffffffffffffffffffffffffffffffffffffffffffffffffff">
                                      <p:cBhvr>
                                        <p:cTn id="23" dur="5000" fill="hold"/>
                                        <p:tgtEl>
                                          <p:spTgt spid="2099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96" y="3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2" name="Picture 2" descr="1"/>
          <p:cNvPicPr>
            <a:picLocks noChangeAspect="1" noChangeArrowheads="1"/>
          </p:cNvPicPr>
          <p:nvPr/>
        </p:nvPicPr>
        <p:blipFill>
          <a:blip r:embed="rId3">
            <a:lum bright="12000" contrast="-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192" y="1681162"/>
            <a:ext cx="5349875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064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Display skeleton</a:t>
            </a:r>
            <a:endParaRPr lang="en-US" dirty="0"/>
          </a:p>
        </p:txBody>
      </p:sp>
      <p:pic>
        <p:nvPicPr>
          <p:cNvPr id="240644" name="Picture 4" descr="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lum bright="12000" contrast="-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0605" y="1679574"/>
            <a:ext cx="5349875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0648" name="Picture 8" descr="individualmapproperties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053" y="1998662"/>
            <a:ext cx="3092450" cy="485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0650" name="Line 10"/>
          <p:cNvSpPr>
            <a:spLocks noChangeShapeType="1"/>
          </p:cNvSpPr>
          <p:nvPr/>
        </p:nvSpPr>
        <p:spPr bwMode="auto">
          <a:xfrm>
            <a:off x="657403" y="6059487"/>
            <a:ext cx="266700" cy="2921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3401" y="3072384"/>
            <a:ext cx="5096760" cy="2568702"/>
          </a:xfrm>
          <a:prstGeom prst="rect">
            <a:avLst/>
          </a:prstGeom>
        </p:spPr>
      </p:pic>
      <p:sp>
        <p:nvSpPr>
          <p:cNvPr id="240647" name="Line 7"/>
          <p:cNvSpPr>
            <a:spLocks noChangeShapeType="1"/>
          </p:cNvSpPr>
          <p:nvPr/>
        </p:nvSpPr>
        <p:spPr bwMode="auto">
          <a:xfrm>
            <a:off x="7115175" y="3572669"/>
            <a:ext cx="266700" cy="2921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314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406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406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0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0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0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406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406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650" grpId="0" animBg="1"/>
      <p:bldP spid="240650" grpId="1" animBg="1"/>
      <p:bldP spid="240647" grpId="0" animBg="1"/>
      <p:bldP spid="240647" grpId="1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5740400" cy="1143000"/>
          </a:xfrm>
        </p:spPr>
        <p:txBody>
          <a:bodyPr/>
          <a:lstStyle/>
          <a:p>
            <a:r>
              <a:rPr lang="en-US" sz="3600"/>
              <a:t>Load Coordinates</a:t>
            </a:r>
            <a:endParaRPr lang="en-US" sz="3600">
              <a:solidFill>
                <a:srgbClr val="0066FF"/>
              </a:solidFill>
            </a:endParaRPr>
          </a:p>
        </p:txBody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31900"/>
            <a:ext cx="5791200" cy="206851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/>
              <a:t>File -&gt; Open Coordinates--browse window opens  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Click “filter” (will show only .pdb files)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Click “sort by date” (will place the lastest coordinates at the top of browser)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Select the .pdb file (e.g. sawaya-coot-0.pdb)</a:t>
            </a:r>
          </a:p>
          <a:p>
            <a:pPr lvl="1">
              <a:lnSpc>
                <a:spcPct val="80000"/>
              </a:lnSpc>
            </a:pPr>
            <a:endParaRPr lang="en-US" sz="1400"/>
          </a:p>
          <a:p>
            <a:pPr lvl="1">
              <a:lnSpc>
                <a:spcPct val="80000"/>
              </a:lnSpc>
            </a:pPr>
            <a:endParaRPr lang="en-US" sz="1400"/>
          </a:p>
          <a:p>
            <a:pPr lvl="1">
              <a:lnSpc>
                <a:spcPct val="80000"/>
              </a:lnSpc>
            </a:pPr>
            <a:endParaRPr lang="en-US" sz="1800" b="1">
              <a:solidFill>
                <a:srgbClr val="0066FF"/>
              </a:solidFill>
            </a:endParaRPr>
          </a:p>
        </p:txBody>
      </p:sp>
      <p:pic>
        <p:nvPicPr>
          <p:cNvPr id="234501" name="Picture 5" descr="030"/>
          <p:cNvPicPr>
            <a:picLocks noChangeAspect="1" noChangeArrowheads="1"/>
          </p:cNvPicPr>
          <p:nvPr/>
        </p:nvPicPr>
        <p:blipFill>
          <a:blip r:embed="rId2" cstate="print">
            <a:lum bright="30000" contrast="-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150" y="1143000"/>
            <a:ext cx="28638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4502" name="Rectangle 6"/>
          <p:cNvSpPr>
            <a:spLocks noChangeArrowheads="1"/>
          </p:cNvSpPr>
          <p:nvPr/>
        </p:nvSpPr>
        <p:spPr bwMode="auto">
          <a:xfrm>
            <a:off x="6311900" y="1333500"/>
            <a:ext cx="2832100" cy="41529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34504" name="Text Box 8"/>
          <p:cNvSpPr txBox="1">
            <a:spLocks noChangeArrowheads="1"/>
          </p:cNvSpPr>
          <p:nvPr/>
        </p:nvSpPr>
        <p:spPr bwMode="auto">
          <a:xfrm>
            <a:off x="6257925" y="1366838"/>
            <a:ext cx="2170113" cy="6492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Open Coordinates</a:t>
            </a:r>
          </a:p>
          <a:p>
            <a:r>
              <a:rPr lang="en-US" sz="1200"/>
              <a:t>Auto Open MTZ</a:t>
            </a:r>
          </a:p>
          <a:p>
            <a:r>
              <a:rPr lang="en-US" sz="1200"/>
              <a:t>Open MTZ, mmcif, fcf, or phs</a:t>
            </a:r>
          </a:p>
        </p:txBody>
      </p:sp>
      <p:pic>
        <p:nvPicPr>
          <p:cNvPr id="234505" name="Picture 9" descr="loadcoordinat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225" y="3205163"/>
            <a:ext cx="5172075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4506" name="Line 10"/>
          <p:cNvSpPr>
            <a:spLocks noChangeShapeType="1"/>
          </p:cNvSpPr>
          <p:nvPr/>
        </p:nvSpPr>
        <p:spPr bwMode="auto">
          <a:xfrm flipH="1" flipV="1">
            <a:off x="6419850" y="1281113"/>
            <a:ext cx="361950" cy="23495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4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4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4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9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0.17917 0.0208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345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34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34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345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4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4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4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4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504" grpId="0" animBg="1"/>
      <p:bldP spid="234504" grpId="1" animBg="1"/>
      <p:bldP spid="234506" grpId="0" animBg="1"/>
      <p:bldP spid="234506" grpId="1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231900"/>
            <a:ext cx="5791200" cy="2582863"/>
          </a:xfrm>
        </p:spPr>
        <p:txBody>
          <a:bodyPr/>
          <a:lstStyle/>
          <a:p>
            <a:pPr lvl="1">
              <a:lnSpc>
                <a:spcPct val="90000"/>
              </a:lnSpc>
            </a:pPr>
            <a:endParaRPr lang="en-US" sz="1600" dirty="0"/>
          </a:p>
          <a:p>
            <a:pPr lvl="1">
              <a:lnSpc>
                <a:spcPct val="90000"/>
              </a:lnSpc>
            </a:pPr>
            <a:endParaRPr lang="en-US" sz="1600" dirty="0"/>
          </a:p>
          <a:p>
            <a:pPr lvl="1">
              <a:lnSpc>
                <a:spcPct val="90000"/>
              </a:lnSpc>
            </a:pPr>
            <a:endParaRPr lang="en-US" sz="1600" dirty="0"/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66FF"/>
                </a:solidFill>
              </a:rPr>
              <a:t>File -&gt; Open </a:t>
            </a:r>
            <a:r>
              <a:rPr lang="en-US" sz="2400" dirty="0" err="1">
                <a:solidFill>
                  <a:srgbClr val="0066FF"/>
                </a:solidFill>
              </a:rPr>
              <a:t>mtz</a:t>
            </a:r>
            <a:r>
              <a:rPr lang="en-US" sz="2400" dirty="0">
                <a:solidFill>
                  <a:srgbClr val="0066FF"/>
                </a:solidFill>
              </a:rPr>
              <a:t>, </a:t>
            </a:r>
            <a:r>
              <a:rPr lang="en-US" sz="2400" dirty="0" err="1">
                <a:solidFill>
                  <a:srgbClr val="0066FF"/>
                </a:solidFill>
              </a:rPr>
              <a:t>mmcif</a:t>
            </a:r>
            <a:r>
              <a:rPr lang="en-US" sz="2400" dirty="0">
                <a:solidFill>
                  <a:srgbClr val="0066FF"/>
                </a:solidFill>
              </a:rPr>
              <a:t>, </a:t>
            </a:r>
            <a:r>
              <a:rPr lang="en-US" sz="2400" dirty="0" err="1">
                <a:solidFill>
                  <a:srgbClr val="0066FF"/>
                </a:solidFill>
              </a:rPr>
              <a:t>fcf</a:t>
            </a:r>
            <a:r>
              <a:rPr lang="en-US" sz="2400" dirty="0">
                <a:solidFill>
                  <a:srgbClr val="0066FF"/>
                </a:solidFill>
              </a:rPr>
              <a:t>, or </a:t>
            </a:r>
            <a:r>
              <a:rPr lang="en-US" sz="2400" dirty="0" err="1">
                <a:solidFill>
                  <a:srgbClr val="0066FF"/>
                </a:solidFill>
              </a:rPr>
              <a:t>phs</a:t>
            </a:r>
            <a:endParaRPr lang="en-US" sz="2400" dirty="0">
              <a:solidFill>
                <a:srgbClr val="0066FF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sz="2000" dirty="0">
                <a:solidFill>
                  <a:srgbClr val="0066FF"/>
                </a:solidFill>
              </a:rPr>
              <a:t>Click “filter” 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olidFill>
                  <a:srgbClr val="0066FF"/>
                </a:solidFill>
              </a:rPr>
              <a:t>Click “sort by date”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olidFill>
                  <a:srgbClr val="0066FF"/>
                </a:solidFill>
              </a:rPr>
              <a:t>Select output from </a:t>
            </a:r>
            <a:r>
              <a:rPr lang="en-US" sz="2000" dirty="0" err="1">
                <a:solidFill>
                  <a:srgbClr val="0066FF"/>
                </a:solidFill>
              </a:rPr>
              <a:t>dm</a:t>
            </a:r>
            <a:r>
              <a:rPr lang="en-US" sz="2000" dirty="0">
                <a:solidFill>
                  <a:srgbClr val="0066FF"/>
                </a:solidFill>
              </a:rPr>
              <a:t>  </a:t>
            </a:r>
            <a:r>
              <a:rPr lang="en-US" sz="2000" dirty="0" smtClean="0">
                <a:solidFill>
                  <a:srgbClr val="0066FF"/>
                </a:solidFill>
              </a:rPr>
              <a:t>m230d_2019_scaled_dm1.mtz</a:t>
            </a:r>
            <a:endParaRPr lang="en-US" sz="2000" dirty="0">
              <a:solidFill>
                <a:srgbClr val="0066FF"/>
              </a:solidFill>
            </a:endParaRPr>
          </a:p>
          <a:p>
            <a:pPr lvl="1">
              <a:lnSpc>
                <a:spcPct val="90000"/>
              </a:lnSpc>
            </a:pPr>
            <a:endParaRPr lang="en-US" sz="2000" b="1" dirty="0">
              <a:solidFill>
                <a:srgbClr val="0066FF"/>
              </a:solidFill>
            </a:endParaRPr>
          </a:p>
        </p:txBody>
      </p:sp>
      <p:pic>
        <p:nvPicPr>
          <p:cNvPr id="250883" name="Picture 3" descr="030"/>
          <p:cNvPicPr>
            <a:picLocks noChangeAspect="1" noChangeArrowheads="1"/>
          </p:cNvPicPr>
          <p:nvPr/>
        </p:nvPicPr>
        <p:blipFill>
          <a:blip r:embed="rId2" cstate="print">
            <a:lum bright="30000" contrast="-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150" y="1143000"/>
            <a:ext cx="28638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0884" name="Rectangle 4"/>
          <p:cNvSpPr>
            <a:spLocks noChangeArrowheads="1"/>
          </p:cNvSpPr>
          <p:nvPr/>
        </p:nvSpPr>
        <p:spPr bwMode="auto">
          <a:xfrm>
            <a:off x="6311900" y="1333500"/>
            <a:ext cx="2832100" cy="41529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50885" name="Text Box 5"/>
          <p:cNvSpPr txBox="1">
            <a:spLocks noChangeArrowheads="1"/>
          </p:cNvSpPr>
          <p:nvPr/>
        </p:nvSpPr>
        <p:spPr bwMode="auto">
          <a:xfrm>
            <a:off x="6276975" y="1357313"/>
            <a:ext cx="2170113" cy="6492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Open Coordinates</a:t>
            </a:r>
          </a:p>
          <a:p>
            <a:r>
              <a:rPr lang="en-US" sz="1200"/>
              <a:t>Auto Open MTZ</a:t>
            </a:r>
          </a:p>
          <a:p>
            <a:r>
              <a:rPr lang="en-US" sz="1200"/>
              <a:t>Open MTZ, mmcif, fcf, or phs</a:t>
            </a:r>
          </a:p>
        </p:txBody>
      </p:sp>
      <p:sp>
        <p:nvSpPr>
          <p:cNvPr id="250886" name="Rectangle 6"/>
          <p:cNvSpPr>
            <a:spLocks noGrp="1" noChangeArrowheads="1"/>
          </p:cNvSpPr>
          <p:nvPr>
            <p:ph type="title"/>
          </p:nvPr>
        </p:nvSpPr>
        <p:spPr>
          <a:xfrm>
            <a:off x="666750" y="0"/>
            <a:ext cx="8229600" cy="1143000"/>
          </a:xfrm>
        </p:spPr>
        <p:txBody>
          <a:bodyPr/>
          <a:lstStyle/>
          <a:p>
            <a:r>
              <a:rPr lang="en-US" sz="3200">
                <a:solidFill>
                  <a:srgbClr val="0066FF"/>
                </a:solidFill>
              </a:rPr>
              <a:t>Load</a:t>
            </a:r>
            <a:r>
              <a:rPr lang="en-US" sz="3200"/>
              <a:t> </a:t>
            </a:r>
            <a:r>
              <a:rPr lang="en-US" sz="3200">
                <a:solidFill>
                  <a:srgbClr val="0066FF"/>
                </a:solidFill>
              </a:rPr>
              <a:t>Structure Factors (map)</a:t>
            </a:r>
          </a:p>
        </p:txBody>
      </p:sp>
      <p:sp>
        <p:nvSpPr>
          <p:cNvPr id="250887" name="Line 7"/>
          <p:cNvSpPr>
            <a:spLocks noChangeShapeType="1"/>
          </p:cNvSpPr>
          <p:nvPr/>
        </p:nvSpPr>
        <p:spPr bwMode="auto">
          <a:xfrm flipH="1" flipV="1">
            <a:off x="6419850" y="1281113"/>
            <a:ext cx="361950" cy="23495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50888" name="Group 8"/>
          <p:cNvGrpSpPr>
            <a:grpSpLocks/>
          </p:cNvGrpSpPr>
          <p:nvPr/>
        </p:nvGrpSpPr>
        <p:grpSpPr bwMode="auto">
          <a:xfrm>
            <a:off x="3314700" y="4057650"/>
            <a:ext cx="5467350" cy="2262188"/>
            <a:chOff x="2088" y="2556"/>
            <a:chExt cx="3444" cy="1425"/>
          </a:xfrm>
        </p:grpSpPr>
        <p:pic>
          <p:nvPicPr>
            <p:cNvPr id="250889" name="Picture 9" descr="loaddat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8" y="2556"/>
              <a:ext cx="3444" cy="1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0890" name="Text Box 10"/>
            <p:cNvSpPr txBox="1">
              <a:spLocks noChangeArrowheads="1"/>
            </p:cNvSpPr>
            <p:nvPr/>
          </p:nvSpPr>
          <p:spPr bwMode="auto">
            <a:xfrm>
              <a:off x="3992" y="2827"/>
              <a:ext cx="1282" cy="1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900" b="1" dirty="0" smtClean="0"/>
                <a:t>m230d_2017_scaled_dm1.mtz</a:t>
              </a:r>
              <a:endParaRPr lang="en-US" sz="900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08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08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0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9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0.22657 0.0756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508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19" y="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508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508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08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0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08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08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0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885" grpId="0" animBg="1"/>
      <p:bldP spid="250885" grpId="1" animBg="1"/>
      <p:bldP spid="250887" grpId="0" animBg="1"/>
      <p:bldP spid="250887" grpId="1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-1" y="887413"/>
            <a:ext cx="5950039" cy="1976437"/>
          </a:xfrm>
        </p:spPr>
        <p:txBody>
          <a:bodyPr/>
          <a:lstStyle/>
          <a:p>
            <a:pPr lvl="1"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0066FF"/>
                </a:solidFill>
              </a:rPr>
              <a:t>Assign column labels for Map Synthesis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solidFill>
                  <a:srgbClr val="0066FF"/>
                </a:solidFill>
              </a:rPr>
              <a:t>Amplitudes: Select “</a:t>
            </a:r>
            <a:r>
              <a:rPr lang="en-US" sz="2000" dirty="0" err="1" smtClean="0">
                <a:solidFill>
                  <a:srgbClr val="0066FF"/>
                </a:solidFill>
              </a:rPr>
              <a:t>FP_native-jeannette</a:t>
            </a:r>
            <a:r>
              <a:rPr lang="en-US" sz="2000" dirty="0" smtClean="0">
                <a:solidFill>
                  <a:srgbClr val="0066FF"/>
                </a:solidFill>
              </a:rPr>
              <a:t>”</a:t>
            </a:r>
            <a:endParaRPr lang="en-US" sz="2000" dirty="0">
              <a:solidFill>
                <a:srgbClr val="0066FF"/>
              </a:solidFill>
            </a:endParaRPr>
          </a:p>
          <a:p>
            <a:pPr lvl="1">
              <a:lnSpc>
                <a:spcPct val="80000"/>
              </a:lnSpc>
            </a:pPr>
            <a:r>
              <a:rPr lang="en-US" sz="2000" dirty="0">
                <a:solidFill>
                  <a:srgbClr val="0066FF"/>
                </a:solidFill>
              </a:rPr>
              <a:t>Phases: Select “PHIDM”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solidFill>
                  <a:srgbClr val="0066FF"/>
                </a:solidFill>
              </a:rPr>
              <a:t>Weights: Select “FOMDM”</a:t>
            </a:r>
            <a:endParaRPr lang="en-US" sz="2000" b="1" dirty="0">
              <a:solidFill>
                <a:srgbClr val="0066FF"/>
              </a:solidFill>
            </a:endParaRPr>
          </a:p>
        </p:txBody>
      </p:sp>
      <p:pic>
        <p:nvPicPr>
          <p:cNvPr id="251907" name="Picture 3" descr="030"/>
          <p:cNvPicPr>
            <a:picLocks noChangeAspect="1" noChangeArrowheads="1"/>
          </p:cNvPicPr>
          <p:nvPr/>
        </p:nvPicPr>
        <p:blipFill>
          <a:blip r:embed="rId2" cstate="print">
            <a:lum bright="30000" contrast="-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150" y="1143000"/>
            <a:ext cx="28638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1908" name="Rectangle 4"/>
          <p:cNvSpPr>
            <a:spLocks noChangeArrowheads="1"/>
          </p:cNvSpPr>
          <p:nvPr/>
        </p:nvSpPr>
        <p:spPr bwMode="auto">
          <a:xfrm>
            <a:off x="6311900" y="1333500"/>
            <a:ext cx="2832100" cy="41529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51910" name="Rectangle 6"/>
          <p:cNvSpPr>
            <a:spLocks noGrp="1" noChangeArrowheads="1"/>
          </p:cNvSpPr>
          <p:nvPr>
            <p:ph type="title"/>
          </p:nvPr>
        </p:nvSpPr>
        <p:spPr>
          <a:xfrm>
            <a:off x="666750" y="0"/>
            <a:ext cx="8229600" cy="1143000"/>
          </a:xfrm>
        </p:spPr>
        <p:txBody>
          <a:bodyPr/>
          <a:lstStyle/>
          <a:p>
            <a:r>
              <a:rPr lang="en-US" sz="3200">
                <a:solidFill>
                  <a:srgbClr val="0066FF"/>
                </a:solidFill>
              </a:rPr>
              <a:t>Load</a:t>
            </a:r>
            <a:r>
              <a:rPr lang="en-US" sz="3200"/>
              <a:t> </a:t>
            </a:r>
            <a:r>
              <a:rPr lang="en-US" sz="3200">
                <a:solidFill>
                  <a:srgbClr val="0066FF"/>
                </a:solidFill>
              </a:rPr>
              <a:t>Structure Factors (map)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241425" y="2895600"/>
            <a:ext cx="7902575" cy="3962400"/>
            <a:chOff x="1241425" y="2895600"/>
            <a:chExt cx="7902575" cy="3962400"/>
          </a:xfrm>
        </p:grpSpPr>
        <p:pic>
          <p:nvPicPr>
            <p:cNvPr id="251918" name="Picture 14" descr="columnlabelassignwindow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1425" y="2895600"/>
              <a:ext cx="7902575" cy="3962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3981908" y="3396503"/>
              <a:ext cx="2249334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>
              <a:spAutoFit/>
            </a:bodyPr>
            <a:lstStyle/>
            <a:p>
              <a:r>
                <a:rPr lang="en-US" dirty="0" err="1" smtClean="0"/>
                <a:t>FP_native-jeannette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143000"/>
          </a:xfrm>
        </p:spPr>
        <p:txBody>
          <a:bodyPr/>
          <a:lstStyle/>
          <a:p>
            <a:r>
              <a:rPr lang="en-US" sz="4000" dirty="0" smtClean="0"/>
              <a:t>A map and some coordinates should appear</a:t>
            </a:r>
            <a:endParaRPr lang="en-US" sz="4000" dirty="0"/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0532" y="1448670"/>
            <a:ext cx="6617020" cy="5409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02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83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9442" y="565735"/>
            <a:ext cx="5755105" cy="5755105"/>
          </a:xfrm>
          <a:prstGeom prst="rect">
            <a:avLst/>
          </a:prstGeom>
        </p:spPr>
      </p:pic>
      <p:sp>
        <p:nvSpPr>
          <p:cNvPr id="3" name="Rectangle 2"/>
          <p:cNvSpPr>
            <a:spLocks noChangeAspect="1"/>
          </p:cNvSpPr>
          <p:nvPr/>
        </p:nvSpPr>
        <p:spPr>
          <a:xfrm>
            <a:off x="6874042" y="3240492"/>
            <a:ext cx="256674" cy="256674"/>
          </a:xfrm>
          <a:prstGeom prst="rect">
            <a:avLst/>
          </a:prstGeom>
          <a:solidFill>
            <a:srgbClr val="00B0F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7026442" y="3392892"/>
            <a:ext cx="256674" cy="256674"/>
          </a:xfrm>
          <a:prstGeom prst="rect">
            <a:avLst/>
          </a:prstGeom>
          <a:solidFill>
            <a:srgbClr val="00B0F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>
            <a:spLocks noChangeAspect="1"/>
          </p:cNvSpPr>
          <p:nvPr/>
        </p:nvSpPr>
        <p:spPr>
          <a:xfrm>
            <a:off x="7178842" y="3545292"/>
            <a:ext cx="256674" cy="256674"/>
          </a:xfrm>
          <a:prstGeom prst="rect">
            <a:avLst/>
          </a:prstGeom>
          <a:solidFill>
            <a:srgbClr val="00B0F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>
            <a:spLocks noChangeAspect="1"/>
          </p:cNvSpPr>
          <p:nvPr/>
        </p:nvSpPr>
        <p:spPr>
          <a:xfrm>
            <a:off x="7331242" y="3697692"/>
            <a:ext cx="256674" cy="256674"/>
          </a:xfrm>
          <a:prstGeom prst="rect">
            <a:avLst/>
          </a:prstGeom>
          <a:solidFill>
            <a:srgbClr val="00B0F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>
            <a:spLocks noChangeAspect="1"/>
          </p:cNvSpPr>
          <p:nvPr/>
        </p:nvSpPr>
        <p:spPr>
          <a:xfrm>
            <a:off x="7483642" y="3850092"/>
            <a:ext cx="256674" cy="256674"/>
          </a:xfrm>
          <a:prstGeom prst="rect">
            <a:avLst/>
          </a:prstGeom>
          <a:solidFill>
            <a:srgbClr val="00B0F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>
            <a:spLocks noChangeAspect="1"/>
          </p:cNvSpPr>
          <p:nvPr/>
        </p:nvSpPr>
        <p:spPr>
          <a:xfrm>
            <a:off x="7636042" y="4002492"/>
            <a:ext cx="256674" cy="256674"/>
          </a:xfrm>
          <a:prstGeom prst="rect">
            <a:avLst/>
          </a:prstGeom>
          <a:solidFill>
            <a:srgbClr val="00B0F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ChangeAspect="1"/>
          </p:cNvSpPr>
          <p:nvPr/>
        </p:nvSpPr>
        <p:spPr>
          <a:xfrm>
            <a:off x="7788442" y="4154892"/>
            <a:ext cx="256674" cy="256674"/>
          </a:xfrm>
          <a:prstGeom prst="rect">
            <a:avLst/>
          </a:prstGeom>
          <a:solidFill>
            <a:srgbClr val="00B0F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>
            <a:spLocks noChangeAspect="1"/>
          </p:cNvSpPr>
          <p:nvPr/>
        </p:nvSpPr>
        <p:spPr>
          <a:xfrm>
            <a:off x="7940842" y="4307292"/>
            <a:ext cx="256674" cy="256674"/>
          </a:xfrm>
          <a:prstGeom prst="rect">
            <a:avLst/>
          </a:prstGeom>
          <a:solidFill>
            <a:srgbClr val="00B0F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>
            <a:spLocks noChangeAspect="1"/>
          </p:cNvSpPr>
          <p:nvPr/>
        </p:nvSpPr>
        <p:spPr>
          <a:xfrm>
            <a:off x="8093242" y="4459692"/>
            <a:ext cx="256674" cy="256674"/>
          </a:xfrm>
          <a:prstGeom prst="rect">
            <a:avLst/>
          </a:prstGeom>
          <a:solidFill>
            <a:srgbClr val="00B0F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>
            <a:spLocks noChangeAspect="1"/>
          </p:cNvSpPr>
          <p:nvPr/>
        </p:nvSpPr>
        <p:spPr>
          <a:xfrm>
            <a:off x="8245642" y="4612092"/>
            <a:ext cx="256674" cy="256674"/>
          </a:xfrm>
          <a:prstGeom prst="rect">
            <a:avLst/>
          </a:prstGeom>
          <a:solidFill>
            <a:srgbClr val="00B0F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>
            <a:spLocks noChangeAspect="1"/>
          </p:cNvSpPr>
          <p:nvPr/>
        </p:nvSpPr>
        <p:spPr>
          <a:xfrm>
            <a:off x="8398042" y="4764492"/>
            <a:ext cx="256674" cy="256674"/>
          </a:xfrm>
          <a:prstGeom prst="rect">
            <a:avLst/>
          </a:prstGeom>
          <a:solidFill>
            <a:srgbClr val="00B0F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Isosceles Triangle 3"/>
          <p:cNvSpPr/>
          <p:nvPr/>
        </p:nvSpPr>
        <p:spPr>
          <a:xfrm>
            <a:off x="6657474" y="1892964"/>
            <a:ext cx="344905" cy="304800"/>
          </a:xfrm>
          <a:prstGeom prst="triangle">
            <a:avLst/>
          </a:prstGeom>
          <a:solidFill>
            <a:srgbClr val="00B0F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/>
          <p:cNvSpPr/>
          <p:nvPr/>
        </p:nvSpPr>
        <p:spPr>
          <a:xfrm>
            <a:off x="6809874" y="2045364"/>
            <a:ext cx="344905" cy="304800"/>
          </a:xfrm>
          <a:prstGeom prst="triangle">
            <a:avLst/>
          </a:prstGeom>
          <a:solidFill>
            <a:srgbClr val="00B0F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>
            <a:off x="6962274" y="2197764"/>
            <a:ext cx="344905" cy="304800"/>
          </a:xfrm>
          <a:prstGeom prst="triangle">
            <a:avLst/>
          </a:prstGeom>
          <a:solidFill>
            <a:srgbClr val="00B0F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/>
          <p:cNvSpPr/>
          <p:nvPr/>
        </p:nvSpPr>
        <p:spPr>
          <a:xfrm>
            <a:off x="7114674" y="2350164"/>
            <a:ext cx="344905" cy="304800"/>
          </a:xfrm>
          <a:prstGeom prst="triangle">
            <a:avLst/>
          </a:prstGeom>
          <a:solidFill>
            <a:srgbClr val="00B0F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/>
          <p:cNvSpPr/>
          <p:nvPr/>
        </p:nvSpPr>
        <p:spPr>
          <a:xfrm>
            <a:off x="7267074" y="2502564"/>
            <a:ext cx="344905" cy="304800"/>
          </a:xfrm>
          <a:prstGeom prst="triangle">
            <a:avLst/>
          </a:prstGeom>
          <a:solidFill>
            <a:srgbClr val="00B0F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/>
          <p:cNvSpPr/>
          <p:nvPr/>
        </p:nvSpPr>
        <p:spPr>
          <a:xfrm>
            <a:off x="7419474" y="2654964"/>
            <a:ext cx="344905" cy="304800"/>
          </a:xfrm>
          <a:prstGeom prst="triangle">
            <a:avLst/>
          </a:prstGeom>
          <a:solidFill>
            <a:srgbClr val="00B0F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Isosceles Triangle 22"/>
          <p:cNvSpPr/>
          <p:nvPr/>
        </p:nvSpPr>
        <p:spPr>
          <a:xfrm>
            <a:off x="7571874" y="2807364"/>
            <a:ext cx="344905" cy="304800"/>
          </a:xfrm>
          <a:prstGeom prst="triangle">
            <a:avLst/>
          </a:prstGeom>
          <a:solidFill>
            <a:srgbClr val="00B0F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Isosceles Triangle 23"/>
          <p:cNvSpPr/>
          <p:nvPr/>
        </p:nvSpPr>
        <p:spPr>
          <a:xfrm>
            <a:off x="7724274" y="2959764"/>
            <a:ext cx="344905" cy="304800"/>
          </a:xfrm>
          <a:prstGeom prst="triangle">
            <a:avLst/>
          </a:prstGeom>
          <a:solidFill>
            <a:srgbClr val="00B0F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Isosceles Triangle 24"/>
          <p:cNvSpPr/>
          <p:nvPr/>
        </p:nvSpPr>
        <p:spPr>
          <a:xfrm>
            <a:off x="7876674" y="3112164"/>
            <a:ext cx="344905" cy="304800"/>
          </a:xfrm>
          <a:prstGeom prst="triangle">
            <a:avLst/>
          </a:prstGeom>
          <a:solidFill>
            <a:srgbClr val="00B0F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Isosceles Triangle 25"/>
          <p:cNvSpPr/>
          <p:nvPr/>
        </p:nvSpPr>
        <p:spPr>
          <a:xfrm>
            <a:off x="8029074" y="3264564"/>
            <a:ext cx="344905" cy="304800"/>
          </a:xfrm>
          <a:prstGeom prst="triangle">
            <a:avLst/>
          </a:prstGeom>
          <a:solidFill>
            <a:srgbClr val="00B0F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Isosceles Triangle 26"/>
          <p:cNvSpPr/>
          <p:nvPr/>
        </p:nvSpPr>
        <p:spPr>
          <a:xfrm>
            <a:off x="8181474" y="3416964"/>
            <a:ext cx="344905" cy="304800"/>
          </a:xfrm>
          <a:prstGeom prst="triangle">
            <a:avLst/>
          </a:prstGeom>
          <a:solidFill>
            <a:srgbClr val="00B0F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Isosceles Triangle 27"/>
          <p:cNvSpPr/>
          <p:nvPr/>
        </p:nvSpPr>
        <p:spPr>
          <a:xfrm>
            <a:off x="8333874" y="3569364"/>
            <a:ext cx="344905" cy="304800"/>
          </a:xfrm>
          <a:prstGeom prst="triangle">
            <a:avLst/>
          </a:prstGeom>
          <a:solidFill>
            <a:srgbClr val="00B0F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Isosceles Triangle 28"/>
          <p:cNvSpPr/>
          <p:nvPr/>
        </p:nvSpPr>
        <p:spPr>
          <a:xfrm>
            <a:off x="8486274" y="3721764"/>
            <a:ext cx="344905" cy="304800"/>
          </a:xfrm>
          <a:prstGeom prst="triangle">
            <a:avLst/>
          </a:prstGeom>
          <a:solidFill>
            <a:srgbClr val="00B0F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>
            <a:spLocks noChangeAspect="1"/>
          </p:cNvSpPr>
          <p:nvPr/>
        </p:nvSpPr>
        <p:spPr>
          <a:xfrm>
            <a:off x="8550442" y="4916892"/>
            <a:ext cx="256674" cy="256674"/>
          </a:xfrm>
          <a:prstGeom prst="rect">
            <a:avLst/>
          </a:prstGeom>
          <a:solidFill>
            <a:srgbClr val="00B0F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6665495" y="705853"/>
            <a:ext cx="437148" cy="272716"/>
          </a:xfrm>
          <a:prstGeom prst="ellipse">
            <a:avLst/>
          </a:prstGeom>
          <a:solidFill>
            <a:srgbClr val="00B0F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6817895" y="858253"/>
            <a:ext cx="437148" cy="272716"/>
          </a:xfrm>
          <a:prstGeom prst="ellipse">
            <a:avLst/>
          </a:prstGeom>
          <a:solidFill>
            <a:srgbClr val="00B0F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6970295" y="1010653"/>
            <a:ext cx="437148" cy="272716"/>
          </a:xfrm>
          <a:prstGeom prst="ellipse">
            <a:avLst/>
          </a:prstGeom>
          <a:solidFill>
            <a:srgbClr val="00B0F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7122695" y="1163053"/>
            <a:ext cx="437148" cy="272716"/>
          </a:xfrm>
          <a:prstGeom prst="ellipse">
            <a:avLst/>
          </a:prstGeom>
          <a:solidFill>
            <a:srgbClr val="00B0F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7275095" y="1315453"/>
            <a:ext cx="437148" cy="272716"/>
          </a:xfrm>
          <a:prstGeom prst="ellipse">
            <a:avLst/>
          </a:prstGeom>
          <a:solidFill>
            <a:srgbClr val="00B0F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7427495" y="1467853"/>
            <a:ext cx="437148" cy="272716"/>
          </a:xfrm>
          <a:prstGeom prst="ellipse">
            <a:avLst/>
          </a:prstGeom>
          <a:solidFill>
            <a:srgbClr val="00B0F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7579895" y="1620253"/>
            <a:ext cx="437148" cy="272716"/>
          </a:xfrm>
          <a:prstGeom prst="ellipse">
            <a:avLst/>
          </a:prstGeom>
          <a:solidFill>
            <a:srgbClr val="00B0F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7732295" y="1772653"/>
            <a:ext cx="437148" cy="272716"/>
          </a:xfrm>
          <a:prstGeom prst="ellipse">
            <a:avLst/>
          </a:prstGeom>
          <a:solidFill>
            <a:srgbClr val="00B0F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7884695" y="1925053"/>
            <a:ext cx="437148" cy="272716"/>
          </a:xfrm>
          <a:prstGeom prst="ellipse">
            <a:avLst/>
          </a:prstGeom>
          <a:solidFill>
            <a:srgbClr val="00B0F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8037095" y="2077453"/>
            <a:ext cx="437148" cy="272716"/>
          </a:xfrm>
          <a:prstGeom prst="ellipse">
            <a:avLst/>
          </a:prstGeom>
          <a:solidFill>
            <a:srgbClr val="00B0F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8189495" y="2229853"/>
            <a:ext cx="437148" cy="272716"/>
          </a:xfrm>
          <a:prstGeom prst="ellipse">
            <a:avLst/>
          </a:prstGeom>
          <a:solidFill>
            <a:srgbClr val="00B0F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8341895" y="2382253"/>
            <a:ext cx="437148" cy="272716"/>
          </a:xfrm>
          <a:prstGeom prst="ellipse">
            <a:avLst/>
          </a:prstGeom>
          <a:solidFill>
            <a:srgbClr val="00B0F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8494295" y="2534653"/>
            <a:ext cx="437148" cy="272716"/>
          </a:xfrm>
          <a:prstGeom prst="ellipse">
            <a:avLst/>
          </a:prstGeom>
          <a:solidFill>
            <a:srgbClr val="00B0F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Hexagon 31"/>
          <p:cNvSpPr/>
          <p:nvPr/>
        </p:nvSpPr>
        <p:spPr>
          <a:xfrm>
            <a:off x="6876549" y="4711854"/>
            <a:ext cx="438912" cy="377003"/>
          </a:xfrm>
          <a:prstGeom prst="hexagon">
            <a:avLst/>
          </a:prstGeom>
          <a:solidFill>
            <a:srgbClr val="00B0F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Hexagon 49"/>
          <p:cNvSpPr/>
          <p:nvPr/>
        </p:nvSpPr>
        <p:spPr>
          <a:xfrm>
            <a:off x="7028949" y="4864254"/>
            <a:ext cx="438912" cy="377003"/>
          </a:xfrm>
          <a:prstGeom prst="hexagon">
            <a:avLst/>
          </a:prstGeom>
          <a:solidFill>
            <a:srgbClr val="00B0F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Hexagon 50"/>
          <p:cNvSpPr/>
          <p:nvPr/>
        </p:nvSpPr>
        <p:spPr>
          <a:xfrm>
            <a:off x="7181349" y="5016654"/>
            <a:ext cx="438912" cy="377003"/>
          </a:xfrm>
          <a:prstGeom prst="hexagon">
            <a:avLst/>
          </a:prstGeom>
          <a:solidFill>
            <a:srgbClr val="00B0F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Hexagon 51"/>
          <p:cNvSpPr/>
          <p:nvPr/>
        </p:nvSpPr>
        <p:spPr>
          <a:xfrm>
            <a:off x="7333749" y="5169054"/>
            <a:ext cx="438912" cy="377003"/>
          </a:xfrm>
          <a:prstGeom prst="hexagon">
            <a:avLst/>
          </a:prstGeom>
          <a:solidFill>
            <a:srgbClr val="00B0F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Hexagon 52"/>
          <p:cNvSpPr/>
          <p:nvPr/>
        </p:nvSpPr>
        <p:spPr>
          <a:xfrm>
            <a:off x="7486149" y="5321454"/>
            <a:ext cx="438912" cy="377003"/>
          </a:xfrm>
          <a:prstGeom prst="hexagon">
            <a:avLst/>
          </a:prstGeom>
          <a:solidFill>
            <a:srgbClr val="00B0F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Hexagon 53"/>
          <p:cNvSpPr/>
          <p:nvPr/>
        </p:nvSpPr>
        <p:spPr>
          <a:xfrm>
            <a:off x="7638549" y="5473854"/>
            <a:ext cx="438912" cy="377003"/>
          </a:xfrm>
          <a:prstGeom prst="hexagon">
            <a:avLst/>
          </a:prstGeom>
          <a:solidFill>
            <a:srgbClr val="00B0F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Hexagon 54"/>
          <p:cNvSpPr/>
          <p:nvPr/>
        </p:nvSpPr>
        <p:spPr>
          <a:xfrm>
            <a:off x="7790949" y="5626254"/>
            <a:ext cx="438912" cy="377003"/>
          </a:xfrm>
          <a:prstGeom prst="hexagon">
            <a:avLst/>
          </a:prstGeom>
          <a:solidFill>
            <a:srgbClr val="00B0F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Hexagon 55"/>
          <p:cNvSpPr/>
          <p:nvPr/>
        </p:nvSpPr>
        <p:spPr>
          <a:xfrm>
            <a:off x="7943349" y="5778654"/>
            <a:ext cx="438912" cy="377003"/>
          </a:xfrm>
          <a:prstGeom prst="hexagon">
            <a:avLst/>
          </a:prstGeom>
          <a:solidFill>
            <a:srgbClr val="00B0F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Hexagon 56"/>
          <p:cNvSpPr/>
          <p:nvPr/>
        </p:nvSpPr>
        <p:spPr>
          <a:xfrm>
            <a:off x="8095749" y="5931054"/>
            <a:ext cx="438912" cy="377003"/>
          </a:xfrm>
          <a:prstGeom prst="hexagon">
            <a:avLst/>
          </a:prstGeom>
          <a:solidFill>
            <a:srgbClr val="00B0F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5288129" y="6579264"/>
            <a:ext cx="2314575" cy="45719"/>
          </a:xfrm>
          <a:prstGeom prst="rect">
            <a:avLst/>
          </a:prstGeom>
          <a:solidFill>
            <a:srgbClr val="99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2647950" y="6579264"/>
            <a:ext cx="2314575" cy="45719"/>
          </a:xfrm>
          <a:prstGeom prst="rect">
            <a:avLst/>
          </a:prstGeom>
          <a:solidFill>
            <a:srgbClr val="99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 rot="5400000">
            <a:off x="-962025" y="5487095"/>
            <a:ext cx="2314575" cy="45719"/>
          </a:xfrm>
          <a:prstGeom prst="rect">
            <a:avLst/>
          </a:prstGeom>
          <a:solidFill>
            <a:srgbClr val="99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 rot="5400000">
            <a:off x="-970597" y="2952173"/>
            <a:ext cx="2314575" cy="45719"/>
          </a:xfrm>
          <a:prstGeom prst="rect">
            <a:avLst/>
          </a:prstGeom>
          <a:solidFill>
            <a:srgbClr val="99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24" name="Straight Connector 1023"/>
          <p:cNvCxnSpPr/>
          <p:nvPr/>
        </p:nvCxnSpPr>
        <p:spPr>
          <a:xfrm>
            <a:off x="1276350" y="323850"/>
            <a:ext cx="5305425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1219200" y="476250"/>
            <a:ext cx="5305425" cy="0"/>
          </a:xfrm>
          <a:prstGeom prst="line">
            <a:avLst/>
          </a:prstGeom>
          <a:ln w="7620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828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spect="1"/>
          </p:cNvSpPr>
          <p:nvPr/>
        </p:nvSpPr>
        <p:spPr>
          <a:xfrm>
            <a:off x="6874042" y="3240492"/>
            <a:ext cx="256674" cy="256674"/>
          </a:xfrm>
          <a:prstGeom prst="rect">
            <a:avLst/>
          </a:prstGeom>
          <a:solidFill>
            <a:srgbClr val="00B0F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7026442" y="3392892"/>
            <a:ext cx="256674" cy="256674"/>
          </a:xfrm>
          <a:prstGeom prst="rect">
            <a:avLst/>
          </a:prstGeom>
          <a:solidFill>
            <a:srgbClr val="00B0F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>
            <a:spLocks noChangeAspect="1"/>
          </p:cNvSpPr>
          <p:nvPr/>
        </p:nvSpPr>
        <p:spPr>
          <a:xfrm>
            <a:off x="7178842" y="3545292"/>
            <a:ext cx="256674" cy="256674"/>
          </a:xfrm>
          <a:prstGeom prst="rect">
            <a:avLst/>
          </a:prstGeom>
          <a:solidFill>
            <a:srgbClr val="00B0F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>
            <a:spLocks noChangeAspect="1"/>
          </p:cNvSpPr>
          <p:nvPr/>
        </p:nvSpPr>
        <p:spPr>
          <a:xfrm>
            <a:off x="7331242" y="3697692"/>
            <a:ext cx="256674" cy="256674"/>
          </a:xfrm>
          <a:prstGeom prst="rect">
            <a:avLst/>
          </a:prstGeom>
          <a:solidFill>
            <a:srgbClr val="00B0F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>
            <a:spLocks noChangeAspect="1"/>
          </p:cNvSpPr>
          <p:nvPr/>
        </p:nvSpPr>
        <p:spPr>
          <a:xfrm>
            <a:off x="7483642" y="3850092"/>
            <a:ext cx="256674" cy="256674"/>
          </a:xfrm>
          <a:prstGeom prst="rect">
            <a:avLst/>
          </a:prstGeom>
          <a:solidFill>
            <a:srgbClr val="00B0F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>
            <a:spLocks noChangeAspect="1"/>
          </p:cNvSpPr>
          <p:nvPr/>
        </p:nvSpPr>
        <p:spPr>
          <a:xfrm>
            <a:off x="7636042" y="4002492"/>
            <a:ext cx="256674" cy="256674"/>
          </a:xfrm>
          <a:prstGeom prst="rect">
            <a:avLst/>
          </a:prstGeom>
          <a:solidFill>
            <a:srgbClr val="00B0F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ChangeAspect="1"/>
          </p:cNvSpPr>
          <p:nvPr/>
        </p:nvSpPr>
        <p:spPr>
          <a:xfrm>
            <a:off x="7788442" y="4154892"/>
            <a:ext cx="256674" cy="256674"/>
          </a:xfrm>
          <a:prstGeom prst="rect">
            <a:avLst/>
          </a:prstGeom>
          <a:solidFill>
            <a:srgbClr val="00B0F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>
            <a:spLocks noChangeAspect="1"/>
          </p:cNvSpPr>
          <p:nvPr/>
        </p:nvSpPr>
        <p:spPr>
          <a:xfrm>
            <a:off x="7940842" y="4307292"/>
            <a:ext cx="256674" cy="256674"/>
          </a:xfrm>
          <a:prstGeom prst="rect">
            <a:avLst/>
          </a:prstGeom>
          <a:solidFill>
            <a:srgbClr val="00B0F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>
            <a:spLocks noChangeAspect="1"/>
          </p:cNvSpPr>
          <p:nvPr/>
        </p:nvSpPr>
        <p:spPr>
          <a:xfrm>
            <a:off x="8093242" y="4459692"/>
            <a:ext cx="256674" cy="256674"/>
          </a:xfrm>
          <a:prstGeom prst="rect">
            <a:avLst/>
          </a:prstGeom>
          <a:solidFill>
            <a:srgbClr val="00B0F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>
            <a:spLocks noChangeAspect="1"/>
          </p:cNvSpPr>
          <p:nvPr/>
        </p:nvSpPr>
        <p:spPr>
          <a:xfrm>
            <a:off x="8245642" y="4612092"/>
            <a:ext cx="256674" cy="256674"/>
          </a:xfrm>
          <a:prstGeom prst="rect">
            <a:avLst/>
          </a:prstGeom>
          <a:solidFill>
            <a:srgbClr val="00B0F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>
            <a:spLocks noChangeAspect="1"/>
          </p:cNvSpPr>
          <p:nvPr/>
        </p:nvSpPr>
        <p:spPr>
          <a:xfrm>
            <a:off x="8398042" y="4764492"/>
            <a:ext cx="256674" cy="256674"/>
          </a:xfrm>
          <a:prstGeom prst="rect">
            <a:avLst/>
          </a:prstGeom>
          <a:solidFill>
            <a:srgbClr val="00B0F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Isosceles Triangle 3"/>
          <p:cNvSpPr/>
          <p:nvPr/>
        </p:nvSpPr>
        <p:spPr>
          <a:xfrm>
            <a:off x="6657474" y="1892964"/>
            <a:ext cx="344905" cy="304800"/>
          </a:xfrm>
          <a:prstGeom prst="triangle">
            <a:avLst/>
          </a:prstGeom>
          <a:solidFill>
            <a:srgbClr val="00B0F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/>
          <p:cNvSpPr/>
          <p:nvPr/>
        </p:nvSpPr>
        <p:spPr>
          <a:xfrm>
            <a:off x="6809874" y="2045364"/>
            <a:ext cx="344905" cy="304800"/>
          </a:xfrm>
          <a:prstGeom prst="triangle">
            <a:avLst/>
          </a:prstGeom>
          <a:solidFill>
            <a:srgbClr val="00B0F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>
            <a:off x="6962274" y="2197764"/>
            <a:ext cx="344905" cy="304800"/>
          </a:xfrm>
          <a:prstGeom prst="triangle">
            <a:avLst/>
          </a:prstGeom>
          <a:solidFill>
            <a:srgbClr val="00B0F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/>
          <p:cNvSpPr/>
          <p:nvPr/>
        </p:nvSpPr>
        <p:spPr>
          <a:xfrm>
            <a:off x="7114674" y="2350164"/>
            <a:ext cx="344905" cy="304800"/>
          </a:xfrm>
          <a:prstGeom prst="triangle">
            <a:avLst/>
          </a:prstGeom>
          <a:solidFill>
            <a:srgbClr val="00B0F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/>
          <p:cNvSpPr/>
          <p:nvPr/>
        </p:nvSpPr>
        <p:spPr>
          <a:xfrm>
            <a:off x="7267074" y="2502564"/>
            <a:ext cx="344905" cy="304800"/>
          </a:xfrm>
          <a:prstGeom prst="triangle">
            <a:avLst/>
          </a:prstGeom>
          <a:solidFill>
            <a:srgbClr val="00B0F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/>
          <p:cNvSpPr/>
          <p:nvPr/>
        </p:nvSpPr>
        <p:spPr>
          <a:xfrm>
            <a:off x="7419474" y="2654964"/>
            <a:ext cx="344905" cy="304800"/>
          </a:xfrm>
          <a:prstGeom prst="triangle">
            <a:avLst/>
          </a:prstGeom>
          <a:solidFill>
            <a:srgbClr val="00B0F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Isosceles Triangle 22"/>
          <p:cNvSpPr/>
          <p:nvPr/>
        </p:nvSpPr>
        <p:spPr>
          <a:xfrm>
            <a:off x="7571874" y="2807364"/>
            <a:ext cx="344905" cy="304800"/>
          </a:xfrm>
          <a:prstGeom prst="triangle">
            <a:avLst/>
          </a:prstGeom>
          <a:solidFill>
            <a:srgbClr val="00B0F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Isosceles Triangle 23"/>
          <p:cNvSpPr/>
          <p:nvPr/>
        </p:nvSpPr>
        <p:spPr>
          <a:xfrm>
            <a:off x="7724274" y="2959764"/>
            <a:ext cx="344905" cy="304800"/>
          </a:xfrm>
          <a:prstGeom prst="triangle">
            <a:avLst/>
          </a:prstGeom>
          <a:solidFill>
            <a:srgbClr val="00B0F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Isosceles Triangle 24"/>
          <p:cNvSpPr/>
          <p:nvPr/>
        </p:nvSpPr>
        <p:spPr>
          <a:xfrm>
            <a:off x="7876674" y="3112164"/>
            <a:ext cx="344905" cy="304800"/>
          </a:xfrm>
          <a:prstGeom prst="triangle">
            <a:avLst/>
          </a:prstGeom>
          <a:solidFill>
            <a:srgbClr val="00B0F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Isosceles Triangle 25"/>
          <p:cNvSpPr/>
          <p:nvPr/>
        </p:nvSpPr>
        <p:spPr>
          <a:xfrm>
            <a:off x="8029074" y="3264564"/>
            <a:ext cx="344905" cy="304800"/>
          </a:xfrm>
          <a:prstGeom prst="triangle">
            <a:avLst/>
          </a:prstGeom>
          <a:solidFill>
            <a:srgbClr val="00B0F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Isosceles Triangle 26"/>
          <p:cNvSpPr/>
          <p:nvPr/>
        </p:nvSpPr>
        <p:spPr>
          <a:xfrm>
            <a:off x="8181474" y="3416964"/>
            <a:ext cx="344905" cy="304800"/>
          </a:xfrm>
          <a:prstGeom prst="triangle">
            <a:avLst/>
          </a:prstGeom>
          <a:solidFill>
            <a:srgbClr val="00B0F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Isosceles Triangle 27"/>
          <p:cNvSpPr/>
          <p:nvPr/>
        </p:nvSpPr>
        <p:spPr>
          <a:xfrm>
            <a:off x="8333874" y="3569364"/>
            <a:ext cx="344905" cy="304800"/>
          </a:xfrm>
          <a:prstGeom prst="triangle">
            <a:avLst/>
          </a:prstGeom>
          <a:solidFill>
            <a:srgbClr val="00B0F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Isosceles Triangle 28"/>
          <p:cNvSpPr/>
          <p:nvPr/>
        </p:nvSpPr>
        <p:spPr>
          <a:xfrm>
            <a:off x="8486274" y="3721764"/>
            <a:ext cx="344905" cy="304800"/>
          </a:xfrm>
          <a:prstGeom prst="triangle">
            <a:avLst/>
          </a:prstGeom>
          <a:solidFill>
            <a:srgbClr val="00B0F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>
            <a:spLocks noChangeAspect="1"/>
          </p:cNvSpPr>
          <p:nvPr/>
        </p:nvSpPr>
        <p:spPr>
          <a:xfrm>
            <a:off x="8550442" y="4916892"/>
            <a:ext cx="256674" cy="256674"/>
          </a:xfrm>
          <a:prstGeom prst="rect">
            <a:avLst/>
          </a:prstGeom>
          <a:solidFill>
            <a:srgbClr val="00B0F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6665495" y="705853"/>
            <a:ext cx="437148" cy="272716"/>
          </a:xfrm>
          <a:prstGeom prst="ellipse">
            <a:avLst/>
          </a:prstGeom>
          <a:solidFill>
            <a:srgbClr val="00B0F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6817895" y="858253"/>
            <a:ext cx="437148" cy="272716"/>
          </a:xfrm>
          <a:prstGeom prst="ellipse">
            <a:avLst/>
          </a:prstGeom>
          <a:solidFill>
            <a:srgbClr val="00B0F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6970295" y="1010653"/>
            <a:ext cx="437148" cy="272716"/>
          </a:xfrm>
          <a:prstGeom prst="ellipse">
            <a:avLst/>
          </a:prstGeom>
          <a:solidFill>
            <a:srgbClr val="00B0F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7122695" y="1163053"/>
            <a:ext cx="437148" cy="272716"/>
          </a:xfrm>
          <a:prstGeom prst="ellipse">
            <a:avLst/>
          </a:prstGeom>
          <a:solidFill>
            <a:srgbClr val="00B0F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7275095" y="1315453"/>
            <a:ext cx="437148" cy="272716"/>
          </a:xfrm>
          <a:prstGeom prst="ellipse">
            <a:avLst/>
          </a:prstGeom>
          <a:solidFill>
            <a:srgbClr val="00B0F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7427495" y="1467853"/>
            <a:ext cx="437148" cy="272716"/>
          </a:xfrm>
          <a:prstGeom prst="ellipse">
            <a:avLst/>
          </a:prstGeom>
          <a:solidFill>
            <a:srgbClr val="00B0F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7579895" y="1620253"/>
            <a:ext cx="437148" cy="272716"/>
          </a:xfrm>
          <a:prstGeom prst="ellipse">
            <a:avLst/>
          </a:prstGeom>
          <a:solidFill>
            <a:srgbClr val="00B0F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7732295" y="1772653"/>
            <a:ext cx="437148" cy="272716"/>
          </a:xfrm>
          <a:prstGeom prst="ellipse">
            <a:avLst/>
          </a:prstGeom>
          <a:solidFill>
            <a:srgbClr val="00B0F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7884695" y="1925053"/>
            <a:ext cx="437148" cy="272716"/>
          </a:xfrm>
          <a:prstGeom prst="ellipse">
            <a:avLst/>
          </a:prstGeom>
          <a:solidFill>
            <a:srgbClr val="00B0F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8037095" y="2077453"/>
            <a:ext cx="437148" cy="272716"/>
          </a:xfrm>
          <a:prstGeom prst="ellipse">
            <a:avLst/>
          </a:prstGeom>
          <a:solidFill>
            <a:srgbClr val="00B0F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8189495" y="2229853"/>
            <a:ext cx="437148" cy="272716"/>
          </a:xfrm>
          <a:prstGeom prst="ellipse">
            <a:avLst/>
          </a:prstGeom>
          <a:solidFill>
            <a:srgbClr val="00B0F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8341895" y="2382253"/>
            <a:ext cx="437148" cy="272716"/>
          </a:xfrm>
          <a:prstGeom prst="ellipse">
            <a:avLst/>
          </a:prstGeom>
          <a:solidFill>
            <a:srgbClr val="00B0F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8494295" y="2534653"/>
            <a:ext cx="437148" cy="272716"/>
          </a:xfrm>
          <a:prstGeom prst="ellipse">
            <a:avLst/>
          </a:prstGeom>
          <a:solidFill>
            <a:srgbClr val="00B0F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Hexagon 31"/>
          <p:cNvSpPr/>
          <p:nvPr/>
        </p:nvSpPr>
        <p:spPr>
          <a:xfrm>
            <a:off x="6876549" y="4711854"/>
            <a:ext cx="438912" cy="377003"/>
          </a:xfrm>
          <a:prstGeom prst="hexagon">
            <a:avLst/>
          </a:prstGeom>
          <a:solidFill>
            <a:srgbClr val="00B0F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Hexagon 49"/>
          <p:cNvSpPr/>
          <p:nvPr/>
        </p:nvSpPr>
        <p:spPr>
          <a:xfrm>
            <a:off x="7028949" y="4864254"/>
            <a:ext cx="438912" cy="377003"/>
          </a:xfrm>
          <a:prstGeom prst="hexagon">
            <a:avLst/>
          </a:prstGeom>
          <a:solidFill>
            <a:srgbClr val="00B0F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Hexagon 50"/>
          <p:cNvSpPr/>
          <p:nvPr/>
        </p:nvSpPr>
        <p:spPr>
          <a:xfrm>
            <a:off x="7181349" y="5016654"/>
            <a:ext cx="438912" cy="377003"/>
          </a:xfrm>
          <a:prstGeom prst="hexagon">
            <a:avLst/>
          </a:prstGeom>
          <a:solidFill>
            <a:srgbClr val="00B0F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Hexagon 51"/>
          <p:cNvSpPr/>
          <p:nvPr/>
        </p:nvSpPr>
        <p:spPr>
          <a:xfrm>
            <a:off x="7333749" y="5169054"/>
            <a:ext cx="438912" cy="377003"/>
          </a:xfrm>
          <a:prstGeom prst="hexagon">
            <a:avLst/>
          </a:prstGeom>
          <a:solidFill>
            <a:srgbClr val="00B0F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Hexagon 52"/>
          <p:cNvSpPr/>
          <p:nvPr/>
        </p:nvSpPr>
        <p:spPr>
          <a:xfrm>
            <a:off x="7486149" y="5321454"/>
            <a:ext cx="438912" cy="377003"/>
          </a:xfrm>
          <a:prstGeom prst="hexagon">
            <a:avLst/>
          </a:prstGeom>
          <a:solidFill>
            <a:srgbClr val="00B0F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Hexagon 53"/>
          <p:cNvSpPr/>
          <p:nvPr/>
        </p:nvSpPr>
        <p:spPr>
          <a:xfrm>
            <a:off x="7638549" y="5473854"/>
            <a:ext cx="438912" cy="377003"/>
          </a:xfrm>
          <a:prstGeom prst="hexagon">
            <a:avLst/>
          </a:prstGeom>
          <a:solidFill>
            <a:srgbClr val="00B0F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Hexagon 54"/>
          <p:cNvSpPr/>
          <p:nvPr/>
        </p:nvSpPr>
        <p:spPr>
          <a:xfrm>
            <a:off x="7790949" y="5626254"/>
            <a:ext cx="438912" cy="377003"/>
          </a:xfrm>
          <a:prstGeom prst="hexagon">
            <a:avLst/>
          </a:prstGeom>
          <a:solidFill>
            <a:srgbClr val="00B0F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Hexagon 55"/>
          <p:cNvSpPr/>
          <p:nvPr/>
        </p:nvSpPr>
        <p:spPr>
          <a:xfrm>
            <a:off x="7943349" y="5778654"/>
            <a:ext cx="438912" cy="377003"/>
          </a:xfrm>
          <a:prstGeom prst="hexagon">
            <a:avLst/>
          </a:prstGeom>
          <a:solidFill>
            <a:srgbClr val="00B0F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Hexagon 56"/>
          <p:cNvSpPr/>
          <p:nvPr/>
        </p:nvSpPr>
        <p:spPr>
          <a:xfrm>
            <a:off x="8095749" y="5931054"/>
            <a:ext cx="438912" cy="377003"/>
          </a:xfrm>
          <a:prstGeom prst="hexagon">
            <a:avLst/>
          </a:prstGeom>
          <a:solidFill>
            <a:srgbClr val="00B0F0"/>
          </a:solidFill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5288129" y="6579264"/>
            <a:ext cx="2314575" cy="45719"/>
          </a:xfrm>
          <a:prstGeom prst="rect">
            <a:avLst/>
          </a:prstGeom>
          <a:solidFill>
            <a:srgbClr val="99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 rot="5400000">
            <a:off x="-962025" y="5487095"/>
            <a:ext cx="2314575" cy="45719"/>
          </a:xfrm>
          <a:prstGeom prst="rect">
            <a:avLst/>
          </a:prstGeom>
          <a:solidFill>
            <a:srgbClr val="99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 rot="5400000">
            <a:off x="-970597" y="2952173"/>
            <a:ext cx="2314575" cy="45719"/>
          </a:xfrm>
          <a:prstGeom prst="rect">
            <a:avLst/>
          </a:prstGeom>
          <a:solidFill>
            <a:srgbClr val="99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24" name="Straight Connector 1023"/>
          <p:cNvCxnSpPr/>
          <p:nvPr/>
        </p:nvCxnSpPr>
        <p:spPr>
          <a:xfrm>
            <a:off x="1276350" y="323850"/>
            <a:ext cx="5305425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1219200" y="476250"/>
            <a:ext cx="5305425" cy="0"/>
          </a:xfrm>
          <a:prstGeom prst="line">
            <a:avLst/>
          </a:prstGeom>
          <a:ln w="7620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327942" y="1332147"/>
            <a:ext cx="6306184" cy="4446507"/>
            <a:chOff x="-1518885" y="7013411"/>
            <a:chExt cx="9139146" cy="6444036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3" t="4315" r="6061" b="20098"/>
            <a:stretch/>
          </p:blipFill>
          <p:spPr bwMode="auto">
            <a:xfrm rot="16200000">
              <a:off x="574326" y="8535412"/>
              <a:ext cx="3086100" cy="3432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8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3" t="4315" r="6061" b="20098"/>
            <a:stretch/>
          </p:blipFill>
          <p:spPr bwMode="auto">
            <a:xfrm rot="16200000">
              <a:off x="1525810" y="6849988"/>
              <a:ext cx="3086100" cy="3432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0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3" t="4315" r="6061" b="20098"/>
            <a:stretch/>
          </p:blipFill>
          <p:spPr bwMode="auto">
            <a:xfrm rot="16200000">
              <a:off x="-393952" y="6849988"/>
              <a:ext cx="3086100" cy="3432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4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3" t="4315" r="6061" b="20098"/>
            <a:stretch/>
          </p:blipFill>
          <p:spPr bwMode="auto">
            <a:xfrm rot="16200000">
              <a:off x="2470817" y="8514608"/>
              <a:ext cx="3086100" cy="3432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5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3" t="4315" r="6061" b="20098"/>
            <a:stretch/>
          </p:blipFill>
          <p:spPr bwMode="auto">
            <a:xfrm rot="16200000">
              <a:off x="3415790" y="6839962"/>
              <a:ext cx="3086100" cy="3432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7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3" t="4315" r="6061" b="20098"/>
            <a:stretch/>
          </p:blipFill>
          <p:spPr bwMode="auto">
            <a:xfrm rot="16200000">
              <a:off x="574326" y="8545437"/>
              <a:ext cx="3086100" cy="3432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8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3" t="4315" r="6061" b="20098"/>
            <a:stretch/>
          </p:blipFill>
          <p:spPr bwMode="auto">
            <a:xfrm rot="16200000">
              <a:off x="-1345436" y="8545437"/>
              <a:ext cx="3086100" cy="3432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9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3" t="4315" r="6061" b="20098"/>
            <a:stretch/>
          </p:blipFill>
          <p:spPr bwMode="auto">
            <a:xfrm rot="16200000">
              <a:off x="2464306" y="8535411"/>
              <a:ext cx="3086100" cy="3432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0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3" t="4315" r="6061" b="20098"/>
            <a:stretch/>
          </p:blipFill>
          <p:spPr bwMode="auto">
            <a:xfrm rot="16200000">
              <a:off x="4360713" y="8514608"/>
              <a:ext cx="3086100" cy="3432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3" t="4315" r="6061" b="20098"/>
            <a:stretch/>
          </p:blipFill>
          <p:spPr bwMode="auto">
            <a:xfrm rot="16200000">
              <a:off x="1518176" y="10197898"/>
              <a:ext cx="3086100" cy="3432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2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3" t="4315" r="6061" b="20098"/>
            <a:stretch/>
          </p:blipFill>
          <p:spPr bwMode="auto">
            <a:xfrm rot="16200000">
              <a:off x="-401586" y="10197898"/>
              <a:ext cx="3086100" cy="3432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3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3" t="4315" r="6061" b="20098"/>
            <a:stretch/>
          </p:blipFill>
          <p:spPr bwMode="auto">
            <a:xfrm rot="16200000">
              <a:off x="3408156" y="10187872"/>
              <a:ext cx="3086100" cy="3432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70925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6" name="Picture 2" descr="2"/>
          <p:cNvPicPr>
            <a:picLocks noChangeAspect="1" noChangeArrowheads="1"/>
          </p:cNvPicPr>
          <p:nvPr/>
        </p:nvPicPr>
        <p:blipFill>
          <a:blip r:embed="rId2">
            <a:lum bright="12000" contrast="-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154" y="1532731"/>
            <a:ext cx="5349875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16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Hide map, search for helix</a:t>
            </a:r>
          </a:p>
        </p:txBody>
      </p:sp>
      <p:pic>
        <p:nvPicPr>
          <p:cNvPr id="241668" name="Picture 4" descr="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12000" contras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8567" y="1518443"/>
            <a:ext cx="5349875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1669" name="Picture 5" descr="ppt_displ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7216" y="3073400"/>
            <a:ext cx="3822700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1670" name="Line 6"/>
          <p:cNvSpPr>
            <a:spLocks noChangeShapeType="1"/>
          </p:cNvSpPr>
          <p:nvPr/>
        </p:nvSpPr>
        <p:spPr bwMode="auto">
          <a:xfrm>
            <a:off x="7068566" y="3571438"/>
            <a:ext cx="266700" cy="2921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177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416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416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41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670" grpId="0" animBg="1"/>
      <p:bldP spid="24167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2" name="Picture 16" descr="mov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6613" y="1687513"/>
            <a:ext cx="3208337" cy="427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anim"/>
          <p:cNvPicPr>
            <a:picLocks noGrp="1" noChangeAspect="1" noChangeArrowheads="1" noCrop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8200" y="1689100"/>
            <a:ext cx="3200400" cy="426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5" name="Rectangle 9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3200"/>
              <a:t>Be able to recognize a helix from different perspectives</a:t>
            </a:r>
          </a:p>
        </p:txBody>
      </p:sp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5284788" y="4787900"/>
            <a:ext cx="32146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/>
              <a:t>Viewed down helical axis</a:t>
            </a:r>
          </a:p>
        </p:txBody>
      </p:sp>
      <p:sp>
        <p:nvSpPr>
          <p:cNvPr id="9229" name="Text Box 13"/>
          <p:cNvSpPr txBox="1">
            <a:spLocks noChangeArrowheads="1"/>
          </p:cNvSpPr>
          <p:nvPr/>
        </p:nvSpPr>
        <p:spPr bwMode="auto">
          <a:xfrm>
            <a:off x="892175" y="6045200"/>
            <a:ext cx="31877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 b="1"/>
              <a:t>Viewed perpendicular to </a:t>
            </a:r>
          </a:p>
          <a:p>
            <a:pPr algn="ctr"/>
            <a:r>
              <a:rPr lang="en-US" sz="2000" b="1"/>
              <a:t>helical axis</a:t>
            </a:r>
          </a:p>
        </p:txBody>
      </p:sp>
      <p:grpSp>
        <p:nvGrpSpPr>
          <p:cNvPr id="9236" name="Group 20"/>
          <p:cNvGrpSpPr>
            <a:grpSpLocks/>
          </p:cNvGrpSpPr>
          <p:nvPr/>
        </p:nvGrpSpPr>
        <p:grpSpPr bwMode="auto">
          <a:xfrm>
            <a:off x="4316413" y="3125788"/>
            <a:ext cx="522287" cy="1003300"/>
            <a:chOff x="2609" y="1999"/>
            <a:chExt cx="329" cy="632"/>
          </a:xfrm>
        </p:grpSpPr>
        <p:sp>
          <p:nvSpPr>
            <p:cNvPr id="9234" name="AutoShape 18"/>
            <p:cNvSpPr>
              <a:spLocks noChangeArrowheads="1"/>
            </p:cNvSpPr>
            <p:nvPr/>
          </p:nvSpPr>
          <p:spPr bwMode="auto">
            <a:xfrm>
              <a:off x="2648" y="1999"/>
              <a:ext cx="232" cy="340"/>
            </a:xfrm>
            <a:prstGeom prst="curvedDownArrow">
              <a:avLst>
                <a:gd name="adj1" fmla="val 20000"/>
                <a:gd name="adj2" fmla="val 40000"/>
                <a:gd name="adj3" fmla="val 4885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5" name="Text Box 19"/>
            <p:cNvSpPr txBox="1">
              <a:spLocks noChangeArrowheads="1"/>
            </p:cNvSpPr>
            <p:nvPr/>
          </p:nvSpPr>
          <p:spPr bwMode="auto">
            <a:xfrm>
              <a:off x="2609" y="2400"/>
              <a:ext cx="32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90</a:t>
              </a:r>
              <a:r>
                <a:rPr lang="en-US" baseline="30000"/>
                <a:t>o</a:t>
              </a:r>
            </a:p>
          </p:txBody>
        </p:sp>
      </p:grpSp>
      <p:sp>
        <p:nvSpPr>
          <p:cNvPr id="9239" name="Line 23"/>
          <p:cNvSpPr>
            <a:spLocks noChangeShapeType="1"/>
          </p:cNvSpPr>
          <p:nvPr/>
        </p:nvSpPr>
        <p:spPr bwMode="auto">
          <a:xfrm>
            <a:off x="4140200" y="3429000"/>
            <a:ext cx="469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40" name="Line 24"/>
          <p:cNvSpPr>
            <a:spLocks noChangeShapeType="1"/>
          </p:cNvSpPr>
          <p:nvPr/>
        </p:nvSpPr>
        <p:spPr bwMode="auto">
          <a:xfrm>
            <a:off x="4700588" y="3430588"/>
            <a:ext cx="469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35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L 0.48055 7.40741E-7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7" name="Picture 11" descr="hel1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27588" y="-127000"/>
            <a:ext cx="4138612" cy="64135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58" name="Picture 2" descr="mov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6613" y="1687513"/>
            <a:ext cx="3208337" cy="427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892175" y="6045200"/>
            <a:ext cx="31877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 b="1"/>
              <a:t>Viewed perpendicular to </a:t>
            </a:r>
          </a:p>
          <a:p>
            <a:pPr algn="ctr"/>
            <a:r>
              <a:rPr lang="en-US" sz="2000" b="1"/>
              <a:t>helical axis</a:t>
            </a:r>
          </a:p>
        </p:txBody>
      </p:sp>
      <p:pic>
        <p:nvPicPr>
          <p:cNvPr id="19465" name="Picture 9" descr="hel6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16000" y="1600200"/>
            <a:ext cx="2919413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8" name="Picture 12" descr="hel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6950" y="-136525"/>
            <a:ext cx="4135438" cy="641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5284788" y="4787900"/>
            <a:ext cx="3505200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 b="1"/>
              <a:t>Viewed down helical axis</a:t>
            </a:r>
          </a:p>
          <a:p>
            <a:endParaRPr lang="en-US" sz="2000" b="1"/>
          </a:p>
          <a:p>
            <a:r>
              <a:rPr lang="en-US" sz="1600" b="1"/>
              <a:t>Often it is easier to recognize helical density when viewed down the helical axis due to the distinctive hole through the center of the helix.</a:t>
            </a:r>
          </a:p>
        </p:txBody>
      </p:sp>
      <p:pic>
        <p:nvPicPr>
          <p:cNvPr id="19470" name="Picture 14" descr="hel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3775" y="1235075"/>
            <a:ext cx="3084513" cy="488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3200"/>
              <a:t>The hole through the center of a helix is the most distinctive feature of </a:t>
            </a:r>
            <a:r>
              <a:rPr lang="en-US" sz="3200">
                <a:latin typeface="Symbol" pitchFamily="18" charset="2"/>
              </a:rPr>
              <a:t>a</a:t>
            </a:r>
            <a:r>
              <a:rPr lang="en-US" sz="3200"/>
              <a:t>-helix density. </a:t>
            </a:r>
          </a:p>
        </p:txBody>
      </p:sp>
    </p:spTree>
    <p:extLst>
      <p:ext uri="{BB962C8B-B14F-4D97-AF65-F5344CB8AC3E}">
        <p14:creationId xmlns:p14="http://schemas.microsoft.com/office/powerpoint/2010/main" val="634589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9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5763</TotalTime>
  <Words>1575</Words>
  <Application>Microsoft Office PowerPoint</Application>
  <PresentationFormat>On-screen Show (4:3)</PresentationFormat>
  <Paragraphs>359</Paragraphs>
  <Slides>66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7" baseType="lpstr">
      <vt:lpstr>Default Design</vt:lpstr>
      <vt:lpstr>Model Building Assignment</vt:lpstr>
      <vt:lpstr>Model Building Procedures</vt:lpstr>
      <vt:lpstr>Load map into COOT</vt:lpstr>
      <vt:lpstr>Display unit cell outline</vt:lpstr>
      <vt:lpstr>Open “display manager”</vt:lpstr>
      <vt:lpstr>Display skeleton</vt:lpstr>
      <vt:lpstr>Hide map, search for helix</vt:lpstr>
      <vt:lpstr>Be able to recognize a helix from different perspectives</vt:lpstr>
      <vt:lpstr>The hole through the center of a helix is the most distinctive feature of a-helix density. </vt:lpstr>
      <vt:lpstr>Translate helix center to screen center (pink box)</vt:lpstr>
      <vt:lpstr>Zoom and center skeleton helix</vt:lpstr>
      <vt:lpstr>Rotate View (90°)to look down helix axis and re-center helix</vt:lpstr>
      <vt:lpstr>Helix directionality</vt:lpstr>
      <vt:lpstr>Return to original view. Turn on map. Which direction is the C-term of helix pointed?</vt:lpstr>
      <vt:lpstr>Calculate-&gt;Other Modeling Tools Place Helix Here.</vt:lpstr>
      <vt:lpstr>Saving first set of coordinates.</vt:lpstr>
      <vt:lpstr>Save coordinates frequently</vt:lpstr>
      <vt:lpstr>In which direction am I building? N or C? Carbonyl oxygens point to C-terminal end of a helix </vt:lpstr>
      <vt:lpstr>Assigning the sequence</vt:lpstr>
      <vt:lpstr>Proteinase K amino acid sequence</vt:lpstr>
      <vt:lpstr>PowerPoint Presentation</vt:lpstr>
      <vt:lpstr>Amino acid anatomy</vt:lpstr>
      <vt:lpstr>PowerPoint Presentation</vt:lpstr>
      <vt:lpstr>Amino acid anatomy</vt:lpstr>
      <vt:lpstr>PowerPoint Presentation</vt:lpstr>
      <vt:lpstr>PowerPoint Presentation</vt:lpstr>
      <vt:lpstr>PowerPoint Presentation</vt:lpstr>
      <vt:lpstr>Peptide bond</vt:lpstr>
      <vt:lpstr>Peptide bond</vt:lpstr>
      <vt:lpstr>Lowest energy f,y angles correspond to a-helices and b-sheets</vt:lpstr>
      <vt:lpstr>Assigning the sequence</vt:lpstr>
      <vt:lpstr>Center on a particular amino acid using sequence view</vt:lpstr>
      <vt:lpstr>Center on a particular amino acid using sequence view</vt:lpstr>
      <vt:lpstr>Zoom. Right click. Drag toward you.</vt:lpstr>
      <vt:lpstr>Zoom in on a distinctive side chain.  Mutate and autofit</vt:lpstr>
      <vt:lpstr>Select amino acid type</vt:lpstr>
      <vt:lpstr>What to do if side chain doesn’t fit. First, adjust view to see full picture</vt:lpstr>
      <vt:lpstr>Try Real Space Refine. But first adjust view</vt:lpstr>
      <vt:lpstr>Specify residue range for refinement by Clicking on beginning and ending residue</vt:lpstr>
      <vt:lpstr>Drag ghost into density. Accept (or not).</vt:lpstr>
      <vt:lpstr>Drag ghost into density. Accept (or not).</vt:lpstr>
      <vt:lpstr>A Valuable Lesson</vt:lpstr>
      <vt:lpstr>To control objects</vt:lpstr>
      <vt:lpstr>Move to next residue. Mutate &amp; Auto Fit.</vt:lpstr>
      <vt:lpstr>Which amino acid is this? </vt:lpstr>
      <vt:lpstr>Assigning the sequence</vt:lpstr>
      <vt:lpstr>PowerPoint Presentation</vt:lpstr>
      <vt:lpstr>What is the sequence of these three amino acids?</vt:lpstr>
      <vt:lpstr>Proteinase K (Tritirachium album)  amino acid sequence</vt:lpstr>
      <vt:lpstr>Adjust residue numbers</vt:lpstr>
      <vt:lpstr>Adjust residue numbers</vt:lpstr>
      <vt:lpstr>Extend N and C termini  one amino acid at a time</vt:lpstr>
      <vt:lpstr>Updated coordinates?  Save with incremented version number.</vt:lpstr>
      <vt:lpstr>Results</vt:lpstr>
      <vt:lpstr>Save coordinates frequently</vt:lpstr>
      <vt:lpstr>A Valuable Lesson</vt:lpstr>
      <vt:lpstr>Other Valuable tips</vt:lpstr>
      <vt:lpstr>Remember</vt:lpstr>
      <vt:lpstr>Save coordinates frequently  or suffer set backs!</vt:lpstr>
      <vt:lpstr>Load Coordinates</vt:lpstr>
      <vt:lpstr>Load Structure Factors (map)</vt:lpstr>
      <vt:lpstr>Load Structure Factors (map)</vt:lpstr>
      <vt:lpstr>A map and some coordinates should appear</vt:lpstr>
      <vt:lpstr>PowerPoint Presentation</vt:lpstr>
      <vt:lpstr>PowerPoint Presentation</vt:lpstr>
      <vt:lpstr>PowerPoint Presentation</vt:lpstr>
    </vt:vector>
  </TitlesOfParts>
  <Company>UCLA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Modeling helices</dc:title>
  <dc:creator>DC</dc:creator>
  <cp:lastModifiedBy>sawaya</cp:lastModifiedBy>
  <cp:revision>204</cp:revision>
  <dcterms:created xsi:type="dcterms:W3CDTF">2004-02-16T22:29:32Z</dcterms:created>
  <dcterms:modified xsi:type="dcterms:W3CDTF">2020-02-04T07:06:45Z</dcterms:modified>
</cp:coreProperties>
</file>