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58" r:id="rId2"/>
    <p:sldId id="308" r:id="rId3"/>
    <p:sldId id="560" r:id="rId4"/>
    <p:sldId id="562" r:id="rId5"/>
    <p:sldId id="561" r:id="rId6"/>
    <p:sldId id="563" r:id="rId7"/>
    <p:sldId id="533" r:id="rId8"/>
    <p:sldId id="564" r:id="rId9"/>
    <p:sldId id="542" r:id="rId10"/>
    <p:sldId id="511" r:id="rId11"/>
    <p:sldId id="543" r:id="rId12"/>
    <p:sldId id="440" r:id="rId13"/>
    <p:sldId id="441" r:id="rId14"/>
    <p:sldId id="566" r:id="rId15"/>
    <p:sldId id="436" r:id="rId16"/>
    <p:sldId id="523" r:id="rId17"/>
    <p:sldId id="524" r:id="rId18"/>
    <p:sldId id="525" r:id="rId19"/>
    <p:sldId id="504" r:id="rId20"/>
    <p:sldId id="438" r:id="rId21"/>
    <p:sldId id="544" r:id="rId22"/>
    <p:sldId id="329" r:id="rId23"/>
    <p:sldId id="442" r:id="rId24"/>
    <p:sldId id="443" r:id="rId25"/>
    <p:sldId id="538" r:id="rId26"/>
    <p:sldId id="534" r:id="rId27"/>
    <p:sldId id="537" r:id="rId28"/>
    <p:sldId id="535" r:id="rId29"/>
    <p:sldId id="536" r:id="rId30"/>
    <p:sldId id="539" r:id="rId31"/>
    <p:sldId id="545" r:id="rId32"/>
    <p:sldId id="508" r:id="rId33"/>
    <p:sldId id="531" r:id="rId34"/>
    <p:sldId id="549" r:id="rId35"/>
    <p:sldId id="551" r:id="rId36"/>
    <p:sldId id="550" r:id="rId37"/>
    <p:sldId id="552" r:id="rId38"/>
    <p:sldId id="559" r:id="rId39"/>
    <p:sldId id="332" r:id="rId40"/>
    <p:sldId id="306" r:id="rId41"/>
    <p:sldId id="298" r:id="rId42"/>
    <p:sldId id="290" r:id="rId43"/>
    <p:sldId id="330" r:id="rId44"/>
    <p:sldId id="519" r:id="rId45"/>
    <p:sldId id="260" r:id="rId46"/>
    <p:sldId id="556" r:id="rId47"/>
    <p:sldId id="555" r:id="rId48"/>
    <p:sldId id="305" r:id="rId49"/>
    <p:sldId id="557" r:id="rId50"/>
    <p:sldId id="373" r:id="rId51"/>
    <p:sldId id="520" r:id="rId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7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Sawaya" initials="mrs" lastIdx="1" clrIdx="0"/>
  <p:cmAuthor id="1" name="Structure Lab" initials="SL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EE8"/>
    <a:srgbClr val="BBE0E3"/>
    <a:srgbClr val="A3A3E0"/>
    <a:srgbClr val="CCCCFF"/>
    <a:srgbClr val="9999FF"/>
    <a:srgbClr val="66FFCC"/>
    <a:srgbClr val="66FFFF"/>
    <a:srgbClr val="FFCCFF"/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5626" autoAdjust="0"/>
  </p:normalViewPr>
  <p:slideViewPr>
    <p:cSldViewPr snapToGrid="0">
      <p:cViewPr varScale="1">
        <p:scale>
          <a:sx n="78" d="100"/>
          <a:sy n="78" d="100"/>
        </p:scale>
        <p:origin x="1061" y="58"/>
      </p:cViewPr>
      <p:guideLst>
        <p:guide orient="horz" pos="2184"/>
        <p:guide pos="27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1-30T09:46:31.205" idx="3">
    <p:pos x="4641" y="3356"/>
    <p:text>No, it just means that the two atoms related by this symmetry operator had the same z coordinate.  You dont know what the coordinate is.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>
            <a:lvl1pPr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>
            <a:lvl1pPr algn="r"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37"/>
            <a:ext cx="303837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b" anchorCtr="0" compatLnSpc="1">
            <a:prstTxWarp prst="textNoShape">
              <a:avLst/>
            </a:prstTxWarp>
          </a:bodyPr>
          <a:lstStyle>
            <a:lvl1pPr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29037"/>
            <a:ext cx="303837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b" anchorCtr="0" compatLnSpc="1">
            <a:prstTxWarp prst="textNoShape">
              <a:avLst/>
            </a:prstTxWarp>
          </a:bodyPr>
          <a:lstStyle>
            <a:lvl1pPr algn="r" defTabSz="921277">
              <a:defRPr sz="1200" smtClean="0"/>
            </a:lvl1pPr>
          </a:lstStyle>
          <a:p>
            <a:pPr>
              <a:defRPr/>
            </a:pPr>
            <a:fld id="{B15D937E-E56A-4A9A-B4B3-A8D572FE5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90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778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0" y="0"/>
            <a:ext cx="3036778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r"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108"/>
            <a:ext cx="5608320" cy="41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3036778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0" y="8829037"/>
            <a:ext cx="3036778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r" defTabSz="921277">
              <a:defRPr sz="1200" smtClean="0"/>
            </a:lvl1pPr>
          </a:lstStyle>
          <a:p>
            <a:pPr>
              <a:defRPr/>
            </a:pPr>
            <a:fld id="{55D182BA-C6A8-48F0-9DA1-B4295B3E2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82BA-C6A8-48F0-9DA1-B4295B3E278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D77F-069F-40E4-B448-AF2CBAE4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202C-FAB3-40CE-A1AD-47E23EB10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323C-925B-4F56-9F4F-931D8C5E7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8A025-D765-4A6D-A142-E3DB39407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3B01-5037-4369-9CB4-F7D2C391F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F40D-37D2-4FCB-88B3-0295C55A1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A8E1-333F-4935-8DEC-72FADA298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2A34-F60A-41F0-BE89-D77764658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F91B-A2E4-4F8F-BAAF-975FB8EE4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C317-03C9-4471-B53B-890E1EFF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5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80D4-EC38-4D94-871A-1ECEFBF15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E7AC-704C-4485-981F-B0C530D4B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4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F06E-718B-48B6-81C7-09E154EA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25049EE-23E8-429E-9AB3-E8EC8AD3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0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16AEEF-7256-40D8-AAD6-31678820E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54" y="4340250"/>
            <a:ext cx="3172744" cy="2245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4E592-8673-491F-8D59-8781E5E1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Shining a </a:t>
            </a:r>
            <a:r>
              <a:rPr lang="en-US" b="1" dirty="0"/>
              <a:t>light</a:t>
            </a:r>
            <a:r>
              <a:rPr lang="en-US" dirty="0"/>
              <a:t> on </a:t>
            </a:r>
            <a:r>
              <a:rPr lang="en-US" b="1" dirty="0"/>
              <a:t>heavy</a:t>
            </a:r>
            <a:r>
              <a:rPr lang="en-US" dirty="0"/>
              <a:t>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B5459-3346-4589-A950-896E5521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 tale of how graduate student, Huguette Pelletier located the position of a Pt atom using only clues from a difference Patterson map (a mystery story from 1992 as recounted by Mike).</a:t>
            </a: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44EC11E7-DFBD-40FC-A618-FFD05AC9B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70417">
            <a:off x="342588" y="3939706"/>
            <a:ext cx="2238262" cy="2238262"/>
          </a:xfrm>
          <a:prstGeom prst="rect">
            <a:avLst/>
          </a:prstGeom>
        </p:spPr>
      </p:pic>
      <p:pic>
        <p:nvPicPr>
          <p:cNvPr id="5" name="Graphic 4" descr="Footprints">
            <a:extLst>
              <a:ext uri="{FF2B5EF4-FFF2-40B4-BE49-F238E27FC236}">
                <a16:creationId xmlns:a16="http://schemas.microsoft.com/office/drawing/2014/main" id="{D06D47DE-1EFA-442B-A8A8-11AAD8A8B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837695">
            <a:off x="5730548" y="4060601"/>
            <a:ext cx="581488" cy="581488"/>
          </a:xfrm>
          <a:prstGeom prst="rect">
            <a:avLst/>
          </a:prstGeom>
        </p:spPr>
      </p:pic>
      <p:pic>
        <p:nvPicPr>
          <p:cNvPr id="7" name="Graphic 6" descr="Footprints">
            <a:extLst>
              <a:ext uri="{FF2B5EF4-FFF2-40B4-BE49-F238E27FC236}">
                <a16:creationId xmlns:a16="http://schemas.microsoft.com/office/drawing/2014/main" id="{62A051DD-5B27-45AB-BE83-2EE2FBDEE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68447">
            <a:off x="3271223" y="4049506"/>
            <a:ext cx="581488" cy="581488"/>
          </a:xfrm>
          <a:prstGeom prst="rect">
            <a:avLst/>
          </a:prstGeom>
        </p:spPr>
      </p:pic>
      <p:pic>
        <p:nvPicPr>
          <p:cNvPr id="8" name="Graphic 7" descr="Footprints">
            <a:extLst>
              <a:ext uri="{FF2B5EF4-FFF2-40B4-BE49-F238E27FC236}">
                <a16:creationId xmlns:a16="http://schemas.microsoft.com/office/drawing/2014/main" id="{C26C1B4F-6B02-4583-ABAC-DEE350670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694629">
            <a:off x="4104294" y="3729581"/>
            <a:ext cx="581488" cy="581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707BA2-B379-416E-B1BC-E07F8784C946}"/>
              </a:ext>
            </a:extLst>
          </p:cNvPr>
          <p:cNvSpPr txBox="1"/>
          <p:nvPr/>
        </p:nvSpPr>
        <p:spPr>
          <a:xfrm>
            <a:off x="4572000" y="3522847"/>
            <a:ext cx="486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?</a:t>
            </a:r>
            <a:endParaRPr lang="en-US" sz="7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4CF0F-23A9-4B54-8E5E-568C02ACD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38" y="4262720"/>
            <a:ext cx="3172744" cy="2245707"/>
          </a:xfrm>
          <a:prstGeom prst="rect">
            <a:avLst/>
          </a:prstGeom>
        </p:spPr>
      </p:pic>
      <p:pic>
        <p:nvPicPr>
          <p:cNvPr id="13" name="Graphic 12" descr="Footprints">
            <a:extLst>
              <a:ext uri="{FF2B5EF4-FFF2-40B4-BE49-F238E27FC236}">
                <a16:creationId xmlns:a16="http://schemas.microsoft.com/office/drawing/2014/main" id="{B508FC61-23AE-49FF-AF65-3AE790260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05669">
            <a:off x="4995785" y="3723976"/>
            <a:ext cx="581488" cy="58148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E0915E-247D-48A1-B726-960B01FCEC6D}"/>
              </a:ext>
            </a:extLst>
          </p:cNvPr>
          <p:cNvCxnSpPr>
            <a:cxnSpLocks/>
          </p:cNvCxnSpPr>
          <p:nvPr/>
        </p:nvCxnSpPr>
        <p:spPr>
          <a:xfrm flipV="1">
            <a:off x="1560862" y="5743579"/>
            <a:ext cx="0" cy="369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3AA4A8-3B56-4816-A1BD-2CBE0634CD70}"/>
              </a:ext>
            </a:extLst>
          </p:cNvPr>
          <p:cNvCxnSpPr>
            <a:cxnSpLocks/>
          </p:cNvCxnSpPr>
          <p:nvPr/>
        </p:nvCxnSpPr>
        <p:spPr>
          <a:xfrm flipV="1">
            <a:off x="1567149" y="6109054"/>
            <a:ext cx="32562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18609A-912A-4521-8475-6CA36776D1D8}"/>
              </a:ext>
            </a:extLst>
          </p:cNvPr>
          <p:cNvCxnSpPr>
            <a:cxnSpLocks/>
          </p:cNvCxnSpPr>
          <p:nvPr/>
        </p:nvCxnSpPr>
        <p:spPr>
          <a:xfrm flipH="1">
            <a:off x="1354860" y="6112978"/>
            <a:ext cx="199021" cy="906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4E13443-D47E-461B-A82A-6CE51F99692B}"/>
              </a:ext>
            </a:extLst>
          </p:cNvPr>
          <p:cNvSpPr txBox="1"/>
          <p:nvPr/>
        </p:nvSpPr>
        <p:spPr>
          <a:xfrm>
            <a:off x="1839771" y="5895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D90D54-5836-422E-9BE6-A1BA216D708A}"/>
              </a:ext>
            </a:extLst>
          </p:cNvPr>
          <p:cNvSpPr txBox="1"/>
          <p:nvPr/>
        </p:nvSpPr>
        <p:spPr>
          <a:xfrm>
            <a:off x="1415428" y="54303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1DA39E-07AA-4118-B87F-FDD8D611F782}"/>
              </a:ext>
            </a:extLst>
          </p:cNvPr>
          <p:cNvSpPr txBox="1"/>
          <p:nvPr/>
        </p:nvSpPr>
        <p:spPr>
          <a:xfrm>
            <a:off x="1131913" y="60189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7D7027-04FA-489E-82F5-2CD7D45814BA}"/>
              </a:ext>
            </a:extLst>
          </p:cNvPr>
          <p:cNvCxnSpPr>
            <a:cxnSpLocks/>
          </p:cNvCxnSpPr>
          <p:nvPr/>
        </p:nvCxnSpPr>
        <p:spPr>
          <a:xfrm flipV="1">
            <a:off x="5737442" y="5692917"/>
            <a:ext cx="0" cy="369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1BDB30-2E88-495A-8696-6D145C71B079}"/>
              </a:ext>
            </a:extLst>
          </p:cNvPr>
          <p:cNvCxnSpPr>
            <a:cxnSpLocks/>
          </p:cNvCxnSpPr>
          <p:nvPr/>
        </p:nvCxnSpPr>
        <p:spPr>
          <a:xfrm flipV="1">
            <a:off x="5743729" y="6058392"/>
            <a:ext cx="32562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5EEE11-4A73-46F2-8AD2-98659D78696C}"/>
              </a:ext>
            </a:extLst>
          </p:cNvPr>
          <p:cNvCxnSpPr>
            <a:cxnSpLocks/>
          </p:cNvCxnSpPr>
          <p:nvPr/>
        </p:nvCxnSpPr>
        <p:spPr>
          <a:xfrm flipH="1">
            <a:off x="5531440" y="6062316"/>
            <a:ext cx="199021" cy="906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C9AF107-1D44-4561-8BE5-C8AFB56A5423}"/>
              </a:ext>
            </a:extLst>
          </p:cNvPr>
          <p:cNvSpPr txBox="1"/>
          <p:nvPr/>
        </p:nvSpPr>
        <p:spPr>
          <a:xfrm>
            <a:off x="6016351" y="58447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26031-3D84-44A4-AAF3-740A6883A03E}"/>
              </a:ext>
            </a:extLst>
          </p:cNvPr>
          <p:cNvSpPr txBox="1"/>
          <p:nvPr/>
        </p:nvSpPr>
        <p:spPr>
          <a:xfrm>
            <a:off x="5592008" y="5379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0844C3-A0CD-4432-8920-DC9B051F9767}"/>
              </a:ext>
            </a:extLst>
          </p:cNvPr>
          <p:cNvSpPr txBox="1"/>
          <p:nvPr/>
        </p:nvSpPr>
        <p:spPr>
          <a:xfrm>
            <a:off x="5308493" y="5968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C7F510-D710-4F61-8DA6-B09DBE6AB221}"/>
              </a:ext>
            </a:extLst>
          </p:cNvPr>
          <p:cNvSpPr txBox="1"/>
          <p:nvPr/>
        </p:nvSpPr>
        <p:spPr>
          <a:xfrm>
            <a:off x="3635300" y="3676441"/>
            <a:ext cx="486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?</a:t>
            </a:r>
            <a:endParaRPr lang="en-US" sz="7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044053-C5F6-4105-9957-6264575738F5}"/>
              </a:ext>
            </a:extLst>
          </p:cNvPr>
          <p:cNvSpPr txBox="1"/>
          <p:nvPr/>
        </p:nvSpPr>
        <p:spPr>
          <a:xfrm>
            <a:off x="5541093" y="3862183"/>
            <a:ext cx="48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2760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45" y="1614694"/>
            <a:ext cx="4896271" cy="3917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Pt</a:t>
            </a:r>
            <a:r>
              <a:rPr lang="en-US" dirty="0"/>
              <a:t> derivative DNA polymerase </a:t>
            </a:r>
            <a:r>
              <a:rPr lang="en-US" dirty="0">
                <a:latin typeface="Symbol" pitchFamily="18" charset="2"/>
              </a:rPr>
              <a:t>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93333" y="5385981"/>
            <a:ext cx="0" cy="856197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09498" y="6237041"/>
            <a:ext cx="324271" cy="538766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409498" y="6242178"/>
            <a:ext cx="751416" cy="2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60914" y="58140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x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13114" y="624217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z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13196" y="53321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775" y="2057910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P2</a:t>
            </a:r>
            <a:r>
              <a:rPr lang="en-US" sz="3200" baseline="-25000" dirty="0"/>
              <a:t>1</a:t>
            </a:r>
            <a:r>
              <a:rPr lang="en-US" sz="3200" dirty="0"/>
              <a:t>2</a:t>
            </a:r>
            <a:r>
              <a:rPr lang="en-US" sz="3200" baseline="-25000" dirty="0"/>
              <a:t>1</a:t>
            </a:r>
            <a:r>
              <a:rPr lang="en-US" sz="3200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31983" y="3809686"/>
            <a:ext cx="21501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arenBoth"/>
            </a:pPr>
            <a:r>
              <a:rPr lang="en-US" sz="2000" b="1" dirty="0">
                <a:solidFill>
                  <a:srgbClr val="00FF00"/>
                </a:solidFill>
              </a:rPr>
              <a:t> x, y</a:t>
            </a:r>
            <a:r>
              <a:rPr lang="en-US" sz="2000" b="1">
                <a:solidFill>
                  <a:srgbClr val="00FF00"/>
                </a:solidFill>
              </a:rPr>
              <a:t>, z</a:t>
            </a:r>
            <a:r>
              <a:rPr lang="en-US" sz="2000" b="1" dirty="0">
                <a:solidFill>
                  <a:srgbClr val="00FF00"/>
                </a:solidFill>
              </a:rPr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13196" y="2875575"/>
            <a:ext cx="17842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(2) -x, -y</a:t>
            </a:r>
            <a:r>
              <a:rPr lang="en-US" sz="2000" b="1">
                <a:solidFill>
                  <a:srgbClr val="0070C0"/>
                </a:solidFill>
              </a:rPr>
              <a:t>, z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3754" y="2081256"/>
            <a:ext cx="2725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</a:rPr>
              <a:t>(3) -x + 1/2, y + 1/2</a:t>
            </a:r>
            <a:r>
              <a:rPr lang="en-US" sz="2000" b="1">
                <a:solidFill>
                  <a:srgbClr val="FF00FF"/>
                </a:solidFill>
              </a:rPr>
              <a:t>, -z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1045" y="4594629"/>
            <a:ext cx="2725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CC9900"/>
                </a:solidFill>
              </a:rPr>
              <a:t>(4) x + 1/2, -y + 1/2</a:t>
            </a:r>
            <a:r>
              <a:rPr lang="en-US" sz="2000" b="1">
                <a:solidFill>
                  <a:srgbClr val="CC9900"/>
                </a:solidFill>
              </a:rPr>
              <a:t>, -z</a:t>
            </a:r>
            <a:endParaRPr lang="en-US" sz="2000" b="1" dirty="0">
              <a:solidFill>
                <a:srgbClr val="CC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664808"/>
            <a:ext cx="4792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2400" b="1" dirty="0"/>
              <a:t> x, y, z  </a:t>
            </a:r>
            <a:r>
              <a:rPr lang="en-US" sz="1400" b="1" dirty="0">
                <a:solidFill>
                  <a:srgbClr val="00FF00"/>
                </a:solidFill>
              </a:rPr>
              <a:t>(reference)</a:t>
            </a:r>
            <a:r>
              <a:rPr lang="en-US" sz="2400" b="1" dirty="0"/>
              <a:t>	</a:t>
            </a:r>
          </a:p>
          <a:p>
            <a:r>
              <a:rPr lang="en-US" sz="2400" b="1" dirty="0"/>
              <a:t>(2) -x, -y, z  </a:t>
            </a:r>
            <a:r>
              <a:rPr lang="en-US" sz="1400" b="1" dirty="0">
                <a:solidFill>
                  <a:srgbClr val="006699"/>
                </a:solidFill>
              </a:rPr>
              <a:t>(2-fold around z)</a:t>
            </a:r>
            <a:endParaRPr lang="en-US" sz="2400" b="1" dirty="0">
              <a:solidFill>
                <a:srgbClr val="006699"/>
              </a:solidFill>
            </a:endParaRPr>
          </a:p>
          <a:p>
            <a:pPr lvl="0"/>
            <a:r>
              <a:rPr lang="en-US" sz="2400" b="1" dirty="0"/>
              <a:t>(3) -x + 1/2, y + 1/2, -z </a:t>
            </a:r>
            <a:r>
              <a:rPr lang="en-US" sz="1400" b="1" dirty="0">
                <a:solidFill>
                  <a:srgbClr val="FF00FF"/>
                </a:solidFill>
              </a:rPr>
              <a:t>(2</a:t>
            </a:r>
            <a:r>
              <a:rPr lang="en-US" sz="1400" b="1" baseline="-25000" dirty="0">
                <a:solidFill>
                  <a:srgbClr val="FF00FF"/>
                </a:solidFill>
              </a:rPr>
              <a:t>1</a:t>
            </a:r>
            <a:r>
              <a:rPr lang="en-US" sz="1400" b="1" dirty="0">
                <a:solidFill>
                  <a:srgbClr val="FF00FF"/>
                </a:solidFill>
              </a:rPr>
              <a:t> parallel to y )</a:t>
            </a:r>
            <a:endParaRPr lang="en-US" sz="2400" b="1" dirty="0">
              <a:solidFill>
                <a:srgbClr val="FF00FF"/>
              </a:solidFill>
            </a:endParaRPr>
          </a:p>
          <a:p>
            <a:pPr lvl="0"/>
            <a:r>
              <a:rPr lang="en-US" sz="2400" b="1" dirty="0"/>
              <a:t>(4) x + 1/2, -y + 1/2, -z </a:t>
            </a:r>
            <a:r>
              <a:rPr lang="en-US" sz="1400" b="1" dirty="0">
                <a:solidFill>
                  <a:srgbClr val="CC9900"/>
                </a:solidFill>
              </a:rPr>
              <a:t>(2</a:t>
            </a:r>
            <a:r>
              <a:rPr lang="en-US" sz="1400" b="1" baseline="-25000" dirty="0">
                <a:solidFill>
                  <a:srgbClr val="CC9900"/>
                </a:solidFill>
              </a:rPr>
              <a:t>1</a:t>
            </a:r>
            <a:r>
              <a:rPr lang="en-US" sz="1400" b="1" dirty="0">
                <a:solidFill>
                  <a:srgbClr val="CC9900"/>
                </a:solidFill>
              </a:rPr>
              <a:t> parallel to x)</a:t>
            </a:r>
            <a:endParaRPr lang="en-US" sz="2400" b="1" dirty="0">
              <a:solidFill>
                <a:srgbClr val="CC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549" y="5624524"/>
            <a:ext cx="589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many Patterson peak </a:t>
            </a:r>
            <a:r>
              <a:rPr lang="en-US" sz="2000"/>
              <a:t>are expected </a:t>
            </a:r>
            <a:r>
              <a:rPr lang="en-US" sz="2000" dirty="0"/>
              <a:t>for a single heavy atom site in P2</a:t>
            </a:r>
            <a:r>
              <a:rPr lang="en-US" sz="2000" baseline="-25000" dirty="0"/>
              <a:t>1</a:t>
            </a:r>
            <a:r>
              <a:rPr lang="en-US" sz="2000" dirty="0"/>
              <a:t>2</a:t>
            </a:r>
            <a:r>
              <a:rPr lang="en-US" sz="2000" baseline="-25000" dirty="0"/>
              <a:t>1</a:t>
            </a:r>
            <a:r>
              <a:rPr lang="en-US" sz="2000" dirty="0"/>
              <a:t>2 asymmetric unit?</a:t>
            </a:r>
          </a:p>
          <a:p>
            <a:r>
              <a:rPr lang="en-US" sz="2000" dirty="0"/>
              <a:t>List the difference </a:t>
            </a:r>
            <a:r>
              <a:rPr lang="en-US" sz="2000"/>
              <a:t>vectors expressions </a:t>
            </a:r>
            <a:r>
              <a:rPr lang="en-US" sz="2000" dirty="0"/>
              <a:t>in P2</a:t>
            </a:r>
            <a:r>
              <a:rPr lang="en-US" sz="2000" baseline="-25000" dirty="0"/>
              <a:t>1</a:t>
            </a:r>
            <a:r>
              <a:rPr lang="en-US" sz="2000" dirty="0"/>
              <a:t>2</a:t>
            </a:r>
            <a:r>
              <a:rPr lang="en-US" sz="2000" baseline="-25000" dirty="0"/>
              <a:t>1</a:t>
            </a:r>
            <a:r>
              <a:rPr lang="en-US" sz="2000" dirty="0"/>
              <a:t>2.</a:t>
            </a:r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1" t="41447" r="31237" b="21339"/>
          <a:stretch/>
        </p:blipFill>
        <p:spPr>
          <a:xfrm>
            <a:off x="2120139" y="4383101"/>
            <a:ext cx="634857" cy="9482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9549" y="4395570"/>
            <a:ext cx="193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Illustrate with</a:t>
            </a:r>
          </a:p>
          <a:p>
            <a:r>
              <a:rPr lang="en-US" dirty="0"/>
              <a:t>asymmetric unit=</a:t>
            </a:r>
          </a:p>
          <a:p>
            <a:r>
              <a:rPr lang="en-US" dirty="0"/>
              <a:t>Right hand</a:t>
            </a:r>
          </a:p>
        </p:txBody>
      </p:sp>
    </p:spTree>
    <p:extLst>
      <p:ext uri="{BB962C8B-B14F-4D97-AF65-F5344CB8AC3E}">
        <p14:creationId xmlns:p14="http://schemas.microsoft.com/office/powerpoint/2010/main" val="146005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08B616-BAFE-43C6-8B7B-17F8220D7E60}"/>
              </a:ext>
            </a:extLst>
          </p:cNvPr>
          <p:cNvSpPr txBox="1">
            <a:spLocks noChangeArrowheads="1"/>
          </p:cNvSpPr>
          <p:nvPr/>
        </p:nvSpPr>
        <p:spPr>
          <a:xfrm>
            <a:off x="377952" y="274638"/>
            <a:ext cx="868984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dirty="0"/>
              <a:t>Differences between symmetry equivalent positions equate Patterson vectors to the atomic coordinates.</a:t>
            </a:r>
            <a:endParaRPr lang="en-US" sz="2800" kern="0" dirty="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12B0B1BD-291C-4A33-859F-1C586E14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16" y="4189469"/>
            <a:ext cx="3281363" cy="1114151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X, 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-X,  -Y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, 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u=2x, v=2y, w=0</a:t>
            </a: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C5F186-CAF7-4339-B51B-917F2373DD79}"/>
              </a:ext>
            </a:extLst>
          </p:cNvPr>
          <p:cNvSpPr/>
          <p:nvPr/>
        </p:nvSpPr>
        <p:spPr>
          <a:xfrm>
            <a:off x="0" y="1916619"/>
            <a:ext cx="4075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x,   y,   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(2)-x,  -y,   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(3)-x+½, y+½,-z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(4) x+½,-y+½,-z</a:t>
            </a:r>
            <a:endParaRPr lang="en-US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E5FFC-2C89-457F-BE8D-21FD2C483009}"/>
              </a:ext>
            </a:extLst>
          </p:cNvPr>
          <p:cNvSpPr/>
          <p:nvPr/>
        </p:nvSpPr>
        <p:spPr>
          <a:xfrm>
            <a:off x="377952" y="1485840"/>
            <a:ext cx="419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P2</a:t>
            </a:r>
            <a:r>
              <a:rPr lang="en-US" baseline="-25000" dirty="0"/>
              <a:t>1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symmetry equivalent positions: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1D1C7-681D-4BC7-AE2A-A6AE95082149}"/>
              </a:ext>
            </a:extLst>
          </p:cNvPr>
          <p:cNvSpPr/>
          <p:nvPr/>
        </p:nvSpPr>
        <p:spPr>
          <a:xfrm>
            <a:off x="377952" y="3078568"/>
            <a:ext cx="36970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 define the vector between an atom at position 1 and position 2 we simply take the difference between their symmetry equivalent positions 1 and 2: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A1ADD3-BEC4-4059-8281-BDB4DE1F4F71}"/>
              </a:ext>
            </a:extLst>
          </p:cNvPr>
          <p:cNvSpPr/>
          <p:nvPr/>
        </p:nvSpPr>
        <p:spPr>
          <a:xfrm>
            <a:off x="377951" y="5303620"/>
            <a:ext cx="3901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Now we have an equation relating the Patterson peak coordinate </a:t>
            </a:r>
            <a:r>
              <a:rPr lang="en-US" sz="1600" dirty="0" err="1"/>
              <a:t>u,v,w</a:t>
            </a:r>
            <a:r>
              <a:rPr lang="en-US" sz="1600" dirty="0"/>
              <a:t> to the heavy atom position in the unit cell, </a:t>
            </a:r>
            <a:r>
              <a:rPr lang="en-US" sz="1600" dirty="0" err="1"/>
              <a:t>x,</a:t>
            </a:r>
            <a:r>
              <a:rPr lang="en-US" sz="1600" err="1"/>
              <a:t>y</a:t>
            </a:r>
            <a:r>
              <a:rPr lang="en-US" sz="1600"/>
              <a:t>,z.</a:t>
            </a:r>
            <a:endParaRPr lang="en-US" sz="1600" dirty="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D9D9FA4E-7179-4E85-94F2-001D8B1D1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569" y="4510984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0.168=2x</a:t>
            </a:r>
            <a:endParaRPr lang="en-US" dirty="0"/>
          </a:p>
          <a:p>
            <a:pPr eaLnBrk="1" hangingPunct="1"/>
            <a:r>
              <a:rPr lang="en-US"/>
              <a:t>0.084=x</a:t>
            </a:r>
            <a:endParaRPr lang="en-US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0592622-860A-4086-A007-BC30D05B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569" y="5520321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0.266=2y</a:t>
            </a:r>
          </a:p>
          <a:p>
            <a:pPr eaLnBrk="1" hangingPunct="1"/>
            <a:r>
              <a:rPr lang="en-US" dirty="0"/>
              <a:t>0.133=y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6C35F-9152-408B-B52D-BB813B84698D}"/>
              </a:ext>
            </a:extLst>
          </p:cNvPr>
          <p:cNvSpPr txBox="1"/>
          <p:nvPr/>
        </p:nvSpPr>
        <p:spPr>
          <a:xfrm>
            <a:off x="5296360" y="4272992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Plug in u to solve </a:t>
            </a:r>
            <a:r>
              <a:rPr lang="en-US" sz="1600"/>
              <a:t>for x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FD6A0-BB9B-4FF8-8E0B-5417FA697C06}"/>
              </a:ext>
            </a:extLst>
          </p:cNvPr>
          <p:cNvSpPr txBox="1"/>
          <p:nvPr/>
        </p:nvSpPr>
        <p:spPr>
          <a:xfrm>
            <a:off x="5365223" y="5210171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Plug in v to solve for 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85632-BF05-4912-9387-0D8E7F5F09C7}"/>
              </a:ext>
            </a:extLst>
          </p:cNvPr>
          <p:cNvSpPr txBox="1"/>
          <p:nvPr/>
        </p:nvSpPr>
        <p:spPr>
          <a:xfrm>
            <a:off x="4864610" y="6245352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only remaining task is to determine </a:t>
            </a:r>
          </a:p>
          <a:p>
            <a:r>
              <a:rPr lang="en-US" sz="1600" dirty="0"/>
              <a:t>the coordinate</a:t>
            </a:r>
            <a:r>
              <a:rPr lang="en-US" sz="1600"/>
              <a:t>, z.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4B745-EAD8-4D51-A4C8-7CCE2068381E}"/>
              </a:ext>
            </a:extLst>
          </p:cNvPr>
          <p:cNvSpPr txBox="1"/>
          <p:nvPr/>
        </p:nvSpPr>
        <p:spPr>
          <a:xfrm>
            <a:off x="7018235" y="300620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6C9E1-D6C3-45E2-82E6-7C2934175132}"/>
              </a:ext>
            </a:extLst>
          </p:cNvPr>
          <p:cNvSpPr/>
          <p:nvPr/>
        </p:nvSpPr>
        <p:spPr>
          <a:xfrm>
            <a:off x="6061276" y="2471819"/>
            <a:ext cx="2298615" cy="2025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34F6B-2EC6-4A50-80AB-93AE613514F7}"/>
              </a:ext>
            </a:extLst>
          </p:cNvPr>
          <p:cNvSpPr/>
          <p:nvPr/>
        </p:nvSpPr>
        <p:spPr>
          <a:xfrm>
            <a:off x="4177788" y="1328819"/>
            <a:ext cx="4182104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Count Site Height    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u 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1    1       1777.67   0.0000  0.0000  0.0000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2    2        442.65   0.5000  0.7658  0.8501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3    2        442.65   0.5000  0.2342  0.1499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4    2        442.65   0.5000  0.7658  0.1499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5    2        442.65   0.5000  0.2342  0.8501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6    3        439.89   0.1678  0.2658  0.0000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7    3        439.89   0.8322  0.7342  0.0000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8    3        439.89   0.8322  0.2658  0.0000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9    3        439.89   0.1678  0.7342  0.0000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10    4        439.66   0.3322  0.5000  0.1499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11    4        439.66   0.6678  0.5000  0.8501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12    4        439.66   0.6678  0.5000  0.1499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13    4        439.66   0.3322  0.5000  0.8501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09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value </a:t>
            </a:r>
            <a:r>
              <a:rPr lang="en-US"/>
              <a:t>of z?</a:t>
            </a:r>
            <a:endParaRPr lang="en-US" dirty="0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871220" y="2663223"/>
            <a:ext cx="3281363" cy="1403461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X,   Y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, Z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u="sng" dirty="0">
                <a:latin typeface="Courier New" pitchFamily="49" charset="0"/>
                <a:cs typeface="Courier New" pitchFamily="49" charset="0"/>
              </a:rPr>
              <a:t>-X,  -Y</a:t>
            </a:r>
            <a:r>
              <a:rPr lang="en-US" sz="2400" u="sng">
                <a:latin typeface="Courier New" pitchFamily="49" charset="0"/>
                <a:cs typeface="Courier New" pitchFamily="49" charset="0"/>
              </a:rPr>
              <a:t>, Z</a:t>
            </a:r>
            <a:endParaRPr lang="en-US" sz="2400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u=2x, v=2y, w=0</a:t>
            </a:r>
          </a:p>
          <a:p>
            <a:pPr eaLnBrk="1" hangingPunct="1"/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8657" y="4796745"/>
            <a:ext cx="58801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a)Zero   </a:t>
            </a:r>
            <a:endParaRPr lang="en-US" sz="2800" dirty="0"/>
          </a:p>
          <a:p>
            <a:r>
              <a:rPr lang="en-US" sz="2800" dirty="0"/>
              <a:t>b) x/y </a:t>
            </a:r>
          </a:p>
          <a:p>
            <a:r>
              <a:rPr lang="en-US" sz="2800" dirty="0"/>
              <a:t>c) not specified by this map section.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5332065" y="2267993"/>
            <a:ext cx="23952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/>
              <a:t>0.084=x</a:t>
            </a:r>
            <a:endParaRPr lang="en-US" sz="4800" dirty="0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5332065" y="3013501"/>
            <a:ext cx="23952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/>
              <a:t>0.133=y</a:t>
            </a:r>
          </a:p>
        </p:txBody>
      </p:sp>
    </p:spTree>
    <p:extLst>
      <p:ext uri="{BB962C8B-B14F-4D97-AF65-F5344CB8AC3E}">
        <p14:creationId xmlns:p14="http://schemas.microsoft.com/office/powerpoint/2010/main" val="111745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value </a:t>
            </a:r>
            <a:r>
              <a:rPr lang="en-US"/>
              <a:t>of z?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3116" y="630254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determine </a:t>
            </a:r>
            <a:r>
              <a:rPr lang="en-US"/>
              <a:t>the z </a:t>
            </a:r>
            <a:r>
              <a:rPr lang="en-US" dirty="0"/>
              <a:t>coordinate?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BC268DF-B597-4848-A0CF-B3ECFE94A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" y="2663223"/>
            <a:ext cx="3281363" cy="1403461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X,   Y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, Z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u="sng" dirty="0">
                <a:latin typeface="Courier New" pitchFamily="49" charset="0"/>
                <a:cs typeface="Courier New" pitchFamily="49" charset="0"/>
              </a:rPr>
              <a:t>-X,  -Y</a:t>
            </a:r>
            <a:r>
              <a:rPr lang="en-US" sz="2400" u="sng">
                <a:latin typeface="Courier New" pitchFamily="49" charset="0"/>
                <a:cs typeface="Courier New" pitchFamily="49" charset="0"/>
              </a:rPr>
              <a:t>, Z</a:t>
            </a:r>
            <a:endParaRPr lang="en-US" sz="2400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u=2x, v=2y, w=0</a:t>
            </a:r>
          </a:p>
          <a:p>
            <a:pPr eaLnBrk="1" hangingPunct="1"/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EF092A-4B4F-4AD3-AAC5-FCA53E29CF82}"/>
              </a:ext>
            </a:extLst>
          </p:cNvPr>
          <p:cNvSpPr txBox="1"/>
          <p:nvPr/>
        </p:nvSpPr>
        <p:spPr>
          <a:xfrm>
            <a:off x="2098657" y="4796745"/>
            <a:ext cx="58801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>
                    <a:lumMod val="85000"/>
                  </a:schemeClr>
                </a:solidFill>
              </a:rPr>
              <a:t>a)Zero   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b) x/y </a:t>
            </a:r>
          </a:p>
          <a:p>
            <a:r>
              <a:rPr lang="en-US" sz="2800" dirty="0"/>
              <a:t>c) not specified by this map section.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166A875-0F81-40D8-9CD3-25F74769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065" y="2267993"/>
            <a:ext cx="23952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/>
              <a:t>0.084=x</a:t>
            </a:r>
            <a:endParaRPr lang="en-US" sz="4800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7A65833-F155-4437-B926-4E4BC8C7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065" y="3013501"/>
            <a:ext cx="23952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/>
              <a:t>0.133=y</a:t>
            </a:r>
          </a:p>
        </p:txBody>
      </p:sp>
    </p:spTree>
    <p:extLst>
      <p:ext uri="{BB962C8B-B14F-4D97-AF65-F5344CB8AC3E}">
        <p14:creationId xmlns:p14="http://schemas.microsoft.com/office/powerpoint/2010/main" val="341998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08B616-BAFE-43C6-8B7B-17F8220D7E60}"/>
              </a:ext>
            </a:extLst>
          </p:cNvPr>
          <p:cNvSpPr txBox="1">
            <a:spLocks noChangeArrowheads="1"/>
          </p:cNvSpPr>
          <p:nvPr/>
        </p:nvSpPr>
        <p:spPr>
          <a:xfrm>
            <a:off x="377952" y="274638"/>
            <a:ext cx="868984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dirty="0"/>
              <a:t>Knowing the space group symmetry allows you to anticipate where to expect a Patterson peak to exist.</a:t>
            </a:r>
            <a:endParaRPr lang="en-US" sz="2800" kern="0" dirty="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12B0B1BD-291C-4A33-859F-1C586E14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16" y="3275071"/>
            <a:ext cx="3281363" cy="1114151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X, 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-X,  -Y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, 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u=2x, v=2y, w=0</a:t>
            </a: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C5F186-CAF7-4339-B51B-917F2373DD79}"/>
              </a:ext>
            </a:extLst>
          </p:cNvPr>
          <p:cNvSpPr/>
          <p:nvPr/>
        </p:nvSpPr>
        <p:spPr>
          <a:xfrm>
            <a:off x="0" y="1916619"/>
            <a:ext cx="4075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x,   y,   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(2)-x,  -y,   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(3)-x+½, y+½,-z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(4) x+½,-y+½,-z</a:t>
            </a:r>
            <a:endParaRPr lang="en-US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E5FFC-2C89-457F-BE8D-21FD2C483009}"/>
              </a:ext>
            </a:extLst>
          </p:cNvPr>
          <p:cNvSpPr/>
          <p:nvPr/>
        </p:nvSpPr>
        <p:spPr>
          <a:xfrm>
            <a:off x="377952" y="1485840"/>
            <a:ext cx="419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P2</a:t>
            </a:r>
            <a:r>
              <a:rPr lang="en-US" baseline="-25000" dirty="0"/>
              <a:t>1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symmetry equivalent positions:</a:t>
            </a:r>
          </a:p>
        </p:txBody>
      </p:sp>
      <p:pic>
        <p:nvPicPr>
          <p:cNvPr id="9" name="Picture 4" descr="polbeta">
            <a:extLst>
              <a:ext uri="{FF2B5EF4-FFF2-40B4-BE49-F238E27FC236}">
                <a16:creationId xmlns:a16="http://schemas.microsoft.com/office/drawing/2014/main" id="{0AAFCEFE-8F75-4BFB-8043-B9481367B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r="5962" b="65369"/>
          <a:stretch/>
        </p:blipFill>
        <p:spPr>
          <a:xfrm>
            <a:off x="4452981" y="1638339"/>
            <a:ext cx="4518581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A1ADD3-BEC4-4059-8281-BDB4DE1F4F71}"/>
              </a:ext>
            </a:extLst>
          </p:cNvPr>
          <p:cNvSpPr/>
          <p:nvPr/>
        </p:nvSpPr>
        <p:spPr>
          <a:xfrm>
            <a:off x="266214" y="4510984"/>
            <a:ext cx="8705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space group is P2</a:t>
            </a:r>
            <a:r>
              <a:rPr lang="en-US" baseline="-25000" dirty="0"/>
              <a:t>1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we know there should be a Patterson peak with w=0.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list of all potential (</a:t>
            </a:r>
            <a:r>
              <a:rPr lang="en-US" dirty="0" err="1"/>
              <a:t>u,v,w</a:t>
            </a:r>
            <a:r>
              <a:rPr lang="en-US" dirty="0"/>
              <a:t>) with w=0 is a plane (the w=0 plane).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such special planes in the Patterson map are called Harker planes. They are predicted to have Patterson peaks based on known symmetry laws.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4B745-EAD8-4D51-A4C8-7CCE2068381E}"/>
              </a:ext>
            </a:extLst>
          </p:cNvPr>
          <p:cNvSpPr txBox="1"/>
          <p:nvPr/>
        </p:nvSpPr>
        <p:spPr>
          <a:xfrm>
            <a:off x="7018235" y="300620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2759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US" sz="3200" dirty="0"/>
              <a:t>What other Harker planes exist in space group P2</a:t>
            </a:r>
            <a:r>
              <a:rPr lang="en-US" sz="3200" baseline="-25000" dirty="0"/>
              <a:t>1</a:t>
            </a:r>
            <a:r>
              <a:rPr lang="en-US" sz="3200" dirty="0"/>
              <a:t>2</a:t>
            </a:r>
            <a:r>
              <a:rPr lang="en-US" sz="3200" baseline="-25000" dirty="0"/>
              <a:t>1</a:t>
            </a:r>
            <a:r>
              <a:rPr lang="en-US" sz="3200" dirty="0"/>
              <a:t>2?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2256" y="2023872"/>
            <a:ext cx="1414272" cy="273100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05213"/>
              </p:ext>
            </p:extLst>
          </p:nvPr>
        </p:nvGraphicFramePr>
        <p:xfrm>
          <a:off x="393407" y="2228071"/>
          <a:ext cx="8329621" cy="3497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0765"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583">
                <a:tc>
                  <a:txBody>
                    <a:bodyPr/>
                    <a:lstStyle/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Symmetry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ops</a:t>
                      </a:r>
                      <a:endParaRPr lang="en-US" sz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 z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4-</a:t>
                      </a: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 z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3-</a:t>
                      </a: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4-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22205" y="3389376"/>
            <a:ext cx="6507125" cy="23309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US" sz="3200" dirty="0"/>
              <a:t>How many of these peaks are off-origin?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2256" y="2023872"/>
            <a:ext cx="1414272" cy="273100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9137"/>
              </p:ext>
            </p:extLst>
          </p:nvPr>
        </p:nvGraphicFramePr>
        <p:xfrm>
          <a:off x="414670" y="2228071"/>
          <a:ext cx="8329621" cy="3713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0765"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17">
                <a:tc>
                  <a:txBody>
                    <a:bodyPr/>
                    <a:lstStyle/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Symmetry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ops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 z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-z</a:t>
                      </a:r>
                      <a:endParaRPr kumimoji="0" lang="en-US" sz="120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0    0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-z</a:t>
                      </a:r>
                      <a:endParaRPr kumimoji="0" lang="en-US" sz="120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   -2y    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    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½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-2y+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 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 z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+x   +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-z</a:t>
                      </a:r>
                      <a:endParaRPr kumimoji="0" lang="en-US" sz="120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   2y 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+x    +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0     0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+x    +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½ 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2y+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+x    +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-z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X-½  -y-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z</a:t>
                      </a:r>
                      <a:endParaRPr kumimoji="0" lang="en-US" sz="12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X-½  -y-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-2y-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X-½  -y-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0     0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X-½  -y-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   -2y    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lang="en-US" sz="1200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 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X-½  y-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z</a:t>
                      </a:r>
                      <a:endParaRPr kumimoji="0" lang="en-US" sz="12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2y-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2z 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X-½   y-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</a:t>
                      </a: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X-½   y-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    2y    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X-½   y-</a:t>
                      </a:r>
                      <a:r>
                        <a:rPr kumimoji="0" lang="en-US" sz="120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 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0     0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22205" y="3389375"/>
            <a:ext cx="6507125" cy="25520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US" sz="3200" dirty="0"/>
              <a:t>In what planes do </a:t>
            </a:r>
            <a:r>
              <a:rPr lang="en-US" sz="3200"/>
              <a:t>we expect </a:t>
            </a:r>
            <a:r>
              <a:rPr lang="en-US" sz="3200" dirty="0"/>
              <a:t>difference Patterson peaks in P2</a:t>
            </a:r>
            <a:r>
              <a:rPr lang="en-US" sz="3200" baseline="-25000" dirty="0"/>
              <a:t>1</a:t>
            </a:r>
            <a:r>
              <a:rPr lang="en-US" sz="3200" dirty="0"/>
              <a:t>2</a:t>
            </a:r>
            <a:r>
              <a:rPr lang="en-US" sz="3200" baseline="-25000" dirty="0"/>
              <a:t>1</a:t>
            </a:r>
            <a:r>
              <a:rPr lang="en-US" sz="3200" dirty="0"/>
              <a:t>2?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2256" y="2023872"/>
            <a:ext cx="1414272" cy="273100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18952"/>
              </p:ext>
            </p:extLst>
          </p:nvPr>
        </p:nvGraphicFramePr>
        <p:xfrm>
          <a:off x="393407" y="2228071"/>
          <a:ext cx="8329621" cy="3476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0765"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17">
                <a:tc>
                  <a:txBody>
                    <a:bodyPr/>
                    <a:lstStyle/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Symmetry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ops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 z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0    0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-2y    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½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-2y+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 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 z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2y 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0     0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½ 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2y+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-½  -2y-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0     0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 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-2y     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2y-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2z 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2z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 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2y     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0       0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22205" y="3389376"/>
            <a:ext cx="6507125" cy="23309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US" sz="3200" dirty="0"/>
              <a:t>In what planes do </a:t>
            </a:r>
            <a:r>
              <a:rPr lang="en-US" sz="3200"/>
              <a:t>we expect </a:t>
            </a:r>
            <a:r>
              <a:rPr lang="en-US" sz="3200" dirty="0"/>
              <a:t>difference Patterson peaks in P2</a:t>
            </a:r>
            <a:r>
              <a:rPr lang="en-US" sz="3200" baseline="-25000" dirty="0"/>
              <a:t>1</a:t>
            </a:r>
            <a:r>
              <a:rPr lang="en-US" sz="3200" dirty="0"/>
              <a:t>2</a:t>
            </a:r>
            <a:r>
              <a:rPr lang="en-US" sz="3200" baseline="-25000" dirty="0"/>
              <a:t>1</a:t>
            </a:r>
            <a:r>
              <a:rPr lang="en-US" sz="3200" dirty="0"/>
              <a:t>2?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54849"/>
              </p:ext>
            </p:extLst>
          </p:nvPr>
        </p:nvGraphicFramePr>
        <p:xfrm>
          <a:off x="393407" y="2228071"/>
          <a:ext cx="8329621" cy="3476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076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1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Symmetry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ops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l"/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 -z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   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 z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0    0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  <a:endParaRPr lang="en-US" sz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   -2y    0</a:t>
                      </a:r>
                    </a:p>
                  </a:txBody>
                  <a:tcPr>
                    <a:solidFill>
                      <a:srgbClr val="F0AE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-2z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½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-2y+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-2z 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  -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    z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   2y </a:t>
                      </a:r>
                      <a:r>
                        <a:rPr lang="en-US" sz="12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0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0A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0     0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  <a:endParaRPr lang="en-US" sz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½ 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2y+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-2z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2x+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-2z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-x+½   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2z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-½   -2y-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2z</a:t>
                      </a:r>
                    </a:p>
                  </a:txBody>
                  <a:tcP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0     0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0</a:t>
                      </a:r>
                      <a:endParaRPr lang="en-US" sz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2x    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-2y     0</a:t>
                      </a:r>
                    </a:p>
                  </a:txBody>
                  <a:tcPr>
                    <a:solidFill>
                      <a:srgbClr val="F0A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x+½  -y</a:t>
                      </a:r>
                      <a:r>
                        <a:rPr kumimoji="0" lang="en-US" sz="12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+½  -z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2y-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2z </a:t>
                      </a:r>
                    </a:p>
                  </a:txBody>
                  <a:tcP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-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½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2z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-2x    2y     0</a:t>
                      </a:r>
                    </a:p>
                  </a:txBody>
                  <a:tcPr>
                    <a:solidFill>
                      <a:srgbClr val="F0A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0       0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0</a:t>
                      </a:r>
                      <a:endParaRPr lang="en-US" sz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22205" y="3389376"/>
            <a:ext cx="6507125" cy="23309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utility of </a:t>
            </a:r>
            <a:r>
              <a:rPr lang="en-US" dirty="0" err="1"/>
              <a:t>Harker</a:t>
            </a:r>
            <a:r>
              <a:rPr lang="en-US" dirty="0"/>
              <a:t> sections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643856"/>
            <a:ext cx="8382000" cy="4966494"/>
          </a:xfrm>
        </p:spPr>
        <p:txBody>
          <a:bodyPr/>
          <a:lstStyle/>
          <a:p>
            <a:r>
              <a:rPr lang="en-US" sz="2000" dirty="0"/>
              <a:t>A Harker section is a plane where we expect to find Patterson peaks arising from crystallographic symmetry such as rotation or screw axes.</a:t>
            </a:r>
          </a:p>
          <a:p>
            <a:r>
              <a:rPr lang="en-US" sz="2000" dirty="0"/>
              <a:t>Harker sections are indicated whenever a difference between symmetry operators defines a plane (i.e. produces a constant for one of the coordinate dimensions).</a:t>
            </a:r>
          </a:p>
          <a:p>
            <a:r>
              <a:rPr lang="en-US" sz="2000" dirty="0"/>
              <a:t>Harker sections are helpful because they can eliminate the ambiguity of assigning a Patterson peak to its corresponding symmetry equivalent positions.</a:t>
            </a:r>
          </a:p>
          <a:p>
            <a:pPr lvl="1"/>
            <a:r>
              <a:rPr lang="en-US" sz="2000" dirty="0"/>
              <a:t>We have 6 Patterson peaks and 6 pairs of symmetry operators –chances for an incorrect assignment are high if we made the assignments randomly.  </a:t>
            </a:r>
          </a:p>
          <a:p>
            <a:r>
              <a:rPr lang="en-US" sz="2000" dirty="0"/>
              <a:t>Incorrect assignment would lead to incorrect </a:t>
            </a:r>
            <a:r>
              <a:rPr lang="en-US" sz="2000" dirty="0" err="1"/>
              <a:t>x,</a:t>
            </a:r>
            <a:r>
              <a:rPr lang="en-US" sz="2000" err="1"/>
              <a:t>y</a:t>
            </a:r>
            <a:r>
              <a:rPr lang="en-US" sz="2000"/>
              <a:t>,z </a:t>
            </a:r>
            <a:r>
              <a:rPr lang="en-US" sz="2000" dirty="0"/>
              <a:t>coordinates.</a:t>
            </a:r>
          </a:p>
        </p:txBody>
      </p:sp>
    </p:spTree>
    <p:extLst>
      <p:ext uri="{BB962C8B-B14F-4D97-AF65-F5344CB8AC3E}">
        <p14:creationId xmlns:p14="http://schemas.microsoft.com/office/powerpoint/2010/main" val="9032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52" y="274638"/>
            <a:ext cx="8689848" cy="1143000"/>
          </a:xfrm>
        </p:spPr>
        <p:txBody>
          <a:bodyPr/>
          <a:lstStyle/>
          <a:p>
            <a:pPr algn="l" eaLnBrk="1" hangingPunct="1"/>
            <a:r>
              <a:rPr lang="en-US" sz="4000" dirty="0"/>
              <a:t>Motivation for locating heavy atom coordinates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73" y="1571625"/>
            <a:ext cx="8689848" cy="4768215"/>
          </a:xfrm>
        </p:spPr>
        <p:txBody>
          <a:bodyPr/>
          <a:lstStyle/>
          <a:p>
            <a:pPr lvl="1" eaLnBrk="1" hangingPunct="1"/>
            <a:r>
              <a:rPr lang="en-US" sz="1800" dirty="0"/>
              <a:t>In 1992, Huguette wanted to see the electron density of DNA polymerase </a:t>
            </a:r>
            <a:r>
              <a:rPr lang="el-GR" sz="1800" dirty="0"/>
              <a:t>β</a:t>
            </a:r>
            <a:r>
              <a:rPr lang="en-US" sz="1800" dirty="0"/>
              <a:t>, a protein molecule containing nearly 2000 atoms (not including hydrogen). </a:t>
            </a:r>
          </a:p>
          <a:p>
            <a:pPr lvl="1" eaLnBrk="1" hangingPunct="1"/>
            <a:r>
              <a:rPr lang="en-US" sz="1800" dirty="0"/>
              <a:t>She measured diffraction intensities </a:t>
            </a:r>
            <a:r>
              <a:rPr lang="en-US" sz="1800" kern="1200" dirty="0">
                <a:latin typeface="Arial" charset="0"/>
              </a:rPr>
              <a:t>(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|F</a:t>
            </a:r>
            <a:r>
              <a:rPr lang="en-US" sz="1800" kern="1200" baseline="-25000" dirty="0">
                <a:solidFill>
                  <a:srgbClr val="FF7C80"/>
                </a:solidFill>
                <a:latin typeface="Arial" charset="0"/>
              </a:rPr>
              <a:t>P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</a:t>
            </a:r>
            <a:r>
              <a:rPr lang="en-US" sz="1800" kern="1200" dirty="0">
                <a:latin typeface="Arial" charset="0"/>
              </a:rPr>
              <a:t>)</a:t>
            </a:r>
            <a:r>
              <a:rPr lang="en-US" sz="1800" kern="1200" baseline="30000" dirty="0">
                <a:latin typeface="Arial" charset="0"/>
              </a:rPr>
              <a:t>2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/>
              <a:t>from a native crystal, but had no phases to calculate an electron density map.</a:t>
            </a:r>
          </a:p>
          <a:p>
            <a:pPr lvl="1" eaLnBrk="1" hangingPunct="1"/>
            <a:r>
              <a:rPr lang="en-US" sz="1800" dirty="0"/>
              <a:t>To solve the phase problem, she soaked a crystal with platinum chloride, measured diffraction intensities </a:t>
            </a:r>
            <a:r>
              <a:rPr lang="en-US" sz="1800" kern="1200" dirty="0">
                <a:latin typeface="Arial" charset="0"/>
              </a:rPr>
              <a:t>(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|F</a:t>
            </a:r>
            <a:r>
              <a:rPr lang="en-US" sz="1800" kern="1200" baseline="-25000" dirty="0">
                <a:solidFill>
                  <a:srgbClr val="FF7C80"/>
                </a:solidFill>
                <a:latin typeface="Arial" charset="0"/>
              </a:rPr>
              <a:t>PH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</a:t>
            </a:r>
            <a:r>
              <a:rPr lang="en-US" sz="1800" kern="1200" dirty="0">
                <a:latin typeface="Arial" charset="0"/>
              </a:rPr>
              <a:t>)</a:t>
            </a:r>
            <a:r>
              <a:rPr lang="en-US" sz="1800" kern="1200" baseline="30000" dirty="0">
                <a:latin typeface="Arial" charset="0"/>
              </a:rPr>
              <a:t>2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/>
              <a:t>and calculated differences from the native crystal </a:t>
            </a:r>
            <a:r>
              <a:rPr lang="en-US" sz="2400" kern="1200" dirty="0">
                <a:solidFill>
                  <a:srgbClr val="000000"/>
                </a:solidFill>
                <a:latin typeface="Symbol" pitchFamily="18" charset="2"/>
              </a:rPr>
              <a:t>(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|F</a:t>
            </a:r>
            <a:r>
              <a:rPr lang="en-US" sz="1800" kern="1200" baseline="-25000" dirty="0">
                <a:solidFill>
                  <a:srgbClr val="FF7C80"/>
                </a:solidFill>
                <a:latin typeface="Arial" charset="0"/>
              </a:rPr>
              <a:t>PH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|-|F</a:t>
            </a:r>
            <a:r>
              <a:rPr lang="en-US" sz="1800" kern="1200" baseline="-25000" dirty="0">
                <a:solidFill>
                  <a:srgbClr val="FF7C80"/>
                </a:solidFill>
                <a:latin typeface="Arial" charset="0"/>
              </a:rPr>
              <a:t>P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</a:t>
            </a:r>
            <a:r>
              <a:rPr lang="en-US" sz="1800" kern="1200" dirty="0">
                <a:latin typeface="Arial" charset="0"/>
              </a:rPr>
              <a:t>)</a:t>
            </a:r>
            <a:r>
              <a:rPr lang="en-US" sz="1800" kern="1200" baseline="30000" dirty="0">
                <a:latin typeface="Arial" charset="0"/>
              </a:rPr>
              <a:t>2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 to approximate the scattering from only Pt atoms</a:t>
            </a:r>
            <a:r>
              <a:rPr lang="en-US" sz="1800" dirty="0"/>
              <a:t>.</a:t>
            </a:r>
          </a:p>
          <a:p>
            <a:pPr lvl="1" eaLnBrk="1" hangingPunct="1"/>
            <a:r>
              <a:rPr lang="en-US" sz="1800" dirty="0"/>
              <a:t>She calculated a difference Patterson map by taking the Fourier transform of the differences: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1800" kern="1200" dirty="0">
                <a:solidFill>
                  <a:srgbClr val="FF7C80"/>
                </a:solidFill>
              </a:rPr>
              <a:t>P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kern="1200" dirty="0" err="1">
                <a:solidFill>
                  <a:srgbClr val="000000"/>
                </a:solidFill>
                <a:latin typeface="Arial" charset="0"/>
              </a:rPr>
              <a:t>uvw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)=</a:t>
            </a:r>
            <a:r>
              <a:rPr lang="en-US" sz="2400" kern="1200" dirty="0">
                <a:solidFill>
                  <a:srgbClr val="000000"/>
                </a:solidFill>
                <a:latin typeface="Symbol" pitchFamily="18" charset="2"/>
              </a:rPr>
              <a:t>S (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|F</a:t>
            </a:r>
            <a:r>
              <a:rPr lang="en-US" sz="1800" kern="1200" baseline="-25000" dirty="0">
                <a:solidFill>
                  <a:srgbClr val="FF7C80"/>
                </a:solidFill>
                <a:latin typeface="Arial" charset="0"/>
              </a:rPr>
              <a:t>PH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|-|F</a:t>
            </a:r>
            <a:r>
              <a:rPr lang="en-US" sz="1800" kern="1200" baseline="-25000" dirty="0">
                <a:solidFill>
                  <a:srgbClr val="FF7C80"/>
                </a:solidFill>
                <a:latin typeface="Arial" charset="0"/>
              </a:rPr>
              <a:t>P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|</a:t>
            </a:r>
            <a:r>
              <a:rPr lang="en-US" sz="1800" kern="1200" dirty="0">
                <a:latin typeface="Arial" charset="0"/>
              </a:rPr>
              <a:t>) </a:t>
            </a:r>
            <a:r>
              <a:rPr lang="en-US" sz="1800" kern="1200" baseline="30000" dirty="0">
                <a:latin typeface="Arial" charset="0"/>
              </a:rPr>
              <a:t>2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 cos2</a:t>
            </a:r>
            <a:r>
              <a:rPr lang="en-US" sz="1800" kern="1200" dirty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kern="1200" dirty="0" err="1">
                <a:solidFill>
                  <a:srgbClr val="000000"/>
                </a:solidFill>
                <a:latin typeface="Arial" charset="0"/>
              </a:rPr>
              <a:t>hx+ky+lz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kern="1200" dirty="0">
                <a:solidFill>
                  <a:srgbClr val="FF7C80"/>
                </a:solidFill>
                <a:latin typeface="Arial" charset="0"/>
              </a:rPr>
              <a:t>-</a:t>
            </a:r>
            <a:r>
              <a:rPr lang="en-US" sz="1800" kern="1200" dirty="0" err="1">
                <a:solidFill>
                  <a:srgbClr val="FF7C80"/>
                </a:solidFill>
                <a:latin typeface="Symbol" pitchFamily="18" charset="2"/>
              </a:rPr>
              <a:t>a</a:t>
            </a:r>
            <a:r>
              <a:rPr lang="en-US" sz="1800" kern="1200" baseline="-25000" dirty="0" err="1">
                <a:solidFill>
                  <a:srgbClr val="FF7C80"/>
                </a:solidFill>
                <a:latin typeface="Arial" charset="0"/>
              </a:rPr>
              <a:t>hkl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)    where </a:t>
            </a:r>
            <a:r>
              <a:rPr lang="en-US" sz="1800" kern="1200" dirty="0" err="1">
                <a:solidFill>
                  <a:srgbClr val="FF7C80"/>
                </a:solidFill>
                <a:latin typeface="Symbol" pitchFamily="18" charset="2"/>
              </a:rPr>
              <a:t>a</a:t>
            </a:r>
            <a:r>
              <a:rPr lang="en-US" sz="1800" kern="1200" baseline="-25000" dirty="0" err="1">
                <a:solidFill>
                  <a:srgbClr val="FF7C80"/>
                </a:solidFill>
                <a:latin typeface="Arial" charset="0"/>
              </a:rPr>
              <a:t>hkl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=0</a:t>
            </a:r>
            <a:endParaRPr lang="en-US" sz="1800" dirty="0"/>
          </a:p>
          <a:p>
            <a:pPr lvl="1" eaLnBrk="1" hangingPunct="1"/>
            <a:r>
              <a:rPr lang="en-US" sz="1800" dirty="0">
                <a:solidFill>
                  <a:srgbClr val="000000"/>
                </a:solidFill>
              </a:rPr>
              <a:t>The difference Patterson map provided clues to help her determine the coordinates (</a:t>
            </a:r>
            <a:r>
              <a:rPr lang="en-US" sz="1800" dirty="0" err="1">
                <a:solidFill>
                  <a:srgbClr val="000000"/>
                </a:solidFill>
              </a:rPr>
              <a:t>x,y,z</a:t>
            </a:r>
            <a:r>
              <a:rPr lang="en-US" sz="1800" dirty="0">
                <a:solidFill>
                  <a:srgbClr val="000000"/>
                </a:solidFill>
              </a:rPr>
              <a:t>) of the heavy atoms. I recount how Huguette followed the trail of clues to reveal the heavy atom coordinates.  I hope this story prepares us to solve an analogous mystery with Proteinase K.</a:t>
            </a: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A266FD4C-F9FA-42AD-813C-923FC61C7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70417">
            <a:off x="4114800" y="5788152"/>
            <a:ext cx="914400" cy="914400"/>
          </a:xfrm>
          <a:prstGeom prst="rect">
            <a:avLst/>
          </a:prstGeom>
        </p:spPr>
      </p:pic>
      <p:pic>
        <p:nvPicPr>
          <p:cNvPr id="3" name="Graphic 2" descr="Footprints">
            <a:extLst>
              <a:ext uri="{FF2B5EF4-FFF2-40B4-BE49-F238E27FC236}">
                <a16:creationId xmlns:a16="http://schemas.microsoft.com/office/drawing/2014/main" id="{1C0C977D-B4CE-4F87-9B15-ECB8F70DC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304407" y="6001874"/>
            <a:ext cx="581488" cy="581488"/>
          </a:xfrm>
          <a:prstGeom prst="rect">
            <a:avLst/>
          </a:prstGeom>
        </p:spPr>
      </p:pic>
      <p:pic>
        <p:nvPicPr>
          <p:cNvPr id="7" name="Graphic 6" descr="Footprints">
            <a:extLst>
              <a:ext uri="{FF2B5EF4-FFF2-40B4-BE49-F238E27FC236}">
                <a16:creationId xmlns:a16="http://schemas.microsoft.com/office/drawing/2014/main" id="{55B12A0B-B31C-4627-92B2-985428C48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17129" y="6001874"/>
            <a:ext cx="581488" cy="581488"/>
          </a:xfrm>
          <a:prstGeom prst="rect">
            <a:avLst/>
          </a:prstGeom>
        </p:spPr>
      </p:pic>
      <p:pic>
        <p:nvPicPr>
          <p:cNvPr id="8" name="Graphic 7" descr="Footprints">
            <a:extLst>
              <a:ext uri="{FF2B5EF4-FFF2-40B4-BE49-F238E27FC236}">
                <a16:creationId xmlns:a16="http://schemas.microsoft.com/office/drawing/2014/main" id="{C63E261A-DF2C-4F7B-A00F-DFB685F0F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529851" y="6001874"/>
            <a:ext cx="581488" cy="581488"/>
          </a:xfrm>
          <a:prstGeom prst="rect">
            <a:avLst/>
          </a:prstGeom>
        </p:spPr>
      </p:pic>
      <p:pic>
        <p:nvPicPr>
          <p:cNvPr id="9" name="Graphic 8" descr="Footprints">
            <a:extLst>
              <a:ext uri="{FF2B5EF4-FFF2-40B4-BE49-F238E27FC236}">
                <a16:creationId xmlns:a16="http://schemas.microsoft.com/office/drawing/2014/main" id="{C3B15B0C-BB76-431B-A13D-2DF651EB6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642573" y="6001874"/>
            <a:ext cx="581488" cy="581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0C10D4-00C6-45AB-886B-CF676DBB4FFF}"/>
              </a:ext>
            </a:extLst>
          </p:cNvPr>
          <p:cNvSpPr/>
          <p:nvPr/>
        </p:nvSpPr>
        <p:spPr>
          <a:xfrm>
            <a:off x="2202103" y="4482007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-25000" dirty="0" err="1">
                <a:solidFill>
                  <a:srgbClr val="FF7C80"/>
                </a:solidFill>
              </a:rPr>
              <a:t>hkl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/>
              <a:t>Which of these difference vectors is likely to correspond to the difference Patterson peak shown here?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5670745" y="1897063"/>
            <a:ext cx="2798553" cy="1114151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X, 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-X,  -Y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, 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u=2x, v=2y, w=0</a:t>
            </a: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5744821" y="3217618"/>
            <a:ext cx="2724477" cy="10833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1.   X,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3. ½-X,½+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Y,-Z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u=2x-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½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,v=-½,w</a:t>
            </a:r>
            <a:r>
              <a:rPr lang="en-US">
                <a:latin typeface="Courier New" pitchFamily="49" charset="0"/>
                <a:cs typeface="Courier New" pitchFamily="49" charset="0"/>
              </a:rPr>
              <a:t>=2z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5742183" y="4582810"/>
            <a:ext cx="2727115" cy="1083374"/>
          </a:xfrm>
          <a:prstGeom prst="rect">
            <a:avLst/>
          </a:prstGeom>
          <a:solidFill>
            <a:srgbClr val="C1C4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1.   X,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4. ½+X,½-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Y,-Z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u=-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½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,v=2y-½,w</a:t>
            </a:r>
            <a:r>
              <a:rPr lang="en-US">
                <a:latin typeface="Courier New" pitchFamily="49" charset="0"/>
                <a:cs typeface="Courier New" pitchFamily="49" charset="0"/>
              </a:rPr>
              <a:t>=2z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9410" y="1993196"/>
            <a:ext cx="34861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d) They are all equally likely.</a:t>
            </a:r>
          </a:p>
        </p:txBody>
      </p:sp>
      <p:pic>
        <p:nvPicPr>
          <p:cNvPr id="12" name="Picture 4" descr="polbeta">
            <a:extLst>
              <a:ext uri="{FF2B5EF4-FFF2-40B4-BE49-F238E27FC236}">
                <a16:creationId xmlns:a16="http://schemas.microsoft.com/office/drawing/2014/main" id="{5C050687-3D72-4ACA-8C32-43D790825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5085" r="5211" b="38074"/>
          <a:stretch/>
        </p:blipFill>
        <p:spPr>
          <a:xfrm>
            <a:off x="141255" y="2557160"/>
            <a:ext cx="4394447" cy="202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E87EE-1DD7-40D3-9EAD-6533346DF78A}"/>
              </a:ext>
            </a:extLst>
          </p:cNvPr>
          <p:cNvSpPr txBox="1"/>
          <p:nvPr/>
        </p:nvSpPr>
        <p:spPr>
          <a:xfrm>
            <a:off x="330448" y="279113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v=½</a:t>
            </a:r>
          </a:p>
        </p:txBody>
      </p:sp>
    </p:spTree>
    <p:extLst>
      <p:ext uri="{BB962C8B-B14F-4D97-AF65-F5344CB8AC3E}">
        <p14:creationId xmlns:p14="http://schemas.microsoft.com/office/powerpoint/2010/main" val="385907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/>
              <a:t>Which of these difference vectors is likely to correspond to the difference Patterson peak shown here?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5670745" y="1897063"/>
            <a:ext cx="2798553" cy="1114151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X, 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-X,  -Y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, 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u=2x, v=2y, w=0</a:t>
            </a: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5744821" y="3217618"/>
            <a:ext cx="2724477" cy="10833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1.   X,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3. ½-X,½+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Y,-Z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u=2x-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½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,v=-½,w</a:t>
            </a:r>
            <a:r>
              <a:rPr lang="en-US">
                <a:latin typeface="Courier New" pitchFamily="49" charset="0"/>
                <a:cs typeface="Courier New" pitchFamily="49" charset="0"/>
              </a:rPr>
              <a:t>=2z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5742183" y="4582810"/>
            <a:ext cx="2727115" cy="1083374"/>
          </a:xfrm>
          <a:prstGeom prst="rect">
            <a:avLst/>
          </a:prstGeom>
          <a:solidFill>
            <a:srgbClr val="C1C4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1.   X,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4. ½+X,½-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Y,-Z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u=-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½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,v=2y-½,w</a:t>
            </a:r>
            <a:r>
              <a:rPr lang="en-US">
                <a:latin typeface="Courier New" pitchFamily="49" charset="0"/>
                <a:cs typeface="Courier New" pitchFamily="49" charset="0"/>
              </a:rPr>
              <a:t>=2z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9410" y="1993196"/>
            <a:ext cx="34861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d) They are all equally likely.</a:t>
            </a:r>
          </a:p>
        </p:txBody>
      </p:sp>
      <p:pic>
        <p:nvPicPr>
          <p:cNvPr id="12" name="Picture 4" descr="polbeta">
            <a:extLst>
              <a:ext uri="{FF2B5EF4-FFF2-40B4-BE49-F238E27FC236}">
                <a16:creationId xmlns:a16="http://schemas.microsoft.com/office/drawing/2014/main" id="{5C050687-3D72-4ACA-8C32-43D790825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5085" r="5211" b="38074"/>
          <a:stretch/>
        </p:blipFill>
        <p:spPr>
          <a:xfrm>
            <a:off x="141255" y="2557160"/>
            <a:ext cx="4394447" cy="202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D9A5B0-483F-4AB2-8335-81350AFDBF10}"/>
              </a:ext>
            </a:extLst>
          </p:cNvPr>
          <p:cNvSpPr/>
          <p:nvPr/>
        </p:nvSpPr>
        <p:spPr>
          <a:xfrm>
            <a:off x="5209410" y="1766656"/>
            <a:ext cx="3477390" cy="13138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AF0053-1E9A-4B62-8E36-D29A3E1AD5EE}"/>
              </a:ext>
            </a:extLst>
          </p:cNvPr>
          <p:cNvSpPr/>
          <p:nvPr/>
        </p:nvSpPr>
        <p:spPr>
          <a:xfrm>
            <a:off x="4991908" y="4375132"/>
            <a:ext cx="3477390" cy="2482868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A463D3-0677-439E-BCA4-50B516821C0D}"/>
              </a:ext>
            </a:extLst>
          </p:cNvPr>
          <p:cNvSpPr txBox="1"/>
          <p:nvPr/>
        </p:nvSpPr>
        <p:spPr>
          <a:xfrm>
            <a:off x="330448" y="279113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v=½</a:t>
            </a:r>
          </a:p>
        </p:txBody>
      </p:sp>
    </p:spTree>
    <p:extLst>
      <p:ext uri="{BB962C8B-B14F-4D97-AF65-F5344CB8AC3E}">
        <p14:creationId xmlns:p14="http://schemas.microsoft.com/office/powerpoint/2010/main" val="49744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Harker Section v=½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49288" y="3097213"/>
            <a:ext cx="78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V=1/2</a:t>
            </a:r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4783570" y="5045327"/>
            <a:ext cx="1524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0.333=2x-1/2</a:t>
            </a:r>
            <a:endParaRPr lang="en-US" dirty="0"/>
          </a:p>
          <a:p>
            <a:pPr eaLnBrk="1" hangingPunct="1"/>
            <a:r>
              <a:rPr lang="en-US"/>
              <a:t>0.833=2x</a:t>
            </a:r>
            <a:endParaRPr lang="en-US" dirty="0"/>
          </a:p>
          <a:p>
            <a:pPr eaLnBrk="1" hangingPunct="1"/>
            <a:r>
              <a:rPr lang="en-US"/>
              <a:t>0.416=x</a:t>
            </a:r>
            <a:endParaRPr lang="en-US" dirty="0"/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7556500" y="5182645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0.150=2z</a:t>
            </a:r>
            <a:endParaRPr lang="en-US" dirty="0"/>
          </a:p>
          <a:p>
            <a:pPr eaLnBrk="1" hangingPunct="1"/>
            <a:r>
              <a:rPr lang="en-US"/>
              <a:t>0.075=z</a:t>
            </a:r>
            <a:endParaRPr lang="en-US" dirty="0"/>
          </a:p>
        </p:txBody>
      </p:sp>
      <p:pic>
        <p:nvPicPr>
          <p:cNvPr id="10" name="Picture 4" descr="polbeta">
            <a:extLst>
              <a:ext uri="{FF2B5EF4-FFF2-40B4-BE49-F238E27FC236}">
                <a16:creationId xmlns:a16="http://schemas.microsoft.com/office/drawing/2014/main" id="{A065B969-A9EE-4AD5-A994-C2680C2FF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5085" r="5211" b="38074"/>
          <a:stretch/>
        </p:blipFill>
        <p:spPr bwMode="auto">
          <a:xfrm>
            <a:off x="141255" y="2557160"/>
            <a:ext cx="4394447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CBD58332-2CC2-47A4-A14A-1A2CCB9D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821" y="3217618"/>
            <a:ext cx="2724477" cy="10833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1.   X,  Y</a:t>
            </a:r>
            <a:r>
              <a:rPr lang="en-US">
                <a:latin typeface="Courier New" pitchFamily="49" charset="0"/>
                <a:cs typeface="Courier New" pitchFamily="49" charset="0"/>
              </a:rPr>
              <a:t>, 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u="sng" dirty="0">
                <a:latin typeface="Courier New" pitchFamily="49" charset="0"/>
                <a:cs typeface="Courier New" pitchFamily="49" charset="0"/>
              </a:rPr>
              <a:t>3. ½-X,½+</a:t>
            </a:r>
            <a:r>
              <a:rPr lang="en-US" u="sng">
                <a:latin typeface="Courier New" pitchFamily="49" charset="0"/>
                <a:cs typeface="Courier New" pitchFamily="49" charset="0"/>
              </a:rPr>
              <a:t>Y,-Z</a:t>
            </a: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u=2x-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½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,v=-½,w</a:t>
            </a:r>
            <a:r>
              <a:rPr lang="en-US">
                <a:latin typeface="Courier New" pitchFamily="49" charset="0"/>
                <a:cs typeface="Courier New" pitchFamily="49" charset="0"/>
              </a:rPr>
              <a:t>=2z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01912-CAA9-492E-A823-8B560CA86A97}"/>
              </a:ext>
            </a:extLst>
          </p:cNvPr>
          <p:cNvSpPr txBox="1"/>
          <p:nvPr/>
        </p:nvSpPr>
        <p:spPr>
          <a:xfrm>
            <a:off x="4262998" y="4743244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Plug in u to solve </a:t>
            </a:r>
            <a:r>
              <a:rPr lang="en-US" sz="1600"/>
              <a:t>for x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9D6D8-3266-42EC-8F34-BFB516371B5B}"/>
              </a:ext>
            </a:extLst>
          </p:cNvPr>
          <p:cNvSpPr txBox="1"/>
          <p:nvPr/>
        </p:nvSpPr>
        <p:spPr>
          <a:xfrm>
            <a:off x="6878620" y="4743244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Plug in w to solve </a:t>
            </a:r>
            <a:r>
              <a:rPr lang="en-US" sz="1600"/>
              <a:t>for z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647D1-CE26-40BF-80F0-16A5D338FB75}"/>
              </a:ext>
            </a:extLst>
          </p:cNvPr>
          <p:cNvSpPr txBox="1"/>
          <p:nvPr/>
        </p:nvSpPr>
        <p:spPr>
          <a:xfrm>
            <a:off x="330448" y="279113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v=½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What are the coordinates (</a:t>
            </a:r>
            <a:r>
              <a:rPr lang="en-US" sz="4000" dirty="0" err="1"/>
              <a:t>x,</a:t>
            </a:r>
            <a:r>
              <a:rPr lang="en-US" sz="4000" err="1"/>
              <a:t>y</a:t>
            </a:r>
            <a:r>
              <a:rPr lang="en-US" sz="4000"/>
              <a:t>,z) </a:t>
            </a:r>
            <a:r>
              <a:rPr lang="en-US" sz="4000" dirty="0"/>
              <a:t>for this heavy atom?</a:t>
            </a:r>
          </a:p>
        </p:txBody>
      </p:sp>
      <p:pic>
        <p:nvPicPr>
          <p:cNvPr id="27651" name="Picture 4" descr="polbet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5" b="40419"/>
          <a:stretch/>
        </p:blipFill>
        <p:spPr>
          <a:xfrm>
            <a:off x="4067175" y="2272635"/>
            <a:ext cx="5076825" cy="184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799056" y="2587067"/>
            <a:ext cx="78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V=1/2</a:t>
            </a:r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4690082" y="3902299"/>
            <a:ext cx="1524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0.333=2x-1/2</a:t>
            </a:r>
          </a:p>
          <a:p>
            <a:pPr eaLnBrk="1" hangingPunct="1"/>
            <a:r>
              <a:rPr lang="en-US" dirty="0"/>
              <a:t>0.833=2x</a:t>
            </a:r>
          </a:p>
          <a:p>
            <a:pPr eaLnBrk="1" hangingPunct="1"/>
            <a:r>
              <a:rPr lang="en-US" b="1" dirty="0"/>
              <a:t>0.416=x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6688745" y="4176936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0.150=2z</a:t>
            </a:r>
            <a:endParaRPr lang="en-US" dirty="0"/>
          </a:p>
          <a:p>
            <a:pPr eaLnBrk="1" hangingPunct="1"/>
            <a:r>
              <a:rPr lang="en-US" b="1"/>
              <a:t>0.075=z</a:t>
            </a:r>
            <a:endParaRPr lang="en-US" b="1" dirty="0"/>
          </a:p>
        </p:txBody>
      </p:sp>
      <p:pic>
        <p:nvPicPr>
          <p:cNvPr id="12" name="Picture 4" descr="polbe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 b="65369"/>
          <a:stretch/>
        </p:blipFill>
        <p:spPr bwMode="auto">
          <a:xfrm>
            <a:off x="-552823" y="1412156"/>
            <a:ext cx="4970712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76" y="4176936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0.168=2x</a:t>
            </a:r>
            <a:endParaRPr lang="en-US" dirty="0"/>
          </a:p>
          <a:p>
            <a:pPr eaLnBrk="1" hangingPunct="1"/>
            <a:r>
              <a:rPr lang="en-US" b="1"/>
              <a:t>0.084=x</a:t>
            </a:r>
            <a:endParaRPr lang="en-US" b="1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40926" y="4176936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0.266=2y</a:t>
            </a:r>
          </a:p>
          <a:p>
            <a:pPr eaLnBrk="1" hangingPunct="1"/>
            <a:r>
              <a:rPr lang="en-US" b="1" dirty="0"/>
              <a:t>0.133=y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1237" y="19700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W=0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1118" y="5239820"/>
            <a:ext cx="48590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/>
              <a:t>x=0.084, y=0.133</a:t>
            </a:r>
            <a:r>
              <a:rPr lang="en-US" sz="2800"/>
              <a:t>, z=</a:t>
            </a:r>
            <a:r>
              <a:rPr lang="en-US" sz="2800" dirty="0"/>
              <a:t>0.075</a:t>
            </a:r>
          </a:p>
          <a:p>
            <a:pPr marL="342900" indent="-342900">
              <a:buAutoNum type="alphaLcParenR"/>
            </a:pPr>
            <a:r>
              <a:rPr lang="en-US" sz="2800" dirty="0"/>
              <a:t>x=0.416, y=0.133</a:t>
            </a:r>
            <a:r>
              <a:rPr lang="en-US" sz="2800"/>
              <a:t>, z=</a:t>
            </a:r>
            <a:r>
              <a:rPr lang="en-US" sz="2800" dirty="0"/>
              <a:t>0.075</a:t>
            </a:r>
          </a:p>
          <a:p>
            <a:pPr marL="342900" indent="-342900">
              <a:buAutoNum type="alphaLcParenR"/>
            </a:pPr>
            <a:r>
              <a:rPr lang="en-US" sz="2800" dirty="0"/>
              <a:t>Either a or b is OK.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AD3255-1313-40E2-BA76-3D7D45F1DC1C}"/>
              </a:ext>
            </a:extLst>
          </p:cNvPr>
          <p:cNvCxnSpPr/>
          <p:nvPr/>
        </p:nvCxnSpPr>
        <p:spPr>
          <a:xfrm>
            <a:off x="1317171" y="5127171"/>
            <a:ext cx="386442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313D64-A202-4B3F-B561-6F88A34F9980}"/>
              </a:ext>
            </a:extLst>
          </p:cNvPr>
          <p:cNvCxnSpPr/>
          <p:nvPr/>
        </p:nvCxnSpPr>
        <p:spPr>
          <a:xfrm flipV="1">
            <a:off x="5181600" y="4818286"/>
            <a:ext cx="0" cy="276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4FDC9F-6025-4CB0-82D0-6B0E0A0F96D1}"/>
              </a:ext>
            </a:extLst>
          </p:cNvPr>
          <p:cNvCxnSpPr/>
          <p:nvPr/>
        </p:nvCxnSpPr>
        <p:spPr>
          <a:xfrm flipV="1">
            <a:off x="1328057" y="4818286"/>
            <a:ext cx="0" cy="276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A9A178-60A4-498D-9D39-F80271F2F8EB}"/>
              </a:ext>
            </a:extLst>
          </p:cNvPr>
          <p:cNvSpPr txBox="1"/>
          <p:nvPr/>
        </p:nvSpPr>
        <p:spPr>
          <a:xfrm>
            <a:off x="2528080" y="27708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61898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What are the coordinates </a:t>
            </a:r>
            <a:r>
              <a:rPr lang="en-US" dirty="0" err="1"/>
              <a:t>x,</a:t>
            </a:r>
            <a:r>
              <a:rPr lang="en-US" err="1"/>
              <a:t>y</a:t>
            </a:r>
            <a:r>
              <a:rPr lang="en-US"/>
              <a:t>,z </a:t>
            </a:r>
            <a:r>
              <a:rPr lang="en-US" dirty="0"/>
              <a:t>for this heavy atom?</a:t>
            </a:r>
          </a:p>
        </p:txBody>
      </p:sp>
      <p:pic>
        <p:nvPicPr>
          <p:cNvPr id="12" name="Picture 4" descr="polbe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 b="65369"/>
          <a:stretch/>
        </p:blipFill>
        <p:spPr bwMode="auto">
          <a:xfrm>
            <a:off x="-552823" y="1412156"/>
            <a:ext cx="4970712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1237" y="19700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W=0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1118" y="5239820"/>
            <a:ext cx="47997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x=0.084, y=0.133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, z=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0.075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x=0.416, y=0.133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, z=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0.075</a:t>
            </a:r>
          </a:p>
          <a:p>
            <a:pPr marL="342900" indent="-342900">
              <a:buAutoNum type="alphaLcParenR"/>
            </a:pPr>
            <a:r>
              <a:rPr lang="en-US" sz="2800" dirty="0"/>
              <a:t>Either a or b is OK.</a:t>
            </a:r>
          </a:p>
        </p:txBody>
      </p:sp>
      <p:pic>
        <p:nvPicPr>
          <p:cNvPr id="16" name="Picture 4" descr="polbeta">
            <a:extLst>
              <a:ext uri="{FF2B5EF4-FFF2-40B4-BE49-F238E27FC236}">
                <a16:creationId xmlns:a16="http://schemas.microsoft.com/office/drawing/2014/main" id="{5E64B039-A149-4BB5-BBC4-E7AE363056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5" b="40419"/>
          <a:stretch/>
        </p:blipFill>
        <p:spPr>
          <a:xfrm>
            <a:off x="4067175" y="2272635"/>
            <a:ext cx="5076825" cy="184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CD801508-667E-4F57-A2C1-EE74CBF1B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56" y="2587067"/>
            <a:ext cx="78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V=1/2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2FAF12BA-956B-4994-B2B4-ECF5ABBF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082" y="3902299"/>
            <a:ext cx="1524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0.333=2x-1/2</a:t>
            </a:r>
            <a:endParaRPr lang="en-US" dirty="0"/>
          </a:p>
          <a:p>
            <a:pPr eaLnBrk="1" hangingPunct="1"/>
            <a:r>
              <a:rPr lang="en-US"/>
              <a:t>0.833=2x</a:t>
            </a:r>
            <a:endParaRPr lang="en-US" dirty="0"/>
          </a:p>
          <a:p>
            <a:pPr eaLnBrk="1" hangingPunct="1"/>
            <a:r>
              <a:rPr lang="en-US" b="1"/>
              <a:t>0.416=x</a:t>
            </a:r>
            <a:endParaRPr lang="en-US" b="1" dirty="0"/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D19D8755-B73F-48AE-8CC8-7CC4A96C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745" y="4176936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0.150=2z</a:t>
            </a:r>
            <a:endParaRPr lang="en-US" dirty="0"/>
          </a:p>
          <a:p>
            <a:pPr eaLnBrk="1" hangingPunct="1"/>
            <a:r>
              <a:rPr lang="en-US" b="1"/>
              <a:t>0.075=z</a:t>
            </a:r>
            <a:endParaRPr lang="en-US" b="1" dirty="0"/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897B527-1546-4BB7-8F2A-7768D015A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76" y="4176936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0.168=2x</a:t>
            </a:r>
            <a:endParaRPr lang="en-US" dirty="0"/>
          </a:p>
          <a:p>
            <a:pPr eaLnBrk="1" hangingPunct="1"/>
            <a:r>
              <a:rPr lang="en-US" b="1"/>
              <a:t>0.084=x</a:t>
            </a:r>
            <a:endParaRPr lang="en-US" b="1" dirty="0"/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52D87CF8-451B-4D40-BEFC-90039655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926" y="4176936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0.266=2y</a:t>
            </a:r>
          </a:p>
          <a:p>
            <a:pPr eaLnBrk="1" hangingPunct="1"/>
            <a:r>
              <a:rPr lang="en-US" b="1" dirty="0"/>
              <a:t>0.133=y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97F703-3795-4317-AA98-BA4D81B32414}"/>
              </a:ext>
            </a:extLst>
          </p:cNvPr>
          <p:cNvCxnSpPr/>
          <p:nvPr/>
        </p:nvCxnSpPr>
        <p:spPr>
          <a:xfrm>
            <a:off x="1317171" y="5127171"/>
            <a:ext cx="386442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8BDC1D-0628-40B4-BBEC-33B1D8464844}"/>
              </a:ext>
            </a:extLst>
          </p:cNvPr>
          <p:cNvCxnSpPr/>
          <p:nvPr/>
        </p:nvCxnSpPr>
        <p:spPr>
          <a:xfrm flipV="1">
            <a:off x="5181600" y="4818286"/>
            <a:ext cx="0" cy="276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AB40E6-428B-44EE-BA61-54D1E1A4BDF0}"/>
              </a:ext>
            </a:extLst>
          </p:cNvPr>
          <p:cNvCxnSpPr/>
          <p:nvPr/>
        </p:nvCxnSpPr>
        <p:spPr>
          <a:xfrm flipV="1">
            <a:off x="1328057" y="4818286"/>
            <a:ext cx="0" cy="276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2038CF-C919-4C3B-8358-E1A2B25BC6CD}"/>
              </a:ext>
            </a:extLst>
          </p:cNvPr>
          <p:cNvSpPr txBox="1"/>
          <p:nvPr/>
        </p:nvSpPr>
        <p:spPr>
          <a:xfrm>
            <a:off x="2528080" y="27708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3168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2CA88B-31D0-47FD-919B-C83D7278F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0" y="2016922"/>
            <a:ext cx="8290560" cy="4741164"/>
          </a:xfr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D6983C3-6C5D-464C-946C-148F96200348}"/>
              </a:ext>
            </a:extLst>
          </p:cNvPr>
          <p:cNvSpPr/>
          <p:nvPr/>
        </p:nvSpPr>
        <p:spPr>
          <a:xfrm>
            <a:off x="536740" y="2106883"/>
            <a:ext cx="7901492" cy="4561242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54C3859-66A5-475F-BA32-6F1719E24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7" y="2016922"/>
            <a:ext cx="8290560" cy="474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698CC9-BC49-484E-8732-1646F2B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the unit cell for this crystal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19A60-5922-466C-ADFC-82D7B4A21E2A}"/>
              </a:ext>
            </a:extLst>
          </p:cNvPr>
          <p:cNvGrpSpPr/>
          <p:nvPr/>
        </p:nvGrpSpPr>
        <p:grpSpPr>
          <a:xfrm>
            <a:off x="484789" y="2514570"/>
            <a:ext cx="6656649" cy="3835639"/>
            <a:chOff x="484789" y="2514570"/>
            <a:chExt cx="6656649" cy="38356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700B62-238A-4673-A44D-67D7A373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391" y="3245200"/>
              <a:ext cx="140208" cy="4023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A9BBC-F9F6-429B-B509-45B2D05E3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391" y="2569532"/>
              <a:ext cx="140208" cy="4023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4CF09B-C238-4B5F-A5E8-D365FDCBA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311" y="3245200"/>
              <a:ext cx="140208" cy="40233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92445F6-D50C-45A7-920B-563521D40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311" y="2569532"/>
              <a:ext cx="140208" cy="40233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803C00F-3CDF-443A-A9D6-7019DA5EB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30" y="3245200"/>
              <a:ext cx="140208" cy="40233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92B14F-7547-41AE-B960-8B9A7172E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30" y="2569532"/>
              <a:ext cx="140208" cy="40233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4DCDE7-1C57-4A81-AB05-A64A08DDF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391" y="4596536"/>
              <a:ext cx="140208" cy="4023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3F287A-8609-4F8A-9ED5-8B35908A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391" y="3920868"/>
              <a:ext cx="140208" cy="40233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F0FC493-EC75-4D84-8A32-FB0169A1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311" y="4596536"/>
              <a:ext cx="140208" cy="40233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9DDB0F5-C83B-4EF2-955A-43A54974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311" y="3920868"/>
              <a:ext cx="140208" cy="40233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3B70553-2D7B-416E-8720-3FA875C15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30" y="4596536"/>
              <a:ext cx="140208" cy="40233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D5F7FA9-D304-4DE6-A7EE-30DEE21D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30" y="3920868"/>
              <a:ext cx="140208" cy="40233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A85A7E-D798-4215-B11A-FB951E075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391" y="5947872"/>
              <a:ext cx="140208" cy="40233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BC80106-EEBE-4708-A0E0-06E3FD4F1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391" y="5272204"/>
              <a:ext cx="140208" cy="40233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BF5584F-11A8-40D8-99D4-3A0CC36F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311" y="5947872"/>
              <a:ext cx="140208" cy="40233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2A5BDE5-7857-4BCE-A2FC-EE2B76BE9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311" y="5272204"/>
              <a:ext cx="140208" cy="40233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F9FF742-6D61-4DFA-9837-579F3351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30" y="5947872"/>
              <a:ext cx="140208" cy="40233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B6118A-1343-4979-A6D2-5CFE6773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30" y="5272204"/>
              <a:ext cx="140208" cy="402337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D0BB433-1D11-4604-A258-9ECBD0031BB1}"/>
                </a:ext>
              </a:extLst>
            </p:cNvPr>
            <p:cNvGrpSpPr/>
            <p:nvPr/>
          </p:nvGrpSpPr>
          <p:grpSpPr>
            <a:xfrm>
              <a:off x="484789" y="2514570"/>
              <a:ext cx="2754047" cy="3780677"/>
              <a:chOff x="4539791" y="2721932"/>
              <a:chExt cx="2754047" cy="378067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1F0F820-4F9D-4B12-8F97-94438397C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791" y="3397600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8309BBF-A43B-4D25-B3CD-3A4B35526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791" y="2721932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07C5432-A5ED-4AC0-BA0F-3E080C2F1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6711" y="3397600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32FDA8A-C790-4570-9417-E145C710B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6711" y="2721932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0BB04E8-8063-417A-AD1A-80C55D0CC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630" y="3397600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640D1DF-464F-4A6D-9A04-8E46F1556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630" y="2721932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A8FC868-7F68-4CD8-8C98-E63353084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791" y="4748936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EE21245-92ED-479B-91EE-E2BB0D69A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791" y="4073268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5AC3062-7824-4D37-99FB-4F9DA04FF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6711" y="4748936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C3E596D-3A03-4689-9764-B717B3E86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6711" y="4073268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EC57615-1CFC-48E2-AA73-0A357B255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630" y="4748936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1BFE7C3-E6B8-4CC3-B28F-A586C4066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630" y="4073268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DE7F0D2-B6B5-43C8-83C8-214A1F93A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791" y="6100272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8D83AFC-C890-47F7-AF35-2455858431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791" y="5424604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DD0D6E2-A2E6-4A96-B1AE-92C3EE413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6711" y="6100272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E36BA8E1-D838-4BFB-8018-F58BD36FA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6711" y="5424604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C9B1F37-FE5C-4DC0-9855-01DD6FBA1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630" y="6100272"/>
                <a:ext cx="140208" cy="402337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ED007B9-4FB8-4865-8BC7-DA2603DBE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630" y="5424604"/>
                <a:ext cx="140208" cy="402337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8F28A2-E7B2-4A04-9B36-A3995AC1B86C}"/>
              </a:ext>
            </a:extLst>
          </p:cNvPr>
          <p:cNvGrpSpPr/>
          <p:nvPr/>
        </p:nvGrpSpPr>
        <p:grpSpPr>
          <a:xfrm>
            <a:off x="554893" y="1816018"/>
            <a:ext cx="561846" cy="608591"/>
            <a:chOff x="8307178" y="6023598"/>
            <a:chExt cx="561846" cy="6085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73DDE1-67D3-4B8B-954E-DECAEEC4EBF7}"/>
                </a:ext>
              </a:extLst>
            </p:cNvPr>
            <p:cNvGrpSpPr/>
            <p:nvPr/>
          </p:nvGrpSpPr>
          <p:grpSpPr>
            <a:xfrm rot="10800000">
              <a:off x="8554392" y="6023598"/>
              <a:ext cx="314632" cy="326611"/>
              <a:chOff x="8377084" y="5907041"/>
              <a:chExt cx="314632" cy="326611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EB00FE6B-6DE0-4632-8AA5-E6915AC45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1716" y="5907041"/>
                <a:ext cx="0" cy="32661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99FE6AE-5B62-4728-A089-9693E74746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7084" y="5907042"/>
                <a:ext cx="31463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A341B3-0334-4D31-856D-7EC99EDF7A68}"/>
                </a:ext>
              </a:extLst>
            </p:cNvPr>
            <p:cNvSpPr txBox="1"/>
            <p:nvPr/>
          </p:nvSpPr>
          <p:spPr>
            <a:xfrm>
              <a:off x="8554391" y="62628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19E17A-8D30-4392-A944-5E0EC59FFBF2}"/>
                </a:ext>
              </a:extLst>
            </p:cNvPr>
            <p:cNvSpPr txBox="1"/>
            <p:nvPr/>
          </p:nvSpPr>
          <p:spPr>
            <a:xfrm>
              <a:off x="8307178" y="60332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2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8CC9-BC49-484E-8732-1646F2B9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0" y="274638"/>
            <a:ext cx="8674900" cy="1143000"/>
          </a:xfrm>
        </p:spPr>
        <p:txBody>
          <a:bodyPr/>
          <a:lstStyle/>
          <a:p>
            <a:r>
              <a:rPr lang="en-US" dirty="0"/>
              <a:t>This is one valid choice of unit cell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2CA88B-31D0-47FD-919B-C83D7278F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0" y="2016922"/>
            <a:ext cx="8290560" cy="4741164"/>
          </a:xfr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D6983C3-6C5D-464C-946C-148F96200348}"/>
              </a:ext>
            </a:extLst>
          </p:cNvPr>
          <p:cNvSpPr/>
          <p:nvPr/>
        </p:nvSpPr>
        <p:spPr>
          <a:xfrm>
            <a:off x="536740" y="2106883"/>
            <a:ext cx="7901492" cy="4561242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700B62-238A-4673-A44D-67D7A3736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245200"/>
            <a:ext cx="140208" cy="402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A9BBC-F9F6-429B-B509-45B2D05E3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2569532"/>
            <a:ext cx="140208" cy="402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CF09B-C238-4B5F-A5E8-D365FDCBA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245200"/>
            <a:ext cx="140208" cy="402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2445F6-D50C-45A7-920B-563521D40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2569532"/>
            <a:ext cx="140208" cy="402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03C00F-3CDF-443A-A9D6-7019DA5EB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245200"/>
            <a:ext cx="140208" cy="402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92B14F-7547-41AE-B960-8B9A7172E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2569532"/>
            <a:ext cx="140208" cy="402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4DCDE7-1C57-4A81-AB05-A64A08DDF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4596536"/>
            <a:ext cx="140208" cy="4023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3F287A-8609-4F8A-9ED5-8B35908A0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920868"/>
            <a:ext cx="140208" cy="402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0FC493-EC75-4D84-8A32-FB0169A16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4596536"/>
            <a:ext cx="140208" cy="402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DDB0F5-C83B-4EF2-955A-43A54974C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920868"/>
            <a:ext cx="140208" cy="4023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B70553-2D7B-416E-8720-3FA875C15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4596536"/>
            <a:ext cx="140208" cy="4023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5F7FA9-D304-4DE6-A7EE-30DEE21D2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920868"/>
            <a:ext cx="140208" cy="4023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A85A7E-D798-4215-B11A-FB951E075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947872"/>
            <a:ext cx="140208" cy="402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C80106-EEBE-4708-A0E0-06E3FD4F1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272204"/>
            <a:ext cx="140208" cy="4023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F5584F-11A8-40D8-99D4-3A0CC36F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947872"/>
            <a:ext cx="140208" cy="402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A5BDE5-7857-4BCE-A2FC-EE2B76BE9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272204"/>
            <a:ext cx="140208" cy="4023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9FF742-6D61-4DFA-9837-579F3351D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947872"/>
            <a:ext cx="140208" cy="4023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B6118A-1343-4979-A6D2-5CFE6773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272204"/>
            <a:ext cx="140208" cy="40233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D0BB433-1D11-4604-A258-9ECBD0031BB1}"/>
              </a:ext>
            </a:extLst>
          </p:cNvPr>
          <p:cNvGrpSpPr/>
          <p:nvPr/>
        </p:nvGrpSpPr>
        <p:grpSpPr>
          <a:xfrm>
            <a:off x="484789" y="2514570"/>
            <a:ext cx="2754047" cy="3780677"/>
            <a:chOff x="4539791" y="2721932"/>
            <a:chExt cx="2754047" cy="37806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F0F820-4F9D-4B12-8F97-94438397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3397600"/>
              <a:ext cx="140208" cy="4023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309BBF-A43B-4D25-B3CD-3A4B3552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2721932"/>
              <a:ext cx="140208" cy="40233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07C5432-A5ED-4AC0-BA0F-3E080C2F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3397600"/>
              <a:ext cx="140208" cy="40233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2FDA8A-C790-4570-9417-E145C710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2721932"/>
              <a:ext cx="140208" cy="4023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BB04E8-8063-417A-AD1A-80C55D0C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3397600"/>
              <a:ext cx="140208" cy="4023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640D1DF-464F-4A6D-9A04-8E46F1556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2721932"/>
              <a:ext cx="140208" cy="4023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A8FC868-7F68-4CD8-8C98-E6335308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748936"/>
              <a:ext cx="140208" cy="4023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EE21245-92ED-479B-91EE-E2BB0D69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073268"/>
              <a:ext cx="140208" cy="4023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AC3062-7824-4D37-99FB-4F9DA0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748936"/>
              <a:ext cx="140208" cy="40233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3E596D-3A03-4689-9764-B717B3E8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073268"/>
              <a:ext cx="140208" cy="40233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C57615-1CFC-48E2-AA73-0A357B25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748936"/>
              <a:ext cx="140208" cy="40233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BFE7C3-E6B8-4CC3-B28F-A586C406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073268"/>
              <a:ext cx="140208" cy="40233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E7F0D2-B6B5-43C8-83C8-214A1F93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6100272"/>
              <a:ext cx="140208" cy="40233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D83AFC-C890-47F7-AF35-245585843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5424604"/>
              <a:ext cx="140208" cy="40233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D0D6E2-A2E6-4A96-B1AE-92C3EE41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6100272"/>
              <a:ext cx="140208" cy="40233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36BA8E1-D838-4BFB-8018-F58BD36F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5424604"/>
              <a:ext cx="140208" cy="40233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C9B1F37-FE5C-4DC0-9855-01DD6FBA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6100272"/>
              <a:ext cx="140208" cy="4023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D007B9-4FB8-4865-8BC7-DA2603DB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5424604"/>
              <a:ext cx="140208" cy="402337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54C3859-66A5-475F-BA32-6F1719E24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7" y="2016922"/>
            <a:ext cx="8290560" cy="47411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90EE495-9BF3-4D59-A501-15828CB2E20E}"/>
              </a:ext>
            </a:extLst>
          </p:cNvPr>
          <p:cNvSpPr/>
          <p:nvPr/>
        </p:nvSpPr>
        <p:spPr>
          <a:xfrm>
            <a:off x="4465354" y="2749798"/>
            <a:ext cx="2594969" cy="1393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8BF4A4-F36A-4351-BA81-19C876611F20}"/>
              </a:ext>
            </a:extLst>
          </p:cNvPr>
          <p:cNvSpPr txBox="1"/>
          <p:nvPr/>
        </p:nvSpPr>
        <p:spPr>
          <a:xfrm>
            <a:off x="3238836" y="1329674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D60093"/>
                </a:solidFill>
              </a:rPr>
              <a:t>x=0.084, y=0.133</a:t>
            </a:r>
            <a:r>
              <a:rPr lang="pl-PL">
                <a:solidFill>
                  <a:srgbClr val="D60093"/>
                </a:solidFill>
              </a:rPr>
              <a:t>, z=</a:t>
            </a:r>
            <a:r>
              <a:rPr lang="pl-PL" dirty="0">
                <a:solidFill>
                  <a:srgbClr val="D60093"/>
                </a:solidFill>
              </a:rPr>
              <a:t>0.075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A798DD0-1197-406F-8924-CB3933861C53}"/>
              </a:ext>
            </a:extLst>
          </p:cNvPr>
          <p:cNvCxnSpPr>
            <a:cxnSpLocks/>
            <a:stCxn id="60" idx="3"/>
          </p:cNvCxnSpPr>
          <p:nvPr/>
        </p:nvCxnSpPr>
        <p:spPr>
          <a:xfrm flipH="1">
            <a:off x="4700135" y="1514340"/>
            <a:ext cx="1461296" cy="2351566"/>
          </a:xfrm>
          <a:prstGeom prst="straightConnector1">
            <a:avLst/>
          </a:prstGeom>
          <a:ln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B01B49-45D0-4B89-91F1-B31F6AEB043B}"/>
              </a:ext>
            </a:extLst>
          </p:cNvPr>
          <p:cNvGrpSpPr/>
          <p:nvPr/>
        </p:nvGrpSpPr>
        <p:grpSpPr>
          <a:xfrm>
            <a:off x="4206563" y="3812065"/>
            <a:ext cx="561846" cy="608591"/>
            <a:chOff x="8307178" y="6023598"/>
            <a:chExt cx="561846" cy="60859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3CF2BE3-51D9-44AB-9F22-5554A0F45D9B}"/>
                </a:ext>
              </a:extLst>
            </p:cNvPr>
            <p:cNvGrpSpPr/>
            <p:nvPr/>
          </p:nvGrpSpPr>
          <p:grpSpPr>
            <a:xfrm rot="10800000">
              <a:off x="8554392" y="6023598"/>
              <a:ext cx="314632" cy="326611"/>
              <a:chOff x="8377084" y="5907041"/>
              <a:chExt cx="314632" cy="326611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7CB97D3-BF4C-4590-BBC2-BE0C8C8A4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1716" y="5907041"/>
                <a:ext cx="0" cy="32661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584A9134-1C80-4FCE-B13E-DB41EDA9CA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7084" y="5907042"/>
                <a:ext cx="31463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6455A7F-BD65-4E4F-BCA7-093F653D2E34}"/>
                </a:ext>
              </a:extLst>
            </p:cNvPr>
            <p:cNvSpPr txBox="1"/>
            <p:nvPr/>
          </p:nvSpPr>
          <p:spPr>
            <a:xfrm>
              <a:off x="8554391" y="62628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  <a:endParaRPr 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7C9D3B2-5C0D-49D7-8F7A-CF309B05AC55}"/>
                </a:ext>
              </a:extLst>
            </p:cNvPr>
            <p:cNvSpPr txBox="1"/>
            <p:nvPr/>
          </p:nvSpPr>
          <p:spPr>
            <a:xfrm>
              <a:off x="8307178" y="60332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7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8CC9-BC49-484E-8732-1646F2B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choice of cell gives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2CA88B-31D0-47FD-919B-C83D7278F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0" y="2016922"/>
            <a:ext cx="8290560" cy="4741164"/>
          </a:xfr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D6983C3-6C5D-464C-946C-148F96200348}"/>
              </a:ext>
            </a:extLst>
          </p:cNvPr>
          <p:cNvSpPr/>
          <p:nvPr/>
        </p:nvSpPr>
        <p:spPr>
          <a:xfrm>
            <a:off x="536740" y="2106883"/>
            <a:ext cx="7901492" cy="4561242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700B62-238A-4673-A44D-67D7A3736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245200"/>
            <a:ext cx="140208" cy="402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A9BBC-F9F6-429B-B509-45B2D05E3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2569532"/>
            <a:ext cx="140208" cy="402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CF09B-C238-4B5F-A5E8-D365FDCBA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245200"/>
            <a:ext cx="140208" cy="402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2445F6-D50C-45A7-920B-563521D40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2569532"/>
            <a:ext cx="140208" cy="402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03C00F-3CDF-443A-A9D6-7019DA5EB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245200"/>
            <a:ext cx="140208" cy="402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92B14F-7547-41AE-B960-8B9A7172E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2569532"/>
            <a:ext cx="140208" cy="402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4DCDE7-1C57-4A81-AB05-A64A08DDF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4596536"/>
            <a:ext cx="140208" cy="4023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3F287A-8609-4F8A-9ED5-8B35908A0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920868"/>
            <a:ext cx="140208" cy="402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0FC493-EC75-4D84-8A32-FB0169A16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4596536"/>
            <a:ext cx="140208" cy="402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DDB0F5-C83B-4EF2-955A-43A54974C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920868"/>
            <a:ext cx="140208" cy="4023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B70553-2D7B-416E-8720-3FA875C15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4596536"/>
            <a:ext cx="140208" cy="4023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5F7FA9-D304-4DE6-A7EE-30DEE21D2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920868"/>
            <a:ext cx="140208" cy="4023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A85A7E-D798-4215-B11A-FB951E075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947872"/>
            <a:ext cx="140208" cy="402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C80106-EEBE-4708-A0E0-06E3FD4F1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272204"/>
            <a:ext cx="140208" cy="4023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F5584F-11A8-40D8-99D4-3A0CC36F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947872"/>
            <a:ext cx="140208" cy="402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A5BDE5-7857-4BCE-A2FC-EE2B76BE9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272204"/>
            <a:ext cx="140208" cy="4023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9FF742-6D61-4DFA-9837-579F3351D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947872"/>
            <a:ext cx="140208" cy="4023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B6118A-1343-4979-A6D2-5CFE6773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272204"/>
            <a:ext cx="140208" cy="40233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D0BB433-1D11-4604-A258-9ECBD0031BB1}"/>
              </a:ext>
            </a:extLst>
          </p:cNvPr>
          <p:cNvGrpSpPr/>
          <p:nvPr/>
        </p:nvGrpSpPr>
        <p:grpSpPr>
          <a:xfrm>
            <a:off x="484789" y="2514570"/>
            <a:ext cx="2754047" cy="3780677"/>
            <a:chOff x="4539791" y="2721932"/>
            <a:chExt cx="2754047" cy="37806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F0F820-4F9D-4B12-8F97-94438397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3397600"/>
              <a:ext cx="140208" cy="4023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309BBF-A43B-4D25-B3CD-3A4B3552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2721932"/>
              <a:ext cx="140208" cy="40233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07C5432-A5ED-4AC0-BA0F-3E080C2F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3397600"/>
              <a:ext cx="140208" cy="40233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2FDA8A-C790-4570-9417-E145C710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2721932"/>
              <a:ext cx="140208" cy="4023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BB04E8-8063-417A-AD1A-80C55D0C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3397600"/>
              <a:ext cx="140208" cy="4023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640D1DF-464F-4A6D-9A04-8E46F1556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2721932"/>
              <a:ext cx="140208" cy="4023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A8FC868-7F68-4CD8-8C98-E6335308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748936"/>
              <a:ext cx="140208" cy="4023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EE21245-92ED-479B-91EE-E2BB0D69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073268"/>
              <a:ext cx="140208" cy="4023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AC3062-7824-4D37-99FB-4F9DA0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748936"/>
              <a:ext cx="140208" cy="40233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3E596D-3A03-4689-9764-B717B3E8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073268"/>
              <a:ext cx="140208" cy="40233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C57615-1CFC-48E2-AA73-0A357B25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748936"/>
              <a:ext cx="140208" cy="40233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BFE7C3-E6B8-4CC3-B28F-A586C406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073268"/>
              <a:ext cx="140208" cy="40233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E7F0D2-B6B5-43C8-83C8-214A1F93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6100272"/>
              <a:ext cx="140208" cy="40233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D83AFC-C890-47F7-AF35-245585843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5424604"/>
              <a:ext cx="140208" cy="40233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D0D6E2-A2E6-4A96-B1AE-92C3EE41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6100272"/>
              <a:ext cx="140208" cy="40233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36BA8E1-D838-4BFB-8018-F58BD36F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5424604"/>
              <a:ext cx="140208" cy="40233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C9B1F37-FE5C-4DC0-9855-01DD6FBA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6100272"/>
              <a:ext cx="140208" cy="4023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D007B9-4FB8-4865-8BC7-DA2603DB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5424604"/>
              <a:ext cx="140208" cy="402337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54C3859-66A5-475F-BA32-6F1719E24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7" y="2016922"/>
            <a:ext cx="8290560" cy="47411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90EE495-9BF3-4D59-A501-15828CB2E20E}"/>
              </a:ext>
            </a:extLst>
          </p:cNvPr>
          <p:cNvSpPr/>
          <p:nvPr/>
        </p:nvSpPr>
        <p:spPr>
          <a:xfrm>
            <a:off x="3160010" y="2740585"/>
            <a:ext cx="2594969" cy="1393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4F8A04-ACE8-48BE-BD72-7FC0682FD913}"/>
              </a:ext>
            </a:extLst>
          </p:cNvPr>
          <p:cNvSpPr txBox="1"/>
          <p:nvPr/>
        </p:nvSpPr>
        <p:spPr>
          <a:xfrm>
            <a:off x="3238836" y="1329674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D60093"/>
                </a:solidFill>
              </a:rPr>
              <a:t>x=0.</a:t>
            </a:r>
            <a:r>
              <a:rPr lang="en-US" dirty="0">
                <a:solidFill>
                  <a:srgbClr val="D60093"/>
                </a:solidFill>
              </a:rPr>
              <a:t>584</a:t>
            </a:r>
            <a:r>
              <a:rPr lang="pl-PL" dirty="0">
                <a:solidFill>
                  <a:srgbClr val="D60093"/>
                </a:solidFill>
              </a:rPr>
              <a:t>, y=0.133, z=0.075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B0B6AC4-1067-4560-8358-D143B32DFAC6}"/>
              </a:ext>
            </a:extLst>
          </p:cNvPr>
          <p:cNvCxnSpPr>
            <a:cxnSpLocks/>
          </p:cNvCxnSpPr>
          <p:nvPr/>
        </p:nvCxnSpPr>
        <p:spPr>
          <a:xfrm flipH="1">
            <a:off x="4700135" y="1514340"/>
            <a:ext cx="1461296" cy="2351566"/>
          </a:xfrm>
          <a:prstGeom prst="straightConnector1">
            <a:avLst/>
          </a:prstGeom>
          <a:ln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85FFA9-C7C2-442B-8250-DB52F750AE5C}"/>
              </a:ext>
            </a:extLst>
          </p:cNvPr>
          <p:cNvGrpSpPr/>
          <p:nvPr/>
        </p:nvGrpSpPr>
        <p:grpSpPr>
          <a:xfrm>
            <a:off x="2910196" y="3790129"/>
            <a:ext cx="561846" cy="608591"/>
            <a:chOff x="8307178" y="6023598"/>
            <a:chExt cx="561846" cy="60859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1DE40BA-03B5-4F9E-BCEE-D3CB2B139707}"/>
                </a:ext>
              </a:extLst>
            </p:cNvPr>
            <p:cNvGrpSpPr/>
            <p:nvPr/>
          </p:nvGrpSpPr>
          <p:grpSpPr>
            <a:xfrm rot="10800000">
              <a:off x="8554392" y="6023598"/>
              <a:ext cx="314632" cy="326611"/>
              <a:chOff x="8377084" y="5907041"/>
              <a:chExt cx="314632" cy="326611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C1B33AD-A794-4ED6-B729-CB441A281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1716" y="5907041"/>
                <a:ext cx="0" cy="32661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3B4FE2BD-3A63-46DD-9E18-CA4280EF26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7084" y="5907042"/>
                <a:ext cx="31463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5FE5F8-7C21-442C-B17C-94A12DFBD3BF}"/>
                </a:ext>
              </a:extLst>
            </p:cNvPr>
            <p:cNvSpPr txBox="1"/>
            <p:nvPr/>
          </p:nvSpPr>
          <p:spPr>
            <a:xfrm>
              <a:off x="8554391" y="62628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E597C1-7FD5-406A-B775-D3BB196AC90E}"/>
                </a:ext>
              </a:extLst>
            </p:cNvPr>
            <p:cNvSpPr txBox="1"/>
            <p:nvPr/>
          </p:nvSpPr>
          <p:spPr>
            <a:xfrm>
              <a:off x="8307178" y="60332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118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8CC9-BC49-484E-8732-1646F2B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choice of cell gives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2CA88B-31D0-47FD-919B-C83D7278F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0" y="2016922"/>
            <a:ext cx="8290560" cy="4741164"/>
          </a:xfr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D6983C3-6C5D-464C-946C-148F96200348}"/>
              </a:ext>
            </a:extLst>
          </p:cNvPr>
          <p:cNvSpPr/>
          <p:nvPr/>
        </p:nvSpPr>
        <p:spPr>
          <a:xfrm>
            <a:off x="536740" y="2106883"/>
            <a:ext cx="7901492" cy="4561242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700B62-238A-4673-A44D-67D7A3736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245200"/>
            <a:ext cx="140208" cy="402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A9BBC-F9F6-429B-B509-45B2D05E3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2569532"/>
            <a:ext cx="140208" cy="402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CF09B-C238-4B5F-A5E8-D365FDCBA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245200"/>
            <a:ext cx="140208" cy="402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2445F6-D50C-45A7-920B-563521D40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2569532"/>
            <a:ext cx="140208" cy="402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03C00F-3CDF-443A-A9D6-7019DA5EB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245200"/>
            <a:ext cx="140208" cy="402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92B14F-7547-41AE-B960-8B9A7172E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2569532"/>
            <a:ext cx="140208" cy="402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4DCDE7-1C57-4A81-AB05-A64A08DDF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4596536"/>
            <a:ext cx="140208" cy="4023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3F287A-8609-4F8A-9ED5-8B35908A0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920868"/>
            <a:ext cx="140208" cy="402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0FC493-EC75-4D84-8A32-FB0169A16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4596536"/>
            <a:ext cx="140208" cy="402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DDB0F5-C83B-4EF2-955A-43A54974C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920868"/>
            <a:ext cx="140208" cy="4023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B70553-2D7B-416E-8720-3FA875C15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4596536"/>
            <a:ext cx="140208" cy="4023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5F7FA9-D304-4DE6-A7EE-30DEE21D2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920868"/>
            <a:ext cx="140208" cy="4023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A85A7E-D798-4215-B11A-FB951E075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947872"/>
            <a:ext cx="140208" cy="402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C80106-EEBE-4708-A0E0-06E3FD4F1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272204"/>
            <a:ext cx="140208" cy="4023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F5584F-11A8-40D8-99D4-3A0CC36F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947872"/>
            <a:ext cx="140208" cy="402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A5BDE5-7857-4BCE-A2FC-EE2B76BE9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272204"/>
            <a:ext cx="140208" cy="4023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9FF742-6D61-4DFA-9837-579F3351D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947872"/>
            <a:ext cx="140208" cy="4023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B6118A-1343-4979-A6D2-5CFE6773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272204"/>
            <a:ext cx="140208" cy="40233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D0BB433-1D11-4604-A258-9ECBD0031BB1}"/>
              </a:ext>
            </a:extLst>
          </p:cNvPr>
          <p:cNvGrpSpPr/>
          <p:nvPr/>
        </p:nvGrpSpPr>
        <p:grpSpPr>
          <a:xfrm>
            <a:off x="484789" y="2514570"/>
            <a:ext cx="2754047" cy="3780677"/>
            <a:chOff x="4539791" y="2721932"/>
            <a:chExt cx="2754047" cy="37806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F0F820-4F9D-4B12-8F97-94438397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3397600"/>
              <a:ext cx="140208" cy="4023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309BBF-A43B-4D25-B3CD-3A4B3552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2721932"/>
              <a:ext cx="140208" cy="40233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07C5432-A5ED-4AC0-BA0F-3E080C2F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3397600"/>
              <a:ext cx="140208" cy="40233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2FDA8A-C790-4570-9417-E145C710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2721932"/>
              <a:ext cx="140208" cy="4023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BB04E8-8063-417A-AD1A-80C55D0C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3397600"/>
              <a:ext cx="140208" cy="4023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640D1DF-464F-4A6D-9A04-8E46F1556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2721932"/>
              <a:ext cx="140208" cy="4023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A8FC868-7F68-4CD8-8C98-E6335308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748936"/>
              <a:ext cx="140208" cy="4023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EE21245-92ED-479B-91EE-E2BB0D69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073268"/>
              <a:ext cx="140208" cy="4023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AC3062-7824-4D37-99FB-4F9DA0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748936"/>
              <a:ext cx="140208" cy="40233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3E596D-3A03-4689-9764-B717B3E8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073268"/>
              <a:ext cx="140208" cy="40233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C57615-1CFC-48E2-AA73-0A357B25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748936"/>
              <a:ext cx="140208" cy="40233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BFE7C3-E6B8-4CC3-B28F-A586C406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073268"/>
              <a:ext cx="140208" cy="40233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E7F0D2-B6B5-43C8-83C8-214A1F93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6100272"/>
              <a:ext cx="140208" cy="40233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D83AFC-C890-47F7-AF35-245585843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5424604"/>
              <a:ext cx="140208" cy="40233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D0D6E2-A2E6-4A96-B1AE-92C3EE41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6100272"/>
              <a:ext cx="140208" cy="40233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36BA8E1-D838-4BFB-8018-F58BD36F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5424604"/>
              <a:ext cx="140208" cy="40233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C9B1F37-FE5C-4DC0-9855-01DD6FBA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6100272"/>
              <a:ext cx="140208" cy="4023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D007B9-4FB8-4865-8BC7-DA2603DB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5424604"/>
              <a:ext cx="140208" cy="402337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54C3859-66A5-475F-BA32-6F1719E24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7" y="2016922"/>
            <a:ext cx="8290560" cy="47411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90EE495-9BF3-4D59-A501-15828CB2E20E}"/>
              </a:ext>
            </a:extLst>
          </p:cNvPr>
          <p:cNvSpPr/>
          <p:nvPr/>
        </p:nvSpPr>
        <p:spPr>
          <a:xfrm>
            <a:off x="4476365" y="3429000"/>
            <a:ext cx="2594969" cy="1393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C00F19-8C4B-4974-A551-F91449058360}"/>
              </a:ext>
            </a:extLst>
          </p:cNvPr>
          <p:cNvSpPr txBox="1"/>
          <p:nvPr/>
        </p:nvSpPr>
        <p:spPr>
          <a:xfrm>
            <a:off x="3238836" y="1329674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D60093"/>
                </a:solidFill>
              </a:rPr>
              <a:t>x=0.</a:t>
            </a:r>
            <a:r>
              <a:rPr lang="en-US" dirty="0">
                <a:solidFill>
                  <a:srgbClr val="D60093"/>
                </a:solidFill>
              </a:rPr>
              <a:t>084</a:t>
            </a:r>
            <a:r>
              <a:rPr lang="pl-PL" dirty="0">
                <a:solidFill>
                  <a:srgbClr val="D60093"/>
                </a:solidFill>
              </a:rPr>
              <a:t>, y=0.</a:t>
            </a:r>
            <a:r>
              <a:rPr lang="en-US" dirty="0">
                <a:solidFill>
                  <a:srgbClr val="D60093"/>
                </a:solidFill>
              </a:rPr>
              <a:t>6</a:t>
            </a:r>
            <a:r>
              <a:rPr lang="pl-PL" dirty="0">
                <a:solidFill>
                  <a:srgbClr val="D60093"/>
                </a:solidFill>
              </a:rPr>
              <a:t>33</a:t>
            </a:r>
            <a:r>
              <a:rPr lang="pl-PL">
                <a:solidFill>
                  <a:srgbClr val="D60093"/>
                </a:solidFill>
              </a:rPr>
              <a:t>, z=</a:t>
            </a:r>
            <a:r>
              <a:rPr lang="pl-PL" dirty="0">
                <a:solidFill>
                  <a:srgbClr val="D60093"/>
                </a:solidFill>
              </a:rPr>
              <a:t>0.075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8784EC-0B2F-41D0-B38F-CF1C94D71917}"/>
              </a:ext>
            </a:extLst>
          </p:cNvPr>
          <p:cNvCxnSpPr>
            <a:cxnSpLocks/>
          </p:cNvCxnSpPr>
          <p:nvPr/>
        </p:nvCxnSpPr>
        <p:spPr>
          <a:xfrm flipH="1">
            <a:off x="4700135" y="1514340"/>
            <a:ext cx="1461296" cy="2351566"/>
          </a:xfrm>
          <a:prstGeom prst="straightConnector1">
            <a:avLst/>
          </a:prstGeom>
          <a:ln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E69E50-3819-4117-AA4A-2C7BF5E52871}"/>
              </a:ext>
            </a:extLst>
          </p:cNvPr>
          <p:cNvGrpSpPr/>
          <p:nvPr/>
        </p:nvGrpSpPr>
        <p:grpSpPr>
          <a:xfrm>
            <a:off x="4232777" y="4493408"/>
            <a:ext cx="561846" cy="608591"/>
            <a:chOff x="8307178" y="6023598"/>
            <a:chExt cx="561846" cy="60859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1320E7A-4751-475F-AB60-1D8CED747522}"/>
                </a:ext>
              </a:extLst>
            </p:cNvPr>
            <p:cNvGrpSpPr/>
            <p:nvPr/>
          </p:nvGrpSpPr>
          <p:grpSpPr>
            <a:xfrm rot="10800000">
              <a:off x="8554392" y="6023598"/>
              <a:ext cx="314632" cy="326611"/>
              <a:chOff x="8377084" y="5907041"/>
              <a:chExt cx="314632" cy="326611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FC8DCF54-6285-4DB2-AD56-1DC59A41E2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1716" y="5907041"/>
                <a:ext cx="0" cy="32661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2249F6E-4442-4023-A526-853A8C28C1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7084" y="5907042"/>
                <a:ext cx="31463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6AF067-1E8C-4983-9FDA-06C8C0C05EDF}"/>
                </a:ext>
              </a:extLst>
            </p:cNvPr>
            <p:cNvSpPr txBox="1"/>
            <p:nvPr/>
          </p:nvSpPr>
          <p:spPr>
            <a:xfrm>
              <a:off x="8554391" y="62628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662CC7F-E847-42FD-B45D-FC7ED7216B23}"/>
                </a:ext>
              </a:extLst>
            </p:cNvPr>
            <p:cNvSpPr txBox="1"/>
            <p:nvPr/>
          </p:nvSpPr>
          <p:spPr>
            <a:xfrm>
              <a:off x="8307178" y="60332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647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8CC9-BC49-484E-8732-1646F2B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choice of cell gives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2CA88B-31D0-47FD-919B-C83D7278F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0" y="2016922"/>
            <a:ext cx="8290560" cy="4741164"/>
          </a:xfr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D6983C3-6C5D-464C-946C-148F96200348}"/>
              </a:ext>
            </a:extLst>
          </p:cNvPr>
          <p:cNvSpPr/>
          <p:nvPr/>
        </p:nvSpPr>
        <p:spPr>
          <a:xfrm>
            <a:off x="536740" y="2106883"/>
            <a:ext cx="7901492" cy="4561242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700B62-238A-4673-A44D-67D7A3736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245200"/>
            <a:ext cx="140208" cy="402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A9BBC-F9F6-429B-B509-45B2D05E3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2569532"/>
            <a:ext cx="140208" cy="402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CF09B-C238-4B5F-A5E8-D365FDCBA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245200"/>
            <a:ext cx="140208" cy="402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2445F6-D50C-45A7-920B-563521D40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2569532"/>
            <a:ext cx="140208" cy="402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03C00F-3CDF-443A-A9D6-7019DA5EB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245200"/>
            <a:ext cx="140208" cy="402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92B14F-7547-41AE-B960-8B9A7172E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2569532"/>
            <a:ext cx="140208" cy="402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4DCDE7-1C57-4A81-AB05-A64A08DDF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4596536"/>
            <a:ext cx="140208" cy="4023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3F287A-8609-4F8A-9ED5-8B35908A0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920868"/>
            <a:ext cx="140208" cy="402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0FC493-EC75-4D84-8A32-FB0169A16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4596536"/>
            <a:ext cx="140208" cy="402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DDB0F5-C83B-4EF2-955A-43A54974C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920868"/>
            <a:ext cx="140208" cy="4023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B70553-2D7B-416E-8720-3FA875C15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4596536"/>
            <a:ext cx="140208" cy="4023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5F7FA9-D304-4DE6-A7EE-30DEE21D2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920868"/>
            <a:ext cx="140208" cy="4023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A85A7E-D798-4215-B11A-FB951E075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947872"/>
            <a:ext cx="140208" cy="402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C80106-EEBE-4708-A0E0-06E3FD4F1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272204"/>
            <a:ext cx="140208" cy="4023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F5584F-11A8-40D8-99D4-3A0CC36F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947872"/>
            <a:ext cx="140208" cy="402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A5BDE5-7857-4BCE-A2FC-EE2B76BE9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272204"/>
            <a:ext cx="140208" cy="4023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9FF742-6D61-4DFA-9837-579F3351D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947872"/>
            <a:ext cx="140208" cy="4023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B6118A-1343-4979-A6D2-5CFE6773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272204"/>
            <a:ext cx="140208" cy="40233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D0BB433-1D11-4604-A258-9ECBD0031BB1}"/>
              </a:ext>
            </a:extLst>
          </p:cNvPr>
          <p:cNvGrpSpPr/>
          <p:nvPr/>
        </p:nvGrpSpPr>
        <p:grpSpPr>
          <a:xfrm>
            <a:off x="484789" y="2514570"/>
            <a:ext cx="2754047" cy="3780677"/>
            <a:chOff x="4539791" y="2721932"/>
            <a:chExt cx="2754047" cy="37806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F0F820-4F9D-4B12-8F97-94438397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3397600"/>
              <a:ext cx="140208" cy="4023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309BBF-A43B-4D25-B3CD-3A4B3552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2721932"/>
              <a:ext cx="140208" cy="40233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07C5432-A5ED-4AC0-BA0F-3E080C2F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3397600"/>
              <a:ext cx="140208" cy="40233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2FDA8A-C790-4570-9417-E145C710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2721932"/>
              <a:ext cx="140208" cy="4023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BB04E8-8063-417A-AD1A-80C55D0C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3397600"/>
              <a:ext cx="140208" cy="4023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640D1DF-464F-4A6D-9A04-8E46F1556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2721932"/>
              <a:ext cx="140208" cy="4023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A8FC868-7F68-4CD8-8C98-E6335308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748936"/>
              <a:ext cx="140208" cy="4023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EE21245-92ED-479B-91EE-E2BB0D69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073268"/>
              <a:ext cx="140208" cy="4023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AC3062-7824-4D37-99FB-4F9DA0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748936"/>
              <a:ext cx="140208" cy="40233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3E596D-3A03-4689-9764-B717B3E8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073268"/>
              <a:ext cx="140208" cy="40233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C57615-1CFC-48E2-AA73-0A357B25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748936"/>
              <a:ext cx="140208" cy="40233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BFE7C3-E6B8-4CC3-B28F-A586C406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073268"/>
              <a:ext cx="140208" cy="40233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E7F0D2-B6B5-43C8-83C8-214A1F93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6100272"/>
              <a:ext cx="140208" cy="40233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D83AFC-C890-47F7-AF35-245585843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5424604"/>
              <a:ext cx="140208" cy="40233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D0D6E2-A2E6-4A96-B1AE-92C3EE41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6100272"/>
              <a:ext cx="140208" cy="40233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36BA8E1-D838-4BFB-8018-F58BD36F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5424604"/>
              <a:ext cx="140208" cy="40233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C9B1F37-FE5C-4DC0-9855-01DD6FBA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6100272"/>
              <a:ext cx="140208" cy="4023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D007B9-4FB8-4865-8BC7-DA2603DB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5424604"/>
              <a:ext cx="140208" cy="402337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54C3859-66A5-475F-BA32-6F1719E24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7" y="2016922"/>
            <a:ext cx="8290560" cy="47411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90EE495-9BF3-4D59-A501-15828CB2E20E}"/>
              </a:ext>
            </a:extLst>
          </p:cNvPr>
          <p:cNvSpPr/>
          <p:nvPr/>
        </p:nvSpPr>
        <p:spPr>
          <a:xfrm>
            <a:off x="3168732" y="3423624"/>
            <a:ext cx="2594969" cy="1393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52D5A43-3A79-4AF4-B206-5B124E05E87A}"/>
              </a:ext>
            </a:extLst>
          </p:cNvPr>
          <p:cNvCxnSpPr>
            <a:cxnSpLocks/>
          </p:cNvCxnSpPr>
          <p:nvPr/>
        </p:nvCxnSpPr>
        <p:spPr>
          <a:xfrm flipH="1">
            <a:off x="4700135" y="1514340"/>
            <a:ext cx="1461296" cy="2351566"/>
          </a:xfrm>
          <a:prstGeom prst="straightConnector1">
            <a:avLst/>
          </a:prstGeom>
          <a:ln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64E4B40-973B-4577-8C0A-34E50C63C67B}"/>
              </a:ext>
            </a:extLst>
          </p:cNvPr>
          <p:cNvSpPr txBox="1"/>
          <p:nvPr/>
        </p:nvSpPr>
        <p:spPr>
          <a:xfrm>
            <a:off x="3238836" y="1329674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D60093"/>
                </a:solidFill>
              </a:rPr>
              <a:t>x=0.</a:t>
            </a:r>
            <a:r>
              <a:rPr lang="en-US" dirty="0">
                <a:solidFill>
                  <a:srgbClr val="D60093"/>
                </a:solidFill>
              </a:rPr>
              <a:t>584</a:t>
            </a:r>
            <a:r>
              <a:rPr lang="pl-PL" dirty="0">
                <a:solidFill>
                  <a:srgbClr val="D60093"/>
                </a:solidFill>
              </a:rPr>
              <a:t>, y=0.</a:t>
            </a:r>
            <a:r>
              <a:rPr lang="en-US" dirty="0">
                <a:solidFill>
                  <a:srgbClr val="D60093"/>
                </a:solidFill>
              </a:rPr>
              <a:t>6</a:t>
            </a:r>
            <a:r>
              <a:rPr lang="pl-PL" dirty="0">
                <a:solidFill>
                  <a:srgbClr val="D60093"/>
                </a:solidFill>
              </a:rPr>
              <a:t>33</a:t>
            </a:r>
            <a:r>
              <a:rPr lang="pl-PL">
                <a:solidFill>
                  <a:srgbClr val="D60093"/>
                </a:solidFill>
              </a:rPr>
              <a:t>, z=</a:t>
            </a:r>
            <a:r>
              <a:rPr lang="pl-PL" dirty="0">
                <a:solidFill>
                  <a:srgbClr val="D60093"/>
                </a:solidFill>
              </a:rPr>
              <a:t>0.075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4941F55-167B-43A7-A733-73C13E2719AC}"/>
              </a:ext>
            </a:extLst>
          </p:cNvPr>
          <p:cNvGrpSpPr/>
          <p:nvPr/>
        </p:nvGrpSpPr>
        <p:grpSpPr>
          <a:xfrm>
            <a:off x="2926215" y="4493408"/>
            <a:ext cx="561846" cy="608591"/>
            <a:chOff x="8307178" y="6023598"/>
            <a:chExt cx="561846" cy="60859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7B62CD-10D1-4659-817B-AFE9DFB0CA7B}"/>
                </a:ext>
              </a:extLst>
            </p:cNvPr>
            <p:cNvGrpSpPr/>
            <p:nvPr/>
          </p:nvGrpSpPr>
          <p:grpSpPr>
            <a:xfrm rot="10800000">
              <a:off x="8554392" y="6023598"/>
              <a:ext cx="314632" cy="326611"/>
              <a:chOff x="8377084" y="5907041"/>
              <a:chExt cx="314632" cy="326611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D65BEAF6-8561-488A-9497-8E1F4BCDB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1716" y="5907041"/>
                <a:ext cx="0" cy="32661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FBAB0AB6-BDF5-472E-BBE7-4F0D769575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7084" y="5907042"/>
                <a:ext cx="31463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A7CCA82-DD31-4AC1-AF7D-243A90D505D8}"/>
                </a:ext>
              </a:extLst>
            </p:cNvPr>
            <p:cNvSpPr txBox="1"/>
            <p:nvPr/>
          </p:nvSpPr>
          <p:spPr>
            <a:xfrm>
              <a:off x="8554391" y="62628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296CA63-8A73-4E7B-B9E5-FC7C4FA834F8}"/>
                </a:ext>
              </a:extLst>
            </p:cNvPr>
            <p:cNvSpPr txBox="1"/>
            <p:nvPr/>
          </p:nvSpPr>
          <p:spPr>
            <a:xfrm>
              <a:off x="8307178" y="60332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02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ABB8-F6DC-49E4-B2C6-61BD473C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13 peaks in the Isomorphous Difference Patterson Map (i.e. Treasure Map)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9CAD-8A05-4EEC-9248-8C81A51F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51" y="3903055"/>
            <a:ext cx="8411498" cy="2426370"/>
          </a:xfrm>
        </p:spPr>
        <p:txBody>
          <a:bodyPr/>
          <a:lstStyle/>
          <a:p>
            <a:r>
              <a:rPr lang="en-US" sz="2000" dirty="0"/>
              <a:t>Huguette counted 13 peaks in the difference Patterson map unit cell. Then how many Pt atoms are expected in the unit cell?</a:t>
            </a:r>
          </a:p>
          <a:p>
            <a:r>
              <a:rPr lang="en-US" sz="2000" dirty="0"/>
              <a:t>What is the relationship between the number of Patterson peaks and the number of Pt atoms in the unit cell?</a:t>
            </a:r>
          </a:p>
          <a:p>
            <a:r>
              <a:rPr lang="en-US" sz="2000" dirty="0"/>
              <a:t>Each Patterson peak represents a vector between a pair of Pt atoms.</a:t>
            </a:r>
          </a:p>
          <a:p>
            <a:r>
              <a:rPr lang="en-US" sz="2000" dirty="0"/>
              <a:t>There is a vector (peak) for every pair of Pt atoms in the unit cell.</a:t>
            </a:r>
          </a:p>
          <a:p>
            <a:r>
              <a:rPr lang="en-US" sz="2000" dirty="0"/>
              <a:t>If there are “n” atoms in a unit cell, then there should be n</a:t>
            </a:r>
            <a:r>
              <a:rPr lang="en-US" sz="2000" baseline="30000" dirty="0"/>
              <a:t>2</a:t>
            </a:r>
            <a:r>
              <a:rPr lang="en-US" sz="2000" dirty="0"/>
              <a:t> Patterson peaks. But “n” of these n</a:t>
            </a:r>
            <a:r>
              <a:rPr lang="en-US" sz="2000" baseline="30000" dirty="0"/>
              <a:t>2 </a:t>
            </a:r>
            <a:r>
              <a:rPr lang="en-US" sz="2000" dirty="0"/>
              <a:t>peaks would be at the origin (self peaks).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01C64-F3BC-4356-B4A7-11A066E9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3347"/>
            <a:ext cx="3172744" cy="22457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D81C85-0517-41C2-9CF2-A3E6F6ECC8A0}"/>
              </a:ext>
            </a:extLst>
          </p:cNvPr>
          <p:cNvCxnSpPr>
            <a:cxnSpLocks/>
          </p:cNvCxnSpPr>
          <p:nvPr/>
        </p:nvCxnSpPr>
        <p:spPr>
          <a:xfrm flipV="1">
            <a:off x="736108" y="2966676"/>
            <a:ext cx="0" cy="369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1D9846-0F87-4BFC-943E-61EAFB1CBF28}"/>
              </a:ext>
            </a:extLst>
          </p:cNvPr>
          <p:cNvCxnSpPr>
            <a:cxnSpLocks/>
          </p:cNvCxnSpPr>
          <p:nvPr/>
        </p:nvCxnSpPr>
        <p:spPr>
          <a:xfrm flipV="1">
            <a:off x="742395" y="3332151"/>
            <a:ext cx="32562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19A0DA-4DA7-45C2-8143-C859B27FA2FC}"/>
              </a:ext>
            </a:extLst>
          </p:cNvPr>
          <p:cNvCxnSpPr>
            <a:cxnSpLocks/>
          </p:cNvCxnSpPr>
          <p:nvPr/>
        </p:nvCxnSpPr>
        <p:spPr>
          <a:xfrm flipH="1">
            <a:off x="530106" y="3336075"/>
            <a:ext cx="199021" cy="906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AC162F-CA64-4AA6-B3F5-1FC9A40C9562}"/>
              </a:ext>
            </a:extLst>
          </p:cNvPr>
          <p:cNvSpPr txBox="1"/>
          <p:nvPr/>
        </p:nvSpPr>
        <p:spPr>
          <a:xfrm>
            <a:off x="1015017" y="31185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46A2A-766F-4DD0-8749-0CC6079B039C}"/>
              </a:ext>
            </a:extLst>
          </p:cNvPr>
          <p:cNvSpPr txBox="1"/>
          <p:nvPr/>
        </p:nvSpPr>
        <p:spPr>
          <a:xfrm>
            <a:off x="590674" y="26534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32BC2-858B-4F30-A43C-75D66B822528}"/>
              </a:ext>
            </a:extLst>
          </p:cNvPr>
          <p:cNvSpPr txBox="1"/>
          <p:nvPr/>
        </p:nvSpPr>
        <p:spPr>
          <a:xfrm>
            <a:off x="307159" y="32420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996FF-8EBF-4116-B60E-18B758984623}"/>
              </a:ext>
            </a:extLst>
          </p:cNvPr>
          <p:cNvSpPr/>
          <p:nvPr/>
        </p:nvSpPr>
        <p:spPr>
          <a:xfrm>
            <a:off x="4177788" y="1328819"/>
            <a:ext cx="4182104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Count Site Height    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u 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1    1       1777.67   0.0000  0.0000  0.0000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2    2        442.65   0.5000  0.7658  0.8501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3    2        442.65   0.5000  0.2342  0.1499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4    2        442.65   0.5000  0.7658  0.1499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5    2        442.65   0.5000  0.2342  0.8501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6    3        439.89   0.1678  0.2658  0.0000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7    3        439.89   0.8322  0.7342  0.0000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8    3        439.89   0.8322  0.2658  0.0000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9    3        439.89   0.1678  0.7342  0.0000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10    4        439.66   0.3322  0.5000  0.1499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11    4        439.66   0.6678  0.5000  0.8501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12    4        439.66   0.6678  0.5000  0.1499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13    4        439.66   0.3322  0.5000  0.8501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228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8CC9-BC49-484E-8732-1646F2B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There is an ambiguity in the choice of origin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700B62-238A-4673-A44D-67D7A3736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245200"/>
            <a:ext cx="140208" cy="402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A9BBC-F9F6-429B-B509-45B2D05E3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2569532"/>
            <a:ext cx="140208" cy="402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CF09B-C238-4B5F-A5E8-D365FDCBA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245200"/>
            <a:ext cx="140208" cy="402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2445F6-D50C-45A7-920B-563521D40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2569532"/>
            <a:ext cx="140208" cy="402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03C00F-3CDF-443A-A9D6-7019DA5EB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245200"/>
            <a:ext cx="140208" cy="402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92B14F-7547-41AE-B960-8B9A7172E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2569532"/>
            <a:ext cx="140208" cy="402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4DCDE7-1C57-4A81-AB05-A64A08DDF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4596536"/>
            <a:ext cx="140208" cy="4023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3F287A-8609-4F8A-9ED5-8B35908A0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920868"/>
            <a:ext cx="140208" cy="402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0FC493-EC75-4D84-8A32-FB0169A16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4596536"/>
            <a:ext cx="140208" cy="402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DDB0F5-C83B-4EF2-955A-43A54974C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920868"/>
            <a:ext cx="140208" cy="4023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B70553-2D7B-416E-8720-3FA875C15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4596536"/>
            <a:ext cx="140208" cy="4023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5F7FA9-D304-4DE6-A7EE-30DEE21D2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920868"/>
            <a:ext cx="140208" cy="4023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A85A7E-D798-4215-B11A-FB951E075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947872"/>
            <a:ext cx="140208" cy="402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C80106-EEBE-4708-A0E0-06E3FD4F1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272204"/>
            <a:ext cx="140208" cy="4023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F5584F-11A8-40D8-99D4-3A0CC36F0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947872"/>
            <a:ext cx="140208" cy="402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A5BDE5-7857-4BCE-A2FC-EE2B76BE9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272204"/>
            <a:ext cx="140208" cy="4023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9FF742-6D61-4DFA-9837-579F3351D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947872"/>
            <a:ext cx="140208" cy="4023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B6118A-1343-4979-A6D2-5CFE6773E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272204"/>
            <a:ext cx="140208" cy="40233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D0BB433-1D11-4604-A258-9ECBD0031BB1}"/>
              </a:ext>
            </a:extLst>
          </p:cNvPr>
          <p:cNvGrpSpPr/>
          <p:nvPr/>
        </p:nvGrpSpPr>
        <p:grpSpPr>
          <a:xfrm>
            <a:off x="484789" y="2514570"/>
            <a:ext cx="2754047" cy="3780677"/>
            <a:chOff x="4539791" y="2721932"/>
            <a:chExt cx="2754047" cy="37806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F0F820-4F9D-4B12-8F97-94438397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3397600"/>
              <a:ext cx="140208" cy="4023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309BBF-A43B-4D25-B3CD-3A4B3552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2721932"/>
              <a:ext cx="140208" cy="40233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07C5432-A5ED-4AC0-BA0F-3E080C2F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3397600"/>
              <a:ext cx="140208" cy="40233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2FDA8A-C790-4570-9417-E145C710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2721932"/>
              <a:ext cx="140208" cy="4023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BB04E8-8063-417A-AD1A-80C55D0C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3397600"/>
              <a:ext cx="140208" cy="4023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640D1DF-464F-4A6D-9A04-8E46F1556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2721932"/>
              <a:ext cx="140208" cy="4023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A8FC868-7F68-4CD8-8C98-E6335308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748936"/>
              <a:ext cx="140208" cy="4023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EE21245-92ED-479B-91EE-E2BB0D69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073268"/>
              <a:ext cx="140208" cy="4023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AC3062-7824-4D37-99FB-4F9DA0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748936"/>
              <a:ext cx="140208" cy="40233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3E596D-3A03-4689-9764-B717B3E8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073268"/>
              <a:ext cx="140208" cy="40233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C57615-1CFC-48E2-AA73-0A357B25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748936"/>
              <a:ext cx="140208" cy="40233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BFE7C3-E6B8-4CC3-B28F-A586C406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073268"/>
              <a:ext cx="140208" cy="40233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E7F0D2-B6B5-43C8-83C8-214A1F93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6100272"/>
              <a:ext cx="140208" cy="40233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D83AFC-C890-47F7-AF35-245585843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5424604"/>
              <a:ext cx="140208" cy="40233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D0D6E2-A2E6-4A96-B1AE-92C3EE41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6100272"/>
              <a:ext cx="140208" cy="40233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36BA8E1-D838-4BFB-8018-F58BD36F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5424604"/>
              <a:ext cx="140208" cy="40233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C9B1F37-FE5C-4DC0-9855-01DD6FBA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6100272"/>
              <a:ext cx="140208" cy="4023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D007B9-4FB8-4865-8BC7-DA2603DB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5424604"/>
              <a:ext cx="140208" cy="402337"/>
            </a:xfrm>
            <a:prstGeom prst="rect">
              <a:avLst/>
            </a:prstGeom>
          </p:spPr>
        </p:pic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90EE495-9BF3-4D59-A501-15828CB2E20E}"/>
              </a:ext>
            </a:extLst>
          </p:cNvPr>
          <p:cNvSpPr/>
          <p:nvPr/>
        </p:nvSpPr>
        <p:spPr>
          <a:xfrm>
            <a:off x="3168732" y="3423624"/>
            <a:ext cx="2594969" cy="1393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88BECC-2670-45C4-87EC-60BC43C2AE94}"/>
              </a:ext>
            </a:extLst>
          </p:cNvPr>
          <p:cNvSpPr/>
          <p:nvPr/>
        </p:nvSpPr>
        <p:spPr>
          <a:xfrm>
            <a:off x="4476365" y="3429000"/>
            <a:ext cx="2594969" cy="1393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1F14ED2-2502-408A-A1C7-A4715E3F6380}"/>
              </a:ext>
            </a:extLst>
          </p:cNvPr>
          <p:cNvSpPr/>
          <p:nvPr/>
        </p:nvSpPr>
        <p:spPr>
          <a:xfrm>
            <a:off x="3160010" y="2740585"/>
            <a:ext cx="2594969" cy="1393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1489B6-10AA-425D-AD71-07C25BDAFC56}"/>
              </a:ext>
            </a:extLst>
          </p:cNvPr>
          <p:cNvSpPr/>
          <p:nvPr/>
        </p:nvSpPr>
        <p:spPr>
          <a:xfrm>
            <a:off x="4465354" y="2749798"/>
            <a:ext cx="2594969" cy="1393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8CC9-BC49-484E-8732-1646F2B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There is an ambiguity in the choice of origin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700B62-238A-4673-A44D-67D7A3736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245200"/>
            <a:ext cx="140208" cy="402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A9BBC-F9F6-429B-B509-45B2D05E3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2569532"/>
            <a:ext cx="140208" cy="402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CF09B-C238-4B5F-A5E8-D365FDCBA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245200"/>
            <a:ext cx="140208" cy="402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2445F6-D50C-45A7-920B-563521D40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2569532"/>
            <a:ext cx="140208" cy="402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03C00F-3CDF-443A-A9D6-7019DA5EB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245200"/>
            <a:ext cx="140208" cy="402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92B14F-7547-41AE-B960-8B9A7172E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2569532"/>
            <a:ext cx="140208" cy="402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4DCDE7-1C57-4A81-AB05-A64A08DDF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4596536"/>
            <a:ext cx="140208" cy="4023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3F287A-8609-4F8A-9ED5-8B35908A0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3920868"/>
            <a:ext cx="140208" cy="402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0FC493-EC75-4D84-8A32-FB0169A16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4596536"/>
            <a:ext cx="140208" cy="402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DDB0F5-C83B-4EF2-955A-43A54974C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3920868"/>
            <a:ext cx="140208" cy="4023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B70553-2D7B-416E-8720-3FA875C15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4596536"/>
            <a:ext cx="140208" cy="4023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5F7FA9-D304-4DE6-A7EE-30DEE21D2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3920868"/>
            <a:ext cx="140208" cy="4023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A85A7E-D798-4215-B11A-FB951E075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947872"/>
            <a:ext cx="140208" cy="402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C80106-EEBE-4708-A0E0-06E3FD4F1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1" y="5272204"/>
            <a:ext cx="140208" cy="4023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F5584F-11A8-40D8-99D4-3A0CC36F0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947872"/>
            <a:ext cx="140208" cy="402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A5BDE5-7857-4BCE-A2FC-EE2B76BE9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1" y="5272204"/>
            <a:ext cx="140208" cy="4023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9FF742-6D61-4DFA-9837-579F3351D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947872"/>
            <a:ext cx="140208" cy="4023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B6118A-1343-4979-A6D2-5CFE6773E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0" y="5272204"/>
            <a:ext cx="140208" cy="40233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D0BB433-1D11-4604-A258-9ECBD0031BB1}"/>
              </a:ext>
            </a:extLst>
          </p:cNvPr>
          <p:cNvGrpSpPr/>
          <p:nvPr/>
        </p:nvGrpSpPr>
        <p:grpSpPr>
          <a:xfrm>
            <a:off x="484789" y="2514570"/>
            <a:ext cx="2754047" cy="3780677"/>
            <a:chOff x="4539791" y="2721932"/>
            <a:chExt cx="2754047" cy="37806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F0F820-4F9D-4B12-8F97-94438397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3397600"/>
              <a:ext cx="140208" cy="4023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309BBF-A43B-4D25-B3CD-3A4B3552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2721932"/>
              <a:ext cx="140208" cy="40233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07C5432-A5ED-4AC0-BA0F-3E080C2F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3397600"/>
              <a:ext cx="140208" cy="40233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2FDA8A-C790-4570-9417-E145C710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2721932"/>
              <a:ext cx="140208" cy="4023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BB04E8-8063-417A-AD1A-80C55D0C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3397600"/>
              <a:ext cx="140208" cy="4023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640D1DF-464F-4A6D-9A04-8E46F1556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2721932"/>
              <a:ext cx="140208" cy="4023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A8FC868-7F68-4CD8-8C98-E6335308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748936"/>
              <a:ext cx="140208" cy="4023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EE21245-92ED-479B-91EE-E2BB0D69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4073268"/>
              <a:ext cx="140208" cy="4023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AC3062-7824-4D37-99FB-4F9DA0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748936"/>
              <a:ext cx="140208" cy="40233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3E596D-3A03-4689-9764-B717B3E8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4073268"/>
              <a:ext cx="140208" cy="40233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C57615-1CFC-48E2-AA73-0A357B25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748936"/>
              <a:ext cx="140208" cy="40233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BFE7C3-E6B8-4CC3-B28F-A586C406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4073268"/>
              <a:ext cx="140208" cy="40233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E7F0D2-B6B5-43C8-83C8-214A1F93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6100272"/>
              <a:ext cx="140208" cy="40233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D83AFC-C890-47F7-AF35-245585843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91" y="5424604"/>
              <a:ext cx="140208" cy="40233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D0D6E2-A2E6-4A96-B1AE-92C3EE41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6100272"/>
              <a:ext cx="140208" cy="40233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36BA8E1-D838-4BFB-8018-F58BD36F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11" y="5424604"/>
              <a:ext cx="140208" cy="40233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C9B1F37-FE5C-4DC0-9855-01DD6FBA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6100272"/>
              <a:ext cx="140208" cy="4023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D007B9-4FB8-4865-8BC7-DA2603DB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0" y="5424604"/>
              <a:ext cx="140208" cy="402337"/>
            </a:xfrm>
            <a:prstGeom prst="rect">
              <a:avLst/>
            </a:prstGeom>
          </p:spPr>
        </p:pic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90EE495-9BF3-4D59-A501-15828CB2E20E}"/>
              </a:ext>
            </a:extLst>
          </p:cNvPr>
          <p:cNvSpPr/>
          <p:nvPr/>
        </p:nvSpPr>
        <p:spPr>
          <a:xfrm>
            <a:off x="3168732" y="3423624"/>
            <a:ext cx="2594969" cy="1393683"/>
          </a:xfrm>
          <a:prstGeom prst="rect">
            <a:avLst/>
          </a:prstGeom>
          <a:noFill/>
          <a:ln w="130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88BECC-2670-45C4-87EC-60BC43C2AE94}"/>
              </a:ext>
            </a:extLst>
          </p:cNvPr>
          <p:cNvSpPr/>
          <p:nvPr/>
        </p:nvSpPr>
        <p:spPr>
          <a:xfrm>
            <a:off x="4476365" y="3429000"/>
            <a:ext cx="2594969" cy="139368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1489B6-10AA-425D-AD71-07C25BDAFC56}"/>
              </a:ext>
            </a:extLst>
          </p:cNvPr>
          <p:cNvSpPr/>
          <p:nvPr/>
        </p:nvSpPr>
        <p:spPr>
          <a:xfrm>
            <a:off x="4465354" y="2749798"/>
            <a:ext cx="2594969" cy="1393683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1F14ED2-2502-408A-A1C7-A4715E3F6380}"/>
              </a:ext>
            </a:extLst>
          </p:cNvPr>
          <p:cNvSpPr/>
          <p:nvPr/>
        </p:nvSpPr>
        <p:spPr>
          <a:xfrm>
            <a:off x="3160010" y="2740585"/>
            <a:ext cx="2594969" cy="1393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05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Cheshire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323975"/>
            <a:ext cx="8772525" cy="4525963"/>
          </a:xfrm>
        </p:spPr>
        <p:txBody>
          <a:bodyPr/>
          <a:lstStyle/>
          <a:p>
            <a:r>
              <a:rPr lang="en-US" sz="2800" dirty="0"/>
              <a:t>There are multiple valid numerical values for </a:t>
            </a:r>
            <a:r>
              <a:rPr lang="en-US" sz="2800" dirty="0" err="1"/>
              <a:t>x,</a:t>
            </a:r>
            <a:r>
              <a:rPr lang="en-US" sz="2800" err="1"/>
              <a:t>y</a:t>
            </a:r>
            <a:r>
              <a:rPr lang="en-US" sz="2800"/>
              <a:t>,z.</a:t>
            </a:r>
            <a:endParaRPr lang="en-US" sz="2800" dirty="0"/>
          </a:p>
          <a:p>
            <a:r>
              <a:rPr lang="en-US" sz="2800" dirty="0"/>
              <a:t>Students with different valid </a:t>
            </a:r>
            <a:r>
              <a:rPr lang="en-US" sz="2800" dirty="0" err="1"/>
              <a:t>x,</a:t>
            </a:r>
            <a:r>
              <a:rPr lang="en-US" sz="2800" err="1"/>
              <a:t>y</a:t>
            </a:r>
            <a:r>
              <a:rPr lang="en-US" sz="2800"/>
              <a:t>,z </a:t>
            </a:r>
            <a:r>
              <a:rPr lang="en-US" sz="2800" dirty="0"/>
              <a:t>will produce maps with identical in features, just shifted in space by a constant.</a:t>
            </a:r>
          </a:p>
          <a:p>
            <a:r>
              <a:rPr lang="en-US" sz="2800" dirty="0"/>
              <a:t>The operators that relate valid choices of </a:t>
            </a:r>
            <a:r>
              <a:rPr lang="en-US" sz="2800" dirty="0" err="1"/>
              <a:t>x,</a:t>
            </a:r>
            <a:r>
              <a:rPr lang="en-US" sz="2800" err="1"/>
              <a:t>y</a:t>
            </a:r>
            <a:r>
              <a:rPr lang="en-US" sz="2800"/>
              <a:t>,z </a:t>
            </a:r>
            <a:r>
              <a:rPr lang="en-US" sz="2800" dirty="0"/>
              <a:t>are called Cheshire operators. </a:t>
            </a:r>
          </a:p>
          <a:p>
            <a:r>
              <a:rPr lang="en-US" sz="2800" dirty="0"/>
              <a:t>There are 64 Cheshire operators for P2</a:t>
            </a:r>
            <a:r>
              <a:rPr lang="en-US" sz="2800" baseline="-25000" dirty="0"/>
              <a:t>1</a:t>
            </a:r>
            <a:r>
              <a:rPr lang="en-US" sz="2800" dirty="0"/>
              <a:t>2</a:t>
            </a:r>
            <a:r>
              <a:rPr lang="en-US" sz="2800" baseline="-25000" dirty="0"/>
              <a:t>1</a:t>
            </a:r>
            <a:r>
              <a:rPr lang="en-US" sz="2800" dirty="0"/>
              <a:t>2.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37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74638"/>
            <a:ext cx="8848899" cy="910854"/>
          </a:xfrm>
        </p:spPr>
        <p:txBody>
          <a:bodyPr/>
          <a:lstStyle/>
          <a:p>
            <a:pPr algn="l" eaLnBrk="1" hangingPunct="1"/>
            <a:r>
              <a:rPr lang="en-US" sz="3600" dirty="0"/>
              <a:t>Cheshire symmetry allows either choice of </a:t>
            </a:r>
            <a:r>
              <a:rPr lang="en-US" sz="3600" dirty="0" err="1"/>
              <a:t>x,</a:t>
            </a:r>
            <a:r>
              <a:rPr lang="en-US" sz="3600" err="1"/>
              <a:t>y</a:t>
            </a:r>
            <a:r>
              <a:rPr lang="en-US" sz="3600"/>
              <a:t>,z </a:t>
            </a:r>
            <a:r>
              <a:rPr lang="en-US" sz="3600" dirty="0"/>
              <a:t>values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2300288"/>
            <a:ext cx="26955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    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   -Y,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   -Y,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    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684166" y="2240889"/>
            <a:ext cx="26955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 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    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    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   -Y,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   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    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   -Y,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    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X,1/2+Y,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-X,1/2-Y,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 X,1/2-Y,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   -X,1/2+Y,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1/2+X,1/2+Y,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1/2-X,1/2-Y,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1/2-X,1/2-Y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1/2+X,1/2+Y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,1/2-Z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1/2+X,1/2-Y,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 startAt="33"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1/2-X,1/2+Y,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1/2+Z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94237" y="1419724"/>
            <a:ext cx="69555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Combo 1      x</a:t>
            </a:r>
            <a:r>
              <a:rPr lang="en-US" baseline="-25000" dirty="0"/>
              <a:t>(from w=0)</a:t>
            </a:r>
            <a:r>
              <a:rPr lang="en-US" dirty="0"/>
              <a:t>=0.084, y</a:t>
            </a:r>
            <a:r>
              <a:rPr lang="en-US" baseline="-25000" dirty="0"/>
              <a:t>(from w=0)</a:t>
            </a:r>
            <a:r>
              <a:rPr lang="en-US" dirty="0"/>
              <a:t>=0.133</a:t>
            </a:r>
            <a:r>
              <a:rPr lang="en-US"/>
              <a:t>, z</a:t>
            </a:r>
            <a:r>
              <a:rPr lang="en-US" baseline="-25000"/>
              <a:t> </a:t>
            </a:r>
            <a:r>
              <a:rPr lang="en-US" baseline="-25000" dirty="0"/>
              <a:t>(from v=½)</a:t>
            </a:r>
            <a:r>
              <a:rPr lang="en-US" dirty="0"/>
              <a:t>=0.075       </a:t>
            </a:r>
          </a:p>
          <a:p>
            <a:pPr eaLnBrk="1" hangingPunct="1"/>
            <a:r>
              <a:rPr lang="en-US" dirty="0"/>
              <a:t>Combo 2      x</a:t>
            </a:r>
            <a:r>
              <a:rPr lang="en-US" baseline="-25000" dirty="0"/>
              <a:t>(from v=½)</a:t>
            </a:r>
            <a:r>
              <a:rPr lang="en-US" dirty="0"/>
              <a:t>=0.416, </a:t>
            </a:r>
            <a:r>
              <a:rPr lang="en-US" dirty="0">
                <a:solidFill>
                  <a:srgbClr val="000000"/>
                </a:solidFill>
              </a:rPr>
              <a:t>y</a:t>
            </a:r>
            <a:r>
              <a:rPr lang="en-US" baseline="-25000" dirty="0"/>
              <a:t>(from </a:t>
            </a:r>
            <a:r>
              <a:rPr lang="en-US" baseline="-25000" dirty="0">
                <a:solidFill>
                  <a:srgbClr val="000000"/>
                </a:solidFill>
              </a:rPr>
              <a:t>w=0)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/>
              <a:t>0.133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/>
              <a:t>z</a:t>
            </a:r>
            <a:r>
              <a:rPr lang="en-US" baseline="-25000"/>
              <a:t> </a:t>
            </a:r>
            <a:r>
              <a:rPr lang="en-US" baseline="-25000" dirty="0"/>
              <a:t>(from v=½)</a:t>
            </a:r>
            <a:r>
              <a:rPr lang="en-US" dirty="0"/>
              <a:t>=0.075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817529" y="2162612"/>
            <a:ext cx="213391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1) X= 0.084, y= 0.133</a:t>
            </a:r>
            <a:r>
              <a:rPr lang="en-US" sz="80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2) X=-0.084,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3) X=-0.084,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4) X= 0.084,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5) X=-0.084,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6) X= 0.084,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7) X= 0.084,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8) X=-0.084,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9) X= 0.584,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10) X= 0.416,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11) X= 0.416,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12) X= 0.584,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13) X= 0.416,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14) X= 0.584,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15) X= 0.584,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16) X= 0.416, y= 0.133</a:t>
            </a:r>
            <a:r>
              <a:rPr lang="en-US" sz="80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17) X= 0.084,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18) X=-0.084,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19) X=-0.084,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20) X= 0.084,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21) X=-0.084,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22) X= 0.084,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23) X= 0.084,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24) X=-0.084,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endParaRPr lang="en-US" sz="800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25) X= 0.084,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26) X=-0.084,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27) X=-0.084,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28) X= 0.084,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29) X=-0.084,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30) X= 0.084,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31) X= 0.084,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32) X=-0.084,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3510" y="4280836"/>
            <a:ext cx="1527211" cy="119856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25F3875-B99A-4406-AF97-09D8B0B63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396" y="2198589"/>
            <a:ext cx="213391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33) X= 0.584,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34) X= 0.416,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35) X= 0.416,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36) X= 0.584,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37) X= 0.416,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38) X= 0.584,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z=-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39) X= 0.584,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40) X= 0.416,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0.075</a:t>
            </a:r>
          </a:p>
          <a:p>
            <a:pPr eaLnBrk="1" hangingPunct="1"/>
            <a:endParaRPr lang="en-US" sz="800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25) X= 0.584,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26) X= 0.416,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27) X= 0.416,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28) X= 0.584,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29) X= 0.416,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30) X= 0.584,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31) X= 0.584, y=-0.133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32) X= 0.416, y= 0.133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49) X= 0.084,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50) X=-0.084,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51) X=-0.084,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52) X= 0.084,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53) X=-0.084,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54) X= 0.084,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55) X= 0.084,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56) X=-0.084,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57) X= 0.584,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58) X= 0.416,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59) X= 0.416,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60) X= 0.584,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61) X= 0.416,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62) X= 0.584,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0.425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63) X= 0.584, y= 0.367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64) X= 0.416, y= 0.633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, z=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0.575</a:t>
            </a:r>
          </a:p>
          <a:p>
            <a:pPr eaLnBrk="1" hangingPunct="1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7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7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7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7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7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70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7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7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7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7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7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7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7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7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7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70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70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4F2FF-1125-4C8E-ABCD-B01D9D7E6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85" y="2234779"/>
            <a:ext cx="4752730" cy="2016624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74638"/>
            <a:ext cx="8848899" cy="910854"/>
          </a:xfrm>
        </p:spPr>
        <p:txBody>
          <a:bodyPr/>
          <a:lstStyle/>
          <a:p>
            <a:pPr algn="l" eaLnBrk="1" hangingPunct="1"/>
            <a:r>
              <a:rPr lang="en-US" sz="3600" dirty="0"/>
              <a:t>Check your algebra by predicting (</a:t>
            </a:r>
            <a:r>
              <a:rPr lang="en-US" sz="3600" dirty="0" err="1"/>
              <a:t>u,v,w</a:t>
            </a:r>
            <a:r>
              <a:rPr lang="en-US" sz="3600" dirty="0"/>
              <a:t>) of the remaining Patterson peak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04456" y="1390025"/>
            <a:ext cx="5422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Combo 1      x=0.084, y=0.133, z=0.075       </a:t>
            </a:r>
          </a:p>
        </p:txBody>
      </p:sp>
      <p:pic>
        <p:nvPicPr>
          <p:cNvPr id="11" name="Picture 4" descr="polbeta">
            <a:extLst>
              <a:ext uri="{FF2B5EF4-FFF2-40B4-BE49-F238E27FC236}">
                <a16:creationId xmlns:a16="http://schemas.microsoft.com/office/drawing/2014/main" id="{01CBCEF0-3210-4843-9CBE-D187BF60F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201" r="5211" b="14129"/>
          <a:stretch/>
        </p:blipFill>
        <p:spPr>
          <a:xfrm>
            <a:off x="696427" y="2036356"/>
            <a:ext cx="3059143" cy="4448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3276E-B399-4B98-A10E-EE1C465C253E}"/>
              </a:ext>
            </a:extLst>
          </p:cNvPr>
          <p:cNvSpPr txBox="1"/>
          <p:nvPr/>
        </p:nvSpPr>
        <p:spPr>
          <a:xfrm>
            <a:off x="0" y="2723736"/>
            <a:ext cx="91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V=½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U=½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A926E8-10B6-4393-8E10-ACC65300271B}"/>
              </a:ext>
            </a:extLst>
          </p:cNvPr>
          <p:cNvSpPr/>
          <p:nvPr/>
        </p:nvSpPr>
        <p:spPr>
          <a:xfrm>
            <a:off x="816429" y="2240889"/>
            <a:ext cx="2590800" cy="1333711"/>
          </a:xfrm>
          <a:prstGeom prst="rect">
            <a:avLst/>
          </a:prstGeom>
          <a:solidFill>
            <a:srgbClr val="FFCC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6081F-F6FE-4E5F-B330-E5EA54E3CD67}"/>
              </a:ext>
            </a:extLst>
          </p:cNvPr>
          <p:cNvSpPr/>
          <p:nvPr/>
        </p:nvSpPr>
        <p:spPr>
          <a:xfrm>
            <a:off x="816429" y="3973286"/>
            <a:ext cx="2590800" cy="914500"/>
          </a:xfrm>
          <a:prstGeom prst="rect">
            <a:avLst/>
          </a:prstGeom>
          <a:solidFill>
            <a:srgbClr val="66FFC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F2C3BD-84BD-4CB2-B272-8F03EEDE3B24}"/>
              </a:ext>
            </a:extLst>
          </p:cNvPr>
          <p:cNvSpPr/>
          <p:nvPr/>
        </p:nvSpPr>
        <p:spPr>
          <a:xfrm>
            <a:off x="1492985" y="5312213"/>
            <a:ext cx="1315529" cy="914500"/>
          </a:xfrm>
          <a:prstGeom prst="rect">
            <a:avLst/>
          </a:prstGeom>
          <a:solidFill>
            <a:srgbClr val="9999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Right pointing backhand index">
            <a:extLst>
              <a:ext uri="{FF2B5EF4-FFF2-40B4-BE49-F238E27FC236}">
                <a16:creationId xmlns:a16="http://schemas.microsoft.com/office/drawing/2014/main" id="{691BDCE7-BCE4-4BD8-AFB4-E03FD7114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991655" y="5564110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7F9119-D3CC-41C7-A993-8798B6465C20}"/>
              </a:ext>
            </a:extLst>
          </p:cNvPr>
          <p:cNvSpPr/>
          <p:nvPr/>
        </p:nvSpPr>
        <p:spPr>
          <a:xfrm>
            <a:off x="7897091" y="2907744"/>
            <a:ext cx="939424" cy="313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A64CBA-0B18-4AC0-B061-1F0F87503F3D}"/>
              </a:ext>
            </a:extLst>
          </p:cNvPr>
          <p:cNvSpPr txBox="1"/>
          <p:nvPr/>
        </p:nvSpPr>
        <p:spPr>
          <a:xfrm>
            <a:off x="5785206" y="4581530"/>
            <a:ext cx="1867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v=-2y+½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v=-2(0.133) +½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v=-0.266+½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v=0.234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50575-5F82-44CB-B5D4-C079913614B7}"/>
              </a:ext>
            </a:extLst>
          </p:cNvPr>
          <p:cNvSpPr txBox="1"/>
          <p:nvPr/>
        </p:nvSpPr>
        <p:spPr>
          <a:xfrm>
            <a:off x="7590346" y="4581530"/>
            <a:ext cx="1447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w=-2z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w=-2(0.075)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w=-0.140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B2B3B0-977F-436B-BEDB-53FD65438531}"/>
              </a:ext>
            </a:extLst>
          </p:cNvPr>
          <p:cNvSpPr txBox="1"/>
          <p:nvPr/>
        </p:nvSpPr>
        <p:spPr>
          <a:xfrm>
            <a:off x="4613362" y="458153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U=½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U=½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CD57E9-C9F9-44C0-A163-03ABF0049533}"/>
              </a:ext>
            </a:extLst>
          </p:cNvPr>
          <p:cNvSpPr txBox="1"/>
          <p:nvPr/>
        </p:nvSpPr>
        <p:spPr>
          <a:xfrm>
            <a:off x="4275385" y="4257513"/>
            <a:ext cx="436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Plug in values of </a:t>
            </a:r>
            <a:r>
              <a:rPr lang="en-US" dirty="0" err="1"/>
              <a:t>x,y,z</a:t>
            </a:r>
            <a:r>
              <a:rPr lang="en-US" dirty="0"/>
              <a:t> and solve for </a:t>
            </a:r>
            <a:r>
              <a:rPr lang="en-US" dirty="0" err="1"/>
              <a:t>u,v,w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5B1014-0E64-424D-9B76-7EDE186B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85" y="2234779"/>
            <a:ext cx="4752730" cy="2016624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74638"/>
            <a:ext cx="8848899" cy="910854"/>
          </a:xfrm>
        </p:spPr>
        <p:txBody>
          <a:bodyPr/>
          <a:lstStyle/>
          <a:p>
            <a:pPr algn="l" eaLnBrk="1" hangingPunct="1"/>
            <a:r>
              <a:rPr lang="en-US" sz="3600" dirty="0"/>
              <a:t>Check your algebra by predicting (</a:t>
            </a:r>
            <a:r>
              <a:rPr lang="en-US" sz="3600" dirty="0" err="1"/>
              <a:t>u,v,w</a:t>
            </a:r>
            <a:r>
              <a:rPr lang="en-US" sz="3600" dirty="0"/>
              <a:t>) of the remaining Patterson peak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04456" y="1390025"/>
            <a:ext cx="5422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Combo 1      x=0.084, y=0.133</a:t>
            </a:r>
            <a:r>
              <a:rPr lang="en-US"/>
              <a:t>, z=</a:t>
            </a:r>
            <a:r>
              <a:rPr lang="en-US" dirty="0"/>
              <a:t>0.075       </a:t>
            </a:r>
          </a:p>
        </p:txBody>
      </p:sp>
      <p:pic>
        <p:nvPicPr>
          <p:cNvPr id="11" name="Picture 4" descr="polbeta">
            <a:extLst>
              <a:ext uri="{FF2B5EF4-FFF2-40B4-BE49-F238E27FC236}">
                <a16:creationId xmlns:a16="http://schemas.microsoft.com/office/drawing/2014/main" id="{01CBCEF0-3210-4843-9CBE-D187BF60F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201" r="5211" b="14129"/>
          <a:stretch/>
        </p:blipFill>
        <p:spPr>
          <a:xfrm>
            <a:off x="696427" y="2036356"/>
            <a:ext cx="3059143" cy="4448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3276E-B399-4B98-A10E-EE1C465C253E}"/>
              </a:ext>
            </a:extLst>
          </p:cNvPr>
          <p:cNvSpPr txBox="1"/>
          <p:nvPr/>
        </p:nvSpPr>
        <p:spPr>
          <a:xfrm>
            <a:off x="0" y="2723736"/>
            <a:ext cx="91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V=½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U=½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A926E8-10B6-4393-8E10-ACC65300271B}"/>
              </a:ext>
            </a:extLst>
          </p:cNvPr>
          <p:cNvSpPr/>
          <p:nvPr/>
        </p:nvSpPr>
        <p:spPr>
          <a:xfrm>
            <a:off x="816429" y="2240889"/>
            <a:ext cx="2590800" cy="1333711"/>
          </a:xfrm>
          <a:prstGeom prst="rect">
            <a:avLst/>
          </a:prstGeom>
          <a:solidFill>
            <a:srgbClr val="FFCC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6081F-F6FE-4E5F-B330-E5EA54E3CD67}"/>
              </a:ext>
            </a:extLst>
          </p:cNvPr>
          <p:cNvSpPr/>
          <p:nvPr/>
        </p:nvSpPr>
        <p:spPr>
          <a:xfrm>
            <a:off x="816429" y="3973286"/>
            <a:ext cx="2590800" cy="914500"/>
          </a:xfrm>
          <a:prstGeom prst="rect">
            <a:avLst/>
          </a:prstGeom>
          <a:solidFill>
            <a:srgbClr val="66FFC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F2C3BD-84BD-4CB2-B272-8F03EEDE3B24}"/>
              </a:ext>
            </a:extLst>
          </p:cNvPr>
          <p:cNvSpPr/>
          <p:nvPr/>
        </p:nvSpPr>
        <p:spPr>
          <a:xfrm>
            <a:off x="1492985" y="5312213"/>
            <a:ext cx="1315529" cy="914500"/>
          </a:xfrm>
          <a:prstGeom prst="rect">
            <a:avLst/>
          </a:prstGeom>
          <a:solidFill>
            <a:srgbClr val="9999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Right pointing backhand index">
            <a:extLst>
              <a:ext uri="{FF2B5EF4-FFF2-40B4-BE49-F238E27FC236}">
                <a16:creationId xmlns:a16="http://schemas.microsoft.com/office/drawing/2014/main" id="{691BDCE7-BCE4-4BD8-AFB4-E03FD7114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991655" y="5564110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7F9119-D3CC-41C7-A993-8798B6465C20}"/>
              </a:ext>
            </a:extLst>
          </p:cNvPr>
          <p:cNvSpPr/>
          <p:nvPr/>
        </p:nvSpPr>
        <p:spPr>
          <a:xfrm>
            <a:off x="7897091" y="2907744"/>
            <a:ext cx="939424" cy="313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A64CBA-0B18-4AC0-B061-1F0F87503F3D}"/>
              </a:ext>
            </a:extLst>
          </p:cNvPr>
          <p:cNvSpPr txBox="1"/>
          <p:nvPr/>
        </p:nvSpPr>
        <p:spPr>
          <a:xfrm>
            <a:off x="5785206" y="4581530"/>
            <a:ext cx="188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v=-2y+½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v=-2(0.133)+½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v=-0.266+½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v=0.234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50575-5F82-44CB-B5D4-C079913614B7}"/>
              </a:ext>
            </a:extLst>
          </p:cNvPr>
          <p:cNvSpPr txBox="1"/>
          <p:nvPr/>
        </p:nvSpPr>
        <p:spPr>
          <a:xfrm>
            <a:off x="7590345" y="4581530"/>
            <a:ext cx="14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w=-2z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w=-2(0.075)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w=-0.140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B2B3B0-977F-436B-BEDB-53FD65438531}"/>
              </a:ext>
            </a:extLst>
          </p:cNvPr>
          <p:cNvSpPr txBox="1"/>
          <p:nvPr/>
        </p:nvSpPr>
        <p:spPr>
          <a:xfrm>
            <a:off x="4613361" y="4581530"/>
            <a:ext cx="92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U=½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U=½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9ADDC1-E49F-46BD-8DE5-0682488E513A}"/>
              </a:ext>
            </a:extLst>
          </p:cNvPr>
          <p:cNvSpPr txBox="1"/>
          <p:nvPr/>
        </p:nvSpPr>
        <p:spPr>
          <a:xfrm>
            <a:off x="4275385" y="4257513"/>
            <a:ext cx="436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Plug in values of </a:t>
            </a:r>
            <a:r>
              <a:rPr lang="en-US" dirty="0" err="1"/>
              <a:t>x,y,z</a:t>
            </a:r>
            <a:r>
              <a:rPr lang="en-US" dirty="0"/>
              <a:t> and solve for </a:t>
            </a:r>
            <a:r>
              <a:rPr lang="en-US" dirty="0" err="1"/>
              <a:t>u,v,w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74638"/>
            <a:ext cx="8848899" cy="910854"/>
          </a:xfrm>
        </p:spPr>
        <p:txBody>
          <a:bodyPr/>
          <a:lstStyle/>
          <a:p>
            <a:pPr algn="l" eaLnBrk="1" hangingPunct="1"/>
            <a:r>
              <a:rPr lang="en-US" sz="3600" dirty="0"/>
              <a:t>Is the prediction (½,0.234,-0.140) a match with recorded peak (½,0.234, 0.140)?</a:t>
            </a:r>
          </a:p>
        </p:txBody>
      </p:sp>
      <p:pic>
        <p:nvPicPr>
          <p:cNvPr id="11" name="Picture 4" descr="polbeta">
            <a:extLst>
              <a:ext uri="{FF2B5EF4-FFF2-40B4-BE49-F238E27FC236}">
                <a16:creationId xmlns:a16="http://schemas.microsoft.com/office/drawing/2014/main" id="{01CBCEF0-3210-4843-9CBE-D187BF60F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201" r="5211" b="14129"/>
          <a:stretch/>
        </p:blipFill>
        <p:spPr>
          <a:xfrm>
            <a:off x="696427" y="2036356"/>
            <a:ext cx="3059143" cy="4448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3276E-B399-4B98-A10E-EE1C465C253E}"/>
              </a:ext>
            </a:extLst>
          </p:cNvPr>
          <p:cNvSpPr txBox="1"/>
          <p:nvPr/>
        </p:nvSpPr>
        <p:spPr>
          <a:xfrm>
            <a:off x="0" y="2723736"/>
            <a:ext cx="91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V=½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U=½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A926E8-10B6-4393-8E10-ACC65300271B}"/>
              </a:ext>
            </a:extLst>
          </p:cNvPr>
          <p:cNvSpPr/>
          <p:nvPr/>
        </p:nvSpPr>
        <p:spPr>
          <a:xfrm>
            <a:off x="816429" y="2240889"/>
            <a:ext cx="2590800" cy="1333711"/>
          </a:xfrm>
          <a:prstGeom prst="rect">
            <a:avLst/>
          </a:prstGeom>
          <a:solidFill>
            <a:srgbClr val="FFCC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6081F-F6FE-4E5F-B330-E5EA54E3CD67}"/>
              </a:ext>
            </a:extLst>
          </p:cNvPr>
          <p:cNvSpPr/>
          <p:nvPr/>
        </p:nvSpPr>
        <p:spPr>
          <a:xfrm>
            <a:off x="816429" y="3973286"/>
            <a:ext cx="2590800" cy="914500"/>
          </a:xfrm>
          <a:prstGeom prst="rect">
            <a:avLst/>
          </a:prstGeom>
          <a:solidFill>
            <a:srgbClr val="66FFC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F2C3BD-84BD-4CB2-B272-8F03EEDE3B24}"/>
              </a:ext>
            </a:extLst>
          </p:cNvPr>
          <p:cNvSpPr/>
          <p:nvPr/>
        </p:nvSpPr>
        <p:spPr>
          <a:xfrm>
            <a:off x="1492985" y="5312213"/>
            <a:ext cx="1315529" cy="914500"/>
          </a:xfrm>
          <a:prstGeom prst="rect">
            <a:avLst/>
          </a:prstGeom>
          <a:solidFill>
            <a:srgbClr val="9999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Right pointing backhand index">
            <a:extLst>
              <a:ext uri="{FF2B5EF4-FFF2-40B4-BE49-F238E27FC236}">
                <a16:creationId xmlns:a16="http://schemas.microsoft.com/office/drawing/2014/main" id="{691BDCE7-BCE4-4BD8-AFB4-E03FD7114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991655" y="5564110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037B54-4A25-4577-90D7-FA4C6B474DA2}"/>
              </a:ext>
            </a:extLst>
          </p:cNvPr>
          <p:cNvSpPr/>
          <p:nvPr/>
        </p:nvSpPr>
        <p:spPr>
          <a:xfrm>
            <a:off x="5528313" y="2158183"/>
            <a:ext cx="1978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U, V, 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-U,-V, 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-U, V,-W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U,-V,-W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-U,-V,-W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U, V,-W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U,-V, 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-U, V, 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732C-A35F-42B9-B24B-1F407CE6BE36}"/>
              </a:ext>
            </a:extLst>
          </p:cNvPr>
          <p:cNvSpPr txBox="1"/>
          <p:nvPr/>
        </p:nvSpPr>
        <p:spPr>
          <a:xfrm>
            <a:off x="4334155" y="5765048"/>
            <a:ext cx="4703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Yes, by Patterson symmetry operator </a:t>
            </a:r>
            <a:r>
              <a:rPr lang="en-US" dirty="0" err="1">
                <a:solidFill>
                  <a:srgbClr val="FF0000"/>
                </a:solidFill>
              </a:rPr>
              <a:t>u,v</a:t>
            </a:r>
            <a:r>
              <a:rPr lang="en-US" dirty="0">
                <a:solidFill>
                  <a:srgbClr val="FF0000"/>
                </a:solidFill>
              </a:rPr>
              <a:t>,-w </a:t>
            </a:r>
            <a:r>
              <a:rPr lang="en-US" dirty="0"/>
              <a:t>we confirm that (u=½,v=0.234,w=-0.140)</a:t>
            </a:r>
          </a:p>
          <a:p>
            <a:pPr algn="r"/>
            <a:r>
              <a:rPr lang="en-US" dirty="0"/>
              <a:t>equals (u=½,v=0.234,w= 0.140)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885E92-D0A1-47C4-A575-F60784D47F0F}"/>
              </a:ext>
            </a:extLst>
          </p:cNvPr>
          <p:cNvSpPr/>
          <p:nvPr/>
        </p:nvSpPr>
        <p:spPr>
          <a:xfrm>
            <a:off x="4270602" y="1792221"/>
            <a:ext cx="4494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Patterson symmetry operators for P2</a:t>
            </a:r>
            <a:r>
              <a:rPr lang="en-US" baseline="-25000" dirty="0"/>
              <a:t>1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(</a:t>
            </a:r>
            <a:r>
              <a:rPr lang="en-US" dirty="0" err="1"/>
              <a:t>Pmmm</a:t>
            </a:r>
            <a:r>
              <a:rPr lang="en-US" dirty="0"/>
              <a:t>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522938-3561-4869-BAA2-4D173C70500A}"/>
              </a:ext>
            </a:extLst>
          </p:cNvPr>
          <p:cNvSpPr txBox="1"/>
          <p:nvPr/>
        </p:nvSpPr>
        <p:spPr>
          <a:xfrm>
            <a:off x="5785206" y="4581530"/>
            <a:ext cx="1867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v=-2y+½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v=-2(0.133) +½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v=-0.266+½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v=0.234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5AE584-C235-4376-89AF-0588CE7652B8}"/>
              </a:ext>
            </a:extLst>
          </p:cNvPr>
          <p:cNvSpPr txBox="1"/>
          <p:nvPr/>
        </p:nvSpPr>
        <p:spPr>
          <a:xfrm>
            <a:off x="7590346" y="4581530"/>
            <a:ext cx="1447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w=-2z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w=-2(0.075)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w=-0.140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FC09D5-0339-455B-BDA1-225A706B20AD}"/>
              </a:ext>
            </a:extLst>
          </p:cNvPr>
          <p:cNvSpPr txBox="1"/>
          <p:nvPr/>
        </p:nvSpPr>
        <p:spPr>
          <a:xfrm>
            <a:off x="4613362" y="458153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U=½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U=½</a:t>
            </a:r>
          </a:p>
        </p:txBody>
      </p:sp>
    </p:spTree>
    <p:extLst>
      <p:ext uri="{BB962C8B-B14F-4D97-AF65-F5344CB8AC3E}">
        <p14:creationId xmlns:p14="http://schemas.microsoft.com/office/powerpoint/2010/main" val="2178985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44A6-18E5-4190-AB50-842F8474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Accomplished!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73E80-6AA3-4F2C-AB7B-0A2DDD65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sz="2800" dirty="0"/>
              <a:t>This concludes Huguette’s successful determination of the heavy atom substructure for the Pt derivative of DNA polymerase </a:t>
            </a:r>
            <a:r>
              <a:rPr lang="el-GR" sz="2800" dirty="0"/>
              <a:t>β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you are ready to calculate phases and then a map, and this will reveal shape of the protein.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0F670E0-A9EB-4095-9576-102A637E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599" y="3709218"/>
            <a:ext cx="53308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x=0.084, y=0.133, z=0.075       </a:t>
            </a:r>
          </a:p>
        </p:txBody>
      </p:sp>
    </p:spTree>
    <p:extLst>
      <p:ext uri="{BB962C8B-B14F-4D97-AF65-F5344CB8AC3E}">
        <p14:creationId xmlns:p14="http://schemas.microsoft.com/office/powerpoint/2010/main" val="2327094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52" y="274638"/>
            <a:ext cx="8689848" cy="1143000"/>
          </a:xfrm>
        </p:spPr>
        <p:txBody>
          <a:bodyPr/>
          <a:lstStyle/>
          <a:p>
            <a:pPr eaLnBrk="1" hangingPunct="1"/>
            <a:r>
              <a:rPr lang="en-US" sz="4000" dirty="0"/>
              <a:t>Our heavy atom soaks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73" y="1571625"/>
            <a:ext cx="8689848" cy="4768215"/>
          </a:xfrm>
        </p:spPr>
        <p:txBody>
          <a:bodyPr/>
          <a:lstStyle/>
          <a:p>
            <a:pPr lvl="1" eaLnBrk="1" hangingPunct="1"/>
            <a:r>
              <a:rPr lang="en-US" sz="1800" dirty="0"/>
              <a:t>We soaked </a:t>
            </a:r>
            <a:r>
              <a:rPr lang="en-US" sz="1800" dirty="0" err="1"/>
              <a:t>ProK</a:t>
            </a:r>
            <a:r>
              <a:rPr lang="en-US" sz="1800" dirty="0"/>
              <a:t> crystals in heavy atom compounds PCMBS, EuCl</a:t>
            </a:r>
            <a:r>
              <a:rPr lang="en-US" sz="1800" baseline="-25000" dirty="0"/>
              <a:t>3</a:t>
            </a:r>
            <a:r>
              <a:rPr lang="en-US" sz="1800" dirty="0"/>
              <a:t>, or GdCl</a:t>
            </a:r>
            <a:r>
              <a:rPr lang="en-US" sz="1800" baseline="-25000" dirty="0"/>
              <a:t>3</a:t>
            </a:r>
            <a:r>
              <a:rPr lang="en-US" sz="1800" dirty="0"/>
              <a:t> in hope the metals would bind to proteinase K.</a:t>
            </a:r>
          </a:p>
          <a:p>
            <a:pPr lvl="2" eaLnBrk="1" hangingPunct="1"/>
            <a:r>
              <a:rPr lang="en-US" sz="1100" dirty="0"/>
              <a:t>3  native  data sets</a:t>
            </a:r>
          </a:p>
          <a:p>
            <a:pPr lvl="2" eaLnBrk="1" hangingPunct="1"/>
            <a:r>
              <a:rPr lang="en-US" sz="1100" dirty="0"/>
              <a:t>8  PCMBS data sets</a:t>
            </a:r>
          </a:p>
          <a:p>
            <a:pPr lvl="2" eaLnBrk="1" hangingPunct="1"/>
            <a:r>
              <a:rPr lang="en-US" sz="1100" dirty="0"/>
              <a:t>2</a:t>
            </a:r>
            <a:r>
              <a:rPr lang="en-US" sz="1100" baseline="-25000" dirty="0"/>
              <a:t>  </a:t>
            </a:r>
            <a:r>
              <a:rPr lang="en-US" sz="1100" dirty="0"/>
              <a:t>EuCl</a:t>
            </a:r>
            <a:r>
              <a:rPr lang="en-US" sz="1100" baseline="-25000" dirty="0"/>
              <a:t>3 </a:t>
            </a:r>
            <a:r>
              <a:rPr lang="en-US" sz="1100" dirty="0"/>
              <a:t>data sets</a:t>
            </a:r>
            <a:endParaRPr lang="en-US" sz="1100" baseline="-25000" dirty="0"/>
          </a:p>
          <a:p>
            <a:pPr lvl="2" eaLnBrk="1" hangingPunct="1"/>
            <a:r>
              <a:rPr lang="en-US" sz="1100" dirty="0">
                <a:solidFill>
                  <a:srgbClr val="000000"/>
                </a:solidFill>
              </a:rPr>
              <a:t>3</a:t>
            </a:r>
            <a:r>
              <a:rPr lang="en-US" sz="1100" baseline="-25000" dirty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GdCl</a:t>
            </a:r>
            <a:r>
              <a:rPr lang="en-US" sz="1100" baseline="-25000" dirty="0">
                <a:solidFill>
                  <a:srgbClr val="000000"/>
                </a:solidFill>
              </a:rPr>
              <a:t>3 </a:t>
            </a:r>
            <a:r>
              <a:rPr lang="en-US" sz="1100" dirty="0"/>
              <a:t>data sets</a:t>
            </a:r>
            <a:endParaRPr lang="en-US" sz="1100" baseline="-250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1800" dirty="0">
                <a:solidFill>
                  <a:srgbClr val="000000"/>
                </a:solidFill>
              </a:rPr>
              <a:t>Follow the trail of clues to reveal the heavy atom coordinates. </a:t>
            </a: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A266FD4C-F9FA-42AD-813C-923FC61C7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70417">
            <a:off x="4114800" y="5788152"/>
            <a:ext cx="914400" cy="914400"/>
          </a:xfrm>
          <a:prstGeom prst="rect">
            <a:avLst/>
          </a:prstGeom>
        </p:spPr>
      </p:pic>
      <p:pic>
        <p:nvPicPr>
          <p:cNvPr id="3" name="Graphic 2" descr="Footprints">
            <a:extLst>
              <a:ext uri="{FF2B5EF4-FFF2-40B4-BE49-F238E27FC236}">
                <a16:creationId xmlns:a16="http://schemas.microsoft.com/office/drawing/2014/main" id="{1C0C977D-B4CE-4F87-9B15-ECB8F70DC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304407" y="6001874"/>
            <a:ext cx="581488" cy="581488"/>
          </a:xfrm>
          <a:prstGeom prst="rect">
            <a:avLst/>
          </a:prstGeom>
        </p:spPr>
      </p:pic>
      <p:pic>
        <p:nvPicPr>
          <p:cNvPr id="7" name="Graphic 6" descr="Footprints">
            <a:extLst>
              <a:ext uri="{FF2B5EF4-FFF2-40B4-BE49-F238E27FC236}">
                <a16:creationId xmlns:a16="http://schemas.microsoft.com/office/drawing/2014/main" id="{55B12A0B-B31C-4627-92B2-985428C48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17129" y="6001874"/>
            <a:ext cx="581488" cy="581488"/>
          </a:xfrm>
          <a:prstGeom prst="rect">
            <a:avLst/>
          </a:prstGeom>
        </p:spPr>
      </p:pic>
      <p:pic>
        <p:nvPicPr>
          <p:cNvPr id="8" name="Graphic 7" descr="Footprints">
            <a:extLst>
              <a:ext uri="{FF2B5EF4-FFF2-40B4-BE49-F238E27FC236}">
                <a16:creationId xmlns:a16="http://schemas.microsoft.com/office/drawing/2014/main" id="{C63E261A-DF2C-4F7B-A00F-DFB685F0F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529851" y="6001874"/>
            <a:ext cx="581488" cy="581488"/>
          </a:xfrm>
          <a:prstGeom prst="rect">
            <a:avLst/>
          </a:prstGeom>
        </p:spPr>
      </p:pic>
      <p:pic>
        <p:nvPicPr>
          <p:cNvPr id="9" name="Graphic 8" descr="Footprints">
            <a:extLst>
              <a:ext uri="{FF2B5EF4-FFF2-40B4-BE49-F238E27FC236}">
                <a16:creationId xmlns:a16="http://schemas.microsoft.com/office/drawing/2014/main" id="{C3B15B0C-BB76-431B-A13D-2DF651EB6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642573" y="6001874"/>
            <a:ext cx="581488" cy="5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0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Advanced case,Proteinase </a:t>
            </a:r>
            <a:r>
              <a:rPr lang="en-US" sz="4000" dirty="0"/>
              <a:t>K in space group P4</a:t>
            </a:r>
            <a:r>
              <a:rPr lang="en-US" sz="4000" baseline="-25000" dirty="0"/>
              <a:t>3</a:t>
            </a:r>
            <a:r>
              <a:rPr lang="en-US" sz="4000" dirty="0"/>
              <a:t>2</a:t>
            </a:r>
            <a:r>
              <a:rPr lang="en-US" sz="4000" baseline="-25000" dirty="0"/>
              <a:t>1</a:t>
            </a:r>
            <a:r>
              <a:rPr lang="en-US" sz="4000" dirty="0"/>
              <a:t>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813" y="1600200"/>
            <a:ext cx="2783938" cy="4525963"/>
          </a:xfrm>
        </p:spPr>
        <p:txBody>
          <a:bodyPr/>
          <a:lstStyle/>
          <a:p>
            <a:pPr eaLnBrk="1" hangingPunct="1"/>
            <a:r>
              <a:rPr lang="en-US" sz="2000" dirty="0"/>
              <a:t>How many Patterson peaks?</a:t>
            </a:r>
          </a:p>
          <a:p>
            <a:pPr eaLnBrk="1" hangingPunct="1"/>
            <a:r>
              <a:rPr lang="en-US" sz="2000" dirty="0"/>
              <a:t>Where are </a:t>
            </a:r>
            <a:r>
              <a:rPr lang="en-US" sz="2000" dirty="0" err="1"/>
              <a:t>Harker</a:t>
            </a:r>
            <a:r>
              <a:rPr lang="en-US" sz="2000" dirty="0"/>
              <a:t> sections?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5178" y="1652490"/>
            <a:ext cx="6328822" cy="359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5693" r="44000" b="18103"/>
          <a:stretch/>
        </p:blipFill>
        <p:spPr bwMode="auto">
          <a:xfrm>
            <a:off x="267286" y="3036631"/>
            <a:ext cx="2062699" cy="32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B73D3-808F-4D4F-B91A-44FC73FFB208}"/>
              </a:ext>
            </a:extLst>
          </p:cNvPr>
          <p:cNvSpPr txBox="1"/>
          <p:nvPr/>
        </p:nvSpPr>
        <p:spPr>
          <a:xfrm>
            <a:off x="2535914" y="5481637"/>
            <a:ext cx="62247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8*8=64 Patterson peaks</a:t>
            </a:r>
          </a:p>
          <a:p>
            <a:r>
              <a:rPr lang="en-US" sz="1400" dirty="0"/>
              <a:t>8 peaks are at located at the origin</a:t>
            </a:r>
          </a:p>
          <a:p>
            <a:r>
              <a:rPr lang="en-US" sz="1400" dirty="0"/>
              <a:t>64-8 = 56 non-origin peaks</a:t>
            </a:r>
          </a:p>
          <a:p>
            <a:r>
              <a:rPr lang="en-US" sz="1400" dirty="0"/>
              <a:t>56/2 = 28 peaks are related to the remaining 28 peaks by center of inversion</a:t>
            </a:r>
          </a:p>
          <a:p>
            <a:r>
              <a:rPr lang="en-US" sz="1400" dirty="0"/>
              <a:t>28 unique Patterson peaks are expected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9659F6-F6C3-4FB7-A17D-0602E584F788}"/>
              </a:ext>
            </a:extLst>
          </p:cNvPr>
          <p:cNvSpPr/>
          <p:nvPr/>
        </p:nvSpPr>
        <p:spPr>
          <a:xfrm>
            <a:off x="4177788" y="1848465"/>
            <a:ext cx="4182104" cy="19605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3ABB8-F6DC-49E4-B2C6-61BD473C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How many Pt atoms are in the unit cell given there are 12 Patterson peaks off-origin?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9CAD-8A05-4EEC-9248-8C81A51F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954765"/>
            <a:ext cx="8411498" cy="2426370"/>
          </a:xfrm>
        </p:spPr>
        <p:txBody>
          <a:bodyPr/>
          <a:lstStyle/>
          <a:p>
            <a:r>
              <a:rPr lang="en-US" sz="2000" dirty="0"/>
              <a:t>So, the number of off-origin peaks would be n</a:t>
            </a:r>
            <a:r>
              <a:rPr lang="en-US" sz="2000" baseline="30000" dirty="0"/>
              <a:t>2</a:t>
            </a:r>
            <a:r>
              <a:rPr lang="en-US" sz="2000" dirty="0"/>
              <a:t>-n.</a:t>
            </a:r>
          </a:p>
          <a:p>
            <a:r>
              <a:rPr lang="en-US" sz="2000" dirty="0"/>
              <a:t>We have 12 off-origin peaks, so n</a:t>
            </a:r>
            <a:r>
              <a:rPr lang="en-US" sz="2000" baseline="30000" dirty="0"/>
              <a:t>2</a:t>
            </a:r>
            <a:r>
              <a:rPr lang="en-US" sz="2000" dirty="0"/>
              <a:t>-n = 12, solve for n.</a:t>
            </a:r>
          </a:p>
          <a:p>
            <a:r>
              <a:rPr lang="en-US" sz="2000" dirty="0"/>
              <a:t>Solve quadratic equation n</a:t>
            </a:r>
            <a:r>
              <a:rPr lang="en-US" sz="2000" baseline="30000" dirty="0"/>
              <a:t>2</a:t>
            </a:r>
            <a:r>
              <a:rPr lang="en-US" sz="2000" dirty="0"/>
              <a:t>-n-12 = 0  </a:t>
            </a:r>
          </a:p>
          <a:p>
            <a:r>
              <a:rPr lang="en-US" sz="2000" dirty="0"/>
              <a:t>n=-b+/-[sqrt(b</a:t>
            </a:r>
            <a:r>
              <a:rPr lang="en-US" sz="2000" baseline="30000" dirty="0"/>
              <a:t>2</a:t>
            </a:r>
            <a:r>
              <a:rPr lang="en-US" sz="2000" dirty="0"/>
              <a:t>-4ac)]/2a   where a=1, b=-1 c=-12</a:t>
            </a:r>
          </a:p>
          <a:p>
            <a:r>
              <a:rPr lang="en-US" sz="2000" dirty="0"/>
              <a:t>n=4</a:t>
            </a:r>
          </a:p>
          <a:p>
            <a:r>
              <a:rPr lang="en-US" sz="2000" dirty="0"/>
              <a:t>Huguette expects 4 Pt atoms in the unit cell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01C64-F3BC-4356-B4A7-11A066E9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3347"/>
            <a:ext cx="3172744" cy="22457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D81C85-0517-41C2-9CF2-A3E6F6ECC8A0}"/>
              </a:ext>
            </a:extLst>
          </p:cNvPr>
          <p:cNvCxnSpPr>
            <a:cxnSpLocks/>
          </p:cNvCxnSpPr>
          <p:nvPr/>
        </p:nvCxnSpPr>
        <p:spPr>
          <a:xfrm flipV="1">
            <a:off x="736108" y="2966676"/>
            <a:ext cx="0" cy="369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1D9846-0F87-4BFC-943E-61EAFB1CBF28}"/>
              </a:ext>
            </a:extLst>
          </p:cNvPr>
          <p:cNvCxnSpPr>
            <a:cxnSpLocks/>
          </p:cNvCxnSpPr>
          <p:nvPr/>
        </p:nvCxnSpPr>
        <p:spPr>
          <a:xfrm flipV="1">
            <a:off x="742395" y="3332151"/>
            <a:ext cx="32562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19A0DA-4DA7-45C2-8143-C859B27FA2FC}"/>
              </a:ext>
            </a:extLst>
          </p:cNvPr>
          <p:cNvCxnSpPr>
            <a:cxnSpLocks/>
          </p:cNvCxnSpPr>
          <p:nvPr/>
        </p:nvCxnSpPr>
        <p:spPr>
          <a:xfrm flipH="1">
            <a:off x="530106" y="3336075"/>
            <a:ext cx="199021" cy="906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AC162F-CA64-4AA6-B3F5-1FC9A40C9562}"/>
              </a:ext>
            </a:extLst>
          </p:cNvPr>
          <p:cNvSpPr txBox="1"/>
          <p:nvPr/>
        </p:nvSpPr>
        <p:spPr>
          <a:xfrm>
            <a:off x="1015017" y="31185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46A2A-766F-4DD0-8749-0CC6079B039C}"/>
              </a:ext>
            </a:extLst>
          </p:cNvPr>
          <p:cNvSpPr txBox="1"/>
          <p:nvPr/>
        </p:nvSpPr>
        <p:spPr>
          <a:xfrm>
            <a:off x="590674" y="26534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32BC2-858B-4F30-A43C-75D66B822528}"/>
              </a:ext>
            </a:extLst>
          </p:cNvPr>
          <p:cNvSpPr txBox="1"/>
          <p:nvPr/>
        </p:nvSpPr>
        <p:spPr>
          <a:xfrm>
            <a:off x="307159" y="32420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996FF-8EBF-4116-B60E-18B758984623}"/>
              </a:ext>
            </a:extLst>
          </p:cNvPr>
          <p:cNvSpPr/>
          <p:nvPr/>
        </p:nvSpPr>
        <p:spPr>
          <a:xfrm>
            <a:off x="4177788" y="1328819"/>
            <a:ext cx="4182104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Count Site Height    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u 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1    1       1777.67   0.0000  0.0000  0.0000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2    2        442.65   0.5000  0.7658  0.8501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3    2        442.65   0.5000  0.2342  0.1499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4    2        442.65   0.5000  0.7658  0.1499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5    2        442.65   0.5000  0.2342  0.8501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6    3        439.89   0.1678  0.2658  0.0000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7    3        439.89   0.8322  0.7342  0.0000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8    3        439.89   0.8322  0.2658  0.0000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9    3        439.89   0.1678  0.7342  0.0000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10    4        439.66   0.3322  0.5000  0.1499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11    4        439.66   0.6678  0.5000  0.8501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12    4        439.66   0.6678  0.5000  0.1499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13    4        439.66   0.3322  0.5000  0.8501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755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10" y="463550"/>
            <a:ext cx="654879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5513389" y="0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</a:t>
            </a:r>
            <a:r>
              <a:rPr lang="en-US" b="1"/>
              <a:t>Symmetry operator 3</a:t>
            </a:r>
          </a:p>
          <a:p>
            <a:pPr eaLnBrk="1" hangingPunct="1"/>
            <a:r>
              <a:rPr lang="en-US" b="1"/>
              <a:t>-Symmetry operator 6</a:t>
            </a: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5441951" y="631826"/>
            <a:ext cx="2826727" cy="939800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½-y    ½+x     ¾+z </a:t>
            </a:r>
          </a:p>
          <a:p>
            <a:r>
              <a:rPr lang="en-US" sz="1600" b="1" u="sng" dirty="0">
                <a:latin typeface="Courier New" pitchFamily="49" charset="0"/>
                <a:cs typeface="Courier New" pitchFamily="49" charset="0"/>
              </a:rPr>
              <a:t>-( -y     -x     ½-z)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u=½, v=½+2x,  w=¼+2z</a:t>
            </a:r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 flipH="1">
            <a:off x="6125925" y="1555752"/>
            <a:ext cx="655080" cy="482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" descr="step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 bwMode="auto">
          <a:xfrm>
            <a:off x="95250" y="0"/>
            <a:ext cx="4341813" cy="6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2028" y="2727093"/>
            <a:ext cx="25282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u     v     w</a:t>
            </a:r>
          </a:p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0.500 0.460 0.240</a:t>
            </a:r>
          </a:p>
        </p:txBody>
      </p:sp>
      <p:sp>
        <p:nvSpPr>
          <p:cNvPr id="16" name="Right Arrow 15"/>
          <p:cNvSpPr/>
          <p:nvPr/>
        </p:nvSpPr>
        <p:spPr>
          <a:xfrm rot="2183243">
            <a:off x="3416646" y="3289392"/>
            <a:ext cx="537836" cy="2792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5314" y="2224114"/>
            <a:ext cx="194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Plug in w, solve for z: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7728341" y="1555751"/>
            <a:ext cx="1588" cy="48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224114"/>
            <a:ext cx="2001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Plug in v, solve for x:</a:t>
            </a:r>
          </a:p>
        </p:txBody>
      </p:sp>
      <p:sp>
        <p:nvSpPr>
          <p:cNvPr id="7" name="Oval 6"/>
          <p:cNvSpPr/>
          <p:nvPr/>
        </p:nvSpPr>
        <p:spPr>
          <a:xfrm>
            <a:off x="1002028" y="3598223"/>
            <a:ext cx="446762" cy="332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84871" y="3534564"/>
            <a:ext cx="149430" cy="1663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F6C7BF-566A-4DDA-8DBB-1DC9567D6CD2}"/>
              </a:ext>
            </a:extLst>
          </p:cNvPr>
          <p:cNvSpPr txBox="1"/>
          <p:nvPr/>
        </p:nvSpPr>
        <p:spPr>
          <a:xfrm>
            <a:off x="4563509" y="2915272"/>
            <a:ext cx="188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v = ½ + 2x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0.460 = ½ + 2x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-0.040 = 2x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-0.020 = 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BBA884-403C-4F62-885C-D9CEB33B0F6E}"/>
              </a:ext>
            </a:extLst>
          </p:cNvPr>
          <p:cNvSpPr txBox="1"/>
          <p:nvPr/>
        </p:nvSpPr>
        <p:spPr>
          <a:xfrm>
            <a:off x="6821291" y="2951945"/>
            <a:ext cx="188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w = ¼ + 2z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0.240 = ¼ + 2z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-0.010 = 2z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-0.005 = 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animBg="1"/>
      <p:bldP spid="19" grpId="0"/>
      <p:bldP spid="22" grpId="0" animBg="1"/>
      <p:bldP spid="5" grpId="0"/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" b="9542"/>
          <a:stretch/>
        </p:blipFill>
        <p:spPr>
          <a:xfrm>
            <a:off x="387585" y="1334110"/>
            <a:ext cx="3868531" cy="3723665"/>
          </a:xfrm>
          <a:prstGeom prst="rect">
            <a:avLst/>
          </a:prstGeom>
        </p:spPr>
      </p:pic>
      <p:pic>
        <p:nvPicPr>
          <p:cNvPr id="32770" name="Picture 2" descr="xcontur_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2" b="89648"/>
          <a:stretch/>
        </p:blipFill>
        <p:spPr bwMode="auto">
          <a:xfrm>
            <a:off x="192089" y="641350"/>
            <a:ext cx="3952994" cy="49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13389" y="0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b="1" dirty="0"/>
              <a:t>Symmetry operator 2</a:t>
            </a:r>
          </a:p>
          <a:p>
            <a:pPr eaLnBrk="1" hangingPunct="1"/>
            <a:r>
              <a:rPr lang="en-US" b="1" dirty="0"/>
              <a:t>-Symmetry operator 4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46653" y="631826"/>
            <a:ext cx="3567956" cy="93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2)    -x       -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y      ½+z 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u="sng" dirty="0">
                <a:latin typeface="Courier New" pitchFamily="49" charset="0"/>
                <a:cs typeface="Courier New" pitchFamily="49" charset="0"/>
              </a:rPr>
              <a:t>4) -(½+y      ½-</a:t>
            </a:r>
            <a:r>
              <a:rPr lang="en-US" sz="1600" b="1" u="sng">
                <a:latin typeface="Courier New" pitchFamily="49" charset="0"/>
                <a:cs typeface="Courier New" pitchFamily="49" charset="0"/>
              </a:rPr>
              <a:t>x      ¼+z)</a:t>
            </a:r>
            <a:endParaRPr lang="en-US" sz="1600" b="1" u="sng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u=-½-x-y, v=-½+x-y, w=¼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125925" y="1555752"/>
            <a:ext cx="0" cy="48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7301753" y="1555751"/>
            <a:ext cx="428176" cy="48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77766" y="2097577"/>
            <a:ext cx="2263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Plug in u and solve for x.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5121" y="3240341"/>
            <a:ext cx="25282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u     v     w</a:t>
            </a:r>
          </a:p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0.180 0.220 0.250</a:t>
            </a:r>
          </a:p>
        </p:txBody>
      </p:sp>
      <p:sp>
        <p:nvSpPr>
          <p:cNvPr id="20" name="Right Arrow 19"/>
          <p:cNvSpPr/>
          <p:nvPr/>
        </p:nvSpPr>
        <p:spPr>
          <a:xfrm rot="13477165">
            <a:off x="2262770" y="3007581"/>
            <a:ext cx="537836" cy="2792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026" y="218991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8668" y="1075669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6F621-FB5A-428F-A9E6-8B4012061D93}"/>
              </a:ext>
            </a:extLst>
          </p:cNvPr>
          <p:cNvSpPr txBox="1"/>
          <p:nvPr/>
        </p:nvSpPr>
        <p:spPr>
          <a:xfrm>
            <a:off x="4442550" y="2690626"/>
            <a:ext cx="2532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u = -½ -x -y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0.180 = -½ -x -y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0.680 = -x –y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Subtract equations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0.680 = -x –y</a:t>
            </a:r>
          </a:p>
          <a:p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-0.720 = -x +y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-0.040 = -2x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0.020 = x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22776D-B300-4AEF-9060-B9A3E12CAF9E}"/>
              </a:ext>
            </a:extLst>
          </p:cNvPr>
          <p:cNvSpPr txBox="1"/>
          <p:nvPr/>
        </p:nvSpPr>
        <p:spPr>
          <a:xfrm>
            <a:off x="6793615" y="2690626"/>
            <a:ext cx="25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v = -½ +x -y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0.220 = -½ +x -y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0.720 = x -y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Add equations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0.720 =  x -y </a:t>
            </a:r>
          </a:p>
          <a:p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0.680 = -x -y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1.400 = -2y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-0.700 = y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B3FC99-579A-47C8-8876-6CB9ADCB1F39}"/>
              </a:ext>
            </a:extLst>
          </p:cNvPr>
          <p:cNvSpPr/>
          <p:nvPr/>
        </p:nvSpPr>
        <p:spPr>
          <a:xfrm>
            <a:off x="6974797" y="2077402"/>
            <a:ext cx="2263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Plug in v and solve for 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5D86F5C5-EA19-4A09-94F2-00BD0258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48" y="1937891"/>
            <a:ext cx="8420986" cy="372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60687E-6A7A-4C77-8AC4-EC6F8E49A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48" y="1565031"/>
            <a:ext cx="8420986" cy="372861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13" y="264908"/>
            <a:ext cx="8612373" cy="933857"/>
          </a:xfrm>
        </p:spPr>
        <p:txBody>
          <a:bodyPr/>
          <a:lstStyle/>
          <a:p>
            <a:pPr algn="l" eaLnBrk="1" hangingPunct="1"/>
            <a:r>
              <a:rPr lang="en-US" sz="3200" dirty="0"/>
              <a:t>How to merge atom coordinates x, y, and z from two Harker sections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428" y="1635369"/>
            <a:ext cx="8686529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Harker section u=½ we 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X</a:t>
            </a:r>
            <a:r>
              <a:rPr lang="en-US" sz="1800" baseline="-25000" dirty="0">
                <a:latin typeface="Courier New" panose="02070309020205020404" pitchFamily="49" charset="0"/>
                <a:cs typeface="Courier New" pitchFamily="49" charset="0"/>
              </a:rPr>
              <a:t>1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= </a:t>
            </a:r>
            <a:r>
              <a:rPr lang="en-US" sz="1800" u="sng" dirty="0">
                <a:latin typeface="Courier New" panose="02070309020205020404" pitchFamily="49" charset="0"/>
                <a:cs typeface="Courier New" pitchFamily="49" charset="0"/>
              </a:rPr>
              <a:t>-0.020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 y</a:t>
            </a:r>
            <a:r>
              <a:rPr lang="en-US" sz="1800" baseline="-25000" dirty="0">
                <a:latin typeface="Courier New" panose="02070309020205020404" pitchFamily="49" charset="0"/>
                <a:cs typeface="Courier New" pitchFamily="49" charset="0"/>
              </a:rPr>
              <a:t>1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= ______ z</a:t>
            </a:r>
            <a:r>
              <a:rPr lang="en-US" sz="1800" baseline="-25000" dirty="0">
                <a:latin typeface="Courier New" panose="02070309020205020404" pitchFamily="49" charset="0"/>
                <a:cs typeface="Courier New" pitchFamily="49" charset="0"/>
              </a:rPr>
              <a:t>1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= </a:t>
            </a:r>
            <a:r>
              <a:rPr lang="en-US" sz="1800" u="sng" dirty="0">
                <a:latin typeface="Courier New" panose="02070309020205020404" pitchFamily="49" charset="0"/>
                <a:cs typeface="Courier New" pitchFamily="49" charset="0"/>
              </a:rPr>
              <a:t>-0.005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Harker section w=¼ we 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X</a:t>
            </a:r>
            <a:r>
              <a:rPr lang="en-US" sz="1800" baseline="-25000" dirty="0">
                <a:latin typeface="Courier New" panose="02070309020205020404" pitchFamily="49" charset="0"/>
                <a:cs typeface="Courier New" pitchFamily="49" charset="0"/>
              </a:rPr>
              <a:t>2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= </a:t>
            </a:r>
            <a:r>
              <a:rPr lang="en-US" sz="1800" u="sng" dirty="0">
                <a:latin typeface="Courier New" panose="02070309020205020404" pitchFamily="49" charset="0"/>
                <a:cs typeface="Courier New" pitchFamily="49" charset="0"/>
              </a:rPr>
              <a:t>+0.020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 y</a:t>
            </a:r>
            <a:r>
              <a:rPr lang="en-US" sz="1800" baseline="-25000" dirty="0">
                <a:latin typeface="Courier New" panose="02070309020205020404" pitchFamily="49" charset="0"/>
                <a:cs typeface="Courier New" pitchFamily="49" charset="0"/>
              </a:rPr>
              <a:t>2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= </a:t>
            </a:r>
            <a:r>
              <a:rPr lang="en-US" sz="1800" u="sng" dirty="0">
                <a:latin typeface="Courier New" panose="02070309020205020404" pitchFamily="49" charset="0"/>
                <a:cs typeface="Courier New" pitchFamily="49" charset="0"/>
              </a:rPr>
              <a:t>-0.700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 z</a:t>
            </a:r>
            <a:r>
              <a:rPr lang="en-US" sz="1800" baseline="-25000" dirty="0">
                <a:latin typeface="Courier New" panose="02070309020205020404" pitchFamily="49" charset="0"/>
                <a:cs typeface="Courier New" pitchFamily="49" charset="0"/>
              </a:rPr>
              <a:t>2</a:t>
            </a:r>
            <a:r>
              <a:rPr lang="en-US" sz="1800" dirty="0">
                <a:latin typeface="Courier New" panose="02070309020205020404" pitchFamily="49" charset="0"/>
                <a:cs typeface="Courier New" pitchFamily="49" charset="0"/>
              </a:rPr>
              <a:t>= ______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r>
              <a:rPr lang="en-US" sz="2000" dirty="0"/>
              <a:t>Note x</a:t>
            </a:r>
            <a:r>
              <a:rPr lang="en-US" sz="2000" baseline="-25000" dirty="0"/>
              <a:t>1</a:t>
            </a:r>
            <a:r>
              <a:rPr lang="en-US" sz="2000" dirty="0"/>
              <a:t> and x</a:t>
            </a:r>
            <a:r>
              <a:rPr lang="en-US" sz="2000" baseline="-25000" dirty="0"/>
              <a:t>2 </a:t>
            </a:r>
            <a:r>
              <a:rPr lang="en-US" sz="2000" dirty="0"/>
              <a:t>are unequal: -0.020 ≠ +0.020.</a:t>
            </a:r>
          </a:p>
          <a:p>
            <a:r>
              <a:rPr lang="en-US" sz="2000" dirty="0"/>
              <a:t>Both coordinate sets are correct; they describe different atoms in the unit cell (related by P4</a:t>
            </a:r>
            <a:r>
              <a:rPr lang="en-US" sz="2000" baseline="-25000" dirty="0"/>
              <a:t>3</a:t>
            </a:r>
            <a:r>
              <a:rPr lang="en-US" sz="2000" dirty="0"/>
              <a:t>2</a:t>
            </a:r>
            <a:r>
              <a:rPr lang="en-US" sz="2000" baseline="-25000" dirty="0"/>
              <a:t>1</a:t>
            </a:r>
            <a:r>
              <a:rPr lang="en-US" sz="2000" dirty="0"/>
              <a:t>2 symmetry) or different origin choices. </a:t>
            </a:r>
          </a:p>
          <a:p>
            <a:r>
              <a:rPr lang="en-US" sz="2000" dirty="0"/>
              <a:t>Sadly, both coordinate sets are incomplete; y</a:t>
            </a:r>
            <a:r>
              <a:rPr lang="en-US" sz="2000" baseline="-25000" dirty="0"/>
              <a:t>1</a:t>
            </a:r>
            <a:r>
              <a:rPr lang="en-US" sz="2000" dirty="0"/>
              <a:t> and z</a:t>
            </a:r>
            <a:r>
              <a:rPr lang="en-US" sz="2000" baseline="-25000" dirty="0"/>
              <a:t>2</a:t>
            </a:r>
            <a:r>
              <a:rPr lang="en-US" sz="2000" dirty="0"/>
              <a:t> are unknown.</a:t>
            </a:r>
          </a:p>
          <a:p>
            <a:r>
              <a:rPr lang="en-US" sz="2000" dirty="0"/>
              <a:t>We must combine coordinates (x</a:t>
            </a:r>
            <a:r>
              <a:rPr lang="en-US" sz="2000" baseline="-25000" dirty="0"/>
              <a:t>1</a:t>
            </a:r>
            <a:r>
              <a:rPr lang="en-US" sz="2000" dirty="0"/>
              <a:t>, z</a:t>
            </a:r>
            <a:r>
              <a:rPr lang="en-US" sz="2000" baseline="-25000" dirty="0"/>
              <a:t>1</a:t>
            </a:r>
            <a:r>
              <a:rPr lang="en-US" sz="2000" dirty="0"/>
              <a:t>) and (x</a:t>
            </a:r>
            <a:r>
              <a:rPr lang="en-US" sz="2000" baseline="-25000" dirty="0"/>
              <a:t>2</a:t>
            </a:r>
            <a:r>
              <a:rPr lang="en-US" sz="2000" dirty="0"/>
              <a:t>, y</a:t>
            </a:r>
            <a:r>
              <a:rPr lang="en-US" sz="2000" baseline="-25000" dirty="0"/>
              <a:t>2</a:t>
            </a:r>
            <a:r>
              <a:rPr lang="en-US" sz="2000" dirty="0"/>
              <a:t>) to get a complete triplet: either (x</a:t>
            </a:r>
            <a:r>
              <a:rPr lang="en-US" sz="2000" baseline="-25000" dirty="0"/>
              <a:t>1</a:t>
            </a:r>
            <a:r>
              <a:rPr lang="en-US" sz="2000" dirty="0"/>
              <a:t>, y</a:t>
            </a:r>
            <a:r>
              <a:rPr lang="en-US" sz="2000" baseline="-25000" dirty="0"/>
              <a:t>1</a:t>
            </a:r>
            <a:r>
              <a:rPr lang="en-US" sz="2000" dirty="0"/>
              <a:t>, z</a:t>
            </a:r>
            <a:r>
              <a:rPr lang="en-US" sz="2000" baseline="-25000" dirty="0"/>
              <a:t>1</a:t>
            </a:r>
            <a:r>
              <a:rPr lang="en-US" sz="2000" dirty="0"/>
              <a:t>) or (x</a:t>
            </a:r>
            <a:r>
              <a:rPr lang="en-US" sz="2000" baseline="-25000" dirty="0"/>
              <a:t>2</a:t>
            </a:r>
            <a:r>
              <a:rPr lang="en-US" sz="2000" dirty="0"/>
              <a:t>, y</a:t>
            </a:r>
            <a:r>
              <a:rPr lang="en-US" sz="2000" baseline="-25000" dirty="0"/>
              <a:t>2</a:t>
            </a:r>
            <a:r>
              <a:rPr lang="en-US" sz="2000" dirty="0"/>
              <a:t>, z</a:t>
            </a:r>
            <a:r>
              <a:rPr lang="en-US" sz="2000" baseline="-25000" dirty="0"/>
              <a:t>2</a:t>
            </a:r>
            <a:r>
              <a:rPr lang="en-US" sz="2000" dirty="0"/>
              <a:t>). </a:t>
            </a:r>
          </a:p>
          <a:p>
            <a:r>
              <a:rPr lang="en-US" sz="2000" dirty="0"/>
              <a:t>Search for a Cheshire operator that relates (x</a:t>
            </a:r>
            <a:r>
              <a:rPr lang="en-US" sz="2000" baseline="-25000" dirty="0"/>
              <a:t>1</a:t>
            </a:r>
            <a:r>
              <a:rPr lang="en-US" sz="2000" dirty="0"/>
              <a:t>, y</a:t>
            </a:r>
            <a:r>
              <a:rPr lang="en-US" sz="2000" baseline="-25000" dirty="0"/>
              <a:t>1</a:t>
            </a:r>
            <a:r>
              <a:rPr lang="en-US" sz="2000" dirty="0"/>
              <a:t>, z</a:t>
            </a:r>
            <a:r>
              <a:rPr lang="en-US" sz="2000" baseline="-25000" dirty="0"/>
              <a:t>1</a:t>
            </a:r>
            <a:r>
              <a:rPr lang="en-US" sz="2000" dirty="0"/>
              <a:t>) to (x</a:t>
            </a:r>
            <a:r>
              <a:rPr lang="en-US" sz="2000" baseline="-25000" dirty="0"/>
              <a:t>2</a:t>
            </a:r>
            <a:r>
              <a:rPr lang="en-US" sz="2000" dirty="0"/>
              <a:t>, y</a:t>
            </a:r>
            <a:r>
              <a:rPr lang="en-US" sz="2000" baseline="-25000" dirty="0"/>
              <a:t>2</a:t>
            </a:r>
            <a:r>
              <a:rPr lang="en-US" sz="2000" dirty="0"/>
              <a:t>, z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lvl="1"/>
            <a:r>
              <a:rPr lang="en-US" sz="1600" dirty="0"/>
              <a:t>In this case, we need a Cheshire operator that negates x </a:t>
            </a:r>
          </a:p>
          <a:p>
            <a:pPr lvl="1"/>
            <a:r>
              <a:rPr lang="en-US" sz="1600" dirty="0"/>
              <a:t>(i.e. transforms </a:t>
            </a:r>
            <a:r>
              <a:rPr lang="en-US" sz="1600" b="1" dirty="0">
                <a:latin typeface="Courier New" panose="02070309020205020404" pitchFamily="49" charset="0"/>
                <a:cs typeface="Courier New" pitchFamily="49" charset="0"/>
              </a:rPr>
              <a:t>X</a:t>
            </a:r>
            <a:r>
              <a:rPr lang="en-US" sz="1600" b="1" baseline="-25000" dirty="0">
                <a:latin typeface="Courier New" panose="02070309020205020404" pitchFamily="49" charset="0"/>
                <a:cs typeface="Courier New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itchFamily="49" charset="0"/>
              </a:rPr>
              <a:t>= 0.020 to X</a:t>
            </a:r>
            <a:r>
              <a:rPr lang="en-US" sz="1600" b="1" baseline="-25000" dirty="0">
                <a:latin typeface="Courier New" panose="02070309020205020404" pitchFamily="49" charset="0"/>
                <a:cs typeface="Courier New" pitchFamily="49" charset="0"/>
              </a:rPr>
              <a:t>1</a:t>
            </a:r>
            <a:r>
              <a:rPr lang="en-US" sz="1600" b="1" dirty="0">
                <a:latin typeface="Courier New" panose="02070309020205020404" pitchFamily="49" charset="0"/>
                <a:cs typeface="Courier New" pitchFamily="49" charset="0"/>
              </a:rPr>
              <a:t>=-0.020</a:t>
            </a:r>
            <a:r>
              <a:rPr lang="en-US" sz="1600" b="1" dirty="0">
                <a:cs typeface="Courier New" pitchFamily="49" charset="0"/>
              </a:rPr>
              <a:t>)</a:t>
            </a:r>
            <a:r>
              <a:rPr lang="en-US" sz="1600" dirty="0"/>
              <a:t>.</a:t>
            </a:r>
          </a:p>
          <a:p>
            <a:r>
              <a:rPr lang="en-US" sz="2000" dirty="0"/>
              <a:t>Apply this Cheshire operator to (x</a:t>
            </a:r>
            <a:r>
              <a:rPr lang="en-US" sz="2000" baseline="-25000" dirty="0"/>
              <a:t>2</a:t>
            </a:r>
            <a:r>
              <a:rPr lang="en-US" sz="2000" dirty="0"/>
              <a:t>, y</a:t>
            </a:r>
            <a:r>
              <a:rPr lang="en-US" sz="2000" baseline="-25000" dirty="0"/>
              <a:t>2</a:t>
            </a:r>
            <a:r>
              <a:rPr lang="en-US" sz="2000" dirty="0"/>
              <a:t>, z</a:t>
            </a:r>
            <a:r>
              <a:rPr lang="en-US" sz="2000" baseline="-25000" dirty="0"/>
              <a:t>2</a:t>
            </a:r>
            <a:r>
              <a:rPr lang="en-US" sz="2000" dirty="0"/>
              <a:t>) to get value of y</a:t>
            </a:r>
            <a:r>
              <a:rPr lang="en-US" sz="2000" baseline="-25000" dirty="0"/>
              <a:t>1</a:t>
            </a:r>
            <a:r>
              <a:rPr lang="en-US" sz="2000" dirty="0"/>
              <a:t>, completing the set (x</a:t>
            </a:r>
            <a:r>
              <a:rPr lang="en-US" sz="2000" baseline="-25000" dirty="0"/>
              <a:t>1</a:t>
            </a:r>
            <a:r>
              <a:rPr lang="en-US" sz="2000" dirty="0"/>
              <a:t>, y</a:t>
            </a:r>
            <a:r>
              <a:rPr lang="en-US" sz="2000" baseline="-25000" dirty="0"/>
              <a:t>1</a:t>
            </a:r>
            <a:r>
              <a:rPr lang="en-US" sz="2000" dirty="0"/>
              <a:t>, z</a:t>
            </a:r>
            <a:r>
              <a:rPr lang="en-US" sz="2000" baseline="-25000" dirty="0"/>
              <a:t>1</a:t>
            </a:r>
            <a:r>
              <a:rPr lang="en-US" sz="2000" dirty="0"/>
              <a:t>). 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049E048F-DB8E-4727-877F-1AE0D9B5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90" y="4746732"/>
            <a:ext cx="4903376" cy="332405"/>
          </a:xfrm>
          <a:prstGeom prst="rect">
            <a:avLst/>
          </a:prstGeom>
          <a:solidFill>
            <a:srgbClr val="F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E1B11A6-F81B-4390-BACA-8B0E77C29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20" y="2262914"/>
            <a:ext cx="4890030" cy="830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4A7824-13E9-40C3-85C7-E6959FCCE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" y="1890286"/>
            <a:ext cx="4875752" cy="386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5745A4B-C214-422D-BCEF-A8FBFA3BD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" y="1193463"/>
            <a:ext cx="4875752" cy="353492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92720" y="941384"/>
            <a:ext cx="48757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From Harker section u=½ </a:t>
            </a:r>
          </a:p>
          <a:p>
            <a:pPr eaLnBrk="1" hangingPunct="1"/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u="sng" dirty="0">
                <a:latin typeface="Courier New" pitchFamily="49" charset="0"/>
                <a:cs typeface="Courier New" pitchFamily="49" charset="0"/>
              </a:rPr>
              <a:t>-0.020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=_______, z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u="sng" dirty="0">
                <a:latin typeface="Courier New" pitchFamily="49" charset="0"/>
                <a:cs typeface="Courier New" pitchFamily="49" charset="0"/>
              </a:rPr>
              <a:t>-0.005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86369" y="1629016"/>
            <a:ext cx="487575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From Harker section w=¼ </a:t>
            </a:r>
          </a:p>
          <a:p>
            <a:pPr eaLnBrk="1" hangingPunct="1"/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u="sng" dirty="0">
                <a:latin typeface="Courier New" pitchFamily="49" charset="0"/>
                <a:cs typeface="Courier New" pitchFamily="49" charset="0"/>
              </a:rPr>
              <a:t>+0.020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u="sng" dirty="0">
                <a:latin typeface="Courier New" pitchFamily="49" charset="0"/>
                <a:cs typeface="Courier New" pitchFamily="49" charset="0"/>
              </a:rPr>
              <a:t> -0.700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Z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______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119771" y="2442528"/>
            <a:ext cx="4920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/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u="sng" dirty="0">
                <a:latin typeface="Courier New" pitchFamily="49" charset="0"/>
                <a:cs typeface="Courier New" pitchFamily="49" charset="0"/>
              </a:rPr>
              <a:t>-0.020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u="sng" dirty="0">
                <a:latin typeface="Courier New" pitchFamily="49" charset="0"/>
                <a:cs typeface="Courier New" pitchFamily="49" charset="0"/>
              </a:rPr>
              <a:t>+0.700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Z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=_______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75068CA-CBCF-466F-835B-5973814A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114" y="487363"/>
            <a:ext cx="3530600" cy="627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Cheshire Symmetry Operators for space group P4</a:t>
            </a:r>
            <a:r>
              <a:rPr lang="en-US" sz="1600" baseline="-25000" dirty="0"/>
              <a:t>3</a:t>
            </a:r>
            <a:r>
              <a:rPr lang="en-US" sz="1600" dirty="0"/>
              <a:t>2</a:t>
            </a:r>
            <a:r>
              <a:rPr lang="en-US" sz="1600" baseline="-25000" dirty="0"/>
              <a:t>1</a:t>
            </a:r>
            <a:r>
              <a:rPr lang="en-US" sz="1600" dirty="0"/>
              <a:t>2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 1     X,     Y,     Z</a:t>
            </a:r>
          </a:p>
          <a:p>
            <a:pPr eaLnBrk="1" hangingPunct="1"/>
            <a:r>
              <a:rPr lang="en-US" sz="1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2    -X,    -Y,     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 3    -Y,     X, 1/4+Z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 4     Y,    -X, 1/4+Z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 5     Y,     X,    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 6    -Y,    -X,    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 7     X,    -Y, 1/4-Z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 8    -X,     Y, 1/4-Z</a:t>
            </a:r>
          </a:p>
          <a:p>
            <a:pPr eaLnBrk="1" hangingPunct="1"/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09 1/2+X, 1/2+Y,     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10 1/2-X, 1/2-Y,     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11 1/2-Y, 1/2+X, 1/4+Z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12 1/2+Y, 1/2-X, 1/4+Z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13 1/2+Y, 1/2+X,    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14 1/2-Y, 1/2-X,    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15 1/2+X, 1/2-Y, 1/4-Z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16 1/2-X, 1/2+Y, 1/4-Z</a:t>
            </a:r>
          </a:p>
          <a:p>
            <a:pPr eaLnBrk="1" hangingPunct="1"/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17     X,     Y, 1/2+Z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18    -X,    -Y, 1/2+Z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19    -Y,     X, 3/4+Z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20     Y,    -X, 3/4+Z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21     Y,     X, 1/2-Z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22    -Y,    -X, 1/2-Z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23     X,    -Y, 3/4-Z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24    -X,     Y, 3/4-Z</a:t>
            </a:r>
          </a:p>
          <a:p>
            <a:pPr eaLnBrk="1" hangingPunct="1"/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25 1/2+X, 1/2+Y, 1/2+Z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26 1/2-X, 1/2-Y, 1/2+Z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27 1/2-Y, 1/2+X, 3/4+Z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28 1/2+Y, 1/2-X, 3/4+Z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29 1/2+Y, 1/2+X, 1/2-Z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30 1/2-Y, 1/2-X, 1/2-Z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31 1/2+X, 1/2-Y, 3/4-Z</a:t>
            </a:r>
          </a:p>
          <a:p>
            <a:pPr eaLnBrk="1" hangingPunct="1"/>
            <a:r>
              <a:rPr lang="en-US" sz="1000" dirty="0">
                <a:latin typeface="Courier New" pitchFamily="49" charset="0"/>
                <a:cs typeface="Courier New" pitchFamily="49" charset="0"/>
              </a:rPr>
              <a:t>32 1/2-X, 1/2+Y, 3/4-Z</a:t>
            </a:r>
          </a:p>
          <a:p>
            <a:pPr eaLnBrk="1" hangingPunct="1"/>
            <a:endParaRPr lang="en-US" sz="1000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4740323-33F6-47C9-9395-3E19C269351C}"/>
              </a:ext>
            </a:extLst>
          </p:cNvPr>
          <p:cNvSpPr>
            <a:spLocks noChangeAspect="1"/>
          </p:cNvSpPr>
          <p:nvPr/>
        </p:nvSpPr>
        <p:spPr>
          <a:xfrm>
            <a:off x="910152" y="2335229"/>
            <a:ext cx="1104434" cy="281760"/>
          </a:xfrm>
          <a:prstGeom prst="downArrow">
            <a:avLst>
              <a:gd name="adj1" fmla="val 64860"/>
              <a:gd name="adj2" fmla="val 7912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4" name="Graphic 3" descr="Right pointing backhand index">
            <a:extLst>
              <a:ext uri="{FF2B5EF4-FFF2-40B4-BE49-F238E27FC236}">
                <a16:creationId xmlns:a16="http://schemas.microsoft.com/office/drawing/2014/main" id="{66C70C80-4ED7-422E-B319-EAE498469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573108" y="1021900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F56D30-8985-4F67-9C50-C7DDC979D024}"/>
              </a:ext>
            </a:extLst>
          </p:cNvPr>
          <p:cNvSpPr/>
          <p:nvPr/>
        </p:nvSpPr>
        <p:spPr>
          <a:xfrm>
            <a:off x="1058508" y="2251320"/>
            <a:ext cx="826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 -x,-y, z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37DDF-F814-40DD-9EC0-2DBA733823E9}"/>
              </a:ext>
            </a:extLst>
          </p:cNvPr>
          <p:cNvSpPr txBox="1"/>
          <p:nvPr/>
        </p:nvSpPr>
        <p:spPr>
          <a:xfrm>
            <a:off x="7598146" y="1815077"/>
            <a:ext cx="143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operator will do what we want: negate x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379E77BD-DFBD-43F1-B77D-79C4DF33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71" y="3929038"/>
            <a:ext cx="5214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Now, we can merge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,y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,z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  </a:t>
            </a:r>
            <a:r>
              <a:rPr lang="en-US" dirty="0"/>
              <a:t>with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,y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,z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  <a:p>
            <a:pPr eaLnBrk="1" hangingPunct="1"/>
            <a:r>
              <a:rPr lang="en-US" dirty="0"/>
              <a:t>Arriving at complete heavy atom coordinate set: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-0.020, y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+0.700, z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-0.005</a:t>
            </a:r>
            <a:endParaRPr lang="en-US" baseline="-25000" dirty="0">
              <a:solidFill>
                <a:srgbClr val="FF7C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5950C-7314-44E3-AAA7-D87383CF9285}"/>
              </a:ext>
            </a:extLst>
          </p:cNvPr>
          <p:cNvSpPr/>
          <p:nvPr/>
        </p:nvSpPr>
        <p:spPr>
          <a:xfrm>
            <a:off x="1885466" y="2306566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cs typeface="Courier New" pitchFamily="49" charset="0"/>
              </a:rPr>
              <a:t>Apply Cheshire operator (2)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9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44038" grpId="0"/>
      <p:bldP spid="2" grpId="0" animBg="1"/>
      <p:bldP spid="5" grpId="0"/>
      <p:bldP spid="24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F0CFCE6-AF0E-418D-A292-3CFFE5632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5"/>
          <a:stretch/>
        </p:blipFill>
        <p:spPr>
          <a:xfrm>
            <a:off x="5304729" y="2666974"/>
            <a:ext cx="1253726" cy="23408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F83FF58-22B9-4624-98C2-B95DD72A60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3"/>
          <a:stretch/>
        </p:blipFill>
        <p:spPr>
          <a:xfrm>
            <a:off x="7199059" y="2663085"/>
            <a:ext cx="1299445" cy="2340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99739-E67C-42F6-B913-7136845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510886"/>
            <a:ext cx="8819707" cy="1143000"/>
          </a:xfrm>
        </p:spPr>
        <p:txBody>
          <a:bodyPr/>
          <a:lstStyle/>
          <a:p>
            <a:pPr algn="l"/>
            <a:r>
              <a:rPr lang="en-US" sz="4000" dirty="0"/>
              <a:t>Verify your answer </a:t>
            </a:r>
            <a:r>
              <a:rPr lang="en-US" sz="4000" dirty="0" err="1"/>
              <a:t>x,y,z</a:t>
            </a:r>
            <a:r>
              <a:rPr lang="en-US" sz="4000" dirty="0"/>
              <a:t> is consistent with space group P4</a:t>
            </a:r>
            <a:r>
              <a:rPr lang="en-US" sz="4000" baseline="-25000" dirty="0"/>
              <a:t>3</a:t>
            </a:r>
            <a:r>
              <a:rPr lang="en-US" sz="4000" dirty="0"/>
              <a:t>2</a:t>
            </a:r>
            <a:r>
              <a:rPr lang="en-US" sz="4000" baseline="-25000" dirty="0"/>
              <a:t>1</a:t>
            </a:r>
            <a:r>
              <a:rPr lang="en-US" sz="4000" dirty="0"/>
              <a:t>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DDB8-9DB8-4F39-9890-3121341E5E14}"/>
              </a:ext>
            </a:extLst>
          </p:cNvPr>
          <p:cNvSpPr txBox="1">
            <a:spLocks/>
          </p:cNvSpPr>
          <p:nvPr/>
        </p:nvSpPr>
        <p:spPr>
          <a:xfrm>
            <a:off x="465679" y="1911355"/>
            <a:ext cx="4766030" cy="472598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/>
              <a:t>There is only a 50% probability that our heavy atom coordinates (</a:t>
            </a:r>
            <a:r>
              <a:rPr lang="en-US" sz="1400" dirty="0" err="1"/>
              <a:t>x,y,z</a:t>
            </a:r>
            <a:r>
              <a:rPr lang="en-US" sz="1400" dirty="0"/>
              <a:t>) are consistent with space group P4</a:t>
            </a:r>
            <a:r>
              <a:rPr lang="en-US" sz="1400" baseline="-25000" dirty="0"/>
              <a:t>3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2. The remaining 50% probability is that </a:t>
            </a:r>
            <a:r>
              <a:rPr lang="en-US" sz="1400" dirty="0" err="1"/>
              <a:t>x,y,z</a:t>
            </a:r>
            <a:r>
              <a:rPr lang="en-US" sz="1400" dirty="0"/>
              <a:t> is consistent with space group P4</a:t>
            </a:r>
            <a:r>
              <a:rPr lang="en-US" sz="1400" baseline="-25000" dirty="0"/>
              <a:t>1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2, even though we used P4</a:t>
            </a:r>
            <a:r>
              <a:rPr lang="en-US" sz="1400" baseline="-25000" dirty="0"/>
              <a:t>3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 symmetry operators to derive our coordinates and our algebra is faultless.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Space group P4</a:t>
            </a:r>
            <a:r>
              <a:rPr lang="en-US" sz="1400" baseline="-25000" dirty="0"/>
              <a:t>3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 is chiral, meaning that it contains symmetry elements of a particular hand. For example, the 4</a:t>
            </a:r>
            <a:r>
              <a:rPr lang="en-US" sz="1400" baseline="-25000" dirty="0"/>
              <a:t>3</a:t>
            </a:r>
            <a:r>
              <a:rPr lang="en-US" sz="1400" dirty="0"/>
              <a:t> axis in P4</a:t>
            </a:r>
            <a:r>
              <a:rPr lang="en-US" sz="1400" baseline="-25000" dirty="0"/>
              <a:t>3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 is a left handed screw.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Space group P4</a:t>
            </a:r>
            <a:r>
              <a:rPr lang="en-US" sz="1400" baseline="-25000" dirty="0"/>
              <a:t>1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 is also chiral, and its symmetry elements are the mirror image of space group P4</a:t>
            </a:r>
            <a:r>
              <a:rPr lang="en-US" sz="1400" baseline="-25000" dirty="0"/>
              <a:t>3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Crystals in chiral space groups P4</a:t>
            </a:r>
            <a:r>
              <a:rPr lang="en-US" sz="1400" baseline="-25000" dirty="0"/>
              <a:t>1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 and P4</a:t>
            </a:r>
            <a:r>
              <a:rPr lang="en-US" sz="1400" baseline="-25000" dirty="0"/>
              <a:t>3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 share the same Patterson symmetry group, P4/mmm, which is not chiral, but centrosymmetric.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All Patterson maps (including P4/mmm) are centrosymmetric because their peaks represent vectors between atoms. Every pair of atoms is connected by two vectors of equal length and opposite direction: atom1</a:t>
            </a:r>
            <a:r>
              <a:rPr lang="en-US" sz="1400" dirty="0">
                <a:sym typeface="Wingdings" panose="05000000000000000000" pitchFamily="2" charset="2"/>
              </a:rPr>
              <a:t>atom2 and </a:t>
            </a:r>
            <a:r>
              <a:rPr lang="en-US" sz="1400" dirty="0"/>
              <a:t>atom1</a:t>
            </a:r>
            <a:r>
              <a:rPr lang="en-US" sz="1400" dirty="0">
                <a:sym typeface="Wingdings" panose="05000000000000000000" pitchFamily="2" charset="2"/>
              </a:rPr>
              <a:t>atom2, thereby creating </a:t>
            </a:r>
            <a:r>
              <a:rPr lang="en-US" sz="1400" dirty="0" err="1">
                <a:sym typeface="Wingdings" panose="05000000000000000000" pitchFamily="2" charset="2"/>
              </a:rPr>
              <a:t>centrosymmetry</a:t>
            </a:r>
            <a:r>
              <a:rPr lang="en-US" sz="1400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50% chance of space group inconsistency arises from our unavoidable dependence on a centrosymmetric map to derive coordinates in a chiral space group.</a:t>
            </a:r>
            <a:endParaRPr lang="en-US" sz="1400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r>
              <a:rPr lang="en-US" sz="1400" dirty="0"/>
              <a:t>Among the 230 space groups, only 22 are chiral. How did we get so lucky to stumble one of these?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heavy atom coordinates (</a:t>
            </a:r>
            <a:r>
              <a:rPr lang="en-US" sz="1400" dirty="0" err="1"/>
              <a:t>x,y,z</a:t>
            </a:r>
            <a:r>
              <a:rPr lang="en-US" sz="1400" dirty="0"/>
              <a:t>) are verified to be consistent with space group P4</a:t>
            </a:r>
            <a:r>
              <a:rPr lang="en-US" sz="1400" baseline="-25000" dirty="0"/>
              <a:t>3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 if (</a:t>
            </a:r>
            <a:r>
              <a:rPr lang="en-US" sz="1400" dirty="0" err="1"/>
              <a:t>x,y,z</a:t>
            </a:r>
            <a:r>
              <a:rPr lang="en-US" sz="1400" dirty="0"/>
              <a:t>) if it can be used to successfully predict coordinates (</a:t>
            </a:r>
            <a:r>
              <a:rPr lang="en-US" sz="1400" dirty="0" err="1"/>
              <a:t>u,v,w</a:t>
            </a:r>
            <a:r>
              <a:rPr lang="en-US" sz="1400" dirty="0"/>
              <a:t>) of a non-Harker Patterson peak.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If prediction is unsuccessful, invert the hand of the heavy atom solution by negating x to make it compatible with P4</a:t>
            </a:r>
            <a:r>
              <a:rPr lang="en-US" sz="1400" baseline="-25000" dirty="0"/>
              <a:t>3</a:t>
            </a:r>
            <a:r>
              <a:rPr lang="en-US" sz="1400" dirty="0"/>
              <a:t>2</a:t>
            </a:r>
            <a:r>
              <a:rPr lang="en-US" sz="1400" baseline="-25000" dirty="0"/>
              <a:t>1</a:t>
            </a:r>
            <a:r>
              <a:rPr lang="en-US" sz="1400" dirty="0"/>
              <a:t>2.</a:t>
            </a:r>
            <a:endParaRPr lang="en-US" sz="1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365A742-07DC-4D83-B49C-AC9DF400E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83" t="72692" r="13962" b="5507"/>
          <a:stretch/>
        </p:blipFill>
        <p:spPr>
          <a:xfrm>
            <a:off x="5794375" y="5251713"/>
            <a:ext cx="2717800" cy="681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4C9E2-5502-4ACC-A74D-EBD44F3F60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7"/>
          <a:stretch/>
        </p:blipFill>
        <p:spPr>
          <a:xfrm>
            <a:off x="7199059" y="2663085"/>
            <a:ext cx="1409285" cy="2337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B06A73-C3BF-4A78-89C1-AFA16275B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0"/>
          <a:stretch/>
        </p:blipFill>
        <p:spPr>
          <a:xfrm>
            <a:off x="5304729" y="2663085"/>
            <a:ext cx="1299445" cy="23377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BFD6E4-4B60-45E8-BF7F-5A198142CDDD}"/>
              </a:ext>
            </a:extLst>
          </p:cNvPr>
          <p:cNvSpPr txBox="1"/>
          <p:nvPr/>
        </p:nvSpPr>
        <p:spPr>
          <a:xfrm>
            <a:off x="5422897" y="5932953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Right hand screw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54CF2B-C6DF-49DE-95E5-45C7105F8A16}"/>
              </a:ext>
            </a:extLst>
          </p:cNvPr>
          <p:cNvSpPr txBox="1"/>
          <p:nvPr/>
        </p:nvSpPr>
        <p:spPr>
          <a:xfrm>
            <a:off x="7362433" y="5932952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Left hand screw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FD98A3-AC89-4020-81AE-F15C6197E3BC}"/>
              </a:ext>
            </a:extLst>
          </p:cNvPr>
          <p:cNvSpPr/>
          <p:nvPr/>
        </p:nvSpPr>
        <p:spPr>
          <a:xfrm>
            <a:off x="6124010" y="3346713"/>
            <a:ext cx="45719" cy="1334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7047F-4B30-4BBA-AC99-38F221D470C4}"/>
              </a:ext>
            </a:extLst>
          </p:cNvPr>
          <p:cNvSpPr/>
          <p:nvPr/>
        </p:nvSpPr>
        <p:spPr>
          <a:xfrm>
            <a:off x="6124010" y="2659196"/>
            <a:ext cx="45719" cy="208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F30C87-FD90-4C35-B1D0-9E103111833F}"/>
              </a:ext>
            </a:extLst>
          </p:cNvPr>
          <p:cNvSpPr/>
          <p:nvPr/>
        </p:nvSpPr>
        <p:spPr>
          <a:xfrm>
            <a:off x="8016238" y="4235713"/>
            <a:ext cx="45719" cy="791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1B30C1-3E1F-4B03-8CDC-E571DDFC7590}"/>
              </a:ext>
            </a:extLst>
          </p:cNvPr>
          <p:cNvSpPr/>
          <p:nvPr/>
        </p:nvSpPr>
        <p:spPr>
          <a:xfrm>
            <a:off x="8016238" y="2659196"/>
            <a:ext cx="45719" cy="1097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58EEEE-C047-47FF-8DAD-D30A030E320D}"/>
              </a:ext>
            </a:extLst>
          </p:cNvPr>
          <p:cNvSpPr txBox="1"/>
          <p:nvPr/>
        </p:nvSpPr>
        <p:spPr>
          <a:xfrm>
            <a:off x="7746785" y="1971593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baseline="-25000" dirty="0"/>
              <a:t>3</a:t>
            </a:r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F8E6C-B19C-411B-A159-9F5845F5B13A}"/>
              </a:ext>
            </a:extLst>
          </p:cNvPr>
          <p:cNvSpPr txBox="1"/>
          <p:nvPr/>
        </p:nvSpPr>
        <p:spPr>
          <a:xfrm>
            <a:off x="5855795" y="1971593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baseline="-25000" dirty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9386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9739-E67C-42F6-B913-7136845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510886"/>
            <a:ext cx="8819707" cy="1143000"/>
          </a:xfrm>
        </p:spPr>
        <p:txBody>
          <a:bodyPr/>
          <a:lstStyle/>
          <a:p>
            <a:pPr algn="l"/>
            <a:r>
              <a:rPr lang="en-US" sz="4000" dirty="0"/>
              <a:t>Verify your answer </a:t>
            </a:r>
            <a:r>
              <a:rPr lang="en-US" sz="4000" dirty="0" err="1"/>
              <a:t>x,y,z</a:t>
            </a:r>
            <a:r>
              <a:rPr lang="en-US" sz="4000" dirty="0"/>
              <a:t> is consistent with space group P4</a:t>
            </a:r>
            <a:r>
              <a:rPr lang="en-US" sz="4000" baseline="-25000" dirty="0"/>
              <a:t>3</a:t>
            </a:r>
            <a:r>
              <a:rPr lang="en-US" sz="4000" dirty="0"/>
              <a:t>2</a:t>
            </a:r>
            <a:r>
              <a:rPr lang="en-US" sz="4000" baseline="-25000" dirty="0"/>
              <a:t>1</a:t>
            </a:r>
            <a:r>
              <a:rPr lang="en-US" sz="4000" dirty="0"/>
              <a:t>2.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2485A8-BE43-4448-B9DD-7C72C0948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7" y="1855332"/>
            <a:ext cx="3499546" cy="3926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398F14-D13D-467F-BD4C-3DA47E4E1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18" y="2118231"/>
            <a:ext cx="3495712" cy="39217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BFD6E4-4B60-45E8-BF7F-5A198142CDDD}"/>
              </a:ext>
            </a:extLst>
          </p:cNvPr>
          <p:cNvSpPr txBox="1"/>
          <p:nvPr/>
        </p:nvSpPr>
        <p:spPr>
          <a:xfrm>
            <a:off x="1798381" y="6193225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Right hand screw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54CF2B-C6DF-49DE-95E5-45C7105F8A16}"/>
              </a:ext>
            </a:extLst>
          </p:cNvPr>
          <p:cNvSpPr txBox="1"/>
          <p:nvPr/>
        </p:nvSpPr>
        <p:spPr>
          <a:xfrm>
            <a:off x="5939632" y="6186621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Left hand screw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3491F-B4D8-4023-BDE7-1FFCDC6C6662}"/>
              </a:ext>
            </a:extLst>
          </p:cNvPr>
          <p:cNvSpPr txBox="1"/>
          <p:nvPr/>
        </p:nvSpPr>
        <p:spPr>
          <a:xfrm>
            <a:off x="6292558" y="5455207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baseline="-25000" dirty="0"/>
              <a:t>3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BDC4C2-31CE-4F66-A231-E9D0CCE93FFA}"/>
              </a:ext>
            </a:extLst>
          </p:cNvPr>
          <p:cNvSpPr txBox="1"/>
          <p:nvPr/>
        </p:nvSpPr>
        <p:spPr>
          <a:xfrm>
            <a:off x="2300121" y="5455208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baseline="-25000" dirty="0"/>
              <a:t>1</a:t>
            </a:r>
            <a:endParaRPr lang="en-US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8A5B95-0DEB-4662-8598-DF034A13776B}"/>
              </a:ext>
            </a:extLst>
          </p:cNvPr>
          <p:cNvGrpSpPr/>
          <p:nvPr/>
        </p:nvGrpSpPr>
        <p:grpSpPr>
          <a:xfrm flipH="1">
            <a:off x="2102281" y="3453526"/>
            <a:ext cx="721832" cy="721832"/>
            <a:chOff x="2134555" y="3442768"/>
            <a:chExt cx="721832" cy="72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ED549B-2A62-4182-9658-93233B11F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0121" y="3602516"/>
              <a:ext cx="399012" cy="402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D31CB2-D098-4C1D-9BDF-AC6EB5474E2C}"/>
                </a:ext>
              </a:extLst>
            </p:cNvPr>
            <p:cNvSpPr/>
            <p:nvPr/>
          </p:nvSpPr>
          <p:spPr>
            <a:xfrm>
              <a:off x="2602686" y="3602516"/>
              <a:ext cx="25370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0ACD23-A1F3-43ED-B8CA-7109D07D41ED}"/>
                </a:ext>
              </a:extLst>
            </p:cNvPr>
            <p:cNvSpPr/>
            <p:nvPr/>
          </p:nvSpPr>
          <p:spPr>
            <a:xfrm>
              <a:off x="2134555" y="3959133"/>
              <a:ext cx="25370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7DA6C8-704F-493D-9E13-61E1E46FBE1A}"/>
                </a:ext>
              </a:extLst>
            </p:cNvPr>
            <p:cNvGrpSpPr/>
            <p:nvPr/>
          </p:nvGrpSpPr>
          <p:grpSpPr>
            <a:xfrm rot="5400000">
              <a:off x="2140373" y="3602516"/>
              <a:ext cx="721832" cy="402336"/>
              <a:chOff x="2286955" y="3754916"/>
              <a:chExt cx="721832" cy="40233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7D779E0-F16C-440B-BF52-CADF002391A4}"/>
                  </a:ext>
                </a:extLst>
              </p:cNvPr>
              <p:cNvSpPr/>
              <p:nvPr/>
            </p:nvSpPr>
            <p:spPr>
              <a:xfrm>
                <a:off x="2755086" y="3754916"/>
                <a:ext cx="253701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A8784C-8A66-4FC3-A254-04D40E167323}"/>
                  </a:ext>
                </a:extLst>
              </p:cNvPr>
              <p:cNvSpPr/>
              <p:nvPr/>
            </p:nvSpPr>
            <p:spPr>
              <a:xfrm>
                <a:off x="2286955" y="4111533"/>
                <a:ext cx="253701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A06214-45C1-4611-9873-D97165343132}"/>
              </a:ext>
            </a:extLst>
          </p:cNvPr>
          <p:cNvGrpSpPr/>
          <p:nvPr/>
        </p:nvGrpSpPr>
        <p:grpSpPr>
          <a:xfrm>
            <a:off x="6185651" y="3691586"/>
            <a:ext cx="721832" cy="721832"/>
            <a:chOff x="2134555" y="3442768"/>
            <a:chExt cx="721832" cy="7218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08649B-FBB1-433B-A472-66ECBA67D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0121" y="3602516"/>
              <a:ext cx="399012" cy="402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1DA8B4-1560-4598-987C-A6BAB64570C0}"/>
                </a:ext>
              </a:extLst>
            </p:cNvPr>
            <p:cNvSpPr/>
            <p:nvPr/>
          </p:nvSpPr>
          <p:spPr>
            <a:xfrm>
              <a:off x="2602686" y="3602516"/>
              <a:ext cx="25370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E4E6C9-2F2E-4BFD-9485-89081502F506}"/>
                </a:ext>
              </a:extLst>
            </p:cNvPr>
            <p:cNvSpPr/>
            <p:nvPr/>
          </p:nvSpPr>
          <p:spPr>
            <a:xfrm>
              <a:off x="2134555" y="3959133"/>
              <a:ext cx="25370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96CA120-BCBC-45A7-BE9E-549D5AC9BC55}"/>
                </a:ext>
              </a:extLst>
            </p:cNvPr>
            <p:cNvGrpSpPr/>
            <p:nvPr/>
          </p:nvGrpSpPr>
          <p:grpSpPr>
            <a:xfrm rot="5400000">
              <a:off x="2140373" y="3602516"/>
              <a:ext cx="721832" cy="402336"/>
              <a:chOff x="2286955" y="3754916"/>
              <a:chExt cx="721832" cy="40233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ACDA3C-C1FC-4E2E-8B4B-E1544E0988D4}"/>
                  </a:ext>
                </a:extLst>
              </p:cNvPr>
              <p:cNvSpPr/>
              <p:nvPr/>
            </p:nvSpPr>
            <p:spPr>
              <a:xfrm>
                <a:off x="2755086" y="3754916"/>
                <a:ext cx="253701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C52D8EE-7584-4803-B0C3-8ADAA414032A}"/>
                  </a:ext>
                </a:extLst>
              </p:cNvPr>
              <p:cNvSpPr/>
              <p:nvPr/>
            </p:nvSpPr>
            <p:spPr>
              <a:xfrm>
                <a:off x="2286955" y="4111533"/>
                <a:ext cx="253701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930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4084BD-D536-4307-9AA6-3BAB7631B088}"/>
              </a:ext>
            </a:extLst>
          </p:cNvPr>
          <p:cNvSpPr txBox="1"/>
          <p:nvPr/>
        </p:nvSpPr>
        <p:spPr>
          <a:xfrm>
            <a:off x="914400" y="4748298"/>
            <a:ext cx="5916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Pair of symmetry-equivalent positions in space group P4</a:t>
            </a:r>
            <a:r>
              <a:rPr lang="en-US" baseline="-25000" dirty="0"/>
              <a:t>3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could have produced this non-Harker peak?</a:t>
            </a: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07" y="463550"/>
            <a:ext cx="654879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 descr="Right pointing backhand index">
            <a:extLst>
              <a:ext uri="{FF2B5EF4-FFF2-40B4-BE49-F238E27FC236}">
                <a16:creationId xmlns:a16="http://schemas.microsoft.com/office/drawing/2014/main" id="{88F36B47-E290-4CCD-BDCA-9319A6166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971006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45C04F-B232-44AF-9960-D5786AB1EA16}"/>
              </a:ext>
            </a:extLst>
          </p:cNvPr>
          <p:cNvSpPr/>
          <p:nvPr/>
        </p:nvSpPr>
        <p:spPr>
          <a:xfrm>
            <a:off x="4948518" y="193185"/>
            <a:ext cx="3582295" cy="27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2C9F953-904F-4970-951F-BCA3EE935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3" t="41864" b="45617"/>
          <a:stretch/>
        </p:blipFill>
        <p:spPr bwMode="auto">
          <a:xfrm>
            <a:off x="7489040" y="5507916"/>
            <a:ext cx="1185133" cy="74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B54A25-7126-4463-9979-220B17A29D19}"/>
              </a:ext>
            </a:extLst>
          </p:cNvPr>
          <p:cNvSpPr/>
          <p:nvPr/>
        </p:nvSpPr>
        <p:spPr>
          <a:xfrm>
            <a:off x="5983045" y="2893807"/>
            <a:ext cx="1505995" cy="991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step6">
            <a:extLst>
              <a:ext uri="{FF2B5EF4-FFF2-40B4-BE49-F238E27FC236}">
                <a16:creationId xmlns:a16="http://schemas.microsoft.com/office/drawing/2014/main" id="{AF7F42CC-B396-40E1-9593-B1C5D2AB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61" y="193185"/>
            <a:ext cx="3651478" cy="351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45627" y="1840818"/>
            <a:ext cx="2466975" cy="1146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x     y     z </a:t>
            </a:r>
          </a:p>
          <a:p>
            <a:r>
              <a:rPr lang="en-US" sz="1400" u="sng" dirty="0">
                <a:latin typeface="Courier New" pitchFamily="49" charset="0"/>
                <a:cs typeface="Courier New" pitchFamily="49" charset="0"/>
              </a:rPr>
              <a:t>-(y     x    -z)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u=x-y v=-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x+y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w=2z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93152" y="2041992"/>
            <a:ext cx="92845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dirty="0"/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algn="r" eaLnBrk="1" hangingPunct="1"/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symop</a:t>
            </a:r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1063" y="4449741"/>
            <a:ext cx="416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ourier" pitchFamily="49" charset="0"/>
              </a:rPr>
              <a:t> (1) U, V, W  (2)-U,-V, W  (3) U, V,-W  (4)-U,-V,-W</a:t>
            </a:r>
          </a:p>
          <a:p>
            <a:pPr eaLnBrk="1" hangingPunct="1"/>
            <a:r>
              <a:rPr lang="en-US" sz="1000" dirty="0">
                <a:latin typeface="Courier" pitchFamily="49" charset="0"/>
              </a:rPr>
              <a:t> (5)-U, V, W  (6) U,-V, W  (7)-U, V,-W  (8) U,-V,-W</a:t>
            </a:r>
          </a:p>
          <a:p>
            <a:pPr eaLnBrk="1" hangingPunct="1"/>
            <a:r>
              <a:rPr lang="en-US" sz="1000" dirty="0">
                <a:latin typeface="Courier" pitchFamily="49" charset="0"/>
              </a:rPr>
              <a:t> (9)-V, U, W (10) V,-U, W (11)-V, U,-W (12) V,-U,-W</a:t>
            </a:r>
          </a:p>
          <a:p>
            <a:pPr eaLnBrk="1" hangingPunct="1"/>
            <a:r>
              <a:rPr lang="en-US" sz="1000" dirty="0">
                <a:latin typeface="Courier" pitchFamily="49" charset="0"/>
              </a:rPr>
              <a:t>(13) V, U, W (14)-V,-U, W (15) V, U,-W (16)-V,-U,-W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122738" y="379078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3492888" y="4640241"/>
            <a:ext cx="889000" cy="190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87834" y="2828722"/>
            <a:ext cx="153236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>
                <a:latin typeface="Courier New" pitchFamily="49" charset="0"/>
                <a:cs typeface="Courier New" pitchFamily="49" charset="0"/>
              </a:rPr>
              <a:t>u=x-y  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u=-0.020-0.700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u=-0.720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07301" y="343680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dirty="0"/>
              <a:t>Note: </a:t>
            </a:r>
            <a:r>
              <a:rPr lang="en-US" sz="1600" dirty="0" err="1"/>
              <a:t>u,v,w</a:t>
            </a:r>
            <a:r>
              <a:rPr lang="en-US" sz="1600" dirty="0"/>
              <a:t> values lay outside the section drawn. </a:t>
            </a:r>
            <a:r>
              <a:rPr lang="en-US" sz="1600" dirty="0">
                <a:solidFill>
                  <a:srgbClr val="000000"/>
                </a:solidFill>
                <a:latin typeface="Courier" pitchFamily="49" charset="0"/>
              </a:rPr>
              <a:t>u= -0.72, v= 0.72, w= -0.01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en-US" sz="1600" dirty="0"/>
              <a:t>Apply Patterson symmetry to transform coordinates to values between 0.0 and 0.5. 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1848776" y="2828722"/>
            <a:ext cx="14967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>
                <a:latin typeface="Courier New" pitchFamily="49" charset="0"/>
                <a:cs typeface="Courier New" pitchFamily="49" charset="0"/>
              </a:rPr>
              <a:t>v=-x+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v=+0.020+0.700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v=+0.720</a:t>
            </a:r>
            <a:endParaRPr lang="en-US" sz="1200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3371782" y="2828722"/>
            <a:ext cx="121066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=2z  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w=2(-0.005)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w=-0.010</a:t>
            </a:r>
            <a:endParaRPr lang="en-US" sz="1200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63940" y="1681209"/>
            <a:ext cx="3546079" cy="338554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ourier New" pitchFamily="49" charset="0"/>
                <a:cs typeface="Courier New" pitchFamily="49" charset="0"/>
              </a:rPr>
              <a:t>x=-0.020,y=+0.700,z=-0.005</a:t>
            </a:r>
            <a:endParaRPr lang="en-US" dirty="0">
              <a:solidFill>
                <a:srgbClr val="FF7C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1683" y="1360784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</a:t>
            </a:r>
            <a:r>
              <a:rPr lang="en-US" dirty="0" err="1"/>
              <a:t>x,y,z</a:t>
            </a:r>
            <a:endParaRPr lang="en-US" dirty="0"/>
          </a:p>
        </p:txBody>
      </p:sp>
      <p:pic>
        <p:nvPicPr>
          <p:cNvPr id="20" name="Picture 5" descr="ste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35" y="2117960"/>
            <a:ext cx="3472378" cy="334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446" y="526211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Apply operation 1+u,1-v,-w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Courier" pitchFamily="49" charset="0"/>
              </a:rPr>
              <a:t>u= 0.28,v=0.28,w= 0.01</a:t>
            </a:r>
            <a:r>
              <a:rPr lang="en-US" sz="1600" dirty="0">
                <a:solidFill>
                  <a:srgbClr val="000000"/>
                </a:solidFill>
              </a:rPr>
              <a:t> which matches the peak shown here.</a:t>
            </a: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Thus, x=-0.02, y=0.70, z=-0.005 is correct. Hurray! We are finished!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A6DE4E2-6551-4213-A1C4-26C1CD731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913" y="248005"/>
            <a:ext cx="8624656" cy="1143000"/>
          </a:xfrm>
        </p:spPr>
        <p:txBody>
          <a:bodyPr/>
          <a:lstStyle/>
          <a:p>
            <a:pPr algn="l" eaLnBrk="1" hangingPunct="1"/>
            <a:r>
              <a:rPr lang="en-US" sz="2800" dirty="0"/>
              <a:t>Plug in </a:t>
            </a:r>
            <a:r>
              <a:rPr lang="en-US" sz="2800" dirty="0" err="1"/>
              <a:t>x,y,z</a:t>
            </a:r>
            <a:r>
              <a:rPr lang="en-US" sz="2800" dirty="0"/>
              <a:t> and solve for </a:t>
            </a:r>
            <a:r>
              <a:rPr lang="en-US" sz="2800" dirty="0" err="1"/>
              <a:t>u,v,w</a:t>
            </a:r>
            <a:r>
              <a:rPr lang="en-US" sz="2800" dirty="0"/>
              <a:t> of a non-Harker Patterson 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 animBg="1"/>
      <p:bldP spid="6" grpId="0" animBg="1"/>
      <p:bldP spid="7" grpId="0"/>
      <p:bldP spid="17" grpId="0" animBg="1"/>
      <p:bldP spid="18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45627" y="1840818"/>
            <a:ext cx="2466975" cy="1146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x     y     z </a:t>
            </a:r>
          </a:p>
          <a:p>
            <a:r>
              <a:rPr lang="en-US" sz="1400" u="sng" dirty="0">
                <a:latin typeface="Courier New" pitchFamily="49" charset="0"/>
                <a:cs typeface="Courier New" pitchFamily="49" charset="0"/>
              </a:rPr>
              <a:t>-(y     x    -z)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u=x-y v=-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x+y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w=2z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93152" y="2041992"/>
            <a:ext cx="92845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dirty="0"/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algn="r" eaLnBrk="1" hangingPunct="1"/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symop</a:t>
            </a:r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1063" y="4449741"/>
            <a:ext cx="416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ourier" pitchFamily="49" charset="0"/>
              </a:rPr>
              <a:t> (1) U, V, W  (2)-U,-V, W  (3) U, V,-W  (4)-U,-V,-W</a:t>
            </a:r>
          </a:p>
          <a:p>
            <a:pPr eaLnBrk="1" hangingPunct="1"/>
            <a:r>
              <a:rPr lang="en-US" sz="1000" dirty="0">
                <a:latin typeface="Courier" pitchFamily="49" charset="0"/>
              </a:rPr>
              <a:t> (5)-U, V, W  (6) U,-V, W  (7)-U, V,-W  (8) U,-V,-W</a:t>
            </a:r>
          </a:p>
          <a:p>
            <a:pPr eaLnBrk="1" hangingPunct="1"/>
            <a:r>
              <a:rPr lang="en-US" sz="1000" dirty="0">
                <a:latin typeface="Courier" pitchFamily="49" charset="0"/>
              </a:rPr>
              <a:t> (9)-V, U, W (10) V,-U, W (11)-V, U,-W (12) V,-U,-W</a:t>
            </a:r>
          </a:p>
          <a:p>
            <a:pPr eaLnBrk="1" hangingPunct="1"/>
            <a:r>
              <a:rPr lang="en-US" sz="1000" dirty="0">
                <a:latin typeface="Courier" pitchFamily="49" charset="0"/>
              </a:rPr>
              <a:t>(13) V, U, W (14)-V,-U, W (15) V, U,-W (16)-V,-U,-W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122738" y="379078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3492888" y="4640241"/>
            <a:ext cx="889000" cy="190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87834" y="2828722"/>
            <a:ext cx="153236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u=x-y 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u= 0.020-0.700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u=-0.680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07301" y="343680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dirty="0"/>
              <a:t>Note: </a:t>
            </a:r>
            <a:r>
              <a:rPr lang="en-US" sz="1600" dirty="0" err="1"/>
              <a:t>u,v,w</a:t>
            </a:r>
            <a:r>
              <a:rPr lang="en-US" sz="1600" dirty="0"/>
              <a:t> values lay outside the section drawn. </a:t>
            </a:r>
            <a:r>
              <a:rPr lang="en-US" sz="1600" dirty="0">
                <a:solidFill>
                  <a:srgbClr val="000000"/>
                </a:solidFill>
                <a:latin typeface="Courier" pitchFamily="49" charset="0"/>
              </a:rPr>
              <a:t>u= -0.68, v= 0.68, w= -0.01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en-US" sz="1600" dirty="0"/>
              <a:t>Apply Patterson symmetry to transform coordinates to values between 0.0 and 0.5. 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1848776" y="2828722"/>
            <a:ext cx="14967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v=-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x+y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v=-0.020+0.700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v= 0.680</a:t>
            </a:r>
            <a:endParaRPr lang="en-US" sz="1200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3371782" y="2828722"/>
            <a:ext cx="121066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=2z  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w=2(-0.005)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w=-0.010</a:t>
            </a:r>
            <a:endParaRPr lang="en-US" sz="1200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63940" y="1681209"/>
            <a:ext cx="3546079" cy="338554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ourier New" pitchFamily="49" charset="0"/>
                <a:cs typeface="Courier New" pitchFamily="49" charset="0"/>
              </a:rPr>
              <a:t>x=+0.020,y=+0.700,z=-0.005</a:t>
            </a:r>
            <a:endParaRPr lang="en-US" dirty="0">
              <a:solidFill>
                <a:srgbClr val="FF7C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1683" y="1360784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</a:t>
            </a:r>
            <a:r>
              <a:rPr lang="en-US" dirty="0" err="1"/>
              <a:t>x,y,z</a:t>
            </a:r>
            <a:endParaRPr lang="en-US" dirty="0"/>
          </a:p>
        </p:txBody>
      </p:sp>
      <p:pic>
        <p:nvPicPr>
          <p:cNvPr id="20" name="Picture 5" descr="ste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35" y="2117960"/>
            <a:ext cx="3472378" cy="334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446" y="526211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Apply operation 1+u,1-v,-w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Courier" pitchFamily="49" charset="0"/>
              </a:rPr>
              <a:t>u= 0.32,v=0.32,w= 0.01</a:t>
            </a:r>
            <a:r>
              <a:rPr lang="en-US" sz="1600" dirty="0">
                <a:solidFill>
                  <a:srgbClr val="000000"/>
                </a:solidFill>
              </a:rPr>
              <a:t> which does </a:t>
            </a:r>
            <a:r>
              <a:rPr lang="en-US" sz="1600" b="1" dirty="0">
                <a:solidFill>
                  <a:srgbClr val="000000"/>
                </a:solidFill>
              </a:rPr>
              <a:t>not</a:t>
            </a:r>
            <a:r>
              <a:rPr lang="en-US" sz="1600" dirty="0">
                <a:solidFill>
                  <a:srgbClr val="000000"/>
                </a:solidFill>
              </a:rPr>
              <a:t> match the peak shown here.</a:t>
            </a: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In this case we would negate x and recalculate </a:t>
            </a:r>
            <a:r>
              <a:rPr lang="en-US" sz="1600" dirty="0" err="1">
                <a:solidFill>
                  <a:srgbClr val="000000"/>
                </a:solidFill>
              </a:rPr>
              <a:t>u,v,w</a:t>
            </a:r>
            <a:r>
              <a:rPr lang="en-US" sz="1600" dirty="0">
                <a:solidFill>
                  <a:srgbClr val="000000"/>
                </a:solidFill>
              </a:rPr>
              <a:t> again. Then you should find the match.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A6DE4E2-6551-4213-A1C4-26C1CD731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913" y="248005"/>
            <a:ext cx="8624656" cy="1143000"/>
          </a:xfrm>
        </p:spPr>
        <p:txBody>
          <a:bodyPr/>
          <a:lstStyle/>
          <a:p>
            <a:pPr algn="l" eaLnBrk="1" hangingPunct="1"/>
            <a:r>
              <a:rPr lang="en-US" sz="2800" dirty="0"/>
              <a:t>An example when the </a:t>
            </a:r>
            <a:r>
              <a:rPr lang="en-US" sz="2800" dirty="0" err="1"/>
              <a:t>x,y,z</a:t>
            </a:r>
            <a:r>
              <a:rPr lang="en-US" sz="2800" dirty="0"/>
              <a:t> does </a:t>
            </a:r>
            <a:r>
              <a:rPr lang="en-US" sz="2800" b="1" dirty="0"/>
              <a:t>not</a:t>
            </a:r>
            <a:r>
              <a:rPr lang="en-US" sz="2800" dirty="0"/>
              <a:t> predict </a:t>
            </a:r>
            <a:r>
              <a:rPr lang="en-US" sz="2800" dirty="0" err="1"/>
              <a:t>u,v,w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79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 animBg="1"/>
      <p:bldP spid="6" grpId="0" animBg="1"/>
      <p:bldP spid="7" grpId="0"/>
      <p:bldP spid="17" grpId="0" animBg="1"/>
      <p:bldP spid="1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ABB8-F6DC-49E4-B2C6-61BD473C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How do the Patterson peak positions inform us about the Pt positions?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9CAD-8A05-4EEC-9248-8C81A51F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54765"/>
            <a:ext cx="7864764" cy="2171398"/>
          </a:xfrm>
        </p:spPr>
        <p:txBody>
          <a:bodyPr/>
          <a:lstStyle/>
          <a:p>
            <a:r>
              <a:rPr lang="en-US" sz="2000" dirty="0"/>
              <a:t>The first, and strongest Patterson peak on the list is located at the origin (0,0,0). </a:t>
            </a:r>
          </a:p>
          <a:p>
            <a:r>
              <a:rPr lang="en-US" sz="2000" dirty="0"/>
              <a:t>It represents the vector between each Pt atom and itself. </a:t>
            </a:r>
          </a:p>
          <a:p>
            <a:r>
              <a:rPr lang="en-US" sz="2000" dirty="0"/>
              <a:t>Its not informative because even an incorrect Pt(</a:t>
            </a:r>
            <a:r>
              <a:rPr lang="en-US" sz="2000" dirty="0" err="1"/>
              <a:t>x,y,z</a:t>
            </a:r>
            <a:r>
              <a:rPr lang="en-US" sz="2000" dirty="0"/>
              <a:t>) model will predict a peak at 0,0,0.</a:t>
            </a:r>
          </a:p>
          <a:p>
            <a:r>
              <a:rPr lang="en-US" sz="2000" dirty="0"/>
              <a:t>No matter what </a:t>
            </a:r>
            <a:r>
              <a:rPr lang="en-US" sz="2000" dirty="0" err="1"/>
              <a:t>x,y,z</a:t>
            </a:r>
            <a:r>
              <a:rPr lang="en-US" sz="2000" dirty="0"/>
              <a:t> you assign to the Pt atom, it has a vector of 0 length from itself.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01C64-F3BC-4356-B4A7-11A066E9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3347"/>
            <a:ext cx="3172744" cy="22457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D81C85-0517-41C2-9CF2-A3E6F6ECC8A0}"/>
              </a:ext>
            </a:extLst>
          </p:cNvPr>
          <p:cNvCxnSpPr>
            <a:cxnSpLocks/>
          </p:cNvCxnSpPr>
          <p:nvPr/>
        </p:nvCxnSpPr>
        <p:spPr>
          <a:xfrm flipV="1">
            <a:off x="736108" y="2966676"/>
            <a:ext cx="0" cy="369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1D9846-0F87-4BFC-943E-61EAFB1CBF28}"/>
              </a:ext>
            </a:extLst>
          </p:cNvPr>
          <p:cNvCxnSpPr>
            <a:cxnSpLocks/>
          </p:cNvCxnSpPr>
          <p:nvPr/>
        </p:nvCxnSpPr>
        <p:spPr>
          <a:xfrm flipV="1">
            <a:off x="742395" y="3332151"/>
            <a:ext cx="32562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19A0DA-4DA7-45C2-8143-C859B27FA2FC}"/>
              </a:ext>
            </a:extLst>
          </p:cNvPr>
          <p:cNvCxnSpPr>
            <a:cxnSpLocks/>
          </p:cNvCxnSpPr>
          <p:nvPr/>
        </p:nvCxnSpPr>
        <p:spPr>
          <a:xfrm flipH="1">
            <a:off x="530106" y="3336075"/>
            <a:ext cx="199021" cy="906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AC162F-CA64-4AA6-B3F5-1FC9A40C9562}"/>
              </a:ext>
            </a:extLst>
          </p:cNvPr>
          <p:cNvSpPr txBox="1"/>
          <p:nvPr/>
        </p:nvSpPr>
        <p:spPr>
          <a:xfrm>
            <a:off x="1015017" y="31185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46A2A-766F-4DD0-8749-0CC6079B039C}"/>
              </a:ext>
            </a:extLst>
          </p:cNvPr>
          <p:cNvSpPr txBox="1"/>
          <p:nvPr/>
        </p:nvSpPr>
        <p:spPr>
          <a:xfrm>
            <a:off x="590674" y="26534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32BC2-858B-4F30-A43C-75D66B822528}"/>
              </a:ext>
            </a:extLst>
          </p:cNvPr>
          <p:cNvSpPr txBox="1"/>
          <p:nvPr/>
        </p:nvSpPr>
        <p:spPr>
          <a:xfrm>
            <a:off x="307159" y="32420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996FF-8EBF-4116-B60E-18B758984623}"/>
              </a:ext>
            </a:extLst>
          </p:cNvPr>
          <p:cNvSpPr/>
          <p:nvPr/>
        </p:nvSpPr>
        <p:spPr>
          <a:xfrm>
            <a:off x="4177788" y="1328819"/>
            <a:ext cx="4182104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Count Site Height    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u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1    1       1777.67   0.0000  0.0000  0.0000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20    2        442.65   0.5000  0.7658  0.8501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5    2        442.65   0.5000  0.2342  0.1499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19    2        442.65   0.5000  0.7658  0.1499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6    2        442.65   0.5000  0.2342  0.8501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7    3        439.89   0.1678  0.2658  0.0000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16    3        439.89   0.8322  0.7342  0.0000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8    3        439.89   0.8322  0.2658  0.0000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15    3        439.89   0.1678  0.7342  0.0000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11    4        439.66   0.3322  0.5000  0.1499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14    4        439.66   0.6678  0.5000  0.8501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12    4        439.66   0.6678  0.5000  0.1499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13    4        439.66   0.3322  0.5000  0.8501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674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 </a:t>
            </a:r>
            <a:r>
              <a:rPr lang="en-US"/>
              <a:t>Lab next </a:t>
            </a:r>
            <a:r>
              <a:rPr lang="en-US" dirty="0"/>
              <a:t>week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We have several native data sets and several Hg, </a:t>
            </a:r>
            <a:r>
              <a:rPr lang="en-US" sz="2000" dirty="0" err="1"/>
              <a:t>Eu</a:t>
            </a:r>
            <a:r>
              <a:rPr lang="en-US" sz="2000" dirty="0"/>
              <a:t>, and </a:t>
            </a:r>
            <a:r>
              <a:rPr lang="en-US" sz="2000" dirty="0" err="1"/>
              <a:t>Gd</a:t>
            </a:r>
            <a:r>
              <a:rPr lang="en-US" sz="2000" dirty="0"/>
              <a:t> derivative data sets.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Each person will calculate a difference Patterson map involving the data they collected.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Anomalous difference Patterson 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Isomorphous difference Patterson map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We will record the height of the highest peak on the w=0.5 section for each map.	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The native-derivative pair with the highest peak will be used by the whole class.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We will all interpret the difference Patterson map to calculate coordinates </a:t>
            </a:r>
            <a:r>
              <a:rPr lang="en-US" sz="2000" dirty="0" err="1"/>
              <a:t>x,</a:t>
            </a:r>
            <a:r>
              <a:rPr lang="en-US" sz="2000" err="1"/>
              <a:t>y</a:t>
            </a:r>
            <a:r>
              <a:rPr lang="en-US" sz="2000"/>
              <a:t>,z </a:t>
            </a:r>
            <a:r>
              <a:rPr lang="en-US" sz="2000" dirty="0"/>
              <a:t>for the heavy atom.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Perform the calculations carefully. Incorrect </a:t>
            </a:r>
            <a:r>
              <a:rPr lang="en-US" sz="2000" dirty="0" err="1"/>
              <a:t>x,</a:t>
            </a:r>
            <a:r>
              <a:rPr lang="en-US" sz="2000" err="1"/>
              <a:t>y</a:t>
            </a:r>
            <a:r>
              <a:rPr lang="en-US" sz="2000"/>
              <a:t>,z </a:t>
            </a:r>
            <a:r>
              <a:rPr lang="en-US" sz="2000" dirty="0"/>
              <a:t>will produce an uninterpretable electron density map.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Bring your correct choice of </a:t>
            </a:r>
            <a:r>
              <a:rPr lang="en-US" sz="2000" dirty="0" err="1"/>
              <a:t>x,</a:t>
            </a:r>
            <a:r>
              <a:rPr lang="en-US" sz="2000" err="1"/>
              <a:t>y</a:t>
            </a:r>
            <a:r>
              <a:rPr lang="en-US" sz="2000"/>
              <a:t>,z </a:t>
            </a:r>
            <a:r>
              <a:rPr lang="en-US" sz="2000" dirty="0"/>
              <a:t>to Phasing lab the following week and we will calculate and view an electron density map.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Algebra is simple.</a:t>
            </a:r>
          </a:p>
          <a:p>
            <a:r>
              <a:rPr lang="en-US" dirty="0"/>
              <a:t>You will feel compelled to abbreviate your algebraic steps in order to finish early.</a:t>
            </a:r>
          </a:p>
          <a:p>
            <a:r>
              <a:rPr lang="en-US" dirty="0"/>
              <a:t>Abbreviating algebra is the kiss of death.</a:t>
            </a:r>
          </a:p>
          <a:p>
            <a:r>
              <a:rPr lang="en-US" dirty="0"/>
              <a:t>Write each step, don’t combine steps.</a:t>
            </a:r>
          </a:p>
          <a:p>
            <a:r>
              <a:rPr lang="en-US" dirty="0"/>
              <a:t>Write neatly.</a:t>
            </a:r>
          </a:p>
          <a:p>
            <a:r>
              <a:rPr lang="en-US" dirty="0"/>
              <a:t>Keep track of negative signs.</a:t>
            </a:r>
          </a:p>
          <a:p>
            <a:r>
              <a:rPr lang="en-US" dirty="0"/>
              <a:t>Use worksheets.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9659F6-F6C3-4FB7-A17D-0602E584F788}"/>
              </a:ext>
            </a:extLst>
          </p:cNvPr>
          <p:cNvSpPr/>
          <p:nvPr/>
        </p:nvSpPr>
        <p:spPr>
          <a:xfrm>
            <a:off x="4177788" y="1848465"/>
            <a:ext cx="4182104" cy="19605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3ABB8-F6DC-49E4-B2C6-61BD473C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remaining 12 vectors describe the relative positions of the 4 Pt atoms.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01C64-F3BC-4356-B4A7-11A066E9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3347"/>
            <a:ext cx="3172744" cy="22457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D81C85-0517-41C2-9CF2-A3E6F6ECC8A0}"/>
              </a:ext>
            </a:extLst>
          </p:cNvPr>
          <p:cNvCxnSpPr>
            <a:cxnSpLocks/>
          </p:cNvCxnSpPr>
          <p:nvPr/>
        </p:nvCxnSpPr>
        <p:spPr>
          <a:xfrm flipV="1">
            <a:off x="736108" y="2966676"/>
            <a:ext cx="0" cy="369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1D9846-0F87-4BFC-943E-61EAFB1CBF28}"/>
              </a:ext>
            </a:extLst>
          </p:cNvPr>
          <p:cNvCxnSpPr>
            <a:cxnSpLocks/>
          </p:cNvCxnSpPr>
          <p:nvPr/>
        </p:nvCxnSpPr>
        <p:spPr>
          <a:xfrm flipV="1">
            <a:off x="742395" y="3332151"/>
            <a:ext cx="32562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19A0DA-4DA7-45C2-8143-C859B27FA2FC}"/>
              </a:ext>
            </a:extLst>
          </p:cNvPr>
          <p:cNvCxnSpPr>
            <a:cxnSpLocks/>
          </p:cNvCxnSpPr>
          <p:nvPr/>
        </p:nvCxnSpPr>
        <p:spPr>
          <a:xfrm flipH="1">
            <a:off x="530106" y="3336075"/>
            <a:ext cx="199021" cy="906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AC162F-CA64-4AA6-B3F5-1FC9A40C9562}"/>
              </a:ext>
            </a:extLst>
          </p:cNvPr>
          <p:cNvSpPr txBox="1"/>
          <p:nvPr/>
        </p:nvSpPr>
        <p:spPr>
          <a:xfrm>
            <a:off x="1015017" y="31185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46A2A-766F-4DD0-8749-0CC6079B039C}"/>
              </a:ext>
            </a:extLst>
          </p:cNvPr>
          <p:cNvSpPr txBox="1"/>
          <p:nvPr/>
        </p:nvSpPr>
        <p:spPr>
          <a:xfrm>
            <a:off x="590674" y="26534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32BC2-858B-4F30-A43C-75D66B822528}"/>
              </a:ext>
            </a:extLst>
          </p:cNvPr>
          <p:cNvSpPr txBox="1"/>
          <p:nvPr/>
        </p:nvSpPr>
        <p:spPr>
          <a:xfrm>
            <a:off x="307159" y="32420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996FF-8EBF-4116-B60E-18B758984623}"/>
              </a:ext>
            </a:extLst>
          </p:cNvPr>
          <p:cNvSpPr/>
          <p:nvPr/>
        </p:nvSpPr>
        <p:spPr>
          <a:xfrm>
            <a:off x="4177788" y="1328819"/>
            <a:ext cx="4182104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Count Site Height    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u 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1    1       1777.67   0.0000  0.0000  0.0000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2    2        442.65   0.5000  0.7658  0.8501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3    2        442.65   0.5000  0.2342  0.1499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4    2        442.65   0.5000  0.7658  0.1499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5    2        442.65   0.5000  0.2342  0.8501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6    3        439.89   0.1678  0.2658  0.0000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7    3        439.89   0.8322  0.7342  0.0000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8    3        439.89   0.8322  0.2658  0.0000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9    3        439.89   0.1678  0.7342  0.0000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10    4        439.66   0.3322  0.5000  0.1499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11    4        439.66   0.6678  0.5000  0.8501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12    4        439.66   0.6678  0.5000  0.1499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13    4        439.66   0.3322  0.5000  0.8501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2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A8EAEF-0353-47BE-B62F-5A711DA7AB44}"/>
              </a:ext>
            </a:extLst>
          </p:cNvPr>
          <p:cNvSpPr txBox="1"/>
          <p:nvPr/>
        </p:nvSpPr>
        <p:spPr>
          <a:xfrm>
            <a:off x="131802" y="1586908"/>
            <a:ext cx="4223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relative position between atoms is described as a vector.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vectors between atoms are encoded in the coordinates of the difference Patterson peak (</a:t>
            </a:r>
            <a:r>
              <a:rPr lang="en-US" dirty="0" err="1"/>
              <a:t>u,v,w</a:t>
            </a:r>
            <a:r>
              <a:rPr lang="en-US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example, the peak at u=0.168, v=0.266, w=0.00 means that there are two atoms in the unit cell separated by a vector that 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0.168 × a in the x-direction.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0.266 × b in the y-direction.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0.000 × c in the z-direction.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helpful information, but it doesn’t tell is the positions of the atoms relative to the unit cell origin.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8B616-BAFE-43C6-8B7B-17F8220D7E60}"/>
              </a:ext>
            </a:extLst>
          </p:cNvPr>
          <p:cNvSpPr txBox="1">
            <a:spLocks noChangeArrowheads="1"/>
          </p:cNvSpPr>
          <p:nvPr/>
        </p:nvSpPr>
        <p:spPr>
          <a:xfrm>
            <a:off x="377952" y="274638"/>
            <a:ext cx="868984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kern="0" dirty="0"/>
              <a:t>Each difference Patterson map reveals the relative positions of a pair of atoms in the unit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33DB7-BA0C-46E2-B730-ADCD62DACF53}"/>
              </a:ext>
            </a:extLst>
          </p:cNvPr>
          <p:cNvSpPr txBox="1"/>
          <p:nvPr/>
        </p:nvSpPr>
        <p:spPr>
          <a:xfrm>
            <a:off x="4539147" y="4009854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cell dimensions:</a:t>
            </a:r>
          </a:p>
          <a:p>
            <a:r>
              <a:rPr lang="en-US" dirty="0"/>
              <a:t>a=120.5 Å, b=63.5 Å, c=38.2 Å, </a:t>
            </a:r>
            <a:r>
              <a:rPr lang="el-GR" dirty="0"/>
              <a:t>α</a:t>
            </a:r>
            <a:r>
              <a:rPr lang="en-US" dirty="0"/>
              <a:t>=</a:t>
            </a:r>
            <a:r>
              <a:rPr lang="el-GR" dirty="0"/>
              <a:t>β</a:t>
            </a:r>
            <a:r>
              <a:rPr lang="en-US" dirty="0"/>
              <a:t>=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=90˚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" name="3D Model 7" descr="Light Gray Sphere">
                <a:extLst>
                  <a:ext uri="{FF2B5EF4-FFF2-40B4-BE49-F238E27FC236}">
                    <a16:creationId xmlns:a16="http://schemas.microsoft.com/office/drawing/2014/main" id="{66C8CA89-6DC3-4C39-9F8E-6DEA193317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4997044"/>
                  </p:ext>
                </p:extLst>
              </p:nvPr>
            </p:nvGraphicFramePr>
            <p:xfrm>
              <a:off x="7025081" y="4960308"/>
              <a:ext cx="501579" cy="50157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01579" cy="50157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8571197" ay="2709697" az="-169469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665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" name="3D Model 7" descr="Light Gray Sphere">
                <a:extLst>
                  <a:ext uri="{FF2B5EF4-FFF2-40B4-BE49-F238E27FC236}">
                    <a16:creationId xmlns:a16="http://schemas.microsoft.com/office/drawing/2014/main" id="{66C8CA89-6DC3-4C39-9F8E-6DEA193317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5081" y="4960308"/>
                <a:ext cx="501579" cy="501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" name="3D Model 8" descr="Light Gray Sphere">
                <a:extLst>
                  <a:ext uri="{FF2B5EF4-FFF2-40B4-BE49-F238E27FC236}">
                    <a16:creationId xmlns:a16="http://schemas.microsoft.com/office/drawing/2014/main" id="{97C2904E-B6ED-4761-A19B-02F858168E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7349683"/>
                  </p:ext>
                </p:extLst>
              </p:nvPr>
            </p:nvGraphicFramePr>
            <p:xfrm>
              <a:off x="5800963" y="5927166"/>
              <a:ext cx="501578" cy="50157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01578" cy="50157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5136778" ay="-117063" az="-936451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7665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" name="3D Model 8" descr="Light Gray Sphere">
                <a:extLst>
                  <a:ext uri="{FF2B5EF4-FFF2-40B4-BE49-F238E27FC236}">
                    <a16:creationId xmlns:a16="http://schemas.microsoft.com/office/drawing/2014/main" id="{97C2904E-B6ED-4761-A19B-02F858168E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0963" y="5927166"/>
                <a:ext cx="501578" cy="501579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8B2D9E-3C44-4A27-BAF4-FCEA0F50EB04}"/>
              </a:ext>
            </a:extLst>
          </p:cNvPr>
          <p:cNvCxnSpPr/>
          <p:nvPr/>
        </p:nvCxnSpPr>
        <p:spPr>
          <a:xfrm flipH="1">
            <a:off x="5987844" y="5211097"/>
            <a:ext cx="1307690" cy="102255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2E1787-8CC9-48EA-BD6C-AFBB8A084503}"/>
              </a:ext>
            </a:extLst>
          </p:cNvPr>
          <p:cNvCxnSpPr/>
          <p:nvPr/>
        </p:nvCxnSpPr>
        <p:spPr>
          <a:xfrm>
            <a:off x="7276484" y="5211097"/>
            <a:ext cx="0" cy="102255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D545B1-AEB7-49DF-AB19-0261173D6F8F}"/>
              </a:ext>
            </a:extLst>
          </p:cNvPr>
          <p:cNvCxnSpPr>
            <a:cxnSpLocks/>
          </p:cNvCxnSpPr>
          <p:nvPr/>
        </p:nvCxnSpPr>
        <p:spPr>
          <a:xfrm>
            <a:off x="6061277" y="5211097"/>
            <a:ext cx="120445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95EE62-DAC8-45B1-9C80-DF07E0D86DBA}"/>
              </a:ext>
            </a:extLst>
          </p:cNvPr>
          <p:cNvCxnSpPr>
            <a:cxnSpLocks/>
          </p:cNvCxnSpPr>
          <p:nvPr/>
        </p:nvCxnSpPr>
        <p:spPr>
          <a:xfrm>
            <a:off x="8413857" y="5014076"/>
            <a:ext cx="0" cy="32661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981BF-0C66-4F18-A62C-1C93335FBC29}"/>
              </a:ext>
            </a:extLst>
          </p:cNvPr>
          <p:cNvCxnSpPr>
            <a:cxnSpLocks/>
          </p:cNvCxnSpPr>
          <p:nvPr/>
        </p:nvCxnSpPr>
        <p:spPr>
          <a:xfrm flipH="1">
            <a:off x="8099225" y="5014077"/>
            <a:ext cx="31463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A38E2C2-49A9-4E8B-9BA0-0549F3CBE563}"/>
              </a:ext>
            </a:extLst>
          </p:cNvPr>
          <p:cNvSpPr txBox="1"/>
          <p:nvPr/>
        </p:nvSpPr>
        <p:spPr>
          <a:xfrm>
            <a:off x="8133437" y="46713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CA9436-E9A8-44F1-A21A-C2F64E9F06D2}"/>
              </a:ext>
            </a:extLst>
          </p:cNvPr>
          <p:cNvSpPr txBox="1"/>
          <p:nvPr/>
        </p:nvSpPr>
        <p:spPr>
          <a:xfrm>
            <a:off x="8413856" y="49394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70046-8CEF-4753-84DD-326DC223E387}"/>
              </a:ext>
            </a:extLst>
          </p:cNvPr>
          <p:cNvSpPr/>
          <p:nvPr/>
        </p:nvSpPr>
        <p:spPr>
          <a:xfrm>
            <a:off x="5775278" y="4864337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0.168*120.5 Å = 20.2 Å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63BD1A-F349-44B5-A208-80F83DF4F65A}"/>
              </a:ext>
            </a:extLst>
          </p:cNvPr>
          <p:cNvSpPr/>
          <p:nvPr/>
        </p:nvSpPr>
        <p:spPr>
          <a:xfrm>
            <a:off x="7320709" y="5650167"/>
            <a:ext cx="1691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0.266*63.5 Å = 16.9 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E57AC-A630-4491-BA89-7D35F211F32E}"/>
              </a:ext>
            </a:extLst>
          </p:cNvPr>
          <p:cNvSpPr txBox="1"/>
          <p:nvPr/>
        </p:nvSpPr>
        <p:spPr>
          <a:xfrm>
            <a:off x="7130090" y="59399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F1BCE8-7ECA-49D7-A8B4-06C583C8726A}"/>
              </a:ext>
            </a:extLst>
          </p:cNvPr>
          <p:cNvSpPr txBox="1"/>
          <p:nvPr/>
        </p:nvSpPr>
        <p:spPr>
          <a:xfrm rot="5400000">
            <a:off x="6001944" y="50278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459366-132C-4B02-93CB-BEB261B70686}"/>
              </a:ext>
            </a:extLst>
          </p:cNvPr>
          <p:cNvSpPr/>
          <p:nvPr/>
        </p:nvSpPr>
        <p:spPr>
          <a:xfrm>
            <a:off x="6061276" y="2471819"/>
            <a:ext cx="2298615" cy="2025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8B5E75-03B5-4A3D-ABF6-0DF053649311}"/>
              </a:ext>
            </a:extLst>
          </p:cNvPr>
          <p:cNvSpPr/>
          <p:nvPr/>
        </p:nvSpPr>
        <p:spPr>
          <a:xfrm>
            <a:off x="4177788" y="1328819"/>
            <a:ext cx="4182104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Count Site Height    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u 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1    1       1777.67   0.0000  0.0000  0.0000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2    2        442.65   0.5000  0.7658  0.8501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3    2        442.65   0.5000  0.2342  0.1499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4    2        442.65   0.5000  0.7658  0.1499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5    2        442.65   0.5000  0.2342  0.8501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6    3        439.89   0.1678  0.2658  0.0000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7    3        439.89   0.8322  0.7342  0.0000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8    3        439.89   0.8322  0.2658  0.0000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9    3        439.89   0.1678  0.7342  0.0000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10    4        439.66   0.3322  0.5000  0.1499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11    4        439.66   0.6678  0.5000  0.8501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12    4        439.66   0.6678  0.5000  0.1499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13    4        439.66   0.3322  0.5000  0.8501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1C804F-D877-48C1-A9E4-4FBC5A4D3A14}"/>
              </a:ext>
            </a:extLst>
          </p:cNvPr>
          <p:cNvSpPr/>
          <p:nvPr/>
        </p:nvSpPr>
        <p:spPr>
          <a:xfrm>
            <a:off x="5860237" y="6500778"/>
            <a:ext cx="1606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0.000*38.2 Å = 0.0 Å</a:t>
            </a:r>
          </a:p>
        </p:txBody>
      </p:sp>
    </p:spTree>
    <p:extLst>
      <p:ext uri="{BB962C8B-B14F-4D97-AF65-F5344CB8AC3E}">
        <p14:creationId xmlns:p14="http://schemas.microsoft.com/office/powerpoint/2010/main" val="27700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A8EAEF-0353-47BE-B62F-5A711DA7AB44}"/>
              </a:ext>
            </a:extLst>
          </p:cNvPr>
          <p:cNvSpPr txBox="1"/>
          <p:nvPr/>
        </p:nvSpPr>
        <p:spPr>
          <a:xfrm>
            <a:off x="131802" y="1586908"/>
            <a:ext cx="42232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light flashed on over Huguette’s head.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 coordinate = 0 must mean that the two Pt atoms connected by this vector 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,z</a:t>
            </a:r>
            <a:r>
              <a:rPr lang="en-US" baseline="-25000" dirty="0"/>
              <a:t>1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,z</a:t>
            </a:r>
            <a:r>
              <a:rPr lang="en-US" baseline="-25000" dirty="0"/>
              <a:t>2</a:t>
            </a:r>
            <a:r>
              <a:rPr lang="en-US" dirty="0"/>
              <a:t> have the same z-coordinate.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crystallographic symmetry operations leave a z-coordinate unchanged?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2-fold rotation around 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3-fold rotation around 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4-fold rotation around 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6-fold rotation around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any of these operations belong to the space group of this crystal?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Huguette had determined the space group was P2</a:t>
            </a:r>
            <a:r>
              <a:rPr lang="en-US" baseline="-25000" dirty="0"/>
              <a:t>1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from careful analysis of symmetry in diffraction pattern intensities.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8B616-BAFE-43C6-8B7B-17F8220D7E60}"/>
              </a:ext>
            </a:extLst>
          </p:cNvPr>
          <p:cNvSpPr txBox="1">
            <a:spLocks noChangeArrowheads="1"/>
          </p:cNvSpPr>
          <p:nvPr/>
        </p:nvSpPr>
        <p:spPr>
          <a:xfrm>
            <a:off x="377952" y="274638"/>
            <a:ext cx="868984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kern="0" dirty="0"/>
              <a:t>A way to fix the position of the Pt atoms relative to the origin.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33DB7-BA0C-46E2-B730-ADCD62DACF53}"/>
              </a:ext>
            </a:extLst>
          </p:cNvPr>
          <p:cNvSpPr txBox="1"/>
          <p:nvPr/>
        </p:nvSpPr>
        <p:spPr>
          <a:xfrm>
            <a:off x="4539147" y="4009854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cell dimensions:</a:t>
            </a:r>
          </a:p>
          <a:p>
            <a:r>
              <a:rPr lang="en-US" dirty="0"/>
              <a:t>a=120.5 Å, b=63.5 Å, c=38.2 Å, </a:t>
            </a:r>
            <a:r>
              <a:rPr lang="el-GR" dirty="0"/>
              <a:t>α</a:t>
            </a:r>
            <a:r>
              <a:rPr lang="en-US" dirty="0"/>
              <a:t>=</a:t>
            </a:r>
            <a:r>
              <a:rPr lang="el-GR" dirty="0"/>
              <a:t>β</a:t>
            </a:r>
            <a:r>
              <a:rPr lang="en-US" dirty="0"/>
              <a:t>=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=90˚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" name="3D Model 7" descr="Light Gray Sphere">
                <a:extLst>
                  <a:ext uri="{FF2B5EF4-FFF2-40B4-BE49-F238E27FC236}">
                    <a16:creationId xmlns:a16="http://schemas.microsoft.com/office/drawing/2014/main" id="{66C8CA89-6DC3-4C39-9F8E-6DEA1933173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025081" y="4960308"/>
              <a:ext cx="501579" cy="50157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01579" cy="50157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8571197" ay="2709697" az="-169469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665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" name="3D Model 7" descr="Light Gray Sphere">
                <a:extLst>
                  <a:ext uri="{FF2B5EF4-FFF2-40B4-BE49-F238E27FC236}">
                    <a16:creationId xmlns:a16="http://schemas.microsoft.com/office/drawing/2014/main" id="{66C8CA89-6DC3-4C39-9F8E-6DEA193317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5081" y="4960308"/>
                <a:ext cx="501579" cy="501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" name="3D Model 8" descr="Light Gray Sphere">
                <a:extLst>
                  <a:ext uri="{FF2B5EF4-FFF2-40B4-BE49-F238E27FC236}">
                    <a16:creationId xmlns:a16="http://schemas.microsoft.com/office/drawing/2014/main" id="{97C2904E-B6ED-4761-A19B-02F858168E4B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800963" y="5927166"/>
              <a:ext cx="501578" cy="50157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01578" cy="50157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5136778" ay="-117063" az="-936451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7665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" name="3D Model 8" descr="Light Gray Sphere">
                <a:extLst>
                  <a:ext uri="{FF2B5EF4-FFF2-40B4-BE49-F238E27FC236}">
                    <a16:creationId xmlns:a16="http://schemas.microsoft.com/office/drawing/2014/main" id="{97C2904E-B6ED-4761-A19B-02F858168E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0963" y="5927166"/>
                <a:ext cx="501578" cy="501579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8B2D9E-3C44-4A27-BAF4-FCEA0F50EB04}"/>
              </a:ext>
            </a:extLst>
          </p:cNvPr>
          <p:cNvCxnSpPr/>
          <p:nvPr/>
        </p:nvCxnSpPr>
        <p:spPr>
          <a:xfrm flipH="1">
            <a:off x="5987844" y="5211097"/>
            <a:ext cx="1307690" cy="102255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2E1787-8CC9-48EA-BD6C-AFBB8A084503}"/>
              </a:ext>
            </a:extLst>
          </p:cNvPr>
          <p:cNvCxnSpPr/>
          <p:nvPr/>
        </p:nvCxnSpPr>
        <p:spPr>
          <a:xfrm>
            <a:off x="7276484" y="5211097"/>
            <a:ext cx="0" cy="102255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D545B1-AEB7-49DF-AB19-0261173D6F8F}"/>
              </a:ext>
            </a:extLst>
          </p:cNvPr>
          <p:cNvCxnSpPr>
            <a:cxnSpLocks/>
          </p:cNvCxnSpPr>
          <p:nvPr/>
        </p:nvCxnSpPr>
        <p:spPr>
          <a:xfrm>
            <a:off x="6061277" y="5211097"/>
            <a:ext cx="120445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95EE62-DAC8-45B1-9C80-DF07E0D86DBA}"/>
              </a:ext>
            </a:extLst>
          </p:cNvPr>
          <p:cNvCxnSpPr>
            <a:cxnSpLocks/>
          </p:cNvCxnSpPr>
          <p:nvPr/>
        </p:nvCxnSpPr>
        <p:spPr>
          <a:xfrm>
            <a:off x="8413857" y="5014076"/>
            <a:ext cx="0" cy="32661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981BF-0C66-4F18-A62C-1C93335FBC29}"/>
              </a:ext>
            </a:extLst>
          </p:cNvPr>
          <p:cNvCxnSpPr>
            <a:cxnSpLocks/>
          </p:cNvCxnSpPr>
          <p:nvPr/>
        </p:nvCxnSpPr>
        <p:spPr>
          <a:xfrm flipH="1">
            <a:off x="8099225" y="5014077"/>
            <a:ext cx="31463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A38E2C2-49A9-4E8B-9BA0-0549F3CBE563}"/>
              </a:ext>
            </a:extLst>
          </p:cNvPr>
          <p:cNvSpPr txBox="1"/>
          <p:nvPr/>
        </p:nvSpPr>
        <p:spPr>
          <a:xfrm>
            <a:off x="8133437" y="46713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CA9436-E9A8-44F1-A21A-C2F64E9F06D2}"/>
              </a:ext>
            </a:extLst>
          </p:cNvPr>
          <p:cNvSpPr txBox="1"/>
          <p:nvPr/>
        </p:nvSpPr>
        <p:spPr>
          <a:xfrm>
            <a:off x="8413856" y="49394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70046-8CEF-4753-84DD-326DC223E387}"/>
              </a:ext>
            </a:extLst>
          </p:cNvPr>
          <p:cNvSpPr/>
          <p:nvPr/>
        </p:nvSpPr>
        <p:spPr>
          <a:xfrm>
            <a:off x="6147265" y="4931910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dx =20.2 Å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63BD1A-F349-44B5-A208-80F83DF4F65A}"/>
              </a:ext>
            </a:extLst>
          </p:cNvPr>
          <p:cNvSpPr/>
          <p:nvPr/>
        </p:nvSpPr>
        <p:spPr>
          <a:xfrm>
            <a:off x="7320709" y="5650167"/>
            <a:ext cx="88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dy</a:t>
            </a:r>
            <a:r>
              <a:rPr lang="en-US" sz="1200" dirty="0"/>
              <a:t>=16.9 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E57AC-A630-4491-BA89-7D35F211F32E}"/>
              </a:ext>
            </a:extLst>
          </p:cNvPr>
          <p:cNvSpPr txBox="1"/>
          <p:nvPr/>
        </p:nvSpPr>
        <p:spPr>
          <a:xfrm>
            <a:off x="7130090" y="59399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F1BCE8-7ECA-49D7-A8B4-06C583C8726A}"/>
              </a:ext>
            </a:extLst>
          </p:cNvPr>
          <p:cNvSpPr txBox="1"/>
          <p:nvPr/>
        </p:nvSpPr>
        <p:spPr>
          <a:xfrm rot="5400000">
            <a:off x="6001944" y="50278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459366-132C-4B02-93CB-BEB261B70686}"/>
              </a:ext>
            </a:extLst>
          </p:cNvPr>
          <p:cNvSpPr/>
          <p:nvPr/>
        </p:nvSpPr>
        <p:spPr>
          <a:xfrm>
            <a:off x="6061276" y="2471819"/>
            <a:ext cx="2298615" cy="2025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8B5E75-03B5-4A3D-ABF6-0DF053649311}"/>
              </a:ext>
            </a:extLst>
          </p:cNvPr>
          <p:cNvSpPr/>
          <p:nvPr/>
        </p:nvSpPr>
        <p:spPr>
          <a:xfrm>
            <a:off x="4177788" y="1328819"/>
            <a:ext cx="4182104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Count Site Height    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u 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1    1       1777.67   0.0000  0.0000  0.0000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2    2        442.65   0.5000  0.7658  0.8501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3    2        442.65   0.5000  0.2342  0.1499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4    2        442.65   0.5000  0.7658  0.1499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5    2        442.65   0.5000  0.2342  0.8501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6    3        439.89   0.1678  0.2658  0.0000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7    3        439.89   0.8322  0.7342  0.0000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8    3        439.89   0.8322  0.2658  0.0000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9    3        439.89   0.1678  0.7342  0.0000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10    4        439.66   0.3322  0.5000  0.1499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11    4        439.66   0.6678  0.5000  0.8501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12    4        439.66   0.6678  0.5000  0.1499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13    4        439.66   0.3322  0.5000  0.8501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2277D-4DE7-4062-A619-67C232EEB51B}"/>
              </a:ext>
            </a:extLst>
          </p:cNvPr>
          <p:cNvSpPr/>
          <p:nvPr/>
        </p:nvSpPr>
        <p:spPr>
          <a:xfrm>
            <a:off x="5389763" y="6375597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Pt 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,z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A9C16-68ED-4EA2-BF54-186921D70FB2}"/>
              </a:ext>
            </a:extLst>
          </p:cNvPr>
          <p:cNvSpPr/>
          <p:nvPr/>
        </p:nvSpPr>
        <p:spPr>
          <a:xfrm>
            <a:off x="7319831" y="5299278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Pt 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,z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89E563-736E-4D1D-8A34-AE9E7F831BA2}"/>
              </a:ext>
            </a:extLst>
          </p:cNvPr>
          <p:cNvSpPr/>
          <p:nvPr/>
        </p:nvSpPr>
        <p:spPr>
          <a:xfrm>
            <a:off x="6709943" y="6434695"/>
            <a:ext cx="66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dz</a:t>
            </a:r>
            <a:r>
              <a:rPr lang="en-US" sz="1200" dirty="0"/>
              <a:t>=0 Å</a:t>
            </a:r>
          </a:p>
        </p:txBody>
      </p:sp>
    </p:spTree>
    <p:extLst>
      <p:ext uri="{BB962C8B-B14F-4D97-AF65-F5344CB8AC3E}">
        <p14:creationId xmlns:p14="http://schemas.microsoft.com/office/powerpoint/2010/main" val="8654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6D74062-E95A-44CF-A7CF-D1F9474A9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3710" y="1906815"/>
            <a:ext cx="4674090" cy="4240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A8EAEF-0353-47BE-B62F-5A711DA7AB44}"/>
              </a:ext>
            </a:extLst>
          </p:cNvPr>
          <p:cNvSpPr txBox="1"/>
          <p:nvPr/>
        </p:nvSpPr>
        <p:spPr>
          <a:xfrm>
            <a:off x="216309" y="1707082"/>
            <a:ext cx="39588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P2</a:t>
            </a:r>
            <a:r>
              <a:rPr lang="en-US" baseline="-25000" dirty="0"/>
              <a:t>1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, there are four symmetry operators.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x,   y,   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(2)-x,  -y,   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(3)-x+½, y+½,-z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(4) x+½,-y+½,-z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example, an atom located at </a:t>
            </a:r>
            <a:r>
              <a:rPr lang="en-US" dirty="0" err="1"/>
              <a:t>x,y,z</a:t>
            </a:r>
            <a:r>
              <a:rPr lang="en-US" dirty="0"/>
              <a:t> coordinate 0.1, 0.2, 0.3, must have symmetry copies located at the following 3 sites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-0.1,-0.2,  0.3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0.4, 0.7, -0.3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0.5, 0.3, -0.3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8B616-BAFE-43C6-8B7B-17F8220D7E60}"/>
              </a:ext>
            </a:extLst>
          </p:cNvPr>
          <p:cNvSpPr txBox="1">
            <a:spLocks noChangeArrowheads="1"/>
          </p:cNvSpPr>
          <p:nvPr/>
        </p:nvSpPr>
        <p:spPr>
          <a:xfrm>
            <a:off x="377952" y="274638"/>
            <a:ext cx="868984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kern="0" dirty="0"/>
              <a:t>Symmetry operators describe the positions of atoms relative to the origin.</a:t>
            </a:r>
          </a:p>
        </p:txBody>
      </p:sp>
    </p:spTree>
    <p:extLst>
      <p:ext uri="{BB962C8B-B14F-4D97-AF65-F5344CB8AC3E}">
        <p14:creationId xmlns:p14="http://schemas.microsoft.com/office/powerpoint/2010/main" val="40675183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31674</TotalTime>
  <Words>7710</Words>
  <Application>Microsoft Office PowerPoint</Application>
  <PresentationFormat>On-screen Show (4:3)</PresentationFormat>
  <Paragraphs>1033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Courier</vt:lpstr>
      <vt:lpstr>Courier New</vt:lpstr>
      <vt:lpstr>Symbol</vt:lpstr>
      <vt:lpstr>Wingdings</vt:lpstr>
      <vt:lpstr>Default Design</vt:lpstr>
      <vt:lpstr>Shining a light on heavy atoms</vt:lpstr>
      <vt:lpstr>Motivation for locating heavy atom coordinates</vt:lpstr>
      <vt:lpstr>13 peaks in the Isomorphous Difference Patterson Map (i.e. Treasure Map)</vt:lpstr>
      <vt:lpstr>How many Pt atoms are in the unit cell given there are 12 Patterson peaks off-origin?</vt:lpstr>
      <vt:lpstr>How do the Patterson peak positions inform us about the Pt positions?</vt:lpstr>
      <vt:lpstr>The remaining 12 vectors describe the relative positions of the 4 Pt atoms.</vt:lpstr>
      <vt:lpstr>PowerPoint Presentation</vt:lpstr>
      <vt:lpstr>PowerPoint Presentation</vt:lpstr>
      <vt:lpstr>PowerPoint Presentation</vt:lpstr>
      <vt:lpstr>Pt derivative DNA polymerase b</vt:lpstr>
      <vt:lpstr>PowerPoint Presentation</vt:lpstr>
      <vt:lpstr>What is the value of z?</vt:lpstr>
      <vt:lpstr>What is the value of z?</vt:lpstr>
      <vt:lpstr>PowerPoint Presentation</vt:lpstr>
      <vt:lpstr>What other Harker planes exist in space group P21212?</vt:lpstr>
      <vt:lpstr>How many of these peaks are off-origin?</vt:lpstr>
      <vt:lpstr>In what planes do we expect difference Patterson peaks in P21212?</vt:lpstr>
      <vt:lpstr>In what planes do we expect difference Patterson peaks in P21212?</vt:lpstr>
      <vt:lpstr>The utility of Harker sections</vt:lpstr>
      <vt:lpstr>Which of these difference vectors is likely to correspond to the difference Patterson peak shown here?</vt:lpstr>
      <vt:lpstr>Which of these difference vectors is likely to correspond to the difference Patterson peak shown here?</vt:lpstr>
      <vt:lpstr>Harker Section v=½</vt:lpstr>
      <vt:lpstr>What are the coordinates (x,y,z) for this heavy atom?</vt:lpstr>
      <vt:lpstr>What are the coordinates x,y,z for this heavy atom?</vt:lpstr>
      <vt:lpstr>Draw the unit cell for this crystal</vt:lpstr>
      <vt:lpstr>This is one valid choice of unit cell</vt:lpstr>
      <vt:lpstr>This choice of cell gives </vt:lpstr>
      <vt:lpstr>This choice of cell gives </vt:lpstr>
      <vt:lpstr>This choice of cell gives </vt:lpstr>
      <vt:lpstr>There is an ambiguity in the choice of origin</vt:lpstr>
      <vt:lpstr>There is an ambiguity in the choice of origin</vt:lpstr>
      <vt:lpstr>Cheshire operators</vt:lpstr>
      <vt:lpstr>Cheshire symmetry allows either choice of x,y,z values</vt:lpstr>
      <vt:lpstr>Check your algebra by predicting (u,v,w) of the remaining Patterson peak</vt:lpstr>
      <vt:lpstr>Check your algebra by predicting (u,v,w) of the remaining Patterson peak</vt:lpstr>
      <vt:lpstr>Is the prediction (½,0.234,-0.140) a match with recorded peak (½,0.234, 0.140)?</vt:lpstr>
      <vt:lpstr>Mission Accomplished!</vt:lpstr>
      <vt:lpstr>Our heavy atom soaks</vt:lpstr>
      <vt:lpstr>Advanced case,Proteinase K in space group P43212</vt:lpstr>
      <vt:lpstr>PowerPoint Presentation</vt:lpstr>
      <vt:lpstr>PowerPoint Presentation</vt:lpstr>
      <vt:lpstr>PowerPoint Presentation</vt:lpstr>
      <vt:lpstr>How to merge atom coordinates x, y, and z from two Harker sections</vt:lpstr>
      <vt:lpstr>PowerPoint Presentation</vt:lpstr>
      <vt:lpstr>Verify your answer x,y,z is consistent with space group P43212.</vt:lpstr>
      <vt:lpstr>Verify your answer x,y,z is consistent with space group P43212.</vt:lpstr>
      <vt:lpstr>PowerPoint Presentation</vt:lpstr>
      <vt:lpstr>Plug in x,y,z and solve for u,v,w of a non-Harker Patterson peak</vt:lpstr>
      <vt:lpstr>An example when the x,y,z does not predict u,v,w. </vt:lpstr>
      <vt:lpstr>In Lab next week</vt:lpstr>
      <vt:lpstr>Caution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</dc:creator>
  <cp:lastModifiedBy>sawaya</cp:lastModifiedBy>
  <cp:revision>887</cp:revision>
  <cp:lastPrinted>2017-02-01T05:34:47Z</cp:lastPrinted>
  <dcterms:created xsi:type="dcterms:W3CDTF">2004-02-02T07:37:29Z</dcterms:created>
  <dcterms:modified xsi:type="dcterms:W3CDTF">2023-01-24T19:19:15Z</dcterms:modified>
</cp:coreProperties>
</file>