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5"/>
  </p:notesMasterIdLst>
  <p:handoutMasterIdLst>
    <p:handoutMasterId r:id="rId36"/>
  </p:handoutMasterIdLst>
  <p:sldIdLst>
    <p:sldId id="475" r:id="rId3"/>
    <p:sldId id="559" r:id="rId4"/>
    <p:sldId id="569" r:id="rId5"/>
    <p:sldId id="570" r:id="rId6"/>
    <p:sldId id="571" r:id="rId7"/>
    <p:sldId id="572" r:id="rId8"/>
    <p:sldId id="573" r:id="rId9"/>
    <p:sldId id="574" r:id="rId10"/>
    <p:sldId id="575" r:id="rId11"/>
    <p:sldId id="576" r:id="rId12"/>
    <p:sldId id="577" r:id="rId13"/>
    <p:sldId id="579" r:id="rId14"/>
    <p:sldId id="578" r:id="rId15"/>
    <p:sldId id="580" r:id="rId16"/>
    <p:sldId id="306" r:id="rId17"/>
    <p:sldId id="581" r:id="rId18"/>
    <p:sldId id="582" r:id="rId19"/>
    <p:sldId id="504" r:id="rId20"/>
    <p:sldId id="584" r:id="rId21"/>
    <p:sldId id="583" r:id="rId22"/>
    <p:sldId id="290" r:id="rId23"/>
    <p:sldId id="568" r:id="rId24"/>
    <p:sldId id="592" r:id="rId25"/>
    <p:sldId id="593" r:id="rId26"/>
    <p:sldId id="585" r:id="rId27"/>
    <p:sldId id="298" r:id="rId28"/>
    <p:sldId id="586" r:id="rId29"/>
    <p:sldId id="587" r:id="rId30"/>
    <p:sldId id="588" r:id="rId31"/>
    <p:sldId id="589" r:id="rId32"/>
    <p:sldId id="590" r:id="rId33"/>
    <p:sldId id="591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70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Sawaya" initials="mrs" lastIdx="1" clrIdx="0"/>
  <p:cmAuthor id="1" name="Structure Lab" initials="SL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AEE8"/>
    <a:srgbClr val="FFCCFF"/>
    <a:srgbClr val="BBE0E3"/>
    <a:srgbClr val="A3A3E0"/>
    <a:srgbClr val="CCCCFF"/>
    <a:srgbClr val="9999FF"/>
    <a:srgbClr val="66FFCC"/>
    <a:srgbClr val="66FF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27" autoAdjust="0"/>
    <p:restoredTop sz="94352" autoAdjust="0"/>
  </p:normalViewPr>
  <p:slideViewPr>
    <p:cSldViewPr snapToGrid="0">
      <p:cViewPr>
        <p:scale>
          <a:sx n="60" d="100"/>
          <a:sy n="60" d="100"/>
        </p:scale>
        <p:origin x="1387" y="470"/>
      </p:cViewPr>
      <p:guideLst>
        <p:guide orient="horz" pos="2184"/>
        <p:guide pos="27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52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72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3" tIns="46111" rIns="92223" bIns="46111" numCol="1" anchor="t" anchorCtr="0" compatLnSpc="1">
            <a:prstTxWarp prst="textNoShape">
              <a:avLst/>
            </a:prstTxWarp>
          </a:bodyPr>
          <a:lstStyle>
            <a:lvl1pPr defTabSz="921277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436" y="0"/>
            <a:ext cx="3038372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3" tIns="46111" rIns="92223" bIns="46111" numCol="1" anchor="t" anchorCtr="0" compatLnSpc="1">
            <a:prstTxWarp prst="textNoShape">
              <a:avLst/>
            </a:prstTxWarp>
          </a:bodyPr>
          <a:lstStyle>
            <a:lvl1pPr algn="r" defTabSz="921277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037"/>
            <a:ext cx="3038372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3" tIns="46111" rIns="92223" bIns="46111" numCol="1" anchor="b" anchorCtr="0" compatLnSpc="1">
            <a:prstTxWarp prst="textNoShape">
              <a:avLst/>
            </a:prstTxWarp>
          </a:bodyPr>
          <a:lstStyle>
            <a:lvl1pPr defTabSz="921277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436" y="8829037"/>
            <a:ext cx="3038372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3" tIns="46111" rIns="92223" bIns="46111" numCol="1" anchor="b" anchorCtr="0" compatLnSpc="1">
            <a:prstTxWarp prst="textNoShape">
              <a:avLst/>
            </a:prstTxWarp>
          </a:bodyPr>
          <a:lstStyle>
            <a:lvl1pPr algn="r" defTabSz="921277">
              <a:defRPr sz="1200" smtClean="0"/>
            </a:lvl1pPr>
          </a:lstStyle>
          <a:p>
            <a:pPr>
              <a:defRPr/>
            </a:pPr>
            <a:fld id="{B15D937E-E56A-4A9A-B4B3-A8D572FE5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90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778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>
            <a:lvl1pPr defTabSz="921277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30" y="0"/>
            <a:ext cx="3036778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>
            <a:lvl1pPr algn="r" defTabSz="921277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108"/>
            <a:ext cx="5608320" cy="41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37"/>
            <a:ext cx="3036778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b" anchorCtr="0" compatLnSpc="1">
            <a:prstTxWarp prst="textNoShape">
              <a:avLst/>
            </a:prstTxWarp>
          </a:bodyPr>
          <a:lstStyle>
            <a:lvl1pPr defTabSz="921277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30" y="8829037"/>
            <a:ext cx="3036778" cy="46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07" tIns="46054" rIns="92107" bIns="46054" numCol="1" anchor="b" anchorCtr="0" compatLnSpc="1">
            <a:prstTxWarp prst="textNoShape">
              <a:avLst/>
            </a:prstTxWarp>
          </a:bodyPr>
          <a:lstStyle>
            <a:lvl1pPr algn="r" defTabSz="921277">
              <a:defRPr sz="1200" smtClean="0"/>
            </a:lvl1pPr>
          </a:lstStyle>
          <a:p>
            <a:pPr>
              <a:defRPr/>
            </a:pPr>
            <a:fld id="{55D182BA-C6A8-48F0-9DA1-B4295B3E2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6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182BA-C6A8-48F0-9DA1-B4295B3E278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182BA-C6A8-48F0-9DA1-B4295B3E278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6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182BA-C6A8-48F0-9DA1-B4295B3E278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0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182BA-C6A8-48F0-9DA1-B4295B3E278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7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AD77F-069F-40E4-B448-AF2CBAE4E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2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8202C-FAB3-40CE-A1AD-47E23EB10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2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323C-925B-4F56-9F4F-931D8C5E7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6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8A025-D765-4A6D-A142-E3DB39407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E3B01-5037-4369-9CB4-F7D2C391F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52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AD77F-069F-40E4-B448-AF2CBAE4E1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58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6F40D-37D2-4FCB-88B3-0295C55A1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95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5A8E1-333F-4935-8DEC-72FADA2988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88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52A34-F60A-41F0-BE89-D77764658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74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F91B-A2E4-4F8F-BAAF-975FB8EE47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92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C317-03C9-4471-B53B-890E1EFFD3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8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6F40D-37D2-4FCB-88B3-0295C55A1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07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80D4-EC38-4D94-871A-1ECEFBF15E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1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CE7AC-704C-4485-981F-B0C530D4B1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32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F06E-718B-48B6-81C7-09E154EA1A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14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8202C-FAB3-40CE-A1AD-47E23EB10B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19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323C-925B-4F56-9F4F-931D8C5E79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58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8A025-D765-4A6D-A142-E3DB39407B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21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E3B01-5037-4369-9CB4-F7D2C391FC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4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5A8E1-333F-4935-8DEC-72FADA298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52A34-F60A-41F0-BE89-D77764658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6F91B-A2E4-4F8F-BAAF-975FB8EE4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3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C317-03C9-4471-B53B-890E1EFFD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5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80D4-EC38-4D94-871A-1ECEFBF15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0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CE7AC-704C-4485-981F-B0C530D4B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4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F06E-718B-48B6-81C7-09E154EA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1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25049EE-23E8-429E-9AB3-E8EC8AD31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l">
              <a:defRPr/>
            </a:pP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25049EE-23E8-429E-9AB3-E8EC8AD3156F}" type="slidenum">
              <a:rPr 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9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6" y="284514"/>
            <a:ext cx="8118240" cy="1143000"/>
          </a:xfrm>
        </p:spPr>
        <p:txBody>
          <a:bodyPr/>
          <a:lstStyle/>
          <a:p>
            <a:pPr algn="l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Our goal is to determine the heavy atom locations (</a:t>
            </a:r>
            <a:r>
              <a:rPr lang="en-US" sz="3200" dirty="0" err="1">
                <a:latin typeface="Helvetica" panose="020B0604020202020204" pitchFamily="34" charset="0"/>
                <a:cs typeface="Helvetica" panose="020B0604020202020204" pitchFamily="34" charset="0"/>
              </a:rPr>
              <a:t>x,y,z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) in the asymmetric unit.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7"/>
              <p:cNvSpPr txBox="1">
                <a:spLocks noChangeArrowheads="1"/>
              </p:cNvSpPr>
              <p:nvPr/>
            </p:nvSpPr>
            <p:spPr bwMode="auto">
              <a:xfrm>
                <a:off x="354130" y="1799666"/>
                <a:ext cx="8435740" cy="955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Use Difference Patterson map synthesis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u,v,w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|−|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40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8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h𝑢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𝑘𝑣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𝑙𝑤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0" lang="en-US" altLang="en-US" sz="2400" b="1" i="0" u="none" strike="noStrike" kern="1200" cap="none" spc="0" normalizeH="0" baseline="10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130" y="1799666"/>
                <a:ext cx="8435740" cy="955903"/>
              </a:xfrm>
              <a:prstGeom prst="rect">
                <a:avLst/>
              </a:prstGeom>
              <a:blipFill>
                <a:blip r:embed="rId2"/>
                <a:stretch>
                  <a:fillRect l="-1445" t="-6369" b="-159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858777-1502-47A3-A97D-77FC0F42A149}"/>
                  </a:ext>
                </a:extLst>
              </p:cNvPr>
              <p:cNvSpPr txBox="1"/>
              <p:nvPr/>
            </p:nvSpPr>
            <p:spPr>
              <a:xfrm>
                <a:off x="730014" y="3023450"/>
                <a:ext cx="787400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|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dirty="0" smtClean="0"/>
                      <m:t>|</m:t>
                    </m:r>
                  </m:oMath>
                </a14:m>
                <a:r>
                  <a:rPr lang="en-US" dirty="0"/>
                  <a:t> is the structure factor amplitude of the native macromolecule 	(P=“</a:t>
                </a:r>
                <a:r>
                  <a:rPr lang="en-US" b="1" dirty="0"/>
                  <a:t>P</a:t>
                </a:r>
                <a:r>
                  <a:rPr lang="en-US" dirty="0"/>
                  <a:t>arent”).</a:t>
                </a: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|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dirty="0" smtClean="0"/>
                        <m:t>| </m:t>
                      </m:r>
                      <m:r>
                        <m:rPr>
                          <m:nor/>
                        </m:rPr>
                        <a:rPr lang="en-US" dirty="0" smtClean="0"/>
                        <m:t>is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the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structure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factor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amplitude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of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the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derivative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crystal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</m:oMath>
                  </m:oMathPara>
                </a14:m>
                <a:endParaRPr lang="en-US" b="0" i="0" dirty="0"/>
              </a:p>
              <a:p>
                <a:pPr>
                  <a:defRPr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PH</m:t>
                    </m:r>
                    <m:r>
                      <m:rPr>
                        <m:nor/>
                      </m:rPr>
                      <a:rPr lang="en-US" b="0" i="0" dirty="0" smtClean="0"/>
                      <m:t>="</m:t>
                    </m:r>
                    <m:r>
                      <m:rPr>
                        <m:nor/>
                      </m:rPr>
                      <a:rPr lang="en-US" b="1" i="0" dirty="0" smtClean="0"/>
                      <m:t>P</m:t>
                    </m:r>
                    <m:r>
                      <m:rPr>
                        <m:nor/>
                      </m:rPr>
                      <a:rPr lang="en-US" b="0" i="0" dirty="0" smtClean="0"/>
                      <m:t>arent</m:t>
                    </m:r>
                    <m:r>
                      <m:rPr>
                        <m:nor/>
                      </m:rPr>
                      <a:rPr lang="en-US" b="0" i="0" dirty="0" smtClean="0"/>
                      <m:t> &amp; </m:t>
                    </m:r>
                    <m:r>
                      <m:rPr>
                        <m:nor/>
                      </m:rPr>
                      <a:rPr lang="en-US" b="1" i="0" dirty="0" smtClean="0"/>
                      <m:t>H</m:t>
                    </m:r>
                    <m:r>
                      <m:rPr>
                        <m:nor/>
                      </m:rPr>
                      <a:rPr lang="en-US" b="0" i="0" dirty="0" smtClean="0"/>
                      <m:t>eavy</m:t>
                    </m:r>
                  </m:oMath>
                </a14:m>
                <a:r>
                  <a:rPr lang="en-US" dirty="0"/>
                  <a:t> atom).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 smtClean="0"/>
                      <m:t>|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140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1400" dirty="0" smtClean="0"/>
                      <m:t>|−|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140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sz="1400" dirty="0" smtClean="0"/>
                      <m:t>|</m:t>
                    </m:r>
                    <m:r>
                      <a:rPr lang="en-US" sz="1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approximates the structure factor amplitude of what type of atom?</a:t>
                </a:r>
              </a:p>
              <a:p>
                <a:pPr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The features in this difference Patterson map arise from what type of atom?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858777-1502-47A3-A97D-77FC0F42A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14" y="3023450"/>
                <a:ext cx="7874002" cy="1754326"/>
              </a:xfrm>
              <a:prstGeom prst="rect">
                <a:avLst/>
              </a:prstGeom>
              <a:blipFill>
                <a:blip r:embed="rId3"/>
                <a:stretch>
                  <a:fillRect l="-697" t="-2083" r="-77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4091C3CA-A4E7-4C20-A47F-B4421AF2470E}"/>
              </a:ext>
            </a:extLst>
          </p:cNvPr>
          <p:cNvSpPr txBox="1"/>
          <p:nvPr/>
        </p:nvSpPr>
        <p:spPr>
          <a:xfrm>
            <a:off x="892175" y="5865600"/>
            <a:ext cx="7305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</a:rPr>
              <a:t>How are the features in this map related to the atom positions in the crystal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198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75D10-D924-4DD9-AF79-256831F6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How many heavy atoms exist in the asymmetric unit?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309D1-636F-454C-A9CC-1891FA5204E7}"/>
              </a:ext>
            </a:extLst>
          </p:cNvPr>
          <p:cNvSpPr txBox="1"/>
          <p:nvPr/>
        </p:nvSpPr>
        <p:spPr>
          <a:xfrm>
            <a:off x="4572000" y="1864419"/>
            <a:ext cx="4274053" cy="4247317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asymmetric unit is the smallest part of the unit cell from which the whole unit cell could be constructed by symmetry operations.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number of asymmetric units in a unit cell is defined by the space group.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deduced that the space group must be either P4</a:t>
            </a:r>
            <a:r>
              <a:rPr lang="en-US" baseline="-25000" dirty="0"/>
              <a:t>1</a:t>
            </a:r>
            <a:r>
              <a:rPr lang="en-US" dirty="0"/>
              <a:t>2</a:t>
            </a:r>
            <a:r>
              <a:rPr lang="en-US" baseline="-25000" dirty="0"/>
              <a:t>1</a:t>
            </a:r>
            <a:r>
              <a:rPr lang="en-US" dirty="0"/>
              <a:t>2 or P4</a:t>
            </a:r>
            <a:r>
              <a:rPr lang="en-US" baseline="-25000" dirty="0"/>
              <a:t>3</a:t>
            </a:r>
            <a:r>
              <a:rPr lang="en-US" dirty="0"/>
              <a:t>2</a:t>
            </a:r>
            <a:r>
              <a:rPr lang="en-US" baseline="-25000" dirty="0"/>
              <a:t>1</a:t>
            </a:r>
            <a:r>
              <a:rPr lang="en-US" dirty="0"/>
              <a:t>2 at the end of our data processing lab.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space groups have 8 symmetry equivalent positions, which means there are 8 asymmetric units in the unit cell.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estimated that the unit cell contains 8 heavy atoms.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means there is probably only one heavy atom in the asymmetric unit.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need to find coordinates </a:t>
            </a:r>
            <a:r>
              <a:rPr lang="en-US" dirty="0" err="1"/>
              <a:t>x,y,z</a:t>
            </a:r>
            <a:r>
              <a:rPr lang="en-US" dirty="0"/>
              <a:t> for only one heavy atom. The other 7 heavy atoms are defined by symmetry.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4A92A8-A622-42D7-9B74-995E53C67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419"/>
            <a:ext cx="4322766" cy="424731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10C3DD4-2AAF-4AB9-9567-65456B453932}"/>
              </a:ext>
            </a:extLst>
          </p:cNvPr>
          <p:cNvGrpSpPr>
            <a:grpSpLocks noChangeAspect="1"/>
          </p:cNvGrpSpPr>
          <p:nvPr/>
        </p:nvGrpSpPr>
        <p:grpSpPr>
          <a:xfrm>
            <a:off x="59603" y="1978051"/>
            <a:ext cx="4491555" cy="4272787"/>
            <a:chOff x="97176" y="1864419"/>
            <a:chExt cx="4680791" cy="4452806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46DE256-0A0A-49D8-A3B2-160376FC1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176" y="1864419"/>
              <a:ext cx="4572644" cy="2596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75D27762-0831-448F-BD1E-A0F024CD3F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0" t="53360" r="44000" b="18103"/>
            <a:stretch/>
          </p:blipFill>
          <p:spPr bwMode="auto">
            <a:xfrm>
              <a:off x="2465696" y="4461337"/>
              <a:ext cx="2312271" cy="1855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52C0108F-3282-4DD8-8CE0-37C816B714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37" t="25320" r="44263" b="46143"/>
            <a:stretch/>
          </p:blipFill>
          <p:spPr bwMode="auto">
            <a:xfrm>
              <a:off x="153425" y="4461337"/>
              <a:ext cx="2312271" cy="1855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63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75D10-D924-4DD9-AF79-256831F6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Patterson peak positions offer clues about the arrangement of atoms in the unit cell.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309D1-636F-454C-A9CC-1891FA5204E7}"/>
              </a:ext>
            </a:extLst>
          </p:cNvPr>
          <p:cNvSpPr txBox="1"/>
          <p:nvPr/>
        </p:nvSpPr>
        <p:spPr>
          <a:xfrm>
            <a:off x="4572000" y="2234052"/>
            <a:ext cx="4452257" cy="310481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coordinates (</a:t>
            </a:r>
            <a:r>
              <a:rPr lang="en-US" dirty="0" err="1"/>
              <a:t>u,v,w</a:t>
            </a:r>
            <a:r>
              <a:rPr lang="en-US" dirty="0"/>
              <a:t>) of a Patterson peak specify the relative position of one heavy atom to another.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example, peak #2 (tells us that there are a pair of heavy atoms.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separated in x by 0.4415*a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separated in y by 0.5585*b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separated in z by 0.1267*c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83FEAF-8D29-479A-81E1-9FB0827194B3}"/>
              </a:ext>
            </a:extLst>
          </p:cNvPr>
          <p:cNvSpPr/>
          <p:nvPr/>
        </p:nvSpPr>
        <p:spPr>
          <a:xfrm>
            <a:off x="278454" y="2155372"/>
            <a:ext cx="4103613" cy="1889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Order Height/Rms  Fractional coordinates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u       v       w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1  377.52   0.0000  0.0000  0.0000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2   33.12  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0.4415  0.5585  0.1267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3   33.12   0.4415  0.4415  0.1267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4   33.12   0.5585  0.4415  0.1267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5   33.12   0.5585  0.5585  0.1267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6   33.12   0.4415  0.4415  0.8733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7   33.12   0.5585  0.4415  0.8733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8   33.12   0.4415  0.5585  0.8733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9   33.12   0.5585  0.5585  0.8733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10   32.05   0.0081  0.5000  0.6229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11   32.05   0.5000  0.0081  0.6229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12   32.05   0.9926  0.5000  0.6229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13   32.05   0.5000  0.9926  0.6229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14   32.05   0.5000  0.9926  0.3771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15   32.05   0.5000  0.0081  0.3771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16   32.05   0.0081  0.5000  0.3771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17   31.30   0.4525  0.0586  0.2500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18   31.30   0.9414  0.4525  0.2500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19   31.30   0.4525  0.0586  0.7500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20   31.30   0.9414  0.4525  0.7500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21   31.30   0.9414  0.5475  0.2500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22   31.30   0.5475  0.0586  0.7500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23   31.30   0.9414  0.5475  0.7500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24   31.30   0.5475  0.0586  0.2500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25   31.30   0.0586  0.4525  0.2500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26   31.30   0.0586  0.5475  0.2500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27   31.30   0.4525  0.9414  0.2500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28   31.30   0.5475  0.9414  0.2500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29   31.30   0.0586  0.4525  0.7500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30   31.30   0.0586  0.5475  0.7500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31   31.30   0.4525  0.9414  0.7500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32   31.30   0.5475  0.9414  0.7500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33   30.79   0.3954  0.4941  0.5000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34   30.79   0.6046  0.4941  0.5000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35   30.79   0.4941  0.3954  0.5000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36   30.79   0.5059  0.3954  0.5000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37   30.79   0.3954  0.5059  0.5000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38   30.79   0.6046  0.5059  0.5000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39   30.79   0.4941  0.6046  0.5000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40   30.79   0.5059  0.6046  0.5000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41   28.98   0.1060  0.5000  0.1229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42   28.98   0.8940  0.5000  0.1229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43   28.98   0.5000  0.1060  0.1229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44   28.98   0.5000  0.8940  0.1229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45   28.98   0.1060  0.5000  0.8771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46   28.98   0.5000  0.1060  0.8771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47   28.98   0.8940  0.5000  0.8771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48   28.98   0.5000  0.8940  0.8771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49   27.88   0.0470  0.9521  0.6269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50   27.88   0.9530  0.9521  0.6269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51   27.88   0.9530  0.9521  0.3731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52   27.88   0.9521  0.9530  0.3731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53   27.88   0.9521  0.0470  0.6269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54   27.88   0.0470  0.0479  0.6269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55   27.88   0.9530  0.0479  0.6269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56   27.88   0.9521  0.0470  0.3731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57   27.88   0.0470  0.0479  0.3731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58   27.88   0.9530  0.0479  0.3731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59   27.88   0.0470  0.9521  0.3731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60   27.88   0.0479  0.9530  0.3731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61    9.30   0.0000  0.0170  0.0205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62    9.30   0.0170  0.0000  0.9795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63    9.30   0.0000  0.9830  0.9795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64    9.30   0.9830  0.0000  0.0205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65    9.30   0.9830  0.0000  0.9795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66    9.30   0.0000  0.0170  0.9795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67    9.30   0.0000  0.9830  0.0205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68    8.86   0.4639  0.4639  0.8690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69    8.86   0.5361  0.4639  0.8690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70    8.86   0.4639  0.4639  0.1310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71    8.86   0.5361  0.4639  0.1310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72    8.86   0.4639  0.5361  0.1310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73    8.86   0.5361  0.5361  0.1310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74    8.86   0.4639  0.5361  0.8690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75    8.86   0.5361  0.5361  0.8690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76    8.60   0.0223  0.0223  0.0000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77    8.35   0.0145  0.9926  0.9800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78    8.35   0.9926  0.0145  0.0200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79    8.35   0.9855  0.9926  0.9800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80    8.35   0.9855  0.9926  0.0200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81    6.48   0.7929  0.9504  0.4401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82    6.48   0.7929  0.0496  0.5599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83    6.48   0.2071  0.0496  0.4401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84    6.48   0.7929  0.0496  0.4401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85    6.48   0.9504  0.2071  0.4401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86    6.48   0.9504  0.7929  0.4401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87    6.48   0.2071  0.9504  0.4401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88    6.48   0.2071  0.0496  0.5599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89    6.48   0.0496  0.2071  0.5599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90    6.48   0.0496  0.7929  0.5599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91    6.48   0.2071  0.9504  0.5599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92    6.48   0.7929  0.9504  0.5599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93    6.48   0.0496  0.2071  0.4401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94    6.48   0.0496  0.7929  0.4401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95    6.48   0.9504  0.2071  0.5599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96    6.48   0.9504  0.7929  0.5599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97    6.27   0.2927  0.0362  0.1836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98    6.27   0.2927  0.9638  0.1836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99    6.27   0.2927  0.0362  0.8164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100    6.27   0.7073  0.0362  0.8164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127810-B8C1-413E-911D-8F7BB0AA2992}"/>
              </a:ext>
            </a:extLst>
          </p:cNvPr>
          <p:cNvGrpSpPr>
            <a:grpSpLocks noChangeAspect="1"/>
          </p:cNvGrpSpPr>
          <p:nvPr/>
        </p:nvGrpSpPr>
        <p:grpSpPr>
          <a:xfrm>
            <a:off x="6086508" y="4465463"/>
            <a:ext cx="951351" cy="1020620"/>
            <a:chOff x="5272362" y="4965505"/>
            <a:chExt cx="1183352" cy="126951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A35C9FC-3FC4-4DCC-AEC8-CD6FCB6B52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2362" y="5679453"/>
              <a:ext cx="490728" cy="5555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BB617DB-2320-4ECF-B33F-DCE746C15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0628" y="5703681"/>
              <a:ext cx="193391" cy="226187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A8DA79-F13C-44D2-9A46-5706968B0751}"/>
                </a:ext>
              </a:extLst>
            </p:cNvPr>
            <p:cNvSpPr txBox="1"/>
            <p:nvPr/>
          </p:nvSpPr>
          <p:spPr>
            <a:xfrm>
              <a:off x="5295145" y="5750939"/>
              <a:ext cx="373261" cy="459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x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8C2CA14-E87F-4B52-B5A6-55416CCABB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4019" y="5692737"/>
              <a:ext cx="386633" cy="2184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6DEADD-7303-4A1B-86C7-BC0CAE645FC5}"/>
                </a:ext>
              </a:extLst>
            </p:cNvPr>
            <p:cNvSpPr txBox="1"/>
            <p:nvPr/>
          </p:nvSpPr>
          <p:spPr>
            <a:xfrm>
              <a:off x="6082452" y="5484600"/>
              <a:ext cx="373262" cy="459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y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1B8C52F-0A5A-4B67-9087-F9F9992C23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58190" y="5282934"/>
              <a:ext cx="1" cy="442166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A1653B-EE8D-4CCC-9550-8154355B22B2}"/>
                </a:ext>
              </a:extLst>
            </p:cNvPr>
            <p:cNvSpPr txBox="1"/>
            <p:nvPr/>
          </p:nvSpPr>
          <p:spPr>
            <a:xfrm>
              <a:off x="5628548" y="4965505"/>
              <a:ext cx="373261" cy="459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75000"/>
                    </a:schemeClr>
                  </a:solidFill>
                </a:rPr>
                <a:t>z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525640D-F064-4038-BAAF-A27D112B50C4}"/>
              </a:ext>
            </a:extLst>
          </p:cNvPr>
          <p:cNvSpPr>
            <a:spLocks noChangeAspect="1"/>
          </p:cNvSpPr>
          <p:nvPr/>
        </p:nvSpPr>
        <p:spPr>
          <a:xfrm>
            <a:off x="5501262" y="4865386"/>
            <a:ext cx="256443" cy="25644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821E82-C228-472F-8A55-A8D8C338C8D6}"/>
              </a:ext>
            </a:extLst>
          </p:cNvPr>
          <p:cNvSpPr>
            <a:spLocks noChangeAspect="1"/>
          </p:cNvSpPr>
          <p:nvPr/>
        </p:nvSpPr>
        <p:spPr>
          <a:xfrm>
            <a:off x="7232866" y="5357862"/>
            <a:ext cx="256443" cy="25644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839687-0D2A-469C-92FE-D293F57E529C}"/>
              </a:ext>
            </a:extLst>
          </p:cNvPr>
          <p:cNvCxnSpPr>
            <a:cxnSpLocks/>
          </p:cNvCxnSpPr>
          <p:nvPr/>
        </p:nvCxnSpPr>
        <p:spPr>
          <a:xfrm flipH="1">
            <a:off x="5042815" y="5098253"/>
            <a:ext cx="527974" cy="81445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FF900C4-614D-4BCA-9F83-E15250966487}"/>
              </a:ext>
            </a:extLst>
          </p:cNvPr>
          <p:cNvCxnSpPr>
            <a:cxnSpLocks/>
          </p:cNvCxnSpPr>
          <p:nvPr/>
        </p:nvCxnSpPr>
        <p:spPr>
          <a:xfrm>
            <a:off x="5045187" y="5913312"/>
            <a:ext cx="2364920" cy="320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C345FAB-F9BE-47E9-9693-C3EBFA3D561B}"/>
              </a:ext>
            </a:extLst>
          </p:cNvPr>
          <p:cNvCxnSpPr>
            <a:cxnSpLocks/>
          </p:cNvCxnSpPr>
          <p:nvPr/>
        </p:nvCxnSpPr>
        <p:spPr>
          <a:xfrm flipV="1">
            <a:off x="7382860" y="5614305"/>
            <a:ext cx="0" cy="28915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05BA748-4EA7-43C9-9BE5-08E2516BCF6A}"/>
              </a:ext>
            </a:extLst>
          </p:cNvPr>
          <p:cNvSpPr/>
          <p:nvPr/>
        </p:nvSpPr>
        <p:spPr>
          <a:xfrm rot="18104315">
            <a:off x="5122147" y="5362741"/>
            <a:ext cx="7970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+mn-lt"/>
                <a:cs typeface="Courier New" panose="02070309020205020404" pitchFamily="49" charset="0"/>
              </a:rPr>
              <a:t>0.4415*a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BAB75D-AE0E-4581-82CA-FD8854DC8C19}"/>
              </a:ext>
            </a:extLst>
          </p:cNvPr>
          <p:cNvSpPr/>
          <p:nvPr/>
        </p:nvSpPr>
        <p:spPr>
          <a:xfrm>
            <a:off x="5673649" y="591597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0.5585*b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C9C571-E6C0-4ED8-A8AB-3A0F50354B76}"/>
              </a:ext>
            </a:extLst>
          </p:cNvPr>
          <p:cNvSpPr/>
          <p:nvPr/>
        </p:nvSpPr>
        <p:spPr>
          <a:xfrm>
            <a:off x="7557030" y="550124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0.1267*c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B221EE-587B-4989-AEE6-48631EE0A95A}"/>
              </a:ext>
            </a:extLst>
          </p:cNvPr>
          <p:cNvSpPr txBox="1"/>
          <p:nvPr/>
        </p:nvSpPr>
        <p:spPr>
          <a:xfrm>
            <a:off x="264708" y="1844183"/>
            <a:ext cx="4212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  <a:cs typeface="Courier New" panose="02070309020205020404" pitchFamily="49" charset="0"/>
              </a:rPr>
              <a:t>Our list of peaks from the difference Patterson map</a:t>
            </a:r>
          </a:p>
        </p:txBody>
      </p:sp>
    </p:spTree>
    <p:extLst>
      <p:ext uri="{BB962C8B-B14F-4D97-AF65-F5344CB8AC3E}">
        <p14:creationId xmlns:p14="http://schemas.microsoft.com/office/powerpoint/2010/main" val="3981903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7808-92B0-4F44-9319-4B33A58E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Each of the ~60 </a:t>
            </a:r>
            <a:r>
              <a:rPr lang="en-US" sz="3200" dirty="0" err="1"/>
              <a:t>u,v,w</a:t>
            </a:r>
            <a:r>
              <a:rPr lang="en-US" sz="3200" dirty="0"/>
              <a:t> values corresponds to a vector between a pair of heavy atoms</a:t>
            </a:r>
            <a:r>
              <a:rPr lang="en-US" sz="4000" dirty="0"/>
              <a:t>.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5F50296-DC19-40CF-9566-DDF2804FAFAE}"/>
              </a:ext>
            </a:extLst>
          </p:cNvPr>
          <p:cNvSpPr/>
          <p:nvPr/>
        </p:nvSpPr>
        <p:spPr>
          <a:xfrm>
            <a:off x="363832" y="1776867"/>
            <a:ext cx="4103613" cy="1264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Order Height/Rms  Fractional coordinates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u       v       w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1  377.52   0.0000  0.0000  0.0000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2   33.12   </a:t>
            </a:r>
            <a:r>
              <a:rPr lang="en-US" sz="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0.4415  0.5585  0.1267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3   33.12   0.4415  0.4415  0.1267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4   33.12   0.5585  0.4415  0.1267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5   33.12   0.5585  0.5585  0.1267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6   33.12   0.4415  0.4415  0.8733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7   33.12   0.5585  0.4415  0.8733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8   33.12   0.4415  0.5585  0.8733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9   33.12   0.5585  0.5585  0.8733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10   32.05   0.0081  0.5000  0.6229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11   32.05   0.5000  0.0081  0.6229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12   32.05   0.9926  0.5000  0.6229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13   32.05   0.5000  0.9926  0.6229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14   32.05   0.5000  0.9926  0.3771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15   32.05   0.5000  0.0081  0.3771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16   32.05   0.0081  0.5000  0.3771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17   31.30   0.4525  0.0586  0.2500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18   31.30   0.9414  0.4525  0.2500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19   31.30   0.4525  0.0586  0.7500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20   31.30   0.9414  0.4525  0.7500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21   31.30   0.9414  0.5475  0.2500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22   31.30   0.5475  0.0586  0.7500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23   31.30   0.9414  0.5475  0.7500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24   31.30   0.5475  0.0586  0.2500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25   31.30   0.0586  0.4525  0.2500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26   31.30   0.0586  0.5475  0.2500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27   31.30   0.4525  0.9414  0.2500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28   31.30   0.5475  0.9414  0.2500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29   31.30   0.0586  0.4525  0.7500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30   31.30   0.0586  0.5475  0.7500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31   31.30   0.4525  0.9414  0.7500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32   31.30   0.5475  0.9414  0.7500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33   30.79   0.3954  0.4941  0.5000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34   30.79   0.6046  0.4941  0.5000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35   30.79   0.4941  0.3954  0.5000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36   30.79   0.5059  0.3954  0.5000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37   30.79   0.3954  0.5059  0.5000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38   30.79   0.6046  0.5059  0.5000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39   30.79   0.4941  0.6046  0.5000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40   30.79   0.5059  0.6046  0.5000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41   28.98   0.1060  0.5000  0.1229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42   28.98   0.8940  0.5000  0.1229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43   28.98   0.5000  0.1060  0.1229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44   28.98   0.5000  0.8940  0.1229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45   28.98   0.1060  0.5000  0.8771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46   28.98   0.5000  0.1060  0.8771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47   28.98   0.8940  0.5000  0.8771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48   28.98   0.5000  0.8940  0.8771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49   27.88   0.0470  0.9521  0.6269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50   27.88   0.9530  0.9521  0.6269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51   27.88   0.9530  0.9521  0.3731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52   27.88   0.9521  0.9530  0.3731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53   27.88   0.9521  0.0470  0.6269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54   27.88   0.0470  0.0479  0.6269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55   27.88   0.9530  0.0479  0.6269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56   27.88   0.9521  0.0470  0.3731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57   27.88   0.0470  0.0479  0.3731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58   27.88   0.9530  0.0479  0.3731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59   27.88   0.0470  0.9521  0.3731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60   27.88   0.0479  0.9530  0.3731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61    9.30   0.0000  0.0170  0.0205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62    9.30   0.0170  0.0000  0.9795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63    9.30   0.0000  0.9830  0.9795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64    9.30   0.9830  0.0000  0.0205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65    9.30   0.9830  0.0000  0.9795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66    9.30   0.0000  0.0170  0.9795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67    9.30   0.0000  0.9830  0.0205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68    8.86   0.4639  0.4639  0.8690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69    8.86   0.5361  0.4639  0.8690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70    8.86   0.4639  0.4639  0.1310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71    8.86   0.5361  0.4639  0.1310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72    8.86   0.4639  0.5361  0.1310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73    8.86   0.5361  0.5361  0.1310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74    8.86   0.4639  0.5361  0.8690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75    8.86   0.5361  0.5361  0.8690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76    8.60   0.0223  0.0223  0.0000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77    8.35   0.0145  0.9926  0.9800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78    8.35   0.9926  0.0145  0.0200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79    8.35   0.9855  0.9926  0.9800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80    8.35   0.9855  0.9926  0.0200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81    6.48   0.7929  0.9504  0.4401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82    6.48   0.7929  0.0496  0.5599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83    6.48   0.2071  0.0496  0.4401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84    6.48   0.7929  0.0496  0.4401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85    6.48   0.9504  0.2071  0.4401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86    6.48   0.9504  0.7929  0.4401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87    6.48   0.2071  0.9504  0.4401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88    6.48   0.2071  0.0496  0.5599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89    6.48   0.0496  0.2071  0.5599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90    6.48   0.0496  0.7929  0.5599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91    6.48   0.2071  0.9504  0.5599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92    6.48   0.7929  0.9504  0.5599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93    6.48   0.0496  0.2071  0.4401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94    6.48   0.0496  0.7929  0.4401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95    6.48   0.9504  0.2071  0.5599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96    6.48   0.9504  0.7929  0.5599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97    6.27   0.2927  0.0362  0.1836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98    6.27   0.2927  0.9638  0.1836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99    6.27   0.2927  0.0362  0.8164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100    6.27   0.7073  0.0362  0.8164</a:t>
            </a:r>
          </a:p>
        </p:txBody>
      </p:sp>
      <p:sp>
        <p:nvSpPr>
          <p:cNvPr id="91" name="Cube 90">
            <a:extLst>
              <a:ext uri="{FF2B5EF4-FFF2-40B4-BE49-F238E27FC236}">
                <a16:creationId xmlns:a16="http://schemas.microsoft.com/office/drawing/2014/main" id="{0E1BEA79-ACA3-4B84-AA55-34F515B9C549}"/>
              </a:ext>
            </a:extLst>
          </p:cNvPr>
          <p:cNvSpPr/>
          <p:nvPr/>
        </p:nvSpPr>
        <p:spPr>
          <a:xfrm>
            <a:off x="3483428" y="1909339"/>
            <a:ext cx="3107112" cy="4646325"/>
          </a:xfrm>
          <a:prstGeom prst="cube">
            <a:avLst>
              <a:gd name="adj" fmla="val 22616"/>
            </a:avLst>
          </a:prstGeom>
          <a:solidFill>
            <a:schemeClr val="accent5"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CF11671-57E6-4F1F-94E4-776C577CB58E}"/>
              </a:ext>
            </a:extLst>
          </p:cNvPr>
          <p:cNvSpPr>
            <a:spLocks noChangeAspect="1"/>
          </p:cNvSpPr>
          <p:nvPr/>
        </p:nvSpPr>
        <p:spPr>
          <a:xfrm>
            <a:off x="3889004" y="3459845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D3EF2DA-32DF-4DB4-9DEB-77DDBBD276E4}"/>
              </a:ext>
            </a:extLst>
          </p:cNvPr>
          <p:cNvSpPr>
            <a:spLocks noChangeAspect="1"/>
          </p:cNvSpPr>
          <p:nvPr/>
        </p:nvSpPr>
        <p:spPr>
          <a:xfrm>
            <a:off x="5095604" y="3459845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4" name="Arc 93">
            <a:extLst>
              <a:ext uri="{FF2B5EF4-FFF2-40B4-BE49-F238E27FC236}">
                <a16:creationId xmlns:a16="http://schemas.microsoft.com/office/drawing/2014/main" id="{CDD917D6-819F-4E0F-8DAE-A38443E46E24}"/>
              </a:ext>
            </a:extLst>
          </p:cNvPr>
          <p:cNvSpPr/>
          <p:nvPr/>
        </p:nvSpPr>
        <p:spPr>
          <a:xfrm>
            <a:off x="3582188" y="3174242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c 94">
            <a:extLst>
              <a:ext uri="{FF2B5EF4-FFF2-40B4-BE49-F238E27FC236}">
                <a16:creationId xmlns:a16="http://schemas.microsoft.com/office/drawing/2014/main" id="{46343022-E4B0-4B24-9E8B-C90B2757CE3B}"/>
              </a:ext>
            </a:extLst>
          </p:cNvPr>
          <p:cNvSpPr/>
          <p:nvPr/>
        </p:nvSpPr>
        <p:spPr>
          <a:xfrm flipH="1">
            <a:off x="5181363" y="3174242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CDAB615-178D-44AB-8B3D-0C577883B135}"/>
              </a:ext>
            </a:extLst>
          </p:cNvPr>
          <p:cNvCxnSpPr>
            <a:cxnSpLocks/>
          </p:cNvCxnSpPr>
          <p:nvPr/>
        </p:nvCxnSpPr>
        <p:spPr>
          <a:xfrm>
            <a:off x="4391073" y="3664811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DFC74E5F-AFD4-4161-ACC3-8100F76183F5}"/>
              </a:ext>
            </a:extLst>
          </p:cNvPr>
          <p:cNvCxnSpPr>
            <a:cxnSpLocks/>
          </p:cNvCxnSpPr>
          <p:nvPr/>
        </p:nvCxnSpPr>
        <p:spPr>
          <a:xfrm>
            <a:off x="5324204" y="3950929"/>
            <a:ext cx="0" cy="681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Arc 97">
            <a:extLst>
              <a:ext uri="{FF2B5EF4-FFF2-40B4-BE49-F238E27FC236}">
                <a16:creationId xmlns:a16="http://schemas.microsoft.com/office/drawing/2014/main" id="{2C2BEB11-B7A3-4FA2-9C4C-B943AF9AA7F7}"/>
              </a:ext>
            </a:extLst>
          </p:cNvPr>
          <p:cNvSpPr/>
          <p:nvPr/>
        </p:nvSpPr>
        <p:spPr>
          <a:xfrm flipV="1">
            <a:off x="3582188" y="4873090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c 98">
            <a:extLst>
              <a:ext uri="{FF2B5EF4-FFF2-40B4-BE49-F238E27FC236}">
                <a16:creationId xmlns:a16="http://schemas.microsoft.com/office/drawing/2014/main" id="{F7ED6404-4B99-4174-872B-8D31273CACD8}"/>
              </a:ext>
            </a:extLst>
          </p:cNvPr>
          <p:cNvSpPr/>
          <p:nvPr/>
        </p:nvSpPr>
        <p:spPr>
          <a:xfrm flipH="1" flipV="1">
            <a:off x="5159178" y="4849817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4CEEEBD-A719-4AF9-B2B4-B2F933D81BC5}"/>
              </a:ext>
            </a:extLst>
          </p:cNvPr>
          <p:cNvCxnSpPr>
            <a:cxnSpLocks/>
          </p:cNvCxnSpPr>
          <p:nvPr/>
        </p:nvCxnSpPr>
        <p:spPr>
          <a:xfrm flipV="1">
            <a:off x="4346204" y="3990690"/>
            <a:ext cx="799467" cy="6288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733E9EE4-8F3C-43A6-944B-BFF96B828903}"/>
              </a:ext>
            </a:extLst>
          </p:cNvPr>
          <p:cNvSpPr>
            <a:spLocks noChangeAspect="1"/>
          </p:cNvSpPr>
          <p:nvPr/>
        </p:nvSpPr>
        <p:spPr>
          <a:xfrm>
            <a:off x="3844633" y="4700045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B40EEB8-60C8-4CDC-9B08-0BC26313AB36}"/>
              </a:ext>
            </a:extLst>
          </p:cNvPr>
          <p:cNvSpPr>
            <a:spLocks noChangeAspect="1"/>
          </p:cNvSpPr>
          <p:nvPr/>
        </p:nvSpPr>
        <p:spPr>
          <a:xfrm>
            <a:off x="5051233" y="4700045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FBF1B2F8-36E4-43FA-91B4-DD1E09742316}"/>
              </a:ext>
            </a:extLst>
          </p:cNvPr>
          <p:cNvCxnSpPr>
            <a:cxnSpLocks/>
          </p:cNvCxnSpPr>
          <p:nvPr/>
        </p:nvCxnSpPr>
        <p:spPr>
          <a:xfrm flipH="1">
            <a:off x="4357091" y="3709934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D0103D4F-7077-441B-9341-45E8BB94C71D}"/>
              </a:ext>
            </a:extLst>
          </p:cNvPr>
          <p:cNvCxnSpPr>
            <a:cxnSpLocks/>
          </p:cNvCxnSpPr>
          <p:nvPr/>
        </p:nvCxnSpPr>
        <p:spPr>
          <a:xfrm flipV="1">
            <a:off x="5376437" y="3927701"/>
            <a:ext cx="0" cy="681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CE0311A-121A-4B05-B534-5B978F5AC3CD}"/>
              </a:ext>
            </a:extLst>
          </p:cNvPr>
          <p:cNvCxnSpPr>
            <a:cxnSpLocks/>
          </p:cNvCxnSpPr>
          <p:nvPr/>
        </p:nvCxnSpPr>
        <p:spPr>
          <a:xfrm>
            <a:off x="4093380" y="3995468"/>
            <a:ext cx="0" cy="681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7419D557-2937-4E01-8339-E730D431E251}"/>
              </a:ext>
            </a:extLst>
          </p:cNvPr>
          <p:cNvCxnSpPr>
            <a:cxnSpLocks/>
          </p:cNvCxnSpPr>
          <p:nvPr/>
        </p:nvCxnSpPr>
        <p:spPr>
          <a:xfrm flipV="1">
            <a:off x="4049944" y="3907474"/>
            <a:ext cx="0" cy="681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82D468CA-FD5D-492C-AD7A-7BD7FDB5D480}"/>
              </a:ext>
            </a:extLst>
          </p:cNvPr>
          <p:cNvCxnSpPr>
            <a:cxnSpLocks/>
          </p:cNvCxnSpPr>
          <p:nvPr/>
        </p:nvCxnSpPr>
        <p:spPr>
          <a:xfrm>
            <a:off x="4378661" y="4909726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B301BB68-452C-48CA-975A-10720A8FCB63}"/>
              </a:ext>
            </a:extLst>
          </p:cNvPr>
          <p:cNvCxnSpPr>
            <a:cxnSpLocks/>
          </p:cNvCxnSpPr>
          <p:nvPr/>
        </p:nvCxnSpPr>
        <p:spPr>
          <a:xfrm flipH="1">
            <a:off x="4329291" y="4963143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B095D24D-791A-46A4-B0A5-219F5FD56554}"/>
              </a:ext>
            </a:extLst>
          </p:cNvPr>
          <p:cNvGrpSpPr/>
          <p:nvPr/>
        </p:nvGrpSpPr>
        <p:grpSpPr>
          <a:xfrm rot="16200000">
            <a:off x="4289828" y="3958611"/>
            <a:ext cx="850238" cy="672572"/>
            <a:chOff x="1551144" y="4285331"/>
            <a:chExt cx="850238" cy="672572"/>
          </a:xfrm>
        </p:grpSpPr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03B39DD4-995F-411A-94B4-6E02EED1F2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1915" y="4329028"/>
              <a:ext cx="799467" cy="62887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FB239A1B-2535-4C74-A2E3-F19254FF44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1144" y="4285331"/>
              <a:ext cx="815732" cy="65606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4" name="Oval 153">
            <a:extLst>
              <a:ext uri="{FF2B5EF4-FFF2-40B4-BE49-F238E27FC236}">
                <a16:creationId xmlns:a16="http://schemas.microsoft.com/office/drawing/2014/main" id="{66CC1F60-CCFC-4FDD-9C0E-A1543637FEE7}"/>
              </a:ext>
            </a:extLst>
          </p:cNvPr>
          <p:cNvSpPr>
            <a:spLocks noChangeAspect="1"/>
          </p:cNvSpPr>
          <p:nvPr/>
        </p:nvSpPr>
        <p:spPr>
          <a:xfrm>
            <a:off x="4521093" y="2415630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3490CDB3-8829-40A7-B003-DEF0399C2B08}"/>
              </a:ext>
            </a:extLst>
          </p:cNvPr>
          <p:cNvSpPr>
            <a:spLocks noChangeAspect="1"/>
          </p:cNvSpPr>
          <p:nvPr/>
        </p:nvSpPr>
        <p:spPr>
          <a:xfrm>
            <a:off x="5928907" y="4063819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56" name="Arc 155">
            <a:extLst>
              <a:ext uri="{FF2B5EF4-FFF2-40B4-BE49-F238E27FC236}">
                <a16:creationId xmlns:a16="http://schemas.microsoft.com/office/drawing/2014/main" id="{1879CD27-FCC5-402A-A885-FE95313D28DA}"/>
              </a:ext>
            </a:extLst>
          </p:cNvPr>
          <p:cNvSpPr/>
          <p:nvPr/>
        </p:nvSpPr>
        <p:spPr>
          <a:xfrm rot="2700000">
            <a:off x="4439967" y="2034133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Arc 156">
            <a:extLst>
              <a:ext uri="{FF2B5EF4-FFF2-40B4-BE49-F238E27FC236}">
                <a16:creationId xmlns:a16="http://schemas.microsoft.com/office/drawing/2014/main" id="{CCA8D993-79B2-40B8-84BF-46D2DD7480CE}"/>
              </a:ext>
            </a:extLst>
          </p:cNvPr>
          <p:cNvSpPr/>
          <p:nvPr/>
        </p:nvSpPr>
        <p:spPr>
          <a:xfrm rot="2700000" flipH="1">
            <a:off x="6125374" y="3959914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410FA3F-8E19-4C1B-8F50-BD8934C75E85}"/>
              </a:ext>
            </a:extLst>
          </p:cNvPr>
          <p:cNvCxnSpPr>
            <a:cxnSpLocks/>
          </p:cNvCxnSpPr>
          <p:nvPr/>
        </p:nvCxnSpPr>
        <p:spPr>
          <a:xfrm>
            <a:off x="4859753" y="2891763"/>
            <a:ext cx="298931" cy="5360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Arc 158">
            <a:extLst>
              <a:ext uri="{FF2B5EF4-FFF2-40B4-BE49-F238E27FC236}">
                <a16:creationId xmlns:a16="http://schemas.microsoft.com/office/drawing/2014/main" id="{09350459-7336-40D3-BB2A-294B31DC2B0F}"/>
              </a:ext>
            </a:extLst>
          </p:cNvPr>
          <p:cNvSpPr/>
          <p:nvPr/>
        </p:nvSpPr>
        <p:spPr>
          <a:xfrm rot="2700000" flipV="1">
            <a:off x="2820926" y="4049235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Arc 159">
            <a:extLst>
              <a:ext uri="{FF2B5EF4-FFF2-40B4-BE49-F238E27FC236}">
                <a16:creationId xmlns:a16="http://schemas.microsoft.com/office/drawing/2014/main" id="{D5620782-FBF4-4C39-BB69-A602EBBEBCCA}"/>
              </a:ext>
            </a:extLst>
          </p:cNvPr>
          <p:cNvSpPr/>
          <p:nvPr/>
        </p:nvSpPr>
        <p:spPr>
          <a:xfrm rot="2700000" flipH="1" flipV="1">
            <a:off x="4377339" y="5842138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B355900B-052C-4A63-B094-75A75F1E9644}"/>
              </a:ext>
            </a:extLst>
          </p:cNvPr>
          <p:cNvSpPr>
            <a:spLocks noChangeAspect="1"/>
          </p:cNvSpPr>
          <p:nvPr/>
        </p:nvSpPr>
        <p:spPr>
          <a:xfrm>
            <a:off x="3194990" y="4075044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2A29CB5C-3E5B-4D60-8208-53B24371B5B6}"/>
              </a:ext>
            </a:extLst>
          </p:cNvPr>
          <p:cNvSpPr>
            <a:spLocks noChangeAspect="1"/>
          </p:cNvSpPr>
          <p:nvPr/>
        </p:nvSpPr>
        <p:spPr>
          <a:xfrm>
            <a:off x="4505935" y="5621434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93BE08FD-C840-43E6-834B-49D2D18FD0C6}"/>
              </a:ext>
            </a:extLst>
          </p:cNvPr>
          <p:cNvCxnSpPr>
            <a:cxnSpLocks/>
          </p:cNvCxnSpPr>
          <p:nvPr/>
        </p:nvCxnSpPr>
        <p:spPr>
          <a:xfrm flipH="1" flipV="1">
            <a:off x="4815091" y="2899010"/>
            <a:ext cx="332253" cy="6058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6C1F4A4D-1F0F-4547-AC20-88435FCB0093}"/>
              </a:ext>
            </a:extLst>
          </p:cNvPr>
          <p:cNvCxnSpPr>
            <a:cxnSpLocks/>
          </p:cNvCxnSpPr>
          <p:nvPr/>
        </p:nvCxnSpPr>
        <p:spPr>
          <a:xfrm flipH="1">
            <a:off x="4266429" y="2954136"/>
            <a:ext cx="327568" cy="54665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C35F1DFE-687F-4762-9EF6-374B4EB22E4B}"/>
              </a:ext>
            </a:extLst>
          </p:cNvPr>
          <p:cNvCxnSpPr>
            <a:cxnSpLocks/>
          </p:cNvCxnSpPr>
          <p:nvPr/>
        </p:nvCxnSpPr>
        <p:spPr>
          <a:xfrm flipV="1">
            <a:off x="4285047" y="2879922"/>
            <a:ext cx="302073" cy="4991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303627CF-9EDF-493D-8936-E866841FF80D}"/>
              </a:ext>
            </a:extLst>
          </p:cNvPr>
          <p:cNvCxnSpPr>
            <a:cxnSpLocks/>
          </p:cNvCxnSpPr>
          <p:nvPr/>
        </p:nvCxnSpPr>
        <p:spPr>
          <a:xfrm flipH="1" flipV="1">
            <a:off x="4769880" y="2868807"/>
            <a:ext cx="437785" cy="182041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3E319F75-903C-4DF3-A36B-7B9BD031FA0A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736249" y="2927168"/>
            <a:ext cx="437785" cy="182041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06E594A-85B1-4B47-8F97-5EF20E875E54}"/>
              </a:ext>
            </a:extLst>
          </p:cNvPr>
          <p:cNvGrpSpPr/>
          <p:nvPr/>
        </p:nvGrpSpPr>
        <p:grpSpPr>
          <a:xfrm flipH="1">
            <a:off x="4237238" y="2935375"/>
            <a:ext cx="471416" cy="1878777"/>
            <a:chOff x="1991960" y="3207145"/>
            <a:chExt cx="471416" cy="1878777"/>
          </a:xfrm>
        </p:grpSpPr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68593109-A0D7-4E14-BF32-B1AD42BA7D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25591" y="3207145"/>
              <a:ext cx="437785" cy="182041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D7F11BFA-C794-4934-B3DF-FF0735D12F0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991960" y="3265506"/>
              <a:ext cx="437785" cy="182041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8655605B-8F19-4B66-BF92-4E90E4A0435F}"/>
              </a:ext>
            </a:extLst>
          </p:cNvPr>
          <p:cNvCxnSpPr>
            <a:cxnSpLocks/>
          </p:cNvCxnSpPr>
          <p:nvPr/>
        </p:nvCxnSpPr>
        <p:spPr>
          <a:xfrm>
            <a:off x="5012380" y="2833661"/>
            <a:ext cx="1071053" cy="121584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6B96DA95-D120-4C10-BD4A-17E6193F38F0}"/>
              </a:ext>
            </a:extLst>
          </p:cNvPr>
          <p:cNvCxnSpPr>
            <a:cxnSpLocks/>
          </p:cNvCxnSpPr>
          <p:nvPr/>
        </p:nvCxnSpPr>
        <p:spPr>
          <a:xfrm flipH="1" flipV="1">
            <a:off x="4954818" y="2833661"/>
            <a:ext cx="1055558" cy="12165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6AE24FA-1B23-4FFE-BB12-72D2F5AED986}"/>
              </a:ext>
            </a:extLst>
          </p:cNvPr>
          <p:cNvGrpSpPr/>
          <p:nvPr/>
        </p:nvGrpSpPr>
        <p:grpSpPr>
          <a:xfrm rot="5569619" flipH="1">
            <a:off x="4884346" y="3070465"/>
            <a:ext cx="471416" cy="1878777"/>
            <a:chOff x="1991960" y="3207145"/>
            <a:chExt cx="471416" cy="1878777"/>
          </a:xfrm>
        </p:grpSpPr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7189352-3D8C-42C8-B548-67C5056C7F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25591" y="3207145"/>
              <a:ext cx="437785" cy="182041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893EC876-FA55-49A8-B84C-FD74FFE416D9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991960" y="3265506"/>
              <a:ext cx="437785" cy="182041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A350B19E-D42C-431B-AA93-232177D4C496}"/>
              </a:ext>
            </a:extLst>
          </p:cNvPr>
          <p:cNvCxnSpPr>
            <a:cxnSpLocks/>
            <a:endCxn id="162" idx="0"/>
          </p:cNvCxnSpPr>
          <p:nvPr/>
        </p:nvCxnSpPr>
        <p:spPr>
          <a:xfrm>
            <a:off x="4716441" y="2916438"/>
            <a:ext cx="18094" cy="27049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6A6B0FC1-84D4-4B7B-84DC-D6D2C6CB3ACE}"/>
              </a:ext>
            </a:extLst>
          </p:cNvPr>
          <p:cNvCxnSpPr>
            <a:cxnSpLocks/>
          </p:cNvCxnSpPr>
          <p:nvPr/>
        </p:nvCxnSpPr>
        <p:spPr>
          <a:xfrm rot="10800000">
            <a:off x="4760528" y="2880132"/>
            <a:ext cx="18094" cy="27049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050166D9-A704-4531-BC43-0621F01B3CDE}"/>
              </a:ext>
            </a:extLst>
          </p:cNvPr>
          <p:cNvCxnSpPr>
            <a:cxnSpLocks/>
          </p:cNvCxnSpPr>
          <p:nvPr/>
        </p:nvCxnSpPr>
        <p:spPr>
          <a:xfrm flipV="1">
            <a:off x="3528936" y="2806613"/>
            <a:ext cx="1043285" cy="124289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8BB75FF0-2263-4FC8-BDF5-9877A9B01C7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27718" y="2842515"/>
            <a:ext cx="1043285" cy="124289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F33E4A57-FEA9-4C3E-8687-41C96878DD4A}"/>
              </a:ext>
            </a:extLst>
          </p:cNvPr>
          <p:cNvGrpSpPr/>
          <p:nvPr/>
        </p:nvGrpSpPr>
        <p:grpSpPr>
          <a:xfrm flipV="1">
            <a:off x="4934265" y="4505707"/>
            <a:ext cx="1128615" cy="1216545"/>
            <a:chOff x="2210529" y="3171999"/>
            <a:chExt cx="1128615" cy="1216545"/>
          </a:xfrm>
        </p:grpSpPr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97FCAB1A-FBE3-4084-9529-F7B742CD4F94}"/>
                </a:ext>
              </a:extLst>
            </p:cNvPr>
            <p:cNvCxnSpPr>
              <a:cxnSpLocks/>
            </p:cNvCxnSpPr>
            <p:nvPr/>
          </p:nvCxnSpPr>
          <p:spPr>
            <a:xfrm>
              <a:off x="2268091" y="3171999"/>
              <a:ext cx="1071053" cy="121584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08A5EAB2-54F0-4A74-AB76-9827753E3C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0529" y="3171999"/>
              <a:ext cx="1055558" cy="121654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2599BA45-A32C-4EF6-8BA8-E5F38DF2C03A}"/>
              </a:ext>
            </a:extLst>
          </p:cNvPr>
          <p:cNvGrpSpPr/>
          <p:nvPr/>
        </p:nvGrpSpPr>
        <p:grpSpPr>
          <a:xfrm flipH="1" flipV="1">
            <a:off x="3450455" y="4487897"/>
            <a:ext cx="1128615" cy="1216545"/>
            <a:chOff x="2210529" y="3171999"/>
            <a:chExt cx="1128615" cy="1216545"/>
          </a:xfrm>
        </p:grpSpPr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FC416405-AC8C-4650-87B7-8913F86661C4}"/>
                </a:ext>
              </a:extLst>
            </p:cNvPr>
            <p:cNvCxnSpPr>
              <a:cxnSpLocks/>
            </p:cNvCxnSpPr>
            <p:nvPr/>
          </p:nvCxnSpPr>
          <p:spPr>
            <a:xfrm>
              <a:off x="2268091" y="3171999"/>
              <a:ext cx="1071053" cy="121584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5B21A257-CC6B-4181-B897-A5D72B0012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0529" y="3171999"/>
              <a:ext cx="1055558" cy="121654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346604F1-12AA-4F88-A7EA-472C5BC662FC}"/>
              </a:ext>
            </a:extLst>
          </p:cNvPr>
          <p:cNvCxnSpPr>
            <a:cxnSpLocks/>
          </p:cNvCxnSpPr>
          <p:nvPr/>
        </p:nvCxnSpPr>
        <p:spPr>
          <a:xfrm flipV="1">
            <a:off x="4315429" y="4330600"/>
            <a:ext cx="1623733" cy="5271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1F7C71E2-3022-4084-8490-B5B6087F96A3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32117" y="4396814"/>
            <a:ext cx="1623733" cy="5271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B21B2F1-94D6-4E8F-8F85-394DFFCA3A7B}"/>
              </a:ext>
            </a:extLst>
          </p:cNvPr>
          <p:cNvCxnSpPr>
            <a:cxnSpLocks/>
          </p:cNvCxnSpPr>
          <p:nvPr/>
        </p:nvCxnSpPr>
        <p:spPr>
          <a:xfrm>
            <a:off x="5522278" y="3825320"/>
            <a:ext cx="460066" cy="3057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DC79B5E0-9E44-405A-A813-6DF6994A4D1E}"/>
              </a:ext>
            </a:extLst>
          </p:cNvPr>
          <p:cNvCxnSpPr>
            <a:cxnSpLocks/>
          </p:cNvCxnSpPr>
          <p:nvPr/>
        </p:nvCxnSpPr>
        <p:spPr>
          <a:xfrm rot="10800000">
            <a:off x="5498967" y="3856288"/>
            <a:ext cx="460066" cy="3057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26768BCB-4BAB-4F4B-AA65-9F509C3220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16483" y="4075682"/>
            <a:ext cx="799467" cy="6288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E858DFD-37E4-4B43-BF65-9D09AF2AA92C}"/>
              </a:ext>
            </a:extLst>
          </p:cNvPr>
          <p:cNvGrpSpPr/>
          <p:nvPr/>
        </p:nvGrpSpPr>
        <p:grpSpPr>
          <a:xfrm flipV="1">
            <a:off x="5434109" y="4422836"/>
            <a:ext cx="483377" cy="336734"/>
            <a:chOff x="2754678" y="4163658"/>
            <a:chExt cx="483377" cy="336734"/>
          </a:xfrm>
        </p:grpSpPr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CE3025AA-7422-4756-AF19-F2D584F6A825}"/>
                </a:ext>
              </a:extLst>
            </p:cNvPr>
            <p:cNvCxnSpPr>
              <a:cxnSpLocks/>
            </p:cNvCxnSpPr>
            <p:nvPr/>
          </p:nvCxnSpPr>
          <p:spPr>
            <a:xfrm>
              <a:off x="2777989" y="4163658"/>
              <a:ext cx="460066" cy="30576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A74F29B0-C669-4627-B76F-FDADC263C3B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754678" y="4194626"/>
              <a:ext cx="460066" cy="30576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4EE9F16-AFEB-4151-8DCD-8B2F01740C37}"/>
              </a:ext>
            </a:extLst>
          </p:cNvPr>
          <p:cNvGrpSpPr/>
          <p:nvPr/>
        </p:nvGrpSpPr>
        <p:grpSpPr>
          <a:xfrm flipH="1">
            <a:off x="3503847" y="3809075"/>
            <a:ext cx="548235" cy="934250"/>
            <a:chOff x="2689820" y="4163658"/>
            <a:chExt cx="548235" cy="934250"/>
          </a:xfrm>
        </p:grpSpPr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3C3A785F-C88D-451E-A2C7-252E622C8669}"/>
                </a:ext>
              </a:extLst>
            </p:cNvPr>
            <p:cNvCxnSpPr>
              <a:cxnSpLocks/>
            </p:cNvCxnSpPr>
            <p:nvPr/>
          </p:nvCxnSpPr>
          <p:spPr>
            <a:xfrm>
              <a:off x="2777989" y="4163658"/>
              <a:ext cx="460066" cy="30576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D0BCBFE6-E1BE-436C-901E-FD69EBA4EA9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754678" y="4194626"/>
              <a:ext cx="460066" cy="30576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7262D8E8-2B5B-4FE6-9A7A-7D3CD2F44492}"/>
                </a:ext>
              </a:extLst>
            </p:cNvPr>
            <p:cNvGrpSpPr/>
            <p:nvPr/>
          </p:nvGrpSpPr>
          <p:grpSpPr>
            <a:xfrm flipV="1">
              <a:off x="2689820" y="4761174"/>
              <a:ext cx="483377" cy="336734"/>
              <a:chOff x="2754678" y="4163658"/>
              <a:chExt cx="483377" cy="336734"/>
            </a:xfrm>
          </p:grpSpPr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B8DA5921-D0FE-4629-90F7-218DE377F9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7989" y="4163658"/>
                <a:ext cx="460066" cy="30576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>
                <a:extLst>
                  <a:ext uri="{FF2B5EF4-FFF2-40B4-BE49-F238E27FC236}">
                    <a16:creationId xmlns:a16="http://schemas.microsoft.com/office/drawing/2014/main" id="{7B7D641E-9D88-41D6-8C7D-9A5ABDC52CC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754678" y="4194626"/>
                <a:ext cx="460066" cy="30576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593C95B4-CAFD-4931-95CA-B46DFEBA37DD}"/>
              </a:ext>
            </a:extLst>
          </p:cNvPr>
          <p:cNvCxnSpPr>
            <a:cxnSpLocks/>
          </p:cNvCxnSpPr>
          <p:nvPr/>
        </p:nvCxnSpPr>
        <p:spPr>
          <a:xfrm flipH="1" flipV="1">
            <a:off x="4170184" y="3927702"/>
            <a:ext cx="447220" cy="16937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C213D0AB-0692-4869-849A-873C9988A67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243752" y="4001347"/>
            <a:ext cx="447220" cy="16937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B89C00CD-A90F-4E5C-A07F-3F2BCCB7EAB4}"/>
              </a:ext>
            </a:extLst>
          </p:cNvPr>
          <p:cNvGrpSpPr/>
          <p:nvPr/>
        </p:nvGrpSpPr>
        <p:grpSpPr>
          <a:xfrm flipH="1">
            <a:off x="4752350" y="3879311"/>
            <a:ext cx="520788" cy="1767377"/>
            <a:chOff x="1425895" y="4266040"/>
            <a:chExt cx="520788" cy="1767377"/>
          </a:xfrm>
        </p:grpSpPr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463FC09F-5A9E-456A-B9B3-3E99B64036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25895" y="4266040"/>
              <a:ext cx="447220" cy="169373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260698DF-6115-48B2-9174-27F47335E106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499463" y="4339685"/>
              <a:ext cx="447220" cy="169373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7A272CD1-A20E-4456-A46E-4ADA522B1C75}"/>
              </a:ext>
            </a:extLst>
          </p:cNvPr>
          <p:cNvGrpSpPr/>
          <p:nvPr/>
        </p:nvGrpSpPr>
        <p:grpSpPr>
          <a:xfrm flipV="1">
            <a:off x="4832756" y="5096497"/>
            <a:ext cx="343593" cy="613067"/>
            <a:chOff x="2070802" y="3230101"/>
            <a:chExt cx="343593" cy="613067"/>
          </a:xfrm>
        </p:grpSpPr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4101E375-FCCA-4DBD-9604-EA79F366FD9A}"/>
                </a:ext>
              </a:extLst>
            </p:cNvPr>
            <p:cNvCxnSpPr>
              <a:cxnSpLocks/>
            </p:cNvCxnSpPr>
            <p:nvPr/>
          </p:nvCxnSpPr>
          <p:spPr>
            <a:xfrm>
              <a:off x="2115464" y="3230101"/>
              <a:ext cx="298931" cy="53604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20D8354A-A2EB-46FC-B31C-BD90762393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0802" y="3237348"/>
              <a:ext cx="332253" cy="60582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16F223A1-8339-4D4C-A38E-0BCF6EA4AC2D}"/>
              </a:ext>
            </a:extLst>
          </p:cNvPr>
          <p:cNvGrpSpPr/>
          <p:nvPr/>
        </p:nvGrpSpPr>
        <p:grpSpPr>
          <a:xfrm flipH="1" flipV="1">
            <a:off x="4251522" y="5018581"/>
            <a:ext cx="343593" cy="613067"/>
            <a:chOff x="2070802" y="3230101"/>
            <a:chExt cx="343593" cy="613067"/>
          </a:xfrm>
        </p:grpSpPr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0C33466C-081F-45A4-8729-958AAC0B4C87}"/>
                </a:ext>
              </a:extLst>
            </p:cNvPr>
            <p:cNvCxnSpPr>
              <a:cxnSpLocks/>
            </p:cNvCxnSpPr>
            <p:nvPr/>
          </p:nvCxnSpPr>
          <p:spPr>
            <a:xfrm>
              <a:off x="2115464" y="3230101"/>
              <a:ext cx="298931" cy="53604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A3F2A20F-1CC9-4389-BB04-C9BE0FB3B5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0802" y="3237348"/>
              <a:ext cx="332253" cy="60582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35C8340C-A516-4454-A797-B6D428527E34}"/>
              </a:ext>
            </a:extLst>
          </p:cNvPr>
          <p:cNvGrpSpPr/>
          <p:nvPr/>
        </p:nvGrpSpPr>
        <p:grpSpPr>
          <a:xfrm flipH="1">
            <a:off x="3533565" y="4254450"/>
            <a:ext cx="1707045" cy="593374"/>
            <a:chOff x="1487828" y="4668938"/>
            <a:chExt cx="1707045" cy="593374"/>
          </a:xfrm>
        </p:grpSpPr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D4E558B8-3686-4285-97C7-4D4A644837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1140" y="4668938"/>
              <a:ext cx="1623733" cy="52716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FDE01CCB-39CD-4C9B-8E9F-38B6081859A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487828" y="4735152"/>
              <a:ext cx="1623733" cy="52716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BE07A8C3-7AE2-4A1E-90FF-51EB95178973}"/>
              </a:ext>
            </a:extLst>
          </p:cNvPr>
          <p:cNvGrpSpPr/>
          <p:nvPr/>
        </p:nvGrpSpPr>
        <p:grpSpPr>
          <a:xfrm flipH="1" flipV="1">
            <a:off x="3505855" y="3686414"/>
            <a:ext cx="1707045" cy="593374"/>
            <a:chOff x="1487828" y="4668938"/>
            <a:chExt cx="1707045" cy="593374"/>
          </a:xfrm>
        </p:grpSpPr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CB0E5C42-6DD8-4147-A7A7-290AACF8CC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1140" y="4668938"/>
              <a:ext cx="1623733" cy="52716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D4725EEE-2373-4F4E-A9E6-E373F8D6E7A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487828" y="4735152"/>
              <a:ext cx="1623733" cy="52716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3488374F-4B5D-49D5-8167-4729955D4A5F}"/>
              </a:ext>
            </a:extLst>
          </p:cNvPr>
          <p:cNvSpPr txBox="1"/>
          <p:nvPr/>
        </p:nvSpPr>
        <p:spPr>
          <a:xfrm>
            <a:off x="3694545" y="649519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Unit cell of crystal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FB5FF5EC-DDD3-4AA6-8152-9BE5BA0E249D}"/>
              </a:ext>
            </a:extLst>
          </p:cNvPr>
          <p:cNvSpPr txBox="1"/>
          <p:nvPr/>
        </p:nvSpPr>
        <p:spPr>
          <a:xfrm>
            <a:off x="6590540" y="5131961"/>
            <a:ext cx="2498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want to find what arrangement of 8 atoms would explain these ~60 vectors.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8931AE2-2557-430D-910B-DA6239164595}"/>
              </a:ext>
            </a:extLst>
          </p:cNvPr>
          <p:cNvSpPr txBox="1"/>
          <p:nvPr/>
        </p:nvSpPr>
        <p:spPr>
          <a:xfrm>
            <a:off x="6597830" y="2393571"/>
            <a:ext cx="2498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example:</a:t>
            </a:r>
          </a:p>
          <a:p>
            <a:r>
              <a:rPr lang="en-US" sz="1600" dirty="0">
                <a:solidFill>
                  <a:srgbClr val="FF0000"/>
                </a:solidFill>
              </a:rPr>
              <a:t>0.4414, 0.5585, 0.1267</a:t>
            </a:r>
            <a:r>
              <a:rPr lang="en-US" sz="1600" dirty="0"/>
              <a:t> </a:t>
            </a:r>
            <a:r>
              <a:rPr lang="en-US" dirty="0"/>
              <a:t>could be the vector between heavy atoms 1 &amp; 6.</a:t>
            </a:r>
          </a:p>
        </p:txBody>
      </p:sp>
    </p:spTree>
    <p:extLst>
      <p:ext uri="{BB962C8B-B14F-4D97-AF65-F5344CB8AC3E}">
        <p14:creationId xmlns:p14="http://schemas.microsoft.com/office/powerpoint/2010/main" val="173263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7808-92B0-4F44-9319-4B33A58E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Symmetry operators enable us to write an algebraic expression to solve for </a:t>
            </a:r>
            <a:r>
              <a:rPr lang="en-US" sz="3200" dirty="0" err="1"/>
              <a:t>x,y,z</a:t>
            </a:r>
            <a:r>
              <a:rPr lang="en-US" sz="40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E36113-F4C1-4512-BDF4-8B47F668BEA1}"/>
              </a:ext>
            </a:extLst>
          </p:cNvPr>
          <p:cNvGrpSpPr/>
          <p:nvPr/>
        </p:nvGrpSpPr>
        <p:grpSpPr>
          <a:xfrm>
            <a:off x="2838023" y="1909339"/>
            <a:ext cx="3883885" cy="4646325"/>
            <a:chOff x="2838023" y="1909339"/>
            <a:chExt cx="3883885" cy="4646325"/>
          </a:xfrm>
        </p:grpSpPr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0E1BEA79-ACA3-4B84-AA55-34F515B9C549}"/>
                </a:ext>
              </a:extLst>
            </p:cNvPr>
            <p:cNvSpPr/>
            <p:nvPr/>
          </p:nvSpPr>
          <p:spPr>
            <a:xfrm>
              <a:off x="3483428" y="1909339"/>
              <a:ext cx="3107112" cy="4646325"/>
            </a:xfrm>
            <a:prstGeom prst="cube">
              <a:avLst>
                <a:gd name="adj" fmla="val 22616"/>
              </a:avLst>
            </a:prstGeom>
            <a:solidFill>
              <a:schemeClr val="accent5">
                <a:alpha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CF11671-57E6-4F1F-94E4-776C577CB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9004" y="3459845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D3EF2DA-32DF-4DB4-9DEB-77DDBBD276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5604" y="3459845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CDD917D6-819F-4E0F-8DAE-A38443E46E24}"/>
                </a:ext>
              </a:extLst>
            </p:cNvPr>
            <p:cNvSpPr/>
            <p:nvPr/>
          </p:nvSpPr>
          <p:spPr>
            <a:xfrm>
              <a:off x="3582188" y="3174242"/>
              <a:ext cx="613632" cy="579437"/>
            </a:xfrm>
            <a:prstGeom prst="arc">
              <a:avLst>
                <a:gd name="adj1" fmla="val 5692343"/>
                <a:gd name="adj2" fmla="val 0"/>
              </a:avLst>
            </a:prstGeom>
            <a:ln w="28575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Arc 94">
              <a:extLst>
                <a:ext uri="{FF2B5EF4-FFF2-40B4-BE49-F238E27FC236}">
                  <a16:creationId xmlns:a16="http://schemas.microsoft.com/office/drawing/2014/main" id="{46343022-E4B0-4B24-9E8B-C90B2757CE3B}"/>
                </a:ext>
              </a:extLst>
            </p:cNvPr>
            <p:cNvSpPr/>
            <p:nvPr/>
          </p:nvSpPr>
          <p:spPr>
            <a:xfrm flipH="1">
              <a:off x="5181363" y="3174242"/>
              <a:ext cx="613632" cy="579437"/>
            </a:xfrm>
            <a:prstGeom prst="arc">
              <a:avLst>
                <a:gd name="adj1" fmla="val 5692343"/>
                <a:gd name="adj2" fmla="val 0"/>
              </a:avLst>
            </a:prstGeom>
            <a:ln w="28575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9CDAB615-178D-44AB-8B3D-0C577883B135}"/>
                </a:ext>
              </a:extLst>
            </p:cNvPr>
            <p:cNvCxnSpPr>
              <a:cxnSpLocks/>
            </p:cNvCxnSpPr>
            <p:nvPr/>
          </p:nvCxnSpPr>
          <p:spPr>
            <a:xfrm>
              <a:off x="4391073" y="3664811"/>
              <a:ext cx="70972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DFC74E5F-AFD4-4161-ACC3-8100F76183F5}"/>
                </a:ext>
              </a:extLst>
            </p:cNvPr>
            <p:cNvCxnSpPr>
              <a:cxnSpLocks/>
            </p:cNvCxnSpPr>
            <p:nvPr/>
          </p:nvCxnSpPr>
          <p:spPr>
            <a:xfrm>
              <a:off x="5324204" y="3950929"/>
              <a:ext cx="0" cy="68181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2C2BEB11-B7A3-4FA2-9C4C-B943AF9AA7F7}"/>
                </a:ext>
              </a:extLst>
            </p:cNvPr>
            <p:cNvSpPr/>
            <p:nvPr/>
          </p:nvSpPr>
          <p:spPr>
            <a:xfrm flipV="1">
              <a:off x="3582188" y="4873090"/>
              <a:ext cx="613632" cy="579437"/>
            </a:xfrm>
            <a:prstGeom prst="arc">
              <a:avLst>
                <a:gd name="adj1" fmla="val 5692343"/>
                <a:gd name="adj2" fmla="val 0"/>
              </a:avLst>
            </a:prstGeom>
            <a:ln w="28575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F7ED6404-4B99-4174-872B-8D31273CACD8}"/>
                </a:ext>
              </a:extLst>
            </p:cNvPr>
            <p:cNvSpPr/>
            <p:nvPr/>
          </p:nvSpPr>
          <p:spPr>
            <a:xfrm flipH="1" flipV="1">
              <a:off x="5159178" y="4849817"/>
              <a:ext cx="613632" cy="579437"/>
            </a:xfrm>
            <a:prstGeom prst="arc">
              <a:avLst>
                <a:gd name="adj1" fmla="val 5692343"/>
                <a:gd name="adj2" fmla="val 0"/>
              </a:avLst>
            </a:prstGeom>
            <a:ln w="28575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04CEEEBD-A719-4AF9-B2B4-B2F933D81B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6204" y="3990690"/>
              <a:ext cx="799467" cy="62887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33E9EE4-8F3C-43A6-944B-BFF96B8289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4633" y="4700045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B40EEB8-60C8-4CDC-9B08-0BC26313AB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1233" y="4700045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FBF1B2F8-36E4-43FA-91B4-DD1E09742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7091" y="3709934"/>
              <a:ext cx="70972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0103D4F-7077-441B-9341-45E8BB94C7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6437" y="3927701"/>
              <a:ext cx="0" cy="68181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FCE0311A-121A-4B05-B534-5B978F5AC3CD}"/>
                </a:ext>
              </a:extLst>
            </p:cNvPr>
            <p:cNvCxnSpPr>
              <a:cxnSpLocks/>
            </p:cNvCxnSpPr>
            <p:nvPr/>
          </p:nvCxnSpPr>
          <p:spPr>
            <a:xfrm>
              <a:off x="4093380" y="3995468"/>
              <a:ext cx="0" cy="68181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7419D557-2937-4E01-8339-E730D431E2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9944" y="3907474"/>
              <a:ext cx="0" cy="68181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82D468CA-FD5D-492C-AD7A-7BD7FDB5D480}"/>
                </a:ext>
              </a:extLst>
            </p:cNvPr>
            <p:cNvCxnSpPr>
              <a:cxnSpLocks/>
            </p:cNvCxnSpPr>
            <p:nvPr/>
          </p:nvCxnSpPr>
          <p:spPr>
            <a:xfrm>
              <a:off x="4378661" y="4909726"/>
              <a:ext cx="70972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B301BB68-452C-48CA-975A-10720A8FCB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291" y="4963143"/>
              <a:ext cx="70972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B095D24D-791A-46A4-B0A5-219F5FD56554}"/>
                </a:ext>
              </a:extLst>
            </p:cNvPr>
            <p:cNvGrpSpPr/>
            <p:nvPr/>
          </p:nvGrpSpPr>
          <p:grpSpPr>
            <a:xfrm rot="16200000">
              <a:off x="4289828" y="3958611"/>
              <a:ext cx="850238" cy="672572"/>
              <a:chOff x="1551144" y="4285331"/>
              <a:chExt cx="850238" cy="672572"/>
            </a:xfrm>
          </p:grpSpPr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03B39DD4-995F-411A-94B4-6E02EED1F2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1915" y="4329028"/>
                <a:ext cx="799467" cy="628875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FB239A1B-2535-4C74-A2E3-F19254FF44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51144" y="4285331"/>
                <a:ext cx="815732" cy="656065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6CC1F60-CCFC-4FDD-9C0E-A1543637FE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1093" y="241563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3490CDB3-8829-40A7-B003-DEF0399C2B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28907" y="4063819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56" name="Arc 155">
              <a:extLst>
                <a:ext uri="{FF2B5EF4-FFF2-40B4-BE49-F238E27FC236}">
                  <a16:creationId xmlns:a16="http://schemas.microsoft.com/office/drawing/2014/main" id="{1879CD27-FCC5-402A-A885-FE95313D28DA}"/>
                </a:ext>
              </a:extLst>
            </p:cNvPr>
            <p:cNvSpPr/>
            <p:nvPr/>
          </p:nvSpPr>
          <p:spPr>
            <a:xfrm rot="2700000">
              <a:off x="4439967" y="2034133"/>
              <a:ext cx="613632" cy="579437"/>
            </a:xfrm>
            <a:prstGeom prst="arc">
              <a:avLst>
                <a:gd name="adj1" fmla="val 5692343"/>
                <a:gd name="adj2" fmla="val 0"/>
              </a:avLst>
            </a:prstGeom>
            <a:ln w="28575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Arc 156">
              <a:extLst>
                <a:ext uri="{FF2B5EF4-FFF2-40B4-BE49-F238E27FC236}">
                  <a16:creationId xmlns:a16="http://schemas.microsoft.com/office/drawing/2014/main" id="{CCA8D993-79B2-40B8-84BF-46D2DD7480CE}"/>
                </a:ext>
              </a:extLst>
            </p:cNvPr>
            <p:cNvSpPr/>
            <p:nvPr/>
          </p:nvSpPr>
          <p:spPr>
            <a:xfrm rot="2700000" flipH="1">
              <a:off x="6125374" y="3959914"/>
              <a:ext cx="613632" cy="579437"/>
            </a:xfrm>
            <a:prstGeom prst="arc">
              <a:avLst>
                <a:gd name="adj1" fmla="val 5692343"/>
                <a:gd name="adj2" fmla="val 0"/>
              </a:avLst>
            </a:prstGeom>
            <a:ln w="28575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B410FA3F-8E19-4C1B-8F50-BD8934C75E85}"/>
                </a:ext>
              </a:extLst>
            </p:cNvPr>
            <p:cNvCxnSpPr>
              <a:cxnSpLocks/>
            </p:cNvCxnSpPr>
            <p:nvPr/>
          </p:nvCxnSpPr>
          <p:spPr>
            <a:xfrm>
              <a:off x="4859753" y="2891763"/>
              <a:ext cx="298931" cy="53604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Arc 158">
              <a:extLst>
                <a:ext uri="{FF2B5EF4-FFF2-40B4-BE49-F238E27FC236}">
                  <a16:creationId xmlns:a16="http://schemas.microsoft.com/office/drawing/2014/main" id="{09350459-7336-40D3-BB2A-294B31DC2B0F}"/>
                </a:ext>
              </a:extLst>
            </p:cNvPr>
            <p:cNvSpPr/>
            <p:nvPr/>
          </p:nvSpPr>
          <p:spPr>
            <a:xfrm rot="2700000" flipV="1">
              <a:off x="2820926" y="4049235"/>
              <a:ext cx="613632" cy="579437"/>
            </a:xfrm>
            <a:prstGeom prst="arc">
              <a:avLst>
                <a:gd name="adj1" fmla="val 5692343"/>
                <a:gd name="adj2" fmla="val 0"/>
              </a:avLst>
            </a:prstGeom>
            <a:ln w="28575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Arc 159">
              <a:extLst>
                <a:ext uri="{FF2B5EF4-FFF2-40B4-BE49-F238E27FC236}">
                  <a16:creationId xmlns:a16="http://schemas.microsoft.com/office/drawing/2014/main" id="{D5620782-FBF4-4C39-BB69-A602EBBEBCCA}"/>
                </a:ext>
              </a:extLst>
            </p:cNvPr>
            <p:cNvSpPr/>
            <p:nvPr/>
          </p:nvSpPr>
          <p:spPr>
            <a:xfrm rot="2700000" flipH="1" flipV="1">
              <a:off x="4377339" y="5842138"/>
              <a:ext cx="613632" cy="579437"/>
            </a:xfrm>
            <a:prstGeom prst="arc">
              <a:avLst>
                <a:gd name="adj1" fmla="val 5692343"/>
                <a:gd name="adj2" fmla="val 0"/>
              </a:avLst>
            </a:prstGeom>
            <a:ln w="28575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B355900B-052C-4A63-B094-75A75F1E96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4990" y="4075044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2A29CB5C-3E5B-4D60-8208-53B24371B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5935" y="5621434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93BE08FD-C840-43E6-834B-49D2D18FD0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15091" y="2899010"/>
              <a:ext cx="332253" cy="60582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6C1F4A4D-1F0F-4547-AC20-88435FCB00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6429" y="2954136"/>
              <a:ext cx="327568" cy="54665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C35F1DFE-687F-4762-9EF6-374B4EB22E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5047" y="2879922"/>
              <a:ext cx="302073" cy="49919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303627CF-9EDF-493D-8936-E866841FF8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69880" y="2868807"/>
              <a:ext cx="437785" cy="182041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3E319F75-903C-4DF3-A36B-7B9BD031FA0A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736249" y="2927168"/>
              <a:ext cx="437785" cy="182041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806E594A-85B1-4B47-8F97-5EF20E875E54}"/>
                </a:ext>
              </a:extLst>
            </p:cNvPr>
            <p:cNvGrpSpPr/>
            <p:nvPr/>
          </p:nvGrpSpPr>
          <p:grpSpPr>
            <a:xfrm flipH="1">
              <a:off x="4237238" y="2935375"/>
              <a:ext cx="471416" cy="1878777"/>
              <a:chOff x="1991960" y="3207145"/>
              <a:chExt cx="471416" cy="1878777"/>
            </a:xfrm>
          </p:grpSpPr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68593109-A0D7-4E14-BF32-B1AD42BA7D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25591" y="3207145"/>
                <a:ext cx="437785" cy="182041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>
                <a:extLst>
                  <a:ext uri="{FF2B5EF4-FFF2-40B4-BE49-F238E27FC236}">
                    <a16:creationId xmlns:a16="http://schemas.microsoft.com/office/drawing/2014/main" id="{D7F11BFA-C794-4934-B3DF-FF0735D12F0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1991960" y="3265506"/>
                <a:ext cx="437785" cy="182041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8655605B-8F19-4B66-BF92-4E90E4A0435F}"/>
                </a:ext>
              </a:extLst>
            </p:cNvPr>
            <p:cNvCxnSpPr>
              <a:cxnSpLocks/>
            </p:cNvCxnSpPr>
            <p:nvPr/>
          </p:nvCxnSpPr>
          <p:spPr>
            <a:xfrm>
              <a:off x="5012380" y="2833661"/>
              <a:ext cx="1071053" cy="121584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6B96DA95-D120-4C10-BD4A-17E6193F38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4818" y="2833661"/>
              <a:ext cx="1055558" cy="12165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6AE24FA-1B23-4FFE-BB12-72D2F5AED986}"/>
                </a:ext>
              </a:extLst>
            </p:cNvPr>
            <p:cNvGrpSpPr/>
            <p:nvPr/>
          </p:nvGrpSpPr>
          <p:grpSpPr>
            <a:xfrm rot="5569619" flipH="1">
              <a:off x="4884346" y="3070465"/>
              <a:ext cx="471416" cy="1878777"/>
              <a:chOff x="1991960" y="3207145"/>
              <a:chExt cx="471416" cy="1878777"/>
            </a:xfrm>
          </p:grpSpPr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57189352-3D8C-42C8-B548-67C5056C7F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25591" y="3207145"/>
                <a:ext cx="437785" cy="182041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893EC876-FA55-49A8-B84C-FD74FFE416D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1991960" y="3265506"/>
                <a:ext cx="437785" cy="182041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A350B19E-D42C-431B-AA93-232177D4C496}"/>
                </a:ext>
              </a:extLst>
            </p:cNvPr>
            <p:cNvCxnSpPr>
              <a:cxnSpLocks/>
              <a:endCxn id="162" idx="0"/>
            </p:cNvCxnSpPr>
            <p:nvPr/>
          </p:nvCxnSpPr>
          <p:spPr>
            <a:xfrm>
              <a:off x="4716441" y="2916438"/>
              <a:ext cx="18094" cy="270499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6A6B0FC1-84D4-4B7B-84DC-D6D2C6CB3AC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760528" y="2880132"/>
              <a:ext cx="18094" cy="270499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050166D9-A704-4531-BC43-0621F01B3C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8936" y="2806613"/>
              <a:ext cx="1043285" cy="124289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8BB75FF0-2263-4FC8-BDF5-9877A9B01C7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427718" y="2842515"/>
              <a:ext cx="1043285" cy="124289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33E4A57-FEA9-4C3E-8687-41C96878DD4A}"/>
                </a:ext>
              </a:extLst>
            </p:cNvPr>
            <p:cNvGrpSpPr/>
            <p:nvPr/>
          </p:nvGrpSpPr>
          <p:grpSpPr>
            <a:xfrm flipV="1">
              <a:off x="4934265" y="4505707"/>
              <a:ext cx="1128615" cy="1216545"/>
              <a:chOff x="2210529" y="3171999"/>
              <a:chExt cx="1128615" cy="1216545"/>
            </a:xfrm>
          </p:grpSpPr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97FCAB1A-FBE3-4084-9529-F7B742CD4F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8091" y="3171999"/>
                <a:ext cx="1071053" cy="1215841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08A5EAB2-54F0-4A74-AB76-9827753E3C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10529" y="3171999"/>
                <a:ext cx="1055558" cy="1216545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599BA45-A32C-4EF6-8BA8-E5F38DF2C03A}"/>
                </a:ext>
              </a:extLst>
            </p:cNvPr>
            <p:cNvGrpSpPr/>
            <p:nvPr/>
          </p:nvGrpSpPr>
          <p:grpSpPr>
            <a:xfrm flipH="1" flipV="1">
              <a:off x="3450455" y="4487897"/>
              <a:ext cx="1128615" cy="1216545"/>
              <a:chOff x="2210529" y="3171999"/>
              <a:chExt cx="1128615" cy="1216545"/>
            </a:xfrm>
          </p:grpSpPr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FC416405-AC8C-4650-87B7-8913F86661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8091" y="3171999"/>
                <a:ext cx="1071053" cy="1215841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5B21A257-CC6B-4181-B897-A5D72B0012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10529" y="3171999"/>
                <a:ext cx="1055558" cy="1216545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346604F1-12AA-4F88-A7EA-472C5BC662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5429" y="4330600"/>
              <a:ext cx="1623733" cy="52716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1F7C71E2-3022-4084-8490-B5B6087F96A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232117" y="4396814"/>
              <a:ext cx="1623733" cy="52716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3B21B2F1-94D6-4E8F-8F85-394DFFCA3A7B}"/>
                </a:ext>
              </a:extLst>
            </p:cNvPr>
            <p:cNvCxnSpPr>
              <a:cxnSpLocks/>
            </p:cNvCxnSpPr>
            <p:nvPr/>
          </p:nvCxnSpPr>
          <p:spPr>
            <a:xfrm>
              <a:off x="5522278" y="3825320"/>
              <a:ext cx="460066" cy="30576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DC79B5E0-9E44-405A-A813-6DF6994A4D1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498967" y="3856288"/>
              <a:ext cx="460066" cy="30576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26768BCB-4BAB-4F4B-AA65-9F509C32205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16483" y="4075682"/>
              <a:ext cx="799467" cy="62887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2E858DFD-37E4-4B43-BF65-9D09AF2AA92C}"/>
                </a:ext>
              </a:extLst>
            </p:cNvPr>
            <p:cNvGrpSpPr/>
            <p:nvPr/>
          </p:nvGrpSpPr>
          <p:grpSpPr>
            <a:xfrm flipV="1">
              <a:off x="5434109" y="4422836"/>
              <a:ext cx="483377" cy="336734"/>
              <a:chOff x="2754678" y="4163658"/>
              <a:chExt cx="483377" cy="336734"/>
            </a:xfrm>
          </p:grpSpPr>
          <p:cxnSp>
            <p:nvCxnSpPr>
              <p:cNvPr id="192" name="Straight Arrow Connector 191">
                <a:extLst>
                  <a:ext uri="{FF2B5EF4-FFF2-40B4-BE49-F238E27FC236}">
                    <a16:creationId xmlns:a16="http://schemas.microsoft.com/office/drawing/2014/main" id="{CE3025AA-7422-4756-AF19-F2D584F6A8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7989" y="4163658"/>
                <a:ext cx="460066" cy="30576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A74F29B0-C669-4627-B76F-FDADC263C3B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754678" y="4194626"/>
                <a:ext cx="460066" cy="30576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24EE9F16-AFEB-4151-8DCD-8B2F01740C37}"/>
                </a:ext>
              </a:extLst>
            </p:cNvPr>
            <p:cNvGrpSpPr/>
            <p:nvPr/>
          </p:nvGrpSpPr>
          <p:grpSpPr>
            <a:xfrm flipH="1">
              <a:off x="3503847" y="3809075"/>
              <a:ext cx="548235" cy="934250"/>
              <a:chOff x="2689820" y="4163658"/>
              <a:chExt cx="548235" cy="934250"/>
            </a:xfrm>
          </p:grpSpPr>
          <p:cxnSp>
            <p:nvCxnSpPr>
              <p:cNvPr id="195" name="Straight Arrow Connector 194">
                <a:extLst>
                  <a:ext uri="{FF2B5EF4-FFF2-40B4-BE49-F238E27FC236}">
                    <a16:creationId xmlns:a16="http://schemas.microsoft.com/office/drawing/2014/main" id="{3C3A785F-C88D-451E-A2C7-252E622C86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7989" y="4163658"/>
                <a:ext cx="460066" cy="30576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>
                <a:extLst>
                  <a:ext uri="{FF2B5EF4-FFF2-40B4-BE49-F238E27FC236}">
                    <a16:creationId xmlns:a16="http://schemas.microsoft.com/office/drawing/2014/main" id="{D0BCBFE6-E1BE-436C-901E-FD69EBA4EA9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754678" y="4194626"/>
                <a:ext cx="460066" cy="30576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62D8E8-2B5B-4FE6-9A7A-7D3CD2F44492}"/>
                  </a:ext>
                </a:extLst>
              </p:cNvPr>
              <p:cNvGrpSpPr/>
              <p:nvPr/>
            </p:nvGrpSpPr>
            <p:grpSpPr>
              <a:xfrm flipV="1">
                <a:off x="2689820" y="4761174"/>
                <a:ext cx="483377" cy="336734"/>
                <a:chOff x="2754678" y="4163658"/>
                <a:chExt cx="483377" cy="336734"/>
              </a:xfrm>
            </p:grpSpPr>
            <p:cxnSp>
              <p:nvCxnSpPr>
                <p:cNvPr id="198" name="Straight Arrow Connector 197">
                  <a:extLst>
                    <a:ext uri="{FF2B5EF4-FFF2-40B4-BE49-F238E27FC236}">
                      <a16:creationId xmlns:a16="http://schemas.microsoft.com/office/drawing/2014/main" id="{B8DA5921-D0FE-4629-90F7-218DE377F9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77989" y="4163658"/>
                  <a:ext cx="460066" cy="305766"/>
                </a:xfrm>
                <a:prstGeom prst="straightConnector1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Arrow Connector 198">
                  <a:extLst>
                    <a:ext uri="{FF2B5EF4-FFF2-40B4-BE49-F238E27FC236}">
                      <a16:creationId xmlns:a16="http://schemas.microsoft.com/office/drawing/2014/main" id="{7B7D641E-9D88-41D6-8C7D-9A5ABDC52C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2754678" y="4194626"/>
                  <a:ext cx="460066" cy="305766"/>
                </a:xfrm>
                <a:prstGeom prst="straightConnector1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593C95B4-CAFD-4931-95CA-B46DFEBA37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70184" y="3927702"/>
              <a:ext cx="447220" cy="169373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C213D0AB-0692-4869-849A-873C9988A675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243752" y="4001347"/>
              <a:ext cx="447220" cy="169373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89C00CD-A90F-4E5C-A07F-3F2BCCB7EAB4}"/>
                </a:ext>
              </a:extLst>
            </p:cNvPr>
            <p:cNvGrpSpPr/>
            <p:nvPr/>
          </p:nvGrpSpPr>
          <p:grpSpPr>
            <a:xfrm flipH="1">
              <a:off x="4752350" y="3879311"/>
              <a:ext cx="520788" cy="1767377"/>
              <a:chOff x="1425895" y="4266040"/>
              <a:chExt cx="520788" cy="1767377"/>
            </a:xfrm>
          </p:grpSpPr>
          <p:cxnSp>
            <p:nvCxnSpPr>
              <p:cNvPr id="203" name="Straight Arrow Connector 202">
                <a:extLst>
                  <a:ext uri="{FF2B5EF4-FFF2-40B4-BE49-F238E27FC236}">
                    <a16:creationId xmlns:a16="http://schemas.microsoft.com/office/drawing/2014/main" id="{463FC09F-5A9E-456A-B9B3-3E99B64036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25895" y="4266040"/>
                <a:ext cx="447220" cy="1693732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>
                <a:extLst>
                  <a:ext uri="{FF2B5EF4-FFF2-40B4-BE49-F238E27FC236}">
                    <a16:creationId xmlns:a16="http://schemas.microsoft.com/office/drawing/2014/main" id="{260698DF-6115-48B2-9174-27F47335E10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1499463" y="4339685"/>
                <a:ext cx="447220" cy="1693732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7A272CD1-A20E-4456-A46E-4ADA522B1C75}"/>
                </a:ext>
              </a:extLst>
            </p:cNvPr>
            <p:cNvGrpSpPr/>
            <p:nvPr/>
          </p:nvGrpSpPr>
          <p:grpSpPr>
            <a:xfrm flipV="1">
              <a:off x="4832756" y="5096497"/>
              <a:ext cx="343593" cy="613067"/>
              <a:chOff x="2070802" y="3230101"/>
              <a:chExt cx="343593" cy="613067"/>
            </a:xfrm>
          </p:grpSpPr>
          <p:cxnSp>
            <p:nvCxnSpPr>
              <p:cNvPr id="206" name="Straight Arrow Connector 205">
                <a:extLst>
                  <a:ext uri="{FF2B5EF4-FFF2-40B4-BE49-F238E27FC236}">
                    <a16:creationId xmlns:a16="http://schemas.microsoft.com/office/drawing/2014/main" id="{4101E375-FCCA-4DBD-9604-EA79F366FD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5464" y="3230101"/>
                <a:ext cx="298931" cy="53604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>
                <a:extLst>
                  <a:ext uri="{FF2B5EF4-FFF2-40B4-BE49-F238E27FC236}">
                    <a16:creationId xmlns:a16="http://schemas.microsoft.com/office/drawing/2014/main" id="{20D8354A-A2EB-46FC-B31C-BD90762393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70802" y="3237348"/>
                <a:ext cx="332253" cy="60582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16F223A1-8339-4D4C-A38E-0BCF6EA4AC2D}"/>
                </a:ext>
              </a:extLst>
            </p:cNvPr>
            <p:cNvGrpSpPr/>
            <p:nvPr/>
          </p:nvGrpSpPr>
          <p:grpSpPr>
            <a:xfrm flipH="1" flipV="1">
              <a:off x="4251522" y="5018581"/>
              <a:ext cx="343593" cy="613067"/>
              <a:chOff x="2070802" y="3230101"/>
              <a:chExt cx="343593" cy="613067"/>
            </a:xfrm>
          </p:grpSpPr>
          <p:cxnSp>
            <p:nvCxnSpPr>
              <p:cNvPr id="209" name="Straight Arrow Connector 208">
                <a:extLst>
                  <a:ext uri="{FF2B5EF4-FFF2-40B4-BE49-F238E27FC236}">
                    <a16:creationId xmlns:a16="http://schemas.microsoft.com/office/drawing/2014/main" id="{0C33466C-081F-45A4-8729-958AAC0B4C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5464" y="3230101"/>
                <a:ext cx="298931" cy="53604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A3F2A20F-1CC9-4389-BB04-C9BE0FB3B5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70802" y="3237348"/>
                <a:ext cx="332253" cy="60582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35C8340C-A516-4454-A797-B6D428527E34}"/>
                </a:ext>
              </a:extLst>
            </p:cNvPr>
            <p:cNvGrpSpPr/>
            <p:nvPr/>
          </p:nvGrpSpPr>
          <p:grpSpPr>
            <a:xfrm flipH="1">
              <a:off x="3533565" y="4254450"/>
              <a:ext cx="1707045" cy="593374"/>
              <a:chOff x="1487828" y="4668938"/>
              <a:chExt cx="1707045" cy="593374"/>
            </a:xfrm>
          </p:grpSpPr>
          <p:cxnSp>
            <p:nvCxnSpPr>
              <p:cNvPr id="212" name="Straight Arrow Connector 211">
                <a:extLst>
                  <a:ext uri="{FF2B5EF4-FFF2-40B4-BE49-F238E27FC236}">
                    <a16:creationId xmlns:a16="http://schemas.microsoft.com/office/drawing/2014/main" id="{D4E558B8-3686-4285-97C7-4D4A644837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71140" y="4668938"/>
                <a:ext cx="1623733" cy="52716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>
                <a:extLst>
                  <a:ext uri="{FF2B5EF4-FFF2-40B4-BE49-F238E27FC236}">
                    <a16:creationId xmlns:a16="http://schemas.microsoft.com/office/drawing/2014/main" id="{FDE01CCB-39CD-4C9B-8E9F-38B6081859A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487828" y="4735152"/>
                <a:ext cx="1623733" cy="52716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BE07A8C3-7AE2-4A1E-90FF-51EB95178973}"/>
                </a:ext>
              </a:extLst>
            </p:cNvPr>
            <p:cNvGrpSpPr/>
            <p:nvPr/>
          </p:nvGrpSpPr>
          <p:grpSpPr>
            <a:xfrm flipH="1" flipV="1">
              <a:off x="3505855" y="3686414"/>
              <a:ext cx="1707045" cy="593374"/>
              <a:chOff x="1487828" y="4668938"/>
              <a:chExt cx="1707045" cy="593374"/>
            </a:xfrm>
          </p:grpSpPr>
          <p:cxnSp>
            <p:nvCxnSpPr>
              <p:cNvPr id="215" name="Straight Arrow Connector 214">
                <a:extLst>
                  <a:ext uri="{FF2B5EF4-FFF2-40B4-BE49-F238E27FC236}">
                    <a16:creationId xmlns:a16="http://schemas.microsoft.com/office/drawing/2014/main" id="{CB0E5C42-6DD8-4147-A7A7-290AACF8CC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71140" y="4668938"/>
                <a:ext cx="1623733" cy="52716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>
                <a:extLst>
                  <a:ext uri="{FF2B5EF4-FFF2-40B4-BE49-F238E27FC236}">
                    <a16:creationId xmlns:a16="http://schemas.microsoft.com/office/drawing/2014/main" id="{D4725EEE-2373-4F4E-A9E6-E373F8D6E7A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487828" y="4735152"/>
                <a:ext cx="1623733" cy="52716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6DC28FF-113C-4215-9B3C-E0919C5CD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371" b="59065"/>
          <a:stretch/>
        </p:blipFill>
        <p:spPr>
          <a:xfrm>
            <a:off x="55089" y="1802816"/>
            <a:ext cx="3193044" cy="5127778"/>
          </a:xfrm>
          <a:prstGeom prst="rect">
            <a:avLst/>
          </a:prstGeom>
        </p:spPr>
      </p:pic>
      <p:pic>
        <p:nvPicPr>
          <p:cNvPr id="222" name="Picture 3">
            <a:extLst>
              <a:ext uri="{FF2B5EF4-FFF2-40B4-BE49-F238E27FC236}">
                <a16:creationId xmlns:a16="http://schemas.microsoft.com/office/drawing/2014/main" id="{1BC7B556-4F87-4589-A791-3BC7F6E71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7" t="25319" r="44263" b="19397"/>
          <a:stretch/>
        </p:blipFill>
        <p:spPr bwMode="auto">
          <a:xfrm>
            <a:off x="6841622" y="2123085"/>
            <a:ext cx="2218790" cy="34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4" name="Oval 223">
            <a:extLst>
              <a:ext uri="{FF2B5EF4-FFF2-40B4-BE49-F238E27FC236}">
                <a16:creationId xmlns:a16="http://schemas.microsoft.com/office/drawing/2014/main" id="{BAAE7854-D914-4D80-9F91-40FD46BF7932}"/>
              </a:ext>
            </a:extLst>
          </p:cNvPr>
          <p:cNvSpPr>
            <a:spLocks noChangeAspect="1"/>
          </p:cNvSpPr>
          <p:nvPr/>
        </p:nvSpPr>
        <p:spPr>
          <a:xfrm>
            <a:off x="3897898" y="3466876"/>
            <a:ext cx="477649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77DE1368-6645-4391-AE3D-17AF2C5A1E65}"/>
              </a:ext>
            </a:extLst>
          </p:cNvPr>
          <p:cNvSpPr txBox="1"/>
          <p:nvPr/>
        </p:nvSpPr>
        <p:spPr>
          <a:xfrm>
            <a:off x="6623241" y="5762524"/>
            <a:ext cx="2498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Substitute heavy atom positions with symmetry operators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89ACCE1-0143-4C4F-9506-4753B97407F9}"/>
              </a:ext>
            </a:extLst>
          </p:cNvPr>
          <p:cNvSpPr txBox="1"/>
          <p:nvPr/>
        </p:nvSpPr>
        <p:spPr>
          <a:xfrm>
            <a:off x="3694545" y="649519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Unit cell of crystal</a:t>
            </a:r>
          </a:p>
        </p:txBody>
      </p:sp>
    </p:spTree>
    <p:extLst>
      <p:ext uri="{BB962C8B-B14F-4D97-AF65-F5344CB8AC3E}">
        <p14:creationId xmlns:p14="http://schemas.microsoft.com/office/powerpoint/2010/main" val="77683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7808-92B0-4F44-9319-4B33A58E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Symmetry operators enable us to write an algebraic expression to solve for </a:t>
            </a:r>
            <a:r>
              <a:rPr lang="en-US" sz="3200" dirty="0" err="1"/>
              <a:t>x,y,z</a:t>
            </a:r>
            <a:r>
              <a:rPr lang="en-US" sz="40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E36113-F4C1-4512-BDF4-8B47F668BEA1}"/>
              </a:ext>
            </a:extLst>
          </p:cNvPr>
          <p:cNvGrpSpPr/>
          <p:nvPr/>
        </p:nvGrpSpPr>
        <p:grpSpPr>
          <a:xfrm>
            <a:off x="2838023" y="1909339"/>
            <a:ext cx="3883885" cy="4646325"/>
            <a:chOff x="2838023" y="1909339"/>
            <a:chExt cx="3883885" cy="4646325"/>
          </a:xfrm>
        </p:grpSpPr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0E1BEA79-ACA3-4B84-AA55-34F515B9C549}"/>
                </a:ext>
              </a:extLst>
            </p:cNvPr>
            <p:cNvSpPr/>
            <p:nvPr/>
          </p:nvSpPr>
          <p:spPr>
            <a:xfrm>
              <a:off x="3483428" y="1909339"/>
              <a:ext cx="3107112" cy="4646325"/>
            </a:xfrm>
            <a:prstGeom prst="cube">
              <a:avLst>
                <a:gd name="adj" fmla="val 22616"/>
              </a:avLst>
            </a:prstGeom>
            <a:solidFill>
              <a:schemeClr val="accent5">
                <a:alpha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CF11671-57E6-4F1F-94E4-776C577CB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9004" y="3459845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D3EF2DA-32DF-4DB4-9DEB-77DDBBD276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95604" y="3459845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CDD917D6-819F-4E0F-8DAE-A38443E46E24}"/>
                </a:ext>
              </a:extLst>
            </p:cNvPr>
            <p:cNvSpPr/>
            <p:nvPr/>
          </p:nvSpPr>
          <p:spPr>
            <a:xfrm>
              <a:off x="3582188" y="3174242"/>
              <a:ext cx="613632" cy="579437"/>
            </a:xfrm>
            <a:prstGeom prst="arc">
              <a:avLst>
                <a:gd name="adj1" fmla="val 5692343"/>
                <a:gd name="adj2" fmla="val 0"/>
              </a:avLst>
            </a:prstGeom>
            <a:ln w="28575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Arc 94">
              <a:extLst>
                <a:ext uri="{FF2B5EF4-FFF2-40B4-BE49-F238E27FC236}">
                  <a16:creationId xmlns:a16="http://schemas.microsoft.com/office/drawing/2014/main" id="{46343022-E4B0-4B24-9E8B-C90B2757CE3B}"/>
                </a:ext>
              </a:extLst>
            </p:cNvPr>
            <p:cNvSpPr/>
            <p:nvPr/>
          </p:nvSpPr>
          <p:spPr>
            <a:xfrm flipH="1">
              <a:off x="5181363" y="3174242"/>
              <a:ext cx="613632" cy="579437"/>
            </a:xfrm>
            <a:prstGeom prst="arc">
              <a:avLst>
                <a:gd name="adj1" fmla="val 5692343"/>
                <a:gd name="adj2" fmla="val 0"/>
              </a:avLst>
            </a:prstGeom>
            <a:ln w="28575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9CDAB615-178D-44AB-8B3D-0C577883B135}"/>
                </a:ext>
              </a:extLst>
            </p:cNvPr>
            <p:cNvCxnSpPr>
              <a:cxnSpLocks/>
            </p:cNvCxnSpPr>
            <p:nvPr/>
          </p:nvCxnSpPr>
          <p:spPr>
            <a:xfrm>
              <a:off x="4391073" y="3664811"/>
              <a:ext cx="70972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DFC74E5F-AFD4-4161-ACC3-8100F76183F5}"/>
                </a:ext>
              </a:extLst>
            </p:cNvPr>
            <p:cNvCxnSpPr>
              <a:cxnSpLocks/>
            </p:cNvCxnSpPr>
            <p:nvPr/>
          </p:nvCxnSpPr>
          <p:spPr>
            <a:xfrm>
              <a:off x="5324204" y="3950929"/>
              <a:ext cx="0" cy="68181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2C2BEB11-B7A3-4FA2-9C4C-B943AF9AA7F7}"/>
                </a:ext>
              </a:extLst>
            </p:cNvPr>
            <p:cNvSpPr/>
            <p:nvPr/>
          </p:nvSpPr>
          <p:spPr>
            <a:xfrm flipV="1">
              <a:off x="3582188" y="4873090"/>
              <a:ext cx="613632" cy="579437"/>
            </a:xfrm>
            <a:prstGeom prst="arc">
              <a:avLst>
                <a:gd name="adj1" fmla="val 5692343"/>
                <a:gd name="adj2" fmla="val 0"/>
              </a:avLst>
            </a:prstGeom>
            <a:ln w="28575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F7ED6404-4B99-4174-872B-8D31273CACD8}"/>
                </a:ext>
              </a:extLst>
            </p:cNvPr>
            <p:cNvSpPr/>
            <p:nvPr/>
          </p:nvSpPr>
          <p:spPr>
            <a:xfrm flipH="1" flipV="1">
              <a:off x="5159178" y="4849817"/>
              <a:ext cx="613632" cy="579437"/>
            </a:xfrm>
            <a:prstGeom prst="arc">
              <a:avLst>
                <a:gd name="adj1" fmla="val 5692343"/>
                <a:gd name="adj2" fmla="val 0"/>
              </a:avLst>
            </a:prstGeom>
            <a:ln w="28575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04CEEEBD-A719-4AF9-B2B4-B2F933D81B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6204" y="3990690"/>
              <a:ext cx="799467" cy="62887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33E9EE4-8F3C-43A6-944B-BFF96B8289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4633" y="4700045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B40EEB8-60C8-4CDC-9B08-0BC26313AB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1233" y="4700045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FBF1B2F8-36E4-43FA-91B4-DD1E09742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7091" y="3709934"/>
              <a:ext cx="70972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D0103D4F-7077-441B-9341-45E8BB94C7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6437" y="3927701"/>
              <a:ext cx="0" cy="68181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FCE0311A-121A-4B05-B534-5B978F5AC3CD}"/>
                </a:ext>
              </a:extLst>
            </p:cNvPr>
            <p:cNvCxnSpPr>
              <a:cxnSpLocks/>
            </p:cNvCxnSpPr>
            <p:nvPr/>
          </p:nvCxnSpPr>
          <p:spPr>
            <a:xfrm>
              <a:off x="4093380" y="3995468"/>
              <a:ext cx="0" cy="68181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7419D557-2937-4E01-8339-E730D431E2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49944" y="3907474"/>
              <a:ext cx="0" cy="68181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82D468CA-FD5D-492C-AD7A-7BD7FDB5D480}"/>
                </a:ext>
              </a:extLst>
            </p:cNvPr>
            <p:cNvCxnSpPr>
              <a:cxnSpLocks/>
            </p:cNvCxnSpPr>
            <p:nvPr/>
          </p:nvCxnSpPr>
          <p:spPr>
            <a:xfrm>
              <a:off x="4378661" y="4909726"/>
              <a:ext cx="70972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B301BB68-452C-48CA-975A-10720A8FCB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29291" y="4963143"/>
              <a:ext cx="709727" cy="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B095D24D-791A-46A4-B0A5-219F5FD56554}"/>
                </a:ext>
              </a:extLst>
            </p:cNvPr>
            <p:cNvGrpSpPr/>
            <p:nvPr/>
          </p:nvGrpSpPr>
          <p:grpSpPr>
            <a:xfrm rot="16200000">
              <a:off x="4289828" y="3958611"/>
              <a:ext cx="850238" cy="672572"/>
              <a:chOff x="1551144" y="4285331"/>
              <a:chExt cx="850238" cy="672572"/>
            </a:xfrm>
          </p:grpSpPr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03B39DD4-995F-411A-94B4-6E02EED1F2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1915" y="4329028"/>
                <a:ext cx="799467" cy="628875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FB239A1B-2535-4C74-A2E3-F19254FF44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51144" y="4285331"/>
                <a:ext cx="815732" cy="656065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6CC1F60-CCFC-4FDD-9C0E-A1543637FE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1093" y="2415630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3490CDB3-8829-40A7-B003-DEF0399C2B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28907" y="4063819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56" name="Arc 155">
              <a:extLst>
                <a:ext uri="{FF2B5EF4-FFF2-40B4-BE49-F238E27FC236}">
                  <a16:creationId xmlns:a16="http://schemas.microsoft.com/office/drawing/2014/main" id="{1879CD27-FCC5-402A-A885-FE95313D28DA}"/>
                </a:ext>
              </a:extLst>
            </p:cNvPr>
            <p:cNvSpPr/>
            <p:nvPr/>
          </p:nvSpPr>
          <p:spPr>
            <a:xfrm rot="2700000">
              <a:off x="4439967" y="2034133"/>
              <a:ext cx="613632" cy="579437"/>
            </a:xfrm>
            <a:prstGeom prst="arc">
              <a:avLst>
                <a:gd name="adj1" fmla="val 5692343"/>
                <a:gd name="adj2" fmla="val 0"/>
              </a:avLst>
            </a:prstGeom>
            <a:ln w="28575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Arc 156">
              <a:extLst>
                <a:ext uri="{FF2B5EF4-FFF2-40B4-BE49-F238E27FC236}">
                  <a16:creationId xmlns:a16="http://schemas.microsoft.com/office/drawing/2014/main" id="{CCA8D993-79B2-40B8-84BF-46D2DD7480CE}"/>
                </a:ext>
              </a:extLst>
            </p:cNvPr>
            <p:cNvSpPr/>
            <p:nvPr/>
          </p:nvSpPr>
          <p:spPr>
            <a:xfrm rot="2700000" flipH="1">
              <a:off x="6125374" y="3959914"/>
              <a:ext cx="613632" cy="579437"/>
            </a:xfrm>
            <a:prstGeom prst="arc">
              <a:avLst>
                <a:gd name="adj1" fmla="val 5692343"/>
                <a:gd name="adj2" fmla="val 0"/>
              </a:avLst>
            </a:prstGeom>
            <a:ln w="28575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B410FA3F-8E19-4C1B-8F50-BD8934C75E85}"/>
                </a:ext>
              </a:extLst>
            </p:cNvPr>
            <p:cNvCxnSpPr>
              <a:cxnSpLocks/>
            </p:cNvCxnSpPr>
            <p:nvPr/>
          </p:nvCxnSpPr>
          <p:spPr>
            <a:xfrm>
              <a:off x="4859753" y="2891763"/>
              <a:ext cx="298931" cy="53604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Arc 158">
              <a:extLst>
                <a:ext uri="{FF2B5EF4-FFF2-40B4-BE49-F238E27FC236}">
                  <a16:creationId xmlns:a16="http://schemas.microsoft.com/office/drawing/2014/main" id="{09350459-7336-40D3-BB2A-294B31DC2B0F}"/>
                </a:ext>
              </a:extLst>
            </p:cNvPr>
            <p:cNvSpPr/>
            <p:nvPr/>
          </p:nvSpPr>
          <p:spPr>
            <a:xfrm rot="2700000" flipV="1">
              <a:off x="2820926" y="4049235"/>
              <a:ext cx="613632" cy="579437"/>
            </a:xfrm>
            <a:prstGeom prst="arc">
              <a:avLst>
                <a:gd name="adj1" fmla="val 5692343"/>
                <a:gd name="adj2" fmla="val 0"/>
              </a:avLst>
            </a:prstGeom>
            <a:ln w="28575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Arc 159">
              <a:extLst>
                <a:ext uri="{FF2B5EF4-FFF2-40B4-BE49-F238E27FC236}">
                  <a16:creationId xmlns:a16="http://schemas.microsoft.com/office/drawing/2014/main" id="{D5620782-FBF4-4C39-BB69-A602EBBEBCCA}"/>
                </a:ext>
              </a:extLst>
            </p:cNvPr>
            <p:cNvSpPr/>
            <p:nvPr/>
          </p:nvSpPr>
          <p:spPr>
            <a:xfrm rot="2700000" flipH="1" flipV="1">
              <a:off x="4377339" y="5842138"/>
              <a:ext cx="613632" cy="579437"/>
            </a:xfrm>
            <a:prstGeom prst="arc">
              <a:avLst>
                <a:gd name="adj1" fmla="val 5692343"/>
                <a:gd name="adj2" fmla="val 0"/>
              </a:avLst>
            </a:prstGeom>
            <a:ln w="28575"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B355900B-052C-4A63-B094-75A75F1E96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94990" y="4075044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2A29CB5C-3E5B-4D60-8208-53B24371B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5935" y="5621434"/>
              <a:ext cx="457200" cy="457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93BE08FD-C840-43E6-834B-49D2D18FD0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15091" y="2899010"/>
              <a:ext cx="332253" cy="60582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6C1F4A4D-1F0F-4547-AC20-88435FCB00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6429" y="2954136"/>
              <a:ext cx="327568" cy="54665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C35F1DFE-687F-4762-9EF6-374B4EB22E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5047" y="2879922"/>
              <a:ext cx="302073" cy="49919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303627CF-9EDF-493D-8936-E866841FF8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69880" y="2868807"/>
              <a:ext cx="437785" cy="182041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3E319F75-903C-4DF3-A36B-7B9BD031FA0A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736249" y="2927168"/>
              <a:ext cx="437785" cy="182041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806E594A-85B1-4B47-8F97-5EF20E875E54}"/>
                </a:ext>
              </a:extLst>
            </p:cNvPr>
            <p:cNvGrpSpPr/>
            <p:nvPr/>
          </p:nvGrpSpPr>
          <p:grpSpPr>
            <a:xfrm flipH="1">
              <a:off x="4237238" y="2935375"/>
              <a:ext cx="471416" cy="1878777"/>
              <a:chOff x="1991960" y="3207145"/>
              <a:chExt cx="471416" cy="1878777"/>
            </a:xfrm>
          </p:grpSpPr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68593109-A0D7-4E14-BF32-B1AD42BA7D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25591" y="3207145"/>
                <a:ext cx="437785" cy="182041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>
                <a:extLst>
                  <a:ext uri="{FF2B5EF4-FFF2-40B4-BE49-F238E27FC236}">
                    <a16:creationId xmlns:a16="http://schemas.microsoft.com/office/drawing/2014/main" id="{D7F11BFA-C794-4934-B3DF-FF0735D12F0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1991960" y="3265506"/>
                <a:ext cx="437785" cy="182041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8655605B-8F19-4B66-BF92-4E90E4A0435F}"/>
                </a:ext>
              </a:extLst>
            </p:cNvPr>
            <p:cNvCxnSpPr>
              <a:cxnSpLocks/>
            </p:cNvCxnSpPr>
            <p:nvPr/>
          </p:nvCxnSpPr>
          <p:spPr>
            <a:xfrm>
              <a:off x="5012380" y="2833661"/>
              <a:ext cx="1071053" cy="121584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6B96DA95-D120-4C10-BD4A-17E6193F38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4818" y="2833661"/>
              <a:ext cx="1055558" cy="12165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6AE24FA-1B23-4FFE-BB12-72D2F5AED986}"/>
                </a:ext>
              </a:extLst>
            </p:cNvPr>
            <p:cNvGrpSpPr/>
            <p:nvPr/>
          </p:nvGrpSpPr>
          <p:grpSpPr>
            <a:xfrm rot="5569619" flipH="1">
              <a:off x="4884346" y="3070465"/>
              <a:ext cx="471416" cy="1878777"/>
              <a:chOff x="1991960" y="3207145"/>
              <a:chExt cx="471416" cy="1878777"/>
            </a:xfrm>
          </p:grpSpPr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57189352-3D8C-42C8-B548-67C5056C7F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25591" y="3207145"/>
                <a:ext cx="437785" cy="182041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893EC876-FA55-49A8-B84C-FD74FFE416D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1991960" y="3265506"/>
                <a:ext cx="437785" cy="182041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A350B19E-D42C-431B-AA93-232177D4C496}"/>
                </a:ext>
              </a:extLst>
            </p:cNvPr>
            <p:cNvCxnSpPr>
              <a:cxnSpLocks/>
              <a:endCxn id="162" idx="0"/>
            </p:cNvCxnSpPr>
            <p:nvPr/>
          </p:nvCxnSpPr>
          <p:spPr>
            <a:xfrm>
              <a:off x="4716441" y="2916438"/>
              <a:ext cx="18094" cy="270499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6A6B0FC1-84D4-4B7B-84DC-D6D2C6CB3AC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760528" y="2880132"/>
              <a:ext cx="18094" cy="270499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050166D9-A704-4531-BC43-0621F01B3C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8936" y="2806613"/>
              <a:ext cx="1043285" cy="124289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8BB75FF0-2263-4FC8-BDF5-9877A9B01C7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3427718" y="2842515"/>
              <a:ext cx="1043285" cy="124289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33E4A57-FEA9-4C3E-8687-41C96878DD4A}"/>
                </a:ext>
              </a:extLst>
            </p:cNvPr>
            <p:cNvGrpSpPr/>
            <p:nvPr/>
          </p:nvGrpSpPr>
          <p:grpSpPr>
            <a:xfrm flipV="1">
              <a:off x="4934265" y="4505707"/>
              <a:ext cx="1128615" cy="1216545"/>
              <a:chOff x="2210529" y="3171999"/>
              <a:chExt cx="1128615" cy="1216545"/>
            </a:xfrm>
          </p:grpSpPr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97FCAB1A-FBE3-4084-9529-F7B742CD4F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8091" y="3171999"/>
                <a:ext cx="1071053" cy="1215841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08A5EAB2-54F0-4A74-AB76-9827753E3C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10529" y="3171999"/>
                <a:ext cx="1055558" cy="1216545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599BA45-A32C-4EF6-8BA8-E5F38DF2C03A}"/>
                </a:ext>
              </a:extLst>
            </p:cNvPr>
            <p:cNvGrpSpPr/>
            <p:nvPr/>
          </p:nvGrpSpPr>
          <p:grpSpPr>
            <a:xfrm flipH="1" flipV="1">
              <a:off x="3450455" y="4487897"/>
              <a:ext cx="1128615" cy="1216545"/>
              <a:chOff x="2210529" y="3171999"/>
              <a:chExt cx="1128615" cy="1216545"/>
            </a:xfrm>
          </p:grpSpPr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FC416405-AC8C-4650-87B7-8913F86661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8091" y="3171999"/>
                <a:ext cx="1071053" cy="1215841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5B21A257-CC6B-4181-B897-A5D72B0012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10529" y="3171999"/>
                <a:ext cx="1055558" cy="1216545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346604F1-12AA-4F88-A7EA-472C5BC662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5429" y="4330600"/>
              <a:ext cx="1623733" cy="52716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1F7C71E2-3022-4084-8490-B5B6087F96A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232117" y="4396814"/>
              <a:ext cx="1623733" cy="52716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id="{3B21B2F1-94D6-4E8F-8F85-394DFFCA3A7B}"/>
                </a:ext>
              </a:extLst>
            </p:cNvPr>
            <p:cNvCxnSpPr>
              <a:cxnSpLocks/>
            </p:cNvCxnSpPr>
            <p:nvPr/>
          </p:nvCxnSpPr>
          <p:spPr>
            <a:xfrm>
              <a:off x="5522278" y="3825320"/>
              <a:ext cx="460066" cy="30576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DC79B5E0-9E44-405A-A813-6DF6994A4D1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498967" y="3856288"/>
              <a:ext cx="460066" cy="30576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26768BCB-4BAB-4F4B-AA65-9F509C32205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316483" y="4075682"/>
              <a:ext cx="799467" cy="62887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2E858DFD-37E4-4B43-BF65-9D09AF2AA92C}"/>
                </a:ext>
              </a:extLst>
            </p:cNvPr>
            <p:cNvGrpSpPr/>
            <p:nvPr/>
          </p:nvGrpSpPr>
          <p:grpSpPr>
            <a:xfrm flipV="1">
              <a:off x="5434109" y="4422836"/>
              <a:ext cx="483377" cy="336734"/>
              <a:chOff x="2754678" y="4163658"/>
              <a:chExt cx="483377" cy="336734"/>
            </a:xfrm>
          </p:grpSpPr>
          <p:cxnSp>
            <p:nvCxnSpPr>
              <p:cNvPr id="192" name="Straight Arrow Connector 191">
                <a:extLst>
                  <a:ext uri="{FF2B5EF4-FFF2-40B4-BE49-F238E27FC236}">
                    <a16:creationId xmlns:a16="http://schemas.microsoft.com/office/drawing/2014/main" id="{CE3025AA-7422-4756-AF19-F2D584F6A8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7989" y="4163658"/>
                <a:ext cx="460066" cy="30576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A74F29B0-C669-4627-B76F-FDADC263C3B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754678" y="4194626"/>
                <a:ext cx="460066" cy="30576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24EE9F16-AFEB-4151-8DCD-8B2F01740C37}"/>
                </a:ext>
              </a:extLst>
            </p:cNvPr>
            <p:cNvGrpSpPr/>
            <p:nvPr/>
          </p:nvGrpSpPr>
          <p:grpSpPr>
            <a:xfrm flipH="1">
              <a:off x="3503847" y="3809075"/>
              <a:ext cx="548235" cy="934250"/>
              <a:chOff x="2689820" y="4163658"/>
              <a:chExt cx="548235" cy="934250"/>
            </a:xfrm>
          </p:grpSpPr>
          <p:cxnSp>
            <p:nvCxnSpPr>
              <p:cNvPr id="195" name="Straight Arrow Connector 194">
                <a:extLst>
                  <a:ext uri="{FF2B5EF4-FFF2-40B4-BE49-F238E27FC236}">
                    <a16:creationId xmlns:a16="http://schemas.microsoft.com/office/drawing/2014/main" id="{3C3A785F-C88D-451E-A2C7-252E622C86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7989" y="4163658"/>
                <a:ext cx="460066" cy="30576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>
                <a:extLst>
                  <a:ext uri="{FF2B5EF4-FFF2-40B4-BE49-F238E27FC236}">
                    <a16:creationId xmlns:a16="http://schemas.microsoft.com/office/drawing/2014/main" id="{D0BCBFE6-E1BE-436C-901E-FD69EBA4EA9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754678" y="4194626"/>
                <a:ext cx="460066" cy="30576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7262D8E8-2B5B-4FE6-9A7A-7D3CD2F44492}"/>
                  </a:ext>
                </a:extLst>
              </p:cNvPr>
              <p:cNvGrpSpPr/>
              <p:nvPr/>
            </p:nvGrpSpPr>
            <p:grpSpPr>
              <a:xfrm flipV="1">
                <a:off x="2689820" y="4761174"/>
                <a:ext cx="483377" cy="336734"/>
                <a:chOff x="2754678" y="4163658"/>
                <a:chExt cx="483377" cy="336734"/>
              </a:xfrm>
            </p:grpSpPr>
            <p:cxnSp>
              <p:nvCxnSpPr>
                <p:cNvPr id="198" name="Straight Arrow Connector 197">
                  <a:extLst>
                    <a:ext uri="{FF2B5EF4-FFF2-40B4-BE49-F238E27FC236}">
                      <a16:creationId xmlns:a16="http://schemas.microsoft.com/office/drawing/2014/main" id="{B8DA5921-D0FE-4629-90F7-218DE377F9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77989" y="4163658"/>
                  <a:ext cx="460066" cy="305766"/>
                </a:xfrm>
                <a:prstGeom prst="straightConnector1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Arrow Connector 198">
                  <a:extLst>
                    <a:ext uri="{FF2B5EF4-FFF2-40B4-BE49-F238E27FC236}">
                      <a16:creationId xmlns:a16="http://schemas.microsoft.com/office/drawing/2014/main" id="{7B7D641E-9D88-41D6-8C7D-9A5ABDC52C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2754678" y="4194626"/>
                  <a:ext cx="460066" cy="305766"/>
                </a:xfrm>
                <a:prstGeom prst="straightConnector1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593C95B4-CAFD-4931-95CA-B46DFEBA37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70184" y="3927702"/>
              <a:ext cx="447220" cy="169373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C213D0AB-0692-4869-849A-873C9988A675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243752" y="4001347"/>
              <a:ext cx="447220" cy="169373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89C00CD-A90F-4E5C-A07F-3F2BCCB7EAB4}"/>
                </a:ext>
              </a:extLst>
            </p:cNvPr>
            <p:cNvGrpSpPr/>
            <p:nvPr/>
          </p:nvGrpSpPr>
          <p:grpSpPr>
            <a:xfrm flipH="1">
              <a:off x="4752350" y="3879311"/>
              <a:ext cx="520788" cy="1767377"/>
              <a:chOff x="1425895" y="4266040"/>
              <a:chExt cx="520788" cy="1767377"/>
            </a:xfrm>
          </p:grpSpPr>
          <p:cxnSp>
            <p:nvCxnSpPr>
              <p:cNvPr id="203" name="Straight Arrow Connector 202">
                <a:extLst>
                  <a:ext uri="{FF2B5EF4-FFF2-40B4-BE49-F238E27FC236}">
                    <a16:creationId xmlns:a16="http://schemas.microsoft.com/office/drawing/2014/main" id="{463FC09F-5A9E-456A-B9B3-3E99B64036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425895" y="4266040"/>
                <a:ext cx="447220" cy="1693732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4" name="Straight Arrow Connector 203">
                <a:extLst>
                  <a:ext uri="{FF2B5EF4-FFF2-40B4-BE49-F238E27FC236}">
                    <a16:creationId xmlns:a16="http://schemas.microsoft.com/office/drawing/2014/main" id="{260698DF-6115-48B2-9174-27F47335E10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1499463" y="4339685"/>
                <a:ext cx="447220" cy="1693732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7A272CD1-A20E-4456-A46E-4ADA522B1C75}"/>
                </a:ext>
              </a:extLst>
            </p:cNvPr>
            <p:cNvGrpSpPr/>
            <p:nvPr/>
          </p:nvGrpSpPr>
          <p:grpSpPr>
            <a:xfrm flipV="1">
              <a:off x="4832756" y="5096497"/>
              <a:ext cx="343593" cy="613067"/>
              <a:chOff x="2070802" y="3230101"/>
              <a:chExt cx="343593" cy="613067"/>
            </a:xfrm>
          </p:grpSpPr>
          <p:cxnSp>
            <p:nvCxnSpPr>
              <p:cNvPr id="206" name="Straight Arrow Connector 205">
                <a:extLst>
                  <a:ext uri="{FF2B5EF4-FFF2-40B4-BE49-F238E27FC236}">
                    <a16:creationId xmlns:a16="http://schemas.microsoft.com/office/drawing/2014/main" id="{4101E375-FCCA-4DBD-9604-EA79F366FD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5464" y="3230101"/>
                <a:ext cx="298931" cy="53604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>
                <a:extLst>
                  <a:ext uri="{FF2B5EF4-FFF2-40B4-BE49-F238E27FC236}">
                    <a16:creationId xmlns:a16="http://schemas.microsoft.com/office/drawing/2014/main" id="{20D8354A-A2EB-46FC-B31C-BD90762393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70802" y="3237348"/>
                <a:ext cx="332253" cy="60582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16F223A1-8339-4D4C-A38E-0BCF6EA4AC2D}"/>
                </a:ext>
              </a:extLst>
            </p:cNvPr>
            <p:cNvGrpSpPr/>
            <p:nvPr/>
          </p:nvGrpSpPr>
          <p:grpSpPr>
            <a:xfrm flipH="1" flipV="1">
              <a:off x="4251522" y="5018581"/>
              <a:ext cx="343593" cy="613067"/>
              <a:chOff x="2070802" y="3230101"/>
              <a:chExt cx="343593" cy="613067"/>
            </a:xfrm>
          </p:grpSpPr>
          <p:cxnSp>
            <p:nvCxnSpPr>
              <p:cNvPr id="209" name="Straight Arrow Connector 208">
                <a:extLst>
                  <a:ext uri="{FF2B5EF4-FFF2-40B4-BE49-F238E27FC236}">
                    <a16:creationId xmlns:a16="http://schemas.microsoft.com/office/drawing/2014/main" id="{0C33466C-081F-45A4-8729-958AAC0B4C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5464" y="3230101"/>
                <a:ext cx="298931" cy="53604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A3F2A20F-1CC9-4389-BB04-C9BE0FB3B5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70802" y="3237348"/>
                <a:ext cx="332253" cy="60582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35C8340C-A516-4454-A797-B6D428527E34}"/>
                </a:ext>
              </a:extLst>
            </p:cNvPr>
            <p:cNvGrpSpPr/>
            <p:nvPr/>
          </p:nvGrpSpPr>
          <p:grpSpPr>
            <a:xfrm flipH="1">
              <a:off x="3533565" y="4254450"/>
              <a:ext cx="1707045" cy="593374"/>
              <a:chOff x="1487828" y="4668938"/>
              <a:chExt cx="1707045" cy="593374"/>
            </a:xfrm>
          </p:grpSpPr>
          <p:cxnSp>
            <p:nvCxnSpPr>
              <p:cNvPr id="212" name="Straight Arrow Connector 211">
                <a:extLst>
                  <a:ext uri="{FF2B5EF4-FFF2-40B4-BE49-F238E27FC236}">
                    <a16:creationId xmlns:a16="http://schemas.microsoft.com/office/drawing/2014/main" id="{D4E558B8-3686-4285-97C7-4D4A644837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71140" y="4668938"/>
                <a:ext cx="1623733" cy="52716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>
                <a:extLst>
                  <a:ext uri="{FF2B5EF4-FFF2-40B4-BE49-F238E27FC236}">
                    <a16:creationId xmlns:a16="http://schemas.microsoft.com/office/drawing/2014/main" id="{FDE01CCB-39CD-4C9B-8E9F-38B6081859A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487828" y="4735152"/>
                <a:ext cx="1623733" cy="52716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BE07A8C3-7AE2-4A1E-90FF-51EB95178973}"/>
                </a:ext>
              </a:extLst>
            </p:cNvPr>
            <p:cNvGrpSpPr/>
            <p:nvPr/>
          </p:nvGrpSpPr>
          <p:grpSpPr>
            <a:xfrm flipH="1" flipV="1">
              <a:off x="3505855" y="3686414"/>
              <a:ext cx="1707045" cy="593374"/>
              <a:chOff x="1487828" y="4668938"/>
              <a:chExt cx="1707045" cy="593374"/>
            </a:xfrm>
          </p:grpSpPr>
          <p:cxnSp>
            <p:nvCxnSpPr>
              <p:cNvPr id="215" name="Straight Arrow Connector 214">
                <a:extLst>
                  <a:ext uri="{FF2B5EF4-FFF2-40B4-BE49-F238E27FC236}">
                    <a16:creationId xmlns:a16="http://schemas.microsoft.com/office/drawing/2014/main" id="{CB0E5C42-6DD8-4147-A7A7-290AACF8CC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71140" y="4668938"/>
                <a:ext cx="1623733" cy="52716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Straight Arrow Connector 215">
                <a:extLst>
                  <a:ext uri="{FF2B5EF4-FFF2-40B4-BE49-F238E27FC236}">
                    <a16:creationId xmlns:a16="http://schemas.microsoft.com/office/drawing/2014/main" id="{D4725EEE-2373-4F4E-A9E6-E373F8D6E7A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487828" y="4735152"/>
                <a:ext cx="1623733" cy="52716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6DC28FF-113C-4215-9B3C-E0919C5CD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371" b="59065"/>
          <a:stretch/>
        </p:blipFill>
        <p:spPr>
          <a:xfrm>
            <a:off x="55089" y="1802816"/>
            <a:ext cx="3193044" cy="5127778"/>
          </a:xfrm>
          <a:prstGeom prst="rect">
            <a:avLst/>
          </a:prstGeom>
        </p:spPr>
      </p:pic>
      <p:sp>
        <p:nvSpPr>
          <p:cNvPr id="223" name="Oval 222">
            <a:extLst>
              <a:ext uri="{FF2B5EF4-FFF2-40B4-BE49-F238E27FC236}">
                <a16:creationId xmlns:a16="http://schemas.microsoft.com/office/drawing/2014/main" id="{62674D68-89DB-42A0-B1D8-536D16E7E1CE}"/>
              </a:ext>
            </a:extLst>
          </p:cNvPr>
          <p:cNvSpPr>
            <a:spLocks noChangeAspect="1"/>
          </p:cNvSpPr>
          <p:nvPr/>
        </p:nvSpPr>
        <p:spPr>
          <a:xfrm>
            <a:off x="4897040" y="3470180"/>
            <a:ext cx="1122936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68F7CF-8871-4D42-B12D-0066E1F4DE74}"/>
              </a:ext>
            </a:extLst>
          </p:cNvPr>
          <p:cNvSpPr/>
          <p:nvPr/>
        </p:nvSpPr>
        <p:spPr>
          <a:xfrm>
            <a:off x="4847861" y="3514766"/>
            <a:ext cx="1122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-x,-y,½+z</a:t>
            </a: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BAAE7854-D914-4D80-9F91-40FD46BF7932}"/>
              </a:ext>
            </a:extLst>
          </p:cNvPr>
          <p:cNvSpPr>
            <a:spLocks noChangeAspect="1"/>
          </p:cNvSpPr>
          <p:nvPr/>
        </p:nvSpPr>
        <p:spPr>
          <a:xfrm>
            <a:off x="3897898" y="3466876"/>
            <a:ext cx="477649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B4440-5889-4FEE-98E5-7E36AD201F87}"/>
              </a:ext>
            </a:extLst>
          </p:cNvPr>
          <p:cNvSpPr txBox="1"/>
          <p:nvPr/>
        </p:nvSpPr>
        <p:spPr>
          <a:xfrm>
            <a:off x="3792706" y="3474953"/>
            <a:ext cx="64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x,y,z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1A02430C-8C7F-4CD1-94BA-B9C5BD2981E9}"/>
              </a:ext>
            </a:extLst>
          </p:cNvPr>
          <p:cNvSpPr>
            <a:spLocks noChangeAspect="1"/>
          </p:cNvSpPr>
          <p:nvPr/>
        </p:nvSpPr>
        <p:spPr>
          <a:xfrm>
            <a:off x="4797244" y="4691506"/>
            <a:ext cx="1122936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7EA215A2-1550-47D3-AB65-86FA6B18A4FF}"/>
              </a:ext>
            </a:extLst>
          </p:cNvPr>
          <p:cNvSpPr/>
          <p:nvPr/>
        </p:nvSpPr>
        <p:spPr>
          <a:xfrm>
            <a:off x="4748065" y="4736092"/>
            <a:ext cx="1254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½-y,½+x,¾+z</a:t>
            </a: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C62AAA5F-547F-4E88-87D6-AB7075AD7CFE}"/>
              </a:ext>
            </a:extLst>
          </p:cNvPr>
          <p:cNvSpPr>
            <a:spLocks noChangeAspect="1"/>
          </p:cNvSpPr>
          <p:nvPr/>
        </p:nvSpPr>
        <p:spPr>
          <a:xfrm>
            <a:off x="4313168" y="5642395"/>
            <a:ext cx="867032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0F1FEFD-4683-490A-902C-6A5A14646D67}"/>
              </a:ext>
            </a:extLst>
          </p:cNvPr>
          <p:cNvSpPr/>
          <p:nvPr/>
        </p:nvSpPr>
        <p:spPr>
          <a:xfrm>
            <a:off x="4313167" y="5695352"/>
            <a:ext cx="8670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-y,-x,½-z</a:t>
            </a: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D7E28E07-8959-40EA-81C2-FC78CF3DA3DF}"/>
              </a:ext>
            </a:extLst>
          </p:cNvPr>
          <p:cNvSpPr>
            <a:spLocks noChangeAspect="1"/>
          </p:cNvSpPr>
          <p:nvPr/>
        </p:nvSpPr>
        <p:spPr>
          <a:xfrm>
            <a:off x="3523512" y="4680840"/>
            <a:ext cx="1122936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AC461BA0-CFFA-40B9-8CBF-4B1736B797A3}"/>
              </a:ext>
            </a:extLst>
          </p:cNvPr>
          <p:cNvSpPr/>
          <p:nvPr/>
        </p:nvSpPr>
        <p:spPr>
          <a:xfrm>
            <a:off x="3474333" y="4725426"/>
            <a:ext cx="1254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½+y,½-x,¼+z</a:t>
            </a: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E07918A-3DC5-4E13-9EB8-77614E05831D}"/>
              </a:ext>
            </a:extLst>
          </p:cNvPr>
          <p:cNvSpPr>
            <a:spLocks noChangeAspect="1"/>
          </p:cNvSpPr>
          <p:nvPr/>
        </p:nvSpPr>
        <p:spPr>
          <a:xfrm>
            <a:off x="4220737" y="2416861"/>
            <a:ext cx="1122936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5B4F049-0233-4EFD-B50D-6A2308D8D24E}"/>
              </a:ext>
            </a:extLst>
          </p:cNvPr>
          <p:cNvSpPr/>
          <p:nvPr/>
        </p:nvSpPr>
        <p:spPr>
          <a:xfrm>
            <a:off x="4171558" y="2461447"/>
            <a:ext cx="1210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½+x,½-y,¼-z</a:t>
            </a:r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22CD231C-4661-44BF-86CB-AD4ABB8D7FD6}"/>
              </a:ext>
            </a:extLst>
          </p:cNvPr>
          <p:cNvSpPr>
            <a:spLocks noChangeAspect="1"/>
          </p:cNvSpPr>
          <p:nvPr/>
        </p:nvSpPr>
        <p:spPr>
          <a:xfrm>
            <a:off x="5602266" y="4071121"/>
            <a:ext cx="1122936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C28DD1D9-C330-422A-BD1C-D94398407372}"/>
              </a:ext>
            </a:extLst>
          </p:cNvPr>
          <p:cNvSpPr/>
          <p:nvPr/>
        </p:nvSpPr>
        <p:spPr>
          <a:xfrm>
            <a:off x="5553087" y="4115707"/>
            <a:ext cx="1210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½-x,½+y,¾-z</a:t>
            </a: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EFE1A177-EEC2-457D-B420-AA39BF4FFFD2}"/>
              </a:ext>
            </a:extLst>
          </p:cNvPr>
          <p:cNvSpPr>
            <a:spLocks noChangeAspect="1"/>
          </p:cNvSpPr>
          <p:nvPr/>
        </p:nvSpPr>
        <p:spPr>
          <a:xfrm>
            <a:off x="3095885" y="4095736"/>
            <a:ext cx="59933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E4A3101E-7A89-4B87-93EF-CACCB4C3C54E}"/>
              </a:ext>
            </a:extLst>
          </p:cNvPr>
          <p:cNvSpPr/>
          <p:nvPr/>
        </p:nvSpPr>
        <p:spPr>
          <a:xfrm>
            <a:off x="3095884" y="4148693"/>
            <a:ext cx="661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y,x</a:t>
            </a:r>
            <a:r>
              <a:rPr lang="en-US" sz="1600" dirty="0">
                <a:solidFill>
                  <a:schemeClr val="bg1"/>
                </a:solidFill>
              </a:rPr>
              <a:t>,-z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BBA9B5B-DEDE-4DCB-80BF-6824F0D9AFEF}"/>
              </a:ext>
            </a:extLst>
          </p:cNvPr>
          <p:cNvSpPr txBox="1"/>
          <p:nvPr/>
        </p:nvSpPr>
        <p:spPr>
          <a:xfrm>
            <a:off x="6685605" y="2806613"/>
            <a:ext cx="2498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pairwise difference between symmetry operators corresponds to </a:t>
            </a:r>
            <a:r>
              <a:rPr lang="en-US" dirty="0" err="1"/>
              <a:t>u,v,w</a:t>
            </a:r>
            <a:r>
              <a:rPr lang="en-US" dirty="0"/>
              <a:t> of a Patterson peak.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CD28BE5-BE92-4257-8969-10537CB64B00}"/>
              </a:ext>
            </a:extLst>
          </p:cNvPr>
          <p:cNvSpPr txBox="1"/>
          <p:nvPr/>
        </p:nvSpPr>
        <p:spPr>
          <a:xfrm>
            <a:off x="3694545" y="649519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Unit cell of crystal</a:t>
            </a:r>
          </a:p>
        </p:txBody>
      </p:sp>
    </p:spTree>
    <p:extLst>
      <p:ext uri="{BB962C8B-B14F-4D97-AF65-F5344CB8AC3E}">
        <p14:creationId xmlns:p14="http://schemas.microsoft.com/office/powerpoint/2010/main" val="1561054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6810" y="463550"/>
            <a:ext cx="6548793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FABDDB-621B-4D9C-9644-1A63FD4BDB66}"/>
              </a:ext>
            </a:extLst>
          </p:cNvPr>
          <p:cNvSpPr txBox="1"/>
          <p:nvPr/>
        </p:nvSpPr>
        <p:spPr>
          <a:xfrm>
            <a:off x="-4032429" y="-917641"/>
            <a:ext cx="3906839" cy="13388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2-3) -½+x+y, -½-x-y,  -¼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3-2)  ½-x-y,  ½+x+y,   ¼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1-4) -½+x-y, -½+x+y,  -¼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4-1)  ½-x+y,  ½-x-y,   ¼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6-7) -½+x-y, -½-x-y,  -¼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7-6)  ½-x+y,  ½+x+y,   ¼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5-8) -½-x+y, -½+x+y,  -¼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8-5)  ½+x-y,  ½-x-y,   ¼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1-3) -½+x+y, -½-x+y,  -¾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3-1)  ½-x-y,  ½+x-y,   ¾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2-4) -½-x-y, -½+x-y,   ¼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4-2)  ½+x+y,  ½-x+y,  -¼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5-7) -½+x+y, -½+x-y,  -¾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7-5)  ½-x-y,  ½-x+y,   ¾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6-8)  ½-x-y, -½-x+y,   ¼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8-6) -½+x+y,  ½+x-y,  -¼</a:t>
            </a:r>
          </a:p>
          <a:p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3-5)   ½-2y,      ½,  -¼+2z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5-3)  -½+2y,     -½,   ¼-2z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4-6)   ½+2y,      ½,  -¼+2z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6-4)  -½-2y,     -½,   ¼-2z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1-7)  -½+2x,     -½,  -¾+2z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7-1)   ½-2x,      ½,   ¾-2z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2-8)  -½-2x,     -½,   ¼+2z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8-2)   ½+2x,      ½,  -¼-2z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4-5)      ½,   ½-2x,   ¼+2z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5-4)     -½,  -½+2x,  -¼-2z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3-6)      ½,   ½+2x,   ¼+2z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6-3)     -½,  -½-2x,  -¼-2z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2-7)     -½,  -½-2y,  -¼+2z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7-2)      ½,   ½+2y,   ¼-2z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1-8)     -½,  -½+2y,  -¼+2z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8-1)      ½,   ½-2y,   ¼-2z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1-2)     2x,     2y,  -½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2-1)    -2x,    -2y,   ½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3-4)    -2y,     2x,   ½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4-3)     2y,    -2x,  -½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5-6)     2y,     2x,  -½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6-5)    -2y,    -2x,   ½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7-8)    -2x,     2y,   ½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8-7)     2x,    -2y,  -½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1-5)    x-y,   -</a:t>
            </a:r>
            <a:r>
              <a:rPr lang="en-US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5-1)   -</a:t>
            </a:r>
            <a:r>
              <a:rPr lang="en-US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x-y, -2z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2-5)   -x-y,   -x-y,  ½+2z</a:t>
            </a:r>
          </a:p>
          <a:p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5-2)    </a:t>
            </a:r>
            <a:r>
              <a:rPr lang="en-US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</a:t>
            </a:r>
            <a:r>
              <a:rPr lang="en-US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-½-2z</a:t>
            </a:r>
          </a:p>
          <a:p>
            <a:r>
              <a:rPr lang="en-US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7808-92B0-4F44-9319-4B33A58E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Match the </a:t>
            </a:r>
            <a:r>
              <a:rPr lang="en-US" sz="3200" dirty="0" err="1"/>
              <a:t>u,v,w</a:t>
            </a:r>
            <a:r>
              <a:rPr lang="en-US" sz="3200" dirty="0"/>
              <a:t> with appropriate vector equation and solve for </a:t>
            </a:r>
            <a:r>
              <a:rPr lang="en-US" sz="3200" dirty="0" err="1"/>
              <a:t>x,y,z</a:t>
            </a:r>
            <a:r>
              <a:rPr lang="en-US" sz="3200" dirty="0"/>
              <a:t> algebraically</a:t>
            </a:r>
            <a:r>
              <a:rPr lang="en-US" sz="4000" dirty="0"/>
              <a:t>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BBA9B5B-DEDE-4DCB-80BF-6824F0D9AFEF}"/>
              </a:ext>
            </a:extLst>
          </p:cNvPr>
          <p:cNvSpPr txBox="1"/>
          <p:nvPr/>
        </p:nvSpPr>
        <p:spPr>
          <a:xfrm>
            <a:off x="3419891" y="2766536"/>
            <a:ext cx="24983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Match the </a:t>
            </a:r>
            <a:r>
              <a:rPr lang="en-US" dirty="0" err="1"/>
              <a:t>u,v,w</a:t>
            </a:r>
            <a:r>
              <a:rPr lang="en-US" dirty="0"/>
              <a:t> value from Patterson map.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the appropriate algebraic expression for </a:t>
            </a:r>
            <a:r>
              <a:rPr lang="en-US" dirty="0" err="1"/>
              <a:t>u,v,w</a:t>
            </a:r>
            <a:r>
              <a:rPr lang="en-US" dirty="0"/>
              <a:t>  obtained by subtracting symmetry operators.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6061C-E4D0-495D-88AC-1890415710C6}"/>
              </a:ext>
            </a:extLst>
          </p:cNvPr>
          <p:cNvSpPr txBox="1"/>
          <p:nvPr/>
        </p:nvSpPr>
        <p:spPr>
          <a:xfrm>
            <a:off x="5918262" y="1698172"/>
            <a:ext cx="2348720" cy="7848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Symm</a:t>
            </a:r>
            <a:endParaRPr lang="en-US" sz="105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Op#    u       v      w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2-3) -½+x+y, -½-x-y,  -¼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3-2)  ½-x-y,  ½+x+y,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1-4) -½+x-y, -½+x+y,  -¼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4-1)  ½-x+y,  ½-x-y,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6-7) -½+x-y, -½-x-y,  -¼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7-6)  ½-x+y,  ½+x+y,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5-8) -½-x+y, -½+x+y,  -¼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8-5)  ½+x-y,  ½-x-y,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1-3) -½+x+y, -½-x+y,  -¾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3-1)  ½-x-y,  ½+x-y,   ¾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2-4) -½-x-y, -½+x-y,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4-2)  ½+x+y,  ½-x+y,  -¼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5-7) -½+x+y, -½+x-y,  -¾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7-5)  ½-x-y,  ½-x+y,   ¾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6-8)  ½-x-y, -½-x+y,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8-6) -½+x+y,  ½+x-y,  -¼ 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3-5)   ½-2y,      ½,  -¼+2z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5-3)  -½+2y,     -½,   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4-6)   ½+2y,      ½,  -¼+2z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6-4)  -½-2y,     -½,   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1-7)  -½+2x,     -½,  -¾+2z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7-1)   ½-2x,      ½,   ¾-2z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2-8)  -½-2x,     -½,   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8-2)   ½+2x,      ½,  -¼-2z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4-5)      ½,   ½-2x,   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5-4)     -½,  -½+2x,  -¼-2z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3-6)      ½,   ½+2x,   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6-3)     -½,  -½-2x,  -¼-2z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2-7)     -½,  -½-2y,  -¼+2z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7-2)      ½,   ½+2y,   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1-8)     -½,  -½+2y,  -¼+2z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8-1)      ½,   ½-2y,   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1-2)     2x,     2y,  -½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2-1)    -2x,    -2y,   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3-4)    -2y,     2x,   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4-3)     2y,    -2x,  -½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5-6)     2y,     2x,  -½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6-5)    -2y,    -2x,   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7-8)    -2x,     2y,   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8-7)     2x,    -2y,  -½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1-5)    x-y,   -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5-1)   -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x-y, 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2-5)   -x-y,   -x-y,  ½+2z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5-2)    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-½-2z</a:t>
            </a:r>
          </a:p>
          <a:p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endParaRPr lang="en-US" sz="105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5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3EB71A-99E8-494B-A899-73EB56518798}"/>
              </a:ext>
            </a:extLst>
          </p:cNvPr>
          <p:cNvSpPr/>
          <p:nvPr/>
        </p:nvSpPr>
        <p:spPr>
          <a:xfrm>
            <a:off x="126054" y="1629746"/>
            <a:ext cx="4103613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Order Height/Rms  Fractional coordinates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u       v       w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1  377.52   0.0000  0.0000  0.0000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2   33.12   0.4415  0.5585  0.1267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3   33.12   0.4415  0.4415  0.1267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4   33.12   0.5585  0.4415  0.1267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5   33.12   0.5585  0.5585  0.1267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6   33.12   0.4415  0.4415  0.8733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7   33.12   0.5585  0.4415  0.8733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8   33.12   0.4415  0.5585  0.8733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9   33.12   0.5585  0.5585  0.8733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10   32.05   0.0081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0.6229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11   32.05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0.0081  0.6229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12   32.05   0.9926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0.6229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13   32.05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0.9926  0.6229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14   32.05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0.9926  0.3771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15   32.05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0.0081  0.3771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16   32.05   0.0081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0.3771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17   31.30   0.4525  0.0586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18   31.30   0.9414  0.4525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19   31.30   0.4525  0.0586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20   31.30   0.9414  0.4525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21   31.30   0.9414  0.5475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22   31.30   0.5475  0.0586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23   31.30   0.9414  0.5475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24   31.30   0.5475  0.0586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25   31.30   0.0586  0.4525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26   31.30   0.0586  0.5475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27   31.30   0.4525  0.9414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28   31.30   0.5475  0.9414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29   31.30   0.0586  0.4525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30   31.30   0.0586  0.5475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31   31.30   0.4525  0.9414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32   31.30   0.5475  0.9414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33   30.79   0.3954  0.4941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34   30.79   0.6046  0.4941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35   30.79   0.4941  0.3954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36   30.79   0.5059  0.3954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37   30.79   0.3954  0.5059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38   30.79   0.6046  0.5059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39   30.79   0.4941  0.6046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40   30.79   0.5059  0.6046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41   28.98   0.1060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0.1229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42   28.98   0.8940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0.1229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43   28.98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0.1060  0.1229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44   28.98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0.8940  0.1229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45   28.98   0.1060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0.8771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46   28.98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0.1060  0.8771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47   28.98   0.8940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0.8771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48   28.98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0.8940  0.8771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49   27.88   0.0470  0.9521  0.6269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50   27.88   0.9530  0.9521  0.6269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51   27.88   0.9530  0.9521  0.3731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52   27.88   0.9521  0.9530  0.3731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53   27.88   0.9521  0.0470  0.6269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54   27.88   0.0470  0.0479  0.6269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55   27.88   0.9530  0.0479  0.6269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56   27.88   0.9521  0.0470  0.3731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57   27.88   0.0470  0.0479  0.3731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58   27.88   0.9530  0.0479  0.3731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59   27.88   0.0470  0.9521  0.3731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60   27.88   0.0479  0.9530  0.3731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61    9.30   0.0000  0.0170  0.0205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62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A692744-2121-4BE1-9BE0-BE82011614B4}"/>
              </a:ext>
            </a:extLst>
          </p:cNvPr>
          <p:cNvSpPr/>
          <p:nvPr/>
        </p:nvSpPr>
        <p:spPr>
          <a:xfrm>
            <a:off x="4616627" y="5281724"/>
            <a:ext cx="787400" cy="347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393C08D-C858-4B93-B70A-37344E6AC4EA}"/>
              </a:ext>
            </a:extLst>
          </p:cNvPr>
          <p:cNvSpPr/>
          <p:nvPr/>
        </p:nvSpPr>
        <p:spPr>
          <a:xfrm rot="10800000">
            <a:off x="3536332" y="2766536"/>
            <a:ext cx="787400" cy="347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41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7808-92B0-4F44-9319-4B33A58E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Match the </a:t>
            </a:r>
            <a:r>
              <a:rPr lang="en-US" sz="3200" dirty="0" err="1"/>
              <a:t>u,v,w</a:t>
            </a:r>
            <a:r>
              <a:rPr lang="en-US" sz="3200" dirty="0"/>
              <a:t> with appropriate vector equation and solve for </a:t>
            </a:r>
            <a:r>
              <a:rPr lang="en-US" sz="3200" dirty="0" err="1"/>
              <a:t>x,y,z</a:t>
            </a:r>
            <a:r>
              <a:rPr lang="en-US" sz="3200" dirty="0"/>
              <a:t> algebraically</a:t>
            </a:r>
            <a:r>
              <a:rPr lang="en-US" sz="4000" dirty="0"/>
              <a:t>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BBA9B5B-DEDE-4DCB-80BF-6824F0D9AFEF}"/>
              </a:ext>
            </a:extLst>
          </p:cNvPr>
          <p:cNvSpPr txBox="1"/>
          <p:nvPr/>
        </p:nvSpPr>
        <p:spPr>
          <a:xfrm>
            <a:off x="3419891" y="2766536"/>
            <a:ext cx="24983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Match the </a:t>
            </a:r>
            <a:r>
              <a:rPr lang="en-US" dirty="0" err="1"/>
              <a:t>u,v,w</a:t>
            </a:r>
            <a:r>
              <a:rPr lang="en-US" dirty="0"/>
              <a:t> value from Patterson map.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the appropriate algebraic expression for </a:t>
            </a:r>
            <a:r>
              <a:rPr lang="en-US" dirty="0" err="1"/>
              <a:t>u,v,w</a:t>
            </a:r>
            <a:r>
              <a:rPr lang="en-US" dirty="0"/>
              <a:t>  obtained by subtracting symmetry operators.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6061C-E4D0-495D-88AC-1890415710C6}"/>
              </a:ext>
            </a:extLst>
          </p:cNvPr>
          <p:cNvSpPr txBox="1"/>
          <p:nvPr/>
        </p:nvSpPr>
        <p:spPr>
          <a:xfrm>
            <a:off x="5918262" y="1698172"/>
            <a:ext cx="2348720" cy="78483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Symm</a:t>
            </a:r>
            <a:endParaRPr lang="en-US" sz="105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Op#    u       v      w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2-3) -½+x+y, -½-x-y,  -¼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3-2)  ½-x-y,  ½+x+y,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1-4) -½+x-y, -½+x+y,  -¼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4-1)  ½-x+y,  ½-x-y,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6-7) -½+x-y, -½-x-y,  -¼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7-6)  ½-x+y,  ½+x+y,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5-8) -½-x+y, -½+x+y,  -¼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8-5)  ½+x-y,  ½-x-y,   ¼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1-3) -½+x+y, -½-x+y,  -¾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3-1)  ½-x-y,  ½+x-y,   ¾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2-4) -½-x-y, -½+x-y,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4-2)  ½+x+y,  ½-x+y,  -¼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5-7) -½+x+y, -½+x-y,  -¾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7-5)  ½-x-y,  ½-x+y,   ¾</a:t>
            </a:r>
          </a:p>
          <a:p>
            <a:r>
              <a:rPr lang="es-ES" sz="1050" dirty="0">
                <a:solidFill>
                  <a:schemeClr val="tx2"/>
                </a:solidFill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6-8)  ½-x-y, -½-x+y,   ¼</a:t>
            </a:r>
          </a:p>
          <a:p>
            <a:r>
              <a:rPr lang="es-E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8-6) -½+x+y,  ½+x-y,  -¼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3-5)   ½-2y,      ½,  -¼+2z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5-3)  -½+2y,     -½,   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4-6)   ½+2y,      ½,  -¼+2z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6-4)  -½-2y,     -½,   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1-7)  -½+2x,     -½,  -¾+2z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7-1)   ½-2x,      ½,   ¾-2z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2-8)  -½-2x,     -½,   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8-2)   ½+2x,      ½,  -¼-2z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4-5)      ½,   ½-2x,   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5-4)     -½,  -½+2x,  -¼-2z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3-6)      ½,   ½+2x,   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6-3)     -½,  -½-2x,  -¼-2z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2-7)     -½,  -½-2y,  -¼+2z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7-2)      ½,   ½+2y,   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1-8)     -½,  -½+2y,  -¼+2z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8-1)      ½,   ½-2y,   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1-2)     2x,     2y,  -½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2-1)    -2x,    -2y,   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3-4)    -2y,     2x,   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4-3)     2y,    -2x,  -½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5-6)     2y,     2x,  -½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6-5)    -2y,    -2x,   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7-8)    -2x,     2y,   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8-7)     2x,    -2y,  -½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1-5)    x-y,   -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5-1)   -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x-y, 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2-5)   -x-y,   -x-y,  ½+2z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5-2)    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-½-2z</a:t>
            </a:r>
          </a:p>
          <a:p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endParaRPr lang="en-US" sz="105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5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3EB71A-99E8-494B-A899-73EB56518798}"/>
              </a:ext>
            </a:extLst>
          </p:cNvPr>
          <p:cNvSpPr/>
          <p:nvPr/>
        </p:nvSpPr>
        <p:spPr>
          <a:xfrm>
            <a:off x="126054" y="1629746"/>
            <a:ext cx="4103613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Order Height/Rms  Fractional coordinates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u       v       w</a:t>
            </a:r>
          </a:p>
          <a:p>
            <a:r>
              <a:rPr lang="en-US" sz="1050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17   31.30   0.4525  0.0586  </a:t>
            </a:r>
            <a:r>
              <a:rPr lang="en-US" sz="1050" b="1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18   31.30   0.9414  0.4525  </a:t>
            </a:r>
            <a:r>
              <a:rPr lang="en-US" sz="1050" b="1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  <a:r>
              <a:rPr lang="en-US" sz="1050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050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21   31.30   0.9414  0.5475  </a:t>
            </a:r>
            <a:r>
              <a:rPr lang="en-US" sz="1050" b="1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24   31.30   0.5475  0.0586  </a:t>
            </a:r>
            <a:r>
              <a:rPr lang="en-US" sz="1050" b="1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25   31.30   0.0586  0.4525  </a:t>
            </a:r>
            <a:r>
              <a:rPr lang="en-US" sz="1050" b="1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26   31.30   0.0586  0.5475  </a:t>
            </a:r>
            <a:r>
              <a:rPr lang="en-US" sz="1050" b="1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27   31.30   0.4525  0.9414  </a:t>
            </a:r>
            <a:r>
              <a:rPr lang="en-US" sz="1050" b="1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28   31.30   0.5475  0.9414  </a:t>
            </a:r>
            <a:r>
              <a:rPr lang="en-US" sz="1050" b="1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19   31.30   0.4525  0.0586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20   31.30   0.9414  0.4525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22   31.30   0.5475  0.0586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23   31.30   0.9414  0.5475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29   31.30   0.0586  0.4525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30   31.30   0.0586  0.5475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31   31.30   0.4525  0.9414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32   31.30   0.5475  0.9414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11   32.05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0.0081  0.6229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13   32.05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0.9926  0.6229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14   32.05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0.9926  0.3771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15   32.05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0.0081  0.3771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43   28.98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0.1060  0.1229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44   28.98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0.8940  0.1229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46   28.98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0.1060  0.8771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48   28.98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0.8940  0.8771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10   32.05   0.0081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0.6229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12   32.05   0.9926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0.6229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16   32.05   0.0081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0.3771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41   28.98   0.1060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0.1229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42   28.98   0.8940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0.1229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45   28.98   0.1060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0.8771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47   28.98   0.8940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0.8771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33   30.79   0.3954  0.4941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34   30.79   0.6046  0.4941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35   30.79   0.4941  0.3954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36   30.79   0.5059  0.3954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37   30.79   0.3954  0.5059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38   30.79   0.6046  0.5059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39   30.79   0.4941  0.6046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40   30.79   0.5059  0.6046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1  377.52   0.0000  0.0000  0.0000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2   33.12   0.4415  0.5585  0.1267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3   33.12   0.4415  0.4415  0.1267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4   33.12   0.5585  0.4415  0.1267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5   33.12   0.5585  0.5585  0.1267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6   33.12   0.4415  0.4415  0.8733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7   33.12   0.5585  0.4415  0.8733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8   33.12   0.4415  0.5585  0.8733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9   33.12   0.5585  0.5585  0.8733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49   27.88   0.0470  0.9521  0.6269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50   27.88   0.9530  0.9521  0.6269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51   27.88   0.9530  0.9521  0.3731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52   27.88   0.9521  0.9530  0.3731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53   27.88   0.9521  0.0470  0.6269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54   27.88   0.0470  0.0479  0.6269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55   27.88   0.9530  0.0479  0.6269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56   27.88   0.9521  0.0470  0.3731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57   27.88   0.0470  0.0479  0.3731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58   27.88   0.9530  0.0479  0.3731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59   27.88   0.0470  0.9521  0.3731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60   27.88   0.0479  0.9530  0.3731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61    9.30   0.0000  0.0170  0.0205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62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A692744-2121-4BE1-9BE0-BE82011614B4}"/>
              </a:ext>
            </a:extLst>
          </p:cNvPr>
          <p:cNvSpPr/>
          <p:nvPr/>
        </p:nvSpPr>
        <p:spPr>
          <a:xfrm>
            <a:off x="4616627" y="5281724"/>
            <a:ext cx="787400" cy="347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393C08D-C858-4B93-B70A-37344E6AC4EA}"/>
              </a:ext>
            </a:extLst>
          </p:cNvPr>
          <p:cNvSpPr/>
          <p:nvPr/>
        </p:nvSpPr>
        <p:spPr>
          <a:xfrm rot="10800000">
            <a:off x="3536332" y="2766536"/>
            <a:ext cx="787400" cy="347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11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utility of </a:t>
            </a:r>
            <a:r>
              <a:rPr lang="en-US" dirty="0" err="1"/>
              <a:t>Harker</a:t>
            </a:r>
            <a:r>
              <a:rPr lang="en-US" dirty="0"/>
              <a:t> sections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643856"/>
            <a:ext cx="8382000" cy="4966494"/>
          </a:xfrm>
        </p:spPr>
        <p:txBody>
          <a:bodyPr/>
          <a:lstStyle/>
          <a:p>
            <a:r>
              <a:rPr lang="en-US" sz="2000" dirty="0"/>
              <a:t>A Harker section is a plane where we expect to find Patterson peaks arising from crystallographic symmetry such as rotation or screw axes.</a:t>
            </a:r>
          </a:p>
          <a:p>
            <a:r>
              <a:rPr lang="en-US" sz="2000" dirty="0"/>
              <a:t>Harker sections are indicated whenever a difference between symmetry operators defines a plane (i.e. produces a constant for one of the coordinate dimensions).</a:t>
            </a:r>
          </a:p>
          <a:p>
            <a:r>
              <a:rPr lang="en-US" sz="2000" dirty="0"/>
              <a:t>Harker sections are helpful because they can eliminate the ambiguity of assigning a Patterson peak to its corresponding symmetry equivalent positions.</a:t>
            </a:r>
          </a:p>
          <a:p>
            <a:pPr lvl="1"/>
            <a:r>
              <a:rPr lang="en-US" sz="2000" dirty="0"/>
              <a:t>chances for an incorrect assignment would be high if we made the assignments randomly.  </a:t>
            </a:r>
          </a:p>
          <a:p>
            <a:r>
              <a:rPr lang="en-US" sz="2000" dirty="0"/>
              <a:t>Incorrect assignment would lead to incorrect </a:t>
            </a:r>
            <a:r>
              <a:rPr lang="en-US" sz="2000" dirty="0" err="1"/>
              <a:t>x,y,z</a:t>
            </a:r>
            <a:r>
              <a:rPr lang="en-US" sz="2000" dirty="0"/>
              <a:t> coordinates.</a:t>
            </a:r>
          </a:p>
        </p:txBody>
      </p:sp>
    </p:spTree>
    <p:extLst>
      <p:ext uri="{BB962C8B-B14F-4D97-AF65-F5344CB8AC3E}">
        <p14:creationId xmlns:p14="http://schemas.microsoft.com/office/powerpoint/2010/main" val="9032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Why is there a Harker section on w=¼?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ABCA9-86D5-442F-AD14-3A4FCAF348D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72733"/>
            <a:ext cx="4114800" cy="4153430"/>
          </a:xfrm>
        </p:spPr>
        <p:txBody>
          <a:bodyPr/>
          <a:lstStyle/>
          <a:p>
            <a:r>
              <a:rPr lang="en-US" sz="2400" dirty="0"/>
              <a:t>Along 4</a:t>
            </a:r>
            <a:r>
              <a:rPr lang="en-US" sz="2400" baseline="-25000" dirty="0"/>
              <a:t>3</a:t>
            </a:r>
            <a:r>
              <a:rPr lang="en-US" sz="2400" dirty="0"/>
              <a:t> axis, symmetry equivalent molecules are translated by a quarter of the unit cell.</a:t>
            </a:r>
          </a:p>
          <a:p>
            <a:r>
              <a:rPr lang="en-US" sz="2400" dirty="0"/>
              <a:t>So, vectors between successive symmetry equivalent atoms along this screw axis always have a “z” component of  ¼ of the unit cell length, c.</a:t>
            </a:r>
          </a:p>
          <a:p>
            <a:r>
              <a:rPr lang="en-US" sz="2400" dirty="0"/>
              <a:t>So, w = ¼</a:t>
            </a:r>
          </a:p>
          <a:p>
            <a:endParaRPr lang="en-US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760DCD-60BD-4E95-976A-1F27C79E88B2}"/>
              </a:ext>
            </a:extLst>
          </p:cNvPr>
          <p:cNvGrpSpPr>
            <a:grpSpLocks noChangeAspect="1"/>
          </p:cNvGrpSpPr>
          <p:nvPr/>
        </p:nvGrpSpPr>
        <p:grpSpPr>
          <a:xfrm>
            <a:off x="6005254" y="1819189"/>
            <a:ext cx="1789792" cy="3880769"/>
            <a:chOff x="6047592" y="1946193"/>
            <a:chExt cx="1409285" cy="30557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DCDE8A-2AE3-4913-8BB3-83600D1ED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723"/>
            <a:stretch/>
          </p:blipFill>
          <p:spPr>
            <a:xfrm>
              <a:off x="6047592" y="2637685"/>
              <a:ext cx="1299445" cy="234086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BCCC07-B1D0-40EF-987E-C175EE072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217"/>
            <a:stretch/>
          </p:blipFill>
          <p:spPr>
            <a:xfrm>
              <a:off x="6047592" y="2637685"/>
              <a:ext cx="1409285" cy="233773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E871D9-617A-41FD-B223-20C5E43B70F8}"/>
                </a:ext>
              </a:extLst>
            </p:cNvPr>
            <p:cNvSpPr/>
            <p:nvPr/>
          </p:nvSpPr>
          <p:spPr>
            <a:xfrm>
              <a:off x="6864771" y="4210313"/>
              <a:ext cx="45719" cy="7916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67F413D-84A8-441D-8328-65970D8724C4}"/>
                </a:ext>
              </a:extLst>
            </p:cNvPr>
            <p:cNvSpPr/>
            <p:nvPr/>
          </p:nvSpPr>
          <p:spPr>
            <a:xfrm>
              <a:off x="6864771" y="2633796"/>
              <a:ext cx="45719" cy="10978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FCD245-1E1D-4999-B647-46BD037A13C9}"/>
                </a:ext>
              </a:extLst>
            </p:cNvPr>
            <p:cNvSpPr txBox="1"/>
            <p:nvPr/>
          </p:nvSpPr>
          <p:spPr>
            <a:xfrm>
              <a:off x="6595318" y="1946193"/>
              <a:ext cx="5645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4</a:t>
              </a:r>
              <a:r>
                <a:rPr lang="en-US" sz="3200" baseline="-25000" dirty="0"/>
                <a:t>3</a:t>
              </a:r>
              <a:endParaRPr lang="en-US" sz="3200" dirty="0"/>
            </a:p>
          </p:txBody>
        </p:sp>
      </p:grpSp>
      <p:sp>
        <p:nvSpPr>
          <p:cNvPr id="97" name="Cube 96">
            <a:extLst>
              <a:ext uri="{FF2B5EF4-FFF2-40B4-BE49-F238E27FC236}">
                <a16:creationId xmlns:a16="http://schemas.microsoft.com/office/drawing/2014/main" id="{E59E385F-7A87-4AD7-9C5A-3B9DB5DAA704}"/>
              </a:ext>
            </a:extLst>
          </p:cNvPr>
          <p:cNvSpPr/>
          <p:nvPr/>
        </p:nvSpPr>
        <p:spPr>
          <a:xfrm>
            <a:off x="6352539" y="2667706"/>
            <a:ext cx="1860128" cy="2618525"/>
          </a:xfrm>
          <a:prstGeom prst="cube">
            <a:avLst>
              <a:gd name="adj" fmla="val 22616"/>
            </a:avLst>
          </a:prstGeom>
          <a:solidFill>
            <a:schemeClr val="accent5"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C71C7D6-38CD-43C2-9C4C-875061D0B439}"/>
              </a:ext>
            </a:extLst>
          </p:cNvPr>
          <p:cNvGrpSpPr/>
          <p:nvPr/>
        </p:nvGrpSpPr>
        <p:grpSpPr>
          <a:xfrm>
            <a:off x="7576465" y="3073400"/>
            <a:ext cx="226458" cy="2161569"/>
            <a:chOff x="7603634" y="2712162"/>
            <a:chExt cx="199288" cy="2522807"/>
          </a:xfrm>
        </p:grpSpPr>
        <p:sp>
          <p:nvSpPr>
            <p:cNvPr id="98" name="Arrow: Up-Down 97">
              <a:extLst>
                <a:ext uri="{FF2B5EF4-FFF2-40B4-BE49-F238E27FC236}">
                  <a16:creationId xmlns:a16="http://schemas.microsoft.com/office/drawing/2014/main" id="{0497EA68-E18F-4E0D-822F-05CFBD99F8C5}"/>
                </a:ext>
              </a:extLst>
            </p:cNvPr>
            <p:cNvSpPr/>
            <p:nvPr/>
          </p:nvSpPr>
          <p:spPr>
            <a:xfrm>
              <a:off x="7603634" y="4622800"/>
              <a:ext cx="199288" cy="61216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Arrow: Up-Down 98">
              <a:extLst>
                <a:ext uri="{FF2B5EF4-FFF2-40B4-BE49-F238E27FC236}">
                  <a16:creationId xmlns:a16="http://schemas.microsoft.com/office/drawing/2014/main" id="{F65073EA-948E-4229-BAF1-169590CA7BDD}"/>
                </a:ext>
              </a:extLst>
            </p:cNvPr>
            <p:cNvSpPr/>
            <p:nvPr/>
          </p:nvSpPr>
          <p:spPr>
            <a:xfrm>
              <a:off x="7603634" y="3980954"/>
              <a:ext cx="199288" cy="61216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Arrow: Up-Down 99">
              <a:extLst>
                <a:ext uri="{FF2B5EF4-FFF2-40B4-BE49-F238E27FC236}">
                  <a16:creationId xmlns:a16="http://schemas.microsoft.com/office/drawing/2014/main" id="{31A21CDD-639B-49DB-B0B6-76D1F37B9C3E}"/>
                </a:ext>
              </a:extLst>
            </p:cNvPr>
            <p:cNvSpPr/>
            <p:nvPr/>
          </p:nvSpPr>
          <p:spPr>
            <a:xfrm>
              <a:off x="7603634" y="3339108"/>
              <a:ext cx="199288" cy="61216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row: Up-Down 101">
              <a:extLst>
                <a:ext uri="{FF2B5EF4-FFF2-40B4-BE49-F238E27FC236}">
                  <a16:creationId xmlns:a16="http://schemas.microsoft.com/office/drawing/2014/main" id="{927363D3-FA1F-415B-A8D9-5265C4A3A163}"/>
                </a:ext>
              </a:extLst>
            </p:cNvPr>
            <p:cNvSpPr/>
            <p:nvPr/>
          </p:nvSpPr>
          <p:spPr>
            <a:xfrm>
              <a:off x="7603634" y="2712162"/>
              <a:ext cx="199288" cy="61216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3C327C3-4246-475F-B550-A4247D449FD6}"/>
              </a:ext>
            </a:extLst>
          </p:cNvPr>
          <p:cNvGrpSpPr/>
          <p:nvPr/>
        </p:nvGrpSpPr>
        <p:grpSpPr>
          <a:xfrm>
            <a:off x="5844875" y="4562532"/>
            <a:ext cx="1110172" cy="1269513"/>
            <a:chOff x="580619" y="5325206"/>
            <a:chExt cx="1110172" cy="1269513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7E9B6AC-FB57-49EB-9A5A-ACDFB9CC59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0619" y="6039154"/>
              <a:ext cx="490728" cy="55556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B557C79A-A1F5-4F48-A850-3146CA9893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8885" y="6063382"/>
              <a:ext cx="193391" cy="226187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A0571BD-E539-4040-98D6-516116CF9E0C}"/>
                </a:ext>
              </a:extLst>
            </p:cNvPr>
            <p:cNvSpPr txBox="1"/>
            <p:nvPr/>
          </p:nvSpPr>
          <p:spPr>
            <a:xfrm>
              <a:off x="636432" y="612139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u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CEEC8CB6-24FB-4F91-B992-DE6EF74291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276" y="6052438"/>
              <a:ext cx="386633" cy="2184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B273FAD-7A9D-4A95-8454-947F91155AB5}"/>
                </a:ext>
              </a:extLst>
            </p:cNvPr>
            <p:cNvSpPr txBox="1"/>
            <p:nvPr/>
          </p:nvSpPr>
          <p:spPr>
            <a:xfrm>
              <a:off x="1390709" y="584430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v</a:t>
              </a: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6CCEF717-7D4C-4464-A629-B6A820F39D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6447" y="5642635"/>
              <a:ext cx="1" cy="442166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7AE48EB-559C-40A2-91C8-AC3EF72D873F}"/>
                </a:ext>
              </a:extLst>
            </p:cNvPr>
            <p:cNvSpPr txBox="1"/>
            <p:nvPr/>
          </p:nvSpPr>
          <p:spPr>
            <a:xfrm>
              <a:off x="936805" y="532520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w</a:t>
              </a: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C509A00-C6A0-4FA1-94D5-C4F8558ACE65}"/>
              </a:ext>
            </a:extLst>
          </p:cNvPr>
          <p:cNvSpPr/>
          <p:nvPr/>
        </p:nvSpPr>
        <p:spPr>
          <a:xfrm>
            <a:off x="7743573" y="477479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¼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83CBE19-CFD5-4B95-A6BA-20CDFC7B9546}"/>
              </a:ext>
            </a:extLst>
          </p:cNvPr>
          <p:cNvSpPr/>
          <p:nvPr/>
        </p:nvSpPr>
        <p:spPr>
          <a:xfrm>
            <a:off x="7768646" y="4269052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¼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99E8581-1595-4CF2-BA03-F7F10F24DAA5}"/>
              </a:ext>
            </a:extLst>
          </p:cNvPr>
          <p:cNvSpPr/>
          <p:nvPr/>
        </p:nvSpPr>
        <p:spPr>
          <a:xfrm>
            <a:off x="7777374" y="3719111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¼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B458AA5-F993-483D-AF14-C61D1A0331A8}"/>
              </a:ext>
            </a:extLst>
          </p:cNvPr>
          <p:cNvSpPr/>
          <p:nvPr/>
        </p:nvSpPr>
        <p:spPr>
          <a:xfrm>
            <a:off x="7768646" y="3135849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¼</a:t>
            </a:r>
          </a:p>
        </p:txBody>
      </p:sp>
    </p:spTree>
    <p:extLst>
      <p:ext uri="{BB962C8B-B14F-4D97-AF65-F5344CB8AC3E}">
        <p14:creationId xmlns:p14="http://schemas.microsoft.com/office/powerpoint/2010/main" val="102725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3735" y="274638"/>
            <a:ext cx="8689848" cy="1143000"/>
          </a:xfrm>
        </p:spPr>
        <p:txBody>
          <a:bodyPr/>
          <a:lstStyle/>
          <a:p>
            <a:pPr eaLnBrk="1" hangingPunct="1"/>
            <a:r>
              <a:rPr lang="en-US" sz="4000" dirty="0"/>
              <a:t>Outline of methods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540" y="1524403"/>
            <a:ext cx="7543800" cy="4768215"/>
          </a:xfrm>
        </p:spPr>
        <p:txBody>
          <a:bodyPr/>
          <a:lstStyle/>
          <a:p>
            <a:pPr marL="800100" lvl="1" indent="-342900" eaLnBrk="1" hangingPunct="1">
              <a:buFont typeface="+mj-lt"/>
              <a:buAutoNum type="arabicPeriod"/>
            </a:pPr>
            <a:r>
              <a:rPr lang="en-US" sz="2400" dirty="0"/>
              <a:t>We soaked Proteinase K crystals in heavy atom compounds Eu, </a:t>
            </a:r>
            <a:r>
              <a:rPr lang="en-US" sz="2400" dirty="0" err="1"/>
              <a:t>Gd</a:t>
            </a:r>
            <a:r>
              <a:rPr lang="en-US" sz="2400" dirty="0"/>
              <a:t>, or Hg, in hope the metals would bind to proteinase K, specifically.</a:t>
            </a:r>
          </a:p>
          <a:p>
            <a:pPr marL="800100" lvl="1" indent="-342900" eaLnBrk="1" hangingPunct="1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In lab, we will calculate difference Patterson maps, note the heights of peaks in the map. </a:t>
            </a:r>
          </a:p>
          <a:p>
            <a:pPr lvl="2" eaLnBrk="1" hangingPunct="1"/>
            <a:r>
              <a:rPr lang="en-US" sz="1800" dirty="0">
                <a:solidFill>
                  <a:srgbClr val="000000"/>
                </a:solidFill>
              </a:rPr>
              <a:t>Higher peaks mean better phasing signal.</a:t>
            </a:r>
          </a:p>
          <a:p>
            <a:pPr marL="800100" lvl="1" indent="-342900" eaLnBrk="1" hangingPunct="1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Here in lecture, we will review how to determine the heavy atom coordinates manually (algebra) from a difference Patterson map for the specific case of proteinase K.</a:t>
            </a:r>
          </a:p>
        </p:txBody>
      </p:sp>
      <p:pic>
        <p:nvPicPr>
          <p:cNvPr id="4" name="Graphic 3" descr="Magnifying glass">
            <a:extLst>
              <a:ext uri="{FF2B5EF4-FFF2-40B4-BE49-F238E27FC236}">
                <a16:creationId xmlns:a16="http://schemas.microsoft.com/office/drawing/2014/main" id="{A266FD4C-F9FA-42AD-813C-923FC61C7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970417">
            <a:off x="2149813" y="5835418"/>
            <a:ext cx="914400" cy="914400"/>
          </a:xfrm>
          <a:prstGeom prst="rect">
            <a:avLst/>
          </a:prstGeom>
        </p:spPr>
      </p:pic>
      <p:pic>
        <p:nvPicPr>
          <p:cNvPr id="3" name="Graphic 2" descr="Footprints">
            <a:extLst>
              <a:ext uri="{FF2B5EF4-FFF2-40B4-BE49-F238E27FC236}">
                <a16:creationId xmlns:a16="http://schemas.microsoft.com/office/drawing/2014/main" id="{1C0C977D-B4CE-4F87-9B15-ECB8F70DC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106027">
            <a:off x="3339420" y="6049140"/>
            <a:ext cx="581488" cy="581488"/>
          </a:xfrm>
          <a:prstGeom prst="rect">
            <a:avLst/>
          </a:prstGeom>
        </p:spPr>
      </p:pic>
      <p:pic>
        <p:nvPicPr>
          <p:cNvPr id="7" name="Graphic 6" descr="Footprints">
            <a:extLst>
              <a:ext uri="{FF2B5EF4-FFF2-40B4-BE49-F238E27FC236}">
                <a16:creationId xmlns:a16="http://schemas.microsoft.com/office/drawing/2014/main" id="{55B12A0B-B31C-4627-92B2-985428C48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4537523" y="6069809"/>
            <a:ext cx="581488" cy="581488"/>
          </a:xfrm>
          <a:prstGeom prst="rect">
            <a:avLst/>
          </a:prstGeom>
        </p:spPr>
      </p:pic>
      <p:pic>
        <p:nvPicPr>
          <p:cNvPr id="8" name="Graphic 7" descr="Footprints">
            <a:extLst>
              <a:ext uri="{FF2B5EF4-FFF2-40B4-BE49-F238E27FC236}">
                <a16:creationId xmlns:a16="http://schemas.microsoft.com/office/drawing/2014/main" id="{C63E261A-DF2C-4F7B-A00F-DFB685F0F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5735626" y="6069809"/>
            <a:ext cx="581488" cy="581488"/>
          </a:xfrm>
          <a:prstGeom prst="rect">
            <a:avLst/>
          </a:prstGeom>
        </p:spPr>
      </p:pic>
      <p:pic>
        <p:nvPicPr>
          <p:cNvPr id="9" name="Graphic 8" descr="Footprints">
            <a:extLst>
              <a:ext uri="{FF2B5EF4-FFF2-40B4-BE49-F238E27FC236}">
                <a16:creationId xmlns:a16="http://schemas.microsoft.com/office/drawing/2014/main" id="{C3B15B0C-BB76-431B-A13D-2DF651EB6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852403" y="6022543"/>
            <a:ext cx="581488" cy="5814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431842-3362-4964-8B51-D4129C751C14}"/>
              </a:ext>
            </a:extLst>
          </p:cNvPr>
          <p:cNvSpPr/>
          <p:nvPr/>
        </p:nvSpPr>
        <p:spPr>
          <a:xfrm>
            <a:off x="3117632" y="55259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Now, follow the trail of clues to reveal the atomic coordinates of a Mercury derivative</a:t>
            </a:r>
            <a:endParaRPr lang="en-US" sz="1400" dirty="0"/>
          </a:p>
        </p:txBody>
      </p:sp>
      <p:pic>
        <p:nvPicPr>
          <p:cNvPr id="10" name="Graphic 9" descr="Footprints">
            <a:extLst>
              <a:ext uri="{FF2B5EF4-FFF2-40B4-BE49-F238E27FC236}">
                <a16:creationId xmlns:a16="http://schemas.microsoft.com/office/drawing/2014/main" id="{30F27355-88E1-4087-BA36-43E2F0A5D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546105">
            <a:off x="7898345" y="5858401"/>
            <a:ext cx="581488" cy="581488"/>
          </a:xfrm>
          <a:prstGeom prst="rect">
            <a:avLst/>
          </a:prstGeom>
        </p:spPr>
      </p:pic>
      <p:pic>
        <p:nvPicPr>
          <p:cNvPr id="11" name="Graphic 10" descr="Footprints">
            <a:extLst>
              <a:ext uri="{FF2B5EF4-FFF2-40B4-BE49-F238E27FC236}">
                <a16:creationId xmlns:a16="http://schemas.microsoft.com/office/drawing/2014/main" id="{288B5B8A-E2C5-4070-AB16-C3E1D4C7E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546105">
            <a:off x="8765918" y="5587282"/>
            <a:ext cx="581488" cy="5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50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7808-92B0-4F44-9319-4B33A58E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/>
              <a:t>Match the </a:t>
            </a:r>
            <a:r>
              <a:rPr lang="en-US" sz="3200" dirty="0" err="1"/>
              <a:t>u,v,w</a:t>
            </a:r>
            <a:r>
              <a:rPr lang="en-US" sz="3200" dirty="0"/>
              <a:t> with appropriate vector equation and solve for </a:t>
            </a:r>
            <a:r>
              <a:rPr lang="en-US" sz="3200" dirty="0" err="1"/>
              <a:t>x,y,z</a:t>
            </a:r>
            <a:r>
              <a:rPr lang="en-US" sz="3200" dirty="0"/>
              <a:t> algebraically</a:t>
            </a:r>
            <a:r>
              <a:rPr lang="en-US" sz="4000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3EB71A-99E8-494B-A899-73EB56518798}"/>
              </a:ext>
            </a:extLst>
          </p:cNvPr>
          <p:cNvSpPr/>
          <p:nvPr/>
        </p:nvSpPr>
        <p:spPr>
          <a:xfrm>
            <a:off x="126054" y="1629746"/>
            <a:ext cx="4103613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Order Height/Rms  Fractional coordinates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u       v       w</a:t>
            </a:r>
          </a:p>
          <a:p>
            <a:r>
              <a:rPr lang="en-US" sz="1050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17   31.30   0.4525  0.0586  </a:t>
            </a:r>
            <a:r>
              <a:rPr lang="en-US" sz="1050" b="1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18   31.30   0.9414  0.4525  </a:t>
            </a:r>
            <a:r>
              <a:rPr lang="en-US" sz="1050" b="1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  <a:r>
              <a:rPr lang="en-US" sz="1050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050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21   31.30   0.9414  0.5475  </a:t>
            </a:r>
            <a:r>
              <a:rPr lang="en-US" sz="1050" b="1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24   31.30   0.5475  0.0586  </a:t>
            </a:r>
            <a:r>
              <a:rPr lang="en-US" sz="1050" b="1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25   31.30   0.0586  0.4525  </a:t>
            </a:r>
            <a:r>
              <a:rPr lang="en-US" sz="1050" b="1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26   31.30   0.0586  0.5475  </a:t>
            </a:r>
            <a:r>
              <a:rPr lang="en-US" sz="1050" b="1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27   31.30   0.4525  0.9414  </a:t>
            </a:r>
            <a:r>
              <a:rPr lang="en-US" sz="1050" b="1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28   31.30   0.5475  0.9414  </a:t>
            </a:r>
            <a:r>
              <a:rPr lang="en-US" sz="1050" b="1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19   31.30   0.4525  0.0586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20   31.30   0.9414  0.4525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22   31.30   0.5475  0.0586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23   31.30   0.9414  0.5475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29   31.30   0.0586  0.4525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30   31.30   0.0586  0.5475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31   31.30   0.4525  0.9414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32   31.30   0.5475  0.9414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11   32.05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0.0081  0.6229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13   32.05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0.9926  0.6229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14   32.05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0.9926  0.3771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15   32.05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0.0081  0.3771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43   28.98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0.1060  0.1229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44   28.98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0.8940  0.1229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46   28.98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0.1060  0.8771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48   28.98 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0.8940  0.8771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10   32.05   0.0081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0.6229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12   32.05   0.9926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0.6229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16   32.05   0.0081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0.3771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41   28.98   0.1060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0.1229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42   28.98   0.8940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0.1229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45   28.98   0.1060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0.8771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47   28.98   0.8940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0.8771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33   30.79   0.3954  0.4941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34   30.79   0.6046  0.4941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35   30.79   0.4941  0.3954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36   30.79   0.5059  0.3954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37   30.79   0.3954  0.5059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38   30.79   0.6046  0.5059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39   30.79   0.4941  0.6046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40   30.79   0.5059  0.6046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1  377.52   0.0000  0.0000  0.0000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2   33.12   0.4415  0.5585  0.1267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3   33.12   0.4415  0.4415  0.1267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4   33.12   0.5585  0.4415  0.1267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5   33.12   0.5585  0.5585  0.1267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6   33.12   0.4415  0.4415  0.8733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7   33.12   0.5585  0.4415  0.8733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8   33.12   0.4415  0.5585  0.8733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9   33.12   0.5585  0.5585  0.8733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49   27.88   0.0470  0.9521  0.6269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50   27.88   0.9530  0.9521  0.6269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51   27.88   0.9530  0.9521  0.3731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52   27.88   0.9521  0.9530  0.3731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53   27.88   0.9521  0.0470  0.6269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54   27.88   0.0470  0.0479  0.6269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55   27.88   0.9530  0.0479  0.6269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56   27.88   0.9521  0.0470  0.3731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57   27.88   0.0470  0.0479  0.3731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58   27.88   0.9530  0.0479  0.3731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59   27.88   0.0470  0.9521  0.3731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60   27.88   0.0479  0.9530  0.3731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61    9.30   0.0000  0.0170  0.0205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62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F3DBAB-BCDC-4732-A55A-31E387ADE85D}"/>
              </a:ext>
            </a:extLst>
          </p:cNvPr>
          <p:cNvCxnSpPr/>
          <p:nvPr/>
        </p:nvCxnSpPr>
        <p:spPr>
          <a:xfrm>
            <a:off x="3335867" y="2057400"/>
            <a:ext cx="2514600" cy="2116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0CCBB5-596A-4F09-9D24-D1C99CAC91C5}"/>
              </a:ext>
            </a:extLst>
          </p:cNvPr>
          <p:cNvCxnSpPr>
            <a:cxnSpLocks/>
          </p:cNvCxnSpPr>
          <p:nvPr/>
        </p:nvCxnSpPr>
        <p:spPr>
          <a:xfrm>
            <a:off x="3335867" y="2057400"/>
            <a:ext cx="2582395" cy="4922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906F53-313B-4C33-BE57-B2430CCA2C73}"/>
              </a:ext>
            </a:extLst>
          </p:cNvPr>
          <p:cNvCxnSpPr>
            <a:cxnSpLocks/>
          </p:cNvCxnSpPr>
          <p:nvPr/>
        </p:nvCxnSpPr>
        <p:spPr>
          <a:xfrm>
            <a:off x="3335867" y="2057400"/>
            <a:ext cx="2582395" cy="8514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740136-432A-4280-8216-A0F26872498F}"/>
              </a:ext>
            </a:extLst>
          </p:cNvPr>
          <p:cNvCxnSpPr>
            <a:cxnSpLocks/>
          </p:cNvCxnSpPr>
          <p:nvPr/>
        </p:nvCxnSpPr>
        <p:spPr>
          <a:xfrm>
            <a:off x="3335867" y="2057400"/>
            <a:ext cx="2582395" cy="12107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A1CC6C9-F0CA-4DF1-A60B-67B2A508ECDE}"/>
              </a:ext>
            </a:extLst>
          </p:cNvPr>
          <p:cNvSpPr txBox="1"/>
          <p:nvPr/>
        </p:nvSpPr>
        <p:spPr>
          <a:xfrm>
            <a:off x="5918262" y="1698172"/>
            <a:ext cx="2348720" cy="78483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Symm</a:t>
            </a:r>
            <a:endParaRPr lang="en-US" sz="105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Op#    u       v      w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2-3) -½-x+y, -½-x-y,  -¼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3-2)  ½+x-y,  ½+x+y,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1-4) -½+x-y, -½+x+y,  -¼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4-1)  ½-x+y,  ½-x-y,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6-7) -½+x-y, -½-x-y,  -¼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7-6)  ½-x+y,  ½+x+y,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5-8) -½-x+y, -½+x+y,  -¼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8-5)  ½+x-y,  ½-x-y,   ¼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1-3) -½+x+y, -½-x+y,  -¾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3-1)  ½-x-y,  ½+x-y,   ¾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2-4) -½-x-y, -½+x-y,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4-2)  ½+x+y,  ½-x+y,  -¼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5-7) -½+x+y, -½+x-y,  -¾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7-5)  ½-x-y,  ½-x+y,   ¾</a:t>
            </a:r>
          </a:p>
          <a:p>
            <a:r>
              <a:rPr lang="es-ES" sz="1050" dirty="0">
                <a:solidFill>
                  <a:schemeClr val="tx2"/>
                </a:solidFill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6-8)  ½-x-y, -½-x+y,   ¼</a:t>
            </a:r>
          </a:p>
          <a:p>
            <a:r>
              <a:rPr lang="es-E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8-6) -½+x+y,  ½+x-y,  -¼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3-5)   ½-2y,      ½,  -¼+2z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5-3)  -½+2y,     -½,   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4-6)   ½+2y,      ½,  -¼+2z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6-4)  -½-2y,     -½,   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1-7)  -½+2x,     -½,  -¾+2z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7-1)   ½-2x,      ½,   ¾-2z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2-8)  -½-2x,     -½,   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8-2)   ½+2x,      ½,  -¼-2z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4-5)      ½,   ½-2x,   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5-4)     -½,  -½+2x,  -¼-2z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3-6)      ½,   ½+2x,   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6-3)     -½,  -½-2x,  -¼-2z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2-7)     -½,  -½-2y,  -¼+2z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7-2)      ½,   ½+2y,   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1-8)     -½,  -½+2y,  -¼+2z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8-1)      ½,   ½-2y,   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1-2)     2x,     2y,  -½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2-1)    -2x,    -2y,   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3-4)    -2y,     2x,   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4-3)     2y,    -2x,  -½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5-6)     2y,     2x,  -½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6-5)    -2y,    -2x,   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7-8)    -2x,     2y,   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8-7)     2x,    -2y,  -½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1-5)    x-y,   -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5-1)   -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x-y, 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2-5)   -x-y,   -x-y,  ½+2z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5-2)    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-½-2z</a:t>
            </a:r>
          </a:p>
          <a:p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endParaRPr lang="en-US" sz="105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5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F34D07-F7D0-4C8E-8937-311A1D459B15}"/>
              </a:ext>
            </a:extLst>
          </p:cNvPr>
          <p:cNvCxnSpPr>
            <a:cxnSpLocks/>
          </p:cNvCxnSpPr>
          <p:nvPr/>
        </p:nvCxnSpPr>
        <p:spPr>
          <a:xfrm>
            <a:off x="3335867" y="2057400"/>
            <a:ext cx="2582395" cy="13716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CA456E-6B9F-499F-A989-CC895B7C5919}"/>
              </a:ext>
            </a:extLst>
          </p:cNvPr>
          <p:cNvCxnSpPr>
            <a:cxnSpLocks/>
          </p:cNvCxnSpPr>
          <p:nvPr/>
        </p:nvCxnSpPr>
        <p:spPr>
          <a:xfrm>
            <a:off x="3420533" y="2057400"/>
            <a:ext cx="2514662" cy="16425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E1372B6-BDD3-417C-B0B8-A2D76F4839EA}"/>
              </a:ext>
            </a:extLst>
          </p:cNvPr>
          <p:cNvCxnSpPr>
            <a:cxnSpLocks/>
          </p:cNvCxnSpPr>
          <p:nvPr/>
        </p:nvCxnSpPr>
        <p:spPr>
          <a:xfrm>
            <a:off x="3420533" y="2057400"/>
            <a:ext cx="2506197" cy="19812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6E582F-38F8-49DC-A5D8-DFFD229D30DC}"/>
              </a:ext>
            </a:extLst>
          </p:cNvPr>
          <p:cNvCxnSpPr>
            <a:cxnSpLocks/>
          </p:cNvCxnSpPr>
          <p:nvPr/>
        </p:nvCxnSpPr>
        <p:spPr>
          <a:xfrm>
            <a:off x="3412068" y="2053696"/>
            <a:ext cx="2573989" cy="23230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12294D0-D0F9-4568-82B4-6BD0BC334D7B}"/>
              </a:ext>
            </a:extLst>
          </p:cNvPr>
          <p:cNvSpPr txBox="1"/>
          <p:nvPr/>
        </p:nvSpPr>
        <p:spPr>
          <a:xfrm>
            <a:off x="3428359" y="3780129"/>
            <a:ext cx="2498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</a:t>
            </a:r>
          </a:p>
          <a:p>
            <a:r>
              <a:rPr lang="en-US" dirty="0"/>
              <a:t>I see eight obvious matches for peak #17. Which equation should I use?</a:t>
            </a:r>
          </a:p>
        </p:txBody>
      </p:sp>
    </p:spTree>
    <p:extLst>
      <p:ext uri="{BB962C8B-B14F-4D97-AF65-F5344CB8AC3E}">
        <p14:creationId xmlns:p14="http://schemas.microsoft.com/office/powerpoint/2010/main" val="3152159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xcontur_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2" b="89648"/>
          <a:stretch/>
        </p:blipFill>
        <p:spPr bwMode="auto">
          <a:xfrm>
            <a:off x="-79392" y="2076490"/>
            <a:ext cx="3952994" cy="49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00303" y="639214"/>
            <a:ext cx="254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b="1" dirty="0"/>
              <a:t>Symmetry operator 3</a:t>
            </a:r>
          </a:p>
          <a:p>
            <a:pPr eaLnBrk="1" hangingPunct="1"/>
            <a:r>
              <a:rPr lang="en-US" b="1" dirty="0"/>
              <a:t>-Symmetry operator 2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946653" y="631826"/>
            <a:ext cx="3567956" cy="9398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½-y      ½+x      ¾+z </a:t>
            </a:r>
          </a:p>
          <a:p>
            <a:r>
              <a:rPr lang="en-US" sz="1600" b="1" u="sng" dirty="0">
                <a:latin typeface="Courier New" pitchFamily="49" charset="0"/>
                <a:cs typeface="Courier New" pitchFamily="49" charset="0"/>
              </a:rPr>
              <a:t>  -( -x       -y      ½+z) </a:t>
            </a:r>
          </a:p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u=½+x-y  v=½+x+y    w=¼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5615385" y="1571626"/>
            <a:ext cx="0" cy="48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6974796" y="1530777"/>
            <a:ext cx="965237" cy="5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77766" y="2097577"/>
            <a:ext cx="2263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5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Plug in u and solve for x.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7304" y="2631400"/>
            <a:ext cx="321754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     u       v       w</a:t>
            </a:r>
          </a:p>
          <a:p>
            <a:r>
              <a:rPr lang="en-US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0.4525  0.0586  </a:t>
            </a:r>
            <a:r>
              <a:rPr lang="en-US" b="1" dirty="0">
                <a:highlight>
                  <a:srgbClr val="BBE0E3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  <a:endParaRPr 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C6F621-FB5A-428F-A9E6-8B4012061D93}"/>
              </a:ext>
            </a:extLst>
          </p:cNvPr>
          <p:cNvSpPr txBox="1"/>
          <p:nvPr/>
        </p:nvSpPr>
        <p:spPr>
          <a:xfrm>
            <a:off x="4069081" y="2710800"/>
            <a:ext cx="28064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u  =  ½ +x -y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0.4525 = -½ +x -y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0.9525 =     x –y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Add equations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0.9525 =     x –y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+(</a:t>
            </a:r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0.5856 =     x +y)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1.5831=    2x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0.7691 = x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22776D-B300-4AEF-9060-B9A3E12CAF9E}"/>
              </a:ext>
            </a:extLst>
          </p:cNvPr>
          <p:cNvSpPr txBox="1"/>
          <p:nvPr/>
        </p:nvSpPr>
        <p:spPr>
          <a:xfrm>
            <a:off x="6793615" y="2690626"/>
            <a:ext cx="25322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v  = -½ +x +y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0.0586 = -½ +x +y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0.5856  =    x +y 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Subtract equations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0.9525 =     x –y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-(</a:t>
            </a:r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0.5856 =     x +y)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0.3669=       -2y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-0.1835 = 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0.8165 = y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B3FC99-579A-47C8-8876-6CB9ADCB1F39}"/>
              </a:ext>
            </a:extLst>
          </p:cNvPr>
          <p:cNvSpPr/>
          <p:nvPr/>
        </p:nvSpPr>
        <p:spPr>
          <a:xfrm>
            <a:off x="6974797" y="2077402"/>
            <a:ext cx="22632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5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Plug in v and solve for 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F857-C28A-4640-85AC-5C38281E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unit cell origin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0A7F7-445B-44FA-8F85-69F6F690D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1" y="1421117"/>
            <a:ext cx="3328180" cy="3392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080602-34FE-4AED-97C8-FFD970A6C4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9"/>
          <a:stretch/>
        </p:blipFill>
        <p:spPr>
          <a:xfrm>
            <a:off x="2775146" y="1421117"/>
            <a:ext cx="3163472" cy="3392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935E50-72DF-447A-8C8D-2812DD7D9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9"/>
          <a:stretch/>
        </p:blipFill>
        <p:spPr>
          <a:xfrm>
            <a:off x="4572000" y="1421117"/>
            <a:ext cx="3163472" cy="339218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73AF265-628B-4240-A2B1-1521ABFCCB6F}"/>
              </a:ext>
            </a:extLst>
          </p:cNvPr>
          <p:cNvGrpSpPr/>
          <p:nvPr/>
        </p:nvGrpSpPr>
        <p:grpSpPr>
          <a:xfrm>
            <a:off x="787401" y="3481405"/>
            <a:ext cx="6960771" cy="3149600"/>
            <a:chOff x="989819" y="4419600"/>
            <a:chExt cx="6960771" cy="3149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90D9F7-D856-4986-90FA-3544EA4A0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151"/>
            <a:stretch/>
          </p:blipFill>
          <p:spPr>
            <a:xfrm>
              <a:off x="989819" y="4419600"/>
              <a:ext cx="3328180" cy="3149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29B41A-1744-4E08-8027-CDAC7CD06E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49" t="7151"/>
            <a:stretch/>
          </p:blipFill>
          <p:spPr>
            <a:xfrm>
              <a:off x="2990264" y="4419600"/>
              <a:ext cx="3163472" cy="31496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B7E41E-3C94-45BD-AD21-B147A876AB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49" t="7151"/>
            <a:stretch/>
          </p:blipFill>
          <p:spPr>
            <a:xfrm>
              <a:off x="4787118" y="4419600"/>
              <a:ext cx="3163472" cy="314960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B8F3554-7DFC-4406-BA02-20E73A0FF6F9}"/>
              </a:ext>
            </a:extLst>
          </p:cNvPr>
          <p:cNvSpPr>
            <a:spLocks noChangeAspect="1"/>
          </p:cNvSpPr>
          <p:nvPr/>
        </p:nvSpPr>
        <p:spPr>
          <a:xfrm>
            <a:off x="1645237" y="3217069"/>
            <a:ext cx="1857088" cy="1857088"/>
          </a:xfrm>
          <a:prstGeom prst="rect">
            <a:avLst/>
          </a:prstGeom>
          <a:solidFill>
            <a:srgbClr val="FFFFFF">
              <a:alpha val="36078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81F469-143C-4711-84D7-EC85423ED5D7}"/>
              </a:ext>
            </a:extLst>
          </p:cNvPr>
          <p:cNvGrpSpPr/>
          <p:nvPr/>
        </p:nvGrpSpPr>
        <p:grpSpPr>
          <a:xfrm>
            <a:off x="1387677" y="4366638"/>
            <a:ext cx="872281" cy="1002010"/>
            <a:chOff x="-1862680" y="5392546"/>
            <a:chExt cx="872281" cy="100201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7AD066B-771F-48CA-9876-FF6A13600D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605241" y="6088724"/>
              <a:ext cx="386633" cy="2184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5A8DBB-4A5E-4F8D-A0E9-1B87E79FBCD5}"/>
                </a:ext>
              </a:extLst>
            </p:cNvPr>
            <p:cNvSpPr txBox="1"/>
            <p:nvPr/>
          </p:nvSpPr>
          <p:spPr>
            <a:xfrm>
              <a:off x="-1290481" y="602522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5EFE137-03B3-4DFB-BBDA-B0807FA79A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601070" y="5678921"/>
              <a:ext cx="1" cy="442166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A385B8-44D2-4BCC-8B86-A647E3F118F3}"/>
                </a:ext>
              </a:extLst>
            </p:cNvPr>
            <p:cNvSpPr txBox="1"/>
            <p:nvPr/>
          </p:nvSpPr>
          <p:spPr>
            <a:xfrm>
              <a:off x="-1862680" y="539254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215C158B-957C-417C-8982-B315C8071A7F}"/>
              </a:ext>
            </a:extLst>
          </p:cNvPr>
          <p:cNvSpPr>
            <a:spLocks noChangeAspect="1"/>
          </p:cNvSpPr>
          <p:nvPr/>
        </p:nvSpPr>
        <p:spPr>
          <a:xfrm>
            <a:off x="2800546" y="3606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6FED81-AFC0-43A3-8144-ED2CCA36DAB7}"/>
              </a:ext>
            </a:extLst>
          </p:cNvPr>
          <p:cNvSpPr txBox="1"/>
          <p:nvPr/>
        </p:nvSpPr>
        <p:spPr>
          <a:xfrm>
            <a:off x="2209547" y="328996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X= 0.77 y=0.82</a:t>
            </a:r>
          </a:p>
        </p:txBody>
      </p:sp>
    </p:spTree>
    <p:extLst>
      <p:ext uri="{BB962C8B-B14F-4D97-AF65-F5344CB8AC3E}">
        <p14:creationId xmlns:p14="http://schemas.microsoft.com/office/powerpoint/2010/main" val="810634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F857-C28A-4640-85AC-5C38281E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unit cell origin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0A7F7-445B-44FA-8F85-69F6F690D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1" y="1421117"/>
            <a:ext cx="3328180" cy="3392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080602-34FE-4AED-97C8-FFD970A6C4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9"/>
          <a:stretch/>
        </p:blipFill>
        <p:spPr>
          <a:xfrm>
            <a:off x="2775146" y="1421117"/>
            <a:ext cx="3163472" cy="3392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935E50-72DF-447A-8C8D-2812DD7D9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9"/>
          <a:stretch/>
        </p:blipFill>
        <p:spPr>
          <a:xfrm>
            <a:off x="4572000" y="1421117"/>
            <a:ext cx="3163472" cy="339218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73AF265-628B-4240-A2B1-1521ABFCCB6F}"/>
              </a:ext>
            </a:extLst>
          </p:cNvPr>
          <p:cNvGrpSpPr/>
          <p:nvPr/>
        </p:nvGrpSpPr>
        <p:grpSpPr>
          <a:xfrm>
            <a:off x="787401" y="3481405"/>
            <a:ext cx="6960771" cy="3149600"/>
            <a:chOff x="989819" y="4419600"/>
            <a:chExt cx="6960771" cy="3149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90D9F7-D856-4986-90FA-3544EA4A0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151"/>
            <a:stretch/>
          </p:blipFill>
          <p:spPr>
            <a:xfrm>
              <a:off x="989819" y="4419600"/>
              <a:ext cx="3328180" cy="3149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29B41A-1744-4E08-8027-CDAC7CD06E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49" t="7151"/>
            <a:stretch/>
          </p:blipFill>
          <p:spPr>
            <a:xfrm>
              <a:off x="2990264" y="4419600"/>
              <a:ext cx="3163472" cy="31496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B7E41E-3C94-45BD-AD21-B147A876AB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49" t="7151"/>
            <a:stretch/>
          </p:blipFill>
          <p:spPr>
            <a:xfrm>
              <a:off x="4787118" y="4419600"/>
              <a:ext cx="3163472" cy="314960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B8F3554-7DFC-4406-BA02-20E73A0FF6F9}"/>
              </a:ext>
            </a:extLst>
          </p:cNvPr>
          <p:cNvSpPr>
            <a:spLocks noChangeAspect="1"/>
          </p:cNvSpPr>
          <p:nvPr/>
        </p:nvSpPr>
        <p:spPr>
          <a:xfrm>
            <a:off x="2570522" y="2361422"/>
            <a:ext cx="1857088" cy="1857088"/>
          </a:xfrm>
          <a:prstGeom prst="rect">
            <a:avLst/>
          </a:prstGeom>
          <a:solidFill>
            <a:srgbClr val="FFFFFF">
              <a:alpha val="36078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81F469-143C-4711-84D7-EC85423ED5D7}"/>
              </a:ext>
            </a:extLst>
          </p:cNvPr>
          <p:cNvGrpSpPr/>
          <p:nvPr/>
        </p:nvGrpSpPr>
        <p:grpSpPr>
          <a:xfrm>
            <a:off x="2326305" y="3496106"/>
            <a:ext cx="872281" cy="1002010"/>
            <a:chOff x="-1862680" y="5392546"/>
            <a:chExt cx="872281" cy="100201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7AD066B-771F-48CA-9876-FF6A13600D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605241" y="6088724"/>
              <a:ext cx="386633" cy="2184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5A8DBB-4A5E-4F8D-A0E9-1B87E79FBCD5}"/>
                </a:ext>
              </a:extLst>
            </p:cNvPr>
            <p:cNvSpPr txBox="1"/>
            <p:nvPr/>
          </p:nvSpPr>
          <p:spPr>
            <a:xfrm>
              <a:off x="-1290481" y="602522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5EFE137-03B3-4DFB-BBDA-B0807FA79A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601070" y="5678921"/>
              <a:ext cx="1" cy="442166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A385B8-44D2-4BCC-8B86-A647E3F118F3}"/>
                </a:ext>
              </a:extLst>
            </p:cNvPr>
            <p:cNvSpPr txBox="1"/>
            <p:nvPr/>
          </p:nvSpPr>
          <p:spPr>
            <a:xfrm>
              <a:off x="-1862680" y="539254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215C158B-957C-417C-8982-B315C8071A7F}"/>
              </a:ext>
            </a:extLst>
          </p:cNvPr>
          <p:cNvSpPr>
            <a:spLocks noChangeAspect="1"/>
          </p:cNvSpPr>
          <p:nvPr/>
        </p:nvSpPr>
        <p:spPr>
          <a:xfrm>
            <a:off x="2800546" y="3606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6FED81-AFC0-43A3-8144-ED2CCA36DAB7}"/>
              </a:ext>
            </a:extLst>
          </p:cNvPr>
          <p:cNvSpPr txBox="1"/>
          <p:nvPr/>
        </p:nvSpPr>
        <p:spPr>
          <a:xfrm>
            <a:off x="2770777" y="329673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X= 0.27 y=0.32</a:t>
            </a:r>
          </a:p>
        </p:txBody>
      </p:sp>
    </p:spTree>
    <p:extLst>
      <p:ext uri="{BB962C8B-B14F-4D97-AF65-F5344CB8AC3E}">
        <p14:creationId xmlns:p14="http://schemas.microsoft.com/office/powerpoint/2010/main" val="3681339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FE778C5-0681-4E87-B482-45A9FAC8B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075" y="3220203"/>
            <a:ext cx="6047798" cy="3058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F2F857-C28A-4640-85AC-5C38281E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Cheshire symmetry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8F3554-7DFC-4406-BA02-20E73A0FF6F9}"/>
              </a:ext>
            </a:extLst>
          </p:cNvPr>
          <p:cNvSpPr>
            <a:spLocks noChangeAspect="1"/>
          </p:cNvSpPr>
          <p:nvPr/>
        </p:nvSpPr>
        <p:spPr>
          <a:xfrm>
            <a:off x="2570522" y="2361422"/>
            <a:ext cx="1857088" cy="1857088"/>
          </a:xfrm>
          <a:prstGeom prst="rect">
            <a:avLst/>
          </a:prstGeom>
          <a:solidFill>
            <a:srgbClr val="FFFFFF">
              <a:alpha val="36078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81F469-143C-4711-84D7-EC85423ED5D7}"/>
              </a:ext>
            </a:extLst>
          </p:cNvPr>
          <p:cNvGrpSpPr/>
          <p:nvPr/>
        </p:nvGrpSpPr>
        <p:grpSpPr>
          <a:xfrm>
            <a:off x="2326305" y="3496106"/>
            <a:ext cx="872281" cy="1002010"/>
            <a:chOff x="-1862680" y="5392546"/>
            <a:chExt cx="872281" cy="100201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7AD066B-771F-48CA-9876-FF6A13600D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605241" y="6088724"/>
              <a:ext cx="386633" cy="2184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5A8DBB-4A5E-4F8D-A0E9-1B87E79FBCD5}"/>
                </a:ext>
              </a:extLst>
            </p:cNvPr>
            <p:cNvSpPr txBox="1"/>
            <p:nvPr/>
          </p:nvSpPr>
          <p:spPr>
            <a:xfrm>
              <a:off x="-1290481" y="602522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x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5EFE137-03B3-4DFB-BBDA-B0807FA79A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601070" y="5678921"/>
              <a:ext cx="1" cy="442166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A385B8-44D2-4BCC-8B86-A647E3F118F3}"/>
                </a:ext>
              </a:extLst>
            </p:cNvPr>
            <p:cNvSpPr txBox="1"/>
            <p:nvPr/>
          </p:nvSpPr>
          <p:spPr>
            <a:xfrm>
              <a:off x="-1862680" y="539254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215C158B-957C-417C-8982-B315C8071A7F}"/>
              </a:ext>
            </a:extLst>
          </p:cNvPr>
          <p:cNvSpPr>
            <a:spLocks noChangeAspect="1"/>
          </p:cNvSpPr>
          <p:nvPr/>
        </p:nvSpPr>
        <p:spPr>
          <a:xfrm>
            <a:off x="2800546" y="36068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6FED81-AFC0-43A3-8144-ED2CCA36DAB7}"/>
              </a:ext>
            </a:extLst>
          </p:cNvPr>
          <p:cNvSpPr txBox="1"/>
          <p:nvPr/>
        </p:nvSpPr>
        <p:spPr>
          <a:xfrm>
            <a:off x="2770777" y="329673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X= 0.27 y=0.32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2AA6B9-4015-4E74-AE81-9738C9870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075" y="1365432"/>
            <a:ext cx="6047798" cy="30585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23CA97A-8440-42B2-B989-D9400D94A197}"/>
              </a:ext>
            </a:extLst>
          </p:cNvPr>
          <p:cNvSpPr>
            <a:spLocks noChangeAspect="1"/>
          </p:cNvSpPr>
          <p:nvPr/>
        </p:nvSpPr>
        <p:spPr>
          <a:xfrm>
            <a:off x="2621322" y="2412222"/>
            <a:ext cx="1857088" cy="1857088"/>
          </a:xfrm>
          <a:prstGeom prst="rect">
            <a:avLst/>
          </a:prstGeom>
          <a:solidFill>
            <a:srgbClr val="FFFFFF">
              <a:alpha val="36078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90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7808-92B0-4F44-9319-4B33A58E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6902"/>
          </a:xfrm>
        </p:spPr>
        <p:txBody>
          <a:bodyPr/>
          <a:lstStyle/>
          <a:p>
            <a:pPr algn="l"/>
            <a:r>
              <a:rPr lang="en-US" sz="3200" dirty="0"/>
              <a:t>Find another equation to solve for z.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3EB71A-99E8-494B-A899-73EB56518798}"/>
              </a:ext>
            </a:extLst>
          </p:cNvPr>
          <p:cNvSpPr/>
          <p:nvPr/>
        </p:nvSpPr>
        <p:spPr>
          <a:xfrm>
            <a:off x="171774" y="928552"/>
            <a:ext cx="4103613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Order Height/Rms  Fractional coordinates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u       v       w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17   31.30   0.4525  0.0586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18   31.30   0.9414  0.4525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21   31.30   0.9414  0.5475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24   31.30   0.5475  0.0586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25   31.30   0.0586  0.4525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26   31.30   0.0586  0.5475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27   31.30   0.4525  0.9414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28   31.30   0.5475  0.9414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0.2500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19   31.30   0.4525  0.0586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20   31.30   0.9414  0.4525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22   31.30   0.5475  0.0586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23   31.30   0.9414  0.5475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29   31.30   0.0586  0.4525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30   31.30   0.0586  0.5475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31   31.30   0.4525  0.9414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32   31.30   0.5475  0.9414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0.7500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11   32.05   </a:t>
            </a:r>
            <a:r>
              <a:rPr lang="en-US" sz="1050" b="1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0.0081  0.6229</a:t>
            </a:r>
          </a:p>
          <a:p>
            <a:r>
              <a:rPr lang="en-US" sz="1050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13   32.05   </a:t>
            </a:r>
            <a:r>
              <a:rPr lang="en-US" sz="1050" b="1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0.9926  0.6229</a:t>
            </a:r>
          </a:p>
          <a:p>
            <a:r>
              <a:rPr lang="en-US" sz="1050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14   32.05   </a:t>
            </a:r>
            <a:r>
              <a:rPr lang="en-US" sz="1050" b="1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0.9926  0.3771</a:t>
            </a:r>
          </a:p>
          <a:p>
            <a:r>
              <a:rPr lang="en-US" sz="1050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15   32.05   </a:t>
            </a:r>
            <a:r>
              <a:rPr lang="en-US" sz="1050" b="1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0.0081  0.3771</a:t>
            </a:r>
          </a:p>
          <a:p>
            <a:r>
              <a:rPr lang="en-US" sz="1050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43   28.98   </a:t>
            </a:r>
            <a:r>
              <a:rPr lang="en-US" sz="1050" b="1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0.1060  0.1229</a:t>
            </a:r>
          </a:p>
          <a:p>
            <a:r>
              <a:rPr lang="en-US" sz="1050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44   28.98   </a:t>
            </a:r>
            <a:r>
              <a:rPr lang="en-US" sz="1050" b="1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0.8940  0.1229</a:t>
            </a:r>
          </a:p>
          <a:p>
            <a:r>
              <a:rPr lang="en-US" sz="1050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46   28.98   </a:t>
            </a:r>
            <a:r>
              <a:rPr lang="en-US" sz="1050" b="1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0.1060  0.8771</a:t>
            </a:r>
          </a:p>
          <a:p>
            <a:r>
              <a:rPr lang="en-US" sz="1050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  48   28.98   </a:t>
            </a:r>
            <a:r>
              <a:rPr lang="en-US" sz="1050" b="1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 0.8940  0.8771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10   32.05   0.0081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0.6229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12   32.05   0.9926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0.6229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16   32.05   0.0081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0.3771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41   28.98   0.1060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0.1229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42   28.98   0.8940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0.1229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45   28.98   0.1060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0.8771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47   28.98   0.8940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0.8771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33   30.79   0.3954  0.4941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34   30.79   0.6046  0.4941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35   30.79   0.4941  0.3954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36   30.79   0.5059  0.3954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37   30.79   0.3954  0.5059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38   30.79   0.6046  0.5059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39   30.79   0.4941  0.6046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40   30.79   0.5059  0.6046  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0.5000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1  377.52   0.0000  0.0000  0.0000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2   33.12   0.4415  0.5585  0.1267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3   33.12   0.4415  0.4415  0.1267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4   33.12   0.5585  0.4415  0.1267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5   33.12   0.5585  0.5585  0.1267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6   33.12   0.4415  0.4415  0.8733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7   33.12   0.5585  0.4415  0.8733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8   33.12   0.4415  0.5585  0.8733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9   33.12   0.5585  0.5585  0.8733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49   27.88   0.0470  0.9521  0.6269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50   27.88   0.9530  0.9521  0.6269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51   27.88   0.9530  0.9521  0.3731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52   27.88   0.9521  0.9530  0.3731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53   27.88   0.9521  0.0470  0.6269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54   27.88   0.0470  0.0479  0.6269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55   27.88   0.9530  0.0479  0.6269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56   27.88   0.9521  0.0470  0.3731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57   27.88   0.0470  0.0479  0.3731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58   27.88   0.9530  0.0479  0.3731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59   27.88   0.0470  0.9521  0.3731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60   27.88   0.0479  0.9530  0.3731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61    9.30   0.0000  0.0170  0.0205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62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F3DBAB-BCDC-4732-A55A-31E387ADE85D}"/>
              </a:ext>
            </a:extLst>
          </p:cNvPr>
          <p:cNvCxnSpPr>
            <a:cxnSpLocks/>
          </p:cNvCxnSpPr>
          <p:nvPr/>
        </p:nvCxnSpPr>
        <p:spPr>
          <a:xfrm>
            <a:off x="3368387" y="3910395"/>
            <a:ext cx="2574572" cy="82485"/>
          </a:xfrm>
          <a:prstGeom prst="straightConnector1">
            <a:avLst/>
          </a:prstGeom>
          <a:ln w="28575">
            <a:solidFill>
              <a:srgbClr val="F0AE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0CCBB5-596A-4F09-9D24-D1C99CAC91C5}"/>
              </a:ext>
            </a:extLst>
          </p:cNvPr>
          <p:cNvCxnSpPr>
            <a:cxnSpLocks/>
          </p:cNvCxnSpPr>
          <p:nvPr/>
        </p:nvCxnSpPr>
        <p:spPr>
          <a:xfrm>
            <a:off x="3368387" y="3910395"/>
            <a:ext cx="2574572" cy="227265"/>
          </a:xfrm>
          <a:prstGeom prst="straightConnector1">
            <a:avLst/>
          </a:prstGeom>
          <a:ln w="28575">
            <a:solidFill>
              <a:srgbClr val="F0AE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906F53-313B-4C33-BE57-B2430CCA2C73}"/>
              </a:ext>
            </a:extLst>
          </p:cNvPr>
          <p:cNvCxnSpPr>
            <a:cxnSpLocks/>
          </p:cNvCxnSpPr>
          <p:nvPr/>
        </p:nvCxnSpPr>
        <p:spPr>
          <a:xfrm>
            <a:off x="3368387" y="3910395"/>
            <a:ext cx="2574572" cy="387285"/>
          </a:xfrm>
          <a:prstGeom prst="straightConnector1">
            <a:avLst/>
          </a:prstGeom>
          <a:ln w="28575">
            <a:solidFill>
              <a:srgbClr val="F0AE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740136-432A-4280-8216-A0F26872498F}"/>
              </a:ext>
            </a:extLst>
          </p:cNvPr>
          <p:cNvCxnSpPr>
            <a:cxnSpLocks/>
          </p:cNvCxnSpPr>
          <p:nvPr/>
        </p:nvCxnSpPr>
        <p:spPr>
          <a:xfrm>
            <a:off x="3368387" y="3910395"/>
            <a:ext cx="2574572" cy="562545"/>
          </a:xfrm>
          <a:prstGeom prst="straightConnector1">
            <a:avLst/>
          </a:prstGeom>
          <a:ln w="28575">
            <a:solidFill>
              <a:srgbClr val="F0AE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A1CC6C9-F0CA-4DF1-A60B-67B2A508ECDE}"/>
              </a:ext>
            </a:extLst>
          </p:cNvPr>
          <p:cNvSpPr txBox="1"/>
          <p:nvPr/>
        </p:nvSpPr>
        <p:spPr>
          <a:xfrm>
            <a:off x="5866758" y="997132"/>
            <a:ext cx="2348720" cy="784830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Symm</a:t>
            </a:r>
            <a:endParaRPr lang="en-US" sz="105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Op#    u       v      w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2-3) -½-x+y, -½-x-y,  -¼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3-2)  ½+x-y,  ½+x+y,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1-4) -½+x-y, -½+x+y,  -¼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4-1)  ½-x+y,  ½-x-y,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6-7) -½+x-y, -½-x-y,  -¼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7-6)  ½-x+y,  ½+x+y,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5-8) -½-x+y, -½+x+y,  -¼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8-5)  ½+x-y,  ½-x-y,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1-3) -½+x+y, -½-x+y,  -¾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3-1)  ½-x-y,  ½+x-y,   ¾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2-4) -½-x-y, -½+x-y,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4-2)  ½+x+y,  ½-x+y,  -¼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5-7) -½+x+y, -½+x-y,  -¾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7-5)  ½-x-y,  ½-x+y,   ¾</a:t>
            </a:r>
          </a:p>
          <a:p>
            <a:r>
              <a:rPr lang="es-E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6-8)  ½-x-y, -½-x+y,   ¼</a:t>
            </a:r>
          </a:p>
          <a:p>
            <a:r>
              <a:rPr lang="es-E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8-6) -½+x+y,  ½+x-y,  -¼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4-5)      ½,   ½-2x,   ¼+2z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5-4)     -½,  -½+2x,  -¼-2z</a:t>
            </a:r>
          </a:p>
          <a:p>
            <a:r>
              <a:rPr lang="en-US" sz="1050" b="1" dirty="0">
                <a:solidFill>
                  <a:schemeClr val="tx2"/>
                </a:solidFill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3-6)      ½,   ½+2x,   ¼+2z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6-3)     -½,  -½-2x,  -¼-2z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2-7)     -½,  -½-2y,  -¼+2z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7-2)      ½,   ½+2y,   ¼-2z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1-8)     -½,  -½+2y,  -¼+2z</a:t>
            </a:r>
          </a:p>
          <a:p>
            <a:r>
              <a:rPr lang="en-US" sz="1050" dirty="0">
                <a:solidFill>
                  <a:schemeClr val="tx2"/>
                </a:solidFill>
                <a:highlight>
                  <a:srgbClr val="FFCC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8-1)      ½,   ½-2y,   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3-5)   ½-2y,      ½,  -¼+2z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5-3)  -½+2y,     -½,   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4-6)   ½+2y,      ½,  -¼+2z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6-4)  -½-2y,     -½,   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1-7)  -½+2x,     -½,  -¾+2z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7-1)   ½-2x,      ½,   ¾-2z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2-8)  -½-2x,     -½,   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8-2)   ½+2x,      ½,  -¼-2z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1-2)     2x,     2y,  -½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2-1)    -2x,    -2y,   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3-4)    -2y,     2x,   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4-3)     2y,    -2x,  -½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5-6)     2y,     2x,  -½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6-5)    -2y,    -2x,   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7-8)    -2x,     2y,   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8-7)     2x,    -2y,  -½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1-5)    x-y,   -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5-1)   -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x-y, 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2-5)   -x-y,   -x-y,  ½+2z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5-2)    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</a:t>
            </a:r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-½-2z</a:t>
            </a:r>
          </a:p>
          <a:p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endParaRPr lang="en-US" sz="105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5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F34D07-F7D0-4C8E-8937-311A1D459B15}"/>
              </a:ext>
            </a:extLst>
          </p:cNvPr>
          <p:cNvCxnSpPr>
            <a:cxnSpLocks/>
          </p:cNvCxnSpPr>
          <p:nvPr/>
        </p:nvCxnSpPr>
        <p:spPr>
          <a:xfrm>
            <a:off x="3368387" y="3910395"/>
            <a:ext cx="2574572" cy="722565"/>
          </a:xfrm>
          <a:prstGeom prst="straightConnector1">
            <a:avLst/>
          </a:prstGeom>
          <a:ln w="28575">
            <a:solidFill>
              <a:srgbClr val="F0AE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CA456E-6B9F-499F-A989-CC895B7C5919}"/>
              </a:ext>
            </a:extLst>
          </p:cNvPr>
          <p:cNvCxnSpPr>
            <a:cxnSpLocks/>
          </p:cNvCxnSpPr>
          <p:nvPr/>
        </p:nvCxnSpPr>
        <p:spPr>
          <a:xfrm>
            <a:off x="3453053" y="3910395"/>
            <a:ext cx="2489906" cy="867345"/>
          </a:xfrm>
          <a:prstGeom prst="straightConnector1">
            <a:avLst/>
          </a:prstGeom>
          <a:ln w="28575">
            <a:solidFill>
              <a:srgbClr val="F0AE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E1372B6-BDD3-417C-B0B8-A2D76F4839EA}"/>
              </a:ext>
            </a:extLst>
          </p:cNvPr>
          <p:cNvCxnSpPr>
            <a:cxnSpLocks/>
          </p:cNvCxnSpPr>
          <p:nvPr/>
        </p:nvCxnSpPr>
        <p:spPr>
          <a:xfrm>
            <a:off x="3453053" y="3910395"/>
            <a:ext cx="2489906" cy="1057845"/>
          </a:xfrm>
          <a:prstGeom prst="straightConnector1">
            <a:avLst/>
          </a:prstGeom>
          <a:ln w="28575">
            <a:solidFill>
              <a:srgbClr val="F0AE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6E582F-38F8-49DC-A5D8-DFFD229D30DC}"/>
              </a:ext>
            </a:extLst>
          </p:cNvPr>
          <p:cNvCxnSpPr>
            <a:cxnSpLocks/>
          </p:cNvCxnSpPr>
          <p:nvPr/>
        </p:nvCxnSpPr>
        <p:spPr>
          <a:xfrm>
            <a:off x="3444588" y="3906691"/>
            <a:ext cx="2498371" cy="1206329"/>
          </a:xfrm>
          <a:prstGeom prst="straightConnector1">
            <a:avLst/>
          </a:prstGeom>
          <a:ln w="28575">
            <a:solidFill>
              <a:srgbClr val="F0AE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12294D0-D0F9-4568-82B4-6BD0BC334D7B}"/>
              </a:ext>
            </a:extLst>
          </p:cNvPr>
          <p:cNvSpPr txBox="1"/>
          <p:nvPr/>
        </p:nvSpPr>
        <p:spPr>
          <a:xfrm>
            <a:off x="3453053" y="1819028"/>
            <a:ext cx="24983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</a:t>
            </a:r>
          </a:p>
          <a:p>
            <a:r>
              <a:rPr lang="en-US" sz="1400" dirty="0"/>
              <a:t>I see eight obvious matches for peak 11. Which equation should I use?</a:t>
            </a:r>
          </a:p>
          <a:p>
            <a:endParaRPr lang="en-US" sz="1400" dirty="0"/>
          </a:p>
          <a:p>
            <a:r>
              <a:rPr lang="en-US" sz="1400" dirty="0"/>
              <a:t>Use the equation that yields the previously obtained value of “x” or “y”</a:t>
            </a:r>
          </a:p>
        </p:txBody>
      </p:sp>
    </p:spTree>
    <p:extLst>
      <p:ext uri="{BB962C8B-B14F-4D97-AF65-F5344CB8AC3E}">
        <p14:creationId xmlns:p14="http://schemas.microsoft.com/office/powerpoint/2010/main" val="3799427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2895601" y="686554"/>
            <a:ext cx="254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 </a:t>
            </a:r>
            <a:r>
              <a:rPr lang="en-US" b="1" dirty="0"/>
              <a:t>Symmetry operator 3</a:t>
            </a:r>
          </a:p>
          <a:p>
            <a:pPr eaLnBrk="1" hangingPunct="1"/>
            <a:r>
              <a:rPr lang="en-US" b="1" dirty="0"/>
              <a:t>-Symmetry operator 6</a:t>
            </a:r>
          </a:p>
        </p:txBody>
      </p:sp>
      <p:sp>
        <p:nvSpPr>
          <p:cNvPr id="40968" name="Rectangle 6"/>
          <p:cNvSpPr>
            <a:spLocks noChangeArrowheads="1"/>
          </p:cNvSpPr>
          <p:nvPr/>
        </p:nvSpPr>
        <p:spPr bwMode="auto">
          <a:xfrm>
            <a:off x="5441951" y="631826"/>
            <a:ext cx="3359783" cy="939800"/>
          </a:xfrm>
          <a:prstGeom prst="rect">
            <a:avLst/>
          </a:prstGeom>
          <a:solidFill>
            <a:srgbClr val="FDCD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972" name="Line 10"/>
          <p:cNvSpPr>
            <a:spLocks noChangeShapeType="1"/>
          </p:cNvSpPr>
          <p:nvPr/>
        </p:nvSpPr>
        <p:spPr bwMode="auto">
          <a:xfrm flipH="1">
            <a:off x="6125925" y="1555752"/>
            <a:ext cx="655080" cy="4825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0245" y="2305614"/>
            <a:ext cx="321754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u       v       w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0.5000  0.0081  0.6229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55314" y="2224114"/>
            <a:ext cx="1949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itchFamily="49" charset="0"/>
                <a:cs typeface="Courier New" pitchFamily="49" charset="0"/>
              </a:rPr>
              <a:t>Plug in w, solve for z: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7728341" y="1555751"/>
            <a:ext cx="1588" cy="48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2224114"/>
            <a:ext cx="2001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Plug in v, solve for x:</a:t>
            </a:r>
          </a:p>
        </p:txBody>
      </p:sp>
      <p:sp>
        <p:nvSpPr>
          <p:cNvPr id="7" name="Oval 6"/>
          <p:cNvSpPr/>
          <p:nvPr/>
        </p:nvSpPr>
        <p:spPr>
          <a:xfrm>
            <a:off x="1002028" y="3598223"/>
            <a:ext cx="446762" cy="3327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F6C7BF-566A-4DDA-8DBB-1DC9567D6CD2}"/>
              </a:ext>
            </a:extLst>
          </p:cNvPr>
          <p:cNvSpPr txBox="1"/>
          <p:nvPr/>
        </p:nvSpPr>
        <p:spPr>
          <a:xfrm>
            <a:off x="4290060" y="2915272"/>
            <a:ext cx="21634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v =  ½ + 2x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0.0081 =  ½ + 2x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-0.4919 =      2x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-0.2460 =       x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0.7541 =       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BBA884-403C-4F62-885C-D9CEB33B0F6E}"/>
              </a:ext>
            </a:extLst>
          </p:cNvPr>
          <p:cNvSpPr txBox="1"/>
          <p:nvPr/>
        </p:nvSpPr>
        <p:spPr>
          <a:xfrm>
            <a:off x="6821291" y="2951945"/>
            <a:ext cx="1889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w = ¼ + 2z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0.6229 = ¼ + 2z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0.3729 = 2z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0.1865 = z</a:t>
            </a:r>
          </a:p>
        </p:txBody>
      </p:sp>
      <p:pic>
        <p:nvPicPr>
          <p:cNvPr id="18" name="Picture 2" descr="xcontur_jpg">
            <a:extLst>
              <a:ext uri="{FF2B5EF4-FFF2-40B4-BE49-F238E27FC236}">
                <a16:creationId xmlns:a16="http://schemas.microsoft.com/office/drawing/2014/main" id="{57D33A2A-0D01-42B1-9FCA-8753C64F3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2" b="89648"/>
          <a:stretch/>
        </p:blipFill>
        <p:spPr bwMode="auto">
          <a:xfrm>
            <a:off x="12521" y="1893892"/>
            <a:ext cx="3952994" cy="49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48A5DA-7A0C-4CA1-82BD-2B71C0608876}"/>
              </a:ext>
            </a:extLst>
          </p:cNvPr>
          <p:cNvSpPr/>
          <p:nvPr/>
        </p:nvSpPr>
        <p:spPr>
          <a:xfrm>
            <a:off x="5441951" y="5792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 ½-y     ½+x     ¾+z </a:t>
            </a:r>
          </a:p>
          <a:p>
            <a:r>
              <a:rPr lang="en-US" b="1" u="sng" dirty="0">
                <a:latin typeface="Courier New" pitchFamily="49" charset="0"/>
                <a:cs typeface="Courier New" pitchFamily="49" charset="0"/>
              </a:rPr>
              <a:t>-( -y      -x     ½-z )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 u= ½  v=½+2x  w= ¼+2z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2" grpId="0" animBg="1"/>
      <p:bldP spid="19" grpId="0"/>
      <p:bldP spid="22" grpId="0" animBg="1"/>
      <p:bldP spid="5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7808-92B0-4F44-9319-4B33A58E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6902"/>
          </a:xfrm>
        </p:spPr>
        <p:txBody>
          <a:bodyPr/>
          <a:lstStyle/>
          <a:p>
            <a:pPr algn="l"/>
            <a:r>
              <a:rPr lang="en-US" sz="3200" dirty="0"/>
              <a:t>Combine answers from two Harker sections to get heavy atom </a:t>
            </a:r>
            <a:r>
              <a:rPr lang="en-US" sz="3200" dirty="0" err="1"/>
              <a:t>x,y,z</a:t>
            </a:r>
            <a:r>
              <a:rPr lang="en-US" sz="3200" dirty="0"/>
              <a:t> coordinates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56743E-01BF-4785-B6BF-50B0052EAD4B}"/>
              </a:ext>
            </a:extLst>
          </p:cNvPr>
          <p:cNvSpPr/>
          <p:nvPr/>
        </p:nvSpPr>
        <p:spPr>
          <a:xfrm>
            <a:off x="1892996" y="2520434"/>
            <a:ext cx="432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w=¼   x=0.7691   y=0.8165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B8145A-B01F-41E3-9A43-F2698D7D5EBF}"/>
              </a:ext>
            </a:extLst>
          </p:cNvPr>
          <p:cNvSpPr/>
          <p:nvPr/>
        </p:nvSpPr>
        <p:spPr>
          <a:xfrm>
            <a:off x="1892996" y="2954774"/>
            <a:ext cx="5836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u=½   x=0.7541              z=0.1865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3315A7-ED4D-49F0-A5C5-6C487415A419}"/>
              </a:ext>
            </a:extLst>
          </p:cNvPr>
          <p:cNvSpPr/>
          <p:nvPr/>
        </p:nvSpPr>
        <p:spPr>
          <a:xfrm>
            <a:off x="1892996" y="3577830"/>
            <a:ext cx="597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Combined   x=0.7541   y=0.8165   z=0.1865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1A5AC86C-AB04-4ABB-8C83-AD9312E06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53360" r="44000" b="18103"/>
          <a:stretch/>
        </p:blipFill>
        <p:spPr bwMode="auto">
          <a:xfrm>
            <a:off x="5834910" y="4865224"/>
            <a:ext cx="1771265" cy="142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1362CD96-5ECA-4D38-897F-91AC1A8B8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7" t="25320" r="44263" b="46143"/>
          <a:stretch/>
        </p:blipFill>
        <p:spPr bwMode="auto">
          <a:xfrm>
            <a:off x="3616120" y="4865224"/>
            <a:ext cx="1771265" cy="142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4A7537-0F08-4D2B-8EA6-4FA2388098A7}"/>
              </a:ext>
            </a:extLst>
          </p:cNvPr>
          <p:cNvSpPr txBox="1"/>
          <p:nvPr/>
        </p:nvSpPr>
        <p:spPr>
          <a:xfrm>
            <a:off x="863545" y="4809559"/>
            <a:ext cx="2305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 7 sites in unit cell can be obtained by applying space group symmetry operations</a:t>
            </a:r>
          </a:p>
        </p:txBody>
      </p:sp>
    </p:spTree>
    <p:extLst>
      <p:ext uri="{BB962C8B-B14F-4D97-AF65-F5344CB8AC3E}">
        <p14:creationId xmlns:p14="http://schemas.microsoft.com/office/powerpoint/2010/main" val="96779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7808-92B0-4F44-9319-4B33A58E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6902"/>
          </a:xfrm>
        </p:spPr>
        <p:txBody>
          <a:bodyPr/>
          <a:lstStyle/>
          <a:p>
            <a:pPr algn="l"/>
            <a:r>
              <a:rPr lang="en-US" sz="3200" dirty="0"/>
              <a:t>Check that this </a:t>
            </a:r>
            <a:r>
              <a:rPr lang="en-US" sz="3200" dirty="0" err="1"/>
              <a:t>x,y,z</a:t>
            </a:r>
            <a:r>
              <a:rPr lang="en-US" sz="3200" dirty="0"/>
              <a:t> can predict all peaks in the difference Patterson map</a:t>
            </a:r>
            <a:endParaRPr lang="en-US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3315A7-ED4D-49F0-A5C5-6C487415A419}"/>
              </a:ext>
            </a:extLst>
          </p:cNvPr>
          <p:cNvSpPr/>
          <p:nvPr/>
        </p:nvSpPr>
        <p:spPr>
          <a:xfrm>
            <a:off x="1514395" y="1272780"/>
            <a:ext cx="597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Combined   x=0.7541   y=0.8165   z=0.1865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D970BD-9E2D-46DF-B6A5-6D8C65125073}"/>
              </a:ext>
            </a:extLst>
          </p:cNvPr>
          <p:cNvSpPr txBox="1"/>
          <p:nvPr/>
        </p:nvSpPr>
        <p:spPr>
          <a:xfrm>
            <a:off x="457200" y="2197282"/>
            <a:ext cx="2348720" cy="44550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5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Symm</a:t>
            </a:r>
            <a:endParaRPr lang="en-US" sz="105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Op#    u       v      w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2-3) -½-x+y, -½-x-y,  -¼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3-2)  ½+x-y,  ½+x+y,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1-4) -½+x-y, -½+x+y,  -¼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4-1)  ½-x+y,  ½-x-y,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6-7) -½+x-y, -½-x-y,  -¼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7-6)  ½-x+y,  ½+x+y,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5-8) -½-x+y, -½+x+y,  -¼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8-5)  ½+x-y,  ½-x-y,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1-3) -½+x+y, -½-x+y,  -¾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3-1)  ½-x-y,  ½+x-y,   ¾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2-4) -½-x-y, -½+x-y,   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4-2)  ½+x+y,  ½-x+y,  -¼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5-7) -½+x+y, -½+x-y,  -¾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7-5)  ½-x-y,  ½-x+y,   ¾</a:t>
            </a:r>
          </a:p>
          <a:p>
            <a:r>
              <a:rPr lang="es-E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6-8)  ½-x-y, -½-x+y,   ¼</a:t>
            </a:r>
          </a:p>
          <a:p>
            <a:r>
              <a:rPr lang="es-E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8-6) -½+x+y,  ½+x-y,  -¼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4-5)      ½,   ½-2x,   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5-4)     -½,  -½+2x,  -¼-2z</a:t>
            </a:r>
          </a:p>
          <a:p>
            <a:r>
              <a:rPr lang="en-US" sz="105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3-6)      ½,   ½+2x,   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6-3)     -½,  -½-2x,  -¼-2z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2-7)     -½,  -½-2y,  -¼+2z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7-2)      ½,   ½+2y,   ¼-2z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1-8)     -½,  -½+2y,  -¼+2z</a:t>
            </a:r>
          </a:p>
          <a:p>
            <a:r>
              <a:rPr lang="en-US" sz="10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8-1)      ½,   ½-2y,   ¼-2z</a:t>
            </a:r>
          </a:p>
          <a:p>
            <a:endParaRPr lang="en-US" sz="105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71D533-9160-46AC-B255-59155637A2D5}"/>
              </a:ext>
            </a:extLst>
          </p:cNvPr>
          <p:cNvSpPr/>
          <p:nvPr/>
        </p:nvSpPr>
        <p:spPr>
          <a:xfrm>
            <a:off x="3943350" y="2443905"/>
            <a:ext cx="4572000" cy="34855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3-5)   ½-2y,      ½,  -¼+2z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5-3)  -½+2y,     -½,   ¼-2z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4-6)   ½+2y,      ½,  -¼+2z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6-4)  -½-2y,     -½,   ¼-2z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1-7)  -½+2x,     -½,  -¾+2z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7-1)   ½-2x,      ½,   ¾-2z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2-8)  -½-2x,     -½,   ¼+2z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8-2)   ½+2x,      ½,  -¼-2z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1-2)     2x,     2y,  -½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2-1)    -2x,    -2y,   ½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3-4)    -2y,     2x,   ½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4-3)     2y,    -2x,  -½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5-6)     2y,     2x,  -½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6-5)    -2y,    -2x,   ½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7-8)    -2x,     2y,   ½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8-7)     2x,    -2y,  -½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1-5)    x-y,   -</a:t>
            </a:r>
            <a:r>
              <a:rPr lang="en-US" sz="105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2z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5-1)   -</a:t>
            </a:r>
            <a:r>
              <a:rPr lang="en-US" sz="105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x-y, -2z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2-5)   -x-y,   -x-y,  ½+2z</a:t>
            </a:r>
          </a:p>
          <a:p>
            <a:pPr lvl="0"/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5-2)    </a:t>
            </a:r>
            <a:r>
              <a:rPr lang="en-US" sz="105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  </a:t>
            </a:r>
            <a:r>
              <a:rPr lang="en-US" sz="105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x+y</a:t>
            </a:r>
            <a:r>
              <a:rPr lang="en-US" sz="105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-½-2z</a:t>
            </a:r>
          </a:p>
          <a:p>
            <a:pPr lvl="0"/>
            <a:r>
              <a:rPr lang="en-US" sz="105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endParaRPr lang="en-US" sz="105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EF907-1C9A-47AE-B9A4-44F243D913D3}"/>
              </a:ext>
            </a:extLst>
          </p:cNvPr>
          <p:cNvSpPr txBox="1"/>
          <p:nvPr/>
        </p:nvSpPr>
        <p:spPr>
          <a:xfrm>
            <a:off x="342900" y="1890969"/>
            <a:ext cx="628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 for each </a:t>
            </a:r>
            <a:r>
              <a:rPr lang="en-US" dirty="0" err="1"/>
              <a:t>u,v,w</a:t>
            </a:r>
            <a:r>
              <a:rPr lang="en-US" dirty="0"/>
              <a:t>.  Overlay predictions on Patterson map</a:t>
            </a:r>
          </a:p>
        </p:txBody>
      </p:sp>
    </p:spTree>
    <p:extLst>
      <p:ext uri="{BB962C8B-B14F-4D97-AF65-F5344CB8AC3E}">
        <p14:creationId xmlns:p14="http://schemas.microsoft.com/office/powerpoint/2010/main" val="2308804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7808-92B0-4F44-9319-4B33A58E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6902"/>
          </a:xfrm>
        </p:spPr>
        <p:txBody>
          <a:bodyPr/>
          <a:lstStyle/>
          <a:p>
            <a:pPr algn="l"/>
            <a:r>
              <a:rPr lang="en-US" sz="3200" dirty="0"/>
              <a:t>Check that this </a:t>
            </a:r>
            <a:r>
              <a:rPr lang="en-US" sz="3200" dirty="0" err="1"/>
              <a:t>x,y,z</a:t>
            </a:r>
            <a:r>
              <a:rPr lang="en-US" sz="3200" dirty="0"/>
              <a:t> can predict all peaks in the difference Patterson map</a:t>
            </a:r>
            <a:endParaRPr lang="en-US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3315A7-ED4D-49F0-A5C5-6C487415A419}"/>
              </a:ext>
            </a:extLst>
          </p:cNvPr>
          <p:cNvSpPr/>
          <p:nvPr/>
        </p:nvSpPr>
        <p:spPr>
          <a:xfrm>
            <a:off x="1514395" y="1272780"/>
            <a:ext cx="597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Combined   x=0.7541   y=0.8165   z=0.1865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EF907-1C9A-47AE-B9A4-44F243D913D3}"/>
              </a:ext>
            </a:extLst>
          </p:cNvPr>
          <p:cNvSpPr txBox="1"/>
          <p:nvPr/>
        </p:nvSpPr>
        <p:spPr>
          <a:xfrm>
            <a:off x="342900" y="1890969"/>
            <a:ext cx="628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 for each </a:t>
            </a:r>
            <a:r>
              <a:rPr lang="en-US" dirty="0" err="1"/>
              <a:t>u,v,w</a:t>
            </a:r>
            <a:r>
              <a:rPr lang="en-US" dirty="0"/>
              <a:t>.  Overlay predictions on Patterson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01C9F-690A-471C-A64D-1F9744ADE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062" y="2509158"/>
            <a:ext cx="3905377" cy="40575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C3DCE2-5A53-4A63-AC26-DAAFCC6E0131}"/>
              </a:ext>
            </a:extLst>
          </p:cNvPr>
          <p:cNvSpPr txBox="1"/>
          <p:nvPr/>
        </p:nvSpPr>
        <p:spPr>
          <a:xfrm>
            <a:off x="3180238" y="296734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8D2238-247E-4ACC-A71D-40AFD666FF78}"/>
              </a:ext>
            </a:extLst>
          </p:cNvPr>
          <p:cNvSpPr txBox="1"/>
          <p:nvPr/>
        </p:nvSpPr>
        <p:spPr>
          <a:xfrm>
            <a:off x="3107743" y="4193887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9D20F-6023-4A79-B69C-D79FB6F366E0}"/>
              </a:ext>
            </a:extLst>
          </p:cNvPr>
          <p:cNvSpPr txBox="1"/>
          <p:nvPr/>
        </p:nvSpPr>
        <p:spPr>
          <a:xfrm>
            <a:off x="4492225" y="283442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D475A-ADBF-4B46-B291-21E6F33D8984}"/>
              </a:ext>
            </a:extLst>
          </p:cNvPr>
          <p:cNvSpPr txBox="1"/>
          <p:nvPr/>
        </p:nvSpPr>
        <p:spPr>
          <a:xfrm>
            <a:off x="5854300" y="419905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895817-00A2-4ADF-9F2D-9C4EF691E279}"/>
              </a:ext>
            </a:extLst>
          </p:cNvPr>
          <p:cNvSpPr txBox="1"/>
          <p:nvPr/>
        </p:nvSpPr>
        <p:spPr>
          <a:xfrm>
            <a:off x="4477968" y="558522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01D6AD-E744-4269-9BF8-10F837230769}"/>
              </a:ext>
            </a:extLst>
          </p:cNvPr>
          <p:cNvSpPr txBox="1"/>
          <p:nvPr/>
        </p:nvSpPr>
        <p:spPr>
          <a:xfrm>
            <a:off x="3141326" y="538029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AEFA7-A41E-4A5B-A012-01DDE2DDE093}"/>
              </a:ext>
            </a:extLst>
          </p:cNvPr>
          <p:cNvSpPr txBox="1"/>
          <p:nvPr/>
        </p:nvSpPr>
        <p:spPr>
          <a:xfrm>
            <a:off x="6627569" y="2445899"/>
            <a:ext cx="25942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see a peak with no prediction (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/>
              <a:t>) something went wrong. </a:t>
            </a:r>
          </a:p>
          <a:p>
            <a:r>
              <a:rPr lang="en-US" dirty="0"/>
              <a:t>Check algebra.</a:t>
            </a:r>
          </a:p>
          <a:p>
            <a:r>
              <a:rPr lang="en-US" dirty="0"/>
              <a:t>If algebra is OK, then the problem could arise from an ambiguity between solutions for P4</a:t>
            </a:r>
            <a:r>
              <a:rPr lang="en-US" baseline="-25000" dirty="0"/>
              <a:t>1</a:t>
            </a:r>
            <a:r>
              <a:rPr lang="en-US" dirty="0"/>
              <a:t>2</a:t>
            </a:r>
            <a:r>
              <a:rPr lang="en-US" baseline="-25000" dirty="0"/>
              <a:t>1</a:t>
            </a:r>
            <a:r>
              <a:rPr lang="en-US" dirty="0"/>
              <a:t>2 and P4</a:t>
            </a:r>
            <a:r>
              <a:rPr lang="en-US" baseline="-25000" dirty="0"/>
              <a:t>3</a:t>
            </a:r>
            <a:r>
              <a:rPr lang="en-US" dirty="0"/>
              <a:t>2</a:t>
            </a:r>
            <a:r>
              <a:rPr lang="en-US" baseline="-25000" dirty="0"/>
              <a:t>1</a:t>
            </a:r>
            <a:r>
              <a:rPr lang="en-US" dirty="0"/>
              <a:t>2. </a:t>
            </a:r>
          </a:p>
          <a:p>
            <a:r>
              <a:rPr lang="en-US" dirty="0"/>
              <a:t>Swap space groups or negate x of </a:t>
            </a:r>
            <a:r>
              <a:rPr lang="en-US" dirty="0" err="1"/>
              <a:t>x,y,z</a:t>
            </a:r>
            <a:r>
              <a:rPr lang="en-US" dirty="0"/>
              <a:t>, and calculate Patterson predictions from –</a:t>
            </a:r>
            <a:r>
              <a:rPr lang="en-US" dirty="0" err="1"/>
              <a:t>x,y,z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04B85C-304D-4F4C-B4D2-035E70DE6870}"/>
              </a:ext>
            </a:extLst>
          </p:cNvPr>
          <p:cNvSpPr txBox="1"/>
          <p:nvPr/>
        </p:nvSpPr>
        <p:spPr>
          <a:xfrm>
            <a:off x="5814610" y="549378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DDA25C-BA0E-4B54-865C-DE905252E863}"/>
              </a:ext>
            </a:extLst>
          </p:cNvPr>
          <p:cNvSpPr txBox="1"/>
          <p:nvPr/>
        </p:nvSpPr>
        <p:spPr>
          <a:xfrm>
            <a:off x="5804212" y="296692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0489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02CE-AC3F-4B4E-85B1-D3B75AE23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87" y="3155"/>
            <a:ext cx="5373004" cy="1143000"/>
          </a:xfrm>
        </p:spPr>
        <p:txBody>
          <a:bodyPr/>
          <a:lstStyle/>
          <a:p>
            <a:r>
              <a:rPr lang="en-US" sz="3600" dirty="0"/>
              <a:t>Difference Patterson Map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528AA5-0BA7-4E19-9A15-45388EC773E4}"/>
              </a:ext>
            </a:extLst>
          </p:cNvPr>
          <p:cNvSpPr/>
          <p:nvPr/>
        </p:nvSpPr>
        <p:spPr>
          <a:xfrm>
            <a:off x="1071347" y="447187"/>
            <a:ext cx="921174" cy="563779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0E7D751-9D11-4860-85C7-E61E947852F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6007428"/>
            <a:ext cx="2393447" cy="7155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927AC99-F175-4B80-9854-20DEAE56763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5450883"/>
            <a:ext cx="2393448" cy="7165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97FF0C-D291-4184-9196-5179E1FCC5B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4887988"/>
            <a:ext cx="2393447" cy="7229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5B8127-CD2B-4C25-B6DB-A71A568A821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4327039"/>
            <a:ext cx="2393447" cy="7209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E4F68AC-0C1E-4B1C-B1FF-841B2B6DB30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3766089"/>
            <a:ext cx="2393447" cy="7209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56CAA1-F38B-4997-8623-A3E0CF86D12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3208082"/>
            <a:ext cx="2393448" cy="7180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EA68BE-D813-4223-9142-97D0B93EC72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650561"/>
            <a:ext cx="2393447" cy="7175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52751A-9DB8-4BD6-82DF-B130331537D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094028"/>
            <a:ext cx="2393447" cy="7165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44216D-9400-4631-8663-6DAEE9956B8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534539"/>
            <a:ext cx="2393447" cy="7195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BFC73C-1468-4DCB-A912-E84D7FB4A95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973589"/>
            <a:ext cx="2393447" cy="7209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886515-EBB1-420B-80FD-3DEA179AA11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413660"/>
            <a:ext cx="2393447" cy="71995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1DE2116-5487-4AA4-898F-6CEBCFD68055}"/>
              </a:ext>
            </a:extLst>
          </p:cNvPr>
          <p:cNvSpPr/>
          <p:nvPr/>
        </p:nvSpPr>
        <p:spPr>
          <a:xfrm>
            <a:off x="603364" y="969225"/>
            <a:ext cx="1916799" cy="563779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FA2D1E-77A3-405C-BC78-E9809BA9115C}"/>
              </a:ext>
            </a:extLst>
          </p:cNvPr>
          <p:cNvCxnSpPr>
            <a:cxnSpLocks/>
          </p:cNvCxnSpPr>
          <p:nvPr/>
        </p:nvCxnSpPr>
        <p:spPr>
          <a:xfrm flipH="1">
            <a:off x="622994" y="447187"/>
            <a:ext cx="440010" cy="5220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8162467-D7E3-4722-8567-8CA34BA52A5B}"/>
              </a:ext>
            </a:extLst>
          </p:cNvPr>
          <p:cNvCxnSpPr>
            <a:cxnSpLocks/>
          </p:cNvCxnSpPr>
          <p:nvPr/>
        </p:nvCxnSpPr>
        <p:spPr>
          <a:xfrm>
            <a:off x="1992521" y="447187"/>
            <a:ext cx="527641" cy="5220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E7200FF-9B06-46DD-8BA0-1F38805EDA1E}"/>
              </a:ext>
            </a:extLst>
          </p:cNvPr>
          <p:cNvCxnSpPr>
            <a:cxnSpLocks/>
          </p:cNvCxnSpPr>
          <p:nvPr/>
        </p:nvCxnSpPr>
        <p:spPr>
          <a:xfrm flipH="1">
            <a:off x="580619" y="6039154"/>
            <a:ext cx="490728" cy="55556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3CF969F-A449-49E4-888A-9399AA13DA1D}"/>
              </a:ext>
            </a:extLst>
          </p:cNvPr>
          <p:cNvCxnSpPr>
            <a:cxnSpLocks/>
          </p:cNvCxnSpPr>
          <p:nvPr/>
        </p:nvCxnSpPr>
        <p:spPr>
          <a:xfrm>
            <a:off x="2000865" y="6068347"/>
            <a:ext cx="522080" cy="5220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4FC54A4-0E90-433D-A2EE-C21F3AB2AEDC}"/>
              </a:ext>
            </a:extLst>
          </p:cNvPr>
          <p:cNvCxnSpPr>
            <a:cxnSpLocks/>
          </p:cNvCxnSpPr>
          <p:nvPr/>
        </p:nvCxnSpPr>
        <p:spPr>
          <a:xfrm flipH="1">
            <a:off x="868885" y="6063382"/>
            <a:ext cx="193391" cy="226187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F60A0E7-6319-478C-9B55-59F264C52DB1}"/>
              </a:ext>
            </a:extLst>
          </p:cNvPr>
          <p:cNvSpPr txBox="1"/>
          <p:nvPr/>
        </p:nvSpPr>
        <p:spPr>
          <a:xfrm>
            <a:off x="636432" y="61213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u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80E50FE-35BE-431D-8DA3-2EB7486D35B1}"/>
              </a:ext>
            </a:extLst>
          </p:cNvPr>
          <p:cNvCxnSpPr>
            <a:cxnSpLocks/>
          </p:cNvCxnSpPr>
          <p:nvPr/>
        </p:nvCxnSpPr>
        <p:spPr>
          <a:xfrm flipV="1">
            <a:off x="1062276" y="6052438"/>
            <a:ext cx="386633" cy="218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EE37DCA-AA2C-44A8-88EA-D47BE1FE7D0C}"/>
              </a:ext>
            </a:extLst>
          </p:cNvPr>
          <p:cNvSpPr txBox="1"/>
          <p:nvPr/>
        </p:nvSpPr>
        <p:spPr>
          <a:xfrm>
            <a:off x="1390709" y="58443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v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F684C1C-E9CE-4B14-8B6E-21C26A15CFE8}"/>
              </a:ext>
            </a:extLst>
          </p:cNvPr>
          <p:cNvCxnSpPr>
            <a:cxnSpLocks/>
          </p:cNvCxnSpPr>
          <p:nvPr/>
        </p:nvCxnSpPr>
        <p:spPr>
          <a:xfrm flipH="1" flipV="1">
            <a:off x="1066447" y="5642635"/>
            <a:ext cx="1" cy="44216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A97F622-2380-4A5A-B3D2-3457CE3C688E}"/>
              </a:ext>
            </a:extLst>
          </p:cNvPr>
          <p:cNvSpPr txBox="1"/>
          <p:nvPr/>
        </p:nvSpPr>
        <p:spPr>
          <a:xfrm>
            <a:off x="936805" y="532520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DEF5BC3-1D30-48FD-B9B2-E82822DCFD7A}"/>
              </a:ext>
            </a:extLst>
          </p:cNvPr>
          <p:cNvSpPr txBox="1"/>
          <p:nvPr/>
        </p:nvSpPr>
        <p:spPr>
          <a:xfrm>
            <a:off x="256880" y="-8581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 cell of Patterson Map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FE84B4-D937-4317-834A-686826BB39ED}"/>
              </a:ext>
            </a:extLst>
          </p:cNvPr>
          <p:cNvSpPr txBox="1"/>
          <p:nvPr/>
        </p:nvSpPr>
        <p:spPr>
          <a:xfrm>
            <a:off x="2697121" y="6408303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W=0.0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6CD4878-5CF8-47F0-8EEB-CB5E5FA733FD}"/>
              </a:ext>
            </a:extLst>
          </p:cNvPr>
          <p:cNvSpPr txBox="1"/>
          <p:nvPr/>
        </p:nvSpPr>
        <p:spPr>
          <a:xfrm>
            <a:off x="2697121" y="5946548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W=0.1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C060A8A-B986-4835-AE68-B24B4E0B9F58}"/>
              </a:ext>
            </a:extLst>
          </p:cNvPr>
          <p:cNvSpPr txBox="1"/>
          <p:nvPr/>
        </p:nvSpPr>
        <p:spPr>
          <a:xfrm>
            <a:off x="2697121" y="5421776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W=0.2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D1D1858-A7A7-4EC3-BCB2-46A2EBACF28A}"/>
              </a:ext>
            </a:extLst>
          </p:cNvPr>
          <p:cNvSpPr txBox="1"/>
          <p:nvPr/>
        </p:nvSpPr>
        <p:spPr>
          <a:xfrm>
            <a:off x="2697121" y="4851613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W=0.3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ABBFF7-F1DB-4141-A7A3-6722385B2DCC}"/>
              </a:ext>
            </a:extLst>
          </p:cNvPr>
          <p:cNvSpPr txBox="1"/>
          <p:nvPr/>
        </p:nvSpPr>
        <p:spPr>
          <a:xfrm>
            <a:off x="2697121" y="4261605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W=0.4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1F47EA1-1FA4-430E-B58F-A581FA233609}"/>
              </a:ext>
            </a:extLst>
          </p:cNvPr>
          <p:cNvSpPr txBox="1"/>
          <p:nvPr/>
        </p:nvSpPr>
        <p:spPr>
          <a:xfrm>
            <a:off x="2697121" y="3691442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W=0.5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0206070-CCEE-4A6E-BB19-E35359D5FC83}"/>
              </a:ext>
            </a:extLst>
          </p:cNvPr>
          <p:cNvSpPr txBox="1"/>
          <p:nvPr/>
        </p:nvSpPr>
        <p:spPr>
          <a:xfrm>
            <a:off x="2697121" y="3143964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W=0.6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2BDD9E3-F7A0-485B-B292-1E9777A17F5F}"/>
              </a:ext>
            </a:extLst>
          </p:cNvPr>
          <p:cNvSpPr txBox="1"/>
          <p:nvPr/>
        </p:nvSpPr>
        <p:spPr>
          <a:xfrm>
            <a:off x="2697121" y="2596486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W=0.7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8CEA0D9-FF90-4C2D-86A3-63E043C1E53C}"/>
              </a:ext>
            </a:extLst>
          </p:cNvPr>
          <p:cNvSpPr txBox="1"/>
          <p:nvPr/>
        </p:nvSpPr>
        <p:spPr>
          <a:xfrm>
            <a:off x="2697121" y="2058829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W=0.8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EB5BC9-F07B-45FA-A8C2-BC8882B1CB14}"/>
              </a:ext>
            </a:extLst>
          </p:cNvPr>
          <p:cNvSpPr txBox="1"/>
          <p:nvPr/>
        </p:nvSpPr>
        <p:spPr>
          <a:xfrm>
            <a:off x="2697121" y="1505432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W=0.9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BCED11C-78A4-406C-83C5-D5A7408E194A}"/>
              </a:ext>
            </a:extLst>
          </p:cNvPr>
          <p:cNvSpPr txBox="1"/>
          <p:nvPr/>
        </p:nvSpPr>
        <p:spPr>
          <a:xfrm>
            <a:off x="2697121" y="944249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W=1.0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4B488FA-D819-4EAE-BDF5-CF22A2FC36F1}"/>
              </a:ext>
            </a:extLst>
          </p:cNvPr>
          <p:cNvSpPr txBox="1"/>
          <p:nvPr/>
        </p:nvSpPr>
        <p:spPr>
          <a:xfrm>
            <a:off x="4132540" y="1864419"/>
            <a:ext cx="4713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whole unit cell is represented as 2D sections stacked along “w”.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sections have peaks, some don’t.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am confident that the heavy atom is bound because: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peaks are strong.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peaks shown exceed a threshold of 20 times higher than background (i.e. 20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no heavy atom were bound, I would expect that most peaks would be under a height of 5 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about 60 Patterson peaks in the unit cell. How many heavy atoms would this likely be in the unit cell given ~60 peaks?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4E2716A-75DE-4144-96E3-78C11B04F5F2}"/>
                  </a:ext>
                </a:extLst>
              </p:cNvPr>
              <p:cNvSpPr/>
              <p:nvPr/>
            </p:nvSpPr>
            <p:spPr>
              <a:xfrm>
                <a:off x="3646429" y="1082748"/>
                <a:ext cx="55096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u,v,w</a:t>
                </a:r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𝑘𝑙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16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roK</m:t>
                        </m:r>
                        <m:r>
                          <m:rPr>
                            <m:nor/>
                          </m:rPr>
                          <a:rPr lang="en-US" sz="16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16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|−|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16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roK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h𝑢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𝑘𝑣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𝑙𝑤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4E2716A-75DE-4144-96E3-78C11B04F5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429" y="1082748"/>
                <a:ext cx="5509697" cy="369332"/>
              </a:xfrm>
              <a:prstGeom prst="rect">
                <a:avLst/>
              </a:prstGeom>
              <a:blipFill>
                <a:blip r:embed="rId13"/>
                <a:stretch>
                  <a:fillRect l="-885" t="-120000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0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7808-92B0-4F44-9319-4B33A58E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6902"/>
          </a:xfrm>
        </p:spPr>
        <p:txBody>
          <a:bodyPr/>
          <a:lstStyle/>
          <a:p>
            <a:pPr algn="l"/>
            <a:r>
              <a:rPr lang="en-US" sz="3200" dirty="0"/>
              <a:t>Check that this </a:t>
            </a:r>
            <a:r>
              <a:rPr lang="en-US" sz="3200" dirty="0" err="1"/>
              <a:t>x,y,z</a:t>
            </a:r>
            <a:r>
              <a:rPr lang="en-US" sz="3200" dirty="0"/>
              <a:t> can predict all peaks in the difference Patterson map</a:t>
            </a:r>
            <a:endParaRPr lang="en-US" sz="4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3315A7-ED4D-49F0-A5C5-6C487415A419}"/>
              </a:ext>
            </a:extLst>
          </p:cNvPr>
          <p:cNvSpPr/>
          <p:nvPr/>
        </p:nvSpPr>
        <p:spPr>
          <a:xfrm>
            <a:off x="1514395" y="1272780"/>
            <a:ext cx="597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Combined   x=-0.7541   y=0.8165   z=0.1865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EF907-1C9A-47AE-B9A4-44F243D913D3}"/>
              </a:ext>
            </a:extLst>
          </p:cNvPr>
          <p:cNvSpPr txBox="1"/>
          <p:nvPr/>
        </p:nvSpPr>
        <p:spPr>
          <a:xfrm>
            <a:off x="342900" y="1890969"/>
            <a:ext cx="628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 for each </a:t>
            </a:r>
            <a:r>
              <a:rPr lang="en-US" dirty="0" err="1"/>
              <a:t>u,v,w</a:t>
            </a:r>
            <a:r>
              <a:rPr lang="en-US" dirty="0"/>
              <a:t>.  Overlay predictions on Patterson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01C9F-690A-471C-A64D-1F9744ADE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062" y="2509158"/>
            <a:ext cx="3905377" cy="40575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C3DCE2-5A53-4A63-AC26-DAAFCC6E0131}"/>
              </a:ext>
            </a:extLst>
          </p:cNvPr>
          <p:cNvSpPr txBox="1"/>
          <p:nvPr/>
        </p:nvSpPr>
        <p:spPr>
          <a:xfrm>
            <a:off x="4265410" y="398815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8D2238-247E-4ACC-A71D-40AFD666FF78}"/>
              </a:ext>
            </a:extLst>
          </p:cNvPr>
          <p:cNvSpPr txBox="1"/>
          <p:nvPr/>
        </p:nvSpPr>
        <p:spPr>
          <a:xfrm>
            <a:off x="3107743" y="4193887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9D20F-6023-4A79-B69C-D79FB6F366E0}"/>
              </a:ext>
            </a:extLst>
          </p:cNvPr>
          <p:cNvSpPr txBox="1"/>
          <p:nvPr/>
        </p:nvSpPr>
        <p:spPr>
          <a:xfrm>
            <a:off x="4492225" y="283442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D475A-ADBF-4B46-B291-21E6F33D8984}"/>
              </a:ext>
            </a:extLst>
          </p:cNvPr>
          <p:cNvSpPr txBox="1"/>
          <p:nvPr/>
        </p:nvSpPr>
        <p:spPr>
          <a:xfrm>
            <a:off x="5854300" y="419905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895817-00A2-4ADF-9F2D-9C4EF691E279}"/>
              </a:ext>
            </a:extLst>
          </p:cNvPr>
          <p:cNvSpPr txBox="1"/>
          <p:nvPr/>
        </p:nvSpPr>
        <p:spPr>
          <a:xfrm>
            <a:off x="4477968" y="558522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01D6AD-E744-4269-9BF8-10F837230769}"/>
              </a:ext>
            </a:extLst>
          </p:cNvPr>
          <p:cNvSpPr txBox="1"/>
          <p:nvPr/>
        </p:nvSpPr>
        <p:spPr>
          <a:xfrm>
            <a:off x="4280337" y="441816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AEFA7-A41E-4A5B-A012-01DDE2DDE093}"/>
              </a:ext>
            </a:extLst>
          </p:cNvPr>
          <p:cNvSpPr txBox="1"/>
          <p:nvPr/>
        </p:nvSpPr>
        <p:spPr>
          <a:xfrm>
            <a:off x="6877049" y="2741502"/>
            <a:ext cx="2111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major Patterson peaks will be predicted if the heavy atom coordinates are correct.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04B85C-304D-4F4C-B4D2-035E70DE6870}"/>
              </a:ext>
            </a:extLst>
          </p:cNvPr>
          <p:cNvSpPr txBox="1"/>
          <p:nvPr/>
        </p:nvSpPr>
        <p:spPr>
          <a:xfrm>
            <a:off x="4704783" y="442065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DDA25C-BA0E-4B54-865C-DE905252E863}"/>
              </a:ext>
            </a:extLst>
          </p:cNvPr>
          <p:cNvSpPr txBox="1"/>
          <p:nvPr/>
        </p:nvSpPr>
        <p:spPr>
          <a:xfrm>
            <a:off x="4704783" y="3979533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0325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6740-2FFB-4635-AFBD-8FEB4D252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94989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A0203-EDBC-43E4-8644-20DF2369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E762A6-62EC-42B4-8370-E75F66A15DAB}"/>
                  </a:ext>
                </a:extLst>
              </p:cNvPr>
              <p:cNvSpPr txBox="1"/>
              <p:nvPr/>
            </p:nvSpPr>
            <p:spPr>
              <a:xfrm>
                <a:off x="781050" y="1417638"/>
                <a:ext cx="7785099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Algebraic calculations would be very lengthy and tedious if there were multiple heavy atoms in the unit cell.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practice, we use direct methods to determine the coordinates of the heavy atom.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Direct methods uses measured values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|−|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It needs no phase information.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success of the direct methods relies on the use of space-group defined relationships between phases.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Phases are restrained so that the electron density map (of the heavy atom) has discrete atom-like spheres of density (other shapes not allowed).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High resolution data (1.0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Å</a:t>
                </a:r>
                <a:r>
                  <a:rPr lang="en-US" dirty="0"/>
                  <a:t>) is not required.  3.0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Å</a:t>
                </a:r>
                <a:r>
                  <a:rPr lang="en-US" dirty="0"/>
                  <a:t> resolution works. The heavy atoms are so few in the cell that they are completely resolved (separated) at 3.0 </a:t>
                </a: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Å</a:t>
                </a:r>
                <a:r>
                  <a:rPr lang="en-US" dirty="0"/>
                  <a:t> resolution.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Duilio will tell us more about direct methods on Monday.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will use direct methods to determine heavy atom </a:t>
                </a:r>
                <a:r>
                  <a:rPr lang="en-US" dirty="0" err="1"/>
                  <a:t>x,y,z</a:t>
                </a:r>
                <a:r>
                  <a:rPr lang="en-US" dirty="0"/>
                  <a:t>, and then we will verify that the coordinates predict all Patterson peaks.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E762A6-62EC-42B4-8370-E75F66A15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417638"/>
                <a:ext cx="7785099" cy="4801314"/>
              </a:xfrm>
              <a:prstGeom prst="rect">
                <a:avLst/>
              </a:prstGeom>
              <a:blipFill>
                <a:blip r:embed="rId2"/>
                <a:stretch>
                  <a:fillRect l="-470" t="-762" r="-157" b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80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7808-92B0-4F44-9319-4B33A58E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How many Patterson peaks are expected for n atoms?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F06E15-7640-4BEE-9E4D-E7E1838F192A}"/>
              </a:ext>
            </a:extLst>
          </p:cNvPr>
          <p:cNvSpPr txBox="1"/>
          <p:nvPr/>
        </p:nvSpPr>
        <p:spPr>
          <a:xfrm>
            <a:off x="4132540" y="1864419"/>
            <a:ext cx="4713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Patterson peaks arise from vectors between atoms in the unit cell.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there is only one atom in the unit cell, how many vectors can you draw?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vector = the atom to itself = zero length.</a:t>
            </a: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C861233F-6418-43E3-AA57-7479E376F797}"/>
              </a:ext>
            </a:extLst>
          </p:cNvPr>
          <p:cNvSpPr/>
          <p:nvPr/>
        </p:nvSpPr>
        <p:spPr>
          <a:xfrm>
            <a:off x="586739" y="2095277"/>
            <a:ext cx="3107112" cy="4646325"/>
          </a:xfrm>
          <a:prstGeom prst="cube">
            <a:avLst>
              <a:gd name="adj" fmla="val 22616"/>
            </a:avLst>
          </a:prstGeom>
          <a:solidFill>
            <a:schemeClr val="accent5"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2D3A24E-35C1-4EB3-9F41-C7C8EF3398C4}"/>
              </a:ext>
            </a:extLst>
          </p:cNvPr>
          <p:cNvSpPr>
            <a:spLocks noChangeAspect="1"/>
          </p:cNvSpPr>
          <p:nvPr/>
        </p:nvSpPr>
        <p:spPr>
          <a:xfrm>
            <a:off x="992315" y="364578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135E567E-052F-4529-A7A7-CAA81FE725FA}"/>
              </a:ext>
            </a:extLst>
          </p:cNvPr>
          <p:cNvSpPr/>
          <p:nvPr/>
        </p:nvSpPr>
        <p:spPr>
          <a:xfrm>
            <a:off x="685499" y="3360180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57698CFC-02D8-4795-A2C2-EF76ADFAB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55968"/>
              </p:ext>
            </p:extLst>
          </p:nvPr>
        </p:nvGraphicFramePr>
        <p:xfrm>
          <a:off x="4132541" y="3423743"/>
          <a:ext cx="471351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378">
                  <a:extLst>
                    <a:ext uri="{9D8B030D-6E8A-4147-A177-3AD203B41FA5}">
                      <a16:colId xmlns:a16="http://schemas.microsoft.com/office/drawing/2014/main" val="1604341650"/>
                    </a:ext>
                  </a:extLst>
                </a:gridCol>
                <a:gridCol w="1178378">
                  <a:extLst>
                    <a:ext uri="{9D8B030D-6E8A-4147-A177-3AD203B41FA5}">
                      <a16:colId xmlns:a16="http://schemas.microsoft.com/office/drawing/2014/main" val="1585863868"/>
                    </a:ext>
                  </a:extLst>
                </a:gridCol>
                <a:gridCol w="1178378">
                  <a:extLst>
                    <a:ext uri="{9D8B030D-6E8A-4147-A177-3AD203B41FA5}">
                      <a16:colId xmlns:a16="http://schemas.microsoft.com/office/drawing/2014/main" val="1510761275"/>
                    </a:ext>
                  </a:extLst>
                </a:gridCol>
                <a:gridCol w="1178378">
                  <a:extLst>
                    <a:ext uri="{9D8B030D-6E8A-4147-A177-3AD203B41FA5}">
                      <a16:colId xmlns:a16="http://schemas.microsoft.com/office/drawing/2014/main" val="2667237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“n” atoms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Peaks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57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79649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DB4D244-9005-40C5-AE49-74CB5E8FE3C5}"/>
              </a:ext>
            </a:extLst>
          </p:cNvPr>
          <p:cNvSpPr txBox="1"/>
          <p:nvPr/>
        </p:nvSpPr>
        <p:spPr>
          <a:xfrm>
            <a:off x="2048495" y="2040645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Unit cell of crystal</a:t>
            </a:r>
          </a:p>
        </p:txBody>
      </p:sp>
    </p:spTree>
    <p:extLst>
      <p:ext uri="{BB962C8B-B14F-4D97-AF65-F5344CB8AC3E}">
        <p14:creationId xmlns:p14="http://schemas.microsoft.com/office/powerpoint/2010/main" val="11303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7808-92B0-4F44-9319-4B33A58E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How many Patterson peaks are expected for n atoms?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F06E15-7640-4BEE-9E4D-E7E1838F192A}"/>
              </a:ext>
            </a:extLst>
          </p:cNvPr>
          <p:cNvSpPr txBox="1"/>
          <p:nvPr/>
        </p:nvSpPr>
        <p:spPr>
          <a:xfrm>
            <a:off x="4132540" y="1864419"/>
            <a:ext cx="4713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Patterson peaks arise from vectors between atoms in the unit cell.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there are two atoms in the unit cell, how many vectors can you draw?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vectors (2 of zero length, 2 non-zero)</a:t>
            </a: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C861233F-6418-43E3-AA57-7479E376F797}"/>
              </a:ext>
            </a:extLst>
          </p:cNvPr>
          <p:cNvSpPr/>
          <p:nvPr/>
        </p:nvSpPr>
        <p:spPr>
          <a:xfrm>
            <a:off x="586739" y="2095277"/>
            <a:ext cx="3107112" cy="4646325"/>
          </a:xfrm>
          <a:prstGeom prst="cube">
            <a:avLst>
              <a:gd name="adj" fmla="val 22616"/>
            </a:avLst>
          </a:prstGeom>
          <a:solidFill>
            <a:schemeClr val="accent5"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2D3A24E-35C1-4EB3-9F41-C7C8EF3398C4}"/>
              </a:ext>
            </a:extLst>
          </p:cNvPr>
          <p:cNvSpPr>
            <a:spLocks noChangeAspect="1"/>
          </p:cNvSpPr>
          <p:nvPr/>
        </p:nvSpPr>
        <p:spPr>
          <a:xfrm>
            <a:off x="992315" y="364578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5974525-38C8-41CC-93F5-AEE0A4A93E36}"/>
              </a:ext>
            </a:extLst>
          </p:cNvPr>
          <p:cNvSpPr>
            <a:spLocks noChangeAspect="1"/>
          </p:cNvSpPr>
          <p:nvPr/>
        </p:nvSpPr>
        <p:spPr>
          <a:xfrm>
            <a:off x="2198915" y="364578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135E567E-052F-4529-A7A7-CAA81FE725FA}"/>
              </a:ext>
            </a:extLst>
          </p:cNvPr>
          <p:cNvSpPr/>
          <p:nvPr/>
        </p:nvSpPr>
        <p:spPr>
          <a:xfrm>
            <a:off x="685499" y="3360180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A3F1774-0342-414D-B5CC-B64814634D0E}"/>
              </a:ext>
            </a:extLst>
          </p:cNvPr>
          <p:cNvSpPr/>
          <p:nvPr/>
        </p:nvSpPr>
        <p:spPr>
          <a:xfrm flipH="1">
            <a:off x="2284674" y="3360180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C3D5858-F3D3-4D3A-A99E-A613CC84A2D2}"/>
              </a:ext>
            </a:extLst>
          </p:cNvPr>
          <p:cNvCxnSpPr>
            <a:cxnSpLocks/>
          </p:cNvCxnSpPr>
          <p:nvPr/>
        </p:nvCxnSpPr>
        <p:spPr>
          <a:xfrm>
            <a:off x="1494384" y="3850749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AC93519-80FF-4BC6-BA22-E55B49056A7D}"/>
              </a:ext>
            </a:extLst>
          </p:cNvPr>
          <p:cNvCxnSpPr>
            <a:cxnSpLocks/>
          </p:cNvCxnSpPr>
          <p:nvPr/>
        </p:nvCxnSpPr>
        <p:spPr>
          <a:xfrm flipH="1">
            <a:off x="1464550" y="3936823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144DF53-B78D-496C-A8A9-7D599B757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67243"/>
              </p:ext>
            </p:extLst>
          </p:nvPr>
        </p:nvGraphicFramePr>
        <p:xfrm>
          <a:off x="4132541" y="3423743"/>
          <a:ext cx="4713512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378">
                  <a:extLst>
                    <a:ext uri="{9D8B030D-6E8A-4147-A177-3AD203B41FA5}">
                      <a16:colId xmlns:a16="http://schemas.microsoft.com/office/drawing/2014/main" val="1604341650"/>
                    </a:ext>
                  </a:extLst>
                </a:gridCol>
                <a:gridCol w="1178378">
                  <a:extLst>
                    <a:ext uri="{9D8B030D-6E8A-4147-A177-3AD203B41FA5}">
                      <a16:colId xmlns:a16="http://schemas.microsoft.com/office/drawing/2014/main" val="1585863868"/>
                    </a:ext>
                  </a:extLst>
                </a:gridCol>
                <a:gridCol w="1178378">
                  <a:extLst>
                    <a:ext uri="{9D8B030D-6E8A-4147-A177-3AD203B41FA5}">
                      <a16:colId xmlns:a16="http://schemas.microsoft.com/office/drawing/2014/main" val="1510761275"/>
                    </a:ext>
                  </a:extLst>
                </a:gridCol>
                <a:gridCol w="1178378">
                  <a:extLst>
                    <a:ext uri="{9D8B030D-6E8A-4147-A177-3AD203B41FA5}">
                      <a16:colId xmlns:a16="http://schemas.microsoft.com/office/drawing/2014/main" val="2667237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“n” atoms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Peaks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Peaks zero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Peaks non-zero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57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79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28849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7482672-C3C3-4938-BF7F-1390C1BF6814}"/>
              </a:ext>
            </a:extLst>
          </p:cNvPr>
          <p:cNvSpPr txBox="1"/>
          <p:nvPr/>
        </p:nvSpPr>
        <p:spPr>
          <a:xfrm>
            <a:off x="2048495" y="2040645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Unit cell of crystal</a:t>
            </a:r>
          </a:p>
        </p:txBody>
      </p:sp>
    </p:spTree>
    <p:extLst>
      <p:ext uri="{BB962C8B-B14F-4D97-AF65-F5344CB8AC3E}">
        <p14:creationId xmlns:p14="http://schemas.microsoft.com/office/powerpoint/2010/main" val="68159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7808-92B0-4F44-9319-4B33A58E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How many Patterson peaks are expected for n atoms?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F06E15-7640-4BEE-9E4D-E7E1838F192A}"/>
              </a:ext>
            </a:extLst>
          </p:cNvPr>
          <p:cNvSpPr txBox="1"/>
          <p:nvPr/>
        </p:nvSpPr>
        <p:spPr>
          <a:xfrm>
            <a:off x="4132540" y="1864419"/>
            <a:ext cx="4713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Patterson peaks arise from vectors between atoms in the unit cell.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there are three atoms in the unit cell, how many vectors can you draw?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 vectors (3 of zero length, 6 non-zero)</a:t>
            </a:r>
          </a:p>
          <a:p>
            <a:endParaRPr lang="en-US" dirty="0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C861233F-6418-43E3-AA57-7479E376F797}"/>
              </a:ext>
            </a:extLst>
          </p:cNvPr>
          <p:cNvSpPr/>
          <p:nvPr/>
        </p:nvSpPr>
        <p:spPr>
          <a:xfrm>
            <a:off x="586739" y="2095277"/>
            <a:ext cx="3107112" cy="4646325"/>
          </a:xfrm>
          <a:prstGeom prst="cube">
            <a:avLst>
              <a:gd name="adj" fmla="val 22616"/>
            </a:avLst>
          </a:prstGeom>
          <a:solidFill>
            <a:schemeClr val="accent5"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2D3A24E-35C1-4EB3-9F41-C7C8EF3398C4}"/>
              </a:ext>
            </a:extLst>
          </p:cNvPr>
          <p:cNvSpPr>
            <a:spLocks noChangeAspect="1"/>
          </p:cNvSpPr>
          <p:nvPr/>
        </p:nvSpPr>
        <p:spPr>
          <a:xfrm>
            <a:off x="992315" y="364578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5974525-38C8-41CC-93F5-AEE0A4A93E36}"/>
              </a:ext>
            </a:extLst>
          </p:cNvPr>
          <p:cNvSpPr>
            <a:spLocks noChangeAspect="1"/>
          </p:cNvSpPr>
          <p:nvPr/>
        </p:nvSpPr>
        <p:spPr>
          <a:xfrm>
            <a:off x="2198915" y="364578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135E567E-052F-4529-A7A7-CAA81FE725FA}"/>
              </a:ext>
            </a:extLst>
          </p:cNvPr>
          <p:cNvSpPr/>
          <p:nvPr/>
        </p:nvSpPr>
        <p:spPr>
          <a:xfrm>
            <a:off x="685499" y="3360180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A3F1774-0342-414D-B5CC-B64814634D0E}"/>
              </a:ext>
            </a:extLst>
          </p:cNvPr>
          <p:cNvSpPr/>
          <p:nvPr/>
        </p:nvSpPr>
        <p:spPr>
          <a:xfrm flipH="1">
            <a:off x="2284674" y="3360180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C3D5858-F3D3-4D3A-A99E-A613CC84A2D2}"/>
              </a:ext>
            </a:extLst>
          </p:cNvPr>
          <p:cNvCxnSpPr>
            <a:cxnSpLocks/>
          </p:cNvCxnSpPr>
          <p:nvPr/>
        </p:nvCxnSpPr>
        <p:spPr>
          <a:xfrm>
            <a:off x="1494384" y="3850749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E9EFEE9-FA82-401A-BA26-3C9819DD23D0}"/>
              </a:ext>
            </a:extLst>
          </p:cNvPr>
          <p:cNvCxnSpPr>
            <a:cxnSpLocks/>
          </p:cNvCxnSpPr>
          <p:nvPr/>
        </p:nvCxnSpPr>
        <p:spPr>
          <a:xfrm>
            <a:off x="2457825" y="4157183"/>
            <a:ext cx="0" cy="681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Arc 50">
            <a:extLst>
              <a:ext uri="{FF2B5EF4-FFF2-40B4-BE49-F238E27FC236}">
                <a16:creationId xmlns:a16="http://schemas.microsoft.com/office/drawing/2014/main" id="{54B0867E-F5E0-43A1-8330-019F42DEDC83}"/>
              </a:ext>
            </a:extLst>
          </p:cNvPr>
          <p:cNvSpPr/>
          <p:nvPr/>
        </p:nvSpPr>
        <p:spPr>
          <a:xfrm flipH="1" flipV="1">
            <a:off x="2262489" y="5035755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218AA5D-E0CD-4B40-A45F-0EB7710C07FF}"/>
              </a:ext>
            </a:extLst>
          </p:cNvPr>
          <p:cNvSpPr>
            <a:spLocks noChangeAspect="1"/>
          </p:cNvSpPr>
          <p:nvPr/>
        </p:nvSpPr>
        <p:spPr>
          <a:xfrm>
            <a:off x="2154544" y="488598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AC93519-80FF-4BC6-BA22-E55B49056A7D}"/>
              </a:ext>
            </a:extLst>
          </p:cNvPr>
          <p:cNvCxnSpPr>
            <a:cxnSpLocks/>
          </p:cNvCxnSpPr>
          <p:nvPr/>
        </p:nvCxnSpPr>
        <p:spPr>
          <a:xfrm flipH="1">
            <a:off x="1464550" y="3936823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D082A07-92E6-4695-875C-72ED830223C6}"/>
              </a:ext>
            </a:extLst>
          </p:cNvPr>
          <p:cNvCxnSpPr>
            <a:cxnSpLocks/>
          </p:cNvCxnSpPr>
          <p:nvPr/>
        </p:nvCxnSpPr>
        <p:spPr>
          <a:xfrm flipV="1">
            <a:off x="2370740" y="4113639"/>
            <a:ext cx="0" cy="681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2195CA9-F854-4401-B08D-292877F91919}"/>
              </a:ext>
            </a:extLst>
          </p:cNvPr>
          <p:cNvGrpSpPr/>
          <p:nvPr/>
        </p:nvGrpSpPr>
        <p:grpSpPr>
          <a:xfrm rot="16200000">
            <a:off x="1433928" y="4118215"/>
            <a:ext cx="836007" cy="715095"/>
            <a:chOff x="1565375" y="4242808"/>
            <a:chExt cx="836007" cy="715095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EA6B704-F91F-439A-AECC-B2E1F9312F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1915" y="4329028"/>
              <a:ext cx="799467" cy="62887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AC0E0DE-C130-475E-AA26-F9AD44B2D0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5375" y="4242808"/>
              <a:ext cx="815732" cy="65606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B8986AE-553C-4A11-A44A-B52C6F224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218066"/>
              </p:ext>
            </p:extLst>
          </p:nvPr>
        </p:nvGraphicFramePr>
        <p:xfrm>
          <a:off x="4132541" y="3423743"/>
          <a:ext cx="4713512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378">
                  <a:extLst>
                    <a:ext uri="{9D8B030D-6E8A-4147-A177-3AD203B41FA5}">
                      <a16:colId xmlns:a16="http://schemas.microsoft.com/office/drawing/2014/main" val="1604341650"/>
                    </a:ext>
                  </a:extLst>
                </a:gridCol>
                <a:gridCol w="1178378">
                  <a:extLst>
                    <a:ext uri="{9D8B030D-6E8A-4147-A177-3AD203B41FA5}">
                      <a16:colId xmlns:a16="http://schemas.microsoft.com/office/drawing/2014/main" val="1585863868"/>
                    </a:ext>
                  </a:extLst>
                </a:gridCol>
                <a:gridCol w="1178378">
                  <a:extLst>
                    <a:ext uri="{9D8B030D-6E8A-4147-A177-3AD203B41FA5}">
                      <a16:colId xmlns:a16="http://schemas.microsoft.com/office/drawing/2014/main" val="1510761275"/>
                    </a:ext>
                  </a:extLst>
                </a:gridCol>
                <a:gridCol w="1178378">
                  <a:extLst>
                    <a:ext uri="{9D8B030D-6E8A-4147-A177-3AD203B41FA5}">
                      <a16:colId xmlns:a16="http://schemas.microsoft.com/office/drawing/2014/main" val="2667237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“n” atoms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Peaks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Peaks zero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Peaks non-zero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57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79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288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8609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CE3495A-A011-40C4-B796-E5F7543C2639}"/>
              </a:ext>
            </a:extLst>
          </p:cNvPr>
          <p:cNvSpPr txBox="1"/>
          <p:nvPr/>
        </p:nvSpPr>
        <p:spPr>
          <a:xfrm>
            <a:off x="2048495" y="2040645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Unit cell of crystal</a:t>
            </a:r>
          </a:p>
        </p:txBody>
      </p:sp>
    </p:spTree>
    <p:extLst>
      <p:ext uri="{BB962C8B-B14F-4D97-AF65-F5344CB8AC3E}">
        <p14:creationId xmlns:p14="http://schemas.microsoft.com/office/powerpoint/2010/main" val="177469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7808-92B0-4F44-9319-4B33A58E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How many Patterson peaks are expected for n atoms?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F06E15-7640-4BEE-9E4D-E7E1838F192A}"/>
              </a:ext>
            </a:extLst>
          </p:cNvPr>
          <p:cNvSpPr txBox="1"/>
          <p:nvPr/>
        </p:nvSpPr>
        <p:spPr>
          <a:xfrm>
            <a:off x="4132540" y="1864419"/>
            <a:ext cx="4713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Patterson peaks arise from vectors between atoms in the unit cell.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there are four atoms in the unit cell, how many vectors can you draw?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16 vectors (4 of zero length, 12 non-zero)</a:t>
            </a: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C861233F-6418-43E3-AA57-7479E376F797}"/>
              </a:ext>
            </a:extLst>
          </p:cNvPr>
          <p:cNvSpPr/>
          <p:nvPr/>
        </p:nvSpPr>
        <p:spPr>
          <a:xfrm>
            <a:off x="586739" y="2095277"/>
            <a:ext cx="3107112" cy="4646325"/>
          </a:xfrm>
          <a:prstGeom prst="cube">
            <a:avLst>
              <a:gd name="adj" fmla="val 22616"/>
            </a:avLst>
          </a:prstGeom>
          <a:solidFill>
            <a:schemeClr val="accent5"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2D3A24E-35C1-4EB3-9F41-C7C8EF3398C4}"/>
              </a:ext>
            </a:extLst>
          </p:cNvPr>
          <p:cNvSpPr>
            <a:spLocks noChangeAspect="1"/>
          </p:cNvSpPr>
          <p:nvPr/>
        </p:nvSpPr>
        <p:spPr>
          <a:xfrm>
            <a:off x="992315" y="364578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5974525-38C8-41CC-93F5-AEE0A4A93E36}"/>
              </a:ext>
            </a:extLst>
          </p:cNvPr>
          <p:cNvSpPr>
            <a:spLocks noChangeAspect="1"/>
          </p:cNvSpPr>
          <p:nvPr/>
        </p:nvSpPr>
        <p:spPr>
          <a:xfrm>
            <a:off x="2198915" y="364578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135E567E-052F-4529-A7A7-CAA81FE725FA}"/>
              </a:ext>
            </a:extLst>
          </p:cNvPr>
          <p:cNvSpPr/>
          <p:nvPr/>
        </p:nvSpPr>
        <p:spPr>
          <a:xfrm>
            <a:off x="685499" y="3360180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A3F1774-0342-414D-B5CC-B64814634D0E}"/>
              </a:ext>
            </a:extLst>
          </p:cNvPr>
          <p:cNvSpPr/>
          <p:nvPr/>
        </p:nvSpPr>
        <p:spPr>
          <a:xfrm flipH="1">
            <a:off x="2284674" y="3360180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C3D5858-F3D3-4D3A-A99E-A613CC84A2D2}"/>
              </a:ext>
            </a:extLst>
          </p:cNvPr>
          <p:cNvCxnSpPr>
            <a:cxnSpLocks/>
          </p:cNvCxnSpPr>
          <p:nvPr/>
        </p:nvCxnSpPr>
        <p:spPr>
          <a:xfrm>
            <a:off x="1494384" y="3850749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E9EFEE9-FA82-401A-BA26-3C9819DD23D0}"/>
              </a:ext>
            </a:extLst>
          </p:cNvPr>
          <p:cNvCxnSpPr>
            <a:cxnSpLocks/>
          </p:cNvCxnSpPr>
          <p:nvPr/>
        </p:nvCxnSpPr>
        <p:spPr>
          <a:xfrm>
            <a:off x="2457825" y="4157183"/>
            <a:ext cx="0" cy="681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Arc 49">
            <a:extLst>
              <a:ext uri="{FF2B5EF4-FFF2-40B4-BE49-F238E27FC236}">
                <a16:creationId xmlns:a16="http://schemas.microsoft.com/office/drawing/2014/main" id="{7D5157EE-C472-48ED-92DC-53B92998443A}"/>
              </a:ext>
            </a:extLst>
          </p:cNvPr>
          <p:cNvSpPr/>
          <p:nvPr/>
        </p:nvSpPr>
        <p:spPr>
          <a:xfrm flipV="1">
            <a:off x="685499" y="5059028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54B0867E-F5E0-43A1-8330-019F42DEDC83}"/>
              </a:ext>
            </a:extLst>
          </p:cNvPr>
          <p:cNvSpPr/>
          <p:nvPr/>
        </p:nvSpPr>
        <p:spPr>
          <a:xfrm flipH="1" flipV="1">
            <a:off x="2262489" y="5035755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28E2E65-732E-4073-B45C-5FAAACFB3A4B}"/>
              </a:ext>
            </a:extLst>
          </p:cNvPr>
          <p:cNvCxnSpPr>
            <a:cxnSpLocks/>
          </p:cNvCxnSpPr>
          <p:nvPr/>
        </p:nvCxnSpPr>
        <p:spPr>
          <a:xfrm flipV="1">
            <a:off x="1449515" y="4176628"/>
            <a:ext cx="799467" cy="6288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5853AF7-0C20-4DC8-8EA1-06D89396E27B}"/>
              </a:ext>
            </a:extLst>
          </p:cNvPr>
          <p:cNvCxnSpPr>
            <a:cxnSpLocks/>
          </p:cNvCxnSpPr>
          <p:nvPr/>
        </p:nvCxnSpPr>
        <p:spPr>
          <a:xfrm flipH="1">
            <a:off x="1412975" y="4090408"/>
            <a:ext cx="815732" cy="65606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979AAC99-F494-43E5-971A-6D08ACFF92D4}"/>
              </a:ext>
            </a:extLst>
          </p:cNvPr>
          <p:cNvSpPr>
            <a:spLocks noChangeAspect="1"/>
          </p:cNvSpPr>
          <p:nvPr/>
        </p:nvSpPr>
        <p:spPr>
          <a:xfrm>
            <a:off x="947944" y="488598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218AA5D-E0CD-4B40-A45F-0EB7710C07FF}"/>
              </a:ext>
            </a:extLst>
          </p:cNvPr>
          <p:cNvSpPr>
            <a:spLocks noChangeAspect="1"/>
          </p:cNvSpPr>
          <p:nvPr/>
        </p:nvSpPr>
        <p:spPr>
          <a:xfrm>
            <a:off x="2154544" y="488598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AC93519-80FF-4BC6-BA22-E55B49056A7D}"/>
              </a:ext>
            </a:extLst>
          </p:cNvPr>
          <p:cNvCxnSpPr>
            <a:cxnSpLocks/>
          </p:cNvCxnSpPr>
          <p:nvPr/>
        </p:nvCxnSpPr>
        <p:spPr>
          <a:xfrm flipH="1">
            <a:off x="1464550" y="3936823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D082A07-92E6-4695-875C-72ED830223C6}"/>
              </a:ext>
            </a:extLst>
          </p:cNvPr>
          <p:cNvCxnSpPr>
            <a:cxnSpLocks/>
          </p:cNvCxnSpPr>
          <p:nvPr/>
        </p:nvCxnSpPr>
        <p:spPr>
          <a:xfrm flipV="1">
            <a:off x="2370740" y="4113639"/>
            <a:ext cx="0" cy="681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18AADEA-25CF-400E-97FC-8F6777C8D041}"/>
              </a:ext>
            </a:extLst>
          </p:cNvPr>
          <p:cNvCxnSpPr>
            <a:cxnSpLocks/>
          </p:cNvCxnSpPr>
          <p:nvPr/>
        </p:nvCxnSpPr>
        <p:spPr>
          <a:xfrm>
            <a:off x="1240340" y="4167236"/>
            <a:ext cx="0" cy="681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F0FE68A-D7DC-4740-B5F1-542E2ABF46A4}"/>
              </a:ext>
            </a:extLst>
          </p:cNvPr>
          <p:cNvCxnSpPr>
            <a:cxnSpLocks/>
          </p:cNvCxnSpPr>
          <p:nvPr/>
        </p:nvCxnSpPr>
        <p:spPr>
          <a:xfrm flipV="1">
            <a:off x="1153255" y="4123692"/>
            <a:ext cx="0" cy="681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31CAE7B-1533-4BB8-AD05-E39C7D98A7A1}"/>
              </a:ext>
            </a:extLst>
          </p:cNvPr>
          <p:cNvCxnSpPr>
            <a:cxnSpLocks/>
          </p:cNvCxnSpPr>
          <p:nvPr/>
        </p:nvCxnSpPr>
        <p:spPr>
          <a:xfrm>
            <a:off x="1460402" y="5033179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6D6B9F4-F1B5-4069-9D7D-919C059E731C}"/>
              </a:ext>
            </a:extLst>
          </p:cNvPr>
          <p:cNvCxnSpPr>
            <a:cxnSpLocks/>
          </p:cNvCxnSpPr>
          <p:nvPr/>
        </p:nvCxnSpPr>
        <p:spPr>
          <a:xfrm flipH="1">
            <a:off x="1430568" y="5119253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2195CA9-F854-4401-B08D-292877F91919}"/>
              </a:ext>
            </a:extLst>
          </p:cNvPr>
          <p:cNvGrpSpPr/>
          <p:nvPr/>
        </p:nvGrpSpPr>
        <p:grpSpPr>
          <a:xfrm rot="16200000">
            <a:off x="1433928" y="4118215"/>
            <a:ext cx="836007" cy="715095"/>
            <a:chOff x="1565375" y="4242808"/>
            <a:chExt cx="836007" cy="715095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EA6B704-F91F-439A-AECC-B2E1F9312F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1915" y="4329028"/>
              <a:ext cx="799467" cy="62887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AC0E0DE-C130-475E-AA26-F9AD44B2D0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5375" y="4242808"/>
              <a:ext cx="815732" cy="65606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DC5BDF1-56B9-452F-850B-70B51D0C6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130579"/>
              </p:ext>
            </p:extLst>
          </p:nvPr>
        </p:nvGraphicFramePr>
        <p:xfrm>
          <a:off x="4132541" y="3423743"/>
          <a:ext cx="4713512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378">
                  <a:extLst>
                    <a:ext uri="{9D8B030D-6E8A-4147-A177-3AD203B41FA5}">
                      <a16:colId xmlns:a16="http://schemas.microsoft.com/office/drawing/2014/main" val="1604341650"/>
                    </a:ext>
                  </a:extLst>
                </a:gridCol>
                <a:gridCol w="1178378">
                  <a:extLst>
                    <a:ext uri="{9D8B030D-6E8A-4147-A177-3AD203B41FA5}">
                      <a16:colId xmlns:a16="http://schemas.microsoft.com/office/drawing/2014/main" val="1585863868"/>
                    </a:ext>
                  </a:extLst>
                </a:gridCol>
                <a:gridCol w="1178378">
                  <a:extLst>
                    <a:ext uri="{9D8B030D-6E8A-4147-A177-3AD203B41FA5}">
                      <a16:colId xmlns:a16="http://schemas.microsoft.com/office/drawing/2014/main" val="1510761275"/>
                    </a:ext>
                  </a:extLst>
                </a:gridCol>
                <a:gridCol w="1178378">
                  <a:extLst>
                    <a:ext uri="{9D8B030D-6E8A-4147-A177-3AD203B41FA5}">
                      <a16:colId xmlns:a16="http://schemas.microsoft.com/office/drawing/2014/main" val="2667237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“n” atoms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Peaks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Peaks zero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Peaks non-zero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57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79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288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86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381401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-n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812993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AECAB719-49E8-4807-BBC0-A57E93BC533E}"/>
              </a:ext>
            </a:extLst>
          </p:cNvPr>
          <p:cNvSpPr txBox="1"/>
          <p:nvPr/>
        </p:nvSpPr>
        <p:spPr>
          <a:xfrm>
            <a:off x="2048495" y="2040645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Unit cell of crystal</a:t>
            </a:r>
          </a:p>
        </p:txBody>
      </p:sp>
    </p:spTree>
    <p:extLst>
      <p:ext uri="{BB962C8B-B14F-4D97-AF65-F5344CB8AC3E}">
        <p14:creationId xmlns:p14="http://schemas.microsoft.com/office/powerpoint/2010/main" val="190561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7808-92B0-4F44-9319-4B33A58E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How many Patterson peaks are expected for n atoms?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F06E15-7640-4BEE-9E4D-E7E1838F192A}"/>
              </a:ext>
            </a:extLst>
          </p:cNvPr>
          <p:cNvSpPr txBox="1"/>
          <p:nvPr/>
        </p:nvSpPr>
        <p:spPr>
          <a:xfrm>
            <a:off x="4132540" y="1864419"/>
            <a:ext cx="4713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Patterson peaks arise from vectors between atoms in the unit cell.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there are four atoms in the unit cell, how many vectors can you draw?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16 vectors (4 of zero length, 12 non-zero)</a:t>
            </a: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C861233F-6418-43E3-AA57-7479E376F797}"/>
              </a:ext>
            </a:extLst>
          </p:cNvPr>
          <p:cNvSpPr/>
          <p:nvPr/>
        </p:nvSpPr>
        <p:spPr>
          <a:xfrm>
            <a:off x="586739" y="2095277"/>
            <a:ext cx="3107112" cy="4646325"/>
          </a:xfrm>
          <a:prstGeom prst="cube">
            <a:avLst>
              <a:gd name="adj" fmla="val 22616"/>
            </a:avLst>
          </a:prstGeom>
          <a:solidFill>
            <a:schemeClr val="accent5"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2D3A24E-35C1-4EB3-9F41-C7C8EF3398C4}"/>
              </a:ext>
            </a:extLst>
          </p:cNvPr>
          <p:cNvSpPr>
            <a:spLocks noChangeAspect="1"/>
          </p:cNvSpPr>
          <p:nvPr/>
        </p:nvSpPr>
        <p:spPr>
          <a:xfrm>
            <a:off x="992315" y="364578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5974525-38C8-41CC-93F5-AEE0A4A93E36}"/>
              </a:ext>
            </a:extLst>
          </p:cNvPr>
          <p:cNvSpPr>
            <a:spLocks noChangeAspect="1"/>
          </p:cNvSpPr>
          <p:nvPr/>
        </p:nvSpPr>
        <p:spPr>
          <a:xfrm>
            <a:off x="2198915" y="364578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135E567E-052F-4529-A7A7-CAA81FE725FA}"/>
              </a:ext>
            </a:extLst>
          </p:cNvPr>
          <p:cNvSpPr/>
          <p:nvPr/>
        </p:nvSpPr>
        <p:spPr>
          <a:xfrm>
            <a:off x="685499" y="3360180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A3F1774-0342-414D-B5CC-B64814634D0E}"/>
              </a:ext>
            </a:extLst>
          </p:cNvPr>
          <p:cNvSpPr/>
          <p:nvPr/>
        </p:nvSpPr>
        <p:spPr>
          <a:xfrm flipH="1">
            <a:off x="2284674" y="3360180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C3D5858-F3D3-4D3A-A99E-A613CC84A2D2}"/>
              </a:ext>
            </a:extLst>
          </p:cNvPr>
          <p:cNvCxnSpPr>
            <a:cxnSpLocks/>
          </p:cNvCxnSpPr>
          <p:nvPr/>
        </p:nvCxnSpPr>
        <p:spPr>
          <a:xfrm>
            <a:off x="1494384" y="3850749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E9EFEE9-FA82-401A-BA26-3C9819DD23D0}"/>
              </a:ext>
            </a:extLst>
          </p:cNvPr>
          <p:cNvCxnSpPr>
            <a:cxnSpLocks/>
          </p:cNvCxnSpPr>
          <p:nvPr/>
        </p:nvCxnSpPr>
        <p:spPr>
          <a:xfrm>
            <a:off x="2457825" y="4157183"/>
            <a:ext cx="0" cy="681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Arc 49">
            <a:extLst>
              <a:ext uri="{FF2B5EF4-FFF2-40B4-BE49-F238E27FC236}">
                <a16:creationId xmlns:a16="http://schemas.microsoft.com/office/drawing/2014/main" id="{7D5157EE-C472-48ED-92DC-53B92998443A}"/>
              </a:ext>
            </a:extLst>
          </p:cNvPr>
          <p:cNvSpPr/>
          <p:nvPr/>
        </p:nvSpPr>
        <p:spPr>
          <a:xfrm flipV="1">
            <a:off x="685499" y="5059028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54B0867E-F5E0-43A1-8330-019F42DEDC83}"/>
              </a:ext>
            </a:extLst>
          </p:cNvPr>
          <p:cNvSpPr/>
          <p:nvPr/>
        </p:nvSpPr>
        <p:spPr>
          <a:xfrm flipH="1" flipV="1">
            <a:off x="2262489" y="5035755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28E2E65-732E-4073-B45C-5FAAACFB3A4B}"/>
              </a:ext>
            </a:extLst>
          </p:cNvPr>
          <p:cNvCxnSpPr>
            <a:cxnSpLocks/>
          </p:cNvCxnSpPr>
          <p:nvPr/>
        </p:nvCxnSpPr>
        <p:spPr>
          <a:xfrm flipV="1">
            <a:off x="1449515" y="4176628"/>
            <a:ext cx="799467" cy="6288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5853AF7-0C20-4DC8-8EA1-06D89396E27B}"/>
              </a:ext>
            </a:extLst>
          </p:cNvPr>
          <p:cNvCxnSpPr>
            <a:cxnSpLocks/>
          </p:cNvCxnSpPr>
          <p:nvPr/>
        </p:nvCxnSpPr>
        <p:spPr>
          <a:xfrm flipH="1">
            <a:off x="1412975" y="4090408"/>
            <a:ext cx="815732" cy="65606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979AAC99-F494-43E5-971A-6D08ACFF92D4}"/>
              </a:ext>
            </a:extLst>
          </p:cNvPr>
          <p:cNvSpPr>
            <a:spLocks noChangeAspect="1"/>
          </p:cNvSpPr>
          <p:nvPr/>
        </p:nvSpPr>
        <p:spPr>
          <a:xfrm>
            <a:off x="947944" y="488598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218AA5D-E0CD-4B40-A45F-0EB7710C07FF}"/>
              </a:ext>
            </a:extLst>
          </p:cNvPr>
          <p:cNvSpPr>
            <a:spLocks noChangeAspect="1"/>
          </p:cNvSpPr>
          <p:nvPr/>
        </p:nvSpPr>
        <p:spPr>
          <a:xfrm>
            <a:off x="2154544" y="488598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AC93519-80FF-4BC6-BA22-E55B49056A7D}"/>
              </a:ext>
            </a:extLst>
          </p:cNvPr>
          <p:cNvCxnSpPr>
            <a:cxnSpLocks/>
          </p:cNvCxnSpPr>
          <p:nvPr/>
        </p:nvCxnSpPr>
        <p:spPr>
          <a:xfrm flipH="1">
            <a:off x="1464550" y="3936823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D082A07-92E6-4695-875C-72ED830223C6}"/>
              </a:ext>
            </a:extLst>
          </p:cNvPr>
          <p:cNvCxnSpPr>
            <a:cxnSpLocks/>
          </p:cNvCxnSpPr>
          <p:nvPr/>
        </p:nvCxnSpPr>
        <p:spPr>
          <a:xfrm flipV="1">
            <a:off x="2370740" y="4113639"/>
            <a:ext cx="0" cy="681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18AADEA-25CF-400E-97FC-8F6777C8D041}"/>
              </a:ext>
            </a:extLst>
          </p:cNvPr>
          <p:cNvCxnSpPr>
            <a:cxnSpLocks/>
          </p:cNvCxnSpPr>
          <p:nvPr/>
        </p:nvCxnSpPr>
        <p:spPr>
          <a:xfrm>
            <a:off x="1240340" y="4167236"/>
            <a:ext cx="0" cy="681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F0FE68A-D7DC-4740-B5F1-542E2ABF46A4}"/>
              </a:ext>
            </a:extLst>
          </p:cNvPr>
          <p:cNvCxnSpPr>
            <a:cxnSpLocks/>
          </p:cNvCxnSpPr>
          <p:nvPr/>
        </p:nvCxnSpPr>
        <p:spPr>
          <a:xfrm flipV="1">
            <a:off x="1153255" y="4123692"/>
            <a:ext cx="0" cy="681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31CAE7B-1533-4BB8-AD05-E39C7D98A7A1}"/>
              </a:ext>
            </a:extLst>
          </p:cNvPr>
          <p:cNvCxnSpPr>
            <a:cxnSpLocks/>
          </p:cNvCxnSpPr>
          <p:nvPr/>
        </p:nvCxnSpPr>
        <p:spPr>
          <a:xfrm>
            <a:off x="1460402" y="5033179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6D6B9F4-F1B5-4069-9D7D-919C059E731C}"/>
              </a:ext>
            </a:extLst>
          </p:cNvPr>
          <p:cNvCxnSpPr>
            <a:cxnSpLocks/>
          </p:cNvCxnSpPr>
          <p:nvPr/>
        </p:nvCxnSpPr>
        <p:spPr>
          <a:xfrm flipH="1">
            <a:off x="1430568" y="5119253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2195CA9-F854-4401-B08D-292877F91919}"/>
              </a:ext>
            </a:extLst>
          </p:cNvPr>
          <p:cNvGrpSpPr/>
          <p:nvPr/>
        </p:nvGrpSpPr>
        <p:grpSpPr>
          <a:xfrm rot="16200000">
            <a:off x="1433928" y="4118215"/>
            <a:ext cx="836007" cy="715095"/>
            <a:chOff x="1565375" y="4242808"/>
            <a:chExt cx="836007" cy="715095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EA6B704-F91F-439A-AECC-B2E1F9312F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1915" y="4329028"/>
              <a:ext cx="799467" cy="62887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AC0E0DE-C130-475E-AA26-F9AD44B2D0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5375" y="4242808"/>
              <a:ext cx="815732" cy="65606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D6CF63-5ECF-4496-9EB9-427EDA0B9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44110"/>
              </p:ext>
            </p:extLst>
          </p:nvPr>
        </p:nvGraphicFramePr>
        <p:xfrm>
          <a:off x="4132541" y="3423743"/>
          <a:ext cx="4713512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378">
                  <a:extLst>
                    <a:ext uri="{9D8B030D-6E8A-4147-A177-3AD203B41FA5}">
                      <a16:colId xmlns:a16="http://schemas.microsoft.com/office/drawing/2014/main" val="1604341650"/>
                    </a:ext>
                  </a:extLst>
                </a:gridCol>
                <a:gridCol w="1178378">
                  <a:extLst>
                    <a:ext uri="{9D8B030D-6E8A-4147-A177-3AD203B41FA5}">
                      <a16:colId xmlns:a16="http://schemas.microsoft.com/office/drawing/2014/main" val="1585863868"/>
                    </a:ext>
                  </a:extLst>
                </a:gridCol>
                <a:gridCol w="1178378">
                  <a:extLst>
                    <a:ext uri="{9D8B030D-6E8A-4147-A177-3AD203B41FA5}">
                      <a16:colId xmlns:a16="http://schemas.microsoft.com/office/drawing/2014/main" val="1510761275"/>
                    </a:ext>
                  </a:extLst>
                </a:gridCol>
                <a:gridCol w="1178378">
                  <a:extLst>
                    <a:ext uri="{9D8B030D-6E8A-4147-A177-3AD203B41FA5}">
                      <a16:colId xmlns:a16="http://schemas.microsoft.com/office/drawing/2014/main" val="2667237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“n” atoms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Peaks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Peaks zero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Peaks non-zero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57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796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288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86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381401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8129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A94316-68ED-414B-A7E8-3C09FC43DF9D}"/>
              </a:ext>
            </a:extLst>
          </p:cNvPr>
          <p:cNvSpPr txBox="1"/>
          <p:nvPr/>
        </p:nvSpPr>
        <p:spPr>
          <a:xfrm>
            <a:off x="2876121" y="584304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general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31ECF0-F997-4DD5-989C-2EEC2849E669}"/>
              </a:ext>
            </a:extLst>
          </p:cNvPr>
          <p:cNvSpPr txBox="1"/>
          <p:nvPr/>
        </p:nvSpPr>
        <p:spPr>
          <a:xfrm>
            <a:off x="2048495" y="2040645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Unit cell of crystal</a:t>
            </a:r>
          </a:p>
        </p:txBody>
      </p:sp>
    </p:spTree>
    <p:extLst>
      <p:ext uri="{BB962C8B-B14F-4D97-AF65-F5344CB8AC3E}">
        <p14:creationId xmlns:p14="http://schemas.microsoft.com/office/powerpoint/2010/main" val="41778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7808-92B0-4F44-9319-4B33A58E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/>
              <a:t>8 atoms would be consistent with the appearance of ~60 peaks </a:t>
            </a: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C861233F-6418-43E3-AA57-7479E376F797}"/>
              </a:ext>
            </a:extLst>
          </p:cNvPr>
          <p:cNvSpPr/>
          <p:nvPr/>
        </p:nvSpPr>
        <p:spPr>
          <a:xfrm>
            <a:off x="586739" y="2095277"/>
            <a:ext cx="3107112" cy="4646325"/>
          </a:xfrm>
          <a:prstGeom prst="cube">
            <a:avLst>
              <a:gd name="adj" fmla="val 22616"/>
            </a:avLst>
          </a:prstGeom>
          <a:solidFill>
            <a:schemeClr val="accent5"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2D3A24E-35C1-4EB3-9F41-C7C8EF3398C4}"/>
              </a:ext>
            </a:extLst>
          </p:cNvPr>
          <p:cNvSpPr>
            <a:spLocks noChangeAspect="1"/>
          </p:cNvSpPr>
          <p:nvPr/>
        </p:nvSpPr>
        <p:spPr>
          <a:xfrm>
            <a:off x="992315" y="364578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5974525-38C8-41CC-93F5-AEE0A4A93E36}"/>
              </a:ext>
            </a:extLst>
          </p:cNvPr>
          <p:cNvSpPr>
            <a:spLocks noChangeAspect="1"/>
          </p:cNvSpPr>
          <p:nvPr/>
        </p:nvSpPr>
        <p:spPr>
          <a:xfrm>
            <a:off x="2198915" y="364578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135E567E-052F-4529-A7A7-CAA81FE725FA}"/>
              </a:ext>
            </a:extLst>
          </p:cNvPr>
          <p:cNvSpPr/>
          <p:nvPr/>
        </p:nvSpPr>
        <p:spPr>
          <a:xfrm>
            <a:off x="685499" y="3360180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5A3F1774-0342-414D-B5CC-B64814634D0E}"/>
              </a:ext>
            </a:extLst>
          </p:cNvPr>
          <p:cNvSpPr/>
          <p:nvPr/>
        </p:nvSpPr>
        <p:spPr>
          <a:xfrm flipH="1">
            <a:off x="2284674" y="3360180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C3D5858-F3D3-4D3A-A99E-A613CC84A2D2}"/>
              </a:ext>
            </a:extLst>
          </p:cNvPr>
          <p:cNvCxnSpPr>
            <a:cxnSpLocks/>
          </p:cNvCxnSpPr>
          <p:nvPr/>
        </p:nvCxnSpPr>
        <p:spPr>
          <a:xfrm>
            <a:off x="1494384" y="3850749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E9EFEE9-FA82-401A-BA26-3C9819DD23D0}"/>
              </a:ext>
            </a:extLst>
          </p:cNvPr>
          <p:cNvCxnSpPr>
            <a:cxnSpLocks/>
          </p:cNvCxnSpPr>
          <p:nvPr/>
        </p:nvCxnSpPr>
        <p:spPr>
          <a:xfrm>
            <a:off x="2427515" y="4136867"/>
            <a:ext cx="0" cy="681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Arc 49">
            <a:extLst>
              <a:ext uri="{FF2B5EF4-FFF2-40B4-BE49-F238E27FC236}">
                <a16:creationId xmlns:a16="http://schemas.microsoft.com/office/drawing/2014/main" id="{7D5157EE-C472-48ED-92DC-53B92998443A}"/>
              </a:ext>
            </a:extLst>
          </p:cNvPr>
          <p:cNvSpPr/>
          <p:nvPr/>
        </p:nvSpPr>
        <p:spPr>
          <a:xfrm flipV="1">
            <a:off x="685499" y="5059028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54B0867E-F5E0-43A1-8330-019F42DEDC83}"/>
              </a:ext>
            </a:extLst>
          </p:cNvPr>
          <p:cNvSpPr/>
          <p:nvPr/>
        </p:nvSpPr>
        <p:spPr>
          <a:xfrm flipH="1" flipV="1">
            <a:off x="2262489" y="5035755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28E2E65-732E-4073-B45C-5FAAACFB3A4B}"/>
              </a:ext>
            </a:extLst>
          </p:cNvPr>
          <p:cNvCxnSpPr>
            <a:cxnSpLocks/>
          </p:cNvCxnSpPr>
          <p:nvPr/>
        </p:nvCxnSpPr>
        <p:spPr>
          <a:xfrm flipV="1">
            <a:off x="1449515" y="4176628"/>
            <a:ext cx="799467" cy="6288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979AAC99-F494-43E5-971A-6D08ACFF92D4}"/>
              </a:ext>
            </a:extLst>
          </p:cNvPr>
          <p:cNvSpPr>
            <a:spLocks noChangeAspect="1"/>
          </p:cNvSpPr>
          <p:nvPr/>
        </p:nvSpPr>
        <p:spPr>
          <a:xfrm>
            <a:off x="947944" y="488598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218AA5D-E0CD-4B40-A45F-0EB7710C07FF}"/>
              </a:ext>
            </a:extLst>
          </p:cNvPr>
          <p:cNvSpPr>
            <a:spLocks noChangeAspect="1"/>
          </p:cNvSpPr>
          <p:nvPr/>
        </p:nvSpPr>
        <p:spPr>
          <a:xfrm>
            <a:off x="2154544" y="4885983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AC93519-80FF-4BC6-BA22-E55B49056A7D}"/>
              </a:ext>
            </a:extLst>
          </p:cNvPr>
          <p:cNvCxnSpPr>
            <a:cxnSpLocks/>
          </p:cNvCxnSpPr>
          <p:nvPr/>
        </p:nvCxnSpPr>
        <p:spPr>
          <a:xfrm flipH="1">
            <a:off x="1460402" y="3895872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D082A07-92E6-4695-875C-72ED830223C6}"/>
              </a:ext>
            </a:extLst>
          </p:cNvPr>
          <p:cNvCxnSpPr>
            <a:cxnSpLocks/>
          </p:cNvCxnSpPr>
          <p:nvPr/>
        </p:nvCxnSpPr>
        <p:spPr>
          <a:xfrm flipV="1">
            <a:off x="2479748" y="4113639"/>
            <a:ext cx="0" cy="681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18AADEA-25CF-400E-97FC-8F6777C8D041}"/>
              </a:ext>
            </a:extLst>
          </p:cNvPr>
          <p:cNvCxnSpPr>
            <a:cxnSpLocks/>
          </p:cNvCxnSpPr>
          <p:nvPr/>
        </p:nvCxnSpPr>
        <p:spPr>
          <a:xfrm>
            <a:off x="1196691" y="4181406"/>
            <a:ext cx="0" cy="681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F0FE68A-D7DC-4740-B5F1-542E2ABF46A4}"/>
              </a:ext>
            </a:extLst>
          </p:cNvPr>
          <p:cNvCxnSpPr>
            <a:cxnSpLocks/>
          </p:cNvCxnSpPr>
          <p:nvPr/>
        </p:nvCxnSpPr>
        <p:spPr>
          <a:xfrm flipV="1">
            <a:off x="1153255" y="4093412"/>
            <a:ext cx="0" cy="68181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31CAE7B-1533-4BB8-AD05-E39C7D98A7A1}"/>
              </a:ext>
            </a:extLst>
          </p:cNvPr>
          <p:cNvCxnSpPr>
            <a:cxnSpLocks/>
          </p:cNvCxnSpPr>
          <p:nvPr/>
        </p:nvCxnSpPr>
        <p:spPr>
          <a:xfrm>
            <a:off x="1481972" y="5095664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6D6B9F4-F1B5-4069-9D7D-919C059E731C}"/>
              </a:ext>
            </a:extLst>
          </p:cNvPr>
          <p:cNvCxnSpPr>
            <a:cxnSpLocks/>
          </p:cNvCxnSpPr>
          <p:nvPr/>
        </p:nvCxnSpPr>
        <p:spPr>
          <a:xfrm flipH="1">
            <a:off x="1432602" y="5149081"/>
            <a:ext cx="7097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2195CA9-F854-4401-B08D-292877F91919}"/>
              </a:ext>
            </a:extLst>
          </p:cNvPr>
          <p:cNvGrpSpPr/>
          <p:nvPr/>
        </p:nvGrpSpPr>
        <p:grpSpPr>
          <a:xfrm rot="16200000">
            <a:off x="1393139" y="4144549"/>
            <a:ext cx="850238" cy="672572"/>
            <a:chOff x="1551144" y="4285331"/>
            <a:chExt cx="850238" cy="672572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EA6B704-F91F-439A-AECC-B2E1F9312F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1915" y="4329028"/>
              <a:ext cx="799467" cy="62887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AC0E0DE-C130-475E-AA26-F9AD44B2D0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1144" y="4285331"/>
              <a:ext cx="815732" cy="65606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D6CF63-5ECF-4496-9EB9-427EDA0B9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767403"/>
              </p:ext>
            </p:extLst>
          </p:nvPr>
        </p:nvGraphicFramePr>
        <p:xfrm>
          <a:off x="4132541" y="3423743"/>
          <a:ext cx="471351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378">
                  <a:extLst>
                    <a:ext uri="{9D8B030D-6E8A-4147-A177-3AD203B41FA5}">
                      <a16:colId xmlns:a16="http://schemas.microsoft.com/office/drawing/2014/main" val="1604341650"/>
                    </a:ext>
                  </a:extLst>
                </a:gridCol>
                <a:gridCol w="1178378">
                  <a:extLst>
                    <a:ext uri="{9D8B030D-6E8A-4147-A177-3AD203B41FA5}">
                      <a16:colId xmlns:a16="http://schemas.microsoft.com/office/drawing/2014/main" val="1585863868"/>
                    </a:ext>
                  </a:extLst>
                </a:gridCol>
                <a:gridCol w="1178378">
                  <a:extLst>
                    <a:ext uri="{9D8B030D-6E8A-4147-A177-3AD203B41FA5}">
                      <a16:colId xmlns:a16="http://schemas.microsoft.com/office/drawing/2014/main" val="1510761275"/>
                    </a:ext>
                  </a:extLst>
                </a:gridCol>
                <a:gridCol w="1178378">
                  <a:extLst>
                    <a:ext uri="{9D8B030D-6E8A-4147-A177-3AD203B41FA5}">
                      <a16:colId xmlns:a16="http://schemas.microsoft.com/office/drawing/2014/main" val="2667237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“n” atoms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Peaks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Peaks zero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Peaks non-zero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572060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352263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49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690745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r>
                        <a:rPr lang="en-US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baseline="0" dirty="0"/>
                        <a:t>64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2387275"/>
                  </a:ext>
                </a:extLst>
              </a:tr>
              <a:tr h="279639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81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26465506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9AD146EB-3C78-410C-877C-1B5B9E9326BC}"/>
              </a:ext>
            </a:extLst>
          </p:cNvPr>
          <p:cNvSpPr>
            <a:spLocks noChangeAspect="1"/>
          </p:cNvSpPr>
          <p:nvPr/>
        </p:nvSpPr>
        <p:spPr>
          <a:xfrm>
            <a:off x="1624404" y="2601568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247F774-8FE9-497C-A6CF-E8F30FFBCFAA}"/>
              </a:ext>
            </a:extLst>
          </p:cNvPr>
          <p:cNvSpPr>
            <a:spLocks noChangeAspect="1"/>
          </p:cNvSpPr>
          <p:nvPr/>
        </p:nvSpPr>
        <p:spPr>
          <a:xfrm>
            <a:off x="3032218" y="4249757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DFA116BD-DDF1-4B0C-8609-C4B3BF638C8D}"/>
              </a:ext>
            </a:extLst>
          </p:cNvPr>
          <p:cNvSpPr/>
          <p:nvPr/>
        </p:nvSpPr>
        <p:spPr>
          <a:xfrm rot="2700000">
            <a:off x="1543278" y="2220071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7104E2E2-7DDA-4C4E-BF0D-D6FFB7902FED}"/>
              </a:ext>
            </a:extLst>
          </p:cNvPr>
          <p:cNvSpPr/>
          <p:nvPr/>
        </p:nvSpPr>
        <p:spPr>
          <a:xfrm rot="2700000" flipH="1">
            <a:off x="3228685" y="4145852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F457E6D-CDEC-47C3-9FD0-94191506DDFC}"/>
              </a:ext>
            </a:extLst>
          </p:cNvPr>
          <p:cNvCxnSpPr>
            <a:cxnSpLocks/>
          </p:cNvCxnSpPr>
          <p:nvPr/>
        </p:nvCxnSpPr>
        <p:spPr>
          <a:xfrm>
            <a:off x="1963064" y="3077701"/>
            <a:ext cx="298931" cy="5360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Arc 38">
            <a:extLst>
              <a:ext uri="{FF2B5EF4-FFF2-40B4-BE49-F238E27FC236}">
                <a16:creationId xmlns:a16="http://schemas.microsoft.com/office/drawing/2014/main" id="{6EA29C85-62CD-40AD-9860-8734962E0E6C}"/>
              </a:ext>
            </a:extLst>
          </p:cNvPr>
          <p:cNvSpPr/>
          <p:nvPr/>
        </p:nvSpPr>
        <p:spPr>
          <a:xfrm rot="2700000" flipV="1">
            <a:off x="-75763" y="4235173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757F2DCA-7291-4365-8462-7F9180299EF9}"/>
              </a:ext>
            </a:extLst>
          </p:cNvPr>
          <p:cNvSpPr/>
          <p:nvPr/>
        </p:nvSpPr>
        <p:spPr>
          <a:xfrm rot="2700000" flipH="1" flipV="1">
            <a:off x="1480650" y="6028076"/>
            <a:ext cx="613632" cy="579437"/>
          </a:xfrm>
          <a:prstGeom prst="arc">
            <a:avLst>
              <a:gd name="adj1" fmla="val 5692343"/>
              <a:gd name="adj2" fmla="val 0"/>
            </a:avLst>
          </a:prstGeom>
          <a:ln w="28575">
            <a:head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DCB21EE-99C3-437F-8029-43D560A42868}"/>
              </a:ext>
            </a:extLst>
          </p:cNvPr>
          <p:cNvSpPr>
            <a:spLocks noChangeAspect="1"/>
          </p:cNvSpPr>
          <p:nvPr/>
        </p:nvSpPr>
        <p:spPr>
          <a:xfrm>
            <a:off x="298301" y="4260982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9077E66-59B0-48AC-BFA4-BDC740CD9202}"/>
              </a:ext>
            </a:extLst>
          </p:cNvPr>
          <p:cNvSpPr>
            <a:spLocks noChangeAspect="1"/>
          </p:cNvSpPr>
          <p:nvPr/>
        </p:nvSpPr>
        <p:spPr>
          <a:xfrm>
            <a:off x="1609246" y="5807372"/>
            <a:ext cx="457200" cy="457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59BAB0B-55FB-4B71-9554-57D5F3B24E43}"/>
              </a:ext>
            </a:extLst>
          </p:cNvPr>
          <p:cNvCxnSpPr>
            <a:cxnSpLocks/>
          </p:cNvCxnSpPr>
          <p:nvPr/>
        </p:nvCxnSpPr>
        <p:spPr>
          <a:xfrm flipH="1" flipV="1">
            <a:off x="1918402" y="3084948"/>
            <a:ext cx="332253" cy="60582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17B90E6-5A78-433C-B143-2BDEFC3D6D7F}"/>
              </a:ext>
            </a:extLst>
          </p:cNvPr>
          <p:cNvCxnSpPr>
            <a:cxnSpLocks/>
          </p:cNvCxnSpPr>
          <p:nvPr/>
        </p:nvCxnSpPr>
        <p:spPr>
          <a:xfrm flipH="1">
            <a:off x="1369740" y="3140074"/>
            <a:ext cx="327568" cy="54665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1A6D2C0-2132-4D03-A28D-A6F9F3B8F307}"/>
              </a:ext>
            </a:extLst>
          </p:cNvPr>
          <p:cNvCxnSpPr>
            <a:cxnSpLocks/>
          </p:cNvCxnSpPr>
          <p:nvPr/>
        </p:nvCxnSpPr>
        <p:spPr>
          <a:xfrm flipV="1">
            <a:off x="1388358" y="3065860"/>
            <a:ext cx="302073" cy="4991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D6D6328-82AB-4CBE-ABED-9A38684EF4BB}"/>
              </a:ext>
            </a:extLst>
          </p:cNvPr>
          <p:cNvCxnSpPr>
            <a:cxnSpLocks/>
          </p:cNvCxnSpPr>
          <p:nvPr/>
        </p:nvCxnSpPr>
        <p:spPr>
          <a:xfrm flipH="1" flipV="1">
            <a:off x="1873191" y="3054745"/>
            <a:ext cx="437785" cy="182041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9A59C71-8852-47CD-808F-D71C09408F3D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839560" y="3113106"/>
            <a:ext cx="437785" cy="182041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9747F2-8CD8-4164-BE11-24EFBD56ABB4}"/>
              </a:ext>
            </a:extLst>
          </p:cNvPr>
          <p:cNvGrpSpPr/>
          <p:nvPr/>
        </p:nvGrpSpPr>
        <p:grpSpPr>
          <a:xfrm flipH="1">
            <a:off x="1340549" y="3121313"/>
            <a:ext cx="471416" cy="1878777"/>
            <a:chOff x="1991960" y="3207145"/>
            <a:chExt cx="471416" cy="1878777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5C15791-87CA-4F41-85E7-43A4149D39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25591" y="3207145"/>
              <a:ext cx="437785" cy="182041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EDC0827-93A3-4119-9318-7481E6B597F2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991960" y="3265506"/>
              <a:ext cx="437785" cy="182041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848C49E-A43A-4724-9275-8FF85BB8AB66}"/>
              </a:ext>
            </a:extLst>
          </p:cNvPr>
          <p:cNvCxnSpPr>
            <a:cxnSpLocks/>
          </p:cNvCxnSpPr>
          <p:nvPr/>
        </p:nvCxnSpPr>
        <p:spPr>
          <a:xfrm>
            <a:off x="2115691" y="3019599"/>
            <a:ext cx="1071053" cy="121584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37E1FE2-285D-45C6-8034-C1AD900320AE}"/>
              </a:ext>
            </a:extLst>
          </p:cNvPr>
          <p:cNvCxnSpPr>
            <a:cxnSpLocks/>
          </p:cNvCxnSpPr>
          <p:nvPr/>
        </p:nvCxnSpPr>
        <p:spPr>
          <a:xfrm flipH="1" flipV="1">
            <a:off x="2058129" y="3019599"/>
            <a:ext cx="1055558" cy="121654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BD19EB4-1943-4577-9C09-D9521116DACF}"/>
              </a:ext>
            </a:extLst>
          </p:cNvPr>
          <p:cNvGrpSpPr/>
          <p:nvPr/>
        </p:nvGrpSpPr>
        <p:grpSpPr>
          <a:xfrm rot="5569619" flipH="1">
            <a:off x="1987657" y="3256403"/>
            <a:ext cx="471416" cy="1878777"/>
            <a:chOff x="1991960" y="3207145"/>
            <a:chExt cx="471416" cy="1878777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BDE13B5-D539-4500-8DEA-9CBF768943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25591" y="3207145"/>
              <a:ext cx="437785" cy="182041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8EF00D4-457E-496D-B033-7E556FFE7AD6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991960" y="3265506"/>
              <a:ext cx="437785" cy="182041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F9338C6-CF95-494A-A6A5-F7E06A446445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819752" y="3102376"/>
            <a:ext cx="18094" cy="27049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6E543F9-5B68-46E4-9A53-452F62427411}"/>
              </a:ext>
            </a:extLst>
          </p:cNvPr>
          <p:cNvCxnSpPr>
            <a:cxnSpLocks/>
          </p:cNvCxnSpPr>
          <p:nvPr/>
        </p:nvCxnSpPr>
        <p:spPr>
          <a:xfrm rot="10800000">
            <a:off x="1863839" y="3066070"/>
            <a:ext cx="18094" cy="270499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4574CD5-604E-47AD-B3AE-5C14B8E28F17}"/>
              </a:ext>
            </a:extLst>
          </p:cNvPr>
          <p:cNvCxnSpPr>
            <a:cxnSpLocks/>
          </p:cNvCxnSpPr>
          <p:nvPr/>
        </p:nvCxnSpPr>
        <p:spPr>
          <a:xfrm flipV="1">
            <a:off x="632247" y="2992551"/>
            <a:ext cx="1043285" cy="124289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C5637D1-605B-4079-980D-7D16B359CEF8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1029" y="3028453"/>
            <a:ext cx="1043285" cy="124289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001A8F9-F8EA-4E3F-8DC8-3DA04D5E9C94}"/>
              </a:ext>
            </a:extLst>
          </p:cNvPr>
          <p:cNvGrpSpPr/>
          <p:nvPr/>
        </p:nvGrpSpPr>
        <p:grpSpPr>
          <a:xfrm flipV="1">
            <a:off x="2037576" y="4691645"/>
            <a:ext cx="1128615" cy="1216545"/>
            <a:chOff x="2210529" y="3171999"/>
            <a:chExt cx="1128615" cy="1216545"/>
          </a:xfrm>
        </p:grpSpPr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79034BE5-5874-4A00-AA25-F6F1334AAAED}"/>
                </a:ext>
              </a:extLst>
            </p:cNvPr>
            <p:cNvCxnSpPr>
              <a:cxnSpLocks/>
            </p:cNvCxnSpPr>
            <p:nvPr/>
          </p:nvCxnSpPr>
          <p:spPr>
            <a:xfrm>
              <a:off x="2268091" y="3171999"/>
              <a:ext cx="1071053" cy="121584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82C1D80D-C3DA-423A-847B-52565FECAD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0529" y="3171999"/>
              <a:ext cx="1055558" cy="121654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D781E1A-D6DC-45C8-BFDC-11743AB95A1E}"/>
              </a:ext>
            </a:extLst>
          </p:cNvPr>
          <p:cNvGrpSpPr/>
          <p:nvPr/>
        </p:nvGrpSpPr>
        <p:grpSpPr>
          <a:xfrm flipH="1" flipV="1">
            <a:off x="553766" y="4673835"/>
            <a:ext cx="1128615" cy="1216545"/>
            <a:chOff x="2210529" y="3171999"/>
            <a:chExt cx="1128615" cy="1216545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F62443DC-D43C-49B0-9780-56438B06C8C2}"/>
                </a:ext>
              </a:extLst>
            </p:cNvPr>
            <p:cNvCxnSpPr>
              <a:cxnSpLocks/>
            </p:cNvCxnSpPr>
            <p:nvPr/>
          </p:nvCxnSpPr>
          <p:spPr>
            <a:xfrm>
              <a:off x="2268091" y="3171999"/>
              <a:ext cx="1071053" cy="1215841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AA9B84E-6E3B-400E-9C6F-B9C5C29184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0529" y="3171999"/>
              <a:ext cx="1055558" cy="121654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728F5784-B6BD-4A9B-9F88-C006A9F7FCAF}"/>
              </a:ext>
            </a:extLst>
          </p:cNvPr>
          <p:cNvCxnSpPr>
            <a:cxnSpLocks/>
          </p:cNvCxnSpPr>
          <p:nvPr/>
        </p:nvCxnSpPr>
        <p:spPr>
          <a:xfrm flipV="1">
            <a:off x="1418740" y="4516538"/>
            <a:ext cx="1623733" cy="5271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66BB2247-F7F2-440F-87C9-5DD1975ADB1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35428" y="4582752"/>
            <a:ext cx="1623733" cy="5271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FBDEF53C-8EBB-4436-BDBC-23ECD43828F6}"/>
              </a:ext>
            </a:extLst>
          </p:cNvPr>
          <p:cNvCxnSpPr>
            <a:cxnSpLocks/>
          </p:cNvCxnSpPr>
          <p:nvPr/>
        </p:nvCxnSpPr>
        <p:spPr>
          <a:xfrm>
            <a:off x="2625589" y="4011258"/>
            <a:ext cx="460066" cy="3057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C78C4992-83CB-49C4-959F-7A2073AADEA2}"/>
              </a:ext>
            </a:extLst>
          </p:cNvPr>
          <p:cNvCxnSpPr>
            <a:cxnSpLocks/>
          </p:cNvCxnSpPr>
          <p:nvPr/>
        </p:nvCxnSpPr>
        <p:spPr>
          <a:xfrm rot="10800000">
            <a:off x="2602278" y="4042226"/>
            <a:ext cx="460066" cy="3057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5FF68DA2-0EE1-4F36-80C9-6AFF7CCAB7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419794" y="4261620"/>
            <a:ext cx="799467" cy="6288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782C080-02C0-44F3-AA27-3782E8C17B08}"/>
              </a:ext>
            </a:extLst>
          </p:cNvPr>
          <p:cNvGrpSpPr/>
          <p:nvPr/>
        </p:nvGrpSpPr>
        <p:grpSpPr>
          <a:xfrm flipV="1">
            <a:off x="2537420" y="4608774"/>
            <a:ext cx="483377" cy="336734"/>
            <a:chOff x="2754678" y="4163658"/>
            <a:chExt cx="483377" cy="336734"/>
          </a:xfrm>
        </p:grpSpPr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03F3C002-C6EA-40A2-82A3-8B4FA6E29F2E}"/>
                </a:ext>
              </a:extLst>
            </p:cNvPr>
            <p:cNvCxnSpPr>
              <a:cxnSpLocks/>
            </p:cNvCxnSpPr>
            <p:nvPr/>
          </p:nvCxnSpPr>
          <p:spPr>
            <a:xfrm>
              <a:off x="2777989" y="4163658"/>
              <a:ext cx="460066" cy="30576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2632C7FA-8962-4F79-8B2C-249348571CF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754678" y="4194626"/>
              <a:ext cx="460066" cy="30576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2B2411B-760D-487E-84E7-EF0B3AC5B2E1}"/>
              </a:ext>
            </a:extLst>
          </p:cNvPr>
          <p:cNvGrpSpPr/>
          <p:nvPr/>
        </p:nvGrpSpPr>
        <p:grpSpPr>
          <a:xfrm flipH="1">
            <a:off x="607158" y="3995013"/>
            <a:ext cx="548235" cy="934250"/>
            <a:chOff x="2689820" y="4163658"/>
            <a:chExt cx="548235" cy="934250"/>
          </a:xfrm>
        </p:grpSpPr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88CF2D7B-93F5-4823-B273-9DDBD618E95D}"/>
                </a:ext>
              </a:extLst>
            </p:cNvPr>
            <p:cNvCxnSpPr>
              <a:cxnSpLocks/>
            </p:cNvCxnSpPr>
            <p:nvPr/>
          </p:nvCxnSpPr>
          <p:spPr>
            <a:xfrm>
              <a:off x="2777989" y="4163658"/>
              <a:ext cx="460066" cy="30576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D66F0768-8EF4-4EE8-85C0-E235641CFF3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754678" y="4194626"/>
              <a:ext cx="460066" cy="30576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CD981304-BDE9-4ADD-8A57-80021607961B}"/>
                </a:ext>
              </a:extLst>
            </p:cNvPr>
            <p:cNvGrpSpPr/>
            <p:nvPr/>
          </p:nvGrpSpPr>
          <p:grpSpPr>
            <a:xfrm flipV="1">
              <a:off x="2689820" y="4761174"/>
              <a:ext cx="483377" cy="336734"/>
              <a:chOff x="2754678" y="4163658"/>
              <a:chExt cx="483377" cy="336734"/>
            </a:xfrm>
          </p:grpSpPr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BDD6B7BF-77FA-4C57-8F35-99E52DE9E4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77989" y="4163658"/>
                <a:ext cx="460066" cy="30576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4EFB3AFC-3A9C-43F9-98C5-8E908C172F6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754678" y="4194626"/>
                <a:ext cx="460066" cy="30576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8D7AC34-D63D-403A-9235-32665FBBB13B}"/>
              </a:ext>
            </a:extLst>
          </p:cNvPr>
          <p:cNvCxnSpPr>
            <a:cxnSpLocks/>
          </p:cNvCxnSpPr>
          <p:nvPr/>
        </p:nvCxnSpPr>
        <p:spPr>
          <a:xfrm flipH="1" flipV="1">
            <a:off x="1273495" y="4113640"/>
            <a:ext cx="447220" cy="16937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F80CEB4-8CD5-40AA-8EA0-9C7E3104735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1347063" y="4187285"/>
            <a:ext cx="447220" cy="16937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46164F9-A517-4676-B846-88D25A0DD745}"/>
              </a:ext>
            </a:extLst>
          </p:cNvPr>
          <p:cNvGrpSpPr/>
          <p:nvPr/>
        </p:nvGrpSpPr>
        <p:grpSpPr>
          <a:xfrm flipH="1">
            <a:off x="1855661" y="4065249"/>
            <a:ext cx="520788" cy="1767377"/>
            <a:chOff x="1425895" y="4266040"/>
            <a:chExt cx="520788" cy="1767377"/>
          </a:xfrm>
        </p:grpSpPr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E2E794F3-B7C6-440A-97C0-B9D974F560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25895" y="4266040"/>
              <a:ext cx="447220" cy="169373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D937547E-138C-4431-8BAF-4917D6C5222E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1499463" y="4339685"/>
              <a:ext cx="447220" cy="169373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338F696-F74A-43E9-BA93-4F338F23AFEA}"/>
              </a:ext>
            </a:extLst>
          </p:cNvPr>
          <p:cNvGrpSpPr/>
          <p:nvPr/>
        </p:nvGrpSpPr>
        <p:grpSpPr>
          <a:xfrm flipV="1">
            <a:off x="1936067" y="5282435"/>
            <a:ext cx="343593" cy="613067"/>
            <a:chOff x="2070802" y="3230101"/>
            <a:chExt cx="343593" cy="613067"/>
          </a:xfrm>
        </p:grpSpPr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11C33F72-5F7D-433A-A75F-581E52D6570E}"/>
                </a:ext>
              </a:extLst>
            </p:cNvPr>
            <p:cNvCxnSpPr>
              <a:cxnSpLocks/>
            </p:cNvCxnSpPr>
            <p:nvPr/>
          </p:nvCxnSpPr>
          <p:spPr>
            <a:xfrm>
              <a:off x="2115464" y="3230101"/>
              <a:ext cx="298931" cy="53604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319D71F0-8A76-44CA-8A50-FA0DD4A722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0802" y="3237348"/>
              <a:ext cx="332253" cy="60582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5BC4DB0-1574-463A-B5DD-232331FDBE07}"/>
              </a:ext>
            </a:extLst>
          </p:cNvPr>
          <p:cNvGrpSpPr/>
          <p:nvPr/>
        </p:nvGrpSpPr>
        <p:grpSpPr>
          <a:xfrm flipH="1" flipV="1">
            <a:off x="1354833" y="5204519"/>
            <a:ext cx="343593" cy="613067"/>
            <a:chOff x="2070802" y="3230101"/>
            <a:chExt cx="343593" cy="613067"/>
          </a:xfrm>
        </p:grpSpPr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6DB2D2B4-D7A3-44E5-9BFC-335E1DA13A96}"/>
                </a:ext>
              </a:extLst>
            </p:cNvPr>
            <p:cNvCxnSpPr>
              <a:cxnSpLocks/>
            </p:cNvCxnSpPr>
            <p:nvPr/>
          </p:nvCxnSpPr>
          <p:spPr>
            <a:xfrm>
              <a:off x="2115464" y="3230101"/>
              <a:ext cx="298931" cy="53604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75345771-4936-4AFF-93DA-E0B62925C8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0802" y="3237348"/>
              <a:ext cx="332253" cy="60582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511F7AD-79F9-4703-BF17-357E67CC83F2}"/>
              </a:ext>
            </a:extLst>
          </p:cNvPr>
          <p:cNvGrpSpPr/>
          <p:nvPr/>
        </p:nvGrpSpPr>
        <p:grpSpPr>
          <a:xfrm flipH="1">
            <a:off x="636876" y="4440388"/>
            <a:ext cx="1707045" cy="593374"/>
            <a:chOff x="1487828" y="4668938"/>
            <a:chExt cx="1707045" cy="593374"/>
          </a:xfrm>
        </p:grpSpPr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F0FEDDD5-F2EF-498A-8F3C-9F16649774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1140" y="4668938"/>
              <a:ext cx="1623733" cy="52716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9EF3D56F-51CF-491A-B70A-D71FFDC729E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487828" y="4735152"/>
              <a:ext cx="1623733" cy="52716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724C004-DB2E-455C-BC37-98A967504302}"/>
              </a:ext>
            </a:extLst>
          </p:cNvPr>
          <p:cNvGrpSpPr/>
          <p:nvPr/>
        </p:nvGrpSpPr>
        <p:grpSpPr>
          <a:xfrm flipH="1" flipV="1">
            <a:off x="609166" y="3872352"/>
            <a:ext cx="1707045" cy="593374"/>
            <a:chOff x="1487828" y="4668938"/>
            <a:chExt cx="1707045" cy="593374"/>
          </a:xfrm>
        </p:grpSpPr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3C0F52D9-B841-44B3-8F23-5E0CAC63DA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1140" y="4668938"/>
              <a:ext cx="1623733" cy="52716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04A6EDAF-C147-4C3A-890E-5CF17757256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487828" y="4735152"/>
              <a:ext cx="1623733" cy="52716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0D34CE8B-131D-4779-8EAF-A35A5A2EA454}"/>
              </a:ext>
            </a:extLst>
          </p:cNvPr>
          <p:cNvSpPr txBox="1"/>
          <p:nvPr/>
        </p:nvSpPr>
        <p:spPr>
          <a:xfrm>
            <a:off x="2048495" y="2040645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Unit cell of crystal</a:t>
            </a:r>
          </a:p>
        </p:txBody>
      </p:sp>
    </p:spTree>
    <p:extLst>
      <p:ext uri="{BB962C8B-B14F-4D97-AF65-F5344CB8AC3E}">
        <p14:creationId xmlns:p14="http://schemas.microsoft.com/office/powerpoint/2010/main" val="20137371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32506</TotalTime>
  <Words>7628</Words>
  <Application>Microsoft Office PowerPoint</Application>
  <PresentationFormat>On-screen Show (4:3)</PresentationFormat>
  <Paragraphs>1138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Helvetica</vt:lpstr>
      <vt:lpstr>Symbol</vt:lpstr>
      <vt:lpstr>Default Design</vt:lpstr>
      <vt:lpstr>2_Default Design</vt:lpstr>
      <vt:lpstr>Our goal is to determine the heavy atom locations (x,y,z) in the asymmetric unit.</vt:lpstr>
      <vt:lpstr>Outline of methods</vt:lpstr>
      <vt:lpstr>Difference Patterson Map</vt:lpstr>
      <vt:lpstr>How many Patterson peaks are expected for n atoms? </vt:lpstr>
      <vt:lpstr>How many Patterson peaks are expected for n atoms? </vt:lpstr>
      <vt:lpstr>How many Patterson peaks are expected for n atoms? </vt:lpstr>
      <vt:lpstr>How many Patterson peaks are expected for n atoms? </vt:lpstr>
      <vt:lpstr>How many Patterson peaks are expected for n atoms? </vt:lpstr>
      <vt:lpstr>8 atoms would be consistent with the appearance of ~60 peaks </vt:lpstr>
      <vt:lpstr>How many heavy atoms exist in the asymmetric unit?</vt:lpstr>
      <vt:lpstr>Patterson peak positions offer clues about the arrangement of atoms in the unit cell.</vt:lpstr>
      <vt:lpstr>Each of the ~60 u,v,w values corresponds to a vector between a pair of heavy atoms.</vt:lpstr>
      <vt:lpstr>Symmetry operators enable us to write an algebraic expression to solve for x,y,z.</vt:lpstr>
      <vt:lpstr>Symmetry operators enable us to write an algebraic expression to solve for x,y,z.</vt:lpstr>
      <vt:lpstr>PowerPoint Presentation</vt:lpstr>
      <vt:lpstr>Match the u,v,w with appropriate vector equation and solve for x,y,z algebraically.</vt:lpstr>
      <vt:lpstr>Match the u,v,w with appropriate vector equation and solve for x,y,z algebraically.</vt:lpstr>
      <vt:lpstr>The utility of Harker sections</vt:lpstr>
      <vt:lpstr>Why is there a Harker section on w=¼?</vt:lpstr>
      <vt:lpstr>Match the u,v,w with appropriate vector equation and solve for x,y,z algebraically.</vt:lpstr>
      <vt:lpstr>PowerPoint Presentation</vt:lpstr>
      <vt:lpstr>Choice of unit cell origin</vt:lpstr>
      <vt:lpstr>Choice of unit cell origin</vt:lpstr>
      <vt:lpstr>Cheshire symmetry</vt:lpstr>
      <vt:lpstr>Find another equation to solve for z.</vt:lpstr>
      <vt:lpstr>PowerPoint Presentation</vt:lpstr>
      <vt:lpstr>Combine answers from two Harker sections to get heavy atom x,y,z coordinates</vt:lpstr>
      <vt:lpstr>Check that this x,y,z can predict all peaks in the difference Patterson map</vt:lpstr>
      <vt:lpstr>Check that this x,y,z can predict all peaks in the difference Patterson map</vt:lpstr>
      <vt:lpstr>Check that this x,y,z can predict all peaks in the difference Patterson map</vt:lpstr>
      <vt:lpstr>Questions?</vt:lpstr>
      <vt:lpstr>In practice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DC</dc:creator>
  <cp:lastModifiedBy>sawaya</cp:lastModifiedBy>
  <cp:revision>1018</cp:revision>
  <cp:lastPrinted>2017-02-01T05:34:47Z</cp:lastPrinted>
  <dcterms:created xsi:type="dcterms:W3CDTF">2004-02-02T07:37:29Z</dcterms:created>
  <dcterms:modified xsi:type="dcterms:W3CDTF">2024-01-23T19:38:27Z</dcterms:modified>
</cp:coreProperties>
</file>