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4"/>
  </p:notesMasterIdLst>
  <p:handoutMasterIdLst>
    <p:handoutMasterId r:id="rId55"/>
  </p:handoutMasterIdLst>
  <p:sldIdLst>
    <p:sldId id="475" r:id="rId3"/>
    <p:sldId id="559" r:id="rId4"/>
    <p:sldId id="597" r:id="rId5"/>
    <p:sldId id="569" r:id="rId6"/>
    <p:sldId id="596" r:id="rId7"/>
    <p:sldId id="570" r:id="rId8"/>
    <p:sldId id="571" r:id="rId9"/>
    <p:sldId id="572" r:id="rId10"/>
    <p:sldId id="574" r:id="rId11"/>
    <p:sldId id="575" r:id="rId12"/>
    <p:sldId id="577" r:id="rId13"/>
    <p:sldId id="576" r:id="rId14"/>
    <p:sldId id="578" r:id="rId15"/>
    <p:sldId id="614" r:id="rId16"/>
    <p:sldId id="616" r:id="rId17"/>
    <p:sldId id="617" r:id="rId18"/>
    <p:sldId id="618" r:id="rId19"/>
    <p:sldId id="306" r:id="rId20"/>
    <p:sldId id="581" r:id="rId21"/>
    <p:sldId id="582" r:id="rId22"/>
    <p:sldId id="504" r:id="rId23"/>
    <p:sldId id="584" r:id="rId24"/>
    <p:sldId id="583" r:id="rId25"/>
    <p:sldId id="290" r:id="rId26"/>
    <p:sldId id="568" r:id="rId27"/>
    <p:sldId id="592" r:id="rId28"/>
    <p:sldId id="593" r:id="rId29"/>
    <p:sldId id="585" r:id="rId30"/>
    <p:sldId id="298" r:id="rId31"/>
    <p:sldId id="586" r:id="rId32"/>
    <p:sldId id="519" r:id="rId33"/>
    <p:sldId id="587" r:id="rId34"/>
    <p:sldId id="588" r:id="rId35"/>
    <p:sldId id="260" r:id="rId36"/>
    <p:sldId id="589" r:id="rId37"/>
    <p:sldId id="600" r:id="rId38"/>
    <p:sldId id="595" r:id="rId39"/>
    <p:sldId id="598" r:id="rId40"/>
    <p:sldId id="601" r:id="rId41"/>
    <p:sldId id="602" r:id="rId42"/>
    <p:sldId id="603" r:id="rId43"/>
    <p:sldId id="604" r:id="rId44"/>
    <p:sldId id="607" r:id="rId45"/>
    <p:sldId id="608" r:id="rId46"/>
    <p:sldId id="599" r:id="rId47"/>
    <p:sldId id="609" r:id="rId48"/>
    <p:sldId id="611" r:id="rId49"/>
    <p:sldId id="612" r:id="rId50"/>
    <p:sldId id="613" r:id="rId51"/>
    <p:sldId id="590" r:id="rId52"/>
    <p:sldId id="591"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7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Sawaya" initials="mrs" lastIdx="1" clrIdx="0"/>
  <p:cmAuthor id="1" name="Structure Lab" initials="S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5F6"/>
    <a:srgbClr val="663300"/>
    <a:srgbClr val="FFFFCC"/>
    <a:srgbClr val="FFFFFF"/>
    <a:srgbClr val="F0AEE8"/>
    <a:srgbClr val="FFCCFF"/>
    <a:srgbClr val="BBE0E3"/>
    <a:srgbClr val="A3A3E0"/>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7" autoAdjust="0"/>
    <p:restoredTop sz="94352" autoAdjust="0"/>
  </p:normalViewPr>
  <p:slideViewPr>
    <p:cSldViewPr snapToGrid="0">
      <p:cViewPr varScale="1">
        <p:scale>
          <a:sx n="75" d="100"/>
          <a:sy n="75" d="100"/>
        </p:scale>
        <p:origin x="528" y="72"/>
      </p:cViewPr>
      <p:guideLst>
        <p:guide orient="horz" pos="2184"/>
        <p:guide pos="27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724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3" tIns="46111" rIns="92223" bIns="46111" numCol="1" anchor="t" anchorCtr="0" compatLnSpc="1">
            <a:prstTxWarp prst="textNoShape">
              <a:avLst/>
            </a:prstTxWarp>
          </a:bodyPr>
          <a:lstStyle>
            <a:lvl1pPr defTabSz="921277">
              <a:defRPr sz="1200" smtClean="0"/>
            </a:lvl1pPr>
          </a:lstStyle>
          <a:p>
            <a:pPr>
              <a:defRPr/>
            </a:pPr>
            <a:endParaRPr lang="en-US"/>
          </a:p>
        </p:txBody>
      </p:sp>
      <p:sp>
        <p:nvSpPr>
          <p:cNvPr id="84995" name="Rectangle 3"/>
          <p:cNvSpPr>
            <a:spLocks noGrp="1" noChangeArrowheads="1"/>
          </p:cNvSpPr>
          <p:nvPr>
            <p:ph type="dt" sz="quarter" idx="1"/>
          </p:nvPr>
        </p:nvSpPr>
        <p:spPr bwMode="auto">
          <a:xfrm>
            <a:off x="3970436"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3" tIns="46111" rIns="92223" bIns="46111" numCol="1" anchor="t" anchorCtr="0" compatLnSpc="1">
            <a:prstTxWarp prst="textNoShape">
              <a:avLst/>
            </a:prstTxWarp>
          </a:bodyPr>
          <a:lstStyle>
            <a:lvl1pPr algn="r" defTabSz="921277">
              <a:defRPr sz="1200" smtClean="0"/>
            </a:lvl1pPr>
          </a:lstStyle>
          <a:p>
            <a:pPr>
              <a:defRPr/>
            </a:pPr>
            <a:endParaRPr lang="en-US"/>
          </a:p>
        </p:txBody>
      </p:sp>
      <p:sp>
        <p:nvSpPr>
          <p:cNvPr id="84996" name="Rectangle 4"/>
          <p:cNvSpPr>
            <a:spLocks noGrp="1" noChangeArrowheads="1"/>
          </p:cNvSpPr>
          <p:nvPr>
            <p:ph type="ftr" sz="quarter" idx="2"/>
          </p:nvPr>
        </p:nvSpPr>
        <p:spPr bwMode="auto">
          <a:xfrm>
            <a:off x="0" y="8829037"/>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3" tIns="46111" rIns="92223" bIns="46111" numCol="1" anchor="b" anchorCtr="0" compatLnSpc="1">
            <a:prstTxWarp prst="textNoShape">
              <a:avLst/>
            </a:prstTxWarp>
          </a:bodyPr>
          <a:lstStyle>
            <a:lvl1pPr defTabSz="921277">
              <a:defRPr sz="1200" smtClean="0"/>
            </a:lvl1pPr>
          </a:lstStyle>
          <a:p>
            <a:pPr>
              <a:defRPr/>
            </a:pPr>
            <a:endParaRPr lang="en-US"/>
          </a:p>
        </p:txBody>
      </p:sp>
      <p:sp>
        <p:nvSpPr>
          <p:cNvPr id="84997" name="Rectangle 5"/>
          <p:cNvSpPr>
            <a:spLocks noGrp="1" noChangeArrowheads="1"/>
          </p:cNvSpPr>
          <p:nvPr>
            <p:ph type="sldNum" sz="quarter" idx="3"/>
          </p:nvPr>
        </p:nvSpPr>
        <p:spPr bwMode="auto">
          <a:xfrm>
            <a:off x="3970436" y="8829037"/>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3" tIns="46111" rIns="92223" bIns="46111" numCol="1" anchor="b" anchorCtr="0" compatLnSpc="1">
            <a:prstTxWarp prst="textNoShape">
              <a:avLst/>
            </a:prstTxWarp>
          </a:bodyPr>
          <a:lstStyle>
            <a:lvl1pPr algn="r" defTabSz="921277">
              <a:defRPr sz="1200" smtClean="0"/>
            </a:lvl1pPr>
          </a:lstStyle>
          <a:p>
            <a:pPr>
              <a:defRPr/>
            </a:pPr>
            <a:fld id="{B15D937E-E56A-4A9A-B4B3-A8D572FE5B76}" type="slidenum">
              <a:rPr lang="en-US"/>
              <a:pPr>
                <a:defRPr/>
              </a:pPr>
              <a:t>‹#›</a:t>
            </a:fld>
            <a:endParaRPr lang="en-US"/>
          </a:p>
        </p:txBody>
      </p:sp>
    </p:spTree>
    <p:extLst>
      <p:ext uri="{BB962C8B-B14F-4D97-AF65-F5344CB8AC3E}">
        <p14:creationId xmlns:p14="http://schemas.microsoft.com/office/powerpoint/2010/main" val="2620190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t" anchorCtr="0" compatLnSpc="1">
            <a:prstTxWarp prst="textNoShape">
              <a:avLst/>
            </a:prstTxWarp>
          </a:bodyPr>
          <a:lstStyle>
            <a:lvl1pPr defTabSz="921277">
              <a:defRPr sz="1200" smtClean="0"/>
            </a:lvl1pPr>
          </a:lstStyle>
          <a:p>
            <a:pPr>
              <a:defRPr/>
            </a:pPr>
            <a:endParaRPr lang="en-US"/>
          </a:p>
        </p:txBody>
      </p:sp>
      <p:sp>
        <p:nvSpPr>
          <p:cNvPr id="121859" name="Rectangle 3"/>
          <p:cNvSpPr>
            <a:spLocks noGrp="1" noChangeArrowheads="1"/>
          </p:cNvSpPr>
          <p:nvPr>
            <p:ph type="dt" idx="1"/>
          </p:nvPr>
        </p:nvSpPr>
        <p:spPr bwMode="auto">
          <a:xfrm>
            <a:off x="3972030" y="0"/>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t" anchorCtr="0" compatLnSpc="1">
            <a:prstTxWarp prst="textNoShape">
              <a:avLst/>
            </a:prstTxWarp>
          </a:bodyPr>
          <a:lstStyle>
            <a:lvl1pPr algn="r" defTabSz="921277">
              <a:defRPr sz="1200" smtClean="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701040" y="4416108"/>
            <a:ext cx="5608320" cy="41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29037"/>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b" anchorCtr="0" compatLnSpc="1">
            <a:prstTxWarp prst="textNoShape">
              <a:avLst/>
            </a:prstTxWarp>
          </a:bodyPr>
          <a:lstStyle>
            <a:lvl1pPr defTabSz="921277">
              <a:defRPr sz="1200" smtClean="0"/>
            </a:lvl1pPr>
          </a:lstStyle>
          <a:p>
            <a:pPr>
              <a:defRPr/>
            </a:pPr>
            <a:endParaRPr lang="en-US"/>
          </a:p>
        </p:txBody>
      </p:sp>
      <p:sp>
        <p:nvSpPr>
          <p:cNvPr id="121863" name="Rectangle 7"/>
          <p:cNvSpPr>
            <a:spLocks noGrp="1" noChangeArrowheads="1"/>
          </p:cNvSpPr>
          <p:nvPr>
            <p:ph type="sldNum" sz="quarter" idx="5"/>
          </p:nvPr>
        </p:nvSpPr>
        <p:spPr bwMode="auto">
          <a:xfrm>
            <a:off x="3972030" y="8829037"/>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4" rIns="92107" bIns="46054" numCol="1" anchor="b" anchorCtr="0" compatLnSpc="1">
            <a:prstTxWarp prst="textNoShape">
              <a:avLst/>
            </a:prstTxWarp>
          </a:bodyPr>
          <a:lstStyle>
            <a:lvl1pPr algn="r" defTabSz="921277">
              <a:defRPr sz="1200" smtClean="0"/>
            </a:lvl1pPr>
          </a:lstStyle>
          <a:p>
            <a:pPr>
              <a:defRPr/>
            </a:pPr>
            <a:fld id="{55D182BA-C6A8-48F0-9DA1-B4295B3E278F}" type="slidenum">
              <a:rPr lang="en-US"/>
              <a:pPr>
                <a:defRPr/>
              </a:pPr>
              <a:t>‹#›</a:t>
            </a:fld>
            <a:endParaRPr lang="en-US"/>
          </a:p>
        </p:txBody>
      </p:sp>
    </p:spTree>
    <p:extLst>
      <p:ext uri="{BB962C8B-B14F-4D97-AF65-F5344CB8AC3E}">
        <p14:creationId xmlns:p14="http://schemas.microsoft.com/office/powerpoint/2010/main" val="366816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D182BA-C6A8-48F0-9DA1-B4295B3E278F}" type="slidenum">
              <a:rPr lang="en-US" smtClean="0"/>
              <a:pPr>
                <a:defRPr/>
              </a:pPr>
              <a:t>11</a:t>
            </a:fld>
            <a:endParaRPr lang="en-US"/>
          </a:p>
        </p:txBody>
      </p:sp>
    </p:spTree>
    <p:extLst>
      <p:ext uri="{BB962C8B-B14F-4D97-AF65-F5344CB8AC3E}">
        <p14:creationId xmlns:p14="http://schemas.microsoft.com/office/powerpoint/2010/main" val="371152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D182BA-C6A8-48F0-9DA1-B4295B3E278F}" type="slidenum">
              <a:rPr lang="en-US" smtClean="0"/>
              <a:pPr>
                <a:defRPr/>
              </a:pPr>
              <a:t>13</a:t>
            </a:fld>
            <a:endParaRPr lang="en-US"/>
          </a:p>
        </p:txBody>
      </p:sp>
    </p:spTree>
    <p:extLst>
      <p:ext uri="{BB962C8B-B14F-4D97-AF65-F5344CB8AC3E}">
        <p14:creationId xmlns:p14="http://schemas.microsoft.com/office/powerpoint/2010/main" val="229965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D182BA-C6A8-48F0-9DA1-B4295B3E278F}" type="slidenum">
              <a:rPr lang="en-US" smtClean="0"/>
              <a:pPr>
                <a:defRPr/>
              </a:pPr>
              <a:t>25</a:t>
            </a:fld>
            <a:endParaRPr lang="en-US"/>
          </a:p>
        </p:txBody>
      </p:sp>
    </p:spTree>
    <p:extLst>
      <p:ext uri="{BB962C8B-B14F-4D97-AF65-F5344CB8AC3E}">
        <p14:creationId xmlns:p14="http://schemas.microsoft.com/office/powerpoint/2010/main" val="32255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D182BA-C6A8-48F0-9DA1-B4295B3E278F}" type="slidenum">
              <a:rPr lang="en-US" smtClean="0"/>
              <a:pPr>
                <a:defRPr/>
              </a:pPr>
              <a:t>26</a:t>
            </a:fld>
            <a:endParaRPr lang="en-US"/>
          </a:p>
        </p:txBody>
      </p:sp>
    </p:spTree>
    <p:extLst>
      <p:ext uri="{BB962C8B-B14F-4D97-AF65-F5344CB8AC3E}">
        <p14:creationId xmlns:p14="http://schemas.microsoft.com/office/powerpoint/2010/main" val="187396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D182BA-C6A8-48F0-9DA1-B4295B3E278F}" type="slidenum">
              <a:rPr lang="en-US" smtClean="0"/>
              <a:pPr>
                <a:defRPr/>
              </a:pPr>
              <a:t>27</a:t>
            </a:fld>
            <a:endParaRPr lang="en-US"/>
          </a:p>
        </p:txBody>
      </p:sp>
    </p:spTree>
    <p:extLst>
      <p:ext uri="{BB962C8B-B14F-4D97-AF65-F5344CB8AC3E}">
        <p14:creationId xmlns:p14="http://schemas.microsoft.com/office/powerpoint/2010/main" val="344530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D182BA-C6A8-48F0-9DA1-B4295B3E278F}" type="slidenum">
              <a:rPr lang="en-US" smtClean="0"/>
              <a:pPr>
                <a:defRPr/>
              </a:pPr>
              <a:t>29</a:t>
            </a:fld>
            <a:endParaRPr lang="en-US"/>
          </a:p>
        </p:txBody>
      </p:sp>
    </p:spTree>
    <p:extLst>
      <p:ext uri="{BB962C8B-B14F-4D97-AF65-F5344CB8AC3E}">
        <p14:creationId xmlns:p14="http://schemas.microsoft.com/office/powerpoint/2010/main" val="135307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CAD77F-069F-40E4-B448-AF2CBAE4E1C7}" type="slidenum">
              <a:rPr lang="en-US"/>
              <a:pPr>
                <a:defRPr/>
              </a:pPr>
              <a:t>‹#›</a:t>
            </a:fld>
            <a:endParaRPr lang="en-US"/>
          </a:p>
        </p:txBody>
      </p:sp>
    </p:spTree>
    <p:extLst>
      <p:ext uri="{BB962C8B-B14F-4D97-AF65-F5344CB8AC3E}">
        <p14:creationId xmlns:p14="http://schemas.microsoft.com/office/powerpoint/2010/main" val="119522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48202C-FAB3-40CE-A1AD-47E23EB10BBD}" type="slidenum">
              <a:rPr lang="en-US"/>
              <a:pPr>
                <a:defRPr/>
              </a:pPr>
              <a:t>‹#›</a:t>
            </a:fld>
            <a:endParaRPr lang="en-US"/>
          </a:p>
        </p:txBody>
      </p:sp>
    </p:spTree>
    <p:extLst>
      <p:ext uri="{BB962C8B-B14F-4D97-AF65-F5344CB8AC3E}">
        <p14:creationId xmlns:p14="http://schemas.microsoft.com/office/powerpoint/2010/main" val="375512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82323C-925B-4F56-9F4F-931D8C5E791A}" type="slidenum">
              <a:rPr lang="en-US"/>
              <a:pPr>
                <a:defRPr/>
              </a:pPr>
              <a:t>‹#›</a:t>
            </a:fld>
            <a:endParaRPr lang="en-US"/>
          </a:p>
        </p:txBody>
      </p:sp>
    </p:spTree>
    <p:extLst>
      <p:ext uri="{BB962C8B-B14F-4D97-AF65-F5344CB8AC3E}">
        <p14:creationId xmlns:p14="http://schemas.microsoft.com/office/powerpoint/2010/main" val="3767261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8A025-D765-4A6D-A142-E3DB39407B48}" type="slidenum">
              <a:rPr lang="en-US"/>
              <a:pPr>
                <a:defRPr/>
              </a:pPr>
              <a:t>‹#›</a:t>
            </a:fld>
            <a:endParaRPr lang="en-US"/>
          </a:p>
        </p:txBody>
      </p:sp>
    </p:spTree>
    <p:extLst>
      <p:ext uri="{BB962C8B-B14F-4D97-AF65-F5344CB8AC3E}">
        <p14:creationId xmlns:p14="http://schemas.microsoft.com/office/powerpoint/2010/main" val="417855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1E3B01-5037-4369-9CB4-F7D2C391FCB0}" type="slidenum">
              <a:rPr lang="en-US"/>
              <a:pPr>
                <a:defRPr/>
              </a:pPr>
              <a:t>‹#›</a:t>
            </a:fld>
            <a:endParaRPr lang="en-US"/>
          </a:p>
        </p:txBody>
      </p:sp>
    </p:spTree>
    <p:extLst>
      <p:ext uri="{BB962C8B-B14F-4D97-AF65-F5344CB8AC3E}">
        <p14:creationId xmlns:p14="http://schemas.microsoft.com/office/powerpoint/2010/main" val="3992952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CAD77F-069F-40E4-B448-AF2CBAE4E1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05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56F40D-37D2-4FCB-88B3-0295C55A1A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695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E5A8E1-333F-4935-8DEC-72FADA2988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858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852A34-F60A-41F0-BE89-D777646582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437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6F91B-A2E4-4F8F-BAAF-975FB8EE47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9392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2DC317-03C9-4471-B53B-890E1EFFD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078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56F40D-37D2-4FCB-88B3-0295C55A1AB1}" type="slidenum">
              <a:rPr lang="en-US"/>
              <a:pPr>
                <a:defRPr/>
              </a:pPr>
              <a:t>‹#›</a:t>
            </a:fld>
            <a:endParaRPr lang="en-US"/>
          </a:p>
        </p:txBody>
      </p:sp>
    </p:spTree>
    <p:extLst>
      <p:ext uri="{BB962C8B-B14F-4D97-AF65-F5344CB8AC3E}">
        <p14:creationId xmlns:p14="http://schemas.microsoft.com/office/powerpoint/2010/main" val="4103907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BA80D4-EC38-4D94-871A-1ECEFBF15E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441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FCE7AC-704C-4485-981F-B0C530D4B1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63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CBF06E-718B-48B6-81C7-09E154EA1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414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48202C-FAB3-40CE-A1AD-47E23EB10B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319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2323C-925B-4F56-9F4F-931D8C5E7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258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8A025-D765-4A6D-A142-E3DB39407B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1721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1E3B01-5037-4369-9CB4-F7D2C391F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64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E5A8E1-333F-4935-8DEC-72FADA298813}" type="slidenum">
              <a:rPr lang="en-US"/>
              <a:pPr>
                <a:defRPr/>
              </a:pPr>
              <a:t>‹#›</a:t>
            </a:fld>
            <a:endParaRPr lang="en-US"/>
          </a:p>
        </p:txBody>
      </p:sp>
    </p:spTree>
    <p:extLst>
      <p:ext uri="{BB962C8B-B14F-4D97-AF65-F5344CB8AC3E}">
        <p14:creationId xmlns:p14="http://schemas.microsoft.com/office/powerpoint/2010/main" val="302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52A34-F60A-41F0-BE89-D777646582EF}" type="slidenum">
              <a:rPr lang="en-US"/>
              <a:pPr>
                <a:defRPr/>
              </a:pPr>
              <a:t>‹#›</a:t>
            </a:fld>
            <a:endParaRPr lang="en-US"/>
          </a:p>
        </p:txBody>
      </p:sp>
    </p:spTree>
    <p:extLst>
      <p:ext uri="{BB962C8B-B14F-4D97-AF65-F5344CB8AC3E}">
        <p14:creationId xmlns:p14="http://schemas.microsoft.com/office/powerpoint/2010/main" val="9355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86F91B-A2E4-4F8F-BAAF-975FB8EE47D0}" type="slidenum">
              <a:rPr lang="en-US"/>
              <a:pPr>
                <a:defRPr/>
              </a:pPr>
              <a:t>‹#›</a:t>
            </a:fld>
            <a:endParaRPr lang="en-US"/>
          </a:p>
        </p:txBody>
      </p:sp>
    </p:spTree>
    <p:extLst>
      <p:ext uri="{BB962C8B-B14F-4D97-AF65-F5344CB8AC3E}">
        <p14:creationId xmlns:p14="http://schemas.microsoft.com/office/powerpoint/2010/main" val="59683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2DC317-03C9-4471-B53B-890E1EFFD36E}" type="slidenum">
              <a:rPr lang="en-US"/>
              <a:pPr>
                <a:defRPr/>
              </a:pPr>
              <a:t>‹#›</a:t>
            </a:fld>
            <a:endParaRPr lang="en-US"/>
          </a:p>
        </p:txBody>
      </p:sp>
    </p:spTree>
    <p:extLst>
      <p:ext uri="{BB962C8B-B14F-4D97-AF65-F5344CB8AC3E}">
        <p14:creationId xmlns:p14="http://schemas.microsoft.com/office/powerpoint/2010/main" val="272005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BA80D4-EC38-4D94-871A-1ECEFBF15EA5}" type="slidenum">
              <a:rPr lang="en-US"/>
              <a:pPr>
                <a:defRPr/>
              </a:pPr>
              <a:t>‹#›</a:t>
            </a:fld>
            <a:endParaRPr lang="en-US"/>
          </a:p>
        </p:txBody>
      </p:sp>
    </p:spTree>
    <p:extLst>
      <p:ext uri="{BB962C8B-B14F-4D97-AF65-F5344CB8AC3E}">
        <p14:creationId xmlns:p14="http://schemas.microsoft.com/office/powerpoint/2010/main" val="420700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FCE7AC-704C-4485-981F-B0C530D4B14C}" type="slidenum">
              <a:rPr lang="en-US"/>
              <a:pPr>
                <a:defRPr/>
              </a:pPr>
              <a:t>‹#›</a:t>
            </a:fld>
            <a:endParaRPr lang="en-US"/>
          </a:p>
        </p:txBody>
      </p:sp>
    </p:spTree>
    <p:extLst>
      <p:ext uri="{BB962C8B-B14F-4D97-AF65-F5344CB8AC3E}">
        <p14:creationId xmlns:p14="http://schemas.microsoft.com/office/powerpoint/2010/main" val="368964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BF06E-718B-48B6-81C7-09E154EA1A2F}" type="slidenum">
              <a:rPr lang="en-US"/>
              <a:pPr>
                <a:defRPr/>
              </a:pPr>
              <a:t>‹#›</a:t>
            </a:fld>
            <a:endParaRPr lang="en-US"/>
          </a:p>
        </p:txBody>
      </p:sp>
    </p:spTree>
    <p:extLst>
      <p:ext uri="{BB962C8B-B14F-4D97-AF65-F5344CB8AC3E}">
        <p14:creationId xmlns:p14="http://schemas.microsoft.com/office/powerpoint/2010/main" val="375351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5049EE-23E8-429E-9AB3-E8EC8AD315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l">
              <a:defRPr/>
            </a:pPr>
            <a:endParaRPr lang="en-US" b="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b="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5049EE-23E8-429E-9AB3-E8EC8AD3156F}" type="slidenum">
              <a:rPr lang="en-US" b="0">
                <a:solidFill>
                  <a:srgbClr val="000000"/>
                </a:solidFill>
                <a:latin typeface="Arial" charset="0"/>
              </a:rPr>
              <a:pPr>
                <a:defRPr/>
              </a:pPr>
              <a:t>‹#›</a:t>
            </a:fld>
            <a:endParaRPr lang="en-US" b="0">
              <a:solidFill>
                <a:srgbClr val="000000"/>
              </a:solidFill>
              <a:latin typeface="Arial" charset="0"/>
            </a:endParaRPr>
          </a:p>
        </p:txBody>
      </p:sp>
    </p:spTree>
    <p:extLst>
      <p:ext uri="{BB962C8B-B14F-4D97-AF65-F5344CB8AC3E}">
        <p14:creationId xmlns:p14="http://schemas.microsoft.com/office/powerpoint/2010/main" val="7480902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80.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6" y="284514"/>
            <a:ext cx="8118240" cy="1143000"/>
          </a:xfrm>
        </p:spPr>
        <p:txBody>
          <a:bodyPr/>
          <a:lstStyle/>
          <a:p>
            <a:pPr algn="l"/>
            <a:r>
              <a:rPr lang="en-US" sz="3200" dirty="0">
                <a:latin typeface="Helvetica" panose="020B0604020202020204" pitchFamily="34" charset="0"/>
                <a:cs typeface="Helvetica" panose="020B0604020202020204" pitchFamily="34" charset="0"/>
              </a:rPr>
              <a:t>Our goal is to determine the heavy atom locations (</a:t>
            </a:r>
            <a:r>
              <a:rPr lang="en-US" sz="3200" dirty="0" err="1">
                <a:latin typeface="Helvetica" panose="020B0604020202020204" pitchFamily="34" charset="0"/>
                <a:cs typeface="Helvetica" panose="020B0604020202020204" pitchFamily="34" charset="0"/>
              </a:rPr>
              <a:t>x,y,z</a:t>
            </a:r>
            <a:r>
              <a:rPr lang="en-US" sz="3200" dirty="0">
                <a:latin typeface="Helvetica" panose="020B0604020202020204" pitchFamily="34" charset="0"/>
                <a:cs typeface="Helvetica" panose="020B0604020202020204" pitchFamily="34" charset="0"/>
              </a:rPr>
              <a:t>) in the asymmetric unit.</a:t>
            </a:r>
          </a:p>
        </p:txBody>
      </p:sp>
      <mc:AlternateContent xmlns:mc="http://schemas.openxmlformats.org/markup-compatibility/2006" xmlns:a14="http://schemas.microsoft.com/office/drawing/2010/main">
        <mc:Choice Requires="a14">
          <p:sp>
            <p:nvSpPr>
              <p:cNvPr id="3" name="Text Box 7"/>
              <p:cNvSpPr txBox="1">
                <a:spLocks noChangeArrowheads="1"/>
              </p:cNvSpPr>
              <p:nvPr/>
            </p:nvSpPr>
            <p:spPr bwMode="auto">
              <a:xfrm>
                <a:off x="354130" y="1799666"/>
                <a:ext cx="8435740" cy="9559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defRPr/>
                </a:pPr>
                <a:r>
                  <a:rPr lang="en-US" altLang="en-US" sz="2800" dirty="0">
                    <a:solidFill>
                      <a:srgbClr val="000000"/>
                    </a:solidFill>
                    <a:latin typeface="Helvetica" pitchFamily="34" charset="0"/>
                    <a:cs typeface="Arial" charset="0"/>
                  </a:rPr>
                  <a:t>Use Difference Patterson map synthesis </a:t>
                </a:r>
                <a:r>
                  <a:rPr kumimoji="0" lang="en-US" sz="2800" b="0"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rPr>
                  <a:t>P</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r>
                  <a:rPr kumimoji="0" lang="en-US" sz="2800" b="0" i="0" u="none" strike="noStrike" kern="1200" cap="none" spc="0" normalizeH="0" baseline="0" noProof="0" dirty="0" err="1">
                    <a:ln>
                      <a:noFill/>
                    </a:ln>
                    <a:solidFill>
                      <a:srgbClr val="000000"/>
                    </a:solidFill>
                    <a:effectLst/>
                    <a:uLnTx/>
                    <a:uFillTx/>
                    <a:latin typeface="Cambria Math" panose="02040503050406030204" pitchFamily="18" charset="0"/>
                    <a:ea typeface="Cambria Math" panose="02040503050406030204" pitchFamily="18" charset="0"/>
                  </a:rPr>
                  <a:t>u,v,w</a:t>
                </a:r>
                <a:r>
                  <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a:t>
                </a:r>
                <a:r>
                  <a:rPr kumimoji="0" lang="en-US" sz="2800" b="0" i="0" u="none" strike="noStrike" kern="1200" cap="none" spc="0" normalizeH="0" baseline="0" noProof="0" dirty="0">
                    <a:ln>
                      <a:noFill/>
                    </a:ln>
                    <a:solidFill>
                      <a:srgbClr val="000000"/>
                    </a:solidFill>
                    <a:effectLst/>
                    <a:uLnTx/>
                    <a:uFillTx/>
                  </a:rPr>
                  <a:t>=</a:t>
                </a:r>
                <a14:m>
                  <m:oMath xmlns:m="http://schemas.openxmlformats.org/officeDocument/2006/math">
                    <m:nary>
                      <m:naryPr>
                        <m:chr m:val="∑"/>
                        <m:supHide m:val="on"/>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r>
                          <m:rPr>
                            <m:brk m:alnAt="7"/>
                          </m:r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t>h</m:t>
                        </m:r>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rPr>
                          <m:t>𝑘𝑙</m:t>
                        </m:r>
                      </m:sub>
                      <m:sup/>
                      <m:e>
                        <m:r>
                          <m:rPr>
                            <m:nor/>
                          </m:rPr>
                          <a:rPr lang="en-US" sz="2400" b="0" i="0" dirty="0" smtClean="0">
                            <a:solidFill>
                              <a:srgbClr val="000000"/>
                            </a:solidFill>
                            <a:latin typeface="Cambria Math" panose="02040503050406030204" pitchFamily="18" charset="0"/>
                            <a:ea typeface="Cambria Math" panose="02040503050406030204" pitchFamily="18" charset="0"/>
                          </a:rPr>
                          <m:t>(</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smtClean="0">
                            <a:solidFill>
                              <a:srgbClr val="FF0000"/>
                            </a:solidFill>
                            <a:latin typeface="Cambria Math" panose="02040503050406030204" pitchFamily="18" charset="0"/>
                            <a:ea typeface="Cambria Math" panose="02040503050406030204" pitchFamily="18" charset="0"/>
                          </a:rPr>
                          <m:t>F</m:t>
                        </m:r>
                        <m:r>
                          <m:rPr>
                            <m:nor/>
                          </m:rPr>
                          <a:rPr lang="en-US" sz="2400" baseline="-25000" dirty="0" smtClean="0">
                            <a:solidFill>
                              <a:srgbClr val="FF0000"/>
                            </a:solidFill>
                            <a:latin typeface="Cambria Math" panose="02040503050406030204" pitchFamily="18" charset="0"/>
                            <a:ea typeface="Cambria Math" panose="02040503050406030204" pitchFamily="18" charset="0"/>
                          </a:rPr>
                          <m:t>PH</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smtClean="0">
                            <a:solidFill>
                              <a:srgbClr val="FF0000"/>
                            </a:solidFill>
                            <a:latin typeface="Cambria Math" panose="02040503050406030204" pitchFamily="18" charset="0"/>
                            <a:ea typeface="Cambria Math" panose="02040503050406030204" pitchFamily="18" charset="0"/>
                          </a:rPr>
                          <m:t>F</m:t>
                        </m:r>
                        <m:r>
                          <m:rPr>
                            <m:nor/>
                          </m:rPr>
                          <a:rPr lang="en-US" sz="2400" baseline="-25000" dirty="0" smtClean="0">
                            <a:solidFill>
                              <a:srgbClr val="FF0000"/>
                            </a:solidFill>
                            <a:latin typeface="Cambria Math" panose="02040503050406030204" pitchFamily="18" charset="0"/>
                            <a:ea typeface="Cambria Math" panose="02040503050406030204" pitchFamily="18" charset="0"/>
                          </a:rPr>
                          <m:t>P</m:t>
                        </m:r>
                        <m:r>
                          <m:rPr>
                            <m:nor/>
                          </m:rPr>
                          <a:rPr lang="en-US" sz="2400" dirty="0" smtClean="0">
                            <a:solidFill>
                              <a:schemeClr val="tx1"/>
                            </a:solidFill>
                            <a:latin typeface="Cambria Math" panose="02040503050406030204" pitchFamily="18" charset="0"/>
                            <a:ea typeface="Cambria Math" panose="02040503050406030204" pitchFamily="18" charset="0"/>
                          </a:rPr>
                          <m:t>|</m:t>
                        </m:r>
                        <m:r>
                          <m:rPr>
                            <m:nor/>
                          </m:rPr>
                          <a:rPr lang="en-US" sz="2400" dirty="0">
                            <a:solidFill>
                              <a:srgbClr val="000000"/>
                            </a:solidFill>
                            <a:latin typeface="Cambria Math" panose="02040503050406030204" pitchFamily="18" charset="0"/>
                            <a:ea typeface="Cambria Math" panose="02040503050406030204" pitchFamily="18" charset="0"/>
                          </a:rPr>
                          <m:t>)</m:t>
                        </m:r>
                        <m:r>
                          <a:rPr lang="en-US" sz="2800" i="1" baseline="30000">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𝑐𝑜𝑠</m:t>
                        </m:r>
                        <m:r>
                          <a:rPr lang="en-US" sz="2800" i="1">
                            <a:solidFill>
                              <a:srgbClr val="000000"/>
                            </a:solidFill>
                            <a:latin typeface="Cambria Math" panose="02040503050406030204" pitchFamily="18" charset="0"/>
                          </a:rPr>
                          <m:t>2</m:t>
                        </m:r>
                        <m:r>
                          <m:rPr>
                            <m:sty m:val="p"/>
                          </m:rPr>
                          <a:rPr lang="el-GR" sz="2800" i="1" smtClean="0">
                            <a:solidFill>
                              <a:srgbClr val="000000"/>
                            </a:solidFill>
                            <a:latin typeface="Cambria Math" panose="02040503050406030204" pitchFamily="18" charset="0"/>
                          </a:rPr>
                          <m:t>π</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h𝑢</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𝑘𝑣</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𝑙𝑤</m:t>
                        </m:r>
                        <m:r>
                          <a:rPr lang="en-US" sz="2800" i="1">
                            <a:solidFill>
                              <a:srgbClr val="000000"/>
                            </a:solidFill>
                            <a:latin typeface="Cambria Math" panose="02040503050406030204" pitchFamily="18" charset="0"/>
                          </a:rPr>
                          <m:t>)</m:t>
                        </m:r>
                      </m:e>
                    </m:nary>
                  </m:oMath>
                </a14:m>
                <a:endParaRPr kumimoji="0" lang="en-US" altLang="en-US" sz="2400" b="1" i="0" u="none" strike="noStrike" kern="1200" cap="none" spc="0" normalizeH="0" baseline="100000" noProof="0" dirty="0">
                  <a:ln>
                    <a:noFill/>
                  </a:ln>
                  <a:solidFill>
                    <a:srgbClr val="000000"/>
                  </a:solidFill>
                  <a:effectLst/>
                  <a:uLnTx/>
                  <a:uFillTx/>
                  <a:latin typeface="Helvetica" pitchFamily="34" charset="0"/>
                  <a:ea typeface="+mn-ea"/>
                  <a:cs typeface="+mn-cs"/>
                </a:endParaRPr>
              </a:p>
            </p:txBody>
          </p:sp>
        </mc:Choice>
        <mc:Fallback xmlns="">
          <p:sp>
            <p:nvSpPr>
              <p:cNvPr id="3" name="Text Box 7"/>
              <p:cNvSpPr txBox="1">
                <a:spLocks noRot="1" noChangeAspect="1" noMove="1" noResize="1" noEditPoints="1" noAdjustHandles="1" noChangeArrowheads="1" noChangeShapeType="1" noTextEdit="1"/>
              </p:cNvSpPr>
              <p:nvPr/>
            </p:nvSpPr>
            <p:spPr bwMode="auto">
              <a:xfrm>
                <a:off x="354130" y="1799666"/>
                <a:ext cx="8435740" cy="955903"/>
              </a:xfrm>
              <a:prstGeom prst="rect">
                <a:avLst/>
              </a:prstGeom>
              <a:blipFill>
                <a:blip r:embed="rId2"/>
                <a:stretch>
                  <a:fillRect l="-1445" t="-6369" b="-159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858777-1502-47A3-A97D-77FC0F42A149}"/>
                  </a:ext>
                </a:extLst>
              </p:cNvPr>
              <p:cNvSpPr txBox="1"/>
              <p:nvPr/>
            </p:nvSpPr>
            <p:spPr>
              <a:xfrm>
                <a:off x="730014" y="3023450"/>
                <a:ext cx="7874002" cy="1754326"/>
              </a:xfrm>
              <a:prstGeom prst="rect">
                <a:avLst/>
              </a:prstGeom>
              <a:noFill/>
            </p:spPr>
            <p:txBody>
              <a:bodyPr wrap="square" rtlCol="0">
                <a:spAutoFit/>
              </a:bodyPr>
              <a:lstStyle/>
              <a:p>
                <a:pPr>
                  <a:defRPr/>
                </a:pPr>
                <a14:m>
                  <m:oMath xmlns:m="http://schemas.openxmlformats.org/officeDocument/2006/math">
                    <m:r>
                      <m:rPr>
                        <m:nor/>
                      </m:rPr>
                      <a:rPr lang="en-US" dirty="0" smtClean="0"/>
                      <m:t>|</m:t>
                    </m:r>
                    <m:r>
                      <m:rPr>
                        <m:nor/>
                      </m:rPr>
                      <a:rPr lang="en-US" dirty="0" smtClean="0">
                        <a:solidFill>
                          <a:srgbClr val="FF0000"/>
                        </a:solidFill>
                        <a:latin typeface="Cambria Math" panose="02040503050406030204" pitchFamily="18" charset="0"/>
                        <a:ea typeface="Cambria Math" panose="02040503050406030204" pitchFamily="18" charset="0"/>
                      </a:rPr>
                      <m:t>F</m:t>
                    </m:r>
                    <m:r>
                      <m:rPr>
                        <m:nor/>
                      </m:rPr>
                      <a:rPr lang="en-US" baseline="-25000" dirty="0" smtClean="0">
                        <a:solidFill>
                          <a:srgbClr val="FF0000"/>
                        </a:solidFill>
                        <a:latin typeface="Cambria Math" panose="02040503050406030204" pitchFamily="18" charset="0"/>
                        <a:ea typeface="Cambria Math" panose="02040503050406030204" pitchFamily="18" charset="0"/>
                      </a:rPr>
                      <m:t>P</m:t>
                    </m:r>
                    <m:r>
                      <m:rPr>
                        <m:nor/>
                      </m:rPr>
                      <a:rPr lang="en-US" dirty="0" smtClean="0"/>
                      <m:t>|</m:t>
                    </m:r>
                  </m:oMath>
                </a14:m>
                <a:r>
                  <a:rPr lang="en-US" dirty="0"/>
                  <a:t> is the structure factor amplitude of the native macromolecule 	(P=“</a:t>
                </a:r>
                <a:r>
                  <a:rPr lang="en-US" b="1" dirty="0"/>
                  <a:t>P</a:t>
                </a:r>
                <a:r>
                  <a:rPr lang="en-US" dirty="0"/>
                  <a:t>arent”).</a:t>
                </a:r>
              </a:p>
              <a:p>
                <a:pPr>
                  <a:defRPr/>
                </a:pPr>
                <a14:m>
                  <m:oMathPara xmlns:m="http://schemas.openxmlformats.org/officeDocument/2006/math">
                    <m:oMathParaPr>
                      <m:jc m:val="left"/>
                    </m:oMathParaPr>
                    <m:oMath xmlns:m="http://schemas.openxmlformats.org/officeDocument/2006/math">
                      <m:r>
                        <m:rPr>
                          <m:nor/>
                        </m:rPr>
                        <a:rPr lang="en-US" dirty="0" smtClean="0"/>
                        <m:t>|</m:t>
                      </m:r>
                      <m:r>
                        <m:rPr>
                          <m:nor/>
                        </m:rPr>
                        <a:rPr lang="en-US" dirty="0" smtClean="0">
                          <a:solidFill>
                            <a:srgbClr val="FF0000"/>
                          </a:solidFill>
                          <a:latin typeface="Cambria Math" panose="02040503050406030204" pitchFamily="18" charset="0"/>
                          <a:ea typeface="Cambria Math" panose="02040503050406030204" pitchFamily="18" charset="0"/>
                        </a:rPr>
                        <m:t>F</m:t>
                      </m:r>
                      <m:r>
                        <m:rPr>
                          <m:nor/>
                        </m:rPr>
                        <a:rPr lang="en-US" baseline="-25000" dirty="0" smtClean="0">
                          <a:solidFill>
                            <a:srgbClr val="FF0000"/>
                          </a:solidFill>
                          <a:latin typeface="Cambria Math" panose="02040503050406030204" pitchFamily="18" charset="0"/>
                          <a:ea typeface="Cambria Math" panose="02040503050406030204" pitchFamily="18" charset="0"/>
                        </a:rPr>
                        <m:t>PH</m:t>
                      </m:r>
                      <m:r>
                        <m:rPr>
                          <m:nor/>
                        </m:rPr>
                        <a:rPr lang="en-US" dirty="0" smtClean="0"/>
                        <m:t>| </m:t>
                      </m:r>
                      <m:r>
                        <m:rPr>
                          <m:nor/>
                        </m:rPr>
                        <a:rPr lang="en-US" dirty="0" smtClean="0"/>
                        <m:t>is</m:t>
                      </m:r>
                      <m:r>
                        <m:rPr>
                          <m:nor/>
                        </m:rPr>
                        <a:rPr lang="en-US" dirty="0" smtClean="0"/>
                        <m:t> </m:t>
                      </m:r>
                      <m:r>
                        <m:rPr>
                          <m:nor/>
                        </m:rPr>
                        <a:rPr lang="en-US" dirty="0" smtClean="0"/>
                        <m:t>the</m:t>
                      </m:r>
                      <m:r>
                        <m:rPr>
                          <m:nor/>
                        </m:rPr>
                        <a:rPr lang="en-US" dirty="0" smtClean="0"/>
                        <m:t> </m:t>
                      </m:r>
                      <m:r>
                        <m:rPr>
                          <m:nor/>
                        </m:rPr>
                        <a:rPr lang="en-US" dirty="0" smtClean="0"/>
                        <m:t>structure</m:t>
                      </m:r>
                      <m:r>
                        <m:rPr>
                          <m:nor/>
                        </m:rPr>
                        <a:rPr lang="en-US" dirty="0" smtClean="0"/>
                        <m:t> </m:t>
                      </m:r>
                      <m:r>
                        <m:rPr>
                          <m:nor/>
                        </m:rPr>
                        <a:rPr lang="en-US" dirty="0" smtClean="0"/>
                        <m:t>factor</m:t>
                      </m:r>
                      <m:r>
                        <m:rPr>
                          <m:nor/>
                        </m:rPr>
                        <a:rPr lang="en-US" dirty="0" smtClean="0"/>
                        <m:t> </m:t>
                      </m:r>
                      <m:r>
                        <m:rPr>
                          <m:nor/>
                        </m:rPr>
                        <a:rPr lang="en-US" dirty="0" smtClean="0"/>
                        <m:t>amplitude</m:t>
                      </m:r>
                      <m:r>
                        <m:rPr>
                          <m:nor/>
                        </m:rPr>
                        <a:rPr lang="en-US" dirty="0" smtClean="0"/>
                        <m:t> </m:t>
                      </m:r>
                      <m:r>
                        <m:rPr>
                          <m:nor/>
                        </m:rPr>
                        <a:rPr lang="en-US" b="0" i="0" dirty="0" smtClean="0"/>
                        <m:t>of</m:t>
                      </m:r>
                      <m:r>
                        <m:rPr>
                          <m:nor/>
                        </m:rPr>
                        <a:rPr lang="en-US" b="0" i="0" dirty="0" smtClean="0"/>
                        <m:t> </m:t>
                      </m:r>
                      <m:r>
                        <m:rPr>
                          <m:nor/>
                        </m:rPr>
                        <a:rPr lang="en-US" b="0" i="0" dirty="0" smtClean="0"/>
                        <m:t>the</m:t>
                      </m:r>
                      <m:r>
                        <m:rPr>
                          <m:nor/>
                        </m:rPr>
                        <a:rPr lang="en-US" b="0" i="0" dirty="0" smtClean="0"/>
                        <m:t> </m:t>
                      </m:r>
                      <m:r>
                        <m:rPr>
                          <m:nor/>
                        </m:rPr>
                        <a:rPr lang="en-US" b="0" i="0" dirty="0" smtClean="0"/>
                        <m:t>derivative</m:t>
                      </m:r>
                      <m:r>
                        <m:rPr>
                          <m:nor/>
                        </m:rPr>
                        <a:rPr lang="en-US" b="0" i="0" dirty="0" smtClean="0"/>
                        <m:t> </m:t>
                      </m:r>
                      <m:r>
                        <m:rPr>
                          <m:nor/>
                        </m:rPr>
                        <a:rPr lang="en-US" b="0" i="0" dirty="0" smtClean="0"/>
                        <m:t>crystal</m:t>
                      </m:r>
                      <m:r>
                        <m:rPr>
                          <m:nor/>
                        </m:rPr>
                        <a:rPr lang="en-US" b="0" i="0" dirty="0" smtClean="0"/>
                        <m:t> </m:t>
                      </m:r>
                    </m:oMath>
                  </m:oMathPara>
                </a14:m>
                <a:endParaRPr lang="en-US" b="0" i="0" dirty="0"/>
              </a:p>
              <a:p>
                <a:pPr>
                  <a:defRPr/>
                </a:pPr>
                <a:r>
                  <a:rPr lang="en-US" b="0" dirty="0"/>
                  <a:t>	</a:t>
                </a:r>
                <a14:m>
                  <m:oMath xmlns:m="http://schemas.openxmlformats.org/officeDocument/2006/math">
                    <m:r>
                      <m:rPr>
                        <m:nor/>
                      </m:rPr>
                      <a:rPr lang="en-US" b="0" i="0" dirty="0" smtClean="0"/>
                      <m:t>(</m:t>
                    </m:r>
                    <m:r>
                      <m:rPr>
                        <m:nor/>
                      </m:rPr>
                      <a:rPr lang="en-US" b="0" i="0" dirty="0" smtClean="0"/>
                      <m:t>PH</m:t>
                    </m:r>
                    <m:r>
                      <m:rPr>
                        <m:nor/>
                      </m:rPr>
                      <a:rPr lang="en-US" b="0" i="0" dirty="0" smtClean="0"/>
                      <m:t>="</m:t>
                    </m:r>
                    <m:r>
                      <m:rPr>
                        <m:nor/>
                      </m:rPr>
                      <a:rPr lang="en-US" b="1" i="0" dirty="0" smtClean="0"/>
                      <m:t>P</m:t>
                    </m:r>
                    <m:r>
                      <m:rPr>
                        <m:nor/>
                      </m:rPr>
                      <a:rPr lang="en-US" b="0" i="0" dirty="0" smtClean="0"/>
                      <m:t>arent</m:t>
                    </m:r>
                    <m:r>
                      <m:rPr>
                        <m:nor/>
                      </m:rPr>
                      <a:rPr lang="en-US" b="0" i="0" dirty="0" smtClean="0"/>
                      <m:t> &amp; </m:t>
                    </m:r>
                    <m:r>
                      <m:rPr>
                        <m:nor/>
                      </m:rPr>
                      <a:rPr lang="en-US" b="1" i="0" dirty="0" smtClean="0"/>
                      <m:t>H</m:t>
                    </m:r>
                    <m:r>
                      <m:rPr>
                        <m:nor/>
                      </m:rPr>
                      <a:rPr lang="en-US" b="0" i="0" dirty="0" smtClean="0"/>
                      <m:t>eavy</m:t>
                    </m:r>
                  </m:oMath>
                </a14:m>
                <a:r>
                  <a:rPr lang="en-US" dirty="0"/>
                  <a:t> atom).</a:t>
                </a:r>
              </a:p>
              <a:p>
                <a:pPr>
                  <a:defRPr/>
                </a:pPr>
                <a14:m>
                  <m:oMath xmlns:m="http://schemas.openxmlformats.org/officeDocument/2006/math">
                    <m:r>
                      <m:rPr>
                        <m:nor/>
                      </m:rPr>
                      <a:rPr lang="en-US" sz="1400" dirty="0" smtClean="0"/>
                      <m:t>|</m:t>
                    </m:r>
                    <m:r>
                      <m:rPr>
                        <m:nor/>
                      </m:rPr>
                      <a:rPr lang="en-US" sz="1400" dirty="0" smtClean="0">
                        <a:solidFill>
                          <a:srgbClr val="FF0000"/>
                        </a:solidFill>
                        <a:latin typeface="Cambria Math" panose="02040503050406030204" pitchFamily="18" charset="0"/>
                        <a:ea typeface="Cambria Math" panose="02040503050406030204" pitchFamily="18" charset="0"/>
                      </a:rPr>
                      <m:t>F</m:t>
                    </m:r>
                    <m:r>
                      <m:rPr>
                        <m:nor/>
                      </m:rPr>
                      <a:rPr lang="en-US" sz="1400" baseline="-25000" dirty="0" smtClean="0">
                        <a:solidFill>
                          <a:srgbClr val="FF0000"/>
                        </a:solidFill>
                        <a:latin typeface="Cambria Math" panose="02040503050406030204" pitchFamily="18" charset="0"/>
                        <a:ea typeface="Cambria Math" panose="02040503050406030204" pitchFamily="18" charset="0"/>
                      </a:rPr>
                      <m:t>PH</m:t>
                    </m:r>
                    <m:r>
                      <m:rPr>
                        <m:nor/>
                      </m:rPr>
                      <a:rPr lang="en-US" sz="1400" dirty="0" smtClean="0"/>
                      <m:t>|−|</m:t>
                    </m:r>
                    <m:r>
                      <m:rPr>
                        <m:nor/>
                      </m:rPr>
                      <a:rPr lang="en-US" sz="1400" dirty="0" smtClean="0">
                        <a:solidFill>
                          <a:srgbClr val="FF0000"/>
                        </a:solidFill>
                        <a:latin typeface="Cambria Math" panose="02040503050406030204" pitchFamily="18" charset="0"/>
                        <a:ea typeface="Cambria Math" panose="02040503050406030204" pitchFamily="18" charset="0"/>
                      </a:rPr>
                      <m:t>F</m:t>
                    </m:r>
                    <m:r>
                      <m:rPr>
                        <m:nor/>
                      </m:rPr>
                      <a:rPr lang="en-US" sz="1400" baseline="-25000" dirty="0" smtClean="0">
                        <a:solidFill>
                          <a:srgbClr val="FF0000"/>
                        </a:solidFill>
                        <a:latin typeface="Cambria Math" panose="02040503050406030204" pitchFamily="18" charset="0"/>
                        <a:ea typeface="Cambria Math" panose="02040503050406030204" pitchFamily="18" charset="0"/>
                      </a:rPr>
                      <m:t>P</m:t>
                    </m:r>
                    <m:r>
                      <m:rPr>
                        <m:nor/>
                      </m:rPr>
                      <a:rPr lang="en-US" sz="1400" dirty="0" smtClean="0"/>
                      <m:t>|</m:t>
                    </m:r>
                    <m:r>
                      <a:rPr lang="en-US" sz="1400" i="1" dirty="0">
                        <a:solidFill>
                          <a:srgbClr val="000000"/>
                        </a:solidFill>
                        <a:latin typeface="Cambria Math" panose="02040503050406030204" pitchFamily="18" charset="0"/>
                      </a:rPr>
                      <m:t> </m:t>
                    </m:r>
                  </m:oMath>
                </a14:m>
                <a:r>
                  <a:rPr lang="en-US" dirty="0">
                    <a:solidFill>
                      <a:srgbClr val="000000"/>
                    </a:solidFill>
                  </a:rPr>
                  <a:t>approximates the structure factor amplitude of what type of atom?</a:t>
                </a:r>
              </a:p>
              <a:p>
                <a:pPr>
                  <a:defRPr/>
                </a:pPr>
                <a:r>
                  <a:rPr lang="en-US" dirty="0">
                    <a:solidFill>
                      <a:srgbClr val="000000"/>
                    </a:solidFill>
                  </a:rPr>
                  <a:t>The features in this difference Patterson map arise from what type of atom?</a:t>
                </a:r>
              </a:p>
            </p:txBody>
          </p:sp>
        </mc:Choice>
        <mc:Fallback xmlns="">
          <p:sp>
            <p:nvSpPr>
              <p:cNvPr id="12" name="TextBox 11">
                <a:extLst>
                  <a:ext uri="{FF2B5EF4-FFF2-40B4-BE49-F238E27FC236}">
                    <a16:creationId xmlns:a16="http://schemas.microsoft.com/office/drawing/2014/main" id="{9B858777-1502-47A3-A97D-77FC0F42A149}"/>
                  </a:ext>
                </a:extLst>
              </p:cNvPr>
              <p:cNvSpPr txBox="1">
                <a:spLocks noRot="1" noChangeAspect="1" noMove="1" noResize="1" noEditPoints="1" noAdjustHandles="1" noChangeArrowheads="1" noChangeShapeType="1" noTextEdit="1"/>
              </p:cNvSpPr>
              <p:nvPr/>
            </p:nvSpPr>
            <p:spPr>
              <a:xfrm>
                <a:off x="730014" y="3023450"/>
                <a:ext cx="7874002" cy="1754326"/>
              </a:xfrm>
              <a:prstGeom prst="rect">
                <a:avLst/>
              </a:prstGeom>
              <a:blipFill>
                <a:blip r:embed="rId3"/>
                <a:stretch>
                  <a:fillRect l="-697" t="-2083" r="-77" b="-4514"/>
                </a:stretch>
              </a:blipFill>
            </p:spPr>
            <p:txBody>
              <a:bodyPr/>
              <a:lstStyle/>
              <a:p>
                <a:r>
                  <a:rPr lang="en-US">
                    <a:noFill/>
                  </a:rPr>
                  <a:t> </a:t>
                </a:r>
              </a:p>
            </p:txBody>
          </p:sp>
        </mc:Fallback>
      </mc:AlternateContent>
    </p:spTree>
    <p:extLst>
      <p:ext uri="{BB962C8B-B14F-4D97-AF65-F5344CB8AC3E}">
        <p14:creationId xmlns:p14="http://schemas.microsoft.com/office/powerpoint/2010/main" val="368198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4000" dirty="0"/>
              <a:t>8 atoms would be consistent with the appearance of ~60 peaks </a:t>
            </a:r>
          </a:p>
        </p:txBody>
      </p:sp>
      <p:sp>
        <p:nvSpPr>
          <p:cNvPr id="29" name="Cube 28">
            <a:extLst>
              <a:ext uri="{FF2B5EF4-FFF2-40B4-BE49-F238E27FC236}">
                <a16:creationId xmlns:a16="http://schemas.microsoft.com/office/drawing/2014/main" id="{C861233F-6418-43E3-AA57-7479E376F797}"/>
              </a:ext>
            </a:extLst>
          </p:cNvPr>
          <p:cNvSpPr/>
          <p:nvPr/>
        </p:nvSpPr>
        <p:spPr>
          <a:xfrm>
            <a:off x="586739" y="2095277"/>
            <a:ext cx="3107112" cy="4646325"/>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D3A24E-35C1-4EB3-9F41-C7C8EF3398C4}"/>
              </a:ext>
            </a:extLst>
          </p:cNvPr>
          <p:cNvSpPr>
            <a:spLocks noChangeAspect="1"/>
          </p:cNvSpPr>
          <p:nvPr/>
        </p:nvSpPr>
        <p:spPr>
          <a:xfrm>
            <a:off x="9923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65974525-38C8-41CC-93F5-AEE0A4A93E36}"/>
              </a:ext>
            </a:extLst>
          </p:cNvPr>
          <p:cNvSpPr>
            <a:spLocks noChangeAspect="1"/>
          </p:cNvSpPr>
          <p:nvPr/>
        </p:nvSpPr>
        <p:spPr>
          <a:xfrm>
            <a:off x="21989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Arc 33">
            <a:extLst>
              <a:ext uri="{FF2B5EF4-FFF2-40B4-BE49-F238E27FC236}">
                <a16:creationId xmlns:a16="http://schemas.microsoft.com/office/drawing/2014/main" id="{135E567E-052F-4529-A7A7-CAA81FE725FA}"/>
              </a:ext>
            </a:extLst>
          </p:cNvPr>
          <p:cNvSpPr/>
          <p:nvPr/>
        </p:nvSpPr>
        <p:spPr>
          <a:xfrm>
            <a:off x="685499"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5A3F1774-0342-414D-B5CC-B64814634D0E}"/>
              </a:ext>
            </a:extLst>
          </p:cNvPr>
          <p:cNvSpPr/>
          <p:nvPr/>
        </p:nvSpPr>
        <p:spPr>
          <a:xfrm flipH="1">
            <a:off x="2284674"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1C3D5858-F3D3-4D3A-A99E-A613CC84A2D2}"/>
              </a:ext>
            </a:extLst>
          </p:cNvPr>
          <p:cNvCxnSpPr>
            <a:cxnSpLocks/>
          </p:cNvCxnSpPr>
          <p:nvPr/>
        </p:nvCxnSpPr>
        <p:spPr>
          <a:xfrm>
            <a:off x="1494384" y="3850749"/>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8E9EFEE9-FA82-401A-BA26-3C9819DD23D0}"/>
              </a:ext>
            </a:extLst>
          </p:cNvPr>
          <p:cNvCxnSpPr>
            <a:cxnSpLocks/>
          </p:cNvCxnSpPr>
          <p:nvPr/>
        </p:nvCxnSpPr>
        <p:spPr>
          <a:xfrm>
            <a:off x="2427515" y="4136867"/>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50" name="Arc 49">
            <a:extLst>
              <a:ext uri="{FF2B5EF4-FFF2-40B4-BE49-F238E27FC236}">
                <a16:creationId xmlns:a16="http://schemas.microsoft.com/office/drawing/2014/main" id="{7D5157EE-C472-48ED-92DC-53B92998443A}"/>
              </a:ext>
            </a:extLst>
          </p:cNvPr>
          <p:cNvSpPr/>
          <p:nvPr/>
        </p:nvSpPr>
        <p:spPr>
          <a:xfrm flipV="1">
            <a:off x="685499" y="5059028"/>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54B0867E-F5E0-43A1-8330-019F42DEDC83}"/>
              </a:ext>
            </a:extLst>
          </p:cNvPr>
          <p:cNvSpPr/>
          <p:nvPr/>
        </p:nvSpPr>
        <p:spPr>
          <a:xfrm flipH="1" flipV="1">
            <a:off x="2262489" y="5035755"/>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B28E2E65-732E-4073-B45C-5FAAACFB3A4B}"/>
              </a:ext>
            </a:extLst>
          </p:cNvPr>
          <p:cNvCxnSpPr>
            <a:cxnSpLocks/>
          </p:cNvCxnSpPr>
          <p:nvPr/>
        </p:nvCxnSpPr>
        <p:spPr>
          <a:xfrm flipV="1">
            <a:off x="1449515" y="4176628"/>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979AAC99-F494-43E5-971A-6D08ACFF92D4}"/>
              </a:ext>
            </a:extLst>
          </p:cNvPr>
          <p:cNvSpPr>
            <a:spLocks noChangeAspect="1"/>
          </p:cNvSpPr>
          <p:nvPr/>
        </p:nvSpPr>
        <p:spPr>
          <a:xfrm>
            <a:off x="947944" y="48859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6" name="Oval 65">
            <a:extLst>
              <a:ext uri="{FF2B5EF4-FFF2-40B4-BE49-F238E27FC236}">
                <a16:creationId xmlns:a16="http://schemas.microsoft.com/office/drawing/2014/main" id="{2218AA5D-E0CD-4B40-A45F-0EB7710C07FF}"/>
              </a:ext>
            </a:extLst>
          </p:cNvPr>
          <p:cNvSpPr>
            <a:spLocks noChangeAspect="1"/>
          </p:cNvSpPr>
          <p:nvPr/>
        </p:nvSpPr>
        <p:spPr>
          <a:xfrm>
            <a:off x="2154544" y="48859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70" name="Straight Arrow Connector 69">
            <a:extLst>
              <a:ext uri="{FF2B5EF4-FFF2-40B4-BE49-F238E27FC236}">
                <a16:creationId xmlns:a16="http://schemas.microsoft.com/office/drawing/2014/main" id="{EAC93519-80FF-4BC6-BA22-E55B49056A7D}"/>
              </a:ext>
            </a:extLst>
          </p:cNvPr>
          <p:cNvCxnSpPr>
            <a:cxnSpLocks/>
          </p:cNvCxnSpPr>
          <p:nvPr/>
        </p:nvCxnSpPr>
        <p:spPr>
          <a:xfrm flipH="1">
            <a:off x="1460402" y="3895872"/>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3D082A07-92E6-4695-875C-72ED830223C6}"/>
              </a:ext>
            </a:extLst>
          </p:cNvPr>
          <p:cNvCxnSpPr>
            <a:cxnSpLocks/>
          </p:cNvCxnSpPr>
          <p:nvPr/>
        </p:nvCxnSpPr>
        <p:spPr>
          <a:xfrm flipV="1">
            <a:off x="2479748" y="4113639"/>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518AADEA-25CF-400E-97FC-8F6777C8D041}"/>
              </a:ext>
            </a:extLst>
          </p:cNvPr>
          <p:cNvCxnSpPr>
            <a:cxnSpLocks/>
          </p:cNvCxnSpPr>
          <p:nvPr/>
        </p:nvCxnSpPr>
        <p:spPr>
          <a:xfrm>
            <a:off x="1196691" y="4181406"/>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EF0FE68A-D7DC-4740-B5F1-542E2ABF46A4}"/>
              </a:ext>
            </a:extLst>
          </p:cNvPr>
          <p:cNvCxnSpPr>
            <a:cxnSpLocks/>
          </p:cNvCxnSpPr>
          <p:nvPr/>
        </p:nvCxnSpPr>
        <p:spPr>
          <a:xfrm flipV="1">
            <a:off x="1153255" y="4093412"/>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B31CAE7B-1533-4BB8-AD05-E39C7D98A7A1}"/>
              </a:ext>
            </a:extLst>
          </p:cNvPr>
          <p:cNvCxnSpPr>
            <a:cxnSpLocks/>
          </p:cNvCxnSpPr>
          <p:nvPr/>
        </p:nvCxnSpPr>
        <p:spPr>
          <a:xfrm>
            <a:off x="1481972" y="5095664"/>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D6D6B9F4-F1B5-4069-9D7D-919C059E731C}"/>
              </a:ext>
            </a:extLst>
          </p:cNvPr>
          <p:cNvCxnSpPr>
            <a:cxnSpLocks/>
          </p:cNvCxnSpPr>
          <p:nvPr/>
        </p:nvCxnSpPr>
        <p:spPr>
          <a:xfrm flipH="1">
            <a:off x="1432602" y="5149081"/>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81" name="Group 80">
            <a:extLst>
              <a:ext uri="{FF2B5EF4-FFF2-40B4-BE49-F238E27FC236}">
                <a16:creationId xmlns:a16="http://schemas.microsoft.com/office/drawing/2014/main" id="{62195CA9-F854-4401-B08D-292877F91919}"/>
              </a:ext>
            </a:extLst>
          </p:cNvPr>
          <p:cNvGrpSpPr/>
          <p:nvPr/>
        </p:nvGrpSpPr>
        <p:grpSpPr>
          <a:xfrm rot="16200000">
            <a:off x="1393139" y="4144549"/>
            <a:ext cx="850238" cy="672572"/>
            <a:chOff x="1551144" y="4285331"/>
            <a:chExt cx="850238" cy="672572"/>
          </a:xfrm>
        </p:grpSpPr>
        <p:cxnSp>
          <p:nvCxnSpPr>
            <p:cNvPr id="79" name="Straight Arrow Connector 78">
              <a:extLst>
                <a:ext uri="{FF2B5EF4-FFF2-40B4-BE49-F238E27FC236}">
                  <a16:creationId xmlns:a16="http://schemas.microsoft.com/office/drawing/2014/main" id="{FEA6B704-F91F-439A-AECC-B2E1F9312FDB}"/>
                </a:ext>
              </a:extLst>
            </p:cNvPr>
            <p:cNvCxnSpPr>
              <a:cxnSpLocks/>
            </p:cNvCxnSpPr>
            <p:nvPr/>
          </p:nvCxnSpPr>
          <p:spPr>
            <a:xfrm flipV="1">
              <a:off x="1601915" y="4329028"/>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3AC0E0DE-C130-475E-AA26-F9AD44B2D0D1}"/>
                </a:ext>
              </a:extLst>
            </p:cNvPr>
            <p:cNvCxnSpPr>
              <a:cxnSpLocks/>
            </p:cNvCxnSpPr>
            <p:nvPr/>
          </p:nvCxnSpPr>
          <p:spPr>
            <a:xfrm flipH="1">
              <a:off x="1551144" y="4285331"/>
              <a:ext cx="815732" cy="65606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aphicFrame>
        <p:nvGraphicFramePr>
          <p:cNvPr id="4" name="Table 3">
            <a:extLst>
              <a:ext uri="{FF2B5EF4-FFF2-40B4-BE49-F238E27FC236}">
                <a16:creationId xmlns:a16="http://schemas.microsoft.com/office/drawing/2014/main" id="{71D6CF63-5ECF-4496-9EB9-427EDA0B98CA}"/>
              </a:ext>
            </a:extLst>
          </p:cNvPr>
          <p:cNvGraphicFramePr>
            <a:graphicFrameLocks noGrp="1"/>
          </p:cNvGraphicFramePr>
          <p:nvPr>
            <p:extLst>
              <p:ext uri="{D42A27DB-BD31-4B8C-83A1-F6EECF244321}">
                <p14:modId xmlns:p14="http://schemas.microsoft.com/office/powerpoint/2010/main" val="3055767403"/>
              </p:ext>
            </p:extLst>
          </p:nvPr>
        </p:nvGraphicFramePr>
        <p:xfrm>
          <a:off x="4132541" y="3423743"/>
          <a:ext cx="4713512" cy="2377440"/>
        </p:xfrm>
        <a:graphic>
          <a:graphicData uri="http://schemas.openxmlformats.org/drawingml/2006/table">
            <a:tbl>
              <a:tblPr firstRow="1" bandRow="1">
                <a:tableStyleId>{5C22544A-7EE6-4342-B048-85BDC9FD1C3A}</a:tableStyleId>
              </a:tblPr>
              <a:tblGrid>
                <a:gridCol w="1178378">
                  <a:extLst>
                    <a:ext uri="{9D8B030D-6E8A-4147-A177-3AD203B41FA5}">
                      <a16:colId xmlns:a16="http://schemas.microsoft.com/office/drawing/2014/main" val="1604341650"/>
                    </a:ext>
                  </a:extLst>
                </a:gridCol>
                <a:gridCol w="1178378">
                  <a:extLst>
                    <a:ext uri="{9D8B030D-6E8A-4147-A177-3AD203B41FA5}">
                      <a16:colId xmlns:a16="http://schemas.microsoft.com/office/drawing/2014/main" val="1585863868"/>
                    </a:ext>
                  </a:extLst>
                </a:gridCol>
                <a:gridCol w="1178378">
                  <a:extLst>
                    <a:ext uri="{9D8B030D-6E8A-4147-A177-3AD203B41FA5}">
                      <a16:colId xmlns:a16="http://schemas.microsoft.com/office/drawing/2014/main" val="1510761275"/>
                    </a:ext>
                  </a:extLst>
                </a:gridCol>
                <a:gridCol w="1178378">
                  <a:extLst>
                    <a:ext uri="{9D8B030D-6E8A-4147-A177-3AD203B41FA5}">
                      <a16:colId xmlns:a16="http://schemas.microsoft.com/office/drawing/2014/main" val="2667237158"/>
                    </a:ext>
                  </a:extLst>
                </a:gridCol>
              </a:tblGrid>
              <a:tr h="370840">
                <a:tc>
                  <a:txBody>
                    <a:bodyPr/>
                    <a:lstStyle/>
                    <a:p>
                      <a:r>
                        <a:rPr lang="en-US" b="0" dirty="0">
                          <a:solidFill>
                            <a:schemeClr val="tx1"/>
                          </a:solidFill>
                        </a:rPr>
                        <a:t>“n” atoms</a:t>
                      </a:r>
                    </a:p>
                  </a:txBody>
                  <a:tcPr/>
                </a:tc>
                <a:tc>
                  <a:txBody>
                    <a:bodyPr/>
                    <a:lstStyle/>
                    <a:p>
                      <a:r>
                        <a:rPr lang="en-US" b="0" dirty="0">
                          <a:solidFill>
                            <a:schemeClr val="tx1"/>
                          </a:solidFill>
                        </a:rPr>
                        <a:t>Peaks total</a:t>
                      </a:r>
                    </a:p>
                  </a:txBody>
                  <a:tcPr/>
                </a:tc>
                <a:tc>
                  <a:txBody>
                    <a:bodyPr/>
                    <a:lstStyle/>
                    <a:p>
                      <a:r>
                        <a:rPr lang="en-US" b="0" dirty="0">
                          <a:solidFill>
                            <a:schemeClr val="tx1"/>
                          </a:solidFill>
                        </a:rPr>
                        <a:t>Peaks zero length</a:t>
                      </a:r>
                    </a:p>
                  </a:txBody>
                  <a:tcPr/>
                </a:tc>
                <a:tc>
                  <a:txBody>
                    <a:bodyPr/>
                    <a:lstStyle/>
                    <a:p>
                      <a:r>
                        <a:rPr lang="en-US" b="0" dirty="0">
                          <a:solidFill>
                            <a:schemeClr val="tx1"/>
                          </a:solidFill>
                        </a:rPr>
                        <a:t>Peaks non-zero length</a:t>
                      </a:r>
                    </a:p>
                  </a:txBody>
                  <a:tcPr/>
                </a:tc>
                <a:extLst>
                  <a:ext uri="{0D108BD9-81ED-4DB2-BD59-A6C34878D82A}">
                    <a16:rowId xmlns:a16="http://schemas.microsoft.com/office/drawing/2014/main" val="813572060"/>
                  </a:ext>
                </a:extLst>
              </a:tr>
              <a:tr h="279639">
                <a:tc>
                  <a:txBody>
                    <a:bodyPr/>
                    <a:lstStyle/>
                    <a:p>
                      <a:r>
                        <a:rPr lang="en-US" dirty="0">
                          <a:solidFill>
                            <a:srgbClr val="FF0000"/>
                          </a:solidFill>
                        </a:rPr>
                        <a:t>n</a:t>
                      </a:r>
                    </a:p>
                  </a:txBody>
                  <a:tcPr/>
                </a:tc>
                <a:tc>
                  <a:txBody>
                    <a:bodyPr/>
                    <a:lstStyle/>
                    <a:p>
                      <a:r>
                        <a:rPr lang="en-US" dirty="0">
                          <a:solidFill>
                            <a:srgbClr val="FF0000"/>
                          </a:solidFill>
                        </a:rPr>
                        <a:t>n</a:t>
                      </a:r>
                      <a:r>
                        <a:rPr lang="en-US" baseline="30000" dirty="0">
                          <a:solidFill>
                            <a:srgbClr val="FF0000"/>
                          </a:solidFill>
                        </a:rPr>
                        <a:t>2</a:t>
                      </a:r>
                    </a:p>
                  </a:txBody>
                  <a:tcPr/>
                </a:tc>
                <a:tc>
                  <a:txBody>
                    <a:bodyPr/>
                    <a:lstStyle/>
                    <a:p>
                      <a:r>
                        <a:rPr lang="en-US" dirty="0">
                          <a:solidFill>
                            <a:srgbClr val="FF0000"/>
                          </a:solidFill>
                        </a:rPr>
                        <a:t>n</a:t>
                      </a:r>
                    </a:p>
                  </a:txBody>
                  <a:tcPr/>
                </a:tc>
                <a:tc>
                  <a:txBody>
                    <a:bodyPr/>
                    <a:lstStyle/>
                    <a:p>
                      <a:r>
                        <a:rPr lang="en-US" dirty="0">
                          <a:solidFill>
                            <a:srgbClr val="FF0000"/>
                          </a:solidFill>
                        </a:rPr>
                        <a:t>n</a:t>
                      </a:r>
                      <a:r>
                        <a:rPr lang="en-US" baseline="30000" dirty="0">
                          <a:solidFill>
                            <a:srgbClr val="FF0000"/>
                          </a:solidFill>
                        </a:rPr>
                        <a:t>2</a:t>
                      </a:r>
                      <a:r>
                        <a:rPr lang="en-US" dirty="0">
                          <a:solidFill>
                            <a:srgbClr val="FF0000"/>
                          </a:solidFill>
                        </a:rPr>
                        <a:t>-n</a:t>
                      </a:r>
                    </a:p>
                  </a:txBody>
                  <a:tcPr/>
                </a:tc>
                <a:extLst>
                  <a:ext uri="{0D108BD9-81ED-4DB2-BD59-A6C34878D82A}">
                    <a16:rowId xmlns:a16="http://schemas.microsoft.com/office/drawing/2014/main" val="3912352263"/>
                  </a:ext>
                </a:extLst>
              </a:tr>
              <a:tr h="279639">
                <a:tc>
                  <a:txBody>
                    <a:bodyPr/>
                    <a:lstStyle/>
                    <a:p>
                      <a:r>
                        <a:rPr lang="en-US" dirty="0"/>
                        <a:t>7</a:t>
                      </a:r>
                    </a:p>
                  </a:txBody>
                  <a:tcPr>
                    <a:lnB w="12700" cap="flat" cmpd="sng" algn="ctr">
                      <a:solidFill>
                        <a:schemeClr val="tx1"/>
                      </a:solidFill>
                      <a:prstDash val="solid"/>
                      <a:round/>
                      <a:headEnd type="none" w="med" len="med"/>
                      <a:tailEnd type="none" w="med" len="med"/>
                    </a:lnB>
                  </a:tcPr>
                </a:tc>
                <a:tc>
                  <a:txBody>
                    <a:bodyPr/>
                    <a:lstStyle/>
                    <a:p>
                      <a:r>
                        <a:rPr lang="en-US" baseline="0" dirty="0"/>
                        <a:t>49</a:t>
                      </a:r>
                    </a:p>
                  </a:txBody>
                  <a:tcPr>
                    <a:lnB w="12700" cap="flat" cmpd="sng" algn="ctr">
                      <a:solidFill>
                        <a:schemeClr val="tx1"/>
                      </a:solidFill>
                      <a:prstDash val="solid"/>
                      <a:round/>
                      <a:headEnd type="none" w="med" len="med"/>
                      <a:tailEnd type="none" w="med" len="med"/>
                    </a:lnB>
                  </a:tcPr>
                </a:tc>
                <a:tc>
                  <a:txBody>
                    <a:bodyPr/>
                    <a:lstStyle/>
                    <a:p>
                      <a:r>
                        <a:rPr lang="en-US" dirty="0"/>
                        <a:t>7</a:t>
                      </a:r>
                    </a:p>
                  </a:txBody>
                  <a:tcPr>
                    <a:lnB w="12700" cap="flat" cmpd="sng" algn="ctr">
                      <a:solidFill>
                        <a:schemeClr val="tx1"/>
                      </a:solidFill>
                      <a:prstDash val="solid"/>
                      <a:round/>
                      <a:headEnd type="none" w="med" len="med"/>
                      <a:tailEnd type="none" w="med" len="med"/>
                    </a:lnB>
                  </a:tcPr>
                </a:tc>
                <a:tc>
                  <a:txBody>
                    <a:bodyPr/>
                    <a:lstStyle/>
                    <a:p>
                      <a:r>
                        <a:rPr lang="en-US" dirty="0"/>
                        <a:t>42</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690745"/>
                  </a:ext>
                </a:extLst>
              </a:tr>
              <a:tr h="279639">
                <a:tc>
                  <a:txBody>
                    <a:bodyPr/>
                    <a:lstStyle/>
                    <a:p>
                      <a:r>
                        <a:rPr lang="en-US" b="1"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baseline="0" dirty="0"/>
                        <a:t>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56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2387275"/>
                  </a:ext>
                </a:extLst>
              </a:tr>
              <a:tr h="279639">
                <a:tc>
                  <a:txBody>
                    <a:bodyPr/>
                    <a:lstStyle/>
                    <a:p>
                      <a:r>
                        <a:rPr lang="en-US" dirty="0"/>
                        <a:t>9</a:t>
                      </a:r>
                    </a:p>
                  </a:txBody>
                  <a:tcPr>
                    <a:lnT w="12700" cap="flat" cmpd="sng" algn="ctr">
                      <a:solidFill>
                        <a:schemeClr val="tx1"/>
                      </a:solidFill>
                      <a:prstDash val="solid"/>
                      <a:round/>
                      <a:headEnd type="none" w="med" len="med"/>
                      <a:tailEnd type="none" w="med" len="med"/>
                    </a:lnT>
                  </a:tcPr>
                </a:tc>
                <a:tc>
                  <a:txBody>
                    <a:bodyPr/>
                    <a:lstStyle/>
                    <a:p>
                      <a:r>
                        <a:rPr lang="en-US" baseline="0" dirty="0"/>
                        <a:t>81</a:t>
                      </a:r>
                    </a:p>
                  </a:txBody>
                  <a:tcPr>
                    <a:lnT w="12700" cap="flat" cmpd="sng" algn="ctr">
                      <a:solidFill>
                        <a:schemeClr val="tx1"/>
                      </a:solidFill>
                      <a:prstDash val="solid"/>
                      <a:round/>
                      <a:headEnd type="none" w="med" len="med"/>
                      <a:tailEnd type="none" w="med" len="med"/>
                    </a:lnT>
                  </a:tcPr>
                </a:tc>
                <a:tc>
                  <a:txBody>
                    <a:bodyPr/>
                    <a:lstStyle/>
                    <a:p>
                      <a:r>
                        <a:rPr lang="en-US" dirty="0"/>
                        <a:t>9</a:t>
                      </a:r>
                    </a:p>
                  </a:txBody>
                  <a:tcPr>
                    <a:lnT w="12700" cap="flat" cmpd="sng" algn="ctr">
                      <a:solidFill>
                        <a:schemeClr val="tx1"/>
                      </a:solidFill>
                      <a:prstDash val="solid"/>
                      <a:round/>
                      <a:headEnd type="none" w="med" len="med"/>
                      <a:tailEnd type="none" w="med" len="med"/>
                    </a:lnT>
                  </a:tcPr>
                </a:tc>
                <a:tc>
                  <a:txBody>
                    <a:bodyPr/>
                    <a:lstStyle/>
                    <a:p>
                      <a:r>
                        <a:rPr lang="en-US" dirty="0"/>
                        <a:t>72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6465506"/>
                  </a:ext>
                </a:extLst>
              </a:tr>
            </a:tbl>
          </a:graphicData>
        </a:graphic>
      </p:graphicFrame>
      <p:sp>
        <p:nvSpPr>
          <p:cNvPr id="27" name="Oval 26">
            <a:extLst>
              <a:ext uri="{FF2B5EF4-FFF2-40B4-BE49-F238E27FC236}">
                <a16:creationId xmlns:a16="http://schemas.microsoft.com/office/drawing/2014/main" id="{9AD146EB-3C78-410C-877C-1B5B9E9326BC}"/>
              </a:ext>
            </a:extLst>
          </p:cNvPr>
          <p:cNvSpPr>
            <a:spLocks noChangeAspect="1"/>
          </p:cNvSpPr>
          <p:nvPr/>
        </p:nvSpPr>
        <p:spPr>
          <a:xfrm>
            <a:off x="1624404" y="2601568"/>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8" name="Oval 27">
            <a:extLst>
              <a:ext uri="{FF2B5EF4-FFF2-40B4-BE49-F238E27FC236}">
                <a16:creationId xmlns:a16="http://schemas.microsoft.com/office/drawing/2014/main" id="{7247F774-8FE9-497C-A6CF-E8F30FFBCFAA}"/>
              </a:ext>
            </a:extLst>
          </p:cNvPr>
          <p:cNvSpPr>
            <a:spLocks noChangeAspect="1"/>
          </p:cNvSpPr>
          <p:nvPr/>
        </p:nvSpPr>
        <p:spPr>
          <a:xfrm>
            <a:off x="3032218" y="4249757"/>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1" name="Arc 30">
            <a:extLst>
              <a:ext uri="{FF2B5EF4-FFF2-40B4-BE49-F238E27FC236}">
                <a16:creationId xmlns:a16="http://schemas.microsoft.com/office/drawing/2014/main" id="{DFA116BD-DDF1-4B0C-8609-C4B3BF638C8D}"/>
              </a:ext>
            </a:extLst>
          </p:cNvPr>
          <p:cNvSpPr/>
          <p:nvPr/>
        </p:nvSpPr>
        <p:spPr>
          <a:xfrm rot="2700000">
            <a:off x="1543278" y="2220071"/>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7104E2E2-7DDA-4C4E-BF0D-D6FFB7902FED}"/>
              </a:ext>
            </a:extLst>
          </p:cNvPr>
          <p:cNvSpPr/>
          <p:nvPr/>
        </p:nvSpPr>
        <p:spPr>
          <a:xfrm rot="2700000" flipH="1">
            <a:off x="3228685" y="4145852"/>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4F457E6D-CDEC-47C3-9FD0-94191506DDFC}"/>
              </a:ext>
            </a:extLst>
          </p:cNvPr>
          <p:cNvCxnSpPr>
            <a:cxnSpLocks/>
          </p:cNvCxnSpPr>
          <p:nvPr/>
        </p:nvCxnSpPr>
        <p:spPr>
          <a:xfrm>
            <a:off x="1963064" y="3077701"/>
            <a:ext cx="298931" cy="53604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9" name="Arc 38">
            <a:extLst>
              <a:ext uri="{FF2B5EF4-FFF2-40B4-BE49-F238E27FC236}">
                <a16:creationId xmlns:a16="http://schemas.microsoft.com/office/drawing/2014/main" id="{6EA29C85-62CD-40AD-9860-8734962E0E6C}"/>
              </a:ext>
            </a:extLst>
          </p:cNvPr>
          <p:cNvSpPr/>
          <p:nvPr/>
        </p:nvSpPr>
        <p:spPr>
          <a:xfrm rot="2700000" flipV="1">
            <a:off x="-75763" y="4235173"/>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757F2DCA-7291-4365-8462-7F9180299EF9}"/>
              </a:ext>
            </a:extLst>
          </p:cNvPr>
          <p:cNvSpPr/>
          <p:nvPr/>
        </p:nvSpPr>
        <p:spPr>
          <a:xfrm rot="2700000" flipH="1" flipV="1">
            <a:off x="1480650" y="6028076"/>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Oval 42">
            <a:extLst>
              <a:ext uri="{FF2B5EF4-FFF2-40B4-BE49-F238E27FC236}">
                <a16:creationId xmlns:a16="http://schemas.microsoft.com/office/drawing/2014/main" id="{0DCB21EE-99C3-437F-8029-43D560A42868}"/>
              </a:ext>
            </a:extLst>
          </p:cNvPr>
          <p:cNvSpPr>
            <a:spLocks noChangeAspect="1"/>
          </p:cNvSpPr>
          <p:nvPr/>
        </p:nvSpPr>
        <p:spPr>
          <a:xfrm>
            <a:off x="298301" y="4260982"/>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4" name="Oval 43">
            <a:extLst>
              <a:ext uri="{FF2B5EF4-FFF2-40B4-BE49-F238E27FC236}">
                <a16:creationId xmlns:a16="http://schemas.microsoft.com/office/drawing/2014/main" id="{E9077E66-59B0-48AC-BFA4-BDC740CD9202}"/>
              </a:ext>
            </a:extLst>
          </p:cNvPr>
          <p:cNvSpPr>
            <a:spLocks noChangeAspect="1"/>
          </p:cNvSpPr>
          <p:nvPr/>
        </p:nvSpPr>
        <p:spPr>
          <a:xfrm>
            <a:off x="1609246" y="5807372"/>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59" name="Straight Arrow Connector 58">
            <a:extLst>
              <a:ext uri="{FF2B5EF4-FFF2-40B4-BE49-F238E27FC236}">
                <a16:creationId xmlns:a16="http://schemas.microsoft.com/office/drawing/2014/main" id="{159BAB0B-55FB-4B71-9554-57D5F3B24E43}"/>
              </a:ext>
            </a:extLst>
          </p:cNvPr>
          <p:cNvCxnSpPr>
            <a:cxnSpLocks/>
          </p:cNvCxnSpPr>
          <p:nvPr/>
        </p:nvCxnSpPr>
        <p:spPr>
          <a:xfrm flipH="1" flipV="1">
            <a:off x="1918402" y="3084948"/>
            <a:ext cx="332253" cy="60582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617B90E6-5A78-433C-B143-2BDEFC3D6D7F}"/>
              </a:ext>
            </a:extLst>
          </p:cNvPr>
          <p:cNvCxnSpPr>
            <a:cxnSpLocks/>
          </p:cNvCxnSpPr>
          <p:nvPr/>
        </p:nvCxnSpPr>
        <p:spPr>
          <a:xfrm flipH="1">
            <a:off x="1369740" y="3140074"/>
            <a:ext cx="327568" cy="54665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21A6D2C0-2132-4D03-A28D-A6F9F3B8F307}"/>
              </a:ext>
            </a:extLst>
          </p:cNvPr>
          <p:cNvCxnSpPr>
            <a:cxnSpLocks/>
          </p:cNvCxnSpPr>
          <p:nvPr/>
        </p:nvCxnSpPr>
        <p:spPr>
          <a:xfrm flipV="1">
            <a:off x="1388358" y="3065860"/>
            <a:ext cx="302073" cy="49919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AD6D6328-82AB-4CBE-ABED-9A38684EF4BB}"/>
              </a:ext>
            </a:extLst>
          </p:cNvPr>
          <p:cNvCxnSpPr>
            <a:cxnSpLocks/>
          </p:cNvCxnSpPr>
          <p:nvPr/>
        </p:nvCxnSpPr>
        <p:spPr>
          <a:xfrm flipH="1" flipV="1">
            <a:off x="1873191" y="3054745"/>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F9A59C71-8852-47CD-808F-D71C09408F3D}"/>
              </a:ext>
            </a:extLst>
          </p:cNvPr>
          <p:cNvCxnSpPr>
            <a:cxnSpLocks/>
          </p:cNvCxnSpPr>
          <p:nvPr/>
        </p:nvCxnSpPr>
        <p:spPr>
          <a:xfrm rot="10800000" flipH="1" flipV="1">
            <a:off x="1839560" y="3113106"/>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4F9747F2-8CD8-4164-BE11-24EFBD56ABB4}"/>
              </a:ext>
            </a:extLst>
          </p:cNvPr>
          <p:cNvGrpSpPr/>
          <p:nvPr/>
        </p:nvGrpSpPr>
        <p:grpSpPr>
          <a:xfrm flipH="1">
            <a:off x="1340549" y="3121313"/>
            <a:ext cx="471416" cy="1878777"/>
            <a:chOff x="1991960" y="3207145"/>
            <a:chExt cx="471416" cy="1878777"/>
          </a:xfrm>
        </p:grpSpPr>
        <p:cxnSp>
          <p:nvCxnSpPr>
            <p:cNvPr id="64" name="Straight Arrow Connector 63">
              <a:extLst>
                <a:ext uri="{FF2B5EF4-FFF2-40B4-BE49-F238E27FC236}">
                  <a16:creationId xmlns:a16="http://schemas.microsoft.com/office/drawing/2014/main" id="{25C15791-87CA-4F41-85E7-43A4149D3969}"/>
                </a:ext>
              </a:extLst>
            </p:cNvPr>
            <p:cNvCxnSpPr>
              <a:cxnSpLocks/>
            </p:cNvCxnSpPr>
            <p:nvPr/>
          </p:nvCxnSpPr>
          <p:spPr>
            <a:xfrm flipH="1" flipV="1">
              <a:off x="2025591" y="3207145"/>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0EDC0827-93A3-4119-9318-7481E6B597F2}"/>
                </a:ext>
              </a:extLst>
            </p:cNvPr>
            <p:cNvCxnSpPr>
              <a:cxnSpLocks/>
            </p:cNvCxnSpPr>
            <p:nvPr/>
          </p:nvCxnSpPr>
          <p:spPr>
            <a:xfrm rot="10800000" flipH="1" flipV="1">
              <a:off x="1991960" y="3265506"/>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cxnSp>
        <p:nvCxnSpPr>
          <p:cNvPr id="73" name="Straight Arrow Connector 72">
            <a:extLst>
              <a:ext uri="{FF2B5EF4-FFF2-40B4-BE49-F238E27FC236}">
                <a16:creationId xmlns:a16="http://schemas.microsoft.com/office/drawing/2014/main" id="{0848C49E-A43A-4724-9275-8FF85BB8AB66}"/>
              </a:ext>
            </a:extLst>
          </p:cNvPr>
          <p:cNvCxnSpPr>
            <a:cxnSpLocks/>
          </p:cNvCxnSpPr>
          <p:nvPr/>
        </p:nvCxnSpPr>
        <p:spPr>
          <a:xfrm>
            <a:off x="2115691" y="3019599"/>
            <a:ext cx="1071053" cy="121584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137E1FE2-285D-45C6-8034-C1AD900320AE}"/>
              </a:ext>
            </a:extLst>
          </p:cNvPr>
          <p:cNvCxnSpPr>
            <a:cxnSpLocks/>
          </p:cNvCxnSpPr>
          <p:nvPr/>
        </p:nvCxnSpPr>
        <p:spPr>
          <a:xfrm flipH="1" flipV="1">
            <a:off x="2058129" y="3019599"/>
            <a:ext cx="1055558" cy="121654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BBD19EB4-1943-4577-9C09-D9521116DACF}"/>
              </a:ext>
            </a:extLst>
          </p:cNvPr>
          <p:cNvGrpSpPr/>
          <p:nvPr/>
        </p:nvGrpSpPr>
        <p:grpSpPr>
          <a:xfrm rot="5569619" flipH="1">
            <a:off x="1987657" y="3256403"/>
            <a:ext cx="471416" cy="1878777"/>
            <a:chOff x="1991960" y="3207145"/>
            <a:chExt cx="471416" cy="1878777"/>
          </a:xfrm>
        </p:grpSpPr>
        <p:cxnSp>
          <p:nvCxnSpPr>
            <p:cNvPr id="88" name="Straight Arrow Connector 87">
              <a:extLst>
                <a:ext uri="{FF2B5EF4-FFF2-40B4-BE49-F238E27FC236}">
                  <a16:creationId xmlns:a16="http://schemas.microsoft.com/office/drawing/2014/main" id="{DBDE13B5-D539-4500-8DEA-9CBF768943DD}"/>
                </a:ext>
              </a:extLst>
            </p:cNvPr>
            <p:cNvCxnSpPr>
              <a:cxnSpLocks/>
            </p:cNvCxnSpPr>
            <p:nvPr/>
          </p:nvCxnSpPr>
          <p:spPr>
            <a:xfrm flipH="1" flipV="1">
              <a:off x="2025591" y="3207145"/>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B8EF00D4-457E-496D-B033-7E556FFE7AD6}"/>
                </a:ext>
              </a:extLst>
            </p:cNvPr>
            <p:cNvCxnSpPr>
              <a:cxnSpLocks/>
            </p:cNvCxnSpPr>
            <p:nvPr/>
          </p:nvCxnSpPr>
          <p:spPr>
            <a:xfrm rot="10800000" flipH="1" flipV="1">
              <a:off x="1991960" y="3265506"/>
              <a:ext cx="437785" cy="182041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cxnSp>
        <p:nvCxnSpPr>
          <p:cNvPr id="100" name="Straight Arrow Connector 99">
            <a:extLst>
              <a:ext uri="{FF2B5EF4-FFF2-40B4-BE49-F238E27FC236}">
                <a16:creationId xmlns:a16="http://schemas.microsoft.com/office/drawing/2014/main" id="{CF9338C6-CF95-494A-A6A5-F7E06A446445}"/>
              </a:ext>
            </a:extLst>
          </p:cNvPr>
          <p:cNvCxnSpPr>
            <a:cxnSpLocks/>
            <a:endCxn id="44" idx="0"/>
          </p:cNvCxnSpPr>
          <p:nvPr/>
        </p:nvCxnSpPr>
        <p:spPr>
          <a:xfrm>
            <a:off x="1819752" y="3102376"/>
            <a:ext cx="18094" cy="270499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46E543F9-5B68-46E4-9A53-452F62427411}"/>
              </a:ext>
            </a:extLst>
          </p:cNvPr>
          <p:cNvCxnSpPr>
            <a:cxnSpLocks/>
          </p:cNvCxnSpPr>
          <p:nvPr/>
        </p:nvCxnSpPr>
        <p:spPr>
          <a:xfrm rot="10800000">
            <a:off x="1863839" y="3066070"/>
            <a:ext cx="18094" cy="270499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B4574CD5-604E-47AD-B3AE-5C14B8E28F17}"/>
              </a:ext>
            </a:extLst>
          </p:cNvPr>
          <p:cNvCxnSpPr>
            <a:cxnSpLocks/>
          </p:cNvCxnSpPr>
          <p:nvPr/>
        </p:nvCxnSpPr>
        <p:spPr>
          <a:xfrm flipV="1">
            <a:off x="632247" y="2992551"/>
            <a:ext cx="1043285" cy="124289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DC5637D1-605B-4079-980D-7D16B359CEF8}"/>
              </a:ext>
            </a:extLst>
          </p:cNvPr>
          <p:cNvCxnSpPr>
            <a:cxnSpLocks/>
          </p:cNvCxnSpPr>
          <p:nvPr/>
        </p:nvCxnSpPr>
        <p:spPr>
          <a:xfrm rot="10800000" flipV="1">
            <a:off x="531029" y="3028453"/>
            <a:ext cx="1043285" cy="124289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08" name="Group 107">
            <a:extLst>
              <a:ext uri="{FF2B5EF4-FFF2-40B4-BE49-F238E27FC236}">
                <a16:creationId xmlns:a16="http://schemas.microsoft.com/office/drawing/2014/main" id="{9001A8F9-F8EA-4E3F-8DC8-3DA04D5E9C94}"/>
              </a:ext>
            </a:extLst>
          </p:cNvPr>
          <p:cNvGrpSpPr/>
          <p:nvPr/>
        </p:nvGrpSpPr>
        <p:grpSpPr>
          <a:xfrm flipV="1">
            <a:off x="2037576" y="4691645"/>
            <a:ext cx="1128615" cy="1216545"/>
            <a:chOff x="2210529" y="3171999"/>
            <a:chExt cx="1128615" cy="1216545"/>
          </a:xfrm>
        </p:grpSpPr>
        <p:cxnSp>
          <p:nvCxnSpPr>
            <p:cNvPr id="106" name="Straight Arrow Connector 105">
              <a:extLst>
                <a:ext uri="{FF2B5EF4-FFF2-40B4-BE49-F238E27FC236}">
                  <a16:creationId xmlns:a16="http://schemas.microsoft.com/office/drawing/2014/main" id="{79034BE5-5874-4A00-AA25-F6F1334AAAED}"/>
                </a:ext>
              </a:extLst>
            </p:cNvPr>
            <p:cNvCxnSpPr>
              <a:cxnSpLocks/>
            </p:cNvCxnSpPr>
            <p:nvPr/>
          </p:nvCxnSpPr>
          <p:spPr>
            <a:xfrm>
              <a:off x="2268091" y="3171999"/>
              <a:ext cx="1071053" cy="121584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82C1D80D-C3DA-423A-847B-52565FECAD54}"/>
                </a:ext>
              </a:extLst>
            </p:cNvPr>
            <p:cNvCxnSpPr>
              <a:cxnSpLocks/>
            </p:cNvCxnSpPr>
            <p:nvPr/>
          </p:nvCxnSpPr>
          <p:spPr>
            <a:xfrm flipH="1" flipV="1">
              <a:off x="2210529" y="3171999"/>
              <a:ext cx="1055558" cy="121654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09" name="Group 108">
            <a:extLst>
              <a:ext uri="{FF2B5EF4-FFF2-40B4-BE49-F238E27FC236}">
                <a16:creationId xmlns:a16="http://schemas.microsoft.com/office/drawing/2014/main" id="{8D781E1A-D6DC-45C8-BFDC-11743AB95A1E}"/>
              </a:ext>
            </a:extLst>
          </p:cNvPr>
          <p:cNvGrpSpPr/>
          <p:nvPr/>
        </p:nvGrpSpPr>
        <p:grpSpPr>
          <a:xfrm flipH="1" flipV="1">
            <a:off x="553766" y="4673835"/>
            <a:ext cx="1128615" cy="1216545"/>
            <a:chOff x="2210529" y="3171999"/>
            <a:chExt cx="1128615" cy="1216545"/>
          </a:xfrm>
        </p:grpSpPr>
        <p:cxnSp>
          <p:nvCxnSpPr>
            <p:cNvPr id="110" name="Straight Arrow Connector 109">
              <a:extLst>
                <a:ext uri="{FF2B5EF4-FFF2-40B4-BE49-F238E27FC236}">
                  <a16:creationId xmlns:a16="http://schemas.microsoft.com/office/drawing/2014/main" id="{F62443DC-D43C-49B0-9780-56438B06C8C2}"/>
                </a:ext>
              </a:extLst>
            </p:cNvPr>
            <p:cNvCxnSpPr>
              <a:cxnSpLocks/>
            </p:cNvCxnSpPr>
            <p:nvPr/>
          </p:nvCxnSpPr>
          <p:spPr>
            <a:xfrm>
              <a:off x="2268091" y="3171999"/>
              <a:ext cx="1071053" cy="121584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a:extLst>
                <a:ext uri="{FF2B5EF4-FFF2-40B4-BE49-F238E27FC236}">
                  <a16:creationId xmlns:a16="http://schemas.microsoft.com/office/drawing/2014/main" id="{3AA9B84E-6E3B-400E-9C6F-B9C5C29184FA}"/>
                </a:ext>
              </a:extLst>
            </p:cNvPr>
            <p:cNvCxnSpPr>
              <a:cxnSpLocks/>
            </p:cNvCxnSpPr>
            <p:nvPr/>
          </p:nvCxnSpPr>
          <p:spPr>
            <a:xfrm flipH="1" flipV="1">
              <a:off x="2210529" y="3171999"/>
              <a:ext cx="1055558" cy="121654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cxnSp>
        <p:nvCxnSpPr>
          <p:cNvPr id="112" name="Straight Arrow Connector 111">
            <a:extLst>
              <a:ext uri="{FF2B5EF4-FFF2-40B4-BE49-F238E27FC236}">
                <a16:creationId xmlns:a16="http://schemas.microsoft.com/office/drawing/2014/main" id="{728F5784-B6BD-4A9B-9F88-C006A9F7FCAF}"/>
              </a:ext>
            </a:extLst>
          </p:cNvPr>
          <p:cNvCxnSpPr>
            <a:cxnSpLocks/>
          </p:cNvCxnSpPr>
          <p:nvPr/>
        </p:nvCxnSpPr>
        <p:spPr>
          <a:xfrm flipV="1">
            <a:off x="1418740" y="4516538"/>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66BB2247-F7F2-440F-87C9-5DD1975ADB1B}"/>
              </a:ext>
            </a:extLst>
          </p:cNvPr>
          <p:cNvCxnSpPr>
            <a:cxnSpLocks/>
          </p:cNvCxnSpPr>
          <p:nvPr/>
        </p:nvCxnSpPr>
        <p:spPr>
          <a:xfrm rot="10800000" flipV="1">
            <a:off x="1335428" y="4582752"/>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FBDEF53C-8EBB-4436-BDBC-23ECD43828F6}"/>
              </a:ext>
            </a:extLst>
          </p:cNvPr>
          <p:cNvCxnSpPr>
            <a:cxnSpLocks/>
          </p:cNvCxnSpPr>
          <p:nvPr/>
        </p:nvCxnSpPr>
        <p:spPr>
          <a:xfrm>
            <a:off x="2625589" y="4011258"/>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C78C4992-83CB-49C4-959F-7A2073AADEA2}"/>
              </a:ext>
            </a:extLst>
          </p:cNvPr>
          <p:cNvCxnSpPr>
            <a:cxnSpLocks/>
          </p:cNvCxnSpPr>
          <p:nvPr/>
        </p:nvCxnSpPr>
        <p:spPr>
          <a:xfrm rot="10800000">
            <a:off x="2602278" y="4042226"/>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5FF68DA2-0EE1-4F36-80C9-6AFF7CCAB784}"/>
              </a:ext>
            </a:extLst>
          </p:cNvPr>
          <p:cNvCxnSpPr>
            <a:cxnSpLocks/>
          </p:cNvCxnSpPr>
          <p:nvPr/>
        </p:nvCxnSpPr>
        <p:spPr>
          <a:xfrm rot="10800000" flipV="1">
            <a:off x="1419794" y="4261620"/>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23" name="Group 122">
            <a:extLst>
              <a:ext uri="{FF2B5EF4-FFF2-40B4-BE49-F238E27FC236}">
                <a16:creationId xmlns:a16="http://schemas.microsoft.com/office/drawing/2014/main" id="{5782C080-02C0-44F3-AA27-3782E8C17B08}"/>
              </a:ext>
            </a:extLst>
          </p:cNvPr>
          <p:cNvGrpSpPr/>
          <p:nvPr/>
        </p:nvGrpSpPr>
        <p:grpSpPr>
          <a:xfrm flipV="1">
            <a:off x="2537420" y="4608774"/>
            <a:ext cx="483377" cy="336734"/>
            <a:chOff x="2754678" y="4163658"/>
            <a:chExt cx="483377" cy="336734"/>
          </a:xfrm>
        </p:grpSpPr>
        <p:cxnSp>
          <p:nvCxnSpPr>
            <p:cNvPr id="121" name="Straight Arrow Connector 120">
              <a:extLst>
                <a:ext uri="{FF2B5EF4-FFF2-40B4-BE49-F238E27FC236}">
                  <a16:creationId xmlns:a16="http://schemas.microsoft.com/office/drawing/2014/main" id="{03F3C002-C6EA-40A2-82A3-8B4FA6E29F2E}"/>
                </a:ext>
              </a:extLst>
            </p:cNvPr>
            <p:cNvCxnSpPr>
              <a:cxnSpLocks/>
            </p:cNvCxnSpPr>
            <p:nvPr/>
          </p:nvCxnSpPr>
          <p:spPr>
            <a:xfrm>
              <a:off x="2777989" y="4163658"/>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2632C7FA-8962-4F79-8B2C-249348571CF3}"/>
                </a:ext>
              </a:extLst>
            </p:cNvPr>
            <p:cNvCxnSpPr>
              <a:cxnSpLocks/>
            </p:cNvCxnSpPr>
            <p:nvPr/>
          </p:nvCxnSpPr>
          <p:spPr>
            <a:xfrm rot="10800000">
              <a:off x="2754678" y="4194626"/>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29" name="Group 128">
            <a:extLst>
              <a:ext uri="{FF2B5EF4-FFF2-40B4-BE49-F238E27FC236}">
                <a16:creationId xmlns:a16="http://schemas.microsoft.com/office/drawing/2014/main" id="{52B2411B-760D-487E-84E7-EF0B3AC5B2E1}"/>
              </a:ext>
            </a:extLst>
          </p:cNvPr>
          <p:cNvGrpSpPr/>
          <p:nvPr/>
        </p:nvGrpSpPr>
        <p:grpSpPr>
          <a:xfrm flipH="1">
            <a:off x="607158" y="3995013"/>
            <a:ext cx="548235" cy="934250"/>
            <a:chOff x="2689820" y="4163658"/>
            <a:chExt cx="548235" cy="934250"/>
          </a:xfrm>
        </p:grpSpPr>
        <p:cxnSp>
          <p:nvCxnSpPr>
            <p:cNvPr id="124" name="Straight Arrow Connector 123">
              <a:extLst>
                <a:ext uri="{FF2B5EF4-FFF2-40B4-BE49-F238E27FC236}">
                  <a16:creationId xmlns:a16="http://schemas.microsoft.com/office/drawing/2014/main" id="{88CF2D7B-93F5-4823-B273-9DDBD618E95D}"/>
                </a:ext>
              </a:extLst>
            </p:cNvPr>
            <p:cNvCxnSpPr>
              <a:cxnSpLocks/>
            </p:cNvCxnSpPr>
            <p:nvPr/>
          </p:nvCxnSpPr>
          <p:spPr>
            <a:xfrm>
              <a:off x="2777989" y="4163658"/>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D66F0768-8EF4-4EE8-85C0-E235641CFF3C}"/>
                </a:ext>
              </a:extLst>
            </p:cNvPr>
            <p:cNvCxnSpPr>
              <a:cxnSpLocks/>
            </p:cNvCxnSpPr>
            <p:nvPr/>
          </p:nvCxnSpPr>
          <p:spPr>
            <a:xfrm rot="10800000">
              <a:off x="2754678" y="4194626"/>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26" name="Group 125">
              <a:extLst>
                <a:ext uri="{FF2B5EF4-FFF2-40B4-BE49-F238E27FC236}">
                  <a16:creationId xmlns:a16="http://schemas.microsoft.com/office/drawing/2014/main" id="{CD981304-BDE9-4ADD-8A57-80021607961B}"/>
                </a:ext>
              </a:extLst>
            </p:cNvPr>
            <p:cNvGrpSpPr/>
            <p:nvPr/>
          </p:nvGrpSpPr>
          <p:grpSpPr>
            <a:xfrm flipV="1">
              <a:off x="2689820" y="4761174"/>
              <a:ext cx="483377" cy="336734"/>
              <a:chOff x="2754678" y="4163658"/>
              <a:chExt cx="483377" cy="336734"/>
            </a:xfrm>
          </p:grpSpPr>
          <p:cxnSp>
            <p:nvCxnSpPr>
              <p:cNvPr id="127" name="Straight Arrow Connector 126">
                <a:extLst>
                  <a:ext uri="{FF2B5EF4-FFF2-40B4-BE49-F238E27FC236}">
                    <a16:creationId xmlns:a16="http://schemas.microsoft.com/office/drawing/2014/main" id="{BDD6B7BF-77FA-4C57-8F35-99E52DE9E488}"/>
                  </a:ext>
                </a:extLst>
              </p:cNvPr>
              <p:cNvCxnSpPr>
                <a:cxnSpLocks/>
              </p:cNvCxnSpPr>
              <p:nvPr/>
            </p:nvCxnSpPr>
            <p:spPr>
              <a:xfrm>
                <a:off x="2777989" y="4163658"/>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4EFB3AFC-3A9C-43F9-98C5-8E908C172F60}"/>
                  </a:ext>
                </a:extLst>
              </p:cNvPr>
              <p:cNvCxnSpPr>
                <a:cxnSpLocks/>
              </p:cNvCxnSpPr>
              <p:nvPr/>
            </p:nvCxnSpPr>
            <p:spPr>
              <a:xfrm rot="10800000">
                <a:off x="2754678" y="4194626"/>
                <a:ext cx="460066" cy="3057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cxnSp>
        <p:nvCxnSpPr>
          <p:cNvPr id="130" name="Straight Arrow Connector 129">
            <a:extLst>
              <a:ext uri="{FF2B5EF4-FFF2-40B4-BE49-F238E27FC236}">
                <a16:creationId xmlns:a16="http://schemas.microsoft.com/office/drawing/2014/main" id="{C8D7AC34-D63D-403A-9235-32665FBBB13B}"/>
              </a:ext>
            </a:extLst>
          </p:cNvPr>
          <p:cNvCxnSpPr>
            <a:cxnSpLocks/>
          </p:cNvCxnSpPr>
          <p:nvPr/>
        </p:nvCxnSpPr>
        <p:spPr>
          <a:xfrm flipH="1" flipV="1">
            <a:off x="1273495" y="4113640"/>
            <a:ext cx="447220" cy="16937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2F80CEB4-8CD5-40AA-8EA0-9C7E31047355}"/>
              </a:ext>
            </a:extLst>
          </p:cNvPr>
          <p:cNvCxnSpPr>
            <a:cxnSpLocks/>
          </p:cNvCxnSpPr>
          <p:nvPr/>
        </p:nvCxnSpPr>
        <p:spPr>
          <a:xfrm rot="10800000" flipH="1" flipV="1">
            <a:off x="1347063" y="4187285"/>
            <a:ext cx="447220" cy="16937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36" name="Group 135">
            <a:extLst>
              <a:ext uri="{FF2B5EF4-FFF2-40B4-BE49-F238E27FC236}">
                <a16:creationId xmlns:a16="http://schemas.microsoft.com/office/drawing/2014/main" id="{746164F9-A517-4676-B846-88D25A0DD745}"/>
              </a:ext>
            </a:extLst>
          </p:cNvPr>
          <p:cNvGrpSpPr/>
          <p:nvPr/>
        </p:nvGrpSpPr>
        <p:grpSpPr>
          <a:xfrm flipH="1">
            <a:off x="1855661" y="4065249"/>
            <a:ext cx="520788" cy="1767377"/>
            <a:chOff x="1425895" y="4266040"/>
            <a:chExt cx="520788" cy="1767377"/>
          </a:xfrm>
        </p:grpSpPr>
        <p:cxnSp>
          <p:nvCxnSpPr>
            <p:cNvPr id="134" name="Straight Arrow Connector 133">
              <a:extLst>
                <a:ext uri="{FF2B5EF4-FFF2-40B4-BE49-F238E27FC236}">
                  <a16:creationId xmlns:a16="http://schemas.microsoft.com/office/drawing/2014/main" id="{E2E794F3-B7C6-440A-97C0-B9D974F560C3}"/>
                </a:ext>
              </a:extLst>
            </p:cNvPr>
            <p:cNvCxnSpPr>
              <a:cxnSpLocks/>
            </p:cNvCxnSpPr>
            <p:nvPr/>
          </p:nvCxnSpPr>
          <p:spPr>
            <a:xfrm flipH="1" flipV="1">
              <a:off x="1425895" y="4266040"/>
              <a:ext cx="447220" cy="16937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D937547E-138C-4431-8BAF-4917D6C5222E}"/>
                </a:ext>
              </a:extLst>
            </p:cNvPr>
            <p:cNvCxnSpPr>
              <a:cxnSpLocks/>
            </p:cNvCxnSpPr>
            <p:nvPr/>
          </p:nvCxnSpPr>
          <p:spPr>
            <a:xfrm rot="10800000" flipH="1" flipV="1">
              <a:off x="1499463" y="4339685"/>
              <a:ext cx="447220" cy="16937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39" name="Group 138">
            <a:extLst>
              <a:ext uri="{FF2B5EF4-FFF2-40B4-BE49-F238E27FC236}">
                <a16:creationId xmlns:a16="http://schemas.microsoft.com/office/drawing/2014/main" id="{D338F696-F74A-43E9-BA93-4F338F23AFEA}"/>
              </a:ext>
            </a:extLst>
          </p:cNvPr>
          <p:cNvGrpSpPr/>
          <p:nvPr/>
        </p:nvGrpSpPr>
        <p:grpSpPr>
          <a:xfrm flipV="1">
            <a:off x="1936067" y="5282435"/>
            <a:ext cx="343593" cy="613067"/>
            <a:chOff x="2070802" y="3230101"/>
            <a:chExt cx="343593" cy="613067"/>
          </a:xfrm>
        </p:grpSpPr>
        <p:cxnSp>
          <p:nvCxnSpPr>
            <p:cNvPr id="137" name="Straight Arrow Connector 136">
              <a:extLst>
                <a:ext uri="{FF2B5EF4-FFF2-40B4-BE49-F238E27FC236}">
                  <a16:creationId xmlns:a16="http://schemas.microsoft.com/office/drawing/2014/main" id="{11C33F72-5F7D-433A-A75F-581E52D6570E}"/>
                </a:ext>
              </a:extLst>
            </p:cNvPr>
            <p:cNvCxnSpPr>
              <a:cxnSpLocks/>
            </p:cNvCxnSpPr>
            <p:nvPr/>
          </p:nvCxnSpPr>
          <p:spPr>
            <a:xfrm>
              <a:off x="2115464" y="3230101"/>
              <a:ext cx="298931" cy="53604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319D71F0-8A76-44CA-8A50-FA0DD4A722D7}"/>
                </a:ext>
              </a:extLst>
            </p:cNvPr>
            <p:cNvCxnSpPr>
              <a:cxnSpLocks/>
            </p:cNvCxnSpPr>
            <p:nvPr/>
          </p:nvCxnSpPr>
          <p:spPr>
            <a:xfrm flipH="1" flipV="1">
              <a:off x="2070802" y="3237348"/>
              <a:ext cx="332253" cy="60582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40" name="Group 139">
            <a:extLst>
              <a:ext uri="{FF2B5EF4-FFF2-40B4-BE49-F238E27FC236}">
                <a16:creationId xmlns:a16="http://schemas.microsoft.com/office/drawing/2014/main" id="{95BC4DB0-1574-463A-B5DD-232331FDBE07}"/>
              </a:ext>
            </a:extLst>
          </p:cNvPr>
          <p:cNvGrpSpPr/>
          <p:nvPr/>
        </p:nvGrpSpPr>
        <p:grpSpPr>
          <a:xfrm flipH="1" flipV="1">
            <a:off x="1354833" y="5204519"/>
            <a:ext cx="343593" cy="613067"/>
            <a:chOff x="2070802" y="3230101"/>
            <a:chExt cx="343593" cy="613067"/>
          </a:xfrm>
        </p:grpSpPr>
        <p:cxnSp>
          <p:nvCxnSpPr>
            <p:cNvPr id="141" name="Straight Arrow Connector 140">
              <a:extLst>
                <a:ext uri="{FF2B5EF4-FFF2-40B4-BE49-F238E27FC236}">
                  <a16:creationId xmlns:a16="http://schemas.microsoft.com/office/drawing/2014/main" id="{6DB2D2B4-D7A3-44E5-9BFC-335E1DA13A96}"/>
                </a:ext>
              </a:extLst>
            </p:cNvPr>
            <p:cNvCxnSpPr>
              <a:cxnSpLocks/>
            </p:cNvCxnSpPr>
            <p:nvPr/>
          </p:nvCxnSpPr>
          <p:spPr>
            <a:xfrm>
              <a:off x="2115464" y="3230101"/>
              <a:ext cx="298931" cy="53604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75345771-4936-4AFF-93DA-E0B62925C8BA}"/>
                </a:ext>
              </a:extLst>
            </p:cNvPr>
            <p:cNvCxnSpPr>
              <a:cxnSpLocks/>
            </p:cNvCxnSpPr>
            <p:nvPr/>
          </p:nvCxnSpPr>
          <p:spPr>
            <a:xfrm flipH="1" flipV="1">
              <a:off x="2070802" y="3237348"/>
              <a:ext cx="332253" cy="60582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45" name="Group 144">
            <a:extLst>
              <a:ext uri="{FF2B5EF4-FFF2-40B4-BE49-F238E27FC236}">
                <a16:creationId xmlns:a16="http://schemas.microsoft.com/office/drawing/2014/main" id="{C511F7AD-79F9-4703-BF17-357E67CC83F2}"/>
              </a:ext>
            </a:extLst>
          </p:cNvPr>
          <p:cNvGrpSpPr/>
          <p:nvPr/>
        </p:nvGrpSpPr>
        <p:grpSpPr>
          <a:xfrm flipH="1">
            <a:off x="636876" y="4440388"/>
            <a:ext cx="1707045" cy="593374"/>
            <a:chOff x="1487828" y="4668938"/>
            <a:chExt cx="1707045" cy="593374"/>
          </a:xfrm>
        </p:grpSpPr>
        <p:cxnSp>
          <p:nvCxnSpPr>
            <p:cNvPr id="143" name="Straight Arrow Connector 142">
              <a:extLst>
                <a:ext uri="{FF2B5EF4-FFF2-40B4-BE49-F238E27FC236}">
                  <a16:creationId xmlns:a16="http://schemas.microsoft.com/office/drawing/2014/main" id="{F0FEDDD5-F2EF-498A-8F3C-9F1664977476}"/>
                </a:ext>
              </a:extLst>
            </p:cNvPr>
            <p:cNvCxnSpPr>
              <a:cxnSpLocks/>
            </p:cNvCxnSpPr>
            <p:nvPr/>
          </p:nvCxnSpPr>
          <p:spPr>
            <a:xfrm flipV="1">
              <a:off x="1571140" y="4668938"/>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9EF3D56F-51CF-491A-B70A-D71FFDC729E6}"/>
                </a:ext>
              </a:extLst>
            </p:cNvPr>
            <p:cNvCxnSpPr>
              <a:cxnSpLocks/>
            </p:cNvCxnSpPr>
            <p:nvPr/>
          </p:nvCxnSpPr>
          <p:spPr>
            <a:xfrm rot="10800000" flipV="1">
              <a:off x="1487828" y="4735152"/>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46" name="Group 145">
            <a:extLst>
              <a:ext uri="{FF2B5EF4-FFF2-40B4-BE49-F238E27FC236}">
                <a16:creationId xmlns:a16="http://schemas.microsoft.com/office/drawing/2014/main" id="{8724C004-DB2E-455C-BC37-98A967504302}"/>
              </a:ext>
            </a:extLst>
          </p:cNvPr>
          <p:cNvGrpSpPr/>
          <p:nvPr/>
        </p:nvGrpSpPr>
        <p:grpSpPr>
          <a:xfrm flipH="1" flipV="1">
            <a:off x="609166" y="3872352"/>
            <a:ext cx="1707045" cy="593374"/>
            <a:chOff x="1487828" y="4668938"/>
            <a:chExt cx="1707045" cy="593374"/>
          </a:xfrm>
        </p:grpSpPr>
        <p:cxnSp>
          <p:nvCxnSpPr>
            <p:cNvPr id="147" name="Straight Arrow Connector 146">
              <a:extLst>
                <a:ext uri="{FF2B5EF4-FFF2-40B4-BE49-F238E27FC236}">
                  <a16:creationId xmlns:a16="http://schemas.microsoft.com/office/drawing/2014/main" id="{3C0F52D9-B841-44B3-8F23-5E0CAC63DAB9}"/>
                </a:ext>
              </a:extLst>
            </p:cNvPr>
            <p:cNvCxnSpPr>
              <a:cxnSpLocks/>
            </p:cNvCxnSpPr>
            <p:nvPr/>
          </p:nvCxnSpPr>
          <p:spPr>
            <a:xfrm flipV="1">
              <a:off x="1571140" y="4668938"/>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04A6EDAF-C147-4C3A-890E-5CF177572568}"/>
                </a:ext>
              </a:extLst>
            </p:cNvPr>
            <p:cNvCxnSpPr>
              <a:cxnSpLocks/>
            </p:cNvCxnSpPr>
            <p:nvPr/>
          </p:nvCxnSpPr>
          <p:spPr>
            <a:xfrm rot="10800000" flipV="1">
              <a:off x="1487828" y="4735152"/>
              <a:ext cx="1623733" cy="5271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90" name="TextBox 89">
            <a:extLst>
              <a:ext uri="{FF2B5EF4-FFF2-40B4-BE49-F238E27FC236}">
                <a16:creationId xmlns:a16="http://schemas.microsoft.com/office/drawing/2014/main" id="{0D34CE8B-131D-4779-8EAF-A35A5A2EA454}"/>
              </a:ext>
            </a:extLst>
          </p:cNvPr>
          <p:cNvSpPr txBox="1"/>
          <p:nvPr/>
        </p:nvSpPr>
        <p:spPr>
          <a:xfrm>
            <a:off x="2048495" y="2040645"/>
            <a:ext cx="1588897" cy="307777"/>
          </a:xfrm>
          <a:prstGeom prst="rect">
            <a:avLst/>
          </a:prstGeom>
          <a:noFill/>
        </p:spPr>
        <p:txBody>
          <a:bodyPr wrap="none" rtlCol="0">
            <a:spAutoFit/>
          </a:bodyPr>
          <a:lstStyle/>
          <a:p>
            <a:r>
              <a:rPr lang="en-US" sz="1400" dirty="0">
                <a:solidFill>
                  <a:schemeClr val="bg1">
                    <a:lumMod val="65000"/>
                  </a:schemeClr>
                </a:solidFill>
              </a:rPr>
              <a:t>Unit cell of crystal</a:t>
            </a:r>
          </a:p>
        </p:txBody>
      </p:sp>
    </p:spTree>
    <p:extLst>
      <p:ext uri="{BB962C8B-B14F-4D97-AF65-F5344CB8AC3E}">
        <p14:creationId xmlns:p14="http://schemas.microsoft.com/office/powerpoint/2010/main" val="201373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754F844-D555-405F-AFC9-C8C08F2D965F}"/>
              </a:ext>
            </a:extLst>
          </p:cNvPr>
          <p:cNvCxnSpPr/>
          <p:nvPr/>
        </p:nvCxnSpPr>
        <p:spPr>
          <a:xfrm flipH="1">
            <a:off x="5100633" y="5812469"/>
            <a:ext cx="679742" cy="67803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DDA0DD4-1196-4083-A3A4-766C02CCF6DC}"/>
              </a:ext>
            </a:extLst>
          </p:cNvPr>
          <p:cNvSpPr/>
          <p:nvPr/>
        </p:nvSpPr>
        <p:spPr>
          <a:xfrm>
            <a:off x="5820929" y="1844183"/>
            <a:ext cx="2391977" cy="3904954"/>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7127810-B8C1-413E-911D-8F7BB0AA2992}"/>
              </a:ext>
            </a:extLst>
          </p:cNvPr>
          <p:cNvGrpSpPr>
            <a:grpSpLocks noChangeAspect="1"/>
          </p:cNvGrpSpPr>
          <p:nvPr/>
        </p:nvGrpSpPr>
        <p:grpSpPr>
          <a:xfrm>
            <a:off x="5418646" y="5158531"/>
            <a:ext cx="951351" cy="1020620"/>
            <a:chOff x="5272362" y="4965505"/>
            <a:chExt cx="1183352" cy="1269513"/>
          </a:xfrm>
        </p:grpSpPr>
        <p:cxnSp>
          <p:nvCxnSpPr>
            <p:cNvPr id="10" name="Straight Connector 9">
              <a:extLst>
                <a:ext uri="{FF2B5EF4-FFF2-40B4-BE49-F238E27FC236}">
                  <a16:creationId xmlns:a16="http://schemas.microsoft.com/office/drawing/2014/main" id="{1A35C9FC-3FC4-4DCC-AEC8-CD6FCB6B52ED}"/>
                </a:ext>
              </a:extLst>
            </p:cNvPr>
            <p:cNvCxnSpPr>
              <a:cxnSpLocks/>
            </p:cNvCxnSpPr>
            <p:nvPr/>
          </p:nvCxnSpPr>
          <p:spPr>
            <a:xfrm flipH="1">
              <a:off x="5272362" y="5679453"/>
              <a:ext cx="490728" cy="5555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B617DB-2320-4ECF-B33F-DCE746C150DF}"/>
                </a:ext>
              </a:extLst>
            </p:cNvPr>
            <p:cNvCxnSpPr>
              <a:cxnSpLocks/>
            </p:cNvCxnSpPr>
            <p:nvPr/>
          </p:nvCxnSpPr>
          <p:spPr>
            <a:xfrm flipH="1">
              <a:off x="5560628" y="5703681"/>
              <a:ext cx="193391" cy="226187"/>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15A8DA79-F13C-44D2-9A46-5706968B0751}"/>
                </a:ext>
              </a:extLst>
            </p:cNvPr>
            <p:cNvSpPr txBox="1"/>
            <p:nvPr/>
          </p:nvSpPr>
          <p:spPr>
            <a:xfrm>
              <a:off x="5295145" y="5750940"/>
              <a:ext cx="389213" cy="459399"/>
            </a:xfrm>
            <a:prstGeom prst="rect">
              <a:avLst/>
            </a:prstGeom>
            <a:noFill/>
            <a:ln>
              <a:noFill/>
            </a:ln>
          </p:spPr>
          <p:txBody>
            <a:bodyPr wrap="none" rtlCol="0">
              <a:spAutoFit/>
            </a:bodyPr>
            <a:lstStyle/>
            <a:p>
              <a:r>
                <a:rPr lang="en-US" dirty="0">
                  <a:solidFill>
                    <a:schemeClr val="tx1">
                      <a:lumMod val="65000"/>
                      <a:lumOff val="35000"/>
                    </a:schemeClr>
                  </a:solidFill>
                </a:rPr>
                <a:t>u</a:t>
              </a:r>
            </a:p>
          </p:txBody>
        </p:sp>
        <p:cxnSp>
          <p:nvCxnSpPr>
            <p:cNvPr id="18" name="Straight Arrow Connector 17">
              <a:extLst>
                <a:ext uri="{FF2B5EF4-FFF2-40B4-BE49-F238E27FC236}">
                  <a16:creationId xmlns:a16="http://schemas.microsoft.com/office/drawing/2014/main" id="{D8C2CA14-E87F-4B52-B5A6-55416CCABB6F}"/>
                </a:ext>
              </a:extLst>
            </p:cNvPr>
            <p:cNvCxnSpPr>
              <a:cxnSpLocks/>
            </p:cNvCxnSpPr>
            <p:nvPr/>
          </p:nvCxnSpPr>
          <p:spPr>
            <a:xfrm flipV="1">
              <a:off x="5754019" y="5692737"/>
              <a:ext cx="386633" cy="2184"/>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06DEADD-7303-4A1B-86C7-BC0CAE645FC5}"/>
                </a:ext>
              </a:extLst>
            </p:cNvPr>
            <p:cNvSpPr txBox="1"/>
            <p:nvPr/>
          </p:nvSpPr>
          <p:spPr>
            <a:xfrm>
              <a:off x="6082452" y="5484600"/>
              <a:ext cx="373262" cy="459399"/>
            </a:xfrm>
            <a:prstGeom prst="rect">
              <a:avLst/>
            </a:prstGeom>
            <a:noFill/>
            <a:ln>
              <a:noFill/>
            </a:ln>
          </p:spPr>
          <p:txBody>
            <a:bodyPr wrap="none" rtlCol="0">
              <a:spAutoFit/>
            </a:bodyPr>
            <a:lstStyle/>
            <a:p>
              <a:r>
                <a:rPr lang="en-US" dirty="0">
                  <a:solidFill>
                    <a:schemeClr val="tx1">
                      <a:lumMod val="65000"/>
                      <a:lumOff val="35000"/>
                    </a:schemeClr>
                  </a:solidFill>
                </a:rPr>
                <a:t>v</a:t>
              </a:r>
            </a:p>
          </p:txBody>
        </p:sp>
        <p:cxnSp>
          <p:nvCxnSpPr>
            <p:cNvPr id="20" name="Straight Arrow Connector 19">
              <a:extLst>
                <a:ext uri="{FF2B5EF4-FFF2-40B4-BE49-F238E27FC236}">
                  <a16:creationId xmlns:a16="http://schemas.microsoft.com/office/drawing/2014/main" id="{C1B8C52F-0A5A-4B67-9087-F9F9992C234E}"/>
                </a:ext>
              </a:extLst>
            </p:cNvPr>
            <p:cNvCxnSpPr>
              <a:cxnSpLocks/>
            </p:cNvCxnSpPr>
            <p:nvPr/>
          </p:nvCxnSpPr>
          <p:spPr>
            <a:xfrm flipH="1" flipV="1">
              <a:off x="5758190" y="5282934"/>
              <a:ext cx="1" cy="442166"/>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3A1653B-EE8D-4CCC-9550-8154355B22B2}"/>
                </a:ext>
              </a:extLst>
            </p:cNvPr>
            <p:cNvSpPr txBox="1"/>
            <p:nvPr/>
          </p:nvSpPr>
          <p:spPr>
            <a:xfrm>
              <a:off x="5628548" y="4965505"/>
              <a:ext cx="437067" cy="459399"/>
            </a:xfrm>
            <a:prstGeom prst="rect">
              <a:avLst/>
            </a:prstGeom>
            <a:noFill/>
            <a:ln>
              <a:noFill/>
            </a:ln>
          </p:spPr>
          <p:txBody>
            <a:bodyPr wrap="none" rtlCol="0">
              <a:spAutoFit/>
            </a:bodyPr>
            <a:lstStyle/>
            <a:p>
              <a:r>
                <a:rPr lang="en-US" dirty="0">
                  <a:solidFill>
                    <a:schemeClr val="tx1">
                      <a:lumMod val="65000"/>
                      <a:lumOff val="35000"/>
                    </a:schemeClr>
                  </a:solidFill>
                </a:rPr>
                <a:t>w</a:t>
              </a:r>
            </a:p>
          </p:txBody>
        </p:sp>
      </p:grpSp>
      <p:sp>
        <p:nvSpPr>
          <p:cNvPr id="2" name="Title 1">
            <a:extLst>
              <a:ext uri="{FF2B5EF4-FFF2-40B4-BE49-F238E27FC236}">
                <a16:creationId xmlns:a16="http://schemas.microsoft.com/office/drawing/2014/main" id="{11375D10-D924-4DD9-AF79-256831F68400}"/>
              </a:ext>
            </a:extLst>
          </p:cNvPr>
          <p:cNvSpPr>
            <a:spLocks noGrp="1"/>
          </p:cNvSpPr>
          <p:nvPr>
            <p:ph type="title"/>
          </p:nvPr>
        </p:nvSpPr>
        <p:spPr/>
        <p:txBody>
          <a:bodyPr/>
          <a:lstStyle/>
          <a:p>
            <a:pPr algn="l"/>
            <a:r>
              <a:rPr lang="en-US" sz="3200" dirty="0"/>
              <a:t>Patterson peak positions offer clues about the arrangement of atoms in the unit cell.</a:t>
            </a:r>
          </a:p>
        </p:txBody>
      </p:sp>
      <p:sp>
        <p:nvSpPr>
          <p:cNvPr id="4" name="Rectangle 3">
            <a:extLst>
              <a:ext uri="{FF2B5EF4-FFF2-40B4-BE49-F238E27FC236}">
                <a16:creationId xmlns:a16="http://schemas.microsoft.com/office/drawing/2014/main" id="{0283FEAF-8D29-479A-81E1-9FB0827194B3}"/>
              </a:ext>
            </a:extLst>
          </p:cNvPr>
          <p:cNvSpPr/>
          <p:nvPr/>
        </p:nvSpPr>
        <p:spPr>
          <a:xfrm>
            <a:off x="278454" y="2155372"/>
            <a:ext cx="4103613" cy="18895692"/>
          </a:xfrm>
          <a:prstGeom prst="rect">
            <a:avLst/>
          </a:prstGeom>
        </p:spPr>
        <p:txBody>
          <a:bodyPr wrap="square">
            <a:spAutoFit/>
          </a:bodyPr>
          <a:lstStyle/>
          <a:p>
            <a:r>
              <a:rPr lang="en-US" sz="1200" dirty="0">
                <a:latin typeface="Courier New" panose="02070309020205020404" pitchFamily="49" charset="0"/>
                <a:cs typeface="Courier New" panose="02070309020205020404" pitchFamily="49" charset="0"/>
              </a:rPr>
              <a:t> Order Height/Rms  Fractional coordinates</a:t>
            </a:r>
          </a:p>
          <a:p>
            <a:r>
              <a:rPr lang="en-US" sz="1200" dirty="0">
                <a:latin typeface="Courier New" panose="02070309020205020404" pitchFamily="49" charset="0"/>
                <a:cs typeface="Courier New" panose="02070309020205020404" pitchFamily="49" charset="0"/>
              </a:rPr>
              <a:t>                    u       v       w</a:t>
            </a:r>
          </a:p>
          <a:p>
            <a:r>
              <a:rPr lang="en-US" sz="1200" dirty="0">
                <a:latin typeface="Courier New" panose="02070309020205020404" pitchFamily="49" charset="0"/>
                <a:cs typeface="Courier New" panose="02070309020205020404" pitchFamily="49" charset="0"/>
              </a:rPr>
              <a:t>     1  377.52   0.0000  0.0000  0.0000</a:t>
            </a:r>
          </a:p>
          <a:p>
            <a:r>
              <a:rPr lang="en-US" sz="1200" dirty="0">
                <a:latin typeface="Courier New" panose="02070309020205020404" pitchFamily="49" charset="0"/>
                <a:cs typeface="Courier New" panose="02070309020205020404" pitchFamily="49" charset="0"/>
              </a:rPr>
              <a:t>     2   33.12   </a:t>
            </a:r>
            <a:r>
              <a:rPr lang="en-US" sz="1200" b="1" dirty="0">
                <a:solidFill>
                  <a:srgbClr val="FF0000"/>
                </a:solidFill>
                <a:latin typeface="Courier New" panose="02070309020205020404" pitchFamily="49" charset="0"/>
                <a:cs typeface="Courier New" panose="02070309020205020404" pitchFamily="49" charset="0"/>
              </a:rPr>
              <a:t>0.4415  0.5585  0.1267</a:t>
            </a:r>
          </a:p>
          <a:p>
            <a:r>
              <a:rPr lang="en-US" sz="1200" dirty="0">
                <a:latin typeface="Courier New" panose="02070309020205020404" pitchFamily="49" charset="0"/>
                <a:cs typeface="Courier New" panose="02070309020205020404" pitchFamily="49" charset="0"/>
              </a:rPr>
              <a:t>     3   33.12   0.4415  0.4415  0.1267</a:t>
            </a:r>
          </a:p>
          <a:p>
            <a:r>
              <a:rPr lang="en-US" sz="1200" dirty="0">
                <a:latin typeface="Courier New" panose="02070309020205020404" pitchFamily="49" charset="0"/>
                <a:cs typeface="Courier New" panose="02070309020205020404" pitchFamily="49" charset="0"/>
              </a:rPr>
              <a:t>     4   33.12   0.5585  0.4415  0.1267</a:t>
            </a:r>
          </a:p>
          <a:p>
            <a:r>
              <a:rPr lang="en-US" sz="1200" dirty="0">
                <a:latin typeface="Courier New" panose="02070309020205020404" pitchFamily="49" charset="0"/>
                <a:cs typeface="Courier New" panose="02070309020205020404" pitchFamily="49" charset="0"/>
              </a:rPr>
              <a:t>     5   33.12   0.5585  0.5585  0.1267</a:t>
            </a:r>
          </a:p>
          <a:p>
            <a:r>
              <a:rPr lang="en-US" sz="1200" dirty="0">
                <a:latin typeface="Courier New" panose="02070309020205020404" pitchFamily="49" charset="0"/>
                <a:cs typeface="Courier New" panose="02070309020205020404" pitchFamily="49" charset="0"/>
              </a:rPr>
              <a:t>     6   33.12   0.4415  0.4415  0.8733</a:t>
            </a:r>
          </a:p>
          <a:p>
            <a:r>
              <a:rPr lang="en-US" sz="1200" dirty="0">
                <a:latin typeface="Courier New" panose="02070309020205020404" pitchFamily="49" charset="0"/>
                <a:cs typeface="Courier New" panose="02070309020205020404" pitchFamily="49" charset="0"/>
              </a:rPr>
              <a:t>     7   33.12   0.5585  0.4415  0.8733</a:t>
            </a:r>
          </a:p>
          <a:p>
            <a:r>
              <a:rPr lang="en-US" sz="1200" dirty="0">
                <a:latin typeface="Courier New" panose="02070309020205020404" pitchFamily="49" charset="0"/>
                <a:cs typeface="Courier New" panose="02070309020205020404" pitchFamily="49" charset="0"/>
              </a:rPr>
              <a:t>     8   33.12   0.4415  0.5585  0.8733</a:t>
            </a:r>
          </a:p>
          <a:p>
            <a:r>
              <a:rPr lang="en-US" sz="1200" dirty="0">
                <a:latin typeface="Courier New" panose="02070309020205020404" pitchFamily="49" charset="0"/>
                <a:cs typeface="Courier New" panose="02070309020205020404" pitchFamily="49" charset="0"/>
              </a:rPr>
              <a:t>     9   33.12   0.5585  0.5585  0.8733</a:t>
            </a:r>
          </a:p>
          <a:p>
            <a:r>
              <a:rPr lang="en-US" sz="1200" dirty="0">
                <a:latin typeface="Courier New" panose="02070309020205020404" pitchFamily="49" charset="0"/>
                <a:cs typeface="Courier New" panose="02070309020205020404" pitchFamily="49" charset="0"/>
              </a:rPr>
              <a:t>    10   32.05   0.0081  0.5000  0.6229</a:t>
            </a:r>
          </a:p>
          <a:p>
            <a:r>
              <a:rPr lang="en-US" sz="1200" dirty="0">
                <a:latin typeface="Courier New" panose="02070309020205020404" pitchFamily="49" charset="0"/>
                <a:cs typeface="Courier New" panose="02070309020205020404" pitchFamily="49" charset="0"/>
              </a:rPr>
              <a:t>    11   32.05   0.5000  0.0081  0.6229</a:t>
            </a:r>
          </a:p>
          <a:p>
            <a:r>
              <a:rPr lang="en-US" sz="1200" dirty="0">
                <a:latin typeface="Courier New" panose="02070309020205020404" pitchFamily="49" charset="0"/>
                <a:cs typeface="Courier New" panose="02070309020205020404" pitchFamily="49" charset="0"/>
              </a:rPr>
              <a:t>    12   32.05   0.9926  0.5000  0.6229</a:t>
            </a:r>
          </a:p>
          <a:p>
            <a:r>
              <a:rPr lang="en-US" sz="1200" dirty="0">
                <a:latin typeface="Courier New" panose="02070309020205020404" pitchFamily="49" charset="0"/>
                <a:cs typeface="Courier New" panose="02070309020205020404" pitchFamily="49" charset="0"/>
              </a:rPr>
              <a:t>    13   32.05   0.5000  0.9926  0.6229</a:t>
            </a:r>
          </a:p>
          <a:p>
            <a:r>
              <a:rPr lang="en-US" sz="1200" dirty="0">
                <a:latin typeface="Courier New" panose="02070309020205020404" pitchFamily="49" charset="0"/>
                <a:cs typeface="Courier New" panose="02070309020205020404" pitchFamily="49" charset="0"/>
              </a:rPr>
              <a:t>    14   32.05   0.5000  0.9926  0.3771</a:t>
            </a:r>
          </a:p>
          <a:p>
            <a:r>
              <a:rPr lang="en-US" sz="1200" dirty="0">
                <a:latin typeface="Courier New" panose="02070309020205020404" pitchFamily="49" charset="0"/>
                <a:cs typeface="Courier New" panose="02070309020205020404" pitchFamily="49" charset="0"/>
              </a:rPr>
              <a:t>    15   32.05   0.5000  0.0081  0.3771</a:t>
            </a:r>
          </a:p>
          <a:p>
            <a:r>
              <a:rPr lang="en-US" sz="1200" dirty="0">
                <a:latin typeface="Courier New" panose="02070309020205020404" pitchFamily="49" charset="0"/>
                <a:cs typeface="Courier New" panose="02070309020205020404" pitchFamily="49" charset="0"/>
              </a:rPr>
              <a:t>    16   32.05   0.0081  0.5000  0.3771</a:t>
            </a:r>
          </a:p>
          <a:p>
            <a:r>
              <a:rPr lang="en-US" sz="1200" dirty="0">
                <a:latin typeface="Courier New" panose="02070309020205020404" pitchFamily="49" charset="0"/>
                <a:cs typeface="Courier New" panose="02070309020205020404" pitchFamily="49" charset="0"/>
              </a:rPr>
              <a:t>    17   31.30   0.4525  0.0586  0.2500</a:t>
            </a:r>
          </a:p>
          <a:p>
            <a:r>
              <a:rPr lang="en-US" sz="1200" dirty="0">
                <a:latin typeface="Courier New" panose="02070309020205020404" pitchFamily="49" charset="0"/>
                <a:cs typeface="Courier New" panose="02070309020205020404" pitchFamily="49" charset="0"/>
              </a:rPr>
              <a:t>    18   31.30   0.9414  0.4525  0.2500</a:t>
            </a:r>
          </a:p>
          <a:p>
            <a:r>
              <a:rPr lang="en-US" sz="1200" dirty="0">
                <a:latin typeface="Courier New" panose="02070309020205020404" pitchFamily="49" charset="0"/>
                <a:cs typeface="Courier New" panose="02070309020205020404" pitchFamily="49" charset="0"/>
              </a:rPr>
              <a:t>    19   31.30   0.4525  0.0586  0.7500</a:t>
            </a:r>
          </a:p>
          <a:p>
            <a:r>
              <a:rPr lang="en-US" sz="1200" dirty="0">
                <a:latin typeface="Courier New" panose="02070309020205020404" pitchFamily="49" charset="0"/>
                <a:cs typeface="Courier New" panose="02070309020205020404" pitchFamily="49" charset="0"/>
              </a:rPr>
              <a:t>    20   31.30   0.9414  0.4525  0.7500</a:t>
            </a:r>
          </a:p>
          <a:p>
            <a:r>
              <a:rPr lang="en-US" sz="1200" dirty="0">
                <a:latin typeface="Courier New" panose="02070309020205020404" pitchFamily="49" charset="0"/>
                <a:cs typeface="Courier New" panose="02070309020205020404" pitchFamily="49" charset="0"/>
              </a:rPr>
              <a:t>    21   31.30   0.9414  0.5475  0.2500</a:t>
            </a:r>
          </a:p>
          <a:p>
            <a:r>
              <a:rPr lang="en-US" sz="1200" dirty="0">
                <a:latin typeface="Courier New" panose="02070309020205020404" pitchFamily="49" charset="0"/>
                <a:cs typeface="Courier New" panose="02070309020205020404" pitchFamily="49" charset="0"/>
              </a:rPr>
              <a:t>    22   31.30   0.5475  0.0586  0.7500</a:t>
            </a:r>
          </a:p>
          <a:p>
            <a:r>
              <a:rPr lang="en-US" sz="1200" dirty="0">
                <a:latin typeface="Courier New" panose="02070309020205020404" pitchFamily="49" charset="0"/>
                <a:cs typeface="Courier New" panose="02070309020205020404" pitchFamily="49" charset="0"/>
              </a:rPr>
              <a:t>    23   31.30   0.9414  0.5475  0.7500</a:t>
            </a:r>
          </a:p>
          <a:p>
            <a:r>
              <a:rPr lang="en-US" sz="1200" dirty="0">
                <a:latin typeface="Courier New" panose="02070309020205020404" pitchFamily="49" charset="0"/>
                <a:cs typeface="Courier New" panose="02070309020205020404" pitchFamily="49" charset="0"/>
              </a:rPr>
              <a:t>    24   31.30   0.5475  0.0586  0.2500</a:t>
            </a:r>
          </a:p>
          <a:p>
            <a:r>
              <a:rPr lang="en-US" sz="1200" dirty="0">
                <a:latin typeface="Courier New" panose="02070309020205020404" pitchFamily="49" charset="0"/>
                <a:cs typeface="Courier New" panose="02070309020205020404" pitchFamily="49" charset="0"/>
              </a:rPr>
              <a:t>    25   31.30   0.0586  0.4525  0.2500</a:t>
            </a:r>
          </a:p>
          <a:p>
            <a:r>
              <a:rPr lang="en-US" sz="1200" dirty="0">
                <a:latin typeface="Courier New" panose="02070309020205020404" pitchFamily="49" charset="0"/>
                <a:cs typeface="Courier New" panose="02070309020205020404" pitchFamily="49" charset="0"/>
              </a:rPr>
              <a:t>    26   31.30   0.0586  0.5475  0.2500</a:t>
            </a:r>
          </a:p>
          <a:p>
            <a:r>
              <a:rPr lang="en-US" sz="1200" dirty="0">
                <a:latin typeface="Courier New" panose="02070309020205020404" pitchFamily="49" charset="0"/>
                <a:cs typeface="Courier New" panose="02070309020205020404" pitchFamily="49" charset="0"/>
              </a:rPr>
              <a:t>    27   31.30   0.4525  0.9414  0.2500</a:t>
            </a:r>
          </a:p>
          <a:p>
            <a:r>
              <a:rPr lang="en-US" sz="1200" dirty="0">
                <a:latin typeface="Courier New" panose="02070309020205020404" pitchFamily="49" charset="0"/>
                <a:cs typeface="Courier New" panose="02070309020205020404" pitchFamily="49" charset="0"/>
              </a:rPr>
              <a:t>    28   31.30   0.5475  0.9414  0.2500</a:t>
            </a:r>
          </a:p>
          <a:p>
            <a:r>
              <a:rPr lang="en-US" sz="1200" dirty="0">
                <a:latin typeface="Courier New" panose="02070309020205020404" pitchFamily="49" charset="0"/>
                <a:cs typeface="Courier New" panose="02070309020205020404" pitchFamily="49" charset="0"/>
              </a:rPr>
              <a:t>    29   31.30   0.0586  0.4525  0.7500</a:t>
            </a:r>
          </a:p>
          <a:p>
            <a:r>
              <a:rPr lang="en-US" sz="1200" dirty="0">
                <a:latin typeface="Courier New" panose="02070309020205020404" pitchFamily="49" charset="0"/>
                <a:cs typeface="Courier New" panose="02070309020205020404" pitchFamily="49" charset="0"/>
              </a:rPr>
              <a:t>    30   31.30   0.0586  0.5475  0.7500</a:t>
            </a:r>
          </a:p>
          <a:p>
            <a:r>
              <a:rPr lang="en-US" sz="1200" dirty="0">
                <a:latin typeface="Courier New" panose="02070309020205020404" pitchFamily="49" charset="0"/>
                <a:cs typeface="Courier New" panose="02070309020205020404" pitchFamily="49" charset="0"/>
              </a:rPr>
              <a:t>    31   31.30   0.4525  0.9414  0.7500</a:t>
            </a:r>
          </a:p>
          <a:p>
            <a:r>
              <a:rPr lang="en-US" sz="1200" dirty="0">
                <a:latin typeface="Courier New" panose="02070309020205020404" pitchFamily="49" charset="0"/>
                <a:cs typeface="Courier New" panose="02070309020205020404" pitchFamily="49" charset="0"/>
              </a:rPr>
              <a:t>    32   31.30   0.5475  0.9414  0.7500</a:t>
            </a:r>
          </a:p>
          <a:p>
            <a:r>
              <a:rPr lang="en-US" sz="1200" dirty="0">
                <a:latin typeface="Courier New" panose="02070309020205020404" pitchFamily="49" charset="0"/>
                <a:cs typeface="Courier New" panose="02070309020205020404" pitchFamily="49" charset="0"/>
              </a:rPr>
              <a:t>    33   30.79   0.3954  0.4941  0.5000</a:t>
            </a:r>
          </a:p>
          <a:p>
            <a:r>
              <a:rPr lang="en-US" sz="1200" dirty="0">
                <a:latin typeface="Courier New" panose="02070309020205020404" pitchFamily="49" charset="0"/>
                <a:cs typeface="Courier New" panose="02070309020205020404" pitchFamily="49" charset="0"/>
              </a:rPr>
              <a:t>    34   30.79   0.6046  0.4941  0.5000</a:t>
            </a:r>
          </a:p>
          <a:p>
            <a:r>
              <a:rPr lang="en-US" sz="1200" dirty="0">
                <a:latin typeface="Courier New" panose="02070309020205020404" pitchFamily="49" charset="0"/>
                <a:cs typeface="Courier New" panose="02070309020205020404" pitchFamily="49" charset="0"/>
              </a:rPr>
              <a:t>    35   30.79   0.4941  0.3954  0.5000</a:t>
            </a:r>
          </a:p>
          <a:p>
            <a:r>
              <a:rPr lang="en-US" sz="1200" dirty="0">
                <a:latin typeface="Courier New" panose="02070309020205020404" pitchFamily="49" charset="0"/>
                <a:cs typeface="Courier New" panose="02070309020205020404" pitchFamily="49" charset="0"/>
              </a:rPr>
              <a:t>    36   30.79   0.5059  0.3954  0.5000</a:t>
            </a:r>
          </a:p>
          <a:p>
            <a:r>
              <a:rPr lang="en-US" sz="1200" dirty="0">
                <a:latin typeface="Courier New" panose="02070309020205020404" pitchFamily="49" charset="0"/>
                <a:cs typeface="Courier New" panose="02070309020205020404" pitchFamily="49" charset="0"/>
              </a:rPr>
              <a:t>    37   30.79   0.3954  0.5059  0.5000</a:t>
            </a:r>
          </a:p>
          <a:p>
            <a:r>
              <a:rPr lang="en-US" sz="1200" dirty="0">
                <a:latin typeface="Courier New" panose="02070309020205020404" pitchFamily="49" charset="0"/>
                <a:cs typeface="Courier New" panose="02070309020205020404" pitchFamily="49" charset="0"/>
              </a:rPr>
              <a:t>    38   30.79   0.6046  0.5059  0.5000</a:t>
            </a:r>
          </a:p>
          <a:p>
            <a:r>
              <a:rPr lang="en-US" sz="1200" dirty="0">
                <a:latin typeface="Courier New" panose="02070309020205020404" pitchFamily="49" charset="0"/>
                <a:cs typeface="Courier New" panose="02070309020205020404" pitchFamily="49" charset="0"/>
              </a:rPr>
              <a:t>    39   30.79   0.4941  0.6046  0.5000</a:t>
            </a:r>
          </a:p>
          <a:p>
            <a:r>
              <a:rPr lang="en-US" sz="1200" dirty="0">
                <a:latin typeface="Courier New" panose="02070309020205020404" pitchFamily="49" charset="0"/>
                <a:cs typeface="Courier New" panose="02070309020205020404" pitchFamily="49" charset="0"/>
              </a:rPr>
              <a:t>    40   30.79   0.5059  0.6046  0.5000</a:t>
            </a:r>
          </a:p>
          <a:p>
            <a:r>
              <a:rPr lang="en-US" sz="1200" dirty="0">
                <a:latin typeface="Courier New" panose="02070309020205020404" pitchFamily="49" charset="0"/>
                <a:cs typeface="Courier New" panose="02070309020205020404" pitchFamily="49" charset="0"/>
              </a:rPr>
              <a:t>    41   28.98   0.1060  0.5000  0.1229</a:t>
            </a:r>
          </a:p>
          <a:p>
            <a:r>
              <a:rPr lang="en-US" sz="1200" dirty="0">
                <a:latin typeface="Courier New" panose="02070309020205020404" pitchFamily="49" charset="0"/>
                <a:cs typeface="Courier New" panose="02070309020205020404" pitchFamily="49" charset="0"/>
              </a:rPr>
              <a:t>    42   28.98   0.8940  0.5000  0.1229</a:t>
            </a:r>
          </a:p>
          <a:p>
            <a:r>
              <a:rPr lang="en-US" sz="1200" dirty="0">
                <a:latin typeface="Courier New" panose="02070309020205020404" pitchFamily="49" charset="0"/>
                <a:cs typeface="Courier New" panose="02070309020205020404" pitchFamily="49" charset="0"/>
              </a:rPr>
              <a:t>    43   28.98   0.5000  0.1060  0.1229</a:t>
            </a:r>
          </a:p>
          <a:p>
            <a:r>
              <a:rPr lang="en-US" sz="1200" dirty="0">
                <a:latin typeface="Courier New" panose="02070309020205020404" pitchFamily="49" charset="0"/>
                <a:cs typeface="Courier New" panose="02070309020205020404" pitchFamily="49" charset="0"/>
              </a:rPr>
              <a:t>    44   28.98   0.5000  0.8940  0.1229</a:t>
            </a:r>
          </a:p>
          <a:p>
            <a:r>
              <a:rPr lang="en-US" sz="1200" dirty="0">
                <a:latin typeface="Courier New" panose="02070309020205020404" pitchFamily="49" charset="0"/>
                <a:cs typeface="Courier New" panose="02070309020205020404" pitchFamily="49" charset="0"/>
              </a:rPr>
              <a:t>    45   28.98   0.1060  0.5000  0.8771</a:t>
            </a:r>
          </a:p>
          <a:p>
            <a:r>
              <a:rPr lang="en-US" sz="1200" dirty="0">
                <a:latin typeface="Courier New" panose="02070309020205020404" pitchFamily="49" charset="0"/>
                <a:cs typeface="Courier New" panose="02070309020205020404" pitchFamily="49" charset="0"/>
              </a:rPr>
              <a:t>    46   28.98   0.5000  0.1060  0.8771</a:t>
            </a:r>
          </a:p>
          <a:p>
            <a:r>
              <a:rPr lang="en-US" sz="1200" dirty="0">
                <a:latin typeface="Courier New" panose="02070309020205020404" pitchFamily="49" charset="0"/>
                <a:cs typeface="Courier New" panose="02070309020205020404" pitchFamily="49" charset="0"/>
              </a:rPr>
              <a:t>    47   28.98   0.8940  0.5000  0.8771</a:t>
            </a:r>
          </a:p>
          <a:p>
            <a:r>
              <a:rPr lang="en-US" sz="1200" dirty="0">
                <a:latin typeface="Courier New" panose="02070309020205020404" pitchFamily="49" charset="0"/>
                <a:cs typeface="Courier New" panose="02070309020205020404" pitchFamily="49" charset="0"/>
              </a:rPr>
              <a:t>    48   28.98   0.5000  0.8940  0.8771</a:t>
            </a:r>
          </a:p>
          <a:p>
            <a:r>
              <a:rPr lang="en-US" sz="1200" dirty="0">
                <a:latin typeface="Courier New" panose="02070309020205020404" pitchFamily="49" charset="0"/>
                <a:cs typeface="Courier New" panose="02070309020205020404" pitchFamily="49" charset="0"/>
              </a:rPr>
              <a:t>    49   27.88   0.0470  0.9521  0.6269</a:t>
            </a:r>
          </a:p>
          <a:p>
            <a:r>
              <a:rPr lang="en-US" sz="1200" dirty="0">
                <a:latin typeface="Courier New" panose="02070309020205020404" pitchFamily="49" charset="0"/>
                <a:cs typeface="Courier New" panose="02070309020205020404" pitchFamily="49" charset="0"/>
              </a:rPr>
              <a:t>    50   27.88   0.9530  0.9521  0.6269</a:t>
            </a:r>
          </a:p>
          <a:p>
            <a:r>
              <a:rPr lang="en-US" sz="1200" dirty="0">
                <a:latin typeface="Courier New" panose="02070309020205020404" pitchFamily="49" charset="0"/>
                <a:cs typeface="Courier New" panose="02070309020205020404" pitchFamily="49" charset="0"/>
              </a:rPr>
              <a:t>    51   27.88   0.9530  0.9521  0.3731</a:t>
            </a:r>
          </a:p>
          <a:p>
            <a:r>
              <a:rPr lang="en-US" sz="1200" dirty="0">
                <a:latin typeface="Courier New" panose="02070309020205020404" pitchFamily="49" charset="0"/>
                <a:cs typeface="Courier New" panose="02070309020205020404" pitchFamily="49" charset="0"/>
              </a:rPr>
              <a:t>    52   27.88   0.9521  0.9530  0.3731</a:t>
            </a:r>
          </a:p>
          <a:p>
            <a:r>
              <a:rPr lang="en-US" sz="1200" dirty="0">
                <a:latin typeface="Courier New" panose="02070309020205020404" pitchFamily="49" charset="0"/>
                <a:cs typeface="Courier New" panose="02070309020205020404" pitchFamily="49" charset="0"/>
              </a:rPr>
              <a:t>    53   27.88   0.9521  0.0470  0.6269</a:t>
            </a:r>
          </a:p>
          <a:p>
            <a:r>
              <a:rPr lang="en-US" sz="1200" dirty="0">
                <a:latin typeface="Courier New" panose="02070309020205020404" pitchFamily="49" charset="0"/>
                <a:cs typeface="Courier New" panose="02070309020205020404" pitchFamily="49" charset="0"/>
              </a:rPr>
              <a:t>    54   27.88   0.0470  0.0479  0.6269</a:t>
            </a:r>
          </a:p>
          <a:p>
            <a:r>
              <a:rPr lang="en-US" sz="1200" dirty="0">
                <a:latin typeface="Courier New" panose="02070309020205020404" pitchFamily="49" charset="0"/>
                <a:cs typeface="Courier New" panose="02070309020205020404" pitchFamily="49" charset="0"/>
              </a:rPr>
              <a:t>    55   27.88   0.9530  0.0479  0.6269</a:t>
            </a:r>
          </a:p>
          <a:p>
            <a:r>
              <a:rPr lang="en-US" sz="1200" dirty="0">
                <a:latin typeface="Courier New" panose="02070309020205020404" pitchFamily="49" charset="0"/>
                <a:cs typeface="Courier New" panose="02070309020205020404" pitchFamily="49" charset="0"/>
              </a:rPr>
              <a:t>    56   27.88   0.9521  0.0470  0.3731</a:t>
            </a:r>
          </a:p>
          <a:p>
            <a:r>
              <a:rPr lang="en-US" sz="1200" dirty="0">
                <a:latin typeface="Courier New" panose="02070309020205020404" pitchFamily="49" charset="0"/>
                <a:cs typeface="Courier New" panose="02070309020205020404" pitchFamily="49" charset="0"/>
              </a:rPr>
              <a:t>    57   27.88   0.0470  0.0479  0.3731</a:t>
            </a:r>
          </a:p>
          <a:p>
            <a:r>
              <a:rPr lang="en-US" sz="1200" dirty="0">
                <a:latin typeface="Courier New" panose="02070309020205020404" pitchFamily="49" charset="0"/>
                <a:cs typeface="Courier New" panose="02070309020205020404" pitchFamily="49" charset="0"/>
              </a:rPr>
              <a:t>    58   27.88   0.9530  0.0479  0.3731</a:t>
            </a:r>
          </a:p>
          <a:p>
            <a:r>
              <a:rPr lang="en-US" sz="1200" dirty="0">
                <a:latin typeface="Courier New" panose="02070309020205020404" pitchFamily="49" charset="0"/>
                <a:cs typeface="Courier New" panose="02070309020205020404" pitchFamily="49" charset="0"/>
              </a:rPr>
              <a:t>    59   27.88   0.0470  0.9521  0.3731</a:t>
            </a:r>
          </a:p>
          <a:p>
            <a:r>
              <a:rPr lang="en-US" sz="1200" dirty="0">
                <a:latin typeface="Courier New" panose="02070309020205020404" pitchFamily="49" charset="0"/>
                <a:cs typeface="Courier New" panose="02070309020205020404" pitchFamily="49" charset="0"/>
              </a:rPr>
              <a:t>    60   27.88   0.0479  0.9530  0.3731</a:t>
            </a:r>
          </a:p>
          <a:p>
            <a:r>
              <a:rPr lang="en-US" sz="1200" dirty="0">
                <a:latin typeface="Courier New" panose="02070309020205020404" pitchFamily="49" charset="0"/>
                <a:cs typeface="Courier New" panose="02070309020205020404" pitchFamily="49" charset="0"/>
              </a:rPr>
              <a:t>    61    9.30   0.0000  0.0170  0.0205</a:t>
            </a:r>
          </a:p>
          <a:p>
            <a:r>
              <a:rPr lang="en-US" sz="1200" dirty="0">
                <a:latin typeface="Courier New" panose="02070309020205020404" pitchFamily="49" charset="0"/>
                <a:cs typeface="Courier New" panose="02070309020205020404" pitchFamily="49" charset="0"/>
              </a:rPr>
              <a:t>    62    9.30   0.0170  0.0000  0.9795</a:t>
            </a:r>
          </a:p>
          <a:p>
            <a:r>
              <a:rPr lang="en-US" sz="1200" dirty="0">
                <a:latin typeface="Courier New" panose="02070309020205020404" pitchFamily="49" charset="0"/>
                <a:cs typeface="Courier New" panose="02070309020205020404" pitchFamily="49" charset="0"/>
              </a:rPr>
              <a:t>    63    9.30   0.0000  0.9830  0.9795</a:t>
            </a:r>
          </a:p>
          <a:p>
            <a:r>
              <a:rPr lang="en-US" sz="1200" dirty="0">
                <a:latin typeface="Courier New" panose="02070309020205020404" pitchFamily="49" charset="0"/>
                <a:cs typeface="Courier New" panose="02070309020205020404" pitchFamily="49" charset="0"/>
              </a:rPr>
              <a:t>    64    9.30   0.9830  0.0000  0.0205</a:t>
            </a:r>
          </a:p>
          <a:p>
            <a:r>
              <a:rPr lang="en-US" sz="1200" dirty="0">
                <a:latin typeface="Courier New" panose="02070309020205020404" pitchFamily="49" charset="0"/>
                <a:cs typeface="Courier New" panose="02070309020205020404" pitchFamily="49" charset="0"/>
              </a:rPr>
              <a:t>    65    9.30   0.9830  0.0000  0.9795</a:t>
            </a:r>
          </a:p>
          <a:p>
            <a:r>
              <a:rPr lang="en-US" sz="1200" dirty="0">
                <a:latin typeface="Courier New" panose="02070309020205020404" pitchFamily="49" charset="0"/>
                <a:cs typeface="Courier New" panose="02070309020205020404" pitchFamily="49" charset="0"/>
              </a:rPr>
              <a:t>    66    9.30   0.0000  0.0170  0.9795</a:t>
            </a:r>
          </a:p>
          <a:p>
            <a:r>
              <a:rPr lang="en-US" sz="1200" dirty="0">
                <a:latin typeface="Courier New" panose="02070309020205020404" pitchFamily="49" charset="0"/>
                <a:cs typeface="Courier New" panose="02070309020205020404" pitchFamily="49" charset="0"/>
              </a:rPr>
              <a:t>    67    9.30   0.0000  0.9830  0.0205</a:t>
            </a:r>
          </a:p>
          <a:p>
            <a:r>
              <a:rPr lang="en-US" sz="1200" dirty="0">
                <a:latin typeface="Courier New" panose="02070309020205020404" pitchFamily="49" charset="0"/>
                <a:cs typeface="Courier New" panose="02070309020205020404" pitchFamily="49" charset="0"/>
              </a:rPr>
              <a:t>    68    8.86   0.4639  0.4639  0.8690</a:t>
            </a:r>
          </a:p>
          <a:p>
            <a:r>
              <a:rPr lang="en-US" sz="1200" dirty="0">
                <a:latin typeface="Courier New" panose="02070309020205020404" pitchFamily="49" charset="0"/>
                <a:cs typeface="Courier New" panose="02070309020205020404" pitchFamily="49" charset="0"/>
              </a:rPr>
              <a:t>    69    8.86   0.5361  0.4639  0.8690</a:t>
            </a:r>
          </a:p>
          <a:p>
            <a:r>
              <a:rPr lang="en-US" sz="1200" dirty="0">
                <a:latin typeface="Courier New" panose="02070309020205020404" pitchFamily="49" charset="0"/>
                <a:cs typeface="Courier New" panose="02070309020205020404" pitchFamily="49" charset="0"/>
              </a:rPr>
              <a:t>    70    8.86   0.4639  0.4639  0.1310</a:t>
            </a:r>
          </a:p>
          <a:p>
            <a:r>
              <a:rPr lang="en-US" sz="1200" dirty="0">
                <a:latin typeface="Courier New" panose="02070309020205020404" pitchFamily="49" charset="0"/>
                <a:cs typeface="Courier New" panose="02070309020205020404" pitchFamily="49" charset="0"/>
              </a:rPr>
              <a:t>    71    8.86   0.5361  0.4639  0.1310</a:t>
            </a:r>
          </a:p>
          <a:p>
            <a:r>
              <a:rPr lang="en-US" sz="1200" dirty="0">
                <a:latin typeface="Courier New" panose="02070309020205020404" pitchFamily="49" charset="0"/>
                <a:cs typeface="Courier New" panose="02070309020205020404" pitchFamily="49" charset="0"/>
              </a:rPr>
              <a:t>    72    8.86   0.4639  0.5361  0.1310</a:t>
            </a:r>
          </a:p>
          <a:p>
            <a:r>
              <a:rPr lang="en-US" sz="1200" dirty="0">
                <a:latin typeface="Courier New" panose="02070309020205020404" pitchFamily="49" charset="0"/>
                <a:cs typeface="Courier New" panose="02070309020205020404" pitchFamily="49" charset="0"/>
              </a:rPr>
              <a:t>    73    8.86   0.5361  0.5361  0.1310</a:t>
            </a:r>
          </a:p>
          <a:p>
            <a:r>
              <a:rPr lang="en-US" sz="1200" dirty="0">
                <a:latin typeface="Courier New" panose="02070309020205020404" pitchFamily="49" charset="0"/>
                <a:cs typeface="Courier New" panose="02070309020205020404" pitchFamily="49" charset="0"/>
              </a:rPr>
              <a:t>    74    8.86   0.4639  0.5361  0.8690</a:t>
            </a:r>
          </a:p>
          <a:p>
            <a:r>
              <a:rPr lang="en-US" sz="1200" dirty="0">
                <a:latin typeface="Courier New" panose="02070309020205020404" pitchFamily="49" charset="0"/>
                <a:cs typeface="Courier New" panose="02070309020205020404" pitchFamily="49" charset="0"/>
              </a:rPr>
              <a:t>    75    8.86   0.5361  0.5361  0.8690</a:t>
            </a:r>
          </a:p>
          <a:p>
            <a:r>
              <a:rPr lang="en-US" sz="1200" dirty="0">
                <a:latin typeface="Courier New" panose="02070309020205020404" pitchFamily="49" charset="0"/>
                <a:cs typeface="Courier New" panose="02070309020205020404" pitchFamily="49" charset="0"/>
              </a:rPr>
              <a:t>    76    8.60   0.0223  0.0223  0.0000</a:t>
            </a:r>
          </a:p>
          <a:p>
            <a:r>
              <a:rPr lang="en-US" sz="1200" dirty="0">
                <a:latin typeface="Courier New" panose="02070309020205020404" pitchFamily="49" charset="0"/>
                <a:cs typeface="Courier New" panose="02070309020205020404" pitchFamily="49" charset="0"/>
              </a:rPr>
              <a:t>    77    8.35   0.0145  0.9926  0.9800</a:t>
            </a:r>
          </a:p>
          <a:p>
            <a:r>
              <a:rPr lang="en-US" sz="1200" dirty="0">
                <a:latin typeface="Courier New" panose="02070309020205020404" pitchFamily="49" charset="0"/>
                <a:cs typeface="Courier New" panose="02070309020205020404" pitchFamily="49" charset="0"/>
              </a:rPr>
              <a:t>    78    8.35   0.9926  0.0145  0.0200</a:t>
            </a:r>
          </a:p>
          <a:p>
            <a:r>
              <a:rPr lang="en-US" sz="1200" dirty="0">
                <a:latin typeface="Courier New" panose="02070309020205020404" pitchFamily="49" charset="0"/>
                <a:cs typeface="Courier New" panose="02070309020205020404" pitchFamily="49" charset="0"/>
              </a:rPr>
              <a:t>    79    8.35   0.9855  0.9926  0.9800</a:t>
            </a:r>
          </a:p>
          <a:p>
            <a:r>
              <a:rPr lang="en-US" sz="1200" dirty="0">
                <a:latin typeface="Courier New" panose="02070309020205020404" pitchFamily="49" charset="0"/>
                <a:cs typeface="Courier New" panose="02070309020205020404" pitchFamily="49" charset="0"/>
              </a:rPr>
              <a:t>    80    8.35   0.9855  0.9926  0.0200</a:t>
            </a:r>
          </a:p>
          <a:p>
            <a:r>
              <a:rPr lang="en-US" sz="1200" dirty="0">
                <a:latin typeface="Courier New" panose="02070309020205020404" pitchFamily="49" charset="0"/>
                <a:cs typeface="Courier New" panose="02070309020205020404" pitchFamily="49" charset="0"/>
              </a:rPr>
              <a:t>    81    6.48   0.7929  0.9504  0.4401</a:t>
            </a:r>
          </a:p>
          <a:p>
            <a:r>
              <a:rPr lang="en-US" sz="1200" dirty="0">
                <a:latin typeface="Courier New" panose="02070309020205020404" pitchFamily="49" charset="0"/>
                <a:cs typeface="Courier New" panose="02070309020205020404" pitchFamily="49" charset="0"/>
              </a:rPr>
              <a:t>    82    6.48   0.7929  0.0496  0.5599</a:t>
            </a:r>
          </a:p>
          <a:p>
            <a:r>
              <a:rPr lang="en-US" sz="1200" dirty="0">
                <a:latin typeface="Courier New" panose="02070309020205020404" pitchFamily="49" charset="0"/>
                <a:cs typeface="Courier New" panose="02070309020205020404" pitchFamily="49" charset="0"/>
              </a:rPr>
              <a:t>    83    6.48   0.2071  0.0496  0.4401</a:t>
            </a:r>
          </a:p>
          <a:p>
            <a:r>
              <a:rPr lang="en-US" sz="1200" dirty="0">
                <a:latin typeface="Courier New" panose="02070309020205020404" pitchFamily="49" charset="0"/>
                <a:cs typeface="Courier New" panose="02070309020205020404" pitchFamily="49" charset="0"/>
              </a:rPr>
              <a:t>    84    6.48   0.7929  0.0496  0.4401</a:t>
            </a:r>
          </a:p>
          <a:p>
            <a:r>
              <a:rPr lang="en-US" sz="1200" dirty="0">
                <a:latin typeface="Courier New" panose="02070309020205020404" pitchFamily="49" charset="0"/>
                <a:cs typeface="Courier New" panose="02070309020205020404" pitchFamily="49" charset="0"/>
              </a:rPr>
              <a:t>    85    6.48   0.9504  0.2071  0.4401</a:t>
            </a:r>
          </a:p>
          <a:p>
            <a:r>
              <a:rPr lang="en-US" sz="1200" dirty="0">
                <a:latin typeface="Courier New" panose="02070309020205020404" pitchFamily="49" charset="0"/>
                <a:cs typeface="Courier New" panose="02070309020205020404" pitchFamily="49" charset="0"/>
              </a:rPr>
              <a:t>    86    6.48   0.9504  0.7929  0.4401</a:t>
            </a:r>
          </a:p>
          <a:p>
            <a:r>
              <a:rPr lang="en-US" sz="1200" dirty="0">
                <a:latin typeface="Courier New" panose="02070309020205020404" pitchFamily="49" charset="0"/>
                <a:cs typeface="Courier New" panose="02070309020205020404" pitchFamily="49" charset="0"/>
              </a:rPr>
              <a:t>    87    6.48   0.2071  0.9504  0.4401</a:t>
            </a:r>
          </a:p>
          <a:p>
            <a:r>
              <a:rPr lang="en-US" sz="1200" dirty="0">
                <a:latin typeface="Courier New" panose="02070309020205020404" pitchFamily="49" charset="0"/>
                <a:cs typeface="Courier New" panose="02070309020205020404" pitchFamily="49" charset="0"/>
              </a:rPr>
              <a:t>    88    6.48   0.2071  0.0496  0.5599</a:t>
            </a:r>
          </a:p>
          <a:p>
            <a:r>
              <a:rPr lang="en-US" sz="1200" dirty="0">
                <a:latin typeface="Courier New" panose="02070309020205020404" pitchFamily="49" charset="0"/>
                <a:cs typeface="Courier New" panose="02070309020205020404" pitchFamily="49" charset="0"/>
              </a:rPr>
              <a:t>    89    6.48   0.0496  0.2071  0.5599</a:t>
            </a:r>
          </a:p>
          <a:p>
            <a:r>
              <a:rPr lang="en-US" sz="1200" dirty="0">
                <a:latin typeface="Courier New" panose="02070309020205020404" pitchFamily="49" charset="0"/>
                <a:cs typeface="Courier New" panose="02070309020205020404" pitchFamily="49" charset="0"/>
              </a:rPr>
              <a:t>    90    6.48   0.0496  0.7929  0.5599</a:t>
            </a:r>
          </a:p>
          <a:p>
            <a:r>
              <a:rPr lang="en-US" sz="1200" dirty="0">
                <a:latin typeface="Courier New" panose="02070309020205020404" pitchFamily="49" charset="0"/>
                <a:cs typeface="Courier New" panose="02070309020205020404" pitchFamily="49" charset="0"/>
              </a:rPr>
              <a:t>    91    6.48   0.2071  0.9504  0.5599</a:t>
            </a:r>
          </a:p>
          <a:p>
            <a:r>
              <a:rPr lang="en-US" sz="1200" dirty="0">
                <a:latin typeface="Courier New" panose="02070309020205020404" pitchFamily="49" charset="0"/>
                <a:cs typeface="Courier New" panose="02070309020205020404" pitchFamily="49" charset="0"/>
              </a:rPr>
              <a:t>    92    6.48   0.7929  0.9504  0.5599</a:t>
            </a:r>
          </a:p>
          <a:p>
            <a:r>
              <a:rPr lang="en-US" sz="1200" dirty="0">
                <a:latin typeface="Courier New" panose="02070309020205020404" pitchFamily="49" charset="0"/>
                <a:cs typeface="Courier New" panose="02070309020205020404" pitchFamily="49" charset="0"/>
              </a:rPr>
              <a:t>    93    6.48   0.0496  0.2071  0.4401</a:t>
            </a:r>
          </a:p>
          <a:p>
            <a:r>
              <a:rPr lang="en-US" sz="1200" dirty="0">
                <a:latin typeface="Courier New" panose="02070309020205020404" pitchFamily="49" charset="0"/>
                <a:cs typeface="Courier New" panose="02070309020205020404" pitchFamily="49" charset="0"/>
              </a:rPr>
              <a:t>    94    6.48   0.0496  0.7929  0.4401</a:t>
            </a:r>
          </a:p>
          <a:p>
            <a:r>
              <a:rPr lang="en-US" sz="1200" dirty="0">
                <a:latin typeface="Courier New" panose="02070309020205020404" pitchFamily="49" charset="0"/>
                <a:cs typeface="Courier New" panose="02070309020205020404" pitchFamily="49" charset="0"/>
              </a:rPr>
              <a:t>    95    6.48   0.9504  0.2071  0.5599</a:t>
            </a:r>
          </a:p>
          <a:p>
            <a:r>
              <a:rPr lang="en-US" sz="1200" dirty="0">
                <a:latin typeface="Courier New" panose="02070309020205020404" pitchFamily="49" charset="0"/>
                <a:cs typeface="Courier New" panose="02070309020205020404" pitchFamily="49" charset="0"/>
              </a:rPr>
              <a:t>    96    6.48   0.9504  0.7929  0.5599</a:t>
            </a:r>
          </a:p>
          <a:p>
            <a:r>
              <a:rPr lang="en-US" sz="1200" dirty="0">
                <a:latin typeface="Courier New" panose="02070309020205020404" pitchFamily="49" charset="0"/>
                <a:cs typeface="Courier New" panose="02070309020205020404" pitchFamily="49" charset="0"/>
              </a:rPr>
              <a:t>    97    6.27   0.2927  0.0362  0.1836</a:t>
            </a:r>
          </a:p>
          <a:p>
            <a:r>
              <a:rPr lang="en-US" sz="1200" dirty="0">
                <a:latin typeface="Courier New" panose="02070309020205020404" pitchFamily="49" charset="0"/>
                <a:cs typeface="Courier New" panose="02070309020205020404" pitchFamily="49" charset="0"/>
              </a:rPr>
              <a:t>    98    6.27   0.2927  0.9638  0.1836</a:t>
            </a:r>
          </a:p>
          <a:p>
            <a:r>
              <a:rPr lang="en-US" sz="1200" dirty="0">
                <a:latin typeface="Courier New" panose="02070309020205020404" pitchFamily="49" charset="0"/>
                <a:cs typeface="Courier New" panose="02070309020205020404" pitchFamily="49" charset="0"/>
              </a:rPr>
              <a:t>    99    6.27   0.2927  0.0362  0.8164</a:t>
            </a:r>
          </a:p>
          <a:p>
            <a:r>
              <a:rPr lang="en-US" sz="1200" dirty="0">
                <a:latin typeface="Courier New" panose="02070309020205020404" pitchFamily="49" charset="0"/>
                <a:cs typeface="Courier New" panose="02070309020205020404" pitchFamily="49" charset="0"/>
              </a:rPr>
              <a:t>   100    6.27   0.7073  0.0362  0.8164</a:t>
            </a:r>
          </a:p>
        </p:txBody>
      </p:sp>
      <p:cxnSp>
        <p:nvCxnSpPr>
          <p:cNvPr id="24" name="Straight Arrow Connector 23">
            <a:extLst>
              <a:ext uri="{FF2B5EF4-FFF2-40B4-BE49-F238E27FC236}">
                <a16:creationId xmlns:a16="http://schemas.microsoft.com/office/drawing/2014/main" id="{9FF900C4-614D-4BCA-9F83-E15250966487}"/>
              </a:ext>
            </a:extLst>
          </p:cNvPr>
          <p:cNvCxnSpPr>
            <a:cxnSpLocks/>
          </p:cNvCxnSpPr>
          <p:nvPr/>
        </p:nvCxnSpPr>
        <p:spPr>
          <a:xfrm flipV="1">
            <a:off x="5650396" y="5969291"/>
            <a:ext cx="1335870" cy="16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C345FAB-F9BE-47E9-9693-C3EBFA3D561B}"/>
              </a:ext>
            </a:extLst>
          </p:cNvPr>
          <p:cNvCxnSpPr>
            <a:cxnSpLocks/>
          </p:cNvCxnSpPr>
          <p:nvPr/>
        </p:nvCxnSpPr>
        <p:spPr>
          <a:xfrm flipV="1">
            <a:off x="6986266" y="5666677"/>
            <a:ext cx="0" cy="28915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0D0EABA-8B9F-436E-90E6-09ED331F7B44}"/>
              </a:ext>
            </a:extLst>
          </p:cNvPr>
          <p:cNvGrpSpPr/>
          <p:nvPr/>
        </p:nvGrpSpPr>
        <p:grpSpPr>
          <a:xfrm rot="338027">
            <a:off x="5192875" y="5755340"/>
            <a:ext cx="597967" cy="369246"/>
            <a:chOff x="3725076" y="5098253"/>
            <a:chExt cx="1845713" cy="1398894"/>
          </a:xfrm>
        </p:grpSpPr>
        <p:cxnSp>
          <p:nvCxnSpPr>
            <p:cNvPr id="7" name="Straight Arrow Connector 6">
              <a:extLst>
                <a:ext uri="{FF2B5EF4-FFF2-40B4-BE49-F238E27FC236}">
                  <a16:creationId xmlns:a16="http://schemas.microsoft.com/office/drawing/2014/main" id="{7F839687-0D2A-469C-92FE-D293F57E529C}"/>
                </a:ext>
              </a:extLst>
            </p:cNvPr>
            <p:cNvCxnSpPr>
              <a:cxnSpLocks/>
            </p:cNvCxnSpPr>
            <p:nvPr/>
          </p:nvCxnSpPr>
          <p:spPr>
            <a:xfrm flipH="1">
              <a:off x="5042815" y="5098253"/>
              <a:ext cx="527974" cy="8144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05BA748-4EA7-43C9-9BE5-08E2516BCF6A}"/>
                </a:ext>
              </a:extLst>
            </p:cNvPr>
            <p:cNvSpPr/>
            <p:nvPr/>
          </p:nvSpPr>
          <p:spPr>
            <a:xfrm rot="18775917">
              <a:off x="3449840" y="5944911"/>
              <a:ext cx="827472" cy="276999"/>
            </a:xfrm>
            <a:prstGeom prst="rect">
              <a:avLst/>
            </a:prstGeom>
          </p:spPr>
          <p:txBody>
            <a:bodyPr wrap="none">
              <a:spAutoFit/>
            </a:bodyPr>
            <a:lstStyle/>
            <a:p>
              <a:r>
                <a:rPr lang="en-US" sz="1200" dirty="0">
                  <a:solidFill>
                    <a:srgbClr val="FF0000"/>
                  </a:solidFill>
                  <a:latin typeface="+mn-lt"/>
                  <a:cs typeface="Courier New" panose="02070309020205020404" pitchFamily="49" charset="0"/>
                </a:rPr>
                <a:t>0.4415</a:t>
              </a:r>
              <a:r>
                <a:rPr lang="en-US" sz="1200" dirty="0">
                  <a:solidFill>
                    <a:srgbClr val="FF0000"/>
                  </a:solidFill>
                </a:rPr>
                <a:t>×</a:t>
              </a:r>
              <a:r>
                <a:rPr lang="en-US" sz="1200" dirty="0">
                  <a:solidFill>
                    <a:srgbClr val="FF0000"/>
                  </a:solidFill>
                  <a:latin typeface="+mn-lt"/>
                  <a:cs typeface="Courier New" panose="02070309020205020404" pitchFamily="49" charset="0"/>
                </a:rPr>
                <a:t>a</a:t>
              </a:r>
            </a:p>
          </p:txBody>
        </p:sp>
      </p:grpSp>
      <p:sp>
        <p:nvSpPr>
          <p:cNvPr id="30" name="Rectangle 29">
            <a:extLst>
              <a:ext uri="{FF2B5EF4-FFF2-40B4-BE49-F238E27FC236}">
                <a16:creationId xmlns:a16="http://schemas.microsoft.com/office/drawing/2014/main" id="{54BAB75D-AE0E-4581-82CA-FD8854DC8C19}"/>
              </a:ext>
            </a:extLst>
          </p:cNvPr>
          <p:cNvSpPr/>
          <p:nvPr/>
        </p:nvSpPr>
        <p:spPr>
          <a:xfrm>
            <a:off x="5728134" y="5991384"/>
            <a:ext cx="934871" cy="307777"/>
          </a:xfrm>
          <a:prstGeom prst="rect">
            <a:avLst/>
          </a:prstGeom>
        </p:spPr>
        <p:txBody>
          <a:bodyPr wrap="none">
            <a:spAutoFit/>
          </a:bodyPr>
          <a:lstStyle/>
          <a:p>
            <a:r>
              <a:rPr lang="en-US" sz="1400" dirty="0">
                <a:solidFill>
                  <a:srgbClr val="FF0000"/>
                </a:solidFill>
              </a:rPr>
              <a:t>0.5585×b</a:t>
            </a:r>
          </a:p>
        </p:txBody>
      </p:sp>
      <p:sp>
        <p:nvSpPr>
          <p:cNvPr id="31" name="Rectangle 30">
            <a:extLst>
              <a:ext uri="{FF2B5EF4-FFF2-40B4-BE49-F238E27FC236}">
                <a16:creationId xmlns:a16="http://schemas.microsoft.com/office/drawing/2014/main" id="{E4C9C571-E6C0-4ED8-A8AB-3A0F50354B76}"/>
              </a:ext>
            </a:extLst>
          </p:cNvPr>
          <p:cNvSpPr/>
          <p:nvPr/>
        </p:nvSpPr>
        <p:spPr>
          <a:xfrm>
            <a:off x="6956489" y="5730268"/>
            <a:ext cx="925253" cy="307777"/>
          </a:xfrm>
          <a:prstGeom prst="rect">
            <a:avLst/>
          </a:prstGeom>
        </p:spPr>
        <p:txBody>
          <a:bodyPr wrap="none">
            <a:spAutoFit/>
          </a:bodyPr>
          <a:lstStyle/>
          <a:p>
            <a:r>
              <a:rPr lang="en-US" sz="1400" dirty="0">
                <a:solidFill>
                  <a:srgbClr val="FF0000"/>
                </a:solidFill>
              </a:rPr>
              <a:t>0.1267×c</a:t>
            </a:r>
          </a:p>
        </p:txBody>
      </p:sp>
      <p:sp>
        <p:nvSpPr>
          <p:cNvPr id="32" name="TextBox 31">
            <a:extLst>
              <a:ext uri="{FF2B5EF4-FFF2-40B4-BE49-F238E27FC236}">
                <a16:creationId xmlns:a16="http://schemas.microsoft.com/office/drawing/2014/main" id="{63B221EE-587B-4989-AEE6-48631EE0A95A}"/>
              </a:ext>
            </a:extLst>
          </p:cNvPr>
          <p:cNvSpPr txBox="1"/>
          <p:nvPr/>
        </p:nvSpPr>
        <p:spPr>
          <a:xfrm>
            <a:off x="264708" y="1844183"/>
            <a:ext cx="4212326" cy="307777"/>
          </a:xfrm>
          <a:prstGeom prst="rect">
            <a:avLst/>
          </a:prstGeom>
          <a:noFill/>
        </p:spPr>
        <p:txBody>
          <a:bodyPr wrap="square" rtlCol="0">
            <a:spAutoFit/>
          </a:bodyPr>
          <a:lstStyle/>
          <a:p>
            <a:r>
              <a:rPr lang="en-US" sz="1400" dirty="0">
                <a:latin typeface="+mj-lt"/>
                <a:cs typeface="Courier New" panose="02070309020205020404" pitchFamily="49" charset="0"/>
              </a:rPr>
              <a:t>Our list of peaks from the difference Patterson map</a:t>
            </a:r>
          </a:p>
        </p:txBody>
      </p:sp>
      <p:grpSp>
        <p:nvGrpSpPr>
          <p:cNvPr id="36" name="Group 35">
            <a:extLst>
              <a:ext uri="{FF2B5EF4-FFF2-40B4-BE49-F238E27FC236}">
                <a16:creationId xmlns:a16="http://schemas.microsoft.com/office/drawing/2014/main" id="{C4EB6152-C779-44D0-BF5B-B63DAA4849C8}"/>
              </a:ext>
            </a:extLst>
          </p:cNvPr>
          <p:cNvGrpSpPr/>
          <p:nvPr/>
        </p:nvGrpSpPr>
        <p:grpSpPr>
          <a:xfrm>
            <a:off x="5705000" y="5450585"/>
            <a:ext cx="1429544" cy="376833"/>
            <a:chOff x="5348614" y="5151290"/>
            <a:chExt cx="1429544" cy="376833"/>
          </a:xfrm>
        </p:grpSpPr>
        <p:sp>
          <p:nvSpPr>
            <p:cNvPr id="22" name="Oval 21">
              <a:extLst>
                <a:ext uri="{FF2B5EF4-FFF2-40B4-BE49-F238E27FC236}">
                  <a16:creationId xmlns:a16="http://schemas.microsoft.com/office/drawing/2014/main" id="{6525640D-F064-4038-BAAF-A27D112B50C4}"/>
                </a:ext>
              </a:extLst>
            </p:cNvPr>
            <p:cNvSpPr>
              <a:spLocks noChangeAspect="1"/>
            </p:cNvSpPr>
            <p:nvPr/>
          </p:nvSpPr>
          <p:spPr>
            <a:xfrm>
              <a:off x="5348614" y="5271680"/>
              <a:ext cx="256443" cy="2564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90821E82-C228-472F-8A55-A8D8C338C8D6}"/>
                </a:ext>
              </a:extLst>
            </p:cNvPr>
            <p:cNvSpPr>
              <a:spLocks noChangeAspect="1"/>
            </p:cNvSpPr>
            <p:nvPr/>
          </p:nvSpPr>
          <p:spPr>
            <a:xfrm>
              <a:off x="6521715" y="5151290"/>
              <a:ext cx="256443" cy="2564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nvGrpSpPr>
            <p:cNvPr id="34" name="Group 33">
              <a:extLst>
                <a:ext uri="{FF2B5EF4-FFF2-40B4-BE49-F238E27FC236}">
                  <a16:creationId xmlns:a16="http://schemas.microsoft.com/office/drawing/2014/main" id="{20F099B1-F036-450F-9CF9-DBD5724ECA64}"/>
                </a:ext>
              </a:extLst>
            </p:cNvPr>
            <p:cNvGrpSpPr/>
            <p:nvPr/>
          </p:nvGrpSpPr>
          <p:grpSpPr>
            <a:xfrm>
              <a:off x="5552343" y="5193552"/>
              <a:ext cx="1017248" cy="259613"/>
              <a:chOff x="5684225" y="5187942"/>
              <a:chExt cx="885366" cy="259613"/>
            </a:xfrm>
          </p:grpSpPr>
          <p:sp>
            <p:nvSpPr>
              <p:cNvPr id="14" name="Trapezoid 13">
                <a:extLst>
                  <a:ext uri="{FF2B5EF4-FFF2-40B4-BE49-F238E27FC236}">
                    <a16:creationId xmlns:a16="http://schemas.microsoft.com/office/drawing/2014/main" id="{20F40388-2B69-4CE4-876A-309A3FC1B19E}"/>
                  </a:ext>
                </a:extLst>
              </p:cNvPr>
              <p:cNvSpPr/>
              <p:nvPr/>
            </p:nvSpPr>
            <p:spPr>
              <a:xfrm rot="15771046">
                <a:off x="6016238" y="5042370"/>
                <a:ext cx="84791" cy="606667"/>
              </a:xfrm>
              <a:prstGeom prst="trapezoid">
                <a:avLst>
                  <a:gd name="adj" fmla="val 34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Isosceles Triangle 14">
                <a:extLst>
                  <a:ext uri="{FF2B5EF4-FFF2-40B4-BE49-F238E27FC236}">
                    <a16:creationId xmlns:a16="http://schemas.microsoft.com/office/drawing/2014/main" id="{D00C6C7D-E7E0-4B36-83B1-2993346EBF1F}"/>
                  </a:ext>
                </a:extLst>
              </p:cNvPr>
              <p:cNvSpPr/>
              <p:nvPr/>
            </p:nvSpPr>
            <p:spPr>
              <a:xfrm rot="4857755">
                <a:off x="6363958" y="5171706"/>
                <a:ext cx="189398" cy="22186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9A080EC7-25C0-4448-98E2-7D0AF265E7B7}"/>
                  </a:ext>
                </a:extLst>
              </p:cNvPr>
              <p:cNvSpPr>
                <a:spLocks noChangeAspect="1"/>
              </p:cNvSpPr>
              <p:nvPr/>
            </p:nvSpPr>
            <p:spPr>
              <a:xfrm rot="15657755">
                <a:off x="5694299" y="5319948"/>
                <a:ext cx="117533" cy="13768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7A6309D1-636F-454C-A9CC-1891FA5204E7}"/>
              </a:ext>
            </a:extLst>
          </p:cNvPr>
          <p:cNvSpPr txBox="1"/>
          <p:nvPr/>
        </p:nvSpPr>
        <p:spPr>
          <a:xfrm>
            <a:off x="-45529" y="4393608"/>
            <a:ext cx="4452257" cy="2518153"/>
          </a:xfrm>
          <a:prstGeom prst="rect">
            <a:avLst/>
          </a:prstGeom>
          <a:solidFill>
            <a:schemeClr val="bg1"/>
          </a:solidFill>
        </p:spPr>
        <p:txBody>
          <a:bodyPr wrap="square" rtlCol="0">
            <a:normAutofit fontScale="92500" lnSpcReduction="10000"/>
          </a:bodyPr>
          <a:lstStyle/>
          <a:p>
            <a:pPr marL="285750" indent="-285750">
              <a:buFont typeface="Arial" panose="020B0604020202020204" pitchFamily="34" charset="0"/>
              <a:buChar char="•"/>
            </a:pPr>
            <a:r>
              <a:rPr lang="en-US" dirty="0"/>
              <a:t>The coordinates (</a:t>
            </a:r>
            <a:r>
              <a:rPr lang="en-US" dirty="0" err="1"/>
              <a:t>u,v,w</a:t>
            </a:r>
            <a:r>
              <a:rPr lang="en-US" dirty="0"/>
              <a:t>) of a Patterson peak specify the relative position of one heavy atom to another. </a:t>
            </a:r>
          </a:p>
          <a:p>
            <a:pPr marL="285750" indent="-285750">
              <a:buFont typeface="Arial" panose="020B0604020202020204" pitchFamily="34" charset="0"/>
              <a:buChar char="•"/>
            </a:pPr>
            <a:r>
              <a:rPr lang="en-US" dirty="0"/>
              <a:t>For example, peak #2 (tells us that there are a pair of heavy atoms.</a:t>
            </a:r>
          </a:p>
          <a:p>
            <a:pPr marL="742950" lvl="1" indent="-285750">
              <a:buFont typeface="Arial" panose="020B0604020202020204" pitchFamily="34" charset="0"/>
              <a:buChar char="•"/>
            </a:pPr>
            <a:r>
              <a:rPr lang="en-US" dirty="0"/>
              <a:t>separated in x by 0.4415×a</a:t>
            </a:r>
          </a:p>
          <a:p>
            <a:pPr marL="742950" lvl="1" indent="-285750">
              <a:buFont typeface="Arial" panose="020B0604020202020204" pitchFamily="34" charset="0"/>
              <a:buChar char="•"/>
            </a:pPr>
            <a:r>
              <a:rPr lang="en-US" dirty="0"/>
              <a:t>separated in y by 0.5585×b</a:t>
            </a:r>
          </a:p>
          <a:p>
            <a:pPr marL="742950" lvl="1" indent="-285750">
              <a:buFont typeface="Arial" panose="020B0604020202020204" pitchFamily="34" charset="0"/>
              <a:buChar char="•"/>
            </a:pPr>
            <a:r>
              <a:rPr lang="en-US" dirty="0"/>
              <a:t>separated in z by 0.1267×c</a:t>
            </a:r>
          </a:p>
          <a:p>
            <a:pPr marL="285750" indent="-285750">
              <a:buFont typeface="Arial" panose="020B0604020202020204" pitchFamily="34" charset="0"/>
              <a:buChar char="•"/>
            </a:pPr>
            <a:r>
              <a:rPr lang="en-US" b="1" dirty="0"/>
              <a:t>But, it doesn’t specify the position of the atom pair relative to the origin</a:t>
            </a:r>
          </a:p>
          <a:p>
            <a:pPr marL="285750" indent="-285750">
              <a:buFont typeface="Arial" panose="020B0604020202020204" pitchFamily="34" charset="0"/>
              <a:buChar char="•"/>
            </a:pPr>
            <a:endParaRPr lang="en-US" dirty="0"/>
          </a:p>
        </p:txBody>
      </p:sp>
      <p:sp>
        <p:nvSpPr>
          <p:cNvPr id="35" name="Cube 34">
            <a:extLst>
              <a:ext uri="{FF2B5EF4-FFF2-40B4-BE49-F238E27FC236}">
                <a16:creationId xmlns:a16="http://schemas.microsoft.com/office/drawing/2014/main" id="{AE08E98A-FBE8-4954-8054-F8ADB2591BD0}"/>
              </a:ext>
            </a:extLst>
          </p:cNvPr>
          <p:cNvSpPr/>
          <p:nvPr/>
        </p:nvSpPr>
        <p:spPr>
          <a:xfrm>
            <a:off x="5117387" y="1825133"/>
            <a:ext cx="3107112" cy="4646325"/>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9" name="Picture 2">
            <a:extLst>
              <a:ext uri="{FF2B5EF4-FFF2-40B4-BE49-F238E27FC236}">
                <a16:creationId xmlns:a16="http://schemas.microsoft.com/office/drawing/2014/main" id="{8DE77961-CDB3-40F0-B06C-EDF8686302A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57" t="24677" r="53915" b="17243"/>
          <a:stretch/>
        </p:blipFill>
        <p:spPr bwMode="auto">
          <a:xfrm>
            <a:off x="9394713" y="1458509"/>
            <a:ext cx="2303623" cy="227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a:extLst>
              <a:ext uri="{FF2B5EF4-FFF2-40B4-BE49-F238E27FC236}">
                <a16:creationId xmlns:a16="http://schemas.microsoft.com/office/drawing/2014/main" id="{DA207E4D-4281-4C70-92AB-C0194E2DAB82}"/>
              </a:ext>
            </a:extLst>
          </p:cNvPr>
          <p:cNvGrpSpPr/>
          <p:nvPr/>
        </p:nvGrpSpPr>
        <p:grpSpPr>
          <a:xfrm>
            <a:off x="10829434" y="4516219"/>
            <a:ext cx="226596" cy="228211"/>
            <a:chOff x="9628438" y="3590866"/>
            <a:chExt cx="226596" cy="228211"/>
          </a:xfrm>
        </p:grpSpPr>
        <p:sp>
          <p:nvSpPr>
            <p:cNvPr id="16" name="Rectangle 15">
              <a:extLst>
                <a:ext uri="{FF2B5EF4-FFF2-40B4-BE49-F238E27FC236}">
                  <a16:creationId xmlns:a16="http://schemas.microsoft.com/office/drawing/2014/main" id="{8C6C6837-5623-40EB-AA64-67979C0F5ABF}"/>
                </a:ext>
              </a:extLst>
            </p:cNvPr>
            <p:cNvSpPr>
              <a:spLocks noChangeAspect="1"/>
            </p:cNvSpPr>
            <p:nvPr/>
          </p:nvSpPr>
          <p:spPr>
            <a:xfrm>
              <a:off x="9687725" y="3650961"/>
              <a:ext cx="108021" cy="10802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AF9141E-25A7-4D50-A376-6707D0993900}"/>
                </a:ext>
              </a:extLst>
            </p:cNvPr>
            <p:cNvCxnSpPr/>
            <p:nvPr/>
          </p:nvCxnSpPr>
          <p:spPr>
            <a:xfrm>
              <a:off x="9745306" y="3658409"/>
              <a:ext cx="109728" cy="0"/>
            </a:xfrm>
            <a:prstGeom prst="line">
              <a:avLst/>
            </a:prstGeom>
            <a:ln w="15875"/>
          </p:spPr>
          <p:style>
            <a:lnRef idx="1">
              <a:schemeClr val="accent4"/>
            </a:lnRef>
            <a:fillRef idx="0">
              <a:schemeClr val="accent4"/>
            </a:fillRef>
            <a:effectRef idx="0">
              <a:schemeClr val="accent4"/>
            </a:effectRef>
            <a:fontRef idx="minor">
              <a:schemeClr val="tx1"/>
            </a:fontRef>
          </p:style>
        </p:cxnSp>
        <p:cxnSp>
          <p:nvCxnSpPr>
            <p:cNvPr id="42" name="Straight Connector 41">
              <a:extLst>
                <a:ext uri="{FF2B5EF4-FFF2-40B4-BE49-F238E27FC236}">
                  <a16:creationId xmlns:a16="http://schemas.microsoft.com/office/drawing/2014/main" id="{91701F39-76E9-4B1D-8561-168138F5EDBC}"/>
                </a:ext>
              </a:extLst>
            </p:cNvPr>
            <p:cNvCxnSpPr>
              <a:cxnSpLocks/>
            </p:cNvCxnSpPr>
            <p:nvPr/>
          </p:nvCxnSpPr>
          <p:spPr>
            <a:xfrm rot="5400000">
              <a:off x="9731434" y="3764213"/>
              <a:ext cx="109728" cy="0"/>
            </a:xfrm>
            <a:prstGeom prst="line">
              <a:avLst/>
            </a:prstGeom>
            <a:ln w="15875"/>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2AB0FF3A-876B-4476-94B1-372633F74066}"/>
                </a:ext>
              </a:extLst>
            </p:cNvPr>
            <p:cNvCxnSpPr>
              <a:cxnSpLocks/>
            </p:cNvCxnSpPr>
            <p:nvPr/>
          </p:nvCxnSpPr>
          <p:spPr>
            <a:xfrm flipV="1">
              <a:off x="9628438" y="3751244"/>
              <a:ext cx="109728" cy="0"/>
            </a:xfrm>
            <a:prstGeom prst="line">
              <a:avLst/>
            </a:prstGeom>
            <a:ln w="15875"/>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id="{5E5AD12D-727D-4AEF-86EE-71D98206C00A}"/>
                </a:ext>
              </a:extLst>
            </p:cNvPr>
            <p:cNvCxnSpPr>
              <a:cxnSpLocks/>
            </p:cNvCxnSpPr>
            <p:nvPr/>
          </p:nvCxnSpPr>
          <p:spPr>
            <a:xfrm rot="16200000" flipV="1">
              <a:off x="9638757" y="3645730"/>
              <a:ext cx="109728" cy="0"/>
            </a:xfrm>
            <a:prstGeom prst="line">
              <a:avLst/>
            </a:prstGeom>
            <a:ln w="15875"/>
          </p:spPr>
          <p:style>
            <a:lnRef idx="1">
              <a:schemeClr val="accent4"/>
            </a:lnRef>
            <a:fillRef idx="0">
              <a:schemeClr val="accent4"/>
            </a:fillRef>
            <a:effectRef idx="0">
              <a:schemeClr val="accent4"/>
            </a:effectRef>
            <a:fontRef idx="minor">
              <a:schemeClr val="tx1"/>
            </a:fontRef>
          </p:style>
        </p:cxnSp>
      </p:grpSp>
      <p:sp>
        <p:nvSpPr>
          <p:cNvPr id="60" name="Rectangle 59">
            <a:extLst>
              <a:ext uri="{FF2B5EF4-FFF2-40B4-BE49-F238E27FC236}">
                <a16:creationId xmlns:a16="http://schemas.microsoft.com/office/drawing/2014/main" id="{A4E76926-73E4-47F0-9534-7BA71F3C21B5}"/>
              </a:ext>
            </a:extLst>
          </p:cNvPr>
          <p:cNvSpPr>
            <a:spLocks noChangeAspect="1"/>
          </p:cNvSpPr>
          <p:nvPr/>
        </p:nvSpPr>
        <p:spPr>
          <a:xfrm>
            <a:off x="10032963" y="5278610"/>
            <a:ext cx="1211899" cy="1211897"/>
          </a:xfrm>
          <a:prstGeom prst="rect">
            <a:avLst/>
          </a:prstGeom>
          <a:ln w="762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57697BA-7C62-4E80-A92C-C367FF648FA9}"/>
              </a:ext>
            </a:extLst>
          </p:cNvPr>
          <p:cNvCxnSpPr/>
          <p:nvPr/>
        </p:nvCxnSpPr>
        <p:spPr>
          <a:xfrm>
            <a:off x="10678970" y="5399490"/>
            <a:ext cx="1231050" cy="0"/>
          </a:xfrm>
          <a:prstGeom prst="line">
            <a:avLst/>
          </a:prstGeom>
          <a:ln w="254000"/>
        </p:spPr>
        <p:style>
          <a:lnRef idx="1">
            <a:schemeClr val="accent4"/>
          </a:lnRef>
          <a:fillRef idx="0">
            <a:schemeClr val="accent4"/>
          </a:fillRef>
          <a:effectRef idx="0">
            <a:schemeClr val="accent4"/>
          </a:effectRef>
          <a:fontRef idx="minor">
            <a:schemeClr val="tx1"/>
          </a:fontRef>
        </p:style>
      </p:cxnSp>
      <p:cxnSp>
        <p:nvCxnSpPr>
          <p:cNvPr id="62" name="Straight Connector 61">
            <a:extLst>
              <a:ext uri="{FF2B5EF4-FFF2-40B4-BE49-F238E27FC236}">
                <a16:creationId xmlns:a16="http://schemas.microsoft.com/office/drawing/2014/main" id="{963E7D89-6A6F-4D9C-ABE2-8EADDB4E8F8D}"/>
              </a:ext>
            </a:extLst>
          </p:cNvPr>
          <p:cNvCxnSpPr>
            <a:cxnSpLocks/>
          </p:cNvCxnSpPr>
          <p:nvPr/>
        </p:nvCxnSpPr>
        <p:spPr>
          <a:xfrm rot="5400000">
            <a:off x="10504679" y="6549195"/>
            <a:ext cx="1231048" cy="0"/>
          </a:xfrm>
          <a:prstGeom prst="line">
            <a:avLst/>
          </a:prstGeom>
          <a:ln w="254000"/>
        </p:spPr>
        <p:style>
          <a:lnRef idx="1">
            <a:schemeClr val="accent4"/>
          </a:lnRef>
          <a:fillRef idx="0">
            <a:schemeClr val="accent4"/>
          </a:fillRef>
          <a:effectRef idx="0">
            <a:schemeClr val="accent4"/>
          </a:effectRef>
          <a:fontRef idx="minor">
            <a:schemeClr val="tx1"/>
          </a:fontRef>
        </p:style>
      </p:cxnSp>
      <p:cxnSp>
        <p:nvCxnSpPr>
          <p:cNvPr id="63" name="Straight Connector 62">
            <a:extLst>
              <a:ext uri="{FF2B5EF4-FFF2-40B4-BE49-F238E27FC236}">
                <a16:creationId xmlns:a16="http://schemas.microsoft.com/office/drawing/2014/main" id="{E02410C3-F102-434B-B8B9-53276E3AB8A0}"/>
              </a:ext>
            </a:extLst>
          </p:cNvPr>
          <p:cNvCxnSpPr>
            <a:cxnSpLocks/>
          </p:cNvCxnSpPr>
          <p:nvPr/>
        </p:nvCxnSpPr>
        <p:spPr>
          <a:xfrm flipV="1">
            <a:off x="9367816" y="6360154"/>
            <a:ext cx="1231050" cy="0"/>
          </a:xfrm>
          <a:prstGeom prst="line">
            <a:avLst/>
          </a:prstGeom>
          <a:ln w="254000"/>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CAF7A097-2BC5-485E-ADB7-2B3E516D2E1F}"/>
              </a:ext>
            </a:extLst>
          </p:cNvPr>
          <p:cNvCxnSpPr>
            <a:cxnSpLocks/>
          </p:cNvCxnSpPr>
          <p:nvPr/>
        </p:nvCxnSpPr>
        <p:spPr>
          <a:xfrm rot="16200000" flipV="1">
            <a:off x="9545787" y="5219923"/>
            <a:ext cx="1231048" cy="0"/>
          </a:xfrm>
          <a:prstGeom prst="line">
            <a:avLst/>
          </a:prstGeom>
          <a:ln w="2540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819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500"/>
                            </p:stCondLst>
                            <p:childTnLst>
                              <p:par>
                                <p:cTn id="30" presetID="10" presetClass="exit" presetSubtype="0" fill="hold" nodeType="after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repeatCount="3000" autoRev="1" fill="remove" nodeType="clickEffect">
                                  <p:stCondLst>
                                    <p:cond delay="0"/>
                                  </p:stCondLst>
                                  <p:childTnLst>
                                    <p:animMotion origin="layout" path="M 0.00209 -0.00139 L 0.1823 -0.08194 L -0.05312 -0.27083 L 0.18438 -0.375 L -0.05104 -0.52222 L 0.17084 -0.525 L -0.00833 -0.39861 L 0.1448 -0.22639 L -0.04583 -0.13472 L 0.00209 -0.00139 Z " pathEditMode="relative" ptsTypes="AAAAAAAAAA">
                                      <p:cBhvr>
                                        <p:cTn id="48" dur="20000" fill="hold"/>
                                        <p:tgtEl>
                                          <p:spTgt spid="36"/>
                                        </p:tgtEl>
                                        <p:attrNameLst>
                                          <p:attrName>ppt_x</p:attrName>
                                          <p:attrName>ppt_y</p:attrName>
                                        </p:attrNameLst>
                                      </p:cBhvr>
                                    </p:animMotion>
                                  </p:childTnLst>
                                </p:cTn>
                              </p:par>
                              <p:par>
                                <p:cTn id="49" presetID="1" presetClass="entr" presetSubtype="0"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5D10-D924-4DD9-AF79-256831F68400}"/>
              </a:ext>
            </a:extLst>
          </p:cNvPr>
          <p:cNvSpPr>
            <a:spLocks noGrp="1"/>
          </p:cNvSpPr>
          <p:nvPr>
            <p:ph type="title"/>
          </p:nvPr>
        </p:nvSpPr>
        <p:spPr/>
        <p:txBody>
          <a:bodyPr/>
          <a:lstStyle/>
          <a:p>
            <a:pPr algn="l"/>
            <a:r>
              <a:rPr lang="en-US" dirty="0"/>
              <a:t>How many heavy atoms exist in the asymmetric unit?</a:t>
            </a:r>
          </a:p>
        </p:txBody>
      </p:sp>
      <p:sp>
        <p:nvSpPr>
          <p:cNvPr id="3" name="TextBox 2">
            <a:extLst>
              <a:ext uri="{FF2B5EF4-FFF2-40B4-BE49-F238E27FC236}">
                <a16:creationId xmlns:a16="http://schemas.microsoft.com/office/drawing/2014/main" id="{7A6309D1-636F-454C-A9CC-1891FA5204E7}"/>
              </a:ext>
            </a:extLst>
          </p:cNvPr>
          <p:cNvSpPr txBox="1"/>
          <p:nvPr/>
        </p:nvSpPr>
        <p:spPr>
          <a:xfrm>
            <a:off x="4572000" y="1864419"/>
            <a:ext cx="4274053" cy="4718943"/>
          </a:xfrm>
          <a:prstGeom prst="rect">
            <a:avLst/>
          </a:prstGeom>
          <a:noFill/>
        </p:spPr>
        <p:txBody>
          <a:bodyPr wrap="square" rtlCol="0">
            <a:normAutofit fontScale="85000" lnSpcReduction="10000"/>
          </a:bodyPr>
          <a:lstStyle/>
          <a:p>
            <a:pPr marL="285750" indent="-285750">
              <a:buFont typeface="Arial" panose="020B0604020202020204" pitchFamily="34" charset="0"/>
              <a:buChar char="•"/>
            </a:pPr>
            <a:r>
              <a:rPr lang="en-US" dirty="0"/>
              <a:t>An asymmetric unit is the smallest part of the unit cell from which the whole unit cell could be constructed by symmetry operations.</a:t>
            </a:r>
          </a:p>
          <a:p>
            <a:pPr marL="285750" indent="-285750">
              <a:buFont typeface="Arial" panose="020B0604020202020204" pitchFamily="34" charset="0"/>
              <a:buChar char="•"/>
            </a:pPr>
            <a:r>
              <a:rPr lang="en-US" dirty="0"/>
              <a:t>The number of asymmetric units in a unit cell is defined by the space group. </a:t>
            </a:r>
          </a:p>
          <a:p>
            <a:pPr marL="285750" indent="-285750">
              <a:buFont typeface="Arial" panose="020B0604020202020204" pitchFamily="34" charset="0"/>
              <a:buChar char="•"/>
            </a:pPr>
            <a:r>
              <a:rPr lang="en-US" dirty="0"/>
              <a:t>We deduced that the space group must be either P4</a:t>
            </a:r>
            <a:r>
              <a:rPr lang="en-US" baseline="-25000" dirty="0"/>
              <a:t>1</a:t>
            </a:r>
            <a:r>
              <a:rPr lang="en-US" dirty="0"/>
              <a:t>2</a:t>
            </a:r>
            <a:r>
              <a:rPr lang="en-US" baseline="-25000" dirty="0"/>
              <a:t>1</a:t>
            </a:r>
            <a:r>
              <a:rPr lang="en-US" dirty="0"/>
              <a:t>2 or P4</a:t>
            </a:r>
            <a:r>
              <a:rPr lang="en-US" baseline="-25000" dirty="0"/>
              <a:t>3</a:t>
            </a:r>
            <a:r>
              <a:rPr lang="en-US" dirty="0"/>
              <a:t>2</a:t>
            </a:r>
            <a:r>
              <a:rPr lang="en-US" baseline="-25000" dirty="0"/>
              <a:t>1</a:t>
            </a:r>
            <a:r>
              <a:rPr lang="en-US" dirty="0"/>
              <a:t>2 at the end of our data processing lab.</a:t>
            </a:r>
          </a:p>
          <a:p>
            <a:pPr marL="285750" indent="-285750">
              <a:buFont typeface="Arial" panose="020B0604020202020204" pitchFamily="34" charset="0"/>
              <a:buChar char="•"/>
            </a:pPr>
            <a:r>
              <a:rPr lang="en-US" dirty="0"/>
              <a:t>These space groups have 8 symmetry equivalent positions, which means there are 8 asymmetric units in the unit cell.</a:t>
            </a:r>
          </a:p>
          <a:p>
            <a:pPr marL="285750" indent="-285750">
              <a:buFont typeface="Arial" panose="020B0604020202020204" pitchFamily="34" charset="0"/>
              <a:buChar char="•"/>
            </a:pPr>
            <a:r>
              <a:rPr lang="en-US" dirty="0"/>
              <a:t>We estimated that the unit cell contains 8 heavy atoms.</a:t>
            </a:r>
          </a:p>
          <a:p>
            <a:pPr marL="285750" indent="-285750">
              <a:buFont typeface="Arial" panose="020B0604020202020204" pitchFamily="34" charset="0"/>
              <a:buChar char="•"/>
            </a:pPr>
            <a:r>
              <a:rPr lang="en-US" dirty="0"/>
              <a:t>This means there is probably only one heavy atom in the asymmetric unit.</a:t>
            </a:r>
          </a:p>
          <a:p>
            <a:pPr marL="285750" indent="-285750">
              <a:buFont typeface="Arial" panose="020B0604020202020204" pitchFamily="34" charset="0"/>
              <a:buChar char="•"/>
            </a:pPr>
            <a:r>
              <a:rPr lang="en-US" dirty="0"/>
              <a:t>We need to find coordinates (</a:t>
            </a:r>
            <a:r>
              <a:rPr lang="en-US" dirty="0" err="1"/>
              <a:t>x,y,z</a:t>
            </a:r>
            <a:r>
              <a:rPr lang="en-US" dirty="0"/>
              <a:t>) for </a:t>
            </a:r>
            <a:r>
              <a:rPr lang="en-US" b="1" dirty="0"/>
              <a:t>only one</a:t>
            </a:r>
            <a:r>
              <a:rPr lang="en-US" dirty="0"/>
              <a:t> heavy atom. The values of </a:t>
            </a:r>
            <a:r>
              <a:rPr lang="en-US" dirty="0" err="1"/>
              <a:t>x,y,z</a:t>
            </a:r>
            <a:r>
              <a:rPr lang="en-US" dirty="0"/>
              <a:t> are measured </a:t>
            </a:r>
            <a:r>
              <a:rPr lang="en-US" b="1" dirty="0"/>
              <a:t>relative to the origin, defined by the space group convention</a:t>
            </a:r>
            <a:r>
              <a:rPr lang="en-US" dirty="0"/>
              <a:t>.</a:t>
            </a:r>
          </a:p>
          <a:p>
            <a:pPr marL="285750" indent="-285750">
              <a:buFont typeface="Arial" panose="020B0604020202020204" pitchFamily="34" charset="0"/>
              <a:buChar char="•"/>
            </a:pPr>
            <a:r>
              <a:rPr lang="en-US" dirty="0"/>
              <a:t>The other 7 heavy atoms are defined by </a:t>
            </a:r>
            <a:r>
              <a:rPr lang="en-US" dirty="0">
                <a:sym typeface="Wingdings" panose="05000000000000000000" pitchFamily="2" charset="2"/>
              </a:rPr>
              <a:t>t</a:t>
            </a:r>
            <a:r>
              <a:rPr lang="en-US" dirty="0"/>
              <a:t>hese crystallographic symmetry operators. </a:t>
            </a:r>
          </a:p>
        </p:txBody>
      </p:sp>
      <p:pic>
        <p:nvPicPr>
          <p:cNvPr id="11" name="Picture 10">
            <a:extLst>
              <a:ext uri="{FF2B5EF4-FFF2-40B4-BE49-F238E27FC236}">
                <a16:creationId xmlns:a16="http://schemas.microsoft.com/office/drawing/2014/main" id="{2E4A92A8-A622-42D7-9B74-995E53C678C5}"/>
              </a:ext>
            </a:extLst>
          </p:cNvPr>
          <p:cNvPicPr>
            <a:picLocks noChangeAspect="1"/>
          </p:cNvPicPr>
          <p:nvPr/>
        </p:nvPicPr>
        <p:blipFill>
          <a:blip r:embed="rId2"/>
          <a:stretch>
            <a:fillRect/>
          </a:stretch>
        </p:blipFill>
        <p:spPr>
          <a:xfrm>
            <a:off x="0" y="1864419"/>
            <a:ext cx="4322766" cy="4247317"/>
          </a:xfrm>
          <a:prstGeom prst="rect">
            <a:avLst/>
          </a:prstGeom>
        </p:spPr>
      </p:pic>
      <p:grpSp>
        <p:nvGrpSpPr>
          <p:cNvPr id="16" name="Group 15">
            <a:extLst>
              <a:ext uri="{FF2B5EF4-FFF2-40B4-BE49-F238E27FC236}">
                <a16:creationId xmlns:a16="http://schemas.microsoft.com/office/drawing/2014/main" id="{710C3DD4-2AAF-4AB9-9567-65456B453932}"/>
              </a:ext>
            </a:extLst>
          </p:cNvPr>
          <p:cNvGrpSpPr>
            <a:grpSpLocks noChangeAspect="1"/>
          </p:cNvGrpSpPr>
          <p:nvPr/>
        </p:nvGrpSpPr>
        <p:grpSpPr>
          <a:xfrm>
            <a:off x="59603" y="1978051"/>
            <a:ext cx="4491555" cy="4272787"/>
            <a:chOff x="97176" y="1864419"/>
            <a:chExt cx="4680791" cy="4452806"/>
          </a:xfrm>
        </p:grpSpPr>
        <p:pic>
          <p:nvPicPr>
            <p:cNvPr id="13" name="Picture 2">
              <a:extLst>
                <a:ext uri="{FF2B5EF4-FFF2-40B4-BE49-F238E27FC236}">
                  <a16:creationId xmlns:a16="http://schemas.microsoft.com/office/drawing/2014/main" id="{846DE256-0A0A-49D8-A3B2-160376FC1B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7176" y="1864419"/>
              <a:ext cx="4572644" cy="259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75D27762-0831-448F-BD1E-A0F024CD3F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000" t="53360" r="44000" b="18103"/>
            <a:stretch/>
          </p:blipFill>
          <p:spPr bwMode="auto">
            <a:xfrm>
              <a:off x="2465696" y="4461337"/>
              <a:ext cx="2312271" cy="18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52C0108F-3282-4DD8-8CE0-37C816B714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737" t="25320" r="44263" b="46143"/>
            <a:stretch/>
          </p:blipFill>
          <p:spPr bwMode="auto">
            <a:xfrm>
              <a:off x="153425" y="4461337"/>
              <a:ext cx="2312271" cy="18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a:extLst>
              <a:ext uri="{FF2B5EF4-FFF2-40B4-BE49-F238E27FC236}">
                <a16:creationId xmlns:a16="http://schemas.microsoft.com/office/drawing/2014/main" id="{23196E9C-D228-4AAF-89CA-F47E89975504}"/>
              </a:ext>
            </a:extLst>
          </p:cNvPr>
          <p:cNvGrpSpPr/>
          <p:nvPr/>
        </p:nvGrpSpPr>
        <p:grpSpPr>
          <a:xfrm>
            <a:off x="-45671" y="3416478"/>
            <a:ext cx="915899" cy="914400"/>
            <a:chOff x="-45671" y="3416478"/>
            <a:chExt cx="915899" cy="914400"/>
          </a:xfrm>
        </p:grpSpPr>
        <p:pic>
          <p:nvPicPr>
            <p:cNvPr id="5" name="Graphic 4" descr="Right pointing backhand index">
              <a:extLst>
                <a:ext uri="{FF2B5EF4-FFF2-40B4-BE49-F238E27FC236}">
                  <a16:creationId xmlns:a16="http://schemas.microsoft.com/office/drawing/2014/main" id="{0C2C6F3A-8091-4446-B0F1-A0B1A69F54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72" y="3416478"/>
              <a:ext cx="914400" cy="914400"/>
            </a:xfrm>
            <a:prstGeom prst="rect">
              <a:avLst/>
            </a:prstGeom>
          </p:spPr>
        </p:pic>
        <p:sp>
          <p:nvSpPr>
            <p:cNvPr id="6" name="TextBox 5">
              <a:extLst>
                <a:ext uri="{FF2B5EF4-FFF2-40B4-BE49-F238E27FC236}">
                  <a16:creationId xmlns:a16="http://schemas.microsoft.com/office/drawing/2014/main" id="{361E219A-425D-461A-A7B9-F1B75B223662}"/>
                </a:ext>
              </a:extLst>
            </p:cNvPr>
            <p:cNvSpPr txBox="1"/>
            <p:nvPr/>
          </p:nvSpPr>
          <p:spPr>
            <a:xfrm>
              <a:off x="-45671" y="3755678"/>
              <a:ext cx="622286" cy="307777"/>
            </a:xfrm>
            <a:prstGeom prst="rect">
              <a:avLst/>
            </a:prstGeom>
            <a:noFill/>
          </p:spPr>
          <p:txBody>
            <a:bodyPr wrap="none" rtlCol="0">
              <a:spAutoFit/>
            </a:bodyPr>
            <a:lstStyle/>
            <a:p>
              <a:r>
                <a:rPr lang="en-US" sz="1400" dirty="0">
                  <a:solidFill>
                    <a:schemeClr val="bg1"/>
                  </a:solidFill>
                </a:rPr>
                <a:t>origin</a:t>
              </a:r>
            </a:p>
          </p:txBody>
        </p:sp>
      </p:grpSp>
      <p:pic>
        <p:nvPicPr>
          <p:cNvPr id="17" name="Picture 4">
            <a:extLst>
              <a:ext uri="{FF2B5EF4-FFF2-40B4-BE49-F238E27FC236}">
                <a16:creationId xmlns:a16="http://schemas.microsoft.com/office/drawing/2014/main" id="{42B68170-BF98-4412-B839-B5C9BFBB91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989" t="8617" b="69726"/>
          <a:stretch/>
        </p:blipFill>
        <p:spPr bwMode="auto">
          <a:xfrm>
            <a:off x="221449" y="4469980"/>
            <a:ext cx="4200996" cy="235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3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icture 226">
            <a:extLst>
              <a:ext uri="{FF2B5EF4-FFF2-40B4-BE49-F238E27FC236}">
                <a16:creationId xmlns:a16="http://schemas.microsoft.com/office/drawing/2014/main" id="{FF86C1BF-0876-45C9-9982-2A495FFA967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5789" y="5635739"/>
            <a:ext cx="3556734" cy="936101"/>
          </a:xfrm>
          <a:prstGeom prst="rect">
            <a:avLst/>
          </a:prstGeom>
        </p:spPr>
      </p:pic>
      <p:grpSp>
        <p:nvGrpSpPr>
          <p:cNvPr id="8" name="Group 7">
            <a:extLst>
              <a:ext uri="{FF2B5EF4-FFF2-40B4-BE49-F238E27FC236}">
                <a16:creationId xmlns:a16="http://schemas.microsoft.com/office/drawing/2014/main" id="{3E722E80-C484-4001-B38C-92E696285144}"/>
              </a:ext>
            </a:extLst>
          </p:cNvPr>
          <p:cNvGrpSpPr/>
          <p:nvPr/>
        </p:nvGrpSpPr>
        <p:grpSpPr>
          <a:xfrm>
            <a:off x="3465613" y="1925533"/>
            <a:ext cx="3099929" cy="4471502"/>
            <a:chOff x="3465613" y="1925533"/>
            <a:chExt cx="3099929" cy="4471502"/>
          </a:xfrm>
        </p:grpSpPr>
        <p:sp>
          <p:nvSpPr>
            <p:cNvPr id="126" name="Cube 125">
              <a:extLst>
                <a:ext uri="{FF2B5EF4-FFF2-40B4-BE49-F238E27FC236}">
                  <a16:creationId xmlns:a16="http://schemas.microsoft.com/office/drawing/2014/main" id="{56D77A60-7F5C-46A4-BE9C-678C87E7BEC4}"/>
                </a:ext>
              </a:extLst>
            </p:cNvPr>
            <p:cNvSpPr/>
            <p:nvPr/>
          </p:nvSpPr>
          <p:spPr>
            <a:xfrm>
              <a:off x="3475779" y="1925533"/>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Cube 126">
              <a:extLst>
                <a:ext uri="{FF2B5EF4-FFF2-40B4-BE49-F238E27FC236}">
                  <a16:creationId xmlns:a16="http://schemas.microsoft.com/office/drawing/2014/main" id="{FA5E835C-7755-4410-BD05-397F2C74F6A8}"/>
                </a:ext>
              </a:extLst>
            </p:cNvPr>
            <p:cNvSpPr/>
            <p:nvPr/>
          </p:nvSpPr>
          <p:spPr>
            <a:xfrm>
              <a:off x="3475779" y="239962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Cube 127">
              <a:extLst>
                <a:ext uri="{FF2B5EF4-FFF2-40B4-BE49-F238E27FC236}">
                  <a16:creationId xmlns:a16="http://schemas.microsoft.com/office/drawing/2014/main" id="{4067219E-E6EA-4A2C-9074-72B5A61C7183}"/>
                </a:ext>
              </a:extLst>
            </p:cNvPr>
            <p:cNvSpPr/>
            <p:nvPr/>
          </p:nvSpPr>
          <p:spPr>
            <a:xfrm>
              <a:off x="3475779" y="2873707"/>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Cube 128">
              <a:extLst>
                <a:ext uri="{FF2B5EF4-FFF2-40B4-BE49-F238E27FC236}">
                  <a16:creationId xmlns:a16="http://schemas.microsoft.com/office/drawing/2014/main" id="{B1477264-A33C-4675-856A-DF0F4EE3E8BF}"/>
                </a:ext>
              </a:extLst>
            </p:cNvPr>
            <p:cNvSpPr/>
            <p:nvPr/>
          </p:nvSpPr>
          <p:spPr>
            <a:xfrm>
              <a:off x="3475779" y="334779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Cube 129">
              <a:extLst>
                <a:ext uri="{FF2B5EF4-FFF2-40B4-BE49-F238E27FC236}">
                  <a16:creationId xmlns:a16="http://schemas.microsoft.com/office/drawing/2014/main" id="{029F53D0-DE86-4DF0-9FAA-5A64AD372A3E}"/>
                </a:ext>
              </a:extLst>
            </p:cNvPr>
            <p:cNvSpPr/>
            <p:nvPr/>
          </p:nvSpPr>
          <p:spPr>
            <a:xfrm>
              <a:off x="3465613" y="3817838"/>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Cube 132">
              <a:extLst>
                <a:ext uri="{FF2B5EF4-FFF2-40B4-BE49-F238E27FC236}">
                  <a16:creationId xmlns:a16="http://schemas.microsoft.com/office/drawing/2014/main" id="{849808C1-1317-43C1-9254-1EB4C993284D}"/>
                </a:ext>
              </a:extLst>
            </p:cNvPr>
            <p:cNvSpPr/>
            <p:nvPr/>
          </p:nvSpPr>
          <p:spPr>
            <a:xfrm>
              <a:off x="3465613" y="429192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4" name="Cube 133">
              <a:extLst>
                <a:ext uri="{FF2B5EF4-FFF2-40B4-BE49-F238E27FC236}">
                  <a16:creationId xmlns:a16="http://schemas.microsoft.com/office/drawing/2014/main" id="{752960FF-EFA7-47E0-9E38-0E9C9156C6EE}"/>
                </a:ext>
              </a:extLst>
            </p:cNvPr>
            <p:cNvSpPr/>
            <p:nvPr/>
          </p:nvSpPr>
          <p:spPr>
            <a:xfrm>
              <a:off x="3465613" y="4766012"/>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Cube 134">
              <a:extLst>
                <a:ext uri="{FF2B5EF4-FFF2-40B4-BE49-F238E27FC236}">
                  <a16:creationId xmlns:a16="http://schemas.microsoft.com/office/drawing/2014/main" id="{48F70CD5-BF71-40CC-A2C4-0A3950AC4A0A}"/>
                </a:ext>
              </a:extLst>
            </p:cNvPr>
            <p:cNvSpPr/>
            <p:nvPr/>
          </p:nvSpPr>
          <p:spPr>
            <a:xfrm>
              <a:off x="3465613" y="524010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pic>
        <p:nvPicPr>
          <p:cNvPr id="105" name="Picture 4">
            <a:extLst>
              <a:ext uri="{FF2B5EF4-FFF2-40B4-BE49-F238E27FC236}">
                <a16:creationId xmlns:a16="http://schemas.microsoft.com/office/drawing/2014/main" id="{BF2CE218-E188-48ED-AD5C-4963C79828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989" b="69726"/>
          <a:stretch/>
        </p:blipFill>
        <p:spPr bwMode="auto">
          <a:xfrm>
            <a:off x="6533360" y="2013817"/>
            <a:ext cx="2554575" cy="200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3200" dirty="0"/>
              <a:t>Symmetry operators define the relationship between asymmetric units in a unit cell</a:t>
            </a:r>
            <a:r>
              <a:rPr lang="en-US" sz="4000" dirty="0"/>
              <a:t>.</a:t>
            </a:r>
          </a:p>
        </p:txBody>
      </p:sp>
      <p:sp>
        <p:nvSpPr>
          <p:cNvPr id="91" name="Cube 90">
            <a:extLst>
              <a:ext uri="{FF2B5EF4-FFF2-40B4-BE49-F238E27FC236}">
                <a16:creationId xmlns:a16="http://schemas.microsoft.com/office/drawing/2014/main" id="{0E1BEA79-ACA3-4B84-AA55-34F515B9C549}"/>
              </a:ext>
            </a:extLst>
          </p:cNvPr>
          <p:cNvSpPr/>
          <p:nvPr/>
        </p:nvSpPr>
        <p:spPr>
          <a:xfrm>
            <a:off x="3479054" y="1919929"/>
            <a:ext cx="3107112" cy="4487696"/>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D3EF2DA-32DF-4DB4-9DEB-77DDBBD276E4}"/>
              </a:ext>
            </a:extLst>
          </p:cNvPr>
          <p:cNvSpPr>
            <a:spLocks noChangeAspect="1"/>
          </p:cNvSpPr>
          <p:nvPr/>
        </p:nvSpPr>
        <p:spPr>
          <a:xfrm>
            <a:off x="3804766" y="36127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4" name="Oval 103">
            <a:extLst>
              <a:ext uri="{FF2B5EF4-FFF2-40B4-BE49-F238E27FC236}">
                <a16:creationId xmlns:a16="http://schemas.microsoft.com/office/drawing/2014/main" id="{733E9EE4-8F3C-43A6-944B-BFF96B828903}"/>
              </a:ext>
            </a:extLst>
          </p:cNvPr>
          <p:cNvSpPr>
            <a:spLocks noChangeAspect="1"/>
          </p:cNvSpPr>
          <p:nvPr/>
        </p:nvSpPr>
        <p:spPr>
          <a:xfrm>
            <a:off x="4261966" y="429067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3" name="Oval 112">
            <a:extLst>
              <a:ext uri="{FF2B5EF4-FFF2-40B4-BE49-F238E27FC236}">
                <a16:creationId xmlns:a16="http://schemas.microsoft.com/office/drawing/2014/main" id="{3B40EEB8-60C8-4CDC-9B08-0BC26313AB36}"/>
              </a:ext>
            </a:extLst>
          </p:cNvPr>
          <p:cNvSpPr>
            <a:spLocks noChangeAspect="1"/>
          </p:cNvSpPr>
          <p:nvPr/>
        </p:nvSpPr>
        <p:spPr>
          <a:xfrm>
            <a:off x="5020660" y="259612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4" name="Oval 153">
            <a:extLst>
              <a:ext uri="{FF2B5EF4-FFF2-40B4-BE49-F238E27FC236}">
                <a16:creationId xmlns:a16="http://schemas.microsoft.com/office/drawing/2014/main" id="{66CC1F60-CCFC-4FDD-9C0E-A1543637FEE7}"/>
              </a:ext>
            </a:extLst>
          </p:cNvPr>
          <p:cNvSpPr>
            <a:spLocks noChangeAspect="1"/>
          </p:cNvSpPr>
          <p:nvPr/>
        </p:nvSpPr>
        <p:spPr>
          <a:xfrm>
            <a:off x="5553927" y="2931247"/>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5" name="Oval 154">
            <a:extLst>
              <a:ext uri="{FF2B5EF4-FFF2-40B4-BE49-F238E27FC236}">
                <a16:creationId xmlns:a16="http://schemas.microsoft.com/office/drawing/2014/main" id="{3490CDB3-8829-40A7-B003-DEF0399C2B08}"/>
              </a:ext>
            </a:extLst>
          </p:cNvPr>
          <p:cNvSpPr>
            <a:spLocks noChangeAspect="1"/>
          </p:cNvSpPr>
          <p:nvPr/>
        </p:nvSpPr>
        <p:spPr>
          <a:xfrm>
            <a:off x="3764060" y="50401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61" name="Oval 160">
            <a:extLst>
              <a:ext uri="{FF2B5EF4-FFF2-40B4-BE49-F238E27FC236}">
                <a16:creationId xmlns:a16="http://schemas.microsoft.com/office/drawing/2014/main" id="{B355900B-052C-4A63-B094-75A75F1E9644}"/>
              </a:ext>
            </a:extLst>
          </p:cNvPr>
          <p:cNvSpPr>
            <a:spLocks noChangeAspect="1"/>
          </p:cNvSpPr>
          <p:nvPr/>
        </p:nvSpPr>
        <p:spPr>
          <a:xfrm>
            <a:off x="4097093" y="572845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62" name="Oval 161">
            <a:extLst>
              <a:ext uri="{FF2B5EF4-FFF2-40B4-BE49-F238E27FC236}">
                <a16:creationId xmlns:a16="http://schemas.microsoft.com/office/drawing/2014/main" id="{2A29CB5C-3E5B-4D60-8208-53B24371B5B6}"/>
              </a:ext>
            </a:extLst>
          </p:cNvPr>
          <p:cNvSpPr>
            <a:spLocks noChangeAspect="1"/>
          </p:cNvSpPr>
          <p:nvPr/>
        </p:nvSpPr>
        <p:spPr>
          <a:xfrm>
            <a:off x="5238140" y="404160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00" name="TextBox 99">
            <a:extLst>
              <a:ext uri="{FF2B5EF4-FFF2-40B4-BE49-F238E27FC236}">
                <a16:creationId xmlns:a16="http://schemas.microsoft.com/office/drawing/2014/main" id="{589ACCE1-0143-4C4F-9506-4753B97407F9}"/>
              </a:ext>
            </a:extLst>
          </p:cNvPr>
          <p:cNvSpPr txBox="1"/>
          <p:nvPr/>
        </p:nvSpPr>
        <p:spPr>
          <a:xfrm>
            <a:off x="3694545" y="6495196"/>
            <a:ext cx="1992853" cy="369332"/>
          </a:xfrm>
          <a:prstGeom prst="rect">
            <a:avLst/>
          </a:prstGeom>
          <a:noFill/>
        </p:spPr>
        <p:txBody>
          <a:bodyPr wrap="none" rtlCol="0">
            <a:spAutoFit/>
          </a:bodyPr>
          <a:lstStyle/>
          <a:p>
            <a:r>
              <a:rPr lang="en-US" dirty="0">
                <a:solidFill>
                  <a:schemeClr val="bg1">
                    <a:lumMod val="65000"/>
                  </a:schemeClr>
                </a:solidFill>
              </a:rPr>
              <a:t>Unit cell of crystal</a:t>
            </a:r>
          </a:p>
        </p:txBody>
      </p:sp>
      <p:sp>
        <p:nvSpPr>
          <p:cNvPr id="224" name="Oval 223">
            <a:extLst>
              <a:ext uri="{FF2B5EF4-FFF2-40B4-BE49-F238E27FC236}">
                <a16:creationId xmlns:a16="http://schemas.microsoft.com/office/drawing/2014/main" id="{BAAE7854-D914-4D80-9F91-40FD46BF7932}"/>
              </a:ext>
            </a:extLst>
          </p:cNvPr>
          <p:cNvSpPr>
            <a:spLocks noChangeAspect="1"/>
          </p:cNvSpPr>
          <p:nvPr/>
        </p:nvSpPr>
        <p:spPr>
          <a:xfrm>
            <a:off x="5473625" y="5225555"/>
            <a:ext cx="477649"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nvGrpSpPr>
          <p:cNvPr id="9" name="Group 8">
            <a:extLst>
              <a:ext uri="{FF2B5EF4-FFF2-40B4-BE49-F238E27FC236}">
                <a16:creationId xmlns:a16="http://schemas.microsoft.com/office/drawing/2014/main" id="{912F7AEB-1E5D-4DDA-93BC-33EDE47EE763}"/>
              </a:ext>
            </a:extLst>
          </p:cNvPr>
          <p:cNvGrpSpPr/>
          <p:nvPr/>
        </p:nvGrpSpPr>
        <p:grpSpPr>
          <a:xfrm>
            <a:off x="3119288" y="5821797"/>
            <a:ext cx="933035" cy="1000779"/>
            <a:chOff x="9295022" y="-954802"/>
            <a:chExt cx="933035" cy="1000779"/>
          </a:xfrm>
        </p:grpSpPr>
        <p:cxnSp>
          <p:nvCxnSpPr>
            <p:cNvPr id="139" name="Straight Arrow Connector 138">
              <a:extLst>
                <a:ext uri="{FF2B5EF4-FFF2-40B4-BE49-F238E27FC236}">
                  <a16:creationId xmlns:a16="http://schemas.microsoft.com/office/drawing/2014/main" id="{582F5FC8-9ABD-4975-9614-3F5A15D1A804}"/>
                </a:ext>
              </a:extLst>
            </p:cNvPr>
            <p:cNvCxnSpPr>
              <a:cxnSpLocks/>
            </p:cNvCxnSpPr>
            <p:nvPr/>
          </p:nvCxnSpPr>
          <p:spPr>
            <a:xfrm flipH="1">
              <a:off x="9508456" y="-361348"/>
              <a:ext cx="155476" cy="181842"/>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70A91E04-DAFB-4851-BD78-D1C73BC00615}"/>
                </a:ext>
              </a:extLst>
            </p:cNvPr>
            <p:cNvSpPr txBox="1"/>
            <p:nvPr/>
          </p:nvSpPr>
          <p:spPr>
            <a:xfrm>
              <a:off x="9295022" y="-323355"/>
              <a:ext cx="300082" cy="369332"/>
            </a:xfrm>
            <a:prstGeom prst="rect">
              <a:avLst/>
            </a:prstGeom>
            <a:noFill/>
            <a:ln>
              <a:noFill/>
            </a:ln>
          </p:spPr>
          <p:txBody>
            <a:bodyPr wrap="none" rtlCol="0">
              <a:spAutoFit/>
            </a:bodyPr>
            <a:lstStyle/>
            <a:p>
              <a:r>
                <a:rPr lang="en-US" dirty="0">
                  <a:solidFill>
                    <a:schemeClr val="tx1">
                      <a:lumMod val="65000"/>
                      <a:lumOff val="35000"/>
                    </a:schemeClr>
                  </a:solidFill>
                </a:rPr>
                <a:t>x</a:t>
              </a:r>
            </a:p>
          </p:txBody>
        </p:sp>
        <p:cxnSp>
          <p:nvCxnSpPr>
            <p:cNvPr id="141" name="Straight Arrow Connector 140">
              <a:extLst>
                <a:ext uri="{FF2B5EF4-FFF2-40B4-BE49-F238E27FC236}">
                  <a16:creationId xmlns:a16="http://schemas.microsoft.com/office/drawing/2014/main" id="{43ECD63C-9C41-4C14-8959-EBAD2CF260B7}"/>
                </a:ext>
              </a:extLst>
            </p:cNvPr>
            <p:cNvCxnSpPr>
              <a:cxnSpLocks/>
            </p:cNvCxnSpPr>
            <p:nvPr/>
          </p:nvCxnSpPr>
          <p:spPr>
            <a:xfrm flipV="1">
              <a:off x="9663932" y="-370147"/>
              <a:ext cx="310832" cy="1756"/>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B40692FE-2B8A-4566-ABEC-803DDB78E6E1}"/>
                </a:ext>
              </a:extLst>
            </p:cNvPr>
            <p:cNvSpPr txBox="1"/>
            <p:nvPr/>
          </p:nvSpPr>
          <p:spPr>
            <a:xfrm>
              <a:off x="9927975" y="-537478"/>
              <a:ext cx="300082" cy="369332"/>
            </a:xfrm>
            <a:prstGeom prst="rect">
              <a:avLst/>
            </a:prstGeom>
            <a:noFill/>
            <a:ln>
              <a:noFill/>
            </a:ln>
          </p:spPr>
          <p:txBody>
            <a:bodyPr wrap="none" rtlCol="0">
              <a:spAutoFit/>
            </a:bodyPr>
            <a:lstStyle/>
            <a:p>
              <a:r>
                <a:rPr lang="en-US" dirty="0">
                  <a:solidFill>
                    <a:schemeClr val="tx1">
                      <a:lumMod val="65000"/>
                      <a:lumOff val="35000"/>
                    </a:schemeClr>
                  </a:solidFill>
                </a:rPr>
                <a:t>y</a:t>
              </a:r>
            </a:p>
          </p:txBody>
        </p:sp>
        <p:cxnSp>
          <p:nvCxnSpPr>
            <p:cNvPr id="143" name="Straight Arrow Connector 142">
              <a:extLst>
                <a:ext uri="{FF2B5EF4-FFF2-40B4-BE49-F238E27FC236}">
                  <a16:creationId xmlns:a16="http://schemas.microsoft.com/office/drawing/2014/main" id="{21E69A3D-965D-4E46-85C0-BFBE8648FA75}"/>
                </a:ext>
              </a:extLst>
            </p:cNvPr>
            <p:cNvCxnSpPr>
              <a:cxnSpLocks/>
            </p:cNvCxnSpPr>
            <p:nvPr/>
          </p:nvCxnSpPr>
          <p:spPr>
            <a:xfrm flipH="1" flipV="1">
              <a:off x="9667285" y="-699606"/>
              <a:ext cx="1" cy="355478"/>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89A672C5-4A9F-4636-BFF9-C2A063483198}"/>
                </a:ext>
              </a:extLst>
            </p:cNvPr>
            <p:cNvSpPr txBox="1"/>
            <p:nvPr/>
          </p:nvSpPr>
          <p:spPr>
            <a:xfrm>
              <a:off x="9563060" y="-954802"/>
              <a:ext cx="300082" cy="369332"/>
            </a:xfrm>
            <a:prstGeom prst="rect">
              <a:avLst/>
            </a:prstGeom>
            <a:noFill/>
            <a:ln>
              <a:noFill/>
            </a:ln>
          </p:spPr>
          <p:txBody>
            <a:bodyPr wrap="none" rtlCol="0">
              <a:spAutoFit/>
            </a:bodyPr>
            <a:lstStyle/>
            <a:p>
              <a:r>
                <a:rPr lang="en-US" dirty="0">
                  <a:solidFill>
                    <a:schemeClr val="tx1">
                      <a:lumMod val="65000"/>
                      <a:lumOff val="35000"/>
                    </a:schemeClr>
                  </a:solidFill>
                </a:rPr>
                <a:t>z</a:t>
              </a:r>
            </a:p>
          </p:txBody>
        </p:sp>
      </p:grpSp>
      <p:pic>
        <p:nvPicPr>
          <p:cNvPr id="228" name="Picture 227">
            <a:extLst>
              <a:ext uri="{FF2B5EF4-FFF2-40B4-BE49-F238E27FC236}">
                <a16:creationId xmlns:a16="http://schemas.microsoft.com/office/drawing/2014/main" id="{0A851AEA-F8A3-4C67-8D2B-C0740C8F739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36059" y="1813002"/>
            <a:ext cx="3556734" cy="936101"/>
          </a:xfrm>
          <a:prstGeom prst="rect">
            <a:avLst/>
          </a:prstGeom>
        </p:spPr>
      </p:pic>
    </p:spTree>
    <p:extLst>
      <p:ext uri="{BB962C8B-B14F-4D97-AF65-F5344CB8AC3E}">
        <p14:creationId xmlns:p14="http://schemas.microsoft.com/office/powerpoint/2010/main" val="77683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45D6B123-D12F-4ACC-93E9-627FC2DC709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5789" y="5635739"/>
            <a:ext cx="3556734" cy="936101"/>
          </a:xfrm>
          <a:prstGeom prst="rect">
            <a:avLst/>
          </a:prstGeom>
        </p:spPr>
      </p:pic>
      <p:grpSp>
        <p:nvGrpSpPr>
          <p:cNvPr id="8" name="Group 7">
            <a:extLst>
              <a:ext uri="{FF2B5EF4-FFF2-40B4-BE49-F238E27FC236}">
                <a16:creationId xmlns:a16="http://schemas.microsoft.com/office/drawing/2014/main" id="{3E722E80-C484-4001-B38C-92E696285144}"/>
              </a:ext>
            </a:extLst>
          </p:cNvPr>
          <p:cNvGrpSpPr/>
          <p:nvPr/>
        </p:nvGrpSpPr>
        <p:grpSpPr>
          <a:xfrm>
            <a:off x="3465613" y="1925533"/>
            <a:ext cx="3099929" cy="4471502"/>
            <a:chOff x="3465613" y="1925533"/>
            <a:chExt cx="3099929" cy="4471502"/>
          </a:xfrm>
        </p:grpSpPr>
        <p:sp>
          <p:nvSpPr>
            <p:cNvPr id="126" name="Cube 125">
              <a:extLst>
                <a:ext uri="{FF2B5EF4-FFF2-40B4-BE49-F238E27FC236}">
                  <a16:creationId xmlns:a16="http://schemas.microsoft.com/office/drawing/2014/main" id="{56D77A60-7F5C-46A4-BE9C-678C87E7BEC4}"/>
                </a:ext>
              </a:extLst>
            </p:cNvPr>
            <p:cNvSpPr/>
            <p:nvPr/>
          </p:nvSpPr>
          <p:spPr>
            <a:xfrm>
              <a:off x="3475779" y="1925533"/>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Cube 126">
              <a:extLst>
                <a:ext uri="{FF2B5EF4-FFF2-40B4-BE49-F238E27FC236}">
                  <a16:creationId xmlns:a16="http://schemas.microsoft.com/office/drawing/2014/main" id="{FA5E835C-7755-4410-BD05-397F2C74F6A8}"/>
                </a:ext>
              </a:extLst>
            </p:cNvPr>
            <p:cNvSpPr/>
            <p:nvPr/>
          </p:nvSpPr>
          <p:spPr>
            <a:xfrm>
              <a:off x="3475779" y="239962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Cube 127">
              <a:extLst>
                <a:ext uri="{FF2B5EF4-FFF2-40B4-BE49-F238E27FC236}">
                  <a16:creationId xmlns:a16="http://schemas.microsoft.com/office/drawing/2014/main" id="{4067219E-E6EA-4A2C-9074-72B5A61C7183}"/>
                </a:ext>
              </a:extLst>
            </p:cNvPr>
            <p:cNvSpPr/>
            <p:nvPr/>
          </p:nvSpPr>
          <p:spPr>
            <a:xfrm>
              <a:off x="3475779" y="2873707"/>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Cube 128">
              <a:extLst>
                <a:ext uri="{FF2B5EF4-FFF2-40B4-BE49-F238E27FC236}">
                  <a16:creationId xmlns:a16="http://schemas.microsoft.com/office/drawing/2014/main" id="{B1477264-A33C-4675-856A-DF0F4EE3E8BF}"/>
                </a:ext>
              </a:extLst>
            </p:cNvPr>
            <p:cNvSpPr/>
            <p:nvPr/>
          </p:nvSpPr>
          <p:spPr>
            <a:xfrm>
              <a:off x="3475779" y="334779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Cube 129">
              <a:extLst>
                <a:ext uri="{FF2B5EF4-FFF2-40B4-BE49-F238E27FC236}">
                  <a16:creationId xmlns:a16="http://schemas.microsoft.com/office/drawing/2014/main" id="{029F53D0-DE86-4DF0-9FAA-5A64AD372A3E}"/>
                </a:ext>
              </a:extLst>
            </p:cNvPr>
            <p:cNvSpPr/>
            <p:nvPr/>
          </p:nvSpPr>
          <p:spPr>
            <a:xfrm>
              <a:off x="3465613" y="3817838"/>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Cube 132">
              <a:extLst>
                <a:ext uri="{FF2B5EF4-FFF2-40B4-BE49-F238E27FC236}">
                  <a16:creationId xmlns:a16="http://schemas.microsoft.com/office/drawing/2014/main" id="{849808C1-1317-43C1-9254-1EB4C993284D}"/>
                </a:ext>
              </a:extLst>
            </p:cNvPr>
            <p:cNvSpPr/>
            <p:nvPr/>
          </p:nvSpPr>
          <p:spPr>
            <a:xfrm>
              <a:off x="3465613" y="429192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4" name="Cube 133">
              <a:extLst>
                <a:ext uri="{FF2B5EF4-FFF2-40B4-BE49-F238E27FC236}">
                  <a16:creationId xmlns:a16="http://schemas.microsoft.com/office/drawing/2014/main" id="{752960FF-EFA7-47E0-9E38-0E9C9156C6EE}"/>
                </a:ext>
              </a:extLst>
            </p:cNvPr>
            <p:cNvSpPr/>
            <p:nvPr/>
          </p:nvSpPr>
          <p:spPr>
            <a:xfrm>
              <a:off x="3465613" y="4766012"/>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Cube 134">
              <a:extLst>
                <a:ext uri="{FF2B5EF4-FFF2-40B4-BE49-F238E27FC236}">
                  <a16:creationId xmlns:a16="http://schemas.microsoft.com/office/drawing/2014/main" id="{48F70CD5-BF71-40CC-A2C4-0A3950AC4A0A}"/>
                </a:ext>
              </a:extLst>
            </p:cNvPr>
            <p:cNvSpPr/>
            <p:nvPr/>
          </p:nvSpPr>
          <p:spPr>
            <a:xfrm>
              <a:off x="3465613" y="524010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pic>
        <p:nvPicPr>
          <p:cNvPr id="105" name="Picture 4">
            <a:extLst>
              <a:ext uri="{FF2B5EF4-FFF2-40B4-BE49-F238E27FC236}">
                <a16:creationId xmlns:a16="http://schemas.microsoft.com/office/drawing/2014/main" id="{BF2CE218-E188-48ED-AD5C-4963C79828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989" b="69726"/>
          <a:stretch/>
        </p:blipFill>
        <p:spPr bwMode="auto">
          <a:xfrm>
            <a:off x="6575708" y="2036983"/>
            <a:ext cx="2554575" cy="200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3200" dirty="0"/>
              <a:t>Heavy atom positions are related by these symmetry operators</a:t>
            </a:r>
          </a:p>
        </p:txBody>
      </p:sp>
      <p:sp>
        <p:nvSpPr>
          <p:cNvPr id="91" name="Cube 90">
            <a:extLst>
              <a:ext uri="{FF2B5EF4-FFF2-40B4-BE49-F238E27FC236}">
                <a16:creationId xmlns:a16="http://schemas.microsoft.com/office/drawing/2014/main" id="{0E1BEA79-ACA3-4B84-AA55-34F515B9C549}"/>
              </a:ext>
            </a:extLst>
          </p:cNvPr>
          <p:cNvSpPr/>
          <p:nvPr/>
        </p:nvSpPr>
        <p:spPr>
          <a:xfrm>
            <a:off x="3479054" y="1919929"/>
            <a:ext cx="3107112" cy="4487696"/>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589ACCE1-0143-4C4F-9506-4753B97407F9}"/>
              </a:ext>
            </a:extLst>
          </p:cNvPr>
          <p:cNvSpPr txBox="1"/>
          <p:nvPr/>
        </p:nvSpPr>
        <p:spPr>
          <a:xfrm>
            <a:off x="3694545" y="6495196"/>
            <a:ext cx="1992853" cy="369332"/>
          </a:xfrm>
          <a:prstGeom prst="rect">
            <a:avLst/>
          </a:prstGeom>
          <a:noFill/>
        </p:spPr>
        <p:txBody>
          <a:bodyPr wrap="none" rtlCol="0">
            <a:spAutoFit/>
          </a:bodyPr>
          <a:lstStyle/>
          <a:p>
            <a:r>
              <a:rPr lang="en-US" dirty="0">
                <a:solidFill>
                  <a:schemeClr val="bg1">
                    <a:lumMod val="65000"/>
                  </a:schemeClr>
                </a:solidFill>
              </a:rPr>
              <a:t>Unit cell of crystal</a:t>
            </a:r>
          </a:p>
        </p:txBody>
      </p:sp>
      <p:pic>
        <p:nvPicPr>
          <p:cNvPr id="103" name="Picture 102">
            <a:extLst>
              <a:ext uri="{FF2B5EF4-FFF2-40B4-BE49-F238E27FC236}">
                <a16:creationId xmlns:a16="http://schemas.microsoft.com/office/drawing/2014/main" id="{7B3BEA9A-7C9A-4F47-B9E3-F163D5FD8E1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36059" y="1813002"/>
            <a:ext cx="3556734" cy="936101"/>
          </a:xfrm>
          <a:prstGeom prst="rect">
            <a:avLst/>
          </a:prstGeom>
        </p:spPr>
      </p:pic>
      <p:grpSp>
        <p:nvGrpSpPr>
          <p:cNvPr id="9" name="Group 8">
            <a:extLst>
              <a:ext uri="{FF2B5EF4-FFF2-40B4-BE49-F238E27FC236}">
                <a16:creationId xmlns:a16="http://schemas.microsoft.com/office/drawing/2014/main" id="{912F7AEB-1E5D-4DDA-93BC-33EDE47EE763}"/>
              </a:ext>
            </a:extLst>
          </p:cNvPr>
          <p:cNvGrpSpPr/>
          <p:nvPr/>
        </p:nvGrpSpPr>
        <p:grpSpPr>
          <a:xfrm>
            <a:off x="3119288" y="5821797"/>
            <a:ext cx="933035" cy="1000779"/>
            <a:chOff x="9295022" y="-954802"/>
            <a:chExt cx="933035" cy="1000779"/>
          </a:xfrm>
        </p:grpSpPr>
        <p:cxnSp>
          <p:nvCxnSpPr>
            <p:cNvPr id="139" name="Straight Arrow Connector 138">
              <a:extLst>
                <a:ext uri="{FF2B5EF4-FFF2-40B4-BE49-F238E27FC236}">
                  <a16:creationId xmlns:a16="http://schemas.microsoft.com/office/drawing/2014/main" id="{582F5FC8-9ABD-4975-9614-3F5A15D1A804}"/>
                </a:ext>
              </a:extLst>
            </p:cNvPr>
            <p:cNvCxnSpPr>
              <a:cxnSpLocks/>
            </p:cNvCxnSpPr>
            <p:nvPr/>
          </p:nvCxnSpPr>
          <p:spPr>
            <a:xfrm flipH="1">
              <a:off x="9508456" y="-361348"/>
              <a:ext cx="155476" cy="181842"/>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70A91E04-DAFB-4851-BD78-D1C73BC00615}"/>
                </a:ext>
              </a:extLst>
            </p:cNvPr>
            <p:cNvSpPr txBox="1"/>
            <p:nvPr/>
          </p:nvSpPr>
          <p:spPr>
            <a:xfrm>
              <a:off x="9295022" y="-323355"/>
              <a:ext cx="300082" cy="369332"/>
            </a:xfrm>
            <a:prstGeom prst="rect">
              <a:avLst/>
            </a:prstGeom>
            <a:noFill/>
            <a:ln>
              <a:noFill/>
            </a:ln>
          </p:spPr>
          <p:txBody>
            <a:bodyPr wrap="none" rtlCol="0">
              <a:spAutoFit/>
            </a:bodyPr>
            <a:lstStyle/>
            <a:p>
              <a:r>
                <a:rPr lang="en-US" dirty="0">
                  <a:solidFill>
                    <a:schemeClr val="tx1">
                      <a:lumMod val="65000"/>
                      <a:lumOff val="35000"/>
                    </a:schemeClr>
                  </a:solidFill>
                </a:rPr>
                <a:t>x</a:t>
              </a:r>
            </a:p>
          </p:txBody>
        </p:sp>
        <p:cxnSp>
          <p:nvCxnSpPr>
            <p:cNvPr id="141" name="Straight Arrow Connector 140">
              <a:extLst>
                <a:ext uri="{FF2B5EF4-FFF2-40B4-BE49-F238E27FC236}">
                  <a16:creationId xmlns:a16="http://schemas.microsoft.com/office/drawing/2014/main" id="{43ECD63C-9C41-4C14-8959-EBAD2CF260B7}"/>
                </a:ext>
              </a:extLst>
            </p:cNvPr>
            <p:cNvCxnSpPr>
              <a:cxnSpLocks/>
            </p:cNvCxnSpPr>
            <p:nvPr/>
          </p:nvCxnSpPr>
          <p:spPr>
            <a:xfrm flipV="1">
              <a:off x="9663932" y="-370147"/>
              <a:ext cx="310832" cy="1756"/>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B40692FE-2B8A-4566-ABEC-803DDB78E6E1}"/>
                </a:ext>
              </a:extLst>
            </p:cNvPr>
            <p:cNvSpPr txBox="1"/>
            <p:nvPr/>
          </p:nvSpPr>
          <p:spPr>
            <a:xfrm>
              <a:off x="9927975" y="-537478"/>
              <a:ext cx="300082" cy="369332"/>
            </a:xfrm>
            <a:prstGeom prst="rect">
              <a:avLst/>
            </a:prstGeom>
            <a:noFill/>
            <a:ln>
              <a:noFill/>
            </a:ln>
          </p:spPr>
          <p:txBody>
            <a:bodyPr wrap="none" rtlCol="0">
              <a:spAutoFit/>
            </a:bodyPr>
            <a:lstStyle/>
            <a:p>
              <a:r>
                <a:rPr lang="en-US" dirty="0">
                  <a:solidFill>
                    <a:schemeClr val="tx1">
                      <a:lumMod val="65000"/>
                      <a:lumOff val="35000"/>
                    </a:schemeClr>
                  </a:solidFill>
                </a:rPr>
                <a:t>y</a:t>
              </a:r>
            </a:p>
          </p:txBody>
        </p:sp>
        <p:cxnSp>
          <p:nvCxnSpPr>
            <p:cNvPr id="143" name="Straight Arrow Connector 142">
              <a:extLst>
                <a:ext uri="{FF2B5EF4-FFF2-40B4-BE49-F238E27FC236}">
                  <a16:creationId xmlns:a16="http://schemas.microsoft.com/office/drawing/2014/main" id="{21E69A3D-965D-4E46-85C0-BFBE8648FA75}"/>
                </a:ext>
              </a:extLst>
            </p:cNvPr>
            <p:cNvCxnSpPr>
              <a:cxnSpLocks/>
            </p:cNvCxnSpPr>
            <p:nvPr/>
          </p:nvCxnSpPr>
          <p:spPr>
            <a:xfrm flipH="1" flipV="1">
              <a:off x="9667285" y="-699606"/>
              <a:ext cx="1" cy="355478"/>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89A672C5-4A9F-4636-BFF9-C2A063483198}"/>
                </a:ext>
              </a:extLst>
            </p:cNvPr>
            <p:cNvSpPr txBox="1"/>
            <p:nvPr/>
          </p:nvSpPr>
          <p:spPr>
            <a:xfrm>
              <a:off x="9563060" y="-954802"/>
              <a:ext cx="300082" cy="369332"/>
            </a:xfrm>
            <a:prstGeom prst="rect">
              <a:avLst/>
            </a:prstGeom>
            <a:noFill/>
            <a:ln>
              <a:noFill/>
            </a:ln>
          </p:spPr>
          <p:txBody>
            <a:bodyPr wrap="none" rtlCol="0">
              <a:spAutoFit/>
            </a:bodyPr>
            <a:lstStyle/>
            <a:p>
              <a:r>
                <a:rPr lang="en-US" dirty="0">
                  <a:solidFill>
                    <a:schemeClr val="tx1">
                      <a:lumMod val="65000"/>
                      <a:lumOff val="35000"/>
                    </a:schemeClr>
                  </a:solidFill>
                </a:rPr>
                <a:t>z</a:t>
              </a:r>
            </a:p>
          </p:txBody>
        </p:sp>
      </p:grpSp>
      <p:grpSp>
        <p:nvGrpSpPr>
          <p:cNvPr id="5" name="Group 4">
            <a:extLst>
              <a:ext uri="{FF2B5EF4-FFF2-40B4-BE49-F238E27FC236}">
                <a16:creationId xmlns:a16="http://schemas.microsoft.com/office/drawing/2014/main" id="{AC0BF257-2A0C-42C5-95E0-2ACC719EA270}"/>
              </a:ext>
            </a:extLst>
          </p:cNvPr>
          <p:cNvGrpSpPr/>
          <p:nvPr/>
        </p:nvGrpSpPr>
        <p:grpSpPr>
          <a:xfrm>
            <a:off x="3432668" y="2656998"/>
            <a:ext cx="2868804" cy="3824473"/>
            <a:chOff x="3432668" y="2619420"/>
            <a:chExt cx="2868804" cy="3824473"/>
          </a:xfrm>
        </p:grpSpPr>
        <p:sp>
          <p:nvSpPr>
            <p:cNvPr id="120" name="TextBox 119">
              <a:extLst>
                <a:ext uri="{FF2B5EF4-FFF2-40B4-BE49-F238E27FC236}">
                  <a16:creationId xmlns:a16="http://schemas.microsoft.com/office/drawing/2014/main" id="{AC2BD35D-4B66-4370-B796-324609F7F38B}"/>
                </a:ext>
              </a:extLst>
            </p:cNvPr>
            <p:cNvSpPr txBox="1"/>
            <p:nvPr/>
          </p:nvSpPr>
          <p:spPr>
            <a:xfrm>
              <a:off x="5398722" y="5529507"/>
              <a:ext cx="642035" cy="338554"/>
            </a:xfrm>
            <a:prstGeom prst="rect">
              <a:avLst/>
            </a:prstGeom>
            <a:noFill/>
          </p:spPr>
          <p:txBody>
            <a:bodyPr wrap="square" rtlCol="0">
              <a:spAutoFit/>
            </a:bodyPr>
            <a:lstStyle/>
            <a:p>
              <a:r>
                <a:rPr lang="en-US" sz="1600" b="1" dirty="0" err="1"/>
                <a:t>x,y,z</a:t>
              </a:r>
              <a:endParaRPr lang="en-US" sz="1600" b="1" dirty="0"/>
            </a:p>
          </p:txBody>
        </p:sp>
        <p:sp>
          <p:nvSpPr>
            <p:cNvPr id="123" name="Rectangle 122">
              <a:extLst>
                <a:ext uri="{FF2B5EF4-FFF2-40B4-BE49-F238E27FC236}">
                  <a16:creationId xmlns:a16="http://schemas.microsoft.com/office/drawing/2014/main" id="{7B8D5AB2-CAEE-4574-8399-3E8EDB612FD3}"/>
                </a:ext>
              </a:extLst>
            </p:cNvPr>
            <p:cNvSpPr/>
            <p:nvPr/>
          </p:nvSpPr>
          <p:spPr>
            <a:xfrm>
              <a:off x="3432668" y="3966483"/>
              <a:ext cx="1044645" cy="338554"/>
            </a:xfrm>
            <a:prstGeom prst="rect">
              <a:avLst/>
            </a:prstGeom>
          </p:spPr>
          <p:txBody>
            <a:bodyPr wrap="none">
              <a:spAutoFit/>
            </a:bodyPr>
            <a:lstStyle/>
            <a:p>
              <a:r>
                <a:rPr lang="en-US" sz="1600" b="1" dirty="0"/>
                <a:t>-x,-y,½+z</a:t>
              </a:r>
            </a:p>
          </p:txBody>
        </p:sp>
        <p:sp>
          <p:nvSpPr>
            <p:cNvPr id="125" name="Rectangle 124">
              <a:extLst>
                <a:ext uri="{FF2B5EF4-FFF2-40B4-BE49-F238E27FC236}">
                  <a16:creationId xmlns:a16="http://schemas.microsoft.com/office/drawing/2014/main" id="{F65213E2-2DE5-4A9A-83A3-F0FEBEDED598}"/>
                </a:ext>
              </a:extLst>
            </p:cNvPr>
            <p:cNvSpPr/>
            <p:nvPr/>
          </p:nvSpPr>
          <p:spPr>
            <a:xfrm>
              <a:off x="3655068" y="2619420"/>
              <a:ext cx="1438984" cy="338554"/>
            </a:xfrm>
            <a:prstGeom prst="rect">
              <a:avLst/>
            </a:prstGeom>
          </p:spPr>
          <p:txBody>
            <a:bodyPr wrap="none">
              <a:spAutoFit/>
            </a:bodyPr>
            <a:lstStyle/>
            <a:p>
              <a:r>
                <a:rPr lang="en-US" sz="1600" b="1" dirty="0"/>
                <a:t>½-y,½+x,¾+z</a:t>
              </a:r>
            </a:p>
          </p:txBody>
        </p:sp>
        <p:sp>
          <p:nvSpPr>
            <p:cNvPr id="137" name="Rectangle 136">
              <a:extLst>
                <a:ext uri="{FF2B5EF4-FFF2-40B4-BE49-F238E27FC236}">
                  <a16:creationId xmlns:a16="http://schemas.microsoft.com/office/drawing/2014/main" id="{832E2979-9F2A-4893-B57F-801FE1A3175B}"/>
                </a:ext>
              </a:extLst>
            </p:cNvPr>
            <p:cNvSpPr/>
            <p:nvPr/>
          </p:nvSpPr>
          <p:spPr>
            <a:xfrm>
              <a:off x="3784855" y="4610209"/>
              <a:ext cx="1438984" cy="338554"/>
            </a:xfrm>
            <a:prstGeom prst="rect">
              <a:avLst/>
            </a:prstGeom>
          </p:spPr>
          <p:txBody>
            <a:bodyPr wrap="none">
              <a:spAutoFit/>
            </a:bodyPr>
            <a:lstStyle/>
            <a:p>
              <a:r>
                <a:rPr lang="en-US" sz="1600" b="1" dirty="0"/>
                <a:t>½+y,½-x,¼+z</a:t>
              </a:r>
            </a:p>
          </p:txBody>
        </p:sp>
        <p:sp>
          <p:nvSpPr>
            <p:cNvPr id="145" name="Rectangle 144">
              <a:extLst>
                <a:ext uri="{FF2B5EF4-FFF2-40B4-BE49-F238E27FC236}">
                  <a16:creationId xmlns:a16="http://schemas.microsoft.com/office/drawing/2014/main" id="{3CB2DF83-FC8B-42AD-8311-2E5F64B24DE8}"/>
                </a:ext>
              </a:extLst>
            </p:cNvPr>
            <p:cNvSpPr/>
            <p:nvPr/>
          </p:nvSpPr>
          <p:spPr>
            <a:xfrm>
              <a:off x="5473915" y="3296133"/>
              <a:ext cx="683970" cy="338554"/>
            </a:xfrm>
            <a:prstGeom prst="rect">
              <a:avLst/>
            </a:prstGeom>
          </p:spPr>
          <p:txBody>
            <a:bodyPr wrap="none">
              <a:spAutoFit/>
            </a:bodyPr>
            <a:lstStyle/>
            <a:p>
              <a:r>
                <a:rPr lang="en-US" sz="1600" b="1" dirty="0" err="1"/>
                <a:t>y,x</a:t>
              </a:r>
              <a:r>
                <a:rPr lang="en-US" sz="1600" b="1" dirty="0"/>
                <a:t>,-z</a:t>
              </a:r>
            </a:p>
          </p:txBody>
        </p:sp>
        <p:sp>
          <p:nvSpPr>
            <p:cNvPr id="147" name="Rectangle 146">
              <a:extLst>
                <a:ext uri="{FF2B5EF4-FFF2-40B4-BE49-F238E27FC236}">
                  <a16:creationId xmlns:a16="http://schemas.microsoft.com/office/drawing/2014/main" id="{4C477499-ED00-4C23-B0F7-7E6ED78634E2}"/>
                </a:ext>
              </a:extLst>
            </p:cNvPr>
            <p:cNvSpPr/>
            <p:nvPr/>
          </p:nvSpPr>
          <p:spPr>
            <a:xfrm>
              <a:off x="3559143" y="5419466"/>
              <a:ext cx="993349" cy="338554"/>
            </a:xfrm>
            <a:prstGeom prst="rect">
              <a:avLst/>
            </a:prstGeom>
          </p:spPr>
          <p:txBody>
            <a:bodyPr wrap="none">
              <a:spAutoFit/>
            </a:bodyPr>
            <a:lstStyle/>
            <a:p>
              <a:r>
                <a:rPr lang="en-US" sz="1600" b="1" dirty="0"/>
                <a:t>-y,-x,½-z</a:t>
              </a:r>
            </a:p>
          </p:txBody>
        </p:sp>
        <p:sp>
          <p:nvSpPr>
            <p:cNvPr id="150" name="Rectangle 149">
              <a:extLst>
                <a:ext uri="{FF2B5EF4-FFF2-40B4-BE49-F238E27FC236}">
                  <a16:creationId xmlns:a16="http://schemas.microsoft.com/office/drawing/2014/main" id="{E3630633-93A8-4764-8AEA-1566DDBECE99}"/>
                </a:ext>
              </a:extLst>
            </p:cNvPr>
            <p:cNvSpPr/>
            <p:nvPr/>
          </p:nvSpPr>
          <p:spPr>
            <a:xfrm>
              <a:off x="4913784" y="4405383"/>
              <a:ext cx="1387688" cy="338554"/>
            </a:xfrm>
            <a:prstGeom prst="rect">
              <a:avLst/>
            </a:prstGeom>
          </p:spPr>
          <p:txBody>
            <a:bodyPr wrap="none">
              <a:spAutoFit/>
            </a:bodyPr>
            <a:lstStyle/>
            <a:p>
              <a:r>
                <a:rPr lang="en-US" sz="1600" b="1" dirty="0"/>
                <a:t>½-x,½+y,¾-z</a:t>
              </a:r>
            </a:p>
          </p:txBody>
        </p:sp>
        <p:sp>
          <p:nvSpPr>
            <p:cNvPr id="218" name="Rectangle 217">
              <a:extLst>
                <a:ext uri="{FF2B5EF4-FFF2-40B4-BE49-F238E27FC236}">
                  <a16:creationId xmlns:a16="http://schemas.microsoft.com/office/drawing/2014/main" id="{D63E2643-0096-4949-B942-D8415D03A960}"/>
                </a:ext>
              </a:extLst>
            </p:cNvPr>
            <p:cNvSpPr/>
            <p:nvPr/>
          </p:nvSpPr>
          <p:spPr>
            <a:xfrm>
              <a:off x="3734103" y="6105339"/>
              <a:ext cx="1387688" cy="338554"/>
            </a:xfrm>
            <a:prstGeom prst="rect">
              <a:avLst/>
            </a:prstGeom>
          </p:spPr>
          <p:txBody>
            <a:bodyPr wrap="none">
              <a:spAutoFit/>
            </a:bodyPr>
            <a:lstStyle/>
            <a:p>
              <a:r>
                <a:rPr lang="en-US" sz="1600" b="1" dirty="0"/>
                <a:t>½+x,½-y,¼-z</a:t>
              </a:r>
            </a:p>
          </p:txBody>
        </p:sp>
      </p:grpSp>
      <p:sp>
        <p:nvSpPr>
          <p:cNvPr id="236" name="Oval 235">
            <a:extLst>
              <a:ext uri="{FF2B5EF4-FFF2-40B4-BE49-F238E27FC236}">
                <a16:creationId xmlns:a16="http://schemas.microsoft.com/office/drawing/2014/main" id="{0ACE99E9-4F2A-4943-A4B3-C7C7943C6C61}"/>
              </a:ext>
            </a:extLst>
          </p:cNvPr>
          <p:cNvSpPr>
            <a:spLocks noChangeAspect="1"/>
          </p:cNvSpPr>
          <p:nvPr/>
        </p:nvSpPr>
        <p:spPr>
          <a:xfrm>
            <a:off x="3804766" y="36127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8" name="Oval 237">
            <a:extLst>
              <a:ext uri="{FF2B5EF4-FFF2-40B4-BE49-F238E27FC236}">
                <a16:creationId xmlns:a16="http://schemas.microsoft.com/office/drawing/2014/main" id="{79058151-0363-4A8C-9265-5F7A23C20A57}"/>
              </a:ext>
            </a:extLst>
          </p:cNvPr>
          <p:cNvSpPr>
            <a:spLocks noChangeAspect="1"/>
          </p:cNvSpPr>
          <p:nvPr/>
        </p:nvSpPr>
        <p:spPr>
          <a:xfrm>
            <a:off x="4261966" y="429067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9" name="Oval 238">
            <a:extLst>
              <a:ext uri="{FF2B5EF4-FFF2-40B4-BE49-F238E27FC236}">
                <a16:creationId xmlns:a16="http://schemas.microsoft.com/office/drawing/2014/main" id="{A066A1D0-89E8-4044-9E0D-DA320B1AA05C}"/>
              </a:ext>
            </a:extLst>
          </p:cNvPr>
          <p:cNvSpPr>
            <a:spLocks noChangeAspect="1"/>
          </p:cNvSpPr>
          <p:nvPr/>
        </p:nvSpPr>
        <p:spPr>
          <a:xfrm>
            <a:off x="5020660" y="259612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0" name="Oval 239">
            <a:extLst>
              <a:ext uri="{FF2B5EF4-FFF2-40B4-BE49-F238E27FC236}">
                <a16:creationId xmlns:a16="http://schemas.microsoft.com/office/drawing/2014/main" id="{3D2E57AD-B3A6-4655-A384-DA1E795E5662}"/>
              </a:ext>
            </a:extLst>
          </p:cNvPr>
          <p:cNvSpPr>
            <a:spLocks noChangeAspect="1"/>
          </p:cNvSpPr>
          <p:nvPr/>
        </p:nvSpPr>
        <p:spPr>
          <a:xfrm>
            <a:off x="5553927" y="2931247"/>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1" name="Oval 240">
            <a:extLst>
              <a:ext uri="{FF2B5EF4-FFF2-40B4-BE49-F238E27FC236}">
                <a16:creationId xmlns:a16="http://schemas.microsoft.com/office/drawing/2014/main" id="{87E8148D-7FEA-4909-B667-2A63A08134CF}"/>
              </a:ext>
            </a:extLst>
          </p:cNvPr>
          <p:cNvSpPr>
            <a:spLocks noChangeAspect="1"/>
          </p:cNvSpPr>
          <p:nvPr/>
        </p:nvSpPr>
        <p:spPr>
          <a:xfrm>
            <a:off x="3764060" y="50401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42" name="Oval 241">
            <a:extLst>
              <a:ext uri="{FF2B5EF4-FFF2-40B4-BE49-F238E27FC236}">
                <a16:creationId xmlns:a16="http://schemas.microsoft.com/office/drawing/2014/main" id="{18446C6C-50DD-4F2E-89AC-F9196315AB71}"/>
              </a:ext>
            </a:extLst>
          </p:cNvPr>
          <p:cNvSpPr>
            <a:spLocks noChangeAspect="1"/>
          </p:cNvSpPr>
          <p:nvPr/>
        </p:nvSpPr>
        <p:spPr>
          <a:xfrm>
            <a:off x="4097093" y="572845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43" name="Oval 242">
            <a:extLst>
              <a:ext uri="{FF2B5EF4-FFF2-40B4-BE49-F238E27FC236}">
                <a16:creationId xmlns:a16="http://schemas.microsoft.com/office/drawing/2014/main" id="{27497C24-0E54-4129-AA2C-05902F631F4D}"/>
              </a:ext>
            </a:extLst>
          </p:cNvPr>
          <p:cNvSpPr>
            <a:spLocks noChangeAspect="1"/>
          </p:cNvSpPr>
          <p:nvPr/>
        </p:nvSpPr>
        <p:spPr>
          <a:xfrm>
            <a:off x="5238140" y="404160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44" name="Oval 243">
            <a:extLst>
              <a:ext uri="{FF2B5EF4-FFF2-40B4-BE49-F238E27FC236}">
                <a16:creationId xmlns:a16="http://schemas.microsoft.com/office/drawing/2014/main" id="{F568C87F-60B8-4930-9BC8-80A8ACBC73BB}"/>
              </a:ext>
            </a:extLst>
          </p:cNvPr>
          <p:cNvSpPr>
            <a:spLocks noChangeAspect="1"/>
          </p:cNvSpPr>
          <p:nvPr/>
        </p:nvSpPr>
        <p:spPr>
          <a:xfrm>
            <a:off x="5473625" y="5225555"/>
            <a:ext cx="477649"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Rectangle 9">
            <a:extLst>
              <a:ext uri="{FF2B5EF4-FFF2-40B4-BE49-F238E27FC236}">
                <a16:creationId xmlns:a16="http://schemas.microsoft.com/office/drawing/2014/main" id="{67440DF0-C084-4F43-B987-8F2FDEFB3BB2}"/>
              </a:ext>
            </a:extLst>
          </p:cNvPr>
          <p:cNvSpPr/>
          <p:nvPr/>
        </p:nvSpPr>
        <p:spPr>
          <a:xfrm>
            <a:off x="6850209" y="5712716"/>
            <a:ext cx="2338875" cy="923330"/>
          </a:xfrm>
          <a:prstGeom prst="rect">
            <a:avLst/>
          </a:prstGeom>
        </p:spPr>
        <p:txBody>
          <a:bodyPr wrap="square">
            <a:spAutoFit/>
          </a:bodyPr>
          <a:lstStyle/>
          <a:p>
            <a:r>
              <a:rPr lang="en-US" dirty="0"/>
              <a:t>Substitute heavy atom positions with symmetry operators</a:t>
            </a:r>
          </a:p>
        </p:txBody>
      </p:sp>
    </p:spTree>
    <p:extLst>
      <p:ext uri="{BB962C8B-B14F-4D97-AF65-F5344CB8AC3E}">
        <p14:creationId xmlns:p14="http://schemas.microsoft.com/office/powerpoint/2010/main" val="302501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6" name="Straight Arrow Connector 175">
            <a:extLst>
              <a:ext uri="{FF2B5EF4-FFF2-40B4-BE49-F238E27FC236}">
                <a16:creationId xmlns:a16="http://schemas.microsoft.com/office/drawing/2014/main" id="{A350B19E-D42C-431B-AA93-232177D4C496}"/>
              </a:ext>
            </a:extLst>
          </p:cNvPr>
          <p:cNvCxnSpPr>
            <a:cxnSpLocks/>
          </p:cNvCxnSpPr>
          <p:nvPr/>
        </p:nvCxnSpPr>
        <p:spPr>
          <a:xfrm flipH="1">
            <a:off x="4201077" y="2982390"/>
            <a:ext cx="838241" cy="69322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EBC7DCE-1784-4F54-996D-F155B804FF91}"/>
              </a:ext>
            </a:extLst>
          </p:cNvPr>
          <p:cNvCxnSpPr>
            <a:cxnSpLocks/>
          </p:cNvCxnSpPr>
          <p:nvPr/>
        </p:nvCxnSpPr>
        <p:spPr>
          <a:xfrm rot="10800000" flipH="1">
            <a:off x="4265547" y="3022472"/>
            <a:ext cx="838241" cy="69322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102" name="Picture 101">
            <a:extLst>
              <a:ext uri="{FF2B5EF4-FFF2-40B4-BE49-F238E27FC236}">
                <a16:creationId xmlns:a16="http://schemas.microsoft.com/office/drawing/2014/main" id="{45D6B123-D12F-4ACC-93E9-627FC2DC709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5789" y="5635739"/>
            <a:ext cx="3556734" cy="936101"/>
          </a:xfrm>
          <a:prstGeom prst="rect">
            <a:avLst/>
          </a:prstGeom>
        </p:spPr>
      </p:pic>
      <p:grpSp>
        <p:nvGrpSpPr>
          <p:cNvPr id="8" name="Group 7">
            <a:extLst>
              <a:ext uri="{FF2B5EF4-FFF2-40B4-BE49-F238E27FC236}">
                <a16:creationId xmlns:a16="http://schemas.microsoft.com/office/drawing/2014/main" id="{3E722E80-C484-4001-B38C-92E696285144}"/>
              </a:ext>
            </a:extLst>
          </p:cNvPr>
          <p:cNvGrpSpPr/>
          <p:nvPr/>
        </p:nvGrpSpPr>
        <p:grpSpPr>
          <a:xfrm>
            <a:off x="3465613" y="1925533"/>
            <a:ext cx="3099929" cy="4471502"/>
            <a:chOff x="3465613" y="1925533"/>
            <a:chExt cx="3099929" cy="4471502"/>
          </a:xfrm>
        </p:grpSpPr>
        <p:sp>
          <p:nvSpPr>
            <p:cNvPr id="126" name="Cube 125">
              <a:extLst>
                <a:ext uri="{FF2B5EF4-FFF2-40B4-BE49-F238E27FC236}">
                  <a16:creationId xmlns:a16="http://schemas.microsoft.com/office/drawing/2014/main" id="{56D77A60-7F5C-46A4-BE9C-678C87E7BEC4}"/>
                </a:ext>
              </a:extLst>
            </p:cNvPr>
            <p:cNvSpPr/>
            <p:nvPr/>
          </p:nvSpPr>
          <p:spPr>
            <a:xfrm>
              <a:off x="3475779" y="1925533"/>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Cube 126">
              <a:extLst>
                <a:ext uri="{FF2B5EF4-FFF2-40B4-BE49-F238E27FC236}">
                  <a16:creationId xmlns:a16="http://schemas.microsoft.com/office/drawing/2014/main" id="{FA5E835C-7755-4410-BD05-397F2C74F6A8}"/>
                </a:ext>
              </a:extLst>
            </p:cNvPr>
            <p:cNvSpPr/>
            <p:nvPr/>
          </p:nvSpPr>
          <p:spPr>
            <a:xfrm>
              <a:off x="3475779" y="239962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Cube 127">
              <a:extLst>
                <a:ext uri="{FF2B5EF4-FFF2-40B4-BE49-F238E27FC236}">
                  <a16:creationId xmlns:a16="http://schemas.microsoft.com/office/drawing/2014/main" id="{4067219E-E6EA-4A2C-9074-72B5A61C7183}"/>
                </a:ext>
              </a:extLst>
            </p:cNvPr>
            <p:cNvSpPr/>
            <p:nvPr/>
          </p:nvSpPr>
          <p:spPr>
            <a:xfrm>
              <a:off x="3475779" y="2873707"/>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Cube 128">
              <a:extLst>
                <a:ext uri="{FF2B5EF4-FFF2-40B4-BE49-F238E27FC236}">
                  <a16:creationId xmlns:a16="http://schemas.microsoft.com/office/drawing/2014/main" id="{B1477264-A33C-4675-856A-DF0F4EE3E8BF}"/>
                </a:ext>
              </a:extLst>
            </p:cNvPr>
            <p:cNvSpPr/>
            <p:nvPr/>
          </p:nvSpPr>
          <p:spPr>
            <a:xfrm>
              <a:off x="3475779" y="334779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Cube 129">
              <a:extLst>
                <a:ext uri="{FF2B5EF4-FFF2-40B4-BE49-F238E27FC236}">
                  <a16:creationId xmlns:a16="http://schemas.microsoft.com/office/drawing/2014/main" id="{029F53D0-DE86-4DF0-9FAA-5A64AD372A3E}"/>
                </a:ext>
              </a:extLst>
            </p:cNvPr>
            <p:cNvSpPr/>
            <p:nvPr/>
          </p:nvSpPr>
          <p:spPr>
            <a:xfrm>
              <a:off x="3465613" y="3817838"/>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Cube 132">
              <a:extLst>
                <a:ext uri="{FF2B5EF4-FFF2-40B4-BE49-F238E27FC236}">
                  <a16:creationId xmlns:a16="http://schemas.microsoft.com/office/drawing/2014/main" id="{849808C1-1317-43C1-9254-1EB4C993284D}"/>
                </a:ext>
              </a:extLst>
            </p:cNvPr>
            <p:cNvSpPr/>
            <p:nvPr/>
          </p:nvSpPr>
          <p:spPr>
            <a:xfrm>
              <a:off x="3465613" y="429192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4" name="Cube 133">
              <a:extLst>
                <a:ext uri="{FF2B5EF4-FFF2-40B4-BE49-F238E27FC236}">
                  <a16:creationId xmlns:a16="http://schemas.microsoft.com/office/drawing/2014/main" id="{752960FF-EFA7-47E0-9E38-0E9C9156C6EE}"/>
                </a:ext>
              </a:extLst>
            </p:cNvPr>
            <p:cNvSpPr/>
            <p:nvPr/>
          </p:nvSpPr>
          <p:spPr>
            <a:xfrm>
              <a:off x="3465613" y="4766012"/>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Cube 134">
              <a:extLst>
                <a:ext uri="{FF2B5EF4-FFF2-40B4-BE49-F238E27FC236}">
                  <a16:creationId xmlns:a16="http://schemas.microsoft.com/office/drawing/2014/main" id="{48F70CD5-BF71-40CC-A2C4-0A3950AC4A0A}"/>
                </a:ext>
              </a:extLst>
            </p:cNvPr>
            <p:cNvSpPr/>
            <p:nvPr/>
          </p:nvSpPr>
          <p:spPr>
            <a:xfrm>
              <a:off x="3465613" y="524010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pic>
        <p:nvPicPr>
          <p:cNvPr id="105" name="Picture 4">
            <a:extLst>
              <a:ext uri="{FF2B5EF4-FFF2-40B4-BE49-F238E27FC236}">
                <a16:creationId xmlns:a16="http://schemas.microsoft.com/office/drawing/2014/main" id="{BF2CE218-E188-48ED-AD5C-4963C79828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989" b="69726"/>
          <a:stretch/>
        </p:blipFill>
        <p:spPr bwMode="auto">
          <a:xfrm>
            <a:off x="6575708" y="2036983"/>
            <a:ext cx="2554575" cy="200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199" y="274638"/>
            <a:ext cx="8423753" cy="1143000"/>
          </a:xfrm>
        </p:spPr>
        <p:txBody>
          <a:bodyPr/>
          <a:lstStyle/>
          <a:p>
            <a:pPr algn="l"/>
            <a:r>
              <a:rPr lang="en-US" sz="3200" dirty="0"/>
              <a:t>Each pairwise difference between symmetry operators corresponds to a Patterson peak coordinate (</a:t>
            </a:r>
            <a:r>
              <a:rPr lang="en-US" sz="3200" dirty="0" err="1"/>
              <a:t>u,v,w</a:t>
            </a:r>
            <a:r>
              <a:rPr lang="en-US" sz="3200" dirty="0"/>
              <a:t>).</a:t>
            </a:r>
          </a:p>
        </p:txBody>
      </p:sp>
      <p:sp>
        <p:nvSpPr>
          <p:cNvPr id="91" name="Cube 90">
            <a:extLst>
              <a:ext uri="{FF2B5EF4-FFF2-40B4-BE49-F238E27FC236}">
                <a16:creationId xmlns:a16="http://schemas.microsoft.com/office/drawing/2014/main" id="{0E1BEA79-ACA3-4B84-AA55-34F515B9C549}"/>
              </a:ext>
            </a:extLst>
          </p:cNvPr>
          <p:cNvSpPr/>
          <p:nvPr/>
        </p:nvSpPr>
        <p:spPr>
          <a:xfrm>
            <a:off x="3479054" y="1919929"/>
            <a:ext cx="3107112" cy="4487696"/>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589ACCE1-0143-4C4F-9506-4753B97407F9}"/>
              </a:ext>
            </a:extLst>
          </p:cNvPr>
          <p:cNvSpPr txBox="1"/>
          <p:nvPr/>
        </p:nvSpPr>
        <p:spPr>
          <a:xfrm>
            <a:off x="3694545" y="6495196"/>
            <a:ext cx="1992853" cy="369332"/>
          </a:xfrm>
          <a:prstGeom prst="rect">
            <a:avLst/>
          </a:prstGeom>
          <a:noFill/>
        </p:spPr>
        <p:txBody>
          <a:bodyPr wrap="none" rtlCol="0">
            <a:spAutoFit/>
          </a:bodyPr>
          <a:lstStyle/>
          <a:p>
            <a:r>
              <a:rPr lang="en-US" dirty="0">
                <a:solidFill>
                  <a:schemeClr val="bg1">
                    <a:lumMod val="65000"/>
                  </a:schemeClr>
                </a:solidFill>
              </a:rPr>
              <a:t>Unit cell of crystal</a:t>
            </a:r>
          </a:p>
        </p:txBody>
      </p:sp>
      <p:pic>
        <p:nvPicPr>
          <p:cNvPr id="103" name="Picture 102">
            <a:extLst>
              <a:ext uri="{FF2B5EF4-FFF2-40B4-BE49-F238E27FC236}">
                <a16:creationId xmlns:a16="http://schemas.microsoft.com/office/drawing/2014/main" id="{7B3BEA9A-7C9A-4F47-B9E3-F163D5FD8E1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36059" y="1813002"/>
            <a:ext cx="3556734" cy="936101"/>
          </a:xfrm>
          <a:prstGeom prst="rect">
            <a:avLst/>
          </a:prstGeom>
        </p:spPr>
      </p:pic>
      <p:grpSp>
        <p:nvGrpSpPr>
          <p:cNvPr id="9" name="Group 8">
            <a:extLst>
              <a:ext uri="{FF2B5EF4-FFF2-40B4-BE49-F238E27FC236}">
                <a16:creationId xmlns:a16="http://schemas.microsoft.com/office/drawing/2014/main" id="{912F7AEB-1E5D-4DDA-93BC-33EDE47EE763}"/>
              </a:ext>
            </a:extLst>
          </p:cNvPr>
          <p:cNvGrpSpPr/>
          <p:nvPr/>
        </p:nvGrpSpPr>
        <p:grpSpPr>
          <a:xfrm>
            <a:off x="3119288" y="5821797"/>
            <a:ext cx="933035" cy="1000779"/>
            <a:chOff x="9295022" y="-954802"/>
            <a:chExt cx="933035" cy="1000779"/>
          </a:xfrm>
        </p:grpSpPr>
        <p:cxnSp>
          <p:nvCxnSpPr>
            <p:cNvPr id="139" name="Straight Arrow Connector 138">
              <a:extLst>
                <a:ext uri="{FF2B5EF4-FFF2-40B4-BE49-F238E27FC236}">
                  <a16:creationId xmlns:a16="http://schemas.microsoft.com/office/drawing/2014/main" id="{582F5FC8-9ABD-4975-9614-3F5A15D1A804}"/>
                </a:ext>
              </a:extLst>
            </p:cNvPr>
            <p:cNvCxnSpPr>
              <a:cxnSpLocks/>
            </p:cNvCxnSpPr>
            <p:nvPr/>
          </p:nvCxnSpPr>
          <p:spPr>
            <a:xfrm flipH="1">
              <a:off x="9508456" y="-361348"/>
              <a:ext cx="155476" cy="181842"/>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70A91E04-DAFB-4851-BD78-D1C73BC00615}"/>
                </a:ext>
              </a:extLst>
            </p:cNvPr>
            <p:cNvSpPr txBox="1"/>
            <p:nvPr/>
          </p:nvSpPr>
          <p:spPr>
            <a:xfrm>
              <a:off x="9295022" y="-323355"/>
              <a:ext cx="300082" cy="369332"/>
            </a:xfrm>
            <a:prstGeom prst="rect">
              <a:avLst/>
            </a:prstGeom>
            <a:noFill/>
            <a:ln>
              <a:noFill/>
            </a:ln>
          </p:spPr>
          <p:txBody>
            <a:bodyPr wrap="none" rtlCol="0">
              <a:spAutoFit/>
            </a:bodyPr>
            <a:lstStyle/>
            <a:p>
              <a:r>
                <a:rPr lang="en-US" dirty="0">
                  <a:solidFill>
                    <a:schemeClr val="tx1">
                      <a:lumMod val="65000"/>
                      <a:lumOff val="35000"/>
                    </a:schemeClr>
                  </a:solidFill>
                </a:rPr>
                <a:t>x</a:t>
              </a:r>
            </a:p>
          </p:txBody>
        </p:sp>
        <p:cxnSp>
          <p:nvCxnSpPr>
            <p:cNvPr id="141" name="Straight Arrow Connector 140">
              <a:extLst>
                <a:ext uri="{FF2B5EF4-FFF2-40B4-BE49-F238E27FC236}">
                  <a16:creationId xmlns:a16="http://schemas.microsoft.com/office/drawing/2014/main" id="{43ECD63C-9C41-4C14-8959-EBAD2CF260B7}"/>
                </a:ext>
              </a:extLst>
            </p:cNvPr>
            <p:cNvCxnSpPr>
              <a:cxnSpLocks/>
            </p:cNvCxnSpPr>
            <p:nvPr/>
          </p:nvCxnSpPr>
          <p:spPr>
            <a:xfrm flipV="1">
              <a:off x="9663932" y="-370147"/>
              <a:ext cx="310832" cy="1756"/>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B40692FE-2B8A-4566-ABEC-803DDB78E6E1}"/>
                </a:ext>
              </a:extLst>
            </p:cNvPr>
            <p:cNvSpPr txBox="1"/>
            <p:nvPr/>
          </p:nvSpPr>
          <p:spPr>
            <a:xfrm>
              <a:off x="9927975" y="-537478"/>
              <a:ext cx="300082" cy="369332"/>
            </a:xfrm>
            <a:prstGeom prst="rect">
              <a:avLst/>
            </a:prstGeom>
            <a:noFill/>
            <a:ln>
              <a:noFill/>
            </a:ln>
          </p:spPr>
          <p:txBody>
            <a:bodyPr wrap="none" rtlCol="0">
              <a:spAutoFit/>
            </a:bodyPr>
            <a:lstStyle/>
            <a:p>
              <a:r>
                <a:rPr lang="en-US" dirty="0">
                  <a:solidFill>
                    <a:schemeClr val="tx1">
                      <a:lumMod val="65000"/>
                      <a:lumOff val="35000"/>
                    </a:schemeClr>
                  </a:solidFill>
                </a:rPr>
                <a:t>y</a:t>
              </a:r>
            </a:p>
          </p:txBody>
        </p:sp>
        <p:cxnSp>
          <p:nvCxnSpPr>
            <p:cNvPr id="143" name="Straight Arrow Connector 142">
              <a:extLst>
                <a:ext uri="{FF2B5EF4-FFF2-40B4-BE49-F238E27FC236}">
                  <a16:creationId xmlns:a16="http://schemas.microsoft.com/office/drawing/2014/main" id="{21E69A3D-965D-4E46-85C0-BFBE8648FA75}"/>
                </a:ext>
              </a:extLst>
            </p:cNvPr>
            <p:cNvCxnSpPr>
              <a:cxnSpLocks/>
            </p:cNvCxnSpPr>
            <p:nvPr/>
          </p:nvCxnSpPr>
          <p:spPr>
            <a:xfrm flipH="1" flipV="1">
              <a:off x="9667285" y="-699606"/>
              <a:ext cx="1" cy="355478"/>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89A672C5-4A9F-4636-BFF9-C2A063483198}"/>
                </a:ext>
              </a:extLst>
            </p:cNvPr>
            <p:cNvSpPr txBox="1"/>
            <p:nvPr/>
          </p:nvSpPr>
          <p:spPr>
            <a:xfrm>
              <a:off x="9563060" y="-954802"/>
              <a:ext cx="300082" cy="369332"/>
            </a:xfrm>
            <a:prstGeom prst="rect">
              <a:avLst/>
            </a:prstGeom>
            <a:noFill/>
            <a:ln>
              <a:noFill/>
            </a:ln>
          </p:spPr>
          <p:txBody>
            <a:bodyPr wrap="none" rtlCol="0">
              <a:spAutoFit/>
            </a:bodyPr>
            <a:lstStyle/>
            <a:p>
              <a:r>
                <a:rPr lang="en-US" dirty="0">
                  <a:solidFill>
                    <a:schemeClr val="tx1">
                      <a:lumMod val="65000"/>
                      <a:lumOff val="35000"/>
                    </a:schemeClr>
                  </a:solidFill>
                </a:rPr>
                <a:t>z</a:t>
              </a:r>
            </a:p>
          </p:txBody>
        </p:sp>
      </p:grpSp>
      <p:grpSp>
        <p:nvGrpSpPr>
          <p:cNvPr id="5" name="Group 4">
            <a:extLst>
              <a:ext uri="{FF2B5EF4-FFF2-40B4-BE49-F238E27FC236}">
                <a16:creationId xmlns:a16="http://schemas.microsoft.com/office/drawing/2014/main" id="{AC0BF257-2A0C-42C5-95E0-2ACC719EA270}"/>
              </a:ext>
            </a:extLst>
          </p:cNvPr>
          <p:cNvGrpSpPr/>
          <p:nvPr/>
        </p:nvGrpSpPr>
        <p:grpSpPr>
          <a:xfrm>
            <a:off x="3432668" y="2619908"/>
            <a:ext cx="2868804" cy="3861563"/>
            <a:chOff x="3432668" y="2582330"/>
            <a:chExt cx="2868804" cy="3861563"/>
          </a:xfrm>
        </p:grpSpPr>
        <p:sp>
          <p:nvSpPr>
            <p:cNvPr id="120" name="TextBox 119">
              <a:extLst>
                <a:ext uri="{FF2B5EF4-FFF2-40B4-BE49-F238E27FC236}">
                  <a16:creationId xmlns:a16="http://schemas.microsoft.com/office/drawing/2014/main" id="{AC2BD35D-4B66-4370-B796-324609F7F38B}"/>
                </a:ext>
              </a:extLst>
            </p:cNvPr>
            <p:cNvSpPr txBox="1"/>
            <p:nvPr/>
          </p:nvSpPr>
          <p:spPr>
            <a:xfrm>
              <a:off x="5398722" y="5529507"/>
              <a:ext cx="642035" cy="338554"/>
            </a:xfrm>
            <a:prstGeom prst="rect">
              <a:avLst/>
            </a:prstGeom>
            <a:noFill/>
          </p:spPr>
          <p:txBody>
            <a:bodyPr wrap="square" rtlCol="0">
              <a:spAutoFit/>
            </a:bodyPr>
            <a:lstStyle/>
            <a:p>
              <a:r>
                <a:rPr lang="en-US" sz="1600" b="1" dirty="0" err="1"/>
                <a:t>x,y,z</a:t>
              </a:r>
              <a:endParaRPr lang="en-US" sz="1600" b="1" dirty="0"/>
            </a:p>
          </p:txBody>
        </p:sp>
        <p:sp>
          <p:nvSpPr>
            <p:cNvPr id="123" name="Rectangle 122">
              <a:extLst>
                <a:ext uri="{FF2B5EF4-FFF2-40B4-BE49-F238E27FC236}">
                  <a16:creationId xmlns:a16="http://schemas.microsoft.com/office/drawing/2014/main" id="{7B8D5AB2-CAEE-4574-8399-3E8EDB612FD3}"/>
                </a:ext>
              </a:extLst>
            </p:cNvPr>
            <p:cNvSpPr/>
            <p:nvPr/>
          </p:nvSpPr>
          <p:spPr>
            <a:xfrm>
              <a:off x="3432668" y="3966483"/>
              <a:ext cx="1044645" cy="338554"/>
            </a:xfrm>
            <a:prstGeom prst="rect">
              <a:avLst/>
            </a:prstGeom>
          </p:spPr>
          <p:txBody>
            <a:bodyPr wrap="none">
              <a:spAutoFit/>
            </a:bodyPr>
            <a:lstStyle/>
            <a:p>
              <a:r>
                <a:rPr lang="en-US" sz="1600" b="1" dirty="0"/>
                <a:t>-x,-y,½+z</a:t>
              </a:r>
            </a:p>
          </p:txBody>
        </p:sp>
        <p:sp>
          <p:nvSpPr>
            <p:cNvPr id="125" name="Rectangle 124">
              <a:extLst>
                <a:ext uri="{FF2B5EF4-FFF2-40B4-BE49-F238E27FC236}">
                  <a16:creationId xmlns:a16="http://schemas.microsoft.com/office/drawing/2014/main" id="{F65213E2-2DE5-4A9A-83A3-F0FEBEDED598}"/>
                </a:ext>
              </a:extLst>
            </p:cNvPr>
            <p:cNvSpPr/>
            <p:nvPr/>
          </p:nvSpPr>
          <p:spPr>
            <a:xfrm>
              <a:off x="3675442" y="2582330"/>
              <a:ext cx="1438984" cy="338554"/>
            </a:xfrm>
            <a:prstGeom prst="rect">
              <a:avLst/>
            </a:prstGeom>
          </p:spPr>
          <p:txBody>
            <a:bodyPr wrap="none">
              <a:spAutoFit/>
            </a:bodyPr>
            <a:lstStyle/>
            <a:p>
              <a:r>
                <a:rPr lang="en-US" sz="1600" b="1" dirty="0"/>
                <a:t>½-y,½+x,¾+z</a:t>
              </a:r>
            </a:p>
          </p:txBody>
        </p:sp>
        <p:sp>
          <p:nvSpPr>
            <p:cNvPr id="137" name="Rectangle 136">
              <a:extLst>
                <a:ext uri="{FF2B5EF4-FFF2-40B4-BE49-F238E27FC236}">
                  <a16:creationId xmlns:a16="http://schemas.microsoft.com/office/drawing/2014/main" id="{832E2979-9F2A-4893-B57F-801FE1A3175B}"/>
                </a:ext>
              </a:extLst>
            </p:cNvPr>
            <p:cNvSpPr/>
            <p:nvPr/>
          </p:nvSpPr>
          <p:spPr>
            <a:xfrm>
              <a:off x="3784855" y="4610209"/>
              <a:ext cx="1438984" cy="338554"/>
            </a:xfrm>
            <a:prstGeom prst="rect">
              <a:avLst/>
            </a:prstGeom>
          </p:spPr>
          <p:txBody>
            <a:bodyPr wrap="none">
              <a:spAutoFit/>
            </a:bodyPr>
            <a:lstStyle/>
            <a:p>
              <a:r>
                <a:rPr lang="en-US" sz="1600" b="1" dirty="0"/>
                <a:t>½+y,½-x,¼+z</a:t>
              </a:r>
            </a:p>
          </p:txBody>
        </p:sp>
        <p:sp>
          <p:nvSpPr>
            <p:cNvPr id="145" name="Rectangle 144">
              <a:extLst>
                <a:ext uri="{FF2B5EF4-FFF2-40B4-BE49-F238E27FC236}">
                  <a16:creationId xmlns:a16="http://schemas.microsoft.com/office/drawing/2014/main" id="{3CB2DF83-FC8B-42AD-8311-2E5F64B24DE8}"/>
                </a:ext>
              </a:extLst>
            </p:cNvPr>
            <p:cNvSpPr/>
            <p:nvPr/>
          </p:nvSpPr>
          <p:spPr>
            <a:xfrm>
              <a:off x="5473915" y="3296133"/>
              <a:ext cx="683970" cy="338554"/>
            </a:xfrm>
            <a:prstGeom prst="rect">
              <a:avLst/>
            </a:prstGeom>
          </p:spPr>
          <p:txBody>
            <a:bodyPr wrap="none">
              <a:spAutoFit/>
            </a:bodyPr>
            <a:lstStyle/>
            <a:p>
              <a:r>
                <a:rPr lang="en-US" sz="1600" b="1" dirty="0" err="1"/>
                <a:t>y,x</a:t>
              </a:r>
              <a:r>
                <a:rPr lang="en-US" sz="1600" b="1" dirty="0"/>
                <a:t>,-z</a:t>
              </a:r>
            </a:p>
          </p:txBody>
        </p:sp>
        <p:sp>
          <p:nvSpPr>
            <p:cNvPr id="147" name="Rectangle 146">
              <a:extLst>
                <a:ext uri="{FF2B5EF4-FFF2-40B4-BE49-F238E27FC236}">
                  <a16:creationId xmlns:a16="http://schemas.microsoft.com/office/drawing/2014/main" id="{4C477499-ED00-4C23-B0F7-7E6ED78634E2}"/>
                </a:ext>
              </a:extLst>
            </p:cNvPr>
            <p:cNvSpPr/>
            <p:nvPr/>
          </p:nvSpPr>
          <p:spPr>
            <a:xfrm>
              <a:off x="3559143" y="5419466"/>
              <a:ext cx="993349" cy="338554"/>
            </a:xfrm>
            <a:prstGeom prst="rect">
              <a:avLst/>
            </a:prstGeom>
          </p:spPr>
          <p:txBody>
            <a:bodyPr wrap="none">
              <a:spAutoFit/>
            </a:bodyPr>
            <a:lstStyle/>
            <a:p>
              <a:r>
                <a:rPr lang="en-US" sz="1600" b="1" dirty="0"/>
                <a:t>-y,-x,½-z</a:t>
              </a:r>
            </a:p>
          </p:txBody>
        </p:sp>
        <p:sp>
          <p:nvSpPr>
            <p:cNvPr id="150" name="Rectangle 149">
              <a:extLst>
                <a:ext uri="{FF2B5EF4-FFF2-40B4-BE49-F238E27FC236}">
                  <a16:creationId xmlns:a16="http://schemas.microsoft.com/office/drawing/2014/main" id="{E3630633-93A8-4764-8AEA-1566DDBECE99}"/>
                </a:ext>
              </a:extLst>
            </p:cNvPr>
            <p:cNvSpPr/>
            <p:nvPr/>
          </p:nvSpPr>
          <p:spPr>
            <a:xfrm>
              <a:off x="4913784" y="4405383"/>
              <a:ext cx="1387688" cy="338554"/>
            </a:xfrm>
            <a:prstGeom prst="rect">
              <a:avLst/>
            </a:prstGeom>
          </p:spPr>
          <p:txBody>
            <a:bodyPr wrap="none">
              <a:spAutoFit/>
            </a:bodyPr>
            <a:lstStyle/>
            <a:p>
              <a:r>
                <a:rPr lang="en-US" sz="1600" b="1" dirty="0"/>
                <a:t>½-x,½+y,¾-z</a:t>
              </a:r>
            </a:p>
          </p:txBody>
        </p:sp>
        <p:sp>
          <p:nvSpPr>
            <p:cNvPr id="218" name="Rectangle 217">
              <a:extLst>
                <a:ext uri="{FF2B5EF4-FFF2-40B4-BE49-F238E27FC236}">
                  <a16:creationId xmlns:a16="http://schemas.microsoft.com/office/drawing/2014/main" id="{D63E2643-0096-4949-B942-D8415D03A960}"/>
                </a:ext>
              </a:extLst>
            </p:cNvPr>
            <p:cNvSpPr/>
            <p:nvPr/>
          </p:nvSpPr>
          <p:spPr>
            <a:xfrm>
              <a:off x="3734103" y="6105339"/>
              <a:ext cx="1387688" cy="338554"/>
            </a:xfrm>
            <a:prstGeom prst="rect">
              <a:avLst/>
            </a:prstGeom>
          </p:spPr>
          <p:txBody>
            <a:bodyPr wrap="none">
              <a:spAutoFit/>
            </a:bodyPr>
            <a:lstStyle/>
            <a:p>
              <a:r>
                <a:rPr lang="en-US" sz="1600" b="1" dirty="0"/>
                <a:t>½+x,½-y,¼-z</a:t>
              </a:r>
            </a:p>
          </p:txBody>
        </p:sp>
      </p:grpSp>
      <p:sp>
        <p:nvSpPr>
          <p:cNvPr id="236" name="Oval 235">
            <a:extLst>
              <a:ext uri="{FF2B5EF4-FFF2-40B4-BE49-F238E27FC236}">
                <a16:creationId xmlns:a16="http://schemas.microsoft.com/office/drawing/2014/main" id="{0ACE99E9-4F2A-4943-A4B3-C7C7943C6C61}"/>
              </a:ext>
            </a:extLst>
          </p:cNvPr>
          <p:cNvSpPr>
            <a:spLocks noChangeAspect="1"/>
          </p:cNvSpPr>
          <p:nvPr/>
        </p:nvSpPr>
        <p:spPr>
          <a:xfrm>
            <a:off x="3804766" y="36127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8" name="Oval 237">
            <a:extLst>
              <a:ext uri="{FF2B5EF4-FFF2-40B4-BE49-F238E27FC236}">
                <a16:creationId xmlns:a16="http://schemas.microsoft.com/office/drawing/2014/main" id="{79058151-0363-4A8C-9265-5F7A23C20A57}"/>
              </a:ext>
            </a:extLst>
          </p:cNvPr>
          <p:cNvSpPr>
            <a:spLocks noChangeAspect="1"/>
          </p:cNvSpPr>
          <p:nvPr/>
        </p:nvSpPr>
        <p:spPr>
          <a:xfrm>
            <a:off x="4261966" y="429067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9" name="Oval 238">
            <a:extLst>
              <a:ext uri="{FF2B5EF4-FFF2-40B4-BE49-F238E27FC236}">
                <a16:creationId xmlns:a16="http://schemas.microsoft.com/office/drawing/2014/main" id="{A066A1D0-89E8-4044-9E0D-DA320B1AA05C}"/>
              </a:ext>
            </a:extLst>
          </p:cNvPr>
          <p:cNvSpPr>
            <a:spLocks noChangeAspect="1"/>
          </p:cNvSpPr>
          <p:nvPr/>
        </p:nvSpPr>
        <p:spPr>
          <a:xfrm>
            <a:off x="5020660" y="259612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0" name="Oval 239">
            <a:extLst>
              <a:ext uri="{FF2B5EF4-FFF2-40B4-BE49-F238E27FC236}">
                <a16:creationId xmlns:a16="http://schemas.microsoft.com/office/drawing/2014/main" id="{3D2E57AD-B3A6-4655-A384-DA1E795E5662}"/>
              </a:ext>
            </a:extLst>
          </p:cNvPr>
          <p:cNvSpPr>
            <a:spLocks noChangeAspect="1"/>
          </p:cNvSpPr>
          <p:nvPr/>
        </p:nvSpPr>
        <p:spPr>
          <a:xfrm>
            <a:off x="5553927" y="2931247"/>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1" name="Oval 240">
            <a:extLst>
              <a:ext uri="{FF2B5EF4-FFF2-40B4-BE49-F238E27FC236}">
                <a16:creationId xmlns:a16="http://schemas.microsoft.com/office/drawing/2014/main" id="{87E8148D-7FEA-4909-B667-2A63A08134CF}"/>
              </a:ext>
            </a:extLst>
          </p:cNvPr>
          <p:cNvSpPr>
            <a:spLocks noChangeAspect="1"/>
          </p:cNvSpPr>
          <p:nvPr/>
        </p:nvSpPr>
        <p:spPr>
          <a:xfrm>
            <a:off x="3764060" y="50401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42" name="Oval 241">
            <a:extLst>
              <a:ext uri="{FF2B5EF4-FFF2-40B4-BE49-F238E27FC236}">
                <a16:creationId xmlns:a16="http://schemas.microsoft.com/office/drawing/2014/main" id="{18446C6C-50DD-4F2E-89AC-F9196315AB71}"/>
              </a:ext>
            </a:extLst>
          </p:cNvPr>
          <p:cNvSpPr>
            <a:spLocks noChangeAspect="1"/>
          </p:cNvSpPr>
          <p:nvPr/>
        </p:nvSpPr>
        <p:spPr>
          <a:xfrm>
            <a:off x="4097093" y="572845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43" name="Oval 242">
            <a:extLst>
              <a:ext uri="{FF2B5EF4-FFF2-40B4-BE49-F238E27FC236}">
                <a16:creationId xmlns:a16="http://schemas.microsoft.com/office/drawing/2014/main" id="{27497C24-0E54-4129-AA2C-05902F631F4D}"/>
              </a:ext>
            </a:extLst>
          </p:cNvPr>
          <p:cNvSpPr>
            <a:spLocks noChangeAspect="1"/>
          </p:cNvSpPr>
          <p:nvPr/>
        </p:nvSpPr>
        <p:spPr>
          <a:xfrm>
            <a:off x="5238140" y="404160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44" name="Oval 243">
            <a:extLst>
              <a:ext uri="{FF2B5EF4-FFF2-40B4-BE49-F238E27FC236}">
                <a16:creationId xmlns:a16="http://schemas.microsoft.com/office/drawing/2014/main" id="{F568C87F-60B8-4930-9BC8-80A8ACBC73BB}"/>
              </a:ext>
            </a:extLst>
          </p:cNvPr>
          <p:cNvSpPr>
            <a:spLocks noChangeAspect="1"/>
          </p:cNvSpPr>
          <p:nvPr/>
        </p:nvSpPr>
        <p:spPr>
          <a:xfrm>
            <a:off x="5473625" y="5225555"/>
            <a:ext cx="477649"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5" name="Rectangle 44">
            <a:extLst>
              <a:ext uri="{FF2B5EF4-FFF2-40B4-BE49-F238E27FC236}">
                <a16:creationId xmlns:a16="http://schemas.microsoft.com/office/drawing/2014/main" id="{85CFC351-936D-4BCE-9BF7-16F62B4C4BF4}"/>
              </a:ext>
            </a:extLst>
          </p:cNvPr>
          <p:cNvSpPr/>
          <p:nvPr/>
        </p:nvSpPr>
        <p:spPr>
          <a:xfrm>
            <a:off x="-131454" y="1919929"/>
            <a:ext cx="3475211" cy="5170646"/>
          </a:xfrm>
          <a:prstGeom prst="rect">
            <a:avLst/>
          </a:prstGeom>
        </p:spPr>
        <p:txBody>
          <a:bodyPr wrap="square">
            <a:spAutoFit/>
          </a:bodyPr>
          <a:lstStyle/>
          <a:p>
            <a:r>
              <a:rPr lang="en-US" sz="1000" dirty="0">
                <a:latin typeface="Courier New" panose="02070309020205020404" pitchFamily="49" charset="0"/>
                <a:cs typeface="Courier New" panose="02070309020205020404" pitchFamily="49" charset="0"/>
              </a:rPr>
              <a:t> Order Height/Rms  Fractional coordinates</a:t>
            </a:r>
          </a:p>
          <a:p>
            <a:r>
              <a:rPr lang="en-US" sz="1000" dirty="0">
                <a:latin typeface="Courier New" panose="02070309020205020404" pitchFamily="49" charset="0"/>
                <a:cs typeface="Courier New" panose="02070309020205020404" pitchFamily="49" charset="0"/>
              </a:rPr>
              <a:t>                    u       v       w</a:t>
            </a:r>
          </a:p>
          <a:p>
            <a:r>
              <a:rPr lang="en-US" sz="1000" dirty="0">
                <a:latin typeface="Courier New" panose="02070309020205020404" pitchFamily="49" charset="0"/>
                <a:cs typeface="Courier New" panose="02070309020205020404" pitchFamily="49" charset="0"/>
              </a:rPr>
              <a:t>     1  377.52   0.0000  0.0000  0.0000</a:t>
            </a:r>
          </a:p>
          <a:p>
            <a:r>
              <a:rPr lang="en-US" sz="1000" dirty="0">
                <a:latin typeface="Courier New" panose="02070309020205020404" pitchFamily="49" charset="0"/>
                <a:cs typeface="Courier New" panose="02070309020205020404" pitchFamily="49" charset="0"/>
              </a:rPr>
              <a:t>     2   33.12   </a:t>
            </a:r>
            <a:r>
              <a:rPr lang="en-US" sz="1000" b="1" dirty="0">
                <a:latin typeface="Courier New" panose="02070309020205020404" pitchFamily="49" charset="0"/>
                <a:cs typeface="Courier New" panose="02070309020205020404" pitchFamily="49" charset="0"/>
              </a:rPr>
              <a:t>0.4415  0.5585  0.1267</a:t>
            </a:r>
          </a:p>
          <a:p>
            <a:r>
              <a:rPr lang="en-US" sz="1000" dirty="0">
                <a:latin typeface="Courier New" panose="02070309020205020404" pitchFamily="49" charset="0"/>
                <a:cs typeface="Courier New" panose="02070309020205020404" pitchFamily="49" charset="0"/>
              </a:rPr>
              <a:t>     3   33.12   0.4415  0.4415  0.1267</a:t>
            </a:r>
          </a:p>
          <a:p>
            <a:r>
              <a:rPr lang="en-US" sz="1000" dirty="0">
                <a:latin typeface="Courier New" panose="02070309020205020404" pitchFamily="49" charset="0"/>
                <a:cs typeface="Courier New" panose="02070309020205020404" pitchFamily="49" charset="0"/>
              </a:rPr>
              <a:t>     4   33.12   0.5585  0.4415  0.1267</a:t>
            </a:r>
          </a:p>
          <a:p>
            <a:r>
              <a:rPr lang="en-US" sz="1000" dirty="0">
                <a:latin typeface="Courier New" panose="02070309020205020404" pitchFamily="49" charset="0"/>
                <a:cs typeface="Courier New" panose="02070309020205020404" pitchFamily="49" charset="0"/>
              </a:rPr>
              <a:t>     5   33.12   0.5585  0.5585  0.1267</a:t>
            </a:r>
          </a:p>
          <a:p>
            <a:r>
              <a:rPr lang="en-US" sz="1000" dirty="0">
                <a:latin typeface="Courier New" panose="02070309020205020404" pitchFamily="49" charset="0"/>
                <a:cs typeface="Courier New" panose="02070309020205020404" pitchFamily="49" charset="0"/>
              </a:rPr>
              <a:t>     6   33.12   0.4415  0.4415  0.8733</a:t>
            </a:r>
          </a:p>
          <a:p>
            <a:r>
              <a:rPr lang="en-US" sz="1000" dirty="0">
                <a:latin typeface="Courier New" panose="02070309020205020404" pitchFamily="49" charset="0"/>
                <a:cs typeface="Courier New" panose="02070309020205020404" pitchFamily="49" charset="0"/>
              </a:rPr>
              <a:t>     7   33.12   0.5585  0.4415  0.8733</a:t>
            </a:r>
          </a:p>
          <a:p>
            <a:r>
              <a:rPr lang="en-US" sz="1000" dirty="0">
                <a:latin typeface="Courier New" panose="02070309020205020404" pitchFamily="49" charset="0"/>
                <a:cs typeface="Courier New" panose="02070309020205020404" pitchFamily="49" charset="0"/>
              </a:rPr>
              <a:t>     8   33.12   0.4415  0.5585  0.8733</a:t>
            </a:r>
          </a:p>
          <a:p>
            <a:r>
              <a:rPr lang="en-US" sz="1000" dirty="0">
                <a:latin typeface="Courier New" panose="02070309020205020404" pitchFamily="49" charset="0"/>
                <a:cs typeface="Courier New" panose="02070309020205020404" pitchFamily="49" charset="0"/>
              </a:rPr>
              <a:t>     9   33.12   0.5585  0.5585  0.8733</a:t>
            </a:r>
          </a:p>
          <a:p>
            <a:r>
              <a:rPr lang="en-US" sz="1000" dirty="0">
                <a:latin typeface="Courier New" panose="02070309020205020404" pitchFamily="49" charset="0"/>
                <a:cs typeface="Courier New" panose="02070309020205020404" pitchFamily="49" charset="0"/>
              </a:rPr>
              <a:t>    10   32.05   0.0081  0.5000  0.6229</a:t>
            </a:r>
          </a:p>
          <a:p>
            <a:r>
              <a:rPr lang="en-US" sz="1000" dirty="0">
                <a:latin typeface="Courier New" panose="02070309020205020404" pitchFamily="49" charset="0"/>
                <a:cs typeface="Courier New" panose="02070309020205020404" pitchFamily="49" charset="0"/>
              </a:rPr>
              <a:t>    11   32.05   0.5000  0.0081  0.6229</a:t>
            </a:r>
          </a:p>
          <a:p>
            <a:r>
              <a:rPr lang="en-US" sz="1000" dirty="0">
                <a:latin typeface="Courier New" panose="02070309020205020404" pitchFamily="49" charset="0"/>
                <a:cs typeface="Courier New" panose="02070309020205020404" pitchFamily="49" charset="0"/>
              </a:rPr>
              <a:t>    12   32.05   0.9926  0.5000  0.6229</a:t>
            </a:r>
          </a:p>
          <a:p>
            <a:r>
              <a:rPr lang="en-US" sz="1000" dirty="0">
                <a:latin typeface="Courier New" panose="02070309020205020404" pitchFamily="49" charset="0"/>
                <a:cs typeface="Courier New" panose="02070309020205020404" pitchFamily="49" charset="0"/>
              </a:rPr>
              <a:t>    13   32.05   0.5000  0.9926  0.6229</a:t>
            </a:r>
          </a:p>
          <a:p>
            <a:r>
              <a:rPr lang="en-US" sz="1000" dirty="0">
                <a:latin typeface="Courier New" panose="02070309020205020404" pitchFamily="49" charset="0"/>
                <a:cs typeface="Courier New" panose="02070309020205020404" pitchFamily="49" charset="0"/>
              </a:rPr>
              <a:t>    14   32.05   0.5000  0.9926  0.3771</a:t>
            </a:r>
          </a:p>
          <a:p>
            <a:r>
              <a:rPr lang="en-US" sz="1000" dirty="0">
                <a:latin typeface="Courier New" panose="02070309020205020404" pitchFamily="49" charset="0"/>
                <a:cs typeface="Courier New" panose="02070309020205020404" pitchFamily="49" charset="0"/>
              </a:rPr>
              <a:t>    15   32.05   0.5000  0.0081  0.3771</a:t>
            </a:r>
          </a:p>
          <a:p>
            <a:r>
              <a:rPr lang="en-US" sz="1000" dirty="0">
                <a:latin typeface="Courier New" panose="02070309020205020404" pitchFamily="49" charset="0"/>
                <a:cs typeface="Courier New" panose="02070309020205020404" pitchFamily="49" charset="0"/>
              </a:rPr>
              <a:t>    16   32.05   0.0081  0.5000  0.3771</a:t>
            </a:r>
          </a:p>
          <a:p>
            <a:r>
              <a:rPr lang="en-US" sz="1000" b="1" dirty="0">
                <a:solidFill>
                  <a:srgbClr val="FF0000"/>
                </a:solidFill>
                <a:latin typeface="Courier New" panose="02070309020205020404" pitchFamily="49" charset="0"/>
                <a:cs typeface="Courier New" panose="02070309020205020404" pitchFamily="49" charset="0"/>
              </a:rPr>
              <a:t>    17   31.30   0.4525  0.0586  0.2500</a:t>
            </a:r>
          </a:p>
          <a:p>
            <a:r>
              <a:rPr lang="en-US" sz="1000" dirty="0">
                <a:latin typeface="Courier New" panose="02070309020205020404" pitchFamily="49" charset="0"/>
                <a:cs typeface="Courier New" panose="02070309020205020404" pitchFamily="49" charset="0"/>
              </a:rPr>
              <a:t>    18   31.30   0.9414  0.4525  0.2500</a:t>
            </a:r>
          </a:p>
          <a:p>
            <a:r>
              <a:rPr lang="en-US" sz="1000" dirty="0">
                <a:latin typeface="Courier New" panose="02070309020205020404" pitchFamily="49" charset="0"/>
                <a:cs typeface="Courier New" panose="02070309020205020404" pitchFamily="49" charset="0"/>
              </a:rPr>
              <a:t>    19   31.30   0.4525  0.0586  0.7500</a:t>
            </a:r>
          </a:p>
          <a:p>
            <a:r>
              <a:rPr lang="en-US" sz="1000" dirty="0">
                <a:latin typeface="Courier New" panose="02070309020205020404" pitchFamily="49" charset="0"/>
                <a:cs typeface="Courier New" panose="02070309020205020404" pitchFamily="49" charset="0"/>
              </a:rPr>
              <a:t>    20   31.30   0.9414  0.4525  0.7500</a:t>
            </a:r>
          </a:p>
          <a:p>
            <a:r>
              <a:rPr lang="en-US" sz="1000" dirty="0">
                <a:latin typeface="Courier New" panose="02070309020205020404" pitchFamily="49" charset="0"/>
                <a:cs typeface="Courier New" panose="02070309020205020404" pitchFamily="49" charset="0"/>
              </a:rPr>
              <a:t>    21   31.30   0.9414  0.5475  0.2500</a:t>
            </a:r>
          </a:p>
          <a:p>
            <a:r>
              <a:rPr lang="en-US" sz="1000" dirty="0">
                <a:latin typeface="Courier New" panose="02070309020205020404" pitchFamily="49" charset="0"/>
                <a:cs typeface="Courier New" panose="02070309020205020404" pitchFamily="49" charset="0"/>
              </a:rPr>
              <a:t>    22   31.30   0.5475  0.0586  0.7500</a:t>
            </a:r>
          </a:p>
          <a:p>
            <a:r>
              <a:rPr lang="en-US" sz="1000" dirty="0">
                <a:latin typeface="Courier New" panose="02070309020205020404" pitchFamily="49" charset="0"/>
                <a:cs typeface="Courier New" panose="02070309020205020404" pitchFamily="49" charset="0"/>
              </a:rPr>
              <a:t>    23   31.30   0.9414  0.5475  0.7500</a:t>
            </a:r>
          </a:p>
          <a:p>
            <a:r>
              <a:rPr lang="en-US" sz="1000" dirty="0">
                <a:latin typeface="Courier New" panose="02070309020205020404" pitchFamily="49" charset="0"/>
                <a:cs typeface="Courier New" panose="02070309020205020404" pitchFamily="49" charset="0"/>
              </a:rPr>
              <a:t>    24   31.30   0.5475  0.0586  0.2500</a:t>
            </a:r>
          </a:p>
          <a:p>
            <a:r>
              <a:rPr lang="en-US" sz="1000" dirty="0">
                <a:latin typeface="Courier New" panose="02070309020205020404" pitchFamily="49" charset="0"/>
                <a:cs typeface="Courier New" panose="02070309020205020404" pitchFamily="49" charset="0"/>
              </a:rPr>
              <a:t>    25   31.30   0.0586  0.4525  0.2500</a:t>
            </a:r>
          </a:p>
          <a:p>
            <a:r>
              <a:rPr lang="en-US" sz="1000" dirty="0">
                <a:latin typeface="Courier New" panose="02070309020205020404" pitchFamily="49" charset="0"/>
                <a:cs typeface="Courier New" panose="02070309020205020404" pitchFamily="49" charset="0"/>
              </a:rPr>
              <a:t>    26   31.30   0.0586  0.5475  0.2500</a:t>
            </a:r>
          </a:p>
          <a:p>
            <a:r>
              <a:rPr lang="en-US" sz="1000" dirty="0">
                <a:latin typeface="Courier New" panose="02070309020205020404" pitchFamily="49" charset="0"/>
                <a:cs typeface="Courier New" panose="02070309020205020404" pitchFamily="49" charset="0"/>
              </a:rPr>
              <a:t>    27   31.30   0.4525  0.9414  0.2500</a:t>
            </a:r>
          </a:p>
          <a:p>
            <a:r>
              <a:rPr lang="en-US" sz="1000" dirty="0">
                <a:latin typeface="Courier New" panose="02070309020205020404" pitchFamily="49" charset="0"/>
                <a:cs typeface="Courier New" panose="02070309020205020404" pitchFamily="49" charset="0"/>
              </a:rPr>
              <a:t>    28   31.30   0.5475  0.9414  0.2500</a:t>
            </a:r>
          </a:p>
          <a:p>
            <a:r>
              <a:rPr lang="en-US" sz="1000" dirty="0">
                <a:latin typeface="Courier New" panose="02070309020205020404" pitchFamily="49" charset="0"/>
                <a:cs typeface="Courier New" panose="02070309020205020404" pitchFamily="49" charset="0"/>
              </a:rPr>
              <a:t>    29   31.30   0.0586  0.4525  0.7500</a:t>
            </a:r>
          </a:p>
          <a:p>
            <a:r>
              <a:rPr lang="en-US" sz="1000" dirty="0">
                <a:latin typeface="Courier New" panose="02070309020205020404" pitchFamily="49" charset="0"/>
                <a:cs typeface="Courier New" panose="02070309020205020404" pitchFamily="49" charset="0"/>
              </a:rPr>
              <a:t>    30   31.30   0.0586  0.5475  0.7500</a:t>
            </a:r>
          </a:p>
          <a:p>
            <a:r>
              <a:rPr lang="en-US" sz="1000" dirty="0">
                <a:latin typeface="Courier New" panose="02070309020205020404" pitchFamily="49" charset="0"/>
                <a:cs typeface="Courier New" panose="02070309020205020404" pitchFamily="49" charset="0"/>
              </a:rPr>
              <a:t>    </a:t>
            </a:r>
          </a:p>
        </p:txBody>
      </p:sp>
      <p:sp>
        <p:nvSpPr>
          <p:cNvPr id="3" name="Rectangle 2">
            <a:extLst>
              <a:ext uri="{FF2B5EF4-FFF2-40B4-BE49-F238E27FC236}">
                <a16:creationId xmlns:a16="http://schemas.microsoft.com/office/drawing/2014/main" id="{68A0AC8B-FBF2-444A-926B-4706AAE73577}"/>
              </a:ext>
            </a:extLst>
          </p:cNvPr>
          <p:cNvSpPr/>
          <p:nvPr/>
        </p:nvSpPr>
        <p:spPr>
          <a:xfrm>
            <a:off x="6891967" y="4974773"/>
            <a:ext cx="2351487" cy="1077218"/>
          </a:xfrm>
          <a:prstGeom prst="rect">
            <a:avLst/>
          </a:prstGeom>
        </p:spPr>
        <p:txBody>
          <a:bodyPr wrap="square">
            <a:spAutoFit/>
          </a:bodyPr>
          <a:lstStyle/>
          <a:p>
            <a:r>
              <a:rPr lang="en-US" sz="1600" dirty="0"/>
              <a:t>Symmetry operators enable us to write an algebraic expression to solve for </a:t>
            </a:r>
            <a:r>
              <a:rPr lang="en-US" sz="1600" dirty="0" err="1"/>
              <a:t>x,y,z</a:t>
            </a:r>
            <a:r>
              <a:rPr lang="en-US" sz="1600" dirty="0"/>
              <a:t>.</a:t>
            </a:r>
          </a:p>
        </p:txBody>
      </p:sp>
      <p:sp>
        <p:nvSpPr>
          <p:cNvPr id="7" name="Rectangle 6">
            <a:extLst>
              <a:ext uri="{FF2B5EF4-FFF2-40B4-BE49-F238E27FC236}">
                <a16:creationId xmlns:a16="http://schemas.microsoft.com/office/drawing/2014/main" id="{1E4B4624-B8D4-40F2-9738-71A8505624B8}"/>
              </a:ext>
            </a:extLst>
          </p:cNvPr>
          <p:cNvSpPr/>
          <p:nvPr/>
        </p:nvSpPr>
        <p:spPr>
          <a:xfrm>
            <a:off x="6690673" y="6071853"/>
            <a:ext cx="2554575" cy="646331"/>
          </a:xfrm>
          <a:prstGeom prst="rect">
            <a:avLst/>
          </a:prstGeom>
        </p:spPr>
        <p:txBody>
          <a:bodyPr wrap="square">
            <a:spAutoFit/>
          </a:bodyPr>
          <a:lstStyle/>
          <a:p>
            <a:r>
              <a:rPr lang="en-US" sz="1200" dirty="0" err="1">
                <a:solidFill>
                  <a:schemeClr val="tx2"/>
                </a:solidFill>
                <a:latin typeface="Courier New" panose="02070309020205020404" pitchFamily="49" charset="0"/>
                <a:cs typeface="Courier New" panose="02070309020205020404" pitchFamily="49" charset="0"/>
              </a:rPr>
              <a:t>Symm</a:t>
            </a:r>
            <a:endParaRPr lang="en-US" sz="1200" dirty="0">
              <a:solidFill>
                <a:schemeClr val="tx2"/>
              </a:solidFill>
              <a:latin typeface="Courier New" panose="02070309020205020404" pitchFamily="49" charset="0"/>
              <a:cs typeface="Courier New" panose="02070309020205020404" pitchFamily="49" charset="0"/>
            </a:endParaRPr>
          </a:p>
          <a:p>
            <a:r>
              <a:rPr lang="en-US" sz="1200" dirty="0">
                <a:solidFill>
                  <a:schemeClr val="tx2"/>
                </a:solidFill>
                <a:latin typeface="Courier New" panose="02070309020205020404" pitchFamily="49" charset="0"/>
                <a:cs typeface="Courier New" panose="02070309020205020404" pitchFamily="49" charset="0"/>
              </a:rPr>
              <a:t>Op#    u       v      w</a:t>
            </a:r>
          </a:p>
          <a:p>
            <a:r>
              <a:rPr lang="en-US" sz="1200" dirty="0">
                <a:solidFill>
                  <a:schemeClr val="tx2"/>
                </a:solidFill>
                <a:latin typeface="Courier New" panose="02070309020205020404" pitchFamily="49" charset="0"/>
                <a:cs typeface="Courier New" panose="02070309020205020404" pitchFamily="49" charset="0"/>
              </a:rPr>
              <a:t>3-2) ½+x-y,  ½+x+y,  +¼</a:t>
            </a:r>
          </a:p>
        </p:txBody>
      </p:sp>
      <p:sp>
        <p:nvSpPr>
          <p:cNvPr id="10" name="Rectangle 9">
            <a:extLst>
              <a:ext uri="{FF2B5EF4-FFF2-40B4-BE49-F238E27FC236}">
                <a16:creationId xmlns:a16="http://schemas.microsoft.com/office/drawing/2014/main" id="{948F897E-97FB-432F-B4FB-179EF644BCB8}"/>
              </a:ext>
            </a:extLst>
          </p:cNvPr>
          <p:cNvSpPr/>
          <p:nvPr/>
        </p:nvSpPr>
        <p:spPr>
          <a:xfrm>
            <a:off x="7178467" y="2844020"/>
            <a:ext cx="1702485" cy="287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E2161-653E-448E-B1E3-20492A25A3B2}"/>
              </a:ext>
            </a:extLst>
          </p:cNvPr>
          <p:cNvSpPr/>
          <p:nvPr/>
        </p:nvSpPr>
        <p:spPr>
          <a:xfrm rot="19296119">
            <a:off x="3863168" y="3121620"/>
            <a:ext cx="1281889" cy="276999"/>
          </a:xfrm>
          <a:prstGeom prst="rect">
            <a:avLst/>
          </a:prstGeom>
        </p:spPr>
        <p:txBody>
          <a:bodyPr wrap="none">
            <a:spAutoFit/>
          </a:bodyPr>
          <a:lstStyle/>
          <a:p>
            <a:r>
              <a:rPr lang="en-US" sz="1200" dirty="0">
                <a:solidFill>
                  <a:srgbClr val="FF0000"/>
                </a:solidFill>
                <a:latin typeface="Arial Narrow" panose="020B0606020202030204" pitchFamily="34" charset="0"/>
                <a:cs typeface="Courier New" panose="02070309020205020404" pitchFamily="49" charset="0"/>
              </a:rPr>
              <a:t>½+x-y,  ½+x+y,  +¼</a:t>
            </a:r>
            <a:endParaRPr lang="en-US" sz="12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59671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6" name="Straight Arrow Connector 175">
            <a:extLst>
              <a:ext uri="{FF2B5EF4-FFF2-40B4-BE49-F238E27FC236}">
                <a16:creationId xmlns:a16="http://schemas.microsoft.com/office/drawing/2014/main" id="{A350B19E-D42C-431B-AA93-232177D4C496}"/>
              </a:ext>
            </a:extLst>
          </p:cNvPr>
          <p:cNvCxnSpPr>
            <a:cxnSpLocks/>
          </p:cNvCxnSpPr>
          <p:nvPr/>
        </p:nvCxnSpPr>
        <p:spPr>
          <a:xfrm flipH="1">
            <a:off x="4201077" y="2982390"/>
            <a:ext cx="838241" cy="69322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EBC7DCE-1784-4F54-996D-F155B804FF91}"/>
              </a:ext>
            </a:extLst>
          </p:cNvPr>
          <p:cNvCxnSpPr>
            <a:cxnSpLocks/>
          </p:cNvCxnSpPr>
          <p:nvPr/>
        </p:nvCxnSpPr>
        <p:spPr>
          <a:xfrm rot="10800000" flipH="1">
            <a:off x="4265547" y="3022472"/>
            <a:ext cx="838241" cy="69322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102" name="Picture 101">
            <a:extLst>
              <a:ext uri="{FF2B5EF4-FFF2-40B4-BE49-F238E27FC236}">
                <a16:creationId xmlns:a16="http://schemas.microsoft.com/office/drawing/2014/main" id="{45D6B123-D12F-4ACC-93E9-627FC2DC709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5789" y="5635739"/>
            <a:ext cx="3556734" cy="936101"/>
          </a:xfrm>
          <a:prstGeom prst="rect">
            <a:avLst/>
          </a:prstGeom>
        </p:spPr>
      </p:pic>
      <p:grpSp>
        <p:nvGrpSpPr>
          <p:cNvPr id="8" name="Group 7">
            <a:extLst>
              <a:ext uri="{FF2B5EF4-FFF2-40B4-BE49-F238E27FC236}">
                <a16:creationId xmlns:a16="http://schemas.microsoft.com/office/drawing/2014/main" id="{3E722E80-C484-4001-B38C-92E696285144}"/>
              </a:ext>
            </a:extLst>
          </p:cNvPr>
          <p:cNvGrpSpPr/>
          <p:nvPr/>
        </p:nvGrpSpPr>
        <p:grpSpPr>
          <a:xfrm>
            <a:off x="3465613" y="1925533"/>
            <a:ext cx="3099929" cy="4471502"/>
            <a:chOff x="3465613" y="1925533"/>
            <a:chExt cx="3099929" cy="4471502"/>
          </a:xfrm>
        </p:grpSpPr>
        <p:sp>
          <p:nvSpPr>
            <p:cNvPr id="126" name="Cube 125">
              <a:extLst>
                <a:ext uri="{FF2B5EF4-FFF2-40B4-BE49-F238E27FC236}">
                  <a16:creationId xmlns:a16="http://schemas.microsoft.com/office/drawing/2014/main" id="{56D77A60-7F5C-46A4-BE9C-678C87E7BEC4}"/>
                </a:ext>
              </a:extLst>
            </p:cNvPr>
            <p:cNvSpPr/>
            <p:nvPr/>
          </p:nvSpPr>
          <p:spPr>
            <a:xfrm>
              <a:off x="3475779" y="1925533"/>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Cube 126">
              <a:extLst>
                <a:ext uri="{FF2B5EF4-FFF2-40B4-BE49-F238E27FC236}">
                  <a16:creationId xmlns:a16="http://schemas.microsoft.com/office/drawing/2014/main" id="{FA5E835C-7755-4410-BD05-397F2C74F6A8}"/>
                </a:ext>
              </a:extLst>
            </p:cNvPr>
            <p:cNvSpPr/>
            <p:nvPr/>
          </p:nvSpPr>
          <p:spPr>
            <a:xfrm>
              <a:off x="3475779" y="239962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Cube 127">
              <a:extLst>
                <a:ext uri="{FF2B5EF4-FFF2-40B4-BE49-F238E27FC236}">
                  <a16:creationId xmlns:a16="http://schemas.microsoft.com/office/drawing/2014/main" id="{4067219E-E6EA-4A2C-9074-72B5A61C7183}"/>
                </a:ext>
              </a:extLst>
            </p:cNvPr>
            <p:cNvSpPr/>
            <p:nvPr/>
          </p:nvSpPr>
          <p:spPr>
            <a:xfrm>
              <a:off x="3475779" y="2873707"/>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Cube 128">
              <a:extLst>
                <a:ext uri="{FF2B5EF4-FFF2-40B4-BE49-F238E27FC236}">
                  <a16:creationId xmlns:a16="http://schemas.microsoft.com/office/drawing/2014/main" id="{B1477264-A33C-4675-856A-DF0F4EE3E8BF}"/>
                </a:ext>
              </a:extLst>
            </p:cNvPr>
            <p:cNvSpPr/>
            <p:nvPr/>
          </p:nvSpPr>
          <p:spPr>
            <a:xfrm>
              <a:off x="3475779" y="334779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Cube 129">
              <a:extLst>
                <a:ext uri="{FF2B5EF4-FFF2-40B4-BE49-F238E27FC236}">
                  <a16:creationId xmlns:a16="http://schemas.microsoft.com/office/drawing/2014/main" id="{029F53D0-DE86-4DF0-9FAA-5A64AD372A3E}"/>
                </a:ext>
              </a:extLst>
            </p:cNvPr>
            <p:cNvSpPr/>
            <p:nvPr/>
          </p:nvSpPr>
          <p:spPr>
            <a:xfrm>
              <a:off x="3465613" y="3817838"/>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Cube 132">
              <a:extLst>
                <a:ext uri="{FF2B5EF4-FFF2-40B4-BE49-F238E27FC236}">
                  <a16:creationId xmlns:a16="http://schemas.microsoft.com/office/drawing/2014/main" id="{849808C1-1317-43C1-9254-1EB4C993284D}"/>
                </a:ext>
              </a:extLst>
            </p:cNvPr>
            <p:cNvSpPr/>
            <p:nvPr/>
          </p:nvSpPr>
          <p:spPr>
            <a:xfrm>
              <a:off x="3465613" y="429192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4" name="Cube 133">
              <a:extLst>
                <a:ext uri="{FF2B5EF4-FFF2-40B4-BE49-F238E27FC236}">
                  <a16:creationId xmlns:a16="http://schemas.microsoft.com/office/drawing/2014/main" id="{752960FF-EFA7-47E0-9E38-0E9C9156C6EE}"/>
                </a:ext>
              </a:extLst>
            </p:cNvPr>
            <p:cNvSpPr/>
            <p:nvPr/>
          </p:nvSpPr>
          <p:spPr>
            <a:xfrm>
              <a:off x="3465613" y="4766012"/>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Cube 134">
              <a:extLst>
                <a:ext uri="{FF2B5EF4-FFF2-40B4-BE49-F238E27FC236}">
                  <a16:creationId xmlns:a16="http://schemas.microsoft.com/office/drawing/2014/main" id="{48F70CD5-BF71-40CC-A2C4-0A3950AC4A0A}"/>
                </a:ext>
              </a:extLst>
            </p:cNvPr>
            <p:cNvSpPr/>
            <p:nvPr/>
          </p:nvSpPr>
          <p:spPr>
            <a:xfrm>
              <a:off x="3465613" y="524010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pic>
        <p:nvPicPr>
          <p:cNvPr id="105" name="Picture 4">
            <a:extLst>
              <a:ext uri="{FF2B5EF4-FFF2-40B4-BE49-F238E27FC236}">
                <a16:creationId xmlns:a16="http://schemas.microsoft.com/office/drawing/2014/main" id="{BF2CE218-E188-48ED-AD5C-4963C79828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989" b="69726"/>
          <a:stretch/>
        </p:blipFill>
        <p:spPr bwMode="auto">
          <a:xfrm>
            <a:off x="6575708" y="2036983"/>
            <a:ext cx="2554575" cy="200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199" y="274638"/>
            <a:ext cx="8423753" cy="1143000"/>
          </a:xfrm>
        </p:spPr>
        <p:txBody>
          <a:bodyPr/>
          <a:lstStyle/>
          <a:p>
            <a:pPr algn="l"/>
            <a:r>
              <a:rPr lang="en-US" sz="3200" dirty="0"/>
              <a:t>Each pairwise difference between symmetry operators corresponds to a Patterson peak coordinate (</a:t>
            </a:r>
            <a:r>
              <a:rPr lang="en-US" sz="3200" dirty="0" err="1"/>
              <a:t>u,v,w</a:t>
            </a:r>
            <a:r>
              <a:rPr lang="en-US" sz="3200" dirty="0"/>
              <a:t>).</a:t>
            </a:r>
          </a:p>
        </p:txBody>
      </p:sp>
      <p:sp>
        <p:nvSpPr>
          <p:cNvPr id="91" name="Cube 90">
            <a:extLst>
              <a:ext uri="{FF2B5EF4-FFF2-40B4-BE49-F238E27FC236}">
                <a16:creationId xmlns:a16="http://schemas.microsoft.com/office/drawing/2014/main" id="{0E1BEA79-ACA3-4B84-AA55-34F515B9C549}"/>
              </a:ext>
            </a:extLst>
          </p:cNvPr>
          <p:cNvSpPr/>
          <p:nvPr/>
        </p:nvSpPr>
        <p:spPr>
          <a:xfrm>
            <a:off x="3479054" y="1919929"/>
            <a:ext cx="3107112" cy="4487696"/>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589ACCE1-0143-4C4F-9506-4753B97407F9}"/>
              </a:ext>
            </a:extLst>
          </p:cNvPr>
          <p:cNvSpPr txBox="1"/>
          <p:nvPr/>
        </p:nvSpPr>
        <p:spPr>
          <a:xfrm>
            <a:off x="3694545" y="6495196"/>
            <a:ext cx="1992853" cy="369332"/>
          </a:xfrm>
          <a:prstGeom prst="rect">
            <a:avLst/>
          </a:prstGeom>
          <a:noFill/>
        </p:spPr>
        <p:txBody>
          <a:bodyPr wrap="none" rtlCol="0">
            <a:spAutoFit/>
          </a:bodyPr>
          <a:lstStyle/>
          <a:p>
            <a:r>
              <a:rPr lang="en-US" dirty="0">
                <a:solidFill>
                  <a:schemeClr val="bg1">
                    <a:lumMod val="65000"/>
                  </a:schemeClr>
                </a:solidFill>
              </a:rPr>
              <a:t>Unit cell of crystal</a:t>
            </a:r>
          </a:p>
        </p:txBody>
      </p:sp>
      <p:pic>
        <p:nvPicPr>
          <p:cNvPr id="103" name="Picture 102">
            <a:extLst>
              <a:ext uri="{FF2B5EF4-FFF2-40B4-BE49-F238E27FC236}">
                <a16:creationId xmlns:a16="http://schemas.microsoft.com/office/drawing/2014/main" id="{7B3BEA9A-7C9A-4F47-B9E3-F163D5FD8E1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36059" y="1813002"/>
            <a:ext cx="3556734" cy="936101"/>
          </a:xfrm>
          <a:prstGeom prst="rect">
            <a:avLst/>
          </a:prstGeom>
        </p:spPr>
      </p:pic>
      <p:grpSp>
        <p:nvGrpSpPr>
          <p:cNvPr id="9" name="Group 8">
            <a:extLst>
              <a:ext uri="{FF2B5EF4-FFF2-40B4-BE49-F238E27FC236}">
                <a16:creationId xmlns:a16="http://schemas.microsoft.com/office/drawing/2014/main" id="{912F7AEB-1E5D-4DDA-93BC-33EDE47EE763}"/>
              </a:ext>
            </a:extLst>
          </p:cNvPr>
          <p:cNvGrpSpPr/>
          <p:nvPr/>
        </p:nvGrpSpPr>
        <p:grpSpPr>
          <a:xfrm>
            <a:off x="3119288" y="5821797"/>
            <a:ext cx="933035" cy="1000779"/>
            <a:chOff x="9295022" y="-954802"/>
            <a:chExt cx="933035" cy="1000779"/>
          </a:xfrm>
        </p:grpSpPr>
        <p:cxnSp>
          <p:nvCxnSpPr>
            <p:cNvPr id="139" name="Straight Arrow Connector 138">
              <a:extLst>
                <a:ext uri="{FF2B5EF4-FFF2-40B4-BE49-F238E27FC236}">
                  <a16:creationId xmlns:a16="http://schemas.microsoft.com/office/drawing/2014/main" id="{582F5FC8-9ABD-4975-9614-3F5A15D1A804}"/>
                </a:ext>
              </a:extLst>
            </p:cNvPr>
            <p:cNvCxnSpPr>
              <a:cxnSpLocks/>
            </p:cNvCxnSpPr>
            <p:nvPr/>
          </p:nvCxnSpPr>
          <p:spPr>
            <a:xfrm flipH="1">
              <a:off x="9508456" y="-361348"/>
              <a:ext cx="155476" cy="181842"/>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70A91E04-DAFB-4851-BD78-D1C73BC00615}"/>
                </a:ext>
              </a:extLst>
            </p:cNvPr>
            <p:cNvSpPr txBox="1"/>
            <p:nvPr/>
          </p:nvSpPr>
          <p:spPr>
            <a:xfrm>
              <a:off x="9295022" y="-323355"/>
              <a:ext cx="300082" cy="369332"/>
            </a:xfrm>
            <a:prstGeom prst="rect">
              <a:avLst/>
            </a:prstGeom>
            <a:noFill/>
            <a:ln>
              <a:noFill/>
            </a:ln>
          </p:spPr>
          <p:txBody>
            <a:bodyPr wrap="none" rtlCol="0">
              <a:spAutoFit/>
            </a:bodyPr>
            <a:lstStyle/>
            <a:p>
              <a:r>
                <a:rPr lang="en-US" dirty="0">
                  <a:solidFill>
                    <a:schemeClr val="tx1">
                      <a:lumMod val="65000"/>
                      <a:lumOff val="35000"/>
                    </a:schemeClr>
                  </a:solidFill>
                </a:rPr>
                <a:t>x</a:t>
              </a:r>
            </a:p>
          </p:txBody>
        </p:sp>
        <p:cxnSp>
          <p:nvCxnSpPr>
            <p:cNvPr id="141" name="Straight Arrow Connector 140">
              <a:extLst>
                <a:ext uri="{FF2B5EF4-FFF2-40B4-BE49-F238E27FC236}">
                  <a16:creationId xmlns:a16="http://schemas.microsoft.com/office/drawing/2014/main" id="{43ECD63C-9C41-4C14-8959-EBAD2CF260B7}"/>
                </a:ext>
              </a:extLst>
            </p:cNvPr>
            <p:cNvCxnSpPr>
              <a:cxnSpLocks/>
            </p:cNvCxnSpPr>
            <p:nvPr/>
          </p:nvCxnSpPr>
          <p:spPr>
            <a:xfrm flipV="1">
              <a:off x="9663932" y="-370147"/>
              <a:ext cx="310832" cy="1756"/>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B40692FE-2B8A-4566-ABEC-803DDB78E6E1}"/>
                </a:ext>
              </a:extLst>
            </p:cNvPr>
            <p:cNvSpPr txBox="1"/>
            <p:nvPr/>
          </p:nvSpPr>
          <p:spPr>
            <a:xfrm>
              <a:off x="9927975" y="-537478"/>
              <a:ext cx="300082" cy="369332"/>
            </a:xfrm>
            <a:prstGeom prst="rect">
              <a:avLst/>
            </a:prstGeom>
            <a:noFill/>
            <a:ln>
              <a:noFill/>
            </a:ln>
          </p:spPr>
          <p:txBody>
            <a:bodyPr wrap="none" rtlCol="0">
              <a:spAutoFit/>
            </a:bodyPr>
            <a:lstStyle/>
            <a:p>
              <a:r>
                <a:rPr lang="en-US" dirty="0">
                  <a:solidFill>
                    <a:schemeClr val="tx1">
                      <a:lumMod val="65000"/>
                      <a:lumOff val="35000"/>
                    </a:schemeClr>
                  </a:solidFill>
                </a:rPr>
                <a:t>y</a:t>
              </a:r>
            </a:p>
          </p:txBody>
        </p:sp>
        <p:cxnSp>
          <p:nvCxnSpPr>
            <p:cNvPr id="143" name="Straight Arrow Connector 142">
              <a:extLst>
                <a:ext uri="{FF2B5EF4-FFF2-40B4-BE49-F238E27FC236}">
                  <a16:creationId xmlns:a16="http://schemas.microsoft.com/office/drawing/2014/main" id="{21E69A3D-965D-4E46-85C0-BFBE8648FA75}"/>
                </a:ext>
              </a:extLst>
            </p:cNvPr>
            <p:cNvCxnSpPr>
              <a:cxnSpLocks/>
            </p:cNvCxnSpPr>
            <p:nvPr/>
          </p:nvCxnSpPr>
          <p:spPr>
            <a:xfrm flipH="1" flipV="1">
              <a:off x="9667285" y="-699606"/>
              <a:ext cx="1" cy="355478"/>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89A672C5-4A9F-4636-BFF9-C2A063483198}"/>
                </a:ext>
              </a:extLst>
            </p:cNvPr>
            <p:cNvSpPr txBox="1"/>
            <p:nvPr/>
          </p:nvSpPr>
          <p:spPr>
            <a:xfrm>
              <a:off x="9563060" y="-954802"/>
              <a:ext cx="300082" cy="369332"/>
            </a:xfrm>
            <a:prstGeom prst="rect">
              <a:avLst/>
            </a:prstGeom>
            <a:noFill/>
            <a:ln>
              <a:noFill/>
            </a:ln>
          </p:spPr>
          <p:txBody>
            <a:bodyPr wrap="none" rtlCol="0">
              <a:spAutoFit/>
            </a:bodyPr>
            <a:lstStyle/>
            <a:p>
              <a:r>
                <a:rPr lang="en-US" dirty="0">
                  <a:solidFill>
                    <a:schemeClr val="tx1">
                      <a:lumMod val="65000"/>
                      <a:lumOff val="35000"/>
                    </a:schemeClr>
                  </a:solidFill>
                </a:rPr>
                <a:t>z</a:t>
              </a:r>
            </a:p>
          </p:txBody>
        </p:sp>
      </p:grpSp>
      <p:grpSp>
        <p:nvGrpSpPr>
          <p:cNvPr id="5" name="Group 4">
            <a:extLst>
              <a:ext uri="{FF2B5EF4-FFF2-40B4-BE49-F238E27FC236}">
                <a16:creationId xmlns:a16="http://schemas.microsoft.com/office/drawing/2014/main" id="{AC0BF257-2A0C-42C5-95E0-2ACC719EA270}"/>
              </a:ext>
            </a:extLst>
          </p:cNvPr>
          <p:cNvGrpSpPr/>
          <p:nvPr/>
        </p:nvGrpSpPr>
        <p:grpSpPr>
          <a:xfrm>
            <a:off x="3432668" y="2619908"/>
            <a:ext cx="2868804" cy="3861563"/>
            <a:chOff x="3432668" y="2582330"/>
            <a:chExt cx="2868804" cy="3861563"/>
          </a:xfrm>
        </p:grpSpPr>
        <p:sp>
          <p:nvSpPr>
            <p:cNvPr id="120" name="TextBox 119">
              <a:extLst>
                <a:ext uri="{FF2B5EF4-FFF2-40B4-BE49-F238E27FC236}">
                  <a16:creationId xmlns:a16="http://schemas.microsoft.com/office/drawing/2014/main" id="{AC2BD35D-4B66-4370-B796-324609F7F38B}"/>
                </a:ext>
              </a:extLst>
            </p:cNvPr>
            <p:cNvSpPr txBox="1"/>
            <p:nvPr/>
          </p:nvSpPr>
          <p:spPr>
            <a:xfrm>
              <a:off x="5398722" y="5529507"/>
              <a:ext cx="642035" cy="338554"/>
            </a:xfrm>
            <a:prstGeom prst="rect">
              <a:avLst/>
            </a:prstGeom>
            <a:noFill/>
          </p:spPr>
          <p:txBody>
            <a:bodyPr wrap="square" rtlCol="0">
              <a:spAutoFit/>
            </a:bodyPr>
            <a:lstStyle/>
            <a:p>
              <a:r>
                <a:rPr lang="en-US" sz="1600" b="1" dirty="0" err="1"/>
                <a:t>x,y,z</a:t>
              </a:r>
              <a:endParaRPr lang="en-US" sz="1600" b="1" dirty="0"/>
            </a:p>
          </p:txBody>
        </p:sp>
        <p:sp>
          <p:nvSpPr>
            <p:cNvPr id="123" name="Rectangle 122">
              <a:extLst>
                <a:ext uri="{FF2B5EF4-FFF2-40B4-BE49-F238E27FC236}">
                  <a16:creationId xmlns:a16="http://schemas.microsoft.com/office/drawing/2014/main" id="{7B8D5AB2-CAEE-4574-8399-3E8EDB612FD3}"/>
                </a:ext>
              </a:extLst>
            </p:cNvPr>
            <p:cNvSpPr/>
            <p:nvPr/>
          </p:nvSpPr>
          <p:spPr>
            <a:xfrm>
              <a:off x="3432668" y="3966483"/>
              <a:ext cx="1044645" cy="338554"/>
            </a:xfrm>
            <a:prstGeom prst="rect">
              <a:avLst/>
            </a:prstGeom>
          </p:spPr>
          <p:txBody>
            <a:bodyPr wrap="none">
              <a:spAutoFit/>
            </a:bodyPr>
            <a:lstStyle/>
            <a:p>
              <a:r>
                <a:rPr lang="en-US" sz="1600" b="1" dirty="0"/>
                <a:t>-x,-y,½+z</a:t>
              </a:r>
            </a:p>
          </p:txBody>
        </p:sp>
        <p:sp>
          <p:nvSpPr>
            <p:cNvPr id="125" name="Rectangle 124">
              <a:extLst>
                <a:ext uri="{FF2B5EF4-FFF2-40B4-BE49-F238E27FC236}">
                  <a16:creationId xmlns:a16="http://schemas.microsoft.com/office/drawing/2014/main" id="{F65213E2-2DE5-4A9A-83A3-F0FEBEDED598}"/>
                </a:ext>
              </a:extLst>
            </p:cNvPr>
            <p:cNvSpPr/>
            <p:nvPr/>
          </p:nvSpPr>
          <p:spPr>
            <a:xfrm>
              <a:off x="3675442" y="2582330"/>
              <a:ext cx="1438984" cy="338554"/>
            </a:xfrm>
            <a:prstGeom prst="rect">
              <a:avLst/>
            </a:prstGeom>
          </p:spPr>
          <p:txBody>
            <a:bodyPr wrap="none">
              <a:spAutoFit/>
            </a:bodyPr>
            <a:lstStyle/>
            <a:p>
              <a:r>
                <a:rPr lang="en-US" sz="1600" b="1" dirty="0"/>
                <a:t>½-y,½+x,¾+z</a:t>
              </a:r>
            </a:p>
          </p:txBody>
        </p:sp>
        <p:sp>
          <p:nvSpPr>
            <p:cNvPr id="137" name="Rectangle 136">
              <a:extLst>
                <a:ext uri="{FF2B5EF4-FFF2-40B4-BE49-F238E27FC236}">
                  <a16:creationId xmlns:a16="http://schemas.microsoft.com/office/drawing/2014/main" id="{832E2979-9F2A-4893-B57F-801FE1A3175B}"/>
                </a:ext>
              </a:extLst>
            </p:cNvPr>
            <p:cNvSpPr/>
            <p:nvPr/>
          </p:nvSpPr>
          <p:spPr>
            <a:xfrm>
              <a:off x="3784855" y="4610209"/>
              <a:ext cx="1438984" cy="338554"/>
            </a:xfrm>
            <a:prstGeom prst="rect">
              <a:avLst/>
            </a:prstGeom>
          </p:spPr>
          <p:txBody>
            <a:bodyPr wrap="none">
              <a:spAutoFit/>
            </a:bodyPr>
            <a:lstStyle/>
            <a:p>
              <a:r>
                <a:rPr lang="en-US" sz="1600" b="1" dirty="0"/>
                <a:t>½+y,½-x,¼+z</a:t>
              </a:r>
            </a:p>
          </p:txBody>
        </p:sp>
        <p:sp>
          <p:nvSpPr>
            <p:cNvPr id="145" name="Rectangle 144">
              <a:extLst>
                <a:ext uri="{FF2B5EF4-FFF2-40B4-BE49-F238E27FC236}">
                  <a16:creationId xmlns:a16="http://schemas.microsoft.com/office/drawing/2014/main" id="{3CB2DF83-FC8B-42AD-8311-2E5F64B24DE8}"/>
                </a:ext>
              </a:extLst>
            </p:cNvPr>
            <p:cNvSpPr/>
            <p:nvPr/>
          </p:nvSpPr>
          <p:spPr>
            <a:xfrm>
              <a:off x="5473915" y="3296133"/>
              <a:ext cx="683970" cy="338554"/>
            </a:xfrm>
            <a:prstGeom prst="rect">
              <a:avLst/>
            </a:prstGeom>
          </p:spPr>
          <p:txBody>
            <a:bodyPr wrap="none">
              <a:spAutoFit/>
            </a:bodyPr>
            <a:lstStyle/>
            <a:p>
              <a:r>
                <a:rPr lang="en-US" sz="1600" b="1" dirty="0" err="1"/>
                <a:t>y,x</a:t>
              </a:r>
              <a:r>
                <a:rPr lang="en-US" sz="1600" b="1" dirty="0"/>
                <a:t>,-z</a:t>
              </a:r>
            </a:p>
          </p:txBody>
        </p:sp>
        <p:sp>
          <p:nvSpPr>
            <p:cNvPr id="147" name="Rectangle 146">
              <a:extLst>
                <a:ext uri="{FF2B5EF4-FFF2-40B4-BE49-F238E27FC236}">
                  <a16:creationId xmlns:a16="http://schemas.microsoft.com/office/drawing/2014/main" id="{4C477499-ED00-4C23-B0F7-7E6ED78634E2}"/>
                </a:ext>
              </a:extLst>
            </p:cNvPr>
            <p:cNvSpPr/>
            <p:nvPr/>
          </p:nvSpPr>
          <p:spPr>
            <a:xfrm>
              <a:off x="3559143" y="5419466"/>
              <a:ext cx="993349" cy="338554"/>
            </a:xfrm>
            <a:prstGeom prst="rect">
              <a:avLst/>
            </a:prstGeom>
          </p:spPr>
          <p:txBody>
            <a:bodyPr wrap="none">
              <a:spAutoFit/>
            </a:bodyPr>
            <a:lstStyle/>
            <a:p>
              <a:r>
                <a:rPr lang="en-US" sz="1600" b="1" dirty="0"/>
                <a:t>-y,-x,½-z</a:t>
              </a:r>
            </a:p>
          </p:txBody>
        </p:sp>
        <p:sp>
          <p:nvSpPr>
            <p:cNvPr id="150" name="Rectangle 149">
              <a:extLst>
                <a:ext uri="{FF2B5EF4-FFF2-40B4-BE49-F238E27FC236}">
                  <a16:creationId xmlns:a16="http://schemas.microsoft.com/office/drawing/2014/main" id="{E3630633-93A8-4764-8AEA-1566DDBECE99}"/>
                </a:ext>
              </a:extLst>
            </p:cNvPr>
            <p:cNvSpPr/>
            <p:nvPr/>
          </p:nvSpPr>
          <p:spPr>
            <a:xfrm>
              <a:off x="4913784" y="4405383"/>
              <a:ext cx="1387688" cy="338554"/>
            </a:xfrm>
            <a:prstGeom prst="rect">
              <a:avLst/>
            </a:prstGeom>
          </p:spPr>
          <p:txBody>
            <a:bodyPr wrap="none">
              <a:spAutoFit/>
            </a:bodyPr>
            <a:lstStyle/>
            <a:p>
              <a:r>
                <a:rPr lang="en-US" sz="1600" b="1" dirty="0"/>
                <a:t>½-x,½+y,¾-z</a:t>
              </a:r>
            </a:p>
          </p:txBody>
        </p:sp>
        <p:sp>
          <p:nvSpPr>
            <p:cNvPr id="218" name="Rectangle 217">
              <a:extLst>
                <a:ext uri="{FF2B5EF4-FFF2-40B4-BE49-F238E27FC236}">
                  <a16:creationId xmlns:a16="http://schemas.microsoft.com/office/drawing/2014/main" id="{D63E2643-0096-4949-B942-D8415D03A960}"/>
                </a:ext>
              </a:extLst>
            </p:cNvPr>
            <p:cNvSpPr/>
            <p:nvPr/>
          </p:nvSpPr>
          <p:spPr>
            <a:xfrm>
              <a:off x="3734103" y="6105339"/>
              <a:ext cx="1387688" cy="338554"/>
            </a:xfrm>
            <a:prstGeom prst="rect">
              <a:avLst/>
            </a:prstGeom>
          </p:spPr>
          <p:txBody>
            <a:bodyPr wrap="none">
              <a:spAutoFit/>
            </a:bodyPr>
            <a:lstStyle/>
            <a:p>
              <a:r>
                <a:rPr lang="en-US" sz="1600" b="1" dirty="0"/>
                <a:t>½+x,½-y,¼-z</a:t>
              </a:r>
            </a:p>
          </p:txBody>
        </p:sp>
      </p:grpSp>
      <p:sp>
        <p:nvSpPr>
          <p:cNvPr id="236" name="Oval 235">
            <a:extLst>
              <a:ext uri="{FF2B5EF4-FFF2-40B4-BE49-F238E27FC236}">
                <a16:creationId xmlns:a16="http://schemas.microsoft.com/office/drawing/2014/main" id="{0ACE99E9-4F2A-4943-A4B3-C7C7943C6C61}"/>
              </a:ext>
            </a:extLst>
          </p:cNvPr>
          <p:cNvSpPr>
            <a:spLocks noChangeAspect="1"/>
          </p:cNvSpPr>
          <p:nvPr/>
        </p:nvSpPr>
        <p:spPr>
          <a:xfrm>
            <a:off x="3804766" y="36127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8" name="Oval 237">
            <a:extLst>
              <a:ext uri="{FF2B5EF4-FFF2-40B4-BE49-F238E27FC236}">
                <a16:creationId xmlns:a16="http://schemas.microsoft.com/office/drawing/2014/main" id="{79058151-0363-4A8C-9265-5F7A23C20A57}"/>
              </a:ext>
            </a:extLst>
          </p:cNvPr>
          <p:cNvSpPr>
            <a:spLocks noChangeAspect="1"/>
          </p:cNvSpPr>
          <p:nvPr/>
        </p:nvSpPr>
        <p:spPr>
          <a:xfrm>
            <a:off x="4261966" y="429067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9" name="Oval 238">
            <a:extLst>
              <a:ext uri="{FF2B5EF4-FFF2-40B4-BE49-F238E27FC236}">
                <a16:creationId xmlns:a16="http://schemas.microsoft.com/office/drawing/2014/main" id="{A066A1D0-89E8-4044-9E0D-DA320B1AA05C}"/>
              </a:ext>
            </a:extLst>
          </p:cNvPr>
          <p:cNvSpPr>
            <a:spLocks noChangeAspect="1"/>
          </p:cNvSpPr>
          <p:nvPr/>
        </p:nvSpPr>
        <p:spPr>
          <a:xfrm>
            <a:off x="5020660" y="259612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0" name="Oval 239">
            <a:extLst>
              <a:ext uri="{FF2B5EF4-FFF2-40B4-BE49-F238E27FC236}">
                <a16:creationId xmlns:a16="http://schemas.microsoft.com/office/drawing/2014/main" id="{3D2E57AD-B3A6-4655-A384-DA1E795E5662}"/>
              </a:ext>
            </a:extLst>
          </p:cNvPr>
          <p:cNvSpPr>
            <a:spLocks noChangeAspect="1"/>
          </p:cNvSpPr>
          <p:nvPr/>
        </p:nvSpPr>
        <p:spPr>
          <a:xfrm>
            <a:off x="5553927" y="2931247"/>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1" name="Oval 240">
            <a:extLst>
              <a:ext uri="{FF2B5EF4-FFF2-40B4-BE49-F238E27FC236}">
                <a16:creationId xmlns:a16="http://schemas.microsoft.com/office/drawing/2014/main" id="{87E8148D-7FEA-4909-B667-2A63A08134CF}"/>
              </a:ext>
            </a:extLst>
          </p:cNvPr>
          <p:cNvSpPr>
            <a:spLocks noChangeAspect="1"/>
          </p:cNvSpPr>
          <p:nvPr/>
        </p:nvSpPr>
        <p:spPr>
          <a:xfrm>
            <a:off x="3764060" y="50401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42" name="Oval 241">
            <a:extLst>
              <a:ext uri="{FF2B5EF4-FFF2-40B4-BE49-F238E27FC236}">
                <a16:creationId xmlns:a16="http://schemas.microsoft.com/office/drawing/2014/main" id="{18446C6C-50DD-4F2E-89AC-F9196315AB71}"/>
              </a:ext>
            </a:extLst>
          </p:cNvPr>
          <p:cNvSpPr>
            <a:spLocks noChangeAspect="1"/>
          </p:cNvSpPr>
          <p:nvPr/>
        </p:nvSpPr>
        <p:spPr>
          <a:xfrm>
            <a:off x="4097093" y="572845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43" name="Oval 242">
            <a:extLst>
              <a:ext uri="{FF2B5EF4-FFF2-40B4-BE49-F238E27FC236}">
                <a16:creationId xmlns:a16="http://schemas.microsoft.com/office/drawing/2014/main" id="{27497C24-0E54-4129-AA2C-05902F631F4D}"/>
              </a:ext>
            </a:extLst>
          </p:cNvPr>
          <p:cNvSpPr>
            <a:spLocks noChangeAspect="1"/>
          </p:cNvSpPr>
          <p:nvPr/>
        </p:nvSpPr>
        <p:spPr>
          <a:xfrm>
            <a:off x="5238140" y="404160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44" name="Oval 243">
            <a:extLst>
              <a:ext uri="{FF2B5EF4-FFF2-40B4-BE49-F238E27FC236}">
                <a16:creationId xmlns:a16="http://schemas.microsoft.com/office/drawing/2014/main" id="{F568C87F-60B8-4930-9BC8-80A8ACBC73BB}"/>
              </a:ext>
            </a:extLst>
          </p:cNvPr>
          <p:cNvSpPr>
            <a:spLocks noChangeAspect="1"/>
          </p:cNvSpPr>
          <p:nvPr/>
        </p:nvSpPr>
        <p:spPr>
          <a:xfrm>
            <a:off x="5473625" y="5225555"/>
            <a:ext cx="477649"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5" name="Rectangle 44">
            <a:extLst>
              <a:ext uri="{FF2B5EF4-FFF2-40B4-BE49-F238E27FC236}">
                <a16:creationId xmlns:a16="http://schemas.microsoft.com/office/drawing/2014/main" id="{85CFC351-936D-4BCE-9BF7-16F62B4C4BF4}"/>
              </a:ext>
            </a:extLst>
          </p:cNvPr>
          <p:cNvSpPr/>
          <p:nvPr/>
        </p:nvSpPr>
        <p:spPr>
          <a:xfrm>
            <a:off x="-131454" y="1919929"/>
            <a:ext cx="3475211" cy="5170646"/>
          </a:xfrm>
          <a:prstGeom prst="rect">
            <a:avLst/>
          </a:prstGeom>
        </p:spPr>
        <p:txBody>
          <a:bodyPr wrap="square">
            <a:spAutoFit/>
          </a:bodyPr>
          <a:lstStyle/>
          <a:p>
            <a:r>
              <a:rPr lang="en-US" sz="1000" dirty="0">
                <a:latin typeface="Courier New" panose="02070309020205020404" pitchFamily="49" charset="0"/>
                <a:cs typeface="Courier New" panose="02070309020205020404" pitchFamily="49" charset="0"/>
              </a:rPr>
              <a:t> Order Height/Rms  Fractional coordinates</a:t>
            </a:r>
          </a:p>
          <a:p>
            <a:r>
              <a:rPr lang="en-US" sz="1000" dirty="0">
                <a:latin typeface="Courier New" panose="02070309020205020404" pitchFamily="49" charset="0"/>
                <a:cs typeface="Courier New" panose="02070309020205020404" pitchFamily="49" charset="0"/>
              </a:rPr>
              <a:t>                    u       v       w</a:t>
            </a:r>
          </a:p>
          <a:p>
            <a:r>
              <a:rPr lang="en-US" sz="1000" dirty="0">
                <a:latin typeface="Courier New" panose="02070309020205020404" pitchFamily="49" charset="0"/>
                <a:cs typeface="Courier New" panose="02070309020205020404" pitchFamily="49" charset="0"/>
              </a:rPr>
              <a:t>     1  377.52   0.0000  0.0000  0.0000</a:t>
            </a:r>
          </a:p>
          <a:p>
            <a:r>
              <a:rPr lang="en-US" sz="1000" dirty="0">
                <a:latin typeface="Courier New" panose="02070309020205020404" pitchFamily="49" charset="0"/>
                <a:cs typeface="Courier New" panose="02070309020205020404" pitchFamily="49" charset="0"/>
              </a:rPr>
              <a:t>     2   33.12   </a:t>
            </a:r>
            <a:r>
              <a:rPr lang="en-US" sz="1000" b="1" dirty="0">
                <a:latin typeface="Courier New" panose="02070309020205020404" pitchFamily="49" charset="0"/>
                <a:cs typeface="Courier New" panose="02070309020205020404" pitchFamily="49" charset="0"/>
              </a:rPr>
              <a:t>0.4415  0.5585  0.1267</a:t>
            </a:r>
          </a:p>
          <a:p>
            <a:r>
              <a:rPr lang="en-US" sz="1000" dirty="0">
                <a:latin typeface="Courier New" panose="02070309020205020404" pitchFamily="49" charset="0"/>
                <a:cs typeface="Courier New" panose="02070309020205020404" pitchFamily="49" charset="0"/>
              </a:rPr>
              <a:t>     3   33.12   0.4415  0.4415  0.1267</a:t>
            </a:r>
          </a:p>
          <a:p>
            <a:r>
              <a:rPr lang="en-US" sz="1000" dirty="0">
                <a:latin typeface="Courier New" panose="02070309020205020404" pitchFamily="49" charset="0"/>
                <a:cs typeface="Courier New" panose="02070309020205020404" pitchFamily="49" charset="0"/>
              </a:rPr>
              <a:t>     4   33.12   0.5585  0.4415  0.1267</a:t>
            </a:r>
          </a:p>
          <a:p>
            <a:r>
              <a:rPr lang="en-US" sz="1000" dirty="0">
                <a:latin typeface="Courier New" panose="02070309020205020404" pitchFamily="49" charset="0"/>
                <a:cs typeface="Courier New" panose="02070309020205020404" pitchFamily="49" charset="0"/>
              </a:rPr>
              <a:t>     5   33.12   0.5585  0.5585  0.1267</a:t>
            </a:r>
          </a:p>
          <a:p>
            <a:r>
              <a:rPr lang="en-US" sz="1000" dirty="0">
                <a:latin typeface="Courier New" panose="02070309020205020404" pitchFamily="49" charset="0"/>
                <a:cs typeface="Courier New" panose="02070309020205020404" pitchFamily="49" charset="0"/>
              </a:rPr>
              <a:t>     6   33.12   0.4415  0.4415  0.8733</a:t>
            </a:r>
          </a:p>
          <a:p>
            <a:r>
              <a:rPr lang="en-US" sz="1000" dirty="0">
                <a:latin typeface="Courier New" panose="02070309020205020404" pitchFamily="49" charset="0"/>
                <a:cs typeface="Courier New" panose="02070309020205020404" pitchFamily="49" charset="0"/>
              </a:rPr>
              <a:t>     7   33.12   0.5585  0.4415  0.8733</a:t>
            </a:r>
          </a:p>
          <a:p>
            <a:r>
              <a:rPr lang="en-US" sz="1000" dirty="0">
                <a:latin typeface="Courier New" panose="02070309020205020404" pitchFamily="49" charset="0"/>
                <a:cs typeface="Courier New" panose="02070309020205020404" pitchFamily="49" charset="0"/>
              </a:rPr>
              <a:t>     8   33.12   0.4415  0.5585  0.8733</a:t>
            </a:r>
          </a:p>
          <a:p>
            <a:r>
              <a:rPr lang="en-US" sz="1000" dirty="0">
                <a:latin typeface="Courier New" panose="02070309020205020404" pitchFamily="49" charset="0"/>
                <a:cs typeface="Courier New" panose="02070309020205020404" pitchFamily="49" charset="0"/>
              </a:rPr>
              <a:t>     9   33.12   0.5585  0.5585  0.8733</a:t>
            </a:r>
          </a:p>
          <a:p>
            <a:r>
              <a:rPr lang="en-US" sz="1000" dirty="0">
                <a:latin typeface="Courier New" panose="02070309020205020404" pitchFamily="49" charset="0"/>
                <a:cs typeface="Courier New" panose="02070309020205020404" pitchFamily="49" charset="0"/>
              </a:rPr>
              <a:t>    10   32.05   0.0081  0.5000  0.6229</a:t>
            </a:r>
          </a:p>
          <a:p>
            <a:r>
              <a:rPr lang="en-US" sz="1000" dirty="0">
                <a:latin typeface="Courier New" panose="02070309020205020404" pitchFamily="49" charset="0"/>
                <a:cs typeface="Courier New" panose="02070309020205020404" pitchFamily="49" charset="0"/>
              </a:rPr>
              <a:t>    11   32.05   0.5000  0.0081  0.6229</a:t>
            </a:r>
          </a:p>
          <a:p>
            <a:r>
              <a:rPr lang="en-US" sz="1000" dirty="0">
                <a:latin typeface="Courier New" panose="02070309020205020404" pitchFamily="49" charset="0"/>
                <a:cs typeface="Courier New" panose="02070309020205020404" pitchFamily="49" charset="0"/>
              </a:rPr>
              <a:t>    12   32.05   0.9926  0.5000  0.6229</a:t>
            </a:r>
          </a:p>
          <a:p>
            <a:r>
              <a:rPr lang="en-US" sz="1000" dirty="0">
                <a:latin typeface="Courier New" panose="02070309020205020404" pitchFamily="49" charset="0"/>
                <a:cs typeface="Courier New" panose="02070309020205020404" pitchFamily="49" charset="0"/>
              </a:rPr>
              <a:t>    13   32.05   0.5000  0.9926  0.6229</a:t>
            </a:r>
          </a:p>
          <a:p>
            <a:r>
              <a:rPr lang="en-US" sz="1000" dirty="0">
                <a:latin typeface="Courier New" panose="02070309020205020404" pitchFamily="49" charset="0"/>
                <a:cs typeface="Courier New" panose="02070309020205020404" pitchFamily="49" charset="0"/>
              </a:rPr>
              <a:t>    14   32.05   0.5000  0.9926  0.3771</a:t>
            </a:r>
          </a:p>
          <a:p>
            <a:r>
              <a:rPr lang="en-US" sz="1000" dirty="0">
                <a:latin typeface="Courier New" panose="02070309020205020404" pitchFamily="49" charset="0"/>
                <a:cs typeface="Courier New" panose="02070309020205020404" pitchFamily="49" charset="0"/>
              </a:rPr>
              <a:t>    15   32.05   0.5000  0.0081  0.3771</a:t>
            </a:r>
          </a:p>
          <a:p>
            <a:r>
              <a:rPr lang="en-US" sz="1000" dirty="0">
                <a:latin typeface="Courier New" panose="02070309020205020404" pitchFamily="49" charset="0"/>
                <a:cs typeface="Courier New" panose="02070309020205020404" pitchFamily="49" charset="0"/>
              </a:rPr>
              <a:t>    16   32.05   0.0081  0.5000  0.3771</a:t>
            </a:r>
          </a:p>
          <a:p>
            <a:r>
              <a:rPr lang="en-US" sz="1000" b="1" dirty="0">
                <a:solidFill>
                  <a:srgbClr val="FF0000"/>
                </a:solidFill>
                <a:latin typeface="Courier New" panose="02070309020205020404" pitchFamily="49" charset="0"/>
                <a:cs typeface="Courier New" panose="02070309020205020404" pitchFamily="49" charset="0"/>
              </a:rPr>
              <a:t>    17   31.30   0.4525  0.0586  0.2500</a:t>
            </a:r>
          </a:p>
          <a:p>
            <a:r>
              <a:rPr lang="en-US" sz="1000" dirty="0">
                <a:latin typeface="Courier New" panose="02070309020205020404" pitchFamily="49" charset="0"/>
                <a:cs typeface="Courier New" panose="02070309020205020404" pitchFamily="49" charset="0"/>
              </a:rPr>
              <a:t>    18   31.30   0.9414  0.4525  0.2500</a:t>
            </a:r>
          </a:p>
          <a:p>
            <a:r>
              <a:rPr lang="en-US" sz="1000" dirty="0">
                <a:latin typeface="Courier New" panose="02070309020205020404" pitchFamily="49" charset="0"/>
                <a:cs typeface="Courier New" panose="02070309020205020404" pitchFamily="49" charset="0"/>
              </a:rPr>
              <a:t>    19   31.30   0.4525  0.0586  0.7500</a:t>
            </a:r>
          </a:p>
          <a:p>
            <a:r>
              <a:rPr lang="en-US" sz="1000" dirty="0">
                <a:latin typeface="Courier New" panose="02070309020205020404" pitchFamily="49" charset="0"/>
                <a:cs typeface="Courier New" panose="02070309020205020404" pitchFamily="49" charset="0"/>
              </a:rPr>
              <a:t>    20   31.30   0.9414  0.4525  0.7500</a:t>
            </a:r>
          </a:p>
          <a:p>
            <a:r>
              <a:rPr lang="en-US" sz="1000" dirty="0">
                <a:latin typeface="Courier New" panose="02070309020205020404" pitchFamily="49" charset="0"/>
                <a:cs typeface="Courier New" panose="02070309020205020404" pitchFamily="49" charset="0"/>
              </a:rPr>
              <a:t>    21   31.30   0.9414  0.5475  0.2500</a:t>
            </a:r>
          </a:p>
          <a:p>
            <a:r>
              <a:rPr lang="en-US" sz="1000" dirty="0">
                <a:latin typeface="Courier New" panose="02070309020205020404" pitchFamily="49" charset="0"/>
                <a:cs typeface="Courier New" panose="02070309020205020404" pitchFamily="49" charset="0"/>
              </a:rPr>
              <a:t>    22   31.30   0.5475  0.0586  0.7500</a:t>
            </a:r>
          </a:p>
          <a:p>
            <a:r>
              <a:rPr lang="en-US" sz="1000" dirty="0">
                <a:latin typeface="Courier New" panose="02070309020205020404" pitchFamily="49" charset="0"/>
                <a:cs typeface="Courier New" panose="02070309020205020404" pitchFamily="49" charset="0"/>
              </a:rPr>
              <a:t>    23   31.30   0.9414  0.5475  0.7500</a:t>
            </a:r>
          </a:p>
          <a:p>
            <a:r>
              <a:rPr lang="en-US" sz="1000" dirty="0">
                <a:latin typeface="Courier New" panose="02070309020205020404" pitchFamily="49" charset="0"/>
                <a:cs typeface="Courier New" panose="02070309020205020404" pitchFamily="49" charset="0"/>
              </a:rPr>
              <a:t>    24   31.30   0.5475  0.0586  0.2500</a:t>
            </a:r>
          </a:p>
          <a:p>
            <a:r>
              <a:rPr lang="en-US" sz="1000" dirty="0">
                <a:latin typeface="Courier New" panose="02070309020205020404" pitchFamily="49" charset="0"/>
                <a:cs typeface="Courier New" panose="02070309020205020404" pitchFamily="49" charset="0"/>
              </a:rPr>
              <a:t>    25   31.30   0.0586  0.4525  0.2500</a:t>
            </a:r>
          </a:p>
          <a:p>
            <a:r>
              <a:rPr lang="en-US" sz="1000" dirty="0">
                <a:latin typeface="Courier New" panose="02070309020205020404" pitchFamily="49" charset="0"/>
                <a:cs typeface="Courier New" panose="02070309020205020404" pitchFamily="49" charset="0"/>
              </a:rPr>
              <a:t>    26   31.30   0.0586  0.5475  0.2500</a:t>
            </a:r>
          </a:p>
          <a:p>
            <a:r>
              <a:rPr lang="en-US" sz="1000" dirty="0">
                <a:latin typeface="Courier New" panose="02070309020205020404" pitchFamily="49" charset="0"/>
                <a:cs typeface="Courier New" panose="02070309020205020404" pitchFamily="49" charset="0"/>
              </a:rPr>
              <a:t>    27   31.30   0.4525  0.9414  0.2500</a:t>
            </a:r>
          </a:p>
          <a:p>
            <a:r>
              <a:rPr lang="en-US" sz="1000" dirty="0">
                <a:latin typeface="Courier New" panose="02070309020205020404" pitchFamily="49" charset="0"/>
                <a:cs typeface="Courier New" panose="02070309020205020404" pitchFamily="49" charset="0"/>
              </a:rPr>
              <a:t>    28   31.30   0.5475  0.9414  0.2500</a:t>
            </a:r>
          </a:p>
          <a:p>
            <a:r>
              <a:rPr lang="en-US" sz="1000" dirty="0">
                <a:latin typeface="Courier New" panose="02070309020205020404" pitchFamily="49" charset="0"/>
                <a:cs typeface="Courier New" panose="02070309020205020404" pitchFamily="49" charset="0"/>
              </a:rPr>
              <a:t>    29   31.30   0.0586  0.4525  0.7500</a:t>
            </a:r>
          </a:p>
          <a:p>
            <a:r>
              <a:rPr lang="en-US" sz="1000" dirty="0">
                <a:latin typeface="Courier New" panose="02070309020205020404" pitchFamily="49" charset="0"/>
                <a:cs typeface="Courier New" panose="02070309020205020404" pitchFamily="49" charset="0"/>
              </a:rPr>
              <a:t>    30   31.30   0.0586  0.5475  0.7500</a:t>
            </a:r>
          </a:p>
          <a:p>
            <a:r>
              <a:rPr lang="en-US" sz="1000" dirty="0">
                <a:latin typeface="Courier New" panose="02070309020205020404" pitchFamily="49" charset="0"/>
                <a:cs typeface="Courier New" panose="02070309020205020404" pitchFamily="49" charset="0"/>
              </a:rPr>
              <a:t>    </a:t>
            </a:r>
          </a:p>
        </p:txBody>
      </p:sp>
      <p:sp>
        <p:nvSpPr>
          <p:cNvPr id="3" name="Rectangle 2">
            <a:extLst>
              <a:ext uri="{FF2B5EF4-FFF2-40B4-BE49-F238E27FC236}">
                <a16:creationId xmlns:a16="http://schemas.microsoft.com/office/drawing/2014/main" id="{68A0AC8B-FBF2-444A-926B-4706AAE73577}"/>
              </a:ext>
            </a:extLst>
          </p:cNvPr>
          <p:cNvSpPr/>
          <p:nvPr/>
        </p:nvSpPr>
        <p:spPr>
          <a:xfrm>
            <a:off x="6891967" y="4974773"/>
            <a:ext cx="2351487" cy="1077218"/>
          </a:xfrm>
          <a:prstGeom prst="rect">
            <a:avLst/>
          </a:prstGeom>
        </p:spPr>
        <p:txBody>
          <a:bodyPr wrap="square">
            <a:spAutoFit/>
          </a:bodyPr>
          <a:lstStyle/>
          <a:p>
            <a:r>
              <a:rPr lang="en-US" sz="1600" dirty="0"/>
              <a:t>Symmetry operators enable us to write an algebraic expression to solve for </a:t>
            </a:r>
            <a:r>
              <a:rPr lang="en-US" sz="1600" dirty="0" err="1"/>
              <a:t>x,y,z</a:t>
            </a:r>
            <a:r>
              <a:rPr lang="en-US" sz="1600" dirty="0"/>
              <a:t>.</a:t>
            </a:r>
          </a:p>
        </p:txBody>
      </p:sp>
      <p:sp>
        <p:nvSpPr>
          <p:cNvPr id="7" name="Rectangle 6">
            <a:extLst>
              <a:ext uri="{FF2B5EF4-FFF2-40B4-BE49-F238E27FC236}">
                <a16:creationId xmlns:a16="http://schemas.microsoft.com/office/drawing/2014/main" id="{1E4B4624-B8D4-40F2-9738-71A8505624B8}"/>
              </a:ext>
            </a:extLst>
          </p:cNvPr>
          <p:cNvSpPr/>
          <p:nvPr/>
        </p:nvSpPr>
        <p:spPr>
          <a:xfrm>
            <a:off x="6690673" y="6071853"/>
            <a:ext cx="2554575" cy="646331"/>
          </a:xfrm>
          <a:prstGeom prst="rect">
            <a:avLst/>
          </a:prstGeom>
        </p:spPr>
        <p:txBody>
          <a:bodyPr wrap="square">
            <a:spAutoFit/>
          </a:bodyPr>
          <a:lstStyle/>
          <a:p>
            <a:r>
              <a:rPr lang="en-US" sz="1200" dirty="0" err="1">
                <a:solidFill>
                  <a:schemeClr val="tx2"/>
                </a:solidFill>
                <a:latin typeface="Courier New" panose="02070309020205020404" pitchFamily="49" charset="0"/>
                <a:cs typeface="Courier New" panose="02070309020205020404" pitchFamily="49" charset="0"/>
              </a:rPr>
              <a:t>Symm</a:t>
            </a:r>
            <a:endParaRPr lang="en-US" sz="1200" dirty="0">
              <a:solidFill>
                <a:schemeClr val="tx2"/>
              </a:solidFill>
              <a:latin typeface="Courier New" panose="02070309020205020404" pitchFamily="49" charset="0"/>
              <a:cs typeface="Courier New" panose="02070309020205020404" pitchFamily="49" charset="0"/>
            </a:endParaRPr>
          </a:p>
          <a:p>
            <a:r>
              <a:rPr lang="en-US" sz="1200" dirty="0">
                <a:solidFill>
                  <a:schemeClr val="tx2"/>
                </a:solidFill>
                <a:latin typeface="Courier New" panose="02070309020205020404" pitchFamily="49" charset="0"/>
                <a:cs typeface="Courier New" panose="02070309020205020404" pitchFamily="49" charset="0"/>
              </a:rPr>
              <a:t>Op#    u       v      w</a:t>
            </a:r>
          </a:p>
          <a:p>
            <a:r>
              <a:rPr lang="en-US" sz="1200" dirty="0">
                <a:solidFill>
                  <a:schemeClr val="tx2"/>
                </a:solidFill>
                <a:latin typeface="Courier New" panose="02070309020205020404" pitchFamily="49" charset="0"/>
                <a:cs typeface="Courier New" panose="02070309020205020404" pitchFamily="49" charset="0"/>
              </a:rPr>
              <a:t>3-2) ½+x-y,  ½+x+y,  +¼</a:t>
            </a:r>
          </a:p>
        </p:txBody>
      </p:sp>
      <p:sp>
        <p:nvSpPr>
          <p:cNvPr id="10" name="Rectangle 9">
            <a:extLst>
              <a:ext uri="{FF2B5EF4-FFF2-40B4-BE49-F238E27FC236}">
                <a16:creationId xmlns:a16="http://schemas.microsoft.com/office/drawing/2014/main" id="{948F897E-97FB-432F-B4FB-179EF644BCB8}"/>
              </a:ext>
            </a:extLst>
          </p:cNvPr>
          <p:cNvSpPr/>
          <p:nvPr/>
        </p:nvSpPr>
        <p:spPr>
          <a:xfrm>
            <a:off x="7178467" y="2844020"/>
            <a:ext cx="1702485" cy="287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E2161-653E-448E-B1E3-20492A25A3B2}"/>
              </a:ext>
            </a:extLst>
          </p:cNvPr>
          <p:cNvSpPr/>
          <p:nvPr/>
        </p:nvSpPr>
        <p:spPr>
          <a:xfrm rot="19296119">
            <a:off x="3863168" y="3121620"/>
            <a:ext cx="1281889" cy="276999"/>
          </a:xfrm>
          <a:prstGeom prst="rect">
            <a:avLst/>
          </a:prstGeom>
        </p:spPr>
        <p:txBody>
          <a:bodyPr wrap="none">
            <a:spAutoFit/>
          </a:bodyPr>
          <a:lstStyle/>
          <a:p>
            <a:r>
              <a:rPr lang="en-US" sz="1200" dirty="0">
                <a:solidFill>
                  <a:srgbClr val="FF0000"/>
                </a:solidFill>
                <a:latin typeface="Arial Narrow" panose="020B0606020202030204" pitchFamily="34" charset="0"/>
                <a:cs typeface="Courier New" panose="02070309020205020404" pitchFamily="49" charset="0"/>
              </a:rPr>
              <a:t>½+x-y,  ½+x+y,  +¼</a:t>
            </a:r>
            <a:endParaRPr lang="en-US" sz="1200" dirty="0">
              <a:solidFill>
                <a:srgbClr val="FF0000"/>
              </a:solidFill>
              <a:latin typeface="Arial Narrow" panose="020B0606020202030204" pitchFamily="34" charset="0"/>
            </a:endParaRPr>
          </a:p>
        </p:txBody>
      </p:sp>
      <p:sp>
        <p:nvSpPr>
          <p:cNvPr id="6" name="Rectangle 5">
            <a:extLst>
              <a:ext uri="{FF2B5EF4-FFF2-40B4-BE49-F238E27FC236}">
                <a16:creationId xmlns:a16="http://schemas.microsoft.com/office/drawing/2014/main" id="{72650ECD-BC35-49AC-870C-0EDA9EEBE1DC}"/>
              </a:ext>
            </a:extLst>
          </p:cNvPr>
          <p:cNvSpPr/>
          <p:nvPr/>
        </p:nvSpPr>
        <p:spPr>
          <a:xfrm rot="19194060">
            <a:off x="4142953" y="3360495"/>
            <a:ext cx="1233799" cy="276999"/>
          </a:xfrm>
          <a:prstGeom prst="rect">
            <a:avLst/>
          </a:prstGeom>
        </p:spPr>
        <p:txBody>
          <a:bodyPr wrap="none">
            <a:spAutoFit/>
          </a:bodyPr>
          <a:lstStyle/>
          <a:p>
            <a:r>
              <a:rPr lang="en-US" sz="1200" dirty="0">
                <a:solidFill>
                  <a:srgbClr val="FF0000"/>
                </a:solidFill>
                <a:latin typeface="Arial Narrow" panose="020B0606020202030204" pitchFamily="34" charset="0"/>
                <a:cs typeface="Courier New" panose="02070309020205020404" pitchFamily="49" charset="0"/>
              </a:rPr>
              <a:t>-½-x+y, -½-x-y,  -¼</a:t>
            </a:r>
            <a:endParaRPr lang="en-US" sz="12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08082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6" name="Straight Arrow Connector 175">
            <a:extLst>
              <a:ext uri="{FF2B5EF4-FFF2-40B4-BE49-F238E27FC236}">
                <a16:creationId xmlns:a16="http://schemas.microsoft.com/office/drawing/2014/main" id="{A350B19E-D42C-431B-AA93-232177D4C496}"/>
              </a:ext>
            </a:extLst>
          </p:cNvPr>
          <p:cNvCxnSpPr>
            <a:cxnSpLocks/>
          </p:cNvCxnSpPr>
          <p:nvPr/>
        </p:nvCxnSpPr>
        <p:spPr>
          <a:xfrm flipH="1">
            <a:off x="4201077" y="2982390"/>
            <a:ext cx="838241" cy="69322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EBC7DCE-1784-4F54-996D-F155B804FF91}"/>
              </a:ext>
            </a:extLst>
          </p:cNvPr>
          <p:cNvCxnSpPr>
            <a:cxnSpLocks/>
          </p:cNvCxnSpPr>
          <p:nvPr/>
        </p:nvCxnSpPr>
        <p:spPr>
          <a:xfrm rot="10800000" flipH="1">
            <a:off x="4265547" y="3022472"/>
            <a:ext cx="838241" cy="69322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102" name="Picture 101">
            <a:extLst>
              <a:ext uri="{FF2B5EF4-FFF2-40B4-BE49-F238E27FC236}">
                <a16:creationId xmlns:a16="http://schemas.microsoft.com/office/drawing/2014/main" id="{45D6B123-D12F-4ACC-93E9-627FC2DC709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5789" y="5635739"/>
            <a:ext cx="3556734" cy="936101"/>
          </a:xfrm>
          <a:prstGeom prst="rect">
            <a:avLst/>
          </a:prstGeom>
        </p:spPr>
      </p:pic>
      <p:grpSp>
        <p:nvGrpSpPr>
          <p:cNvPr id="8" name="Group 7">
            <a:extLst>
              <a:ext uri="{FF2B5EF4-FFF2-40B4-BE49-F238E27FC236}">
                <a16:creationId xmlns:a16="http://schemas.microsoft.com/office/drawing/2014/main" id="{3E722E80-C484-4001-B38C-92E696285144}"/>
              </a:ext>
            </a:extLst>
          </p:cNvPr>
          <p:cNvGrpSpPr/>
          <p:nvPr/>
        </p:nvGrpSpPr>
        <p:grpSpPr>
          <a:xfrm>
            <a:off x="3465613" y="1925533"/>
            <a:ext cx="3099929" cy="4471502"/>
            <a:chOff x="3465613" y="1925533"/>
            <a:chExt cx="3099929" cy="4471502"/>
          </a:xfrm>
        </p:grpSpPr>
        <p:sp>
          <p:nvSpPr>
            <p:cNvPr id="126" name="Cube 125">
              <a:extLst>
                <a:ext uri="{FF2B5EF4-FFF2-40B4-BE49-F238E27FC236}">
                  <a16:creationId xmlns:a16="http://schemas.microsoft.com/office/drawing/2014/main" id="{56D77A60-7F5C-46A4-BE9C-678C87E7BEC4}"/>
                </a:ext>
              </a:extLst>
            </p:cNvPr>
            <p:cNvSpPr/>
            <p:nvPr/>
          </p:nvSpPr>
          <p:spPr>
            <a:xfrm>
              <a:off x="3475779" y="1925533"/>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Cube 126">
              <a:extLst>
                <a:ext uri="{FF2B5EF4-FFF2-40B4-BE49-F238E27FC236}">
                  <a16:creationId xmlns:a16="http://schemas.microsoft.com/office/drawing/2014/main" id="{FA5E835C-7755-4410-BD05-397F2C74F6A8}"/>
                </a:ext>
              </a:extLst>
            </p:cNvPr>
            <p:cNvSpPr/>
            <p:nvPr/>
          </p:nvSpPr>
          <p:spPr>
            <a:xfrm>
              <a:off x="3475779" y="239962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Cube 127">
              <a:extLst>
                <a:ext uri="{FF2B5EF4-FFF2-40B4-BE49-F238E27FC236}">
                  <a16:creationId xmlns:a16="http://schemas.microsoft.com/office/drawing/2014/main" id="{4067219E-E6EA-4A2C-9074-72B5A61C7183}"/>
                </a:ext>
              </a:extLst>
            </p:cNvPr>
            <p:cNvSpPr/>
            <p:nvPr/>
          </p:nvSpPr>
          <p:spPr>
            <a:xfrm>
              <a:off x="3475779" y="2873707"/>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Cube 128">
              <a:extLst>
                <a:ext uri="{FF2B5EF4-FFF2-40B4-BE49-F238E27FC236}">
                  <a16:creationId xmlns:a16="http://schemas.microsoft.com/office/drawing/2014/main" id="{B1477264-A33C-4675-856A-DF0F4EE3E8BF}"/>
                </a:ext>
              </a:extLst>
            </p:cNvPr>
            <p:cNvSpPr/>
            <p:nvPr/>
          </p:nvSpPr>
          <p:spPr>
            <a:xfrm>
              <a:off x="3475779" y="334779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Cube 129">
              <a:extLst>
                <a:ext uri="{FF2B5EF4-FFF2-40B4-BE49-F238E27FC236}">
                  <a16:creationId xmlns:a16="http://schemas.microsoft.com/office/drawing/2014/main" id="{029F53D0-DE86-4DF0-9FAA-5A64AD372A3E}"/>
                </a:ext>
              </a:extLst>
            </p:cNvPr>
            <p:cNvSpPr/>
            <p:nvPr/>
          </p:nvSpPr>
          <p:spPr>
            <a:xfrm>
              <a:off x="3465613" y="3817838"/>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Cube 132">
              <a:extLst>
                <a:ext uri="{FF2B5EF4-FFF2-40B4-BE49-F238E27FC236}">
                  <a16:creationId xmlns:a16="http://schemas.microsoft.com/office/drawing/2014/main" id="{849808C1-1317-43C1-9254-1EB4C993284D}"/>
                </a:ext>
              </a:extLst>
            </p:cNvPr>
            <p:cNvSpPr/>
            <p:nvPr/>
          </p:nvSpPr>
          <p:spPr>
            <a:xfrm>
              <a:off x="3465613" y="4291925"/>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4" name="Cube 133">
              <a:extLst>
                <a:ext uri="{FF2B5EF4-FFF2-40B4-BE49-F238E27FC236}">
                  <a16:creationId xmlns:a16="http://schemas.microsoft.com/office/drawing/2014/main" id="{752960FF-EFA7-47E0-9E38-0E9C9156C6EE}"/>
                </a:ext>
              </a:extLst>
            </p:cNvPr>
            <p:cNvSpPr/>
            <p:nvPr/>
          </p:nvSpPr>
          <p:spPr>
            <a:xfrm>
              <a:off x="3465613" y="4766012"/>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Cube 134">
              <a:extLst>
                <a:ext uri="{FF2B5EF4-FFF2-40B4-BE49-F238E27FC236}">
                  <a16:creationId xmlns:a16="http://schemas.microsoft.com/office/drawing/2014/main" id="{48F70CD5-BF71-40CC-A2C4-0A3950AC4A0A}"/>
                </a:ext>
              </a:extLst>
            </p:cNvPr>
            <p:cNvSpPr/>
            <p:nvPr/>
          </p:nvSpPr>
          <p:spPr>
            <a:xfrm>
              <a:off x="3465613" y="5240100"/>
              <a:ext cx="3089763" cy="1156935"/>
            </a:xfrm>
            <a:prstGeom prst="cube">
              <a:avLst>
                <a:gd name="adj" fmla="val 58941"/>
              </a:avLst>
            </a:prstGeom>
            <a:noFill/>
            <a:ln>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pic>
        <p:nvPicPr>
          <p:cNvPr id="105" name="Picture 4">
            <a:extLst>
              <a:ext uri="{FF2B5EF4-FFF2-40B4-BE49-F238E27FC236}">
                <a16:creationId xmlns:a16="http://schemas.microsoft.com/office/drawing/2014/main" id="{BF2CE218-E188-48ED-AD5C-4963C79828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989" b="69726"/>
          <a:stretch/>
        </p:blipFill>
        <p:spPr bwMode="auto">
          <a:xfrm>
            <a:off x="6575708" y="2036983"/>
            <a:ext cx="2554575" cy="200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199" y="274638"/>
            <a:ext cx="8423753" cy="1143000"/>
          </a:xfrm>
        </p:spPr>
        <p:txBody>
          <a:bodyPr/>
          <a:lstStyle/>
          <a:p>
            <a:pPr algn="l"/>
            <a:r>
              <a:rPr lang="en-US" sz="3200" dirty="0"/>
              <a:t>Each pairwise difference between symmetry operators corresponds to a Patterson peak coordinate (</a:t>
            </a:r>
            <a:r>
              <a:rPr lang="en-US" sz="3200" dirty="0" err="1"/>
              <a:t>u,v,w</a:t>
            </a:r>
            <a:r>
              <a:rPr lang="en-US" sz="3200" dirty="0"/>
              <a:t>).</a:t>
            </a:r>
          </a:p>
        </p:txBody>
      </p:sp>
      <p:sp>
        <p:nvSpPr>
          <p:cNvPr id="91" name="Cube 90">
            <a:extLst>
              <a:ext uri="{FF2B5EF4-FFF2-40B4-BE49-F238E27FC236}">
                <a16:creationId xmlns:a16="http://schemas.microsoft.com/office/drawing/2014/main" id="{0E1BEA79-ACA3-4B84-AA55-34F515B9C549}"/>
              </a:ext>
            </a:extLst>
          </p:cNvPr>
          <p:cNvSpPr/>
          <p:nvPr/>
        </p:nvSpPr>
        <p:spPr>
          <a:xfrm>
            <a:off x="3479054" y="1919929"/>
            <a:ext cx="3107112" cy="4487696"/>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589ACCE1-0143-4C4F-9506-4753B97407F9}"/>
              </a:ext>
            </a:extLst>
          </p:cNvPr>
          <p:cNvSpPr txBox="1"/>
          <p:nvPr/>
        </p:nvSpPr>
        <p:spPr>
          <a:xfrm>
            <a:off x="3694545" y="6495196"/>
            <a:ext cx="1992853" cy="369332"/>
          </a:xfrm>
          <a:prstGeom prst="rect">
            <a:avLst/>
          </a:prstGeom>
          <a:noFill/>
        </p:spPr>
        <p:txBody>
          <a:bodyPr wrap="none" rtlCol="0">
            <a:spAutoFit/>
          </a:bodyPr>
          <a:lstStyle/>
          <a:p>
            <a:r>
              <a:rPr lang="en-US" dirty="0">
                <a:solidFill>
                  <a:schemeClr val="bg1">
                    <a:lumMod val="65000"/>
                  </a:schemeClr>
                </a:solidFill>
              </a:rPr>
              <a:t>Unit cell of crystal</a:t>
            </a:r>
          </a:p>
        </p:txBody>
      </p:sp>
      <p:pic>
        <p:nvPicPr>
          <p:cNvPr id="103" name="Picture 102">
            <a:extLst>
              <a:ext uri="{FF2B5EF4-FFF2-40B4-BE49-F238E27FC236}">
                <a16:creationId xmlns:a16="http://schemas.microsoft.com/office/drawing/2014/main" id="{7B3BEA9A-7C9A-4F47-B9E3-F163D5FD8E1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36059" y="1813002"/>
            <a:ext cx="3556734" cy="936101"/>
          </a:xfrm>
          <a:prstGeom prst="rect">
            <a:avLst/>
          </a:prstGeom>
        </p:spPr>
      </p:pic>
      <p:grpSp>
        <p:nvGrpSpPr>
          <p:cNvPr id="9" name="Group 8">
            <a:extLst>
              <a:ext uri="{FF2B5EF4-FFF2-40B4-BE49-F238E27FC236}">
                <a16:creationId xmlns:a16="http://schemas.microsoft.com/office/drawing/2014/main" id="{912F7AEB-1E5D-4DDA-93BC-33EDE47EE763}"/>
              </a:ext>
            </a:extLst>
          </p:cNvPr>
          <p:cNvGrpSpPr/>
          <p:nvPr/>
        </p:nvGrpSpPr>
        <p:grpSpPr>
          <a:xfrm>
            <a:off x="3119288" y="5821797"/>
            <a:ext cx="933035" cy="1000779"/>
            <a:chOff x="9295022" y="-954802"/>
            <a:chExt cx="933035" cy="1000779"/>
          </a:xfrm>
        </p:grpSpPr>
        <p:cxnSp>
          <p:nvCxnSpPr>
            <p:cNvPr id="139" name="Straight Arrow Connector 138">
              <a:extLst>
                <a:ext uri="{FF2B5EF4-FFF2-40B4-BE49-F238E27FC236}">
                  <a16:creationId xmlns:a16="http://schemas.microsoft.com/office/drawing/2014/main" id="{582F5FC8-9ABD-4975-9614-3F5A15D1A804}"/>
                </a:ext>
              </a:extLst>
            </p:cNvPr>
            <p:cNvCxnSpPr>
              <a:cxnSpLocks/>
            </p:cNvCxnSpPr>
            <p:nvPr/>
          </p:nvCxnSpPr>
          <p:spPr>
            <a:xfrm flipH="1">
              <a:off x="9508456" y="-361348"/>
              <a:ext cx="155476" cy="181842"/>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70A91E04-DAFB-4851-BD78-D1C73BC00615}"/>
                </a:ext>
              </a:extLst>
            </p:cNvPr>
            <p:cNvSpPr txBox="1"/>
            <p:nvPr/>
          </p:nvSpPr>
          <p:spPr>
            <a:xfrm>
              <a:off x="9295022" y="-323355"/>
              <a:ext cx="300082" cy="369332"/>
            </a:xfrm>
            <a:prstGeom prst="rect">
              <a:avLst/>
            </a:prstGeom>
            <a:noFill/>
            <a:ln>
              <a:noFill/>
            </a:ln>
          </p:spPr>
          <p:txBody>
            <a:bodyPr wrap="none" rtlCol="0">
              <a:spAutoFit/>
            </a:bodyPr>
            <a:lstStyle/>
            <a:p>
              <a:r>
                <a:rPr lang="en-US" dirty="0">
                  <a:solidFill>
                    <a:schemeClr val="tx1">
                      <a:lumMod val="65000"/>
                      <a:lumOff val="35000"/>
                    </a:schemeClr>
                  </a:solidFill>
                </a:rPr>
                <a:t>x</a:t>
              </a:r>
            </a:p>
          </p:txBody>
        </p:sp>
        <p:cxnSp>
          <p:nvCxnSpPr>
            <p:cNvPr id="141" name="Straight Arrow Connector 140">
              <a:extLst>
                <a:ext uri="{FF2B5EF4-FFF2-40B4-BE49-F238E27FC236}">
                  <a16:creationId xmlns:a16="http://schemas.microsoft.com/office/drawing/2014/main" id="{43ECD63C-9C41-4C14-8959-EBAD2CF260B7}"/>
                </a:ext>
              </a:extLst>
            </p:cNvPr>
            <p:cNvCxnSpPr>
              <a:cxnSpLocks/>
            </p:cNvCxnSpPr>
            <p:nvPr/>
          </p:nvCxnSpPr>
          <p:spPr>
            <a:xfrm flipV="1">
              <a:off x="9663932" y="-370147"/>
              <a:ext cx="310832" cy="1756"/>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B40692FE-2B8A-4566-ABEC-803DDB78E6E1}"/>
                </a:ext>
              </a:extLst>
            </p:cNvPr>
            <p:cNvSpPr txBox="1"/>
            <p:nvPr/>
          </p:nvSpPr>
          <p:spPr>
            <a:xfrm>
              <a:off x="9927975" y="-537478"/>
              <a:ext cx="300082" cy="369332"/>
            </a:xfrm>
            <a:prstGeom prst="rect">
              <a:avLst/>
            </a:prstGeom>
            <a:noFill/>
            <a:ln>
              <a:noFill/>
            </a:ln>
          </p:spPr>
          <p:txBody>
            <a:bodyPr wrap="none" rtlCol="0">
              <a:spAutoFit/>
            </a:bodyPr>
            <a:lstStyle/>
            <a:p>
              <a:r>
                <a:rPr lang="en-US" dirty="0">
                  <a:solidFill>
                    <a:schemeClr val="tx1">
                      <a:lumMod val="65000"/>
                      <a:lumOff val="35000"/>
                    </a:schemeClr>
                  </a:solidFill>
                </a:rPr>
                <a:t>y</a:t>
              </a:r>
            </a:p>
          </p:txBody>
        </p:sp>
        <p:cxnSp>
          <p:nvCxnSpPr>
            <p:cNvPr id="143" name="Straight Arrow Connector 142">
              <a:extLst>
                <a:ext uri="{FF2B5EF4-FFF2-40B4-BE49-F238E27FC236}">
                  <a16:creationId xmlns:a16="http://schemas.microsoft.com/office/drawing/2014/main" id="{21E69A3D-965D-4E46-85C0-BFBE8648FA75}"/>
                </a:ext>
              </a:extLst>
            </p:cNvPr>
            <p:cNvCxnSpPr>
              <a:cxnSpLocks/>
            </p:cNvCxnSpPr>
            <p:nvPr/>
          </p:nvCxnSpPr>
          <p:spPr>
            <a:xfrm flipH="1" flipV="1">
              <a:off x="9667285" y="-699606"/>
              <a:ext cx="1" cy="355478"/>
            </a:xfrm>
            <a:prstGeom prst="straightConnector1">
              <a:avLst/>
            </a:prstGeom>
            <a:ln w="28575">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89A672C5-4A9F-4636-BFF9-C2A063483198}"/>
                </a:ext>
              </a:extLst>
            </p:cNvPr>
            <p:cNvSpPr txBox="1"/>
            <p:nvPr/>
          </p:nvSpPr>
          <p:spPr>
            <a:xfrm>
              <a:off x="9563060" y="-954802"/>
              <a:ext cx="300082" cy="369332"/>
            </a:xfrm>
            <a:prstGeom prst="rect">
              <a:avLst/>
            </a:prstGeom>
            <a:noFill/>
            <a:ln>
              <a:noFill/>
            </a:ln>
          </p:spPr>
          <p:txBody>
            <a:bodyPr wrap="none" rtlCol="0">
              <a:spAutoFit/>
            </a:bodyPr>
            <a:lstStyle/>
            <a:p>
              <a:r>
                <a:rPr lang="en-US" dirty="0">
                  <a:solidFill>
                    <a:schemeClr val="tx1">
                      <a:lumMod val="65000"/>
                      <a:lumOff val="35000"/>
                    </a:schemeClr>
                  </a:solidFill>
                </a:rPr>
                <a:t>z</a:t>
              </a:r>
            </a:p>
          </p:txBody>
        </p:sp>
      </p:grpSp>
      <p:grpSp>
        <p:nvGrpSpPr>
          <p:cNvPr id="5" name="Group 4">
            <a:extLst>
              <a:ext uri="{FF2B5EF4-FFF2-40B4-BE49-F238E27FC236}">
                <a16:creationId xmlns:a16="http://schemas.microsoft.com/office/drawing/2014/main" id="{AC0BF257-2A0C-42C5-95E0-2ACC719EA270}"/>
              </a:ext>
            </a:extLst>
          </p:cNvPr>
          <p:cNvGrpSpPr/>
          <p:nvPr/>
        </p:nvGrpSpPr>
        <p:grpSpPr>
          <a:xfrm>
            <a:off x="3432668" y="2619908"/>
            <a:ext cx="2868804" cy="3861563"/>
            <a:chOff x="3432668" y="2582330"/>
            <a:chExt cx="2868804" cy="3861563"/>
          </a:xfrm>
        </p:grpSpPr>
        <p:sp>
          <p:nvSpPr>
            <p:cNvPr id="120" name="TextBox 119">
              <a:extLst>
                <a:ext uri="{FF2B5EF4-FFF2-40B4-BE49-F238E27FC236}">
                  <a16:creationId xmlns:a16="http://schemas.microsoft.com/office/drawing/2014/main" id="{AC2BD35D-4B66-4370-B796-324609F7F38B}"/>
                </a:ext>
              </a:extLst>
            </p:cNvPr>
            <p:cNvSpPr txBox="1"/>
            <p:nvPr/>
          </p:nvSpPr>
          <p:spPr>
            <a:xfrm>
              <a:off x="5398722" y="5529507"/>
              <a:ext cx="642035" cy="338554"/>
            </a:xfrm>
            <a:prstGeom prst="rect">
              <a:avLst/>
            </a:prstGeom>
            <a:noFill/>
          </p:spPr>
          <p:txBody>
            <a:bodyPr wrap="square" rtlCol="0">
              <a:spAutoFit/>
            </a:bodyPr>
            <a:lstStyle/>
            <a:p>
              <a:r>
                <a:rPr lang="en-US" sz="1600" b="1" dirty="0" err="1"/>
                <a:t>x,y,z</a:t>
              </a:r>
              <a:endParaRPr lang="en-US" sz="1600" b="1" dirty="0"/>
            </a:p>
          </p:txBody>
        </p:sp>
        <p:sp>
          <p:nvSpPr>
            <p:cNvPr id="123" name="Rectangle 122">
              <a:extLst>
                <a:ext uri="{FF2B5EF4-FFF2-40B4-BE49-F238E27FC236}">
                  <a16:creationId xmlns:a16="http://schemas.microsoft.com/office/drawing/2014/main" id="{7B8D5AB2-CAEE-4574-8399-3E8EDB612FD3}"/>
                </a:ext>
              </a:extLst>
            </p:cNvPr>
            <p:cNvSpPr/>
            <p:nvPr/>
          </p:nvSpPr>
          <p:spPr>
            <a:xfrm>
              <a:off x="3432668" y="3966483"/>
              <a:ext cx="1044645" cy="338554"/>
            </a:xfrm>
            <a:prstGeom prst="rect">
              <a:avLst/>
            </a:prstGeom>
          </p:spPr>
          <p:txBody>
            <a:bodyPr wrap="none">
              <a:spAutoFit/>
            </a:bodyPr>
            <a:lstStyle/>
            <a:p>
              <a:r>
                <a:rPr lang="en-US" sz="1600" b="1" dirty="0"/>
                <a:t>-x,-y,½+z</a:t>
              </a:r>
            </a:p>
          </p:txBody>
        </p:sp>
        <p:sp>
          <p:nvSpPr>
            <p:cNvPr id="125" name="Rectangle 124">
              <a:extLst>
                <a:ext uri="{FF2B5EF4-FFF2-40B4-BE49-F238E27FC236}">
                  <a16:creationId xmlns:a16="http://schemas.microsoft.com/office/drawing/2014/main" id="{F65213E2-2DE5-4A9A-83A3-F0FEBEDED598}"/>
                </a:ext>
              </a:extLst>
            </p:cNvPr>
            <p:cNvSpPr/>
            <p:nvPr/>
          </p:nvSpPr>
          <p:spPr>
            <a:xfrm>
              <a:off x="3675442" y="2582330"/>
              <a:ext cx="1438984" cy="338554"/>
            </a:xfrm>
            <a:prstGeom prst="rect">
              <a:avLst/>
            </a:prstGeom>
          </p:spPr>
          <p:txBody>
            <a:bodyPr wrap="none">
              <a:spAutoFit/>
            </a:bodyPr>
            <a:lstStyle/>
            <a:p>
              <a:r>
                <a:rPr lang="en-US" sz="1600" b="1" dirty="0"/>
                <a:t>½-y,½+x,¾+z</a:t>
              </a:r>
            </a:p>
          </p:txBody>
        </p:sp>
        <p:sp>
          <p:nvSpPr>
            <p:cNvPr id="137" name="Rectangle 136">
              <a:extLst>
                <a:ext uri="{FF2B5EF4-FFF2-40B4-BE49-F238E27FC236}">
                  <a16:creationId xmlns:a16="http://schemas.microsoft.com/office/drawing/2014/main" id="{832E2979-9F2A-4893-B57F-801FE1A3175B}"/>
                </a:ext>
              </a:extLst>
            </p:cNvPr>
            <p:cNvSpPr/>
            <p:nvPr/>
          </p:nvSpPr>
          <p:spPr>
            <a:xfrm>
              <a:off x="3784855" y="4610209"/>
              <a:ext cx="1438984" cy="338554"/>
            </a:xfrm>
            <a:prstGeom prst="rect">
              <a:avLst/>
            </a:prstGeom>
          </p:spPr>
          <p:txBody>
            <a:bodyPr wrap="none">
              <a:spAutoFit/>
            </a:bodyPr>
            <a:lstStyle/>
            <a:p>
              <a:r>
                <a:rPr lang="en-US" sz="1600" b="1" dirty="0"/>
                <a:t>½+y,½-x,¼+z</a:t>
              </a:r>
            </a:p>
          </p:txBody>
        </p:sp>
        <p:sp>
          <p:nvSpPr>
            <p:cNvPr id="145" name="Rectangle 144">
              <a:extLst>
                <a:ext uri="{FF2B5EF4-FFF2-40B4-BE49-F238E27FC236}">
                  <a16:creationId xmlns:a16="http://schemas.microsoft.com/office/drawing/2014/main" id="{3CB2DF83-FC8B-42AD-8311-2E5F64B24DE8}"/>
                </a:ext>
              </a:extLst>
            </p:cNvPr>
            <p:cNvSpPr/>
            <p:nvPr/>
          </p:nvSpPr>
          <p:spPr>
            <a:xfrm>
              <a:off x="5473915" y="3296133"/>
              <a:ext cx="683970" cy="338554"/>
            </a:xfrm>
            <a:prstGeom prst="rect">
              <a:avLst/>
            </a:prstGeom>
          </p:spPr>
          <p:txBody>
            <a:bodyPr wrap="none">
              <a:spAutoFit/>
            </a:bodyPr>
            <a:lstStyle/>
            <a:p>
              <a:r>
                <a:rPr lang="en-US" sz="1600" b="1" dirty="0" err="1"/>
                <a:t>y,x</a:t>
              </a:r>
              <a:r>
                <a:rPr lang="en-US" sz="1600" b="1" dirty="0"/>
                <a:t>,-z</a:t>
              </a:r>
            </a:p>
          </p:txBody>
        </p:sp>
        <p:sp>
          <p:nvSpPr>
            <p:cNvPr id="147" name="Rectangle 146">
              <a:extLst>
                <a:ext uri="{FF2B5EF4-FFF2-40B4-BE49-F238E27FC236}">
                  <a16:creationId xmlns:a16="http://schemas.microsoft.com/office/drawing/2014/main" id="{4C477499-ED00-4C23-B0F7-7E6ED78634E2}"/>
                </a:ext>
              </a:extLst>
            </p:cNvPr>
            <p:cNvSpPr/>
            <p:nvPr/>
          </p:nvSpPr>
          <p:spPr>
            <a:xfrm>
              <a:off x="3559143" y="5419466"/>
              <a:ext cx="993349" cy="338554"/>
            </a:xfrm>
            <a:prstGeom prst="rect">
              <a:avLst/>
            </a:prstGeom>
          </p:spPr>
          <p:txBody>
            <a:bodyPr wrap="none">
              <a:spAutoFit/>
            </a:bodyPr>
            <a:lstStyle/>
            <a:p>
              <a:r>
                <a:rPr lang="en-US" sz="1600" b="1" dirty="0"/>
                <a:t>-y,-x,½-z</a:t>
              </a:r>
            </a:p>
          </p:txBody>
        </p:sp>
        <p:sp>
          <p:nvSpPr>
            <p:cNvPr id="150" name="Rectangle 149">
              <a:extLst>
                <a:ext uri="{FF2B5EF4-FFF2-40B4-BE49-F238E27FC236}">
                  <a16:creationId xmlns:a16="http://schemas.microsoft.com/office/drawing/2014/main" id="{E3630633-93A8-4764-8AEA-1566DDBECE99}"/>
                </a:ext>
              </a:extLst>
            </p:cNvPr>
            <p:cNvSpPr/>
            <p:nvPr/>
          </p:nvSpPr>
          <p:spPr>
            <a:xfrm>
              <a:off x="4913784" y="4405383"/>
              <a:ext cx="1387688" cy="338554"/>
            </a:xfrm>
            <a:prstGeom prst="rect">
              <a:avLst/>
            </a:prstGeom>
          </p:spPr>
          <p:txBody>
            <a:bodyPr wrap="none">
              <a:spAutoFit/>
            </a:bodyPr>
            <a:lstStyle/>
            <a:p>
              <a:r>
                <a:rPr lang="en-US" sz="1600" b="1" dirty="0"/>
                <a:t>½-x,½+y,¾-z</a:t>
              </a:r>
            </a:p>
          </p:txBody>
        </p:sp>
        <p:sp>
          <p:nvSpPr>
            <p:cNvPr id="218" name="Rectangle 217">
              <a:extLst>
                <a:ext uri="{FF2B5EF4-FFF2-40B4-BE49-F238E27FC236}">
                  <a16:creationId xmlns:a16="http://schemas.microsoft.com/office/drawing/2014/main" id="{D63E2643-0096-4949-B942-D8415D03A960}"/>
                </a:ext>
              </a:extLst>
            </p:cNvPr>
            <p:cNvSpPr/>
            <p:nvPr/>
          </p:nvSpPr>
          <p:spPr>
            <a:xfrm>
              <a:off x="3734103" y="6105339"/>
              <a:ext cx="1387688" cy="338554"/>
            </a:xfrm>
            <a:prstGeom prst="rect">
              <a:avLst/>
            </a:prstGeom>
          </p:spPr>
          <p:txBody>
            <a:bodyPr wrap="none">
              <a:spAutoFit/>
            </a:bodyPr>
            <a:lstStyle/>
            <a:p>
              <a:r>
                <a:rPr lang="en-US" sz="1600" b="1" dirty="0"/>
                <a:t>½+x,½-y,¼-z</a:t>
              </a:r>
            </a:p>
          </p:txBody>
        </p:sp>
      </p:grpSp>
      <p:sp>
        <p:nvSpPr>
          <p:cNvPr id="236" name="Oval 235">
            <a:extLst>
              <a:ext uri="{FF2B5EF4-FFF2-40B4-BE49-F238E27FC236}">
                <a16:creationId xmlns:a16="http://schemas.microsoft.com/office/drawing/2014/main" id="{0ACE99E9-4F2A-4943-A4B3-C7C7943C6C61}"/>
              </a:ext>
            </a:extLst>
          </p:cNvPr>
          <p:cNvSpPr>
            <a:spLocks noChangeAspect="1"/>
          </p:cNvSpPr>
          <p:nvPr/>
        </p:nvSpPr>
        <p:spPr>
          <a:xfrm>
            <a:off x="3804766" y="36127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8" name="Oval 237">
            <a:extLst>
              <a:ext uri="{FF2B5EF4-FFF2-40B4-BE49-F238E27FC236}">
                <a16:creationId xmlns:a16="http://schemas.microsoft.com/office/drawing/2014/main" id="{79058151-0363-4A8C-9265-5F7A23C20A57}"/>
              </a:ext>
            </a:extLst>
          </p:cNvPr>
          <p:cNvSpPr>
            <a:spLocks noChangeAspect="1"/>
          </p:cNvSpPr>
          <p:nvPr/>
        </p:nvSpPr>
        <p:spPr>
          <a:xfrm>
            <a:off x="4261966" y="429067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9" name="Oval 238">
            <a:extLst>
              <a:ext uri="{FF2B5EF4-FFF2-40B4-BE49-F238E27FC236}">
                <a16:creationId xmlns:a16="http://schemas.microsoft.com/office/drawing/2014/main" id="{A066A1D0-89E8-4044-9E0D-DA320B1AA05C}"/>
              </a:ext>
            </a:extLst>
          </p:cNvPr>
          <p:cNvSpPr>
            <a:spLocks noChangeAspect="1"/>
          </p:cNvSpPr>
          <p:nvPr/>
        </p:nvSpPr>
        <p:spPr>
          <a:xfrm>
            <a:off x="5020660" y="259612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0" name="Oval 239">
            <a:extLst>
              <a:ext uri="{FF2B5EF4-FFF2-40B4-BE49-F238E27FC236}">
                <a16:creationId xmlns:a16="http://schemas.microsoft.com/office/drawing/2014/main" id="{3D2E57AD-B3A6-4655-A384-DA1E795E5662}"/>
              </a:ext>
            </a:extLst>
          </p:cNvPr>
          <p:cNvSpPr>
            <a:spLocks noChangeAspect="1"/>
          </p:cNvSpPr>
          <p:nvPr/>
        </p:nvSpPr>
        <p:spPr>
          <a:xfrm>
            <a:off x="5553927" y="2931247"/>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1" name="Oval 240">
            <a:extLst>
              <a:ext uri="{FF2B5EF4-FFF2-40B4-BE49-F238E27FC236}">
                <a16:creationId xmlns:a16="http://schemas.microsoft.com/office/drawing/2014/main" id="{87E8148D-7FEA-4909-B667-2A63A08134CF}"/>
              </a:ext>
            </a:extLst>
          </p:cNvPr>
          <p:cNvSpPr>
            <a:spLocks noChangeAspect="1"/>
          </p:cNvSpPr>
          <p:nvPr/>
        </p:nvSpPr>
        <p:spPr>
          <a:xfrm>
            <a:off x="3764060" y="5040161"/>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42" name="Oval 241">
            <a:extLst>
              <a:ext uri="{FF2B5EF4-FFF2-40B4-BE49-F238E27FC236}">
                <a16:creationId xmlns:a16="http://schemas.microsoft.com/office/drawing/2014/main" id="{18446C6C-50DD-4F2E-89AC-F9196315AB71}"/>
              </a:ext>
            </a:extLst>
          </p:cNvPr>
          <p:cNvSpPr>
            <a:spLocks noChangeAspect="1"/>
          </p:cNvSpPr>
          <p:nvPr/>
        </p:nvSpPr>
        <p:spPr>
          <a:xfrm>
            <a:off x="4097093" y="572845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43" name="Oval 242">
            <a:extLst>
              <a:ext uri="{FF2B5EF4-FFF2-40B4-BE49-F238E27FC236}">
                <a16:creationId xmlns:a16="http://schemas.microsoft.com/office/drawing/2014/main" id="{27497C24-0E54-4129-AA2C-05902F631F4D}"/>
              </a:ext>
            </a:extLst>
          </p:cNvPr>
          <p:cNvSpPr>
            <a:spLocks noChangeAspect="1"/>
          </p:cNvSpPr>
          <p:nvPr/>
        </p:nvSpPr>
        <p:spPr>
          <a:xfrm>
            <a:off x="5238140" y="4041605"/>
            <a:ext cx="457200"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44" name="Oval 243">
            <a:extLst>
              <a:ext uri="{FF2B5EF4-FFF2-40B4-BE49-F238E27FC236}">
                <a16:creationId xmlns:a16="http://schemas.microsoft.com/office/drawing/2014/main" id="{F568C87F-60B8-4930-9BC8-80A8ACBC73BB}"/>
              </a:ext>
            </a:extLst>
          </p:cNvPr>
          <p:cNvSpPr>
            <a:spLocks noChangeAspect="1"/>
          </p:cNvSpPr>
          <p:nvPr/>
        </p:nvSpPr>
        <p:spPr>
          <a:xfrm>
            <a:off x="5473625" y="5225555"/>
            <a:ext cx="477649" cy="457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5" name="Rectangle 44">
            <a:extLst>
              <a:ext uri="{FF2B5EF4-FFF2-40B4-BE49-F238E27FC236}">
                <a16:creationId xmlns:a16="http://schemas.microsoft.com/office/drawing/2014/main" id="{85CFC351-936D-4BCE-9BF7-16F62B4C4BF4}"/>
              </a:ext>
            </a:extLst>
          </p:cNvPr>
          <p:cNvSpPr/>
          <p:nvPr/>
        </p:nvSpPr>
        <p:spPr>
          <a:xfrm>
            <a:off x="-131454" y="1919929"/>
            <a:ext cx="3475211" cy="5170646"/>
          </a:xfrm>
          <a:prstGeom prst="rect">
            <a:avLst/>
          </a:prstGeom>
        </p:spPr>
        <p:txBody>
          <a:bodyPr wrap="square">
            <a:spAutoFit/>
          </a:bodyPr>
          <a:lstStyle/>
          <a:p>
            <a:r>
              <a:rPr lang="en-US" sz="1000" dirty="0">
                <a:latin typeface="Courier New" panose="02070309020205020404" pitchFamily="49" charset="0"/>
                <a:cs typeface="Courier New" panose="02070309020205020404" pitchFamily="49" charset="0"/>
              </a:rPr>
              <a:t> Order Height/Rms  Fractional coordinates</a:t>
            </a:r>
          </a:p>
          <a:p>
            <a:r>
              <a:rPr lang="en-US" sz="1000" dirty="0">
                <a:latin typeface="Courier New" panose="02070309020205020404" pitchFamily="49" charset="0"/>
                <a:cs typeface="Courier New" panose="02070309020205020404" pitchFamily="49" charset="0"/>
              </a:rPr>
              <a:t>                    u       v       w</a:t>
            </a:r>
          </a:p>
          <a:p>
            <a:r>
              <a:rPr lang="en-US" sz="1000" dirty="0">
                <a:latin typeface="Courier New" panose="02070309020205020404" pitchFamily="49" charset="0"/>
                <a:cs typeface="Courier New" panose="02070309020205020404" pitchFamily="49" charset="0"/>
              </a:rPr>
              <a:t>     1  377.52   0.0000  0.0000  0.0000</a:t>
            </a:r>
          </a:p>
          <a:p>
            <a:r>
              <a:rPr lang="en-US" sz="1000" dirty="0">
                <a:latin typeface="Courier New" panose="02070309020205020404" pitchFamily="49" charset="0"/>
                <a:cs typeface="Courier New" panose="02070309020205020404" pitchFamily="49" charset="0"/>
              </a:rPr>
              <a:t>     2   33.12   </a:t>
            </a:r>
            <a:r>
              <a:rPr lang="en-US" sz="1000" b="1" dirty="0">
                <a:latin typeface="Courier New" panose="02070309020205020404" pitchFamily="49" charset="0"/>
                <a:cs typeface="Courier New" panose="02070309020205020404" pitchFamily="49" charset="0"/>
              </a:rPr>
              <a:t>0.4415  0.5585  0.1267</a:t>
            </a:r>
          </a:p>
          <a:p>
            <a:r>
              <a:rPr lang="en-US" sz="1000" dirty="0">
                <a:latin typeface="Courier New" panose="02070309020205020404" pitchFamily="49" charset="0"/>
                <a:cs typeface="Courier New" panose="02070309020205020404" pitchFamily="49" charset="0"/>
              </a:rPr>
              <a:t>     3   33.12   0.4415  0.4415  0.1267</a:t>
            </a:r>
          </a:p>
          <a:p>
            <a:r>
              <a:rPr lang="en-US" sz="1000" dirty="0">
                <a:latin typeface="Courier New" panose="02070309020205020404" pitchFamily="49" charset="0"/>
                <a:cs typeface="Courier New" panose="02070309020205020404" pitchFamily="49" charset="0"/>
              </a:rPr>
              <a:t>     4   33.12   0.5585  0.4415  0.1267</a:t>
            </a:r>
          </a:p>
          <a:p>
            <a:r>
              <a:rPr lang="en-US" sz="1000" dirty="0">
                <a:latin typeface="Courier New" panose="02070309020205020404" pitchFamily="49" charset="0"/>
                <a:cs typeface="Courier New" panose="02070309020205020404" pitchFamily="49" charset="0"/>
              </a:rPr>
              <a:t>     5   33.12   0.5585  0.5585  0.1267</a:t>
            </a:r>
          </a:p>
          <a:p>
            <a:r>
              <a:rPr lang="en-US" sz="1000" dirty="0">
                <a:latin typeface="Courier New" panose="02070309020205020404" pitchFamily="49" charset="0"/>
                <a:cs typeface="Courier New" panose="02070309020205020404" pitchFamily="49" charset="0"/>
              </a:rPr>
              <a:t>     6   33.12   0.4415  0.4415  0.8733</a:t>
            </a:r>
          </a:p>
          <a:p>
            <a:r>
              <a:rPr lang="en-US" sz="1000" dirty="0">
                <a:latin typeface="Courier New" panose="02070309020205020404" pitchFamily="49" charset="0"/>
                <a:cs typeface="Courier New" panose="02070309020205020404" pitchFamily="49" charset="0"/>
              </a:rPr>
              <a:t>     7   33.12   0.5585  0.4415  0.8733</a:t>
            </a:r>
          </a:p>
          <a:p>
            <a:r>
              <a:rPr lang="en-US" sz="1000" dirty="0">
                <a:latin typeface="Courier New" panose="02070309020205020404" pitchFamily="49" charset="0"/>
                <a:cs typeface="Courier New" panose="02070309020205020404" pitchFamily="49" charset="0"/>
              </a:rPr>
              <a:t>     8   33.12   0.4415  0.5585  0.8733</a:t>
            </a:r>
          </a:p>
          <a:p>
            <a:r>
              <a:rPr lang="en-US" sz="1000" dirty="0">
                <a:latin typeface="Courier New" panose="02070309020205020404" pitchFamily="49" charset="0"/>
                <a:cs typeface="Courier New" panose="02070309020205020404" pitchFamily="49" charset="0"/>
              </a:rPr>
              <a:t>     9   33.12   0.5585  0.5585  0.8733</a:t>
            </a:r>
          </a:p>
          <a:p>
            <a:r>
              <a:rPr lang="en-US" sz="1000" dirty="0">
                <a:latin typeface="Courier New" panose="02070309020205020404" pitchFamily="49" charset="0"/>
                <a:cs typeface="Courier New" panose="02070309020205020404" pitchFamily="49" charset="0"/>
              </a:rPr>
              <a:t>    10   32.05   0.0081  0.5000  0.6229</a:t>
            </a:r>
          </a:p>
          <a:p>
            <a:r>
              <a:rPr lang="en-US" sz="1000" dirty="0">
                <a:latin typeface="Courier New" panose="02070309020205020404" pitchFamily="49" charset="0"/>
                <a:cs typeface="Courier New" panose="02070309020205020404" pitchFamily="49" charset="0"/>
              </a:rPr>
              <a:t>    11   32.05   0.5000  0.0081  0.6229</a:t>
            </a:r>
          </a:p>
          <a:p>
            <a:r>
              <a:rPr lang="en-US" sz="1000" dirty="0">
                <a:latin typeface="Courier New" panose="02070309020205020404" pitchFamily="49" charset="0"/>
                <a:cs typeface="Courier New" panose="02070309020205020404" pitchFamily="49" charset="0"/>
              </a:rPr>
              <a:t>    12   32.05   0.9926  0.5000  0.6229</a:t>
            </a:r>
          </a:p>
          <a:p>
            <a:r>
              <a:rPr lang="en-US" sz="1000" dirty="0">
                <a:latin typeface="Courier New" panose="02070309020205020404" pitchFamily="49" charset="0"/>
                <a:cs typeface="Courier New" panose="02070309020205020404" pitchFamily="49" charset="0"/>
              </a:rPr>
              <a:t>    13   32.05   0.5000  0.9926  0.6229</a:t>
            </a:r>
          </a:p>
          <a:p>
            <a:r>
              <a:rPr lang="en-US" sz="1000" dirty="0">
                <a:latin typeface="Courier New" panose="02070309020205020404" pitchFamily="49" charset="0"/>
                <a:cs typeface="Courier New" panose="02070309020205020404" pitchFamily="49" charset="0"/>
              </a:rPr>
              <a:t>    14   32.05   0.5000  0.9926  0.3771</a:t>
            </a:r>
          </a:p>
          <a:p>
            <a:r>
              <a:rPr lang="en-US" sz="1000" dirty="0">
                <a:latin typeface="Courier New" panose="02070309020205020404" pitchFamily="49" charset="0"/>
                <a:cs typeface="Courier New" panose="02070309020205020404" pitchFamily="49" charset="0"/>
              </a:rPr>
              <a:t>    15   32.05   0.5000  0.0081  0.3771</a:t>
            </a:r>
          </a:p>
          <a:p>
            <a:r>
              <a:rPr lang="en-US" sz="1000" dirty="0">
                <a:latin typeface="Courier New" panose="02070309020205020404" pitchFamily="49" charset="0"/>
                <a:cs typeface="Courier New" panose="02070309020205020404" pitchFamily="49" charset="0"/>
              </a:rPr>
              <a:t>    16   32.05   0.0081  0.5000  0.3771</a:t>
            </a:r>
          </a:p>
          <a:p>
            <a:r>
              <a:rPr lang="en-US" sz="1000" b="1" dirty="0">
                <a:solidFill>
                  <a:srgbClr val="FF0000"/>
                </a:solidFill>
                <a:latin typeface="Courier New" panose="02070309020205020404" pitchFamily="49" charset="0"/>
                <a:cs typeface="Courier New" panose="02070309020205020404" pitchFamily="49" charset="0"/>
              </a:rPr>
              <a:t>    17   31.30   0.4525  0.0586  0.2500</a:t>
            </a:r>
          </a:p>
          <a:p>
            <a:r>
              <a:rPr lang="en-US" sz="1000" dirty="0">
                <a:latin typeface="Courier New" panose="02070309020205020404" pitchFamily="49" charset="0"/>
                <a:cs typeface="Courier New" panose="02070309020205020404" pitchFamily="49" charset="0"/>
              </a:rPr>
              <a:t>    18   31.30   0.9414  0.4525  0.2500</a:t>
            </a:r>
          </a:p>
          <a:p>
            <a:r>
              <a:rPr lang="en-US" sz="1000" dirty="0">
                <a:latin typeface="Courier New" panose="02070309020205020404" pitchFamily="49" charset="0"/>
                <a:cs typeface="Courier New" panose="02070309020205020404" pitchFamily="49" charset="0"/>
              </a:rPr>
              <a:t>    19   31.30   0.4525  0.0586  0.7500</a:t>
            </a:r>
          </a:p>
          <a:p>
            <a:r>
              <a:rPr lang="en-US" sz="1000" dirty="0">
                <a:latin typeface="Courier New" panose="02070309020205020404" pitchFamily="49" charset="0"/>
                <a:cs typeface="Courier New" panose="02070309020205020404" pitchFamily="49" charset="0"/>
              </a:rPr>
              <a:t>    20   31.30   0.9414  0.4525  0.7500</a:t>
            </a:r>
          </a:p>
          <a:p>
            <a:r>
              <a:rPr lang="en-US" sz="1000" dirty="0">
                <a:latin typeface="Courier New" panose="02070309020205020404" pitchFamily="49" charset="0"/>
                <a:cs typeface="Courier New" panose="02070309020205020404" pitchFamily="49" charset="0"/>
              </a:rPr>
              <a:t>    21   31.30   0.9414  0.5475  0.2500</a:t>
            </a:r>
          </a:p>
          <a:p>
            <a:r>
              <a:rPr lang="en-US" sz="1000" dirty="0">
                <a:latin typeface="Courier New" panose="02070309020205020404" pitchFamily="49" charset="0"/>
                <a:cs typeface="Courier New" panose="02070309020205020404" pitchFamily="49" charset="0"/>
              </a:rPr>
              <a:t>    22   31.30   0.5475  0.0586  0.7500</a:t>
            </a:r>
          </a:p>
          <a:p>
            <a:r>
              <a:rPr lang="en-US" sz="1000" dirty="0">
                <a:latin typeface="Courier New" panose="02070309020205020404" pitchFamily="49" charset="0"/>
                <a:cs typeface="Courier New" panose="02070309020205020404" pitchFamily="49" charset="0"/>
              </a:rPr>
              <a:t>    23   31.30   0.9414  0.5475  0.7500</a:t>
            </a:r>
          </a:p>
          <a:p>
            <a:r>
              <a:rPr lang="en-US" sz="1000" dirty="0">
                <a:latin typeface="Courier New" panose="02070309020205020404" pitchFamily="49" charset="0"/>
                <a:cs typeface="Courier New" panose="02070309020205020404" pitchFamily="49" charset="0"/>
              </a:rPr>
              <a:t>    24   31.30   0.5475  0.0586  0.2500</a:t>
            </a:r>
          </a:p>
          <a:p>
            <a:r>
              <a:rPr lang="en-US" sz="1000" dirty="0">
                <a:latin typeface="Courier New" panose="02070309020205020404" pitchFamily="49" charset="0"/>
                <a:cs typeface="Courier New" panose="02070309020205020404" pitchFamily="49" charset="0"/>
              </a:rPr>
              <a:t>    25   31.30   0.0586  0.4525  0.2500</a:t>
            </a:r>
          </a:p>
          <a:p>
            <a:r>
              <a:rPr lang="en-US" sz="1000" dirty="0">
                <a:latin typeface="Courier New" panose="02070309020205020404" pitchFamily="49" charset="0"/>
                <a:cs typeface="Courier New" panose="02070309020205020404" pitchFamily="49" charset="0"/>
              </a:rPr>
              <a:t>    26   31.30   0.0586  0.5475  0.2500</a:t>
            </a:r>
          </a:p>
          <a:p>
            <a:r>
              <a:rPr lang="en-US" sz="1000" dirty="0">
                <a:latin typeface="Courier New" panose="02070309020205020404" pitchFamily="49" charset="0"/>
                <a:cs typeface="Courier New" panose="02070309020205020404" pitchFamily="49" charset="0"/>
              </a:rPr>
              <a:t>    27   31.30   0.4525  0.9414  0.2500</a:t>
            </a:r>
          </a:p>
          <a:p>
            <a:r>
              <a:rPr lang="en-US" sz="1000" dirty="0">
                <a:latin typeface="Courier New" panose="02070309020205020404" pitchFamily="49" charset="0"/>
                <a:cs typeface="Courier New" panose="02070309020205020404" pitchFamily="49" charset="0"/>
              </a:rPr>
              <a:t>    28   31.30   0.5475  0.9414  0.2500</a:t>
            </a:r>
          </a:p>
          <a:p>
            <a:r>
              <a:rPr lang="en-US" sz="1000" dirty="0">
                <a:latin typeface="Courier New" panose="02070309020205020404" pitchFamily="49" charset="0"/>
                <a:cs typeface="Courier New" panose="02070309020205020404" pitchFamily="49" charset="0"/>
              </a:rPr>
              <a:t>    29   31.30   0.0586  0.4525  0.7500</a:t>
            </a:r>
          </a:p>
          <a:p>
            <a:r>
              <a:rPr lang="en-US" sz="1000" dirty="0">
                <a:latin typeface="Courier New" panose="02070309020205020404" pitchFamily="49" charset="0"/>
                <a:cs typeface="Courier New" panose="02070309020205020404" pitchFamily="49" charset="0"/>
              </a:rPr>
              <a:t>    30   31.30   0.0586  0.5475  0.7500</a:t>
            </a:r>
          </a:p>
          <a:p>
            <a:r>
              <a:rPr lang="en-US" sz="1000" dirty="0">
                <a:latin typeface="Courier New" panose="02070309020205020404" pitchFamily="49" charset="0"/>
                <a:cs typeface="Courier New" panose="02070309020205020404" pitchFamily="49" charset="0"/>
              </a:rPr>
              <a:t>    </a:t>
            </a:r>
          </a:p>
        </p:txBody>
      </p:sp>
      <p:sp>
        <p:nvSpPr>
          <p:cNvPr id="3" name="Rectangle 2">
            <a:extLst>
              <a:ext uri="{FF2B5EF4-FFF2-40B4-BE49-F238E27FC236}">
                <a16:creationId xmlns:a16="http://schemas.microsoft.com/office/drawing/2014/main" id="{68A0AC8B-FBF2-444A-926B-4706AAE73577}"/>
              </a:ext>
            </a:extLst>
          </p:cNvPr>
          <p:cNvSpPr/>
          <p:nvPr/>
        </p:nvSpPr>
        <p:spPr>
          <a:xfrm>
            <a:off x="6891967" y="4974773"/>
            <a:ext cx="2351487" cy="1077218"/>
          </a:xfrm>
          <a:prstGeom prst="rect">
            <a:avLst/>
          </a:prstGeom>
        </p:spPr>
        <p:txBody>
          <a:bodyPr wrap="square">
            <a:spAutoFit/>
          </a:bodyPr>
          <a:lstStyle/>
          <a:p>
            <a:r>
              <a:rPr lang="en-US" sz="1600" dirty="0"/>
              <a:t>Symmetry operators enable us to write an algebraic expression to solve for </a:t>
            </a:r>
            <a:r>
              <a:rPr lang="en-US" sz="1600" dirty="0" err="1"/>
              <a:t>x,y,z</a:t>
            </a:r>
            <a:r>
              <a:rPr lang="en-US" sz="1600" dirty="0"/>
              <a:t>.</a:t>
            </a:r>
          </a:p>
        </p:txBody>
      </p:sp>
      <p:sp>
        <p:nvSpPr>
          <p:cNvPr id="7" name="Rectangle 6">
            <a:extLst>
              <a:ext uri="{FF2B5EF4-FFF2-40B4-BE49-F238E27FC236}">
                <a16:creationId xmlns:a16="http://schemas.microsoft.com/office/drawing/2014/main" id="{1E4B4624-B8D4-40F2-9738-71A8505624B8}"/>
              </a:ext>
            </a:extLst>
          </p:cNvPr>
          <p:cNvSpPr/>
          <p:nvPr/>
        </p:nvSpPr>
        <p:spPr>
          <a:xfrm>
            <a:off x="6690673" y="6071853"/>
            <a:ext cx="2554575" cy="646331"/>
          </a:xfrm>
          <a:prstGeom prst="rect">
            <a:avLst/>
          </a:prstGeom>
        </p:spPr>
        <p:txBody>
          <a:bodyPr wrap="square">
            <a:spAutoFit/>
          </a:bodyPr>
          <a:lstStyle/>
          <a:p>
            <a:r>
              <a:rPr lang="en-US" sz="1200" dirty="0" err="1">
                <a:solidFill>
                  <a:schemeClr val="tx2"/>
                </a:solidFill>
                <a:latin typeface="Courier New" panose="02070309020205020404" pitchFamily="49" charset="0"/>
                <a:cs typeface="Courier New" panose="02070309020205020404" pitchFamily="49" charset="0"/>
              </a:rPr>
              <a:t>Symm</a:t>
            </a:r>
            <a:endParaRPr lang="en-US" sz="1200" dirty="0">
              <a:solidFill>
                <a:schemeClr val="tx2"/>
              </a:solidFill>
              <a:latin typeface="Courier New" panose="02070309020205020404" pitchFamily="49" charset="0"/>
              <a:cs typeface="Courier New" panose="02070309020205020404" pitchFamily="49" charset="0"/>
            </a:endParaRPr>
          </a:p>
          <a:p>
            <a:r>
              <a:rPr lang="en-US" sz="1200" dirty="0">
                <a:solidFill>
                  <a:schemeClr val="tx2"/>
                </a:solidFill>
                <a:latin typeface="Courier New" panose="02070309020205020404" pitchFamily="49" charset="0"/>
                <a:cs typeface="Courier New" panose="02070309020205020404" pitchFamily="49" charset="0"/>
              </a:rPr>
              <a:t>Op#    u       v      w</a:t>
            </a:r>
          </a:p>
          <a:p>
            <a:r>
              <a:rPr lang="en-US" sz="1200" dirty="0">
                <a:solidFill>
                  <a:schemeClr val="tx2"/>
                </a:solidFill>
                <a:latin typeface="Courier New" panose="02070309020205020404" pitchFamily="49" charset="0"/>
                <a:cs typeface="Courier New" panose="02070309020205020404" pitchFamily="49" charset="0"/>
              </a:rPr>
              <a:t>3-2) ½+x-y,  ½+x+y,  +¼</a:t>
            </a:r>
          </a:p>
        </p:txBody>
      </p:sp>
      <p:sp>
        <p:nvSpPr>
          <p:cNvPr id="10" name="Rectangle 9">
            <a:extLst>
              <a:ext uri="{FF2B5EF4-FFF2-40B4-BE49-F238E27FC236}">
                <a16:creationId xmlns:a16="http://schemas.microsoft.com/office/drawing/2014/main" id="{948F897E-97FB-432F-B4FB-179EF644BCB8}"/>
              </a:ext>
            </a:extLst>
          </p:cNvPr>
          <p:cNvSpPr/>
          <p:nvPr/>
        </p:nvSpPr>
        <p:spPr>
          <a:xfrm>
            <a:off x="7178467" y="2844020"/>
            <a:ext cx="1702485" cy="287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E2161-653E-448E-B1E3-20492A25A3B2}"/>
              </a:ext>
            </a:extLst>
          </p:cNvPr>
          <p:cNvSpPr/>
          <p:nvPr/>
        </p:nvSpPr>
        <p:spPr>
          <a:xfrm rot="19296119">
            <a:off x="3863168" y="3121620"/>
            <a:ext cx="1281889" cy="276999"/>
          </a:xfrm>
          <a:prstGeom prst="rect">
            <a:avLst/>
          </a:prstGeom>
        </p:spPr>
        <p:txBody>
          <a:bodyPr wrap="none">
            <a:spAutoFit/>
          </a:bodyPr>
          <a:lstStyle/>
          <a:p>
            <a:r>
              <a:rPr lang="en-US" sz="1200" dirty="0">
                <a:solidFill>
                  <a:srgbClr val="FF0000"/>
                </a:solidFill>
                <a:latin typeface="Arial Narrow" panose="020B0606020202030204" pitchFamily="34" charset="0"/>
                <a:cs typeface="Courier New" panose="02070309020205020404" pitchFamily="49" charset="0"/>
              </a:rPr>
              <a:t>½+x-y,  ½+x+y,  +¼</a:t>
            </a:r>
            <a:endParaRPr lang="en-US" sz="1200" dirty="0">
              <a:solidFill>
                <a:srgbClr val="FF0000"/>
              </a:solidFill>
              <a:latin typeface="Arial Narrow" panose="020B0606020202030204" pitchFamily="34" charset="0"/>
            </a:endParaRPr>
          </a:p>
        </p:txBody>
      </p:sp>
      <p:sp>
        <p:nvSpPr>
          <p:cNvPr id="6" name="Rectangle 5">
            <a:extLst>
              <a:ext uri="{FF2B5EF4-FFF2-40B4-BE49-F238E27FC236}">
                <a16:creationId xmlns:a16="http://schemas.microsoft.com/office/drawing/2014/main" id="{72650ECD-BC35-49AC-870C-0EDA9EEBE1DC}"/>
              </a:ext>
            </a:extLst>
          </p:cNvPr>
          <p:cNvSpPr/>
          <p:nvPr/>
        </p:nvSpPr>
        <p:spPr>
          <a:xfrm rot="19194060">
            <a:off x="4142953" y="3360495"/>
            <a:ext cx="1233799" cy="276999"/>
          </a:xfrm>
          <a:prstGeom prst="rect">
            <a:avLst/>
          </a:prstGeom>
        </p:spPr>
        <p:txBody>
          <a:bodyPr wrap="none">
            <a:spAutoFit/>
          </a:bodyPr>
          <a:lstStyle/>
          <a:p>
            <a:r>
              <a:rPr lang="en-US" sz="1200" dirty="0">
                <a:solidFill>
                  <a:srgbClr val="FF0000"/>
                </a:solidFill>
                <a:latin typeface="Arial Narrow" panose="020B0606020202030204" pitchFamily="34" charset="0"/>
                <a:cs typeface="Courier New" panose="02070309020205020404" pitchFamily="49" charset="0"/>
              </a:rPr>
              <a:t>-½-x+y, -½-x-y,  -¼</a:t>
            </a:r>
            <a:endParaRPr lang="en-US" sz="1200" dirty="0">
              <a:solidFill>
                <a:srgbClr val="FF0000"/>
              </a:solidFill>
              <a:latin typeface="Arial Narrow" panose="020B0606020202030204" pitchFamily="34" charset="0"/>
            </a:endParaRPr>
          </a:p>
        </p:txBody>
      </p:sp>
      <p:sp>
        <p:nvSpPr>
          <p:cNvPr id="11" name="Rectangle 10">
            <a:extLst>
              <a:ext uri="{FF2B5EF4-FFF2-40B4-BE49-F238E27FC236}">
                <a16:creationId xmlns:a16="http://schemas.microsoft.com/office/drawing/2014/main" id="{8C6CA8CF-A8D1-4751-90E9-5BAB6D0A9081}"/>
              </a:ext>
            </a:extLst>
          </p:cNvPr>
          <p:cNvSpPr/>
          <p:nvPr/>
        </p:nvSpPr>
        <p:spPr>
          <a:xfrm rot="19338286">
            <a:off x="3565430" y="3057880"/>
            <a:ext cx="1489510" cy="276999"/>
          </a:xfrm>
          <a:prstGeom prst="rect">
            <a:avLst/>
          </a:prstGeom>
        </p:spPr>
        <p:txBody>
          <a:bodyPr wrap="none">
            <a:spAutoFit/>
          </a:bodyPr>
          <a:lstStyle/>
          <a:p>
            <a:r>
              <a:rPr lang="en-US" sz="1200" b="1" dirty="0">
                <a:solidFill>
                  <a:srgbClr val="FF0000"/>
                </a:solidFill>
                <a:latin typeface="Arial Narrow" panose="020B0606020202030204" pitchFamily="34" charset="0"/>
                <a:cs typeface="Courier New" panose="02070309020205020404" pitchFamily="49" charset="0"/>
              </a:rPr>
              <a:t>0.4525  0.0586  0.2500</a:t>
            </a:r>
            <a:endParaRPr lang="en-US" sz="1200" dirty="0">
              <a:latin typeface="Arial Narrow" panose="020B0606020202030204" pitchFamily="34" charset="0"/>
            </a:endParaRPr>
          </a:p>
        </p:txBody>
      </p:sp>
      <p:sp>
        <p:nvSpPr>
          <p:cNvPr id="50" name="Rectangle 49">
            <a:extLst>
              <a:ext uri="{FF2B5EF4-FFF2-40B4-BE49-F238E27FC236}">
                <a16:creationId xmlns:a16="http://schemas.microsoft.com/office/drawing/2014/main" id="{97C813FC-CA55-41D9-B729-710F6893C782}"/>
              </a:ext>
            </a:extLst>
          </p:cNvPr>
          <p:cNvSpPr/>
          <p:nvPr/>
        </p:nvSpPr>
        <p:spPr>
          <a:xfrm>
            <a:off x="7013356" y="6608453"/>
            <a:ext cx="2230098" cy="276999"/>
          </a:xfrm>
          <a:prstGeom prst="rect">
            <a:avLst/>
          </a:prstGeom>
        </p:spPr>
        <p:txBody>
          <a:bodyPr wrap="none">
            <a:spAutoFit/>
          </a:bodyPr>
          <a:lstStyle/>
          <a:p>
            <a:r>
              <a:rPr lang="en-US" sz="1200" dirty="0">
                <a:solidFill>
                  <a:srgbClr val="FF0000"/>
                </a:solidFill>
                <a:latin typeface="Courier"/>
                <a:cs typeface="Courier New" panose="02070309020205020404" pitchFamily="49" charset="0"/>
              </a:rPr>
              <a:t>0.4525  0.0586  0.2500</a:t>
            </a:r>
            <a:endParaRPr lang="en-US" sz="1200" dirty="0">
              <a:latin typeface="Courier"/>
            </a:endParaRPr>
          </a:p>
        </p:txBody>
      </p:sp>
    </p:spTree>
    <p:extLst>
      <p:ext uri="{BB962C8B-B14F-4D97-AF65-F5344CB8AC3E}">
        <p14:creationId xmlns:p14="http://schemas.microsoft.com/office/powerpoint/2010/main" val="326976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6810" y="463550"/>
            <a:ext cx="6548793"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FABDDB-621B-4D9C-9644-1A63FD4BDB66}"/>
              </a:ext>
            </a:extLst>
          </p:cNvPr>
          <p:cNvSpPr txBox="1"/>
          <p:nvPr/>
        </p:nvSpPr>
        <p:spPr>
          <a:xfrm>
            <a:off x="-4032429" y="-917641"/>
            <a:ext cx="3906839" cy="13388280"/>
          </a:xfrm>
          <a:prstGeom prst="rect">
            <a:avLst/>
          </a:prstGeom>
          <a:noFill/>
        </p:spPr>
        <p:txBody>
          <a:bodyPr wrap="none" rtlCol="0">
            <a:spAutoFit/>
          </a:bodyPr>
          <a:lstStyle/>
          <a:p>
            <a:r>
              <a:rPr lang="en-US" dirty="0">
                <a:solidFill>
                  <a:schemeClr val="tx2"/>
                </a:solidFill>
                <a:latin typeface="Courier New" panose="02070309020205020404" pitchFamily="49" charset="0"/>
                <a:cs typeface="Courier New" panose="02070309020205020404" pitchFamily="49" charset="0"/>
              </a:rPr>
              <a:t>2-3) -½+x+y, -½-x-y,  -¼</a:t>
            </a:r>
          </a:p>
          <a:p>
            <a:r>
              <a:rPr lang="en-US" dirty="0">
                <a:solidFill>
                  <a:schemeClr val="tx2"/>
                </a:solidFill>
                <a:latin typeface="Courier New" panose="02070309020205020404" pitchFamily="49" charset="0"/>
                <a:cs typeface="Courier New" panose="02070309020205020404" pitchFamily="49" charset="0"/>
              </a:rPr>
              <a:t>3-2)  ½-x-y,  ½+x+y,   ¼</a:t>
            </a:r>
          </a:p>
          <a:p>
            <a:r>
              <a:rPr lang="en-US" dirty="0">
                <a:solidFill>
                  <a:schemeClr val="tx2"/>
                </a:solidFill>
                <a:latin typeface="Courier New" panose="02070309020205020404" pitchFamily="49" charset="0"/>
                <a:cs typeface="Courier New" panose="02070309020205020404" pitchFamily="49" charset="0"/>
              </a:rPr>
              <a:t>1-4) -½+x-y, -½+x+y,  -¼</a:t>
            </a:r>
          </a:p>
          <a:p>
            <a:r>
              <a:rPr lang="en-US" dirty="0">
                <a:solidFill>
                  <a:schemeClr val="tx2"/>
                </a:solidFill>
                <a:latin typeface="Courier New" panose="02070309020205020404" pitchFamily="49" charset="0"/>
                <a:cs typeface="Courier New" panose="02070309020205020404" pitchFamily="49" charset="0"/>
              </a:rPr>
              <a:t>4-1)  ½-x+y,  ½-x-y,   ¼</a:t>
            </a:r>
          </a:p>
          <a:p>
            <a:r>
              <a:rPr lang="en-US" dirty="0">
                <a:solidFill>
                  <a:schemeClr val="tx2"/>
                </a:solidFill>
                <a:latin typeface="Courier New" panose="02070309020205020404" pitchFamily="49" charset="0"/>
                <a:cs typeface="Courier New" panose="02070309020205020404" pitchFamily="49" charset="0"/>
              </a:rPr>
              <a:t>6-7) -½+x-y, -½-x-y,  -¼</a:t>
            </a:r>
          </a:p>
          <a:p>
            <a:r>
              <a:rPr lang="en-US" dirty="0">
                <a:solidFill>
                  <a:schemeClr val="tx2"/>
                </a:solidFill>
                <a:latin typeface="Courier New" panose="02070309020205020404" pitchFamily="49" charset="0"/>
                <a:cs typeface="Courier New" panose="02070309020205020404" pitchFamily="49" charset="0"/>
              </a:rPr>
              <a:t>7-6)  ½-x+y,  ½+x+y,   ¼</a:t>
            </a:r>
          </a:p>
          <a:p>
            <a:r>
              <a:rPr lang="en-US" dirty="0">
                <a:solidFill>
                  <a:schemeClr val="tx2"/>
                </a:solidFill>
                <a:latin typeface="Courier New" panose="02070309020205020404" pitchFamily="49" charset="0"/>
                <a:cs typeface="Courier New" panose="02070309020205020404" pitchFamily="49" charset="0"/>
              </a:rPr>
              <a:t>5-8) -½-x+y, -½+x+y,  -¼</a:t>
            </a:r>
          </a:p>
          <a:p>
            <a:r>
              <a:rPr lang="en-US" dirty="0">
                <a:solidFill>
                  <a:schemeClr val="tx2"/>
                </a:solidFill>
                <a:latin typeface="Courier New" panose="02070309020205020404" pitchFamily="49" charset="0"/>
                <a:cs typeface="Courier New" panose="02070309020205020404" pitchFamily="49" charset="0"/>
              </a:rPr>
              <a:t>8-5)  ½+x-y,  ½-x-y,   ¼</a:t>
            </a:r>
          </a:p>
          <a:p>
            <a:r>
              <a:rPr lang="en-US" dirty="0">
                <a:solidFill>
                  <a:schemeClr val="tx2"/>
                </a:solidFill>
                <a:latin typeface="Courier New" panose="02070309020205020404" pitchFamily="49" charset="0"/>
                <a:cs typeface="Courier New" panose="02070309020205020404" pitchFamily="49" charset="0"/>
              </a:rPr>
              <a:t>1-3) -½+x+y, -½-x+y,  -¾</a:t>
            </a:r>
          </a:p>
          <a:p>
            <a:r>
              <a:rPr lang="en-US" dirty="0">
                <a:solidFill>
                  <a:schemeClr val="tx2"/>
                </a:solidFill>
                <a:latin typeface="Courier New" panose="02070309020205020404" pitchFamily="49" charset="0"/>
                <a:cs typeface="Courier New" panose="02070309020205020404" pitchFamily="49" charset="0"/>
              </a:rPr>
              <a:t>3-1)  ½-x-y,  ½+x-y,   ¾</a:t>
            </a:r>
          </a:p>
          <a:p>
            <a:r>
              <a:rPr lang="en-US" dirty="0">
                <a:solidFill>
                  <a:schemeClr val="tx2"/>
                </a:solidFill>
                <a:latin typeface="Courier New" panose="02070309020205020404" pitchFamily="49" charset="0"/>
                <a:cs typeface="Courier New" panose="02070309020205020404" pitchFamily="49" charset="0"/>
              </a:rPr>
              <a:t>2-4) -½-x-y, -½+x-y,   ¼</a:t>
            </a:r>
          </a:p>
          <a:p>
            <a:r>
              <a:rPr lang="en-US" dirty="0">
                <a:solidFill>
                  <a:schemeClr val="tx2"/>
                </a:solidFill>
                <a:latin typeface="Courier New" panose="02070309020205020404" pitchFamily="49" charset="0"/>
                <a:cs typeface="Courier New" panose="02070309020205020404" pitchFamily="49" charset="0"/>
              </a:rPr>
              <a:t>4-2)  ½+x+y,  ½-x+y,  -¼</a:t>
            </a:r>
          </a:p>
          <a:p>
            <a:r>
              <a:rPr lang="en-US" dirty="0">
                <a:solidFill>
                  <a:schemeClr val="tx2"/>
                </a:solidFill>
                <a:latin typeface="Courier New" panose="02070309020205020404" pitchFamily="49" charset="0"/>
                <a:cs typeface="Courier New" panose="02070309020205020404" pitchFamily="49" charset="0"/>
              </a:rPr>
              <a:t>5-7) -½+x+y, -½+x-y,  -¾</a:t>
            </a:r>
          </a:p>
          <a:p>
            <a:r>
              <a:rPr lang="en-US" dirty="0">
                <a:solidFill>
                  <a:schemeClr val="tx2"/>
                </a:solidFill>
                <a:latin typeface="Courier New" panose="02070309020205020404" pitchFamily="49" charset="0"/>
                <a:cs typeface="Courier New" panose="02070309020205020404" pitchFamily="49" charset="0"/>
              </a:rPr>
              <a:t>7-5)  ½-x-y,  ½-x+y,   ¾</a:t>
            </a:r>
          </a:p>
          <a:p>
            <a:r>
              <a:rPr lang="en-US" dirty="0">
                <a:solidFill>
                  <a:schemeClr val="tx2"/>
                </a:solidFill>
                <a:latin typeface="Courier New" panose="02070309020205020404" pitchFamily="49" charset="0"/>
                <a:cs typeface="Courier New" panose="02070309020205020404" pitchFamily="49" charset="0"/>
              </a:rPr>
              <a:t>6-8)  ½-x-y, -½-x+y,   ¼</a:t>
            </a:r>
          </a:p>
          <a:p>
            <a:r>
              <a:rPr lang="en-US" dirty="0">
                <a:solidFill>
                  <a:schemeClr val="tx2"/>
                </a:solidFill>
                <a:latin typeface="Courier New" panose="02070309020205020404" pitchFamily="49" charset="0"/>
                <a:cs typeface="Courier New" panose="02070309020205020404" pitchFamily="49" charset="0"/>
              </a:rPr>
              <a:t>8-6) -½+x+y,  ½+x-y,  -¼</a:t>
            </a:r>
          </a:p>
          <a:p>
            <a:endParaRPr lang="en-US" dirty="0">
              <a:solidFill>
                <a:schemeClr val="tx2"/>
              </a:solidFill>
              <a:latin typeface="Courier New" panose="02070309020205020404" pitchFamily="49" charset="0"/>
              <a:cs typeface="Courier New" panose="02070309020205020404" pitchFamily="49" charset="0"/>
            </a:endParaRPr>
          </a:p>
          <a:p>
            <a:r>
              <a:rPr lang="en-US" dirty="0">
                <a:solidFill>
                  <a:schemeClr val="tx2"/>
                </a:solidFill>
                <a:latin typeface="Courier New" panose="02070309020205020404" pitchFamily="49" charset="0"/>
                <a:cs typeface="Courier New" panose="02070309020205020404" pitchFamily="49" charset="0"/>
              </a:rPr>
              <a:t>3-5)   ½-2y,      ½,  -¼+2z</a:t>
            </a:r>
          </a:p>
          <a:p>
            <a:r>
              <a:rPr lang="en-US" dirty="0">
                <a:solidFill>
                  <a:schemeClr val="tx2"/>
                </a:solidFill>
                <a:latin typeface="Courier New" panose="02070309020205020404" pitchFamily="49" charset="0"/>
                <a:cs typeface="Courier New" panose="02070309020205020404" pitchFamily="49" charset="0"/>
              </a:rPr>
              <a:t>5-3)  -½+2y,     -½,   ¼-2z</a:t>
            </a:r>
          </a:p>
          <a:p>
            <a:r>
              <a:rPr lang="en-US" dirty="0">
                <a:solidFill>
                  <a:schemeClr val="tx2"/>
                </a:solidFill>
                <a:latin typeface="Courier New" panose="02070309020205020404" pitchFamily="49" charset="0"/>
                <a:cs typeface="Courier New" panose="02070309020205020404" pitchFamily="49" charset="0"/>
              </a:rPr>
              <a:t>4-6)   ½+2y,      ½,  -¼+2z</a:t>
            </a:r>
          </a:p>
          <a:p>
            <a:r>
              <a:rPr lang="en-US" dirty="0">
                <a:solidFill>
                  <a:schemeClr val="tx2"/>
                </a:solidFill>
                <a:latin typeface="Courier New" panose="02070309020205020404" pitchFamily="49" charset="0"/>
                <a:cs typeface="Courier New" panose="02070309020205020404" pitchFamily="49" charset="0"/>
              </a:rPr>
              <a:t>6-4)  -½-2y,     -½,   ¼-2z</a:t>
            </a:r>
          </a:p>
          <a:p>
            <a:r>
              <a:rPr lang="en-US" dirty="0">
                <a:solidFill>
                  <a:schemeClr val="tx2"/>
                </a:solidFill>
                <a:latin typeface="Courier New" panose="02070309020205020404" pitchFamily="49" charset="0"/>
                <a:cs typeface="Courier New" panose="02070309020205020404" pitchFamily="49" charset="0"/>
              </a:rPr>
              <a:t>1-7)  -½+2x,     -½,  -¾+2z</a:t>
            </a:r>
          </a:p>
          <a:p>
            <a:r>
              <a:rPr lang="en-US" dirty="0">
                <a:solidFill>
                  <a:schemeClr val="tx2"/>
                </a:solidFill>
                <a:latin typeface="Courier New" panose="02070309020205020404" pitchFamily="49" charset="0"/>
                <a:cs typeface="Courier New" panose="02070309020205020404" pitchFamily="49" charset="0"/>
              </a:rPr>
              <a:t>7-1)   ½-2x,      ½,   ¾-2z</a:t>
            </a:r>
          </a:p>
          <a:p>
            <a:r>
              <a:rPr lang="en-US" dirty="0">
                <a:solidFill>
                  <a:schemeClr val="tx2"/>
                </a:solidFill>
                <a:latin typeface="Courier New" panose="02070309020205020404" pitchFamily="49" charset="0"/>
                <a:cs typeface="Courier New" panose="02070309020205020404" pitchFamily="49" charset="0"/>
              </a:rPr>
              <a:t>2-8)  -½-2x,     -½,   ¼+2z</a:t>
            </a:r>
          </a:p>
          <a:p>
            <a:r>
              <a:rPr lang="en-US" dirty="0">
                <a:solidFill>
                  <a:schemeClr val="tx2"/>
                </a:solidFill>
                <a:latin typeface="Courier New" panose="02070309020205020404" pitchFamily="49" charset="0"/>
                <a:cs typeface="Courier New" panose="02070309020205020404" pitchFamily="49" charset="0"/>
              </a:rPr>
              <a:t>8-2)   ½+2x,      ½,  -¼-2z</a:t>
            </a:r>
          </a:p>
          <a:p>
            <a:r>
              <a:rPr lang="en-US" dirty="0">
                <a:solidFill>
                  <a:schemeClr val="tx2"/>
                </a:solidFill>
                <a:latin typeface="Courier New" panose="02070309020205020404" pitchFamily="49" charset="0"/>
                <a:cs typeface="Courier New" panose="02070309020205020404" pitchFamily="49" charset="0"/>
              </a:rPr>
              <a:t>4-5)      ½,   ½-2x,   ¼+2z</a:t>
            </a:r>
          </a:p>
          <a:p>
            <a:r>
              <a:rPr lang="en-US" dirty="0">
                <a:solidFill>
                  <a:schemeClr val="tx2"/>
                </a:solidFill>
                <a:latin typeface="Courier New" panose="02070309020205020404" pitchFamily="49" charset="0"/>
                <a:cs typeface="Courier New" panose="02070309020205020404" pitchFamily="49" charset="0"/>
              </a:rPr>
              <a:t>5-4)     -½,  -½+2x,  -¼-2z</a:t>
            </a:r>
          </a:p>
          <a:p>
            <a:r>
              <a:rPr lang="en-US" dirty="0">
                <a:solidFill>
                  <a:schemeClr val="tx2"/>
                </a:solidFill>
                <a:latin typeface="Courier New" panose="02070309020205020404" pitchFamily="49" charset="0"/>
                <a:cs typeface="Courier New" panose="02070309020205020404" pitchFamily="49" charset="0"/>
              </a:rPr>
              <a:t>3-6)      ½,   ½+2x,   ¼+2z</a:t>
            </a:r>
          </a:p>
          <a:p>
            <a:r>
              <a:rPr lang="en-US" dirty="0">
                <a:solidFill>
                  <a:schemeClr val="tx2"/>
                </a:solidFill>
                <a:latin typeface="Courier New" panose="02070309020205020404" pitchFamily="49" charset="0"/>
                <a:cs typeface="Courier New" panose="02070309020205020404" pitchFamily="49" charset="0"/>
              </a:rPr>
              <a:t>6-3)     -½,  -½-2x,  -¼-2z</a:t>
            </a:r>
          </a:p>
          <a:p>
            <a:r>
              <a:rPr lang="en-US" dirty="0">
                <a:solidFill>
                  <a:schemeClr val="tx2"/>
                </a:solidFill>
                <a:latin typeface="Courier New" panose="02070309020205020404" pitchFamily="49" charset="0"/>
                <a:cs typeface="Courier New" panose="02070309020205020404" pitchFamily="49" charset="0"/>
              </a:rPr>
              <a:t>2-7)     -½,  -½-2y,  -¼+2z</a:t>
            </a:r>
          </a:p>
          <a:p>
            <a:r>
              <a:rPr lang="en-US" dirty="0">
                <a:solidFill>
                  <a:schemeClr val="tx2"/>
                </a:solidFill>
                <a:latin typeface="Courier New" panose="02070309020205020404" pitchFamily="49" charset="0"/>
                <a:cs typeface="Courier New" panose="02070309020205020404" pitchFamily="49" charset="0"/>
              </a:rPr>
              <a:t>7-2)      ½,   ½+2y,   ¼-2z</a:t>
            </a:r>
          </a:p>
          <a:p>
            <a:r>
              <a:rPr lang="en-US" dirty="0">
                <a:solidFill>
                  <a:schemeClr val="tx2"/>
                </a:solidFill>
                <a:latin typeface="Courier New" panose="02070309020205020404" pitchFamily="49" charset="0"/>
                <a:cs typeface="Courier New" panose="02070309020205020404" pitchFamily="49" charset="0"/>
              </a:rPr>
              <a:t>1-8)     -½,  -½+2y,  -¼+2z</a:t>
            </a:r>
          </a:p>
          <a:p>
            <a:r>
              <a:rPr lang="en-US" dirty="0">
                <a:solidFill>
                  <a:schemeClr val="tx2"/>
                </a:solidFill>
                <a:latin typeface="Courier New" panose="02070309020205020404" pitchFamily="49" charset="0"/>
                <a:cs typeface="Courier New" panose="02070309020205020404" pitchFamily="49" charset="0"/>
              </a:rPr>
              <a:t>8-1)      ½,   ½-2y,   ¼-2z</a:t>
            </a:r>
          </a:p>
          <a:p>
            <a:r>
              <a:rPr lang="en-US" dirty="0">
                <a:solidFill>
                  <a:schemeClr val="tx2"/>
                </a:solidFill>
                <a:latin typeface="Courier New" panose="02070309020205020404" pitchFamily="49" charset="0"/>
                <a:cs typeface="Courier New" panose="02070309020205020404" pitchFamily="49" charset="0"/>
              </a:rPr>
              <a:t>1-2)     2x,     2y,  -½</a:t>
            </a:r>
          </a:p>
          <a:p>
            <a:r>
              <a:rPr lang="en-US" dirty="0">
                <a:solidFill>
                  <a:schemeClr val="tx2"/>
                </a:solidFill>
                <a:latin typeface="Courier New" panose="02070309020205020404" pitchFamily="49" charset="0"/>
                <a:cs typeface="Courier New" panose="02070309020205020404" pitchFamily="49" charset="0"/>
              </a:rPr>
              <a:t>2-1)    -2x,    -2y,   ½</a:t>
            </a:r>
          </a:p>
          <a:p>
            <a:r>
              <a:rPr lang="en-US" dirty="0">
                <a:solidFill>
                  <a:schemeClr val="tx2"/>
                </a:solidFill>
                <a:latin typeface="Courier New" panose="02070309020205020404" pitchFamily="49" charset="0"/>
                <a:cs typeface="Courier New" panose="02070309020205020404" pitchFamily="49" charset="0"/>
              </a:rPr>
              <a:t>3-4)    -2y,     2x,   ½</a:t>
            </a:r>
          </a:p>
          <a:p>
            <a:r>
              <a:rPr lang="en-US" dirty="0">
                <a:solidFill>
                  <a:schemeClr val="tx2"/>
                </a:solidFill>
                <a:latin typeface="Courier New" panose="02070309020205020404" pitchFamily="49" charset="0"/>
                <a:cs typeface="Courier New" panose="02070309020205020404" pitchFamily="49" charset="0"/>
              </a:rPr>
              <a:t>4-3)     2y,    -2x,  -½</a:t>
            </a:r>
          </a:p>
          <a:p>
            <a:r>
              <a:rPr lang="en-US" dirty="0">
                <a:solidFill>
                  <a:schemeClr val="tx2"/>
                </a:solidFill>
                <a:latin typeface="Courier New" panose="02070309020205020404" pitchFamily="49" charset="0"/>
                <a:cs typeface="Courier New" panose="02070309020205020404" pitchFamily="49" charset="0"/>
              </a:rPr>
              <a:t>5-6)     2y,     2x,  -½</a:t>
            </a:r>
          </a:p>
          <a:p>
            <a:r>
              <a:rPr lang="en-US" dirty="0">
                <a:solidFill>
                  <a:schemeClr val="tx2"/>
                </a:solidFill>
                <a:latin typeface="Courier New" panose="02070309020205020404" pitchFamily="49" charset="0"/>
                <a:cs typeface="Courier New" panose="02070309020205020404" pitchFamily="49" charset="0"/>
              </a:rPr>
              <a:t>6-5)    -2y,    -2x,   ½</a:t>
            </a:r>
          </a:p>
          <a:p>
            <a:r>
              <a:rPr lang="en-US" dirty="0">
                <a:solidFill>
                  <a:schemeClr val="tx2"/>
                </a:solidFill>
                <a:latin typeface="Courier New" panose="02070309020205020404" pitchFamily="49" charset="0"/>
                <a:cs typeface="Courier New" panose="02070309020205020404" pitchFamily="49" charset="0"/>
              </a:rPr>
              <a:t>7-8)    -2x,     2y,   ½</a:t>
            </a:r>
          </a:p>
          <a:p>
            <a:r>
              <a:rPr lang="en-US" dirty="0">
                <a:solidFill>
                  <a:schemeClr val="tx2"/>
                </a:solidFill>
                <a:latin typeface="Courier New" panose="02070309020205020404" pitchFamily="49" charset="0"/>
                <a:cs typeface="Courier New" panose="02070309020205020404" pitchFamily="49" charset="0"/>
              </a:rPr>
              <a:t>8-7)     2x,    -2y,  -½</a:t>
            </a:r>
          </a:p>
          <a:p>
            <a:r>
              <a:rPr lang="en-US" dirty="0">
                <a:solidFill>
                  <a:schemeClr val="tx2"/>
                </a:solidFill>
                <a:latin typeface="Courier New" panose="02070309020205020404" pitchFamily="49" charset="0"/>
                <a:cs typeface="Courier New" panose="02070309020205020404" pitchFamily="49" charset="0"/>
              </a:rPr>
              <a:t>1-5)    x-y,   -</a:t>
            </a:r>
            <a:r>
              <a:rPr lang="en-US" dirty="0" err="1">
                <a:solidFill>
                  <a:schemeClr val="tx2"/>
                </a:solidFill>
                <a:latin typeface="Courier New" panose="02070309020205020404" pitchFamily="49" charset="0"/>
                <a:cs typeface="Courier New" panose="02070309020205020404" pitchFamily="49" charset="0"/>
              </a:rPr>
              <a:t>x+y</a:t>
            </a:r>
            <a:r>
              <a:rPr lang="en-US" dirty="0">
                <a:solidFill>
                  <a:schemeClr val="tx2"/>
                </a:solidFill>
                <a:latin typeface="Courier New" panose="02070309020205020404" pitchFamily="49" charset="0"/>
                <a:cs typeface="Courier New" panose="02070309020205020404" pitchFamily="49" charset="0"/>
              </a:rPr>
              <a:t>,  2z</a:t>
            </a:r>
          </a:p>
          <a:p>
            <a:r>
              <a:rPr lang="en-US" dirty="0">
                <a:solidFill>
                  <a:schemeClr val="tx2"/>
                </a:solidFill>
                <a:latin typeface="Courier New" panose="02070309020205020404" pitchFamily="49" charset="0"/>
                <a:cs typeface="Courier New" panose="02070309020205020404" pitchFamily="49" charset="0"/>
              </a:rPr>
              <a:t>5-1)   -</a:t>
            </a:r>
            <a:r>
              <a:rPr lang="en-US" dirty="0" err="1">
                <a:solidFill>
                  <a:schemeClr val="tx2"/>
                </a:solidFill>
                <a:latin typeface="Courier New" panose="02070309020205020404" pitchFamily="49" charset="0"/>
                <a:cs typeface="Courier New" panose="02070309020205020404" pitchFamily="49" charset="0"/>
              </a:rPr>
              <a:t>x+y</a:t>
            </a:r>
            <a:r>
              <a:rPr lang="en-US" dirty="0">
                <a:solidFill>
                  <a:schemeClr val="tx2"/>
                </a:solidFill>
                <a:latin typeface="Courier New" panose="02070309020205020404" pitchFamily="49" charset="0"/>
                <a:cs typeface="Courier New" panose="02070309020205020404" pitchFamily="49" charset="0"/>
              </a:rPr>
              <a:t>,    x-y, -2z</a:t>
            </a:r>
          </a:p>
          <a:p>
            <a:r>
              <a:rPr lang="en-US" dirty="0">
                <a:solidFill>
                  <a:schemeClr val="tx2"/>
                </a:solidFill>
                <a:latin typeface="Courier New" panose="02070309020205020404" pitchFamily="49" charset="0"/>
                <a:cs typeface="Courier New" panose="02070309020205020404" pitchFamily="49" charset="0"/>
              </a:rPr>
              <a:t>2-5)   -x-y,   -x-y,  ½+2z</a:t>
            </a:r>
          </a:p>
          <a:p>
            <a:r>
              <a:rPr lang="en-US" dirty="0">
                <a:solidFill>
                  <a:schemeClr val="tx2"/>
                </a:solidFill>
                <a:latin typeface="Courier New" panose="02070309020205020404" pitchFamily="49" charset="0"/>
                <a:cs typeface="Courier New" panose="02070309020205020404" pitchFamily="49" charset="0"/>
              </a:rPr>
              <a:t>5-2)    </a:t>
            </a:r>
            <a:r>
              <a:rPr lang="en-US" dirty="0" err="1">
                <a:solidFill>
                  <a:schemeClr val="tx2"/>
                </a:solidFill>
                <a:latin typeface="Courier New" panose="02070309020205020404" pitchFamily="49" charset="0"/>
                <a:cs typeface="Courier New" panose="02070309020205020404" pitchFamily="49" charset="0"/>
              </a:rPr>
              <a:t>x+y</a:t>
            </a:r>
            <a:r>
              <a:rPr lang="en-US" dirty="0">
                <a:solidFill>
                  <a:schemeClr val="tx2"/>
                </a:solidFill>
                <a:latin typeface="Courier New" panose="02070309020205020404" pitchFamily="49" charset="0"/>
                <a:cs typeface="Courier New" panose="02070309020205020404" pitchFamily="49" charset="0"/>
              </a:rPr>
              <a:t>,    </a:t>
            </a:r>
            <a:r>
              <a:rPr lang="en-US" dirty="0" err="1">
                <a:solidFill>
                  <a:schemeClr val="tx2"/>
                </a:solidFill>
                <a:latin typeface="Courier New" panose="02070309020205020404" pitchFamily="49" charset="0"/>
                <a:cs typeface="Courier New" panose="02070309020205020404" pitchFamily="49" charset="0"/>
              </a:rPr>
              <a:t>x+y</a:t>
            </a:r>
            <a:r>
              <a:rPr lang="en-US" dirty="0">
                <a:solidFill>
                  <a:schemeClr val="tx2"/>
                </a:solidFill>
                <a:latin typeface="Courier New" panose="02070309020205020404" pitchFamily="49" charset="0"/>
                <a:cs typeface="Courier New" panose="02070309020205020404" pitchFamily="49" charset="0"/>
              </a:rPr>
              <a:t>, -½-2z</a:t>
            </a:r>
          </a:p>
          <a:p>
            <a:r>
              <a:rPr lang="en-US" dirty="0" err="1">
                <a:solidFill>
                  <a:schemeClr val="tx2"/>
                </a:solidFill>
                <a:latin typeface="Courier New" panose="02070309020205020404" pitchFamily="49" charset="0"/>
                <a:cs typeface="Courier New" panose="02070309020205020404" pitchFamily="49" charset="0"/>
              </a:rPr>
              <a:t>etc</a:t>
            </a:r>
            <a:endParaRPr lang="en-US" dirty="0">
              <a:solidFill>
                <a:schemeClr val="tx2"/>
              </a:solidFill>
              <a:latin typeface="Courier New" panose="02070309020205020404" pitchFamily="49" charset="0"/>
              <a:cs typeface="Courier New" panose="02070309020205020404" pitchFamily="49" charset="0"/>
            </a:endParaRPr>
          </a:p>
          <a:p>
            <a:endParaRPr lang="en-US" dirty="0">
              <a:solidFill>
                <a:schemeClr val="tx2"/>
              </a:solidFill>
              <a:latin typeface="Courier New" panose="02070309020205020404" pitchFamily="49" charset="0"/>
              <a:cs typeface="Courier New" panose="02070309020205020404"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3200" dirty="0"/>
              <a:t>Match the </a:t>
            </a:r>
            <a:r>
              <a:rPr lang="en-US" sz="3200" dirty="0" err="1"/>
              <a:t>u,v,w</a:t>
            </a:r>
            <a:r>
              <a:rPr lang="en-US" sz="3200" dirty="0"/>
              <a:t> with appropriate vector equation and solve for </a:t>
            </a:r>
            <a:r>
              <a:rPr lang="en-US" sz="3200" dirty="0" err="1"/>
              <a:t>x,y,z</a:t>
            </a:r>
            <a:r>
              <a:rPr lang="en-US" sz="3200" dirty="0"/>
              <a:t> algebraically</a:t>
            </a:r>
            <a:r>
              <a:rPr lang="en-US" sz="4000" dirty="0"/>
              <a:t>.</a:t>
            </a:r>
          </a:p>
        </p:txBody>
      </p:sp>
      <p:sp>
        <p:nvSpPr>
          <p:cNvPr id="107" name="TextBox 106">
            <a:extLst>
              <a:ext uri="{FF2B5EF4-FFF2-40B4-BE49-F238E27FC236}">
                <a16:creationId xmlns:a16="http://schemas.microsoft.com/office/drawing/2014/main" id="{CBBA9B5B-DEDE-4DCB-80BF-6824F0D9AFEF}"/>
              </a:ext>
            </a:extLst>
          </p:cNvPr>
          <p:cNvSpPr txBox="1"/>
          <p:nvPr/>
        </p:nvSpPr>
        <p:spPr>
          <a:xfrm>
            <a:off x="3419891" y="2766536"/>
            <a:ext cx="2498371" cy="2862322"/>
          </a:xfrm>
          <a:prstGeom prst="rect">
            <a:avLst/>
          </a:prstGeom>
          <a:noFill/>
        </p:spPr>
        <p:txBody>
          <a:bodyPr wrap="square" rtlCol="0">
            <a:spAutoFit/>
          </a:bodyPr>
          <a:lstStyle/>
          <a:p>
            <a:r>
              <a:rPr lang="en-US" dirty="0"/>
              <a:t>              Match the </a:t>
            </a:r>
            <a:r>
              <a:rPr lang="en-US" dirty="0" err="1"/>
              <a:t>u,v,w</a:t>
            </a:r>
            <a:r>
              <a:rPr lang="en-US" dirty="0"/>
              <a:t> value from Patterson map.</a:t>
            </a:r>
          </a:p>
          <a:p>
            <a:endParaRPr lang="en-US" dirty="0"/>
          </a:p>
          <a:p>
            <a:endParaRPr lang="en-US" dirty="0"/>
          </a:p>
          <a:p>
            <a:r>
              <a:rPr lang="en-US" dirty="0"/>
              <a:t>with the appropriate algebraic expression for </a:t>
            </a:r>
            <a:r>
              <a:rPr lang="en-US" dirty="0" err="1"/>
              <a:t>u,v,w</a:t>
            </a:r>
            <a:r>
              <a:rPr lang="en-US" dirty="0"/>
              <a:t>  obtained by subtracting symmetry operators.</a:t>
            </a:r>
          </a:p>
        </p:txBody>
      </p:sp>
      <p:sp>
        <p:nvSpPr>
          <p:cNvPr id="5" name="TextBox 4">
            <a:extLst>
              <a:ext uri="{FF2B5EF4-FFF2-40B4-BE49-F238E27FC236}">
                <a16:creationId xmlns:a16="http://schemas.microsoft.com/office/drawing/2014/main" id="{8CA6061C-E4D0-495D-88AC-1890415710C6}"/>
              </a:ext>
            </a:extLst>
          </p:cNvPr>
          <p:cNvSpPr txBox="1"/>
          <p:nvPr/>
        </p:nvSpPr>
        <p:spPr>
          <a:xfrm>
            <a:off x="5918262" y="1698172"/>
            <a:ext cx="2348720" cy="7848302"/>
          </a:xfrm>
          <a:prstGeom prst="rect">
            <a:avLst/>
          </a:prstGeom>
          <a:noFill/>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latin typeface="Courier New" panose="02070309020205020404" pitchFamily="49" charset="0"/>
                <a:cs typeface="Courier New" panose="02070309020205020404" pitchFamily="49" charset="0"/>
              </a:rPr>
              <a:t>8-5)  ½+x-y,  ½-x-y,   ¼</a:t>
            </a:r>
          </a:p>
          <a:p>
            <a:r>
              <a:rPr lang="en-US" sz="1050" dirty="0">
                <a:solidFill>
                  <a:schemeClr val="tx2"/>
                </a:solidFill>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n-US" sz="1050" dirty="0">
                <a:solidFill>
                  <a:schemeClr val="tx2"/>
                </a:solidFill>
                <a:latin typeface="Courier New" panose="02070309020205020404" pitchFamily="49" charset="0"/>
                <a:cs typeface="Courier New" panose="02070309020205020404" pitchFamily="49" charset="0"/>
              </a:rPr>
              <a:t>6-8)  ½-x-y, -½-x+y,   ¼</a:t>
            </a:r>
          </a:p>
          <a:p>
            <a:r>
              <a:rPr lang="en-US" sz="1050" dirty="0">
                <a:solidFill>
                  <a:schemeClr val="tx2"/>
                </a:solidFill>
                <a:latin typeface="Courier New" panose="02070309020205020404" pitchFamily="49" charset="0"/>
                <a:cs typeface="Courier New" panose="02070309020205020404" pitchFamily="49" charset="0"/>
              </a:rPr>
              <a:t>8-6) -½+x+y,  ½+x-y,  -¼ </a:t>
            </a:r>
          </a:p>
          <a:p>
            <a:r>
              <a:rPr lang="en-US" sz="1050" dirty="0">
                <a:solidFill>
                  <a:schemeClr val="tx2"/>
                </a:solidFill>
                <a:latin typeface="Courier New" panose="02070309020205020404" pitchFamily="49" charset="0"/>
                <a:cs typeface="Courier New" panose="02070309020205020404" pitchFamily="49" charset="0"/>
              </a:rPr>
              <a:t>3-5)   ½-2y,      ½,  -¼+2z</a:t>
            </a:r>
          </a:p>
          <a:p>
            <a:r>
              <a:rPr lang="en-US" sz="1050" dirty="0">
                <a:solidFill>
                  <a:schemeClr val="tx2"/>
                </a:solidFill>
                <a:latin typeface="Courier New" panose="02070309020205020404" pitchFamily="49" charset="0"/>
                <a:cs typeface="Courier New" panose="02070309020205020404" pitchFamily="49" charset="0"/>
              </a:rPr>
              <a:t>5-3)  -½+2y,     -½,   ¼-2z</a:t>
            </a:r>
          </a:p>
          <a:p>
            <a:r>
              <a:rPr lang="en-US" sz="1050" dirty="0">
                <a:solidFill>
                  <a:schemeClr val="tx2"/>
                </a:solidFill>
                <a:latin typeface="Courier New" panose="02070309020205020404" pitchFamily="49" charset="0"/>
                <a:cs typeface="Courier New" panose="02070309020205020404" pitchFamily="49" charset="0"/>
              </a:rPr>
              <a:t>4-6)   ½+2y,      ½,  -¼+2z</a:t>
            </a:r>
          </a:p>
          <a:p>
            <a:r>
              <a:rPr lang="en-US" sz="1050" dirty="0">
                <a:solidFill>
                  <a:schemeClr val="tx2"/>
                </a:solidFill>
                <a:latin typeface="Courier New" panose="02070309020205020404" pitchFamily="49" charset="0"/>
                <a:cs typeface="Courier New" panose="02070309020205020404" pitchFamily="49" charset="0"/>
              </a:rPr>
              <a:t>6-4)  -½-2y,     -½,   ¼-2z</a:t>
            </a:r>
          </a:p>
          <a:p>
            <a:r>
              <a:rPr lang="en-US" sz="1050" dirty="0">
                <a:solidFill>
                  <a:schemeClr val="tx2"/>
                </a:solidFill>
                <a:latin typeface="Courier New" panose="02070309020205020404" pitchFamily="49" charset="0"/>
                <a:cs typeface="Courier New" panose="02070309020205020404" pitchFamily="49" charset="0"/>
              </a:rPr>
              <a:t>1-7)  -½+2x,     -½,  -¾+2z</a:t>
            </a:r>
          </a:p>
          <a:p>
            <a:r>
              <a:rPr lang="en-US" sz="1050" dirty="0">
                <a:solidFill>
                  <a:schemeClr val="tx2"/>
                </a:solidFill>
                <a:latin typeface="Courier New" panose="02070309020205020404" pitchFamily="49" charset="0"/>
                <a:cs typeface="Courier New" panose="02070309020205020404" pitchFamily="49" charset="0"/>
              </a:rPr>
              <a:t>7-1)   ½-2x,      ½,   ¾-2z</a:t>
            </a:r>
          </a:p>
          <a:p>
            <a:r>
              <a:rPr lang="en-US" sz="1050" dirty="0">
                <a:solidFill>
                  <a:schemeClr val="tx2"/>
                </a:solidFill>
                <a:latin typeface="Courier New" panose="02070309020205020404" pitchFamily="49" charset="0"/>
                <a:cs typeface="Courier New" panose="02070309020205020404" pitchFamily="49" charset="0"/>
              </a:rPr>
              <a:t>2-8)  -½-2x,     -½,   ¼+2z</a:t>
            </a:r>
          </a:p>
          <a:p>
            <a:r>
              <a:rPr lang="en-US" sz="1050" dirty="0">
                <a:solidFill>
                  <a:schemeClr val="tx2"/>
                </a:solidFill>
                <a:latin typeface="Courier New" panose="02070309020205020404" pitchFamily="49" charset="0"/>
                <a:cs typeface="Courier New" panose="02070309020205020404" pitchFamily="49" charset="0"/>
              </a:rPr>
              <a:t>8-2)   ½+2x,      ½,  -¼-2z</a:t>
            </a:r>
          </a:p>
          <a:p>
            <a:r>
              <a:rPr lang="en-US" sz="1050" dirty="0">
                <a:solidFill>
                  <a:schemeClr val="tx2"/>
                </a:solidFill>
                <a:latin typeface="Courier New" panose="02070309020205020404" pitchFamily="49" charset="0"/>
                <a:cs typeface="Courier New" panose="02070309020205020404" pitchFamily="49" charset="0"/>
              </a:rPr>
              <a:t>4-5)      ½,   ½-2x,   ¼+2z</a:t>
            </a:r>
          </a:p>
          <a:p>
            <a:r>
              <a:rPr lang="en-US" sz="1050" dirty="0">
                <a:solidFill>
                  <a:schemeClr val="tx2"/>
                </a:solidFill>
                <a:latin typeface="Courier New" panose="02070309020205020404" pitchFamily="49" charset="0"/>
                <a:cs typeface="Courier New" panose="02070309020205020404" pitchFamily="49" charset="0"/>
              </a:rPr>
              <a:t>5-4)     -½,  -½+2x,  -¼-2z</a:t>
            </a:r>
          </a:p>
          <a:p>
            <a:r>
              <a:rPr lang="en-US" sz="1050" dirty="0">
                <a:solidFill>
                  <a:schemeClr val="tx2"/>
                </a:solidFill>
                <a:latin typeface="Courier New" panose="02070309020205020404" pitchFamily="49" charset="0"/>
                <a:cs typeface="Courier New" panose="02070309020205020404" pitchFamily="49" charset="0"/>
              </a:rPr>
              <a:t>3-6)      ½,   ½+2x,   ¼+2z</a:t>
            </a:r>
          </a:p>
          <a:p>
            <a:r>
              <a:rPr lang="en-US" sz="1050" dirty="0">
                <a:solidFill>
                  <a:schemeClr val="tx2"/>
                </a:solidFill>
                <a:latin typeface="Courier New" panose="02070309020205020404" pitchFamily="49" charset="0"/>
                <a:cs typeface="Courier New" panose="02070309020205020404" pitchFamily="49" charset="0"/>
              </a:rPr>
              <a:t>6-3)     -½,  -½-2x,  -¼-2z</a:t>
            </a:r>
          </a:p>
          <a:p>
            <a:r>
              <a:rPr lang="en-US" sz="1050" dirty="0">
                <a:solidFill>
                  <a:schemeClr val="tx2"/>
                </a:solidFill>
                <a:latin typeface="Courier New" panose="02070309020205020404" pitchFamily="49" charset="0"/>
                <a:cs typeface="Courier New" panose="02070309020205020404" pitchFamily="49" charset="0"/>
              </a:rPr>
              <a:t>2-7)     -½,  -½-2y,  -¼+2z</a:t>
            </a:r>
          </a:p>
          <a:p>
            <a:r>
              <a:rPr lang="en-US" sz="1050" dirty="0">
                <a:solidFill>
                  <a:schemeClr val="tx2"/>
                </a:solidFill>
                <a:latin typeface="Courier New" panose="02070309020205020404" pitchFamily="49" charset="0"/>
                <a:cs typeface="Courier New" panose="02070309020205020404" pitchFamily="49" charset="0"/>
              </a:rPr>
              <a:t>7-2)      ½,   ½+2y,   ¼-2z</a:t>
            </a:r>
          </a:p>
          <a:p>
            <a:r>
              <a:rPr lang="en-US" sz="1050" dirty="0">
                <a:solidFill>
                  <a:schemeClr val="tx2"/>
                </a:solidFill>
                <a:latin typeface="Courier New" panose="02070309020205020404" pitchFamily="49" charset="0"/>
                <a:cs typeface="Courier New" panose="02070309020205020404" pitchFamily="49" charset="0"/>
              </a:rPr>
              <a:t>1-8)     -½,  -½+2y,  -¼+2z</a:t>
            </a:r>
          </a:p>
          <a:p>
            <a:r>
              <a:rPr lang="en-US" sz="1050" dirty="0">
                <a:solidFill>
                  <a:schemeClr val="tx2"/>
                </a:solidFill>
                <a:latin typeface="Courier New" panose="02070309020205020404" pitchFamily="49" charset="0"/>
                <a:cs typeface="Courier New" panose="02070309020205020404" pitchFamily="49" charset="0"/>
              </a:rPr>
              <a:t>8-1)      ½,   ½-2y,   ¼-2z</a:t>
            </a:r>
          </a:p>
          <a:p>
            <a:r>
              <a:rPr lang="en-US" sz="1050" dirty="0">
                <a:solidFill>
                  <a:schemeClr val="tx2"/>
                </a:solidFill>
                <a:latin typeface="Courier New" panose="02070309020205020404" pitchFamily="49" charset="0"/>
                <a:cs typeface="Courier New" panose="02070309020205020404" pitchFamily="49" charset="0"/>
              </a:rPr>
              <a:t>1-2)     2x,     2y,  -½</a:t>
            </a:r>
          </a:p>
          <a:p>
            <a:r>
              <a:rPr lang="en-US" sz="1050" dirty="0">
                <a:solidFill>
                  <a:schemeClr val="tx2"/>
                </a:solidFill>
                <a:latin typeface="Courier New" panose="02070309020205020404" pitchFamily="49" charset="0"/>
                <a:cs typeface="Courier New" panose="02070309020205020404" pitchFamily="49" charset="0"/>
              </a:rPr>
              <a:t>2-1)    -2x,    -2y,   ½</a:t>
            </a:r>
          </a:p>
          <a:p>
            <a:r>
              <a:rPr lang="en-US" sz="1050" dirty="0">
                <a:solidFill>
                  <a:schemeClr val="tx2"/>
                </a:solidFill>
                <a:latin typeface="Courier New" panose="02070309020205020404" pitchFamily="49" charset="0"/>
                <a:cs typeface="Courier New" panose="02070309020205020404" pitchFamily="49" charset="0"/>
              </a:rPr>
              <a:t>3-4)    -2y,     2x,   ½</a:t>
            </a:r>
          </a:p>
          <a:p>
            <a:r>
              <a:rPr lang="en-US" sz="1050" dirty="0">
                <a:solidFill>
                  <a:schemeClr val="tx2"/>
                </a:solidFill>
                <a:latin typeface="Courier New" panose="02070309020205020404" pitchFamily="49" charset="0"/>
                <a:cs typeface="Courier New" panose="02070309020205020404" pitchFamily="49" charset="0"/>
              </a:rPr>
              <a:t>4-3)     2y,    -2x,  -½</a:t>
            </a:r>
          </a:p>
          <a:p>
            <a:r>
              <a:rPr lang="en-US" sz="1050" dirty="0">
                <a:solidFill>
                  <a:schemeClr val="tx2"/>
                </a:solidFill>
                <a:latin typeface="Courier New" panose="02070309020205020404" pitchFamily="49" charset="0"/>
                <a:cs typeface="Courier New" panose="02070309020205020404" pitchFamily="49" charset="0"/>
              </a:rPr>
              <a:t>5-6)     2y,     2x,  -½</a:t>
            </a:r>
          </a:p>
          <a:p>
            <a:r>
              <a:rPr lang="en-US" sz="1050" dirty="0">
                <a:solidFill>
                  <a:schemeClr val="tx2"/>
                </a:solidFill>
                <a:latin typeface="Courier New" panose="02070309020205020404" pitchFamily="49" charset="0"/>
                <a:cs typeface="Courier New" panose="02070309020205020404" pitchFamily="49" charset="0"/>
              </a:rPr>
              <a:t>6-5)    -2y,    -2x,   ½</a:t>
            </a:r>
          </a:p>
          <a:p>
            <a:r>
              <a:rPr lang="en-US" sz="1050" dirty="0">
                <a:solidFill>
                  <a:schemeClr val="tx2"/>
                </a:solidFill>
                <a:latin typeface="Courier New" panose="02070309020205020404" pitchFamily="49" charset="0"/>
                <a:cs typeface="Courier New" panose="02070309020205020404" pitchFamily="49" charset="0"/>
              </a:rPr>
              <a:t>7-8)    -2x,     2y,   ½</a:t>
            </a:r>
          </a:p>
          <a:p>
            <a:r>
              <a:rPr lang="en-US" sz="1050" dirty="0">
                <a:solidFill>
                  <a:schemeClr val="tx2"/>
                </a:solidFill>
                <a:latin typeface="Courier New" panose="02070309020205020404" pitchFamily="49" charset="0"/>
                <a:cs typeface="Courier New" panose="02070309020205020404" pitchFamily="49" charset="0"/>
              </a:rPr>
              <a:t>8-7)     2x,    -2y,  -½</a:t>
            </a:r>
          </a:p>
          <a:p>
            <a:r>
              <a:rPr lang="en-US" sz="1050" dirty="0">
                <a:solidFill>
                  <a:schemeClr val="tx2"/>
                </a:solidFill>
                <a:latin typeface="Courier New" panose="02070309020205020404" pitchFamily="49" charset="0"/>
                <a:cs typeface="Courier New" panose="02070309020205020404" pitchFamily="49" charset="0"/>
              </a:rPr>
              <a:t>1-5)    x-y,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2z</a:t>
            </a:r>
          </a:p>
          <a:p>
            <a:r>
              <a:rPr lang="en-US" sz="1050" dirty="0">
                <a:solidFill>
                  <a:schemeClr val="tx2"/>
                </a:solidFill>
                <a:latin typeface="Courier New" panose="02070309020205020404" pitchFamily="49" charset="0"/>
                <a:cs typeface="Courier New" panose="02070309020205020404" pitchFamily="49" charset="0"/>
              </a:rPr>
              <a:t>5-1)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x-y, -2z</a:t>
            </a:r>
          </a:p>
          <a:p>
            <a:r>
              <a:rPr lang="en-US" sz="1050" dirty="0">
                <a:solidFill>
                  <a:schemeClr val="tx2"/>
                </a:solidFill>
                <a:latin typeface="Courier New" panose="02070309020205020404" pitchFamily="49" charset="0"/>
                <a:cs typeface="Courier New" panose="02070309020205020404" pitchFamily="49" charset="0"/>
              </a:rPr>
              <a:t>2-5)   -x-y,   -x-y,  ½+2z</a:t>
            </a:r>
          </a:p>
          <a:p>
            <a:r>
              <a:rPr lang="en-US" sz="1050" dirty="0">
                <a:solidFill>
                  <a:schemeClr val="tx2"/>
                </a:solidFill>
                <a:latin typeface="Courier New" panose="02070309020205020404" pitchFamily="49" charset="0"/>
                <a:cs typeface="Courier New" panose="02070309020205020404" pitchFamily="49" charset="0"/>
              </a:rPr>
              <a:t>5-2)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-½-2z</a:t>
            </a:r>
          </a:p>
          <a:p>
            <a:r>
              <a:rPr lang="en-US" sz="1050" dirty="0" err="1">
                <a:solidFill>
                  <a:schemeClr val="tx2"/>
                </a:solidFill>
                <a:latin typeface="Courier New" panose="02070309020205020404" pitchFamily="49" charset="0"/>
                <a:cs typeface="Courier New" panose="02070309020205020404" pitchFamily="49" charset="0"/>
              </a:rPr>
              <a:t>etc</a:t>
            </a:r>
            <a:endParaRPr lang="en-US" sz="1050" dirty="0">
              <a:solidFill>
                <a:schemeClr val="tx2"/>
              </a:solidFill>
              <a:latin typeface="Courier New" panose="02070309020205020404" pitchFamily="49" charset="0"/>
              <a:cs typeface="Courier New" panose="02070309020205020404" pitchFamily="49" charset="0"/>
            </a:endParaRPr>
          </a:p>
          <a:p>
            <a:endParaRPr lang="en-US" sz="1050" dirty="0">
              <a:solidFill>
                <a:schemeClr val="tx2"/>
              </a:solidFill>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E33EB71A-99E8-494B-A899-73EB56518798}"/>
              </a:ext>
            </a:extLst>
          </p:cNvPr>
          <p:cNvSpPr/>
          <p:nvPr/>
        </p:nvSpPr>
        <p:spPr>
          <a:xfrm>
            <a:off x="126054" y="1629746"/>
            <a:ext cx="4103613" cy="1043362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10   32.05   0.0081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11   32.05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0.0081  0.6229</a:t>
            </a:r>
          </a:p>
          <a:p>
            <a:r>
              <a:rPr lang="en-US" sz="1050" dirty="0">
                <a:latin typeface="Courier New" panose="02070309020205020404" pitchFamily="49" charset="0"/>
                <a:cs typeface="Courier New" panose="02070309020205020404" pitchFamily="49" charset="0"/>
              </a:rPr>
              <a:t>    12   32.05   0.9926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13   32.05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0.9926  0.6229</a:t>
            </a:r>
          </a:p>
          <a:p>
            <a:r>
              <a:rPr lang="en-US" sz="1050" dirty="0">
                <a:latin typeface="Courier New" panose="02070309020205020404" pitchFamily="49" charset="0"/>
                <a:cs typeface="Courier New" panose="02070309020205020404" pitchFamily="49" charset="0"/>
              </a:rPr>
              <a:t>    14   32.05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0.9926  0.3771</a:t>
            </a:r>
          </a:p>
          <a:p>
            <a:r>
              <a:rPr lang="en-US" sz="1050" dirty="0">
                <a:latin typeface="Courier New" panose="02070309020205020404" pitchFamily="49" charset="0"/>
                <a:cs typeface="Courier New" panose="02070309020205020404" pitchFamily="49" charset="0"/>
              </a:rPr>
              <a:t>    15   32.05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0.0081  0.3771</a:t>
            </a:r>
          </a:p>
          <a:p>
            <a:r>
              <a:rPr lang="en-US" sz="1050" dirty="0">
                <a:latin typeface="Courier New" panose="02070309020205020404" pitchFamily="49" charset="0"/>
                <a:cs typeface="Courier New" panose="02070309020205020404" pitchFamily="49" charset="0"/>
              </a:rPr>
              <a:t>    16   32.05   0.0081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0.3771</a:t>
            </a:r>
          </a:p>
          <a:p>
            <a:r>
              <a:rPr lang="en-US" sz="1050" dirty="0">
                <a:latin typeface="Courier New" panose="02070309020205020404" pitchFamily="49" charset="0"/>
                <a:cs typeface="Courier New" panose="02070309020205020404" pitchFamily="49" charset="0"/>
              </a:rPr>
              <a:t>    17   31.30   0.4525  0.0586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18   31.30   0.9414  0.4525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19   31.30   0.4525  0.0586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20   31.30   0.9414  0.4525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21   31.30   0.9414  0.5475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22   31.30   0.5475  0.0586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23   31.30   0.9414  0.5475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24   31.30   0.5475  0.0586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25   31.30   0.0586  0.4525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26   31.30   0.0586  0.5475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27   31.30   0.4525  0.9414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28   31.30   0.5475  0.9414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29   31.30   0.0586  0.4525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30   31.30   0.0586  0.5475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31   31.30   0.4525  0.9414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32   31.30   0.5475  0.9414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33   30.79   0.3954  0.4941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34   30.79   0.6046  0.4941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35   30.79   0.4941  0.3954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36   30.79   0.5059  0.3954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37   30.79   0.3954  0.5059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38   30.79   0.6046  0.5059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39   30.79   0.4941  0.6046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40   30.79   0.5059  0.6046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41   28.98   0.1060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42   28.98   0.8940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43   28.98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0.1060  0.1229</a:t>
            </a:r>
          </a:p>
          <a:p>
            <a:r>
              <a:rPr lang="en-US" sz="1050" dirty="0">
                <a:latin typeface="Courier New" panose="02070309020205020404" pitchFamily="49" charset="0"/>
                <a:cs typeface="Courier New" panose="02070309020205020404" pitchFamily="49" charset="0"/>
              </a:rPr>
              <a:t>    44   28.98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0.8940  0.1229</a:t>
            </a:r>
          </a:p>
          <a:p>
            <a:r>
              <a:rPr lang="en-US" sz="1050" dirty="0">
                <a:latin typeface="Courier New" panose="02070309020205020404" pitchFamily="49" charset="0"/>
                <a:cs typeface="Courier New" panose="02070309020205020404" pitchFamily="49" charset="0"/>
              </a:rPr>
              <a:t>    45   28.98   0.1060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46   28.98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0.1060  0.8771</a:t>
            </a:r>
          </a:p>
          <a:p>
            <a:r>
              <a:rPr lang="en-US" sz="1050" dirty="0">
                <a:latin typeface="Courier New" panose="02070309020205020404" pitchFamily="49" charset="0"/>
                <a:cs typeface="Courier New" panose="02070309020205020404" pitchFamily="49" charset="0"/>
              </a:rPr>
              <a:t>    47   28.98   0.8940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48   28.98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0.8940  0.8771</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r>
              <a:rPr lang="en-US" sz="1050" dirty="0">
                <a:latin typeface="Courier New" panose="02070309020205020404" pitchFamily="49" charset="0"/>
                <a:cs typeface="Courier New" panose="02070309020205020404" pitchFamily="49" charset="0"/>
              </a:rPr>
              <a:t>    62</a:t>
            </a:r>
          </a:p>
        </p:txBody>
      </p:sp>
      <p:sp>
        <p:nvSpPr>
          <p:cNvPr id="3" name="Arrow: Right 2">
            <a:extLst>
              <a:ext uri="{FF2B5EF4-FFF2-40B4-BE49-F238E27FC236}">
                <a16:creationId xmlns:a16="http://schemas.microsoft.com/office/drawing/2014/main" id="{BA692744-2121-4BE1-9BE0-BE82011614B4}"/>
              </a:ext>
            </a:extLst>
          </p:cNvPr>
          <p:cNvSpPr/>
          <p:nvPr/>
        </p:nvSpPr>
        <p:spPr>
          <a:xfrm>
            <a:off x="4616627" y="5281724"/>
            <a:ext cx="7874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393C08D-C858-4B93-B70A-37344E6AC4EA}"/>
              </a:ext>
            </a:extLst>
          </p:cNvPr>
          <p:cNvSpPr/>
          <p:nvPr/>
        </p:nvSpPr>
        <p:spPr>
          <a:xfrm rot="10800000">
            <a:off x="3536332" y="2766536"/>
            <a:ext cx="7874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14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83735" y="274638"/>
            <a:ext cx="8689848" cy="1143000"/>
          </a:xfrm>
        </p:spPr>
        <p:txBody>
          <a:bodyPr/>
          <a:lstStyle/>
          <a:p>
            <a:pPr eaLnBrk="1" hangingPunct="1"/>
            <a:r>
              <a:rPr lang="en-US" sz="4000" dirty="0"/>
              <a:t>Outline of methods</a:t>
            </a:r>
          </a:p>
        </p:txBody>
      </p:sp>
      <p:sp>
        <p:nvSpPr>
          <p:cNvPr id="2051" name="Rectangle 3"/>
          <p:cNvSpPr>
            <a:spLocks noGrp="1" noChangeArrowheads="1"/>
          </p:cNvSpPr>
          <p:nvPr>
            <p:ph type="body" idx="1"/>
          </p:nvPr>
        </p:nvSpPr>
        <p:spPr>
          <a:xfrm>
            <a:off x="645289" y="1301594"/>
            <a:ext cx="7543800" cy="4768215"/>
          </a:xfrm>
        </p:spPr>
        <p:txBody>
          <a:bodyPr/>
          <a:lstStyle/>
          <a:p>
            <a:pPr marL="800100" lvl="1" indent="-342900" eaLnBrk="1" hangingPunct="1">
              <a:buFont typeface="+mj-lt"/>
              <a:buAutoNum type="arabicPeriod"/>
            </a:pPr>
            <a:r>
              <a:rPr lang="en-US" sz="2400" dirty="0"/>
              <a:t>We soaked Proteinase K crystals in heavy atom compounds Eu, </a:t>
            </a:r>
            <a:r>
              <a:rPr lang="en-US" sz="2400" dirty="0" err="1"/>
              <a:t>Gd</a:t>
            </a:r>
            <a:r>
              <a:rPr lang="en-US" sz="2400" dirty="0"/>
              <a:t>, or Hg, in hope the metals would bind to proteinase K, specifically.</a:t>
            </a:r>
          </a:p>
          <a:p>
            <a:pPr marL="800100" lvl="1" indent="-342900" eaLnBrk="1" hangingPunct="1">
              <a:buFont typeface="+mj-lt"/>
              <a:buAutoNum type="arabicPeriod"/>
            </a:pPr>
            <a:r>
              <a:rPr lang="en-US" sz="2400" dirty="0">
                <a:solidFill>
                  <a:srgbClr val="000000"/>
                </a:solidFill>
              </a:rPr>
              <a:t>In lab, we will calculate difference Patterson maps using diffraction data that we collected. Note the heights of peaks in the map. </a:t>
            </a:r>
          </a:p>
          <a:p>
            <a:pPr lvl="2" eaLnBrk="1" hangingPunct="1"/>
            <a:r>
              <a:rPr lang="en-US" sz="1800" dirty="0">
                <a:solidFill>
                  <a:srgbClr val="000000"/>
                </a:solidFill>
              </a:rPr>
              <a:t>Higher peaks mean better phasing signal.</a:t>
            </a:r>
          </a:p>
          <a:p>
            <a:pPr marL="800100" lvl="1" indent="-342900" eaLnBrk="1" hangingPunct="1">
              <a:buFont typeface="+mj-lt"/>
              <a:buAutoNum type="arabicPeriod"/>
            </a:pPr>
            <a:r>
              <a:rPr lang="en-US" sz="2400" dirty="0">
                <a:solidFill>
                  <a:srgbClr val="000000"/>
                </a:solidFill>
              </a:rPr>
              <a:t>Here in lecture, we will review how to determine the heavy atom coordinates manually (algebra) from a difference Patterson map for the specific case of proteinase K.</a:t>
            </a:r>
          </a:p>
        </p:txBody>
      </p:sp>
      <p:pic>
        <p:nvPicPr>
          <p:cNvPr id="4" name="Graphic 3" descr="Magnifying glass">
            <a:extLst>
              <a:ext uri="{FF2B5EF4-FFF2-40B4-BE49-F238E27FC236}">
                <a16:creationId xmlns:a16="http://schemas.microsoft.com/office/drawing/2014/main" id="{A266FD4C-F9FA-42AD-813C-923FC61C72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70417">
            <a:off x="2149813" y="5835418"/>
            <a:ext cx="914400" cy="914400"/>
          </a:xfrm>
          <a:prstGeom prst="rect">
            <a:avLst/>
          </a:prstGeom>
        </p:spPr>
      </p:pic>
      <p:pic>
        <p:nvPicPr>
          <p:cNvPr id="3" name="Graphic 2" descr="Footprints">
            <a:extLst>
              <a:ext uri="{FF2B5EF4-FFF2-40B4-BE49-F238E27FC236}">
                <a16:creationId xmlns:a16="http://schemas.microsoft.com/office/drawing/2014/main" id="{1C0C977D-B4CE-4F87-9B15-ECB8F70DC2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106027">
            <a:off x="3339420" y="6049140"/>
            <a:ext cx="581488" cy="581488"/>
          </a:xfrm>
          <a:prstGeom prst="rect">
            <a:avLst/>
          </a:prstGeom>
        </p:spPr>
      </p:pic>
      <p:pic>
        <p:nvPicPr>
          <p:cNvPr id="7" name="Graphic 6" descr="Footprints">
            <a:extLst>
              <a:ext uri="{FF2B5EF4-FFF2-40B4-BE49-F238E27FC236}">
                <a16:creationId xmlns:a16="http://schemas.microsoft.com/office/drawing/2014/main" id="{55B12A0B-B31C-4627-92B2-985428C487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4537523" y="6069809"/>
            <a:ext cx="581488" cy="581488"/>
          </a:xfrm>
          <a:prstGeom prst="rect">
            <a:avLst/>
          </a:prstGeom>
        </p:spPr>
      </p:pic>
      <p:pic>
        <p:nvPicPr>
          <p:cNvPr id="8" name="Graphic 7" descr="Footprints">
            <a:extLst>
              <a:ext uri="{FF2B5EF4-FFF2-40B4-BE49-F238E27FC236}">
                <a16:creationId xmlns:a16="http://schemas.microsoft.com/office/drawing/2014/main" id="{C63E261A-DF2C-4F7B-A00F-DFB685F0F3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735626" y="6069809"/>
            <a:ext cx="581488" cy="581488"/>
          </a:xfrm>
          <a:prstGeom prst="rect">
            <a:avLst/>
          </a:prstGeom>
        </p:spPr>
      </p:pic>
      <p:pic>
        <p:nvPicPr>
          <p:cNvPr id="9" name="Graphic 8" descr="Footprints">
            <a:extLst>
              <a:ext uri="{FF2B5EF4-FFF2-40B4-BE49-F238E27FC236}">
                <a16:creationId xmlns:a16="http://schemas.microsoft.com/office/drawing/2014/main" id="{C3B15B0C-BB76-431B-A13D-2DF651EB60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6852403" y="6022543"/>
            <a:ext cx="581488" cy="581488"/>
          </a:xfrm>
          <a:prstGeom prst="rect">
            <a:avLst/>
          </a:prstGeom>
        </p:spPr>
      </p:pic>
      <p:sp>
        <p:nvSpPr>
          <p:cNvPr id="2" name="Rectangle 1">
            <a:extLst>
              <a:ext uri="{FF2B5EF4-FFF2-40B4-BE49-F238E27FC236}">
                <a16:creationId xmlns:a16="http://schemas.microsoft.com/office/drawing/2014/main" id="{FA431842-3362-4964-8B51-D4129C751C14}"/>
              </a:ext>
            </a:extLst>
          </p:cNvPr>
          <p:cNvSpPr/>
          <p:nvPr/>
        </p:nvSpPr>
        <p:spPr>
          <a:xfrm>
            <a:off x="3117632" y="5525920"/>
            <a:ext cx="4572000" cy="523220"/>
          </a:xfrm>
          <a:prstGeom prst="rect">
            <a:avLst/>
          </a:prstGeom>
        </p:spPr>
        <p:txBody>
          <a:bodyPr>
            <a:spAutoFit/>
          </a:bodyPr>
          <a:lstStyle/>
          <a:p>
            <a:r>
              <a:rPr lang="en-US" sz="1400" dirty="0">
                <a:solidFill>
                  <a:srgbClr val="000000"/>
                </a:solidFill>
              </a:rPr>
              <a:t>Now, follow the trail of clues to reveal the atomic coordinates of a Mercury derivative</a:t>
            </a:r>
            <a:endParaRPr lang="en-US" sz="1400" dirty="0"/>
          </a:p>
        </p:txBody>
      </p:sp>
      <p:pic>
        <p:nvPicPr>
          <p:cNvPr id="10" name="Graphic 9" descr="Footprints">
            <a:extLst>
              <a:ext uri="{FF2B5EF4-FFF2-40B4-BE49-F238E27FC236}">
                <a16:creationId xmlns:a16="http://schemas.microsoft.com/office/drawing/2014/main" id="{30F27355-88E1-4087-BA36-43E2F0A5D4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546105">
            <a:off x="7898345" y="5858401"/>
            <a:ext cx="581488" cy="581488"/>
          </a:xfrm>
          <a:prstGeom prst="rect">
            <a:avLst/>
          </a:prstGeom>
        </p:spPr>
      </p:pic>
      <p:pic>
        <p:nvPicPr>
          <p:cNvPr id="11" name="Graphic 10" descr="Footprints">
            <a:extLst>
              <a:ext uri="{FF2B5EF4-FFF2-40B4-BE49-F238E27FC236}">
                <a16:creationId xmlns:a16="http://schemas.microsoft.com/office/drawing/2014/main" id="{288B5B8A-E2C5-4070-AB16-C3E1D4C7E7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546105">
            <a:off x="8765918" y="5587282"/>
            <a:ext cx="581488" cy="581488"/>
          </a:xfrm>
          <a:prstGeom prst="rect">
            <a:avLst/>
          </a:prstGeom>
        </p:spPr>
      </p:pic>
    </p:spTree>
    <p:extLst>
      <p:ext uri="{BB962C8B-B14F-4D97-AF65-F5344CB8AC3E}">
        <p14:creationId xmlns:p14="http://schemas.microsoft.com/office/powerpoint/2010/main" val="2691750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3200" dirty="0"/>
              <a:t>Match the </a:t>
            </a:r>
            <a:r>
              <a:rPr lang="en-US" sz="3200" dirty="0" err="1"/>
              <a:t>u,v,w</a:t>
            </a:r>
            <a:r>
              <a:rPr lang="en-US" sz="3200" dirty="0"/>
              <a:t> with appropriate vector equation and solve for </a:t>
            </a:r>
            <a:r>
              <a:rPr lang="en-US" sz="3200" dirty="0" err="1"/>
              <a:t>x,y,z</a:t>
            </a:r>
            <a:r>
              <a:rPr lang="en-US" sz="3200" dirty="0"/>
              <a:t> algebraically</a:t>
            </a:r>
            <a:r>
              <a:rPr lang="en-US" sz="4000" dirty="0"/>
              <a:t>.</a:t>
            </a:r>
          </a:p>
        </p:txBody>
      </p:sp>
      <p:sp>
        <p:nvSpPr>
          <p:cNvPr id="107" name="TextBox 106">
            <a:extLst>
              <a:ext uri="{FF2B5EF4-FFF2-40B4-BE49-F238E27FC236}">
                <a16:creationId xmlns:a16="http://schemas.microsoft.com/office/drawing/2014/main" id="{CBBA9B5B-DEDE-4DCB-80BF-6824F0D9AFEF}"/>
              </a:ext>
            </a:extLst>
          </p:cNvPr>
          <p:cNvSpPr txBox="1"/>
          <p:nvPr/>
        </p:nvSpPr>
        <p:spPr>
          <a:xfrm>
            <a:off x="3419891" y="2766536"/>
            <a:ext cx="2498371" cy="2862322"/>
          </a:xfrm>
          <a:prstGeom prst="rect">
            <a:avLst/>
          </a:prstGeom>
          <a:noFill/>
        </p:spPr>
        <p:txBody>
          <a:bodyPr wrap="square" rtlCol="0">
            <a:spAutoFit/>
          </a:bodyPr>
          <a:lstStyle/>
          <a:p>
            <a:r>
              <a:rPr lang="en-US" dirty="0"/>
              <a:t>              Match the </a:t>
            </a:r>
            <a:r>
              <a:rPr lang="en-US" dirty="0" err="1"/>
              <a:t>u,v,w</a:t>
            </a:r>
            <a:r>
              <a:rPr lang="en-US" dirty="0"/>
              <a:t> value from Patterson map.</a:t>
            </a:r>
          </a:p>
          <a:p>
            <a:endParaRPr lang="en-US" dirty="0"/>
          </a:p>
          <a:p>
            <a:endParaRPr lang="en-US" dirty="0"/>
          </a:p>
          <a:p>
            <a:r>
              <a:rPr lang="en-US" dirty="0"/>
              <a:t>with the appropriate algebraic expression for </a:t>
            </a:r>
            <a:r>
              <a:rPr lang="en-US" dirty="0" err="1"/>
              <a:t>u,v,w</a:t>
            </a:r>
            <a:r>
              <a:rPr lang="en-US" dirty="0"/>
              <a:t>  obtained by subtracting symmetry operators.</a:t>
            </a:r>
          </a:p>
        </p:txBody>
      </p:sp>
      <p:sp>
        <p:nvSpPr>
          <p:cNvPr id="5" name="TextBox 4">
            <a:extLst>
              <a:ext uri="{FF2B5EF4-FFF2-40B4-BE49-F238E27FC236}">
                <a16:creationId xmlns:a16="http://schemas.microsoft.com/office/drawing/2014/main" id="{8CA6061C-E4D0-495D-88AC-1890415710C6}"/>
              </a:ext>
            </a:extLst>
          </p:cNvPr>
          <p:cNvSpPr txBox="1"/>
          <p:nvPr/>
        </p:nvSpPr>
        <p:spPr>
          <a:xfrm>
            <a:off x="5918262" y="1698172"/>
            <a:ext cx="2348720" cy="7848302"/>
          </a:xfrm>
          <a:prstGeom prst="rect">
            <a:avLst/>
          </a:prstGeom>
          <a:noFill/>
          <a:ln>
            <a:noFill/>
          </a:ln>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8-5)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s-ES" sz="1050" dirty="0">
                <a:solidFill>
                  <a:schemeClr val="tx2"/>
                </a:solidFill>
                <a:highlight>
                  <a:srgbClr val="BBE0E3"/>
                </a:highlight>
                <a:latin typeface="Courier New" panose="02070309020205020404" pitchFamily="49" charset="0"/>
                <a:cs typeface="Courier New" panose="02070309020205020404" pitchFamily="49" charset="0"/>
              </a:rPr>
              <a:t>6-8)  ½-x-y, -½-x+y,   ¼</a:t>
            </a:r>
          </a:p>
          <a:p>
            <a:r>
              <a:rPr lang="es-ES" sz="1050" dirty="0">
                <a:solidFill>
                  <a:schemeClr val="tx2"/>
                </a:solidFill>
                <a:latin typeface="Courier New" panose="02070309020205020404" pitchFamily="49" charset="0"/>
                <a:cs typeface="Courier New" panose="02070309020205020404" pitchFamily="49" charset="0"/>
              </a:rPr>
              <a:t>8-6) -½+x+y,  ½+x-y,  -¼</a:t>
            </a:r>
          </a:p>
          <a:p>
            <a:r>
              <a:rPr lang="en-US" sz="1050" dirty="0">
                <a:solidFill>
                  <a:schemeClr val="tx2"/>
                </a:solidFill>
                <a:latin typeface="Courier New" panose="02070309020205020404" pitchFamily="49" charset="0"/>
                <a:cs typeface="Courier New" panose="02070309020205020404" pitchFamily="49" charset="0"/>
              </a:rPr>
              <a:t>3-5)   ½-2y,      ½,  -¼+2z</a:t>
            </a:r>
          </a:p>
          <a:p>
            <a:r>
              <a:rPr lang="en-US" sz="1050" dirty="0">
                <a:solidFill>
                  <a:schemeClr val="tx2"/>
                </a:solidFill>
                <a:latin typeface="Courier New" panose="02070309020205020404" pitchFamily="49" charset="0"/>
                <a:cs typeface="Courier New" panose="02070309020205020404" pitchFamily="49" charset="0"/>
              </a:rPr>
              <a:t>5-3)  -½+2y,     -½,   ¼-2z</a:t>
            </a:r>
          </a:p>
          <a:p>
            <a:r>
              <a:rPr lang="en-US" sz="1050" dirty="0">
                <a:solidFill>
                  <a:schemeClr val="tx2"/>
                </a:solidFill>
                <a:latin typeface="Courier New" panose="02070309020205020404" pitchFamily="49" charset="0"/>
                <a:cs typeface="Courier New" panose="02070309020205020404" pitchFamily="49" charset="0"/>
              </a:rPr>
              <a:t>4-6)   ½+2y,      ½,  -¼+2z</a:t>
            </a:r>
          </a:p>
          <a:p>
            <a:r>
              <a:rPr lang="en-US" sz="1050" dirty="0">
                <a:solidFill>
                  <a:schemeClr val="tx2"/>
                </a:solidFill>
                <a:latin typeface="Courier New" panose="02070309020205020404" pitchFamily="49" charset="0"/>
                <a:cs typeface="Courier New" panose="02070309020205020404" pitchFamily="49" charset="0"/>
              </a:rPr>
              <a:t>6-4)  -½-2y,     -½,   ¼-2z</a:t>
            </a:r>
          </a:p>
          <a:p>
            <a:r>
              <a:rPr lang="en-US" sz="1050" dirty="0">
                <a:solidFill>
                  <a:schemeClr val="tx2"/>
                </a:solidFill>
                <a:latin typeface="Courier New" panose="02070309020205020404" pitchFamily="49" charset="0"/>
                <a:cs typeface="Courier New" panose="02070309020205020404" pitchFamily="49" charset="0"/>
              </a:rPr>
              <a:t>1-7)  -½+2x,     -½,  -¾+2z</a:t>
            </a:r>
          </a:p>
          <a:p>
            <a:r>
              <a:rPr lang="en-US" sz="1050" dirty="0">
                <a:solidFill>
                  <a:schemeClr val="tx2"/>
                </a:solidFill>
                <a:latin typeface="Courier New" panose="02070309020205020404" pitchFamily="49" charset="0"/>
                <a:cs typeface="Courier New" panose="02070309020205020404" pitchFamily="49" charset="0"/>
              </a:rPr>
              <a:t>7-1)   ½-2x,      ½,   ¾-2z</a:t>
            </a:r>
          </a:p>
          <a:p>
            <a:r>
              <a:rPr lang="en-US" sz="1050" dirty="0">
                <a:solidFill>
                  <a:schemeClr val="tx2"/>
                </a:solidFill>
                <a:latin typeface="Courier New" panose="02070309020205020404" pitchFamily="49" charset="0"/>
                <a:cs typeface="Courier New" panose="02070309020205020404" pitchFamily="49" charset="0"/>
              </a:rPr>
              <a:t>2-8)  -½-2x,     -½,   ¼+2z</a:t>
            </a:r>
          </a:p>
          <a:p>
            <a:r>
              <a:rPr lang="en-US" sz="1050" dirty="0">
                <a:solidFill>
                  <a:schemeClr val="tx2"/>
                </a:solidFill>
                <a:latin typeface="Courier New" panose="02070309020205020404" pitchFamily="49" charset="0"/>
                <a:cs typeface="Courier New" panose="02070309020205020404" pitchFamily="49" charset="0"/>
              </a:rPr>
              <a:t>8-2)   ½+2x,      ½,  -¼-2z</a:t>
            </a:r>
          </a:p>
          <a:p>
            <a:r>
              <a:rPr lang="en-US" sz="1050" dirty="0">
                <a:solidFill>
                  <a:schemeClr val="tx2"/>
                </a:solidFill>
                <a:latin typeface="Courier New" panose="02070309020205020404" pitchFamily="49" charset="0"/>
                <a:cs typeface="Courier New" panose="02070309020205020404" pitchFamily="49" charset="0"/>
              </a:rPr>
              <a:t>4-5)      ½,   ½-2x,   ¼+2z</a:t>
            </a:r>
          </a:p>
          <a:p>
            <a:r>
              <a:rPr lang="en-US" sz="1050" dirty="0">
                <a:solidFill>
                  <a:schemeClr val="tx2"/>
                </a:solidFill>
                <a:latin typeface="Courier New" panose="02070309020205020404" pitchFamily="49" charset="0"/>
                <a:cs typeface="Courier New" panose="02070309020205020404" pitchFamily="49" charset="0"/>
              </a:rPr>
              <a:t>5-4)     -½,  -½+2x,  -¼-2z</a:t>
            </a:r>
          </a:p>
          <a:p>
            <a:r>
              <a:rPr lang="en-US" sz="1050" dirty="0">
                <a:solidFill>
                  <a:schemeClr val="tx2"/>
                </a:solidFill>
                <a:latin typeface="Courier New" panose="02070309020205020404" pitchFamily="49" charset="0"/>
                <a:cs typeface="Courier New" panose="02070309020205020404" pitchFamily="49" charset="0"/>
              </a:rPr>
              <a:t>3-6)      ½,   ½+2x,   ¼+2z</a:t>
            </a:r>
          </a:p>
          <a:p>
            <a:r>
              <a:rPr lang="en-US" sz="1050" dirty="0">
                <a:solidFill>
                  <a:schemeClr val="tx2"/>
                </a:solidFill>
                <a:latin typeface="Courier New" panose="02070309020205020404" pitchFamily="49" charset="0"/>
                <a:cs typeface="Courier New" panose="02070309020205020404" pitchFamily="49" charset="0"/>
              </a:rPr>
              <a:t>6-3)     -½,  -½-2x,  -¼-2z</a:t>
            </a:r>
          </a:p>
          <a:p>
            <a:r>
              <a:rPr lang="en-US" sz="1050" dirty="0">
                <a:solidFill>
                  <a:schemeClr val="tx2"/>
                </a:solidFill>
                <a:latin typeface="Courier New" panose="02070309020205020404" pitchFamily="49" charset="0"/>
                <a:cs typeface="Courier New" panose="02070309020205020404" pitchFamily="49" charset="0"/>
              </a:rPr>
              <a:t>2-7)     -½,  -½-2y,  -¼+2z</a:t>
            </a:r>
          </a:p>
          <a:p>
            <a:r>
              <a:rPr lang="en-US" sz="1050" dirty="0">
                <a:solidFill>
                  <a:schemeClr val="tx2"/>
                </a:solidFill>
                <a:latin typeface="Courier New" panose="02070309020205020404" pitchFamily="49" charset="0"/>
                <a:cs typeface="Courier New" panose="02070309020205020404" pitchFamily="49" charset="0"/>
              </a:rPr>
              <a:t>7-2)      ½,   ½+2y,   ¼-2z</a:t>
            </a:r>
          </a:p>
          <a:p>
            <a:r>
              <a:rPr lang="en-US" sz="1050" dirty="0">
                <a:solidFill>
                  <a:schemeClr val="tx2"/>
                </a:solidFill>
                <a:latin typeface="Courier New" panose="02070309020205020404" pitchFamily="49" charset="0"/>
                <a:cs typeface="Courier New" panose="02070309020205020404" pitchFamily="49" charset="0"/>
              </a:rPr>
              <a:t>1-8)     -½,  -½+2y,  -¼+2z</a:t>
            </a:r>
          </a:p>
          <a:p>
            <a:r>
              <a:rPr lang="en-US" sz="1050" dirty="0">
                <a:solidFill>
                  <a:schemeClr val="tx2"/>
                </a:solidFill>
                <a:latin typeface="Courier New" panose="02070309020205020404" pitchFamily="49" charset="0"/>
                <a:cs typeface="Courier New" panose="02070309020205020404" pitchFamily="49" charset="0"/>
              </a:rPr>
              <a:t>8-1)      ½,   ½-2y,   ¼-2z</a:t>
            </a:r>
          </a:p>
          <a:p>
            <a:r>
              <a:rPr lang="en-US" sz="1050" dirty="0">
                <a:solidFill>
                  <a:schemeClr val="tx2"/>
                </a:solidFill>
                <a:latin typeface="Courier New" panose="02070309020205020404" pitchFamily="49" charset="0"/>
                <a:cs typeface="Courier New" panose="02070309020205020404" pitchFamily="49" charset="0"/>
              </a:rPr>
              <a:t>1-2)     2x,     2y,  -½</a:t>
            </a:r>
          </a:p>
          <a:p>
            <a:r>
              <a:rPr lang="en-US" sz="1050" dirty="0">
                <a:solidFill>
                  <a:schemeClr val="tx2"/>
                </a:solidFill>
                <a:latin typeface="Courier New" panose="02070309020205020404" pitchFamily="49" charset="0"/>
                <a:cs typeface="Courier New" panose="02070309020205020404" pitchFamily="49" charset="0"/>
              </a:rPr>
              <a:t>2-1)    -2x,    -2y,   ½</a:t>
            </a:r>
          </a:p>
          <a:p>
            <a:r>
              <a:rPr lang="en-US" sz="1050" dirty="0">
                <a:solidFill>
                  <a:schemeClr val="tx2"/>
                </a:solidFill>
                <a:latin typeface="Courier New" panose="02070309020205020404" pitchFamily="49" charset="0"/>
                <a:cs typeface="Courier New" panose="02070309020205020404" pitchFamily="49" charset="0"/>
              </a:rPr>
              <a:t>3-4)    -2y,     2x,   ½</a:t>
            </a:r>
          </a:p>
          <a:p>
            <a:r>
              <a:rPr lang="en-US" sz="1050" dirty="0">
                <a:solidFill>
                  <a:schemeClr val="tx2"/>
                </a:solidFill>
                <a:latin typeface="Courier New" panose="02070309020205020404" pitchFamily="49" charset="0"/>
                <a:cs typeface="Courier New" panose="02070309020205020404" pitchFamily="49" charset="0"/>
              </a:rPr>
              <a:t>4-3)     2y,    -2x,  -½</a:t>
            </a:r>
          </a:p>
          <a:p>
            <a:r>
              <a:rPr lang="en-US" sz="1050" dirty="0">
                <a:solidFill>
                  <a:schemeClr val="tx2"/>
                </a:solidFill>
                <a:latin typeface="Courier New" panose="02070309020205020404" pitchFamily="49" charset="0"/>
                <a:cs typeface="Courier New" panose="02070309020205020404" pitchFamily="49" charset="0"/>
              </a:rPr>
              <a:t>5-6)     2y,     2x,  -½</a:t>
            </a:r>
          </a:p>
          <a:p>
            <a:r>
              <a:rPr lang="en-US" sz="1050" dirty="0">
                <a:solidFill>
                  <a:schemeClr val="tx2"/>
                </a:solidFill>
                <a:latin typeface="Courier New" panose="02070309020205020404" pitchFamily="49" charset="0"/>
                <a:cs typeface="Courier New" panose="02070309020205020404" pitchFamily="49" charset="0"/>
              </a:rPr>
              <a:t>6-5)    -2y,    -2x,   ½</a:t>
            </a:r>
          </a:p>
          <a:p>
            <a:r>
              <a:rPr lang="en-US" sz="1050" dirty="0">
                <a:solidFill>
                  <a:schemeClr val="tx2"/>
                </a:solidFill>
                <a:latin typeface="Courier New" panose="02070309020205020404" pitchFamily="49" charset="0"/>
                <a:cs typeface="Courier New" panose="02070309020205020404" pitchFamily="49" charset="0"/>
              </a:rPr>
              <a:t>7-8)    -2x,     2y,   ½</a:t>
            </a:r>
          </a:p>
          <a:p>
            <a:r>
              <a:rPr lang="en-US" sz="1050" dirty="0">
                <a:solidFill>
                  <a:schemeClr val="tx2"/>
                </a:solidFill>
                <a:latin typeface="Courier New" panose="02070309020205020404" pitchFamily="49" charset="0"/>
                <a:cs typeface="Courier New" panose="02070309020205020404" pitchFamily="49" charset="0"/>
              </a:rPr>
              <a:t>8-7)     2x,    -2y,  -½</a:t>
            </a:r>
          </a:p>
          <a:p>
            <a:r>
              <a:rPr lang="en-US" sz="1050" dirty="0">
                <a:solidFill>
                  <a:schemeClr val="tx2"/>
                </a:solidFill>
                <a:latin typeface="Courier New" panose="02070309020205020404" pitchFamily="49" charset="0"/>
                <a:cs typeface="Courier New" panose="02070309020205020404" pitchFamily="49" charset="0"/>
              </a:rPr>
              <a:t>1-5)    x-y,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2z</a:t>
            </a:r>
          </a:p>
          <a:p>
            <a:r>
              <a:rPr lang="en-US" sz="1050" dirty="0">
                <a:solidFill>
                  <a:schemeClr val="tx2"/>
                </a:solidFill>
                <a:latin typeface="Courier New" panose="02070309020205020404" pitchFamily="49" charset="0"/>
                <a:cs typeface="Courier New" panose="02070309020205020404" pitchFamily="49" charset="0"/>
              </a:rPr>
              <a:t>5-1)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x-y, -2z</a:t>
            </a:r>
          </a:p>
          <a:p>
            <a:r>
              <a:rPr lang="en-US" sz="1050" dirty="0">
                <a:solidFill>
                  <a:schemeClr val="tx2"/>
                </a:solidFill>
                <a:latin typeface="Courier New" panose="02070309020205020404" pitchFamily="49" charset="0"/>
                <a:cs typeface="Courier New" panose="02070309020205020404" pitchFamily="49" charset="0"/>
              </a:rPr>
              <a:t>2-5)   -x-y,   -x-y,  ½+2z</a:t>
            </a:r>
          </a:p>
          <a:p>
            <a:r>
              <a:rPr lang="en-US" sz="1050" dirty="0">
                <a:solidFill>
                  <a:schemeClr val="tx2"/>
                </a:solidFill>
                <a:latin typeface="Courier New" panose="02070309020205020404" pitchFamily="49" charset="0"/>
                <a:cs typeface="Courier New" panose="02070309020205020404" pitchFamily="49" charset="0"/>
              </a:rPr>
              <a:t>5-2)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-½-2z</a:t>
            </a:r>
          </a:p>
          <a:p>
            <a:r>
              <a:rPr lang="en-US" sz="1050" dirty="0" err="1">
                <a:solidFill>
                  <a:schemeClr val="tx2"/>
                </a:solidFill>
                <a:latin typeface="Courier New" panose="02070309020205020404" pitchFamily="49" charset="0"/>
                <a:cs typeface="Courier New" panose="02070309020205020404" pitchFamily="49" charset="0"/>
              </a:rPr>
              <a:t>etc</a:t>
            </a:r>
            <a:endParaRPr lang="en-US" sz="1050" dirty="0">
              <a:solidFill>
                <a:schemeClr val="tx2"/>
              </a:solidFill>
              <a:latin typeface="Courier New" panose="02070309020205020404" pitchFamily="49" charset="0"/>
              <a:cs typeface="Courier New" panose="02070309020205020404" pitchFamily="49" charset="0"/>
            </a:endParaRPr>
          </a:p>
          <a:p>
            <a:endParaRPr lang="en-US" sz="1050" dirty="0">
              <a:solidFill>
                <a:schemeClr val="tx2"/>
              </a:solidFill>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E33EB71A-99E8-494B-A899-73EB56518798}"/>
              </a:ext>
            </a:extLst>
          </p:cNvPr>
          <p:cNvSpPr/>
          <p:nvPr/>
        </p:nvSpPr>
        <p:spPr>
          <a:xfrm>
            <a:off x="126054" y="1629746"/>
            <a:ext cx="4103613" cy="1043362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highlight>
                  <a:srgbClr val="BBE0E3"/>
                </a:highlight>
                <a:latin typeface="Courier New" panose="02070309020205020404" pitchFamily="49" charset="0"/>
                <a:cs typeface="Courier New" panose="02070309020205020404" pitchFamily="49" charset="0"/>
              </a:rPr>
              <a:t>    17   31.30   0.4525  0.0586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18   31.30   0.9414  0.4525  </a:t>
            </a:r>
            <a:r>
              <a:rPr lang="en-US" sz="1050" b="1" dirty="0">
                <a:highlight>
                  <a:srgbClr val="BBE0E3"/>
                </a:highlight>
                <a:latin typeface="Courier New" panose="02070309020205020404" pitchFamily="49" charset="0"/>
                <a:cs typeface="Courier New" panose="02070309020205020404" pitchFamily="49" charset="0"/>
              </a:rPr>
              <a:t>0.2500</a:t>
            </a:r>
            <a:r>
              <a:rPr lang="en-US" sz="1050" dirty="0">
                <a:highlight>
                  <a:srgbClr val="BBE0E3"/>
                </a:highlight>
                <a:latin typeface="Courier New" panose="02070309020205020404" pitchFamily="49" charset="0"/>
                <a:cs typeface="Courier New" panose="02070309020205020404" pitchFamily="49" charset="0"/>
              </a:rPr>
              <a:t> </a:t>
            </a:r>
          </a:p>
          <a:p>
            <a:r>
              <a:rPr lang="en-US" sz="1050" dirty="0">
                <a:highlight>
                  <a:srgbClr val="BBE0E3"/>
                </a:highlight>
                <a:latin typeface="Courier New" panose="02070309020205020404" pitchFamily="49" charset="0"/>
                <a:cs typeface="Courier New" panose="02070309020205020404" pitchFamily="49" charset="0"/>
              </a:rPr>
              <a:t>    21   31.30   0.9414  0.5475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24   31.30   0.5475  0.0586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25   31.30   0.0586  0.4525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26   31.30   0.0586  0.5475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27   31.30   0.4525  0.9414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28   31.30   0.5475  0.9414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19   31.30   0.4525  0.0586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20   31.30   0.9414  0.4525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22   31.30   0.5475  0.0586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23   31.30   0.9414  0.5475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29   31.30   0.0586  0.4525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30   31.30   0.0586  0.5475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31   31.30   0.4525  0.9414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32   31.30   0.5475  0.9414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11   32.05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0.0081  0.6229</a:t>
            </a:r>
          </a:p>
          <a:p>
            <a:r>
              <a:rPr lang="en-US" sz="1050" dirty="0">
                <a:latin typeface="Courier New" panose="02070309020205020404" pitchFamily="49" charset="0"/>
                <a:cs typeface="Courier New" panose="02070309020205020404" pitchFamily="49" charset="0"/>
              </a:rPr>
              <a:t>    13   32.05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0.9926  0.6229</a:t>
            </a:r>
          </a:p>
          <a:p>
            <a:r>
              <a:rPr lang="en-US" sz="1050" dirty="0">
                <a:latin typeface="Courier New" panose="02070309020205020404" pitchFamily="49" charset="0"/>
                <a:cs typeface="Courier New" panose="02070309020205020404" pitchFamily="49" charset="0"/>
              </a:rPr>
              <a:t>    14   32.05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0.9926  0.3771</a:t>
            </a:r>
          </a:p>
          <a:p>
            <a:r>
              <a:rPr lang="en-US" sz="1050" dirty="0">
                <a:latin typeface="Courier New" panose="02070309020205020404" pitchFamily="49" charset="0"/>
                <a:cs typeface="Courier New" panose="02070309020205020404" pitchFamily="49" charset="0"/>
              </a:rPr>
              <a:t>    15   32.05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0.0081  0.3771</a:t>
            </a:r>
          </a:p>
          <a:p>
            <a:r>
              <a:rPr lang="en-US" sz="1050" dirty="0">
                <a:latin typeface="Courier New" panose="02070309020205020404" pitchFamily="49" charset="0"/>
                <a:cs typeface="Courier New" panose="02070309020205020404" pitchFamily="49" charset="0"/>
              </a:rPr>
              <a:t>    43   28.98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0.1060  0.1229</a:t>
            </a:r>
          </a:p>
          <a:p>
            <a:r>
              <a:rPr lang="en-US" sz="1050" dirty="0">
                <a:latin typeface="Courier New" panose="02070309020205020404" pitchFamily="49" charset="0"/>
                <a:cs typeface="Courier New" panose="02070309020205020404" pitchFamily="49" charset="0"/>
              </a:rPr>
              <a:t>    44   28.98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0.8940  0.1229</a:t>
            </a:r>
          </a:p>
          <a:p>
            <a:r>
              <a:rPr lang="en-US" sz="1050" dirty="0">
                <a:latin typeface="Courier New" panose="02070309020205020404" pitchFamily="49" charset="0"/>
                <a:cs typeface="Courier New" panose="02070309020205020404" pitchFamily="49" charset="0"/>
              </a:rPr>
              <a:t>    46   28.98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0.1060  0.8771</a:t>
            </a:r>
          </a:p>
          <a:p>
            <a:r>
              <a:rPr lang="en-US" sz="1050" dirty="0">
                <a:latin typeface="Courier New" panose="02070309020205020404" pitchFamily="49" charset="0"/>
                <a:cs typeface="Courier New" panose="02070309020205020404" pitchFamily="49" charset="0"/>
              </a:rPr>
              <a:t>    48   28.98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0.8940  0.8771</a:t>
            </a:r>
          </a:p>
          <a:p>
            <a:r>
              <a:rPr lang="en-US" sz="1050" dirty="0">
                <a:latin typeface="Courier New" panose="02070309020205020404" pitchFamily="49" charset="0"/>
                <a:cs typeface="Courier New" panose="02070309020205020404" pitchFamily="49" charset="0"/>
              </a:rPr>
              <a:t>    10   32.05   0.0081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12   32.05   0.9926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16   32.05   0.0081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0.3771</a:t>
            </a:r>
          </a:p>
          <a:p>
            <a:r>
              <a:rPr lang="en-US" sz="1050" dirty="0">
                <a:latin typeface="Courier New" panose="02070309020205020404" pitchFamily="49" charset="0"/>
                <a:cs typeface="Courier New" panose="02070309020205020404" pitchFamily="49" charset="0"/>
              </a:rPr>
              <a:t>    41   28.98   0.1060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42   28.98   0.8940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45   28.98   0.1060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47   28.98   0.8940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33   30.79   0.3954  0.4941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34   30.79   0.6046  0.4941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35   30.79   0.4941  0.3954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36   30.79   0.5059  0.3954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37   30.79   0.3954  0.5059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38   30.79   0.6046  0.5059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39   30.79   0.4941  0.6046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40   30.79   0.5059  0.6046  </a:t>
            </a:r>
            <a:r>
              <a:rPr lang="en-US" sz="1050" b="1" dirty="0">
                <a:latin typeface="Courier New" panose="02070309020205020404" pitchFamily="49" charset="0"/>
                <a:cs typeface="Courier New" panose="02070309020205020404" pitchFamily="49" charset="0"/>
              </a:rPr>
              <a:t>0.5000</a:t>
            </a:r>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r>
              <a:rPr lang="en-US" sz="1050" dirty="0">
                <a:latin typeface="Courier New" panose="02070309020205020404" pitchFamily="49" charset="0"/>
                <a:cs typeface="Courier New" panose="02070309020205020404" pitchFamily="49" charset="0"/>
              </a:rPr>
              <a:t>    62</a:t>
            </a:r>
          </a:p>
        </p:txBody>
      </p:sp>
      <p:sp>
        <p:nvSpPr>
          <p:cNvPr id="3" name="Arrow: Right 2">
            <a:extLst>
              <a:ext uri="{FF2B5EF4-FFF2-40B4-BE49-F238E27FC236}">
                <a16:creationId xmlns:a16="http://schemas.microsoft.com/office/drawing/2014/main" id="{BA692744-2121-4BE1-9BE0-BE82011614B4}"/>
              </a:ext>
            </a:extLst>
          </p:cNvPr>
          <p:cNvSpPr/>
          <p:nvPr/>
        </p:nvSpPr>
        <p:spPr>
          <a:xfrm>
            <a:off x="4616627" y="5281724"/>
            <a:ext cx="7874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393C08D-C858-4B93-B70A-37344E6AC4EA}"/>
              </a:ext>
            </a:extLst>
          </p:cNvPr>
          <p:cNvSpPr/>
          <p:nvPr/>
        </p:nvSpPr>
        <p:spPr>
          <a:xfrm rot="10800000">
            <a:off x="3536332" y="2766536"/>
            <a:ext cx="78740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31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utility of </a:t>
            </a:r>
            <a:r>
              <a:rPr lang="en-US" dirty="0" err="1"/>
              <a:t>Harker</a:t>
            </a:r>
            <a:r>
              <a:rPr lang="en-US" dirty="0"/>
              <a:t> sections</a:t>
            </a:r>
          </a:p>
        </p:txBody>
      </p:sp>
      <p:sp>
        <p:nvSpPr>
          <p:cNvPr id="3" name="Text Placeholder 2"/>
          <p:cNvSpPr>
            <a:spLocks noGrp="1"/>
          </p:cNvSpPr>
          <p:nvPr>
            <p:ph type="body" sz="half" idx="1"/>
          </p:nvPr>
        </p:nvSpPr>
        <p:spPr>
          <a:xfrm>
            <a:off x="485775" y="1643856"/>
            <a:ext cx="8382000" cy="4966494"/>
          </a:xfrm>
        </p:spPr>
        <p:txBody>
          <a:bodyPr/>
          <a:lstStyle/>
          <a:p>
            <a:r>
              <a:rPr lang="en-US" sz="2000" dirty="0"/>
              <a:t>A Harker section is a plane where we expect to find Patterson peaks arising from crystallographic symmetry such as rotation or screw axes.</a:t>
            </a:r>
          </a:p>
          <a:p>
            <a:r>
              <a:rPr lang="en-US" sz="2000" dirty="0"/>
              <a:t>Harker sections are indicated whenever a difference between symmetry operators defines a plane (i.e. produces a constant for one of the coordinate dimensions).</a:t>
            </a:r>
          </a:p>
          <a:p>
            <a:r>
              <a:rPr lang="en-US" sz="2000" dirty="0"/>
              <a:t>Harker sections are helpful because they can eliminate the ambiguity of assigning a Patterson peak to the correct pair of symmetry operators.</a:t>
            </a:r>
          </a:p>
          <a:p>
            <a:pPr lvl="1"/>
            <a:r>
              <a:rPr lang="en-US" sz="2000" dirty="0"/>
              <a:t>chances for an incorrect assignment would be high if we made the assignments randomly.  </a:t>
            </a:r>
          </a:p>
          <a:p>
            <a:r>
              <a:rPr lang="en-US" sz="2000" dirty="0"/>
              <a:t>Incorrect assignment would lead to incorrect </a:t>
            </a:r>
            <a:r>
              <a:rPr lang="en-US" sz="2000" dirty="0" err="1"/>
              <a:t>x,y,z</a:t>
            </a:r>
            <a:r>
              <a:rPr lang="en-US" sz="2000" dirty="0"/>
              <a:t> coordinates.</a:t>
            </a:r>
          </a:p>
        </p:txBody>
      </p:sp>
    </p:spTree>
    <p:extLst>
      <p:ext uri="{BB962C8B-B14F-4D97-AF65-F5344CB8AC3E}">
        <p14:creationId xmlns:p14="http://schemas.microsoft.com/office/powerpoint/2010/main" val="90321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t>Why is there a Harker section on w=¼?</a:t>
            </a:r>
          </a:p>
        </p:txBody>
      </p:sp>
      <p:sp>
        <p:nvSpPr>
          <p:cNvPr id="5" name="Text Placeholder 4">
            <a:extLst>
              <a:ext uri="{FF2B5EF4-FFF2-40B4-BE49-F238E27FC236}">
                <a16:creationId xmlns:a16="http://schemas.microsoft.com/office/drawing/2014/main" id="{173ABCA9-86D5-442F-AD14-3A4FCAF348D0}"/>
              </a:ext>
            </a:extLst>
          </p:cNvPr>
          <p:cNvSpPr>
            <a:spLocks noGrp="1"/>
          </p:cNvSpPr>
          <p:nvPr>
            <p:ph type="body" sz="half" idx="1"/>
          </p:nvPr>
        </p:nvSpPr>
        <p:spPr>
          <a:xfrm>
            <a:off x="457200" y="1972733"/>
            <a:ext cx="4114800" cy="4153430"/>
          </a:xfrm>
        </p:spPr>
        <p:txBody>
          <a:bodyPr/>
          <a:lstStyle/>
          <a:p>
            <a:r>
              <a:rPr lang="en-US" sz="2400" dirty="0"/>
              <a:t>Along 4</a:t>
            </a:r>
            <a:r>
              <a:rPr lang="en-US" sz="2400" baseline="-25000" dirty="0"/>
              <a:t>3</a:t>
            </a:r>
            <a:r>
              <a:rPr lang="en-US" sz="2400" dirty="0"/>
              <a:t> axis, symmetry equivalent molecules are translated by a quarter of the unit cell.</a:t>
            </a:r>
          </a:p>
          <a:p>
            <a:r>
              <a:rPr lang="en-US" sz="2400" dirty="0"/>
              <a:t>So, vectors between successive symmetry equivalent atoms along this screw axis always have a “z” component of  ¼ of the unit cell length, c.</a:t>
            </a:r>
          </a:p>
          <a:p>
            <a:r>
              <a:rPr lang="en-US" sz="2400" dirty="0"/>
              <a:t>So, w = ¼</a:t>
            </a:r>
          </a:p>
          <a:p>
            <a:endParaRPr lang="en-US" sz="2400" dirty="0"/>
          </a:p>
        </p:txBody>
      </p:sp>
      <p:grpSp>
        <p:nvGrpSpPr>
          <p:cNvPr id="11" name="Group 10">
            <a:extLst>
              <a:ext uri="{FF2B5EF4-FFF2-40B4-BE49-F238E27FC236}">
                <a16:creationId xmlns:a16="http://schemas.microsoft.com/office/drawing/2014/main" id="{78760DCD-60BD-4E95-976A-1F27C79E88B2}"/>
              </a:ext>
            </a:extLst>
          </p:cNvPr>
          <p:cNvGrpSpPr>
            <a:grpSpLocks noChangeAspect="1"/>
          </p:cNvGrpSpPr>
          <p:nvPr/>
        </p:nvGrpSpPr>
        <p:grpSpPr>
          <a:xfrm>
            <a:off x="6005254" y="1819189"/>
            <a:ext cx="1789792" cy="3880769"/>
            <a:chOff x="6047592" y="1946193"/>
            <a:chExt cx="1409285" cy="3055724"/>
          </a:xfrm>
        </p:grpSpPr>
        <p:pic>
          <p:nvPicPr>
            <p:cNvPr id="6" name="Picture 5">
              <a:extLst>
                <a:ext uri="{FF2B5EF4-FFF2-40B4-BE49-F238E27FC236}">
                  <a16:creationId xmlns:a16="http://schemas.microsoft.com/office/drawing/2014/main" id="{80DCDE8A-2AE3-4913-8BB3-83600D1ED9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7723"/>
            <a:stretch/>
          </p:blipFill>
          <p:spPr>
            <a:xfrm>
              <a:off x="6047592" y="2637685"/>
              <a:ext cx="1299445" cy="2340864"/>
            </a:xfrm>
            <a:prstGeom prst="rect">
              <a:avLst/>
            </a:prstGeom>
          </p:spPr>
        </p:pic>
        <p:pic>
          <p:nvPicPr>
            <p:cNvPr id="7" name="Picture 6">
              <a:extLst>
                <a:ext uri="{FF2B5EF4-FFF2-40B4-BE49-F238E27FC236}">
                  <a16:creationId xmlns:a16="http://schemas.microsoft.com/office/drawing/2014/main" id="{E9BCCC07-B1D0-40EF-987E-C175EE0727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217"/>
            <a:stretch/>
          </p:blipFill>
          <p:spPr>
            <a:xfrm>
              <a:off x="6047592" y="2637685"/>
              <a:ext cx="1409285" cy="2337735"/>
            </a:xfrm>
            <a:prstGeom prst="rect">
              <a:avLst/>
            </a:prstGeom>
          </p:spPr>
        </p:pic>
        <p:sp>
          <p:nvSpPr>
            <p:cNvPr id="8" name="Rectangle 7">
              <a:extLst>
                <a:ext uri="{FF2B5EF4-FFF2-40B4-BE49-F238E27FC236}">
                  <a16:creationId xmlns:a16="http://schemas.microsoft.com/office/drawing/2014/main" id="{31E871D9-617A-41FD-B223-20C5E43B70F8}"/>
                </a:ext>
              </a:extLst>
            </p:cNvPr>
            <p:cNvSpPr/>
            <p:nvPr/>
          </p:nvSpPr>
          <p:spPr>
            <a:xfrm>
              <a:off x="6864771" y="4210313"/>
              <a:ext cx="45719" cy="7916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7F413D-84A8-441D-8328-65970D8724C4}"/>
                </a:ext>
              </a:extLst>
            </p:cNvPr>
            <p:cNvSpPr/>
            <p:nvPr/>
          </p:nvSpPr>
          <p:spPr>
            <a:xfrm>
              <a:off x="6864771" y="2633796"/>
              <a:ext cx="45719" cy="109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FCD245-1E1D-4999-B647-46BD037A13C9}"/>
                </a:ext>
              </a:extLst>
            </p:cNvPr>
            <p:cNvSpPr txBox="1"/>
            <p:nvPr/>
          </p:nvSpPr>
          <p:spPr>
            <a:xfrm>
              <a:off x="6595318" y="1946193"/>
              <a:ext cx="564578" cy="584775"/>
            </a:xfrm>
            <a:prstGeom prst="rect">
              <a:avLst/>
            </a:prstGeom>
            <a:noFill/>
          </p:spPr>
          <p:txBody>
            <a:bodyPr wrap="none" rtlCol="0">
              <a:spAutoFit/>
            </a:bodyPr>
            <a:lstStyle/>
            <a:p>
              <a:r>
                <a:rPr lang="en-US" sz="3200" dirty="0"/>
                <a:t>4</a:t>
              </a:r>
              <a:r>
                <a:rPr lang="en-US" sz="3200" baseline="-25000" dirty="0"/>
                <a:t>3</a:t>
              </a:r>
              <a:endParaRPr lang="en-US" sz="3200" dirty="0"/>
            </a:p>
          </p:txBody>
        </p:sp>
      </p:grpSp>
      <p:sp>
        <p:nvSpPr>
          <p:cNvPr id="97" name="Cube 96">
            <a:extLst>
              <a:ext uri="{FF2B5EF4-FFF2-40B4-BE49-F238E27FC236}">
                <a16:creationId xmlns:a16="http://schemas.microsoft.com/office/drawing/2014/main" id="{E59E385F-7A87-4AD7-9C5A-3B9DB5DAA704}"/>
              </a:ext>
            </a:extLst>
          </p:cNvPr>
          <p:cNvSpPr/>
          <p:nvPr/>
        </p:nvSpPr>
        <p:spPr>
          <a:xfrm>
            <a:off x="6352539" y="2667706"/>
            <a:ext cx="1860128" cy="2618525"/>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4C71C7D6-38CD-43C2-9C4C-875061D0B439}"/>
              </a:ext>
            </a:extLst>
          </p:cNvPr>
          <p:cNvGrpSpPr/>
          <p:nvPr/>
        </p:nvGrpSpPr>
        <p:grpSpPr>
          <a:xfrm>
            <a:off x="7576465" y="3073400"/>
            <a:ext cx="226458" cy="2161569"/>
            <a:chOff x="7603634" y="2712162"/>
            <a:chExt cx="199288" cy="2522807"/>
          </a:xfrm>
        </p:grpSpPr>
        <p:sp>
          <p:nvSpPr>
            <p:cNvPr id="98" name="Arrow: Up-Down 97">
              <a:extLst>
                <a:ext uri="{FF2B5EF4-FFF2-40B4-BE49-F238E27FC236}">
                  <a16:creationId xmlns:a16="http://schemas.microsoft.com/office/drawing/2014/main" id="{0497EA68-E18F-4E0D-822F-05CFBD99F8C5}"/>
                </a:ext>
              </a:extLst>
            </p:cNvPr>
            <p:cNvSpPr/>
            <p:nvPr/>
          </p:nvSpPr>
          <p:spPr>
            <a:xfrm>
              <a:off x="7603634" y="4622800"/>
              <a:ext cx="199288" cy="612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row: Up-Down 98">
              <a:extLst>
                <a:ext uri="{FF2B5EF4-FFF2-40B4-BE49-F238E27FC236}">
                  <a16:creationId xmlns:a16="http://schemas.microsoft.com/office/drawing/2014/main" id="{F65073EA-948E-4229-BAF1-169590CA7BDD}"/>
                </a:ext>
              </a:extLst>
            </p:cNvPr>
            <p:cNvSpPr/>
            <p:nvPr/>
          </p:nvSpPr>
          <p:spPr>
            <a:xfrm>
              <a:off x="7603634" y="3980954"/>
              <a:ext cx="199288" cy="612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Up-Down 99">
              <a:extLst>
                <a:ext uri="{FF2B5EF4-FFF2-40B4-BE49-F238E27FC236}">
                  <a16:creationId xmlns:a16="http://schemas.microsoft.com/office/drawing/2014/main" id="{31A21CDD-639B-49DB-B0B6-76D1F37B9C3E}"/>
                </a:ext>
              </a:extLst>
            </p:cNvPr>
            <p:cNvSpPr/>
            <p:nvPr/>
          </p:nvSpPr>
          <p:spPr>
            <a:xfrm>
              <a:off x="7603634" y="3339108"/>
              <a:ext cx="199288" cy="612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Arrow: Up-Down 101">
              <a:extLst>
                <a:ext uri="{FF2B5EF4-FFF2-40B4-BE49-F238E27FC236}">
                  <a16:creationId xmlns:a16="http://schemas.microsoft.com/office/drawing/2014/main" id="{927363D3-FA1F-415B-A8D9-5265C4A3A163}"/>
                </a:ext>
              </a:extLst>
            </p:cNvPr>
            <p:cNvSpPr/>
            <p:nvPr/>
          </p:nvSpPr>
          <p:spPr>
            <a:xfrm>
              <a:off x="7603634" y="2712162"/>
              <a:ext cx="199288" cy="612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C3C327C3-4246-475F-B550-A4247D449FD6}"/>
              </a:ext>
            </a:extLst>
          </p:cNvPr>
          <p:cNvGrpSpPr/>
          <p:nvPr/>
        </p:nvGrpSpPr>
        <p:grpSpPr>
          <a:xfrm>
            <a:off x="5844875" y="4562532"/>
            <a:ext cx="1110172" cy="1269513"/>
            <a:chOff x="580619" y="5325206"/>
            <a:chExt cx="1110172" cy="1269513"/>
          </a:xfrm>
        </p:grpSpPr>
        <p:cxnSp>
          <p:nvCxnSpPr>
            <p:cNvPr id="104" name="Straight Connector 103">
              <a:extLst>
                <a:ext uri="{FF2B5EF4-FFF2-40B4-BE49-F238E27FC236}">
                  <a16:creationId xmlns:a16="http://schemas.microsoft.com/office/drawing/2014/main" id="{47E9B6AC-FB57-49EB-9A5A-ACDFB9CC59FA}"/>
                </a:ext>
              </a:extLst>
            </p:cNvPr>
            <p:cNvCxnSpPr>
              <a:cxnSpLocks/>
            </p:cNvCxnSpPr>
            <p:nvPr/>
          </p:nvCxnSpPr>
          <p:spPr>
            <a:xfrm flipH="1">
              <a:off x="580619" y="6039154"/>
              <a:ext cx="490728" cy="5555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B557C79A-A1F5-4F48-A850-3146CA989335}"/>
                </a:ext>
              </a:extLst>
            </p:cNvPr>
            <p:cNvCxnSpPr>
              <a:cxnSpLocks/>
            </p:cNvCxnSpPr>
            <p:nvPr/>
          </p:nvCxnSpPr>
          <p:spPr>
            <a:xfrm flipH="1">
              <a:off x="868885" y="6063382"/>
              <a:ext cx="193391" cy="226187"/>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06" name="TextBox 105">
              <a:extLst>
                <a:ext uri="{FF2B5EF4-FFF2-40B4-BE49-F238E27FC236}">
                  <a16:creationId xmlns:a16="http://schemas.microsoft.com/office/drawing/2014/main" id="{6A0571BD-E539-4040-98D6-516116CF9E0C}"/>
                </a:ext>
              </a:extLst>
            </p:cNvPr>
            <p:cNvSpPr txBox="1"/>
            <p:nvPr/>
          </p:nvSpPr>
          <p:spPr>
            <a:xfrm>
              <a:off x="636432" y="6121399"/>
              <a:ext cx="312906" cy="369332"/>
            </a:xfrm>
            <a:prstGeom prst="rect">
              <a:avLst/>
            </a:prstGeom>
            <a:noFill/>
          </p:spPr>
          <p:txBody>
            <a:bodyPr wrap="none" rtlCol="0">
              <a:spAutoFit/>
            </a:bodyPr>
            <a:lstStyle/>
            <a:p>
              <a:r>
                <a:rPr lang="en-US" dirty="0">
                  <a:solidFill>
                    <a:schemeClr val="bg2"/>
                  </a:solidFill>
                </a:rPr>
                <a:t>u</a:t>
              </a:r>
            </a:p>
          </p:txBody>
        </p:sp>
        <p:cxnSp>
          <p:nvCxnSpPr>
            <p:cNvPr id="107" name="Straight Arrow Connector 106">
              <a:extLst>
                <a:ext uri="{FF2B5EF4-FFF2-40B4-BE49-F238E27FC236}">
                  <a16:creationId xmlns:a16="http://schemas.microsoft.com/office/drawing/2014/main" id="{CEEC8CB6-24FB-4F91-B992-DE6EF74291DE}"/>
                </a:ext>
              </a:extLst>
            </p:cNvPr>
            <p:cNvCxnSpPr>
              <a:cxnSpLocks/>
            </p:cNvCxnSpPr>
            <p:nvPr/>
          </p:nvCxnSpPr>
          <p:spPr>
            <a:xfrm flipV="1">
              <a:off x="1062276" y="6052438"/>
              <a:ext cx="386633" cy="2184"/>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08" name="TextBox 107">
              <a:extLst>
                <a:ext uri="{FF2B5EF4-FFF2-40B4-BE49-F238E27FC236}">
                  <a16:creationId xmlns:a16="http://schemas.microsoft.com/office/drawing/2014/main" id="{3B273FAD-7A9D-4A95-8454-947F91155AB5}"/>
                </a:ext>
              </a:extLst>
            </p:cNvPr>
            <p:cNvSpPr txBox="1"/>
            <p:nvPr/>
          </p:nvSpPr>
          <p:spPr>
            <a:xfrm>
              <a:off x="1390709" y="5844301"/>
              <a:ext cx="300082" cy="369332"/>
            </a:xfrm>
            <a:prstGeom prst="rect">
              <a:avLst/>
            </a:prstGeom>
            <a:noFill/>
          </p:spPr>
          <p:txBody>
            <a:bodyPr wrap="none" rtlCol="0">
              <a:spAutoFit/>
            </a:bodyPr>
            <a:lstStyle/>
            <a:p>
              <a:r>
                <a:rPr lang="en-US" dirty="0">
                  <a:solidFill>
                    <a:schemeClr val="bg2"/>
                  </a:solidFill>
                </a:rPr>
                <a:t>v</a:t>
              </a:r>
            </a:p>
          </p:txBody>
        </p:sp>
        <p:cxnSp>
          <p:nvCxnSpPr>
            <p:cNvPr id="109" name="Straight Arrow Connector 108">
              <a:extLst>
                <a:ext uri="{FF2B5EF4-FFF2-40B4-BE49-F238E27FC236}">
                  <a16:creationId xmlns:a16="http://schemas.microsoft.com/office/drawing/2014/main" id="{6CCEF717-7D4C-4464-A629-B6A820F39DD9}"/>
                </a:ext>
              </a:extLst>
            </p:cNvPr>
            <p:cNvCxnSpPr>
              <a:cxnSpLocks/>
            </p:cNvCxnSpPr>
            <p:nvPr/>
          </p:nvCxnSpPr>
          <p:spPr>
            <a:xfrm flipH="1" flipV="1">
              <a:off x="1066447" y="5642635"/>
              <a:ext cx="1" cy="442166"/>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10" name="TextBox 109">
              <a:extLst>
                <a:ext uri="{FF2B5EF4-FFF2-40B4-BE49-F238E27FC236}">
                  <a16:creationId xmlns:a16="http://schemas.microsoft.com/office/drawing/2014/main" id="{17AE48EB-559C-40A2-91C8-AC3EF72D873F}"/>
                </a:ext>
              </a:extLst>
            </p:cNvPr>
            <p:cNvSpPr txBox="1"/>
            <p:nvPr/>
          </p:nvSpPr>
          <p:spPr>
            <a:xfrm>
              <a:off x="936805" y="5325206"/>
              <a:ext cx="351378" cy="369332"/>
            </a:xfrm>
            <a:prstGeom prst="rect">
              <a:avLst/>
            </a:prstGeom>
            <a:noFill/>
          </p:spPr>
          <p:txBody>
            <a:bodyPr wrap="none" rtlCol="0">
              <a:spAutoFit/>
            </a:bodyPr>
            <a:lstStyle/>
            <a:p>
              <a:r>
                <a:rPr lang="en-US" dirty="0">
                  <a:solidFill>
                    <a:schemeClr val="bg2"/>
                  </a:solidFill>
                </a:rPr>
                <a:t>w</a:t>
              </a:r>
            </a:p>
          </p:txBody>
        </p:sp>
      </p:grpSp>
      <p:sp>
        <p:nvSpPr>
          <p:cNvPr id="112" name="Rectangle 111">
            <a:extLst>
              <a:ext uri="{FF2B5EF4-FFF2-40B4-BE49-F238E27FC236}">
                <a16:creationId xmlns:a16="http://schemas.microsoft.com/office/drawing/2014/main" id="{7C509A00-C6A0-4FA1-94D5-C4F8558ACE65}"/>
              </a:ext>
            </a:extLst>
          </p:cNvPr>
          <p:cNvSpPr/>
          <p:nvPr/>
        </p:nvSpPr>
        <p:spPr>
          <a:xfrm>
            <a:off x="7743573" y="4774792"/>
            <a:ext cx="377026" cy="369332"/>
          </a:xfrm>
          <a:prstGeom prst="rect">
            <a:avLst/>
          </a:prstGeom>
        </p:spPr>
        <p:txBody>
          <a:bodyPr wrap="none">
            <a:spAutoFit/>
          </a:bodyPr>
          <a:lstStyle/>
          <a:p>
            <a:r>
              <a:rPr lang="en-US" dirty="0"/>
              <a:t>¼</a:t>
            </a:r>
          </a:p>
        </p:txBody>
      </p:sp>
      <p:sp>
        <p:nvSpPr>
          <p:cNvPr id="113" name="Rectangle 112">
            <a:extLst>
              <a:ext uri="{FF2B5EF4-FFF2-40B4-BE49-F238E27FC236}">
                <a16:creationId xmlns:a16="http://schemas.microsoft.com/office/drawing/2014/main" id="{483CBE19-CFD5-4B95-A6BA-20CDFC7B9546}"/>
              </a:ext>
            </a:extLst>
          </p:cNvPr>
          <p:cNvSpPr/>
          <p:nvPr/>
        </p:nvSpPr>
        <p:spPr>
          <a:xfrm>
            <a:off x="7768646" y="4269052"/>
            <a:ext cx="377026" cy="369332"/>
          </a:xfrm>
          <a:prstGeom prst="rect">
            <a:avLst/>
          </a:prstGeom>
        </p:spPr>
        <p:txBody>
          <a:bodyPr wrap="none">
            <a:spAutoFit/>
          </a:bodyPr>
          <a:lstStyle/>
          <a:p>
            <a:r>
              <a:rPr lang="en-US" dirty="0"/>
              <a:t>¼</a:t>
            </a:r>
          </a:p>
        </p:txBody>
      </p:sp>
      <p:sp>
        <p:nvSpPr>
          <p:cNvPr id="114" name="Rectangle 113">
            <a:extLst>
              <a:ext uri="{FF2B5EF4-FFF2-40B4-BE49-F238E27FC236}">
                <a16:creationId xmlns:a16="http://schemas.microsoft.com/office/drawing/2014/main" id="{399E8581-1595-4CF2-BA03-F7F10F24DAA5}"/>
              </a:ext>
            </a:extLst>
          </p:cNvPr>
          <p:cNvSpPr/>
          <p:nvPr/>
        </p:nvSpPr>
        <p:spPr>
          <a:xfrm>
            <a:off x="7777374" y="3719111"/>
            <a:ext cx="377026" cy="369332"/>
          </a:xfrm>
          <a:prstGeom prst="rect">
            <a:avLst/>
          </a:prstGeom>
        </p:spPr>
        <p:txBody>
          <a:bodyPr wrap="none">
            <a:spAutoFit/>
          </a:bodyPr>
          <a:lstStyle/>
          <a:p>
            <a:r>
              <a:rPr lang="en-US" dirty="0"/>
              <a:t>¼</a:t>
            </a:r>
          </a:p>
        </p:txBody>
      </p:sp>
      <p:sp>
        <p:nvSpPr>
          <p:cNvPr id="115" name="Rectangle 114">
            <a:extLst>
              <a:ext uri="{FF2B5EF4-FFF2-40B4-BE49-F238E27FC236}">
                <a16:creationId xmlns:a16="http://schemas.microsoft.com/office/drawing/2014/main" id="{7B458AA5-F993-483D-AF14-C61D1A0331A8}"/>
              </a:ext>
            </a:extLst>
          </p:cNvPr>
          <p:cNvSpPr/>
          <p:nvPr/>
        </p:nvSpPr>
        <p:spPr>
          <a:xfrm>
            <a:off x="7768646" y="3135849"/>
            <a:ext cx="377026" cy="369332"/>
          </a:xfrm>
          <a:prstGeom prst="rect">
            <a:avLst/>
          </a:prstGeom>
        </p:spPr>
        <p:txBody>
          <a:bodyPr wrap="none">
            <a:spAutoFit/>
          </a:bodyPr>
          <a:lstStyle/>
          <a:p>
            <a:r>
              <a:rPr lang="en-US" dirty="0"/>
              <a:t>¼</a:t>
            </a:r>
          </a:p>
        </p:txBody>
      </p:sp>
    </p:spTree>
    <p:extLst>
      <p:ext uri="{BB962C8B-B14F-4D97-AF65-F5344CB8AC3E}">
        <p14:creationId xmlns:p14="http://schemas.microsoft.com/office/powerpoint/2010/main" val="102725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3200" dirty="0"/>
              <a:t>Match the </a:t>
            </a:r>
            <a:r>
              <a:rPr lang="en-US" sz="3200" dirty="0" err="1"/>
              <a:t>u,v,w</a:t>
            </a:r>
            <a:r>
              <a:rPr lang="en-US" sz="3200" dirty="0"/>
              <a:t> with appropriate vector equation and solve for </a:t>
            </a:r>
            <a:r>
              <a:rPr lang="en-US" sz="3200" dirty="0" err="1"/>
              <a:t>x,y,z</a:t>
            </a:r>
            <a:r>
              <a:rPr lang="en-US" sz="3200" dirty="0"/>
              <a:t> algebraically</a:t>
            </a:r>
            <a:r>
              <a:rPr lang="en-US" sz="4000" dirty="0"/>
              <a:t>.</a:t>
            </a:r>
          </a:p>
        </p:txBody>
      </p:sp>
      <p:sp>
        <p:nvSpPr>
          <p:cNvPr id="7" name="Rectangle 6">
            <a:extLst>
              <a:ext uri="{FF2B5EF4-FFF2-40B4-BE49-F238E27FC236}">
                <a16:creationId xmlns:a16="http://schemas.microsoft.com/office/drawing/2014/main" id="{E33EB71A-99E8-494B-A899-73EB56518798}"/>
              </a:ext>
            </a:extLst>
          </p:cNvPr>
          <p:cNvSpPr/>
          <p:nvPr/>
        </p:nvSpPr>
        <p:spPr>
          <a:xfrm>
            <a:off x="126054" y="1629746"/>
            <a:ext cx="4103613" cy="1043362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highlight>
                  <a:srgbClr val="BBE0E3"/>
                </a:highlight>
                <a:latin typeface="Courier New" panose="02070309020205020404" pitchFamily="49" charset="0"/>
                <a:cs typeface="Courier New" panose="02070309020205020404" pitchFamily="49" charset="0"/>
              </a:rPr>
              <a:t>    17   31.30   0.4525  0.0586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18   31.30   0.9414  0.4525  </a:t>
            </a:r>
            <a:r>
              <a:rPr lang="en-US" sz="1050" b="1" dirty="0">
                <a:highlight>
                  <a:srgbClr val="BBE0E3"/>
                </a:highlight>
                <a:latin typeface="Courier New" panose="02070309020205020404" pitchFamily="49" charset="0"/>
                <a:cs typeface="Courier New" panose="02070309020205020404" pitchFamily="49" charset="0"/>
              </a:rPr>
              <a:t>0.2500</a:t>
            </a:r>
            <a:r>
              <a:rPr lang="en-US" sz="1050" dirty="0">
                <a:highlight>
                  <a:srgbClr val="BBE0E3"/>
                </a:highlight>
                <a:latin typeface="Courier New" panose="02070309020205020404" pitchFamily="49" charset="0"/>
                <a:cs typeface="Courier New" panose="02070309020205020404" pitchFamily="49" charset="0"/>
              </a:rPr>
              <a:t> </a:t>
            </a:r>
          </a:p>
          <a:p>
            <a:r>
              <a:rPr lang="en-US" sz="1050" dirty="0">
                <a:highlight>
                  <a:srgbClr val="BBE0E3"/>
                </a:highlight>
                <a:latin typeface="Courier New" panose="02070309020205020404" pitchFamily="49" charset="0"/>
                <a:cs typeface="Courier New" panose="02070309020205020404" pitchFamily="49" charset="0"/>
              </a:rPr>
              <a:t>    21   31.30   0.9414  0.5475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24   31.30   0.5475  0.0586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25   31.30   0.0586  0.4525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26   31.30   0.0586  0.5475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27   31.30   0.4525  0.9414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highlight>
                  <a:srgbClr val="BBE0E3"/>
                </a:highlight>
                <a:latin typeface="Courier New" panose="02070309020205020404" pitchFamily="49" charset="0"/>
                <a:cs typeface="Courier New" panose="02070309020205020404" pitchFamily="49" charset="0"/>
              </a:rPr>
              <a:t>    28   31.30   0.5475  0.9414  </a:t>
            </a:r>
            <a:r>
              <a:rPr lang="en-US" sz="1050" b="1" dirty="0">
                <a:highlight>
                  <a:srgbClr val="BBE0E3"/>
                </a:highlight>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19   31.30   0.4525  0.0586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20   31.30   0.9414  0.4525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22   31.30   0.5475  0.0586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23   31.30   0.9414  0.5475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29   31.30   0.0586  0.4525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30   31.30   0.0586  0.5475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31   31.30   0.4525  0.9414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32   31.30   0.5475  0.9414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11   32.05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0.0081  0.6229</a:t>
            </a:r>
          </a:p>
          <a:p>
            <a:r>
              <a:rPr lang="en-US" sz="1050" dirty="0">
                <a:latin typeface="Courier New" panose="02070309020205020404" pitchFamily="49" charset="0"/>
                <a:cs typeface="Courier New" panose="02070309020205020404" pitchFamily="49" charset="0"/>
              </a:rPr>
              <a:t>    13   32.05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0.9926  0.6229</a:t>
            </a:r>
          </a:p>
          <a:p>
            <a:r>
              <a:rPr lang="en-US" sz="1050" dirty="0">
                <a:latin typeface="Courier New" panose="02070309020205020404" pitchFamily="49" charset="0"/>
                <a:cs typeface="Courier New" panose="02070309020205020404" pitchFamily="49" charset="0"/>
              </a:rPr>
              <a:t>    14   32.05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0.9926  0.3771</a:t>
            </a:r>
          </a:p>
          <a:p>
            <a:r>
              <a:rPr lang="en-US" sz="1050" dirty="0">
                <a:latin typeface="Courier New" panose="02070309020205020404" pitchFamily="49" charset="0"/>
                <a:cs typeface="Courier New" panose="02070309020205020404" pitchFamily="49" charset="0"/>
              </a:rPr>
              <a:t>    15   32.05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0.0081  0.3771</a:t>
            </a:r>
          </a:p>
          <a:p>
            <a:r>
              <a:rPr lang="en-US" sz="1050" dirty="0">
                <a:latin typeface="Courier New" panose="02070309020205020404" pitchFamily="49" charset="0"/>
                <a:cs typeface="Courier New" panose="02070309020205020404" pitchFamily="49" charset="0"/>
              </a:rPr>
              <a:t>    43   28.98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0.1060  0.1229</a:t>
            </a:r>
          </a:p>
          <a:p>
            <a:r>
              <a:rPr lang="en-US" sz="1050" dirty="0">
                <a:latin typeface="Courier New" panose="02070309020205020404" pitchFamily="49" charset="0"/>
                <a:cs typeface="Courier New" panose="02070309020205020404" pitchFamily="49" charset="0"/>
              </a:rPr>
              <a:t>    44   28.98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0.8940  0.1229</a:t>
            </a:r>
          </a:p>
          <a:p>
            <a:r>
              <a:rPr lang="en-US" sz="1050" dirty="0">
                <a:latin typeface="Courier New" panose="02070309020205020404" pitchFamily="49" charset="0"/>
                <a:cs typeface="Courier New" panose="02070309020205020404" pitchFamily="49" charset="0"/>
              </a:rPr>
              <a:t>    46   28.98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0.1060  0.8771</a:t>
            </a:r>
          </a:p>
          <a:p>
            <a:r>
              <a:rPr lang="en-US" sz="1050" dirty="0">
                <a:latin typeface="Courier New" panose="02070309020205020404" pitchFamily="49" charset="0"/>
                <a:cs typeface="Courier New" panose="02070309020205020404" pitchFamily="49" charset="0"/>
              </a:rPr>
              <a:t>    48   28.98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0.8940  0.8771</a:t>
            </a:r>
          </a:p>
          <a:p>
            <a:r>
              <a:rPr lang="en-US" sz="1050" dirty="0">
                <a:latin typeface="Courier New" panose="02070309020205020404" pitchFamily="49" charset="0"/>
                <a:cs typeface="Courier New" panose="02070309020205020404" pitchFamily="49" charset="0"/>
              </a:rPr>
              <a:t>    10   32.05   0.0081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12   32.05   0.9926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16   32.05   0.0081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0.3771</a:t>
            </a:r>
          </a:p>
          <a:p>
            <a:r>
              <a:rPr lang="en-US" sz="1050" dirty="0">
                <a:latin typeface="Courier New" panose="02070309020205020404" pitchFamily="49" charset="0"/>
                <a:cs typeface="Courier New" panose="02070309020205020404" pitchFamily="49" charset="0"/>
              </a:rPr>
              <a:t>    41   28.98   0.1060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42   28.98   0.8940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45   28.98   0.1060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47   28.98   0.8940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33   30.79   0.3954  0.4941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34   30.79   0.6046  0.4941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35   30.79   0.4941  0.3954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36   30.79   0.5059  0.3954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37   30.79   0.3954  0.5059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38   30.79   0.6046  0.5059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39   30.79   0.4941  0.6046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40   30.79   0.5059  0.6046  </a:t>
            </a:r>
            <a:r>
              <a:rPr lang="en-US" sz="1050" b="1" dirty="0">
                <a:latin typeface="Courier New" panose="02070309020205020404" pitchFamily="49" charset="0"/>
                <a:cs typeface="Courier New" panose="02070309020205020404" pitchFamily="49" charset="0"/>
              </a:rPr>
              <a:t>0.5000</a:t>
            </a:r>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r>
              <a:rPr lang="en-US" sz="1050" dirty="0">
                <a:latin typeface="Courier New" panose="02070309020205020404" pitchFamily="49" charset="0"/>
                <a:cs typeface="Courier New" panose="02070309020205020404" pitchFamily="49" charset="0"/>
              </a:rPr>
              <a:t>    62</a:t>
            </a:r>
          </a:p>
        </p:txBody>
      </p:sp>
      <p:cxnSp>
        <p:nvCxnSpPr>
          <p:cNvPr id="6" name="Straight Arrow Connector 5">
            <a:extLst>
              <a:ext uri="{FF2B5EF4-FFF2-40B4-BE49-F238E27FC236}">
                <a16:creationId xmlns:a16="http://schemas.microsoft.com/office/drawing/2014/main" id="{20F3DBAB-BCDC-4732-A55A-31E387ADE85D}"/>
              </a:ext>
            </a:extLst>
          </p:cNvPr>
          <p:cNvCxnSpPr/>
          <p:nvPr/>
        </p:nvCxnSpPr>
        <p:spPr>
          <a:xfrm>
            <a:off x="3335867" y="2057400"/>
            <a:ext cx="2514600" cy="2116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0CCBB5-596A-4F09-9D24-D1C99CAC91C5}"/>
              </a:ext>
            </a:extLst>
          </p:cNvPr>
          <p:cNvCxnSpPr>
            <a:cxnSpLocks/>
          </p:cNvCxnSpPr>
          <p:nvPr/>
        </p:nvCxnSpPr>
        <p:spPr>
          <a:xfrm>
            <a:off x="3335867" y="2057400"/>
            <a:ext cx="2582395" cy="4922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906F53-313B-4C33-BE57-B2430CCA2C73}"/>
              </a:ext>
            </a:extLst>
          </p:cNvPr>
          <p:cNvCxnSpPr>
            <a:cxnSpLocks/>
          </p:cNvCxnSpPr>
          <p:nvPr/>
        </p:nvCxnSpPr>
        <p:spPr>
          <a:xfrm>
            <a:off x="3335867" y="2057400"/>
            <a:ext cx="2582395" cy="8514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740136-432A-4280-8216-A0F26872498F}"/>
              </a:ext>
            </a:extLst>
          </p:cNvPr>
          <p:cNvCxnSpPr>
            <a:cxnSpLocks/>
          </p:cNvCxnSpPr>
          <p:nvPr/>
        </p:nvCxnSpPr>
        <p:spPr>
          <a:xfrm>
            <a:off x="3335867" y="2057400"/>
            <a:ext cx="2582395" cy="12107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1CC6C9-F0CA-4DF1-A60B-67B2A508ECDE}"/>
              </a:ext>
            </a:extLst>
          </p:cNvPr>
          <p:cNvSpPr txBox="1"/>
          <p:nvPr/>
        </p:nvSpPr>
        <p:spPr>
          <a:xfrm>
            <a:off x="5918262" y="1698172"/>
            <a:ext cx="2348720" cy="7848302"/>
          </a:xfrm>
          <a:prstGeom prst="rect">
            <a:avLst/>
          </a:prstGeom>
          <a:noFill/>
          <a:ln>
            <a:noFill/>
          </a:ln>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8-5)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highlight>
                  <a:srgbClr val="BBE0E3"/>
                </a:highlight>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s-ES" sz="1050" dirty="0">
                <a:solidFill>
                  <a:schemeClr val="tx2"/>
                </a:solidFill>
                <a:highlight>
                  <a:srgbClr val="BBE0E3"/>
                </a:highlight>
                <a:latin typeface="Courier New" panose="02070309020205020404" pitchFamily="49" charset="0"/>
                <a:cs typeface="Courier New" panose="02070309020205020404" pitchFamily="49" charset="0"/>
              </a:rPr>
              <a:t>6-8)  ½-x-y, -½-x+y,   ¼</a:t>
            </a:r>
          </a:p>
          <a:p>
            <a:r>
              <a:rPr lang="es-ES" sz="1050" dirty="0">
                <a:solidFill>
                  <a:schemeClr val="tx2"/>
                </a:solidFill>
                <a:latin typeface="Courier New" panose="02070309020205020404" pitchFamily="49" charset="0"/>
                <a:cs typeface="Courier New" panose="02070309020205020404" pitchFamily="49" charset="0"/>
              </a:rPr>
              <a:t>8-6) -½+x+y,  ½+x-y,  -¼</a:t>
            </a:r>
          </a:p>
          <a:p>
            <a:r>
              <a:rPr lang="en-US" sz="1050" dirty="0">
                <a:solidFill>
                  <a:schemeClr val="tx2"/>
                </a:solidFill>
                <a:latin typeface="Courier New" panose="02070309020205020404" pitchFamily="49" charset="0"/>
                <a:cs typeface="Courier New" panose="02070309020205020404" pitchFamily="49" charset="0"/>
              </a:rPr>
              <a:t>3-5)   ½-2y,      ½,  -¼+2z</a:t>
            </a:r>
          </a:p>
          <a:p>
            <a:r>
              <a:rPr lang="en-US" sz="1050" dirty="0">
                <a:solidFill>
                  <a:schemeClr val="tx2"/>
                </a:solidFill>
                <a:latin typeface="Courier New" panose="02070309020205020404" pitchFamily="49" charset="0"/>
                <a:cs typeface="Courier New" panose="02070309020205020404" pitchFamily="49" charset="0"/>
              </a:rPr>
              <a:t>5-3)  -½+2y,     -½,   ¼-2z</a:t>
            </a:r>
          </a:p>
          <a:p>
            <a:r>
              <a:rPr lang="en-US" sz="1050" dirty="0">
                <a:solidFill>
                  <a:schemeClr val="tx2"/>
                </a:solidFill>
                <a:latin typeface="Courier New" panose="02070309020205020404" pitchFamily="49" charset="0"/>
                <a:cs typeface="Courier New" panose="02070309020205020404" pitchFamily="49" charset="0"/>
              </a:rPr>
              <a:t>4-6)   ½+2y,      ½,  -¼+2z</a:t>
            </a:r>
          </a:p>
          <a:p>
            <a:r>
              <a:rPr lang="en-US" sz="1050" dirty="0">
                <a:solidFill>
                  <a:schemeClr val="tx2"/>
                </a:solidFill>
                <a:latin typeface="Courier New" panose="02070309020205020404" pitchFamily="49" charset="0"/>
                <a:cs typeface="Courier New" panose="02070309020205020404" pitchFamily="49" charset="0"/>
              </a:rPr>
              <a:t>6-4)  -½-2y,     -½,   ¼-2z</a:t>
            </a:r>
          </a:p>
          <a:p>
            <a:r>
              <a:rPr lang="en-US" sz="1050" dirty="0">
                <a:solidFill>
                  <a:schemeClr val="tx2"/>
                </a:solidFill>
                <a:latin typeface="Courier New" panose="02070309020205020404" pitchFamily="49" charset="0"/>
                <a:cs typeface="Courier New" panose="02070309020205020404" pitchFamily="49" charset="0"/>
              </a:rPr>
              <a:t>1-7)  -½+2x,     -½,  -¾+2z</a:t>
            </a:r>
          </a:p>
          <a:p>
            <a:r>
              <a:rPr lang="en-US" sz="1050" dirty="0">
                <a:solidFill>
                  <a:schemeClr val="tx2"/>
                </a:solidFill>
                <a:latin typeface="Courier New" panose="02070309020205020404" pitchFamily="49" charset="0"/>
                <a:cs typeface="Courier New" panose="02070309020205020404" pitchFamily="49" charset="0"/>
              </a:rPr>
              <a:t>7-1)   ½-2x,      ½,   ¾-2z</a:t>
            </a:r>
          </a:p>
          <a:p>
            <a:r>
              <a:rPr lang="en-US" sz="1050" dirty="0">
                <a:solidFill>
                  <a:schemeClr val="tx2"/>
                </a:solidFill>
                <a:latin typeface="Courier New" panose="02070309020205020404" pitchFamily="49" charset="0"/>
                <a:cs typeface="Courier New" panose="02070309020205020404" pitchFamily="49" charset="0"/>
              </a:rPr>
              <a:t>2-8)  -½-2x,     -½,   ¼+2z</a:t>
            </a:r>
          </a:p>
          <a:p>
            <a:r>
              <a:rPr lang="en-US" sz="1050" dirty="0">
                <a:solidFill>
                  <a:schemeClr val="tx2"/>
                </a:solidFill>
                <a:latin typeface="Courier New" panose="02070309020205020404" pitchFamily="49" charset="0"/>
                <a:cs typeface="Courier New" panose="02070309020205020404" pitchFamily="49" charset="0"/>
              </a:rPr>
              <a:t>8-2)   ½+2x,      ½,  -¼-2z</a:t>
            </a:r>
          </a:p>
          <a:p>
            <a:r>
              <a:rPr lang="en-US" sz="1050" dirty="0">
                <a:solidFill>
                  <a:schemeClr val="tx2"/>
                </a:solidFill>
                <a:latin typeface="Courier New" panose="02070309020205020404" pitchFamily="49" charset="0"/>
                <a:cs typeface="Courier New" panose="02070309020205020404" pitchFamily="49" charset="0"/>
              </a:rPr>
              <a:t>4-5)      ½,   ½-2x,   ¼+2z</a:t>
            </a:r>
          </a:p>
          <a:p>
            <a:r>
              <a:rPr lang="en-US" sz="1050" dirty="0">
                <a:solidFill>
                  <a:schemeClr val="tx2"/>
                </a:solidFill>
                <a:latin typeface="Courier New" panose="02070309020205020404" pitchFamily="49" charset="0"/>
                <a:cs typeface="Courier New" panose="02070309020205020404" pitchFamily="49" charset="0"/>
              </a:rPr>
              <a:t>5-4)     -½,  -½+2x,  -¼-2z</a:t>
            </a:r>
          </a:p>
          <a:p>
            <a:r>
              <a:rPr lang="en-US" sz="1050" dirty="0">
                <a:solidFill>
                  <a:schemeClr val="tx2"/>
                </a:solidFill>
                <a:latin typeface="Courier New" panose="02070309020205020404" pitchFamily="49" charset="0"/>
                <a:cs typeface="Courier New" panose="02070309020205020404" pitchFamily="49" charset="0"/>
              </a:rPr>
              <a:t>3-6)      ½,   ½+2x,   ¼+2z</a:t>
            </a:r>
          </a:p>
          <a:p>
            <a:r>
              <a:rPr lang="en-US" sz="1050" dirty="0">
                <a:solidFill>
                  <a:schemeClr val="tx2"/>
                </a:solidFill>
                <a:latin typeface="Courier New" panose="02070309020205020404" pitchFamily="49" charset="0"/>
                <a:cs typeface="Courier New" panose="02070309020205020404" pitchFamily="49" charset="0"/>
              </a:rPr>
              <a:t>6-3)     -½,  -½-2x,  -¼-2z</a:t>
            </a:r>
          </a:p>
          <a:p>
            <a:r>
              <a:rPr lang="en-US" sz="1050" dirty="0">
                <a:solidFill>
                  <a:schemeClr val="tx2"/>
                </a:solidFill>
                <a:latin typeface="Courier New" panose="02070309020205020404" pitchFamily="49" charset="0"/>
                <a:cs typeface="Courier New" panose="02070309020205020404" pitchFamily="49" charset="0"/>
              </a:rPr>
              <a:t>2-7)     -½,  -½-2y,  -¼+2z</a:t>
            </a:r>
          </a:p>
          <a:p>
            <a:r>
              <a:rPr lang="en-US" sz="1050" dirty="0">
                <a:solidFill>
                  <a:schemeClr val="tx2"/>
                </a:solidFill>
                <a:latin typeface="Courier New" panose="02070309020205020404" pitchFamily="49" charset="0"/>
                <a:cs typeface="Courier New" panose="02070309020205020404" pitchFamily="49" charset="0"/>
              </a:rPr>
              <a:t>7-2)      ½,   ½+2y,   ¼-2z</a:t>
            </a:r>
          </a:p>
          <a:p>
            <a:r>
              <a:rPr lang="en-US" sz="1050" dirty="0">
                <a:solidFill>
                  <a:schemeClr val="tx2"/>
                </a:solidFill>
                <a:latin typeface="Courier New" panose="02070309020205020404" pitchFamily="49" charset="0"/>
                <a:cs typeface="Courier New" panose="02070309020205020404" pitchFamily="49" charset="0"/>
              </a:rPr>
              <a:t>1-8)     -½,  -½+2y,  -¼+2z</a:t>
            </a:r>
          </a:p>
          <a:p>
            <a:r>
              <a:rPr lang="en-US" sz="1050" dirty="0">
                <a:solidFill>
                  <a:schemeClr val="tx2"/>
                </a:solidFill>
                <a:latin typeface="Courier New" panose="02070309020205020404" pitchFamily="49" charset="0"/>
                <a:cs typeface="Courier New" panose="02070309020205020404" pitchFamily="49" charset="0"/>
              </a:rPr>
              <a:t>8-1)      ½,   ½-2y,   ¼-2z</a:t>
            </a:r>
          </a:p>
          <a:p>
            <a:r>
              <a:rPr lang="en-US" sz="1050" dirty="0">
                <a:solidFill>
                  <a:schemeClr val="tx2"/>
                </a:solidFill>
                <a:latin typeface="Courier New" panose="02070309020205020404" pitchFamily="49" charset="0"/>
                <a:cs typeface="Courier New" panose="02070309020205020404" pitchFamily="49" charset="0"/>
              </a:rPr>
              <a:t>1-2)     2x,     2y,  -½</a:t>
            </a:r>
          </a:p>
          <a:p>
            <a:r>
              <a:rPr lang="en-US" sz="1050" dirty="0">
                <a:solidFill>
                  <a:schemeClr val="tx2"/>
                </a:solidFill>
                <a:latin typeface="Courier New" panose="02070309020205020404" pitchFamily="49" charset="0"/>
                <a:cs typeface="Courier New" panose="02070309020205020404" pitchFamily="49" charset="0"/>
              </a:rPr>
              <a:t>2-1)    -2x,    -2y,   ½</a:t>
            </a:r>
          </a:p>
          <a:p>
            <a:r>
              <a:rPr lang="en-US" sz="1050" dirty="0">
                <a:solidFill>
                  <a:schemeClr val="tx2"/>
                </a:solidFill>
                <a:latin typeface="Courier New" panose="02070309020205020404" pitchFamily="49" charset="0"/>
                <a:cs typeface="Courier New" panose="02070309020205020404" pitchFamily="49" charset="0"/>
              </a:rPr>
              <a:t>3-4)    -2y,     2x,   ½</a:t>
            </a:r>
          </a:p>
          <a:p>
            <a:r>
              <a:rPr lang="en-US" sz="1050" dirty="0">
                <a:solidFill>
                  <a:schemeClr val="tx2"/>
                </a:solidFill>
                <a:latin typeface="Courier New" panose="02070309020205020404" pitchFamily="49" charset="0"/>
                <a:cs typeface="Courier New" panose="02070309020205020404" pitchFamily="49" charset="0"/>
              </a:rPr>
              <a:t>4-3)     2y,    -2x,  -½</a:t>
            </a:r>
          </a:p>
          <a:p>
            <a:r>
              <a:rPr lang="en-US" sz="1050" dirty="0">
                <a:solidFill>
                  <a:schemeClr val="tx2"/>
                </a:solidFill>
                <a:latin typeface="Courier New" panose="02070309020205020404" pitchFamily="49" charset="0"/>
                <a:cs typeface="Courier New" panose="02070309020205020404" pitchFamily="49" charset="0"/>
              </a:rPr>
              <a:t>5-6)     2y,     2x,  -½</a:t>
            </a:r>
          </a:p>
          <a:p>
            <a:r>
              <a:rPr lang="en-US" sz="1050" dirty="0">
                <a:solidFill>
                  <a:schemeClr val="tx2"/>
                </a:solidFill>
                <a:latin typeface="Courier New" panose="02070309020205020404" pitchFamily="49" charset="0"/>
                <a:cs typeface="Courier New" panose="02070309020205020404" pitchFamily="49" charset="0"/>
              </a:rPr>
              <a:t>6-5)    -2y,    -2x,   ½</a:t>
            </a:r>
          </a:p>
          <a:p>
            <a:r>
              <a:rPr lang="en-US" sz="1050" dirty="0">
                <a:solidFill>
                  <a:schemeClr val="tx2"/>
                </a:solidFill>
                <a:latin typeface="Courier New" panose="02070309020205020404" pitchFamily="49" charset="0"/>
                <a:cs typeface="Courier New" panose="02070309020205020404" pitchFamily="49" charset="0"/>
              </a:rPr>
              <a:t>7-8)    -2x,     2y,   ½</a:t>
            </a:r>
          </a:p>
          <a:p>
            <a:r>
              <a:rPr lang="en-US" sz="1050" dirty="0">
                <a:solidFill>
                  <a:schemeClr val="tx2"/>
                </a:solidFill>
                <a:latin typeface="Courier New" panose="02070309020205020404" pitchFamily="49" charset="0"/>
                <a:cs typeface="Courier New" panose="02070309020205020404" pitchFamily="49" charset="0"/>
              </a:rPr>
              <a:t>8-7)     2x,    -2y,  -½</a:t>
            </a:r>
          </a:p>
          <a:p>
            <a:r>
              <a:rPr lang="en-US" sz="1050" dirty="0">
                <a:solidFill>
                  <a:schemeClr val="tx2"/>
                </a:solidFill>
                <a:latin typeface="Courier New" panose="02070309020205020404" pitchFamily="49" charset="0"/>
                <a:cs typeface="Courier New" panose="02070309020205020404" pitchFamily="49" charset="0"/>
              </a:rPr>
              <a:t>1-5)    x-y,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2z</a:t>
            </a:r>
          </a:p>
          <a:p>
            <a:r>
              <a:rPr lang="en-US" sz="1050" dirty="0">
                <a:solidFill>
                  <a:schemeClr val="tx2"/>
                </a:solidFill>
                <a:latin typeface="Courier New" panose="02070309020205020404" pitchFamily="49" charset="0"/>
                <a:cs typeface="Courier New" panose="02070309020205020404" pitchFamily="49" charset="0"/>
              </a:rPr>
              <a:t>5-1)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x-y, -2z</a:t>
            </a:r>
          </a:p>
          <a:p>
            <a:r>
              <a:rPr lang="en-US" sz="1050" dirty="0">
                <a:solidFill>
                  <a:schemeClr val="tx2"/>
                </a:solidFill>
                <a:latin typeface="Courier New" panose="02070309020205020404" pitchFamily="49" charset="0"/>
                <a:cs typeface="Courier New" panose="02070309020205020404" pitchFamily="49" charset="0"/>
              </a:rPr>
              <a:t>2-5)   -x-y,   -x-y,  ½+2z</a:t>
            </a:r>
          </a:p>
          <a:p>
            <a:r>
              <a:rPr lang="en-US" sz="1050" dirty="0">
                <a:solidFill>
                  <a:schemeClr val="tx2"/>
                </a:solidFill>
                <a:latin typeface="Courier New" panose="02070309020205020404" pitchFamily="49" charset="0"/>
                <a:cs typeface="Courier New" panose="02070309020205020404" pitchFamily="49" charset="0"/>
              </a:rPr>
              <a:t>5-2)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-½-2z</a:t>
            </a:r>
          </a:p>
          <a:p>
            <a:r>
              <a:rPr lang="en-US" sz="1050" dirty="0" err="1">
                <a:solidFill>
                  <a:schemeClr val="tx2"/>
                </a:solidFill>
                <a:latin typeface="Courier New" panose="02070309020205020404" pitchFamily="49" charset="0"/>
                <a:cs typeface="Courier New" panose="02070309020205020404" pitchFamily="49" charset="0"/>
              </a:rPr>
              <a:t>etc</a:t>
            </a:r>
            <a:endParaRPr lang="en-US" sz="1050" dirty="0">
              <a:solidFill>
                <a:schemeClr val="tx2"/>
              </a:solidFill>
              <a:latin typeface="Courier New" panose="02070309020205020404" pitchFamily="49" charset="0"/>
              <a:cs typeface="Courier New" panose="02070309020205020404" pitchFamily="49" charset="0"/>
            </a:endParaRPr>
          </a:p>
          <a:p>
            <a:endParaRPr lang="en-US" sz="1050" dirty="0">
              <a:solidFill>
                <a:schemeClr val="tx2"/>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47F34D07-F7D0-4C8E-8937-311A1D459B15}"/>
              </a:ext>
            </a:extLst>
          </p:cNvPr>
          <p:cNvCxnSpPr>
            <a:cxnSpLocks/>
          </p:cNvCxnSpPr>
          <p:nvPr/>
        </p:nvCxnSpPr>
        <p:spPr>
          <a:xfrm>
            <a:off x="3335867" y="2057400"/>
            <a:ext cx="2582395" cy="1371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CA456E-6B9F-499F-A989-CC895B7C5919}"/>
              </a:ext>
            </a:extLst>
          </p:cNvPr>
          <p:cNvCxnSpPr>
            <a:cxnSpLocks/>
          </p:cNvCxnSpPr>
          <p:nvPr/>
        </p:nvCxnSpPr>
        <p:spPr>
          <a:xfrm>
            <a:off x="3420533" y="2057400"/>
            <a:ext cx="2514662" cy="16425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1372B6-BDD3-417C-B0B8-A2D76F4839EA}"/>
              </a:ext>
            </a:extLst>
          </p:cNvPr>
          <p:cNvCxnSpPr>
            <a:cxnSpLocks/>
          </p:cNvCxnSpPr>
          <p:nvPr/>
        </p:nvCxnSpPr>
        <p:spPr>
          <a:xfrm>
            <a:off x="3420533" y="2057400"/>
            <a:ext cx="2506197" cy="19812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46E582F-38F8-49DC-A5D8-DFFD229D30DC}"/>
              </a:ext>
            </a:extLst>
          </p:cNvPr>
          <p:cNvCxnSpPr>
            <a:cxnSpLocks/>
          </p:cNvCxnSpPr>
          <p:nvPr/>
        </p:nvCxnSpPr>
        <p:spPr>
          <a:xfrm>
            <a:off x="3412068" y="2053696"/>
            <a:ext cx="2573989" cy="23230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12294D0-D0F9-4568-82B4-6BD0BC334D7B}"/>
              </a:ext>
            </a:extLst>
          </p:cNvPr>
          <p:cNvSpPr txBox="1"/>
          <p:nvPr/>
        </p:nvSpPr>
        <p:spPr>
          <a:xfrm>
            <a:off x="3428359" y="3780129"/>
            <a:ext cx="2498371" cy="1477328"/>
          </a:xfrm>
          <a:prstGeom prst="rect">
            <a:avLst/>
          </a:prstGeom>
          <a:noFill/>
        </p:spPr>
        <p:txBody>
          <a:bodyPr wrap="square" rtlCol="0">
            <a:spAutoFit/>
          </a:bodyPr>
          <a:lstStyle/>
          <a:p>
            <a:r>
              <a:rPr lang="en-US" dirty="0"/>
              <a:t>              </a:t>
            </a:r>
          </a:p>
          <a:p>
            <a:r>
              <a:rPr lang="en-US" dirty="0"/>
              <a:t>I see eight obvious matches for peak #17. Which equation should I use?</a:t>
            </a:r>
          </a:p>
        </p:txBody>
      </p:sp>
    </p:spTree>
    <p:extLst>
      <p:ext uri="{BB962C8B-B14F-4D97-AF65-F5344CB8AC3E}">
        <p14:creationId xmlns:p14="http://schemas.microsoft.com/office/powerpoint/2010/main" val="315215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xcontur_jpg"/>
          <p:cNvPicPr>
            <a:picLocks noChangeAspect="1" noChangeArrowheads="1"/>
          </p:cNvPicPr>
          <p:nvPr/>
        </p:nvPicPr>
        <p:blipFill rotWithShape="1">
          <a:blip r:embed="rId2">
            <a:extLst>
              <a:ext uri="{28A0092B-C50C-407E-A947-70E740481C1C}">
                <a14:useLocalDpi xmlns:a14="http://schemas.microsoft.com/office/drawing/2010/main" val="0"/>
              </a:ext>
            </a:extLst>
          </a:blip>
          <a:srcRect r="37912" b="89648"/>
          <a:stretch/>
        </p:blipFill>
        <p:spPr bwMode="auto">
          <a:xfrm>
            <a:off x="-79392" y="2076490"/>
            <a:ext cx="3952994" cy="49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400303" y="639214"/>
            <a:ext cx="254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 </a:t>
            </a:r>
            <a:r>
              <a:rPr lang="en-US" b="1" dirty="0"/>
              <a:t>Symmetry operator 3</a:t>
            </a:r>
          </a:p>
          <a:p>
            <a:pPr eaLnBrk="1" hangingPunct="1"/>
            <a:r>
              <a:rPr lang="en-US" b="1" dirty="0"/>
              <a:t>-Symmetry operator 2</a:t>
            </a:r>
          </a:p>
        </p:txBody>
      </p:sp>
      <p:sp>
        <p:nvSpPr>
          <p:cNvPr id="8" name="Rectangle 6"/>
          <p:cNvSpPr>
            <a:spLocks noChangeArrowheads="1"/>
          </p:cNvSpPr>
          <p:nvPr/>
        </p:nvSpPr>
        <p:spPr bwMode="auto">
          <a:xfrm>
            <a:off x="4946653" y="631826"/>
            <a:ext cx="3567956" cy="939800"/>
          </a:xfrm>
          <a:prstGeom prst="rect">
            <a:avLst/>
          </a:prstGeom>
          <a:solidFill>
            <a:srgbClr val="BBE0E3"/>
          </a:solidFill>
          <a:ln>
            <a:noFill/>
          </a:ln>
          <a:effectLst/>
          <a:extLst/>
        </p:spPr>
        <p:txBody>
          <a:bodyPr wrap="none" anchor="ctr"/>
          <a:lstStyle/>
          <a:p>
            <a:r>
              <a:rPr lang="en-US" sz="1600" b="1" dirty="0">
                <a:latin typeface="Courier New" pitchFamily="49" charset="0"/>
                <a:cs typeface="Courier New" pitchFamily="49" charset="0"/>
              </a:rPr>
              <a:t>    ½-y      ½+x      ¾+z </a:t>
            </a:r>
          </a:p>
          <a:p>
            <a:r>
              <a:rPr lang="en-US" sz="1600" b="1" u="sng" dirty="0">
                <a:latin typeface="Courier New" pitchFamily="49" charset="0"/>
                <a:cs typeface="Courier New" pitchFamily="49" charset="0"/>
              </a:rPr>
              <a:t>  -( -x       -y      ½+z) </a:t>
            </a:r>
          </a:p>
          <a:p>
            <a:r>
              <a:rPr lang="en-US" sz="1600" b="1" dirty="0">
                <a:latin typeface="Courier New" pitchFamily="49" charset="0"/>
                <a:cs typeface="Courier New" pitchFamily="49" charset="0"/>
              </a:rPr>
              <a:t>u=½+x-y  v=½+x+y    w=¼</a:t>
            </a:r>
          </a:p>
        </p:txBody>
      </p:sp>
      <p:sp>
        <p:nvSpPr>
          <p:cNvPr id="10" name="Line 10"/>
          <p:cNvSpPr>
            <a:spLocks noChangeShapeType="1"/>
          </p:cNvSpPr>
          <p:nvPr/>
        </p:nvSpPr>
        <p:spPr bwMode="auto">
          <a:xfrm flipH="1">
            <a:off x="5615385" y="1571626"/>
            <a:ext cx="0" cy="482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0"/>
          <p:cNvSpPr>
            <a:spLocks noChangeShapeType="1"/>
          </p:cNvSpPr>
          <p:nvPr/>
        </p:nvSpPr>
        <p:spPr bwMode="auto">
          <a:xfrm>
            <a:off x="6974796" y="1530777"/>
            <a:ext cx="965237" cy="5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5"/>
          <p:cNvSpPr/>
          <p:nvPr/>
        </p:nvSpPr>
        <p:spPr>
          <a:xfrm>
            <a:off x="4477766" y="2097577"/>
            <a:ext cx="2263298" cy="553998"/>
          </a:xfrm>
          <a:prstGeom prst="rect">
            <a:avLst/>
          </a:prstGeom>
          <a:noFill/>
        </p:spPr>
        <p:txBody>
          <a:bodyPr wrap="square">
            <a:spAutoFit/>
          </a:bodyPr>
          <a:lstStyle/>
          <a:p>
            <a:pPr lvl="0"/>
            <a:r>
              <a:rPr lang="en-US" sz="1500" b="1" dirty="0">
                <a:solidFill>
                  <a:srgbClr val="000000"/>
                </a:solidFill>
                <a:latin typeface="Courier New" pitchFamily="49" charset="0"/>
                <a:cs typeface="Courier New" pitchFamily="49" charset="0"/>
              </a:rPr>
              <a:t>Plug in u and solve for x.</a:t>
            </a:r>
          </a:p>
        </p:txBody>
      </p:sp>
      <p:sp>
        <p:nvSpPr>
          <p:cNvPr id="18" name="TextBox 17"/>
          <p:cNvSpPr txBox="1"/>
          <p:nvPr/>
        </p:nvSpPr>
        <p:spPr>
          <a:xfrm>
            <a:off x="237304" y="2631400"/>
            <a:ext cx="3217547" cy="646331"/>
          </a:xfrm>
          <a:prstGeom prst="rect">
            <a:avLst/>
          </a:prstGeom>
          <a:solidFill>
            <a:schemeClr val="bg1"/>
          </a:solidFill>
          <a:ln>
            <a:solidFill>
              <a:schemeClr val="tx1">
                <a:lumMod val="50000"/>
                <a:lumOff val="50000"/>
              </a:schemeClr>
            </a:solidFill>
          </a:ln>
        </p:spPr>
        <p:txBody>
          <a:bodyPr wrap="none" rtlCol="0">
            <a:spAutoFit/>
          </a:bodyPr>
          <a:lstStyle/>
          <a:p>
            <a:r>
              <a:rPr lang="en-US" dirty="0">
                <a:latin typeface="Courier New" pitchFamily="49" charset="0"/>
                <a:cs typeface="Courier New" pitchFamily="49" charset="0"/>
              </a:rPr>
              <a:t>     u       v       w</a:t>
            </a:r>
          </a:p>
          <a:p>
            <a:r>
              <a:rPr lang="en-US" dirty="0">
                <a:highlight>
                  <a:srgbClr val="BBE0E3"/>
                </a:highlight>
                <a:latin typeface="Courier New" panose="02070309020205020404" pitchFamily="49" charset="0"/>
                <a:cs typeface="Courier New" panose="02070309020205020404" pitchFamily="49" charset="0"/>
              </a:rPr>
              <a:t>0.4525  0.0586  </a:t>
            </a:r>
            <a:r>
              <a:rPr lang="en-US" b="1" dirty="0">
                <a:highlight>
                  <a:srgbClr val="BBE0E3"/>
                </a:highlight>
                <a:latin typeface="Courier New" panose="02070309020205020404" pitchFamily="49" charset="0"/>
                <a:cs typeface="Courier New" panose="02070309020205020404" pitchFamily="49" charset="0"/>
              </a:rPr>
              <a:t>0.2500</a:t>
            </a:r>
            <a:endParaRPr lang="en-US" dirty="0">
              <a:solidFill>
                <a:srgbClr val="FF0000"/>
              </a:solidFill>
              <a:latin typeface="Courier New" pitchFamily="49" charset="0"/>
              <a:cs typeface="Courier New" pitchFamily="49" charset="0"/>
            </a:endParaRPr>
          </a:p>
        </p:txBody>
      </p:sp>
      <p:sp>
        <p:nvSpPr>
          <p:cNvPr id="21" name="TextBox 20">
            <a:extLst>
              <a:ext uri="{FF2B5EF4-FFF2-40B4-BE49-F238E27FC236}">
                <a16:creationId xmlns:a16="http://schemas.microsoft.com/office/drawing/2014/main" id="{EBC6F621-FB5A-428F-A9E6-8B4012061D93}"/>
              </a:ext>
            </a:extLst>
          </p:cNvPr>
          <p:cNvSpPr txBox="1"/>
          <p:nvPr/>
        </p:nvSpPr>
        <p:spPr>
          <a:xfrm>
            <a:off x="4069081" y="2710800"/>
            <a:ext cx="2806458" cy="2677656"/>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u  =  ½ +x -y</a:t>
            </a:r>
          </a:p>
          <a:p>
            <a:r>
              <a:rPr lang="en-US" sz="1400" dirty="0">
                <a:latin typeface="Courier New" panose="02070309020205020404" pitchFamily="49" charset="0"/>
                <a:cs typeface="Courier New" panose="02070309020205020404" pitchFamily="49" charset="0"/>
              </a:rPr>
              <a:t>  0.4525 = -½ +x -y</a:t>
            </a:r>
          </a:p>
          <a:p>
            <a:r>
              <a:rPr lang="en-US" sz="1400" dirty="0">
                <a:latin typeface="Courier New" panose="02070309020205020404" pitchFamily="49" charset="0"/>
                <a:cs typeface="Courier New" panose="02070309020205020404" pitchFamily="49" charset="0"/>
              </a:rPr>
              <a:t>  0.9525 =     x –y</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Add equations</a:t>
            </a:r>
          </a:p>
          <a:p>
            <a:r>
              <a:rPr lang="en-US" sz="1400" dirty="0">
                <a:latin typeface="Courier New" panose="02070309020205020404" pitchFamily="49" charset="0"/>
                <a:cs typeface="Courier New" panose="02070309020205020404" pitchFamily="49" charset="0"/>
              </a:rPr>
              <a:t>  0.9525 =     x –y</a:t>
            </a:r>
          </a:p>
          <a:p>
            <a:r>
              <a:rPr lang="en-US" sz="1400" dirty="0">
                <a:latin typeface="Courier New" panose="02070309020205020404" pitchFamily="49" charset="0"/>
                <a:cs typeface="Courier New" panose="02070309020205020404" pitchFamily="49" charset="0"/>
              </a:rPr>
              <a:t>+(</a:t>
            </a:r>
            <a:r>
              <a:rPr lang="en-US" sz="1400" u="sng" dirty="0">
                <a:latin typeface="Courier New" panose="02070309020205020404" pitchFamily="49" charset="0"/>
                <a:cs typeface="Courier New" panose="02070309020205020404" pitchFamily="49" charset="0"/>
              </a:rPr>
              <a:t>0.5856 =     x +y)</a:t>
            </a:r>
          </a:p>
          <a:p>
            <a:r>
              <a:rPr lang="en-US" sz="1400" dirty="0">
                <a:latin typeface="Courier New" panose="02070309020205020404" pitchFamily="49" charset="0"/>
                <a:cs typeface="Courier New" panose="02070309020205020404" pitchFamily="49" charset="0"/>
              </a:rPr>
              <a:t>  1.5831=    2x</a:t>
            </a:r>
          </a:p>
          <a:p>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0.7691 = x</a:t>
            </a: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sp>
        <p:nvSpPr>
          <p:cNvPr id="23" name="TextBox 22">
            <a:extLst>
              <a:ext uri="{FF2B5EF4-FFF2-40B4-BE49-F238E27FC236}">
                <a16:creationId xmlns:a16="http://schemas.microsoft.com/office/drawing/2014/main" id="{2A22776D-B300-4AEF-9060-B9A3E12CAF9E}"/>
              </a:ext>
            </a:extLst>
          </p:cNvPr>
          <p:cNvSpPr txBox="1"/>
          <p:nvPr/>
        </p:nvSpPr>
        <p:spPr>
          <a:xfrm>
            <a:off x="6793615" y="2690626"/>
            <a:ext cx="2532248" cy="2462213"/>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v  = -½ +x +y</a:t>
            </a:r>
          </a:p>
          <a:p>
            <a:r>
              <a:rPr lang="en-US" sz="1400" dirty="0">
                <a:latin typeface="Courier New" panose="02070309020205020404" pitchFamily="49" charset="0"/>
                <a:cs typeface="Courier New" panose="02070309020205020404" pitchFamily="49" charset="0"/>
              </a:rPr>
              <a:t> 0.0586 = -½ +x +y</a:t>
            </a:r>
          </a:p>
          <a:p>
            <a:r>
              <a:rPr lang="en-US" sz="1400" dirty="0">
                <a:latin typeface="Courier New" panose="02070309020205020404" pitchFamily="49" charset="0"/>
                <a:cs typeface="Courier New" panose="02070309020205020404" pitchFamily="49" charset="0"/>
              </a:rPr>
              <a:t> 0.5856  =    x +y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Subtract equations</a:t>
            </a:r>
          </a:p>
          <a:p>
            <a:r>
              <a:rPr lang="en-US" sz="1400" dirty="0">
                <a:latin typeface="Courier New" panose="02070309020205020404" pitchFamily="49" charset="0"/>
                <a:cs typeface="Courier New" panose="02070309020205020404" pitchFamily="49" charset="0"/>
              </a:rPr>
              <a:t>  0.9525 =     x –y</a:t>
            </a:r>
          </a:p>
          <a:p>
            <a:r>
              <a:rPr lang="en-US" sz="1400" dirty="0">
                <a:latin typeface="Courier New" panose="02070309020205020404" pitchFamily="49" charset="0"/>
                <a:cs typeface="Courier New" panose="02070309020205020404" pitchFamily="49" charset="0"/>
              </a:rPr>
              <a:t>-(</a:t>
            </a:r>
            <a:r>
              <a:rPr lang="en-US" sz="1400" u="sng" dirty="0">
                <a:latin typeface="Courier New" panose="02070309020205020404" pitchFamily="49" charset="0"/>
                <a:cs typeface="Courier New" panose="02070309020205020404" pitchFamily="49" charset="0"/>
              </a:rPr>
              <a:t>0.5856 =     x +y)</a:t>
            </a:r>
          </a:p>
          <a:p>
            <a:r>
              <a:rPr lang="en-US" sz="1400" dirty="0">
                <a:latin typeface="Courier New" panose="02070309020205020404" pitchFamily="49" charset="0"/>
                <a:cs typeface="Courier New" panose="02070309020205020404" pitchFamily="49" charset="0"/>
              </a:rPr>
              <a:t>  0.3669=       -2y</a:t>
            </a:r>
          </a:p>
          <a:p>
            <a:r>
              <a:rPr lang="en-US" sz="1400" b="1" dirty="0">
                <a:latin typeface="Courier New" panose="02070309020205020404" pitchFamily="49" charset="0"/>
                <a:cs typeface="Courier New" panose="02070309020205020404" pitchFamily="49" charset="0"/>
              </a:rPr>
              <a:t> -0.1835 = y</a:t>
            </a:r>
          </a:p>
          <a:p>
            <a:r>
              <a:rPr lang="en-US" sz="1400" b="1" dirty="0">
                <a:latin typeface="Courier New" panose="02070309020205020404" pitchFamily="49" charset="0"/>
                <a:cs typeface="Courier New" panose="02070309020205020404" pitchFamily="49" charset="0"/>
              </a:rPr>
              <a:t>  0.8165 = y</a:t>
            </a:r>
          </a:p>
          <a:p>
            <a:endParaRPr lang="en-US" sz="1400" dirty="0">
              <a:latin typeface="Courier New" panose="02070309020205020404" pitchFamily="49" charset="0"/>
              <a:cs typeface="Courier New" panose="02070309020205020404" pitchFamily="49" charset="0"/>
            </a:endParaRPr>
          </a:p>
        </p:txBody>
      </p:sp>
      <p:sp>
        <p:nvSpPr>
          <p:cNvPr id="24" name="Rectangle 23">
            <a:extLst>
              <a:ext uri="{FF2B5EF4-FFF2-40B4-BE49-F238E27FC236}">
                <a16:creationId xmlns:a16="http://schemas.microsoft.com/office/drawing/2014/main" id="{55B3FC99-579A-47C8-8876-6CB9ADCB1F39}"/>
              </a:ext>
            </a:extLst>
          </p:cNvPr>
          <p:cNvSpPr/>
          <p:nvPr/>
        </p:nvSpPr>
        <p:spPr>
          <a:xfrm>
            <a:off x="6974797" y="2077402"/>
            <a:ext cx="2263298" cy="553998"/>
          </a:xfrm>
          <a:prstGeom prst="rect">
            <a:avLst/>
          </a:prstGeom>
          <a:noFill/>
        </p:spPr>
        <p:txBody>
          <a:bodyPr wrap="square">
            <a:spAutoFit/>
          </a:bodyPr>
          <a:lstStyle/>
          <a:p>
            <a:pPr lvl="0"/>
            <a:r>
              <a:rPr lang="en-US" sz="1500" b="1" dirty="0">
                <a:solidFill>
                  <a:srgbClr val="000000"/>
                </a:solidFill>
                <a:latin typeface="Courier New" pitchFamily="49" charset="0"/>
                <a:cs typeface="Courier New" pitchFamily="49" charset="0"/>
              </a:rPr>
              <a:t>Plug in v and solve for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fade">
                                      <p:cBhvr>
                                        <p:cTn id="10" dur="500"/>
                                        <p:tgtEl>
                                          <p:spTgt spid="2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fade">
                                      <p:cBhvr>
                                        <p:cTn id="13" dur="500"/>
                                        <p:tgtEl>
                                          <p:spTgt spid="2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fade">
                                      <p:cBhvr>
                                        <p:cTn id="27" dur="500"/>
                                        <p:tgtEl>
                                          <p:spTgt spid="23">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xEl>
                                              <p:pRg st="2" end="2"/>
                                            </p:txEl>
                                          </p:spTgt>
                                        </p:tgtEl>
                                        <p:attrNameLst>
                                          <p:attrName>style.visibility</p:attrName>
                                        </p:attrNameLst>
                                      </p:cBhvr>
                                      <p:to>
                                        <p:strVal val="visible"/>
                                      </p:to>
                                    </p:set>
                                    <p:animEffect transition="in" filter="fade">
                                      <p:cBhvr>
                                        <p:cTn id="30" dur="500"/>
                                        <p:tgtEl>
                                          <p:spTgt spid="23">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Effect transition="in" filter="fade">
                                      <p:cBhvr>
                                        <p:cTn id="41" dur="500"/>
                                        <p:tgtEl>
                                          <p:spTgt spid="21">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xEl>
                                              <p:pRg st="5" end="5"/>
                                            </p:txEl>
                                          </p:spTgt>
                                        </p:tgtEl>
                                        <p:attrNameLst>
                                          <p:attrName>style.visibility</p:attrName>
                                        </p:attrNameLst>
                                      </p:cBhvr>
                                      <p:to>
                                        <p:strVal val="visible"/>
                                      </p:to>
                                    </p:set>
                                    <p:animEffect transition="in" filter="fade">
                                      <p:cBhvr>
                                        <p:cTn id="44" dur="500"/>
                                        <p:tgtEl>
                                          <p:spTgt spid="21">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xEl>
                                              <p:pRg st="6" end="6"/>
                                            </p:txEl>
                                          </p:spTgt>
                                        </p:tgtEl>
                                        <p:attrNameLst>
                                          <p:attrName>style.visibility</p:attrName>
                                        </p:attrNameLst>
                                      </p:cBhvr>
                                      <p:to>
                                        <p:strVal val="visible"/>
                                      </p:to>
                                    </p:set>
                                    <p:animEffect transition="in" filter="fade">
                                      <p:cBhvr>
                                        <p:cTn id="47" dur="500"/>
                                        <p:tgtEl>
                                          <p:spTgt spid="21">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xEl>
                                              <p:pRg st="7" end="7"/>
                                            </p:txEl>
                                          </p:spTgt>
                                        </p:tgtEl>
                                        <p:attrNameLst>
                                          <p:attrName>style.visibility</p:attrName>
                                        </p:attrNameLst>
                                      </p:cBhvr>
                                      <p:to>
                                        <p:strVal val="visible"/>
                                      </p:to>
                                    </p:set>
                                    <p:animEffect transition="in" filter="fade">
                                      <p:cBhvr>
                                        <p:cTn id="50" dur="500"/>
                                        <p:tgtEl>
                                          <p:spTgt spid="21">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xEl>
                                              <p:pRg st="9" end="9"/>
                                            </p:txEl>
                                          </p:spTgt>
                                        </p:tgtEl>
                                        <p:attrNameLst>
                                          <p:attrName>style.visibility</p:attrName>
                                        </p:attrNameLst>
                                      </p:cBhvr>
                                      <p:to>
                                        <p:strVal val="visible"/>
                                      </p:to>
                                    </p:set>
                                    <p:animEffect transition="in" filter="fade">
                                      <p:cBhvr>
                                        <p:cTn id="53" dur="500"/>
                                        <p:tgtEl>
                                          <p:spTgt spid="21">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xEl>
                                              <p:pRg st="4" end="4"/>
                                            </p:txEl>
                                          </p:spTgt>
                                        </p:tgtEl>
                                        <p:attrNameLst>
                                          <p:attrName>style.visibility</p:attrName>
                                        </p:attrNameLst>
                                      </p:cBhvr>
                                      <p:to>
                                        <p:strVal val="visible"/>
                                      </p:to>
                                    </p:set>
                                    <p:animEffect transition="in" filter="fade">
                                      <p:cBhvr>
                                        <p:cTn id="58" dur="500"/>
                                        <p:tgtEl>
                                          <p:spTgt spid="23">
                                            <p:txEl>
                                              <p:pRg st="4" end="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xEl>
                                              <p:pRg st="8" end="8"/>
                                            </p:txEl>
                                          </p:spTgt>
                                        </p:tgtEl>
                                        <p:attrNameLst>
                                          <p:attrName>style.visibility</p:attrName>
                                        </p:attrNameLst>
                                      </p:cBhvr>
                                      <p:to>
                                        <p:strVal val="visible"/>
                                      </p:to>
                                    </p:set>
                                    <p:animEffect transition="in" filter="fade">
                                      <p:cBhvr>
                                        <p:cTn id="61" dur="500"/>
                                        <p:tgtEl>
                                          <p:spTgt spid="23">
                                            <p:txEl>
                                              <p:pRg st="8" end="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xEl>
                                              <p:pRg st="9" end="9"/>
                                            </p:txEl>
                                          </p:spTgt>
                                        </p:tgtEl>
                                        <p:attrNameLst>
                                          <p:attrName>style.visibility</p:attrName>
                                        </p:attrNameLst>
                                      </p:cBhvr>
                                      <p:to>
                                        <p:strVal val="visible"/>
                                      </p:to>
                                    </p:set>
                                    <p:animEffect transition="in" filter="fade">
                                      <p:cBhvr>
                                        <p:cTn id="64" dur="500"/>
                                        <p:tgtEl>
                                          <p:spTgt spid="23">
                                            <p:txEl>
                                              <p:pRg st="9" end="9"/>
                                            </p:txEl>
                                          </p:spTgt>
                                        </p:tgtEl>
                                      </p:cBhvr>
                                    </p:animEffect>
                                  </p:childTnLst>
                                </p:cTn>
                              </p:par>
                              <p:par>
                                <p:cTn id="65" presetID="1" presetClass="entr" presetSubtype="0" fill="hold" nodeType="withEffect">
                                  <p:stCondLst>
                                    <p:cond delay="0"/>
                                  </p:stCondLst>
                                  <p:childTnLst>
                                    <p:set>
                                      <p:cBhvr>
                                        <p:cTn id="66" dur="1" fill="hold">
                                          <p:stCondLst>
                                            <p:cond delay="0"/>
                                          </p:stCondLst>
                                        </p:cTn>
                                        <p:tgtEl>
                                          <p:spTgt spid="23">
                                            <p:txEl>
                                              <p:pRg st="5" end="5"/>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xEl>
                                              <p:pRg st="6" end="6"/>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F857-C28A-4640-85AC-5C38281E83A2}"/>
              </a:ext>
            </a:extLst>
          </p:cNvPr>
          <p:cNvSpPr>
            <a:spLocks noGrp="1"/>
          </p:cNvSpPr>
          <p:nvPr>
            <p:ph type="title"/>
          </p:nvPr>
        </p:nvSpPr>
        <p:spPr/>
        <p:txBody>
          <a:bodyPr/>
          <a:lstStyle/>
          <a:p>
            <a:r>
              <a:rPr lang="en-US" dirty="0"/>
              <a:t>Choice of unit cell origin</a:t>
            </a:r>
          </a:p>
        </p:txBody>
      </p:sp>
      <p:pic>
        <p:nvPicPr>
          <p:cNvPr id="5" name="Picture 4">
            <a:extLst>
              <a:ext uri="{FF2B5EF4-FFF2-40B4-BE49-F238E27FC236}">
                <a16:creationId xmlns:a16="http://schemas.microsoft.com/office/drawing/2014/main" id="{EE50A7F7-445B-44FA-8F85-69F6F690DEDA}"/>
              </a:ext>
            </a:extLst>
          </p:cNvPr>
          <p:cNvPicPr>
            <a:picLocks noChangeAspect="1"/>
          </p:cNvPicPr>
          <p:nvPr/>
        </p:nvPicPr>
        <p:blipFill>
          <a:blip r:embed="rId3"/>
          <a:stretch>
            <a:fillRect/>
          </a:stretch>
        </p:blipFill>
        <p:spPr>
          <a:xfrm>
            <a:off x="774701" y="1421117"/>
            <a:ext cx="3328180" cy="3392183"/>
          </a:xfrm>
          <a:prstGeom prst="rect">
            <a:avLst/>
          </a:prstGeom>
        </p:spPr>
      </p:pic>
      <p:pic>
        <p:nvPicPr>
          <p:cNvPr id="8" name="Picture 7">
            <a:extLst>
              <a:ext uri="{FF2B5EF4-FFF2-40B4-BE49-F238E27FC236}">
                <a16:creationId xmlns:a16="http://schemas.microsoft.com/office/drawing/2014/main" id="{ED080602-34FE-4AED-97C8-FFD970A6C43D}"/>
              </a:ext>
            </a:extLst>
          </p:cNvPr>
          <p:cNvPicPr>
            <a:picLocks noChangeAspect="1"/>
          </p:cNvPicPr>
          <p:nvPr/>
        </p:nvPicPr>
        <p:blipFill rotWithShape="1">
          <a:blip r:embed="rId3"/>
          <a:srcRect l="4949"/>
          <a:stretch/>
        </p:blipFill>
        <p:spPr>
          <a:xfrm>
            <a:off x="2775146" y="1421117"/>
            <a:ext cx="3163472" cy="3392183"/>
          </a:xfrm>
          <a:prstGeom prst="rect">
            <a:avLst/>
          </a:prstGeom>
        </p:spPr>
      </p:pic>
      <p:pic>
        <p:nvPicPr>
          <p:cNvPr id="9" name="Picture 8">
            <a:extLst>
              <a:ext uri="{FF2B5EF4-FFF2-40B4-BE49-F238E27FC236}">
                <a16:creationId xmlns:a16="http://schemas.microsoft.com/office/drawing/2014/main" id="{7A935E50-72DF-447A-8C8D-2812DD7D9CD9}"/>
              </a:ext>
            </a:extLst>
          </p:cNvPr>
          <p:cNvPicPr>
            <a:picLocks noChangeAspect="1"/>
          </p:cNvPicPr>
          <p:nvPr/>
        </p:nvPicPr>
        <p:blipFill rotWithShape="1">
          <a:blip r:embed="rId3"/>
          <a:srcRect l="4949"/>
          <a:stretch/>
        </p:blipFill>
        <p:spPr>
          <a:xfrm>
            <a:off x="4572000" y="1421117"/>
            <a:ext cx="3163472" cy="3392183"/>
          </a:xfrm>
          <a:prstGeom prst="rect">
            <a:avLst/>
          </a:prstGeom>
        </p:spPr>
      </p:pic>
      <p:grpSp>
        <p:nvGrpSpPr>
          <p:cNvPr id="15" name="Group 14">
            <a:extLst>
              <a:ext uri="{FF2B5EF4-FFF2-40B4-BE49-F238E27FC236}">
                <a16:creationId xmlns:a16="http://schemas.microsoft.com/office/drawing/2014/main" id="{573AF265-628B-4240-A2B1-1521ABFCCB6F}"/>
              </a:ext>
            </a:extLst>
          </p:cNvPr>
          <p:cNvGrpSpPr/>
          <p:nvPr/>
        </p:nvGrpSpPr>
        <p:grpSpPr>
          <a:xfrm>
            <a:off x="787401" y="3481405"/>
            <a:ext cx="6960771" cy="3149600"/>
            <a:chOff x="989819" y="4419600"/>
            <a:chExt cx="6960771" cy="3149600"/>
          </a:xfrm>
        </p:grpSpPr>
        <p:pic>
          <p:nvPicPr>
            <p:cNvPr id="10" name="Picture 9">
              <a:extLst>
                <a:ext uri="{FF2B5EF4-FFF2-40B4-BE49-F238E27FC236}">
                  <a16:creationId xmlns:a16="http://schemas.microsoft.com/office/drawing/2014/main" id="{8490D9F7-D856-4986-90FA-3544EA4A0C42}"/>
                </a:ext>
              </a:extLst>
            </p:cNvPr>
            <p:cNvPicPr>
              <a:picLocks noChangeAspect="1"/>
            </p:cNvPicPr>
            <p:nvPr/>
          </p:nvPicPr>
          <p:blipFill rotWithShape="1">
            <a:blip r:embed="rId3"/>
            <a:srcRect t="7151"/>
            <a:stretch/>
          </p:blipFill>
          <p:spPr>
            <a:xfrm>
              <a:off x="989819" y="4419600"/>
              <a:ext cx="3328180" cy="3149600"/>
            </a:xfrm>
            <a:prstGeom prst="rect">
              <a:avLst/>
            </a:prstGeom>
          </p:spPr>
        </p:pic>
        <p:pic>
          <p:nvPicPr>
            <p:cNvPr id="11" name="Picture 10">
              <a:extLst>
                <a:ext uri="{FF2B5EF4-FFF2-40B4-BE49-F238E27FC236}">
                  <a16:creationId xmlns:a16="http://schemas.microsoft.com/office/drawing/2014/main" id="{8429B41A-1744-4E08-8027-CDAC7CD06E0F}"/>
                </a:ext>
              </a:extLst>
            </p:cNvPr>
            <p:cNvPicPr>
              <a:picLocks noChangeAspect="1"/>
            </p:cNvPicPr>
            <p:nvPr/>
          </p:nvPicPr>
          <p:blipFill rotWithShape="1">
            <a:blip r:embed="rId3"/>
            <a:srcRect l="4949" t="7151"/>
            <a:stretch/>
          </p:blipFill>
          <p:spPr>
            <a:xfrm>
              <a:off x="2990264" y="4419600"/>
              <a:ext cx="3163472" cy="3149600"/>
            </a:xfrm>
            <a:prstGeom prst="rect">
              <a:avLst/>
            </a:prstGeom>
          </p:spPr>
        </p:pic>
        <p:pic>
          <p:nvPicPr>
            <p:cNvPr id="12" name="Picture 11">
              <a:extLst>
                <a:ext uri="{FF2B5EF4-FFF2-40B4-BE49-F238E27FC236}">
                  <a16:creationId xmlns:a16="http://schemas.microsoft.com/office/drawing/2014/main" id="{7EB7E41E-3C94-45BD-AD21-B147A876AB3F}"/>
                </a:ext>
              </a:extLst>
            </p:cNvPr>
            <p:cNvPicPr>
              <a:picLocks noChangeAspect="1"/>
            </p:cNvPicPr>
            <p:nvPr/>
          </p:nvPicPr>
          <p:blipFill rotWithShape="1">
            <a:blip r:embed="rId3"/>
            <a:srcRect l="4949" t="7151"/>
            <a:stretch/>
          </p:blipFill>
          <p:spPr>
            <a:xfrm>
              <a:off x="4787118" y="4419600"/>
              <a:ext cx="3163472" cy="3149600"/>
            </a:xfrm>
            <a:prstGeom prst="rect">
              <a:avLst/>
            </a:prstGeom>
          </p:spPr>
        </p:pic>
      </p:grpSp>
      <p:sp>
        <p:nvSpPr>
          <p:cNvPr id="16" name="Rectangle 15">
            <a:extLst>
              <a:ext uri="{FF2B5EF4-FFF2-40B4-BE49-F238E27FC236}">
                <a16:creationId xmlns:a16="http://schemas.microsoft.com/office/drawing/2014/main" id="{2B8F3554-7DFC-4406-BA02-20E73A0FF6F9}"/>
              </a:ext>
            </a:extLst>
          </p:cNvPr>
          <p:cNvSpPr>
            <a:spLocks noChangeAspect="1"/>
          </p:cNvSpPr>
          <p:nvPr/>
        </p:nvSpPr>
        <p:spPr>
          <a:xfrm>
            <a:off x="1645237" y="3217069"/>
            <a:ext cx="1857088" cy="1857088"/>
          </a:xfrm>
          <a:prstGeom prst="rect">
            <a:avLst/>
          </a:prstGeom>
          <a:solidFill>
            <a:srgbClr val="FFFFFF">
              <a:alpha val="3607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3881F469-143C-4711-84D7-EC85423ED5D7}"/>
              </a:ext>
            </a:extLst>
          </p:cNvPr>
          <p:cNvGrpSpPr/>
          <p:nvPr/>
        </p:nvGrpSpPr>
        <p:grpSpPr>
          <a:xfrm>
            <a:off x="1387677" y="4366638"/>
            <a:ext cx="872281" cy="1002010"/>
            <a:chOff x="-1862680" y="5392546"/>
            <a:chExt cx="872281" cy="1002010"/>
          </a:xfrm>
        </p:grpSpPr>
        <p:cxnSp>
          <p:nvCxnSpPr>
            <p:cNvPr id="21" name="Straight Arrow Connector 20">
              <a:extLst>
                <a:ext uri="{FF2B5EF4-FFF2-40B4-BE49-F238E27FC236}">
                  <a16:creationId xmlns:a16="http://schemas.microsoft.com/office/drawing/2014/main" id="{17AD066B-771F-48CA-9876-FF6A13600DEF}"/>
                </a:ext>
              </a:extLst>
            </p:cNvPr>
            <p:cNvCxnSpPr>
              <a:cxnSpLocks/>
            </p:cNvCxnSpPr>
            <p:nvPr/>
          </p:nvCxnSpPr>
          <p:spPr>
            <a:xfrm flipV="1">
              <a:off x="-1605241" y="6088724"/>
              <a:ext cx="386633" cy="2184"/>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F5A8DBB-4A5E-4F8D-A0E9-1B87E79FBCD5}"/>
                </a:ext>
              </a:extLst>
            </p:cNvPr>
            <p:cNvSpPr txBox="1"/>
            <p:nvPr/>
          </p:nvSpPr>
          <p:spPr>
            <a:xfrm>
              <a:off x="-1290481" y="6025224"/>
              <a:ext cx="300082" cy="369332"/>
            </a:xfrm>
            <a:prstGeom prst="rect">
              <a:avLst/>
            </a:prstGeom>
            <a:noFill/>
          </p:spPr>
          <p:txBody>
            <a:bodyPr wrap="none" rtlCol="0">
              <a:spAutoFit/>
            </a:bodyPr>
            <a:lstStyle/>
            <a:p>
              <a:r>
                <a:rPr lang="en-US" dirty="0">
                  <a:solidFill>
                    <a:schemeClr val="bg1"/>
                  </a:solidFill>
                </a:rPr>
                <a:t>x</a:t>
              </a:r>
            </a:p>
          </p:txBody>
        </p:sp>
        <p:cxnSp>
          <p:nvCxnSpPr>
            <p:cNvPr id="23" name="Straight Arrow Connector 22">
              <a:extLst>
                <a:ext uri="{FF2B5EF4-FFF2-40B4-BE49-F238E27FC236}">
                  <a16:creationId xmlns:a16="http://schemas.microsoft.com/office/drawing/2014/main" id="{A5EFE137-03B3-4DFB-BBDA-B0807FA79A74}"/>
                </a:ext>
              </a:extLst>
            </p:cNvPr>
            <p:cNvCxnSpPr>
              <a:cxnSpLocks/>
            </p:cNvCxnSpPr>
            <p:nvPr/>
          </p:nvCxnSpPr>
          <p:spPr>
            <a:xfrm flipH="1" flipV="1">
              <a:off x="-1601070" y="5678921"/>
              <a:ext cx="1" cy="442166"/>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CA385B8-44D2-4BCC-8B86-A647E3F118F3}"/>
                </a:ext>
              </a:extLst>
            </p:cNvPr>
            <p:cNvSpPr txBox="1"/>
            <p:nvPr/>
          </p:nvSpPr>
          <p:spPr>
            <a:xfrm>
              <a:off x="-1862680" y="5392546"/>
              <a:ext cx="300082" cy="369332"/>
            </a:xfrm>
            <a:prstGeom prst="rect">
              <a:avLst/>
            </a:prstGeom>
            <a:noFill/>
          </p:spPr>
          <p:txBody>
            <a:bodyPr wrap="none" rtlCol="0">
              <a:spAutoFit/>
            </a:bodyPr>
            <a:lstStyle/>
            <a:p>
              <a:r>
                <a:rPr lang="en-US" dirty="0">
                  <a:solidFill>
                    <a:schemeClr val="bg1"/>
                  </a:solidFill>
                </a:rPr>
                <a:t>y</a:t>
              </a:r>
            </a:p>
          </p:txBody>
        </p:sp>
      </p:grpSp>
      <p:sp>
        <p:nvSpPr>
          <p:cNvPr id="26" name="Oval 25">
            <a:extLst>
              <a:ext uri="{FF2B5EF4-FFF2-40B4-BE49-F238E27FC236}">
                <a16:creationId xmlns:a16="http://schemas.microsoft.com/office/drawing/2014/main" id="{215C158B-957C-417C-8982-B315C8071A7F}"/>
              </a:ext>
            </a:extLst>
          </p:cNvPr>
          <p:cNvSpPr>
            <a:spLocks noChangeAspect="1"/>
          </p:cNvSpPr>
          <p:nvPr/>
        </p:nvSpPr>
        <p:spPr>
          <a:xfrm>
            <a:off x="2800546" y="3606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D6FED81-AFC0-43A3-8144-ED2CCA36DAB7}"/>
              </a:ext>
            </a:extLst>
          </p:cNvPr>
          <p:cNvSpPr txBox="1"/>
          <p:nvPr/>
        </p:nvSpPr>
        <p:spPr>
          <a:xfrm>
            <a:off x="2209547" y="3289966"/>
            <a:ext cx="1749197" cy="369332"/>
          </a:xfrm>
          <a:prstGeom prst="rect">
            <a:avLst/>
          </a:prstGeom>
          <a:noFill/>
        </p:spPr>
        <p:txBody>
          <a:bodyPr wrap="none" rtlCol="0">
            <a:spAutoFit/>
          </a:bodyPr>
          <a:lstStyle/>
          <a:p>
            <a:r>
              <a:rPr lang="en-US" dirty="0">
                <a:solidFill>
                  <a:schemeClr val="bg1"/>
                </a:solidFill>
              </a:rPr>
              <a:t>X= 0.77 y=0.82</a:t>
            </a:r>
          </a:p>
        </p:txBody>
      </p:sp>
    </p:spTree>
    <p:extLst>
      <p:ext uri="{BB962C8B-B14F-4D97-AF65-F5344CB8AC3E}">
        <p14:creationId xmlns:p14="http://schemas.microsoft.com/office/powerpoint/2010/main" val="81063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F857-C28A-4640-85AC-5C38281E83A2}"/>
              </a:ext>
            </a:extLst>
          </p:cNvPr>
          <p:cNvSpPr>
            <a:spLocks noGrp="1"/>
          </p:cNvSpPr>
          <p:nvPr>
            <p:ph type="title"/>
          </p:nvPr>
        </p:nvSpPr>
        <p:spPr/>
        <p:txBody>
          <a:bodyPr/>
          <a:lstStyle/>
          <a:p>
            <a:r>
              <a:rPr lang="en-US" dirty="0"/>
              <a:t>Choice of unit cell origin</a:t>
            </a:r>
          </a:p>
        </p:txBody>
      </p:sp>
      <p:pic>
        <p:nvPicPr>
          <p:cNvPr id="5" name="Picture 4">
            <a:extLst>
              <a:ext uri="{FF2B5EF4-FFF2-40B4-BE49-F238E27FC236}">
                <a16:creationId xmlns:a16="http://schemas.microsoft.com/office/drawing/2014/main" id="{EE50A7F7-445B-44FA-8F85-69F6F690DEDA}"/>
              </a:ext>
            </a:extLst>
          </p:cNvPr>
          <p:cNvPicPr>
            <a:picLocks noChangeAspect="1"/>
          </p:cNvPicPr>
          <p:nvPr/>
        </p:nvPicPr>
        <p:blipFill>
          <a:blip r:embed="rId3"/>
          <a:stretch>
            <a:fillRect/>
          </a:stretch>
        </p:blipFill>
        <p:spPr>
          <a:xfrm>
            <a:off x="774701" y="1421117"/>
            <a:ext cx="3328180" cy="3392183"/>
          </a:xfrm>
          <a:prstGeom prst="rect">
            <a:avLst/>
          </a:prstGeom>
        </p:spPr>
      </p:pic>
      <p:pic>
        <p:nvPicPr>
          <p:cNvPr id="8" name="Picture 7">
            <a:extLst>
              <a:ext uri="{FF2B5EF4-FFF2-40B4-BE49-F238E27FC236}">
                <a16:creationId xmlns:a16="http://schemas.microsoft.com/office/drawing/2014/main" id="{ED080602-34FE-4AED-97C8-FFD970A6C43D}"/>
              </a:ext>
            </a:extLst>
          </p:cNvPr>
          <p:cNvPicPr>
            <a:picLocks noChangeAspect="1"/>
          </p:cNvPicPr>
          <p:nvPr/>
        </p:nvPicPr>
        <p:blipFill rotWithShape="1">
          <a:blip r:embed="rId3"/>
          <a:srcRect l="4949"/>
          <a:stretch/>
        </p:blipFill>
        <p:spPr>
          <a:xfrm>
            <a:off x="2775146" y="1421117"/>
            <a:ext cx="3163472" cy="3392183"/>
          </a:xfrm>
          <a:prstGeom prst="rect">
            <a:avLst/>
          </a:prstGeom>
        </p:spPr>
      </p:pic>
      <p:pic>
        <p:nvPicPr>
          <p:cNvPr id="9" name="Picture 8">
            <a:extLst>
              <a:ext uri="{FF2B5EF4-FFF2-40B4-BE49-F238E27FC236}">
                <a16:creationId xmlns:a16="http://schemas.microsoft.com/office/drawing/2014/main" id="{7A935E50-72DF-447A-8C8D-2812DD7D9CD9}"/>
              </a:ext>
            </a:extLst>
          </p:cNvPr>
          <p:cNvPicPr>
            <a:picLocks noChangeAspect="1"/>
          </p:cNvPicPr>
          <p:nvPr/>
        </p:nvPicPr>
        <p:blipFill rotWithShape="1">
          <a:blip r:embed="rId3"/>
          <a:srcRect l="4949"/>
          <a:stretch/>
        </p:blipFill>
        <p:spPr>
          <a:xfrm>
            <a:off x="4572000" y="1421117"/>
            <a:ext cx="3163472" cy="3392183"/>
          </a:xfrm>
          <a:prstGeom prst="rect">
            <a:avLst/>
          </a:prstGeom>
        </p:spPr>
      </p:pic>
      <p:grpSp>
        <p:nvGrpSpPr>
          <p:cNvPr id="15" name="Group 14">
            <a:extLst>
              <a:ext uri="{FF2B5EF4-FFF2-40B4-BE49-F238E27FC236}">
                <a16:creationId xmlns:a16="http://schemas.microsoft.com/office/drawing/2014/main" id="{573AF265-628B-4240-A2B1-1521ABFCCB6F}"/>
              </a:ext>
            </a:extLst>
          </p:cNvPr>
          <p:cNvGrpSpPr/>
          <p:nvPr/>
        </p:nvGrpSpPr>
        <p:grpSpPr>
          <a:xfrm>
            <a:off x="787401" y="3481405"/>
            <a:ext cx="6960771" cy="3149600"/>
            <a:chOff x="989819" y="4419600"/>
            <a:chExt cx="6960771" cy="3149600"/>
          </a:xfrm>
        </p:grpSpPr>
        <p:pic>
          <p:nvPicPr>
            <p:cNvPr id="10" name="Picture 9">
              <a:extLst>
                <a:ext uri="{FF2B5EF4-FFF2-40B4-BE49-F238E27FC236}">
                  <a16:creationId xmlns:a16="http://schemas.microsoft.com/office/drawing/2014/main" id="{8490D9F7-D856-4986-90FA-3544EA4A0C42}"/>
                </a:ext>
              </a:extLst>
            </p:cNvPr>
            <p:cNvPicPr>
              <a:picLocks noChangeAspect="1"/>
            </p:cNvPicPr>
            <p:nvPr/>
          </p:nvPicPr>
          <p:blipFill rotWithShape="1">
            <a:blip r:embed="rId3"/>
            <a:srcRect t="7151"/>
            <a:stretch/>
          </p:blipFill>
          <p:spPr>
            <a:xfrm>
              <a:off x="989819" y="4419600"/>
              <a:ext cx="3328180" cy="3149600"/>
            </a:xfrm>
            <a:prstGeom prst="rect">
              <a:avLst/>
            </a:prstGeom>
          </p:spPr>
        </p:pic>
        <p:pic>
          <p:nvPicPr>
            <p:cNvPr id="11" name="Picture 10">
              <a:extLst>
                <a:ext uri="{FF2B5EF4-FFF2-40B4-BE49-F238E27FC236}">
                  <a16:creationId xmlns:a16="http://schemas.microsoft.com/office/drawing/2014/main" id="{8429B41A-1744-4E08-8027-CDAC7CD06E0F}"/>
                </a:ext>
              </a:extLst>
            </p:cNvPr>
            <p:cNvPicPr>
              <a:picLocks noChangeAspect="1"/>
            </p:cNvPicPr>
            <p:nvPr/>
          </p:nvPicPr>
          <p:blipFill rotWithShape="1">
            <a:blip r:embed="rId3"/>
            <a:srcRect l="4949" t="7151"/>
            <a:stretch/>
          </p:blipFill>
          <p:spPr>
            <a:xfrm>
              <a:off x="2990264" y="4419600"/>
              <a:ext cx="3163472" cy="3149600"/>
            </a:xfrm>
            <a:prstGeom prst="rect">
              <a:avLst/>
            </a:prstGeom>
          </p:spPr>
        </p:pic>
        <p:pic>
          <p:nvPicPr>
            <p:cNvPr id="12" name="Picture 11">
              <a:extLst>
                <a:ext uri="{FF2B5EF4-FFF2-40B4-BE49-F238E27FC236}">
                  <a16:creationId xmlns:a16="http://schemas.microsoft.com/office/drawing/2014/main" id="{7EB7E41E-3C94-45BD-AD21-B147A876AB3F}"/>
                </a:ext>
              </a:extLst>
            </p:cNvPr>
            <p:cNvPicPr>
              <a:picLocks noChangeAspect="1"/>
            </p:cNvPicPr>
            <p:nvPr/>
          </p:nvPicPr>
          <p:blipFill rotWithShape="1">
            <a:blip r:embed="rId3"/>
            <a:srcRect l="4949" t="7151"/>
            <a:stretch/>
          </p:blipFill>
          <p:spPr>
            <a:xfrm>
              <a:off x="4787118" y="4419600"/>
              <a:ext cx="3163472" cy="3149600"/>
            </a:xfrm>
            <a:prstGeom prst="rect">
              <a:avLst/>
            </a:prstGeom>
          </p:spPr>
        </p:pic>
      </p:grpSp>
      <p:sp>
        <p:nvSpPr>
          <p:cNvPr id="16" name="Rectangle 15">
            <a:extLst>
              <a:ext uri="{FF2B5EF4-FFF2-40B4-BE49-F238E27FC236}">
                <a16:creationId xmlns:a16="http://schemas.microsoft.com/office/drawing/2014/main" id="{2B8F3554-7DFC-4406-BA02-20E73A0FF6F9}"/>
              </a:ext>
            </a:extLst>
          </p:cNvPr>
          <p:cNvSpPr>
            <a:spLocks noChangeAspect="1"/>
          </p:cNvSpPr>
          <p:nvPr/>
        </p:nvSpPr>
        <p:spPr>
          <a:xfrm>
            <a:off x="2570522" y="2361422"/>
            <a:ext cx="1857088" cy="1857088"/>
          </a:xfrm>
          <a:prstGeom prst="rect">
            <a:avLst/>
          </a:prstGeom>
          <a:solidFill>
            <a:srgbClr val="FFFFFF">
              <a:alpha val="3607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3881F469-143C-4711-84D7-EC85423ED5D7}"/>
              </a:ext>
            </a:extLst>
          </p:cNvPr>
          <p:cNvGrpSpPr/>
          <p:nvPr/>
        </p:nvGrpSpPr>
        <p:grpSpPr>
          <a:xfrm>
            <a:off x="2326305" y="3496106"/>
            <a:ext cx="872281" cy="1002010"/>
            <a:chOff x="-1862680" y="5392546"/>
            <a:chExt cx="872281" cy="1002010"/>
          </a:xfrm>
        </p:grpSpPr>
        <p:cxnSp>
          <p:nvCxnSpPr>
            <p:cNvPr id="21" name="Straight Arrow Connector 20">
              <a:extLst>
                <a:ext uri="{FF2B5EF4-FFF2-40B4-BE49-F238E27FC236}">
                  <a16:creationId xmlns:a16="http://schemas.microsoft.com/office/drawing/2014/main" id="{17AD066B-771F-48CA-9876-FF6A13600DEF}"/>
                </a:ext>
              </a:extLst>
            </p:cNvPr>
            <p:cNvCxnSpPr>
              <a:cxnSpLocks/>
            </p:cNvCxnSpPr>
            <p:nvPr/>
          </p:nvCxnSpPr>
          <p:spPr>
            <a:xfrm flipV="1">
              <a:off x="-1605241" y="6088724"/>
              <a:ext cx="386633" cy="2184"/>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F5A8DBB-4A5E-4F8D-A0E9-1B87E79FBCD5}"/>
                </a:ext>
              </a:extLst>
            </p:cNvPr>
            <p:cNvSpPr txBox="1"/>
            <p:nvPr/>
          </p:nvSpPr>
          <p:spPr>
            <a:xfrm>
              <a:off x="-1290481" y="6025224"/>
              <a:ext cx="300082" cy="369332"/>
            </a:xfrm>
            <a:prstGeom prst="rect">
              <a:avLst/>
            </a:prstGeom>
            <a:noFill/>
          </p:spPr>
          <p:txBody>
            <a:bodyPr wrap="none" rtlCol="0">
              <a:spAutoFit/>
            </a:bodyPr>
            <a:lstStyle/>
            <a:p>
              <a:r>
                <a:rPr lang="en-US" dirty="0">
                  <a:solidFill>
                    <a:schemeClr val="bg1"/>
                  </a:solidFill>
                </a:rPr>
                <a:t>x</a:t>
              </a:r>
            </a:p>
          </p:txBody>
        </p:sp>
        <p:cxnSp>
          <p:nvCxnSpPr>
            <p:cNvPr id="23" name="Straight Arrow Connector 22">
              <a:extLst>
                <a:ext uri="{FF2B5EF4-FFF2-40B4-BE49-F238E27FC236}">
                  <a16:creationId xmlns:a16="http://schemas.microsoft.com/office/drawing/2014/main" id="{A5EFE137-03B3-4DFB-BBDA-B0807FA79A74}"/>
                </a:ext>
              </a:extLst>
            </p:cNvPr>
            <p:cNvCxnSpPr>
              <a:cxnSpLocks/>
            </p:cNvCxnSpPr>
            <p:nvPr/>
          </p:nvCxnSpPr>
          <p:spPr>
            <a:xfrm flipH="1" flipV="1">
              <a:off x="-1601070" y="5678921"/>
              <a:ext cx="1" cy="442166"/>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CA385B8-44D2-4BCC-8B86-A647E3F118F3}"/>
                </a:ext>
              </a:extLst>
            </p:cNvPr>
            <p:cNvSpPr txBox="1"/>
            <p:nvPr/>
          </p:nvSpPr>
          <p:spPr>
            <a:xfrm>
              <a:off x="-1862680" y="5392546"/>
              <a:ext cx="300082" cy="369332"/>
            </a:xfrm>
            <a:prstGeom prst="rect">
              <a:avLst/>
            </a:prstGeom>
            <a:noFill/>
          </p:spPr>
          <p:txBody>
            <a:bodyPr wrap="none" rtlCol="0">
              <a:spAutoFit/>
            </a:bodyPr>
            <a:lstStyle/>
            <a:p>
              <a:r>
                <a:rPr lang="en-US" dirty="0">
                  <a:solidFill>
                    <a:schemeClr val="bg1"/>
                  </a:solidFill>
                </a:rPr>
                <a:t>y</a:t>
              </a:r>
            </a:p>
          </p:txBody>
        </p:sp>
      </p:grpSp>
      <p:sp>
        <p:nvSpPr>
          <p:cNvPr id="26" name="Oval 25">
            <a:extLst>
              <a:ext uri="{FF2B5EF4-FFF2-40B4-BE49-F238E27FC236}">
                <a16:creationId xmlns:a16="http://schemas.microsoft.com/office/drawing/2014/main" id="{215C158B-957C-417C-8982-B315C8071A7F}"/>
              </a:ext>
            </a:extLst>
          </p:cNvPr>
          <p:cNvSpPr>
            <a:spLocks noChangeAspect="1"/>
          </p:cNvSpPr>
          <p:nvPr/>
        </p:nvSpPr>
        <p:spPr>
          <a:xfrm>
            <a:off x="2800546" y="3606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D6FED81-AFC0-43A3-8144-ED2CCA36DAB7}"/>
              </a:ext>
            </a:extLst>
          </p:cNvPr>
          <p:cNvSpPr txBox="1"/>
          <p:nvPr/>
        </p:nvSpPr>
        <p:spPr>
          <a:xfrm>
            <a:off x="2770777" y="3296739"/>
            <a:ext cx="1749197" cy="369332"/>
          </a:xfrm>
          <a:prstGeom prst="rect">
            <a:avLst/>
          </a:prstGeom>
          <a:noFill/>
        </p:spPr>
        <p:txBody>
          <a:bodyPr wrap="none" rtlCol="0">
            <a:spAutoFit/>
          </a:bodyPr>
          <a:lstStyle/>
          <a:p>
            <a:r>
              <a:rPr lang="en-US" dirty="0">
                <a:solidFill>
                  <a:schemeClr val="bg1"/>
                </a:solidFill>
              </a:rPr>
              <a:t>X= 0.27 y=0.32</a:t>
            </a:r>
          </a:p>
        </p:txBody>
      </p:sp>
    </p:spTree>
    <p:extLst>
      <p:ext uri="{BB962C8B-B14F-4D97-AF65-F5344CB8AC3E}">
        <p14:creationId xmlns:p14="http://schemas.microsoft.com/office/powerpoint/2010/main" val="368133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FE778C5-0681-4E87-B482-45A9FAC8BD8C}"/>
              </a:ext>
            </a:extLst>
          </p:cNvPr>
          <p:cNvPicPr>
            <a:picLocks noChangeAspect="1"/>
          </p:cNvPicPr>
          <p:nvPr/>
        </p:nvPicPr>
        <p:blipFill>
          <a:blip r:embed="rId3"/>
          <a:stretch>
            <a:fillRect/>
          </a:stretch>
        </p:blipFill>
        <p:spPr>
          <a:xfrm>
            <a:off x="1496075" y="3220203"/>
            <a:ext cx="6047798" cy="3058595"/>
          </a:xfrm>
          <a:prstGeom prst="rect">
            <a:avLst/>
          </a:prstGeom>
        </p:spPr>
      </p:pic>
      <p:sp>
        <p:nvSpPr>
          <p:cNvPr id="2" name="Title 1">
            <a:extLst>
              <a:ext uri="{FF2B5EF4-FFF2-40B4-BE49-F238E27FC236}">
                <a16:creationId xmlns:a16="http://schemas.microsoft.com/office/drawing/2014/main" id="{14F2F857-C28A-4640-85AC-5C38281E83A2}"/>
              </a:ext>
            </a:extLst>
          </p:cNvPr>
          <p:cNvSpPr>
            <a:spLocks noGrp="1"/>
          </p:cNvSpPr>
          <p:nvPr>
            <p:ph type="title"/>
          </p:nvPr>
        </p:nvSpPr>
        <p:spPr/>
        <p:txBody>
          <a:bodyPr/>
          <a:lstStyle/>
          <a:p>
            <a:r>
              <a:rPr lang="en-US" dirty="0"/>
              <a:t>Cheshire symmetry</a:t>
            </a:r>
          </a:p>
        </p:txBody>
      </p:sp>
      <p:sp>
        <p:nvSpPr>
          <p:cNvPr id="16" name="Rectangle 15">
            <a:extLst>
              <a:ext uri="{FF2B5EF4-FFF2-40B4-BE49-F238E27FC236}">
                <a16:creationId xmlns:a16="http://schemas.microsoft.com/office/drawing/2014/main" id="{2B8F3554-7DFC-4406-BA02-20E73A0FF6F9}"/>
              </a:ext>
            </a:extLst>
          </p:cNvPr>
          <p:cNvSpPr>
            <a:spLocks noChangeAspect="1"/>
          </p:cNvSpPr>
          <p:nvPr/>
        </p:nvSpPr>
        <p:spPr>
          <a:xfrm>
            <a:off x="2570522" y="2361422"/>
            <a:ext cx="1857088" cy="1857088"/>
          </a:xfrm>
          <a:prstGeom prst="rect">
            <a:avLst/>
          </a:prstGeom>
          <a:solidFill>
            <a:srgbClr val="FFFFFF">
              <a:alpha val="3607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3881F469-143C-4711-84D7-EC85423ED5D7}"/>
              </a:ext>
            </a:extLst>
          </p:cNvPr>
          <p:cNvGrpSpPr/>
          <p:nvPr/>
        </p:nvGrpSpPr>
        <p:grpSpPr>
          <a:xfrm>
            <a:off x="2326305" y="3496106"/>
            <a:ext cx="872281" cy="1002010"/>
            <a:chOff x="-1862680" y="5392546"/>
            <a:chExt cx="872281" cy="1002010"/>
          </a:xfrm>
        </p:grpSpPr>
        <p:cxnSp>
          <p:nvCxnSpPr>
            <p:cNvPr id="21" name="Straight Arrow Connector 20">
              <a:extLst>
                <a:ext uri="{FF2B5EF4-FFF2-40B4-BE49-F238E27FC236}">
                  <a16:creationId xmlns:a16="http://schemas.microsoft.com/office/drawing/2014/main" id="{17AD066B-771F-48CA-9876-FF6A13600DEF}"/>
                </a:ext>
              </a:extLst>
            </p:cNvPr>
            <p:cNvCxnSpPr>
              <a:cxnSpLocks/>
            </p:cNvCxnSpPr>
            <p:nvPr/>
          </p:nvCxnSpPr>
          <p:spPr>
            <a:xfrm flipV="1">
              <a:off x="-1605241" y="6088724"/>
              <a:ext cx="386633" cy="2184"/>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F5A8DBB-4A5E-4F8D-A0E9-1B87E79FBCD5}"/>
                </a:ext>
              </a:extLst>
            </p:cNvPr>
            <p:cNvSpPr txBox="1"/>
            <p:nvPr/>
          </p:nvSpPr>
          <p:spPr>
            <a:xfrm>
              <a:off x="-1290481" y="6025224"/>
              <a:ext cx="300082" cy="369332"/>
            </a:xfrm>
            <a:prstGeom prst="rect">
              <a:avLst/>
            </a:prstGeom>
            <a:noFill/>
          </p:spPr>
          <p:txBody>
            <a:bodyPr wrap="none" rtlCol="0">
              <a:spAutoFit/>
            </a:bodyPr>
            <a:lstStyle/>
            <a:p>
              <a:r>
                <a:rPr lang="en-US" dirty="0">
                  <a:solidFill>
                    <a:schemeClr val="bg1"/>
                  </a:solidFill>
                </a:rPr>
                <a:t>x</a:t>
              </a:r>
            </a:p>
          </p:txBody>
        </p:sp>
        <p:cxnSp>
          <p:nvCxnSpPr>
            <p:cNvPr id="23" name="Straight Arrow Connector 22">
              <a:extLst>
                <a:ext uri="{FF2B5EF4-FFF2-40B4-BE49-F238E27FC236}">
                  <a16:creationId xmlns:a16="http://schemas.microsoft.com/office/drawing/2014/main" id="{A5EFE137-03B3-4DFB-BBDA-B0807FA79A74}"/>
                </a:ext>
              </a:extLst>
            </p:cNvPr>
            <p:cNvCxnSpPr>
              <a:cxnSpLocks/>
            </p:cNvCxnSpPr>
            <p:nvPr/>
          </p:nvCxnSpPr>
          <p:spPr>
            <a:xfrm flipH="1" flipV="1">
              <a:off x="-1601070" y="5678921"/>
              <a:ext cx="1" cy="442166"/>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CA385B8-44D2-4BCC-8B86-A647E3F118F3}"/>
                </a:ext>
              </a:extLst>
            </p:cNvPr>
            <p:cNvSpPr txBox="1"/>
            <p:nvPr/>
          </p:nvSpPr>
          <p:spPr>
            <a:xfrm>
              <a:off x="-1862680" y="5392546"/>
              <a:ext cx="300082" cy="369332"/>
            </a:xfrm>
            <a:prstGeom prst="rect">
              <a:avLst/>
            </a:prstGeom>
            <a:noFill/>
          </p:spPr>
          <p:txBody>
            <a:bodyPr wrap="none" rtlCol="0">
              <a:spAutoFit/>
            </a:bodyPr>
            <a:lstStyle/>
            <a:p>
              <a:r>
                <a:rPr lang="en-US" dirty="0">
                  <a:solidFill>
                    <a:schemeClr val="bg1"/>
                  </a:solidFill>
                </a:rPr>
                <a:t>y</a:t>
              </a:r>
            </a:p>
          </p:txBody>
        </p:sp>
      </p:grpSp>
      <p:sp>
        <p:nvSpPr>
          <p:cNvPr id="26" name="Oval 25">
            <a:extLst>
              <a:ext uri="{FF2B5EF4-FFF2-40B4-BE49-F238E27FC236}">
                <a16:creationId xmlns:a16="http://schemas.microsoft.com/office/drawing/2014/main" id="{215C158B-957C-417C-8982-B315C8071A7F}"/>
              </a:ext>
            </a:extLst>
          </p:cNvPr>
          <p:cNvSpPr>
            <a:spLocks noChangeAspect="1"/>
          </p:cNvSpPr>
          <p:nvPr/>
        </p:nvSpPr>
        <p:spPr>
          <a:xfrm>
            <a:off x="2800546" y="3606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D6FED81-AFC0-43A3-8144-ED2CCA36DAB7}"/>
              </a:ext>
            </a:extLst>
          </p:cNvPr>
          <p:cNvSpPr txBox="1"/>
          <p:nvPr/>
        </p:nvSpPr>
        <p:spPr>
          <a:xfrm>
            <a:off x="2770777" y="3296739"/>
            <a:ext cx="1749197" cy="369332"/>
          </a:xfrm>
          <a:prstGeom prst="rect">
            <a:avLst/>
          </a:prstGeom>
          <a:noFill/>
        </p:spPr>
        <p:txBody>
          <a:bodyPr wrap="none" rtlCol="0">
            <a:spAutoFit/>
          </a:bodyPr>
          <a:lstStyle/>
          <a:p>
            <a:r>
              <a:rPr lang="en-US" dirty="0">
                <a:solidFill>
                  <a:schemeClr val="bg1"/>
                </a:solidFill>
              </a:rPr>
              <a:t>X= 0.27 y=0.32</a:t>
            </a:r>
          </a:p>
        </p:txBody>
      </p:sp>
      <p:pic>
        <p:nvPicPr>
          <p:cNvPr id="18" name="Picture 17">
            <a:extLst>
              <a:ext uri="{FF2B5EF4-FFF2-40B4-BE49-F238E27FC236}">
                <a16:creationId xmlns:a16="http://schemas.microsoft.com/office/drawing/2014/main" id="{6E2AA6B9-4015-4E74-AE81-9738C9870DDF}"/>
              </a:ext>
            </a:extLst>
          </p:cNvPr>
          <p:cNvPicPr>
            <a:picLocks noChangeAspect="1"/>
          </p:cNvPicPr>
          <p:nvPr/>
        </p:nvPicPr>
        <p:blipFill>
          <a:blip r:embed="rId3"/>
          <a:stretch>
            <a:fillRect/>
          </a:stretch>
        </p:blipFill>
        <p:spPr>
          <a:xfrm>
            <a:off x="1496075" y="1365432"/>
            <a:ext cx="6047798" cy="3058595"/>
          </a:xfrm>
          <a:prstGeom prst="rect">
            <a:avLst/>
          </a:prstGeom>
        </p:spPr>
      </p:pic>
      <p:sp>
        <p:nvSpPr>
          <p:cNvPr id="19" name="Rectangle 18">
            <a:extLst>
              <a:ext uri="{FF2B5EF4-FFF2-40B4-BE49-F238E27FC236}">
                <a16:creationId xmlns:a16="http://schemas.microsoft.com/office/drawing/2014/main" id="{123CA97A-8440-42B2-B989-D9400D94A197}"/>
              </a:ext>
            </a:extLst>
          </p:cNvPr>
          <p:cNvSpPr>
            <a:spLocks noChangeAspect="1"/>
          </p:cNvSpPr>
          <p:nvPr/>
        </p:nvSpPr>
        <p:spPr>
          <a:xfrm>
            <a:off x="2621322" y="2412222"/>
            <a:ext cx="1857088" cy="1857088"/>
          </a:xfrm>
          <a:prstGeom prst="rect">
            <a:avLst/>
          </a:prstGeom>
          <a:solidFill>
            <a:srgbClr val="FFFFFF">
              <a:alpha val="36078"/>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9690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Find another equation to solve for z.</a:t>
            </a:r>
            <a:endParaRPr lang="en-US" sz="4000" dirty="0"/>
          </a:p>
        </p:txBody>
      </p:sp>
      <p:sp>
        <p:nvSpPr>
          <p:cNvPr id="7" name="Rectangle 6">
            <a:extLst>
              <a:ext uri="{FF2B5EF4-FFF2-40B4-BE49-F238E27FC236}">
                <a16:creationId xmlns:a16="http://schemas.microsoft.com/office/drawing/2014/main" id="{E33EB71A-99E8-494B-A899-73EB56518798}"/>
              </a:ext>
            </a:extLst>
          </p:cNvPr>
          <p:cNvSpPr/>
          <p:nvPr/>
        </p:nvSpPr>
        <p:spPr>
          <a:xfrm>
            <a:off x="171774" y="928552"/>
            <a:ext cx="4103613" cy="1043362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latin typeface="Courier New" panose="02070309020205020404" pitchFamily="49" charset="0"/>
                <a:cs typeface="Courier New" panose="02070309020205020404" pitchFamily="49" charset="0"/>
              </a:rPr>
              <a:t>    17   31.30   0.4525  0.0586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18   31.30   0.9414  0.4525  </a:t>
            </a:r>
            <a:r>
              <a:rPr lang="en-US" sz="1050" b="1" dirty="0">
                <a:latin typeface="Courier New" panose="02070309020205020404" pitchFamily="49" charset="0"/>
                <a:cs typeface="Courier New" panose="02070309020205020404" pitchFamily="49" charset="0"/>
              </a:rPr>
              <a:t>0.2500</a:t>
            </a:r>
            <a:r>
              <a:rPr lang="en-US" sz="1050" dirty="0">
                <a:latin typeface="Courier New" panose="02070309020205020404" pitchFamily="49" charset="0"/>
                <a:cs typeface="Courier New" panose="02070309020205020404" pitchFamily="49" charset="0"/>
              </a:rPr>
              <a:t> </a:t>
            </a:r>
          </a:p>
          <a:p>
            <a:r>
              <a:rPr lang="en-US" sz="1050" dirty="0">
                <a:latin typeface="Courier New" panose="02070309020205020404" pitchFamily="49" charset="0"/>
                <a:cs typeface="Courier New" panose="02070309020205020404" pitchFamily="49" charset="0"/>
              </a:rPr>
              <a:t>    21   31.30   0.9414  0.5475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24   31.30   0.5475  0.0586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25   31.30   0.0586  0.4525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26   31.30   0.0586  0.5475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27   31.30   0.4525  0.9414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28   31.30   0.5475  0.9414  </a:t>
            </a:r>
            <a:r>
              <a:rPr lang="en-US" sz="1050" b="1" dirty="0">
                <a:latin typeface="Courier New" panose="02070309020205020404" pitchFamily="49" charset="0"/>
                <a:cs typeface="Courier New" panose="02070309020205020404" pitchFamily="49" charset="0"/>
              </a:rPr>
              <a:t>0.2500</a:t>
            </a:r>
          </a:p>
          <a:p>
            <a:r>
              <a:rPr lang="en-US" sz="1050" dirty="0">
                <a:latin typeface="Courier New" panose="02070309020205020404" pitchFamily="49" charset="0"/>
                <a:cs typeface="Courier New" panose="02070309020205020404" pitchFamily="49" charset="0"/>
              </a:rPr>
              <a:t>    19   31.30   0.4525  0.0586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20   31.30   0.9414  0.4525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22   31.30   0.5475  0.0586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23   31.30   0.9414  0.5475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29   31.30   0.0586  0.4525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30   31.30   0.0586  0.5475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31   31.30   0.4525  0.9414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32   31.30   0.5475  0.9414  </a:t>
            </a:r>
            <a:r>
              <a:rPr lang="en-US" sz="1050" b="1" dirty="0">
                <a:latin typeface="Courier New" panose="02070309020205020404" pitchFamily="49" charset="0"/>
                <a:cs typeface="Courier New" panose="02070309020205020404" pitchFamily="49" charset="0"/>
              </a:rPr>
              <a:t>0.7500</a:t>
            </a:r>
          </a:p>
          <a:p>
            <a:r>
              <a:rPr lang="en-US" sz="1050" dirty="0">
                <a:latin typeface="Courier New" panose="02070309020205020404" pitchFamily="49" charset="0"/>
                <a:cs typeface="Courier New" panose="02070309020205020404" pitchFamily="49" charset="0"/>
              </a:rPr>
              <a:t>    </a:t>
            </a:r>
            <a:r>
              <a:rPr lang="en-US" sz="1050" dirty="0">
                <a:highlight>
                  <a:srgbClr val="FFCCFF"/>
                </a:highlight>
                <a:latin typeface="Courier New" panose="02070309020205020404" pitchFamily="49" charset="0"/>
                <a:cs typeface="Courier New" panose="02070309020205020404" pitchFamily="49" charset="0"/>
              </a:rPr>
              <a:t>11   32.05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0.0081  0.6229</a:t>
            </a:r>
          </a:p>
          <a:p>
            <a:r>
              <a:rPr lang="en-US" sz="1050" dirty="0">
                <a:highlight>
                  <a:srgbClr val="FFCCFF"/>
                </a:highlight>
                <a:latin typeface="Courier New" panose="02070309020205020404" pitchFamily="49" charset="0"/>
                <a:cs typeface="Courier New" panose="02070309020205020404" pitchFamily="49" charset="0"/>
              </a:rPr>
              <a:t>    13   32.05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0.9926  0.6229</a:t>
            </a:r>
          </a:p>
          <a:p>
            <a:r>
              <a:rPr lang="en-US" sz="1050" dirty="0">
                <a:highlight>
                  <a:srgbClr val="FFCCFF"/>
                </a:highlight>
                <a:latin typeface="Courier New" panose="02070309020205020404" pitchFamily="49" charset="0"/>
                <a:cs typeface="Courier New" panose="02070309020205020404" pitchFamily="49" charset="0"/>
              </a:rPr>
              <a:t>    14   32.05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0.9926  0.3771</a:t>
            </a:r>
          </a:p>
          <a:p>
            <a:r>
              <a:rPr lang="en-US" sz="1050" dirty="0">
                <a:highlight>
                  <a:srgbClr val="FFCCFF"/>
                </a:highlight>
                <a:latin typeface="Courier New" panose="02070309020205020404" pitchFamily="49" charset="0"/>
                <a:cs typeface="Courier New" panose="02070309020205020404" pitchFamily="49" charset="0"/>
              </a:rPr>
              <a:t>    15   32.05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0.0081  0.3771</a:t>
            </a:r>
          </a:p>
          <a:p>
            <a:r>
              <a:rPr lang="en-US" sz="1050" dirty="0">
                <a:highlight>
                  <a:srgbClr val="FFCCFF"/>
                </a:highlight>
                <a:latin typeface="Courier New" panose="02070309020205020404" pitchFamily="49" charset="0"/>
                <a:cs typeface="Courier New" panose="02070309020205020404" pitchFamily="49" charset="0"/>
              </a:rPr>
              <a:t>    43   28.98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0.1060  0.1229</a:t>
            </a:r>
          </a:p>
          <a:p>
            <a:r>
              <a:rPr lang="en-US" sz="1050" dirty="0">
                <a:highlight>
                  <a:srgbClr val="FFCCFF"/>
                </a:highlight>
                <a:latin typeface="Courier New" panose="02070309020205020404" pitchFamily="49" charset="0"/>
                <a:cs typeface="Courier New" panose="02070309020205020404" pitchFamily="49" charset="0"/>
              </a:rPr>
              <a:t>    44   28.98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0.8940  0.1229</a:t>
            </a:r>
          </a:p>
          <a:p>
            <a:r>
              <a:rPr lang="en-US" sz="1050" dirty="0">
                <a:highlight>
                  <a:srgbClr val="FFCCFF"/>
                </a:highlight>
                <a:latin typeface="Courier New" panose="02070309020205020404" pitchFamily="49" charset="0"/>
                <a:cs typeface="Courier New" panose="02070309020205020404" pitchFamily="49" charset="0"/>
              </a:rPr>
              <a:t>    46   28.98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0.1060  0.8771</a:t>
            </a:r>
          </a:p>
          <a:p>
            <a:r>
              <a:rPr lang="en-US" sz="1050" dirty="0">
                <a:highlight>
                  <a:srgbClr val="FFCCFF"/>
                </a:highlight>
                <a:latin typeface="Courier New" panose="02070309020205020404" pitchFamily="49" charset="0"/>
                <a:cs typeface="Courier New" panose="02070309020205020404" pitchFamily="49" charset="0"/>
              </a:rPr>
              <a:t>    48   28.98   </a:t>
            </a:r>
            <a:r>
              <a:rPr lang="en-US" sz="1050" b="1" dirty="0">
                <a:highlight>
                  <a:srgbClr val="FFCCFF"/>
                </a:highlight>
                <a:latin typeface="Courier New" panose="02070309020205020404" pitchFamily="49" charset="0"/>
                <a:cs typeface="Courier New" panose="02070309020205020404" pitchFamily="49" charset="0"/>
              </a:rPr>
              <a:t>0.5000</a:t>
            </a:r>
            <a:r>
              <a:rPr lang="en-US" sz="1050" dirty="0">
                <a:highlight>
                  <a:srgbClr val="FFCCFF"/>
                </a:highlight>
                <a:latin typeface="Courier New" panose="02070309020205020404" pitchFamily="49" charset="0"/>
                <a:cs typeface="Courier New" panose="02070309020205020404" pitchFamily="49" charset="0"/>
              </a:rPr>
              <a:t>  0.8940  0.8771</a:t>
            </a:r>
          </a:p>
          <a:p>
            <a:r>
              <a:rPr lang="en-US" sz="1050" dirty="0">
                <a:latin typeface="Courier New" panose="02070309020205020404" pitchFamily="49" charset="0"/>
                <a:cs typeface="Courier New" panose="02070309020205020404" pitchFamily="49" charset="0"/>
              </a:rPr>
              <a:t>    10   32.05   0.0081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12   32.05   0.9926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0.6229</a:t>
            </a:r>
          </a:p>
          <a:p>
            <a:r>
              <a:rPr lang="en-US" sz="1050" dirty="0">
                <a:latin typeface="Courier New" panose="02070309020205020404" pitchFamily="49" charset="0"/>
                <a:cs typeface="Courier New" panose="02070309020205020404" pitchFamily="49" charset="0"/>
              </a:rPr>
              <a:t>    16   32.05   0.0081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0.3771</a:t>
            </a:r>
          </a:p>
          <a:p>
            <a:r>
              <a:rPr lang="en-US" sz="1050" dirty="0">
                <a:latin typeface="Courier New" panose="02070309020205020404" pitchFamily="49" charset="0"/>
                <a:cs typeface="Courier New" panose="02070309020205020404" pitchFamily="49" charset="0"/>
              </a:rPr>
              <a:t>    41   28.98   0.1060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42   28.98   0.8940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0.1229</a:t>
            </a:r>
          </a:p>
          <a:p>
            <a:r>
              <a:rPr lang="en-US" sz="1050" dirty="0">
                <a:latin typeface="Courier New" panose="02070309020205020404" pitchFamily="49" charset="0"/>
                <a:cs typeface="Courier New" panose="02070309020205020404" pitchFamily="49" charset="0"/>
              </a:rPr>
              <a:t>    45   28.98   0.1060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47   28.98   0.8940  </a:t>
            </a:r>
            <a:r>
              <a:rPr lang="en-US" sz="1050" b="1" dirty="0">
                <a:latin typeface="Courier New" panose="02070309020205020404" pitchFamily="49" charset="0"/>
                <a:cs typeface="Courier New" panose="02070309020205020404" pitchFamily="49" charset="0"/>
              </a:rPr>
              <a:t>0.5000</a:t>
            </a:r>
            <a:r>
              <a:rPr lang="en-US" sz="1050" dirty="0">
                <a:latin typeface="Courier New" panose="02070309020205020404" pitchFamily="49" charset="0"/>
                <a:cs typeface="Courier New" panose="02070309020205020404" pitchFamily="49" charset="0"/>
              </a:rPr>
              <a:t>  0.8771</a:t>
            </a:r>
          </a:p>
          <a:p>
            <a:r>
              <a:rPr lang="en-US" sz="1050" dirty="0">
                <a:latin typeface="Courier New" panose="02070309020205020404" pitchFamily="49" charset="0"/>
                <a:cs typeface="Courier New" panose="02070309020205020404" pitchFamily="49" charset="0"/>
              </a:rPr>
              <a:t>    33   30.79   0.3954  0.4941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34   30.79   0.6046  0.4941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35   30.79   0.4941  0.3954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36   30.79   0.5059  0.3954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37   30.79   0.3954  0.5059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38   30.79   0.6046  0.5059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39   30.79   0.4941  0.6046  </a:t>
            </a:r>
            <a:r>
              <a:rPr lang="en-US" sz="1050" b="1" dirty="0">
                <a:latin typeface="Courier New" panose="02070309020205020404" pitchFamily="49" charset="0"/>
                <a:cs typeface="Courier New" panose="02070309020205020404" pitchFamily="49" charset="0"/>
              </a:rPr>
              <a:t>0.5000</a:t>
            </a:r>
          </a:p>
          <a:p>
            <a:r>
              <a:rPr lang="en-US" sz="1050" dirty="0">
                <a:latin typeface="Courier New" panose="02070309020205020404" pitchFamily="49" charset="0"/>
                <a:cs typeface="Courier New" panose="02070309020205020404" pitchFamily="49" charset="0"/>
              </a:rPr>
              <a:t>    40   30.79   0.5059  0.6046  </a:t>
            </a:r>
            <a:r>
              <a:rPr lang="en-US" sz="1050" b="1" dirty="0">
                <a:latin typeface="Courier New" panose="02070309020205020404" pitchFamily="49" charset="0"/>
                <a:cs typeface="Courier New" panose="02070309020205020404" pitchFamily="49" charset="0"/>
              </a:rPr>
              <a:t>0.5000</a:t>
            </a:r>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r>
              <a:rPr lang="en-US" sz="1050" dirty="0">
                <a:latin typeface="Courier New" panose="02070309020205020404" pitchFamily="49" charset="0"/>
                <a:cs typeface="Courier New" panose="02070309020205020404" pitchFamily="49" charset="0"/>
              </a:rPr>
              <a:t>    62</a:t>
            </a:r>
          </a:p>
        </p:txBody>
      </p:sp>
      <p:cxnSp>
        <p:nvCxnSpPr>
          <p:cNvPr id="6" name="Straight Arrow Connector 5">
            <a:extLst>
              <a:ext uri="{FF2B5EF4-FFF2-40B4-BE49-F238E27FC236}">
                <a16:creationId xmlns:a16="http://schemas.microsoft.com/office/drawing/2014/main" id="{20F3DBAB-BCDC-4732-A55A-31E387ADE85D}"/>
              </a:ext>
            </a:extLst>
          </p:cNvPr>
          <p:cNvCxnSpPr>
            <a:cxnSpLocks/>
          </p:cNvCxnSpPr>
          <p:nvPr/>
        </p:nvCxnSpPr>
        <p:spPr>
          <a:xfrm>
            <a:off x="3368387" y="3910395"/>
            <a:ext cx="2574572" cy="8248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0CCBB5-596A-4F09-9D24-D1C99CAC91C5}"/>
              </a:ext>
            </a:extLst>
          </p:cNvPr>
          <p:cNvCxnSpPr>
            <a:cxnSpLocks/>
          </p:cNvCxnSpPr>
          <p:nvPr/>
        </p:nvCxnSpPr>
        <p:spPr>
          <a:xfrm>
            <a:off x="3368387" y="3910395"/>
            <a:ext cx="2574572" cy="22726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906F53-313B-4C33-BE57-B2430CCA2C73}"/>
              </a:ext>
            </a:extLst>
          </p:cNvPr>
          <p:cNvCxnSpPr>
            <a:cxnSpLocks/>
          </p:cNvCxnSpPr>
          <p:nvPr/>
        </p:nvCxnSpPr>
        <p:spPr>
          <a:xfrm>
            <a:off x="3368387" y="3910395"/>
            <a:ext cx="2574572" cy="38728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740136-432A-4280-8216-A0F26872498F}"/>
              </a:ext>
            </a:extLst>
          </p:cNvPr>
          <p:cNvCxnSpPr>
            <a:cxnSpLocks/>
          </p:cNvCxnSpPr>
          <p:nvPr/>
        </p:nvCxnSpPr>
        <p:spPr>
          <a:xfrm>
            <a:off x="3368387" y="3910395"/>
            <a:ext cx="2574572" cy="56254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1CC6C9-F0CA-4DF1-A60B-67B2A508ECDE}"/>
              </a:ext>
            </a:extLst>
          </p:cNvPr>
          <p:cNvSpPr txBox="1"/>
          <p:nvPr/>
        </p:nvSpPr>
        <p:spPr>
          <a:xfrm>
            <a:off x="5866758" y="997132"/>
            <a:ext cx="2348720" cy="7848302"/>
          </a:xfrm>
          <a:prstGeom prst="rect">
            <a:avLst/>
          </a:prstGeom>
          <a:noFill/>
          <a:ln>
            <a:noFill/>
          </a:ln>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latin typeface="Courier New" panose="02070309020205020404" pitchFamily="49" charset="0"/>
                <a:cs typeface="Courier New" panose="02070309020205020404" pitchFamily="49" charset="0"/>
              </a:rPr>
              <a:t>8-5)  ½+x-y,  ½-x-y,   ¼</a:t>
            </a:r>
          </a:p>
          <a:p>
            <a:r>
              <a:rPr lang="en-US" sz="1050" dirty="0">
                <a:solidFill>
                  <a:schemeClr val="tx2"/>
                </a:solidFill>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s-ES" sz="1050" dirty="0">
                <a:solidFill>
                  <a:schemeClr val="tx2"/>
                </a:solidFill>
                <a:latin typeface="Courier New" panose="02070309020205020404" pitchFamily="49" charset="0"/>
                <a:cs typeface="Courier New" panose="02070309020205020404" pitchFamily="49" charset="0"/>
              </a:rPr>
              <a:t>6-8)  ½-x-y, -½-x+y,   ¼</a:t>
            </a:r>
          </a:p>
          <a:p>
            <a:r>
              <a:rPr lang="es-ES" sz="1050" dirty="0">
                <a:solidFill>
                  <a:schemeClr val="tx2"/>
                </a:solidFill>
                <a:latin typeface="Courier New" panose="02070309020205020404" pitchFamily="49" charset="0"/>
                <a:cs typeface="Courier New" panose="02070309020205020404" pitchFamily="49" charset="0"/>
              </a:rPr>
              <a:t>8-6) -½+x+y,  ½+x-y,  -¼</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4-5)      ½,   ½-2x,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5-4)     -½,  -½+2x,  -¼-2z</a:t>
            </a:r>
          </a:p>
          <a:p>
            <a:r>
              <a:rPr lang="en-US" sz="1050" b="1" dirty="0">
                <a:solidFill>
                  <a:schemeClr val="tx2"/>
                </a:solidFill>
                <a:highlight>
                  <a:srgbClr val="FFCCFF"/>
                </a:highlight>
                <a:latin typeface="Courier New" panose="02070309020205020404" pitchFamily="49" charset="0"/>
                <a:cs typeface="Courier New" panose="02070309020205020404" pitchFamily="49" charset="0"/>
              </a:rPr>
              <a:t>3-6)      ½,   ½+2x,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6-3)     -½,  -½-2x,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2-7)     -½,  -½-2y,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7-2)      ½,   ½+2y,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1-8)     -½,  -½+2y,  -¼+2z</a:t>
            </a:r>
          </a:p>
          <a:p>
            <a:r>
              <a:rPr lang="en-US" sz="1050" dirty="0">
                <a:solidFill>
                  <a:schemeClr val="tx2"/>
                </a:solidFill>
                <a:highlight>
                  <a:srgbClr val="FFCCFF"/>
                </a:highlight>
                <a:latin typeface="Courier New" panose="02070309020205020404" pitchFamily="49" charset="0"/>
                <a:cs typeface="Courier New" panose="02070309020205020404" pitchFamily="49" charset="0"/>
              </a:rPr>
              <a:t>8-1)      ½,   ½-2y,   ¼-2z</a:t>
            </a:r>
          </a:p>
          <a:p>
            <a:r>
              <a:rPr lang="en-US" sz="1050" dirty="0">
                <a:solidFill>
                  <a:schemeClr val="tx2"/>
                </a:solidFill>
                <a:latin typeface="Courier New" panose="02070309020205020404" pitchFamily="49" charset="0"/>
                <a:cs typeface="Courier New" panose="02070309020205020404" pitchFamily="49" charset="0"/>
              </a:rPr>
              <a:t>3-5)   ½-2y,      ½,  -¼+2z</a:t>
            </a:r>
          </a:p>
          <a:p>
            <a:r>
              <a:rPr lang="en-US" sz="1050" dirty="0">
                <a:solidFill>
                  <a:schemeClr val="tx2"/>
                </a:solidFill>
                <a:latin typeface="Courier New" panose="02070309020205020404" pitchFamily="49" charset="0"/>
                <a:cs typeface="Courier New" panose="02070309020205020404" pitchFamily="49" charset="0"/>
              </a:rPr>
              <a:t>5-3)  -½+2y,     -½,   ¼-2z</a:t>
            </a:r>
          </a:p>
          <a:p>
            <a:r>
              <a:rPr lang="en-US" sz="1050" dirty="0">
                <a:solidFill>
                  <a:schemeClr val="tx2"/>
                </a:solidFill>
                <a:latin typeface="Courier New" panose="02070309020205020404" pitchFamily="49" charset="0"/>
                <a:cs typeface="Courier New" panose="02070309020205020404" pitchFamily="49" charset="0"/>
              </a:rPr>
              <a:t>4-6)   ½+2y,      ½,  -¼+2z</a:t>
            </a:r>
          </a:p>
          <a:p>
            <a:r>
              <a:rPr lang="en-US" sz="1050" dirty="0">
                <a:solidFill>
                  <a:schemeClr val="tx2"/>
                </a:solidFill>
                <a:latin typeface="Courier New" panose="02070309020205020404" pitchFamily="49" charset="0"/>
                <a:cs typeface="Courier New" panose="02070309020205020404" pitchFamily="49" charset="0"/>
              </a:rPr>
              <a:t>6-4)  -½-2y,     -½,   ¼-2z</a:t>
            </a:r>
          </a:p>
          <a:p>
            <a:r>
              <a:rPr lang="en-US" sz="1050" dirty="0">
                <a:solidFill>
                  <a:schemeClr val="tx2"/>
                </a:solidFill>
                <a:latin typeface="Courier New" panose="02070309020205020404" pitchFamily="49" charset="0"/>
                <a:cs typeface="Courier New" panose="02070309020205020404" pitchFamily="49" charset="0"/>
              </a:rPr>
              <a:t>1-7)  -½+2x,     -½,  -¾+2z</a:t>
            </a:r>
          </a:p>
          <a:p>
            <a:r>
              <a:rPr lang="en-US" sz="1050" dirty="0">
                <a:solidFill>
                  <a:schemeClr val="tx2"/>
                </a:solidFill>
                <a:latin typeface="Courier New" panose="02070309020205020404" pitchFamily="49" charset="0"/>
                <a:cs typeface="Courier New" panose="02070309020205020404" pitchFamily="49" charset="0"/>
              </a:rPr>
              <a:t>7-1)   ½-2x,      ½,   ¾-2z</a:t>
            </a:r>
          </a:p>
          <a:p>
            <a:r>
              <a:rPr lang="en-US" sz="1050" dirty="0">
                <a:solidFill>
                  <a:schemeClr val="tx2"/>
                </a:solidFill>
                <a:latin typeface="Courier New" panose="02070309020205020404" pitchFamily="49" charset="0"/>
                <a:cs typeface="Courier New" panose="02070309020205020404" pitchFamily="49" charset="0"/>
              </a:rPr>
              <a:t>2-8)  -½-2x,     -½,   ¼+2z</a:t>
            </a:r>
          </a:p>
          <a:p>
            <a:r>
              <a:rPr lang="en-US" sz="1050" dirty="0">
                <a:solidFill>
                  <a:schemeClr val="tx2"/>
                </a:solidFill>
                <a:latin typeface="Courier New" panose="02070309020205020404" pitchFamily="49" charset="0"/>
                <a:cs typeface="Courier New" panose="02070309020205020404" pitchFamily="49" charset="0"/>
              </a:rPr>
              <a:t>8-2)   ½+2x,      ½,  -¼-2z</a:t>
            </a:r>
          </a:p>
          <a:p>
            <a:r>
              <a:rPr lang="en-US" sz="1050" dirty="0">
                <a:solidFill>
                  <a:schemeClr val="tx2"/>
                </a:solidFill>
                <a:latin typeface="Courier New" panose="02070309020205020404" pitchFamily="49" charset="0"/>
                <a:cs typeface="Courier New" panose="02070309020205020404" pitchFamily="49" charset="0"/>
              </a:rPr>
              <a:t>1-2)     2x,     2y,  -½</a:t>
            </a:r>
          </a:p>
          <a:p>
            <a:r>
              <a:rPr lang="en-US" sz="1050" dirty="0">
                <a:solidFill>
                  <a:schemeClr val="tx2"/>
                </a:solidFill>
                <a:latin typeface="Courier New" panose="02070309020205020404" pitchFamily="49" charset="0"/>
                <a:cs typeface="Courier New" panose="02070309020205020404" pitchFamily="49" charset="0"/>
              </a:rPr>
              <a:t>2-1)    -2x,    -2y,   ½</a:t>
            </a:r>
          </a:p>
          <a:p>
            <a:r>
              <a:rPr lang="en-US" sz="1050" dirty="0">
                <a:solidFill>
                  <a:schemeClr val="tx2"/>
                </a:solidFill>
                <a:latin typeface="Courier New" panose="02070309020205020404" pitchFamily="49" charset="0"/>
                <a:cs typeface="Courier New" panose="02070309020205020404" pitchFamily="49" charset="0"/>
              </a:rPr>
              <a:t>3-4)    -2y,     2x,   ½</a:t>
            </a:r>
          </a:p>
          <a:p>
            <a:r>
              <a:rPr lang="en-US" sz="1050" dirty="0">
                <a:solidFill>
                  <a:schemeClr val="tx2"/>
                </a:solidFill>
                <a:latin typeface="Courier New" panose="02070309020205020404" pitchFamily="49" charset="0"/>
                <a:cs typeface="Courier New" panose="02070309020205020404" pitchFamily="49" charset="0"/>
              </a:rPr>
              <a:t>4-3)     2y,    -2x,  -½</a:t>
            </a:r>
          </a:p>
          <a:p>
            <a:r>
              <a:rPr lang="en-US" sz="1050" dirty="0">
                <a:solidFill>
                  <a:schemeClr val="tx2"/>
                </a:solidFill>
                <a:latin typeface="Courier New" panose="02070309020205020404" pitchFamily="49" charset="0"/>
                <a:cs typeface="Courier New" panose="02070309020205020404" pitchFamily="49" charset="0"/>
              </a:rPr>
              <a:t>5-6)     2y,     2x,  -½</a:t>
            </a:r>
          </a:p>
          <a:p>
            <a:r>
              <a:rPr lang="en-US" sz="1050" dirty="0">
                <a:solidFill>
                  <a:schemeClr val="tx2"/>
                </a:solidFill>
                <a:latin typeface="Courier New" panose="02070309020205020404" pitchFamily="49" charset="0"/>
                <a:cs typeface="Courier New" panose="02070309020205020404" pitchFamily="49" charset="0"/>
              </a:rPr>
              <a:t>6-5)    -2y,    -2x,   ½</a:t>
            </a:r>
          </a:p>
          <a:p>
            <a:r>
              <a:rPr lang="en-US" sz="1050" dirty="0">
                <a:solidFill>
                  <a:schemeClr val="tx2"/>
                </a:solidFill>
                <a:latin typeface="Courier New" panose="02070309020205020404" pitchFamily="49" charset="0"/>
                <a:cs typeface="Courier New" panose="02070309020205020404" pitchFamily="49" charset="0"/>
              </a:rPr>
              <a:t>7-8)    -2x,     2y,   ½</a:t>
            </a:r>
          </a:p>
          <a:p>
            <a:r>
              <a:rPr lang="en-US" sz="1050" dirty="0">
                <a:solidFill>
                  <a:schemeClr val="tx2"/>
                </a:solidFill>
                <a:latin typeface="Courier New" panose="02070309020205020404" pitchFamily="49" charset="0"/>
                <a:cs typeface="Courier New" panose="02070309020205020404" pitchFamily="49" charset="0"/>
              </a:rPr>
              <a:t>8-7)     2x,    -2y,  -½</a:t>
            </a:r>
          </a:p>
          <a:p>
            <a:r>
              <a:rPr lang="en-US" sz="1050" dirty="0">
                <a:solidFill>
                  <a:schemeClr val="tx2"/>
                </a:solidFill>
                <a:latin typeface="Courier New" panose="02070309020205020404" pitchFamily="49" charset="0"/>
                <a:cs typeface="Courier New" panose="02070309020205020404" pitchFamily="49" charset="0"/>
              </a:rPr>
              <a:t>1-5)    x-y,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2z</a:t>
            </a:r>
          </a:p>
          <a:p>
            <a:r>
              <a:rPr lang="en-US" sz="1050" dirty="0">
                <a:solidFill>
                  <a:schemeClr val="tx2"/>
                </a:solidFill>
                <a:latin typeface="Courier New" panose="02070309020205020404" pitchFamily="49" charset="0"/>
                <a:cs typeface="Courier New" panose="02070309020205020404" pitchFamily="49" charset="0"/>
              </a:rPr>
              <a:t>5-1)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x-y, -2z</a:t>
            </a:r>
          </a:p>
          <a:p>
            <a:r>
              <a:rPr lang="en-US" sz="1050" dirty="0">
                <a:solidFill>
                  <a:schemeClr val="tx2"/>
                </a:solidFill>
                <a:latin typeface="Courier New" panose="02070309020205020404" pitchFamily="49" charset="0"/>
                <a:cs typeface="Courier New" panose="02070309020205020404" pitchFamily="49" charset="0"/>
              </a:rPr>
              <a:t>2-5)   -x-y,   -x-y,  ½+2z</a:t>
            </a:r>
          </a:p>
          <a:p>
            <a:r>
              <a:rPr lang="en-US" sz="1050" dirty="0">
                <a:solidFill>
                  <a:schemeClr val="tx2"/>
                </a:solidFill>
                <a:latin typeface="Courier New" panose="02070309020205020404" pitchFamily="49" charset="0"/>
                <a:cs typeface="Courier New" panose="02070309020205020404" pitchFamily="49" charset="0"/>
              </a:rPr>
              <a:t>5-2)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a:t>
            </a:r>
            <a:r>
              <a:rPr lang="en-US" sz="1050" dirty="0" err="1">
                <a:solidFill>
                  <a:schemeClr val="tx2"/>
                </a:solidFill>
                <a:latin typeface="Courier New" panose="02070309020205020404" pitchFamily="49" charset="0"/>
                <a:cs typeface="Courier New" panose="02070309020205020404" pitchFamily="49" charset="0"/>
              </a:rPr>
              <a:t>x+y</a:t>
            </a:r>
            <a:r>
              <a:rPr lang="en-US" sz="1050" dirty="0">
                <a:solidFill>
                  <a:schemeClr val="tx2"/>
                </a:solidFill>
                <a:latin typeface="Courier New" panose="02070309020205020404" pitchFamily="49" charset="0"/>
                <a:cs typeface="Courier New" panose="02070309020205020404" pitchFamily="49" charset="0"/>
              </a:rPr>
              <a:t>, -½-2z</a:t>
            </a:r>
          </a:p>
          <a:p>
            <a:r>
              <a:rPr lang="en-US" sz="1050" dirty="0" err="1">
                <a:solidFill>
                  <a:schemeClr val="tx2"/>
                </a:solidFill>
                <a:latin typeface="Courier New" panose="02070309020205020404" pitchFamily="49" charset="0"/>
                <a:cs typeface="Courier New" panose="02070309020205020404" pitchFamily="49" charset="0"/>
              </a:rPr>
              <a:t>etc</a:t>
            </a:r>
            <a:endParaRPr lang="en-US" sz="1050" dirty="0">
              <a:solidFill>
                <a:schemeClr val="tx2"/>
              </a:solidFill>
              <a:latin typeface="Courier New" panose="02070309020205020404" pitchFamily="49" charset="0"/>
              <a:cs typeface="Courier New" panose="02070309020205020404" pitchFamily="49" charset="0"/>
            </a:endParaRPr>
          </a:p>
          <a:p>
            <a:endParaRPr lang="en-US" sz="1050" dirty="0">
              <a:solidFill>
                <a:schemeClr val="tx2"/>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47F34D07-F7D0-4C8E-8937-311A1D459B15}"/>
              </a:ext>
            </a:extLst>
          </p:cNvPr>
          <p:cNvCxnSpPr>
            <a:cxnSpLocks/>
          </p:cNvCxnSpPr>
          <p:nvPr/>
        </p:nvCxnSpPr>
        <p:spPr>
          <a:xfrm>
            <a:off x="3368387" y="3910395"/>
            <a:ext cx="2574572" cy="72256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CA456E-6B9F-499F-A989-CC895B7C5919}"/>
              </a:ext>
            </a:extLst>
          </p:cNvPr>
          <p:cNvCxnSpPr>
            <a:cxnSpLocks/>
          </p:cNvCxnSpPr>
          <p:nvPr/>
        </p:nvCxnSpPr>
        <p:spPr>
          <a:xfrm>
            <a:off x="3453053" y="3910395"/>
            <a:ext cx="2489906" cy="86734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1372B6-BDD3-417C-B0B8-A2D76F4839EA}"/>
              </a:ext>
            </a:extLst>
          </p:cNvPr>
          <p:cNvCxnSpPr>
            <a:cxnSpLocks/>
          </p:cNvCxnSpPr>
          <p:nvPr/>
        </p:nvCxnSpPr>
        <p:spPr>
          <a:xfrm>
            <a:off x="3453053" y="3910395"/>
            <a:ext cx="2489906" cy="1057845"/>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46E582F-38F8-49DC-A5D8-DFFD229D30DC}"/>
              </a:ext>
            </a:extLst>
          </p:cNvPr>
          <p:cNvCxnSpPr>
            <a:cxnSpLocks/>
          </p:cNvCxnSpPr>
          <p:nvPr/>
        </p:nvCxnSpPr>
        <p:spPr>
          <a:xfrm>
            <a:off x="3444588" y="3906691"/>
            <a:ext cx="2498371" cy="1206329"/>
          </a:xfrm>
          <a:prstGeom prst="straightConnector1">
            <a:avLst/>
          </a:prstGeom>
          <a:ln w="28575">
            <a:solidFill>
              <a:srgbClr val="F0AEE8"/>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12294D0-D0F9-4568-82B4-6BD0BC334D7B}"/>
              </a:ext>
            </a:extLst>
          </p:cNvPr>
          <p:cNvSpPr txBox="1"/>
          <p:nvPr/>
        </p:nvSpPr>
        <p:spPr>
          <a:xfrm>
            <a:off x="3453053" y="1819028"/>
            <a:ext cx="2498371" cy="1877437"/>
          </a:xfrm>
          <a:prstGeom prst="rect">
            <a:avLst/>
          </a:prstGeom>
          <a:noFill/>
        </p:spPr>
        <p:txBody>
          <a:bodyPr wrap="square" rtlCol="0">
            <a:spAutoFit/>
          </a:bodyPr>
          <a:lstStyle/>
          <a:p>
            <a:r>
              <a:rPr lang="en-US" dirty="0"/>
              <a:t>              </a:t>
            </a:r>
          </a:p>
          <a:p>
            <a:r>
              <a:rPr lang="en-US" sz="1400" dirty="0"/>
              <a:t>I see eight obvious matches for peak 11. Which equation should I use?</a:t>
            </a:r>
          </a:p>
          <a:p>
            <a:endParaRPr lang="en-US" sz="1400" dirty="0"/>
          </a:p>
          <a:p>
            <a:r>
              <a:rPr lang="en-US" sz="1400" dirty="0"/>
              <a:t>Use the equation that yields the previously obtained value of “x” or “y”</a:t>
            </a:r>
          </a:p>
        </p:txBody>
      </p:sp>
    </p:spTree>
    <p:extLst>
      <p:ext uri="{BB962C8B-B14F-4D97-AF65-F5344CB8AC3E}">
        <p14:creationId xmlns:p14="http://schemas.microsoft.com/office/powerpoint/2010/main" val="379942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5"/>
          <p:cNvSpPr txBox="1">
            <a:spLocks noChangeArrowheads="1"/>
          </p:cNvSpPr>
          <p:nvPr/>
        </p:nvSpPr>
        <p:spPr bwMode="auto">
          <a:xfrm>
            <a:off x="2895601" y="686554"/>
            <a:ext cx="254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 </a:t>
            </a:r>
            <a:r>
              <a:rPr lang="en-US" b="1" dirty="0"/>
              <a:t>Symmetry operator 3</a:t>
            </a:r>
          </a:p>
          <a:p>
            <a:pPr eaLnBrk="1" hangingPunct="1"/>
            <a:r>
              <a:rPr lang="en-US" b="1" dirty="0"/>
              <a:t>-Symmetry operator 6</a:t>
            </a:r>
          </a:p>
        </p:txBody>
      </p:sp>
      <p:sp>
        <p:nvSpPr>
          <p:cNvPr id="40968" name="Rectangle 6"/>
          <p:cNvSpPr>
            <a:spLocks noChangeArrowheads="1"/>
          </p:cNvSpPr>
          <p:nvPr/>
        </p:nvSpPr>
        <p:spPr bwMode="auto">
          <a:xfrm>
            <a:off x="5441951" y="631826"/>
            <a:ext cx="3359783" cy="939800"/>
          </a:xfrm>
          <a:prstGeom prst="rect">
            <a:avLst/>
          </a:prstGeom>
          <a:solidFill>
            <a:srgbClr val="FDCD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dirty="0">
              <a:latin typeface="Courier New" pitchFamily="49" charset="0"/>
              <a:cs typeface="Courier New" pitchFamily="49" charset="0"/>
            </a:endParaRPr>
          </a:p>
        </p:txBody>
      </p:sp>
      <p:sp>
        <p:nvSpPr>
          <p:cNvPr id="40972" name="Line 10"/>
          <p:cNvSpPr>
            <a:spLocks noChangeShapeType="1"/>
          </p:cNvSpPr>
          <p:nvPr/>
        </p:nvSpPr>
        <p:spPr bwMode="auto">
          <a:xfrm flipH="1">
            <a:off x="6125925" y="1555752"/>
            <a:ext cx="655080" cy="48259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380245" y="2305614"/>
            <a:ext cx="3217547" cy="646331"/>
          </a:xfrm>
          <a:prstGeom prst="rect">
            <a:avLst/>
          </a:prstGeom>
          <a:solidFill>
            <a:schemeClr val="bg1"/>
          </a:solidFill>
          <a:ln>
            <a:solidFill>
              <a:schemeClr val="tx1">
                <a:lumMod val="50000"/>
                <a:lumOff val="50000"/>
              </a:schemeClr>
            </a:solidFill>
          </a:ln>
        </p:spPr>
        <p:txBody>
          <a:bodyPr wrap="none" rtlCol="0">
            <a:spAutoFit/>
          </a:bodyPr>
          <a:lstStyle/>
          <a:p>
            <a:r>
              <a:rPr lang="en-US" dirty="0">
                <a:solidFill>
                  <a:srgbClr val="FF0000"/>
                </a:solidFill>
                <a:latin typeface="Courier New" pitchFamily="49" charset="0"/>
                <a:cs typeface="Courier New" pitchFamily="49" charset="0"/>
              </a:rPr>
              <a:t> u       v       w</a:t>
            </a:r>
          </a:p>
          <a:p>
            <a:r>
              <a:rPr lang="en-US" dirty="0">
                <a:latin typeface="Courier New" pitchFamily="49" charset="0"/>
                <a:cs typeface="Courier New" pitchFamily="49" charset="0"/>
              </a:rPr>
              <a:t>0.5000  0.0081  0.6229</a:t>
            </a:r>
          </a:p>
        </p:txBody>
      </p:sp>
      <p:sp>
        <p:nvSpPr>
          <p:cNvPr id="19" name="Rectangle 18"/>
          <p:cNvSpPr/>
          <p:nvPr/>
        </p:nvSpPr>
        <p:spPr>
          <a:xfrm>
            <a:off x="6855314" y="2224114"/>
            <a:ext cx="1949596" cy="584775"/>
          </a:xfrm>
          <a:prstGeom prst="rect">
            <a:avLst/>
          </a:prstGeom>
          <a:noFill/>
        </p:spPr>
        <p:txBody>
          <a:bodyPr wrap="square">
            <a:spAutoFit/>
          </a:bodyPr>
          <a:lstStyle/>
          <a:p>
            <a:r>
              <a:rPr lang="en-US" sz="1600" b="1" dirty="0">
                <a:latin typeface="Courier New" pitchFamily="49" charset="0"/>
                <a:cs typeface="Courier New" pitchFamily="49" charset="0"/>
              </a:rPr>
              <a:t>Plug in w, solve for z:</a:t>
            </a:r>
          </a:p>
        </p:txBody>
      </p:sp>
      <p:sp>
        <p:nvSpPr>
          <p:cNvPr id="22" name="Line 10"/>
          <p:cNvSpPr>
            <a:spLocks noChangeShapeType="1"/>
          </p:cNvSpPr>
          <p:nvPr/>
        </p:nvSpPr>
        <p:spPr bwMode="auto">
          <a:xfrm>
            <a:off x="7728341" y="1555751"/>
            <a:ext cx="1588" cy="482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4572000" y="2224114"/>
            <a:ext cx="2001472" cy="584775"/>
          </a:xfrm>
          <a:prstGeom prst="rect">
            <a:avLst/>
          </a:prstGeom>
          <a:noFill/>
        </p:spPr>
        <p:txBody>
          <a:bodyPr wrap="square">
            <a:spAutoFit/>
          </a:bodyPr>
          <a:lstStyle/>
          <a:p>
            <a:pPr lvl="0"/>
            <a:r>
              <a:rPr lang="en-US" sz="1600" b="1" dirty="0">
                <a:solidFill>
                  <a:srgbClr val="000000"/>
                </a:solidFill>
                <a:latin typeface="Courier New" pitchFamily="49" charset="0"/>
                <a:cs typeface="Courier New" pitchFamily="49" charset="0"/>
              </a:rPr>
              <a:t>Plug in v, solve for x:</a:t>
            </a:r>
          </a:p>
        </p:txBody>
      </p:sp>
      <p:sp>
        <p:nvSpPr>
          <p:cNvPr id="7" name="Oval 6"/>
          <p:cNvSpPr/>
          <p:nvPr/>
        </p:nvSpPr>
        <p:spPr>
          <a:xfrm>
            <a:off x="1002028" y="3598223"/>
            <a:ext cx="446762" cy="332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FF6C7BF-566A-4DDA-8DBB-1DC9567D6CD2}"/>
              </a:ext>
            </a:extLst>
          </p:cNvPr>
          <p:cNvSpPr txBox="1"/>
          <p:nvPr/>
        </p:nvSpPr>
        <p:spPr>
          <a:xfrm>
            <a:off x="4290060" y="2915272"/>
            <a:ext cx="2163405" cy="1169551"/>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v =  ½ + 2x</a:t>
            </a:r>
          </a:p>
          <a:p>
            <a:r>
              <a:rPr lang="en-US" sz="1400" dirty="0">
                <a:latin typeface="Courier New" panose="02070309020205020404" pitchFamily="49" charset="0"/>
                <a:cs typeface="Courier New" panose="02070309020205020404" pitchFamily="49" charset="0"/>
              </a:rPr>
              <a:t> 0.0081 =  ½ + 2x</a:t>
            </a:r>
          </a:p>
          <a:p>
            <a:r>
              <a:rPr lang="en-US" sz="1400" dirty="0">
                <a:latin typeface="Courier New" panose="02070309020205020404" pitchFamily="49" charset="0"/>
                <a:cs typeface="Courier New" panose="02070309020205020404" pitchFamily="49" charset="0"/>
              </a:rPr>
              <a:t>-0.4919 =      2x</a:t>
            </a:r>
          </a:p>
          <a:p>
            <a:r>
              <a:rPr lang="en-US" sz="1400" b="1" dirty="0">
                <a:latin typeface="Courier New" panose="02070309020205020404" pitchFamily="49" charset="0"/>
                <a:cs typeface="Courier New" panose="02070309020205020404" pitchFamily="49" charset="0"/>
              </a:rPr>
              <a:t>-0.2460 =       x</a:t>
            </a:r>
          </a:p>
          <a:p>
            <a:r>
              <a:rPr lang="en-US" sz="1400" b="1" dirty="0">
                <a:latin typeface="Courier New" panose="02070309020205020404" pitchFamily="49" charset="0"/>
                <a:cs typeface="Courier New" panose="02070309020205020404" pitchFamily="49" charset="0"/>
              </a:rPr>
              <a:t> 0.7541 =       x</a:t>
            </a:r>
          </a:p>
        </p:txBody>
      </p:sp>
      <p:sp>
        <p:nvSpPr>
          <p:cNvPr id="24" name="TextBox 23">
            <a:extLst>
              <a:ext uri="{FF2B5EF4-FFF2-40B4-BE49-F238E27FC236}">
                <a16:creationId xmlns:a16="http://schemas.microsoft.com/office/drawing/2014/main" id="{6DBBA884-403C-4F62-885C-D9CEB33B0F6E}"/>
              </a:ext>
            </a:extLst>
          </p:cNvPr>
          <p:cNvSpPr txBox="1"/>
          <p:nvPr/>
        </p:nvSpPr>
        <p:spPr>
          <a:xfrm>
            <a:off x="6821291" y="2951945"/>
            <a:ext cx="1889956" cy="954107"/>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w = ¼ + 2z</a:t>
            </a:r>
          </a:p>
          <a:p>
            <a:r>
              <a:rPr lang="en-US" sz="1400" dirty="0">
                <a:latin typeface="Courier New" panose="02070309020205020404" pitchFamily="49" charset="0"/>
                <a:cs typeface="Courier New" panose="02070309020205020404" pitchFamily="49" charset="0"/>
              </a:rPr>
              <a:t> 0.6229 = ¼ + 2z</a:t>
            </a:r>
          </a:p>
          <a:p>
            <a:r>
              <a:rPr lang="en-US" sz="1400" dirty="0">
                <a:latin typeface="Courier New" panose="02070309020205020404" pitchFamily="49" charset="0"/>
                <a:cs typeface="Courier New" panose="02070309020205020404" pitchFamily="49" charset="0"/>
              </a:rPr>
              <a:t> 0.3729 = 2z</a:t>
            </a:r>
          </a:p>
          <a:p>
            <a:r>
              <a:rPr lang="en-US" sz="1400" b="1" dirty="0">
                <a:latin typeface="Courier New" panose="02070309020205020404" pitchFamily="49" charset="0"/>
                <a:cs typeface="Courier New" panose="02070309020205020404" pitchFamily="49" charset="0"/>
              </a:rPr>
              <a:t> 0.1865 = z</a:t>
            </a:r>
          </a:p>
        </p:txBody>
      </p:sp>
      <p:pic>
        <p:nvPicPr>
          <p:cNvPr id="18" name="Picture 2" descr="xcontur_jpg">
            <a:extLst>
              <a:ext uri="{FF2B5EF4-FFF2-40B4-BE49-F238E27FC236}">
                <a16:creationId xmlns:a16="http://schemas.microsoft.com/office/drawing/2014/main" id="{57D33A2A-0D01-42B1-9FCA-8753C64F3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12" b="89648"/>
          <a:stretch/>
        </p:blipFill>
        <p:spPr bwMode="auto">
          <a:xfrm>
            <a:off x="12521" y="1893892"/>
            <a:ext cx="3952994" cy="49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F48A5DA-7A0C-4CA1-82BD-2B71C0608876}"/>
              </a:ext>
            </a:extLst>
          </p:cNvPr>
          <p:cNvSpPr/>
          <p:nvPr/>
        </p:nvSpPr>
        <p:spPr>
          <a:xfrm>
            <a:off x="5441951" y="579230"/>
            <a:ext cx="4572000" cy="923330"/>
          </a:xfrm>
          <a:prstGeom prst="rect">
            <a:avLst/>
          </a:prstGeom>
        </p:spPr>
        <p:txBody>
          <a:bodyPr>
            <a:spAutoFit/>
          </a:bodyPr>
          <a:lstStyle/>
          <a:p>
            <a:r>
              <a:rPr lang="en-US" b="1" dirty="0">
                <a:latin typeface="Courier New" pitchFamily="49" charset="0"/>
                <a:cs typeface="Courier New" pitchFamily="49" charset="0"/>
              </a:rPr>
              <a:t>  ½-y     ½+x     ¾+z </a:t>
            </a:r>
          </a:p>
          <a:p>
            <a:r>
              <a:rPr lang="en-US" b="1" u="sng" dirty="0">
                <a:latin typeface="Courier New" pitchFamily="49" charset="0"/>
                <a:cs typeface="Courier New" pitchFamily="49" charset="0"/>
              </a:rPr>
              <a:t>-( -y      -x     ½-z )</a:t>
            </a:r>
          </a:p>
          <a:p>
            <a:r>
              <a:rPr lang="en-US" b="1" dirty="0">
                <a:latin typeface="Courier New" pitchFamily="49" charset="0"/>
                <a:cs typeface="Courier New" pitchFamily="49" charset="0"/>
              </a:rPr>
              <a:t> u= ½  v=½+2x  w= ¼+2z</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fade">
                                      <p:cBhvr>
                                        <p:cTn id="13" dur="500"/>
                                        <p:tgtEl>
                                          <p:spTgt spid="409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animBg="1"/>
      <p:bldP spid="19" grpId="0"/>
      <p:bldP spid="22" grpId="0" animBg="1"/>
      <p:bldP spid="5"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9A74-728C-48FC-ADBA-149256201644}"/>
              </a:ext>
            </a:extLst>
          </p:cNvPr>
          <p:cNvSpPr>
            <a:spLocks noGrp="1"/>
          </p:cNvSpPr>
          <p:nvPr>
            <p:ph type="title"/>
          </p:nvPr>
        </p:nvSpPr>
        <p:spPr/>
        <p:txBody>
          <a:bodyPr/>
          <a:lstStyle/>
          <a:p>
            <a:pPr algn="l"/>
            <a:r>
              <a:rPr lang="en-US" dirty="0"/>
              <a:t>Calculate isomorphous difference Patterson map</a:t>
            </a:r>
          </a:p>
        </p:txBody>
      </p:sp>
      <p:pic>
        <p:nvPicPr>
          <p:cNvPr id="10" name="Picture 9">
            <a:extLst>
              <a:ext uri="{FF2B5EF4-FFF2-40B4-BE49-F238E27FC236}">
                <a16:creationId xmlns:a16="http://schemas.microsoft.com/office/drawing/2014/main" id="{3C73A983-5D2D-4313-86E9-310A164E3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03" y="1938109"/>
            <a:ext cx="5472422" cy="4204580"/>
          </a:xfrm>
          <a:prstGeom prst="rect">
            <a:avLst/>
          </a:prstGeom>
        </p:spPr>
      </p:pic>
      <p:sp>
        <p:nvSpPr>
          <p:cNvPr id="25" name="Rectangle 24">
            <a:extLst>
              <a:ext uri="{FF2B5EF4-FFF2-40B4-BE49-F238E27FC236}">
                <a16:creationId xmlns:a16="http://schemas.microsoft.com/office/drawing/2014/main" id="{6E85BD0F-EB63-4C64-856C-C3FE5D07E1FB}"/>
              </a:ext>
            </a:extLst>
          </p:cNvPr>
          <p:cNvSpPr/>
          <p:nvPr/>
        </p:nvSpPr>
        <p:spPr>
          <a:xfrm>
            <a:off x="2382284" y="3643147"/>
            <a:ext cx="2895456" cy="111508"/>
          </a:xfrm>
          <a:prstGeom prst="rect">
            <a:avLst/>
          </a:prstGeom>
          <a:solidFill>
            <a:srgbClr val="FEB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mn-ea"/>
              <a:cs typeface="+mn-cs"/>
            </a:endParaRPr>
          </a:p>
        </p:txBody>
      </p:sp>
      <p:pic>
        <p:nvPicPr>
          <p:cNvPr id="15" name="Graphic 14" descr="Right pointing backhand index">
            <a:extLst>
              <a:ext uri="{FF2B5EF4-FFF2-40B4-BE49-F238E27FC236}">
                <a16:creationId xmlns:a16="http://schemas.microsoft.com/office/drawing/2014/main" id="{99FD235E-BB85-4F1F-98FD-B785B75618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4970278" y="3831642"/>
            <a:ext cx="914400" cy="914400"/>
          </a:xfrm>
          <a:prstGeom prst="rect">
            <a:avLst/>
          </a:prstGeom>
        </p:spPr>
      </p:pic>
      <p:sp>
        <p:nvSpPr>
          <p:cNvPr id="16" name="TextBox 15">
            <a:extLst>
              <a:ext uri="{FF2B5EF4-FFF2-40B4-BE49-F238E27FC236}">
                <a16:creationId xmlns:a16="http://schemas.microsoft.com/office/drawing/2014/main" id="{B6AAE6F1-FA93-46D8-8D40-646EE5FAC89A}"/>
              </a:ext>
            </a:extLst>
          </p:cNvPr>
          <p:cNvSpPr txBox="1"/>
          <p:nvPr/>
        </p:nvSpPr>
        <p:spPr>
          <a:xfrm>
            <a:off x="5794561" y="3965676"/>
            <a:ext cx="3349439" cy="646331"/>
          </a:xfrm>
          <a:prstGeom prst="rect">
            <a:avLst/>
          </a:prstGeom>
          <a:solidFill>
            <a:srgbClr val="FFFF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Patterson Map extents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u</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min</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u</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max</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v</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min</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v</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max</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w</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min</a:t>
            </a: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Helvetica" pitchFamily="34" charset="0"/>
                <a:ea typeface="+mn-ea"/>
                <a:cs typeface="+mn-cs"/>
              </a:rPr>
              <a:t>w</a:t>
            </a:r>
            <a:r>
              <a:rPr kumimoji="0" lang="en-US" sz="1800" b="0" i="0" u="none" strike="noStrike" kern="1200" cap="none" spc="0" normalizeH="0" baseline="-25000" noProof="0" dirty="0" err="1">
                <a:ln>
                  <a:noFill/>
                </a:ln>
                <a:solidFill>
                  <a:srgbClr val="000000"/>
                </a:solidFill>
                <a:effectLst/>
                <a:uLnTx/>
                <a:uFillTx/>
                <a:latin typeface="Helvetica" pitchFamily="34" charset="0"/>
                <a:ea typeface="+mn-ea"/>
                <a:cs typeface="+mn-cs"/>
              </a:rPr>
              <a:t>max</a:t>
            </a:r>
            <a:endPar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endParaRPr>
          </a:p>
        </p:txBody>
      </p:sp>
      <p:pic>
        <p:nvPicPr>
          <p:cNvPr id="11" name="Graphic 10" descr="Right pointing backhand index">
            <a:extLst>
              <a:ext uri="{FF2B5EF4-FFF2-40B4-BE49-F238E27FC236}">
                <a16:creationId xmlns:a16="http://schemas.microsoft.com/office/drawing/2014/main" id="{66BF67AB-2556-48F8-8646-FE0DA7C574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2714659" y="2824287"/>
            <a:ext cx="914400" cy="914400"/>
          </a:xfrm>
          <a:prstGeom prst="rect">
            <a:avLst/>
          </a:prstGeom>
        </p:spPr>
      </p:pic>
      <p:sp>
        <p:nvSpPr>
          <p:cNvPr id="13" name="TextBox 12">
            <a:extLst>
              <a:ext uri="{FF2B5EF4-FFF2-40B4-BE49-F238E27FC236}">
                <a16:creationId xmlns:a16="http://schemas.microsoft.com/office/drawing/2014/main" id="{F025CB7D-81D1-4C2A-B3A4-AEE0653FD0AC}"/>
              </a:ext>
            </a:extLst>
          </p:cNvPr>
          <p:cNvSpPr txBox="1"/>
          <p:nvPr/>
        </p:nvSpPr>
        <p:spPr>
          <a:xfrm>
            <a:off x="3603020" y="3044447"/>
            <a:ext cx="5329677" cy="646331"/>
          </a:xfrm>
          <a:prstGeom prst="rect">
            <a:avLst/>
          </a:prstGeom>
          <a:solidFill>
            <a:srgbClr val="FFFF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Specify the name of the native and derivative structure factor sets</a:t>
            </a:r>
          </a:p>
        </p:txBody>
      </p:sp>
      <p:sp>
        <p:nvSpPr>
          <p:cNvPr id="17" name="TextBox 16">
            <a:extLst>
              <a:ext uri="{FF2B5EF4-FFF2-40B4-BE49-F238E27FC236}">
                <a16:creationId xmlns:a16="http://schemas.microsoft.com/office/drawing/2014/main" id="{FAC22E7F-7128-4E6E-B288-8789D07207E0}"/>
              </a:ext>
            </a:extLst>
          </p:cNvPr>
          <p:cNvSpPr txBox="1"/>
          <p:nvPr/>
        </p:nvSpPr>
        <p:spPr>
          <a:xfrm>
            <a:off x="3961433" y="2181912"/>
            <a:ext cx="4971263" cy="369332"/>
          </a:xfrm>
          <a:prstGeom prst="rect">
            <a:avLst/>
          </a:prstGeom>
          <a:solidFill>
            <a:srgbClr val="FFFF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34" charset="0"/>
                <a:ea typeface="+mn-ea"/>
                <a:cs typeface="+mn-cs"/>
              </a:rPr>
              <a:t>Specify a difference Patterson map calculation:</a:t>
            </a:r>
          </a:p>
        </p:txBody>
      </p:sp>
      <p:pic>
        <p:nvPicPr>
          <p:cNvPr id="18" name="Graphic 17" descr="Right pointing backhand index">
            <a:extLst>
              <a:ext uri="{FF2B5EF4-FFF2-40B4-BE49-F238E27FC236}">
                <a16:creationId xmlns:a16="http://schemas.microsoft.com/office/drawing/2014/main" id="{9AEE43DF-648D-442C-A69A-5EA478435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3047033" y="2011312"/>
            <a:ext cx="914400" cy="914400"/>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81499BC-2F86-47EC-970C-2C02FFAA20F3}"/>
                  </a:ext>
                </a:extLst>
              </p:cNvPr>
              <p:cNvSpPr/>
              <p:nvPr/>
            </p:nvSpPr>
            <p:spPr>
              <a:xfrm>
                <a:off x="3961433" y="2516453"/>
                <a:ext cx="4971263" cy="338554"/>
              </a:xfrm>
              <a:prstGeom prst="rect">
                <a:avLst/>
              </a:prstGeom>
              <a:solidFill>
                <a:srgbClr val="FFFFFF"/>
              </a:solidFill>
            </p:spPr>
            <p:txBody>
              <a:bodyPr wrap="square">
                <a:spAutoFit/>
              </a:bodyPr>
              <a:lstStyle/>
              <a:p>
                <a:r>
                  <a:rPr lang="en-US" sz="1600" dirty="0">
                    <a:solidFill>
                      <a:srgbClr val="FF0000"/>
                    </a:solidFill>
                    <a:latin typeface="Cambria Math" panose="02040503050406030204" pitchFamily="18" charset="0"/>
                    <a:ea typeface="Cambria Math" panose="02040503050406030204" pitchFamily="18" charset="0"/>
                  </a:rPr>
                  <a:t>P</a:t>
                </a:r>
                <a:r>
                  <a:rPr lang="en-US" sz="1600" dirty="0">
                    <a:solidFill>
                      <a:srgbClr val="000000"/>
                    </a:solidFill>
                    <a:latin typeface="Cambria Math" panose="02040503050406030204" pitchFamily="18" charset="0"/>
                    <a:ea typeface="Cambria Math" panose="02040503050406030204" pitchFamily="18" charset="0"/>
                  </a:rPr>
                  <a:t>(</a:t>
                </a:r>
                <a:r>
                  <a:rPr lang="en-US" sz="1600" dirty="0" err="1">
                    <a:solidFill>
                      <a:srgbClr val="000000"/>
                    </a:solidFill>
                    <a:latin typeface="Cambria Math" panose="02040503050406030204" pitchFamily="18" charset="0"/>
                    <a:ea typeface="Cambria Math" panose="02040503050406030204" pitchFamily="18" charset="0"/>
                  </a:rPr>
                  <a:t>u,v,w</a:t>
                </a:r>
                <a:r>
                  <a:rPr lang="en-US" sz="1600" dirty="0">
                    <a:solidFill>
                      <a:srgbClr val="000000"/>
                    </a:solidFill>
                    <a:latin typeface="Cambria Math" panose="02040503050406030204" pitchFamily="18" charset="0"/>
                    <a:ea typeface="Cambria Math" panose="02040503050406030204" pitchFamily="18" charset="0"/>
                  </a:rPr>
                  <a:t>)</a:t>
                </a:r>
                <a:r>
                  <a:rPr lang="en-US" sz="1600" dirty="0">
                    <a:solidFill>
                      <a:srgbClr val="000000"/>
                    </a:solidFill>
                  </a:rPr>
                  <a:t>=</a:t>
                </a:r>
                <a14:m>
                  <m:oMath xmlns:m="http://schemas.openxmlformats.org/officeDocument/2006/math">
                    <m:nary>
                      <m:naryPr>
                        <m:chr m:val="∑"/>
                        <m:supHide m:val="on"/>
                        <m:ctrlPr>
                          <a:rPr lang="en-US" sz="1600" i="1">
                            <a:solidFill>
                              <a:srgbClr val="000000"/>
                            </a:solidFill>
                            <a:latin typeface="Cambria Math" panose="02040503050406030204" pitchFamily="18" charset="0"/>
                          </a:rPr>
                        </m:ctrlPr>
                      </m:naryPr>
                      <m:sub>
                        <m:r>
                          <m:rPr>
                            <m:brk m:alnAt="7"/>
                          </m:rPr>
                          <a:rPr lang="en-US" sz="1600" i="1">
                            <a:solidFill>
                              <a:srgbClr val="000000"/>
                            </a:solidFill>
                            <a:latin typeface="Cambria Math" panose="02040503050406030204" pitchFamily="18" charset="0"/>
                          </a:rPr>
                          <m:t>h</m:t>
                        </m:r>
                        <m:r>
                          <a:rPr lang="en-US" sz="1600" i="1">
                            <a:solidFill>
                              <a:srgbClr val="000000"/>
                            </a:solidFill>
                            <a:latin typeface="Cambria Math" panose="02040503050406030204" pitchFamily="18" charset="0"/>
                          </a:rPr>
                          <m:t>𝑘𝑙</m:t>
                        </m:r>
                      </m:sub>
                      <m:sup/>
                      <m:e>
                        <m:r>
                          <m:rPr>
                            <m:nor/>
                          </m:rPr>
                          <a:rPr lang="en-US" sz="1400" dirty="0">
                            <a:solidFill>
                              <a:srgbClr val="000000"/>
                            </a:solidFill>
                            <a:latin typeface="Cambria Math" panose="02040503050406030204" pitchFamily="18" charset="0"/>
                            <a:ea typeface="Cambria Math" panose="02040503050406030204" pitchFamily="18" charset="0"/>
                          </a:rPr>
                          <m:t>(</m:t>
                        </m:r>
                        <m:r>
                          <m:rPr>
                            <m:nor/>
                          </m:rPr>
                          <a:rPr lang="en-US" sz="1400" dirty="0">
                            <a:latin typeface="Cambria Math" panose="02040503050406030204" pitchFamily="18" charset="0"/>
                            <a:ea typeface="Cambria Math" panose="02040503050406030204" pitchFamily="18" charset="0"/>
                          </a:rPr>
                          <m:t>|</m:t>
                        </m:r>
                        <m:r>
                          <m:rPr>
                            <m:nor/>
                          </m:rPr>
                          <a:rPr lang="en-US" sz="1400" dirty="0">
                            <a:solidFill>
                              <a:srgbClr val="FF0000"/>
                            </a:solidFill>
                            <a:latin typeface="Cambria Math" panose="02040503050406030204" pitchFamily="18" charset="0"/>
                            <a:ea typeface="Cambria Math" panose="02040503050406030204" pitchFamily="18" charset="0"/>
                          </a:rPr>
                          <m:t>F</m:t>
                        </m:r>
                        <m:r>
                          <m:rPr>
                            <m:nor/>
                          </m:rPr>
                          <a:rPr lang="en-US" sz="1400" baseline="-25000" dirty="0">
                            <a:solidFill>
                              <a:srgbClr val="FF0000"/>
                            </a:solidFill>
                            <a:latin typeface="Cambria Math" panose="02040503050406030204" pitchFamily="18" charset="0"/>
                            <a:ea typeface="Cambria Math" panose="02040503050406030204" pitchFamily="18" charset="0"/>
                          </a:rPr>
                          <m:t>P</m:t>
                        </m:r>
                        <m:r>
                          <m:rPr>
                            <m:nor/>
                          </m:rPr>
                          <a:rPr lang="en-US" sz="14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400" b="0" i="0" baseline="-25000" dirty="0" smtClean="0">
                            <a:solidFill>
                              <a:srgbClr val="FF0000"/>
                            </a:solidFill>
                            <a:latin typeface="Cambria Math" panose="02040503050406030204" pitchFamily="18" charset="0"/>
                            <a:ea typeface="Cambria Math" panose="02040503050406030204" pitchFamily="18" charset="0"/>
                          </a:rPr>
                          <m:t>+</m:t>
                        </m:r>
                        <m:r>
                          <m:rPr>
                            <m:nor/>
                          </m:rPr>
                          <a:rPr lang="en-US" sz="1400" baseline="-25000" dirty="0">
                            <a:solidFill>
                              <a:srgbClr val="FF0000"/>
                            </a:solidFill>
                            <a:latin typeface="Cambria Math" panose="02040503050406030204" pitchFamily="18" charset="0"/>
                            <a:ea typeface="Cambria Math" panose="02040503050406030204" pitchFamily="18" charset="0"/>
                          </a:rPr>
                          <m:t>H</m:t>
                        </m:r>
                        <m:r>
                          <m:rPr>
                            <m:nor/>
                          </m:rPr>
                          <a:rPr lang="en-US" sz="1400" b="0" i="0" baseline="-25000" dirty="0" smtClean="0">
                            <a:solidFill>
                              <a:srgbClr val="FF0000"/>
                            </a:solidFill>
                            <a:latin typeface="Cambria Math" panose="02040503050406030204" pitchFamily="18" charset="0"/>
                            <a:ea typeface="Cambria Math" panose="02040503050406030204" pitchFamily="18" charset="0"/>
                          </a:rPr>
                          <m:t>g</m:t>
                        </m:r>
                        <m:r>
                          <m:rPr>
                            <m:nor/>
                          </m:rPr>
                          <a:rPr lang="en-US" sz="1400" dirty="0">
                            <a:latin typeface="Cambria Math" panose="02040503050406030204" pitchFamily="18" charset="0"/>
                            <a:ea typeface="Cambria Math" panose="02040503050406030204" pitchFamily="18" charset="0"/>
                          </a:rPr>
                          <m:t>|−|</m:t>
                        </m:r>
                        <m:r>
                          <m:rPr>
                            <m:nor/>
                          </m:rPr>
                          <a:rPr lang="en-US" sz="1400" dirty="0">
                            <a:solidFill>
                              <a:srgbClr val="FF0000"/>
                            </a:solidFill>
                            <a:latin typeface="Cambria Math" panose="02040503050406030204" pitchFamily="18" charset="0"/>
                            <a:ea typeface="Cambria Math" panose="02040503050406030204" pitchFamily="18" charset="0"/>
                          </a:rPr>
                          <m:t>F</m:t>
                        </m:r>
                        <m:r>
                          <m:rPr>
                            <m:nor/>
                          </m:rPr>
                          <a:rPr lang="en-US" sz="1400" baseline="-25000" dirty="0">
                            <a:solidFill>
                              <a:srgbClr val="FF0000"/>
                            </a:solidFill>
                            <a:latin typeface="Cambria Math" panose="02040503050406030204" pitchFamily="18" charset="0"/>
                            <a:ea typeface="Cambria Math" panose="02040503050406030204" pitchFamily="18" charset="0"/>
                          </a:rPr>
                          <m:t>P</m:t>
                        </m:r>
                        <m:r>
                          <m:rPr>
                            <m:nor/>
                          </m:rPr>
                          <a:rPr lang="en-US" sz="14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400" dirty="0">
                            <a:latin typeface="Cambria Math" panose="02040503050406030204" pitchFamily="18" charset="0"/>
                            <a:ea typeface="Cambria Math" panose="02040503050406030204" pitchFamily="18" charset="0"/>
                          </a:rPr>
                          <m:t>|</m:t>
                        </m:r>
                        <m:r>
                          <m:rPr>
                            <m:nor/>
                          </m:rPr>
                          <a:rPr lang="en-US" sz="1400" dirty="0">
                            <a:solidFill>
                              <a:srgbClr val="000000"/>
                            </a:solidFill>
                            <a:latin typeface="Cambria Math" panose="02040503050406030204" pitchFamily="18" charset="0"/>
                            <a:ea typeface="Cambria Math" panose="02040503050406030204" pitchFamily="18" charset="0"/>
                          </a:rPr>
                          <m:t>)</m:t>
                        </m:r>
                        <m:r>
                          <a:rPr lang="en-US" sz="1600" i="1" baseline="30000">
                            <a:solidFill>
                              <a:srgbClr val="000000"/>
                            </a:solidFill>
                            <a:latin typeface="Cambria Math" panose="02040503050406030204" pitchFamily="18" charset="0"/>
                          </a:rPr>
                          <m:t>2</m:t>
                        </m:r>
                        <m:r>
                          <a:rPr lang="en-US" sz="1600" i="1">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𝑐𝑜𝑠</m:t>
                        </m:r>
                        <m:r>
                          <a:rPr lang="en-US" sz="1600" i="1">
                            <a:solidFill>
                              <a:srgbClr val="000000"/>
                            </a:solidFill>
                            <a:latin typeface="Cambria Math" panose="02040503050406030204" pitchFamily="18" charset="0"/>
                          </a:rPr>
                          <m:t>2</m:t>
                        </m:r>
                        <m:r>
                          <m:rPr>
                            <m:sty m:val="p"/>
                          </m:rPr>
                          <a:rPr lang="el-GR" sz="1600" i="1">
                            <a:solidFill>
                              <a:srgbClr val="000000"/>
                            </a:solidFill>
                            <a:latin typeface="Cambria Math" panose="02040503050406030204" pitchFamily="18" charset="0"/>
                          </a:rPr>
                          <m:t>π</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h𝑢</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𝑘𝑣</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𝑙𝑤</m:t>
                        </m:r>
                        <m:r>
                          <a:rPr lang="en-US" sz="1600" i="1">
                            <a:solidFill>
                              <a:srgbClr val="000000"/>
                            </a:solidFill>
                            <a:latin typeface="Cambria Math" panose="02040503050406030204" pitchFamily="18" charset="0"/>
                          </a:rPr>
                          <m:t>)</m:t>
                        </m:r>
                      </m:e>
                    </m:nary>
                  </m:oMath>
                </a14:m>
                <a:endParaRPr lang="en-US" sz="1600" dirty="0"/>
              </a:p>
            </p:txBody>
          </p:sp>
        </mc:Choice>
        <mc:Fallback xmlns="">
          <p:sp>
            <p:nvSpPr>
              <p:cNvPr id="19" name="Rectangle 18">
                <a:extLst>
                  <a:ext uri="{FF2B5EF4-FFF2-40B4-BE49-F238E27FC236}">
                    <a16:creationId xmlns:a16="http://schemas.microsoft.com/office/drawing/2014/main" id="{581499BC-2F86-47EC-970C-2C02FFAA20F3}"/>
                  </a:ext>
                </a:extLst>
              </p:cNvPr>
              <p:cNvSpPr>
                <a:spLocks noRot="1" noChangeAspect="1" noMove="1" noResize="1" noEditPoints="1" noAdjustHandles="1" noChangeArrowheads="1" noChangeShapeType="1" noTextEdit="1"/>
              </p:cNvSpPr>
              <p:nvPr/>
            </p:nvSpPr>
            <p:spPr>
              <a:xfrm>
                <a:off x="3961433" y="2516453"/>
                <a:ext cx="4971263" cy="338554"/>
              </a:xfrm>
              <a:prstGeom prst="rect">
                <a:avLst/>
              </a:prstGeom>
              <a:blipFill>
                <a:blip r:embed="rId5"/>
                <a:stretch>
                  <a:fillRect l="-736" t="-109091" b="-174545"/>
                </a:stretch>
              </a:blipFill>
            </p:spPr>
            <p:txBody>
              <a:bodyPr/>
              <a:lstStyle/>
              <a:p>
                <a:r>
                  <a:rPr lang="en-US">
                    <a:noFill/>
                  </a:rPr>
                  <a:t> </a:t>
                </a:r>
              </a:p>
            </p:txBody>
          </p:sp>
        </mc:Fallback>
      </mc:AlternateContent>
    </p:spTree>
    <p:extLst>
      <p:ext uri="{BB962C8B-B14F-4D97-AF65-F5344CB8AC3E}">
        <p14:creationId xmlns:p14="http://schemas.microsoft.com/office/powerpoint/2010/main" val="59548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Combine answers from two Harker sections to get heavy atom </a:t>
            </a:r>
            <a:r>
              <a:rPr lang="en-US" sz="3200" dirty="0" err="1"/>
              <a:t>x,y,z</a:t>
            </a:r>
            <a:r>
              <a:rPr lang="en-US" sz="3200" dirty="0"/>
              <a:t> coordinates</a:t>
            </a:r>
            <a:endParaRPr lang="en-US" sz="4000" dirty="0"/>
          </a:p>
        </p:txBody>
      </p:sp>
      <p:sp>
        <p:nvSpPr>
          <p:cNvPr id="3" name="Rectangle 2">
            <a:extLst>
              <a:ext uri="{FF2B5EF4-FFF2-40B4-BE49-F238E27FC236}">
                <a16:creationId xmlns:a16="http://schemas.microsoft.com/office/drawing/2014/main" id="{C056743E-01BF-4785-B6BF-50B0052EAD4B}"/>
              </a:ext>
            </a:extLst>
          </p:cNvPr>
          <p:cNvSpPr/>
          <p:nvPr/>
        </p:nvSpPr>
        <p:spPr>
          <a:xfrm>
            <a:off x="1892996" y="2520434"/>
            <a:ext cx="432041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From w=¼   x=0.7691   y=0.8165</a:t>
            </a:r>
          </a:p>
        </p:txBody>
      </p:sp>
      <p:sp>
        <p:nvSpPr>
          <p:cNvPr id="16" name="Rectangle 15">
            <a:extLst>
              <a:ext uri="{FF2B5EF4-FFF2-40B4-BE49-F238E27FC236}">
                <a16:creationId xmlns:a16="http://schemas.microsoft.com/office/drawing/2014/main" id="{34B8145A-B01F-41E3-9A43-F2698D7D5EBF}"/>
              </a:ext>
            </a:extLst>
          </p:cNvPr>
          <p:cNvSpPr/>
          <p:nvPr/>
        </p:nvSpPr>
        <p:spPr>
          <a:xfrm>
            <a:off x="1892996" y="2954774"/>
            <a:ext cx="5836854"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From u=½   x=0.7541              z=0.1865</a:t>
            </a:r>
          </a:p>
        </p:txBody>
      </p:sp>
      <p:sp>
        <p:nvSpPr>
          <p:cNvPr id="17" name="Rectangle 16">
            <a:extLst>
              <a:ext uri="{FF2B5EF4-FFF2-40B4-BE49-F238E27FC236}">
                <a16:creationId xmlns:a16="http://schemas.microsoft.com/office/drawing/2014/main" id="{0A3315A7-ED4D-49F0-A5C5-6C487415A419}"/>
              </a:ext>
            </a:extLst>
          </p:cNvPr>
          <p:cNvSpPr/>
          <p:nvPr/>
        </p:nvSpPr>
        <p:spPr>
          <a:xfrm>
            <a:off x="1892996" y="3577830"/>
            <a:ext cx="5974713" cy="369332"/>
          </a:xfrm>
          <a:prstGeom prst="rect">
            <a:avLst/>
          </a:prstGeom>
        </p:spPr>
        <p:txBody>
          <a:bodyPr wrap="none">
            <a:spAutoFit/>
          </a:bodyPr>
          <a:lstStyle/>
          <a:p>
            <a:r>
              <a:rPr lang="en-US" b="1" dirty="0">
                <a:solidFill>
                  <a:schemeClr val="accent6">
                    <a:lumMod val="60000"/>
                    <a:lumOff val="40000"/>
                  </a:schemeClr>
                </a:solidFill>
                <a:latin typeface="Courier New" panose="02070309020205020404" pitchFamily="49" charset="0"/>
                <a:cs typeface="Courier New" panose="02070309020205020404" pitchFamily="49" charset="0"/>
              </a:rPr>
              <a:t>Combined   x=0.7541   y=0.8165   z=0.1865</a:t>
            </a:r>
          </a:p>
        </p:txBody>
      </p:sp>
      <p:pic>
        <p:nvPicPr>
          <p:cNvPr id="23" name="Picture 3">
            <a:extLst>
              <a:ext uri="{FF2B5EF4-FFF2-40B4-BE49-F238E27FC236}">
                <a16:creationId xmlns:a16="http://schemas.microsoft.com/office/drawing/2014/main" id="{1A5AC86C-AB04-4ABB-8C83-AD9312E066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00" t="53360" r="44000" b="18103"/>
          <a:stretch/>
        </p:blipFill>
        <p:spPr bwMode="auto">
          <a:xfrm>
            <a:off x="5834910" y="4865224"/>
            <a:ext cx="1771265" cy="142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a:extLst>
              <a:ext uri="{FF2B5EF4-FFF2-40B4-BE49-F238E27FC236}">
                <a16:creationId xmlns:a16="http://schemas.microsoft.com/office/drawing/2014/main" id="{1362CD96-5ECA-4D38-897F-91AC1A8B8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37" t="25320" r="44263" b="46143"/>
          <a:stretch/>
        </p:blipFill>
        <p:spPr bwMode="auto">
          <a:xfrm>
            <a:off x="3616120" y="4865224"/>
            <a:ext cx="1771265" cy="142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04A7537-0F08-4D2B-8EA6-4FA2388098A7}"/>
              </a:ext>
            </a:extLst>
          </p:cNvPr>
          <p:cNvSpPr txBox="1"/>
          <p:nvPr/>
        </p:nvSpPr>
        <p:spPr>
          <a:xfrm>
            <a:off x="863545" y="4809559"/>
            <a:ext cx="2305050" cy="1477328"/>
          </a:xfrm>
          <a:prstGeom prst="rect">
            <a:avLst/>
          </a:prstGeom>
          <a:noFill/>
        </p:spPr>
        <p:txBody>
          <a:bodyPr wrap="square" rtlCol="0">
            <a:spAutoFit/>
          </a:bodyPr>
          <a:lstStyle/>
          <a:p>
            <a:r>
              <a:rPr lang="en-US" dirty="0"/>
              <a:t>Other 7 sites in unit cell can be obtained by applying space group symmetry operations</a:t>
            </a:r>
          </a:p>
        </p:txBody>
      </p:sp>
    </p:spTree>
    <p:extLst>
      <p:ext uri="{BB962C8B-B14F-4D97-AF65-F5344CB8AC3E}">
        <p14:creationId xmlns:p14="http://schemas.microsoft.com/office/powerpoint/2010/main" val="9677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eshire Cat Smile&quot; Sticker for Sale by ...">
            <a:extLst>
              <a:ext uri="{FF2B5EF4-FFF2-40B4-BE49-F238E27FC236}">
                <a16:creationId xmlns:a16="http://schemas.microsoft.com/office/drawing/2014/main" id="{8580258F-3235-406C-8C2D-3C76663A82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990" b="28797"/>
          <a:stretch/>
        </p:blipFill>
        <p:spPr bwMode="auto">
          <a:xfrm rot="21158249">
            <a:off x="6514181" y="3275592"/>
            <a:ext cx="1711927" cy="964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a:extLst>
              <a:ext uri="{FF2B5EF4-FFF2-40B4-BE49-F238E27FC236}">
                <a16:creationId xmlns:a16="http://schemas.microsoft.com/office/drawing/2014/main" id="{F75068CA-CBCF-466F-835B-5973814A7164}"/>
              </a:ext>
            </a:extLst>
          </p:cNvPr>
          <p:cNvSpPr txBox="1">
            <a:spLocks noChangeArrowheads="1"/>
          </p:cNvSpPr>
          <p:nvPr/>
        </p:nvSpPr>
        <p:spPr bwMode="auto">
          <a:xfrm>
            <a:off x="3106614" y="579436"/>
            <a:ext cx="3530600" cy="627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Cheshire Symmetry Operators for space group P4</a:t>
            </a:r>
            <a:r>
              <a:rPr lang="en-US" sz="1600" baseline="-25000" dirty="0"/>
              <a:t>3</a:t>
            </a:r>
            <a:r>
              <a:rPr lang="en-US" sz="1600" dirty="0"/>
              <a:t>2</a:t>
            </a:r>
            <a:r>
              <a:rPr lang="en-US" sz="1600" baseline="-25000" dirty="0"/>
              <a:t>1</a:t>
            </a:r>
            <a:r>
              <a:rPr lang="en-US" sz="1600" dirty="0"/>
              <a:t>2</a:t>
            </a:r>
          </a:p>
          <a:p>
            <a:pPr eaLnBrk="1" hangingPunct="1"/>
            <a:endParaRPr lang="en-US" sz="1000" dirty="0"/>
          </a:p>
          <a:p>
            <a:pPr eaLnBrk="1" hangingPunct="1"/>
            <a:r>
              <a:rPr lang="en-US" sz="1000" dirty="0">
                <a:latin typeface="Courier New" pitchFamily="49" charset="0"/>
                <a:cs typeface="Courier New" pitchFamily="49" charset="0"/>
              </a:rPr>
              <a:t> 1     X,     Y,     Z</a:t>
            </a:r>
          </a:p>
          <a:p>
            <a:pPr eaLnBrk="1" hangingPunct="1"/>
            <a:r>
              <a:rPr lang="en-US" sz="1000" b="1" dirty="0">
                <a:solidFill>
                  <a:srgbClr val="C00000"/>
                </a:solidFill>
                <a:latin typeface="Courier New" pitchFamily="49" charset="0"/>
                <a:cs typeface="Courier New" pitchFamily="49" charset="0"/>
              </a:rPr>
              <a:t> 2    </a:t>
            </a:r>
            <a:r>
              <a:rPr lang="en-US" sz="1000" b="1" dirty="0">
                <a:latin typeface="Courier New" pitchFamily="49" charset="0"/>
                <a:cs typeface="Courier New" pitchFamily="49" charset="0"/>
              </a:rPr>
              <a:t>-X,    -Y,     Z</a:t>
            </a:r>
          </a:p>
          <a:p>
            <a:pPr eaLnBrk="1" hangingPunct="1"/>
            <a:r>
              <a:rPr lang="en-US" sz="1000" dirty="0">
                <a:latin typeface="Courier New" pitchFamily="49" charset="0"/>
                <a:cs typeface="Courier New" pitchFamily="49" charset="0"/>
              </a:rPr>
              <a:t> 3    -Y,     X, 1/4+Z</a:t>
            </a:r>
          </a:p>
          <a:p>
            <a:pPr eaLnBrk="1" hangingPunct="1"/>
            <a:r>
              <a:rPr lang="en-US" sz="1000" dirty="0">
                <a:latin typeface="Courier New" pitchFamily="49" charset="0"/>
                <a:cs typeface="Courier New" pitchFamily="49" charset="0"/>
              </a:rPr>
              <a:t> 4     Y,    -X, 1/4+Z</a:t>
            </a:r>
          </a:p>
          <a:p>
            <a:pPr eaLnBrk="1" hangingPunct="1"/>
            <a:r>
              <a:rPr lang="en-US" sz="1000" dirty="0">
                <a:latin typeface="Courier New" pitchFamily="49" charset="0"/>
                <a:cs typeface="Courier New" pitchFamily="49" charset="0"/>
              </a:rPr>
              <a:t> 5     Y,     X,    -Z</a:t>
            </a:r>
          </a:p>
          <a:p>
            <a:pPr eaLnBrk="1" hangingPunct="1"/>
            <a:r>
              <a:rPr lang="en-US" sz="1000" dirty="0">
                <a:latin typeface="Courier New" pitchFamily="49" charset="0"/>
                <a:cs typeface="Courier New" pitchFamily="49" charset="0"/>
              </a:rPr>
              <a:t> 6    -Y,    -X,    -Z</a:t>
            </a:r>
          </a:p>
          <a:p>
            <a:pPr eaLnBrk="1" hangingPunct="1"/>
            <a:r>
              <a:rPr lang="en-US" sz="1000" dirty="0">
                <a:latin typeface="Courier New" pitchFamily="49" charset="0"/>
                <a:cs typeface="Courier New" pitchFamily="49" charset="0"/>
              </a:rPr>
              <a:t> 7     X,    -Y, 1/4-Z</a:t>
            </a:r>
          </a:p>
          <a:p>
            <a:pPr eaLnBrk="1" hangingPunct="1"/>
            <a:r>
              <a:rPr lang="en-US" sz="1000" dirty="0">
                <a:latin typeface="Courier New" pitchFamily="49" charset="0"/>
                <a:cs typeface="Courier New" pitchFamily="49" charset="0"/>
              </a:rPr>
              <a:t> 8    -X,     Y, 1/4-Z</a:t>
            </a:r>
          </a:p>
          <a:p>
            <a:pPr eaLnBrk="1" hangingPunct="1"/>
            <a:endParaRPr lang="en-US" sz="1000" dirty="0">
              <a:latin typeface="Courier New" pitchFamily="49" charset="0"/>
              <a:cs typeface="Courier New" pitchFamily="49" charset="0"/>
            </a:endParaRPr>
          </a:p>
          <a:p>
            <a:pPr eaLnBrk="1" hangingPunct="1"/>
            <a:r>
              <a:rPr lang="en-US" sz="1000" dirty="0">
                <a:latin typeface="Courier New" pitchFamily="49" charset="0"/>
                <a:cs typeface="Courier New" pitchFamily="49" charset="0"/>
              </a:rPr>
              <a:t>09 1/2+X, 1/2+Y,     Z</a:t>
            </a:r>
          </a:p>
          <a:p>
            <a:pPr eaLnBrk="1" hangingPunct="1"/>
            <a:r>
              <a:rPr lang="en-US" sz="1000" dirty="0">
                <a:latin typeface="Courier New" pitchFamily="49" charset="0"/>
                <a:cs typeface="Courier New" pitchFamily="49" charset="0"/>
              </a:rPr>
              <a:t>10 1/2-X, 1/2-Y,     Z</a:t>
            </a:r>
          </a:p>
          <a:p>
            <a:pPr eaLnBrk="1" hangingPunct="1"/>
            <a:r>
              <a:rPr lang="en-US" sz="1000" dirty="0">
                <a:latin typeface="Courier New" pitchFamily="49" charset="0"/>
                <a:cs typeface="Courier New" pitchFamily="49" charset="0"/>
              </a:rPr>
              <a:t>11 1/2-Y, 1/2+X, 1/4+Z</a:t>
            </a:r>
          </a:p>
          <a:p>
            <a:pPr eaLnBrk="1" hangingPunct="1"/>
            <a:r>
              <a:rPr lang="en-US" sz="1000" dirty="0">
                <a:latin typeface="Courier New" pitchFamily="49" charset="0"/>
                <a:cs typeface="Courier New" pitchFamily="49" charset="0"/>
              </a:rPr>
              <a:t>12 1/2+Y, 1/2-X, 1/4+Z</a:t>
            </a:r>
          </a:p>
          <a:p>
            <a:pPr eaLnBrk="1" hangingPunct="1"/>
            <a:r>
              <a:rPr lang="en-US" sz="1000" dirty="0">
                <a:latin typeface="Courier New" pitchFamily="49" charset="0"/>
                <a:cs typeface="Courier New" pitchFamily="49" charset="0"/>
              </a:rPr>
              <a:t>13 1/2+Y, 1/2+X,    -Z</a:t>
            </a:r>
          </a:p>
          <a:p>
            <a:pPr eaLnBrk="1" hangingPunct="1"/>
            <a:r>
              <a:rPr lang="en-US" sz="1000" dirty="0">
                <a:latin typeface="Courier New" pitchFamily="49" charset="0"/>
                <a:cs typeface="Courier New" pitchFamily="49" charset="0"/>
              </a:rPr>
              <a:t>14 1/2-Y, 1/2-X,    -Z</a:t>
            </a:r>
          </a:p>
          <a:p>
            <a:pPr eaLnBrk="1" hangingPunct="1"/>
            <a:r>
              <a:rPr lang="en-US" sz="1000" dirty="0">
                <a:latin typeface="Courier New" pitchFamily="49" charset="0"/>
                <a:cs typeface="Courier New" pitchFamily="49" charset="0"/>
              </a:rPr>
              <a:t>15 1/2+X, 1/2-Y, 1/4-Z</a:t>
            </a:r>
          </a:p>
          <a:p>
            <a:pPr eaLnBrk="1" hangingPunct="1"/>
            <a:r>
              <a:rPr lang="en-US" sz="1000" dirty="0">
                <a:latin typeface="Courier New" pitchFamily="49" charset="0"/>
                <a:cs typeface="Courier New" pitchFamily="49" charset="0"/>
              </a:rPr>
              <a:t>16 1/2-X, 1/2+Y, 1/4-Z</a:t>
            </a:r>
          </a:p>
          <a:p>
            <a:pPr eaLnBrk="1" hangingPunct="1"/>
            <a:endParaRPr lang="en-US" sz="1000" dirty="0">
              <a:latin typeface="Courier New" pitchFamily="49" charset="0"/>
              <a:cs typeface="Courier New" pitchFamily="49" charset="0"/>
            </a:endParaRPr>
          </a:p>
          <a:p>
            <a:pPr eaLnBrk="1" hangingPunct="1"/>
            <a:r>
              <a:rPr lang="en-US" sz="1000" dirty="0">
                <a:latin typeface="Courier New" pitchFamily="49" charset="0"/>
                <a:cs typeface="Courier New" pitchFamily="49" charset="0"/>
              </a:rPr>
              <a:t>17     X,     Y, 1/2+Z</a:t>
            </a:r>
          </a:p>
          <a:p>
            <a:pPr eaLnBrk="1" hangingPunct="1"/>
            <a:r>
              <a:rPr lang="en-US" sz="1000" dirty="0">
                <a:latin typeface="Courier New" pitchFamily="49" charset="0"/>
                <a:cs typeface="Courier New" pitchFamily="49" charset="0"/>
              </a:rPr>
              <a:t>18    -X,    -Y, 1/2+Z</a:t>
            </a:r>
          </a:p>
          <a:p>
            <a:pPr eaLnBrk="1" hangingPunct="1"/>
            <a:r>
              <a:rPr lang="en-US" sz="1000" dirty="0">
                <a:latin typeface="Courier New" pitchFamily="49" charset="0"/>
                <a:cs typeface="Courier New" pitchFamily="49" charset="0"/>
              </a:rPr>
              <a:t>19    -Y,     X, 3/4+Z</a:t>
            </a:r>
          </a:p>
          <a:p>
            <a:pPr eaLnBrk="1" hangingPunct="1"/>
            <a:r>
              <a:rPr lang="en-US" sz="1000" dirty="0">
                <a:latin typeface="Courier New" pitchFamily="49" charset="0"/>
                <a:cs typeface="Courier New" pitchFamily="49" charset="0"/>
              </a:rPr>
              <a:t>20     Y,    -X, 3/4+Z</a:t>
            </a:r>
          </a:p>
          <a:p>
            <a:pPr eaLnBrk="1" hangingPunct="1"/>
            <a:r>
              <a:rPr lang="en-US" sz="1000" dirty="0">
                <a:latin typeface="Courier New" pitchFamily="49" charset="0"/>
                <a:cs typeface="Courier New" pitchFamily="49" charset="0"/>
              </a:rPr>
              <a:t>21     Y,     X, 1/2-Z</a:t>
            </a:r>
          </a:p>
          <a:p>
            <a:pPr eaLnBrk="1" hangingPunct="1"/>
            <a:r>
              <a:rPr lang="en-US" sz="1000" dirty="0">
                <a:latin typeface="Courier New" pitchFamily="49" charset="0"/>
                <a:cs typeface="Courier New" pitchFamily="49" charset="0"/>
              </a:rPr>
              <a:t>22    -Y,    -X, 1/2-Z</a:t>
            </a:r>
          </a:p>
          <a:p>
            <a:pPr eaLnBrk="1" hangingPunct="1"/>
            <a:r>
              <a:rPr lang="en-US" sz="1000" dirty="0">
                <a:latin typeface="Courier New" pitchFamily="49" charset="0"/>
                <a:cs typeface="Courier New" pitchFamily="49" charset="0"/>
              </a:rPr>
              <a:t>23     X,    -Y, 3/4-Z</a:t>
            </a:r>
          </a:p>
          <a:p>
            <a:pPr eaLnBrk="1" hangingPunct="1"/>
            <a:r>
              <a:rPr lang="en-US" sz="1000" dirty="0">
                <a:latin typeface="Courier New" pitchFamily="49" charset="0"/>
                <a:cs typeface="Courier New" pitchFamily="49" charset="0"/>
              </a:rPr>
              <a:t>24    -X,     Y, 3/4-Z</a:t>
            </a:r>
          </a:p>
          <a:p>
            <a:pPr eaLnBrk="1" hangingPunct="1"/>
            <a:endParaRPr lang="en-US" sz="1000" dirty="0">
              <a:latin typeface="Courier New" pitchFamily="49" charset="0"/>
              <a:cs typeface="Courier New" pitchFamily="49" charset="0"/>
            </a:endParaRPr>
          </a:p>
          <a:p>
            <a:pPr eaLnBrk="1" hangingPunct="1"/>
            <a:r>
              <a:rPr lang="en-US" sz="1000" dirty="0">
                <a:latin typeface="Courier New" pitchFamily="49" charset="0"/>
                <a:cs typeface="Courier New" pitchFamily="49" charset="0"/>
              </a:rPr>
              <a:t>25 1/2+X, 1/2+Y, 1/2+Z</a:t>
            </a:r>
          </a:p>
          <a:p>
            <a:pPr eaLnBrk="1" hangingPunct="1"/>
            <a:r>
              <a:rPr lang="en-US" sz="1000" dirty="0">
                <a:latin typeface="Courier New" pitchFamily="49" charset="0"/>
                <a:cs typeface="Courier New" pitchFamily="49" charset="0"/>
              </a:rPr>
              <a:t>26 1/2-X, 1/2-Y, 1/2+Z</a:t>
            </a:r>
          </a:p>
          <a:p>
            <a:pPr eaLnBrk="1" hangingPunct="1"/>
            <a:r>
              <a:rPr lang="en-US" sz="1000" dirty="0">
                <a:latin typeface="Courier New" pitchFamily="49" charset="0"/>
                <a:cs typeface="Courier New" pitchFamily="49" charset="0"/>
              </a:rPr>
              <a:t>27 1/2-Y, 1/2+X, 3/4+Z</a:t>
            </a:r>
          </a:p>
          <a:p>
            <a:pPr eaLnBrk="1" hangingPunct="1"/>
            <a:r>
              <a:rPr lang="en-US" sz="1000" dirty="0">
                <a:latin typeface="Courier New" pitchFamily="49" charset="0"/>
                <a:cs typeface="Courier New" pitchFamily="49" charset="0"/>
              </a:rPr>
              <a:t>28 1/2+Y, 1/2-X, 3/4+Z</a:t>
            </a:r>
          </a:p>
          <a:p>
            <a:pPr eaLnBrk="1" hangingPunct="1"/>
            <a:r>
              <a:rPr lang="en-US" sz="1000" dirty="0">
                <a:latin typeface="Courier New" pitchFamily="49" charset="0"/>
                <a:cs typeface="Courier New" pitchFamily="49" charset="0"/>
              </a:rPr>
              <a:t>29 1/2+Y, 1/2+X, 1/2-Z</a:t>
            </a:r>
          </a:p>
          <a:p>
            <a:pPr eaLnBrk="1" hangingPunct="1"/>
            <a:r>
              <a:rPr lang="en-US" sz="1000" dirty="0">
                <a:latin typeface="Courier New" pitchFamily="49" charset="0"/>
                <a:cs typeface="Courier New" pitchFamily="49" charset="0"/>
              </a:rPr>
              <a:t>30 1/2-Y, 1/2-X, 1/2-Z</a:t>
            </a:r>
          </a:p>
          <a:p>
            <a:pPr eaLnBrk="1" hangingPunct="1"/>
            <a:r>
              <a:rPr lang="en-US" sz="1000" dirty="0">
                <a:latin typeface="Courier New" pitchFamily="49" charset="0"/>
                <a:cs typeface="Courier New" pitchFamily="49" charset="0"/>
              </a:rPr>
              <a:t>31 1/2+X, 1/2-Y, 3/4-Z</a:t>
            </a:r>
          </a:p>
          <a:p>
            <a:pPr eaLnBrk="1" hangingPunct="1"/>
            <a:r>
              <a:rPr lang="en-US" sz="1000" dirty="0">
                <a:latin typeface="Courier New" pitchFamily="49" charset="0"/>
                <a:cs typeface="Courier New" pitchFamily="49" charset="0"/>
              </a:rPr>
              <a:t>32 1/2-X, 1/2+Y, 3/4-Z</a:t>
            </a:r>
          </a:p>
          <a:p>
            <a:pPr eaLnBrk="1" hangingPunct="1"/>
            <a:endParaRPr lang="en-US" sz="1000" dirty="0"/>
          </a:p>
        </p:txBody>
      </p:sp>
      <p:pic>
        <p:nvPicPr>
          <p:cNvPr id="1026" name="Picture 2" descr="Disney Villains Pin - Cheshire Cat ...">
            <a:extLst>
              <a:ext uri="{FF2B5EF4-FFF2-40B4-BE49-F238E27FC236}">
                <a16:creationId xmlns:a16="http://schemas.microsoft.com/office/drawing/2014/main" id="{68754B79-62BB-4CF8-A655-66C64D2E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5733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92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4000"/>
                            </p:stCondLst>
                            <p:childTnLst>
                              <p:par>
                                <p:cTn id="13" presetID="10" presetClass="exit" presetSubtype="0" fill="hold" nodeType="afterEffect">
                                  <p:stCondLst>
                                    <p:cond delay="0"/>
                                  </p:stCondLst>
                                  <p:childTnLst>
                                    <p:animEffect transition="out" filter="fade">
                                      <p:cBhvr>
                                        <p:cTn id="14" dur="2000"/>
                                        <p:tgtEl>
                                          <p:spTgt spid="1026"/>
                                        </p:tgtEl>
                                      </p:cBhvr>
                                    </p:animEffect>
                                    <p:set>
                                      <p:cBhvr>
                                        <p:cTn id="15" dur="1" fill="hold">
                                          <p:stCondLst>
                                            <p:cond delay="1999"/>
                                          </p:stCondLst>
                                        </p:cTn>
                                        <p:tgtEl>
                                          <p:spTgt spid="1026"/>
                                        </p:tgtEl>
                                        <p:attrNameLst>
                                          <p:attrName>style.visibility</p:attrName>
                                        </p:attrNameLst>
                                      </p:cBhvr>
                                      <p:to>
                                        <p:strVal val="hidden"/>
                                      </p:to>
                                    </p:se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par>
                          <p:cTn id="20" fill="hold">
                            <p:stCondLst>
                              <p:cond delay="8000"/>
                            </p:stCondLst>
                            <p:childTnLst>
                              <p:par>
                                <p:cTn id="21" presetID="10" presetClass="exit" presetSubtype="0" fill="hold" nodeType="afterEffect">
                                  <p:stCondLst>
                                    <p:cond delay="0"/>
                                  </p:stCondLst>
                                  <p:childTnLst>
                                    <p:animEffect transition="out" filter="fade">
                                      <p:cBhvr>
                                        <p:cTn id="22" dur="2000"/>
                                        <p:tgtEl>
                                          <p:spTgt spid="1026"/>
                                        </p:tgtEl>
                                      </p:cBhvr>
                                    </p:animEffect>
                                    <p:set>
                                      <p:cBhvr>
                                        <p:cTn id="23"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Check that this </a:t>
            </a:r>
            <a:r>
              <a:rPr lang="en-US" sz="3200" dirty="0" err="1"/>
              <a:t>x,y,z</a:t>
            </a:r>
            <a:r>
              <a:rPr lang="en-US" sz="3200" dirty="0"/>
              <a:t> can predict all peaks in the difference Patterson map</a:t>
            </a:r>
            <a:endParaRPr lang="en-US" sz="4000" dirty="0"/>
          </a:p>
        </p:txBody>
      </p:sp>
      <p:sp>
        <p:nvSpPr>
          <p:cNvPr id="17" name="Rectangle 16">
            <a:extLst>
              <a:ext uri="{FF2B5EF4-FFF2-40B4-BE49-F238E27FC236}">
                <a16:creationId xmlns:a16="http://schemas.microsoft.com/office/drawing/2014/main" id="{0A3315A7-ED4D-49F0-A5C5-6C487415A419}"/>
              </a:ext>
            </a:extLst>
          </p:cNvPr>
          <p:cNvSpPr/>
          <p:nvPr/>
        </p:nvSpPr>
        <p:spPr>
          <a:xfrm>
            <a:off x="1514395" y="1272780"/>
            <a:ext cx="5974713" cy="369332"/>
          </a:xfrm>
          <a:prstGeom prst="rect">
            <a:avLst/>
          </a:prstGeom>
        </p:spPr>
        <p:txBody>
          <a:bodyPr wrap="none">
            <a:spAutoFit/>
          </a:bodyPr>
          <a:lstStyle/>
          <a:p>
            <a:r>
              <a:rPr lang="en-US" b="1" dirty="0">
                <a:solidFill>
                  <a:schemeClr val="accent6">
                    <a:lumMod val="60000"/>
                    <a:lumOff val="40000"/>
                  </a:schemeClr>
                </a:solidFill>
                <a:latin typeface="Courier New" panose="02070309020205020404" pitchFamily="49" charset="0"/>
                <a:cs typeface="Courier New" panose="02070309020205020404" pitchFamily="49" charset="0"/>
              </a:rPr>
              <a:t>Combined   x=0.7541   y=0.8165   z=0.1865</a:t>
            </a:r>
          </a:p>
        </p:txBody>
      </p:sp>
      <p:sp>
        <p:nvSpPr>
          <p:cNvPr id="9" name="TextBox 8">
            <a:extLst>
              <a:ext uri="{FF2B5EF4-FFF2-40B4-BE49-F238E27FC236}">
                <a16:creationId xmlns:a16="http://schemas.microsoft.com/office/drawing/2014/main" id="{04D970BD-9E2D-46DF-B6A5-6D8C65125073}"/>
              </a:ext>
            </a:extLst>
          </p:cNvPr>
          <p:cNvSpPr txBox="1"/>
          <p:nvPr/>
        </p:nvSpPr>
        <p:spPr>
          <a:xfrm>
            <a:off x="457200" y="2197282"/>
            <a:ext cx="2348720" cy="4455066"/>
          </a:xfrm>
          <a:prstGeom prst="rect">
            <a:avLst/>
          </a:prstGeom>
          <a:noFill/>
          <a:ln>
            <a:noFill/>
          </a:ln>
        </p:spPr>
        <p:txBody>
          <a:bodyPr wrap="none" rtlCol="0">
            <a:spAutoFit/>
          </a:bodyPr>
          <a:lstStyle/>
          <a:p>
            <a:r>
              <a:rPr lang="en-US" sz="1050" dirty="0" err="1">
                <a:solidFill>
                  <a:schemeClr val="tx2"/>
                </a:solidFill>
                <a:latin typeface="Courier New" panose="02070309020205020404" pitchFamily="49" charset="0"/>
                <a:cs typeface="Courier New" panose="02070309020205020404" pitchFamily="49" charset="0"/>
              </a:rPr>
              <a:t>Symm</a:t>
            </a:r>
            <a:endParaRPr lang="en-US" sz="1050" dirty="0">
              <a:solidFill>
                <a:schemeClr val="tx2"/>
              </a:solidFill>
              <a:latin typeface="Courier New" panose="02070309020205020404" pitchFamily="49" charset="0"/>
              <a:cs typeface="Courier New" panose="02070309020205020404" pitchFamily="49" charset="0"/>
            </a:endParaRPr>
          </a:p>
          <a:p>
            <a:r>
              <a:rPr lang="en-US" sz="1050" dirty="0">
                <a:solidFill>
                  <a:schemeClr val="tx2"/>
                </a:solidFill>
                <a:latin typeface="Courier New" panose="02070309020205020404" pitchFamily="49" charset="0"/>
                <a:cs typeface="Courier New" panose="02070309020205020404" pitchFamily="49" charset="0"/>
              </a:rPr>
              <a:t>Op#    u       v      w</a:t>
            </a:r>
          </a:p>
          <a:p>
            <a:r>
              <a:rPr lang="en-US" sz="1050" dirty="0">
                <a:solidFill>
                  <a:schemeClr val="tx2"/>
                </a:solidFill>
                <a:latin typeface="Courier New" panose="02070309020205020404" pitchFamily="49" charset="0"/>
                <a:cs typeface="Courier New" panose="02070309020205020404" pitchFamily="49" charset="0"/>
              </a:rPr>
              <a:t>2-3) -½-x+y, -½-x-y,  -¼</a:t>
            </a:r>
          </a:p>
          <a:p>
            <a:r>
              <a:rPr lang="en-US" sz="1050" dirty="0">
                <a:solidFill>
                  <a:schemeClr val="tx2"/>
                </a:solidFill>
                <a:latin typeface="Courier New" panose="02070309020205020404" pitchFamily="49" charset="0"/>
                <a:cs typeface="Courier New" panose="02070309020205020404" pitchFamily="49" charset="0"/>
              </a:rPr>
              <a:t>3-2)  ½+x-y,  ½+x+y,   ¼</a:t>
            </a:r>
          </a:p>
          <a:p>
            <a:r>
              <a:rPr lang="en-US" sz="1050" dirty="0">
                <a:solidFill>
                  <a:schemeClr val="tx2"/>
                </a:solidFill>
                <a:latin typeface="Courier New" panose="02070309020205020404" pitchFamily="49" charset="0"/>
                <a:cs typeface="Courier New" panose="02070309020205020404" pitchFamily="49" charset="0"/>
              </a:rPr>
              <a:t>1-4) -½+x-y, -½+x+y,  -¼</a:t>
            </a:r>
          </a:p>
          <a:p>
            <a:r>
              <a:rPr lang="en-US" sz="1050" dirty="0">
                <a:solidFill>
                  <a:schemeClr val="tx2"/>
                </a:solidFill>
                <a:latin typeface="Courier New" panose="02070309020205020404" pitchFamily="49" charset="0"/>
                <a:cs typeface="Courier New" panose="02070309020205020404" pitchFamily="49" charset="0"/>
              </a:rPr>
              <a:t>4-1)  ½-x+y,  ½-x-y,   ¼</a:t>
            </a:r>
          </a:p>
          <a:p>
            <a:r>
              <a:rPr lang="en-US" sz="1050" dirty="0">
                <a:solidFill>
                  <a:schemeClr val="tx2"/>
                </a:solidFill>
                <a:latin typeface="Courier New" panose="02070309020205020404" pitchFamily="49" charset="0"/>
                <a:cs typeface="Courier New" panose="02070309020205020404" pitchFamily="49" charset="0"/>
              </a:rPr>
              <a:t>6-7) -½+x-y, -½-x-y,  -¼</a:t>
            </a:r>
          </a:p>
          <a:p>
            <a:r>
              <a:rPr lang="en-US" sz="1050" dirty="0">
                <a:solidFill>
                  <a:schemeClr val="tx2"/>
                </a:solidFill>
                <a:latin typeface="Courier New" panose="02070309020205020404" pitchFamily="49" charset="0"/>
                <a:cs typeface="Courier New" panose="02070309020205020404" pitchFamily="49" charset="0"/>
              </a:rPr>
              <a:t>7-6)  ½-x+y,  ½+x+y,   ¼</a:t>
            </a:r>
          </a:p>
          <a:p>
            <a:r>
              <a:rPr lang="en-US" sz="1050" dirty="0">
                <a:solidFill>
                  <a:schemeClr val="tx2"/>
                </a:solidFill>
                <a:latin typeface="Courier New" panose="02070309020205020404" pitchFamily="49" charset="0"/>
                <a:cs typeface="Courier New" panose="02070309020205020404" pitchFamily="49" charset="0"/>
              </a:rPr>
              <a:t>5-8) -½-x+y, -½+x+y,  -¼</a:t>
            </a:r>
          </a:p>
          <a:p>
            <a:r>
              <a:rPr lang="en-US" sz="1050" dirty="0">
                <a:solidFill>
                  <a:schemeClr val="tx2"/>
                </a:solidFill>
                <a:latin typeface="Courier New" panose="02070309020205020404" pitchFamily="49" charset="0"/>
                <a:cs typeface="Courier New" panose="02070309020205020404" pitchFamily="49" charset="0"/>
              </a:rPr>
              <a:t>8-5)  ½+x-y,  ½-x-y,   ¼</a:t>
            </a:r>
          </a:p>
          <a:p>
            <a:r>
              <a:rPr lang="en-US" sz="1050" dirty="0">
                <a:solidFill>
                  <a:schemeClr val="tx2"/>
                </a:solidFill>
                <a:latin typeface="Courier New" panose="02070309020205020404" pitchFamily="49" charset="0"/>
                <a:cs typeface="Courier New" panose="02070309020205020404" pitchFamily="49" charset="0"/>
              </a:rPr>
              <a:t>1-3) -½+x+y, -½-x+y,  -¾</a:t>
            </a:r>
          </a:p>
          <a:p>
            <a:r>
              <a:rPr lang="en-US" sz="1050" dirty="0">
                <a:solidFill>
                  <a:schemeClr val="tx2"/>
                </a:solidFill>
                <a:latin typeface="Courier New" panose="02070309020205020404" pitchFamily="49" charset="0"/>
                <a:cs typeface="Courier New" panose="02070309020205020404" pitchFamily="49" charset="0"/>
              </a:rPr>
              <a:t>3-1)  ½-x-y,  ½+x-y,   ¾</a:t>
            </a:r>
          </a:p>
          <a:p>
            <a:r>
              <a:rPr lang="en-US" sz="1050" dirty="0">
                <a:solidFill>
                  <a:schemeClr val="tx2"/>
                </a:solidFill>
                <a:latin typeface="Courier New" panose="02070309020205020404" pitchFamily="49" charset="0"/>
                <a:cs typeface="Courier New" panose="02070309020205020404" pitchFamily="49" charset="0"/>
              </a:rPr>
              <a:t>2-4) -½-x-y, -½+x-y,   ¼</a:t>
            </a:r>
          </a:p>
          <a:p>
            <a:r>
              <a:rPr lang="en-US" sz="1050" dirty="0">
                <a:solidFill>
                  <a:schemeClr val="tx2"/>
                </a:solidFill>
                <a:latin typeface="Courier New" panose="02070309020205020404" pitchFamily="49" charset="0"/>
                <a:cs typeface="Courier New" panose="02070309020205020404" pitchFamily="49" charset="0"/>
              </a:rPr>
              <a:t>4-2)  ½+x+y,  ½-x+y,  -¼</a:t>
            </a:r>
          </a:p>
          <a:p>
            <a:r>
              <a:rPr lang="en-US" sz="1050" dirty="0">
                <a:solidFill>
                  <a:schemeClr val="tx2"/>
                </a:solidFill>
                <a:latin typeface="Courier New" panose="02070309020205020404" pitchFamily="49" charset="0"/>
                <a:cs typeface="Courier New" panose="02070309020205020404" pitchFamily="49" charset="0"/>
              </a:rPr>
              <a:t>5-7) -½+x+y, -½+x-y,  -¾</a:t>
            </a:r>
          </a:p>
          <a:p>
            <a:r>
              <a:rPr lang="en-US" sz="1050" dirty="0">
                <a:solidFill>
                  <a:schemeClr val="tx2"/>
                </a:solidFill>
                <a:latin typeface="Courier New" panose="02070309020205020404" pitchFamily="49" charset="0"/>
                <a:cs typeface="Courier New" panose="02070309020205020404" pitchFamily="49" charset="0"/>
              </a:rPr>
              <a:t>7-5)  ½-x-y,  ½-x+y,   ¾</a:t>
            </a:r>
          </a:p>
          <a:p>
            <a:r>
              <a:rPr lang="es-ES" sz="1050" dirty="0">
                <a:solidFill>
                  <a:schemeClr val="tx2"/>
                </a:solidFill>
                <a:latin typeface="Courier New" panose="02070309020205020404" pitchFamily="49" charset="0"/>
                <a:cs typeface="Courier New" panose="02070309020205020404" pitchFamily="49" charset="0"/>
              </a:rPr>
              <a:t>6-8)  ½-x-y, -½-x+y,   ¼</a:t>
            </a:r>
          </a:p>
          <a:p>
            <a:r>
              <a:rPr lang="es-ES" sz="1050" dirty="0">
                <a:solidFill>
                  <a:schemeClr val="tx2"/>
                </a:solidFill>
                <a:latin typeface="Courier New" panose="02070309020205020404" pitchFamily="49" charset="0"/>
                <a:cs typeface="Courier New" panose="02070309020205020404" pitchFamily="49" charset="0"/>
              </a:rPr>
              <a:t>8-6) -½+x+y,  ½+x-y,  -¼</a:t>
            </a:r>
          </a:p>
          <a:p>
            <a:r>
              <a:rPr lang="en-US" sz="1050" dirty="0">
                <a:solidFill>
                  <a:schemeClr val="tx2"/>
                </a:solidFill>
                <a:latin typeface="Courier New" panose="02070309020205020404" pitchFamily="49" charset="0"/>
                <a:cs typeface="Courier New" panose="02070309020205020404" pitchFamily="49" charset="0"/>
              </a:rPr>
              <a:t>4-5)      ½,   ½-2x,   ¼+2z</a:t>
            </a:r>
          </a:p>
          <a:p>
            <a:r>
              <a:rPr lang="en-US" sz="1050" dirty="0">
                <a:solidFill>
                  <a:schemeClr val="tx2"/>
                </a:solidFill>
                <a:latin typeface="Courier New" panose="02070309020205020404" pitchFamily="49" charset="0"/>
                <a:cs typeface="Courier New" panose="02070309020205020404" pitchFamily="49" charset="0"/>
              </a:rPr>
              <a:t>5-4)     -½,  -½+2x,  -¼-2z</a:t>
            </a:r>
          </a:p>
          <a:p>
            <a:r>
              <a:rPr lang="en-US" sz="1050" b="1" dirty="0">
                <a:solidFill>
                  <a:schemeClr val="tx2"/>
                </a:solidFill>
                <a:latin typeface="Courier New" panose="02070309020205020404" pitchFamily="49" charset="0"/>
                <a:cs typeface="Courier New" panose="02070309020205020404" pitchFamily="49" charset="0"/>
              </a:rPr>
              <a:t>3-6)      ½,   ½+2x,   ¼+2z</a:t>
            </a:r>
          </a:p>
          <a:p>
            <a:r>
              <a:rPr lang="en-US" sz="1050" dirty="0">
                <a:solidFill>
                  <a:schemeClr val="tx2"/>
                </a:solidFill>
                <a:latin typeface="Courier New" panose="02070309020205020404" pitchFamily="49" charset="0"/>
                <a:cs typeface="Courier New" panose="02070309020205020404" pitchFamily="49" charset="0"/>
              </a:rPr>
              <a:t>6-3)     -½,  -½-2x,  -¼-2z</a:t>
            </a:r>
          </a:p>
          <a:p>
            <a:r>
              <a:rPr lang="en-US" sz="1050" dirty="0">
                <a:solidFill>
                  <a:schemeClr val="tx2"/>
                </a:solidFill>
                <a:latin typeface="Courier New" panose="02070309020205020404" pitchFamily="49" charset="0"/>
                <a:cs typeface="Courier New" panose="02070309020205020404" pitchFamily="49" charset="0"/>
              </a:rPr>
              <a:t>2-7)     -½,  -½-2y,  -¼+2z</a:t>
            </a:r>
          </a:p>
          <a:p>
            <a:r>
              <a:rPr lang="en-US" sz="1050" dirty="0">
                <a:solidFill>
                  <a:schemeClr val="tx2"/>
                </a:solidFill>
                <a:latin typeface="Courier New" panose="02070309020205020404" pitchFamily="49" charset="0"/>
                <a:cs typeface="Courier New" panose="02070309020205020404" pitchFamily="49" charset="0"/>
              </a:rPr>
              <a:t>7-2)      ½,   ½+2y,   ¼-2z</a:t>
            </a:r>
          </a:p>
          <a:p>
            <a:r>
              <a:rPr lang="en-US" sz="1050" dirty="0">
                <a:solidFill>
                  <a:schemeClr val="tx2"/>
                </a:solidFill>
                <a:latin typeface="Courier New" panose="02070309020205020404" pitchFamily="49" charset="0"/>
                <a:cs typeface="Courier New" panose="02070309020205020404" pitchFamily="49" charset="0"/>
              </a:rPr>
              <a:t>1-8)     -½,  -½+2y,  -¼+2z</a:t>
            </a:r>
          </a:p>
          <a:p>
            <a:r>
              <a:rPr lang="en-US" sz="1050" dirty="0">
                <a:solidFill>
                  <a:schemeClr val="tx2"/>
                </a:solidFill>
                <a:latin typeface="Courier New" panose="02070309020205020404" pitchFamily="49" charset="0"/>
                <a:cs typeface="Courier New" panose="02070309020205020404" pitchFamily="49" charset="0"/>
              </a:rPr>
              <a:t>8-1)      ½,   ½-2y,   ¼-2z</a:t>
            </a:r>
          </a:p>
          <a:p>
            <a:endParaRPr lang="en-US" sz="1050" dirty="0">
              <a:solidFill>
                <a:schemeClr val="tx2"/>
              </a:solidFill>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2771D533-9160-46AC-B255-59155637A2D5}"/>
              </a:ext>
            </a:extLst>
          </p:cNvPr>
          <p:cNvSpPr/>
          <p:nvPr/>
        </p:nvSpPr>
        <p:spPr>
          <a:xfrm>
            <a:off x="3943350" y="2443905"/>
            <a:ext cx="4572000" cy="3485570"/>
          </a:xfrm>
          <a:prstGeom prst="rect">
            <a:avLst/>
          </a:prstGeom>
        </p:spPr>
        <p:txBody>
          <a:bodyPr>
            <a:spAutoFit/>
          </a:bodyPr>
          <a:lstStyle/>
          <a:p>
            <a:pPr lvl="0"/>
            <a:r>
              <a:rPr lang="en-US" sz="1050" dirty="0">
                <a:solidFill>
                  <a:srgbClr val="000000"/>
                </a:solidFill>
                <a:latin typeface="Courier New" panose="02070309020205020404" pitchFamily="49" charset="0"/>
                <a:cs typeface="Courier New" panose="02070309020205020404" pitchFamily="49" charset="0"/>
              </a:rPr>
              <a:t>3-5)   ½-2y,      ½,  -¼+2z</a:t>
            </a:r>
          </a:p>
          <a:p>
            <a:pPr lvl="0"/>
            <a:r>
              <a:rPr lang="en-US" sz="1050" dirty="0">
                <a:solidFill>
                  <a:srgbClr val="000000"/>
                </a:solidFill>
                <a:latin typeface="Courier New" panose="02070309020205020404" pitchFamily="49" charset="0"/>
                <a:cs typeface="Courier New" panose="02070309020205020404" pitchFamily="49" charset="0"/>
              </a:rPr>
              <a:t>5-3)  -½+2y,     -½,   ¼-2z</a:t>
            </a:r>
          </a:p>
          <a:p>
            <a:pPr lvl="0"/>
            <a:r>
              <a:rPr lang="en-US" sz="1050" dirty="0">
                <a:solidFill>
                  <a:srgbClr val="000000"/>
                </a:solidFill>
                <a:latin typeface="Courier New" panose="02070309020205020404" pitchFamily="49" charset="0"/>
                <a:cs typeface="Courier New" panose="02070309020205020404" pitchFamily="49" charset="0"/>
              </a:rPr>
              <a:t>4-6)   ½+2y,      ½,  -¼+2z</a:t>
            </a:r>
          </a:p>
          <a:p>
            <a:pPr lvl="0"/>
            <a:r>
              <a:rPr lang="en-US" sz="1050" dirty="0">
                <a:solidFill>
                  <a:srgbClr val="000000"/>
                </a:solidFill>
                <a:latin typeface="Courier New" panose="02070309020205020404" pitchFamily="49" charset="0"/>
                <a:cs typeface="Courier New" panose="02070309020205020404" pitchFamily="49" charset="0"/>
              </a:rPr>
              <a:t>6-4)  -½-2y,     -½,   ¼-2z</a:t>
            </a:r>
          </a:p>
          <a:p>
            <a:pPr lvl="0"/>
            <a:r>
              <a:rPr lang="en-US" sz="1050" dirty="0">
                <a:solidFill>
                  <a:srgbClr val="000000"/>
                </a:solidFill>
                <a:latin typeface="Courier New" panose="02070309020205020404" pitchFamily="49" charset="0"/>
                <a:cs typeface="Courier New" panose="02070309020205020404" pitchFamily="49" charset="0"/>
              </a:rPr>
              <a:t>1-7)  -½+2x,     -½,  -¾+2z</a:t>
            </a:r>
          </a:p>
          <a:p>
            <a:pPr lvl="0"/>
            <a:r>
              <a:rPr lang="en-US" sz="1050" dirty="0">
                <a:solidFill>
                  <a:srgbClr val="000000"/>
                </a:solidFill>
                <a:latin typeface="Courier New" panose="02070309020205020404" pitchFamily="49" charset="0"/>
                <a:cs typeface="Courier New" panose="02070309020205020404" pitchFamily="49" charset="0"/>
              </a:rPr>
              <a:t>7-1)   ½-2x,      ½,   ¾-2z</a:t>
            </a:r>
          </a:p>
          <a:p>
            <a:pPr lvl="0"/>
            <a:r>
              <a:rPr lang="en-US" sz="1050" dirty="0">
                <a:solidFill>
                  <a:srgbClr val="000000"/>
                </a:solidFill>
                <a:latin typeface="Courier New" panose="02070309020205020404" pitchFamily="49" charset="0"/>
                <a:cs typeface="Courier New" panose="02070309020205020404" pitchFamily="49" charset="0"/>
              </a:rPr>
              <a:t>2-8)  -½-2x,     -½,   ¼+2z</a:t>
            </a:r>
          </a:p>
          <a:p>
            <a:pPr lvl="0"/>
            <a:r>
              <a:rPr lang="en-US" sz="1050" dirty="0">
                <a:solidFill>
                  <a:srgbClr val="000000"/>
                </a:solidFill>
                <a:latin typeface="Courier New" panose="02070309020205020404" pitchFamily="49" charset="0"/>
                <a:cs typeface="Courier New" panose="02070309020205020404" pitchFamily="49" charset="0"/>
              </a:rPr>
              <a:t>8-2)   ½+2x,      ½,  -¼-2z</a:t>
            </a:r>
          </a:p>
          <a:p>
            <a:pPr lvl="0"/>
            <a:r>
              <a:rPr lang="en-US" sz="1050" dirty="0">
                <a:solidFill>
                  <a:srgbClr val="000000"/>
                </a:solidFill>
                <a:latin typeface="Courier New" panose="02070309020205020404" pitchFamily="49" charset="0"/>
                <a:cs typeface="Courier New" panose="02070309020205020404" pitchFamily="49" charset="0"/>
              </a:rPr>
              <a:t>1-2)     2x,     2y,  -½</a:t>
            </a:r>
          </a:p>
          <a:p>
            <a:pPr lvl="0"/>
            <a:r>
              <a:rPr lang="en-US" sz="1050" dirty="0">
                <a:solidFill>
                  <a:srgbClr val="000000"/>
                </a:solidFill>
                <a:latin typeface="Courier New" panose="02070309020205020404" pitchFamily="49" charset="0"/>
                <a:cs typeface="Courier New" panose="02070309020205020404" pitchFamily="49" charset="0"/>
              </a:rPr>
              <a:t>2-1)    -2x,    -2y,   ½</a:t>
            </a:r>
          </a:p>
          <a:p>
            <a:pPr lvl="0"/>
            <a:r>
              <a:rPr lang="en-US" sz="1050" dirty="0">
                <a:solidFill>
                  <a:srgbClr val="000000"/>
                </a:solidFill>
                <a:latin typeface="Courier New" panose="02070309020205020404" pitchFamily="49" charset="0"/>
                <a:cs typeface="Courier New" panose="02070309020205020404" pitchFamily="49" charset="0"/>
              </a:rPr>
              <a:t>3-4)    -2y,     2x,   ½</a:t>
            </a:r>
          </a:p>
          <a:p>
            <a:pPr lvl="0"/>
            <a:r>
              <a:rPr lang="en-US" sz="1050" dirty="0">
                <a:solidFill>
                  <a:srgbClr val="000000"/>
                </a:solidFill>
                <a:latin typeface="Courier New" panose="02070309020205020404" pitchFamily="49" charset="0"/>
                <a:cs typeface="Courier New" panose="02070309020205020404" pitchFamily="49" charset="0"/>
              </a:rPr>
              <a:t>4-3)     2y,    -2x,  -½</a:t>
            </a:r>
          </a:p>
          <a:p>
            <a:pPr lvl="0"/>
            <a:r>
              <a:rPr lang="en-US" sz="1050" dirty="0">
                <a:solidFill>
                  <a:srgbClr val="000000"/>
                </a:solidFill>
                <a:latin typeface="Courier New" panose="02070309020205020404" pitchFamily="49" charset="0"/>
                <a:cs typeface="Courier New" panose="02070309020205020404" pitchFamily="49" charset="0"/>
              </a:rPr>
              <a:t>5-6)     2y,     2x,  -½</a:t>
            </a:r>
          </a:p>
          <a:p>
            <a:pPr lvl="0"/>
            <a:r>
              <a:rPr lang="en-US" sz="1050" dirty="0">
                <a:solidFill>
                  <a:srgbClr val="000000"/>
                </a:solidFill>
                <a:latin typeface="Courier New" panose="02070309020205020404" pitchFamily="49" charset="0"/>
                <a:cs typeface="Courier New" panose="02070309020205020404" pitchFamily="49" charset="0"/>
              </a:rPr>
              <a:t>6-5)    -2y,    -2x,   ½</a:t>
            </a:r>
          </a:p>
          <a:p>
            <a:pPr lvl="0"/>
            <a:r>
              <a:rPr lang="en-US" sz="1050" dirty="0">
                <a:solidFill>
                  <a:srgbClr val="000000"/>
                </a:solidFill>
                <a:latin typeface="Courier New" panose="02070309020205020404" pitchFamily="49" charset="0"/>
                <a:cs typeface="Courier New" panose="02070309020205020404" pitchFamily="49" charset="0"/>
              </a:rPr>
              <a:t>7-8)    -2x,     2y,   ½</a:t>
            </a:r>
          </a:p>
          <a:p>
            <a:pPr lvl="0"/>
            <a:r>
              <a:rPr lang="en-US" sz="1050" dirty="0">
                <a:solidFill>
                  <a:srgbClr val="000000"/>
                </a:solidFill>
                <a:latin typeface="Courier New" panose="02070309020205020404" pitchFamily="49" charset="0"/>
                <a:cs typeface="Courier New" panose="02070309020205020404" pitchFamily="49" charset="0"/>
              </a:rPr>
              <a:t>8-7)     2x,    -2y,  -½</a:t>
            </a:r>
          </a:p>
          <a:p>
            <a:pPr lvl="0"/>
            <a:r>
              <a:rPr lang="en-US" sz="1050" dirty="0">
                <a:solidFill>
                  <a:srgbClr val="000000"/>
                </a:solidFill>
                <a:latin typeface="Courier New" panose="02070309020205020404" pitchFamily="49" charset="0"/>
                <a:cs typeface="Courier New" panose="02070309020205020404" pitchFamily="49" charset="0"/>
              </a:rPr>
              <a:t>1-5)    x-y,   -</a:t>
            </a:r>
            <a:r>
              <a:rPr lang="en-US" sz="1050" dirty="0" err="1">
                <a:solidFill>
                  <a:srgbClr val="000000"/>
                </a:solidFill>
                <a:latin typeface="Courier New" panose="02070309020205020404" pitchFamily="49" charset="0"/>
                <a:cs typeface="Courier New" panose="02070309020205020404" pitchFamily="49" charset="0"/>
              </a:rPr>
              <a:t>x+y</a:t>
            </a:r>
            <a:r>
              <a:rPr lang="en-US" sz="1050" dirty="0">
                <a:solidFill>
                  <a:srgbClr val="000000"/>
                </a:solidFill>
                <a:latin typeface="Courier New" panose="02070309020205020404" pitchFamily="49" charset="0"/>
                <a:cs typeface="Courier New" panose="02070309020205020404" pitchFamily="49" charset="0"/>
              </a:rPr>
              <a:t>,  2z</a:t>
            </a:r>
          </a:p>
          <a:p>
            <a:pPr lvl="0"/>
            <a:r>
              <a:rPr lang="en-US" sz="1050" dirty="0">
                <a:solidFill>
                  <a:srgbClr val="000000"/>
                </a:solidFill>
                <a:latin typeface="Courier New" panose="02070309020205020404" pitchFamily="49" charset="0"/>
                <a:cs typeface="Courier New" panose="02070309020205020404" pitchFamily="49" charset="0"/>
              </a:rPr>
              <a:t>5-1)   -</a:t>
            </a:r>
            <a:r>
              <a:rPr lang="en-US" sz="1050" dirty="0" err="1">
                <a:solidFill>
                  <a:srgbClr val="000000"/>
                </a:solidFill>
                <a:latin typeface="Courier New" panose="02070309020205020404" pitchFamily="49" charset="0"/>
                <a:cs typeface="Courier New" panose="02070309020205020404" pitchFamily="49" charset="0"/>
              </a:rPr>
              <a:t>x+y</a:t>
            </a:r>
            <a:r>
              <a:rPr lang="en-US" sz="1050" dirty="0">
                <a:solidFill>
                  <a:srgbClr val="000000"/>
                </a:solidFill>
                <a:latin typeface="Courier New" panose="02070309020205020404" pitchFamily="49" charset="0"/>
                <a:cs typeface="Courier New" panose="02070309020205020404" pitchFamily="49" charset="0"/>
              </a:rPr>
              <a:t>,    x-y, -2z</a:t>
            </a:r>
          </a:p>
          <a:p>
            <a:pPr lvl="0"/>
            <a:r>
              <a:rPr lang="en-US" sz="1050" dirty="0">
                <a:solidFill>
                  <a:srgbClr val="000000"/>
                </a:solidFill>
                <a:latin typeface="Courier New" panose="02070309020205020404" pitchFamily="49" charset="0"/>
                <a:cs typeface="Courier New" panose="02070309020205020404" pitchFamily="49" charset="0"/>
              </a:rPr>
              <a:t>2-5)   -x-y,   -x-y,  ½+2z</a:t>
            </a:r>
          </a:p>
          <a:p>
            <a:pPr lvl="0"/>
            <a:r>
              <a:rPr lang="en-US" sz="1050" dirty="0">
                <a:solidFill>
                  <a:srgbClr val="000000"/>
                </a:solidFill>
                <a:latin typeface="Courier New" panose="02070309020205020404" pitchFamily="49" charset="0"/>
                <a:cs typeface="Courier New" panose="02070309020205020404" pitchFamily="49" charset="0"/>
              </a:rPr>
              <a:t>5-2)    </a:t>
            </a:r>
            <a:r>
              <a:rPr lang="en-US" sz="1050" dirty="0" err="1">
                <a:solidFill>
                  <a:srgbClr val="000000"/>
                </a:solidFill>
                <a:latin typeface="Courier New" panose="02070309020205020404" pitchFamily="49" charset="0"/>
                <a:cs typeface="Courier New" panose="02070309020205020404" pitchFamily="49" charset="0"/>
              </a:rPr>
              <a:t>x+y</a:t>
            </a:r>
            <a:r>
              <a:rPr lang="en-US" sz="1050" dirty="0">
                <a:solidFill>
                  <a:srgbClr val="000000"/>
                </a:solidFill>
                <a:latin typeface="Courier New" panose="02070309020205020404" pitchFamily="49" charset="0"/>
                <a:cs typeface="Courier New" panose="02070309020205020404" pitchFamily="49" charset="0"/>
              </a:rPr>
              <a:t>,    </a:t>
            </a:r>
            <a:r>
              <a:rPr lang="en-US" sz="1050" dirty="0" err="1">
                <a:solidFill>
                  <a:srgbClr val="000000"/>
                </a:solidFill>
                <a:latin typeface="Courier New" panose="02070309020205020404" pitchFamily="49" charset="0"/>
                <a:cs typeface="Courier New" panose="02070309020205020404" pitchFamily="49" charset="0"/>
              </a:rPr>
              <a:t>x+y</a:t>
            </a:r>
            <a:r>
              <a:rPr lang="en-US" sz="1050" dirty="0">
                <a:solidFill>
                  <a:srgbClr val="000000"/>
                </a:solidFill>
                <a:latin typeface="Courier New" panose="02070309020205020404" pitchFamily="49" charset="0"/>
                <a:cs typeface="Courier New" panose="02070309020205020404" pitchFamily="49" charset="0"/>
              </a:rPr>
              <a:t>, -½-2z</a:t>
            </a:r>
          </a:p>
          <a:p>
            <a:pPr lvl="0"/>
            <a:r>
              <a:rPr lang="en-US" sz="1050" dirty="0" err="1">
                <a:solidFill>
                  <a:srgbClr val="000000"/>
                </a:solidFill>
                <a:latin typeface="Courier New" panose="02070309020205020404" pitchFamily="49" charset="0"/>
                <a:cs typeface="Courier New" panose="02070309020205020404" pitchFamily="49" charset="0"/>
              </a:rPr>
              <a:t>etc</a:t>
            </a:r>
            <a:endParaRPr lang="en-US" sz="1050" dirty="0">
              <a:solidFill>
                <a:srgbClr val="000000"/>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BEEF907-1C9A-47AE-B9A4-44F243D913D3}"/>
              </a:ext>
            </a:extLst>
          </p:cNvPr>
          <p:cNvSpPr txBox="1"/>
          <p:nvPr/>
        </p:nvSpPr>
        <p:spPr>
          <a:xfrm>
            <a:off x="342900" y="1890969"/>
            <a:ext cx="6284669" cy="369332"/>
          </a:xfrm>
          <a:prstGeom prst="rect">
            <a:avLst/>
          </a:prstGeom>
          <a:noFill/>
        </p:spPr>
        <p:txBody>
          <a:bodyPr wrap="none" rtlCol="0">
            <a:spAutoFit/>
          </a:bodyPr>
          <a:lstStyle/>
          <a:p>
            <a:r>
              <a:rPr lang="en-US" dirty="0"/>
              <a:t>Solve for each </a:t>
            </a:r>
            <a:r>
              <a:rPr lang="en-US" dirty="0" err="1"/>
              <a:t>u,v,w</a:t>
            </a:r>
            <a:r>
              <a:rPr lang="en-US" dirty="0"/>
              <a:t>.  Overlay predictions on Patterson map</a:t>
            </a:r>
          </a:p>
        </p:txBody>
      </p:sp>
    </p:spTree>
    <p:extLst>
      <p:ext uri="{BB962C8B-B14F-4D97-AF65-F5344CB8AC3E}">
        <p14:creationId xmlns:p14="http://schemas.microsoft.com/office/powerpoint/2010/main" val="2308804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Check that this </a:t>
            </a:r>
            <a:r>
              <a:rPr lang="en-US" sz="3200" dirty="0" err="1"/>
              <a:t>x,y,z</a:t>
            </a:r>
            <a:r>
              <a:rPr lang="en-US" sz="3200" dirty="0"/>
              <a:t> can predict all peaks in the difference Patterson map</a:t>
            </a:r>
            <a:endParaRPr lang="en-US" sz="4000" dirty="0"/>
          </a:p>
        </p:txBody>
      </p:sp>
      <p:sp>
        <p:nvSpPr>
          <p:cNvPr id="17" name="Rectangle 16">
            <a:extLst>
              <a:ext uri="{FF2B5EF4-FFF2-40B4-BE49-F238E27FC236}">
                <a16:creationId xmlns:a16="http://schemas.microsoft.com/office/drawing/2014/main" id="{0A3315A7-ED4D-49F0-A5C5-6C487415A419}"/>
              </a:ext>
            </a:extLst>
          </p:cNvPr>
          <p:cNvSpPr/>
          <p:nvPr/>
        </p:nvSpPr>
        <p:spPr>
          <a:xfrm>
            <a:off x="1514395" y="1272780"/>
            <a:ext cx="5974713" cy="369332"/>
          </a:xfrm>
          <a:prstGeom prst="rect">
            <a:avLst/>
          </a:prstGeom>
        </p:spPr>
        <p:txBody>
          <a:bodyPr wrap="none">
            <a:spAutoFit/>
          </a:bodyPr>
          <a:lstStyle/>
          <a:p>
            <a:r>
              <a:rPr lang="en-US" b="1" dirty="0">
                <a:solidFill>
                  <a:schemeClr val="accent6">
                    <a:lumMod val="60000"/>
                    <a:lumOff val="40000"/>
                  </a:schemeClr>
                </a:solidFill>
                <a:latin typeface="Courier New" panose="02070309020205020404" pitchFamily="49" charset="0"/>
                <a:cs typeface="Courier New" panose="02070309020205020404" pitchFamily="49" charset="0"/>
              </a:rPr>
              <a:t>Combined   x=0.7541   y=0.8165   z=0.1865</a:t>
            </a:r>
          </a:p>
        </p:txBody>
      </p:sp>
      <p:sp>
        <p:nvSpPr>
          <p:cNvPr id="7" name="TextBox 6">
            <a:extLst>
              <a:ext uri="{FF2B5EF4-FFF2-40B4-BE49-F238E27FC236}">
                <a16:creationId xmlns:a16="http://schemas.microsoft.com/office/drawing/2014/main" id="{7BEEF907-1C9A-47AE-B9A4-44F243D913D3}"/>
              </a:ext>
            </a:extLst>
          </p:cNvPr>
          <p:cNvSpPr txBox="1"/>
          <p:nvPr/>
        </p:nvSpPr>
        <p:spPr>
          <a:xfrm>
            <a:off x="342900" y="1890969"/>
            <a:ext cx="6284669" cy="369332"/>
          </a:xfrm>
          <a:prstGeom prst="rect">
            <a:avLst/>
          </a:prstGeom>
          <a:noFill/>
        </p:spPr>
        <p:txBody>
          <a:bodyPr wrap="none" rtlCol="0">
            <a:spAutoFit/>
          </a:bodyPr>
          <a:lstStyle/>
          <a:p>
            <a:r>
              <a:rPr lang="en-US" dirty="0"/>
              <a:t>Solve for each </a:t>
            </a:r>
            <a:r>
              <a:rPr lang="en-US" dirty="0" err="1"/>
              <a:t>u,v,w</a:t>
            </a:r>
            <a:r>
              <a:rPr lang="en-US" dirty="0"/>
              <a:t>.  Overlay predictions on Patterson map</a:t>
            </a:r>
          </a:p>
        </p:txBody>
      </p:sp>
      <p:pic>
        <p:nvPicPr>
          <p:cNvPr id="3" name="Picture 2">
            <a:extLst>
              <a:ext uri="{FF2B5EF4-FFF2-40B4-BE49-F238E27FC236}">
                <a16:creationId xmlns:a16="http://schemas.microsoft.com/office/drawing/2014/main" id="{AD301C9F-690A-471C-A64D-1F9744ADEFF0}"/>
              </a:ext>
            </a:extLst>
          </p:cNvPr>
          <p:cNvPicPr>
            <a:picLocks noChangeAspect="1"/>
          </p:cNvPicPr>
          <p:nvPr/>
        </p:nvPicPr>
        <p:blipFill>
          <a:blip r:embed="rId2"/>
          <a:stretch>
            <a:fillRect/>
          </a:stretch>
        </p:blipFill>
        <p:spPr>
          <a:xfrm>
            <a:off x="2549062" y="2509158"/>
            <a:ext cx="3905377" cy="4057535"/>
          </a:xfrm>
          <a:prstGeom prst="rect">
            <a:avLst/>
          </a:prstGeom>
        </p:spPr>
      </p:pic>
      <p:sp>
        <p:nvSpPr>
          <p:cNvPr id="11" name="TextBox 10">
            <a:extLst>
              <a:ext uri="{FF2B5EF4-FFF2-40B4-BE49-F238E27FC236}">
                <a16:creationId xmlns:a16="http://schemas.microsoft.com/office/drawing/2014/main" id="{6AC3DCE2-5A53-4A63-AC26-DAAFCC6E0131}"/>
              </a:ext>
            </a:extLst>
          </p:cNvPr>
          <p:cNvSpPr txBox="1"/>
          <p:nvPr/>
        </p:nvSpPr>
        <p:spPr>
          <a:xfrm>
            <a:off x="3180238" y="2967342"/>
            <a:ext cx="425116" cy="584775"/>
          </a:xfrm>
          <a:prstGeom prst="rect">
            <a:avLst/>
          </a:prstGeom>
          <a:noFill/>
        </p:spPr>
        <p:txBody>
          <a:bodyPr wrap="non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1C8D2238-247E-4ACC-A71D-40AFD666FF78}"/>
              </a:ext>
            </a:extLst>
          </p:cNvPr>
          <p:cNvSpPr txBox="1"/>
          <p:nvPr/>
        </p:nvSpPr>
        <p:spPr>
          <a:xfrm>
            <a:off x="3107743" y="4193887"/>
            <a:ext cx="425116" cy="584775"/>
          </a:xfrm>
          <a:prstGeom prst="rect">
            <a:avLst/>
          </a:prstGeom>
          <a:noFill/>
        </p:spPr>
        <p:txBody>
          <a:bodyPr wrap="non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3379D20F-6023-4A79-B69C-D79FB6F366E0}"/>
              </a:ext>
            </a:extLst>
          </p:cNvPr>
          <p:cNvSpPr txBox="1"/>
          <p:nvPr/>
        </p:nvSpPr>
        <p:spPr>
          <a:xfrm>
            <a:off x="4492225" y="2834428"/>
            <a:ext cx="425116" cy="584775"/>
          </a:xfrm>
          <a:prstGeom prst="rect">
            <a:avLst/>
          </a:prstGeom>
          <a:noFill/>
        </p:spPr>
        <p:txBody>
          <a:bodyPr wrap="none" rtlCol="0">
            <a:spAutoFit/>
          </a:bodyPr>
          <a:lstStyle/>
          <a:p>
            <a:r>
              <a:rPr lang="en-US" sz="3200" dirty="0">
                <a:solidFill>
                  <a:srgbClr val="FF0000"/>
                </a:solidFill>
              </a:rPr>
              <a:t>+</a:t>
            </a:r>
          </a:p>
        </p:txBody>
      </p:sp>
      <p:sp>
        <p:nvSpPr>
          <p:cNvPr id="14" name="TextBox 13">
            <a:extLst>
              <a:ext uri="{FF2B5EF4-FFF2-40B4-BE49-F238E27FC236}">
                <a16:creationId xmlns:a16="http://schemas.microsoft.com/office/drawing/2014/main" id="{6FAD475A-ADBF-4B46-B291-21E6F33D8984}"/>
              </a:ext>
            </a:extLst>
          </p:cNvPr>
          <p:cNvSpPr txBox="1"/>
          <p:nvPr/>
        </p:nvSpPr>
        <p:spPr>
          <a:xfrm>
            <a:off x="5854300" y="4199058"/>
            <a:ext cx="425116" cy="584775"/>
          </a:xfrm>
          <a:prstGeom prst="rect">
            <a:avLst/>
          </a:prstGeom>
          <a:noFill/>
        </p:spPr>
        <p:txBody>
          <a:bodyPr wrap="none" rtlCol="0">
            <a:spAutoFit/>
          </a:bodyPr>
          <a:lstStyle/>
          <a:p>
            <a:r>
              <a:rPr lang="en-US" sz="3200" dirty="0">
                <a:solidFill>
                  <a:srgbClr val="FF0000"/>
                </a:solidFill>
              </a:rPr>
              <a:t>+</a:t>
            </a:r>
          </a:p>
        </p:txBody>
      </p:sp>
      <p:sp>
        <p:nvSpPr>
          <p:cNvPr id="15" name="TextBox 14">
            <a:extLst>
              <a:ext uri="{FF2B5EF4-FFF2-40B4-BE49-F238E27FC236}">
                <a16:creationId xmlns:a16="http://schemas.microsoft.com/office/drawing/2014/main" id="{7F895817-00A2-4ADF-9F2D-9C4EF691E279}"/>
              </a:ext>
            </a:extLst>
          </p:cNvPr>
          <p:cNvSpPr txBox="1"/>
          <p:nvPr/>
        </p:nvSpPr>
        <p:spPr>
          <a:xfrm>
            <a:off x="4477968" y="5585220"/>
            <a:ext cx="425116" cy="584775"/>
          </a:xfrm>
          <a:prstGeom prst="rect">
            <a:avLst/>
          </a:prstGeom>
          <a:noFill/>
        </p:spPr>
        <p:txBody>
          <a:bodyPr wrap="none" rtlCol="0">
            <a:spAutoFit/>
          </a:bodyPr>
          <a:lstStyle/>
          <a:p>
            <a:r>
              <a:rPr lang="en-US" sz="3200" dirty="0">
                <a:solidFill>
                  <a:srgbClr val="FF0000"/>
                </a:solidFill>
              </a:rPr>
              <a:t>+</a:t>
            </a:r>
          </a:p>
        </p:txBody>
      </p:sp>
      <p:sp>
        <p:nvSpPr>
          <p:cNvPr id="16" name="TextBox 15">
            <a:extLst>
              <a:ext uri="{FF2B5EF4-FFF2-40B4-BE49-F238E27FC236}">
                <a16:creationId xmlns:a16="http://schemas.microsoft.com/office/drawing/2014/main" id="{2701D6AD-E744-4269-9BF8-10F837230769}"/>
              </a:ext>
            </a:extLst>
          </p:cNvPr>
          <p:cNvSpPr txBox="1"/>
          <p:nvPr/>
        </p:nvSpPr>
        <p:spPr>
          <a:xfrm>
            <a:off x="3141326" y="5380290"/>
            <a:ext cx="425116" cy="584775"/>
          </a:xfrm>
          <a:prstGeom prst="rect">
            <a:avLst/>
          </a:prstGeom>
          <a:noFill/>
        </p:spPr>
        <p:txBody>
          <a:bodyPr wrap="none" rtlCol="0">
            <a:spAutoFit/>
          </a:bodyPr>
          <a:lstStyle/>
          <a:p>
            <a:r>
              <a:rPr lang="en-US" sz="3200" dirty="0">
                <a:solidFill>
                  <a:srgbClr val="FF0000"/>
                </a:solidFill>
              </a:rPr>
              <a:t>+</a:t>
            </a:r>
          </a:p>
        </p:txBody>
      </p:sp>
      <p:sp>
        <p:nvSpPr>
          <p:cNvPr id="5" name="TextBox 4">
            <a:extLst>
              <a:ext uri="{FF2B5EF4-FFF2-40B4-BE49-F238E27FC236}">
                <a16:creationId xmlns:a16="http://schemas.microsoft.com/office/drawing/2014/main" id="{2C9AEFA7-A41E-4A5B-A012-01DDE2DDE093}"/>
              </a:ext>
            </a:extLst>
          </p:cNvPr>
          <p:cNvSpPr txBox="1"/>
          <p:nvPr/>
        </p:nvSpPr>
        <p:spPr>
          <a:xfrm>
            <a:off x="6627569" y="2445899"/>
            <a:ext cx="2594252" cy="3693319"/>
          </a:xfrm>
          <a:prstGeom prst="rect">
            <a:avLst/>
          </a:prstGeom>
          <a:noFill/>
        </p:spPr>
        <p:txBody>
          <a:bodyPr wrap="square" rtlCol="0">
            <a:spAutoFit/>
          </a:bodyPr>
          <a:lstStyle/>
          <a:p>
            <a:r>
              <a:rPr lang="en-US" dirty="0"/>
              <a:t>If you see a peak with no prediction (</a:t>
            </a:r>
            <a:r>
              <a:rPr lang="en-US" dirty="0">
                <a:solidFill>
                  <a:srgbClr val="FF0000"/>
                </a:solidFill>
              </a:rPr>
              <a:t>+</a:t>
            </a:r>
            <a:r>
              <a:rPr lang="en-US" dirty="0"/>
              <a:t>) something went wrong. </a:t>
            </a:r>
          </a:p>
          <a:p>
            <a:r>
              <a:rPr lang="en-US" dirty="0"/>
              <a:t>Check algebra.</a:t>
            </a:r>
          </a:p>
          <a:p>
            <a:r>
              <a:rPr lang="en-US" dirty="0"/>
              <a:t>If algebra is OK, then the problem could arise from an ambiguity between solutions for P4</a:t>
            </a:r>
            <a:r>
              <a:rPr lang="en-US" baseline="-25000" dirty="0"/>
              <a:t>1</a:t>
            </a:r>
            <a:r>
              <a:rPr lang="en-US" dirty="0"/>
              <a:t>2</a:t>
            </a:r>
            <a:r>
              <a:rPr lang="en-US" baseline="-25000" dirty="0"/>
              <a:t>1</a:t>
            </a:r>
            <a:r>
              <a:rPr lang="en-US" dirty="0"/>
              <a:t>2 and P4</a:t>
            </a:r>
            <a:r>
              <a:rPr lang="en-US" baseline="-25000" dirty="0"/>
              <a:t>3</a:t>
            </a:r>
            <a:r>
              <a:rPr lang="en-US" dirty="0"/>
              <a:t>2</a:t>
            </a:r>
            <a:r>
              <a:rPr lang="en-US" baseline="-25000" dirty="0"/>
              <a:t>1</a:t>
            </a:r>
            <a:r>
              <a:rPr lang="en-US" dirty="0"/>
              <a:t>2. </a:t>
            </a:r>
          </a:p>
          <a:p>
            <a:r>
              <a:rPr lang="en-US" dirty="0"/>
              <a:t>Swap space groups or negate x of </a:t>
            </a:r>
            <a:r>
              <a:rPr lang="en-US" dirty="0" err="1"/>
              <a:t>x,y,z</a:t>
            </a:r>
            <a:r>
              <a:rPr lang="en-US" dirty="0"/>
              <a:t>, and calculate Patterson predictions from –</a:t>
            </a:r>
            <a:r>
              <a:rPr lang="en-US" dirty="0" err="1"/>
              <a:t>x,y,z</a:t>
            </a:r>
            <a:endParaRPr lang="en-US" dirty="0"/>
          </a:p>
        </p:txBody>
      </p:sp>
      <p:sp>
        <p:nvSpPr>
          <p:cNvPr id="18" name="TextBox 17">
            <a:extLst>
              <a:ext uri="{FF2B5EF4-FFF2-40B4-BE49-F238E27FC236}">
                <a16:creationId xmlns:a16="http://schemas.microsoft.com/office/drawing/2014/main" id="{EF04B85C-304D-4F4C-B4D2-035E70DE6870}"/>
              </a:ext>
            </a:extLst>
          </p:cNvPr>
          <p:cNvSpPr txBox="1"/>
          <p:nvPr/>
        </p:nvSpPr>
        <p:spPr>
          <a:xfrm>
            <a:off x="5814610" y="5493780"/>
            <a:ext cx="425116" cy="584775"/>
          </a:xfrm>
          <a:prstGeom prst="rect">
            <a:avLst/>
          </a:prstGeom>
          <a:noFill/>
        </p:spPr>
        <p:txBody>
          <a:bodyPr wrap="none" rtlCol="0">
            <a:spAutoFit/>
          </a:bodyPr>
          <a:lstStyle/>
          <a:p>
            <a:r>
              <a:rPr lang="en-US" sz="3200" dirty="0">
                <a:solidFill>
                  <a:srgbClr val="FF0000"/>
                </a:solidFill>
              </a:rPr>
              <a:t>+</a:t>
            </a:r>
          </a:p>
        </p:txBody>
      </p:sp>
      <p:sp>
        <p:nvSpPr>
          <p:cNvPr id="19" name="TextBox 18">
            <a:extLst>
              <a:ext uri="{FF2B5EF4-FFF2-40B4-BE49-F238E27FC236}">
                <a16:creationId xmlns:a16="http://schemas.microsoft.com/office/drawing/2014/main" id="{34DDA25C-BA0E-4B54-865C-DE905252E863}"/>
              </a:ext>
            </a:extLst>
          </p:cNvPr>
          <p:cNvSpPr txBox="1"/>
          <p:nvPr/>
        </p:nvSpPr>
        <p:spPr>
          <a:xfrm>
            <a:off x="5804212" y="2966922"/>
            <a:ext cx="425116" cy="584775"/>
          </a:xfrm>
          <a:prstGeom prst="rect">
            <a:avLst/>
          </a:prstGeom>
          <a:noFill/>
        </p:spPr>
        <p:txBody>
          <a:bodyPr wrap="none" rtlCol="0">
            <a:spAutoFit/>
          </a:bodyPr>
          <a:lstStyle/>
          <a:p>
            <a:r>
              <a:rPr lang="en-US" sz="3200" dirty="0">
                <a:solidFill>
                  <a:srgbClr val="FF0000"/>
                </a:solidFill>
              </a:rPr>
              <a:t>+</a:t>
            </a:r>
          </a:p>
        </p:txBody>
      </p:sp>
    </p:spTree>
    <p:extLst>
      <p:ext uri="{BB962C8B-B14F-4D97-AF65-F5344CB8AC3E}">
        <p14:creationId xmlns:p14="http://schemas.microsoft.com/office/powerpoint/2010/main" val="33048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F0CFCE6-AF0E-418D-A292-3CFFE5632B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15"/>
          <a:stretch/>
        </p:blipFill>
        <p:spPr>
          <a:xfrm>
            <a:off x="5304729" y="2666974"/>
            <a:ext cx="1253726" cy="2340864"/>
          </a:xfrm>
          <a:prstGeom prst="rect">
            <a:avLst/>
          </a:prstGeom>
        </p:spPr>
      </p:pic>
      <p:pic>
        <p:nvPicPr>
          <p:cNvPr id="32" name="Picture 31">
            <a:extLst>
              <a:ext uri="{FF2B5EF4-FFF2-40B4-BE49-F238E27FC236}">
                <a16:creationId xmlns:a16="http://schemas.microsoft.com/office/drawing/2014/main" id="{EF83FF58-22B9-4624-98C2-B95DD72A6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723"/>
          <a:stretch/>
        </p:blipFill>
        <p:spPr>
          <a:xfrm>
            <a:off x="7199059" y="2663085"/>
            <a:ext cx="1299445" cy="2340864"/>
          </a:xfrm>
          <a:prstGeom prst="rect">
            <a:avLst/>
          </a:prstGeom>
        </p:spPr>
      </p:pic>
      <p:sp>
        <p:nvSpPr>
          <p:cNvPr id="2" name="Title 1">
            <a:extLst>
              <a:ext uri="{FF2B5EF4-FFF2-40B4-BE49-F238E27FC236}">
                <a16:creationId xmlns:a16="http://schemas.microsoft.com/office/drawing/2014/main" id="{84999739-E67C-42F6-B913-7136845AA060}"/>
              </a:ext>
            </a:extLst>
          </p:cNvPr>
          <p:cNvSpPr>
            <a:spLocks noGrp="1"/>
          </p:cNvSpPr>
          <p:nvPr>
            <p:ph type="title"/>
          </p:nvPr>
        </p:nvSpPr>
        <p:spPr>
          <a:xfrm>
            <a:off x="202019" y="510886"/>
            <a:ext cx="8819707" cy="1143000"/>
          </a:xfrm>
        </p:spPr>
        <p:txBody>
          <a:bodyPr/>
          <a:lstStyle/>
          <a:p>
            <a:pPr algn="l"/>
            <a:r>
              <a:rPr lang="en-US" sz="4000" dirty="0"/>
              <a:t>Check if </a:t>
            </a:r>
            <a:r>
              <a:rPr lang="en-US" sz="4000" dirty="0" err="1"/>
              <a:t>x,y,z</a:t>
            </a:r>
            <a:r>
              <a:rPr lang="en-US" sz="4000" dirty="0"/>
              <a:t> is consistent with space group P4</a:t>
            </a:r>
            <a:r>
              <a:rPr lang="en-US" sz="4000" baseline="-25000" dirty="0"/>
              <a:t>3</a:t>
            </a:r>
            <a:r>
              <a:rPr lang="en-US" sz="4000" dirty="0"/>
              <a:t>2</a:t>
            </a:r>
            <a:r>
              <a:rPr lang="en-US" sz="4000" baseline="-25000" dirty="0"/>
              <a:t>1</a:t>
            </a:r>
            <a:r>
              <a:rPr lang="en-US" sz="4000" dirty="0"/>
              <a:t>2 or P4</a:t>
            </a:r>
            <a:r>
              <a:rPr lang="en-US" sz="4000" baseline="-25000" dirty="0"/>
              <a:t>1</a:t>
            </a:r>
            <a:r>
              <a:rPr lang="en-US" sz="4000" dirty="0"/>
              <a:t>2</a:t>
            </a:r>
            <a:r>
              <a:rPr lang="en-US" sz="4000" baseline="-25000" dirty="0"/>
              <a:t>1</a:t>
            </a:r>
            <a:r>
              <a:rPr lang="en-US" sz="4000" dirty="0"/>
              <a:t>2.</a:t>
            </a:r>
          </a:p>
        </p:txBody>
      </p:sp>
      <p:sp>
        <p:nvSpPr>
          <p:cNvPr id="3" name="Content Placeholder 2">
            <a:extLst>
              <a:ext uri="{FF2B5EF4-FFF2-40B4-BE49-F238E27FC236}">
                <a16:creationId xmlns:a16="http://schemas.microsoft.com/office/drawing/2014/main" id="{5718DDB8-9DB8-4F39-9890-3121341E5E14}"/>
              </a:ext>
            </a:extLst>
          </p:cNvPr>
          <p:cNvSpPr txBox="1">
            <a:spLocks/>
          </p:cNvSpPr>
          <p:nvPr/>
        </p:nvSpPr>
        <p:spPr>
          <a:xfrm>
            <a:off x="465679" y="1911355"/>
            <a:ext cx="4766030" cy="472598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400" dirty="0"/>
              <a:t>There is only a 50% probability that our heavy atom coordinates (</a:t>
            </a:r>
            <a:r>
              <a:rPr lang="en-US" sz="1400" dirty="0" err="1"/>
              <a:t>x,y,z</a:t>
            </a:r>
            <a:r>
              <a:rPr lang="en-US" sz="1400" dirty="0"/>
              <a:t>) are consistent with space group P4</a:t>
            </a:r>
            <a:r>
              <a:rPr lang="en-US" sz="1400" baseline="-25000" dirty="0"/>
              <a:t>3</a:t>
            </a:r>
            <a:r>
              <a:rPr lang="en-US" sz="1400" dirty="0"/>
              <a:t>2</a:t>
            </a:r>
            <a:r>
              <a:rPr lang="en-US" sz="1400" baseline="-25000" dirty="0"/>
              <a:t>1</a:t>
            </a:r>
            <a:r>
              <a:rPr lang="en-US" sz="1400" dirty="0"/>
              <a:t>2. The remaining 50% probability is that </a:t>
            </a:r>
            <a:r>
              <a:rPr lang="en-US" sz="1400" dirty="0" err="1"/>
              <a:t>x,y,z</a:t>
            </a:r>
            <a:r>
              <a:rPr lang="en-US" sz="1400" dirty="0"/>
              <a:t> is consistent with space group P4</a:t>
            </a:r>
            <a:r>
              <a:rPr lang="en-US" sz="1400" baseline="-25000" dirty="0"/>
              <a:t>1</a:t>
            </a:r>
            <a:r>
              <a:rPr lang="en-US" sz="1400" dirty="0"/>
              <a:t>2</a:t>
            </a:r>
            <a:r>
              <a:rPr lang="en-US" sz="1400" baseline="-25000" dirty="0"/>
              <a:t>1</a:t>
            </a:r>
            <a:r>
              <a:rPr lang="en-US" sz="1400" dirty="0"/>
              <a:t>2, even though we used P4</a:t>
            </a:r>
            <a:r>
              <a:rPr lang="en-US" sz="1400" baseline="-25000" dirty="0"/>
              <a:t>3</a:t>
            </a:r>
            <a:r>
              <a:rPr lang="en-US" sz="1400" dirty="0"/>
              <a:t>2</a:t>
            </a:r>
            <a:r>
              <a:rPr lang="en-US" sz="1400" baseline="-25000" dirty="0"/>
              <a:t>1</a:t>
            </a:r>
            <a:r>
              <a:rPr lang="en-US" sz="1400" dirty="0"/>
              <a:t>2 symmetry operators to derive our coordinates and our algebra is faultless.</a:t>
            </a:r>
          </a:p>
          <a:p>
            <a:pPr>
              <a:lnSpc>
                <a:spcPct val="110000"/>
              </a:lnSpc>
            </a:pPr>
            <a:r>
              <a:rPr lang="en-US" sz="1400" dirty="0"/>
              <a:t>Space group P4</a:t>
            </a:r>
            <a:r>
              <a:rPr lang="en-US" sz="1400" baseline="-25000" dirty="0"/>
              <a:t>3</a:t>
            </a:r>
            <a:r>
              <a:rPr lang="en-US" sz="1400" dirty="0"/>
              <a:t>2</a:t>
            </a:r>
            <a:r>
              <a:rPr lang="en-US" sz="1400" baseline="-25000" dirty="0"/>
              <a:t>1</a:t>
            </a:r>
            <a:r>
              <a:rPr lang="en-US" sz="1400" dirty="0"/>
              <a:t>2 is chiral, meaning that it contains symmetry elements of a particular hand. For example, the 4</a:t>
            </a:r>
            <a:r>
              <a:rPr lang="en-US" sz="1400" baseline="-25000" dirty="0"/>
              <a:t>3</a:t>
            </a:r>
            <a:r>
              <a:rPr lang="en-US" sz="1400" dirty="0"/>
              <a:t> axis in P4</a:t>
            </a:r>
            <a:r>
              <a:rPr lang="en-US" sz="1400" baseline="-25000" dirty="0"/>
              <a:t>3</a:t>
            </a:r>
            <a:r>
              <a:rPr lang="en-US" sz="1400" dirty="0"/>
              <a:t>2</a:t>
            </a:r>
            <a:r>
              <a:rPr lang="en-US" sz="1400" baseline="-25000" dirty="0"/>
              <a:t>1</a:t>
            </a:r>
            <a:r>
              <a:rPr lang="en-US" sz="1400" dirty="0"/>
              <a:t>2 is a left handed screw. </a:t>
            </a:r>
          </a:p>
          <a:p>
            <a:pPr>
              <a:lnSpc>
                <a:spcPct val="110000"/>
              </a:lnSpc>
            </a:pPr>
            <a:r>
              <a:rPr lang="en-US" sz="1400" dirty="0"/>
              <a:t>Space group P4</a:t>
            </a:r>
            <a:r>
              <a:rPr lang="en-US" sz="1400" baseline="-25000" dirty="0"/>
              <a:t>1</a:t>
            </a:r>
            <a:r>
              <a:rPr lang="en-US" sz="1400" dirty="0"/>
              <a:t>2</a:t>
            </a:r>
            <a:r>
              <a:rPr lang="en-US" sz="1400" baseline="-25000" dirty="0"/>
              <a:t>1</a:t>
            </a:r>
            <a:r>
              <a:rPr lang="en-US" sz="1400" dirty="0"/>
              <a:t>2 is also chiral, and its symmetry elements are the mirror image of space group P4</a:t>
            </a:r>
            <a:r>
              <a:rPr lang="en-US" sz="1400" baseline="-25000" dirty="0"/>
              <a:t>3</a:t>
            </a:r>
            <a:r>
              <a:rPr lang="en-US" sz="1400" dirty="0"/>
              <a:t>2</a:t>
            </a:r>
            <a:r>
              <a:rPr lang="en-US" sz="1400" baseline="-25000" dirty="0"/>
              <a:t>1</a:t>
            </a:r>
            <a:r>
              <a:rPr lang="en-US" sz="1400" dirty="0"/>
              <a:t>2.</a:t>
            </a:r>
          </a:p>
          <a:p>
            <a:pPr>
              <a:lnSpc>
                <a:spcPct val="110000"/>
              </a:lnSpc>
            </a:pPr>
            <a:r>
              <a:rPr lang="en-US" sz="1400" dirty="0"/>
              <a:t>Crystals in chiral space groups P4</a:t>
            </a:r>
            <a:r>
              <a:rPr lang="en-US" sz="1400" baseline="-25000" dirty="0"/>
              <a:t>1</a:t>
            </a:r>
            <a:r>
              <a:rPr lang="en-US" sz="1400" dirty="0"/>
              <a:t>2</a:t>
            </a:r>
            <a:r>
              <a:rPr lang="en-US" sz="1400" baseline="-25000" dirty="0"/>
              <a:t>1</a:t>
            </a:r>
            <a:r>
              <a:rPr lang="en-US" sz="1400" dirty="0"/>
              <a:t>2 and P4</a:t>
            </a:r>
            <a:r>
              <a:rPr lang="en-US" sz="1400" baseline="-25000" dirty="0"/>
              <a:t>3</a:t>
            </a:r>
            <a:r>
              <a:rPr lang="en-US" sz="1400" dirty="0"/>
              <a:t>2</a:t>
            </a:r>
            <a:r>
              <a:rPr lang="en-US" sz="1400" baseline="-25000" dirty="0"/>
              <a:t>1</a:t>
            </a:r>
            <a:r>
              <a:rPr lang="en-US" sz="1400" dirty="0"/>
              <a:t>2 share the same Patterson symmetry group, P4/mmm, which is not chiral, but centrosymmetric.</a:t>
            </a:r>
          </a:p>
          <a:p>
            <a:pPr>
              <a:lnSpc>
                <a:spcPct val="110000"/>
              </a:lnSpc>
            </a:pPr>
            <a:r>
              <a:rPr lang="en-US" sz="1400" dirty="0"/>
              <a:t>All Patterson maps (including P4/mmm) are centrosymmetric because their peaks represent vectors between atoms. Every pair of atoms is connected by two vectors of equal length and opposite direction: atom1</a:t>
            </a:r>
            <a:r>
              <a:rPr lang="en-US" sz="1400" dirty="0">
                <a:sym typeface="Wingdings" panose="05000000000000000000" pitchFamily="2" charset="2"/>
              </a:rPr>
              <a:t>atom2 and </a:t>
            </a:r>
            <a:r>
              <a:rPr lang="en-US" sz="1400" dirty="0"/>
              <a:t>atom1</a:t>
            </a:r>
            <a:r>
              <a:rPr lang="en-US" sz="1400" dirty="0">
                <a:sym typeface="Wingdings" panose="05000000000000000000" pitchFamily="2" charset="2"/>
              </a:rPr>
              <a:t>atom2, thereby creating </a:t>
            </a:r>
            <a:r>
              <a:rPr lang="en-US" sz="1400" dirty="0" err="1">
                <a:sym typeface="Wingdings" panose="05000000000000000000" pitchFamily="2" charset="2"/>
              </a:rPr>
              <a:t>centrosymmetry</a:t>
            </a:r>
            <a:r>
              <a:rPr lang="en-US" sz="1400" dirty="0">
                <a:sym typeface="Wingdings" panose="05000000000000000000" pitchFamily="2" charset="2"/>
              </a:rPr>
              <a:t>.</a:t>
            </a:r>
          </a:p>
          <a:p>
            <a:pPr>
              <a:lnSpc>
                <a:spcPct val="110000"/>
              </a:lnSpc>
            </a:pPr>
            <a:r>
              <a:rPr lang="en-US" sz="1400" dirty="0"/>
              <a:t>The 50% chance of space group inconsistency arises from our unavoidable dependence on a centrosymmetric map to derive coordinates in a chiral space group.</a:t>
            </a:r>
            <a:endParaRPr lang="en-US" sz="1400" dirty="0">
              <a:sym typeface="Wingdings" panose="05000000000000000000" pitchFamily="2" charset="2"/>
            </a:endParaRPr>
          </a:p>
          <a:p>
            <a:pPr>
              <a:lnSpc>
                <a:spcPct val="110000"/>
              </a:lnSpc>
            </a:pPr>
            <a:r>
              <a:rPr lang="en-US" sz="1400" dirty="0"/>
              <a:t>Among the 230 space groups, only 22 are chiral. How did we get so lucky to stumble one of these? </a:t>
            </a:r>
          </a:p>
          <a:p>
            <a:pPr>
              <a:lnSpc>
                <a:spcPct val="110000"/>
              </a:lnSpc>
            </a:pPr>
            <a:r>
              <a:rPr lang="en-US" sz="1400" dirty="0"/>
              <a:t>The heavy atom coordinates (</a:t>
            </a:r>
            <a:r>
              <a:rPr lang="en-US" sz="1400" dirty="0" err="1"/>
              <a:t>x,y,z</a:t>
            </a:r>
            <a:r>
              <a:rPr lang="en-US" sz="1400" dirty="0"/>
              <a:t>) are verified to be consistent with space group P4</a:t>
            </a:r>
            <a:r>
              <a:rPr lang="en-US" sz="1400" baseline="-25000" dirty="0"/>
              <a:t>3</a:t>
            </a:r>
            <a:r>
              <a:rPr lang="en-US" sz="1400" dirty="0"/>
              <a:t>2</a:t>
            </a:r>
            <a:r>
              <a:rPr lang="en-US" sz="1400" baseline="-25000" dirty="0"/>
              <a:t>1</a:t>
            </a:r>
            <a:r>
              <a:rPr lang="en-US" sz="1400" dirty="0"/>
              <a:t>2 if (</a:t>
            </a:r>
            <a:r>
              <a:rPr lang="en-US" sz="1400" dirty="0" err="1"/>
              <a:t>x,y,z</a:t>
            </a:r>
            <a:r>
              <a:rPr lang="en-US" sz="1400" dirty="0"/>
              <a:t>) if it can be used to successfully predict coordinates (</a:t>
            </a:r>
            <a:r>
              <a:rPr lang="en-US" sz="1400" dirty="0" err="1"/>
              <a:t>u,v,w</a:t>
            </a:r>
            <a:r>
              <a:rPr lang="en-US" sz="1400" dirty="0"/>
              <a:t>) of a non-Harker Patterson peak. </a:t>
            </a:r>
          </a:p>
          <a:p>
            <a:pPr>
              <a:lnSpc>
                <a:spcPct val="110000"/>
              </a:lnSpc>
            </a:pPr>
            <a:r>
              <a:rPr lang="en-US" sz="1400" dirty="0"/>
              <a:t>If prediction is unsuccessful, invert the hand of the heavy atom solution by negating x to make it compatible with P4</a:t>
            </a:r>
            <a:r>
              <a:rPr lang="en-US" sz="1400" baseline="-25000" dirty="0"/>
              <a:t>3</a:t>
            </a:r>
            <a:r>
              <a:rPr lang="en-US" sz="1400" dirty="0"/>
              <a:t>2</a:t>
            </a:r>
            <a:r>
              <a:rPr lang="en-US" sz="1400" baseline="-25000" dirty="0"/>
              <a:t>1</a:t>
            </a:r>
            <a:r>
              <a:rPr lang="en-US" sz="1400" dirty="0"/>
              <a:t>2.</a:t>
            </a:r>
            <a:endParaRPr lang="en-US" sz="1200" dirty="0"/>
          </a:p>
        </p:txBody>
      </p:sp>
      <p:pic>
        <p:nvPicPr>
          <p:cNvPr id="27" name="Picture 26">
            <a:extLst>
              <a:ext uri="{FF2B5EF4-FFF2-40B4-BE49-F238E27FC236}">
                <a16:creationId xmlns:a16="http://schemas.microsoft.com/office/drawing/2014/main" id="{F365A742-07DC-4D83-B49C-AC9DF400E6A3}"/>
              </a:ext>
            </a:extLst>
          </p:cNvPr>
          <p:cNvPicPr>
            <a:picLocks noChangeAspect="1"/>
          </p:cNvPicPr>
          <p:nvPr/>
        </p:nvPicPr>
        <p:blipFill rotWithShape="1">
          <a:blip r:embed="rId4"/>
          <a:srcRect l="16783" t="72692" r="13962" b="5507"/>
          <a:stretch/>
        </p:blipFill>
        <p:spPr>
          <a:xfrm>
            <a:off x="5794375" y="5251713"/>
            <a:ext cx="2717800" cy="681240"/>
          </a:xfrm>
          <a:prstGeom prst="rect">
            <a:avLst/>
          </a:prstGeom>
        </p:spPr>
      </p:pic>
      <p:pic>
        <p:nvPicPr>
          <p:cNvPr id="11" name="Picture 10">
            <a:extLst>
              <a:ext uri="{FF2B5EF4-FFF2-40B4-BE49-F238E27FC236}">
                <a16:creationId xmlns:a16="http://schemas.microsoft.com/office/drawing/2014/main" id="{4724C9E2-5502-4ACC-A74D-EBD44F3F60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2217"/>
          <a:stretch/>
        </p:blipFill>
        <p:spPr>
          <a:xfrm>
            <a:off x="7199059" y="2663085"/>
            <a:ext cx="1409285" cy="2337735"/>
          </a:xfrm>
          <a:prstGeom prst="rect">
            <a:avLst/>
          </a:prstGeom>
        </p:spPr>
      </p:pic>
      <p:pic>
        <p:nvPicPr>
          <p:cNvPr id="13" name="Picture 12">
            <a:extLst>
              <a:ext uri="{FF2B5EF4-FFF2-40B4-BE49-F238E27FC236}">
                <a16:creationId xmlns:a16="http://schemas.microsoft.com/office/drawing/2014/main" id="{ADB06A73-C3BF-4A78-89C1-AFA16275B5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7500"/>
          <a:stretch/>
        </p:blipFill>
        <p:spPr>
          <a:xfrm>
            <a:off x="5304729" y="2663085"/>
            <a:ext cx="1299445" cy="2337735"/>
          </a:xfrm>
          <a:prstGeom prst="rect">
            <a:avLst/>
          </a:prstGeom>
        </p:spPr>
      </p:pic>
      <p:sp>
        <p:nvSpPr>
          <p:cNvPr id="18" name="TextBox 17">
            <a:extLst>
              <a:ext uri="{FF2B5EF4-FFF2-40B4-BE49-F238E27FC236}">
                <a16:creationId xmlns:a16="http://schemas.microsoft.com/office/drawing/2014/main" id="{6CBFD6E4-4B60-45E8-BF7F-5A198142CDDD}"/>
              </a:ext>
            </a:extLst>
          </p:cNvPr>
          <p:cNvSpPr txBox="1"/>
          <p:nvPr/>
        </p:nvSpPr>
        <p:spPr>
          <a:xfrm>
            <a:off x="5422897" y="5932953"/>
            <a:ext cx="1568058" cy="307777"/>
          </a:xfrm>
          <a:prstGeom prst="rect">
            <a:avLst/>
          </a:prstGeom>
          <a:noFill/>
        </p:spPr>
        <p:txBody>
          <a:bodyPr wrap="none" rtlCol="0">
            <a:spAutoFit/>
          </a:bodyPr>
          <a:lstStyle/>
          <a:p>
            <a:r>
              <a:rPr lang="en-US" sz="1400" dirty="0"/>
              <a:t>Right hand screw</a:t>
            </a:r>
          </a:p>
        </p:txBody>
      </p:sp>
      <p:sp>
        <p:nvSpPr>
          <p:cNvPr id="20" name="TextBox 19">
            <a:extLst>
              <a:ext uri="{FF2B5EF4-FFF2-40B4-BE49-F238E27FC236}">
                <a16:creationId xmlns:a16="http://schemas.microsoft.com/office/drawing/2014/main" id="{3254CF2B-C6DF-49DE-95E5-45C7105F8A16}"/>
              </a:ext>
            </a:extLst>
          </p:cNvPr>
          <p:cNvSpPr txBox="1"/>
          <p:nvPr/>
        </p:nvSpPr>
        <p:spPr>
          <a:xfrm>
            <a:off x="7362433" y="5932952"/>
            <a:ext cx="1447832" cy="307777"/>
          </a:xfrm>
          <a:prstGeom prst="rect">
            <a:avLst/>
          </a:prstGeom>
          <a:noFill/>
        </p:spPr>
        <p:txBody>
          <a:bodyPr wrap="none" rtlCol="0">
            <a:spAutoFit/>
          </a:bodyPr>
          <a:lstStyle/>
          <a:p>
            <a:r>
              <a:rPr lang="en-US" sz="1400" dirty="0"/>
              <a:t>Left hand screw</a:t>
            </a:r>
          </a:p>
        </p:txBody>
      </p:sp>
      <p:sp>
        <p:nvSpPr>
          <p:cNvPr id="19" name="Rectangle 18">
            <a:extLst>
              <a:ext uri="{FF2B5EF4-FFF2-40B4-BE49-F238E27FC236}">
                <a16:creationId xmlns:a16="http://schemas.microsoft.com/office/drawing/2014/main" id="{1AFD98A3-AC89-4020-81AE-F15C6197E3BC}"/>
              </a:ext>
            </a:extLst>
          </p:cNvPr>
          <p:cNvSpPr/>
          <p:nvPr/>
        </p:nvSpPr>
        <p:spPr>
          <a:xfrm>
            <a:off x="6124010" y="3346713"/>
            <a:ext cx="45719" cy="133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F37047F-4B30-4BBA-AC99-38F221D470C4}"/>
              </a:ext>
            </a:extLst>
          </p:cNvPr>
          <p:cNvSpPr/>
          <p:nvPr/>
        </p:nvSpPr>
        <p:spPr>
          <a:xfrm>
            <a:off x="6124010" y="2659196"/>
            <a:ext cx="45719" cy="208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EF30C87-FD90-4C35-B1D0-9E103111833F}"/>
              </a:ext>
            </a:extLst>
          </p:cNvPr>
          <p:cNvSpPr/>
          <p:nvPr/>
        </p:nvSpPr>
        <p:spPr>
          <a:xfrm>
            <a:off x="8016238" y="4235713"/>
            <a:ext cx="45719" cy="7916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1B30C1-3E1F-4B03-8CDC-E571DDFC7590}"/>
              </a:ext>
            </a:extLst>
          </p:cNvPr>
          <p:cNvSpPr/>
          <p:nvPr/>
        </p:nvSpPr>
        <p:spPr>
          <a:xfrm>
            <a:off x="8016238" y="2659196"/>
            <a:ext cx="45719" cy="109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58EEEE-C047-47FF-8DAD-D30A030E320D}"/>
              </a:ext>
            </a:extLst>
          </p:cNvPr>
          <p:cNvSpPr txBox="1"/>
          <p:nvPr/>
        </p:nvSpPr>
        <p:spPr>
          <a:xfrm>
            <a:off x="7746785" y="1971593"/>
            <a:ext cx="564578" cy="584775"/>
          </a:xfrm>
          <a:prstGeom prst="rect">
            <a:avLst/>
          </a:prstGeom>
          <a:noFill/>
        </p:spPr>
        <p:txBody>
          <a:bodyPr wrap="none" rtlCol="0">
            <a:spAutoFit/>
          </a:bodyPr>
          <a:lstStyle/>
          <a:p>
            <a:r>
              <a:rPr lang="en-US" sz="3200" dirty="0"/>
              <a:t>4</a:t>
            </a:r>
            <a:r>
              <a:rPr lang="en-US" sz="3200" baseline="-25000" dirty="0"/>
              <a:t>3</a:t>
            </a:r>
            <a:endParaRPr lang="en-US" sz="3200" dirty="0"/>
          </a:p>
        </p:txBody>
      </p:sp>
      <p:sp>
        <p:nvSpPr>
          <p:cNvPr id="34" name="TextBox 33">
            <a:extLst>
              <a:ext uri="{FF2B5EF4-FFF2-40B4-BE49-F238E27FC236}">
                <a16:creationId xmlns:a16="http://schemas.microsoft.com/office/drawing/2014/main" id="{28CF8E6C-B19C-411B-A159-9F5845F5B13A}"/>
              </a:ext>
            </a:extLst>
          </p:cNvPr>
          <p:cNvSpPr txBox="1"/>
          <p:nvPr/>
        </p:nvSpPr>
        <p:spPr>
          <a:xfrm>
            <a:off x="5855795" y="1971593"/>
            <a:ext cx="564578" cy="584775"/>
          </a:xfrm>
          <a:prstGeom prst="rect">
            <a:avLst/>
          </a:prstGeom>
          <a:noFill/>
        </p:spPr>
        <p:txBody>
          <a:bodyPr wrap="none" rtlCol="0">
            <a:spAutoFit/>
          </a:bodyPr>
          <a:lstStyle/>
          <a:p>
            <a:r>
              <a:rPr lang="en-US" sz="3200" dirty="0"/>
              <a:t>4</a:t>
            </a:r>
            <a:r>
              <a:rPr lang="en-US" sz="3200" baseline="-25000" dirty="0"/>
              <a:t>1</a:t>
            </a:r>
            <a:endParaRPr lang="en-US" sz="3200" dirty="0"/>
          </a:p>
        </p:txBody>
      </p:sp>
    </p:spTree>
    <p:extLst>
      <p:ext uri="{BB962C8B-B14F-4D97-AF65-F5344CB8AC3E}">
        <p14:creationId xmlns:p14="http://schemas.microsoft.com/office/powerpoint/2010/main" val="739386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a:xfrm>
            <a:off x="457200" y="274638"/>
            <a:ext cx="8229600" cy="616902"/>
          </a:xfrm>
        </p:spPr>
        <p:txBody>
          <a:bodyPr/>
          <a:lstStyle/>
          <a:p>
            <a:pPr algn="l"/>
            <a:r>
              <a:rPr lang="en-US" sz="3200" dirty="0"/>
              <a:t>Check that this </a:t>
            </a:r>
            <a:r>
              <a:rPr lang="en-US" sz="3200" dirty="0" err="1"/>
              <a:t>x,y,z</a:t>
            </a:r>
            <a:r>
              <a:rPr lang="en-US" sz="3200" dirty="0"/>
              <a:t> can predict all peaks in the difference Patterson map</a:t>
            </a:r>
            <a:endParaRPr lang="en-US" sz="4000" dirty="0"/>
          </a:p>
        </p:txBody>
      </p:sp>
      <p:sp>
        <p:nvSpPr>
          <p:cNvPr id="17" name="Rectangle 16">
            <a:extLst>
              <a:ext uri="{FF2B5EF4-FFF2-40B4-BE49-F238E27FC236}">
                <a16:creationId xmlns:a16="http://schemas.microsoft.com/office/drawing/2014/main" id="{0A3315A7-ED4D-49F0-A5C5-6C487415A419}"/>
              </a:ext>
            </a:extLst>
          </p:cNvPr>
          <p:cNvSpPr/>
          <p:nvPr/>
        </p:nvSpPr>
        <p:spPr>
          <a:xfrm>
            <a:off x="1514395" y="1272780"/>
            <a:ext cx="5974713" cy="369332"/>
          </a:xfrm>
          <a:prstGeom prst="rect">
            <a:avLst/>
          </a:prstGeom>
        </p:spPr>
        <p:txBody>
          <a:bodyPr wrap="none">
            <a:spAutoFit/>
          </a:bodyPr>
          <a:lstStyle/>
          <a:p>
            <a:r>
              <a:rPr lang="en-US" b="1" dirty="0">
                <a:solidFill>
                  <a:schemeClr val="accent6">
                    <a:lumMod val="60000"/>
                    <a:lumOff val="40000"/>
                  </a:schemeClr>
                </a:solidFill>
                <a:latin typeface="Courier New" panose="02070309020205020404" pitchFamily="49" charset="0"/>
                <a:cs typeface="Courier New" panose="02070309020205020404" pitchFamily="49" charset="0"/>
              </a:rPr>
              <a:t>Combined   x=-0.7541   y=0.8165   z=0.1865</a:t>
            </a:r>
          </a:p>
        </p:txBody>
      </p:sp>
      <p:sp>
        <p:nvSpPr>
          <p:cNvPr id="7" name="TextBox 6">
            <a:extLst>
              <a:ext uri="{FF2B5EF4-FFF2-40B4-BE49-F238E27FC236}">
                <a16:creationId xmlns:a16="http://schemas.microsoft.com/office/drawing/2014/main" id="{7BEEF907-1C9A-47AE-B9A4-44F243D913D3}"/>
              </a:ext>
            </a:extLst>
          </p:cNvPr>
          <p:cNvSpPr txBox="1"/>
          <p:nvPr/>
        </p:nvSpPr>
        <p:spPr>
          <a:xfrm>
            <a:off x="342900" y="1890969"/>
            <a:ext cx="6284669" cy="369332"/>
          </a:xfrm>
          <a:prstGeom prst="rect">
            <a:avLst/>
          </a:prstGeom>
          <a:noFill/>
        </p:spPr>
        <p:txBody>
          <a:bodyPr wrap="none" rtlCol="0">
            <a:spAutoFit/>
          </a:bodyPr>
          <a:lstStyle/>
          <a:p>
            <a:r>
              <a:rPr lang="en-US" dirty="0"/>
              <a:t>Solve for each </a:t>
            </a:r>
            <a:r>
              <a:rPr lang="en-US" dirty="0" err="1"/>
              <a:t>u,v,w</a:t>
            </a:r>
            <a:r>
              <a:rPr lang="en-US" dirty="0"/>
              <a:t>.  Overlay predictions on Patterson map</a:t>
            </a:r>
          </a:p>
        </p:txBody>
      </p:sp>
      <p:pic>
        <p:nvPicPr>
          <p:cNvPr id="3" name="Picture 2">
            <a:extLst>
              <a:ext uri="{FF2B5EF4-FFF2-40B4-BE49-F238E27FC236}">
                <a16:creationId xmlns:a16="http://schemas.microsoft.com/office/drawing/2014/main" id="{AD301C9F-690A-471C-A64D-1F9744ADEFF0}"/>
              </a:ext>
            </a:extLst>
          </p:cNvPr>
          <p:cNvPicPr>
            <a:picLocks noChangeAspect="1"/>
          </p:cNvPicPr>
          <p:nvPr/>
        </p:nvPicPr>
        <p:blipFill>
          <a:blip r:embed="rId2"/>
          <a:stretch>
            <a:fillRect/>
          </a:stretch>
        </p:blipFill>
        <p:spPr>
          <a:xfrm>
            <a:off x="2549062" y="2509158"/>
            <a:ext cx="3905377" cy="4057535"/>
          </a:xfrm>
          <a:prstGeom prst="rect">
            <a:avLst/>
          </a:prstGeom>
        </p:spPr>
      </p:pic>
      <p:sp>
        <p:nvSpPr>
          <p:cNvPr id="11" name="TextBox 10">
            <a:extLst>
              <a:ext uri="{FF2B5EF4-FFF2-40B4-BE49-F238E27FC236}">
                <a16:creationId xmlns:a16="http://schemas.microsoft.com/office/drawing/2014/main" id="{6AC3DCE2-5A53-4A63-AC26-DAAFCC6E0131}"/>
              </a:ext>
            </a:extLst>
          </p:cNvPr>
          <p:cNvSpPr txBox="1"/>
          <p:nvPr/>
        </p:nvSpPr>
        <p:spPr>
          <a:xfrm>
            <a:off x="4265410" y="3988159"/>
            <a:ext cx="425116" cy="584775"/>
          </a:xfrm>
          <a:prstGeom prst="rect">
            <a:avLst/>
          </a:prstGeom>
          <a:noFill/>
        </p:spPr>
        <p:txBody>
          <a:bodyPr wrap="non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1C8D2238-247E-4ACC-A71D-40AFD666FF78}"/>
              </a:ext>
            </a:extLst>
          </p:cNvPr>
          <p:cNvSpPr txBox="1"/>
          <p:nvPr/>
        </p:nvSpPr>
        <p:spPr>
          <a:xfrm>
            <a:off x="3107743" y="4193887"/>
            <a:ext cx="425116" cy="584775"/>
          </a:xfrm>
          <a:prstGeom prst="rect">
            <a:avLst/>
          </a:prstGeom>
          <a:noFill/>
        </p:spPr>
        <p:txBody>
          <a:bodyPr wrap="non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3379D20F-6023-4A79-B69C-D79FB6F366E0}"/>
              </a:ext>
            </a:extLst>
          </p:cNvPr>
          <p:cNvSpPr txBox="1"/>
          <p:nvPr/>
        </p:nvSpPr>
        <p:spPr>
          <a:xfrm>
            <a:off x="4492225" y="2834428"/>
            <a:ext cx="425116" cy="584775"/>
          </a:xfrm>
          <a:prstGeom prst="rect">
            <a:avLst/>
          </a:prstGeom>
          <a:noFill/>
        </p:spPr>
        <p:txBody>
          <a:bodyPr wrap="none" rtlCol="0">
            <a:spAutoFit/>
          </a:bodyPr>
          <a:lstStyle/>
          <a:p>
            <a:r>
              <a:rPr lang="en-US" sz="3200" dirty="0">
                <a:solidFill>
                  <a:srgbClr val="FF0000"/>
                </a:solidFill>
              </a:rPr>
              <a:t>+</a:t>
            </a:r>
          </a:p>
        </p:txBody>
      </p:sp>
      <p:sp>
        <p:nvSpPr>
          <p:cNvPr id="14" name="TextBox 13">
            <a:extLst>
              <a:ext uri="{FF2B5EF4-FFF2-40B4-BE49-F238E27FC236}">
                <a16:creationId xmlns:a16="http://schemas.microsoft.com/office/drawing/2014/main" id="{6FAD475A-ADBF-4B46-B291-21E6F33D8984}"/>
              </a:ext>
            </a:extLst>
          </p:cNvPr>
          <p:cNvSpPr txBox="1"/>
          <p:nvPr/>
        </p:nvSpPr>
        <p:spPr>
          <a:xfrm>
            <a:off x="5854300" y="4199058"/>
            <a:ext cx="425116" cy="584775"/>
          </a:xfrm>
          <a:prstGeom prst="rect">
            <a:avLst/>
          </a:prstGeom>
          <a:noFill/>
        </p:spPr>
        <p:txBody>
          <a:bodyPr wrap="none" rtlCol="0">
            <a:spAutoFit/>
          </a:bodyPr>
          <a:lstStyle/>
          <a:p>
            <a:r>
              <a:rPr lang="en-US" sz="3200" dirty="0">
                <a:solidFill>
                  <a:srgbClr val="FF0000"/>
                </a:solidFill>
              </a:rPr>
              <a:t>+</a:t>
            </a:r>
          </a:p>
        </p:txBody>
      </p:sp>
      <p:sp>
        <p:nvSpPr>
          <p:cNvPr id="15" name="TextBox 14">
            <a:extLst>
              <a:ext uri="{FF2B5EF4-FFF2-40B4-BE49-F238E27FC236}">
                <a16:creationId xmlns:a16="http://schemas.microsoft.com/office/drawing/2014/main" id="{7F895817-00A2-4ADF-9F2D-9C4EF691E279}"/>
              </a:ext>
            </a:extLst>
          </p:cNvPr>
          <p:cNvSpPr txBox="1"/>
          <p:nvPr/>
        </p:nvSpPr>
        <p:spPr>
          <a:xfrm>
            <a:off x="4477968" y="5585220"/>
            <a:ext cx="425116" cy="584775"/>
          </a:xfrm>
          <a:prstGeom prst="rect">
            <a:avLst/>
          </a:prstGeom>
          <a:noFill/>
        </p:spPr>
        <p:txBody>
          <a:bodyPr wrap="none" rtlCol="0">
            <a:spAutoFit/>
          </a:bodyPr>
          <a:lstStyle/>
          <a:p>
            <a:r>
              <a:rPr lang="en-US" sz="3200" dirty="0">
                <a:solidFill>
                  <a:srgbClr val="FF0000"/>
                </a:solidFill>
              </a:rPr>
              <a:t>+</a:t>
            </a:r>
          </a:p>
        </p:txBody>
      </p:sp>
      <p:sp>
        <p:nvSpPr>
          <p:cNvPr id="16" name="TextBox 15">
            <a:extLst>
              <a:ext uri="{FF2B5EF4-FFF2-40B4-BE49-F238E27FC236}">
                <a16:creationId xmlns:a16="http://schemas.microsoft.com/office/drawing/2014/main" id="{2701D6AD-E744-4269-9BF8-10F837230769}"/>
              </a:ext>
            </a:extLst>
          </p:cNvPr>
          <p:cNvSpPr txBox="1"/>
          <p:nvPr/>
        </p:nvSpPr>
        <p:spPr>
          <a:xfrm>
            <a:off x="4280337" y="4418165"/>
            <a:ext cx="425116" cy="584775"/>
          </a:xfrm>
          <a:prstGeom prst="rect">
            <a:avLst/>
          </a:prstGeom>
          <a:noFill/>
        </p:spPr>
        <p:txBody>
          <a:bodyPr wrap="none" rtlCol="0">
            <a:spAutoFit/>
          </a:bodyPr>
          <a:lstStyle/>
          <a:p>
            <a:r>
              <a:rPr lang="en-US" sz="3200" dirty="0">
                <a:solidFill>
                  <a:srgbClr val="FF0000"/>
                </a:solidFill>
              </a:rPr>
              <a:t>+</a:t>
            </a:r>
          </a:p>
        </p:txBody>
      </p:sp>
      <p:sp>
        <p:nvSpPr>
          <p:cNvPr id="5" name="TextBox 4">
            <a:extLst>
              <a:ext uri="{FF2B5EF4-FFF2-40B4-BE49-F238E27FC236}">
                <a16:creationId xmlns:a16="http://schemas.microsoft.com/office/drawing/2014/main" id="{2C9AEFA7-A41E-4A5B-A012-01DDE2DDE093}"/>
              </a:ext>
            </a:extLst>
          </p:cNvPr>
          <p:cNvSpPr txBox="1"/>
          <p:nvPr/>
        </p:nvSpPr>
        <p:spPr>
          <a:xfrm>
            <a:off x="6877049" y="2741502"/>
            <a:ext cx="2111307" cy="1754326"/>
          </a:xfrm>
          <a:prstGeom prst="rect">
            <a:avLst/>
          </a:prstGeom>
          <a:noFill/>
        </p:spPr>
        <p:txBody>
          <a:bodyPr wrap="square" rtlCol="0">
            <a:spAutoFit/>
          </a:bodyPr>
          <a:lstStyle/>
          <a:p>
            <a:r>
              <a:rPr lang="en-US" dirty="0"/>
              <a:t>All major Patterson peaks will be predicted if the heavy atom coordinates are correct.</a:t>
            </a:r>
          </a:p>
        </p:txBody>
      </p:sp>
      <p:sp>
        <p:nvSpPr>
          <p:cNvPr id="18" name="TextBox 17">
            <a:extLst>
              <a:ext uri="{FF2B5EF4-FFF2-40B4-BE49-F238E27FC236}">
                <a16:creationId xmlns:a16="http://schemas.microsoft.com/office/drawing/2014/main" id="{EF04B85C-304D-4F4C-B4D2-035E70DE6870}"/>
              </a:ext>
            </a:extLst>
          </p:cNvPr>
          <p:cNvSpPr txBox="1"/>
          <p:nvPr/>
        </p:nvSpPr>
        <p:spPr>
          <a:xfrm>
            <a:off x="4704783" y="4420659"/>
            <a:ext cx="425116" cy="584775"/>
          </a:xfrm>
          <a:prstGeom prst="rect">
            <a:avLst/>
          </a:prstGeom>
          <a:noFill/>
        </p:spPr>
        <p:txBody>
          <a:bodyPr wrap="none" rtlCol="0">
            <a:spAutoFit/>
          </a:bodyPr>
          <a:lstStyle/>
          <a:p>
            <a:r>
              <a:rPr lang="en-US" sz="3200" dirty="0">
                <a:solidFill>
                  <a:srgbClr val="FF0000"/>
                </a:solidFill>
              </a:rPr>
              <a:t>+</a:t>
            </a:r>
          </a:p>
        </p:txBody>
      </p:sp>
      <p:sp>
        <p:nvSpPr>
          <p:cNvPr id="19" name="TextBox 18">
            <a:extLst>
              <a:ext uri="{FF2B5EF4-FFF2-40B4-BE49-F238E27FC236}">
                <a16:creationId xmlns:a16="http://schemas.microsoft.com/office/drawing/2014/main" id="{34DDA25C-BA0E-4B54-865C-DE905252E863}"/>
              </a:ext>
            </a:extLst>
          </p:cNvPr>
          <p:cNvSpPr txBox="1"/>
          <p:nvPr/>
        </p:nvSpPr>
        <p:spPr>
          <a:xfrm>
            <a:off x="4704783" y="3979533"/>
            <a:ext cx="425116" cy="584775"/>
          </a:xfrm>
          <a:prstGeom prst="rect">
            <a:avLst/>
          </a:prstGeom>
          <a:noFill/>
        </p:spPr>
        <p:txBody>
          <a:bodyPr wrap="none" rtlCol="0">
            <a:spAutoFit/>
          </a:bodyPr>
          <a:lstStyle/>
          <a:p>
            <a:r>
              <a:rPr lang="en-US" sz="3200" dirty="0">
                <a:solidFill>
                  <a:srgbClr val="FF0000"/>
                </a:solidFill>
              </a:rPr>
              <a:t>+</a:t>
            </a:r>
          </a:p>
        </p:txBody>
      </p:sp>
    </p:spTree>
    <p:extLst>
      <p:ext uri="{BB962C8B-B14F-4D97-AF65-F5344CB8AC3E}">
        <p14:creationId xmlns:p14="http://schemas.microsoft.com/office/powerpoint/2010/main" val="203250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4C16E-6CB1-4AF7-A957-DE6EE0554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237" y="1417638"/>
            <a:ext cx="6617525" cy="6858000"/>
          </a:xfrm>
          <a:prstGeom prst="rect">
            <a:avLst/>
          </a:prstGeom>
        </p:spPr>
      </p:pic>
      <p:sp>
        <p:nvSpPr>
          <p:cNvPr id="2" name="Title 1">
            <a:extLst>
              <a:ext uri="{FF2B5EF4-FFF2-40B4-BE49-F238E27FC236}">
                <a16:creationId xmlns:a16="http://schemas.microsoft.com/office/drawing/2014/main" id="{4F1AC7FB-CF26-4ACF-A763-BF66BDA62311}"/>
              </a:ext>
            </a:extLst>
          </p:cNvPr>
          <p:cNvSpPr>
            <a:spLocks noGrp="1"/>
          </p:cNvSpPr>
          <p:nvPr>
            <p:ph type="title"/>
          </p:nvPr>
        </p:nvSpPr>
        <p:spPr/>
        <p:txBody>
          <a:bodyPr/>
          <a:lstStyle/>
          <a:p>
            <a:pPr algn="l"/>
            <a:r>
              <a:rPr lang="en-US" sz="3200" dirty="0" err="1"/>
              <a:t>ShelxD</a:t>
            </a:r>
            <a:r>
              <a:rPr lang="en-US" sz="3200" dirty="0"/>
              <a:t> uses direct methods to determine heavy atom </a:t>
            </a:r>
            <a:r>
              <a:rPr lang="en-US" sz="3200" dirty="0" err="1"/>
              <a:t>x,y,z</a:t>
            </a:r>
            <a:endParaRPr lang="en-US" sz="3200" dirty="0"/>
          </a:p>
        </p:txBody>
      </p:sp>
      <p:pic>
        <p:nvPicPr>
          <p:cNvPr id="4" name="Picture 3">
            <a:extLst>
              <a:ext uri="{FF2B5EF4-FFF2-40B4-BE49-F238E27FC236}">
                <a16:creationId xmlns:a16="http://schemas.microsoft.com/office/drawing/2014/main" id="{1FBFF64E-9041-4C93-9F54-6717CB208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237" y="1417638"/>
            <a:ext cx="6617525" cy="6858000"/>
          </a:xfrm>
          <a:prstGeom prst="rect">
            <a:avLst/>
          </a:prstGeom>
        </p:spPr>
      </p:pic>
      <p:pic>
        <p:nvPicPr>
          <p:cNvPr id="9" name="Graphic 8" descr="Right pointing backhand index">
            <a:extLst>
              <a:ext uri="{FF2B5EF4-FFF2-40B4-BE49-F238E27FC236}">
                <a16:creationId xmlns:a16="http://schemas.microsoft.com/office/drawing/2014/main" id="{0932A43E-43CA-45B6-9135-6D8E572CDA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237232" flipV="1">
            <a:off x="3511353" y="3182547"/>
            <a:ext cx="914400" cy="914400"/>
          </a:xfrm>
          <a:prstGeom prst="rect">
            <a:avLst/>
          </a:prstGeom>
        </p:spPr>
      </p:pic>
      <p:pic>
        <p:nvPicPr>
          <p:cNvPr id="7" name="Graphic 6" descr="Right pointing backhand index">
            <a:extLst>
              <a:ext uri="{FF2B5EF4-FFF2-40B4-BE49-F238E27FC236}">
                <a16:creationId xmlns:a16="http://schemas.microsoft.com/office/drawing/2014/main" id="{019143B4-2295-42F8-A613-16DA6F669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237232" flipV="1">
            <a:off x="5769181" y="3182547"/>
            <a:ext cx="914400" cy="914400"/>
          </a:xfrm>
          <a:prstGeom prst="rect">
            <a:avLst/>
          </a:prstGeom>
        </p:spPr>
      </p:pic>
      <p:sp>
        <p:nvSpPr>
          <p:cNvPr id="10" name="TextBox 9">
            <a:extLst>
              <a:ext uri="{FF2B5EF4-FFF2-40B4-BE49-F238E27FC236}">
                <a16:creationId xmlns:a16="http://schemas.microsoft.com/office/drawing/2014/main" id="{551D4302-5661-4D6B-95E7-2AB6CD27807C}"/>
              </a:ext>
            </a:extLst>
          </p:cNvPr>
          <p:cNvSpPr txBox="1"/>
          <p:nvPr/>
        </p:nvSpPr>
        <p:spPr>
          <a:xfrm>
            <a:off x="4225249" y="3639747"/>
            <a:ext cx="1642523" cy="369332"/>
          </a:xfrm>
          <a:prstGeom prst="rect">
            <a:avLst/>
          </a:prstGeom>
          <a:solidFill>
            <a:srgbClr val="FFFFFF">
              <a:alpha val="80000"/>
            </a:srgbClr>
          </a:solidFill>
        </p:spPr>
        <p:txBody>
          <a:bodyPr wrap="square" rtlCol="0">
            <a:spAutoFit/>
          </a:bodyPr>
          <a:lstStyle/>
          <a:p>
            <a:pPr algn="l"/>
            <a:r>
              <a:rPr lang="en-US" sz="1800" b="0" dirty="0"/>
              <a:t>Enter element</a:t>
            </a:r>
          </a:p>
        </p:txBody>
      </p:sp>
      <p:sp>
        <p:nvSpPr>
          <p:cNvPr id="11" name="TextBox 10">
            <a:extLst>
              <a:ext uri="{FF2B5EF4-FFF2-40B4-BE49-F238E27FC236}">
                <a16:creationId xmlns:a16="http://schemas.microsoft.com/office/drawing/2014/main" id="{0CFBB8CD-C209-4226-ABA1-8CDA22E9C59C}"/>
              </a:ext>
            </a:extLst>
          </p:cNvPr>
          <p:cNvSpPr txBox="1"/>
          <p:nvPr/>
        </p:nvSpPr>
        <p:spPr>
          <a:xfrm>
            <a:off x="6560180" y="3501247"/>
            <a:ext cx="1590231" cy="646331"/>
          </a:xfrm>
          <a:prstGeom prst="rect">
            <a:avLst/>
          </a:prstGeom>
          <a:solidFill>
            <a:srgbClr val="FFFFFF">
              <a:alpha val="80000"/>
            </a:srgbClr>
          </a:solidFill>
        </p:spPr>
        <p:txBody>
          <a:bodyPr wrap="square" rtlCol="0">
            <a:spAutoFit/>
          </a:bodyPr>
          <a:lstStyle/>
          <a:p>
            <a:pPr algn="l"/>
            <a:r>
              <a:rPr lang="en-US" sz="1800" b="0" dirty="0"/>
              <a:t>Use 2.0 Å cutoff</a:t>
            </a:r>
          </a:p>
        </p:txBody>
      </p:sp>
      <p:pic>
        <p:nvPicPr>
          <p:cNvPr id="12" name="Graphic 11" descr="Right pointing backhand index">
            <a:extLst>
              <a:ext uri="{FF2B5EF4-FFF2-40B4-BE49-F238E27FC236}">
                <a16:creationId xmlns:a16="http://schemas.microsoft.com/office/drawing/2014/main" id="{5A726D7C-E6A7-4404-908A-A5B038D6AB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362768" flipH="1" flipV="1">
            <a:off x="1008687" y="3367212"/>
            <a:ext cx="914400" cy="914400"/>
          </a:xfrm>
          <a:prstGeom prst="rect">
            <a:avLst/>
          </a:prstGeom>
        </p:spPr>
      </p:pic>
      <p:sp>
        <p:nvSpPr>
          <p:cNvPr id="13" name="TextBox 12">
            <a:extLst>
              <a:ext uri="{FF2B5EF4-FFF2-40B4-BE49-F238E27FC236}">
                <a16:creationId xmlns:a16="http://schemas.microsoft.com/office/drawing/2014/main" id="{1D837DC5-8772-4AB0-ADD2-0253AAB9896C}"/>
              </a:ext>
            </a:extLst>
          </p:cNvPr>
          <p:cNvSpPr txBox="1"/>
          <p:nvPr/>
        </p:nvSpPr>
        <p:spPr>
          <a:xfrm>
            <a:off x="267723" y="4104693"/>
            <a:ext cx="1590231" cy="646331"/>
          </a:xfrm>
          <a:prstGeom prst="rect">
            <a:avLst/>
          </a:prstGeom>
          <a:solidFill>
            <a:srgbClr val="FFFFFF">
              <a:alpha val="80000"/>
            </a:srgbClr>
          </a:solidFill>
        </p:spPr>
        <p:txBody>
          <a:bodyPr wrap="square" rtlCol="0">
            <a:spAutoFit/>
          </a:bodyPr>
          <a:lstStyle/>
          <a:p>
            <a:pPr algn="l"/>
            <a:r>
              <a:rPr lang="en-US" sz="1800" b="0" dirty="0"/>
              <a:t>Estimate one heavy atom</a:t>
            </a:r>
          </a:p>
        </p:txBody>
      </p:sp>
      <p:pic>
        <p:nvPicPr>
          <p:cNvPr id="14" name="Graphic 13" descr="Right pointing backhand index">
            <a:extLst>
              <a:ext uri="{FF2B5EF4-FFF2-40B4-BE49-F238E27FC236}">
                <a16:creationId xmlns:a16="http://schemas.microsoft.com/office/drawing/2014/main" id="{B06A9630-9F95-4160-9A86-9AEE79C86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237232" flipV="1">
            <a:off x="3026720" y="3785991"/>
            <a:ext cx="914400" cy="914400"/>
          </a:xfrm>
          <a:prstGeom prst="rect">
            <a:avLst/>
          </a:prstGeom>
        </p:spPr>
      </p:pic>
      <p:sp>
        <p:nvSpPr>
          <p:cNvPr id="15" name="TextBox 14">
            <a:extLst>
              <a:ext uri="{FF2B5EF4-FFF2-40B4-BE49-F238E27FC236}">
                <a16:creationId xmlns:a16="http://schemas.microsoft.com/office/drawing/2014/main" id="{C39AE024-CB4A-46AD-8791-C0DD48E7357E}"/>
              </a:ext>
            </a:extLst>
          </p:cNvPr>
          <p:cNvSpPr txBox="1"/>
          <p:nvPr/>
        </p:nvSpPr>
        <p:spPr>
          <a:xfrm>
            <a:off x="3750737" y="4259444"/>
            <a:ext cx="2117035" cy="369332"/>
          </a:xfrm>
          <a:prstGeom prst="rect">
            <a:avLst/>
          </a:prstGeom>
          <a:solidFill>
            <a:srgbClr val="FFFFFF">
              <a:alpha val="80000"/>
            </a:srgbClr>
          </a:solidFill>
        </p:spPr>
        <p:txBody>
          <a:bodyPr wrap="square" rtlCol="0">
            <a:spAutoFit/>
          </a:bodyPr>
          <a:lstStyle/>
          <a:p>
            <a:pPr algn="l"/>
            <a:r>
              <a:rPr lang="en-US" sz="1800" b="0" dirty="0"/>
              <a:t>Ask for 500 trials</a:t>
            </a:r>
          </a:p>
        </p:txBody>
      </p:sp>
      <p:pic>
        <p:nvPicPr>
          <p:cNvPr id="16" name="Graphic 15" descr="Right pointing backhand index">
            <a:extLst>
              <a:ext uri="{FF2B5EF4-FFF2-40B4-BE49-F238E27FC236}">
                <a16:creationId xmlns:a16="http://schemas.microsoft.com/office/drawing/2014/main" id="{31070B9F-EDB3-4CC4-867C-FB1DA8413B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flipV="1">
            <a:off x="6372628" y="4737762"/>
            <a:ext cx="914400" cy="914400"/>
          </a:xfrm>
          <a:prstGeom prst="rect">
            <a:avLst/>
          </a:prstGeom>
        </p:spPr>
      </p:pic>
      <p:sp>
        <p:nvSpPr>
          <p:cNvPr id="17" name="TextBox 16">
            <a:extLst>
              <a:ext uri="{FF2B5EF4-FFF2-40B4-BE49-F238E27FC236}">
                <a16:creationId xmlns:a16="http://schemas.microsoft.com/office/drawing/2014/main" id="{ED705FC0-0197-453A-854F-B4552B627D84}"/>
              </a:ext>
            </a:extLst>
          </p:cNvPr>
          <p:cNvSpPr txBox="1"/>
          <p:nvPr/>
        </p:nvSpPr>
        <p:spPr>
          <a:xfrm>
            <a:off x="6226381" y="5492524"/>
            <a:ext cx="1761321" cy="369332"/>
          </a:xfrm>
          <a:prstGeom prst="rect">
            <a:avLst/>
          </a:prstGeom>
          <a:solidFill>
            <a:srgbClr val="FFFFFF">
              <a:alpha val="80000"/>
            </a:srgbClr>
          </a:solidFill>
        </p:spPr>
        <p:txBody>
          <a:bodyPr wrap="square" rtlCol="0">
            <a:spAutoFit/>
          </a:bodyPr>
          <a:lstStyle/>
          <a:p>
            <a:pPr algn="l"/>
            <a:r>
              <a:rPr lang="en-US" sz="1800" b="0" dirty="0"/>
              <a:t>Run </a:t>
            </a:r>
            <a:r>
              <a:rPr lang="en-US" sz="1800" b="0" dirty="0" err="1"/>
              <a:t>ShelxD</a:t>
            </a:r>
            <a:endParaRPr lang="en-US" sz="1800" b="0" dirty="0"/>
          </a:p>
        </p:txBody>
      </p:sp>
      <p:sp>
        <p:nvSpPr>
          <p:cNvPr id="18" name="Rectangle 17">
            <a:extLst>
              <a:ext uri="{FF2B5EF4-FFF2-40B4-BE49-F238E27FC236}">
                <a16:creationId xmlns:a16="http://schemas.microsoft.com/office/drawing/2014/main" id="{2EBC6FB8-84D5-41EA-BD15-99C2B85490F2}"/>
              </a:ext>
            </a:extLst>
          </p:cNvPr>
          <p:cNvSpPr/>
          <p:nvPr/>
        </p:nvSpPr>
        <p:spPr>
          <a:xfrm>
            <a:off x="1355074" y="5653163"/>
            <a:ext cx="6290632" cy="1816273"/>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8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B69757-6389-46A5-B24B-6DE480C51B15}"/>
              </a:ext>
            </a:extLst>
          </p:cNvPr>
          <p:cNvSpPr/>
          <p:nvPr/>
        </p:nvSpPr>
        <p:spPr>
          <a:xfrm>
            <a:off x="962891" y="5422151"/>
            <a:ext cx="7218218" cy="25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C0E48E-7501-485A-9461-E02D095E9EC2}"/>
              </a:ext>
            </a:extLst>
          </p:cNvPr>
          <p:cNvSpPr/>
          <p:nvPr/>
        </p:nvSpPr>
        <p:spPr>
          <a:xfrm>
            <a:off x="983673" y="2521527"/>
            <a:ext cx="7218218" cy="166254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0760F-3388-408A-B76F-8525CD3B4820}"/>
              </a:ext>
            </a:extLst>
          </p:cNvPr>
          <p:cNvSpPr>
            <a:spLocks noGrp="1"/>
          </p:cNvSpPr>
          <p:nvPr>
            <p:ph type="title"/>
          </p:nvPr>
        </p:nvSpPr>
        <p:spPr>
          <a:xfrm>
            <a:off x="457199" y="274638"/>
            <a:ext cx="8451273" cy="1143000"/>
          </a:xfrm>
        </p:spPr>
        <p:txBody>
          <a:bodyPr/>
          <a:lstStyle/>
          <a:p>
            <a:pPr algn="l"/>
            <a:r>
              <a:rPr lang="en-US" sz="3200" dirty="0"/>
              <a:t>Direct methods (</a:t>
            </a:r>
            <a:r>
              <a:rPr lang="en-US" sz="3200" dirty="0" err="1"/>
              <a:t>shelxD</a:t>
            </a:r>
            <a:r>
              <a:rPr lang="en-US" sz="3200" dirty="0"/>
              <a:t>) make it easy to determine the heavy atom coordinates.</a:t>
            </a:r>
          </a:p>
        </p:txBody>
      </p:sp>
      <p:sp>
        <p:nvSpPr>
          <p:cNvPr id="6" name="Rectangle 5">
            <a:extLst>
              <a:ext uri="{FF2B5EF4-FFF2-40B4-BE49-F238E27FC236}">
                <a16:creationId xmlns:a16="http://schemas.microsoft.com/office/drawing/2014/main" id="{45B60EAF-E3AD-4963-B086-0CD8D68C32C7}"/>
              </a:ext>
            </a:extLst>
          </p:cNvPr>
          <p:cNvSpPr/>
          <p:nvPr/>
        </p:nvSpPr>
        <p:spPr>
          <a:xfrm>
            <a:off x="983673" y="4946073"/>
            <a:ext cx="7218218" cy="2575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CC8D9B-21CA-45C5-955B-5CAA9B913E28}"/>
              </a:ext>
            </a:extLst>
          </p:cNvPr>
          <p:cNvSpPr/>
          <p:nvPr/>
        </p:nvSpPr>
        <p:spPr>
          <a:xfrm>
            <a:off x="886690" y="1474271"/>
            <a:ext cx="7370619" cy="4770537"/>
          </a:xfrm>
          <a:prstGeom prst="rect">
            <a:avLst/>
          </a:prstGeom>
          <a:ln>
            <a:solidFill>
              <a:schemeClr val="bg1">
                <a:lumMod val="75000"/>
              </a:schemeClr>
            </a:solidFill>
            <a:prstDash val="lgDash"/>
          </a:ln>
        </p:spPr>
        <p:txBody>
          <a:bodyPr wrap="square">
            <a:spAutoFit/>
          </a:bodyPr>
          <a:lstStyle/>
          <a:p>
            <a:r>
              <a:rPr lang="en-US" sz="1600" dirty="0"/>
              <a:t>TITL </a:t>
            </a:r>
            <a:r>
              <a:rPr lang="en-US" sz="1600" dirty="0" err="1"/>
              <a:t>ProK</a:t>
            </a:r>
            <a:r>
              <a:rPr lang="en-US" sz="1600" dirty="0"/>
              <a:t> PCMBS isomorphous differences in space group P4(3)2(1)2</a:t>
            </a:r>
          </a:p>
          <a:p>
            <a:r>
              <a:rPr lang="en-US" sz="1600" dirty="0"/>
              <a:t>CELL 1.54178  68.1060  68.1060 101.9890  90.000  90.000  90.000</a:t>
            </a:r>
          </a:p>
          <a:p>
            <a:r>
              <a:rPr lang="en-US" sz="1600" dirty="0"/>
              <a:t>ZERR   16.00   0.0096   0.0096   0.0204   0.000   0.000   0.000</a:t>
            </a:r>
          </a:p>
          <a:p>
            <a:r>
              <a:rPr lang="en-US" sz="1600" dirty="0"/>
              <a:t>LATT -1</a:t>
            </a:r>
          </a:p>
          <a:p>
            <a:r>
              <a:rPr lang="en-US" sz="1600" dirty="0"/>
              <a:t>SYMM -X, -Y, 0.5+Z</a:t>
            </a:r>
          </a:p>
          <a:p>
            <a:r>
              <a:rPr lang="en-US" sz="1600" dirty="0"/>
              <a:t>SYMM 0.5-Y, 0.5+X, 0.75+Z</a:t>
            </a:r>
          </a:p>
          <a:p>
            <a:r>
              <a:rPr lang="en-US" sz="1600" dirty="0"/>
              <a:t>SYMM 0.5+Y, 0.5-X, 0.25+Z</a:t>
            </a:r>
          </a:p>
          <a:p>
            <a:r>
              <a:rPr lang="en-US" sz="1600" dirty="0"/>
              <a:t>SYMM 0.5-X, 0.5+Y, 0.75-Z</a:t>
            </a:r>
          </a:p>
          <a:p>
            <a:r>
              <a:rPr lang="en-US" sz="1600" dirty="0"/>
              <a:t>SYMM 0.5+X, 0.5-Y, 0.25-Z</a:t>
            </a:r>
          </a:p>
          <a:p>
            <a:r>
              <a:rPr lang="en-US" sz="1600" dirty="0"/>
              <a:t>SYMM Y, X, -Z</a:t>
            </a:r>
          </a:p>
          <a:p>
            <a:r>
              <a:rPr lang="en-US" sz="1600" dirty="0"/>
              <a:t>SYMM -Y, -X, 0.5-Z</a:t>
            </a:r>
          </a:p>
          <a:p>
            <a:r>
              <a:rPr lang="en-US" sz="1600" dirty="0"/>
              <a:t>SFAC Hg</a:t>
            </a:r>
          </a:p>
          <a:p>
            <a:r>
              <a:rPr lang="en-US" sz="1600" dirty="0"/>
              <a:t>UNIT    8</a:t>
            </a:r>
          </a:p>
          <a:p>
            <a:r>
              <a:rPr lang="en-US" sz="1600" dirty="0"/>
              <a:t>PATS</a:t>
            </a:r>
          </a:p>
          <a:p>
            <a:r>
              <a:rPr lang="en-US" sz="1600" dirty="0"/>
              <a:t>FIND   1</a:t>
            </a:r>
          </a:p>
          <a:p>
            <a:r>
              <a:rPr lang="en-US" sz="1600" dirty="0"/>
              <a:t>MIND -3.5</a:t>
            </a:r>
          </a:p>
          <a:p>
            <a:r>
              <a:rPr lang="en-US" sz="1600" dirty="0"/>
              <a:t>NTRY 500</a:t>
            </a:r>
          </a:p>
          <a:p>
            <a:r>
              <a:rPr lang="en-US" sz="1600" dirty="0"/>
              <a:t>HKLF 3</a:t>
            </a:r>
          </a:p>
          <a:p>
            <a:r>
              <a:rPr lang="en-US" sz="1600" dirty="0"/>
              <a:t>END</a:t>
            </a:r>
          </a:p>
        </p:txBody>
      </p:sp>
      <p:sp>
        <p:nvSpPr>
          <p:cNvPr id="7" name="TextBox 6">
            <a:extLst>
              <a:ext uri="{FF2B5EF4-FFF2-40B4-BE49-F238E27FC236}">
                <a16:creationId xmlns:a16="http://schemas.microsoft.com/office/drawing/2014/main" id="{FFDBCE12-E914-4261-95D8-6A0525C2F705}"/>
              </a:ext>
            </a:extLst>
          </p:cNvPr>
          <p:cNvSpPr txBox="1"/>
          <p:nvPr/>
        </p:nvSpPr>
        <p:spPr>
          <a:xfrm>
            <a:off x="4386021" y="3075902"/>
            <a:ext cx="3595856" cy="369332"/>
          </a:xfrm>
          <a:prstGeom prst="rect">
            <a:avLst/>
          </a:prstGeom>
          <a:noFill/>
        </p:spPr>
        <p:txBody>
          <a:bodyPr wrap="none" rtlCol="0">
            <a:spAutoFit/>
          </a:bodyPr>
          <a:lstStyle/>
          <a:p>
            <a:r>
              <a:rPr lang="en-US" dirty="0">
                <a:solidFill>
                  <a:srgbClr val="663300"/>
                </a:solidFill>
              </a:rPr>
              <a:t>Space group symmetry operators</a:t>
            </a:r>
          </a:p>
        </p:txBody>
      </p:sp>
      <p:sp>
        <p:nvSpPr>
          <p:cNvPr id="8" name="TextBox 7">
            <a:extLst>
              <a:ext uri="{FF2B5EF4-FFF2-40B4-BE49-F238E27FC236}">
                <a16:creationId xmlns:a16="http://schemas.microsoft.com/office/drawing/2014/main" id="{123F06A8-D161-464F-AD9E-E1709D6F791B}"/>
              </a:ext>
            </a:extLst>
          </p:cNvPr>
          <p:cNvSpPr txBox="1"/>
          <p:nvPr/>
        </p:nvSpPr>
        <p:spPr>
          <a:xfrm>
            <a:off x="3272336" y="4890180"/>
            <a:ext cx="4929555" cy="369332"/>
          </a:xfrm>
          <a:prstGeom prst="rect">
            <a:avLst/>
          </a:prstGeom>
          <a:noFill/>
        </p:spPr>
        <p:txBody>
          <a:bodyPr wrap="none" rtlCol="0">
            <a:spAutoFit/>
          </a:bodyPr>
          <a:lstStyle/>
          <a:p>
            <a:r>
              <a:rPr lang="en-US" dirty="0">
                <a:solidFill>
                  <a:schemeClr val="accent1">
                    <a:lumMod val="25000"/>
                  </a:schemeClr>
                </a:solidFill>
              </a:rPr>
              <a:t>Number of Hg atoms to find in asymmetric unit</a:t>
            </a:r>
          </a:p>
        </p:txBody>
      </p:sp>
      <p:sp>
        <p:nvSpPr>
          <p:cNvPr id="10" name="TextBox 9">
            <a:extLst>
              <a:ext uri="{FF2B5EF4-FFF2-40B4-BE49-F238E27FC236}">
                <a16:creationId xmlns:a16="http://schemas.microsoft.com/office/drawing/2014/main" id="{BEC29833-C175-48D0-915F-87E93E4176B9}"/>
              </a:ext>
            </a:extLst>
          </p:cNvPr>
          <p:cNvSpPr txBox="1"/>
          <p:nvPr/>
        </p:nvSpPr>
        <p:spPr>
          <a:xfrm>
            <a:off x="3251554" y="5366258"/>
            <a:ext cx="4262705" cy="369332"/>
          </a:xfrm>
          <a:prstGeom prst="rect">
            <a:avLst/>
          </a:prstGeom>
          <a:noFill/>
        </p:spPr>
        <p:txBody>
          <a:bodyPr wrap="none" rtlCol="0">
            <a:spAutoFit/>
          </a:bodyPr>
          <a:lstStyle/>
          <a:p>
            <a:r>
              <a:rPr lang="en-US" dirty="0">
                <a:solidFill>
                  <a:schemeClr val="accent1">
                    <a:lumMod val="25000"/>
                  </a:schemeClr>
                </a:solidFill>
              </a:rPr>
              <a:t>Number of independent trials to perform</a:t>
            </a:r>
          </a:p>
        </p:txBody>
      </p:sp>
    </p:spTree>
    <p:extLst>
      <p:ext uri="{BB962C8B-B14F-4D97-AF65-F5344CB8AC3E}">
        <p14:creationId xmlns:p14="http://schemas.microsoft.com/office/powerpoint/2010/main" val="203785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C0E48E-7501-485A-9461-E02D095E9EC2}"/>
              </a:ext>
            </a:extLst>
          </p:cNvPr>
          <p:cNvSpPr/>
          <p:nvPr/>
        </p:nvSpPr>
        <p:spPr>
          <a:xfrm>
            <a:off x="713508" y="2563090"/>
            <a:ext cx="4869874" cy="10668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0760F-3388-408A-B76F-8525CD3B4820}"/>
              </a:ext>
            </a:extLst>
          </p:cNvPr>
          <p:cNvSpPr>
            <a:spLocks noGrp="1"/>
          </p:cNvSpPr>
          <p:nvPr>
            <p:ph type="title"/>
          </p:nvPr>
        </p:nvSpPr>
        <p:spPr>
          <a:xfrm>
            <a:off x="457199" y="274638"/>
            <a:ext cx="8451273" cy="1143000"/>
          </a:xfrm>
        </p:spPr>
        <p:txBody>
          <a:bodyPr/>
          <a:lstStyle/>
          <a:p>
            <a:pPr algn="l"/>
            <a:r>
              <a:rPr lang="en-US" dirty="0"/>
              <a:t>Direct methods output.</a:t>
            </a:r>
          </a:p>
        </p:txBody>
      </p:sp>
      <p:sp>
        <p:nvSpPr>
          <p:cNvPr id="6" name="Rectangle 5">
            <a:extLst>
              <a:ext uri="{FF2B5EF4-FFF2-40B4-BE49-F238E27FC236}">
                <a16:creationId xmlns:a16="http://schemas.microsoft.com/office/drawing/2014/main" id="{45B60EAF-E3AD-4963-B086-0CD8D68C32C7}"/>
              </a:ext>
            </a:extLst>
          </p:cNvPr>
          <p:cNvSpPr/>
          <p:nvPr/>
        </p:nvSpPr>
        <p:spPr>
          <a:xfrm>
            <a:off x="1634835" y="4488872"/>
            <a:ext cx="2590801" cy="825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CC8D9B-21CA-45C5-955B-5CAA9B913E28}"/>
              </a:ext>
            </a:extLst>
          </p:cNvPr>
          <p:cNvSpPr/>
          <p:nvPr/>
        </p:nvSpPr>
        <p:spPr>
          <a:xfrm>
            <a:off x="713508" y="1543544"/>
            <a:ext cx="7716983" cy="3785652"/>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 PSUM 103.31  PSMF Peaks: 171 53 14 13 12 12 12 12 12</a:t>
            </a:r>
          </a:p>
          <a:p>
            <a:r>
              <a:rPr lang="en-US" sz="1600" dirty="0">
                <a:latin typeface="Courier New" panose="02070309020205020404" pitchFamily="49" charset="0"/>
                <a:cs typeface="Courier New" panose="02070309020205020404" pitchFamily="49" charset="0"/>
              </a:rPr>
              <a:t> Cycle 3  Peaks 99 26 5</a:t>
            </a:r>
          </a:p>
          <a:p>
            <a:r>
              <a:rPr lang="en-US" sz="1600" dirty="0">
                <a:latin typeface="Courier New" panose="02070309020205020404" pitchFamily="49" charset="0"/>
                <a:cs typeface="Courier New" panose="02070309020205020404" pitchFamily="49" charset="0"/>
              </a:rPr>
              <a:t> R = 0.297, </a:t>
            </a:r>
            <a:r>
              <a:rPr lang="en-US" sz="1600" dirty="0" err="1">
                <a:latin typeface="Courier New" panose="02070309020205020404" pitchFamily="49" charset="0"/>
                <a:cs typeface="Courier New" panose="02070309020205020404" pitchFamily="49" charset="0"/>
              </a:rPr>
              <a:t>Min.fun</a:t>
            </a:r>
            <a:r>
              <a:rPr lang="en-US" sz="1600" dirty="0">
                <a:latin typeface="Courier New" panose="02070309020205020404" pitchFamily="49" charset="0"/>
                <a:cs typeface="Courier New" panose="02070309020205020404" pitchFamily="49" charset="0"/>
              </a:rPr>
              <a:t>. = 0.370, &lt;cos&gt; = 0.587, Ra = 0.281</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x       y       z      </a:t>
            </a:r>
            <a:r>
              <a:rPr lang="en-US" sz="1600" dirty="0" err="1">
                <a:latin typeface="Courier New" panose="02070309020205020404" pitchFamily="49" charset="0"/>
                <a:cs typeface="Courier New" panose="02070309020205020404" pitchFamily="49" charset="0"/>
              </a:rPr>
              <a:t>sof</a:t>
            </a:r>
            <a:r>
              <a:rPr lang="en-US" sz="1600" dirty="0">
                <a:latin typeface="Courier New" panose="02070309020205020404" pitchFamily="49" charset="0"/>
                <a:cs typeface="Courier New" panose="02070309020205020404" pitchFamily="49" charset="0"/>
              </a:rPr>
              <a:t>  height</a:t>
            </a:r>
          </a:p>
          <a:p>
            <a:r>
              <a:rPr lang="en-US" sz="1600" dirty="0">
                <a:latin typeface="Courier New" panose="02070309020205020404" pitchFamily="49" charset="0"/>
                <a:cs typeface="Courier New" panose="02070309020205020404" pitchFamily="49" charset="0"/>
              </a:rPr>
              <a:t> 0.25578 0.69720 0.06393  1.000  99.90</a:t>
            </a:r>
          </a:p>
          <a:p>
            <a:r>
              <a:rPr lang="en-US" sz="1600" dirty="0">
                <a:latin typeface="Courier New" panose="02070309020205020404" pitchFamily="49" charset="0"/>
                <a:cs typeface="Courier New" panose="02070309020205020404" pitchFamily="49" charset="0"/>
              </a:rPr>
              <a:t> 0.20477 0.74650 0.12408  1.000  26.97</a:t>
            </a:r>
          </a:p>
          <a:p>
            <a:r>
              <a:rPr lang="en-US" sz="1600" dirty="0">
                <a:latin typeface="Courier New" panose="02070309020205020404" pitchFamily="49" charset="0"/>
                <a:cs typeface="Courier New" panose="02070309020205020404" pitchFamily="49" charset="0"/>
              </a:rPr>
              <a:t> 0.29138 0.75822 0.18655  1.000   5.20</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Minimum distances (top row) and PSMF (bottom row)</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Peak    x      y      z      self  cross-vectors</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99.9  0.2558 0.6972 0.0639   37.0</a:t>
            </a:r>
          </a:p>
          <a:p>
            <a:r>
              <a:rPr lang="en-US" sz="1600" dirty="0">
                <a:latin typeface="Courier New" panose="02070309020205020404" pitchFamily="49" charset="0"/>
                <a:cs typeface="Courier New" panose="02070309020205020404" pitchFamily="49" charset="0"/>
              </a:rPr>
              <a:t>                             112.6</a:t>
            </a:r>
          </a:p>
        </p:txBody>
      </p:sp>
      <p:pic>
        <p:nvPicPr>
          <p:cNvPr id="8" name="Graphic 7" descr="Right pointing backhand index">
            <a:extLst>
              <a:ext uri="{FF2B5EF4-FFF2-40B4-BE49-F238E27FC236}">
                <a16:creationId xmlns:a16="http://schemas.microsoft.com/office/drawing/2014/main" id="{D3D53140-580D-4014-A698-DA58C625F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V="1">
            <a:off x="5374597" y="2563090"/>
            <a:ext cx="914400" cy="914400"/>
          </a:xfrm>
          <a:prstGeom prst="rect">
            <a:avLst/>
          </a:prstGeom>
        </p:spPr>
      </p:pic>
      <p:sp>
        <p:nvSpPr>
          <p:cNvPr id="9" name="TextBox 8">
            <a:extLst>
              <a:ext uri="{FF2B5EF4-FFF2-40B4-BE49-F238E27FC236}">
                <a16:creationId xmlns:a16="http://schemas.microsoft.com/office/drawing/2014/main" id="{FEAB60FC-675E-4A75-BEA2-87D327CA5DA4}"/>
              </a:ext>
            </a:extLst>
          </p:cNvPr>
          <p:cNvSpPr txBox="1"/>
          <p:nvPr/>
        </p:nvSpPr>
        <p:spPr>
          <a:xfrm>
            <a:off x="6288997" y="2820692"/>
            <a:ext cx="2436549" cy="646331"/>
          </a:xfrm>
          <a:prstGeom prst="rect">
            <a:avLst/>
          </a:prstGeom>
          <a:noFill/>
        </p:spPr>
        <p:txBody>
          <a:bodyPr wrap="square" rtlCol="0">
            <a:spAutoFit/>
          </a:bodyPr>
          <a:lstStyle/>
          <a:p>
            <a:r>
              <a:rPr lang="en-US" dirty="0"/>
              <a:t>Use this for phasing calculation</a:t>
            </a:r>
          </a:p>
        </p:txBody>
      </p:sp>
      <p:pic>
        <p:nvPicPr>
          <p:cNvPr id="10" name="Graphic 9" descr="Right pointing backhand index">
            <a:extLst>
              <a:ext uri="{FF2B5EF4-FFF2-40B4-BE49-F238E27FC236}">
                <a16:creationId xmlns:a16="http://schemas.microsoft.com/office/drawing/2014/main" id="{907E3A0F-8585-4301-9C7B-2031F5EDA7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V="1">
            <a:off x="4956463" y="4764082"/>
            <a:ext cx="914400" cy="914400"/>
          </a:xfrm>
          <a:prstGeom prst="rect">
            <a:avLst/>
          </a:prstGeom>
        </p:spPr>
      </p:pic>
      <p:sp>
        <p:nvSpPr>
          <p:cNvPr id="11" name="TextBox 10">
            <a:extLst>
              <a:ext uri="{FF2B5EF4-FFF2-40B4-BE49-F238E27FC236}">
                <a16:creationId xmlns:a16="http://schemas.microsoft.com/office/drawing/2014/main" id="{5D87B24F-DC3F-436C-9FB8-DF98FA659B1B}"/>
              </a:ext>
            </a:extLst>
          </p:cNvPr>
          <p:cNvSpPr txBox="1"/>
          <p:nvPr/>
        </p:nvSpPr>
        <p:spPr>
          <a:xfrm>
            <a:off x="5831797" y="4941282"/>
            <a:ext cx="3291423" cy="1477328"/>
          </a:xfrm>
          <a:prstGeom prst="rect">
            <a:avLst/>
          </a:prstGeom>
          <a:noFill/>
        </p:spPr>
        <p:txBody>
          <a:bodyPr wrap="square" rtlCol="0">
            <a:spAutoFit/>
          </a:bodyPr>
          <a:lstStyle/>
          <a:p>
            <a:r>
              <a:rPr lang="en-US" dirty="0"/>
              <a:t>Patterson Superposition Minimum Function (PSMF) (</a:t>
            </a:r>
            <a:r>
              <a:rPr lang="en-US" dirty="0" err="1"/>
              <a:t>Buerger</a:t>
            </a:r>
            <a:r>
              <a:rPr lang="en-US" dirty="0"/>
              <a:t>, 1959). Large positive numbers indicate a true solution.</a:t>
            </a:r>
          </a:p>
        </p:txBody>
      </p:sp>
    </p:spTree>
    <p:extLst>
      <p:ext uri="{BB962C8B-B14F-4D97-AF65-F5344CB8AC3E}">
        <p14:creationId xmlns:p14="http://schemas.microsoft.com/office/powerpoint/2010/main" val="2127873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4C16E-6CB1-4AF7-A957-DE6EE0554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237" y="1417638"/>
            <a:ext cx="6617525" cy="6858000"/>
          </a:xfrm>
          <a:prstGeom prst="rect">
            <a:avLst/>
          </a:prstGeom>
        </p:spPr>
      </p:pic>
      <p:sp>
        <p:nvSpPr>
          <p:cNvPr id="2" name="Title 1">
            <a:extLst>
              <a:ext uri="{FF2B5EF4-FFF2-40B4-BE49-F238E27FC236}">
                <a16:creationId xmlns:a16="http://schemas.microsoft.com/office/drawing/2014/main" id="{4F1AC7FB-CF26-4ACF-A763-BF66BDA62311}"/>
              </a:ext>
            </a:extLst>
          </p:cNvPr>
          <p:cNvSpPr>
            <a:spLocks noGrp="1"/>
          </p:cNvSpPr>
          <p:nvPr>
            <p:ph type="title"/>
          </p:nvPr>
        </p:nvSpPr>
        <p:spPr/>
        <p:txBody>
          <a:bodyPr/>
          <a:lstStyle/>
          <a:p>
            <a:pPr algn="l"/>
            <a:r>
              <a:rPr lang="en-US" sz="3200" dirty="0" err="1"/>
              <a:t>ShelxD</a:t>
            </a:r>
            <a:r>
              <a:rPr lang="en-US" sz="3200" dirty="0"/>
              <a:t> uses direct methods to determine heavy atom </a:t>
            </a:r>
            <a:r>
              <a:rPr lang="en-US" sz="3200" dirty="0" err="1"/>
              <a:t>x,y,z</a:t>
            </a:r>
            <a:endParaRPr lang="en-US" sz="3200" dirty="0"/>
          </a:p>
        </p:txBody>
      </p:sp>
      <p:pic>
        <p:nvPicPr>
          <p:cNvPr id="16" name="Graphic 15" descr="Right pointing backhand index">
            <a:extLst>
              <a:ext uri="{FF2B5EF4-FFF2-40B4-BE49-F238E27FC236}">
                <a16:creationId xmlns:a16="http://schemas.microsoft.com/office/drawing/2014/main" id="{31070B9F-EDB3-4CC4-867C-FB1DA8413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flipV="1">
            <a:off x="5072637" y="4762790"/>
            <a:ext cx="914400" cy="914400"/>
          </a:xfrm>
          <a:prstGeom prst="rect">
            <a:avLst/>
          </a:prstGeom>
        </p:spPr>
      </p:pic>
      <p:sp>
        <p:nvSpPr>
          <p:cNvPr id="17" name="TextBox 16">
            <a:extLst>
              <a:ext uri="{FF2B5EF4-FFF2-40B4-BE49-F238E27FC236}">
                <a16:creationId xmlns:a16="http://schemas.microsoft.com/office/drawing/2014/main" id="{ED705FC0-0197-453A-854F-B4552B627D84}"/>
              </a:ext>
            </a:extLst>
          </p:cNvPr>
          <p:cNvSpPr txBox="1"/>
          <p:nvPr/>
        </p:nvSpPr>
        <p:spPr>
          <a:xfrm>
            <a:off x="5785706" y="5140634"/>
            <a:ext cx="1761321" cy="369332"/>
          </a:xfrm>
          <a:prstGeom prst="rect">
            <a:avLst/>
          </a:prstGeom>
          <a:solidFill>
            <a:srgbClr val="FFFFFF">
              <a:alpha val="80000"/>
            </a:srgbClr>
          </a:solidFill>
        </p:spPr>
        <p:txBody>
          <a:bodyPr wrap="square" rtlCol="0">
            <a:spAutoFit/>
          </a:bodyPr>
          <a:lstStyle/>
          <a:p>
            <a:pPr algn="l"/>
            <a:r>
              <a:rPr lang="en-US" sz="1800" b="0" dirty="0"/>
              <a:t>View graphics</a:t>
            </a:r>
          </a:p>
        </p:txBody>
      </p:sp>
    </p:spTree>
    <p:extLst>
      <p:ext uri="{BB962C8B-B14F-4D97-AF65-F5344CB8AC3E}">
        <p14:creationId xmlns:p14="http://schemas.microsoft.com/office/powerpoint/2010/main" val="390803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02CE-AC3F-4B4E-85B1-D3B75AE23885}"/>
              </a:ext>
            </a:extLst>
          </p:cNvPr>
          <p:cNvSpPr>
            <a:spLocks noGrp="1"/>
          </p:cNvSpPr>
          <p:nvPr>
            <p:ph type="title"/>
          </p:nvPr>
        </p:nvSpPr>
        <p:spPr>
          <a:xfrm>
            <a:off x="0" y="3155"/>
            <a:ext cx="8884891" cy="1143000"/>
          </a:xfrm>
        </p:spPr>
        <p:txBody>
          <a:bodyPr/>
          <a:lstStyle/>
          <a:p>
            <a:pPr algn="l"/>
            <a:r>
              <a:rPr lang="en-US" sz="3600" dirty="0"/>
              <a:t>Peaks list from an isomorphous Difference Patterson Map calculated last year</a:t>
            </a:r>
          </a:p>
        </p:txBody>
      </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4E2716A-75DE-4144-96E3-78C11B04F5F2}"/>
                  </a:ext>
                </a:extLst>
              </p:cNvPr>
              <p:cNvSpPr/>
              <p:nvPr/>
            </p:nvSpPr>
            <p:spPr>
              <a:xfrm>
                <a:off x="1983884" y="1146155"/>
                <a:ext cx="5509697" cy="369332"/>
              </a:xfrm>
              <a:prstGeom prst="rect">
                <a:avLst/>
              </a:prstGeom>
            </p:spPr>
            <p:txBody>
              <a:bodyPr wrap="square">
                <a:spAutoFit/>
              </a:bodyPr>
              <a:lstStyle/>
              <a:p>
                <a:r>
                  <a:rPr lang="en-US" dirty="0">
                    <a:solidFill>
                      <a:srgbClr val="FF0000"/>
                    </a:solidFill>
                    <a:latin typeface="Cambria Math" panose="02040503050406030204" pitchFamily="18" charset="0"/>
                    <a:ea typeface="Cambria Math" panose="02040503050406030204" pitchFamily="18" charset="0"/>
                  </a:rPr>
                  <a:t>P</a:t>
                </a:r>
                <a:r>
                  <a:rPr lang="en-US" dirty="0">
                    <a:solidFill>
                      <a:srgbClr val="000000"/>
                    </a:solidFill>
                    <a:latin typeface="Cambria Math" panose="02040503050406030204" pitchFamily="18" charset="0"/>
                    <a:ea typeface="Cambria Math" panose="02040503050406030204" pitchFamily="18" charset="0"/>
                  </a:rPr>
                  <a:t>(</a:t>
                </a:r>
                <a:r>
                  <a:rPr lang="en-US" dirty="0" err="1">
                    <a:solidFill>
                      <a:srgbClr val="000000"/>
                    </a:solidFill>
                    <a:latin typeface="Cambria Math" panose="02040503050406030204" pitchFamily="18" charset="0"/>
                    <a:ea typeface="Cambria Math" panose="02040503050406030204" pitchFamily="18" charset="0"/>
                  </a:rPr>
                  <a:t>u,v,w</a:t>
                </a:r>
                <a:r>
                  <a:rPr lang="en-US" dirty="0">
                    <a:solidFill>
                      <a:srgbClr val="000000"/>
                    </a:solidFill>
                    <a:latin typeface="Cambria Math" panose="02040503050406030204" pitchFamily="18" charset="0"/>
                    <a:ea typeface="Cambria Math" panose="02040503050406030204" pitchFamily="18" charset="0"/>
                  </a:rPr>
                  <a:t>)</a:t>
                </a:r>
                <a:r>
                  <a:rPr lang="en-US" dirty="0">
                    <a:solidFill>
                      <a:srgbClr val="000000"/>
                    </a:solidFill>
                  </a:rPr>
                  <a:t>=</a:t>
                </a:r>
                <a14:m>
                  <m:oMath xmlns:m="http://schemas.openxmlformats.org/officeDocument/2006/math">
                    <m:nary>
                      <m:naryPr>
                        <m:chr m:val="∑"/>
                        <m:supHide m:val="on"/>
                        <m:ctrlPr>
                          <a:rPr lang="en-US" i="1">
                            <a:solidFill>
                              <a:srgbClr val="000000"/>
                            </a:solidFill>
                            <a:latin typeface="Cambria Math" panose="02040503050406030204" pitchFamily="18" charset="0"/>
                          </a:rPr>
                        </m:ctrlPr>
                      </m:naryPr>
                      <m:sub>
                        <m:r>
                          <m:rPr>
                            <m:brk m:alnAt="7"/>
                          </m:rP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𝑘𝑙</m:t>
                        </m:r>
                      </m:sub>
                      <m:sup/>
                      <m:e>
                        <m:r>
                          <m:rPr>
                            <m:nor/>
                          </m:rPr>
                          <a:rPr lang="en-US" sz="1600" dirty="0">
                            <a:solidFill>
                              <a:srgbClr val="000000"/>
                            </a:solidFill>
                            <a:latin typeface="Cambria Math" panose="02040503050406030204" pitchFamily="18" charset="0"/>
                            <a:ea typeface="Cambria Math" panose="02040503050406030204" pitchFamily="18" charset="0"/>
                          </a:rPr>
                          <m:t>(</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FF0000"/>
                            </a:solidFill>
                            <a:latin typeface="Cambria Math" panose="02040503050406030204" pitchFamily="18" charset="0"/>
                            <a:ea typeface="Cambria Math" panose="02040503050406030204" pitchFamily="18" charset="0"/>
                          </a:rPr>
                          <m:t>F</m:t>
                        </m:r>
                        <m:r>
                          <m:rPr>
                            <m:nor/>
                          </m:rPr>
                          <a:rPr lang="en-US" sz="1600" baseline="-25000" dirty="0">
                            <a:solidFill>
                              <a:srgbClr val="FF0000"/>
                            </a:solidFill>
                            <a:latin typeface="Cambria Math" panose="02040503050406030204" pitchFamily="18" charset="0"/>
                            <a:ea typeface="Cambria Math" panose="02040503050406030204" pitchFamily="18" charset="0"/>
                          </a:rPr>
                          <m:t>P</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m:t>
                        </m:r>
                        <m:r>
                          <m:rPr>
                            <m:nor/>
                          </m:rPr>
                          <a:rPr lang="en-US" sz="1600" baseline="-25000" dirty="0">
                            <a:solidFill>
                              <a:srgbClr val="FF0000"/>
                            </a:solidFill>
                            <a:latin typeface="Cambria Math" panose="02040503050406030204" pitchFamily="18" charset="0"/>
                            <a:ea typeface="Cambria Math" panose="02040503050406030204" pitchFamily="18" charset="0"/>
                          </a:rPr>
                          <m:t>H</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g</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FF0000"/>
                            </a:solidFill>
                            <a:latin typeface="Cambria Math" panose="02040503050406030204" pitchFamily="18" charset="0"/>
                            <a:ea typeface="Cambria Math" panose="02040503050406030204" pitchFamily="18" charset="0"/>
                          </a:rPr>
                          <m:t>F</m:t>
                        </m:r>
                        <m:r>
                          <m:rPr>
                            <m:nor/>
                          </m:rPr>
                          <a:rPr lang="en-US" sz="1600" baseline="-25000" dirty="0">
                            <a:solidFill>
                              <a:srgbClr val="FF0000"/>
                            </a:solidFill>
                            <a:latin typeface="Cambria Math" panose="02040503050406030204" pitchFamily="18" charset="0"/>
                            <a:ea typeface="Cambria Math" panose="02040503050406030204" pitchFamily="18" charset="0"/>
                          </a:rPr>
                          <m:t>P</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000000"/>
                            </a:solidFill>
                            <a:latin typeface="Cambria Math" panose="02040503050406030204" pitchFamily="18" charset="0"/>
                            <a:ea typeface="Cambria Math" panose="02040503050406030204" pitchFamily="18" charset="0"/>
                          </a:rPr>
                          <m:t>)</m:t>
                        </m:r>
                        <m:r>
                          <a:rPr lang="en-US" i="1" baseline="3000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𝑐𝑜𝑠</m:t>
                        </m:r>
                        <m:r>
                          <a:rPr lang="en-US" i="1">
                            <a:solidFill>
                              <a:srgbClr val="000000"/>
                            </a:solidFill>
                            <a:latin typeface="Cambria Math" panose="02040503050406030204" pitchFamily="18" charset="0"/>
                          </a:rPr>
                          <m:t>2</m:t>
                        </m:r>
                        <m:r>
                          <m:rPr>
                            <m:sty m:val="p"/>
                          </m:rPr>
                          <a:rPr lang="el-GR" i="1">
                            <a:solidFill>
                              <a:srgbClr val="000000"/>
                            </a:solidFill>
                            <a:latin typeface="Cambria Math" panose="02040503050406030204" pitchFamily="18" charset="0"/>
                          </a:rPr>
                          <m:t>π</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𝑘𝑣</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𝑙𝑤</m:t>
                        </m:r>
                        <m:r>
                          <a:rPr lang="en-US" i="1">
                            <a:solidFill>
                              <a:srgbClr val="000000"/>
                            </a:solidFill>
                            <a:latin typeface="Cambria Math" panose="02040503050406030204" pitchFamily="18" charset="0"/>
                          </a:rPr>
                          <m:t>)</m:t>
                        </m:r>
                      </m:e>
                    </m:nary>
                  </m:oMath>
                </a14:m>
                <a:endParaRPr lang="en-US" dirty="0"/>
              </a:p>
            </p:txBody>
          </p:sp>
        </mc:Choice>
        <mc:Fallback xmlns="">
          <p:sp>
            <p:nvSpPr>
              <p:cNvPr id="78" name="Rectangle 77">
                <a:extLst>
                  <a:ext uri="{FF2B5EF4-FFF2-40B4-BE49-F238E27FC236}">
                    <a16:creationId xmlns:a16="http://schemas.microsoft.com/office/drawing/2014/main" id="{D4E2716A-75DE-4144-96E3-78C11B04F5F2}"/>
                  </a:ext>
                </a:extLst>
              </p:cNvPr>
              <p:cNvSpPr>
                <a:spLocks noRot="1" noChangeAspect="1" noMove="1" noResize="1" noEditPoints="1" noAdjustHandles="1" noChangeArrowheads="1" noChangeShapeType="1" noTextEdit="1"/>
              </p:cNvSpPr>
              <p:nvPr/>
            </p:nvSpPr>
            <p:spPr>
              <a:xfrm>
                <a:off x="1983884" y="1146155"/>
                <a:ext cx="5509697" cy="369332"/>
              </a:xfrm>
              <a:prstGeom prst="rect">
                <a:avLst/>
              </a:prstGeom>
              <a:blipFill>
                <a:blip r:embed="rId2"/>
                <a:stretch>
                  <a:fillRect l="-885" t="-118033" b="-185246"/>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EB980C49-00C2-4B07-9957-BE5DA6AFFA9E}"/>
              </a:ext>
            </a:extLst>
          </p:cNvPr>
          <p:cNvSpPr/>
          <p:nvPr/>
        </p:nvSpPr>
        <p:spPr>
          <a:xfrm>
            <a:off x="193963" y="1515487"/>
            <a:ext cx="4103613" cy="5424562"/>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latin typeface="Courier New" panose="02070309020205020404" pitchFamily="49" charset="0"/>
                <a:cs typeface="Courier New" panose="02070309020205020404" pitchFamily="49" charset="0"/>
              </a:rPr>
              <a:t>     1  377.52   0.0000  0.0000  0.0000</a:t>
            </a:r>
          </a:p>
          <a:p>
            <a:r>
              <a:rPr lang="en-US" sz="1050" dirty="0">
                <a:latin typeface="Courier New" panose="02070309020205020404" pitchFamily="49" charset="0"/>
                <a:cs typeface="Courier New" panose="02070309020205020404" pitchFamily="49" charset="0"/>
              </a:rPr>
              <a:t>     2   33.12   0.4415  0.5585  0.1267</a:t>
            </a:r>
          </a:p>
          <a:p>
            <a:r>
              <a:rPr lang="en-US" sz="1050" dirty="0">
                <a:latin typeface="Courier New" panose="02070309020205020404" pitchFamily="49" charset="0"/>
                <a:cs typeface="Courier New" panose="02070309020205020404" pitchFamily="49" charset="0"/>
              </a:rPr>
              <a:t>     3   33.12   0.4415  0.4415  0.1267</a:t>
            </a:r>
          </a:p>
          <a:p>
            <a:r>
              <a:rPr lang="en-US" sz="1050" dirty="0">
                <a:latin typeface="Courier New" panose="02070309020205020404" pitchFamily="49" charset="0"/>
                <a:cs typeface="Courier New" panose="02070309020205020404" pitchFamily="49" charset="0"/>
              </a:rPr>
              <a:t>     4   33.12   0.5585  0.4415  0.1267</a:t>
            </a:r>
          </a:p>
          <a:p>
            <a:r>
              <a:rPr lang="en-US" sz="1050" dirty="0">
                <a:latin typeface="Courier New" panose="02070309020205020404" pitchFamily="49" charset="0"/>
                <a:cs typeface="Courier New" panose="02070309020205020404" pitchFamily="49" charset="0"/>
              </a:rPr>
              <a:t>     5   33.12   0.5585  0.5585  0.1267</a:t>
            </a:r>
          </a:p>
          <a:p>
            <a:r>
              <a:rPr lang="en-US" sz="1050" dirty="0">
                <a:latin typeface="Courier New" panose="02070309020205020404" pitchFamily="49" charset="0"/>
                <a:cs typeface="Courier New" panose="02070309020205020404" pitchFamily="49" charset="0"/>
              </a:rPr>
              <a:t>     6   33.12   0.4415  0.4415  0.8733</a:t>
            </a:r>
          </a:p>
          <a:p>
            <a:r>
              <a:rPr lang="en-US" sz="1050" dirty="0">
                <a:latin typeface="Courier New" panose="02070309020205020404" pitchFamily="49" charset="0"/>
                <a:cs typeface="Courier New" panose="02070309020205020404" pitchFamily="49" charset="0"/>
              </a:rPr>
              <a:t>     7   33.12   0.5585  0.4415  0.8733</a:t>
            </a:r>
          </a:p>
          <a:p>
            <a:r>
              <a:rPr lang="en-US" sz="1050" dirty="0">
                <a:latin typeface="Courier New" panose="02070309020205020404" pitchFamily="49" charset="0"/>
                <a:cs typeface="Courier New" panose="02070309020205020404" pitchFamily="49" charset="0"/>
              </a:rPr>
              <a:t>     8   33.12   0.4415  0.5585  0.8733</a:t>
            </a:r>
          </a:p>
          <a:p>
            <a:r>
              <a:rPr lang="en-US" sz="1050" dirty="0">
                <a:latin typeface="Courier New" panose="02070309020205020404" pitchFamily="49" charset="0"/>
                <a:cs typeface="Courier New" panose="02070309020205020404" pitchFamily="49" charset="0"/>
              </a:rPr>
              <a:t>     9   33.12   0.5585  0.5585  0.8733</a:t>
            </a:r>
          </a:p>
          <a:p>
            <a:r>
              <a:rPr lang="en-US" sz="1050" dirty="0">
                <a:latin typeface="Courier New" panose="02070309020205020404" pitchFamily="49" charset="0"/>
                <a:cs typeface="Courier New" panose="02070309020205020404" pitchFamily="49" charset="0"/>
              </a:rPr>
              <a:t>    10   32.05   0.0081  0.5000  0.6229</a:t>
            </a:r>
          </a:p>
          <a:p>
            <a:r>
              <a:rPr lang="en-US" sz="1050" dirty="0">
                <a:latin typeface="Courier New" panose="02070309020205020404" pitchFamily="49" charset="0"/>
                <a:cs typeface="Courier New" panose="02070309020205020404" pitchFamily="49" charset="0"/>
              </a:rPr>
              <a:t>    11   32.05   0.5000  0.0081  0.6229</a:t>
            </a:r>
          </a:p>
          <a:p>
            <a:r>
              <a:rPr lang="en-US" sz="1050" dirty="0">
                <a:latin typeface="Courier New" panose="02070309020205020404" pitchFamily="49" charset="0"/>
                <a:cs typeface="Courier New" panose="02070309020205020404" pitchFamily="49" charset="0"/>
              </a:rPr>
              <a:t>    12   32.05   0.9926  0.5000  0.6229</a:t>
            </a:r>
          </a:p>
          <a:p>
            <a:r>
              <a:rPr lang="en-US" sz="1050" dirty="0">
                <a:latin typeface="Courier New" panose="02070309020205020404" pitchFamily="49" charset="0"/>
                <a:cs typeface="Courier New" panose="02070309020205020404" pitchFamily="49" charset="0"/>
              </a:rPr>
              <a:t>    13   32.05   0.5000  0.9926  0.6229</a:t>
            </a:r>
          </a:p>
          <a:p>
            <a:r>
              <a:rPr lang="en-US" sz="1050" dirty="0">
                <a:latin typeface="Courier New" panose="02070309020205020404" pitchFamily="49" charset="0"/>
                <a:cs typeface="Courier New" panose="02070309020205020404" pitchFamily="49" charset="0"/>
              </a:rPr>
              <a:t>    14   32.05   0.5000  0.9926  0.3771</a:t>
            </a:r>
          </a:p>
          <a:p>
            <a:r>
              <a:rPr lang="en-US" sz="1050" dirty="0">
                <a:latin typeface="Courier New" panose="02070309020205020404" pitchFamily="49" charset="0"/>
                <a:cs typeface="Courier New" panose="02070309020205020404" pitchFamily="49" charset="0"/>
              </a:rPr>
              <a:t>    15   32.05   0.5000  0.0081  0.3771</a:t>
            </a:r>
          </a:p>
          <a:p>
            <a:r>
              <a:rPr lang="en-US" sz="1050" dirty="0">
                <a:latin typeface="Courier New" panose="02070309020205020404" pitchFamily="49" charset="0"/>
                <a:cs typeface="Courier New" panose="02070309020205020404" pitchFamily="49" charset="0"/>
              </a:rPr>
              <a:t>    16   32.05   0.0081  0.5000  0.3771</a:t>
            </a:r>
          </a:p>
          <a:p>
            <a:r>
              <a:rPr lang="en-US" sz="1050" dirty="0">
                <a:latin typeface="Courier New" panose="02070309020205020404" pitchFamily="49" charset="0"/>
                <a:cs typeface="Courier New" panose="02070309020205020404" pitchFamily="49" charset="0"/>
              </a:rPr>
              <a:t>    17   31.30   0.4525  0.0586  0.2500</a:t>
            </a:r>
          </a:p>
          <a:p>
            <a:r>
              <a:rPr lang="en-US" sz="1050" dirty="0">
                <a:latin typeface="Courier New" panose="02070309020205020404" pitchFamily="49" charset="0"/>
                <a:cs typeface="Courier New" panose="02070309020205020404" pitchFamily="49" charset="0"/>
              </a:rPr>
              <a:t>    18   31.30   0.9414  0.4525  0.2500</a:t>
            </a:r>
          </a:p>
          <a:p>
            <a:r>
              <a:rPr lang="en-US" sz="1050" dirty="0">
                <a:latin typeface="Courier New" panose="02070309020205020404" pitchFamily="49" charset="0"/>
                <a:cs typeface="Courier New" panose="02070309020205020404" pitchFamily="49" charset="0"/>
              </a:rPr>
              <a:t>    19   31.30   0.4525  0.0586  0.7500</a:t>
            </a:r>
          </a:p>
          <a:p>
            <a:r>
              <a:rPr lang="en-US" sz="1050" dirty="0">
                <a:latin typeface="Courier New" panose="02070309020205020404" pitchFamily="49" charset="0"/>
                <a:cs typeface="Courier New" panose="02070309020205020404" pitchFamily="49" charset="0"/>
              </a:rPr>
              <a:t>    20   31.30   0.9414  0.4525  0.7500</a:t>
            </a:r>
          </a:p>
          <a:p>
            <a:r>
              <a:rPr lang="en-US" sz="1050" dirty="0">
                <a:latin typeface="Courier New" panose="02070309020205020404" pitchFamily="49" charset="0"/>
                <a:cs typeface="Courier New" panose="02070309020205020404" pitchFamily="49" charset="0"/>
              </a:rPr>
              <a:t>    21   31.30   0.9414  0.5475  0.2500</a:t>
            </a:r>
          </a:p>
          <a:p>
            <a:r>
              <a:rPr lang="en-US" sz="1050" dirty="0">
                <a:latin typeface="Courier New" panose="02070309020205020404" pitchFamily="49" charset="0"/>
                <a:cs typeface="Courier New" panose="02070309020205020404" pitchFamily="49" charset="0"/>
              </a:rPr>
              <a:t>    22   31.30   0.5475  0.0586  0.7500</a:t>
            </a:r>
          </a:p>
          <a:p>
            <a:r>
              <a:rPr lang="en-US" sz="1050" dirty="0">
                <a:latin typeface="Courier New" panose="02070309020205020404" pitchFamily="49" charset="0"/>
                <a:cs typeface="Courier New" panose="02070309020205020404" pitchFamily="49" charset="0"/>
              </a:rPr>
              <a:t>    23   31.30   0.9414  0.5475  0.7500</a:t>
            </a:r>
          </a:p>
          <a:p>
            <a:r>
              <a:rPr lang="en-US" sz="1050" dirty="0">
                <a:latin typeface="Courier New" panose="02070309020205020404" pitchFamily="49" charset="0"/>
                <a:cs typeface="Courier New" panose="02070309020205020404" pitchFamily="49" charset="0"/>
              </a:rPr>
              <a:t>    24   31.30   0.5475  0.0586  0.2500</a:t>
            </a:r>
          </a:p>
          <a:p>
            <a:r>
              <a:rPr lang="en-US" sz="1050" dirty="0">
                <a:latin typeface="Courier New" panose="02070309020205020404" pitchFamily="49" charset="0"/>
                <a:cs typeface="Courier New" panose="02070309020205020404" pitchFamily="49" charset="0"/>
              </a:rPr>
              <a:t>    25   31.30   0.0586  0.4525  0.2500</a:t>
            </a:r>
          </a:p>
          <a:p>
            <a:r>
              <a:rPr lang="en-US" sz="1050" dirty="0">
                <a:latin typeface="Courier New" panose="02070309020205020404" pitchFamily="49" charset="0"/>
                <a:cs typeface="Courier New" panose="02070309020205020404" pitchFamily="49" charset="0"/>
              </a:rPr>
              <a:t>    26   31.30   0.0586  0.5475  0.2500</a:t>
            </a:r>
          </a:p>
          <a:p>
            <a:r>
              <a:rPr lang="en-US" sz="1050" dirty="0">
                <a:latin typeface="Courier New" panose="02070309020205020404" pitchFamily="49" charset="0"/>
                <a:cs typeface="Courier New" panose="02070309020205020404" pitchFamily="49" charset="0"/>
              </a:rPr>
              <a:t>    27   31.30   0.4525  0.9414  0.2500</a:t>
            </a:r>
          </a:p>
          <a:p>
            <a:r>
              <a:rPr lang="en-US" sz="1050" dirty="0">
                <a:latin typeface="Courier New" panose="02070309020205020404" pitchFamily="49" charset="0"/>
                <a:cs typeface="Courier New" panose="02070309020205020404" pitchFamily="49" charset="0"/>
              </a:rPr>
              <a:t>    28   31.30   0.5475  0.9414  0.2500</a:t>
            </a:r>
          </a:p>
          <a:p>
            <a:r>
              <a:rPr lang="en-US" sz="1050" dirty="0">
                <a:latin typeface="Courier New" panose="02070309020205020404" pitchFamily="49" charset="0"/>
                <a:cs typeface="Courier New" panose="02070309020205020404" pitchFamily="49" charset="0"/>
              </a:rPr>
              <a:t>    29   31.30   0.0586  0.4525  0.7500</a:t>
            </a:r>
          </a:p>
          <a:p>
            <a:r>
              <a:rPr lang="en-US" sz="1050" dirty="0">
                <a:latin typeface="Courier New" panose="02070309020205020404" pitchFamily="49" charset="0"/>
                <a:cs typeface="Courier New" panose="02070309020205020404" pitchFamily="49" charset="0"/>
              </a:rPr>
              <a:t>    30   31.30   0.0586  0.5475  0.7500</a:t>
            </a:r>
          </a:p>
          <a:p>
            <a:r>
              <a:rPr lang="en-US" sz="1050" dirty="0">
                <a:latin typeface="Courier New" panose="02070309020205020404" pitchFamily="49" charset="0"/>
                <a:cs typeface="Courier New" panose="02070309020205020404" pitchFamily="49" charset="0"/>
              </a:rPr>
              <a:t>    </a:t>
            </a:r>
          </a:p>
        </p:txBody>
      </p:sp>
      <p:sp>
        <p:nvSpPr>
          <p:cNvPr id="49" name="Rectangle 48">
            <a:extLst>
              <a:ext uri="{FF2B5EF4-FFF2-40B4-BE49-F238E27FC236}">
                <a16:creationId xmlns:a16="http://schemas.microsoft.com/office/drawing/2014/main" id="{18B2081E-CDC3-44A0-B1A1-4F80EFDAD13F}"/>
              </a:ext>
            </a:extLst>
          </p:cNvPr>
          <p:cNvSpPr/>
          <p:nvPr/>
        </p:nvSpPr>
        <p:spPr>
          <a:xfrm>
            <a:off x="4442445" y="1515487"/>
            <a:ext cx="4103613" cy="5586145"/>
          </a:xfrm>
          <a:prstGeom prst="rect">
            <a:avLst/>
          </a:prstGeom>
        </p:spPr>
        <p:txBody>
          <a:bodyPr wrap="square">
            <a:spAutoFit/>
          </a:bodyPr>
          <a:lstStyle/>
          <a:p>
            <a:r>
              <a:rPr lang="en-US" sz="1050" dirty="0">
                <a:latin typeface="Courier New" panose="02070309020205020404" pitchFamily="49" charset="0"/>
                <a:cs typeface="Courier New" panose="02070309020205020404" pitchFamily="49" charset="0"/>
              </a:rPr>
              <a:t> Order Height/Rms  Fractional coordinates</a:t>
            </a:r>
          </a:p>
          <a:p>
            <a:r>
              <a:rPr lang="en-US" sz="1050" dirty="0">
                <a:latin typeface="Courier New" panose="02070309020205020404" pitchFamily="49" charset="0"/>
                <a:cs typeface="Courier New" panose="02070309020205020404" pitchFamily="49" charset="0"/>
              </a:rPr>
              <a:t>                    u       v       w</a:t>
            </a:r>
          </a:p>
          <a:p>
            <a:r>
              <a:rPr lang="en-US" sz="1050" dirty="0">
                <a:latin typeface="Courier New" panose="02070309020205020404" pitchFamily="49" charset="0"/>
                <a:cs typeface="Courier New" panose="02070309020205020404" pitchFamily="49" charset="0"/>
              </a:rPr>
              <a:t>    31   31.30   0.4525  0.9414  0.7500</a:t>
            </a:r>
          </a:p>
          <a:p>
            <a:r>
              <a:rPr lang="en-US" sz="1050" dirty="0">
                <a:latin typeface="Courier New" panose="02070309020205020404" pitchFamily="49" charset="0"/>
                <a:cs typeface="Courier New" panose="02070309020205020404" pitchFamily="49" charset="0"/>
              </a:rPr>
              <a:t>    32   31.30   0.5475  0.9414  0.7500</a:t>
            </a:r>
          </a:p>
          <a:p>
            <a:r>
              <a:rPr lang="en-US" sz="1050" dirty="0">
                <a:latin typeface="Courier New" panose="02070309020205020404" pitchFamily="49" charset="0"/>
                <a:cs typeface="Courier New" panose="02070309020205020404" pitchFamily="49" charset="0"/>
              </a:rPr>
              <a:t>    33   30.79   0.3954  0.4941  0.5000</a:t>
            </a:r>
          </a:p>
          <a:p>
            <a:r>
              <a:rPr lang="en-US" sz="1050" dirty="0">
                <a:latin typeface="Courier New" panose="02070309020205020404" pitchFamily="49" charset="0"/>
                <a:cs typeface="Courier New" panose="02070309020205020404" pitchFamily="49" charset="0"/>
              </a:rPr>
              <a:t>    34   30.79   0.6046  0.4941  0.5000</a:t>
            </a:r>
          </a:p>
          <a:p>
            <a:r>
              <a:rPr lang="en-US" sz="1050" dirty="0">
                <a:latin typeface="Courier New" panose="02070309020205020404" pitchFamily="49" charset="0"/>
                <a:cs typeface="Courier New" panose="02070309020205020404" pitchFamily="49" charset="0"/>
              </a:rPr>
              <a:t>    35   30.79   0.4941  0.3954  0.5000</a:t>
            </a:r>
          </a:p>
          <a:p>
            <a:r>
              <a:rPr lang="en-US" sz="1050" dirty="0">
                <a:latin typeface="Courier New" panose="02070309020205020404" pitchFamily="49" charset="0"/>
                <a:cs typeface="Courier New" panose="02070309020205020404" pitchFamily="49" charset="0"/>
              </a:rPr>
              <a:t>    36   30.79   0.5059  0.3954  0.5000</a:t>
            </a:r>
          </a:p>
          <a:p>
            <a:r>
              <a:rPr lang="en-US" sz="1050" dirty="0">
                <a:latin typeface="Courier New" panose="02070309020205020404" pitchFamily="49" charset="0"/>
                <a:cs typeface="Courier New" panose="02070309020205020404" pitchFamily="49" charset="0"/>
              </a:rPr>
              <a:t>    37   30.79   0.3954  0.5059  0.5000</a:t>
            </a:r>
          </a:p>
          <a:p>
            <a:r>
              <a:rPr lang="en-US" sz="1050" dirty="0">
                <a:latin typeface="Courier New" panose="02070309020205020404" pitchFamily="49" charset="0"/>
                <a:cs typeface="Courier New" panose="02070309020205020404" pitchFamily="49" charset="0"/>
              </a:rPr>
              <a:t>    38   30.79   0.6046  0.5059  0.5000</a:t>
            </a:r>
          </a:p>
          <a:p>
            <a:r>
              <a:rPr lang="en-US" sz="1050" dirty="0">
                <a:latin typeface="Courier New" panose="02070309020205020404" pitchFamily="49" charset="0"/>
                <a:cs typeface="Courier New" panose="02070309020205020404" pitchFamily="49" charset="0"/>
              </a:rPr>
              <a:t>    39   30.79   0.4941  0.6046  0.5000</a:t>
            </a:r>
          </a:p>
          <a:p>
            <a:r>
              <a:rPr lang="en-US" sz="1050" dirty="0">
                <a:latin typeface="Courier New" panose="02070309020205020404" pitchFamily="49" charset="0"/>
                <a:cs typeface="Courier New" panose="02070309020205020404" pitchFamily="49" charset="0"/>
              </a:rPr>
              <a:t>    40   30.79   0.5059  0.6046  0.5000</a:t>
            </a:r>
          </a:p>
          <a:p>
            <a:r>
              <a:rPr lang="en-US" sz="1050" dirty="0">
                <a:latin typeface="Courier New" panose="02070309020205020404" pitchFamily="49" charset="0"/>
                <a:cs typeface="Courier New" panose="02070309020205020404" pitchFamily="49" charset="0"/>
              </a:rPr>
              <a:t>    41   28.98   0.1060  0.5000  0.1229</a:t>
            </a:r>
          </a:p>
          <a:p>
            <a:r>
              <a:rPr lang="en-US" sz="1050" dirty="0">
                <a:latin typeface="Courier New" panose="02070309020205020404" pitchFamily="49" charset="0"/>
                <a:cs typeface="Courier New" panose="02070309020205020404" pitchFamily="49" charset="0"/>
              </a:rPr>
              <a:t>    42   28.98   0.8940  0.5000  0.1229</a:t>
            </a:r>
          </a:p>
          <a:p>
            <a:r>
              <a:rPr lang="en-US" sz="1050" dirty="0">
                <a:latin typeface="Courier New" panose="02070309020205020404" pitchFamily="49" charset="0"/>
                <a:cs typeface="Courier New" panose="02070309020205020404" pitchFamily="49" charset="0"/>
              </a:rPr>
              <a:t>    43   28.98   0.5000  0.1060  0.1229</a:t>
            </a:r>
          </a:p>
          <a:p>
            <a:r>
              <a:rPr lang="en-US" sz="1050" dirty="0">
                <a:latin typeface="Courier New" panose="02070309020205020404" pitchFamily="49" charset="0"/>
                <a:cs typeface="Courier New" panose="02070309020205020404" pitchFamily="49" charset="0"/>
              </a:rPr>
              <a:t>    44   28.98   0.5000  0.8940  0.1229</a:t>
            </a:r>
          </a:p>
          <a:p>
            <a:r>
              <a:rPr lang="en-US" sz="1050" dirty="0">
                <a:latin typeface="Courier New" panose="02070309020205020404" pitchFamily="49" charset="0"/>
                <a:cs typeface="Courier New" panose="02070309020205020404" pitchFamily="49" charset="0"/>
              </a:rPr>
              <a:t>    45   28.98   0.1060  0.5000  0.8771</a:t>
            </a:r>
          </a:p>
          <a:p>
            <a:r>
              <a:rPr lang="en-US" sz="1050" dirty="0">
                <a:latin typeface="Courier New" panose="02070309020205020404" pitchFamily="49" charset="0"/>
                <a:cs typeface="Courier New" panose="02070309020205020404" pitchFamily="49" charset="0"/>
              </a:rPr>
              <a:t>    46   28.98   0.5000  0.1060  0.8771</a:t>
            </a:r>
          </a:p>
          <a:p>
            <a:r>
              <a:rPr lang="en-US" sz="1050" dirty="0">
                <a:latin typeface="Courier New" panose="02070309020205020404" pitchFamily="49" charset="0"/>
                <a:cs typeface="Courier New" panose="02070309020205020404" pitchFamily="49" charset="0"/>
              </a:rPr>
              <a:t>    47   28.98   0.8940  0.5000  0.8771</a:t>
            </a:r>
          </a:p>
          <a:p>
            <a:r>
              <a:rPr lang="en-US" sz="1050" dirty="0">
                <a:latin typeface="Courier New" panose="02070309020205020404" pitchFamily="49" charset="0"/>
                <a:cs typeface="Courier New" panose="02070309020205020404" pitchFamily="49" charset="0"/>
              </a:rPr>
              <a:t>    48   28.98   0.5000  0.8940  0.8771</a:t>
            </a:r>
          </a:p>
          <a:p>
            <a:r>
              <a:rPr lang="en-US" sz="1050" dirty="0">
                <a:latin typeface="Courier New" panose="02070309020205020404" pitchFamily="49" charset="0"/>
                <a:cs typeface="Courier New" panose="02070309020205020404" pitchFamily="49" charset="0"/>
              </a:rPr>
              <a:t>    49   27.88   0.0470  0.9521  0.6269</a:t>
            </a:r>
          </a:p>
          <a:p>
            <a:r>
              <a:rPr lang="en-US" sz="1050" dirty="0">
                <a:latin typeface="Courier New" panose="02070309020205020404" pitchFamily="49" charset="0"/>
                <a:cs typeface="Courier New" panose="02070309020205020404" pitchFamily="49" charset="0"/>
              </a:rPr>
              <a:t>    50   27.88   0.9530  0.9521  0.6269</a:t>
            </a:r>
          </a:p>
          <a:p>
            <a:r>
              <a:rPr lang="en-US" sz="1050" dirty="0">
                <a:latin typeface="Courier New" panose="02070309020205020404" pitchFamily="49" charset="0"/>
                <a:cs typeface="Courier New" panose="02070309020205020404" pitchFamily="49" charset="0"/>
              </a:rPr>
              <a:t>    51   27.88   0.9530  0.9521  0.3731</a:t>
            </a:r>
          </a:p>
          <a:p>
            <a:r>
              <a:rPr lang="en-US" sz="1050" dirty="0">
                <a:latin typeface="Courier New" panose="02070309020205020404" pitchFamily="49" charset="0"/>
                <a:cs typeface="Courier New" panose="02070309020205020404" pitchFamily="49" charset="0"/>
              </a:rPr>
              <a:t>    52   27.88   0.9521  0.9530  0.3731</a:t>
            </a:r>
          </a:p>
          <a:p>
            <a:r>
              <a:rPr lang="en-US" sz="1050" dirty="0">
                <a:latin typeface="Courier New" panose="02070309020205020404" pitchFamily="49" charset="0"/>
                <a:cs typeface="Courier New" panose="02070309020205020404" pitchFamily="49" charset="0"/>
              </a:rPr>
              <a:t>    53   27.88   0.9521  0.0470  0.6269</a:t>
            </a:r>
          </a:p>
          <a:p>
            <a:r>
              <a:rPr lang="en-US" sz="1050" dirty="0">
                <a:latin typeface="Courier New" panose="02070309020205020404" pitchFamily="49" charset="0"/>
                <a:cs typeface="Courier New" panose="02070309020205020404" pitchFamily="49" charset="0"/>
              </a:rPr>
              <a:t>    54   27.88   0.0470  0.0479  0.6269</a:t>
            </a:r>
          </a:p>
          <a:p>
            <a:r>
              <a:rPr lang="en-US" sz="1050" dirty="0">
                <a:latin typeface="Courier New" panose="02070309020205020404" pitchFamily="49" charset="0"/>
                <a:cs typeface="Courier New" panose="02070309020205020404" pitchFamily="49" charset="0"/>
              </a:rPr>
              <a:t>    55   27.88   0.9530  0.0479  0.6269</a:t>
            </a:r>
          </a:p>
          <a:p>
            <a:r>
              <a:rPr lang="en-US" sz="1050" dirty="0">
                <a:latin typeface="Courier New" panose="02070309020205020404" pitchFamily="49" charset="0"/>
                <a:cs typeface="Courier New" panose="02070309020205020404" pitchFamily="49" charset="0"/>
              </a:rPr>
              <a:t>    56   27.88   0.9521  0.0470  0.3731</a:t>
            </a:r>
          </a:p>
          <a:p>
            <a:r>
              <a:rPr lang="en-US" sz="1050" dirty="0">
                <a:latin typeface="Courier New" panose="02070309020205020404" pitchFamily="49" charset="0"/>
                <a:cs typeface="Courier New" panose="02070309020205020404" pitchFamily="49" charset="0"/>
              </a:rPr>
              <a:t>    57   27.88   0.0470  0.0479  0.3731</a:t>
            </a:r>
          </a:p>
          <a:p>
            <a:r>
              <a:rPr lang="en-US" sz="1050" dirty="0">
                <a:latin typeface="Courier New" panose="02070309020205020404" pitchFamily="49" charset="0"/>
                <a:cs typeface="Courier New" panose="02070309020205020404" pitchFamily="49" charset="0"/>
              </a:rPr>
              <a:t>    58   27.88   0.9530  0.0479  0.3731</a:t>
            </a:r>
          </a:p>
          <a:p>
            <a:r>
              <a:rPr lang="en-US" sz="1050" dirty="0">
                <a:latin typeface="Courier New" panose="02070309020205020404" pitchFamily="49" charset="0"/>
                <a:cs typeface="Courier New" panose="02070309020205020404" pitchFamily="49" charset="0"/>
              </a:rPr>
              <a:t>    59   27.88   0.0470  0.9521  0.3731</a:t>
            </a:r>
          </a:p>
          <a:p>
            <a:r>
              <a:rPr lang="en-US" sz="1050" dirty="0">
                <a:latin typeface="Courier New" panose="02070309020205020404" pitchFamily="49" charset="0"/>
                <a:cs typeface="Courier New" panose="02070309020205020404" pitchFamily="49" charset="0"/>
              </a:rPr>
              <a:t>    60   27.88   0.0479  0.9530  0.3731</a:t>
            </a:r>
          </a:p>
          <a:p>
            <a:r>
              <a:rPr lang="en-US" sz="1050" dirty="0">
                <a:latin typeface="Courier New" panose="02070309020205020404" pitchFamily="49" charset="0"/>
                <a:cs typeface="Courier New" panose="02070309020205020404" pitchFamily="49" charset="0"/>
              </a:rPr>
              <a:t>    61    9.30   0.0000  0.0170  0.0205</a:t>
            </a:r>
          </a:p>
          <a:p>
            <a:endParaRPr lang="en-US" sz="105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6057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D81E-F6BF-4CB6-8E58-2B43CF496E19}"/>
              </a:ext>
            </a:extLst>
          </p:cNvPr>
          <p:cNvSpPr>
            <a:spLocks noGrp="1"/>
          </p:cNvSpPr>
          <p:nvPr>
            <p:ph type="title"/>
          </p:nvPr>
        </p:nvSpPr>
        <p:spPr/>
        <p:txBody>
          <a:bodyPr/>
          <a:lstStyle/>
          <a:p>
            <a:pPr algn="l"/>
            <a:r>
              <a:rPr lang="en-US" dirty="0"/>
              <a:t>All 500 trials produced the same heavy atom substructure model</a:t>
            </a:r>
          </a:p>
        </p:txBody>
      </p:sp>
      <p:pic>
        <p:nvPicPr>
          <p:cNvPr id="6" name="Picture 5">
            <a:extLst>
              <a:ext uri="{FF2B5EF4-FFF2-40B4-BE49-F238E27FC236}">
                <a16:creationId xmlns:a16="http://schemas.microsoft.com/office/drawing/2014/main" id="{8118733E-22C4-406F-A45C-E661BB593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1" y="1641385"/>
            <a:ext cx="3000251" cy="1846308"/>
          </a:xfrm>
          <a:prstGeom prst="rect">
            <a:avLst/>
          </a:prstGeom>
        </p:spPr>
      </p:pic>
      <p:sp>
        <p:nvSpPr>
          <p:cNvPr id="15" name="TextBox 14">
            <a:extLst>
              <a:ext uri="{FF2B5EF4-FFF2-40B4-BE49-F238E27FC236}">
                <a16:creationId xmlns:a16="http://schemas.microsoft.com/office/drawing/2014/main" id="{38252476-AF4C-4138-B3E3-A4D2EF5FC229}"/>
              </a:ext>
            </a:extLst>
          </p:cNvPr>
          <p:cNvSpPr txBox="1"/>
          <p:nvPr/>
        </p:nvSpPr>
        <p:spPr>
          <a:xfrm>
            <a:off x="698690" y="3487693"/>
            <a:ext cx="1659429" cy="369332"/>
          </a:xfrm>
          <a:prstGeom prst="rect">
            <a:avLst/>
          </a:prstGeom>
          <a:noFill/>
        </p:spPr>
        <p:txBody>
          <a:bodyPr wrap="none" rtlCol="0">
            <a:spAutoFit/>
          </a:bodyPr>
          <a:lstStyle/>
          <a:p>
            <a:r>
              <a:rPr lang="en-US" dirty="0"/>
              <a:t>This is Strong!</a:t>
            </a:r>
          </a:p>
        </p:txBody>
      </p:sp>
      <p:sp>
        <p:nvSpPr>
          <p:cNvPr id="3" name="Rectangle 2">
            <a:extLst>
              <a:ext uri="{FF2B5EF4-FFF2-40B4-BE49-F238E27FC236}">
                <a16:creationId xmlns:a16="http://schemas.microsoft.com/office/drawing/2014/main" id="{22087FAB-34EC-4748-A8C0-FFC41B66E6F5}"/>
              </a:ext>
            </a:extLst>
          </p:cNvPr>
          <p:cNvSpPr/>
          <p:nvPr/>
        </p:nvSpPr>
        <p:spPr>
          <a:xfrm>
            <a:off x="3970991" y="2974198"/>
            <a:ext cx="4572000" cy="1200329"/>
          </a:xfrm>
          <a:prstGeom prst="rect">
            <a:avLst/>
          </a:prstGeom>
        </p:spPr>
        <p:txBody>
          <a:bodyPr>
            <a:spAutoFit/>
          </a:bodyPr>
          <a:lstStyle/>
          <a:p>
            <a:r>
              <a:rPr lang="en-US" dirty="0"/>
              <a:t> </a:t>
            </a:r>
            <a:r>
              <a:rPr lang="en-US" dirty="0" err="1"/>
              <a:t>CC</a:t>
            </a:r>
            <a:r>
              <a:rPr lang="en-US" baseline="-25000" dirty="0" err="1"/>
              <a:t>weak</a:t>
            </a:r>
            <a:r>
              <a:rPr lang="en-US" dirty="0"/>
              <a:t> is the correlation coefficient between </a:t>
            </a:r>
            <a:r>
              <a:rPr lang="en-US" dirty="0" err="1"/>
              <a:t>E</a:t>
            </a:r>
            <a:r>
              <a:rPr lang="en-US" baseline="-25000" dirty="0" err="1"/>
              <a:t>obs</a:t>
            </a:r>
            <a:r>
              <a:rPr lang="en-US" dirty="0"/>
              <a:t> and </a:t>
            </a:r>
            <a:r>
              <a:rPr lang="en-US" dirty="0" err="1"/>
              <a:t>E</a:t>
            </a:r>
            <a:r>
              <a:rPr lang="en-US" baseline="-25000" dirty="0" err="1"/>
              <a:t>calc</a:t>
            </a:r>
            <a:r>
              <a:rPr lang="en-US" dirty="0"/>
              <a:t> calculated using only those reflections not used to locate the heavy atoms.</a:t>
            </a:r>
          </a:p>
        </p:txBody>
      </p:sp>
      <p:sp>
        <p:nvSpPr>
          <p:cNvPr id="11" name="Rectangle 10">
            <a:extLst>
              <a:ext uri="{FF2B5EF4-FFF2-40B4-BE49-F238E27FC236}">
                <a16:creationId xmlns:a16="http://schemas.microsoft.com/office/drawing/2014/main" id="{15101792-D521-491F-BEED-121D1CFA1A1A}"/>
              </a:ext>
            </a:extLst>
          </p:cNvPr>
          <p:cNvSpPr/>
          <p:nvPr/>
        </p:nvSpPr>
        <p:spPr>
          <a:xfrm>
            <a:off x="3970991" y="1812747"/>
            <a:ext cx="4572000" cy="923330"/>
          </a:xfrm>
          <a:prstGeom prst="rect">
            <a:avLst/>
          </a:prstGeom>
        </p:spPr>
        <p:txBody>
          <a:bodyPr>
            <a:spAutoFit/>
          </a:bodyPr>
          <a:lstStyle/>
          <a:p>
            <a:r>
              <a:rPr lang="en-US" dirty="0"/>
              <a:t> </a:t>
            </a:r>
            <a:r>
              <a:rPr lang="en-US" dirty="0" err="1"/>
              <a:t>CC</a:t>
            </a:r>
            <a:r>
              <a:rPr lang="en-US" baseline="-25000" dirty="0" err="1"/>
              <a:t>all</a:t>
            </a:r>
            <a:r>
              <a:rPr lang="en-US" dirty="0"/>
              <a:t> is the correlation coefficient between </a:t>
            </a:r>
            <a:r>
              <a:rPr lang="en-US" dirty="0" err="1"/>
              <a:t>E</a:t>
            </a:r>
            <a:r>
              <a:rPr lang="en-US" baseline="-25000" dirty="0" err="1"/>
              <a:t>obs</a:t>
            </a:r>
            <a:r>
              <a:rPr lang="en-US" dirty="0"/>
              <a:t> and </a:t>
            </a:r>
            <a:r>
              <a:rPr lang="en-US" dirty="0" err="1"/>
              <a:t>E</a:t>
            </a:r>
            <a:r>
              <a:rPr lang="en-US" baseline="-25000" dirty="0" err="1"/>
              <a:t>calc</a:t>
            </a:r>
            <a:r>
              <a:rPr lang="en-US" dirty="0"/>
              <a:t> calculated using all reflections. Higher is better.</a:t>
            </a:r>
          </a:p>
        </p:txBody>
      </p:sp>
      <p:pic>
        <p:nvPicPr>
          <p:cNvPr id="13" name="Graphic 12" descr="Right pointing backhand index">
            <a:extLst>
              <a:ext uri="{FF2B5EF4-FFF2-40B4-BE49-F238E27FC236}">
                <a16:creationId xmlns:a16="http://schemas.microsoft.com/office/drawing/2014/main" id="{41FECA1D-D587-4A95-8DDC-58D74673E8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2468923" y="1692224"/>
            <a:ext cx="914400" cy="914400"/>
          </a:xfrm>
          <a:prstGeom prst="rect">
            <a:avLst/>
          </a:prstGeom>
        </p:spPr>
      </p:pic>
      <p:sp>
        <p:nvSpPr>
          <p:cNvPr id="5" name="TextBox 4">
            <a:extLst>
              <a:ext uri="{FF2B5EF4-FFF2-40B4-BE49-F238E27FC236}">
                <a16:creationId xmlns:a16="http://schemas.microsoft.com/office/drawing/2014/main" id="{A3198224-0F9B-4073-8B20-E6B5D93464A5}"/>
              </a:ext>
            </a:extLst>
          </p:cNvPr>
          <p:cNvSpPr txBox="1"/>
          <p:nvPr/>
        </p:nvSpPr>
        <p:spPr>
          <a:xfrm>
            <a:off x="2483787" y="2182079"/>
            <a:ext cx="1193370" cy="1107996"/>
          </a:xfrm>
          <a:prstGeom prst="rect">
            <a:avLst/>
          </a:prstGeom>
          <a:noFill/>
        </p:spPr>
        <p:txBody>
          <a:bodyPr wrap="square" rtlCol="0">
            <a:spAutoFit/>
          </a:bodyPr>
          <a:lstStyle/>
          <a:p>
            <a:r>
              <a:rPr lang="en-US" sz="1100" dirty="0"/>
              <a:t>500 independent trials produced 500 solutions with identical quality</a:t>
            </a:r>
          </a:p>
        </p:txBody>
      </p:sp>
    </p:spTree>
    <p:extLst>
      <p:ext uri="{BB962C8B-B14F-4D97-AF65-F5344CB8AC3E}">
        <p14:creationId xmlns:p14="http://schemas.microsoft.com/office/powerpoint/2010/main" val="3744226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D81E-F6BF-4CB6-8E58-2B43CF496E19}"/>
              </a:ext>
            </a:extLst>
          </p:cNvPr>
          <p:cNvSpPr>
            <a:spLocks noGrp="1"/>
          </p:cNvSpPr>
          <p:nvPr>
            <p:ph type="title"/>
          </p:nvPr>
        </p:nvSpPr>
        <p:spPr>
          <a:xfrm>
            <a:off x="150231" y="274638"/>
            <a:ext cx="8885281" cy="1143000"/>
          </a:xfrm>
        </p:spPr>
        <p:txBody>
          <a:bodyPr/>
          <a:lstStyle/>
          <a:p>
            <a:pPr algn="l"/>
            <a:r>
              <a:rPr lang="en-US" sz="4000" dirty="0"/>
              <a:t>Contrast the appearance of a </a:t>
            </a:r>
            <a:br>
              <a:rPr lang="en-US" sz="4000" dirty="0"/>
            </a:br>
            <a:r>
              <a:rPr lang="en-US" sz="4000" dirty="0"/>
              <a:t>strong vs. weak heavy atom derivative</a:t>
            </a:r>
          </a:p>
        </p:txBody>
      </p:sp>
      <p:pic>
        <p:nvPicPr>
          <p:cNvPr id="6" name="Picture 5">
            <a:extLst>
              <a:ext uri="{FF2B5EF4-FFF2-40B4-BE49-F238E27FC236}">
                <a16:creationId xmlns:a16="http://schemas.microsoft.com/office/drawing/2014/main" id="{8118733E-22C4-406F-A45C-E661BB593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1" y="4138362"/>
            <a:ext cx="3000250" cy="1846308"/>
          </a:xfrm>
          <a:prstGeom prst="rect">
            <a:avLst/>
          </a:prstGeom>
        </p:spPr>
      </p:pic>
      <p:pic>
        <p:nvPicPr>
          <p:cNvPr id="10" name="Picture 9">
            <a:extLst>
              <a:ext uri="{FF2B5EF4-FFF2-40B4-BE49-F238E27FC236}">
                <a16:creationId xmlns:a16="http://schemas.microsoft.com/office/drawing/2014/main" id="{E7976D40-DBEF-4A08-BD09-77FD640E4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31" y="1641385"/>
            <a:ext cx="3000251" cy="1846308"/>
          </a:xfrm>
          <a:prstGeom prst="rect">
            <a:avLst/>
          </a:prstGeom>
        </p:spPr>
      </p:pic>
      <p:sp>
        <p:nvSpPr>
          <p:cNvPr id="3" name="TextBox 2">
            <a:extLst>
              <a:ext uri="{FF2B5EF4-FFF2-40B4-BE49-F238E27FC236}">
                <a16:creationId xmlns:a16="http://schemas.microsoft.com/office/drawing/2014/main" id="{747AA67F-A0B2-4A90-9D0B-0CF34E560122}"/>
              </a:ext>
            </a:extLst>
          </p:cNvPr>
          <p:cNvSpPr txBox="1"/>
          <p:nvPr/>
        </p:nvSpPr>
        <p:spPr>
          <a:xfrm>
            <a:off x="3967567" y="2092271"/>
            <a:ext cx="3828082" cy="923330"/>
          </a:xfrm>
          <a:prstGeom prst="rect">
            <a:avLst/>
          </a:prstGeom>
          <a:noFill/>
        </p:spPr>
        <p:txBody>
          <a:bodyPr wrap="square" rtlCol="0">
            <a:spAutoFit/>
          </a:bodyPr>
          <a:lstStyle/>
          <a:p>
            <a:r>
              <a:rPr lang="en-US" dirty="0"/>
              <a:t>This plot inspires </a:t>
            </a:r>
            <a:r>
              <a:rPr lang="en-US" b="1" dirty="0"/>
              <a:t>HIGH confidence </a:t>
            </a:r>
            <a:r>
              <a:rPr lang="en-US" dirty="0"/>
              <a:t>that the heavy atom positions were determined correctly.</a:t>
            </a:r>
          </a:p>
        </p:txBody>
      </p:sp>
      <p:sp>
        <p:nvSpPr>
          <p:cNvPr id="13" name="TextBox 12">
            <a:extLst>
              <a:ext uri="{FF2B5EF4-FFF2-40B4-BE49-F238E27FC236}">
                <a16:creationId xmlns:a16="http://schemas.microsoft.com/office/drawing/2014/main" id="{69BB5DE1-7827-42AD-9DE5-5ECED8AF9AFC}"/>
              </a:ext>
            </a:extLst>
          </p:cNvPr>
          <p:cNvSpPr txBox="1"/>
          <p:nvPr/>
        </p:nvSpPr>
        <p:spPr>
          <a:xfrm>
            <a:off x="3986491" y="4321444"/>
            <a:ext cx="3828082" cy="923330"/>
          </a:xfrm>
          <a:prstGeom prst="rect">
            <a:avLst/>
          </a:prstGeom>
          <a:noFill/>
        </p:spPr>
        <p:txBody>
          <a:bodyPr wrap="square" rtlCol="0">
            <a:spAutoFit/>
          </a:bodyPr>
          <a:lstStyle/>
          <a:p>
            <a:r>
              <a:rPr lang="en-US" dirty="0"/>
              <a:t>This plot inspires </a:t>
            </a:r>
            <a:r>
              <a:rPr lang="en-US" b="1" dirty="0"/>
              <a:t>low confidence </a:t>
            </a:r>
            <a:r>
              <a:rPr lang="en-US" dirty="0"/>
              <a:t>that the heavy atom positions were determined correctly.</a:t>
            </a:r>
          </a:p>
        </p:txBody>
      </p:sp>
      <p:pic>
        <p:nvPicPr>
          <p:cNvPr id="16" name="Graphic 15" descr="Right pointing backhand index">
            <a:extLst>
              <a:ext uri="{FF2B5EF4-FFF2-40B4-BE49-F238E27FC236}">
                <a16:creationId xmlns:a16="http://schemas.microsoft.com/office/drawing/2014/main" id="{E958FD2D-9EC9-4C63-B404-5BA8D4D95E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2468923" y="1692224"/>
            <a:ext cx="914400" cy="914400"/>
          </a:xfrm>
          <a:prstGeom prst="rect">
            <a:avLst/>
          </a:prstGeom>
        </p:spPr>
      </p:pic>
      <p:sp>
        <p:nvSpPr>
          <p:cNvPr id="18" name="TextBox 17">
            <a:extLst>
              <a:ext uri="{FF2B5EF4-FFF2-40B4-BE49-F238E27FC236}">
                <a16:creationId xmlns:a16="http://schemas.microsoft.com/office/drawing/2014/main" id="{2BD3A439-7E4E-4595-A818-696C4528BB36}"/>
              </a:ext>
            </a:extLst>
          </p:cNvPr>
          <p:cNvSpPr txBox="1"/>
          <p:nvPr/>
        </p:nvSpPr>
        <p:spPr>
          <a:xfrm>
            <a:off x="1121219" y="5984670"/>
            <a:ext cx="671979" cy="369332"/>
          </a:xfrm>
          <a:prstGeom prst="rect">
            <a:avLst/>
          </a:prstGeom>
          <a:noFill/>
        </p:spPr>
        <p:txBody>
          <a:bodyPr wrap="none" rtlCol="0">
            <a:spAutoFit/>
          </a:bodyPr>
          <a:lstStyle/>
          <a:p>
            <a:r>
              <a:rPr lang="en-US" dirty="0"/>
              <a:t>Poor</a:t>
            </a:r>
          </a:p>
        </p:txBody>
      </p:sp>
      <p:sp>
        <p:nvSpPr>
          <p:cNvPr id="19" name="TextBox 18">
            <a:extLst>
              <a:ext uri="{FF2B5EF4-FFF2-40B4-BE49-F238E27FC236}">
                <a16:creationId xmlns:a16="http://schemas.microsoft.com/office/drawing/2014/main" id="{556088FE-CE9C-4842-8F47-A03323DF188E}"/>
              </a:ext>
            </a:extLst>
          </p:cNvPr>
          <p:cNvSpPr txBox="1"/>
          <p:nvPr/>
        </p:nvSpPr>
        <p:spPr>
          <a:xfrm>
            <a:off x="698690" y="3487693"/>
            <a:ext cx="1659429" cy="369332"/>
          </a:xfrm>
          <a:prstGeom prst="rect">
            <a:avLst/>
          </a:prstGeom>
          <a:noFill/>
        </p:spPr>
        <p:txBody>
          <a:bodyPr wrap="none" rtlCol="0">
            <a:spAutoFit/>
          </a:bodyPr>
          <a:lstStyle/>
          <a:p>
            <a:r>
              <a:rPr lang="en-US" dirty="0"/>
              <a:t>This is Strong!</a:t>
            </a:r>
          </a:p>
        </p:txBody>
      </p:sp>
    </p:spTree>
    <p:extLst>
      <p:ext uri="{BB962C8B-B14F-4D97-AF65-F5344CB8AC3E}">
        <p14:creationId xmlns:p14="http://schemas.microsoft.com/office/powerpoint/2010/main" val="2019676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A0289-376F-479A-AB17-270DDB2A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91" y="1641385"/>
            <a:ext cx="3000251" cy="1846308"/>
          </a:xfrm>
          <a:prstGeom prst="rect">
            <a:avLst/>
          </a:prstGeom>
        </p:spPr>
      </p:pic>
      <p:sp>
        <p:nvSpPr>
          <p:cNvPr id="15" name="TextBox 14">
            <a:extLst>
              <a:ext uri="{FF2B5EF4-FFF2-40B4-BE49-F238E27FC236}">
                <a16:creationId xmlns:a16="http://schemas.microsoft.com/office/drawing/2014/main" id="{38252476-AF4C-4138-B3E3-A4D2EF5FC229}"/>
              </a:ext>
            </a:extLst>
          </p:cNvPr>
          <p:cNvSpPr txBox="1"/>
          <p:nvPr/>
        </p:nvSpPr>
        <p:spPr>
          <a:xfrm>
            <a:off x="857031" y="3528888"/>
            <a:ext cx="1659429" cy="369332"/>
          </a:xfrm>
          <a:prstGeom prst="rect">
            <a:avLst/>
          </a:prstGeom>
          <a:noFill/>
        </p:spPr>
        <p:txBody>
          <a:bodyPr wrap="none" rtlCol="0">
            <a:spAutoFit/>
          </a:bodyPr>
          <a:lstStyle/>
          <a:p>
            <a:r>
              <a:rPr lang="en-US" dirty="0"/>
              <a:t>This is Strong!</a:t>
            </a:r>
          </a:p>
        </p:txBody>
      </p:sp>
      <p:sp>
        <p:nvSpPr>
          <p:cNvPr id="11" name="Title 10">
            <a:extLst>
              <a:ext uri="{FF2B5EF4-FFF2-40B4-BE49-F238E27FC236}">
                <a16:creationId xmlns:a16="http://schemas.microsoft.com/office/drawing/2014/main" id="{16BF8C5B-E35B-4AAB-9BF3-687465B2F0F4}"/>
              </a:ext>
            </a:extLst>
          </p:cNvPr>
          <p:cNvSpPr txBox="1">
            <a:spLocks noGrp="1"/>
          </p:cNvSpPr>
          <p:nvPr>
            <p:ph type="title"/>
          </p:nvPr>
        </p:nvSpPr>
        <p:spPr>
          <a:xfrm>
            <a:off x="139485" y="461417"/>
            <a:ext cx="8756542" cy="769441"/>
          </a:xfrm>
          <a:prstGeom prst="rect">
            <a:avLst/>
          </a:prstGeom>
          <a:noFill/>
        </p:spPr>
        <p:txBody>
          <a:bodyPr wrap="square" rtlCol="0">
            <a:spAutoFit/>
          </a:bodyPr>
          <a:lstStyle/>
          <a:p>
            <a:pPr algn="l"/>
            <a:r>
              <a:rPr lang="en-US" dirty="0">
                <a:solidFill>
                  <a:srgbClr val="000000"/>
                </a:solidFill>
              </a:rPr>
              <a:t>Strong heavy atom derivative</a:t>
            </a:r>
            <a:endParaRPr lang="en-US" dirty="0"/>
          </a:p>
        </p:txBody>
      </p:sp>
      <p:sp>
        <p:nvSpPr>
          <p:cNvPr id="13" name="Rectangle 12">
            <a:extLst>
              <a:ext uri="{FF2B5EF4-FFF2-40B4-BE49-F238E27FC236}">
                <a16:creationId xmlns:a16="http://schemas.microsoft.com/office/drawing/2014/main" id="{1F24ED17-119A-4A3A-B531-9EAF50EFFA65}"/>
              </a:ext>
            </a:extLst>
          </p:cNvPr>
          <p:cNvSpPr/>
          <p:nvPr/>
        </p:nvSpPr>
        <p:spPr>
          <a:xfrm>
            <a:off x="3970991" y="1812747"/>
            <a:ext cx="4572000" cy="1477328"/>
          </a:xfrm>
          <a:prstGeom prst="rect">
            <a:avLst/>
          </a:prstGeom>
        </p:spPr>
        <p:txBody>
          <a:bodyPr>
            <a:spAutoFit/>
          </a:bodyPr>
          <a:lstStyle/>
          <a:p>
            <a:r>
              <a:rPr lang="en-US" dirty="0"/>
              <a:t>The Patterson Figure of Merit (PATFOM) is the average value of the Patterson map sampled at locations where Patterson peaks are predicted by the calculated heavy atom position. Higher is better.</a:t>
            </a:r>
          </a:p>
        </p:txBody>
      </p:sp>
      <p:pic>
        <p:nvPicPr>
          <p:cNvPr id="16" name="Graphic 15" descr="Right pointing backhand index">
            <a:extLst>
              <a:ext uri="{FF2B5EF4-FFF2-40B4-BE49-F238E27FC236}">
                <a16:creationId xmlns:a16="http://schemas.microsoft.com/office/drawing/2014/main" id="{B9129228-06FA-4D40-8063-CF580152D5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2232423" y="1712131"/>
            <a:ext cx="914400" cy="914400"/>
          </a:xfrm>
          <a:prstGeom prst="rect">
            <a:avLst/>
          </a:prstGeom>
        </p:spPr>
      </p:pic>
      <p:sp>
        <p:nvSpPr>
          <p:cNvPr id="17" name="TextBox 16">
            <a:extLst>
              <a:ext uri="{FF2B5EF4-FFF2-40B4-BE49-F238E27FC236}">
                <a16:creationId xmlns:a16="http://schemas.microsoft.com/office/drawing/2014/main" id="{8E9AA479-6A5C-4AD3-B84A-3310882C6AD5}"/>
              </a:ext>
            </a:extLst>
          </p:cNvPr>
          <p:cNvSpPr txBox="1"/>
          <p:nvPr/>
        </p:nvSpPr>
        <p:spPr>
          <a:xfrm>
            <a:off x="1654360" y="2098585"/>
            <a:ext cx="889987" cy="369332"/>
          </a:xfrm>
          <a:prstGeom prst="rect">
            <a:avLst/>
          </a:prstGeom>
          <a:noFill/>
        </p:spPr>
        <p:txBody>
          <a:bodyPr wrap="none" rtlCol="0">
            <a:spAutoFit/>
          </a:bodyPr>
          <a:lstStyle/>
          <a:p>
            <a:r>
              <a:rPr lang="en-US" dirty="0"/>
              <a:t>correct</a:t>
            </a:r>
          </a:p>
        </p:txBody>
      </p:sp>
    </p:spTree>
    <p:extLst>
      <p:ext uri="{BB962C8B-B14F-4D97-AF65-F5344CB8AC3E}">
        <p14:creationId xmlns:p14="http://schemas.microsoft.com/office/powerpoint/2010/main" val="2545034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A0289-376F-479A-AB17-270DDB2A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91" y="1641385"/>
            <a:ext cx="3000251" cy="1846308"/>
          </a:xfrm>
          <a:prstGeom prst="rect">
            <a:avLst/>
          </a:prstGeom>
        </p:spPr>
      </p:pic>
      <p:sp>
        <p:nvSpPr>
          <p:cNvPr id="15" name="TextBox 14">
            <a:extLst>
              <a:ext uri="{FF2B5EF4-FFF2-40B4-BE49-F238E27FC236}">
                <a16:creationId xmlns:a16="http://schemas.microsoft.com/office/drawing/2014/main" id="{38252476-AF4C-4138-B3E3-A4D2EF5FC229}"/>
              </a:ext>
            </a:extLst>
          </p:cNvPr>
          <p:cNvSpPr txBox="1"/>
          <p:nvPr/>
        </p:nvSpPr>
        <p:spPr>
          <a:xfrm>
            <a:off x="826035" y="3443695"/>
            <a:ext cx="1659429" cy="369332"/>
          </a:xfrm>
          <a:prstGeom prst="rect">
            <a:avLst/>
          </a:prstGeom>
          <a:noFill/>
        </p:spPr>
        <p:txBody>
          <a:bodyPr wrap="none" rtlCol="0">
            <a:spAutoFit/>
          </a:bodyPr>
          <a:lstStyle/>
          <a:p>
            <a:r>
              <a:rPr lang="en-US" dirty="0"/>
              <a:t>This is Strong!</a:t>
            </a:r>
          </a:p>
        </p:txBody>
      </p:sp>
      <p:sp>
        <p:nvSpPr>
          <p:cNvPr id="11" name="Title 10">
            <a:extLst>
              <a:ext uri="{FF2B5EF4-FFF2-40B4-BE49-F238E27FC236}">
                <a16:creationId xmlns:a16="http://schemas.microsoft.com/office/drawing/2014/main" id="{16BF8C5B-E35B-4AAB-9BF3-687465B2F0F4}"/>
              </a:ext>
            </a:extLst>
          </p:cNvPr>
          <p:cNvSpPr txBox="1">
            <a:spLocks noGrp="1"/>
          </p:cNvSpPr>
          <p:nvPr>
            <p:ph type="title"/>
          </p:nvPr>
        </p:nvSpPr>
        <p:spPr>
          <a:xfrm>
            <a:off x="139485" y="184418"/>
            <a:ext cx="8756542" cy="1323439"/>
          </a:xfrm>
          <a:prstGeom prst="rect">
            <a:avLst/>
          </a:prstGeom>
          <a:noFill/>
        </p:spPr>
        <p:txBody>
          <a:bodyPr wrap="square" rtlCol="0">
            <a:spAutoFit/>
          </a:bodyPr>
          <a:lstStyle/>
          <a:p>
            <a:pPr algn="l"/>
            <a:r>
              <a:rPr lang="en-US" sz="4000" dirty="0"/>
              <a:t>Contrast the appearance of a strong vs. weak heavy atom derivative</a:t>
            </a:r>
          </a:p>
        </p:txBody>
      </p:sp>
      <p:pic>
        <p:nvPicPr>
          <p:cNvPr id="6" name="Picture 5">
            <a:extLst>
              <a:ext uri="{FF2B5EF4-FFF2-40B4-BE49-F238E27FC236}">
                <a16:creationId xmlns:a16="http://schemas.microsoft.com/office/drawing/2014/main" id="{7EDC31C9-261D-4A1E-B9A6-5FDD8EA8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92" y="4138362"/>
            <a:ext cx="3000250" cy="1846308"/>
          </a:xfrm>
          <a:prstGeom prst="rect">
            <a:avLst/>
          </a:prstGeom>
        </p:spPr>
      </p:pic>
      <p:sp>
        <p:nvSpPr>
          <p:cNvPr id="7" name="TextBox 6">
            <a:extLst>
              <a:ext uri="{FF2B5EF4-FFF2-40B4-BE49-F238E27FC236}">
                <a16:creationId xmlns:a16="http://schemas.microsoft.com/office/drawing/2014/main" id="{A4B640A1-F4EA-42F0-AF95-DF8596540171}"/>
              </a:ext>
            </a:extLst>
          </p:cNvPr>
          <p:cNvSpPr txBox="1"/>
          <p:nvPr/>
        </p:nvSpPr>
        <p:spPr>
          <a:xfrm>
            <a:off x="1121219" y="5984670"/>
            <a:ext cx="671979" cy="369332"/>
          </a:xfrm>
          <a:prstGeom prst="rect">
            <a:avLst/>
          </a:prstGeom>
          <a:noFill/>
        </p:spPr>
        <p:txBody>
          <a:bodyPr wrap="none" rtlCol="0">
            <a:spAutoFit/>
          </a:bodyPr>
          <a:lstStyle/>
          <a:p>
            <a:r>
              <a:rPr lang="en-US" dirty="0"/>
              <a:t>Poor</a:t>
            </a:r>
          </a:p>
        </p:txBody>
      </p:sp>
      <p:pic>
        <p:nvPicPr>
          <p:cNvPr id="10" name="Graphic 9" descr="Right pointing backhand index">
            <a:extLst>
              <a:ext uri="{FF2B5EF4-FFF2-40B4-BE49-F238E27FC236}">
                <a16:creationId xmlns:a16="http://schemas.microsoft.com/office/drawing/2014/main" id="{54604836-6B87-47F7-836E-25728FF569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2232423" y="1712131"/>
            <a:ext cx="914400" cy="914400"/>
          </a:xfrm>
          <a:prstGeom prst="rect">
            <a:avLst/>
          </a:prstGeom>
        </p:spPr>
      </p:pic>
      <p:sp>
        <p:nvSpPr>
          <p:cNvPr id="12" name="TextBox 11">
            <a:extLst>
              <a:ext uri="{FF2B5EF4-FFF2-40B4-BE49-F238E27FC236}">
                <a16:creationId xmlns:a16="http://schemas.microsoft.com/office/drawing/2014/main" id="{997A35F5-6861-4669-8F88-0A567CA21030}"/>
              </a:ext>
            </a:extLst>
          </p:cNvPr>
          <p:cNvSpPr txBox="1"/>
          <p:nvPr/>
        </p:nvSpPr>
        <p:spPr>
          <a:xfrm>
            <a:off x="3541363" y="1782053"/>
            <a:ext cx="2061274" cy="1754326"/>
          </a:xfrm>
          <a:prstGeom prst="rect">
            <a:avLst/>
          </a:prstGeom>
          <a:noFill/>
        </p:spPr>
        <p:txBody>
          <a:bodyPr wrap="square" rtlCol="0">
            <a:spAutoFit/>
          </a:bodyPr>
          <a:lstStyle/>
          <a:p>
            <a:r>
              <a:rPr lang="en-US" dirty="0"/>
              <a:t>This plot inspires </a:t>
            </a:r>
            <a:r>
              <a:rPr lang="en-US" b="1" dirty="0"/>
              <a:t>HIGH confidence </a:t>
            </a:r>
            <a:r>
              <a:rPr lang="en-US" dirty="0"/>
              <a:t>that the heavy atom positions were determined correctly.</a:t>
            </a:r>
          </a:p>
        </p:txBody>
      </p:sp>
      <p:sp>
        <p:nvSpPr>
          <p:cNvPr id="14" name="TextBox 13">
            <a:extLst>
              <a:ext uri="{FF2B5EF4-FFF2-40B4-BE49-F238E27FC236}">
                <a16:creationId xmlns:a16="http://schemas.microsoft.com/office/drawing/2014/main" id="{9026AA2C-9A9A-4E55-8D72-AF86E26BEEE4}"/>
              </a:ext>
            </a:extLst>
          </p:cNvPr>
          <p:cNvSpPr txBox="1"/>
          <p:nvPr/>
        </p:nvSpPr>
        <p:spPr>
          <a:xfrm>
            <a:off x="3541363" y="4322852"/>
            <a:ext cx="2429807" cy="1477328"/>
          </a:xfrm>
          <a:prstGeom prst="rect">
            <a:avLst/>
          </a:prstGeom>
          <a:noFill/>
        </p:spPr>
        <p:txBody>
          <a:bodyPr wrap="square" rtlCol="0">
            <a:spAutoFit/>
          </a:bodyPr>
          <a:lstStyle/>
          <a:p>
            <a:r>
              <a:rPr lang="en-US" dirty="0"/>
              <a:t>This plot inspires </a:t>
            </a:r>
            <a:r>
              <a:rPr lang="en-US" b="1" dirty="0"/>
              <a:t>low confidence </a:t>
            </a:r>
            <a:r>
              <a:rPr lang="en-US" dirty="0"/>
              <a:t>that the heavy atom positions were determined correctly.</a:t>
            </a:r>
          </a:p>
        </p:txBody>
      </p:sp>
      <p:sp>
        <p:nvSpPr>
          <p:cNvPr id="16" name="TextBox 15">
            <a:extLst>
              <a:ext uri="{FF2B5EF4-FFF2-40B4-BE49-F238E27FC236}">
                <a16:creationId xmlns:a16="http://schemas.microsoft.com/office/drawing/2014/main" id="{CD361BB1-6333-4069-A79D-0CC919898184}"/>
              </a:ext>
            </a:extLst>
          </p:cNvPr>
          <p:cNvSpPr txBox="1"/>
          <p:nvPr/>
        </p:nvSpPr>
        <p:spPr>
          <a:xfrm>
            <a:off x="1654360" y="2098585"/>
            <a:ext cx="889987" cy="369332"/>
          </a:xfrm>
          <a:prstGeom prst="rect">
            <a:avLst/>
          </a:prstGeom>
          <a:noFill/>
        </p:spPr>
        <p:txBody>
          <a:bodyPr wrap="none" rtlCol="0">
            <a:spAutoFit/>
          </a:bodyPr>
          <a:lstStyle/>
          <a:p>
            <a:r>
              <a:rPr lang="en-US" dirty="0"/>
              <a:t>correct</a:t>
            </a:r>
          </a:p>
        </p:txBody>
      </p:sp>
    </p:spTree>
    <p:extLst>
      <p:ext uri="{BB962C8B-B14F-4D97-AF65-F5344CB8AC3E}">
        <p14:creationId xmlns:p14="http://schemas.microsoft.com/office/powerpoint/2010/main" val="2289825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A0289-376F-479A-AB17-270DDB2A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91" y="1641385"/>
            <a:ext cx="3000251" cy="1846308"/>
          </a:xfrm>
          <a:prstGeom prst="rect">
            <a:avLst/>
          </a:prstGeom>
        </p:spPr>
      </p:pic>
      <p:sp>
        <p:nvSpPr>
          <p:cNvPr id="15" name="TextBox 14">
            <a:extLst>
              <a:ext uri="{FF2B5EF4-FFF2-40B4-BE49-F238E27FC236}">
                <a16:creationId xmlns:a16="http://schemas.microsoft.com/office/drawing/2014/main" id="{38252476-AF4C-4138-B3E3-A4D2EF5FC229}"/>
              </a:ext>
            </a:extLst>
          </p:cNvPr>
          <p:cNvSpPr txBox="1"/>
          <p:nvPr/>
        </p:nvSpPr>
        <p:spPr>
          <a:xfrm>
            <a:off x="826035" y="3443695"/>
            <a:ext cx="1659429" cy="369332"/>
          </a:xfrm>
          <a:prstGeom prst="rect">
            <a:avLst/>
          </a:prstGeom>
          <a:noFill/>
        </p:spPr>
        <p:txBody>
          <a:bodyPr wrap="none" rtlCol="0">
            <a:spAutoFit/>
          </a:bodyPr>
          <a:lstStyle/>
          <a:p>
            <a:r>
              <a:rPr lang="en-US" dirty="0"/>
              <a:t>This is Strong!</a:t>
            </a:r>
          </a:p>
        </p:txBody>
      </p:sp>
      <p:sp>
        <p:nvSpPr>
          <p:cNvPr id="11" name="Title 10">
            <a:extLst>
              <a:ext uri="{FF2B5EF4-FFF2-40B4-BE49-F238E27FC236}">
                <a16:creationId xmlns:a16="http://schemas.microsoft.com/office/drawing/2014/main" id="{16BF8C5B-E35B-4AAB-9BF3-687465B2F0F4}"/>
              </a:ext>
            </a:extLst>
          </p:cNvPr>
          <p:cNvSpPr txBox="1">
            <a:spLocks noGrp="1"/>
          </p:cNvSpPr>
          <p:nvPr>
            <p:ph type="title"/>
          </p:nvPr>
        </p:nvSpPr>
        <p:spPr>
          <a:xfrm>
            <a:off x="139485" y="184418"/>
            <a:ext cx="8756542" cy="1323439"/>
          </a:xfrm>
          <a:prstGeom prst="rect">
            <a:avLst/>
          </a:prstGeom>
          <a:noFill/>
        </p:spPr>
        <p:txBody>
          <a:bodyPr wrap="square" rtlCol="0">
            <a:spAutoFit/>
          </a:bodyPr>
          <a:lstStyle/>
          <a:p>
            <a:pPr algn="l"/>
            <a:r>
              <a:rPr lang="en-US" sz="4000" dirty="0"/>
              <a:t>Contrast the appearance of a strong vs. weak heavy atom derivative</a:t>
            </a:r>
          </a:p>
        </p:txBody>
      </p:sp>
      <p:pic>
        <p:nvPicPr>
          <p:cNvPr id="6" name="Picture 5">
            <a:extLst>
              <a:ext uri="{FF2B5EF4-FFF2-40B4-BE49-F238E27FC236}">
                <a16:creationId xmlns:a16="http://schemas.microsoft.com/office/drawing/2014/main" id="{7EDC31C9-261D-4A1E-B9A6-5FDD8EA8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92" y="4138362"/>
            <a:ext cx="3000250" cy="1846308"/>
          </a:xfrm>
          <a:prstGeom prst="rect">
            <a:avLst/>
          </a:prstGeom>
        </p:spPr>
      </p:pic>
      <p:sp>
        <p:nvSpPr>
          <p:cNvPr id="7" name="TextBox 6">
            <a:extLst>
              <a:ext uri="{FF2B5EF4-FFF2-40B4-BE49-F238E27FC236}">
                <a16:creationId xmlns:a16="http://schemas.microsoft.com/office/drawing/2014/main" id="{A4B640A1-F4EA-42F0-AF95-DF8596540171}"/>
              </a:ext>
            </a:extLst>
          </p:cNvPr>
          <p:cNvSpPr txBox="1"/>
          <p:nvPr/>
        </p:nvSpPr>
        <p:spPr>
          <a:xfrm>
            <a:off x="1121219" y="5984670"/>
            <a:ext cx="671979" cy="369332"/>
          </a:xfrm>
          <a:prstGeom prst="rect">
            <a:avLst/>
          </a:prstGeom>
          <a:noFill/>
        </p:spPr>
        <p:txBody>
          <a:bodyPr wrap="none" rtlCol="0">
            <a:spAutoFit/>
          </a:bodyPr>
          <a:lstStyle/>
          <a:p>
            <a:r>
              <a:rPr lang="en-US" dirty="0"/>
              <a:t>Poor</a:t>
            </a:r>
          </a:p>
        </p:txBody>
      </p:sp>
      <p:sp>
        <p:nvSpPr>
          <p:cNvPr id="8" name="TextBox 7">
            <a:extLst>
              <a:ext uri="{FF2B5EF4-FFF2-40B4-BE49-F238E27FC236}">
                <a16:creationId xmlns:a16="http://schemas.microsoft.com/office/drawing/2014/main" id="{9AB7CC9E-E670-4EC1-9DE2-11CD5B48AC1D}"/>
              </a:ext>
            </a:extLst>
          </p:cNvPr>
          <p:cNvSpPr txBox="1"/>
          <p:nvPr/>
        </p:nvSpPr>
        <p:spPr>
          <a:xfrm>
            <a:off x="3541362" y="1782053"/>
            <a:ext cx="2272597" cy="1754326"/>
          </a:xfrm>
          <a:prstGeom prst="rect">
            <a:avLst/>
          </a:prstGeom>
          <a:noFill/>
        </p:spPr>
        <p:txBody>
          <a:bodyPr wrap="square" rtlCol="0">
            <a:spAutoFit/>
          </a:bodyPr>
          <a:lstStyle/>
          <a:p>
            <a:r>
              <a:rPr lang="en-US" dirty="0"/>
              <a:t>These plots inspire </a:t>
            </a:r>
            <a:r>
              <a:rPr lang="en-US" b="1" dirty="0"/>
              <a:t>HIGH confidence </a:t>
            </a:r>
            <a:r>
              <a:rPr lang="en-US" dirty="0"/>
              <a:t>that the heavy atom positions were determined correctly.</a:t>
            </a:r>
          </a:p>
        </p:txBody>
      </p:sp>
      <p:sp>
        <p:nvSpPr>
          <p:cNvPr id="9" name="TextBox 8">
            <a:extLst>
              <a:ext uri="{FF2B5EF4-FFF2-40B4-BE49-F238E27FC236}">
                <a16:creationId xmlns:a16="http://schemas.microsoft.com/office/drawing/2014/main" id="{A3F10E16-CCE2-4505-9276-C3CB9C6DFC1A}"/>
              </a:ext>
            </a:extLst>
          </p:cNvPr>
          <p:cNvSpPr txBox="1"/>
          <p:nvPr/>
        </p:nvSpPr>
        <p:spPr>
          <a:xfrm>
            <a:off x="3541363" y="4322852"/>
            <a:ext cx="2429807" cy="1477328"/>
          </a:xfrm>
          <a:prstGeom prst="rect">
            <a:avLst/>
          </a:prstGeom>
          <a:noFill/>
        </p:spPr>
        <p:txBody>
          <a:bodyPr wrap="square" rtlCol="0">
            <a:spAutoFit/>
          </a:bodyPr>
          <a:lstStyle/>
          <a:p>
            <a:r>
              <a:rPr lang="en-US" dirty="0"/>
              <a:t>This plot inspires </a:t>
            </a:r>
            <a:r>
              <a:rPr lang="en-US" b="1" dirty="0"/>
              <a:t>low confidence </a:t>
            </a:r>
            <a:r>
              <a:rPr lang="en-US" dirty="0"/>
              <a:t>that the heavy atom positions were determined correctly.</a:t>
            </a:r>
          </a:p>
        </p:txBody>
      </p:sp>
      <p:pic>
        <p:nvPicPr>
          <p:cNvPr id="3" name="Picture 2">
            <a:extLst>
              <a:ext uri="{FF2B5EF4-FFF2-40B4-BE49-F238E27FC236}">
                <a16:creationId xmlns:a16="http://schemas.microsoft.com/office/drawing/2014/main" id="{3CC96753-91D8-4938-9EF4-8C3A4C50DD8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27881" y="1641385"/>
            <a:ext cx="2190084" cy="2069529"/>
          </a:xfrm>
          <a:prstGeom prst="rect">
            <a:avLst/>
          </a:prstGeom>
        </p:spPr>
      </p:pic>
      <p:pic>
        <p:nvPicPr>
          <p:cNvPr id="13" name="Graphic 12" descr="Right pointing backhand index">
            <a:extLst>
              <a:ext uri="{FF2B5EF4-FFF2-40B4-BE49-F238E27FC236}">
                <a16:creationId xmlns:a16="http://schemas.microsoft.com/office/drawing/2014/main" id="{1E58D586-EF90-4031-9590-48C6D2FA6B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2232423" y="1712131"/>
            <a:ext cx="914400" cy="914400"/>
          </a:xfrm>
          <a:prstGeom prst="rect">
            <a:avLst/>
          </a:prstGeom>
        </p:spPr>
      </p:pic>
      <p:pic>
        <p:nvPicPr>
          <p:cNvPr id="14" name="Graphic 13" descr="Right pointing backhand index">
            <a:extLst>
              <a:ext uri="{FF2B5EF4-FFF2-40B4-BE49-F238E27FC236}">
                <a16:creationId xmlns:a16="http://schemas.microsoft.com/office/drawing/2014/main" id="{3AAE26FE-5C96-4392-8F04-C5094D84FA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7981627" y="1641385"/>
            <a:ext cx="914400" cy="914400"/>
          </a:xfrm>
          <a:prstGeom prst="rect">
            <a:avLst/>
          </a:prstGeom>
        </p:spPr>
      </p:pic>
      <p:sp>
        <p:nvSpPr>
          <p:cNvPr id="5" name="TextBox 4">
            <a:extLst>
              <a:ext uri="{FF2B5EF4-FFF2-40B4-BE49-F238E27FC236}">
                <a16:creationId xmlns:a16="http://schemas.microsoft.com/office/drawing/2014/main" id="{8860B0DF-5E1E-417B-A66F-989BA94F8B7F}"/>
              </a:ext>
            </a:extLst>
          </p:cNvPr>
          <p:cNvSpPr txBox="1"/>
          <p:nvPr/>
        </p:nvSpPr>
        <p:spPr>
          <a:xfrm>
            <a:off x="6911578" y="1799999"/>
            <a:ext cx="889987" cy="369332"/>
          </a:xfrm>
          <a:prstGeom prst="rect">
            <a:avLst/>
          </a:prstGeom>
          <a:noFill/>
        </p:spPr>
        <p:txBody>
          <a:bodyPr wrap="none" rtlCol="0">
            <a:spAutoFit/>
          </a:bodyPr>
          <a:lstStyle/>
          <a:p>
            <a:r>
              <a:rPr lang="en-US" dirty="0"/>
              <a:t>correct</a:t>
            </a:r>
          </a:p>
        </p:txBody>
      </p:sp>
      <p:sp>
        <p:nvSpPr>
          <p:cNvPr id="16" name="TextBox 15">
            <a:extLst>
              <a:ext uri="{FF2B5EF4-FFF2-40B4-BE49-F238E27FC236}">
                <a16:creationId xmlns:a16="http://schemas.microsoft.com/office/drawing/2014/main" id="{64C9BA9C-99A9-4AE5-AFAA-BF7210E0DC05}"/>
              </a:ext>
            </a:extLst>
          </p:cNvPr>
          <p:cNvSpPr txBox="1"/>
          <p:nvPr/>
        </p:nvSpPr>
        <p:spPr>
          <a:xfrm>
            <a:off x="6388557" y="2546022"/>
            <a:ext cx="1069524" cy="369332"/>
          </a:xfrm>
          <a:prstGeom prst="rect">
            <a:avLst/>
          </a:prstGeom>
          <a:noFill/>
        </p:spPr>
        <p:txBody>
          <a:bodyPr wrap="none" rtlCol="0">
            <a:spAutoFit/>
          </a:bodyPr>
          <a:lstStyle/>
          <a:p>
            <a:r>
              <a:rPr lang="en-US" dirty="0"/>
              <a:t>incorrect</a:t>
            </a:r>
          </a:p>
        </p:txBody>
      </p:sp>
      <p:pic>
        <p:nvPicPr>
          <p:cNvPr id="17" name="Graphic 16" descr="Right pointing backhand index">
            <a:extLst>
              <a:ext uri="{FF2B5EF4-FFF2-40B4-BE49-F238E27FC236}">
                <a16:creationId xmlns:a16="http://schemas.microsoft.com/office/drawing/2014/main" id="{2EB0A3D5-C601-4F34-B138-14AD306230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7456383" y="2428715"/>
            <a:ext cx="914400" cy="914400"/>
          </a:xfrm>
          <a:prstGeom prst="rect">
            <a:avLst/>
          </a:prstGeom>
        </p:spPr>
      </p:pic>
      <p:sp>
        <p:nvSpPr>
          <p:cNvPr id="18" name="TextBox 17">
            <a:extLst>
              <a:ext uri="{FF2B5EF4-FFF2-40B4-BE49-F238E27FC236}">
                <a16:creationId xmlns:a16="http://schemas.microsoft.com/office/drawing/2014/main" id="{D83765A0-70DF-49B1-8304-FDB817742E6E}"/>
              </a:ext>
            </a:extLst>
          </p:cNvPr>
          <p:cNvSpPr txBox="1"/>
          <p:nvPr/>
        </p:nvSpPr>
        <p:spPr>
          <a:xfrm>
            <a:off x="1654360" y="2098585"/>
            <a:ext cx="889987" cy="369332"/>
          </a:xfrm>
          <a:prstGeom prst="rect">
            <a:avLst/>
          </a:prstGeom>
          <a:noFill/>
        </p:spPr>
        <p:txBody>
          <a:bodyPr wrap="none" rtlCol="0">
            <a:spAutoFit/>
          </a:bodyPr>
          <a:lstStyle/>
          <a:p>
            <a:r>
              <a:rPr lang="en-US" dirty="0"/>
              <a:t>correct</a:t>
            </a:r>
          </a:p>
        </p:txBody>
      </p:sp>
    </p:spTree>
    <p:extLst>
      <p:ext uri="{BB962C8B-B14F-4D97-AF65-F5344CB8AC3E}">
        <p14:creationId xmlns:p14="http://schemas.microsoft.com/office/powerpoint/2010/main" val="2444331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A7CA-4D43-4A60-B8E3-B934D9A139AF}"/>
              </a:ext>
            </a:extLst>
          </p:cNvPr>
          <p:cNvSpPr>
            <a:spLocks noGrp="1"/>
          </p:cNvSpPr>
          <p:nvPr>
            <p:ph type="title"/>
          </p:nvPr>
        </p:nvSpPr>
        <p:spPr/>
        <p:txBody>
          <a:bodyPr/>
          <a:lstStyle/>
          <a:p>
            <a:pPr algn="l"/>
            <a:r>
              <a:rPr lang="en-US" sz="4000" dirty="0"/>
              <a:t>Check the agreement between </a:t>
            </a:r>
            <a:r>
              <a:rPr lang="en-US" sz="4000" dirty="0" err="1"/>
              <a:t>ShelxD</a:t>
            </a:r>
            <a:r>
              <a:rPr lang="en-US" sz="4000" dirty="0"/>
              <a:t> solution and Patterson map</a:t>
            </a:r>
          </a:p>
        </p:txBody>
      </p:sp>
      <p:pic>
        <p:nvPicPr>
          <p:cNvPr id="6" name="Picture 5">
            <a:extLst>
              <a:ext uri="{FF2B5EF4-FFF2-40B4-BE49-F238E27FC236}">
                <a16:creationId xmlns:a16="http://schemas.microsoft.com/office/drawing/2014/main" id="{3D9D01BC-C752-4E18-BD58-2D05777A4B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60" t="18361" r="17843" b="5554"/>
          <a:stretch/>
        </p:blipFill>
        <p:spPr>
          <a:xfrm>
            <a:off x="152400" y="2632364"/>
            <a:ext cx="2715491" cy="2798618"/>
          </a:xfrm>
          <a:prstGeom prst="rect">
            <a:avLst/>
          </a:prstGeom>
        </p:spPr>
      </p:pic>
      <p:sp>
        <p:nvSpPr>
          <p:cNvPr id="7" name="Rectangle 6">
            <a:extLst>
              <a:ext uri="{FF2B5EF4-FFF2-40B4-BE49-F238E27FC236}">
                <a16:creationId xmlns:a16="http://schemas.microsoft.com/office/drawing/2014/main" id="{5F7AD71D-F86B-4145-9468-ACA1B53E8922}"/>
              </a:ext>
            </a:extLst>
          </p:cNvPr>
          <p:cNvSpPr/>
          <p:nvPr/>
        </p:nvSpPr>
        <p:spPr>
          <a:xfrm>
            <a:off x="152400" y="1840335"/>
            <a:ext cx="8746818" cy="369332"/>
          </a:xfrm>
          <a:prstGeom prst="rect">
            <a:avLst/>
          </a:prstGeom>
        </p:spPr>
        <p:txBody>
          <a:bodyPr wrap="none">
            <a:spAutoFit/>
          </a:bodyPr>
          <a:lstStyle/>
          <a:p>
            <a:r>
              <a:rPr lang="en-US" dirty="0"/>
              <a:t>Command to predict Patterson peak positions from </a:t>
            </a:r>
            <a:r>
              <a:rPr lang="en-US" dirty="0" err="1"/>
              <a:t>x,y,z</a:t>
            </a:r>
            <a:r>
              <a:rPr lang="en-US" dirty="0"/>
              <a:t>:   </a:t>
            </a:r>
            <a:r>
              <a:rPr lang="en-US" dirty="0" err="1"/>
              <a:t>checkpatterson.csh</a:t>
            </a:r>
            <a:r>
              <a:rPr lang="en-US" dirty="0"/>
              <a:t>  x y z</a:t>
            </a:r>
          </a:p>
        </p:txBody>
      </p:sp>
      <p:sp>
        <p:nvSpPr>
          <p:cNvPr id="8" name="TextBox 7">
            <a:extLst>
              <a:ext uri="{FF2B5EF4-FFF2-40B4-BE49-F238E27FC236}">
                <a16:creationId xmlns:a16="http://schemas.microsoft.com/office/drawing/2014/main" id="{2AAC6FC5-51C5-4FEC-A76F-4B5F6CBFEE81}"/>
              </a:ext>
            </a:extLst>
          </p:cNvPr>
          <p:cNvSpPr txBox="1"/>
          <p:nvPr/>
        </p:nvSpPr>
        <p:spPr>
          <a:xfrm>
            <a:off x="1042709" y="5484347"/>
            <a:ext cx="934871" cy="369332"/>
          </a:xfrm>
          <a:prstGeom prst="rect">
            <a:avLst/>
          </a:prstGeom>
          <a:noFill/>
        </p:spPr>
        <p:txBody>
          <a:bodyPr wrap="none" rtlCol="0">
            <a:spAutoFit/>
          </a:bodyPr>
          <a:lstStyle/>
          <a:p>
            <a:r>
              <a:rPr lang="en-US" dirty="0"/>
              <a:t>w=0.12</a:t>
            </a:r>
          </a:p>
        </p:txBody>
      </p:sp>
      <p:pic>
        <p:nvPicPr>
          <p:cNvPr id="10" name="Picture 9">
            <a:extLst>
              <a:ext uri="{FF2B5EF4-FFF2-40B4-BE49-F238E27FC236}">
                <a16:creationId xmlns:a16="http://schemas.microsoft.com/office/drawing/2014/main" id="{339F0B4A-DC05-4203-99A0-B8476AD00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21" t="17628" r="15711" b="7343"/>
          <a:stretch/>
        </p:blipFill>
        <p:spPr>
          <a:xfrm>
            <a:off x="3198418" y="2616866"/>
            <a:ext cx="2747163" cy="2798064"/>
          </a:xfrm>
          <a:prstGeom prst="rect">
            <a:avLst/>
          </a:prstGeom>
        </p:spPr>
      </p:pic>
      <p:sp>
        <p:nvSpPr>
          <p:cNvPr id="11" name="TextBox 10">
            <a:extLst>
              <a:ext uri="{FF2B5EF4-FFF2-40B4-BE49-F238E27FC236}">
                <a16:creationId xmlns:a16="http://schemas.microsoft.com/office/drawing/2014/main" id="{CC44A105-6001-40A1-B911-721CDB8FA962}"/>
              </a:ext>
            </a:extLst>
          </p:cNvPr>
          <p:cNvSpPr txBox="1"/>
          <p:nvPr/>
        </p:nvSpPr>
        <p:spPr>
          <a:xfrm>
            <a:off x="4135562" y="5528977"/>
            <a:ext cx="934871" cy="369332"/>
          </a:xfrm>
          <a:prstGeom prst="rect">
            <a:avLst/>
          </a:prstGeom>
          <a:noFill/>
        </p:spPr>
        <p:txBody>
          <a:bodyPr wrap="none" rtlCol="0">
            <a:spAutoFit/>
          </a:bodyPr>
          <a:lstStyle/>
          <a:p>
            <a:r>
              <a:rPr lang="en-US" dirty="0"/>
              <a:t>w=0.25</a:t>
            </a:r>
          </a:p>
        </p:txBody>
      </p:sp>
      <p:sp>
        <p:nvSpPr>
          <p:cNvPr id="12" name="TextBox 11">
            <a:extLst>
              <a:ext uri="{FF2B5EF4-FFF2-40B4-BE49-F238E27FC236}">
                <a16:creationId xmlns:a16="http://schemas.microsoft.com/office/drawing/2014/main" id="{DF444C4D-BD82-4BD7-A109-E280DB1BF9F3}"/>
              </a:ext>
            </a:extLst>
          </p:cNvPr>
          <p:cNvSpPr txBox="1"/>
          <p:nvPr/>
        </p:nvSpPr>
        <p:spPr>
          <a:xfrm>
            <a:off x="7166420" y="5590535"/>
            <a:ext cx="934871" cy="369332"/>
          </a:xfrm>
          <a:prstGeom prst="rect">
            <a:avLst/>
          </a:prstGeom>
          <a:noFill/>
        </p:spPr>
        <p:txBody>
          <a:bodyPr wrap="none" rtlCol="0">
            <a:spAutoFit/>
          </a:bodyPr>
          <a:lstStyle/>
          <a:p>
            <a:r>
              <a:rPr lang="en-US" dirty="0"/>
              <a:t>w=0.50</a:t>
            </a:r>
          </a:p>
        </p:txBody>
      </p:sp>
      <p:pic>
        <p:nvPicPr>
          <p:cNvPr id="14" name="Picture 13">
            <a:extLst>
              <a:ext uri="{FF2B5EF4-FFF2-40B4-BE49-F238E27FC236}">
                <a16:creationId xmlns:a16="http://schemas.microsoft.com/office/drawing/2014/main" id="{6844E904-EFC7-453D-995F-C17AA4AD0A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05" t="18757" r="14927" b="5988"/>
          <a:stretch/>
        </p:blipFill>
        <p:spPr>
          <a:xfrm>
            <a:off x="6235550" y="2632918"/>
            <a:ext cx="2756050" cy="2798064"/>
          </a:xfrm>
          <a:prstGeom prst="rect">
            <a:avLst/>
          </a:prstGeom>
        </p:spPr>
      </p:pic>
      <p:sp>
        <p:nvSpPr>
          <p:cNvPr id="15" name="TextBox 14">
            <a:extLst>
              <a:ext uri="{FF2B5EF4-FFF2-40B4-BE49-F238E27FC236}">
                <a16:creationId xmlns:a16="http://schemas.microsoft.com/office/drawing/2014/main" id="{9D7268FE-E987-4B65-B833-D149F260A345}"/>
              </a:ext>
            </a:extLst>
          </p:cNvPr>
          <p:cNvSpPr txBox="1"/>
          <p:nvPr/>
        </p:nvSpPr>
        <p:spPr>
          <a:xfrm>
            <a:off x="985883" y="6398696"/>
            <a:ext cx="7481535" cy="369332"/>
          </a:xfrm>
          <a:prstGeom prst="rect">
            <a:avLst/>
          </a:prstGeom>
          <a:noFill/>
        </p:spPr>
        <p:txBody>
          <a:bodyPr wrap="none" rtlCol="0">
            <a:spAutoFit/>
          </a:bodyPr>
          <a:lstStyle/>
          <a:p>
            <a:r>
              <a:rPr lang="en-US" dirty="0">
                <a:solidFill>
                  <a:srgbClr val="FF0000"/>
                </a:solidFill>
              </a:rPr>
              <a:t>Predicted Patterson peak positions (red) </a:t>
            </a:r>
            <a:r>
              <a:rPr lang="en-US" dirty="0"/>
              <a:t>match Patterson peaks (black)</a:t>
            </a:r>
          </a:p>
        </p:txBody>
      </p:sp>
    </p:spTree>
    <p:extLst>
      <p:ext uri="{BB962C8B-B14F-4D97-AF65-F5344CB8AC3E}">
        <p14:creationId xmlns:p14="http://schemas.microsoft.com/office/powerpoint/2010/main" val="35247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4EA-6254-4B9D-9A8F-FEFD84AF6F2B}"/>
              </a:ext>
            </a:extLst>
          </p:cNvPr>
          <p:cNvSpPr>
            <a:spLocks noGrp="1"/>
          </p:cNvSpPr>
          <p:nvPr>
            <p:ph type="title"/>
          </p:nvPr>
        </p:nvSpPr>
        <p:spPr/>
        <p:txBody>
          <a:bodyPr/>
          <a:lstStyle/>
          <a:p>
            <a:r>
              <a:rPr lang="en-US" dirty="0" err="1"/>
              <a:t>Sm</a:t>
            </a:r>
            <a:r>
              <a:rPr lang="en-US" dirty="0"/>
              <a:t>-like archaeal protein (1m5q)</a:t>
            </a:r>
          </a:p>
        </p:txBody>
      </p:sp>
      <p:sp>
        <p:nvSpPr>
          <p:cNvPr id="3" name="TextBox 2">
            <a:extLst>
              <a:ext uri="{FF2B5EF4-FFF2-40B4-BE49-F238E27FC236}">
                <a16:creationId xmlns:a16="http://schemas.microsoft.com/office/drawing/2014/main" id="{212921C0-0125-4E68-AA26-7B138DC1B72E}"/>
              </a:ext>
            </a:extLst>
          </p:cNvPr>
          <p:cNvSpPr txBox="1"/>
          <p:nvPr/>
        </p:nvSpPr>
        <p:spPr>
          <a:xfrm>
            <a:off x="2681206" y="1735810"/>
            <a:ext cx="4057521" cy="923330"/>
          </a:xfrm>
          <a:prstGeom prst="rect">
            <a:avLst/>
          </a:prstGeom>
          <a:noFill/>
        </p:spPr>
        <p:txBody>
          <a:bodyPr wrap="none" rtlCol="0">
            <a:spAutoFit/>
          </a:bodyPr>
          <a:lstStyle/>
          <a:p>
            <a:r>
              <a:rPr lang="en-US" dirty="0"/>
              <a:t>3 selenium sites per protein molecule.</a:t>
            </a:r>
          </a:p>
          <a:p>
            <a:r>
              <a:rPr lang="en-US" dirty="0"/>
              <a:t>28 proteins in the asymmetric unit</a:t>
            </a:r>
          </a:p>
          <a:p>
            <a:r>
              <a:rPr lang="en-US" dirty="0"/>
              <a:t>Therefore: 84 Se sites expected</a:t>
            </a:r>
          </a:p>
        </p:txBody>
      </p:sp>
      <p:pic>
        <p:nvPicPr>
          <p:cNvPr id="5" name="Picture 4">
            <a:extLst>
              <a:ext uri="{FF2B5EF4-FFF2-40B4-BE49-F238E27FC236}">
                <a16:creationId xmlns:a16="http://schemas.microsoft.com/office/drawing/2014/main" id="{E5626363-BCC7-4E57-9C35-2A95A91BD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4" y="2977312"/>
            <a:ext cx="4560868" cy="2806688"/>
          </a:xfrm>
          <a:prstGeom prst="rect">
            <a:avLst/>
          </a:prstGeom>
        </p:spPr>
      </p:pic>
      <p:pic>
        <p:nvPicPr>
          <p:cNvPr id="7" name="Picture 6">
            <a:extLst>
              <a:ext uri="{FF2B5EF4-FFF2-40B4-BE49-F238E27FC236}">
                <a16:creationId xmlns:a16="http://schemas.microsoft.com/office/drawing/2014/main" id="{2BA705C1-6E05-430A-81C2-B9D89111D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132" y="2977312"/>
            <a:ext cx="4560868" cy="2806688"/>
          </a:xfrm>
          <a:prstGeom prst="rect">
            <a:avLst/>
          </a:prstGeom>
        </p:spPr>
      </p:pic>
      <p:pic>
        <p:nvPicPr>
          <p:cNvPr id="12" name="Graphic 11" descr="Right pointing backhand index">
            <a:extLst>
              <a:ext uri="{FF2B5EF4-FFF2-40B4-BE49-F238E27FC236}">
                <a16:creationId xmlns:a16="http://schemas.microsoft.com/office/drawing/2014/main" id="{85DAB750-EED1-4B71-82D5-1A3BEA08F4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7981627" y="3222212"/>
            <a:ext cx="914400" cy="914400"/>
          </a:xfrm>
          <a:prstGeom prst="rect">
            <a:avLst/>
          </a:prstGeom>
        </p:spPr>
      </p:pic>
      <p:sp>
        <p:nvSpPr>
          <p:cNvPr id="13" name="TextBox 12">
            <a:extLst>
              <a:ext uri="{FF2B5EF4-FFF2-40B4-BE49-F238E27FC236}">
                <a16:creationId xmlns:a16="http://schemas.microsoft.com/office/drawing/2014/main" id="{F3A6E97B-5949-4EA7-AB0F-2827913FD892}"/>
              </a:ext>
            </a:extLst>
          </p:cNvPr>
          <p:cNvSpPr txBox="1"/>
          <p:nvPr/>
        </p:nvSpPr>
        <p:spPr>
          <a:xfrm>
            <a:off x="7427590" y="3556489"/>
            <a:ext cx="889987" cy="369332"/>
          </a:xfrm>
          <a:prstGeom prst="rect">
            <a:avLst/>
          </a:prstGeom>
          <a:noFill/>
        </p:spPr>
        <p:txBody>
          <a:bodyPr wrap="none" rtlCol="0">
            <a:spAutoFit/>
          </a:bodyPr>
          <a:lstStyle/>
          <a:p>
            <a:r>
              <a:rPr lang="en-US" dirty="0"/>
              <a:t>correct</a:t>
            </a:r>
          </a:p>
        </p:txBody>
      </p:sp>
      <p:sp>
        <p:nvSpPr>
          <p:cNvPr id="15" name="TextBox 14">
            <a:extLst>
              <a:ext uri="{FF2B5EF4-FFF2-40B4-BE49-F238E27FC236}">
                <a16:creationId xmlns:a16="http://schemas.microsoft.com/office/drawing/2014/main" id="{A4864908-B440-467D-88F5-04BAF2A1D83C}"/>
              </a:ext>
            </a:extLst>
          </p:cNvPr>
          <p:cNvSpPr txBox="1"/>
          <p:nvPr/>
        </p:nvSpPr>
        <p:spPr>
          <a:xfrm>
            <a:off x="5961372" y="4598979"/>
            <a:ext cx="1069524" cy="369332"/>
          </a:xfrm>
          <a:prstGeom prst="rect">
            <a:avLst/>
          </a:prstGeom>
          <a:noFill/>
        </p:spPr>
        <p:txBody>
          <a:bodyPr wrap="none" rtlCol="0">
            <a:spAutoFit/>
          </a:bodyPr>
          <a:lstStyle/>
          <a:p>
            <a:r>
              <a:rPr lang="en-US" dirty="0"/>
              <a:t>incorrect</a:t>
            </a:r>
          </a:p>
        </p:txBody>
      </p:sp>
      <p:pic>
        <p:nvPicPr>
          <p:cNvPr id="16" name="Graphic 15" descr="Right pointing backhand index">
            <a:extLst>
              <a:ext uri="{FF2B5EF4-FFF2-40B4-BE49-F238E27FC236}">
                <a16:creationId xmlns:a16="http://schemas.microsoft.com/office/drawing/2014/main" id="{11B2CE21-61C7-49F0-88D1-D31DE05D7D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3559689" y="3222213"/>
            <a:ext cx="914400" cy="914400"/>
          </a:xfrm>
          <a:prstGeom prst="rect">
            <a:avLst/>
          </a:prstGeom>
        </p:spPr>
      </p:pic>
      <p:sp>
        <p:nvSpPr>
          <p:cNvPr id="17" name="TextBox 16">
            <a:extLst>
              <a:ext uri="{FF2B5EF4-FFF2-40B4-BE49-F238E27FC236}">
                <a16:creationId xmlns:a16="http://schemas.microsoft.com/office/drawing/2014/main" id="{7821B587-505E-4209-98ED-507080F2300B}"/>
              </a:ext>
            </a:extLst>
          </p:cNvPr>
          <p:cNvSpPr txBox="1"/>
          <p:nvPr/>
        </p:nvSpPr>
        <p:spPr>
          <a:xfrm>
            <a:off x="3060173" y="3556489"/>
            <a:ext cx="889987" cy="369332"/>
          </a:xfrm>
          <a:prstGeom prst="rect">
            <a:avLst/>
          </a:prstGeom>
          <a:noFill/>
        </p:spPr>
        <p:txBody>
          <a:bodyPr wrap="none" rtlCol="0">
            <a:spAutoFit/>
          </a:bodyPr>
          <a:lstStyle/>
          <a:p>
            <a:r>
              <a:rPr lang="en-US" dirty="0"/>
              <a:t>correct</a:t>
            </a:r>
          </a:p>
        </p:txBody>
      </p:sp>
      <p:sp>
        <p:nvSpPr>
          <p:cNvPr id="19" name="TextBox 18">
            <a:extLst>
              <a:ext uri="{FF2B5EF4-FFF2-40B4-BE49-F238E27FC236}">
                <a16:creationId xmlns:a16="http://schemas.microsoft.com/office/drawing/2014/main" id="{12BEBB93-DDD6-4AF9-A32F-A8BC9BF90D0F}"/>
              </a:ext>
            </a:extLst>
          </p:cNvPr>
          <p:cNvSpPr txBox="1"/>
          <p:nvPr/>
        </p:nvSpPr>
        <p:spPr>
          <a:xfrm>
            <a:off x="859639" y="4598979"/>
            <a:ext cx="1069524" cy="369332"/>
          </a:xfrm>
          <a:prstGeom prst="rect">
            <a:avLst/>
          </a:prstGeom>
          <a:noFill/>
        </p:spPr>
        <p:txBody>
          <a:bodyPr wrap="none" rtlCol="0">
            <a:spAutoFit/>
          </a:bodyPr>
          <a:lstStyle/>
          <a:p>
            <a:r>
              <a:rPr lang="en-US" dirty="0"/>
              <a:t>incorrect</a:t>
            </a:r>
          </a:p>
        </p:txBody>
      </p:sp>
    </p:spTree>
    <p:extLst>
      <p:ext uri="{BB962C8B-B14F-4D97-AF65-F5344CB8AC3E}">
        <p14:creationId xmlns:p14="http://schemas.microsoft.com/office/powerpoint/2010/main" val="33453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4EA-6254-4B9D-9A8F-FEFD84AF6F2B}"/>
              </a:ext>
            </a:extLst>
          </p:cNvPr>
          <p:cNvSpPr>
            <a:spLocks noGrp="1"/>
          </p:cNvSpPr>
          <p:nvPr>
            <p:ph type="title"/>
          </p:nvPr>
        </p:nvSpPr>
        <p:spPr/>
        <p:txBody>
          <a:bodyPr/>
          <a:lstStyle/>
          <a:p>
            <a:r>
              <a:rPr lang="en-US" dirty="0" err="1"/>
              <a:t>Sm</a:t>
            </a:r>
            <a:r>
              <a:rPr lang="en-US" dirty="0"/>
              <a:t>-like archaeal protein (1m5q)</a:t>
            </a:r>
          </a:p>
        </p:txBody>
      </p:sp>
      <p:sp>
        <p:nvSpPr>
          <p:cNvPr id="3" name="TextBox 2">
            <a:extLst>
              <a:ext uri="{FF2B5EF4-FFF2-40B4-BE49-F238E27FC236}">
                <a16:creationId xmlns:a16="http://schemas.microsoft.com/office/drawing/2014/main" id="{212921C0-0125-4E68-AA26-7B138DC1B72E}"/>
              </a:ext>
            </a:extLst>
          </p:cNvPr>
          <p:cNvSpPr txBox="1"/>
          <p:nvPr/>
        </p:nvSpPr>
        <p:spPr>
          <a:xfrm>
            <a:off x="2681206" y="1735810"/>
            <a:ext cx="4057521" cy="923330"/>
          </a:xfrm>
          <a:prstGeom prst="rect">
            <a:avLst/>
          </a:prstGeom>
          <a:noFill/>
        </p:spPr>
        <p:txBody>
          <a:bodyPr wrap="none" rtlCol="0">
            <a:spAutoFit/>
          </a:bodyPr>
          <a:lstStyle/>
          <a:p>
            <a:r>
              <a:rPr lang="en-US" dirty="0"/>
              <a:t>3 selenium sites per protein molecule.</a:t>
            </a:r>
          </a:p>
          <a:p>
            <a:r>
              <a:rPr lang="en-US" dirty="0"/>
              <a:t>28 proteins in the asymmetric unit</a:t>
            </a:r>
          </a:p>
          <a:p>
            <a:r>
              <a:rPr lang="en-US" dirty="0"/>
              <a:t>Therefore: 84 Se sites expected</a:t>
            </a:r>
          </a:p>
        </p:txBody>
      </p:sp>
      <p:pic>
        <p:nvPicPr>
          <p:cNvPr id="14" name="Picture 13">
            <a:extLst>
              <a:ext uri="{FF2B5EF4-FFF2-40B4-BE49-F238E27FC236}">
                <a16:creationId xmlns:a16="http://schemas.microsoft.com/office/drawing/2014/main" id="{FB560710-7378-4D10-9B54-BEF4084B3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7312"/>
            <a:ext cx="4560868" cy="2806688"/>
          </a:xfrm>
          <a:prstGeom prst="rect">
            <a:avLst/>
          </a:prstGeom>
        </p:spPr>
      </p:pic>
      <p:pic>
        <p:nvPicPr>
          <p:cNvPr id="18" name="Picture 17">
            <a:extLst>
              <a:ext uri="{FF2B5EF4-FFF2-40B4-BE49-F238E27FC236}">
                <a16:creationId xmlns:a16="http://schemas.microsoft.com/office/drawing/2014/main" id="{50C6C7FA-6187-445A-AC66-AC5CF8F60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945" y="2977312"/>
            <a:ext cx="4560868" cy="2806688"/>
          </a:xfrm>
          <a:prstGeom prst="rect">
            <a:avLst/>
          </a:prstGeom>
        </p:spPr>
      </p:pic>
    </p:spTree>
    <p:extLst>
      <p:ext uri="{BB962C8B-B14F-4D97-AF65-F5344CB8AC3E}">
        <p14:creationId xmlns:p14="http://schemas.microsoft.com/office/powerpoint/2010/main" val="720380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4EA-6254-4B9D-9A8F-FEFD84AF6F2B}"/>
              </a:ext>
            </a:extLst>
          </p:cNvPr>
          <p:cNvSpPr>
            <a:spLocks noGrp="1"/>
          </p:cNvSpPr>
          <p:nvPr>
            <p:ph type="title"/>
          </p:nvPr>
        </p:nvSpPr>
        <p:spPr/>
        <p:txBody>
          <a:bodyPr/>
          <a:lstStyle/>
          <a:p>
            <a:r>
              <a:rPr lang="en-US" dirty="0" err="1"/>
              <a:t>Sm</a:t>
            </a:r>
            <a:r>
              <a:rPr lang="en-US" dirty="0"/>
              <a:t>-like archaeal protein (1m5q)</a:t>
            </a:r>
          </a:p>
        </p:txBody>
      </p:sp>
      <p:pic>
        <p:nvPicPr>
          <p:cNvPr id="5" name="Picture 4">
            <a:extLst>
              <a:ext uri="{FF2B5EF4-FFF2-40B4-BE49-F238E27FC236}">
                <a16:creationId xmlns:a16="http://schemas.microsoft.com/office/drawing/2014/main" id="{E2384AEB-E3F5-49DB-8B75-97FE2EEB4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34" y="1579396"/>
            <a:ext cx="7501180" cy="4577795"/>
          </a:xfrm>
          <a:prstGeom prst="rect">
            <a:avLst/>
          </a:prstGeom>
        </p:spPr>
      </p:pic>
      <p:sp>
        <p:nvSpPr>
          <p:cNvPr id="6" name="TextBox 5">
            <a:extLst>
              <a:ext uri="{FF2B5EF4-FFF2-40B4-BE49-F238E27FC236}">
                <a16:creationId xmlns:a16="http://schemas.microsoft.com/office/drawing/2014/main" id="{B2127068-5631-421B-9CD3-A766D463D55C}"/>
              </a:ext>
            </a:extLst>
          </p:cNvPr>
          <p:cNvSpPr txBox="1"/>
          <p:nvPr/>
        </p:nvSpPr>
        <p:spPr>
          <a:xfrm>
            <a:off x="311859" y="6318949"/>
            <a:ext cx="8520281" cy="369332"/>
          </a:xfrm>
          <a:prstGeom prst="rect">
            <a:avLst/>
          </a:prstGeom>
          <a:noFill/>
        </p:spPr>
        <p:txBody>
          <a:bodyPr wrap="none" rtlCol="0">
            <a:spAutoFit/>
          </a:bodyPr>
          <a:lstStyle/>
          <a:p>
            <a:r>
              <a:rPr lang="en-US" dirty="0"/>
              <a:t>Predicted Patterson peaks match observed Patterson peaks, but peaks are weak. </a:t>
            </a:r>
          </a:p>
        </p:txBody>
      </p:sp>
    </p:spTree>
    <p:extLst>
      <p:ext uri="{BB962C8B-B14F-4D97-AF65-F5344CB8AC3E}">
        <p14:creationId xmlns:p14="http://schemas.microsoft.com/office/powerpoint/2010/main" val="3559987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84EA-6254-4B9D-9A8F-FEFD84AF6F2B}"/>
              </a:ext>
            </a:extLst>
          </p:cNvPr>
          <p:cNvSpPr>
            <a:spLocks noGrp="1"/>
          </p:cNvSpPr>
          <p:nvPr>
            <p:ph type="title"/>
          </p:nvPr>
        </p:nvSpPr>
        <p:spPr/>
        <p:txBody>
          <a:bodyPr/>
          <a:lstStyle/>
          <a:p>
            <a:r>
              <a:rPr lang="en-US" dirty="0" err="1"/>
              <a:t>Sm</a:t>
            </a:r>
            <a:r>
              <a:rPr lang="en-US" dirty="0"/>
              <a:t>-like archaeal protein (1m5q)</a:t>
            </a:r>
          </a:p>
        </p:txBody>
      </p:sp>
      <p:pic>
        <p:nvPicPr>
          <p:cNvPr id="4" name="Picture 3">
            <a:extLst>
              <a:ext uri="{FF2B5EF4-FFF2-40B4-BE49-F238E27FC236}">
                <a16:creationId xmlns:a16="http://schemas.microsoft.com/office/drawing/2014/main" id="{46995EE8-57D3-43B2-9E65-1B3F1751F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7992" y="2712202"/>
            <a:ext cx="3079323" cy="2239841"/>
          </a:xfrm>
          <a:prstGeom prst="rect">
            <a:avLst/>
          </a:prstGeom>
        </p:spPr>
      </p:pic>
      <p:pic>
        <p:nvPicPr>
          <p:cNvPr id="8" name="Picture 7">
            <a:extLst>
              <a:ext uri="{FF2B5EF4-FFF2-40B4-BE49-F238E27FC236}">
                <a16:creationId xmlns:a16="http://schemas.microsoft.com/office/drawing/2014/main" id="{082F0CE0-B1D2-4A33-B85B-54AAA1A0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31" y="2712202"/>
            <a:ext cx="3079323" cy="2239841"/>
          </a:xfrm>
          <a:prstGeom prst="rect">
            <a:avLst/>
          </a:prstGeom>
        </p:spPr>
      </p:pic>
      <p:pic>
        <p:nvPicPr>
          <p:cNvPr id="10" name="Picture 9">
            <a:extLst>
              <a:ext uri="{FF2B5EF4-FFF2-40B4-BE49-F238E27FC236}">
                <a16:creationId xmlns:a16="http://schemas.microsoft.com/office/drawing/2014/main" id="{E6478C61-40C0-472E-B551-42C6EE6D71E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895015" y="2712202"/>
            <a:ext cx="3079323" cy="2239841"/>
          </a:xfrm>
          <a:prstGeom prst="rect">
            <a:avLst/>
          </a:prstGeom>
        </p:spPr>
      </p:pic>
      <p:sp>
        <p:nvSpPr>
          <p:cNvPr id="11" name="Rectangle 10">
            <a:extLst>
              <a:ext uri="{FF2B5EF4-FFF2-40B4-BE49-F238E27FC236}">
                <a16:creationId xmlns:a16="http://schemas.microsoft.com/office/drawing/2014/main" id="{5CD82C7C-ED6B-4147-8BB6-508795B4F99F}"/>
              </a:ext>
            </a:extLst>
          </p:cNvPr>
          <p:cNvSpPr/>
          <p:nvPr/>
        </p:nvSpPr>
        <p:spPr>
          <a:xfrm>
            <a:off x="635431" y="2464231"/>
            <a:ext cx="1332854" cy="1782305"/>
          </a:xfrm>
          <a:prstGeom prst="rect">
            <a:avLst/>
          </a:prstGeom>
          <a:solidFill>
            <a:srgbClr val="EAF5F6">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8997CB-B6B4-4F55-AA28-0BA0F5BA0CDB}"/>
              </a:ext>
            </a:extLst>
          </p:cNvPr>
          <p:cNvSpPr/>
          <p:nvPr/>
        </p:nvSpPr>
        <p:spPr>
          <a:xfrm>
            <a:off x="3714754" y="2464230"/>
            <a:ext cx="1332854" cy="1782305"/>
          </a:xfrm>
          <a:prstGeom prst="rect">
            <a:avLst/>
          </a:prstGeom>
          <a:solidFill>
            <a:srgbClr val="EAF5F6">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3C43D5-FD25-440E-9F7E-B3E184A69060}"/>
              </a:ext>
            </a:extLst>
          </p:cNvPr>
          <p:cNvSpPr/>
          <p:nvPr/>
        </p:nvSpPr>
        <p:spPr>
          <a:xfrm>
            <a:off x="6835609" y="2464229"/>
            <a:ext cx="1332854" cy="1782305"/>
          </a:xfrm>
          <a:prstGeom prst="rect">
            <a:avLst/>
          </a:prstGeom>
          <a:solidFill>
            <a:srgbClr val="EAF5F6">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F670FFD-9E63-40DA-9208-246125684F78}"/>
              </a:ext>
            </a:extLst>
          </p:cNvPr>
          <p:cNvSpPr txBox="1"/>
          <p:nvPr/>
        </p:nvSpPr>
        <p:spPr>
          <a:xfrm>
            <a:off x="201130" y="4874120"/>
            <a:ext cx="1797505" cy="646331"/>
          </a:xfrm>
          <a:prstGeom prst="rect">
            <a:avLst/>
          </a:prstGeom>
          <a:noFill/>
        </p:spPr>
        <p:txBody>
          <a:bodyPr wrap="square" rtlCol="0">
            <a:spAutoFit/>
          </a:bodyPr>
          <a:lstStyle/>
          <a:p>
            <a:r>
              <a:rPr lang="en-US" sz="1200" dirty="0"/>
              <a:t>Se sites (spheres) in the asymmetric unit showed D7 symmetry</a:t>
            </a:r>
          </a:p>
        </p:txBody>
      </p:sp>
      <p:sp>
        <p:nvSpPr>
          <p:cNvPr id="15" name="TextBox 14">
            <a:extLst>
              <a:ext uri="{FF2B5EF4-FFF2-40B4-BE49-F238E27FC236}">
                <a16:creationId xmlns:a16="http://schemas.microsoft.com/office/drawing/2014/main" id="{2E36398D-CB92-4593-828E-01AFF39903C9}"/>
              </a:ext>
            </a:extLst>
          </p:cNvPr>
          <p:cNvSpPr txBox="1"/>
          <p:nvPr/>
        </p:nvSpPr>
        <p:spPr>
          <a:xfrm>
            <a:off x="3280453" y="4872681"/>
            <a:ext cx="1797505" cy="461665"/>
          </a:xfrm>
          <a:prstGeom prst="rect">
            <a:avLst/>
          </a:prstGeom>
          <a:noFill/>
        </p:spPr>
        <p:txBody>
          <a:bodyPr wrap="square" rtlCol="0">
            <a:spAutoFit/>
          </a:bodyPr>
          <a:lstStyle/>
          <a:p>
            <a:r>
              <a:rPr lang="en-US" sz="1200" dirty="0"/>
              <a:t>Cartoon ribbons of the protein structure</a:t>
            </a:r>
          </a:p>
        </p:txBody>
      </p:sp>
      <p:sp>
        <p:nvSpPr>
          <p:cNvPr id="16" name="TextBox 15">
            <a:extLst>
              <a:ext uri="{FF2B5EF4-FFF2-40B4-BE49-F238E27FC236}">
                <a16:creationId xmlns:a16="http://schemas.microsoft.com/office/drawing/2014/main" id="{D3484A24-A547-45CA-84D8-A7DB98DF7DA6}"/>
              </a:ext>
            </a:extLst>
          </p:cNvPr>
          <p:cNvSpPr txBox="1"/>
          <p:nvPr/>
        </p:nvSpPr>
        <p:spPr>
          <a:xfrm>
            <a:off x="6535923" y="4975820"/>
            <a:ext cx="1797505" cy="276999"/>
          </a:xfrm>
          <a:prstGeom prst="rect">
            <a:avLst/>
          </a:prstGeom>
          <a:noFill/>
        </p:spPr>
        <p:txBody>
          <a:bodyPr wrap="square" rtlCol="0">
            <a:spAutoFit/>
          </a:bodyPr>
          <a:lstStyle/>
          <a:p>
            <a:r>
              <a:rPr lang="en-US" sz="1200" dirty="0"/>
              <a:t>Crystal packing</a:t>
            </a:r>
          </a:p>
        </p:txBody>
      </p:sp>
    </p:spTree>
    <p:extLst>
      <p:ext uri="{BB962C8B-B14F-4D97-AF65-F5344CB8AC3E}">
        <p14:creationId xmlns:p14="http://schemas.microsoft.com/office/powerpoint/2010/main" val="426041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02CE-AC3F-4B4E-85B1-D3B75AE23885}"/>
              </a:ext>
            </a:extLst>
          </p:cNvPr>
          <p:cNvSpPr>
            <a:spLocks noGrp="1"/>
          </p:cNvSpPr>
          <p:nvPr>
            <p:ph type="title"/>
          </p:nvPr>
        </p:nvSpPr>
        <p:spPr>
          <a:xfrm>
            <a:off x="3511887" y="3155"/>
            <a:ext cx="5373004" cy="1143000"/>
          </a:xfrm>
        </p:spPr>
        <p:txBody>
          <a:bodyPr/>
          <a:lstStyle/>
          <a:p>
            <a:r>
              <a:rPr lang="en-US" sz="3600" dirty="0"/>
              <a:t>Difference Patterson Map</a:t>
            </a:r>
          </a:p>
        </p:txBody>
      </p:sp>
      <p:sp>
        <p:nvSpPr>
          <p:cNvPr id="37" name="Rectangle 36">
            <a:extLst>
              <a:ext uri="{FF2B5EF4-FFF2-40B4-BE49-F238E27FC236}">
                <a16:creationId xmlns:a16="http://schemas.microsoft.com/office/drawing/2014/main" id="{E0528AA5-0BA7-4E19-9A15-45388EC773E4}"/>
              </a:ext>
            </a:extLst>
          </p:cNvPr>
          <p:cNvSpPr/>
          <p:nvPr/>
        </p:nvSpPr>
        <p:spPr>
          <a:xfrm>
            <a:off x="1071347" y="447187"/>
            <a:ext cx="921174" cy="563779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40E7D751-9D11-4860-85C7-E61E947852F0}"/>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7" y="6007428"/>
            <a:ext cx="2393447" cy="715591"/>
          </a:xfrm>
          <a:prstGeom prst="rect">
            <a:avLst/>
          </a:prstGeom>
        </p:spPr>
      </p:pic>
      <p:pic>
        <p:nvPicPr>
          <p:cNvPr id="33" name="Picture 32">
            <a:extLst>
              <a:ext uri="{FF2B5EF4-FFF2-40B4-BE49-F238E27FC236}">
                <a16:creationId xmlns:a16="http://schemas.microsoft.com/office/drawing/2014/main" id="{5927AC99-F175-4B80-9854-20DEAE567630}"/>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257" y="5450883"/>
            <a:ext cx="2393448" cy="716571"/>
          </a:xfrm>
          <a:prstGeom prst="rect">
            <a:avLst/>
          </a:prstGeom>
        </p:spPr>
      </p:pic>
      <p:pic>
        <p:nvPicPr>
          <p:cNvPr id="31" name="Picture 30">
            <a:extLst>
              <a:ext uri="{FF2B5EF4-FFF2-40B4-BE49-F238E27FC236}">
                <a16:creationId xmlns:a16="http://schemas.microsoft.com/office/drawing/2014/main" id="{2597FF0C-D291-4184-9196-5179E1FCC5BE}"/>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57" y="4887988"/>
            <a:ext cx="2393447" cy="722921"/>
          </a:xfrm>
          <a:prstGeom prst="rect">
            <a:avLst/>
          </a:prstGeom>
        </p:spPr>
      </p:pic>
      <p:pic>
        <p:nvPicPr>
          <p:cNvPr id="29" name="Picture 28">
            <a:extLst>
              <a:ext uri="{FF2B5EF4-FFF2-40B4-BE49-F238E27FC236}">
                <a16:creationId xmlns:a16="http://schemas.microsoft.com/office/drawing/2014/main" id="{8F5B8127-CD2B-4C25-B6DB-A71A568A8217}"/>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257" y="4327039"/>
            <a:ext cx="2393447" cy="720976"/>
          </a:xfrm>
          <a:prstGeom prst="rect">
            <a:avLst/>
          </a:prstGeom>
        </p:spPr>
      </p:pic>
      <p:pic>
        <p:nvPicPr>
          <p:cNvPr id="27" name="Picture 26">
            <a:extLst>
              <a:ext uri="{FF2B5EF4-FFF2-40B4-BE49-F238E27FC236}">
                <a16:creationId xmlns:a16="http://schemas.microsoft.com/office/drawing/2014/main" id="{6E4F68AC-0C1E-4B1C-B1FF-841B2B6DB305}"/>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257" y="3766089"/>
            <a:ext cx="2393447" cy="720976"/>
          </a:xfrm>
          <a:prstGeom prst="rect">
            <a:avLst/>
          </a:prstGeom>
        </p:spPr>
      </p:pic>
      <p:pic>
        <p:nvPicPr>
          <p:cNvPr id="25" name="Picture 24">
            <a:extLst>
              <a:ext uri="{FF2B5EF4-FFF2-40B4-BE49-F238E27FC236}">
                <a16:creationId xmlns:a16="http://schemas.microsoft.com/office/drawing/2014/main" id="{EC56CAA1-F38B-4997-8623-A3E0CF86D121}"/>
              </a:ext>
            </a:extLst>
          </p:cNvPr>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257" y="3208082"/>
            <a:ext cx="2393448" cy="718033"/>
          </a:xfrm>
          <a:prstGeom prst="rect">
            <a:avLst/>
          </a:prstGeom>
        </p:spPr>
      </p:pic>
      <p:pic>
        <p:nvPicPr>
          <p:cNvPr id="23" name="Picture 22">
            <a:extLst>
              <a:ext uri="{FF2B5EF4-FFF2-40B4-BE49-F238E27FC236}">
                <a16:creationId xmlns:a16="http://schemas.microsoft.com/office/drawing/2014/main" id="{F8EA68BE-D813-4223-9142-97D0B93EC721}"/>
              </a:ext>
            </a:extLst>
          </p:cNvPr>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257" y="2650561"/>
            <a:ext cx="2393447" cy="717547"/>
          </a:xfrm>
          <a:prstGeom prst="rect">
            <a:avLst/>
          </a:prstGeom>
        </p:spPr>
      </p:pic>
      <p:pic>
        <p:nvPicPr>
          <p:cNvPr id="21" name="Picture 20">
            <a:extLst>
              <a:ext uri="{FF2B5EF4-FFF2-40B4-BE49-F238E27FC236}">
                <a16:creationId xmlns:a16="http://schemas.microsoft.com/office/drawing/2014/main" id="{A952751A-9DB8-4BD6-82DF-B130331537DA}"/>
              </a:ext>
            </a:extLst>
          </p:cNvPr>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1257" y="2094028"/>
            <a:ext cx="2393447" cy="716560"/>
          </a:xfrm>
          <a:prstGeom prst="rect">
            <a:avLst/>
          </a:prstGeom>
        </p:spPr>
      </p:pic>
      <p:pic>
        <p:nvPicPr>
          <p:cNvPr id="19" name="Picture 18">
            <a:extLst>
              <a:ext uri="{FF2B5EF4-FFF2-40B4-BE49-F238E27FC236}">
                <a16:creationId xmlns:a16="http://schemas.microsoft.com/office/drawing/2014/main" id="{9B44216D-9400-4631-8663-6DAEE9956B81}"/>
              </a:ext>
            </a:extLst>
          </p:cNvPr>
          <p:cNvPicPr preferRelativeResize="0">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1257" y="1534539"/>
            <a:ext cx="2393447" cy="719515"/>
          </a:xfrm>
          <a:prstGeom prst="rect">
            <a:avLst/>
          </a:prstGeom>
        </p:spPr>
      </p:pic>
      <p:pic>
        <p:nvPicPr>
          <p:cNvPr id="17" name="Picture 16">
            <a:extLst>
              <a:ext uri="{FF2B5EF4-FFF2-40B4-BE49-F238E27FC236}">
                <a16:creationId xmlns:a16="http://schemas.microsoft.com/office/drawing/2014/main" id="{7DBFC73C-1468-4DCB-A912-E84D7FB4A95D}"/>
              </a:ext>
            </a:extLst>
          </p:cNvPr>
          <p:cNvPicPr preferRelativeResize="0">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1257" y="973589"/>
            <a:ext cx="2393447" cy="720976"/>
          </a:xfrm>
          <a:prstGeom prst="rect">
            <a:avLst/>
          </a:prstGeom>
        </p:spPr>
      </p:pic>
      <p:pic>
        <p:nvPicPr>
          <p:cNvPr id="15" name="Picture 14">
            <a:extLst>
              <a:ext uri="{FF2B5EF4-FFF2-40B4-BE49-F238E27FC236}">
                <a16:creationId xmlns:a16="http://schemas.microsoft.com/office/drawing/2014/main" id="{E7886515-EBB1-420B-80FD-3DEA179AA115}"/>
              </a:ext>
            </a:extLst>
          </p:cNvPr>
          <p:cNvPicPr preferRelativeResize="0">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1257" y="413660"/>
            <a:ext cx="2393447" cy="719956"/>
          </a:xfrm>
          <a:prstGeom prst="rect">
            <a:avLst/>
          </a:prstGeom>
        </p:spPr>
      </p:pic>
      <p:sp>
        <p:nvSpPr>
          <p:cNvPr id="36" name="Rectangle 35">
            <a:extLst>
              <a:ext uri="{FF2B5EF4-FFF2-40B4-BE49-F238E27FC236}">
                <a16:creationId xmlns:a16="http://schemas.microsoft.com/office/drawing/2014/main" id="{41DE2116-5487-4AA4-898F-6CEBCFD68055}"/>
              </a:ext>
            </a:extLst>
          </p:cNvPr>
          <p:cNvSpPr/>
          <p:nvPr/>
        </p:nvSpPr>
        <p:spPr>
          <a:xfrm>
            <a:off x="603364" y="969225"/>
            <a:ext cx="1916799" cy="563779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CFA2D1E-77A3-405C-BC78-E9809BA9115C}"/>
              </a:ext>
            </a:extLst>
          </p:cNvPr>
          <p:cNvCxnSpPr>
            <a:cxnSpLocks/>
          </p:cNvCxnSpPr>
          <p:nvPr/>
        </p:nvCxnSpPr>
        <p:spPr>
          <a:xfrm flipH="1">
            <a:off x="622994" y="447187"/>
            <a:ext cx="440010" cy="52203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162467-D7E3-4722-8567-8CA34BA52A5B}"/>
              </a:ext>
            </a:extLst>
          </p:cNvPr>
          <p:cNvCxnSpPr>
            <a:cxnSpLocks/>
          </p:cNvCxnSpPr>
          <p:nvPr/>
        </p:nvCxnSpPr>
        <p:spPr>
          <a:xfrm>
            <a:off x="1992521" y="447187"/>
            <a:ext cx="527641" cy="52203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7200FF-9B06-46DD-8BA0-1F38805EDA1E}"/>
              </a:ext>
            </a:extLst>
          </p:cNvPr>
          <p:cNvCxnSpPr>
            <a:cxnSpLocks/>
          </p:cNvCxnSpPr>
          <p:nvPr/>
        </p:nvCxnSpPr>
        <p:spPr>
          <a:xfrm flipH="1">
            <a:off x="580619" y="6039154"/>
            <a:ext cx="490728" cy="5555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CF969F-A449-49E4-888A-9399AA13DA1D}"/>
              </a:ext>
            </a:extLst>
          </p:cNvPr>
          <p:cNvCxnSpPr>
            <a:cxnSpLocks/>
          </p:cNvCxnSpPr>
          <p:nvPr/>
        </p:nvCxnSpPr>
        <p:spPr>
          <a:xfrm>
            <a:off x="2000865" y="6068347"/>
            <a:ext cx="522080" cy="52203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4FC54A4-0E90-433D-A2EE-C21F3AB2AEDC}"/>
              </a:ext>
            </a:extLst>
          </p:cNvPr>
          <p:cNvCxnSpPr>
            <a:cxnSpLocks/>
          </p:cNvCxnSpPr>
          <p:nvPr/>
        </p:nvCxnSpPr>
        <p:spPr>
          <a:xfrm flipH="1">
            <a:off x="852643" y="6047908"/>
            <a:ext cx="193390" cy="237131"/>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3F60A0E7-6319-478C-9B55-59F264C52DB1}"/>
              </a:ext>
            </a:extLst>
          </p:cNvPr>
          <p:cNvSpPr txBox="1"/>
          <p:nvPr/>
        </p:nvSpPr>
        <p:spPr>
          <a:xfrm>
            <a:off x="636432" y="6121399"/>
            <a:ext cx="312906" cy="369332"/>
          </a:xfrm>
          <a:prstGeom prst="rect">
            <a:avLst/>
          </a:prstGeom>
          <a:noFill/>
        </p:spPr>
        <p:txBody>
          <a:bodyPr wrap="none" rtlCol="0">
            <a:spAutoFit/>
          </a:bodyPr>
          <a:lstStyle/>
          <a:p>
            <a:r>
              <a:rPr lang="en-US" dirty="0">
                <a:solidFill>
                  <a:schemeClr val="bg2"/>
                </a:solidFill>
              </a:rPr>
              <a:t>u</a:t>
            </a:r>
          </a:p>
        </p:txBody>
      </p:sp>
      <p:cxnSp>
        <p:nvCxnSpPr>
          <p:cNvPr id="55" name="Straight Arrow Connector 54">
            <a:extLst>
              <a:ext uri="{FF2B5EF4-FFF2-40B4-BE49-F238E27FC236}">
                <a16:creationId xmlns:a16="http://schemas.microsoft.com/office/drawing/2014/main" id="{780E50FE-35BE-431D-8DA3-2EB7486D35B1}"/>
              </a:ext>
            </a:extLst>
          </p:cNvPr>
          <p:cNvCxnSpPr>
            <a:cxnSpLocks/>
          </p:cNvCxnSpPr>
          <p:nvPr/>
        </p:nvCxnSpPr>
        <p:spPr>
          <a:xfrm rot="60000" flipV="1">
            <a:off x="1088968" y="6044686"/>
            <a:ext cx="386633" cy="2184"/>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DEE37DCA-AA2C-44A8-88EA-D47BE1FE7D0C}"/>
              </a:ext>
            </a:extLst>
          </p:cNvPr>
          <p:cNvSpPr txBox="1"/>
          <p:nvPr/>
        </p:nvSpPr>
        <p:spPr>
          <a:xfrm>
            <a:off x="1390709" y="5844301"/>
            <a:ext cx="300082" cy="369332"/>
          </a:xfrm>
          <a:prstGeom prst="rect">
            <a:avLst/>
          </a:prstGeom>
          <a:noFill/>
        </p:spPr>
        <p:txBody>
          <a:bodyPr wrap="none" rtlCol="0">
            <a:spAutoFit/>
          </a:bodyPr>
          <a:lstStyle/>
          <a:p>
            <a:r>
              <a:rPr lang="en-US" dirty="0">
                <a:solidFill>
                  <a:schemeClr val="bg2"/>
                </a:solidFill>
              </a:rPr>
              <a:t>v</a:t>
            </a:r>
          </a:p>
        </p:txBody>
      </p:sp>
      <p:cxnSp>
        <p:nvCxnSpPr>
          <p:cNvPr id="60" name="Straight Arrow Connector 59">
            <a:extLst>
              <a:ext uri="{FF2B5EF4-FFF2-40B4-BE49-F238E27FC236}">
                <a16:creationId xmlns:a16="http://schemas.microsoft.com/office/drawing/2014/main" id="{5F684C1C-E9CE-4B14-8B6E-21C26A15CFE8}"/>
              </a:ext>
            </a:extLst>
          </p:cNvPr>
          <p:cNvCxnSpPr>
            <a:cxnSpLocks/>
          </p:cNvCxnSpPr>
          <p:nvPr/>
        </p:nvCxnSpPr>
        <p:spPr>
          <a:xfrm flipV="1">
            <a:off x="1062276" y="5642636"/>
            <a:ext cx="4172" cy="364792"/>
          </a:xfrm>
          <a:prstGeom prst="straightConnector1">
            <a:avLst/>
          </a:prstGeom>
          <a:ln w="2857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8A97F622-2380-4A5A-B3D2-3457CE3C688E}"/>
              </a:ext>
            </a:extLst>
          </p:cNvPr>
          <p:cNvSpPr txBox="1"/>
          <p:nvPr/>
        </p:nvSpPr>
        <p:spPr>
          <a:xfrm>
            <a:off x="936805" y="5325206"/>
            <a:ext cx="351378" cy="369332"/>
          </a:xfrm>
          <a:prstGeom prst="rect">
            <a:avLst/>
          </a:prstGeom>
          <a:noFill/>
        </p:spPr>
        <p:txBody>
          <a:bodyPr wrap="none" rtlCol="0">
            <a:spAutoFit/>
          </a:bodyPr>
          <a:lstStyle/>
          <a:p>
            <a:r>
              <a:rPr lang="en-US" dirty="0">
                <a:solidFill>
                  <a:schemeClr val="bg2"/>
                </a:solidFill>
              </a:rPr>
              <a:t>w</a:t>
            </a:r>
          </a:p>
        </p:txBody>
      </p:sp>
      <p:sp>
        <p:nvSpPr>
          <p:cNvPr id="64" name="TextBox 63">
            <a:extLst>
              <a:ext uri="{FF2B5EF4-FFF2-40B4-BE49-F238E27FC236}">
                <a16:creationId xmlns:a16="http://schemas.microsoft.com/office/drawing/2014/main" id="{6DEF5BC3-1D30-48FD-B9B2-E82822DCFD7A}"/>
              </a:ext>
            </a:extLst>
          </p:cNvPr>
          <p:cNvSpPr txBox="1"/>
          <p:nvPr/>
        </p:nvSpPr>
        <p:spPr>
          <a:xfrm>
            <a:off x="256880" y="-8581"/>
            <a:ext cx="2826415" cy="369332"/>
          </a:xfrm>
          <a:prstGeom prst="rect">
            <a:avLst/>
          </a:prstGeom>
          <a:noFill/>
        </p:spPr>
        <p:txBody>
          <a:bodyPr wrap="none" rtlCol="0">
            <a:spAutoFit/>
          </a:bodyPr>
          <a:lstStyle/>
          <a:p>
            <a:r>
              <a:rPr lang="en-US" dirty="0"/>
              <a:t>Unit cell of Patterson Map</a:t>
            </a:r>
          </a:p>
        </p:txBody>
      </p:sp>
      <p:sp>
        <p:nvSpPr>
          <p:cNvPr id="65" name="TextBox 64">
            <a:extLst>
              <a:ext uri="{FF2B5EF4-FFF2-40B4-BE49-F238E27FC236}">
                <a16:creationId xmlns:a16="http://schemas.microsoft.com/office/drawing/2014/main" id="{0FFE84B4-D937-4317-834A-686826BB39ED}"/>
              </a:ext>
            </a:extLst>
          </p:cNvPr>
          <p:cNvSpPr txBox="1"/>
          <p:nvPr/>
        </p:nvSpPr>
        <p:spPr>
          <a:xfrm>
            <a:off x="2697121" y="6408303"/>
            <a:ext cx="633507" cy="276999"/>
          </a:xfrm>
          <a:prstGeom prst="rect">
            <a:avLst/>
          </a:prstGeom>
          <a:noFill/>
        </p:spPr>
        <p:txBody>
          <a:bodyPr wrap="none" rtlCol="0">
            <a:spAutoFit/>
          </a:bodyPr>
          <a:lstStyle/>
          <a:p>
            <a:r>
              <a:rPr lang="en-US" sz="1200" dirty="0"/>
              <a:t>W=0.0</a:t>
            </a:r>
          </a:p>
        </p:txBody>
      </p:sp>
      <p:sp>
        <p:nvSpPr>
          <p:cNvPr id="66" name="TextBox 65">
            <a:extLst>
              <a:ext uri="{FF2B5EF4-FFF2-40B4-BE49-F238E27FC236}">
                <a16:creationId xmlns:a16="http://schemas.microsoft.com/office/drawing/2014/main" id="{F6CD4878-5CF8-47F0-8EEB-CB5E5FA733FD}"/>
              </a:ext>
            </a:extLst>
          </p:cNvPr>
          <p:cNvSpPr txBox="1"/>
          <p:nvPr/>
        </p:nvSpPr>
        <p:spPr>
          <a:xfrm>
            <a:off x="2697121" y="5946548"/>
            <a:ext cx="633507" cy="276999"/>
          </a:xfrm>
          <a:prstGeom prst="rect">
            <a:avLst/>
          </a:prstGeom>
          <a:noFill/>
        </p:spPr>
        <p:txBody>
          <a:bodyPr wrap="none" rtlCol="0">
            <a:spAutoFit/>
          </a:bodyPr>
          <a:lstStyle/>
          <a:p>
            <a:r>
              <a:rPr lang="en-US" sz="1200" dirty="0"/>
              <a:t>W=0.1</a:t>
            </a:r>
          </a:p>
        </p:txBody>
      </p:sp>
      <p:sp>
        <p:nvSpPr>
          <p:cNvPr id="67" name="TextBox 66">
            <a:extLst>
              <a:ext uri="{FF2B5EF4-FFF2-40B4-BE49-F238E27FC236}">
                <a16:creationId xmlns:a16="http://schemas.microsoft.com/office/drawing/2014/main" id="{7C060A8A-B986-4835-AE68-B24B4E0B9F58}"/>
              </a:ext>
            </a:extLst>
          </p:cNvPr>
          <p:cNvSpPr txBox="1"/>
          <p:nvPr/>
        </p:nvSpPr>
        <p:spPr>
          <a:xfrm>
            <a:off x="2697121" y="5421776"/>
            <a:ext cx="633507" cy="276999"/>
          </a:xfrm>
          <a:prstGeom prst="rect">
            <a:avLst/>
          </a:prstGeom>
          <a:noFill/>
        </p:spPr>
        <p:txBody>
          <a:bodyPr wrap="none" rtlCol="0">
            <a:spAutoFit/>
          </a:bodyPr>
          <a:lstStyle/>
          <a:p>
            <a:r>
              <a:rPr lang="en-US" sz="1200" dirty="0"/>
              <a:t>W=0.2</a:t>
            </a:r>
          </a:p>
        </p:txBody>
      </p:sp>
      <p:sp>
        <p:nvSpPr>
          <p:cNvPr id="68" name="TextBox 67">
            <a:extLst>
              <a:ext uri="{FF2B5EF4-FFF2-40B4-BE49-F238E27FC236}">
                <a16:creationId xmlns:a16="http://schemas.microsoft.com/office/drawing/2014/main" id="{6D1D1858-A7A7-4EC3-BCB2-46A2EBACF28A}"/>
              </a:ext>
            </a:extLst>
          </p:cNvPr>
          <p:cNvSpPr txBox="1"/>
          <p:nvPr/>
        </p:nvSpPr>
        <p:spPr>
          <a:xfrm>
            <a:off x="2697121" y="4851613"/>
            <a:ext cx="633507" cy="276999"/>
          </a:xfrm>
          <a:prstGeom prst="rect">
            <a:avLst/>
          </a:prstGeom>
          <a:noFill/>
        </p:spPr>
        <p:txBody>
          <a:bodyPr wrap="none" rtlCol="0">
            <a:spAutoFit/>
          </a:bodyPr>
          <a:lstStyle/>
          <a:p>
            <a:r>
              <a:rPr lang="en-US" sz="1200" dirty="0"/>
              <a:t>W=0.3</a:t>
            </a:r>
          </a:p>
        </p:txBody>
      </p:sp>
      <p:sp>
        <p:nvSpPr>
          <p:cNvPr id="69" name="TextBox 68">
            <a:extLst>
              <a:ext uri="{FF2B5EF4-FFF2-40B4-BE49-F238E27FC236}">
                <a16:creationId xmlns:a16="http://schemas.microsoft.com/office/drawing/2014/main" id="{30ABBFF7-F1DB-4141-A7A3-6722385B2DCC}"/>
              </a:ext>
            </a:extLst>
          </p:cNvPr>
          <p:cNvSpPr txBox="1"/>
          <p:nvPr/>
        </p:nvSpPr>
        <p:spPr>
          <a:xfrm>
            <a:off x="2697121" y="4261605"/>
            <a:ext cx="633507" cy="276999"/>
          </a:xfrm>
          <a:prstGeom prst="rect">
            <a:avLst/>
          </a:prstGeom>
          <a:noFill/>
        </p:spPr>
        <p:txBody>
          <a:bodyPr wrap="none" rtlCol="0">
            <a:spAutoFit/>
          </a:bodyPr>
          <a:lstStyle/>
          <a:p>
            <a:r>
              <a:rPr lang="en-US" sz="1200" dirty="0"/>
              <a:t>W=0.4</a:t>
            </a:r>
          </a:p>
        </p:txBody>
      </p:sp>
      <p:sp>
        <p:nvSpPr>
          <p:cNvPr id="70" name="TextBox 69">
            <a:extLst>
              <a:ext uri="{FF2B5EF4-FFF2-40B4-BE49-F238E27FC236}">
                <a16:creationId xmlns:a16="http://schemas.microsoft.com/office/drawing/2014/main" id="{51F47EA1-1FA4-430E-B58F-A581FA233609}"/>
              </a:ext>
            </a:extLst>
          </p:cNvPr>
          <p:cNvSpPr txBox="1"/>
          <p:nvPr/>
        </p:nvSpPr>
        <p:spPr>
          <a:xfrm>
            <a:off x="2697121" y="3691442"/>
            <a:ext cx="633507" cy="276999"/>
          </a:xfrm>
          <a:prstGeom prst="rect">
            <a:avLst/>
          </a:prstGeom>
          <a:noFill/>
        </p:spPr>
        <p:txBody>
          <a:bodyPr wrap="none" rtlCol="0">
            <a:spAutoFit/>
          </a:bodyPr>
          <a:lstStyle/>
          <a:p>
            <a:r>
              <a:rPr lang="en-US" sz="1200" dirty="0"/>
              <a:t>W=0.5</a:t>
            </a:r>
          </a:p>
        </p:txBody>
      </p:sp>
      <p:sp>
        <p:nvSpPr>
          <p:cNvPr id="71" name="TextBox 70">
            <a:extLst>
              <a:ext uri="{FF2B5EF4-FFF2-40B4-BE49-F238E27FC236}">
                <a16:creationId xmlns:a16="http://schemas.microsoft.com/office/drawing/2014/main" id="{20206070-CCEE-4A6E-BB19-E35359D5FC83}"/>
              </a:ext>
            </a:extLst>
          </p:cNvPr>
          <p:cNvSpPr txBox="1"/>
          <p:nvPr/>
        </p:nvSpPr>
        <p:spPr>
          <a:xfrm>
            <a:off x="2697121" y="3143964"/>
            <a:ext cx="633507" cy="276999"/>
          </a:xfrm>
          <a:prstGeom prst="rect">
            <a:avLst/>
          </a:prstGeom>
          <a:noFill/>
        </p:spPr>
        <p:txBody>
          <a:bodyPr wrap="none" rtlCol="0">
            <a:spAutoFit/>
          </a:bodyPr>
          <a:lstStyle/>
          <a:p>
            <a:r>
              <a:rPr lang="en-US" sz="1200" dirty="0"/>
              <a:t>W=0.6</a:t>
            </a:r>
          </a:p>
        </p:txBody>
      </p:sp>
      <p:sp>
        <p:nvSpPr>
          <p:cNvPr id="72" name="TextBox 71">
            <a:extLst>
              <a:ext uri="{FF2B5EF4-FFF2-40B4-BE49-F238E27FC236}">
                <a16:creationId xmlns:a16="http://schemas.microsoft.com/office/drawing/2014/main" id="{32BDD9E3-F7A0-485B-B292-1E9777A17F5F}"/>
              </a:ext>
            </a:extLst>
          </p:cNvPr>
          <p:cNvSpPr txBox="1"/>
          <p:nvPr/>
        </p:nvSpPr>
        <p:spPr>
          <a:xfrm>
            <a:off x="2697121" y="2596486"/>
            <a:ext cx="633507" cy="276999"/>
          </a:xfrm>
          <a:prstGeom prst="rect">
            <a:avLst/>
          </a:prstGeom>
          <a:noFill/>
        </p:spPr>
        <p:txBody>
          <a:bodyPr wrap="none" rtlCol="0">
            <a:spAutoFit/>
          </a:bodyPr>
          <a:lstStyle/>
          <a:p>
            <a:r>
              <a:rPr lang="en-US" sz="1200" dirty="0"/>
              <a:t>W=0.7</a:t>
            </a:r>
          </a:p>
        </p:txBody>
      </p:sp>
      <p:sp>
        <p:nvSpPr>
          <p:cNvPr id="73" name="TextBox 72">
            <a:extLst>
              <a:ext uri="{FF2B5EF4-FFF2-40B4-BE49-F238E27FC236}">
                <a16:creationId xmlns:a16="http://schemas.microsoft.com/office/drawing/2014/main" id="{08CEA0D9-FF90-4C2D-86A3-63E043C1E53C}"/>
              </a:ext>
            </a:extLst>
          </p:cNvPr>
          <p:cNvSpPr txBox="1"/>
          <p:nvPr/>
        </p:nvSpPr>
        <p:spPr>
          <a:xfrm>
            <a:off x="2697121" y="2058829"/>
            <a:ext cx="633507" cy="276999"/>
          </a:xfrm>
          <a:prstGeom prst="rect">
            <a:avLst/>
          </a:prstGeom>
          <a:noFill/>
        </p:spPr>
        <p:txBody>
          <a:bodyPr wrap="none" rtlCol="0">
            <a:spAutoFit/>
          </a:bodyPr>
          <a:lstStyle/>
          <a:p>
            <a:r>
              <a:rPr lang="en-US" sz="1200" dirty="0"/>
              <a:t>W=0.8</a:t>
            </a:r>
          </a:p>
        </p:txBody>
      </p:sp>
      <p:sp>
        <p:nvSpPr>
          <p:cNvPr id="74" name="TextBox 73">
            <a:extLst>
              <a:ext uri="{FF2B5EF4-FFF2-40B4-BE49-F238E27FC236}">
                <a16:creationId xmlns:a16="http://schemas.microsoft.com/office/drawing/2014/main" id="{76EB5BC9-F07B-45FA-A8C2-BC8882B1CB14}"/>
              </a:ext>
            </a:extLst>
          </p:cNvPr>
          <p:cNvSpPr txBox="1"/>
          <p:nvPr/>
        </p:nvSpPr>
        <p:spPr>
          <a:xfrm>
            <a:off x="2697121" y="1505432"/>
            <a:ext cx="633507" cy="276999"/>
          </a:xfrm>
          <a:prstGeom prst="rect">
            <a:avLst/>
          </a:prstGeom>
          <a:noFill/>
        </p:spPr>
        <p:txBody>
          <a:bodyPr wrap="none" rtlCol="0">
            <a:spAutoFit/>
          </a:bodyPr>
          <a:lstStyle/>
          <a:p>
            <a:r>
              <a:rPr lang="en-US" sz="1200" dirty="0"/>
              <a:t>W=0.9</a:t>
            </a:r>
          </a:p>
        </p:txBody>
      </p:sp>
      <p:sp>
        <p:nvSpPr>
          <p:cNvPr id="75" name="TextBox 74">
            <a:extLst>
              <a:ext uri="{FF2B5EF4-FFF2-40B4-BE49-F238E27FC236}">
                <a16:creationId xmlns:a16="http://schemas.microsoft.com/office/drawing/2014/main" id="{3BCED11C-78A4-406C-83C5-D5A7408E194A}"/>
              </a:ext>
            </a:extLst>
          </p:cNvPr>
          <p:cNvSpPr txBox="1"/>
          <p:nvPr/>
        </p:nvSpPr>
        <p:spPr>
          <a:xfrm>
            <a:off x="2697121" y="944249"/>
            <a:ext cx="633507" cy="276999"/>
          </a:xfrm>
          <a:prstGeom prst="rect">
            <a:avLst/>
          </a:prstGeom>
          <a:noFill/>
        </p:spPr>
        <p:txBody>
          <a:bodyPr wrap="none" rtlCol="0">
            <a:spAutoFit/>
          </a:bodyPr>
          <a:lstStyle/>
          <a:p>
            <a:r>
              <a:rPr lang="en-US" sz="1200" dirty="0"/>
              <a:t>W=1.0</a:t>
            </a:r>
          </a:p>
        </p:txBody>
      </p:sp>
      <p:sp>
        <p:nvSpPr>
          <p:cNvPr id="76" name="TextBox 75">
            <a:extLst>
              <a:ext uri="{FF2B5EF4-FFF2-40B4-BE49-F238E27FC236}">
                <a16:creationId xmlns:a16="http://schemas.microsoft.com/office/drawing/2014/main" id="{34B488FA-D819-4EAE-BDF5-CF22A2FC36F1}"/>
              </a:ext>
            </a:extLst>
          </p:cNvPr>
          <p:cNvSpPr txBox="1"/>
          <p:nvPr/>
        </p:nvSpPr>
        <p:spPr>
          <a:xfrm>
            <a:off x="4132540" y="1864419"/>
            <a:ext cx="471351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whole unit cell is represented as 2D sections stacked along “w”.</a:t>
            </a:r>
          </a:p>
          <a:p>
            <a:pPr marL="285750" indent="-285750">
              <a:buFont typeface="Arial" panose="020B0604020202020204" pitchFamily="34" charset="0"/>
              <a:buChar char="•"/>
            </a:pPr>
            <a:r>
              <a:rPr lang="en-US" dirty="0"/>
              <a:t>Some sections have peaks, some don’t.</a:t>
            </a:r>
          </a:p>
          <a:p>
            <a:pPr marL="285750" indent="-285750">
              <a:buFont typeface="Arial" panose="020B0604020202020204" pitchFamily="34" charset="0"/>
              <a:buChar char="•"/>
            </a:pPr>
            <a:r>
              <a:rPr lang="en-US" dirty="0"/>
              <a:t>I am confident that the heavy atom is bound because:</a:t>
            </a:r>
          </a:p>
          <a:p>
            <a:pPr marL="742950" lvl="1" indent="-285750">
              <a:buFont typeface="Arial" panose="020B0604020202020204" pitchFamily="34" charset="0"/>
              <a:buChar char="•"/>
            </a:pPr>
            <a:r>
              <a:rPr lang="en-US" dirty="0"/>
              <a:t>The peaks are strong. </a:t>
            </a:r>
          </a:p>
          <a:p>
            <a:pPr marL="742950" lvl="1" indent="-285750">
              <a:buFont typeface="Arial" panose="020B0604020202020204" pitchFamily="34" charset="0"/>
              <a:buChar char="•"/>
            </a:pPr>
            <a:r>
              <a:rPr lang="en-US" dirty="0"/>
              <a:t>All peaks shown exceed a threshold of 20 times higher than background (i.e. 20 </a:t>
            </a:r>
            <a:r>
              <a:rPr lang="en-US" dirty="0">
                <a:latin typeface="Symbol" panose="05050102010706020507" pitchFamily="18" charset="2"/>
              </a:rPr>
              <a:t>s</a:t>
            </a:r>
            <a:r>
              <a:rPr lang="en-US" dirty="0"/>
              <a:t>).</a:t>
            </a:r>
          </a:p>
          <a:p>
            <a:pPr marL="742950" lvl="1" indent="-285750">
              <a:buFont typeface="Arial" panose="020B0604020202020204" pitchFamily="34" charset="0"/>
              <a:buChar char="•"/>
            </a:pPr>
            <a:r>
              <a:rPr lang="en-US" dirty="0"/>
              <a:t>If no heavy atom were bound, I would expect that most peaks would be under a height of 5 </a:t>
            </a:r>
            <a:r>
              <a:rPr lang="en-US" dirty="0">
                <a:latin typeface="Symbol" panose="05050102010706020507" pitchFamily="18" charset="2"/>
              </a:rPr>
              <a:t>s</a:t>
            </a:r>
            <a:r>
              <a:rPr lang="en-US" dirty="0"/>
              <a:t>.</a:t>
            </a:r>
          </a:p>
          <a:p>
            <a:pPr marL="285750" indent="-285750">
              <a:buFont typeface="Arial" panose="020B0604020202020204" pitchFamily="34" charset="0"/>
              <a:buChar char="•"/>
            </a:pPr>
            <a:r>
              <a:rPr lang="en-US" dirty="0"/>
              <a:t>There are about 60 peaks in the unit cell (off origin). How many heavy atoms would this likely be in the unit cell given ~60 peaks?</a:t>
            </a:r>
          </a:p>
        </p:txBody>
      </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4E2716A-75DE-4144-96E3-78C11B04F5F2}"/>
                  </a:ext>
                </a:extLst>
              </p:cNvPr>
              <p:cNvSpPr/>
              <p:nvPr/>
            </p:nvSpPr>
            <p:spPr>
              <a:xfrm>
                <a:off x="3646429" y="1082748"/>
                <a:ext cx="5509697" cy="369332"/>
              </a:xfrm>
              <a:prstGeom prst="rect">
                <a:avLst/>
              </a:prstGeom>
            </p:spPr>
            <p:txBody>
              <a:bodyPr wrap="square">
                <a:spAutoFit/>
              </a:bodyPr>
              <a:lstStyle/>
              <a:p>
                <a:r>
                  <a:rPr lang="en-US" dirty="0">
                    <a:solidFill>
                      <a:srgbClr val="FF0000"/>
                    </a:solidFill>
                    <a:latin typeface="Cambria Math" panose="02040503050406030204" pitchFamily="18" charset="0"/>
                    <a:ea typeface="Cambria Math" panose="02040503050406030204" pitchFamily="18" charset="0"/>
                  </a:rPr>
                  <a:t>P</a:t>
                </a:r>
                <a:r>
                  <a:rPr lang="en-US" dirty="0">
                    <a:solidFill>
                      <a:srgbClr val="000000"/>
                    </a:solidFill>
                    <a:latin typeface="Cambria Math" panose="02040503050406030204" pitchFamily="18" charset="0"/>
                    <a:ea typeface="Cambria Math" panose="02040503050406030204" pitchFamily="18" charset="0"/>
                  </a:rPr>
                  <a:t>(</a:t>
                </a:r>
                <a:r>
                  <a:rPr lang="en-US" dirty="0" err="1">
                    <a:solidFill>
                      <a:srgbClr val="000000"/>
                    </a:solidFill>
                    <a:latin typeface="Cambria Math" panose="02040503050406030204" pitchFamily="18" charset="0"/>
                    <a:ea typeface="Cambria Math" panose="02040503050406030204" pitchFamily="18" charset="0"/>
                  </a:rPr>
                  <a:t>u,v,w</a:t>
                </a:r>
                <a:r>
                  <a:rPr lang="en-US" dirty="0">
                    <a:solidFill>
                      <a:srgbClr val="000000"/>
                    </a:solidFill>
                    <a:latin typeface="Cambria Math" panose="02040503050406030204" pitchFamily="18" charset="0"/>
                    <a:ea typeface="Cambria Math" panose="02040503050406030204" pitchFamily="18" charset="0"/>
                  </a:rPr>
                  <a:t>)</a:t>
                </a:r>
                <a:r>
                  <a:rPr lang="en-US" dirty="0">
                    <a:solidFill>
                      <a:srgbClr val="000000"/>
                    </a:solidFill>
                  </a:rPr>
                  <a:t>=</a:t>
                </a:r>
                <a14:m>
                  <m:oMath xmlns:m="http://schemas.openxmlformats.org/officeDocument/2006/math">
                    <m:nary>
                      <m:naryPr>
                        <m:chr m:val="∑"/>
                        <m:supHide m:val="on"/>
                        <m:ctrlPr>
                          <a:rPr lang="en-US" i="1">
                            <a:solidFill>
                              <a:srgbClr val="000000"/>
                            </a:solidFill>
                            <a:latin typeface="Cambria Math" panose="02040503050406030204" pitchFamily="18" charset="0"/>
                          </a:rPr>
                        </m:ctrlPr>
                      </m:naryPr>
                      <m:sub>
                        <m:r>
                          <m:rPr>
                            <m:brk m:alnAt="7"/>
                          </m:rP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𝑘𝑙</m:t>
                        </m:r>
                      </m:sub>
                      <m:sup/>
                      <m:e>
                        <m:r>
                          <m:rPr>
                            <m:nor/>
                          </m:rPr>
                          <a:rPr lang="en-US" sz="1600" dirty="0">
                            <a:solidFill>
                              <a:srgbClr val="000000"/>
                            </a:solidFill>
                            <a:latin typeface="Cambria Math" panose="02040503050406030204" pitchFamily="18" charset="0"/>
                            <a:ea typeface="Cambria Math" panose="02040503050406030204" pitchFamily="18" charset="0"/>
                          </a:rPr>
                          <m:t>(</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FF0000"/>
                            </a:solidFill>
                            <a:latin typeface="Cambria Math" panose="02040503050406030204" pitchFamily="18" charset="0"/>
                            <a:ea typeface="Cambria Math" panose="02040503050406030204" pitchFamily="18" charset="0"/>
                          </a:rPr>
                          <m:t>F</m:t>
                        </m:r>
                        <m:r>
                          <m:rPr>
                            <m:nor/>
                          </m:rPr>
                          <a:rPr lang="en-US" sz="1600" baseline="-25000" dirty="0">
                            <a:solidFill>
                              <a:srgbClr val="FF0000"/>
                            </a:solidFill>
                            <a:latin typeface="Cambria Math" panose="02040503050406030204" pitchFamily="18" charset="0"/>
                            <a:ea typeface="Cambria Math" panose="02040503050406030204" pitchFamily="18" charset="0"/>
                          </a:rPr>
                          <m:t>P</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m:t>
                        </m:r>
                        <m:r>
                          <m:rPr>
                            <m:nor/>
                          </m:rPr>
                          <a:rPr lang="en-US" sz="1600" baseline="-25000" dirty="0">
                            <a:solidFill>
                              <a:srgbClr val="FF0000"/>
                            </a:solidFill>
                            <a:latin typeface="Cambria Math" panose="02040503050406030204" pitchFamily="18" charset="0"/>
                            <a:ea typeface="Cambria Math" panose="02040503050406030204" pitchFamily="18" charset="0"/>
                          </a:rPr>
                          <m:t>H</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g</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FF0000"/>
                            </a:solidFill>
                            <a:latin typeface="Cambria Math" panose="02040503050406030204" pitchFamily="18" charset="0"/>
                            <a:ea typeface="Cambria Math" panose="02040503050406030204" pitchFamily="18" charset="0"/>
                          </a:rPr>
                          <m:t>F</m:t>
                        </m:r>
                        <m:r>
                          <m:rPr>
                            <m:nor/>
                          </m:rPr>
                          <a:rPr lang="en-US" sz="1600" baseline="-25000" dirty="0">
                            <a:solidFill>
                              <a:srgbClr val="FF0000"/>
                            </a:solidFill>
                            <a:latin typeface="Cambria Math" panose="02040503050406030204" pitchFamily="18" charset="0"/>
                            <a:ea typeface="Cambria Math" panose="02040503050406030204" pitchFamily="18" charset="0"/>
                          </a:rPr>
                          <m:t>P</m:t>
                        </m:r>
                        <m:r>
                          <m:rPr>
                            <m:nor/>
                          </m:rPr>
                          <a:rPr lang="en-US" sz="1600" b="0" i="0" baseline="-25000" dirty="0" smtClean="0">
                            <a:solidFill>
                              <a:srgbClr val="FF0000"/>
                            </a:solidFill>
                            <a:latin typeface="Cambria Math" panose="02040503050406030204" pitchFamily="18" charset="0"/>
                            <a:ea typeface="Cambria Math" panose="02040503050406030204" pitchFamily="18" charset="0"/>
                          </a:rPr>
                          <m:t>roK</m:t>
                        </m:r>
                        <m:r>
                          <m:rPr>
                            <m:nor/>
                          </m:rPr>
                          <a:rPr lang="en-US" sz="1600" dirty="0">
                            <a:latin typeface="Cambria Math" panose="02040503050406030204" pitchFamily="18" charset="0"/>
                            <a:ea typeface="Cambria Math" panose="02040503050406030204" pitchFamily="18" charset="0"/>
                          </a:rPr>
                          <m:t>|</m:t>
                        </m:r>
                        <m:r>
                          <m:rPr>
                            <m:nor/>
                          </m:rPr>
                          <a:rPr lang="en-US" sz="1600" dirty="0">
                            <a:solidFill>
                              <a:srgbClr val="000000"/>
                            </a:solidFill>
                            <a:latin typeface="Cambria Math" panose="02040503050406030204" pitchFamily="18" charset="0"/>
                            <a:ea typeface="Cambria Math" panose="02040503050406030204" pitchFamily="18" charset="0"/>
                          </a:rPr>
                          <m:t>)</m:t>
                        </m:r>
                        <m:r>
                          <a:rPr lang="en-US" i="1" baseline="3000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𝑐𝑜𝑠</m:t>
                        </m:r>
                        <m:r>
                          <a:rPr lang="en-US" i="1">
                            <a:solidFill>
                              <a:srgbClr val="000000"/>
                            </a:solidFill>
                            <a:latin typeface="Cambria Math" panose="02040503050406030204" pitchFamily="18" charset="0"/>
                          </a:rPr>
                          <m:t>2</m:t>
                        </m:r>
                        <m:r>
                          <m:rPr>
                            <m:sty m:val="p"/>
                          </m:rPr>
                          <a:rPr lang="el-GR" i="1">
                            <a:solidFill>
                              <a:srgbClr val="000000"/>
                            </a:solidFill>
                            <a:latin typeface="Cambria Math" panose="02040503050406030204" pitchFamily="18" charset="0"/>
                          </a:rPr>
                          <m:t>π</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𝑘𝑣</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𝑙𝑤</m:t>
                        </m:r>
                        <m:r>
                          <a:rPr lang="en-US" i="1">
                            <a:solidFill>
                              <a:srgbClr val="000000"/>
                            </a:solidFill>
                            <a:latin typeface="Cambria Math" panose="02040503050406030204" pitchFamily="18" charset="0"/>
                          </a:rPr>
                          <m:t>)</m:t>
                        </m:r>
                      </m:e>
                    </m:nary>
                  </m:oMath>
                </a14:m>
                <a:endParaRPr lang="en-US" dirty="0"/>
              </a:p>
            </p:txBody>
          </p:sp>
        </mc:Choice>
        <mc:Fallback xmlns="">
          <p:sp>
            <p:nvSpPr>
              <p:cNvPr id="78" name="Rectangle 77">
                <a:extLst>
                  <a:ext uri="{FF2B5EF4-FFF2-40B4-BE49-F238E27FC236}">
                    <a16:creationId xmlns:a16="http://schemas.microsoft.com/office/drawing/2014/main" id="{D4E2716A-75DE-4144-96E3-78C11B04F5F2}"/>
                  </a:ext>
                </a:extLst>
              </p:cNvPr>
              <p:cNvSpPr>
                <a:spLocks noRot="1" noChangeAspect="1" noMove="1" noResize="1" noEditPoints="1" noAdjustHandles="1" noChangeArrowheads="1" noChangeShapeType="1" noTextEdit="1"/>
              </p:cNvSpPr>
              <p:nvPr/>
            </p:nvSpPr>
            <p:spPr>
              <a:xfrm>
                <a:off x="3646429" y="1082748"/>
                <a:ext cx="5509697" cy="369332"/>
              </a:xfrm>
              <a:prstGeom prst="rect">
                <a:avLst/>
              </a:prstGeom>
              <a:blipFill>
                <a:blip r:embed="rId13"/>
                <a:stretch>
                  <a:fillRect l="-885" t="-120000" b="-190000"/>
                </a:stretch>
              </a:blipFill>
            </p:spPr>
            <p:txBody>
              <a:bodyPr/>
              <a:lstStyle/>
              <a:p>
                <a:r>
                  <a:rPr lang="en-US">
                    <a:noFill/>
                  </a:rPr>
                  <a:t> </a:t>
                </a:r>
              </a:p>
            </p:txBody>
          </p:sp>
        </mc:Fallback>
      </mc:AlternateContent>
    </p:spTree>
    <p:extLst>
      <p:ext uri="{BB962C8B-B14F-4D97-AF65-F5344CB8AC3E}">
        <p14:creationId xmlns:p14="http://schemas.microsoft.com/office/powerpoint/2010/main" val="8191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6740-2FFB-4635-AFBD-8FEB4D25218F}"/>
              </a:ext>
            </a:extLst>
          </p:cNvPr>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83A06B18-CFE6-4D6F-8919-3712E4EFFD1C}"/>
              </a:ext>
            </a:extLst>
          </p:cNvPr>
          <p:cNvSpPr txBox="1"/>
          <p:nvPr/>
        </p:nvSpPr>
        <p:spPr>
          <a:xfrm>
            <a:off x="616528" y="2043243"/>
            <a:ext cx="8257310" cy="1477328"/>
          </a:xfrm>
          <a:prstGeom prst="rect">
            <a:avLst/>
          </a:prstGeom>
          <a:noFill/>
        </p:spPr>
        <p:txBody>
          <a:bodyPr wrap="square" rtlCol="0">
            <a:spAutoFit/>
          </a:bodyPr>
          <a:lstStyle/>
          <a:p>
            <a:r>
              <a:rPr lang="en-US" dirty="0"/>
              <a:t>Duilio will give an introduction to the use of direct methods to solve the heavy atom substructure on Monday, Jan 27.</a:t>
            </a:r>
          </a:p>
          <a:p>
            <a:endParaRPr lang="en-US" dirty="0"/>
          </a:p>
          <a:p>
            <a:endParaRPr lang="en-US" dirty="0"/>
          </a:p>
          <a:p>
            <a:r>
              <a:rPr lang="en-US" dirty="0"/>
              <a:t>Phasing and Map Calculation happen a week after the Patterson lab.</a:t>
            </a:r>
          </a:p>
        </p:txBody>
      </p:sp>
    </p:spTree>
    <p:extLst>
      <p:ext uri="{BB962C8B-B14F-4D97-AF65-F5344CB8AC3E}">
        <p14:creationId xmlns:p14="http://schemas.microsoft.com/office/powerpoint/2010/main" val="4094989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0203-EDBC-43E4-8644-20DF2369FD3A}"/>
              </a:ext>
            </a:extLst>
          </p:cNvPr>
          <p:cNvSpPr>
            <a:spLocks noGrp="1"/>
          </p:cNvSpPr>
          <p:nvPr>
            <p:ph type="title"/>
          </p:nvPr>
        </p:nvSpPr>
        <p:spPr/>
        <p:txBody>
          <a:bodyPr/>
          <a:lstStyle/>
          <a:p>
            <a:r>
              <a:rPr lang="en-US" dirty="0"/>
              <a:t>In practice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E762A6-62EC-42B4-8370-E75F66A15DAB}"/>
                  </a:ext>
                </a:extLst>
              </p:cNvPr>
              <p:cNvSpPr txBox="1"/>
              <p:nvPr/>
            </p:nvSpPr>
            <p:spPr>
              <a:xfrm>
                <a:off x="781050" y="1417638"/>
                <a:ext cx="7785099" cy="4801314"/>
              </a:xfrm>
              <a:prstGeom prst="rect">
                <a:avLst/>
              </a:prstGeom>
              <a:noFill/>
            </p:spPr>
            <p:txBody>
              <a:bodyPr wrap="square" rtlCol="0">
                <a:spAutoFit/>
              </a:bodyPr>
              <a:lstStyle/>
              <a:p>
                <a:pPr marL="285750" indent="-285750">
                  <a:buFont typeface="Arial" panose="020B0604020202020204" pitchFamily="34" charset="0"/>
                  <a:buChar char="•"/>
                </a:pPr>
                <a:r>
                  <a:rPr lang="en-US" dirty="0"/>
                  <a:t>Algebraic calculations would be very lengthy and tedious if there were multiple heavy atoms in the unit cell.</a:t>
                </a:r>
              </a:p>
              <a:p>
                <a:pPr marL="285750" indent="-285750">
                  <a:buFont typeface="Arial" panose="020B0604020202020204" pitchFamily="34" charset="0"/>
                  <a:buChar char="•"/>
                </a:pPr>
                <a:r>
                  <a:rPr lang="en-US" dirty="0"/>
                  <a:t>In practice, we use direct methods to determine the coordinates of the heavy atom.</a:t>
                </a:r>
              </a:p>
              <a:p>
                <a:pPr marL="285750" indent="-285750">
                  <a:buFont typeface="Arial" panose="020B0604020202020204" pitchFamily="34" charset="0"/>
                  <a:buChar char="•"/>
                </a:pPr>
                <a:r>
                  <a:rPr lang="en-US" dirty="0"/>
                  <a:t>Direct methods uses measured values of </a:t>
                </a:r>
                <a14:m>
                  <m:oMath xmlns:m="http://schemas.openxmlformats.org/officeDocument/2006/math">
                    <m:r>
                      <m:rPr>
                        <m:nor/>
                      </m:rPr>
                      <a:rPr lang="en-US" dirty="0">
                        <a:solidFill>
                          <a:srgbClr val="000000"/>
                        </a:solidFill>
                        <a:latin typeface="Cambria Math" panose="02040503050406030204" pitchFamily="18" charset="0"/>
                        <a:ea typeface="Cambria Math" panose="02040503050406030204" pitchFamily="18" charset="0"/>
                      </a:rPr>
                      <m:t>(</m:t>
                    </m:r>
                    <m:r>
                      <m:rPr>
                        <m:nor/>
                      </m:rPr>
                      <a:rPr lang="en-US" dirty="0">
                        <a:latin typeface="Cambria Math" panose="02040503050406030204" pitchFamily="18" charset="0"/>
                        <a:ea typeface="Cambria Math" panose="02040503050406030204" pitchFamily="18" charset="0"/>
                      </a:rPr>
                      <m:t>|</m:t>
                    </m:r>
                    <m:r>
                      <m:rPr>
                        <m:nor/>
                      </m:rPr>
                      <a:rPr lang="en-US" dirty="0">
                        <a:solidFill>
                          <a:srgbClr val="FF0000"/>
                        </a:solidFill>
                        <a:latin typeface="Cambria Math" panose="02040503050406030204" pitchFamily="18" charset="0"/>
                        <a:ea typeface="Cambria Math" panose="02040503050406030204" pitchFamily="18" charset="0"/>
                      </a:rPr>
                      <m:t>F</m:t>
                    </m:r>
                    <m:r>
                      <m:rPr>
                        <m:nor/>
                      </m:rPr>
                      <a:rPr lang="en-US" baseline="-25000" dirty="0">
                        <a:solidFill>
                          <a:srgbClr val="FF0000"/>
                        </a:solidFill>
                        <a:latin typeface="Cambria Math" panose="02040503050406030204" pitchFamily="18" charset="0"/>
                        <a:ea typeface="Cambria Math" panose="02040503050406030204" pitchFamily="18" charset="0"/>
                      </a:rPr>
                      <m:t>PH</m:t>
                    </m:r>
                    <m:r>
                      <m:rPr>
                        <m:nor/>
                      </m:rPr>
                      <a:rPr lang="en-US" dirty="0">
                        <a:latin typeface="Cambria Math" panose="02040503050406030204" pitchFamily="18" charset="0"/>
                        <a:ea typeface="Cambria Math" panose="02040503050406030204" pitchFamily="18" charset="0"/>
                      </a:rPr>
                      <m:t>|−|</m:t>
                    </m:r>
                    <m:r>
                      <m:rPr>
                        <m:nor/>
                      </m:rPr>
                      <a:rPr lang="en-US" dirty="0">
                        <a:solidFill>
                          <a:srgbClr val="FF0000"/>
                        </a:solidFill>
                        <a:latin typeface="Cambria Math" panose="02040503050406030204" pitchFamily="18" charset="0"/>
                        <a:ea typeface="Cambria Math" panose="02040503050406030204" pitchFamily="18" charset="0"/>
                      </a:rPr>
                      <m:t>F</m:t>
                    </m:r>
                    <m:r>
                      <m:rPr>
                        <m:nor/>
                      </m:rPr>
                      <a:rPr lang="en-US" baseline="-25000" dirty="0">
                        <a:solidFill>
                          <a:srgbClr val="FF0000"/>
                        </a:solidFill>
                        <a:latin typeface="Cambria Math" panose="02040503050406030204" pitchFamily="18" charset="0"/>
                        <a:ea typeface="Cambria Math" panose="02040503050406030204" pitchFamily="18" charset="0"/>
                      </a:rPr>
                      <m:t>P</m:t>
                    </m:r>
                    <m:r>
                      <m:rPr>
                        <m:nor/>
                      </m:rPr>
                      <a:rPr lang="en-US" dirty="0">
                        <a:latin typeface="Cambria Math" panose="02040503050406030204" pitchFamily="18" charset="0"/>
                        <a:ea typeface="Cambria Math" panose="02040503050406030204" pitchFamily="18" charset="0"/>
                      </a:rPr>
                      <m:t>|</m:t>
                    </m:r>
                    <m:r>
                      <m:rPr>
                        <m:nor/>
                      </m:rPr>
                      <a:rPr lang="en-US" dirty="0">
                        <a:solidFill>
                          <a:srgbClr val="000000"/>
                        </a:solidFill>
                        <a:latin typeface="Cambria Math" panose="02040503050406030204" pitchFamily="18" charset="0"/>
                        <a:ea typeface="Cambria Math" panose="02040503050406030204" pitchFamily="18" charset="0"/>
                      </a:rPr>
                      <m:t>)</m:t>
                    </m:r>
                  </m:oMath>
                </a14:m>
                <a:r>
                  <a:rPr lang="en-US" dirty="0"/>
                  <a:t>. It needs no phase information.</a:t>
                </a:r>
              </a:p>
              <a:p>
                <a:pPr marL="285750" indent="-285750">
                  <a:buFont typeface="Arial" panose="020B0604020202020204" pitchFamily="34" charset="0"/>
                  <a:buChar char="•"/>
                </a:pPr>
                <a:r>
                  <a:rPr lang="en-US" dirty="0"/>
                  <a:t>The success of the direct methods relies on the use of space-group defined relationships between phases.</a:t>
                </a:r>
              </a:p>
              <a:p>
                <a:pPr marL="285750" indent="-285750">
                  <a:buFont typeface="Arial" panose="020B0604020202020204" pitchFamily="34" charset="0"/>
                  <a:buChar char="•"/>
                </a:pPr>
                <a:r>
                  <a:rPr lang="en-US" dirty="0"/>
                  <a:t>Phases are restrained so that the electron density map (of the heavy atom) has discrete atom-like spheres of density (other shapes not allowed).</a:t>
                </a:r>
              </a:p>
              <a:p>
                <a:pPr marL="285750" indent="-285750">
                  <a:buFont typeface="Arial" panose="020B0604020202020204" pitchFamily="34" charset="0"/>
                  <a:buChar char="•"/>
                </a:pPr>
                <a:r>
                  <a:rPr lang="en-US" dirty="0"/>
                  <a:t>High resolution data (1.0 </a:t>
                </a:r>
                <a:r>
                  <a:rPr lang="en-US" dirty="0">
                    <a:latin typeface="Calibri" panose="020F0502020204030204" pitchFamily="34" charset="0"/>
                    <a:ea typeface="Calibri" panose="020F0502020204030204" pitchFamily="34" charset="0"/>
                    <a:cs typeface="Calibri" panose="020F0502020204030204" pitchFamily="34" charset="0"/>
                  </a:rPr>
                  <a:t>Å</a:t>
                </a:r>
                <a:r>
                  <a:rPr lang="en-US" dirty="0"/>
                  <a:t>) is not required.  3.0 </a:t>
                </a:r>
                <a:r>
                  <a:rPr lang="en-US" dirty="0">
                    <a:latin typeface="Calibri" panose="020F0502020204030204" pitchFamily="34" charset="0"/>
                    <a:ea typeface="Calibri" panose="020F0502020204030204" pitchFamily="34" charset="0"/>
                    <a:cs typeface="Calibri" panose="020F0502020204030204" pitchFamily="34" charset="0"/>
                  </a:rPr>
                  <a:t>Å</a:t>
                </a:r>
                <a:r>
                  <a:rPr lang="en-US" dirty="0"/>
                  <a:t> resolution works. The heavy atoms are so few in the cell that they are completely resolved (separated) at 3.0 </a:t>
                </a:r>
                <a:r>
                  <a:rPr lang="en-US" dirty="0">
                    <a:latin typeface="Calibri" panose="020F0502020204030204" pitchFamily="34" charset="0"/>
                    <a:ea typeface="Calibri" panose="020F0502020204030204" pitchFamily="34" charset="0"/>
                    <a:cs typeface="Calibri" panose="020F0502020204030204" pitchFamily="34" charset="0"/>
                  </a:rPr>
                  <a:t>Å</a:t>
                </a:r>
                <a:r>
                  <a:rPr lang="en-US" dirty="0"/>
                  <a:t> resolution.</a:t>
                </a:r>
              </a:p>
              <a:p>
                <a:pPr marL="285750" indent="-285750">
                  <a:buFont typeface="Arial" panose="020B0604020202020204" pitchFamily="34" charset="0"/>
                  <a:buChar char="•"/>
                </a:pPr>
                <a:r>
                  <a:rPr lang="en-US" dirty="0"/>
                  <a:t>Duilio will tell us more about direct methods on Monday.</a:t>
                </a:r>
              </a:p>
              <a:p>
                <a:pPr marL="285750" indent="-285750">
                  <a:buFont typeface="Arial" panose="020B0604020202020204" pitchFamily="34" charset="0"/>
                  <a:buChar char="•"/>
                </a:pPr>
                <a:r>
                  <a:rPr lang="en-US" dirty="0"/>
                  <a:t>We will use direct methods to determine heavy atom </a:t>
                </a:r>
                <a:r>
                  <a:rPr lang="en-US" dirty="0" err="1"/>
                  <a:t>x,y,z</a:t>
                </a:r>
                <a:r>
                  <a:rPr lang="en-US" dirty="0"/>
                  <a:t>, and then we will verify that the coordinates predict all Patterson peaks.</a:t>
                </a:r>
              </a:p>
            </p:txBody>
          </p:sp>
        </mc:Choice>
        <mc:Fallback xmlns="">
          <p:sp>
            <p:nvSpPr>
              <p:cNvPr id="3" name="TextBox 2">
                <a:extLst>
                  <a:ext uri="{FF2B5EF4-FFF2-40B4-BE49-F238E27FC236}">
                    <a16:creationId xmlns:a16="http://schemas.microsoft.com/office/drawing/2014/main" id="{B7E762A6-62EC-42B4-8370-E75F66A15DAB}"/>
                  </a:ext>
                </a:extLst>
              </p:cNvPr>
              <p:cNvSpPr txBox="1">
                <a:spLocks noRot="1" noChangeAspect="1" noMove="1" noResize="1" noEditPoints="1" noAdjustHandles="1" noChangeArrowheads="1" noChangeShapeType="1" noTextEdit="1"/>
              </p:cNvSpPr>
              <p:nvPr/>
            </p:nvSpPr>
            <p:spPr>
              <a:xfrm>
                <a:off x="781050" y="1417638"/>
                <a:ext cx="7785099" cy="4801314"/>
              </a:xfrm>
              <a:prstGeom prst="rect">
                <a:avLst/>
              </a:prstGeom>
              <a:blipFill>
                <a:blip r:embed="rId2"/>
                <a:stretch>
                  <a:fillRect l="-470" t="-762" r="-157" b="-1144"/>
                </a:stretch>
              </a:blipFill>
            </p:spPr>
            <p:txBody>
              <a:bodyPr/>
              <a:lstStyle/>
              <a:p>
                <a:r>
                  <a:rPr lang="en-US">
                    <a:noFill/>
                  </a:rPr>
                  <a:t> </a:t>
                </a:r>
              </a:p>
            </p:txBody>
          </p:sp>
        </mc:Fallback>
      </mc:AlternateContent>
    </p:spTree>
    <p:extLst>
      <p:ext uri="{BB962C8B-B14F-4D97-AF65-F5344CB8AC3E}">
        <p14:creationId xmlns:p14="http://schemas.microsoft.com/office/powerpoint/2010/main" val="76680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4000" dirty="0"/>
              <a:t>How many Patterson peaks are expected for n atoms? </a:t>
            </a:r>
          </a:p>
        </p:txBody>
      </p:sp>
      <p:sp>
        <p:nvSpPr>
          <p:cNvPr id="3" name="TextBox 2">
            <a:extLst>
              <a:ext uri="{FF2B5EF4-FFF2-40B4-BE49-F238E27FC236}">
                <a16:creationId xmlns:a16="http://schemas.microsoft.com/office/drawing/2014/main" id="{3EF06E15-7640-4BEE-9E4D-E7E1838F192A}"/>
              </a:ext>
            </a:extLst>
          </p:cNvPr>
          <p:cNvSpPr txBox="1"/>
          <p:nvPr/>
        </p:nvSpPr>
        <p:spPr>
          <a:xfrm>
            <a:off x="4132540" y="1864419"/>
            <a:ext cx="471351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Patterson peaks arise from vectors between atoms in the unit cell.  </a:t>
            </a:r>
          </a:p>
          <a:p>
            <a:pPr marL="285750" indent="-285750">
              <a:buFont typeface="Arial" panose="020B0604020202020204" pitchFamily="34" charset="0"/>
              <a:buChar char="•"/>
            </a:pPr>
            <a:r>
              <a:rPr lang="en-US" dirty="0"/>
              <a:t>If there is only one atom in the unit cell, how many vectors can you draw?</a:t>
            </a:r>
          </a:p>
          <a:p>
            <a:pPr marL="285750" indent="-285750">
              <a:buFont typeface="Arial" panose="020B0604020202020204" pitchFamily="34" charset="0"/>
              <a:buChar char="•"/>
            </a:pPr>
            <a:r>
              <a:rPr lang="en-US" dirty="0"/>
              <a:t>1 vector = the atom to itself = zero length.</a:t>
            </a:r>
          </a:p>
        </p:txBody>
      </p:sp>
      <p:sp>
        <p:nvSpPr>
          <p:cNvPr id="29" name="Cube 28">
            <a:extLst>
              <a:ext uri="{FF2B5EF4-FFF2-40B4-BE49-F238E27FC236}">
                <a16:creationId xmlns:a16="http://schemas.microsoft.com/office/drawing/2014/main" id="{C861233F-6418-43E3-AA57-7479E376F797}"/>
              </a:ext>
            </a:extLst>
          </p:cNvPr>
          <p:cNvSpPr/>
          <p:nvPr/>
        </p:nvSpPr>
        <p:spPr>
          <a:xfrm>
            <a:off x="586739" y="2095277"/>
            <a:ext cx="3107112" cy="4646325"/>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D3A24E-35C1-4EB3-9F41-C7C8EF3398C4}"/>
              </a:ext>
            </a:extLst>
          </p:cNvPr>
          <p:cNvSpPr>
            <a:spLocks noChangeAspect="1"/>
          </p:cNvSpPr>
          <p:nvPr/>
        </p:nvSpPr>
        <p:spPr>
          <a:xfrm>
            <a:off x="9923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4" name="Arc 33">
            <a:extLst>
              <a:ext uri="{FF2B5EF4-FFF2-40B4-BE49-F238E27FC236}">
                <a16:creationId xmlns:a16="http://schemas.microsoft.com/office/drawing/2014/main" id="{135E567E-052F-4529-A7A7-CAA81FE725FA}"/>
              </a:ext>
            </a:extLst>
          </p:cNvPr>
          <p:cNvSpPr/>
          <p:nvPr/>
        </p:nvSpPr>
        <p:spPr>
          <a:xfrm>
            <a:off x="685499"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aphicFrame>
        <p:nvGraphicFramePr>
          <p:cNvPr id="82" name="Table 81">
            <a:extLst>
              <a:ext uri="{FF2B5EF4-FFF2-40B4-BE49-F238E27FC236}">
                <a16:creationId xmlns:a16="http://schemas.microsoft.com/office/drawing/2014/main" id="{57698CFC-02D8-4795-A2C2-EF76ADFAB64B}"/>
              </a:ext>
            </a:extLst>
          </p:cNvPr>
          <p:cNvGraphicFramePr>
            <a:graphicFrameLocks noGrp="1"/>
          </p:cNvGraphicFramePr>
          <p:nvPr>
            <p:extLst>
              <p:ext uri="{D42A27DB-BD31-4B8C-83A1-F6EECF244321}">
                <p14:modId xmlns:p14="http://schemas.microsoft.com/office/powerpoint/2010/main" val="2512055968"/>
              </p:ext>
            </p:extLst>
          </p:nvPr>
        </p:nvGraphicFramePr>
        <p:xfrm>
          <a:off x="4132541" y="3423743"/>
          <a:ext cx="4713512" cy="1010920"/>
        </p:xfrm>
        <a:graphic>
          <a:graphicData uri="http://schemas.openxmlformats.org/drawingml/2006/table">
            <a:tbl>
              <a:tblPr firstRow="1" bandRow="1">
                <a:tableStyleId>{5C22544A-7EE6-4342-B048-85BDC9FD1C3A}</a:tableStyleId>
              </a:tblPr>
              <a:tblGrid>
                <a:gridCol w="1178378">
                  <a:extLst>
                    <a:ext uri="{9D8B030D-6E8A-4147-A177-3AD203B41FA5}">
                      <a16:colId xmlns:a16="http://schemas.microsoft.com/office/drawing/2014/main" val="1604341650"/>
                    </a:ext>
                  </a:extLst>
                </a:gridCol>
                <a:gridCol w="1178378">
                  <a:extLst>
                    <a:ext uri="{9D8B030D-6E8A-4147-A177-3AD203B41FA5}">
                      <a16:colId xmlns:a16="http://schemas.microsoft.com/office/drawing/2014/main" val="1585863868"/>
                    </a:ext>
                  </a:extLst>
                </a:gridCol>
                <a:gridCol w="1178378">
                  <a:extLst>
                    <a:ext uri="{9D8B030D-6E8A-4147-A177-3AD203B41FA5}">
                      <a16:colId xmlns:a16="http://schemas.microsoft.com/office/drawing/2014/main" val="1510761275"/>
                    </a:ext>
                  </a:extLst>
                </a:gridCol>
                <a:gridCol w="1178378">
                  <a:extLst>
                    <a:ext uri="{9D8B030D-6E8A-4147-A177-3AD203B41FA5}">
                      <a16:colId xmlns:a16="http://schemas.microsoft.com/office/drawing/2014/main" val="2667237158"/>
                    </a:ext>
                  </a:extLst>
                </a:gridCol>
              </a:tblGrid>
              <a:tr h="370840">
                <a:tc>
                  <a:txBody>
                    <a:bodyPr/>
                    <a:lstStyle/>
                    <a:p>
                      <a:r>
                        <a:rPr lang="en-US" b="0" dirty="0">
                          <a:solidFill>
                            <a:schemeClr val="tx1"/>
                          </a:solidFill>
                        </a:rPr>
                        <a:t>“n” atoms</a:t>
                      </a:r>
                    </a:p>
                  </a:txBody>
                  <a:tcPr/>
                </a:tc>
                <a:tc>
                  <a:txBody>
                    <a:bodyPr/>
                    <a:lstStyle/>
                    <a:p>
                      <a:r>
                        <a:rPr lang="en-US" b="0" dirty="0">
                          <a:solidFill>
                            <a:schemeClr val="tx1"/>
                          </a:solidFill>
                        </a:rPr>
                        <a:t>Peaks total</a:t>
                      </a:r>
                    </a:p>
                  </a:txBody>
                  <a:tcPr/>
                </a:tc>
                <a:tc>
                  <a:txBody>
                    <a:bodyPr/>
                    <a:lstStyle/>
                    <a:p>
                      <a:endParaRPr lang="en-US" b="0" dirty="0">
                        <a:solidFill>
                          <a:schemeClr val="tx1"/>
                        </a:solidFill>
                      </a:endParaRPr>
                    </a:p>
                  </a:txBody>
                  <a:tcPr/>
                </a:tc>
                <a:tc>
                  <a:txBody>
                    <a:bodyPr/>
                    <a:lstStyle/>
                    <a:p>
                      <a:endParaRPr lang="en-US" b="0" dirty="0">
                        <a:solidFill>
                          <a:schemeClr val="tx1"/>
                        </a:solidFill>
                      </a:endParaRPr>
                    </a:p>
                  </a:txBody>
                  <a:tcPr/>
                </a:tc>
                <a:extLst>
                  <a:ext uri="{0D108BD9-81ED-4DB2-BD59-A6C34878D82A}">
                    <a16:rowId xmlns:a16="http://schemas.microsoft.com/office/drawing/2014/main" val="813572060"/>
                  </a:ext>
                </a:extLst>
              </a:tr>
              <a:tr h="370840">
                <a:tc>
                  <a:txBody>
                    <a:bodyPr/>
                    <a:lstStyle/>
                    <a:p>
                      <a:r>
                        <a:rPr lang="en-US" dirty="0"/>
                        <a:t>1</a:t>
                      </a:r>
                    </a:p>
                  </a:txBody>
                  <a:tcPr/>
                </a:tc>
                <a:tc>
                  <a:txBody>
                    <a:bodyPr/>
                    <a:lstStyle/>
                    <a:p>
                      <a:r>
                        <a:rPr lang="en-US" dirty="0"/>
                        <a:t>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48796496"/>
                  </a:ext>
                </a:extLst>
              </a:tr>
            </a:tbl>
          </a:graphicData>
        </a:graphic>
      </p:graphicFrame>
      <p:sp>
        <p:nvSpPr>
          <p:cNvPr id="9" name="TextBox 8">
            <a:extLst>
              <a:ext uri="{FF2B5EF4-FFF2-40B4-BE49-F238E27FC236}">
                <a16:creationId xmlns:a16="http://schemas.microsoft.com/office/drawing/2014/main" id="{8DB4D244-9005-40C5-AE49-74CB5E8FE3C5}"/>
              </a:ext>
            </a:extLst>
          </p:cNvPr>
          <p:cNvSpPr txBox="1"/>
          <p:nvPr/>
        </p:nvSpPr>
        <p:spPr>
          <a:xfrm>
            <a:off x="2048495" y="2040645"/>
            <a:ext cx="1588897" cy="307777"/>
          </a:xfrm>
          <a:prstGeom prst="rect">
            <a:avLst/>
          </a:prstGeom>
          <a:noFill/>
        </p:spPr>
        <p:txBody>
          <a:bodyPr wrap="none" rtlCol="0">
            <a:spAutoFit/>
          </a:bodyPr>
          <a:lstStyle/>
          <a:p>
            <a:r>
              <a:rPr lang="en-US" sz="1400" dirty="0">
                <a:solidFill>
                  <a:schemeClr val="bg1">
                    <a:lumMod val="65000"/>
                  </a:schemeClr>
                </a:solidFill>
              </a:rPr>
              <a:t>Unit cell of crystal</a:t>
            </a:r>
          </a:p>
        </p:txBody>
      </p:sp>
    </p:spTree>
    <p:extLst>
      <p:ext uri="{BB962C8B-B14F-4D97-AF65-F5344CB8AC3E}">
        <p14:creationId xmlns:p14="http://schemas.microsoft.com/office/powerpoint/2010/main" val="11303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4000" dirty="0"/>
              <a:t>How many Patterson peaks are expected for n atoms? </a:t>
            </a:r>
          </a:p>
        </p:txBody>
      </p:sp>
      <p:sp>
        <p:nvSpPr>
          <p:cNvPr id="3" name="TextBox 2">
            <a:extLst>
              <a:ext uri="{FF2B5EF4-FFF2-40B4-BE49-F238E27FC236}">
                <a16:creationId xmlns:a16="http://schemas.microsoft.com/office/drawing/2014/main" id="{3EF06E15-7640-4BEE-9E4D-E7E1838F192A}"/>
              </a:ext>
            </a:extLst>
          </p:cNvPr>
          <p:cNvSpPr txBox="1"/>
          <p:nvPr/>
        </p:nvSpPr>
        <p:spPr>
          <a:xfrm>
            <a:off x="4132540" y="1864419"/>
            <a:ext cx="471351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Patterson peaks arise from vectors between atoms in the unit cell.  </a:t>
            </a:r>
          </a:p>
          <a:p>
            <a:pPr marL="285750" indent="-285750">
              <a:buFont typeface="Arial" panose="020B0604020202020204" pitchFamily="34" charset="0"/>
              <a:buChar char="•"/>
            </a:pPr>
            <a:r>
              <a:rPr lang="en-US" dirty="0"/>
              <a:t>If there are two atoms in the unit cell, how many vectors can you draw?</a:t>
            </a:r>
          </a:p>
          <a:p>
            <a:pPr marL="285750" indent="-285750">
              <a:buFont typeface="Arial" panose="020B0604020202020204" pitchFamily="34" charset="0"/>
              <a:buChar char="•"/>
            </a:pPr>
            <a:r>
              <a:rPr lang="en-US" dirty="0"/>
              <a:t>4 vectors (2 of zero length, 2 non-zero)</a:t>
            </a:r>
          </a:p>
        </p:txBody>
      </p:sp>
      <p:sp>
        <p:nvSpPr>
          <p:cNvPr id="29" name="Cube 28">
            <a:extLst>
              <a:ext uri="{FF2B5EF4-FFF2-40B4-BE49-F238E27FC236}">
                <a16:creationId xmlns:a16="http://schemas.microsoft.com/office/drawing/2014/main" id="{C861233F-6418-43E3-AA57-7479E376F797}"/>
              </a:ext>
            </a:extLst>
          </p:cNvPr>
          <p:cNvSpPr/>
          <p:nvPr/>
        </p:nvSpPr>
        <p:spPr>
          <a:xfrm>
            <a:off x="586739" y="2095277"/>
            <a:ext cx="3107112" cy="4646325"/>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D3A24E-35C1-4EB3-9F41-C7C8EF3398C4}"/>
              </a:ext>
            </a:extLst>
          </p:cNvPr>
          <p:cNvSpPr>
            <a:spLocks noChangeAspect="1"/>
          </p:cNvSpPr>
          <p:nvPr/>
        </p:nvSpPr>
        <p:spPr>
          <a:xfrm>
            <a:off x="9923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65974525-38C8-41CC-93F5-AEE0A4A93E36}"/>
              </a:ext>
            </a:extLst>
          </p:cNvPr>
          <p:cNvSpPr>
            <a:spLocks noChangeAspect="1"/>
          </p:cNvSpPr>
          <p:nvPr/>
        </p:nvSpPr>
        <p:spPr>
          <a:xfrm>
            <a:off x="21989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Arc 33">
            <a:extLst>
              <a:ext uri="{FF2B5EF4-FFF2-40B4-BE49-F238E27FC236}">
                <a16:creationId xmlns:a16="http://schemas.microsoft.com/office/drawing/2014/main" id="{135E567E-052F-4529-A7A7-CAA81FE725FA}"/>
              </a:ext>
            </a:extLst>
          </p:cNvPr>
          <p:cNvSpPr/>
          <p:nvPr/>
        </p:nvSpPr>
        <p:spPr>
          <a:xfrm>
            <a:off x="685499"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5A3F1774-0342-414D-B5CC-B64814634D0E}"/>
              </a:ext>
            </a:extLst>
          </p:cNvPr>
          <p:cNvSpPr/>
          <p:nvPr/>
        </p:nvSpPr>
        <p:spPr>
          <a:xfrm flipH="1">
            <a:off x="2284674"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1C3D5858-F3D3-4D3A-A99E-A613CC84A2D2}"/>
              </a:ext>
            </a:extLst>
          </p:cNvPr>
          <p:cNvCxnSpPr>
            <a:cxnSpLocks/>
          </p:cNvCxnSpPr>
          <p:nvPr/>
        </p:nvCxnSpPr>
        <p:spPr>
          <a:xfrm>
            <a:off x="1494384" y="3850749"/>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EAC93519-80FF-4BC6-BA22-E55B49056A7D}"/>
              </a:ext>
            </a:extLst>
          </p:cNvPr>
          <p:cNvCxnSpPr>
            <a:cxnSpLocks/>
          </p:cNvCxnSpPr>
          <p:nvPr/>
        </p:nvCxnSpPr>
        <p:spPr>
          <a:xfrm flipH="1">
            <a:off x="1464550" y="3936823"/>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aphicFrame>
        <p:nvGraphicFramePr>
          <p:cNvPr id="26" name="Table 25">
            <a:extLst>
              <a:ext uri="{FF2B5EF4-FFF2-40B4-BE49-F238E27FC236}">
                <a16:creationId xmlns:a16="http://schemas.microsoft.com/office/drawing/2014/main" id="{6144DF53-B78D-496C-A8A9-7D599B757998}"/>
              </a:ext>
            </a:extLst>
          </p:cNvPr>
          <p:cNvGraphicFramePr>
            <a:graphicFrameLocks noGrp="1"/>
          </p:cNvGraphicFramePr>
          <p:nvPr>
            <p:extLst>
              <p:ext uri="{D42A27DB-BD31-4B8C-83A1-F6EECF244321}">
                <p14:modId xmlns:p14="http://schemas.microsoft.com/office/powerpoint/2010/main" val="1482467243"/>
              </p:ext>
            </p:extLst>
          </p:nvPr>
        </p:nvGraphicFramePr>
        <p:xfrm>
          <a:off x="4132541" y="3423743"/>
          <a:ext cx="4713512" cy="1656080"/>
        </p:xfrm>
        <a:graphic>
          <a:graphicData uri="http://schemas.openxmlformats.org/drawingml/2006/table">
            <a:tbl>
              <a:tblPr firstRow="1" bandRow="1">
                <a:tableStyleId>{5C22544A-7EE6-4342-B048-85BDC9FD1C3A}</a:tableStyleId>
              </a:tblPr>
              <a:tblGrid>
                <a:gridCol w="1178378">
                  <a:extLst>
                    <a:ext uri="{9D8B030D-6E8A-4147-A177-3AD203B41FA5}">
                      <a16:colId xmlns:a16="http://schemas.microsoft.com/office/drawing/2014/main" val="1604341650"/>
                    </a:ext>
                  </a:extLst>
                </a:gridCol>
                <a:gridCol w="1178378">
                  <a:extLst>
                    <a:ext uri="{9D8B030D-6E8A-4147-A177-3AD203B41FA5}">
                      <a16:colId xmlns:a16="http://schemas.microsoft.com/office/drawing/2014/main" val="1585863868"/>
                    </a:ext>
                  </a:extLst>
                </a:gridCol>
                <a:gridCol w="1178378">
                  <a:extLst>
                    <a:ext uri="{9D8B030D-6E8A-4147-A177-3AD203B41FA5}">
                      <a16:colId xmlns:a16="http://schemas.microsoft.com/office/drawing/2014/main" val="1510761275"/>
                    </a:ext>
                  </a:extLst>
                </a:gridCol>
                <a:gridCol w="1178378">
                  <a:extLst>
                    <a:ext uri="{9D8B030D-6E8A-4147-A177-3AD203B41FA5}">
                      <a16:colId xmlns:a16="http://schemas.microsoft.com/office/drawing/2014/main" val="2667237158"/>
                    </a:ext>
                  </a:extLst>
                </a:gridCol>
              </a:tblGrid>
              <a:tr h="370840">
                <a:tc>
                  <a:txBody>
                    <a:bodyPr/>
                    <a:lstStyle/>
                    <a:p>
                      <a:r>
                        <a:rPr lang="en-US" b="0" dirty="0">
                          <a:solidFill>
                            <a:schemeClr val="tx1"/>
                          </a:solidFill>
                        </a:rPr>
                        <a:t>“n” atoms</a:t>
                      </a:r>
                    </a:p>
                  </a:txBody>
                  <a:tcPr/>
                </a:tc>
                <a:tc>
                  <a:txBody>
                    <a:bodyPr/>
                    <a:lstStyle/>
                    <a:p>
                      <a:r>
                        <a:rPr lang="en-US" b="0" dirty="0">
                          <a:solidFill>
                            <a:schemeClr val="tx1"/>
                          </a:solidFill>
                        </a:rPr>
                        <a:t>Peaks total</a:t>
                      </a:r>
                    </a:p>
                  </a:txBody>
                  <a:tcPr/>
                </a:tc>
                <a:tc>
                  <a:txBody>
                    <a:bodyPr/>
                    <a:lstStyle/>
                    <a:p>
                      <a:r>
                        <a:rPr lang="en-US" b="0" dirty="0">
                          <a:solidFill>
                            <a:schemeClr val="tx1"/>
                          </a:solidFill>
                        </a:rPr>
                        <a:t>Peaks zero length</a:t>
                      </a:r>
                    </a:p>
                  </a:txBody>
                  <a:tcPr/>
                </a:tc>
                <a:tc>
                  <a:txBody>
                    <a:bodyPr/>
                    <a:lstStyle/>
                    <a:p>
                      <a:r>
                        <a:rPr lang="en-US" b="0" dirty="0">
                          <a:solidFill>
                            <a:schemeClr val="tx1"/>
                          </a:solidFill>
                        </a:rPr>
                        <a:t>Peaks non-zero length</a:t>
                      </a:r>
                    </a:p>
                  </a:txBody>
                  <a:tcPr/>
                </a:tc>
                <a:extLst>
                  <a:ext uri="{0D108BD9-81ED-4DB2-BD59-A6C34878D82A}">
                    <a16:rowId xmlns:a16="http://schemas.microsoft.com/office/drawing/2014/main" val="81357206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248796496"/>
                  </a:ext>
                </a:extLst>
              </a:tr>
              <a:tr h="370840">
                <a:tc>
                  <a:txBody>
                    <a:bodyPr/>
                    <a:lstStyle/>
                    <a:p>
                      <a:r>
                        <a:rPr lang="en-US" dirty="0"/>
                        <a:t>2</a:t>
                      </a:r>
                    </a:p>
                  </a:txBody>
                  <a:tcPr/>
                </a:tc>
                <a:tc>
                  <a:txBody>
                    <a:bodyPr/>
                    <a:lstStyle/>
                    <a:p>
                      <a:r>
                        <a:rPr lang="en-US" dirty="0"/>
                        <a:t>4</a:t>
                      </a:r>
                    </a:p>
                  </a:txBody>
                  <a:tcPr/>
                </a:tc>
                <a:tc>
                  <a:txBody>
                    <a:bodyPr/>
                    <a:lstStyle/>
                    <a:p>
                      <a:r>
                        <a:rPr lang="en-US" dirty="0"/>
                        <a:t>2</a:t>
                      </a:r>
                    </a:p>
                  </a:txBody>
                  <a:tcPr/>
                </a:tc>
                <a:tc>
                  <a:txBody>
                    <a:bodyPr/>
                    <a:lstStyle/>
                    <a:p>
                      <a:r>
                        <a:rPr lang="en-US" dirty="0"/>
                        <a:t>2</a:t>
                      </a:r>
                    </a:p>
                  </a:txBody>
                  <a:tcPr/>
                </a:tc>
                <a:extLst>
                  <a:ext uri="{0D108BD9-81ED-4DB2-BD59-A6C34878D82A}">
                    <a16:rowId xmlns:a16="http://schemas.microsoft.com/office/drawing/2014/main" val="458288498"/>
                  </a:ext>
                </a:extLst>
              </a:tr>
            </a:tbl>
          </a:graphicData>
        </a:graphic>
      </p:graphicFrame>
      <p:sp>
        <p:nvSpPr>
          <p:cNvPr id="13" name="TextBox 12">
            <a:extLst>
              <a:ext uri="{FF2B5EF4-FFF2-40B4-BE49-F238E27FC236}">
                <a16:creationId xmlns:a16="http://schemas.microsoft.com/office/drawing/2014/main" id="{97482672-C3C3-4938-BF7F-1390C1BF6814}"/>
              </a:ext>
            </a:extLst>
          </p:cNvPr>
          <p:cNvSpPr txBox="1"/>
          <p:nvPr/>
        </p:nvSpPr>
        <p:spPr>
          <a:xfrm>
            <a:off x="2048495" y="2040645"/>
            <a:ext cx="1588897" cy="307777"/>
          </a:xfrm>
          <a:prstGeom prst="rect">
            <a:avLst/>
          </a:prstGeom>
          <a:noFill/>
        </p:spPr>
        <p:txBody>
          <a:bodyPr wrap="none" rtlCol="0">
            <a:spAutoFit/>
          </a:bodyPr>
          <a:lstStyle/>
          <a:p>
            <a:r>
              <a:rPr lang="en-US" sz="1400" dirty="0">
                <a:solidFill>
                  <a:schemeClr val="bg1">
                    <a:lumMod val="65000"/>
                  </a:schemeClr>
                </a:solidFill>
              </a:rPr>
              <a:t>Unit cell of crystal</a:t>
            </a:r>
          </a:p>
        </p:txBody>
      </p:sp>
    </p:spTree>
    <p:extLst>
      <p:ext uri="{BB962C8B-B14F-4D97-AF65-F5344CB8AC3E}">
        <p14:creationId xmlns:p14="http://schemas.microsoft.com/office/powerpoint/2010/main" val="68159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4000" dirty="0"/>
              <a:t>How many Patterson peaks are expected for n atoms? </a:t>
            </a:r>
          </a:p>
        </p:txBody>
      </p:sp>
      <p:sp>
        <p:nvSpPr>
          <p:cNvPr id="3" name="TextBox 2">
            <a:extLst>
              <a:ext uri="{FF2B5EF4-FFF2-40B4-BE49-F238E27FC236}">
                <a16:creationId xmlns:a16="http://schemas.microsoft.com/office/drawing/2014/main" id="{3EF06E15-7640-4BEE-9E4D-E7E1838F192A}"/>
              </a:ext>
            </a:extLst>
          </p:cNvPr>
          <p:cNvSpPr txBox="1"/>
          <p:nvPr/>
        </p:nvSpPr>
        <p:spPr>
          <a:xfrm>
            <a:off x="4132540" y="1864419"/>
            <a:ext cx="471351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Patterson peaks arise from vectors between atoms in the unit cell.  </a:t>
            </a:r>
          </a:p>
          <a:p>
            <a:pPr marL="285750" indent="-285750">
              <a:buFont typeface="Arial" panose="020B0604020202020204" pitchFamily="34" charset="0"/>
              <a:buChar char="•"/>
            </a:pPr>
            <a:r>
              <a:rPr lang="en-US" dirty="0"/>
              <a:t>If there are three atoms in the unit cell, how many vectors can you draw?</a:t>
            </a:r>
          </a:p>
          <a:p>
            <a:pPr marL="285750" indent="-285750">
              <a:buFont typeface="Arial" panose="020B0604020202020204" pitchFamily="34" charset="0"/>
              <a:buChar char="•"/>
            </a:pPr>
            <a:r>
              <a:rPr lang="en-US" dirty="0"/>
              <a:t>9 vectors (3 of zero length, 6 non-zero)</a:t>
            </a:r>
          </a:p>
          <a:p>
            <a:endParaRPr lang="en-US" dirty="0"/>
          </a:p>
        </p:txBody>
      </p:sp>
      <p:sp>
        <p:nvSpPr>
          <p:cNvPr id="29" name="Cube 28">
            <a:extLst>
              <a:ext uri="{FF2B5EF4-FFF2-40B4-BE49-F238E27FC236}">
                <a16:creationId xmlns:a16="http://schemas.microsoft.com/office/drawing/2014/main" id="{C861233F-6418-43E3-AA57-7479E376F797}"/>
              </a:ext>
            </a:extLst>
          </p:cNvPr>
          <p:cNvSpPr/>
          <p:nvPr/>
        </p:nvSpPr>
        <p:spPr>
          <a:xfrm>
            <a:off x="586739" y="2095277"/>
            <a:ext cx="3107112" cy="4646325"/>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D3A24E-35C1-4EB3-9F41-C7C8EF3398C4}"/>
              </a:ext>
            </a:extLst>
          </p:cNvPr>
          <p:cNvSpPr>
            <a:spLocks noChangeAspect="1"/>
          </p:cNvSpPr>
          <p:nvPr/>
        </p:nvSpPr>
        <p:spPr>
          <a:xfrm>
            <a:off x="9923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65974525-38C8-41CC-93F5-AEE0A4A93E36}"/>
              </a:ext>
            </a:extLst>
          </p:cNvPr>
          <p:cNvSpPr>
            <a:spLocks noChangeAspect="1"/>
          </p:cNvSpPr>
          <p:nvPr/>
        </p:nvSpPr>
        <p:spPr>
          <a:xfrm>
            <a:off x="21989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Arc 33">
            <a:extLst>
              <a:ext uri="{FF2B5EF4-FFF2-40B4-BE49-F238E27FC236}">
                <a16:creationId xmlns:a16="http://schemas.microsoft.com/office/drawing/2014/main" id="{135E567E-052F-4529-A7A7-CAA81FE725FA}"/>
              </a:ext>
            </a:extLst>
          </p:cNvPr>
          <p:cNvSpPr/>
          <p:nvPr/>
        </p:nvSpPr>
        <p:spPr>
          <a:xfrm>
            <a:off x="685499"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5A3F1774-0342-414D-B5CC-B64814634D0E}"/>
              </a:ext>
            </a:extLst>
          </p:cNvPr>
          <p:cNvSpPr/>
          <p:nvPr/>
        </p:nvSpPr>
        <p:spPr>
          <a:xfrm flipH="1">
            <a:off x="2284674"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1C3D5858-F3D3-4D3A-A99E-A613CC84A2D2}"/>
              </a:ext>
            </a:extLst>
          </p:cNvPr>
          <p:cNvCxnSpPr>
            <a:cxnSpLocks/>
          </p:cNvCxnSpPr>
          <p:nvPr/>
        </p:nvCxnSpPr>
        <p:spPr>
          <a:xfrm>
            <a:off x="1494384" y="3850749"/>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8E9EFEE9-FA82-401A-BA26-3C9819DD23D0}"/>
              </a:ext>
            </a:extLst>
          </p:cNvPr>
          <p:cNvCxnSpPr>
            <a:cxnSpLocks/>
          </p:cNvCxnSpPr>
          <p:nvPr/>
        </p:nvCxnSpPr>
        <p:spPr>
          <a:xfrm>
            <a:off x="2457825" y="4157183"/>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51" name="Arc 50">
            <a:extLst>
              <a:ext uri="{FF2B5EF4-FFF2-40B4-BE49-F238E27FC236}">
                <a16:creationId xmlns:a16="http://schemas.microsoft.com/office/drawing/2014/main" id="{54B0867E-F5E0-43A1-8330-019F42DEDC83}"/>
              </a:ext>
            </a:extLst>
          </p:cNvPr>
          <p:cNvSpPr/>
          <p:nvPr/>
        </p:nvSpPr>
        <p:spPr>
          <a:xfrm flipH="1" flipV="1">
            <a:off x="2262489" y="5035755"/>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6" name="Oval 65">
            <a:extLst>
              <a:ext uri="{FF2B5EF4-FFF2-40B4-BE49-F238E27FC236}">
                <a16:creationId xmlns:a16="http://schemas.microsoft.com/office/drawing/2014/main" id="{2218AA5D-E0CD-4B40-A45F-0EB7710C07FF}"/>
              </a:ext>
            </a:extLst>
          </p:cNvPr>
          <p:cNvSpPr>
            <a:spLocks noChangeAspect="1"/>
          </p:cNvSpPr>
          <p:nvPr/>
        </p:nvSpPr>
        <p:spPr>
          <a:xfrm>
            <a:off x="2154544" y="48859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70" name="Straight Arrow Connector 69">
            <a:extLst>
              <a:ext uri="{FF2B5EF4-FFF2-40B4-BE49-F238E27FC236}">
                <a16:creationId xmlns:a16="http://schemas.microsoft.com/office/drawing/2014/main" id="{EAC93519-80FF-4BC6-BA22-E55B49056A7D}"/>
              </a:ext>
            </a:extLst>
          </p:cNvPr>
          <p:cNvCxnSpPr>
            <a:cxnSpLocks/>
          </p:cNvCxnSpPr>
          <p:nvPr/>
        </p:nvCxnSpPr>
        <p:spPr>
          <a:xfrm flipH="1">
            <a:off x="1464550" y="3936823"/>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3D082A07-92E6-4695-875C-72ED830223C6}"/>
              </a:ext>
            </a:extLst>
          </p:cNvPr>
          <p:cNvCxnSpPr>
            <a:cxnSpLocks/>
          </p:cNvCxnSpPr>
          <p:nvPr/>
        </p:nvCxnSpPr>
        <p:spPr>
          <a:xfrm flipV="1">
            <a:off x="2370740" y="4113639"/>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81" name="Group 80">
            <a:extLst>
              <a:ext uri="{FF2B5EF4-FFF2-40B4-BE49-F238E27FC236}">
                <a16:creationId xmlns:a16="http://schemas.microsoft.com/office/drawing/2014/main" id="{62195CA9-F854-4401-B08D-292877F91919}"/>
              </a:ext>
            </a:extLst>
          </p:cNvPr>
          <p:cNvGrpSpPr/>
          <p:nvPr/>
        </p:nvGrpSpPr>
        <p:grpSpPr>
          <a:xfrm rot="16200000">
            <a:off x="1433928" y="4118215"/>
            <a:ext cx="836007" cy="715095"/>
            <a:chOff x="1565375" y="4242808"/>
            <a:chExt cx="836007" cy="715095"/>
          </a:xfrm>
        </p:grpSpPr>
        <p:cxnSp>
          <p:nvCxnSpPr>
            <p:cNvPr id="79" name="Straight Arrow Connector 78">
              <a:extLst>
                <a:ext uri="{FF2B5EF4-FFF2-40B4-BE49-F238E27FC236}">
                  <a16:creationId xmlns:a16="http://schemas.microsoft.com/office/drawing/2014/main" id="{FEA6B704-F91F-439A-AECC-B2E1F9312FDB}"/>
                </a:ext>
              </a:extLst>
            </p:cNvPr>
            <p:cNvCxnSpPr>
              <a:cxnSpLocks/>
            </p:cNvCxnSpPr>
            <p:nvPr/>
          </p:nvCxnSpPr>
          <p:spPr>
            <a:xfrm flipV="1">
              <a:off x="1601915" y="4329028"/>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3AC0E0DE-C130-475E-AA26-F9AD44B2D0D1}"/>
                </a:ext>
              </a:extLst>
            </p:cNvPr>
            <p:cNvCxnSpPr>
              <a:cxnSpLocks/>
            </p:cNvCxnSpPr>
            <p:nvPr/>
          </p:nvCxnSpPr>
          <p:spPr>
            <a:xfrm flipH="1">
              <a:off x="1565375" y="4242808"/>
              <a:ext cx="815732" cy="65606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aphicFrame>
        <p:nvGraphicFramePr>
          <p:cNvPr id="26" name="Table 25">
            <a:extLst>
              <a:ext uri="{FF2B5EF4-FFF2-40B4-BE49-F238E27FC236}">
                <a16:creationId xmlns:a16="http://schemas.microsoft.com/office/drawing/2014/main" id="{0B8986AE-553C-4A11-A44A-B52C6F224494}"/>
              </a:ext>
            </a:extLst>
          </p:cNvPr>
          <p:cNvGraphicFramePr>
            <a:graphicFrameLocks noGrp="1"/>
          </p:cNvGraphicFramePr>
          <p:nvPr>
            <p:extLst>
              <p:ext uri="{D42A27DB-BD31-4B8C-83A1-F6EECF244321}">
                <p14:modId xmlns:p14="http://schemas.microsoft.com/office/powerpoint/2010/main" val="1228218066"/>
              </p:ext>
            </p:extLst>
          </p:nvPr>
        </p:nvGraphicFramePr>
        <p:xfrm>
          <a:off x="4132541" y="3423743"/>
          <a:ext cx="4713512" cy="2026920"/>
        </p:xfrm>
        <a:graphic>
          <a:graphicData uri="http://schemas.openxmlformats.org/drawingml/2006/table">
            <a:tbl>
              <a:tblPr firstRow="1" bandRow="1">
                <a:tableStyleId>{5C22544A-7EE6-4342-B048-85BDC9FD1C3A}</a:tableStyleId>
              </a:tblPr>
              <a:tblGrid>
                <a:gridCol w="1178378">
                  <a:extLst>
                    <a:ext uri="{9D8B030D-6E8A-4147-A177-3AD203B41FA5}">
                      <a16:colId xmlns:a16="http://schemas.microsoft.com/office/drawing/2014/main" val="1604341650"/>
                    </a:ext>
                  </a:extLst>
                </a:gridCol>
                <a:gridCol w="1178378">
                  <a:extLst>
                    <a:ext uri="{9D8B030D-6E8A-4147-A177-3AD203B41FA5}">
                      <a16:colId xmlns:a16="http://schemas.microsoft.com/office/drawing/2014/main" val="1585863868"/>
                    </a:ext>
                  </a:extLst>
                </a:gridCol>
                <a:gridCol w="1178378">
                  <a:extLst>
                    <a:ext uri="{9D8B030D-6E8A-4147-A177-3AD203B41FA5}">
                      <a16:colId xmlns:a16="http://schemas.microsoft.com/office/drawing/2014/main" val="1510761275"/>
                    </a:ext>
                  </a:extLst>
                </a:gridCol>
                <a:gridCol w="1178378">
                  <a:extLst>
                    <a:ext uri="{9D8B030D-6E8A-4147-A177-3AD203B41FA5}">
                      <a16:colId xmlns:a16="http://schemas.microsoft.com/office/drawing/2014/main" val="2667237158"/>
                    </a:ext>
                  </a:extLst>
                </a:gridCol>
              </a:tblGrid>
              <a:tr h="370840">
                <a:tc>
                  <a:txBody>
                    <a:bodyPr/>
                    <a:lstStyle/>
                    <a:p>
                      <a:r>
                        <a:rPr lang="en-US" b="0" dirty="0">
                          <a:solidFill>
                            <a:schemeClr val="tx1"/>
                          </a:solidFill>
                        </a:rPr>
                        <a:t>“n” atoms</a:t>
                      </a:r>
                    </a:p>
                  </a:txBody>
                  <a:tcPr/>
                </a:tc>
                <a:tc>
                  <a:txBody>
                    <a:bodyPr/>
                    <a:lstStyle/>
                    <a:p>
                      <a:r>
                        <a:rPr lang="en-US" b="0" dirty="0">
                          <a:solidFill>
                            <a:schemeClr val="tx1"/>
                          </a:solidFill>
                        </a:rPr>
                        <a:t>Peaks total</a:t>
                      </a:r>
                    </a:p>
                  </a:txBody>
                  <a:tcPr/>
                </a:tc>
                <a:tc>
                  <a:txBody>
                    <a:bodyPr/>
                    <a:lstStyle/>
                    <a:p>
                      <a:r>
                        <a:rPr lang="en-US" b="0" dirty="0">
                          <a:solidFill>
                            <a:schemeClr val="tx1"/>
                          </a:solidFill>
                        </a:rPr>
                        <a:t>Peaks zero length</a:t>
                      </a:r>
                    </a:p>
                  </a:txBody>
                  <a:tcPr/>
                </a:tc>
                <a:tc>
                  <a:txBody>
                    <a:bodyPr/>
                    <a:lstStyle/>
                    <a:p>
                      <a:r>
                        <a:rPr lang="en-US" b="0" dirty="0">
                          <a:solidFill>
                            <a:schemeClr val="tx1"/>
                          </a:solidFill>
                        </a:rPr>
                        <a:t>Peaks non-zero length</a:t>
                      </a:r>
                    </a:p>
                  </a:txBody>
                  <a:tcPr/>
                </a:tc>
                <a:extLst>
                  <a:ext uri="{0D108BD9-81ED-4DB2-BD59-A6C34878D82A}">
                    <a16:rowId xmlns:a16="http://schemas.microsoft.com/office/drawing/2014/main" val="81357206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248796496"/>
                  </a:ext>
                </a:extLst>
              </a:tr>
              <a:tr h="370840">
                <a:tc>
                  <a:txBody>
                    <a:bodyPr/>
                    <a:lstStyle/>
                    <a:p>
                      <a:r>
                        <a:rPr lang="en-US" dirty="0"/>
                        <a:t>2</a:t>
                      </a:r>
                    </a:p>
                  </a:txBody>
                  <a:tcPr/>
                </a:tc>
                <a:tc>
                  <a:txBody>
                    <a:bodyPr/>
                    <a:lstStyle/>
                    <a:p>
                      <a:r>
                        <a:rPr lang="en-US" dirty="0"/>
                        <a:t>4</a:t>
                      </a:r>
                    </a:p>
                  </a:txBody>
                  <a:tcPr/>
                </a:tc>
                <a:tc>
                  <a:txBody>
                    <a:bodyPr/>
                    <a:lstStyle/>
                    <a:p>
                      <a:r>
                        <a:rPr lang="en-US" dirty="0"/>
                        <a:t>2</a:t>
                      </a:r>
                    </a:p>
                  </a:txBody>
                  <a:tcPr/>
                </a:tc>
                <a:tc>
                  <a:txBody>
                    <a:bodyPr/>
                    <a:lstStyle/>
                    <a:p>
                      <a:r>
                        <a:rPr lang="en-US" dirty="0"/>
                        <a:t>2</a:t>
                      </a:r>
                    </a:p>
                  </a:txBody>
                  <a:tcPr/>
                </a:tc>
                <a:extLst>
                  <a:ext uri="{0D108BD9-81ED-4DB2-BD59-A6C34878D82A}">
                    <a16:rowId xmlns:a16="http://schemas.microsoft.com/office/drawing/2014/main" val="458288498"/>
                  </a:ext>
                </a:extLst>
              </a:tr>
              <a:tr h="370840">
                <a:tc>
                  <a:txBody>
                    <a:bodyPr/>
                    <a:lstStyle/>
                    <a:p>
                      <a:r>
                        <a:rPr lang="en-US" dirty="0"/>
                        <a:t>3</a:t>
                      </a:r>
                    </a:p>
                  </a:txBody>
                  <a:tcPr/>
                </a:tc>
                <a:tc>
                  <a:txBody>
                    <a:bodyPr/>
                    <a:lstStyle/>
                    <a:p>
                      <a:r>
                        <a:rPr lang="en-US" dirty="0"/>
                        <a:t>9</a:t>
                      </a:r>
                    </a:p>
                  </a:txBody>
                  <a:tcPr/>
                </a:tc>
                <a:tc>
                  <a:txBody>
                    <a:bodyPr/>
                    <a:lstStyle/>
                    <a:p>
                      <a:r>
                        <a:rPr lang="en-US" dirty="0"/>
                        <a:t>3</a:t>
                      </a:r>
                    </a:p>
                  </a:txBody>
                  <a:tcPr/>
                </a:tc>
                <a:tc>
                  <a:txBody>
                    <a:bodyPr/>
                    <a:lstStyle/>
                    <a:p>
                      <a:r>
                        <a:rPr lang="en-US" dirty="0"/>
                        <a:t>6</a:t>
                      </a:r>
                    </a:p>
                  </a:txBody>
                  <a:tcPr/>
                </a:tc>
                <a:extLst>
                  <a:ext uri="{0D108BD9-81ED-4DB2-BD59-A6C34878D82A}">
                    <a16:rowId xmlns:a16="http://schemas.microsoft.com/office/drawing/2014/main" val="3191886096"/>
                  </a:ext>
                </a:extLst>
              </a:tr>
            </a:tbl>
          </a:graphicData>
        </a:graphic>
      </p:graphicFrame>
      <p:sp>
        <p:nvSpPr>
          <p:cNvPr id="20" name="TextBox 19">
            <a:extLst>
              <a:ext uri="{FF2B5EF4-FFF2-40B4-BE49-F238E27FC236}">
                <a16:creationId xmlns:a16="http://schemas.microsoft.com/office/drawing/2014/main" id="{5CE3495A-A011-40C4-B796-E5F7543C2639}"/>
              </a:ext>
            </a:extLst>
          </p:cNvPr>
          <p:cNvSpPr txBox="1"/>
          <p:nvPr/>
        </p:nvSpPr>
        <p:spPr>
          <a:xfrm>
            <a:off x="2048495" y="2040645"/>
            <a:ext cx="1588897" cy="307777"/>
          </a:xfrm>
          <a:prstGeom prst="rect">
            <a:avLst/>
          </a:prstGeom>
          <a:noFill/>
        </p:spPr>
        <p:txBody>
          <a:bodyPr wrap="none" rtlCol="0">
            <a:spAutoFit/>
          </a:bodyPr>
          <a:lstStyle/>
          <a:p>
            <a:r>
              <a:rPr lang="en-US" sz="1400" dirty="0">
                <a:solidFill>
                  <a:schemeClr val="bg1">
                    <a:lumMod val="65000"/>
                  </a:schemeClr>
                </a:solidFill>
              </a:rPr>
              <a:t>Unit cell of crystal</a:t>
            </a:r>
          </a:p>
        </p:txBody>
      </p:sp>
    </p:spTree>
    <p:extLst>
      <p:ext uri="{BB962C8B-B14F-4D97-AF65-F5344CB8AC3E}">
        <p14:creationId xmlns:p14="http://schemas.microsoft.com/office/powerpoint/2010/main" val="177469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7808-92B0-4F44-9319-4B33A58EFB25}"/>
              </a:ext>
            </a:extLst>
          </p:cNvPr>
          <p:cNvSpPr>
            <a:spLocks noGrp="1"/>
          </p:cNvSpPr>
          <p:nvPr>
            <p:ph type="title"/>
          </p:nvPr>
        </p:nvSpPr>
        <p:spPr/>
        <p:txBody>
          <a:bodyPr/>
          <a:lstStyle/>
          <a:p>
            <a:pPr algn="l"/>
            <a:r>
              <a:rPr lang="en-US" sz="4000" dirty="0"/>
              <a:t>How many Patterson peaks are expected for n atoms? </a:t>
            </a:r>
          </a:p>
        </p:txBody>
      </p:sp>
      <p:sp>
        <p:nvSpPr>
          <p:cNvPr id="3" name="TextBox 2">
            <a:extLst>
              <a:ext uri="{FF2B5EF4-FFF2-40B4-BE49-F238E27FC236}">
                <a16:creationId xmlns:a16="http://schemas.microsoft.com/office/drawing/2014/main" id="{3EF06E15-7640-4BEE-9E4D-E7E1838F192A}"/>
              </a:ext>
            </a:extLst>
          </p:cNvPr>
          <p:cNvSpPr txBox="1"/>
          <p:nvPr/>
        </p:nvSpPr>
        <p:spPr>
          <a:xfrm>
            <a:off x="4132540" y="1864419"/>
            <a:ext cx="471351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Patterson peaks arise from vectors between atoms in the unit cell.  </a:t>
            </a:r>
          </a:p>
          <a:p>
            <a:pPr marL="285750" indent="-285750">
              <a:buFont typeface="Arial" panose="020B0604020202020204" pitchFamily="34" charset="0"/>
              <a:buChar char="•"/>
            </a:pPr>
            <a:r>
              <a:rPr lang="en-US" dirty="0"/>
              <a:t>If there are four atoms in the unit cell, how many vectors can you draw?</a:t>
            </a:r>
          </a:p>
          <a:p>
            <a:pPr marL="285750" indent="-285750">
              <a:buFont typeface="Arial" panose="020B0604020202020204" pitchFamily="34" charset="0"/>
              <a:buChar char="•"/>
            </a:pPr>
            <a:r>
              <a:rPr lang="en-US" dirty="0"/>
              <a:t>16 vectors (4 of zero length, 12 non-zero)</a:t>
            </a:r>
          </a:p>
        </p:txBody>
      </p:sp>
      <p:sp>
        <p:nvSpPr>
          <p:cNvPr id="29" name="Cube 28">
            <a:extLst>
              <a:ext uri="{FF2B5EF4-FFF2-40B4-BE49-F238E27FC236}">
                <a16:creationId xmlns:a16="http://schemas.microsoft.com/office/drawing/2014/main" id="{C861233F-6418-43E3-AA57-7479E376F797}"/>
              </a:ext>
            </a:extLst>
          </p:cNvPr>
          <p:cNvSpPr/>
          <p:nvPr/>
        </p:nvSpPr>
        <p:spPr>
          <a:xfrm>
            <a:off x="586739" y="2095277"/>
            <a:ext cx="3107112" cy="4646325"/>
          </a:xfrm>
          <a:prstGeom prst="cube">
            <a:avLst>
              <a:gd name="adj" fmla="val 22616"/>
            </a:avLst>
          </a:prstGeom>
          <a:solidFill>
            <a:schemeClr val="accent5">
              <a:alpha val="50000"/>
            </a:schemeClr>
          </a:solid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D3A24E-35C1-4EB3-9F41-C7C8EF3398C4}"/>
              </a:ext>
            </a:extLst>
          </p:cNvPr>
          <p:cNvSpPr>
            <a:spLocks noChangeAspect="1"/>
          </p:cNvSpPr>
          <p:nvPr/>
        </p:nvSpPr>
        <p:spPr>
          <a:xfrm>
            <a:off x="9923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65974525-38C8-41CC-93F5-AEE0A4A93E36}"/>
              </a:ext>
            </a:extLst>
          </p:cNvPr>
          <p:cNvSpPr>
            <a:spLocks noChangeAspect="1"/>
          </p:cNvSpPr>
          <p:nvPr/>
        </p:nvSpPr>
        <p:spPr>
          <a:xfrm>
            <a:off x="2198915" y="36457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Arc 33">
            <a:extLst>
              <a:ext uri="{FF2B5EF4-FFF2-40B4-BE49-F238E27FC236}">
                <a16:creationId xmlns:a16="http://schemas.microsoft.com/office/drawing/2014/main" id="{135E567E-052F-4529-A7A7-CAA81FE725FA}"/>
              </a:ext>
            </a:extLst>
          </p:cNvPr>
          <p:cNvSpPr/>
          <p:nvPr/>
        </p:nvSpPr>
        <p:spPr>
          <a:xfrm>
            <a:off x="685499"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5A3F1774-0342-414D-B5CC-B64814634D0E}"/>
              </a:ext>
            </a:extLst>
          </p:cNvPr>
          <p:cNvSpPr/>
          <p:nvPr/>
        </p:nvSpPr>
        <p:spPr>
          <a:xfrm flipH="1">
            <a:off x="2284674" y="3360180"/>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1C3D5858-F3D3-4D3A-A99E-A613CC84A2D2}"/>
              </a:ext>
            </a:extLst>
          </p:cNvPr>
          <p:cNvCxnSpPr>
            <a:cxnSpLocks/>
          </p:cNvCxnSpPr>
          <p:nvPr/>
        </p:nvCxnSpPr>
        <p:spPr>
          <a:xfrm>
            <a:off x="1494384" y="3850749"/>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8E9EFEE9-FA82-401A-BA26-3C9819DD23D0}"/>
              </a:ext>
            </a:extLst>
          </p:cNvPr>
          <p:cNvCxnSpPr>
            <a:cxnSpLocks/>
          </p:cNvCxnSpPr>
          <p:nvPr/>
        </p:nvCxnSpPr>
        <p:spPr>
          <a:xfrm>
            <a:off x="2457825" y="4157183"/>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50" name="Arc 49">
            <a:extLst>
              <a:ext uri="{FF2B5EF4-FFF2-40B4-BE49-F238E27FC236}">
                <a16:creationId xmlns:a16="http://schemas.microsoft.com/office/drawing/2014/main" id="{7D5157EE-C472-48ED-92DC-53B92998443A}"/>
              </a:ext>
            </a:extLst>
          </p:cNvPr>
          <p:cNvSpPr/>
          <p:nvPr/>
        </p:nvSpPr>
        <p:spPr>
          <a:xfrm flipV="1">
            <a:off x="685499" y="5059028"/>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54B0867E-F5E0-43A1-8330-019F42DEDC83}"/>
              </a:ext>
            </a:extLst>
          </p:cNvPr>
          <p:cNvSpPr/>
          <p:nvPr/>
        </p:nvSpPr>
        <p:spPr>
          <a:xfrm flipH="1" flipV="1">
            <a:off x="2262489" y="5035755"/>
            <a:ext cx="613632" cy="579437"/>
          </a:xfrm>
          <a:prstGeom prst="arc">
            <a:avLst>
              <a:gd name="adj1" fmla="val 5692343"/>
              <a:gd name="adj2" fmla="val 0"/>
            </a:avLst>
          </a:prstGeom>
          <a:ln w="285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B28E2E65-732E-4073-B45C-5FAAACFB3A4B}"/>
              </a:ext>
            </a:extLst>
          </p:cNvPr>
          <p:cNvCxnSpPr>
            <a:cxnSpLocks/>
          </p:cNvCxnSpPr>
          <p:nvPr/>
        </p:nvCxnSpPr>
        <p:spPr>
          <a:xfrm flipV="1">
            <a:off x="1449515" y="4176628"/>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65853AF7-0C20-4DC8-8EA1-06D89396E27B}"/>
              </a:ext>
            </a:extLst>
          </p:cNvPr>
          <p:cNvCxnSpPr>
            <a:cxnSpLocks/>
          </p:cNvCxnSpPr>
          <p:nvPr/>
        </p:nvCxnSpPr>
        <p:spPr>
          <a:xfrm flipH="1">
            <a:off x="1412975" y="4090408"/>
            <a:ext cx="815732" cy="65606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979AAC99-F494-43E5-971A-6D08ACFF92D4}"/>
              </a:ext>
            </a:extLst>
          </p:cNvPr>
          <p:cNvSpPr>
            <a:spLocks noChangeAspect="1"/>
          </p:cNvSpPr>
          <p:nvPr/>
        </p:nvSpPr>
        <p:spPr>
          <a:xfrm>
            <a:off x="947944" y="48859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6" name="Oval 65">
            <a:extLst>
              <a:ext uri="{FF2B5EF4-FFF2-40B4-BE49-F238E27FC236}">
                <a16:creationId xmlns:a16="http://schemas.microsoft.com/office/drawing/2014/main" id="{2218AA5D-E0CD-4B40-A45F-0EB7710C07FF}"/>
              </a:ext>
            </a:extLst>
          </p:cNvPr>
          <p:cNvSpPr>
            <a:spLocks noChangeAspect="1"/>
          </p:cNvSpPr>
          <p:nvPr/>
        </p:nvSpPr>
        <p:spPr>
          <a:xfrm>
            <a:off x="2154544" y="4885983"/>
            <a:ext cx="457200" cy="457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70" name="Straight Arrow Connector 69">
            <a:extLst>
              <a:ext uri="{FF2B5EF4-FFF2-40B4-BE49-F238E27FC236}">
                <a16:creationId xmlns:a16="http://schemas.microsoft.com/office/drawing/2014/main" id="{EAC93519-80FF-4BC6-BA22-E55B49056A7D}"/>
              </a:ext>
            </a:extLst>
          </p:cNvPr>
          <p:cNvCxnSpPr>
            <a:cxnSpLocks/>
          </p:cNvCxnSpPr>
          <p:nvPr/>
        </p:nvCxnSpPr>
        <p:spPr>
          <a:xfrm flipH="1">
            <a:off x="1464550" y="3936823"/>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3D082A07-92E6-4695-875C-72ED830223C6}"/>
              </a:ext>
            </a:extLst>
          </p:cNvPr>
          <p:cNvCxnSpPr>
            <a:cxnSpLocks/>
          </p:cNvCxnSpPr>
          <p:nvPr/>
        </p:nvCxnSpPr>
        <p:spPr>
          <a:xfrm flipV="1">
            <a:off x="2370740" y="4113639"/>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518AADEA-25CF-400E-97FC-8F6777C8D041}"/>
              </a:ext>
            </a:extLst>
          </p:cNvPr>
          <p:cNvCxnSpPr>
            <a:cxnSpLocks/>
          </p:cNvCxnSpPr>
          <p:nvPr/>
        </p:nvCxnSpPr>
        <p:spPr>
          <a:xfrm>
            <a:off x="1240340" y="4167236"/>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EF0FE68A-D7DC-4740-B5F1-542E2ABF46A4}"/>
              </a:ext>
            </a:extLst>
          </p:cNvPr>
          <p:cNvCxnSpPr>
            <a:cxnSpLocks/>
          </p:cNvCxnSpPr>
          <p:nvPr/>
        </p:nvCxnSpPr>
        <p:spPr>
          <a:xfrm flipV="1">
            <a:off x="1153255" y="4123692"/>
            <a:ext cx="0" cy="6818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B31CAE7B-1533-4BB8-AD05-E39C7D98A7A1}"/>
              </a:ext>
            </a:extLst>
          </p:cNvPr>
          <p:cNvCxnSpPr>
            <a:cxnSpLocks/>
          </p:cNvCxnSpPr>
          <p:nvPr/>
        </p:nvCxnSpPr>
        <p:spPr>
          <a:xfrm>
            <a:off x="1460402" y="5033179"/>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D6D6B9F4-F1B5-4069-9D7D-919C059E731C}"/>
              </a:ext>
            </a:extLst>
          </p:cNvPr>
          <p:cNvCxnSpPr>
            <a:cxnSpLocks/>
          </p:cNvCxnSpPr>
          <p:nvPr/>
        </p:nvCxnSpPr>
        <p:spPr>
          <a:xfrm flipH="1">
            <a:off x="1430568" y="5119253"/>
            <a:ext cx="70972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81" name="Group 80">
            <a:extLst>
              <a:ext uri="{FF2B5EF4-FFF2-40B4-BE49-F238E27FC236}">
                <a16:creationId xmlns:a16="http://schemas.microsoft.com/office/drawing/2014/main" id="{62195CA9-F854-4401-B08D-292877F91919}"/>
              </a:ext>
            </a:extLst>
          </p:cNvPr>
          <p:cNvGrpSpPr/>
          <p:nvPr/>
        </p:nvGrpSpPr>
        <p:grpSpPr>
          <a:xfrm rot="16200000">
            <a:off x="1433928" y="4118215"/>
            <a:ext cx="836007" cy="715095"/>
            <a:chOff x="1565375" y="4242808"/>
            <a:chExt cx="836007" cy="715095"/>
          </a:xfrm>
        </p:grpSpPr>
        <p:cxnSp>
          <p:nvCxnSpPr>
            <p:cNvPr id="79" name="Straight Arrow Connector 78">
              <a:extLst>
                <a:ext uri="{FF2B5EF4-FFF2-40B4-BE49-F238E27FC236}">
                  <a16:creationId xmlns:a16="http://schemas.microsoft.com/office/drawing/2014/main" id="{FEA6B704-F91F-439A-AECC-B2E1F9312FDB}"/>
                </a:ext>
              </a:extLst>
            </p:cNvPr>
            <p:cNvCxnSpPr>
              <a:cxnSpLocks/>
            </p:cNvCxnSpPr>
            <p:nvPr/>
          </p:nvCxnSpPr>
          <p:spPr>
            <a:xfrm flipV="1">
              <a:off x="1601915" y="4329028"/>
              <a:ext cx="799467" cy="62887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3AC0E0DE-C130-475E-AA26-F9AD44B2D0D1}"/>
                </a:ext>
              </a:extLst>
            </p:cNvPr>
            <p:cNvCxnSpPr>
              <a:cxnSpLocks/>
            </p:cNvCxnSpPr>
            <p:nvPr/>
          </p:nvCxnSpPr>
          <p:spPr>
            <a:xfrm flipH="1">
              <a:off x="1565375" y="4242808"/>
              <a:ext cx="815732" cy="65606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aphicFrame>
        <p:nvGraphicFramePr>
          <p:cNvPr id="4" name="Table 3">
            <a:extLst>
              <a:ext uri="{FF2B5EF4-FFF2-40B4-BE49-F238E27FC236}">
                <a16:creationId xmlns:a16="http://schemas.microsoft.com/office/drawing/2014/main" id="{71D6CF63-5ECF-4496-9EB9-427EDA0B98CA}"/>
              </a:ext>
            </a:extLst>
          </p:cNvPr>
          <p:cNvGraphicFramePr>
            <a:graphicFrameLocks noGrp="1"/>
          </p:cNvGraphicFramePr>
          <p:nvPr>
            <p:extLst>
              <p:ext uri="{D42A27DB-BD31-4B8C-83A1-F6EECF244321}">
                <p14:modId xmlns:p14="http://schemas.microsoft.com/office/powerpoint/2010/main" val="1468044110"/>
              </p:ext>
            </p:extLst>
          </p:nvPr>
        </p:nvGraphicFramePr>
        <p:xfrm>
          <a:off x="4132541" y="3423743"/>
          <a:ext cx="4713512" cy="2763520"/>
        </p:xfrm>
        <a:graphic>
          <a:graphicData uri="http://schemas.openxmlformats.org/drawingml/2006/table">
            <a:tbl>
              <a:tblPr firstRow="1" bandRow="1">
                <a:tableStyleId>{5C22544A-7EE6-4342-B048-85BDC9FD1C3A}</a:tableStyleId>
              </a:tblPr>
              <a:tblGrid>
                <a:gridCol w="1178378">
                  <a:extLst>
                    <a:ext uri="{9D8B030D-6E8A-4147-A177-3AD203B41FA5}">
                      <a16:colId xmlns:a16="http://schemas.microsoft.com/office/drawing/2014/main" val="1604341650"/>
                    </a:ext>
                  </a:extLst>
                </a:gridCol>
                <a:gridCol w="1178378">
                  <a:extLst>
                    <a:ext uri="{9D8B030D-6E8A-4147-A177-3AD203B41FA5}">
                      <a16:colId xmlns:a16="http://schemas.microsoft.com/office/drawing/2014/main" val="1585863868"/>
                    </a:ext>
                  </a:extLst>
                </a:gridCol>
                <a:gridCol w="1178378">
                  <a:extLst>
                    <a:ext uri="{9D8B030D-6E8A-4147-A177-3AD203B41FA5}">
                      <a16:colId xmlns:a16="http://schemas.microsoft.com/office/drawing/2014/main" val="1510761275"/>
                    </a:ext>
                  </a:extLst>
                </a:gridCol>
                <a:gridCol w="1178378">
                  <a:extLst>
                    <a:ext uri="{9D8B030D-6E8A-4147-A177-3AD203B41FA5}">
                      <a16:colId xmlns:a16="http://schemas.microsoft.com/office/drawing/2014/main" val="2667237158"/>
                    </a:ext>
                  </a:extLst>
                </a:gridCol>
              </a:tblGrid>
              <a:tr h="370840">
                <a:tc>
                  <a:txBody>
                    <a:bodyPr/>
                    <a:lstStyle/>
                    <a:p>
                      <a:r>
                        <a:rPr lang="en-US" b="0" dirty="0">
                          <a:solidFill>
                            <a:schemeClr val="tx1"/>
                          </a:solidFill>
                        </a:rPr>
                        <a:t>“n” atoms</a:t>
                      </a:r>
                    </a:p>
                  </a:txBody>
                  <a:tcPr/>
                </a:tc>
                <a:tc>
                  <a:txBody>
                    <a:bodyPr/>
                    <a:lstStyle/>
                    <a:p>
                      <a:r>
                        <a:rPr lang="en-US" b="0" dirty="0">
                          <a:solidFill>
                            <a:schemeClr val="tx1"/>
                          </a:solidFill>
                        </a:rPr>
                        <a:t>Peaks total</a:t>
                      </a:r>
                    </a:p>
                  </a:txBody>
                  <a:tcPr/>
                </a:tc>
                <a:tc>
                  <a:txBody>
                    <a:bodyPr/>
                    <a:lstStyle/>
                    <a:p>
                      <a:r>
                        <a:rPr lang="en-US" b="0" dirty="0">
                          <a:solidFill>
                            <a:schemeClr val="tx1"/>
                          </a:solidFill>
                        </a:rPr>
                        <a:t>Peaks zero length</a:t>
                      </a:r>
                    </a:p>
                  </a:txBody>
                  <a:tcPr/>
                </a:tc>
                <a:tc>
                  <a:txBody>
                    <a:bodyPr/>
                    <a:lstStyle/>
                    <a:p>
                      <a:r>
                        <a:rPr lang="en-US" b="0" dirty="0">
                          <a:solidFill>
                            <a:schemeClr val="tx1"/>
                          </a:solidFill>
                        </a:rPr>
                        <a:t>Peaks non-zero length</a:t>
                      </a:r>
                    </a:p>
                  </a:txBody>
                  <a:tcPr/>
                </a:tc>
                <a:extLst>
                  <a:ext uri="{0D108BD9-81ED-4DB2-BD59-A6C34878D82A}">
                    <a16:rowId xmlns:a16="http://schemas.microsoft.com/office/drawing/2014/main" val="81357206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248796496"/>
                  </a:ext>
                </a:extLst>
              </a:tr>
              <a:tr h="370840">
                <a:tc>
                  <a:txBody>
                    <a:bodyPr/>
                    <a:lstStyle/>
                    <a:p>
                      <a:r>
                        <a:rPr lang="en-US" dirty="0"/>
                        <a:t>2</a:t>
                      </a:r>
                    </a:p>
                  </a:txBody>
                  <a:tcPr/>
                </a:tc>
                <a:tc>
                  <a:txBody>
                    <a:bodyPr/>
                    <a:lstStyle/>
                    <a:p>
                      <a:r>
                        <a:rPr lang="en-US" dirty="0"/>
                        <a:t>4</a:t>
                      </a:r>
                    </a:p>
                  </a:txBody>
                  <a:tcPr/>
                </a:tc>
                <a:tc>
                  <a:txBody>
                    <a:bodyPr/>
                    <a:lstStyle/>
                    <a:p>
                      <a:r>
                        <a:rPr lang="en-US" dirty="0"/>
                        <a:t>2</a:t>
                      </a:r>
                    </a:p>
                  </a:txBody>
                  <a:tcPr/>
                </a:tc>
                <a:tc>
                  <a:txBody>
                    <a:bodyPr/>
                    <a:lstStyle/>
                    <a:p>
                      <a:r>
                        <a:rPr lang="en-US" dirty="0"/>
                        <a:t>2</a:t>
                      </a:r>
                    </a:p>
                  </a:txBody>
                  <a:tcPr/>
                </a:tc>
                <a:extLst>
                  <a:ext uri="{0D108BD9-81ED-4DB2-BD59-A6C34878D82A}">
                    <a16:rowId xmlns:a16="http://schemas.microsoft.com/office/drawing/2014/main" val="458288498"/>
                  </a:ext>
                </a:extLst>
              </a:tr>
              <a:tr h="370840">
                <a:tc>
                  <a:txBody>
                    <a:bodyPr/>
                    <a:lstStyle/>
                    <a:p>
                      <a:r>
                        <a:rPr lang="en-US" dirty="0"/>
                        <a:t>3</a:t>
                      </a:r>
                    </a:p>
                  </a:txBody>
                  <a:tcPr/>
                </a:tc>
                <a:tc>
                  <a:txBody>
                    <a:bodyPr/>
                    <a:lstStyle/>
                    <a:p>
                      <a:r>
                        <a:rPr lang="en-US" dirty="0"/>
                        <a:t>9</a:t>
                      </a:r>
                    </a:p>
                  </a:txBody>
                  <a:tcPr/>
                </a:tc>
                <a:tc>
                  <a:txBody>
                    <a:bodyPr/>
                    <a:lstStyle/>
                    <a:p>
                      <a:r>
                        <a:rPr lang="en-US" dirty="0"/>
                        <a:t>3</a:t>
                      </a:r>
                    </a:p>
                  </a:txBody>
                  <a:tcPr/>
                </a:tc>
                <a:tc>
                  <a:txBody>
                    <a:bodyPr/>
                    <a:lstStyle/>
                    <a:p>
                      <a:r>
                        <a:rPr lang="en-US" dirty="0"/>
                        <a:t>6</a:t>
                      </a:r>
                    </a:p>
                  </a:txBody>
                  <a:tcPr/>
                </a:tc>
                <a:extLst>
                  <a:ext uri="{0D108BD9-81ED-4DB2-BD59-A6C34878D82A}">
                    <a16:rowId xmlns:a16="http://schemas.microsoft.com/office/drawing/2014/main" val="3191886096"/>
                  </a:ext>
                </a:extLst>
              </a:tr>
              <a:tr h="370840">
                <a:tc>
                  <a:txBody>
                    <a:bodyPr/>
                    <a:lstStyle/>
                    <a:p>
                      <a:r>
                        <a:rPr lang="en-US" dirty="0"/>
                        <a:t>4</a:t>
                      </a:r>
                    </a:p>
                  </a:txBody>
                  <a:tcPr/>
                </a:tc>
                <a:tc>
                  <a:txBody>
                    <a:bodyPr/>
                    <a:lstStyle/>
                    <a:p>
                      <a:r>
                        <a:rPr lang="en-US" dirty="0"/>
                        <a:t>16</a:t>
                      </a:r>
                    </a:p>
                  </a:txBody>
                  <a:tcPr/>
                </a:tc>
                <a:tc>
                  <a:txBody>
                    <a:bodyPr/>
                    <a:lstStyle/>
                    <a:p>
                      <a:r>
                        <a:rPr lang="en-US" dirty="0"/>
                        <a:t>4</a:t>
                      </a:r>
                    </a:p>
                  </a:txBody>
                  <a:tcPr/>
                </a:tc>
                <a:tc>
                  <a:txBody>
                    <a:bodyPr/>
                    <a:lstStyle/>
                    <a:p>
                      <a:r>
                        <a:rPr lang="en-US" dirty="0"/>
                        <a:t>12</a:t>
                      </a:r>
                    </a:p>
                  </a:txBody>
                  <a:tcPr/>
                </a:tc>
                <a:extLst>
                  <a:ext uri="{0D108BD9-81ED-4DB2-BD59-A6C34878D82A}">
                    <a16:rowId xmlns:a16="http://schemas.microsoft.com/office/drawing/2014/main" val="1854381401"/>
                  </a:ext>
                </a:extLst>
              </a:tr>
              <a:tr h="279639">
                <a:tc>
                  <a:txBody>
                    <a:bodyPr/>
                    <a:lstStyle/>
                    <a:p>
                      <a:r>
                        <a:rPr lang="en-US" dirty="0">
                          <a:solidFill>
                            <a:srgbClr val="FF0000"/>
                          </a:solidFill>
                        </a:rPr>
                        <a:t>n</a:t>
                      </a:r>
                    </a:p>
                  </a:txBody>
                  <a:tcPr/>
                </a:tc>
                <a:tc>
                  <a:txBody>
                    <a:bodyPr/>
                    <a:lstStyle/>
                    <a:p>
                      <a:r>
                        <a:rPr lang="en-US" dirty="0">
                          <a:solidFill>
                            <a:srgbClr val="FF0000"/>
                          </a:solidFill>
                        </a:rPr>
                        <a:t>n</a:t>
                      </a:r>
                      <a:r>
                        <a:rPr lang="en-US" baseline="30000" dirty="0">
                          <a:solidFill>
                            <a:srgbClr val="FF0000"/>
                          </a:solidFill>
                        </a:rPr>
                        <a:t>2</a:t>
                      </a:r>
                    </a:p>
                  </a:txBody>
                  <a:tcPr/>
                </a:tc>
                <a:tc>
                  <a:txBody>
                    <a:bodyPr/>
                    <a:lstStyle/>
                    <a:p>
                      <a:r>
                        <a:rPr lang="en-US" dirty="0">
                          <a:solidFill>
                            <a:srgbClr val="FF0000"/>
                          </a:solidFill>
                        </a:rPr>
                        <a:t>n</a:t>
                      </a:r>
                    </a:p>
                  </a:txBody>
                  <a:tcPr/>
                </a:tc>
                <a:tc>
                  <a:txBody>
                    <a:bodyPr/>
                    <a:lstStyle/>
                    <a:p>
                      <a:r>
                        <a:rPr lang="en-US" dirty="0">
                          <a:solidFill>
                            <a:srgbClr val="FF0000"/>
                          </a:solidFill>
                        </a:rPr>
                        <a:t>n</a:t>
                      </a:r>
                      <a:r>
                        <a:rPr lang="en-US" baseline="30000" dirty="0">
                          <a:solidFill>
                            <a:srgbClr val="FF0000"/>
                          </a:solidFill>
                        </a:rPr>
                        <a:t>2</a:t>
                      </a:r>
                      <a:r>
                        <a:rPr lang="en-US" dirty="0">
                          <a:solidFill>
                            <a:srgbClr val="FF0000"/>
                          </a:solidFill>
                        </a:rPr>
                        <a:t>-n</a:t>
                      </a:r>
                    </a:p>
                  </a:txBody>
                  <a:tcPr/>
                </a:tc>
                <a:extLst>
                  <a:ext uri="{0D108BD9-81ED-4DB2-BD59-A6C34878D82A}">
                    <a16:rowId xmlns:a16="http://schemas.microsoft.com/office/drawing/2014/main" val="2926812993"/>
                  </a:ext>
                </a:extLst>
              </a:tr>
            </a:tbl>
          </a:graphicData>
        </a:graphic>
      </p:graphicFrame>
      <p:sp>
        <p:nvSpPr>
          <p:cNvPr id="5" name="TextBox 4">
            <a:extLst>
              <a:ext uri="{FF2B5EF4-FFF2-40B4-BE49-F238E27FC236}">
                <a16:creationId xmlns:a16="http://schemas.microsoft.com/office/drawing/2014/main" id="{34A94316-68ED-414B-A7E8-3C09FC43DF9D}"/>
              </a:ext>
            </a:extLst>
          </p:cNvPr>
          <p:cNvSpPr txBox="1"/>
          <p:nvPr/>
        </p:nvSpPr>
        <p:spPr>
          <a:xfrm>
            <a:off x="2876121" y="5843047"/>
            <a:ext cx="1210588" cy="369332"/>
          </a:xfrm>
          <a:prstGeom prst="rect">
            <a:avLst/>
          </a:prstGeom>
          <a:noFill/>
        </p:spPr>
        <p:txBody>
          <a:bodyPr wrap="none" rtlCol="0">
            <a:spAutoFit/>
          </a:bodyPr>
          <a:lstStyle/>
          <a:p>
            <a:r>
              <a:rPr lang="en-US" dirty="0">
                <a:solidFill>
                  <a:srgbClr val="FF0000"/>
                </a:solidFill>
              </a:rPr>
              <a:t>In general</a:t>
            </a:r>
          </a:p>
        </p:txBody>
      </p:sp>
      <p:sp>
        <p:nvSpPr>
          <p:cNvPr id="31" name="TextBox 30">
            <a:extLst>
              <a:ext uri="{FF2B5EF4-FFF2-40B4-BE49-F238E27FC236}">
                <a16:creationId xmlns:a16="http://schemas.microsoft.com/office/drawing/2014/main" id="{6231ECF0-F997-4DD5-989C-2EEC2849E669}"/>
              </a:ext>
            </a:extLst>
          </p:cNvPr>
          <p:cNvSpPr txBox="1"/>
          <p:nvPr/>
        </p:nvSpPr>
        <p:spPr>
          <a:xfrm>
            <a:off x="2048495" y="2040645"/>
            <a:ext cx="1588897" cy="307777"/>
          </a:xfrm>
          <a:prstGeom prst="rect">
            <a:avLst/>
          </a:prstGeom>
          <a:noFill/>
        </p:spPr>
        <p:txBody>
          <a:bodyPr wrap="none" rtlCol="0">
            <a:spAutoFit/>
          </a:bodyPr>
          <a:lstStyle/>
          <a:p>
            <a:r>
              <a:rPr lang="en-US" sz="1400" dirty="0">
                <a:solidFill>
                  <a:schemeClr val="bg1">
                    <a:lumMod val="65000"/>
                  </a:schemeClr>
                </a:solidFill>
              </a:rPr>
              <a:t>Unit cell of crystal</a:t>
            </a:r>
          </a:p>
        </p:txBody>
      </p:sp>
    </p:spTree>
    <p:extLst>
      <p:ext uri="{BB962C8B-B14F-4D97-AF65-F5344CB8AC3E}">
        <p14:creationId xmlns:p14="http://schemas.microsoft.com/office/powerpoint/2010/main" val="41778489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33233</TotalTime>
  <Words>9653</Words>
  <Application>Microsoft Office PowerPoint</Application>
  <PresentationFormat>On-screen Show (4:3)</PresentationFormat>
  <Paragraphs>1411</Paragraphs>
  <Slides>51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Arial</vt:lpstr>
      <vt:lpstr>Arial Narrow</vt:lpstr>
      <vt:lpstr>Calibri</vt:lpstr>
      <vt:lpstr>Cambria Math</vt:lpstr>
      <vt:lpstr>Courier</vt:lpstr>
      <vt:lpstr>Courier New</vt:lpstr>
      <vt:lpstr>Helvetica</vt:lpstr>
      <vt:lpstr>Symbol</vt:lpstr>
      <vt:lpstr>Wingdings</vt:lpstr>
      <vt:lpstr>Default Design</vt:lpstr>
      <vt:lpstr>2_Default Design</vt:lpstr>
      <vt:lpstr>Our goal is to determine the heavy atom locations (x,y,z) in the asymmetric unit.</vt:lpstr>
      <vt:lpstr>Outline of methods</vt:lpstr>
      <vt:lpstr>Calculate isomorphous difference Patterson map</vt:lpstr>
      <vt:lpstr>Peaks list from an isomorphous Difference Patterson Map calculated last year</vt:lpstr>
      <vt:lpstr>Difference Patterson Map</vt:lpstr>
      <vt:lpstr>How many Patterson peaks are expected for n atoms? </vt:lpstr>
      <vt:lpstr>How many Patterson peaks are expected for n atoms? </vt:lpstr>
      <vt:lpstr>How many Patterson peaks are expected for n atoms? </vt:lpstr>
      <vt:lpstr>How many Patterson peaks are expected for n atoms? </vt:lpstr>
      <vt:lpstr>8 atoms would be consistent with the appearance of ~60 peaks </vt:lpstr>
      <vt:lpstr>Patterson peak positions offer clues about the arrangement of atoms in the unit cell.</vt:lpstr>
      <vt:lpstr>How many heavy atoms exist in the asymmetric unit?</vt:lpstr>
      <vt:lpstr>Symmetry operators define the relationship between asymmetric units in a unit cell.</vt:lpstr>
      <vt:lpstr>Heavy atom positions are related by these symmetry operators</vt:lpstr>
      <vt:lpstr>Each pairwise difference between symmetry operators corresponds to a Patterson peak coordinate (u,v,w).</vt:lpstr>
      <vt:lpstr>Each pairwise difference between symmetry operators corresponds to a Patterson peak coordinate (u,v,w).</vt:lpstr>
      <vt:lpstr>Each pairwise difference between symmetry operators corresponds to a Patterson peak coordinate (u,v,w).</vt:lpstr>
      <vt:lpstr>PowerPoint Presentation</vt:lpstr>
      <vt:lpstr>Match the u,v,w with appropriate vector equation and solve for x,y,z algebraically.</vt:lpstr>
      <vt:lpstr>Match the u,v,w with appropriate vector equation and solve for x,y,z algebraically.</vt:lpstr>
      <vt:lpstr>The utility of Harker sections</vt:lpstr>
      <vt:lpstr>Why is there a Harker section on w=¼?</vt:lpstr>
      <vt:lpstr>Match the u,v,w with appropriate vector equation and solve for x,y,z algebraically.</vt:lpstr>
      <vt:lpstr>PowerPoint Presentation</vt:lpstr>
      <vt:lpstr>Choice of unit cell origin</vt:lpstr>
      <vt:lpstr>Choice of unit cell origin</vt:lpstr>
      <vt:lpstr>Cheshire symmetry</vt:lpstr>
      <vt:lpstr>Find another equation to solve for z.</vt:lpstr>
      <vt:lpstr>PowerPoint Presentation</vt:lpstr>
      <vt:lpstr>Combine answers from two Harker sections to get heavy atom x,y,z coordinates</vt:lpstr>
      <vt:lpstr>PowerPoint Presentation</vt:lpstr>
      <vt:lpstr>Check that this x,y,z can predict all peaks in the difference Patterson map</vt:lpstr>
      <vt:lpstr>Check that this x,y,z can predict all peaks in the difference Patterson map</vt:lpstr>
      <vt:lpstr>Check if x,y,z is consistent with space group P43212 or P41212.</vt:lpstr>
      <vt:lpstr>Check that this x,y,z can predict all peaks in the difference Patterson map</vt:lpstr>
      <vt:lpstr>ShelxD uses direct methods to determine heavy atom x,y,z</vt:lpstr>
      <vt:lpstr>Direct methods (shelxD) make it easy to determine the heavy atom coordinates.</vt:lpstr>
      <vt:lpstr>Direct methods output.</vt:lpstr>
      <vt:lpstr>ShelxD uses direct methods to determine heavy atom x,y,z</vt:lpstr>
      <vt:lpstr>All 500 trials produced the same heavy atom substructure model</vt:lpstr>
      <vt:lpstr>Contrast the appearance of a  strong vs. weak heavy atom derivative</vt:lpstr>
      <vt:lpstr>Strong heavy atom derivative</vt:lpstr>
      <vt:lpstr>Contrast the appearance of a strong vs. weak heavy atom derivative</vt:lpstr>
      <vt:lpstr>Contrast the appearance of a strong vs. weak heavy atom derivative</vt:lpstr>
      <vt:lpstr>Check the agreement between ShelxD solution and Patterson map</vt:lpstr>
      <vt:lpstr>Sm-like archaeal protein (1m5q)</vt:lpstr>
      <vt:lpstr>Sm-like archaeal protein (1m5q)</vt:lpstr>
      <vt:lpstr>Sm-like archaeal protein (1m5q)</vt:lpstr>
      <vt:lpstr>Sm-like archaeal protein (1m5q)</vt:lpstr>
      <vt:lpstr>Questions?</vt:lpstr>
      <vt:lpstr>In practice</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dc:creator>
  <cp:lastModifiedBy>Michael Sawaya</cp:lastModifiedBy>
  <cp:revision>1107</cp:revision>
  <cp:lastPrinted>2017-02-01T05:34:47Z</cp:lastPrinted>
  <dcterms:created xsi:type="dcterms:W3CDTF">2004-02-02T07:37:29Z</dcterms:created>
  <dcterms:modified xsi:type="dcterms:W3CDTF">2025-01-21T19:42:30Z</dcterms:modified>
</cp:coreProperties>
</file>