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55"/>
  </p:notesMasterIdLst>
  <p:handoutMasterIdLst>
    <p:handoutMasterId r:id="rId56"/>
  </p:handoutMasterIdLst>
  <p:sldIdLst>
    <p:sldId id="621" r:id="rId3"/>
    <p:sldId id="475" r:id="rId4"/>
    <p:sldId id="509" r:id="rId5"/>
    <p:sldId id="624" r:id="rId6"/>
    <p:sldId id="626" r:id="rId7"/>
    <p:sldId id="627" r:id="rId8"/>
    <p:sldId id="628" r:id="rId9"/>
    <p:sldId id="625" r:id="rId10"/>
    <p:sldId id="634" r:id="rId11"/>
    <p:sldId id="635" r:id="rId12"/>
    <p:sldId id="638" r:id="rId13"/>
    <p:sldId id="504" r:id="rId14"/>
    <p:sldId id="636" r:id="rId15"/>
    <p:sldId id="639" r:id="rId16"/>
    <p:sldId id="640" r:id="rId17"/>
    <p:sldId id="576" r:id="rId18"/>
    <p:sldId id="306" r:id="rId19"/>
    <p:sldId id="622" r:id="rId20"/>
    <p:sldId id="597" r:id="rId21"/>
    <p:sldId id="569" r:id="rId22"/>
    <p:sldId id="643" r:id="rId23"/>
    <p:sldId id="596" r:id="rId24"/>
    <p:sldId id="575" r:id="rId25"/>
    <p:sldId id="581" r:id="rId26"/>
    <p:sldId id="582" r:id="rId27"/>
    <p:sldId id="583" r:id="rId28"/>
    <p:sldId id="290" r:id="rId29"/>
    <p:sldId id="585" r:id="rId30"/>
    <p:sldId id="298" r:id="rId31"/>
    <p:sldId id="586" r:id="rId32"/>
    <p:sldId id="568" r:id="rId33"/>
    <p:sldId id="592" r:id="rId34"/>
    <p:sldId id="519" r:id="rId35"/>
    <p:sldId id="587" r:id="rId36"/>
    <p:sldId id="588" r:id="rId37"/>
    <p:sldId id="260" r:id="rId38"/>
    <p:sldId id="589" r:id="rId39"/>
    <p:sldId id="600" r:id="rId40"/>
    <p:sldId id="595" r:id="rId41"/>
    <p:sldId id="598" r:id="rId42"/>
    <p:sldId id="601" r:id="rId43"/>
    <p:sldId id="602" r:id="rId44"/>
    <p:sldId id="603" r:id="rId45"/>
    <p:sldId id="604" r:id="rId46"/>
    <p:sldId id="607" r:id="rId47"/>
    <p:sldId id="608" r:id="rId48"/>
    <p:sldId id="599" r:id="rId49"/>
    <p:sldId id="609" r:id="rId50"/>
    <p:sldId id="611" r:id="rId51"/>
    <p:sldId id="612" r:id="rId52"/>
    <p:sldId id="613" r:id="rId53"/>
    <p:sldId id="590" r:id="rId5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707">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hael Sawaya" initials="mrs" lastIdx="1" clrIdx="0"/>
  <p:cmAuthor id="1" name="Structure Lab" initials="SL"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FF7C80"/>
    <a:srgbClr val="CC00FF"/>
    <a:srgbClr val="F0AEE8"/>
    <a:srgbClr val="FFCCFF"/>
    <a:srgbClr val="EAF5F6"/>
    <a:srgbClr val="663300"/>
    <a:srgbClr val="FFFFCC"/>
    <a:srgbClr val="FFFFFF"/>
    <a:srgbClr val="BBE0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007" autoAdjust="0"/>
    <p:restoredTop sz="94352" autoAdjust="0"/>
  </p:normalViewPr>
  <p:slideViewPr>
    <p:cSldViewPr snapToGrid="0">
      <p:cViewPr>
        <p:scale>
          <a:sx n="68" d="100"/>
          <a:sy n="68" d="100"/>
        </p:scale>
        <p:origin x="1819" y="288"/>
      </p:cViewPr>
      <p:guideLst>
        <p:guide orient="horz" pos="2184"/>
        <p:guide pos="270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1" d="100"/>
        <a:sy n="81" d="100"/>
      </p:scale>
      <p:origin x="0" y="-7070"/>
    </p:cViewPr>
  </p:sorter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commentAuthors" Target="commentAuthor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bwMode="auto">
          <a:xfrm>
            <a:off x="0" y="0"/>
            <a:ext cx="3038372" cy="465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23" tIns="46111" rIns="92223" bIns="46111" numCol="1" anchor="t" anchorCtr="0" compatLnSpc="1">
            <a:prstTxWarp prst="textNoShape">
              <a:avLst/>
            </a:prstTxWarp>
          </a:bodyPr>
          <a:lstStyle>
            <a:lvl1pPr defTabSz="921277">
              <a:defRPr sz="1200" smtClean="0"/>
            </a:lvl1pPr>
          </a:lstStyle>
          <a:p>
            <a:pPr>
              <a:defRPr/>
            </a:pPr>
            <a:endParaRPr lang="en-US"/>
          </a:p>
        </p:txBody>
      </p:sp>
      <p:sp>
        <p:nvSpPr>
          <p:cNvPr id="84995" name="Rectangle 3"/>
          <p:cNvSpPr>
            <a:spLocks noGrp="1" noChangeArrowheads="1"/>
          </p:cNvSpPr>
          <p:nvPr>
            <p:ph type="dt" sz="quarter" idx="1"/>
          </p:nvPr>
        </p:nvSpPr>
        <p:spPr bwMode="auto">
          <a:xfrm>
            <a:off x="3970436" y="0"/>
            <a:ext cx="3038372" cy="465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23" tIns="46111" rIns="92223" bIns="46111" numCol="1" anchor="t" anchorCtr="0" compatLnSpc="1">
            <a:prstTxWarp prst="textNoShape">
              <a:avLst/>
            </a:prstTxWarp>
          </a:bodyPr>
          <a:lstStyle>
            <a:lvl1pPr algn="r" defTabSz="921277">
              <a:defRPr sz="1200" smtClean="0"/>
            </a:lvl1pPr>
          </a:lstStyle>
          <a:p>
            <a:pPr>
              <a:defRPr/>
            </a:pPr>
            <a:endParaRPr lang="en-US"/>
          </a:p>
        </p:txBody>
      </p:sp>
      <p:sp>
        <p:nvSpPr>
          <p:cNvPr id="84996" name="Rectangle 4"/>
          <p:cNvSpPr>
            <a:spLocks noGrp="1" noChangeArrowheads="1"/>
          </p:cNvSpPr>
          <p:nvPr>
            <p:ph type="ftr" sz="quarter" idx="2"/>
          </p:nvPr>
        </p:nvSpPr>
        <p:spPr bwMode="auto">
          <a:xfrm>
            <a:off x="0" y="8829037"/>
            <a:ext cx="3038372" cy="465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23" tIns="46111" rIns="92223" bIns="46111" numCol="1" anchor="b" anchorCtr="0" compatLnSpc="1">
            <a:prstTxWarp prst="textNoShape">
              <a:avLst/>
            </a:prstTxWarp>
          </a:bodyPr>
          <a:lstStyle>
            <a:lvl1pPr defTabSz="921277">
              <a:defRPr sz="1200" smtClean="0"/>
            </a:lvl1pPr>
          </a:lstStyle>
          <a:p>
            <a:pPr>
              <a:defRPr/>
            </a:pPr>
            <a:endParaRPr lang="en-US"/>
          </a:p>
        </p:txBody>
      </p:sp>
      <p:sp>
        <p:nvSpPr>
          <p:cNvPr id="84997" name="Rectangle 5"/>
          <p:cNvSpPr>
            <a:spLocks noGrp="1" noChangeArrowheads="1"/>
          </p:cNvSpPr>
          <p:nvPr>
            <p:ph type="sldNum" sz="quarter" idx="3"/>
          </p:nvPr>
        </p:nvSpPr>
        <p:spPr bwMode="auto">
          <a:xfrm>
            <a:off x="3970436" y="8829037"/>
            <a:ext cx="3038372" cy="465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23" tIns="46111" rIns="92223" bIns="46111" numCol="1" anchor="b" anchorCtr="0" compatLnSpc="1">
            <a:prstTxWarp prst="textNoShape">
              <a:avLst/>
            </a:prstTxWarp>
          </a:bodyPr>
          <a:lstStyle>
            <a:lvl1pPr algn="r" defTabSz="921277">
              <a:defRPr sz="1200" smtClean="0"/>
            </a:lvl1pPr>
          </a:lstStyle>
          <a:p>
            <a:pPr>
              <a:defRPr/>
            </a:pPr>
            <a:fld id="{B15D937E-E56A-4A9A-B4B3-A8D572FE5B76}" type="slidenum">
              <a:rPr lang="en-US"/>
              <a:pPr>
                <a:defRPr/>
              </a:pPr>
              <a:t>‹#›</a:t>
            </a:fld>
            <a:endParaRPr lang="en-US"/>
          </a:p>
        </p:txBody>
      </p:sp>
    </p:spTree>
    <p:extLst>
      <p:ext uri="{BB962C8B-B14F-4D97-AF65-F5344CB8AC3E}">
        <p14:creationId xmlns:p14="http://schemas.microsoft.com/office/powerpoint/2010/main" val="26201902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hdr" sz="quarter"/>
          </p:nvPr>
        </p:nvSpPr>
        <p:spPr bwMode="auto">
          <a:xfrm>
            <a:off x="0" y="0"/>
            <a:ext cx="3036778" cy="465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07" tIns="46054" rIns="92107" bIns="46054" numCol="1" anchor="t" anchorCtr="0" compatLnSpc="1">
            <a:prstTxWarp prst="textNoShape">
              <a:avLst/>
            </a:prstTxWarp>
          </a:bodyPr>
          <a:lstStyle>
            <a:lvl1pPr defTabSz="921277">
              <a:defRPr sz="1200" smtClean="0"/>
            </a:lvl1pPr>
          </a:lstStyle>
          <a:p>
            <a:pPr>
              <a:defRPr/>
            </a:pPr>
            <a:endParaRPr lang="en-US"/>
          </a:p>
        </p:txBody>
      </p:sp>
      <p:sp>
        <p:nvSpPr>
          <p:cNvPr id="121859" name="Rectangle 3"/>
          <p:cNvSpPr>
            <a:spLocks noGrp="1" noChangeArrowheads="1"/>
          </p:cNvSpPr>
          <p:nvPr>
            <p:ph type="dt" idx="1"/>
          </p:nvPr>
        </p:nvSpPr>
        <p:spPr bwMode="auto">
          <a:xfrm>
            <a:off x="3972030" y="0"/>
            <a:ext cx="3036778" cy="465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07" tIns="46054" rIns="92107" bIns="46054" numCol="1" anchor="t" anchorCtr="0" compatLnSpc="1">
            <a:prstTxWarp prst="textNoShape">
              <a:avLst/>
            </a:prstTxWarp>
          </a:bodyPr>
          <a:lstStyle>
            <a:lvl1pPr algn="r" defTabSz="921277">
              <a:defRPr sz="1200" smtClean="0"/>
            </a:lvl1pPr>
          </a:lstStyle>
          <a:p>
            <a:pPr>
              <a:defRPr/>
            </a:pPr>
            <a:endParaRPr lang="en-US"/>
          </a:p>
        </p:txBody>
      </p:sp>
      <p:sp>
        <p:nvSpPr>
          <p:cNvPr id="7885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1861" name="Rectangle 5"/>
          <p:cNvSpPr>
            <a:spLocks noGrp="1" noChangeArrowheads="1"/>
          </p:cNvSpPr>
          <p:nvPr>
            <p:ph type="body" sz="quarter" idx="3"/>
          </p:nvPr>
        </p:nvSpPr>
        <p:spPr bwMode="auto">
          <a:xfrm>
            <a:off x="701040" y="4416108"/>
            <a:ext cx="5608320" cy="4184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07" tIns="46054" rIns="92107" bIns="4605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1862" name="Rectangle 6"/>
          <p:cNvSpPr>
            <a:spLocks noGrp="1" noChangeArrowheads="1"/>
          </p:cNvSpPr>
          <p:nvPr>
            <p:ph type="ftr" sz="quarter" idx="4"/>
          </p:nvPr>
        </p:nvSpPr>
        <p:spPr bwMode="auto">
          <a:xfrm>
            <a:off x="0" y="8829037"/>
            <a:ext cx="3036778" cy="465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07" tIns="46054" rIns="92107" bIns="46054" numCol="1" anchor="b" anchorCtr="0" compatLnSpc="1">
            <a:prstTxWarp prst="textNoShape">
              <a:avLst/>
            </a:prstTxWarp>
          </a:bodyPr>
          <a:lstStyle>
            <a:lvl1pPr defTabSz="921277">
              <a:defRPr sz="1200" smtClean="0"/>
            </a:lvl1pPr>
          </a:lstStyle>
          <a:p>
            <a:pPr>
              <a:defRPr/>
            </a:pPr>
            <a:endParaRPr lang="en-US"/>
          </a:p>
        </p:txBody>
      </p:sp>
      <p:sp>
        <p:nvSpPr>
          <p:cNvPr id="121863" name="Rectangle 7"/>
          <p:cNvSpPr>
            <a:spLocks noGrp="1" noChangeArrowheads="1"/>
          </p:cNvSpPr>
          <p:nvPr>
            <p:ph type="sldNum" sz="quarter" idx="5"/>
          </p:nvPr>
        </p:nvSpPr>
        <p:spPr bwMode="auto">
          <a:xfrm>
            <a:off x="3972030" y="8829037"/>
            <a:ext cx="3036778" cy="465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07" tIns="46054" rIns="92107" bIns="46054" numCol="1" anchor="b" anchorCtr="0" compatLnSpc="1">
            <a:prstTxWarp prst="textNoShape">
              <a:avLst/>
            </a:prstTxWarp>
          </a:bodyPr>
          <a:lstStyle>
            <a:lvl1pPr algn="r" defTabSz="921277">
              <a:defRPr sz="1200" smtClean="0"/>
            </a:lvl1pPr>
          </a:lstStyle>
          <a:p>
            <a:pPr>
              <a:defRPr/>
            </a:pPr>
            <a:fld id="{55D182BA-C6A8-48F0-9DA1-B4295B3E278F}" type="slidenum">
              <a:rPr lang="en-US"/>
              <a:pPr>
                <a:defRPr/>
              </a:pPr>
              <a:t>‹#›</a:t>
            </a:fld>
            <a:endParaRPr lang="en-US"/>
          </a:p>
        </p:txBody>
      </p:sp>
    </p:spTree>
    <p:extLst>
      <p:ext uri="{BB962C8B-B14F-4D97-AF65-F5344CB8AC3E}">
        <p14:creationId xmlns:p14="http://schemas.microsoft.com/office/powerpoint/2010/main" val="3668165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5D182BA-C6A8-48F0-9DA1-B4295B3E278F}" type="slidenum">
              <a:rPr lang="en-US" smtClean="0"/>
              <a:pPr>
                <a:defRPr/>
              </a:pPr>
              <a:t>29</a:t>
            </a:fld>
            <a:endParaRPr lang="en-US"/>
          </a:p>
        </p:txBody>
      </p:sp>
    </p:spTree>
    <p:extLst>
      <p:ext uri="{BB962C8B-B14F-4D97-AF65-F5344CB8AC3E}">
        <p14:creationId xmlns:p14="http://schemas.microsoft.com/office/powerpoint/2010/main" val="1353072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5D182BA-C6A8-48F0-9DA1-B4295B3E278F}" type="slidenum">
              <a:rPr lang="en-US" smtClean="0"/>
              <a:pPr>
                <a:defRPr/>
              </a:pPr>
              <a:t>31</a:t>
            </a:fld>
            <a:endParaRPr lang="en-US"/>
          </a:p>
        </p:txBody>
      </p:sp>
    </p:spTree>
    <p:extLst>
      <p:ext uri="{BB962C8B-B14F-4D97-AF65-F5344CB8AC3E}">
        <p14:creationId xmlns:p14="http://schemas.microsoft.com/office/powerpoint/2010/main" val="322555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5D182BA-C6A8-48F0-9DA1-B4295B3E278F}" type="slidenum">
              <a:rPr lang="en-US" smtClean="0"/>
              <a:pPr>
                <a:defRPr/>
              </a:pPr>
              <a:t>32</a:t>
            </a:fld>
            <a:endParaRPr lang="en-US"/>
          </a:p>
        </p:txBody>
      </p:sp>
    </p:spTree>
    <p:extLst>
      <p:ext uri="{BB962C8B-B14F-4D97-AF65-F5344CB8AC3E}">
        <p14:creationId xmlns:p14="http://schemas.microsoft.com/office/powerpoint/2010/main" val="1873963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CAD77F-069F-40E4-B448-AF2CBAE4E1C7}" type="slidenum">
              <a:rPr lang="en-US"/>
              <a:pPr>
                <a:defRPr/>
              </a:pPr>
              <a:t>‹#›</a:t>
            </a:fld>
            <a:endParaRPr lang="en-US"/>
          </a:p>
        </p:txBody>
      </p:sp>
    </p:spTree>
    <p:extLst>
      <p:ext uri="{BB962C8B-B14F-4D97-AF65-F5344CB8AC3E}">
        <p14:creationId xmlns:p14="http://schemas.microsoft.com/office/powerpoint/2010/main" val="1195223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248202C-FAB3-40CE-A1AD-47E23EB10BBD}" type="slidenum">
              <a:rPr lang="en-US"/>
              <a:pPr>
                <a:defRPr/>
              </a:pPr>
              <a:t>‹#›</a:t>
            </a:fld>
            <a:endParaRPr lang="en-US"/>
          </a:p>
        </p:txBody>
      </p:sp>
    </p:spTree>
    <p:extLst>
      <p:ext uri="{BB962C8B-B14F-4D97-AF65-F5344CB8AC3E}">
        <p14:creationId xmlns:p14="http://schemas.microsoft.com/office/powerpoint/2010/main" val="3755121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82323C-925B-4F56-9F4F-931D8C5E791A}" type="slidenum">
              <a:rPr lang="en-US"/>
              <a:pPr>
                <a:defRPr/>
              </a:pPr>
              <a:t>‹#›</a:t>
            </a:fld>
            <a:endParaRPr lang="en-US"/>
          </a:p>
        </p:txBody>
      </p:sp>
    </p:spTree>
    <p:extLst>
      <p:ext uri="{BB962C8B-B14F-4D97-AF65-F5344CB8AC3E}">
        <p14:creationId xmlns:p14="http://schemas.microsoft.com/office/powerpoint/2010/main" val="37672614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228A025-D765-4A6D-A142-E3DB39407B48}" type="slidenum">
              <a:rPr lang="en-US"/>
              <a:pPr>
                <a:defRPr/>
              </a:pPr>
              <a:t>‹#›</a:t>
            </a:fld>
            <a:endParaRPr lang="en-US"/>
          </a:p>
        </p:txBody>
      </p:sp>
    </p:spTree>
    <p:extLst>
      <p:ext uri="{BB962C8B-B14F-4D97-AF65-F5344CB8AC3E}">
        <p14:creationId xmlns:p14="http://schemas.microsoft.com/office/powerpoint/2010/main" val="41785554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1E3B01-5037-4369-9CB4-F7D2C391FCB0}" type="slidenum">
              <a:rPr lang="en-US"/>
              <a:pPr>
                <a:defRPr/>
              </a:pPr>
              <a:t>‹#›</a:t>
            </a:fld>
            <a:endParaRPr lang="en-US"/>
          </a:p>
        </p:txBody>
      </p:sp>
    </p:spTree>
    <p:extLst>
      <p:ext uri="{BB962C8B-B14F-4D97-AF65-F5344CB8AC3E}">
        <p14:creationId xmlns:p14="http://schemas.microsoft.com/office/powerpoint/2010/main" val="39929521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CAD77F-069F-40E4-B448-AF2CBAE4E1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480584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556F40D-37D2-4FCB-88B3-0295C55A1AB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06956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9E5A8E1-333F-4935-8DEC-72FADA29881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985882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5852A34-F60A-41F0-BE89-D777646582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143747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B86F91B-A2E4-4F8F-BAAF-975FB8EE47D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393928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72DC317-03C9-4471-B53B-890E1EFFD36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70788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556F40D-37D2-4FCB-88B3-0295C55A1AB1}" type="slidenum">
              <a:rPr lang="en-US"/>
              <a:pPr>
                <a:defRPr/>
              </a:pPr>
              <a:t>‹#›</a:t>
            </a:fld>
            <a:endParaRPr lang="en-US"/>
          </a:p>
        </p:txBody>
      </p:sp>
    </p:spTree>
    <p:extLst>
      <p:ext uri="{BB962C8B-B14F-4D97-AF65-F5344CB8AC3E}">
        <p14:creationId xmlns:p14="http://schemas.microsoft.com/office/powerpoint/2010/main" val="41039072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0BA80D4-EC38-4D94-871A-1ECEFBF15EA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44419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8FCE7AC-704C-4485-981F-B0C530D4B14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616322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ACBF06E-718B-48B6-81C7-09E154EA1A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414148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248202C-FAB3-40CE-A1AD-47E23EB10BB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953194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382323C-925B-4F56-9F4F-931D8C5E791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352581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28A025-D765-4A6D-A142-E3DB39407B4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817218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61E3B01-5037-4369-9CB4-F7D2C391FCB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9646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9E5A8E1-333F-4935-8DEC-72FADA298813}" type="slidenum">
              <a:rPr lang="en-US"/>
              <a:pPr>
                <a:defRPr/>
              </a:pPr>
              <a:t>‹#›</a:t>
            </a:fld>
            <a:endParaRPr lang="en-US"/>
          </a:p>
        </p:txBody>
      </p:sp>
    </p:spTree>
    <p:extLst>
      <p:ext uri="{BB962C8B-B14F-4D97-AF65-F5344CB8AC3E}">
        <p14:creationId xmlns:p14="http://schemas.microsoft.com/office/powerpoint/2010/main" val="3028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5852A34-F60A-41F0-BE89-D777646582EF}" type="slidenum">
              <a:rPr lang="en-US"/>
              <a:pPr>
                <a:defRPr/>
              </a:pPr>
              <a:t>‹#›</a:t>
            </a:fld>
            <a:endParaRPr lang="en-US"/>
          </a:p>
        </p:txBody>
      </p:sp>
    </p:spTree>
    <p:extLst>
      <p:ext uri="{BB962C8B-B14F-4D97-AF65-F5344CB8AC3E}">
        <p14:creationId xmlns:p14="http://schemas.microsoft.com/office/powerpoint/2010/main" val="93558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B86F91B-A2E4-4F8F-BAAF-975FB8EE47D0}" type="slidenum">
              <a:rPr lang="en-US"/>
              <a:pPr>
                <a:defRPr/>
              </a:pPr>
              <a:t>‹#›</a:t>
            </a:fld>
            <a:endParaRPr lang="en-US"/>
          </a:p>
        </p:txBody>
      </p:sp>
    </p:spTree>
    <p:extLst>
      <p:ext uri="{BB962C8B-B14F-4D97-AF65-F5344CB8AC3E}">
        <p14:creationId xmlns:p14="http://schemas.microsoft.com/office/powerpoint/2010/main" val="596836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72DC317-03C9-4471-B53B-890E1EFFD36E}" type="slidenum">
              <a:rPr lang="en-US"/>
              <a:pPr>
                <a:defRPr/>
              </a:pPr>
              <a:t>‹#›</a:t>
            </a:fld>
            <a:endParaRPr lang="en-US"/>
          </a:p>
        </p:txBody>
      </p:sp>
    </p:spTree>
    <p:extLst>
      <p:ext uri="{BB962C8B-B14F-4D97-AF65-F5344CB8AC3E}">
        <p14:creationId xmlns:p14="http://schemas.microsoft.com/office/powerpoint/2010/main" val="2720053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0BA80D4-EC38-4D94-871A-1ECEFBF15EA5}" type="slidenum">
              <a:rPr lang="en-US"/>
              <a:pPr>
                <a:defRPr/>
              </a:pPr>
              <a:t>‹#›</a:t>
            </a:fld>
            <a:endParaRPr lang="en-US"/>
          </a:p>
        </p:txBody>
      </p:sp>
    </p:spTree>
    <p:extLst>
      <p:ext uri="{BB962C8B-B14F-4D97-AF65-F5344CB8AC3E}">
        <p14:creationId xmlns:p14="http://schemas.microsoft.com/office/powerpoint/2010/main" val="4207005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8FCE7AC-704C-4485-981F-B0C530D4B14C}" type="slidenum">
              <a:rPr lang="en-US"/>
              <a:pPr>
                <a:defRPr/>
              </a:pPr>
              <a:t>‹#›</a:t>
            </a:fld>
            <a:endParaRPr lang="en-US"/>
          </a:p>
        </p:txBody>
      </p:sp>
    </p:spTree>
    <p:extLst>
      <p:ext uri="{BB962C8B-B14F-4D97-AF65-F5344CB8AC3E}">
        <p14:creationId xmlns:p14="http://schemas.microsoft.com/office/powerpoint/2010/main" val="3689643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ACBF06E-718B-48B6-81C7-09E154EA1A2F}" type="slidenum">
              <a:rPr lang="en-US"/>
              <a:pPr>
                <a:defRPr/>
              </a:pPr>
              <a:t>‹#›</a:t>
            </a:fld>
            <a:endParaRPr lang="en-US"/>
          </a:p>
        </p:txBody>
      </p:sp>
    </p:spTree>
    <p:extLst>
      <p:ext uri="{BB962C8B-B14F-4D97-AF65-F5344CB8AC3E}">
        <p14:creationId xmlns:p14="http://schemas.microsoft.com/office/powerpoint/2010/main" val="3753512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A25049EE-23E8-429E-9AB3-E8EC8AD3156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lgn="l">
              <a:defRPr/>
            </a:pPr>
            <a:endParaRPr lang="en-US" b="0">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b="0">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A25049EE-23E8-429E-9AB3-E8EC8AD3156F}" type="slidenum">
              <a:rPr lang="en-US" b="0">
                <a:solidFill>
                  <a:srgbClr val="000000"/>
                </a:solidFill>
                <a:latin typeface="Arial" charset="0"/>
              </a:rPr>
              <a:pPr>
                <a:defRPr/>
              </a:pPr>
              <a:t>‹#›</a:t>
            </a:fld>
            <a:endParaRPr lang="en-US" b="0">
              <a:solidFill>
                <a:srgbClr val="000000"/>
              </a:solidFill>
              <a:latin typeface="Arial" charset="0"/>
            </a:endParaRPr>
          </a:p>
        </p:txBody>
      </p:sp>
    </p:spTree>
    <p:extLst>
      <p:ext uri="{BB962C8B-B14F-4D97-AF65-F5344CB8AC3E}">
        <p14:creationId xmlns:p14="http://schemas.microsoft.com/office/powerpoint/2010/main" val="74809024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hyperlink" Target="https://it.iucr.org/A/" TargetMode="External"/><Relationship Id="rId1" Type="http://schemas.openxmlformats.org/officeDocument/2006/relationships/slideLayout" Target="../slideLayouts/slideLayout15.xml"/><Relationship Id="rId6" Type="http://schemas.openxmlformats.org/officeDocument/2006/relationships/image" Target="../media/image4.pn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15.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15.xml"/><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15.xml"/><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9.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4.png"/><Relationship Id="rId1" Type="http://schemas.openxmlformats.org/officeDocument/2006/relationships/slideLayout" Target="../slideLayouts/slideLayout19.xml"/><Relationship Id="rId5" Type="http://schemas.openxmlformats.org/officeDocument/2006/relationships/image" Target="../media/image106.png"/><Relationship Id="rId4" Type="http://schemas.openxmlformats.org/officeDocument/2006/relationships/image" Target="../media/image19.sv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180.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image" Target="../media/image25.png"/><Relationship Id="rId1" Type="http://schemas.openxmlformats.org/officeDocument/2006/relationships/slideLayout" Target="../slideLayouts/slideLayout6.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6.xml"/><Relationship Id="rId5" Type="http://schemas.openxmlformats.org/officeDocument/2006/relationships/image" Target="../media/image19.svg"/><Relationship Id="rId4" Type="http://schemas.openxmlformats.org/officeDocument/2006/relationships/image" Target="../media/image1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6.png"/><Relationship Id="rId1" Type="http://schemas.openxmlformats.org/officeDocument/2006/relationships/slideLayout" Target="../slideLayouts/slideLayout6.xml"/><Relationship Id="rId4" Type="http://schemas.openxmlformats.org/officeDocument/2006/relationships/image" Target="../media/image19.svg"/></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8.png"/><Relationship Id="rId1" Type="http://schemas.openxmlformats.org/officeDocument/2006/relationships/slideLayout" Target="../slideLayouts/slideLayout6.xml"/><Relationship Id="rId4" Type="http://schemas.openxmlformats.org/officeDocument/2006/relationships/image" Target="../media/image19.svg"/></Relationships>
</file>

<file path=ppt/slides/_rels/slide4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9.png"/><Relationship Id="rId1" Type="http://schemas.openxmlformats.org/officeDocument/2006/relationships/slideLayout" Target="../slideLayouts/slideLayout6.xml"/><Relationship Id="rId5" Type="http://schemas.openxmlformats.org/officeDocument/2006/relationships/image" Target="../media/image19.svg"/><Relationship Id="rId4" Type="http://schemas.openxmlformats.org/officeDocument/2006/relationships/image" Target="../media/image18.png"/></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0.png"/><Relationship Id="rId1" Type="http://schemas.openxmlformats.org/officeDocument/2006/relationships/slideLayout" Target="../slideLayouts/slideLayout6.xml"/><Relationship Id="rId4" Type="http://schemas.openxmlformats.org/officeDocument/2006/relationships/image" Target="../media/image19.svg"/></Relationships>
</file>

<file path=ppt/slides/_rels/slide4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6.xml"/><Relationship Id="rId5" Type="http://schemas.openxmlformats.org/officeDocument/2006/relationships/image" Target="../media/image19.svg"/><Relationship Id="rId4" Type="http://schemas.openxmlformats.org/officeDocument/2006/relationships/image" Target="../media/image18.png"/></Relationships>
</file>

<file path=ppt/slides/_rels/slide4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6.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52.png"/></Relationships>
</file>

<file path=ppt/slides/_rels/slide4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6.xml"/><Relationship Id="rId4" Type="http://schemas.openxmlformats.org/officeDocument/2006/relationships/image" Target="../media/image55.png"/></Relationships>
</file>

<file path=ppt/slides/_rels/slide4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6.xml"/><Relationship Id="rId5" Type="http://schemas.openxmlformats.org/officeDocument/2006/relationships/image" Target="../media/image19.svg"/><Relationship Id="rId4" Type="http://schemas.openxmlformats.org/officeDocument/2006/relationships/image" Target="../media/image18.png"/></Relationships>
</file>

<file path=ppt/slides/_rels/slide4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6.xml"/><Relationship Id="rId5" Type="http://schemas.microsoft.com/office/2007/relationships/hdphoto" Target="../media/hdphoto2.wdp"/><Relationship Id="rId4" Type="http://schemas.openxmlformats.org/officeDocument/2006/relationships/image" Target="../media/image6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06523F1-081E-4945-89BA-AD69996D2D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06629" y="4248110"/>
            <a:ext cx="2451936" cy="1820447"/>
          </a:xfrm>
          <a:prstGeom prst="rect">
            <a:avLst/>
          </a:prstGeom>
        </p:spPr>
      </p:pic>
      <p:sp>
        <p:nvSpPr>
          <p:cNvPr id="2" name="Title 1"/>
          <p:cNvSpPr>
            <a:spLocks noGrp="1"/>
          </p:cNvSpPr>
          <p:nvPr>
            <p:ph type="title"/>
          </p:nvPr>
        </p:nvSpPr>
        <p:spPr/>
        <p:txBody>
          <a:bodyPr/>
          <a:lstStyle/>
          <a:p>
            <a:pPr algn="l"/>
            <a:r>
              <a:rPr lang="en-US" sz="3600" dirty="0">
                <a:latin typeface="Helvetica" panose="020B0604020202020204" pitchFamily="34" charset="0"/>
                <a:cs typeface="Helvetica" panose="020B0604020202020204" pitchFamily="34" charset="0"/>
              </a:rPr>
              <a:t>Summary of our Achievements &amp; Goals</a:t>
            </a:r>
          </a:p>
        </p:txBody>
      </p:sp>
      <p:sp>
        <p:nvSpPr>
          <p:cNvPr id="5" name="Content Placeholder 4">
            <a:extLst>
              <a:ext uri="{FF2B5EF4-FFF2-40B4-BE49-F238E27FC236}">
                <a16:creationId xmlns:a16="http://schemas.microsoft.com/office/drawing/2014/main" id="{F11964A7-13A9-470A-B33D-88B45916A260}"/>
              </a:ext>
            </a:extLst>
          </p:cNvPr>
          <p:cNvSpPr>
            <a:spLocks noGrp="1"/>
          </p:cNvSpPr>
          <p:nvPr>
            <p:ph idx="1"/>
          </p:nvPr>
        </p:nvSpPr>
        <p:spPr>
          <a:xfrm>
            <a:off x="457200" y="1600200"/>
            <a:ext cx="5629338" cy="4762285"/>
          </a:xfrm>
        </p:spPr>
        <p:txBody>
          <a:bodyPr/>
          <a:lstStyle/>
          <a:p>
            <a:r>
              <a:rPr lang="en-US" sz="1800" dirty="0"/>
              <a:t>We want to determine structure of Proteinase K (</a:t>
            </a:r>
            <a:r>
              <a:rPr lang="en-US" sz="1800" dirty="0" err="1"/>
              <a:t>ProK</a:t>
            </a:r>
            <a:r>
              <a:rPr lang="en-US" sz="1800" dirty="0"/>
              <a:t>) by X-ray diffraction.</a:t>
            </a:r>
          </a:p>
          <a:p>
            <a:pPr lvl="1"/>
            <a:r>
              <a:rPr lang="en-US" sz="1600" dirty="0"/>
              <a:t>Diffraction methods have an inherent “phase problem”</a:t>
            </a:r>
          </a:p>
          <a:p>
            <a:r>
              <a:rPr lang="en-US" sz="1800" dirty="0"/>
              <a:t>To overcome the phase problem, we soaked </a:t>
            </a:r>
            <a:r>
              <a:rPr lang="en-US" sz="1800" dirty="0" err="1"/>
              <a:t>ProK</a:t>
            </a:r>
            <a:r>
              <a:rPr lang="en-US" sz="1800" dirty="0"/>
              <a:t> crystals in a mercury compound (derivative).</a:t>
            </a:r>
          </a:p>
          <a:p>
            <a:r>
              <a:rPr lang="en-US" sz="1800" dirty="0"/>
              <a:t>You collected X-ray diffraction data on 18 crystals.</a:t>
            </a:r>
          </a:p>
          <a:p>
            <a:pPr lvl="1"/>
            <a:r>
              <a:rPr lang="en-US" sz="1600" dirty="0"/>
              <a:t>9 students collected data on native crystals.</a:t>
            </a:r>
          </a:p>
          <a:p>
            <a:pPr lvl="1"/>
            <a:r>
              <a:rPr lang="en-US" sz="1600" dirty="0"/>
              <a:t>9 student collected data on derivative crystals.</a:t>
            </a:r>
          </a:p>
          <a:p>
            <a:pPr lvl="1"/>
            <a:r>
              <a:rPr lang="en-US" sz="1600" dirty="0">
                <a:latin typeface="Helvetica" panose="020B0604020202020204" pitchFamily="34" charset="0"/>
                <a:cs typeface="Helvetica" panose="020B0604020202020204" pitchFamily="34" charset="0"/>
              </a:rPr>
              <a:t>All students will share data so everyone can work with the best native and derivative data.</a:t>
            </a:r>
            <a:endParaRPr lang="en-US" sz="1800" dirty="0"/>
          </a:p>
          <a:p>
            <a:r>
              <a:rPr lang="en-US" sz="1800" dirty="0">
                <a:latin typeface="Helvetica" panose="020B0604020202020204" pitchFamily="34" charset="0"/>
                <a:cs typeface="Helvetica" panose="020B0604020202020204" pitchFamily="34" charset="0"/>
              </a:rPr>
              <a:t>Our goal today is to understand how to determine the heavy atom location of Hg (</a:t>
            </a:r>
            <a:r>
              <a:rPr lang="en-US" sz="1800" dirty="0" err="1">
                <a:latin typeface="Helvetica" panose="020B0604020202020204" pitchFamily="34" charset="0"/>
                <a:cs typeface="Helvetica" panose="020B0604020202020204" pitchFamily="34" charset="0"/>
              </a:rPr>
              <a:t>x,y,z</a:t>
            </a:r>
            <a:r>
              <a:rPr lang="en-US" sz="1800" dirty="0">
                <a:latin typeface="Helvetica" panose="020B0604020202020204" pitchFamily="34" charset="0"/>
                <a:cs typeface="Helvetica" panose="020B0604020202020204" pitchFamily="34" charset="0"/>
              </a:rPr>
              <a:t>).</a:t>
            </a:r>
          </a:p>
          <a:p>
            <a:pPr lvl="1"/>
            <a:r>
              <a:rPr lang="en-US" sz="1400" dirty="0">
                <a:latin typeface="Helvetica" panose="020B0604020202020204" pitchFamily="34" charset="0"/>
                <a:cs typeface="Helvetica" panose="020B0604020202020204" pitchFamily="34" charset="0"/>
              </a:rPr>
              <a:t>It will enable us to overcome the phase problem (and see a map of the atomic structure of </a:t>
            </a:r>
            <a:r>
              <a:rPr lang="en-US" sz="1400" dirty="0" err="1">
                <a:latin typeface="Helvetica" panose="020B0604020202020204" pitchFamily="34" charset="0"/>
                <a:cs typeface="Helvetica" panose="020B0604020202020204" pitchFamily="34" charset="0"/>
              </a:rPr>
              <a:t>ProK</a:t>
            </a:r>
            <a:r>
              <a:rPr lang="en-US" sz="1400" dirty="0">
                <a:latin typeface="Helvetica" panose="020B0604020202020204" pitchFamily="34" charset="0"/>
                <a:cs typeface="Helvetica" panose="020B0604020202020204" pitchFamily="34" charset="0"/>
              </a:rPr>
              <a:t>).</a:t>
            </a:r>
          </a:p>
        </p:txBody>
      </p:sp>
      <p:pic>
        <p:nvPicPr>
          <p:cNvPr id="7" name="Picture 6">
            <a:extLst>
              <a:ext uri="{FF2B5EF4-FFF2-40B4-BE49-F238E27FC236}">
                <a16:creationId xmlns:a16="http://schemas.microsoft.com/office/drawing/2014/main" id="{8C7C8892-C7B3-4AD5-9C1E-BF098A7729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82988" y="1417639"/>
            <a:ext cx="2311214" cy="2311214"/>
          </a:xfrm>
          <a:prstGeom prst="rect">
            <a:avLst/>
          </a:prstGeom>
        </p:spPr>
      </p:pic>
      <p:sp>
        <p:nvSpPr>
          <p:cNvPr id="10" name="TextBox 9">
            <a:extLst>
              <a:ext uri="{FF2B5EF4-FFF2-40B4-BE49-F238E27FC236}">
                <a16:creationId xmlns:a16="http://schemas.microsoft.com/office/drawing/2014/main" id="{0A534156-B630-4244-B89F-E4268F1FB3D6}"/>
              </a:ext>
            </a:extLst>
          </p:cNvPr>
          <p:cNvSpPr txBox="1"/>
          <p:nvPr/>
        </p:nvSpPr>
        <p:spPr>
          <a:xfrm>
            <a:off x="6308214" y="3662348"/>
            <a:ext cx="2450351" cy="369332"/>
          </a:xfrm>
          <a:prstGeom prst="rect">
            <a:avLst/>
          </a:prstGeom>
          <a:noFill/>
        </p:spPr>
        <p:txBody>
          <a:bodyPr wrap="none" rtlCol="0">
            <a:spAutoFit/>
          </a:bodyPr>
          <a:lstStyle/>
          <a:p>
            <a:r>
              <a:rPr lang="en-US" dirty="0" err="1"/>
              <a:t>ProK</a:t>
            </a:r>
            <a:r>
              <a:rPr lang="en-US" dirty="0"/>
              <a:t> diffraction image</a:t>
            </a:r>
          </a:p>
        </p:txBody>
      </p:sp>
      <p:sp>
        <p:nvSpPr>
          <p:cNvPr id="13" name="TextBox 12">
            <a:extLst>
              <a:ext uri="{FF2B5EF4-FFF2-40B4-BE49-F238E27FC236}">
                <a16:creationId xmlns:a16="http://schemas.microsoft.com/office/drawing/2014/main" id="{45D2CCA8-B491-4CD0-99FF-6FDC3DC40090}"/>
              </a:ext>
            </a:extLst>
          </p:cNvPr>
          <p:cNvSpPr txBox="1"/>
          <p:nvPr/>
        </p:nvSpPr>
        <p:spPr>
          <a:xfrm>
            <a:off x="6088121" y="6068557"/>
            <a:ext cx="2890535" cy="369332"/>
          </a:xfrm>
          <a:prstGeom prst="rect">
            <a:avLst/>
          </a:prstGeom>
          <a:noFill/>
        </p:spPr>
        <p:txBody>
          <a:bodyPr wrap="none" rtlCol="0">
            <a:spAutoFit/>
          </a:bodyPr>
          <a:lstStyle/>
          <a:p>
            <a:r>
              <a:rPr lang="en-US" dirty="0" err="1"/>
              <a:t>ProK</a:t>
            </a:r>
            <a:r>
              <a:rPr lang="en-US" dirty="0"/>
              <a:t> electron density map</a:t>
            </a:r>
          </a:p>
        </p:txBody>
      </p:sp>
    </p:spTree>
    <p:extLst>
      <p:ext uri="{BB962C8B-B14F-4D97-AF65-F5344CB8AC3E}">
        <p14:creationId xmlns:p14="http://schemas.microsoft.com/office/powerpoint/2010/main" val="18523356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196D3FC1-20C7-44D0-A406-9B3CFAEB9BDD}"/>
              </a:ext>
            </a:extLst>
          </p:cNvPr>
          <p:cNvSpPr/>
          <p:nvPr/>
        </p:nvSpPr>
        <p:spPr>
          <a:xfrm>
            <a:off x="4741933" y="1618406"/>
            <a:ext cx="4239414" cy="512160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11796F25-7B20-43F9-A29A-A7C162EAFA3D}"/>
              </a:ext>
            </a:extLst>
          </p:cNvPr>
          <p:cNvSpPr>
            <a:spLocks noGrp="1"/>
          </p:cNvSpPr>
          <p:nvPr>
            <p:ph type="title"/>
          </p:nvPr>
        </p:nvSpPr>
        <p:spPr/>
        <p:txBody>
          <a:bodyPr/>
          <a:lstStyle/>
          <a:p>
            <a:pPr algn="l"/>
            <a:r>
              <a:rPr lang="en-US" sz="4000" dirty="0"/>
              <a:t>Symmetry Equivalent Positions for each space group are tabulated.</a:t>
            </a:r>
          </a:p>
        </p:txBody>
      </p:sp>
      <p:sp>
        <p:nvSpPr>
          <p:cNvPr id="4" name="Content Placeholder 3">
            <a:extLst>
              <a:ext uri="{FF2B5EF4-FFF2-40B4-BE49-F238E27FC236}">
                <a16:creationId xmlns:a16="http://schemas.microsoft.com/office/drawing/2014/main" id="{4D8D83E4-61CB-4E3C-AC55-F6BE054F521F}"/>
              </a:ext>
            </a:extLst>
          </p:cNvPr>
          <p:cNvSpPr>
            <a:spLocks noGrp="1"/>
          </p:cNvSpPr>
          <p:nvPr>
            <p:ph idx="1"/>
          </p:nvPr>
        </p:nvSpPr>
        <p:spPr>
          <a:xfrm>
            <a:off x="289771" y="3698555"/>
            <a:ext cx="4239414" cy="2740688"/>
          </a:xfrm>
        </p:spPr>
        <p:txBody>
          <a:bodyPr/>
          <a:lstStyle/>
          <a:p>
            <a:pPr marL="0" indent="0">
              <a:buNone/>
            </a:pPr>
            <a:r>
              <a:rPr lang="en-US" sz="1200" dirty="0"/>
              <a:t>The International Tables of Crystallography Vol A. </a:t>
            </a:r>
            <a:r>
              <a:rPr lang="en-US" sz="1200" dirty="0">
                <a:hlinkClick r:id="rId2"/>
              </a:rPr>
              <a:t>https://it.iucr.org/A/</a:t>
            </a:r>
            <a:endParaRPr lang="en-US" sz="1200" dirty="0"/>
          </a:p>
          <a:p>
            <a:pPr marL="0" indent="0">
              <a:buNone/>
            </a:pPr>
            <a:endParaRPr lang="en-US" sz="1200" dirty="0"/>
          </a:p>
          <a:p>
            <a:r>
              <a:rPr lang="en-US" sz="1600" dirty="0"/>
              <a:t>For example, here is the entry for space group P2, which we just discussed.</a:t>
            </a:r>
          </a:p>
          <a:p>
            <a:r>
              <a:rPr lang="en-US" sz="1600" dirty="0"/>
              <a:t>These conventions/definitions are used by all crystallographic programs.</a:t>
            </a:r>
          </a:p>
          <a:p>
            <a:r>
              <a:rPr lang="en-US" sz="1600" dirty="0"/>
              <a:t>Visualizing the symmetry helps explain why Patterson peaks are expected to lay in a single plane.</a:t>
            </a:r>
          </a:p>
        </p:txBody>
      </p:sp>
      <p:pic>
        <p:nvPicPr>
          <p:cNvPr id="5" name="Picture 4">
            <a:extLst>
              <a:ext uri="{FF2B5EF4-FFF2-40B4-BE49-F238E27FC236}">
                <a16:creationId xmlns:a16="http://schemas.microsoft.com/office/drawing/2014/main" id="{4B6AD41E-44C4-4476-B729-92384A6C12C8}"/>
              </a:ext>
            </a:extLst>
          </p:cNvPr>
          <p:cNvPicPr>
            <a:picLocks noChangeAspect="1"/>
          </p:cNvPicPr>
          <p:nvPr/>
        </p:nvPicPr>
        <p:blipFill>
          <a:blip r:embed="rId3"/>
          <a:stretch>
            <a:fillRect/>
          </a:stretch>
        </p:blipFill>
        <p:spPr>
          <a:xfrm>
            <a:off x="725158" y="2238209"/>
            <a:ext cx="1027702" cy="1294905"/>
          </a:xfrm>
          <a:prstGeom prst="rect">
            <a:avLst/>
          </a:prstGeom>
          <a:ln>
            <a:solidFill>
              <a:schemeClr val="tx1"/>
            </a:solidFill>
          </a:ln>
        </p:spPr>
      </p:pic>
      <p:pic>
        <p:nvPicPr>
          <p:cNvPr id="6" name="Picture 5">
            <a:extLst>
              <a:ext uri="{FF2B5EF4-FFF2-40B4-BE49-F238E27FC236}">
                <a16:creationId xmlns:a16="http://schemas.microsoft.com/office/drawing/2014/main" id="{95A52AD1-B624-475A-8414-76B6B9FE5310}"/>
              </a:ext>
            </a:extLst>
          </p:cNvPr>
          <p:cNvPicPr>
            <a:picLocks noChangeAspect="1"/>
          </p:cNvPicPr>
          <p:nvPr/>
        </p:nvPicPr>
        <p:blipFill rotWithShape="1">
          <a:blip r:embed="rId4"/>
          <a:srcRect l="3560" t="17441" r="52881" b="10494"/>
          <a:stretch/>
        </p:blipFill>
        <p:spPr>
          <a:xfrm>
            <a:off x="4849517" y="1732889"/>
            <a:ext cx="3983065" cy="3336010"/>
          </a:xfrm>
          <a:prstGeom prst="rect">
            <a:avLst/>
          </a:prstGeom>
        </p:spPr>
      </p:pic>
      <p:pic>
        <p:nvPicPr>
          <p:cNvPr id="8" name="Picture 7">
            <a:extLst>
              <a:ext uri="{FF2B5EF4-FFF2-40B4-BE49-F238E27FC236}">
                <a16:creationId xmlns:a16="http://schemas.microsoft.com/office/drawing/2014/main" id="{499F78CA-F42E-4B29-83FB-F3AC50404D53}"/>
              </a:ext>
            </a:extLst>
          </p:cNvPr>
          <p:cNvPicPr>
            <a:picLocks noChangeAspect="1"/>
          </p:cNvPicPr>
          <p:nvPr/>
        </p:nvPicPr>
        <p:blipFill rotWithShape="1">
          <a:blip r:embed="rId5"/>
          <a:srcRect l="3406" t="25810" r="53035" b="26382"/>
          <a:stretch/>
        </p:blipFill>
        <p:spPr>
          <a:xfrm>
            <a:off x="4827394" y="4526937"/>
            <a:ext cx="3983066" cy="2213076"/>
          </a:xfrm>
          <a:prstGeom prst="rect">
            <a:avLst/>
          </a:prstGeom>
        </p:spPr>
      </p:pic>
      <p:pic>
        <p:nvPicPr>
          <p:cNvPr id="62" name="Picture 61">
            <a:extLst>
              <a:ext uri="{FF2B5EF4-FFF2-40B4-BE49-F238E27FC236}">
                <a16:creationId xmlns:a16="http://schemas.microsoft.com/office/drawing/2014/main" id="{1ED8B9F2-DB60-48A6-8650-2654C7F3394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468266">
            <a:off x="6076197" y="4169443"/>
            <a:ext cx="240792" cy="420625"/>
          </a:xfrm>
          <a:prstGeom prst="rect">
            <a:avLst/>
          </a:prstGeom>
        </p:spPr>
      </p:pic>
      <p:pic>
        <p:nvPicPr>
          <p:cNvPr id="74" name="Picture 73">
            <a:extLst>
              <a:ext uri="{FF2B5EF4-FFF2-40B4-BE49-F238E27FC236}">
                <a16:creationId xmlns:a16="http://schemas.microsoft.com/office/drawing/2014/main" id="{BE598452-BEAD-489E-B154-26520C8FE3D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468266">
            <a:off x="5663255" y="4095400"/>
            <a:ext cx="239934" cy="420625"/>
          </a:xfrm>
          <a:prstGeom prst="rect">
            <a:avLst/>
          </a:prstGeom>
        </p:spPr>
      </p:pic>
      <p:sp>
        <p:nvSpPr>
          <p:cNvPr id="76" name="Oval 75">
            <a:extLst>
              <a:ext uri="{FF2B5EF4-FFF2-40B4-BE49-F238E27FC236}">
                <a16:creationId xmlns:a16="http://schemas.microsoft.com/office/drawing/2014/main" id="{93003CA6-FD50-4708-8B40-AAC38459DD8E}"/>
              </a:ext>
            </a:extLst>
          </p:cNvPr>
          <p:cNvSpPr>
            <a:spLocks noChangeAspect="1"/>
          </p:cNvSpPr>
          <p:nvPr/>
        </p:nvSpPr>
        <p:spPr>
          <a:xfrm rot="10800000">
            <a:off x="5828217" y="4204867"/>
            <a:ext cx="55778" cy="55778"/>
          </a:xfrm>
          <a:prstGeom prst="ellipse">
            <a:avLst/>
          </a:prstGeom>
          <a:solidFill>
            <a:schemeClr val="accent1">
              <a:lumMod val="2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87B2008-F295-483E-BDA2-3DCDF0983A7E}"/>
              </a:ext>
            </a:extLst>
          </p:cNvPr>
          <p:cNvSpPr>
            <a:spLocks noChangeAspect="1"/>
          </p:cNvSpPr>
          <p:nvPr/>
        </p:nvSpPr>
        <p:spPr>
          <a:xfrm rot="10800000">
            <a:off x="6110727" y="4241913"/>
            <a:ext cx="55778" cy="55778"/>
          </a:xfrm>
          <a:prstGeom prst="ellipse">
            <a:avLst/>
          </a:prstGeom>
          <a:solidFill>
            <a:schemeClr val="accent1">
              <a:lumMod val="2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C3808FF1-5628-48C8-97D7-42CB63F87552}"/>
              </a:ext>
            </a:extLst>
          </p:cNvPr>
          <p:cNvPicPr>
            <a:picLocks noChangeAspect="1"/>
          </p:cNvPicPr>
          <p:nvPr/>
        </p:nvPicPr>
        <p:blipFill rotWithShape="1">
          <a:blip r:embed="rId8"/>
          <a:srcRect l="3259" t="3690" r="2309" b="3627"/>
          <a:stretch/>
        </p:blipFill>
        <p:spPr>
          <a:xfrm>
            <a:off x="1903535" y="2286001"/>
            <a:ext cx="2562958" cy="1200150"/>
          </a:xfrm>
          <a:prstGeom prst="rect">
            <a:avLst/>
          </a:prstGeom>
        </p:spPr>
      </p:pic>
    </p:spTree>
    <p:extLst>
      <p:ext uri="{BB962C8B-B14F-4D97-AF65-F5344CB8AC3E}">
        <p14:creationId xmlns:p14="http://schemas.microsoft.com/office/powerpoint/2010/main" val="2000289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500"/>
                                        <p:tgtEl>
                                          <p:spTgt spid="62"/>
                                        </p:tgtEl>
                                      </p:cBhvr>
                                    </p:animEffect>
                                  </p:childTnLst>
                                </p:cTn>
                              </p:par>
                              <p:par>
                                <p:cTn id="8" presetID="10" presetClass="entr" presetSubtype="0" fill="hold" nodeType="withEffect">
                                  <p:stCondLst>
                                    <p:cond delay="0"/>
                                  </p:stCondLst>
                                  <p:childTnLst>
                                    <p:set>
                                      <p:cBhvr>
                                        <p:cTn id="9" dur="1" fill="hold">
                                          <p:stCondLst>
                                            <p:cond delay="0"/>
                                          </p:stCondLst>
                                        </p:cTn>
                                        <p:tgtEl>
                                          <p:spTgt spid="74"/>
                                        </p:tgtEl>
                                        <p:attrNameLst>
                                          <p:attrName>style.visibility</p:attrName>
                                        </p:attrNameLst>
                                      </p:cBhvr>
                                      <p:to>
                                        <p:strVal val="visible"/>
                                      </p:to>
                                    </p:set>
                                    <p:animEffect transition="in" filter="fade">
                                      <p:cBhvr>
                                        <p:cTn id="10" dur="500"/>
                                        <p:tgtEl>
                                          <p:spTgt spid="7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6"/>
                                        </p:tgtEl>
                                        <p:attrNameLst>
                                          <p:attrName>style.visibility</p:attrName>
                                        </p:attrNameLst>
                                      </p:cBhvr>
                                      <p:to>
                                        <p:strVal val="visible"/>
                                      </p:to>
                                    </p:set>
                                    <p:animEffect transition="in" filter="fade">
                                      <p:cBhvr>
                                        <p:cTn id="13" dur="500"/>
                                        <p:tgtEl>
                                          <p:spTgt spid="7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7"/>
                                        </p:tgtEl>
                                        <p:attrNameLst>
                                          <p:attrName>style.visibility</p:attrName>
                                        </p:attrNameLst>
                                      </p:cBhvr>
                                      <p:to>
                                        <p:strVal val="visible"/>
                                      </p:to>
                                    </p:set>
                                    <p:animEffect transition="in" filter="fade">
                                      <p:cBhvr>
                                        <p:cTn id="16"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Oval 88">
            <a:extLst>
              <a:ext uri="{FF2B5EF4-FFF2-40B4-BE49-F238E27FC236}">
                <a16:creationId xmlns:a16="http://schemas.microsoft.com/office/drawing/2014/main" id="{B6426442-CFBD-4A42-9BF2-101AABC2C039}"/>
              </a:ext>
            </a:extLst>
          </p:cNvPr>
          <p:cNvSpPr>
            <a:spLocks noChangeAspect="1"/>
          </p:cNvSpPr>
          <p:nvPr/>
        </p:nvSpPr>
        <p:spPr>
          <a:xfrm rot="10800000">
            <a:off x="4606795" y="2540083"/>
            <a:ext cx="86084" cy="86084"/>
          </a:xfrm>
          <a:prstGeom prst="ellipse">
            <a:avLst/>
          </a:prstGeom>
          <a:solidFill>
            <a:schemeClr val="accent1">
              <a:lumMod val="2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36" name="Picture 35">
            <a:extLst>
              <a:ext uri="{FF2B5EF4-FFF2-40B4-BE49-F238E27FC236}">
                <a16:creationId xmlns:a16="http://schemas.microsoft.com/office/drawing/2014/main" id="{1D53DB93-347C-432C-911A-DC7A8E42CD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1485" y="2418709"/>
            <a:ext cx="371606" cy="649145"/>
          </a:xfrm>
          <a:prstGeom prst="rect">
            <a:avLst/>
          </a:prstGeom>
        </p:spPr>
      </p:pic>
      <p:sp>
        <p:nvSpPr>
          <p:cNvPr id="56" name="Cube 55">
            <a:extLst>
              <a:ext uri="{FF2B5EF4-FFF2-40B4-BE49-F238E27FC236}">
                <a16:creationId xmlns:a16="http://schemas.microsoft.com/office/drawing/2014/main" id="{52DD050A-0F3C-4E3C-B939-8F1524A9BBBD}"/>
              </a:ext>
            </a:extLst>
          </p:cNvPr>
          <p:cNvSpPr/>
          <p:nvPr/>
        </p:nvSpPr>
        <p:spPr>
          <a:xfrm>
            <a:off x="4043119" y="2349693"/>
            <a:ext cx="1601429" cy="932499"/>
          </a:xfrm>
          <a:prstGeom prst="cube">
            <a:avLst>
              <a:gd name="adj" fmla="val 22616"/>
            </a:avLst>
          </a:prstGeom>
          <a:solidFill>
            <a:schemeClr val="accent5">
              <a:alpha val="50000"/>
            </a:schemeClr>
          </a:solidFill>
          <a:ln>
            <a:solidFill>
              <a:schemeClr val="bg1">
                <a:lumMod val="75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7C7E291B-6D1F-4E3A-B5B6-5EA1316203DF}"/>
              </a:ext>
            </a:extLst>
          </p:cNvPr>
          <p:cNvGrpSpPr/>
          <p:nvPr/>
        </p:nvGrpSpPr>
        <p:grpSpPr>
          <a:xfrm>
            <a:off x="7063993" y="2133478"/>
            <a:ext cx="371606" cy="649145"/>
            <a:chOff x="6983190" y="3621644"/>
            <a:chExt cx="371606" cy="649145"/>
          </a:xfrm>
        </p:grpSpPr>
        <p:pic>
          <p:nvPicPr>
            <p:cNvPr id="59" name="Picture 58">
              <a:extLst>
                <a:ext uri="{FF2B5EF4-FFF2-40B4-BE49-F238E27FC236}">
                  <a16:creationId xmlns:a16="http://schemas.microsoft.com/office/drawing/2014/main" id="{AEBDEE76-73E2-4175-860E-3036C2FBD52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83190" y="3621644"/>
              <a:ext cx="371606" cy="649145"/>
            </a:xfrm>
            <a:prstGeom prst="rect">
              <a:avLst/>
            </a:prstGeom>
          </p:spPr>
        </p:pic>
        <p:sp>
          <p:nvSpPr>
            <p:cNvPr id="63" name="Oval 62">
              <a:extLst>
                <a:ext uri="{FF2B5EF4-FFF2-40B4-BE49-F238E27FC236}">
                  <a16:creationId xmlns:a16="http://schemas.microsoft.com/office/drawing/2014/main" id="{F02067EE-7F82-47FC-9C00-EBDE94B284D0}"/>
                </a:ext>
              </a:extLst>
            </p:cNvPr>
            <p:cNvSpPr>
              <a:spLocks noChangeAspect="1"/>
            </p:cNvSpPr>
            <p:nvPr/>
          </p:nvSpPr>
          <p:spPr>
            <a:xfrm rot="10800000">
              <a:off x="7009409" y="3761641"/>
              <a:ext cx="86084" cy="86084"/>
            </a:xfrm>
            <a:prstGeom prst="ellipse">
              <a:avLst/>
            </a:prstGeom>
            <a:solidFill>
              <a:schemeClr val="accent1">
                <a:lumMod val="2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sp>
        <p:nvSpPr>
          <p:cNvPr id="66" name="Cube 65">
            <a:extLst>
              <a:ext uri="{FF2B5EF4-FFF2-40B4-BE49-F238E27FC236}">
                <a16:creationId xmlns:a16="http://schemas.microsoft.com/office/drawing/2014/main" id="{6FAE04E2-03A8-42DD-9530-8CF67C879D77}"/>
              </a:ext>
            </a:extLst>
          </p:cNvPr>
          <p:cNvSpPr/>
          <p:nvPr/>
        </p:nvSpPr>
        <p:spPr>
          <a:xfrm>
            <a:off x="6390931" y="1965903"/>
            <a:ext cx="1717734" cy="1352795"/>
          </a:xfrm>
          <a:prstGeom prst="cube">
            <a:avLst>
              <a:gd name="adj" fmla="val 17489"/>
            </a:avLst>
          </a:prstGeom>
          <a:solidFill>
            <a:schemeClr val="accent5">
              <a:alpha val="50000"/>
            </a:schemeClr>
          </a:solidFill>
          <a:ln>
            <a:solidFill>
              <a:schemeClr val="bg1">
                <a:lumMod val="75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49" name="Straight Arrow Connector 48">
            <a:extLst>
              <a:ext uri="{FF2B5EF4-FFF2-40B4-BE49-F238E27FC236}">
                <a16:creationId xmlns:a16="http://schemas.microsoft.com/office/drawing/2014/main" id="{A2B097E3-5D21-4253-8C8B-BD9883FDB516}"/>
              </a:ext>
            </a:extLst>
          </p:cNvPr>
          <p:cNvCxnSpPr>
            <a:cxnSpLocks/>
          </p:cNvCxnSpPr>
          <p:nvPr/>
        </p:nvCxnSpPr>
        <p:spPr>
          <a:xfrm flipH="1" flipV="1">
            <a:off x="2537060" y="2208737"/>
            <a:ext cx="9395" cy="1073638"/>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3" name="Title 2">
            <a:extLst>
              <a:ext uri="{FF2B5EF4-FFF2-40B4-BE49-F238E27FC236}">
                <a16:creationId xmlns:a16="http://schemas.microsoft.com/office/drawing/2014/main" id="{11796F25-7B20-43F9-A29A-A7C162EAFA3D}"/>
              </a:ext>
            </a:extLst>
          </p:cNvPr>
          <p:cNvSpPr>
            <a:spLocks noGrp="1"/>
          </p:cNvSpPr>
          <p:nvPr>
            <p:ph type="title"/>
          </p:nvPr>
        </p:nvSpPr>
        <p:spPr/>
        <p:txBody>
          <a:bodyPr/>
          <a:lstStyle/>
          <a:p>
            <a:pPr algn="l"/>
            <a:r>
              <a:rPr lang="en-US" sz="3200" dirty="0"/>
              <a:t>Pure rotation axis produce Harker planes normal to the axis &amp; intersecting the origin</a:t>
            </a:r>
          </a:p>
        </p:txBody>
      </p:sp>
      <p:sp>
        <p:nvSpPr>
          <p:cNvPr id="4" name="Content Placeholder 3">
            <a:extLst>
              <a:ext uri="{FF2B5EF4-FFF2-40B4-BE49-F238E27FC236}">
                <a16:creationId xmlns:a16="http://schemas.microsoft.com/office/drawing/2014/main" id="{4D8D83E4-61CB-4E3C-AC55-F6BE054F521F}"/>
              </a:ext>
            </a:extLst>
          </p:cNvPr>
          <p:cNvSpPr>
            <a:spLocks noGrp="1"/>
          </p:cNvSpPr>
          <p:nvPr>
            <p:ph idx="1"/>
          </p:nvPr>
        </p:nvSpPr>
        <p:spPr>
          <a:xfrm>
            <a:off x="1678192" y="3855035"/>
            <a:ext cx="1717737" cy="1385328"/>
          </a:xfrm>
        </p:spPr>
        <p:txBody>
          <a:bodyPr/>
          <a:lstStyle/>
          <a:p>
            <a:pPr marL="0" indent="0">
              <a:buNone/>
            </a:pPr>
            <a:r>
              <a:rPr lang="en-US" sz="1600" dirty="0"/>
              <a:t>Space group P2</a:t>
            </a:r>
          </a:p>
          <a:p>
            <a:pPr marL="0" indent="0">
              <a:buNone/>
            </a:pPr>
            <a:r>
              <a:rPr lang="en-US" sz="1600" dirty="0"/>
              <a:t>(1) </a:t>
            </a:r>
            <a:r>
              <a:rPr lang="en-US" sz="1600" dirty="0" err="1"/>
              <a:t>x,y,z</a:t>
            </a:r>
            <a:endParaRPr lang="en-US" sz="1600" dirty="0"/>
          </a:p>
          <a:p>
            <a:pPr marL="0" indent="0">
              <a:buNone/>
            </a:pPr>
            <a:r>
              <a:rPr lang="en-US" sz="1600" dirty="0"/>
              <a:t>(2) –</a:t>
            </a:r>
            <a:r>
              <a:rPr lang="en-US" sz="1600" dirty="0" err="1"/>
              <a:t>x,y</a:t>
            </a:r>
            <a:r>
              <a:rPr lang="en-US" sz="1600" dirty="0"/>
              <a:t>,-z</a:t>
            </a:r>
          </a:p>
        </p:txBody>
      </p:sp>
      <p:pic>
        <p:nvPicPr>
          <p:cNvPr id="62" name="Picture 61">
            <a:extLst>
              <a:ext uri="{FF2B5EF4-FFF2-40B4-BE49-F238E27FC236}">
                <a16:creationId xmlns:a16="http://schemas.microsoft.com/office/drawing/2014/main" id="{1ED8B9F2-DB60-48A6-8650-2654C7F339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20311" y="2549525"/>
            <a:ext cx="371606" cy="649145"/>
          </a:xfrm>
          <a:prstGeom prst="rect">
            <a:avLst/>
          </a:prstGeom>
        </p:spPr>
      </p:pic>
      <p:pic>
        <p:nvPicPr>
          <p:cNvPr id="74" name="Picture 73">
            <a:extLst>
              <a:ext uri="{FF2B5EF4-FFF2-40B4-BE49-F238E27FC236}">
                <a16:creationId xmlns:a16="http://schemas.microsoft.com/office/drawing/2014/main" id="{BE598452-BEAD-489E-B154-26520C8FE3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47618" y="2549525"/>
            <a:ext cx="370284" cy="649145"/>
          </a:xfrm>
          <a:prstGeom prst="rect">
            <a:avLst/>
          </a:prstGeom>
        </p:spPr>
      </p:pic>
      <p:sp>
        <p:nvSpPr>
          <p:cNvPr id="76" name="Oval 75">
            <a:extLst>
              <a:ext uri="{FF2B5EF4-FFF2-40B4-BE49-F238E27FC236}">
                <a16:creationId xmlns:a16="http://schemas.microsoft.com/office/drawing/2014/main" id="{93003CA6-FD50-4708-8B40-AAC38459DD8E}"/>
              </a:ext>
            </a:extLst>
          </p:cNvPr>
          <p:cNvSpPr>
            <a:spLocks noChangeAspect="1"/>
          </p:cNvSpPr>
          <p:nvPr/>
        </p:nvSpPr>
        <p:spPr>
          <a:xfrm rot="10800000">
            <a:off x="2299591" y="2689522"/>
            <a:ext cx="86084" cy="86084"/>
          </a:xfrm>
          <a:prstGeom prst="ellipse">
            <a:avLst/>
          </a:prstGeom>
          <a:solidFill>
            <a:schemeClr val="accent1">
              <a:lumMod val="2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87B2008-F295-483E-BDA2-3DCDF0983A7E}"/>
              </a:ext>
            </a:extLst>
          </p:cNvPr>
          <p:cNvSpPr>
            <a:spLocks noChangeAspect="1"/>
          </p:cNvSpPr>
          <p:nvPr/>
        </p:nvSpPr>
        <p:spPr>
          <a:xfrm rot="10800000">
            <a:off x="2646530" y="2689522"/>
            <a:ext cx="86084" cy="86084"/>
          </a:xfrm>
          <a:prstGeom prst="ellipse">
            <a:avLst/>
          </a:prstGeom>
          <a:solidFill>
            <a:schemeClr val="accent1">
              <a:lumMod val="2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90A9280-B24B-4CDB-B63E-14FD10EF34ED}"/>
              </a:ext>
            </a:extLst>
          </p:cNvPr>
          <p:cNvSpPr txBox="1"/>
          <p:nvPr/>
        </p:nvSpPr>
        <p:spPr>
          <a:xfrm>
            <a:off x="2385675" y="1832715"/>
            <a:ext cx="300082" cy="369332"/>
          </a:xfrm>
          <a:prstGeom prst="rect">
            <a:avLst/>
          </a:prstGeom>
          <a:noFill/>
        </p:spPr>
        <p:txBody>
          <a:bodyPr wrap="none" rtlCol="0">
            <a:spAutoFit/>
          </a:bodyPr>
          <a:lstStyle/>
          <a:p>
            <a:r>
              <a:rPr lang="en-US" dirty="0"/>
              <a:t>y</a:t>
            </a:r>
          </a:p>
        </p:txBody>
      </p:sp>
      <p:sp>
        <p:nvSpPr>
          <p:cNvPr id="18" name="TextBox 17">
            <a:extLst>
              <a:ext uri="{FF2B5EF4-FFF2-40B4-BE49-F238E27FC236}">
                <a16:creationId xmlns:a16="http://schemas.microsoft.com/office/drawing/2014/main" id="{B7C007D5-450E-4641-AF9C-46358E49ED34}"/>
              </a:ext>
            </a:extLst>
          </p:cNvPr>
          <p:cNvSpPr txBox="1"/>
          <p:nvPr/>
        </p:nvSpPr>
        <p:spPr>
          <a:xfrm>
            <a:off x="2066928" y="3199282"/>
            <a:ext cx="300082" cy="369332"/>
          </a:xfrm>
          <a:prstGeom prst="rect">
            <a:avLst/>
          </a:prstGeom>
          <a:noFill/>
        </p:spPr>
        <p:txBody>
          <a:bodyPr wrap="none" rtlCol="0">
            <a:spAutoFit/>
          </a:bodyPr>
          <a:lstStyle/>
          <a:p>
            <a:r>
              <a:rPr lang="en-US" dirty="0"/>
              <a:t>x</a:t>
            </a:r>
          </a:p>
        </p:txBody>
      </p:sp>
      <p:sp>
        <p:nvSpPr>
          <p:cNvPr id="53" name="Cube 52">
            <a:extLst>
              <a:ext uri="{FF2B5EF4-FFF2-40B4-BE49-F238E27FC236}">
                <a16:creationId xmlns:a16="http://schemas.microsoft.com/office/drawing/2014/main" id="{D7CAFB96-CD4C-42C0-939A-42D0021218A6}"/>
              </a:ext>
            </a:extLst>
          </p:cNvPr>
          <p:cNvSpPr/>
          <p:nvPr/>
        </p:nvSpPr>
        <p:spPr>
          <a:xfrm>
            <a:off x="1794500" y="2356881"/>
            <a:ext cx="1601429" cy="932499"/>
          </a:xfrm>
          <a:prstGeom prst="cube">
            <a:avLst>
              <a:gd name="adj" fmla="val 22616"/>
            </a:avLst>
          </a:prstGeom>
          <a:solidFill>
            <a:schemeClr val="accent5">
              <a:alpha val="50000"/>
            </a:schemeClr>
          </a:solidFill>
          <a:ln>
            <a:solidFill>
              <a:schemeClr val="bg1">
                <a:lumMod val="75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34" name="Straight Arrow Connector 33">
            <a:extLst>
              <a:ext uri="{FF2B5EF4-FFF2-40B4-BE49-F238E27FC236}">
                <a16:creationId xmlns:a16="http://schemas.microsoft.com/office/drawing/2014/main" id="{107AC9CE-B7C7-4A8C-A41F-AC1177FBC14E}"/>
              </a:ext>
            </a:extLst>
          </p:cNvPr>
          <p:cNvCxnSpPr>
            <a:cxnSpLocks/>
            <a:endCxn id="81" idx="2"/>
          </p:cNvCxnSpPr>
          <p:nvPr/>
        </p:nvCxnSpPr>
        <p:spPr>
          <a:xfrm flipH="1" flipV="1">
            <a:off x="4746338" y="2208737"/>
            <a:ext cx="13324" cy="1066268"/>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35" name="Content Placeholder 3">
            <a:extLst>
              <a:ext uri="{FF2B5EF4-FFF2-40B4-BE49-F238E27FC236}">
                <a16:creationId xmlns:a16="http://schemas.microsoft.com/office/drawing/2014/main" id="{0FCA91A7-FFDB-4097-9604-6A9780E51859}"/>
              </a:ext>
            </a:extLst>
          </p:cNvPr>
          <p:cNvSpPr txBox="1">
            <a:spLocks/>
          </p:cNvSpPr>
          <p:nvPr/>
        </p:nvSpPr>
        <p:spPr bwMode="auto">
          <a:xfrm>
            <a:off x="3926811" y="3847847"/>
            <a:ext cx="1717737" cy="1385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n-US" sz="1600" kern="0" dirty="0"/>
              <a:t>Space group P3</a:t>
            </a:r>
          </a:p>
          <a:p>
            <a:pPr marL="0" indent="0">
              <a:buFontTx/>
              <a:buNone/>
            </a:pPr>
            <a:r>
              <a:rPr lang="en-US" sz="1600" kern="0" dirty="0"/>
              <a:t>(1) x, y, z</a:t>
            </a:r>
          </a:p>
          <a:p>
            <a:pPr marL="0" indent="0">
              <a:buFontTx/>
              <a:buNone/>
            </a:pPr>
            <a:r>
              <a:rPr lang="en-US" sz="1600" kern="0" dirty="0"/>
              <a:t>(2) </a:t>
            </a:r>
            <a:r>
              <a:rPr lang="es-ES" sz="1600" kern="0" dirty="0"/>
              <a:t>-y, x-y, z</a:t>
            </a:r>
          </a:p>
          <a:p>
            <a:pPr marL="0" indent="0">
              <a:buFontTx/>
              <a:buNone/>
            </a:pPr>
            <a:r>
              <a:rPr lang="es-ES" sz="1600" kern="0" dirty="0"/>
              <a:t>(3) y-x,-x, z</a:t>
            </a:r>
          </a:p>
          <a:p>
            <a:pPr marL="0" indent="0">
              <a:buFontTx/>
              <a:buNone/>
            </a:pPr>
            <a:endParaRPr lang="en-US" sz="1600" kern="0" dirty="0"/>
          </a:p>
        </p:txBody>
      </p:sp>
      <p:pic>
        <p:nvPicPr>
          <p:cNvPr id="37" name="Picture 36">
            <a:extLst>
              <a:ext uri="{FF2B5EF4-FFF2-40B4-BE49-F238E27FC236}">
                <a16:creationId xmlns:a16="http://schemas.microsoft.com/office/drawing/2014/main" id="{AE5B6C18-6520-4A7D-8E2B-9D9692F3CF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96237" y="2601917"/>
            <a:ext cx="370284" cy="649145"/>
          </a:xfrm>
          <a:prstGeom prst="rect">
            <a:avLst/>
          </a:prstGeom>
          <a:scene3d>
            <a:camera prst="isometricOffAxis2Left"/>
            <a:lightRig rig="threePt" dir="t"/>
          </a:scene3d>
          <a:sp3d/>
        </p:spPr>
      </p:pic>
      <p:sp>
        <p:nvSpPr>
          <p:cNvPr id="43" name="Oval 42">
            <a:extLst>
              <a:ext uri="{FF2B5EF4-FFF2-40B4-BE49-F238E27FC236}">
                <a16:creationId xmlns:a16="http://schemas.microsoft.com/office/drawing/2014/main" id="{9181BEF6-5293-4B83-959E-16181FFDB47E}"/>
              </a:ext>
            </a:extLst>
          </p:cNvPr>
          <p:cNvSpPr>
            <a:spLocks noChangeAspect="1"/>
          </p:cNvSpPr>
          <p:nvPr/>
        </p:nvSpPr>
        <p:spPr>
          <a:xfrm rot="10800000">
            <a:off x="4525197" y="2768720"/>
            <a:ext cx="86084" cy="86084"/>
          </a:xfrm>
          <a:prstGeom prst="ellipse">
            <a:avLst/>
          </a:prstGeom>
          <a:solidFill>
            <a:schemeClr val="accent1">
              <a:lumMod val="25000"/>
            </a:schemeClr>
          </a:solidFill>
          <a:ln>
            <a:noFill/>
          </a:ln>
          <a:scene3d>
            <a:camera prst="isometricOffAxis2Left"/>
            <a:lightRig rig="threePt" dir="t"/>
          </a:scene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2005907-F48F-4EF5-8F77-3D3D8A95E6A0}"/>
              </a:ext>
            </a:extLst>
          </p:cNvPr>
          <p:cNvSpPr>
            <a:spLocks noChangeAspect="1"/>
          </p:cNvSpPr>
          <p:nvPr/>
        </p:nvSpPr>
        <p:spPr>
          <a:xfrm rot="10800000">
            <a:off x="4895149" y="2741914"/>
            <a:ext cx="86084" cy="86084"/>
          </a:xfrm>
          <a:prstGeom prst="ellipse">
            <a:avLst/>
          </a:prstGeom>
          <a:solidFill>
            <a:schemeClr val="accent1">
              <a:lumMod val="2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cxnSp>
        <p:nvCxnSpPr>
          <p:cNvPr id="57" name="Straight Arrow Connector 56">
            <a:extLst>
              <a:ext uri="{FF2B5EF4-FFF2-40B4-BE49-F238E27FC236}">
                <a16:creationId xmlns:a16="http://schemas.microsoft.com/office/drawing/2014/main" id="{3D02ED03-16FE-4ED9-BBB6-AFCD56D69D3F}"/>
              </a:ext>
            </a:extLst>
          </p:cNvPr>
          <p:cNvCxnSpPr>
            <a:cxnSpLocks/>
          </p:cNvCxnSpPr>
          <p:nvPr/>
        </p:nvCxnSpPr>
        <p:spPr>
          <a:xfrm flipV="1">
            <a:off x="7213911" y="1685487"/>
            <a:ext cx="0" cy="1623062"/>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58" name="Content Placeholder 3">
            <a:extLst>
              <a:ext uri="{FF2B5EF4-FFF2-40B4-BE49-F238E27FC236}">
                <a16:creationId xmlns:a16="http://schemas.microsoft.com/office/drawing/2014/main" id="{BDF7C6B7-3056-4C4F-882D-78F8692112CE}"/>
              </a:ext>
            </a:extLst>
          </p:cNvPr>
          <p:cNvSpPr txBox="1">
            <a:spLocks/>
          </p:cNvSpPr>
          <p:nvPr/>
        </p:nvSpPr>
        <p:spPr bwMode="auto">
          <a:xfrm>
            <a:off x="6390928" y="3728274"/>
            <a:ext cx="1717737" cy="1385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n-US" sz="1600" kern="0" dirty="0"/>
              <a:t>Space group P4</a:t>
            </a:r>
          </a:p>
          <a:p>
            <a:pPr marL="0" indent="0">
              <a:buFontTx/>
              <a:buNone/>
            </a:pPr>
            <a:r>
              <a:rPr lang="en-US" sz="1600" kern="0" dirty="0"/>
              <a:t>(1) x, y, z</a:t>
            </a:r>
          </a:p>
          <a:p>
            <a:pPr marL="0" indent="0">
              <a:buFontTx/>
              <a:buNone/>
            </a:pPr>
            <a:r>
              <a:rPr lang="en-US" sz="1600" kern="0" dirty="0"/>
              <a:t>(2) -x, -y, z</a:t>
            </a:r>
          </a:p>
          <a:p>
            <a:pPr marL="0" indent="0">
              <a:buFontTx/>
              <a:buNone/>
            </a:pPr>
            <a:r>
              <a:rPr lang="en-US" sz="1600" kern="0" dirty="0"/>
              <a:t>(3) -y, x, z</a:t>
            </a:r>
          </a:p>
          <a:p>
            <a:pPr marL="0" indent="0">
              <a:buFontTx/>
              <a:buNone/>
            </a:pPr>
            <a:r>
              <a:rPr lang="en-US" sz="1600" kern="0" dirty="0"/>
              <a:t>(4) y, -x, z</a:t>
            </a:r>
          </a:p>
        </p:txBody>
      </p:sp>
      <p:grpSp>
        <p:nvGrpSpPr>
          <p:cNvPr id="6" name="Group 5">
            <a:extLst>
              <a:ext uri="{FF2B5EF4-FFF2-40B4-BE49-F238E27FC236}">
                <a16:creationId xmlns:a16="http://schemas.microsoft.com/office/drawing/2014/main" id="{A303A25D-97CC-44DF-A638-1CF7651F93A9}"/>
              </a:ext>
            </a:extLst>
          </p:cNvPr>
          <p:cNvGrpSpPr/>
          <p:nvPr/>
        </p:nvGrpSpPr>
        <p:grpSpPr>
          <a:xfrm>
            <a:off x="6991154" y="2578249"/>
            <a:ext cx="370284" cy="649145"/>
            <a:chOff x="6410497" y="3621644"/>
            <a:chExt cx="370284" cy="649145"/>
          </a:xfrm>
        </p:grpSpPr>
        <p:pic>
          <p:nvPicPr>
            <p:cNvPr id="60" name="Picture 59">
              <a:extLst>
                <a:ext uri="{FF2B5EF4-FFF2-40B4-BE49-F238E27FC236}">
                  <a16:creationId xmlns:a16="http://schemas.microsoft.com/office/drawing/2014/main" id="{906F60DE-DEEE-4C59-BBF4-8609EFCA69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0497" y="3621644"/>
              <a:ext cx="370284" cy="649145"/>
            </a:xfrm>
            <a:prstGeom prst="rect">
              <a:avLst/>
            </a:prstGeom>
          </p:spPr>
        </p:pic>
        <p:sp>
          <p:nvSpPr>
            <p:cNvPr id="61" name="Oval 60">
              <a:extLst>
                <a:ext uri="{FF2B5EF4-FFF2-40B4-BE49-F238E27FC236}">
                  <a16:creationId xmlns:a16="http://schemas.microsoft.com/office/drawing/2014/main" id="{49A49527-9FCA-4C54-B733-0DD4D8CE1730}"/>
                </a:ext>
              </a:extLst>
            </p:cNvPr>
            <p:cNvSpPr>
              <a:spLocks noChangeAspect="1"/>
            </p:cNvSpPr>
            <p:nvPr/>
          </p:nvSpPr>
          <p:spPr>
            <a:xfrm rot="10800000">
              <a:off x="6662470" y="3761641"/>
              <a:ext cx="86084" cy="86084"/>
            </a:xfrm>
            <a:prstGeom prst="ellipse">
              <a:avLst/>
            </a:prstGeom>
            <a:solidFill>
              <a:schemeClr val="accent1">
                <a:lumMod val="2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sp>
        <p:nvSpPr>
          <p:cNvPr id="64" name="TextBox 63">
            <a:extLst>
              <a:ext uri="{FF2B5EF4-FFF2-40B4-BE49-F238E27FC236}">
                <a16:creationId xmlns:a16="http://schemas.microsoft.com/office/drawing/2014/main" id="{B69F081C-79C6-4BE7-B538-BC954C369814}"/>
              </a:ext>
            </a:extLst>
          </p:cNvPr>
          <p:cNvSpPr txBox="1"/>
          <p:nvPr/>
        </p:nvSpPr>
        <p:spPr>
          <a:xfrm>
            <a:off x="7272180" y="3090720"/>
            <a:ext cx="300082" cy="369332"/>
          </a:xfrm>
          <a:prstGeom prst="rect">
            <a:avLst/>
          </a:prstGeom>
          <a:noFill/>
        </p:spPr>
        <p:txBody>
          <a:bodyPr wrap="none" rtlCol="0">
            <a:spAutoFit/>
          </a:bodyPr>
          <a:lstStyle/>
          <a:p>
            <a:r>
              <a:rPr lang="en-US" dirty="0"/>
              <a:t>y</a:t>
            </a:r>
          </a:p>
        </p:txBody>
      </p:sp>
      <p:sp>
        <p:nvSpPr>
          <p:cNvPr id="65" name="TextBox 64">
            <a:extLst>
              <a:ext uri="{FF2B5EF4-FFF2-40B4-BE49-F238E27FC236}">
                <a16:creationId xmlns:a16="http://schemas.microsoft.com/office/drawing/2014/main" id="{1CAFD9AA-3B60-42B0-96C5-B2E634250439}"/>
              </a:ext>
            </a:extLst>
          </p:cNvPr>
          <p:cNvSpPr txBox="1"/>
          <p:nvPr/>
        </p:nvSpPr>
        <p:spPr>
          <a:xfrm>
            <a:off x="6703004" y="3227394"/>
            <a:ext cx="300082" cy="369332"/>
          </a:xfrm>
          <a:prstGeom prst="rect">
            <a:avLst/>
          </a:prstGeom>
          <a:noFill/>
        </p:spPr>
        <p:txBody>
          <a:bodyPr wrap="none" rtlCol="0">
            <a:spAutoFit/>
          </a:bodyPr>
          <a:lstStyle/>
          <a:p>
            <a:r>
              <a:rPr lang="en-US" dirty="0"/>
              <a:t>x</a:t>
            </a:r>
          </a:p>
        </p:txBody>
      </p:sp>
      <p:grpSp>
        <p:nvGrpSpPr>
          <p:cNvPr id="8" name="Group 7">
            <a:extLst>
              <a:ext uri="{FF2B5EF4-FFF2-40B4-BE49-F238E27FC236}">
                <a16:creationId xmlns:a16="http://schemas.microsoft.com/office/drawing/2014/main" id="{B0D72F60-0559-4FE4-918E-3F497426DD5C}"/>
              </a:ext>
            </a:extLst>
          </p:cNvPr>
          <p:cNvGrpSpPr/>
          <p:nvPr/>
        </p:nvGrpSpPr>
        <p:grpSpPr>
          <a:xfrm>
            <a:off x="7516049" y="2436715"/>
            <a:ext cx="331186" cy="649145"/>
            <a:chOff x="6603617" y="1918698"/>
            <a:chExt cx="331186" cy="649145"/>
          </a:xfrm>
        </p:grpSpPr>
        <p:sp>
          <p:nvSpPr>
            <p:cNvPr id="69" name="Oval 68">
              <a:extLst>
                <a:ext uri="{FF2B5EF4-FFF2-40B4-BE49-F238E27FC236}">
                  <a16:creationId xmlns:a16="http://schemas.microsoft.com/office/drawing/2014/main" id="{B766F321-4339-4D82-8C22-A74205228CF0}"/>
                </a:ext>
              </a:extLst>
            </p:cNvPr>
            <p:cNvSpPr>
              <a:spLocks noChangeAspect="1"/>
            </p:cNvSpPr>
            <p:nvPr/>
          </p:nvSpPr>
          <p:spPr>
            <a:xfrm rot="10800000">
              <a:off x="6603617" y="2054466"/>
              <a:ext cx="86084" cy="86084"/>
            </a:xfrm>
            <a:prstGeom prst="ellipse">
              <a:avLst/>
            </a:prstGeom>
            <a:solidFill>
              <a:schemeClr val="accent1">
                <a:lumMod val="2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68" name="Picture 67">
              <a:extLst>
                <a:ext uri="{FF2B5EF4-FFF2-40B4-BE49-F238E27FC236}">
                  <a16:creationId xmlns:a16="http://schemas.microsoft.com/office/drawing/2014/main" id="{F41F2F72-25FC-4116-A048-98EC5EF52AA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610232" y="1918698"/>
              <a:ext cx="324571" cy="649145"/>
            </a:xfrm>
            <a:prstGeom prst="rect">
              <a:avLst/>
            </a:prstGeom>
          </p:spPr>
        </p:pic>
      </p:grpSp>
      <p:grpSp>
        <p:nvGrpSpPr>
          <p:cNvPr id="7" name="Group 6">
            <a:extLst>
              <a:ext uri="{FF2B5EF4-FFF2-40B4-BE49-F238E27FC236}">
                <a16:creationId xmlns:a16="http://schemas.microsoft.com/office/drawing/2014/main" id="{EFED8208-2888-427D-BE7B-230CF985DB8D}"/>
              </a:ext>
            </a:extLst>
          </p:cNvPr>
          <p:cNvGrpSpPr/>
          <p:nvPr/>
        </p:nvGrpSpPr>
        <p:grpSpPr>
          <a:xfrm>
            <a:off x="6596604" y="2393673"/>
            <a:ext cx="312778" cy="649145"/>
            <a:chOff x="7042018" y="1918697"/>
            <a:chExt cx="312778" cy="649145"/>
          </a:xfrm>
        </p:grpSpPr>
        <p:pic>
          <p:nvPicPr>
            <p:cNvPr id="70" name="Picture 69">
              <a:extLst>
                <a:ext uri="{FF2B5EF4-FFF2-40B4-BE49-F238E27FC236}">
                  <a16:creationId xmlns:a16="http://schemas.microsoft.com/office/drawing/2014/main" id="{FB90717D-4E4C-4D85-9504-62548995489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042018" y="1918697"/>
              <a:ext cx="290406" cy="649145"/>
            </a:xfrm>
            <a:prstGeom prst="rect">
              <a:avLst/>
            </a:prstGeom>
          </p:spPr>
        </p:pic>
        <p:sp>
          <p:nvSpPr>
            <p:cNvPr id="71" name="Oval 70">
              <a:extLst>
                <a:ext uri="{FF2B5EF4-FFF2-40B4-BE49-F238E27FC236}">
                  <a16:creationId xmlns:a16="http://schemas.microsoft.com/office/drawing/2014/main" id="{82124235-5C38-469B-A39E-31F9EA37D2A6}"/>
                </a:ext>
              </a:extLst>
            </p:cNvPr>
            <p:cNvSpPr>
              <a:spLocks noChangeAspect="1"/>
            </p:cNvSpPr>
            <p:nvPr/>
          </p:nvSpPr>
          <p:spPr>
            <a:xfrm rot="10800000">
              <a:off x="7268712" y="2011424"/>
              <a:ext cx="86084" cy="86084"/>
            </a:xfrm>
            <a:prstGeom prst="ellipse">
              <a:avLst/>
            </a:prstGeom>
            <a:solidFill>
              <a:schemeClr val="accent1">
                <a:lumMod val="2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sp>
        <p:nvSpPr>
          <p:cNvPr id="78" name="TextBox 77">
            <a:extLst>
              <a:ext uri="{FF2B5EF4-FFF2-40B4-BE49-F238E27FC236}">
                <a16:creationId xmlns:a16="http://schemas.microsoft.com/office/drawing/2014/main" id="{9FE62635-E280-4ED7-8361-3FD768129A16}"/>
              </a:ext>
            </a:extLst>
          </p:cNvPr>
          <p:cNvSpPr txBox="1"/>
          <p:nvPr/>
        </p:nvSpPr>
        <p:spPr>
          <a:xfrm>
            <a:off x="2601514" y="3125445"/>
            <a:ext cx="300082" cy="369332"/>
          </a:xfrm>
          <a:prstGeom prst="rect">
            <a:avLst/>
          </a:prstGeom>
          <a:noFill/>
        </p:spPr>
        <p:txBody>
          <a:bodyPr wrap="none" rtlCol="0">
            <a:spAutoFit/>
          </a:bodyPr>
          <a:lstStyle/>
          <a:p>
            <a:r>
              <a:rPr lang="en-US" dirty="0"/>
              <a:t>z</a:t>
            </a:r>
          </a:p>
        </p:txBody>
      </p:sp>
      <p:cxnSp>
        <p:nvCxnSpPr>
          <p:cNvPr id="79" name="Straight Arrow Connector 78">
            <a:extLst>
              <a:ext uri="{FF2B5EF4-FFF2-40B4-BE49-F238E27FC236}">
                <a16:creationId xmlns:a16="http://schemas.microsoft.com/office/drawing/2014/main" id="{4AE54F14-4447-439E-B3C2-51DEA208E95C}"/>
              </a:ext>
            </a:extLst>
          </p:cNvPr>
          <p:cNvCxnSpPr>
            <a:cxnSpLocks/>
          </p:cNvCxnSpPr>
          <p:nvPr/>
        </p:nvCxnSpPr>
        <p:spPr>
          <a:xfrm flipV="1">
            <a:off x="2544782" y="3084030"/>
            <a:ext cx="230518" cy="200394"/>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80" name="Straight Arrow Connector 79">
            <a:extLst>
              <a:ext uri="{FF2B5EF4-FFF2-40B4-BE49-F238E27FC236}">
                <a16:creationId xmlns:a16="http://schemas.microsoft.com/office/drawing/2014/main" id="{2E651FB1-2FEB-41FD-B30A-E67ECA2AB5AB}"/>
              </a:ext>
            </a:extLst>
          </p:cNvPr>
          <p:cNvCxnSpPr>
            <a:cxnSpLocks/>
          </p:cNvCxnSpPr>
          <p:nvPr/>
        </p:nvCxnSpPr>
        <p:spPr>
          <a:xfrm flipH="1">
            <a:off x="1768913" y="3282192"/>
            <a:ext cx="770681" cy="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81" name="TextBox 80">
            <a:extLst>
              <a:ext uri="{FF2B5EF4-FFF2-40B4-BE49-F238E27FC236}">
                <a16:creationId xmlns:a16="http://schemas.microsoft.com/office/drawing/2014/main" id="{8C6B5421-14BE-45C9-AFED-C974E60F5A9F}"/>
              </a:ext>
            </a:extLst>
          </p:cNvPr>
          <p:cNvSpPr txBox="1"/>
          <p:nvPr/>
        </p:nvSpPr>
        <p:spPr>
          <a:xfrm>
            <a:off x="4596297" y="1839405"/>
            <a:ext cx="300082" cy="369332"/>
          </a:xfrm>
          <a:prstGeom prst="rect">
            <a:avLst/>
          </a:prstGeom>
          <a:noFill/>
        </p:spPr>
        <p:txBody>
          <a:bodyPr wrap="none" rtlCol="0">
            <a:spAutoFit/>
          </a:bodyPr>
          <a:lstStyle/>
          <a:p>
            <a:r>
              <a:rPr lang="en-US" dirty="0"/>
              <a:t>z</a:t>
            </a:r>
          </a:p>
        </p:txBody>
      </p:sp>
      <p:sp>
        <p:nvSpPr>
          <p:cNvPr id="82" name="TextBox 81">
            <a:extLst>
              <a:ext uri="{FF2B5EF4-FFF2-40B4-BE49-F238E27FC236}">
                <a16:creationId xmlns:a16="http://schemas.microsoft.com/office/drawing/2014/main" id="{105BC80D-6C7C-4DD3-92BD-96F50839A0A3}"/>
              </a:ext>
            </a:extLst>
          </p:cNvPr>
          <p:cNvSpPr txBox="1"/>
          <p:nvPr/>
        </p:nvSpPr>
        <p:spPr>
          <a:xfrm>
            <a:off x="4277550" y="3205972"/>
            <a:ext cx="300082" cy="369332"/>
          </a:xfrm>
          <a:prstGeom prst="rect">
            <a:avLst/>
          </a:prstGeom>
          <a:noFill/>
        </p:spPr>
        <p:txBody>
          <a:bodyPr wrap="none" rtlCol="0">
            <a:spAutoFit/>
          </a:bodyPr>
          <a:lstStyle/>
          <a:p>
            <a:r>
              <a:rPr lang="en-US" dirty="0"/>
              <a:t>x</a:t>
            </a:r>
          </a:p>
        </p:txBody>
      </p:sp>
      <p:sp>
        <p:nvSpPr>
          <p:cNvPr id="83" name="TextBox 82">
            <a:extLst>
              <a:ext uri="{FF2B5EF4-FFF2-40B4-BE49-F238E27FC236}">
                <a16:creationId xmlns:a16="http://schemas.microsoft.com/office/drawing/2014/main" id="{00B25796-A351-4327-8CCA-C8702506FED0}"/>
              </a:ext>
            </a:extLst>
          </p:cNvPr>
          <p:cNvSpPr txBox="1"/>
          <p:nvPr/>
        </p:nvSpPr>
        <p:spPr>
          <a:xfrm>
            <a:off x="4798762" y="3088118"/>
            <a:ext cx="300082" cy="369332"/>
          </a:xfrm>
          <a:prstGeom prst="rect">
            <a:avLst/>
          </a:prstGeom>
          <a:noFill/>
        </p:spPr>
        <p:txBody>
          <a:bodyPr wrap="none" rtlCol="0">
            <a:spAutoFit/>
          </a:bodyPr>
          <a:lstStyle/>
          <a:p>
            <a:r>
              <a:rPr lang="en-US" dirty="0"/>
              <a:t>y</a:t>
            </a:r>
          </a:p>
        </p:txBody>
      </p:sp>
      <p:cxnSp>
        <p:nvCxnSpPr>
          <p:cNvPr id="85" name="Straight Arrow Connector 84">
            <a:extLst>
              <a:ext uri="{FF2B5EF4-FFF2-40B4-BE49-F238E27FC236}">
                <a16:creationId xmlns:a16="http://schemas.microsoft.com/office/drawing/2014/main" id="{95E40817-0F86-46F2-BDAF-24912C88CCE7}"/>
              </a:ext>
            </a:extLst>
          </p:cNvPr>
          <p:cNvCxnSpPr>
            <a:cxnSpLocks/>
          </p:cNvCxnSpPr>
          <p:nvPr/>
        </p:nvCxnSpPr>
        <p:spPr>
          <a:xfrm flipH="1">
            <a:off x="3979535" y="3288882"/>
            <a:ext cx="770681" cy="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pic>
        <p:nvPicPr>
          <p:cNvPr id="87" name="Picture 86">
            <a:extLst>
              <a:ext uri="{FF2B5EF4-FFF2-40B4-BE49-F238E27FC236}">
                <a16:creationId xmlns:a16="http://schemas.microsoft.com/office/drawing/2014/main" id="{70345046-3851-424B-9118-044B901558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062" y="2603005"/>
            <a:ext cx="370284" cy="649145"/>
          </a:xfrm>
          <a:prstGeom prst="rect">
            <a:avLst/>
          </a:prstGeom>
          <a:scene3d>
            <a:camera prst="isometricRightUp"/>
            <a:lightRig rig="threePt" dir="t"/>
          </a:scene3d>
          <a:sp3d/>
        </p:spPr>
      </p:pic>
      <p:sp>
        <p:nvSpPr>
          <p:cNvPr id="88" name="Oval 87">
            <a:extLst>
              <a:ext uri="{FF2B5EF4-FFF2-40B4-BE49-F238E27FC236}">
                <a16:creationId xmlns:a16="http://schemas.microsoft.com/office/drawing/2014/main" id="{3DF13631-BF4F-4059-A2EE-503ADBAD1CA8}"/>
              </a:ext>
            </a:extLst>
          </p:cNvPr>
          <p:cNvSpPr>
            <a:spLocks noChangeAspect="1"/>
          </p:cNvSpPr>
          <p:nvPr/>
        </p:nvSpPr>
        <p:spPr>
          <a:xfrm rot="10800000">
            <a:off x="5010055" y="2732304"/>
            <a:ext cx="86084" cy="86084"/>
          </a:xfrm>
          <a:prstGeom prst="ellipse">
            <a:avLst/>
          </a:prstGeom>
          <a:solidFill>
            <a:schemeClr val="accent1">
              <a:lumMod val="25000"/>
            </a:schemeClr>
          </a:solidFill>
          <a:ln>
            <a:noFill/>
          </a:ln>
          <a:scene3d>
            <a:camera prst="isometricRightUp"/>
            <a:lightRig rig="threePt" dir="t"/>
          </a:scene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cxnSp>
        <p:nvCxnSpPr>
          <p:cNvPr id="84" name="Straight Arrow Connector 83">
            <a:extLst>
              <a:ext uri="{FF2B5EF4-FFF2-40B4-BE49-F238E27FC236}">
                <a16:creationId xmlns:a16="http://schemas.microsoft.com/office/drawing/2014/main" id="{88B2ACA0-173B-4AB1-AA1A-A96BC309EC46}"/>
              </a:ext>
            </a:extLst>
          </p:cNvPr>
          <p:cNvCxnSpPr>
            <a:cxnSpLocks/>
          </p:cNvCxnSpPr>
          <p:nvPr/>
        </p:nvCxnSpPr>
        <p:spPr>
          <a:xfrm flipV="1">
            <a:off x="4755404" y="3090720"/>
            <a:ext cx="230518" cy="200394"/>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graphicFrame>
        <p:nvGraphicFramePr>
          <p:cNvPr id="30" name="Table 30">
            <a:extLst>
              <a:ext uri="{FF2B5EF4-FFF2-40B4-BE49-F238E27FC236}">
                <a16:creationId xmlns:a16="http://schemas.microsoft.com/office/drawing/2014/main" id="{2184ACDF-4EDB-4386-AD46-27FB310E976C}"/>
              </a:ext>
            </a:extLst>
          </p:cNvPr>
          <p:cNvGraphicFramePr>
            <a:graphicFrameLocks noGrp="1"/>
          </p:cNvGraphicFramePr>
          <p:nvPr>
            <p:extLst>
              <p:ext uri="{D42A27DB-BD31-4B8C-83A1-F6EECF244321}">
                <p14:modId xmlns:p14="http://schemas.microsoft.com/office/powerpoint/2010/main" val="362415159"/>
              </p:ext>
            </p:extLst>
          </p:nvPr>
        </p:nvGraphicFramePr>
        <p:xfrm>
          <a:off x="76600" y="5501024"/>
          <a:ext cx="8610200" cy="1285240"/>
        </p:xfrm>
        <a:graphic>
          <a:graphicData uri="http://schemas.openxmlformats.org/drawingml/2006/table">
            <a:tbl>
              <a:tblPr firstRow="1" bandRow="1">
                <a:tableStyleId>{35758FB7-9AC5-4552-8A53-C91805E547FA}</a:tableStyleId>
              </a:tblPr>
              <a:tblGrid>
                <a:gridCol w="2152550">
                  <a:extLst>
                    <a:ext uri="{9D8B030D-6E8A-4147-A177-3AD203B41FA5}">
                      <a16:colId xmlns:a16="http://schemas.microsoft.com/office/drawing/2014/main" val="3139943606"/>
                    </a:ext>
                  </a:extLst>
                </a:gridCol>
                <a:gridCol w="2152550">
                  <a:extLst>
                    <a:ext uri="{9D8B030D-6E8A-4147-A177-3AD203B41FA5}">
                      <a16:colId xmlns:a16="http://schemas.microsoft.com/office/drawing/2014/main" val="1719313379"/>
                    </a:ext>
                  </a:extLst>
                </a:gridCol>
                <a:gridCol w="2152550">
                  <a:extLst>
                    <a:ext uri="{9D8B030D-6E8A-4147-A177-3AD203B41FA5}">
                      <a16:colId xmlns:a16="http://schemas.microsoft.com/office/drawing/2014/main" val="2485071610"/>
                    </a:ext>
                  </a:extLst>
                </a:gridCol>
                <a:gridCol w="2152550">
                  <a:extLst>
                    <a:ext uri="{9D8B030D-6E8A-4147-A177-3AD203B41FA5}">
                      <a16:colId xmlns:a16="http://schemas.microsoft.com/office/drawing/2014/main" val="2639010470"/>
                    </a:ext>
                  </a:extLst>
                </a:gridCol>
              </a:tblGrid>
              <a:tr h="370840">
                <a:tc>
                  <a:txBody>
                    <a:bodyPr/>
                    <a:lstStyle/>
                    <a:p>
                      <a:r>
                        <a:rPr lang="en-US" dirty="0">
                          <a:solidFill>
                            <a:schemeClr val="tx1"/>
                          </a:solidFill>
                        </a:rPr>
                        <a:t>Harker Section</a:t>
                      </a:r>
                    </a:p>
                  </a:txBody>
                  <a:tcPr/>
                </a:tc>
                <a:tc>
                  <a:txBody>
                    <a:bodyPr/>
                    <a:lstStyle/>
                    <a:p>
                      <a:r>
                        <a:rPr lang="en-US" dirty="0">
                          <a:solidFill>
                            <a:schemeClr val="tx1"/>
                          </a:solidFill>
                        </a:rPr>
                        <a:t>V=0</a:t>
                      </a:r>
                    </a:p>
                  </a:txBody>
                  <a:tcPr/>
                </a:tc>
                <a:tc>
                  <a:txBody>
                    <a:bodyPr/>
                    <a:lstStyle/>
                    <a:p>
                      <a:r>
                        <a:rPr lang="en-US" dirty="0">
                          <a:solidFill>
                            <a:schemeClr val="tx1"/>
                          </a:solidFill>
                        </a:rPr>
                        <a:t>W=0</a:t>
                      </a:r>
                    </a:p>
                  </a:txBody>
                  <a:tcPr/>
                </a:tc>
                <a:tc>
                  <a:txBody>
                    <a:bodyPr/>
                    <a:lstStyle/>
                    <a:p>
                      <a:r>
                        <a:rPr lang="en-US" dirty="0">
                          <a:solidFill>
                            <a:schemeClr val="tx1"/>
                          </a:solidFill>
                        </a:rPr>
                        <a:t>W=0</a:t>
                      </a:r>
                    </a:p>
                  </a:txBody>
                  <a:tcPr/>
                </a:tc>
                <a:extLst>
                  <a:ext uri="{0D108BD9-81ED-4DB2-BD59-A6C34878D82A}">
                    <a16:rowId xmlns:a16="http://schemas.microsoft.com/office/drawing/2014/main" val="1392146861"/>
                  </a:ext>
                </a:extLst>
              </a:tr>
              <a:tr h="370840">
                <a:tc>
                  <a:txBody>
                    <a:bodyPr/>
                    <a:lstStyle/>
                    <a:p>
                      <a:r>
                        <a:rPr lang="en-US" dirty="0">
                          <a:solidFill>
                            <a:schemeClr val="tx1"/>
                          </a:solidFill>
                        </a:rPr>
                        <a:t>Symmetry Equivalent Positions</a:t>
                      </a:r>
                    </a:p>
                  </a:txBody>
                  <a:tcPr/>
                </a:tc>
                <a:tc>
                  <a:txBody>
                    <a:bodyPr/>
                    <a:lstStyle/>
                    <a:p>
                      <a:r>
                        <a:rPr lang="en-US" dirty="0">
                          <a:solidFill>
                            <a:schemeClr val="tx1"/>
                          </a:solidFill>
                        </a:rPr>
                        <a:t>Share the same y coordinate</a:t>
                      </a:r>
                    </a:p>
                  </a:txBody>
                  <a:tcPr/>
                </a:tc>
                <a:tc>
                  <a:txBody>
                    <a:bodyPr/>
                    <a:lstStyle/>
                    <a:p>
                      <a:r>
                        <a:rPr lang="en-US" dirty="0">
                          <a:solidFill>
                            <a:schemeClr val="tx1"/>
                          </a:solidFill>
                        </a:rPr>
                        <a:t>Share the same z coordinate</a:t>
                      </a:r>
                    </a:p>
                  </a:txBody>
                  <a:tcPr/>
                </a:tc>
                <a:tc>
                  <a:txBody>
                    <a:bodyPr/>
                    <a:lstStyle/>
                    <a:p>
                      <a:r>
                        <a:rPr lang="en-US" dirty="0">
                          <a:solidFill>
                            <a:schemeClr val="tx1"/>
                          </a:solidFill>
                        </a:rPr>
                        <a:t>Share the same z coordinate</a:t>
                      </a:r>
                    </a:p>
                  </a:txBody>
                  <a:tcPr/>
                </a:tc>
                <a:extLst>
                  <a:ext uri="{0D108BD9-81ED-4DB2-BD59-A6C34878D82A}">
                    <a16:rowId xmlns:a16="http://schemas.microsoft.com/office/drawing/2014/main" val="1916132550"/>
                  </a:ext>
                </a:extLst>
              </a:tr>
            </a:tbl>
          </a:graphicData>
        </a:graphic>
      </p:graphicFrame>
      <p:cxnSp>
        <p:nvCxnSpPr>
          <p:cNvPr id="90" name="Straight Arrow Connector 89">
            <a:extLst>
              <a:ext uri="{FF2B5EF4-FFF2-40B4-BE49-F238E27FC236}">
                <a16:creationId xmlns:a16="http://schemas.microsoft.com/office/drawing/2014/main" id="{54349798-5D11-4248-9417-E321EEBA6CE6}"/>
              </a:ext>
            </a:extLst>
          </p:cNvPr>
          <p:cNvCxnSpPr>
            <a:cxnSpLocks/>
          </p:cNvCxnSpPr>
          <p:nvPr/>
        </p:nvCxnSpPr>
        <p:spPr>
          <a:xfrm flipH="1">
            <a:off x="6447833" y="3307430"/>
            <a:ext cx="770681" cy="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91" name="Straight Arrow Connector 90">
            <a:extLst>
              <a:ext uri="{FF2B5EF4-FFF2-40B4-BE49-F238E27FC236}">
                <a16:creationId xmlns:a16="http://schemas.microsoft.com/office/drawing/2014/main" id="{239DCB9E-64A1-4F2E-B408-7031E71DF310}"/>
              </a:ext>
            </a:extLst>
          </p:cNvPr>
          <p:cNvCxnSpPr>
            <a:cxnSpLocks/>
          </p:cNvCxnSpPr>
          <p:nvPr/>
        </p:nvCxnSpPr>
        <p:spPr>
          <a:xfrm flipV="1">
            <a:off x="7223702" y="3109268"/>
            <a:ext cx="230518" cy="200394"/>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32" name="Arrow: Curved Right 31">
            <a:extLst>
              <a:ext uri="{FF2B5EF4-FFF2-40B4-BE49-F238E27FC236}">
                <a16:creationId xmlns:a16="http://schemas.microsoft.com/office/drawing/2014/main" id="{9DFEEEC4-0211-44DF-B010-4DA632C93379}"/>
              </a:ext>
            </a:extLst>
          </p:cNvPr>
          <p:cNvSpPr/>
          <p:nvPr/>
        </p:nvSpPr>
        <p:spPr>
          <a:xfrm>
            <a:off x="2342457" y="2329264"/>
            <a:ext cx="309187" cy="237324"/>
          </a:xfrm>
          <a:prstGeom prst="curvedRightArrow">
            <a:avLst/>
          </a:prstGeom>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92" name="Straight Arrow Connector 91">
            <a:extLst>
              <a:ext uri="{FF2B5EF4-FFF2-40B4-BE49-F238E27FC236}">
                <a16:creationId xmlns:a16="http://schemas.microsoft.com/office/drawing/2014/main" id="{38027AC8-00D0-4483-8267-13345415562C}"/>
              </a:ext>
            </a:extLst>
          </p:cNvPr>
          <p:cNvCxnSpPr>
            <a:cxnSpLocks/>
          </p:cNvCxnSpPr>
          <p:nvPr/>
        </p:nvCxnSpPr>
        <p:spPr>
          <a:xfrm flipV="1">
            <a:off x="2539378" y="2206505"/>
            <a:ext cx="1" cy="23021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93" name="TextBox 92">
            <a:extLst>
              <a:ext uri="{FF2B5EF4-FFF2-40B4-BE49-F238E27FC236}">
                <a16:creationId xmlns:a16="http://schemas.microsoft.com/office/drawing/2014/main" id="{6286C98D-9E2E-473C-B443-74A658528B11}"/>
              </a:ext>
            </a:extLst>
          </p:cNvPr>
          <p:cNvSpPr txBox="1"/>
          <p:nvPr/>
        </p:nvSpPr>
        <p:spPr>
          <a:xfrm>
            <a:off x="2605711" y="2151730"/>
            <a:ext cx="554960" cy="307777"/>
          </a:xfrm>
          <a:prstGeom prst="rect">
            <a:avLst/>
          </a:prstGeom>
          <a:noFill/>
        </p:spPr>
        <p:txBody>
          <a:bodyPr wrap="none" rtlCol="0">
            <a:spAutoFit/>
          </a:bodyPr>
          <a:lstStyle/>
          <a:p>
            <a:r>
              <a:rPr lang="en-US" sz="1400" dirty="0"/>
              <a:t>180°</a:t>
            </a:r>
          </a:p>
        </p:txBody>
      </p:sp>
      <p:sp>
        <p:nvSpPr>
          <p:cNvPr id="94" name="Arrow: Curved Right 93">
            <a:extLst>
              <a:ext uri="{FF2B5EF4-FFF2-40B4-BE49-F238E27FC236}">
                <a16:creationId xmlns:a16="http://schemas.microsoft.com/office/drawing/2014/main" id="{94158AC2-8620-487F-9B7C-6E945CA59420}"/>
              </a:ext>
            </a:extLst>
          </p:cNvPr>
          <p:cNvSpPr/>
          <p:nvPr/>
        </p:nvSpPr>
        <p:spPr>
          <a:xfrm>
            <a:off x="4553184" y="2331645"/>
            <a:ext cx="309187" cy="237324"/>
          </a:xfrm>
          <a:prstGeom prst="curvedRightArrow">
            <a:avLst/>
          </a:prstGeom>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95" name="Straight Arrow Connector 94">
            <a:extLst>
              <a:ext uri="{FF2B5EF4-FFF2-40B4-BE49-F238E27FC236}">
                <a16:creationId xmlns:a16="http://schemas.microsoft.com/office/drawing/2014/main" id="{1A1D7AC6-2F26-4186-A0A3-1C267A3927AD}"/>
              </a:ext>
            </a:extLst>
          </p:cNvPr>
          <p:cNvCxnSpPr>
            <a:cxnSpLocks/>
          </p:cNvCxnSpPr>
          <p:nvPr/>
        </p:nvCxnSpPr>
        <p:spPr>
          <a:xfrm flipV="1">
            <a:off x="4750105" y="2208886"/>
            <a:ext cx="1" cy="23021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96" name="TextBox 95">
            <a:extLst>
              <a:ext uri="{FF2B5EF4-FFF2-40B4-BE49-F238E27FC236}">
                <a16:creationId xmlns:a16="http://schemas.microsoft.com/office/drawing/2014/main" id="{D471494A-26E0-4EE7-A112-7F0C9ADAF106}"/>
              </a:ext>
            </a:extLst>
          </p:cNvPr>
          <p:cNvSpPr txBox="1"/>
          <p:nvPr/>
        </p:nvSpPr>
        <p:spPr>
          <a:xfrm>
            <a:off x="4816438" y="2154111"/>
            <a:ext cx="554960" cy="307777"/>
          </a:xfrm>
          <a:prstGeom prst="rect">
            <a:avLst/>
          </a:prstGeom>
          <a:noFill/>
        </p:spPr>
        <p:txBody>
          <a:bodyPr wrap="none" rtlCol="0">
            <a:spAutoFit/>
          </a:bodyPr>
          <a:lstStyle/>
          <a:p>
            <a:r>
              <a:rPr lang="en-US" sz="1400" dirty="0"/>
              <a:t>120°</a:t>
            </a:r>
          </a:p>
        </p:txBody>
      </p:sp>
      <p:sp>
        <p:nvSpPr>
          <p:cNvPr id="97" name="Oval 96">
            <a:extLst>
              <a:ext uri="{FF2B5EF4-FFF2-40B4-BE49-F238E27FC236}">
                <a16:creationId xmlns:a16="http://schemas.microsoft.com/office/drawing/2014/main" id="{A55605E5-6FE2-4A7E-BE28-277081ECE641}"/>
              </a:ext>
            </a:extLst>
          </p:cNvPr>
          <p:cNvSpPr>
            <a:spLocks noChangeAspect="1"/>
          </p:cNvSpPr>
          <p:nvPr/>
        </p:nvSpPr>
        <p:spPr>
          <a:xfrm rot="10800000">
            <a:off x="7076455" y="2305151"/>
            <a:ext cx="86084" cy="86084"/>
          </a:xfrm>
          <a:prstGeom prst="ellipse">
            <a:avLst/>
          </a:prstGeom>
          <a:solidFill>
            <a:schemeClr val="accent1">
              <a:lumMod val="2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8" name="Arrow: Curved Right 97">
            <a:extLst>
              <a:ext uri="{FF2B5EF4-FFF2-40B4-BE49-F238E27FC236}">
                <a16:creationId xmlns:a16="http://schemas.microsoft.com/office/drawing/2014/main" id="{9241CDD5-4405-4B5B-873C-CCFC5356EE6E}"/>
              </a:ext>
            </a:extLst>
          </p:cNvPr>
          <p:cNvSpPr/>
          <p:nvPr/>
        </p:nvSpPr>
        <p:spPr>
          <a:xfrm>
            <a:off x="7027151" y="1836994"/>
            <a:ext cx="309187" cy="237324"/>
          </a:xfrm>
          <a:prstGeom prst="curvedRightArrow">
            <a:avLst/>
          </a:prstGeom>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99" name="Straight Arrow Connector 98">
            <a:extLst>
              <a:ext uri="{FF2B5EF4-FFF2-40B4-BE49-F238E27FC236}">
                <a16:creationId xmlns:a16="http://schemas.microsoft.com/office/drawing/2014/main" id="{8285E8B8-A5CF-4190-8442-86FD9653640E}"/>
              </a:ext>
            </a:extLst>
          </p:cNvPr>
          <p:cNvCxnSpPr>
            <a:cxnSpLocks/>
          </p:cNvCxnSpPr>
          <p:nvPr/>
        </p:nvCxnSpPr>
        <p:spPr>
          <a:xfrm flipV="1">
            <a:off x="7213910" y="1680900"/>
            <a:ext cx="1" cy="23021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100" name="TextBox 99">
            <a:extLst>
              <a:ext uri="{FF2B5EF4-FFF2-40B4-BE49-F238E27FC236}">
                <a16:creationId xmlns:a16="http://schemas.microsoft.com/office/drawing/2014/main" id="{A427A720-348C-49F4-9371-B02222F03E02}"/>
              </a:ext>
            </a:extLst>
          </p:cNvPr>
          <p:cNvSpPr txBox="1"/>
          <p:nvPr/>
        </p:nvSpPr>
        <p:spPr>
          <a:xfrm>
            <a:off x="7286098" y="1789497"/>
            <a:ext cx="455574" cy="307777"/>
          </a:xfrm>
          <a:prstGeom prst="rect">
            <a:avLst/>
          </a:prstGeom>
          <a:noFill/>
        </p:spPr>
        <p:txBody>
          <a:bodyPr wrap="none" rtlCol="0">
            <a:spAutoFit/>
          </a:bodyPr>
          <a:lstStyle/>
          <a:p>
            <a:r>
              <a:rPr lang="en-US" sz="1400" dirty="0"/>
              <a:t>90°</a:t>
            </a:r>
          </a:p>
        </p:txBody>
      </p:sp>
      <p:sp>
        <p:nvSpPr>
          <p:cNvPr id="103" name="TextBox 102">
            <a:extLst>
              <a:ext uri="{FF2B5EF4-FFF2-40B4-BE49-F238E27FC236}">
                <a16:creationId xmlns:a16="http://schemas.microsoft.com/office/drawing/2014/main" id="{71B2F326-7F48-4412-A336-216EA826CFFB}"/>
              </a:ext>
            </a:extLst>
          </p:cNvPr>
          <p:cNvSpPr txBox="1"/>
          <p:nvPr/>
        </p:nvSpPr>
        <p:spPr>
          <a:xfrm>
            <a:off x="7065983" y="1371887"/>
            <a:ext cx="300082" cy="369332"/>
          </a:xfrm>
          <a:prstGeom prst="rect">
            <a:avLst/>
          </a:prstGeom>
          <a:noFill/>
        </p:spPr>
        <p:txBody>
          <a:bodyPr wrap="none" rtlCol="0">
            <a:spAutoFit/>
          </a:bodyPr>
          <a:lstStyle/>
          <a:p>
            <a:r>
              <a:rPr lang="en-US" dirty="0"/>
              <a:t>z</a:t>
            </a:r>
          </a:p>
        </p:txBody>
      </p:sp>
    </p:spTree>
    <p:extLst>
      <p:ext uri="{BB962C8B-B14F-4D97-AF65-F5344CB8AC3E}">
        <p14:creationId xmlns:p14="http://schemas.microsoft.com/office/powerpoint/2010/main" val="1723198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utility of </a:t>
            </a:r>
            <a:r>
              <a:rPr lang="en-US" dirty="0" err="1"/>
              <a:t>Harker</a:t>
            </a:r>
            <a:r>
              <a:rPr lang="en-US" dirty="0"/>
              <a:t> sections</a:t>
            </a:r>
          </a:p>
        </p:txBody>
      </p:sp>
      <p:sp>
        <p:nvSpPr>
          <p:cNvPr id="3" name="Text Placeholder 2"/>
          <p:cNvSpPr>
            <a:spLocks noGrp="1"/>
          </p:cNvSpPr>
          <p:nvPr>
            <p:ph type="body" sz="half" idx="1"/>
          </p:nvPr>
        </p:nvSpPr>
        <p:spPr>
          <a:xfrm>
            <a:off x="485775" y="1643856"/>
            <a:ext cx="8382000" cy="4966494"/>
          </a:xfrm>
        </p:spPr>
        <p:txBody>
          <a:bodyPr/>
          <a:lstStyle/>
          <a:p>
            <a:r>
              <a:rPr lang="en-US" sz="2000" dirty="0"/>
              <a:t>A Harker section is a plane where we expect to find Patterson peaks arising from crystallographic symmetry such as rotation or screw axes.</a:t>
            </a:r>
          </a:p>
          <a:p>
            <a:r>
              <a:rPr lang="en-US" sz="2000" dirty="0"/>
              <a:t>Harker sections are indicated whenever a difference between symmetry operators defines a plane (i.e. produces a constant for one of the coordinate dimensions).</a:t>
            </a:r>
          </a:p>
          <a:p>
            <a:r>
              <a:rPr lang="en-US" sz="2000" dirty="0"/>
              <a:t>Harker sections are helpful because they can eliminate the ambiguity of assigning a Patterson peak to the correct pair of symmetry operators.</a:t>
            </a:r>
          </a:p>
          <a:p>
            <a:pPr lvl="1"/>
            <a:r>
              <a:rPr lang="en-US" sz="2000" dirty="0"/>
              <a:t>chances for an incorrect assignment would be high if we made the assignments randomly.  </a:t>
            </a:r>
          </a:p>
          <a:p>
            <a:r>
              <a:rPr lang="en-US" sz="2000" dirty="0"/>
              <a:t>Incorrect assignment would lead to incorrect </a:t>
            </a:r>
            <a:r>
              <a:rPr lang="en-US" sz="2000" dirty="0" err="1"/>
              <a:t>x,y,z</a:t>
            </a:r>
            <a:r>
              <a:rPr lang="en-US" sz="2000" dirty="0"/>
              <a:t> coordinates.</a:t>
            </a:r>
          </a:p>
        </p:txBody>
      </p:sp>
    </p:spTree>
    <p:extLst>
      <p:ext uri="{BB962C8B-B14F-4D97-AF65-F5344CB8AC3E}">
        <p14:creationId xmlns:p14="http://schemas.microsoft.com/office/powerpoint/2010/main" val="90321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796F25-7B20-43F9-A29A-A7C162EAFA3D}"/>
              </a:ext>
            </a:extLst>
          </p:cNvPr>
          <p:cNvSpPr>
            <a:spLocks noGrp="1"/>
          </p:cNvSpPr>
          <p:nvPr>
            <p:ph type="title"/>
          </p:nvPr>
        </p:nvSpPr>
        <p:spPr/>
        <p:txBody>
          <a:bodyPr/>
          <a:lstStyle/>
          <a:p>
            <a:pPr algn="l"/>
            <a:r>
              <a:rPr lang="en-US" sz="3200" dirty="0"/>
              <a:t>Screw axes have rotational &amp; translational components</a:t>
            </a:r>
          </a:p>
        </p:txBody>
      </p:sp>
      <p:sp>
        <p:nvSpPr>
          <p:cNvPr id="21" name="Content Placeholder 3">
            <a:extLst>
              <a:ext uri="{FF2B5EF4-FFF2-40B4-BE49-F238E27FC236}">
                <a16:creationId xmlns:a16="http://schemas.microsoft.com/office/drawing/2014/main" id="{9B977AF0-42B2-4040-8A01-9097786CA59C}"/>
              </a:ext>
            </a:extLst>
          </p:cNvPr>
          <p:cNvSpPr txBox="1">
            <a:spLocks/>
          </p:cNvSpPr>
          <p:nvPr/>
        </p:nvSpPr>
        <p:spPr bwMode="auto">
          <a:xfrm>
            <a:off x="5107788" y="5053915"/>
            <a:ext cx="4239414" cy="1385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US" sz="1600" kern="0" dirty="0"/>
              <a:t>Space group P2</a:t>
            </a:r>
            <a:r>
              <a:rPr lang="en-US" sz="1600" kern="0" baseline="-25000" dirty="0"/>
              <a:t>1</a:t>
            </a:r>
          </a:p>
          <a:p>
            <a:pPr marL="0" indent="0">
              <a:buNone/>
            </a:pPr>
            <a:r>
              <a:rPr lang="en-US" sz="1600" kern="0" dirty="0"/>
              <a:t>(1) </a:t>
            </a:r>
            <a:r>
              <a:rPr lang="en-US" sz="1600" kern="0" dirty="0" err="1"/>
              <a:t>x,y,z</a:t>
            </a:r>
            <a:endParaRPr lang="en-US" sz="1600" kern="0" dirty="0"/>
          </a:p>
          <a:p>
            <a:pPr marL="0" indent="0">
              <a:buNone/>
            </a:pPr>
            <a:r>
              <a:rPr lang="en-US" sz="1600" kern="0" dirty="0"/>
              <a:t>(2) –x,y+½,-z</a:t>
            </a:r>
          </a:p>
        </p:txBody>
      </p:sp>
      <p:pic>
        <p:nvPicPr>
          <p:cNvPr id="22" name="Picture 21">
            <a:extLst>
              <a:ext uri="{FF2B5EF4-FFF2-40B4-BE49-F238E27FC236}">
                <a16:creationId xmlns:a16="http://schemas.microsoft.com/office/drawing/2014/main" id="{035A4279-B775-4835-B78E-2DC385A521E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4497" y="3277342"/>
            <a:ext cx="371606" cy="649145"/>
          </a:xfrm>
          <a:prstGeom prst="rect">
            <a:avLst/>
          </a:prstGeom>
        </p:spPr>
      </p:pic>
      <p:sp>
        <p:nvSpPr>
          <p:cNvPr id="25" name="Oval 24">
            <a:extLst>
              <a:ext uri="{FF2B5EF4-FFF2-40B4-BE49-F238E27FC236}">
                <a16:creationId xmlns:a16="http://schemas.microsoft.com/office/drawing/2014/main" id="{78BFB33C-1789-4BC5-AFEE-2FF40DD73990}"/>
              </a:ext>
            </a:extLst>
          </p:cNvPr>
          <p:cNvSpPr>
            <a:spLocks noChangeAspect="1"/>
          </p:cNvSpPr>
          <p:nvPr/>
        </p:nvSpPr>
        <p:spPr>
          <a:xfrm rot="10800000">
            <a:off x="6200716" y="3417339"/>
            <a:ext cx="86084" cy="86084"/>
          </a:xfrm>
          <a:prstGeom prst="ellipse">
            <a:avLst/>
          </a:prstGeom>
          <a:solidFill>
            <a:schemeClr val="accent1">
              <a:lumMod val="2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cxnSp>
        <p:nvCxnSpPr>
          <p:cNvPr id="26" name="Straight Arrow Connector 25">
            <a:extLst>
              <a:ext uri="{FF2B5EF4-FFF2-40B4-BE49-F238E27FC236}">
                <a16:creationId xmlns:a16="http://schemas.microsoft.com/office/drawing/2014/main" id="{00A88F90-A1D1-4473-BFAB-2A8DA4B8B560}"/>
              </a:ext>
            </a:extLst>
          </p:cNvPr>
          <p:cNvCxnSpPr/>
          <p:nvPr/>
        </p:nvCxnSpPr>
        <p:spPr>
          <a:xfrm flipV="1">
            <a:off x="6074149" y="3291924"/>
            <a:ext cx="0" cy="1142513"/>
          </a:xfrm>
          <a:prstGeom prst="straightConnector1">
            <a:avLst/>
          </a:prstGeom>
          <a:ln>
            <a:tailEnd type="none"/>
          </a:ln>
        </p:spPr>
        <p:style>
          <a:lnRef idx="1">
            <a:schemeClr val="accent4"/>
          </a:lnRef>
          <a:fillRef idx="0">
            <a:schemeClr val="accent4"/>
          </a:fillRef>
          <a:effectRef idx="0">
            <a:schemeClr val="accent4"/>
          </a:effectRef>
          <a:fontRef idx="minor">
            <a:schemeClr val="tx1"/>
          </a:fontRef>
        </p:style>
      </p:cxnSp>
      <p:sp>
        <p:nvSpPr>
          <p:cNvPr id="51" name="Cube 50">
            <a:extLst>
              <a:ext uri="{FF2B5EF4-FFF2-40B4-BE49-F238E27FC236}">
                <a16:creationId xmlns:a16="http://schemas.microsoft.com/office/drawing/2014/main" id="{C7074C87-3828-450F-A7E2-69DA0B8A2499}"/>
              </a:ext>
            </a:extLst>
          </p:cNvPr>
          <p:cNvSpPr/>
          <p:nvPr/>
        </p:nvSpPr>
        <p:spPr>
          <a:xfrm>
            <a:off x="5373782" y="3104829"/>
            <a:ext cx="1601429" cy="1335508"/>
          </a:xfrm>
          <a:prstGeom prst="cube">
            <a:avLst>
              <a:gd name="adj" fmla="val 22616"/>
            </a:avLst>
          </a:prstGeom>
          <a:solidFill>
            <a:schemeClr val="accent5">
              <a:alpha val="50000"/>
            </a:schemeClr>
          </a:solidFill>
          <a:ln>
            <a:solidFill>
              <a:schemeClr val="bg1">
                <a:lumMod val="75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93C0CCFD-EDFF-4B2F-826F-1D7E6FDCF7D7}"/>
              </a:ext>
            </a:extLst>
          </p:cNvPr>
          <p:cNvSpPr>
            <a:spLocks noGrp="1"/>
          </p:cNvSpPr>
          <p:nvPr>
            <p:ph idx="1"/>
          </p:nvPr>
        </p:nvSpPr>
        <p:spPr>
          <a:xfrm>
            <a:off x="419888" y="1898381"/>
            <a:ext cx="4540241" cy="4056211"/>
          </a:xfrm>
        </p:spPr>
        <p:txBody>
          <a:bodyPr/>
          <a:lstStyle/>
          <a:p>
            <a:r>
              <a:rPr lang="en-US" sz="1800" dirty="0"/>
              <a:t>Screw axes are typically denoted as N</a:t>
            </a:r>
            <a:r>
              <a:rPr lang="en-US" sz="1800" baseline="-25000" dirty="0"/>
              <a:t>m</a:t>
            </a:r>
          </a:p>
          <a:p>
            <a:r>
              <a:rPr lang="en-US" sz="1800" dirty="0"/>
              <a:t>N specifies rotation by 360°/N around screw axis</a:t>
            </a:r>
          </a:p>
          <a:p>
            <a:pPr lvl="1"/>
            <a:r>
              <a:rPr lang="en-US" sz="1600" dirty="0"/>
              <a:t>For 2</a:t>
            </a:r>
            <a:r>
              <a:rPr lang="en-US" sz="1600" baseline="-25000" dirty="0"/>
              <a:t>1</a:t>
            </a:r>
            <a:r>
              <a:rPr lang="en-US" sz="1600" dirty="0"/>
              <a:t>, the rotational component is 360°/2=180°</a:t>
            </a:r>
          </a:p>
          <a:p>
            <a:r>
              <a:rPr lang="en-US" sz="1800" dirty="0"/>
              <a:t>“m” specifies translation by m/N along screw axis</a:t>
            </a:r>
          </a:p>
          <a:p>
            <a:pPr lvl="1"/>
            <a:r>
              <a:rPr lang="en-US" sz="1600" dirty="0"/>
              <a:t>For 2</a:t>
            </a:r>
            <a:r>
              <a:rPr lang="en-US" sz="1600" baseline="-25000" dirty="0"/>
              <a:t>1</a:t>
            </a:r>
            <a:r>
              <a:rPr lang="en-US" sz="1600" dirty="0"/>
              <a:t>, the translational component is 1/2 of the unit cell length</a:t>
            </a:r>
          </a:p>
          <a:p>
            <a:r>
              <a:rPr lang="en-US" sz="1800" dirty="0"/>
              <a:t>All vectors between 2</a:t>
            </a:r>
            <a:r>
              <a:rPr lang="en-US" sz="1800" baseline="-25000" dirty="0"/>
              <a:t>1</a:t>
            </a:r>
            <a:r>
              <a:rPr lang="en-US" sz="1800" dirty="0"/>
              <a:t> –related symmetry equivalent positions are shifted by ½ (b), so we expect Patterson peaks on v= ½ </a:t>
            </a:r>
          </a:p>
          <a:p>
            <a:r>
              <a:rPr lang="en-US" sz="1800" dirty="0"/>
              <a:t>v= ½ is a Harker section.</a:t>
            </a:r>
          </a:p>
          <a:p>
            <a:pPr lvl="1"/>
            <a:endParaRPr lang="en-US" sz="1800" dirty="0"/>
          </a:p>
        </p:txBody>
      </p:sp>
      <p:cxnSp>
        <p:nvCxnSpPr>
          <p:cNvPr id="37" name="Straight Arrow Connector 36">
            <a:extLst>
              <a:ext uri="{FF2B5EF4-FFF2-40B4-BE49-F238E27FC236}">
                <a16:creationId xmlns:a16="http://schemas.microsoft.com/office/drawing/2014/main" id="{D3187D27-BA71-49A9-903A-E65CD65A8332}"/>
              </a:ext>
            </a:extLst>
          </p:cNvPr>
          <p:cNvCxnSpPr>
            <a:cxnSpLocks/>
          </p:cNvCxnSpPr>
          <p:nvPr/>
        </p:nvCxnSpPr>
        <p:spPr>
          <a:xfrm flipV="1">
            <a:off x="6064392" y="4237218"/>
            <a:ext cx="230518" cy="200394"/>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27" name="TextBox 26">
            <a:extLst>
              <a:ext uri="{FF2B5EF4-FFF2-40B4-BE49-F238E27FC236}">
                <a16:creationId xmlns:a16="http://schemas.microsoft.com/office/drawing/2014/main" id="{E6868477-3CC8-4E30-81AD-726CF4B38F1B}"/>
              </a:ext>
            </a:extLst>
          </p:cNvPr>
          <p:cNvSpPr txBox="1"/>
          <p:nvPr/>
        </p:nvSpPr>
        <p:spPr>
          <a:xfrm>
            <a:off x="6162067" y="4235754"/>
            <a:ext cx="300082" cy="369332"/>
          </a:xfrm>
          <a:prstGeom prst="rect">
            <a:avLst/>
          </a:prstGeom>
          <a:noFill/>
        </p:spPr>
        <p:txBody>
          <a:bodyPr wrap="none" rtlCol="0">
            <a:spAutoFit/>
          </a:bodyPr>
          <a:lstStyle/>
          <a:p>
            <a:r>
              <a:rPr lang="en-US" dirty="0"/>
              <a:t>z</a:t>
            </a:r>
          </a:p>
        </p:txBody>
      </p:sp>
      <p:sp>
        <p:nvSpPr>
          <p:cNvPr id="44" name="TextBox 43">
            <a:extLst>
              <a:ext uri="{FF2B5EF4-FFF2-40B4-BE49-F238E27FC236}">
                <a16:creationId xmlns:a16="http://schemas.microsoft.com/office/drawing/2014/main" id="{5BBD1311-1784-445B-AB36-85ACB16F9F9A}"/>
              </a:ext>
            </a:extLst>
          </p:cNvPr>
          <p:cNvSpPr txBox="1"/>
          <p:nvPr/>
        </p:nvSpPr>
        <p:spPr>
          <a:xfrm>
            <a:off x="5822047" y="1778509"/>
            <a:ext cx="300082" cy="369332"/>
          </a:xfrm>
          <a:prstGeom prst="rect">
            <a:avLst/>
          </a:prstGeom>
          <a:noFill/>
        </p:spPr>
        <p:txBody>
          <a:bodyPr wrap="none" rtlCol="0">
            <a:spAutoFit/>
          </a:bodyPr>
          <a:lstStyle/>
          <a:p>
            <a:r>
              <a:rPr lang="en-US" dirty="0"/>
              <a:t>y</a:t>
            </a:r>
          </a:p>
        </p:txBody>
      </p:sp>
      <p:cxnSp>
        <p:nvCxnSpPr>
          <p:cNvPr id="10" name="Straight Connector 9">
            <a:extLst>
              <a:ext uri="{FF2B5EF4-FFF2-40B4-BE49-F238E27FC236}">
                <a16:creationId xmlns:a16="http://schemas.microsoft.com/office/drawing/2014/main" id="{04022B9F-5C50-42F2-AD30-1F88269C4688}"/>
              </a:ext>
            </a:extLst>
          </p:cNvPr>
          <p:cNvCxnSpPr>
            <a:cxnSpLocks/>
          </p:cNvCxnSpPr>
          <p:nvPr/>
        </p:nvCxnSpPr>
        <p:spPr>
          <a:xfrm>
            <a:off x="6341153" y="3630853"/>
            <a:ext cx="1239477" cy="0"/>
          </a:xfrm>
          <a:prstGeom prst="line">
            <a:avLst/>
          </a:prstGeom>
          <a:ln>
            <a:solidFill>
              <a:schemeClr val="tx2">
                <a:lumMod val="65000"/>
                <a:lumOff val="35000"/>
              </a:schemeClr>
            </a:solidFill>
            <a:prstDash val="lgDash"/>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1D40B852-1786-40E0-8953-5A9BEA77AB42}"/>
              </a:ext>
            </a:extLst>
          </p:cNvPr>
          <p:cNvSpPr txBox="1"/>
          <p:nvPr/>
        </p:nvSpPr>
        <p:spPr>
          <a:xfrm>
            <a:off x="7488298" y="3696630"/>
            <a:ext cx="659155" cy="369332"/>
          </a:xfrm>
          <a:prstGeom prst="rect">
            <a:avLst/>
          </a:prstGeom>
          <a:noFill/>
        </p:spPr>
        <p:txBody>
          <a:bodyPr wrap="none" rtlCol="0">
            <a:spAutoFit/>
          </a:bodyPr>
          <a:lstStyle/>
          <a:p>
            <a:r>
              <a:rPr lang="en-US" dirty="0"/>
              <a:t>½(b)</a:t>
            </a:r>
          </a:p>
        </p:txBody>
      </p:sp>
      <p:pic>
        <p:nvPicPr>
          <p:cNvPr id="23" name="Picture 22">
            <a:extLst>
              <a:ext uri="{FF2B5EF4-FFF2-40B4-BE49-F238E27FC236}">
                <a16:creationId xmlns:a16="http://schemas.microsoft.com/office/drawing/2014/main" id="{936614C6-4A8B-4C5B-B139-7104EBBA8E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1804" y="3761436"/>
            <a:ext cx="370284" cy="649145"/>
          </a:xfrm>
          <a:prstGeom prst="rect">
            <a:avLst/>
          </a:prstGeom>
        </p:spPr>
      </p:pic>
      <p:sp>
        <p:nvSpPr>
          <p:cNvPr id="24" name="Oval 23">
            <a:extLst>
              <a:ext uri="{FF2B5EF4-FFF2-40B4-BE49-F238E27FC236}">
                <a16:creationId xmlns:a16="http://schemas.microsoft.com/office/drawing/2014/main" id="{2B4AC825-DDD7-4022-80F1-4957707F9CD0}"/>
              </a:ext>
            </a:extLst>
          </p:cNvPr>
          <p:cNvSpPr>
            <a:spLocks noChangeAspect="1"/>
          </p:cNvSpPr>
          <p:nvPr/>
        </p:nvSpPr>
        <p:spPr>
          <a:xfrm rot="10800000">
            <a:off x="5853777" y="3901433"/>
            <a:ext cx="86084" cy="86084"/>
          </a:xfrm>
          <a:prstGeom prst="ellipse">
            <a:avLst/>
          </a:prstGeom>
          <a:solidFill>
            <a:schemeClr val="accent1">
              <a:lumMod val="2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7AB8CD41-6E6C-4E06-8791-5C3A4F4B5FC8}"/>
              </a:ext>
            </a:extLst>
          </p:cNvPr>
          <p:cNvSpPr txBox="1"/>
          <p:nvPr/>
        </p:nvSpPr>
        <p:spPr>
          <a:xfrm>
            <a:off x="5607199" y="4375316"/>
            <a:ext cx="300082" cy="369332"/>
          </a:xfrm>
          <a:prstGeom prst="rect">
            <a:avLst/>
          </a:prstGeom>
          <a:noFill/>
        </p:spPr>
        <p:txBody>
          <a:bodyPr wrap="none" rtlCol="0">
            <a:spAutoFit/>
          </a:bodyPr>
          <a:lstStyle/>
          <a:p>
            <a:r>
              <a:rPr lang="en-US" dirty="0"/>
              <a:t>x</a:t>
            </a:r>
          </a:p>
        </p:txBody>
      </p:sp>
      <p:cxnSp>
        <p:nvCxnSpPr>
          <p:cNvPr id="43" name="Straight Arrow Connector 42">
            <a:extLst>
              <a:ext uri="{FF2B5EF4-FFF2-40B4-BE49-F238E27FC236}">
                <a16:creationId xmlns:a16="http://schemas.microsoft.com/office/drawing/2014/main" id="{E9C03809-076D-42A3-8DA1-719EB930E0FE}"/>
              </a:ext>
            </a:extLst>
          </p:cNvPr>
          <p:cNvCxnSpPr>
            <a:cxnSpLocks/>
          </p:cNvCxnSpPr>
          <p:nvPr/>
        </p:nvCxnSpPr>
        <p:spPr>
          <a:xfrm flipH="1">
            <a:off x="5288523" y="4435380"/>
            <a:ext cx="770681" cy="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30" name="Arrow: Up 29">
            <a:extLst>
              <a:ext uri="{FF2B5EF4-FFF2-40B4-BE49-F238E27FC236}">
                <a16:creationId xmlns:a16="http://schemas.microsoft.com/office/drawing/2014/main" id="{3309C07C-E552-494A-8F9C-18435C837998}"/>
              </a:ext>
            </a:extLst>
          </p:cNvPr>
          <p:cNvSpPr/>
          <p:nvPr/>
        </p:nvSpPr>
        <p:spPr>
          <a:xfrm>
            <a:off x="7344458" y="3644355"/>
            <a:ext cx="236172" cy="473883"/>
          </a:xfrm>
          <a:prstGeom prst="up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id="{9D9972C4-314C-4E7F-98D0-3F5BCEB1857B}"/>
              </a:ext>
            </a:extLst>
          </p:cNvPr>
          <p:cNvCxnSpPr>
            <a:cxnSpLocks/>
          </p:cNvCxnSpPr>
          <p:nvPr/>
        </p:nvCxnSpPr>
        <p:spPr>
          <a:xfrm>
            <a:off x="5768626" y="4121059"/>
            <a:ext cx="1719672" cy="0"/>
          </a:xfrm>
          <a:prstGeom prst="line">
            <a:avLst/>
          </a:prstGeom>
          <a:ln>
            <a:solidFill>
              <a:schemeClr val="tx2">
                <a:lumMod val="65000"/>
                <a:lumOff val="35000"/>
              </a:schemeClr>
            </a:solidFill>
            <a:prstDash val="lgDash"/>
          </a:ln>
        </p:spPr>
        <p:style>
          <a:lnRef idx="1">
            <a:schemeClr val="accent1"/>
          </a:lnRef>
          <a:fillRef idx="0">
            <a:schemeClr val="accent1"/>
          </a:fillRef>
          <a:effectRef idx="0">
            <a:schemeClr val="accent1"/>
          </a:effectRef>
          <a:fontRef idx="minor">
            <a:schemeClr val="tx1"/>
          </a:fontRef>
        </p:style>
      </p:cxnSp>
      <p:sp>
        <p:nvSpPr>
          <p:cNvPr id="60" name="Right Triangle 59">
            <a:extLst>
              <a:ext uri="{FF2B5EF4-FFF2-40B4-BE49-F238E27FC236}">
                <a16:creationId xmlns:a16="http://schemas.microsoft.com/office/drawing/2014/main" id="{BA3F8904-90D8-468F-9565-AB54F13E6FF9}"/>
              </a:ext>
            </a:extLst>
          </p:cNvPr>
          <p:cNvSpPr/>
          <p:nvPr/>
        </p:nvSpPr>
        <p:spPr>
          <a:xfrm>
            <a:off x="6064650" y="3073612"/>
            <a:ext cx="158961" cy="210868"/>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6309A545-09F8-4642-8CDE-1FDD1BD77CD5}"/>
              </a:ext>
            </a:extLst>
          </p:cNvPr>
          <p:cNvSpPr txBox="1"/>
          <p:nvPr/>
        </p:nvSpPr>
        <p:spPr>
          <a:xfrm>
            <a:off x="5844048" y="2755516"/>
            <a:ext cx="300082" cy="369332"/>
          </a:xfrm>
          <a:prstGeom prst="rect">
            <a:avLst/>
          </a:prstGeom>
          <a:noFill/>
        </p:spPr>
        <p:txBody>
          <a:bodyPr wrap="none" rtlCol="0">
            <a:spAutoFit/>
          </a:bodyPr>
          <a:lstStyle/>
          <a:p>
            <a:r>
              <a:rPr lang="en-US" dirty="0"/>
              <a:t>y</a:t>
            </a:r>
          </a:p>
        </p:txBody>
      </p:sp>
      <p:pic>
        <p:nvPicPr>
          <p:cNvPr id="63" name="Picture 62">
            <a:extLst>
              <a:ext uri="{FF2B5EF4-FFF2-40B4-BE49-F238E27FC236}">
                <a16:creationId xmlns:a16="http://schemas.microsoft.com/office/drawing/2014/main" id="{E68E5EC8-7BB7-4E78-9DBF-CB76B2B54E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4497" y="2242465"/>
            <a:ext cx="371606" cy="649145"/>
          </a:xfrm>
          <a:prstGeom prst="rect">
            <a:avLst/>
          </a:prstGeom>
        </p:spPr>
      </p:pic>
      <p:sp>
        <p:nvSpPr>
          <p:cNvPr id="64" name="Oval 63">
            <a:extLst>
              <a:ext uri="{FF2B5EF4-FFF2-40B4-BE49-F238E27FC236}">
                <a16:creationId xmlns:a16="http://schemas.microsoft.com/office/drawing/2014/main" id="{5A9EE950-2575-4760-AF50-7533AAA7E91C}"/>
              </a:ext>
            </a:extLst>
          </p:cNvPr>
          <p:cNvSpPr>
            <a:spLocks noChangeAspect="1"/>
          </p:cNvSpPr>
          <p:nvPr/>
        </p:nvSpPr>
        <p:spPr>
          <a:xfrm rot="10800000">
            <a:off x="6200716" y="2382462"/>
            <a:ext cx="86084" cy="86084"/>
          </a:xfrm>
          <a:prstGeom prst="ellipse">
            <a:avLst/>
          </a:prstGeom>
          <a:solidFill>
            <a:schemeClr val="accent1">
              <a:lumMod val="2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cxnSp>
        <p:nvCxnSpPr>
          <p:cNvPr id="65" name="Straight Arrow Connector 64">
            <a:extLst>
              <a:ext uri="{FF2B5EF4-FFF2-40B4-BE49-F238E27FC236}">
                <a16:creationId xmlns:a16="http://schemas.microsoft.com/office/drawing/2014/main" id="{04D22926-5882-4846-A059-D59521D7B039}"/>
              </a:ext>
            </a:extLst>
          </p:cNvPr>
          <p:cNvCxnSpPr/>
          <p:nvPr/>
        </p:nvCxnSpPr>
        <p:spPr>
          <a:xfrm flipV="1">
            <a:off x="6074149" y="2257047"/>
            <a:ext cx="0" cy="1142513"/>
          </a:xfrm>
          <a:prstGeom prst="straightConnector1">
            <a:avLst/>
          </a:prstGeom>
          <a:ln>
            <a:tailEnd type="none"/>
          </a:ln>
        </p:spPr>
        <p:style>
          <a:lnRef idx="1">
            <a:schemeClr val="accent4"/>
          </a:lnRef>
          <a:fillRef idx="0">
            <a:schemeClr val="accent4"/>
          </a:fillRef>
          <a:effectRef idx="0">
            <a:schemeClr val="accent4"/>
          </a:effectRef>
          <a:fontRef idx="minor">
            <a:schemeClr val="tx1"/>
          </a:fontRef>
        </p:style>
      </p:cxnSp>
      <p:sp>
        <p:nvSpPr>
          <p:cNvPr id="66" name="Cube 65">
            <a:extLst>
              <a:ext uri="{FF2B5EF4-FFF2-40B4-BE49-F238E27FC236}">
                <a16:creationId xmlns:a16="http://schemas.microsoft.com/office/drawing/2014/main" id="{A709CA53-C732-4CF0-932D-043E58366697}"/>
              </a:ext>
            </a:extLst>
          </p:cNvPr>
          <p:cNvSpPr/>
          <p:nvPr/>
        </p:nvSpPr>
        <p:spPr>
          <a:xfrm>
            <a:off x="5373782" y="2069952"/>
            <a:ext cx="1601429" cy="1335508"/>
          </a:xfrm>
          <a:prstGeom prst="cube">
            <a:avLst>
              <a:gd name="adj" fmla="val 22616"/>
            </a:avLst>
          </a:prstGeom>
          <a:solidFill>
            <a:schemeClr val="accent5">
              <a:alpha val="50000"/>
            </a:schemeClr>
          </a:solidFill>
          <a:ln>
            <a:solidFill>
              <a:schemeClr val="bg1">
                <a:lumMod val="75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69" name="Straight Connector 68">
            <a:extLst>
              <a:ext uri="{FF2B5EF4-FFF2-40B4-BE49-F238E27FC236}">
                <a16:creationId xmlns:a16="http://schemas.microsoft.com/office/drawing/2014/main" id="{D732349B-D02B-44C6-99C4-244F0C627B2F}"/>
              </a:ext>
            </a:extLst>
          </p:cNvPr>
          <p:cNvCxnSpPr>
            <a:cxnSpLocks/>
          </p:cNvCxnSpPr>
          <p:nvPr/>
        </p:nvCxnSpPr>
        <p:spPr>
          <a:xfrm>
            <a:off x="6341153" y="2595976"/>
            <a:ext cx="1239477" cy="0"/>
          </a:xfrm>
          <a:prstGeom prst="line">
            <a:avLst/>
          </a:prstGeom>
          <a:ln>
            <a:solidFill>
              <a:schemeClr val="tx2">
                <a:lumMod val="65000"/>
                <a:lumOff val="35000"/>
              </a:schemeClr>
            </a:solidFill>
            <a:prstDash val="lgDash"/>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415B4118-5FE6-456C-95CC-3E3EE92801A9}"/>
              </a:ext>
            </a:extLst>
          </p:cNvPr>
          <p:cNvSpPr txBox="1"/>
          <p:nvPr/>
        </p:nvSpPr>
        <p:spPr>
          <a:xfrm>
            <a:off x="7488298" y="2661753"/>
            <a:ext cx="659155" cy="369332"/>
          </a:xfrm>
          <a:prstGeom prst="rect">
            <a:avLst/>
          </a:prstGeom>
          <a:noFill/>
        </p:spPr>
        <p:txBody>
          <a:bodyPr wrap="none" rtlCol="0">
            <a:spAutoFit/>
          </a:bodyPr>
          <a:lstStyle/>
          <a:p>
            <a:r>
              <a:rPr lang="en-US" dirty="0"/>
              <a:t>½(b)</a:t>
            </a:r>
          </a:p>
        </p:txBody>
      </p:sp>
      <p:pic>
        <p:nvPicPr>
          <p:cNvPr id="71" name="Picture 70">
            <a:extLst>
              <a:ext uri="{FF2B5EF4-FFF2-40B4-BE49-F238E27FC236}">
                <a16:creationId xmlns:a16="http://schemas.microsoft.com/office/drawing/2014/main" id="{7B8D1160-F67D-4A11-988E-D5A085A766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1804" y="2726559"/>
            <a:ext cx="370284" cy="649145"/>
          </a:xfrm>
          <a:prstGeom prst="rect">
            <a:avLst/>
          </a:prstGeom>
        </p:spPr>
      </p:pic>
      <p:sp>
        <p:nvSpPr>
          <p:cNvPr id="72" name="Oval 71">
            <a:extLst>
              <a:ext uri="{FF2B5EF4-FFF2-40B4-BE49-F238E27FC236}">
                <a16:creationId xmlns:a16="http://schemas.microsoft.com/office/drawing/2014/main" id="{F7B87D8E-20B1-4CD8-9334-76F68CB33EE4}"/>
              </a:ext>
            </a:extLst>
          </p:cNvPr>
          <p:cNvSpPr>
            <a:spLocks noChangeAspect="1"/>
          </p:cNvSpPr>
          <p:nvPr/>
        </p:nvSpPr>
        <p:spPr>
          <a:xfrm rot="10800000">
            <a:off x="5853777" y="2866556"/>
            <a:ext cx="86084" cy="86084"/>
          </a:xfrm>
          <a:prstGeom prst="ellipse">
            <a:avLst/>
          </a:prstGeom>
          <a:solidFill>
            <a:schemeClr val="accent1">
              <a:lumMod val="2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8" name="Arrow: Up 77">
            <a:extLst>
              <a:ext uri="{FF2B5EF4-FFF2-40B4-BE49-F238E27FC236}">
                <a16:creationId xmlns:a16="http://schemas.microsoft.com/office/drawing/2014/main" id="{84044587-3515-44B0-BE78-B8495B733F0B}"/>
              </a:ext>
            </a:extLst>
          </p:cNvPr>
          <p:cNvSpPr/>
          <p:nvPr/>
        </p:nvSpPr>
        <p:spPr>
          <a:xfrm>
            <a:off x="7344458" y="2609478"/>
            <a:ext cx="236172" cy="473883"/>
          </a:xfrm>
          <a:prstGeom prst="up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Connector 78">
            <a:extLst>
              <a:ext uri="{FF2B5EF4-FFF2-40B4-BE49-F238E27FC236}">
                <a16:creationId xmlns:a16="http://schemas.microsoft.com/office/drawing/2014/main" id="{2178F33C-1F54-48FF-93FC-82B97EFC513A}"/>
              </a:ext>
            </a:extLst>
          </p:cNvPr>
          <p:cNvCxnSpPr>
            <a:cxnSpLocks/>
          </p:cNvCxnSpPr>
          <p:nvPr/>
        </p:nvCxnSpPr>
        <p:spPr>
          <a:xfrm>
            <a:off x="5768626" y="3086182"/>
            <a:ext cx="1719672" cy="0"/>
          </a:xfrm>
          <a:prstGeom prst="line">
            <a:avLst/>
          </a:prstGeom>
          <a:ln>
            <a:solidFill>
              <a:schemeClr val="tx2">
                <a:lumMod val="65000"/>
                <a:lumOff val="35000"/>
              </a:schemeClr>
            </a:solidFill>
            <a:prstDash val="lgDash"/>
          </a:ln>
        </p:spPr>
        <p:style>
          <a:lnRef idx="1">
            <a:schemeClr val="accent1"/>
          </a:lnRef>
          <a:fillRef idx="0">
            <a:schemeClr val="accent1"/>
          </a:fillRef>
          <a:effectRef idx="0">
            <a:schemeClr val="accent1"/>
          </a:effectRef>
          <a:fontRef idx="minor">
            <a:schemeClr val="tx1"/>
          </a:fontRef>
        </p:style>
      </p:cxnSp>
      <p:sp>
        <p:nvSpPr>
          <p:cNvPr id="80" name="Right Triangle 79">
            <a:extLst>
              <a:ext uri="{FF2B5EF4-FFF2-40B4-BE49-F238E27FC236}">
                <a16:creationId xmlns:a16="http://schemas.microsoft.com/office/drawing/2014/main" id="{60AE17F3-05C6-4EEC-81EB-148B294E9FF9}"/>
              </a:ext>
            </a:extLst>
          </p:cNvPr>
          <p:cNvSpPr/>
          <p:nvPr/>
        </p:nvSpPr>
        <p:spPr>
          <a:xfrm>
            <a:off x="6064650" y="2038735"/>
            <a:ext cx="158961" cy="210868"/>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3F74B96A-11F5-4789-81E6-B27DAC818706}"/>
              </a:ext>
            </a:extLst>
          </p:cNvPr>
          <p:cNvSpPr txBox="1"/>
          <p:nvPr/>
        </p:nvSpPr>
        <p:spPr>
          <a:xfrm>
            <a:off x="7488298" y="3176358"/>
            <a:ext cx="659155" cy="369332"/>
          </a:xfrm>
          <a:prstGeom prst="rect">
            <a:avLst/>
          </a:prstGeom>
          <a:noFill/>
        </p:spPr>
        <p:txBody>
          <a:bodyPr wrap="none" rtlCol="0">
            <a:spAutoFit/>
          </a:bodyPr>
          <a:lstStyle/>
          <a:p>
            <a:r>
              <a:rPr lang="en-US" dirty="0"/>
              <a:t>½(b)</a:t>
            </a:r>
          </a:p>
        </p:txBody>
      </p:sp>
      <p:sp>
        <p:nvSpPr>
          <p:cNvPr id="82" name="Arrow: Up 81">
            <a:extLst>
              <a:ext uri="{FF2B5EF4-FFF2-40B4-BE49-F238E27FC236}">
                <a16:creationId xmlns:a16="http://schemas.microsoft.com/office/drawing/2014/main" id="{723BD5F8-EF21-454B-914A-34C8A4D1B7C4}"/>
              </a:ext>
            </a:extLst>
          </p:cNvPr>
          <p:cNvSpPr/>
          <p:nvPr/>
        </p:nvSpPr>
        <p:spPr>
          <a:xfrm>
            <a:off x="7344458" y="3124083"/>
            <a:ext cx="236172" cy="473883"/>
          </a:xfrm>
          <a:prstGeom prst="up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145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4"/>
                                        </p:tgtEl>
                                        <p:attrNameLst>
                                          <p:attrName>style.visibility</p:attrName>
                                        </p:attrNameLst>
                                      </p:cBhvr>
                                      <p:to>
                                        <p:strVal val="visible"/>
                                      </p:to>
                                    </p:set>
                                    <p:animEffect transition="in" filter="fade">
                                      <p:cBhvr>
                                        <p:cTn id="10" dur="500"/>
                                        <p:tgtEl>
                                          <p:spTgt spid="64"/>
                                        </p:tgtEl>
                                      </p:cBhvr>
                                    </p:animEffect>
                                  </p:childTnLst>
                                </p:cTn>
                              </p:par>
                              <p:par>
                                <p:cTn id="11" presetID="10" presetClass="entr" presetSubtype="0" fill="hold" nodeType="withEffect">
                                  <p:stCondLst>
                                    <p:cond delay="0"/>
                                  </p:stCondLst>
                                  <p:childTnLst>
                                    <p:set>
                                      <p:cBhvr>
                                        <p:cTn id="12" dur="1" fill="hold">
                                          <p:stCondLst>
                                            <p:cond delay="0"/>
                                          </p:stCondLst>
                                        </p:cTn>
                                        <p:tgtEl>
                                          <p:spTgt spid="65"/>
                                        </p:tgtEl>
                                        <p:attrNameLst>
                                          <p:attrName>style.visibility</p:attrName>
                                        </p:attrNameLst>
                                      </p:cBhvr>
                                      <p:to>
                                        <p:strVal val="visible"/>
                                      </p:to>
                                    </p:set>
                                    <p:animEffect transition="in" filter="fade">
                                      <p:cBhvr>
                                        <p:cTn id="13" dur="500"/>
                                        <p:tgtEl>
                                          <p:spTgt spid="6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500"/>
                                        <p:tgtEl>
                                          <p:spTgt spid="66"/>
                                        </p:tgtEl>
                                      </p:cBhvr>
                                    </p:animEffect>
                                  </p:childTnLst>
                                </p:cTn>
                              </p:par>
                              <p:par>
                                <p:cTn id="17" presetID="10" presetClass="entr" presetSubtype="0" fill="hold" nodeType="withEffect">
                                  <p:stCondLst>
                                    <p:cond delay="0"/>
                                  </p:stCondLst>
                                  <p:childTnLst>
                                    <p:set>
                                      <p:cBhvr>
                                        <p:cTn id="18" dur="1" fill="hold">
                                          <p:stCondLst>
                                            <p:cond delay="0"/>
                                          </p:stCondLst>
                                        </p:cTn>
                                        <p:tgtEl>
                                          <p:spTgt spid="69"/>
                                        </p:tgtEl>
                                        <p:attrNameLst>
                                          <p:attrName>style.visibility</p:attrName>
                                        </p:attrNameLst>
                                      </p:cBhvr>
                                      <p:to>
                                        <p:strVal val="visible"/>
                                      </p:to>
                                    </p:set>
                                    <p:animEffect transition="in" filter="fade">
                                      <p:cBhvr>
                                        <p:cTn id="19" dur="500"/>
                                        <p:tgtEl>
                                          <p:spTgt spid="6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0"/>
                                        </p:tgtEl>
                                        <p:attrNameLst>
                                          <p:attrName>style.visibility</p:attrName>
                                        </p:attrNameLst>
                                      </p:cBhvr>
                                      <p:to>
                                        <p:strVal val="visible"/>
                                      </p:to>
                                    </p:set>
                                    <p:animEffect transition="in" filter="fade">
                                      <p:cBhvr>
                                        <p:cTn id="22" dur="500"/>
                                        <p:tgtEl>
                                          <p:spTgt spid="70"/>
                                        </p:tgtEl>
                                      </p:cBhvr>
                                    </p:animEffect>
                                  </p:childTnLst>
                                </p:cTn>
                              </p:par>
                              <p:par>
                                <p:cTn id="23" presetID="10" presetClass="entr" presetSubtype="0" fill="hold" nodeType="withEffect">
                                  <p:stCondLst>
                                    <p:cond delay="0"/>
                                  </p:stCondLst>
                                  <p:childTnLst>
                                    <p:set>
                                      <p:cBhvr>
                                        <p:cTn id="24" dur="1" fill="hold">
                                          <p:stCondLst>
                                            <p:cond delay="0"/>
                                          </p:stCondLst>
                                        </p:cTn>
                                        <p:tgtEl>
                                          <p:spTgt spid="71"/>
                                        </p:tgtEl>
                                        <p:attrNameLst>
                                          <p:attrName>style.visibility</p:attrName>
                                        </p:attrNameLst>
                                      </p:cBhvr>
                                      <p:to>
                                        <p:strVal val="visible"/>
                                      </p:to>
                                    </p:set>
                                    <p:animEffect transition="in" filter="fade">
                                      <p:cBhvr>
                                        <p:cTn id="25" dur="500"/>
                                        <p:tgtEl>
                                          <p:spTgt spid="7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2"/>
                                        </p:tgtEl>
                                        <p:attrNameLst>
                                          <p:attrName>style.visibility</p:attrName>
                                        </p:attrNameLst>
                                      </p:cBhvr>
                                      <p:to>
                                        <p:strVal val="visible"/>
                                      </p:to>
                                    </p:set>
                                    <p:animEffect transition="in" filter="fade">
                                      <p:cBhvr>
                                        <p:cTn id="28" dur="500"/>
                                        <p:tgtEl>
                                          <p:spTgt spid="7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8"/>
                                        </p:tgtEl>
                                        <p:attrNameLst>
                                          <p:attrName>style.visibility</p:attrName>
                                        </p:attrNameLst>
                                      </p:cBhvr>
                                      <p:to>
                                        <p:strVal val="visible"/>
                                      </p:to>
                                    </p:set>
                                    <p:animEffect transition="in" filter="fade">
                                      <p:cBhvr>
                                        <p:cTn id="31" dur="500"/>
                                        <p:tgtEl>
                                          <p:spTgt spid="78"/>
                                        </p:tgtEl>
                                      </p:cBhvr>
                                    </p:animEffect>
                                  </p:childTnLst>
                                </p:cTn>
                              </p:par>
                              <p:par>
                                <p:cTn id="32" presetID="10" presetClass="entr" presetSubtype="0" fill="hold" nodeType="withEffect">
                                  <p:stCondLst>
                                    <p:cond delay="0"/>
                                  </p:stCondLst>
                                  <p:childTnLst>
                                    <p:set>
                                      <p:cBhvr>
                                        <p:cTn id="33" dur="1" fill="hold">
                                          <p:stCondLst>
                                            <p:cond delay="0"/>
                                          </p:stCondLst>
                                        </p:cTn>
                                        <p:tgtEl>
                                          <p:spTgt spid="79"/>
                                        </p:tgtEl>
                                        <p:attrNameLst>
                                          <p:attrName>style.visibility</p:attrName>
                                        </p:attrNameLst>
                                      </p:cBhvr>
                                      <p:to>
                                        <p:strVal val="visible"/>
                                      </p:to>
                                    </p:set>
                                    <p:animEffect transition="in" filter="fade">
                                      <p:cBhvr>
                                        <p:cTn id="34" dur="500"/>
                                        <p:tgtEl>
                                          <p:spTgt spid="7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80"/>
                                        </p:tgtEl>
                                        <p:attrNameLst>
                                          <p:attrName>style.visibility</p:attrName>
                                        </p:attrNameLst>
                                      </p:cBhvr>
                                      <p:to>
                                        <p:strVal val="visible"/>
                                      </p:to>
                                    </p:set>
                                    <p:animEffect transition="in" filter="fade">
                                      <p:cBhvr>
                                        <p:cTn id="37" dur="500"/>
                                        <p:tgtEl>
                                          <p:spTgt spid="8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500"/>
                                        <p:tgtEl>
                                          <p:spTgt spid="4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81"/>
                                        </p:tgtEl>
                                        <p:attrNameLst>
                                          <p:attrName>style.visibility</p:attrName>
                                        </p:attrNameLst>
                                      </p:cBhvr>
                                      <p:to>
                                        <p:strVal val="visible"/>
                                      </p:to>
                                    </p:set>
                                    <p:animEffect transition="in" filter="fade">
                                      <p:cBhvr>
                                        <p:cTn id="43" dur="500"/>
                                        <p:tgtEl>
                                          <p:spTgt spid="8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82"/>
                                        </p:tgtEl>
                                        <p:attrNameLst>
                                          <p:attrName>style.visibility</p:attrName>
                                        </p:attrNameLst>
                                      </p:cBhvr>
                                      <p:to>
                                        <p:strVal val="visible"/>
                                      </p:to>
                                    </p:set>
                                    <p:animEffect transition="in" filter="fade">
                                      <p:cBhvr>
                                        <p:cTn id="46" dur="500"/>
                                        <p:tgtEl>
                                          <p:spTgt spid="82"/>
                                        </p:tgtEl>
                                      </p:cBhvr>
                                    </p:animEffect>
                                  </p:childTnLst>
                                </p:cTn>
                              </p:par>
                              <p:par>
                                <p:cTn id="47" presetID="10" presetClass="exit" presetSubtype="0" fill="hold" grpId="0" nodeType="withEffect">
                                  <p:stCondLst>
                                    <p:cond delay="0"/>
                                  </p:stCondLst>
                                  <p:childTnLst>
                                    <p:animEffect transition="out" filter="fade">
                                      <p:cBhvr>
                                        <p:cTn id="48" dur="500"/>
                                        <p:tgtEl>
                                          <p:spTgt spid="60"/>
                                        </p:tgtEl>
                                      </p:cBhvr>
                                    </p:animEffect>
                                    <p:set>
                                      <p:cBhvr>
                                        <p:cTn id="49" dur="1" fill="hold">
                                          <p:stCondLst>
                                            <p:cond delay="499"/>
                                          </p:stCondLst>
                                        </p:cTn>
                                        <p:tgtEl>
                                          <p:spTgt spid="60"/>
                                        </p:tgtEl>
                                        <p:attrNameLst>
                                          <p:attrName>style.visibility</p:attrName>
                                        </p:attrNameLst>
                                      </p:cBhvr>
                                      <p:to>
                                        <p:strVal val="hidden"/>
                                      </p:to>
                                    </p:set>
                                  </p:childTnLst>
                                </p:cTn>
                              </p:par>
                              <p:par>
                                <p:cTn id="50" presetID="10" presetClass="exit" presetSubtype="0" fill="hold" grpId="0" nodeType="withEffect">
                                  <p:stCondLst>
                                    <p:cond delay="0"/>
                                  </p:stCondLst>
                                  <p:childTnLst>
                                    <p:animEffect transition="out" filter="fade">
                                      <p:cBhvr>
                                        <p:cTn id="51" dur="500"/>
                                        <p:tgtEl>
                                          <p:spTgt spid="61"/>
                                        </p:tgtEl>
                                      </p:cBhvr>
                                    </p:animEffect>
                                    <p:set>
                                      <p:cBhvr>
                                        <p:cTn id="52" dur="1" fill="hold">
                                          <p:stCondLst>
                                            <p:cond delay="499"/>
                                          </p:stCondLst>
                                        </p:cTn>
                                        <p:tgtEl>
                                          <p:spTgt spid="6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60" grpId="0" animBg="1"/>
      <p:bldP spid="61" grpId="0"/>
      <p:bldP spid="64" grpId="0" animBg="1"/>
      <p:bldP spid="66" grpId="0" animBg="1"/>
      <p:bldP spid="70" grpId="0"/>
      <p:bldP spid="72" grpId="0" animBg="1"/>
      <p:bldP spid="78" grpId="0" animBg="1"/>
      <p:bldP spid="80" grpId="0" animBg="1"/>
      <p:bldP spid="81" grpId="0"/>
      <p:bldP spid="8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F81699D-60C4-47B1-B803-669D6FC82141}"/>
              </a:ext>
            </a:extLst>
          </p:cNvPr>
          <p:cNvGrpSpPr/>
          <p:nvPr/>
        </p:nvGrpSpPr>
        <p:grpSpPr>
          <a:xfrm>
            <a:off x="7323693" y="1510968"/>
            <a:ext cx="371606" cy="649145"/>
            <a:chOff x="7323693" y="1510968"/>
            <a:chExt cx="371606" cy="649145"/>
          </a:xfrm>
        </p:grpSpPr>
        <p:grpSp>
          <p:nvGrpSpPr>
            <p:cNvPr id="180" name="Group 179">
              <a:extLst>
                <a:ext uri="{FF2B5EF4-FFF2-40B4-BE49-F238E27FC236}">
                  <a16:creationId xmlns:a16="http://schemas.microsoft.com/office/drawing/2014/main" id="{9F580A79-DBE2-4B1A-A561-1E349AE38882}"/>
                </a:ext>
              </a:extLst>
            </p:cNvPr>
            <p:cNvGrpSpPr/>
            <p:nvPr/>
          </p:nvGrpSpPr>
          <p:grpSpPr>
            <a:xfrm>
              <a:off x="7323693" y="1510968"/>
              <a:ext cx="371606" cy="649145"/>
              <a:chOff x="6983190" y="3621644"/>
              <a:chExt cx="371606" cy="649145"/>
            </a:xfrm>
          </p:grpSpPr>
          <p:pic>
            <p:nvPicPr>
              <p:cNvPr id="197" name="Picture 196">
                <a:extLst>
                  <a:ext uri="{FF2B5EF4-FFF2-40B4-BE49-F238E27FC236}">
                    <a16:creationId xmlns:a16="http://schemas.microsoft.com/office/drawing/2014/main" id="{18DA2302-4B06-413C-AED3-B80E1963EF2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83190" y="3621644"/>
                <a:ext cx="371606" cy="649145"/>
              </a:xfrm>
              <a:prstGeom prst="rect">
                <a:avLst/>
              </a:prstGeom>
            </p:spPr>
          </p:pic>
          <p:sp>
            <p:nvSpPr>
              <p:cNvPr id="198" name="Oval 197">
                <a:extLst>
                  <a:ext uri="{FF2B5EF4-FFF2-40B4-BE49-F238E27FC236}">
                    <a16:creationId xmlns:a16="http://schemas.microsoft.com/office/drawing/2014/main" id="{19EA6590-7515-4965-91EC-1FAF0CF975B0}"/>
                  </a:ext>
                </a:extLst>
              </p:cNvPr>
              <p:cNvSpPr>
                <a:spLocks noChangeAspect="1"/>
              </p:cNvSpPr>
              <p:nvPr/>
            </p:nvSpPr>
            <p:spPr>
              <a:xfrm rot="10800000">
                <a:off x="7009409" y="3761641"/>
                <a:ext cx="86084" cy="86084"/>
              </a:xfrm>
              <a:prstGeom prst="ellipse">
                <a:avLst/>
              </a:prstGeom>
              <a:solidFill>
                <a:schemeClr val="accent1">
                  <a:lumMod val="2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sp>
          <p:nvSpPr>
            <p:cNvPr id="186" name="Oval 185">
              <a:extLst>
                <a:ext uri="{FF2B5EF4-FFF2-40B4-BE49-F238E27FC236}">
                  <a16:creationId xmlns:a16="http://schemas.microsoft.com/office/drawing/2014/main" id="{259A7D48-80B2-490C-A588-04DEF8956A1E}"/>
                </a:ext>
              </a:extLst>
            </p:cNvPr>
            <p:cNvSpPr>
              <a:spLocks noChangeAspect="1"/>
            </p:cNvSpPr>
            <p:nvPr/>
          </p:nvSpPr>
          <p:spPr>
            <a:xfrm rot="10800000">
              <a:off x="7336155" y="1682641"/>
              <a:ext cx="86084" cy="86084"/>
            </a:xfrm>
            <a:prstGeom prst="ellipse">
              <a:avLst/>
            </a:prstGeom>
            <a:solidFill>
              <a:schemeClr val="accent1">
                <a:lumMod val="2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34" name="Group 133">
            <a:extLst>
              <a:ext uri="{FF2B5EF4-FFF2-40B4-BE49-F238E27FC236}">
                <a16:creationId xmlns:a16="http://schemas.microsoft.com/office/drawing/2014/main" id="{ECFB0E50-CE2C-4D94-BCF3-338366FE181A}"/>
              </a:ext>
            </a:extLst>
          </p:cNvPr>
          <p:cNvGrpSpPr/>
          <p:nvPr/>
        </p:nvGrpSpPr>
        <p:grpSpPr>
          <a:xfrm>
            <a:off x="5092419" y="3752279"/>
            <a:ext cx="371606" cy="649145"/>
            <a:chOff x="6983190" y="3621644"/>
            <a:chExt cx="371606" cy="649145"/>
          </a:xfrm>
        </p:grpSpPr>
        <p:pic>
          <p:nvPicPr>
            <p:cNvPr id="151" name="Picture 150">
              <a:extLst>
                <a:ext uri="{FF2B5EF4-FFF2-40B4-BE49-F238E27FC236}">
                  <a16:creationId xmlns:a16="http://schemas.microsoft.com/office/drawing/2014/main" id="{D9610FD4-3BE5-4609-BDD8-F8C02FF9A9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83190" y="3621644"/>
              <a:ext cx="371606" cy="649145"/>
            </a:xfrm>
            <a:prstGeom prst="rect">
              <a:avLst/>
            </a:prstGeom>
          </p:spPr>
        </p:pic>
        <p:sp>
          <p:nvSpPr>
            <p:cNvPr id="152" name="Oval 151">
              <a:extLst>
                <a:ext uri="{FF2B5EF4-FFF2-40B4-BE49-F238E27FC236}">
                  <a16:creationId xmlns:a16="http://schemas.microsoft.com/office/drawing/2014/main" id="{EF28D17B-1002-4B67-8CAD-3204B4577100}"/>
                </a:ext>
              </a:extLst>
            </p:cNvPr>
            <p:cNvSpPr>
              <a:spLocks noChangeAspect="1"/>
            </p:cNvSpPr>
            <p:nvPr/>
          </p:nvSpPr>
          <p:spPr>
            <a:xfrm rot="10800000">
              <a:off x="7009409" y="3761641"/>
              <a:ext cx="86084" cy="86084"/>
            </a:xfrm>
            <a:prstGeom prst="ellipse">
              <a:avLst/>
            </a:prstGeom>
            <a:solidFill>
              <a:schemeClr val="accent1">
                <a:lumMod val="2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sp>
        <p:nvSpPr>
          <p:cNvPr id="3" name="Title 2">
            <a:extLst>
              <a:ext uri="{FF2B5EF4-FFF2-40B4-BE49-F238E27FC236}">
                <a16:creationId xmlns:a16="http://schemas.microsoft.com/office/drawing/2014/main" id="{11796F25-7B20-43F9-A29A-A7C162EAFA3D}"/>
              </a:ext>
            </a:extLst>
          </p:cNvPr>
          <p:cNvSpPr>
            <a:spLocks noGrp="1"/>
          </p:cNvSpPr>
          <p:nvPr>
            <p:ph type="title"/>
          </p:nvPr>
        </p:nvSpPr>
        <p:spPr>
          <a:xfrm>
            <a:off x="382772" y="-45031"/>
            <a:ext cx="8229600" cy="1143000"/>
          </a:xfrm>
        </p:spPr>
        <p:txBody>
          <a:bodyPr/>
          <a:lstStyle/>
          <a:p>
            <a:pPr algn="l"/>
            <a:r>
              <a:rPr lang="en-US" sz="3200" dirty="0"/>
              <a:t>Screw axes produce Harker planes normal to the axis &amp; displaced from the origin</a:t>
            </a:r>
          </a:p>
        </p:txBody>
      </p:sp>
      <p:graphicFrame>
        <p:nvGraphicFramePr>
          <p:cNvPr id="35" name="Table 30">
            <a:extLst>
              <a:ext uri="{FF2B5EF4-FFF2-40B4-BE49-F238E27FC236}">
                <a16:creationId xmlns:a16="http://schemas.microsoft.com/office/drawing/2014/main" id="{03939470-AEBE-478D-9FF6-5CD4790BE3B0}"/>
              </a:ext>
            </a:extLst>
          </p:cNvPr>
          <p:cNvGraphicFramePr>
            <a:graphicFrameLocks noGrp="1"/>
          </p:cNvGraphicFramePr>
          <p:nvPr>
            <p:extLst>
              <p:ext uri="{D42A27DB-BD31-4B8C-83A1-F6EECF244321}">
                <p14:modId xmlns:p14="http://schemas.microsoft.com/office/powerpoint/2010/main" val="3186982900"/>
              </p:ext>
            </p:extLst>
          </p:nvPr>
        </p:nvGraphicFramePr>
        <p:xfrm>
          <a:off x="76600" y="5797590"/>
          <a:ext cx="8610200" cy="949960"/>
        </p:xfrm>
        <a:graphic>
          <a:graphicData uri="http://schemas.openxmlformats.org/drawingml/2006/table">
            <a:tbl>
              <a:tblPr firstRow="1" bandRow="1">
                <a:tableStyleId>{35758FB7-9AC5-4552-8A53-C91805E547FA}</a:tableStyleId>
              </a:tblPr>
              <a:tblGrid>
                <a:gridCol w="2152550">
                  <a:extLst>
                    <a:ext uri="{9D8B030D-6E8A-4147-A177-3AD203B41FA5}">
                      <a16:colId xmlns:a16="http://schemas.microsoft.com/office/drawing/2014/main" val="3139943606"/>
                    </a:ext>
                  </a:extLst>
                </a:gridCol>
                <a:gridCol w="2152550">
                  <a:extLst>
                    <a:ext uri="{9D8B030D-6E8A-4147-A177-3AD203B41FA5}">
                      <a16:colId xmlns:a16="http://schemas.microsoft.com/office/drawing/2014/main" val="1719313379"/>
                    </a:ext>
                  </a:extLst>
                </a:gridCol>
                <a:gridCol w="2152550">
                  <a:extLst>
                    <a:ext uri="{9D8B030D-6E8A-4147-A177-3AD203B41FA5}">
                      <a16:colId xmlns:a16="http://schemas.microsoft.com/office/drawing/2014/main" val="2485071610"/>
                    </a:ext>
                  </a:extLst>
                </a:gridCol>
                <a:gridCol w="2152550">
                  <a:extLst>
                    <a:ext uri="{9D8B030D-6E8A-4147-A177-3AD203B41FA5}">
                      <a16:colId xmlns:a16="http://schemas.microsoft.com/office/drawing/2014/main" val="2639010470"/>
                    </a:ext>
                  </a:extLst>
                </a:gridCol>
              </a:tblGrid>
              <a:tr h="370840">
                <a:tc>
                  <a:txBody>
                    <a:bodyPr/>
                    <a:lstStyle/>
                    <a:p>
                      <a:r>
                        <a:rPr lang="en-US" dirty="0">
                          <a:solidFill>
                            <a:schemeClr val="tx1"/>
                          </a:solidFill>
                        </a:rPr>
                        <a:t>Harker Section</a:t>
                      </a:r>
                    </a:p>
                  </a:txBody>
                  <a:tcPr/>
                </a:tc>
                <a:tc>
                  <a:txBody>
                    <a:bodyPr/>
                    <a:lstStyle/>
                    <a:p>
                      <a:r>
                        <a:rPr lang="en-US" dirty="0">
                          <a:solidFill>
                            <a:schemeClr val="tx1"/>
                          </a:solidFill>
                        </a:rPr>
                        <a:t>w=¼, ½, ¾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w=0, ½,</a:t>
                      </a:r>
                    </a:p>
                  </a:txBody>
                  <a:tcPr/>
                </a:tc>
                <a:tc>
                  <a:txBody>
                    <a:bodyPr/>
                    <a:lstStyle/>
                    <a:p>
                      <a:r>
                        <a:rPr lang="en-US" dirty="0">
                          <a:solidFill>
                            <a:schemeClr val="tx1"/>
                          </a:solidFill>
                        </a:rPr>
                        <a:t>w=¼, ½, ¾ </a:t>
                      </a:r>
                    </a:p>
                  </a:txBody>
                  <a:tcPr/>
                </a:tc>
                <a:extLst>
                  <a:ext uri="{0D108BD9-81ED-4DB2-BD59-A6C34878D82A}">
                    <a16:rowId xmlns:a16="http://schemas.microsoft.com/office/drawing/2014/main" val="1392146861"/>
                  </a:ext>
                </a:extLst>
              </a:tr>
              <a:tr h="370840">
                <a:tc>
                  <a:txBody>
                    <a:bodyPr/>
                    <a:lstStyle/>
                    <a:p>
                      <a:r>
                        <a:rPr lang="en-US" sz="1600" dirty="0">
                          <a:solidFill>
                            <a:schemeClr val="tx1"/>
                          </a:solidFill>
                        </a:rPr>
                        <a:t>Symmetry Equivalent Positions</a:t>
                      </a:r>
                    </a:p>
                  </a:txBody>
                  <a:tcPr/>
                </a:tc>
                <a:tc>
                  <a:txBody>
                    <a:bodyPr/>
                    <a:lstStyle/>
                    <a:p>
                      <a:r>
                        <a:rPr lang="en-US" sz="1600" dirty="0">
                          <a:solidFill>
                            <a:schemeClr val="tx1"/>
                          </a:solidFill>
                        </a:rPr>
                        <a:t>Differ by increments of ¼(c)</a:t>
                      </a:r>
                    </a:p>
                  </a:txBody>
                  <a:tcPr/>
                </a:tc>
                <a:tc>
                  <a:txBody>
                    <a:bodyPr/>
                    <a:lstStyle/>
                    <a:p>
                      <a:r>
                        <a:rPr lang="en-US" sz="1600" dirty="0">
                          <a:solidFill>
                            <a:schemeClr val="tx1"/>
                          </a:solidFill>
                        </a:rPr>
                        <a:t>Differ by increments of ½ (c)</a:t>
                      </a:r>
                    </a:p>
                  </a:txBody>
                  <a:tcPr/>
                </a:tc>
                <a:tc>
                  <a:txBody>
                    <a:bodyPr/>
                    <a:lstStyle/>
                    <a:p>
                      <a:r>
                        <a:rPr lang="en-US" sz="1600" dirty="0">
                          <a:solidFill>
                            <a:schemeClr val="tx1"/>
                          </a:solidFill>
                        </a:rPr>
                        <a:t>Share the same z coordinate</a:t>
                      </a:r>
                    </a:p>
                  </a:txBody>
                  <a:tcPr/>
                </a:tc>
                <a:extLst>
                  <a:ext uri="{0D108BD9-81ED-4DB2-BD59-A6C34878D82A}">
                    <a16:rowId xmlns:a16="http://schemas.microsoft.com/office/drawing/2014/main" val="1916132550"/>
                  </a:ext>
                </a:extLst>
              </a:tr>
            </a:tbl>
          </a:graphicData>
        </a:graphic>
      </p:graphicFrame>
      <p:sp>
        <p:nvSpPr>
          <p:cNvPr id="37" name="Content Placeholder 3">
            <a:extLst>
              <a:ext uri="{FF2B5EF4-FFF2-40B4-BE49-F238E27FC236}">
                <a16:creationId xmlns:a16="http://schemas.microsoft.com/office/drawing/2014/main" id="{E7E757F5-14D8-4FD2-8035-09D7F8EBD5B8}"/>
              </a:ext>
            </a:extLst>
          </p:cNvPr>
          <p:cNvSpPr>
            <a:spLocks noGrp="1"/>
          </p:cNvSpPr>
          <p:nvPr>
            <p:ph idx="1"/>
          </p:nvPr>
        </p:nvSpPr>
        <p:spPr>
          <a:xfrm>
            <a:off x="2202940" y="4636256"/>
            <a:ext cx="1717737" cy="1297775"/>
          </a:xfrm>
        </p:spPr>
        <p:txBody>
          <a:bodyPr/>
          <a:lstStyle/>
          <a:p>
            <a:pPr marL="0" indent="0">
              <a:buNone/>
            </a:pPr>
            <a:r>
              <a:rPr lang="en-US" sz="1600" dirty="0"/>
              <a:t>Space group P4</a:t>
            </a:r>
            <a:r>
              <a:rPr lang="en-US" sz="1600" baseline="-25000" dirty="0"/>
              <a:t>1</a:t>
            </a:r>
            <a:r>
              <a:rPr lang="en-US" sz="1600" dirty="0"/>
              <a:t> </a:t>
            </a:r>
            <a:r>
              <a:rPr lang="en-US" sz="1200" dirty="0"/>
              <a:t>(1) X,Y,Z</a:t>
            </a:r>
          </a:p>
          <a:p>
            <a:pPr marL="0" indent="0">
              <a:buNone/>
            </a:pPr>
            <a:r>
              <a:rPr lang="en-US" sz="1200" dirty="0"/>
              <a:t> (2) -Y,X,1/4+Z</a:t>
            </a:r>
          </a:p>
          <a:p>
            <a:pPr marL="0" indent="0">
              <a:buNone/>
            </a:pPr>
            <a:r>
              <a:rPr lang="en-US" sz="1200" dirty="0"/>
              <a:t> (3) -X,-Y,1/2+Z</a:t>
            </a:r>
          </a:p>
          <a:p>
            <a:pPr marL="0" indent="0">
              <a:buNone/>
            </a:pPr>
            <a:r>
              <a:rPr lang="en-US" sz="1200" dirty="0"/>
              <a:t> (4) Y,-X,3/4+Z</a:t>
            </a:r>
          </a:p>
        </p:txBody>
      </p:sp>
      <p:sp>
        <p:nvSpPr>
          <p:cNvPr id="60" name="Content Placeholder 3">
            <a:extLst>
              <a:ext uri="{FF2B5EF4-FFF2-40B4-BE49-F238E27FC236}">
                <a16:creationId xmlns:a16="http://schemas.microsoft.com/office/drawing/2014/main" id="{291C077B-C673-471E-956C-46EE54451179}"/>
              </a:ext>
            </a:extLst>
          </p:cNvPr>
          <p:cNvSpPr txBox="1">
            <a:spLocks/>
          </p:cNvSpPr>
          <p:nvPr/>
        </p:nvSpPr>
        <p:spPr bwMode="auto">
          <a:xfrm>
            <a:off x="4394205" y="4603134"/>
            <a:ext cx="1717737" cy="1257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n-US" sz="1600" kern="0" dirty="0"/>
              <a:t>Space group P4</a:t>
            </a:r>
            <a:r>
              <a:rPr lang="en-US" sz="1600" kern="0" baseline="-25000" dirty="0"/>
              <a:t>2</a:t>
            </a:r>
          </a:p>
          <a:p>
            <a:pPr marL="0" indent="0">
              <a:buFontTx/>
              <a:buNone/>
            </a:pPr>
            <a:r>
              <a:rPr lang="en-US" sz="1200" kern="0" dirty="0"/>
              <a:t>(1) X,Y,Z</a:t>
            </a:r>
          </a:p>
          <a:p>
            <a:pPr marL="0" indent="0">
              <a:buNone/>
            </a:pPr>
            <a:r>
              <a:rPr lang="en-US" sz="1200" kern="0" dirty="0"/>
              <a:t>(2) -Y,X,1/2+Z</a:t>
            </a:r>
          </a:p>
          <a:p>
            <a:pPr marL="0" indent="0">
              <a:buFontTx/>
              <a:buNone/>
            </a:pPr>
            <a:r>
              <a:rPr lang="en-US" sz="1200" kern="0" dirty="0"/>
              <a:t>(3) -X,-Y,Z</a:t>
            </a:r>
          </a:p>
          <a:p>
            <a:pPr marL="0" indent="0">
              <a:buFontTx/>
              <a:buNone/>
            </a:pPr>
            <a:r>
              <a:rPr lang="en-US" sz="1200" kern="0" dirty="0"/>
              <a:t>(4) Y,-X,1/2+Z</a:t>
            </a:r>
          </a:p>
          <a:p>
            <a:pPr marL="0" indent="0">
              <a:buFontTx/>
              <a:buNone/>
            </a:pPr>
            <a:endParaRPr lang="en-US" sz="1600" kern="0" dirty="0"/>
          </a:p>
        </p:txBody>
      </p:sp>
      <p:sp>
        <p:nvSpPr>
          <p:cNvPr id="61" name="Content Placeholder 3">
            <a:extLst>
              <a:ext uri="{FF2B5EF4-FFF2-40B4-BE49-F238E27FC236}">
                <a16:creationId xmlns:a16="http://schemas.microsoft.com/office/drawing/2014/main" id="{917E56C6-6AAF-4396-815D-F167891156C6}"/>
              </a:ext>
            </a:extLst>
          </p:cNvPr>
          <p:cNvSpPr txBox="1">
            <a:spLocks/>
          </p:cNvSpPr>
          <p:nvPr/>
        </p:nvSpPr>
        <p:spPr bwMode="auto">
          <a:xfrm>
            <a:off x="6585471" y="4603134"/>
            <a:ext cx="1717737" cy="1385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n-US" sz="1600" kern="0" dirty="0"/>
              <a:t>Space group P4</a:t>
            </a:r>
            <a:r>
              <a:rPr lang="en-US" sz="1600" kern="0" baseline="-25000" dirty="0"/>
              <a:t>3</a:t>
            </a:r>
          </a:p>
          <a:p>
            <a:pPr marL="0" indent="0">
              <a:buFontTx/>
              <a:buNone/>
            </a:pPr>
            <a:r>
              <a:rPr lang="en-US" sz="1200" kern="0" dirty="0"/>
              <a:t>(1) X,Y,Z</a:t>
            </a:r>
          </a:p>
          <a:p>
            <a:pPr marL="0" indent="0">
              <a:buNone/>
            </a:pPr>
            <a:r>
              <a:rPr lang="en-US" sz="1200" kern="0" dirty="0"/>
              <a:t>(2) -Y,X,3/4+Z</a:t>
            </a:r>
          </a:p>
          <a:p>
            <a:pPr marL="0" indent="0">
              <a:buFontTx/>
              <a:buNone/>
            </a:pPr>
            <a:r>
              <a:rPr lang="en-US" sz="1200" kern="0" dirty="0"/>
              <a:t>(3) -X,-Y,1/2+Z</a:t>
            </a:r>
          </a:p>
          <a:p>
            <a:pPr marL="0" indent="0">
              <a:buFontTx/>
              <a:buNone/>
            </a:pPr>
            <a:r>
              <a:rPr lang="en-US" sz="1200" kern="0" dirty="0"/>
              <a:t>(4) Y,-X,1/4+Z</a:t>
            </a:r>
          </a:p>
          <a:p>
            <a:pPr marL="0" indent="0">
              <a:buFontTx/>
              <a:buNone/>
            </a:pPr>
            <a:endParaRPr lang="en-US" sz="1600" kern="0" dirty="0"/>
          </a:p>
        </p:txBody>
      </p:sp>
      <p:grpSp>
        <p:nvGrpSpPr>
          <p:cNvPr id="63" name="Group 62">
            <a:extLst>
              <a:ext uri="{FF2B5EF4-FFF2-40B4-BE49-F238E27FC236}">
                <a16:creationId xmlns:a16="http://schemas.microsoft.com/office/drawing/2014/main" id="{F30F1CE5-C1A9-4CFE-ABCA-A95C2D0B8F5E}"/>
              </a:ext>
            </a:extLst>
          </p:cNvPr>
          <p:cNvGrpSpPr/>
          <p:nvPr/>
        </p:nvGrpSpPr>
        <p:grpSpPr>
          <a:xfrm>
            <a:off x="2804930" y="2973455"/>
            <a:ext cx="371606" cy="649145"/>
            <a:chOff x="6983190" y="3621644"/>
            <a:chExt cx="371606" cy="649145"/>
          </a:xfrm>
        </p:grpSpPr>
        <p:pic>
          <p:nvPicPr>
            <p:cNvPr id="64" name="Picture 63">
              <a:extLst>
                <a:ext uri="{FF2B5EF4-FFF2-40B4-BE49-F238E27FC236}">
                  <a16:creationId xmlns:a16="http://schemas.microsoft.com/office/drawing/2014/main" id="{88AEA6C1-704E-46A6-A979-7B1E90B09D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83190" y="3621644"/>
              <a:ext cx="371606" cy="649145"/>
            </a:xfrm>
            <a:prstGeom prst="rect">
              <a:avLst/>
            </a:prstGeom>
          </p:spPr>
        </p:pic>
        <p:sp>
          <p:nvSpPr>
            <p:cNvPr id="65" name="Oval 64">
              <a:extLst>
                <a:ext uri="{FF2B5EF4-FFF2-40B4-BE49-F238E27FC236}">
                  <a16:creationId xmlns:a16="http://schemas.microsoft.com/office/drawing/2014/main" id="{391587A5-B024-44A0-AC9B-B79DD1CEC82B}"/>
                </a:ext>
              </a:extLst>
            </p:cNvPr>
            <p:cNvSpPr>
              <a:spLocks noChangeAspect="1"/>
            </p:cNvSpPr>
            <p:nvPr/>
          </p:nvSpPr>
          <p:spPr>
            <a:xfrm rot="10800000">
              <a:off x="7009409" y="3761641"/>
              <a:ext cx="86084" cy="86084"/>
            </a:xfrm>
            <a:prstGeom prst="ellipse">
              <a:avLst/>
            </a:prstGeom>
            <a:solidFill>
              <a:schemeClr val="accent1">
                <a:lumMod val="2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sp>
        <p:nvSpPr>
          <p:cNvPr id="66" name="Cube 65">
            <a:extLst>
              <a:ext uri="{FF2B5EF4-FFF2-40B4-BE49-F238E27FC236}">
                <a16:creationId xmlns:a16="http://schemas.microsoft.com/office/drawing/2014/main" id="{35ED5E76-10D2-4C99-B61D-29473B0294B5}"/>
              </a:ext>
            </a:extLst>
          </p:cNvPr>
          <p:cNvSpPr/>
          <p:nvPr/>
        </p:nvSpPr>
        <p:spPr>
          <a:xfrm>
            <a:off x="2131868" y="2676904"/>
            <a:ext cx="1717734" cy="1773315"/>
          </a:xfrm>
          <a:prstGeom prst="cube">
            <a:avLst>
              <a:gd name="adj" fmla="val 17489"/>
            </a:avLst>
          </a:prstGeom>
          <a:solidFill>
            <a:schemeClr val="accent5">
              <a:alpha val="50000"/>
            </a:schemeClr>
          </a:solidFill>
          <a:ln>
            <a:solidFill>
              <a:schemeClr val="bg1">
                <a:lumMod val="75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67" name="Straight Arrow Connector 66">
            <a:extLst>
              <a:ext uri="{FF2B5EF4-FFF2-40B4-BE49-F238E27FC236}">
                <a16:creationId xmlns:a16="http://schemas.microsoft.com/office/drawing/2014/main" id="{E928BDBC-3318-4784-8D4F-7CDFBCE13599}"/>
              </a:ext>
            </a:extLst>
          </p:cNvPr>
          <p:cNvCxnSpPr>
            <a:cxnSpLocks/>
          </p:cNvCxnSpPr>
          <p:nvPr/>
        </p:nvCxnSpPr>
        <p:spPr>
          <a:xfrm flipV="1">
            <a:off x="2954848" y="2817008"/>
            <a:ext cx="0" cy="1623062"/>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grpSp>
        <p:nvGrpSpPr>
          <p:cNvPr id="68" name="Group 67">
            <a:extLst>
              <a:ext uri="{FF2B5EF4-FFF2-40B4-BE49-F238E27FC236}">
                <a16:creationId xmlns:a16="http://schemas.microsoft.com/office/drawing/2014/main" id="{C141BE76-912D-48C9-85B0-EF55E411B01D}"/>
              </a:ext>
            </a:extLst>
          </p:cNvPr>
          <p:cNvGrpSpPr/>
          <p:nvPr/>
        </p:nvGrpSpPr>
        <p:grpSpPr>
          <a:xfrm>
            <a:off x="2732091" y="3709770"/>
            <a:ext cx="370284" cy="649145"/>
            <a:chOff x="6410497" y="3621644"/>
            <a:chExt cx="370284" cy="649145"/>
          </a:xfrm>
        </p:grpSpPr>
        <p:pic>
          <p:nvPicPr>
            <p:cNvPr id="69" name="Picture 68">
              <a:extLst>
                <a:ext uri="{FF2B5EF4-FFF2-40B4-BE49-F238E27FC236}">
                  <a16:creationId xmlns:a16="http://schemas.microsoft.com/office/drawing/2014/main" id="{6CBFB399-482A-49A1-8A92-9F687C6271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0497" y="3621644"/>
              <a:ext cx="370284" cy="649145"/>
            </a:xfrm>
            <a:prstGeom prst="rect">
              <a:avLst/>
            </a:prstGeom>
          </p:spPr>
        </p:pic>
        <p:sp>
          <p:nvSpPr>
            <p:cNvPr id="70" name="Oval 69">
              <a:extLst>
                <a:ext uri="{FF2B5EF4-FFF2-40B4-BE49-F238E27FC236}">
                  <a16:creationId xmlns:a16="http://schemas.microsoft.com/office/drawing/2014/main" id="{DB95C193-6B64-4F04-A9EB-3DACF9482993}"/>
                </a:ext>
              </a:extLst>
            </p:cNvPr>
            <p:cNvSpPr>
              <a:spLocks noChangeAspect="1"/>
            </p:cNvSpPr>
            <p:nvPr/>
          </p:nvSpPr>
          <p:spPr>
            <a:xfrm rot="10800000">
              <a:off x="6662470" y="3761641"/>
              <a:ext cx="86084" cy="86084"/>
            </a:xfrm>
            <a:prstGeom prst="ellipse">
              <a:avLst/>
            </a:prstGeom>
            <a:solidFill>
              <a:schemeClr val="accent1">
                <a:lumMod val="2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DA9430F7-91E4-482F-90D3-313EC88A1B87}"/>
              </a:ext>
            </a:extLst>
          </p:cNvPr>
          <p:cNvSpPr txBox="1"/>
          <p:nvPr/>
        </p:nvSpPr>
        <p:spPr>
          <a:xfrm>
            <a:off x="3013117" y="4222241"/>
            <a:ext cx="300082" cy="369332"/>
          </a:xfrm>
          <a:prstGeom prst="rect">
            <a:avLst/>
          </a:prstGeom>
          <a:noFill/>
        </p:spPr>
        <p:txBody>
          <a:bodyPr wrap="none" rtlCol="0">
            <a:spAutoFit/>
          </a:bodyPr>
          <a:lstStyle/>
          <a:p>
            <a:r>
              <a:rPr lang="en-US" dirty="0"/>
              <a:t>y</a:t>
            </a:r>
          </a:p>
        </p:txBody>
      </p:sp>
      <p:sp>
        <p:nvSpPr>
          <p:cNvPr id="72" name="TextBox 71">
            <a:extLst>
              <a:ext uri="{FF2B5EF4-FFF2-40B4-BE49-F238E27FC236}">
                <a16:creationId xmlns:a16="http://schemas.microsoft.com/office/drawing/2014/main" id="{8BD5E212-2229-43D8-8B38-152660495150}"/>
              </a:ext>
            </a:extLst>
          </p:cNvPr>
          <p:cNvSpPr txBox="1"/>
          <p:nvPr/>
        </p:nvSpPr>
        <p:spPr>
          <a:xfrm>
            <a:off x="2412333" y="4332508"/>
            <a:ext cx="300082" cy="369332"/>
          </a:xfrm>
          <a:prstGeom prst="rect">
            <a:avLst/>
          </a:prstGeom>
          <a:noFill/>
        </p:spPr>
        <p:txBody>
          <a:bodyPr wrap="none" rtlCol="0">
            <a:spAutoFit/>
          </a:bodyPr>
          <a:lstStyle/>
          <a:p>
            <a:r>
              <a:rPr lang="en-US" dirty="0"/>
              <a:t>x</a:t>
            </a:r>
          </a:p>
        </p:txBody>
      </p:sp>
      <p:grpSp>
        <p:nvGrpSpPr>
          <p:cNvPr id="73" name="Group 72">
            <a:extLst>
              <a:ext uri="{FF2B5EF4-FFF2-40B4-BE49-F238E27FC236}">
                <a16:creationId xmlns:a16="http://schemas.microsoft.com/office/drawing/2014/main" id="{13B118CE-C6BD-441A-B221-01E0FEC744A3}"/>
              </a:ext>
            </a:extLst>
          </p:cNvPr>
          <p:cNvGrpSpPr/>
          <p:nvPr/>
        </p:nvGrpSpPr>
        <p:grpSpPr>
          <a:xfrm>
            <a:off x="3163158" y="3336390"/>
            <a:ext cx="331186" cy="649145"/>
            <a:chOff x="6603617" y="1918698"/>
            <a:chExt cx="331186" cy="649145"/>
          </a:xfrm>
        </p:grpSpPr>
        <p:sp>
          <p:nvSpPr>
            <p:cNvPr id="75" name="Oval 74">
              <a:extLst>
                <a:ext uri="{FF2B5EF4-FFF2-40B4-BE49-F238E27FC236}">
                  <a16:creationId xmlns:a16="http://schemas.microsoft.com/office/drawing/2014/main" id="{424DD613-CFFE-4BDA-AA5E-5B701F595E0F}"/>
                </a:ext>
              </a:extLst>
            </p:cNvPr>
            <p:cNvSpPr>
              <a:spLocks noChangeAspect="1"/>
            </p:cNvSpPr>
            <p:nvPr/>
          </p:nvSpPr>
          <p:spPr>
            <a:xfrm rot="10800000">
              <a:off x="6603617" y="2054466"/>
              <a:ext cx="86084" cy="86084"/>
            </a:xfrm>
            <a:prstGeom prst="ellipse">
              <a:avLst/>
            </a:prstGeom>
            <a:solidFill>
              <a:schemeClr val="accent1">
                <a:lumMod val="2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78" name="Picture 77">
              <a:extLst>
                <a:ext uri="{FF2B5EF4-FFF2-40B4-BE49-F238E27FC236}">
                  <a16:creationId xmlns:a16="http://schemas.microsoft.com/office/drawing/2014/main" id="{73FF2A71-3AA4-40EA-84BB-A63816BD041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610232" y="1918698"/>
              <a:ext cx="324571" cy="649145"/>
            </a:xfrm>
            <a:prstGeom prst="rect">
              <a:avLst/>
            </a:prstGeom>
          </p:spPr>
        </p:pic>
      </p:grpSp>
      <p:grpSp>
        <p:nvGrpSpPr>
          <p:cNvPr id="79" name="Group 78">
            <a:extLst>
              <a:ext uri="{FF2B5EF4-FFF2-40B4-BE49-F238E27FC236}">
                <a16:creationId xmlns:a16="http://schemas.microsoft.com/office/drawing/2014/main" id="{69BB672B-3EA9-4DB1-8847-10307D9420A1}"/>
              </a:ext>
            </a:extLst>
          </p:cNvPr>
          <p:cNvGrpSpPr/>
          <p:nvPr/>
        </p:nvGrpSpPr>
        <p:grpSpPr>
          <a:xfrm>
            <a:off x="2337541" y="2610806"/>
            <a:ext cx="312778" cy="649145"/>
            <a:chOff x="7042018" y="1918697"/>
            <a:chExt cx="312778" cy="649145"/>
          </a:xfrm>
        </p:grpSpPr>
        <p:pic>
          <p:nvPicPr>
            <p:cNvPr id="80" name="Picture 79">
              <a:extLst>
                <a:ext uri="{FF2B5EF4-FFF2-40B4-BE49-F238E27FC236}">
                  <a16:creationId xmlns:a16="http://schemas.microsoft.com/office/drawing/2014/main" id="{69E6BE7E-C3D9-4341-9994-5492774342D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042018" y="1918697"/>
              <a:ext cx="290406" cy="649145"/>
            </a:xfrm>
            <a:prstGeom prst="rect">
              <a:avLst/>
            </a:prstGeom>
          </p:spPr>
        </p:pic>
        <p:sp>
          <p:nvSpPr>
            <p:cNvPr id="81" name="Oval 80">
              <a:extLst>
                <a:ext uri="{FF2B5EF4-FFF2-40B4-BE49-F238E27FC236}">
                  <a16:creationId xmlns:a16="http://schemas.microsoft.com/office/drawing/2014/main" id="{08AA23CA-5DC7-4483-91CB-5E76BEDF0E2E}"/>
                </a:ext>
              </a:extLst>
            </p:cNvPr>
            <p:cNvSpPr>
              <a:spLocks noChangeAspect="1"/>
            </p:cNvSpPr>
            <p:nvPr/>
          </p:nvSpPr>
          <p:spPr>
            <a:xfrm rot="10800000">
              <a:off x="7268712" y="2011424"/>
              <a:ext cx="86084" cy="86084"/>
            </a:xfrm>
            <a:prstGeom prst="ellipse">
              <a:avLst/>
            </a:prstGeom>
            <a:solidFill>
              <a:schemeClr val="accent1">
                <a:lumMod val="2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cxnSp>
        <p:nvCxnSpPr>
          <p:cNvPr id="82" name="Straight Arrow Connector 81">
            <a:extLst>
              <a:ext uri="{FF2B5EF4-FFF2-40B4-BE49-F238E27FC236}">
                <a16:creationId xmlns:a16="http://schemas.microsoft.com/office/drawing/2014/main" id="{B4ED980B-87B7-4EB2-8C85-831A0576E753}"/>
              </a:ext>
            </a:extLst>
          </p:cNvPr>
          <p:cNvCxnSpPr>
            <a:cxnSpLocks/>
          </p:cNvCxnSpPr>
          <p:nvPr/>
        </p:nvCxnSpPr>
        <p:spPr>
          <a:xfrm flipH="1">
            <a:off x="2188770" y="4438951"/>
            <a:ext cx="770681" cy="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83" name="Straight Arrow Connector 82">
            <a:extLst>
              <a:ext uri="{FF2B5EF4-FFF2-40B4-BE49-F238E27FC236}">
                <a16:creationId xmlns:a16="http://schemas.microsoft.com/office/drawing/2014/main" id="{A66719AB-A57F-42BF-81A6-30A0C6A2E3AB}"/>
              </a:ext>
            </a:extLst>
          </p:cNvPr>
          <p:cNvCxnSpPr>
            <a:cxnSpLocks/>
          </p:cNvCxnSpPr>
          <p:nvPr/>
        </p:nvCxnSpPr>
        <p:spPr>
          <a:xfrm flipV="1">
            <a:off x="2964639" y="4240789"/>
            <a:ext cx="230518" cy="200394"/>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84" name="Oval 83">
            <a:extLst>
              <a:ext uri="{FF2B5EF4-FFF2-40B4-BE49-F238E27FC236}">
                <a16:creationId xmlns:a16="http://schemas.microsoft.com/office/drawing/2014/main" id="{ED6CFD90-6C3C-464F-A9BB-E3473122F2D5}"/>
              </a:ext>
            </a:extLst>
          </p:cNvPr>
          <p:cNvSpPr>
            <a:spLocks noChangeAspect="1"/>
          </p:cNvSpPr>
          <p:nvPr/>
        </p:nvSpPr>
        <p:spPr>
          <a:xfrm rot="10800000">
            <a:off x="2817392" y="3145128"/>
            <a:ext cx="86084" cy="86084"/>
          </a:xfrm>
          <a:prstGeom prst="ellipse">
            <a:avLst/>
          </a:prstGeom>
          <a:solidFill>
            <a:schemeClr val="accent1">
              <a:lumMod val="2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5" name="Arrow: Curved Right 84">
            <a:extLst>
              <a:ext uri="{FF2B5EF4-FFF2-40B4-BE49-F238E27FC236}">
                <a16:creationId xmlns:a16="http://schemas.microsoft.com/office/drawing/2014/main" id="{85E3BF6C-832A-4CEB-8FE9-0B9B2406E4A0}"/>
              </a:ext>
            </a:extLst>
          </p:cNvPr>
          <p:cNvSpPr/>
          <p:nvPr/>
        </p:nvSpPr>
        <p:spPr>
          <a:xfrm>
            <a:off x="2768088" y="2968515"/>
            <a:ext cx="309187" cy="237324"/>
          </a:xfrm>
          <a:prstGeom prst="curvedRightArrow">
            <a:avLst/>
          </a:prstGeom>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86" name="Straight Arrow Connector 85">
            <a:extLst>
              <a:ext uri="{FF2B5EF4-FFF2-40B4-BE49-F238E27FC236}">
                <a16:creationId xmlns:a16="http://schemas.microsoft.com/office/drawing/2014/main" id="{7135EF76-459B-4BFB-BE54-23D5D21C4E66}"/>
              </a:ext>
            </a:extLst>
          </p:cNvPr>
          <p:cNvCxnSpPr>
            <a:cxnSpLocks/>
          </p:cNvCxnSpPr>
          <p:nvPr/>
        </p:nvCxnSpPr>
        <p:spPr>
          <a:xfrm flipV="1">
            <a:off x="2954847" y="2812421"/>
            <a:ext cx="1" cy="23021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87" name="TextBox 86">
            <a:extLst>
              <a:ext uri="{FF2B5EF4-FFF2-40B4-BE49-F238E27FC236}">
                <a16:creationId xmlns:a16="http://schemas.microsoft.com/office/drawing/2014/main" id="{CE283801-6EBF-4832-9A51-4300B5C96222}"/>
              </a:ext>
            </a:extLst>
          </p:cNvPr>
          <p:cNvSpPr txBox="1"/>
          <p:nvPr/>
        </p:nvSpPr>
        <p:spPr>
          <a:xfrm>
            <a:off x="3027035" y="2921018"/>
            <a:ext cx="455574" cy="307777"/>
          </a:xfrm>
          <a:prstGeom prst="rect">
            <a:avLst/>
          </a:prstGeom>
          <a:noFill/>
        </p:spPr>
        <p:txBody>
          <a:bodyPr wrap="none" rtlCol="0">
            <a:spAutoFit/>
          </a:bodyPr>
          <a:lstStyle/>
          <a:p>
            <a:r>
              <a:rPr lang="en-US" sz="1400" dirty="0"/>
              <a:t>90°</a:t>
            </a:r>
          </a:p>
        </p:txBody>
      </p:sp>
      <p:sp>
        <p:nvSpPr>
          <p:cNvPr id="88" name="TextBox 87">
            <a:extLst>
              <a:ext uri="{FF2B5EF4-FFF2-40B4-BE49-F238E27FC236}">
                <a16:creationId xmlns:a16="http://schemas.microsoft.com/office/drawing/2014/main" id="{F7EA1CE7-6E58-4E98-8FE4-81A872F44F82}"/>
              </a:ext>
            </a:extLst>
          </p:cNvPr>
          <p:cNvSpPr txBox="1"/>
          <p:nvPr/>
        </p:nvSpPr>
        <p:spPr>
          <a:xfrm>
            <a:off x="2806920" y="2503408"/>
            <a:ext cx="300082" cy="369332"/>
          </a:xfrm>
          <a:prstGeom prst="rect">
            <a:avLst/>
          </a:prstGeom>
          <a:noFill/>
        </p:spPr>
        <p:txBody>
          <a:bodyPr wrap="none" rtlCol="0">
            <a:spAutoFit/>
          </a:bodyPr>
          <a:lstStyle/>
          <a:p>
            <a:r>
              <a:rPr lang="en-US" dirty="0"/>
              <a:t>z</a:t>
            </a:r>
          </a:p>
        </p:txBody>
      </p:sp>
      <p:grpSp>
        <p:nvGrpSpPr>
          <p:cNvPr id="5" name="Group 4">
            <a:extLst>
              <a:ext uri="{FF2B5EF4-FFF2-40B4-BE49-F238E27FC236}">
                <a16:creationId xmlns:a16="http://schemas.microsoft.com/office/drawing/2014/main" id="{E056245C-75EC-46FA-B577-7B7D578A782D}"/>
              </a:ext>
            </a:extLst>
          </p:cNvPr>
          <p:cNvGrpSpPr/>
          <p:nvPr/>
        </p:nvGrpSpPr>
        <p:grpSpPr>
          <a:xfrm>
            <a:off x="2125196" y="1040921"/>
            <a:ext cx="1717734" cy="1946811"/>
            <a:chOff x="5144623" y="1933977"/>
            <a:chExt cx="1717734" cy="1946811"/>
          </a:xfrm>
        </p:grpSpPr>
        <p:grpSp>
          <p:nvGrpSpPr>
            <p:cNvPr id="90" name="Group 89">
              <a:extLst>
                <a:ext uri="{FF2B5EF4-FFF2-40B4-BE49-F238E27FC236}">
                  <a16:creationId xmlns:a16="http://schemas.microsoft.com/office/drawing/2014/main" id="{8C032995-380D-4291-9170-B2E69A7BDBF5}"/>
                </a:ext>
              </a:extLst>
            </p:cNvPr>
            <p:cNvGrpSpPr/>
            <p:nvPr/>
          </p:nvGrpSpPr>
          <p:grpSpPr>
            <a:xfrm>
              <a:off x="5817685" y="2404024"/>
              <a:ext cx="371606" cy="649145"/>
              <a:chOff x="6983190" y="3621644"/>
              <a:chExt cx="371606" cy="649145"/>
            </a:xfrm>
          </p:grpSpPr>
          <p:pic>
            <p:nvPicPr>
              <p:cNvPr id="91" name="Picture 90">
                <a:extLst>
                  <a:ext uri="{FF2B5EF4-FFF2-40B4-BE49-F238E27FC236}">
                    <a16:creationId xmlns:a16="http://schemas.microsoft.com/office/drawing/2014/main" id="{70FDE3BA-C5C1-4D75-B8B3-4B2A0F37BA7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83190" y="3621644"/>
                <a:ext cx="371606" cy="649145"/>
              </a:xfrm>
              <a:prstGeom prst="rect">
                <a:avLst/>
              </a:prstGeom>
            </p:spPr>
          </p:pic>
          <p:sp>
            <p:nvSpPr>
              <p:cNvPr id="92" name="Oval 91">
                <a:extLst>
                  <a:ext uri="{FF2B5EF4-FFF2-40B4-BE49-F238E27FC236}">
                    <a16:creationId xmlns:a16="http://schemas.microsoft.com/office/drawing/2014/main" id="{40F4A9E8-8EAA-4CBB-9E0D-C65A90236E36}"/>
                  </a:ext>
                </a:extLst>
              </p:cNvPr>
              <p:cNvSpPr>
                <a:spLocks noChangeAspect="1"/>
              </p:cNvSpPr>
              <p:nvPr/>
            </p:nvSpPr>
            <p:spPr>
              <a:xfrm rot="10800000">
                <a:off x="7009409" y="3761641"/>
                <a:ext cx="86084" cy="86084"/>
              </a:xfrm>
              <a:prstGeom prst="ellipse">
                <a:avLst/>
              </a:prstGeom>
              <a:solidFill>
                <a:schemeClr val="accent1">
                  <a:lumMod val="2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sp>
          <p:nvSpPr>
            <p:cNvPr id="93" name="Cube 92">
              <a:extLst>
                <a:ext uri="{FF2B5EF4-FFF2-40B4-BE49-F238E27FC236}">
                  <a16:creationId xmlns:a16="http://schemas.microsoft.com/office/drawing/2014/main" id="{57DBEFEB-8686-46DC-B860-2358F4BC0C1B}"/>
                </a:ext>
              </a:extLst>
            </p:cNvPr>
            <p:cNvSpPr/>
            <p:nvPr/>
          </p:nvSpPr>
          <p:spPr>
            <a:xfrm>
              <a:off x="5144623" y="2107473"/>
              <a:ext cx="1717734" cy="1773315"/>
            </a:xfrm>
            <a:prstGeom prst="cube">
              <a:avLst>
                <a:gd name="adj" fmla="val 17489"/>
              </a:avLst>
            </a:prstGeom>
            <a:solidFill>
              <a:schemeClr val="accent5">
                <a:alpha val="50000"/>
              </a:schemeClr>
            </a:solidFill>
            <a:ln>
              <a:solidFill>
                <a:schemeClr val="bg1">
                  <a:lumMod val="75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94" name="Straight Arrow Connector 93">
              <a:extLst>
                <a:ext uri="{FF2B5EF4-FFF2-40B4-BE49-F238E27FC236}">
                  <a16:creationId xmlns:a16="http://schemas.microsoft.com/office/drawing/2014/main" id="{D0A2E72D-0280-4AEA-B2D1-3FAB15B2B8AC}"/>
                </a:ext>
              </a:extLst>
            </p:cNvPr>
            <p:cNvCxnSpPr>
              <a:cxnSpLocks/>
            </p:cNvCxnSpPr>
            <p:nvPr/>
          </p:nvCxnSpPr>
          <p:spPr>
            <a:xfrm flipV="1">
              <a:off x="5967603" y="2247577"/>
              <a:ext cx="0" cy="1623062"/>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grpSp>
          <p:nvGrpSpPr>
            <p:cNvPr id="95" name="Group 94">
              <a:extLst>
                <a:ext uri="{FF2B5EF4-FFF2-40B4-BE49-F238E27FC236}">
                  <a16:creationId xmlns:a16="http://schemas.microsoft.com/office/drawing/2014/main" id="{EA0E22BA-A05A-4AA7-8E5B-6330B44AAC83}"/>
                </a:ext>
              </a:extLst>
            </p:cNvPr>
            <p:cNvGrpSpPr/>
            <p:nvPr/>
          </p:nvGrpSpPr>
          <p:grpSpPr>
            <a:xfrm>
              <a:off x="5744846" y="3140339"/>
              <a:ext cx="370284" cy="649145"/>
              <a:chOff x="6410497" y="3621644"/>
              <a:chExt cx="370284" cy="649145"/>
            </a:xfrm>
          </p:grpSpPr>
          <p:pic>
            <p:nvPicPr>
              <p:cNvPr id="96" name="Picture 95">
                <a:extLst>
                  <a:ext uri="{FF2B5EF4-FFF2-40B4-BE49-F238E27FC236}">
                    <a16:creationId xmlns:a16="http://schemas.microsoft.com/office/drawing/2014/main" id="{BB5E9C18-C1E1-4228-BDE9-BBA94263F7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0497" y="3621644"/>
                <a:ext cx="370284" cy="649145"/>
              </a:xfrm>
              <a:prstGeom prst="rect">
                <a:avLst/>
              </a:prstGeom>
            </p:spPr>
          </p:pic>
          <p:sp>
            <p:nvSpPr>
              <p:cNvPr id="97" name="Oval 96">
                <a:extLst>
                  <a:ext uri="{FF2B5EF4-FFF2-40B4-BE49-F238E27FC236}">
                    <a16:creationId xmlns:a16="http://schemas.microsoft.com/office/drawing/2014/main" id="{01078664-9475-4147-B7DA-58163799C586}"/>
                  </a:ext>
                </a:extLst>
              </p:cNvPr>
              <p:cNvSpPr>
                <a:spLocks noChangeAspect="1"/>
              </p:cNvSpPr>
              <p:nvPr/>
            </p:nvSpPr>
            <p:spPr>
              <a:xfrm rot="10800000">
                <a:off x="6662470" y="3761641"/>
                <a:ext cx="86084" cy="86084"/>
              </a:xfrm>
              <a:prstGeom prst="ellipse">
                <a:avLst/>
              </a:prstGeom>
              <a:solidFill>
                <a:schemeClr val="accent1">
                  <a:lumMod val="2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925B2697-3BAD-406A-B289-C597B43E2181}"/>
                </a:ext>
              </a:extLst>
            </p:cNvPr>
            <p:cNvGrpSpPr/>
            <p:nvPr/>
          </p:nvGrpSpPr>
          <p:grpSpPr>
            <a:xfrm>
              <a:off x="6175913" y="2766959"/>
              <a:ext cx="331186" cy="649145"/>
              <a:chOff x="6603617" y="1918698"/>
              <a:chExt cx="331186" cy="649145"/>
            </a:xfrm>
          </p:grpSpPr>
          <p:sp>
            <p:nvSpPr>
              <p:cNvPr id="99" name="Oval 98">
                <a:extLst>
                  <a:ext uri="{FF2B5EF4-FFF2-40B4-BE49-F238E27FC236}">
                    <a16:creationId xmlns:a16="http://schemas.microsoft.com/office/drawing/2014/main" id="{100EB0E2-4D1C-4760-857D-48D7CC16D503}"/>
                  </a:ext>
                </a:extLst>
              </p:cNvPr>
              <p:cNvSpPr>
                <a:spLocks noChangeAspect="1"/>
              </p:cNvSpPr>
              <p:nvPr/>
            </p:nvSpPr>
            <p:spPr>
              <a:xfrm rot="10800000">
                <a:off x="6603617" y="2054466"/>
                <a:ext cx="86084" cy="86084"/>
              </a:xfrm>
              <a:prstGeom prst="ellipse">
                <a:avLst/>
              </a:prstGeom>
              <a:solidFill>
                <a:schemeClr val="accent1">
                  <a:lumMod val="2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00" name="Picture 99">
                <a:extLst>
                  <a:ext uri="{FF2B5EF4-FFF2-40B4-BE49-F238E27FC236}">
                    <a16:creationId xmlns:a16="http://schemas.microsoft.com/office/drawing/2014/main" id="{4EB15278-9197-40C7-8240-49EDA8D4F43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610232" y="1918698"/>
                <a:ext cx="324571" cy="649145"/>
              </a:xfrm>
              <a:prstGeom prst="rect">
                <a:avLst/>
              </a:prstGeom>
            </p:spPr>
          </p:pic>
        </p:grpSp>
        <p:grpSp>
          <p:nvGrpSpPr>
            <p:cNvPr id="101" name="Group 100">
              <a:extLst>
                <a:ext uri="{FF2B5EF4-FFF2-40B4-BE49-F238E27FC236}">
                  <a16:creationId xmlns:a16="http://schemas.microsoft.com/office/drawing/2014/main" id="{8BB3A330-BF51-4DBE-B9C3-B7D9CF00819E}"/>
                </a:ext>
              </a:extLst>
            </p:cNvPr>
            <p:cNvGrpSpPr/>
            <p:nvPr/>
          </p:nvGrpSpPr>
          <p:grpSpPr>
            <a:xfrm>
              <a:off x="5350296" y="2041375"/>
              <a:ext cx="312778" cy="649145"/>
              <a:chOff x="7042018" y="1918697"/>
              <a:chExt cx="312778" cy="649145"/>
            </a:xfrm>
          </p:grpSpPr>
          <p:pic>
            <p:nvPicPr>
              <p:cNvPr id="102" name="Picture 101">
                <a:extLst>
                  <a:ext uri="{FF2B5EF4-FFF2-40B4-BE49-F238E27FC236}">
                    <a16:creationId xmlns:a16="http://schemas.microsoft.com/office/drawing/2014/main" id="{FEF54A66-EBDA-440E-AA75-63A995C5521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042018" y="1918697"/>
                <a:ext cx="290406" cy="649145"/>
              </a:xfrm>
              <a:prstGeom prst="rect">
                <a:avLst/>
              </a:prstGeom>
            </p:spPr>
          </p:pic>
          <p:sp>
            <p:nvSpPr>
              <p:cNvPr id="103" name="Oval 102">
                <a:extLst>
                  <a:ext uri="{FF2B5EF4-FFF2-40B4-BE49-F238E27FC236}">
                    <a16:creationId xmlns:a16="http://schemas.microsoft.com/office/drawing/2014/main" id="{EB304FC7-60AE-4B43-AC37-B0138B9811D1}"/>
                  </a:ext>
                </a:extLst>
              </p:cNvPr>
              <p:cNvSpPr>
                <a:spLocks noChangeAspect="1"/>
              </p:cNvSpPr>
              <p:nvPr/>
            </p:nvSpPr>
            <p:spPr>
              <a:xfrm rot="10800000">
                <a:off x="7268712" y="2011424"/>
                <a:ext cx="86084" cy="86084"/>
              </a:xfrm>
              <a:prstGeom prst="ellipse">
                <a:avLst/>
              </a:prstGeom>
              <a:solidFill>
                <a:schemeClr val="accent1">
                  <a:lumMod val="2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sp>
          <p:nvSpPr>
            <p:cNvPr id="106" name="Oval 105">
              <a:extLst>
                <a:ext uri="{FF2B5EF4-FFF2-40B4-BE49-F238E27FC236}">
                  <a16:creationId xmlns:a16="http://schemas.microsoft.com/office/drawing/2014/main" id="{82A43907-005D-4940-A61C-4715BD0D2C8C}"/>
                </a:ext>
              </a:extLst>
            </p:cNvPr>
            <p:cNvSpPr>
              <a:spLocks noChangeAspect="1"/>
            </p:cNvSpPr>
            <p:nvPr/>
          </p:nvSpPr>
          <p:spPr>
            <a:xfrm rot="10800000">
              <a:off x="5830147" y="2575697"/>
              <a:ext cx="86084" cy="86084"/>
            </a:xfrm>
            <a:prstGeom prst="ellipse">
              <a:avLst/>
            </a:prstGeom>
            <a:solidFill>
              <a:schemeClr val="accent1">
                <a:lumMod val="2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7" name="Arrow: Curved Right 106">
              <a:extLst>
                <a:ext uri="{FF2B5EF4-FFF2-40B4-BE49-F238E27FC236}">
                  <a16:creationId xmlns:a16="http://schemas.microsoft.com/office/drawing/2014/main" id="{75E34543-42C9-46DC-8FE5-8F231D5E57AD}"/>
                </a:ext>
              </a:extLst>
            </p:cNvPr>
            <p:cNvSpPr/>
            <p:nvPr/>
          </p:nvSpPr>
          <p:spPr>
            <a:xfrm>
              <a:off x="5780843" y="2399084"/>
              <a:ext cx="309187" cy="237324"/>
            </a:xfrm>
            <a:prstGeom prst="curvedRightArrow">
              <a:avLst/>
            </a:prstGeom>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08" name="Straight Arrow Connector 107">
              <a:extLst>
                <a:ext uri="{FF2B5EF4-FFF2-40B4-BE49-F238E27FC236}">
                  <a16:creationId xmlns:a16="http://schemas.microsoft.com/office/drawing/2014/main" id="{8661C9CB-4C89-465A-954A-E44B5714737B}"/>
                </a:ext>
              </a:extLst>
            </p:cNvPr>
            <p:cNvCxnSpPr>
              <a:cxnSpLocks/>
            </p:cNvCxnSpPr>
            <p:nvPr/>
          </p:nvCxnSpPr>
          <p:spPr>
            <a:xfrm flipV="1">
              <a:off x="5967602" y="2242990"/>
              <a:ext cx="1" cy="23021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109" name="TextBox 108">
              <a:extLst>
                <a:ext uri="{FF2B5EF4-FFF2-40B4-BE49-F238E27FC236}">
                  <a16:creationId xmlns:a16="http://schemas.microsoft.com/office/drawing/2014/main" id="{B658ABDD-770C-47EA-8B81-A45ECF2104D2}"/>
                </a:ext>
              </a:extLst>
            </p:cNvPr>
            <p:cNvSpPr txBox="1"/>
            <p:nvPr/>
          </p:nvSpPr>
          <p:spPr>
            <a:xfrm>
              <a:off x="6039790" y="2351587"/>
              <a:ext cx="455574" cy="307777"/>
            </a:xfrm>
            <a:prstGeom prst="rect">
              <a:avLst/>
            </a:prstGeom>
            <a:noFill/>
          </p:spPr>
          <p:txBody>
            <a:bodyPr wrap="none" rtlCol="0">
              <a:spAutoFit/>
            </a:bodyPr>
            <a:lstStyle/>
            <a:p>
              <a:r>
                <a:rPr lang="en-US" sz="1400" dirty="0"/>
                <a:t>90°</a:t>
              </a:r>
            </a:p>
          </p:txBody>
        </p:sp>
        <p:sp>
          <p:nvSpPr>
            <p:cNvPr id="110" name="TextBox 109">
              <a:extLst>
                <a:ext uri="{FF2B5EF4-FFF2-40B4-BE49-F238E27FC236}">
                  <a16:creationId xmlns:a16="http://schemas.microsoft.com/office/drawing/2014/main" id="{20A65B4A-20AC-4378-AB6A-8E09B6A9E175}"/>
                </a:ext>
              </a:extLst>
            </p:cNvPr>
            <p:cNvSpPr txBox="1"/>
            <p:nvPr/>
          </p:nvSpPr>
          <p:spPr>
            <a:xfrm>
              <a:off x="5819675" y="1933977"/>
              <a:ext cx="300082" cy="369332"/>
            </a:xfrm>
            <a:prstGeom prst="rect">
              <a:avLst/>
            </a:prstGeom>
            <a:noFill/>
          </p:spPr>
          <p:txBody>
            <a:bodyPr wrap="none" rtlCol="0">
              <a:spAutoFit/>
            </a:bodyPr>
            <a:lstStyle/>
            <a:p>
              <a:r>
                <a:rPr lang="en-US" dirty="0"/>
                <a:t>z</a:t>
              </a:r>
            </a:p>
          </p:txBody>
        </p:sp>
      </p:grpSp>
      <p:grpSp>
        <p:nvGrpSpPr>
          <p:cNvPr id="111" name="Group 110">
            <a:extLst>
              <a:ext uri="{FF2B5EF4-FFF2-40B4-BE49-F238E27FC236}">
                <a16:creationId xmlns:a16="http://schemas.microsoft.com/office/drawing/2014/main" id="{5343A0AD-BE62-446B-8CF2-122247CB8C88}"/>
              </a:ext>
            </a:extLst>
          </p:cNvPr>
          <p:cNvGrpSpPr/>
          <p:nvPr/>
        </p:nvGrpSpPr>
        <p:grpSpPr>
          <a:xfrm>
            <a:off x="5099091" y="2292485"/>
            <a:ext cx="371606" cy="649145"/>
            <a:chOff x="6983190" y="3621644"/>
            <a:chExt cx="371606" cy="649145"/>
          </a:xfrm>
        </p:grpSpPr>
        <p:pic>
          <p:nvPicPr>
            <p:cNvPr id="112" name="Picture 111">
              <a:extLst>
                <a:ext uri="{FF2B5EF4-FFF2-40B4-BE49-F238E27FC236}">
                  <a16:creationId xmlns:a16="http://schemas.microsoft.com/office/drawing/2014/main" id="{433ECDA7-F649-46D3-AA2E-A3E0A970E1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83190" y="3621644"/>
              <a:ext cx="371606" cy="649145"/>
            </a:xfrm>
            <a:prstGeom prst="rect">
              <a:avLst/>
            </a:prstGeom>
          </p:spPr>
        </p:pic>
        <p:sp>
          <p:nvSpPr>
            <p:cNvPr id="113" name="Oval 112">
              <a:extLst>
                <a:ext uri="{FF2B5EF4-FFF2-40B4-BE49-F238E27FC236}">
                  <a16:creationId xmlns:a16="http://schemas.microsoft.com/office/drawing/2014/main" id="{30723BFC-6BFC-48A6-AA7B-557F681BBF3E}"/>
                </a:ext>
              </a:extLst>
            </p:cNvPr>
            <p:cNvSpPr>
              <a:spLocks noChangeAspect="1"/>
            </p:cNvSpPr>
            <p:nvPr/>
          </p:nvSpPr>
          <p:spPr>
            <a:xfrm rot="10800000">
              <a:off x="7009409" y="3761641"/>
              <a:ext cx="86084" cy="86084"/>
            </a:xfrm>
            <a:prstGeom prst="ellipse">
              <a:avLst/>
            </a:prstGeom>
            <a:solidFill>
              <a:schemeClr val="accent1">
                <a:lumMod val="2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sp>
        <p:nvSpPr>
          <p:cNvPr id="114" name="Cube 113">
            <a:extLst>
              <a:ext uri="{FF2B5EF4-FFF2-40B4-BE49-F238E27FC236}">
                <a16:creationId xmlns:a16="http://schemas.microsoft.com/office/drawing/2014/main" id="{D137910B-2AF2-4AFE-88DD-6D3D84FF9B7A}"/>
              </a:ext>
            </a:extLst>
          </p:cNvPr>
          <p:cNvSpPr/>
          <p:nvPr/>
        </p:nvSpPr>
        <p:spPr>
          <a:xfrm>
            <a:off x="4426029" y="2727455"/>
            <a:ext cx="1717734" cy="1773315"/>
          </a:xfrm>
          <a:prstGeom prst="cube">
            <a:avLst>
              <a:gd name="adj" fmla="val 17489"/>
            </a:avLst>
          </a:prstGeom>
          <a:solidFill>
            <a:schemeClr val="accent5">
              <a:alpha val="50000"/>
            </a:schemeClr>
          </a:solidFill>
          <a:ln>
            <a:solidFill>
              <a:schemeClr val="bg1">
                <a:lumMod val="75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115" name="Straight Arrow Connector 114">
            <a:extLst>
              <a:ext uri="{FF2B5EF4-FFF2-40B4-BE49-F238E27FC236}">
                <a16:creationId xmlns:a16="http://schemas.microsoft.com/office/drawing/2014/main" id="{7D358A04-0F8D-4055-BE6D-2F1C50A34E60}"/>
              </a:ext>
            </a:extLst>
          </p:cNvPr>
          <p:cNvCxnSpPr>
            <a:cxnSpLocks/>
          </p:cNvCxnSpPr>
          <p:nvPr/>
        </p:nvCxnSpPr>
        <p:spPr>
          <a:xfrm flipV="1">
            <a:off x="5249009" y="2867559"/>
            <a:ext cx="0" cy="1623062"/>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grpSp>
        <p:nvGrpSpPr>
          <p:cNvPr id="116" name="Group 115">
            <a:extLst>
              <a:ext uri="{FF2B5EF4-FFF2-40B4-BE49-F238E27FC236}">
                <a16:creationId xmlns:a16="http://schemas.microsoft.com/office/drawing/2014/main" id="{A1CE5535-7CB1-4D35-B48F-802CEAAC870E}"/>
              </a:ext>
            </a:extLst>
          </p:cNvPr>
          <p:cNvGrpSpPr/>
          <p:nvPr/>
        </p:nvGrpSpPr>
        <p:grpSpPr>
          <a:xfrm>
            <a:off x="5026252" y="3760321"/>
            <a:ext cx="370284" cy="649145"/>
            <a:chOff x="6410497" y="3621644"/>
            <a:chExt cx="370284" cy="649145"/>
          </a:xfrm>
        </p:grpSpPr>
        <p:pic>
          <p:nvPicPr>
            <p:cNvPr id="117" name="Picture 116">
              <a:extLst>
                <a:ext uri="{FF2B5EF4-FFF2-40B4-BE49-F238E27FC236}">
                  <a16:creationId xmlns:a16="http://schemas.microsoft.com/office/drawing/2014/main" id="{9B07394A-EA11-4F08-9A54-C0FA008226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0497" y="3621644"/>
              <a:ext cx="370284" cy="649145"/>
            </a:xfrm>
            <a:prstGeom prst="rect">
              <a:avLst/>
            </a:prstGeom>
          </p:spPr>
        </p:pic>
        <p:sp>
          <p:nvSpPr>
            <p:cNvPr id="118" name="Oval 117">
              <a:extLst>
                <a:ext uri="{FF2B5EF4-FFF2-40B4-BE49-F238E27FC236}">
                  <a16:creationId xmlns:a16="http://schemas.microsoft.com/office/drawing/2014/main" id="{39000180-2DAB-40B8-94ED-80E08D595AEB}"/>
                </a:ext>
              </a:extLst>
            </p:cNvPr>
            <p:cNvSpPr>
              <a:spLocks noChangeAspect="1"/>
            </p:cNvSpPr>
            <p:nvPr/>
          </p:nvSpPr>
          <p:spPr>
            <a:xfrm rot="10800000">
              <a:off x="6662470" y="3761641"/>
              <a:ext cx="86084" cy="86084"/>
            </a:xfrm>
            <a:prstGeom prst="ellipse">
              <a:avLst/>
            </a:prstGeom>
            <a:solidFill>
              <a:schemeClr val="accent1">
                <a:lumMod val="2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sp>
        <p:nvSpPr>
          <p:cNvPr id="119" name="TextBox 118">
            <a:extLst>
              <a:ext uri="{FF2B5EF4-FFF2-40B4-BE49-F238E27FC236}">
                <a16:creationId xmlns:a16="http://schemas.microsoft.com/office/drawing/2014/main" id="{ECD4E4A6-5043-4B4F-BC85-DDB7D6E100DA}"/>
              </a:ext>
            </a:extLst>
          </p:cNvPr>
          <p:cNvSpPr txBox="1"/>
          <p:nvPr/>
        </p:nvSpPr>
        <p:spPr>
          <a:xfrm>
            <a:off x="5307278" y="4272792"/>
            <a:ext cx="300082" cy="369332"/>
          </a:xfrm>
          <a:prstGeom prst="rect">
            <a:avLst/>
          </a:prstGeom>
          <a:noFill/>
        </p:spPr>
        <p:txBody>
          <a:bodyPr wrap="none" rtlCol="0">
            <a:spAutoFit/>
          </a:bodyPr>
          <a:lstStyle/>
          <a:p>
            <a:r>
              <a:rPr lang="en-US" dirty="0"/>
              <a:t>y</a:t>
            </a:r>
          </a:p>
        </p:txBody>
      </p:sp>
      <p:grpSp>
        <p:nvGrpSpPr>
          <p:cNvPr id="120" name="Group 119">
            <a:extLst>
              <a:ext uri="{FF2B5EF4-FFF2-40B4-BE49-F238E27FC236}">
                <a16:creationId xmlns:a16="http://schemas.microsoft.com/office/drawing/2014/main" id="{14211FB7-1765-453C-B72A-2F528F2BD7E5}"/>
              </a:ext>
            </a:extLst>
          </p:cNvPr>
          <p:cNvGrpSpPr/>
          <p:nvPr/>
        </p:nvGrpSpPr>
        <p:grpSpPr>
          <a:xfrm>
            <a:off x="5457319" y="3021179"/>
            <a:ext cx="331186" cy="649145"/>
            <a:chOff x="6603617" y="1918698"/>
            <a:chExt cx="331186" cy="649145"/>
          </a:xfrm>
        </p:grpSpPr>
        <p:sp>
          <p:nvSpPr>
            <p:cNvPr id="121" name="Oval 120">
              <a:extLst>
                <a:ext uri="{FF2B5EF4-FFF2-40B4-BE49-F238E27FC236}">
                  <a16:creationId xmlns:a16="http://schemas.microsoft.com/office/drawing/2014/main" id="{8922EB8B-4AC2-4D1E-ADEC-E40311AA2122}"/>
                </a:ext>
              </a:extLst>
            </p:cNvPr>
            <p:cNvSpPr>
              <a:spLocks noChangeAspect="1"/>
            </p:cNvSpPr>
            <p:nvPr/>
          </p:nvSpPr>
          <p:spPr>
            <a:xfrm rot="10800000">
              <a:off x="6603617" y="2054466"/>
              <a:ext cx="86084" cy="86084"/>
            </a:xfrm>
            <a:prstGeom prst="ellipse">
              <a:avLst/>
            </a:prstGeom>
            <a:solidFill>
              <a:schemeClr val="accent1">
                <a:lumMod val="2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22" name="Picture 121">
              <a:extLst>
                <a:ext uri="{FF2B5EF4-FFF2-40B4-BE49-F238E27FC236}">
                  <a16:creationId xmlns:a16="http://schemas.microsoft.com/office/drawing/2014/main" id="{C64319C7-BD40-4962-9303-BC0E8D87286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610232" y="1918698"/>
              <a:ext cx="324571" cy="649145"/>
            </a:xfrm>
            <a:prstGeom prst="rect">
              <a:avLst/>
            </a:prstGeom>
          </p:spPr>
        </p:pic>
      </p:grpSp>
      <p:grpSp>
        <p:nvGrpSpPr>
          <p:cNvPr id="123" name="Group 122">
            <a:extLst>
              <a:ext uri="{FF2B5EF4-FFF2-40B4-BE49-F238E27FC236}">
                <a16:creationId xmlns:a16="http://schemas.microsoft.com/office/drawing/2014/main" id="{84EF1660-2D22-4B1D-BD7C-307CAD10560A}"/>
              </a:ext>
            </a:extLst>
          </p:cNvPr>
          <p:cNvGrpSpPr/>
          <p:nvPr/>
        </p:nvGrpSpPr>
        <p:grpSpPr>
          <a:xfrm>
            <a:off x="4631702" y="3056646"/>
            <a:ext cx="312778" cy="649145"/>
            <a:chOff x="7042018" y="1918697"/>
            <a:chExt cx="312778" cy="649145"/>
          </a:xfrm>
        </p:grpSpPr>
        <p:pic>
          <p:nvPicPr>
            <p:cNvPr id="124" name="Picture 123">
              <a:extLst>
                <a:ext uri="{FF2B5EF4-FFF2-40B4-BE49-F238E27FC236}">
                  <a16:creationId xmlns:a16="http://schemas.microsoft.com/office/drawing/2014/main" id="{1474DA63-31EA-4BD1-B445-55A5F9DB4B6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042018" y="1918697"/>
              <a:ext cx="290406" cy="649145"/>
            </a:xfrm>
            <a:prstGeom prst="rect">
              <a:avLst/>
            </a:prstGeom>
          </p:spPr>
        </p:pic>
        <p:sp>
          <p:nvSpPr>
            <p:cNvPr id="125" name="Oval 124">
              <a:extLst>
                <a:ext uri="{FF2B5EF4-FFF2-40B4-BE49-F238E27FC236}">
                  <a16:creationId xmlns:a16="http://schemas.microsoft.com/office/drawing/2014/main" id="{D353CBFC-0B1D-4E1C-95F3-3674644E97EA}"/>
                </a:ext>
              </a:extLst>
            </p:cNvPr>
            <p:cNvSpPr>
              <a:spLocks noChangeAspect="1"/>
            </p:cNvSpPr>
            <p:nvPr/>
          </p:nvSpPr>
          <p:spPr>
            <a:xfrm rot="10800000">
              <a:off x="7268712" y="2011424"/>
              <a:ext cx="86084" cy="86084"/>
            </a:xfrm>
            <a:prstGeom prst="ellipse">
              <a:avLst/>
            </a:prstGeom>
            <a:solidFill>
              <a:schemeClr val="accent1">
                <a:lumMod val="2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cxnSp>
        <p:nvCxnSpPr>
          <p:cNvPr id="126" name="Straight Arrow Connector 125">
            <a:extLst>
              <a:ext uri="{FF2B5EF4-FFF2-40B4-BE49-F238E27FC236}">
                <a16:creationId xmlns:a16="http://schemas.microsoft.com/office/drawing/2014/main" id="{ADD38BD4-B7E7-4037-8D9E-AD48B28AA296}"/>
              </a:ext>
            </a:extLst>
          </p:cNvPr>
          <p:cNvCxnSpPr>
            <a:cxnSpLocks/>
          </p:cNvCxnSpPr>
          <p:nvPr/>
        </p:nvCxnSpPr>
        <p:spPr>
          <a:xfrm flipH="1">
            <a:off x="4482931" y="4489502"/>
            <a:ext cx="770681" cy="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127" name="Straight Arrow Connector 126">
            <a:extLst>
              <a:ext uri="{FF2B5EF4-FFF2-40B4-BE49-F238E27FC236}">
                <a16:creationId xmlns:a16="http://schemas.microsoft.com/office/drawing/2014/main" id="{CD5B21EE-5366-4006-8339-2A6B3C07D1D7}"/>
              </a:ext>
            </a:extLst>
          </p:cNvPr>
          <p:cNvCxnSpPr>
            <a:cxnSpLocks/>
          </p:cNvCxnSpPr>
          <p:nvPr/>
        </p:nvCxnSpPr>
        <p:spPr>
          <a:xfrm flipV="1">
            <a:off x="5258800" y="4291340"/>
            <a:ext cx="230518" cy="200394"/>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129" name="Arrow: Curved Right 128">
            <a:extLst>
              <a:ext uri="{FF2B5EF4-FFF2-40B4-BE49-F238E27FC236}">
                <a16:creationId xmlns:a16="http://schemas.microsoft.com/office/drawing/2014/main" id="{43636404-D180-4357-BBBB-92805B39C135}"/>
              </a:ext>
            </a:extLst>
          </p:cNvPr>
          <p:cNvSpPr/>
          <p:nvPr/>
        </p:nvSpPr>
        <p:spPr>
          <a:xfrm>
            <a:off x="5062249" y="3019066"/>
            <a:ext cx="309187" cy="237324"/>
          </a:xfrm>
          <a:prstGeom prst="curvedRightArrow">
            <a:avLst/>
          </a:prstGeom>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30" name="Straight Arrow Connector 129">
            <a:extLst>
              <a:ext uri="{FF2B5EF4-FFF2-40B4-BE49-F238E27FC236}">
                <a16:creationId xmlns:a16="http://schemas.microsoft.com/office/drawing/2014/main" id="{5AF61780-71F6-4F0B-91B1-7B1E45D4E2B4}"/>
              </a:ext>
            </a:extLst>
          </p:cNvPr>
          <p:cNvCxnSpPr>
            <a:cxnSpLocks/>
          </p:cNvCxnSpPr>
          <p:nvPr/>
        </p:nvCxnSpPr>
        <p:spPr>
          <a:xfrm flipV="1">
            <a:off x="5249008" y="2862972"/>
            <a:ext cx="1" cy="23021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131" name="TextBox 130">
            <a:extLst>
              <a:ext uri="{FF2B5EF4-FFF2-40B4-BE49-F238E27FC236}">
                <a16:creationId xmlns:a16="http://schemas.microsoft.com/office/drawing/2014/main" id="{3769E732-C40A-4095-BED3-19D37FC3143A}"/>
              </a:ext>
            </a:extLst>
          </p:cNvPr>
          <p:cNvSpPr txBox="1"/>
          <p:nvPr/>
        </p:nvSpPr>
        <p:spPr>
          <a:xfrm>
            <a:off x="5321196" y="2971569"/>
            <a:ext cx="455574" cy="307777"/>
          </a:xfrm>
          <a:prstGeom prst="rect">
            <a:avLst/>
          </a:prstGeom>
          <a:noFill/>
        </p:spPr>
        <p:txBody>
          <a:bodyPr wrap="none" rtlCol="0">
            <a:spAutoFit/>
          </a:bodyPr>
          <a:lstStyle/>
          <a:p>
            <a:r>
              <a:rPr lang="en-US" sz="1400" dirty="0"/>
              <a:t>90°</a:t>
            </a:r>
          </a:p>
        </p:txBody>
      </p:sp>
      <p:sp>
        <p:nvSpPr>
          <p:cNvPr id="132" name="TextBox 131">
            <a:extLst>
              <a:ext uri="{FF2B5EF4-FFF2-40B4-BE49-F238E27FC236}">
                <a16:creationId xmlns:a16="http://schemas.microsoft.com/office/drawing/2014/main" id="{962E825E-60A4-4D0C-8899-04963C4EE61A}"/>
              </a:ext>
            </a:extLst>
          </p:cNvPr>
          <p:cNvSpPr txBox="1"/>
          <p:nvPr/>
        </p:nvSpPr>
        <p:spPr>
          <a:xfrm>
            <a:off x="5101081" y="2553959"/>
            <a:ext cx="300082" cy="369332"/>
          </a:xfrm>
          <a:prstGeom prst="rect">
            <a:avLst/>
          </a:prstGeom>
          <a:noFill/>
        </p:spPr>
        <p:txBody>
          <a:bodyPr wrap="none" rtlCol="0">
            <a:spAutoFit/>
          </a:bodyPr>
          <a:lstStyle/>
          <a:p>
            <a:r>
              <a:rPr lang="en-US" dirty="0"/>
              <a:t>z</a:t>
            </a:r>
          </a:p>
        </p:txBody>
      </p:sp>
      <p:sp>
        <p:nvSpPr>
          <p:cNvPr id="135" name="Cube 134">
            <a:extLst>
              <a:ext uri="{FF2B5EF4-FFF2-40B4-BE49-F238E27FC236}">
                <a16:creationId xmlns:a16="http://schemas.microsoft.com/office/drawing/2014/main" id="{CFF71964-FDB6-4C3B-9CAE-6CD31550458A}"/>
              </a:ext>
            </a:extLst>
          </p:cNvPr>
          <p:cNvSpPr/>
          <p:nvPr/>
        </p:nvSpPr>
        <p:spPr>
          <a:xfrm>
            <a:off x="4419357" y="1264968"/>
            <a:ext cx="1717734" cy="1773315"/>
          </a:xfrm>
          <a:prstGeom prst="cube">
            <a:avLst>
              <a:gd name="adj" fmla="val 17489"/>
            </a:avLst>
          </a:prstGeom>
          <a:solidFill>
            <a:schemeClr val="accent5">
              <a:alpha val="50000"/>
            </a:schemeClr>
          </a:solidFill>
          <a:ln>
            <a:solidFill>
              <a:schemeClr val="bg1">
                <a:lumMod val="75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136" name="Straight Arrow Connector 135">
            <a:extLst>
              <a:ext uri="{FF2B5EF4-FFF2-40B4-BE49-F238E27FC236}">
                <a16:creationId xmlns:a16="http://schemas.microsoft.com/office/drawing/2014/main" id="{3AAE0E20-D371-4A9A-A8F3-96E56A115931}"/>
              </a:ext>
            </a:extLst>
          </p:cNvPr>
          <p:cNvCxnSpPr>
            <a:cxnSpLocks/>
          </p:cNvCxnSpPr>
          <p:nvPr/>
        </p:nvCxnSpPr>
        <p:spPr>
          <a:xfrm flipV="1">
            <a:off x="5242337" y="1405072"/>
            <a:ext cx="0" cy="1623062"/>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grpSp>
        <p:nvGrpSpPr>
          <p:cNvPr id="137" name="Group 136">
            <a:extLst>
              <a:ext uri="{FF2B5EF4-FFF2-40B4-BE49-F238E27FC236}">
                <a16:creationId xmlns:a16="http://schemas.microsoft.com/office/drawing/2014/main" id="{7B33566D-9E50-4BAC-85FC-A09C51428961}"/>
              </a:ext>
            </a:extLst>
          </p:cNvPr>
          <p:cNvGrpSpPr/>
          <p:nvPr/>
        </p:nvGrpSpPr>
        <p:grpSpPr>
          <a:xfrm>
            <a:off x="5019580" y="2297834"/>
            <a:ext cx="370284" cy="649145"/>
            <a:chOff x="6410497" y="3621644"/>
            <a:chExt cx="370284" cy="649145"/>
          </a:xfrm>
        </p:grpSpPr>
        <p:pic>
          <p:nvPicPr>
            <p:cNvPr id="149" name="Picture 148">
              <a:extLst>
                <a:ext uri="{FF2B5EF4-FFF2-40B4-BE49-F238E27FC236}">
                  <a16:creationId xmlns:a16="http://schemas.microsoft.com/office/drawing/2014/main" id="{DB31D892-9BB3-4CCD-BB40-5885553870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0497" y="3621644"/>
              <a:ext cx="370284" cy="649145"/>
            </a:xfrm>
            <a:prstGeom prst="rect">
              <a:avLst/>
            </a:prstGeom>
          </p:spPr>
        </p:pic>
        <p:sp>
          <p:nvSpPr>
            <p:cNvPr id="150" name="Oval 149">
              <a:extLst>
                <a:ext uri="{FF2B5EF4-FFF2-40B4-BE49-F238E27FC236}">
                  <a16:creationId xmlns:a16="http://schemas.microsoft.com/office/drawing/2014/main" id="{ABD1C67E-9D2B-4D6F-957D-463A59788D24}"/>
                </a:ext>
              </a:extLst>
            </p:cNvPr>
            <p:cNvSpPr>
              <a:spLocks noChangeAspect="1"/>
            </p:cNvSpPr>
            <p:nvPr/>
          </p:nvSpPr>
          <p:spPr>
            <a:xfrm rot="10800000">
              <a:off x="6662470" y="3761641"/>
              <a:ext cx="86084" cy="86084"/>
            </a:xfrm>
            <a:prstGeom prst="ellipse">
              <a:avLst/>
            </a:prstGeom>
            <a:solidFill>
              <a:schemeClr val="accent1">
                <a:lumMod val="2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38" name="Group 137">
            <a:extLst>
              <a:ext uri="{FF2B5EF4-FFF2-40B4-BE49-F238E27FC236}">
                <a16:creationId xmlns:a16="http://schemas.microsoft.com/office/drawing/2014/main" id="{33BC4611-BA60-47F1-BB07-A31A3F01BE26}"/>
              </a:ext>
            </a:extLst>
          </p:cNvPr>
          <p:cNvGrpSpPr/>
          <p:nvPr/>
        </p:nvGrpSpPr>
        <p:grpSpPr>
          <a:xfrm>
            <a:off x="5446359" y="1579867"/>
            <a:ext cx="331186" cy="649145"/>
            <a:chOff x="6603617" y="1918698"/>
            <a:chExt cx="331186" cy="649145"/>
          </a:xfrm>
        </p:grpSpPr>
        <p:sp>
          <p:nvSpPr>
            <p:cNvPr id="147" name="Oval 146">
              <a:extLst>
                <a:ext uri="{FF2B5EF4-FFF2-40B4-BE49-F238E27FC236}">
                  <a16:creationId xmlns:a16="http://schemas.microsoft.com/office/drawing/2014/main" id="{389674EE-C084-4379-8E61-0F283D87E72C}"/>
                </a:ext>
              </a:extLst>
            </p:cNvPr>
            <p:cNvSpPr>
              <a:spLocks noChangeAspect="1"/>
            </p:cNvSpPr>
            <p:nvPr/>
          </p:nvSpPr>
          <p:spPr>
            <a:xfrm rot="10800000">
              <a:off x="6603617" y="2054466"/>
              <a:ext cx="86084" cy="86084"/>
            </a:xfrm>
            <a:prstGeom prst="ellipse">
              <a:avLst/>
            </a:prstGeom>
            <a:solidFill>
              <a:schemeClr val="accent1">
                <a:lumMod val="2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48" name="Picture 147">
              <a:extLst>
                <a:ext uri="{FF2B5EF4-FFF2-40B4-BE49-F238E27FC236}">
                  <a16:creationId xmlns:a16="http://schemas.microsoft.com/office/drawing/2014/main" id="{BB83D4FD-28E9-47D8-85B2-EE1F4A58FFF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610232" y="1918698"/>
              <a:ext cx="324571" cy="649145"/>
            </a:xfrm>
            <a:prstGeom prst="rect">
              <a:avLst/>
            </a:prstGeom>
          </p:spPr>
        </p:pic>
      </p:grpSp>
      <p:grpSp>
        <p:nvGrpSpPr>
          <p:cNvPr id="139" name="Group 138">
            <a:extLst>
              <a:ext uri="{FF2B5EF4-FFF2-40B4-BE49-F238E27FC236}">
                <a16:creationId xmlns:a16="http://schemas.microsoft.com/office/drawing/2014/main" id="{8BEDC754-8F8E-4DED-A03F-2616432EEEE9}"/>
              </a:ext>
            </a:extLst>
          </p:cNvPr>
          <p:cNvGrpSpPr/>
          <p:nvPr/>
        </p:nvGrpSpPr>
        <p:grpSpPr>
          <a:xfrm>
            <a:off x="4625030" y="1576866"/>
            <a:ext cx="312778" cy="649145"/>
            <a:chOff x="7042018" y="1918697"/>
            <a:chExt cx="312778" cy="649145"/>
          </a:xfrm>
        </p:grpSpPr>
        <p:pic>
          <p:nvPicPr>
            <p:cNvPr id="145" name="Picture 144">
              <a:extLst>
                <a:ext uri="{FF2B5EF4-FFF2-40B4-BE49-F238E27FC236}">
                  <a16:creationId xmlns:a16="http://schemas.microsoft.com/office/drawing/2014/main" id="{597FBD29-D57D-4E71-B3EC-EB5482CDD19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042018" y="1918697"/>
              <a:ext cx="290406" cy="649145"/>
            </a:xfrm>
            <a:prstGeom prst="rect">
              <a:avLst/>
            </a:prstGeom>
          </p:spPr>
        </p:pic>
        <p:sp>
          <p:nvSpPr>
            <p:cNvPr id="146" name="Oval 145">
              <a:extLst>
                <a:ext uri="{FF2B5EF4-FFF2-40B4-BE49-F238E27FC236}">
                  <a16:creationId xmlns:a16="http://schemas.microsoft.com/office/drawing/2014/main" id="{55C6D461-0FD2-414E-B4F9-7980EB1432CC}"/>
                </a:ext>
              </a:extLst>
            </p:cNvPr>
            <p:cNvSpPr>
              <a:spLocks noChangeAspect="1"/>
            </p:cNvSpPr>
            <p:nvPr/>
          </p:nvSpPr>
          <p:spPr>
            <a:xfrm rot="10800000">
              <a:off x="7268712" y="2011424"/>
              <a:ext cx="86084" cy="86084"/>
            </a:xfrm>
            <a:prstGeom prst="ellipse">
              <a:avLst/>
            </a:prstGeom>
            <a:solidFill>
              <a:schemeClr val="accent1">
                <a:lumMod val="2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sp>
        <p:nvSpPr>
          <p:cNvPr id="144" name="TextBox 143">
            <a:extLst>
              <a:ext uri="{FF2B5EF4-FFF2-40B4-BE49-F238E27FC236}">
                <a16:creationId xmlns:a16="http://schemas.microsoft.com/office/drawing/2014/main" id="{FEF3E045-AA2C-43E1-81DA-4A2FCB02BE6E}"/>
              </a:ext>
            </a:extLst>
          </p:cNvPr>
          <p:cNvSpPr txBox="1"/>
          <p:nvPr/>
        </p:nvSpPr>
        <p:spPr>
          <a:xfrm>
            <a:off x="5094409" y="1091472"/>
            <a:ext cx="300082" cy="369332"/>
          </a:xfrm>
          <a:prstGeom prst="rect">
            <a:avLst/>
          </a:prstGeom>
          <a:noFill/>
        </p:spPr>
        <p:txBody>
          <a:bodyPr wrap="none" rtlCol="0">
            <a:spAutoFit/>
          </a:bodyPr>
          <a:lstStyle/>
          <a:p>
            <a:r>
              <a:rPr lang="en-US" dirty="0"/>
              <a:t>z</a:t>
            </a:r>
          </a:p>
        </p:txBody>
      </p:sp>
      <p:sp>
        <p:nvSpPr>
          <p:cNvPr id="156" name="TextBox 155">
            <a:extLst>
              <a:ext uri="{FF2B5EF4-FFF2-40B4-BE49-F238E27FC236}">
                <a16:creationId xmlns:a16="http://schemas.microsoft.com/office/drawing/2014/main" id="{FE2EFA63-9C0E-4E7A-AA99-7641ECFFBEC6}"/>
              </a:ext>
            </a:extLst>
          </p:cNvPr>
          <p:cNvSpPr txBox="1"/>
          <p:nvPr/>
        </p:nvSpPr>
        <p:spPr>
          <a:xfrm>
            <a:off x="4759254" y="4385654"/>
            <a:ext cx="300082" cy="369332"/>
          </a:xfrm>
          <a:prstGeom prst="rect">
            <a:avLst/>
          </a:prstGeom>
          <a:noFill/>
        </p:spPr>
        <p:txBody>
          <a:bodyPr wrap="none" rtlCol="0">
            <a:spAutoFit/>
          </a:bodyPr>
          <a:lstStyle/>
          <a:p>
            <a:r>
              <a:rPr lang="en-US" dirty="0"/>
              <a:t>x</a:t>
            </a:r>
          </a:p>
        </p:txBody>
      </p:sp>
      <p:grpSp>
        <p:nvGrpSpPr>
          <p:cNvPr id="157" name="Group 156">
            <a:extLst>
              <a:ext uri="{FF2B5EF4-FFF2-40B4-BE49-F238E27FC236}">
                <a16:creationId xmlns:a16="http://schemas.microsoft.com/office/drawing/2014/main" id="{E5D32BFB-FF9C-4DA5-8243-1B64EA81A5F7}"/>
              </a:ext>
            </a:extLst>
          </p:cNvPr>
          <p:cNvGrpSpPr/>
          <p:nvPr/>
        </p:nvGrpSpPr>
        <p:grpSpPr>
          <a:xfrm>
            <a:off x="7330365" y="2973455"/>
            <a:ext cx="371606" cy="649145"/>
            <a:chOff x="6983190" y="3621644"/>
            <a:chExt cx="371606" cy="649145"/>
          </a:xfrm>
        </p:grpSpPr>
        <p:pic>
          <p:nvPicPr>
            <p:cNvPr id="158" name="Picture 157">
              <a:extLst>
                <a:ext uri="{FF2B5EF4-FFF2-40B4-BE49-F238E27FC236}">
                  <a16:creationId xmlns:a16="http://schemas.microsoft.com/office/drawing/2014/main" id="{057E37E0-C6C3-4D92-9C1C-0982E10F25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83190" y="3621644"/>
              <a:ext cx="371606" cy="649145"/>
            </a:xfrm>
            <a:prstGeom prst="rect">
              <a:avLst/>
            </a:prstGeom>
          </p:spPr>
        </p:pic>
        <p:sp>
          <p:nvSpPr>
            <p:cNvPr id="159" name="Oval 158">
              <a:extLst>
                <a:ext uri="{FF2B5EF4-FFF2-40B4-BE49-F238E27FC236}">
                  <a16:creationId xmlns:a16="http://schemas.microsoft.com/office/drawing/2014/main" id="{D002A658-A80E-4076-B836-C2B66952DE11}"/>
                </a:ext>
              </a:extLst>
            </p:cNvPr>
            <p:cNvSpPr>
              <a:spLocks noChangeAspect="1"/>
            </p:cNvSpPr>
            <p:nvPr/>
          </p:nvSpPr>
          <p:spPr>
            <a:xfrm rot="10800000">
              <a:off x="7009409" y="3761641"/>
              <a:ext cx="86084" cy="86084"/>
            </a:xfrm>
            <a:prstGeom prst="ellipse">
              <a:avLst/>
            </a:prstGeom>
            <a:solidFill>
              <a:schemeClr val="accent1">
                <a:lumMod val="2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sp>
        <p:nvSpPr>
          <p:cNvPr id="160" name="Cube 159">
            <a:extLst>
              <a:ext uri="{FF2B5EF4-FFF2-40B4-BE49-F238E27FC236}">
                <a16:creationId xmlns:a16="http://schemas.microsoft.com/office/drawing/2014/main" id="{1BAE1DCB-BE31-48A5-B685-F05D0246C65A}"/>
              </a:ext>
            </a:extLst>
          </p:cNvPr>
          <p:cNvSpPr/>
          <p:nvPr/>
        </p:nvSpPr>
        <p:spPr>
          <a:xfrm>
            <a:off x="6657303" y="2676904"/>
            <a:ext cx="1717734" cy="1773315"/>
          </a:xfrm>
          <a:prstGeom prst="cube">
            <a:avLst>
              <a:gd name="adj" fmla="val 17489"/>
            </a:avLst>
          </a:prstGeom>
          <a:solidFill>
            <a:schemeClr val="accent5">
              <a:alpha val="50000"/>
            </a:schemeClr>
          </a:solidFill>
          <a:ln>
            <a:solidFill>
              <a:schemeClr val="bg1">
                <a:lumMod val="75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161" name="Straight Arrow Connector 160">
            <a:extLst>
              <a:ext uri="{FF2B5EF4-FFF2-40B4-BE49-F238E27FC236}">
                <a16:creationId xmlns:a16="http://schemas.microsoft.com/office/drawing/2014/main" id="{C89F4845-DCD9-42AB-BFB0-C453A31BC71D}"/>
              </a:ext>
            </a:extLst>
          </p:cNvPr>
          <p:cNvCxnSpPr>
            <a:cxnSpLocks/>
          </p:cNvCxnSpPr>
          <p:nvPr/>
        </p:nvCxnSpPr>
        <p:spPr>
          <a:xfrm flipV="1">
            <a:off x="7480283" y="2817008"/>
            <a:ext cx="0" cy="1623062"/>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grpSp>
        <p:nvGrpSpPr>
          <p:cNvPr id="162" name="Group 161">
            <a:extLst>
              <a:ext uri="{FF2B5EF4-FFF2-40B4-BE49-F238E27FC236}">
                <a16:creationId xmlns:a16="http://schemas.microsoft.com/office/drawing/2014/main" id="{E82269E9-FD5B-4A2F-AB00-97F5247457BF}"/>
              </a:ext>
            </a:extLst>
          </p:cNvPr>
          <p:cNvGrpSpPr/>
          <p:nvPr/>
        </p:nvGrpSpPr>
        <p:grpSpPr>
          <a:xfrm>
            <a:off x="7257526" y="3709770"/>
            <a:ext cx="370284" cy="649145"/>
            <a:chOff x="6410497" y="3621644"/>
            <a:chExt cx="370284" cy="649145"/>
          </a:xfrm>
        </p:grpSpPr>
        <p:pic>
          <p:nvPicPr>
            <p:cNvPr id="163" name="Picture 162">
              <a:extLst>
                <a:ext uri="{FF2B5EF4-FFF2-40B4-BE49-F238E27FC236}">
                  <a16:creationId xmlns:a16="http://schemas.microsoft.com/office/drawing/2014/main" id="{A3504194-F8BF-46EE-AFE9-2F85C2204E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0497" y="3621644"/>
              <a:ext cx="370284" cy="649145"/>
            </a:xfrm>
            <a:prstGeom prst="rect">
              <a:avLst/>
            </a:prstGeom>
          </p:spPr>
        </p:pic>
        <p:sp>
          <p:nvSpPr>
            <p:cNvPr id="164" name="Oval 163">
              <a:extLst>
                <a:ext uri="{FF2B5EF4-FFF2-40B4-BE49-F238E27FC236}">
                  <a16:creationId xmlns:a16="http://schemas.microsoft.com/office/drawing/2014/main" id="{E94F3737-37A3-4BB3-8F61-6B7C8654D62F}"/>
                </a:ext>
              </a:extLst>
            </p:cNvPr>
            <p:cNvSpPr>
              <a:spLocks noChangeAspect="1"/>
            </p:cNvSpPr>
            <p:nvPr/>
          </p:nvSpPr>
          <p:spPr>
            <a:xfrm rot="10800000">
              <a:off x="6662470" y="3761641"/>
              <a:ext cx="86084" cy="86084"/>
            </a:xfrm>
            <a:prstGeom prst="ellipse">
              <a:avLst/>
            </a:prstGeom>
            <a:solidFill>
              <a:schemeClr val="accent1">
                <a:lumMod val="2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sp>
        <p:nvSpPr>
          <p:cNvPr id="165" name="TextBox 164">
            <a:extLst>
              <a:ext uri="{FF2B5EF4-FFF2-40B4-BE49-F238E27FC236}">
                <a16:creationId xmlns:a16="http://schemas.microsoft.com/office/drawing/2014/main" id="{8076691A-C9BD-4539-961A-B59090596B53}"/>
              </a:ext>
            </a:extLst>
          </p:cNvPr>
          <p:cNvSpPr txBox="1"/>
          <p:nvPr/>
        </p:nvSpPr>
        <p:spPr>
          <a:xfrm>
            <a:off x="7538552" y="4222241"/>
            <a:ext cx="300082" cy="369332"/>
          </a:xfrm>
          <a:prstGeom prst="rect">
            <a:avLst/>
          </a:prstGeom>
          <a:noFill/>
        </p:spPr>
        <p:txBody>
          <a:bodyPr wrap="none" rtlCol="0">
            <a:spAutoFit/>
          </a:bodyPr>
          <a:lstStyle/>
          <a:p>
            <a:r>
              <a:rPr lang="en-US" dirty="0"/>
              <a:t>y</a:t>
            </a:r>
          </a:p>
        </p:txBody>
      </p:sp>
      <p:grpSp>
        <p:nvGrpSpPr>
          <p:cNvPr id="166" name="Group 165">
            <a:extLst>
              <a:ext uri="{FF2B5EF4-FFF2-40B4-BE49-F238E27FC236}">
                <a16:creationId xmlns:a16="http://schemas.microsoft.com/office/drawing/2014/main" id="{24FBCA1D-556F-4E64-A23A-FF2E9696D30E}"/>
              </a:ext>
            </a:extLst>
          </p:cNvPr>
          <p:cNvGrpSpPr/>
          <p:nvPr/>
        </p:nvGrpSpPr>
        <p:grpSpPr>
          <a:xfrm>
            <a:off x="7713207" y="2617959"/>
            <a:ext cx="331186" cy="649145"/>
            <a:chOff x="6603617" y="1918698"/>
            <a:chExt cx="331186" cy="649145"/>
          </a:xfrm>
        </p:grpSpPr>
        <p:sp>
          <p:nvSpPr>
            <p:cNvPr id="167" name="Oval 166">
              <a:extLst>
                <a:ext uri="{FF2B5EF4-FFF2-40B4-BE49-F238E27FC236}">
                  <a16:creationId xmlns:a16="http://schemas.microsoft.com/office/drawing/2014/main" id="{DDF60565-0530-4D7A-BBD7-7AFDB3448EE5}"/>
                </a:ext>
              </a:extLst>
            </p:cNvPr>
            <p:cNvSpPr>
              <a:spLocks noChangeAspect="1"/>
            </p:cNvSpPr>
            <p:nvPr/>
          </p:nvSpPr>
          <p:spPr>
            <a:xfrm rot="10800000">
              <a:off x="6603617" y="2054466"/>
              <a:ext cx="86084" cy="86084"/>
            </a:xfrm>
            <a:prstGeom prst="ellipse">
              <a:avLst/>
            </a:prstGeom>
            <a:solidFill>
              <a:schemeClr val="accent1">
                <a:lumMod val="2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68" name="Picture 167">
              <a:extLst>
                <a:ext uri="{FF2B5EF4-FFF2-40B4-BE49-F238E27FC236}">
                  <a16:creationId xmlns:a16="http://schemas.microsoft.com/office/drawing/2014/main" id="{3F2525FC-901F-4795-8077-F9D262A39A7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610232" y="1918698"/>
              <a:ext cx="324571" cy="649145"/>
            </a:xfrm>
            <a:prstGeom prst="rect">
              <a:avLst/>
            </a:prstGeom>
          </p:spPr>
        </p:pic>
      </p:grpSp>
      <p:grpSp>
        <p:nvGrpSpPr>
          <p:cNvPr id="169" name="Group 168">
            <a:extLst>
              <a:ext uri="{FF2B5EF4-FFF2-40B4-BE49-F238E27FC236}">
                <a16:creationId xmlns:a16="http://schemas.microsoft.com/office/drawing/2014/main" id="{084FA36A-DDEF-4D66-9AE3-28A93DF2951F}"/>
              </a:ext>
            </a:extLst>
          </p:cNvPr>
          <p:cNvGrpSpPr/>
          <p:nvPr/>
        </p:nvGrpSpPr>
        <p:grpSpPr>
          <a:xfrm>
            <a:off x="6892635" y="407258"/>
            <a:ext cx="312778" cy="649145"/>
            <a:chOff x="7042018" y="1918697"/>
            <a:chExt cx="312778" cy="649145"/>
          </a:xfrm>
        </p:grpSpPr>
        <p:pic>
          <p:nvPicPr>
            <p:cNvPr id="170" name="Picture 169">
              <a:extLst>
                <a:ext uri="{FF2B5EF4-FFF2-40B4-BE49-F238E27FC236}">
                  <a16:creationId xmlns:a16="http://schemas.microsoft.com/office/drawing/2014/main" id="{39349C1E-7A1E-4ADF-A8A3-2EE673BE2CA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042018" y="1918697"/>
              <a:ext cx="290406" cy="649145"/>
            </a:xfrm>
            <a:prstGeom prst="rect">
              <a:avLst/>
            </a:prstGeom>
          </p:spPr>
        </p:pic>
        <p:sp>
          <p:nvSpPr>
            <p:cNvPr id="171" name="Oval 170">
              <a:extLst>
                <a:ext uri="{FF2B5EF4-FFF2-40B4-BE49-F238E27FC236}">
                  <a16:creationId xmlns:a16="http://schemas.microsoft.com/office/drawing/2014/main" id="{0ECB5F32-06E8-447C-B4FF-20C6459F4355}"/>
                </a:ext>
              </a:extLst>
            </p:cNvPr>
            <p:cNvSpPr>
              <a:spLocks noChangeAspect="1"/>
            </p:cNvSpPr>
            <p:nvPr/>
          </p:nvSpPr>
          <p:spPr>
            <a:xfrm rot="10800000">
              <a:off x="7268712" y="2011424"/>
              <a:ext cx="86084" cy="86084"/>
            </a:xfrm>
            <a:prstGeom prst="ellipse">
              <a:avLst/>
            </a:prstGeom>
            <a:solidFill>
              <a:schemeClr val="accent1">
                <a:lumMod val="2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cxnSp>
        <p:nvCxnSpPr>
          <p:cNvPr id="172" name="Straight Arrow Connector 171">
            <a:extLst>
              <a:ext uri="{FF2B5EF4-FFF2-40B4-BE49-F238E27FC236}">
                <a16:creationId xmlns:a16="http://schemas.microsoft.com/office/drawing/2014/main" id="{233DA0BE-DE06-4ECD-85C4-54AE97C37061}"/>
              </a:ext>
            </a:extLst>
          </p:cNvPr>
          <p:cNvCxnSpPr>
            <a:cxnSpLocks/>
          </p:cNvCxnSpPr>
          <p:nvPr/>
        </p:nvCxnSpPr>
        <p:spPr>
          <a:xfrm flipH="1">
            <a:off x="6714205" y="4438951"/>
            <a:ext cx="770681" cy="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173" name="Straight Arrow Connector 172">
            <a:extLst>
              <a:ext uri="{FF2B5EF4-FFF2-40B4-BE49-F238E27FC236}">
                <a16:creationId xmlns:a16="http://schemas.microsoft.com/office/drawing/2014/main" id="{C7318F8B-55E6-4CB2-9570-29985F953138}"/>
              </a:ext>
            </a:extLst>
          </p:cNvPr>
          <p:cNvCxnSpPr>
            <a:cxnSpLocks/>
          </p:cNvCxnSpPr>
          <p:nvPr/>
        </p:nvCxnSpPr>
        <p:spPr>
          <a:xfrm flipV="1">
            <a:off x="7490074" y="4240789"/>
            <a:ext cx="230518" cy="200394"/>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175" name="Arrow: Curved Right 174">
            <a:extLst>
              <a:ext uri="{FF2B5EF4-FFF2-40B4-BE49-F238E27FC236}">
                <a16:creationId xmlns:a16="http://schemas.microsoft.com/office/drawing/2014/main" id="{42FD0C84-BD13-4DC8-831E-A307CF07FD13}"/>
              </a:ext>
            </a:extLst>
          </p:cNvPr>
          <p:cNvSpPr/>
          <p:nvPr/>
        </p:nvSpPr>
        <p:spPr>
          <a:xfrm>
            <a:off x="7293523" y="2968515"/>
            <a:ext cx="309187" cy="237324"/>
          </a:xfrm>
          <a:prstGeom prst="curvedRightArrow">
            <a:avLst/>
          </a:prstGeom>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76" name="Straight Arrow Connector 175">
            <a:extLst>
              <a:ext uri="{FF2B5EF4-FFF2-40B4-BE49-F238E27FC236}">
                <a16:creationId xmlns:a16="http://schemas.microsoft.com/office/drawing/2014/main" id="{531B77DC-8694-457B-BC12-0DE3916E5E46}"/>
              </a:ext>
            </a:extLst>
          </p:cNvPr>
          <p:cNvCxnSpPr>
            <a:cxnSpLocks/>
          </p:cNvCxnSpPr>
          <p:nvPr/>
        </p:nvCxnSpPr>
        <p:spPr>
          <a:xfrm flipV="1">
            <a:off x="7480282" y="2812421"/>
            <a:ext cx="1" cy="23021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177" name="TextBox 176">
            <a:extLst>
              <a:ext uri="{FF2B5EF4-FFF2-40B4-BE49-F238E27FC236}">
                <a16:creationId xmlns:a16="http://schemas.microsoft.com/office/drawing/2014/main" id="{27835B2D-661A-48FD-AA9B-7C4E146FAF71}"/>
              </a:ext>
            </a:extLst>
          </p:cNvPr>
          <p:cNvSpPr txBox="1"/>
          <p:nvPr/>
        </p:nvSpPr>
        <p:spPr>
          <a:xfrm>
            <a:off x="7552470" y="2921018"/>
            <a:ext cx="455574" cy="307777"/>
          </a:xfrm>
          <a:prstGeom prst="rect">
            <a:avLst/>
          </a:prstGeom>
          <a:noFill/>
        </p:spPr>
        <p:txBody>
          <a:bodyPr wrap="none" rtlCol="0">
            <a:spAutoFit/>
          </a:bodyPr>
          <a:lstStyle/>
          <a:p>
            <a:r>
              <a:rPr lang="en-US" sz="1400" dirty="0"/>
              <a:t>90°</a:t>
            </a:r>
          </a:p>
        </p:txBody>
      </p:sp>
      <p:sp>
        <p:nvSpPr>
          <p:cNvPr id="178" name="TextBox 177">
            <a:extLst>
              <a:ext uri="{FF2B5EF4-FFF2-40B4-BE49-F238E27FC236}">
                <a16:creationId xmlns:a16="http://schemas.microsoft.com/office/drawing/2014/main" id="{84D049AF-F921-4304-82C9-AB658144AA91}"/>
              </a:ext>
            </a:extLst>
          </p:cNvPr>
          <p:cNvSpPr txBox="1"/>
          <p:nvPr/>
        </p:nvSpPr>
        <p:spPr>
          <a:xfrm>
            <a:off x="7332355" y="2503408"/>
            <a:ext cx="300082" cy="369332"/>
          </a:xfrm>
          <a:prstGeom prst="rect">
            <a:avLst/>
          </a:prstGeom>
          <a:noFill/>
        </p:spPr>
        <p:txBody>
          <a:bodyPr wrap="none" rtlCol="0">
            <a:spAutoFit/>
          </a:bodyPr>
          <a:lstStyle/>
          <a:p>
            <a:r>
              <a:rPr lang="en-US" dirty="0"/>
              <a:t>z</a:t>
            </a:r>
          </a:p>
        </p:txBody>
      </p:sp>
      <p:sp>
        <p:nvSpPr>
          <p:cNvPr id="181" name="Cube 180">
            <a:extLst>
              <a:ext uri="{FF2B5EF4-FFF2-40B4-BE49-F238E27FC236}">
                <a16:creationId xmlns:a16="http://schemas.microsoft.com/office/drawing/2014/main" id="{D7CCC729-35DA-4347-A678-0280CADD763A}"/>
              </a:ext>
            </a:extLst>
          </p:cNvPr>
          <p:cNvSpPr/>
          <p:nvPr/>
        </p:nvSpPr>
        <p:spPr>
          <a:xfrm>
            <a:off x="6650631" y="1214417"/>
            <a:ext cx="1717734" cy="1773315"/>
          </a:xfrm>
          <a:prstGeom prst="cube">
            <a:avLst>
              <a:gd name="adj" fmla="val 17489"/>
            </a:avLst>
          </a:prstGeom>
          <a:solidFill>
            <a:schemeClr val="accent5">
              <a:alpha val="50000"/>
            </a:schemeClr>
          </a:solidFill>
          <a:ln>
            <a:solidFill>
              <a:schemeClr val="bg1">
                <a:lumMod val="75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182" name="Straight Arrow Connector 181">
            <a:extLst>
              <a:ext uri="{FF2B5EF4-FFF2-40B4-BE49-F238E27FC236}">
                <a16:creationId xmlns:a16="http://schemas.microsoft.com/office/drawing/2014/main" id="{35C7A361-377E-44AF-8FAA-6E107D825B05}"/>
              </a:ext>
            </a:extLst>
          </p:cNvPr>
          <p:cNvCxnSpPr>
            <a:cxnSpLocks/>
          </p:cNvCxnSpPr>
          <p:nvPr/>
        </p:nvCxnSpPr>
        <p:spPr>
          <a:xfrm flipV="1">
            <a:off x="7473611" y="1354521"/>
            <a:ext cx="0" cy="1623062"/>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grpSp>
        <p:nvGrpSpPr>
          <p:cNvPr id="183" name="Group 182">
            <a:extLst>
              <a:ext uri="{FF2B5EF4-FFF2-40B4-BE49-F238E27FC236}">
                <a16:creationId xmlns:a16="http://schemas.microsoft.com/office/drawing/2014/main" id="{95F8DCAB-F2CC-4DC5-A43A-4CA269702D91}"/>
              </a:ext>
            </a:extLst>
          </p:cNvPr>
          <p:cNvGrpSpPr/>
          <p:nvPr/>
        </p:nvGrpSpPr>
        <p:grpSpPr>
          <a:xfrm>
            <a:off x="7250854" y="2247283"/>
            <a:ext cx="370284" cy="649145"/>
            <a:chOff x="6410497" y="3621644"/>
            <a:chExt cx="370284" cy="649145"/>
          </a:xfrm>
        </p:grpSpPr>
        <p:pic>
          <p:nvPicPr>
            <p:cNvPr id="195" name="Picture 194">
              <a:extLst>
                <a:ext uri="{FF2B5EF4-FFF2-40B4-BE49-F238E27FC236}">
                  <a16:creationId xmlns:a16="http://schemas.microsoft.com/office/drawing/2014/main" id="{D3FEE451-41E6-44AC-9773-99C6157B22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0497" y="3621644"/>
              <a:ext cx="370284" cy="649145"/>
            </a:xfrm>
            <a:prstGeom prst="rect">
              <a:avLst/>
            </a:prstGeom>
          </p:spPr>
        </p:pic>
        <p:sp>
          <p:nvSpPr>
            <p:cNvPr id="196" name="Oval 195">
              <a:extLst>
                <a:ext uri="{FF2B5EF4-FFF2-40B4-BE49-F238E27FC236}">
                  <a16:creationId xmlns:a16="http://schemas.microsoft.com/office/drawing/2014/main" id="{33FC5D18-F132-46FB-AE4E-86BBC5DD2A0B}"/>
                </a:ext>
              </a:extLst>
            </p:cNvPr>
            <p:cNvSpPr>
              <a:spLocks noChangeAspect="1"/>
            </p:cNvSpPr>
            <p:nvPr/>
          </p:nvSpPr>
          <p:spPr>
            <a:xfrm rot="10800000">
              <a:off x="6662470" y="3761641"/>
              <a:ext cx="86084" cy="86084"/>
            </a:xfrm>
            <a:prstGeom prst="ellipse">
              <a:avLst/>
            </a:prstGeom>
            <a:solidFill>
              <a:schemeClr val="accent1">
                <a:lumMod val="2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84" name="Group 183">
            <a:extLst>
              <a:ext uri="{FF2B5EF4-FFF2-40B4-BE49-F238E27FC236}">
                <a16:creationId xmlns:a16="http://schemas.microsoft.com/office/drawing/2014/main" id="{2F581458-E092-408E-A8DC-BFCA23B45E3A}"/>
              </a:ext>
            </a:extLst>
          </p:cNvPr>
          <p:cNvGrpSpPr/>
          <p:nvPr/>
        </p:nvGrpSpPr>
        <p:grpSpPr>
          <a:xfrm>
            <a:off x="7738680" y="1181455"/>
            <a:ext cx="331186" cy="649145"/>
            <a:chOff x="6603617" y="1918698"/>
            <a:chExt cx="331186" cy="649145"/>
          </a:xfrm>
        </p:grpSpPr>
        <p:sp>
          <p:nvSpPr>
            <p:cNvPr id="193" name="Oval 192">
              <a:extLst>
                <a:ext uri="{FF2B5EF4-FFF2-40B4-BE49-F238E27FC236}">
                  <a16:creationId xmlns:a16="http://schemas.microsoft.com/office/drawing/2014/main" id="{FA472998-D4D3-4946-A32F-4F86F0A55132}"/>
                </a:ext>
              </a:extLst>
            </p:cNvPr>
            <p:cNvSpPr>
              <a:spLocks noChangeAspect="1"/>
            </p:cNvSpPr>
            <p:nvPr/>
          </p:nvSpPr>
          <p:spPr>
            <a:xfrm rot="10800000">
              <a:off x="6603617" y="2054466"/>
              <a:ext cx="86084" cy="86084"/>
            </a:xfrm>
            <a:prstGeom prst="ellipse">
              <a:avLst/>
            </a:prstGeom>
            <a:solidFill>
              <a:schemeClr val="accent1">
                <a:lumMod val="2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94" name="Picture 193">
              <a:extLst>
                <a:ext uri="{FF2B5EF4-FFF2-40B4-BE49-F238E27FC236}">
                  <a16:creationId xmlns:a16="http://schemas.microsoft.com/office/drawing/2014/main" id="{EB852B2A-E4A1-494B-B106-6136B20355A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610232" y="1918698"/>
              <a:ext cx="324571" cy="649145"/>
            </a:xfrm>
            <a:prstGeom prst="rect">
              <a:avLst/>
            </a:prstGeom>
          </p:spPr>
        </p:pic>
      </p:grpSp>
      <p:grpSp>
        <p:nvGrpSpPr>
          <p:cNvPr id="185" name="Group 184">
            <a:extLst>
              <a:ext uri="{FF2B5EF4-FFF2-40B4-BE49-F238E27FC236}">
                <a16:creationId xmlns:a16="http://schemas.microsoft.com/office/drawing/2014/main" id="{BF3BF3EA-AF7B-4BAB-A0DB-2BB95EAD40A0}"/>
              </a:ext>
            </a:extLst>
          </p:cNvPr>
          <p:cNvGrpSpPr/>
          <p:nvPr/>
        </p:nvGrpSpPr>
        <p:grpSpPr>
          <a:xfrm>
            <a:off x="6844381" y="1876898"/>
            <a:ext cx="312778" cy="649145"/>
            <a:chOff x="7042018" y="1918697"/>
            <a:chExt cx="312778" cy="649145"/>
          </a:xfrm>
        </p:grpSpPr>
        <p:pic>
          <p:nvPicPr>
            <p:cNvPr id="191" name="Picture 190">
              <a:extLst>
                <a:ext uri="{FF2B5EF4-FFF2-40B4-BE49-F238E27FC236}">
                  <a16:creationId xmlns:a16="http://schemas.microsoft.com/office/drawing/2014/main" id="{6EB4DEA1-B85D-4CDF-A529-58BFCFE16B4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042018" y="1918697"/>
              <a:ext cx="290406" cy="649145"/>
            </a:xfrm>
            <a:prstGeom prst="rect">
              <a:avLst/>
            </a:prstGeom>
          </p:spPr>
        </p:pic>
        <p:sp>
          <p:nvSpPr>
            <p:cNvPr id="192" name="Oval 191">
              <a:extLst>
                <a:ext uri="{FF2B5EF4-FFF2-40B4-BE49-F238E27FC236}">
                  <a16:creationId xmlns:a16="http://schemas.microsoft.com/office/drawing/2014/main" id="{80587A42-CA1B-40BF-907E-20F84EE14A5E}"/>
                </a:ext>
              </a:extLst>
            </p:cNvPr>
            <p:cNvSpPr>
              <a:spLocks noChangeAspect="1"/>
            </p:cNvSpPr>
            <p:nvPr/>
          </p:nvSpPr>
          <p:spPr>
            <a:xfrm rot="10800000">
              <a:off x="7268712" y="2011424"/>
              <a:ext cx="86084" cy="86084"/>
            </a:xfrm>
            <a:prstGeom prst="ellipse">
              <a:avLst/>
            </a:prstGeom>
            <a:solidFill>
              <a:schemeClr val="accent1">
                <a:lumMod val="2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sp>
        <p:nvSpPr>
          <p:cNvPr id="187" name="Arrow: Curved Right 186">
            <a:extLst>
              <a:ext uri="{FF2B5EF4-FFF2-40B4-BE49-F238E27FC236}">
                <a16:creationId xmlns:a16="http://schemas.microsoft.com/office/drawing/2014/main" id="{117C96A1-7EB4-45D4-A8E9-09A590C3EEE4}"/>
              </a:ext>
            </a:extLst>
          </p:cNvPr>
          <p:cNvSpPr/>
          <p:nvPr/>
        </p:nvSpPr>
        <p:spPr>
          <a:xfrm>
            <a:off x="7286851" y="1506028"/>
            <a:ext cx="309187" cy="237324"/>
          </a:xfrm>
          <a:prstGeom prst="curvedRightArrow">
            <a:avLst/>
          </a:prstGeom>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88" name="Straight Arrow Connector 187">
            <a:extLst>
              <a:ext uri="{FF2B5EF4-FFF2-40B4-BE49-F238E27FC236}">
                <a16:creationId xmlns:a16="http://schemas.microsoft.com/office/drawing/2014/main" id="{7785A8DF-A193-430E-8BC0-5C60BB9D9911}"/>
              </a:ext>
            </a:extLst>
          </p:cNvPr>
          <p:cNvCxnSpPr>
            <a:cxnSpLocks/>
          </p:cNvCxnSpPr>
          <p:nvPr/>
        </p:nvCxnSpPr>
        <p:spPr>
          <a:xfrm flipV="1">
            <a:off x="7473610" y="1349934"/>
            <a:ext cx="1" cy="23021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189" name="TextBox 188">
            <a:extLst>
              <a:ext uri="{FF2B5EF4-FFF2-40B4-BE49-F238E27FC236}">
                <a16:creationId xmlns:a16="http://schemas.microsoft.com/office/drawing/2014/main" id="{75FE36B8-FF88-4A6E-8831-9199F3D480CB}"/>
              </a:ext>
            </a:extLst>
          </p:cNvPr>
          <p:cNvSpPr txBox="1"/>
          <p:nvPr/>
        </p:nvSpPr>
        <p:spPr>
          <a:xfrm>
            <a:off x="7545798" y="1458531"/>
            <a:ext cx="455574" cy="307777"/>
          </a:xfrm>
          <a:prstGeom prst="rect">
            <a:avLst/>
          </a:prstGeom>
          <a:noFill/>
        </p:spPr>
        <p:txBody>
          <a:bodyPr wrap="none" rtlCol="0">
            <a:spAutoFit/>
          </a:bodyPr>
          <a:lstStyle/>
          <a:p>
            <a:r>
              <a:rPr lang="en-US" sz="1400" dirty="0"/>
              <a:t>90°</a:t>
            </a:r>
          </a:p>
        </p:txBody>
      </p:sp>
      <p:sp>
        <p:nvSpPr>
          <p:cNvPr id="190" name="TextBox 189">
            <a:extLst>
              <a:ext uri="{FF2B5EF4-FFF2-40B4-BE49-F238E27FC236}">
                <a16:creationId xmlns:a16="http://schemas.microsoft.com/office/drawing/2014/main" id="{383BF29C-3F20-4F8A-9741-DC19FC0A3280}"/>
              </a:ext>
            </a:extLst>
          </p:cNvPr>
          <p:cNvSpPr txBox="1"/>
          <p:nvPr/>
        </p:nvSpPr>
        <p:spPr>
          <a:xfrm>
            <a:off x="7325683" y="1040921"/>
            <a:ext cx="300082" cy="369332"/>
          </a:xfrm>
          <a:prstGeom prst="rect">
            <a:avLst/>
          </a:prstGeom>
          <a:noFill/>
        </p:spPr>
        <p:txBody>
          <a:bodyPr wrap="none" rtlCol="0">
            <a:spAutoFit/>
          </a:bodyPr>
          <a:lstStyle/>
          <a:p>
            <a:r>
              <a:rPr lang="en-US" dirty="0"/>
              <a:t>z</a:t>
            </a:r>
          </a:p>
        </p:txBody>
      </p:sp>
      <p:sp>
        <p:nvSpPr>
          <p:cNvPr id="200" name="TextBox 199">
            <a:extLst>
              <a:ext uri="{FF2B5EF4-FFF2-40B4-BE49-F238E27FC236}">
                <a16:creationId xmlns:a16="http://schemas.microsoft.com/office/drawing/2014/main" id="{081BA74C-73A3-4F14-B378-48DD5015B317}"/>
              </a:ext>
            </a:extLst>
          </p:cNvPr>
          <p:cNvSpPr txBox="1"/>
          <p:nvPr/>
        </p:nvSpPr>
        <p:spPr>
          <a:xfrm>
            <a:off x="6969377" y="4340986"/>
            <a:ext cx="300082" cy="369332"/>
          </a:xfrm>
          <a:prstGeom prst="rect">
            <a:avLst/>
          </a:prstGeom>
          <a:noFill/>
        </p:spPr>
        <p:txBody>
          <a:bodyPr wrap="none" rtlCol="0">
            <a:spAutoFit/>
          </a:bodyPr>
          <a:lstStyle/>
          <a:p>
            <a:r>
              <a:rPr lang="en-US" dirty="0"/>
              <a:t>x</a:t>
            </a:r>
          </a:p>
        </p:txBody>
      </p:sp>
      <p:pic>
        <p:nvPicPr>
          <p:cNvPr id="201" name="Picture 200">
            <a:extLst>
              <a:ext uri="{FF2B5EF4-FFF2-40B4-BE49-F238E27FC236}">
                <a16:creationId xmlns:a16="http://schemas.microsoft.com/office/drawing/2014/main" id="{54D3D55C-6560-46DE-8576-7743ACFBBBD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830755" y="3304784"/>
            <a:ext cx="290406" cy="649145"/>
          </a:xfrm>
          <a:prstGeom prst="rect">
            <a:avLst/>
          </a:prstGeom>
        </p:spPr>
      </p:pic>
    </p:spTree>
    <p:extLst>
      <p:ext uri="{BB962C8B-B14F-4D97-AF65-F5344CB8AC3E}">
        <p14:creationId xmlns:p14="http://schemas.microsoft.com/office/powerpoint/2010/main" val="62180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500"/>
                                        <p:tgtEl>
                                          <p:spTgt spid="7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84"/>
                                        </p:tgtEl>
                                        <p:attrNameLst>
                                          <p:attrName>style.visibility</p:attrName>
                                        </p:attrNameLst>
                                      </p:cBhvr>
                                      <p:to>
                                        <p:strVal val="visible"/>
                                      </p:to>
                                    </p:set>
                                    <p:animEffect transition="in" filter="fade">
                                      <p:cBhvr>
                                        <p:cTn id="12" dur="500"/>
                                        <p:tgtEl>
                                          <p:spTgt spid="84"/>
                                        </p:tgtEl>
                                      </p:cBhvr>
                                    </p:animEffect>
                                  </p:childTnLst>
                                </p:cTn>
                              </p:par>
                              <p:par>
                                <p:cTn id="13" presetID="10" presetClass="entr" presetSubtype="0" fill="hold" nodeType="with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500"/>
                                        <p:tgtEl>
                                          <p:spTgt spid="6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9"/>
                                        </p:tgtEl>
                                        <p:attrNameLst>
                                          <p:attrName>style.visibility</p:attrName>
                                        </p:attrNameLst>
                                      </p:cBhvr>
                                      <p:to>
                                        <p:strVal val="visible"/>
                                      </p:to>
                                    </p:set>
                                    <p:animEffect transition="in" filter="fade">
                                      <p:cBhvr>
                                        <p:cTn id="20" dur="500"/>
                                        <p:tgtEl>
                                          <p:spTgt spid="7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84"/>
                                        </p:tgtEl>
                                      </p:cBhvr>
                                    </p:animEffect>
                                    <p:set>
                                      <p:cBhvr>
                                        <p:cTn id="25" dur="1" fill="hold">
                                          <p:stCondLst>
                                            <p:cond delay="499"/>
                                          </p:stCondLst>
                                        </p:cTn>
                                        <p:tgtEl>
                                          <p:spTgt spid="84"/>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85"/>
                                        </p:tgtEl>
                                      </p:cBhvr>
                                    </p:animEffect>
                                    <p:set>
                                      <p:cBhvr>
                                        <p:cTn id="28" dur="1" fill="hold">
                                          <p:stCondLst>
                                            <p:cond delay="499"/>
                                          </p:stCondLst>
                                        </p:cTn>
                                        <p:tgtEl>
                                          <p:spTgt spid="85"/>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86"/>
                                        </p:tgtEl>
                                      </p:cBhvr>
                                    </p:animEffect>
                                    <p:set>
                                      <p:cBhvr>
                                        <p:cTn id="31" dur="1" fill="hold">
                                          <p:stCondLst>
                                            <p:cond delay="499"/>
                                          </p:stCondLst>
                                        </p:cTn>
                                        <p:tgtEl>
                                          <p:spTgt spid="86"/>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87"/>
                                        </p:tgtEl>
                                      </p:cBhvr>
                                    </p:animEffect>
                                    <p:set>
                                      <p:cBhvr>
                                        <p:cTn id="34" dur="1" fill="hold">
                                          <p:stCondLst>
                                            <p:cond delay="499"/>
                                          </p:stCondLst>
                                        </p:cTn>
                                        <p:tgtEl>
                                          <p:spTgt spid="87"/>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88"/>
                                        </p:tgtEl>
                                      </p:cBhvr>
                                    </p:animEffect>
                                    <p:set>
                                      <p:cBhvr>
                                        <p:cTn id="37" dur="1" fill="hold">
                                          <p:stCondLst>
                                            <p:cond delay="499"/>
                                          </p:stCondLst>
                                        </p:cTn>
                                        <p:tgtEl>
                                          <p:spTgt spid="88"/>
                                        </p:tgtEl>
                                        <p:attrNameLst>
                                          <p:attrName>style.visibility</p:attrName>
                                        </p:attrNameLst>
                                      </p:cBhvr>
                                      <p:to>
                                        <p:strVal val="hidden"/>
                                      </p:to>
                                    </p:set>
                                  </p:childTnLst>
                                </p:cTn>
                              </p:par>
                              <p:par>
                                <p:cTn id="38" presetID="10" presetClass="entr" presetSubtype="0" fill="hold"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29"/>
                                        </p:tgtEl>
                                        <p:attrNameLst>
                                          <p:attrName>style.visibility</p:attrName>
                                        </p:attrNameLst>
                                      </p:cBhvr>
                                      <p:to>
                                        <p:strVal val="visible"/>
                                      </p:to>
                                    </p:set>
                                    <p:animEffect transition="in" filter="fade">
                                      <p:cBhvr>
                                        <p:cTn id="45" dur="500"/>
                                        <p:tgtEl>
                                          <p:spTgt spid="12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31"/>
                                        </p:tgtEl>
                                        <p:attrNameLst>
                                          <p:attrName>style.visibility</p:attrName>
                                        </p:attrNameLst>
                                      </p:cBhvr>
                                      <p:to>
                                        <p:strVal val="visible"/>
                                      </p:to>
                                    </p:set>
                                    <p:animEffect transition="in" filter="fade">
                                      <p:cBhvr>
                                        <p:cTn id="48" dur="500"/>
                                        <p:tgtEl>
                                          <p:spTgt spid="131"/>
                                        </p:tgtEl>
                                      </p:cBhvr>
                                    </p:animEffect>
                                  </p:childTnLst>
                                </p:cTn>
                              </p:par>
                              <p:par>
                                <p:cTn id="49" presetID="10" presetClass="entr" presetSubtype="0" fill="hold" nodeType="withEffect">
                                  <p:stCondLst>
                                    <p:cond delay="0"/>
                                  </p:stCondLst>
                                  <p:childTnLst>
                                    <p:set>
                                      <p:cBhvr>
                                        <p:cTn id="50" dur="1" fill="hold">
                                          <p:stCondLst>
                                            <p:cond delay="0"/>
                                          </p:stCondLst>
                                        </p:cTn>
                                        <p:tgtEl>
                                          <p:spTgt spid="127"/>
                                        </p:tgtEl>
                                        <p:attrNameLst>
                                          <p:attrName>style.visibility</p:attrName>
                                        </p:attrNameLst>
                                      </p:cBhvr>
                                      <p:to>
                                        <p:strVal val="visible"/>
                                      </p:to>
                                    </p:set>
                                    <p:animEffect transition="in" filter="fade">
                                      <p:cBhvr>
                                        <p:cTn id="51" dur="500"/>
                                        <p:tgtEl>
                                          <p:spTgt spid="127"/>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19"/>
                                        </p:tgtEl>
                                        <p:attrNameLst>
                                          <p:attrName>style.visibility</p:attrName>
                                        </p:attrNameLst>
                                      </p:cBhvr>
                                      <p:to>
                                        <p:strVal val="visible"/>
                                      </p:to>
                                    </p:set>
                                    <p:animEffect transition="in" filter="fade">
                                      <p:cBhvr>
                                        <p:cTn id="54" dur="500"/>
                                        <p:tgtEl>
                                          <p:spTgt spid="119"/>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56"/>
                                        </p:tgtEl>
                                        <p:attrNameLst>
                                          <p:attrName>style.visibility</p:attrName>
                                        </p:attrNameLst>
                                      </p:cBhvr>
                                      <p:to>
                                        <p:strVal val="visible"/>
                                      </p:to>
                                    </p:set>
                                    <p:animEffect transition="in" filter="fade">
                                      <p:cBhvr>
                                        <p:cTn id="57" dur="500"/>
                                        <p:tgtEl>
                                          <p:spTgt spid="156"/>
                                        </p:tgtEl>
                                      </p:cBhvr>
                                    </p:animEffect>
                                  </p:childTnLst>
                                </p:cTn>
                              </p:par>
                              <p:par>
                                <p:cTn id="58" presetID="10" presetClass="entr" presetSubtype="0" fill="hold" nodeType="withEffect">
                                  <p:stCondLst>
                                    <p:cond delay="0"/>
                                  </p:stCondLst>
                                  <p:childTnLst>
                                    <p:set>
                                      <p:cBhvr>
                                        <p:cTn id="59" dur="1" fill="hold">
                                          <p:stCondLst>
                                            <p:cond delay="0"/>
                                          </p:stCondLst>
                                        </p:cTn>
                                        <p:tgtEl>
                                          <p:spTgt spid="126"/>
                                        </p:tgtEl>
                                        <p:attrNameLst>
                                          <p:attrName>style.visibility</p:attrName>
                                        </p:attrNameLst>
                                      </p:cBhvr>
                                      <p:to>
                                        <p:strVal val="visible"/>
                                      </p:to>
                                    </p:set>
                                    <p:animEffect transition="in" filter="fade">
                                      <p:cBhvr>
                                        <p:cTn id="60" dur="500"/>
                                        <p:tgtEl>
                                          <p:spTgt spid="126"/>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14"/>
                                        </p:tgtEl>
                                        <p:attrNameLst>
                                          <p:attrName>style.visibility</p:attrName>
                                        </p:attrNameLst>
                                      </p:cBhvr>
                                      <p:to>
                                        <p:strVal val="visible"/>
                                      </p:to>
                                    </p:set>
                                    <p:animEffect transition="in" filter="fade">
                                      <p:cBhvr>
                                        <p:cTn id="63" dur="500"/>
                                        <p:tgtEl>
                                          <p:spTgt spid="114"/>
                                        </p:tgtEl>
                                      </p:cBhvr>
                                    </p:animEffect>
                                  </p:childTnLst>
                                </p:cTn>
                              </p:par>
                              <p:par>
                                <p:cTn id="64" presetID="10" presetClass="entr" presetSubtype="0" fill="hold" nodeType="withEffect">
                                  <p:stCondLst>
                                    <p:cond delay="0"/>
                                  </p:stCondLst>
                                  <p:childTnLst>
                                    <p:set>
                                      <p:cBhvr>
                                        <p:cTn id="65" dur="1" fill="hold">
                                          <p:stCondLst>
                                            <p:cond delay="0"/>
                                          </p:stCondLst>
                                        </p:cTn>
                                        <p:tgtEl>
                                          <p:spTgt spid="116"/>
                                        </p:tgtEl>
                                        <p:attrNameLst>
                                          <p:attrName>style.visibility</p:attrName>
                                        </p:attrNameLst>
                                      </p:cBhvr>
                                      <p:to>
                                        <p:strVal val="visible"/>
                                      </p:to>
                                    </p:set>
                                    <p:animEffect transition="in" filter="fade">
                                      <p:cBhvr>
                                        <p:cTn id="66" dur="500"/>
                                        <p:tgtEl>
                                          <p:spTgt spid="116"/>
                                        </p:tgtEl>
                                      </p:cBhvr>
                                    </p:animEffect>
                                  </p:childTnLst>
                                </p:cTn>
                              </p:par>
                              <p:par>
                                <p:cTn id="67" presetID="10" presetClass="entr" presetSubtype="0" fill="hold" nodeType="withEffect">
                                  <p:stCondLst>
                                    <p:cond delay="0"/>
                                  </p:stCondLst>
                                  <p:childTnLst>
                                    <p:set>
                                      <p:cBhvr>
                                        <p:cTn id="68" dur="1" fill="hold">
                                          <p:stCondLst>
                                            <p:cond delay="0"/>
                                          </p:stCondLst>
                                        </p:cTn>
                                        <p:tgtEl>
                                          <p:spTgt spid="115"/>
                                        </p:tgtEl>
                                        <p:attrNameLst>
                                          <p:attrName>style.visibility</p:attrName>
                                        </p:attrNameLst>
                                      </p:cBhvr>
                                      <p:to>
                                        <p:strVal val="visible"/>
                                      </p:to>
                                    </p:set>
                                    <p:animEffect transition="in" filter="fade">
                                      <p:cBhvr>
                                        <p:cTn id="69" dur="500"/>
                                        <p:tgtEl>
                                          <p:spTgt spid="115"/>
                                        </p:tgtEl>
                                      </p:cBhvr>
                                    </p:animEffect>
                                  </p:childTnLst>
                                </p:cTn>
                              </p:par>
                              <p:par>
                                <p:cTn id="70" presetID="10" presetClass="entr" presetSubtype="0" fill="hold" nodeType="withEffect">
                                  <p:stCondLst>
                                    <p:cond delay="0"/>
                                  </p:stCondLst>
                                  <p:childTnLst>
                                    <p:set>
                                      <p:cBhvr>
                                        <p:cTn id="71" dur="1" fill="hold">
                                          <p:stCondLst>
                                            <p:cond delay="0"/>
                                          </p:stCondLst>
                                        </p:cTn>
                                        <p:tgtEl>
                                          <p:spTgt spid="130"/>
                                        </p:tgtEl>
                                        <p:attrNameLst>
                                          <p:attrName>style.visibility</p:attrName>
                                        </p:attrNameLst>
                                      </p:cBhvr>
                                      <p:to>
                                        <p:strVal val="visible"/>
                                      </p:to>
                                    </p:set>
                                    <p:animEffect transition="in" filter="fade">
                                      <p:cBhvr>
                                        <p:cTn id="72" dur="500"/>
                                        <p:tgtEl>
                                          <p:spTgt spid="130"/>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fade">
                                      <p:cBhvr>
                                        <p:cTn id="75" dur="500"/>
                                        <p:tgtEl>
                                          <p:spTgt spid="132"/>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120"/>
                                        </p:tgtEl>
                                        <p:attrNameLst>
                                          <p:attrName>style.visibility</p:attrName>
                                        </p:attrNameLst>
                                      </p:cBhvr>
                                      <p:to>
                                        <p:strVal val="visible"/>
                                      </p:to>
                                    </p:set>
                                    <p:animEffect transition="in" filter="fade">
                                      <p:cBhvr>
                                        <p:cTn id="80" dur="500"/>
                                        <p:tgtEl>
                                          <p:spTgt spid="120"/>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500"/>
                                        <p:tgtEl>
                                          <p:spTgt spid="111"/>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139"/>
                                        </p:tgtEl>
                                        <p:attrNameLst>
                                          <p:attrName>style.visibility</p:attrName>
                                        </p:attrNameLst>
                                      </p:cBhvr>
                                      <p:to>
                                        <p:strVal val="visible"/>
                                      </p:to>
                                    </p:set>
                                    <p:animEffect transition="in" filter="fade">
                                      <p:cBhvr>
                                        <p:cTn id="90" dur="500"/>
                                        <p:tgtEl>
                                          <p:spTgt spid="139"/>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500"/>
                                        <p:tgtEl>
                                          <p:spTgt spid="136"/>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144"/>
                                        </p:tgtEl>
                                        <p:attrNameLst>
                                          <p:attrName>style.visibility</p:attrName>
                                        </p:attrNameLst>
                                      </p:cBhvr>
                                      <p:to>
                                        <p:strVal val="visible"/>
                                      </p:to>
                                    </p:set>
                                    <p:animEffect transition="in" filter="fade">
                                      <p:cBhvr>
                                        <p:cTn id="98" dur="500"/>
                                        <p:tgtEl>
                                          <p:spTgt spid="144"/>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135"/>
                                        </p:tgtEl>
                                        <p:attrNameLst>
                                          <p:attrName>style.visibility</p:attrName>
                                        </p:attrNameLst>
                                      </p:cBhvr>
                                      <p:to>
                                        <p:strVal val="visible"/>
                                      </p:to>
                                    </p:set>
                                    <p:animEffect transition="in" filter="fade">
                                      <p:cBhvr>
                                        <p:cTn id="101" dur="500"/>
                                        <p:tgtEl>
                                          <p:spTgt spid="135"/>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nodeType="clickEffect">
                                  <p:stCondLst>
                                    <p:cond delay="0"/>
                                  </p:stCondLst>
                                  <p:childTnLst>
                                    <p:set>
                                      <p:cBhvr>
                                        <p:cTn id="105" dur="1" fill="hold">
                                          <p:stCondLst>
                                            <p:cond delay="0"/>
                                          </p:stCondLst>
                                        </p:cTn>
                                        <p:tgtEl>
                                          <p:spTgt spid="123"/>
                                        </p:tgtEl>
                                        <p:attrNameLst>
                                          <p:attrName>style.visibility</p:attrName>
                                        </p:attrNameLst>
                                      </p:cBhvr>
                                      <p:to>
                                        <p:strVal val="visible"/>
                                      </p:to>
                                    </p:set>
                                    <p:animEffect transition="in" filter="fade">
                                      <p:cBhvr>
                                        <p:cTn id="106" dur="500"/>
                                        <p:tgtEl>
                                          <p:spTgt spid="123"/>
                                        </p:tgtEl>
                                      </p:cBhvr>
                                    </p:animEffect>
                                  </p:childTnLst>
                                </p:cTn>
                              </p:par>
                              <p:par>
                                <p:cTn id="107" presetID="10" presetClass="entr" presetSubtype="0" fill="hold" nodeType="withEffect">
                                  <p:stCondLst>
                                    <p:cond delay="0"/>
                                  </p:stCondLst>
                                  <p:childTnLst>
                                    <p:set>
                                      <p:cBhvr>
                                        <p:cTn id="108" dur="1" fill="hold">
                                          <p:stCondLst>
                                            <p:cond delay="0"/>
                                          </p:stCondLst>
                                        </p:cTn>
                                        <p:tgtEl>
                                          <p:spTgt spid="138"/>
                                        </p:tgtEl>
                                        <p:attrNameLst>
                                          <p:attrName>style.visibility</p:attrName>
                                        </p:attrNameLst>
                                      </p:cBhvr>
                                      <p:to>
                                        <p:strVal val="visible"/>
                                      </p:to>
                                    </p:set>
                                    <p:animEffect transition="in" filter="fade">
                                      <p:cBhvr>
                                        <p:cTn id="109" dur="500"/>
                                        <p:tgtEl>
                                          <p:spTgt spid="138"/>
                                        </p:tgtEl>
                                      </p:cBhvr>
                                    </p:animEffect>
                                  </p:childTnLst>
                                </p:cTn>
                              </p:par>
                              <p:par>
                                <p:cTn id="110" presetID="10" presetClass="entr" presetSubtype="0" fill="hold" nodeType="withEffect">
                                  <p:stCondLst>
                                    <p:cond delay="0"/>
                                  </p:stCondLst>
                                  <p:childTnLst>
                                    <p:set>
                                      <p:cBhvr>
                                        <p:cTn id="111" dur="1" fill="hold">
                                          <p:stCondLst>
                                            <p:cond delay="0"/>
                                          </p:stCondLst>
                                        </p:cTn>
                                        <p:tgtEl>
                                          <p:spTgt spid="137"/>
                                        </p:tgtEl>
                                        <p:attrNameLst>
                                          <p:attrName>style.visibility</p:attrName>
                                        </p:attrNameLst>
                                      </p:cBhvr>
                                      <p:to>
                                        <p:strVal val="visible"/>
                                      </p:to>
                                    </p:set>
                                    <p:animEffect transition="in" filter="fade">
                                      <p:cBhvr>
                                        <p:cTn id="112" dur="500"/>
                                        <p:tgtEl>
                                          <p:spTgt spid="137"/>
                                        </p:tgtEl>
                                      </p:cBhvr>
                                    </p:animEffect>
                                  </p:childTnLst>
                                </p:cTn>
                              </p:par>
                              <p:par>
                                <p:cTn id="113" presetID="10" presetClass="entr" presetSubtype="0" fill="hold" nodeType="withEffect">
                                  <p:stCondLst>
                                    <p:cond delay="0"/>
                                  </p:stCondLst>
                                  <p:childTnLst>
                                    <p:set>
                                      <p:cBhvr>
                                        <p:cTn id="114" dur="1" fill="hold">
                                          <p:stCondLst>
                                            <p:cond delay="0"/>
                                          </p:stCondLst>
                                        </p:cTn>
                                        <p:tgtEl>
                                          <p:spTgt spid="134"/>
                                        </p:tgtEl>
                                        <p:attrNameLst>
                                          <p:attrName>style.visibility</p:attrName>
                                        </p:attrNameLst>
                                      </p:cBhvr>
                                      <p:to>
                                        <p:strVal val="visible"/>
                                      </p:to>
                                    </p:set>
                                    <p:animEffect transition="in" filter="fade">
                                      <p:cBhvr>
                                        <p:cTn id="115" dur="500"/>
                                        <p:tgtEl>
                                          <p:spTgt spid="134"/>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nodeType="clickEffect">
                                  <p:stCondLst>
                                    <p:cond delay="0"/>
                                  </p:stCondLst>
                                  <p:childTnLst>
                                    <p:set>
                                      <p:cBhvr>
                                        <p:cTn id="119" dur="1" fill="hold">
                                          <p:stCondLst>
                                            <p:cond delay="0"/>
                                          </p:stCondLst>
                                        </p:cTn>
                                        <p:tgtEl>
                                          <p:spTgt spid="162"/>
                                        </p:tgtEl>
                                        <p:attrNameLst>
                                          <p:attrName>style.visibility</p:attrName>
                                        </p:attrNameLst>
                                      </p:cBhvr>
                                      <p:to>
                                        <p:strVal val="visible"/>
                                      </p:to>
                                    </p:set>
                                    <p:animEffect transition="in" filter="fade">
                                      <p:cBhvr>
                                        <p:cTn id="120" dur="500"/>
                                        <p:tgtEl>
                                          <p:spTgt spid="162"/>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160"/>
                                        </p:tgtEl>
                                        <p:attrNameLst>
                                          <p:attrName>style.visibility</p:attrName>
                                        </p:attrNameLst>
                                      </p:cBhvr>
                                      <p:to>
                                        <p:strVal val="visible"/>
                                      </p:to>
                                    </p:set>
                                    <p:animEffect transition="in" filter="fade">
                                      <p:cBhvr>
                                        <p:cTn id="123" dur="500"/>
                                        <p:tgtEl>
                                          <p:spTgt spid="160"/>
                                        </p:tgtEl>
                                      </p:cBhvr>
                                    </p:animEffect>
                                  </p:childTnLst>
                                </p:cTn>
                              </p:par>
                              <p:par>
                                <p:cTn id="124" presetID="10" presetClass="entr" presetSubtype="0" fill="hold" grpId="1" nodeType="withEffect">
                                  <p:stCondLst>
                                    <p:cond delay="0"/>
                                  </p:stCondLst>
                                  <p:childTnLst>
                                    <p:set>
                                      <p:cBhvr>
                                        <p:cTn id="125" dur="1" fill="hold">
                                          <p:stCondLst>
                                            <p:cond delay="0"/>
                                          </p:stCondLst>
                                        </p:cTn>
                                        <p:tgtEl>
                                          <p:spTgt spid="175"/>
                                        </p:tgtEl>
                                        <p:attrNameLst>
                                          <p:attrName>style.visibility</p:attrName>
                                        </p:attrNameLst>
                                      </p:cBhvr>
                                      <p:to>
                                        <p:strVal val="visible"/>
                                      </p:to>
                                    </p:set>
                                    <p:animEffect transition="in" filter="fade">
                                      <p:cBhvr>
                                        <p:cTn id="126" dur="500"/>
                                        <p:tgtEl>
                                          <p:spTgt spid="175"/>
                                        </p:tgtEl>
                                      </p:cBhvr>
                                    </p:animEffect>
                                  </p:childTnLst>
                                </p:cTn>
                              </p:par>
                              <p:par>
                                <p:cTn id="127" presetID="10" presetClass="entr" presetSubtype="0" fill="hold" grpId="1" nodeType="withEffect">
                                  <p:stCondLst>
                                    <p:cond delay="0"/>
                                  </p:stCondLst>
                                  <p:childTnLst>
                                    <p:set>
                                      <p:cBhvr>
                                        <p:cTn id="128" dur="1" fill="hold">
                                          <p:stCondLst>
                                            <p:cond delay="0"/>
                                          </p:stCondLst>
                                        </p:cTn>
                                        <p:tgtEl>
                                          <p:spTgt spid="177"/>
                                        </p:tgtEl>
                                        <p:attrNameLst>
                                          <p:attrName>style.visibility</p:attrName>
                                        </p:attrNameLst>
                                      </p:cBhvr>
                                      <p:to>
                                        <p:strVal val="visible"/>
                                      </p:to>
                                    </p:set>
                                    <p:animEffect transition="in" filter="fade">
                                      <p:cBhvr>
                                        <p:cTn id="129" dur="500"/>
                                        <p:tgtEl>
                                          <p:spTgt spid="177"/>
                                        </p:tgtEl>
                                      </p:cBhvr>
                                    </p:animEffect>
                                  </p:childTnLst>
                                </p:cTn>
                              </p:par>
                              <p:par>
                                <p:cTn id="130" presetID="10" presetClass="entr" presetSubtype="0" fill="hold" nodeType="withEffect">
                                  <p:stCondLst>
                                    <p:cond delay="0"/>
                                  </p:stCondLst>
                                  <p:childTnLst>
                                    <p:set>
                                      <p:cBhvr>
                                        <p:cTn id="131" dur="1" fill="hold">
                                          <p:stCondLst>
                                            <p:cond delay="0"/>
                                          </p:stCondLst>
                                        </p:cTn>
                                        <p:tgtEl>
                                          <p:spTgt spid="161"/>
                                        </p:tgtEl>
                                        <p:attrNameLst>
                                          <p:attrName>style.visibility</p:attrName>
                                        </p:attrNameLst>
                                      </p:cBhvr>
                                      <p:to>
                                        <p:strVal val="visible"/>
                                      </p:to>
                                    </p:set>
                                    <p:animEffect transition="in" filter="fade">
                                      <p:cBhvr>
                                        <p:cTn id="132" dur="500"/>
                                        <p:tgtEl>
                                          <p:spTgt spid="161"/>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165"/>
                                        </p:tgtEl>
                                        <p:attrNameLst>
                                          <p:attrName>style.visibility</p:attrName>
                                        </p:attrNameLst>
                                      </p:cBhvr>
                                      <p:to>
                                        <p:strVal val="visible"/>
                                      </p:to>
                                    </p:set>
                                    <p:animEffect transition="in" filter="fade">
                                      <p:cBhvr>
                                        <p:cTn id="135" dur="500"/>
                                        <p:tgtEl>
                                          <p:spTgt spid="165"/>
                                        </p:tgtEl>
                                      </p:cBhvr>
                                    </p:animEffect>
                                  </p:childTnLst>
                                </p:cTn>
                              </p:par>
                              <p:par>
                                <p:cTn id="136" presetID="10" presetClass="entr" presetSubtype="0" fill="hold" nodeType="withEffect">
                                  <p:stCondLst>
                                    <p:cond delay="0"/>
                                  </p:stCondLst>
                                  <p:childTnLst>
                                    <p:set>
                                      <p:cBhvr>
                                        <p:cTn id="137" dur="1" fill="hold">
                                          <p:stCondLst>
                                            <p:cond delay="0"/>
                                          </p:stCondLst>
                                        </p:cTn>
                                        <p:tgtEl>
                                          <p:spTgt spid="172"/>
                                        </p:tgtEl>
                                        <p:attrNameLst>
                                          <p:attrName>style.visibility</p:attrName>
                                        </p:attrNameLst>
                                      </p:cBhvr>
                                      <p:to>
                                        <p:strVal val="visible"/>
                                      </p:to>
                                    </p:set>
                                    <p:animEffect transition="in" filter="fade">
                                      <p:cBhvr>
                                        <p:cTn id="138" dur="500"/>
                                        <p:tgtEl>
                                          <p:spTgt spid="172"/>
                                        </p:tgtEl>
                                      </p:cBhvr>
                                    </p:animEffect>
                                  </p:childTnLst>
                                </p:cTn>
                              </p:par>
                              <p:par>
                                <p:cTn id="139" presetID="10" presetClass="entr" presetSubtype="0" fill="hold" nodeType="withEffect">
                                  <p:stCondLst>
                                    <p:cond delay="0"/>
                                  </p:stCondLst>
                                  <p:childTnLst>
                                    <p:set>
                                      <p:cBhvr>
                                        <p:cTn id="140" dur="1" fill="hold">
                                          <p:stCondLst>
                                            <p:cond delay="0"/>
                                          </p:stCondLst>
                                        </p:cTn>
                                        <p:tgtEl>
                                          <p:spTgt spid="173"/>
                                        </p:tgtEl>
                                        <p:attrNameLst>
                                          <p:attrName>style.visibility</p:attrName>
                                        </p:attrNameLst>
                                      </p:cBhvr>
                                      <p:to>
                                        <p:strVal val="visible"/>
                                      </p:to>
                                    </p:set>
                                    <p:animEffect transition="in" filter="fade">
                                      <p:cBhvr>
                                        <p:cTn id="141" dur="500"/>
                                        <p:tgtEl>
                                          <p:spTgt spid="173"/>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200"/>
                                        </p:tgtEl>
                                        <p:attrNameLst>
                                          <p:attrName>style.visibility</p:attrName>
                                        </p:attrNameLst>
                                      </p:cBhvr>
                                      <p:to>
                                        <p:strVal val="visible"/>
                                      </p:to>
                                    </p:set>
                                    <p:animEffect transition="in" filter="fade">
                                      <p:cBhvr>
                                        <p:cTn id="144" dur="500"/>
                                        <p:tgtEl>
                                          <p:spTgt spid="200"/>
                                        </p:tgtEl>
                                      </p:cBhvr>
                                    </p:animEffect>
                                  </p:childTnLst>
                                </p:cTn>
                              </p:par>
                              <p:par>
                                <p:cTn id="145" presetID="10" presetClass="entr" presetSubtype="0" fill="hold" nodeType="withEffect">
                                  <p:stCondLst>
                                    <p:cond delay="0"/>
                                  </p:stCondLst>
                                  <p:childTnLst>
                                    <p:set>
                                      <p:cBhvr>
                                        <p:cTn id="146" dur="1" fill="hold">
                                          <p:stCondLst>
                                            <p:cond delay="0"/>
                                          </p:stCondLst>
                                        </p:cTn>
                                        <p:tgtEl>
                                          <p:spTgt spid="176"/>
                                        </p:tgtEl>
                                        <p:attrNameLst>
                                          <p:attrName>style.visibility</p:attrName>
                                        </p:attrNameLst>
                                      </p:cBhvr>
                                      <p:to>
                                        <p:strVal val="visible"/>
                                      </p:to>
                                    </p:set>
                                    <p:animEffect transition="in" filter="fade">
                                      <p:cBhvr>
                                        <p:cTn id="147" dur="500"/>
                                        <p:tgtEl>
                                          <p:spTgt spid="176"/>
                                        </p:tgtEl>
                                      </p:cBhvr>
                                    </p:animEffect>
                                  </p:childTnLst>
                                </p:cTn>
                              </p:par>
                              <p:par>
                                <p:cTn id="148" presetID="10" presetClass="entr" presetSubtype="0" fill="hold" grpId="1" nodeType="withEffect">
                                  <p:stCondLst>
                                    <p:cond delay="0"/>
                                  </p:stCondLst>
                                  <p:childTnLst>
                                    <p:set>
                                      <p:cBhvr>
                                        <p:cTn id="149" dur="1" fill="hold">
                                          <p:stCondLst>
                                            <p:cond delay="0"/>
                                          </p:stCondLst>
                                        </p:cTn>
                                        <p:tgtEl>
                                          <p:spTgt spid="178"/>
                                        </p:tgtEl>
                                        <p:attrNameLst>
                                          <p:attrName>style.visibility</p:attrName>
                                        </p:attrNameLst>
                                      </p:cBhvr>
                                      <p:to>
                                        <p:strVal val="visible"/>
                                      </p:to>
                                    </p:set>
                                    <p:animEffect transition="in" filter="fade">
                                      <p:cBhvr>
                                        <p:cTn id="150" dur="500"/>
                                        <p:tgtEl>
                                          <p:spTgt spid="178"/>
                                        </p:tgtEl>
                                      </p:cBhvr>
                                    </p:animEffect>
                                  </p:childTnLst>
                                </p:cTn>
                              </p:par>
                            </p:childTnLst>
                          </p:cTn>
                        </p:par>
                      </p:childTnLst>
                    </p:cTn>
                  </p:par>
                  <p:par>
                    <p:cTn id="151" fill="hold">
                      <p:stCondLst>
                        <p:cond delay="indefinite"/>
                      </p:stCondLst>
                      <p:childTnLst>
                        <p:par>
                          <p:cTn id="152" fill="hold">
                            <p:stCondLst>
                              <p:cond delay="0"/>
                            </p:stCondLst>
                            <p:childTnLst>
                              <p:par>
                                <p:cTn id="153" presetID="10" presetClass="entr" presetSubtype="0" fill="hold" nodeType="clickEffect">
                                  <p:stCondLst>
                                    <p:cond delay="0"/>
                                  </p:stCondLst>
                                  <p:childTnLst>
                                    <p:set>
                                      <p:cBhvr>
                                        <p:cTn id="154" dur="1" fill="hold">
                                          <p:stCondLst>
                                            <p:cond delay="0"/>
                                          </p:stCondLst>
                                        </p:cTn>
                                        <p:tgtEl>
                                          <p:spTgt spid="166"/>
                                        </p:tgtEl>
                                        <p:attrNameLst>
                                          <p:attrName>style.visibility</p:attrName>
                                        </p:attrNameLst>
                                      </p:cBhvr>
                                      <p:to>
                                        <p:strVal val="visible"/>
                                      </p:to>
                                    </p:set>
                                    <p:animEffect transition="in" filter="fade">
                                      <p:cBhvr>
                                        <p:cTn id="155" dur="500"/>
                                        <p:tgtEl>
                                          <p:spTgt spid="166"/>
                                        </p:tgtEl>
                                      </p:cBhvr>
                                    </p:animEffect>
                                  </p:childTnLst>
                                </p:cTn>
                              </p:par>
                            </p:childTnLst>
                          </p:cTn>
                        </p:par>
                      </p:childTnLst>
                    </p:cTn>
                  </p:par>
                  <p:par>
                    <p:cTn id="156" fill="hold">
                      <p:stCondLst>
                        <p:cond delay="indefinite"/>
                      </p:stCondLst>
                      <p:childTnLst>
                        <p:par>
                          <p:cTn id="157" fill="hold">
                            <p:stCondLst>
                              <p:cond delay="0"/>
                            </p:stCondLst>
                            <p:childTnLst>
                              <p:par>
                                <p:cTn id="158" presetID="10" presetClass="entr" presetSubtype="0" fill="hold" nodeType="clickEffect">
                                  <p:stCondLst>
                                    <p:cond delay="0"/>
                                  </p:stCondLst>
                                  <p:childTnLst>
                                    <p:set>
                                      <p:cBhvr>
                                        <p:cTn id="159" dur="1" fill="hold">
                                          <p:stCondLst>
                                            <p:cond delay="0"/>
                                          </p:stCondLst>
                                        </p:cTn>
                                        <p:tgtEl>
                                          <p:spTgt spid="6"/>
                                        </p:tgtEl>
                                        <p:attrNameLst>
                                          <p:attrName>style.visibility</p:attrName>
                                        </p:attrNameLst>
                                      </p:cBhvr>
                                      <p:to>
                                        <p:strVal val="visible"/>
                                      </p:to>
                                    </p:set>
                                    <p:animEffect transition="in" filter="fade">
                                      <p:cBhvr>
                                        <p:cTn id="160" dur="500"/>
                                        <p:tgtEl>
                                          <p:spTgt spid="6"/>
                                        </p:tgtEl>
                                      </p:cBhvr>
                                    </p:animEffect>
                                  </p:childTnLst>
                                </p:cTn>
                              </p:par>
                            </p:childTnLst>
                          </p:cTn>
                        </p:par>
                      </p:childTnLst>
                    </p:cTn>
                  </p:par>
                  <p:par>
                    <p:cTn id="161" fill="hold">
                      <p:stCondLst>
                        <p:cond delay="indefinite"/>
                      </p:stCondLst>
                      <p:childTnLst>
                        <p:par>
                          <p:cTn id="162" fill="hold">
                            <p:stCondLst>
                              <p:cond delay="0"/>
                            </p:stCondLst>
                            <p:childTnLst>
                              <p:par>
                                <p:cTn id="163" presetID="10" presetClass="entr" presetSubtype="0" fill="hold" nodeType="clickEffect">
                                  <p:stCondLst>
                                    <p:cond delay="0"/>
                                  </p:stCondLst>
                                  <p:childTnLst>
                                    <p:set>
                                      <p:cBhvr>
                                        <p:cTn id="164" dur="1" fill="hold">
                                          <p:stCondLst>
                                            <p:cond delay="0"/>
                                          </p:stCondLst>
                                        </p:cTn>
                                        <p:tgtEl>
                                          <p:spTgt spid="169"/>
                                        </p:tgtEl>
                                        <p:attrNameLst>
                                          <p:attrName>style.visibility</p:attrName>
                                        </p:attrNameLst>
                                      </p:cBhvr>
                                      <p:to>
                                        <p:strVal val="visible"/>
                                      </p:to>
                                    </p:set>
                                    <p:animEffect transition="in" filter="fade">
                                      <p:cBhvr>
                                        <p:cTn id="165" dur="500"/>
                                        <p:tgtEl>
                                          <p:spTgt spid="169"/>
                                        </p:tgtEl>
                                      </p:cBhvr>
                                    </p:animEffect>
                                  </p:childTnLst>
                                </p:cTn>
                              </p:par>
                              <p:par>
                                <p:cTn id="166" presetID="10" presetClass="exit" presetSubtype="0" fill="hold" grpId="0" nodeType="withEffect">
                                  <p:stCondLst>
                                    <p:cond delay="0"/>
                                  </p:stCondLst>
                                  <p:childTnLst>
                                    <p:animEffect transition="out" filter="fade">
                                      <p:cBhvr>
                                        <p:cTn id="167" dur="500"/>
                                        <p:tgtEl>
                                          <p:spTgt spid="175"/>
                                        </p:tgtEl>
                                      </p:cBhvr>
                                    </p:animEffect>
                                    <p:set>
                                      <p:cBhvr>
                                        <p:cTn id="168" dur="1" fill="hold">
                                          <p:stCondLst>
                                            <p:cond delay="499"/>
                                          </p:stCondLst>
                                        </p:cTn>
                                        <p:tgtEl>
                                          <p:spTgt spid="175"/>
                                        </p:tgtEl>
                                        <p:attrNameLst>
                                          <p:attrName>style.visibility</p:attrName>
                                        </p:attrNameLst>
                                      </p:cBhvr>
                                      <p:to>
                                        <p:strVal val="hidden"/>
                                      </p:to>
                                    </p:set>
                                  </p:childTnLst>
                                </p:cTn>
                              </p:par>
                              <p:par>
                                <p:cTn id="169" presetID="10" presetClass="exit" presetSubtype="0" fill="hold" nodeType="withEffect">
                                  <p:stCondLst>
                                    <p:cond delay="0"/>
                                  </p:stCondLst>
                                  <p:childTnLst>
                                    <p:animEffect transition="out" filter="fade">
                                      <p:cBhvr>
                                        <p:cTn id="170" dur="500"/>
                                        <p:tgtEl>
                                          <p:spTgt spid="176"/>
                                        </p:tgtEl>
                                      </p:cBhvr>
                                    </p:animEffect>
                                    <p:set>
                                      <p:cBhvr>
                                        <p:cTn id="171" dur="1" fill="hold">
                                          <p:stCondLst>
                                            <p:cond delay="499"/>
                                          </p:stCondLst>
                                        </p:cTn>
                                        <p:tgtEl>
                                          <p:spTgt spid="176"/>
                                        </p:tgtEl>
                                        <p:attrNameLst>
                                          <p:attrName>style.visibility</p:attrName>
                                        </p:attrNameLst>
                                      </p:cBhvr>
                                      <p:to>
                                        <p:strVal val="hidden"/>
                                      </p:to>
                                    </p:set>
                                  </p:childTnLst>
                                </p:cTn>
                              </p:par>
                              <p:par>
                                <p:cTn id="172" presetID="10" presetClass="exit" presetSubtype="0" fill="hold" grpId="0" nodeType="withEffect">
                                  <p:stCondLst>
                                    <p:cond delay="0"/>
                                  </p:stCondLst>
                                  <p:childTnLst>
                                    <p:animEffect transition="out" filter="fade">
                                      <p:cBhvr>
                                        <p:cTn id="173" dur="500"/>
                                        <p:tgtEl>
                                          <p:spTgt spid="177"/>
                                        </p:tgtEl>
                                      </p:cBhvr>
                                    </p:animEffect>
                                    <p:set>
                                      <p:cBhvr>
                                        <p:cTn id="174" dur="1" fill="hold">
                                          <p:stCondLst>
                                            <p:cond delay="499"/>
                                          </p:stCondLst>
                                        </p:cTn>
                                        <p:tgtEl>
                                          <p:spTgt spid="177"/>
                                        </p:tgtEl>
                                        <p:attrNameLst>
                                          <p:attrName>style.visibility</p:attrName>
                                        </p:attrNameLst>
                                      </p:cBhvr>
                                      <p:to>
                                        <p:strVal val="hidden"/>
                                      </p:to>
                                    </p:set>
                                  </p:childTnLst>
                                </p:cTn>
                              </p:par>
                              <p:par>
                                <p:cTn id="175" presetID="10" presetClass="exit" presetSubtype="0" fill="hold" grpId="0" nodeType="withEffect">
                                  <p:stCondLst>
                                    <p:cond delay="0"/>
                                  </p:stCondLst>
                                  <p:childTnLst>
                                    <p:animEffect transition="out" filter="fade">
                                      <p:cBhvr>
                                        <p:cTn id="176" dur="500"/>
                                        <p:tgtEl>
                                          <p:spTgt spid="178"/>
                                        </p:tgtEl>
                                      </p:cBhvr>
                                    </p:animEffect>
                                    <p:set>
                                      <p:cBhvr>
                                        <p:cTn id="177" dur="1" fill="hold">
                                          <p:stCondLst>
                                            <p:cond delay="499"/>
                                          </p:stCondLst>
                                        </p:cTn>
                                        <p:tgtEl>
                                          <p:spTgt spid="178"/>
                                        </p:tgtEl>
                                        <p:attrNameLst>
                                          <p:attrName>style.visibility</p:attrName>
                                        </p:attrNameLst>
                                      </p:cBhvr>
                                      <p:to>
                                        <p:strVal val="hidden"/>
                                      </p:to>
                                    </p:set>
                                  </p:childTnLst>
                                </p:cTn>
                              </p:par>
                            </p:childTnLst>
                          </p:cTn>
                        </p:par>
                      </p:childTnLst>
                    </p:cTn>
                  </p:par>
                  <p:par>
                    <p:cTn id="178" fill="hold">
                      <p:stCondLst>
                        <p:cond delay="indefinite"/>
                      </p:stCondLst>
                      <p:childTnLst>
                        <p:par>
                          <p:cTn id="179" fill="hold">
                            <p:stCondLst>
                              <p:cond delay="0"/>
                            </p:stCondLst>
                            <p:childTnLst>
                              <p:par>
                                <p:cTn id="180" presetID="10" presetClass="entr" presetSubtype="0" fill="hold" grpId="0" nodeType="clickEffect">
                                  <p:stCondLst>
                                    <p:cond delay="0"/>
                                  </p:stCondLst>
                                  <p:childTnLst>
                                    <p:set>
                                      <p:cBhvr>
                                        <p:cTn id="181" dur="1" fill="hold">
                                          <p:stCondLst>
                                            <p:cond delay="0"/>
                                          </p:stCondLst>
                                        </p:cTn>
                                        <p:tgtEl>
                                          <p:spTgt spid="190"/>
                                        </p:tgtEl>
                                        <p:attrNameLst>
                                          <p:attrName>style.visibility</p:attrName>
                                        </p:attrNameLst>
                                      </p:cBhvr>
                                      <p:to>
                                        <p:strVal val="visible"/>
                                      </p:to>
                                    </p:set>
                                    <p:animEffect transition="in" filter="fade">
                                      <p:cBhvr>
                                        <p:cTn id="182" dur="500"/>
                                        <p:tgtEl>
                                          <p:spTgt spid="190"/>
                                        </p:tgtEl>
                                      </p:cBhvr>
                                    </p:animEffect>
                                  </p:childTnLst>
                                </p:cTn>
                              </p:par>
                              <p:par>
                                <p:cTn id="183" presetID="10" presetClass="entr" presetSubtype="0" fill="hold" nodeType="withEffect">
                                  <p:stCondLst>
                                    <p:cond delay="0"/>
                                  </p:stCondLst>
                                  <p:childTnLst>
                                    <p:set>
                                      <p:cBhvr>
                                        <p:cTn id="184" dur="1" fill="hold">
                                          <p:stCondLst>
                                            <p:cond delay="0"/>
                                          </p:stCondLst>
                                        </p:cTn>
                                        <p:tgtEl>
                                          <p:spTgt spid="188"/>
                                        </p:tgtEl>
                                        <p:attrNameLst>
                                          <p:attrName>style.visibility</p:attrName>
                                        </p:attrNameLst>
                                      </p:cBhvr>
                                      <p:to>
                                        <p:strVal val="visible"/>
                                      </p:to>
                                    </p:set>
                                    <p:animEffect transition="in" filter="fade">
                                      <p:cBhvr>
                                        <p:cTn id="185" dur="500"/>
                                        <p:tgtEl>
                                          <p:spTgt spid="188"/>
                                        </p:tgtEl>
                                      </p:cBhvr>
                                    </p:animEffect>
                                  </p:childTnLst>
                                </p:cTn>
                              </p:par>
                              <p:par>
                                <p:cTn id="186" presetID="10" presetClass="entr" presetSubtype="0" fill="hold" grpId="0" nodeType="withEffect">
                                  <p:stCondLst>
                                    <p:cond delay="0"/>
                                  </p:stCondLst>
                                  <p:childTnLst>
                                    <p:set>
                                      <p:cBhvr>
                                        <p:cTn id="187" dur="1" fill="hold">
                                          <p:stCondLst>
                                            <p:cond delay="0"/>
                                          </p:stCondLst>
                                        </p:cTn>
                                        <p:tgtEl>
                                          <p:spTgt spid="187"/>
                                        </p:tgtEl>
                                        <p:attrNameLst>
                                          <p:attrName>style.visibility</p:attrName>
                                        </p:attrNameLst>
                                      </p:cBhvr>
                                      <p:to>
                                        <p:strVal val="visible"/>
                                      </p:to>
                                    </p:set>
                                    <p:animEffect transition="in" filter="fade">
                                      <p:cBhvr>
                                        <p:cTn id="188" dur="500"/>
                                        <p:tgtEl>
                                          <p:spTgt spid="187"/>
                                        </p:tgtEl>
                                      </p:cBhvr>
                                    </p:animEffect>
                                  </p:childTnLst>
                                </p:cTn>
                              </p:par>
                              <p:par>
                                <p:cTn id="189" presetID="10" presetClass="entr" presetSubtype="0" fill="hold" grpId="0" nodeType="withEffect">
                                  <p:stCondLst>
                                    <p:cond delay="0"/>
                                  </p:stCondLst>
                                  <p:childTnLst>
                                    <p:set>
                                      <p:cBhvr>
                                        <p:cTn id="190" dur="1" fill="hold">
                                          <p:stCondLst>
                                            <p:cond delay="0"/>
                                          </p:stCondLst>
                                        </p:cTn>
                                        <p:tgtEl>
                                          <p:spTgt spid="181"/>
                                        </p:tgtEl>
                                        <p:attrNameLst>
                                          <p:attrName>style.visibility</p:attrName>
                                        </p:attrNameLst>
                                      </p:cBhvr>
                                      <p:to>
                                        <p:strVal val="visible"/>
                                      </p:to>
                                    </p:set>
                                    <p:animEffect transition="in" filter="fade">
                                      <p:cBhvr>
                                        <p:cTn id="191" dur="500"/>
                                        <p:tgtEl>
                                          <p:spTgt spid="181"/>
                                        </p:tgtEl>
                                      </p:cBhvr>
                                    </p:animEffect>
                                  </p:childTnLst>
                                </p:cTn>
                              </p:par>
                              <p:par>
                                <p:cTn id="192" presetID="10" presetClass="entr" presetSubtype="0" fill="hold" nodeType="withEffect">
                                  <p:stCondLst>
                                    <p:cond delay="0"/>
                                  </p:stCondLst>
                                  <p:childTnLst>
                                    <p:set>
                                      <p:cBhvr>
                                        <p:cTn id="193" dur="1" fill="hold">
                                          <p:stCondLst>
                                            <p:cond delay="0"/>
                                          </p:stCondLst>
                                        </p:cTn>
                                        <p:tgtEl>
                                          <p:spTgt spid="157"/>
                                        </p:tgtEl>
                                        <p:attrNameLst>
                                          <p:attrName>style.visibility</p:attrName>
                                        </p:attrNameLst>
                                      </p:cBhvr>
                                      <p:to>
                                        <p:strVal val="visible"/>
                                      </p:to>
                                    </p:set>
                                    <p:animEffect transition="in" filter="fade">
                                      <p:cBhvr>
                                        <p:cTn id="194" dur="500"/>
                                        <p:tgtEl>
                                          <p:spTgt spid="157"/>
                                        </p:tgtEl>
                                      </p:cBhvr>
                                    </p:animEffect>
                                  </p:childTnLst>
                                </p:cTn>
                              </p:par>
                              <p:par>
                                <p:cTn id="195" presetID="10" presetClass="entr" presetSubtype="0" fill="hold" nodeType="withEffect">
                                  <p:stCondLst>
                                    <p:cond delay="0"/>
                                  </p:stCondLst>
                                  <p:childTnLst>
                                    <p:set>
                                      <p:cBhvr>
                                        <p:cTn id="196" dur="1" fill="hold">
                                          <p:stCondLst>
                                            <p:cond delay="0"/>
                                          </p:stCondLst>
                                        </p:cTn>
                                        <p:tgtEl>
                                          <p:spTgt spid="184"/>
                                        </p:tgtEl>
                                        <p:attrNameLst>
                                          <p:attrName>style.visibility</p:attrName>
                                        </p:attrNameLst>
                                      </p:cBhvr>
                                      <p:to>
                                        <p:strVal val="visible"/>
                                      </p:to>
                                    </p:set>
                                    <p:animEffect transition="in" filter="fade">
                                      <p:cBhvr>
                                        <p:cTn id="197" dur="500"/>
                                        <p:tgtEl>
                                          <p:spTgt spid="184"/>
                                        </p:tgtEl>
                                      </p:cBhvr>
                                    </p:animEffect>
                                  </p:childTnLst>
                                </p:cTn>
                              </p:par>
                              <p:par>
                                <p:cTn id="198" presetID="10" presetClass="entr" presetSubtype="0" fill="hold" nodeType="withEffect">
                                  <p:stCondLst>
                                    <p:cond delay="0"/>
                                  </p:stCondLst>
                                  <p:childTnLst>
                                    <p:set>
                                      <p:cBhvr>
                                        <p:cTn id="199" dur="1" fill="hold">
                                          <p:stCondLst>
                                            <p:cond delay="0"/>
                                          </p:stCondLst>
                                        </p:cTn>
                                        <p:tgtEl>
                                          <p:spTgt spid="185"/>
                                        </p:tgtEl>
                                        <p:attrNameLst>
                                          <p:attrName>style.visibility</p:attrName>
                                        </p:attrNameLst>
                                      </p:cBhvr>
                                      <p:to>
                                        <p:strVal val="visible"/>
                                      </p:to>
                                    </p:set>
                                    <p:animEffect transition="in" filter="fade">
                                      <p:cBhvr>
                                        <p:cTn id="200" dur="500"/>
                                        <p:tgtEl>
                                          <p:spTgt spid="185"/>
                                        </p:tgtEl>
                                      </p:cBhvr>
                                    </p:animEffect>
                                  </p:childTnLst>
                                </p:cTn>
                              </p:par>
                              <p:par>
                                <p:cTn id="201" presetID="10" presetClass="entr" presetSubtype="0" fill="hold" nodeType="withEffect">
                                  <p:stCondLst>
                                    <p:cond delay="0"/>
                                  </p:stCondLst>
                                  <p:childTnLst>
                                    <p:set>
                                      <p:cBhvr>
                                        <p:cTn id="202" dur="1" fill="hold">
                                          <p:stCondLst>
                                            <p:cond delay="0"/>
                                          </p:stCondLst>
                                        </p:cTn>
                                        <p:tgtEl>
                                          <p:spTgt spid="201"/>
                                        </p:tgtEl>
                                        <p:attrNameLst>
                                          <p:attrName>style.visibility</p:attrName>
                                        </p:attrNameLst>
                                      </p:cBhvr>
                                      <p:to>
                                        <p:strVal val="visible"/>
                                      </p:to>
                                    </p:set>
                                    <p:animEffect transition="in" filter="fade">
                                      <p:cBhvr>
                                        <p:cTn id="203" dur="500"/>
                                        <p:tgtEl>
                                          <p:spTgt spid="201"/>
                                        </p:tgtEl>
                                      </p:cBhvr>
                                    </p:animEffect>
                                  </p:childTnLst>
                                </p:cTn>
                              </p:par>
                              <p:par>
                                <p:cTn id="204" presetID="10" presetClass="entr" presetSubtype="0" fill="hold" nodeType="withEffect">
                                  <p:stCondLst>
                                    <p:cond delay="0"/>
                                  </p:stCondLst>
                                  <p:childTnLst>
                                    <p:set>
                                      <p:cBhvr>
                                        <p:cTn id="205" dur="1" fill="hold">
                                          <p:stCondLst>
                                            <p:cond delay="0"/>
                                          </p:stCondLst>
                                        </p:cTn>
                                        <p:tgtEl>
                                          <p:spTgt spid="183"/>
                                        </p:tgtEl>
                                        <p:attrNameLst>
                                          <p:attrName>style.visibility</p:attrName>
                                        </p:attrNameLst>
                                      </p:cBhvr>
                                      <p:to>
                                        <p:strVal val="visible"/>
                                      </p:to>
                                    </p:set>
                                    <p:animEffect transition="in" filter="fade">
                                      <p:cBhvr>
                                        <p:cTn id="206" dur="500"/>
                                        <p:tgtEl>
                                          <p:spTgt spid="183"/>
                                        </p:tgtEl>
                                      </p:cBhvr>
                                    </p:animEffect>
                                  </p:childTnLst>
                                </p:cTn>
                              </p:par>
                              <p:par>
                                <p:cTn id="207" presetID="10" presetClass="entr" presetSubtype="0" fill="hold" grpId="0" nodeType="withEffect">
                                  <p:stCondLst>
                                    <p:cond delay="0"/>
                                  </p:stCondLst>
                                  <p:childTnLst>
                                    <p:set>
                                      <p:cBhvr>
                                        <p:cTn id="208" dur="1" fill="hold">
                                          <p:stCondLst>
                                            <p:cond delay="0"/>
                                          </p:stCondLst>
                                        </p:cTn>
                                        <p:tgtEl>
                                          <p:spTgt spid="189"/>
                                        </p:tgtEl>
                                        <p:attrNameLst>
                                          <p:attrName>style.visibility</p:attrName>
                                        </p:attrNameLst>
                                      </p:cBhvr>
                                      <p:to>
                                        <p:strVal val="visible"/>
                                      </p:to>
                                    </p:set>
                                    <p:animEffect transition="in" filter="fade">
                                      <p:cBhvr>
                                        <p:cTn id="209" dur="500"/>
                                        <p:tgtEl>
                                          <p:spTgt spid="189"/>
                                        </p:tgtEl>
                                      </p:cBhvr>
                                    </p:animEffect>
                                  </p:childTnLst>
                                </p:cTn>
                              </p:par>
                              <p:par>
                                <p:cTn id="210" presetID="10" presetClass="entr" presetSubtype="0" fill="hold" nodeType="withEffect">
                                  <p:stCondLst>
                                    <p:cond delay="0"/>
                                  </p:stCondLst>
                                  <p:childTnLst>
                                    <p:set>
                                      <p:cBhvr>
                                        <p:cTn id="211" dur="1" fill="hold">
                                          <p:stCondLst>
                                            <p:cond delay="0"/>
                                          </p:stCondLst>
                                        </p:cTn>
                                        <p:tgtEl>
                                          <p:spTgt spid="182"/>
                                        </p:tgtEl>
                                        <p:attrNameLst>
                                          <p:attrName>style.visibility</p:attrName>
                                        </p:attrNameLst>
                                      </p:cBhvr>
                                      <p:to>
                                        <p:strVal val="visible"/>
                                      </p:to>
                                    </p:set>
                                    <p:animEffect transition="in" filter="fade">
                                      <p:cBhvr>
                                        <p:cTn id="212" dur="500"/>
                                        <p:tgtEl>
                                          <p:spTgt spid="182"/>
                                        </p:tgtEl>
                                      </p:cBhvr>
                                    </p:animEffect>
                                  </p:childTnLst>
                                </p:cTn>
                              </p:par>
                            </p:childTnLst>
                          </p:cTn>
                        </p:par>
                        <p:par>
                          <p:cTn id="213" fill="hold">
                            <p:stCondLst>
                              <p:cond delay="500"/>
                            </p:stCondLst>
                            <p:childTnLst>
                              <p:par>
                                <p:cTn id="214" presetID="10" presetClass="exit" presetSubtype="0" fill="hold" nodeType="afterEffect">
                                  <p:stCondLst>
                                    <p:cond delay="0"/>
                                  </p:stCondLst>
                                  <p:childTnLst>
                                    <p:animEffect transition="out" filter="fade">
                                      <p:cBhvr>
                                        <p:cTn id="215" dur="500"/>
                                        <p:tgtEl>
                                          <p:spTgt spid="169"/>
                                        </p:tgtEl>
                                      </p:cBhvr>
                                    </p:animEffect>
                                    <p:set>
                                      <p:cBhvr>
                                        <p:cTn id="216" dur="1" fill="hold">
                                          <p:stCondLst>
                                            <p:cond delay="499"/>
                                          </p:stCondLst>
                                        </p:cTn>
                                        <p:tgtEl>
                                          <p:spTgt spid="169"/>
                                        </p:tgtEl>
                                        <p:attrNameLst>
                                          <p:attrName>style.visibility</p:attrName>
                                        </p:attrNameLst>
                                      </p:cBhvr>
                                      <p:to>
                                        <p:strVal val="hidden"/>
                                      </p:to>
                                    </p:set>
                                  </p:childTnLst>
                                </p:cTn>
                              </p:par>
                            </p:childTnLst>
                          </p:cTn>
                        </p:par>
                      </p:childTnLst>
                    </p:cTn>
                  </p:par>
                  <p:par>
                    <p:cTn id="217" fill="hold">
                      <p:stCondLst>
                        <p:cond delay="indefinite"/>
                      </p:stCondLst>
                      <p:childTnLst>
                        <p:par>
                          <p:cTn id="218" fill="hold">
                            <p:stCondLst>
                              <p:cond delay="0"/>
                            </p:stCondLst>
                            <p:childTnLst>
                              <p:par>
                                <p:cTn id="219" presetID="10" presetClass="entr" presetSubtype="0" fill="hold" nodeType="clickEffect">
                                  <p:stCondLst>
                                    <p:cond delay="0"/>
                                  </p:stCondLst>
                                  <p:childTnLst>
                                    <p:set>
                                      <p:cBhvr>
                                        <p:cTn id="220" dur="1" fill="hold">
                                          <p:stCondLst>
                                            <p:cond delay="0"/>
                                          </p:stCondLst>
                                        </p:cTn>
                                        <p:tgtEl>
                                          <p:spTgt spid="35"/>
                                        </p:tgtEl>
                                        <p:attrNameLst>
                                          <p:attrName>style.visibility</p:attrName>
                                        </p:attrNameLst>
                                      </p:cBhvr>
                                      <p:to>
                                        <p:strVal val="visible"/>
                                      </p:to>
                                    </p:set>
                                    <p:animEffect transition="in" filter="fade">
                                      <p:cBhvr>
                                        <p:cTn id="22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4" grpId="1" animBg="1"/>
      <p:bldP spid="85" grpId="0" animBg="1"/>
      <p:bldP spid="87" grpId="0"/>
      <p:bldP spid="88" grpId="0"/>
      <p:bldP spid="114" grpId="0" animBg="1"/>
      <p:bldP spid="119" grpId="0"/>
      <p:bldP spid="129" grpId="0" animBg="1"/>
      <p:bldP spid="131" grpId="0"/>
      <p:bldP spid="132" grpId="0"/>
      <p:bldP spid="135" grpId="0" animBg="1"/>
      <p:bldP spid="144" grpId="0"/>
      <p:bldP spid="156" grpId="0"/>
      <p:bldP spid="160" grpId="0" animBg="1"/>
      <p:bldP spid="165" grpId="0"/>
      <p:bldP spid="175" grpId="0" animBg="1"/>
      <p:bldP spid="175" grpId="1" animBg="1"/>
      <p:bldP spid="177" grpId="0"/>
      <p:bldP spid="177" grpId="1"/>
      <p:bldP spid="178" grpId="0"/>
      <p:bldP spid="178" grpId="1"/>
      <p:bldP spid="181" grpId="0" animBg="1"/>
      <p:bldP spid="187" grpId="0" animBg="1"/>
      <p:bldP spid="189" grpId="0"/>
      <p:bldP spid="190" grpId="0"/>
      <p:bldP spid="20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F81699D-60C4-47B1-B803-669D6FC82141}"/>
              </a:ext>
            </a:extLst>
          </p:cNvPr>
          <p:cNvGrpSpPr/>
          <p:nvPr/>
        </p:nvGrpSpPr>
        <p:grpSpPr>
          <a:xfrm>
            <a:off x="7323693" y="1510968"/>
            <a:ext cx="371606" cy="649145"/>
            <a:chOff x="7323693" y="1510968"/>
            <a:chExt cx="371606" cy="649145"/>
          </a:xfrm>
        </p:grpSpPr>
        <p:grpSp>
          <p:nvGrpSpPr>
            <p:cNvPr id="180" name="Group 179">
              <a:extLst>
                <a:ext uri="{FF2B5EF4-FFF2-40B4-BE49-F238E27FC236}">
                  <a16:creationId xmlns:a16="http://schemas.microsoft.com/office/drawing/2014/main" id="{9F580A79-DBE2-4B1A-A561-1E349AE38882}"/>
                </a:ext>
              </a:extLst>
            </p:cNvPr>
            <p:cNvGrpSpPr/>
            <p:nvPr/>
          </p:nvGrpSpPr>
          <p:grpSpPr>
            <a:xfrm>
              <a:off x="7323693" y="1510968"/>
              <a:ext cx="371606" cy="649145"/>
              <a:chOff x="6983190" y="3621644"/>
              <a:chExt cx="371606" cy="649145"/>
            </a:xfrm>
          </p:grpSpPr>
          <p:pic>
            <p:nvPicPr>
              <p:cNvPr id="197" name="Picture 196">
                <a:extLst>
                  <a:ext uri="{FF2B5EF4-FFF2-40B4-BE49-F238E27FC236}">
                    <a16:creationId xmlns:a16="http://schemas.microsoft.com/office/drawing/2014/main" id="{18DA2302-4B06-413C-AED3-B80E1963EF2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83190" y="3621644"/>
                <a:ext cx="371606" cy="649145"/>
              </a:xfrm>
              <a:prstGeom prst="rect">
                <a:avLst/>
              </a:prstGeom>
            </p:spPr>
          </p:pic>
          <p:sp>
            <p:nvSpPr>
              <p:cNvPr id="198" name="Oval 197">
                <a:extLst>
                  <a:ext uri="{FF2B5EF4-FFF2-40B4-BE49-F238E27FC236}">
                    <a16:creationId xmlns:a16="http://schemas.microsoft.com/office/drawing/2014/main" id="{19EA6590-7515-4965-91EC-1FAF0CF975B0}"/>
                  </a:ext>
                </a:extLst>
              </p:cNvPr>
              <p:cNvSpPr>
                <a:spLocks noChangeAspect="1"/>
              </p:cNvSpPr>
              <p:nvPr/>
            </p:nvSpPr>
            <p:spPr>
              <a:xfrm rot="10800000">
                <a:off x="7009409" y="3761641"/>
                <a:ext cx="86084" cy="86084"/>
              </a:xfrm>
              <a:prstGeom prst="ellipse">
                <a:avLst/>
              </a:prstGeom>
              <a:solidFill>
                <a:schemeClr val="accent1">
                  <a:lumMod val="2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sp>
          <p:nvSpPr>
            <p:cNvPr id="186" name="Oval 185">
              <a:extLst>
                <a:ext uri="{FF2B5EF4-FFF2-40B4-BE49-F238E27FC236}">
                  <a16:creationId xmlns:a16="http://schemas.microsoft.com/office/drawing/2014/main" id="{259A7D48-80B2-490C-A588-04DEF8956A1E}"/>
                </a:ext>
              </a:extLst>
            </p:cNvPr>
            <p:cNvSpPr>
              <a:spLocks noChangeAspect="1"/>
            </p:cNvSpPr>
            <p:nvPr/>
          </p:nvSpPr>
          <p:spPr>
            <a:xfrm rot="10800000">
              <a:off x="7336155" y="1682641"/>
              <a:ext cx="86084" cy="86084"/>
            </a:xfrm>
            <a:prstGeom prst="ellipse">
              <a:avLst/>
            </a:prstGeom>
            <a:solidFill>
              <a:schemeClr val="accent1">
                <a:lumMod val="2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sp>
        <p:nvSpPr>
          <p:cNvPr id="3" name="Title 2">
            <a:extLst>
              <a:ext uri="{FF2B5EF4-FFF2-40B4-BE49-F238E27FC236}">
                <a16:creationId xmlns:a16="http://schemas.microsoft.com/office/drawing/2014/main" id="{11796F25-7B20-43F9-A29A-A7C162EAFA3D}"/>
              </a:ext>
            </a:extLst>
          </p:cNvPr>
          <p:cNvSpPr>
            <a:spLocks noGrp="1"/>
          </p:cNvSpPr>
          <p:nvPr>
            <p:ph type="title"/>
          </p:nvPr>
        </p:nvSpPr>
        <p:spPr>
          <a:xfrm>
            <a:off x="382772" y="-45031"/>
            <a:ext cx="8229600" cy="1143000"/>
          </a:xfrm>
        </p:spPr>
        <p:txBody>
          <a:bodyPr/>
          <a:lstStyle/>
          <a:p>
            <a:pPr algn="l"/>
            <a:r>
              <a:rPr lang="en-US" sz="3200" dirty="0"/>
              <a:t>Note that 4</a:t>
            </a:r>
            <a:r>
              <a:rPr lang="en-US" sz="3200" baseline="-25000" dirty="0"/>
              <a:t>1</a:t>
            </a:r>
            <a:r>
              <a:rPr lang="en-US" sz="3200" dirty="0"/>
              <a:t> and 4</a:t>
            </a:r>
            <a:r>
              <a:rPr lang="en-US" sz="3200" baseline="-25000" dirty="0"/>
              <a:t>3</a:t>
            </a:r>
            <a:r>
              <a:rPr lang="en-US" sz="3200" dirty="0"/>
              <a:t> screw axes are mirror images of each other</a:t>
            </a:r>
          </a:p>
        </p:txBody>
      </p:sp>
      <p:graphicFrame>
        <p:nvGraphicFramePr>
          <p:cNvPr id="35" name="Table 30">
            <a:extLst>
              <a:ext uri="{FF2B5EF4-FFF2-40B4-BE49-F238E27FC236}">
                <a16:creationId xmlns:a16="http://schemas.microsoft.com/office/drawing/2014/main" id="{03939470-AEBE-478D-9FF6-5CD4790BE3B0}"/>
              </a:ext>
            </a:extLst>
          </p:cNvPr>
          <p:cNvGraphicFramePr>
            <a:graphicFrameLocks noGrp="1"/>
          </p:cNvGraphicFramePr>
          <p:nvPr>
            <p:extLst>
              <p:ext uri="{D42A27DB-BD31-4B8C-83A1-F6EECF244321}">
                <p14:modId xmlns:p14="http://schemas.microsoft.com/office/powerpoint/2010/main" val="168644350"/>
              </p:ext>
            </p:extLst>
          </p:nvPr>
        </p:nvGraphicFramePr>
        <p:xfrm>
          <a:off x="76600" y="5797590"/>
          <a:ext cx="8610200" cy="949960"/>
        </p:xfrm>
        <a:graphic>
          <a:graphicData uri="http://schemas.openxmlformats.org/drawingml/2006/table">
            <a:tbl>
              <a:tblPr firstRow="1" bandRow="1">
                <a:tableStyleId>{35758FB7-9AC5-4552-8A53-C91805E547FA}</a:tableStyleId>
              </a:tblPr>
              <a:tblGrid>
                <a:gridCol w="2152550">
                  <a:extLst>
                    <a:ext uri="{9D8B030D-6E8A-4147-A177-3AD203B41FA5}">
                      <a16:colId xmlns:a16="http://schemas.microsoft.com/office/drawing/2014/main" val="3139943606"/>
                    </a:ext>
                  </a:extLst>
                </a:gridCol>
                <a:gridCol w="2152550">
                  <a:extLst>
                    <a:ext uri="{9D8B030D-6E8A-4147-A177-3AD203B41FA5}">
                      <a16:colId xmlns:a16="http://schemas.microsoft.com/office/drawing/2014/main" val="1719313379"/>
                    </a:ext>
                  </a:extLst>
                </a:gridCol>
                <a:gridCol w="2152550">
                  <a:extLst>
                    <a:ext uri="{9D8B030D-6E8A-4147-A177-3AD203B41FA5}">
                      <a16:colId xmlns:a16="http://schemas.microsoft.com/office/drawing/2014/main" val="2485071610"/>
                    </a:ext>
                  </a:extLst>
                </a:gridCol>
                <a:gridCol w="2152550">
                  <a:extLst>
                    <a:ext uri="{9D8B030D-6E8A-4147-A177-3AD203B41FA5}">
                      <a16:colId xmlns:a16="http://schemas.microsoft.com/office/drawing/2014/main" val="2639010470"/>
                    </a:ext>
                  </a:extLst>
                </a:gridCol>
              </a:tblGrid>
              <a:tr h="370840">
                <a:tc>
                  <a:txBody>
                    <a:bodyPr/>
                    <a:lstStyle/>
                    <a:p>
                      <a:r>
                        <a:rPr lang="en-US" dirty="0">
                          <a:solidFill>
                            <a:schemeClr val="tx1"/>
                          </a:solidFill>
                        </a:rPr>
                        <a:t>Harker Section</a:t>
                      </a:r>
                    </a:p>
                  </a:txBody>
                  <a:tcPr/>
                </a:tc>
                <a:tc>
                  <a:txBody>
                    <a:bodyPr/>
                    <a:lstStyle/>
                    <a:p>
                      <a:r>
                        <a:rPr lang="en-US" dirty="0">
                          <a:solidFill>
                            <a:schemeClr val="tx1"/>
                          </a:solidFill>
                        </a:rPr>
                        <a:t>w=¼, ½, ¾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txBody>
                  <a:tcPr/>
                </a:tc>
                <a:tc>
                  <a:txBody>
                    <a:bodyPr/>
                    <a:lstStyle/>
                    <a:p>
                      <a:r>
                        <a:rPr lang="en-US" dirty="0">
                          <a:solidFill>
                            <a:schemeClr val="tx1"/>
                          </a:solidFill>
                        </a:rPr>
                        <a:t>w=¼, ½, ¾ </a:t>
                      </a:r>
                    </a:p>
                  </a:txBody>
                  <a:tcPr/>
                </a:tc>
                <a:extLst>
                  <a:ext uri="{0D108BD9-81ED-4DB2-BD59-A6C34878D82A}">
                    <a16:rowId xmlns:a16="http://schemas.microsoft.com/office/drawing/2014/main" val="1392146861"/>
                  </a:ext>
                </a:extLst>
              </a:tr>
              <a:tr h="370840">
                <a:tc>
                  <a:txBody>
                    <a:bodyPr/>
                    <a:lstStyle/>
                    <a:p>
                      <a:r>
                        <a:rPr lang="en-US" sz="1600" dirty="0">
                          <a:solidFill>
                            <a:schemeClr val="tx1"/>
                          </a:solidFill>
                        </a:rPr>
                        <a:t>Symmetry Equivalent Positions</a:t>
                      </a:r>
                    </a:p>
                  </a:txBody>
                  <a:tcPr/>
                </a:tc>
                <a:tc>
                  <a:txBody>
                    <a:bodyPr/>
                    <a:lstStyle/>
                    <a:p>
                      <a:r>
                        <a:rPr lang="en-US" sz="1600" dirty="0">
                          <a:solidFill>
                            <a:schemeClr val="tx1"/>
                          </a:solidFill>
                        </a:rPr>
                        <a:t>Differ by increments of ¼(c)</a:t>
                      </a:r>
                    </a:p>
                  </a:txBody>
                  <a:tcPr/>
                </a:tc>
                <a:tc>
                  <a:txBody>
                    <a:bodyPr/>
                    <a:lstStyle/>
                    <a:p>
                      <a:endParaRPr lang="en-US" sz="1600" dirty="0">
                        <a:solidFill>
                          <a:schemeClr val="tx1"/>
                        </a:solidFill>
                      </a:endParaRPr>
                    </a:p>
                  </a:txBody>
                  <a:tcPr/>
                </a:tc>
                <a:tc>
                  <a:txBody>
                    <a:bodyPr/>
                    <a:lstStyle/>
                    <a:p>
                      <a:r>
                        <a:rPr lang="en-US" sz="1600" dirty="0">
                          <a:solidFill>
                            <a:schemeClr val="tx1"/>
                          </a:solidFill>
                        </a:rPr>
                        <a:t>Share the same z coordinate</a:t>
                      </a:r>
                    </a:p>
                  </a:txBody>
                  <a:tcPr/>
                </a:tc>
                <a:extLst>
                  <a:ext uri="{0D108BD9-81ED-4DB2-BD59-A6C34878D82A}">
                    <a16:rowId xmlns:a16="http://schemas.microsoft.com/office/drawing/2014/main" val="1916132550"/>
                  </a:ext>
                </a:extLst>
              </a:tr>
            </a:tbl>
          </a:graphicData>
        </a:graphic>
      </p:graphicFrame>
      <p:sp>
        <p:nvSpPr>
          <p:cNvPr id="37" name="Content Placeholder 3">
            <a:extLst>
              <a:ext uri="{FF2B5EF4-FFF2-40B4-BE49-F238E27FC236}">
                <a16:creationId xmlns:a16="http://schemas.microsoft.com/office/drawing/2014/main" id="{E7E757F5-14D8-4FD2-8035-09D7F8EBD5B8}"/>
              </a:ext>
            </a:extLst>
          </p:cNvPr>
          <p:cNvSpPr>
            <a:spLocks noGrp="1"/>
          </p:cNvSpPr>
          <p:nvPr>
            <p:ph idx="1"/>
          </p:nvPr>
        </p:nvSpPr>
        <p:spPr>
          <a:xfrm>
            <a:off x="2202940" y="4636256"/>
            <a:ext cx="1717737" cy="1297775"/>
          </a:xfrm>
        </p:spPr>
        <p:txBody>
          <a:bodyPr/>
          <a:lstStyle/>
          <a:p>
            <a:pPr marL="0" indent="0">
              <a:buNone/>
            </a:pPr>
            <a:r>
              <a:rPr lang="en-US" sz="1600" dirty="0"/>
              <a:t>Space group P4</a:t>
            </a:r>
            <a:r>
              <a:rPr lang="en-US" sz="1600" baseline="-25000" dirty="0"/>
              <a:t>1</a:t>
            </a:r>
            <a:r>
              <a:rPr lang="en-US" sz="1600" dirty="0"/>
              <a:t> </a:t>
            </a:r>
            <a:r>
              <a:rPr lang="en-US" sz="1200" dirty="0"/>
              <a:t>(1) X,Y,Z</a:t>
            </a:r>
          </a:p>
          <a:p>
            <a:pPr marL="0" indent="0">
              <a:buNone/>
            </a:pPr>
            <a:r>
              <a:rPr lang="en-US" sz="1200" dirty="0"/>
              <a:t> (2) -Y,X,1/4+Z</a:t>
            </a:r>
          </a:p>
          <a:p>
            <a:pPr marL="0" indent="0">
              <a:buNone/>
            </a:pPr>
            <a:r>
              <a:rPr lang="en-US" sz="1200" dirty="0"/>
              <a:t> (3) -X,-Y,1/2+Z</a:t>
            </a:r>
          </a:p>
          <a:p>
            <a:pPr marL="0" indent="0">
              <a:buNone/>
            </a:pPr>
            <a:r>
              <a:rPr lang="en-US" sz="1200" dirty="0"/>
              <a:t> (4) Y,-X,3/4+Z</a:t>
            </a:r>
          </a:p>
        </p:txBody>
      </p:sp>
      <p:sp>
        <p:nvSpPr>
          <p:cNvPr id="61" name="Content Placeholder 3">
            <a:extLst>
              <a:ext uri="{FF2B5EF4-FFF2-40B4-BE49-F238E27FC236}">
                <a16:creationId xmlns:a16="http://schemas.microsoft.com/office/drawing/2014/main" id="{917E56C6-6AAF-4396-815D-F167891156C6}"/>
              </a:ext>
            </a:extLst>
          </p:cNvPr>
          <p:cNvSpPr txBox="1">
            <a:spLocks/>
          </p:cNvSpPr>
          <p:nvPr/>
        </p:nvSpPr>
        <p:spPr bwMode="auto">
          <a:xfrm>
            <a:off x="6585471" y="4603134"/>
            <a:ext cx="1717737" cy="1385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n-US" sz="1600" kern="0" dirty="0"/>
              <a:t>Space group P4</a:t>
            </a:r>
            <a:r>
              <a:rPr lang="en-US" sz="1600" kern="0" baseline="-25000" dirty="0"/>
              <a:t>3</a:t>
            </a:r>
          </a:p>
          <a:p>
            <a:pPr marL="0" indent="0">
              <a:buFontTx/>
              <a:buNone/>
            </a:pPr>
            <a:r>
              <a:rPr lang="en-US" sz="1200" kern="0" dirty="0"/>
              <a:t>(1) X,Y,Z</a:t>
            </a:r>
          </a:p>
          <a:p>
            <a:pPr marL="0" indent="0">
              <a:buFontTx/>
              <a:buNone/>
            </a:pPr>
            <a:r>
              <a:rPr lang="en-US" sz="1200" kern="0" dirty="0"/>
              <a:t>(2) -Y,X,3/4+Z</a:t>
            </a:r>
          </a:p>
          <a:p>
            <a:pPr marL="0" indent="0">
              <a:buFontTx/>
              <a:buNone/>
            </a:pPr>
            <a:r>
              <a:rPr lang="en-US" sz="1200" kern="0" dirty="0"/>
              <a:t>(3) -X,-Y,1/2+Z</a:t>
            </a:r>
          </a:p>
          <a:p>
            <a:pPr marL="0" indent="0">
              <a:buFontTx/>
              <a:buNone/>
            </a:pPr>
            <a:r>
              <a:rPr lang="en-US" sz="1200" kern="0" dirty="0"/>
              <a:t>(4) Y,-X,1/4+Z</a:t>
            </a:r>
          </a:p>
          <a:p>
            <a:pPr marL="0" indent="0">
              <a:buFontTx/>
              <a:buNone/>
            </a:pPr>
            <a:endParaRPr lang="en-US" sz="1600" kern="0" dirty="0"/>
          </a:p>
        </p:txBody>
      </p:sp>
      <p:grpSp>
        <p:nvGrpSpPr>
          <p:cNvPr id="63" name="Group 62">
            <a:extLst>
              <a:ext uri="{FF2B5EF4-FFF2-40B4-BE49-F238E27FC236}">
                <a16:creationId xmlns:a16="http://schemas.microsoft.com/office/drawing/2014/main" id="{F30F1CE5-C1A9-4CFE-ABCA-A95C2D0B8F5E}"/>
              </a:ext>
            </a:extLst>
          </p:cNvPr>
          <p:cNvGrpSpPr/>
          <p:nvPr/>
        </p:nvGrpSpPr>
        <p:grpSpPr>
          <a:xfrm>
            <a:off x="2804930" y="2973455"/>
            <a:ext cx="371606" cy="649145"/>
            <a:chOff x="6983190" y="3621644"/>
            <a:chExt cx="371606" cy="649145"/>
          </a:xfrm>
        </p:grpSpPr>
        <p:pic>
          <p:nvPicPr>
            <p:cNvPr id="64" name="Picture 63">
              <a:extLst>
                <a:ext uri="{FF2B5EF4-FFF2-40B4-BE49-F238E27FC236}">
                  <a16:creationId xmlns:a16="http://schemas.microsoft.com/office/drawing/2014/main" id="{88AEA6C1-704E-46A6-A979-7B1E90B09D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83190" y="3621644"/>
              <a:ext cx="371606" cy="649145"/>
            </a:xfrm>
            <a:prstGeom prst="rect">
              <a:avLst/>
            </a:prstGeom>
          </p:spPr>
        </p:pic>
        <p:sp>
          <p:nvSpPr>
            <p:cNvPr id="65" name="Oval 64">
              <a:extLst>
                <a:ext uri="{FF2B5EF4-FFF2-40B4-BE49-F238E27FC236}">
                  <a16:creationId xmlns:a16="http://schemas.microsoft.com/office/drawing/2014/main" id="{391587A5-B024-44A0-AC9B-B79DD1CEC82B}"/>
                </a:ext>
              </a:extLst>
            </p:cNvPr>
            <p:cNvSpPr>
              <a:spLocks noChangeAspect="1"/>
            </p:cNvSpPr>
            <p:nvPr/>
          </p:nvSpPr>
          <p:spPr>
            <a:xfrm rot="10800000">
              <a:off x="7009409" y="3761641"/>
              <a:ext cx="86084" cy="86084"/>
            </a:xfrm>
            <a:prstGeom prst="ellipse">
              <a:avLst/>
            </a:prstGeom>
            <a:solidFill>
              <a:schemeClr val="accent1">
                <a:lumMod val="2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sp>
        <p:nvSpPr>
          <p:cNvPr id="66" name="Cube 65">
            <a:extLst>
              <a:ext uri="{FF2B5EF4-FFF2-40B4-BE49-F238E27FC236}">
                <a16:creationId xmlns:a16="http://schemas.microsoft.com/office/drawing/2014/main" id="{35ED5E76-10D2-4C99-B61D-29473B0294B5}"/>
              </a:ext>
            </a:extLst>
          </p:cNvPr>
          <p:cNvSpPr/>
          <p:nvPr/>
        </p:nvSpPr>
        <p:spPr>
          <a:xfrm>
            <a:off x="2131868" y="2676904"/>
            <a:ext cx="1717734" cy="1773315"/>
          </a:xfrm>
          <a:prstGeom prst="cube">
            <a:avLst>
              <a:gd name="adj" fmla="val 17489"/>
            </a:avLst>
          </a:prstGeom>
          <a:solidFill>
            <a:schemeClr val="accent5">
              <a:alpha val="50000"/>
            </a:schemeClr>
          </a:solidFill>
          <a:ln>
            <a:solidFill>
              <a:schemeClr val="bg1">
                <a:lumMod val="75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67" name="Straight Arrow Connector 66">
            <a:extLst>
              <a:ext uri="{FF2B5EF4-FFF2-40B4-BE49-F238E27FC236}">
                <a16:creationId xmlns:a16="http://schemas.microsoft.com/office/drawing/2014/main" id="{E928BDBC-3318-4784-8D4F-7CDFBCE13599}"/>
              </a:ext>
            </a:extLst>
          </p:cNvPr>
          <p:cNvCxnSpPr>
            <a:cxnSpLocks/>
          </p:cNvCxnSpPr>
          <p:nvPr/>
        </p:nvCxnSpPr>
        <p:spPr>
          <a:xfrm flipV="1">
            <a:off x="2954848" y="2817008"/>
            <a:ext cx="0" cy="1623062"/>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grpSp>
        <p:nvGrpSpPr>
          <p:cNvPr id="68" name="Group 67">
            <a:extLst>
              <a:ext uri="{FF2B5EF4-FFF2-40B4-BE49-F238E27FC236}">
                <a16:creationId xmlns:a16="http://schemas.microsoft.com/office/drawing/2014/main" id="{C141BE76-912D-48C9-85B0-EF55E411B01D}"/>
              </a:ext>
            </a:extLst>
          </p:cNvPr>
          <p:cNvGrpSpPr/>
          <p:nvPr/>
        </p:nvGrpSpPr>
        <p:grpSpPr>
          <a:xfrm>
            <a:off x="2732091" y="3709770"/>
            <a:ext cx="370284" cy="649145"/>
            <a:chOff x="6410497" y="3621644"/>
            <a:chExt cx="370284" cy="649145"/>
          </a:xfrm>
        </p:grpSpPr>
        <p:pic>
          <p:nvPicPr>
            <p:cNvPr id="69" name="Picture 68">
              <a:extLst>
                <a:ext uri="{FF2B5EF4-FFF2-40B4-BE49-F238E27FC236}">
                  <a16:creationId xmlns:a16="http://schemas.microsoft.com/office/drawing/2014/main" id="{6CBFB399-482A-49A1-8A92-9F687C6271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0497" y="3621644"/>
              <a:ext cx="370284" cy="649145"/>
            </a:xfrm>
            <a:prstGeom prst="rect">
              <a:avLst/>
            </a:prstGeom>
          </p:spPr>
        </p:pic>
        <p:sp>
          <p:nvSpPr>
            <p:cNvPr id="70" name="Oval 69">
              <a:extLst>
                <a:ext uri="{FF2B5EF4-FFF2-40B4-BE49-F238E27FC236}">
                  <a16:creationId xmlns:a16="http://schemas.microsoft.com/office/drawing/2014/main" id="{DB95C193-6B64-4F04-A9EB-3DACF9482993}"/>
                </a:ext>
              </a:extLst>
            </p:cNvPr>
            <p:cNvSpPr>
              <a:spLocks noChangeAspect="1"/>
            </p:cNvSpPr>
            <p:nvPr/>
          </p:nvSpPr>
          <p:spPr>
            <a:xfrm rot="10800000">
              <a:off x="6662470" y="3761641"/>
              <a:ext cx="86084" cy="86084"/>
            </a:xfrm>
            <a:prstGeom prst="ellipse">
              <a:avLst/>
            </a:prstGeom>
            <a:solidFill>
              <a:schemeClr val="accent1">
                <a:lumMod val="2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DA9430F7-91E4-482F-90D3-313EC88A1B87}"/>
              </a:ext>
            </a:extLst>
          </p:cNvPr>
          <p:cNvSpPr txBox="1"/>
          <p:nvPr/>
        </p:nvSpPr>
        <p:spPr>
          <a:xfrm>
            <a:off x="3013117" y="4222241"/>
            <a:ext cx="300082" cy="369332"/>
          </a:xfrm>
          <a:prstGeom prst="rect">
            <a:avLst/>
          </a:prstGeom>
          <a:noFill/>
        </p:spPr>
        <p:txBody>
          <a:bodyPr wrap="none" rtlCol="0">
            <a:spAutoFit/>
          </a:bodyPr>
          <a:lstStyle/>
          <a:p>
            <a:r>
              <a:rPr lang="en-US" dirty="0"/>
              <a:t>y</a:t>
            </a:r>
          </a:p>
        </p:txBody>
      </p:sp>
      <p:sp>
        <p:nvSpPr>
          <p:cNvPr id="72" name="TextBox 71">
            <a:extLst>
              <a:ext uri="{FF2B5EF4-FFF2-40B4-BE49-F238E27FC236}">
                <a16:creationId xmlns:a16="http://schemas.microsoft.com/office/drawing/2014/main" id="{8BD5E212-2229-43D8-8B38-152660495150}"/>
              </a:ext>
            </a:extLst>
          </p:cNvPr>
          <p:cNvSpPr txBox="1"/>
          <p:nvPr/>
        </p:nvSpPr>
        <p:spPr>
          <a:xfrm>
            <a:off x="2412333" y="4332508"/>
            <a:ext cx="300082" cy="369332"/>
          </a:xfrm>
          <a:prstGeom prst="rect">
            <a:avLst/>
          </a:prstGeom>
          <a:noFill/>
        </p:spPr>
        <p:txBody>
          <a:bodyPr wrap="none" rtlCol="0">
            <a:spAutoFit/>
          </a:bodyPr>
          <a:lstStyle/>
          <a:p>
            <a:r>
              <a:rPr lang="en-US" dirty="0"/>
              <a:t>x</a:t>
            </a:r>
          </a:p>
        </p:txBody>
      </p:sp>
      <p:grpSp>
        <p:nvGrpSpPr>
          <p:cNvPr id="73" name="Group 72">
            <a:extLst>
              <a:ext uri="{FF2B5EF4-FFF2-40B4-BE49-F238E27FC236}">
                <a16:creationId xmlns:a16="http://schemas.microsoft.com/office/drawing/2014/main" id="{13B118CE-C6BD-441A-B221-01E0FEC744A3}"/>
              </a:ext>
            </a:extLst>
          </p:cNvPr>
          <p:cNvGrpSpPr/>
          <p:nvPr/>
        </p:nvGrpSpPr>
        <p:grpSpPr>
          <a:xfrm>
            <a:off x="3163158" y="3336390"/>
            <a:ext cx="331186" cy="649145"/>
            <a:chOff x="6603617" y="1918698"/>
            <a:chExt cx="331186" cy="649145"/>
          </a:xfrm>
        </p:grpSpPr>
        <p:sp>
          <p:nvSpPr>
            <p:cNvPr id="75" name="Oval 74">
              <a:extLst>
                <a:ext uri="{FF2B5EF4-FFF2-40B4-BE49-F238E27FC236}">
                  <a16:creationId xmlns:a16="http://schemas.microsoft.com/office/drawing/2014/main" id="{424DD613-CFFE-4BDA-AA5E-5B701F595E0F}"/>
                </a:ext>
              </a:extLst>
            </p:cNvPr>
            <p:cNvSpPr>
              <a:spLocks noChangeAspect="1"/>
            </p:cNvSpPr>
            <p:nvPr/>
          </p:nvSpPr>
          <p:spPr>
            <a:xfrm rot="10800000">
              <a:off x="6603617" y="2054466"/>
              <a:ext cx="86084" cy="86084"/>
            </a:xfrm>
            <a:prstGeom prst="ellipse">
              <a:avLst/>
            </a:prstGeom>
            <a:solidFill>
              <a:schemeClr val="accent1">
                <a:lumMod val="2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78" name="Picture 77">
              <a:extLst>
                <a:ext uri="{FF2B5EF4-FFF2-40B4-BE49-F238E27FC236}">
                  <a16:creationId xmlns:a16="http://schemas.microsoft.com/office/drawing/2014/main" id="{73FF2A71-3AA4-40EA-84BB-A63816BD041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610232" y="1918698"/>
              <a:ext cx="324571" cy="649145"/>
            </a:xfrm>
            <a:prstGeom prst="rect">
              <a:avLst/>
            </a:prstGeom>
          </p:spPr>
        </p:pic>
      </p:grpSp>
      <p:grpSp>
        <p:nvGrpSpPr>
          <p:cNvPr id="79" name="Group 78">
            <a:extLst>
              <a:ext uri="{FF2B5EF4-FFF2-40B4-BE49-F238E27FC236}">
                <a16:creationId xmlns:a16="http://schemas.microsoft.com/office/drawing/2014/main" id="{69BB672B-3EA9-4DB1-8847-10307D9420A1}"/>
              </a:ext>
            </a:extLst>
          </p:cNvPr>
          <p:cNvGrpSpPr/>
          <p:nvPr/>
        </p:nvGrpSpPr>
        <p:grpSpPr>
          <a:xfrm>
            <a:off x="2337541" y="2610806"/>
            <a:ext cx="312778" cy="649145"/>
            <a:chOff x="7042018" y="1918697"/>
            <a:chExt cx="312778" cy="649145"/>
          </a:xfrm>
        </p:grpSpPr>
        <p:pic>
          <p:nvPicPr>
            <p:cNvPr id="80" name="Picture 79">
              <a:extLst>
                <a:ext uri="{FF2B5EF4-FFF2-40B4-BE49-F238E27FC236}">
                  <a16:creationId xmlns:a16="http://schemas.microsoft.com/office/drawing/2014/main" id="{69E6BE7E-C3D9-4341-9994-5492774342D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042018" y="1918697"/>
              <a:ext cx="290406" cy="649145"/>
            </a:xfrm>
            <a:prstGeom prst="rect">
              <a:avLst/>
            </a:prstGeom>
          </p:spPr>
        </p:pic>
        <p:sp>
          <p:nvSpPr>
            <p:cNvPr id="81" name="Oval 80">
              <a:extLst>
                <a:ext uri="{FF2B5EF4-FFF2-40B4-BE49-F238E27FC236}">
                  <a16:creationId xmlns:a16="http://schemas.microsoft.com/office/drawing/2014/main" id="{08AA23CA-5DC7-4483-91CB-5E76BEDF0E2E}"/>
                </a:ext>
              </a:extLst>
            </p:cNvPr>
            <p:cNvSpPr>
              <a:spLocks noChangeAspect="1"/>
            </p:cNvSpPr>
            <p:nvPr/>
          </p:nvSpPr>
          <p:spPr>
            <a:xfrm rot="10800000">
              <a:off x="7268712" y="2011424"/>
              <a:ext cx="86084" cy="86084"/>
            </a:xfrm>
            <a:prstGeom prst="ellipse">
              <a:avLst/>
            </a:prstGeom>
            <a:solidFill>
              <a:schemeClr val="accent1">
                <a:lumMod val="2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cxnSp>
        <p:nvCxnSpPr>
          <p:cNvPr id="82" name="Straight Arrow Connector 81">
            <a:extLst>
              <a:ext uri="{FF2B5EF4-FFF2-40B4-BE49-F238E27FC236}">
                <a16:creationId xmlns:a16="http://schemas.microsoft.com/office/drawing/2014/main" id="{B4ED980B-87B7-4EB2-8C85-831A0576E753}"/>
              </a:ext>
            </a:extLst>
          </p:cNvPr>
          <p:cNvCxnSpPr>
            <a:cxnSpLocks/>
          </p:cNvCxnSpPr>
          <p:nvPr/>
        </p:nvCxnSpPr>
        <p:spPr>
          <a:xfrm flipH="1">
            <a:off x="2188770" y="4438951"/>
            <a:ext cx="770681" cy="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83" name="Straight Arrow Connector 82">
            <a:extLst>
              <a:ext uri="{FF2B5EF4-FFF2-40B4-BE49-F238E27FC236}">
                <a16:creationId xmlns:a16="http://schemas.microsoft.com/office/drawing/2014/main" id="{A66719AB-A57F-42BF-81A6-30A0C6A2E3AB}"/>
              </a:ext>
            </a:extLst>
          </p:cNvPr>
          <p:cNvCxnSpPr>
            <a:cxnSpLocks/>
          </p:cNvCxnSpPr>
          <p:nvPr/>
        </p:nvCxnSpPr>
        <p:spPr>
          <a:xfrm flipV="1">
            <a:off x="2964639" y="4240789"/>
            <a:ext cx="230518" cy="200394"/>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84" name="Oval 83">
            <a:extLst>
              <a:ext uri="{FF2B5EF4-FFF2-40B4-BE49-F238E27FC236}">
                <a16:creationId xmlns:a16="http://schemas.microsoft.com/office/drawing/2014/main" id="{ED6CFD90-6C3C-464F-A9BB-E3473122F2D5}"/>
              </a:ext>
            </a:extLst>
          </p:cNvPr>
          <p:cNvSpPr>
            <a:spLocks noChangeAspect="1"/>
          </p:cNvSpPr>
          <p:nvPr/>
        </p:nvSpPr>
        <p:spPr>
          <a:xfrm rot="10800000">
            <a:off x="2817392" y="3145128"/>
            <a:ext cx="86084" cy="86084"/>
          </a:xfrm>
          <a:prstGeom prst="ellipse">
            <a:avLst/>
          </a:prstGeom>
          <a:solidFill>
            <a:schemeClr val="accent1">
              <a:lumMod val="2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cxnSp>
        <p:nvCxnSpPr>
          <p:cNvPr id="86" name="Straight Arrow Connector 85">
            <a:extLst>
              <a:ext uri="{FF2B5EF4-FFF2-40B4-BE49-F238E27FC236}">
                <a16:creationId xmlns:a16="http://schemas.microsoft.com/office/drawing/2014/main" id="{7135EF76-459B-4BFB-BE54-23D5D21C4E66}"/>
              </a:ext>
            </a:extLst>
          </p:cNvPr>
          <p:cNvCxnSpPr>
            <a:cxnSpLocks/>
          </p:cNvCxnSpPr>
          <p:nvPr/>
        </p:nvCxnSpPr>
        <p:spPr>
          <a:xfrm flipV="1">
            <a:off x="2954847" y="2812421"/>
            <a:ext cx="1" cy="23021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88" name="TextBox 87">
            <a:extLst>
              <a:ext uri="{FF2B5EF4-FFF2-40B4-BE49-F238E27FC236}">
                <a16:creationId xmlns:a16="http://schemas.microsoft.com/office/drawing/2014/main" id="{F7EA1CE7-6E58-4E98-8FE4-81A872F44F82}"/>
              </a:ext>
            </a:extLst>
          </p:cNvPr>
          <p:cNvSpPr txBox="1"/>
          <p:nvPr/>
        </p:nvSpPr>
        <p:spPr>
          <a:xfrm>
            <a:off x="2806920" y="2503408"/>
            <a:ext cx="300082" cy="369332"/>
          </a:xfrm>
          <a:prstGeom prst="rect">
            <a:avLst/>
          </a:prstGeom>
          <a:noFill/>
        </p:spPr>
        <p:txBody>
          <a:bodyPr wrap="none" rtlCol="0">
            <a:spAutoFit/>
          </a:bodyPr>
          <a:lstStyle/>
          <a:p>
            <a:r>
              <a:rPr lang="en-US" dirty="0"/>
              <a:t>z</a:t>
            </a:r>
          </a:p>
        </p:txBody>
      </p:sp>
      <p:grpSp>
        <p:nvGrpSpPr>
          <p:cNvPr id="5" name="Group 4">
            <a:extLst>
              <a:ext uri="{FF2B5EF4-FFF2-40B4-BE49-F238E27FC236}">
                <a16:creationId xmlns:a16="http://schemas.microsoft.com/office/drawing/2014/main" id="{E056245C-75EC-46FA-B577-7B7D578A782D}"/>
              </a:ext>
            </a:extLst>
          </p:cNvPr>
          <p:cNvGrpSpPr/>
          <p:nvPr/>
        </p:nvGrpSpPr>
        <p:grpSpPr>
          <a:xfrm>
            <a:off x="2125196" y="1040921"/>
            <a:ext cx="1717734" cy="1946811"/>
            <a:chOff x="5144623" y="1933977"/>
            <a:chExt cx="1717734" cy="1946811"/>
          </a:xfrm>
        </p:grpSpPr>
        <p:grpSp>
          <p:nvGrpSpPr>
            <p:cNvPr id="90" name="Group 89">
              <a:extLst>
                <a:ext uri="{FF2B5EF4-FFF2-40B4-BE49-F238E27FC236}">
                  <a16:creationId xmlns:a16="http://schemas.microsoft.com/office/drawing/2014/main" id="{8C032995-380D-4291-9170-B2E69A7BDBF5}"/>
                </a:ext>
              </a:extLst>
            </p:cNvPr>
            <p:cNvGrpSpPr/>
            <p:nvPr/>
          </p:nvGrpSpPr>
          <p:grpSpPr>
            <a:xfrm>
              <a:off x="5817685" y="2404024"/>
              <a:ext cx="371606" cy="649145"/>
              <a:chOff x="6983190" y="3621644"/>
              <a:chExt cx="371606" cy="649145"/>
            </a:xfrm>
          </p:grpSpPr>
          <p:pic>
            <p:nvPicPr>
              <p:cNvPr id="91" name="Picture 90">
                <a:extLst>
                  <a:ext uri="{FF2B5EF4-FFF2-40B4-BE49-F238E27FC236}">
                    <a16:creationId xmlns:a16="http://schemas.microsoft.com/office/drawing/2014/main" id="{70FDE3BA-C5C1-4D75-B8B3-4B2A0F37BA7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83190" y="3621644"/>
                <a:ext cx="371606" cy="649145"/>
              </a:xfrm>
              <a:prstGeom prst="rect">
                <a:avLst/>
              </a:prstGeom>
            </p:spPr>
          </p:pic>
          <p:sp>
            <p:nvSpPr>
              <p:cNvPr id="92" name="Oval 91">
                <a:extLst>
                  <a:ext uri="{FF2B5EF4-FFF2-40B4-BE49-F238E27FC236}">
                    <a16:creationId xmlns:a16="http://schemas.microsoft.com/office/drawing/2014/main" id="{40F4A9E8-8EAA-4CBB-9E0D-C65A90236E36}"/>
                  </a:ext>
                </a:extLst>
              </p:cNvPr>
              <p:cNvSpPr>
                <a:spLocks noChangeAspect="1"/>
              </p:cNvSpPr>
              <p:nvPr/>
            </p:nvSpPr>
            <p:spPr>
              <a:xfrm rot="10800000">
                <a:off x="7009409" y="3761641"/>
                <a:ext cx="86084" cy="86084"/>
              </a:xfrm>
              <a:prstGeom prst="ellipse">
                <a:avLst/>
              </a:prstGeom>
              <a:solidFill>
                <a:schemeClr val="accent1">
                  <a:lumMod val="2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sp>
          <p:nvSpPr>
            <p:cNvPr id="93" name="Cube 92">
              <a:extLst>
                <a:ext uri="{FF2B5EF4-FFF2-40B4-BE49-F238E27FC236}">
                  <a16:creationId xmlns:a16="http://schemas.microsoft.com/office/drawing/2014/main" id="{57DBEFEB-8686-46DC-B860-2358F4BC0C1B}"/>
                </a:ext>
              </a:extLst>
            </p:cNvPr>
            <p:cNvSpPr/>
            <p:nvPr/>
          </p:nvSpPr>
          <p:spPr>
            <a:xfrm>
              <a:off x="5144623" y="2107473"/>
              <a:ext cx="1717734" cy="1773315"/>
            </a:xfrm>
            <a:prstGeom prst="cube">
              <a:avLst>
                <a:gd name="adj" fmla="val 17489"/>
              </a:avLst>
            </a:prstGeom>
            <a:solidFill>
              <a:schemeClr val="accent5">
                <a:alpha val="50000"/>
              </a:schemeClr>
            </a:solidFill>
            <a:ln>
              <a:solidFill>
                <a:schemeClr val="bg1">
                  <a:lumMod val="75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94" name="Straight Arrow Connector 93">
              <a:extLst>
                <a:ext uri="{FF2B5EF4-FFF2-40B4-BE49-F238E27FC236}">
                  <a16:creationId xmlns:a16="http://schemas.microsoft.com/office/drawing/2014/main" id="{D0A2E72D-0280-4AEA-B2D1-3FAB15B2B8AC}"/>
                </a:ext>
              </a:extLst>
            </p:cNvPr>
            <p:cNvCxnSpPr>
              <a:cxnSpLocks/>
            </p:cNvCxnSpPr>
            <p:nvPr/>
          </p:nvCxnSpPr>
          <p:spPr>
            <a:xfrm flipV="1">
              <a:off x="5967603" y="2247577"/>
              <a:ext cx="0" cy="1623062"/>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grpSp>
          <p:nvGrpSpPr>
            <p:cNvPr id="95" name="Group 94">
              <a:extLst>
                <a:ext uri="{FF2B5EF4-FFF2-40B4-BE49-F238E27FC236}">
                  <a16:creationId xmlns:a16="http://schemas.microsoft.com/office/drawing/2014/main" id="{EA0E22BA-A05A-4AA7-8E5B-6330B44AAC83}"/>
                </a:ext>
              </a:extLst>
            </p:cNvPr>
            <p:cNvGrpSpPr/>
            <p:nvPr/>
          </p:nvGrpSpPr>
          <p:grpSpPr>
            <a:xfrm>
              <a:off x="5744846" y="3140339"/>
              <a:ext cx="370284" cy="649145"/>
              <a:chOff x="6410497" y="3621644"/>
              <a:chExt cx="370284" cy="649145"/>
            </a:xfrm>
          </p:grpSpPr>
          <p:pic>
            <p:nvPicPr>
              <p:cNvPr id="96" name="Picture 95">
                <a:extLst>
                  <a:ext uri="{FF2B5EF4-FFF2-40B4-BE49-F238E27FC236}">
                    <a16:creationId xmlns:a16="http://schemas.microsoft.com/office/drawing/2014/main" id="{BB5E9C18-C1E1-4228-BDE9-BBA94263F7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0497" y="3621644"/>
                <a:ext cx="370284" cy="649145"/>
              </a:xfrm>
              <a:prstGeom prst="rect">
                <a:avLst/>
              </a:prstGeom>
            </p:spPr>
          </p:pic>
          <p:sp>
            <p:nvSpPr>
              <p:cNvPr id="97" name="Oval 96">
                <a:extLst>
                  <a:ext uri="{FF2B5EF4-FFF2-40B4-BE49-F238E27FC236}">
                    <a16:creationId xmlns:a16="http://schemas.microsoft.com/office/drawing/2014/main" id="{01078664-9475-4147-B7DA-58163799C586}"/>
                  </a:ext>
                </a:extLst>
              </p:cNvPr>
              <p:cNvSpPr>
                <a:spLocks noChangeAspect="1"/>
              </p:cNvSpPr>
              <p:nvPr/>
            </p:nvSpPr>
            <p:spPr>
              <a:xfrm rot="10800000">
                <a:off x="6662470" y="3761641"/>
                <a:ext cx="86084" cy="86084"/>
              </a:xfrm>
              <a:prstGeom prst="ellipse">
                <a:avLst/>
              </a:prstGeom>
              <a:solidFill>
                <a:schemeClr val="accent1">
                  <a:lumMod val="2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925B2697-3BAD-406A-B289-C597B43E2181}"/>
                </a:ext>
              </a:extLst>
            </p:cNvPr>
            <p:cNvGrpSpPr/>
            <p:nvPr/>
          </p:nvGrpSpPr>
          <p:grpSpPr>
            <a:xfrm>
              <a:off x="6175913" y="2766959"/>
              <a:ext cx="331186" cy="649145"/>
              <a:chOff x="6603617" y="1918698"/>
              <a:chExt cx="331186" cy="649145"/>
            </a:xfrm>
          </p:grpSpPr>
          <p:sp>
            <p:nvSpPr>
              <p:cNvPr id="99" name="Oval 98">
                <a:extLst>
                  <a:ext uri="{FF2B5EF4-FFF2-40B4-BE49-F238E27FC236}">
                    <a16:creationId xmlns:a16="http://schemas.microsoft.com/office/drawing/2014/main" id="{100EB0E2-4D1C-4760-857D-48D7CC16D503}"/>
                  </a:ext>
                </a:extLst>
              </p:cNvPr>
              <p:cNvSpPr>
                <a:spLocks noChangeAspect="1"/>
              </p:cNvSpPr>
              <p:nvPr/>
            </p:nvSpPr>
            <p:spPr>
              <a:xfrm rot="10800000">
                <a:off x="6603617" y="2054466"/>
                <a:ext cx="86084" cy="86084"/>
              </a:xfrm>
              <a:prstGeom prst="ellipse">
                <a:avLst/>
              </a:prstGeom>
              <a:solidFill>
                <a:schemeClr val="accent1">
                  <a:lumMod val="2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00" name="Picture 99">
                <a:extLst>
                  <a:ext uri="{FF2B5EF4-FFF2-40B4-BE49-F238E27FC236}">
                    <a16:creationId xmlns:a16="http://schemas.microsoft.com/office/drawing/2014/main" id="{4EB15278-9197-40C7-8240-49EDA8D4F43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610232" y="1918698"/>
                <a:ext cx="324571" cy="649145"/>
              </a:xfrm>
              <a:prstGeom prst="rect">
                <a:avLst/>
              </a:prstGeom>
            </p:spPr>
          </p:pic>
        </p:grpSp>
        <p:grpSp>
          <p:nvGrpSpPr>
            <p:cNvPr id="101" name="Group 100">
              <a:extLst>
                <a:ext uri="{FF2B5EF4-FFF2-40B4-BE49-F238E27FC236}">
                  <a16:creationId xmlns:a16="http://schemas.microsoft.com/office/drawing/2014/main" id="{8BB3A330-BF51-4DBE-B9C3-B7D9CF00819E}"/>
                </a:ext>
              </a:extLst>
            </p:cNvPr>
            <p:cNvGrpSpPr/>
            <p:nvPr/>
          </p:nvGrpSpPr>
          <p:grpSpPr>
            <a:xfrm>
              <a:off x="5350296" y="2041375"/>
              <a:ext cx="312778" cy="649145"/>
              <a:chOff x="7042018" y="1918697"/>
              <a:chExt cx="312778" cy="649145"/>
            </a:xfrm>
          </p:grpSpPr>
          <p:pic>
            <p:nvPicPr>
              <p:cNvPr id="102" name="Picture 101">
                <a:extLst>
                  <a:ext uri="{FF2B5EF4-FFF2-40B4-BE49-F238E27FC236}">
                    <a16:creationId xmlns:a16="http://schemas.microsoft.com/office/drawing/2014/main" id="{FEF54A66-EBDA-440E-AA75-63A995C5521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042018" y="1918697"/>
                <a:ext cx="290406" cy="649145"/>
              </a:xfrm>
              <a:prstGeom prst="rect">
                <a:avLst/>
              </a:prstGeom>
            </p:spPr>
          </p:pic>
          <p:sp>
            <p:nvSpPr>
              <p:cNvPr id="103" name="Oval 102">
                <a:extLst>
                  <a:ext uri="{FF2B5EF4-FFF2-40B4-BE49-F238E27FC236}">
                    <a16:creationId xmlns:a16="http://schemas.microsoft.com/office/drawing/2014/main" id="{EB304FC7-60AE-4B43-AC37-B0138B9811D1}"/>
                  </a:ext>
                </a:extLst>
              </p:cNvPr>
              <p:cNvSpPr>
                <a:spLocks noChangeAspect="1"/>
              </p:cNvSpPr>
              <p:nvPr/>
            </p:nvSpPr>
            <p:spPr>
              <a:xfrm rot="10800000">
                <a:off x="7268712" y="2011424"/>
                <a:ext cx="86084" cy="86084"/>
              </a:xfrm>
              <a:prstGeom prst="ellipse">
                <a:avLst/>
              </a:prstGeom>
              <a:solidFill>
                <a:schemeClr val="accent1">
                  <a:lumMod val="2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sp>
          <p:nvSpPr>
            <p:cNvPr id="106" name="Oval 105">
              <a:extLst>
                <a:ext uri="{FF2B5EF4-FFF2-40B4-BE49-F238E27FC236}">
                  <a16:creationId xmlns:a16="http://schemas.microsoft.com/office/drawing/2014/main" id="{82A43907-005D-4940-A61C-4715BD0D2C8C}"/>
                </a:ext>
              </a:extLst>
            </p:cNvPr>
            <p:cNvSpPr>
              <a:spLocks noChangeAspect="1"/>
            </p:cNvSpPr>
            <p:nvPr/>
          </p:nvSpPr>
          <p:spPr>
            <a:xfrm rot="10800000">
              <a:off x="5830147" y="2575697"/>
              <a:ext cx="86084" cy="86084"/>
            </a:xfrm>
            <a:prstGeom prst="ellipse">
              <a:avLst/>
            </a:prstGeom>
            <a:solidFill>
              <a:schemeClr val="accent1">
                <a:lumMod val="2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cxnSp>
          <p:nvCxnSpPr>
            <p:cNvPr id="108" name="Straight Arrow Connector 107">
              <a:extLst>
                <a:ext uri="{FF2B5EF4-FFF2-40B4-BE49-F238E27FC236}">
                  <a16:creationId xmlns:a16="http://schemas.microsoft.com/office/drawing/2014/main" id="{8661C9CB-4C89-465A-954A-E44B5714737B}"/>
                </a:ext>
              </a:extLst>
            </p:cNvPr>
            <p:cNvCxnSpPr>
              <a:cxnSpLocks/>
            </p:cNvCxnSpPr>
            <p:nvPr/>
          </p:nvCxnSpPr>
          <p:spPr>
            <a:xfrm flipV="1">
              <a:off x="5967602" y="2242990"/>
              <a:ext cx="1" cy="23021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110" name="TextBox 109">
              <a:extLst>
                <a:ext uri="{FF2B5EF4-FFF2-40B4-BE49-F238E27FC236}">
                  <a16:creationId xmlns:a16="http://schemas.microsoft.com/office/drawing/2014/main" id="{20A65B4A-20AC-4378-AB6A-8E09B6A9E175}"/>
                </a:ext>
              </a:extLst>
            </p:cNvPr>
            <p:cNvSpPr txBox="1"/>
            <p:nvPr/>
          </p:nvSpPr>
          <p:spPr>
            <a:xfrm>
              <a:off x="5819675" y="1933977"/>
              <a:ext cx="300082" cy="369332"/>
            </a:xfrm>
            <a:prstGeom prst="rect">
              <a:avLst/>
            </a:prstGeom>
            <a:noFill/>
          </p:spPr>
          <p:txBody>
            <a:bodyPr wrap="none" rtlCol="0">
              <a:spAutoFit/>
            </a:bodyPr>
            <a:lstStyle/>
            <a:p>
              <a:r>
                <a:rPr lang="en-US" dirty="0"/>
                <a:t>z</a:t>
              </a:r>
            </a:p>
          </p:txBody>
        </p:sp>
      </p:grpSp>
      <p:grpSp>
        <p:nvGrpSpPr>
          <p:cNvPr id="157" name="Group 156">
            <a:extLst>
              <a:ext uri="{FF2B5EF4-FFF2-40B4-BE49-F238E27FC236}">
                <a16:creationId xmlns:a16="http://schemas.microsoft.com/office/drawing/2014/main" id="{E5D32BFB-FF9C-4DA5-8243-1B64EA81A5F7}"/>
              </a:ext>
            </a:extLst>
          </p:cNvPr>
          <p:cNvGrpSpPr/>
          <p:nvPr/>
        </p:nvGrpSpPr>
        <p:grpSpPr>
          <a:xfrm>
            <a:off x="7330365" y="2973455"/>
            <a:ext cx="371606" cy="649145"/>
            <a:chOff x="6983190" y="3621644"/>
            <a:chExt cx="371606" cy="649145"/>
          </a:xfrm>
        </p:grpSpPr>
        <p:pic>
          <p:nvPicPr>
            <p:cNvPr id="158" name="Picture 157">
              <a:extLst>
                <a:ext uri="{FF2B5EF4-FFF2-40B4-BE49-F238E27FC236}">
                  <a16:creationId xmlns:a16="http://schemas.microsoft.com/office/drawing/2014/main" id="{057E37E0-C6C3-4D92-9C1C-0982E10F25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83190" y="3621644"/>
              <a:ext cx="371606" cy="649145"/>
            </a:xfrm>
            <a:prstGeom prst="rect">
              <a:avLst/>
            </a:prstGeom>
          </p:spPr>
        </p:pic>
        <p:sp>
          <p:nvSpPr>
            <p:cNvPr id="159" name="Oval 158">
              <a:extLst>
                <a:ext uri="{FF2B5EF4-FFF2-40B4-BE49-F238E27FC236}">
                  <a16:creationId xmlns:a16="http://schemas.microsoft.com/office/drawing/2014/main" id="{D002A658-A80E-4076-B836-C2B66952DE11}"/>
                </a:ext>
              </a:extLst>
            </p:cNvPr>
            <p:cNvSpPr>
              <a:spLocks noChangeAspect="1"/>
            </p:cNvSpPr>
            <p:nvPr/>
          </p:nvSpPr>
          <p:spPr>
            <a:xfrm rot="10800000">
              <a:off x="7009409" y="3761641"/>
              <a:ext cx="86084" cy="86084"/>
            </a:xfrm>
            <a:prstGeom prst="ellipse">
              <a:avLst/>
            </a:prstGeom>
            <a:solidFill>
              <a:schemeClr val="accent1">
                <a:lumMod val="2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sp>
        <p:nvSpPr>
          <p:cNvPr id="160" name="Cube 159">
            <a:extLst>
              <a:ext uri="{FF2B5EF4-FFF2-40B4-BE49-F238E27FC236}">
                <a16:creationId xmlns:a16="http://schemas.microsoft.com/office/drawing/2014/main" id="{1BAE1DCB-BE31-48A5-B685-F05D0246C65A}"/>
              </a:ext>
            </a:extLst>
          </p:cNvPr>
          <p:cNvSpPr/>
          <p:nvPr/>
        </p:nvSpPr>
        <p:spPr>
          <a:xfrm>
            <a:off x="6657303" y="2676904"/>
            <a:ext cx="1717734" cy="1773315"/>
          </a:xfrm>
          <a:prstGeom prst="cube">
            <a:avLst>
              <a:gd name="adj" fmla="val 17489"/>
            </a:avLst>
          </a:prstGeom>
          <a:solidFill>
            <a:schemeClr val="accent5">
              <a:alpha val="50000"/>
            </a:schemeClr>
          </a:solidFill>
          <a:ln>
            <a:solidFill>
              <a:schemeClr val="bg1">
                <a:lumMod val="75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161" name="Straight Arrow Connector 160">
            <a:extLst>
              <a:ext uri="{FF2B5EF4-FFF2-40B4-BE49-F238E27FC236}">
                <a16:creationId xmlns:a16="http://schemas.microsoft.com/office/drawing/2014/main" id="{C89F4845-DCD9-42AB-BFB0-C453A31BC71D}"/>
              </a:ext>
            </a:extLst>
          </p:cNvPr>
          <p:cNvCxnSpPr>
            <a:cxnSpLocks/>
          </p:cNvCxnSpPr>
          <p:nvPr/>
        </p:nvCxnSpPr>
        <p:spPr>
          <a:xfrm flipV="1">
            <a:off x="7480283" y="2817008"/>
            <a:ext cx="0" cy="1623062"/>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grpSp>
        <p:nvGrpSpPr>
          <p:cNvPr id="162" name="Group 161">
            <a:extLst>
              <a:ext uri="{FF2B5EF4-FFF2-40B4-BE49-F238E27FC236}">
                <a16:creationId xmlns:a16="http://schemas.microsoft.com/office/drawing/2014/main" id="{E82269E9-FD5B-4A2F-AB00-97F5247457BF}"/>
              </a:ext>
            </a:extLst>
          </p:cNvPr>
          <p:cNvGrpSpPr/>
          <p:nvPr/>
        </p:nvGrpSpPr>
        <p:grpSpPr>
          <a:xfrm>
            <a:off x="7257526" y="3709770"/>
            <a:ext cx="370284" cy="649145"/>
            <a:chOff x="6410497" y="3621644"/>
            <a:chExt cx="370284" cy="649145"/>
          </a:xfrm>
        </p:grpSpPr>
        <p:pic>
          <p:nvPicPr>
            <p:cNvPr id="163" name="Picture 162">
              <a:extLst>
                <a:ext uri="{FF2B5EF4-FFF2-40B4-BE49-F238E27FC236}">
                  <a16:creationId xmlns:a16="http://schemas.microsoft.com/office/drawing/2014/main" id="{A3504194-F8BF-46EE-AFE9-2F85C2204E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0497" y="3621644"/>
              <a:ext cx="370284" cy="649145"/>
            </a:xfrm>
            <a:prstGeom prst="rect">
              <a:avLst/>
            </a:prstGeom>
          </p:spPr>
        </p:pic>
        <p:sp>
          <p:nvSpPr>
            <p:cNvPr id="164" name="Oval 163">
              <a:extLst>
                <a:ext uri="{FF2B5EF4-FFF2-40B4-BE49-F238E27FC236}">
                  <a16:creationId xmlns:a16="http://schemas.microsoft.com/office/drawing/2014/main" id="{E94F3737-37A3-4BB3-8F61-6B7C8654D62F}"/>
                </a:ext>
              </a:extLst>
            </p:cNvPr>
            <p:cNvSpPr>
              <a:spLocks noChangeAspect="1"/>
            </p:cNvSpPr>
            <p:nvPr/>
          </p:nvSpPr>
          <p:spPr>
            <a:xfrm rot="10800000">
              <a:off x="6662470" y="3761641"/>
              <a:ext cx="86084" cy="86084"/>
            </a:xfrm>
            <a:prstGeom prst="ellipse">
              <a:avLst/>
            </a:prstGeom>
            <a:solidFill>
              <a:schemeClr val="accent1">
                <a:lumMod val="2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sp>
        <p:nvSpPr>
          <p:cNvPr id="165" name="TextBox 164">
            <a:extLst>
              <a:ext uri="{FF2B5EF4-FFF2-40B4-BE49-F238E27FC236}">
                <a16:creationId xmlns:a16="http://schemas.microsoft.com/office/drawing/2014/main" id="{8076691A-C9BD-4539-961A-B59090596B53}"/>
              </a:ext>
            </a:extLst>
          </p:cNvPr>
          <p:cNvSpPr txBox="1"/>
          <p:nvPr/>
        </p:nvSpPr>
        <p:spPr>
          <a:xfrm>
            <a:off x="7538552" y="4222241"/>
            <a:ext cx="300082" cy="369332"/>
          </a:xfrm>
          <a:prstGeom prst="rect">
            <a:avLst/>
          </a:prstGeom>
          <a:noFill/>
        </p:spPr>
        <p:txBody>
          <a:bodyPr wrap="none" rtlCol="0">
            <a:spAutoFit/>
          </a:bodyPr>
          <a:lstStyle/>
          <a:p>
            <a:r>
              <a:rPr lang="en-US" dirty="0"/>
              <a:t>y</a:t>
            </a:r>
          </a:p>
        </p:txBody>
      </p:sp>
      <p:grpSp>
        <p:nvGrpSpPr>
          <p:cNvPr id="166" name="Group 165">
            <a:extLst>
              <a:ext uri="{FF2B5EF4-FFF2-40B4-BE49-F238E27FC236}">
                <a16:creationId xmlns:a16="http://schemas.microsoft.com/office/drawing/2014/main" id="{24FBCA1D-556F-4E64-A23A-FF2E9696D30E}"/>
              </a:ext>
            </a:extLst>
          </p:cNvPr>
          <p:cNvGrpSpPr/>
          <p:nvPr/>
        </p:nvGrpSpPr>
        <p:grpSpPr>
          <a:xfrm>
            <a:off x="7713207" y="2617959"/>
            <a:ext cx="331186" cy="649145"/>
            <a:chOff x="6603617" y="1918698"/>
            <a:chExt cx="331186" cy="649145"/>
          </a:xfrm>
        </p:grpSpPr>
        <p:sp>
          <p:nvSpPr>
            <p:cNvPr id="167" name="Oval 166">
              <a:extLst>
                <a:ext uri="{FF2B5EF4-FFF2-40B4-BE49-F238E27FC236}">
                  <a16:creationId xmlns:a16="http://schemas.microsoft.com/office/drawing/2014/main" id="{DDF60565-0530-4D7A-BBD7-7AFDB3448EE5}"/>
                </a:ext>
              </a:extLst>
            </p:cNvPr>
            <p:cNvSpPr>
              <a:spLocks noChangeAspect="1"/>
            </p:cNvSpPr>
            <p:nvPr/>
          </p:nvSpPr>
          <p:spPr>
            <a:xfrm rot="10800000">
              <a:off x="6603617" y="2054466"/>
              <a:ext cx="86084" cy="86084"/>
            </a:xfrm>
            <a:prstGeom prst="ellipse">
              <a:avLst/>
            </a:prstGeom>
            <a:solidFill>
              <a:schemeClr val="accent1">
                <a:lumMod val="2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68" name="Picture 167">
              <a:extLst>
                <a:ext uri="{FF2B5EF4-FFF2-40B4-BE49-F238E27FC236}">
                  <a16:creationId xmlns:a16="http://schemas.microsoft.com/office/drawing/2014/main" id="{3F2525FC-901F-4795-8077-F9D262A39A7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610232" y="1918698"/>
              <a:ext cx="324571" cy="649145"/>
            </a:xfrm>
            <a:prstGeom prst="rect">
              <a:avLst/>
            </a:prstGeom>
          </p:spPr>
        </p:pic>
      </p:grpSp>
      <p:cxnSp>
        <p:nvCxnSpPr>
          <p:cNvPr id="172" name="Straight Arrow Connector 171">
            <a:extLst>
              <a:ext uri="{FF2B5EF4-FFF2-40B4-BE49-F238E27FC236}">
                <a16:creationId xmlns:a16="http://schemas.microsoft.com/office/drawing/2014/main" id="{233DA0BE-DE06-4ECD-85C4-54AE97C37061}"/>
              </a:ext>
            </a:extLst>
          </p:cNvPr>
          <p:cNvCxnSpPr>
            <a:cxnSpLocks/>
          </p:cNvCxnSpPr>
          <p:nvPr/>
        </p:nvCxnSpPr>
        <p:spPr>
          <a:xfrm flipH="1">
            <a:off x="6714205" y="4438951"/>
            <a:ext cx="770681" cy="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173" name="Straight Arrow Connector 172">
            <a:extLst>
              <a:ext uri="{FF2B5EF4-FFF2-40B4-BE49-F238E27FC236}">
                <a16:creationId xmlns:a16="http://schemas.microsoft.com/office/drawing/2014/main" id="{C7318F8B-55E6-4CB2-9570-29985F953138}"/>
              </a:ext>
            </a:extLst>
          </p:cNvPr>
          <p:cNvCxnSpPr>
            <a:cxnSpLocks/>
          </p:cNvCxnSpPr>
          <p:nvPr/>
        </p:nvCxnSpPr>
        <p:spPr>
          <a:xfrm flipV="1">
            <a:off x="7490074" y="4240789"/>
            <a:ext cx="230518" cy="200394"/>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176" name="Straight Arrow Connector 175">
            <a:extLst>
              <a:ext uri="{FF2B5EF4-FFF2-40B4-BE49-F238E27FC236}">
                <a16:creationId xmlns:a16="http://schemas.microsoft.com/office/drawing/2014/main" id="{531B77DC-8694-457B-BC12-0DE3916E5E46}"/>
              </a:ext>
            </a:extLst>
          </p:cNvPr>
          <p:cNvCxnSpPr>
            <a:cxnSpLocks/>
          </p:cNvCxnSpPr>
          <p:nvPr/>
        </p:nvCxnSpPr>
        <p:spPr>
          <a:xfrm flipV="1">
            <a:off x="7480282" y="2812421"/>
            <a:ext cx="1" cy="23021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178" name="TextBox 177">
            <a:extLst>
              <a:ext uri="{FF2B5EF4-FFF2-40B4-BE49-F238E27FC236}">
                <a16:creationId xmlns:a16="http://schemas.microsoft.com/office/drawing/2014/main" id="{84D049AF-F921-4304-82C9-AB658144AA91}"/>
              </a:ext>
            </a:extLst>
          </p:cNvPr>
          <p:cNvSpPr txBox="1"/>
          <p:nvPr/>
        </p:nvSpPr>
        <p:spPr>
          <a:xfrm>
            <a:off x="7332355" y="2503408"/>
            <a:ext cx="300082" cy="369332"/>
          </a:xfrm>
          <a:prstGeom prst="rect">
            <a:avLst/>
          </a:prstGeom>
          <a:noFill/>
        </p:spPr>
        <p:txBody>
          <a:bodyPr wrap="none" rtlCol="0">
            <a:spAutoFit/>
          </a:bodyPr>
          <a:lstStyle/>
          <a:p>
            <a:r>
              <a:rPr lang="en-US" dirty="0"/>
              <a:t>z</a:t>
            </a:r>
          </a:p>
        </p:txBody>
      </p:sp>
      <p:sp>
        <p:nvSpPr>
          <p:cNvPr id="181" name="Cube 180">
            <a:extLst>
              <a:ext uri="{FF2B5EF4-FFF2-40B4-BE49-F238E27FC236}">
                <a16:creationId xmlns:a16="http://schemas.microsoft.com/office/drawing/2014/main" id="{D7CCC729-35DA-4347-A678-0280CADD763A}"/>
              </a:ext>
            </a:extLst>
          </p:cNvPr>
          <p:cNvSpPr/>
          <p:nvPr/>
        </p:nvSpPr>
        <p:spPr>
          <a:xfrm>
            <a:off x="6650631" y="1214417"/>
            <a:ext cx="1717734" cy="1773315"/>
          </a:xfrm>
          <a:prstGeom prst="cube">
            <a:avLst>
              <a:gd name="adj" fmla="val 17489"/>
            </a:avLst>
          </a:prstGeom>
          <a:solidFill>
            <a:schemeClr val="accent5">
              <a:alpha val="50000"/>
            </a:schemeClr>
          </a:solidFill>
          <a:ln>
            <a:solidFill>
              <a:schemeClr val="bg1">
                <a:lumMod val="75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182" name="Straight Arrow Connector 181">
            <a:extLst>
              <a:ext uri="{FF2B5EF4-FFF2-40B4-BE49-F238E27FC236}">
                <a16:creationId xmlns:a16="http://schemas.microsoft.com/office/drawing/2014/main" id="{35C7A361-377E-44AF-8FAA-6E107D825B05}"/>
              </a:ext>
            </a:extLst>
          </p:cNvPr>
          <p:cNvCxnSpPr>
            <a:cxnSpLocks/>
          </p:cNvCxnSpPr>
          <p:nvPr/>
        </p:nvCxnSpPr>
        <p:spPr>
          <a:xfrm flipV="1">
            <a:off x="7473611" y="1354521"/>
            <a:ext cx="0" cy="1623062"/>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grpSp>
        <p:nvGrpSpPr>
          <p:cNvPr id="183" name="Group 182">
            <a:extLst>
              <a:ext uri="{FF2B5EF4-FFF2-40B4-BE49-F238E27FC236}">
                <a16:creationId xmlns:a16="http://schemas.microsoft.com/office/drawing/2014/main" id="{95F8DCAB-F2CC-4DC5-A43A-4CA269702D91}"/>
              </a:ext>
            </a:extLst>
          </p:cNvPr>
          <p:cNvGrpSpPr/>
          <p:nvPr/>
        </p:nvGrpSpPr>
        <p:grpSpPr>
          <a:xfrm>
            <a:off x="7250854" y="2247283"/>
            <a:ext cx="370284" cy="649145"/>
            <a:chOff x="6410497" y="3621644"/>
            <a:chExt cx="370284" cy="649145"/>
          </a:xfrm>
        </p:grpSpPr>
        <p:pic>
          <p:nvPicPr>
            <p:cNvPr id="195" name="Picture 194">
              <a:extLst>
                <a:ext uri="{FF2B5EF4-FFF2-40B4-BE49-F238E27FC236}">
                  <a16:creationId xmlns:a16="http://schemas.microsoft.com/office/drawing/2014/main" id="{D3FEE451-41E6-44AC-9773-99C6157B22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0497" y="3621644"/>
              <a:ext cx="370284" cy="649145"/>
            </a:xfrm>
            <a:prstGeom prst="rect">
              <a:avLst/>
            </a:prstGeom>
          </p:spPr>
        </p:pic>
        <p:sp>
          <p:nvSpPr>
            <p:cNvPr id="196" name="Oval 195">
              <a:extLst>
                <a:ext uri="{FF2B5EF4-FFF2-40B4-BE49-F238E27FC236}">
                  <a16:creationId xmlns:a16="http://schemas.microsoft.com/office/drawing/2014/main" id="{33FC5D18-F132-46FB-AE4E-86BBC5DD2A0B}"/>
                </a:ext>
              </a:extLst>
            </p:cNvPr>
            <p:cNvSpPr>
              <a:spLocks noChangeAspect="1"/>
            </p:cNvSpPr>
            <p:nvPr/>
          </p:nvSpPr>
          <p:spPr>
            <a:xfrm rot="10800000">
              <a:off x="6662470" y="3761641"/>
              <a:ext cx="86084" cy="86084"/>
            </a:xfrm>
            <a:prstGeom prst="ellipse">
              <a:avLst/>
            </a:prstGeom>
            <a:solidFill>
              <a:schemeClr val="accent1">
                <a:lumMod val="2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84" name="Group 183">
            <a:extLst>
              <a:ext uri="{FF2B5EF4-FFF2-40B4-BE49-F238E27FC236}">
                <a16:creationId xmlns:a16="http://schemas.microsoft.com/office/drawing/2014/main" id="{2F581458-E092-408E-A8DC-BFCA23B45E3A}"/>
              </a:ext>
            </a:extLst>
          </p:cNvPr>
          <p:cNvGrpSpPr/>
          <p:nvPr/>
        </p:nvGrpSpPr>
        <p:grpSpPr>
          <a:xfrm>
            <a:off x="7738680" y="1181455"/>
            <a:ext cx="331186" cy="649145"/>
            <a:chOff x="6603617" y="1918698"/>
            <a:chExt cx="331186" cy="649145"/>
          </a:xfrm>
        </p:grpSpPr>
        <p:sp>
          <p:nvSpPr>
            <p:cNvPr id="193" name="Oval 192">
              <a:extLst>
                <a:ext uri="{FF2B5EF4-FFF2-40B4-BE49-F238E27FC236}">
                  <a16:creationId xmlns:a16="http://schemas.microsoft.com/office/drawing/2014/main" id="{FA472998-D4D3-4946-A32F-4F86F0A55132}"/>
                </a:ext>
              </a:extLst>
            </p:cNvPr>
            <p:cNvSpPr>
              <a:spLocks noChangeAspect="1"/>
            </p:cNvSpPr>
            <p:nvPr/>
          </p:nvSpPr>
          <p:spPr>
            <a:xfrm rot="10800000">
              <a:off x="6603617" y="2054466"/>
              <a:ext cx="86084" cy="86084"/>
            </a:xfrm>
            <a:prstGeom prst="ellipse">
              <a:avLst/>
            </a:prstGeom>
            <a:solidFill>
              <a:schemeClr val="accent1">
                <a:lumMod val="2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94" name="Picture 193">
              <a:extLst>
                <a:ext uri="{FF2B5EF4-FFF2-40B4-BE49-F238E27FC236}">
                  <a16:creationId xmlns:a16="http://schemas.microsoft.com/office/drawing/2014/main" id="{EB852B2A-E4A1-494B-B106-6136B20355A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610232" y="1918698"/>
              <a:ext cx="324571" cy="649145"/>
            </a:xfrm>
            <a:prstGeom prst="rect">
              <a:avLst/>
            </a:prstGeom>
          </p:spPr>
        </p:pic>
      </p:grpSp>
      <p:grpSp>
        <p:nvGrpSpPr>
          <p:cNvPr id="185" name="Group 184">
            <a:extLst>
              <a:ext uri="{FF2B5EF4-FFF2-40B4-BE49-F238E27FC236}">
                <a16:creationId xmlns:a16="http://schemas.microsoft.com/office/drawing/2014/main" id="{BF3BF3EA-AF7B-4BAB-A0DB-2BB95EAD40A0}"/>
              </a:ext>
            </a:extLst>
          </p:cNvPr>
          <p:cNvGrpSpPr/>
          <p:nvPr/>
        </p:nvGrpSpPr>
        <p:grpSpPr>
          <a:xfrm>
            <a:off x="6844381" y="1876898"/>
            <a:ext cx="312778" cy="649145"/>
            <a:chOff x="7042018" y="1918697"/>
            <a:chExt cx="312778" cy="649145"/>
          </a:xfrm>
        </p:grpSpPr>
        <p:pic>
          <p:nvPicPr>
            <p:cNvPr id="191" name="Picture 190">
              <a:extLst>
                <a:ext uri="{FF2B5EF4-FFF2-40B4-BE49-F238E27FC236}">
                  <a16:creationId xmlns:a16="http://schemas.microsoft.com/office/drawing/2014/main" id="{6EB4DEA1-B85D-4CDF-A529-58BFCFE16B4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042018" y="1918697"/>
              <a:ext cx="290406" cy="649145"/>
            </a:xfrm>
            <a:prstGeom prst="rect">
              <a:avLst/>
            </a:prstGeom>
          </p:spPr>
        </p:pic>
        <p:sp>
          <p:nvSpPr>
            <p:cNvPr id="192" name="Oval 191">
              <a:extLst>
                <a:ext uri="{FF2B5EF4-FFF2-40B4-BE49-F238E27FC236}">
                  <a16:creationId xmlns:a16="http://schemas.microsoft.com/office/drawing/2014/main" id="{80587A42-CA1B-40BF-907E-20F84EE14A5E}"/>
                </a:ext>
              </a:extLst>
            </p:cNvPr>
            <p:cNvSpPr>
              <a:spLocks noChangeAspect="1"/>
            </p:cNvSpPr>
            <p:nvPr/>
          </p:nvSpPr>
          <p:spPr>
            <a:xfrm rot="10800000">
              <a:off x="7268712" y="2011424"/>
              <a:ext cx="86084" cy="86084"/>
            </a:xfrm>
            <a:prstGeom prst="ellipse">
              <a:avLst/>
            </a:prstGeom>
            <a:solidFill>
              <a:schemeClr val="accent1">
                <a:lumMod val="2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cxnSp>
        <p:nvCxnSpPr>
          <p:cNvPr id="188" name="Straight Arrow Connector 187">
            <a:extLst>
              <a:ext uri="{FF2B5EF4-FFF2-40B4-BE49-F238E27FC236}">
                <a16:creationId xmlns:a16="http://schemas.microsoft.com/office/drawing/2014/main" id="{7785A8DF-A193-430E-8BC0-5C60BB9D9911}"/>
              </a:ext>
            </a:extLst>
          </p:cNvPr>
          <p:cNvCxnSpPr>
            <a:cxnSpLocks/>
          </p:cNvCxnSpPr>
          <p:nvPr/>
        </p:nvCxnSpPr>
        <p:spPr>
          <a:xfrm flipV="1">
            <a:off x="7473610" y="1349934"/>
            <a:ext cx="1" cy="23021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190" name="TextBox 189">
            <a:extLst>
              <a:ext uri="{FF2B5EF4-FFF2-40B4-BE49-F238E27FC236}">
                <a16:creationId xmlns:a16="http://schemas.microsoft.com/office/drawing/2014/main" id="{383BF29C-3F20-4F8A-9741-DC19FC0A3280}"/>
              </a:ext>
            </a:extLst>
          </p:cNvPr>
          <p:cNvSpPr txBox="1"/>
          <p:nvPr/>
        </p:nvSpPr>
        <p:spPr>
          <a:xfrm>
            <a:off x="7325683" y="1040921"/>
            <a:ext cx="300082" cy="369332"/>
          </a:xfrm>
          <a:prstGeom prst="rect">
            <a:avLst/>
          </a:prstGeom>
          <a:noFill/>
        </p:spPr>
        <p:txBody>
          <a:bodyPr wrap="none" rtlCol="0">
            <a:spAutoFit/>
          </a:bodyPr>
          <a:lstStyle/>
          <a:p>
            <a:r>
              <a:rPr lang="en-US" dirty="0"/>
              <a:t>z</a:t>
            </a:r>
          </a:p>
        </p:txBody>
      </p:sp>
      <p:sp>
        <p:nvSpPr>
          <p:cNvPr id="200" name="TextBox 199">
            <a:extLst>
              <a:ext uri="{FF2B5EF4-FFF2-40B4-BE49-F238E27FC236}">
                <a16:creationId xmlns:a16="http://schemas.microsoft.com/office/drawing/2014/main" id="{081BA74C-73A3-4F14-B378-48DD5015B317}"/>
              </a:ext>
            </a:extLst>
          </p:cNvPr>
          <p:cNvSpPr txBox="1"/>
          <p:nvPr/>
        </p:nvSpPr>
        <p:spPr>
          <a:xfrm>
            <a:off x="6969377" y="4340986"/>
            <a:ext cx="300082" cy="369332"/>
          </a:xfrm>
          <a:prstGeom prst="rect">
            <a:avLst/>
          </a:prstGeom>
          <a:noFill/>
        </p:spPr>
        <p:txBody>
          <a:bodyPr wrap="none" rtlCol="0">
            <a:spAutoFit/>
          </a:bodyPr>
          <a:lstStyle/>
          <a:p>
            <a:r>
              <a:rPr lang="en-US" dirty="0"/>
              <a:t>x</a:t>
            </a:r>
          </a:p>
        </p:txBody>
      </p:sp>
      <p:pic>
        <p:nvPicPr>
          <p:cNvPr id="201" name="Picture 200">
            <a:extLst>
              <a:ext uri="{FF2B5EF4-FFF2-40B4-BE49-F238E27FC236}">
                <a16:creationId xmlns:a16="http://schemas.microsoft.com/office/drawing/2014/main" id="{54D3D55C-6560-46DE-8576-7743ACFBBBD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830755" y="3304784"/>
            <a:ext cx="290406" cy="649145"/>
          </a:xfrm>
          <a:prstGeom prst="rect">
            <a:avLst/>
          </a:prstGeom>
        </p:spPr>
      </p:pic>
    </p:spTree>
    <p:extLst>
      <p:ext uri="{BB962C8B-B14F-4D97-AF65-F5344CB8AC3E}">
        <p14:creationId xmlns:p14="http://schemas.microsoft.com/office/powerpoint/2010/main" val="1992603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75D10-D924-4DD9-AF79-256831F68400}"/>
              </a:ext>
            </a:extLst>
          </p:cNvPr>
          <p:cNvSpPr>
            <a:spLocks noGrp="1"/>
          </p:cNvSpPr>
          <p:nvPr>
            <p:ph type="title"/>
          </p:nvPr>
        </p:nvSpPr>
        <p:spPr>
          <a:xfrm>
            <a:off x="457200" y="274638"/>
            <a:ext cx="8505930" cy="1143000"/>
          </a:xfrm>
        </p:spPr>
        <p:txBody>
          <a:bodyPr/>
          <a:lstStyle/>
          <a:p>
            <a:pPr algn="l"/>
            <a:r>
              <a:rPr lang="en-US" sz="3600" dirty="0" err="1"/>
              <a:t>ProK</a:t>
            </a:r>
            <a:r>
              <a:rPr lang="en-US" sz="3600" dirty="0"/>
              <a:t> crystals are in space group P4</a:t>
            </a:r>
            <a:r>
              <a:rPr lang="en-US" sz="3600" baseline="-25000" dirty="0"/>
              <a:t>3</a:t>
            </a:r>
            <a:r>
              <a:rPr lang="en-US" sz="3600" dirty="0"/>
              <a:t>2</a:t>
            </a:r>
            <a:r>
              <a:rPr lang="en-US" sz="3600" baseline="-25000" dirty="0"/>
              <a:t>1</a:t>
            </a:r>
            <a:r>
              <a:rPr lang="en-US" sz="3600" dirty="0"/>
              <a:t>2. What are the Harker sections?</a:t>
            </a:r>
          </a:p>
        </p:txBody>
      </p:sp>
      <p:sp>
        <p:nvSpPr>
          <p:cNvPr id="3" name="TextBox 2">
            <a:extLst>
              <a:ext uri="{FF2B5EF4-FFF2-40B4-BE49-F238E27FC236}">
                <a16:creationId xmlns:a16="http://schemas.microsoft.com/office/drawing/2014/main" id="{7A6309D1-636F-454C-A9CC-1891FA5204E7}"/>
              </a:ext>
            </a:extLst>
          </p:cNvPr>
          <p:cNvSpPr txBox="1"/>
          <p:nvPr/>
        </p:nvSpPr>
        <p:spPr>
          <a:xfrm>
            <a:off x="4648498" y="2620237"/>
            <a:ext cx="4274053" cy="3699485"/>
          </a:xfrm>
          <a:prstGeom prst="rect">
            <a:avLst/>
          </a:prstGeom>
          <a:noFill/>
        </p:spPr>
        <p:txBody>
          <a:bodyPr wrap="square" rtlCol="0">
            <a:normAutofit lnSpcReduction="10000"/>
          </a:bodyPr>
          <a:lstStyle/>
          <a:p>
            <a:pPr algn="ctr"/>
            <a:r>
              <a:rPr lang="en-US" dirty="0"/>
              <a:t>Hints</a:t>
            </a:r>
          </a:p>
          <a:p>
            <a:pPr marL="285750" indent="-285750">
              <a:buFont typeface="Arial" panose="020B0604020202020204" pitchFamily="34" charset="0"/>
              <a:buChar char="•"/>
            </a:pPr>
            <a:r>
              <a:rPr lang="en-US" dirty="0"/>
              <a:t>According to IUCR convention, the 4</a:t>
            </a:r>
            <a:r>
              <a:rPr lang="en-US" baseline="-25000" dirty="0"/>
              <a:t>3</a:t>
            </a:r>
            <a:r>
              <a:rPr lang="en-US" dirty="0"/>
              <a:t> screw axis is parallel to “z”.</a:t>
            </a:r>
          </a:p>
          <a:p>
            <a:pPr marL="742950" lvl="1" indent="-285750">
              <a:buFont typeface="Arial" panose="020B0604020202020204" pitchFamily="34" charset="0"/>
              <a:buChar char="•"/>
            </a:pPr>
            <a:r>
              <a:rPr lang="en-US" dirty="0"/>
              <a:t>w</a:t>
            </a:r>
            <a:r>
              <a:rPr lang="en-US" dirty="0">
                <a:solidFill>
                  <a:schemeClr val="accent2">
                    <a:lumMod val="60000"/>
                    <a:lumOff val="40000"/>
                  </a:schemeClr>
                </a:solidFill>
              </a:rPr>
              <a:t>=¼, </a:t>
            </a:r>
            <a:r>
              <a:rPr lang="en-US" dirty="0">
                <a:solidFill>
                  <a:srgbClr val="FF7C80"/>
                </a:solidFill>
              </a:rPr>
              <a:t>½,</a:t>
            </a:r>
            <a:r>
              <a:rPr lang="en-US" dirty="0">
                <a:solidFill>
                  <a:schemeClr val="accent2">
                    <a:lumMod val="60000"/>
                    <a:lumOff val="40000"/>
                  </a:schemeClr>
                </a:solidFill>
              </a:rPr>
              <a:t> ¾</a:t>
            </a:r>
          </a:p>
          <a:p>
            <a:pPr marL="285750" indent="-285750">
              <a:buFont typeface="Arial" panose="020B0604020202020204" pitchFamily="34" charset="0"/>
              <a:buChar char="•"/>
            </a:pPr>
            <a:r>
              <a:rPr lang="en-US" dirty="0"/>
              <a:t>The 2</a:t>
            </a:r>
            <a:r>
              <a:rPr lang="en-US" baseline="-25000" dirty="0"/>
              <a:t>1</a:t>
            </a:r>
            <a:r>
              <a:rPr lang="en-US" dirty="0"/>
              <a:t> screw axes are parallel to “x” and “y”  </a:t>
            </a:r>
          </a:p>
          <a:p>
            <a:pPr marL="742950" lvl="1" indent="-285750">
              <a:buFont typeface="Arial" panose="020B0604020202020204" pitchFamily="34" charset="0"/>
              <a:buChar char="•"/>
            </a:pPr>
            <a:r>
              <a:rPr lang="en-US" dirty="0"/>
              <a:t>u=</a:t>
            </a:r>
            <a:r>
              <a:rPr lang="en-US" dirty="0">
                <a:solidFill>
                  <a:srgbClr val="CC9900"/>
                </a:solidFill>
              </a:rPr>
              <a:t>½</a:t>
            </a:r>
          </a:p>
          <a:p>
            <a:pPr marL="742950" lvl="1" indent="-285750">
              <a:buFont typeface="Arial" panose="020B0604020202020204" pitchFamily="34" charset="0"/>
              <a:buChar char="•"/>
            </a:pPr>
            <a:r>
              <a:rPr lang="en-US" dirty="0"/>
              <a:t>v=</a:t>
            </a:r>
            <a:r>
              <a:rPr lang="en-US" dirty="0">
                <a:solidFill>
                  <a:srgbClr val="CC9900"/>
                </a:solidFill>
              </a:rPr>
              <a:t>½</a:t>
            </a:r>
            <a:endParaRPr lang="en-US" dirty="0"/>
          </a:p>
          <a:p>
            <a:pPr marL="285750" indent="-285750">
              <a:buFont typeface="Arial" panose="020B0604020202020204" pitchFamily="34" charset="0"/>
              <a:buChar char="•"/>
            </a:pPr>
            <a:r>
              <a:rPr lang="en-US" dirty="0"/>
              <a:t>The two-fold axis denoted by the final “2” in the space group name are diagonal.</a:t>
            </a:r>
          </a:p>
          <a:p>
            <a:pPr marL="742950" lvl="1" indent="-285750">
              <a:buFont typeface="Arial" panose="020B0604020202020204" pitchFamily="34" charset="0"/>
              <a:buChar char="•"/>
            </a:pPr>
            <a:r>
              <a:rPr lang="en-US" dirty="0"/>
              <a:t>Vectors between molecules related by this 2-fold are located in the planes u=w, and u=-w</a:t>
            </a:r>
          </a:p>
        </p:txBody>
      </p:sp>
      <p:pic>
        <p:nvPicPr>
          <p:cNvPr id="11" name="Picture 10">
            <a:extLst>
              <a:ext uri="{FF2B5EF4-FFF2-40B4-BE49-F238E27FC236}">
                <a16:creationId xmlns:a16="http://schemas.microsoft.com/office/drawing/2014/main" id="{2E4A92A8-A622-42D7-9B74-995E53C678C5}"/>
              </a:ext>
            </a:extLst>
          </p:cNvPr>
          <p:cNvPicPr>
            <a:picLocks noChangeAspect="1"/>
          </p:cNvPicPr>
          <p:nvPr/>
        </p:nvPicPr>
        <p:blipFill>
          <a:blip r:embed="rId2"/>
          <a:stretch>
            <a:fillRect/>
          </a:stretch>
        </p:blipFill>
        <p:spPr>
          <a:xfrm>
            <a:off x="0" y="1864419"/>
            <a:ext cx="4322766" cy="4247317"/>
          </a:xfrm>
          <a:prstGeom prst="rect">
            <a:avLst/>
          </a:prstGeom>
        </p:spPr>
      </p:pic>
      <p:grpSp>
        <p:nvGrpSpPr>
          <p:cNvPr id="16" name="Group 15">
            <a:extLst>
              <a:ext uri="{FF2B5EF4-FFF2-40B4-BE49-F238E27FC236}">
                <a16:creationId xmlns:a16="http://schemas.microsoft.com/office/drawing/2014/main" id="{710C3DD4-2AAF-4AB9-9567-65456B453932}"/>
              </a:ext>
            </a:extLst>
          </p:cNvPr>
          <p:cNvGrpSpPr>
            <a:grpSpLocks noChangeAspect="1"/>
          </p:cNvGrpSpPr>
          <p:nvPr/>
        </p:nvGrpSpPr>
        <p:grpSpPr>
          <a:xfrm>
            <a:off x="59603" y="1978051"/>
            <a:ext cx="4491555" cy="4272787"/>
            <a:chOff x="97176" y="1864419"/>
            <a:chExt cx="4680791" cy="4452806"/>
          </a:xfrm>
        </p:grpSpPr>
        <p:pic>
          <p:nvPicPr>
            <p:cNvPr id="13" name="Picture 2">
              <a:extLst>
                <a:ext uri="{FF2B5EF4-FFF2-40B4-BE49-F238E27FC236}">
                  <a16:creationId xmlns:a16="http://schemas.microsoft.com/office/drawing/2014/main" id="{846DE256-0A0A-49D8-A3B2-160376FC1B6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97176" y="1864419"/>
              <a:ext cx="4572644" cy="2596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a:extLst>
                <a:ext uri="{FF2B5EF4-FFF2-40B4-BE49-F238E27FC236}">
                  <a16:creationId xmlns:a16="http://schemas.microsoft.com/office/drawing/2014/main" id="{75D27762-0831-448F-BD1E-A0F024CD3F2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6000" t="53360" r="44000" b="18103"/>
            <a:stretch/>
          </p:blipFill>
          <p:spPr bwMode="auto">
            <a:xfrm>
              <a:off x="2465696" y="4461337"/>
              <a:ext cx="2312271" cy="1855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a:extLst>
                <a:ext uri="{FF2B5EF4-FFF2-40B4-BE49-F238E27FC236}">
                  <a16:creationId xmlns:a16="http://schemas.microsoft.com/office/drawing/2014/main" id="{52C0108F-3282-4DD8-8CE0-37C816B7147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5737" t="25320" r="44263" b="46143"/>
            <a:stretch/>
          </p:blipFill>
          <p:spPr bwMode="auto">
            <a:xfrm>
              <a:off x="153425" y="4461337"/>
              <a:ext cx="2312271" cy="1855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 name="Group 6">
            <a:extLst>
              <a:ext uri="{FF2B5EF4-FFF2-40B4-BE49-F238E27FC236}">
                <a16:creationId xmlns:a16="http://schemas.microsoft.com/office/drawing/2014/main" id="{23196E9C-D228-4AAF-89CA-F47E89975504}"/>
              </a:ext>
            </a:extLst>
          </p:cNvPr>
          <p:cNvGrpSpPr/>
          <p:nvPr/>
        </p:nvGrpSpPr>
        <p:grpSpPr>
          <a:xfrm>
            <a:off x="-45671" y="3416478"/>
            <a:ext cx="915899" cy="914400"/>
            <a:chOff x="-45671" y="3416478"/>
            <a:chExt cx="915899" cy="914400"/>
          </a:xfrm>
        </p:grpSpPr>
        <p:pic>
          <p:nvPicPr>
            <p:cNvPr id="5" name="Graphic 4" descr="Right pointing backhand index">
              <a:extLst>
                <a:ext uri="{FF2B5EF4-FFF2-40B4-BE49-F238E27FC236}">
                  <a16:creationId xmlns:a16="http://schemas.microsoft.com/office/drawing/2014/main" id="{0C2C6F3A-8091-4446-B0F1-A0B1A69F54F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172" y="3416478"/>
              <a:ext cx="914400" cy="914400"/>
            </a:xfrm>
            <a:prstGeom prst="rect">
              <a:avLst/>
            </a:prstGeom>
          </p:spPr>
        </p:pic>
        <p:sp>
          <p:nvSpPr>
            <p:cNvPr id="6" name="TextBox 5">
              <a:extLst>
                <a:ext uri="{FF2B5EF4-FFF2-40B4-BE49-F238E27FC236}">
                  <a16:creationId xmlns:a16="http://schemas.microsoft.com/office/drawing/2014/main" id="{361E219A-425D-461A-A7B9-F1B75B223662}"/>
                </a:ext>
              </a:extLst>
            </p:cNvPr>
            <p:cNvSpPr txBox="1"/>
            <p:nvPr/>
          </p:nvSpPr>
          <p:spPr>
            <a:xfrm>
              <a:off x="-45671" y="3755678"/>
              <a:ext cx="622286" cy="307777"/>
            </a:xfrm>
            <a:prstGeom prst="rect">
              <a:avLst/>
            </a:prstGeom>
            <a:noFill/>
          </p:spPr>
          <p:txBody>
            <a:bodyPr wrap="none" rtlCol="0">
              <a:spAutoFit/>
            </a:bodyPr>
            <a:lstStyle/>
            <a:p>
              <a:r>
                <a:rPr lang="en-US" sz="1400" dirty="0">
                  <a:solidFill>
                    <a:schemeClr val="bg1"/>
                  </a:solidFill>
                </a:rPr>
                <a:t>origin</a:t>
              </a:r>
            </a:p>
          </p:txBody>
        </p:sp>
      </p:grpSp>
      <p:pic>
        <p:nvPicPr>
          <p:cNvPr id="17" name="Picture 4">
            <a:extLst>
              <a:ext uri="{FF2B5EF4-FFF2-40B4-BE49-F238E27FC236}">
                <a16:creationId xmlns:a16="http://schemas.microsoft.com/office/drawing/2014/main" id="{42B68170-BF98-4412-B839-B5C9BFBB913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64989" t="8617" b="69726"/>
          <a:stretch/>
        </p:blipFill>
        <p:spPr bwMode="auto">
          <a:xfrm>
            <a:off x="221449" y="4469980"/>
            <a:ext cx="4200996" cy="2352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6357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96810" y="463550"/>
            <a:ext cx="6548793" cy="592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80FABDDB-621B-4D9C-9644-1A63FD4BDB66}"/>
              </a:ext>
            </a:extLst>
          </p:cNvPr>
          <p:cNvSpPr txBox="1"/>
          <p:nvPr/>
        </p:nvSpPr>
        <p:spPr>
          <a:xfrm>
            <a:off x="-4032429" y="-917641"/>
            <a:ext cx="3906839" cy="13388280"/>
          </a:xfrm>
          <a:prstGeom prst="rect">
            <a:avLst/>
          </a:prstGeom>
          <a:noFill/>
        </p:spPr>
        <p:txBody>
          <a:bodyPr wrap="none" rtlCol="0">
            <a:spAutoFit/>
          </a:bodyPr>
          <a:lstStyle/>
          <a:p>
            <a:r>
              <a:rPr lang="en-US" dirty="0">
                <a:solidFill>
                  <a:schemeClr val="tx2"/>
                </a:solidFill>
                <a:latin typeface="Courier New" panose="02070309020205020404" pitchFamily="49" charset="0"/>
                <a:cs typeface="Courier New" panose="02070309020205020404" pitchFamily="49" charset="0"/>
              </a:rPr>
              <a:t>2-3) -½+x+y, -½-x-y,  -¼</a:t>
            </a:r>
          </a:p>
          <a:p>
            <a:r>
              <a:rPr lang="en-US" dirty="0">
                <a:solidFill>
                  <a:schemeClr val="tx2"/>
                </a:solidFill>
                <a:latin typeface="Courier New" panose="02070309020205020404" pitchFamily="49" charset="0"/>
                <a:cs typeface="Courier New" panose="02070309020205020404" pitchFamily="49" charset="0"/>
              </a:rPr>
              <a:t>3-2)  ½-x-y,  ½+x+y,   ¼</a:t>
            </a:r>
          </a:p>
          <a:p>
            <a:r>
              <a:rPr lang="en-US" dirty="0">
                <a:solidFill>
                  <a:schemeClr val="tx2"/>
                </a:solidFill>
                <a:latin typeface="Courier New" panose="02070309020205020404" pitchFamily="49" charset="0"/>
                <a:cs typeface="Courier New" panose="02070309020205020404" pitchFamily="49" charset="0"/>
              </a:rPr>
              <a:t>1-4) -½+x-y, -½+x+y,  -¼</a:t>
            </a:r>
          </a:p>
          <a:p>
            <a:r>
              <a:rPr lang="en-US" dirty="0">
                <a:solidFill>
                  <a:schemeClr val="tx2"/>
                </a:solidFill>
                <a:latin typeface="Courier New" panose="02070309020205020404" pitchFamily="49" charset="0"/>
                <a:cs typeface="Courier New" panose="02070309020205020404" pitchFamily="49" charset="0"/>
              </a:rPr>
              <a:t>4-1)  ½-x+y,  ½-x-y,   ¼</a:t>
            </a:r>
          </a:p>
          <a:p>
            <a:r>
              <a:rPr lang="en-US" dirty="0">
                <a:solidFill>
                  <a:schemeClr val="tx2"/>
                </a:solidFill>
                <a:latin typeface="Courier New" panose="02070309020205020404" pitchFamily="49" charset="0"/>
                <a:cs typeface="Courier New" panose="02070309020205020404" pitchFamily="49" charset="0"/>
              </a:rPr>
              <a:t>6-7) -½+x-y, -½-x-y,  -¼</a:t>
            </a:r>
          </a:p>
          <a:p>
            <a:r>
              <a:rPr lang="en-US" dirty="0">
                <a:solidFill>
                  <a:schemeClr val="tx2"/>
                </a:solidFill>
                <a:latin typeface="Courier New" panose="02070309020205020404" pitchFamily="49" charset="0"/>
                <a:cs typeface="Courier New" panose="02070309020205020404" pitchFamily="49" charset="0"/>
              </a:rPr>
              <a:t>7-6)  ½-x+y,  ½+x+y,   ¼</a:t>
            </a:r>
          </a:p>
          <a:p>
            <a:r>
              <a:rPr lang="en-US" dirty="0">
                <a:solidFill>
                  <a:schemeClr val="tx2"/>
                </a:solidFill>
                <a:latin typeface="Courier New" panose="02070309020205020404" pitchFamily="49" charset="0"/>
                <a:cs typeface="Courier New" panose="02070309020205020404" pitchFamily="49" charset="0"/>
              </a:rPr>
              <a:t>5-8) -½-x+y, -½+x+y,  -¼</a:t>
            </a:r>
          </a:p>
          <a:p>
            <a:r>
              <a:rPr lang="en-US" dirty="0">
                <a:solidFill>
                  <a:schemeClr val="tx2"/>
                </a:solidFill>
                <a:latin typeface="Courier New" panose="02070309020205020404" pitchFamily="49" charset="0"/>
                <a:cs typeface="Courier New" panose="02070309020205020404" pitchFamily="49" charset="0"/>
              </a:rPr>
              <a:t>8-5)  ½+x-y,  ½-x-y,   ¼</a:t>
            </a:r>
          </a:p>
          <a:p>
            <a:r>
              <a:rPr lang="en-US" dirty="0">
                <a:solidFill>
                  <a:schemeClr val="tx2"/>
                </a:solidFill>
                <a:latin typeface="Courier New" panose="02070309020205020404" pitchFamily="49" charset="0"/>
                <a:cs typeface="Courier New" panose="02070309020205020404" pitchFamily="49" charset="0"/>
              </a:rPr>
              <a:t>1-3) -½+x+y, -½-x+y,  -¾</a:t>
            </a:r>
          </a:p>
          <a:p>
            <a:r>
              <a:rPr lang="en-US" dirty="0">
                <a:solidFill>
                  <a:schemeClr val="tx2"/>
                </a:solidFill>
                <a:latin typeface="Courier New" panose="02070309020205020404" pitchFamily="49" charset="0"/>
                <a:cs typeface="Courier New" panose="02070309020205020404" pitchFamily="49" charset="0"/>
              </a:rPr>
              <a:t>3-1)  ½-x-y,  ½+x-y,   ¾</a:t>
            </a:r>
          </a:p>
          <a:p>
            <a:r>
              <a:rPr lang="en-US" dirty="0">
                <a:solidFill>
                  <a:schemeClr val="tx2"/>
                </a:solidFill>
                <a:latin typeface="Courier New" panose="02070309020205020404" pitchFamily="49" charset="0"/>
                <a:cs typeface="Courier New" panose="02070309020205020404" pitchFamily="49" charset="0"/>
              </a:rPr>
              <a:t>2-4) -½-x-y, -½+x-y,   ¼</a:t>
            </a:r>
          </a:p>
          <a:p>
            <a:r>
              <a:rPr lang="en-US" dirty="0">
                <a:solidFill>
                  <a:schemeClr val="tx2"/>
                </a:solidFill>
                <a:latin typeface="Courier New" panose="02070309020205020404" pitchFamily="49" charset="0"/>
                <a:cs typeface="Courier New" panose="02070309020205020404" pitchFamily="49" charset="0"/>
              </a:rPr>
              <a:t>4-2)  ½+x+y,  ½-x+y,  -¼</a:t>
            </a:r>
          </a:p>
          <a:p>
            <a:r>
              <a:rPr lang="en-US" dirty="0">
                <a:solidFill>
                  <a:schemeClr val="tx2"/>
                </a:solidFill>
                <a:latin typeface="Courier New" panose="02070309020205020404" pitchFamily="49" charset="0"/>
                <a:cs typeface="Courier New" panose="02070309020205020404" pitchFamily="49" charset="0"/>
              </a:rPr>
              <a:t>5-7) -½+x+y, -½+x-y,  -¾</a:t>
            </a:r>
          </a:p>
          <a:p>
            <a:r>
              <a:rPr lang="en-US" dirty="0">
                <a:solidFill>
                  <a:schemeClr val="tx2"/>
                </a:solidFill>
                <a:latin typeface="Courier New" panose="02070309020205020404" pitchFamily="49" charset="0"/>
                <a:cs typeface="Courier New" panose="02070309020205020404" pitchFamily="49" charset="0"/>
              </a:rPr>
              <a:t>7-5)  ½-x-y,  ½-x+y,   ¾</a:t>
            </a:r>
          </a:p>
          <a:p>
            <a:r>
              <a:rPr lang="en-US" dirty="0">
                <a:solidFill>
                  <a:schemeClr val="tx2"/>
                </a:solidFill>
                <a:latin typeface="Courier New" panose="02070309020205020404" pitchFamily="49" charset="0"/>
                <a:cs typeface="Courier New" panose="02070309020205020404" pitchFamily="49" charset="0"/>
              </a:rPr>
              <a:t>6-8)  ½-x-y, -½-x+y,   ¼</a:t>
            </a:r>
          </a:p>
          <a:p>
            <a:r>
              <a:rPr lang="en-US" dirty="0">
                <a:solidFill>
                  <a:schemeClr val="tx2"/>
                </a:solidFill>
                <a:latin typeface="Courier New" panose="02070309020205020404" pitchFamily="49" charset="0"/>
                <a:cs typeface="Courier New" panose="02070309020205020404" pitchFamily="49" charset="0"/>
              </a:rPr>
              <a:t>8-6) -½+x+y,  ½+x-y,  -¼</a:t>
            </a:r>
          </a:p>
          <a:p>
            <a:endParaRPr lang="en-US" dirty="0">
              <a:solidFill>
                <a:schemeClr val="tx2"/>
              </a:solidFill>
              <a:latin typeface="Courier New" panose="02070309020205020404" pitchFamily="49" charset="0"/>
              <a:cs typeface="Courier New" panose="02070309020205020404" pitchFamily="49" charset="0"/>
            </a:endParaRPr>
          </a:p>
          <a:p>
            <a:r>
              <a:rPr lang="en-US" dirty="0">
                <a:solidFill>
                  <a:schemeClr val="tx2"/>
                </a:solidFill>
                <a:latin typeface="Courier New" panose="02070309020205020404" pitchFamily="49" charset="0"/>
                <a:cs typeface="Courier New" panose="02070309020205020404" pitchFamily="49" charset="0"/>
              </a:rPr>
              <a:t>3-5)   ½-2y,      ½,  -¼+2z</a:t>
            </a:r>
          </a:p>
          <a:p>
            <a:r>
              <a:rPr lang="en-US" dirty="0">
                <a:solidFill>
                  <a:schemeClr val="tx2"/>
                </a:solidFill>
                <a:latin typeface="Courier New" panose="02070309020205020404" pitchFamily="49" charset="0"/>
                <a:cs typeface="Courier New" panose="02070309020205020404" pitchFamily="49" charset="0"/>
              </a:rPr>
              <a:t>5-3)  -½+2y,     -½,   ¼-2z</a:t>
            </a:r>
          </a:p>
          <a:p>
            <a:r>
              <a:rPr lang="en-US" dirty="0">
                <a:solidFill>
                  <a:schemeClr val="tx2"/>
                </a:solidFill>
                <a:latin typeface="Courier New" panose="02070309020205020404" pitchFamily="49" charset="0"/>
                <a:cs typeface="Courier New" panose="02070309020205020404" pitchFamily="49" charset="0"/>
              </a:rPr>
              <a:t>4-6)   ½+2y,      ½,  -¼+2z</a:t>
            </a:r>
          </a:p>
          <a:p>
            <a:r>
              <a:rPr lang="en-US" dirty="0">
                <a:solidFill>
                  <a:schemeClr val="tx2"/>
                </a:solidFill>
                <a:latin typeface="Courier New" panose="02070309020205020404" pitchFamily="49" charset="0"/>
                <a:cs typeface="Courier New" panose="02070309020205020404" pitchFamily="49" charset="0"/>
              </a:rPr>
              <a:t>6-4)  -½-2y,     -½,   ¼-2z</a:t>
            </a:r>
          </a:p>
          <a:p>
            <a:r>
              <a:rPr lang="en-US" dirty="0">
                <a:solidFill>
                  <a:schemeClr val="tx2"/>
                </a:solidFill>
                <a:latin typeface="Courier New" panose="02070309020205020404" pitchFamily="49" charset="0"/>
                <a:cs typeface="Courier New" panose="02070309020205020404" pitchFamily="49" charset="0"/>
              </a:rPr>
              <a:t>1-7)  -½+2x,     -½,  -¾+2z</a:t>
            </a:r>
          </a:p>
          <a:p>
            <a:r>
              <a:rPr lang="en-US" dirty="0">
                <a:solidFill>
                  <a:schemeClr val="tx2"/>
                </a:solidFill>
                <a:latin typeface="Courier New" panose="02070309020205020404" pitchFamily="49" charset="0"/>
                <a:cs typeface="Courier New" panose="02070309020205020404" pitchFamily="49" charset="0"/>
              </a:rPr>
              <a:t>7-1)   ½-2x,      ½,   ¾-2z</a:t>
            </a:r>
          </a:p>
          <a:p>
            <a:r>
              <a:rPr lang="en-US" dirty="0">
                <a:solidFill>
                  <a:schemeClr val="tx2"/>
                </a:solidFill>
                <a:latin typeface="Courier New" panose="02070309020205020404" pitchFamily="49" charset="0"/>
                <a:cs typeface="Courier New" panose="02070309020205020404" pitchFamily="49" charset="0"/>
              </a:rPr>
              <a:t>2-8)  -½-2x,     -½,   ¼+2z</a:t>
            </a:r>
          </a:p>
          <a:p>
            <a:r>
              <a:rPr lang="en-US" dirty="0">
                <a:solidFill>
                  <a:schemeClr val="tx2"/>
                </a:solidFill>
                <a:latin typeface="Courier New" panose="02070309020205020404" pitchFamily="49" charset="0"/>
                <a:cs typeface="Courier New" panose="02070309020205020404" pitchFamily="49" charset="0"/>
              </a:rPr>
              <a:t>8-2)   ½+2x,      ½,  -¼-2z</a:t>
            </a:r>
          </a:p>
          <a:p>
            <a:r>
              <a:rPr lang="en-US" dirty="0">
                <a:solidFill>
                  <a:schemeClr val="tx2"/>
                </a:solidFill>
                <a:latin typeface="Courier New" panose="02070309020205020404" pitchFamily="49" charset="0"/>
                <a:cs typeface="Courier New" panose="02070309020205020404" pitchFamily="49" charset="0"/>
              </a:rPr>
              <a:t>4-5)      ½,   ½-2x,   ¼+2z</a:t>
            </a:r>
          </a:p>
          <a:p>
            <a:r>
              <a:rPr lang="en-US" dirty="0">
                <a:solidFill>
                  <a:schemeClr val="tx2"/>
                </a:solidFill>
                <a:latin typeface="Courier New" panose="02070309020205020404" pitchFamily="49" charset="0"/>
                <a:cs typeface="Courier New" panose="02070309020205020404" pitchFamily="49" charset="0"/>
              </a:rPr>
              <a:t>5-4)     -½,  -½+2x,  -¼-2z</a:t>
            </a:r>
          </a:p>
          <a:p>
            <a:r>
              <a:rPr lang="en-US" dirty="0">
                <a:solidFill>
                  <a:schemeClr val="tx2"/>
                </a:solidFill>
                <a:latin typeface="Courier New" panose="02070309020205020404" pitchFamily="49" charset="0"/>
                <a:cs typeface="Courier New" panose="02070309020205020404" pitchFamily="49" charset="0"/>
              </a:rPr>
              <a:t>3-6)      ½,   ½+2x,   ¼+2z</a:t>
            </a:r>
          </a:p>
          <a:p>
            <a:r>
              <a:rPr lang="en-US" dirty="0">
                <a:solidFill>
                  <a:schemeClr val="tx2"/>
                </a:solidFill>
                <a:latin typeface="Courier New" panose="02070309020205020404" pitchFamily="49" charset="0"/>
                <a:cs typeface="Courier New" panose="02070309020205020404" pitchFamily="49" charset="0"/>
              </a:rPr>
              <a:t>6-3)     -½,  -½-2x,  -¼-2z</a:t>
            </a:r>
          </a:p>
          <a:p>
            <a:r>
              <a:rPr lang="en-US" dirty="0">
                <a:solidFill>
                  <a:schemeClr val="tx2"/>
                </a:solidFill>
                <a:latin typeface="Courier New" panose="02070309020205020404" pitchFamily="49" charset="0"/>
                <a:cs typeface="Courier New" panose="02070309020205020404" pitchFamily="49" charset="0"/>
              </a:rPr>
              <a:t>2-7)     -½,  -½-2y,  -¼+2z</a:t>
            </a:r>
          </a:p>
          <a:p>
            <a:r>
              <a:rPr lang="en-US" dirty="0">
                <a:solidFill>
                  <a:schemeClr val="tx2"/>
                </a:solidFill>
                <a:latin typeface="Courier New" panose="02070309020205020404" pitchFamily="49" charset="0"/>
                <a:cs typeface="Courier New" panose="02070309020205020404" pitchFamily="49" charset="0"/>
              </a:rPr>
              <a:t>7-2)      ½,   ½+2y,   ¼-2z</a:t>
            </a:r>
          </a:p>
          <a:p>
            <a:r>
              <a:rPr lang="en-US" dirty="0">
                <a:solidFill>
                  <a:schemeClr val="tx2"/>
                </a:solidFill>
                <a:latin typeface="Courier New" panose="02070309020205020404" pitchFamily="49" charset="0"/>
                <a:cs typeface="Courier New" panose="02070309020205020404" pitchFamily="49" charset="0"/>
              </a:rPr>
              <a:t>1-8)     -½,  -½+2y,  -¼+2z</a:t>
            </a:r>
          </a:p>
          <a:p>
            <a:r>
              <a:rPr lang="en-US" dirty="0">
                <a:solidFill>
                  <a:schemeClr val="tx2"/>
                </a:solidFill>
                <a:latin typeface="Courier New" panose="02070309020205020404" pitchFamily="49" charset="0"/>
                <a:cs typeface="Courier New" panose="02070309020205020404" pitchFamily="49" charset="0"/>
              </a:rPr>
              <a:t>8-1)      ½,   ½-2y,   ¼-2z</a:t>
            </a:r>
          </a:p>
          <a:p>
            <a:r>
              <a:rPr lang="en-US" dirty="0">
                <a:solidFill>
                  <a:schemeClr val="tx2"/>
                </a:solidFill>
                <a:latin typeface="Courier New" panose="02070309020205020404" pitchFamily="49" charset="0"/>
                <a:cs typeface="Courier New" panose="02070309020205020404" pitchFamily="49" charset="0"/>
              </a:rPr>
              <a:t>1-2)     2x,     2y,  -½</a:t>
            </a:r>
          </a:p>
          <a:p>
            <a:r>
              <a:rPr lang="en-US" dirty="0">
                <a:solidFill>
                  <a:schemeClr val="tx2"/>
                </a:solidFill>
                <a:latin typeface="Courier New" panose="02070309020205020404" pitchFamily="49" charset="0"/>
                <a:cs typeface="Courier New" panose="02070309020205020404" pitchFamily="49" charset="0"/>
              </a:rPr>
              <a:t>2-1)    -2x,    -2y,   ½</a:t>
            </a:r>
          </a:p>
          <a:p>
            <a:r>
              <a:rPr lang="en-US" dirty="0">
                <a:solidFill>
                  <a:schemeClr val="tx2"/>
                </a:solidFill>
                <a:latin typeface="Courier New" panose="02070309020205020404" pitchFamily="49" charset="0"/>
                <a:cs typeface="Courier New" panose="02070309020205020404" pitchFamily="49" charset="0"/>
              </a:rPr>
              <a:t>3-4)    -2y,     2x,   ½</a:t>
            </a:r>
          </a:p>
          <a:p>
            <a:r>
              <a:rPr lang="en-US" dirty="0">
                <a:solidFill>
                  <a:schemeClr val="tx2"/>
                </a:solidFill>
                <a:latin typeface="Courier New" panose="02070309020205020404" pitchFamily="49" charset="0"/>
                <a:cs typeface="Courier New" panose="02070309020205020404" pitchFamily="49" charset="0"/>
              </a:rPr>
              <a:t>4-3)     2y,    -2x,  -½</a:t>
            </a:r>
          </a:p>
          <a:p>
            <a:r>
              <a:rPr lang="en-US" dirty="0">
                <a:solidFill>
                  <a:schemeClr val="tx2"/>
                </a:solidFill>
                <a:latin typeface="Courier New" panose="02070309020205020404" pitchFamily="49" charset="0"/>
                <a:cs typeface="Courier New" panose="02070309020205020404" pitchFamily="49" charset="0"/>
              </a:rPr>
              <a:t>5-6)     2y,     2x,  -½</a:t>
            </a:r>
          </a:p>
          <a:p>
            <a:r>
              <a:rPr lang="en-US" dirty="0">
                <a:solidFill>
                  <a:schemeClr val="tx2"/>
                </a:solidFill>
                <a:latin typeface="Courier New" panose="02070309020205020404" pitchFamily="49" charset="0"/>
                <a:cs typeface="Courier New" panose="02070309020205020404" pitchFamily="49" charset="0"/>
              </a:rPr>
              <a:t>6-5)    -2y,    -2x,   ½</a:t>
            </a:r>
          </a:p>
          <a:p>
            <a:r>
              <a:rPr lang="en-US" dirty="0">
                <a:solidFill>
                  <a:schemeClr val="tx2"/>
                </a:solidFill>
                <a:latin typeface="Courier New" panose="02070309020205020404" pitchFamily="49" charset="0"/>
                <a:cs typeface="Courier New" panose="02070309020205020404" pitchFamily="49" charset="0"/>
              </a:rPr>
              <a:t>7-8)    -2x,     2y,   ½</a:t>
            </a:r>
          </a:p>
          <a:p>
            <a:r>
              <a:rPr lang="en-US" dirty="0">
                <a:solidFill>
                  <a:schemeClr val="tx2"/>
                </a:solidFill>
                <a:latin typeface="Courier New" panose="02070309020205020404" pitchFamily="49" charset="0"/>
                <a:cs typeface="Courier New" panose="02070309020205020404" pitchFamily="49" charset="0"/>
              </a:rPr>
              <a:t>8-7)     2x,    -2y,  -½</a:t>
            </a:r>
          </a:p>
          <a:p>
            <a:r>
              <a:rPr lang="en-US" dirty="0">
                <a:solidFill>
                  <a:schemeClr val="tx2"/>
                </a:solidFill>
                <a:latin typeface="Courier New" panose="02070309020205020404" pitchFamily="49" charset="0"/>
                <a:cs typeface="Courier New" panose="02070309020205020404" pitchFamily="49" charset="0"/>
              </a:rPr>
              <a:t>1-5)    x-y,   -</a:t>
            </a:r>
            <a:r>
              <a:rPr lang="en-US" dirty="0" err="1">
                <a:solidFill>
                  <a:schemeClr val="tx2"/>
                </a:solidFill>
                <a:latin typeface="Courier New" panose="02070309020205020404" pitchFamily="49" charset="0"/>
                <a:cs typeface="Courier New" panose="02070309020205020404" pitchFamily="49" charset="0"/>
              </a:rPr>
              <a:t>x+y</a:t>
            </a:r>
            <a:r>
              <a:rPr lang="en-US" dirty="0">
                <a:solidFill>
                  <a:schemeClr val="tx2"/>
                </a:solidFill>
                <a:latin typeface="Courier New" panose="02070309020205020404" pitchFamily="49" charset="0"/>
                <a:cs typeface="Courier New" panose="02070309020205020404" pitchFamily="49" charset="0"/>
              </a:rPr>
              <a:t>,  2z</a:t>
            </a:r>
          </a:p>
          <a:p>
            <a:r>
              <a:rPr lang="en-US" dirty="0">
                <a:solidFill>
                  <a:schemeClr val="tx2"/>
                </a:solidFill>
                <a:latin typeface="Courier New" panose="02070309020205020404" pitchFamily="49" charset="0"/>
                <a:cs typeface="Courier New" panose="02070309020205020404" pitchFamily="49" charset="0"/>
              </a:rPr>
              <a:t>5-1)   -</a:t>
            </a:r>
            <a:r>
              <a:rPr lang="en-US" dirty="0" err="1">
                <a:solidFill>
                  <a:schemeClr val="tx2"/>
                </a:solidFill>
                <a:latin typeface="Courier New" panose="02070309020205020404" pitchFamily="49" charset="0"/>
                <a:cs typeface="Courier New" panose="02070309020205020404" pitchFamily="49" charset="0"/>
              </a:rPr>
              <a:t>x+y</a:t>
            </a:r>
            <a:r>
              <a:rPr lang="en-US" dirty="0">
                <a:solidFill>
                  <a:schemeClr val="tx2"/>
                </a:solidFill>
                <a:latin typeface="Courier New" panose="02070309020205020404" pitchFamily="49" charset="0"/>
                <a:cs typeface="Courier New" panose="02070309020205020404" pitchFamily="49" charset="0"/>
              </a:rPr>
              <a:t>,    x-y, -2z</a:t>
            </a:r>
          </a:p>
          <a:p>
            <a:r>
              <a:rPr lang="en-US" dirty="0">
                <a:solidFill>
                  <a:schemeClr val="tx2"/>
                </a:solidFill>
                <a:latin typeface="Courier New" panose="02070309020205020404" pitchFamily="49" charset="0"/>
                <a:cs typeface="Courier New" panose="02070309020205020404" pitchFamily="49" charset="0"/>
              </a:rPr>
              <a:t>2-5)   -x-y,   -x-y,  ½+2z</a:t>
            </a:r>
          </a:p>
          <a:p>
            <a:r>
              <a:rPr lang="en-US" dirty="0">
                <a:solidFill>
                  <a:schemeClr val="tx2"/>
                </a:solidFill>
                <a:latin typeface="Courier New" panose="02070309020205020404" pitchFamily="49" charset="0"/>
                <a:cs typeface="Courier New" panose="02070309020205020404" pitchFamily="49" charset="0"/>
              </a:rPr>
              <a:t>5-2)    </a:t>
            </a:r>
            <a:r>
              <a:rPr lang="en-US" dirty="0" err="1">
                <a:solidFill>
                  <a:schemeClr val="tx2"/>
                </a:solidFill>
                <a:latin typeface="Courier New" panose="02070309020205020404" pitchFamily="49" charset="0"/>
                <a:cs typeface="Courier New" panose="02070309020205020404" pitchFamily="49" charset="0"/>
              </a:rPr>
              <a:t>x+y</a:t>
            </a:r>
            <a:r>
              <a:rPr lang="en-US" dirty="0">
                <a:solidFill>
                  <a:schemeClr val="tx2"/>
                </a:solidFill>
                <a:latin typeface="Courier New" panose="02070309020205020404" pitchFamily="49" charset="0"/>
                <a:cs typeface="Courier New" panose="02070309020205020404" pitchFamily="49" charset="0"/>
              </a:rPr>
              <a:t>,    </a:t>
            </a:r>
            <a:r>
              <a:rPr lang="en-US" dirty="0" err="1">
                <a:solidFill>
                  <a:schemeClr val="tx2"/>
                </a:solidFill>
                <a:latin typeface="Courier New" panose="02070309020205020404" pitchFamily="49" charset="0"/>
                <a:cs typeface="Courier New" panose="02070309020205020404" pitchFamily="49" charset="0"/>
              </a:rPr>
              <a:t>x+y</a:t>
            </a:r>
            <a:r>
              <a:rPr lang="en-US" dirty="0">
                <a:solidFill>
                  <a:schemeClr val="tx2"/>
                </a:solidFill>
                <a:latin typeface="Courier New" panose="02070309020205020404" pitchFamily="49" charset="0"/>
                <a:cs typeface="Courier New" panose="02070309020205020404" pitchFamily="49" charset="0"/>
              </a:rPr>
              <a:t>, -½-2z</a:t>
            </a:r>
          </a:p>
          <a:p>
            <a:r>
              <a:rPr lang="en-US" dirty="0" err="1">
                <a:solidFill>
                  <a:schemeClr val="tx2"/>
                </a:solidFill>
                <a:latin typeface="Courier New" panose="02070309020205020404" pitchFamily="49" charset="0"/>
                <a:cs typeface="Courier New" panose="02070309020205020404" pitchFamily="49" charset="0"/>
              </a:rPr>
              <a:t>etc</a:t>
            </a:r>
            <a:endParaRPr lang="en-US" dirty="0">
              <a:solidFill>
                <a:schemeClr val="tx2"/>
              </a:solidFill>
              <a:latin typeface="Courier New" panose="02070309020205020404" pitchFamily="49" charset="0"/>
              <a:cs typeface="Courier New" panose="02070309020205020404" pitchFamily="49" charset="0"/>
            </a:endParaRPr>
          </a:p>
          <a:p>
            <a:endParaRPr lang="en-US" dirty="0">
              <a:solidFill>
                <a:schemeClr val="tx2"/>
              </a:solidFill>
              <a:latin typeface="Courier New" panose="02070309020205020404" pitchFamily="49" charset="0"/>
              <a:cs typeface="Courier New" panose="02070309020205020404" pitchFamily="49"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775" y="284514"/>
            <a:ext cx="8435739" cy="1143000"/>
          </a:xfrm>
        </p:spPr>
        <p:txBody>
          <a:bodyPr/>
          <a:lstStyle/>
          <a:p>
            <a:pPr algn="l"/>
            <a:r>
              <a:rPr lang="en-US" sz="3200" dirty="0">
                <a:latin typeface="Helvetica" panose="020B0604020202020204" pitchFamily="34" charset="0"/>
                <a:cs typeface="Helvetica" panose="020B0604020202020204" pitchFamily="34" charset="0"/>
              </a:rPr>
              <a:t>We will calculate difference Patterson maps.</a:t>
            </a:r>
          </a:p>
        </p:txBody>
      </p:sp>
      <mc:AlternateContent xmlns:mc="http://schemas.openxmlformats.org/markup-compatibility/2006">
        <mc:Choice xmlns:a14="http://schemas.microsoft.com/office/drawing/2010/main" Requires="a14">
          <p:sp>
            <p:nvSpPr>
              <p:cNvPr id="3" name="Text Box 7"/>
              <p:cNvSpPr txBox="1">
                <a:spLocks noChangeArrowheads="1"/>
              </p:cNvSpPr>
              <p:nvPr/>
            </p:nvSpPr>
            <p:spPr bwMode="auto">
              <a:xfrm>
                <a:off x="485776" y="3135486"/>
                <a:ext cx="8435740" cy="955903"/>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lvl="0">
                  <a:defRPr/>
                </a:pPr>
                <a:r>
                  <a:rPr lang="en-US" altLang="en-US" sz="2800" dirty="0">
                    <a:solidFill>
                      <a:srgbClr val="000000"/>
                    </a:solidFill>
                    <a:latin typeface="Helvetica" pitchFamily="34" charset="0"/>
                    <a:cs typeface="Arial" charset="0"/>
                  </a:rPr>
                  <a:t>We use a Difference Patterson map synthesis </a:t>
                </a:r>
                <a:r>
                  <a:rPr kumimoji="0" lang="en-US" sz="2800" b="0" i="0" u="none" strike="noStrike" kern="1200" cap="none" spc="0" normalizeH="0" baseline="0" noProof="0" dirty="0">
                    <a:ln>
                      <a:noFill/>
                    </a:ln>
                    <a:solidFill>
                      <a:srgbClr val="FF0000"/>
                    </a:solidFill>
                    <a:effectLst/>
                    <a:uLnTx/>
                    <a:uFillTx/>
                    <a:latin typeface="Cambria Math" panose="02040503050406030204" pitchFamily="18" charset="0"/>
                    <a:ea typeface="Cambria Math" panose="02040503050406030204" pitchFamily="18" charset="0"/>
                  </a:rPr>
                  <a:t>P</a:t>
                </a:r>
                <a:r>
                  <a:rPr kumimoji="0" lang="en-US" sz="2800"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rPr>
                  <a:t>(</a:t>
                </a:r>
                <a:r>
                  <a:rPr kumimoji="0" lang="en-US" sz="2800" b="0" i="0" u="none" strike="noStrike" kern="1200" cap="none" spc="0" normalizeH="0" baseline="0" noProof="0" dirty="0" err="1">
                    <a:ln>
                      <a:noFill/>
                    </a:ln>
                    <a:solidFill>
                      <a:srgbClr val="000000"/>
                    </a:solidFill>
                    <a:effectLst/>
                    <a:uLnTx/>
                    <a:uFillTx/>
                    <a:latin typeface="Cambria Math" panose="02040503050406030204" pitchFamily="18" charset="0"/>
                    <a:ea typeface="Cambria Math" panose="02040503050406030204" pitchFamily="18" charset="0"/>
                  </a:rPr>
                  <a:t>u,v,w</a:t>
                </a:r>
                <a:r>
                  <a:rPr kumimoji="0" lang="en-US" sz="2800"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rPr>
                  <a:t>)</a:t>
                </a:r>
                <a:r>
                  <a:rPr kumimoji="0" lang="en-US" sz="2800" b="0" i="0" u="none" strike="noStrike" kern="1200" cap="none" spc="0" normalizeH="0" baseline="0" noProof="0" dirty="0">
                    <a:ln>
                      <a:noFill/>
                    </a:ln>
                    <a:solidFill>
                      <a:srgbClr val="000000"/>
                    </a:solidFill>
                    <a:effectLst/>
                    <a:uLnTx/>
                    <a:uFillTx/>
                  </a:rPr>
                  <a:t>=</a:t>
                </a:r>
                <a14:m>
                  <m:oMath xmlns:m="http://schemas.openxmlformats.org/officeDocument/2006/math">
                    <m:nary>
                      <m:naryPr>
                        <m:chr m:val="∑"/>
                        <m:supHide m:val="on"/>
                        <m:ctrlPr>
                          <a:rPr kumimoji="0" lang="en-US" sz="2800" b="0" i="1" u="none" strike="noStrike" kern="1200" cap="none" spc="0" normalizeH="0" baseline="0" noProof="0" smtClean="0">
                            <a:ln>
                              <a:noFill/>
                            </a:ln>
                            <a:solidFill>
                              <a:srgbClr val="000000"/>
                            </a:solidFill>
                            <a:effectLst/>
                            <a:uLnTx/>
                            <a:uFillTx/>
                            <a:latin typeface="Cambria Math" panose="02040503050406030204" pitchFamily="18" charset="0"/>
                          </a:rPr>
                        </m:ctrlPr>
                      </m:naryPr>
                      <m:sub>
                        <m:r>
                          <m:rPr>
                            <m:brk m:alnAt="7"/>
                          </m:rPr>
                          <a:rPr kumimoji="0" lang="en-US" sz="2800" b="0" i="1" u="none" strike="noStrike" kern="1200" cap="none" spc="0" normalizeH="0" baseline="0" noProof="0" smtClean="0">
                            <a:ln>
                              <a:noFill/>
                            </a:ln>
                            <a:solidFill>
                              <a:srgbClr val="000000"/>
                            </a:solidFill>
                            <a:effectLst/>
                            <a:uLnTx/>
                            <a:uFillTx/>
                            <a:latin typeface="Cambria Math" panose="02040503050406030204" pitchFamily="18" charset="0"/>
                          </a:rPr>
                          <m:t>h</m:t>
                        </m:r>
                        <m:r>
                          <a:rPr kumimoji="0" lang="en-US" sz="2800" b="0" i="1" u="none" strike="noStrike" kern="1200" cap="none" spc="0" normalizeH="0" baseline="0" noProof="0" smtClean="0">
                            <a:ln>
                              <a:noFill/>
                            </a:ln>
                            <a:solidFill>
                              <a:srgbClr val="000000"/>
                            </a:solidFill>
                            <a:effectLst/>
                            <a:uLnTx/>
                            <a:uFillTx/>
                            <a:latin typeface="Cambria Math" panose="02040503050406030204" pitchFamily="18" charset="0"/>
                          </a:rPr>
                          <m:t>𝑘𝑙</m:t>
                        </m:r>
                      </m:sub>
                      <m:sup/>
                      <m:e>
                        <m:r>
                          <m:rPr>
                            <m:nor/>
                          </m:rPr>
                          <a:rPr lang="en-US" sz="2400" b="0" i="0" dirty="0" smtClean="0">
                            <a:solidFill>
                              <a:srgbClr val="000000"/>
                            </a:solidFill>
                            <a:latin typeface="Cambria Math" panose="02040503050406030204" pitchFamily="18" charset="0"/>
                            <a:ea typeface="Cambria Math" panose="02040503050406030204" pitchFamily="18" charset="0"/>
                          </a:rPr>
                          <m:t>(</m:t>
                        </m:r>
                        <m:r>
                          <m:rPr>
                            <m:nor/>
                          </m:rPr>
                          <a:rPr lang="en-US" sz="2400" dirty="0" smtClean="0">
                            <a:solidFill>
                              <a:schemeClr val="tx1"/>
                            </a:solidFill>
                            <a:latin typeface="Cambria Math" panose="02040503050406030204" pitchFamily="18" charset="0"/>
                            <a:ea typeface="Cambria Math" panose="02040503050406030204" pitchFamily="18" charset="0"/>
                          </a:rPr>
                          <m:t>|</m:t>
                        </m:r>
                        <m:r>
                          <m:rPr>
                            <m:nor/>
                          </m:rPr>
                          <a:rPr lang="en-US" sz="2400" dirty="0" smtClean="0">
                            <a:solidFill>
                              <a:srgbClr val="FF0000"/>
                            </a:solidFill>
                            <a:latin typeface="Cambria Math" panose="02040503050406030204" pitchFamily="18" charset="0"/>
                            <a:ea typeface="Cambria Math" panose="02040503050406030204" pitchFamily="18" charset="0"/>
                          </a:rPr>
                          <m:t>F</m:t>
                        </m:r>
                        <m:r>
                          <m:rPr>
                            <m:nor/>
                          </m:rPr>
                          <a:rPr lang="en-US" sz="2400" baseline="-25000" dirty="0" smtClean="0">
                            <a:solidFill>
                              <a:srgbClr val="FF0000"/>
                            </a:solidFill>
                            <a:latin typeface="Cambria Math" panose="02040503050406030204" pitchFamily="18" charset="0"/>
                            <a:ea typeface="Cambria Math" panose="02040503050406030204" pitchFamily="18" charset="0"/>
                          </a:rPr>
                          <m:t>PH</m:t>
                        </m:r>
                        <m:r>
                          <m:rPr>
                            <m:nor/>
                          </m:rPr>
                          <a:rPr lang="en-US" sz="2400" dirty="0" smtClean="0">
                            <a:solidFill>
                              <a:schemeClr val="tx1"/>
                            </a:solidFill>
                            <a:latin typeface="Cambria Math" panose="02040503050406030204" pitchFamily="18" charset="0"/>
                            <a:ea typeface="Cambria Math" panose="02040503050406030204" pitchFamily="18" charset="0"/>
                          </a:rPr>
                          <m:t>|−|</m:t>
                        </m:r>
                        <m:r>
                          <m:rPr>
                            <m:nor/>
                          </m:rPr>
                          <a:rPr lang="en-US" sz="2400" dirty="0" smtClean="0">
                            <a:solidFill>
                              <a:srgbClr val="FF0000"/>
                            </a:solidFill>
                            <a:latin typeface="Cambria Math" panose="02040503050406030204" pitchFamily="18" charset="0"/>
                            <a:ea typeface="Cambria Math" panose="02040503050406030204" pitchFamily="18" charset="0"/>
                          </a:rPr>
                          <m:t>F</m:t>
                        </m:r>
                        <m:r>
                          <m:rPr>
                            <m:nor/>
                          </m:rPr>
                          <a:rPr lang="en-US" sz="2400" baseline="-25000" dirty="0" smtClean="0">
                            <a:solidFill>
                              <a:srgbClr val="FF0000"/>
                            </a:solidFill>
                            <a:latin typeface="Cambria Math" panose="02040503050406030204" pitchFamily="18" charset="0"/>
                            <a:ea typeface="Cambria Math" panose="02040503050406030204" pitchFamily="18" charset="0"/>
                          </a:rPr>
                          <m:t>P</m:t>
                        </m:r>
                        <m:r>
                          <m:rPr>
                            <m:nor/>
                          </m:rPr>
                          <a:rPr lang="en-US" sz="2400" dirty="0" smtClean="0">
                            <a:solidFill>
                              <a:schemeClr val="tx1"/>
                            </a:solidFill>
                            <a:latin typeface="Cambria Math" panose="02040503050406030204" pitchFamily="18" charset="0"/>
                            <a:ea typeface="Cambria Math" panose="02040503050406030204" pitchFamily="18" charset="0"/>
                          </a:rPr>
                          <m:t>|</m:t>
                        </m:r>
                        <m:r>
                          <m:rPr>
                            <m:nor/>
                          </m:rPr>
                          <a:rPr lang="en-US" sz="2400" dirty="0">
                            <a:solidFill>
                              <a:srgbClr val="000000"/>
                            </a:solidFill>
                            <a:latin typeface="Cambria Math" panose="02040503050406030204" pitchFamily="18" charset="0"/>
                            <a:ea typeface="Cambria Math" panose="02040503050406030204" pitchFamily="18" charset="0"/>
                          </a:rPr>
                          <m:t>)</m:t>
                        </m:r>
                        <m:r>
                          <a:rPr lang="en-US" sz="2800" i="1" baseline="30000">
                            <a:solidFill>
                              <a:srgbClr val="000000"/>
                            </a:solidFill>
                            <a:latin typeface="Cambria Math" panose="02040503050406030204" pitchFamily="18" charset="0"/>
                          </a:rPr>
                          <m:t>2</m:t>
                        </m:r>
                        <m:r>
                          <a:rPr lang="en-US" sz="2800" i="1">
                            <a:solidFill>
                              <a:srgbClr val="000000"/>
                            </a:solidFill>
                            <a:latin typeface="Cambria Math" panose="02040503050406030204" pitchFamily="18" charset="0"/>
                          </a:rPr>
                          <m:t> </m:t>
                        </m:r>
                        <m:r>
                          <a:rPr lang="en-US" sz="2800" i="1">
                            <a:solidFill>
                              <a:srgbClr val="000000"/>
                            </a:solidFill>
                            <a:latin typeface="Cambria Math" panose="02040503050406030204" pitchFamily="18" charset="0"/>
                          </a:rPr>
                          <m:t>𝑐𝑜𝑠</m:t>
                        </m:r>
                        <m:r>
                          <a:rPr lang="en-US" sz="2800" i="1">
                            <a:solidFill>
                              <a:srgbClr val="000000"/>
                            </a:solidFill>
                            <a:latin typeface="Cambria Math" panose="02040503050406030204" pitchFamily="18" charset="0"/>
                          </a:rPr>
                          <m:t>2</m:t>
                        </m:r>
                        <m:r>
                          <m:rPr>
                            <m:sty m:val="p"/>
                          </m:rPr>
                          <a:rPr lang="el-GR" sz="2800" i="1" smtClean="0">
                            <a:solidFill>
                              <a:srgbClr val="000000"/>
                            </a:solidFill>
                            <a:latin typeface="Cambria Math" panose="02040503050406030204" pitchFamily="18" charset="0"/>
                          </a:rPr>
                          <m:t>π</m:t>
                        </m:r>
                        <m:r>
                          <a:rPr lang="en-US" sz="2800" i="1">
                            <a:solidFill>
                              <a:srgbClr val="000000"/>
                            </a:solidFill>
                            <a:latin typeface="Cambria Math" panose="02040503050406030204" pitchFamily="18" charset="0"/>
                          </a:rPr>
                          <m:t>(</m:t>
                        </m:r>
                        <m:r>
                          <a:rPr lang="en-US" sz="2800" i="1">
                            <a:solidFill>
                              <a:srgbClr val="000000"/>
                            </a:solidFill>
                            <a:latin typeface="Cambria Math" panose="02040503050406030204" pitchFamily="18" charset="0"/>
                          </a:rPr>
                          <m:t>h𝑢</m:t>
                        </m:r>
                        <m:r>
                          <a:rPr lang="en-US" sz="2800" i="1">
                            <a:solidFill>
                              <a:srgbClr val="000000"/>
                            </a:solidFill>
                            <a:latin typeface="Cambria Math" panose="02040503050406030204" pitchFamily="18" charset="0"/>
                          </a:rPr>
                          <m:t>+</m:t>
                        </m:r>
                        <m:r>
                          <a:rPr lang="en-US" sz="2800" i="1">
                            <a:solidFill>
                              <a:srgbClr val="000000"/>
                            </a:solidFill>
                            <a:latin typeface="Cambria Math" panose="02040503050406030204" pitchFamily="18" charset="0"/>
                          </a:rPr>
                          <m:t>𝑘𝑣</m:t>
                        </m:r>
                        <m:r>
                          <a:rPr lang="en-US" sz="2800" i="1">
                            <a:solidFill>
                              <a:srgbClr val="000000"/>
                            </a:solidFill>
                            <a:latin typeface="Cambria Math" panose="02040503050406030204" pitchFamily="18" charset="0"/>
                          </a:rPr>
                          <m:t>+</m:t>
                        </m:r>
                        <m:r>
                          <a:rPr lang="en-US" sz="2800" i="1">
                            <a:solidFill>
                              <a:srgbClr val="000000"/>
                            </a:solidFill>
                            <a:latin typeface="Cambria Math" panose="02040503050406030204" pitchFamily="18" charset="0"/>
                          </a:rPr>
                          <m:t>𝑙𝑤</m:t>
                        </m:r>
                        <m:r>
                          <a:rPr lang="en-US" sz="2800" i="1">
                            <a:solidFill>
                              <a:srgbClr val="000000"/>
                            </a:solidFill>
                            <a:latin typeface="Cambria Math" panose="02040503050406030204" pitchFamily="18" charset="0"/>
                          </a:rPr>
                          <m:t>)</m:t>
                        </m:r>
                      </m:e>
                    </m:nary>
                  </m:oMath>
                </a14:m>
                <a:endParaRPr kumimoji="0" lang="en-US" altLang="en-US" sz="2400" b="1" i="0" u="none" strike="noStrike" kern="1200" cap="none" spc="0" normalizeH="0" baseline="100000" noProof="0" dirty="0">
                  <a:ln>
                    <a:noFill/>
                  </a:ln>
                  <a:solidFill>
                    <a:srgbClr val="000000"/>
                  </a:solidFill>
                  <a:effectLst/>
                  <a:uLnTx/>
                  <a:uFillTx/>
                  <a:latin typeface="Helvetica" pitchFamily="34" charset="0"/>
                  <a:ea typeface="+mn-ea"/>
                  <a:cs typeface="+mn-cs"/>
                </a:endParaRPr>
              </a:p>
            </p:txBody>
          </p:sp>
        </mc:Choice>
        <mc:Fallback>
          <p:sp>
            <p:nvSpPr>
              <p:cNvPr id="3" name="Text Box 7"/>
              <p:cNvSpPr txBox="1">
                <a:spLocks noRot="1" noChangeAspect="1" noMove="1" noResize="1" noEditPoints="1" noAdjustHandles="1" noChangeArrowheads="1" noChangeShapeType="1" noTextEdit="1"/>
              </p:cNvSpPr>
              <p:nvPr/>
            </p:nvSpPr>
            <p:spPr bwMode="auto">
              <a:xfrm>
                <a:off x="485776" y="3135486"/>
                <a:ext cx="8435740" cy="955903"/>
              </a:xfrm>
              <a:prstGeom prst="rect">
                <a:avLst/>
              </a:prstGeom>
              <a:blipFill>
                <a:blip r:embed="rId2"/>
                <a:stretch>
                  <a:fillRect l="-1517" t="-6369" b="-1592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9B858777-1502-47A3-A97D-77FC0F42A149}"/>
                  </a:ext>
                </a:extLst>
              </p:cNvPr>
              <p:cNvSpPr txBox="1"/>
              <p:nvPr/>
            </p:nvSpPr>
            <p:spPr>
              <a:xfrm>
                <a:off x="485776" y="4321230"/>
                <a:ext cx="7874002" cy="2031325"/>
              </a:xfrm>
              <a:prstGeom prst="rect">
                <a:avLst/>
              </a:prstGeom>
              <a:noFill/>
            </p:spPr>
            <p:txBody>
              <a:bodyPr wrap="square" rtlCol="0">
                <a:spAutoFit/>
              </a:bodyPr>
              <a:lstStyle/>
              <a:p>
                <a:pPr>
                  <a:defRPr/>
                </a:pPr>
                <a14:m>
                  <m:oMath xmlns:m="http://schemas.openxmlformats.org/officeDocument/2006/math">
                    <m:r>
                      <m:rPr>
                        <m:nor/>
                      </m:rPr>
                      <a:rPr lang="en-US" dirty="0" smtClean="0"/>
                      <m:t>|</m:t>
                    </m:r>
                    <m:r>
                      <m:rPr>
                        <m:nor/>
                      </m:rPr>
                      <a:rPr lang="en-US" dirty="0" smtClean="0">
                        <a:solidFill>
                          <a:srgbClr val="FF0000"/>
                        </a:solidFill>
                        <a:latin typeface="Cambria Math" panose="02040503050406030204" pitchFamily="18" charset="0"/>
                        <a:ea typeface="Cambria Math" panose="02040503050406030204" pitchFamily="18" charset="0"/>
                      </a:rPr>
                      <m:t>F</m:t>
                    </m:r>
                    <m:r>
                      <m:rPr>
                        <m:nor/>
                      </m:rPr>
                      <a:rPr lang="en-US" baseline="-25000" dirty="0" smtClean="0">
                        <a:solidFill>
                          <a:srgbClr val="FF0000"/>
                        </a:solidFill>
                        <a:latin typeface="Cambria Math" panose="02040503050406030204" pitchFamily="18" charset="0"/>
                        <a:ea typeface="Cambria Math" panose="02040503050406030204" pitchFamily="18" charset="0"/>
                      </a:rPr>
                      <m:t>P</m:t>
                    </m:r>
                    <m:r>
                      <m:rPr>
                        <m:nor/>
                      </m:rPr>
                      <a:rPr lang="en-US" dirty="0" smtClean="0"/>
                      <m:t>|</m:t>
                    </m:r>
                  </m:oMath>
                </a14:m>
                <a:r>
                  <a:rPr lang="en-US" dirty="0"/>
                  <a:t> is the structure factor amplitude of the native macromolecule 	(P=“</a:t>
                </a:r>
                <a:r>
                  <a:rPr lang="en-US" b="1" dirty="0"/>
                  <a:t>P</a:t>
                </a:r>
                <a:r>
                  <a:rPr lang="en-US" dirty="0"/>
                  <a:t>arent”).</a:t>
                </a:r>
              </a:p>
              <a:p>
                <a:pPr>
                  <a:defRPr/>
                </a:pPr>
                <a14:m>
                  <m:oMathPara xmlns:m="http://schemas.openxmlformats.org/officeDocument/2006/math">
                    <m:oMathParaPr>
                      <m:jc m:val="left"/>
                    </m:oMathParaPr>
                    <m:oMath xmlns:m="http://schemas.openxmlformats.org/officeDocument/2006/math">
                      <m:r>
                        <m:rPr>
                          <m:nor/>
                        </m:rPr>
                        <a:rPr lang="en-US" dirty="0" smtClean="0"/>
                        <m:t>|</m:t>
                      </m:r>
                      <m:r>
                        <m:rPr>
                          <m:nor/>
                        </m:rPr>
                        <a:rPr lang="en-US" dirty="0" smtClean="0">
                          <a:solidFill>
                            <a:srgbClr val="FF0000"/>
                          </a:solidFill>
                          <a:latin typeface="Cambria Math" panose="02040503050406030204" pitchFamily="18" charset="0"/>
                          <a:ea typeface="Cambria Math" panose="02040503050406030204" pitchFamily="18" charset="0"/>
                        </a:rPr>
                        <m:t>F</m:t>
                      </m:r>
                      <m:r>
                        <m:rPr>
                          <m:nor/>
                        </m:rPr>
                        <a:rPr lang="en-US" baseline="-25000" dirty="0" smtClean="0">
                          <a:solidFill>
                            <a:srgbClr val="FF0000"/>
                          </a:solidFill>
                          <a:latin typeface="Cambria Math" panose="02040503050406030204" pitchFamily="18" charset="0"/>
                          <a:ea typeface="Cambria Math" panose="02040503050406030204" pitchFamily="18" charset="0"/>
                        </a:rPr>
                        <m:t>PH</m:t>
                      </m:r>
                      <m:r>
                        <m:rPr>
                          <m:nor/>
                        </m:rPr>
                        <a:rPr lang="en-US" dirty="0" smtClean="0"/>
                        <m:t>| </m:t>
                      </m:r>
                      <m:r>
                        <m:rPr>
                          <m:nor/>
                        </m:rPr>
                        <a:rPr lang="en-US" dirty="0" smtClean="0"/>
                        <m:t>is</m:t>
                      </m:r>
                      <m:r>
                        <m:rPr>
                          <m:nor/>
                        </m:rPr>
                        <a:rPr lang="en-US" dirty="0" smtClean="0"/>
                        <m:t> </m:t>
                      </m:r>
                      <m:r>
                        <m:rPr>
                          <m:nor/>
                        </m:rPr>
                        <a:rPr lang="en-US" dirty="0" smtClean="0"/>
                        <m:t>the</m:t>
                      </m:r>
                      <m:r>
                        <m:rPr>
                          <m:nor/>
                        </m:rPr>
                        <a:rPr lang="en-US" dirty="0" smtClean="0"/>
                        <m:t> </m:t>
                      </m:r>
                      <m:r>
                        <m:rPr>
                          <m:nor/>
                        </m:rPr>
                        <a:rPr lang="en-US" dirty="0" smtClean="0"/>
                        <m:t>structure</m:t>
                      </m:r>
                      <m:r>
                        <m:rPr>
                          <m:nor/>
                        </m:rPr>
                        <a:rPr lang="en-US" dirty="0" smtClean="0"/>
                        <m:t> </m:t>
                      </m:r>
                      <m:r>
                        <m:rPr>
                          <m:nor/>
                        </m:rPr>
                        <a:rPr lang="en-US" dirty="0" smtClean="0"/>
                        <m:t>factor</m:t>
                      </m:r>
                      <m:r>
                        <m:rPr>
                          <m:nor/>
                        </m:rPr>
                        <a:rPr lang="en-US" dirty="0" smtClean="0"/>
                        <m:t> </m:t>
                      </m:r>
                      <m:r>
                        <m:rPr>
                          <m:nor/>
                        </m:rPr>
                        <a:rPr lang="en-US" dirty="0" smtClean="0"/>
                        <m:t>amplitude</m:t>
                      </m:r>
                      <m:r>
                        <m:rPr>
                          <m:nor/>
                        </m:rPr>
                        <a:rPr lang="en-US" dirty="0" smtClean="0"/>
                        <m:t> </m:t>
                      </m:r>
                      <m:r>
                        <m:rPr>
                          <m:nor/>
                        </m:rPr>
                        <a:rPr lang="en-US" b="0" i="0" dirty="0" smtClean="0"/>
                        <m:t>of</m:t>
                      </m:r>
                      <m:r>
                        <m:rPr>
                          <m:nor/>
                        </m:rPr>
                        <a:rPr lang="en-US" b="0" i="0" dirty="0" smtClean="0"/>
                        <m:t> </m:t>
                      </m:r>
                      <m:r>
                        <m:rPr>
                          <m:nor/>
                        </m:rPr>
                        <a:rPr lang="en-US" b="0" i="0" dirty="0" smtClean="0"/>
                        <m:t>the</m:t>
                      </m:r>
                      <m:r>
                        <m:rPr>
                          <m:nor/>
                        </m:rPr>
                        <a:rPr lang="en-US" b="0" i="0" dirty="0" smtClean="0"/>
                        <m:t> </m:t>
                      </m:r>
                      <m:r>
                        <m:rPr>
                          <m:nor/>
                        </m:rPr>
                        <a:rPr lang="en-US" b="0" i="0" dirty="0" smtClean="0"/>
                        <m:t>derivative</m:t>
                      </m:r>
                      <m:r>
                        <m:rPr>
                          <m:nor/>
                        </m:rPr>
                        <a:rPr lang="en-US" b="0" i="0" dirty="0" smtClean="0"/>
                        <m:t> </m:t>
                      </m:r>
                      <m:r>
                        <m:rPr>
                          <m:nor/>
                        </m:rPr>
                        <a:rPr lang="en-US" b="0" i="0" dirty="0" smtClean="0"/>
                        <m:t>crystal</m:t>
                      </m:r>
                      <m:r>
                        <m:rPr>
                          <m:nor/>
                        </m:rPr>
                        <a:rPr lang="en-US" b="0" i="0" dirty="0" smtClean="0"/>
                        <m:t> </m:t>
                      </m:r>
                    </m:oMath>
                  </m:oMathPara>
                </a14:m>
                <a:endParaRPr lang="en-US" b="0" i="0" dirty="0"/>
              </a:p>
              <a:p>
                <a:pPr>
                  <a:defRPr/>
                </a:pPr>
                <a:r>
                  <a:rPr lang="en-US" b="0" dirty="0"/>
                  <a:t>	</a:t>
                </a:r>
                <a14:m>
                  <m:oMath xmlns:m="http://schemas.openxmlformats.org/officeDocument/2006/math">
                    <m:r>
                      <m:rPr>
                        <m:nor/>
                      </m:rPr>
                      <a:rPr lang="en-US" b="0" i="0" dirty="0" smtClean="0"/>
                      <m:t>(</m:t>
                    </m:r>
                    <m:r>
                      <m:rPr>
                        <m:nor/>
                      </m:rPr>
                      <a:rPr lang="en-US" b="0" i="0" dirty="0" smtClean="0"/>
                      <m:t>PH</m:t>
                    </m:r>
                    <m:r>
                      <m:rPr>
                        <m:nor/>
                      </m:rPr>
                      <a:rPr lang="en-US" b="0" i="0" dirty="0" smtClean="0"/>
                      <m:t>="</m:t>
                    </m:r>
                    <m:r>
                      <m:rPr>
                        <m:nor/>
                      </m:rPr>
                      <a:rPr lang="en-US" b="1" i="0" dirty="0" smtClean="0"/>
                      <m:t>P</m:t>
                    </m:r>
                    <m:r>
                      <m:rPr>
                        <m:nor/>
                      </m:rPr>
                      <a:rPr lang="en-US" b="0" i="0" dirty="0" smtClean="0"/>
                      <m:t>arent</m:t>
                    </m:r>
                    <m:r>
                      <m:rPr>
                        <m:nor/>
                      </m:rPr>
                      <a:rPr lang="en-US" b="0" i="0" dirty="0" smtClean="0"/>
                      <m:t> &amp; </m:t>
                    </m:r>
                    <m:r>
                      <m:rPr>
                        <m:nor/>
                      </m:rPr>
                      <a:rPr lang="en-US" b="1" i="0" dirty="0" smtClean="0"/>
                      <m:t>H</m:t>
                    </m:r>
                    <m:r>
                      <m:rPr>
                        <m:nor/>
                      </m:rPr>
                      <a:rPr lang="en-US" b="0" i="0" dirty="0" smtClean="0"/>
                      <m:t>eavy</m:t>
                    </m:r>
                  </m:oMath>
                </a14:m>
                <a:r>
                  <a:rPr lang="en-US" dirty="0"/>
                  <a:t> atom).</a:t>
                </a:r>
              </a:p>
              <a:p>
                <a:pPr>
                  <a:defRPr/>
                </a:pPr>
                <a14:m>
                  <m:oMath xmlns:m="http://schemas.openxmlformats.org/officeDocument/2006/math">
                    <m:r>
                      <m:rPr>
                        <m:nor/>
                      </m:rPr>
                      <a:rPr lang="en-US" sz="1400" dirty="0" smtClean="0"/>
                      <m:t>|</m:t>
                    </m:r>
                    <m:r>
                      <m:rPr>
                        <m:nor/>
                      </m:rPr>
                      <a:rPr lang="en-US" sz="1400" dirty="0" smtClean="0">
                        <a:solidFill>
                          <a:srgbClr val="FF0000"/>
                        </a:solidFill>
                        <a:latin typeface="Cambria Math" panose="02040503050406030204" pitchFamily="18" charset="0"/>
                        <a:ea typeface="Cambria Math" panose="02040503050406030204" pitchFamily="18" charset="0"/>
                      </a:rPr>
                      <m:t>F</m:t>
                    </m:r>
                    <m:r>
                      <m:rPr>
                        <m:nor/>
                      </m:rPr>
                      <a:rPr lang="en-US" sz="1400" baseline="-25000" dirty="0" smtClean="0">
                        <a:solidFill>
                          <a:srgbClr val="FF0000"/>
                        </a:solidFill>
                        <a:latin typeface="Cambria Math" panose="02040503050406030204" pitchFamily="18" charset="0"/>
                        <a:ea typeface="Cambria Math" panose="02040503050406030204" pitchFamily="18" charset="0"/>
                      </a:rPr>
                      <m:t>PH</m:t>
                    </m:r>
                    <m:r>
                      <m:rPr>
                        <m:nor/>
                      </m:rPr>
                      <a:rPr lang="en-US" sz="1400" dirty="0" smtClean="0"/>
                      <m:t>|−|</m:t>
                    </m:r>
                    <m:r>
                      <m:rPr>
                        <m:nor/>
                      </m:rPr>
                      <a:rPr lang="en-US" sz="1400" dirty="0" smtClean="0">
                        <a:solidFill>
                          <a:srgbClr val="FF0000"/>
                        </a:solidFill>
                        <a:latin typeface="Cambria Math" panose="02040503050406030204" pitchFamily="18" charset="0"/>
                        <a:ea typeface="Cambria Math" panose="02040503050406030204" pitchFamily="18" charset="0"/>
                      </a:rPr>
                      <m:t>F</m:t>
                    </m:r>
                    <m:r>
                      <m:rPr>
                        <m:nor/>
                      </m:rPr>
                      <a:rPr lang="en-US" sz="1400" baseline="-25000" dirty="0" smtClean="0">
                        <a:solidFill>
                          <a:srgbClr val="FF0000"/>
                        </a:solidFill>
                        <a:latin typeface="Cambria Math" panose="02040503050406030204" pitchFamily="18" charset="0"/>
                        <a:ea typeface="Cambria Math" panose="02040503050406030204" pitchFamily="18" charset="0"/>
                      </a:rPr>
                      <m:t>P</m:t>
                    </m:r>
                    <m:r>
                      <m:rPr>
                        <m:nor/>
                      </m:rPr>
                      <a:rPr lang="en-US" sz="1400" dirty="0" smtClean="0"/>
                      <m:t>|</m:t>
                    </m:r>
                    <m:r>
                      <a:rPr lang="en-US" sz="1400" i="1" dirty="0">
                        <a:solidFill>
                          <a:srgbClr val="000000"/>
                        </a:solidFill>
                        <a:latin typeface="Cambria Math" panose="02040503050406030204" pitchFamily="18" charset="0"/>
                      </a:rPr>
                      <m:t> </m:t>
                    </m:r>
                  </m:oMath>
                </a14:m>
                <a:r>
                  <a:rPr lang="en-US" dirty="0">
                    <a:solidFill>
                      <a:srgbClr val="000000"/>
                    </a:solidFill>
                  </a:rPr>
                  <a:t>approximates the structure factor amplitude of what type of atom?</a:t>
                </a:r>
              </a:p>
              <a:p>
                <a:pPr>
                  <a:defRPr/>
                </a:pPr>
                <a:r>
                  <a:rPr lang="en-US" dirty="0">
                    <a:solidFill>
                      <a:srgbClr val="000000"/>
                    </a:solidFill>
                  </a:rPr>
                  <a:t>The features in this difference Patterson map arise from what type of atom? Why is it an advantage to use this difference?</a:t>
                </a:r>
              </a:p>
            </p:txBody>
          </p:sp>
        </mc:Choice>
        <mc:Fallback>
          <p:sp>
            <p:nvSpPr>
              <p:cNvPr id="12" name="TextBox 11">
                <a:extLst>
                  <a:ext uri="{FF2B5EF4-FFF2-40B4-BE49-F238E27FC236}">
                    <a16:creationId xmlns:a16="http://schemas.microsoft.com/office/drawing/2014/main" id="{9B858777-1502-47A3-A97D-77FC0F42A149}"/>
                  </a:ext>
                </a:extLst>
              </p:cNvPr>
              <p:cNvSpPr txBox="1">
                <a:spLocks noRot="1" noChangeAspect="1" noMove="1" noResize="1" noEditPoints="1" noAdjustHandles="1" noChangeArrowheads="1" noChangeShapeType="1" noTextEdit="1"/>
              </p:cNvSpPr>
              <p:nvPr/>
            </p:nvSpPr>
            <p:spPr>
              <a:xfrm>
                <a:off x="485776" y="4321230"/>
                <a:ext cx="7874002" cy="2031325"/>
              </a:xfrm>
              <a:prstGeom prst="rect">
                <a:avLst/>
              </a:prstGeom>
              <a:blipFill>
                <a:blip r:embed="rId3"/>
                <a:stretch>
                  <a:fillRect l="-697" t="-1802" r="-697" b="-390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 Box 7">
                <a:extLst>
                  <a:ext uri="{FF2B5EF4-FFF2-40B4-BE49-F238E27FC236}">
                    <a16:creationId xmlns:a16="http://schemas.microsoft.com/office/drawing/2014/main" id="{8A0423DA-F293-480C-8B22-7B71F0DB1097}"/>
                  </a:ext>
                </a:extLst>
              </p:cNvPr>
              <p:cNvSpPr txBox="1">
                <a:spLocks noChangeArrowheads="1"/>
              </p:cNvSpPr>
              <p:nvPr/>
            </p:nvSpPr>
            <p:spPr bwMode="auto">
              <a:xfrm>
                <a:off x="485776" y="1698133"/>
                <a:ext cx="8435740" cy="955903"/>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lvl="0">
                  <a:defRPr/>
                </a:pPr>
                <a:r>
                  <a:rPr lang="en-US" altLang="en-US" sz="2800" dirty="0">
                    <a:solidFill>
                      <a:srgbClr val="000000"/>
                    </a:solidFill>
                    <a:latin typeface="Helvetica" pitchFamily="34" charset="0"/>
                    <a:cs typeface="Arial" charset="0"/>
                  </a:rPr>
                  <a:t>Instead of a Patterson map synthesis </a:t>
                </a:r>
                <a:r>
                  <a:rPr kumimoji="0" lang="en-US" sz="2800" b="0" i="0" u="none" strike="noStrike" kern="1200" cap="none" spc="0" normalizeH="0" baseline="0" noProof="0" dirty="0">
                    <a:ln>
                      <a:noFill/>
                    </a:ln>
                    <a:solidFill>
                      <a:srgbClr val="FF0000"/>
                    </a:solidFill>
                    <a:effectLst/>
                    <a:uLnTx/>
                    <a:uFillTx/>
                    <a:latin typeface="Cambria Math" panose="02040503050406030204" pitchFamily="18" charset="0"/>
                    <a:ea typeface="Cambria Math" panose="02040503050406030204" pitchFamily="18" charset="0"/>
                  </a:rPr>
                  <a:t>P</a:t>
                </a:r>
                <a:r>
                  <a:rPr kumimoji="0" lang="en-US" sz="2800"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rPr>
                  <a:t>(</a:t>
                </a:r>
                <a:r>
                  <a:rPr kumimoji="0" lang="en-US" sz="2800" b="0" i="0" u="none" strike="noStrike" kern="1200" cap="none" spc="0" normalizeH="0" baseline="0" noProof="0" dirty="0" err="1">
                    <a:ln>
                      <a:noFill/>
                    </a:ln>
                    <a:solidFill>
                      <a:srgbClr val="000000"/>
                    </a:solidFill>
                    <a:effectLst/>
                    <a:uLnTx/>
                    <a:uFillTx/>
                    <a:latin typeface="Cambria Math" panose="02040503050406030204" pitchFamily="18" charset="0"/>
                    <a:ea typeface="Cambria Math" panose="02040503050406030204" pitchFamily="18" charset="0"/>
                  </a:rPr>
                  <a:t>u,v,w</a:t>
                </a:r>
                <a:r>
                  <a:rPr kumimoji="0" lang="en-US" sz="2800"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rPr>
                  <a:t>)</a:t>
                </a:r>
                <a:r>
                  <a:rPr kumimoji="0" lang="en-US" sz="2800" b="0" i="0" u="none" strike="noStrike" kern="1200" cap="none" spc="0" normalizeH="0" baseline="0" noProof="0" dirty="0">
                    <a:ln>
                      <a:noFill/>
                    </a:ln>
                    <a:solidFill>
                      <a:srgbClr val="000000"/>
                    </a:solidFill>
                    <a:effectLst/>
                    <a:uLnTx/>
                    <a:uFillTx/>
                  </a:rPr>
                  <a:t>=</a:t>
                </a:r>
                <a14:m>
                  <m:oMath xmlns:m="http://schemas.openxmlformats.org/officeDocument/2006/math">
                    <m:nary>
                      <m:naryPr>
                        <m:chr m:val="∑"/>
                        <m:supHide m:val="on"/>
                        <m:ctrlPr>
                          <a:rPr kumimoji="0" lang="en-US" sz="2800" b="0" i="1" u="none" strike="noStrike" kern="1200" cap="none" spc="0" normalizeH="0" baseline="0" noProof="0" smtClean="0">
                            <a:ln>
                              <a:noFill/>
                            </a:ln>
                            <a:solidFill>
                              <a:srgbClr val="000000"/>
                            </a:solidFill>
                            <a:effectLst/>
                            <a:uLnTx/>
                            <a:uFillTx/>
                            <a:latin typeface="Cambria Math" panose="02040503050406030204" pitchFamily="18" charset="0"/>
                          </a:rPr>
                        </m:ctrlPr>
                      </m:naryPr>
                      <m:sub>
                        <m:r>
                          <m:rPr>
                            <m:brk m:alnAt="7"/>
                          </m:rPr>
                          <a:rPr kumimoji="0" lang="en-US" sz="2800" b="0" i="1" u="none" strike="noStrike" kern="1200" cap="none" spc="0" normalizeH="0" baseline="0" noProof="0" smtClean="0">
                            <a:ln>
                              <a:noFill/>
                            </a:ln>
                            <a:solidFill>
                              <a:srgbClr val="000000"/>
                            </a:solidFill>
                            <a:effectLst/>
                            <a:uLnTx/>
                            <a:uFillTx/>
                            <a:latin typeface="Cambria Math" panose="02040503050406030204" pitchFamily="18" charset="0"/>
                          </a:rPr>
                          <m:t>h</m:t>
                        </m:r>
                        <m:r>
                          <a:rPr kumimoji="0" lang="en-US" sz="2800" b="0" i="1" u="none" strike="noStrike" kern="1200" cap="none" spc="0" normalizeH="0" baseline="0" noProof="0" smtClean="0">
                            <a:ln>
                              <a:noFill/>
                            </a:ln>
                            <a:solidFill>
                              <a:srgbClr val="000000"/>
                            </a:solidFill>
                            <a:effectLst/>
                            <a:uLnTx/>
                            <a:uFillTx/>
                            <a:latin typeface="Cambria Math" panose="02040503050406030204" pitchFamily="18" charset="0"/>
                          </a:rPr>
                          <m:t>𝑘𝑙</m:t>
                        </m:r>
                      </m:sub>
                      <m:sup/>
                      <m:e>
                        <m:r>
                          <m:rPr>
                            <m:nor/>
                          </m:rPr>
                          <a:rPr lang="en-US" sz="2400" b="0" i="0" dirty="0" smtClean="0">
                            <a:solidFill>
                              <a:srgbClr val="000000"/>
                            </a:solidFill>
                            <a:latin typeface="Cambria Math" panose="02040503050406030204" pitchFamily="18" charset="0"/>
                            <a:ea typeface="Cambria Math" panose="02040503050406030204" pitchFamily="18" charset="0"/>
                          </a:rPr>
                          <m:t>(</m:t>
                        </m:r>
                        <m:r>
                          <m:rPr>
                            <m:nor/>
                          </m:rPr>
                          <a:rPr lang="en-US" sz="2400" dirty="0" smtClean="0">
                            <a:solidFill>
                              <a:schemeClr val="tx1"/>
                            </a:solidFill>
                            <a:latin typeface="Cambria Math" panose="02040503050406030204" pitchFamily="18" charset="0"/>
                            <a:ea typeface="Cambria Math" panose="02040503050406030204" pitchFamily="18" charset="0"/>
                          </a:rPr>
                          <m:t>|</m:t>
                        </m:r>
                        <m:r>
                          <m:rPr>
                            <m:nor/>
                          </m:rPr>
                          <a:rPr lang="en-US" sz="2400" dirty="0" smtClean="0">
                            <a:solidFill>
                              <a:srgbClr val="FF0000"/>
                            </a:solidFill>
                            <a:latin typeface="Cambria Math" panose="02040503050406030204" pitchFamily="18" charset="0"/>
                            <a:ea typeface="Cambria Math" panose="02040503050406030204" pitchFamily="18" charset="0"/>
                          </a:rPr>
                          <m:t>F</m:t>
                        </m:r>
                        <m:r>
                          <m:rPr>
                            <m:nor/>
                          </m:rPr>
                          <a:rPr lang="en-US" sz="2400" baseline="-25000" dirty="0" smtClean="0">
                            <a:solidFill>
                              <a:srgbClr val="FF0000"/>
                            </a:solidFill>
                            <a:latin typeface="Cambria Math" panose="02040503050406030204" pitchFamily="18" charset="0"/>
                            <a:ea typeface="Cambria Math" panose="02040503050406030204" pitchFamily="18" charset="0"/>
                          </a:rPr>
                          <m:t>P</m:t>
                        </m:r>
                        <m:r>
                          <m:rPr>
                            <m:nor/>
                          </m:rPr>
                          <a:rPr lang="en-US" sz="2400" b="0" i="0" baseline="-25000" dirty="0" smtClean="0">
                            <a:solidFill>
                              <a:srgbClr val="FF0000"/>
                            </a:solidFill>
                            <a:latin typeface="Cambria Math" panose="02040503050406030204" pitchFamily="18" charset="0"/>
                            <a:ea typeface="Cambria Math" panose="02040503050406030204" pitchFamily="18" charset="0"/>
                          </a:rPr>
                          <m:t>H</m:t>
                        </m:r>
                        <m:r>
                          <m:rPr>
                            <m:nor/>
                          </m:rPr>
                          <a:rPr lang="en-US" sz="2400" dirty="0" smtClean="0">
                            <a:solidFill>
                              <a:schemeClr val="tx1"/>
                            </a:solidFill>
                            <a:latin typeface="Cambria Math" panose="02040503050406030204" pitchFamily="18" charset="0"/>
                            <a:ea typeface="Cambria Math" panose="02040503050406030204" pitchFamily="18" charset="0"/>
                          </a:rPr>
                          <m:t>|</m:t>
                        </m:r>
                        <m:r>
                          <m:rPr>
                            <m:nor/>
                          </m:rPr>
                          <a:rPr lang="en-US" sz="2400" dirty="0">
                            <a:solidFill>
                              <a:srgbClr val="000000"/>
                            </a:solidFill>
                            <a:latin typeface="Cambria Math" panose="02040503050406030204" pitchFamily="18" charset="0"/>
                            <a:ea typeface="Cambria Math" panose="02040503050406030204" pitchFamily="18" charset="0"/>
                          </a:rPr>
                          <m:t>)</m:t>
                        </m:r>
                        <m:r>
                          <a:rPr lang="en-US" sz="2800" i="1" baseline="30000">
                            <a:solidFill>
                              <a:srgbClr val="000000"/>
                            </a:solidFill>
                            <a:latin typeface="Cambria Math" panose="02040503050406030204" pitchFamily="18" charset="0"/>
                          </a:rPr>
                          <m:t>2</m:t>
                        </m:r>
                        <m:r>
                          <a:rPr lang="en-US" sz="2800" i="1">
                            <a:solidFill>
                              <a:srgbClr val="000000"/>
                            </a:solidFill>
                            <a:latin typeface="Cambria Math" panose="02040503050406030204" pitchFamily="18" charset="0"/>
                          </a:rPr>
                          <m:t> </m:t>
                        </m:r>
                        <m:r>
                          <a:rPr lang="en-US" sz="2800" i="1">
                            <a:solidFill>
                              <a:srgbClr val="000000"/>
                            </a:solidFill>
                            <a:latin typeface="Cambria Math" panose="02040503050406030204" pitchFamily="18" charset="0"/>
                          </a:rPr>
                          <m:t>𝑐𝑜𝑠</m:t>
                        </m:r>
                        <m:r>
                          <a:rPr lang="en-US" sz="2800" i="1">
                            <a:solidFill>
                              <a:srgbClr val="000000"/>
                            </a:solidFill>
                            <a:latin typeface="Cambria Math" panose="02040503050406030204" pitchFamily="18" charset="0"/>
                          </a:rPr>
                          <m:t>2</m:t>
                        </m:r>
                        <m:r>
                          <m:rPr>
                            <m:sty m:val="p"/>
                          </m:rPr>
                          <a:rPr lang="el-GR" sz="2800" i="1" smtClean="0">
                            <a:solidFill>
                              <a:srgbClr val="000000"/>
                            </a:solidFill>
                            <a:latin typeface="Cambria Math" panose="02040503050406030204" pitchFamily="18" charset="0"/>
                          </a:rPr>
                          <m:t>π</m:t>
                        </m:r>
                        <m:r>
                          <a:rPr lang="en-US" sz="2800" i="1">
                            <a:solidFill>
                              <a:srgbClr val="000000"/>
                            </a:solidFill>
                            <a:latin typeface="Cambria Math" panose="02040503050406030204" pitchFamily="18" charset="0"/>
                          </a:rPr>
                          <m:t>(</m:t>
                        </m:r>
                        <m:r>
                          <a:rPr lang="en-US" sz="2800" i="1">
                            <a:solidFill>
                              <a:srgbClr val="000000"/>
                            </a:solidFill>
                            <a:latin typeface="Cambria Math" panose="02040503050406030204" pitchFamily="18" charset="0"/>
                          </a:rPr>
                          <m:t>h𝑢</m:t>
                        </m:r>
                        <m:r>
                          <a:rPr lang="en-US" sz="2800" i="1">
                            <a:solidFill>
                              <a:srgbClr val="000000"/>
                            </a:solidFill>
                            <a:latin typeface="Cambria Math" panose="02040503050406030204" pitchFamily="18" charset="0"/>
                          </a:rPr>
                          <m:t>+</m:t>
                        </m:r>
                        <m:r>
                          <a:rPr lang="en-US" sz="2800" i="1">
                            <a:solidFill>
                              <a:srgbClr val="000000"/>
                            </a:solidFill>
                            <a:latin typeface="Cambria Math" panose="02040503050406030204" pitchFamily="18" charset="0"/>
                          </a:rPr>
                          <m:t>𝑘𝑣</m:t>
                        </m:r>
                        <m:r>
                          <a:rPr lang="en-US" sz="2800" i="1">
                            <a:solidFill>
                              <a:srgbClr val="000000"/>
                            </a:solidFill>
                            <a:latin typeface="Cambria Math" panose="02040503050406030204" pitchFamily="18" charset="0"/>
                          </a:rPr>
                          <m:t>+</m:t>
                        </m:r>
                        <m:r>
                          <a:rPr lang="en-US" sz="2800" i="1">
                            <a:solidFill>
                              <a:srgbClr val="000000"/>
                            </a:solidFill>
                            <a:latin typeface="Cambria Math" panose="02040503050406030204" pitchFamily="18" charset="0"/>
                          </a:rPr>
                          <m:t>𝑙𝑤</m:t>
                        </m:r>
                        <m:r>
                          <a:rPr lang="en-US" sz="2800" i="1">
                            <a:solidFill>
                              <a:srgbClr val="000000"/>
                            </a:solidFill>
                            <a:latin typeface="Cambria Math" panose="02040503050406030204" pitchFamily="18" charset="0"/>
                          </a:rPr>
                          <m:t>)</m:t>
                        </m:r>
                      </m:e>
                    </m:nary>
                  </m:oMath>
                </a14:m>
                <a:endParaRPr kumimoji="0" lang="en-US" altLang="en-US" sz="2400" b="1" i="0" u="none" strike="noStrike" kern="1200" cap="none" spc="0" normalizeH="0" baseline="100000" noProof="0" dirty="0">
                  <a:ln>
                    <a:noFill/>
                  </a:ln>
                  <a:solidFill>
                    <a:srgbClr val="000000"/>
                  </a:solidFill>
                  <a:effectLst/>
                  <a:uLnTx/>
                  <a:uFillTx/>
                  <a:latin typeface="Helvetica" pitchFamily="34" charset="0"/>
                  <a:ea typeface="+mn-ea"/>
                  <a:cs typeface="+mn-cs"/>
                </a:endParaRPr>
              </a:p>
            </p:txBody>
          </p:sp>
        </mc:Choice>
        <mc:Fallback>
          <p:sp>
            <p:nvSpPr>
              <p:cNvPr id="5" name="Text Box 7">
                <a:extLst>
                  <a:ext uri="{FF2B5EF4-FFF2-40B4-BE49-F238E27FC236}">
                    <a16:creationId xmlns:a16="http://schemas.microsoft.com/office/drawing/2014/main" id="{8A0423DA-F293-480C-8B22-7B71F0DB1097}"/>
                  </a:ext>
                </a:extLst>
              </p:cNvPr>
              <p:cNvSpPr txBox="1">
                <a:spLocks noRot="1" noChangeAspect="1" noMove="1" noResize="1" noEditPoints="1" noAdjustHandles="1" noChangeArrowheads="1" noChangeShapeType="1" noTextEdit="1"/>
              </p:cNvSpPr>
              <p:nvPr/>
            </p:nvSpPr>
            <p:spPr bwMode="auto">
              <a:xfrm>
                <a:off x="485776" y="1698133"/>
                <a:ext cx="8435740" cy="955903"/>
              </a:xfrm>
              <a:prstGeom prst="rect">
                <a:avLst/>
              </a:prstGeom>
              <a:blipFill>
                <a:blip r:embed="rId4"/>
                <a:stretch>
                  <a:fillRect l="-1517" t="-7051" b="-1666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5346571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59A74-728C-48FC-ADBA-149256201644}"/>
              </a:ext>
            </a:extLst>
          </p:cNvPr>
          <p:cNvSpPr>
            <a:spLocks noGrp="1"/>
          </p:cNvSpPr>
          <p:nvPr>
            <p:ph type="title"/>
          </p:nvPr>
        </p:nvSpPr>
        <p:spPr/>
        <p:txBody>
          <a:bodyPr/>
          <a:lstStyle/>
          <a:p>
            <a:pPr algn="l"/>
            <a:r>
              <a:rPr lang="en-US" sz="4000" dirty="0"/>
              <a:t>Calculate isomorphous difference Patterson map with CCP4 suite</a:t>
            </a:r>
          </a:p>
        </p:txBody>
      </p:sp>
      <p:pic>
        <p:nvPicPr>
          <p:cNvPr id="10" name="Picture 9">
            <a:extLst>
              <a:ext uri="{FF2B5EF4-FFF2-40B4-BE49-F238E27FC236}">
                <a16:creationId xmlns:a16="http://schemas.microsoft.com/office/drawing/2014/main" id="{3C73A983-5D2D-4313-86E9-310A164E30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303" y="1938109"/>
            <a:ext cx="5472422" cy="4204580"/>
          </a:xfrm>
          <a:prstGeom prst="rect">
            <a:avLst/>
          </a:prstGeom>
        </p:spPr>
      </p:pic>
      <p:sp>
        <p:nvSpPr>
          <p:cNvPr id="25" name="Rectangle 24">
            <a:extLst>
              <a:ext uri="{FF2B5EF4-FFF2-40B4-BE49-F238E27FC236}">
                <a16:creationId xmlns:a16="http://schemas.microsoft.com/office/drawing/2014/main" id="{6E85BD0F-EB63-4C64-856C-C3FE5D07E1FB}"/>
              </a:ext>
            </a:extLst>
          </p:cNvPr>
          <p:cNvSpPr/>
          <p:nvPr/>
        </p:nvSpPr>
        <p:spPr>
          <a:xfrm>
            <a:off x="2382284" y="3643147"/>
            <a:ext cx="2895456" cy="111508"/>
          </a:xfrm>
          <a:prstGeom prst="rect">
            <a:avLst/>
          </a:prstGeom>
          <a:solidFill>
            <a:srgbClr val="FEBF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FFFFFF"/>
              </a:solidFill>
              <a:effectLst/>
              <a:uLnTx/>
              <a:uFillTx/>
              <a:latin typeface="Arial"/>
              <a:ea typeface="+mn-ea"/>
              <a:cs typeface="+mn-cs"/>
            </a:endParaRPr>
          </a:p>
        </p:txBody>
      </p:sp>
      <p:pic>
        <p:nvPicPr>
          <p:cNvPr id="15" name="Graphic 14" descr="Right pointing backhand index">
            <a:extLst>
              <a:ext uri="{FF2B5EF4-FFF2-40B4-BE49-F238E27FC236}">
                <a16:creationId xmlns:a16="http://schemas.microsoft.com/office/drawing/2014/main" id="{99FD235E-BB85-4F1F-98FD-B785B756184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flipV="1">
            <a:off x="4970278" y="3831642"/>
            <a:ext cx="914400" cy="914400"/>
          </a:xfrm>
          <a:prstGeom prst="rect">
            <a:avLst/>
          </a:prstGeom>
        </p:spPr>
      </p:pic>
      <p:sp>
        <p:nvSpPr>
          <p:cNvPr id="16" name="TextBox 15">
            <a:extLst>
              <a:ext uri="{FF2B5EF4-FFF2-40B4-BE49-F238E27FC236}">
                <a16:creationId xmlns:a16="http://schemas.microsoft.com/office/drawing/2014/main" id="{B6AAE6F1-FA93-46D8-8D40-646EE5FAC89A}"/>
              </a:ext>
            </a:extLst>
          </p:cNvPr>
          <p:cNvSpPr txBox="1"/>
          <p:nvPr/>
        </p:nvSpPr>
        <p:spPr>
          <a:xfrm>
            <a:off x="5794561" y="3965676"/>
            <a:ext cx="3349439" cy="646331"/>
          </a:xfrm>
          <a:prstGeom prst="rect">
            <a:avLst/>
          </a:prstGeom>
          <a:solidFill>
            <a:srgbClr val="FFFFFF"/>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Helvetica" pitchFamily="34" charset="0"/>
                <a:ea typeface="+mn-ea"/>
                <a:cs typeface="+mn-cs"/>
              </a:rPr>
              <a:t>Patterson Map extents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err="1">
                <a:ln>
                  <a:noFill/>
                </a:ln>
                <a:solidFill>
                  <a:srgbClr val="000000"/>
                </a:solidFill>
                <a:effectLst/>
                <a:uLnTx/>
                <a:uFillTx/>
                <a:latin typeface="Helvetica" pitchFamily="34" charset="0"/>
                <a:ea typeface="+mn-ea"/>
                <a:cs typeface="+mn-cs"/>
              </a:rPr>
              <a:t>u</a:t>
            </a:r>
            <a:r>
              <a:rPr kumimoji="0" lang="en-US" sz="1800" b="0" i="0" u="none" strike="noStrike" kern="1200" cap="none" spc="0" normalizeH="0" baseline="-25000" noProof="0" dirty="0" err="1">
                <a:ln>
                  <a:noFill/>
                </a:ln>
                <a:solidFill>
                  <a:srgbClr val="000000"/>
                </a:solidFill>
                <a:effectLst/>
                <a:uLnTx/>
                <a:uFillTx/>
                <a:latin typeface="Helvetica" pitchFamily="34" charset="0"/>
                <a:ea typeface="+mn-ea"/>
                <a:cs typeface="+mn-cs"/>
              </a:rPr>
              <a:t>min</a:t>
            </a:r>
            <a:r>
              <a:rPr kumimoji="0" lang="en-US" sz="1800" b="0" i="0" u="none" strike="noStrike" kern="1200" cap="none" spc="0" normalizeH="0" baseline="0" noProof="0" dirty="0">
                <a:ln>
                  <a:noFill/>
                </a:ln>
                <a:solidFill>
                  <a:srgbClr val="000000"/>
                </a:solidFill>
                <a:effectLst/>
                <a:uLnTx/>
                <a:uFillTx/>
                <a:latin typeface="Helvetica" pitchFamily="34" charset="0"/>
                <a:ea typeface="+mn-ea"/>
                <a:cs typeface="+mn-cs"/>
              </a:rPr>
              <a:t>, </a:t>
            </a:r>
            <a:r>
              <a:rPr kumimoji="0" lang="en-US" sz="1800" b="0" i="0" u="none" strike="noStrike" kern="1200" cap="none" spc="0" normalizeH="0" baseline="0" noProof="0" dirty="0" err="1">
                <a:ln>
                  <a:noFill/>
                </a:ln>
                <a:solidFill>
                  <a:srgbClr val="000000"/>
                </a:solidFill>
                <a:effectLst/>
                <a:uLnTx/>
                <a:uFillTx/>
                <a:latin typeface="Helvetica" pitchFamily="34" charset="0"/>
                <a:ea typeface="+mn-ea"/>
                <a:cs typeface="+mn-cs"/>
              </a:rPr>
              <a:t>u</a:t>
            </a:r>
            <a:r>
              <a:rPr kumimoji="0" lang="en-US" sz="1800" b="0" i="0" u="none" strike="noStrike" kern="1200" cap="none" spc="0" normalizeH="0" baseline="-25000" noProof="0" dirty="0" err="1">
                <a:ln>
                  <a:noFill/>
                </a:ln>
                <a:solidFill>
                  <a:srgbClr val="000000"/>
                </a:solidFill>
                <a:effectLst/>
                <a:uLnTx/>
                <a:uFillTx/>
                <a:latin typeface="Helvetica" pitchFamily="34" charset="0"/>
                <a:ea typeface="+mn-ea"/>
                <a:cs typeface="+mn-cs"/>
              </a:rPr>
              <a:t>max</a:t>
            </a:r>
            <a:r>
              <a:rPr kumimoji="0" lang="en-US" sz="1800" b="0" i="0" u="none" strike="noStrike" kern="1200" cap="none" spc="0" normalizeH="0" baseline="0" noProof="0" dirty="0">
                <a:ln>
                  <a:noFill/>
                </a:ln>
                <a:solidFill>
                  <a:srgbClr val="000000"/>
                </a:solidFill>
                <a:effectLst/>
                <a:uLnTx/>
                <a:uFillTx/>
                <a:latin typeface="Helvetica" pitchFamily="34" charset="0"/>
                <a:ea typeface="+mn-ea"/>
                <a:cs typeface="+mn-cs"/>
              </a:rPr>
              <a:t>, </a:t>
            </a:r>
            <a:r>
              <a:rPr kumimoji="0" lang="en-US" sz="1800" b="0" i="0" u="none" strike="noStrike" kern="1200" cap="none" spc="0" normalizeH="0" baseline="0" noProof="0" dirty="0" err="1">
                <a:ln>
                  <a:noFill/>
                </a:ln>
                <a:solidFill>
                  <a:srgbClr val="000000"/>
                </a:solidFill>
                <a:effectLst/>
                <a:uLnTx/>
                <a:uFillTx/>
                <a:latin typeface="Helvetica" pitchFamily="34" charset="0"/>
                <a:ea typeface="+mn-ea"/>
                <a:cs typeface="+mn-cs"/>
              </a:rPr>
              <a:t>v</a:t>
            </a:r>
            <a:r>
              <a:rPr kumimoji="0" lang="en-US" sz="1800" b="0" i="0" u="none" strike="noStrike" kern="1200" cap="none" spc="0" normalizeH="0" baseline="-25000" noProof="0" dirty="0" err="1">
                <a:ln>
                  <a:noFill/>
                </a:ln>
                <a:solidFill>
                  <a:srgbClr val="000000"/>
                </a:solidFill>
                <a:effectLst/>
                <a:uLnTx/>
                <a:uFillTx/>
                <a:latin typeface="Helvetica" pitchFamily="34" charset="0"/>
                <a:ea typeface="+mn-ea"/>
                <a:cs typeface="+mn-cs"/>
              </a:rPr>
              <a:t>min</a:t>
            </a:r>
            <a:r>
              <a:rPr kumimoji="0" lang="en-US" sz="1800" b="0" i="0" u="none" strike="noStrike" kern="1200" cap="none" spc="0" normalizeH="0" baseline="0" noProof="0" dirty="0">
                <a:ln>
                  <a:noFill/>
                </a:ln>
                <a:solidFill>
                  <a:srgbClr val="000000"/>
                </a:solidFill>
                <a:effectLst/>
                <a:uLnTx/>
                <a:uFillTx/>
                <a:latin typeface="Helvetica" pitchFamily="34" charset="0"/>
                <a:ea typeface="+mn-ea"/>
                <a:cs typeface="+mn-cs"/>
              </a:rPr>
              <a:t>, </a:t>
            </a:r>
            <a:r>
              <a:rPr kumimoji="0" lang="en-US" sz="1800" b="0" i="0" u="none" strike="noStrike" kern="1200" cap="none" spc="0" normalizeH="0" baseline="0" noProof="0" dirty="0" err="1">
                <a:ln>
                  <a:noFill/>
                </a:ln>
                <a:solidFill>
                  <a:srgbClr val="000000"/>
                </a:solidFill>
                <a:effectLst/>
                <a:uLnTx/>
                <a:uFillTx/>
                <a:latin typeface="Helvetica" pitchFamily="34" charset="0"/>
                <a:ea typeface="+mn-ea"/>
                <a:cs typeface="+mn-cs"/>
              </a:rPr>
              <a:t>v</a:t>
            </a:r>
            <a:r>
              <a:rPr kumimoji="0" lang="en-US" sz="1800" b="0" i="0" u="none" strike="noStrike" kern="1200" cap="none" spc="0" normalizeH="0" baseline="-25000" noProof="0" dirty="0" err="1">
                <a:ln>
                  <a:noFill/>
                </a:ln>
                <a:solidFill>
                  <a:srgbClr val="000000"/>
                </a:solidFill>
                <a:effectLst/>
                <a:uLnTx/>
                <a:uFillTx/>
                <a:latin typeface="Helvetica" pitchFamily="34" charset="0"/>
                <a:ea typeface="+mn-ea"/>
                <a:cs typeface="+mn-cs"/>
              </a:rPr>
              <a:t>max</a:t>
            </a:r>
            <a:r>
              <a:rPr kumimoji="0" lang="en-US" sz="1800" b="0" i="0" u="none" strike="noStrike" kern="1200" cap="none" spc="0" normalizeH="0" baseline="0" noProof="0" dirty="0">
                <a:ln>
                  <a:noFill/>
                </a:ln>
                <a:solidFill>
                  <a:srgbClr val="000000"/>
                </a:solidFill>
                <a:effectLst/>
                <a:uLnTx/>
                <a:uFillTx/>
                <a:latin typeface="Helvetica" pitchFamily="34" charset="0"/>
                <a:ea typeface="+mn-ea"/>
                <a:cs typeface="+mn-cs"/>
              </a:rPr>
              <a:t>, </a:t>
            </a:r>
            <a:r>
              <a:rPr kumimoji="0" lang="en-US" sz="1800" b="0" i="0" u="none" strike="noStrike" kern="1200" cap="none" spc="0" normalizeH="0" baseline="0" noProof="0" dirty="0" err="1">
                <a:ln>
                  <a:noFill/>
                </a:ln>
                <a:solidFill>
                  <a:srgbClr val="000000"/>
                </a:solidFill>
                <a:effectLst/>
                <a:uLnTx/>
                <a:uFillTx/>
                <a:latin typeface="Helvetica" pitchFamily="34" charset="0"/>
                <a:ea typeface="+mn-ea"/>
                <a:cs typeface="+mn-cs"/>
              </a:rPr>
              <a:t>w</a:t>
            </a:r>
            <a:r>
              <a:rPr kumimoji="0" lang="en-US" sz="1800" b="0" i="0" u="none" strike="noStrike" kern="1200" cap="none" spc="0" normalizeH="0" baseline="-25000" noProof="0" dirty="0" err="1">
                <a:ln>
                  <a:noFill/>
                </a:ln>
                <a:solidFill>
                  <a:srgbClr val="000000"/>
                </a:solidFill>
                <a:effectLst/>
                <a:uLnTx/>
                <a:uFillTx/>
                <a:latin typeface="Helvetica" pitchFamily="34" charset="0"/>
                <a:ea typeface="+mn-ea"/>
                <a:cs typeface="+mn-cs"/>
              </a:rPr>
              <a:t>min</a:t>
            </a:r>
            <a:r>
              <a:rPr kumimoji="0" lang="en-US" sz="1800" b="0" i="0" u="none" strike="noStrike" kern="1200" cap="none" spc="0" normalizeH="0" baseline="0" noProof="0" dirty="0">
                <a:ln>
                  <a:noFill/>
                </a:ln>
                <a:solidFill>
                  <a:srgbClr val="000000"/>
                </a:solidFill>
                <a:effectLst/>
                <a:uLnTx/>
                <a:uFillTx/>
                <a:latin typeface="Helvetica" pitchFamily="34" charset="0"/>
                <a:ea typeface="+mn-ea"/>
                <a:cs typeface="+mn-cs"/>
              </a:rPr>
              <a:t>, </a:t>
            </a:r>
            <a:r>
              <a:rPr kumimoji="0" lang="en-US" sz="1800" b="0" i="0" u="none" strike="noStrike" kern="1200" cap="none" spc="0" normalizeH="0" baseline="0" noProof="0" dirty="0" err="1">
                <a:ln>
                  <a:noFill/>
                </a:ln>
                <a:solidFill>
                  <a:srgbClr val="000000"/>
                </a:solidFill>
                <a:effectLst/>
                <a:uLnTx/>
                <a:uFillTx/>
                <a:latin typeface="Helvetica" pitchFamily="34" charset="0"/>
                <a:ea typeface="+mn-ea"/>
                <a:cs typeface="+mn-cs"/>
              </a:rPr>
              <a:t>w</a:t>
            </a:r>
            <a:r>
              <a:rPr kumimoji="0" lang="en-US" sz="1800" b="0" i="0" u="none" strike="noStrike" kern="1200" cap="none" spc="0" normalizeH="0" baseline="-25000" noProof="0" dirty="0" err="1">
                <a:ln>
                  <a:noFill/>
                </a:ln>
                <a:solidFill>
                  <a:srgbClr val="000000"/>
                </a:solidFill>
                <a:effectLst/>
                <a:uLnTx/>
                <a:uFillTx/>
                <a:latin typeface="Helvetica" pitchFamily="34" charset="0"/>
                <a:ea typeface="+mn-ea"/>
                <a:cs typeface="+mn-cs"/>
              </a:rPr>
              <a:t>max</a:t>
            </a:r>
            <a:endParaRPr kumimoji="0" lang="en-US" sz="1800" b="0" i="0" u="none" strike="noStrike" kern="1200" cap="none" spc="0" normalizeH="0" baseline="0" noProof="0" dirty="0">
              <a:ln>
                <a:noFill/>
              </a:ln>
              <a:solidFill>
                <a:srgbClr val="000000"/>
              </a:solidFill>
              <a:effectLst/>
              <a:uLnTx/>
              <a:uFillTx/>
              <a:latin typeface="Helvetica" pitchFamily="34" charset="0"/>
              <a:ea typeface="+mn-ea"/>
              <a:cs typeface="+mn-cs"/>
            </a:endParaRPr>
          </a:p>
        </p:txBody>
      </p:sp>
      <p:pic>
        <p:nvPicPr>
          <p:cNvPr id="11" name="Graphic 10" descr="Right pointing backhand index">
            <a:extLst>
              <a:ext uri="{FF2B5EF4-FFF2-40B4-BE49-F238E27FC236}">
                <a16:creationId xmlns:a16="http://schemas.microsoft.com/office/drawing/2014/main" id="{66BF67AB-2556-48F8-8646-FE0DA7C5747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flipV="1">
            <a:off x="2714659" y="2824287"/>
            <a:ext cx="914400" cy="914400"/>
          </a:xfrm>
          <a:prstGeom prst="rect">
            <a:avLst/>
          </a:prstGeom>
        </p:spPr>
      </p:pic>
      <p:sp>
        <p:nvSpPr>
          <p:cNvPr id="13" name="TextBox 12">
            <a:extLst>
              <a:ext uri="{FF2B5EF4-FFF2-40B4-BE49-F238E27FC236}">
                <a16:creationId xmlns:a16="http://schemas.microsoft.com/office/drawing/2014/main" id="{F025CB7D-81D1-4C2A-B3A4-AEE0653FD0AC}"/>
              </a:ext>
            </a:extLst>
          </p:cNvPr>
          <p:cNvSpPr txBox="1"/>
          <p:nvPr/>
        </p:nvSpPr>
        <p:spPr>
          <a:xfrm>
            <a:off x="3603020" y="3044447"/>
            <a:ext cx="5329677" cy="646331"/>
          </a:xfrm>
          <a:prstGeom prst="rect">
            <a:avLst/>
          </a:prstGeom>
          <a:solidFill>
            <a:srgbClr val="FFFFFF"/>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Helvetica" pitchFamily="34" charset="0"/>
                <a:ea typeface="+mn-ea"/>
                <a:cs typeface="+mn-cs"/>
              </a:rPr>
              <a:t>Specify the name of the native and derivative structure factor sets</a:t>
            </a:r>
          </a:p>
        </p:txBody>
      </p:sp>
      <p:sp>
        <p:nvSpPr>
          <p:cNvPr id="17" name="TextBox 16">
            <a:extLst>
              <a:ext uri="{FF2B5EF4-FFF2-40B4-BE49-F238E27FC236}">
                <a16:creationId xmlns:a16="http://schemas.microsoft.com/office/drawing/2014/main" id="{FAC22E7F-7128-4E6E-B288-8789D07207E0}"/>
              </a:ext>
            </a:extLst>
          </p:cNvPr>
          <p:cNvSpPr txBox="1"/>
          <p:nvPr/>
        </p:nvSpPr>
        <p:spPr>
          <a:xfrm>
            <a:off x="3961433" y="2181912"/>
            <a:ext cx="4971263" cy="369332"/>
          </a:xfrm>
          <a:prstGeom prst="rect">
            <a:avLst/>
          </a:prstGeom>
          <a:solidFill>
            <a:srgbClr val="FFFFFF"/>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Helvetica" pitchFamily="34" charset="0"/>
                <a:ea typeface="+mn-ea"/>
                <a:cs typeface="+mn-cs"/>
              </a:rPr>
              <a:t>Specify a difference Patterson map calculation:</a:t>
            </a:r>
          </a:p>
        </p:txBody>
      </p:sp>
      <p:pic>
        <p:nvPicPr>
          <p:cNvPr id="18" name="Graphic 17" descr="Right pointing backhand index">
            <a:extLst>
              <a:ext uri="{FF2B5EF4-FFF2-40B4-BE49-F238E27FC236}">
                <a16:creationId xmlns:a16="http://schemas.microsoft.com/office/drawing/2014/main" id="{9AEE43DF-648D-442C-A69A-5EA478435B5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flipV="1">
            <a:off x="3047033" y="2011312"/>
            <a:ext cx="914400" cy="914400"/>
          </a:xfrm>
          <a:prstGeom prst="rect">
            <a:avLst/>
          </a:prstGeom>
        </p:spPr>
      </p:pic>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581499BC-2F86-47EC-970C-2C02FFAA20F3}"/>
                  </a:ext>
                </a:extLst>
              </p:cNvPr>
              <p:cNvSpPr/>
              <p:nvPr/>
            </p:nvSpPr>
            <p:spPr>
              <a:xfrm>
                <a:off x="3961433" y="2516453"/>
                <a:ext cx="4971263" cy="338554"/>
              </a:xfrm>
              <a:prstGeom prst="rect">
                <a:avLst/>
              </a:prstGeom>
              <a:solidFill>
                <a:srgbClr val="FFFFFF"/>
              </a:solidFill>
            </p:spPr>
            <p:txBody>
              <a:bodyPr wrap="square">
                <a:spAutoFit/>
              </a:bodyPr>
              <a:lstStyle/>
              <a:p>
                <a:r>
                  <a:rPr lang="en-US" sz="1600" dirty="0">
                    <a:solidFill>
                      <a:srgbClr val="FF0000"/>
                    </a:solidFill>
                    <a:latin typeface="Cambria Math" panose="02040503050406030204" pitchFamily="18" charset="0"/>
                    <a:ea typeface="Cambria Math" panose="02040503050406030204" pitchFamily="18" charset="0"/>
                  </a:rPr>
                  <a:t>P</a:t>
                </a:r>
                <a:r>
                  <a:rPr lang="en-US" sz="1600" dirty="0">
                    <a:solidFill>
                      <a:srgbClr val="000000"/>
                    </a:solidFill>
                    <a:latin typeface="Cambria Math" panose="02040503050406030204" pitchFamily="18" charset="0"/>
                    <a:ea typeface="Cambria Math" panose="02040503050406030204" pitchFamily="18" charset="0"/>
                  </a:rPr>
                  <a:t>(</a:t>
                </a:r>
                <a:r>
                  <a:rPr lang="en-US" sz="1600" dirty="0" err="1">
                    <a:solidFill>
                      <a:srgbClr val="000000"/>
                    </a:solidFill>
                    <a:latin typeface="Cambria Math" panose="02040503050406030204" pitchFamily="18" charset="0"/>
                    <a:ea typeface="Cambria Math" panose="02040503050406030204" pitchFamily="18" charset="0"/>
                  </a:rPr>
                  <a:t>u,v,w</a:t>
                </a:r>
                <a:r>
                  <a:rPr lang="en-US" sz="1600" dirty="0">
                    <a:solidFill>
                      <a:srgbClr val="000000"/>
                    </a:solidFill>
                    <a:latin typeface="Cambria Math" panose="02040503050406030204" pitchFamily="18" charset="0"/>
                    <a:ea typeface="Cambria Math" panose="02040503050406030204" pitchFamily="18" charset="0"/>
                  </a:rPr>
                  <a:t>)</a:t>
                </a:r>
                <a:r>
                  <a:rPr lang="en-US" sz="1600" dirty="0">
                    <a:solidFill>
                      <a:srgbClr val="000000"/>
                    </a:solidFill>
                  </a:rPr>
                  <a:t>=</a:t>
                </a:r>
                <a14:m>
                  <m:oMath xmlns:m="http://schemas.openxmlformats.org/officeDocument/2006/math">
                    <m:nary>
                      <m:naryPr>
                        <m:chr m:val="∑"/>
                        <m:supHide m:val="on"/>
                        <m:ctrlPr>
                          <a:rPr lang="en-US" sz="1600" i="1">
                            <a:solidFill>
                              <a:srgbClr val="000000"/>
                            </a:solidFill>
                            <a:latin typeface="Cambria Math" panose="02040503050406030204" pitchFamily="18" charset="0"/>
                          </a:rPr>
                        </m:ctrlPr>
                      </m:naryPr>
                      <m:sub>
                        <m:r>
                          <m:rPr>
                            <m:brk m:alnAt="7"/>
                          </m:rPr>
                          <a:rPr lang="en-US" sz="1600" i="1">
                            <a:solidFill>
                              <a:srgbClr val="000000"/>
                            </a:solidFill>
                            <a:latin typeface="Cambria Math" panose="02040503050406030204" pitchFamily="18" charset="0"/>
                          </a:rPr>
                          <m:t>h</m:t>
                        </m:r>
                        <m:r>
                          <a:rPr lang="en-US" sz="1600" i="1">
                            <a:solidFill>
                              <a:srgbClr val="000000"/>
                            </a:solidFill>
                            <a:latin typeface="Cambria Math" panose="02040503050406030204" pitchFamily="18" charset="0"/>
                          </a:rPr>
                          <m:t>𝑘𝑙</m:t>
                        </m:r>
                      </m:sub>
                      <m:sup/>
                      <m:e>
                        <m:r>
                          <m:rPr>
                            <m:nor/>
                          </m:rPr>
                          <a:rPr lang="en-US" sz="1400" dirty="0">
                            <a:solidFill>
                              <a:srgbClr val="000000"/>
                            </a:solidFill>
                            <a:latin typeface="Cambria Math" panose="02040503050406030204" pitchFamily="18" charset="0"/>
                            <a:ea typeface="Cambria Math" panose="02040503050406030204" pitchFamily="18" charset="0"/>
                          </a:rPr>
                          <m:t>(</m:t>
                        </m:r>
                        <m:r>
                          <m:rPr>
                            <m:nor/>
                          </m:rPr>
                          <a:rPr lang="en-US" sz="1400" dirty="0">
                            <a:latin typeface="Cambria Math" panose="02040503050406030204" pitchFamily="18" charset="0"/>
                            <a:ea typeface="Cambria Math" panose="02040503050406030204" pitchFamily="18" charset="0"/>
                          </a:rPr>
                          <m:t>|</m:t>
                        </m:r>
                        <m:r>
                          <m:rPr>
                            <m:nor/>
                          </m:rPr>
                          <a:rPr lang="en-US" sz="1400" dirty="0">
                            <a:solidFill>
                              <a:srgbClr val="FF0000"/>
                            </a:solidFill>
                            <a:latin typeface="Cambria Math" panose="02040503050406030204" pitchFamily="18" charset="0"/>
                            <a:ea typeface="Cambria Math" panose="02040503050406030204" pitchFamily="18" charset="0"/>
                          </a:rPr>
                          <m:t>F</m:t>
                        </m:r>
                        <m:r>
                          <m:rPr>
                            <m:nor/>
                          </m:rPr>
                          <a:rPr lang="en-US" sz="1400" baseline="-25000" dirty="0">
                            <a:solidFill>
                              <a:srgbClr val="FF0000"/>
                            </a:solidFill>
                            <a:latin typeface="Cambria Math" panose="02040503050406030204" pitchFamily="18" charset="0"/>
                            <a:ea typeface="Cambria Math" panose="02040503050406030204" pitchFamily="18" charset="0"/>
                          </a:rPr>
                          <m:t>P</m:t>
                        </m:r>
                        <m:r>
                          <m:rPr>
                            <m:nor/>
                          </m:rPr>
                          <a:rPr lang="en-US" sz="1400" b="0" i="0" baseline="-25000" dirty="0" smtClean="0">
                            <a:solidFill>
                              <a:srgbClr val="FF0000"/>
                            </a:solidFill>
                            <a:latin typeface="Cambria Math" panose="02040503050406030204" pitchFamily="18" charset="0"/>
                            <a:ea typeface="Cambria Math" panose="02040503050406030204" pitchFamily="18" charset="0"/>
                          </a:rPr>
                          <m:t>roK</m:t>
                        </m:r>
                        <m:r>
                          <m:rPr>
                            <m:nor/>
                          </m:rPr>
                          <a:rPr lang="en-US" sz="1400" b="0" i="0" baseline="-25000" dirty="0" smtClean="0">
                            <a:solidFill>
                              <a:srgbClr val="FF0000"/>
                            </a:solidFill>
                            <a:latin typeface="Cambria Math" panose="02040503050406030204" pitchFamily="18" charset="0"/>
                            <a:ea typeface="Cambria Math" panose="02040503050406030204" pitchFamily="18" charset="0"/>
                          </a:rPr>
                          <m:t>+</m:t>
                        </m:r>
                        <m:r>
                          <m:rPr>
                            <m:nor/>
                          </m:rPr>
                          <a:rPr lang="en-US" sz="1400" baseline="-25000" dirty="0">
                            <a:solidFill>
                              <a:srgbClr val="FF0000"/>
                            </a:solidFill>
                            <a:latin typeface="Cambria Math" panose="02040503050406030204" pitchFamily="18" charset="0"/>
                            <a:ea typeface="Cambria Math" panose="02040503050406030204" pitchFamily="18" charset="0"/>
                          </a:rPr>
                          <m:t>H</m:t>
                        </m:r>
                        <m:r>
                          <m:rPr>
                            <m:nor/>
                          </m:rPr>
                          <a:rPr lang="en-US" sz="1400" b="0" i="0" baseline="-25000" dirty="0" smtClean="0">
                            <a:solidFill>
                              <a:srgbClr val="FF0000"/>
                            </a:solidFill>
                            <a:latin typeface="Cambria Math" panose="02040503050406030204" pitchFamily="18" charset="0"/>
                            <a:ea typeface="Cambria Math" panose="02040503050406030204" pitchFamily="18" charset="0"/>
                          </a:rPr>
                          <m:t>g</m:t>
                        </m:r>
                        <m:r>
                          <m:rPr>
                            <m:nor/>
                          </m:rPr>
                          <a:rPr lang="en-US" sz="1400" dirty="0">
                            <a:latin typeface="Cambria Math" panose="02040503050406030204" pitchFamily="18" charset="0"/>
                            <a:ea typeface="Cambria Math" panose="02040503050406030204" pitchFamily="18" charset="0"/>
                          </a:rPr>
                          <m:t>|−|</m:t>
                        </m:r>
                        <m:r>
                          <m:rPr>
                            <m:nor/>
                          </m:rPr>
                          <a:rPr lang="en-US" sz="1400" dirty="0">
                            <a:solidFill>
                              <a:srgbClr val="FF0000"/>
                            </a:solidFill>
                            <a:latin typeface="Cambria Math" panose="02040503050406030204" pitchFamily="18" charset="0"/>
                            <a:ea typeface="Cambria Math" panose="02040503050406030204" pitchFamily="18" charset="0"/>
                          </a:rPr>
                          <m:t>F</m:t>
                        </m:r>
                        <m:r>
                          <m:rPr>
                            <m:nor/>
                          </m:rPr>
                          <a:rPr lang="en-US" sz="1400" baseline="-25000" dirty="0">
                            <a:solidFill>
                              <a:srgbClr val="FF0000"/>
                            </a:solidFill>
                            <a:latin typeface="Cambria Math" panose="02040503050406030204" pitchFamily="18" charset="0"/>
                            <a:ea typeface="Cambria Math" panose="02040503050406030204" pitchFamily="18" charset="0"/>
                          </a:rPr>
                          <m:t>P</m:t>
                        </m:r>
                        <m:r>
                          <m:rPr>
                            <m:nor/>
                          </m:rPr>
                          <a:rPr lang="en-US" sz="1400" b="0" i="0" baseline="-25000" dirty="0" smtClean="0">
                            <a:solidFill>
                              <a:srgbClr val="FF0000"/>
                            </a:solidFill>
                            <a:latin typeface="Cambria Math" panose="02040503050406030204" pitchFamily="18" charset="0"/>
                            <a:ea typeface="Cambria Math" panose="02040503050406030204" pitchFamily="18" charset="0"/>
                          </a:rPr>
                          <m:t>roK</m:t>
                        </m:r>
                        <m:r>
                          <m:rPr>
                            <m:nor/>
                          </m:rPr>
                          <a:rPr lang="en-US" sz="1400" dirty="0">
                            <a:latin typeface="Cambria Math" panose="02040503050406030204" pitchFamily="18" charset="0"/>
                            <a:ea typeface="Cambria Math" panose="02040503050406030204" pitchFamily="18" charset="0"/>
                          </a:rPr>
                          <m:t>|</m:t>
                        </m:r>
                        <m:r>
                          <m:rPr>
                            <m:nor/>
                          </m:rPr>
                          <a:rPr lang="en-US" sz="1400" dirty="0">
                            <a:solidFill>
                              <a:srgbClr val="000000"/>
                            </a:solidFill>
                            <a:latin typeface="Cambria Math" panose="02040503050406030204" pitchFamily="18" charset="0"/>
                            <a:ea typeface="Cambria Math" panose="02040503050406030204" pitchFamily="18" charset="0"/>
                          </a:rPr>
                          <m:t>)</m:t>
                        </m:r>
                        <m:r>
                          <a:rPr lang="en-US" sz="1600" i="1" baseline="30000">
                            <a:solidFill>
                              <a:srgbClr val="000000"/>
                            </a:solidFill>
                            <a:latin typeface="Cambria Math" panose="02040503050406030204" pitchFamily="18" charset="0"/>
                          </a:rPr>
                          <m:t>2</m:t>
                        </m:r>
                        <m:r>
                          <a:rPr lang="en-US" sz="1600" i="1">
                            <a:solidFill>
                              <a:srgbClr val="000000"/>
                            </a:solidFill>
                            <a:latin typeface="Cambria Math" panose="02040503050406030204" pitchFamily="18" charset="0"/>
                          </a:rPr>
                          <m:t> </m:t>
                        </m:r>
                        <m:r>
                          <a:rPr lang="en-US" sz="1600" i="1">
                            <a:solidFill>
                              <a:srgbClr val="000000"/>
                            </a:solidFill>
                            <a:latin typeface="Cambria Math" panose="02040503050406030204" pitchFamily="18" charset="0"/>
                          </a:rPr>
                          <m:t>𝑐𝑜𝑠</m:t>
                        </m:r>
                        <m:r>
                          <a:rPr lang="en-US" sz="1600" i="1">
                            <a:solidFill>
                              <a:srgbClr val="000000"/>
                            </a:solidFill>
                            <a:latin typeface="Cambria Math" panose="02040503050406030204" pitchFamily="18" charset="0"/>
                          </a:rPr>
                          <m:t>2</m:t>
                        </m:r>
                        <m:r>
                          <m:rPr>
                            <m:sty m:val="p"/>
                          </m:rPr>
                          <a:rPr lang="el-GR" sz="1600" i="1">
                            <a:solidFill>
                              <a:srgbClr val="000000"/>
                            </a:solidFill>
                            <a:latin typeface="Cambria Math" panose="02040503050406030204" pitchFamily="18" charset="0"/>
                          </a:rPr>
                          <m:t>π</m:t>
                        </m:r>
                        <m:r>
                          <a:rPr lang="en-US" sz="1600" i="1">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h𝑢</m:t>
                        </m:r>
                        <m:r>
                          <a:rPr lang="en-US" sz="1600" i="1">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𝑘𝑣</m:t>
                        </m:r>
                        <m:r>
                          <a:rPr lang="en-US" sz="1600" i="1">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𝑙𝑤</m:t>
                        </m:r>
                        <m:r>
                          <a:rPr lang="en-US" sz="1600" i="1">
                            <a:solidFill>
                              <a:srgbClr val="000000"/>
                            </a:solidFill>
                            <a:latin typeface="Cambria Math" panose="02040503050406030204" pitchFamily="18" charset="0"/>
                          </a:rPr>
                          <m:t>)</m:t>
                        </m:r>
                      </m:e>
                    </m:nary>
                  </m:oMath>
                </a14:m>
                <a:endParaRPr lang="en-US" sz="1600" dirty="0"/>
              </a:p>
            </p:txBody>
          </p:sp>
        </mc:Choice>
        <mc:Fallback xmlns="">
          <p:sp>
            <p:nvSpPr>
              <p:cNvPr id="19" name="Rectangle 18">
                <a:extLst>
                  <a:ext uri="{FF2B5EF4-FFF2-40B4-BE49-F238E27FC236}">
                    <a16:creationId xmlns:a16="http://schemas.microsoft.com/office/drawing/2014/main" id="{581499BC-2F86-47EC-970C-2C02FFAA20F3}"/>
                  </a:ext>
                </a:extLst>
              </p:cNvPr>
              <p:cNvSpPr>
                <a:spLocks noRot="1" noChangeAspect="1" noMove="1" noResize="1" noEditPoints="1" noAdjustHandles="1" noChangeArrowheads="1" noChangeShapeType="1" noTextEdit="1"/>
              </p:cNvSpPr>
              <p:nvPr/>
            </p:nvSpPr>
            <p:spPr>
              <a:xfrm>
                <a:off x="3961433" y="2516453"/>
                <a:ext cx="4971263" cy="338554"/>
              </a:xfrm>
              <a:prstGeom prst="rect">
                <a:avLst/>
              </a:prstGeom>
              <a:blipFill>
                <a:blip r:embed="rId5"/>
                <a:stretch>
                  <a:fillRect l="-736" t="-109091" b="-174545"/>
                </a:stretch>
              </a:blipFill>
            </p:spPr>
            <p:txBody>
              <a:bodyPr/>
              <a:lstStyle/>
              <a:p>
                <a:r>
                  <a:rPr lang="en-US">
                    <a:noFill/>
                  </a:rPr>
                  <a:t> </a:t>
                </a:r>
              </a:p>
            </p:txBody>
          </p:sp>
        </mc:Fallback>
      </mc:AlternateContent>
    </p:spTree>
    <p:extLst>
      <p:ext uri="{BB962C8B-B14F-4D97-AF65-F5344CB8AC3E}">
        <p14:creationId xmlns:p14="http://schemas.microsoft.com/office/powerpoint/2010/main" val="595482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dirty="0">
                <a:latin typeface="Helvetica" panose="020B0604020202020204" pitchFamily="34" charset="0"/>
                <a:cs typeface="Helvetica" panose="020B0604020202020204" pitchFamily="34" charset="0"/>
              </a:rPr>
              <a:t>Atomic coordinates can be determined by interpreting peaks in a Patterson map.</a:t>
            </a:r>
          </a:p>
        </p:txBody>
      </p:sp>
      <p:sp>
        <p:nvSpPr>
          <p:cNvPr id="4" name="Content Placeholder 3">
            <a:extLst>
              <a:ext uri="{FF2B5EF4-FFF2-40B4-BE49-F238E27FC236}">
                <a16:creationId xmlns:a16="http://schemas.microsoft.com/office/drawing/2014/main" id="{9432B3D0-6E35-4C32-9CF1-01D3194EB374}"/>
              </a:ext>
            </a:extLst>
          </p:cNvPr>
          <p:cNvSpPr>
            <a:spLocks noGrp="1"/>
          </p:cNvSpPr>
          <p:nvPr>
            <p:ph idx="1"/>
          </p:nvPr>
        </p:nvSpPr>
        <p:spPr>
          <a:xfrm>
            <a:off x="457200" y="2766951"/>
            <a:ext cx="8435740" cy="3359212"/>
          </a:xfrm>
        </p:spPr>
        <p:txBody>
          <a:bodyPr/>
          <a:lstStyle/>
          <a:p>
            <a:pPr marL="0" indent="0" algn="ctr">
              <a:buNone/>
            </a:pPr>
            <a:r>
              <a:rPr lang="en-US" sz="2400" dirty="0"/>
              <a:t>Review from Thursday class:</a:t>
            </a:r>
          </a:p>
          <a:p>
            <a:pPr marL="457200" indent="-457200">
              <a:buFont typeface="+mj-lt"/>
              <a:buAutoNum type="arabicPeriod"/>
            </a:pPr>
            <a:r>
              <a:rPr lang="en-US" sz="2400" dirty="0"/>
              <a:t>A Patterson map is accessible to us because its calculation requires only measured diffraction intensities, no phases necessary.</a:t>
            </a:r>
          </a:p>
          <a:p>
            <a:pPr marL="457200" indent="-457200">
              <a:buFont typeface="+mj-lt"/>
              <a:buAutoNum type="arabicPeriod"/>
            </a:pPr>
            <a:r>
              <a:rPr lang="en-US" sz="2400" dirty="0"/>
              <a:t>We can infer atomic coordinates (</a:t>
            </a:r>
            <a:r>
              <a:rPr lang="en-US" sz="2400" dirty="0" err="1"/>
              <a:t>x,y,z</a:t>
            </a:r>
            <a:r>
              <a:rPr lang="en-US" sz="2400" dirty="0"/>
              <a:t>) from coordinates of Patterson peaks (</a:t>
            </a:r>
            <a:r>
              <a:rPr lang="en-US" sz="2400" dirty="0" err="1"/>
              <a:t>u,v,w</a:t>
            </a:r>
            <a:r>
              <a:rPr lang="en-US" sz="2400" dirty="0"/>
              <a:t>) using simple algebra.</a:t>
            </a:r>
          </a:p>
          <a:p>
            <a:pPr marL="457200" indent="-457200">
              <a:buFont typeface="+mj-lt"/>
              <a:buAutoNum type="arabicPeriod"/>
            </a:pPr>
            <a:r>
              <a:rPr lang="en-US" sz="2400" dirty="0"/>
              <a:t>Knowledge of the space group symmetry of the crystal is essential for correct (</a:t>
            </a:r>
            <a:r>
              <a:rPr lang="en-US" sz="2400" dirty="0" err="1"/>
              <a:t>x,y,z</a:t>
            </a:r>
            <a:r>
              <a:rPr lang="en-US" sz="2400" dirty="0"/>
              <a:t>) determination.</a:t>
            </a:r>
          </a:p>
        </p:txBody>
      </p:sp>
      <mc:AlternateContent xmlns:mc="http://schemas.openxmlformats.org/markup-compatibility/2006" xmlns:a14="http://schemas.microsoft.com/office/drawing/2010/main">
        <mc:Choice Requires="a14">
          <p:sp>
            <p:nvSpPr>
              <p:cNvPr id="5" name="Text Box 7">
                <a:extLst>
                  <a:ext uri="{FF2B5EF4-FFF2-40B4-BE49-F238E27FC236}">
                    <a16:creationId xmlns:a16="http://schemas.microsoft.com/office/drawing/2014/main" id="{8A0423DA-F293-480C-8B22-7B71F0DB1097}"/>
                  </a:ext>
                </a:extLst>
              </p:cNvPr>
              <p:cNvSpPr txBox="1">
                <a:spLocks noChangeArrowheads="1"/>
              </p:cNvSpPr>
              <p:nvPr/>
            </p:nvSpPr>
            <p:spPr bwMode="auto">
              <a:xfrm>
                <a:off x="485776" y="1472353"/>
                <a:ext cx="8435740" cy="955903"/>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lvl="0" algn="ctr">
                  <a:defRPr/>
                </a:pPr>
                <a:r>
                  <a:rPr lang="en-US" altLang="en-US" sz="2800" dirty="0">
                    <a:solidFill>
                      <a:srgbClr val="000000"/>
                    </a:solidFill>
                    <a:latin typeface="Helvetica" pitchFamily="34" charset="0"/>
                    <a:cs typeface="Arial" charset="0"/>
                  </a:rPr>
                  <a:t>Patterson map synthesis </a:t>
                </a:r>
                <a:r>
                  <a:rPr kumimoji="0" lang="en-US" sz="2800" b="0" i="0" u="none" strike="noStrike" kern="1200" cap="none" spc="0" normalizeH="0" baseline="0" noProof="0" dirty="0">
                    <a:ln>
                      <a:noFill/>
                    </a:ln>
                    <a:solidFill>
                      <a:srgbClr val="FF0000"/>
                    </a:solidFill>
                    <a:effectLst/>
                    <a:uLnTx/>
                    <a:uFillTx/>
                    <a:latin typeface="Cambria Math" panose="02040503050406030204" pitchFamily="18" charset="0"/>
                    <a:ea typeface="Cambria Math" panose="02040503050406030204" pitchFamily="18" charset="0"/>
                  </a:rPr>
                  <a:t>P</a:t>
                </a:r>
                <a:r>
                  <a:rPr kumimoji="0" lang="en-US" sz="2800"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rPr>
                  <a:t>(</a:t>
                </a:r>
                <a:r>
                  <a:rPr kumimoji="0" lang="en-US" sz="2800" b="0" i="0" u="none" strike="noStrike" kern="1200" cap="none" spc="0" normalizeH="0" baseline="0" noProof="0" dirty="0" err="1">
                    <a:ln>
                      <a:noFill/>
                    </a:ln>
                    <a:solidFill>
                      <a:srgbClr val="000000"/>
                    </a:solidFill>
                    <a:effectLst/>
                    <a:uLnTx/>
                    <a:uFillTx/>
                    <a:latin typeface="Cambria Math" panose="02040503050406030204" pitchFamily="18" charset="0"/>
                    <a:ea typeface="Cambria Math" panose="02040503050406030204" pitchFamily="18" charset="0"/>
                  </a:rPr>
                  <a:t>u,v,w</a:t>
                </a:r>
                <a:r>
                  <a:rPr kumimoji="0" lang="en-US" sz="2800"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rPr>
                  <a:t>)</a:t>
                </a:r>
                <a:r>
                  <a:rPr kumimoji="0" lang="en-US" sz="2800" b="0" i="0" u="none" strike="noStrike" kern="1200" cap="none" spc="0" normalizeH="0" baseline="0" noProof="0" dirty="0">
                    <a:ln>
                      <a:noFill/>
                    </a:ln>
                    <a:solidFill>
                      <a:srgbClr val="000000"/>
                    </a:solidFill>
                    <a:effectLst/>
                    <a:uLnTx/>
                    <a:uFillTx/>
                  </a:rPr>
                  <a:t>=</a:t>
                </a:r>
                <a14:m>
                  <m:oMath xmlns:m="http://schemas.openxmlformats.org/officeDocument/2006/math">
                    <m:nary>
                      <m:naryPr>
                        <m:chr m:val="∑"/>
                        <m:supHide m:val="on"/>
                        <m:ctrlPr>
                          <a:rPr kumimoji="0" lang="en-US" sz="2800" b="0" i="1" u="none" strike="noStrike" kern="1200" cap="none" spc="0" normalizeH="0" baseline="0" noProof="0" smtClean="0">
                            <a:ln>
                              <a:noFill/>
                            </a:ln>
                            <a:solidFill>
                              <a:srgbClr val="000000"/>
                            </a:solidFill>
                            <a:effectLst/>
                            <a:uLnTx/>
                            <a:uFillTx/>
                            <a:latin typeface="Cambria Math" panose="02040503050406030204" pitchFamily="18" charset="0"/>
                          </a:rPr>
                        </m:ctrlPr>
                      </m:naryPr>
                      <m:sub>
                        <m:r>
                          <m:rPr>
                            <m:brk m:alnAt="7"/>
                          </m:rPr>
                          <a:rPr kumimoji="0" lang="en-US" sz="2800" b="0" i="1" u="none" strike="noStrike" kern="1200" cap="none" spc="0" normalizeH="0" baseline="0" noProof="0" smtClean="0">
                            <a:ln>
                              <a:noFill/>
                            </a:ln>
                            <a:solidFill>
                              <a:srgbClr val="000000"/>
                            </a:solidFill>
                            <a:effectLst/>
                            <a:uLnTx/>
                            <a:uFillTx/>
                            <a:latin typeface="Cambria Math" panose="02040503050406030204" pitchFamily="18" charset="0"/>
                          </a:rPr>
                          <m:t>h</m:t>
                        </m:r>
                        <m:r>
                          <a:rPr kumimoji="0" lang="en-US" sz="2800" b="0" i="1" u="none" strike="noStrike" kern="1200" cap="none" spc="0" normalizeH="0" baseline="0" noProof="0" smtClean="0">
                            <a:ln>
                              <a:noFill/>
                            </a:ln>
                            <a:solidFill>
                              <a:srgbClr val="000000"/>
                            </a:solidFill>
                            <a:effectLst/>
                            <a:uLnTx/>
                            <a:uFillTx/>
                            <a:latin typeface="Cambria Math" panose="02040503050406030204" pitchFamily="18" charset="0"/>
                          </a:rPr>
                          <m:t>𝑘𝑙</m:t>
                        </m:r>
                      </m:sub>
                      <m:sup/>
                      <m:e>
                        <m:r>
                          <m:rPr>
                            <m:nor/>
                          </m:rPr>
                          <a:rPr lang="en-US" sz="2400" b="0" i="0" dirty="0" smtClean="0">
                            <a:solidFill>
                              <a:srgbClr val="000000"/>
                            </a:solidFill>
                            <a:latin typeface="Cambria Math" panose="02040503050406030204" pitchFamily="18" charset="0"/>
                            <a:ea typeface="Cambria Math" panose="02040503050406030204" pitchFamily="18" charset="0"/>
                          </a:rPr>
                          <m:t>(</m:t>
                        </m:r>
                        <m:r>
                          <m:rPr>
                            <m:nor/>
                          </m:rPr>
                          <a:rPr lang="en-US" sz="2400" dirty="0" smtClean="0">
                            <a:solidFill>
                              <a:schemeClr val="tx1"/>
                            </a:solidFill>
                            <a:latin typeface="Cambria Math" panose="02040503050406030204" pitchFamily="18" charset="0"/>
                            <a:ea typeface="Cambria Math" panose="02040503050406030204" pitchFamily="18" charset="0"/>
                          </a:rPr>
                          <m:t>|</m:t>
                        </m:r>
                        <m:r>
                          <m:rPr>
                            <m:nor/>
                          </m:rPr>
                          <a:rPr lang="en-US" sz="2400" dirty="0" smtClean="0">
                            <a:solidFill>
                              <a:srgbClr val="FF0000"/>
                            </a:solidFill>
                            <a:latin typeface="Cambria Math" panose="02040503050406030204" pitchFamily="18" charset="0"/>
                            <a:ea typeface="Cambria Math" panose="02040503050406030204" pitchFamily="18" charset="0"/>
                          </a:rPr>
                          <m:t>F</m:t>
                        </m:r>
                        <m:r>
                          <m:rPr>
                            <m:nor/>
                          </m:rPr>
                          <a:rPr lang="en-US" sz="2400" baseline="-25000" dirty="0" smtClean="0">
                            <a:solidFill>
                              <a:srgbClr val="FF0000"/>
                            </a:solidFill>
                            <a:latin typeface="Cambria Math" panose="02040503050406030204" pitchFamily="18" charset="0"/>
                            <a:ea typeface="Cambria Math" panose="02040503050406030204" pitchFamily="18" charset="0"/>
                          </a:rPr>
                          <m:t>P</m:t>
                        </m:r>
                        <m:r>
                          <m:rPr>
                            <m:nor/>
                          </m:rPr>
                          <a:rPr lang="en-US" sz="2400" dirty="0" smtClean="0">
                            <a:solidFill>
                              <a:schemeClr val="tx1"/>
                            </a:solidFill>
                            <a:latin typeface="Cambria Math" panose="02040503050406030204" pitchFamily="18" charset="0"/>
                            <a:ea typeface="Cambria Math" panose="02040503050406030204" pitchFamily="18" charset="0"/>
                          </a:rPr>
                          <m:t>|</m:t>
                        </m:r>
                        <m:r>
                          <m:rPr>
                            <m:nor/>
                          </m:rPr>
                          <a:rPr lang="en-US" sz="2400" dirty="0">
                            <a:solidFill>
                              <a:srgbClr val="000000"/>
                            </a:solidFill>
                            <a:latin typeface="Cambria Math" panose="02040503050406030204" pitchFamily="18" charset="0"/>
                            <a:ea typeface="Cambria Math" panose="02040503050406030204" pitchFamily="18" charset="0"/>
                          </a:rPr>
                          <m:t>)</m:t>
                        </m:r>
                        <m:r>
                          <a:rPr lang="en-US" sz="2800" i="1" baseline="30000">
                            <a:solidFill>
                              <a:srgbClr val="000000"/>
                            </a:solidFill>
                            <a:latin typeface="Cambria Math" panose="02040503050406030204" pitchFamily="18" charset="0"/>
                          </a:rPr>
                          <m:t>2</m:t>
                        </m:r>
                        <m:r>
                          <a:rPr lang="en-US" sz="2800" i="1">
                            <a:solidFill>
                              <a:srgbClr val="000000"/>
                            </a:solidFill>
                            <a:latin typeface="Cambria Math" panose="02040503050406030204" pitchFamily="18" charset="0"/>
                          </a:rPr>
                          <m:t> </m:t>
                        </m:r>
                        <m:r>
                          <a:rPr lang="en-US" sz="2800" i="1">
                            <a:solidFill>
                              <a:srgbClr val="000000"/>
                            </a:solidFill>
                            <a:latin typeface="Cambria Math" panose="02040503050406030204" pitchFamily="18" charset="0"/>
                          </a:rPr>
                          <m:t>𝑐𝑜𝑠</m:t>
                        </m:r>
                        <m:r>
                          <a:rPr lang="en-US" sz="2800" i="1">
                            <a:solidFill>
                              <a:srgbClr val="000000"/>
                            </a:solidFill>
                            <a:latin typeface="Cambria Math" panose="02040503050406030204" pitchFamily="18" charset="0"/>
                          </a:rPr>
                          <m:t>2</m:t>
                        </m:r>
                        <m:r>
                          <m:rPr>
                            <m:sty m:val="p"/>
                          </m:rPr>
                          <a:rPr lang="el-GR" sz="2800" i="1" smtClean="0">
                            <a:solidFill>
                              <a:srgbClr val="000000"/>
                            </a:solidFill>
                            <a:latin typeface="Cambria Math" panose="02040503050406030204" pitchFamily="18" charset="0"/>
                          </a:rPr>
                          <m:t>π</m:t>
                        </m:r>
                        <m:r>
                          <a:rPr lang="en-US" sz="2800" i="1">
                            <a:solidFill>
                              <a:srgbClr val="000000"/>
                            </a:solidFill>
                            <a:latin typeface="Cambria Math" panose="02040503050406030204" pitchFamily="18" charset="0"/>
                          </a:rPr>
                          <m:t>(</m:t>
                        </m:r>
                        <m:r>
                          <a:rPr lang="en-US" sz="2800" i="1">
                            <a:solidFill>
                              <a:srgbClr val="000000"/>
                            </a:solidFill>
                            <a:latin typeface="Cambria Math" panose="02040503050406030204" pitchFamily="18" charset="0"/>
                          </a:rPr>
                          <m:t>h𝑢</m:t>
                        </m:r>
                        <m:r>
                          <a:rPr lang="en-US" sz="2800" i="1">
                            <a:solidFill>
                              <a:srgbClr val="000000"/>
                            </a:solidFill>
                            <a:latin typeface="Cambria Math" panose="02040503050406030204" pitchFamily="18" charset="0"/>
                          </a:rPr>
                          <m:t>+</m:t>
                        </m:r>
                        <m:r>
                          <a:rPr lang="en-US" sz="2800" i="1">
                            <a:solidFill>
                              <a:srgbClr val="000000"/>
                            </a:solidFill>
                            <a:latin typeface="Cambria Math" panose="02040503050406030204" pitchFamily="18" charset="0"/>
                          </a:rPr>
                          <m:t>𝑘𝑣</m:t>
                        </m:r>
                        <m:r>
                          <a:rPr lang="en-US" sz="2800" i="1">
                            <a:solidFill>
                              <a:srgbClr val="000000"/>
                            </a:solidFill>
                            <a:latin typeface="Cambria Math" panose="02040503050406030204" pitchFamily="18" charset="0"/>
                          </a:rPr>
                          <m:t>+</m:t>
                        </m:r>
                        <m:r>
                          <a:rPr lang="en-US" sz="2800" i="1">
                            <a:solidFill>
                              <a:srgbClr val="000000"/>
                            </a:solidFill>
                            <a:latin typeface="Cambria Math" panose="02040503050406030204" pitchFamily="18" charset="0"/>
                          </a:rPr>
                          <m:t>𝑙𝑤</m:t>
                        </m:r>
                        <m:r>
                          <a:rPr lang="en-US" sz="2800" i="1">
                            <a:solidFill>
                              <a:srgbClr val="000000"/>
                            </a:solidFill>
                            <a:latin typeface="Cambria Math" panose="02040503050406030204" pitchFamily="18" charset="0"/>
                          </a:rPr>
                          <m:t>)</m:t>
                        </m:r>
                      </m:e>
                    </m:nary>
                  </m:oMath>
                </a14:m>
                <a:endParaRPr kumimoji="0" lang="en-US" altLang="en-US" sz="2400" b="1" i="0" u="none" strike="noStrike" kern="1200" cap="none" spc="0" normalizeH="0" baseline="100000" noProof="0" dirty="0">
                  <a:ln>
                    <a:noFill/>
                  </a:ln>
                  <a:solidFill>
                    <a:srgbClr val="000000"/>
                  </a:solidFill>
                  <a:effectLst/>
                  <a:uLnTx/>
                  <a:uFillTx/>
                  <a:latin typeface="Helvetica" pitchFamily="34" charset="0"/>
                  <a:ea typeface="+mn-ea"/>
                  <a:cs typeface="+mn-cs"/>
                </a:endParaRPr>
              </a:p>
            </p:txBody>
          </p:sp>
        </mc:Choice>
        <mc:Fallback xmlns="">
          <p:sp>
            <p:nvSpPr>
              <p:cNvPr id="5" name="Text Box 7">
                <a:extLst>
                  <a:ext uri="{FF2B5EF4-FFF2-40B4-BE49-F238E27FC236}">
                    <a16:creationId xmlns:a16="http://schemas.microsoft.com/office/drawing/2014/main" id="{8A0423DA-F293-480C-8B22-7B71F0DB1097}"/>
                  </a:ext>
                </a:extLst>
              </p:cNvPr>
              <p:cNvSpPr txBox="1">
                <a:spLocks noRot="1" noChangeAspect="1" noMove="1" noResize="1" noEditPoints="1" noAdjustHandles="1" noChangeArrowheads="1" noChangeShapeType="1" noTextEdit="1"/>
              </p:cNvSpPr>
              <p:nvPr/>
            </p:nvSpPr>
            <p:spPr bwMode="auto">
              <a:xfrm>
                <a:off x="485776" y="1472353"/>
                <a:ext cx="8435740" cy="955903"/>
              </a:xfrm>
              <a:prstGeom prst="rect">
                <a:avLst/>
              </a:prstGeom>
              <a:blipFill>
                <a:blip r:embed="rId2"/>
                <a:stretch>
                  <a:fillRect t="-7051" b="-1666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36819800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E02CE-AC3F-4B4E-85B1-D3B75AE23885}"/>
              </a:ext>
            </a:extLst>
          </p:cNvPr>
          <p:cNvSpPr>
            <a:spLocks noGrp="1"/>
          </p:cNvSpPr>
          <p:nvPr>
            <p:ph type="title"/>
          </p:nvPr>
        </p:nvSpPr>
        <p:spPr>
          <a:xfrm>
            <a:off x="0" y="3155"/>
            <a:ext cx="8884891" cy="1143000"/>
          </a:xfrm>
        </p:spPr>
        <p:txBody>
          <a:bodyPr/>
          <a:lstStyle/>
          <a:p>
            <a:pPr algn="l"/>
            <a:r>
              <a:rPr lang="en-US" sz="3200" dirty="0"/>
              <a:t>Peaks list from a previous isomorphous Difference Patterson Map</a:t>
            </a:r>
          </a:p>
        </p:txBody>
      </p:sp>
      <mc:AlternateContent xmlns:mc="http://schemas.openxmlformats.org/markup-compatibility/2006" xmlns:a14="http://schemas.microsoft.com/office/drawing/2010/main">
        <mc:Choice Requires="a14">
          <p:sp>
            <p:nvSpPr>
              <p:cNvPr id="78" name="Rectangle 77">
                <a:extLst>
                  <a:ext uri="{FF2B5EF4-FFF2-40B4-BE49-F238E27FC236}">
                    <a16:creationId xmlns:a16="http://schemas.microsoft.com/office/drawing/2014/main" id="{D4E2716A-75DE-4144-96E3-78C11B04F5F2}"/>
                  </a:ext>
                </a:extLst>
              </p:cNvPr>
              <p:cNvSpPr/>
              <p:nvPr/>
            </p:nvSpPr>
            <p:spPr>
              <a:xfrm>
                <a:off x="1983884" y="1146155"/>
                <a:ext cx="5509697" cy="369332"/>
              </a:xfrm>
              <a:prstGeom prst="rect">
                <a:avLst/>
              </a:prstGeom>
            </p:spPr>
            <p:txBody>
              <a:bodyPr wrap="square">
                <a:spAutoFit/>
              </a:bodyPr>
              <a:lstStyle/>
              <a:p>
                <a:r>
                  <a:rPr lang="en-US" dirty="0">
                    <a:solidFill>
                      <a:srgbClr val="FF0000"/>
                    </a:solidFill>
                    <a:latin typeface="Cambria Math" panose="02040503050406030204" pitchFamily="18" charset="0"/>
                    <a:ea typeface="Cambria Math" panose="02040503050406030204" pitchFamily="18" charset="0"/>
                  </a:rPr>
                  <a:t>P</a:t>
                </a:r>
                <a:r>
                  <a:rPr lang="en-US" dirty="0">
                    <a:solidFill>
                      <a:srgbClr val="000000"/>
                    </a:solidFill>
                    <a:latin typeface="Cambria Math" panose="02040503050406030204" pitchFamily="18" charset="0"/>
                    <a:ea typeface="Cambria Math" panose="02040503050406030204" pitchFamily="18" charset="0"/>
                  </a:rPr>
                  <a:t>(</a:t>
                </a:r>
                <a:r>
                  <a:rPr lang="en-US" dirty="0" err="1">
                    <a:solidFill>
                      <a:srgbClr val="000000"/>
                    </a:solidFill>
                    <a:latin typeface="Cambria Math" panose="02040503050406030204" pitchFamily="18" charset="0"/>
                    <a:ea typeface="Cambria Math" panose="02040503050406030204" pitchFamily="18" charset="0"/>
                  </a:rPr>
                  <a:t>u,v,w</a:t>
                </a:r>
                <a:r>
                  <a:rPr lang="en-US" dirty="0">
                    <a:solidFill>
                      <a:srgbClr val="000000"/>
                    </a:solidFill>
                    <a:latin typeface="Cambria Math" panose="02040503050406030204" pitchFamily="18" charset="0"/>
                    <a:ea typeface="Cambria Math" panose="02040503050406030204" pitchFamily="18" charset="0"/>
                  </a:rPr>
                  <a:t>)</a:t>
                </a:r>
                <a:r>
                  <a:rPr lang="en-US" dirty="0">
                    <a:solidFill>
                      <a:srgbClr val="000000"/>
                    </a:solidFill>
                  </a:rPr>
                  <a:t>=</a:t>
                </a:r>
                <a14:m>
                  <m:oMath xmlns:m="http://schemas.openxmlformats.org/officeDocument/2006/math">
                    <m:nary>
                      <m:naryPr>
                        <m:chr m:val="∑"/>
                        <m:supHide m:val="on"/>
                        <m:ctrlPr>
                          <a:rPr lang="en-US" i="1">
                            <a:solidFill>
                              <a:srgbClr val="000000"/>
                            </a:solidFill>
                            <a:latin typeface="Cambria Math" panose="02040503050406030204" pitchFamily="18" charset="0"/>
                          </a:rPr>
                        </m:ctrlPr>
                      </m:naryPr>
                      <m:sub>
                        <m:r>
                          <m:rPr>
                            <m:brk m:alnAt="7"/>
                          </m:rPr>
                          <a:rPr lang="en-US" i="1">
                            <a:solidFill>
                              <a:srgbClr val="000000"/>
                            </a:solidFill>
                            <a:latin typeface="Cambria Math" panose="02040503050406030204" pitchFamily="18" charset="0"/>
                          </a:rPr>
                          <m:t>h</m:t>
                        </m:r>
                        <m:r>
                          <a:rPr lang="en-US" i="1">
                            <a:solidFill>
                              <a:srgbClr val="000000"/>
                            </a:solidFill>
                            <a:latin typeface="Cambria Math" panose="02040503050406030204" pitchFamily="18" charset="0"/>
                          </a:rPr>
                          <m:t>𝑘𝑙</m:t>
                        </m:r>
                      </m:sub>
                      <m:sup/>
                      <m:e>
                        <m:r>
                          <m:rPr>
                            <m:nor/>
                          </m:rPr>
                          <a:rPr lang="en-US" sz="1600" dirty="0">
                            <a:solidFill>
                              <a:srgbClr val="000000"/>
                            </a:solidFill>
                            <a:latin typeface="Cambria Math" panose="02040503050406030204" pitchFamily="18" charset="0"/>
                            <a:ea typeface="Cambria Math" panose="02040503050406030204" pitchFamily="18" charset="0"/>
                          </a:rPr>
                          <m:t>(</m:t>
                        </m:r>
                        <m:r>
                          <m:rPr>
                            <m:nor/>
                          </m:rPr>
                          <a:rPr lang="en-US" sz="1600" dirty="0">
                            <a:latin typeface="Cambria Math" panose="02040503050406030204" pitchFamily="18" charset="0"/>
                            <a:ea typeface="Cambria Math" panose="02040503050406030204" pitchFamily="18" charset="0"/>
                          </a:rPr>
                          <m:t>|</m:t>
                        </m:r>
                        <m:r>
                          <m:rPr>
                            <m:nor/>
                          </m:rPr>
                          <a:rPr lang="en-US" sz="1600" dirty="0">
                            <a:solidFill>
                              <a:srgbClr val="FF0000"/>
                            </a:solidFill>
                            <a:latin typeface="Cambria Math" panose="02040503050406030204" pitchFamily="18" charset="0"/>
                            <a:ea typeface="Cambria Math" panose="02040503050406030204" pitchFamily="18" charset="0"/>
                          </a:rPr>
                          <m:t>F</m:t>
                        </m:r>
                        <m:r>
                          <m:rPr>
                            <m:nor/>
                          </m:rPr>
                          <a:rPr lang="en-US" sz="1600" baseline="-25000" dirty="0">
                            <a:solidFill>
                              <a:srgbClr val="FF0000"/>
                            </a:solidFill>
                            <a:latin typeface="Cambria Math" panose="02040503050406030204" pitchFamily="18" charset="0"/>
                            <a:ea typeface="Cambria Math" panose="02040503050406030204" pitchFamily="18" charset="0"/>
                          </a:rPr>
                          <m:t>P</m:t>
                        </m:r>
                        <m:r>
                          <m:rPr>
                            <m:nor/>
                          </m:rPr>
                          <a:rPr lang="en-US" sz="1600" b="0" i="0" baseline="-25000" dirty="0" smtClean="0">
                            <a:solidFill>
                              <a:srgbClr val="FF0000"/>
                            </a:solidFill>
                            <a:latin typeface="Cambria Math" panose="02040503050406030204" pitchFamily="18" charset="0"/>
                            <a:ea typeface="Cambria Math" panose="02040503050406030204" pitchFamily="18" charset="0"/>
                          </a:rPr>
                          <m:t>roK</m:t>
                        </m:r>
                        <m:r>
                          <m:rPr>
                            <m:nor/>
                          </m:rPr>
                          <a:rPr lang="en-US" sz="1600" b="0" i="0" baseline="-25000" dirty="0" smtClean="0">
                            <a:solidFill>
                              <a:srgbClr val="FF0000"/>
                            </a:solidFill>
                            <a:latin typeface="Cambria Math" panose="02040503050406030204" pitchFamily="18" charset="0"/>
                            <a:ea typeface="Cambria Math" panose="02040503050406030204" pitchFamily="18" charset="0"/>
                          </a:rPr>
                          <m:t>+</m:t>
                        </m:r>
                        <m:r>
                          <m:rPr>
                            <m:nor/>
                          </m:rPr>
                          <a:rPr lang="en-US" sz="1600" baseline="-25000" dirty="0">
                            <a:solidFill>
                              <a:srgbClr val="FF0000"/>
                            </a:solidFill>
                            <a:latin typeface="Cambria Math" panose="02040503050406030204" pitchFamily="18" charset="0"/>
                            <a:ea typeface="Cambria Math" panose="02040503050406030204" pitchFamily="18" charset="0"/>
                          </a:rPr>
                          <m:t>H</m:t>
                        </m:r>
                        <m:r>
                          <m:rPr>
                            <m:nor/>
                          </m:rPr>
                          <a:rPr lang="en-US" sz="1600" b="0" i="0" baseline="-25000" dirty="0" smtClean="0">
                            <a:solidFill>
                              <a:srgbClr val="FF0000"/>
                            </a:solidFill>
                            <a:latin typeface="Cambria Math" panose="02040503050406030204" pitchFamily="18" charset="0"/>
                            <a:ea typeface="Cambria Math" panose="02040503050406030204" pitchFamily="18" charset="0"/>
                          </a:rPr>
                          <m:t>g</m:t>
                        </m:r>
                        <m:r>
                          <m:rPr>
                            <m:nor/>
                          </m:rPr>
                          <a:rPr lang="en-US" sz="1600" dirty="0">
                            <a:latin typeface="Cambria Math" panose="02040503050406030204" pitchFamily="18" charset="0"/>
                            <a:ea typeface="Cambria Math" panose="02040503050406030204" pitchFamily="18" charset="0"/>
                          </a:rPr>
                          <m:t>|−|</m:t>
                        </m:r>
                        <m:r>
                          <m:rPr>
                            <m:nor/>
                          </m:rPr>
                          <a:rPr lang="en-US" sz="1600" dirty="0">
                            <a:solidFill>
                              <a:srgbClr val="FF0000"/>
                            </a:solidFill>
                            <a:latin typeface="Cambria Math" panose="02040503050406030204" pitchFamily="18" charset="0"/>
                            <a:ea typeface="Cambria Math" panose="02040503050406030204" pitchFamily="18" charset="0"/>
                          </a:rPr>
                          <m:t>F</m:t>
                        </m:r>
                        <m:r>
                          <m:rPr>
                            <m:nor/>
                          </m:rPr>
                          <a:rPr lang="en-US" sz="1600" baseline="-25000" dirty="0">
                            <a:solidFill>
                              <a:srgbClr val="FF0000"/>
                            </a:solidFill>
                            <a:latin typeface="Cambria Math" panose="02040503050406030204" pitchFamily="18" charset="0"/>
                            <a:ea typeface="Cambria Math" panose="02040503050406030204" pitchFamily="18" charset="0"/>
                          </a:rPr>
                          <m:t>P</m:t>
                        </m:r>
                        <m:r>
                          <m:rPr>
                            <m:nor/>
                          </m:rPr>
                          <a:rPr lang="en-US" sz="1600" b="0" i="0" baseline="-25000" dirty="0" smtClean="0">
                            <a:solidFill>
                              <a:srgbClr val="FF0000"/>
                            </a:solidFill>
                            <a:latin typeface="Cambria Math" panose="02040503050406030204" pitchFamily="18" charset="0"/>
                            <a:ea typeface="Cambria Math" panose="02040503050406030204" pitchFamily="18" charset="0"/>
                          </a:rPr>
                          <m:t>roK</m:t>
                        </m:r>
                        <m:r>
                          <m:rPr>
                            <m:nor/>
                          </m:rPr>
                          <a:rPr lang="en-US" sz="1600" dirty="0">
                            <a:latin typeface="Cambria Math" panose="02040503050406030204" pitchFamily="18" charset="0"/>
                            <a:ea typeface="Cambria Math" panose="02040503050406030204" pitchFamily="18" charset="0"/>
                          </a:rPr>
                          <m:t>|</m:t>
                        </m:r>
                        <m:r>
                          <m:rPr>
                            <m:nor/>
                          </m:rPr>
                          <a:rPr lang="en-US" sz="1600" dirty="0">
                            <a:solidFill>
                              <a:srgbClr val="000000"/>
                            </a:solidFill>
                            <a:latin typeface="Cambria Math" panose="02040503050406030204" pitchFamily="18" charset="0"/>
                            <a:ea typeface="Cambria Math" panose="02040503050406030204" pitchFamily="18" charset="0"/>
                          </a:rPr>
                          <m:t>)</m:t>
                        </m:r>
                        <m:r>
                          <a:rPr lang="en-US" i="1" baseline="30000">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𝑐𝑜𝑠</m:t>
                        </m:r>
                        <m:r>
                          <a:rPr lang="en-US" i="1">
                            <a:solidFill>
                              <a:srgbClr val="000000"/>
                            </a:solidFill>
                            <a:latin typeface="Cambria Math" panose="02040503050406030204" pitchFamily="18" charset="0"/>
                          </a:rPr>
                          <m:t>2</m:t>
                        </m:r>
                        <m:r>
                          <m:rPr>
                            <m:sty m:val="p"/>
                          </m:rPr>
                          <a:rPr lang="el-GR" i="1">
                            <a:solidFill>
                              <a:srgbClr val="000000"/>
                            </a:solidFill>
                            <a:latin typeface="Cambria Math" panose="02040503050406030204" pitchFamily="18" charset="0"/>
                          </a:rPr>
                          <m:t>π</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h𝑢</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𝑘𝑣</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𝑙𝑤</m:t>
                        </m:r>
                        <m:r>
                          <a:rPr lang="en-US" i="1">
                            <a:solidFill>
                              <a:srgbClr val="000000"/>
                            </a:solidFill>
                            <a:latin typeface="Cambria Math" panose="02040503050406030204" pitchFamily="18" charset="0"/>
                          </a:rPr>
                          <m:t>)</m:t>
                        </m:r>
                      </m:e>
                    </m:nary>
                  </m:oMath>
                </a14:m>
                <a:endParaRPr lang="en-US" dirty="0"/>
              </a:p>
            </p:txBody>
          </p:sp>
        </mc:Choice>
        <mc:Fallback xmlns="">
          <p:sp>
            <p:nvSpPr>
              <p:cNvPr id="78" name="Rectangle 77">
                <a:extLst>
                  <a:ext uri="{FF2B5EF4-FFF2-40B4-BE49-F238E27FC236}">
                    <a16:creationId xmlns:a16="http://schemas.microsoft.com/office/drawing/2014/main" id="{D4E2716A-75DE-4144-96E3-78C11B04F5F2}"/>
                  </a:ext>
                </a:extLst>
              </p:cNvPr>
              <p:cNvSpPr>
                <a:spLocks noRot="1" noChangeAspect="1" noMove="1" noResize="1" noEditPoints="1" noAdjustHandles="1" noChangeArrowheads="1" noChangeShapeType="1" noTextEdit="1"/>
              </p:cNvSpPr>
              <p:nvPr/>
            </p:nvSpPr>
            <p:spPr>
              <a:xfrm>
                <a:off x="1983884" y="1146155"/>
                <a:ext cx="5509697" cy="369332"/>
              </a:xfrm>
              <a:prstGeom prst="rect">
                <a:avLst/>
              </a:prstGeom>
              <a:blipFill>
                <a:blip r:embed="rId2"/>
                <a:stretch>
                  <a:fillRect l="-885" t="-118033" b="-185246"/>
                </a:stretch>
              </a:blipFill>
            </p:spPr>
            <p:txBody>
              <a:bodyPr/>
              <a:lstStyle/>
              <a:p>
                <a:r>
                  <a:rPr lang="en-US">
                    <a:noFill/>
                  </a:rPr>
                  <a:t> </a:t>
                </a:r>
              </a:p>
            </p:txBody>
          </p:sp>
        </mc:Fallback>
      </mc:AlternateContent>
      <p:sp>
        <p:nvSpPr>
          <p:cNvPr id="47" name="Rectangle 46">
            <a:extLst>
              <a:ext uri="{FF2B5EF4-FFF2-40B4-BE49-F238E27FC236}">
                <a16:creationId xmlns:a16="http://schemas.microsoft.com/office/drawing/2014/main" id="{EB980C49-00C2-4B07-9957-BE5DA6AFFA9E}"/>
              </a:ext>
            </a:extLst>
          </p:cNvPr>
          <p:cNvSpPr/>
          <p:nvPr/>
        </p:nvSpPr>
        <p:spPr>
          <a:xfrm>
            <a:off x="193963" y="1515487"/>
            <a:ext cx="4103613" cy="5424562"/>
          </a:xfrm>
          <a:prstGeom prst="rect">
            <a:avLst/>
          </a:prstGeom>
        </p:spPr>
        <p:txBody>
          <a:bodyPr wrap="square">
            <a:spAutoFit/>
          </a:bodyPr>
          <a:lstStyle/>
          <a:p>
            <a:r>
              <a:rPr lang="en-US" sz="1050" dirty="0">
                <a:latin typeface="Courier New" panose="02070309020205020404" pitchFamily="49" charset="0"/>
                <a:cs typeface="Courier New" panose="02070309020205020404" pitchFamily="49" charset="0"/>
              </a:rPr>
              <a:t> Order Height/Rms  Fractional coordinates</a:t>
            </a:r>
          </a:p>
          <a:p>
            <a:r>
              <a:rPr lang="en-US" sz="1050" dirty="0">
                <a:latin typeface="Courier New" panose="02070309020205020404" pitchFamily="49" charset="0"/>
                <a:cs typeface="Courier New" panose="02070309020205020404" pitchFamily="49" charset="0"/>
              </a:rPr>
              <a:t>                    u       v       w</a:t>
            </a:r>
          </a:p>
          <a:p>
            <a:r>
              <a:rPr lang="en-US" sz="1050" dirty="0">
                <a:latin typeface="Courier New" panose="02070309020205020404" pitchFamily="49" charset="0"/>
                <a:cs typeface="Courier New" panose="02070309020205020404" pitchFamily="49" charset="0"/>
              </a:rPr>
              <a:t>     1  377.52   0.0000  0.0000  0.0000</a:t>
            </a:r>
          </a:p>
          <a:p>
            <a:r>
              <a:rPr lang="en-US" sz="1050" dirty="0">
                <a:latin typeface="Courier New" panose="02070309020205020404" pitchFamily="49" charset="0"/>
                <a:cs typeface="Courier New" panose="02070309020205020404" pitchFamily="49" charset="0"/>
              </a:rPr>
              <a:t>     2   33.12   0.4415  0.5585  0.1267</a:t>
            </a:r>
          </a:p>
          <a:p>
            <a:r>
              <a:rPr lang="en-US" sz="1050" dirty="0">
                <a:latin typeface="Courier New" panose="02070309020205020404" pitchFamily="49" charset="0"/>
                <a:cs typeface="Courier New" panose="02070309020205020404" pitchFamily="49" charset="0"/>
              </a:rPr>
              <a:t>     3   33.12   0.4415  0.4415  0.1267</a:t>
            </a:r>
          </a:p>
          <a:p>
            <a:r>
              <a:rPr lang="en-US" sz="1050" dirty="0">
                <a:latin typeface="Courier New" panose="02070309020205020404" pitchFamily="49" charset="0"/>
                <a:cs typeface="Courier New" panose="02070309020205020404" pitchFamily="49" charset="0"/>
              </a:rPr>
              <a:t>     4   33.12   0.5585  0.4415  0.1267</a:t>
            </a:r>
          </a:p>
          <a:p>
            <a:r>
              <a:rPr lang="en-US" sz="1050" dirty="0">
                <a:latin typeface="Courier New" panose="02070309020205020404" pitchFamily="49" charset="0"/>
                <a:cs typeface="Courier New" panose="02070309020205020404" pitchFamily="49" charset="0"/>
              </a:rPr>
              <a:t>     5   33.12   0.5585  0.5585  0.1267</a:t>
            </a:r>
          </a:p>
          <a:p>
            <a:r>
              <a:rPr lang="en-US" sz="1050" dirty="0">
                <a:latin typeface="Courier New" panose="02070309020205020404" pitchFamily="49" charset="0"/>
                <a:cs typeface="Courier New" panose="02070309020205020404" pitchFamily="49" charset="0"/>
              </a:rPr>
              <a:t>     6   33.12   0.4415  0.4415  0.8733</a:t>
            </a:r>
          </a:p>
          <a:p>
            <a:r>
              <a:rPr lang="en-US" sz="1050" dirty="0">
                <a:latin typeface="Courier New" panose="02070309020205020404" pitchFamily="49" charset="0"/>
                <a:cs typeface="Courier New" panose="02070309020205020404" pitchFamily="49" charset="0"/>
              </a:rPr>
              <a:t>     7   33.12   0.5585  0.4415  0.8733</a:t>
            </a:r>
          </a:p>
          <a:p>
            <a:r>
              <a:rPr lang="en-US" sz="1050" dirty="0">
                <a:latin typeface="Courier New" panose="02070309020205020404" pitchFamily="49" charset="0"/>
                <a:cs typeface="Courier New" panose="02070309020205020404" pitchFamily="49" charset="0"/>
              </a:rPr>
              <a:t>     8   33.12   0.4415  0.5585  0.8733</a:t>
            </a:r>
          </a:p>
          <a:p>
            <a:r>
              <a:rPr lang="en-US" sz="1050" dirty="0">
                <a:latin typeface="Courier New" panose="02070309020205020404" pitchFamily="49" charset="0"/>
                <a:cs typeface="Courier New" panose="02070309020205020404" pitchFamily="49" charset="0"/>
              </a:rPr>
              <a:t>     9   33.12   0.5585  0.5585  0.8733</a:t>
            </a:r>
          </a:p>
          <a:p>
            <a:r>
              <a:rPr lang="en-US" sz="1050" dirty="0">
                <a:latin typeface="Courier New" panose="02070309020205020404" pitchFamily="49" charset="0"/>
                <a:cs typeface="Courier New" panose="02070309020205020404" pitchFamily="49" charset="0"/>
              </a:rPr>
              <a:t>    10   32.05   0.0081  0.5000  0.6229</a:t>
            </a:r>
          </a:p>
          <a:p>
            <a:r>
              <a:rPr lang="en-US" sz="1050" dirty="0">
                <a:latin typeface="Courier New" panose="02070309020205020404" pitchFamily="49" charset="0"/>
                <a:cs typeface="Courier New" panose="02070309020205020404" pitchFamily="49" charset="0"/>
              </a:rPr>
              <a:t>    11   32.05   0.5000  0.0081  0.6229</a:t>
            </a:r>
          </a:p>
          <a:p>
            <a:r>
              <a:rPr lang="en-US" sz="1050" dirty="0">
                <a:latin typeface="Courier New" panose="02070309020205020404" pitchFamily="49" charset="0"/>
                <a:cs typeface="Courier New" panose="02070309020205020404" pitchFamily="49" charset="0"/>
              </a:rPr>
              <a:t>    12   32.05   0.9926  0.5000  0.6229</a:t>
            </a:r>
          </a:p>
          <a:p>
            <a:r>
              <a:rPr lang="en-US" sz="1050" dirty="0">
                <a:latin typeface="Courier New" panose="02070309020205020404" pitchFamily="49" charset="0"/>
                <a:cs typeface="Courier New" panose="02070309020205020404" pitchFamily="49" charset="0"/>
              </a:rPr>
              <a:t>    13   32.05   0.5000  0.9926  0.6229</a:t>
            </a:r>
          </a:p>
          <a:p>
            <a:r>
              <a:rPr lang="en-US" sz="1050" dirty="0">
                <a:latin typeface="Courier New" panose="02070309020205020404" pitchFamily="49" charset="0"/>
                <a:cs typeface="Courier New" panose="02070309020205020404" pitchFamily="49" charset="0"/>
              </a:rPr>
              <a:t>    14   32.05   0.5000  0.9926  0.3771</a:t>
            </a:r>
          </a:p>
          <a:p>
            <a:r>
              <a:rPr lang="en-US" sz="1050" dirty="0">
                <a:latin typeface="Courier New" panose="02070309020205020404" pitchFamily="49" charset="0"/>
                <a:cs typeface="Courier New" panose="02070309020205020404" pitchFamily="49" charset="0"/>
              </a:rPr>
              <a:t>    15   32.05   0.5000  0.0081  0.3771</a:t>
            </a:r>
          </a:p>
          <a:p>
            <a:r>
              <a:rPr lang="en-US" sz="1050" dirty="0">
                <a:latin typeface="Courier New" panose="02070309020205020404" pitchFamily="49" charset="0"/>
                <a:cs typeface="Courier New" panose="02070309020205020404" pitchFamily="49" charset="0"/>
              </a:rPr>
              <a:t>    16   32.05   0.0081  0.5000  0.3771</a:t>
            </a:r>
          </a:p>
          <a:p>
            <a:r>
              <a:rPr lang="en-US" sz="1050" dirty="0">
                <a:latin typeface="Courier New" panose="02070309020205020404" pitchFamily="49" charset="0"/>
                <a:cs typeface="Courier New" panose="02070309020205020404" pitchFamily="49" charset="0"/>
              </a:rPr>
              <a:t>    17   31.30   0.4525  0.0586  0.2500</a:t>
            </a:r>
          </a:p>
          <a:p>
            <a:r>
              <a:rPr lang="en-US" sz="1050" dirty="0">
                <a:latin typeface="Courier New" panose="02070309020205020404" pitchFamily="49" charset="0"/>
                <a:cs typeface="Courier New" panose="02070309020205020404" pitchFamily="49" charset="0"/>
              </a:rPr>
              <a:t>    18   31.30   0.9414  0.4525  0.2500</a:t>
            </a:r>
          </a:p>
          <a:p>
            <a:r>
              <a:rPr lang="en-US" sz="1050" dirty="0">
                <a:latin typeface="Courier New" panose="02070309020205020404" pitchFamily="49" charset="0"/>
                <a:cs typeface="Courier New" panose="02070309020205020404" pitchFamily="49" charset="0"/>
              </a:rPr>
              <a:t>    19   31.30   0.4525  0.0586  0.7500</a:t>
            </a:r>
          </a:p>
          <a:p>
            <a:r>
              <a:rPr lang="en-US" sz="1050" dirty="0">
                <a:latin typeface="Courier New" panose="02070309020205020404" pitchFamily="49" charset="0"/>
                <a:cs typeface="Courier New" panose="02070309020205020404" pitchFamily="49" charset="0"/>
              </a:rPr>
              <a:t>    20   31.30   0.9414  0.4525  0.7500</a:t>
            </a:r>
          </a:p>
          <a:p>
            <a:r>
              <a:rPr lang="en-US" sz="1050" dirty="0">
                <a:latin typeface="Courier New" panose="02070309020205020404" pitchFamily="49" charset="0"/>
                <a:cs typeface="Courier New" panose="02070309020205020404" pitchFamily="49" charset="0"/>
              </a:rPr>
              <a:t>    21   31.30   0.9414  0.5475  0.2500</a:t>
            </a:r>
          </a:p>
          <a:p>
            <a:r>
              <a:rPr lang="en-US" sz="1050" dirty="0">
                <a:latin typeface="Courier New" panose="02070309020205020404" pitchFamily="49" charset="0"/>
                <a:cs typeface="Courier New" panose="02070309020205020404" pitchFamily="49" charset="0"/>
              </a:rPr>
              <a:t>    22   31.30   0.5475  0.0586  0.7500</a:t>
            </a:r>
          </a:p>
          <a:p>
            <a:r>
              <a:rPr lang="en-US" sz="1050" dirty="0">
                <a:latin typeface="Courier New" panose="02070309020205020404" pitchFamily="49" charset="0"/>
                <a:cs typeface="Courier New" panose="02070309020205020404" pitchFamily="49" charset="0"/>
              </a:rPr>
              <a:t>    23   31.30   0.9414  0.5475  0.7500</a:t>
            </a:r>
          </a:p>
          <a:p>
            <a:r>
              <a:rPr lang="en-US" sz="1050" dirty="0">
                <a:latin typeface="Courier New" panose="02070309020205020404" pitchFamily="49" charset="0"/>
                <a:cs typeface="Courier New" panose="02070309020205020404" pitchFamily="49" charset="0"/>
              </a:rPr>
              <a:t>    24   31.30   0.5475  0.0586  0.2500</a:t>
            </a:r>
          </a:p>
          <a:p>
            <a:r>
              <a:rPr lang="en-US" sz="1050" dirty="0">
                <a:latin typeface="Courier New" panose="02070309020205020404" pitchFamily="49" charset="0"/>
                <a:cs typeface="Courier New" panose="02070309020205020404" pitchFamily="49" charset="0"/>
              </a:rPr>
              <a:t>    25   31.30   0.0586  0.4525  0.2500</a:t>
            </a:r>
          </a:p>
          <a:p>
            <a:r>
              <a:rPr lang="en-US" sz="1050" dirty="0">
                <a:latin typeface="Courier New" panose="02070309020205020404" pitchFamily="49" charset="0"/>
                <a:cs typeface="Courier New" panose="02070309020205020404" pitchFamily="49" charset="0"/>
              </a:rPr>
              <a:t>    26   31.30   0.0586  0.5475  0.2500</a:t>
            </a:r>
          </a:p>
          <a:p>
            <a:r>
              <a:rPr lang="en-US" sz="1050" dirty="0">
                <a:latin typeface="Courier New" panose="02070309020205020404" pitchFamily="49" charset="0"/>
                <a:cs typeface="Courier New" panose="02070309020205020404" pitchFamily="49" charset="0"/>
              </a:rPr>
              <a:t>    27   31.30   0.4525  0.9414  0.2500</a:t>
            </a:r>
          </a:p>
          <a:p>
            <a:r>
              <a:rPr lang="en-US" sz="1050" dirty="0">
                <a:latin typeface="Courier New" panose="02070309020205020404" pitchFamily="49" charset="0"/>
                <a:cs typeface="Courier New" panose="02070309020205020404" pitchFamily="49" charset="0"/>
              </a:rPr>
              <a:t>    28   31.30   0.5475  0.9414  0.2500</a:t>
            </a:r>
          </a:p>
          <a:p>
            <a:r>
              <a:rPr lang="en-US" sz="1050" dirty="0">
                <a:latin typeface="Courier New" panose="02070309020205020404" pitchFamily="49" charset="0"/>
                <a:cs typeface="Courier New" panose="02070309020205020404" pitchFamily="49" charset="0"/>
              </a:rPr>
              <a:t>    29   31.30   0.0586  0.4525  0.7500</a:t>
            </a:r>
          </a:p>
          <a:p>
            <a:r>
              <a:rPr lang="en-US" sz="1050" dirty="0">
                <a:latin typeface="Courier New" panose="02070309020205020404" pitchFamily="49" charset="0"/>
                <a:cs typeface="Courier New" panose="02070309020205020404" pitchFamily="49" charset="0"/>
              </a:rPr>
              <a:t>    30   31.30   0.0586  0.5475  0.7500</a:t>
            </a:r>
          </a:p>
          <a:p>
            <a:r>
              <a:rPr lang="en-US" sz="1050" dirty="0">
                <a:latin typeface="Courier New" panose="02070309020205020404" pitchFamily="49" charset="0"/>
                <a:cs typeface="Courier New" panose="02070309020205020404" pitchFamily="49" charset="0"/>
              </a:rPr>
              <a:t>    </a:t>
            </a:r>
          </a:p>
        </p:txBody>
      </p:sp>
      <p:sp>
        <p:nvSpPr>
          <p:cNvPr id="49" name="Rectangle 48">
            <a:extLst>
              <a:ext uri="{FF2B5EF4-FFF2-40B4-BE49-F238E27FC236}">
                <a16:creationId xmlns:a16="http://schemas.microsoft.com/office/drawing/2014/main" id="{18B2081E-CDC3-44A0-B1A1-4F80EFDAD13F}"/>
              </a:ext>
            </a:extLst>
          </p:cNvPr>
          <p:cNvSpPr/>
          <p:nvPr/>
        </p:nvSpPr>
        <p:spPr>
          <a:xfrm>
            <a:off x="4442445" y="1515487"/>
            <a:ext cx="4103613" cy="5586145"/>
          </a:xfrm>
          <a:prstGeom prst="rect">
            <a:avLst/>
          </a:prstGeom>
        </p:spPr>
        <p:txBody>
          <a:bodyPr wrap="square">
            <a:spAutoFit/>
          </a:bodyPr>
          <a:lstStyle/>
          <a:p>
            <a:r>
              <a:rPr lang="en-US" sz="1050" dirty="0">
                <a:latin typeface="Courier New" panose="02070309020205020404" pitchFamily="49" charset="0"/>
                <a:cs typeface="Courier New" panose="02070309020205020404" pitchFamily="49" charset="0"/>
              </a:rPr>
              <a:t> Order Height/Rms  Fractional coordinates</a:t>
            </a:r>
          </a:p>
          <a:p>
            <a:r>
              <a:rPr lang="en-US" sz="1050" dirty="0">
                <a:latin typeface="Courier New" panose="02070309020205020404" pitchFamily="49" charset="0"/>
                <a:cs typeface="Courier New" panose="02070309020205020404" pitchFamily="49" charset="0"/>
              </a:rPr>
              <a:t>                    u       v       w</a:t>
            </a:r>
          </a:p>
          <a:p>
            <a:r>
              <a:rPr lang="en-US" sz="1050" dirty="0">
                <a:latin typeface="Courier New" panose="02070309020205020404" pitchFamily="49" charset="0"/>
                <a:cs typeface="Courier New" panose="02070309020205020404" pitchFamily="49" charset="0"/>
              </a:rPr>
              <a:t>    31   31.30   0.4525  0.9414  0.7500</a:t>
            </a:r>
          </a:p>
          <a:p>
            <a:r>
              <a:rPr lang="en-US" sz="1050" dirty="0">
                <a:latin typeface="Courier New" panose="02070309020205020404" pitchFamily="49" charset="0"/>
                <a:cs typeface="Courier New" panose="02070309020205020404" pitchFamily="49" charset="0"/>
              </a:rPr>
              <a:t>    32   31.30   0.5475  0.9414  0.7500</a:t>
            </a:r>
          </a:p>
          <a:p>
            <a:r>
              <a:rPr lang="en-US" sz="1050" dirty="0">
                <a:latin typeface="Courier New" panose="02070309020205020404" pitchFamily="49" charset="0"/>
                <a:cs typeface="Courier New" panose="02070309020205020404" pitchFamily="49" charset="0"/>
              </a:rPr>
              <a:t>    33   30.79   0.3954  0.4941  0.5000</a:t>
            </a:r>
          </a:p>
          <a:p>
            <a:r>
              <a:rPr lang="en-US" sz="1050" dirty="0">
                <a:latin typeface="Courier New" panose="02070309020205020404" pitchFamily="49" charset="0"/>
                <a:cs typeface="Courier New" panose="02070309020205020404" pitchFamily="49" charset="0"/>
              </a:rPr>
              <a:t>    34   30.79   0.6046  0.4941  0.5000</a:t>
            </a:r>
          </a:p>
          <a:p>
            <a:r>
              <a:rPr lang="en-US" sz="1050" dirty="0">
                <a:latin typeface="Courier New" panose="02070309020205020404" pitchFamily="49" charset="0"/>
                <a:cs typeface="Courier New" panose="02070309020205020404" pitchFamily="49" charset="0"/>
              </a:rPr>
              <a:t>    35   30.79   0.4941  0.3954  0.5000</a:t>
            </a:r>
          </a:p>
          <a:p>
            <a:r>
              <a:rPr lang="en-US" sz="1050" dirty="0">
                <a:latin typeface="Courier New" panose="02070309020205020404" pitchFamily="49" charset="0"/>
                <a:cs typeface="Courier New" panose="02070309020205020404" pitchFamily="49" charset="0"/>
              </a:rPr>
              <a:t>    36   30.79   0.5059  0.3954  0.5000</a:t>
            </a:r>
          </a:p>
          <a:p>
            <a:r>
              <a:rPr lang="en-US" sz="1050" dirty="0">
                <a:latin typeface="Courier New" panose="02070309020205020404" pitchFamily="49" charset="0"/>
                <a:cs typeface="Courier New" panose="02070309020205020404" pitchFamily="49" charset="0"/>
              </a:rPr>
              <a:t>    37   30.79   0.3954  0.5059  0.5000</a:t>
            </a:r>
          </a:p>
          <a:p>
            <a:r>
              <a:rPr lang="en-US" sz="1050" dirty="0">
                <a:latin typeface="Courier New" panose="02070309020205020404" pitchFamily="49" charset="0"/>
                <a:cs typeface="Courier New" panose="02070309020205020404" pitchFamily="49" charset="0"/>
              </a:rPr>
              <a:t>    38   30.79   0.6046  0.5059  0.5000</a:t>
            </a:r>
          </a:p>
          <a:p>
            <a:r>
              <a:rPr lang="en-US" sz="1050" dirty="0">
                <a:latin typeface="Courier New" panose="02070309020205020404" pitchFamily="49" charset="0"/>
                <a:cs typeface="Courier New" panose="02070309020205020404" pitchFamily="49" charset="0"/>
              </a:rPr>
              <a:t>    39   30.79   0.4941  0.6046  0.5000</a:t>
            </a:r>
          </a:p>
          <a:p>
            <a:r>
              <a:rPr lang="en-US" sz="1050" dirty="0">
                <a:latin typeface="Courier New" panose="02070309020205020404" pitchFamily="49" charset="0"/>
                <a:cs typeface="Courier New" panose="02070309020205020404" pitchFamily="49" charset="0"/>
              </a:rPr>
              <a:t>    40   30.79   0.5059  0.6046  0.5000</a:t>
            </a:r>
          </a:p>
          <a:p>
            <a:r>
              <a:rPr lang="en-US" sz="1050" dirty="0">
                <a:latin typeface="Courier New" panose="02070309020205020404" pitchFamily="49" charset="0"/>
                <a:cs typeface="Courier New" panose="02070309020205020404" pitchFamily="49" charset="0"/>
              </a:rPr>
              <a:t>    41   28.98   0.1060  0.5000  0.1229</a:t>
            </a:r>
          </a:p>
          <a:p>
            <a:r>
              <a:rPr lang="en-US" sz="1050" dirty="0">
                <a:latin typeface="Courier New" panose="02070309020205020404" pitchFamily="49" charset="0"/>
                <a:cs typeface="Courier New" panose="02070309020205020404" pitchFamily="49" charset="0"/>
              </a:rPr>
              <a:t>    42   28.98   0.8940  0.5000  0.1229</a:t>
            </a:r>
          </a:p>
          <a:p>
            <a:r>
              <a:rPr lang="en-US" sz="1050" dirty="0">
                <a:latin typeface="Courier New" panose="02070309020205020404" pitchFamily="49" charset="0"/>
                <a:cs typeface="Courier New" panose="02070309020205020404" pitchFamily="49" charset="0"/>
              </a:rPr>
              <a:t>    43   28.98   0.5000  0.1060  0.1229</a:t>
            </a:r>
          </a:p>
          <a:p>
            <a:r>
              <a:rPr lang="en-US" sz="1050" dirty="0">
                <a:latin typeface="Courier New" panose="02070309020205020404" pitchFamily="49" charset="0"/>
                <a:cs typeface="Courier New" panose="02070309020205020404" pitchFamily="49" charset="0"/>
              </a:rPr>
              <a:t>    44   28.98   0.5000  0.8940  0.1229</a:t>
            </a:r>
          </a:p>
          <a:p>
            <a:r>
              <a:rPr lang="en-US" sz="1050" dirty="0">
                <a:latin typeface="Courier New" panose="02070309020205020404" pitchFamily="49" charset="0"/>
                <a:cs typeface="Courier New" panose="02070309020205020404" pitchFamily="49" charset="0"/>
              </a:rPr>
              <a:t>    45   28.98   0.1060  0.5000  0.8771</a:t>
            </a:r>
          </a:p>
          <a:p>
            <a:r>
              <a:rPr lang="en-US" sz="1050" dirty="0">
                <a:latin typeface="Courier New" panose="02070309020205020404" pitchFamily="49" charset="0"/>
                <a:cs typeface="Courier New" panose="02070309020205020404" pitchFamily="49" charset="0"/>
              </a:rPr>
              <a:t>    46   28.98   0.5000  0.1060  0.8771</a:t>
            </a:r>
          </a:p>
          <a:p>
            <a:r>
              <a:rPr lang="en-US" sz="1050" dirty="0">
                <a:latin typeface="Courier New" panose="02070309020205020404" pitchFamily="49" charset="0"/>
                <a:cs typeface="Courier New" panose="02070309020205020404" pitchFamily="49" charset="0"/>
              </a:rPr>
              <a:t>    47   28.98   0.8940  0.5000  0.8771</a:t>
            </a:r>
          </a:p>
          <a:p>
            <a:r>
              <a:rPr lang="en-US" sz="1050" dirty="0">
                <a:latin typeface="Courier New" panose="02070309020205020404" pitchFamily="49" charset="0"/>
                <a:cs typeface="Courier New" panose="02070309020205020404" pitchFamily="49" charset="0"/>
              </a:rPr>
              <a:t>    48   28.98   0.5000  0.8940  0.8771</a:t>
            </a:r>
          </a:p>
          <a:p>
            <a:r>
              <a:rPr lang="en-US" sz="1050" dirty="0">
                <a:latin typeface="Courier New" panose="02070309020205020404" pitchFamily="49" charset="0"/>
                <a:cs typeface="Courier New" panose="02070309020205020404" pitchFamily="49" charset="0"/>
              </a:rPr>
              <a:t>    49   27.88   0.0470  0.9521  0.6269</a:t>
            </a:r>
          </a:p>
          <a:p>
            <a:r>
              <a:rPr lang="en-US" sz="1050" dirty="0">
                <a:latin typeface="Courier New" panose="02070309020205020404" pitchFamily="49" charset="0"/>
                <a:cs typeface="Courier New" panose="02070309020205020404" pitchFamily="49" charset="0"/>
              </a:rPr>
              <a:t>    50   27.88   0.9530  0.9521  0.6269</a:t>
            </a:r>
          </a:p>
          <a:p>
            <a:r>
              <a:rPr lang="en-US" sz="1050" dirty="0">
                <a:latin typeface="Courier New" panose="02070309020205020404" pitchFamily="49" charset="0"/>
                <a:cs typeface="Courier New" panose="02070309020205020404" pitchFamily="49" charset="0"/>
              </a:rPr>
              <a:t>    51   27.88   0.9530  0.9521  0.3731</a:t>
            </a:r>
          </a:p>
          <a:p>
            <a:r>
              <a:rPr lang="en-US" sz="1050" dirty="0">
                <a:latin typeface="Courier New" panose="02070309020205020404" pitchFamily="49" charset="0"/>
                <a:cs typeface="Courier New" panose="02070309020205020404" pitchFamily="49" charset="0"/>
              </a:rPr>
              <a:t>    52   27.88   0.9521  0.9530  0.3731</a:t>
            </a:r>
          </a:p>
          <a:p>
            <a:r>
              <a:rPr lang="en-US" sz="1050" dirty="0">
                <a:latin typeface="Courier New" panose="02070309020205020404" pitchFamily="49" charset="0"/>
                <a:cs typeface="Courier New" panose="02070309020205020404" pitchFamily="49" charset="0"/>
              </a:rPr>
              <a:t>    53   27.88   0.9521  0.0470  0.6269</a:t>
            </a:r>
          </a:p>
          <a:p>
            <a:r>
              <a:rPr lang="en-US" sz="1050" dirty="0">
                <a:latin typeface="Courier New" panose="02070309020205020404" pitchFamily="49" charset="0"/>
                <a:cs typeface="Courier New" panose="02070309020205020404" pitchFamily="49" charset="0"/>
              </a:rPr>
              <a:t>    54   27.88   0.0470  0.0479  0.6269</a:t>
            </a:r>
          </a:p>
          <a:p>
            <a:r>
              <a:rPr lang="en-US" sz="1050" dirty="0">
                <a:latin typeface="Courier New" panose="02070309020205020404" pitchFamily="49" charset="0"/>
                <a:cs typeface="Courier New" panose="02070309020205020404" pitchFamily="49" charset="0"/>
              </a:rPr>
              <a:t>    55   27.88   0.9530  0.0479  0.6269</a:t>
            </a:r>
          </a:p>
          <a:p>
            <a:r>
              <a:rPr lang="en-US" sz="1050" dirty="0">
                <a:latin typeface="Courier New" panose="02070309020205020404" pitchFamily="49" charset="0"/>
                <a:cs typeface="Courier New" panose="02070309020205020404" pitchFamily="49" charset="0"/>
              </a:rPr>
              <a:t>    56   27.88   0.9521  0.0470  0.3731</a:t>
            </a:r>
          </a:p>
          <a:p>
            <a:r>
              <a:rPr lang="en-US" sz="1050" dirty="0">
                <a:latin typeface="Courier New" panose="02070309020205020404" pitchFamily="49" charset="0"/>
                <a:cs typeface="Courier New" panose="02070309020205020404" pitchFamily="49" charset="0"/>
              </a:rPr>
              <a:t>    57   27.88   0.0470  0.0479  0.3731</a:t>
            </a:r>
          </a:p>
          <a:p>
            <a:r>
              <a:rPr lang="en-US" sz="1050" dirty="0">
                <a:latin typeface="Courier New" panose="02070309020205020404" pitchFamily="49" charset="0"/>
                <a:cs typeface="Courier New" panose="02070309020205020404" pitchFamily="49" charset="0"/>
              </a:rPr>
              <a:t>    58   27.88   0.9530  0.0479  0.3731</a:t>
            </a:r>
          </a:p>
          <a:p>
            <a:r>
              <a:rPr lang="en-US" sz="1050" dirty="0">
                <a:latin typeface="Courier New" panose="02070309020205020404" pitchFamily="49" charset="0"/>
                <a:cs typeface="Courier New" panose="02070309020205020404" pitchFamily="49" charset="0"/>
              </a:rPr>
              <a:t>    59   27.88   0.0470  0.9521  0.3731</a:t>
            </a:r>
          </a:p>
          <a:p>
            <a:r>
              <a:rPr lang="en-US" sz="1050" dirty="0">
                <a:latin typeface="Courier New" panose="02070309020205020404" pitchFamily="49" charset="0"/>
                <a:cs typeface="Courier New" panose="02070309020205020404" pitchFamily="49" charset="0"/>
              </a:rPr>
              <a:t>    60   27.88   0.0479  0.9530  0.3731</a:t>
            </a:r>
          </a:p>
          <a:p>
            <a:r>
              <a:rPr lang="en-US" sz="1050" dirty="0">
                <a:latin typeface="Courier New" panose="02070309020205020404" pitchFamily="49" charset="0"/>
                <a:cs typeface="Courier New" panose="02070309020205020404" pitchFamily="49" charset="0"/>
              </a:rPr>
              <a:t>    61    9.30   0.0000  0.0170  0.0205</a:t>
            </a:r>
          </a:p>
          <a:p>
            <a:endParaRPr lang="en-US" sz="105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6660572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93B1F-1FC3-4F69-B7B5-E63BD7C7F19D}"/>
              </a:ext>
            </a:extLst>
          </p:cNvPr>
          <p:cNvSpPr>
            <a:spLocks noGrp="1"/>
          </p:cNvSpPr>
          <p:nvPr>
            <p:ph type="title"/>
          </p:nvPr>
        </p:nvSpPr>
        <p:spPr/>
        <p:txBody>
          <a:bodyPr/>
          <a:lstStyle/>
          <a:p>
            <a:pPr algn="l"/>
            <a:r>
              <a:rPr lang="en-US" sz="3600" dirty="0"/>
              <a:t>We will evaluate the phasing signal of each native-derivative pair</a:t>
            </a:r>
          </a:p>
        </p:txBody>
      </p:sp>
      <p:sp>
        <p:nvSpPr>
          <p:cNvPr id="5" name="Content Placeholder 4">
            <a:extLst>
              <a:ext uri="{FF2B5EF4-FFF2-40B4-BE49-F238E27FC236}">
                <a16:creationId xmlns:a16="http://schemas.microsoft.com/office/drawing/2014/main" id="{64C11B7D-D09E-4918-AD43-66E78151B2DA}"/>
              </a:ext>
            </a:extLst>
          </p:cNvPr>
          <p:cNvSpPr txBox="1">
            <a:spLocks/>
          </p:cNvSpPr>
          <p:nvPr/>
        </p:nvSpPr>
        <p:spPr>
          <a:xfrm>
            <a:off x="457200" y="1600200"/>
            <a:ext cx="7546622" cy="4762285"/>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1800" kern="0" dirty="0"/>
              <a:t>You collected X-ray diffraction data on 18 crystals.</a:t>
            </a:r>
          </a:p>
          <a:p>
            <a:pPr lvl="1"/>
            <a:r>
              <a:rPr lang="en-US" sz="1600" kern="0" dirty="0"/>
              <a:t>9 students collected data on native crystals.</a:t>
            </a:r>
          </a:p>
          <a:p>
            <a:pPr lvl="1"/>
            <a:r>
              <a:rPr lang="en-US" sz="1600" kern="0" dirty="0"/>
              <a:t>9 student collected data on derivative crystals.</a:t>
            </a:r>
          </a:p>
          <a:p>
            <a:r>
              <a:rPr lang="en-US" sz="1800" kern="0" dirty="0">
                <a:latin typeface="Helvetica" panose="020B0604020202020204" pitchFamily="34" charset="0"/>
                <a:cs typeface="Helvetica" panose="020B0604020202020204" pitchFamily="34" charset="0"/>
              </a:rPr>
              <a:t>Each student will calculate a difference Patterson map using a native data set from student x and a derivative from student y.</a:t>
            </a:r>
          </a:p>
          <a:p>
            <a:r>
              <a:rPr lang="en-US" sz="1800" kern="0" dirty="0">
                <a:latin typeface="Helvetica" panose="020B0604020202020204" pitchFamily="34" charset="0"/>
                <a:cs typeface="Helvetica" panose="020B0604020202020204" pitchFamily="34" charset="0"/>
              </a:rPr>
              <a:t>Over the whole class, we will aim to evaluate all combinations of native and derivative.</a:t>
            </a:r>
          </a:p>
          <a:p>
            <a:r>
              <a:rPr lang="en-US" sz="1800" dirty="0"/>
              <a:t>The peak heights obtained in the difference Patterson map are directly proportional to the phasing signal. The higher the peaks, the better the phasing will be.</a:t>
            </a:r>
          </a:p>
          <a:p>
            <a:r>
              <a:rPr lang="en-US" sz="1800" kern="0" dirty="0">
                <a:latin typeface="Helvetica" panose="020B0604020202020204" pitchFamily="34" charset="0"/>
                <a:cs typeface="Helvetica" panose="020B0604020202020204" pitchFamily="34" charset="0"/>
              </a:rPr>
              <a:t>Reasons why peaks might not be high</a:t>
            </a:r>
          </a:p>
          <a:p>
            <a:pPr lvl="1"/>
            <a:r>
              <a:rPr lang="en-US" sz="1400" kern="0" dirty="0">
                <a:latin typeface="Helvetica" panose="020B0604020202020204" pitchFamily="34" charset="0"/>
                <a:cs typeface="Helvetica" panose="020B0604020202020204" pitchFamily="34" charset="0"/>
              </a:rPr>
              <a:t>The individual data set might be comparatively weak have a low I/sigma.</a:t>
            </a:r>
          </a:p>
          <a:p>
            <a:pPr lvl="2"/>
            <a:r>
              <a:rPr lang="en-US" sz="1000" kern="0" dirty="0">
                <a:latin typeface="Helvetica" panose="020B0604020202020204" pitchFamily="34" charset="0"/>
                <a:cs typeface="Helvetica" panose="020B0604020202020204" pitchFamily="34" charset="0"/>
              </a:rPr>
              <a:t>Crystal size</a:t>
            </a:r>
          </a:p>
          <a:p>
            <a:pPr lvl="2"/>
            <a:r>
              <a:rPr lang="en-US" sz="1000" kern="0" dirty="0">
                <a:latin typeface="Helvetica" panose="020B0604020202020204" pitchFamily="34" charset="0"/>
                <a:cs typeface="Helvetica" panose="020B0604020202020204" pitchFamily="34" charset="0"/>
              </a:rPr>
              <a:t>Crystal order</a:t>
            </a:r>
          </a:p>
          <a:p>
            <a:pPr lvl="1"/>
            <a:r>
              <a:rPr lang="en-US" sz="1400" kern="0" dirty="0">
                <a:latin typeface="Helvetica" panose="020B0604020202020204" pitchFamily="34" charset="0"/>
                <a:cs typeface="Helvetica" panose="020B0604020202020204" pitchFamily="34" charset="0"/>
              </a:rPr>
              <a:t>The native and derivative crystals might not be isomorphous.</a:t>
            </a:r>
          </a:p>
          <a:p>
            <a:r>
              <a:rPr lang="en-US" sz="1400" dirty="0"/>
              <a:t>The whole class will share the native and derivative data that produces the highest phasing signal.</a:t>
            </a:r>
          </a:p>
          <a:p>
            <a:endParaRPr lang="en-US" sz="1400" kern="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7236978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E02CE-AC3F-4B4E-85B1-D3B75AE23885}"/>
              </a:ext>
            </a:extLst>
          </p:cNvPr>
          <p:cNvSpPr>
            <a:spLocks noGrp="1"/>
          </p:cNvSpPr>
          <p:nvPr>
            <p:ph type="title"/>
          </p:nvPr>
        </p:nvSpPr>
        <p:spPr>
          <a:xfrm>
            <a:off x="3511887" y="3155"/>
            <a:ext cx="5373004" cy="1143000"/>
          </a:xfrm>
        </p:spPr>
        <p:txBody>
          <a:bodyPr/>
          <a:lstStyle/>
          <a:p>
            <a:r>
              <a:rPr lang="en-US" sz="3600" dirty="0"/>
              <a:t>Difference Patterson Map</a:t>
            </a:r>
          </a:p>
        </p:txBody>
      </p:sp>
      <p:sp>
        <p:nvSpPr>
          <p:cNvPr id="37" name="Rectangle 36">
            <a:extLst>
              <a:ext uri="{FF2B5EF4-FFF2-40B4-BE49-F238E27FC236}">
                <a16:creationId xmlns:a16="http://schemas.microsoft.com/office/drawing/2014/main" id="{E0528AA5-0BA7-4E19-9A15-45388EC773E4}"/>
              </a:ext>
            </a:extLst>
          </p:cNvPr>
          <p:cNvSpPr/>
          <p:nvPr/>
        </p:nvSpPr>
        <p:spPr>
          <a:xfrm>
            <a:off x="1071347" y="447187"/>
            <a:ext cx="921174" cy="5637791"/>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a:extLst>
              <a:ext uri="{FF2B5EF4-FFF2-40B4-BE49-F238E27FC236}">
                <a16:creationId xmlns:a16="http://schemas.microsoft.com/office/drawing/2014/main" id="{40E7D751-9D11-4860-85C7-E61E947852F0}"/>
              </a:ext>
            </a:extLst>
          </p:cNvPr>
          <p:cNvPicPr preferRelativeResize="0">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257" y="6007428"/>
            <a:ext cx="2393447" cy="715591"/>
          </a:xfrm>
          <a:prstGeom prst="rect">
            <a:avLst/>
          </a:prstGeom>
        </p:spPr>
      </p:pic>
      <p:pic>
        <p:nvPicPr>
          <p:cNvPr id="33" name="Picture 32">
            <a:extLst>
              <a:ext uri="{FF2B5EF4-FFF2-40B4-BE49-F238E27FC236}">
                <a16:creationId xmlns:a16="http://schemas.microsoft.com/office/drawing/2014/main" id="{5927AC99-F175-4B80-9854-20DEAE567630}"/>
              </a:ext>
            </a:extLst>
          </p:cNvPr>
          <p:cNvPicPr preferRelativeResize="0">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257" y="5450883"/>
            <a:ext cx="2393448" cy="716571"/>
          </a:xfrm>
          <a:prstGeom prst="rect">
            <a:avLst/>
          </a:prstGeom>
        </p:spPr>
      </p:pic>
      <p:pic>
        <p:nvPicPr>
          <p:cNvPr id="31" name="Picture 30">
            <a:extLst>
              <a:ext uri="{FF2B5EF4-FFF2-40B4-BE49-F238E27FC236}">
                <a16:creationId xmlns:a16="http://schemas.microsoft.com/office/drawing/2014/main" id="{2597FF0C-D291-4184-9196-5179E1FCC5BE}"/>
              </a:ext>
            </a:extLst>
          </p:cNvPr>
          <p:cNvPicPr preferRelativeResize="0">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1257" y="4887988"/>
            <a:ext cx="2393447" cy="722921"/>
          </a:xfrm>
          <a:prstGeom prst="rect">
            <a:avLst/>
          </a:prstGeom>
        </p:spPr>
      </p:pic>
      <p:pic>
        <p:nvPicPr>
          <p:cNvPr id="29" name="Picture 28">
            <a:extLst>
              <a:ext uri="{FF2B5EF4-FFF2-40B4-BE49-F238E27FC236}">
                <a16:creationId xmlns:a16="http://schemas.microsoft.com/office/drawing/2014/main" id="{8F5B8127-CD2B-4C25-B6DB-A71A568A8217}"/>
              </a:ext>
            </a:extLst>
          </p:cNvPr>
          <p:cNvPicPr preferRelativeResize="0">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1257" y="4327039"/>
            <a:ext cx="2393447" cy="720976"/>
          </a:xfrm>
          <a:prstGeom prst="rect">
            <a:avLst/>
          </a:prstGeom>
        </p:spPr>
      </p:pic>
      <p:pic>
        <p:nvPicPr>
          <p:cNvPr id="27" name="Picture 26">
            <a:extLst>
              <a:ext uri="{FF2B5EF4-FFF2-40B4-BE49-F238E27FC236}">
                <a16:creationId xmlns:a16="http://schemas.microsoft.com/office/drawing/2014/main" id="{6E4F68AC-0C1E-4B1C-B1FF-841B2B6DB305}"/>
              </a:ext>
            </a:extLst>
          </p:cNvPr>
          <p:cNvPicPr preferRelativeResize="0">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1257" y="3766089"/>
            <a:ext cx="2393447" cy="720976"/>
          </a:xfrm>
          <a:prstGeom prst="rect">
            <a:avLst/>
          </a:prstGeom>
        </p:spPr>
      </p:pic>
      <p:pic>
        <p:nvPicPr>
          <p:cNvPr id="25" name="Picture 24">
            <a:extLst>
              <a:ext uri="{FF2B5EF4-FFF2-40B4-BE49-F238E27FC236}">
                <a16:creationId xmlns:a16="http://schemas.microsoft.com/office/drawing/2014/main" id="{EC56CAA1-F38B-4997-8623-A3E0CF86D121}"/>
              </a:ext>
            </a:extLst>
          </p:cNvPr>
          <p:cNvPicPr preferRelativeResize="0">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1257" y="3208082"/>
            <a:ext cx="2393448" cy="718033"/>
          </a:xfrm>
          <a:prstGeom prst="rect">
            <a:avLst/>
          </a:prstGeom>
        </p:spPr>
      </p:pic>
      <p:pic>
        <p:nvPicPr>
          <p:cNvPr id="23" name="Picture 22">
            <a:extLst>
              <a:ext uri="{FF2B5EF4-FFF2-40B4-BE49-F238E27FC236}">
                <a16:creationId xmlns:a16="http://schemas.microsoft.com/office/drawing/2014/main" id="{F8EA68BE-D813-4223-9142-97D0B93EC721}"/>
              </a:ext>
            </a:extLst>
          </p:cNvPr>
          <p:cNvPicPr preferRelativeResize="0">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1257" y="2650561"/>
            <a:ext cx="2393447" cy="717547"/>
          </a:xfrm>
          <a:prstGeom prst="rect">
            <a:avLst/>
          </a:prstGeom>
        </p:spPr>
      </p:pic>
      <p:pic>
        <p:nvPicPr>
          <p:cNvPr id="21" name="Picture 20">
            <a:extLst>
              <a:ext uri="{FF2B5EF4-FFF2-40B4-BE49-F238E27FC236}">
                <a16:creationId xmlns:a16="http://schemas.microsoft.com/office/drawing/2014/main" id="{A952751A-9DB8-4BD6-82DF-B130331537DA}"/>
              </a:ext>
            </a:extLst>
          </p:cNvPr>
          <p:cNvPicPr preferRelativeResize="0">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61257" y="2094028"/>
            <a:ext cx="2393447" cy="716560"/>
          </a:xfrm>
          <a:prstGeom prst="rect">
            <a:avLst/>
          </a:prstGeom>
        </p:spPr>
      </p:pic>
      <p:pic>
        <p:nvPicPr>
          <p:cNvPr id="19" name="Picture 18">
            <a:extLst>
              <a:ext uri="{FF2B5EF4-FFF2-40B4-BE49-F238E27FC236}">
                <a16:creationId xmlns:a16="http://schemas.microsoft.com/office/drawing/2014/main" id="{9B44216D-9400-4631-8663-6DAEE9956B81}"/>
              </a:ext>
            </a:extLst>
          </p:cNvPr>
          <p:cNvPicPr preferRelativeResize="0">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61257" y="1534539"/>
            <a:ext cx="2393447" cy="719515"/>
          </a:xfrm>
          <a:prstGeom prst="rect">
            <a:avLst/>
          </a:prstGeom>
        </p:spPr>
      </p:pic>
      <p:pic>
        <p:nvPicPr>
          <p:cNvPr id="17" name="Picture 16">
            <a:extLst>
              <a:ext uri="{FF2B5EF4-FFF2-40B4-BE49-F238E27FC236}">
                <a16:creationId xmlns:a16="http://schemas.microsoft.com/office/drawing/2014/main" id="{7DBFC73C-1468-4DCB-A912-E84D7FB4A95D}"/>
              </a:ext>
            </a:extLst>
          </p:cNvPr>
          <p:cNvPicPr preferRelativeResize="0">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61257" y="973589"/>
            <a:ext cx="2393447" cy="720976"/>
          </a:xfrm>
          <a:prstGeom prst="rect">
            <a:avLst/>
          </a:prstGeom>
        </p:spPr>
      </p:pic>
      <p:pic>
        <p:nvPicPr>
          <p:cNvPr id="15" name="Picture 14">
            <a:extLst>
              <a:ext uri="{FF2B5EF4-FFF2-40B4-BE49-F238E27FC236}">
                <a16:creationId xmlns:a16="http://schemas.microsoft.com/office/drawing/2014/main" id="{E7886515-EBB1-420B-80FD-3DEA179AA115}"/>
              </a:ext>
            </a:extLst>
          </p:cNvPr>
          <p:cNvPicPr preferRelativeResize="0">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61257" y="413660"/>
            <a:ext cx="2393447" cy="719956"/>
          </a:xfrm>
          <a:prstGeom prst="rect">
            <a:avLst/>
          </a:prstGeom>
        </p:spPr>
      </p:pic>
      <p:sp>
        <p:nvSpPr>
          <p:cNvPr id="36" name="Rectangle 35">
            <a:extLst>
              <a:ext uri="{FF2B5EF4-FFF2-40B4-BE49-F238E27FC236}">
                <a16:creationId xmlns:a16="http://schemas.microsoft.com/office/drawing/2014/main" id="{41DE2116-5487-4AA4-898F-6CEBCFD68055}"/>
              </a:ext>
            </a:extLst>
          </p:cNvPr>
          <p:cNvSpPr/>
          <p:nvPr/>
        </p:nvSpPr>
        <p:spPr>
          <a:xfrm>
            <a:off x="603364" y="969225"/>
            <a:ext cx="1916799" cy="5637793"/>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a:extLst>
              <a:ext uri="{FF2B5EF4-FFF2-40B4-BE49-F238E27FC236}">
                <a16:creationId xmlns:a16="http://schemas.microsoft.com/office/drawing/2014/main" id="{2CFA2D1E-77A3-405C-BC78-E9809BA9115C}"/>
              </a:ext>
            </a:extLst>
          </p:cNvPr>
          <p:cNvCxnSpPr>
            <a:cxnSpLocks/>
          </p:cNvCxnSpPr>
          <p:nvPr/>
        </p:nvCxnSpPr>
        <p:spPr>
          <a:xfrm flipH="1">
            <a:off x="622994" y="447187"/>
            <a:ext cx="440010" cy="52203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8162467-D7E3-4722-8567-8CA34BA52A5B}"/>
              </a:ext>
            </a:extLst>
          </p:cNvPr>
          <p:cNvCxnSpPr>
            <a:cxnSpLocks/>
          </p:cNvCxnSpPr>
          <p:nvPr/>
        </p:nvCxnSpPr>
        <p:spPr>
          <a:xfrm>
            <a:off x="1992521" y="447187"/>
            <a:ext cx="527641" cy="52203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E7200FF-9B06-46DD-8BA0-1F38805EDA1E}"/>
              </a:ext>
            </a:extLst>
          </p:cNvPr>
          <p:cNvCxnSpPr>
            <a:cxnSpLocks/>
          </p:cNvCxnSpPr>
          <p:nvPr/>
        </p:nvCxnSpPr>
        <p:spPr>
          <a:xfrm flipH="1">
            <a:off x="580619" y="6039154"/>
            <a:ext cx="490728" cy="55556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33CF969F-A449-49E4-888A-9399AA13DA1D}"/>
              </a:ext>
            </a:extLst>
          </p:cNvPr>
          <p:cNvCxnSpPr>
            <a:cxnSpLocks/>
          </p:cNvCxnSpPr>
          <p:nvPr/>
        </p:nvCxnSpPr>
        <p:spPr>
          <a:xfrm>
            <a:off x="2000865" y="6068347"/>
            <a:ext cx="522080" cy="52203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84FC54A4-0E90-433D-A2EE-C21F3AB2AEDC}"/>
              </a:ext>
            </a:extLst>
          </p:cNvPr>
          <p:cNvCxnSpPr>
            <a:cxnSpLocks/>
          </p:cNvCxnSpPr>
          <p:nvPr/>
        </p:nvCxnSpPr>
        <p:spPr>
          <a:xfrm flipH="1">
            <a:off x="852643" y="6047908"/>
            <a:ext cx="193390" cy="237131"/>
          </a:xfrm>
          <a:prstGeom prst="straightConnector1">
            <a:avLst/>
          </a:prstGeom>
          <a:ln w="28575">
            <a:solidFill>
              <a:schemeClr val="bg1">
                <a:lumMod val="65000"/>
              </a:schemeClr>
            </a:solidFill>
            <a:tailEnd type="triangle"/>
          </a:ln>
        </p:spPr>
        <p:style>
          <a:lnRef idx="1">
            <a:schemeClr val="dk1"/>
          </a:lnRef>
          <a:fillRef idx="0">
            <a:schemeClr val="dk1"/>
          </a:fillRef>
          <a:effectRef idx="0">
            <a:schemeClr val="dk1"/>
          </a:effectRef>
          <a:fontRef idx="minor">
            <a:schemeClr val="tx1"/>
          </a:fontRef>
        </p:style>
      </p:cxnSp>
      <p:sp>
        <p:nvSpPr>
          <p:cNvPr id="54" name="TextBox 53">
            <a:extLst>
              <a:ext uri="{FF2B5EF4-FFF2-40B4-BE49-F238E27FC236}">
                <a16:creationId xmlns:a16="http://schemas.microsoft.com/office/drawing/2014/main" id="{3F60A0E7-6319-478C-9B55-59F264C52DB1}"/>
              </a:ext>
            </a:extLst>
          </p:cNvPr>
          <p:cNvSpPr txBox="1"/>
          <p:nvPr/>
        </p:nvSpPr>
        <p:spPr>
          <a:xfrm>
            <a:off x="636432" y="6121399"/>
            <a:ext cx="312906" cy="369332"/>
          </a:xfrm>
          <a:prstGeom prst="rect">
            <a:avLst/>
          </a:prstGeom>
          <a:noFill/>
        </p:spPr>
        <p:txBody>
          <a:bodyPr wrap="none" rtlCol="0">
            <a:spAutoFit/>
          </a:bodyPr>
          <a:lstStyle/>
          <a:p>
            <a:r>
              <a:rPr lang="en-US" dirty="0">
                <a:solidFill>
                  <a:schemeClr val="bg2"/>
                </a:solidFill>
              </a:rPr>
              <a:t>u</a:t>
            </a:r>
          </a:p>
        </p:txBody>
      </p:sp>
      <p:cxnSp>
        <p:nvCxnSpPr>
          <p:cNvPr id="55" name="Straight Arrow Connector 54">
            <a:extLst>
              <a:ext uri="{FF2B5EF4-FFF2-40B4-BE49-F238E27FC236}">
                <a16:creationId xmlns:a16="http://schemas.microsoft.com/office/drawing/2014/main" id="{780E50FE-35BE-431D-8DA3-2EB7486D35B1}"/>
              </a:ext>
            </a:extLst>
          </p:cNvPr>
          <p:cNvCxnSpPr>
            <a:cxnSpLocks/>
          </p:cNvCxnSpPr>
          <p:nvPr/>
        </p:nvCxnSpPr>
        <p:spPr>
          <a:xfrm rot="60000" flipV="1">
            <a:off x="1088968" y="6044686"/>
            <a:ext cx="386633" cy="2184"/>
          </a:xfrm>
          <a:prstGeom prst="straightConnector1">
            <a:avLst/>
          </a:prstGeom>
          <a:ln w="28575">
            <a:solidFill>
              <a:schemeClr val="bg1">
                <a:lumMod val="65000"/>
              </a:schemeClr>
            </a:solidFill>
            <a:tailEnd type="triangle"/>
          </a:ln>
        </p:spPr>
        <p:style>
          <a:lnRef idx="1">
            <a:schemeClr val="dk1"/>
          </a:lnRef>
          <a:fillRef idx="0">
            <a:schemeClr val="dk1"/>
          </a:fillRef>
          <a:effectRef idx="0">
            <a:schemeClr val="dk1"/>
          </a:effectRef>
          <a:fontRef idx="minor">
            <a:schemeClr val="tx1"/>
          </a:fontRef>
        </p:style>
      </p:cxnSp>
      <p:sp>
        <p:nvSpPr>
          <p:cNvPr id="59" name="TextBox 58">
            <a:extLst>
              <a:ext uri="{FF2B5EF4-FFF2-40B4-BE49-F238E27FC236}">
                <a16:creationId xmlns:a16="http://schemas.microsoft.com/office/drawing/2014/main" id="{DEE37DCA-AA2C-44A8-88EA-D47BE1FE7D0C}"/>
              </a:ext>
            </a:extLst>
          </p:cNvPr>
          <p:cNvSpPr txBox="1"/>
          <p:nvPr/>
        </p:nvSpPr>
        <p:spPr>
          <a:xfrm>
            <a:off x="1390709" y="5844301"/>
            <a:ext cx="300082" cy="369332"/>
          </a:xfrm>
          <a:prstGeom prst="rect">
            <a:avLst/>
          </a:prstGeom>
          <a:noFill/>
        </p:spPr>
        <p:txBody>
          <a:bodyPr wrap="none" rtlCol="0">
            <a:spAutoFit/>
          </a:bodyPr>
          <a:lstStyle/>
          <a:p>
            <a:r>
              <a:rPr lang="en-US" dirty="0">
                <a:solidFill>
                  <a:schemeClr val="bg2"/>
                </a:solidFill>
              </a:rPr>
              <a:t>v</a:t>
            </a:r>
          </a:p>
        </p:txBody>
      </p:sp>
      <p:cxnSp>
        <p:nvCxnSpPr>
          <p:cNvPr id="60" name="Straight Arrow Connector 59">
            <a:extLst>
              <a:ext uri="{FF2B5EF4-FFF2-40B4-BE49-F238E27FC236}">
                <a16:creationId xmlns:a16="http://schemas.microsoft.com/office/drawing/2014/main" id="{5F684C1C-E9CE-4B14-8B6E-21C26A15CFE8}"/>
              </a:ext>
            </a:extLst>
          </p:cNvPr>
          <p:cNvCxnSpPr>
            <a:cxnSpLocks/>
          </p:cNvCxnSpPr>
          <p:nvPr/>
        </p:nvCxnSpPr>
        <p:spPr>
          <a:xfrm flipV="1">
            <a:off x="1062276" y="5642636"/>
            <a:ext cx="4172" cy="364792"/>
          </a:xfrm>
          <a:prstGeom prst="straightConnector1">
            <a:avLst/>
          </a:prstGeom>
          <a:ln w="28575">
            <a:solidFill>
              <a:schemeClr val="bg1">
                <a:lumMod val="65000"/>
              </a:schemeClr>
            </a:solidFill>
            <a:tailEnd type="triangle"/>
          </a:ln>
        </p:spPr>
        <p:style>
          <a:lnRef idx="1">
            <a:schemeClr val="dk1"/>
          </a:lnRef>
          <a:fillRef idx="0">
            <a:schemeClr val="dk1"/>
          </a:fillRef>
          <a:effectRef idx="0">
            <a:schemeClr val="dk1"/>
          </a:effectRef>
          <a:fontRef idx="minor">
            <a:schemeClr val="tx1"/>
          </a:fontRef>
        </p:style>
      </p:cxnSp>
      <p:sp>
        <p:nvSpPr>
          <p:cNvPr id="63" name="TextBox 62">
            <a:extLst>
              <a:ext uri="{FF2B5EF4-FFF2-40B4-BE49-F238E27FC236}">
                <a16:creationId xmlns:a16="http://schemas.microsoft.com/office/drawing/2014/main" id="{8A97F622-2380-4A5A-B3D2-3457CE3C688E}"/>
              </a:ext>
            </a:extLst>
          </p:cNvPr>
          <p:cNvSpPr txBox="1"/>
          <p:nvPr/>
        </p:nvSpPr>
        <p:spPr>
          <a:xfrm>
            <a:off x="936805" y="5325206"/>
            <a:ext cx="351378" cy="369332"/>
          </a:xfrm>
          <a:prstGeom prst="rect">
            <a:avLst/>
          </a:prstGeom>
          <a:noFill/>
        </p:spPr>
        <p:txBody>
          <a:bodyPr wrap="none" rtlCol="0">
            <a:spAutoFit/>
          </a:bodyPr>
          <a:lstStyle/>
          <a:p>
            <a:r>
              <a:rPr lang="en-US" dirty="0">
                <a:solidFill>
                  <a:schemeClr val="bg2"/>
                </a:solidFill>
              </a:rPr>
              <a:t>w</a:t>
            </a:r>
          </a:p>
        </p:txBody>
      </p:sp>
      <p:sp>
        <p:nvSpPr>
          <p:cNvPr id="64" name="TextBox 63">
            <a:extLst>
              <a:ext uri="{FF2B5EF4-FFF2-40B4-BE49-F238E27FC236}">
                <a16:creationId xmlns:a16="http://schemas.microsoft.com/office/drawing/2014/main" id="{6DEF5BC3-1D30-48FD-B9B2-E82822DCFD7A}"/>
              </a:ext>
            </a:extLst>
          </p:cNvPr>
          <p:cNvSpPr txBox="1"/>
          <p:nvPr/>
        </p:nvSpPr>
        <p:spPr>
          <a:xfrm>
            <a:off x="256880" y="-8581"/>
            <a:ext cx="2826415" cy="369332"/>
          </a:xfrm>
          <a:prstGeom prst="rect">
            <a:avLst/>
          </a:prstGeom>
          <a:noFill/>
        </p:spPr>
        <p:txBody>
          <a:bodyPr wrap="none" rtlCol="0">
            <a:spAutoFit/>
          </a:bodyPr>
          <a:lstStyle/>
          <a:p>
            <a:r>
              <a:rPr lang="en-US" dirty="0"/>
              <a:t>Unit cell of Patterson Map</a:t>
            </a:r>
          </a:p>
        </p:txBody>
      </p:sp>
      <p:sp>
        <p:nvSpPr>
          <p:cNvPr id="65" name="TextBox 64">
            <a:extLst>
              <a:ext uri="{FF2B5EF4-FFF2-40B4-BE49-F238E27FC236}">
                <a16:creationId xmlns:a16="http://schemas.microsoft.com/office/drawing/2014/main" id="{0FFE84B4-D937-4317-834A-686826BB39ED}"/>
              </a:ext>
            </a:extLst>
          </p:cNvPr>
          <p:cNvSpPr txBox="1"/>
          <p:nvPr/>
        </p:nvSpPr>
        <p:spPr>
          <a:xfrm>
            <a:off x="2697121" y="6408303"/>
            <a:ext cx="633507" cy="276999"/>
          </a:xfrm>
          <a:prstGeom prst="rect">
            <a:avLst/>
          </a:prstGeom>
          <a:noFill/>
        </p:spPr>
        <p:txBody>
          <a:bodyPr wrap="none" rtlCol="0">
            <a:spAutoFit/>
          </a:bodyPr>
          <a:lstStyle/>
          <a:p>
            <a:r>
              <a:rPr lang="en-US" sz="1200" dirty="0"/>
              <a:t>W=0.0</a:t>
            </a:r>
          </a:p>
        </p:txBody>
      </p:sp>
      <p:sp>
        <p:nvSpPr>
          <p:cNvPr id="66" name="TextBox 65">
            <a:extLst>
              <a:ext uri="{FF2B5EF4-FFF2-40B4-BE49-F238E27FC236}">
                <a16:creationId xmlns:a16="http://schemas.microsoft.com/office/drawing/2014/main" id="{F6CD4878-5CF8-47F0-8EEB-CB5E5FA733FD}"/>
              </a:ext>
            </a:extLst>
          </p:cNvPr>
          <p:cNvSpPr txBox="1"/>
          <p:nvPr/>
        </p:nvSpPr>
        <p:spPr>
          <a:xfrm>
            <a:off x="2697121" y="5946548"/>
            <a:ext cx="633507" cy="276999"/>
          </a:xfrm>
          <a:prstGeom prst="rect">
            <a:avLst/>
          </a:prstGeom>
          <a:noFill/>
        </p:spPr>
        <p:txBody>
          <a:bodyPr wrap="none" rtlCol="0">
            <a:spAutoFit/>
          </a:bodyPr>
          <a:lstStyle/>
          <a:p>
            <a:r>
              <a:rPr lang="en-US" sz="1200" dirty="0"/>
              <a:t>W=0.1</a:t>
            </a:r>
          </a:p>
        </p:txBody>
      </p:sp>
      <p:sp>
        <p:nvSpPr>
          <p:cNvPr id="67" name="TextBox 66">
            <a:extLst>
              <a:ext uri="{FF2B5EF4-FFF2-40B4-BE49-F238E27FC236}">
                <a16:creationId xmlns:a16="http://schemas.microsoft.com/office/drawing/2014/main" id="{7C060A8A-B986-4835-AE68-B24B4E0B9F58}"/>
              </a:ext>
            </a:extLst>
          </p:cNvPr>
          <p:cNvSpPr txBox="1"/>
          <p:nvPr/>
        </p:nvSpPr>
        <p:spPr>
          <a:xfrm>
            <a:off x="2697121" y="5421776"/>
            <a:ext cx="633507" cy="276999"/>
          </a:xfrm>
          <a:prstGeom prst="rect">
            <a:avLst/>
          </a:prstGeom>
          <a:noFill/>
        </p:spPr>
        <p:txBody>
          <a:bodyPr wrap="none" rtlCol="0">
            <a:spAutoFit/>
          </a:bodyPr>
          <a:lstStyle/>
          <a:p>
            <a:r>
              <a:rPr lang="en-US" sz="1200" dirty="0"/>
              <a:t>W=0.2</a:t>
            </a:r>
          </a:p>
        </p:txBody>
      </p:sp>
      <p:sp>
        <p:nvSpPr>
          <p:cNvPr id="68" name="TextBox 67">
            <a:extLst>
              <a:ext uri="{FF2B5EF4-FFF2-40B4-BE49-F238E27FC236}">
                <a16:creationId xmlns:a16="http://schemas.microsoft.com/office/drawing/2014/main" id="{6D1D1858-A7A7-4EC3-BCB2-46A2EBACF28A}"/>
              </a:ext>
            </a:extLst>
          </p:cNvPr>
          <p:cNvSpPr txBox="1"/>
          <p:nvPr/>
        </p:nvSpPr>
        <p:spPr>
          <a:xfrm>
            <a:off x="2697121" y="4851613"/>
            <a:ext cx="633507" cy="276999"/>
          </a:xfrm>
          <a:prstGeom prst="rect">
            <a:avLst/>
          </a:prstGeom>
          <a:noFill/>
        </p:spPr>
        <p:txBody>
          <a:bodyPr wrap="none" rtlCol="0">
            <a:spAutoFit/>
          </a:bodyPr>
          <a:lstStyle/>
          <a:p>
            <a:r>
              <a:rPr lang="en-US" sz="1200" dirty="0"/>
              <a:t>W=0.3</a:t>
            </a:r>
          </a:p>
        </p:txBody>
      </p:sp>
      <p:sp>
        <p:nvSpPr>
          <p:cNvPr id="69" name="TextBox 68">
            <a:extLst>
              <a:ext uri="{FF2B5EF4-FFF2-40B4-BE49-F238E27FC236}">
                <a16:creationId xmlns:a16="http://schemas.microsoft.com/office/drawing/2014/main" id="{30ABBFF7-F1DB-4141-A7A3-6722385B2DCC}"/>
              </a:ext>
            </a:extLst>
          </p:cNvPr>
          <p:cNvSpPr txBox="1"/>
          <p:nvPr/>
        </p:nvSpPr>
        <p:spPr>
          <a:xfrm>
            <a:off x="2697121" y="4261605"/>
            <a:ext cx="633507" cy="276999"/>
          </a:xfrm>
          <a:prstGeom prst="rect">
            <a:avLst/>
          </a:prstGeom>
          <a:noFill/>
        </p:spPr>
        <p:txBody>
          <a:bodyPr wrap="none" rtlCol="0">
            <a:spAutoFit/>
          </a:bodyPr>
          <a:lstStyle/>
          <a:p>
            <a:r>
              <a:rPr lang="en-US" sz="1200" dirty="0"/>
              <a:t>W=0.4</a:t>
            </a:r>
          </a:p>
        </p:txBody>
      </p:sp>
      <p:sp>
        <p:nvSpPr>
          <p:cNvPr id="70" name="TextBox 69">
            <a:extLst>
              <a:ext uri="{FF2B5EF4-FFF2-40B4-BE49-F238E27FC236}">
                <a16:creationId xmlns:a16="http://schemas.microsoft.com/office/drawing/2014/main" id="{51F47EA1-1FA4-430E-B58F-A581FA233609}"/>
              </a:ext>
            </a:extLst>
          </p:cNvPr>
          <p:cNvSpPr txBox="1"/>
          <p:nvPr/>
        </p:nvSpPr>
        <p:spPr>
          <a:xfrm>
            <a:off x="2697121" y="3691442"/>
            <a:ext cx="633507" cy="276999"/>
          </a:xfrm>
          <a:prstGeom prst="rect">
            <a:avLst/>
          </a:prstGeom>
          <a:noFill/>
        </p:spPr>
        <p:txBody>
          <a:bodyPr wrap="none" rtlCol="0">
            <a:spAutoFit/>
          </a:bodyPr>
          <a:lstStyle/>
          <a:p>
            <a:r>
              <a:rPr lang="en-US" sz="1200" dirty="0"/>
              <a:t>W=0.5</a:t>
            </a:r>
          </a:p>
        </p:txBody>
      </p:sp>
      <p:sp>
        <p:nvSpPr>
          <p:cNvPr id="71" name="TextBox 70">
            <a:extLst>
              <a:ext uri="{FF2B5EF4-FFF2-40B4-BE49-F238E27FC236}">
                <a16:creationId xmlns:a16="http://schemas.microsoft.com/office/drawing/2014/main" id="{20206070-CCEE-4A6E-BB19-E35359D5FC83}"/>
              </a:ext>
            </a:extLst>
          </p:cNvPr>
          <p:cNvSpPr txBox="1"/>
          <p:nvPr/>
        </p:nvSpPr>
        <p:spPr>
          <a:xfrm>
            <a:off x="2697121" y="3143964"/>
            <a:ext cx="633507" cy="276999"/>
          </a:xfrm>
          <a:prstGeom prst="rect">
            <a:avLst/>
          </a:prstGeom>
          <a:noFill/>
        </p:spPr>
        <p:txBody>
          <a:bodyPr wrap="none" rtlCol="0">
            <a:spAutoFit/>
          </a:bodyPr>
          <a:lstStyle/>
          <a:p>
            <a:r>
              <a:rPr lang="en-US" sz="1200" dirty="0"/>
              <a:t>W=0.6</a:t>
            </a:r>
          </a:p>
        </p:txBody>
      </p:sp>
      <p:sp>
        <p:nvSpPr>
          <p:cNvPr id="72" name="TextBox 71">
            <a:extLst>
              <a:ext uri="{FF2B5EF4-FFF2-40B4-BE49-F238E27FC236}">
                <a16:creationId xmlns:a16="http://schemas.microsoft.com/office/drawing/2014/main" id="{32BDD9E3-F7A0-485B-B292-1E9777A17F5F}"/>
              </a:ext>
            </a:extLst>
          </p:cNvPr>
          <p:cNvSpPr txBox="1"/>
          <p:nvPr/>
        </p:nvSpPr>
        <p:spPr>
          <a:xfrm>
            <a:off x="2697121" y="2596486"/>
            <a:ext cx="633507" cy="276999"/>
          </a:xfrm>
          <a:prstGeom prst="rect">
            <a:avLst/>
          </a:prstGeom>
          <a:noFill/>
        </p:spPr>
        <p:txBody>
          <a:bodyPr wrap="none" rtlCol="0">
            <a:spAutoFit/>
          </a:bodyPr>
          <a:lstStyle/>
          <a:p>
            <a:r>
              <a:rPr lang="en-US" sz="1200" dirty="0"/>
              <a:t>W=0.7</a:t>
            </a:r>
          </a:p>
        </p:txBody>
      </p:sp>
      <p:sp>
        <p:nvSpPr>
          <p:cNvPr id="73" name="TextBox 72">
            <a:extLst>
              <a:ext uri="{FF2B5EF4-FFF2-40B4-BE49-F238E27FC236}">
                <a16:creationId xmlns:a16="http://schemas.microsoft.com/office/drawing/2014/main" id="{08CEA0D9-FF90-4C2D-86A3-63E043C1E53C}"/>
              </a:ext>
            </a:extLst>
          </p:cNvPr>
          <p:cNvSpPr txBox="1"/>
          <p:nvPr/>
        </p:nvSpPr>
        <p:spPr>
          <a:xfrm>
            <a:off x="2697121" y="2058829"/>
            <a:ext cx="633507" cy="276999"/>
          </a:xfrm>
          <a:prstGeom prst="rect">
            <a:avLst/>
          </a:prstGeom>
          <a:noFill/>
        </p:spPr>
        <p:txBody>
          <a:bodyPr wrap="none" rtlCol="0">
            <a:spAutoFit/>
          </a:bodyPr>
          <a:lstStyle/>
          <a:p>
            <a:r>
              <a:rPr lang="en-US" sz="1200" dirty="0"/>
              <a:t>W=0.8</a:t>
            </a:r>
          </a:p>
        </p:txBody>
      </p:sp>
      <p:sp>
        <p:nvSpPr>
          <p:cNvPr id="74" name="TextBox 73">
            <a:extLst>
              <a:ext uri="{FF2B5EF4-FFF2-40B4-BE49-F238E27FC236}">
                <a16:creationId xmlns:a16="http://schemas.microsoft.com/office/drawing/2014/main" id="{76EB5BC9-F07B-45FA-A8C2-BC8882B1CB14}"/>
              </a:ext>
            </a:extLst>
          </p:cNvPr>
          <p:cNvSpPr txBox="1"/>
          <p:nvPr/>
        </p:nvSpPr>
        <p:spPr>
          <a:xfrm>
            <a:off x="2697121" y="1505432"/>
            <a:ext cx="633507" cy="276999"/>
          </a:xfrm>
          <a:prstGeom prst="rect">
            <a:avLst/>
          </a:prstGeom>
          <a:noFill/>
        </p:spPr>
        <p:txBody>
          <a:bodyPr wrap="none" rtlCol="0">
            <a:spAutoFit/>
          </a:bodyPr>
          <a:lstStyle/>
          <a:p>
            <a:r>
              <a:rPr lang="en-US" sz="1200" dirty="0"/>
              <a:t>W=0.9</a:t>
            </a:r>
          </a:p>
        </p:txBody>
      </p:sp>
      <p:sp>
        <p:nvSpPr>
          <p:cNvPr id="75" name="TextBox 74">
            <a:extLst>
              <a:ext uri="{FF2B5EF4-FFF2-40B4-BE49-F238E27FC236}">
                <a16:creationId xmlns:a16="http://schemas.microsoft.com/office/drawing/2014/main" id="{3BCED11C-78A4-406C-83C5-D5A7408E194A}"/>
              </a:ext>
            </a:extLst>
          </p:cNvPr>
          <p:cNvSpPr txBox="1"/>
          <p:nvPr/>
        </p:nvSpPr>
        <p:spPr>
          <a:xfrm>
            <a:off x="2697121" y="944249"/>
            <a:ext cx="633507" cy="276999"/>
          </a:xfrm>
          <a:prstGeom prst="rect">
            <a:avLst/>
          </a:prstGeom>
          <a:noFill/>
        </p:spPr>
        <p:txBody>
          <a:bodyPr wrap="none" rtlCol="0">
            <a:spAutoFit/>
          </a:bodyPr>
          <a:lstStyle/>
          <a:p>
            <a:r>
              <a:rPr lang="en-US" sz="1200" dirty="0"/>
              <a:t>W=1.0</a:t>
            </a:r>
          </a:p>
        </p:txBody>
      </p:sp>
      <p:sp>
        <p:nvSpPr>
          <p:cNvPr id="76" name="TextBox 75">
            <a:extLst>
              <a:ext uri="{FF2B5EF4-FFF2-40B4-BE49-F238E27FC236}">
                <a16:creationId xmlns:a16="http://schemas.microsoft.com/office/drawing/2014/main" id="{34B488FA-D819-4EAE-BDF5-CF22A2FC36F1}"/>
              </a:ext>
            </a:extLst>
          </p:cNvPr>
          <p:cNvSpPr txBox="1"/>
          <p:nvPr/>
        </p:nvSpPr>
        <p:spPr>
          <a:xfrm>
            <a:off x="4132540" y="1864419"/>
            <a:ext cx="4713513" cy="4524315"/>
          </a:xfrm>
          <a:prstGeom prst="rect">
            <a:avLst/>
          </a:prstGeom>
          <a:noFill/>
        </p:spPr>
        <p:txBody>
          <a:bodyPr wrap="square" rtlCol="0">
            <a:spAutoFit/>
          </a:bodyPr>
          <a:lstStyle/>
          <a:p>
            <a:pPr marL="285750" indent="-285750">
              <a:buFont typeface="Arial" panose="020B0604020202020204" pitchFamily="34" charset="0"/>
              <a:buChar char="•"/>
            </a:pPr>
            <a:r>
              <a:rPr lang="en-US" dirty="0"/>
              <a:t>The whole unit cell is represented as 2D sections stacked along “w”.</a:t>
            </a:r>
          </a:p>
          <a:p>
            <a:pPr marL="285750" indent="-285750">
              <a:buFont typeface="Arial" panose="020B0604020202020204" pitchFamily="34" charset="0"/>
              <a:buChar char="•"/>
            </a:pPr>
            <a:r>
              <a:rPr lang="en-US" dirty="0"/>
              <a:t>Some sections have peaks, some don’t.</a:t>
            </a:r>
          </a:p>
          <a:p>
            <a:pPr marL="285750" indent="-285750">
              <a:buFont typeface="Arial" panose="020B0604020202020204" pitchFamily="34" charset="0"/>
              <a:buChar char="•"/>
            </a:pPr>
            <a:r>
              <a:rPr lang="en-US" dirty="0"/>
              <a:t>I am confident that the heavy atom is bound because:</a:t>
            </a:r>
          </a:p>
          <a:p>
            <a:pPr marL="742950" lvl="1" indent="-285750">
              <a:buFont typeface="Arial" panose="020B0604020202020204" pitchFamily="34" charset="0"/>
              <a:buChar char="•"/>
            </a:pPr>
            <a:r>
              <a:rPr lang="en-US" dirty="0"/>
              <a:t>The peaks are strong. </a:t>
            </a:r>
          </a:p>
          <a:p>
            <a:pPr marL="742950" lvl="1" indent="-285750">
              <a:buFont typeface="Arial" panose="020B0604020202020204" pitchFamily="34" charset="0"/>
              <a:buChar char="•"/>
            </a:pPr>
            <a:r>
              <a:rPr lang="en-US" dirty="0"/>
              <a:t>All peaks shown exceed a threshold of 20 times higher than background (i.e. 20 </a:t>
            </a:r>
            <a:r>
              <a:rPr lang="en-US" dirty="0">
                <a:latin typeface="Symbol" panose="05050102010706020507" pitchFamily="18" charset="2"/>
              </a:rPr>
              <a:t>s</a:t>
            </a:r>
            <a:r>
              <a:rPr lang="en-US" dirty="0"/>
              <a:t>).</a:t>
            </a:r>
          </a:p>
          <a:p>
            <a:pPr marL="742950" lvl="1" indent="-285750">
              <a:buFont typeface="Arial" panose="020B0604020202020204" pitchFamily="34" charset="0"/>
              <a:buChar char="•"/>
            </a:pPr>
            <a:r>
              <a:rPr lang="en-US" dirty="0"/>
              <a:t>If no heavy atom were bound, I would expect that most peaks would be under a height of 5 </a:t>
            </a:r>
            <a:r>
              <a:rPr lang="en-US" dirty="0">
                <a:latin typeface="Symbol" panose="05050102010706020507" pitchFamily="18" charset="2"/>
              </a:rPr>
              <a:t>s</a:t>
            </a:r>
            <a:r>
              <a:rPr lang="en-US" dirty="0"/>
              <a:t>.</a:t>
            </a:r>
          </a:p>
          <a:p>
            <a:pPr marL="285750" indent="-285750">
              <a:buFont typeface="Arial" panose="020B0604020202020204" pitchFamily="34" charset="0"/>
              <a:buChar char="•"/>
            </a:pPr>
            <a:r>
              <a:rPr lang="en-US" dirty="0"/>
              <a:t>There are about 60 peaks in the unit cell (off origin). How many heavy atoms would this likely be in the unit cell given ~60 peaks?</a:t>
            </a:r>
          </a:p>
        </p:txBody>
      </p:sp>
      <mc:AlternateContent xmlns:mc="http://schemas.openxmlformats.org/markup-compatibility/2006" xmlns:a14="http://schemas.microsoft.com/office/drawing/2010/main">
        <mc:Choice Requires="a14">
          <p:sp>
            <p:nvSpPr>
              <p:cNvPr id="78" name="Rectangle 77">
                <a:extLst>
                  <a:ext uri="{FF2B5EF4-FFF2-40B4-BE49-F238E27FC236}">
                    <a16:creationId xmlns:a16="http://schemas.microsoft.com/office/drawing/2014/main" id="{D4E2716A-75DE-4144-96E3-78C11B04F5F2}"/>
                  </a:ext>
                </a:extLst>
              </p:cNvPr>
              <p:cNvSpPr/>
              <p:nvPr/>
            </p:nvSpPr>
            <p:spPr>
              <a:xfrm>
                <a:off x="3646429" y="1082748"/>
                <a:ext cx="5509697" cy="369332"/>
              </a:xfrm>
              <a:prstGeom prst="rect">
                <a:avLst/>
              </a:prstGeom>
            </p:spPr>
            <p:txBody>
              <a:bodyPr wrap="square">
                <a:spAutoFit/>
              </a:bodyPr>
              <a:lstStyle/>
              <a:p>
                <a:r>
                  <a:rPr lang="en-US" dirty="0">
                    <a:solidFill>
                      <a:srgbClr val="FF0000"/>
                    </a:solidFill>
                    <a:latin typeface="Cambria Math" panose="02040503050406030204" pitchFamily="18" charset="0"/>
                    <a:ea typeface="Cambria Math" panose="02040503050406030204" pitchFamily="18" charset="0"/>
                  </a:rPr>
                  <a:t>P</a:t>
                </a:r>
                <a:r>
                  <a:rPr lang="en-US" dirty="0">
                    <a:solidFill>
                      <a:srgbClr val="000000"/>
                    </a:solidFill>
                    <a:latin typeface="Cambria Math" panose="02040503050406030204" pitchFamily="18" charset="0"/>
                    <a:ea typeface="Cambria Math" panose="02040503050406030204" pitchFamily="18" charset="0"/>
                  </a:rPr>
                  <a:t>(</a:t>
                </a:r>
                <a:r>
                  <a:rPr lang="en-US" dirty="0" err="1">
                    <a:solidFill>
                      <a:srgbClr val="000000"/>
                    </a:solidFill>
                    <a:latin typeface="Cambria Math" panose="02040503050406030204" pitchFamily="18" charset="0"/>
                    <a:ea typeface="Cambria Math" panose="02040503050406030204" pitchFamily="18" charset="0"/>
                  </a:rPr>
                  <a:t>u,v,w</a:t>
                </a:r>
                <a:r>
                  <a:rPr lang="en-US" dirty="0">
                    <a:solidFill>
                      <a:srgbClr val="000000"/>
                    </a:solidFill>
                    <a:latin typeface="Cambria Math" panose="02040503050406030204" pitchFamily="18" charset="0"/>
                    <a:ea typeface="Cambria Math" panose="02040503050406030204" pitchFamily="18" charset="0"/>
                  </a:rPr>
                  <a:t>)</a:t>
                </a:r>
                <a:r>
                  <a:rPr lang="en-US" dirty="0">
                    <a:solidFill>
                      <a:srgbClr val="000000"/>
                    </a:solidFill>
                  </a:rPr>
                  <a:t>=</a:t>
                </a:r>
                <a14:m>
                  <m:oMath xmlns:m="http://schemas.openxmlformats.org/officeDocument/2006/math">
                    <m:nary>
                      <m:naryPr>
                        <m:chr m:val="∑"/>
                        <m:supHide m:val="on"/>
                        <m:ctrlPr>
                          <a:rPr lang="en-US" i="1">
                            <a:solidFill>
                              <a:srgbClr val="000000"/>
                            </a:solidFill>
                            <a:latin typeface="Cambria Math" panose="02040503050406030204" pitchFamily="18" charset="0"/>
                          </a:rPr>
                        </m:ctrlPr>
                      </m:naryPr>
                      <m:sub>
                        <m:r>
                          <m:rPr>
                            <m:brk m:alnAt="7"/>
                          </m:rPr>
                          <a:rPr lang="en-US" i="1">
                            <a:solidFill>
                              <a:srgbClr val="000000"/>
                            </a:solidFill>
                            <a:latin typeface="Cambria Math" panose="02040503050406030204" pitchFamily="18" charset="0"/>
                          </a:rPr>
                          <m:t>h</m:t>
                        </m:r>
                        <m:r>
                          <a:rPr lang="en-US" i="1">
                            <a:solidFill>
                              <a:srgbClr val="000000"/>
                            </a:solidFill>
                            <a:latin typeface="Cambria Math" panose="02040503050406030204" pitchFamily="18" charset="0"/>
                          </a:rPr>
                          <m:t>𝑘𝑙</m:t>
                        </m:r>
                      </m:sub>
                      <m:sup/>
                      <m:e>
                        <m:r>
                          <m:rPr>
                            <m:nor/>
                          </m:rPr>
                          <a:rPr lang="en-US" sz="1600" dirty="0">
                            <a:solidFill>
                              <a:srgbClr val="000000"/>
                            </a:solidFill>
                            <a:latin typeface="Cambria Math" panose="02040503050406030204" pitchFamily="18" charset="0"/>
                            <a:ea typeface="Cambria Math" panose="02040503050406030204" pitchFamily="18" charset="0"/>
                          </a:rPr>
                          <m:t>(</m:t>
                        </m:r>
                        <m:r>
                          <m:rPr>
                            <m:nor/>
                          </m:rPr>
                          <a:rPr lang="en-US" sz="1600" dirty="0">
                            <a:latin typeface="Cambria Math" panose="02040503050406030204" pitchFamily="18" charset="0"/>
                            <a:ea typeface="Cambria Math" panose="02040503050406030204" pitchFamily="18" charset="0"/>
                          </a:rPr>
                          <m:t>|</m:t>
                        </m:r>
                        <m:r>
                          <m:rPr>
                            <m:nor/>
                          </m:rPr>
                          <a:rPr lang="en-US" sz="1600" dirty="0">
                            <a:solidFill>
                              <a:srgbClr val="FF0000"/>
                            </a:solidFill>
                            <a:latin typeface="Cambria Math" panose="02040503050406030204" pitchFamily="18" charset="0"/>
                            <a:ea typeface="Cambria Math" panose="02040503050406030204" pitchFamily="18" charset="0"/>
                          </a:rPr>
                          <m:t>F</m:t>
                        </m:r>
                        <m:r>
                          <m:rPr>
                            <m:nor/>
                          </m:rPr>
                          <a:rPr lang="en-US" sz="1600" baseline="-25000" dirty="0">
                            <a:solidFill>
                              <a:srgbClr val="FF0000"/>
                            </a:solidFill>
                            <a:latin typeface="Cambria Math" panose="02040503050406030204" pitchFamily="18" charset="0"/>
                            <a:ea typeface="Cambria Math" panose="02040503050406030204" pitchFamily="18" charset="0"/>
                          </a:rPr>
                          <m:t>P</m:t>
                        </m:r>
                        <m:r>
                          <m:rPr>
                            <m:nor/>
                          </m:rPr>
                          <a:rPr lang="en-US" sz="1600" b="0" i="0" baseline="-25000" dirty="0" smtClean="0">
                            <a:solidFill>
                              <a:srgbClr val="FF0000"/>
                            </a:solidFill>
                            <a:latin typeface="Cambria Math" panose="02040503050406030204" pitchFamily="18" charset="0"/>
                            <a:ea typeface="Cambria Math" panose="02040503050406030204" pitchFamily="18" charset="0"/>
                          </a:rPr>
                          <m:t>roK</m:t>
                        </m:r>
                        <m:r>
                          <m:rPr>
                            <m:nor/>
                          </m:rPr>
                          <a:rPr lang="en-US" sz="1600" b="0" i="0" baseline="-25000" dirty="0" smtClean="0">
                            <a:solidFill>
                              <a:srgbClr val="FF0000"/>
                            </a:solidFill>
                            <a:latin typeface="Cambria Math" panose="02040503050406030204" pitchFamily="18" charset="0"/>
                            <a:ea typeface="Cambria Math" panose="02040503050406030204" pitchFamily="18" charset="0"/>
                          </a:rPr>
                          <m:t>+</m:t>
                        </m:r>
                        <m:r>
                          <m:rPr>
                            <m:nor/>
                          </m:rPr>
                          <a:rPr lang="en-US" sz="1600" baseline="-25000" dirty="0">
                            <a:solidFill>
                              <a:srgbClr val="FF0000"/>
                            </a:solidFill>
                            <a:latin typeface="Cambria Math" panose="02040503050406030204" pitchFamily="18" charset="0"/>
                            <a:ea typeface="Cambria Math" panose="02040503050406030204" pitchFamily="18" charset="0"/>
                          </a:rPr>
                          <m:t>H</m:t>
                        </m:r>
                        <m:r>
                          <m:rPr>
                            <m:nor/>
                          </m:rPr>
                          <a:rPr lang="en-US" sz="1600" b="0" i="0" baseline="-25000" dirty="0" smtClean="0">
                            <a:solidFill>
                              <a:srgbClr val="FF0000"/>
                            </a:solidFill>
                            <a:latin typeface="Cambria Math" panose="02040503050406030204" pitchFamily="18" charset="0"/>
                            <a:ea typeface="Cambria Math" panose="02040503050406030204" pitchFamily="18" charset="0"/>
                          </a:rPr>
                          <m:t>g</m:t>
                        </m:r>
                        <m:r>
                          <m:rPr>
                            <m:nor/>
                          </m:rPr>
                          <a:rPr lang="en-US" sz="1600" dirty="0">
                            <a:latin typeface="Cambria Math" panose="02040503050406030204" pitchFamily="18" charset="0"/>
                            <a:ea typeface="Cambria Math" panose="02040503050406030204" pitchFamily="18" charset="0"/>
                          </a:rPr>
                          <m:t>|−|</m:t>
                        </m:r>
                        <m:r>
                          <m:rPr>
                            <m:nor/>
                          </m:rPr>
                          <a:rPr lang="en-US" sz="1600" dirty="0">
                            <a:solidFill>
                              <a:srgbClr val="FF0000"/>
                            </a:solidFill>
                            <a:latin typeface="Cambria Math" panose="02040503050406030204" pitchFamily="18" charset="0"/>
                            <a:ea typeface="Cambria Math" panose="02040503050406030204" pitchFamily="18" charset="0"/>
                          </a:rPr>
                          <m:t>F</m:t>
                        </m:r>
                        <m:r>
                          <m:rPr>
                            <m:nor/>
                          </m:rPr>
                          <a:rPr lang="en-US" sz="1600" baseline="-25000" dirty="0">
                            <a:solidFill>
                              <a:srgbClr val="FF0000"/>
                            </a:solidFill>
                            <a:latin typeface="Cambria Math" panose="02040503050406030204" pitchFamily="18" charset="0"/>
                            <a:ea typeface="Cambria Math" panose="02040503050406030204" pitchFamily="18" charset="0"/>
                          </a:rPr>
                          <m:t>P</m:t>
                        </m:r>
                        <m:r>
                          <m:rPr>
                            <m:nor/>
                          </m:rPr>
                          <a:rPr lang="en-US" sz="1600" b="0" i="0" baseline="-25000" dirty="0" smtClean="0">
                            <a:solidFill>
                              <a:srgbClr val="FF0000"/>
                            </a:solidFill>
                            <a:latin typeface="Cambria Math" panose="02040503050406030204" pitchFamily="18" charset="0"/>
                            <a:ea typeface="Cambria Math" panose="02040503050406030204" pitchFamily="18" charset="0"/>
                          </a:rPr>
                          <m:t>roK</m:t>
                        </m:r>
                        <m:r>
                          <m:rPr>
                            <m:nor/>
                          </m:rPr>
                          <a:rPr lang="en-US" sz="1600" dirty="0">
                            <a:latin typeface="Cambria Math" panose="02040503050406030204" pitchFamily="18" charset="0"/>
                            <a:ea typeface="Cambria Math" panose="02040503050406030204" pitchFamily="18" charset="0"/>
                          </a:rPr>
                          <m:t>|</m:t>
                        </m:r>
                        <m:r>
                          <m:rPr>
                            <m:nor/>
                          </m:rPr>
                          <a:rPr lang="en-US" sz="1600" dirty="0">
                            <a:solidFill>
                              <a:srgbClr val="000000"/>
                            </a:solidFill>
                            <a:latin typeface="Cambria Math" panose="02040503050406030204" pitchFamily="18" charset="0"/>
                            <a:ea typeface="Cambria Math" panose="02040503050406030204" pitchFamily="18" charset="0"/>
                          </a:rPr>
                          <m:t>)</m:t>
                        </m:r>
                        <m:r>
                          <a:rPr lang="en-US" i="1" baseline="30000">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𝑐𝑜𝑠</m:t>
                        </m:r>
                        <m:r>
                          <a:rPr lang="en-US" i="1">
                            <a:solidFill>
                              <a:srgbClr val="000000"/>
                            </a:solidFill>
                            <a:latin typeface="Cambria Math" panose="02040503050406030204" pitchFamily="18" charset="0"/>
                          </a:rPr>
                          <m:t>2</m:t>
                        </m:r>
                        <m:r>
                          <m:rPr>
                            <m:sty m:val="p"/>
                          </m:rPr>
                          <a:rPr lang="el-GR" i="1">
                            <a:solidFill>
                              <a:srgbClr val="000000"/>
                            </a:solidFill>
                            <a:latin typeface="Cambria Math" panose="02040503050406030204" pitchFamily="18" charset="0"/>
                          </a:rPr>
                          <m:t>π</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h𝑢</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𝑘𝑣</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𝑙𝑤</m:t>
                        </m:r>
                        <m:r>
                          <a:rPr lang="en-US" i="1">
                            <a:solidFill>
                              <a:srgbClr val="000000"/>
                            </a:solidFill>
                            <a:latin typeface="Cambria Math" panose="02040503050406030204" pitchFamily="18" charset="0"/>
                          </a:rPr>
                          <m:t>)</m:t>
                        </m:r>
                      </m:e>
                    </m:nary>
                  </m:oMath>
                </a14:m>
                <a:endParaRPr lang="en-US" dirty="0"/>
              </a:p>
            </p:txBody>
          </p:sp>
        </mc:Choice>
        <mc:Fallback xmlns="">
          <p:sp>
            <p:nvSpPr>
              <p:cNvPr id="78" name="Rectangle 77">
                <a:extLst>
                  <a:ext uri="{FF2B5EF4-FFF2-40B4-BE49-F238E27FC236}">
                    <a16:creationId xmlns:a16="http://schemas.microsoft.com/office/drawing/2014/main" id="{D4E2716A-75DE-4144-96E3-78C11B04F5F2}"/>
                  </a:ext>
                </a:extLst>
              </p:cNvPr>
              <p:cNvSpPr>
                <a:spLocks noRot="1" noChangeAspect="1" noMove="1" noResize="1" noEditPoints="1" noAdjustHandles="1" noChangeArrowheads="1" noChangeShapeType="1" noTextEdit="1"/>
              </p:cNvSpPr>
              <p:nvPr/>
            </p:nvSpPr>
            <p:spPr>
              <a:xfrm>
                <a:off x="3646429" y="1082748"/>
                <a:ext cx="5509697" cy="369332"/>
              </a:xfrm>
              <a:prstGeom prst="rect">
                <a:avLst/>
              </a:prstGeom>
              <a:blipFill>
                <a:blip r:embed="rId13"/>
                <a:stretch>
                  <a:fillRect l="-885" t="-120000" b="-190000"/>
                </a:stretch>
              </a:blipFill>
            </p:spPr>
            <p:txBody>
              <a:bodyPr/>
              <a:lstStyle/>
              <a:p>
                <a:r>
                  <a:rPr lang="en-US">
                    <a:noFill/>
                  </a:rPr>
                  <a:t> </a:t>
                </a:r>
              </a:p>
            </p:txBody>
          </p:sp>
        </mc:Fallback>
      </mc:AlternateContent>
    </p:spTree>
    <p:extLst>
      <p:ext uri="{BB962C8B-B14F-4D97-AF65-F5344CB8AC3E}">
        <p14:creationId xmlns:p14="http://schemas.microsoft.com/office/powerpoint/2010/main" val="819172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ppt_x"/>
                                          </p:val>
                                        </p:tav>
                                        <p:tav tm="100000">
                                          <p:val>
                                            <p:strVal val="#ppt_x"/>
                                          </p:val>
                                        </p:tav>
                                      </p:tavLst>
                                    </p:anim>
                                    <p:anim calcmode="lin" valueType="num">
                                      <p:cBhvr additive="base">
                                        <p:cTn id="13" dur="500" fill="hold"/>
                                        <p:tgtEl>
                                          <p:spTgt spid="31"/>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500" fill="hold"/>
                                        <p:tgtEl>
                                          <p:spTgt spid="29"/>
                                        </p:tgtEl>
                                        <p:attrNameLst>
                                          <p:attrName>ppt_x</p:attrName>
                                        </p:attrNameLst>
                                      </p:cBhvr>
                                      <p:tavLst>
                                        <p:tav tm="0">
                                          <p:val>
                                            <p:strVal val="#ppt_x"/>
                                          </p:val>
                                        </p:tav>
                                        <p:tav tm="100000">
                                          <p:val>
                                            <p:strVal val="#ppt_x"/>
                                          </p:val>
                                        </p:tav>
                                      </p:tavLst>
                                    </p:anim>
                                    <p:anim calcmode="lin" valueType="num">
                                      <p:cBhvr additive="base">
                                        <p:cTn id="18" dur="500" fill="hold"/>
                                        <p:tgtEl>
                                          <p:spTgt spid="2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ppt_x"/>
                                          </p:val>
                                        </p:tav>
                                        <p:tav tm="100000">
                                          <p:val>
                                            <p:strVal val="#ppt_x"/>
                                          </p:val>
                                        </p:tav>
                                      </p:tavLst>
                                    </p:anim>
                                    <p:anim calcmode="lin" valueType="num">
                                      <p:cBhvr additive="base">
                                        <p:cTn id="23" dur="500" fill="hold"/>
                                        <p:tgtEl>
                                          <p:spTgt spid="27"/>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1"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ppt_x"/>
                                          </p:val>
                                        </p:tav>
                                        <p:tav tm="100000">
                                          <p:val>
                                            <p:strVal val="#ppt_x"/>
                                          </p:val>
                                        </p:tav>
                                      </p:tavLst>
                                    </p:anim>
                                    <p:anim calcmode="lin" valueType="num">
                                      <p:cBhvr additive="base">
                                        <p:cTn id="28" dur="500" fill="hold"/>
                                        <p:tgtEl>
                                          <p:spTgt spid="25"/>
                                        </p:tgtEl>
                                        <p:attrNameLst>
                                          <p:attrName>ppt_y</p:attrName>
                                        </p:attrNameLst>
                                      </p:cBhvr>
                                      <p:tavLst>
                                        <p:tav tm="0">
                                          <p:val>
                                            <p:strVal val="0-#ppt_h/2"/>
                                          </p:val>
                                        </p:tav>
                                        <p:tav tm="100000">
                                          <p:val>
                                            <p:strVal val="#ppt_y"/>
                                          </p:val>
                                        </p:tav>
                                      </p:tavLst>
                                    </p:anim>
                                  </p:childTnLst>
                                </p:cTn>
                              </p:par>
                            </p:childTnLst>
                          </p:cTn>
                        </p:par>
                        <p:par>
                          <p:cTn id="29" fill="hold">
                            <p:stCondLst>
                              <p:cond delay="2500"/>
                            </p:stCondLst>
                            <p:childTnLst>
                              <p:par>
                                <p:cTn id="30" presetID="2" presetClass="entr" presetSubtype="1"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fill="hold"/>
                                        <p:tgtEl>
                                          <p:spTgt spid="23"/>
                                        </p:tgtEl>
                                        <p:attrNameLst>
                                          <p:attrName>ppt_x</p:attrName>
                                        </p:attrNameLst>
                                      </p:cBhvr>
                                      <p:tavLst>
                                        <p:tav tm="0">
                                          <p:val>
                                            <p:strVal val="#ppt_x"/>
                                          </p:val>
                                        </p:tav>
                                        <p:tav tm="100000">
                                          <p:val>
                                            <p:strVal val="#ppt_x"/>
                                          </p:val>
                                        </p:tav>
                                      </p:tavLst>
                                    </p:anim>
                                    <p:anim calcmode="lin" valueType="num">
                                      <p:cBhvr additive="base">
                                        <p:cTn id="33" dur="500" fill="hold"/>
                                        <p:tgtEl>
                                          <p:spTgt spid="2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2" presetClass="entr" presetSubtype="1"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 presetClass="entr" presetSubtype="1" fill="hold"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additive="base">
                                        <p:cTn id="42" dur="500" fill="hold"/>
                                        <p:tgtEl>
                                          <p:spTgt spid="19"/>
                                        </p:tgtEl>
                                        <p:attrNameLst>
                                          <p:attrName>ppt_x</p:attrName>
                                        </p:attrNameLst>
                                      </p:cBhvr>
                                      <p:tavLst>
                                        <p:tav tm="0">
                                          <p:val>
                                            <p:strVal val="#ppt_x"/>
                                          </p:val>
                                        </p:tav>
                                        <p:tav tm="100000">
                                          <p:val>
                                            <p:strVal val="#ppt_x"/>
                                          </p:val>
                                        </p:tav>
                                      </p:tavLst>
                                    </p:anim>
                                    <p:anim calcmode="lin" valueType="num">
                                      <p:cBhvr additive="base">
                                        <p:cTn id="43" dur="500" fill="hold"/>
                                        <p:tgtEl>
                                          <p:spTgt spid="19"/>
                                        </p:tgtEl>
                                        <p:attrNameLst>
                                          <p:attrName>ppt_y</p:attrName>
                                        </p:attrNameLst>
                                      </p:cBhvr>
                                      <p:tavLst>
                                        <p:tav tm="0">
                                          <p:val>
                                            <p:strVal val="0-#ppt_h/2"/>
                                          </p:val>
                                        </p:tav>
                                        <p:tav tm="100000">
                                          <p:val>
                                            <p:strVal val="#ppt_y"/>
                                          </p:val>
                                        </p:tav>
                                      </p:tavLst>
                                    </p:anim>
                                  </p:childTnLst>
                                </p:cTn>
                              </p:par>
                            </p:childTnLst>
                          </p:cTn>
                        </p:par>
                        <p:par>
                          <p:cTn id="44" fill="hold">
                            <p:stCondLst>
                              <p:cond delay="4000"/>
                            </p:stCondLst>
                            <p:childTnLst>
                              <p:par>
                                <p:cTn id="45" presetID="2" presetClass="entr" presetSubtype="1"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0-#ppt_h/2"/>
                                          </p:val>
                                        </p:tav>
                                        <p:tav tm="100000">
                                          <p:val>
                                            <p:strVal val="#ppt_y"/>
                                          </p:val>
                                        </p:tav>
                                      </p:tavLst>
                                    </p:anim>
                                  </p:childTnLst>
                                </p:cTn>
                              </p:par>
                            </p:childTnLst>
                          </p:cTn>
                        </p:par>
                        <p:par>
                          <p:cTn id="49" fill="hold">
                            <p:stCondLst>
                              <p:cond delay="4500"/>
                            </p:stCondLst>
                            <p:childTnLst>
                              <p:par>
                                <p:cTn id="50" presetID="2" presetClass="entr" presetSubtype="1"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additive="base">
                                        <p:cTn id="52" dur="500" fill="hold"/>
                                        <p:tgtEl>
                                          <p:spTgt spid="15"/>
                                        </p:tgtEl>
                                        <p:attrNameLst>
                                          <p:attrName>ppt_x</p:attrName>
                                        </p:attrNameLst>
                                      </p:cBhvr>
                                      <p:tavLst>
                                        <p:tav tm="0">
                                          <p:val>
                                            <p:strVal val="#ppt_x"/>
                                          </p:val>
                                        </p:tav>
                                        <p:tav tm="100000">
                                          <p:val>
                                            <p:strVal val="#ppt_x"/>
                                          </p:val>
                                        </p:tav>
                                      </p:tavLst>
                                    </p:anim>
                                    <p:anim calcmode="lin" valueType="num">
                                      <p:cBhvr additive="base">
                                        <p:cTn id="53"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87808-92B0-4F44-9319-4B33A58EFB25}"/>
              </a:ext>
            </a:extLst>
          </p:cNvPr>
          <p:cNvSpPr>
            <a:spLocks noGrp="1"/>
          </p:cNvSpPr>
          <p:nvPr>
            <p:ph type="title"/>
          </p:nvPr>
        </p:nvSpPr>
        <p:spPr/>
        <p:txBody>
          <a:bodyPr/>
          <a:lstStyle/>
          <a:p>
            <a:pPr algn="l"/>
            <a:r>
              <a:rPr lang="en-US" sz="4000" dirty="0"/>
              <a:t>8 atoms would be consistent with the appearance of ~60 peaks </a:t>
            </a:r>
          </a:p>
        </p:txBody>
      </p:sp>
      <p:sp>
        <p:nvSpPr>
          <p:cNvPr id="29" name="Cube 28">
            <a:extLst>
              <a:ext uri="{FF2B5EF4-FFF2-40B4-BE49-F238E27FC236}">
                <a16:creationId xmlns:a16="http://schemas.microsoft.com/office/drawing/2014/main" id="{C861233F-6418-43E3-AA57-7479E376F797}"/>
              </a:ext>
            </a:extLst>
          </p:cNvPr>
          <p:cNvSpPr/>
          <p:nvPr/>
        </p:nvSpPr>
        <p:spPr>
          <a:xfrm>
            <a:off x="586739" y="2095277"/>
            <a:ext cx="3107112" cy="4646325"/>
          </a:xfrm>
          <a:prstGeom prst="cube">
            <a:avLst>
              <a:gd name="adj" fmla="val 22616"/>
            </a:avLst>
          </a:prstGeom>
          <a:solidFill>
            <a:schemeClr val="accent5">
              <a:alpha val="50000"/>
            </a:schemeClr>
          </a:solidFill>
          <a:ln>
            <a:solidFill>
              <a:schemeClr val="bg1">
                <a:lumMod val="75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12D3A24E-35C1-4EB3-9F41-C7C8EF3398C4}"/>
              </a:ext>
            </a:extLst>
          </p:cNvPr>
          <p:cNvSpPr>
            <a:spLocks noChangeAspect="1"/>
          </p:cNvSpPr>
          <p:nvPr/>
        </p:nvSpPr>
        <p:spPr>
          <a:xfrm>
            <a:off x="992315" y="3645783"/>
            <a:ext cx="457200" cy="4572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32" name="Oval 31">
            <a:extLst>
              <a:ext uri="{FF2B5EF4-FFF2-40B4-BE49-F238E27FC236}">
                <a16:creationId xmlns:a16="http://schemas.microsoft.com/office/drawing/2014/main" id="{65974525-38C8-41CC-93F5-AEE0A4A93E36}"/>
              </a:ext>
            </a:extLst>
          </p:cNvPr>
          <p:cNvSpPr>
            <a:spLocks noChangeAspect="1"/>
          </p:cNvSpPr>
          <p:nvPr/>
        </p:nvSpPr>
        <p:spPr>
          <a:xfrm>
            <a:off x="2198915" y="3645783"/>
            <a:ext cx="457200" cy="4572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34" name="Arc 33">
            <a:extLst>
              <a:ext uri="{FF2B5EF4-FFF2-40B4-BE49-F238E27FC236}">
                <a16:creationId xmlns:a16="http://schemas.microsoft.com/office/drawing/2014/main" id="{135E567E-052F-4529-A7A7-CAA81FE725FA}"/>
              </a:ext>
            </a:extLst>
          </p:cNvPr>
          <p:cNvSpPr/>
          <p:nvPr/>
        </p:nvSpPr>
        <p:spPr>
          <a:xfrm>
            <a:off x="685499" y="3360180"/>
            <a:ext cx="613632" cy="579437"/>
          </a:xfrm>
          <a:prstGeom prst="arc">
            <a:avLst>
              <a:gd name="adj1" fmla="val 5692343"/>
              <a:gd name="adj2" fmla="val 0"/>
            </a:avLst>
          </a:prstGeom>
          <a:ln w="28575">
            <a:head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5" name="Arc 34">
            <a:extLst>
              <a:ext uri="{FF2B5EF4-FFF2-40B4-BE49-F238E27FC236}">
                <a16:creationId xmlns:a16="http://schemas.microsoft.com/office/drawing/2014/main" id="{5A3F1774-0342-414D-B5CC-B64814634D0E}"/>
              </a:ext>
            </a:extLst>
          </p:cNvPr>
          <p:cNvSpPr/>
          <p:nvPr/>
        </p:nvSpPr>
        <p:spPr>
          <a:xfrm flipH="1">
            <a:off x="2284674" y="3360180"/>
            <a:ext cx="613632" cy="579437"/>
          </a:xfrm>
          <a:prstGeom prst="arc">
            <a:avLst>
              <a:gd name="adj1" fmla="val 5692343"/>
              <a:gd name="adj2" fmla="val 0"/>
            </a:avLst>
          </a:prstGeom>
          <a:ln w="28575">
            <a:head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37" name="Straight Arrow Connector 36">
            <a:extLst>
              <a:ext uri="{FF2B5EF4-FFF2-40B4-BE49-F238E27FC236}">
                <a16:creationId xmlns:a16="http://schemas.microsoft.com/office/drawing/2014/main" id="{1C3D5858-F3D3-4D3A-A99E-A613CC84A2D2}"/>
              </a:ext>
            </a:extLst>
          </p:cNvPr>
          <p:cNvCxnSpPr>
            <a:cxnSpLocks/>
          </p:cNvCxnSpPr>
          <p:nvPr/>
        </p:nvCxnSpPr>
        <p:spPr>
          <a:xfrm>
            <a:off x="1494384" y="3850749"/>
            <a:ext cx="709727" cy="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49" name="Straight Arrow Connector 48">
            <a:extLst>
              <a:ext uri="{FF2B5EF4-FFF2-40B4-BE49-F238E27FC236}">
                <a16:creationId xmlns:a16="http://schemas.microsoft.com/office/drawing/2014/main" id="{8E9EFEE9-FA82-401A-BA26-3C9819DD23D0}"/>
              </a:ext>
            </a:extLst>
          </p:cNvPr>
          <p:cNvCxnSpPr>
            <a:cxnSpLocks/>
          </p:cNvCxnSpPr>
          <p:nvPr/>
        </p:nvCxnSpPr>
        <p:spPr>
          <a:xfrm>
            <a:off x="2427515" y="4136867"/>
            <a:ext cx="0" cy="681811"/>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sp>
        <p:nvSpPr>
          <p:cNvPr id="50" name="Arc 49">
            <a:extLst>
              <a:ext uri="{FF2B5EF4-FFF2-40B4-BE49-F238E27FC236}">
                <a16:creationId xmlns:a16="http://schemas.microsoft.com/office/drawing/2014/main" id="{7D5157EE-C472-48ED-92DC-53B92998443A}"/>
              </a:ext>
            </a:extLst>
          </p:cNvPr>
          <p:cNvSpPr/>
          <p:nvPr/>
        </p:nvSpPr>
        <p:spPr>
          <a:xfrm flipV="1">
            <a:off x="685499" y="5059028"/>
            <a:ext cx="613632" cy="579437"/>
          </a:xfrm>
          <a:prstGeom prst="arc">
            <a:avLst>
              <a:gd name="adj1" fmla="val 5692343"/>
              <a:gd name="adj2" fmla="val 0"/>
            </a:avLst>
          </a:prstGeom>
          <a:ln w="28575">
            <a:head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1" name="Arc 50">
            <a:extLst>
              <a:ext uri="{FF2B5EF4-FFF2-40B4-BE49-F238E27FC236}">
                <a16:creationId xmlns:a16="http://schemas.microsoft.com/office/drawing/2014/main" id="{54B0867E-F5E0-43A1-8330-019F42DEDC83}"/>
              </a:ext>
            </a:extLst>
          </p:cNvPr>
          <p:cNvSpPr/>
          <p:nvPr/>
        </p:nvSpPr>
        <p:spPr>
          <a:xfrm flipH="1" flipV="1">
            <a:off x="2262489" y="5035755"/>
            <a:ext cx="613632" cy="579437"/>
          </a:xfrm>
          <a:prstGeom prst="arc">
            <a:avLst>
              <a:gd name="adj1" fmla="val 5692343"/>
              <a:gd name="adj2" fmla="val 0"/>
            </a:avLst>
          </a:prstGeom>
          <a:ln w="28575">
            <a:head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53" name="Straight Arrow Connector 52">
            <a:extLst>
              <a:ext uri="{FF2B5EF4-FFF2-40B4-BE49-F238E27FC236}">
                <a16:creationId xmlns:a16="http://schemas.microsoft.com/office/drawing/2014/main" id="{B28E2E65-732E-4073-B45C-5FAAACFB3A4B}"/>
              </a:ext>
            </a:extLst>
          </p:cNvPr>
          <p:cNvCxnSpPr>
            <a:cxnSpLocks/>
          </p:cNvCxnSpPr>
          <p:nvPr/>
        </p:nvCxnSpPr>
        <p:spPr>
          <a:xfrm flipV="1">
            <a:off x="1449515" y="4176628"/>
            <a:ext cx="799467" cy="628875"/>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sp>
        <p:nvSpPr>
          <p:cNvPr id="65" name="Oval 64">
            <a:extLst>
              <a:ext uri="{FF2B5EF4-FFF2-40B4-BE49-F238E27FC236}">
                <a16:creationId xmlns:a16="http://schemas.microsoft.com/office/drawing/2014/main" id="{979AAC99-F494-43E5-971A-6D08ACFF92D4}"/>
              </a:ext>
            </a:extLst>
          </p:cNvPr>
          <p:cNvSpPr>
            <a:spLocks noChangeAspect="1"/>
          </p:cNvSpPr>
          <p:nvPr/>
        </p:nvSpPr>
        <p:spPr>
          <a:xfrm>
            <a:off x="947944" y="4885983"/>
            <a:ext cx="457200" cy="4572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66" name="Oval 65">
            <a:extLst>
              <a:ext uri="{FF2B5EF4-FFF2-40B4-BE49-F238E27FC236}">
                <a16:creationId xmlns:a16="http://schemas.microsoft.com/office/drawing/2014/main" id="{2218AA5D-E0CD-4B40-A45F-0EB7710C07FF}"/>
              </a:ext>
            </a:extLst>
          </p:cNvPr>
          <p:cNvSpPr>
            <a:spLocks noChangeAspect="1"/>
          </p:cNvSpPr>
          <p:nvPr/>
        </p:nvSpPr>
        <p:spPr>
          <a:xfrm>
            <a:off x="2154544" y="4885983"/>
            <a:ext cx="457200" cy="4572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cxnSp>
        <p:nvCxnSpPr>
          <p:cNvPr id="70" name="Straight Arrow Connector 69">
            <a:extLst>
              <a:ext uri="{FF2B5EF4-FFF2-40B4-BE49-F238E27FC236}">
                <a16:creationId xmlns:a16="http://schemas.microsoft.com/office/drawing/2014/main" id="{EAC93519-80FF-4BC6-BA22-E55B49056A7D}"/>
              </a:ext>
            </a:extLst>
          </p:cNvPr>
          <p:cNvCxnSpPr>
            <a:cxnSpLocks/>
          </p:cNvCxnSpPr>
          <p:nvPr/>
        </p:nvCxnSpPr>
        <p:spPr>
          <a:xfrm flipH="1">
            <a:off x="1460402" y="3895872"/>
            <a:ext cx="709727" cy="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74" name="Straight Arrow Connector 73">
            <a:extLst>
              <a:ext uri="{FF2B5EF4-FFF2-40B4-BE49-F238E27FC236}">
                <a16:creationId xmlns:a16="http://schemas.microsoft.com/office/drawing/2014/main" id="{3D082A07-92E6-4695-875C-72ED830223C6}"/>
              </a:ext>
            </a:extLst>
          </p:cNvPr>
          <p:cNvCxnSpPr>
            <a:cxnSpLocks/>
          </p:cNvCxnSpPr>
          <p:nvPr/>
        </p:nvCxnSpPr>
        <p:spPr>
          <a:xfrm flipV="1">
            <a:off x="2479748" y="4113639"/>
            <a:ext cx="0" cy="681811"/>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75" name="Straight Arrow Connector 74">
            <a:extLst>
              <a:ext uri="{FF2B5EF4-FFF2-40B4-BE49-F238E27FC236}">
                <a16:creationId xmlns:a16="http://schemas.microsoft.com/office/drawing/2014/main" id="{518AADEA-25CF-400E-97FC-8F6777C8D041}"/>
              </a:ext>
            </a:extLst>
          </p:cNvPr>
          <p:cNvCxnSpPr>
            <a:cxnSpLocks/>
          </p:cNvCxnSpPr>
          <p:nvPr/>
        </p:nvCxnSpPr>
        <p:spPr>
          <a:xfrm>
            <a:off x="1196691" y="4181406"/>
            <a:ext cx="0" cy="681811"/>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76" name="Straight Arrow Connector 75">
            <a:extLst>
              <a:ext uri="{FF2B5EF4-FFF2-40B4-BE49-F238E27FC236}">
                <a16:creationId xmlns:a16="http://schemas.microsoft.com/office/drawing/2014/main" id="{EF0FE68A-D7DC-4740-B5F1-542E2ABF46A4}"/>
              </a:ext>
            </a:extLst>
          </p:cNvPr>
          <p:cNvCxnSpPr>
            <a:cxnSpLocks/>
          </p:cNvCxnSpPr>
          <p:nvPr/>
        </p:nvCxnSpPr>
        <p:spPr>
          <a:xfrm flipV="1">
            <a:off x="1153255" y="4093412"/>
            <a:ext cx="0" cy="681811"/>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77" name="Straight Arrow Connector 76">
            <a:extLst>
              <a:ext uri="{FF2B5EF4-FFF2-40B4-BE49-F238E27FC236}">
                <a16:creationId xmlns:a16="http://schemas.microsoft.com/office/drawing/2014/main" id="{B31CAE7B-1533-4BB8-AD05-E39C7D98A7A1}"/>
              </a:ext>
            </a:extLst>
          </p:cNvPr>
          <p:cNvCxnSpPr>
            <a:cxnSpLocks/>
          </p:cNvCxnSpPr>
          <p:nvPr/>
        </p:nvCxnSpPr>
        <p:spPr>
          <a:xfrm>
            <a:off x="1481972" y="5095664"/>
            <a:ext cx="709727" cy="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78" name="Straight Arrow Connector 77">
            <a:extLst>
              <a:ext uri="{FF2B5EF4-FFF2-40B4-BE49-F238E27FC236}">
                <a16:creationId xmlns:a16="http://schemas.microsoft.com/office/drawing/2014/main" id="{D6D6B9F4-F1B5-4069-9D7D-919C059E731C}"/>
              </a:ext>
            </a:extLst>
          </p:cNvPr>
          <p:cNvCxnSpPr>
            <a:cxnSpLocks/>
          </p:cNvCxnSpPr>
          <p:nvPr/>
        </p:nvCxnSpPr>
        <p:spPr>
          <a:xfrm flipH="1">
            <a:off x="1432602" y="5149081"/>
            <a:ext cx="709727" cy="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grpSp>
        <p:nvGrpSpPr>
          <p:cNvPr id="81" name="Group 80">
            <a:extLst>
              <a:ext uri="{FF2B5EF4-FFF2-40B4-BE49-F238E27FC236}">
                <a16:creationId xmlns:a16="http://schemas.microsoft.com/office/drawing/2014/main" id="{62195CA9-F854-4401-B08D-292877F91919}"/>
              </a:ext>
            </a:extLst>
          </p:cNvPr>
          <p:cNvGrpSpPr/>
          <p:nvPr/>
        </p:nvGrpSpPr>
        <p:grpSpPr>
          <a:xfrm rot="16200000">
            <a:off x="1393139" y="4144549"/>
            <a:ext cx="850238" cy="672572"/>
            <a:chOff x="1551144" y="4285331"/>
            <a:chExt cx="850238" cy="672572"/>
          </a:xfrm>
        </p:grpSpPr>
        <p:cxnSp>
          <p:nvCxnSpPr>
            <p:cNvPr id="79" name="Straight Arrow Connector 78">
              <a:extLst>
                <a:ext uri="{FF2B5EF4-FFF2-40B4-BE49-F238E27FC236}">
                  <a16:creationId xmlns:a16="http://schemas.microsoft.com/office/drawing/2014/main" id="{FEA6B704-F91F-439A-AECC-B2E1F9312FDB}"/>
                </a:ext>
              </a:extLst>
            </p:cNvPr>
            <p:cNvCxnSpPr>
              <a:cxnSpLocks/>
            </p:cNvCxnSpPr>
            <p:nvPr/>
          </p:nvCxnSpPr>
          <p:spPr>
            <a:xfrm flipV="1">
              <a:off x="1601915" y="4329028"/>
              <a:ext cx="799467" cy="628875"/>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80" name="Straight Arrow Connector 79">
              <a:extLst>
                <a:ext uri="{FF2B5EF4-FFF2-40B4-BE49-F238E27FC236}">
                  <a16:creationId xmlns:a16="http://schemas.microsoft.com/office/drawing/2014/main" id="{3AC0E0DE-C130-475E-AA26-F9AD44B2D0D1}"/>
                </a:ext>
              </a:extLst>
            </p:cNvPr>
            <p:cNvCxnSpPr>
              <a:cxnSpLocks/>
            </p:cNvCxnSpPr>
            <p:nvPr/>
          </p:nvCxnSpPr>
          <p:spPr>
            <a:xfrm flipH="1">
              <a:off x="1551144" y="4285331"/>
              <a:ext cx="815732" cy="656065"/>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grpSp>
      <p:graphicFrame>
        <p:nvGraphicFramePr>
          <p:cNvPr id="4" name="Table 3">
            <a:extLst>
              <a:ext uri="{FF2B5EF4-FFF2-40B4-BE49-F238E27FC236}">
                <a16:creationId xmlns:a16="http://schemas.microsoft.com/office/drawing/2014/main" id="{71D6CF63-5ECF-4496-9EB9-427EDA0B98CA}"/>
              </a:ext>
            </a:extLst>
          </p:cNvPr>
          <p:cNvGraphicFramePr>
            <a:graphicFrameLocks noGrp="1"/>
          </p:cNvGraphicFramePr>
          <p:nvPr>
            <p:extLst>
              <p:ext uri="{D42A27DB-BD31-4B8C-83A1-F6EECF244321}">
                <p14:modId xmlns:p14="http://schemas.microsoft.com/office/powerpoint/2010/main" val="3055767403"/>
              </p:ext>
            </p:extLst>
          </p:nvPr>
        </p:nvGraphicFramePr>
        <p:xfrm>
          <a:off x="4132541" y="3423743"/>
          <a:ext cx="4713512" cy="2377440"/>
        </p:xfrm>
        <a:graphic>
          <a:graphicData uri="http://schemas.openxmlformats.org/drawingml/2006/table">
            <a:tbl>
              <a:tblPr firstRow="1" bandRow="1">
                <a:tableStyleId>{5C22544A-7EE6-4342-B048-85BDC9FD1C3A}</a:tableStyleId>
              </a:tblPr>
              <a:tblGrid>
                <a:gridCol w="1178378">
                  <a:extLst>
                    <a:ext uri="{9D8B030D-6E8A-4147-A177-3AD203B41FA5}">
                      <a16:colId xmlns:a16="http://schemas.microsoft.com/office/drawing/2014/main" val="1604341650"/>
                    </a:ext>
                  </a:extLst>
                </a:gridCol>
                <a:gridCol w="1178378">
                  <a:extLst>
                    <a:ext uri="{9D8B030D-6E8A-4147-A177-3AD203B41FA5}">
                      <a16:colId xmlns:a16="http://schemas.microsoft.com/office/drawing/2014/main" val="1585863868"/>
                    </a:ext>
                  </a:extLst>
                </a:gridCol>
                <a:gridCol w="1178378">
                  <a:extLst>
                    <a:ext uri="{9D8B030D-6E8A-4147-A177-3AD203B41FA5}">
                      <a16:colId xmlns:a16="http://schemas.microsoft.com/office/drawing/2014/main" val="1510761275"/>
                    </a:ext>
                  </a:extLst>
                </a:gridCol>
                <a:gridCol w="1178378">
                  <a:extLst>
                    <a:ext uri="{9D8B030D-6E8A-4147-A177-3AD203B41FA5}">
                      <a16:colId xmlns:a16="http://schemas.microsoft.com/office/drawing/2014/main" val="2667237158"/>
                    </a:ext>
                  </a:extLst>
                </a:gridCol>
              </a:tblGrid>
              <a:tr h="370840">
                <a:tc>
                  <a:txBody>
                    <a:bodyPr/>
                    <a:lstStyle/>
                    <a:p>
                      <a:r>
                        <a:rPr lang="en-US" b="0" dirty="0">
                          <a:solidFill>
                            <a:schemeClr val="tx1"/>
                          </a:solidFill>
                        </a:rPr>
                        <a:t>“n” atoms</a:t>
                      </a:r>
                    </a:p>
                  </a:txBody>
                  <a:tcPr/>
                </a:tc>
                <a:tc>
                  <a:txBody>
                    <a:bodyPr/>
                    <a:lstStyle/>
                    <a:p>
                      <a:r>
                        <a:rPr lang="en-US" b="0" dirty="0">
                          <a:solidFill>
                            <a:schemeClr val="tx1"/>
                          </a:solidFill>
                        </a:rPr>
                        <a:t>Peaks total</a:t>
                      </a:r>
                    </a:p>
                  </a:txBody>
                  <a:tcPr/>
                </a:tc>
                <a:tc>
                  <a:txBody>
                    <a:bodyPr/>
                    <a:lstStyle/>
                    <a:p>
                      <a:r>
                        <a:rPr lang="en-US" b="0" dirty="0">
                          <a:solidFill>
                            <a:schemeClr val="tx1"/>
                          </a:solidFill>
                        </a:rPr>
                        <a:t>Peaks zero length</a:t>
                      </a:r>
                    </a:p>
                  </a:txBody>
                  <a:tcPr/>
                </a:tc>
                <a:tc>
                  <a:txBody>
                    <a:bodyPr/>
                    <a:lstStyle/>
                    <a:p>
                      <a:r>
                        <a:rPr lang="en-US" b="0" dirty="0">
                          <a:solidFill>
                            <a:schemeClr val="tx1"/>
                          </a:solidFill>
                        </a:rPr>
                        <a:t>Peaks non-zero length</a:t>
                      </a:r>
                    </a:p>
                  </a:txBody>
                  <a:tcPr/>
                </a:tc>
                <a:extLst>
                  <a:ext uri="{0D108BD9-81ED-4DB2-BD59-A6C34878D82A}">
                    <a16:rowId xmlns:a16="http://schemas.microsoft.com/office/drawing/2014/main" val="813572060"/>
                  </a:ext>
                </a:extLst>
              </a:tr>
              <a:tr h="279639">
                <a:tc>
                  <a:txBody>
                    <a:bodyPr/>
                    <a:lstStyle/>
                    <a:p>
                      <a:r>
                        <a:rPr lang="en-US" dirty="0">
                          <a:solidFill>
                            <a:srgbClr val="FF0000"/>
                          </a:solidFill>
                        </a:rPr>
                        <a:t>n</a:t>
                      </a:r>
                    </a:p>
                  </a:txBody>
                  <a:tcPr/>
                </a:tc>
                <a:tc>
                  <a:txBody>
                    <a:bodyPr/>
                    <a:lstStyle/>
                    <a:p>
                      <a:r>
                        <a:rPr lang="en-US" dirty="0">
                          <a:solidFill>
                            <a:srgbClr val="FF0000"/>
                          </a:solidFill>
                        </a:rPr>
                        <a:t>n</a:t>
                      </a:r>
                      <a:r>
                        <a:rPr lang="en-US" baseline="30000" dirty="0">
                          <a:solidFill>
                            <a:srgbClr val="FF0000"/>
                          </a:solidFill>
                        </a:rPr>
                        <a:t>2</a:t>
                      </a:r>
                    </a:p>
                  </a:txBody>
                  <a:tcPr/>
                </a:tc>
                <a:tc>
                  <a:txBody>
                    <a:bodyPr/>
                    <a:lstStyle/>
                    <a:p>
                      <a:r>
                        <a:rPr lang="en-US" dirty="0">
                          <a:solidFill>
                            <a:srgbClr val="FF0000"/>
                          </a:solidFill>
                        </a:rPr>
                        <a:t>n</a:t>
                      </a:r>
                    </a:p>
                  </a:txBody>
                  <a:tcPr/>
                </a:tc>
                <a:tc>
                  <a:txBody>
                    <a:bodyPr/>
                    <a:lstStyle/>
                    <a:p>
                      <a:r>
                        <a:rPr lang="en-US" dirty="0">
                          <a:solidFill>
                            <a:srgbClr val="FF0000"/>
                          </a:solidFill>
                        </a:rPr>
                        <a:t>n</a:t>
                      </a:r>
                      <a:r>
                        <a:rPr lang="en-US" baseline="30000" dirty="0">
                          <a:solidFill>
                            <a:srgbClr val="FF0000"/>
                          </a:solidFill>
                        </a:rPr>
                        <a:t>2</a:t>
                      </a:r>
                      <a:r>
                        <a:rPr lang="en-US" dirty="0">
                          <a:solidFill>
                            <a:srgbClr val="FF0000"/>
                          </a:solidFill>
                        </a:rPr>
                        <a:t>-n</a:t>
                      </a:r>
                    </a:p>
                  </a:txBody>
                  <a:tcPr/>
                </a:tc>
                <a:extLst>
                  <a:ext uri="{0D108BD9-81ED-4DB2-BD59-A6C34878D82A}">
                    <a16:rowId xmlns:a16="http://schemas.microsoft.com/office/drawing/2014/main" val="3912352263"/>
                  </a:ext>
                </a:extLst>
              </a:tr>
              <a:tr h="279639">
                <a:tc>
                  <a:txBody>
                    <a:bodyPr/>
                    <a:lstStyle/>
                    <a:p>
                      <a:r>
                        <a:rPr lang="en-US" dirty="0"/>
                        <a:t>7</a:t>
                      </a:r>
                    </a:p>
                  </a:txBody>
                  <a:tcPr>
                    <a:lnB w="12700" cap="flat" cmpd="sng" algn="ctr">
                      <a:solidFill>
                        <a:schemeClr val="tx1"/>
                      </a:solidFill>
                      <a:prstDash val="solid"/>
                      <a:round/>
                      <a:headEnd type="none" w="med" len="med"/>
                      <a:tailEnd type="none" w="med" len="med"/>
                    </a:lnB>
                  </a:tcPr>
                </a:tc>
                <a:tc>
                  <a:txBody>
                    <a:bodyPr/>
                    <a:lstStyle/>
                    <a:p>
                      <a:r>
                        <a:rPr lang="en-US" baseline="0" dirty="0"/>
                        <a:t>49</a:t>
                      </a:r>
                    </a:p>
                  </a:txBody>
                  <a:tcPr>
                    <a:lnB w="12700" cap="flat" cmpd="sng" algn="ctr">
                      <a:solidFill>
                        <a:schemeClr val="tx1"/>
                      </a:solidFill>
                      <a:prstDash val="solid"/>
                      <a:round/>
                      <a:headEnd type="none" w="med" len="med"/>
                      <a:tailEnd type="none" w="med" len="med"/>
                    </a:lnB>
                  </a:tcPr>
                </a:tc>
                <a:tc>
                  <a:txBody>
                    <a:bodyPr/>
                    <a:lstStyle/>
                    <a:p>
                      <a:r>
                        <a:rPr lang="en-US" dirty="0"/>
                        <a:t>7</a:t>
                      </a:r>
                    </a:p>
                  </a:txBody>
                  <a:tcPr>
                    <a:lnB w="12700" cap="flat" cmpd="sng" algn="ctr">
                      <a:solidFill>
                        <a:schemeClr val="tx1"/>
                      </a:solidFill>
                      <a:prstDash val="solid"/>
                      <a:round/>
                      <a:headEnd type="none" w="med" len="med"/>
                      <a:tailEnd type="none" w="med" len="med"/>
                    </a:lnB>
                  </a:tcPr>
                </a:tc>
                <a:tc>
                  <a:txBody>
                    <a:bodyPr/>
                    <a:lstStyle/>
                    <a:p>
                      <a:r>
                        <a:rPr lang="en-US" dirty="0"/>
                        <a:t>42</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0690745"/>
                  </a:ext>
                </a:extLst>
              </a:tr>
              <a:tr h="279639">
                <a:tc>
                  <a:txBody>
                    <a:bodyPr/>
                    <a:lstStyle/>
                    <a:p>
                      <a:r>
                        <a:rPr lang="en-US" b="1" dirty="0"/>
                        <a:t>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b="0" baseline="0" dirty="0"/>
                        <a:t>64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b="0" dirty="0"/>
                        <a:t>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b="1" dirty="0"/>
                        <a:t>56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12387275"/>
                  </a:ext>
                </a:extLst>
              </a:tr>
              <a:tr h="279639">
                <a:tc>
                  <a:txBody>
                    <a:bodyPr/>
                    <a:lstStyle/>
                    <a:p>
                      <a:r>
                        <a:rPr lang="en-US" dirty="0"/>
                        <a:t>9</a:t>
                      </a:r>
                    </a:p>
                  </a:txBody>
                  <a:tcPr>
                    <a:lnT w="12700" cap="flat" cmpd="sng" algn="ctr">
                      <a:solidFill>
                        <a:schemeClr val="tx1"/>
                      </a:solidFill>
                      <a:prstDash val="solid"/>
                      <a:round/>
                      <a:headEnd type="none" w="med" len="med"/>
                      <a:tailEnd type="none" w="med" len="med"/>
                    </a:lnT>
                  </a:tcPr>
                </a:tc>
                <a:tc>
                  <a:txBody>
                    <a:bodyPr/>
                    <a:lstStyle/>
                    <a:p>
                      <a:r>
                        <a:rPr lang="en-US" baseline="0" dirty="0"/>
                        <a:t>81</a:t>
                      </a:r>
                    </a:p>
                  </a:txBody>
                  <a:tcPr>
                    <a:lnT w="12700" cap="flat" cmpd="sng" algn="ctr">
                      <a:solidFill>
                        <a:schemeClr val="tx1"/>
                      </a:solidFill>
                      <a:prstDash val="solid"/>
                      <a:round/>
                      <a:headEnd type="none" w="med" len="med"/>
                      <a:tailEnd type="none" w="med" len="med"/>
                    </a:lnT>
                  </a:tcPr>
                </a:tc>
                <a:tc>
                  <a:txBody>
                    <a:bodyPr/>
                    <a:lstStyle/>
                    <a:p>
                      <a:r>
                        <a:rPr lang="en-US" dirty="0"/>
                        <a:t>9</a:t>
                      </a:r>
                    </a:p>
                  </a:txBody>
                  <a:tcPr>
                    <a:lnT w="12700" cap="flat" cmpd="sng" algn="ctr">
                      <a:solidFill>
                        <a:schemeClr val="tx1"/>
                      </a:solidFill>
                      <a:prstDash val="solid"/>
                      <a:round/>
                      <a:headEnd type="none" w="med" len="med"/>
                      <a:tailEnd type="none" w="med" len="med"/>
                    </a:lnT>
                  </a:tcPr>
                </a:tc>
                <a:tc>
                  <a:txBody>
                    <a:bodyPr/>
                    <a:lstStyle/>
                    <a:p>
                      <a:r>
                        <a:rPr lang="en-US" dirty="0"/>
                        <a:t>72</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426465506"/>
                  </a:ext>
                </a:extLst>
              </a:tr>
            </a:tbl>
          </a:graphicData>
        </a:graphic>
      </p:graphicFrame>
      <p:sp>
        <p:nvSpPr>
          <p:cNvPr id="27" name="Oval 26">
            <a:extLst>
              <a:ext uri="{FF2B5EF4-FFF2-40B4-BE49-F238E27FC236}">
                <a16:creationId xmlns:a16="http://schemas.microsoft.com/office/drawing/2014/main" id="{9AD146EB-3C78-410C-877C-1B5B9E9326BC}"/>
              </a:ext>
            </a:extLst>
          </p:cNvPr>
          <p:cNvSpPr>
            <a:spLocks noChangeAspect="1"/>
          </p:cNvSpPr>
          <p:nvPr/>
        </p:nvSpPr>
        <p:spPr>
          <a:xfrm>
            <a:off x="1624404" y="2601568"/>
            <a:ext cx="457200" cy="4572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28" name="Oval 27">
            <a:extLst>
              <a:ext uri="{FF2B5EF4-FFF2-40B4-BE49-F238E27FC236}">
                <a16:creationId xmlns:a16="http://schemas.microsoft.com/office/drawing/2014/main" id="{7247F774-8FE9-497C-A6CF-E8F30FFBCFAA}"/>
              </a:ext>
            </a:extLst>
          </p:cNvPr>
          <p:cNvSpPr>
            <a:spLocks noChangeAspect="1"/>
          </p:cNvSpPr>
          <p:nvPr/>
        </p:nvSpPr>
        <p:spPr>
          <a:xfrm>
            <a:off x="3032218" y="4249757"/>
            <a:ext cx="457200" cy="4572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31" name="Arc 30">
            <a:extLst>
              <a:ext uri="{FF2B5EF4-FFF2-40B4-BE49-F238E27FC236}">
                <a16:creationId xmlns:a16="http://schemas.microsoft.com/office/drawing/2014/main" id="{DFA116BD-DDF1-4B0C-8609-C4B3BF638C8D}"/>
              </a:ext>
            </a:extLst>
          </p:cNvPr>
          <p:cNvSpPr/>
          <p:nvPr/>
        </p:nvSpPr>
        <p:spPr>
          <a:xfrm rot="2700000">
            <a:off x="1543278" y="2220071"/>
            <a:ext cx="613632" cy="579437"/>
          </a:xfrm>
          <a:prstGeom prst="arc">
            <a:avLst>
              <a:gd name="adj1" fmla="val 5692343"/>
              <a:gd name="adj2" fmla="val 0"/>
            </a:avLst>
          </a:prstGeom>
          <a:ln w="28575">
            <a:head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3" name="Arc 32">
            <a:extLst>
              <a:ext uri="{FF2B5EF4-FFF2-40B4-BE49-F238E27FC236}">
                <a16:creationId xmlns:a16="http://schemas.microsoft.com/office/drawing/2014/main" id="{7104E2E2-7DDA-4C4E-BF0D-D6FFB7902FED}"/>
              </a:ext>
            </a:extLst>
          </p:cNvPr>
          <p:cNvSpPr/>
          <p:nvPr/>
        </p:nvSpPr>
        <p:spPr>
          <a:xfrm rot="2700000" flipH="1">
            <a:off x="3228685" y="4145852"/>
            <a:ext cx="613632" cy="579437"/>
          </a:xfrm>
          <a:prstGeom prst="arc">
            <a:avLst>
              <a:gd name="adj1" fmla="val 5692343"/>
              <a:gd name="adj2" fmla="val 0"/>
            </a:avLst>
          </a:prstGeom>
          <a:ln w="28575">
            <a:head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36" name="Straight Arrow Connector 35">
            <a:extLst>
              <a:ext uri="{FF2B5EF4-FFF2-40B4-BE49-F238E27FC236}">
                <a16:creationId xmlns:a16="http://schemas.microsoft.com/office/drawing/2014/main" id="{4F457E6D-CDEC-47C3-9FD0-94191506DDFC}"/>
              </a:ext>
            </a:extLst>
          </p:cNvPr>
          <p:cNvCxnSpPr>
            <a:cxnSpLocks/>
          </p:cNvCxnSpPr>
          <p:nvPr/>
        </p:nvCxnSpPr>
        <p:spPr>
          <a:xfrm>
            <a:off x="1963064" y="3077701"/>
            <a:ext cx="298931" cy="536046"/>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sp>
        <p:nvSpPr>
          <p:cNvPr id="39" name="Arc 38">
            <a:extLst>
              <a:ext uri="{FF2B5EF4-FFF2-40B4-BE49-F238E27FC236}">
                <a16:creationId xmlns:a16="http://schemas.microsoft.com/office/drawing/2014/main" id="{6EA29C85-62CD-40AD-9860-8734962E0E6C}"/>
              </a:ext>
            </a:extLst>
          </p:cNvPr>
          <p:cNvSpPr/>
          <p:nvPr/>
        </p:nvSpPr>
        <p:spPr>
          <a:xfrm rot="2700000" flipV="1">
            <a:off x="-75763" y="4235173"/>
            <a:ext cx="613632" cy="579437"/>
          </a:xfrm>
          <a:prstGeom prst="arc">
            <a:avLst>
              <a:gd name="adj1" fmla="val 5692343"/>
              <a:gd name="adj2" fmla="val 0"/>
            </a:avLst>
          </a:prstGeom>
          <a:ln w="28575">
            <a:head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40" name="Arc 39">
            <a:extLst>
              <a:ext uri="{FF2B5EF4-FFF2-40B4-BE49-F238E27FC236}">
                <a16:creationId xmlns:a16="http://schemas.microsoft.com/office/drawing/2014/main" id="{757F2DCA-7291-4365-8462-7F9180299EF9}"/>
              </a:ext>
            </a:extLst>
          </p:cNvPr>
          <p:cNvSpPr/>
          <p:nvPr/>
        </p:nvSpPr>
        <p:spPr>
          <a:xfrm rot="2700000" flipH="1" flipV="1">
            <a:off x="1480650" y="6028076"/>
            <a:ext cx="613632" cy="579437"/>
          </a:xfrm>
          <a:prstGeom prst="arc">
            <a:avLst>
              <a:gd name="adj1" fmla="val 5692343"/>
              <a:gd name="adj2" fmla="val 0"/>
            </a:avLst>
          </a:prstGeom>
          <a:ln w="28575">
            <a:head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43" name="Oval 42">
            <a:extLst>
              <a:ext uri="{FF2B5EF4-FFF2-40B4-BE49-F238E27FC236}">
                <a16:creationId xmlns:a16="http://schemas.microsoft.com/office/drawing/2014/main" id="{0DCB21EE-99C3-437F-8029-43D560A42868}"/>
              </a:ext>
            </a:extLst>
          </p:cNvPr>
          <p:cNvSpPr>
            <a:spLocks noChangeAspect="1"/>
          </p:cNvSpPr>
          <p:nvPr/>
        </p:nvSpPr>
        <p:spPr>
          <a:xfrm>
            <a:off x="298301" y="4260982"/>
            <a:ext cx="457200" cy="4572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sp>
        <p:nvSpPr>
          <p:cNvPr id="44" name="Oval 43">
            <a:extLst>
              <a:ext uri="{FF2B5EF4-FFF2-40B4-BE49-F238E27FC236}">
                <a16:creationId xmlns:a16="http://schemas.microsoft.com/office/drawing/2014/main" id="{E9077E66-59B0-48AC-BFA4-BDC740CD9202}"/>
              </a:ext>
            </a:extLst>
          </p:cNvPr>
          <p:cNvSpPr>
            <a:spLocks noChangeAspect="1"/>
          </p:cNvSpPr>
          <p:nvPr/>
        </p:nvSpPr>
        <p:spPr>
          <a:xfrm>
            <a:off x="1609246" y="5807372"/>
            <a:ext cx="457200" cy="4572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cxnSp>
        <p:nvCxnSpPr>
          <p:cNvPr id="59" name="Straight Arrow Connector 58">
            <a:extLst>
              <a:ext uri="{FF2B5EF4-FFF2-40B4-BE49-F238E27FC236}">
                <a16:creationId xmlns:a16="http://schemas.microsoft.com/office/drawing/2014/main" id="{159BAB0B-55FB-4B71-9554-57D5F3B24E43}"/>
              </a:ext>
            </a:extLst>
          </p:cNvPr>
          <p:cNvCxnSpPr>
            <a:cxnSpLocks/>
          </p:cNvCxnSpPr>
          <p:nvPr/>
        </p:nvCxnSpPr>
        <p:spPr>
          <a:xfrm flipH="1" flipV="1">
            <a:off x="1918402" y="3084948"/>
            <a:ext cx="332253" cy="60582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60" name="Straight Arrow Connector 59">
            <a:extLst>
              <a:ext uri="{FF2B5EF4-FFF2-40B4-BE49-F238E27FC236}">
                <a16:creationId xmlns:a16="http://schemas.microsoft.com/office/drawing/2014/main" id="{617B90E6-5A78-433C-B143-2BDEFC3D6D7F}"/>
              </a:ext>
            </a:extLst>
          </p:cNvPr>
          <p:cNvCxnSpPr>
            <a:cxnSpLocks/>
          </p:cNvCxnSpPr>
          <p:nvPr/>
        </p:nvCxnSpPr>
        <p:spPr>
          <a:xfrm flipH="1">
            <a:off x="1369740" y="3140074"/>
            <a:ext cx="327568" cy="546653"/>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61" name="Straight Arrow Connector 60">
            <a:extLst>
              <a:ext uri="{FF2B5EF4-FFF2-40B4-BE49-F238E27FC236}">
                <a16:creationId xmlns:a16="http://schemas.microsoft.com/office/drawing/2014/main" id="{21A6D2C0-2132-4D03-A28D-A6F9F3B8F307}"/>
              </a:ext>
            </a:extLst>
          </p:cNvPr>
          <p:cNvCxnSpPr>
            <a:cxnSpLocks/>
          </p:cNvCxnSpPr>
          <p:nvPr/>
        </p:nvCxnSpPr>
        <p:spPr>
          <a:xfrm flipV="1">
            <a:off x="1388358" y="3065860"/>
            <a:ext cx="302073" cy="499199"/>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62" name="Straight Arrow Connector 61">
            <a:extLst>
              <a:ext uri="{FF2B5EF4-FFF2-40B4-BE49-F238E27FC236}">
                <a16:creationId xmlns:a16="http://schemas.microsoft.com/office/drawing/2014/main" id="{AD6D6328-82AB-4CBE-ABED-9A38684EF4BB}"/>
              </a:ext>
            </a:extLst>
          </p:cNvPr>
          <p:cNvCxnSpPr>
            <a:cxnSpLocks/>
          </p:cNvCxnSpPr>
          <p:nvPr/>
        </p:nvCxnSpPr>
        <p:spPr>
          <a:xfrm flipH="1" flipV="1">
            <a:off x="1873191" y="3054745"/>
            <a:ext cx="437785" cy="1820416"/>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63" name="Straight Arrow Connector 62">
            <a:extLst>
              <a:ext uri="{FF2B5EF4-FFF2-40B4-BE49-F238E27FC236}">
                <a16:creationId xmlns:a16="http://schemas.microsoft.com/office/drawing/2014/main" id="{F9A59C71-8852-47CD-808F-D71C09408F3D}"/>
              </a:ext>
            </a:extLst>
          </p:cNvPr>
          <p:cNvCxnSpPr>
            <a:cxnSpLocks/>
          </p:cNvCxnSpPr>
          <p:nvPr/>
        </p:nvCxnSpPr>
        <p:spPr>
          <a:xfrm rot="10800000" flipH="1" flipV="1">
            <a:off x="1839560" y="3113106"/>
            <a:ext cx="437785" cy="1820416"/>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grpSp>
        <p:nvGrpSpPr>
          <p:cNvPr id="15" name="Group 14">
            <a:extLst>
              <a:ext uri="{FF2B5EF4-FFF2-40B4-BE49-F238E27FC236}">
                <a16:creationId xmlns:a16="http://schemas.microsoft.com/office/drawing/2014/main" id="{4F9747F2-8CD8-4164-BE11-24EFBD56ABB4}"/>
              </a:ext>
            </a:extLst>
          </p:cNvPr>
          <p:cNvGrpSpPr/>
          <p:nvPr/>
        </p:nvGrpSpPr>
        <p:grpSpPr>
          <a:xfrm flipH="1">
            <a:off x="1340549" y="3121313"/>
            <a:ext cx="471416" cy="1878777"/>
            <a:chOff x="1991960" y="3207145"/>
            <a:chExt cx="471416" cy="1878777"/>
          </a:xfrm>
        </p:grpSpPr>
        <p:cxnSp>
          <p:nvCxnSpPr>
            <p:cNvPr id="64" name="Straight Arrow Connector 63">
              <a:extLst>
                <a:ext uri="{FF2B5EF4-FFF2-40B4-BE49-F238E27FC236}">
                  <a16:creationId xmlns:a16="http://schemas.microsoft.com/office/drawing/2014/main" id="{25C15791-87CA-4F41-85E7-43A4149D3969}"/>
                </a:ext>
              </a:extLst>
            </p:cNvPr>
            <p:cNvCxnSpPr>
              <a:cxnSpLocks/>
            </p:cNvCxnSpPr>
            <p:nvPr/>
          </p:nvCxnSpPr>
          <p:spPr>
            <a:xfrm flipH="1" flipV="1">
              <a:off x="2025591" y="3207145"/>
              <a:ext cx="437785" cy="1820416"/>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67" name="Straight Arrow Connector 66">
              <a:extLst>
                <a:ext uri="{FF2B5EF4-FFF2-40B4-BE49-F238E27FC236}">
                  <a16:creationId xmlns:a16="http://schemas.microsoft.com/office/drawing/2014/main" id="{0EDC0827-93A3-4119-9318-7481E6B597F2}"/>
                </a:ext>
              </a:extLst>
            </p:cNvPr>
            <p:cNvCxnSpPr>
              <a:cxnSpLocks/>
            </p:cNvCxnSpPr>
            <p:nvPr/>
          </p:nvCxnSpPr>
          <p:spPr>
            <a:xfrm rot="10800000" flipH="1" flipV="1">
              <a:off x="1991960" y="3265506"/>
              <a:ext cx="437785" cy="1820416"/>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grpSp>
      <p:cxnSp>
        <p:nvCxnSpPr>
          <p:cNvPr id="73" name="Straight Arrow Connector 72">
            <a:extLst>
              <a:ext uri="{FF2B5EF4-FFF2-40B4-BE49-F238E27FC236}">
                <a16:creationId xmlns:a16="http://schemas.microsoft.com/office/drawing/2014/main" id="{0848C49E-A43A-4724-9275-8FF85BB8AB66}"/>
              </a:ext>
            </a:extLst>
          </p:cNvPr>
          <p:cNvCxnSpPr>
            <a:cxnSpLocks/>
          </p:cNvCxnSpPr>
          <p:nvPr/>
        </p:nvCxnSpPr>
        <p:spPr>
          <a:xfrm>
            <a:off x="2115691" y="3019599"/>
            <a:ext cx="1071053" cy="1215841"/>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82" name="Straight Arrow Connector 81">
            <a:extLst>
              <a:ext uri="{FF2B5EF4-FFF2-40B4-BE49-F238E27FC236}">
                <a16:creationId xmlns:a16="http://schemas.microsoft.com/office/drawing/2014/main" id="{137E1FE2-285D-45C6-8034-C1AD900320AE}"/>
              </a:ext>
            </a:extLst>
          </p:cNvPr>
          <p:cNvCxnSpPr>
            <a:cxnSpLocks/>
          </p:cNvCxnSpPr>
          <p:nvPr/>
        </p:nvCxnSpPr>
        <p:spPr>
          <a:xfrm flipH="1" flipV="1">
            <a:off x="2058129" y="3019599"/>
            <a:ext cx="1055558" cy="1216545"/>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grpSp>
        <p:nvGrpSpPr>
          <p:cNvPr id="87" name="Group 86">
            <a:extLst>
              <a:ext uri="{FF2B5EF4-FFF2-40B4-BE49-F238E27FC236}">
                <a16:creationId xmlns:a16="http://schemas.microsoft.com/office/drawing/2014/main" id="{BBD19EB4-1943-4577-9C09-D9521116DACF}"/>
              </a:ext>
            </a:extLst>
          </p:cNvPr>
          <p:cNvGrpSpPr/>
          <p:nvPr/>
        </p:nvGrpSpPr>
        <p:grpSpPr>
          <a:xfrm rot="5569619" flipH="1">
            <a:off x="1987657" y="3256403"/>
            <a:ext cx="471416" cy="1878777"/>
            <a:chOff x="1991960" y="3207145"/>
            <a:chExt cx="471416" cy="1878777"/>
          </a:xfrm>
        </p:grpSpPr>
        <p:cxnSp>
          <p:nvCxnSpPr>
            <p:cNvPr id="88" name="Straight Arrow Connector 87">
              <a:extLst>
                <a:ext uri="{FF2B5EF4-FFF2-40B4-BE49-F238E27FC236}">
                  <a16:creationId xmlns:a16="http://schemas.microsoft.com/office/drawing/2014/main" id="{DBDE13B5-D539-4500-8DEA-9CBF768943DD}"/>
                </a:ext>
              </a:extLst>
            </p:cNvPr>
            <p:cNvCxnSpPr>
              <a:cxnSpLocks/>
            </p:cNvCxnSpPr>
            <p:nvPr/>
          </p:nvCxnSpPr>
          <p:spPr>
            <a:xfrm flipH="1" flipV="1">
              <a:off x="2025591" y="3207145"/>
              <a:ext cx="437785" cy="1820416"/>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89" name="Straight Arrow Connector 88">
              <a:extLst>
                <a:ext uri="{FF2B5EF4-FFF2-40B4-BE49-F238E27FC236}">
                  <a16:creationId xmlns:a16="http://schemas.microsoft.com/office/drawing/2014/main" id="{B8EF00D4-457E-496D-B033-7E556FFE7AD6}"/>
                </a:ext>
              </a:extLst>
            </p:cNvPr>
            <p:cNvCxnSpPr>
              <a:cxnSpLocks/>
            </p:cNvCxnSpPr>
            <p:nvPr/>
          </p:nvCxnSpPr>
          <p:spPr>
            <a:xfrm rot="10800000" flipH="1" flipV="1">
              <a:off x="1991960" y="3265506"/>
              <a:ext cx="437785" cy="1820416"/>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grpSp>
      <p:cxnSp>
        <p:nvCxnSpPr>
          <p:cNvPr id="100" name="Straight Arrow Connector 99">
            <a:extLst>
              <a:ext uri="{FF2B5EF4-FFF2-40B4-BE49-F238E27FC236}">
                <a16:creationId xmlns:a16="http://schemas.microsoft.com/office/drawing/2014/main" id="{CF9338C6-CF95-494A-A6A5-F7E06A446445}"/>
              </a:ext>
            </a:extLst>
          </p:cNvPr>
          <p:cNvCxnSpPr>
            <a:cxnSpLocks/>
            <a:endCxn id="44" idx="0"/>
          </p:cNvCxnSpPr>
          <p:nvPr/>
        </p:nvCxnSpPr>
        <p:spPr>
          <a:xfrm>
            <a:off x="1819752" y="3102376"/>
            <a:ext cx="18094" cy="2704996"/>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102" name="Straight Arrow Connector 101">
            <a:extLst>
              <a:ext uri="{FF2B5EF4-FFF2-40B4-BE49-F238E27FC236}">
                <a16:creationId xmlns:a16="http://schemas.microsoft.com/office/drawing/2014/main" id="{46E543F9-5B68-46E4-9A53-452F62427411}"/>
              </a:ext>
            </a:extLst>
          </p:cNvPr>
          <p:cNvCxnSpPr>
            <a:cxnSpLocks/>
          </p:cNvCxnSpPr>
          <p:nvPr/>
        </p:nvCxnSpPr>
        <p:spPr>
          <a:xfrm rot="10800000">
            <a:off x="1863839" y="3066070"/>
            <a:ext cx="18094" cy="2704996"/>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103" name="Straight Arrow Connector 102">
            <a:extLst>
              <a:ext uri="{FF2B5EF4-FFF2-40B4-BE49-F238E27FC236}">
                <a16:creationId xmlns:a16="http://schemas.microsoft.com/office/drawing/2014/main" id="{B4574CD5-604E-47AD-B3AE-5C14B8E28F17}"/>
              </a:ext>
            </a:extLst>
          </p:cNvPr>
          <p:cNvCxnSpPr>
            <a:cxnSpLocks/>
          </p:cNvCxnSpPr>
          <p:nvPr/>
        </p:nvCxnSpPr>
        <p:spPr>
          <a:xfrm flipV="1">
            <a:off x="632247" y="2992551"/>
            <a:ext cx="1043285" cy="124289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105" name="Straight Arrow Connector 104">
            <a:extLst>
              <a:ext uri="{FF2B5EF4-FFF2-40B4-BE49-F238E27FC236}">
                <a16:creationId xmlns:a16="http://schemas.microsoft.com/office/drawing/2014/main" id="{DC5637D1-605B-4079-980D-7D16B359CEF8}"/>
              </a:ext>
            </a:extLst>
          </p:cNvPr>
          <p:cNvCxnSpPr>
            <a:cxnSpLocks/>
          </p:cNvCxnSpPr>
          <p:nvPr/>
        </p:nvCxnSpPr>
        <p:spPr>
          <a:xfrm rot="10800000" flipV="1">
            <a:off x="531029" y="3028453"/>
            <a:ext cx="1043285" cy="124289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grpSp>
        <p:nvGrpSpPr>
          <p:cNvPr id="108" name="Group 107">
            <a:extLst>
              <a:ext uri="{FF2B5EF4-FFF2-40B4-BE49-F238E27FC236}">
                <a16:creationId xmlns:a16="http://schemas.microsoft.com/office/drawing/2014/main" id="{9001A8F9-F8EA-4E3F-8DC8-3DA04D5E9C94}"/>
              </a:ext>
            </a:extLst>
          </p:cNvPr>
          <p:cNvGrpSpPr/>
          <p:nvPr/>
        </p:nvGrpSpPr>
        <p:grpSpPr>
          <a:xfrm flipV="1">
            <a:off x="2037576" y="4691645"/>
            <a:ext cx="1128615" cy="1216545"/>
            <a:chOff x="2210529" y="3171999"/>
            <a:chExt cx="1128615" cy="1216545"/>
          </a:xfrm>
        </p:grpSpPr>
        <p:cxnSp>
          <p:nvCxnSpPr>
            <p:cNvPr id="106" name="Straight Arrow Connector 105">
              <a:extLst>
                <a:ext uri="{FF2B5EF4-FFF2-40B4-BE49-F238E27FC236}">
                  <a16:creationId xmlns:a16="http://schemas.microsoft.com/office/drawing/2014/main" id="{79034BE5-5874-4A00-AA25-F6F1334AAAED}"/>
                </a:ext>
              </a:extLst>
            </p:cNvPr>
            <p:cNvCxnSpPr>
              <a:cxnSpLocks/>
            </p:cNvCxnSpPr>
            <p:nvPr/>
          </p:nvCxnSpPr>
          <p:spPr>
            <a:xfrm>
              <a:off x="2268091" y="3171999"/>
              <a:ext cx="1071053" cy="1215841"/>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107" name="Straight Arrow Connector 106">
              <a:extLst>
                <a:ext uri="{FF2B5EF4-FFF2-40B4-BE49-F238E27FC236}">
                  <a16:creationId xmlns:a16="http://schemas.microsoft.com/office/drawing/2014/main" id="{82C1D80D-C3DA-423A-847B-52565FECAD54}"/>
                </a:ext>
              </a:extLst>
            </p:cNvPr>
            <p:cNvCxnSpPr>
              <a:cxnSpLocks/>
            </p:cNvCxnSpPr>
            <p:nvPr/>
          </p:nvCxnSpPr>
          <p:spPr>
            <a:xfrm flipH="1" flipV="1">
              <a:off x="2210529" y="3171999"/>
              <a:ext cx="1055558" cy="1216545"/>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grpSp>
      <p:grpSp>
        <p:nvGrpSpPr>
          <p:cNvPr id="109" name="Group 108">
            <a:extLst>
              <a:ext uri="{FF2B5EF4-FFF2-40B4-BE49-F238E27FC236}">
                <a16:creationId xmlns:a16="http://schemas.microsoft.com/office/drawing/2014/main" id="{8D781E1A-D6DC-45C8-BFDC-11743AB95A1E}"/>
              </a:ext>
            </a:extLst>
          </p:cNvPr>
          <p:cNvGrpSpPr/>
          <p:nvPr/>
        </p:nvGrpSpPr>
        <p:grpSpPr>
          <a:xfrm flipH="1" flipV="1">
            <a:off x="553766" y="4673835"/>
            <a:ext cx="1128615" cy="1216545"/>
            <a:chOff x="2210529" y="3171999"/>
            <a:chExt cx="1128615" cy="1216545"/>
          </a:xfrm>
        </p:grpSpPr>
        <p:cxnSp>
          <p:nvCxnSpPr>
            <p:cNvPr id="110" name="Straight Arrow Connector 109">
              <a:extLst>
                <a:ext uri="{FF2B5EF4-FFF2-40B4-BE49-F238E27FC236}">
                  <a16:creationId xmlns:a16="http://schemas.microsoft.com/office/drawing/2014/main" id="{F62443DC-D43C-49B0-9780-56438B06C8C2}"/>
                </a:ext>
              </a:extLst>
            </p:cNvPr>
            <p:cNvCxnSpPr>
              <a:cxnSpLocks/>
            </p:cNvCxnSpPr>
            <p:nvPr/>
          </p:nvCxnSpPr>
          <p:spPr>
            <a:xfrm>
              <a:off x="2268091" y="3171999"/>
              <a:ext cx="1071053" cy="1215841"/>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111" name="Straight Arrow Connector 110">
              <a:extLst>
                <a:ext uri="{FF2B5EF4-FFF2-40B4-BE49-F238E27FC236}">
                  <a16:creationId xmlns:a16="http://schemas.microsoft.com/office/drawing/2014/main" id="{3AA9B84E-6E3B-400E-9C6F-B9C5C29184FA}"/>
                </a:ext>
              </a:extLst>
            </p:cNvPr>
            <p:cNvCxnSpPr>
              <a:cxnSpLocks/>
            </p:cNvCxnSpPr>
            <p:nvPr/>
          </p:nvCxnSpPr>
          <p:spPr>
            <a:xfrm flipH="1" flipV="1">
              <a:off x="2210529" y="3171999"/>
              <a:ext cx="1055558" cy="1216545"/>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grpSp>
      <p:cxnSp>
        <p:nvCxnSpPr>
          <p:cNvPr id="112" name="Straight Arrow Connector 111">
            <a:extLst>
              <a:ext uri="{FF2B5EF4-FFF2-40B4-BE49-F238E27FC236}">
                <a16:creationId xmlns:a16="http://schemas.microsoft.com/office/drawing/2014/main" id="{728F5784-B6BD-4A9B-9F88-C006A9F7FCAF}"/>
              </a:ext>
            </a:extLst>
          </p:cNvPr>
          <p:cNvCxnSpPr>
            <a:cxnSpLocks/>
          </p:cNvCxnSpPr>
          <p:nvPr/>
        </p:nvCxnSpPr>
        <p:spPr>
          <a:xfrm flipV="1">
            <a:off x="1418740" y="4516538"/>
            <a:ext cx="1623733" cy="52716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114" name="Straight Arrow Connector 113">
            <a:extLst>
              <a:ext uri="{FF2B5EF4-FFF2-40B4-BE49-F238E27FC236}">
                <a16:creationId xmlns:a16="http://schemas.microsoft.com/office/drawing/2014/main" id="{66BB2247-F7F2-440F-87C9-5DD1975ADB1B}"/>
              </a:ext>
            </a:extLst>
          </p:cNvPr>
          <p:cNvCxnSpPr>
            <a:cxnSpLocks/>
          </p:cNvCxnSpPr>
          <p:nvPr/>
        </p:nvCxnSpPr>
        <p:spPr>
          <a:xfrm rot="10800000" flipV="1">
            <a:off x="1335428" y="4582752"/>
            <a:ext cx="1623733" cy="52716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115" name="Straight Arrow Connector 114">
            <a:extLst>
              <a:ext uri="{FF2B5EF4-FFF2-40B4-BE49-F238E27FC236}">
                <a16:creationId xmlns:a16="http://schemas.microsoft.com/office/drawing/2014/main" id="{FBDEF53C-8EBB-4436-BDBC-23ECD43828F6}"/>
              </a:ext>
            </a:extLst>
          </p:cNvPr>
          <p:cNvCxnSpPr>
            <a:cxnSpLocks/>
          </p:cNvCxnSpPr>
          <p:nvPr/>
        </p:nvCxnSpPr>
        <p:spPr>
          <a:xfrm>
            <a:off x="2625589" y="4011258"/>
            <a:ext cx="460066" cy="305766"/>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119" name="Straight Arrow Connector 118">
            <a:extLst>
              <a:ext uri="{FF2B5EF4-FFF2-40B4-BE49-F238E27FC236}">
                <a16:creationId xmlns:a16="http://schemas.microsoft.com/office/drawing/2014/main" id="{C78C4992-83CB-49C4-959F-7A2073AADEA2}"/>
              </a:ext>
            </a:extLst>
          </p:cNvPr>
          <p:cNvCxnSpPr>
            <a:cxnSpLocks/>
          </p:cNvCxnSpPr>
          <p:nvPr/>
        </p:nvCxnSpPr>
        <p:spPr>
          <a:xfrm rot="10800000">
            <a:off x="2602278" y="4042226"/>
            <a:ext cx="460066" cy="305766"/>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120" name="Straight Arrow Connector 119">
            <a:extLst>
              <a:ext uri="{FF2B5EF4-FFF2-40B4-BE49-F238E27FC236}">
                <a16:creationId xmlns:a16="http://schemas.microsoft.com/office/drawing/2014/main" id="{5FF68DA2-0EE1-4F36-80C9-6AFF7CCAB784}"/>
              </a:ext>
            </a:extLst>
          </p:cNvPr>
          <p:cNvCxnSpPr>
            <a:cxnSpLocks/>
          </p:cNvCxnSpPr>
          <p:nvPr/>
        </p:nvCxnSpPr>
        <p:spPr>
          <a:xfrm rot="10800000" flipV="1">
            <a:off x="1419794" y="4261620"/>
            <a:ext cx="799467" cy="628875"/>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grpSp>
        <p:nvGrpSpPr>
          <p:cNvPr id="123" name="Group 122">
            <a:extLst>
              <a:ext uri="{FF2B5EF4-FFF2-40B4-BE49-F238E27FC236}">
                <a16:creationId xmlns:a16="http://schemas.microsoft.com/office/drawing/2014/main" id="{5782C080-02C0-44F3-AA27-3782E8C17B08}"/>
              </a:ext>
            </a:extLst>
          </p:cNvPr>
          <p:cNvGrpSpPr/>
          <p:nvPr/>
        </p:nvGrpSpPr>
        <p:grpSpPr>
          <a:xfrm flipV="1">
            <a:off x="2537420" y="4608774"/>
            <a:ext cx="483377" cy="336734"/>
            <a:chOff x="2754678" y="4163658"/>
            <a:chExt cx="483377" cy="336734"/>
          </a:xfrm>
        </p:grpSpPr>
        <p:cxnSp>
          <p:nvCxnSpPr>
            <p:cNvPr id="121" name="Straight Arrow Connector 120">
              <a:extLst>
                <a:ext uri="{FF2B5EF4-FFF2-40B4-BE49-F238E27FC236}">
                  <a16:creationId xmlns:a16="http://schemas.microsoft.com/office/drawing/2014/main" id="{03F3C002-C6EA-40A2-82A3-8B4FA6E29F2E}"/>
                </a:ext>
              </a:extLst>
            </p:cNvPr>
            <p:cNvCxnSpPr>
              <a:cxnSpLocks/>
            </p:cNvCxnSpPr>
            <p:nvPr/>
          </p:nvCxnSpPr>
          <p:spPr>
            <a:xfrm>
              <a:off x="2777989" y="4163658"/>
              <a:ext cx="460066" cy="305766"/>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122" name="Straight Arrow Connector 121">
              <a:extLst>
                <a:ext uri="{FF2B5EF4-FFF2-40B4-BE49-F238E27FC236}">
                  <a16:creationId xmlns:a16="http://schemas.microsoft.com/office/drawing/2014/main" id="{2632C7FA-8962-4F79-8B2C-249348571CF3}"/>
                </a:ext>
              </a:extLst>
            </p:cNvPr>
            <p:cNvCxnSpPr>
              <a:cxnSpLocks/>
            </p:cNvCxnSpPr>
            <p:nvPr/>
          </p:nvCxnSpPr>
          <p:spPr>
            <a:xfrm rot="10800000">
              <a:off x="2754678" y="4194626"/>
              <a:ext cx="460066" cy="305766"/>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grpSp>
      <p:grpSp>
        <p:nvGrpSpPr>
          <p:cNvPr id="129" name="Group 128">
            <a:extLst>
              <a:ext uri="{FF2B5EF4-FFF2-40B4-BE49-F238E27FC236}">
                <a16:creationId xmlns:a16="http://schemas.microsoft.com/office/drawing/2014/main" id="{52B2411B-760D-487E-84E7-EF0B3AC5B2E1}"/>
              </a:ext>
            </a:extLst>
          </p:cNvPr>
          <p:cNvGrpSpPr/>
          <p:nvPr/>
        </p:nvGrpSpPr>
        <p:grpSpPr>
          <a:xfrm flipH="1">
            <a:off x="607158" y="3995013"/>
            <a:ext cx="548235" cy="934250"/>
            <a:chOff x="2689820" y="4163658"/>
            <a:chExt cx="548235" cy="934250"/>
          </a:xfrm>
        </p:grpSpPr>
        <p:cxnSp>
          <p:nvCxnSpPr>
            <p:cNvPr id="124" name="Straight Arrow Connector 123">
              <a:extLst>
                <a:ext uri="{FF2B5EF4-FFF2-40B4-BE49-F238E27FC236}">
                  <a16:creationId xmlns:a16="http://schemas.microsoft.com/office/drawing/2014/main" id="{88CF2D7B-93F5-4823-B273-9DDBD618E95D}"/>
                </a:ext>
              </a:extLst>
            </p:cNvPr>
            <p:cNvCxnSpPr>
              <a:cxnSpLocks/>
            </p:cNvCxnSpPr>
            <p:nvPr/>
          </p:nvCxnSpPr>
          <p:spPr>
            <a:xfrm>
              <a:off x="2777989" y="4163658"/>
              <a:ext cx="460066" cy="305766"/>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125" name="Straight Arrow Connector 124">
              <a:extLst>
                <a:ext uri="{FF2B5EF4-FFF2-40B4-BE49-F238E27FC236}">
                  <a16:creationId xmlns:a16="http://schemas.microsoft.com/office/drawing/2014/main" id="{D66F0768-8EF4-4EE8-85C0-E235641CFF3C}"/>
                </a:ext>
              </a:extLst>
            </p:cNvPr>
            <p:cNvCxnSpPr>
              <a:cxnSpLocks/>
            </p:cNvCxnSpPr>
            <p:nvPr/>
          </p:nvCxnSpPr>
          <p:spPr>
            <a:xfrm rot="10800000">
              <a:off x="2754678" y="4194626"/>
              <a:ext cx="460066" cy="305766"/>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grpSp>
          <p:nvGrpSpPr>
            <p:cNvPr id="126" name="Group 125">
              <a:extLst>
                <a:ext uri="{FF2B5EF4-FFF2-40B4-BE49-F238E27FC236}">
                  <a16:creationId xmlns:a16="http://schemas.microsoft.com/office/drawing/2014/main" id="{CD981304-BDE9-4ADD-8A57-80021607961B}"/>
                </a:ext>
              </a:extLst>
            </p:cNvPr>
            <p:cNvGrpSpPr/>
            <p:nvPr/>
          </p:nvGrpSpPr>
          <p:grpSpPr>
            <a:xfrm flipV="1">
              <a:off x="2689820" y="4761174"/>
              <a:ext cx="483377" cy="336734"/>
              <a:chOff x="2754678" y="4163658"/>
              <a:chExt cx="483377" cy="336734"/>
            </a:xfrm>
          </p:grpSpPr>
          <p:cxnSp>
            <p:nvCxnSpPr>
              <p:cNvPr id="127" name="Straight Arrow Connector 126">
                <a:extLst>
                  <a:ext uri="{FF2B5EF4-FFF2-40B4-BE49-F238E27FC236}">
                    <a16:creationId xmlns:a16="http://schemas.microsoft.com/office/drawing/2014/main" id="{BDD6B7BF-77FA-4C57-8F35-99E52DE9E488}"/>
                  </a:ext>
                </a:extLst>
              </p:cNvPr>
              <p:cNvCxnSpPr>
                <a:cxnSpLocks/>
              </p:cNvCxnSpPr>
              <p:nvPr/>
            </p:nvCxnSpPr>
            <p:spPr>
              <a:xfrm>
                <a:off x="2777989" y="4163658"/>
                <a:ext cx="460066" cy="305766"/>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128" name="Straight Arrow Connector 127">
                <a:extLst>
                  <a:ext uri="{FF2B5EF4-FFF2-40B4-BE49-F238E27FC236}">
                    <a16:creationId xmlns:a16="http://schemas.microsoft.com/office/drawing/2014/main" id="{4EFB3AFC-3A9C-43F9-98C5-8E908C172F60}"/>
                  </a:ext>
                </a:extLst>
              </p:cNvPr>
              <p:cNvCxnSpPr>
                <a:cxnSpLocks/>
              </p:cNvCxnSpPr>
              <p:nvPr/>
            </p:nvCxnSpPr>
            <p:spPr>
              <a:xfrm rot="10800000">
                <a:off x="2754678" y="4194626"/>
                <a:ext cx="460066" cy="305766"/>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grpSp>
      </p:grpSp>
      <p:cxnSp>
        <p:nvCxnSpPr>
          <p:cNvPr id="130" name="Straight Arrow Connector 129">
            <a:extLst>
              <a:ext uri="{FF2B5EF4-FFF2-40B4-BE49-F238E27FC236}">
                <a16:creationId xmlns:a16="http://schemas.microsoft.com/office/drawing/2014/main" id="{C8D7AC34-D63D-403A-9235-32665FBBB13B}"/>
              </a:ext>
            </a:extLst>
          </p:cNvPr>
          <p:cNvCxnSpPr>
            <a:cxnSpLocks/>
          </p:cNvCxnSpPr>
          <p:nvPr/>
        </p:nvCxnSpPr>
        <p:spPr>
          <a:xfrm flipH="1" flipV="1">
            <a:off x="1273495" y="4113640"/>
            <a:ext cx="447220" cy="1693732"/>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133" name="Straight Arrow Connector 132">
            <a:extLst>
              <a:ext uri="{FF2B5EF4-FFF2-40B4-BE49-F238E27FC236}">
                <a16:creationId xmlns:a16="http://schemas.microsoft.com/office/drawing/2014/main" id="{2F80CEB4-8CD5-40AA-8EA0-9C7E31047355}"/>
              </a:ext>
            </a:extLst>
          </p:cNvPr>
          <p:cNvCxnSpPr>
            <a:cxnSpLocks/>
          </p:cNvCxnSpPr>
          <p:nvPr/>
        </p:nvCxnSpPr>
        <p:spPr>
          <a:xfrm rot="10800000" flipH="1" flipV="1">
            <a:off x="1347063" y="4187285"/>
            <a:ext cx="447220" cy="1693732"/>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grpSp>
        <p:nvGrpSpPr>
          <p:cNvPr id="136" name="Group 135">
            <a:extLst>
              <a:ext uri="{FF2B5EF4-FFF2-40B4-BE49-F238E27FC236}">
                <a16:creationId xmlns:a16="http://schemas.microsoft.com/office/drawing/2014/main" id="{746164F9-A517-4676-B846-88D25A0DD745}"/>
              </a:ext>
            </a:extLst>
          </p:cNvPr>
          <p:cNvGrpSpPr/>
          <p:nvPr/>
        </p:nvGrpSpPr>
        <p:grpSpPr>
          <a:xfrm flipH="1">
            <a:off x="1855661" y="4065249"/>
            <a:ext cx="520788" cy="1767377"/>
            <a:chOff x="1425895" y="4266040"/>
            <a:chExt cx="520788" cy="1767377"/>
          </a:xfrm>
        </p:grpSpPr>
        <p:cxnSp>
          <p:nvCxnSpPr>
            <p:cNvPr id="134" name="Straight Arrow Connector 133">
              <a:extLst>
                <a:ext uri="{FF2B5EF4-FFF2-40B4-BE49-F238E27FC236}">
                  <a16:creationId xmlns:a16="http://schemas.microsoft.com/office/drawing/2014/main" id="{E2E794F3-B7C6-440A-97C0-B9D974F560C3}"/>
                </a:ext>
              </a:extLst>
            </p:cNvPr>
            <p:cNvCxnSpPr>
              <a:cxnSpLocks/>
            </p:cNvCxnSpPr>
            <p:nvPr/>
          </p:nvCxnSpPr>
          <p:spPr>
            <a:xfrm flipH="1" flipV="1">
              <a:off x="1425895" y="4266040"/>
              <a:ext cx="447220" cy="1693732"/>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135" name="Straight Arrow Connector 134">
              <a:extLst>
                <a:ext uri="{FF2B5EF4-FFF2-40B4-BE49-F238E27FC236}">
                  <a16:creationId xmlns:a16="http://schemas.microsoft.com/office/drawing/2014/main" id="{D937547E-138C-4431-8BAF-4917D6C5222E}"/>
                </a:ext>
              </a:extLst>
            </p:cNvPr>
            <p:cNvCxnSpPr>
              <a:cxnSpLocks/>
            </p:cNvCxnSpPr>
            <p:nvPr/>
          </p:nvCxnSpPr>
          <p:spPr>
            <a:xfrm rot="10800000" flipH="1" flipV="1">
              <a:off x="1499463" y="4339685"/>
              <a:ext cx="447220" cy="1693732"/>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grpSp>
      <p:grpSp>
        <p:nvGrpSpPr>
          <p:cNvPr id="139" name="Group 138">
            <a:extLst>
              <a:ext uri="{FF2B5EF4-FFF2-40B4-BE49-F238E27FC236}">
                <a16:creationId xmlns:a16="http://schemas.microsoft.com/office/drawing/2014/main" id="{D338F696-F74A-43E9-BA93-4F338F23AFEA}"/>
              </a:ext>
            </a:extLst>
          </p:cNvPr>
          <p:cNvGrpSpPr/>
          <p:nvPr/>
        </p:nvGrpSpPr>
        <p:grpSpPr>
          <a:xfrm flipV="1">
            <a:off x="1936067" y="5282435"/>
            <a:ext cx="343593" cy="613067"/>
            <a:chOff x="2070802" y="3230101"/>
            <a:chExt cx="343593" cy="613067"/>
          </a:xfrm>
        </p:grpSpPr>
        <p:cxnSp>
          <p:nvCxnSpPr>
            <p:cNvPr id="137" name="Straight Arrow Connector 136">
              <a:extLst>
                <a:ext uri="{FF2B5EF4-FFF2-40B4-BE49-F238E27FC236}">
                  <a16:creationId xmlns:a16="http://schemas.microsoft.com/office/drawing/2014/main" id="{11C33F72-5F7D-433A-A75F-581E52D6570E}"/>
                </a:ext>
              </a:extLst>
            </p:cNvPr>
            <p:cNvCxnSpPr>
              <a:cxnSpLocks/>
            </p:cNvCxnSpPr>
            <p:nvPr/>
          </p:nvCxnSpPr>
          <p:spPr>
            <a:xfrm>
              <a:off x="2115464" y="3230101"/>
              <a:ext cx="298931" cy="536046"/>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138" name="Straight Arrow Connector 137">
              <a:extLst>
                <a:ext uri="{FF2B5EF4-FFF2-40B4-BE49-F238E27FC236}">
                  <a16:creationId xmlns:a16="http://schemas.microsoft.com/office/drawing/2014/main" id="{319D71F0-8A76-44CA-8A50-FA0DD4A722D7}"/>
                </a:ext>
              </a:extLst>
            </p:cNvPr>
            <p:cNvCxnSpPr>
              <a:cxnSpLocks/>
            </p:cNvCxnSpPr>
            <p:nvPr/>
          </p:nvCxnSpPr>
          <p:spPr>
            <a:xfrm flipH="1" flipV="1">
              <a:off x="2070802" y="3237348"/>
              <a:ext cx="332253" cy="60582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grpSp>
      <p:grpSp>
        <p:nvGrpSpPr>
          <p:cNvPr id="140" name="Group 139">
            <a:extLst>
              <a:ext uri="{FF2B5EF4-FFF2-40B4-BE49-F238E27FC236}">
                <a16:creationId xmlns:a16="http://schemas.microsoft.com/office/drawing/2014/main" id="{95BC4DB0-1574-463A-B5DD-232331FDBE07}"/>
              </a:ext>
            </a:extLst>
          </p:cNvPr>
          <p:cNvGrpSpPr/>
          <p:nvPr/>
        </p:nvGrpSpPr>
        <p:grpSpPr>
          <a:xfrm flipH="1" flipV="1">
            <a:off x="1354833" y="5204519"/>
            <a:ext cx="343593" cy="613067"/>
            <a:chOff x="2070802" y="3230101"/>
            <a:chExt cx="343593" cy="613067"/>
          </a:xfrm>
        </p:grpSpPr>
        <p:cxnSp>
          <p:nvCxnSpPr>
            <p:cNvPr id="141" name="Straight Arrow Connector 140">
              <a:extLst>
                <a:ext uri="{FF2B5EF4-FFF2-40B4-BE49-F238E27FC236}">
                  <a16:creationId xmlns:a16="http://schemas.microsoft.com/office/drawing/2014/main" id="{6DB2D2B4-D7A3-44E5-9BFC-335E1DA13A96}"/>
                </a:ext>
              </a:extLst>
            </p:cNvPr>
            <p:cNvCxnSpPr>
              <a:cxnSpLocks/>
            </p:cNvCxnSpPr>
            <p:nvPr/>
          </p:nvCxnSpPr>
          <p:spPr>
            <a:xfrm>
              <a:off x="2115464" y="3230101"/>
              <a:ext cx="298931" cy="536046"/>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142" name="Straight Arrow Connector 141">
              <a:extLst>
                <a:ext uri="{FF2B5EF4-FFF2-40B4-BE49-F238E27FC236}">
                  <a16:creationId xmlns:a16="http://schemas.microsoft.com/office/drawing/2014/main" id="{75345771-4936-4AFF-93DA-E0B62925C8BA}"/>
                </a:ext>
              </a:extLst>
            </p:cNvPr>
            <p:cNvCxnSpPr>
              <a:cxnSpLocks/>
            </p:cNvCxnSpPr>
            <p:nvPr/>
          </p:nvCxnSpPr>
          <p:spPr>
            <a:xfrm flipH="1" flipV="1">
              <a:off x="2070802" y="3237348"/>
              <a:ext cx="332253" cy="60582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grpSp>
      <p:grpSp>
        <p:nvGrpSpPr>
          <p:cNvPr id="145" name="Group 144">
            <a:extLst>
              <a:ext uri="{FF2B5EF4-FFF2-40B4-BE49-F238E27FC236}">
                <a16:creationId xmlns:a16="http://schemas.microsoft.com/office/drawing/2014/main" id="{C511F7AD-79F9-4703-BF17-357E67CC83F2}"/>
              </a:ext>
            </a:extLst>
          </p:cNvPr>
          <p:cNvGrpSpPr/>
          <p:nvPr/>
        </p:nvGrpSpPr>
        <p:grpSpPr>
          <a:xfrm flipH="1">
            <a:off x="636876" y="4440388"/>
            <a:ext cx="1707045" cy="593374"/>
            <a:chOff x="1487828" y="4668938"/>
            <a:chExt cx="1707045" cy="593374"/>
          </a:xfrm>
        </p:grpSpPr>
        <p:cxnSp>
          <p:nvCxnSpPr>
            <p:cNvPr id="143" name="Straight Arrow Connector 142">
              <a:extLst>
                <a:ext uri="{FF2B5EF4-FFF2-40B4-BE49-F238E27FC236}">
                  <a16:creationId xmlns:a16="http://schemas.microsoft.com/office/drawing/2014/main" id="{F0FEDDD5-F2EF-498A-8F3C-9F1664977476}"/>
                </a:ext>
              </a:extLst>
            </p:cNvPr>
            <p:cNvCxnSpPr>
              <a:cxnSpLocks/>
            </p:cNvCxnSpPr>
            <p:nvPr/>
          </p:nvCxnSpPr>
          <p:spPr>
            <a:xfrm flipV="1">
              <a:off x="1571140" y="4668938"/>
              <a:ext cx="1623733" cy="52716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144" name="Straight Arrow Connector 143">
              <a:extLst>
                <a:ext uri="{FF2B5EF4-FFF2-40B4-BE49-F238E27FC236}">
                  <a16:creationId xmlns:a16="http://schemas.microsoft.com/office/drawing/2014/main" id="{9EF3D56F-51CF-491A-B70A-D71FFDC729E6}"/>
                </a:ext>
              </a:extLst>
            </p:cNvPr>
            <p:cNvCxnSpPr>
              <a:cxnSpLocks/>
            </p:cNvCxnSpPr>
            <p:nvPr/>
          </p:nvCxnSpPr>
          <p:spPr>
            <a:xfrm rot="10800000" flipV="1">
              <a:off x="1487828" y="4735152"/>
              <a:ext cx="1623733" cy="52716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grpSp>
      <p:grpSp>
        <p:nvGrpSpPr>
          <p:cNvPr id="146" name="Group 145">
            <a:extLst>
              <a:ext uri="{FF2B5EF4-FFF2-40B4-BE49-F238E27FC236}">
                <a16:creationId xmlns:a16="http://schemas.microsoft.com/office/drawing/2014/main" id="{8724C004-DB2E-455C-BC37-98A967504302}"/>
              </a:ext>
            </a:extLst>
          </p:cNvPr>
          <p:cNvGrpSpPr/>
          <p:nvPr/>
        </p:nvGrpSpPr>
        <p:grpSpPr>
          <a:xfrm flipH="1" flipV="1">
            <a:off x="609166" y="3872352"/>
            <a:ext cx="1707045" cy="593374"/>
            <a:chOff x="1487828" y="4668938"/>
            <a:chExt cx="1707045" cy="593374"/>
          </a:xfrm>
        </p:grpSpPr>
        <p:cxnSp>
          <p:nvCxnSpPr>
            <p:cNvPr id="147" name="Straight Arrow Connector 146">
              <a:extLst>
                <a:ext uri="{FF2B5EF4-FFF2-40B4-BE49-F238E27FC236}">
                  <a16:creationId xmlns:a16="http://schemas.microsoft.com/office/drawing/2014/main" id="{3C0F52D9-B841-44B3-8F23-5E0CAC63DAB9}"/>
                </a:ext>
              </a:extLst>
            </p:cNvPr>
            <p:cNvCxnSpPr>
              <a:cxnSpLocks/>
            </p:cNvCxnSpPr>
            <p:nvPr/>
          </p:nvCxnSpPr>
          <p:spPr>
            <a:xfrm flipV="1">
              <a:off x="1571140" y="4668938"/>
              <a:ext cx="1623733" cy="52716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148" name="Straight Arrow Connector 147">
              <a:extLst>
                <a:ext uri="{FF2B5EF4-FFF2-40B4-BE49-F238E27FC236}">
                  <a16:creationId xmlns:a16="http://schemas.microsoft.com/office/drawing/2014/main" id="{04A6EDAF-C147-4C3A-890E-5CF177572568}"/>
                </a:ext>
              </a:extLst>
            </p:cNvPr>
            <p:cNvCxnSpPr>
              <a:cxnSpLocks/>
            </p:cNvCxnSpPr>
            <p:nvPr/>
          </p:nvCxnSpPr>
          <p:spPr>
            <a:xfrm rot="10800000" flipV="1">
              <a:off x="1487828" y="4735152"/>
              <a:ext cx="1623733" cy="52716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grpSp>
      <p:sp>
        <p:nvSpPr>
          <p:cNvPr id="90" name="TextBox 89">
            <a:extLst>
              <a:ext uri="{FF2B5EF4-FFF2-40B4-BE49-F238E27FC236}">
                <a16:creationId xmlns:a16="http://schemas.microsoft.com/office/drawing/2014/main" id="{0D34CE8B-131D-4779-8EAF-A35A5A2EA454}"/>
              </a:ext>
            </a:extLst>
          </p:cNvPr>
          <p:cNvSpPr txBox="1"/>
          <p:nvPr/>
        </p:nvSpPr>
        <p:spPr>
          <a:xfrm>
            <a:off x="2048495" y="2040645"/>
            <a:ext cx="1588897" cy="307777"/>
          </a:xfrm>
          <a:prstGeom prst="rect">
            <a:avLst/>
          </a:prstGeom>
          <a:noFill/>
        </p:spPr>
        <p:txBody>
          <a:bodyPr wrap="none" rtlCol="0">
            <a:spAutoFit/>
          </a:bodyPr>
          <a:lstStyle/>
          <a:p>
            <a:r>
              <a:rPr lang="en-US" sz="1400" dirty="0">
                <a:solidFill>
                  <a:schemeClr val="bg1">
                    <a:lumMod val="65000"/>
                  </a:schemeClr>
                </a:solidFill>
              </a:rPr>
              <a:t>Unit cell of crystal</a:t>
            </a:r>
          </a:p>
        </p:txBody>
      </p:sp>
    </p:spTree>
    <p:extLst>
      <p:ext uri="{BB962C8B-B14F-4D97-AF65-F5344CB8AC3E}">
        <p14:creationId xmlns:p14="http://schemas.microsoft.com/office/powerpoint/2010/main" val="20137371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87808-92B0-4F44-9319-4B33A58EFB25}"/>
              </a:ext>
            </a:extLst>
          </p:cNvPr>
          <p:cNvSpPr>
            <a:spLocks noGrp="1"/>
          </p:cNvSpPr>
          <p:nvPr>
            <p:ph type="title"/>
          </p:nvPr>
        </p:nvSpPr>
        <p:spPr/>
        <p:txBody>
          <a:bodyPr/>
          <a:lstStyle/>
          <a:p>
            <a:pPr algn="l"/>
            <a:r>
              <a:rPr lang="en-US" sz="3200" dirty="0"/>
              <a:t>Match the </a:t>
            </a:r>
            <a:r>
              <a:rPr lang="en-US" sz="3200" dirty="0" err="1"/>
              <a:t>u,v,w</a:t>
            </a:r>
            <a:r>
              <a:rPr lang="en-US" sz="3200" dirty="0"/>
              <a:t> with appropriate vector equation and solve for </a:t>
            </a:r>
            <a:r>
              <a:rPr lang="en-US" sz="3200" dirty="0" err="1"/>
              <a:t>x,y,z</a:t>
            </a:r>
            <a:r>
              <a:rPr lang="en-US" sz="3200" dirty="0"/>
              <a:t> algebraically</a:t>
            </a:r>
            <a:r>
              <a:rPr lang="en-US" sz="4000" dirty="0"/>
              <a:t>.</a:t>
            </a:r>
          </a:p>
        </p:txBody>
      </p:sp>
      <p:sp>
        <p:nvSpPr>
          <p:cNvPr id="107" name="TextBox 106">
            <a:extLst>
              <a:ext uri="{FF2B5EF4-FFF2-40B4-BE49-F238E27FC236}">
                <a16:creationId xmlns:a16="http://schemas.microsoft.com/office/drawing/2014/main" id="{CBBA9B5B-DEDE-4DCB-80BF-6824F0D9AFEF}"/>
              </a:ext>
            </a:extLst>
          </p:cNvPr>
          <p:cNvSpPr txBox="1"/>
          <p:nvPr/>
        </p:nvSpPr>
        <p:spPr>
          <a:xfrm>
            <a:off x="3419891" y="2766536"/>
            <a:ext cx="2498371" cy="2862322"/>
          </a:xfrm>
          <a:prstGeom prst="rect">
            <a:avLst/>
          </a:prstGeom>
          <a:noFill/>
        </p:spPr>
        <p:txBody>
          <a:bodyPr wrap="square" rtlCol="0">
            <a:spAutoFit/>
          </a:bodyPr>
          <a:lstStyle/>
          <a:p>
            <a:r>
              <a:rPr lang="en-US" dirty="0"/>
              <a:t>              Match the </a:t>
            </a:r>
            <a:r>
              <a:rPr lang="en-US" dirty="0" err="1"/>
              <a:t>u,v,w</a:t>
            </a:r>
            <a:r>
              <a:rPr lang="en-US" dirty="0"/>
              <a:t> value from Patterson map.</a:t>
            </a:r>
          </a:p>
          <a:p>
            <a:endParaRPr lang="en-US" dirty="0"/>
          </a:p>
          <a:p>
            <a:endParaRPr lang="en-US" dirty="0"/>
          </a:p>
          <a:p>
            <a:r>
              <a:rPr lang="en-US" dirty="0"/>
              <a:t>with the appropriate algebraic expression for </a:t>
            </a:r>
            <a:r>
              <a:rPr lang="en-US" dirty="0" err="1"/>
              <a:t>u,v,w</a:t>
            </a:r>
            <a:r>
              <a:rPr lang="en-US" dirty="0"/>
              <a:t>  obtained by subtracting symmetry operators.</a:t>
            </a:r>
          </a:p>
        </p:txBody>
      </p:sp>
      <p:sp>
        <p:nvSpPr>
          <p:cNvPr id="5" name="TextBox 4">
            <a:extLst>
              <a:ext uri="{FF2B5EF4-FFF2-40B4-BE49-F238E27FC236}">
                <a16:creationId xmlns:a16="http://schemas.microsoft.com/office/drawing/2014/main" id="{8CA6061C-E4D0-495D-88AC-1890415710C6}"/>
              </a:ext>
            </a:extLst>
          </p:cNvPr>
          <p:cNvSpPr txBox="1"/>
          <p:nvPr/>
        </p:nvSpPr>
        <p:spPr>
          <a:xfrm>
            <a:off x="5918262" y="1698172"/>
            <a:ext cx="2348720" cy="7848302"/>
          </a:xfrm>
          <a:prstGeom prst="rect">
            <a:avLst/>
          </a:prstGeom>
          <a:noFill/>
        </p:spPr>
        <p:txBody>
          <a:bodyPr wrap="none" rtlCol="0">
            <a:spAutoFit/>
          </a:bodyPr>
          <a:lstStyle/>
          <a:p>
            <a:r>
              <a:rPr lang="en-US" sz="1050" dirty="0" err="1">
                <a:solidFill>
                  <a:schemeClr val="tx2"/>
                </a:solidFill>
                <a:latin typeface="Courier New" panose="02070309020205020404" pitchFamily="49" charset="0"/>
                <a:cs typeface="Courier New" panose="02070309020205020404" pitchFamily="49" charset="0"/>
              </a:rPr>
              <a:t>Symm</a:t>
            </a:r>
            <a:endParaRPr lang="en-US" sz="1050" dirty="0">
              <a:solidFill>
                <a:schemeClr val="tx2"/>
              </a:solidFill>
              <a:latin typeface="Courier New" panose="02070309020205020404" pitchFamily="49" charset="0"/>
              <a:cs typeface="Courier New" panose="02070309020205020404" pitchFamily="49" charset="0"/>
            </a:endParaRPr>
          </a:p>
          <a:p>
            <a:r>
              <a:rPr lang="en-US" sz="1050" dirty="0">
                <a:solidFill>
                  <a:schemeClr val="tx2"/>
                </a:solidFill>
                <a:latin typeface="Courier New" panose="02070309020205020404" pitchFamily="49" charset="0"/>
                <a:cs typeface="Courier New" panose="02070309020205020404" pitchFamily="49" charset="0"/>
              </a:rPr>
              <a:t>Op#    u       v      w</a:t>
            </a:r>
          </a:p>
          <a:p>
            <a:r>
              <a:rPr lang="en-US" sz="1050" dirty="0">
                <a:solidFill>
                  <a:schemeClr val="tx2"/>
                </a:solidFill>
                <a:latin typeface="Courier New" panose="02070309020205020404" pitchFamily="49" charset="0"/>
                <a:cs typeface="Courier New" panose="02070309020205020404" pitchFamily="49" charset="0"/>
              </a:rPr>
              <a:t>2-3) -½+x+y, -½-x-y,  -¼</a:t>
            </a:r>
          </a:p>
          <a:p>
            <a:r>
              <a:rPr lang="en-US" sz="1050" dirty="0">
                <a:solidFill>
                  <a:schemeClr val="tx2"/>
                </a:solidFill>
                <a:latin typeface="Courier New" panose="02070309020205020404" pitchFamily="49" charset="0"/>
                <a:cs typeface="Courier New" panose="02070309020205020404" pitchFamily="49" charset="0"/>
              </a:rPr>
              <a:t>3-2)  ½-x-y,  ½+x+y,   ¼</a:t>
            </a:r>
          </a:p>
          <a:p>
            <a:r>
              <a:rPr lang="en-US" sz="1050" dirty="0">
                <a:solidFill>
                  <a:schemeClr val="tx2"/>
                </a:solidFill>
                <a:latin typeface="Courier New" panose="02070309020205020404" pitchFamily="49" charset="0"/>
                <a:cs typeface="Courier New" panose="02070309020205020404" pitchFamily="49" charset="0"/>
              </a:rPr>
              <a:t>1-4) -½+x-y, -½+x+y,  -¼</a:t>
            </a:r>
          </a:p>
          <a:p>
            <a:r>
              <a:rPr lang="en-US" sz="1050" dirty="0">
                <a:solidFill>
                  <a:schemeClr val="tx2"/>
                </a:solidFill>
                <a:latin typeface="Courier New" panose="02070309020205020404" pitchFamily="49" charset="0"/>
                <a:cs typeface="Courier New" panose="02070309020205020404" pitchFamily="49" charset="0"/>
              </a:rPr>
              <a:t>4-1)  ½-x+y,  ½-x-y,   ¼</a:t>
            </a:r>
          </a:p>
          <a:p>
            <a:r>
              <a:rPr lang="en-US" sz="1050" dirty="0">
                <a:solidFill>
                  <a:schemeClr val="tx2"/>
                </a:solidFill>
                <a:latin typeface="Courier New" panose="02070309020205020404" pitchFamily="49" charset="0"/>
                <a:cs typeface="Courier New" panose="02070309020205020404" pitchFamily="49" charset="0"/>
              </a:rPr>
              <a:t>6-7) -½+x-y, -½-x-y,  -¼</a:t>
            </a:r>
          </a:p>
          <a:p>
            <a:r>
              <a:rPr lang="en-US" sz="1050" dirty="0">
                <a:solidFill>
                  <a:schemeClr val="tx2"/>
                </a:solidFill>
                <a:latin typeface="Courier New" panose="02070309020205020404" pitchFamily="49" charset="0"/>
                <a:cs typeface="Courier New" panose="02070309020205020404" pitchFamily="49" charset="0"/>
              </a:rPr>
              <a:t>7-6)  ½-x+y,  ½+x+y,   ¼</a:t>
            </a:r>
          </a:p>
          <a:p>
            <a:r>
              <a:rPr lang="en-US" sz="1050" dirty="0">
                <a:solidFill>
                  <a:schemeClr val="tx2"/>
                </a:solidFill>
                <a:latin typeface="Courier New" panose="02070309020205020404" pitchFamily="49" charset="0"/>
                <a:cs typeface="Courier New" panose="02070309020205020404" pitchFamily="49" charset="0"/>
              </a:rPr>
              <a:t>5-8) -½-x+y, -½+x+y,  -¼</a:t>
            </a:r>
          </a:p>
          <a:p>
            <a:r>
              <a:rPr lang="en-US" sz="1050" dirty="0">
                <a:solidFill>
                  <a:schemeClr val="tx2"/>
                </a:solidFill>
                <a:latin typeface="Courier New" panose="02070309020205020404" pitchFamily="49" charset="0"/>
                <a:cs typeface="Courier New" panose="02070309020205020404" pitchFamily="49" charset="0"/>
              </a:rPr>
              <a:t>8-5)  ½+x-y,  ½-x-y,   ¼</a:t>
            </a:r>
          </a:p>
          <a:p>
            <a:r>
              <a:rPr lang="en-US" sz="1050" dirty="0">
                <a:solidFill>
                  <a:schemeClr val="tx2"/>
                </a:solidFill>
                <a:latin typeface="Courier New" panose="02070309020205020404" pitchFamily="49" charset="0"/>
                <a:cs typeface="Courier New" panose="02070309020205020404" pitchFamily="49" charset="0"/>
              </a:rPr>
              <a:t>1-3) -½+x+y, -½-x+y,  -¾</a:t>
            </a:r>
          </a:p>
          <a:p>
            <a:r>
              <a:rPr lang="en-US" sz="1050" dirty="0">
                <a:solidFill>
                  <a:schemeClr val="tx2"/>
                </a:solidFill>
                <a:latin typeface="Courier New" panose="02070309020205020404" pitchFamily="49" charset="0"/>
                <a:cs typeface="Courier New" panose="02070309020205020404" pitchFamily="49" charset="0"/>
              </a:rPr>
              <a:t>3-1)  ½-x-y,  ½+x-y,   ¾</a:t>
            </a:r>
          </a:p>
          <a:p>
            <a:r>
              <a:rPr lang="en-US" sz="1050" dirty="0">
                <a:solidFill>
                  <a:schemeClr val="tx2"/>
                </a:solidFill>
                <a:latin typeface="Courier New" panose="02070309020205020404" pitchFamily="49" charset="0"/>
                <a:cs typeface="Courier New" panose="02070309020205020404" pitchFamily="49" charset="0"/>
              </a:rPr>
              <a:t>2-4) -½-x-y, -½+x-y,   ¼</a:t>
            </a:r>
          </a:p>
          <a:p>
            <a:r>
              <a:rPr lang="en-US" sz="1050" dirty="0">
                <a:solidFill>
                  <a:schemeClr val="tx2"/>
                </a:solidFill>
                <a:latin typeface="Courier New" panose="02070309020205020404" pitchFamily="49" charset="0"/>
                <a:cs typeface="Courier New" panose="02070309020205020404" pitchFamily="49" charset="0"/>
              </a:rPr>
              <a:t>4-2)  ½+x+y,  ½-x+y,  -¼</a:t>
            </a:r>
          </a:p>
          <a:p>
            <a:r>
              <a:rPr lang="en-US" sz="1050" dirty="0">
                <a:solidFill>
                  <a:schemeClr val="tx2"/>
                </a:solidFill>
                <a:latin typeface="Courier New" panose="02070309020205020404" pitchFamily="49" charset="0"/>
                <a:cs typeface="Courier New" panose="02070309020205020404" pitchFamily="49" charset="0"/>
              </a:rPr>
              <a:t>5-7) -½+x+y, -½+x-y,  -¾</a:t>
            </a:r>
          </a:p>
          <a:p>
            <a:r>
              <a:rPr lang="en-US" sz="1050" dirty="0">
                <a:solidFill>
                  <a:schemeClr val="tx2"/>
                </a:solidFill>
                <a:latin typeface="Courier New" panose="02070309020205020404" pitchFamily="49" charset="0"/>
                <a:cs typeface="Courier New" panose="02070309020205020404" pitchFamily="49" charset="0"/>
              </a:rPr>
              <a:t>7-5)  ½-x-y,  ½-x+y,   ¾</a:t>
            </a:r>
          </a:p>
          <a:p>
            <a:r>
              <a:rPr lang="en-US" sz="1050" dirty="0">
                <a:solidFill>
                  <a:schemeClr val="tx2"/>
                </a:solidFill>
                <a:latin typeface="Courier New" panose="02070309020205020404" pitchFamily="49" charset="0"/>
                <a:cs typeface="Courier New" panose="02070309020205020404" pitchFamily="49" charset="0"/>
              </a:rPr>
              <a:t>6-8)  ½-x-y, -½-x+y,   ¼</a:t>
            </a:r>
          </a:p>
          <a:p>
            <a:r>
              <a:rPr lang="en-US" sz="1050" dirty="0">
                <a:solidFill>
                  <a:schemeClr val="tx2"/>
                </a:solidFill>
                <a:latin typeface="Courier New" panose="02070309020205020404" pitchFamily="49" charset="0"/>
                <a:cs typeface="Courier New" panose="02070309020205020404" pitchFamily="49" charset="0"/>
              </a:rPr>
              <a:t>8-6) -½+x+y,  ½+x-y,  -¼ </a:t>
            </a:r>
          </a:p>
          <a:p>
            <a:r>
              <a:rPr lang="en-US" sz="1050" dirty="0">
                <a:solidFill>
                  <a:schemeClr val="tx2"/>
                </a:solidFill>
                <a:latin typeface="Courier New" panose="02070309020205020404" pitchFamily="49" charset="0"/>
                <a:cs typeface="Courier New" panose="02070309020205020404" pitchFamily="49" charset="0"/>
              </a:rPr>
              <a:t>3-5)   ½-2y,      ½,  -¼+2z</a:t>
            </a:r>
          </a:p>
          <a:p>
            <a:r>
              <a:rPr lang="en-US" sz="1050" dirty="0">
                <a:solidFill>
                  <a:schemeClr val="tx2"/>
                </a:solidFill>
                <a:latin typeface="Courier New" panose="02070309020205020404" pitchFamily="49" charset="0"/>
                <a:cs typeface="Courier New" panose="02070309020205020404" pitchFamily="49" charset="0"/>
              </a:rPr>
              <a:t>5-3)  -½+2y,     -½,   ¼-2z</a:t>
            </a:r>
          </a:p>
          <a:p>
            <a:r>
              <a:rPr lang="en-US" sz="1050" dirty="0">
                <a:solidFill>
                  <a:schemeClr val="tx2"/>
                </a:solidFill>
                <a:latin typeface="Courier New" panose="02070309020205020404" pitchFamily="49" charset="0"/>
                <a:cs typeface="Courier New" panose="02070309020205020404" pitchFamily="49" charset="0"/>
              </a:rPr>
              <a:t>4-6)   ½+2y,      ½,  -¼+2z</a:t>
            </a:r>
          </a:p>
          <a:p>
            <a:r>
              <a:rPr lang="en-US" sz="1050" dirty="0">
                <a:solidFill>
                  <a:schemeClr val="tx2"/>
                </a:solidFill>
                <a:latin typeface="Courier New" panose="02070309020205020404" pitchFamily="49" charset="0"/>
                <a:cs typeface="Courier New" panose="02070309020205020404" pitchFamily="49" charset="0"/>
              </a:rPr>
              <a:t>6-4)  -½-2y,     -½,   ¼-2z</a:t>
            </a:r>
          </a:p>
          <a:p>
            <a:r>
              <a:rPr lang="en-US" sz="1050" dirty="0">
                <a:solidFill>
                  <a:schemeClr val="tx2"/>
                </a:solidFill>
                <a:latin typeface="Courier New" panose="02070309020205020404" pitchFamily="49" charset="0"/>
                <a:cs typeface="Courier New" panose="02070309020205020404" pitchFamily="49" charset="0"/>
              </a:rPr>
              <a:t>1-7)  -½+2x,     -½,  -¾+2z</a:t>
            </a:r>
          </a:p>
          <a:p>
            <a:r>
              <a:rPr lang="en-US" sz="1050" dirty="0">
                <a:solidFill>
                  <a:schemeClr val="tx2"/>
                </a:solidFill>
                <a:latin typeface="Courier New" panose="02070309020205020404" pitchFamily="49" charset="0"/>
                <a:cs typeface="Courier New" panose="02070309020205020404" pitchFamily="49" charset="0"/>
              </a:rPr>
              <a:t>7-1)   ½-2x,      ½,   ¾-2z</a:t>
            </a:r>
          </a:p>
          <a:p>
            <a:r>
              <a:rPr lang="en-US" sz="1050" dirty="0">
                <a:solidFill>
                  <a:schemeClr val="tx2"/>
                </a:solidFill>
                <a:latin typeface="Courier New" panose="02070309020205020404" pitchFamily="49" charset="0"/>
                <a:cs typeface="Courier New" panose="02070309020205020404" pitchFamily="49" charset="0"/>
              </a:rPr>
              <a:t>2-8)  -½-2x,     -½,   ¼+2z</a:t>
            </a:r>
          </a:p>
          <a:p>
            <a:r>
              <a:rPr lang="en-US" sz="1050" dirty="0">
                <a:solidFill>
                  <a:schemeClr val="tx2"/>
                </a:solidFill>
                <a:latin typeface="Courier New" panose="02070309020205020404" pitchFamily="49" charset="0"/>
                <a:cs typeface="Courier New" panose="02070309020205020404" pitchFamily="49" charset="0"/>
              </a:rPr>
              <a:t>8-2)   ½+2x,      ½,  -¼-2z</a:t>
            </a:r>
          </a:p>
          <a:p>
            <a:r>
              <a:rPr lang="en-US" sz="1050" dirty="0">
                <a:solidFill>
                  <a:schemeClr val="tx2"/>
                </a:solidFill>
                <a:latin typeface="Courier New" panose="02070309020205020404" pitchFamily="49" charset="0"/>
                <a:cs typeface="Courier New" panose="02070309020205020404" pitchFamily="49" charset="0"/>
              </a:rPr>
              <a:t>4-5)      ½,   ½-2x,   ¼+2z</a:t>
            </a:r>
          </a:p>
          <a:p>
            <a:r>
              <a:rPr lang="en-US" sz="1050" dirty="0">
                <a:solidFill>
                  <a:schemeClr val="tx2"/>
                </a:solidFill>
                <a:latin typeface="Courier New" panose="02070309020205020404" pitchFamily="49" charset="0"/>
                <a:cs typeface="Courier New" panose="02070309020205020404" pitchFamily="49" charset="0"/>
              </a:rPr>
              <a:t>5-4)     -½,  -½+2x,  -¼-2z</a:t>
            </a:r>
          </a:p>
          <a:p>
            <a:r>
              <a:rPr lang="en-US" sz="1050" dirty="0">
                <a:solidFill>
                  <a:schemeClr val="tx2"/>
                </a:solidFill>
                <a:latin typeface="Courier New" panose="02070309020205020404" pitchFamily="49" charset="0"/>
                <a:cs typeface="Courier New" panose="02070309020205020404" pitchFamily="49" charset="0"/>
              </a:rPr>
              <a:t>3-6)      ½,   ½+2x,   ¼+2z</a:t>
            </a:r>
          </a:p>
          <a:p>
            <a:r>
              <a:rPr lang="en-US" sz="1050" dirty="0">
                <a:solidFill>
                  <a:schemeClr val="tx2"/>
                </a:solidFill>
                <a:latin typeface="Courier New" panose="02070309020205020404" pitchFamily="49" charset="0"/>
                <a:cs typeface="Courier New" panose="02070309020205020404" pitchFamily="49" charset="0"/>
              </a:rPr>
              <a:t>6-3)     -½,  -½-2x,  -¼-2z</a:t>
            </a:r>
          </a:p>
          <a:p>
            <a:r>
              <a:rPr lang="en-US" sz="1050" dirty="0">
                <a:solidFill>
                  <a:schemeClr val="tx2"/>
                </a:solidFill>
                <a:latin typeface="Courier New" panose="02070309020205020404" pitchFamily="49" charset="0"/>
                <a:cs typeface="Courier New" panose="02070309020205020404" pitchFamily="49" charset="0"/>
              </a:rPr>
              <a:t>2-7)     -½,  -½-2y,  -¼+2z</a:t>
            </a:r>
          </a:p>
          <a:p>
            <a:r>
              <a:rPr lang="en-US" sz="1050" dirty="0">
                <a:solidFill>
                  <a:schemeClr val="tx2"/>
                </a:solidFill>
                <a:latin typeface="Courier New" panose="02070309020205020404" pitchFamily="49" charset="0"/>
                <a:cs typeface="Courier New" panose="02070309020205020404" pitchFamily="49" charset="0"/>
              </a:rPr>
              <a:t>7-2)      ½,   ½+2y,   ¼-2z</a:t>
            </a:r>
          </a:p>
          <a:p>
            <a:r>
              <a:rPr lang="en-US" sz="1050" dirty="0">
                <a:solidFill>
                  <a:schemeClr val="tx2"/>
                </a:solidFill>
                <a:latin typeface="Courier New" panose="02070309020205020404" pitchFamily="49" charset="0"/>
                <a:cs typeface="Courier New" panose="02070309020205020404" pitchFamily="49" charset="0"/>
              </a:rPr>
              <a:t>1-8)     -½,  -½+2y,  -¼+2z</a:t>
            </a:r>
          </a:p>
          <a:p>
            <a:r>
              <a:rPr lang="en-US" sz="1050" dirty="0">
                <a:solidFill>
                  <a:schemeClr val="tx2"/>
                </a:solidFill>
                <a:latin typeface="Courier New" panose="02070309020205020404" pitchFamily="49" charset="0"/>
                <a:cs typeface="Courier New" panose="02070309020205020404" pitchFamily="49" charset="0"/>
              </a:rPr>
              <a:t>8-1)      ½,   ½-2y,   ¼-2z</a:t>
            </a:r>
          </a:p>
          <a:p>
            <a:r>
              <a:rPr lang="en-US" sz="1050" dirty="0">
                <a:solidFill>
                  <a:schemeClr val="tx2"/>
                </a:solidFill>
                <a:latin typeface="Courier New" panose="02070309020205020404" pitchFamily="49" charset="0"/>
                <a:cs typeface="Courier New" panose="02070309020205020404" pitchFamily="49" charset="0"/>
              </a:rPr>
              <a:t>1-2)     2x,     2y,  -½</a:t>
            </a:r>
          </a:p>
          <a:p>
            <a:r>
              <a:rPr lang="en-US" sz="1050" dirty="0">
                <a:solidFill>
                  <a:schemeClr val="tx2"/>
                </a:solidFill>
                <a:latin typeface="Courier New" panose="02070309020205020404" pitchFamily="49" charset="0"/>
                <a:cs typeface="Courier New" panose="02070309020205020404" pitchFamily="49" charset="0"/>
              </a:rPr>
              <a:t>2-1)    -2x,    -2y,   ½</a:t>
            </a:r>
          </a:p>
          <a:p>
            <a:r>
              <a:rPr lang="en-US" sz="1050" dirty="0">
                <a:solidFill>
                  <a:schemeClr val="tx2"/>
                </a:solidFill>
                <a:latin typeface="Courier New" panose="02070309020205020404" pitchFamily="49" charset="0"/>
                <a:cs typeface="Courier New" panose="02070309020205020404" pitchFamily="49" charset="0"/>
              </a:rPr>
              <a:t>3-4)    -2y,     2x,   ½</a:t>
            </a:r>
          </a:p>
          <a:p>
            <a:r>
              <a:rPr lang="en-US" sz="1050" dirty="0">
                <a:solidFill>
                  <a:schemeClr val="tx2"/>
                </a:solidFill>
                <a:latin typeface="Courier New" panose="02070309020205020404" pitchFamily="49" charset="0"/>
                <a:cs typeface="Courier New" panose="02070309020205020404" pitchFamily="49" charset="0"/>
              </a:rPr>
              <a:t>4-3)     2y,    -2x,  -½</a:t>
            </a:r>
          </a:p>
          <a:p>
            <a:r>
              <a:rPr lang="en-US" sz="1050" dirty="0">
                <a:solidFill>
                  <a:schemeClr val="tx2"/>
                </a:solidFill>
                <a:latin typeface="Courier New" panose="02070309020205020404" pitchFamily="49" charset="0"/>
                <a:cs typeface="Courier New" panose="02070309020205020404" pitchFamily="49" charset="0"/>
              </a:rPr>
              <a:t>5-6)     2y,     2x,  -½</a:t>
            </a:r>
          </a:p>
          <a:p>
            <a:r>
              <a:rPr lang="en-US" sz="1050" dirty="0">
                <a:solidFill>
                  <a:schemeClr val="tx2"/>
                </a:solidFill>
                <a:latin typeface="Courier New" panose="02070309020205020404" pitchFamily="49" charset="0"/>
                <a:cs typeface="Courier New" panose="02070309020205020404" pitchFamily="49" charset="0"/>
              </a:rPr>
              <a:t>6-5)    -2y,    -2x,   ½</a:t>
            </a:r>
          </a:p>
          <a:p>
            <a:r>
              <a:rPr lang="en-US" sz="1050" dirty="0">
                <a:solidFill>
                  <a:schemeClr val="tx2"/>
                </a:solidFill>
                <a:latin typeface="Courier New" panose="02070309020205020404" pitchFamily="49" charset="0"/>
                <a:cs typeface="Courier New" panose="02070309020205020404" pitchFamily="49" charset="0"/>
              </a:rPr>
              <a:t>7-8)    -2x,     2y,   ½</a:t>
            </a:r>
          </a:p>
          <a:p>
            <a:r>
              <a:rPr lang="en-US" sz="1050" dirty="0">
                <a:solidFill>
                  <a:schemeClr val="tx2"/>
                </a:solidFill>
                <a:latin typeface="Courier New" panose="02070309020205020404" pitchFamily="49" charset="0"/>
                <a:cs typeface="Courier New" panose="02070309020205020404" pitchFamily="49" charset="0"/>
              </a:rPr>
              <a:t>8-7)     2x,    -2y,  -½</a:t>
            </a:r>
          </a:p>
          <a:p>
            <a:r>
              <a:rPr lang="en-US" sz="1050" dirty="0">
                <a:solidFill>
                  <a:schemeClr val="tx2"/>
                </a:solidFill>
                <a:latin typeface="Courier New" panose="02070309020205020404" pitchFamily="49" charset="0"/>
                <a:cs typeface="Courier New" panose="02070309020205020404" pitchFamily="49" charset="0"/>
              </a:rPr>
              <a:t>1-5)    x-y,   -</a:t>
            </a:r>
            <a:r>
              <a:rPr lang="en-US" sz="1050" dirty="0" err="1">
                <a:solidFill>
                  <a:schemeClr val="tx2"/>
                </a:solidFill>
                <a:latin typeface="Courier New" panose="02070309020205020404" pitchFamily="49" charset="0"/>
                <a:cs typeface="Courier New" panose="02070309020205020404" pitchFamily="49" charset="0"/>
              </a:rPr>
              <a:t>x+y</a:t>
            </a:r>
            <a:r>
              <a:rPr lang="en-US" sz="1050" dirty="0">
                <a:solidFill>
                  <a:schemeClr val="tx2"/>
                </a:solidFill>
                <a:latin typeface="Courier New" panose="02070309020205020404" pitchFamily="49" charset="0"/>
                <a:cs typeface="Courier New" panose="02070309020205020404" pitchFamily="49" charset="0"/>
              </a:rPr>
              <a:t>,  2z</a:t>
            </a:r>
          </a:p>
          <a:p>
            <a:r>
              <a:rPr lang="en-US" sz="1050" dirty="0">
                <a:solidFill>
                  <a:schemeClr val="tx2"/>
                </a:solidFill>
                <a:latin typeface="Courier New" panose="02070309020205020404" pitchFamily="49" charset="0"/>
                <a:cs typeface="Courier New" panose="02070309020205020404" pitchFamily="49" charset="0"/>
              </a:rPr>
              <a:t>5-1)   -</a:t>
            </a:r>
            <a:r>
              <a:rPr lang="en-US" sz="1050" dirty="0" err="1">
                <a:solidFill>
                  <a:schemeClr val="tx2"/>
                </a:solidFill>
                <a:latin typeface="Courier New" panose="02070309020205020404" pitchFamily="49" charset="0"/>
                <a:cs typeface="Courier New" panose="02070309020205020404" pitchFamily="49" charset="0"/>
              </a:rPr>
              <a:t>x+y</a:t>
            </a:r>
            <a:r>
              <a:rPr lang="en-US" sz="1050" dirty="0">
                <a:solidFill>
                  <a:schemeClr val="tx2"/>
                </a:solidFill>
                <a:latin typeface="Courier New" panose="02070309020205020404" pitchFamily="49" charset="0"/>
                <a:cs typeface="Courier New" panose="02070309020205020404" pitchFamily="49" charset="0"/>
              </a:rPr>
              <a:t>,    x-y, -2z</a:t>
            </a:r>
          </a:p>
          <a:p>
            <a:r>
              <a:rPr lang="en-US" sz="1050" dirty="0">
                <a:solidFill>
                  <a:schemeClr val="tx2"/>
                </a:solidFill>
                <a:latin typeface="Courier New" panose="02070309020205020404" pitchFamily="49" charset="0"/>
                <a:cs typeface="Courier New" panose="02070309020205020404" pitchFamily="49" charset="0"/>
              </a:rPr>
              <a:t>2-5)   -x-y,   -x-y,  ½+2z</a:t>
            </a:r>
          </a:p>
          <a:p>
            <a:r>
              <a:rPr lang="en-US" sz="1050" dirty="0">
                <a:solidFill>
                  <a:schemeClr val="tx2"/>
                </a:solidFill>
                <a:latin typeface="Courier New" panose="02070309020205020404" pitchFamily="49" charset="0"/>
                <a:cs typeface="Courier New" panose="02070309020205020404" pitchFamily="49" charset="0"/>
              </a:rPr>
              <a:t>5-2)    </a:t>
            </a:r>
            <a:r>
              <a:rPr lang="en-US" sz="1050" dirty="0" err="1">
                <a:solidFill>
                  <a:schemeClr val="tx2"/>
                </a:solidFill>
                <a:latin typeface="Courier New" panose="02070309020205020404" pitchFamily="49" charset="0"/>
                <a:cs typeface="Courier New" panose="02070309020205020404" pitchFamily="49" charset="0"/>
              </a:rPr>
              <a:t>x+y</a:t>
            </a:r>
            <a:r>
              <a:rPr lang="en-US" sz="1050" dirty="0">
                <a:solidFill>
                  <a:schemeClr val="tx2"/>
                </a:solidFill>
                <a:latin typeface="Courier New" panose="02070309020205020404" pitchFamily="49" charset="0"/>
                <a:cs typeface="Courier New" panose="02070309020205020404" pitchFamily="49" charset="0"/>
              </a:rPr>
              <a:t>,    </a:t>
            </a:r>
            <a:r>
              <a:rPr lang="en-US" sz="1050" dirty="0" err="1">
                <a:solidFill>
                  <a:schemeClr val="tx2"/>
                </a:solidFill>
                <a:latin typeface="Courier New" panose="02070309020205020404" pitchFamily="49" charset="0"/>
                <a:cs typeface="Courier New" panose="02070309020205020404" pitchFamily="49" charset="0"/>
              </a:rPr>
              <a:t>x+y</a:t>
            </a:r>
            <a:r>
              <a:rPr lang="en-US" sz="1050" dirty="0">
                <a:solidFill>
                  <a:schemeClr val="tx2"/>
                </a:solidFill>
                <a:latin typeface="Courier New" panose="02070309020205020404" pitchFamily="49" charset="0"/>
                <a:cs typeface="Courier New" panose="02070309020205020404" pitchFamily="49" charset="0"/>
              </a:rPr>
              <a:t>, -½-2z</a:t>
            </a:r>
          </a:p>
          <a:p>
            <a:r>
              <a:rPr lang="en-US" sz="1050" dirty="0" err="1">
                <a:solidFill>
                  <a:schemeClr val="tx2"/>
                </a:solidFill>
                <a:latin typeface="Courier New" panose="02070309020205020404" pitchFamily="49" charset="0"/>
                <a:cs typeface="Courier New" panose="02070309020205020404" pitchFamily="49" charset="0"/>
              </a:rPr>
              <a:t>etc</a:t>
            </a:r>
            <a:endParaRPr lang="en-US" sz="1050" dirty="0">
              <a:solidFill>
                <a:schemeClr val="tx2"/>
              </a:solidFill>
              <a:latin typeface="Courier New" panose="02070309020205020404" pitchFamily="49" charset="0"/>
              <a:cs typeface="Courier New" panose="02070309020205020404" pitchFamily="49" charset="0"/>
            </a:endParaRPr>
          </a:p>
          <a:p>
            <a:endParaRPr lang="en-US" sz="1050" dirty="0">
              <a:solidFill>
                <a:schemeClr val="tx2"/>
              </a:solidFill>
              <a:latin typeface="Courier New" panose="02070309020205020404" pitchFamily="49" charset="0"/>
              <a:cs typeface="Courier New" panose="02070309020205020404" pitchFamily="49" charset="0"/>
            </a:endParaRPr>
          </a:p>
        </p:txBody>
      </p:sp>
      <p:sp>
        <p:nvSpPr>
          <p:cNvPr id="7" name="Rectangle 6">
            <a:extLst>
              <a:ext uri="{FF2B5EF4-FFF2-40B4-BE49-F238E27FC236}">
                <a16:creationId xmlns:a16="http://schemas.microsoft.com/office/drawing/2014/main" id="{E33EB71A-99E8-494B-A899-73EB56518798}"/>
              </a:ext>
            </a:extLst>
          </p:cNvPr>
          <p:cNvSpPr/>
          <p:nvPr/>
        </p:nvSpPr>
        <p:spPr>
          <a:xfrm>
            <a:off x="126054" y="1629746"/>
            <a:ext cx="4103613" cy="10433625"/>
          </a:xfrm>
          <a:prstGeom prst="rect">
            <a:avLst/>
          </a:prstGeom>
        </p:spPr>
        <p:txBody>
          <a:bodyPr wrap="square">
            <a:spAutoFit/>
          </a:bodyPr>
          <a:lstStyle/>
          <a:p>
            <a:r>
              <a:rPr lang="en-US" sz="1050" dirty="0">
                <a:latin typeface="Courier New" panose="02070309020205020404" pitchFamily="49" charset="0"/>
                <a:cs typeface="Courier New" panose="02070309020205020404" pitchFamily="49" charset="0"/>
              </a:rPr>
              <a:t> Order Height/Rms  Fractional coordinates</a:t>
            </a:r>
          </a:p>
          <a:p>
            <a:r>
              <a:rPr lang="en-US" sz="1050" dirty="0">
                <a:latin typeface="Courier New" panose="02070309020205020404" pitchFamily="49" charset="0"/>
                <a:cs typeface="Courier New" panose="02070309020205020404" pitchFamily="49" charset="0"/>
              </a:rPr>
              <a:t>                    u       v       w</a:t>
            </a:r>
          </a:p>
          <a:p>
            <a:r>
              <a:rPr lang="en-US" sz="1050" dirty="0">
                <a:latin typeface="Courier New" panose="02070309020205020404" pitchFamily="49" charset="0"/>
                <a:cs typeface="Courier New" panose="02070309020205020404" pitchFamily="49" charset="0"/>
              </a:rPr>
              <a:t>     1  377.52   0.0000  0.0000  0.0000</a:t>
            </a:r>
          </a:p>
          <a:p>
            <a:r>
              <a:rPr lang="en-US" sz="1050" dirty="0">
                <a:latin typeface="Courier New" panose="02070309020205020404" pitchFamily="49" charset="0"/>
                <a:cs typeface="Courier New" panose="02070309020205020404" pitchFamily="49" charset="0"/>
              </a:rPr>
              <a:t>     2   33.12   0.4415  0.5585  0.1267</a:t>
            </a:r>
          </a:p>
          <a:p>
            <a:r>
              <a:rPr lang="en-US" sz="1050" dirty="0">
                <a:latin typeface="Courier New" panose="02070309020205020404" pitchFamily="49" charset="0"/>
                <a:cs typeface="Courier New" panose="02070309020205020404" pitchFamily="49" charset="0"/>
              </a:rPr>
              <a:t>     3   33.12   0.4415  0.4415  0.1267</a:t>
            </a:r>
          </a:p>
          <a:p>
            <a:r>
              <a:rPr lang="en-US" sz="1050" dirty="0">
                <a:latin typeface="Courier New" panose="02070309020205020404" pitchFamily="49" charset="0"/>
                <a:cs typeface="Courier New" panose="02070309020205020404" pitchFamily="49" charset="0"/>
              </a:rPr>
              <a:t>     4   33.12   0.5585  0.4415  0.1267</a:t>
            </a:r>
          </a:p>
          <a:p>
            <a:r>
              <a:rPr lang="en-US" sz="1050" dirty="0">
                <a:latin typeface="Courier New" panose="02070309020205020404" pitchFamily="49" charset="0"/>
                <a:cs typeface="Courier New" panose="02070309020205020404" pitchFamily="49" charset="0"/>
              </a:rPr>
              <a:t>     5   33.12   0.5585  0.5585  0.1267</a:t>
            </a:r>
          </a:p>
          <a:p>
            <a:r>
              <a:rPr lang="en-US" sz="1050" dirty="0">
                <a:latin typeface="Courier New" panose="02070309020205020404" pitchFamily="49" charset="0"/>
                <a:cs typeface="Courier New" panose="02070309020205020404" pitchFamily="49" charset="0"/>
              </a:rPr>
              <a:t>     6   33.12   0.4415  0.4415  0.8733</a:t>
            </a:r>
          </a:p>
          <a:p>
            <a:r>
              <a:rPr lang="en-US" sz="1050" dirty="0">
                <a:latin typeface="Courier New" panose="02070309020205020404" pitchFamily="49" charset="0"/>
                <a:cs typeface="Courier New" panose="02070309020205020404" pitchFamily="49" charset="0"/>
              </a:rPr>
              <a:t>     7   33.12   0.5585  0.4415  0.8733</a:t>
            </a:r>
          </a:p>
          <a:p>
            <a:r>
              <a:rPr lang="en-US" sz="1050" dirty="0">
                <a:latin typeface="Courier New" panose="02070309020205020404" pitchFamily="49" charset="0"/>
                <a:cs typeface="Courier New" panose="02070309020205020404" pitchFamily="49" charset="0"/>
              </a:rPr>
              <a:t>     8   33.12   0.4415  0.5585  0.8733</a:t>
            </a:r>
          </a:p>
          <a:p>
            <a:r>
              <a:rPr lang="en-US" sz="1050" dirty="0">
                <a:latin typeface="Courier New" panose="02070309020205020404" pitchFamily="49" charset="0"/>
                <a:cs typeface="Courier New" panose="02070309020205020404" pitchFamily="49" charset="0"/>
              </a:rPr>
              <a:t>     9   33.12   0.5585  0.5585  0.8733</a:t>
            </a:r>
          </a:p>
          <a:p>
            <a:r>
              <a:rPr lang="en-US" sz="1050" dirty="0">
                <a:latin typeface="Courier New" panose="02070309020205020404" pitchFamily="49" charset="0"/>
                <a:cs typeface="Courier New" panose="02070309020205020404" pitchFamily="49" charset="0"/>
              </a:rPr>
              <a:t>    10   32.05   0.0081  </a:t>
            </a:r>
            <a:r>
              <a:rPr lang="en-US" sz="1050" b="1" dirty="0">
                <a:latin typeface="Courier New" panose="02070309020205020404" pitchFamily="49" charset="0"/>
                <a:cs typeface="Courier New" panose="02070309020205020404" pitchFamily="49" charset="0"/>
              </a:rPr>
              <a:t>0.5000</a:t>
            </a:r>
            <a:r>
              <a:rPr lang="en-US" sz="1050" dirty="0">
                <a:latin typeface="Courier New" panose="02070309020205020404" pitchFamily="49" charset="0"/>
                <a:cs typeface="Courier New" panose="02070309020205020404" pitchFamily="49" charset="0"/>
              </a:rPr>
              <a:t>  0.6229</a:t>
            </a:r>
          </a:p>
          <a:p>
            <a:r>
              <a:rPr lang="en-US" sz="1050" dirty="0">
                <a:latin typeface="Courier New" panose="02070309020205020404" pitchFamily="49" charset="0"/>
                <a:cs typeface="Courier New" panose="02070309020205020404" pitchFamily="49" charset="0"/>
              </a:rPr>
              <a:t>    11   32.05   </a:t>
            </a:r>
            <a:r>
              <a:rPr lang="en-US" sz="1050" b="1" dirty="0">
                <a:latin typeface="Courier New" panose="02070309020205020404" pitchFamily="49" charset="0"/>
                <a:cs typeface="Courier New" panose="02070309020205020404" pitchFamily="49" charset="0"/>
              </a:rPr>
              <a:t>0.5000</a:t>
            </a:r>
            <a:r>
              <a:rPr lang="en-US" sz="1050" dirty="0">
                <a:latin typeface="Courier New" panose="02070309020205020404" pitchFamily="49" charset="0"/>
                <a:cs typeface="Courier New" panose="02070309020205020404" pitchFamily="49" charset="0"/>
              </a:rPr>
              <a:t>  0.0081  0.6229</a:t>
            </a:r>
          </a:p>
          <a:p>
            <a:r>
              <a:rPr lang="en-US" sz="1050" dirty="0">
                <a:latin typeface="Courier New" panose="02070309020205020404" pitchFamily="49" charset="0"/>
                <a:cs typeface="Courier New" panose="02070309020205020404" pitchFamily="49" charset="0"/>
              </a:rPr>
              <a:t>    12   32.05   0.9926  </a:t>
            </a:r>
            <a:r>
              <a:rPr lang="en-US" sz="1050" b="1" dirty="0">
                <a:latin typeface="Courier New" panose="02070309020205020404" pitchFamily="49" charset="0"/>
                <a:cs typeface="Courier New" panose="02070309020205020404" pitchFamily="49" charset="0"/>
              </a:rPr>
              <a:t>0.5000</a:t>
            </a:r>
            <a:r>
              <a:rPr lang="en-US" sz="1050" dirty="0">
                <a:latin typeface="Courier New" panose="02070309020205020404" pitchFamily="49" charset="0"/>
                <a:cs typeface="Courier New" panose="02070309020205020404" pitchFamily="49" charset="0"/>
              </a:rPr>
              <a:t>  0.6229</a:t>
            </a:r>
          </a:p>
          <a:p>
            <a:r>
              <a:rPr lang="en-US" sz="1050" dirty="0">
                <a:latin typeface="Courier New" panose="02070309020205020404" pitchFamily="49" charset="0"/>
                <a:cs typeface="Courier New" panose="02070309020205020404" pitchFamily="49" charset="0"/>
              </a:rPr>
              <a:t>    13   32.05   </a:t>
            </a:r>
            <a:r>
              <a:rPr lang="en-US" sz="1050" b="1" dirty="0">
                <a:latin typeface="Courier New" panose="02070309020205020404" pitchFamily="49" charset="0"/>
                <a:cs typeface="Courier New" panose="02070309020205020404" pitchFamily="49" charset="0"/>
              </a:rPr>
              <a:t>0.5000</a:t>
            </a:r>
            <a:r>
              <a:rPr lang="en-US" sz="1050" dirty="0">
                <a:latin typeface="Courier New" panose="02070309020205020404" pitchFamily="49" charset="0"/>
                <a:cs typeface="Courier New" panose="02070309020205020404" pitchFamily="49" charset="0"/>
              </a:rPr>
              <a:t>  0.9926  0.6229</a:t>
            </a:r>
          </a:p>
          <a:p>
            <a:r>
              <a:rPr lang="en-US" sz="1050" dirty="0">
                <a:latin typeface="Courier New" panose="02070309020205020404" pitchFamily="49" charset="0"/>
                <a:cs typeface="Courier New" panose="02070309020205020404" pitchFamily="49" charset="0"/>
              </a:rPr>
              <a:t>    14   32.05   </a:t>
            </a:r>
            <a:r>
              <a:rPr lang="en-US" sz="1050" b="1" dirty="0">
                <a:latin typeface="Courier New" panose="02070309020205020404" pitchFamily="49" charset="0"/>
                <a:cs typeface="Courier New" panose="02070309020205020404" pitchFamily="49" charset="0"/>
              </a:rPr>
              <a:t>0.5000</a:t>
            </a:r>
            <a:r>
              <a:rPr lang="en-US" sz="1050" dirty="0">
                <a:latin typeface="Courier New" panose="02070309020205020404" pitchFamily="49" charset="0"/>
                <a:cs typeface="Courier New" panose="02070309020205020404" pitchFamily="49" charset="0"/>
              </a:rPr>
              <a:t>  0.9926  0.3771</a:t>
            </a:r>
          </a:p>
          <a:p>
            <a:r>
              <a:rPr lang="en-US" sz="1050" dirty="0">
                <a:latin typeface="Courier New" panose="02070309020205020404" pitchFamily="49" charset="0"/>
                <a:cs typeface="Courier New" panose="02070309020205020404" pitchFamily="49" charset="0"/>
              </a:rPr>
              <a:t>    15   32.05   </a:t>
            </a:r>
            <a:r>
              <a:rPr lang="en-US" sz="1050" b="1" dirty="0">
                <a:latin typeface="Courier New" panose="02070309020205020404" pitchFamily="49" charset="0"/>
                <a:cs typeface="Courier New" panose="02070309020205020404" pitchFamily="49" charset="0"/>
              </a:rPr>
              <a:t>0.5000</a:t>
            </a:r>
            <a:r>
              <a:rPr lang="en-US" sz="1050" dirty="0">
                <a:latin typeface="Courier New" panose="02070309020205020404" pitchFamily="49" charset="0"/>
                <a:cs typeface="Courier New" panose="02070309020205020404" pitchFamily="49" charset="0"/>
              </a:rPr>
              <a:t>  0.0081  0.3771</a:t>
            </a:r>
          </a:p>
          <a:p>
            <a:r>
              <a:rPr lang="en-US" sz="1050" dirty="0">
                <a:latin typeface="Courier New" panose="02070309020205020404" pitchFamily="49" charset="0"/>
                <a:cs typeface="Courier New" panose="02070309020205020404" pitchFamily="49" charset="0"/>
              </a:rPr>
              <a:t>    16   32.05   0.0081  </a:t>
            </a:r>
            <a:r>
              <a:rPr lang="en-US" sz="1050" b="1" dirty="0">
                <a:latin typeface="Courier New" panose="02070309020205020404" pitchFamily="49" charset="0"/>
                <a:cs typeface="Courier New" panose="02070309020205020404" pitchFamily="49" charset="0"/>
              </a:rPr>
              <a:t>0.5000</a:t>
            </a:r>
            <a:r>
              <a:rPr lang="en-US" sz="1050" dirty="0">
                <a:latin typeface="Courier New" panose="02070309020205020404" pitchFamily="49" charset="0"/>
                <a:cs typeface="Courier New" panose="02070309020205020404" pitchFamily="49" charset="0"/>
              </a:rPr>
              <a:t>  0.3771</a:t>
            </a:r>
          </a:p>
          <a:p>
            <a:r>
              <a:rPr lang="en-US" sz="1050" dirty="0">
                <a:latin typeface="Courier New" panose="02070309020205020404" pitchFamily="49" charset="0"/>
                <a:cs typeface="Courier New" panose="02070309020205020404" pitchFamily="49" charset="0"/>
              </a:rPr>
              <a:t>    17   31.30   0.4525  0.0586  </a:t>
            </a:r>
            <a:r>
              <a:rPr lang="en-US" sz="1050" b="1" dirty="0">
                <a:latin typeface="Courier New" panose="02070309020205020404" pitchFamily="49" charset="0"/>
                <a:cs typeface="Courier New" panose="02070309020205020404" pitchFamily="49" charset="0"/>
              </a:rPr>
              <a:t>0.2500</a:t>
            </a:r>
          </a:p>
          <a:p>
            <a:r>
              <a:rPr lang="en-US" sz="1050" dirty="0">
                <a:latin typeface="Courier New" panose="02070309020205020404" pitchFamily="49" charset="0"/>
                <a:cs typeface="Courier New" panose="02070309020205020404" pitchFamily="49" charset="0"/>
              </a:rPr>
              <a:t>    18   31.30   0.9414  0.4525  </a:t>
            </a:r>
            <a:r>
              <a:rPr lang="en-US" sz="1050" b="1" dirty="0">
                <a:latin typeface="Courier New" panose="02070309020205020404" pitchFamily="49" charset="0"/>
                <a:cs typeface="Courier New" panose="02070309020205020404" pitchFamily="49" charset="0"/>
              </a:rPr>
              <a:t>0.2500</a:t>
            </a:r>
          </a:p>
          <a:p>
            <a:r>
              <a:rPr lang="en-US" sz="1050" dirty="0">
                <a:latin typeface="Courier New" panose="02070309020205020404" pitchFamily="49" charset="0"/>
                <a:cs typeface="Courier New" panose="02070309020205020404" pitchFamily="49" charset="0"/>
              </a:rPr>
              <a:t>    19   31.30   0.4525  0.0586  </a:t>
            </a:r>
            <a:r>
              <a:rPr lang="en-US" sz="1050" b="1" dirty="0">
                <a:latin typeface="Courier New" panose="02070309020205020404" pitchFamily="49" charset="0"/>
                <a:cs typeface="Courier New" panose="02070309020205020404" pitchFamily="49" charset="0"/>
              </a:rPr>
              <a:t>0.7500</a:t>
            </a:r>
          </a:p>
          <a:p>
            <a:r>
              <a:rPr lang="en-US" sz="1050" dirty="0">
                <a:latin typeface="Courier New" panose="02070309020205020404" pitchFamily="49" charset="0"/>
                <a:cs typeface="Courier New" panose="02070309020205020404" pitchFamily="49" charset="0"/>
              </a:rPr>
              <a:t>    20   31.30   0.9414  0.4525  </a:t>
            </a:r>
            <a:r>
              <a:rPr lang="en-US" sz="1050" b="1" dirty="0">
                <a:latin typeface="Courier New" panose="02070309020205020404" pitchFamily="49" charset="0"/>
                <a:cs typeface="Courier New" panose="02070309020205020404" pitchFamily="49" charset="0"/>
              </a:rPr>
              <a:t>0.7500</a:t>
            </a:r>
          </a:p>
          <a:p>
            <a:r>
              <a:rPr lang="en-US" sz="1050" dirty="0">
                <a:latin typeface="Courier New" panose="02070309020205020404" pitchFamily="49" charset="0"/>
                <a:cs typeface="Courier New" panose="02070309020205020404" pitchFamily="49" charset="0"/>
              </a:rPr>
              <a:t>    21   31.30   0.9414  0.5475  </a:t>
            </a:r>
            <a:r>
              <a:rPr lang="en-US" sz="1050" b="1" dirty="0">
                <a:latin typeface="Courier New" panose="02070309020205020404" pitchFamily="49" charset="0"/>
                <a:cs typeface="Courier New" panose="02070309020205020404" pitchFamily="49" charset="0"/>
              </a:rPr>
              <a:t>0.2500</a:t>
            </a:r>
          </a:p>
          <a:p>
            <a:r>
              <a:rPr lang="en-US" sz="1050" dirty="0">
                <a:latin typeface="Courier New" panose="02070309020205020404" pitchFamily="49" charset="0"/>
                <a:cs typeface="Courier New" panose="02070309020205020404" pitchFamily="49" charset="0"/>
              </a:rPr>
              <a:t>    22   31.30   0.5475  0.0586  </a:t>
            </a:r>
            <a:r>
              <a:rPr lang="en-US" sz="1050" b="1" dirty="0">
                <a:latin typeface="Courier New" panose="02070309020205020404" pitchFamily="49" charset="0"/>
                <a:cs typeface="Courier New" panose="02070309020205020404" pitchFamily="49" charset="0"/>
              </a:rPr>
              <a:t>0.7500</a:t>
            </a:r>
          </a:p>
          <a:p>
            <a:r>
              <a:rPr lang="en-US" sz="1050" dirty="0">
                <a:latin typeface="Courier New" panose="02070309020205020404" pitchFamily="49" charset="0"/>
                <a:cs typeface="Courier New" panose="02070309020205020404" pitchFamily="49" charset="0"/>
              </a:rPr>
              <a:t>    23   31.30   0.9414  0.5475  </a:t>
            </a:r>
            <a:r>
              <a:rPr lang="en-US" sz="1050" b="1" dirty="0">
                <a:latin typeface="Courier New" panose="02070309020205020404" pitchFamily="49" charset="0"/>
                <a:cs typeface="Courier New" panose="02070309020205020404" pitchFamily="49" charset="0"/>
              </a:rPr>
              <a:t>0.7500</a:t>
            </a:r>
          </a:p>
          <a:p>
            <a:r>
              <a:rPr lang="en-US" sz="1050" dirty="0">
                <a:latin typeface="Courier New" panose="02070309020205020404" pitchFamily="49" charset="0"/>
                <a:cs typeface="Courier New" panose="02070309020205020404" pitchFamily="49" charset="0"/>
              </a:rPr>
              <a:t>    24   31.30   0.5475  0.0586  </a:t>
            </a:r>
            <a:r>
              <a:rPr lang="en-US" sz="1050" b="1" dirty="0">
                <a:latin typeface="Courier New" panose="02070309020205020404" pitchFamily="49" charset="0"/>
                <a:cs typeface="Courier New" panose="02070309020205020404" pitchFamily="49" charset="0"/>
              </a:rPr>
              <a:t>0.2500</a:t>
            </a:r>
          </a:p>
          <a:p>
            <a:r>
              <a:rPr lang="en-US" sz="1050" dirty="0">
                <a:latin typeface="Courier New" panose="02070309020205020404" pitchFamily="49" charset="0"/>
                <a:cs typeface="Courier New" panose="02070309020205020404" pitchFamily="49" charset="0"/>
              </a:rPr>
              <a:t>    25   31.30   0.0586  0.4525  </a:t>
            </a:r>
            <a:r>
              <a:rPr lang="en-US" sz="1050" b="1" dirty="0">
                <a:latin typeface="Courier New" panose="02070309020205020404" pitchFamily="49" charset="0"/>
                <a:cs typeface="Courier New" panose="02070309020205020404" pitchFamily="49" charset="0"/>
              </a:rPr>
              <a:t>0.2500</a:t>
            </a:r>
          </a:p>
          <a:p>
            <a:r>
              <a:rPr lang="en-US" sz="1050" dirty="0">
                <a:latin typeface="Courier New" panose="02070309020205020404" pitchFamily="49" charset="0"/>
                <a:cs typeface="Courier New" panose="02070309020205020404" pitchFamily="49" charset="0"/>
              </a:rPr>
              <a:t>    26   31.30   0.0586  0.5475  </a:t>
            </a:r>
            <a:r>
              <a:rPr lang="en-US" sz="1050" b="1" dirty="0">
                <a:latin typeface="Courier New" panose="02070309020205020404" pitchFamily="49" charset="0"/>
                <a:cs typeface="Courier New" panose="02070309020205020404" pitchFamily="49" charset="0"/>
              </a:rPr>
              <a:t>0.2500</a:t>
            </a:r>
          </a:p>
          <a:p>
            <a:r>
              <a:rPr lang="en-US" sz="1050" dirty="0">
                <a:latin typeface="Courier New" panose="02070309020205020404" pitchFamily="49" charset="0"/>
                <a:cs typeface="Courier New" panose="02070309020205020404" pitchFamily="49" charset="0"/>
              </a:rPr>
              <a:t>    27   31.30   0.4525  0.9414  </a:t>
            </a:r>
            <a:r>
              <a:rPr lang="en-US" sz="1050" b="1" dirty="0">
                <a:latin typeface="Courier New" panose="02070309020205020404" pitchFamily="49" charset="0"/>
                <a:cs typeface="Courier New" panose="02070309020205020404" pitchFamily="49" charset="0"/>
              </a:rPr>
              <a:t>0.2500</a:t>
            </a:r>
          </a:p>
          <a:p>
            <a:r>
              <a:rPr lang="en-US" sz="1050" dirty="0">
                <a:latin typeface="Courier New" panose="02070309020205020404" pitchFamily="49" charset="0"/>
                <a:cs typeface="Courier New" panose="02070309020205020404" pitchFamily="49" charset="0"/>
              </a:rPr>
              <a:t>    28   31.30   0.5475  0.9414  </a:t>
            </a:r>
            <a:r>
              <a:rPr lang="en-US" sz="1050" b="1" dirty="0">
                <a:latin typeface="Courier New" panose="02070309020205020404" pitchFamily="49" charset="0"/>
                <a:cs typeface="Courier New" panose="02070309020205020404" pitchFamily="49" charset="0"/>
              </a:rPr>
              <a:t>0.2500</a:t>
            </a:r>
          </a:p>
          <a:p>
            <a:r>
              <a:rPr lang="en-US" sz="1050" dirty="0">
                <a:latin typeface="Courier New" panose="02070309020205020404" pitchFamily="49" charset="0"/>
                <a:cs typeface="Courier New" panose="02070309020205020404" pitchFamily="49" charset="0"/>
              </a:rPr>
              <a:t>    29   31.30   0.0586  0.4525  </a:t>
            </a:r>
            <a:r>
              <a:rPr lang="en-US" sz="1050" b="1" dirty="0">
                <a:latin typeface="Courier New" panose="02070309020205020404" pitchFamily="49" charset="0"/>
                <a:cs typeface="Courier New" panose="02070309020205020404" pitchFamily="49" charset="0"/>
              </a:rPr>
              <a:t>0.7500</a:t>
            </a:r>
          </a:p>
          <a:p>
            <a:r>
              <a:rPr lang="en-US" sz="1050" dirty="0">
                <a:latin typeface="Courier New" panose="02070309020205020404" pitchFamily="49" charset="0"/>
                <a:cs typeface="Courier New" panose="02070309020205020404" pitchFamily="49" charset="0"/>
              </a:rPr>
              <a:t>    30   31.30   0.0586  0.5475  </a:t>
            </a:r>
            <a:r>
              <a:rPr lang="en-US" sz="1050" b="1" dirty="0">
                <a:latin typeface="Courier New" panose="02070309020205020404" pitchFamily="49" charset="0"/>
                <a:cs typeface="Courier New" panose="02070309020205020404" pitchFamily="49" charset="0"/>
              </a:rPr>
              <a:t>0.7500</a:t>
            </a:r>
          </a:p>
          <a:p>
            <a:r>
              <a:rPr lang="en-US" sz="1050" dirty="0">
                <a:latin typeface="Courier New" panose="02070309020205020404" pitchFamily="49" charset="0"/>
                <a:cs typeface="Courier New" panose="02070309020205020404" pitchFamily="49" charset="0"/>
              </a:rPr>
              <a:t>    31   31.30   0.4525  0.9414  </a:t>
            </a:r>
            <a:r>
              <a:rPr lang="en-US" sz="1050" b="1" dirty="0">
                <a:latin typeface="Courier New" panose="02070309020205020404" pitchFamily="49" charset="0"/>
                <a:cs typeface="Courier New" panose="02070309020205020404" pitchFamily="49" charset="0"/>
              </a:rPr>
              <a:t>0.7500</a:t>
            </a:r>
          </a:p>
          <a:p>
            <a:r>
              <a:rPr lang="en-US" sz="1050" dirty="0">
                <a:latin typeface="Courier New" panose="02070309020205020404" pitchFamily="49" charset="0"/>
                <a:cs typeface="Courier New" panose="02070309020205020404" pitchFamily="49" charset="0"/>
              </a:rPr>
              <a:t>    32   31.30   0.5475  0.9414  </a:t>
            </a:r>
            <a:r>
              <a:rPr lang="en-US" sz="1050" b="1" dirty="0">
                <a:latin typeface="Courier New" panose="02070309020205020404" pitchFamily="49" charset="0"/>
                <a:cs typeface="Courier New" panose="02070309020205020404" pitchFamily="49" charset="0"/>
              </a:rPr>
              <a:t>0.7500</a:t>
            </a:r>
          </a:p>
          <a:p>
            <a:r>
              <a:rPr lang="en-US" sz="1050" dirty="0">
                <a:latin typeface="Courier New" panose="02070309020205020404" pitchFamily="49" charset="0"/>
                <a:cs typeface="Courier New" panose="02070309020205020404" pitchFamily="49" charset="0"/>
              </a:rPr>
              <a:t>    33   30.79   0.3954  0.4941  </a:t>
            </a:r>
            <a:r>
              <a:rPr lang="en-US" sz="1050" b="1" dirty="0">
                <a:latin typeface="Courier New" panose="02070309020205020404" pitchFamily="49" charset="0"/>
                <a:cs typeface="Courier New" panose="02070309020205020404" pitchFamily="49" charset="0"/>
              </a:rPr>
              <a:t>0.5000</a:t>
            </a:r>
          </a:p>
          <a:p>
            <a:r>
              <a:rPr lang="en-US" sz="1050" dirty="0">
                <a:latin typeface="Courier New" panose="02070309020205020404" pitchFamily="49" charset="0"/>
                <a:cs typeface="Courier New" panose="02070309020205020404" pitchFamily="49" charset="0"/>
              </a:rPr>
              <a:t>    34   30.79   0.6046  0.4941  </a:t>
            </a:r>
            <a:r>
              <a:rPr lang="en-US" sz="1050" b="1" dirty="0">
                <a:latin typeface="Courier New" panose="02070309020205020404" pitchFamily="49" charset="0"/>
                <a:cs typeface="Courier New" panose="02070309020205020404" pitchFamily="49" charset="0"/>
              </a:rPr>
              <a:t>0.5000</a:t>
            </a:r>
          </a:p>
          <a:p>
            <a:r>
              <a:rPr lang="en-US" sz="1050" dirty="0">
                <a:latin typeface="Courier New" panose="02070309020205020404" pitchFamily="49" charset="0"/>
                <a:cs typeface="Courier New" panose="02070309020205020404" pitchFamily="49" charset="0"/>
              </a:rPr>
              <a:t>    35   30.79   0.4941  0.3954  </a:t>
            </a:r>
            <a:r>
              <a:rPr lang="en-US" sz="1050" b="1" dirty="0">
                <a:latin typeface="Courier New" panose="02070309020205020404" pitchFamily="49" charset="0"/>
                <a:cs typeface="Courier New" panose="02070309020205020404" pitchFamily="49" charset="0"/>
              </a:rPr>
              <a:t>0.5000</a:t>
            </a:r>
          </a:p>
          <a:p>
            <a:r>
              <a:rPr lang="en-US" sz="1050" dirty="0">
                <a:latin typeface="Courier New" panose="02070309020205020404" pitchFamily="49" charset="0"/>
                <a:cs typeface="Courier New" panose="02070309020205020404" pitchFamily="49" charset="0"/>
              </a:rPr>
              <a:t>    36   30.79   0.5059  0.3954  </a:t>
            </a:r>
            <a:r>
              <a:rPr lang="en-US" sz="1050" b="1" dirty="0">
                <a:latin typeface="Courier New" panose="02070309020205020404" pitchFamily="49" charset="0"/>
                <a:cs typeface="Courier New" panose="02070309020205020404" pitchFamily="49" charset="0"/>
              </a:rPr>
              <a:t>0.5000</a:t>
            </a:r>
          </a:p>
          <a:p>
            <a:r>
              <a:rPr lang="en-US" sz="1050" dirty="0">
                <a:latin typeface="Courier New" panose="02070309020205020404" pitchFamily="49" charset="0"/>
                <a:cs typeface="Courier New" panose="02070309020205020404" pitchFamily="49" charset="0"/>
              </a:rPr>
              <a:t>    37   30.79   0.3954  0.5059  </a:t>
            </a:r>
            <a:r>
              <a:rPr lang="en-US" sz="1050" b="1" dirty="0">
                <a:latin typeface="Courier New" panose="02070309020205020404" pitchFamily="49" charset="0"/>
                <a:cs typeface="Courier New" panose="02070309020205020404" pitchFamily="49" charset="0"/>
              </a:rPr>
              <a:t>0.5000</a:t>
            </a:r>
          </a:p>
          <a:p>
            <a:r>
              <a:rPr lang="en-US" sz="1050" dirty="0">
                <a:latin typeface="Courier New" panose="02070309020205020404" pitchFamily="49" charset="0"/>
                <a:cs typeface="Courier New" panose="02070309020205020404" pitchFamily="49" charset="0"/>
              </a:rPr>
              <a:t>    38   30.79   0.6046  0.5059  </a:t>
            </a:r>
            <a:r>
              <a:rPr lang="en-US" sz="1050" b="1" dirty="0">
                <a:latin typeface="Courier New" panose="02070309020205020404" pitchFamily="49" charset="0"/>
                <a:cs typeface="Courier New" panose="02070309020205020404" pitchFamily="49" charset="0"/>
              </a:rPr>
              <a:t>0.5000</a:t>
            </a:r>
          </a:p>
          <a:p>
            <a:r>
              <a:rPr lang="en-US" sz="1050" dirty="0">
                <a:latin typeface="Courier New" panose="02070309020205020404" pitchFamily="49" charset="0"/>
                <a:cs typeface="Courier New" panose="02070309020205020404" pitchFamily="49" charset="0"/>
              </a:rPr>
              <a:t>    39   30.79   0.4941  0.6046  </a:t>
            </a:r>
            <a:r>
              <a:rPr lang="en-US" sz="1050" b="1" dirty="0">
                <a:latin typeface="Courier New" panose="02070309020205020404" pitchFamily="49" charset="0"/>
                <a:cs typeface="Courier New" panose="02070309020205020404" pitchFamily="49" charset="0"/>
              </a:rPr>
              <a:t>0.5000</a:t>
            </a:r>
          </a:p>
          <a:p>
            <a:r>
              <a:rPr lang="en-US" sz="1050" dirty="0">
                <a:latin typeface="Courier New" panose="02070309020205020404" pitchFamily="49" charset="0"/>
                <a:cs typeface="Courier New" panose="02070309020205020404" pitchFamily="49" charset="0"/>
              </a:rPr>
              <a:t>    40   30.79   0.5059  0.6046  </a:t>
            </a:r>
            <a:r>
              <a:rPr lang="en-US" sz="1050" b="1" dirty="0">
                <a:latin typeface="Courier New" panose="02070309020205020404" pitchFamily="49" charset="0"/>
                <a:cs typeface="Courier New" panose="02070309020205020404" pitchFamily="49" charset="0"/>
              </a:rPr>
              <a:t>0.5000</a:t>
            </a:r>
          </a:p>
          <a:p>
            <a:r>
              <a:rPr lang="en-US" sz="1050" dirty="0">
                <a:latin typeface="Courier New" panose="02070309020205020404" pitchFamily="49" charset="0"/>
                <a:cs typeface="Courier New" panose="02070309020205020404" pitchFamily="49" charset="0"/>
              </a:rPr>
              <a:t>    41   28.98   0.1060  </a:t>
            </a:r>
            <a:r>
              <a:rPr lang="en-US" sz="1050" b="1" dirty="0">
                <a:latin typeface="Courier New" panose="02070309020205020404" pitchFamily="49" charset="0"/>
                <a:cs typeface="Courier New" panose="02070309020205020404" pitchFamily="49" charset="0"/>
              </a:rPr>
              <a:t>0.5000</a:t>
            </a:r>
            <a:r>
              <a:rPr lang="en-US" sz="1050" dirty="0">
                <a:latin typeface="Courier New" panose="02070309020205020404" pitchFamily="49" charset="0"/>
                <a:cs typeface="Courier New" panose="02070309020205020404" pitchFamily="49" charset="0"/>
              </a:rPr>
              <a:t>  0.1229</a:t>
            </a:r>
          </a:p>
          <a:p>
            <a:r>
              <a:rPr lang="en-US" sz="1050" dirty="0">
                <a:latin typeface="Courier New" panose="02070309020205020404" pitchFamily="49" charset="0"/>
                <a:cs typeface="Courier New" panose="02070309020205020404" pitchFamily="49" charset="0"/>
              </a:rPr>
              <a:t>    42   28.98   0.8940  </a:t>
            </a:r>
            <a:r>
              <a:rPr lang="en-US" sz="1050" b="1" dirty="0">
                <a:latin typeface="Courier New" panose="02070309020205020404" pitchFamily="49" charset="0"/>
                <a:cs typeface="Courier New" panose="02070309020205020404" pitchFamily="49" charset="0"/>
              </a:rPr>
              <a:t>0.5000</a:t>
            </a:r>
            <a:r>
              <a:rPr lang="en-US" sz="1050" dirty="0">
                <a:latin typeface="Courier New" panose="02070309020205020404" pitchFamily="49" charset="0"/>
                <a:cs typeface="Courier New" panose="02070309020205020404" pitchFamily="49" charset="0"/>
              </a:rPr>
              <a:t>  0.1229</a:t>
            </a:r>
          </a:p>
          <a:p>
            <a:r>
              <a:rPr lang="en-US" sz="1050" dirty="0">
                <a:latin typeface="Courier New" panose="02070309020205020404" pitchFamily="49" charset="0"/>
                <a:cs typeface="Courier New" panose="02070309020205020404" pitchFamily="49" charset="0"/>
              </a:rPr>
              <a:t>    43   28.98   </a:t>
            </a:r>
            <a:r>
              <a:rPr lang="en-US" sz="1050" b="1" dirty="0">
                <a:latin typeface="Courier New" panose="02070309020205020404" pitchFamily="49" charset="0"/>
                <a:cs typeface="Courier New" panose="02070309020205020404" pitchFamily="49" charset="0"/>
              </a:rPr>
              <a:t>0.5000</a:t>
            </a:r>
            <a:r>
              <a:rPr lang="en-US" sz="1050" dirty="0">
                <a:latin typeface="Courier New" panose="02070309020205020404" pitchFamily="49" charset="0"/>
                <a:cs typeface="Courier New" panose="02070309020205020404" pitchFamily="49" charset="0"/>
              </a:rPr>
              <a:t>  0.1060  0.1229</a:t>
            </a:r>
          </a:p>
          <a:p>
            <a:r>
              <a:rPr lang="en-US" sz="1050" dirty="0">
                <a:latin typeface="Courier New" panose="02070309020205020404" pitchFamily="49" charset="0"/>
                <a:cs typeface="Courier New" panose="02070309020205020404" pitchFamily="49" charset="0"/>
              </a:rPr>
              <a:t>    44   28.98   </a:t>
            </a:r>
            <a:r>
              <a:rPr lang="en-US" sz="1050" b="1" dirty="0">
                <a:latin typeface="Courier New" panose="02070309020205020404" pitchFamily="49" charset="0"/>
                <a:cs typeface="Courier New" panose="02070309020205020404" pitchFamily="49" charset="0"/>
              </a:rPr>
              <a:t>0.5000</a:t>
            </a:r>
            <a:r>
              <a:rPr lang="en-US" sz="1050" dirty="0">
                <a:latin typeface="Courier New" panose="02070309020205020404" pitchFamily="49" charset="0"/>
                <a:cs typeface="Courier New" panose="02070309020205020404" pitchFamily="49" charset="0"/>
              </a:rPr>
              <a:t>  0.8940  0.1229</a:t>
            </a:r>
          </a:p>
          <a:p>
            <a:r>
              <a:rPr lang="en-US" sz="1050" dirty="0">
                <a:latin typeface="Courier New" panose="02070309020205020404" pitchFamily="49" charset="0"/>
                <a:cs typeface="Courier New" panose="02070309020205020404" pitchFamily="49" charset="0"/>
              </a:rPr>
              <a:t>    45   28.98   0.1060  </a:t>
            </a:r>
            <a:r>
              <a:rPr lang="en-US" sz="1050" b="1" dirty="0">
                <a:latin typeface="Courier New" panose="02070309020205020404" pitchFamily="49" charset="0"/>
                <a:cs typeface="Courier New" panose="02070309020205020404" pitchFamily="49" charset="0"/>
              </a:rPr>
              <a:t>0.5000</a:t>
            </a:r>
            <a:r>
              <a:rPr lang="en-US" sz="1050" dirty="0">
                <a:latin typeface="Courier New" panose="02070309020205020404" pitchFamily="49" charset="0"/>
                <a:cs typeface="Courier New" panose="02070309020205020404" pitchFamily="49" charset="0"/>
              </a:rPr>
              <a:t>  0.8771</a:t>
            </a:r>
          </a:p>
          <a:p>
            <a:r>
              <a:rPr lang="en-US" sz="1050" dirty="0">
                <a:latin typeface="Courier New" panose="02070309020205020404" pitchFamily="49" charset="0"/>
                <a:cs typeface="Courier New" panose="02070309020205020404" pitchFamily="49" charset="0"/>
              </a:rPr>
              <a:t>    46   28.98   </a:t>
            </a:r>
            <a:r>
              <a:rPr lang="en-US" sz="1050" b="1" dirty="0">
                <a:latin typeface="Courier New" panose="02070309020205020404" pitchFamily="49" charset="0"/>
                <a:cs typeface="Courier New" panose="02070309020205020404" pitchFamily="49" charset="0"/>
              </a:rPr>
              <a:t>0.5000</a:t>
            </a:r>
            <a:r>
              <a:rPr lang="en-US" sz="1050" dirty="0">
                <a:latin typeface="Courier New" panose="02070309020205020404" pitchFamily="49" charset="0"/>
                <a:cs typeface="Courier New" panose="02070309020205020404" pitchFamily="49" charset="0"/>
              </a:rPr>
              <a:t>  0.1060  0.8771</a:t>
            </a:r>
          </a:p>
          <a:p>
            <a:r>
              <a:rPr lang="en-US" sz="1050" dirty="0">
                <a:latin typeface="Courier New" panose="02070309020205020404" pitchFamily="49" charset="0"/>
                <a:cs typeface="Courier New" panose="02070309020205020404" pitchFamily="49" charset="0"/>
              </a:rPr>
              <a:t>    47   28.98   0.8940  </a:t>
            </a:r>
            <a:r>
              <a:rPr lang="en-US" sz="1050" b="1" dirty="0">
                <a:latin typeface="Courier New" panose="02070309020205020404" pitchFamily="49" charset="0"/>
                <a:cs typeface="Courier New" panose="02070309020205020404" pitchFamily="49" charset="0"/>
              </a:rPr>
              <a:t>0.5000</a:t>
            </a:r>
            <a:r>
              <a:rPr lang="en-US" sz="1050" dirty="0">
                <a:latin typeface="Courier New" panose="02070309020205020404" pitchFamily="49" charset="0"/>
                <a:cs typeface="Courier New" panose="02070309020205020404" pitchFamily="49" charset="0"/>
              </a:rPr>
              <a:t>  0.8771</a:t>
            </a:r>
          </a:p>
          <a:p>
            <a:r>
              <a:rPr lang="en-US" sz="1050" dirty="0">
                <a:latin typeface="Courier New" panose="02070309020205020404" pitchFamily="49" charset="0"/>
                <a:cs typeface="Courier New" panose="02070309020205020404" pitchFamily="49" charset="0"/>
              </a:rPr>
              <a:t>    48   28.98   </a:t>
            </a:r>
            <a:r>
              <a:rPr lang="en-US" sz="1050" b="1" dirty="0">
                <a:latin typeface="Courier New" panose="02070309020205020404" pitchFamily="49" charset="0"/>
                <a:cs typeface="Courier New" panose="02070309020205020404" pitchFamily="49" charset="0"/>
              </a:rPr>
              <a:t>0.5000</a:t>
            </a:r>
            <a:r>
              <a:rPr lang="en-US" sz="1050" dirty="0">
                <a:latin typeface="Courier New" panose="02070309020205020404" pitchFamily="49" charset="0"/>
                <a:cs typeface="Courier New" panose="02070309020205020404" pitchFamily="49" charset="0"/>
              </a:rPr>
              <a:t>  0.8940  0.8771</a:t>
            </a:r>
          </a:p>
          <a:p>
            <a:r>
              <a:rPr lang="en-US" sz="1050" dirty="0">
                <a:latin typeface="Courier New" panose="02070309020205020404" pitchFamily="49" charset="0"/>
                <a:cs typeface="Courier New" panose="02070309020205020404" pitchFamily="49" charset="0"/>
              </a:rPr>
              <a:t>    49   27.88   0.0470  0.9521  0.6269</a:t>
            </a:r>
          </a:p>
          <a:p>
            <a:r>
              <a:rPr lang="en-US" sz="1050" dirty="0">
                <a:latin typeface="Courier New" panose="02070309020205020404" pitchFamily="49" charset="0"/>
                <a:cs typeface="Courier New" panose="02070309020205020404" pitchFamily="49" charset="0"/>
              </a:rPr>
              <a:t>    50   27.88   0.9530  0.9521  0.6269</a:t>
            </a:r>
          </a:p>
          <a:p>
            <a:r>
              <a:rPr lang="en-US" sz="1050" dirty="0">
                <a:latin typeface="Courier New" panose="02070309020205020404" pitchFamily="49" charset="0"/>
                <a:cs typeface="Courier New" panose="02070309020205020404" pitchFamily="49" charset="0"/>
              </a:rPr>
              <a:t>    51   27.88   0.9530  0.9521  0.3731</a:t>
            </a:r>
          </a:p>
          <a:p>
            <a:r>
              <a:rPr lang="en-US" sz="1050" dirty="0">
                <a:latin typeface="Courier New" panose="02070309020205020404" pitchFamily="49" charset="0"/>
                <a:cs typeface="Courier New" panose="02070309020205020404" pitchFamily="49" charset="0"/>
              </a:rPr>
              <a:t>    52   27.88   0.9521  0.9530  0.3731</a:t>
            </a:r>
          </a:p>
          <a:p>
            <a:r>
              <a:rPr lang="en-US" sz="1050" dirty="0">
                <a:latin typeface="Courier New" panose="02070309020205020404" pitchFamily="49" charset="0"/>
                <a:cs typeface="Courier New" panose="02070309020205020404" pitchFamily="49" charset="0"/>
              </a:rPr>
              <a:t>    53   27.88   0.9521  0.0470  0.6269</a:t>
            </a:r>
          </a:p>
          <a:p>
            <a:r>
              <a:rPr lang="en-US" sz="1050" dirty="0">
                <a:latin typeface="Courier New" panose="02070309020205020404" pitchFamily="49" charset="0"/>
                <a:cs typeface="Courier New" panose="02070309020205020404" pitchFamily="49" charset="0"/>
              </a:rPr>
              <a:t>    54   27.88   0.0470  0.0479  0.6269</a:t>
            </a:r>
          </a:p>
          <a:p>
            <a:r>
              <a:rPr lang="en-US" sz="1050" dirty="0">
                <a:latin typeface="Courier New" panose="02070309020205020404" pitchFamily="49" charset="0"/>
                <a:cs typeface="Courier New" panose="02070309020205020404" pitchFamily="49" charset="0"/>
              </a:rPr>
              <a:t>    55   27.88   0.9530  0.0479  0.6269</a:t>
            </a:r>
          </a:p>
          <a:p>
            <a:r>
              <a:rPr lang="en-US" sz="1050" dirty="0">
                <a:latin typeface="Courier New" panose="02070309020205020404" pitchFamily="49" charset="0"/>
                <a:cs typeface="Courier New" panose="02070309020205020404" pitchFamily="49" charset="0"/>
              </a:rPr>
              <a:t>    56   27.88   0.9521  0.0470  0.3731</a:t>
            </a:r>
          </a:p>
          <a:p>
            <a:r>
              <a:rPr lang="en-US" sz="1050" dirty="0">
                <a:latin typeface="Courier New" panose="02070309020205020404" pitchFamily="49" charset="0"/>
                <a:cs typeface="Courier New" panose="02070309020205020404" pitchFamily="49" charset="0"/>
              </a:rPr>
              <a:t>    57   27.88   0.0470  0.0479  0.3731</a:t>
            </a:r>
          </a:p>
          <a:p>
            <a:r>
              <a:rPr lang="en-US" sz="1050" dirty="0">
                <a:latin typeface="Courier New" panose="02070309020205020404" pitchFamily="49" charset="0"/>
                <a:cs typeface="Courier New" panose="02070309020205020404" pitchFamily="49" charset="0"/>
              </a:rPr>
              <a:t>    58   27.88   0.9530  0.0479  0.3731</a:t>
            </a:r>
          </a:p>
          <a:p>
            <a:r>
              <a:rPr lang="en-US" sz="1050" dirty="0">
                <a:latin typeface="Courier New" panose="02070309020205020404" pitchFamily="49" charset="0"/>
                <a:cs typeface="Courier New" panose="02070309020205020404" pitchFamily="49" charset="0"/>
              </a:rPr>
              <a:t>    59   27.88   0.0470  0.9521  0.3731</a:t>
            </a:r>
          </a:p>
          <a:p>
            <a:r>
              <a:rPr lang="en-US" sz="1050" dirty="0">
                <a:latin typeface="Courier New" panose="02070309020205020404" pitchFamily="49" charset="0"/>
                <a:cs typeface="Courier New" panose="02070309020205020404" pitchFamily="49" charset="0"/>
              </a:rPr>
              <a:t>    60   27.88   0.0479  0.9530  0.3731</a:t>
            </a:r>
          </a:p>
          <a:p>
            <a:r>
              <a:rPr lang="en-US" sz="1050" dirty="0">
                <a:latin typeface="Courier New" panose="02070309020205020404" pitchFamily="49" charset="0"/>
                <a:cs typeface="Courier New" panose="02070309020205020404" pitchFamily="49" charset="0"/>
              </a:rPr>
              <a:t>    61    9.30   0.0000  0.0170  0.0205</a:t>
            </a:r>
          </a:p>
          <a:p>
            <a:r>
              <a:rPr lang="en-US" sz="1050" dirty="0">
                <a:latin typeface="Courier New" panose="02070309020205020404" pitchFamily="49" charset="0"/>
                <a:cs typeface="Courier New" panose="02070309020205020404" pitchFamily="49" charset="0"/>
              </a:rPr>
              <a:t>    62</a:t>
            </a:r>
          </a:p>
        </p:txBody>
      </p:sp>
      <p:sp>
        <p:nvSpPr>
          <p:cNvPr id="3" name="Arrow: Right 2">
            <a:extLst>
              <a:ext uri="{FF2B5EF4-FFF2-40B4-BE49-F238E27FC236}">
                <a16:creationId xmlns:a16="http://schemas.microsoft.com/office/drawing/2014/main" id="{BA692744-2121-4BE1-9BE0-BE82011614B4}"/>
              </a:ext>
            </a:extLst>
          </p:cNvPr>
          <p:cNvSpPr/>
          <p:nvPr/>
        </p:nvSpPr>
        <p:spPr>
          <a:xfrm>
            <a:off x="4616627" y="5281724"/>
            <a:ext cx="787400" cy="3471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6393C08D-C858-4B93-B70A-37344E6AC4EA}"/>
              </a:ext>
            </a:extLst>
          </p:cNvPr>
          <p:cNvSpPr/>
          <p:nvPr/>
        </p:nvSpPr>
        <p:spPr>
          <a:xfrm rot="10800000">
            <a:off x="3536332" y="2766536"/>
            <a:ext cx="787400" cy="3471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61415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87808-92B0-4F44-9319-4B33A58EFB25}"/>
              </a:ext>
            </a:extLst>
          </p:cNvPr>
          <p:cNvSpPr>
            <a:spLocks noGrp="1"/>
          </p:cNvSpPr>
          <p:nvPr>
            <p:ph type="title"/>
          </p:nvPr>
        </p:nvSpPr>
        <p:spPr/>
        <p:txBody>
          <a:bodyPr/>
          <a:lstStyle/>
          <a:p>
            <a:pPr algn="l"/>
            <a:r>
              <a:rPr lang="en-US" sz="3200" dirty="0"/>
              <a:t>Match the </a:t>
            </a:r>
            <a:r>
              <a:rPr lang="en-US" sz="3200" dirty="0" err="1"/>
              <a:t>u,v,w</a:t>
            </a:r>
            <a:r>
              <a:rPr lang="en-US" sz="3200" dirty="0"/>
              <a:t> with appropriate vector equation and solve for </a:t>
            </a:r>
            <a:r>
              <a:rPr lang="en-US" sz="3200" dirty="0" err="1"/>
              <a:t>x,y,z</a:t>
            </a:r>
            <a:r>
              <a:rPr lang="en-US" sz="3200" dirty="0"/>
              <a:t> algebraically</a:t>
            </a:r>
            <a:r>
              <a:rPr lang="en-US" sz="4000" dirty="0"/>
              <a:t>.</a:t>
            </a:r>
          </a:p>
        </p:txBody>
      </p:sp>
      <p:sp>
        <p:nvSpPr>
          <p:cNvPr id="107" name="TextBox 106">
            <a:extLst>
              <a:ext uri="{FF2B5EF4-FFF2-40B4-BE49-F238E27FC236}">
                <a16:creationId xmlns:a16="http://schemas.microsoft.com/office/drawing/2014/main" id="{CBBA9B5B-DEDE-4DCB-80BF-6824F0D9AFEF}"/>
              </a:ext>
            </a:extLst>
          </p:cNvPr>
          <p:cNvSpPr txBox="1"/>
          <p:nvPr/>
        </p:nvSpPr>
        <p:spPr>
          <a:xfrm>
            <a:off x="3419891" y="2766536"/>
            <a:ext cx="2498371" cy="2862322"/>
          </a:xfrm>
          <a:prstGeom prst="rect">
            <a:avLst/>
          </a:prstGeom>
          <a:noFill/>
        </p:spPr>
        <p:txBody>
          <a:bodyPr wrap="square" rtlCol="0">
            <a:spAutoFit/>
          </a:bodyPr>
          <a:lstStyle/>
          <a:p>
            <a:r>
              <a:rPr lang="en-US" dirty="0"/>
              <a:t>              Match the </a:t>
            </a:r>
            <a:r>
              <a:rPr lang="en-US" dirty="0" err="1"/>
              <a:t>u,v,w</a:t>
            </a:r>
            <a:r>
              <a:rPr lang="en-US" dirty="0"/>
              <a:t> value from Patterson map.</a:t>
            </a:r>
          </a:p>
          <a:p>
            <a:endParaRPr lang="en-US" dirty="0"/>
          </a:p>
          <a:p>
            <a:endParaRPr lang="en-US" dirty="0"/>
          </a:p>
          <a:p>
            <a:r>
              <a:rPr lang="en-US" dirty="0"/>
              <a:t>with the appropriate algebraic expression for </a:t>
            </a:r>
            <a:r>
              <a:rPr lang="en-US" dirty="0" err="1"/>
              <a:t>u,v,w</a:t>
            </a:r>
            <a:r>
              <a:rPr lang="en-US" dirty="0"/>
              <a:t>  obtained by subtracting symmetry operators.</a:t>
            </a:r>
          </a:p>
        </p:txBody>
      </p:sp>
      <p:sp>
        <p:nvSpPr>
          <p:cNvPr id="5" name="TextBox 4">
            <a:extLst>
              <a:ext uri="{FF2B5EF4-FFF2-40B4-BE49-F238E27FC236}">
                <a16:creationId xmlns:a16="http://schemas.microsoft.com/office/drawing/2014/main" id="{8CA6061C-E4D0-495D-88AC-1890415710C6}"/>
              </a:ext>
            </a:extLst>
          </p:cNvPr>
          <p:cNvSpPr txBox="1"/>
          <p:nvPr/>
        </p:nvSpPr>
        <p:spPr>
          <a:xfrm>
            <a:off x="5918262" y="1698172"/>
            <a:ext cx="2348720" cy="7848302"/>
          </a:xfrm>
          <a:prstGeom prst="rect">
            <a:avLst/>
          </a:prstGeom>
          <a:noFill/>
          <a:ln>
            <a:noFill/>
          </a:ln>
        </p:spPr>
        <p:txBody>
          <a:bodyPr wrap="none" rtlCol="0">
            <a:spAutoFit/>
          </a:bodyPr>
          <a:lstStyle/>
          <a:p>
            <a:r>
              <a:rPr lang="en-US" sz="1050" dirty="0" err="1">
                <a:solidFill>
                  <a:schemeClr val="tx2"/>
                </a:solidFill>
                <a:latin typeface="Courier New" panose="02070309020205020404" pitchFamily="49" charset="0"/>
                <a:cs typeface="Courier New" panose="02070309020205020404" pitchFamily="49" charset="0"/>
              </a:rPr>
              <a:t>Symm</a:t>
            </a:r>
            <a:endParaRPr lang="en-US" sz="1050" dirty="0">
              <a:solidFill>
                <a:schemeClr val="tx2"/>
              </a:solidFill>
              <a:latin typeface="Courier New" panose="02070309020205020404" pitchFamily="49" charset="0"/>
              <a:cs typeface="Courier New" panose="02070309020205020404" pitchFamily="49" charset="0"/>
            </a:endParaRPr>
          </a:p>
          <a:p>
            <a:r>
              <a:rPr lang="en-US" sz="1050" dirty="0">
                <a:solidFill>
                  <a:schemeClr val="tx2"/>
                </a:solidFill>
                <a:latin typeface="Courier New" panose="02070309020205020404" pitchFamily="49" charset="0"/>
                <a:cs typeface="Courier New" panose="02070309020205020404" pitchFamily="49" charset="0"/>
              </a:rPr>
              <a:t>Op#    u       v      w</a:t>
            </a:r>
          </a:p>
          <a:p>
            <a:r>
              <a:rPr lang="en-US" sz="1050" dirty="0">
                <a:solidFill>
                  <a:schemeClr val="tx2"/>
                </a:solidFill>
                <a:latin typeface="Courier New" panose="02070309020205020404" pitchFamily="49" charset="0"/>
                <a:cs typeface="Courier New" panose="02070309020205020404" pitchFamily="49" charset="0"/>
              </a:rPr>
              <a:t>2-3) -½+x+y, -½-x-y,  -¼</a:t>
            </a:r>
          </a:p>
          <a:p>
            <a:r>
              <a:rPr lang="en-US" sz="1050" dirty="0">
                <a:solidFill>
                  <a:schemeClr val="tx2"/>
                </a:solidFill>
                <a:highlight>
                  <a:srgbClr val="BBE0E3"/>
                </a:highlight>
                <a:latin typeface="Courier New" panose="02070309020205020404" pitchFamily="49" charset="0"/>
                <a:cs typeface="Courier New" panose="02070309020205020404" pitchFamily="49" charset="0"/>
              </a:rPr>
              <a:t>3-2)  ½-x-y,  ½+x+y,   ¼</a:t>
            </a:r>
          </a:p>
          <a:p>
            <a:r>
              <a:rPr lang="en-US" sz="1050" dirty="0">
                <a:solidFill>
                  <a:schemeClr val="tx2"/>
                </a:solidFill>
                <a:latin typeface="Courier New" panose="02070309020205020404" pitchFamily="49" charset="0"/>
                <a:cs typeface="Courier New" panose="02070309020205020404" pitchFamily="49" charset="0"/>
              </a:rPr>
              <a:t>1-4) -½+x-y, -½+x+y,  -¼</a:t>
            </a:r>
          </a:p>
          <a:p>
            <a:r>
              <a:rPr lang="en-US" sz="1050" dirty="0">
                <a:solidFill>
                  <a:schemeClr val="tx2"/>
                </a:solidFill>
                <a:highlight>
                  <a:srgbClr val="BBE0E3"/>
                </a:highlight>
                <a:latin typeface="Courier New" panose="02070309020205020404" pitchFamily="49" charset="0"/>
                <a:cs typeface="Courier New" panose="02070309020205020404" pitchFamily="49" charset="0"/>
              </a:rPr>
              <a:t>4-1)  ½-x+y,  ½-x-y,   ¼</a:t>
            </a:r>
          </a:p>
          <a:p>
            <a:r>
              <a:rPr lang="en-US" sz="1050" dirty="0">
                <a:solidFill>
                  <a:schemeClr val="tx2"/>
                </a:solidFill>
                <a:latin typeface="Courier New" panose="02070309020205020404" pitchFamily="49" charset="0"/>
                <a:cs typeface="Courier New" panose="02070309020205020404" pitchFamily="49" charset="0"/>
              </a:rPr>
              <a:t>6-7) -½+x-y, -½-x-y,  -¼</a:t>
            </a:r>
          </a:p>
          <a:p>
            <a:r>
              <a:rPr lang="en-US" sz="1050" dirty="0">
                <a:solidFill>
                  <a:schemeClr val="tx2"/>
                </a:solidFill>
                <a:highlight>
                  <a:srgbClr val="BBE0E3"/>
                </a:highlight>
                <a:latin typeface="Courier New" panose="02070309020205020404" pitchFamily="49" charset="0"/>
                <a:cs typeface="Courier New" panose="02070309020205020404" pitchFamily="49" charset="0"/>
              </a:rPr>
              <a:t>7-6)  ½-x+y,  ½+x+y,   ¼</a:t>
            </a:r>
          </a:p>
          <a:p>
            <a:r>
              <a:rPr lang="en-US" sz="1050" dirty="0">
                <a:solidFill>
                  <a:schemeClr val="tx2"/>
                </a:solidFill>
                <a:latin typeface="Courier New" panose="02070309020205020404" pitchFamily="49" charset="0"/>
                <a:cs typeface="Courier New" panose="02070309020205020404" pitchFamily="49" charset="0"/>
              </a:rPr>
              <a:t>5-8) -½-x+y, -½+x+y,  -¼</a:t>
            </a:r>
          </a:p>
          <a:p>
            <a:r>
              <a:rPr lang="en-US" sz="1050" dirty="0">
                <a:solidFill>
                  <a:schemeClr val="tx2"/>
                </a:solidFill>
                <a:highlight>
                  <a:srgbClr val="BBE0E3"/>
                </a:highlight>
                <a:latin typeface="Courier New" panose="02070309020205020404" pitchFamily="49" charset="0"/>
                <a:cs typeface="Courier New" panose="02070309020205020404" pitchFamily="49" charset="0"/>
              </a:rPr>
              <a:t>8-5)  ½+x-y,  ½-x-y,   ¼</a:t>
            </a:r>
          </a:p>
          <a:p>
            <a:r>
              <a:rPr lang="en-US" sz="1050" dirty="0">
                <a:solidFill>
                  <a:schemeClr val="tx2"/>
                </a:solidFill>
                <a:highlight>
                  <a:srgbClr val="BBE0E3"/>
                </a:highlight>
                <a:latin typeface="Courier New" panose="02070309020205020404" pitchFamily="49" charset="0"/>
                <a:cs typeface="Courier New" panose="02070309020205020404" pitchFamily="49" charset="0"/>
              </a:rPr>
              <a:t>1-3) -½+x+y, -½-x+y,  -¾</a:t>
            </a:r>
          </a:p>
          <a:p>
            <a:r>
              <a:rPr lang="en-US" sz="1050" dirty="0">
                <a:solidFill>
                  <a:schemeClr val="tx2"/>
                </a:solidFill>
                <a:latin typeface="Courier New" panose="02070309020205020404" pitchFamily="49" charset="0"/>
                <a:cs typeface="Courier New" panose="02070309020205020404" pitchFamily="49" charset="0"/>
              </a:rPr>
              <a:t>3-1)  ½-x-y,  ½+x-y,   ¾</a:t>
            </a:r>
          </a:p>
          <a:p>
            <a:r>
              <a:rPr lang="en-US" sz="1050" dirty="0">
                <a:solidFill>
                  <a:schemeClr val="tx2"/>
                </a:solidFill>
                <a:highlight>
                  <a:srgbClr val="BBE0E3"/>
                </a:highlight>
                <a:latin typeface="Courier New" panose="02070309020205020404" pitchFamily="49" charset="0"/>
                <a:cs typeface="Courier New" panose="02070309020205020404" pitchFamily="49" charset="0"/>
              </a:rPr>
              <a:t>2-4) -½-x-y, -½+x-y,   ¼</a:t>
            </a:r>
          </a:p>
          <a:p>
            <a:r>
              <a:rPr lang="en-US" sz="1050" dirty="0">
                <a:solidFill>
                  <a:schemeClr val="tx2"/>
                </a:solidFill>
                <a:latin typeface="Courier New" panose="02070309020205020404" pitchFamily="49" charset="0"/>
                <a:cs typeface="Courier New" panose="02070309020205020404" pitchFamily="49" charset="0"/>
              </a:rPr>
              <a:t>4-2)  ½+x+y,  ½-x+y,  -¼</a:t>
            </a:r>
          </a:p>
          <a:p>
            <a:r>
              <a:rPr lang="en-US" sz="1050" dirty="0">
                <a:solidFill>
                  <a:schemeClr val="tx2"/>
                </a:solidFill>
                <a:highlight>
                  <a:srgbClr val="BBE0E3"/>
                </a:highlight>
                <a:latin typeface="Courier New" panose="02070309020205020404" pitchFamily="49" charset="0"/>
                <a:cs typeface="Courier New" panose="02070309020205020404" pitchFamily="49" charset="0"/>
              </a:rPr>
              <a:t>5-7) -½+x+y, -½+x-y,  -¾</a:t>
            </a:r>
          </a:p>
          <a:p>
            <a:r>
              <a:rPr lang="en-US" sz="1050" dirty="0">
                <a:solidFill>
                  <a:schemeClr val="tx2"/>
                </a:solidFill>
                <a:latin typeface="Courier New" panose="02070309020205020404" pitchFamily="49" charset="0"/>
                <a:cs typeface="Courier New" panose="02070309020205020404" pitchFamily="49" charset="0"/>
              </a:rPr>
              <a:t>7-5)  ½-x-y,  ½-x+y,   ¾</a:t>
            </a:r>
          </a:p>
          <a:p>
            <a:r>
              <a:rPr lang="es-ES" sz="1050" dirty="0">
                <a:solidFill>
                  <a:schemeClr val="tx2"/>
                </a:solidFill>
                <a:highlight>
                  <a:srgbClr val="BBE0E3"/>
                </a:highlight>
                <a:latin typeface="Courier New" panose="02070309020205020404" pitchFamily="49" charset="0"/>
                <a:cs typeface="Courier New" panose="02070309020205020404" pitchFamily="49" charset="0"/>
              </a:rPr>
              <a:t>6-8)  ½-x-y, -½-x+y,   ¼</a:t>
            </a:r>
          </a:p>
          <a:p>
            <a:r>
              <a:rPr lang="es-ES" sz="1050" dirty="0">
                <a:solidFill>
                  <a:schemeClr val="tx2"/>
                </a:solidFill>
                <a:latin typeface="Courier New" panose="02070309020205020404" pitchFamily="49" charset="0"/>
                <a:cs typeface="Courier New" panose="02070309020205020404" pitchFamily="49" charset="0"/>
              </a:rPr>
              <a:t>8-6) -½+x+y,  ½+x-y,  -¼</a:t>
            </a:r>
          </a:p>
          <a:p>
            <a:r>
              <a:rPr lang="en-US" sz="1050" dirty="0">
                <a:solidFill>
                  <a:schemeClr val="tx2"/>
                </a:solidFill>
                <a:latin typeface="Courier New" panose="02070309020205020404" pitchFamily="49" charset="0"/>
                <a:cs typeface="Courier New" panose="02070309020205020404" pitchFamily="49" charset="0"/>
              </a:rPr>
              <a:t>3-5)   ½-2y,      ½,  -¼+2z</a:t>
            </a:r>
          </a:p>
          <a:p>
            <a:r>
              <a:rPr lang="en-US" sz="1050" dirty="0">
                <a:solidFill>
                  <a:schemeClr val="tx2"/>
                </a:solidFill>
                <a:latin typeface="Courier New" panose="02070309020205020404" pitchFamily="49" charset="0"/>
                <a:cs typeface="Courier New" panose="02070309020205020404" pitchFamily="49" charset="0"/>
              </a:rPr>
              <a:t>5-3)  -½+2y,     -½,   ¼-2z</a:t>
            </a:r>
          </a:p>
          <a:p>
            <a:r>
              <a:rPr lang="en-US" sz="1050" dirty="0">
                <a:solidFill>
                  <a:schemeClr val="tx2"/>
                </a:solidFill>
                <a:latin typeface="Courier New" panose="02070309020205020404" pitchFamily="49" charset="0"/>
                <a:cs typeface="Courier New" panose="02070309020205020404" pitchFamily="49" charset="0"/>
              </a:rPr>
              <a:t>4-6)   ½+2y,      ½,  -¼+2z</a:t>
            </a:r>
          </a:p>
          <a:p>
            <a:r>
              <a:rPr lang="en-US" sz="1050" dirty="0">
                <a:solidFill>
                  <a:schemeClr val="tx2"/>
                </a:solidFill>
                <a:latin typeface="Courier New" panose="02070309020205020404" pitchFamily="49" charset="0"/>
                <a:cs typeface="Courier New" panose="02070309020205020404" pitchFamily="49" charset="0"/>
              </a:rPr>
              <a:t>6-4)  -½-2y,     -½,   ¼-2z</a:t>
            </a:r>
          </a:p>
          <a:p>
            <a:r>
              <a:rPr lang="en-US" sz="1050" dirty="0">
                <a:solidFill>
                  <a:schemeClr val="tx2"/>
                </a:solidFill>
                <a:latin typeface="Courier New" panose="02070309020205020404" pitchFamily="49" charset="0"/>
                <a:cs typeface="Courier New" panose="02070309020205020404" pitchFamily="49" charset="0"/>
              </a:rPr>
              <a:t>1-7)  -½+2x,     -½,  -¾+2z</a:t>
            </a:r>
          </a:p>
          <a:p>
            <a:r>
              <a:rPr lang="en-US" sz="1050" dirty="0">
                <a:solidFill>
                  <a:schemeClr val="tx2"/>
                </a:solidFill>
                <a:latin typeface="Courier New" panose="02070309020205020404" pitchFamily="49" charset="0"/>
                <a:cs typeface="Courier New" panose="02070309020205020404" pitchFamily="49" charset="0"/>
              </a:rPr>
              <a:t>7-1)   ½-2x,      ½,   ¾-2z</a:t>
            </a:r>
          </a:p>
          <a:p>
            <a:r>
              <a:rPr lang="en-US" sz="1050" dirty="0">
                <a:solidFill>
                  <a:schemeClr val="tx2"/>
                </a:solidFill>
                <a:latin typeface="Courier New" panose="02070309020205020404" pitchFamily="49" charset="0"/>
                <a:cs typeface="Courier New" panose="02070309020205020404" pitchFamily="49" charset="0"/>
              </a:rPr>
              <a:t>2-8)  -½-2x,     -½,   ¼+2z</a:t>
            </a:r>
          </a:p>
          <a:p>
            <a:r>
              <a:rPr lang="en-US" sz="1050" dirty="0">
                <a:solidFill>
                  <a:schemeClr val="tx2"/>
                </a:solidFill>
                <a:latin typeface="Courier New" panose="02070309020205020404" pitchFamily="49" charset="0"/>
                <a:cs typeface="Courier New" panose="02070309020205020404" pitchFamily="49" charset="0"/>
              </a:rPr>
              <a:t>8-2)   ½+2x,      ½,  -¼-2z</a:t>
            </a:r>
          </a:p>
          <a:p>
            <a:r>
              <a:rPr lang="en-US" sz="1050" dirty="0">
                <a:solidFill>
                  <a:schemeClr val="tx2"/>
                </a:solidFill>
                <a:latin typeface="Courier New" panose="02070309020205020404" pitchFamily="49" charset="0"/>
                <a:cs typeface="Courier New" panose="02070309020205020404" pitchFamily="49" charset="0"/>
              </a:rPr>
              <a:t>4-5)      ½,   ½-2x,   ¼+2z</a:t>
            </a:r>
          </a:p>
          <a:p>
            <a:r>
              <a:rPr lang="en-US" sz="1050" dirty="0">
                <a:solidFill>
                  <a:schemeClr val="tx2"/>
                </a:solidFill>
                <a:latin typeface="Courier New" panose="02070309020205020404" pitchFamily="49" charset="0"/>
                <a:cs typeface="Courier New" panose="02070309020205020404" pitchFamily="49" charset="0"/>
              </a:rPr>
              <a:t>5-4)     -½,  -½+2x,  -¼-2z</a:t>
            </a:r>
          </a:p>
          <a:p>
            <a:r>
              <a:rPr lang="en-US" sz="1050" dirty="0">
                <a:solidFill>
                  <a:schemeClr val="tx2"/>
                </a:solidFill>
                <a:latin typeface="Courier New" panose="02070309020205020404" pitchFamily="49" charset="0"/>
                <a:cs typeface="Courier New" panose="02070309020205020404" pitchFamily="49" charset="0"/>
              </a:rPr>
              <a:t>3-6)      ½,   ½+2x,   ¼+2z</a:t>
            </a:r>
          </a:p>
          <a:p>
            <a:r>
              <a:rPr lang="en-US" sz="1050" dirty="0">
                <a:solidFill>
                  <a:schemeClr val="tx2"/>
                </a:solidFill>
                <a:latin typeface="Courier New" panose="02070309020205020404" pitchFamily="49" charset="0"/>
                <a:cs typeface="Courier New" panose="02070309020205020404" pitchFamily="49" charset="0"/>
              </a:rPr>
              <a:t>6-3)     -½,  -½-2x,  -¼-2z</a:t>
            </a:r>
          </a:p>
          <a:p>
            <a:r>
              <a:rPr lang="en-US" sz="1050" dirty="0">
                <a:solidFill>
                  <a:schemeClr val="tx2"/>
                </a:solidFill>
                <a:latin typeface="Courier New" panose="02070309020205020404" pitchFamily="49" charset="0"/>
                <a:cs typeface="Courier New" panose="02070309020205020404" pitchFamily="49" charset="0"/>
              </a:rPr>
              <a:t>2-7)     -½,  -½-2y,  -¼+2z</a:t>
            </a:r>
          </a:p>
          <a:p>
            <a:r>
              <a:rPr lang="en-US" sz="1050" dirty="0">
                <a:solidFill>
                  <a:schemeClr val="tx2"/>
                </a:solidFill>
                <a:latin typeface="Courier New" panose="02070309020205020404" pitchFamily="49" charset="0"/>
                <a:cs typeface="Courier New" panose="02070309020205020404" pitchFamily="49" charset="0"/>
              </a:rPr>
              <a:t>7-2)      ½,   ½+2y,   ¼-2z</a:t>
            </a:r>
          </a:p>
          <a:p>
            <a:r>
              <a:rPr lang="en-US" sz="1050" dirty="0">
                <a:solidFill>
                  <a:schemeClr val="tx2"/>
                </a:solidFill>
                <a:latin typeface="Courier New" panose="02070309020205020404" pitchFamily="49" charset="0"/>
                <a:cs typeface="Courier New" panose="02070309020205020404" pitchFamily="49" charset="0"/>
              </a:rPr>
              <a:t>1-8)     -½,  -½+2y,  -¼+2z</a:t>
            </a:r>
          </a:p>
          <a:p>
            <a:r>
              <a:rPr lang="en-US" sz="1050" dirty="0">
                <a:solidFill>
                  <a:schemeClr val="tx2"/>
                </a:solidFill>
                <a:latin typeface="Courier New" panose="02070309020205020404" pitchFamily="49" charset="0"/>
                <a:cs typeface="Courier New" panose="02070309020205020404" pitchFamily="49" charset="0"/>
              </a:rPr>
              <a:t>8-1)      ½,   ½-2y,   ¼-2z</a:t>
            </a:r>
          </a:p>
          <a:p>
            <a:r>
              <a:rPr lang="en-US" sz="1050" dirty="0">
                <a:solidFill>
                  <a:schemeClr val="tx2"/>
                </a:solidFill>
                <a:latin typeface="Courier New" panose="02070309020205020404" pitchFamily="49" charset="0"/>
                <a:cs typeface="Courier New" panose="02070309020205020404" pitchFamily="49" charset="0"/>
              </a:rPr>
              <a:t>1-2)     2x,     2y,  -½</a:t>
            </a:r>
          </a:p>
          <a:p>
            <a:r>
              <a:rPr lang="en-US" sz="1050" dirty="0">
                <a:solidFill>
                  <a:schemeClr val="tx2"/>
                </a:solidFill>
                <a:latin typeface="Courier New" panose="02070309020205020404" pitchFamily="49" charset="0"/>
                <a:cs typeface="Courier New" panose="02070309020205020404" pitchFamily="49" charset="0"/>
              </a:rPr>
              <a:t>2-1)    -2x,    -2y,   ½</a:t>
            </a:r>
          </a:p>
          <a:p>
            <a:r>
              <a:rPr lang="en-US" sz="1050" dirty="0">
                <a:solidFill>
                  <a:schemeClr val="tx2"/>
                </a:solidFill>
                <a:latin typeface="Courier New" panose="02070309020205020404" pitchFamily="49" charset="0"/>
                <a:cs typeface="Courier New" panose="02070309020205020404" pitchFamily="49" charset="0"/>
              </a:rPr>
              <a:t>3-4)    -2y,     2x,   ½</a:t>
            </a:r>
          </a:p>
          <a:p>
            <a:r>
              <a:rPr lang="en-US" sz="1050" dirty="0">
                <a:solidFill>
                  <a:schemeClr val="tx2"/>
                </a:solidFill>
                <a:latin typeface="Courier New" panose="02070309020205020404" pitchFamily="49" charset="0"/>
                <a:cs typeface="Courier New" panose="02070309020205020404" pitchFamily="49" charset="0"/>
              </a:rPr>
              <a:t>4-3)     2y,    -2x,  -½</a:t>
            </a:r>
          </a:p>
          <a:p>
            <a:r>
              <a:rPr lang="en-US" sz="1050" dirty="0">
                <a:solidFill>
                  <a:schemeClr val="tx2"/>
                </a:solidFill>
                <a:latin typeface="Courier New" panose="02070309020205020404" pitchFamily="49" charset="0"/>
                <a:cs typeface="Courier New" panose="02070309020205020404" pitchFamily="49" charset="0"/>
              </a:rPr>
              <a:t>5-6)     2y,     2x,  -½</a:t>
            </a:r>
          </a:p>
          <a:p>
            <a:r>
              <a:rPr lang="en-US" sz="1050" dirty="0">
                <a:solidFill>
                  <a:schemeClr val="tx2"/>
                </a:solidFill>
                <a:latin typeface="Courier New" panose="02070309020205020404" pitchFamily="49" charset="0"/>
                <a:cs typeface="Courier New" panose="02070309020205020404" pitchFamily="49" charset="0"/>
              </a:rPr>
              <a:t>6-5)    -2y,    -2x,   ½</a:t>
            </a:r>
          </a:p>
          <a:p>
            <a:r>
              <a:rPr lang="en-US" sz="1050" dirty="0">
                <a:solidFill>
                  <a:schemeClr val="tx2"/>
                </a:solidFill>
                <a:latin typeface="Courier New" panose="02070309020205020404" pitchFamily="49" charset="0"/>
                <a:cs typeface="Courier New" panose="02070309020205020404" pitchFamily="49" charset="0"/>
              </a:rPr>
              <a:t>7-8)    -2x,     2y,   ½</a:t>
            </a:r>
          </a:p>
          <a:p>
            <a:r>
              <a:rPr lang="en-US" sz="1050" dirty="0">
                <a:solidFill>
                  <a:schemeClr val="tx2"/>
                </a:solidFill>
                <a:latin typeface="Courier New" panose="02070309020205020404" pitchFamily="49" charset="0"/>
                <a:cs typeface="Courier New" panose="02070309020205020404" pitchFamily="49" charset="0"/>
              </a:rPr>
              <a:t>8-7)     2x,    -2y,  -½</a:t>
            </a:r>
          </a:p>
          <a:p>
            <a:r>
              <a:rPr lang="en-US" sz="1050" dirty="0">
                <a:solidFill>
                  <a:schemeClr val="tx2"/>
                </a:solidFill>
                <a:latin typeface="Courier New" panose="02070309020205020404" pitchFamily="49" charset="0"/>
                <a:cs typeface="Courier New" panose="02070309020205020404" pitchFamily="49" charset="0"/>
              </a:rPr>
              <a:t>1-5)    x-y,   -</a:t>
            </a:r>
            <a:r>
              <a:rPr lang="en-US" sz="1050" dirty="0" err="1">
                <a:solidFill>
                  <a:schemeClr val="tx2"/>
                </a:solidFill>
                <a:latin typeface="Courier New" panose="02070309020205020404" pitchFamily="49" charset="0"/>
                <a:cs typeface="Courier New" panose="02070309020205020404" pitchFamily="49" charset="0"/>
              </a:rPr>
              <a:t>x+y</a:t>
            </a:r>
            <a:r>
              <a:rPr lang="en-US" sz="1050" dirty="0">
                <a:solidFill>
                  <a:schemeClr val="tx2"/>
                </a:solidFill>
                <a:latin typeface="Courier New" panose="02070309020205020404" pitchFamily="49" charset="0"/>
                <a:cs typeface="Courier New" panose="02070309020205020404" pitchFamily="49" charset="0"/>
              </a:rPr>
              <a:t>,  2z</a:t>
            </a:r>
          </a:p>
          <a:p>
            <a:r>
              <a:rPr lang="en-US" sz="1050" dirty="0">
                <a:solidFill>
                  <a:schemeClr val="tx2"/>
                </a:solidFill>
                <a:latin typeface="Courier New" panose="02070309020205020404" pitchFamily="49" charset="0"/>
                <a:cs typeface="Courier New" panose="02070309020205020404" pitchFamily="49" charset="0"/>
              </a:rPr>
              <a:t>5-1)   -</a:t>
            </a:r>
            <a:r>
              <a:rPr lang="en-US" sz="1050" dirty="0" err="1">
                <a:solidFill>
                  <a:schemeClr val="tx2"/>
                </a:solidFill>
                <a:latin typeface="Courier New" panose="02070309020205020404" pitchFamily="49" charset="0"/>
                <a:cs typeface="Courier New" panose="02070309020205020404" pitchFamily="49" charset="0"/>
              </a:rPr>
              <a:t>x+y</a:t>
            </a:r>
            <a:r>
              <a:rPr lang="en-US" sz="1050" dirty="0">
                <a:solidFill>
                  <a:schemeClr val="tx2"/>
                </a:solidFill>
                <a:latin typeface="Courier New" panose="02070309020205020404" pitchFamily="49" charset="0"/>
                <a:cs typeface="Courier New" panose="02070309020205020404" pitchFamily="49" charset="0"/>
              </a:rPr>
              <a:t>,    x-y, -2z</a:t>
            </a:r>
          </a:p>
          <a:p>
            <a:r>
              <a:rPr lang="en-US" sz="1050" dirty="0">
                <a:solidFill>
                  <a:schemeClr val="tx2"/>
                </a:solidFill>
                <a:latin typeface="Courier New" panose="02070309020205020404" pitchFamily="49" charset="0"/>
                <a:cs typeface="Courier New" panose="02070309020205020404" pitchFamily="49" charset="0"/>
              </a:rPr>
              <a:t>2-5)   -x-y,   -x-y,  ½+2z</a:t>
            </a:r>
          </a:p>
          <a:p>
            <a:r>
              <a:rPr lang="en-US" sz="1050" dirty="0">
                <a:solidFill>
                  <a:schemeClr val="tx2"/>
                </a:solidFill>
                <a:latin typeface="Courier New" panose="02070309020205020404" pitchFamily="49" charset="0"/>
                <a:cs typeface="Courier New" panose="02070309020205020404" pitchFamily="49" charset="0"/>
              </a:rPr>
              <a:t>5-2)    </a:t>
            </a:r>
            <a:r>
              <a:rPr lang="en-US" sz="1050" dirty="0" err="1">
                <a:solidFill>
                  <a:schemeClr val="tx2"/>
                </a:solidFill>
                <a:latin typeface="Courier New" panose="02070309020205020404" pitchFamily="49" charset="0"/>
                <a:cs typeface="Courier New" panose="02070309020205020404" pitchFamily="49" charset="0"/>
              </a:rPr>
              <a:t>x+y</a:t>
            </a:r>
            <a:r>
              <a:rPr lang="en-US" sz="1050" dirty="0">
                <a:solidFill>
                  <a:schemeClr val="tx2"/>
                </a:solidFill>
                <a:latin typeface="Courier New" panose="02070309020205020404" pitchFamily="49" charset="0"/>
                <a:cs typeface="Courier New" panose="02070309020205020404" pitchFamily="49" charset="0"/>
              </a:rPr>
              <a:t>,    </a:t>
            </a:r>
            <a:r>
              <a:rPr lang="en-US" sz="1050" dirty="0" err="1">
                <a:solidFill>
                  <a:schemeClr val="tx2"/>
                </a:solidFill>
                <a:latin typeface="Courier New" panose="02070309020205020404" pitchFamily="49" charset="0"/>
                <a:cs typeface="Courier New" panose="02070309020205020404" pitchFamily="49" charset="0"/>
              </a:rPr>
              <a:t>x+y</a:t>
            </a:r>
            <a:r>
              <a:rPr lang="en-US" sz="1050" dirty="0">
                <a:solidFill>
                  <a:schemeClr val="tx2"/>
                </a:solidFill>
                <a:latin typeface="Courier New" panose="02070309020205020404" pitchFamily="49" charset="0"/>
                <a:cs typeface="Courier New" panose="02070309020205020404" pitchFamily="49" charset="0"/>
              </a:rPr>
              <a:t>, -½-2z</a:t>
            </a:r>
          </a:p>
          <a:p>
            <a:r>
              <a:rPr lang="en-US" sz="1050" dirty="0" err="1">
                <a:solidFill>
                  <a:schemeClr val="tx2"/>
                </a:solidFill>
                <a:latin typeface="Courier New" panose="02070309020205020404" pitchFamily="49" charset="0"/>
                <a:cs typeface="Courier New" panose="02070309020205020404" pitchFamily="49" charset="0"/>
              </a:rPr>
              <a:t>etc</a:t>
            </a:r>
            <a:endParaRPr lang="en-US" sz="1050" dirty="0">
              <a:solidFill>
                <a:schemeClr val="tx2"/>
              </a:solidFill>
              <a:latin typeface="Courier New" panose="02070309020205020404" pitchFamily="49" charset="0"/>
              <a:cs typeface="Courier New" panose="02070309020205020404" pitchFamily="49" charset="0"/>
            </a:endParaRPr>
          </a:p>
          <a:p>
            <a:endParaRPr lang="en-US" sz="1050" dirty="0">
              <a:solidFill>
                <a:schemeClr val="tx2"/>
              </a:solidFill>
              <a:latin typeface="Courier New" panose="02070309020205020404" pitchFamily="49" charset="0"/>
              <a:cs typeface="Courier New" panose="02070309020205020404" pitchFamily="49" charset="0"/>
            </a:endParaRPr>
          </a:p>
        </p:txBody>
      </p:sp>
      <p:sp>
        <p:nvSpPr>
          <p:cNvPr id="7" name="Rectangle 6">
            <a:extLst>
              <a:ext uri="{FF2B5EF4-FFF2-40B4-BE49-F238E27FC236}">
                <a16:creationId xmlns:a16="http://schemas.microsoft.com/office/drawing/2014/main" id="{E33EB71A-99E8-494B-A899-73EB56518798}"/>
              </a:ext>
            </a:extLst>
          </p:cNvPr>
          <p:cNvSpPr/>
          <p:nvPr/>
        </p:nvSpPr>
        <p:spPr>
          <a:xfrm>
            <a:off x="126054" y="1629746"/>
            <a:ext cx="4103613" cy="10433625"/>
          </a:xfrm>
          <a:prstGeom prst="rect">
            <a:avLst/>
          </a:prstGeom>
        </p:spPr>
        <p:txBody>
          <a:bodyPr wrap="square">
            <a:spAutoFit/>
          </a:bodyPr>
          <a:lstStyle/>
          <a:p>
            <a:r>
              <a:rPr lang="en-US" sz="1050" dirty="0">
                <a:latin typeface="Courier New" panose="02070309020205020404" pitchFamily="49" charset="0"/>
                <a:cs typeface="Courier New" panose="02070309020205020404" pitchFamily="49" charset="0"/>
              </a:rPr>
              <a:t> Order Height/Rms  Fractional coordinates</a:t>
            </a:r>
          </a:p>
          <a:p>
            <a:r>
              <a:rPr lang="en-US" sz="1050" dirty="0">
                <a:latin typeface="Courier New" panose="02070309020205020404" pitchFamily="49" charset="0"/>
                <a:cs typeface="Courier New" panose="02070309020205020404" pitchFamily="49" charset="0"/>
              </a:rPr>
              <a:t>                    u       v       w</a:t>
            </a:r>
          </a:p>
          <a:p>
            <a:r>
              <a:rPr lang="en-US" sz="1050" dirty="0">
                <a:highlight>
                  <a:srgbClr val="BBE0E3"/>
                </a:highlight>
                <a:latin typeface="Courier New" panose="02070309020205020404" pitchFamily="49" charset="0"/>
                <a:cs typeface="Courier New" panose="02070309020205020404" pitchFamily="49" charset="0"/>
              </a:rPr>
              <a:t>    17   31.30   0.4525  0.0586  </a:t>
            </a:r>
            <a:r>
              <a:rPr lang="en-US" sz="1050" b="1" dirty="0">
                <a:highlight>
                  <a:srgbClr val="BBE0E3"/>
                </a:highlight>
                <a:latin typeface="Courier New" panose="02070309020205020404" pitchFamily="49" charset="0"/>
                <a:cs typeface="Courier New" panose="02070309020205020404" pitchFamily="49" charset="0"/>
              </a:rPr>
              <a:t>0.2500</a:t>
            </a:r>
          </a:p>
          <a:p>
            <a:r>
              <a:rPr lang="en-US" sz="1050" dirty="0">
                <a:highlight>
                  <a:srgbClr val="BBE0E3"/>
                </a:highlight>
                <a:latin typeface="Courier New" panose="02070309020205020404" pitchFamily="49" charset="0"/>
                <a:cs typeface="Courier New" panose="02070309020205020404" pitchFamily="49" charset="0"/>
              </a:rPr>
              <a:t>    18   31.30   0.9414  0.4525  </a:t>
            </a:r>
            <a:r>
              <a:rPr lang="en-US" sz="1050" b="1" dirty="0">
                <a:highlight>
                  <a:srgbClr val="BBE0E3"/>
                </a:highlight>
                <a:latin typeface="Courier New" panose="02070309020205020404" pitchFamily="49" charset="0"/>
                <a:cs typeface="Courier New" panose="02070309020205020404" pitchFamily="49" charset="0"/>
              </a:rPr>
              <a:t>0.2500</a:t>
            </a:r>
            <a:r>
              <a:rPr lang="en-US" sz="1050" dirty="0">
                <a:highlight>
                  <a:srgbClr val="BBE0E3"/>
                </a:highlight>
                <a:latin typeface="Courier New" panose="02070309020205020404" pitchFamily="49" charset="0"/>
                <a:cs typeface="Courier New" panose="02070309020205020404" pitchFamily="49" charset="0"/>
              </a:rPr>
              <a:t> </a:t>
            </a:r>
          </a:p>
          <a:p>
            <a:r>
              <a:rPr lang="en-US" sz="1050" dirty="0">
                <a:highlight>
                  <a:srgbClr val="BBE0E3"/>
                </a:highlight>
                <a:latin typeface="Courier New" panose="02070309020205020404" pitchFamily="49" charset="0"/>
                <a:cs typeface="Courier New" panose="02070309020205020404" pitchFamily="49" charset="0"/>
              </a:rPr>
              <a:t>    21   31.30   0.9414  0.5475  </a:t>
            </a:r>
            <a:r>
              <a:rPr lang="en-US" sz="1050" b="1" dirty="0">
                <a:highlight>
                  <a:srgbClr val="BBE0E3"/>
                </a:highlight>
                <a:latin typeface="Courier New" panose="02070309020205020404" pitchFamily="49" charset="0"/>
                <a:cs typeface="Courier New" panose="02070309020205020404" pitchFamily="49" charset="0"/>
              </a:rPr>
              <a:t>0.2500</a:t>
            </a:r>
          </a:p>
          <a:p>
            <a:r>
              <a:rPr lang="en-US" sz="1050" dirty="0">
                <a:highlight>
                  <a:srgbClr val="BBE0E3"/>
                </a:highlight>
                <a:latin typeface="Courier New" panose="02070309020205020404" pitchFamily="49" charset="0"/>
                <a:cs typeface="Courier New" panose="02070309020205020404" pitchFamily="49" charset="0"/>
              </a:rPr>
              <a:t>    24   31.30   0.5475  0.0586  </a:t>
            </a:r>
            <a:r>
              <a:rPr lang="en-US" sz="1050" b="1" dirty="0">
                <a:highlight>
                  <a:srgbClr val="BBE0E3"/>
                </a:highlight>
                <a:latin typeface="Courier New" panose="02070309020205020404" pitchFamily="49" charset="0"/>
                <a:cs typeface="Courier New" panose="02070309020205020404" pitchFamily="49" charset="0"/>
              </a:rPr>
              <a:t>0.2500</a:t>
            </a:r>
          </a:p>
          <a:p>
            <a:r>
              <a:rPr lang="en-US" sz="1050" dirty="0">
                <a:highlight>
                  <a:srgbClr val="BBE0E3"/>
                </a:highlight>
                <a:latin typeface="Courier New" panose="02070309020205020404" pitchFamily="49" charset="0"/>
                <a:cs typeface="Courier New" panose="02070309020205020404" pitchFamily="49" charset="0"/>
              </a:rPr>
              <a:t>    25   31.30   0.0586  0.4525  </a:t>
            </a:r>
            <a:r>
              <a:rPr lang="en-US" sz="1050" b="1" dirty="0">
                <a:highlight>
                  <a:srgbClr val="BBE0E3"/>
                </a:highlight>
                <a:latin typeface="Courier New" panose="02070309020205020404" pitchFamily="49" charset="0"/>
                <a:cs typeface="Courier New" panose="02070309020205020404" pitchFamily="49" charset="0"/>
              </a:rPr>
              <a:t>0.2500</a:t>
            </a:r>
          </a:p>
          <a:p>
            <a:r>
              <a:rPr lang="en-US" sz="1050" dirty="0">
                <a:highlight>
                  <a:srgbClr val="BBE0E3"/>
                </a:highlight>
                <a:latin typeface="Courier New" panose="02070309020205020404" pitchFamily="49" charset="0"/>
                <a:cs typeface="Courier New" panose="02070309020205020404" pitchFamily="49" charset="0"/>
              </a:rPr>
              <a:t>    26   31.30   0.0586  0.5475  </a:t>
            </a:r>
            <a:r>
              <a:rPr lang="en-US" sz="1050" b="1" dirty="0">
                <a:highlight>
                  <a:srgbClr val="BBE0E3"/>
                </a:highlight>
                <a:latin typeface="Courier New" panose="02070309020205020404" pitchFamily="49" charset="0"/>
                <a:cs typeface="Courier New" panose="02070309020205020404" pitchFamily="49" charset="0"/>
              </a:rPr>
              <a:t>0.2500</a:t>
            </a:r>
          </a:p>
          <a:p>
            <a:r>
              <a:rPr lang="en-US" sz="1050" dirty="0">
                <a:highlight>
                  <a:srgbClr val="BBE0E3"/>
                </a:highlight>
                <a:latin typeface="Courier New" panose="02070309020205020404" pitchFamily="49" charset="0"/>
                <a:cs typeface="Courier New" panose="02070309020205020404" pitchFamily="49" charset="0"/>
              </a:rPr>
              <a:t>    27   31.30   0.4525  0.9414  </a:t>
            </a:r>
            <a:r>
              <a:rPr lang="en-US" sz="1050" b="1" dirty="0">
                <a:highlight>
                  <a:srgbClr val="BBE0E3"/>
                </a:highlight>
                <a:latin typeface="Courier New" panose="02070309020205020404" pitchFamily="49" charset="0"/>
                <a:cs typeface="Courier New" panose="02070309020205020404" pitchFamily="49" charset="0"/>
              </a:rPr>
              <a:t>0.2500</a:t>
            </a:r>
          </a:p>
          <a:p>
            <a:r>
              <a:rPr lang="en-US" sz="1050" dirty="0">
                <a:highlight>
                  <a:srgbClr val="BBE0E3"/>
                </a:highlight>
                <a:latin typeface="Courier New" panose="02070309020205020404" pitchFamily="49" charset="0"/>
                <a:cs typeface="Courier New" panose="02070309020205020404" pitchFamily="49" charset="0"/>
              </a:rPr>
              <a:t>    28   31.30   0.5475  0.9414  </a:t>
            </a:r>
            <a:r>
              <a:rPr lang="en-US" sz="1050" b="1" dirty="0">
                <a:highlight>
                  <a:srgbClr val="BBE0E3"/>
                </a:highlight>
                <a:latin typeface="Courier New" panose="02070309020205020404" pitchFamily="49" charset="0"/>
                <a:cs typeface="Courier New" panose="02070309020205020404" pitchFamily="49" charset="0"/>
              </a:rPr>
              <a:t>0.2500</a:t>
            </a:r>
          </a:p>
          <a:p>
            <a:r>
              <a:rPr lang="en-US" sz="1050" dirty="0">
                <a:latin typeface="Courier New" panose="02070309020205020404" pitchFamily="49" charset="0"/>
                <a:cs typeface="Courier New" panose="02070309020205020404" pitchFamily="49" charset="0"/>
              </a:rPr>
              <a:t>    19   31.30   0.4525  0.0586  </a:t>
            </a:r>
            <a:r>
              <a:rPr lang="en-US" sz="1050" b="1" dirty="0">
                <a:latin typeface="Courier New" panose="02070309020205020404" pitchFamily="49" charset="0"/>
                <a:cs typeface="Courier New" panose="02070309020205020404" pitchFamily="49" charset="0"/>
              </a:rPr>
              <a:t>0.7500</a:t>
            </a:r>
          </a:p>
          <a:p>
            <a:r>
              <a:rPr lang="en-US" sz="1050" dirty="0">
                <a:latin typeface="Courier New" panose="02070309020205020404" pitchFamily="49" charset="0"/>
                <a:cs typeface="Courier New" panose="02070309020205020404" pitchFamily="49" charset="0"/>
              </a:rPr>
              <a:t>    20   31.30   0.9414  0.4525  </a:t>
            </a:r>
            <a:r>
              <a:rPr lang="en-US" sz="1050" b="1" dirty="0">
                <a:latin typeface="Courier New" panose="02070309020205020404" pitchFamily="49" charset="0"/>
                <a:cs typeface="Courier New" panose="02070309020205020404" pitchFamily="49" charset="0"/>
              </a:rPr>
              <a:t>0.7500</a:t>
            </a:r>
          </a:p>
          <a:p>
            <a:r>
              <a:rPr lang="en-US" sz="1050" dirty="0">
                <a:latin typeface="Courier New" panose="02070309020205020404" pitchFamily="49" charset="0"/>
                <a:cs typeface="Courier New" panose="02070309020205020404" pitchFamily="49" charset="0"/>
              </a:rPr>
              <a:t>    22   31.30   0.5475  0.0586  </a:t>
            </a:r>
            <a:r>
              <a:rPr lang="en-US" sz="1050" b="1" dirty="0">
                <a:latin typeface="Courier New" panose="02070309020205020404" pitchFamily="49" charset="0"/>
                <a:cs typeface="Courier New" panose="02070309020205020404" pitchFamily="49" charset="0"/>
              </a:rPr>
              <a:t>0.7500</a:t>
            </a:r>
          </a:p>
          <a:p>
            <a:r>
              <a:rPr lang="en-US" sz="1050" dirty="0">
                <a:latin typeface="Courier New" panose="02070309020205020404" pitchFamily="49" charset="0"/>
                <a:cs typeface="Courier New" panose="02070309020205020404" pitchFamily="49" charset="0"/>
              </a:rPr>
              <a:t>    23   31.30   0.9414  0.5475  </a:t>
            </a:r>
            <a:r>
              <a:rPr lang="en-US" sz="1050" b="1" dirty="0">
                <a:latin typeface="Courier New" panose="02070309020205020404" pitchFamily="49" charset="0"/>
                <a:cs typeface="Courier New" panose="02070309020205020404" pitchFamily="49" charset="0"/>
              </a:rPr>
              <a:t>0.7500</a:t>
            </a:r>
          </a:p>
          <a:p>
            <a:r>
              <a:rPr lang="en-US" sz="1050" dirty="0">
                <a:latin typeface="Courier New" panose="02070309020205020404" pitchFamily="49" charset="0"/>
                <a:cs typeface="Courier New" panose="02070309020205020404" pitchFamily="49" charset="0"/>
              </a:rPr>
              <a:t>    29   31.30   0.0586  0.4525  </a:t>
            </a:r>
            <a:r>
              <a:rPr lang="en-US" sz="1050" b="1" dirty="0">
                <a:latin typeface="Courier New" panose="02070309020205020404" pitchFamily="49" charset="0"/>
                <a:cs typeface="Courier New" panose="02070309020205020404" pitchFamily="49" charset="0"/>
              </a:rPr>
              <a:t>0.7500</a:t>
            </a:r>
          </a:p>
          <a:p>
            <a:r>
              <a:rPr lang="en-US" sz="1050" dirty="0">
                <a:latin typeface="Courier New" panose="02070309020205020404" pitchFamily="49" charset="0"/>
                <a:cs typeface="Courier New" panose="02070309020205020404" pitchFamily="49" charset="0"/>
              </a:rPr>
              <a:t>    30   31.30   0.0586  0.5475  </a:t>
            </a:r>
            <a:r>
              <a:rPr lang="en-US" sz="1050" b="1" dirty="0">
                <a:latin typeface="Courier New" panose="02070309020205020404" pitchFamily="49" charset="0"/>
                <a:cs typeface="Courier New" panose="02070309020205020404" pitchFamily="49" charset="0"/>
              </a:rPr>
              <a:t>0.7500</a:t>
            </a:r>
          </a:p>
          <a:p>
            <a:r>
              <a:rPr lang="en-US" sz="1050" dirty="0">
                <a:latin typeface="Courier New" panose="02070309020205020404" pitchFamily="49" charset="0"/>
                <a:cs typeface="Courier New" panose="02070309020205020404" pitchFamily="49" charset="0"/>
              </a:rPr>
              <a:t>    31   31.30   0.4525  0.9414  </a:t>
            </a:r>
            <a:r>
              <a:rPr lang="en-US" sz="1050" b="1" dirty="0">
                <a:latin typeface="Courier New" panose="02070309020205020404" pitchFamily="49" charset="0"/>
                <a:cs typeface="Courier New" panose="02070309020205020404" pitchFamily="49" charset="0"/>
              </a:rPr>
              <a:t>0.7500</a:t>
            </a:r>
          </a:p>
          <a:p>
            <a:r>
              <a:rPr lang="en-US" sz="1050" dirty="0">
                <a:latin typeface="Courier New" panose="02070309020205020404" pitchFamily="49" charset="0"/>
                <a:cs typeface="Courier New" panose="02070309020205020404" pitchFamily="49" charset="0"/>
              </a:rPr>
              <a:t>    32   31.30   0.5475  0.9414  </a:t>
            </a:r>
            <a:r>
              <a:rPr lang="en-US" sz="1050" b="1" dirty="0">
                <a:latin typeface="Courier New" panose="02070309020205020404" pitchFamily="49" charset="0"/>
                <a:cs typeface="Courier New" panose="02070309020205020404" pitchFamily="49" charset="0"/>
              </a:rPr>
              <a:t>0.7500</a:t>
            </a:r>
          </a:p>
          <a:p>
            <a:r>
              <a:rPr lang="en-US" sz="1050" dirty="0">
                <a:latin typeface="Courier New" panose="02070309020205020404" pitchFamily="49" charset="0"/>
                <a:cs typeface="Courier New" panose="02070309020205020404" pitchFamily="49" charset="0"/>
              </a:rPr>
              <a:t>    11   32.05   </a:t>
            </a:r>
            <a:r>
              <a:rPr lang="en-US" sz="1050" b="1" dirty="0">
                <a:latin typeface="Courier New" panose="02070309020205020404" pitchFamily="49" charset="0"/>
                <a:cs typeface="Courier New" panose="02070309020205020404" pitchFamily="49" charset="0"/>
              </a:rPr>
              <a:t>0.5000</a:t>
            </a:r>
            <a:r>
              <a:rPr lang="en-US" sz="1050" dirty="0">
                <a:latin typeface="Courier New" panose="02070309020205020404" pitchFamily="49" charset="0"/>
                <a:cs typeface="Courier New" panose="02070309020205020404" pitchFamily="49" charset="0"/>
              </a:rPr>
              <a:t>  0.0081  0.6229</a:t>
            </a:r>
          </a:p>
          <a:p>
            <a:r>
              <a:rPr lang="en-US" sz="1050" dirty="0">
                <a:latin typeface="Courier New" panose="02070309020205020404" pitchFamily="49" charset="0"/>
                <a:cs typeface="Courier New" panose="02070309020205020404" pitchFamily="49" charset="0"/>
              </a:rPr>
              <a:t>    13   32.05   </a:t>
            </a:r>
            <a:r>
              <a:rPr lang="en-US" sz="1050" b="1" dirty="0">
                <a:latin typeface="Courier New" panose="02070309020205020404" pitchFamily="49" charset="0"/>
                <a:cs typeface="Courier New" panose="02070309020205020404" pitchFamily="49" charset="0"/>
              </a:rPr>
              <a:t>0.5000</a:t>
            </a:r>
            <a:r>
              <a:rPr lang="en-US" sz="1050" dirty="0">
                <a:latin typeface="Courier New" panose="02070309020205020404" pitchFamily="49" charset="0"/>
                <a:cs typeface="Courier New" panose="02070309020205020404" pitchFamily="49" charset="0"/>
              </a:rPr>
              <a:t>  0.9926  0.6229</a:t>
            </a:r>
          </a:p>
          <a:p>
            <a:r>
              <a:rPr lang="en-US" sz="1050" dirty="0">
                <a:latin typeface="Courier New" panose="02070309020205020404" pitchFamily="49" charset="0"/>
                <a:cs typeface="Courier New" panose="02070309020205020404" pitchFamily="49" charset="0"/>
              </a:rPr>
              <a:t>    14   32.05   </a:t>
            </a:r>
            <a:r>
              <a:rPr lang="en-US" sz="1050" b="1" dirty="0">
                <a:latin typeface="Courier New" panose="02070309020205020404" pitchFamily="49" charset="0"/>
                <a:cs typeface="Courier New" panose="02070309020205020404" pitchFamily="49" charset="0"/>
              </a:rPr>
              <a:t>0.5000</a:t>
            </a:r>
            <a:r>
              <a:rPr lang="en-US" sz="1050" dirty="0">
                <a:latin typeface="Courier New" panose="02070309020205020404" pitchFamily="49" charset="0"/>
                <a:cs typeface="Courier New" panose="02070309020205020404" pitchFamily="49" charset="0"/>
              </a:rPr>
              <a:t>  0.9926  0.3771</a:t>
            </a:r>
          </a:p>
          <a:p>
            <a:r>
              <a:rPr lang="en-US" sz="1050" dirty="0">
                <a:latin typeface="Courier New" panose="02070309020205020404" pitchFamily="49" charset="0"/>
                <a:cs typeface="Courier New" panose="02070309020205020404" pitchFamily="49" charset="0"/>
              </a:rPr>
              <a:t>    15   32.05   </a:t>
            </a:r>
            <a:r>
              <a:rPr lang="en-US" sz="1050" b="1" dirty="0">
                <a:latin typeface="Courier New" panose="02070309020205020404" pitchFamily="49" charset="0"/>
                <a:cs typeface="Courier New" panose="02070309020205020404" pitchFamily="49" charset="0"/>
              </a:rPr>
              <a:t>0.5000</a:t>
            </a:r>
            <a:r>
              <a:rPr lang="en-US" sz="1050" dirty="0">
                <a:latin typeface="Courier New" panose="02070309020205020404" pitchFamily="49" charset="0"/>
                <a:cs typeface="Courier New" panose="02070309020205020404" pitchFamily="49" charset="0"/>
              </a:rPr>
              <a:t>  0.0081  0.3771</a:t>
            </a:r>
          </a:p>
          <a:p>
            <a:r>
              <a:rPr lang="en-US" sz="1050" dirty="0">
                <a:latin typeface="Courier New" panose="02070309020205020404" pitchFamily="49" charset="0"/>
                <a:cs typeface="Courier New" panose="02070309020205020404" pitchFamily="49" charset="0"/>
              </a:rPr>
              <a:t>    43   28.98   </a:t>
            </a:r>
            <a:r>
              <a:rPr lang="en-US" sz="1050" b="1" dirty="0">
                <a:latin typeface="Courier New" panose="02070309020205020404" pitchFamily="49" charset="0"/>
                <a:cs typeface="Courier New" panose="02070309020205020404" pitchFamily="49" charset="0"/>
              </a:rPr>
              <a:t>0.5000</a:t>
            </a:r>
            <a:r>
              <a:rPr lang="en-US" sz="1050" dirty="0">
                <a:latin typeface="Courier New" panose="02070309020205020404" pitchFamily="49" charset="0"/>
                <a:cs typeface="Courier New" panose="02070309020205020404" pitchFamily="49" charset="0"/>
              </a:rPr>
              <a:t>  0.1060  0.1229</a:t>
            </a:r>
          </a:p>
          <a:p>
            <a:r>
              <a:rPr lang="en-US" sz="1050" dirty="0">
                <a:latin typeface="Courier New" panose="02070309020205020404" pitchFamily="49" charset="0"/>
                <a:cs typeface="Courier New" panose="02070309020205020404" pitchFamily="49" charset="0"/>
              </a:rPr>
              <a:t>    44   28.98   </a:t>
            </a:r>
            <a:r>
              <a:rPr lang="en-US" sz="1050" b="1" dirty="0">
                <a:latin typeface="Courier New" panose="02070309020205020404" pitchFamily="49" charset="0"/>
                <a:cs typeface="Courier New" panose="02070309020205020404" pitchFamily="49" charset="0"/>
              </a:rPr>
              <a:t>0.5000</a:t>
            </a:r>
            <a:r>
              <a:rPr lang="en-US" sz="1050" dirty="0">
                <a:latin typeface="Courier New" panose="02070309020205020404" pitchFamily="49" charset="0"/>
                <a:cs typeface="Courier New" panose="02070309020205020404" pitchFamily="49" charset="0"/>
              </a:rPr>
              <a:t>  0.8940  0.1229</a:t>
            </a:r>
          </a:p>
          <a:p>
            <a:r>
              <a:rPr lang="en-US" sz="1050" dirty="0">
                <a:latin typeface="Courier New" panose="02070309020205020404" pitchFamily="49" charset="0"/>
                <a:cs typeface="Courier New" panose="02070309020205020404" pitchFamily="49" charset="0"/>
              </a:rPr>
              <a:t>    46   28.98   </a:t>
            </a:r>
            <a:r>
              <a:rPr lang="en-US" sz="1050" b="1" dirty="0">
                <a:latin typeface="Courier New" panose="02070309020205020404" pitchFamily="49" charset="0"/>
                <a:cs typeface="Courier New" panose="02070309020205020404" pitchFamily="49" charset="0"/>
              </a:rPr>
              <a:t>0.5000</a:t>
            </a:r>
            <a:r>
              <a:rPr lang="en-US" sz="1050" dirty="0">
                <a:latin typeface="Courier New" panose="02070309020205020404" pitchFamily="49" charset="0"/>
                <a:cs typeface="Courier New" panose="02070309020205020404" pitchFamily="49" charset="0"/>
              </a:rPr>
              <a:t>  0.1060  0.8771</a:t>
            </a:r>
          </a:p>
          <a:p>
            <a:r>
              <a:rPr lang="en-US" sz="1050" dirty="0">
                <a:latin typeface="Courier New" panose="02070309020205020404" pitchFamily="49" charset="0"/>
                <a:cs typeface="Courier New" panose="02070309020205020404" pitchFamily="49" charset="0"/>
              </a:rPr>
              <a:t>    48   28.98   </a:t>
            </a:r>
            <a:r>
              <a:rPr lang="en-US" sz="1050" b="1" dirty="0">
                <a:latin typeface="Courier New" panose="02070309020205020404" pitchFamily="49" charset="0"/>
                <a:cs typeface="Courier New" panose="02070309020205020404" pitchFamily="49" charset="0"/>
              </a:rPr>
              <a:t>0.5000</a:t>
            </a:r>
            <a:r>
              <a:rPr lang="en-US" sz="1050" dirty="0">
                <a:latin typeface="Courier New" panose="02070309020205020404" pitchFamily="49" charset="0"/>
                <a:cs typeface="Courier New" panose="02070309020205020404" pitchFamily="49" charset="0"/>
              </a:rPr>
              <a:t>  0.8940  0.8771</a:t>
            </a:r>
          </a:p>
          <a:p>
            <a:r>
              <a:rPr lang="en-US" sz="1050" dirty="0">
                <a:latin typeface="Courier New" panose="02070309020205020404" pitchFamily="49" charset="0"/>
                <a:cs typeface="Courier New" panose="02070309020205020404" pitchFamily="49" charset="0"/>
              </a:rPr>
              <a:t>    10   32.05   0.0081  </a:t>
            </a:r>
            <a:r>
              <a:rPr lang="en-US" sz="1050" b="1" dirty="0">
                <a:latin typeface="Courier New" panose="02070309020205020404" pitchFamily="49" charset="0"/>
                <a:cs typeface="Courier New" panose="02070309020205020404" pitchFamily="49" charset="0"/>
              </a:rPr>
              <a:t>0.5000</a:t>
            </a:r>
            <a:r>
              <a:rPr lang="en-US" sz="1050" dirty="0">
                <a:latin typeface="Courier New" panose="02070309020205020404" pitchFamily="49" charset="0"/>
                <a:cs typeface="Courier New" panose="02070309020205020404" pitchFamily="49" charset="0"/>
              </a:rPr>
              <a:t>  0.6229</a:t>
            </a:r>
          </a:p>
          <a:p>
            <a:r>
              <a:rPr lang="en-US" sz="1050" dirty="0">
                <a:latin typeface="Courier New" panose="02070309020205020404" pitchFamily="49" charset="0"/>
                <a:cs typeface="Courier New" panose="02070309020205020404" pitchFamily="49" charset="0"/>
              </a:rPr>
              <a:t>    12   32.05   0.9926  </a:t>
            </a:r>
            <a:r>
              <a:rPr lang="en-US" sz="1050" b="1" dirty="0">
                <a:latin typeface="Courier New" panose="02070309020205020404" pitchFamily="49" charset="0"/>
                <a:cs typeface="Courier New" panose="02070309020205020404" pitchFamily="49" charset="0"/>
              </a:rPr>
              <a:t>0.5000</a:t>
            </a:r>
            <a:r>
              <a:rPr lang="en-US" sz="1050" dirty="0">
                <a:latin typeface="Courier New" panose="02070309020205020404" pitchFamily="49" charset="0"/>
                <a:cs typeface="Courier New" panose="02070309020205020404" pitchFamily="49" charset="0"/>
              </a:rPr>
              <a:t>  0.6229</a:t>
            </a:r>
          </a:p>
          <a:p>
            <a:r>
              <a:rPr lang="en-US" sz="1050" dirty="0">
                <a:latin typeface="Courier New" panose="02070309020205020404" pitchFamily="49" charset="0"/>
                <a:cs typeface="Courier New" panose="02070309020205020404" pitchFamily="49" charset="0"/>
              </a:rPr>
              <a:t>    16   32.05   0.0081  </a:t>
            </a:r>
            <a:r>
              <a:rPr lang="en-US" sz="1050" b="1" dirty="0">
                <a:latin typeface="Courier New" panose="02070309020205020404" pitchFamily="49" charset="0"/>
                <a:cs typeface="Courier New" panose="02070309020205020404" pitchFamily="49" charset="0"/>
              </a:rPr>
              <a:t>0.5000</a:t>
            </a:r>
            <a:r>
              <a:rPr lang="en-US" sz="1050" dirty="0">
                <a:latin typeface="Courier New" panose="02070309020205020404" pitchFamily="49" charset="0"/>
                <a:cs typeface="Courier New" panose="02070309020205020404" pitchFamily="49" charset="0"/>
              </a:rPr>
              <a:t>  0.3771</a:t>
            </a:r>
          </a:p>
          <a:p>
            <a:r>
              <a:rPr lang="en-US" sz="1050" dirty="0">
                <a:latin typeface="Courier New" panose="02070309020205020404" pitchFamily="49" charset="0"/>
                <a:cs typeface="Courier New" panose="02070309020205020404" pitchFamily="49" charset="0"/>
              </a:rPr>
              <a:t>    41   28.98   0.1060  </a:t>
            </a:r>
            <a:r>
              <a:rPr lang="en-US" sz="1050" b="1" dirty="0">
                <a:latin typeface="Courier New" panose="02070309020205020404" pitchFamily="49" charset="0"/>
                <a:cs typeface="Courier New" panose="02070309020205020404" pitchFamily="49" charset="0"/>
              </a:rPr>
              <a:t>0.5000</a:t>
            </a:r>
            <a:r>
              <a:rPr lang="en-US" sz="1050" dirty="0">
                <a:latin typeface="Courier New" panose="02070309020205020404" pitchFamily="49" charset="0"/>
                <a:cs typeface="Courier New" panose="02070309020205020404" pitchFamily="49" charset="0"/>
              </a:rPr>
              <a:t>  0.1229</a:t>
            </a:r>
          </a:p>
          <a:p>
            <a:r>
              <a:rPr lang="en-US" sz="1050" dirty="0">
                <a:latin typeface="Courier New" panose="02070309020205020404" pitchFamily="49" charset="0"/>
                <a:cs typeface="Courier New" panose="02070309020205020404" pitchFamily="49" charset="0"/>
              </a:rPr>
              <a:t>    42   28.98   0.8940  </a:t>
            </a:r>
            <a:r>
              <a:rPr lang="en-US" sz="1050" b="1" dirty="0">
                <a:latin typeface="Courier New" panose="02070309020205020404" pitchFamily="49" charset="0"/>
                <a:cs typeface="Courier New" panose="02070309020205020404" pitchFamily="49" charset="0"/>
              </a:rPr>
              <a:t>0.5000</a:t>
            </a:r>
            <a:r>
              <a:rPr lang="en-US" sz="1050" dirty="0">
                <a:latin typeface="Courier New" panose="02070309020205020404" pitchFamily="49" charset="0"/>
                <a:cs typeface="Courier New" panose="02070309020205020404" pitchFamily="49" charset="0"/>
              </a:rPr>
              <a:t>  0.1229</a:t>
            </a:r>
          </a:p>
          <a:p>
            <a:r>
              <a:rPr lang="en-US" sz="1050" dirty="0">
                <a:latin typeface="Courier New" panose="02070309020205020404" pitchFamily="49" charset="0"/>
                <a:cs typeface="Courier New" panose="02070309020205020404" pitchFamily="49" charset="0"/>
              </a:rPr>
              <a:t>    45   28.98   0.1060  </a:t>
            </a:r>
            <a:r>
              <a:rPr lang="en-US" sz="1050" b="1" dirty="0">
                <a:latin typeface="Courier New" panose="02070309020205020404" pitchFamily="49" charset="0"/>
                <a:cs typeface="Courier New" panose="02070309020205020404" pitchFamily="49" charset="0"/>
              </a:rPr>
              <a:t>0.5000</a:t>
            </a:r>
            <a:r>
              <a:rPr lang="en-US" sz="1050" dirty="0">
                <a:latin typeface="Courier New" panose="02070309020205020404" pitchFamily="49" charset="0"/>
                <a:cs typeface="Courier New" panose="02070309020205020404" pitchFamily="49" charset="0"/>
              </a:rPr>
              <a:t>  0.8771</a:t>
            </a:r>
          </a:p>
          <a:p>
            <a:r>
              <a:rPr lang="en-US" sz="1050" dirty="0">
                <a:latin typeface="Courier New" panose="02070309020205020404" pitchFamily="49" charset="0"/>
                <a:cs typeface="Courier New" panose="02070309020205020404" pitchFamily="49" charset="0"/>
              </a:rPr>
              <a:t>    47   28.98   0.8940  </a:t>
            </a:r>
            <a:r>
              <a:rPr lang="en-US" sz="1050" b="1" dirty="0">
                <a:latin typeface="Courier New" panose="02070309020205020404" pitchFamily="49" charset="0"/>
                <a:cs typeface="Courier New" panose="02070309020205020404" pitchFamily="49" charset="0"/>
              </a:rPr>
              <a:t>0.5000</a:t>
            </a:r>
            <a:r>
              <a:rPr lang="en-US" sz="1050" dirty="0">
                <a:latin typeface="Courier New" panose="02070309020205020404" pitchFamily="49" charset="0"/>
                <a:cs typeface="Courier New" panose="02070309020205020404" pitchFamily="49" charset="0"/>
              </a:rPr>
              <a:t>  0.8771</a:t>
            </a:r>
          </a:p>
          <a:p>
            <a:r>
              <a:rPr lang="en-US" sz="1050" dirty="0">
                <a:latin typeface="Courier New" panose="02070309020205020404" pitchFamily="49" charset="0"/>
                <a:cs typeface="Courier New" panose="02070309020205020404" pitchFamily="49" charset="0"/>
              </a:rPr>
              <a:t>    33   30.79   0.3954  0.4941  </a:t>
            </a:r>
            <a:r>
              <a:rPr lang="en-US" sz="1050" b="1" dirty="0">
                <a:latin typeface="Courier New" panose="02070309020205020404" pitchFamily="49" charset="0"/>
                <a:cs typeface="Courier New" panose="02070309020205020404" pitchFamily="49" charset="0"/>
              </a:rPr>
              <a:t>0.5000</a:t>
            </a:r>
          </a:p>
          <a:p>
            <a:r>
              <a:rPr lang="en-US" sz="1050" dirty="0">
                <a:latin typeface="Courier New" panose="02070309020205020404" pitchFamily="49" charset="0"/>
                <a:cs typeface="Courier New" panose="02070309020205020404" pitchFamily="49" charset="0"/>
              </a:rPr>
              <a:t>    34   30.79   0.6046  0.4941  </a:t>
            </a:r>
            <a:r>
              <a:rPr lang="en-US" sz="1050" b="1" dirty="0">
                <a:latin typeface="Courier New" panose="02070309020205020404" pitchFamily="49" charset="0"/>
                <a:cs typeface="Courier New" panose="02070309020205020404" pitchFamily="49" charset="0"/>
              </a:rPr>
              <a:t>0.5000</a:t>
            </a:r>
          </a:p>
          <a:p>
            <a:r>
              <a:rPr lang="en-US" sz="1050" dirty="0">
                <a:latin typeface="Courier New" panose="02070309020205020404" pitchFamily="49" charset="0"/>
                <a:cs typeface="Courier New" panose="02070309020205020404" pitchFamily="49" charset="0"/>
              </a:rPr>
              <a:t>    35   30.79   0.4941  0.3954  </a:t>
            </a:r>
            <a:r>
              <a:rPr lang="en-US" sz="1050" b="1" dirty="0">
                <a:latin typeface="Courier New" panose="02070309020205020404" pitchFamily="49" charset="0"/>
                <a:cs typeface="Courier New" panose="02070309020205020404" pitchFamily="49" charset="0"/>
              </a:rPr>
              <a:t>0.5000</a:t>
            </a:r>
          </a:p>
          <a:p>
            <a:r>
              <a:rPr lang="en-US" sz="1050" dirty="0">
                <a:latin typeface="Courier New" panose="02070309020205020404" pitchFamily="49" charset="0"/>
                <a:cs typeface="Courier New" panose="02070309020205020404" pitchFamily="49" charset="0"/>
              </a:rPr>
              <a:t>    36   30.79   0.5059  0.3954  </a:t>
            </a:r>
            <a:r>
              <a:rPr lang="en-US" sz="1050" b="1" dirty="0">
                <a:latin typeface="Courier New" panose="02070309020205020404" pitchFamily="49" charset="0"/>
                <a:cs typeface="Courier New" panose="02070309020205020404" pitchFamily="49" charset="0"/>
              </a:rPr>
              <a:t>0.5000</a:t>
            </a:r>
          </a:p>
          <a:p>
            <a:r>
              <a:rPr lang="en-US" sz="1050" dirty="0">
                <a:latin typeface="Courier New" panose="02070309020205020404" pitchFamily="49" charset="0"/>
                <a:cs typeface="Courier New" panose="02070309020205020404" pitchFamily="49" charset="0"/>
              </a:rPr>
              <a:t>    37   30.79   0.3954  0.5059  </a:t>
            </a:r>
            <a:r>
              <a:rPr lang="en-US" sz="1050" b="1" dirty="0">
                <a:latin typeface="Courier New" panose="02070309020205020404" pitchFamily="49" charset="0"/>
                <a:cs typeface="Courier New" panose="02070309020205020404" pitchFamily="49" charset="0"/>
              </a:rPr>
              <a:t>0.5000</a:t>
            </a:r>
          </a:p>
          <a:p>
            <a:r>
              <a:rPr lang="en-US" sz="1050" dirty="0">
                <a:latin typeface="Courier New" panose="02070309020205020404" pitchFamily="49" charset="0"/>
                <a:cs typeface="Courier New" panose="02070309020205020404" pitchFamily="49" charset="0"/>
              </a:rPr>
              <a:t>    38   30.79   0.6046  0.5059  </a:t>
            </a:r>
            <a:r>
              <a:rPr lang="en-US" sz="1050" b="1" dirty="0">
                <a:latin typeface="Courier New" panose="02070309020205020404" pitchFamily="49" charset="0"/>
                <a:cs typeface="Courier New" panose="02070309020205020404" pitchFamily="49" charset="0"/>
              </a:rPr>
              <a:t>0.5000</a:t>
            </a:r>
          </a:p>
          <a:p>
            <a:r>
              <a:rPr lang="en-US" sz="1050" dirty="0">
                <a:latin typeface="Courier New" panose="02070309020205020404" pitchFamily="49" charset="0"/>
                <a:cs typeface="Courier New" panose="02070309020205020404" pitchFamily="49" charset="0"/>
              </a:rPr>
              <a:t>    39   30.79   0.4941  0.6046  </a:t>
            </a:r>
            <a:r>
              <a:rPr lang="en-US" sz="1050" b="1" dirty="0">
                <a:latin typeface="Courier New" panose="02070309020205020404" pitchFamily="49" charset="0"/>
                <a:cs typeface="Courier New" panose="02070309020205020404" pitchFamily="49" charset="0"/>
              </a:rPr>
              <a:t>0.5000</a:t>
            </a:r>
          </a:p>
          <a:p>
            <a:r>
              <a:rPr lang="en-US" sz="1050" dirty="0">
                <a:latin typeface="Courier New" panose="02070309020205020404" pitchFamily="49" charset="0"/>
                <a:cs typeface="Courier New" panose="02070309020205020404" pitchFamily="49" charset="0"/>
              </a:rPr>
              <a:t>    40   30.79   0.5059  0.6046  </a:t>
            </a:r>
            <a:r>
              <a:rPr lang="en-US" sz="1050" b="1" dirty="0">
                <a:latin typeface="Courier New" panose="02070309020205020404" pitchFamily="49" charset="0"/>
                <a:cs typeface="Courier New" panose="02070309020205020404" pitchFamily="49" charset="0"/>
              </a:rPr>
              <a:t>0.5000</a:t>
            </a:r>
            <a:endParaRPr lang="en-US" sz="1050" dirty="0">
              <a:latin typeface="Courier New" panose="02070309020205020404" pitchFamily="49" charset="0"/>
              <a:cs typeface="Courier New" panose="02070309020205020404" pitchFamily="49" charset="0"/>
            </a:endParaRPr>
          </a:p>
          <a:p>
            <a:r>
              <a:rPr lang="en-US" sz="1050" dirty="0">
                <a:latin typeface="Courier New" panose="02070309020205020404" pitchFamily="49" charset="0"/>
                <a:cs typeface="Courier New" panose="02070309020205020404" pitchFamily="49" charset="0"/>
              </a:rPr>
              <a:t>     1  377.52   0.0000  0.0000  0.0000</a:t>
            </a:r>
          </a:p>
          <a:p>
            <a:r>
              <a:rPr lang="en-US" sz="1050" dirty="0">
                <a:latin typeface="Courier New" panose="02070309020205020404" pitchFamily="49" charset="0"/>
                <a:cs typeface="Courier New" panose="02070309020205020404" pitchFamily="49" charset="0"/>
              </a:rPr>
              <a:t>     2   33.12   0.4415  0.5585  0.1267</a:t>
            </a:r>
          </a:p>
          <a:p>
            <a:r>
              <a:rPr lang="en-US" sz="1050" dirty="0">
                <a:latin typeface="Courier New" panose="02070309020205020404" pitchFamily="49" charset="0"/>
                <a:cs typeface="Courier New" panose="02070309020205020404" pitchFamily="49" charset="0"/>
              </a:rPr>
              <a:t>     3   33.12   0.4415  0.4415  0.1267</a:t>
            </a:r>
          </a:p>
          <a:p>
            <a:r>
              <a:rPr lang="en-US" sz="1050" dirty="0">
                <a:latin typeface="Courier New" panose="02070309020205020404" pitchFamily="49" charset="0"/>
                <a:cs typeface="Courier New" panose="02070309020205020404" pitchFamily="49" charset="0"/>
              </a:rPr>
              <a:t>     4   33.12   0.5585  0.4415  0.1267</a:t>
            </a:r>
          </a:p>
          <a:p>
            <a:r>
              <a:rPr lang="en-US" sz="1050" dirty="0">
                <a:latin typeface="Courier New" panose="02070309020205020404" pitchFamily="49" charset="0"/>
                <a:cs typeface="Courier New" panose="02070309020205020404" pitchFamily="49" charset="0"/>
              </a:rPr>
              <a:t>     5   33.12   0.5585  0.5585  0.1267</a:t>
            </a:r>
          </a:p>
          <a:p>
            <a:r>
              <a:rPr lang="en-US" sz="1050" dirty="0">
                <a:latin typeface="Courier New" panose="02070309020205020404" pitchFamily="49" charset="0"/>
                <a:cs typeface="Courier New" panose="02070309020205020404" pitchFamily="49" charset="0"/>
              </a:rPr>
              <a:t>     6   33.12   0.4415  0.4415  0.8733</a:t>
            </a:r>
          </a:p>
          <a:p>
            <a:r>
              <a:rPr lang="en-US" sz="1050" dirty="0">
                <a:latin typeface="Courier New" panose="02070309020205020404" pitchFamily="49" charset="0"/>
                <a:cs typeface="Courier New" panose="02070309020205020404" pitchFamily="49" charset="0"/>
              </a:rPr>
              <a:t>     7   33.12   0.5585  0.4415  0.8733</a:t>
            </a:r>
          </a:p>
          <a:p>
            <a:r>
              <a:rPr lang="en-US" sz="1050" dirty="0">
                <a:latin typeface="Courier New" panose="02070309020205020404" pitchFamily="49" charset="0"/>
                <a:cs typeface="Courier New" panose="02070309020205020404" pitchFamily="49" charset="0"/>
              </a:rPr>
              <a:t>     8   33.12   0.4415  0.5585  0.8733</a:t>
            </a:r>
          </a:p>
          <a:p>
            <a:r>
              <a:rPr lang="en-US" sz="1050" dirty="0">
                <a:latin typeface="Courier New" panose="02070309020205020404" pitchFamily="49" charset="0"/>
                <a:cs typeface="Courier New" panose="02070309020205020404" pitchFamily="49" charset="0"/>
              </a:rPr>
              <a:t>     9   33.12   0.5585  0.5585  0.8733</a:t>
            </a:r>
          </a:p>
          <a:p>
            <a:r>
              <a:rPr lang="en-US" sz="1050" dirty="0">
                <a:latin typeface="Courier New" panose="02070309020205020404" pitchFamily="49" charset="0"/>
                <a:cs typeface="Courier New" panose="02070309020205020404" pitchFamily="49" charset="0"/>
              </a:rPr>
              <a:t>    49   27.88   0.0470  0.9521  0.6269</a:t>
            </a:r>
          </a:p>
          <a:p>
            <a:r>
              <a:rPr lang="en-US" sz="1050" dirty="0">
                <a:latin typeface="Courier New" panose="02070309020205020404" pitchFamily="49" charset="0"/>
                <a:cs typeface="Courier New" panose="02070309020205020404" pitchFamily="49" charset="0"/>
              </a:rPr>
              <a:t>    50   27.88   0.9530  0.9521  0.6269</a:t>
            </a:r>
          </a:p>
          <a:p>
            <a:r>
              <a:rPr lang="en-US" sz="1050" dirty="0">
                <a:latin typeface="Courier New" panose="02070309020205020404" pitchFamily="49" charset="0"/>
                <a:cs typeface="Courier New" panose="02070309020205020404" pitchFamily="49" charset="0"/>
              </a:rPr>
              <a:t>    51   27.88   0.9530  0.9521  0.3731</a:t>
            </a:r>
          </a:p>
          <a:p>
            <a:r>
              <a:rPr lang="en-US" sz="1050" dirty="0">
                <a:latin typeface="Courier New" panose="02070309020205020404" pitchFamily="49" charset="0"/>
                <a:cs typeface="Courier New" panose="02070309020205020404" pitchFamily="49" charset="0"/>
              </a:rPr>
              <a:t>    52   27.88   0.9521  0.9530  0.3731</a:t>
            </a:r>
          </a:p>
          <a:p>
            <a:r>
              <a:rPr lang="en-US" sz="1050" dirty="0">
                <a:latin typeface="Courier New" panose="02070309020205020404" pitchFamily="49" charset="0"/>
                <a:cs typeface="Courier New" panose="02070309020205020404" pitchFamily="49" charset="0"/>
              </a:rPr>
              <a:t>    53   27.88   0.9521  0.0470  0.6269</a:t>
            </a:r>
          </a:p>
          <a:p>
            <a:r>
              <a:rPr lang="en-US" sz="1050" dirty="0">
                <a:latin typeface="Courier New" panose="02070309020205020404" pitchFamily="49" charset="0"/>
                <a:cs typeface="Courier New" panose="02070309020205020404" pitchFamily="49" charset="0"/>
              </a:rPr>
              <a:t>    54   27.88   0.0470  0.0479  0.6269</a:t>
            </a:r>
          </a:p>
          <a:p>
            <a:r>
              <a:rPr lang="en-US" sz="1050" dirty="0">
                <a:latin typeface="Courier New" panose="02070309020205020404" pitchFamily="49" charset="0"/>
                <a:cs typeface="Courier New" panose="02070309020205020404" pitchFamily="49" charset="0"/>
              </a:rPr>
              <a:t>    55   27.88   0.9530  0.0479  0.6269</a:t>
            </a:r>
          </a:p>
          <a:p>
            <a:r>
              <a:rPr lang="en-US" sz="1050" dirty="0">
                <a:latin typeface="Courier New" panose="02070309020205020404" pitchFamily="49" charset="0"/>
                <a:cs typeface="Courier New" panose="02070309020205020404" pitchFamily="49" charset="0"/>
              </a:rPr>
              <a:t>    56   27.88   0.9521  0.0470  0.3731</a:t>
            </a:r>
          </a:p>
          <a:p>
            <a:r>
              <a:rPr lang="en-US" sz="1050" dirty="0">
                <a:latin typeface="Courier New" panose="02070309020205020404" pitchFamily="49" charset="0"/>
                <a:cs typeface="Courier New" panose="02070309020205020404" pitchFamily="49" charset="0"/>
              </a:rPr>
              <a:t>    57   27.88   0.0470  0.0479  0.3731</a:t>
            </a:r>
          </a:p>
          <a:p>
            <a:r>
              <a:rPr lang="en-US" sz="1050" dirty="0">
                <a:latin typeface="Courier New" panose="02070309020205020404" pitchFamily="49" charset="0"/>
                <a:cs typeface="Courier New" panose="02070309020205020404" pitchFamily="49" charset="0"/>
              </a:rPr>
              <a:t>    58   27.88   0.9530  0.0479  0.3731</a:t>
            </a:r>
          </a:p>
          <a:p>
            <a:r>
              <a:rPr lang="en-US" sz="1050" dirty="0">
                <a:latin typeface="Courier New" panose="02070309020205020404" pitchFamily="49" charset="0"/>
                <a:cs typeface="Courier New" panose="02070309020205020404" pitchFamily="49" charset="0"/>
              </a:rPr>
              <a:t>    59   27.88   0.0470  0.9521  0.3731</a:t>
            </a:r>
          </a:p>
          <a:p>
            <a:r>
              <a:rPr lang="en-US" sz="1050" dirty="0">
                <a:latin typeface="Courier New" panose="02070309020205020404" pitchFamily="49" charset="0"/>
                <a:cs typeface="Courier New" panose="02070309020205020404" pitchFamily="49" charset="0"/>
              </a:rPr>
              <a:t>    60   27.88   0.0479  0.9530  0.3731</a:t>
            </a:r>
          </a:p>
          <a:p>
            <a:r>
              <a:rPr lang="en-US" sz="1050" dirty="0">
                <a:latin typeface="Courier New" panose="02070309020205020404" pitchFamily="49" charset="0"/>
                <a:cs typeface="Courier New" panose="02070309020205020404" pitchFamily="49" charset="0"/>
              </a:rPr>
              <a:t>    61    9.30   0.0000  0.0170  0.0205</a:t>
            </a:r>
          </a:p>
          <a:p>
            <a:r>
              <a:rPr lang="en-US" sz="1050" dirty="0">
                <a:latin typeface="Courier New" panose="02070309020205020404" pitchFamily="49" charset="0"/>
                <a:cs typeface="Courier New" panose="02070309020205020404" pitchFamily="49" charset="0"/>
              </a:rPr>
              <a:t>    62</a:t>
            </a:r>
          </a:p>
        </p:txBody>
      </p:sp>
      <p:sp>
        <p:nvSpPr>
          <p:cNvPr id="3" name="Arrow: Right 2">
            <a:extLst>
              <a:ext uri="{FF2B5EF4-FFF2-40B4-BE49-F238E27FC236}">
                <a16:creationId xmlns:a16="http://schemas.microsoft.com/office/drawing/2014/main" id="{BA692744-2121-4BE1-9BE0-BE82011614B4}"/>
              </a:ext>
            </a:extLst>
          </p:cNvPr>
          <p:cNvSpPr/>
          <p:nvPr/>
        </p:nvSpPr>
        <p:spPr>
          <a:xfrm>
            <a:off x="4616627" y="5281724"/>
            <a:ext cx="787400" cy="3471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6393C08D-C858-4B93-B70A-37344E6AC4EA}"/>
              </a:ext>
            </a:extLst>
          </p:cNvPr>
          <p:cNvSpPr/>
          <p:nvPr/>
        </p:nvSpPr>
        <p:spPr>
          <a:xfrm rot="10800000">
            <a:off x="3536332" y="2766536"/>
            <a:ext cx="787400" cy="3471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93116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87808-92B0-4F44-9319-4B33A58EFB25}"/>
              </a:ext>
            </a:extLst>
          </p:cNvPr>
          <p:cNvSpPr>
            <a:spLocks noGrp="1"/>
          </p:cNvSpPr>
          <p:nvPr>
            <p:ph type="title"/>
          </p:nvPr>
        </p:nvSpPr>
        <p:spPr/>
        <p:txBody>
          <a:bodyPr/>
          <a:lstStyle/>
          <a:p>
            <a:pPr algn="l"/>
            <a:r>
              <a:rPr lang="en-US" sz="3200" dirty="0"/>
              <a:t>Match the </a:t>
            </a:r>
            <a:r>
              <a:rPr lang="en-US" sz="3200" dirty="0" err="1"/>
              <a:t>u,v,w</a:t>
            </a:r>
            <a:r>
              <a:rPr lang="en-US" sz="3200" dirty="0"/>
              <a:t> with appropriate vector equation and solve for </a:t>
            </a:r>
            <a:r>
              <a:rPr lang="en-US" sz="3200" dirty="0" err="1"/>
              <a:t>x,y,z</a:t>
            </a:r>
            <a:r>
              <a:rPr lang="en-US" sz="3200" dirty="0"/>
              <a:t> algebraically</a:t>
            </a:r>
            <a:r>
              <a:rPr lang="en-US" sz="4000" dirty="0"/>
              <a:t>.</a:t>
            </a:r>
          </a:p>
        </p:txBody>
      </p:sp>
      <p:sp>
        <p:nvSpPr>
          <p:cNvPr id="7" name="Rectangle 6">
            <a:extLst>
              <a:ext uri="{FF2B5EF4-FFF2-40B4-BE49-F238E27FC236}">
                <a16:creationId xmlns:a16="http://schemas.microsoft.com/office/drawing/2014/main" id="{E33EB71A-99E8-494B-A899-73EB56518798}"/>
              </a:ext>
            </a:extLst>
          </p:cNvPr>
          <p:cNvSpPr/>
          <p:nvPr/>
        </p:nvSpPr>
        <p:spPr>
          <a:xfrm>
            <a:off x="126054" y="1629746"/>
            <a:ext cx="4103613" cy="10433625"/>
          </a:xfrm>
          <a:prstGeom prst="rect">
            <a:avLst/>
          </a:prstGeom>
        </p:spPr>
        <p:txBody>
          <a:bodyPr wrap="square">
            <a:spAutoFit/>
          </a:bodyPr>
          <a:lstStyle/>
          <a:p>
            <a:r>
              <a:rPr lang="en-US" sz="1050" dirty="0">
                <a:latin typeface="Courier New" panose="02070309020205020404" pitchFamily="49" charset="0"/>
                <a:cs typeface="Courier New" panose="02070309020205020404" pitchFamily="49" charset="0"/>
              </a:rPr>
              <a:t> Order Height/Rms  Fractional coordinates</a:t>
            </a:r>
          </a:p>
          <a:p>
            <a:r>
              <a:rPr lang="en-US" sz="1050" dirty="0">
                <a:latin typeface="Courier New" panose="02070309020205020404" pitchFamily="49" charset="0"/>
                <a:cs typeface="Courier New" panose="02070309020205020404" pitchFamily="49" charset="0"/>
              </a:rPr>
              <a:t>                    u       v       w</a:t>
            </a:r>
          </a:p>
          <a:p>
            <a:r>
              <a:rPr lang="en-US" sz="1050" dirty="0">
                <a:highlight>
                  <a:srgbClr val="BBE0E3"/>
                </a:highlight>
                <a:latin typeface="Courier New" panose="02070309020205020404" pitchFamily="49" charset="0"/>
                <a:cs typeface="Courier New" panose="02070309020205020404" pitchFamily="49" charset="0"/>
              </a:rPr>
              <a:t>    17   31.30   0.4525  0.0586  </a:t>
            </a:r>
            <a:r>
              <a:rPr lang="en-US" sz="1050" b="1" dirty="0">
                <a:highlight>
                  <a:srgbClr val="BBE0E3"/>
                </a:highlight>
                <a:latin typeface="Courier New" panose="02070309020205020404" pitchFamily="49" charset="0"/>
                <a:cs typeface="Courier New" panose="02070309020205020404" pitchFamily="49" charset="0"/>
              </a:rPr>
              <a:t>0.2500</a:t>
            </a:r>
          </a:p>
          <a:p>
            <a:r>
              <a:rPr lang="en-US" sz="1050" dirty="0">
                <a:highlight>
                  <a:srgbClr val="BBE0E3"/>
                </a:highlight>
                <a:latin typeface="Courier New" panose="02070309020205020404" pitchFamily="49" charset="0"/>
                <a:cs typeface="Courier New" panose="02070309020205020404" pitchFamily="49" charset="0"/>
              </a:rPr>
              <a:t>    18   31.30   0.9414  0.4525  </a:t>
            </a:r>
            <a:r>
              <a:rPr lang="en-US" sz="1050" b="1" dirty="0">
                <a:highlight>
                  <a:srgbClr val="BBE0E3"/>
                </a:highlight>
                <a:latin typeface="Courier New" panose="02070309020205020404" pitchFamily="49" charset="0"/>
                <a:cs typeface="Courier New" panose="02070309020205020404" pitchFamily="49" charset="0"/>
              </a:rPr>
              <a:t>0.2500</a:t>
            </a:r>
            <a:r>
              <a:rPr lang="en-US" sz="1050" dirty="0">
                <a:highlight>
                  <a:srgbClr val="BBE0E3"/>
                </a:highlight>
                <a:latin typeface="Courier New" panose="02070309020205020404" pitchFamily="49" charset="0"/>
                <a:cs typeface="Courier New" panose="02070309020205020404" pitchFamily="49" charset="0"/>
              </a:rPr>
              <a:t> </a:t>
            </a:r>
          </a:p>
          <a:p>
            <a:r>
              <a:rPr lang="en-US" sz="1050" dirty="0">
                <a:highlight>
                  <a:srgbClr val="BBE0E3"/>
                </a:highlight>
                <a:latin typeface="Courier New" panose="02070309020205020404" pitchFamily="49" charset="0"/>
                <a:cs typeface="Courier New" panose="02070309020205020404" pitchFamily="49" charset="0"/>
              </a:rPr>
              <a:t>    21   31.30   0.9414  0.5475  </a:t>
            </a:r>
            <a:r>
              <a:rPr lang="en-US" sz="1050" b="1" dirty="0">
                <a:highlight>
                  <a:srgbClr val="BBE0E3"/>
                </a:highlight>
                <a:latin typeface="Courier New" panose="02070309020205020404" pitchFamily="49" charset="0"/>
                <a:cs typeface="Courier New" panose="02070309020205020404" pitchFamily="49" charset="0"/>
              </a:rPr>
              <a:t>0.2500</a:t>
            </a:r>
          </a:p>
          <a:p>
            <a:r>
              <a:rPr lang="en-US" sz="1050" dirty="0">
                <a:highlight>
                  <a:srgbClr val="BBE0E3"/>
                </a:highlight>
                <a:latin typeface="Courier New" panose="02070309020205020404" pitchFamily="49" charset="0"/>
                <a:cs typeface="Courier New" panose="02070309020205020404" pitchFamily="49" charset="0"/>
              </a:rPr>
              <a:t>    24   31.30   0.5475  0.0586  </a:t>
            </a:r>
            <a:r>
              <a:rPr lang="en-US" sz="1050" b="1" dirty="0">
                <a:highlight>
                  <a:srgbClr val="BBE0E3"/>
                </a:highlight>
                <a:latin typeface="Courier New" panose="02070309020205020404" pitchFamily="49" charset="0"/>
                <a:cs typeface="Courier New" panose="02070309020205020404" pitchFamily="49" charset="0"/>
              </a:rPr>
              <a:t>0.2500</a:t>
            </a:r>
          </a:p>
          <a:p>
            <a:r>
              <a:rPr lang="en-US" sz="1050" dirty="0">
                <a:highlight>
                  <a:srgbClr val="BBE0E3"/>
                </a:highlight>
                <a:latin typeface="Courier New" panose="02070309020205020404" pitchFamily="49" charset="0"/>
                <a:cs typeface="Courier New" panose="02070309020205020404" pitchFamily="49" charset="0"/>
              </a:rPr>
              <a:t>    25   31.30   0.0586  0.4525  </a:t>
            </a:r>
            <a:r>
              <a:rPr lang="en-US" sz="1050" b="1" dirty="0">
                <a:highlight>
                  <a:srgbClr val="BBE0E3"/>
                </a:highlight>
                <a:latin typeface="Courier New" panose="02070309020205020404" pitchFamily="49" charset="0"/>
                <a:cs typeface="Courier New" panose="02070309020205020404" pitchFamily="49" charset="0"/>
              </a:rPr>
              <a:t>0.2500</a:t>
            </a:r>
          </a:p>
          <a:p>
            <a:r>
              <a:rPr lang="en-US" sz="1050" dirty="0">
                <a:highlight>
                  <a:srgbClr val="BBE0E3"/>
                </a:highlight>
                <a:latin typeface="Courier New" panose="02070309020205020404" pitchFamily="49" charset="0"/>
                <a:cs typeface="Courier New" panose="02070309020205020404" pitchFamily="49" charset="0"/>
              </a:rPr>
              <a:t>    26   31.30   0.0586  0.5475  </a:t>
            </a:r>
            <a:r>
              <a:rPr lang="en-US" sz="1050" b="1" dirty="0">
                <a:highlight>
                  <a:srgbClr val="BBE0E3"/>
                </a:highlight>
                <a:latin typeface="Courier New" panose="02070309020205020404" pitchFamily="49" charset="0"/>
                <a:cs typeface="Courier New" panose="02070309020205020404" pitchFamily="49" charset="0"/>
              </a:rPr>
              <a:t>0.2500</a:t>
            </a:r>
          </a:p>
          <a:p>
            <a:r>
              <a:rPr lang="en-US" sz="1050" dirty="0">
                <a:highlight>
                  <a:srgbClr val="BBE0E3"/>
                </a:highlight>
                <a:latin typeface="Courier New" panose="02070309020205020404" pitchFamily="49" charset="0"/>
                <a:cs typeface="Courier New" panose="02070309020205020404" pitchFamily="49" charset="0"/>
              </a:rPr>
              <a:t>    27   31.30   0.4525  0.9414  </a:t>
            </a:r>
            <a:r>
              <a:rPr lang="en-US" sz="1050" b="1" dirty="0">
                <a:highlight>
                  <a:srgbClr val="BBE0E3"/>
                </a:highlight>
                <a:latin typeface="Courier New" panose="02070309020205020404" pitchFamily="49" charset="0"/>
                <a:cs typeface="Courier New" panose="02070309020205020404" pitchFamily="49" charset="0"/>
              </a:rPr>
              <a:t>0.2500</a:t>
            </a:r>
          </a:p>
          <a:p>
            <a:r>
              <a:rPr lang="en-US" sz="1050" dirty="0">
                <a:highlight>
                  <a:srgbClr val="BBE0E3"/>
                </a:highlight>
                <a:latin typeface="Courier New" panose="02070309020205020404" pitchFamily="49" charset="0"/>
                <a:cs typeface="Courier New" panose="02070309020205020404" pitchFamily="49" charset="0"/>
              </a:rPr>
              <a:t>    28   31.30   0.5475  0.9414  </a:t>
            </a:r>
            <a:r>
              <a:rPr lang="en-US" sz="1050" b="1" dirty="0">
                <a:highlight>
                  <a:srgbClr val="BBE0E3"/>
                </a:highlight>
                <a:latin typeface="Courier New" panose="02070309020205020404" pitchFamily="49" charset="0"/>
                <a:cs typeface="Courier New" panose="02070309020205020404" pitchFamily="49" charset="0"/>
              </a:rPr>
              <a:t>0.2500</a:t>
            </a:r>
          </a:p>
          <a:p>
            <a:r>
              <a:rPr lang="en-US" sz="1050" dirty="0">
                <a:latin typeface="Courier New" panose="02070309020205020404" pitchFamily="49" charset="0"/>
                <a:cs typeface="Courier New" panose="02070309020205020404" pitchFamily="49" charset="0"/>
              </a:rPr>
              <a:t>    19   31.30   0.4525  0.0586  </a:t>
            </a:r>
            <a:r>
              <a:rPr lang="en-US" sz="1050" b="1" dirty="0">
                <a:latin typeface="Courier New" panose="02070309020205020404" pitchFamily="49" charset="0"/>
                <a:cs typeface="Courier New" panose="02070309020205020404" pitchFamily="49" charset="0"/>
              </a:rPr>
              <a:t>0.7500</a:t>
            </a:r>
          </a:p>
          <a:p>
            <a:r>
              <a:rPr lang="en-US" sz="1050" dirty="0">
                <a:latin typeface="Courier New" panose="02070309020205020404" pitchFamily="49" charset="0"/>
                <a:cs typeface="Courier New" panose="02070309020205020404" pitchFamily="49" charset="0"/>
              </a:rPr>
              <a:t>    20   31.30   0.9414  0.4525  </a:t>
            </a:r>
            <a:r>
              <a:rPr lang="en-US" sz="1050" b="1" dirty="0">
                <a:latin typeface="Courier New" panose="02070309020205020404" pitchFamily="49" charset="0"/>
                <a:cs typeface="Courier New" panose="02070309020205020404" pitchFamily="49" charset="0"/>
              </a:rPr>
              <a:t>0.7500</a:t>
            </a:r>
          </a:p>
          <a:p>
            <a:r>
              <a:rPr lang="en-US" sz="1050" dirty="0">
                <a:latin typeface="Courier New" panose="02070309020205020404" pitchFamily="49" charset="0"/>
                <a:cs typeface="Courier New" panose="02070309020205020404" pitchFamily="49" charset="0"/>
              </a:rPr>
              <a:t>    22   31.30   0.5475  0.0586  </a:t>
            </a:r>
            <a:r>
              <a:rPr lang="en-US" sz="1050" b="1" dirty="0">
                <a:latin typeface="Courier New" panose="02070309020205020404" pitchFamily="49" charset="0"/>
                <a:cs typeface="Courier New" panose="02070309020205020404" pitchFamily="49" charset="0"/>
              </a:rPr>
              <a:t>0.7500</a:t>
            </a:r>
          </a:p>
          <a:p>
            <a:r>
              <a:rPr lang="en-US" sz="1050" dirty="0">
                <a:latin typeface="Courier New" panose="02070309020205020404" pitchFamily="49" charset="0"/>
                <a:cs typeface="Courier New" panose="02070309020205020404" pitchFamily="49" charset="0"/>
              </a:rPr>
              <a:t>    23   31.30   0.9414  0.5475  </a:t>
            </a:r>
            <a:r>
              <a:rPr lang="en-US" sz="1050" b="1" dirty="0">
                <a:latin typeface="Courier New" panose="02070309020205020404" pitchFamily="49" charset="0"/>
                <a:cs typeface="Courier New" panose="02070309020205020404" pitchFamily="49" charset="0"/>
              </a:rPr>
              <a:t>0.7500</a:t>
            </a:r>
          </a:p>
          <a:p>
            <a:r>
              <a:rPr lang="en-US" sz="1050" dirty="0">
                <a:latin typeface="Courier New" panose="02070309020205020404" pitchFamily="49" charset="0"/>
                <a:cs typeface="Courier New" panose="02070309020205020404" pitchFamily="49" charset="0"/>
              </a:rPr>
              <a:t>    29   31.30   0.0586  0.4525  </a:t>
            </a:r>
            <a:r>
              <a:rPr lang="en-US" sz="1050" b="1" dirty="0">
                <a:latin typeface="Courier New" panose="02070309020205020404" pitchFamily="49" charset="0"/>
                <a:cs typeface="Courier New" panose="02070309020205020404" pitchFamily="49" charset="0"/>
              </a:rPr>
              <a:t>0.7500</a:t>
            </a:r>
          </a:p>
          <a:p>
            <a:r>
              <a:rPr lang="en-US" sz="1050" dirty="0">
                <a:latin typeface="Courier New" panose="02070309020205020404" pitchFamily="49" charset="0"/>
                <a:cs typeface="Courier New" panose="02070309020205020404" pitchFamily="49" charset="0"/>
              </a:rPr>
              <a:t>    30   31.30   0.0586  0.5475  </a:t>
            </a:r>
            <a:r>
              <a:rPr lang="en-US" sz="1050" b="1" dirty="0">
                <a:latin typeface="Courier New" panose="02070309020205020404" pitchFamily="49" charset="0"/>
                <a:cs typeface="Courier New" panose="02070309020205020404" pitchFamily="49" charset="0"/>
              </a:rPr>
              <a:t>0.7500</a:t>
            </a:r>
          </a:p>
          <a:p>
            <a:r>
              <a:rPr lang="en-US" sz="1050" dirty="0">
                <a:latin typeface="Courier New" panose="02070309020205020404" pitchFamily="49" charset="0"/>
                <a:cs typeface="Courier New" panose="02070309020205020404" pitchFamily="49" charset="0"/>
              </a:rPr>
              <a:t>    31   31.30   0.4525  0.9414  </a:t>
            </a:r>
            <a:r>
              <a:rPr lang="en-US" sz="1050" b="1" dirty="0">
                <a:latin typeface="Courier New" panose="02070309020205020404" pitchFamily="49" charset="0"/>
                <a:cs typeface="Courier New" panose="02070309020205020404" pitchFamily="49" charset="0"/>
              </a:rPr>
              <a:t>0.7500</a:t>
            </a:r>
          </a:p>
          <a:p>
            <a:r>
              <a:rPr lang="en-US" sz="1050" dirty="0">
                <a:latin typeface="Courier New" panose="02070309020205020404" pitchFamily="49" charset="0"/>
                <a:cs typeface="Courier New" panose="02070309020205020404" pitchFamily="49" charset="0"/>
              </a:rPr>
              <a:t>    32   31.30   0.5475  0.9414  </a:t>
            </a:r>
            <a:r>
              <a:rPr lang="en-US" sz="1050" b="1" dirty="0">
                <a:latin typeface="Courier New" panose="02070309020205020404" pitchFamily="49" charset="0"/>
                <a:cs typeface="Courier New" panose="02070309020205020404" pitchFamily="49" charset="0"/>
              </a:rPr>
              <a:t>0.7500</a:t>
            </a:r>
          </a:p>
          <a:p>
            <a:r>
              <a:rPr lang="en-US" sz="1050" dirty="0">
                <a:latin typeface="Courier New" panose="02070309020205020404" pitchFamily="49" charset="0"/>
                <a:cs typeface="Courier New" panose="02070309020205020404" pitchFamily="49" charset="0"/>
              </a:rPr>
              <a:t>    11   32.05   </a:t>
            </a:r>
            <a:r>
              <a:rPr lang="en-US" sz="1050" b="1" dirty="0">
                <a:latin typeface="Courier New" panose="02070309020205020404" pitchFamily="49" charset="0"/>
                <a:cs typeface="Courier New" panose="02070309020205020404" pitchFamily="49" charset="0"/>
              </a:rPr>
              <a:t>0.5000</a:t>
            </a:r>
            <a:r>
              <a:rPr lang="en-US" sz="1050" dirty="0">
                <a:latin typeface="Courier New" panose="02070309020205020404" pitchFamily="49" charset="0"/>
                <a:cs typeface="Courier New" panose="02070309020205020404" pitchFamily="49" charset="0"/>
              </a:rPr>
              <a:t>  0.0081  0.6229</a:t>
            </a:r>
          </a:p>
          <a:p>
            <a:r>
              <a:rPr lang="en-US" sz="1050" dirty="0">
                <a:latin typeface="Courier New" panose="02070309020205020404" pitchFamily="49" charset="0"/>
                <a:cs typeface="Courier New" panose="02070309020205020404" pitchFamily="49" charset="0"/>
              </a:rPr>
              <a:t>    13   32.05   </a:t>
            </a:r>
            <a:r>
              <a:rPr lang="en-US" sz="1050" b="1" dirty="0">
                <a:latin typeface="Courier New" panose="02070309020205020404" pitchFamily="49" charset="0"/>
                <a:cs typeface="Courier New" panose="02070309020205020404" pitchFamily="49" charset="0"/>
              </a:rPr>
              <a:t>0.5000</a:t>
            </a:r>
            <a:r>
              <a:rPr lang="en-US" sz="1050" dirty="0">
                <a:latin typeface="Courier New" panose="02070309020205020404" pitchFamily="49" charset="0"/>
                <a:cs typeface="Courier New" panose="02070309020205020404" pitchFamily="49" charset="0"/>
              </a:rPr>
              <a:t>  0.9926  0.6229</a:t>
            </a:r>
          </a:p>
          <a:p>
            <a:r>
              <a:rPr lang="en-US" sz="1050" dirty="0">
                <a:latin typeface="Courier New" panose="02070309020205020404" pitchFamily="49" charset="0"/>
                <a:cs typeface="Courier New" panose="02070309020205020404" pitchFamily="49" charset="0"/>
              </a:rPr>
              <a:t>    14   32.05   </a:t>
            </a:r>
            <a:r>
              <a:rPr lang="en-US" sz="1050" b="1" dirty="0">
                <a:latin typeface="Courier New" panose="02070309020205020404" pitchFamily="49" charset="0"/>
                <a:cs typeface="Courier New" panose="02070309020205020404" pitchFamily="49" charset="0"/>
              </a:rPr>
              <a:t>0.5000</a:t>
            </a:r>
            <a:r>
              <a:rPr lang="en-US" sz="1050" dirty="0">
                <a:latin typeface="Courier New" panose="02070309020205020404" pitchFamily="49" charset="0"/>
                <a:cs typeface="Courier New" panose="02070309020205020404" pitchFamily="49" charset="0"/>
              </a:rPr>
              <a:t>  0.9926  0.3771</a:t>
            </a:r>
          </a:p>
          <a:p>
            <a:r>
              <a:rPr lang="en-US" sz="1050" dirty="0">
                <a:latin typeface="Courier New" panose="02070309020205020404" pitchFamily="49" charset="0"/>
                <a:cs typeface="Courier New" panose="02070309020205020404" pitchFamily="49" charset="0"/>
              </a:rPr>
              <a:t>    15   32.05   </a:t>
            </a:r>
            <a:r>
              <a:rPr lang="en-US" sz="1050" b="1" dirty="0">
                <a:latin typeface="Courier New" panose="02070309020205020404" pitchFamily="49" charset="0"/>
                <a:cs typeface="Courier New" panose="02070309020205020404" pitchFamily="49" charset="0"/>
              </a:rPr>
              <a:t>0.5000</a:t>
            </a:r>
            <a:r>
              <a:rPr lang="en-US" sz="1050" dirty="0">
                <a:latin typeface="Courier New" panose="02070309020205020404" pitchFamily="49" charset="0"/>
                <a:cs typeface="Courier New" panose="02070309020205020404" pitchFamily="49" charset="0"/>
              </a:rPr>
              <a:t>  0.0081  0.3771</a:t>
            </a:r>
          </a:p>
          <a:p>
            <a:r>
              <a:rPr lang="en-US" sz="1050" dirty="0">
                <a:latin typeface="Courier New" panose="02070309020205020404" pitchFamily="49" charset="0"/>
                <a:cs typeface="Courier New" panose="02070309020205020404" pitchFamily="49" charset="0"/>
              </a:rPr>
              <a:t>    43   28.98   </a:t>
            </a:r>
            <a:r>
              <a:rPr lang="en-US" sz="1050" b="1" dirty="0">
                <a:latin typeface="Courier New" panose="02070309020205020404" pitchFamily="49" charset="0"/>
                <a:cs typeface="Courier New" panose="02070309020205020404" pitchFamily="49" charset="0"/>
              </a:rPr>
              <a:t>0.5000</a:t>
            </a:r>
            <a:r>
              <a:rPr lang="en-US" sz="1050" dirty="0">
                <a:latin typeface="Courier New" panose="02070309020205020404" pitchFamily="49" charset="0"/>
                <a:cs typeface="Courier New" panose="02070309020205020404" pitchFamily="49" charset="0"/>
              </a:rPr>
              <a:t>  0.1060  0.1229</a:t>
            </a:r>
          </a:p>
          <a:p>
            <a:r>
              <a:rPr lang="en-US" sz="1050" dirty="0">
                <a:latin typeface="Courier New" panose="02070309020205020404" pitchFamily="49" charset="0"/>
                <a:cs typeface="Courier New" panose="02070309020205020404" pitchFamily="49" charset="0"/>
              </a:rPr>
              <a:t>    44   28.98   </a:t>
            </a:r>
            <a:r>
              <a:rPr lang="en-US" sz="1050" b="1" dirty="0">
                <a:latin typeface="Courier New" panose="02070309020205020404" pitchFamily="49" charset="0"/>
                <a:cs typeface="Courier New" panose="02070309020205020404" pitchFamily="49" charset="0"/>
              </a:rPr>
              <a:t>0.5000</a:t>
            </a:r>
            <a:r>
              <a:rPr lang="en-US" sz="1050" dirty="0">
                <a:latin typeface="Courier New" panose="02070309020205020404" pitchFamily="49" charset="0"/>
                <a:cs typeface="Courier New" panose="02070309020205020404" pitchFamily="49" charset="0"/>
              </a:rPr>
              <a:t>  0.8940  0.1229</a:t>
            </a:r>
          </a:p>
          <a:p>
            <a:r>
              <a:rPr lang="en-US" sz="1050" dirty="0">
                <a:latin typeface="Courier New" panose="02070309020205020404" pitchFamily="49" charset="0"/>
                <a:cs typeface="Courier New" panose="02070309020205020404" pitchFamily="49" charset="0"/>
              </a:rPr>
              <a:t>    46   28.98   </a:t>
            </a:r>
            <a:r>
              <a:rPr lang="en-US" sz="1050" b="1" dirty="0">
                <a:latin typeface="Courier New" panose="02070309020205020404" pitchFamily="49" charset="0"/>
                <a:cs typeface="Courier New" panose="02070309020205020404" pitchFamily="49" charset="0"/>
              </a:rPr>
              <a:t>0.5000</a:t>
            </a:r>
            <a:r>
              <a:rPr lang="en-US" sz="1050" dirty="0">
                <a:latin typeface="Courier New" panose="02070309020205020404" pitchFamily="49" charset="0"/>
                <a:cs typeface="Courier New" panose="02070309020205020404" pitchFamily="49" charset="0"/>
              </a:rPr>
              <a:t>  0.1060  0.8771</a:t>
            </a:r>
          </a:p>
          <a:p>
            <a:r>
              <a:rPr lang="en-US" sz="1050" dirty="0">
                <a:latin typeface="Courier New" panose="02070309020205020404" pitchFamily="49" charset="0"/>
                <a:cs typeface="Courier New" panose="02070309020205020404" pitchFamily="49" charset="0"/>
              </a:rPr>
              <a:t>    48   28.98   </a:t>
            </a:r>
            <a:r>
              <a:rPr lang="en-US" sz="1050" b="1" dirty="0">
                <a:latin typeface="Courier New" panose="02070309020205020404" pitchFamily="49" charset="0"/>
                <a:cs typeface="Courier New" panose="02070309020205020404" pitchFamily="49" charset="0"/>
              </a:rPr>
              <a:t>0.5000</a:t>
            </a:r>
            <a:r>
              <a:rPr lang="en-US" sz="1050" dirty="0">
                <a:latin typeface="Courier New" panose="02070309020205020404" pitchFamily="49" charset="0"/>
                <a:cs typeface="Courier New" panose="02070309020205020404" pitchFamily="49" charset="0"/>
              </a:rPr>
              <a:t>  0.8940  0.8771</a:t>
            </a:r>
          </a:p>
          <a:p>
            <a:r>
              <a:rPr lang="en-US" sz="1050" dirty="0">
                <a:latin typeface="Courier New" panose="02070309020205020404" pitchFamily="49" charset="0"/>
                <a:cs typeface="Courier New" panose="02070309020205020404" pitchFamily="49" charset="0"/>
              </a:rPr>
              <a:t>    10   32.05   0.0081  </a:t>
            </a:r>
            <a:r>
              <a:rPr lang="en-US" sz="1050" b="1" dirty="0">
                <a:latin typeface="Courier New" panose="02070309020205020404" pitchFamily="49" charset="0"/>
                <a:cs typeface="Courier New" panose="02070309020205020404" pitchFamily="49" charset="0"/>
              </a:rPr>
              <a:t>0.5000</a:t>
            </a:r>
            <a:r>
              <a:rPr lang="en-US" sz="1050" dirty="0">
                <a:latin typeface="Courier New" panose="02070309020205020404" pitchFamily="49" charset="0"/>
                <a:cs typeface="Courier New" panose="02070309020205020404" pitchFamily="49" charset="0"/>
              </a:rPr>
              <a:t>  0.6229</a:t>
            </a:r>
          </a:p>
          <a:p>
            <a:r>
              <a:rPr lang="en-US" sz="1050" dirty="0">
                <a:latin typeface="Courier New" panose="02070309020205020404" pitchFamily="49" charset="0"/>
                <a:cs typeface="Courier New" panose="02070309020205020404" pitchFamily="49" charset="0"/>
              </a:rPr>
              <a:t>    12   32.05   0.9926  </a:t>
            </a:r>
            <a:r>
              <a:rPr lang="en-US" sz="1050" b="1" dirty="0">
                <a:latin typeface="Courier New" panose="02070309020205020404" pitchFamily="49" charset="0"/>
                <a:cs typeface="Courier New" panose="02070309020205020404" pitchFamily="49" charset="0"/>
              </a:rPr>
              <a:t>0.5000</a:t>
            </a:r>
            <a:r>
              <a:rPr lang="en-US" sz="1050" dirty="0">
                <a:latin typeface="Courier New" panose="02070309020205020404" pitchFamily="49" charset="0"/>
                <a:cs typeface="Courier New" panose="02070309020205020404" pitchFamily="49" charset="0"/>
              </a:rPr>
              <a:t>  0.6229</a:t>
            </a:r>
          </a:p>
          <a:p>
            <a:r>
              <a:rPr lang="en-US" sz="1050" dirty="0">
                <a:latin typeface="Courier New" panose="02070309020205020404" pitchFamily="49" charset="0"/>
                <a:cs typeface="Courier New" panose="02070309020205020404" pitchFamily="49" charset="0"/>
              </a:rPr>
              <a:t>    16   32.05   0.0081  </a:t>
            </a:r>
            <a:r>
              <a:rPr lang="en-US" sz="1050" b="1" dirty="0">
                <a:latin typeface="Courier New" panose="02070309020205020404" pitchFamily="49" charset="0"/>
                <a:cs typeface="Courier New" panose="02070309020205020404" pitchFamily="49" charset="0"/>
              </a:rPr>
              <a:t>0.5000</a:t>
            </a:r>
            <a:r>
              <a:rPr lang="en-US" sz="1050" dirty="0">
                <a:latin typeface="Courier New" panose="02070309020205020404" pitchFamily="49" charset="0"/>
                <a:cs typeface="Courier New" panose="02070309020205020404" pitchFamily="49" charset="0"/>
              </a:rPr>
              <a:t>  0.3771</a:t>
            </a:r>
          </a:p>
          <a:p>
            <a:r>
              <a:rPr lang="en-US" sz="1050" dirty="0">
                <a:latin typeface="Courier New" panose="02070309020205020404" pitchFamily="49" charset="0"/>
                <a:cs typeface="Courier New" panose="02070309020205020404" pitchFamily="49" charset="0"/>
              </a:rPr>
              <a:t>    41   28.98   0.1060  </a:t>
            </a:r>
            <a:r>
              <a:rPr lang="en-US" sz="1050" b="1" dirty="0">
                <a:latin typeface="Courier New" panose="02070309020205020404" pitchFamily="49" charset="0"/>
                <a:cs typeface="Courier New" panose="02070309020205020404" pitchFamily="49" charset="0"/>
              </a:rPr>
              <a:t>0.5000</a:t>
            </a:r>
            <a:r>
              <a:rPr lang="en-US" sz="1050" dirty="0">
                <a:latin typeface="Courier New" panose="02070309020205020404" pitchFamily="49" charset="0"/>
                <a:cs typeface="Courier New" panose="02070309020205020404" pitchFamily="49" charset="0"/>
              </a:rPr>
              <a:t>  0.1229</a:t>
            </a:r>
          </a:p>
          <a:p>
            <a:r>
              <a:rPr lang="en-US" sz="1050" dirty="0">
                <a:latin typeface="Courier New" panose="02070309020205020404" pitchFamily="49" charset="0"/>
                <a:cs typeface="Courier New" panose="02070309020205020404" pitchFamily="49" charset="0"/>
              </a:rPr>
              <a:t>    42   28.98   0.8940  </a:t>
            </a:r>
            <a:r>
              <a:rPr lang="en-US" sz="1050" b="1" dirty="0">
                <a:latin typeface="Courier New" panose="02070309020205020404" pitchFamily="49" charset="0"/>
                <a:cs typeface="Courier New" panose="02070309020205020404" pitchFamily="49" charset="0"/>
              </a:rPr>
              <a:t>0.5000</a:t>
            </a:r>
            <a:r>
              <a:rPr lang="en-US" sz="1050" dirty="0">
                <a:latin typeface="Courier New" panose="02070309020205020404" pitchFamily="49" charset="0"/>
                <a:cs typeface="Courier New" panose="02070309020205020404" pitchFamily="49" charset="0"/>
              </a:rPr>
              <a:t>  0.1229</a:t>
            </a:r>
          </a:p>
          <a:p>
            <a:r>
              <a:rPr lang="en-US" sz="1050" dirty="0">
                <a:latin typeface="Courier New" panose="02070309020205020404" pitchFamily="49" charset="0"/>
                <a:cs typeface="Courier New" panose="02070309020205020404" pitchFamily="49" charset="0"/>
              </a:rPr>
              <a:t>    45   28.98   0.1060  </a:t>
            </a:r>
            <a:r>
              <a:rPr lang="en-US" sz="1050" b="1" dirty="0">
                <a:latin typeface="Courier New" panose="02070309020205020404" pitchFamily="49" charset="0"/>
                <a:cs typeface="Courier New" panose="02070309020205020404" pitchFamily="49" charset="0"/>
              </a:rPr>
              <a:t>0.5000</a:t>
            </a:r>
            <a:r>
              <a:rPr lang="en-US" sz="1050" dirty="0">
                <a:latin typeface="Courier New" panose="02070309020205020404" pitchFamily="49" charset="0"/>
                <a:cs typeface="Courier New" panose="02070309020205020404" pitchFamily="49" charset="0"/>
              </a:rPr>
              <a:t>  0.8771</a:t>
            </a:r>
          </a:p>
          <a:p>
            <a:r>
              <a:rPr lang="en-US" sz="1050" dirty="0">
                <a:latin typeface="Courier New" panose="02070309020205020404" pitchFamily="49" charset="0"/>
                <a:cs typeface="Courier New" panose="02070309020205020404" pitchFamily="49" charset="0"/>
              </a:rPr>
              <a:t>    47   28.98   0.8940  </a:t>
            </a:r>
            <a:r>
              <a:rPr lang="en-US" sz="1050" b="1" dirty="0">
                <a:latin typeface="Courier New" panose="02070309020205020404" pitchFamily="49" charset="0"/>
                <a:cs typeface="Courier New" panose="02070309020205020404" pitchFamily="49" charset="0"/>
              </a:rPr>
              <a:t>0.5000</a:t>
            </a:r>
            <a:r>
              <a:rPr lang="en-US" sz="1050" dirty="0">
                <a:latin typeface="Courier New" panose="02070309020205020404" pitchFamily="49" charset="0"/>
                <a:cs typeface="Courier New" panose="02070309020205020404" pitchFamily="49" charset="0"/>
              </a:rPr>
              <a:t>  0.8771</a:t>
            </a:r>
          </a:p>
          <a:p>
            <a:r>
              <a:rPr lang="en-US" sz="1050" dirty="0">
                <a:latin typeface="Courier New" panose="02070309020205020404" pitchFamily="49" charset="0"/>
                <a:cs typeface="Courier New" panose="02070309020205020404" pitchFamily="49" charset="0"/>
              </a:rPr>
              <a:t>    33   30.79   0.3954  0.4941  </a:t>
            </a:r>
            <a:r>
              <a:rPr lang="en-US" sz="1050" b="1" dirty="0">
                <a:latin typeface="Courier New" panose="02070309020205020404" pitchFamily="49" charset="0"/>
                <a:cs typeface="Courier New" panose="02070309020205020404" pitchFamily="49" charset="0"/>
              </a:rPr>
              <a:t>0.5000</a:t>
            </a:r>
          </a:p>
          <a:p>
            <a:r>
              <a:rPr lang="en-US" sz="1050" dirty="0">
                <a:latin typeface="Courier New" panose="02070309020205020404" pitchFamily="49" charset="0"/>
                <a:cs typeface="Courier New" panose="02070309020205020404" pitchFamily="49" charset="0"/>
              </a:rPr>
              <a:t>    34   30.79   0.6046  0.4941  </a:t>
            </a:r>
            <a:r>
              <a:rPr lang="en-US" sz="1050" b="1" dirty="0">
                <a:latin typeface="Courier New" panose="02070309020205020404" pitchFamily="49" charset="0"/>
                <a:cs typeface="Courier New" panose="02070309020205020404" pitchFamily="49" charset="0"/>
              </a:rPr>
              <a:t>0.5000</a:t>
            </a:r>
          </a:p>
          <a:p>
            <a:r>
              <a:rPr lang="en-US" sz="1050" dirty="0">
                <a:latin typeface="Courier New" panose="02070309020205020404" pitchFamily="49" charset="0"/>
                <a:cs typeface="Courier New" panose="02070309020205020404" pitchFamily="49" charset="0"/>
              </a:rPr>
              <a:t>    35   30.79   0.4941  0.3954  </a:t>
            </a:r>
            <a:r>
              <a:rPr lang="en-US" sz="1050" b="1" dirty="0">
                <a:latin typeface="Courier New" panose="02070309020205020404" pitchFamily="49" charset="0"/>
                <a:cs typeface="Courier New" panose="02070309020205020404" pitchFamily="49" charset="0"/>
              </a:rPr>
              <a:t>0.5000</a:t>
            </a:r>
          </a:p>
          <a:p>
            <a:r>
              <a:rPr lang="en-US" sz="1050" dirty="0">
                <a:latin typeface="Courier New" panose="02070309020205020404" pitchFamily="49" charset="0"/>
                <a:cs typeface="Courier New" panose="02070309020205020404" pitchFamily="49" charset="0"/>
              </a:rPr>
              <a:t>    36   30.79   0.5059  0.3954  </a:t>
            </a:r>
            <a:r>
              <a:rPr lang="en-US" sz="1050" b="1" dirty="0">
                <a:latin typeface="Courier New" panose="02070309020205020404" pitchFamily="49" charset="0"/>
                <a:cs typeface="Courier New" panose="02070309020205020404" pitchFamily="49" charset="0"/>
              </a:rPr>
              <a:t>0.5000</a:t>
            </a:r>
          </a:p>
          <a:p>
            <a:r>
              <a:rPr lang="en-US" sz="1050" dirty="0">
                <a:latin typeface="Courier New" panose="02070309020205020404" pitchFamily="49" charset="0"/>
                <a:cs typeface="Courier New" panose="02070309020205020404" pitchFamily="49" charset="0"/>
              </a:rPr>
              <a:t>    37   30.79   0.3954  0.5059  </a:t>
            </a:r>
            <a:r>
              <a:rPr lang="en-US" sz="1050" b="1" dirty="0">
                <a:latin typeface="Courier New" panose="02070309020205020404" pitchFamily="49" charset="0"/>
                <a:cs typeface="Courier New" panose="02070309020205020404" pitchFamily="49" charset="0"/>
              </a:rPr>
              <a:t>0.5000</a:t>
            </a:r>
          </a:p>
          <a:p>
            <a:r>
              <a:rPr lang="en-US" sz="1050" dirty="0">
                <a:latin typeface="Courier New" panose="02070309020205020404" pitchFamily="49" charset="0"/>
                <a:cs typeface="Courier New" panose="02070309020205020404" pitchFamily="49" charset="0"/>
              </a:rPr>
              <a:t>    38   30.79   0.6046  0.5059  </a:t>
            </a:r>
            <a:r>
              <a:rPr lang="en-US" sz="1050" b="1" dirty="0">
                <a:latin typeface="Courier New" panose="02070309020205020404" pitchFamily="49" charset="0"/>
                <a:cs typeface="Courier New" panose="02070309020205020404" pitchFamily="49" charset="0"/>
              </a:rPr>
              <a:t>0.5000</a:t>
            </a:r>
          </a:p>
          <a:p>
            <a:r>
              <a:rPr lang="en-US" sz="1050" dirty="0">
                <a:latin typeface="Courier New" panose="02070309020205020404" pitchFamily="49" charset="0"/>
                <a:cs typeface="Courier New" panose="02070309020205020404" pitchFamily="49" charset="0"/>
              </a:rPr>
              <a:t>    39   30.79   0.4941  0.6046  </a:t>
            </a:r>
            <a:r>
              <a:rPr lang="en-US" sz="1050" b="1" dirty="0">
                <a:latin typeface="Courier New" panose="02070309020205020404" pitchFamily="49" charset="0"/>
                <a:cs typeface="Courier New" panose="02070309020205020404" pitchFamily="49" charset="0"/>
              </a:rPr>
              <a:t>0.5000</a:t>
            </a:r>
          </a:p>
          <a:p>
            <a:r>
              <a:rPr lang="en-US" sz="1050" dirty="0">
                <a:latin typeface="Courier New" panose="02070309020205020404" pitchFamily="49" charset="0"/>
                <a:cs typeface="Courier New" panose="02070309020205020404" pitchFamily="49" charset="0"/>
              </a:rPr>
              <a:t>    40   30.79   0.5059  0.6046  </a:t>
            </a:r>
            <a:r>
              <a:rPr lang="en-US" sz="1050" b="1" dirty="0">
                <a:latin typeface="Courier New" panose="02070309020205020404" pitchFamily="49" charset="0"/>
                <a:cs typeface="Courier New" panose="02070309020205020404" pitchFamily="49" charset="0"/>
              </a:rPr>
              <a:t>0.5000</a:t>
            </a:r>
            <a:endParaRPr lang="en-US" sz="1050" dirty="0">
              <a:latin typeface="Courier New" panose="02070309020205020404" pitchFamily="49" charset="0"/>
              <a:cs typeface="Courier New" panose="02070309020205020404" pitchFamily="49" charset="0"/>
            </a:endParaRPr>
          </a:p>
          <a:p>
            <a:r>
              <a:rPr lang="en-US" sz="1050" dirty="0">
                <a:latin typeface="Courier New" panose="02070309020205020404" pitchFamily="49" charset="0"/>
                <a:cs typeface="Courier New" panose="02070309020205020404" pitchFamily="49" charset="0"/>
              </a:rPr>
              <a:t>     1  377.52   0.0000  0.0000  0.0000</a:t>
            </a:r>
          </a:p>
          <a:p>
            <a:r>
              <a:rPr lang="en-US" sz="1050" dirty="0">
                <a:latin typeface="Courier New" panose="02070309020205020404" pitchFamily="49" charset="0"/>
                <a:cs typeface="Courier New" panose="02070309020205020404" pitchFamily="49" charset="0"/>
              </a:rPr>
              <a:t>     2   33.12   0.4415  0.5585  0.1267</a:t>
            </a:r>
          </a:p>
          <a:p>
            <a:r>
              <a:rPr lang="en-US" sz="1050" dirty="0">
                <a:latin typeface="Courier New" panose="02070309020205020404" pitchFamily="49" charset="0"/>
                <a:cs typeface="Courier New" panose="02070309020205020404" pitchFamily="49" charset="0"/>
              </a:rPr>
              <a:t>     3   33.12   0.4415  0.4415  0.1267</a:t>
            </a:r>
          </a:p>
          <a:p>
            <a:r>
              <a:rPr lang="en-US" sz="1050" dirty="0">
                <a:latin typeface="Courier New" panose="02070309020205020404" pitchFamily="49" charset="0"/>
                <a:cs typeface="Courier New" panose="02070309020205020404" pitchFamily="49" charset="0"/>
              </a:rPr>
              <a:t>     4   33.12   0.5585  0.4415  0.1267</a:t>
            </a:r>
          </a:p>
          <a:p>
            <a:r>
              <a:rPr lang="en-US" sz="1050" dirty="0">
                <a:latin typeface="Courier New" panose="02070309020205020404" pitchFamily="49" charset="0"/>
                <a:cs typeface="Courier New" panose="02070309020205020404" pitchFamily="49" charset="0"/>
              </a:rPr>
              <a:t>     5   33.12   0.5585  0.5585  0.1267</a:t>
            </a:r>
          </a:p>
          <a:p>
            <a:r>
              <a:rPr lang="en-US" sz="1050" dirty="0">
                <a:latin typeface="Courier New" panose="02070309020205020404" pitchFamily="49" charset="0"/>
                <a:cs typeface="Courier New" panose="02070309020205020404" pitchFamily="49" charset="0"/>
              </a:rPr>
              <a:t>     6   33.12   0.4415  0.4415  0.8733</a:t>
            </a:r>
          </a:p>
          <a:p>
            <a:r>
              <a:rPr lang="en-US" sz="1050" dirty="0">
                <a:latin typeface="Courier New" panose="02070309020205020404" pitchFamily="49" charset="0"/>
                <a:cs typeface="Courier New" panose="02070309020205020404" pitchFamily="49" charset="0"/>
              </a:rPr>
              <a:t>     7   33.12   0.5585  0.4415  0.8733</a:t>
            </a:r>
          </a:p>
          <a:p>
            <a:r>
              <a:rPr lang="en-US" sz="1050" dirty="0">
                <a:latin typeface="Courier New" panose="02070309020205020404" pitchFamily="49" charset="0"/>
                <a:cs typeface="Courier New" panose="02070309020205020404" pitchFamily="49" charset="0"/>
              </a:rPr>
              <a:t>     8   33.12   0.4415  0.5585  0.8733</a:t>
            </a:r>
          </a:p>
          <a:p>
            <a:r>
              <a:rPr lang="en-US" sz="1050" dirty="0">
                <a:latin typeface="Courier New" panose="02070309020205020404" pitchFamily="49" charset="0"/>
                <a:cs typeface="Courier New" panose="02070309020205020404" pitchFamily="49" charset="0"/>
              </a:rPr>
              <a:t>     9   33.12   0.5585  0.5585  0.8733</a:t>
            </a:r>
          </a:p>
          <a:p>
            <a:r>
              <a:rPr lang="en-US" sz="1050" dirty="0">
                <a:latin typeface="Courier New" panose="02070309020205020404" pitchFamily="49" charset="0"/>
                <a:cs typeface="Courier New" panose="02070309020205020404" pitchFamily="49" charset="0"/>
              </a:rPr>
              <a:t>    49   27.88   0.0470  0.9521  0.6269</a:t>
            </a:r>
          </a:p>
          <a:p>
            <a:r>
              <a:rPr lang="en-US" sz="1050" dirty="0">
                <a:latin typeface="Courier New" panose="02070309020205020404" pitchFamily="49" charset="0"/>
                <a:cs typeface="Courier New" panose="02070309020205020404" pitchFamily="49" charset="0"/>
              </a:rPr>
              <a:t>    50   27.88   0.9530  0.9521  0.6269</a:t>
            </a:r>
          </a:p>
          <a:p>
            <a:r>
              <a:rPr lang="en-US" sz="1050" dirty="0">
                <a:latin typeface="Courier New" panose="02070309020205020404" pitchFamily="49" charset="0"/>
                <a:cs typeface="Courier New" panose="02070309020205020404" pitchFamily="49" charset="0"/>
              </a:rPr>
              <a:t>    51   27.88   0.9530  0.9521  0.3731</a:t>
            </a:r>
          </a:p>
          <a:p>
            <a:r>
              <a:rPr lang="en-US" sz="1050" dirty="0">
                <a:latin typeface="Courier New" panose="02070309020205020404" pitchFamily="49" charset="0"/>
                <a:cs typeface="Courier New" panose="02070309020205020404" pitchFamily="49" charset="0"/>
              </a:rPr>
              <a:t>    52   27.88   0.9521  0.9530  0.3731</a:t>
            </a:r>
          </a:p>
          <a:p>
            <a:r>
              <a:rPr lang="en-US" sz="1050" dirty="0">
                <a:latin typeface="Courier New" panose="02070309020205020404" pitchFamily="49" charset="0"/>
                <a:cs typeface="Courier New" panose="02070309020205020404" pitchFamily="49" charset="0"/>
              </a:rPr>
              <a:t>    53   27.88   0.9521  0.0470  0.6269</a:t>
            </a:r>
          </a:p>
          <a:p>
            <a:r>
              <a:rPr lang="en-US" sz="1050" dirty="0">
                <a:latin typeface="Courier New" panose="02070309020205020404" pitchFamily="49" charset="0"/>
                <a:cs typeface="Courier New" panose="02070309020205020404" pitchFamily="49" charset="0"/>
              </a:rPr>
              <a:t>    54   27.88   0.0470  0.0479  0.6269</a:t>
            </a:r>
          </a:p>
          <a:p>
            <a:r>
              <a:rPr lang="en-US" sz="1050" dirty="0">
                <a:latin typeface="Courier New" panose="02070309020205020404" pitchFamily="49" charset="0"/>
                <a:cs typeface="Courier New" panose="02070309020205020404" pitchFamily="49" charset="0"/>
              </a:rPr>
              <a:t>    55   27.88   0.9530  0.0479  0.6269</a:t>
            </a:r>
          </a:p>
          <a:p>
            <a:r>
              <a:rPr lang="en-US" sz="1050" dirty="0">
                <a:latin typeface="Courier New" panose="02070309020205020404" pitchFamily="49" charset="0"/>
                <a:cs typeface="Courier New" panose="02070309020205020404" pitchFamily="49" charset="0"/>
              </a:rPr>
              <a:t>    56   27.88   0.9521  0.0470  0.3731</a:t>
            </a:r>
          </a:p>
          <a:p>
            <a:r>
              <a:rPr lang="en-US" sz="1050" dirty="0">
                <a:latin typeface="Courier New" panose="02070309020205020404" pitchFamily="49" charset="0"/>
                <a:cs typeface="Courier New" panose="02070309020205020404" pitchFamily="49" charset="0"/>
              </a:rPr>
              <a:t>    57   27.88   0.0470  0.0479  0.3731</a:t>
            </a:r>
          </a:p>
          <a:p>
            <a:r>
              <a:rPr lang="en-US" sz="1050" dirty="0">
                <a:latin typeface="Courier New" panose="02070309020205020404" pitchFamily="49" charset="0"/>
                <a:cs typeface="Courier New" panose="02070309020205020404" pitchFamily="49" charset="0"/>
              </a:rPr>
              <a:t>    58   27.88   0.9530  0.0479  0.3731</a:t>
            </a:r>
          </a:p>
          <a:p>
            <a:r>
              <a:rPr lang="en-US" sz="1050" dirty="0">
                <a:latin typeface="Courier New" panose="02070309020205020404" pitchFamily="49" charset="0"/>
                <a:cs typeface="Courier New" panose="02070309020205020404" pitchFamily="49" charset="0"/>
              </a:rPr>
              <a:t>    59   27.88   0.0470  0.9521  0.3731</a:t>
            </a:r>
          </a:p>
          <a:p>
            <a:r>
              <a:rPr lang="en-US" sz="1050" dirty="0">
                <a:latin typeface="Courier New" panose="02070309020205020404" pitchFamily="49" charset="0"/>
                <a:cs typeface="Courier New" panose="02070309020205020404" pitchFamily="49" charset="0"/>
              </a:rPr>
              <a:t>    60   27.88   0.0479  0.9530  0.3731</a:t>
            </a:r>
          </a:p>
          <a:p>
            <a:r>
              <a:rPr lang="en-US" sz="1050" dirty="0">
                <a:latin typeface="Courier New" panose="02070309020205020404" pitchFamily="49" charset="0"/>
                <a:cs typeface="Courier New" panose="02070309020205020404" pitchFamily="49" charset="0"/>
              </a:rPr>
              <a:t>    61    9.30   0.0000  0.0170  0.0205</a:t>
            </a:r>
          </a:p>
          <a:p>
            <a:r>
              <a:rPr lang="en-US" sz="1050" dirty="0">
                <a:latin typeface="Courier New" panose="02070309020205020404" pitchFamily="49" charset="0"/>
                <a:cs typeface="Courier New" panose="02070309020205020404" pitchFamily="49" charset="0"/>
              </a:rPr>
              <a:t>    62</a:t>
            </a:r>
          </a:p>
        </p:txBody>
      </p:sp>
      <p:cxnSp>
        <p:nvCxnSpPr>
          <p:cNvPr id="6" name="Straight Arrow Connector 5">
            <a:extLst>
              <a:ext uri="{FF2B5EF4-FFF2-40B4-BE49-F238E27FC236}">
                <a16:creationId xmlns:a16="http://schemas.microsoft.com/office/drawing/2014/main" id="{20F3DBAB-BCDC-4732-A55A-31E387ADE85D}"/>
              </a:ext>
            </a:extLst>
          </p:cNvPr>
          <p:cNvCxnSpPr/>
          <p:nvPr/>
        </p:nvCxnSpPr>
        <p:spPr>
          <a:xfrm>
            <a:off x="3335867" y="2057400"/>
            <a:ext cx="2514600" cy="21166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280CCBB5-596A-4F09-9D24-D1C99CAC91C5}"/>
              </a:ext>
            </a:extLst>
          </p:cNvPr>
          <p:cNvCxnSpPr>
            <a:cxnSpLocks/>
          </p:cNvCxnSpPr>
          <p:nvPr/>
        </p:nvCxnSpPr>
        <p:spPr>
          <a:xfrm>
            <a:off x="3335867" y="2057400"/>
            <a:ext cx="2582395" cy="49220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BC906F53-313B-4C33-BE57-B2430CCA2C73}"/>
              </a:ext>
            </a:extLst>
          </p:cNvPr>
          <p:cNvCxnSpPr>
            <a:cxnSpLocks/>
          </p:cNvCxnSpPr>
          <p:nvPr/>
        </p:nvCxnSpPr>
        <p:spPr>
          <a:xfrm>
            <a:off x="3335867" y="2057400"/>
            <a:ext cx="2582395" cy="85142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B740136-432A-4280-8216-A0F26872498F}"/>
              </a:ext>
            </a:extLst>
          </p:cNvPr>
          <p:cNvCxnSpPr>
            <a:cxnSpLocks/>
          </p:cNvCxnSpPr>
          <p:nvPr/>
        </p:nvCxnSpPr>
        <p:spPr>
          <a:xfrm>
            <a:off x="3335867" y="2057400"/>
            <a:ext cx="2582395" cy="121073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A1CC6C9-F0CA-4DF1-A60B-67B2A508ECDE}"/>
              </a:ext>
            </a:extLst>
          </p:cNvPr>
          <p:cNvSpPr txBox="1"/>
          <p:nvPr/>
        </p:nvSpPr>
        <p:spPr>
          <a:xfrm>
            <a:off x="5918262" y="1698172"/>
            <a:ext cx="2348720" cy="7848302"/>
          </a:xfrm>
          <a:prstGeom prst="rect">
            <a:avLst/>
          </a:prstGeom>
          <a:noFill/>
          <a:ln>
            <a:noFill/>
          </a:ln>
        </p:spPr>
        <p:txBody>
          <a:bodyPr wrap="none" rtlCol="0">
            <a:spAutoFit/>
          </a:bodyPr>
          <a:lstStyle/>
          <a:p>
            <a:r>
              <a:rPr lang="en-US" sz="1050" dirty="0" err="1">
                <a:solidFill>
                  <a:schemeClr val="tx2"/>
                </a:solidFill>
                <a:latin typeface="Courier New" panose="02070309020205020404" pitchFamily="49" charset="0"/>
                <a:cs typeface="Courier New" panose="02070309020205020404" pitchFamily="49" charset="0"/>
              </a:rPr>
              <a:t>Symm</a:t>
            </a:r>
            <a:endParaRPr lang="en-US" sz="1050" dirty="0">
              <a:solidFill>
                <a:schemeClr val="tx2"/>
              </a:solidFill>
              <a:latin typeface="Courier New" panose="02070309020205020404" pitchFamily="49" charset="0"/>
              <a:cs typeface="Courier New" panose="02070309020205020404" pitchFamily="49" charset="0"/>
            </a:endParaRPr>
          </a:p>
          <a:p>
            <a:r>
              <a:rPr lang="en-US" sz="1050" dirty="0">
                <a:solidFill>
                  <a:schemeClr val="tx2"/>
                </a:solidFill>
                <a:latin typeface="Courier New" panose="02070309020205020404" pitchFamily="49" charset="0"/>
                <a:cs typeface="Courier New" panose="02070309020205020404" pitchFamily="49" charset="0"/>
              </a:rPr>
              <a:t>Op#    u       v      w</a:t>
            </a:r>
          </a:p>
          <a:p>
            <a:r>
              <a:rPr lang="en-US" sz="1050" dirty="0">
                <a:solidFill>
                  <a:schemeClr val="tx2"/>
                </a:solidFill>
                <a:latin typeface="Courier New" panose="02070309020205020404" pitchFamily="49" charset="0"/>
                <a:cs typeface="Courier New" panose="02070309020205020404" pitchFamily="49" charset="0"/>
              </a:rPr>
              <a:t>2-3) -½-x+y, -½-x-y,  -¼</a:t>
            </a:r>
          </a:p>
          <a:p>
            <a:r>
              <a:rPr lang="en-US" sz="1050" dirty="0">
                <a:solidFill>
                  <a:schemeClr val="tx2"/>
                </a:solidFill>
                <a:highlight>
                  <a:srgbClr val="BBE0E3"/>
                </a:highlight>
                <a:latin typeface="Courier New" panose="02070309020205020404" pitchFamily="49" charset="0"/>
                <a:cs typeface="Courier New" panose="02070309020205020404" pitchFamily="49" charset="0"/>
              </a:rPr>
              <a:t>3-2)  ½+x-y,  ½+x+y,   ¼</a:t>
            </a:r>
          </a:p>
          <a:p>
            <a:r>
              <a:rPr lang="en-US" sz="1050" dirty="0">
                <a:solidFill>
                  <a:schemeClr val="tx2"/>
                </a:solidFill>
                <a:latin typeface="Courier New" panose="02070309020205020404" pitchFamily="49" charset="0"/>
                <a:cs typeface="Courier New" panose="02070309020205020404" pitchFamily="49" charset="0"/>
              </a:rPr>
              <a:t>1-4) -½+x-y, -½+x+y,  -¼</a:t>
            </a:r>
          </a:p>
          <a:p>
            <a:r>
              <a:rPr lang="en-US" sz="1050" dirty="0">
                <a:solidFill>
                  <a:schemeClr val="tx2"/>
                </a:solidFill>
                <a:highlight>
                  <a:srgbClr val="BBE0E3"/>
                </a:highlight>
                <a:latin typeface="Courier New" panose="02070309020205020404" pitchFamily="49" charset="0"/>
                <a:cs typeface="Courier New" panose="02070309020205020404" pitchFamily="49" charset="0"/>
              </a:rPr>
              <a:t>4-1)  ½-x+y,  ½-x-y,   ¼</a:t>
            </a:r>
          </a:p>
          <a:p>
            <a:r>
              <a:rPr lang="en-US" sz="1050" dirty="0">
                <a:solidFill>
                  <a:schemeClr val="tx2"/>
                </a:solidFill>
                <a:latin typeface="Courier New" panose="02070309020205020404" pitchFamily="49" charset="0"/>
                <a:cs typeface="Courier New" panose="02070309020205020404" pitchFamily="49" charset="0"/>
              </a:rPr>
              <a:t>6-7) -½+x-y, -½-x-y,  -¼</a:t>
            </a:r>
          </a:p>
          <a:p>
            <a:r>
              <a:rPr lang="en-US" sz="1050" dirty="0">
                <a:solidFill>
                  <a:schemeClr val="tx2"/>
                </a:solidFill>
                <a:highlight>
                  <a:srgbClr val="BBE0E3"/>
                </a:highlight>
                <a:latin typeface="Courier New" panose="02070309020205020404" pitchFamily="49" charset="0"/>
                <a:cs typeface="Courier New" panose="02070309020205020404" pitchFamily="49" charset="0"/>
              </a:rPr>
              <a:t>7-6)  ½-x+y,  ½+x+y,   ¼</a:t>
            </a:r>
          </a:p>
          <a:p>
            <a:r>
              <a:rPr lang="en-US" sz="1050" dirty="0">
                <a:solidFill>
                  <a:schemeClr val="tx2"/>
                </a:solidFill>
                <a:latin typeface="Courier New" panose="02070309020205020404" pitchFamily="49" charset="0"/>
                <a:cs typeface="Courier New" panose="02070309020205020404" pitchFamily="49" charset="0"/>
              </a:rPr>
              <a:t>5-8) -½-x+y, -½+x+y,  -¼</a:t>
            </a:r>
          </a:p>
          <a:p>
            <a:r>
              <a:rPr lang="en-US" sz="1050" dirty="0">
                <a:solidFill>
                  <a:schemeClr val="tx2"/>
                </a:solidFill>
                <a:highlight>
                  <a:srgbClr val="BBE0E3"/>
                </a:highlight>
                <a:latin typeface="Courier New" panose="02070309020205020404" pitchFamily="49" charset="0"/>
                <a:cs typeface="Courier New" panose="02070309020205020404" pitchFamily="49" charset="0"/>
              </a:rPr>
              <a:t>8-5)  ½+x-y,  ½-x-y,   ¼</a:t>
            </a:r>
          </a:p>
          <a:p>
            <a:r>
              <a:rPr lang="en-US" sz="1050" dirty="0">
                <a:solidFill>
                  <a:schemeClr val="tx2"/>
                </a:solidFill>
                <a:highlight>
                  <a:srgbClr val="BBE0E3"/>
                </a:highlight>
                <a:latin typeface="Courier New" panose="02070309020205020404" pitchFamily="49" charset="0"/>
                <a:cs typeface="Courier New" panose="02070309020205020404" pitchFamily="49" charset="0"/>
              </a:rPr>
              <a:t>1-3) -½+x+y, -½-x+y,  -¾</a:t>
            </a:r>
          </a:p>
          <a:p>
            <a:r>
              <a:rPr lang="en-US" sz="1050" dirty="0">
                <a:solidFill>
                  <a:schemeClr val="tx2"/>
                </a:solidFill>
                <a:latin typeface="Courier New" panose="02070309020205020404" pitchFamily="49" charset="0"/>
                <a:cs typeface="Courier New" panose="02070309020205020404" pitchFamily="49" charset="0"/>
              </a:rPr>
              <a:t>3-1)  ½-x-y,  ½+x-y,   ¾</a:t>
            </a:r>
          </a:p>
          <a:p>
            <a:r>
              <a:rPr lang="en-US" sz="1050" dirty="0">
                <a:solidFill>
                  <a:schemeClr val="tx2"/>
                </a:solidFill>
                <a:highlight>
                  <a:srgbClr val="BBE0E3"/>
                </a:highlight>
                <a:latin typeface="Courier New" panose="02070309020205020404" pitchFamily="49" charset="0"/>
                <a:cs typeface="Courier New" panose="02070309020205020404" pitchFamily="49" charset="0"/>
              </a:rPr>
              <a:t>2-4) -½-x-y, -½+x-y,   ¼</a:t>
            </a:r>
          </a:p>
          <a:p>
            <a:r>
              <a:rPr lang="en-US" sz="1050" dirty="0">
                <a:solidFill>
                  <a:schemeClr val="tx2"/>
                </a:solidFill>
                <a:latin typeface="Courier New" panose="02070309020205020404" pitchFamily="49" charset="0"/>
                <a:cs typeface="Courier New" panose="02070309020205020404" pitchFamily="49" charset="0"/>
              </a:rPr>
              <a:t>4-2)  ½+x+y,  ½-x+y,  -¼</a:t>
            </a:r>
          </a:p>
          <a:p>
            <a:r>
              <a:rPr lang="en-US" sz="1050" dirty="0">
                <a:solidFill>
                  <a:schemeClr val="tx2"/>
                </a:solidFill>
                <a:highlight>
                  <a:srgbClr val="BBE0E3"/>
                </a:highlight>
                <a:latin typeface="Courier New" panose="02070309020205020404" pitchFamily="49" charset="0"/>
                <a:cs typeface="Courier New" panose="02070309020205020404" pitchFamily="49" charset="0"/>
              </a:rPr>
              <a:t>5-7) -½+x+y, -½+x-y,  -¾</a:t>
            </a:r>
          </a:p>
          <a:p>
            <a:r>
              <a:rPr lang="en-US" sz="1050" dirty="0">
                <a:solidFill>
                  <a:schemeClr val="tx2"/>
                </a:solidFill>
                <a:latin typeface="Courier New" panose="02070309020205020404" pitchFamily="49" charset="0"/>
                <a:cs typeface="Courier New" panose="02070309020205020404" pitchFamily="49" charset="0"/>
              </a:rPr>
              <a:t>7-5)  ½-x-y,  ½-x+y,   ¾</a:t>
            </a:r>
          </a:p>
          <a:p>
            <a:r>
              <a:rPr lang="es-ES" sz="1050" dirty="0">
                <a:solidFill>
                  <a:schemeClr val="tx2"/>
                </a:solidFill>
                <a:highlight>
                  <a:srgbClr val="BBE0E3"/>
                </a:highlight>
                <a:latin typeface="Courier New" panose="02070309020205020404" pitchFamily="49" charset="0"/>
                <a:cs typeface="Courier New" panose="02070309020205020404" pitchFamily="49" charset="0"/>
              </a:rPr>
              <a:t>6-8)  ½-x-y, -½-x+y,   ¼</a:t>
            </a:r>
          </a:p>
          <a:p>
            <a:r>
              <a:rPr lang="es-ES" sz="1050" dirty="0">
                <a:solidFill>
                  <a:schemeClr val="tx2"/>
                </a:solidFill>
                <a:latin typeface="Courier New" panose="02070309020205020404" pitchFamily="49" charset="0"/>
                <a:cs typeface="Courier New" panose="02070309020205020404" pitchFamily="49" charset="0"/>
              </a:rPr>
              <a:t>8-6) -½+x+y,  ½+x-y,  -¼</a:t>
            </a:r>
          </a:p>
          <a:p>
            <a:r>
              <a:rPr lang="en-US" sz="1050" dirty="0">
                <a:solidFill>
                  <a:schemeClr val="tx2"/>
                </a:solidFill>
                <a:latin typeface="Courier New" panose="02070309020205020404" pitchFamily="49" charset="0"/>
                <a:cs typeface="Courier New" panose="02070309020205020404" pitchFamily="49" charset="0"/>
              </a:rPr>
              <a:t>3-5)   ½-2y,      ½,  -¼+2z</a:t>
            </a:r>
          </a:p>
          <a:p>
            <a:r>
              <a:rPr lang="en-US" sz="1050" dirty="0">
                <a:solidFill>
                  <a:schemeClr val="tx2"/>
                </a:solidFill>
                <a:latin typeface="Courier New" panose="02070309020205020404" pitchFamily="49" charset="0"/>
                <a:cs typeface="Courier New" panose="02070309020205020404" pitchFamily="49" charset="0"/>
              </a:rPr>
              <a:t>5-3)  -½+2y,     -½,   ¼-2z</a:t>
            </a:r>
          </a:p>
          <a:p>
            <a:r>
              <a:rPr lang="en-US" sz="1050" dirty="0">
                <a:solidFill>
                  <a:schemeClr val="tx2"/>
                </a:solidFill>
                <a:latin typeface="Courier New" panose="02070309020205020404" pitchFamily="49" charset="0"/>
                <a:cs typeface="Courier New" panose="02070309020205020404" pitchFamily="49" charset="0"/>
              </a:rPr>
              <a:t>4-6)   ½+2y,      ½,  -¼+2z</a:t>
            </a:r>
          </a:p>
          <a:p>
            <a:r>
              <a:rPr lang="en-US" sz="1050" dirty="0">
                <a:solidFill>
                  <a:schemeClr val="tx2"/>
                </a:solidFill>
                <a:latin typeface="Courier New" panose="02070309020205020404" pitchFamily="49" charset="0"/>
                <a:cs typeface="Courier New" panose="02070309020205020404" pitchFamily="49" charset="0"/>
              </a:rPr>
              <a:t>6-4)  -½-2y,     -½,   ¼-2z</a:t>
            </a:r>
          </a:p>
          <a:p>
            <a:r>
              <a:rPr lang="en-US" sz="1050" dirty="0">
                <a:solidFill>
                  <a:schemeClr val="tx2"/>
                </a:solidFill>
                <a:latin typeface="Courier New" panose="02070309020205020404" pitchFamily="49" charset="0"/>
                <a:cs typeface="Courier New" panose="02070309020205020404" pitchFamily="49" charset="0"/>
              </a:rPr>
              <a:t>1-7)  -½+2x,     -½,  -¾+2z</a:t>
            </a:r>
          </a:p>
          <a:p>
            <a:r>
              <a:rPr lang="en-US" sz="1050" dirty="0">
                <a:solidFill>
                  <a:schemeClr val="tx2"/>
                </a:solidFill>
                <a:latin typeface="Courier New" panose="02070309020205020404" pitchFamily="49" charset="0"/>
                <a:cs typeface="Courier New" panose="02070309020205020404" pitchFamily="49" charset="0"/>
              </a:rPr>
              <a:t>7-1)   ½-2x,      ½,   ¾-2z</a:t>
            </a:r>
          </a:p>
          <a:p>
            <a:r>
              <a:rPr lang="en-US" sz="1050" dirty="0">
                <a:solidFill>
                  <a:schemeClr val="tx2"/>
                </a:solidFill>
                <a:latin typeface="Courier New" panose="02070309020205020404" pitchFamily="49" charset="0"/>
                <a:cs typeface="Courier New" panose="02070309020205020404" pitchFamily="49" charset="0"/>
              </a:rPr>
              <a:t>2-8)  -½-2x,     -½,   ¼+2z</a:t>
            </a:r>
          </a:p>
          <a:p>
            <a:r>
              <a:rPr lang="en-US" sz="1050" dirty="0">
                <a:solidFill>
                  <a:schemeClr val="tx2"/>
                </a:solidFill>
                <a:latin typeface="Courier New" panose="02070309020205020404" pitchFamily="49" charset="0"/>
                <a:cs typeface="Courier New" panose="02070309020205020404" pitchFamily="49" charset="0"/>
              </a:rPr>
              <a:t>8-2)   ½+2x,      ½,  -¼-2z</a:t>
            </a:r>
          </a:p>
          <a:p>
            <a:r>
              <a:rPr lang="en-US" sz="1050" dirty="0">
                <a:solidFill>
                  <a:schemeClr val="tx2"/>
                </a:solidFill>
                <a:latin typeface="Courier New" panose="02070309020205020404" pitchFamily="49" charset="0"/>
                <a:cs typeface="Courier New" panose="02070309020205020404" pitchFamily="49" charset="0"/>
              </a:rPr>
              <a:t>4-5)      ½,   ½-2x,   ¼+2z</a:t>
            </a:r>
          </a:p>
          <a:p>
            <a:r>
              <a:rPr lang="en-US" sz="1050" dirty="0">
                <a:solidFill>
                  <a:schemeClr val="tx2"/>
                </a:solidFill>
                <a:latin typeface="Courier New" panose="02070309020205020404" pitchFamily="49" charset="0"/>
                <a:cs typeface="Courier New" panose="02070309020205020404" pitchFamily="49" charset="0"/>
              </a:rPr>
              <a:t>5-4)     -½,  -½+2x,  -¼-2z</a:t>
            </a:r>
          </a:p>
          <a:p>
            <a:r>
              <a:rPr lang="en-US" sz="1050" dirty="0">
                <a:solidFill>
                  <a:schemeClr val="tx2"/>
                </a:solidFill>
                <a:latin typeface="Courier New" panose="02070309020205020404" pitchFamily="49" charset="0"/>
                <a:cs typeface="Courier New" panose="02070309020205020404" pitchFamily="49" charset="0"/>
              </a:rPr>
              <a:t>3-6)      ½,   ½+2x,   ¼+2z</a:t>
            </a:r>
          </a:p>
          <a:p>
            <a:r>
              <a:rPr lang="en-US" sz="1050" dirty="0">
                <a:solidFill>
                  <a:schemeClr val="tx2"/>
                </a:solidFill>
                <a:latin typeface="Courier New" panose="02070309020205020404" pitchFamily="49" charset="0"/>
                <a:cs typeface="Courier New" panose="02070309020205020404" pitchFamily="49" charset="0"/>
              </a:rPr>
              <a:t>6-3)     -½,  -½-2x,  -¼-2z</a:t>
            </a:r>
          </a:p>
          <a:p>
            <a:r>
              <a:rPr lang="en-US" sz="1050" dirty="0">
                <a:solidFill>
                  <a:schemeClr val="tx2"/>
                </a:solidFill>
                <a:latin typeface="Courier New" panose="02070309020205020404" pitchFamily="49" charset="0"/>
                <a:cs typeface="Courier New" panose="02070309020205020404" pitchFamily="49" charset="0"/>
              </a:rPr>
              <a:t>2-7)     -½,  -½-2y,  -¼+2z</a:t>
            </a:r>
          </a:p>
          <a:p>
            <a:r>
              <a:rPr lang="en-US" sz="1050" dirty="0">
                <a:solidFill>
                  <a:schemeClr val="tx2"/>
                </a:solidFill>
                <a:latin typeface="Courier New" panose="02070309020205020404" pitchFamily="49" charset="0"/>
                <a:cs typeface="Courier New" panose="02070309020205020404" pitchFamily="49" charset="0"/>
              </a:rPr>
              <a:t>7-2)      ½,   ½+2y,   ¼-2z</a:t>
            </a:r>
          </a:p>
          <a:p>
            <a:r>
              <a:rPr lang="en-US" sz="1050" dirty="0">
                <a:solidFill>
                  <a:schemeClr val="tx2"/>
                </a:solidFill>
                <a:latin typeface="Courier New" panose="02070309020205020404" pitchFamily="49" charset="0"/>
                <a:cs typeface="Courier New" panose="02070309020205020404" pitchFamily="49" charset="0"/>
              </a:rPr>
              <a:t>1-8)     -½,  -½+2y,  -¼+2z</a:t>
            </a:r>
          </a:p>
          <a:p>
            <a:r>
              <a:rPr lang="en-US" sz="1050" dirty="0">
                <a:solidFill>
                  <a:schemeClr val="tx2"/>
                </a:solidFill>
                <a:latin typeface="Courier New" panose="02070309020205020404" pitchFamily="49" charset="0"/>
                <a:cs typeface="Courier New" panose="02070309020205020404" pitchFamily="49" charset="0"/>
              </a:rPr>
              <a:t>8-1)      ½,   ½-2y,   ¼-2z</a:t>
            </a:r>
          </a:p>
          <a:p>
            <a:r>
              <a:rPr lang="en-US" sz="1050" dirty="0">
                <a:solidFill>
                  <a:schemeClr val="tx2"/>
                </a:solidFill>
                <a:latin typeface="Courier New" panose="02070309020205020404" pitchFamily="49" charset="0"/>
                <a:cs typeface="Courier New" panose="02070309020205020404" pitchFamily="49" charset="0"/>
              </a:rPr>
              <a:t>1-2)     2x,     2y,  -½</a:t>
            </a:r>
          </a:p>
          <a:p>
            <a:r>
              <a:rPr lang="en-US" sz="1050" dirty="0">
                <a:solidFill>
                  <a:schemeClr val="tx2"/>
                </a:solidFill>
                <a:latin typeface="Courier New" panose="02070309020205020404" pitchFamily="49" charset="0"/>
                <a:cs typeface="Courier New" panose="02070309020205020404" pitchFamily="49" charset="0"/>
              </a:rPr>
              <a:t>2-1)    -2x,    -2y,   ½</a:t>
            </a:r>
          </a:p>
          <a:p>
            <a:r>
              <a:rPr lang="en-US" sz="1050" dirty="0">
                <a:solidFill>
                  <a:schemeClr val="tx2"/>
                </a:solidFill>
                <a:latin typeface="Courier New" panose="02070309020205020404" pitchFamily="49" charset="0"/>
                <a:cs typeface="Courier New" panose="02070309020205020404" pitchFamily="49" charset="0"/>
              </a:rPr>
              <a:t>3-4)    -2y,     2x,   ½</a:t>
            </a:r>
          </a:p>
          <a:p>
            <a:r>
              <a:rPr lang="en-US" sz="1050" dirty="0">
                <a:solidFill>
                  <a:schemeClr val="tx2"/>
                </a:solidFill>
                <a:latin typeface="Courier New" panose="02070309020205020404" pitchFamily="49" charset="0"/>
                <a:cs typeface="Courier New" panose="02070309020205020404" pitchFamily="49" charset="0"/>
              </a:rPr>
              <a:t>4-3)     2y,    -2x,  -½</a:t>
            </a:r>
          </a:p>
          <a:p>
            <a:r>
              <a:rPr lang="en-US" sz="1050" dirty="0">
                <a:solidFill>
                  <a:schemeClr val="tx2"/>
                </a:solidFill>
                <a:latin typeface="Courier New" panose="02070309020205020404" pitchFamily="49" charset="0"/>
                <a:cs typeface="Courier New" panose="02070309020205020404" pitchFamily="49" charset="0"/>
              </a:rPr>
              <a:t>5-6)     2y,     2x,  -½</a:t>
            </a:r>
          </a:p>
          <a:p>
            <a:r>
              <a:rPr lang="en-US" sz="1050" dirty="0">
                <a:solidFill>
                  <a:schemeClr val="tx2"/>
                </a:solidFill>
                <a:latin typeface="Courier New" panose="02070309020205020404" pitchFamily="49" charset="0"/>
                <a:cs typeface="Courier New" panose="02070309020205020404" pitchFamily="49" charset="0"/>
              </a:rPr>
              <a:t>6-5)    -2y,    -2x,   ½</a:t>
            </a:r>
          </a:p>
          <a:p>
            <a:r>
              <a:rPr lang="en-US" sz="1050" dirty="0">
                <a:solidFill>
                  <a:schemeClr val="tx2"/>
                </a:solidFill>
                <a:latin typeface="Courier New" panose="02070309020205020404" pitchFamily="49" charset="0"/>
                <a:cs typeface="Courier New" panose="02070309020205020404" pitchFamily="49" charset="0"/>
              </a:rPr>
              <a:t>7-8)    -2x,     2y,   ½</a:t>
            </a:r>
          </a:p>
          <a:p>
            <a:r>
              <a:rPr lang="en-US" sz="1050" dirty="0">
                <a:solidFill>
                  <a:schemeClr val="tx2"/>
                </a:solidFill>
                <a:latin typeface="Courier New" panose="02070309020205020404" pitchFamily="49" charset="0"/>
                <a:cs typeface="Courier New" panose="02070309020205020404" pitchFamily="49" charset="0"/>
              </a:rPr>
              <a:t>8-7)     2x,    -2y,  -½</a:t>
            </a:r>
          </a:p>
          <a:p>
            <a:r>
              <a:rPr lang="en-US" sz="1050" dirty="0">
                <a:solidFill>
                  <a:schemeClr val="tx2"/>
                </a:solidFill>
                <a:latin typeface="Courier New" panose="02070309020205020404" pitchFamily="49" charset="0"/>
                <a:cs typeface="Courier New" panose="02070309020205020404" pitchFamily="49" charset="0"/>
              </a:rPr>
              <a:t>1-5)    x-y,   -</a:t>
            </a:r>
            <a:r>
              <a:rPr lang="en-US" sz="1050" dirty="0" err="1">
                <a:solidFill>
                  <a:schemeClr val="tx2"/>
                </a:solidFill>
                <a:latin typeface="Courier New" panose="02070309020205020404" pitchFamily="49" charset="0"/>
                <a:cs typeface="Courier New" panose="02070309020205020404" pitchFamily="49" charset="0"/>
              </a:rPr>
              <a:t>x+y</a:t>
            </a:r>
            <a:r>
              <a:rPr lang="en-US" sz="1050" dirty="0">
                <a:solidFill>
                  <a:schemeClr val="tx2"/>
                </a:solidFill>
                <a:latin typeface="Courier New" panose="02070309020205020404" pitchFamily="49" charset="0"/>
                <a:cs typeface="Courier New" panose="02070309020205020404" pitchFamily="49" charset="0"/>
              </a:rPr>
              <a:t>,  2z</a:t>
            </a:r>
          </a:p>
          <a:p>
            <a:r>
              <a:rPr lang="en-US" sz="1050" dirty="0">
                <a:solidFill>
                  <a:schemeClr val="tx2"/>
                </a:solidFill>
                <a:latin typeface="Courier New" panose="02070309020205020404" pitchFamily="49" charset="0"/>
                <a:cs typeface="Courier New" panose="02070309020205020404" pitchFamily="49" charset="0"/>
              </a:rPr>
              <a:t>5-1)   -</a:t>
            </a:r>
            <a:r>
              <a:rPr lang="en-US" sz="1050" dirty="0" err="1">
                <a:solidFill>
                  <a:schemeClr val="tx2"/>
                </a:solidFill>
                <a:latin typeface="Courier New" panose="02070309020205020404" pitchFamily="49" charset="0"/>
                <a:cs typeface="Courier New" panose="02070309020205020404" pitchFamily="49" charset="0"/>
              </a:rPr>
              <a:t>x+y</a:t>
            </a:r>
            <a:r>
              <a:rPr lang="en-US" sz="1050" dirty="0">
                <a:solidFill>
                  <a:schemeClr val="tx2"/>
                </a:solidFill>
                <a:latin typeface="Courier New" panose="02070309020205020404" pitchFamily="49" charset="0"/>
                <a:cs typeface="Courier New" panose="02070309020205020404" pitchFamily="49" charset="0"/>
              </a:rPr>
              <a:t>,    x-y, -2z</a:t>
            </a:r>
          </a:p>
          <a:p>
            <a:r>
              <a:rPr lang="en-US" sz="1050" dirty="0">
                <a:solidFill>
                  <a:schemeClr val="tx2"/>
                </a:solidFill>
                <a:latin typeface="Courier New" panose="02070309020205020404" pitchFamily="49" charset="0"/>
                <a:cs typeface="Courier New" panose="02070309020205020404" pitchFamily="49" charset="0"/>
              </a:rPr>
              <a:t>2-5)   -x-y,   -x-y,  ½+2z</a:t>
            </a:r>
          </a:p>
          <a:p>
            <a:r>
              <a:rPr lang="en-US" sz="1050" dirty="0">
                <a:solidFill>
                  <a:schemeClr val="tx2"/>
                </a:solidFill>
                <a:latin typeface="Courier New" panose="02070309020205020404" pitchFamily="49" charset="0"/>
                <a:cs typeface="Courier New" panose="02070309020205020404" pitchFamily="49" charset="0"/>
              </a:rPr>
              <a:t>5-2)    </a:t>
            </a:r>
            <a:r>
              <a:rPr lang="en-US" sz="1050" dirty="0" err="1">
                <a:solidFill>
                  <a:schemeClr val="tx2"/>
                </a:solidFill>
                <a:latin typeface="Courier New" panose="02070309020205020404" pitchFamily="49" charset="0"/>
                <a:cs typeface="Courier New" panose="02070309020205020404" pitchFamily="49" charset="0"/>
              </a:rPr>
              <a:t>x+y</a:t>
            </a:r>
            <a:r>
              <a:rPr lang="en-US" sz="1050" dirty="0">
                <a:solidFill>
                  <a:schemeClr val="tx2"/>
                </a:solidFill>
                <a:latin typeface="Courier New" panose="02070309020205020404" pitchFamily="49" charset="0"/>
                <a:cs typeface="Courier New" panose="02070309020205020404" pitchFamily="49" charset="0"/>
              </a:rPr>
              <a:t>,    </a:t>
            </a:r>
            <a:r>
              <a:rPr lang="en-US" sz="1050" dirty="0" err="1">
                <a:solidFill>
                  <a:schemeClr val="tx2"/>
                </a:solidFill>
                <a:latin typeface="Courier New" panose="02070309020205020404" pitchFamily="49" charset="0"/>
                <a:cs typeface="Courier New" panose="02070309020205020404" pitchFamily="49" charset="0"/>
              </a:rPr>
              <a:t>x+y</a:t>
            </a:r>
            <a:r>
              <a:rPr lang="en-US" sz="1050" dirty="0">
                <a:solidFill>
                  <a:schemeClr val="tx2"/>
                </a:solidFill>
                <a:latin typeface="Courier New" panose="02070309020205020404" pitchFamily="49" charset="0"/>
                <a:cs typeface="Courier New" panose="02070309020205020404" pitchFamily="49" charset="0"/>
              </a:rPr>
              <a:t>, -½-2z</a:t>
            </a:r>
          </a:p>
          <a:p>
            <a:r>
              <a:rPr lang="en-US" sz="1050" dirty="0" err="1">
                <a:solidFill>
                  <a:schemeClr val="tx2"/>
                </a:solidFill>
                <a:latin typeface="Courier New" panose="02070309020205020404" pitchFamily="49" charset="0"/>
                <a:cs typeface="Courier New" panose="02070309020205020404" pitchFamily="49" charset="0"/>
              </a:rPr>
              <a:t>etc</a:t>
            </a:r>
            <a:endParaRPr lang="en-US" sz="1050" dirty="0">
              <a:solidFill>
                <a:schemeClr val="tx2"/>
              </a:solidFill>
              <a:latin typeface="Courier New" panose="02070309020205020404" pitchFamily="49" charset="0"/>
              <a:cs typeface="Courier New" panose="02070309020205020404" pitchFamily="49" charset="0"/>
            </a:endParaRPr>
          </a:p>
          <a:p>
            <a:endParaRPr lang="en-US" sz="1050" dirty="0">
              <a:solidFill>
                <a:schemeClr val="tx2"/>
              </a:solidFill>
              <a:latin typeface="Courier New" panose="02070309020205020404" pitchFamily="49" charset="0"/>
              <a:cs typeface="Courier New" panose="02070309020205020404" pitchFamily="49" charset="0"/>
            </a:endParaRPr>
          </a:p>
        </p:txBody>
      </p:sp>
      <p:cxnSp>
        <p:nvCxnSpPr>
          <p:cNvPr id="20" name="Straight Arrow Connector 19">
            <a:extLst>
              <a:ext uri="{FF2B5EF4-FFF2-40B4-BE49-F238E27FC236}">
                <a16:creationId xmlns:a16="http://schemas.microsoft.com/office/drawing/2014/main" id="{47F34D07-F7D0-4C8E-8937-311A1D459B15}"/>
              </a:ext>
            </a:extLst>
          </p:cNvPr>
          <p:cNvCxnSpPr>
            <a:cxnSpLocks/>
          </p:cNvCxnSpPr>
          <p:nvPr/>
        </p:nvCxnSpPr>
        <p:spPr>
          <a:xfrm>
            <a:off x="3335867" y="2057400"/>
            <a:ext cx="2582395" cy="13716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3BCA456E-6B9F-499F-A989-CC895B7C5919}"/>
              </a:ext>
            </a:extLst>
          </p:cNvPr>
          <p:cNvCxnSpPr>
            <a:cxnSpLocks/>
          </p:cNvCxnSpPr>
          <p:nvPr/>
        </p:nvCxnSpPr>
        <p:spPr>
          <a:xfrm>
            <a:off x="3420533" y="2057400"/>
            <a:ext cx="2514662" cy="164253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DE1372B6-BDD3-417C-B0B8-A2D76F4839EA}"/>
              </a:ext>
            </a:extLst>
          </p:cNvPr>
          <p:cNvCxnSpPr>
            <a:cxnSpLocks/>
          </p:cNvCxnSpPr>
          <p:nvPr/>
        </p:nvCxnSpPr>
        <p:spPr>
          <a:xfrm>
            <a:off x="3420533" y="2057400"/>
            <a:ext cx="2506197" cy="198120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F46E582F-38F8-49DC-A5D8-DFFD229D30DC}"/>
              </a:ext>
            </a:extLst>
          </p:cNvPr>
          <p:cNvCxnSpPr>
            <a:cxnSpLocks/>
          </p:cNvCxnSpPr>
          <p:nvPr/>
        </p:nvCxnSpPr>
        <p:spPr>
          <a:xfrm>
            <a:off x="3412068" y="2053696"/>
            <a:ext cx="2573989" cy="232306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212294D0-D0F9-4568-82B4-6BD0BC334D7B}"/>
              </a:ext>
            </a:extLst>
          </p:cNvPr>
          <p:cNvSpPr txBox="1"/>
          <p:nvPr/>
        </p:nvSpPr>
        <p:spPr>
          <a:xfrm>
            <a:off x="3428359" y="3780129"/>
            <a:ext cx="2498371" cy="1477328"/>
          </a:xfrm>
          <a:prstGeom prst="rect">
            <a:avLst/>
          </a:prstGeom>
          <a:noFill/>
        </p:spPr>
        <p:txBody>
          <a:bodyPr wrap="square" rtlCol="0">
            <a:spAutoFit/>
          </a:bodyPr>
          <a:lstStyle/>
          <a:p>
            <a:r>
              <a:rPr lang="en-US" dirty="0"/>
              <a:t>              </a:t>
            </a:r>
          </a:p>
          <a:p>
            <a:r>
              <a:rPr lang="en-US" dirty="0"/>
              <a:t>I see eight obvious matches for peak #17. Which equation should I use?</a:t>
            </a:r>
          </a:p>
        </p:txBody>
      </p:sp>
    </p:spTree>
    <p:extLst>
      <p:ext uri="{BB962C8B-B14F-4D97-AF65-F5344CB8AC3E}">
        <p14:creationId xmlns:p14="http://schemas.microsoft.com/office/powerpoint/2010/main" val="31521591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xcontur_jpg"/>
          <p:cNvPicPr>
            <a:picLocks noChangeAspect="1" noChangeArrowheads="1"/>
          </p:cNvPicPr>
          <p:nvPr/>
        </p:nvPicPr>
        <p:blipFill rotWithShape="1">
          <a:blip r:embed="rId2">
            <a:extLst>
              <a:ext uri="{28A0092B-C50C-407E-A947-70E740481C1C}">
                <a14:useLocalDpi xmlns:a14="http://schemas.microsoft.com/office/drawing/2010/main" val="0"/>
              </a:ext>
            </a:extLst>
          </a:blip>
          <a:srcRect r="37912" b="89648"/>
          <a:stretch/>
        </p:blipFill>
        <p:spPr bwMode="auto">
          <a:xfrm>
            <a:off x="-79392" y="2076490"/>
            <a:ext cx="3952994" cy="493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5"/>
          <p:cNvSpPr txBox="1">
            <a:spLocks noChangeArrowheads="1"/>
          </p:cNvSpPr>
          <p:nvPr/>
        </p:nvSpPr>
        <p:spPr bwMode="auto">
          <a:xfrm>
            <a:off x="2400303" y="639214"/>
            <a:ext cx="2546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 </a:t>
            </a:r>
            <a:r>
              <a:rPr lang="en-US" b="1" dirty="0"/>
              <a:t>Symmetry operator 3</a:t>
            </a:r>
          </a:p>
          <a:p>
            <a:pPr eaLnBrk="1" hangingPunct="1"/>
            <a:r>
              <a:rPr lang="en-US" b="1" dirty="0"/>
              <a:t>-Symmetry operator 2</a:t>
            </a:r>
          </a:p>
        </p:txBody>
      </p:sp>
      <p:sp>
        <p:nvSpPr>
          <p:cNvPr id="8" name="Rectangle 6"/>
          <p:cNvSpPr>
            <a:spLocks noChangeArrowheads="1"/>
          </p:cNvSpPr>
          <p:nvPr/>
        </p:nvSpPr>
        <p:spPr bwMode="auto">
          <a:xfrm>
            <a:off x="4946653" y="631826"/>
            <a:ext cx="3567956" cy="939800"/>
          </a:xfrm>
          <a:prstGeom prst="rect">
            <a:avLst/>
          </a:prstGeom>
          <a:solidFill>
            <a:srgbClr val="BBE0E3"/>
          </a:solidFill>
          <a:ln>
            <a:noFill/>
          </a:ln>
          <a:effectLst/>
        </p:spPr>
        <p:txBody>
          <a:bodyPr wrap="none" anchor="ctr"/>
          <a:lstStyle/>
          <a:p>
            <a:r>
              <a:rPr lang="en-US" sz="1600" b="1" dirty="0">
                <a:latin typeface="Courier New" pitchFamily="49" charset="0"/>
                <a:cs typeface="Courier New" pitchFamily="49" charset="0"/>
              </a:rPr>
              <a:t>    ½-y      ½+x      ¾+z </a:t>
            </a:r>
          </a:p>
          <a:p>
            <a:r>
              <a:rPr lang="en-US" sz="1600" b="1" u="sng" dirty="0">
                <a:latin typeface="Courier New" pitchFamily="49" charset="0"/>
                <a:cs typeface="Courier New" pitchFamily="49" charset="0"/>
              </a:rPr>
              <a:t>  -( -x       -y      ½+z) </a:t>
            </a:r>
          </a:p>
          <a:p>
            <a:r>
              <a:rPr lang="en-US" sz="1600" b="1" dirty="0">
                <a:latin typeface="Courier New" pitchFamily="49" charset="0"/>
                <a:cs typeface="Courier New" pitchFamily="49" charset="0"/>
              </a:rPr>
              <a:t>u=½+x-y  v=½+x+y    w=¼</a:t>
            </a:r>
          </a:p>
        </p:txBody>
      </p:sp>
      <p:sp>
        <p:nvSpPr>
          <p:cNvPr id="10" name="Line 10"/>
          <p:cNvSpPr>
            <a:spLocks noChangeShapeType="1"/>
          </p:cNvSpPr>
          <p:nvPr/>
        </p:nvSpPr>
        <p:spPr bwMode="auto">
          <a:xfrm flipH="1">
            <a:off x="5615385" y="1571626"/>
            <a:ext cx="0" cy="4826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Line 10"/>
          <p:cNvSpPr>
            <a:spLocks noChangeShapeType="1"/>
          </p:cNvSpPr>
          <p:nvPr/>
        </p:nvSpPr>
        <p:spPr bwMode="auto">
          <a:xfrm>
            <a:off x="6974796" y="1530777"/>
            <a:ext cx="965237" cy="5668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Rectangle 15"/>
          <p:cNvSpPr/>
          <p:nvPr/>
        </p:nvSpPr>
        <p:spPr>
          <a:xfrm>
            <a:off x="4477766" y="2097577"/>
            <a:ext cx="2263298" cy="553998"/>
          </a:xfrm>
          <a:prstGeom prst="rect">
            <a:avLst/>
          </a:prstGeom>
          <a:noFill/>
        </p:spPr>
        <p:txBody>
          <a:bodyPr wrap="square">
            <a:spAutoFit/>
          </a:bodyPr>
          <a:lstStyle/>
          <a:p>
            <a:pPr lvl="0"/>
            <a:r>
              <a:rPr lang="en-US" sz="1500" b="1" dirty="0">
                <a:solidFill>
                  <a:srgbClr val="000000"/>
                </a:solidFill>
                <a:latin typeface="Courier New" pitchFamily="49" charset="0"/>
                <a:cs typeface="Courier New" pitchFamily="49" charset="0"/>
              </a:rPr>
              <a:t>Plug in u and solve for x.</a:t>
            </a:r>
          </a:p>
        </p:txBody>
      </p:sp>
      <p:sp>
        <p:nvSpPr>
          <p:cNvPr id="18" name="TextBox 17"/>
          <p:cNvSpPr txBox="1"/>
          <p:nvPr/>
        </p:nvSpPr>
        <p:spPr>
          <a:xfrm>
            <a:off x="237304" y="2631400"/>
            <a:ext cx="3217547" cy="646331"/>
          </a:xfrm>
          <a:prstGeom prst="rect">
            <a:avLst/>
          </a:prstGeom>
          <a:solidFill>
            <a:schemeClr val="bg1"/>
          </a:solidFill>
          <a:ln>
            <a:solidFill>
              <a:schemeClr val="tx1">
                <a:lumMod val="50000"/>
                <a:lumOff val="50000"/>
              </a:schemeClr>
            </a:solidFill>
          </a:ln>
        </p:spPr>
        <p:txBody>
          <a:bodyPr wrap="none" rtlCol="0">
            <a:spAutoFit/>
          </a:bodyPr>
          <a:lstStyle/>
          <a:p>
            <a:r>
              <a:rPr lang="en-US" dirty="0">
                <a:latin typeface="Courier New" pitchFamily="49" charset="0"/>
                <a:cs typeface="Courier New" pitchFamily="49" charset="0"/>
              </a:rPr>
              <a:t>     u       v       w</a:t>
            </a:r>
          </a:p>
          <a:p>
            <a:r>
              <a:rPr lang="en-US" dirty="0">
                <a:highlight>
                  <a:srgbClr val="BBE0E3"/>
                </a:highlight>
                <a:latin typeface="Courier New" panose="02070309020205020404" pitchFamily="49" charset="0"/>
                <a:cs typeface="Courier New" panose="02070309020205020404" pitchFamily="49" charset="0"/>
              </a:rPr>
              <a:t>0.4525  0.0586  </a:t>
            </a:r>
            <a:r>
              <a:rPr lang="en-US" b="1" dirty="0">
                <a:highlight>
                  <a:srgbClr val="BBE0E3"/>
                </a:highlight>
                <a:latin typeface="Courier New" panose="02070309020205020404" pitchFamily="49" charset="0"/>
                <a:cs typeface="Courier New" panose="02070309020205020404" pitchFamily="49" charset="0"/>
              </a:rPr>
              <a:t>0.2500</a:t>
            </a:r>
            <a:endParaRPr lang="en-US" dirty="0">
              <a:solidFill>
                <a:srgbClr val="FF0000"/>
              </a:solidFill>
              <a:latin typeface="Courier New" pitchFamily="49" charset="0"/>
              <a:cs typeface="Courier New" pitchFamily="49" charset="0"/>
            </a:endParaRPr>
          </a:p>
        </p:txBody>
      </p:sp>
      <p:sp>
        <p:nvSpPr>
          <p:cNvPr id="21" name="TextBox 20">
            <a:extLst>
              <a:ext uri="{FF2B5EF4-FFF2-40B4-BE49-F238E27FC236}">
                <a16:creationId xmlns:a16="http://schemas.microsoft.com/office/drawing/2014/main" id="{EBC6F621-FB5A-428F-A9E6-8B4012061D93}"/>
              </a:ext>
            </a:extLst>
          </p:cNvPr>
          <p:cNvSpPr txBox="1"/>
          <p:nvPr/>
        </p:nvSpPr>
        <p:spPr>
          <a:xfrm>
            <a:off x="4069081" y="2710800"/>
            <a:ext cx="2806458" cy="2677656"/>
          </a:xfrm>
          <a:prstGeom prst="rect">
            <a:avLst/>
          </a:prstGeom>
          <a:noFill/>
        </p:spPr>
        <p:txBody>
          <a:bodyPr wrap="square" rtlCol="0">
            <a:spAutoFit/>
          </a:bodyPr>
          <a:lstStyle/>
          <a:p>
            <a:r>
              <a:rPr lang="en-US" sz="1400" dirty="0">
                <a:latin typeface="Courier New" panose="02070309020205020404" pitchFamily="49" charset="0"/>
                <a:cs typeface="Courier New" panose="02070309020205020404" pitchFamily="49" charset="0"/>
              </a:rPr>
              <a:t>      u  =  ½ +x -y</a:t>
            </a:r>
          </a:p>
          <a:p>
            <a:r>
              <a:rPr lang="en-US" sz="1400" dirty="0">
                <a:latin typeface="Courier New" panose="02070309020205020404" pitchFamily="49" charset="0"/>
                <a:cs typeface="Courier New" panose="02070309020205020404" pitchFamily="49" charset="0"/>
              </a:rPr>
              <a:t>  0.4525 = -½ +x -y</a:t>
            </a:r>
          </a:p>
          <a:p>
            <a:r>
              <a:rPr lang="en-US" sz="1400" dirty="0">
                <a:latin typeface="Courier New" panose="02070309020205020404" pitchFamily="49" charset="0"/>
                <a:cs typeface="Courier New" panose="02070309020205020404" pitchFamily="49" charset="0"/>
              </a:rPr>
              <a:t>  0.9525 =     x –y</a:t>
            </a:r>
          </a:p>
          <a:p>
            <a:endParaRPr lang="en-US" sz="1400" dirty="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    Add equations</a:t>
            </a:r>
          </a:p>
          <a:p>
            <a:r>
              <a:rPr lang="en-US" sz="1400" dirty="0">
                <a:latin typeface="Courier New" panose="02070309020205020404" pitchFamily="49" charset="0"/>
                <a:cs typeface="Courier New" panose="02070309020205020404" pitchFamily="49" charset="0"/>
              </a:rPr>
              <a:t>  0.9525 =     x –y</a:t>
            </a:r>
          </a:p>
          <a:p>
            <a:r>
              <a:rPr lang="en-US" sz="1400" dirty="0">
                <a:latin typeface="Courier New" panose="02070309020205020404" pitchFamily="49" charset="0"/>
                <a:cs typeface="Courier New" panose="02070309020205020404" pitchFamily="49" charset="0"/>
              </a:rPr>
              <a:t>+(</a:t>
            </a:r>
            <a:r>
              <a:rPr lang="en-US" sz="1400" u="sng" dirty="0">
                <a:latin typeface="Courier New" panose="02070309020205020404" pitchFamily="49" charset="0"/>
                <a:cs typeface="Courier New" panose="02070309020205020404" pitchFamily="49" charset="0"/>
              </a:rPr>
              <a:t>0.5856 =     x +y)</a:t>
            </a:r>
          </a:p>
          <a:p>
            <a:r>
              <a:rPr lang="en-US" sz="1400" dirty="0">
                <a:latin typeface="Courier New" panose="02070309020205020404" pitchFamily="49" charset="0"/>
                <a:cs typeface="Courier New" panose="02070309020205020404" pitchFamily="49" charset="0"/>
              </a:rPr>
              <a:t>  1.5831=    2x</a:t>
            </a:r>
          </a:p>
          <a:p>
            <a:endParaRPr lang="en-US" sz="1400"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 0.7691 = x</a:t>
            </a:r>
          </a:p>
          <a:p>
            <a:endParaRPr lang="en-US" sz="1400" dirty="0">
              <a:latin typeface="Courier New" panose="02070309020205020404" pitchFamily="49" charset="0"/>
              <a:cs typeface="Courier New" panose="02070309020205020404" pitchFamily="49" charset="0"/>
            </a:endParaRPr>
          </a:p>
          <a:p>
            <a:endParaRPr lang="en-US" sz="1400" dirty="0">
              <a:latin typeface="Courier New" panose="02070309020205020404" pitchFamily="49" charset="0"/>
              <a:cs typeface="Courier New" panose="02070309020205020404" pitchFamily="49" charset="0"/>
            </a:endParaRPr>
          </a:p>
        </p:txBody>
      </p:sp>
      <p:sp>
        <p:nvSpPr>
          <p:cNvPr id="23" name="TextBox 22">
            <a:extLst>
              <a:ext uri="{FF2B5EF4-FFF2-40B4-BE49-F238E27FC236}">
                <a16:creationId xmlns:a16="http://schemas.microsoft.com/office/drawing/2014/main" id="{2A22776D-B300-4AEF-9060-B9A3E12CAF9E}"/>
              </a:ext>
            </a:extLst>
          </p:cNvPr>
          <p:cNvSpPr txBox="1"/>
          <p:nvPr/>
        </p:nvSpPr>
        <p:spPr>
          <a:xfrm>
            <a:off x="6793615" y="2690626"/>
            <a:ext cx="2532248" cy="2462213"/>
          </a:xfrm>
          <a:prstGeom prst="rect">
            <a:avLst/>
          </a:prstGeom>
          <a:noFill/>
        </p:spPr>
        <p:txBody>
          <a:bodyPr wrap="square" rtlCol="0">
            <a:spAutoFit/>
          </a:bodyPr>
          <a:lstStyle/>
          <a:p>
            <a:r>
              <a:rPr lang="en-US" sz="1400" dirty="0">
                <a:latin typeface="Courier New" panose="02070309020205020404" pitchFamily="49" charset="0"/>
                <a:cs typeface="Courier New" panose="02070309020205020404" pitchFamily="49" charset="0"/>
              </a:rPr>
              <a:t>     v  = -½ +x +y</a:t>
            </a:r>
          </a:p>
          <a:p>
            <a:r>
              <a:rPr lang="en-US" sz="1400" dirty="0">
                <a:latin typeface="Courier New" panose="02070309020205020404" pitchFamily="49" charset="0"/>
                <a:cs typeface="Courier New" panose="02070309020205020404" pitchFamily="49" charset="0"/>
              </a:rPr>
              <a:t> 0.0586 = -½ +x +y</a:t>
            </a:r>
          </a:p>
          <a:p>
            <a:r>
              <a:rPr lang="en-US" sz="1400" dirty="0">
                <a:latin typeface="Courier New" panose="02070309020205020404" pitchFamily="49" charset="0"/>
                <a:cs typeface="Courier New" panose="02070309020205020404" pitchFamily="49" charset="0"/>
              </a:rPr>
              <a:t> 0.5856  =    x +y </a:t>
            </a:r>
          </a:p>
          <a:p>
            <a:endParaRPr lang="en-US" sz="1400" dirty="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Subtract equations</a:t>
            </a:r>
          </a:p>
          <a:p>
            <a:r>
              <a:rPr lang="en-US" sz="1400" dirty="0">
                <a:latin typeface="Courier New" panose="02070309020205020404" pitchFamily="49" charset="0"/>
                <a:cs typeface="Courier New" panose="02070309020205020404" pitchFamily="49" charset="0"/>
              </a:rPr>
              <a:t>  0.9525 =     x –y</a:t>
            </a:r>
          </a:p>
          <a:p>
            <a:r>
              <a:rPr lang="en-US" sz="1400" dirty="0">
                <a:latin typeface="Courier New" panose="02070309020205020404" pitchFamily="49" charset="0"/>
                <a:cs typeface="Courier New" panose="02070309020205020404" pitchFamily="49" charset="0"/>
              </a:rPr>
              <a:t>-(</a:t>
            </a:r>
            <a:r>
              <a:rPr lang="en-US" sz="1400" u="sng" dirty="0">
                <a:latin typeface="Courier New" panose="02070309020205020404" pitchFamily="49" charset="0"/>
                <a:cs typeface="Courier New" panose="02070309020205020404" pitchFamily="49" charset="0"/>
              </a:rPr>
              <a:t>0.5856 =     x +y)</a:t>
            </a:r>
          </a:p>
          <a:p>
            <a:r>
              <a:rPr lang="en-US" sz="1400" dirty="0">
                <a:latin typeface="Courier New" panose="02070309020205020404" pitchFamily="49" charset="0"/>
                <a:cs typeface="Courier New" panose="02070309020205020404" pitchFamily="49" charset="0"/>
              </a:rPr>
              <a:t>  0.3669=       -2y</a:t>
            </a:r>
          </a:p>
          <a:p>
            <a:r>
              <a:rPr lang="en-US" sz="1400" b="1" dirty="0">
                <a:latin typeface="Courier New" panose="02070309020205020404" pitchFamily="49" charset="0"/>
                <a:cs typeface="Courier New" panose="02070309020205020404" pitchFamily="49" charset="0"/>
              </a:rPr>
              <a:t> -0.1835 = y</a:t>
            </a:r>
          </a:p>
          <a:p>
            <a:r>
              <a:rPr lang="en-US" sz="1400" b="1" dirty="0">
                <a:latin typeface="Courier New" panose="02070309020205020404" pitchFamily="49" charset="0"/>
                <a:cs typeface="Courier New" panose="02070309020205020404" pitchFamily="49" charset="0"/>
              </a:rPr>
              <a:t>  0.8165 = y</a:t>
            </a:r>
          </a:p>
          <a:p>
            <a:endParaRPr lang="en-US" sz="1400" dirty="0">
              <a:latin typeface="Courier New" panose="02070309020205020404" pitchFamily="49" charset="0"/>
              <a:cs typeface="Courier New" panose="02070309020205020404" pitchFamily="49" charset="0"/>
            </a:endParaRPr>
          </a:p>
        </p:txBody>
      </p:sp>
      <p:sp>
        <p:nvSpPr>
          <p:cNvPr id="24" name="Rectangle 23">
            <a:extLst>
              <a:ext uri="{FF2B5EF4-FFF2-40B4-BE49-F238E27FC236}">
                <a16:creationId xmlns:a16="http://schemas.microsoft.com/office/drawing/2014/main" id="{55B3FC99-579A-47C8-8876-6CB9ADCB1F39}"/>
              </a:ext>
            </a:extLst>
          </p:cNvPr>
          <p:cNvSpPr/>
          <p:nvPr/>
        </p:nvSpPr>
        <p:spPr>
          <a:xfrm>
            <a:off x="6974797" y="2077402"/>
            <a:ext cx="2263298" cy="553998"/>
          </a:xfrm>
          <a:prstGeom prst="rect">
            <a:avLst/>
          </a:prstGeom>
          <a:noFill/>
        </p:spPr>
        <p:txBody>
          <a:bodyPr wrap="square">
            <a:spAutoFit/>
          </a:bodyPr>
          <a:lstStyle/>
          <a:p>
            <a:pPr lvl="0"/>
            <a:r>
              <a:rPr lang="en-US" sz="1500" b="1" dirty="0">
                <a:solidFill>
                  <a:srgbClr val="000000"/>
                </a:solidFill>
                <a:latin typeface="Courier New" pitchFamily="49" charset="0"/>
                <a:cs typeface="Courier New" pitchFamily="49" charset="0"/>
              </a:rPr>
              <a:t>Plug in v and solve for 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500"/>
                                        <p:tgtEl>
                                          <p:spTgt spid="2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1">
                                            <p:txEl>
                                              <p:pRg st="1" end="1"/>
                                            </p:txEl>
                                          </p:spTgt>
                                        </p:tgtEl>
                                        <p:attrNameLst>
                                          <p:attrName>style.visibility</p:attrName>
                                        </p:attrNameLst>
                                      </p:cBhvr>
                                      <p:to>
                                        <p:strVal val="visible"/>
                                      </p:to>
                                    </p:set>
                                    <p:animEffect transition="in" filter="fade">
                                      <p:cBhvr>
                                        <p:cTn id="10" dur="500"/>
                                        <p:tgtEl>
                                          <p:spTgt spid="21">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1">
                                            <p:txEl>
                                              <p:pRg st="2" end="2"/>
                                            </p:txEl>
                                          </p:spTgt>
                                        </p:tgtEl>
                                        <p:attrNameLst>
                                          <p:attrName>style.visibility</p:attrName>
                                        </p:attrNameLst>
                                      </p:cBhvr>
                                      <p:to>
                                        <p:strVal val="visible"/>
                                      </p:to>
                                    </p:set>
                                    <p:animEffect transition="in" filter="fade">
                                      <p:cBhvr>
                                        <p:cTn id="13" dur="500"/>
                                        <p:tgtEl>
                                          <p:spTgt spid="21">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3">
                                            <p:txEl>
                                              <p:pRg st="0" end="0"/>
                                            </p:txEl>
                                          </p:spTgt>
                                        </p:tgtEl>
                                        <p:attrNameLst>
                                          <p:attrName>style.visibility</p:attrName>
                                        </p:attrNameLst>
                                      </p:cBhvr>
                                      <p:to>
                                        <p:strVal val="visible"/>
                                      </p:to>
                                    </p:set>
                                    <p:animEffect transition="in" filter="fade">
                                      <p:cBhvr>
                                        <p:cTn id="24" dur="500"/>
                                        <p:tgtEl>
                                          <p:spTgt spid="23">
                                            <p:txEl>
                                              <p:pRg st="0" end="0"/>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3">
                                            <p:txEl>
                                              <p:pRg st="1" end="1"/>
                                            </p:txEl>
                                          </p:spTgt>
                                        </p:tgtEl>
                                        <p:attrNameLst>
                                          <p:attrName>style.visibility</p:attrName>
                                        </p:attrNameLst>
                                      </p:cBhvr>
                                      <p:to>
                                        <p:strVal val="visible"/>
                                      </p:to>
                                    </p:set>
                                    <p:animEffect transition="in" filter="fade">
                                      <p:cBhvr>
                                        <p:cTn id="27" dur="500"/>
                                        <p:tgtEl>
                                          <p:spTgt spid="23">
                                            <p:txEl>
                                              <p:pRg st="1" end="1"/>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3">
                                            <p:txEl>
                                              <p:pRg st="2" end="2"/>
                                            </p:txEl>
                                          </p:spTgt>
                                        </p:tgtEl>
                                        <p:attrNameLst>
                                          <p:attrName>style.visibility</p:attrName>
                                        </p:attrNameLst>
                                      </p:cBhvr>
                                      <p:to>
                                        <p:strVal val="visible"/>
                                      </p:to>
                                    </p:set>
                                    <p:animEffect transition="in" filter="fade">
                                      <p:cBhvr>
                                        <p:cTn id="30" dur="500"/>
                                        <p:tgtEl>
                                          <p:spTgt spid="23">
                                            <p:txEl>
                                              <p:pRg st="2" end="2"/>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1">
                                            <p:txEl>
                                              <p:pRg st="4" end="4"/>
                                            </p:txEl>
                                          </p:spTgt>
                                        </p:tgtEl>
                                        <p:attrNameLst>
                                          <p:attrName>style.visibility</p:attrName>
                                        </p:attrNameLst>
                                      </p:cBhvr>
                                      <p:to>
                                        <p:strVal val="visible"/>
                                      </p:to>
                                    </p:set>
                                    <p:animEffect transition="in" filter="fade">
                                      <p:cBhvr>
                                        <p:cTn id="41" dur="500"/>
                                        <p:tgtEl>
                                          <p:spTgt spid="21">
                                            <p:txEl>
                                              <p:pRg st="4" end="4"/>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21">
                                            <p:txEl>
                                              <p:pRg st="5" end="5"/>
                                            </p:txEl>
                                          </p:spTgt>
                                        </p:tgtEl>
                                        <p:attrNameLst>
                                          <p:attrName>style.visibility</p:attrName>
                                        </p:attrNameLst>
                                      </p:cBhvr>
                                      <p:to>
                                        <p:strVal val="visible"/>
                                      </p:to>
                                    </p:set>
                                    <p:animEffect transition="in" filter="fade">
                                      <p:cBhvr>
                                        <p:cTn id="44" dur="500"/>
                                        <p:tgtEl>
                                          <p:spTgt spid="21">
                                            <p:txEl>
                                              <p:pRg st="5" end="5"/>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21">
                                            <p:txEl>
                                              <p:pRg st="6" end="6"/>
                                            </p:txEl>
                                          </p:spTgt>
                                        </p:tgtEl>
                                        <p:attrNameLst>
                                          <p:attrName>style.visibility</p:attrName>
                                        </p:attrNameLst>
                                      </p:cBhvr>
                                      <p:to>
                                        <p:strVal val="visible"/>
                                      </p:to>
                                    </p:set>
                                    <p:animEffect transition="in" filter="fade">
                                      <p:cBhvr>
                                        <p:cTn id="47" dur="500"/>
                                        <p:tgtEl>
                                          <p:spTgt spid="21">
                                            <p:txEl>
                                              <p:pRg st="6" end="6"/>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21">
                                            <p:txEl>
                                              <p:pRg st="7" end="7"/>
                                            </p:txEl>
                                          </p:spTgt>
                                        </p:tgtEl>
                                        <p:attrNameLst>
                                          <p:attrName>style.visibility</p:attrName>
                                        </p:attrNameLst>
                                      </p:cBhvr>
                                      <p:to>
                                        <p:strVal val="visible"/>
                                      </p:to>
                                    </p:set>
                                    <p:animEffect transition="in" filter="fade">
                                      <p:cBhvr>
                                        <p:cTn id="50" dur="500"/>
                                        <p:tgtEl>
                                          <p:spTgt spid="21">
                                            <p:txEl>
                                              <p:pRg st="7" end="7"/>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21">
                                            <p:txEl>
                                              <p:pRg st="9" end="9"/>
                                            </p:txEl>
                                          </p:spTgt>
                                        </p:tgtEl>
                                        <p:attrNameLst>
                                          <p:attrName>style.visibility</p:attrName>
                                        </p:attrNameLst>
                                      </p:cBhvr>
                                      <p:to>
                                        <p:strVal val="visible"/>
                                      </p:to>
                                    </p:set>
                                    <p:animEffect transition="in" filter="fade">
                                      <p:cBhvr>
                                        <p:cTn id="53" dur="500"/>
                                        <p:tgtEl>
                                          <p:spTgt spid="21">
                                            <p:txEl>
                                              <p:pRg st="9" end="9"/>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3">
                                            <p:txEl>
                                              <p:pRg st="4" end="4"/>
                                            </p:txEl>
                                          </p:spTgt>
                                        </p:tgtEl>
                                        <p:attrNameLst>
                                          <p:attrName>style.visibility</p:attrName>
                                        </p:attrNameLst>
                                      </p:cBhvr>
                                      <p:to>
                                        <p:strVal val="visible"/>
                                      </p:to>
                                    </p:set>
                                    <p:animEffect transition="in" filter="fade">
                                      <p:cBhvr>
                                        <p:cTn id="58" dur="500"/>
                                        <p:tgtEl>
                                          <p:spTgt spid="23">
                                            <p:txEl>
                                              <p:pRg st="4" end="4"/>
                                            </p:txEl>
                                          </p:spTgt>
                                        </p:tgtEl>
                                      </p:cBhvr>
                                    </p:animEffect>
                                  </p:childTnLst>
                                </p:cTn>
                              </p:par>
                              <p:par>
                                <p:cTn id="59" presetID="10" presetClass="entr" presetSubtype="0" fill="hold" nodeType="withEffect">
                                  <p:stCondLst>
                                    <p:cond delay="0"/>
                                  </p:stCondLst>
                                  <p:childTnLst>
                                    <p:set>
                                      <p:cBhvr>
                                        <p:cTn id="60" dur="1" fill="hold">
                                          <p:stCondLst>
                                            <p:cond delay="0"/>
                                          </p:stCondLst>
                                        </p:cTn>
                                        <p:tgtEl>
                                          <p:spTgt spid="23">
                                            <p:txEl>
                                              <p:pRg st="8" end="8"/>
                                            </p:txEl>
                                          </p:spTgt>
                                        </p:tgtEl>
                                        <p:attrNameLst>
                                          <p:attrName>style.visibility</p:attrName>
                                        </p:attrNameLst>
                                      </p:cBhvr>
                                      <p:to>
                                        <p:strVal val="visible"/>
                                      </p:to>
                                    </p:set>
                                    <p:animEffect transition="in" filter="fade">
                                      <p:cBhvr>
                                        <p:cTn id="61" dur="500"/>
                                        <p:tgtEl>
                                          <p:spTgt spid="23">
                                            <p:txEl>
                                              <p:pRg st="8" end="8"/>
                                            </p:txEl>
                                          </p:spTgt>
                                        </p:tgtEl>
                                      </p:cBhvr>
                                    </p:animEffect>
                                  </p:childTnLst>
                                </p:cTn>
                              </p:par>
                              <p:par>
                                <p:cTn id="62" presetID="10" presetClass="entr" presetSubtype="0" fill="hold" nodeType="withEffect">
                                  <p:stCondLst>
                                    <p:cond delay="0"/>
                                  </p:stCondLst>
                                  <p:childTnLst>
                                    <p:set>
                                      <p:cBhvr>
                                        <p:cTn id="63" dur="1" fill="hold">
                                          <p:stCondLst>
                                            <p:cond delay="0"/>
                                          </p:stCondLst>
                                        </p:cTn>
                                        <p:tgtEl>
                                          <p:spTgt spid="23">
                                            <p:txEl>
                                              <p:pRg st="9" end="9"/>
                                            </p:txEl>
                                          </p:spTgt>
                                        </p:tgtEl>
                                        <p:attrNameLst>
                                          <p:attrName>style.visibility</p:attrName>
                                        </p:attrNameLst>
                                      </p:cBhvr>
                                      <p:to>
                                        <p:strVal val="visible"/>
                                      </p:to>
                                    </p:set>
                                    <p:animEffect transition="in" filter="fade">
                                      <p:cBhvr>
                                        <p:cTn id="64" dur="500"/>
                                        <p:tgtEl>
                                          <p:spTgt spid="23">
                                            <p:txEl>
                                              <p:pRg st="9" end="9"/>
                                            </p:txEl>
                                          </p:spTgt>
                                        </p:tgtEl>
                                      </p:cBhvr>
                                    </p:animEffect>
                                  </p:childTnLst>
                                </p:cTn>
                              </p:par>
                              <p:par>
                                <p:cTn id="65" presetID="1" presetClass="entr" presetSubtype="0" fill="hold" nodeType="withEffect">
                                  <p:stCondLst>
                                    <p:cond delay="0"/>
                                  </p:stCondLst>
                                  <p:childTnLst>
                                    <p:set>
                                      <p:cBhvr>
                                        <p:cTn id="66" dur="1" fill="hold">
                                          <p:stCondLst>
                                            <p:cond delay="0"/>
                                          </p:stCondLst>
                                        </p:cTn>
                                        <p:tgtEl>
                                          <p:spTgt spid="23">
                                            <p:txEl>
                                              <p:pRg st="5" end="5"/>
                                            </p:txEl>
                                          </p:spTgt>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3">
                                            <p:txEl>
                                              <p:pRg st="6" end="6"/>
                                            </p:txEl>
                                          </p:spTgt>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2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87808-92B0-4F44-9319-4B33A58EFB25}"/>
              </a:ext>
            </a:extLst>
          </p:cNvPr>
          <p:cNvSpPr>
            <a:spLocks noGrp="1"/>
          </p:cNvSpPr>
          <p:nvPr>
            <p:ph type="title"/>
          </p:nvPr>
        </p:nvSpPr>
        <p:spPr>
          <a:xfrm>
            <a:off x="457200" y="274638"/>
            <a:ext cx="8229600" cy="616902"/>
          </a:xfrm>
        </p:spPr>
        <p:txBody>
          <a:bodyPr/>
          <a:lstStyle/>
          <a:p>
            <a:pPr algn="l"/>
            <a:r>
              <a:rPr lang="en-US" sz="3200" dirty="0"/>
              <a:t>Find another equation to solve for z.</a:t>
            </a:r>
            <a:endParaRPr lang="en-US" sz="4000" dirty="0"/>
          </a:p>
        </p:txBody>
      </p:sp>
      <p:sp>
        <p:nvSpPr>
          <p:cNvPr id="7" name="Rectangle 6">
            <a:extLst>
              <a:ext uri="{FF2B5EF4-FFF2-40B4-BE49-F238E27FC236}">
                <a16:creationId xmlns:a16="http://schemas.microsoft.com/office/drawing/2014/main" id="{E33EB71A-99E8-494B-A899-73EB56518798}"/>
              </a:ext>
            </a:extLst>
          </p:cNvPr>
          <p:cNvSpPr/>
          <p:nvPr/>
        </p:nvSpPr>
        <p:spPr>
          <a:xfrm>
            <a:off x="171774" y="928552"/>
            <a:ext cx="4103613" cy="10433625"/>
          </a:xfrm>
          <a:prstGeom prst="rect">
            <a:avLst/>
          </a:prstGeom>
        </p:spPr>
        <p:txBody>
          <a:bodyPr wrap="square">
            <a:spAutoFit/>
          </a:bodyPr>
          <a:lstStyle/>
          <a:p>
            <a:r>
              <a:rPr lang="en-US" sz="1050" dirty="0">
                <a:latin typeface="Courier New" panose="02070309020205020404" pitchFamily="49" charset="0"/>
                <a:cs typeface="Courier New" panose="02070309020205020404" pitchFamily="49" charset="0"/>
              </a:rPr>
              <a:t> Order Height/Rms  Fractional coordinates</a:t>
            </a:r>
          </a:p>
          <a:p>
            <a:r>
              <a:rPr lang="en-US" sz="1050" dirty="0">
                <a:latin typeface="Courier New" panose="02070309020205020404" pitchFamily="49" charset="0"/>
                <a:cs typeface="Courier New" panose="02070309020205020404" pitchFamily="49" charset="0"/>
              </a:rPr>
              <a:t>                    u       v       w</a:t>
            </a:r>
          </a:p>
          <a:p>
            <a:r>
              <a:rPr lang="en-US" sz="1050" dirty="0">
                <a:latin typeface="Courier New" panose="02070309020205020404" pitchFamily="49" charset="0"/>
                <a:cs typeface="Courier New" panose="02070309020205020404" pitchFamily="49" charset="0"/>
              </a:rPr>
              <a:t>    17   31.30   0.4525  0.0586  </a:t>
            </a:r>
            <a:r>
              <a:rPr lang="en-US" sz="1050" b="1" dirty="0">
                <a:latin typeface="Courier New" panose="02070309020205020404" pitchFamily="49" charset="0"/>
                <a:cs typeface="Courier New" panose="02070309020205020404" pitchFamily="49" charset="0"/>
              </a:rPr>
              <a:t>0.2500</a:t>
            </a:r>
          </a:p>
          <a:p>
            <a:r>
              <a:rPr lang="en-US" sz="1050" dirty="0">
                <a:latin typeface="Courier New" panose="02070309020205020404" pitchFamily="49" charset="0"/>
                <a:cs typeface="Courier New" panose="02070309020205020404" pitchFamily="49" charset="0"/>
              </a:rPr>
              <a:t>    18   31.30   0.9414  0.4525  </a:t>
            </a:r>
            <a:r>
              <a:rPr lang="en-US" sz="1050" b="1" dirty="0">
                <a:latin typeface="Courier New" panose="02070309020205020404" pitchFamily="49" charset="0"/>
                <a:cs typeface="Courier New" panose="02070309020205020404" pitchFamily="49" charset="0"/>
              </a:rPr>
              <a:t>0.2500</a:t>
            </a:r>
            <a:r>
              <a:rPr lang="en-US" sz="1050" dirty="0">
                <a:latin typeface="Courier New" panose="02070309020205020404" pitchFamily="49" charset="0"/>
                <a:cs typeface="Courier New" panose="02070309020205020404" pitchFamily="49" charset="0"/>
              </a:rPr>
              <a:t> </a:t>
            </a:r>
          </a:p>
          <a:p>
            <a:r>
              <a:rPr lang="en-US" sz="1050" dirty="0">
                <a:latin typeface="Courier New" panose="02070309020205020404" pitchFamily="49" charset="0"/>
                <a:cs typeface="Courier New" panose="02070309020205020404" pitchFamily="49" charset="0"/>
              </a:rPr>
              <a:t>    21   31.30   0.9414  0.5475  </a:t>
            </a:r>
            <a:r>
              <a:rPr lang="en-US" sz="1050" b="1" dirty="0">
                <a:latin typeface="Courier New" panose="02070309020205020404" pitchFamily="49" charset="0"/>
                <a:cs typeface="Courier New" panose="02070309020205020404" pitchFamily="49" charset="0"/>
              </a:rPr>
              <a:t>0.2500</a:t>
            </a:r>
          </a:p>
          <a:p>
            <a:r>
              <a:rPr lang="en-US" sz="1050" dirty="0">
                <a:latin typeface="Courier New" panose="02070309020205020404" pitchFamily="49" charset="0"/>
                <a:cs typeface="Courier New" panose="02070309020205020404" pitchFamily="49" charset="0"/>
              </a:rPr>
              <a:t>    24   31.30   0.5475  0.0586  </a:t>
            </a:r>
            <a:r>
              <a:rPr lang="en-US" sz="1050" b="1" dirty="0">
                <a:latin typeface="Courier New" panose="02070309020205020404" pitchFamily="49" charset="0"/>
                <a:cs typeface="Courier New" panose="02070309020205020404" pitchFamily="49" charset="0"/>
              </a:rPr>
              <a:t>0.2500</a:t>
            </a:r>
          </a:p>
          <a:p>
            <a:r>
              <a:rPr lang="en-US" sz="1050" dirty="0">
                <a:latin typeface="Courier New" panose="02070309020205020404" pitchFamily="49" charset="0"/>
                <a:cs typeface="Courier New" panose="02070309020205020404" pitchFamily="49" charset="0"/>
              </a:rPr>
              <a:t>    25   31.30   0.0586  0.4525  </a:t>
            </a:r>
            <a:r>
              <a:rPr lang="en-US" sz="1050" b="1" dirty="0">
                <a:latin typeface="Courier New" panose="02070309020205020404" pitchFamily="49" charset="0"/>
                <a:cs typeface="Courier New" panose="02070309020205020404" pitchFamily="49" charset="0"/>
              </a:rPr>
              <a:t>0.2500</a:t>
            </a:r>
          </a:p>
          <a:p>
            <a:r>
              <a:rPr lang="en-US" sz="1050" dirty="0">
                <a:latin typeface="Courier New" panose="02070309020205020404" pitchFamily="49" charset="0"/>
                <a:cs typeface="Courier New" panose="02070309020205020404" pitchFamily="49" charset="0"/>
              </a:rPr>
              <a:t>    26   31.30   0.0586  0.5475  </a:t>
            </a:r>
            <a:r>
              <a:rPr lang="en-US" sz="1050" b="1" dirty="0">
                <a:latin typeface="Courier New" panose="02070309020205020404" pitchFamily="49" charset="0"/>
                <a:cs typeface="Courier New" panose="02070309020205020404" pitchFamily="49" charset="0"/>
              </a:rPr>
              <a:t>0.2500</a:t>
            </a:r>
          </a:p>
          <a:p>
            <a:r>
              <a:rPr lang="en-US" sz="1050" dirty="0">
                <a:latin typeface="Courier New" panose="02070309020205020404" pitchFamily="49" charset="0"/>
                <a:cs typeface="Courier New" panose="02070309020205020404" pitchFamily="49" charset="0"/>
              </a:rPr>
              <a:t>    27   31.30   0.4525  0.9414  </a:t>
            </a:r>
            <a:r>
              <a:rPr lang="en-US" sz="1050" b="1" dirty="0">
                <a:latin typeface="Courier New" panose="02070309020205020404" pitchFamily="49" charset="0"/>
                <a:cs typeface="Courier New" panose="02070309020205020404" pitchFamily="49" charset="0"/>
              </a:rPr>
              <a:t>0.2500</a:t>
            </a:r>
          </a:p>
          <a:p>
            <a:r>
              <a:rPr lang="en-US" sz="1050" dirty="0">
                <a:latin typeface="Courier New" panose="02070309020205020404" pitchFamily="49" charset="0"/>
                <a:cs typeface="Courier New" panose="02070309020205020404" pitchFamily="49" charset="0"/>
              </a:rPr>
              <a:t>    28   31.30   0.5475  0.9414  </a:t>
            </a:r>
            <a:r>
              <a:rPr lang="en-US" sz="1050" b="1" dirty="0">
                <a:latin typeface="Courier New" panose="02070309020205020404" pitchFamily="49" charset="0"/>
                <a:cs typeface="Courier New" panose="02070309020205020404" pitchFamily="49" charset="0"/>
              </a:rPr>
              <a:t>0.2500</a:t>
            </a:r>
          </a:p>
          <a:p>
            <a:r>
              <a:rPr lang="en-US" sz="1050" dirty="0">
                <a:latin typeface="Courier New" panose="02070309020205020404" pitchFamily="49" charset="0"/>
                <a:cs typeface="Courier New" panose="02070309020205020404" pitchFamily="49" charset="0"/>
              </a:rPr>
              <a:t>    19   31.30   0.4525  0.0586  </a:t>
            </a:r>
            <a:r>
              <a:rPr lang="en-US" sz="1050" b="1" dirty="0">
                <a:latin typeface="Courier New" panose="02070309020205020404" pitchFamily="49" charset="0"/>
                <a:cs typeface="Courier New" panose="02070309020205020404" pitchFamily="49" charset="0"/>
              </a:rPr>
              <a:t>0.7500</a:t>
            </a:r>
          </a:p>
          <a:p>
            <a:r>
              <a:rPr lang="en-US" sz="1050" dirty="0">
                <a:latin typeface="Courier New" panose="02070309020205020404" pitchFamily="49" charset="0"/>
                <a:cs typeface="Courier New" panose="02070309020205020404" pitchFamily="49" charset="0"/>
              </a:rPr>
              <a:t>    20   31.30   0.9414  0.4525  </a:t>
            </a:r>
            <a:r>
              <a:rPr lang="en-US" sz="1050" b="1" dirty="0">
                <a:latin typeface="Courier New" panose="02070309020205020404" pitchFamily="49" charset="0"/>
                <a:cs typeface="Courier New" panose="02070309020205020404" pitchFamily="49" charset="0"/>
              </a:rPr>
              <a:t>0.7500</a:t>
            </a:r>
          </a:p>
          <a:p>
            <a:r>
              <a:rPr lang="en-US" sz="1050" dirty="0">
                <a:latin typeface="Courier New" panose="02070309020205020404" pitchFamily="49" charset="0"/>
                <a:cs typeface="Courier New" panose="02070309020205020404" pitchFamily="49" charset="0"/>
              </a:rPr>
              <a:t>    22   31.30   0.5475  0.0586  </a:t>
            </a:r>
            <a:r>
              <a:rPr lang="en-US" sz="1050" b="1" dirty="0">
                <a:latin typeface="Courier New" panose="02070309020205020404" pitchFamily="49" charset="0"/>
                <a:cs typeface="Courier New" panose="02070309020205020404" pitchFamily="49" charset="0"/>
              </a:rPr>
              <a:t>0.7500</a:t>
            </a:r>
          </a:p>
          <a:p>
            <a:r>
              <a:rPr lang="en-US" sz="1050" dirty="0">
                <a:latin typeface="Courier New" panose="02070309020205020404" pitchFamily="49" charset="0"/>
                <a:cs typeface="Courier New" panose="02070309020205020404" pitchFamily="49" charset="0"/>
              </a:rPr>
              <a:t>    23   31.30   0.9414  0.5475  </a:t>
            </a:r>
            <a:r>
              <a:rPr lang="en-US" sz="1050" b="1" dirty="0">
                <a:latin typeface="Courier New" panose="02070309020205020404" pitchFamily="49" charset="0"/>
                <a:cs typeface="Courier New" panose="02070309020205020404" pitchFamily="49" charset="0"/>
              </a:rPr>
              <a:t>0.7500</a:t>
            </a:r>
          </a:p>
          <a:p>
            <a:r>
              <a:rPr lang="en-US" sz="1050" dirty="0">
                <a:latin typeface="Courier New" panose="02070309020205020404" pitchFamily="49" charset="0"/>
                <a:cs typeface="Courier New" panose="02070309020205020404" pitchFamily="49" charset="0"/>
              </a:rPr>
              <a:t>    29   31.30   0.0586  0.4525  </a:t>
            </a:r>
            <a:r>
              <a:rPr lang="en-US" sz="1050" b="1" dirty="0">
                <a:latin typeface="Courier New" panose="02070309020205020404" pitchFamily="49" charset="0"/>
                <a:cs typeface="Courier New" panose="02070309020205020404" pitchFamily="49" charset="0"/>
              </a:rPr>
              <a:t>0.7500</a:t>
            </a:r>
          </a:p>
          <a:p>
            <a:r>
              <a:rPr lang="en-US" sz="1050" dirty="0">
                <a:latin typeface="Courier New" panose="02070309020205020404" pitchFamily="49" charset="0"/>
                <a:cs typeface="Courier New" panose="02070309020205020404" pitchFamily="49" charset="0"/>
              </a:rPr>
              <a:t>    30   31.30   0.0586  0.5475  </a:t>
            </a:r>
            <a:r>
              <a:rPr lang="en-US" sz="1050" b="1" dirty="0">
                <a:latin typeface="Courier New" panose="02070309020205020404" pitchFamily="49" charset="0"/>
                <a:cs typeface="Courier New" panose="02070309020205020404" pitchFamily="49" charset="0"/>
              </a:rPr>
              <a:t>0.7500</a:t>
            </a:r>
          </a:p>
          <a:p>
            <a:r>
              <a:rPr lang="en-US" sz="1050" dirty="0">
                <a:latin typeface="Courier New" panose="02070309020205020404" pitchFamily="49" charset="0"/>
                <a:cs typeface="Courier New" panose="02070309020205020404" pitchFamily="49" charset="0"/>
              </a:rPr>
              <a:t>    31   31.30   0.4525  0.9414  </a:t>
            </a:r>
            <a:r>
              <a:rPr lang="en-US" sz="1050" b="1" dirty="0">
                <a:latin typeface="Courier New" panose="02070309020205020404" pitchFamily="49" charset="0"/>
                <a:cs typeface="Courier New" panose="02070309020205020404" pitchFamily="49" charset="0"/>
              </a:rPr>
              <a:t>0.7500</a:t>
            </a:r>
          </a:p>
          <a:p>
            <a:r>
              <a:rPr lang="en-US" sz="1050" dirty="0">
                <a:latin typeface="Courier New" panose="02070309020205020404" pitchFamily="49" charset="0"/>
                <a:cs typeface="Courier New" panose="02070309020205020404" pitchFamily="49" charset="0"/>
              </a:rPr>
              <a:t>    32   31.30   0.5475  0.9414  </a:t>
            </a:r>
            <a:r>
              <a:rPr lang="en-US" sz="1050" b="1" dirty="0">
                <a:latin typeface="Courier New" panose="02070309020205020404" pitchFamily="49" charset="0"/>
                <a:cs typeface="Courier New" panose="02070309020205020404" pitchFamily="49" charset="0"/>
              </a:rPr>
              <a:t>0.7500</a:t>
            </a:r>
          </a:p>
          <a:p>
            <a:r>
              <a:rPr lang="en-US" sz="1050" dirty="0">
                <a:latin typeface="Courier New" panose="02070309020205020404" pitchFamily="49" charset="0"/>
                <a:cs typeface="Courier New" panose="02070309020205020404" pitchFamily="49" charset="0"/>
              </a:rPr>
              <a:t>    </a:t>
            </a:r>
            <a:r>
              <a:rPr lang="en-US" sz="1050" dirty="0">
                <a:highlight>
                  <a:srgbClr val="FFCCFF"/>
                </a:highlight>
                <a:latin typeface="Courier New" panose="02070309020205020404" pitchFamily="49" charset="0"/>
                <a:cs typeface="Courier New" panose="02070309020205020404" pitchFamily="49" charset="0"/>
              </a:rPr>
              <a:t>11   32.05   </a:t>
            </a:r>
            <a:r>
              <a:rPr lang="en-US" sz="1050" b="1" dirty="0">
                <a:highlight>
                  <a:srgbClr val="FFCCFF"/>
                </a:highlight>
                <a:latin typeface="Courier New" panose="02070309020205020404" pitchFamily="49" charset="0"/>
                <a:cs typeface="Courier New" panose="02070309020205020404" pitchFamily="49" charset="0"/>
              </a:rPr>
              <a:t>0.5000</a:t>
            </a:r>
            <a:r>
              <a:rPr lang="en-US" sz="1050" dirty="0">
                <a:highlight>
                  <a:srgbClr val="FFCCFF"/>
                </a:highlight>
                <a:latin typeface="Courier New" panose="02070309020205020404" pitchFamily="49" charset="0"/>
                <a:cs typeface="Courier New" panose="02070309020205020404" pitchFamily="49" charset="0"/>
              </a:rPr>
              <a:t>  0.0081  0.6229</a:t>
            </a:r>
          </a:p>
          <a:p>
            <a:r>
              <a:rPr lang="en-US" sz="1050" dirty="0">
                <a:highlight>
                  <a:srgbClr val="FFCCFF"/>
                </a:highlight>
                <a:latin typeface="Courier New" panose="02070309020205020404" pitchFamily="49" charset="0"/>
                <a:cs typeface="Courier New" panose="02070309020205020404" pitchFamily="49" charset="0"/>
              </a:rPr>
              <a:t>    13   32.05   </a:t>
            </a:r>
            <a:r>
              <a:rPr lang="en-US" sz="1050" b="1" dirty="0">
                <a:highlight>
                  <a:srgbClr val="FFCCFF"/>
                </a:highlight>
                <a:latin typeface="Courier New" panose="02070309020205020404" pitchFamily="49" charset="0"/>
                <a:cs typeface="Courier New" panose="02070309020205020404" pitchFamily="49" charset="0"/>
              </a:rPr>
              <a:t>0.5000</a:t>
            </a:r>
            <a:r>
              <a:rPr lang="en-US" sz="1050" dirty="0">
                <a:highlight>
                  <a:srgbClr val="FFCCFF"/>
                </a:highlight>
                <a:latin typeface="Courier New" panose="02070309020205020404" pitchFamily="49" charset="0"/>
                <a:cs typeface="Courier New" panose="02070309020205020404" pitchFamily="49" charset="0"/>
              </a:rPr>
              <a:t>  0.9926  0.6229</a:t>
            </a:r>
          </a:p>
          <a:p>
            <a:r>
              <a:rPr lang="en-US" sz="1050" dirty="0">
                <a:highlight>
                  <a:srgbClr val="FFCCFF"/>
                </a:highlight>
                <a:latin typeface="Courier New" panose="02070309020205020404" pitchFamily="49" charset="0"/>
                <a:cs typeface="Courier New" panose="02070309020205020404" pitchFamily="49" charset="0"/>
              </a:rPr>
              <a:t>    14   32.05   </a:t>
            </a:r>
            <a:r>
              <a:rPr lang="en-US" sz="1050" b="1" dirty="0">
                <a:highlight>
                  <a:srgbClr val="FFCCFF"/>
                </a:highlight>
                <a:latin typeface="Courier New" panose="02070309020205020404" pitchFamily="49" charset="0"/>
                <a:cs typeface="Courier New" panose="02070309020205020404" pitchFamily="49" charset="0"/>
              </a:rPr>
              <a:t>0.5000</a:t>
            </a:r>
            <a:r>
              <a:rPr lang="en-US" sz="1050" dirty="0">
                <a:highlight>
                  <a:srgbClr val="FFCCFF"/>
                </a:highlight>
                <a:latin typeface="Courier New" panose="02070309020205020404" pitchFamily="49" charset="0"/>
                <a:cs typeface="Courier New" panose="02070309020205020404" pitchFamily="49" charset="0"/>
              </a:rPr>
              <a:t>  0.9926  0.3771</a:t>
            </a:r>
          </a:p>
          <a:p>
            <a:r>
              <a:rPr lang="en-US" sz="1050" dirty="0">
                <a:highlight>
                  <a:srgbClr val="FFCCFF"/>
                </a:highlight>
                <a:latin typeface="Courier New" panose="02070309020205020404" pitchFamily="49" charset="0"/>
                <a:cs typeface="Courier New" panose="02070309020205020404" pitchFamily="49" charset="0"/>
              </a:rPr>
              <a:t>    15   32.05   </a:t>
            </a:r>
            <a:r>
              <a:rPr lang="en-US" sz="1050" b="1" dirty="0">
                <a:highlight>
                  <a:srgbClr val="FFCCFF"/>
                </a:highlight>
                <a:latin typeface="Courier New" panose="02070309020205020404" pitchFamily="49" charset="0"/>
                <a:cs typeface="Courier New" panose="02070309020205020404" pitchFamily="49" charset="0"/>
              </a:rPr>
              <a:t>0.5000</a:t>
            </a:r>
            <a:r>
              <a:rPr lang="en-US" sz="1050" dirty="0">
                <a:highlight>
                  <a:srgbClr val="FFCCFF"/>
                </a:highlight>
                <a:latin typeface="Courier New" panose="02070309020205020404" pitchFamily="49" charset="0"/>
                <a:cs typeface="Courier New" panose="02070309020205020404" pitchFamily="49" charset="0"/>
              </a:rPr>
              <a:t>  0.0081  0.3771</a:t>
            </a:r>
          </a:p>
          <a:p>
            <a:r>
              <a:rPr lang="en-US" sz="1050" dirty="0">
                <a:highlight>
                  <a:srgbClr val="FFCCFF"/>
                </a:highlight>
                <a:latin typeface="Courier New" panose="02070309020205020404" pitchFamily="49" charset="0"/>
                <a:cs typeface="Courier New" panose="02070309020205020404" pitchFamily="49" charset="0"/>
              </a:rPr>
              <a:t>    43   28.98   </a:t>
            </a:r>
            <a:r>
              <a:rPr lang="en-US" sz="1050" b="1" dirty="0">
                <a:highlight>
                  <a:srgbClr val="FFCCFF"/>
                </a:highlight>
                <a:latin typeface="Courier New" panose="02070309020205020404" pitchFamily="49" charset="0"/>
                <a:cs typeface="Courier New" panose="02070309020205020404" pitchFamily="49" charset="0"/>
              </a:rPr>
              <a:t>0.5000</a:t>
            </a:r>
            <a:r>
              <a:rPr lang="en-US" sz="1050" dirty="0">
                <a:highlight>
                  <a:srgbClr val="FFCCFF"/>
                </a:highlight>
                <a:latin typeface="Courier New" panose="02070309020205020404" pitchFamily="49" charset="0"/>
                <a:cs typeface="Courier New" panose="02070309020205020404" pitchFamily="49" charset="0"/>
              </a:rPr>
              <a:t>  0.1060  0.1229</a:t>
            </a:r>
          </a:p>
          <a:p>
            <a:r>
              <a:rPr lang="en-US" sz="1050" dirty="0">
                <a:highlight>
                  <a:srgbClr val="FFCCFF"/>
                </a:highlight>
                <a:latin typeface="Courier New" panose="02070309020205020404" pitchFamily="49" charset="0"/>
                <a:cs typeface="Courier New" panose="02070309020205020404" pitchFamily="49" charset="0"/>
              </a:rPr>
              <a:t>    44   28.98   </a:t>
            </a:r>
            <a:r>
              <a:rPr lang="en-US" sz="1050" b="1" dirty="0">
                <a:highlight>
                  <a:srgbClr val="FFCCFF"/>
                </a:highlight>
                <a:latin typeface="Courier New" panose="02070309020205020404" pitchFamily="49" charset="0"/>
                <a:cs typeface="Courier New" panose="02070309020205020404" pitchFamily="49" charset="0"/>
              </a:rPr>
              <a:t>0.5000</a:t>
            </a:r>
            <a:r>
              <a:rPr lang="en-US" sz="1050" dirty="0">
                <a:highlight>
                  <a:srgbClr val="FFCCFF"/>
                </a:highlight>
                <a:latin typeface="Courier New" panose="02070309020205020404" pitchFamily="49" charset="0"/>
                <a:cs typeface="Courier New" panose="02070309020205020404" pitchFamily="49" charset="0"/>
              </a:rPr>
              <a:t>  0.8940  0.1229</a:t>
            </a:r>
          </a:p>
          <a:p>
            <a:r>
              <a:rPr lang="en-US" sz="1050" dirty="0">
                <a:highlight>
                  <a:srgbClr val="FFCCFF"/>
                </a:highlight>
                <a:latin typeface="Courier New" panose="02070309020205020404" pitchFamily="49" charset="0"/>
                <a:cs typeface="Courier New" panose="02070309020205020404" pitchFamily="49" charset="0"/>
              </a:rPr>
              <a:t>    46   28.98   </a:t>
            </a:r>
            <a:r>
              <a:rPr lang="en-US" sz="1050" b="1" dirty="0">
                <a:highlight>
                  <a:srgbClr val="FFCCFF"/>
                </a:highlight>
                <a:latin typeface="Courier New" panose="02070309020205020404" pitchFamily="49" charset="0"/>
                <a:cs typeface="Courier New" panose="02070309020205020404" pitchFamily="49" charset="0"/>
              </a:rPr>
              <a:t>0.5000</a:t>
            </a:r>
            <a:r>
              <a:rPr lang="en-US" sz="1050" dirty="0">
                <a:highlight>
                  <a:srgbClr val="FFCCFF"/>
                </a:highlight>
                <a:latin typeface="Courier New" panose="02070309020205020404" pitchFamily="49" charset="0"/>
                <a:cs typeface="Courier New" panose="02070309020205020404" pitchFamily="49" charset="0"/>
              </a:rPr>
              <a:t>  0.1060  0.8771</a:t>
            </a:r>
          </a:p>
          <a:p>
            <a:r>
              <a:rPr lang="en-US" sz="1050" dirty="0">
                <a:highlight>
                  <a:srgbClr val="FFCCFF"/>
                </a:highlight>
                <a:latin typeface="Courier New" panose="02070309020205020404" pitchFamily="49" charset="0"/>
                <a:cs typeface="Courier New" panose="02070309020205020404" pitchFamily="49" charset="0"/>
              </a:rPr>
              <a:t>    48   28.98   </a:t>
            </a:r>
            <a:r>
              <a:rPr lang="en-US" sz="1050" b="1" dirty="0">
                <a:highlight>
                  <a:srgbClr val="FFCCFF"/>
                </a:highlight>
                <a:latin typeface="Courier New" panose="02070309020205020404" pitchFamily="49" charset="0"/>
                <a:cs typeface="Courier New" panose="02070309020205020404" pitchFamily="49" charset="0"/>
              </a:rPr>
              <a:t>0.5000</a:t>
            </a:r>
            <a:r>
              <a:rPr lang="en-US" sz="1050" dirty="0">
                <a:highlight>
                  <a:srgbClr val="FFCCFF"/>
                </a:highlight>
                <a:latin typeface="Courier New" panose="02070309020205020404" pitchFamily="49" charset="0"/>
                <a:cs typeface="Courier New" panose="02070309020205020404" pitchFamily="49" charset="0"/>
              </a:rPr>
              <a:t>  0.8940  0.8771</a:t>
            </a:r>
          </a:p>
          <a:p>
            <a:r>
              <a:rPr lang="en-US" sz="1050" dirty="0">
                <a:latin typeface="Courier New" panose="02070309020205020404" pitchFamily="49" charset="0"/>
                <a:cs typeface="Courier New" panose="02070309020205020404" pitchFamily="49" charset="0"/>
              </a:rPr>
              <a:t>    10   32.05   0.0081  </a:t>
            </a:r>
            <a:r>
              <a:rPr lang="en-US" sz="1050" b="1" dirty="0">
                <a:latin typeface="Courier New" panose="02070309020205020404" pitchFamily="49" charset="0"/>
                <a:cs typeface="Courier New" panose="02070309020205020404" pitchFamily="49" charset="0"/>
              </a:rPr>
              <a:t>0.5000</a:t>
            </a:r>
            <a:r>
              <a:rPr lang="en-US" sz="1050" dirty="0">
                <a:latin typeface="Courier New" panose="02070309020205020404" pitchFamily="49" charset="0"/>
                <a:cs typeface="Courier New" panose="02070309020205020404" pitchFamily="49" charset="0"/>
              </a:rPr>
              <a:t>  0.6229</a:t>
            </a:r>
          </a:p>
          <a:p>
            <a:r>
              <a:rPr lang="en-US" sz="1050" dirty="0">
                <a:latin typeface="Courier New" panose="02070309020205020404" pitchFamily="49" charset="0"/>
                <a:cs typeface="Courier New" panose="02070309020205020404" pitchFamily="49" charset="0"/>
              </a:rPr>
              <a:t>    12   32.05   0.9926  </a:t>
            </a:r>
            <a:r>
              <a:rPr lang="en-US" sz="1050" b="1" dirty="0">
                <a:latin typeface="Courier New" panose="02070309020205020404" pitchFamily="49" charset="0"/>
                <a:cs typeface="Courier New" panose="02070309020205020404" pitchFamily="49" charset="0"/>
              </a:rPr>
              <a:t>0.5000</a:t>
            </a:r>
            <a:r>
              <a:rPr lang="en-US" sz="1050" dirty="0">
                <a:latin typeface="Courier New" panose="02070309020205020404" pitchFamily="49" charset="0"/>
                <a:cs typeface="Courier New" panose="02070309020205020404" pitchFamily="49" charset="0"/>
              </a:rPr>
              <a:t>  0.6229</a:t>
            </a:r>
          </a:p>
          <a:p>
            <a:r>
              <a:rPr lang="en-US" sz="1050" dirty="0">
                <a:latin typeface="Courier New" panose="02070309020205020404" pitchFamily="49" charset="0"/>
                <a:cs typeface="Courier New" panose="02070309020205020404" pitchFamily="49" charset="0"/>
              </a:rPr>
              <a:t>    16   32.05   0.0081  </a:t>
            </a:r>
            <a:r>
              <a:rPr lang="en-US" sz="1050" b="1" dirty="0">
                <a:latin typeface="Courier New" panose="02070309020205020404" pitchFamily="49" charset="0"/>
                <a:cs typeface="Courier New" panose="02070309020205020404" pitchFamily="49" charset="0"/>
              </a:rPr>
              <a:t>0.5000</a:t>
            </a:r>
            <a:r>
              <a:rPr lang="en-US" sz="1050" dirty="0">
                <a:latin typeface="Courier New" panose="02070309020205020404" pitchFamily="49" charset="0"/>
                <a:cs typeface="Courier New" panose="02070309020205020404" pitchFamily="49" charset="0"/>
              </a:rPr>
              <a:t>  0.3771</a:t>
            </a:r>
          </a:p>
          <a:p>
            <a:r>
              <a:rPr lang="en-US" sz="1050" dirty="0">
                <a:latin typeface="Courier New" panose="02070309020205020404" pitchFamily="49" charset="0"/>
                <a:cs typeface="Courier New" panose="02070309020205020404" pitchFamily="49" charset="0"/>
              </a:rPr>
              <a:t>    41   28.98   0.1060  </a:t>
            </a:r>
            <a:r>
              <a:rPr lang="en-US" sz="1050" b="1" dirty="0">
                <a:latin typeface="Courier New" panose="02070309020205020404" pitchFamily="49" charset="0"/>
                <a:cs typeface="Courier New" panose="02070309020205020404" pitchFamily="49" charset="0"/>
              </a:rPr>
              <a:t>0.5000</a:t>
            </a:r>
            <a:r>
              <a:rPr lang="en-US" sz="1050" dirty="0">
                <a:latin typeface="Courier New" panose="02070309020205020404" pitchFamily="49" charset="0"/>
                <a:cs typeface="Courier New" panose="02070309020205020404" pitchFamily="49" charset="0"/>
              </a:rPr>
              <a:t>  0.1229</a:t>
            </a:r>
          </a:p>
          <a:p>
            <a:r>
              <a:rPr lang="en-US" sz="1050" dirty="0">
                <a:latin typeface="Courier New" panose="02070309020205020404" pitchFamily="49" charset="0"/>
                <a:cs typeface="Courier New" panose="02070309020205020404" pitchFamily="49" charset="0"/>
              </a:rPr>
              <a:t>    42   28.98   0.8940  </a:t>
            </a:r>
            <a:r>
              <a:rPr lang="en-US" sz="1050" b="1" dirty="0">
                <a:latin typeface="Courier New" panose="02070309020205020404" pitchFamily="49" charset="0"/>
                <a:cs typeface="Courier New" panose="02070309020205020404" pitchFamily="49" charset="0"/>
              </a:rPr>
              <a:t>0.5000</a:t>
            </a:r>
            <a:r>
              <a:rPr lang="en-US" sz="1050" dirty="0">
                <a:latin typeface="Courier New" panose="02070309020205020404" pitchFamily="49" charset="0"/>
                <a:cs typeface="Courier New" panose="02070309020205020404" pitchFamily="49" charset="0"/>
              </a:rPr>
              <a:t>  0.1229</a:t>
            </a:r>
          </a:p>
          <a:p>
            <a:r>
              <a:rPr lang="en-US" sz="1050" dirty="0">
                <a:latin typeface="Courier New" panose="02070309020205020404" pitchFamily="49" charset="0"/>
                <a:cs typeface="Courier New" panose="02070309020205020404" pitchFamily="49" charset="0"/>
              </a:rPr>
              <a:t>    45   28.98   0.1060  </a:t>
            </a:r>
            <a:r>
              <a:rPr lang="en-US" sz="1050" b="1" dirty="0">
                <a:latin typeface="Courier New" panose="02070309020205020404" pitchFamily="49" charset="0"/>
                <a:cs typeface="Courier New" panose="02070309020205020404" pitchFamily="49" charset="0"/>
              </a:rPr>
              <a:t>0.5000</a:t>
            </a:r>
            <a:r>
              <a:rPr lang="en-US" sz="1050" dirty="0">
                <a:latin typeface="Courier New" panose="02070309020205020404" pitchFamily="49" charset="0"/>
                <a:cs typeface="Courier New" panose="02070309020205020404" pitchFamily="49" charset="0"/>
              </a:rPr>
              <a:t>  0.8771</a:t>
            </a:r>
          </a:p>
          <a:p>
            <a:r>
              <a:rPr lang="en-US" sz="1050" dirty="0">
                <a:latin typeface="Courier New" panose="02070309020205020404" pitchFamily="49" charset="0"/>
                <a:cs typeface="Courier New" panose="02070309020205020404" pitchFamily="49" charset="0"/>
              </a:rPr>
              <a:t>    47   28.98   0.8940  </a:t>
            </a:r>
            <a:r>
              <a:rPr lang="en-US" sz="1050" b="1" dirty="0">
                <a:latin typeface="Courier New" panose="02070309020205020404" pitchFamily="49" charset="0"/>
                <a:cs typeface="Courier New" panose="02070309020205020404" pitchFamily="49" charset="0"/>
              </a:rPr>
              <a:t>0.5000</a:t>
            </a:r>
            <a:r>
              <a:rPr lang="en-US" sz="1050" dirty="0">
                <a:latin typeface="Courier New" panose="02070309020205020404" pitchFamily="49" charset="0"/>
                <a:cs typeface="Courier New" panose="02070309020205020404" pitchFamily="49" charset="0"/>
              </a:rPr>
              <a:t>  0.8771</a:t>
            </a:r>
          </a:p>
          <a:p>
            <a:r>
              <a:rPr lang="en-US" sz="1050" dirty="0">
                <a:latin typeface="Courier New" panose="02070309020205020404" pitchFamily="49" charset="0"/>
                <a:cs typeface="Courier New" panose="02070309020205020404" pitchFamily="49" charset="0"/>
              </a:rPr>
              <a:t>    33   30.79   0.3954  0.4941  </a:t>
            </a:r>
            <a:r>
              <a:rPr lang="en-US" sz="1050" b="1" dirty="0">
                <a:latin typeface="Courier New" panose="02070309020205020404" pitchFamily="49" charset="0"/>
                <a:cs typeface="Courier New" panose="02070309020205020404" pitchFamily="49" charset="0"/>
              </a:rPr>
              <a:t>0.5000</a:t>
            </a:r>
          </a:p>
          <a:p>
            <a:r>
              <a:rPr lang="en-US" sz="1050" dirty="0">
                <a:latin typeface="Courier New" panose="02070309020205020404" pitchFamily="49" charset="0"/>
                <a:cs typeface="Courier New" panose="02070309020205020404" pitchFamily="49" charset="0"/>
              </a:rPr>
              <a:t>    34   30.79   0.6046  0.4941  </a:t>
            </a:r>
            <a:r>
              <a:rPr lang="en-US" sz="1050" b="1" dirty="0">
                <a:latin typeface="Courier New" panose="02070309020205020404" pitchFamily="49" charset="0"/>
                <a:cs typeface="Courier New" panose="02070309020205020404" pitchFamily="49" charset="0"/>
              </a:rPr>
              <a:t>0.5000</a:t>
            </a:r>
          </a:p>
          <a:p>
            <a:r>
              <a:rPr lang="en-US" sz="1050" dirty="0">
                <a:latin typeface="Courier New" panose="02070309020205020404" pitchFamily="49" charset="0"/>
                <a:cs typeface="Courier New" panose="02070309020205020404" pitchFamily="49" charset="0"/>
              </a:rPr>
              <a:t>    35   30.79   0.4941  0.3954  </a:t>
            </a:r>
            <a:r>
              <a:rPr lang="en-US" sz="1050" b="1" dirty="0">
                <a:latin typeface="Courier New" panose="02070309020205020404" pitchFamily="49" charset="0"/>
                <a:cs typeface="Courier New" panose="02070309020205020404" pitchFamily="49" charset="0"/>
              </a:rPr>
              <a:t>0.5000</a:t>
            </a:r>
          </a:p>
          <a:p>
            <a:r>
              <a:rPr lang="en-US" sz="1050" dirty="0">
                <a:latin typeface="Courier New" panose="02070309020205020404" pitchFamily="49" charset="0"/>
                <a:cs typeface="Courier New" panose="02070309020205020404" pitchFamily="49" charset="0"/>
              </a:rPr>
              <a:t>    36   30.79   0.5059  0.3954  </a:t>
            </a:r>
            <a:r>
              <a:rPr lang="en-US" sz="1050" b="1" dirty="0">
                <a:latin typeface="Courier New" panose="02070309020205020404" pitchFamily="49" charset="0"/>
                <a:cs typeface="Courier New" panose="02070309020205020404" pitchFamily="49" charset="0"/>
              </a:rPr>
              <a:t>0.5000</a:t>
            </a:r>
          </a:p>
          <a:p>
            <a:r>
              <a:rPr lang="en-US" sz="1050" dirty="0">
                <a:latin typeface="Courier New" panose="02070309020205020404" pitchFamily="49" charset="0"/>
                <a:cs typeface="Courier New" panose="02070309020205020404" pitchFamily="49" charset="0"/>
              </a:rPr>
              <a:t>    37   30.79   0.3954  0.5059  </a:t>
            </a:r>
            <a:r>
              <a:rPr lang="en-US" sz="1050" b="1" dirty="0">
                <a:latin typeface="Courier New" panose="02070309020205020404" pitchFamily="49" charset="0"/>
                <a:cs typeface="Courier New" panose="02070309020205020404" pitchFamily="49" charset="0"/>
              </a:rPr>
              <a:t>0.5000</a:t>
            </a:r>
          </a:p>
          <a:p>
            <a:r>
              <a:rPr lang="en-US" sz="1050" dirty="0">
                <a:latin typeface="Courier New" panose="02070309020205020404" pitchFamily="49" charset="0"/>
                <a:cs typeface="Courier New" panose="02070309020205020404" pitchFamily="49" charset="0"/>
              </a:rPr>
              <a:t>    38   30.79   0.6046  0.5059  </a:t>
            </a:r>
            <a:r>
              <a:rPr lang="en-US" sz="1050" b="1" dirty="0">
                <a:latin typeface="Courier New" panose="02070309020205020404" pitchFamily="49" charset="0"/>
                <a:cs typeface="Courier New" panose="02070309020205020404" pitchFamily="49" charset="0"/>
              </a:rPr>
              <a:t>0.5000</a:t>
            </a:r>
          </a:p>
          <a:p>
            <a:r>
              <a:rPr lang="en-US" sz="1050" dirty="0">
                <a:latin typeface="Courier New" panose="02070309020205020404" pitchFamily="49" charset="0"/>
                <a:cs typeface="Courier New" panose="02070309020205020404" pitchFamily="49" charset="0"/>
              </a:rPr>
              <a:t>    39   30.79   0.4941  0.6046  </a:t>
            </a:r>
            <a:r>
              <a:rPr lang="en-US" sz="1050" b="1" dirty="0">
                <a:latin typeface="Courier New" panose="02070309020205020404" pitchFamily="49" charset="0"/>
                <a:cs typeface="Courier New" panose="02070309020205020404" pitchFamily="49" charset="0"/>
              </a:rPr>
              <a:t>0.5000</a:t>
            </a:r>
          </a:p>
          <a:p>
            <a:r>
              <a:rPr lang="en-US" sz="1050" dirty="0">
                <a:latin typeface="Courier New" panose="02070309020205020404" pitchFamily="49" charset="0"/>
                <a:cs typeface="Courier New" panose="02070309020205020404" pitchFamily="49" charset="0"/>
              </a:rPr>
              <a:t>    40   30.79   0.5059  0.6046  </a:t>
            </a:r>
            <a:r>
              <a:rPr lang="en-US" sz="1050" b="1" dirty="0">
                <a:latin typeface="Courier New" panose="02070309020205020404" pitchFamily="49" charset="0"/>
                <a:cs typeface="Courier New" panose="02070309020205020404" pitchFamily="49" charset="0"/>
              </a:rPr>
              <a:t>0.5000</a:t>
            </a:r>
            <a:endParaRPr lang="en-US" sz="1050" dirty="0">
              <a:latin typeface="Courier New" panose="02070309020205020404" pitchFamily="49" charset="0"/>
              <a:cs typeface="Courier New" panose="02070309020205020404" pitchFamily="49" charset="0"/>
            </a:endParaRPr>
          </a:p>
          <a:p>
            <a:r>
              <a:rPr lang="en-US" sz="1050" dirty="0">
                <a:latin typeface="Courier New" panose="02070309020205020404" pitchFamily="49" charset="0"/>
                <a:cs typeface="Courier New" panose="02070309020205020404" pitchFamily="49" charset="0"/>
              </a:rPr>
              <a:t>     1  377.52   0.0000  0.0000  0.0000</a:t>
            </a:r>
          </a:p>
          <a:p>
            <a:r>
              <a:rPr lang="en-US" sz="1050" dirty="0">
                <a:latin typeface="Courier New" panose="02070309020205020404" pitchFamily="49" charset="0"/>
                <a:cs typeface="Courier New" panose="02070309020205020404" pitchFamily="49" charset="0"/>
              </a:rPr>
              <a:t>     2   33.12   0.4415  0.5585  0.1267</a:t>
            </a:r>
          </a:p>
          <a:p>
            <a:r>
              <a:rPr lang="en-US" sz="1050" dirty="0">
                <a:latin typeface="Courier New" panose="02070309020205020404" pitchFamily="49" charset="0"/>
                <a:cs typeface="Courier New" panose="02070309020205020404" pitchFamily="49" charset="0"/>
              </a:rPr>
              <a:t>     3   33.12   0.4415  0.4415  0.1267</a:t>
            </a:r>
          </a:p>
          <a:p>
            <a:r>
              <a:rPr lang="en-US" sz="1050" dirty="0">
                <a:latin typeface="Courier New" panose="02070309020205020404" pitchFamily="49" charset="0"/>
                <a:cs typeface="Courier New" panose="02070309020205020404" pitchFamily="49" charset="0"/>
              </a:rPr>
              <a:t>     4   33.12   0.5585  0.4415  0.1267</a:t>
            </a:r>
          </a:p>
          <a:p>
            <a:r>
              <a:rPr lang="en-US" sz="1050" dirty="0">
                <a:latin typeface="Courier New" panose="02070309020205020404" pitchFamily="49" charset="0"/>
                <a:cs typeface="Courier New" panose="02070309020205020404" pitchFamily="49" charset="0"/>
              </a:rPr>
              <a:t>     5   33.12   0.5585  0.5585  0.1267</a:t>
            </a:r>
          </a:p>
          <a:p>
            <a:r>
              <a:rPr lang="en-US" sz="1050" dirty="0">
                <a:latin typeface="Courier New" panose="02070309020205020404" pitchFamily="49" charset="0"/>
                <a:cs typeface="Courier New" panose="02070309020205020404" pitchFamily="49" charset="0"/>
              </a:rPr>
              <a:t>     6   33.12   0.4415  0.4415  0.8733</a:t>
            </a:r>
          </a:p>
          <a:p>
            <a:r>
              <a:rPr lang="en-US" sz="1050" dirty="0">
                <a:latin typeface="Courier New" panose="02070309020205020404" pitchFamily="49" charset="0"/>
                <a:cs typeface="Courier New" panose="02070309020205020404" pitchFamily="49" charset="0"/>
              </a:rPr>
              <a:t>     7   33.12   0.5585  0.4415  0.8733</a:t>
            </a:r>
          </a:p>
          <a:p>
            <a:r>
              <a:rPr lang="en-US" sz="1050" dirty="0">
                <a:latin typeface="Courier New" panose="02070309020205020404" pitchFamily="49" charset="0"/>
                <a:cs typeface="Courier New" panose="02070309020205020404" pitchFamily="49" charset="0"/>
              </a:rPr>
              <a:t>     8   33.12   0.4415  0.5585  0.8733</a:t>
            </a:r>
          </a:p>
          <a:p>
            <a:r>
              <a:rPr lang="en-US" sz="1050" dirty="0">
                <a:latin typeface="Courier New" panose="02070309020205020404" pitchFamily="49" charset="0"/>
                <a:cs typeface="Courier New" panose="02070309020205020404" pitchFamily="49" charset="0"/>
              </a:rPr>
              <a:t>     9   33.12   0.5585  0.5585  0.8733</a:t>
            </a:r>
          </a:p>
          <a:p>
            <a:r>
              <a:rPr lang="en-US" sz="1050" dirty="0">
                <a:latin typeface="Courier New" panose="02070309020205020404" pitchFamily="49" charset="0"/>
                <a:cs typeface="Courier New" panose="02070309020205020404" pitchFamily="49" charset="0"/>
              </a:rPr>
              <a:t>    49   27.88   0.0470  0.9521  0.6269</a:t>
            </a:r>
          </a:p>
          <a:p>
            <a:r>
              <a:rPr lang="en-US" sz="1050" dirty="0">
                <a:latin typeface="Courier New" panose="02070309020205020404" pitchFamily="49" charset="0"/>
                <a:cs typeface="Courier New" panose="02070309020205020404" pitchFamily="49" charset="0"/>
              </a:rPr>
              <a:t>    50   27.88   0.9530  0.9521  0.6269</a:t>
            </a:r>
          </a:p>
          <a:p>
            <a:r>
              <a:rPr lang="en-US" sz="1050" dirty="0">
                <a:latin typeface="Courier New" panose="02070309020205020404" pitchFamily="49" charset="0"/>
                <a:cs typeface="Courier New" panose="02070309020205020404" pitchFamily="49" charset="0"/>
              </a:rPr>
              <a:t>    51   27.88   0.9530  0.9521  0.3731</a:t>
            </a:r>
          </a:p>
          <a:p>
            <a:r>
              <a:rPr lang="en-US" sz="1050" dirty="0">
                <a:latin typeface="Courier New" panose="02070309020205020404" pitchFamily="49" charset="0"/>
                <a:cs typeface="Courier New" panose="02070309020205020404" pitchFamily="49" charset="0"/>
              </a:rPr>
              <a:t>    52   27.88   0.9521  0.9530  0.3731</a:t>
            </a:r>
          </a:p>
          <a:p>
            <a:r>
              <a:rPr lang="en-US" sz="1050" dirty="0">
                <a:latin typeface="Courier New" panose="02070309020205020404" pitchFamily="49" charset="0"/>
                <a:cs typeface="Courier New" panose="02070309020205020404" pitchFamily="49" charset="0"/>
              </a:rPr>
              <a:t>    53   27.88   0.9521  0.0470  0.6269</a:t>
            </a:r>
          </a:p>
          <a:p>
            <a:r>
              <a:rPr lang="en-US" sz="1050" dirty="0">
                <a:latin typeface="Courier New" panose="02070309020205020404" pitchFamily="49" charset="0"/>
                <a:cs typeface="Courier New" panose="02070309020205020404" pitchFamily="49" charset="0"/>
              </a:rPr>
              <a:t>    54   27.88   0.0470  0.0479  0.6269</a:t>
            </a:r>
          </a:p>
          <a:p>
            <a:r>
              <a:rPr lang="en-US" sz="1050" dirty="0">
                <a:latin typeface="Courier New" panose="02070309020205020404" pitchFamily="49" charset="0"/>
                <a:cs typeface="Courier New" panose="02070309020205020404" pitchFamily="49" charset="0"/>
              </a:rPr>
              <a:t>    55   27.88   0.9530  0.0479  0.6269</a:t>
            </a:r>
          </a:p>
          <a:p>
            <a:r>
              <a:rPr lang="en-US" sz="1050" dirty="0">
                <a:latin typeface="Courier New" panose="02070309020205020404" pitchFamily="49" charset="0"/>
                <a:cs typeface="Courier New" panose="02070309020205020404" pitchFamily="49" charset="0"/>
              </a:rPr>
              <a:t>    56   27.88   0.9521  0.0470  0.3731</a:t>
            </a:r>
          </a:p>
          <a:p>
            <a:r>
              <a:rPr lang="en-US" sz="1050" dirty="0">
                <a:latin typeface="Courier New" panose="02070309020205020404" pitchFamily="49" charset="0"/>
                <a:cs typeface="Courier New" panose="02070309020205020404" pitchFamily="49" charset="0"/>
              </a:rPr>
              <a:t>    57   27.88   0.0470  0.0479  0.3731</a:t>
            </a:r>
          </a:p>
          <a:p>
            <a:r>
              <a:rPr lang="en-US" sz="1050" dirty="0">
                <a:latin typeface="Courier New" panose="02070309020205020404" pitchFamily="49" charset="0"/>
                <a:cs typeface="Courier New" panose="02070309020205020404" pitchFamily="49" charset="0"/>
              </a:rPr>
              <a:t>    58   27.88   0.9530  0.0479  0.3731</a:t>
            </a:r>
          </a:p>
          <a:p>
            <a:r>
              <a:rPr lang="en-US" sz="1050" dirty="0">
                <a:latin typeface="Courier New" panose="02070309020205020404" pitchFamily="49" charset="0"/>
                <a:cs typeface="Courier New" panose="02070309020205020404" pitchFamily="49" charset="0"/>
              </a:rPr>
              <a:t>    59   27.88   0.0470  0.9521  0.3731</a:t>
            </a:r>
          </a:p>
          <a:p>
            <a:r>
              <a:rPr lang="en-US" sz="1050" dirty="0">
                <a:latin typeface="Courier New" panose="02070309020205020404" pitchFamily="49" charset="0"/>
                <a:cs typeface="Courier New" panose="02070309020205020404" pitchFamily="49" charset="0"/>
              </a:rPr>
              <a:t>    60   27.88   0.0479  0.9530  0.3731</a:t>
            </a:r>
          </a:p>
          <a:p>
            <a:r>
              <a:rPr lang="en-US" sz="1050" dirty="0">
                <a:latin typeface="Courier New" panose="02070309020205020404" pitchFamily="49" charset="0"/>
                <a:cs typeface="Courier New" panose="02070309020205020404" pitchFamily="49" charset="0"/>
              </a:rPr>
              <a:t>    61    9.30   0.0000  0.0170  0.0205</a:t>
            </a:r>
          </a:p>
          <a:p>
            <a:r>
              <a:rPr lang="en-US" sz="1050" dirty="0">
                <a:latin typeface="Courier New" panose="02070309020205020404" pitchFamily="49" charset="0"/>
                <a:cs typeface="Courier New" panose="02070309020205020404" pitchFamily="49" charset="0"/>
              </a:rPr>
              <a:t>    62</a:t>
            </a:r>
          </a:p>
        </p:txBody>
      </p:sp>
      <p:cxnSp>
        <p:nvCxnSpPr>
          <p:cNvPr id="6" name="Straight Arrow Connector 5">
            <a:extLst>
              <a:ext uri="{FF2B5EF4-FFF2-40B4-BE49-F238E27FC236}">
                <a16:creationId xmlns:a16="http://schemas.microsoft.com/office/drawing/2014/main" id="{20F3DBAB-BCDC-4732-A55A-31E387ADE85D}"/>
              </a:ext>
            </a:extLst>
          </p:cNvPr>
          <p:cNvCxnSpPr>
            <a:cxnSpLocks/>
          </p:cNvCxnSpPr>
          <p:nvPr/>
        </p:nvCxnSpPr>
        <p:spPr>
          <a:xfrm>
            <a:off x="3368387" y="3910395"/>
            <a:ext cx="2574572" cy="82485"/>
          </a:xfrm>
          <a:prstGeom prst="straightConnector1">
            <a:avLst/>
          </a:prstGeom>
          <a:ln w="28575">
            <a:solidFill>
              <a:srgbClr val="F0AEE8"/>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280CCBB5-596A-4F09-9D24-D1C99CAC91C5}"/>
              </a:ext>
            </a:extLst>
          </p:cNvPr>
          <p:cNvCxnSpPr>
            <a:cxnSpLocks/>
          </p:cNvCxnSpPr>
          <p:nvPr/>
        </p:nvCxnSpPr>
        <p:spPr>
          <a:xfrm>
            <a:off x="3368387" y="3910395"/>
            <a:ext cx="2574572" cy="227265"/>
          </a:xfrm>
          <a:prstGeom prst="straightConnector1">
            <a:avLst/>
          </a:prstGeom>
          <a:ln w="28575">
            <a:solidFill>
              <a:srgbClr val="F0AEE8"/>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BC906F53-313B-4C33-BE57-B2430CCA2C73}"/>
              </a:ext>
            </a:extLst>
          </p:cNvPr>
          <p:cNvCxnSpPr>
            <a:cxnSpLocks/>
          </p:cNvCxnSpPr>
          <p:nvPr/>
        </p:nvCxnSpPr>
        <p:spPr>
          <a:xfrm>
            <a:off x="3368387" y="3910395"/>
            <a:ext cx="2574572" cy="387285"/>
          </a:xfrm>
          <a:prstGeom prst="straightConnector1">
            <a:avLst/>
          </a:prstGeom>
          <a:ln w="28575">
            <a:solidFill>
              <a:srgbClr val="F0AEE8"/>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B740136-432A-4280-8216-A0F26872498F}"/>
              </a:ext>
            </a:extLst>
          </p:cNvPr>
          <p:cNvCxnSpPr>
            <a:cxnSpLocks/>
          </p:cNvCxnSpPr>
          <p:nvPr/>
        </p:nvCxnSpPr>
        <p:spPr>
          <a:xfrm>
            <a:off x="3368387" y="3910395"/>
            <a:ext cx="2574572" cy="562545"/>
          </a:xfrm>
          <a:prstGeom prst="straightConnector1">
            <a:avLst/>
          </a:prstGeom>
          <a:ln w="28575">
            <a:solidFill>
              <a:srgbClr val="F0AEE8"/>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A1CC6C9-F0CA-4DF1-A60B-67B2A508ECDE}"/>
              </a:ext>
            </a:extLst>
          </p:cNvPr>
          <p:cNvSpPr txBox="1"/>
          <p:nvPr/>
        </p:nvSpPr>
        <p:spPr>
          <a:xfrm>
            <a:off x="5866758" y="997132"/>
            <a:ext cx="2348720" cy="7848302"/>
          </a:xfrm>
          <a:prstGeom prst="rect">
            <a:avLst/>
          </a:prstGeom>
          <a:noFill/>
          <a:ln>
            <a:noFill/>
          </a:ln>
        </p:spPr>
        <p:txBody>
          <a:bodyPr wrap="none" rtlCol="0">
            <a:spAutoFit/>
          </a:bodyPr>
          <a:lstStyle/>
          <a:p>
            <a:r>
              <a:rPr lang="en-US" sz="1050" dirty="0" err="1">
                <a:solidFill>
                  <a:schemeClr val="tx2"/>
                </a:solidFill>
                <a:latin typeface="Courier New" panose="02070309020205020404" pitchFamily="49" charset="0"/>
                <a:cs typeface="Courier New" panose="02070309020205020404" pitchFamily="49" charset="0"/>
              </a:rPr>
              <a:t>Symm</a:t>
            </a:r>
            <a:endParaRPr lang="en-US" sz="1050" dirty="0">
              <a:solidFill>
                <a:schemeClr val="tx2"/>
              </a:solidFill>
              <a:latin typeface="Courier New" panose="02070309020205020404" pitchFamily="49" charset="0"/>
              <a:cs typeface="Courier New" panose="02070309020205020404" pitchFamily="49" charset="0"/>
            </a:endParaRPr>
          </a:p>
          <a:p>
            <a:r>
              <a:rPr lang="en-US" sz="1050" dirty="0">
                <a:solidFill>
                  <a:schemeClr val="tx2"/>
                </a:solidFill>
                <a:latin typeface="Courier New" panose="02070309020205020404" pitchFamily="49" charset="0"/>
                <a:cs typeface="Courier New" panose="02070309020205020404" pitchFamily="49" charset="0"/>
              </a:rPr>
              <a:t>Op#    u       v      w</a:t>
            </a:r>
          </a:p>
          <a:p>
            <a:r>
              <a:rPr lang="en-US" sz="1050" dirty="0">
                <a:solidFill>
                  <a:schemeClr val="tx2"/>
                </a:solidFill>
                <a:latin typeface="Courier New" panose="02070309020205020404" pitchFamily="49" charset="0"/>
                <a:cs typeface="Courier New" panose="02070309020205020404" pitchFamily="49" charset="0"/>
              </a:rPr>
              <a:t>2-3) -½-x+y, -½-x-y,  -¼</a:t>
            </a:r>
          </a:p>
          <a:p>
            <a:r>
              <a:rPr lang="en-US" sz="1050" dirty="0">
                <a:solidFill>
                  <a:schemeClr val="tx2"/>
                </a:solidFill>
                <a:latin typeface="Courier New" panose="02070309020205020404" pitchFamily="49" charset="0"/>
                <a:cs typeface="Courier New" panose="02070309020205020404" pitchFamily="49" charset="0"/>
              </a:rPr>
              <a:t>3-2)  ½+x-y,  ½+x+y,   ¼</a:t>
            </a:r>
          </a:p>
          <a:p>
            <a:r>
              <a:rPr lang="en-US" sz="1050" dirty="0">
                <a:solidFill>
                  <a:schemeClr val="tx2"/>
                </a:solidFill>
                <a:latin typeface="Courier New" panose="02070309020205020404" pitchFamily="49" charset="0"/>
                <a:cs typeface="Courier New" panose="02070309020205020404" pitchFamily="49" charset="0"/>
              </a:rPr>
              <a:t>1-4) -½+x-y, -½+x+y,  -¼</a:t>
            </a:r>
          </a:p>
          <a:p>
            <a:r>
              <a:rPr lang="en-US" sz="1050" dirty="0">
                <a:solidFill>
                  <a:schemeClr val="tx2"/>
                </a:solidFill>
                <a:latin typeface="Courier New" panose="02070309020205020404" pitchFamily="49" charset="0"/>
                <a:cs typeface="Courier New" panose="02070309020205020404" pitchFamily="49" charset="0"/>
              </a:rPr>
              <a:t>4-1)  ½-x+y,  ½-x-y,   ¼</a:t>
            </a:r>
          </a:p>
          <a:p>
            <a:r>
              <a:rPr lang="en-US" sz="1050" dirty="0">
                <a:solidFill>
                  <a:schemeClr val="tx2"/>
                </a:solidFill>
                <a:latin typeface="Courier New" panose="02070309020205020404" pitchFamily="49" charset="0"/>
                <a:cs typeface="Courier New" panose="02070309020205020404" pitchFamily="49" charset="0"/>
              </a:rPr>
              <a:t>6-7) -½+x-y, -½-x-y,  -¼</a:t>
            </a:r>
          </a:p>
          <a:p>
            <a:r>
              <a:rPr lang="en-US" sz="1050" dirty="0">
                <a:solidFill>
                  <a:schemeClr val="tx2"/>
                </a:solidFill>
                <a:latin typeface="Courier New" panose="02070309020205020404" pitchFamily="49" charset="0"/>
                <a:cs typeface="Courier New" panose="02070309020205020404" pitchFamily="49" charset="0"/>
              </a:rPr>
              <a:t>7-6)  ½-x+y,  ½+x+y,   ¼</a:t>
            </a:r>
          </a:p>
          <a:p>
            <a:r>
              <a:rPr lang="en-US" sz="1050" dirty="0">
                <a:solidFill>
                  <a:schemeClr val="tx2"/>
                </a:solidFill>
                <a:latin typeface="Courier New" panose="02070309020205020404" pitchFamily="49" charset="0"/>
                <a:cs typeface="Courier New" panose="02070309020205020404" pitchFamily="49" charset="0"/>
              </a:rPr>
              <a:t>5-8) -½-x+y, -½+x+y,  -¼</a:t>
            </a:r>
          </a:p>
          <a:p>
            <a:r>
              <a:rPr lang="en-US" sz="1050" dirty="0">
                <a:solidFill>
                  <a:schemeClr val="tx2"/>
                </a:solidFill>
                <a:latin typeface="Courier New" panose="02070309020205020404" pitchFamily="49" charset="0"/>
                <a:cs typeface="Courier New" panose="02070309020205020404" pitchFamily="49" charset="0"/>
              </a:rPr>
              <a:t>8-5)  ½+x-y,  ½-x-y,   ¼</a:t>
            </a:r>
          </a:p>
          <a:p>
            <a:r>
              <a:rPr lang="en-US" sz="1050" dirty="0">
                <a:solidFill>
                  <a:schemeClr val="tx2"/>
                </a:solidFill>
                <a:latin typeface="Courier New" panose="02070309020205020404" pitchFamily="49" charset="0"/>
                <a:cs typeface="Courier New" panose="02070309020205020404" pitchFamily="49" charset="0"/>
              </a:rPr>
              <a:t>1-3) -½+x+y, -½-x+y,  -¾</a:t>
            </a:r>
          </a:p>
          <a:p>
            <a:r>
              <a:rPr lang="en-US" sz="1050" dirty="0">
                <a:solidFill>
                  <a:schemeClr val="tx2"/>
                </a:solidFill>
                <a:latin typeface="Courier New" panose="02070309020205020404" pitchFamily="49" charset="0"/>
                <a:cs typeface="Courier New" panose="02070309020205020404" pitchFamily="49" charset="0"/>
              </a:rPr>
              <a:t>3-1)  ½-x-y,  ½+x-y,   ¾</a:t>
            </a:r>
          </a:p>
          <a:p>
            <a:r>
              <a:rPr lang="en-US" sz="1050" dirty="0">
                <a:solidFill>
                  <a:schemeClr val="tx2"/>
                </a:solidFill>
                <a:latin typeface="Courier New" panose="02070309020205020404" pitchFamily="49" charset="0"/>
                <a:cs typeface="Courier New" panose="02070309020205020404" pitchFamily="49" charset="0"/>
              </a:rPr>
              <a:t>2-4) -½-x-y, -½+x-y,   ¼</a:t>
            </a:r>
          </a:p>
          <a:p>
            <a:r>
              <a:rPr lang="en-US" sz="1050" dirty="0">
                <a:solidFill>
                  <a:schemeClr val="tx2"/>
                </a:solidFill>
                <a:latin typeface="Courier New" panose="02070309020205020404" pitchFamily="49" charset="0"/>
                <a:cs typeface="Courier New" panose="02070309020205020404" pitchFamily="49" charset="0"/>
              </a:rPr>
              <a:t>4-2)  ½+x+y,  ½-x+y,  -¼</a:t>
            </a:r>
          </a:p>
          <a:p>
            <a:r>
              <a:rPr lang="en-US" sz="1050" dirty="0">
                <a:solidFill>
                  <a:schemeClr val="tx2"/>
                </a:solidFill>
                <a:latin typeface="Courier New" panose="02070309020205020404" pitchFamily="49" charset="0"/>
                <a:cs typeface="Courier New" panose="02070309020205020404" pitchFamily="49" charset="0"/>
              </a:rPr>
              <a:t>5-7) -½+x+y, -½+x-y,  -¾</a:t>
            </a:r>
          </a:p>
          <a:p>
            <a:r>
              <a:rPr lang="en-US" sz="1050" dirty="0">
                <a:solidFill>
                  <a:schemeClr val="tx2"/>
                </a:solidFill>
                <a:latin typeface="Courier New" panose="02070309020205020404" pitchFamily="49" charset="0"/>
                <a:cs typeface="Courier New" panose="02070309020205020404" pitchFamily="49" charset="0"/>
              </a:rPr>
              <a:t>7-5)  ½-x-y,  ½-x+y,   ¾</a:t>
            </a:r>
          </a:p>
          <a:p>
            <a:r>
              <a:rPr lang="es-ES" sz="1050" dirty="0">
                <a:solidFill>
                  <a:schemeClr val="tx2"/>
                </a:solidFill>
                <a:latin typeface="Courier New" panose="02070309020205020404" pitchFamily="49" charset="0"/>
                <a:cs typeface="Courier New" panose="02070309020205020404" pitchFamily="49" charset="0"/>
              </a:rPr>
              <a:t>6-8)  ½-x-y, -½-x+y,   ¼</a:t>
            </a:r>
          </a:p>
          <a:p>
            <a:r>
              <a:rPr lang="es-ES" sz="1050" dirty="0">
                <a:solidFill>
                  <a:schemeClr val="tx2"/>
                </a:solidFill>
                <a:latin typeface="Courier New" panose="02070309020205020404" pitchFamily="49" charset="0"/>
                <a:cs typeface="Courier New" panose="02070309020205020404" pitchFamily="49" charset="0"/>
              </a:rPr>
              <a:t>8-6) -½+x+y,  ½+x-y,  -¼</a:t>
            </a:r>
          </a:p>
          <a:p>
            <a:r>
              <a:rPr lang="en-US" sz="1050" dirty="0">
                <a:solidFill>
                  <a:schemeClr val="tx2"/>
                </a:solidFill>
                <a:highlight>
                  <a:srgbClr val="FFCCFF"/>
                </a:highlight>
                <a:latin typeface="Courier New" panose="02070309020205020404" pitchFamily="49" charset="0"/>
                <a:cs typeface="Courier New" panose="02070309020205020404" pitchFamily="49" charset="0"/>
              </a:rPr>
              <a:t>4-5)      ½,   ½-2x,   ¼+2z</a:t>
            </a:r>
          </a:p>
          <a:p>
            <a:r>
              <a:rPr lang="en-US" sz="1050" dirty="0">
                <a:solidFill>
                  <a:schemeClr val="tx2"/>
                </a:solidFill>
                <a:highlight>
                  <a:srgbClr val="FFCCFF"/>
                </a:highlight>
                <a:latin typeface="Courier New" panose="02070309020205020404" pitchFamily="49" charset="0"/>
                <a:cs typeface="Courier New" panose="02070309020205020404" pitchFamily="49" charset="0"/>
              </a:rPr>
              <a:t>5-4)     -½,  -½+2x,  -¼-2z</a:t>
            </a:r>
          </a:p>
          <a:p>
            <a:r>
              <a:rPr lang="en-US" sz="1050" b="1" dirty="0">
                <a:solidFill>
                  <a:schemeClr val="tx2"/>
                </a:solidFill>
                <a:highlight>
                  <a:srgbClr val="FFCCFF"/>
                </a:highlight>
                <a:latin typeface="Courier New" panose="02070309020205020404" pitchFamily="49" charset="0"/>
                <a:cs typeface="Courier New" panose="02070309020205020404" pitchFamily="49" charset="0"/>
              </a:rPr>
              <a:t>3-6)      ½,   ½+2x,   ¼+2z</a:t>
            </a:r>
          </a:p>
          <a:p>
            <a:r>
              <a:rPr lang="en-US" sz="1050" dirty="0">
                <a:solidFill>
                  <a:schemeClr val="tx2"/>
                </a:solidFill>
                <a:highlight>
                  <a:srgbClr val="FFCCFF"/>
                </a:highlight>
                <a:latin typeface="Courier New" panose="02070309020205020404" pitchFamily="49" charset="0"/>
                <a:cs typeface="Courier New" panose="02070309020205020404" pitchFamily="49" charset="0"/>
              </a:rPr>
              <a:t>6-3)     -½,  -½-2x,  -¼-2z</a:t>
            </a:r>
          </a:p>
          <a:p>
            <a:r>
              <a:rPr lang="en-US" sz="1050" dirty="0">
                <a:solidFill>
                  <a:schemeClr val="tx2"/>
                </a:solidFill>
                <a:highlight>
                  <a:srgbClr val="FFCCFF"/>
                </a:highlight>
                <a:latin typeface="Courier New" panose="02070309020205020404" pitchFamily="49" charset="0"/>
                <a:cs typeface="Courier New" panose="02070309020205020404" pitchFamily="49" charset="0"/>
              </a:rPr>
              <a:t>2-7)     -½,  -½-2y,  -¼+2z</a:t>
            </a:r>
          </a:p>
          <a:p>
            <a:r>
              <a:rPr lang="en-US" sz="1050" dirty="0">
                <a:solidFill>
                  <a:schemeClr val="tx2"/>
                </a:solidFill>
                <a:highlight>
                  <a:srgbClr val="FFCCFF"/>
                </a:highlight>
                <a:latin typeface="Courier New" panose="02070309020205020404" pitchFamily="49" charset="0"/>
                <a:cs typeface="Courier New" panose="02070309020205020404" pitchFamily="49" charset="0"/>
              </a:rPr>
              <a:t>7-2)      ½,   ½+2y,   ¼-2z</a:t>
            </a:r>
          </a:p>
          <a:p>
            <a:r>
              <a:rPr lang="en-US" sz="1050" dirty="0">
                <a:solidFill>
                  <a:schemeClr val="tx2"/>
                </a:solidFill>
                <a:highlight>
                  <a:srgbClr val="FFCCFF"/>
                </a:highlight>
                <a:latin typeface="Courier New" panose="02070309020205020404" pitchFamily="49" charset="0"/>
                <a:cs typeface="Courier New" panose="02070309020205020404" pitchFamily="49" charset="0"/>
              </a:rPr>
              <a:t>1-8)     -½,  -½+2y,  -¼+2z</a:t>
            </a:r>
          </a:p>
          <a:p>
            <a:r>
              <a:rPr lang="en-US" sz="1050" dirty="0">
                <a:solidFill>
                  <a:schemeClr val="tx2"/>
                </a:solidFill>
                <a:highlight>
                  <a:srgbClr val="FFCCFF"/>
                </a:highlight>
                <a:latin typeface="Courier New" panose="02070309020205020404" pitchFamily="49" charset="0"/>
                <a:cs typeface="Courier New" panose="02070309020205020404" pitchFamily="49" charset="0"/>
              </a:rPr>
              <a:t>8-1)      ½,   ½-2y,   ¼-2z</a:t>
            </a:r>
          </a:p>
          <a:p>
            <a:r>
              <a:rPr lang="en-US" sz="1050" dirty="0">
                <a:solidFill>
                  <a:schemeClr val="tx2"/>
                </a:solidFill>
                <a:latin typeface="Courier New" panose="02070309020205020404" pitchFamily="49" charset="0"/>
                <a:cs typeface="Courier New" panose="02070309020205020404" pitchFamily="49" charset="0"/>
              </a:rPr>
              <a:t>3-5)   ½-2y,      ½,  -¼+2z</a:t>
            </a:r>
          </a:p>
          <a:p>
            <a:r>
              <a:rPr lang="en-US" sz="1050" dirty="0">
                <a:solidFill>
                  <a:schemeClr val="tx2"/>
                </a:solidFill>
                <a:latin typeface="Courier New" panose="02070309020205020404" pitchFamily="49" charset="0"/>
                <a:cs typeface="Courier New" panose="02070309020205020404" pitchFamily="49" charset="0"/>
              </a:rPr>
              <a:t>5-3)  -½+2y,     -½,   ¼-2z</a:t>
            </a:r>
          </a:p>
          <a:p>
            <a:r>
              <a:rPr lang="en-US" sz="1050" dirty="0">
                <a:solidFill>
                  <a:schemeClr val="tx2"/>
                </a:solidFill>
                <a:latin typeface="Courier New" panose="02070309020205020404" pitchFamily="49" charset="0"/>
                <a:cs typeface="Courier New" panose="02070309020205020404" pitchFamily="49" charset="0"/>
              </a:rPr>
              <a:t>4-6)   ½+2y,      ½,  -¼+2z</a:t>
            </a:r>
          </a:p>
          <a:p>
            <a:r>
              <a:rPr lang="en-US" sz="1050" dirty="0">
                <a:solidFill>
                  <a:schemeClr val="tx2"/>
                </a:solidFill>
                <a:latin typeface="Courier New" panose="02070309020205020404" pitchFamily="49" charset="0"/>
                <a:cs typeface="Courier New" panose="02070309020205020404" pitchFamily="49" charset="0"/>
              </a:rPr>
              <a:t>6-4)  -½-2y,     -½,   ¼-2z</a:t>
            </a:r>
          </a:p>
          <a:p>
            <a:r>
              <a:rPr lang="en-US" sz="1050" dirty="0">
                <a:solidFill>
                  <a:schemeClr val="tx2"/>
                </a:solidFill>
                <a:latin typeface="Courier New" panose="02070309020205020404" pitchFamily="49" charset="0"/>
                <a:cs typeface="Courier New" panose="02070309020205020404" pitchFamily="49" charset="0"/>
              </a:rPr>
              <a:t>1-7)  -½+2x,     -½,  -¾+2z</a:t>
            </a:r>
          </a:p>
          <a:p>
            <a:r>
              <a:rPr lang="en-US" sz="1050" dirty="0">
                <a:solidFill>
                  <a:schemeClr val="tx2"/>
                </a:solidFill>
                <a:latin typeface="Courier New" panose="02070309020205020404" pitchFamily="49" charset="0"/>
                <a:cs typeface="Courier New" panose="02070309020205020404" pitchFamily="49" charset="0"/>
              </a:rPr>
              <a:t>7-1)   ½-2x,      ½,   ¾-2z</a:t>
            </a:r>
          </a:p>
          <a:p>
            <a:r>
              <a:rPr lang="en-US" sz="1050" dirty="0">
                <a:solidFill>
                  <a:schemeClr val="tx2"/>
                </a:solidFill>
                <a:latin typeface="Courier New" panose="02070309020205020404" pitchFamily="49" charset="0"/>
                <a:cs typeface="Courier New" panose="02070309020205020404" pitchFamily="49" charset="0"/>
              </a:rPr>
              <a:t>2-8)  -½-2x,     -½,   ¼+2z</a:t>
            </a:r>
          </a:p>
          <a:p>
            <a:r>
              <a:rPr lang="en-US" sz="1050" dirty="0">
                <a:solidFill>
                  <a:schemeClr val="tx2"/>
                </a:solidFill>
                <a:latin typeface="Courier New" panose="02070309020205020404" pitchFamily="49" charset="0"/>
                <a:cs typeface="Courier New" panose="02070309020205020404" pitchFamily="49" charset="0"/>
              </a:rPr>
              <a:t>8-2)   ½+2x,      ½,  -¼-2z</a:t>
            </a:r>
          </a:p>
          <a:p>
            <a:r>
              <a:rPr lang="en-US" sz="1050" dirty="0">
                <a:solidFill>
                  <a:schemeClr val="tx2"/>
                </a:solidFill>
                <a:latin typeface="Courier New" panose="02070309020205020404" pitchFamily="49" charset="0"/>
                <a:cs typeface="Courier New" panose="02070309020205020404" pitchFamily="49" charset="0"/>
              </a:rPr>
              <a:t>1-2)     2x,     2y,  -½</a:t>
            </a:r>
          </a:p>
          <a:p>
            <a:r>
              <a:rPr lang="en-US" sz="1050" dirty="0">
                <a:solidFill>
                  <a:schemeClr val="tx2"/>
                </a:solidFill>
                <a:latin typeface="Courier New" panose="02070309020205020404" pitchFamily="49" charset="0"/>
                <a:cs typeface="Courier New" panose="02070309020205020404" pitchFamily="49" charset="0"/>
              </a:rPr>
              <a:t>2-1)    -2x,    -2y,   ½</a:t>
            </a:r>
          </a:p>
          <a:p>
            <a:r>
              <a:rPr lang="en-US" sz="1050" dirty="0">
                <a:solidFill>
                  <a:schemeClr val="tx2"/>
                </a:solidFill>
                <a:latin typeface="Courier New" panose="02070309020205020404" pitchFamily="49" charset="0"/>
                <a:cs typeface="Courier New" panose="02070309020205020404" pitchFamily="49" charset="0"/>
              </a:rPr>
              <a:t>3-4)    -2y,     2x,   ½</a:t>
            </a:r>
          </a:p>
          <a:p>
            <a:r>
              <a:rPr lang="en-US" sz="1050" dirty="0">
                <a:solidFill>
                  <a:schemeClr val="tx2"/>
                </a:solidFill>
                <a:latin typeface="Courier New" panose="02070309020205020404" pitchFamily="49" charset="0"/>
                <a:cs typeface="Courier New" panose="02070309020205020404" pitchFamily="49" charset="0"/>
              </a:rPr>
              <a:t>4-3)     2y,    -2x,  -½</a:t>
            </a:r>
          </a:p>
          <a:p>
            <a:r>
              <a:rPr lang="en-US" sz="1050" dirty="0">
                <a:solidFill>
                  <a:schemeClr val="tx2"/>
                </a:solidFill>
                <a:latin typeface="Courier New" panose="02070309020205020404" pitchFamily="49" charset="0"/>
                <a:cs typeface="Courier New" panose="02070309020205020404" pitchFamily="49" charset="0"/>
              </a:rPr>
              <a:t>5-6)     2y,     2x,  -½</a:t>
            </a:r>
          </a:p>
          <a:p>
            <a:r>
              <a:rPr lang="en-US" sz="1050" dirty="0">
                <a:solidFill>
                  <a:schemeClr val="tx2"/>
                </a:solidFill>
                <a:latin typeface="Courier New" panose="02070309020205020404" pitchFamily="49" charset="0"/>
                <a:cs typeface="Courier New" panose="02070309020205020404" pitchFamily="49" charset="0"/>
              </a:rPr>
              <a:t>6-5)    -2y,    -2x,   ½</a:t>
            </a:r>
          </a:p>
          <a:p>
            <a:r>
              <a:rPr lang="en-US" sz="1050" dirty="0">
                <a:solidFill>
                  <a:schemeClr val="tx2"/>
                </a:solidFill>
                <a:latin typeface="Courier New" panose="02070309020205020404" pitchFamily="49" charset="0"/>
                <a:cs typeface="Courier New" panose="02070309020205020404" pitchFamily="49" charset="0"/>
              </a:rPr>
              <a:t>7-8)    -2x,     2y,   ½</a:t>
            </a:r>
          </a:p>
          <a:p>
            <a:r>
              <a:rPr lang="en-US" sz="1050" dirty="0">
                <a:solidFill>
                  <a:schemeClr val="tx2"/>
                </a:solidFill>
                <a:latin typeface="Courier New" panose="02070309020205020404" pitchFamily="49" charset="0"/>
                <a:cs typeface="Courier New" panose="02070309020205020404" pitchFamily="49" charset="0"/>
              </a:rPr>
              <a:t>8-7)     2x,    -2y,  -½</a:t>
            </a:r>
          </a:p>
          <a:p>
            <a:r>
              <a:rPr lang="en-US" sz="1050" dirty="0">
                <a:solidFill>
                  <a:schemeClr val="tx2"/>
                </a:solidFill>
                <a:latin typeface="Courier New" panose="02070309020205020404" pitchFamily="49" charset="0"/>
                <a:cs typeface="Courier New" panose="02070309020205020404" pitchFamily="49" charset="0"/>
              </a:rPr>
              <a:t>1-5)    x-y,   -</a:t>
            </a:r>
            <a:r>
              <a:rPr lang="en-US" sz="1050" dirty="0" err="1">
                <a:solidFill>
                  <a:schemeClr val="tx2"/>
                </a:solidFill>
                <a:latin typeface="Courier New" panose="02070309020205020404" pitchFamily="49" charset="0"/>
                <a:cs typeface="Courier New" panose="02070309020205020404" pitchFamily="49" charset="0"/>
              </a:rPr>
              <a:t>x+y</a:t>
            </a:r>
            <a:r>
              <a:rPr lang="en-US" sz="1050" dirty="0">
                <a:solidFill>
                  <a:schemeClr val="tx2"/>
                </a:solidFill>
                <a:latin typeface="Courier New" panose="02070309020205020404" pitchFamily="49" charset="0"/>
                <a:cs typeface="Courier New" panose="02070309020205020404" pitchFamily="49" charset="0"/>
              </a:rPr>
              <a:t>,  2z</a:t>
            </a:r>
          </a:p>
          <a:p>
            <a:r>
              <a:rPr lang="en-US" sz="1050" dirty="0">
                <a:solidFill>
                  <a:schemeClr val="tx2"/>
                </a:solidFill>
                <a:latin typeface="Courier New" panose="02070309020205020404" pitchFamily="49" charset="0"/>
                <a:cs typeface="Courier New" panose="02070309020205020404" pitchFamily="49" charset="0"/>
              </a:rPr>
              <a:t>5-1)   -</a:t>
            </a:r>
            <a:r>
              <a:rPr lang="en-US" sz="1050" dirty="0" err="1">
                <a:solidFill>
                  <a:schemeClr val="tx2"/>
                </a:solidFill>
                <a:latin typeface="Courier New" panose="02070309020205020404" pitchFamily="49" charset="0"/>
                <a:cs typeface="Courier New" panose="02070309020205020404" pitchFamily="49" charset="0"/>
              </a:rPr>
              <a:t>x+y</a:t>
            </a:r>
            <a:r>
              <a:rPr lang="en-US" sz="1050" dirty="0">
                <a:solidFill>
                  <a:schemeClr val="tx2"/>
                </a:solidFill>
                <a:latin typeface="Courier New" panose="02070309020205020404" pitchFamily="49" charset="0"/>
                <a:cs typeface="Courier New" panose="02070309020205020404" pitchFamily="49" charset="0"/>
              </a:rPr>
              <a:t>,    x-y, -2z</a:t>
            </a:r>
          </a:p>
          <a:p>
            <a:r>
              <a:rPr lang="en-US" sz="1050" dirty="0">
                <a:solidFill>
                  <a:schemeClr val="tx2"/>
                </a:solidFill>
                <a:latin typeface="Courier New" panose="02070309020205020404" pitchFamily="49" charset="0"/>
                <a:cs typeface="Courier New" panose="02070309020205020404" pitchFamily="49" charset="0"/>
              </a:rPr>
              <a:t>2-5)   -x-y,   -x-y,  ½+2z</a:t>
            </a:r>
          </a:p>
          <a:p>
            <a:r>
              <a:rPr lang="en-US" sz="1050" dirty="0">
                <a:solidFill>
                  <a:schemeClr val="tx2"/>
                </a:solidFill>
                <a:latin typeface="Courier New" panose="02070309020205020404" pitchFamily="49" charset="0"/>
                <a:cs typeface="Courier New" panose="02070309020205020404" pitchFamily="49" charset="0"/>
              </a:rPr>
              <a:t>5-2)    </a:t>
            </a:r>
            <a:r>
              <a:rPr lang="en-US" sz="1050" dirty="0" err="1">
                <a:solidFill>
                  <a:schemeClr val="tx2"/>
                </a:solidFill>
                <a:latin typeface="Courier New" panose="02070309020205020404" pitchFamily="49" charset="0"/>
                <a:cs typeface="Courier New" panose="02070309020205020404" pitchFamily="49" charset="0"/>
              </a:rPr>
              <a:t>x+y</a:t>
            </a:r>
            <a:r>
              <a:rPr lang="en-US" sz="1050" dirty="0">
                <a:solidFill>
                  <a:schemeClr val="tx2"/>
                </a:solidFill>
                <a:latin typeface="Courier New" panose="02070309020205020404" pitchFamily="49" charset="0"/>
                <a:cs typeface="Courier New" panose="02070309020205020404" pitchFamily="49" charset="0"/>
              </a:rPr>
              <a:t>,    </a:t>
            </a:r>
            <a:r>
              <a:rPr lang="en-US" sz="1050" dirty="0" err="1">
                <a:solidFill>
                  <a:schemeClr val="tx2"/>
                </a:solidFill>
                <a:latin typeface="Courier New" panose="02070309020205020404" pitchFamily="49" charset="0"/>
                <a:cs typeface="Courier New" panose="02070309020205020404" pitchFamily="49" charset="0"/>
              </a:rPr>
              <a:t>x+y</a:t>
            </a:r>
            <a:r>
              <a:rPr lang="en-US" sz="1050" dirty="0">
                <a:solidFill>
                  <a:schemeClr val="tx2"/>
                </a:solidFill>
                <a:latin typeface="Courier New" panose="02070309020205020404" pitchFamily="49" charset="0"/>
                <a:cs typeface="Courier New" panose="02070309020205020404" pitchFamily="49" charset="0"/>
              </a:rPr>
              <a:t>, -½-2z</a:t>
            </a:r>
          </a:p>
          <a:p>
            <a:r>
              <a:rPr lang="en-US" sz="1050" dirty="0" err="1">
                <a:solidFill>
                  <a:schemeClr val="tx2"/>
                </a:solidFill>
                <a:latin typeface="Courier New" panose="02070309020205020404" pitchFamily="49" charset="0"/>
                <a:cs typeface="Courier New" panose="02070309020205020404" pitchFamily="49" charset="0"/>
              </a:rPr>
              <a:t>etc</a:t>
            </a:r>
            <a:endParaRPr lang="en-US" sz="1050" dirty="0">
              <a:solidFill>
                <a:schemeClr val="tx2"/>
              </a:solidFill>
              <a:latin typeface="Courier New" panose="02070309020205020404" pitchFamily="49" charset="0"/>
              <a:cs typeface="Courier New" panose="02070309020205020404" pitchFamily="49" charset="0"/>
            </a:endParaRPr>
          </a:p>
          <a:p>
            <a:endParaRPr lang="en-US" sz="1050" dirty="0">
              <a:solidFill>
                <a:schemeClr val="tx2"/>
              </a:solidFill>
              <a:latin typeface="Courier New" panose="02070309020205020404" pitchFamily="49" charset="0"/>
              <a:cs typeface="Courier New" panose="02070309020205020404" pitchFamily="49" charset="0"/>
            </a:endParaRPr>
          </a:p>
        </p:txBody>
      </p:sp>
      <p:cxnSp>
        <p:nvCxnSpPr>
          <p:cNvPr id="20" name="Straight Arrow Connector 19">
            <a:extLst>
              <a:ext uri="{FF2B5EF4-FFF2-40B4-BE49-F238E27FC236}">
                <a16:creationId xmlns:a16="http://schemas.microsoft.com/office/drawing/2014/main" id="{47F34D07-F7D0-4C8E-8937-311A1D459B15}"/>
              </a:ext>
            </a:extLst>
          </p:cNvPr>
          <p:cNvCxnSpPr>
            <a:cxnSpLocks/>
          </p:cNvCxnSpPr>
          <p:nvPr/>
        </p:nvCxnSpPr>
        <p:spPr>
          <a:xfrm>
            <a:off x="3368387" y="3910395"/>
            <a:ext cx="2574572" cy="722565"/>
          </a:xfrm>
          <a:prstGeom prst="straightConnector1">
            <a:avLst/>
          </a:prstGeom>
          <a:ln w="28575">
            <a:solidFill>
              <a:srgbClr val="F0AEE8"/>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3BCA456E-6B9F-499F-A989-CC895B7C5919}"/>
              </a:ext>
            </a:extLst>
          </p:cNvPr>
          <p:cNvCxnSpPr>
            <a:cxnSpLocks/>
          </p:cNvCxnSpPr>
          <p:nvPr/>
        </p:nvCxnSpPr>
        <p:spPr>
          <a:xfrm>
            <a:off x="3453053" y="3910395"/>
            <a:ext cx="2489906" cy="867345"/>
          </a:xfrm>
          <a:prstGeom prst="straightConnector1">
            <a:avLst/>
          </a:prstGeom>
          <a:ln w="28575">
            <a:solidFill>
              <a:srgbClr val="F0AEE8"/>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DE1372B6-BDD3-417C-B0B8-A2D76F4839EA}"/>
              </a:ext>
            </a:extLst>
          </p:cNvPr>
          <p:cNvCxnSpPr>
            <a:cxnSpLocks/>
          </p:cNvCxnSpPr>
          <p:nvPr/>
        </p:nvCxnSpPr>
        <p:spPr>
          <a:xfrm>
            <a:off x="3453053" y="3910395"/>
            <a:ext cx="2489906" cy="1057845"/>
          </a:xfrm>
          <a:prstGeom prst="straightConnector1">
            <a:avLst/>
          </a:prstGeom>
          <a:ln w="28575">
            <a:solidFill>
              <a:srgbClr val="F0AEE8"/>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F46E582F-38F8-49DC-A5D8-DFFD229D30DC}"/>
              </a:ext>
            </a:extLst>
          </p:cNvPr>
          <p:cNvCxnSpPr>
            <a:cxnSpLocks/>
          </p:cNvCxnSpPr>
          <p:nvPr/>
        </p:nvCxnSpPr>
        <p:spPr>
          <a:xfrm>
            <a:off x="3444588" y="3906691"/>
            <a:ext cx="2498371" cy="1206329"/>
          </a:xfrm>
          <a:prstGeom prst="straightConnector1">
            <a:avLst/>
          </a:prstGeom>
          <a:ln w="28575">
            <a:solidFill>
              <a:srgbClr val="F0AEE8"/>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212294D0-D0F9-4568-82B4-6BD0BC334D7B}"/>
              </a:ext>
            </a:extLst>
          </p:cNvPr>
          <p:cNvSpPr txBox="1"/>
          <p:nvPr/>
        </p:nvSpPr>
        <p:spPr>
          <a:xfrm>
            <a:off x="3453053" y="1819028"/>
            <a:ext cx="2498371" cy="1877437"/>
          </a:xfrm>
          <a:prstGeom prst="rect">
            <a:avLst/>
          </a:prstGeom>
          <a:noFill/>
        </p:spPr>
        <p:txBody>
          <a:bodyPr wrap="square" rtlCol="0">
            <a:spAutoFit/>
          </a:bodyPr>
          <a:lstStyle/>
          <a:p>
            <a:r>
              <a:rPr lang="en-US" dirty="0"/>
              <a:t>              </a:t>
            </a:r>
          </a:p>
          <a:p>
            <a:r>
              <a:rPr lang="en-US" sz="1400" dirty="0"/>
              <a:t>I see eight obvious matches for peak 11. Which equation should I use?</a:t>
            </a:r>
          </a:p>
          <a:p>
            <a:endParaRPr lang="en-US" sz="1400" dirty="0"/>
          </a:p>
          <a:p>
            <a:r>
              <a:rPr lang="en-US" sz="1400" dirty="0"/>
              <a:t>Use the equation that yields the previously obtained value of “x” or “y”</a:t>
            </a:r>
          </a:p>
        </p:txBody>
      </p:sp>
    </p:spTree>
    <p:extLst>
      <p:ext uri="{BB962C8B-B14F-4D97-AF65-F5344CB8AC3E}">
        <p14:creationId xmlns:p14="http://schemas.microsoft.com/office/powerpoint/2010/main" val="37994274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7" name="Text Box 5"/>
          <p:cNvSpPr txBox="1">
            <a:spLocks noChangeArrowheads="1"/>
          </p:cNvSpPr>
          <p:nvPr/>
        </p:nvSpPr>
        <p:spPr bwMode="auto">
          <a:xfrm>
            <a:off x="2895601" y="686554"/>
            <a:ext cx="2546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 </a:t>
            </a:r>
            <a:r>
              <a:rPr lang="en-US" b="1" dirty="0"/>
              <a:t>Symmetry operator 3</a:t>
            </a:r>
          </a:p>
          <a:p>
            <a:pPr eaLnBrk="1" hangingPunct="1"/>
            <a:r>
              <a:rPr lang="en-US" b="1" dirty="0"/>
              <a:t>-Symmetry operator 6</a:t>
            </a:r>
          </a:p>
        </p:txBody>
      </p:sp>
      <p:sp>
        <p:nvSpPr>
          <p:cNvPr id="40968" name="Rectangle 6"/>
          <p:cNvSpPr>
            <a:spLocks noChangeArrowheads="1"/>
          </p:cNvSpPr>
          <p:nvPr/>
        </p:nvSpPr>
        <p:spPr bwMode="auto">
          <a:xfrm>
            <a:off x="5441951" y="631826"/>
            <a:ext cx="3359783" cy="939800"/>
          </a:xfrm>
          <a:prstGeom prst="rect">
            <a:avLst/>
          </a:prstGeom>
          <a:solidFill>
            <a:srgbClr val="FDCDC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b="1" dirty="0">
              <a:latin typeface="Courier New" pitchFamily="49" charset="0"/>
              <a:cs typeface="Courier New" pitchFamily="49" charset="0"/>
            </a:endParaRPr>
          </a:p>
        </p:txBody>
      </p:sp>
      <p:sp>
        <p:nvSpPr>
          <p:cNvPr id="40972" name="Line 10"/>
          <p:cNvSpPr>
            <a:spLocks noChangeShapeType="1"/>
          </p:cNvSpPr>
          <p:nvPr/>
        </p:nvSpPr>
        <p:spPr bwMode="auto">
          <a:xfrm flipH="1">
            <a:off x="6125925" y="1555752"/>
            <a:ext cx="655080" cy="482599"/>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TextBox 14"/>
          <p:cNvSpPr txBox="1"/>
          <p:nvPr/>
        </p:nvSpPr>
        <p:spPr>
          <a:xfrm>
            <a:off x="380245" y="2305614"/>
            <a:ext cx="3217547" cy="646331"/>
          </a:xfrm>
          <a:prstGeom prst="rect">
            <a:avLst/>
          </a:prstGeom>
          <a:solidFill>
            <a:schemeClr val="bg1"/>
          </a:solidFill>
          <a:ln>
            <a:solidFill>
              <a:schemeClr val="tx1">
                <a:lumMod val="50000"/>
                <a:lumOff val="50000"/>
              </a:schemeClr>
            </a:solidFill>
          </a:ln>
        </p:spPr>
        <p:txBody>
          <a:bodyPr wrap="none" rtlCol="0">
            <a:spAutoFit/>
          </a:bodyPr>
          <a:lstStyle/>
          <a:p>
            <a:r>
              <a:rPr lang="en-US" dirty="0">
                <a:solidFill>
                  <a:srgbClr val="FF0000"/>
                </a:solidFill>
                <a:latin typeface="Courier New" pitchFamily="49" charset="0"/>
                <a:cs typeface="Courier New" pitchFamily="49" charset="0"/>
              </a:rPr>
              <a:t> u       v       w</a:t>
            </a:r>
          </a:p>
          <a:p>
            <a:r>
              <a:rPr lang="en-US" dirty="0">
                <a:latin typeface="Courier New" pitchFamily="49" charset="0"/>
                <a:cs typeface="Courier New" pitchFamily="49" charset="0"/>
              </a:rPr>
              <a:t>0.5000  0.0081  0.6229</a:t>
            </a:r>
          </a:p>
        </p:txBody>
      </p:sp>
      <p:sp>
        <p:nvSpPr>
          <p:cNvPr id="19" name="Rectangle 18"/>
          <p:cNvSpPr/>
          <p:nvPr/>
        </p:nvSpPr>
        <p:spPr>
          <a:xfrm>
            <a:off x="6855314" y="2224114"/>
            <a:ext cx="1949596" cy="584775"/>
          </a:xfrm>
          <a:prstGeom prst="rect">
            <a:avLst/>
          </a:prstGeom>
          <a:noFill/>
        </p:spPr>
        <p:txBody>
          <a:bodyPr wrap="square">
            <a:spAutoFit/>
          </a:bodyPr>
          <a:lstStyle/>
          <a:p>
            <a:r>
              <a:rPr lang="en-US" sz="1600" b="1" dirty="0">
                <a:latin typeface="Courier New" pitchFamily="49" charset="0"/>
                <a:cs typeface="Courier New" pitchFamily="49" charset="0"/>
              </a:rPr>
              <a:t>Plug in w, solve for z:</a:t>
            </a:r>
          </a:p>
        </p:txBody>
      </p:sp>
      <p:sp>
        <p:nvSpPr>
          <p:cNvPr id="22" name="Line 10"/>
          <p:cNvSpPr>
            <a:spLocks noChangeShapeType="1"/>
          </p:cNvSpPr>
          <p:nvPr/>
        </p:nvSpPr>
        <p:spPr bwMode="auto">
          <a:xfrm>
            <a:off x="7728341" y="1555751"/>
            <a:ext cx="1588" cy="4826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Rectangle 4"/>
          <p:cNvSpPr/>
          <p:nvPr/>
        </p:nvSpPr>
        <p:spPr>
          <a:xfrm>
            <a:off x="4572000" y="2224114"/>
            <a:ext cx="2001472" cy="584775"/>
          </a:xfrm>
          <a:prstGeom prst="rect">
            <a:avLst/>
          </a:prstGeom>
          <a:noFill/>
        </p:spPr>
        <p:txBody>
          <a:bodyPr wrap="square">
            <a:spAutoFit/>
          </a:bodyPr>
          <a:lstStyle/>
          <a:p>
            <a:pPr lvl="0"/>
            <a:r>
              <a:rPr lang="en-US" sz="1600" b="1" dirty="0">
                <a:solidFill>
                  <a:srgbClr val="000000"/>
                </a:solidFill>
                <a:latin typeface="Courier New" pitchFamily="49" charset="0"/>
                <a:cs typeface="Courier New" pitchFamily="49" charset="0"/>
              </a:rPr>
              <a:t>Plug in v, solve for x:</a:t>
            </a:r>
          </a:p>
        </p:txBody>
      </p:sp>
      <p:sp>
        <p:nvSpPr>
          <p:cNvPr id="7" name="Oval 6"/>
          <p:cNvSpPr/>
          <p:nvPr/>
        </p:nvSpPr>
        <p:spPr>
          <a:xfrm>
            <a:off x="1002028" y="3598223"/>
            <a:ext cx="446762" cy="3327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FFF6C7BF-566A-4DDA-8DBB-1DC9567D6CD2}"/>
              </a:ext>
            </a:extLst>
          </p:cNvPr>
          <p:cNvSpPr txBox="1"/>
          <p:nvPr/>
        </p:nvSpPr>
        <p:spPr>
          <a:xfrm>
            <a:off x="4290060" y="2915272"/>
            <a:ext cx="2163405" cy="1169551"/>
          </a:xfrm>
          <a:prstGeom prst="rect">
            <a:avLst/>
          </a:prstGeom>
          <a:noFill/>
        </p:spPr>
        <p:txBody>
          <a:bodyPr wrap="square" rtlCol="0">
            <a:spAutoFit/>
          </a:bodyPr>
          <a:lstStyle/>
          <a:p>
            <a:r>
              <a:rPr lang="en-US" sz="1400" dirty="0">
                <a:latin typeface="Courier New" panose="02070309020205020404" pitchFamily="49" charset="0"/>
                <a:cs typeface="Courier New" panose="02070309020205020404" pitchFamily="49" charset="0"/>
              </a:rPr>
              <a:t>      v =  ½ + 2x</a:t>
            </a:r>
          </a:p>
          <a:p>
            <a:r>
              <a:rPr lang="en-US" sz="1400" dirty="0">
                <a:latin typeface="Courier New" panose="02070309020205020404" pitchFamily="49" charset="0"/>
                <a:cs typeface="Courier New" panose="02070309020205020404" pitchFamily="49" charset="0"/>
              </a:rPr>
              <a:t> 0.0081 =  ½ + 2x</a:t>
            </a:r>
          </a:p>
          <a:p>
            <a:r>
              <a:rPr lang="en-US" sz="1400" dirty="0">
                <a:latin typeface="Courier New" panose="02070309020205020404" pitchFamily="49" charset="0"/>
                <a:cs typeface="Courier New" panose="02070309020205020404" pitchFamily="49" charset="0"/>
              </a:rPr>
              <a:t>-0.4919 =      2x</a:t>
            </a:r>
          </a:p>
          <a:p>
            <a:r>
              <a:rPr lang="en-US" sz="1400" b="1" dirty="0">
                <a:latin typeface="Courier New" panose="02070309020205020404" pitchFamily="49" charset="0"/>
                <a:cs typeface="Courier New" panose="02070309020205020404" pitchFamily="49" charset="0"/>
              </a:rPr>
              <a:t>-0.2460 =       x</a:t>
            </a:r>
          </a:p>
          <a:p>
            <a:r>
              <a:rPr lang="en-US" sz="1400" b="1" dirty="0">
                <a:latin typeface="Courier New" panose="02070309020205020404" pitchFamily="49" charset="0"/>
                <a:cs typeface="Courier New" panose="02070309020205020404" pitchFamily="49" charset="0"/>
              </a:rPr>
              <a:t> 0.7541 =       x</a:t>
            </a:r>
          </a:p>
        </p:txBody>
      </p:sp>
      <p:sp>
        <p:nvSpPr>
          <p:cNvPr id="24" name="TextBox 23">
            <a:extLst>
              <a:ext uri="{FF2B5EF4-FFF2-40B4-BE49-F238E27FC236}">
                <a16:creationId xmlns:a16="http://schemas.microsoft.com/office/drawing/2014/main" id="{6DBBA884-403C-4F62-885C-D9CEB33B0F6E}"/>
              </a:ext>
            </a:extLst>
          </p:cNvPr>
          <p:cNvSpPr txBox="1"/>
          <p:nvPr/>
        </p:nvSpPr>
        <p:spPr>
          <a:xfrm>
            <a:off x="6821291" y="2951945"/>
            <a:ext cx="1889956" cy="954107"/>
          </a:xfrm>
          <a:prstGeom prst="rect">
            <a:avLst/>
          </a:prstGeom>
          <a:noFill/>
        </p:spPr>
        <p:txBody>
          <a:bodyPr wrap="square" rtlCol="0">
            <a:spAutoFit/>
          </a:bodyPr>
          <a:lstStyle/>
          <a:p>
            <a:r>
              <a:rPr lang="en-US" sz="1400" dirty="0">
                <a:latin typeface="Courier New" panose="02070309020205020404" pitchFamily="49" charset="0"/>
                <a:cs typeface="Courier New" panose="02070309020205020404" pitchFamily="49" charset="0"/>
              </a:rPr>
              <a:t>     w = ¼ + 2z</a:t>
            </a:r>
          </a:p>
          <a:p>
            <a:r>
              <a:rPr lang="en-US" sz="1400" dirty="0">
                <a:latin typeface="Courier New" panose="02070309020205020404" pitchFamily="49" charset="0"/>
                <a:cs typeface="Courier New" panose="02070309020205020404" pitchFamily="49" charset="0"/>
              </a:rPr>
              <a:t> 0.6229 = ¼ + 2z</a:t>
            </a:r>
          </a:p>
          <a:p>
            <a:r>
              <a:rPr lang="en-US" sz="1400" dirty="0">
                <a:latin typeface="Courier New" panose="02070309020205020404" pitchFamily="49" charset="0"/>
                <a:cs typeface="Courier New" panose="02070309020205020404" pitchFamily="49" charset="0"/>
              </a:rPr>
              <a:t> 0.3729 = 2z</a:t>
            </a:r>
          </a:p>
          <a:p>
            <a:r>
              <a:rPr lang="en-US" sz="1400" b="1" dirty="0">
                <a:latin typeface="Courier New" panose="02070309020205020404" pitchFamily="49" charset="0"/>
                <a:cs typeface="Courier New" panose="02070309020205020404" pitchFamily="49" charset="0"/>
              </a:rPr>
              <a:t> 0.1865 = z</a:t>
            </a:r>
          </a:p>
        </p:txBody>
      </p:sp>
      <p:pic>
        <p:nvPicPr>
          <p:cNvPr id="18" name="Picture 2" descr="xcontur_jpg">
            <a:extLst>
              <a:ext uri="{FF2B5EF4-FFF2-40B4-BE49-F238E27FC236}">
                <a16:creationId xmlns:a16="http://schemas.microsoft.com/office/drawing/2014/main" id="{57D33A2A-0D01-42B1-9FCA-8753C64F3D3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7912" b="89648"/>
          <a:stretch/>
        </p:blipFill>
        <p:spPr bwMode="auto">
          <a:xfrm>
            <a:off x="12521" y="1893892"/>
            <a:ext cx="3952994" cy="493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AF48A5DA-7A0C-4CA1-82BD-2B71C0608876}"/>
              </a:ext>
            </a:extLst>
          </p:cNvPr>
          <p:cNvSpPr/>
          <p:nvPr/>
        </p:nvSpPr>
        <p:spPr>
          <a:xfrm>
            <a:off x="5441951" y="579230"/>
            <a:ext cx="4572000" cy="923330"/>
          </a:xfrm>
          <a:prstGeom prst="rect">
            <a:avLst/>
          </a:prstGeom>
        </p:spPr>
        <p:txBody>
          <a:bodyPr>
            <a:spAutoFit/>
          </a:bodyPr>
          <a:lstStyle/>
          <a:p>
            <a:r>
              <a:rPr lang="en-US" b="1" dirty="0">
                <a:latin typeface="Courier New" pitchFamily="49" charset="0"/>
                <a:cs typeface="Courier New" pitchFamily="49" charset="0"/>
              </a:rPr>
              <a:t>  ½-y     ½+x     ¾+z </a:t>
            </a:r>
          </a:p>
          <a:p>
            <a:r>
              <a:rPr lang="en-US" b="1" u="sng" dirty="0">
                <a:latin typeface="Courier New" pitchFamily="49" charset="0"/>
                <a:cs typeface="Courier New" pitchFamily="49" charset="0"/>
              </a:rPr>
              <a:t>-( -y      -x     ½-z )</a:t>
            </a:r>
          </a:p>
          <a:p>
            <a:r>
              <a:rPr lang="en-US" b="1" dirty="0">
                <a:latin typeface="Courier New" pitchFamily="49" charset="0"/>
                <a:cs typeface="Courier New" pitchFamily="49" charset="0"/>
              </a:rPr>
              <a:t> u= ½  v=½+2x  w= ¼+2z</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972"/>
                                        </p:tgtEl>
                                        <p:attrNameLst>
                                          <p:attrName>style.visibility</p:attrName>
                                        </p:attrNameLst>
                                      </p:cBhvr>
                                      <p:to>
                                        <p:strVal val="visible"/>
                                      </p:to>
                                    </p:set>
                                    <p:animEffect transition="in" filter="fade">
                                      <p:cBhvr>
                                        <p:cTn id="13" dur="500"/>
                                        <p:tgtEl>
                                          <p:spTgt spid="4097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2" grpId="0" animBg="1"/>
      <p:bldP spid="19" grpId="0"/>
      <p:bldP spid="22" grpId="0" animBg="1"/>
      <p:bldP spid="5"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662FD6F-53F3-44FF-AF72-B6226E49F1B8}"/>
              </a:ext>
            </a:extLst>
          </p:cNvPr>
          <p:cNvGrpSpPr/>
          <p:nvPr/>
        </p:nvGrpSpPr>
        <p:grpSpPr>
          <a:xfrm rot="10800000">
            <a:off x="385542" y="5346393"/>
            <a:ext cx="240792" cy="420625"/>
            <a:chOff x="1087957" y="2926322"/>
            <a:chExt cx="240792" cy="420625"/>
          </a:xfrm>
        </p:grpSpPr>
        <p:pic>
          <p:nvPicPr>
            <p:cNvPr id="63" name="Picture 62">
              <a:extLst>
                <a:ext uri="{FF2B5EF4-FFF2-40B4-BE49-F238E27FC236}">
                  <a16:creationId xmlns:a16="http://schemas.microsoft.com/office/drawing/2014/main" id="{F5B7EDAE-7A7D-4B20-AD0F-82E27FA20B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7957" y="2926322"/>
              <a:ext cx="240792" cy="420625"/>
            </a:xfrm>
            <a:prstGeom prst="rect">
              <a:avLst/>
            </a:prstGeom>
          </p:spPr>
        </p:pic>
        <p:sp>
          <p:nvSpPr>
            <p:cNvPr id="64" name="Oval 63">
              <a:extLst>
                <a:ext uri="{FF2B5EF4-FFF2-40B4-BE49-F238E27FC236}">
                  <a16:creationId xmlns:a16="http://schemas.microsoft.com/office/drawing/2014/main" id="{D2F1DB68-2969-4BC0-B170-90945AE497CD}"/>
                </a:ext>
              </a:extLst>
            </p:cNvPr>
            <p:cNvSpPr>
              <a:spLocks noChangeAspect="1"/>
            </p:cNvSpPr>
            <p:nvPr/>
          </p:nvSpPr>
          <p:spPr>
            <a:xfrm>
              <a:off x="1169403" y="3132389"/>
              <a:ext cx="91440" cy="91440"/>
            </a:xfrm>
            <a:prstGeom prst="ellipse">
              <a:avLst/>
            </a:prstGeom>
            <a:solidFill>
              <a:schemeClr val="accent1">
                <a:lumMod val="2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sp>
        <p:nvSpPr>
          <p:cNvPr id="9" name="Parallelogram 8">
            <a:extLst>
              <a:ext uri="{FF2B5EF4-FFF2-40B4-BE49-F238E27FC236}">
                <a16:creationId xmlns:a16="http://schemas.microsoft.com/office/drawing/2014/main" id="{529E81FE-D018-40C1-A459-71B74365DB54}"/>
              </a:ext>
            </a:extLst>
          </p:cNvPr>
          <p:cNvSpPr/>
          <p:nvPr/>
        </p:nvSpPr>
        <p:spPr>
          <a:xfrm>
            <a:off x="718688" y="3925135"/>
            <a:ext cx="1748101" cy="1235676"/>
          </a:xfrm>
          <a:prstGeom prst="parallelogram">
            <a:avLst/>
          </a:prstGeom>
          <a:solidFill>
            <a:srgbClr val="FFCCFF"/>
          </a:solidFill>
          <a:ln>
            <a:solidFill>
              <a:srgbClr val="F0AE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8366" y="316778"/>
            <a:ext cx="9025633" cy="1143000"/>
          </a:xfrm>
        </p:spPr>
        <p:txBody>
          <a:bodyPr/>
          <a:lstStyle/>
          <a:p>
            <a:pPr algn="l"/>
            <a:r>
              <a:rPr lang="en-US" sz="3600" dirty="0"/>
              <a:t>Atomic positions (</a:t>
            </a:r>
            <a:r>
              <a:rPr lang="en-US" sz="3600" dirty="0" err="1"/>
              <a:t>x,y,z</a:t>
            </a:r>
            <a:r>
              <a:rPr lang="en-US" sz="3600" dirty="0"/>
              <a:t>) are related to peak positions (</a:t>
            </a:r>
            <a:r>
              <a:rPr lang="en-US" sz="3600" dirty="0" err="1"/>
              <a:t>u,v,w</a:t>
            </a:r>
            <a:r>
              <a:rPr lang="en-US" sz="3600" dirty="0"/>
              <a:t>) in the Patterson map.</a:t>
            </a:r>
          </a:p>
        </p:txBody>
      </p:sp>
      <p:sp>
        <p:nvSpPr>
          <p:cNvPr id="149" name="TextBox 148"/>
          <p:cNvSpPr txBox="1"/>
          <p:nvPr/>
        </p:nvSpPr>
        <p:spPr>
          <a:xfrm>
            <a:off x="390787" y="4308830"/>
            <a:ext cx="338554" cy="461665"/>
          </a:xfrm>
          <a:prstGeom prst="rect">
            <a:avLst/>
          </a:prstGeom>
          <a:noFill/>
        </p:spPr>
        <p:txBody>
          <a:bodyPr wrap="none" rtlCol="0">
            <a:spAutoFit/>
          </a:bodyPr>
          <a:lstStyle/>
          <a:p>
            <a:r>
              <a:rPr lang="en-US" sz="2400" dirty="0">
                <a:effectLst>
                  <a:glow rad="228600">
                    <a:schemeClr val="bg1">
                      <a:alpha val="85000"/>
                    </a:schemeClr>
                  </a:glow>
                </a:effectLst>
              </a:rPr>
              <a:t>z</a:t>
            </a:r>
            <a:endParaRPr lang="en-US" dirty="0">
              <a:effectLst>
                <a:glow rad="228600">
                  <a:schemeClr val="bg1">
                    <a:alpha val="85000"/>
                  </a:schemeClr>
                </a:glow>
              </a:effectLst>
            </a:endParaRPr>
          </a:p>
        </p:txBody>
      </p:sp>
      <p:sp>
        <p:nvSpPr>
          <p:cNvPr id="150" name="TextBox 149"/>
          <p:cNvSpPr txBox="1"/>
          <p:nvPr/>
        </p:nvSpPr>
        <p:spPr>
          <a:xfrm>
            <a:off x="1076529" y="5078985"/>
            <a:ext cx="338554" cy="461665"/>
          </a:xfrm>
          <a:prstGeom prst="rect">
            <a:avLst/>
          </a:prstGeom>
          <a:noFill/>
        </p:spPr>
        <p:txBody>
          <a:bodyPr wrap="none" rtlCol="0">
            <a:spAutoFit/>
          </a:bodyPr>
          <a:lstStyle/>
          <a:p>
            <a:r>
              <a:rPr lang="en-US" sz="2400" dirty="0">
                <a:effectLst>
                  <a:glow rad="228600">
                    <a:schemeClr val="bg1">
                      <a:alpha val="85000"/>
                    </a:schemeClr>
                  </a:glow>
                </a:effectLst>
              </a:rPr>
              <a:t>x</a:t>
            </a:r>
            <a:endParaRPr lang="en-US" dirty="0">
              <a:effectLst>
                <a:glow rad="228600">
                  <a:schemeClr val="bg1">
                    <a:alpha val="85000"/>
                  </a:schemeClr>
                </a:glow>
              </a:effectLst>
            </a:endParaRPr>
          </a:p>
        </p:txBody>
      </p:sp>
      <p:cxnSp>
        <p:nvCxnSpPr>
          <p:cNvPr id="82" name="Straight Connector 81"/>
          <p:cNvCxnSpPr>
            <a:cxnSpLocks/>
          </p:cNvCxnSpPr>
          <p:nvPr/>
        </p:nvCxnSpPr>
        <p:spPr>
          <a:xfrm>
            <a:off x="680692" y="5159590"/>
            <a:ext cx="1487742" cy="0"/>
          </a:xfrm>
          <a:prstGeom prst="line">
            <a:avLst/>
          </a:prstGeom>
          <a:ln w="76200">
            <a:solidFill>
              <a:schemeClr val="tx1">
                <a:alpha val="6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a:cxnSpLocks/>
          </p:cNvCxnSpPr>
          <p:nvPr/>
        </p:nvCxnSpPr>
        <p:spPr>
          <a:xfrm rot="10800000" flipV="1">
            <a:off x="680692" y="3906746"/>
            <a:ext cx="312233" cy="1271381"/>
          </a:xfrm>
          <a:prstGeom prst="line">
            <a:avLst/>
          </a:prstGeom>
          <a:ln w="76200">
            <a:solidFill>
              <a:schemeClr val="tx1">
                <a:alpha val="6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51" name="TextBox 150"/>
          <p:cNvSpPr txBox="1"/>
          <p:nvPr/>
        </p:nvSpPr>
        <p:spPr>
          <a:xfrm>
            <a:off x="780048" y="3515660"/>
            <a:ext cx="1903085" cy="369332"/>
          </a:xfrm>
          <a:prstGeom prst="rect">
            <a:avLst/>
          </a:prstGeom>
          <a:noFill/>
        </p:spPr>
        <p:txBody>
          <a:bodyPr wrap="none" rtlCol="0">
            <a:spAutoFit/>
          </a:bodyPr>
          <a:lstStyle/>
          <a:p>
            <a:r>
              <a:rPr lang="en-US" dirty="0"/>
              <a:t>Crystal Structure</a:t>
            </a:r>
          </a:p>
        </p:txBody>
      </p:sp>
      <p:pic>
        <p:nvPicPr>
          <p:cNvPr id="42" name="Picture 41">
            <a:extLst>
              <a:ext uri="{FF2B5EF4-FFF2-40B4-BE49-F238E27FC236}">
                <a16:creationId xmlns:a16="http://schemas.microsoft.com/office/drawing/2014/main" id="{4249B7A9-650E-4A59-BD2B-D68CD7270697}"/>
              </a:ext>
            </a:extLst>
          </p:cNvPr>
          <p:cNvPicPr>
            <a:picLocks noChangeAspect="1"/>
          </p:cNvPicPr>
          <p:nvPr/>
        </p:nvPicPr>
        <p:blipFill rotWithShape="1">
          <a:blip r:embed="rId3"/>
          <a:srcRect b="57458"/>
          <a:stretch/>
        </p:blipFill>
        <p:spPr>
          <a:xfrm flipV="1">
            <a:off x="721961" y="5102623"/>
            <a:ext cx="1464655" cy="61229"/>
          </a:xfrm>
          <a:prstGeom prst="rect">
            <a:avLst/>
          </a:prstGeom>
        </p:spPr>
      </p:pic>
      <p:pic>
        <p:nvPicPr>
          <p:cNvPr id="43" name="Picture 42">
            <a:extLst>
              <a:ext uri="{FF2B5EF4-FFF2-40B4-BE49-F238E27FC236}">
                <a16:creationId xmlns:a16="http://schemas.microsoft.com/office/drawing/2014/main" id="{3FD47993-18F2-4A5B-AA3D-7050F8B61B5F}"/>
              </a:ext>
            </a:extLst>
          </p:cNvPr>
          <p:cNvPicPr>
            <a:picLocks noChangeAspect="1"/>
          </p:cNvPicPr>
          <p:nvPr/>
        </p:nvPicPr>
        <p:blipFill rotWithShape="1">
          <a:blip r:embed="rId3"/>
          <a:srcRect b="57458"/>
          <a:stretch/>
        </p:blipFill>
        <p:spPr>
          <a:xfrm rot="17036413">
            <a:off x="265547" y="4524241"/>
            <a:ext cx="1257115" cy="52553"/>
          </a:xfrm>
          <a:prstGeom prst="rect">
            <a:avLst/>
          </a:prstGeom>
        </p:spPr>
      </p:pic>
      <p:sp>
        <p:nvSpPr>
          <p:cNvPr id="44" name="Rectangle 43">
            <a:extLst>
              <a:ext uri="{FF2B5EF4-FFF2-40B4-BE49-F238E27FC236}">
                <a16:creationId xmlns:a16="http://schemas.microsoft.com/office/drawing/2014/main" id="{EC761B96-AD92-4524-94A1-D52F7D37E981}"/>
              </a:ext>
            </a:extLst>
          </p:cNvPr>
          <p:cNvSpPr/>
          <p:nvPr/>
        </p:nvSpPr>
        <p:spPr>
          <a:xfrm>
            <a:off x="248389" y="1956135"/>
            <a:ext cx="3057098" cy="1077218"/>
          </a:xfrm>
          <a:prstGeom prst="rect">
            <a:avLst/>
          </a:prstGeom>
        </p:spPr>
        <p:txBody>
          <a:bodyPr wrap="square">
            <a:spAutoFit/>
          </a:bodyPr>
          <a:lstStyle/>
          <a:p>
            <a:r>
              <a:rPr lang="en-US" sz="1600" dirty="0"/>
              <a:t>Space group P2 </a:t>
            </a:r>
          </a:p>
          <a:p>
            <a:r>
              <a:rPr lang="en-US" sz="1400" dirty="0"/>
              <a:t>Symmetry Equivalent Positions</a:t>
            </a:r>
          </a:p>
          <a:p>
            <a:pPr marL="342900" indent="-342900">
              <a:buAutoNum type="arabicParenR"/>
            </a:pPr>
            <a:r>
              <a:rPr lang="en-US" sz="1600" dirty="0" err="1"/>
              <a:t>x,y,z</a:t>
            </a:r>
            <a:endParaRPr lang="en-US" sz="1600" dirty="0"/>
          </a:p>
          <a:p>
            <a:pPr marL="342900" indent="-342900">
              <a:buAutoNum type="arabicParenR"/>
            </a:pPr>
            <a:r>
              <a:rPr lang="en-US" sz="1600" dirty="0"/>
              <a:t>-</a:t>
            </a:r>
            <a:r>
              <a:rPr lang="en-US" sz="1600" dirty="0" err="1"/>
              <a:t>x,y</a:t>
            </a:r>
            <a:r>
              <a:rPr lang="en-US" sz="1600" dirty="0"/>
              <a:t>,-z</a:t>
            </a:r>
            <a:endParaRPr lang="en-US" dirty="0"/>
          </a:p>
        </p:txBody>
      </p:sp>
      <p:grpSp>
        <p:nvGrpSpPr>
          <p:cNvPr id="28" name="Group 27">
            <a:extLst>
              <a:ext uri="{FF2B5EF4-FFF2-40B4-BE49-F238E27FC236}">
                <a16:creationId xmlns:a16="http://schemas.microsoft.com/office/drawing/2014/main" id="{4E3F1DD8-3DCD-43E3-9D96-C96046406616}"/>
              </a:ext>
            </a:extLst>
          </p:cNvPr>
          <p:cNvGrpSpPr/>
          <p:nvPr/>
        </p:nvGrpSpPr>
        <p:grpSpPr>
          <a:xfrm>
            <a:off x="849127" y="4547036"/>
            <a:ext cx="240792" cy="420625"/>
            <a:chOff x="1087957" y="2926322"/>
            <a:chExt cx="240792" cy="420625"/>
          </a:xfrm>
        </p:grpSpPr>
        <p:pic>
          <p:nvPicPr>
            <p:cNvPr id="27" name="Picture 26">
              <a:extLst>
                <a:ext uri="{FF2B5EF4-FFF2-40B4-BE49-F238E27FC236}">
                  <a16:creationId xmlns:a16="http://schemas.microsoft.com/office/drawing/2014/main" id="{6598C0BA-FC73-4BCB-B059-B1788521FE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7957" y="2926322"/>
              <a:ext cx="240792" cy="420625"/>
            </a:xfrm>
            <a:prstGeom prst="rect">
              <a:avLst/>
            </a:prstGeom>
          </p:spPr>
        </p:pic>
        <p:sp>
          <p:nvSpPr>
            <p:cNvPr id="21" name="Oval 20">
              <a:extLst>
                <a:ext uri="{FF2B5EF4-FFF2-40B4-BE49-F238E27FC236}">
                  <a16:creationId xmlns:a16="http://schemas.microsoft.com/office/drawing/2014/main" id="{196CA097-F0E6-4BD5-8342-D205D9BA641C}"/>
                </a:ext>
              </a:extLst>
            </p:cNvPr>
            <p:cNvSpPr>
              <a:spLocks noChangeAspect="1"/>
            </p:cNvSpPr>
            <p:nvPr/>
          </p:nvSpPr>
          <p:spPr>
            <a:xfrm>
              <a:off x="1169403" y="3132389"/>
              <a:ext cx="91440" cy="91440"/>
            </a:xfrm>
            <a:prstGeom prst="ellipse">
              <a:avLst/>
            </a:prstGeom>
            <a:solidFill>
              <a:schemeClr val="accent1">
                <a:lumMod val="2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F09B5C0A-5500-49EC-82DC-81362054278F}"/>
              </a:ext>
            </a:extLst>
          </p:cNvPr>
          <p:cNvSpPr txBox="1"/>
          <p:nvPr/>
        </p:nvSpPr>
        <p:spPr>
          <a:xfrm>
            <a:off x="118366" y="3109239"/>
            <a:ext cx="2908168" cy="307777"/>
          </a:xfrm>
          <a:prstGeom prst="rect">
            <a:avLst/>
          </a:prstGeom>
          <a:noFill/>
        </p:spPr>
        <p:txBody>
          <a:bodyPr wrap="none" rtlCol="0">
            <a:spAutoFit/>
          </a:bodyPr>
          <a:lstStyle/>
          <a:p>
            <a:r>
              <a:rPr lang="en-US" sz="1400" dirty="0"/>
              <a:t>Consider an atom at (0.1, 0.2, 0.3)</a:t>
            </a:r>
          </a:p>
        </p:txBody>
      </p:sp>
      <p:sp>
        <p:nvSpPr>
          <p:cNvPr id="23" name="Rectangle 22">
            <a:extLst>
              <a:ext uri="{FF2B5EF4-FFF2-40B4-BE49-F238E27FC236}">
                <a16:creationId xmlns:a16="http://schemas.microsoft.com/office/drawing/2014/main" id="{04F2FB57-357D-4557-8B3E-E524EA3AA5F3}"/>
              </a:ext>
            </a:extLst>
          </p:cNvPr>
          <p:cNvSpPr/>
          <p:nvPr/>
        </p:nvSpPr>
        <p:spPr>
          <a:xfrm>
            <a:off x="1059084" y="4612383"/>
            <a:ext cx="1099981" cy="276999"/>
          </a:xfrm>
          <a:prstGeom prst="rect">
            <a:avLst/>
          </a:prstGeom>
        </p:spPr>
        <p:txBody>
          <a:bodyPr wrap="none">
            <a:spAutoFit/>
          </a:bodyPr>
          <a:lstStyle/>
          <a:p>
            <a:r>
              <a:rPr lang="en-US" sz="1200" dirty="0">
                <a:solidFill>
                  <a:schemeClr val="accent1">
                    <a:lumMod val="25000"/>
                  </a:schemeClr>
                </a:solidFill>
              </a:rPr>
              <a:t>(0.1, 0.2, 0.3)</a:t>
            </a:r>
          </a:p>
        </p:txBody>
      </p:sp>
      <p:pic>
        <p:nvPicPr>
          <p:cNvPr id="51" name="Picture 50">
            <a:extLst>
              <a:ext uri="{FF2B5EF4-FFF2-40B4-BE49-F238E27FC236}">
                <a16:creationId xmlns:a16="http://schemas.microsoft.com/office/drawing/2014/main" id="{4027B6B2-AA45-46E0-BF37-CD8F0BC01B93}"/>
              </a:ext>
            </a:extLst>
          </p:cNvPr>
          <p:cNvPicPr>
            <a:picLocks noChangeAspect="1"/>
          </p:cNvPicPr>
          <p:nvPr/>
        </p:nvPicPr>
        <p:blipFill rotWithShape="1">
          <a:blip r:embed="rId3"/>
          <a:srcRect b="57458"/>
          <a:stretch/>
        </p:blipFill>
        <p:spPr>
          <a:xfrm rot="17036413">
            <a:off x="-28891" y="5714975"/>
            <a:ext cx="1257115" cy="52553"/>
          </a:xfrm>
          <a:prstGeom prst="rect">
            <a:avLst/>
          </a:prstGeom>
        </p:spPr>
      </p:pic>
      <p:pic>
        <p:nvPicPr>
          <p:cNvPr id="53" name="Picture 52">
            <a:extLst>
              <a:ext uri="{FF2B5EF4-FFF2-40B4-BE49-F238E27FC236}">
                <a16:creationId xmlns:a16="http://schemas.microsoft.com/office/drawing/2014/main" id="{BC28A1C6-61CE-4A72-A96E-70CAE1CDE0AC}"/>
              </a:ext>
            </a:extLst>
          </p:cNvPr>
          <p:cNvPicPr>
            <a:picLocks noChangeAspect="1"/>
          </p:cNvPicPr>
          <p:nvPr/>
        </p:nvPicPr>
        <p:blipFill rotWithShape="1">
          <a:blip r:embed="rId3"/>
          <a:srcRect b="57458"/>
          <a:stretch/>
        </p:blipFill>
        <p:spPr>
          <a:xfrm flipV="1">
            <a:off x="-719798" y="5098361"/>
            <a:ext cx="1464655" cy="61229"/>
          </a:xfrm>
          <a:prstGeom prst="rect">
            <a:avLst/>
          </a:prstGeom>
        </p:spPr>
      </p:pic>
      <p:sp>
        <p:nvSpPr>
          <p:cNvPr id="54" name="Rectangle 53">
            <a:extLst>
              <a:ext uri="{FF2B5EF4-FFF2-40B4-BE49-F238E27FC236}">
                <a16:creationId xmlns:a16="http://schemas.microsoft.com/office/drawing/2014/main" id="{F2F62BFD-43E1-4607-892A-42AF1859E4D3}"/>
              </a:ext>
            </a:extLst>
          </p:cNvPr>
          <p:cNvSpPr/>
          <p:nvPr/>
        </p:nvSpPr>
        <p:spPr>
          <a:xfrm>
            <a:off x="680691" y="5469986"/>
            <a:ext cx="1202573" cy="276999"/>
          </a:xfrm>
          <a:prstGeom prst="rect">
            <a:avLst/>
          </a:prstGeom>
        </p:spPr>
        <p:txBody>
          <a:bodyPr wrap="none">
            <a:spAutoFit/>
          </a:bodyPr>
          <a:lstStyle/>
          <a:p>
            <a:r>
              <a:rPr lang="en-US" sz="1200" dirty="0">
                <a:solidFill>
                  <a:schemeClr val="accent1">
                    <a:lumMod val="25000"/>
                  </a:schemeClr>
                </a:solidFill>
              </a:rPr>
              <a:t>(-0.1, 0.2, -0.3)</a:t>
            </a:r>
          </a:p>
        </p:txBody>
      </p:sp>
      <p:sp>
        <p:nvSpPr>
          <p:cNvPr id="56" name="Rectangle 55">
            <a:extLst>
              <a:ext uri="{FF2B5EF4-FFF2-40B4-BE49-F238E27FC236}">
                <a16:creationId xmlns:a16="http://schemas.microsoft.com/office/drawing/2014/main" id="{9C0FC43D-6940-400C-8248-7CD47B44857C}"/>
              </a:ext>
            </a:extLst>
          </p:cNvPr>
          <p:cNvSpPr/>
          <p:nvPr/>
        </p:nvSpPr>
        <p:spPr>
          <a:xfrm>
            <a:off x="1436286" y="3930104"/>
            <a:ext cx="1099981" cy="276999"/>
          </a:xfrm>
          <a:prstGeom prst="rect">
            <a:avLst/>
          </a:prstGeom>
        </p:spPr>
        <p:txBody>
          <a:bodyPr wrap="none">
            <a:spAutoFit/>
          </a:bodyPr>
          <a:lstStyle/>
          <a:p>
            <a:r>
              <a:rPr lang="en-US" sz="1200" dirty="0">
                <a:solidFill>
                  <a:schemeClr val="accent1">
                    <a:lumMod val="25000"/>
                  </a:schemeClr>
                </a:solidFill>
              </a:rPr>
              <a:t>(0.9, 0.2, 0.7)</a:t>
            </a:r>
          </a:p>
        </p:txBody>
      </p:sp>
      <p:grpSp>
        <p:nvGrpSpPr>
          <p:cNvPr id="67" name="Group 66">
            <a:extLst>
              <a:ext uri="{FF2B5EF4-FFF2-40B4-BE49-F238E27FC236}">
                <a16:creationId xmlns:a16="http://schemas.microsoft.com/office/drawing/2014/main" id="{C18277A4-2D05-4CB8-823E-368AED4C8A65}"/>
              </a:ext>
            </a:extLst>
          </p:cNvPr>
          <p:cNvGrpSpPr/>
          <p:nvPr/>
        </p:nvGrpSpPr>
        <p:grpSpPr>
          <a:xfrm rot="10800000">
            <a:off x="2138526" y="4146285"/>
            <a:ext cx="240792" cy="420625"/>
            <a:chOff x="1087957" y="2926322"/>
            <a:chExt cx="240792" cy="420625"/>
          </a:xfrm>
        </p:grpSpPr>
        <p:pic>
          <p:nvPicPr>
            <p:cNvPr id="70" name="Picture 69">
              <a:extLst>
                <a:ext uri="{FF2B5EF4-FFF2-40B4-BE49-F238E27FC236}">
                  <a16:creationId xmlns:a16="http://schemas.microsoft.com/office/drawing/2014/main" id="{E4BC61E0-AEEA-4697-89AE-3AC34DC3C1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7957" y="2926322"/>
              <a:ext cx="240792" cy="420625"/>
            </a:xfrm>
            <a:prstGeom prst="rect">
              <a:avLst/>
            </a:prstGeom>
          </p:spPr>
        </p:pic>
        <p:sp>
          <p:nvSpPr>
            <p:cNvPr id="71" name="Oval 70">
              <a:extLst>
                <a:ext uri="{FF2B5EF4-FFF2-40B4-BE49-F238E27FC236}">
                  <a16:creationId xmlns:a16="http://schemas.microsoft.com/office/drawing/2014/main" id="{57180528-5412-4FF2-A791-69C6CABD8525}"/>
                </a:ext>
              </a:extLst>
            </p:cNvPr>
            <p:cNvSpPr>
              <a:spLocks noChangeAspect="1"/>
            </p:cNvSpPr>
            <p:nvPr/>
          </p:nvSpPr>
          <p:spPr>
            <a:xfrm>
              <a:off x="1169403" y="3132389"/>
              <a:ext cx="91440" cy="91440"/>
            </a:xfrm>
            <a:prstGeom prst="ellipse">
              <a:avLst/>
            </a:prstGeom>
            <a:solidFill>
              <a:schemeClr val="accent1">
                <a:lumMod val="2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pic>
        <p:nvPicPr>
          <p:cNvPr id="107" name="Picture 106">
            <a:extLst>
              <a:ext uri="{FF2B5EF4-FFF2-40B4-BE49-F238E27FC236}">
                <a16:creationId xmlns:a16="http://schemas.microsoft.com/office/drawing/2014/main" id="{7F20AC3F-0BAC-40C5-BEE6-A66C65E534E6}"/>
              </a:ext>
            </a:extLst>
          </p:cNvPr>
          <p:cNvPicPr>
            <a:picLocks noChangeAspect="1"/>
          </p:cNvPicPr>
          <p:nvPr/>
        </p:nvPicPr>
        <p:blipFill rotWithShape="1">
          <a:blip r:embed="rId3"/>
          <a:srcRect b="57458"/>
          <a:stretch/>
        </p:blipFill>
        <p:spPr>
          <a:xfrm rot="17036413">
            <a:off x="1716374" y="4519680"/>
            <a:ext cx="1257115" cy="52553"/>
          </a:xfrm>
          <a:prstGeom prst="rect">
            <a:avLst/>
          </a:prstGeom>
        </p:spPr>
      </p:pic>
      <p:sp>
        <p:nvSpPr>
          <p:cNvPr id="124" name="Parallelogram 123">
            <a:extLst>
              <a:ext uri="{FF2B5EF4-FFF2-40B4-BE49-F238E27FC236}">
                <a16:creationId xmlns:a16="http://schemas.microsoft.com/office/drawing/2014/main" id="{E749D4F9-B89C-4357-89E1-3E98BCDB52AE}"/>
              </a:ext>
            </a:extLst>
          </p:cNvPr>
          <p:cNvSpPr/>
          <p:nvPr/>
        </p:nvSpPr>
        <p:spPr>
          <a:xfrm>
            <a:off x="-1036421" y="5162775"/>
            <a:ext cx="1748101" cy="1235676"/>
          </a:xfrm>
          <a:prstGeom prst="parallelogram">
            <a:avLst/>
          </a:prstGeom>
          <a:noFill/>
          <a:ln>
            <a:solidFill>
              <a:srgbClr val="F0AE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1695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500"/>
                                        <p:tgtEl>
                                          <p:spTgt spid="6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fade">
                                      <p:cBhvr>
                                        <p:cTn id="10" dur="500"/>
                                        <p:tgtEl>
                                          <p:spTgt spid="5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fade">
                                      <p:cBhvr>
                                        <p:cTn id="15" dur="500"/>
                                        <p:tgtEl>
                                          <p:spTgt spid="56"/>
                                        </p:tgtEl>
                                      </p:cBhvr>
                                    </p:animEffect>
                                  </p:childTnLst>
                                </p:cTn>
                              </p:par>
                              <p:par>
                                <p:cTn id="16" presetID="10" presetClass="entr" presetSubtype="0" fill="hold" nodeType="with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fade">
                                      <p:cBhvr>
                                        <p:cTn id="1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87808-92B0-4F44-9319-4B33A58EFB25}"/>
              </a:ext>
            </a:extLst>
          </p:cNvPr>
          <p:cNvSpPr>
            <a:spLocks noGrp="1"/>
          </p:cNvSpPr>
          <p:nvPr>
            <p:ph type="title"/>
          </p:nvPr>
        </p:nvSpPr>
        <p:spPr>
          <a:xfrm>
            <a:off x="457200" y="274638"/>
            <a:ext cx="8229600" cy="616902"/>
          </a:xfrm>
        </p:spPr>
        <p:txBody>
          <a:bodyPr/>
          <a:lstStyle/>
          <a:p>
            <a:pPr algn="l"/>
            <a:r>
              <a:rPr lang="en-US" sz="3200" dirty="0"/>
              <a:t>Combine answers from two Harker sections to get heavy atom </a:t>
            </a:r>
            <a:r>
              <a:rPr lang="en-US" sz="3200" dirty="0" err="1"/>
              <a:t>x,y,z</a:t>
            </a:r>
            <a:r>
              <a:rPr lang="en-US" sz="3200" dirty="0"/>
              <a:t> coordinates</a:t>
            </a:r>
            <a:endParaRPr lang="en-US" sz="4000" dirty="0"/>
          </a:p>
        </p:txBody>
      </p:sp>
      <p:sp>
        <p:nvSpPr>
          <p:cNvPr id="3" name="Rectangle 2">
            <a:extLst>
              <a:ext uri="{FF2B5EF4-FFF2-40B4-BE49-F238E27FC236}">
                <a16:creationId xmlns:a16="http://schemas.microsoft.com/office/drawing/2014/main" id="{C056743E-01BF-4785-B6BF-50B0052EAD4B}"/>
              </a:ext>
            </a:extLst>
          </p:cNvPr>
          <p:cNvSpPr/>
          <p:nvPr/>
        </p:nvSpPr>
        <p:spPr>
          <a:xfrm>
            <a:off x="1892996" y="2520434"/>
            <a:ext cx="4320413" cy="369332"/>
          </a:xfrm>
          <a:prstGeom prst="rect">
            <a:avLst/>
          </a:prstGeom>
        </p:spPr>
        <p:txBody>
          <a:bodyPr wrap="none">
            <a:spAutoFit/>
          </a:bodyPr>
          <a:lstStyle/>
          <a:p>
            <a:r>
              <a:rPr lang="en-US" dirty="0">
                <a:latin typeface="Courier New" panose="02070309020205020404" pitchFamily="49" charset="0"/>
                <a:cs typeface="Courier New" panose="02070309020205020404" pitchFamily="49" charset="0"/>
              </a:rPr>
              <a:t>From w=¼   x=0.7691   y=0.8165</a:t>
            </a:r>
          </a:p>
        </p:txBody>
      </p:sp>
      <p:sp>
        <p:nvSpPr>
          <p:cNvPr id="16" name="Rectangle 15">
            <a:extLst>
              <a:ext uri="{FF2B5EF4-FFF2-40B4-BE49-F238E27FC236}">
                <a16:creationId xmlns:a16="http://schemas.microsoft.com/office/drawing/2014/main" id="{34B8145A-B01F-41E3-9A43-F2698D7D5EBF}"/>
              </a:ext>
            </a:extLst>
          </p:cNvPr>
          <p:cNvSpPr/>
          <p:nvPr/>
        </p:nvSpPr>
        <p:spPr>
          <a:xfrm>
            <a:off x="1892996" y="2954774"/>
            <a:ext cx="5836854" cy="369332"/>
          </a:xfrm>
          <a:prstGeom prst="rect">
            <a:avLst/>
          </a:prstGeom>
        </p:spPr>
        <p:txBody>
          <a:bodyPr wrap="none">
            <a:spAutoFit/>
          </a:bodyPr>
          <a:lstStyle/>
          <a:p>
            <a:r>
              <a:rPr lang="en-US" dirty="0">
                <a:latin typeface="Courier New" panose="02070309020205020404" pitchFamily="49" charset="0"/>
                <a:cs typeface="Courier New" panose="02070309020205020404" pitchFamily="49" charset="0"/>
              </a:rPr>
              <a:t>From u=½   x=0.7541              z=0.1865</a:t>
            </a:r>
          </a:p>
        </p:txBody>
      </p:sp>
      <p:sp>
        <p:nvSpPr>
          <p:cNvPr id="17" name="Rectangle 16">
            <a:extLst>
              <a:ext uri="{FF2B5EF4-FFF2-40B4-BE49-F238E27FC236}">
                <a16:creationId xmlns:a16="http://schemas.microsoft.com/office/drawing/2014/main" id="{0A3315A7-ED4D-49F0-A5C5-6C487415A419}"/>
              </a:ext>
            </a:extLst>
          </p:cNvPr>
          <p:cNvSpPr/>
          <p:nvPr/>
        </p:nvSpPr>
        <p:spPr>
          <a:xfrm>
            <a:off x="1892996" y="3577830"/>
            <a:ext cx="5974713" cy="369332"/>
          </a:xfrm>
          <a:prstGeom prst="rect">
            <a:avLst/>
          </a:prstGeom>
        </p:spPr>
        <p:txBody>
          <a:bodyPr wrap="none">
            <a:spAutoFit/>
          </a:bodyPr>
          <a:lstStyle/>
          <a:p>
            <a:r>
              <a:rPr lang="en-US" b="1" dirty="0">
                <a:solidFill>
                  <a:schemeClr val="accent6">
                    <a:lumMod val="60000"/>
                    <a:lumOff val="40000"/>
                  </a:schemeClr>
                </a:solidFill>
                <a:latin typeface="Courier New" panose="02070309020205020404" pitchFamily="49" charset="0"/>
                <a:cs typeface="Courier New" panose="02070309020205020404" pitchFamily="49" charset="0"/>
              </a:rPr>
              <a:t>Combined   x=0.7541   y=0.8165   z=0.1865</a:t>
            </a:r>
          </a:p>
        </p:txBody>
      </p:sp>
      <p:pic>
        <p:nvPicPr>
          <p:cNvPr id="23" name="Picture 3">
            <a:extLst>
              <a:ext uri="{FF2B5EF4-FFF2-40B4-BE49-F238E27FC236}">
                <a16:creationId xmlns:a16="http://schemas.microsoft.com/office/drawing/2014/main" id="{1A5AC86C-AB04-4ABB-8C83-AD9312E0665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000" t="53360" r="44000" b="18103"/>
          <a:stretch/>
        </p:blipFill>
        <p:spPr bwMode="auto">
          <a:xfrm>
            <a:off x="5834910" y="4865224"/>
            <a:ext cx="1771265" cy="142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3">
            <a:extLst>
              <a:ext uri="{FF2B5EF4-FFF2-40B4-BE49-F238E27FC236}">
                <a16:creationId xmlns:a16="http://schemas.microsoft.com/office/drawing/2014/main" id="{1362CD96-5ECA-4D38-897F-91AC1A8B89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737" t="25320" r="44263" b="46143"/>
          <a:stretch/>
        </p:blipFill>
        <p:spPr bwMode="auto">
          <a:xfrm>
            <a:off x="3616120" y="4865224"/>
            <a:ext cx="1771265" cy="142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804A7537-0F08-4D2B-8EA6-4FA2388098A7}"/>
              </a:ext>
            </a:extLst>
          </p:cNvPr>
          <p:cNvSpPr txBox="1"/>
          <p:nvPr/>
        </p:nvSpPr>
        <p:spPr>
          <a:xfrm>
            <a:off x="863545" y="4809559"/>
            <a:ext cx="2305050" cy="1477328"/>
          </a:xfrm>
          <a:prstGeom prst="rect">
            <a:avLst/>
          </a:prstGeom>
          <a:noFill/>
        </p:spPr>
        <p:txBody>
          <a:bodyPr wrap="square" rtlCol="0">
            <a:spAutoFit/>
          </a:bodyPr>
          <a:lstStyle/>
          <a:p>
            <a:r>
              <a:rPr lang="en-US" dirty="0"/>
              <a:t>Other 7 sites in unit cell can be obtained by applying space group symmetry operations</a:t>
            </a:r>
          </a:p>
        </p:txBody>
      </p:sp>
    </p:spTree>
    <p:extLst>
      <p:ext uri="{BB962C8B-B14F-4D97-AF65-F5344CB8AC3E}">
        <p14:creationId xmlns:p14="http://schemas.microsoft.com/office/powerpoint/2010/main" val="967798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2F857-C28A-4640-85AC-5C38281E83A2}"/>
              </a:ext>
            </a:extLst>
          </p:cNvPr>
          <p:cNvSpPr>
            <a:spLocks noGrp="1"/>
          </p:cNvSpPr>
          <p:nvPr>
            <p:ph type="title"/>
          </p:nvPr>
        </p:nvSpPr>
        <p:spPr/>
        <p:txBody>
          <a:bodyPr/>
          <a:lstStyle/>
          <a:p>
            <a:r>
              <a:rPr lang="en-US" dirty="0"/>
              <a:t>Choice of unit cell origin</a:t>
            </a:r>
          </a:p>
        </p:txBody>
      </p:sp>
      <p:pic>
        <p:nvPicPr>
          <p:cNvPr id="5" name="Picture 4">
            <a:extLst>
              <a:ext uri="{FF2B5EF4-FFF2-40B4-BE49-F238E27FC236}">
                <a16:creationId xmlns:a16="http://schemas.microsoft.com/office/drawing/2014/main" id="{EE50A7F7-445B-44FA-8F85-69F6F690DEDA}"/>
              </a:ext>
            </a:extLst>
          </p:cNvPr>
          <p:cNvPicPr>
            <a:picLocks noChangeAspect="1"/>
          </p:cNvPicPr>
          <p:nvPr/>
        </p:nvPicPr>
        <p:blipFill>
          <a:blip r:embed="rId3"/>
          <a:stretch>
            <a:fillRect/>
          </a:stretch>
        </p:blipFill>
        <p:spPr>
          <a:xfrm>
            <a:off x="774701" y="1421117"/>
            <a:ext cx="3328180" cy="3392183"/>
          </a:xfrm>
          <a:prstGeom prst="rect">
            <a:avLst/>
          </a:prstGeom>
        </p:spPr>
      </p:pic>
      <p:pic>
        <p:nvPicPr>
          <p:cNvPr id="8" name="Picture 7">
            <a:extLst>
              <a:ext uri="{FF2B5EF4-FFF2-40B4-BE49-F238E27FC236}">
                <a16:creationId xmlns:a16="http://schemas.microsoft.com/office/drawing/2014/main" id="{ED080602-34FE-4AED-97C8-FFD970A6C43D}"/>
              </a:ext>
            </a:extLst>
          </p:cNvPr>
          <p:cNvPicPr>
            <a:picLocks noChangeAspect="1"/>
          </p:cNvPicPr>
          <p:nvPr/>
        </p:nvPicPr>
        <p:blipFill rotWithShape="1">
          <a:blip r:embed="rId3"/>
          <a:srcRect l="4949"/>
          <a:stretch/>
        </p:blipFill>
        <p:spPr>
          <a:xfrm>
            <a:off x="2775146" y="1421117"/>
            <a:ext cx="3163472" cy="3392183"/>
          </a:xfrm>
          <a:prstGeom prst="rect">
            <a:avLst/>
          </a:prstGeom>
        </p:spPr>
      </p:pic>
      <p:pic>
        <p:nvPicPr>
          <p:cNvPr id="9" name="Picture 8">
            <a:extLst>
              <a:ext uri="{FF2B5EF4-FFF2-40B4-BE49-F238E27FC236}">
                <a16:creationId xmlns:a16="http://schemas.microsoft.com/office/drawing/2014/main" id="{7A935E50-72DF-447A-8C8D-2812DD7D9CD9}"/>
              </a:ext>
            </a:extLst>
          </p:cNvPr>
          <p:cNvPicPr>
            <a:picLocks noChangeAspect="1"/>
          </p:cNvPicPr>
          <p:nvPr/>
        </p:nvPicPr>
        <p:blipFill rotWithShape="1">
          <a:blip r:embed="rId3"/>
          <a:srcRect l="4949"/>
          <a:stretch/>
        </p:blipFill>
        <p:spPr>
          <a:xfrm>
            <a:off x="4572000" y="1421117"/>
            <a:ext cx="3163472" cy="3392183"/>
          </a:xfrm>
          <a:prstGeom prst="rect">
            <a:avLst/>
          </a:prstGeom>
        </p:spPr>
      </p:pic>
      <p:grpSp>
        <p:nvGrpSpPr>
          <p:cNvPr id="15" name="Group 14">
            <a:extLst>
              <a:ext uri="{FF2B5EF4-FFF2-40B4-BE49-F238E27FC236}">
                <a16:creationId xmlns:a16="http://schemas.microsoft.com/office/drawing/2014/main" id="{573AF265-628B-4240-A2B1-1521ABFCCB6F}"/>
              </a:ext>
            </a:extLst>
          </p:cNvPr>
          <p:cNvGrpSpPr/>
          <p:nvPr/>
        </p:nvGrpSpPr>
        <p:grpSpPr>
          <a:xfrm>
            <a:off x="787401" y="3481405"/>
            <a:ext cx="6960771" cy="3149600"/>
            <a:chOff x="989819" y="4419600"/>
            <a:chExt cx="6960771" cy="3149600"/>
          </a:xfrm>
        </p:grpSpPr>
        <p:pic>
          <p:nvPicPr>
            <p:cNvPr id="10" name="Picture 9">
              <a:extLst>
                <a:ext uri="{FF2B5EF4-FFF2-40B4-BE49-F238E27FC236}">
                  <a16:creationId xmlns:a16="http://schemas.microsoft.com/office/drawing/2014/main" id="{8490D9F7-D856-4986-90FA-3544EA4A0C42}"/>
                </a:ext>
              </a:extLst>
            </p:cNvPr>
            <p:cNvPicPr>
              <a:picLocks noChangeAspect="1"/>
            </p:cNvPicPr>
            <p:nvPr/>
          </p:nvPicPr>
          <p:blipFill rotWithShape="1">
            <a:blip r:embed="rId3"/>
            <a:srcRect t="7151"/>
            <a:stretch/>
          </p:blipFill>
          <p:spPr>
            <a:xfrm>
              <a:off x="989819" y="4419600"/>
              <a:ext cx="3328180" cy="3149600"/>
            </a:xfrm>
            <a:prstGeom prst="rect">
              <a:avLst/>
            </a:prstGeom>
          </p:spPr>
        </p:pic>
        <p:pic>
          <p:nvPicPr>
            <p:cNvPr id="11" name="Picture 10">
              <a:extLst>
                <a:ext uri="{FF2B5EF4-FFF2-40B4-BE49-F238E27FC236}">
                  <a16:creationId xmlns:a16="http://schemas.microsoft.com/office/drawing/2014/main" id="{8429B41A-1744-4E08-8027-CDAC7CD06E0F}"/>
                </a:ext>
              </a:extLst>
            </p:cNvPr>
            <p:cNvPicPr>
              <a:picLocks noChangeAspect="1"/>
            </p:cNvPicPr>
            <p:nvPr/>
          </p:nvPicPr>
          <p:blipFill rotWithShape="1">
            <a:blip r:embed="rId3"/>
            <a:srcRect l="4949" t="7151"/>
            <a:stretch/>
          </p:blipFill>
          <p:spPr>
            <a:xfrm>
              <a:off x="2990264" y="4419600"/>
              <a:ext cx="3163472" cy="3149600"/>
            </a:xfrm>
            <a:prstGeom prst="rect">
              <a:avLst/>
            </a:prstGeom>
          </p:spPr>
        </p:pic>
        <p:pic>
          <p:nvPicPr>
            <p:cNvPr id="12" name="Picture 11">
              <a:extLst>
                <a:ext uri="{FF2B5EF4-FFF2-40B4-BE49-F238E27FC236}">
                  <a16:creationId xmlns:a16="http://schemas.microsoft.com/office/drawing/2014/main" id="{7EB7E41E-3C94-45BD-AD21-B147A876AB3F}"/>
                </a:ext>
              </a:extLst>
            </p:cNvPr>
            <p:cNvPicPr>
              <a:picLocks noChangeAspect="1"/>
            </p:cNvPicPr>
            <p:nvPr/>
          </p:nvPicPr>
          <p:blipFill rotWithShape="1">
            <a:blip r:embed="rId3"/>
            <a:srcRect l="4949" t="7151"/>
            <a:stretch/>
          </p:blipFill>
          <p:spPr>
            <a:xfrm>
              <a:off x="4787118" y="4419600"/>
              <a:ext cx="3163472" cy="3149600"/>
            </a:xfrm>
            <a:prstGeom prst="rect">
              <a:avLst/>
            </a:prstGeom>
          </p:spPr>
        </p:pic>
      </p:grpSp>
      <p:sp>
        <p:nvSpPr>
          <p:cNvPr id="16" name="Rectangle 15">
            <a:extLst>
              <a:ext uri="{FF2B5EF4-FFF2-40B4-BE49-F238E27FC236}">
                <a16:creationId xmlns:a16="http://schemas.microsoft.com/office/drawing/2014/main" id="{2B8F3554-7DFC-4406-BA02-20E73A0FF6F9}"/>
              </a:ext>
            </a:extLst>
          </p:cNvPr>
          <p:cNvSpPr>
            <a:spLocks noChangeAspect="1"/>
          </p:cNvSpPr>
          <p:nvPr/>
        </p:nvSpPr>
        <p:spPr>
          <a:xfrm>
            <a:off x="1645237" y="3217069"/>
            <a:ext cx="1857088" cy="1857088"/>
          </a:xfrm>
          <a:prstGeom prst="rect">
            <a:avLst/>
          </a:prstGeom>
          <a:solidFill>
            <a:srgbClr val="FFFFFF">
              <a:alpha val="36078"/>
            </a:srgb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3881F469-143C-4711-84D7-EC85423ED5D7}"/>
              </a:ext>
            </a:extLst>
          </p:cNvPr>
          <p:cNvGrpSpPr/>
          <p:nvPr/>
        </p:nvGrpSpPr>
        <p:grpSpPr>
          <a:xfrm>
            <a:off x="1387677" y="4366638"/>
            <a:ext cx="872281" cy="1002010"/>
            <a:chOff x="-1862680" y="5392546"/>
            <a:chExt cx="872281" cy="1002010"/>
          </a:xfrm>
        </p:grpSpPr>
        <p:cxnSp>
          <p:nvCxnSpPr>
            <p:cNvPr id="21" name="Straight Arrow Connector 20">
              <a:extLst>
                <a:ext uri="{FF2B5EF4-FFF2-40B4-BE49-F238E27FC236}">
                  <a16:creationId xmlns:a16="http://schemas.microsoft.com/office/drawing/2014/main" id="{17AD066B-771F-48CA-9876-FF6A13600DEF}"/>
                </a:ext>
              </a:extLst>
            </p:cNvPr>
            <p:cNvCxnSpPr>
              <a:cxnSpLocks/>
            </p:cNvCxnSpPr>
            <p:nvPr/>
          </p:nvCxnSpPr>
          <p:spPr>
            <a:xfrm flipV="1">
              <a:off x="-1605241" y="6088724"/>
              <a:ext cx="386633" cy="2184"/>
            </a:xfrm>
            <a:prstGeom prst="straightConnector1">
              <a:avLst/>
            </a:prstGeom>
            <a:ln w="28575">
              <a:solidFill>
                <a:schemeClr val="accent3"/>
              </a:solidFill>
              <a:tailEnd type="triangle"/>
            </a:ln>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2F5A8DBB-4A5E-4F8D-A0E9-1B87E79FBCD5}"/>
                </a:ext>
              </a:extLst>
            </p:cNvPr>
            <p:cNvSpPr txBox="1"/>
            <p:nvPr/>
          </p:nvSpPr>
          <p:spPr>
            <a:xfrm>
              <a:off x="-1290481" y="6025224"/>
              <a:ext cx="300082" cy="369332"/>
            </a:xfrm>
            <a:prstGeom prst="rect">
              <a:avLst/>
            </a:prstGeom>
            <a:noFill/>
          </p:spPr>
          <p:txBody>
            <a:bodyPr wrap="none" rtlCol="0">
              <a:spAutoFit/>
            </a:bodyPr>
            <a:lstStyle/>
            <a:p>
              <a:r>
                <a:rPr lang="en-US" dirty="0">
                  <a:solidFill>
                    <a:schemeClr val="bg1"/>
                  </a:solidFill>
                </a:rPr>
                <a:t>x</a:t>
              </a:r>
            </a:p>
          </p:txBody>
        </p:sp>
        <p:cxnSp>
          <p:nvCxnSpPr>
            <p:cNvPr id="23" name="Straight Arrow Connector 22">
              <a:extLst>
                <a:ext uri="{FF2B5EF4-FFF2-40B4-BE49-F238E27FC236}">
                  <a16:creationId xmlns:a16="http://schemas.microsoft.com/office/drawing/2014/main" id="{A5EFE137-03B3-4DFB-BBDA-B0807FA79A74}"/>
                </a:ext>
              </a:extLst>
            </p:cNvPr>
            <p:cNvCxnSpPr>
              <a:cxnSpLocks/>
            </p:cNvCxnSpPr>
            <p:nvPr/>
          </p:nvCxnSpPr>
          <p:spPr>
            <a:xfrm flipH="1" flipV="1">
              <a:off x="-1601070" y="5678921"/>
              <a:ext cx="1" cy="442166"/>
            </a:xfrm>
            <a:prstGeom prst="straightConnector1">
              <a:avLst/>
            </a:prstGeom>
            <a:ln w="28575">
              <a:solidFill>
                <a:schemeClr val="accent3"/>
              </a:solidFill>
              <a:tailEnd type="triangle"/>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5CA385B8-44D2-4BCC-8B86-A647E3F118F3}"/>
                </a:ext>
              </a:extLst>
            </p:cNvPr>
            <p:cNvSpPr txBox="1"/>
            <p:nvPr/>
          </p:nvSpPr>
          <p:spPr>
            <a:xfrm>
              <a:off x="-1862680" y="5392546"/>
              <a:ext cx="300082" cy="369332"/>
            </a:xfrm>
            <a:prstGeom prst="rect">
              <a:avLst/>
            </a:prstGeom>
            <a:noFill/>
          </p:spPr>
          <p:txBody>
            <a:bodyPr wrap="none" rtlCol="0">
              <a:spAutoFit/>
            </a:bodyPr>
            <a:lstStyle/>
            <a:p>
              <a:r>
                <a:rPr lang="en-US" dirty="0">
                  <a:solidFill>
                    <a:schemeClr val="bg1"/>
                  </a:solidFill>
                </a:rPr>
                <a:t>y</a:t>
              </a:r>
            </a:p>
          </p:txBody>
        </p:sp>
      </p:grpSp>
      <p:sp>
        <p:nvSpPr>
          <p:cNvPr id="26" name="Oval 25">
            <a:extLst>
              <a:ext uri="{FF2B5EF4-FFF2-40B4-BE49-F238E27FC236}">
                <a16:creationId xmlns:a16="http://schemas.microsoft.com/office/drawing/2014/main" id="{215C158B-957C-417C-8982-B315C8071A7F}"/>
              </a:ext>
            </a:extLst>
          </p:cNvPr>
          <p:cNvSpPr>
            <a:spLocks noChangeAspect="1"/>
          </p:cNvSpPr>
          <p:nvPr/>
        </p:nvSpPr>
        <p:spPr>
          <a:xfrm>
            <a:off x="2800546" y="3606800"/>
            <a:ext cx="304800" cy="304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5D6FED81-AFC0-43A3-8144-ED2CCA36DAB7}"/>
              </a:ext>
            </a:extLst>
          </p:cNvPr>
          <p:cNvSpPr txBox="1"/>
          <p:nvPr/>
        </p:nvSpPr>
        <p:spPr>
          <a:xfrm>
            <a:off x="2209547" y="3289966"/>
            <a:ext cx="1749197" cy="369332"/>
          </a:xfrm>
          <a:prstGeom prst="rect">
            <a:avLst/>
          </a:prstGeom>
          <a:noFill/>
        </p:spPr>
        <p:txBody>
          <a:bodyPr wrap="none" rtlCol="0">
            <a:spAutoFit/>
          </a:bodyPr>
          <a:lstStyle/>
          <a:p>
            <a:r>
              <a:rPr lang="en-US" dirty="0">
                <a:solidFill>
                  <a:schemeClr val="bg1"/>
                </a:solidFill>
              </a:rPr>
              <a:t>X= 0.77 y=0.82</a:t>
            </a:r>
          </a:p>
        </p:txBody>
      </p:sp>
    </p:spTree>
    <p:extLst>
      <p:ext uri="{BB962C8B-B14F-4D97-AF65-F5344CB8AC3E}">
        <p14:creationId xmlns:p14="http://schemas.microsoft.com/office/powerpoint/2010/main" val="8106347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2F857-C28A-4640-85AC-5C38281E83A2}"/>
              </a:ext>
            </a:extLst>
          </p:cNvPr>
          <p:cNvSpPr>
            <a:spLocks noGrp="1"/>
          </p:cNvSpPr>
          <p:nvPr>
            <p:ph type="title"/>
          </p:nvPr>
        </p:nvSpPr>
        <p:spPr/>
        <p:txBody>
          <a:bodyPr/>
          <a:lstStyle/>
          <a:p>
            <a:r>
              <a:rPr lang="en-US" dirty="0"/>
              <a:t>Choice of unit cell origin</a:t>
            </a:r>
          </a:p>
        </p:txBody>
      </p:sp>
      <p:pic>
        <p:nvPicPr>
          <p:cNvPr id="5" name="Picture 4">
            <a:extLst>
              <a:ext uri="{FF2B5EF4-FFF2-40B4-BE49-F238E27FC236}">
                <a16:creationId xmlns:a16="http://schemas.microsoft.com/office/drawing/2014/main" id="{EE50A7F7-445B-44FA-8F85-69F6F690DEDA}"/>
              </a:ext>
            </a:extLst>
          </p:cNvPr>
          <p:cNvPicPr>
            <a:picLocks noChangeAspect="1"/>
          </p:cNvPicPr>
          <p:nvPr/>
        </p:nvPicPr>
        <p:blipFill>
          <a:blip r:embed="rId3"/>
          <a:stretch>
            <a:fillRect/>
          </a:stretch>
        </p:blipFill>
        <p:spPr>
          <a:xfrm>
            <a:off x="774701" y="1421117"/>
            <a:ext cx="3328180" cy="3392183"/>
          </a:xfrm>
          <a:prstGeom prst="rect">
            <a:avLst/>
          </a:prstGeom>
        </p:spPr>
      </p:pic>
      <p:pic>
        <p:nvPicPr>
          <p:cNvPr id="8" name="Picture 7">
            <a:extLst>
              <a:ext uri="{FF2B5EF4-FFF2-40B4-BE49-F238E27FC236}">
                <a16:creationId xmlns:a16="http://schemas.microsoft.com/office/drawing/2014/main" id="{ED080602-34FE-4AED-97C8-FFD970A6C43D}"/>
              </a:ext>
            </a:extLst>
          </p:cNvPr>
          <p:cNvPicPr>
            <a:picLocks noChangeAspect="1"/>
          </p:cNvPicPr>
          <p:nvPr/>
        </p:nvPicPr>
        <p:blipFill rotWithShape="1">
          <a:blip r:embed="rId3"/>
          <a:srcRect l="4949"/>
          <a:stretch/>
        </p:blipFill>
        <p:spPr>
          <a:xfrm>
            <a:off x="2775146" y="1421117"/>
            <a:ext cx="3163472" cy="3392183"/>
          </a:xfrm>
          <a:prstGeom prst="rect">
            <a:avLst/>
          </a:prstGeom>
        </p:spPr>
      </p:pic>
      <p:pic>
        <p:nvPicPr>
          <p:cNvPr id="9" name="Picture 8">
            <a:extLst>
              <a:ext uri="{FF2B5EF4-FFF2-40B4-BE49-F238E27FC236}">
                <a16:creationId xmlns:a16="http://schemas.microsoft.com/office/drawing/2014/main" id="{7A935E50-72DF-447A-8C8D-2812DD7D9CD9}"/>
              </a:ext>
            </a:extLst>
          </p:cNvPr>
          <p:cNvPicPr>
            <a:picLocks noChangeAspect="1"/>
          </p:cNvPicPr>
          <p:nvPr/>
        </p:nvPicPr>
        <p:blipFill rotWithShape="1">
          <a:blip r:embed="rId3"/>
          <a:srcRect l="4949"/>
          <a:stretch/>
        </p:blipFill>
        <p:spPr>
          <a:xfrm>
            <a:off x="4572000" y="1421117"/>
            <a:ext cx="3163472" cy="3392183"/>
          </a:xfrm>
          <a:prstGeom prst="rect">
            <a:avLst/>
          </a:prstGeom>
        </p:spPr>
      </p:pic>
      <p:grpSp>
        <p:nvGrpSpPr>
          <p:cNvPr id="15" name="Group 14">
            <a:extLst>
              <a:ext uri="{FF2B5EF4-FFF2-40B4-BE49-F238E27FC236}">
                <a16:creationId xmlns:a16="http://schemas.microsoft.com/office/drawing/2014/main" id="{573AF265-628B-4240-A2B1-1521ABFCCB6F}"/>
              </a:ext>
            </a:extLst>
          </p:cNvPr>
          <p:cNvGrpSpPr/>
          <p:nvPr/>
        </p:nvGrpSpPr>
        <p:grpSpPr>
          <a:xfrm>
            <a:off x="787401" y="3481405"/>
            <a:ext cx="6960771" cy="3149600"/>
            <a:chOff x="989819" y="4419600"/>
            <a:chExt cx="6960771" cy="3149600"/>
          </a:xfrm>
        </p:grpSpPr>
        <p:pic>
          <p:nvPicPr>
            <p:cNvPr id="10" name="Picture 9">
              <a:extLst>
                <a:ext uri="{FF2B5EF4-FFF2-40B4-BE49-F238E27FC236}">
                  <a16:creationId xmlns:a16="http://schemas.microsoft.com/office/drawing/2014/main" id="{8490D9F7-D856-4986-90FA-3544EA4A0C42}"/>
                </a:ext>
              </a:extLst>
            </p:cNvPr>
            <p:cNvPicPr>
              <a:picLocks noChangeAspect="1"/>
            </p:cNvPicPr>
            <p:nvPr/>
          </p:nvPicPr>
          <p:blipFill rotWithShape="1">
            <a:blip r:embed="rId3"/>
            <a:srcRect t="7151"/>
            <a:stretch/>
          </p:blipFill>
          <p:spPr>
            <a:xfrm>
              <a:off x="989819" y="4419600"/>
              <a:ext cx="3328180" cy="3149600"/>
            </a:xfrm>
            <a:prstGeom prst="rect">
              <a:avLst/>
            </a:prstGeom>
          </p:spPr>
        </p:pic>
        <p:pic>
          <p:nvPicPr>
            <p:cNvPr id="11" name="Picture 10">
              <a:extLst>
                <a:ext uri="{FF2B5EF4-FFF2-40B4-BE49-F238E27FC236}">
                  <a16:creationId xmlns:a16="http://schemas.microsoft.com/office/drawing/2014/main" id="{8429B41A-1744-4E08-8027-CDAC7CD06E0F}"/>
                </a:ext>
              </a:extLst>
            </p:cNvPr>
            <p:cNvPicPr>
              <a:picLocks noChangeAspect="1"/>
            </p:cNvPicPr>
            <p:nvPr/>
          </p:nvPicPr>
          <p:blipFill rotWithShape="1">
            <a:blip r:embed="rId3"/>
            <a:srcRect l="4949" t="7151"/>
            <a:stretch/>
          </p:blipFill>
          <p:spPr>
            <a:xfrm>
              <a:off x="2990264" y="4419600"/>
              <a:ext cx="3163472" cy="3149600"/>
            </a:xfrm>
            <a:prstGeom prst="rect">
              <a:avLst/>
            </a:prstGeom>
          </p:spPr>
        </p:pic>
        <p:pic>
          <p:nvPicPr>
            <p:cNvPr id="12" name="Picture 11">
              <a:extLst>
                <a:ext uri="{FF2B5EF4-FFF2-40B4-BE49-F238E27FC236}">
                  <a16:creationId xmlns:a16="http://schemas.microsoft.com/office/drawing/2014/main" id="{7EB7E41E-3C94-45BD-AD21-B147A876AB3F}"/>
                </a:ext>
              </a:extLst>
            </p:cNvPr>
            <p:cNvPicPr>
              <a:picLocks noChangeAspect="1"/>
            </p:cNvPicPr>
            <p:nvPr/>
          </p:nvPicPr>
          <p:blipFill rotWithShape="1">
            <a:blip r:embed="rId3"/>
            <a:srcRect l="4949" t="7151"/>
            <a:stretch/>
          </p:blipFill>
          <p:spPr>
            <a:xfrm>
              <a:off x="4787118" y="4419600"/>
              <a:ext cx="3163472" cy="3149600"/>
            </a:xfrm>
            <a:prstGeom prst="rect">
              <a:avLst/>
            </a:prstGeom>
          </p:spPr>
        </p:pic>
      </p:grpSp>
      <p:sp>
        <p:nvSpPr>
          <p:cNvPr id="16" name="Rectangle 15">
            <a:extLst>
              <a:ext uri="{FF2B5EF4-FFF2-40B4-BE49-F238E27FC236}">
                <a16:creationId xmlns:a16="http://schemas.microsoft.com/office/drawing/2014/main" id="{2B8F3554-7DFC-4406-BA02-20E73A0FF6F9}"/>
              </a:ext>
            </a:extLst>
          </p:cNvPr>
          <p:cNvSpPr>
            <a:spLocks noChangeAspect="1"/>
          </p:cNvSpPr>
          <p:nvPr/>
        </p:nvSpPr>
        <p:spPr>
          <a:xfrm>
            <a:off x="2570522" y="2361422"/>
            <a:ext cx="1857088" cy="1857088"/>
          </a:xfrm>
          <a:prstGeom prst="rect">
            <a:avLst/>
          </a:prstGeom>
          <a:solidFill>
            <a:srgbClr val="FFFFFF">
              <a:alpha val="36078"/>
            </a:srgb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3881F469-143C-4711-84D7-EC85423ED5D7}"/>
              </a:ext>
            </a:extLst>
          </p:cNvPr>
          <p:cNvGrpSpPr/>
          <p:nvPr/>
        </p:nvGrpSpPr>
        <p:grpSpPr>
          <a:xfrm>
            <a:off x="2326305" y="3496106"/>
            <a:ext cx="872281" cy="1002010"/>
            <a:chOff x="-1862680" y="5392546"/>
            <a:chExt cx="872281" cy="1002010"/>
          </a:xfrm>
        </p:grpSpPr>
        <p:cxnSp>
          <p:nvCxnSpPr>
            <p:cNvPr id="21" name="Straight Arrow Connector 20">
              <a:extLst>
                <a:ext uri="{FF2B5EF4-FFF2-40B4-BE49-F238E27FC236}">
                  <a16:creationId xmlns:a16="http://schemas.microsoft.com/office/drawing/2014/main" id="{17AD066B-771F-48CA-9876-FF6A13600DEF}"/>
                </a:ext>
              </a:extLst>
            </p:cNvPr>
            <p:cNvCxnSpPr>
              <a:cxnSpLocks/>
            </p:cNvCxnSpPr>
            <p:nvPr/>
          </p:nvCxnSpPr>
          <p:spPr>
            <a:xfrm flipV="1">
              <a:off x="-1605241" y="6088724"/>
              <a:ext cx="386633" cy="2184"/>
            </a:xfrm>
            <a:prstGeom prst="straightConnector1">
              <a:avLst/>
            </a:prstGeom>
            <a:ln w="28575">
              <a:solidFill>
                <a:schemeClr val="accent3"/>
              </a:solidFill>
              <a:tailEnd type="triangle"/>
            </a:ln>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2F5A8DBB-4A5E-4F8D-A0E9-1B87E79FBCD5}"/>
                </a:ext>
              </a:extLst>
            </p:cNvPr>
            <p:cNvSpPr txBox="1"/>
            <p:nvPr/>
          </p:nvSpPr>
          <p:spPr>
            <a:xfrm>
              <a:off x="-1290481" y="6025224"/>
              <a:ext cx="300082" cy="369332"/>
            </a:xfrm>
            <a:prstGeom prst="rect">
              <a:avLst/>
            </a:prstGeom>
            <a:noFill/>
          </p:spPr>
          <p:txBody>
            <a:bodyPr wrap="none" rtlCol="0">
              <a:spAutoFit/>
            </a:bodyPr>
            <a:lstStyle/>
            <a:p>
              <a:r>
                <a:rPr lang="en-US" dirty="0">
                  <a:solidFill>
                    <a:schemeClr val="bg1"/>
                  </a:solidFill>
                </a:rPr>
                <a:t>x</a:t>
              </a:r>
            </a:p>
          </p:txBody>
        </p:sp>
        <p:cxnSp>
          <p:nvCxnSpPr>
            <p:cNvPr id="23" name="Straight Arrow Connector 22">
              <a:extLst>
                <a:ext uri="{FF2B5EF4-FFF2-40B4-BE49-F238E27FC236}">
                  <a16:creationId xmlns:a16="http://schemas.microsoft.com/office/drawing/2014/main" id="{A5EFE137-03B3-4DFB-BBDA-B0807FA79A74}"/>
                </a:ext>
              </a:extLst>
            </p:cNvPr>
            <p:cNvCxnSpPr>
              <a:cxnSpLocks/>
            </p:cNvCxnSpPr>
            <p:nvPr/>
          </p:nvCxnSpPr>
          <p:spPr>
            <a:xfrm flipH="1" flipV="1">
              <a:off x="-1601070" y="5678921"/>
              <a:ext cx="1" cy="442166"/>
            </a:xfrm>
            <a:prstGeom prst="straightConnector1">
              <a:avLst/>
            </a:prstGeom>
            <a:ln w="28575">
              <a:solidFill>
                <a:schemeClr val="accent3"/>
              </a:solidFill>
              <a:tailEnd type="triangle"/>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5CA385B8-44D2-4BCC-8B86-A647E3F118F3}"/>
                </a:ext>
              </a:extLst>
            </p:cNvPr>
            <p:cNvSpPr txBox="1"/>
            <p:nvPr/>
          </p:nvSpPr>
          <p:spPr>
            <a:xfrm>
              <a:off x="-1862680" y="5392546"/>
              <a:ext cx="300082" cy="369332"/>
            </a:xfrm>
            <a:prstGeom prst="rect">
              <a:avLst/>
            </a:prstGeom>
            <a:noFill/>
          </p:spPr>
          <p:txBody>
            <a:bodyPr wrap="none" rtlCol="0">
              <a:spAutoFit/>
            </a:bodyPr>
            <a:lstStyle/>
            <a:p>
              <a:r>
                <a:rPr lang="en-US" dirty="0">
                  <a:solidFill>
                    <a:schemeClr val="bg1"/>
                  </a:solidFill>
                </a:rPr>
                <a:t>y</a:t>
              </a:r>
            </a:p>
          </p:txBody>
        </p:sp>
      </p:grpSp>
      <p:sp>
        <p:nvSpPr>
          <p:cNvPr id="26" name="Oval 25">
            <a:extLst>
              <a:ext uri="{FF2B5EF4-FFF2-40B4-BE49-F238E27FC236}">
                <a16:creationId xmlns:a16="http://schemas.microsoft.com/office/drawing/2014/main" id="{215C158B-957C-417C-8982-B315C8071A7F}"/>
              </a:ext>
            </a:extLst>
          </p:cNvPr>
          <p:cNvSpPr>
            <a:spLocks noChangeAspect="1"/>
          </p:cNvSpPr>
          <p:nvPr/>
        </p:nvSpPr>
        <p:spPr>
          <a:xfrm>
            <a:off x="2800546" y="3606800"/>
            <a:ext cx="304800" cy="304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5D6FED81-AFC0-43A3-8144-ED2CCA36DAB7}"/>
              </a:ext>
            </a:extLst>
          </p:cNvPr>
          <p:cNvSpPr txBox="1"/>
          <p:nvPr/>
        </p:nvSpPr>
        <p:spPr>
          <a:xfrm>
            <a:off x="2770777" y="3296739"/>
            <a:ext cx="1749197" cy="369332"/>
          </a:xfrm>
          <a:prstGeom prst="rect">
            <a:avLst/>
          </a:prstGeom>
          <a:noFill/>
        </p:spPr>
        <p:txBody>
          <a:bodyPr wrap="none" rtlCol="0">
            <a:spAutoFit/>
          </a:bodyPr>
          <a:lstStyle/>
          <a:p>
            <a:r>
              <a:rPr lang="en-US" dirty="0">
                <a:solidFill>
                  <a:schemeClr val="bg1"/>
                </a:solidFill>
              </a:rPr>
              <a:t>X= 0.27 y=0.32</a:t>
            </a:r>
          </a:p>
        </p:txBody>
      </p:sp>
    </p:spTree>
    <p:extLst>
      <p:ext uri="{BB962C8B-B14F-4D97-AF65-F5344CB8AC3E}">
        <p14:creationId xmlns:p14="http://schemas.microsoft.com/office/powerpoint/2010/main" val="36813393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heshire Cat Smile&quot; Sticker for Sale by ...">
            <a:extLst>
              <a:ext uri="{FF2B5EF4-FFF2-40B4-BE49-F238E27FC236}">
                <a16:creationId xmlns:a16="http://schemas.microsoft.com/office/drawing/2014/main" id="{8580258F-3235-406C-8C2D-3C76663A82B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8990" b="28797"/>
          <a:stretch/>
        </p:blipFill>
        <p:spPr bwMode="auto">
          <a:xfrm rot="21158249">
            <a:off x="6514181" y="3275592"/>
            <a:ext cx="1711927" cy="964798"/>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6">
            <a:extLst>
              <a:ext uri="{FF2B5EF4-FFF2-40B4-BE49-F238E27FC236}">
                <a16:creationId xmlns:a16="http://schemas.microsoft.com/office/drawing/2014/main" id="{F75068CA-CBCF-466F-835B-5973814A7164}"/>
              </a:ext>
            </a:extLst>
          </p:cNvPr>
          <p:cNvSpPr txBox="1">
            <a:spLocks noChangeArrowheads="1"/>
          </p:cNvSpPr>
          <p:nvPr/>
        </p:nvSpPr>
        <p:spPr bwMode="auto">
          <a:xfrm>
            <a:off x="3106614" y="579436"/>
            <a:ext cx="3530600" cy="6278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dirty="0"/>
              <a:t>Cheshire Symmetry Operators for space group P4</a:t>
            </a:r>
            <a:r>
              <a:rPr lang="en-US" sz="1600" baseline="-25000" dirty="0"/>
              <a:t>3</a:t>
            </a:r>
            <a:r>
              <a:rPr lang="en-US" sz="1600" dirty="0"/>
              <a:t>2</a:t>
            </a:r>
            <a:r>
              <a:rPr lang="en-US" sz="1600" baseline="-25000" dirty="0"/>
              <a:t>1</a:t>
            </a:r>
            <a:r>
              <a:rPr lang="en-US" sz="1600" dirty="0"/>
              <a:t>2</a:t>
            </a:r>
          </a:p>
          <a:p>
            <a:pPr eaLnBrk="1" hangingPunct="1"/>
            <a:endParaRPr lang="en-US" sz="1000" dirty="0"/>
          </a:p>
          <a:p>
            <a:pPr eaLnBrk="1" hangingPunct="1"/>
            <a:r>
              <a:rPr lang="en-US" sz="1000" dirty="0">
                <a:latin typeface="Courier New" pitchFamily="49" charset="0"/>
                <a:cs typeface="Courier New" pitchFamily="49" charset="0"/>
              </a:rPr>
              <a:t> 1     X,     Y,     Z</a:t>
            </a:r>
          </a:p>
          <a:p>
            <a:pPr eaLnBrk="1" hangingPunct="1"/>
            <a:r>
              <a:rPr lang="en-US" sz="1000" b="1" dirty="0">
                <a:solidFill>
                  <a:srgbClr val="C00000"/>
                </a:solidFill>
                <a:latin typeface="Courier New" pitchFamily="49" charset="0"/>
                <a:cs typeface="Courier New" pitchFamily="49" charset="0"/>
              </a:rPr>
              <a:t> 2    </a:t>
            </a:r>
            <a:r>
              <a:rPr lang="en-US" sz="1000" b="1" dirty="0">
                <a:latin typeface="Courier New" pitchFamily="49" charset="0"/>
                <a:cs typeface="Courier New" pitchFamily="49" charset="0"/>
              </a:rPr>
              <a:t>-X,    -Y,     Z</a:t>
            </a:r>
          </a:p>
          <a:p>
            <a:pPr eaLnBrk="1" hangingPunct="1"/>
            <a:r>
              <a:rPr lang="en-US" sz="1000" dirty="0">
                <a:latin typeface="Courier New" pitchFamily="49" charset="0"/>
                <a:cs typeface="Courier New" pitchFamily="49" charset="0"/>
              </a:rPr>
              <a:t> 3    -Y,     X, 1/4+Z</a:t>
            </a:r>
          </a:p>
          <a:p>
            <a:pPr eaLnBrk="1" hangingPunct="1"/>
            <a:r>
              <a:rPr lang="en-US" sz="1000" dirty="0">
                <a:latin typeface="Courier New" pitchFamily="49" charset="0"/>
                <a:cs typeface="Courier New" pitchFamily="49" charset="0"/>
              </a:rPr>
              <a:t> 4     Y,    -X, 1/4+Z</a:t>
            </a:r>
          </a:p>
          <a:p>
            <a:pPr eaLnBrk="1" hangingPunct="1"/>
            <a:r>
              <a:rPr lang="en-US" sz="1000" dirty="0">
                <a:latin typeface="Courier New" pitchFamily="49" charset="0"/>
                <a:cs typeface="Courier New" pitchFamily="49" charset="0"/>
              </a:rPr>
              <a:t> 5     Y,     X,    -Z</a:t>
            </a:r>
          </a:p>
          <a:p>
            <a:pPr eaLnBrk="1" hangingPunct="1"/>
            <a:r>
              <a:rPr lang="en-US" sz="1000" dirty="0">
                <a:latin typeface="Courier New" pitchFamily="49" charset="0"/>
                <a:cs typeface="Courier New" pitchFamily="49" charset="0"/>
              </a:rPr>
              <a:t> 6    -Y,    -X,    -Z</a:t>
            </a:r>
          </a:p>
          <a:p>
            <a:pPr eaLnBrk="1" hangingPunct="1"/>
            <a:r>
              <a:rPr lang="en-US" sz="1000" dirty="0">
                <a:latin typeface="Courier New" pitchFamily="49" charset="0"/>
                <a:cs typeface="Courier New" pitchFamily="49" charset="0"/>
              </a:rPr>
              <a:t> 7     X,    -Y, 1/4-Z</a:t>
            </a:r>
          </a:p>
          <a:p>
            <a:pPr eaLnBrk="1" hangingPunct="1"/>
            <a:r>
              <a:rPr lang="en-US" sz="1000" dirty="0">
                <a:latin typeface="Courier New" pitchFamily="49" charset="0"/>
                <a:cs typeface="Courier New" pitchFamily="49" charset="0"/>
              </a:rPr>
              <a:t> 8    -X,     Y, 1/4-Z</a:t>
            </a:r>
          </a:p>
          <a:p>
            <a:pPr eaLnBrk="1" hangingPunct="1"/>
            <a:endParaRPr lang="en-US" sz="1000" dirty="0">
              <a:latin typeface="Courier New" pitchFamily="49" charset="0"/>
              <a:cs typeface="Courier New" pitchFamily="49" charset="0"/>
            </a:endParaRPr>
          </a:p>
          <a:p>
            <a:pPr eaLnBrk="1" hangingPunct="1"/>
            <a:r>
              <a:rPr lang="en-US" sz="1000" dirty="0">
                <a:latin typeface="Courier New" pitchFamily="49" charset="0"/>
                <a:cs typeface="Courier New" pitchFamily="49" charset="0"/>
              </a:rPr>
              <a:t>09 1/2+X, 1/2+Y,     Z</a:t>
            </a:r>
          </a:p>
          <a:p>
            <a:pPr eaLnBrk="1" hangingPunct="1"/>
            <a:r>
              <a:rPr lang="en-US" sz="1000" dirty="0">
                <a:latin typeface="Courier New" pitchFamily="49" charset="0"/>
                <a:cs typeface="Courier New" pitchFamily="49" charset="0"/>
              </a:rPr>
              <a:t>10 1/2-X, 1/2-Y,     Z</a:t>
            </a:r>
          </a:p>
          <a:p>
            <a:pPr eaLnBrk="1" hangingPunct="1"/>
            <a:r>
              <a:rPr lang="en-US" sz="1000" dirty="0">
                <a:latin typeface="Courier New" pitchFamily="49" charset="0"/>
                <a:cs typeface="Courier New" pitchFamily="49" charset="0"/>
              </a:rPr>
              <a:t>11 1/2-Y, 1/2+X, 1/4+Z</a:t>
            </a:r>
          </a:p>
          <a:p>
            <a:pPr eaLnBrk="1" hangingPunct="1"/>
            <a:r>
              <a:rPr lang="en-US" sz="1000" dirty="0">
                <a:latin typeface="Courier New" pitchFamily="49" charset="0"/>
                <a:cs typeface="Courier New" pitchFamily="49" charset="0"/>
              </a:rPr>
              <a:t>12 1/2+Y, 1/2-X, 1/4+Z</a:t>
            </a:r>
          </a:p>
          <a:p>
            <a:pPr eaLnBrk="1" hangingPunct="1"/>
            <a:r>
              <a:rPr lang="en-US" sz="1000" dirty="0">
                <a:latin typeface="Courier New" pitchFamily="49" charset="0"/>
                <a:cs typeface="Courier New" pitchFamily="49" charset="0"/>
              </a:rPr>
              <a:t>13 1/2+Y, 1/2+X,    -Z</a:t>
            </a:r>
          </a:p>
          <a:p>
            <a:pPr eaLnBrk="1" hangingPunct="1"/>
            <a:r>
              <a:rPr lang="en-US" sz="1000" dirty="0">
                <a:latin typeface="Courier New" pitchFamily="49" charset="0"/>
                <a:cs typeface="Courier New" pitchFamily="49" charset="0"/>
              </a:rPr>
              <a:t>14 1/2-Y, 1/2-X,    -Z</a:t>
            </a:r>
          </a:p>
          <a:p>
            <a:pPr eaLnBrk="1" hangingPunct="1"/>
            <a:r>
              <a:rPr lang="en-US" sz="1000" dirty="0">
                <a:latin typeface="Courier New" pitchFamily="49" charset="0"/>
                <a:cs typeface="Courier New" pitchFamily="49" charset="0"/>
              </a:rPr>
              <a:t>15 1/2+X, 1/2-Y, 1/4-Z</a:t>
            </a:r>
          </a:p>
          <a:p>
            <a:pPr eaLnBrk="1" hangingPunct="1"/>
            <a:r>
              <a:rPr lang="en-US" sz="1000" dirty="0">
                <a:latin typeface="Courier New" pitchFamily="49" charset="0"/>
                <a:cs typeface="Courier New" pitchFamily="49" charset="0"/>
              </a:rPr>
              <a:t>16 1/2-X, 1/2+Y, 1/4-Z</a:t>
            </a:r>
          </a:p>
          <a:p>
            <a:pPr eaLnBrk="1" hangingPunct="1"/>
            <a:endParaRPr lang="en-US" sz="1000" dirty="0">
              <a:latin typeface="Courier New" pitchFamily="49" charset="0"/>
              <a:cs typeface="Courier New" pitchFamily="49" charset="0"/>
            </a:endParaRPr>
          </a:p>
          <a:p>
            <a:pPr eaLnBrk="1" hangingPunct="1"/>
            <a:r>
              <a:rPr lang="en-US" sz="1000" dirty="0">
                <a:latin typeface="Courier New" pitchFamily="49" charset="0"/>
                <a:cs typeface="Courier New" pitchFamily="49" charset="0"/>
              </a:rPr>
              <a:t>17     X,     Y, 1/2+Z</a:t>
            </a:r>
          </a:p>
          <a:p>
            <a:pPr eaLnBrk="1" hangingPunct="1"/>
            <a:r>
              <a:rPr lang="en-US" sz="1000" dirty="0">
                <a:latin typeface="Courier New" pitchFamily="49" charset="0"/>
                <a:cs typeface="Courier New" pitchFamily="49" charset="0"/>
              </a:rPr>
              <a:t>18    -X,    -Y, 1/2+Z</a:t>
            </a:r>
          </a:p>
          <a:p>
            <a:pPr eaLnBrk="1" hangingPunct="1"/>
            <a:r>
              <a:rPr lang="en-US" sz="1000" dirty="0">
                <a:latin typeface="Courier New" pitchFamily="49" charset="0"/>
                <a:cs typeface="Courier New" pitchFamily="49" charset="0"/>
              </a:rPr>
              <a:t>19    -Y,     X, 3/4+Z</a:t>
            </a:r>
          </a:p>
          <a:p>
            <a:pPr eaLnBrk="1" hangingPunct="1"/>
            <a:r>
              <a:rPr lang="en-US" sz="1000" dirty="0">
                <a:latin typeface="Courier New" pitchFamily="49" charset="0"/>
                <a:cs typeface="Courier New" pitchFamily="49" charset="0"/>
              </a:rPr>
              <a:t>20     Y,    -X, 3/4+Z</a:t>
            </a:r>
          </a:p>
          <a:p>
            <a:pPr eaLnBrk="1" hangingPunct="1"/>
            <a:r>
              <a:rPr lang="en-US" sz="1000" dirty="0">
                <a:latin typeface="Courier New" pitchFamily="49" charset="0"/>
                <a:cs typeface="Courier New" pitchFamily="49" charset="0"/>
              </a:rPr>
              <a:t>21     Y,     X, 1/2-Z</a:t>
            </a:r>
          </a:p>
          <a:p>
            <a:pPr eaLnBrk="1" hangingPunct="1"/>
            <a:r>
              <a:rPr lang="en-US" sz="1000" dirty="0">
                <a:latin typeface="Courier New" pitchFamily="49" charset="0"/>
                <a:cs typeface="Courier New" pitchFamily="49" charset="0"/>
              </a:rPr>
              <a:t>22    -Y,    -X, 1/2-Z</a:t>
            </a:r>
          </a:p>
          <a:p>
            <a:pPr eaLnBrk="1" hangingPunct="1"/>
            <a:r>
              <a:rPr lang="en-US" sz="1000" dirty="0">
                <a:latin typeface="Courier New" pitchFamily="49" charset="0"/>
                <a:cs typeface="Courier New" pitchFamily="49" charset="0"/>
              </a:rPr>
              <a:t>23     X,    -Y, 3/4-Z</a:t>
            </a:r>
          </a:p>
          <a:p>
            <a:pPr eaLnBrk="1" hangingPunct="1"/>
            <a:r>
              <a:rPr lang="en-US" sz="1000" dirty="0">
                <a:latin typeface="Courier New" pitchFamily="49" charset="0"/>
                <a:cs typeface="Courier New" pitchFamily="49" charset="0"/>
              </a:rPr>
              <a:t>24    -X,     Y, 3/4-Z</a:t>
            </a:r>
          </a:p>
          <a:p>
            <a:pPr eaLnBrk="1" hangingPunct="1"/>
            <a:endParaRPr lang="en-US" sz="1000" dirty="0">
              <a:latin typeface="Courier New" pitchFamily="49" charset="0"/>
              <a:cs typeface="Courier New" pitchFamily="49" charset="0"/>
            </a:endParaRPr>
          </a:p>
          <a:p>
            <a:pPr eaLnBrk="1" hangingPunct="1"/>
            <a:r>
              <a:rPr lang="en-US" sz="1000" dirty="0">
                <a:latin typeface="Courier New" pitchFamily="49" charset="0"/>
                <a:cs typeface="Courier New" pitchFamily="49" charset="0"/>
              </a:rPr>
              <a:t>25 1/2+X, 1/2+Y, 1/2+Z</a:t>
            </a:r>
          </a:p>
          <a:p>
            <a:pPr eaLnBrk="1" hangingPunct="1"/>
            <a:r>
              <a:rPr lang="en-US" sz="1000" dirty="0">
                <a:latin typeface="Courier New" pitchFamily="49" charset="0"/>
                <a:cs typeface="Courier New" pitchFamily="49" charset="0"/>
              </a:rPr>
              <a:t>26 1/2-X, 1/2-Y, 1/2+Z</a:t>
            </a:r>
          </a:p>
          <a:p>
            <a:pPr eaLnBrk="1" hangingPunct="1"/>
            <a:r>
              <a:rPr lang="en-US" sz="1000" dirty="0">
                <a:latin typeface="Courier New" pitchFamily="49" charset="0"/>
                <a:cs typeface="Courier New" pitchFamily="49" charset="0"/>
              </a:rPr>
              <a:t>27 1/2-Y, 1/2+X, 3/4+Z</a:t>
            </a:r>
          </a:p>
          <a:p>
            <a:pPr eaLnBrk="1" hangingPunct="1"/>
            <a:r>
              <a:rPr lang="en-US" sz="1000" dirty="0">
                <a:latin typeface="Courier New" pitchFamily="49" charset="0"/>
                <a:cs typeface="Courier New" pitchFamily="49" charset="0"/>
              </a:rPr>
              <a:t>28 1/2+Y, 1/2-X, 3/4+Z</a:t>
            </a:r>
          </a:p>
          <a:p>
            <a:pPr eaLnBrk="1" hangingPunct="1"/>
            <a:r>
              <a:rPr lang="en-US" sz="1000" dirty="0">
                <a:latin typeface="Courier New" pitchFamily="49" charset="0"/>
                <a:cs typeface="Courier New" pitchFamily="49" charset="0"/>
              </a:rPr>
              <a:t>29 1/2+Y, 1/2+X, 1/2-Z</a:t>
            </a:r>
          </a:p>
          <a:p>
            <a:pPr eaLnBrk="1" hangingPunct="1"/>
            <a:r>
              <a:rPr lang="en-US" sz="1000" dirty="0">
                <a:latin typeface="Courier New" pitchFamily="49" charset="0"/>
                <a:cs typeface="Courier New" pitchFamily="49" charset="0"/>
              </a:rPr>
              <a:t>30 1/2-Y, 1/2-X, 1/2-Z</a:t>
            </a:r>
          </a:p>
          <a:p>
            <a:pPr eaLnBrk="1" hangingPunct="1"/>
            <a:r>
              <a:rPr lang="en-US" sz="1000" dirty="0">
                <a:latin typeface="Courier New" pitchFamily="49" charset="0"/>
                <a:cs typeface="Courier New" pitchFamily="49" charset="0"/>
              </a:rPr>
              <a:t>31 1/2+X, 1/2-Y, 3/4-Z</a:t>
            </a:r>
          </a:p>
          <a:p>
            <a:pPr eaLnBrk="1" hangingPunct="1"/>
            <a:r>
              <a:rPr lang="en-US" sz="1000" dirty="0">
                <a:latin typeface="Courier New" pitchFamily="49" charset="0"/>
                <a:cs typeface="Courier New" pitchFamily="49" charset="0"/>
              </a:rPr>
              <a:t>32 1/2-X, 1/2+Y, 3/4-Z</a:t>
            </a:r>
          </a:p>
          <a:p>
            <a:pPr eaLnBrk="1" hangingPunct="1"/>
            <a:endParaRPr lang="en-US" sz="1000" dirty="0"/>
          </a:p>
        </p:txBody>
      </p:sp>
      <p:pic>
        <p:nvPicPr>
          <p:cNvPr id="1026" name="Picture 2" descr="Disney Villains Pin - Cheshire Cat ...">
            <a:extLst>
              <a:ext uri="{FF2B5EF4-FFF2-40B4-BE49-F238E27FC236}">
                <a16:creationId xmlns:a16="http://schemas.microsoft.com/office/drawing/2014/main" id="{68754B79-62BB-4CF8-A655-66C64D2E32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7763" y="2573337"/>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392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2000"/>
                                        <p:tgtEl>
                                          <p:spTgt spid="1026"/>
                                        </p:tgtEl>
                                      </p:cBhvr>
                                    </p:animEffect>
                                    <p:set>
                                      <p:cBhvr>
                                        <p:cTn id="7" dur="1" fill="hold">
                                          <p:stCondLst>
                                            <p:cond delay="1999"/>
                                          </p:stCondLst>
                                        </p:cTn>
                                        <p:tgtEl>
                                          <p:spTgt spid="1026"/>
                                        </p:tgtEl>
                                        <p:attrNameLst>
                                          <p:attrName>style.visibility</p:attrName>
                                        </p:attrNameLst>
                                      </p:cBhvr>
                                      <p:to>
                                        <p:strVal val="hidden"/>
                                      </p:to>
                                    </p:se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2000"/>
                                        <p:tgtEl>
                                          <p:spTgt spid="1026"/>
                                        </p:tgtEl>
                                      </p:cBhvr>
                                    </p:animEffect>
                                  </p:childTnLst>
                                </p:cTn>
                              </p:par>
                            </p:childTnLst>
                          </p:cTn>
                        </p:par>
                        <p:par>
                          <p:cTn id="12" fill="hold">
                            <p:stCondLst>
                              <p:cond delay="4000"/>
                            </p:stCondLst>
                            <p:childTnLst>
                              <p:par>
                                <p:cTn id="13" presetID="10" presetClass="exit" presetSubtype="0" fill="hold" nodeType="afterEffect">
                                  <p:stCondLst>
                                    <p:cond delay="0"/>
                                  </p:stCondLst>
                                  <p:childTnLst>
                                    <p:animEffect transition="out" filter="fade">
                                      <p:cBhvr>
                                        <p:cTn id="14" dur="2000"/>
                                        <p:tgtEl>
                                          <p:spTgt spid="1026"/>
                                        </p:tgtEl>
                                      </p:cBhvr>
                                    </p:animEffect>
                                    <p:set>
                                      <p:cBhvr>
                                        <p:cTn id="15" dur="1" fill="hold">
                                          <p:stCondLst>
                                            <p:cond delay="1999"/>
                                          </p:stCondLst>
                                        </p:cTn>
                                        <p:tgtEl>
                                          <p:spTgt spid="1026"/>
                                        </p:tgtEl>
                                        <p:attrNameLst>
                                          <p:attrName>style.visibility</p:attrName>
                                        </p:attrNameLst>
                                      </p:cBhvr>
                                      <p:to>
                                        <p:strVal val="hidden"/>
                                      </p:to>
                                    </p:se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2000"/>
                                        <p:tgtEl>
                                          <p:spTgt spid="1026"/>
                                        </p:tgtEl>
                                      </p:cBhvr>
                                    </p:animEffect>
                                  </p:childTnLst>
                                </p:cTn>
                              </p:par>
                            </p:childTnLst>
                          </p:cTn>
                        </p:par>
                        <p:par>
                          <p:cTn id="20" fill="hold">
                            <p:stCondLst>
                              <p:cond delay="8000"/>
                            </p:stCondLst>
                            <p:childTnLst>
                              <p:par>
                                <p:cTn id="21" presetID="10" presetClass="exit" presetSubtype="0" fill="hold" nodeType="afterEffect">
                                  <p:stCondLst>
                                    <p:cond delay="0"/>
                                  </p:stCondLst>
                                  <p:childTnLst>
                                    <p:animEffect transition="out" filter="fade">
                                      <p:cBhvr>
                                        <p:cTn id="22" dur="2000"/>
                                        <p:tgtEl>
                                          <p:spTgt spid="1026"/>
                                        </p:tgtEl>
                                      </p:cBhvr>
                                    </p:animEffect>
                                    <p:set>
                                      <p:cBhvr>
                                        <p:cTn id="23" dur="1" fill="hold">
                                          <p:stCondLst>
                                            <p:cond delay="19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87808-92B0-4F44-9319-4B33A58EFB25}"/>
              </a:ext>
            </a:extLst>
          </p:cNvPr>
          <p:cNvSpPr>
            <a:spLocks noGrp="1"/>
          </p:cNvSpPr>
          <p:nvPr>
            <p:ph type="title"/>
          </p:nvPr>
        </p:nvSpPr>
        <p:spPr>
          <a:xfrm>
            <a:off x="457200" y="274638"/>
            <a:ext cx="8229600" cy="616902"/>
          </a:xfrm>
        </p:spPr>
        <p:txBody>
          <a:bodyPr/>
          <a:lstStyle/>
          <a:p>
            <a:pPr algn="l"/>
            <a:r>
              <a:rPr lang="en-US" sz="3200" dirty="0"/>
              <a:t>Check that this </a:t>
            </a:r>
            <a:r>
              <a:rPr lang="en-US" sz="3200" dirty="0" err="1"/>
              <a:t>x,y,z</a:t>
            </a:r>
            <a:r>
              <a:rPr lang="en-US" sz="3200" dirty="0"/>
              <a:t> can predict all peaks in the difference Patterson map</a:t>
            </a:r>
            <a:endParaRPr lang="en-US" sz="4000" dirty="0"/>
          </a:p>
        </p:txBody>
      </p:sp>
      <p:sp>
        <p:nvSpPr>
          <p:cNvPr id="17" name="Rectangle 16">
            <a:extLst>
              <a:ext uri="{FF2B5EF4-FFF2-40B4-BE49-F238E27FC236}">
                <a16:creationId xmlns:a16="http://schemas.microsoft.com/office/drawing/2014/main" id="{0A3315A7-ED4D-49F0-A5C5-6C487415A419}"/>
              </a:ext>
            </a:extLst>
          </p:cNvPr>
          <p:cNvSpPr/>
          <p:nvPr/>
        </p:nvSpPr>
        <p:spPr>
          <a:xfrm>
            <a:off x="1514395" y="1272780"/>
            <a:ext cx="5974713" cy="369332"/>
          </a:xfrm>
          <a:prstGeom prst="rect">
            <a:avLst/>
          </a:prstGeom>
        </p:spPr>
        <p:txBody>
          <a:bodyPr wrap="none">
            <a:spAutoFit/>
          </a:bodyPr>
          <a:lstStyle/>
          <a:p>
            <a:r>
              <a:rPr lang="en-US" b="1" dirty="0">
                <a:solidFill>
                  <a:schemeClr val="accent6">
                    <a:lumMod val="60000"/>
                    <a:lumOff val="40000"/>
                  </a:schemeClr>
                </a:solidFill>
                <a:latin typeface="Courier New" panose="02070309020205020404" pitchFamily="49" charset="0"/>
                <a:cs typeface="Courier New" panose="02070309020205020404" pitchFamily="49" charset="0"/>
              </a:rPr>
              <a:t>Combined   x=0.7541   y=0.8165   z=0.1865</a:t>
            </a:r>
          </a:p>
        </p:txBody>
      </p:sp>
      <p:sp>
        <p:nvSpPr>
          <p:cNvPr id="9" name="TextBox 8">
            <a:extLst>
              <a:ext uri="{FF2B5EF4-FFF2-40B4-BE49-F238E27FC236}">
                <a16:creationId xmlns:a16="http://schemas.microsoft.com/office/drawing/2014/main" id="{04D970BD-9E2D-46DF-B6A5-6D8C65125073}"/>
              </a:ext>
            </a:extLst>
          </p:cNvPr>
          <p:cNvSpPr txBox="1"/>
          <p:nvPr/>
        </p:nvSpPr>
        <p:spPr>
          <a:xfrm>
            <a:off x="457200" y="2197282"/>
            <a:ext cx="2348720" cy="4455066"/>
          </a:xfrm>
          <a:prstGeom prst="rect">
            <a:avLst/>
          </a:prstGeom>
          <a:noFill/>
          <a:ln>
            <a:noFill/>
          </a:ln>
        </p:spPr>
        <p:txBody>
          <a:bodyPr wrap="none" rtlCol="0">
            <a:spAutoFit/>
          </a:bodyPr>
          <a:lstStyle/>
          <a:p>
            <a:r>
              <a:rPr lang="en-US" sz="1050" dirty="0" err="1">
                <a:solidFill>
                  <a:schemeClr val="tx2"/>
                </a:solidFill>
                <a:latin typeface="Courier New" panose="02070309020205020404" pitchFamily="49" charset="0"/>
                <a:cs typeface="Courier New" panose="02070309020205020404" pitchFamily="49" charset="0"/>
              </a:rPr>
              <a:t>Symm</a:t>
            </a:r>
            <a:endParaRPr lang="en-US" sz="1050" dirty="0">
              <a:solidFill>
                <a:schemeClr val="tx2"/>
              </a:solidFill>
              <a:latin typeface="Courier New" panose="02070309020205020404" pitchFamily="49" charset="0"/>
              <a:cs typeface="Courier New" panose="02070309020205020404" pitchFamily="49" charset="0"/>
            </a:endParaRPr>
          </a:p>
          <a:p>
            <a:r>
              <a:rPr lang="en-US" sz="1050" dirty="0">
                <a:solidFill>
                  <a:schemeClr val="tx2"/>
                </a:solidFill>
                <a:latin typeface="Courier New" panose="02070309020205020404" pitchFamily="49" charset="0"/>
                <a:cs typeface="Courier New" panose="02070309020205020404" pitchFamily="49" charset="0"/>
              </a:rPr>
              <a:t>Op#    u       v      w</a:t>
            </a:r>
          </a:p>
          <a:p>
            <a:r>
              <a:rPr lang="en-US" sz="1050" dirty="0">
                <a:solidFill>
                  <a:schemeClr val="tx2"/>
                </a:solidFill>
                <a:latin typeface="Courier New" panose="02070309020205020404" pitchFamily="49" charset="0"/>
                <a:cs typeface="Courier New" panose="02070309020205020404" pitchFamily="49" charset="0"/>
              </a:rPr>
              <a:t>2-3) -½-x+y, -½-x-y,  -¼</a:t>
            </a:r>
          </a:p>
          <a:p>
            <a:r>
              <a:rPr lang="en-US" sz="1050" dirty="0">
                <a:solidFill>
                  <a:schemeClr val="tx2"/>
                </a:solidFill>
                <a:latin typeface="Courier New" panose="02070309020205020404" pitchFamily="49" charset="0"/>
                <a:cs typeface="Courier New" panose="02070309020205020404" pitchFamily="49" charset="0"/>
              </a:rPr>
              <a:t>3-2)  ½+x-y,  ½+x+y,   ¼</a:t>
            </a:r>
          </a:p>
          <a:p>
            <a:r>
              <a:rPr lang="en-US" sz="1050" dirty="0">
                <a:solidFill>
                  <a:schemeClr val="tx2"/>
                </a:solidFill>
                <a:latin typeface="Courier New" panose="02070309020205020404" pitchFamily="49" charset="0"/>
                <a:cs typeface="Courier New" panose="02070309020205020404" pitchFamily="49" charset="0"/>
              </a:rPr>
              <a:t>1-4) -½+x-y, -½+x+y,  -¼</a:t>
            </a:r>
          </a:p>
          <a:p>
            <a:r>
              <a:rPr lang="en-US" sz="1050" dirty="0">
                <a:solidFill>
                  <a:schemeClr val="tx2"/>
                </a:solidFill>
                <a:latin typeface="Courier New" panose="02070309020205020404" pitchFamily="49" charset="0"/>
                <a:cs typeface="Courier New" panose="02070309020205020404" pitchFamily="49" charset="0"/>
              </a:rPr>
              <a:t>4-1)  ½-x+y,  ½-x-y,   ¼</a:t>
            </a:r>
          </a:p>
          <a:p>
            <a:r>
              <a:rPr lang="en-US" sz="1050" dirty="0">
                <a:solidFill>
                  <a:schemeClr val="tx2"/>
                </a:solidFill>
                <a:latin typeface="Courier New" panose="02070309020205020404" pitchFamily="49" charset="0"/>
                <a:cs typeface="Courier New" panose="02070309020205020404" pitchFamily="49" charset="0"/>
              </a:rPr>
              <a:t>6-7) -½+x-y, -½-x-y,  -¼</a:t>
            </a:r>
          </a:p>
          <a:p>
            <a:r>
              <a:rPr lang="en-US" sz="1050" dirty="0">
                <a:solidFill>
                  <a:schemeClr val="tx2"/>
                </a:solidFill>
                <a:latin typeface="Courier New" panose="02070309020205020404" pitchFamily="49" charset="0"/>
                <a:cs typeface="Courier New" panose="02070309020205020404" pitchFamily="49" charset="0"/>
              </a:rPr>
              <a:t>7-6)  ½-x+y,  ½+x+y,   ¼</a:t>
            </a:r>
          </a:p>
          <a:p>
            <a:r>
              <a:rPr lang="en-US" sz="1050" dirty="0">
                <a:solidFill>
                  <a:schemeClr val="tx2"/>
                </a:solidFill>
                <a:latin typeface="Courier New" panose="02070309020205020404" pitchFamily="49" charset="0"/>
                <a:cs typeface="Courier New" panose="02070309020205020404" pitchFamily="49" charset="0"/>
              </a:rPr>
              <a:t>5-8) -½-x+y, -½+x+y,  -¼</a:t>
            </a:r>
          </a:p>
          <a:p>
            <a:r>
              <a:rPr lang="en-US" sz="1050" dirty="0">
                <a:solidFill>
                  <a:schemeClr val="tx2"/>
                </a:solidFill>
                <a:latin typeface="Courier New" panose="02070309020205020404" pitchFamily="49" charset="0"/>
                <a:cs typeface="Courier New" panose="02070309020205020404" pitchFamily="49" charset="0"/>
              </a:rPr>
              <a:t>8-5)  ½+x-y,  ½-x-y,   ¼</a:t>
            </a:r>
          </a:p>
          <a:p>
            <a:r>
              <a:rPr lang="en-US" sz="1050" dirty="0">
                <a:solidFill>
                  <a:schemeClr val="tx2"/>
                </a:solidFill>
                <a:latin typeface="Courier New" panose="02070309020205020404" pitchFamily="49" charset="0"/>
                <a:cs typeface="Courier New" panose="02070309020205020404" pitchFamily="49" charset="0"/>
              </a:rPr>
              <a:t>1-3) -½+x+y, -½-x+y,  -¾</a:t>
            </a:r>
          </a:p>
          <a:p>
            <a:r>
              <a:rPr lang="en-US" sz="1050" dirty="0">
                <a:solidFill>
                  <a:schemeClr val="tx2"/>
                </a:solidFill>
                <a:latin typeface="Courier New" panose="02070309020205020404" pitchFamily="49" charset="0"/>
                <a:cs typeface="Courier New" panose="02070309020205020404" pitchFamily="49" charset="0"/>
              </a:rPr>
              <a:t>3-1)  ½-x-y,  ½+x-y,   ¾</a:t>
            </a:r>
          </a:p>
          <a:p>
            <a:r>
              <a:rPr lang="en-US" sz="1050" dirty="0">
                <a:solidFill>
                  <a:schemeClr val="tx2"/>
                </a:solidFill>
                <a:latin typeface="Courier New" panose="02070309020205020404" pitchFamily="49" charset="0"/>
                <a:cs typeface="Courier New" panose="02070309020205020404" pitchFamily="49" charset="0"/>
              </a:rPr>
              <a:t>2-4) -½-x-y, -½+x-y,   ¼</a:t>
            </a:r>
          </a:p>
          <a:p>
            <a:r>
              <a:rPr lang="en-US" sz="1050" dirty="0">
                <a:solidFill>
                  <a:schemeClr val="tx2"/>
                </a:solidFill>
                <a:latin typeface="Courier New" panose="02070309020205020404" pitchFamily="49" charset="0"/>
                <a:cs typeface="Courier New" panose="02070309020205020404" pitchFamily="49" charset="0"/>
              </a:rPr>
              <a:t>4-2)  ½+x+y,  ½-x+y,  -¼</a:t>
            </a:r>
          </a:p>
          <a:p>
            <a:r>
              <a:rPr lang="en-US" sz="1050" dirty="0">
                <a:solidFill>
                  <a:schemeClr val="tx2"/>
                </a:solidFill>
                <a:latin typeface="Courier New" panose="02070309020205020404" pitchFamily="49" charset="0"/>
                <a:cs typeface="Courier New" panose="02070309020205020404" pitchFamily="49" charset="0"/>
              </a:rPr>
              <a:t>5-7) -½+x+y, -½+x-y,  -¾</a:t>
            </a:r>
          </a:p>
          <a:p>
            <a:r>
              <a:rPr lang="en-US" sz="1050" dirty="0">
                <a:solidFill>
                  <a:schemeClr val="tx2"/>
                </a:solidFill>
                <a:latin typeface="Courier New" panose="02070309020205020404" pitchFamily="49" charset="0"/>
                <a:cs typeface="Courier New" panose="02070309020205020404" pitchFamily="49" charset="0"/>
              </a:rPr>
              <a:t>7-5)  ½-x-y,  ½-x+y,   ¾</a:t>
            </a:r>
          </a:p>
          <a:p>
            <a:r>
              <a:rPr lang="es-ES" sz="1050" dirty="0">
                <a:solidFill>
                  <a:schemeClr val="tx2"/>
                </a:solidFill>
                <a:latin typeface="Courier New" panose="02070309020205020404" pitchFamily="49" charset="0"/>
                <a:cs typeface="Courier New" panose="02070309020205020404" pitchFamily="49" charset="0"/>
              </a:rPr>
              <a:t>6-8)  ½-x-y, -½-x+y,   ¼</a:t>
            </a:r>
          </a:p>
          <a:p>
            <a:r>
              <a:rPr lang="es-ES" sz="1050" dirty="0">
                <a:solidFill>
                  <a:schemeClr val="tx2"/>
                </a:solidFill>
                <a:latin typeface="Courier New" panose="02070309020205020404" pitchFamily="49" charset="0"/>
                <a:cs typeface="Courier New" panose="02070309020205020404" pitchFamily="49" charset="0"/>
              </a:rPr>
              <a:t>8-6) -½+x+y,  ½+x-y,  -¼</a:t>
            </a:r>
          </a:p>
          <a:p>
            <a:r>
              <a:rPr lang="en-US" sz="1050" dirty="0">
                <a:solidFill>
                  <a:schemeClr val="tx2"/>
                </a:solidFill>
                <a:latin typeface="Courier New" panose="02070309020205020404" pitchFamily="49" charset="0"/>
                <a:cs typeface="Courier New" panose="02070309020205020404" pitchFamily="49" charset="0"/>
              </a:rPr>
              <a:t>4-5)      ½,   ½-2x,   ¼+2z</a:t>
            </a:r>
          </a:p>
          <a:p>
            <a:r>
              <a:rPr lang="en-US" sz="1050" dirty="0">
                <a:solidFill>
                  <a:schemeClr val="tx2"/>
                </a:solidFill>
                <a:latin typeface="Courier New" panose="02070309020205020404" pitchFamily="49" charset="0"/>
                <a:cs typeface="Courier New" panose="02070309020205020404" pitchFamily="49" charset="0"/>
              </a:rPr>
              <a:t>5-4)     -½,  -½+2x,  -¼-2z</a:t>
            </a:r>
          </a:p>
          <a:p>
            <a:r>
              <a:rPr lang="en-US" sz="1050" b="1" dirty="0">
                <a:solidFill>
                  <a:schemeClr val="tx2"/>
                </a:solidFill>
                <a:latin typeface="Courier New" panose="02070309020205020404" pitchFamily="49" charset="0"/>
                <a:cs typeface="Courier New" panose="02070309020205020404" pitchFamily="49" charset="0"/>
              </a:rPr>
              <a:t>3-6)      ½,   ½+2x,   ¼+2z</a:t>
            </a:r>
          </a:p>
          <a:p>
            <a:r>
              <a:rPr lang="en-US" sz="1050" dirty="0">
                <a:solidFill>
                  <a:schemeClr val="tx2"/>
                </a:solidFill>
                <a:latin typeface="Courier New" panose="02070309020205020404" pitchFamily="49" charset="0"/>
                <a:cs typeface="Courier New" panose="02070309020205020404" pitchFamily="49" charset="0"/>
              </a:rPr>
              <a:t>6-3)     -½,  -½-2x,  -¼-2z</a:t>
            </a:r>
          </a:p>
          <a:p>
            <a:r>
              <a:rPr lang="en-US" sz="1050" dirty="0">
                <a:solidFill>
                  <a:schemeClr val="tx2"/>
                </a:solidFill>
                <a:latin typeface="Courier New" panose="02070309020205020404" pitchFamily="49" charset="0"/>
                <a:cs typeface="Courier New" panose="02070309020205020404" pitchFamily="49" charset="0"/>
              </a:rPr>
              <a:t>2-7)     -½,  -½-2y,  -¼+2z</a:t>
            </a:r>
          </a:p>
          <a:p>
            <a:r>
              <a:rPr lang="en-US" sz="1050" dirty="0">
                <a:solidFill>
                  <a:schemeClr val="tx2"/>
                </a:solidFill>
                <a:latin typeface="Courier New" panose="02070309020205020404" pitchFamily="49" charset="0"/>
                <a:cs typeface="Courier New" panose="02070309020205020404" pitchFamily="49" charset="0"/>
              </a:rPr>
              <a:t>7-2)      ½,   ½+2y,   ¼-2z</a:t>
            </a:r>
          </a:p>
          <a:p>
            <a:r>
              <a:rPr lang="en-US" sz="1050" dirty="0">
                <a:solidFill>
                  <a:schemeClr val="tx2"/>
                </a:solidFill>
                <a:latin typeface="Courier New" panose="02070309020205020404" pitchFamily="49" charset="0"/>
                <a:cs typeface="Courier New" panose="02070309020205020404" pitchFamily="49" charset="0"/>
              </a:rPr>
              <a:t>1-8)     -½,  -½+2y,  -¼+2z</a:t>
            </a:r>
          </a:p>
          <a:p>
            <a:r>
              <a:rPr lang="en-US" sz="1050" dirty="0">
                <a:solidFill>
                  <a:schemeClr val="tx2"/>
                </a:solidFill>
                <a:latin typeface="Courier New" panose="02070309020205020404" pitchFamily="49" charset="0"/>
                <a:cs typeface="Courier New" panose="02070309020205020404" pitchFamily="49" charset="0"/>
              </a:rPr>
              <a:t>8-1)      ½,   ½-2y,   ¼-2z</a:t>
            </a:r>
          </a:p>
          <a:p>
            <a:endParaRPr lang="en-US" sz="1050" dirty="0">
              <a:solidFill>
                <a:schemeClr val="tx2"/>
              </a:solidFill>
              <a:latin typeface="Courier New" panose="02070309020205020404" pitchFamily="49" charset="0"/>
              <a:cs typeface="Courier New" panose="02070309020205020404" pitchFamily="49" charset="0"/>
            </a:endParaRPr>
          </a:p>
        </p:txBody>
      </p:sp>
      <p:sp>
        <p:nvSpPr>
          <p:cNvPr id="6" name="Rectangle 5">
            <a:extLst>
              <a:ext uri="{FF2B5EF4-FFF2-40B4-BE49-F238E27FC236}">
                <a16:creationId xmlns:a16="http://schemas.microsoft.com/office/drawing/2014/main" id="{2771D533-9160-46AC-B255-59155637A2D5}"/>
              </a:ext>
            </a:extLst>
          </p:cNvPr>
          <p:cNvSpPr/>
          <p:nvPr/>
        </p:nvSpPr>
        <p:spPr>
          <a:xfrm>
            <a:off x="3943350" y="2443905"/>
            <a:ext cx="4572000" cy="3485570"/>
          </a:xfrm>
          <a:prstGeom prst="rect">
            <a:avLst/>
          </a:prstGeom>
        </p:spPr>
        <p:txBody>
          <a:bodyPr>
            <a:spAutoFit/>
          </a:bodyPr>
          <a:lstStyle/>
          <a:p>
            <a:pPr lvl="0"/>
            <a:r>
              <a:rPr lang="en-US" sz="1050" dirty="0">
                <a:solidFill>
                  <a:srgbClr val="000000"/>
                </a:solidFill>
                <a:latin typeface="Courier New" panose="02070309020205020404" pitchFamily="49" charset="0"/>
                <a:cs typeface="Courier New" panose="02070309020205020404" pitchFamily="49" charset="0"/>
              </a:rPr>
              <a:t>3-5)   ½-2y,      ½,  -¼+2z</a:t>
            </a:r>
          </a:p>
          <a:p>
            <a:pPr lvl="0"/>
            <a:r>
              <a:rPr lang="en-US" sz="1050" dirty="0">
                <a:solidFill>
                  <a:srgbClr val="000000"/>
                </a:solidFill>
                <a:latin typeface="Courier New" panose="02070309020205020404" pitchFamily="49" charset="0"/>
                <a:cs typeface="Courier New" panose="02070309020205020404" pitchFamily="49" charset="0"/>
              </a:rPr>
              <a:t>5-3)  -½+2y,     -½,   ¼-2z</a:t>
            </a:r>
          </a:p>
          <a:p>
            <a:pPr lvl="0"/>
            <a:r>
              <a:rPr lang="en-US" sz="1050" dirty="0">
                <a:solidFill>
                  <a:srgbClr val="000000"/>
                </a:solidFill>
                <a:latin typeface="Courier New" panose="02070309020205020404" pitchFamily="49" charset="0"/>
                <a:cs typeface="Courier New" panose="02070309020205020404" pitchFamily="49" charset="0"/>
              </a:rPr>
              <a:t>4-6)   ½+2y,      ½,  -¼+2z</a:t>
            </a:r>
          </a:p>
          <a:p>
            <a:pPr lvl="0"/>
            <a:r>
              <a:rPr lang="en-US" sz="1050" dirty="0">
                <a:solidFill>
                  <a:srgbClr val="000000"/>
                </a:solidFill>
                <a:latin typeface="Courier New" panose="02070309020205020404" pitchFamily="49" charset="0"/>
                <a:cs typeface="Courier New" panose="02070309020205020404" pitchFamily="49" charset="0"/>
              </a:rPr>
              <a:t>6-4)  -½-2y,     -½,   ¼-2z</a:t>
            </a:r>
          </a:p>
          <a:p>
            <a:pPr lvl="0"/>
            <a:r>
              <a:rPr lang="en-US" sz="1050" dirty="0">
                <a:solidFill>
                  <a:srgbClr val="000000"/>
                </a:solidFill>
                <a:latin typeface="Courier New" panose="02070309020205020404" pitchFamily="49" charset="0"/>
                <a:cs typeface="Courier New" panose="02070309020205020404" pitchFamily="49" charset="0"/>
              </a:rPr>
              <a:t>1-7)  -½+2x,     -½,  -¾+2z</a:t>
            </a:r>
          </a:p>
          <a:p>
            <a:pPr lvl="0"/>
            <a:r>
              <a:rPr lang="en-US" sz="1050" dirty="0">
                <a:solidFill>
                  <a:srgbClr val="000000"/>
                </a:solidFill>
                <a:latin typeface="Courier New" panose="02070309020205020404" pitchFamily="49" charset="0"/>
                <a:cs typeface="Courier New" panose="02070309020205020404" pitchFamily="49" charset="0"/>
              </a:rPr>
              <a:t>7-1)   ½-2x,      ½,   ¾-2z</a:t>
            </a:r>
          </a:p>
          <a:p>
            <a:pPr lvl="0"/>
            <a:r>
              <a:rPr lang="en-US" sz="1050" dirty="0">
                <a:solidFill>
                  <a:srgbClr val="000000"/>
                </a:solidFill>
                <a:latin typeface="Courier New" panose="02070309020205020404" pitchFamily="49" charset="0"/>
                <a:cs typeface="Courier New" panose="02070309020205020404" pitchFamily="49" charset="0"/>
              </a:rPr>
              <a:t>2-8)  -½-2x,     -½,   ¼+2z</a:t>
            </a:r>
          </a:p>
          <a:p>
            <a:pPr lvl="0"/>
            <a:r>
              <a:rPr lang="en-US" sz="1050" dirty="0">
                <a:solidFill>
                  <a:srgbClr val="000000"/>
                </a:solidFill>
                <a:latin typeface="Courier New" panose="02070309020205020404" pitchFamily="49" charset="0"/>
                <a:cs typeface="Courier New" panose="02070309020205020404" pitchFamily="49" charset="0"/>
              </a:rPr>
              <a:t>8-2)   ½+2x,      ½,  -¼-2z</a:t>
            </a:r>
          </a:p>
          <a:p>
            <a:pPr lvl="0"/>
            <a:r>
              <a:rPr lang="en-US" sz="1050" dirty="0">
                <a:solidFill>
                  <a:srgbClr val="000000"/>
                </a:solidFill>
                <a:latin typeface="Courier New" panose="02070309020205020404" pitchFamily="49" charset="0"/>
                <a:cs typeface="Courier New" panose="02070309020205020404" pitchFamily="49" charset="0"/>
              </a:rPr>
              <a:t>1-2)     2x,     2y,  -½</a:t>
            </a:r>
          </a:p>
          <a:p>
            <a:pPr lvl="0"/>
            <a:r>
              <a:rPr lang="en-US" sz="1050" dirty="0">
                <a:solidFill>
                  <a:srgbClr val="000000"/>
                </a:solidFill>
                <a:latin typeface="Courier New" panose="02070309020205020404" pitchFamily="49" charset="0"/>
                <a:cs typeface="Courier New" panose="02070309020205020404" pitchFamily="49" charset="0"/>
              </a:rPr>
              <a:t>2-1)    -2x,    -2y,   ½</a:t>
            </a:r>
          </a:p>
          <a:p>
            <a:pPr lvl="0"/>
            <a:r>
              <a:rPr lang="en-US" sz="1050" dirty="0">
                <a:solidFill>
                  <a:srgbClr val="000000"/>
                </a:solidFill>
                <a:latin typeface="Courier New" panose="02070309020205020404" pitchFamily="49" charset="0"/>
                <a:cs typeface="Courier New" panose="02070309020205020404" pitchFamily="49" charset="0"/>
              </a:rPr>
              <a:t>3-4)    -2y,     2x,   ½</a:t>
            </a:r>
          </a:p>
          <a:p>
            <a:pPr lvl="0"/>
            <a:r>
              <a:rPr lang="en-US" sz="1050" dirty="0">
                <a:solidFill>
                  <a:srgbClr val="000000"/>
                </a:solidFill>
                <a:latin typeface="Courier New" panose="02070309020205020404" pitchFamily="49" charset="0"/>
                <a:cs typeface="Courier New" panose="02070309020205020404" pitchFamily="49" charset="0"/>
              </a:rPr>
              <a:t>4-3)     2y,    -2x,  -½</a:t>
            </a:r>
          </a:p>
          <a:p>
            <a:pPr lvl="0"/>
            <a:r>
              <a:rPr lang="en-US" sz="1050" dirty="0">
                <a:solidFill>
                  <a:srgbClr val="000000"/>
                </a:solidFill>
                <a:latin typeface="Courier New" panose="02070309020205020404" pitchFamily="49" charset="0"/>
                <a:cs typeface="Courier New" panose="02070309020205020404" pitchFamily="49" charset="0"/>
              </a:rPr>
              <a:t>5-6)     2y,     2x,  -½</a:t>
            </a:r>
          </a:p>
          <a:p>
            <a:pPr lvl="0"/>
            <a:r>
              <a:rPr lang="en-US" sz="1050" dirty="0">
                <a:solidFill>
                  <a:srgbClr val="000000"/>
                </a:solidFill>
                <a:latin typeface="Courier New" panose="02070309020205020404" pitchFamily="49" charset="0"/>
                <a:cs typeface="Courier New" panose="02070309020205020404" pitchFamily="49" charset="0"/>
              </a:rPr>
              <a:t>6-5)    -2y,    -2x,   ½</a:t>
            </a:r>
          </a:p>
          <a:p>
            <a:pPr lvl="0"/>
            <a:r>
              <a:rPr lang="en-US" sz="1050" dirty="0">
                <a:solidFill>
                  <a:srgbClr val="000000"/>
                </a:solidFill>
                <a:latin typeface="Courier New" panose="02070309020205020404" pitchFamily="49" charset="0"/>
                <a:cs typeface="Courier New" panose="02070309020205020404" pitchFamily="49" charset="0"/>
              </a:rPr>
              <a:t>7-8)    -2x,     2y,   ½</a:t>
            </a:r>
          </a:p>
          <a:p>
            <a:pPr lvl="0"/>
            <a:r>
              <a:rPr lang="en-US" sz="1050" dirty="0">
                <a:solidFill>
                  <a:srgbClr val="000000"/>
                </a:solidFill>
                <a:latin typeface="Courier New" panose="02070309020205020404" pitchFamily="49" charset="0"/>
                <a:cs typeface="Courier New" panose="02070309020205020404" pitchFamily="49" charset="0"/>
              </a:rPr>
              <a:t>8-7)     2x,    -2y,  -½</a:t>
            </a:r>
          </a:p>
          <a:p>
            <a:pPr lvl="0"/>
            <a:r>
              <a:rPr lang="en-US" sz="1050" dirty="0">
                <a:solidFill>
                  <a:srgbClr val="000000"/>
                </a:solidFill>
                <a:latin typeface="Courier New" panose="02070309020205020404" pitchFamily="49" charset="0"/>
                <a:cs typeface="Courier New" panose="02070309020205020404" pitchFamily="49" charset="0"/>
              </a:rPr>
              <a:t>1-5)    x-y,   -</a:t>
            </a:r>
            <a:r>
              <a:rPr lang="en-US" sz="1050" dirty="0" err="1">
                <a:solidFill>
                  <a:srgbClr val="000000"/>
                </a:solidFill>
                <a:latin typeface="Courier New" panose="02070309020205020404" pitchFamily="49" charset="0"/>
                <a:cs typeface="Courier New" panose="02070309020205020404" pitchFamily="49" charset="0"/>
              </a:rPr>
              <a:t>x+y</a:t>
            </a:r>
            <a:r>
              <a:rPr lang="en-US" sz="1050" dirty="0">
                <a:solidFill>
                  <a:srgbClr val="000000"/>
                </a:solidFill>
                <a:latin typeface="Courier New" panose="02070309020205020404" pitchFamily="49" charset="0"/>
                <a:cs typeface="Courier New" panose="02070309020205020404" pitchFamily="49" charset="0"/>
              </a:rPr>
              <a:t>,  2z</a:t>
            </a:r>
          </a:p>
          <a:p>
            <a:pPr lvl="0"/>
            <a:r>
              <a:rPr lang="en-US" sz="1050" dirty="0">
                <a:solidFill>
                  <a:srgbClr val="000000"/>
                </a:solidFill>
                <a:latin typeface="Courier New" panose="02070309020205020404" pitchFamily="49" charset="0"/>
                <a:cs typeface="Courier New" panose="02070309020205020404" pitchFamily="49" charset="0"/>
              </a:rPr>
              <a:t>5-1)   -</a:t>
            </a:r>
            <a:r>
              <a:rPr lang="en-US" sz="1050" dirty="0" err="1">
                <a:solidFill>
                  <a:srgbClr val="000000"/>
                </a:solidFill>
                <a:latin typeface="Courier New" panose="02070309020205020404" pitchFamily="49" charset="0"/>
                <a:cs typeface="Courier New" panose="02070309020205020404" pitchFamily="49" charset="0"/>
              </a:rPr>
              <a:t>x+y</a:t>
            </a:r>
            <a:r>
              <a:rPr lang="en-US" sz="1050" dirty="0">
                <a:solidFill>
                  <a:srgbClr val="000000"/>
                </a:solidFill>
                <a:latin typeface="Courier New" panose="02070309020205020404" pitchFamily="49" charset="0"/>
                <a:cs typeface="Courier New" panose="02070309020205020404" pitchFamily="49" charset="0"/>
              </a:rPr>
              <a:t>,    x-y, -2z</a:t>
            </a:r>
          </a:p>
          <a:p>
            <a:pPr lvl="0"/>
            <a:r>
              <a:rPr lang="en-US" sz="1050" dirty="0">
                <a:solidFill>
                  <a:srgbClr val="000000"/>
                </a:solidFill>
                <a:latin typeface="Courier New" panose="02070309020205020404" pitchFamily="49" charset="0"/>
                <a:cs typeface="Courier New" panose="02070309020205020404" pitchFamily="49" charset="0"/>
              </a:rPr>
              <a:t>2-5)   -x-y,   -x-y,  ½+2z</a:t>
            </a:r>
          </a:p>
          <a:p>
            <a:pPr lvl="0"/>
            <a:r>
              <a:rPr lang="en-US" sz="1050" dirty="0">
                <a:solidFill>
                  <a:srgbClr val="000000"/>
                </a:solidFill>
                <a:latin typeface="Courier New" panose="02070309020205020404" pitchFamily="49" charset="0"/>
                <a:cs typeface="Courier New" panose="02070309020205020404" pitchFamily="49" charset="0"/>
              </a:rPr>
              <a:t>5-2)    </a:t>
            </a:r>
            <a:r>
              <a:rPr lang="en-US" sz="1050" dirty="0" err="1">
                <a:solidFill>
                  <a:srgbClr val="000000"/>
                </a:solidFill>
                <a:latin typeface="Courier New" panose="02070309020205020404" pitchFamily="49" charset="0"/>
                <a:cs typeface="Courier New" panose="02070309020205020404" pitchFamily="49" charset="0"/>
              </a:rPr>
              <a:t>x+y</a:t>
            </a:r>
            <a:r>
              <a:rPr lang="en-US" sz="1050" dirty="0">
                <a:solidFill>
                  <a:srgbClr val="000000"/>
                </a:solidFill>
                <a:latin typeface="Courier New" panose="02070309020205020404" pitchFamily="49" charset="0"/>
                <a:cs typeface="Courier New" panose="02070309020205020404" pitchFamily="49" charset="0"/>
              </a:rPr>
              <a:t>,    </a:t>
            </a:r>
            <a:r>
              <a:rPr lang="en-US" sz="1050" dirty="0" err="1">
                <a:solidFill>
                  <a:srgbClr val="000000"/>
                </a:solidFill>
                <a:latin typeface="Courier New" panose="02070309020205020404" pitchFamily="49" charset="0"/>
                <a:cs typeface="Courier New" panose="02070309020205020404" pitchFamily="49" charset="0"/>
              </a:rPr>
              <a:t>x+y</a:t>
            </a:r>
            <a:r>
              <a:rPr lang="en-US" sz="1050" dirty="0">
                <a:solidFill>
                  <a:srgbClr val="000000"/>
                </a:solidFill>
                <a:latin typeface="Courier New" panose="02070309020205020404" pitchFamily="49" charset="0"/>
                <a:cs typeface="Courier New" panose="02070309020205020404" pitchFamily="49" charset="0"/>
              </a:rPr>
              <a:t>, -½-2z</a:t>
            </a:r>
          </a:p>
          <a:p>
            <a:pPr lvl="0"/>
            <a:r>
              <a:rPr lang="en-US" sz="1050" dirty="0" err="1">
                <a:solidFill>
                  <a:srgbClr val="000000"/>
                </a:solidFill>
                <a:latin typeface="Courier New" panose="02070309020205020404" pitchFamily="49" charset="0"/>
                <a:cs typeface="Courier New" panose="02070309020205020404" pitchFamily="49" charset="0"/>
              </a:rPr>
              <a:t>etc</a:t>
            </a:r>
            <a:endParaRPr lang="en-US" sz="1050" dirty="0">
              <a:solidFill>
                <a:srgbClr val="000000"/>
              </a:solidFill>
              <a:latin typeface="Courier New" panose="02070309020205020404" pitchFamily="49" charset="0"/>
              <a:cs typeface="Courier New" panose="02070309020205020404" pitchFamily="49" charset="0"/>
            </a:endParaRPr>
          </a:p>
        </p:txBody>
      </p:sp>
      <p:sp>
        <p:nvSpPr>
          <p:cNvPr id="7" name="TextBox 6">
            <a:extLst>
              <a:ext uri="{FF2B5EF4-FFF2-40B4-BE49-F238E27FC236}">
                <a16:creationId xmlns:a16="http://schemas.microsoft.com/office/drawing/2014/main" id="{7BEEF907-1C9A-47AE-B9A4-44F243D913D3}"/>
              </a:ext>
            </a:extLst>
          </p:cNvPr>
          <p:cNvSpPr txBox="1"/>
          <p:nvPr/>
        </p:nvSpPr>
        <p:spPr>
          <a:xfrm>
            <a:off x="342900" y="1890969"/>
            <a:ext cx="6284669" cy="369332"/>
          </a:xfrm>
          <a:prstGeom prst="rect">
            <a:avLst/>
          </a:prstGeom>
          <a:noFill/>
        </p:spPr>
        <p:txBody>
          <a:bodyPr wrap="none" rtlCol="0">
            <a:spAutoFit/>
          </a:bodyPr>
          <a:lstStyle/>
          <a:p>
            <a:r>
              <a:rPr lang="en-US" dirty="0"/>
              <a:t>Solve for each </a:t>
            </a:r>
            <a:r>
              <a:rPr lang="en-US" dirty="0" err="1"/>
              <a:t>u,v,w</a:t>
            </a:r>
            <a:r>
              <a:rPr lang="en-US" dirty="0"/>
              <a:t>.  Overlay predictions on Patterson map</a:t>
            </a:r>
          </a:p>
        </p:txBody>
      </p:sp>
    </p:spTree>
    <p:extLst>
      <p:ext uri="{BB962C8B-B14F-4D97-AF65-F5344CB8AC3E}">
        <p14:creationId xmlns:p14="http://schemas.microsoft.com/office/powerpoint/2010/main" val="23088049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87808-92B0-4F44-9319-4B33A58EFB25}"/>
              </a:ext>
            </a:extLst>
          </p:cNvPr>
          <p:cNvSpPr>
            <a:spLocks noGrp="1"/>
          </p:cNvSpPr>
          <p:nvPr>
            <p:ph type="title"/>
          </p:nvPr>
        </p:nvSpPr>
        <p:spPr>
          <a:xfrm>
            <a:off x="457200" y="274638"/>
            <a:ext cx="8229600" cy="616902"/>
          </a:xfrm>
        </p:spPr>
        <p:txBody>
          <a:bodyPr/>
          <a:lstStyle/>
          <a:p>
            <a:pPr algn="l"/>
            <a:r>
              <a:rPr lang="en-US" sz="3200" dirty="0"/>
              <a:t>Check that this </a:t>
            </a:r>
            <a:r>
              <a:rPr lang="en-US" sz="3200" dirty="0" err="1"/>
              <a:t>x,y,z</a:t>
            </a:r>
            <a:r>
              <a:rPr lang="en-US" sz="3200" dirty="0"/>
              <a:t> can predict all peaks in the difference Patterson map</a:t>
            </a:r>
            <a:endParaRPr lang="en-US" sz="4000" dirty="0"/>
          </a:p>
        </p:txBody>
      </p:sp>
      <p:sp>
        <p:nvSpPr>
          <p:cNvPr id="17" name="Rectangle 16">
            <a:extLst>
              <a:ext uri="{FF2B5EF4-FFF2-40B4-BE49-F238E27FC236}">
                <a16:creationId xmlns:a16="http://schemas.microsoft.com/office/drawing/2014/main" id="{0A3315A7-ED4D-49F0-A5C5-6C487415A419}"/>
              </a:ext>
            </a:extLst>
          </p:cNvPr>
          <p:cNvSpPr/>
          <p:nvPr/>
        </p:nvSpPr>
        <p:spPr>
          <a:xfrm>
            <a:off x="1514395" y="1272780"/>
            <a:ext cx="5974713" cy="369332"/>
          </a:xfrm>
          <a:prstGeom prst="rect">
            <a:avLst/>
          </a:prstGeom>
        </p:spPr>
        <p:txBody>
          <a:bodyPr wrap="none">
            <a:spAutoFit/>
          </a:bodyPr>
          <a:lstStyle/>
          <a:p>
            <a:r>
              <a:rPr lang="en-US" b="1" dirty="0">
                <a:solidFill>
                  <a:schemeClr val="accent6">
                    <a:lumMod val="60000"/>
                    <a:lumOff val="40000"/>
                  </a:schemeClr>
                </a:solidFill>
                <a:latin typeface="Courier New" panose="02070309020205020404" pitchFamily="49" charset="0"/>
                <a:cs typeface="Courier New" panose="02070309020205020404" pitchFamily="49" charset="0"/>
              </a:rPr>
              <a:t>Combined   x=0.7541   y=0.8165   z=0.1865</a:t>
            </a:r>
          </a:p>
        </p:txBody>
      </p:sp>
      <p:sp>
        <p:nvSpPr>
          <p:cNvPr id="7" name="TextBox 6">
            <a:extLst>
              <a:ext uri="{FF2B5EF4-FFF2-40B4-BE49-F238E27FC236}">
                <a16:creationId xmlns:a16="http://schemas.microsoft.com/office/drawing/2014/main" id="{7BEEF907-1C9A-47AE-B9A4-44F243D913D3}"/>
              </a:ext>
            </a:extLst>
          </p:cNvPr>
          <p:cNvSpPr txBox="1"/>
          <p:nvPr/>
        </p:nvSpPr>
        <p:spPr>
          <a:xfrm>
            <a:off x="342900" y="1890969"/>
            <a:ext cx="6284669" cy="369332"/>
          </a:xfrm>
          <a:prstGeom prst="rect">
            <a:avLst/>
          </a:prstGeom>
          <a:noFill/>
        </p:spPr>
        <p:txBody>
          <a:bodyPr wrap="none" rtlCol="0">
            <a:spAutoFit/>
          </a:bodyPr>
          <a:lstStyle/>
          <a:p>
            <a:r>
              <a:rPr lang="en-US" dirty="0"/>
              <a:t>Solve for each </a:t>
            </a:r>
            <a:r>
              <a:rPr lang="en-US" dirty="0" err="1"/>
              <a:t>u,v,w</a:t>
            </a:r>
            <a:r>
              <a:rPr lang="en-US" dirty="0"/>
              <a:t>.  Overlay predictions on Patterson map</a:t>
            </a:r>
          </a:p>
        </p:txBody>
      </p:sp>
      <p:pic>
        <p:nvPicPr>
          <p:cNvPr id="3" name="Picture 2">
            <a:extLst>
              <a:ext uri="{FF2B5EF4-FFF2-40B4-BE49-F238E27FC236}">
                <a16:creationId xmlns:a16="http://schemas.microsoft.com/office/drawing/2014/main" id="{AD301C9F-690A-471C-A64D-1F9744ADEFF0}"/>
              </a:ext>
            </a:extLst>
          </p:cNvPr>
          <p:cNvPicPr>
            <a:picLocks noChangeAspect="1"/>
          </p:cNvPicPr>
          <p:nvPr/>
        </p:nvPicPr>
        <p:blipFill>
          <a:blip r:embed="rId2"/>
          <a:stretch>
            <a:fillRect/>
          </a:stretch>
        </p:blipFill>
        <p:spPr>
          <a:xfrm>
            <a:off x="2549062" y="2509158"/>
            <a:ext cx="3905377" cy="4057535"/>
          </a:xfrm>
          <a:prstGeom prst="rect">
            <a:avLst/>
          </a:prstGeom>
        </p:spPr>
      </p:pic>
      <p:sp>
        <p:nvSpPr>
          <p:cNvPr id="11" name="TextBox 10">
            <a:extLst>
              <a:ext uri="{FF2B5EF4-FFF2-40B4-BE49-F238E27FC236}">
                <a16:creationId xmlns:a16="http://schemas.microsoft.com/office/drawing/2014/main" id="{6AC3DCE2-5A53-4A63-AC26-DAAFCC6E0131}"/>
              </a:ext>
            </a:extLst>
          </p:cNvPr>
          <p:cNvSpPr txBox="1"/>
          <p:nvPr/>
        </p:nvSpPr>
        <p:spPr>
          <a:xfrm>
            <a:off x="3180238" y="2967342"/>
            <a:ext cx="425116" cy="584775"/>
          </a:xfrm>
          <a:prstGeom prst="rect">
            <a:avLst/>
          </a:prstGeom>
          <a:noFill/>
        </p:spPr>
        <p:txBody>
          <a:bodyPr wrap="none" rtlCol="0">
            <a:spAutoFit/>
          </a:bodyPr>
          <a:lstStyle/>
          <a:p>
            <a:r>
              <a:rPr lang="en-US" sz="3200" dirty="0">
                <a:solidFill>
                  <a:srgbClr val="FF0000"/>
                </a:solidFill>
              </a:rPr>
              <a:t>+</a:t>
            </a:r>
          </a:p>
        </p:txBody>
      </p:sp>
      <p:sp>
        <p:nvSpPr>
          <p:cNvPr id="12" name="TextBox 11">
            <a:extLst>
              <a:ext uri="{FF2B5EF4-FFF2-40B4-BE49-F238E27FC236}">
                <a16:creationId xmlns:a16="http://schemas.microsoft.com/office/drawing/2014/main" id="{1C8D2238-247E-4ACC-A71D-40AFD666FF78}"/>
              </a:ext>
            </a:extLst>
          </p:cNvPr>
          <p:cNvSpPr txBox="1"/>
          <p:nvPr/>
        </p:nvSpPr>
        <p:spPr>
          <a:xfrm>
            <a:off x="3107743" y="4193887"/>
            <a:ext cx="425116" cy="584775"/>
          </a:xfrm>
          <a:prstGeom prst="rect">
            <a:avLst/>
          </a:prstGeom>
          <a:noFill/>
        </p:spPr>
        <p:txBody>
          <a:bodyPr wrap="none" rtlCol="0">
            <a:spAutoFit/>
          </a:bodyPr>
          <a:lstStyle/>
          <a:p>
            <a:r>
              <a:rPr lang="en-US" sz="3200" dirty="0">
                <a:solidFill>
                  <a:srgbClr val="FF0000"/>
                </a:solidFill>
              </a:rPr>
              <a:t>+</a:t>
            </a:r>
          </a:p>
        </p:txBody>
      </p:sp>
      <p:sp>
        <p:nvSpPr>
          <p:cNvPr id="13" name="TextBox 12">
            <a:extLst>
              <a:ext uri="{FF2B5EF4-FFF2-40B4-BE49-F238E27FC236}">
                <a16:creationId xmlns:a16="http://schemas.microsoft.com/office/drawing/2014/main" id="{3379D20F-6023-4A79-B69C-D79FB6F366E0}"/>
              </a:ext>
            </a:extLst>
          </p:cNvPr>
          <p:cNvSpPr txBox="1"/>
          <p:nvPr/>
        </p:nvSpPr>
        <p:spPr>
          <a:xfrm>
            <a:off x="4492225" y="2834428"/>
            <a:ext cx="425116" cy="584775"/>
          </a:xfrm>
          <a:prstGeom prst="rect">
            <a:avLst/>
          </a:prstGeom>
          <a:noFill/>
        </p:spPr>
        <p:txBody>
          <a:bodyPr wrap="none" rtlCol="0">
            <a:spAutoFit/>
          </a:bodyPr>
          <a:lstStyle/>
          <a:p>
            <a:r>
              <a:rPr lang="en-US" sz="3200" dirty="0">
                <a:solidFill>
                  <a:srgbClr val="FF0000"/>
                </a:solidFill>
              </a:rPr>
              <a:t>+</a:t>
            </a:r>
          </a:p>
        </p:txBody>
      </p:sp>
      <p:sp>
        <p:nvSpPr>
          <p:cNvPr id="14" name="TextBox 13">
            <a:extLst>
              <a:ext uri="{FF2B5EF4-FFF2-40B4-BE49-F238E27FC236}">
                <a16:creationId xmlns:a16="http://schemas.microsoft.com/office/drawing/2014/main" id="{6FAD475A-ADBF-4B46-B291-21E6F33D8984}"/>
              </a:ext>
            </a:extLst>
          </p:cNvPr>
          <p:cNvSpPr txBox="1"/>
          <p:nvPr/>
        </p:nvSpPr>
        <p:spPr>
          <a:xfrm>
            <a:off x="5854300" y="4199058"/>
            <a:ext cx="425116" cy="584775"/>
          </a:xfrm>
          <a:prstGeom prst="rect">
            <a:avLst/>
          </a:prstGeom>
          <a:noFill/>
        </p:spPr>
        <p:txBody>
          <a:bodyPr wrap="none" rtlCol="0">
            <a:spAutoFit/>
          </a:bodyPr>
          <a:lstStyle/>
          <a:p>
            <a:r>
              <a:rPr lang="en-US" sz="3200" dirty="0">
                <a:solidFill>
                  <a:srgbClr val="FF0000"/>
                </a:solidFill>
              </a:rPr>
              <a:t>+</a:t>
            </a:r>
          </a:p>
        </p:txBody>
      </p:sp>
      <p:sp>
        <p:nvSpPr>
          <p:cNvPr id="15" name="TextBox 14">
            <a:extLst>
              <a:ext uri="{FF2B5EF4-FFF2-40B4-BE49-F238E27FC236}">
                <a16:creationId xmlns:a16="http://schemas.microsoft.com/office/drawing/2014/main" id="{7F895817-00A2-4ADF-9F2D-9C4EF691E279}"/>
              </a:ext>
            </a:extLst>
          </p:cNvPr>
          <p:cNvSpPr txBox="1"/>
          <p:nvPr/>
        </p:nvSpPr>
        <p:spPr>
          <a:xfrm>
            <a:off x="4477968" y="5585220"/>
            <a:ext cx="425116" cy="584775"/>
          </a:xfrm>
          <a:prstGeom prst="rect">
            <a:avLst/>
          </a:prstGeom>
          <a:noFill/>
        </p:spPr>
        <p:txBody>
          <a:bodyPr wrap="none" rtlCol="0">
            <a:spAutoFit/>
          </a:bodyPr>
          <a:lstStyle/>
          <a:p>
            <a:r>
              <a:rPr lang="en-US" sz="3200" dirty="0">
                <a:solidFill>
                  <a:srgbClr val="FF0000"/>
                </a:solidFill>
              </a:rPr>
              <a:t>+</a:t>
            </a:r>
          </a:p>
        </p:txBody>
      </p:sp>
      <p:sp>
        <p:nvSpPr>
          <p:cNvPr id="16" name="TextBox 15">
            <a:extLst>
              <a:ext uri="{FF2B5EF4-FFF2-40B4-BE49-F238E27FC236}">
                <a16:creationId xmlns:a16="http://schemas.microsoft.com/office/drawing/2014/main" id="{2701D6AD-E744-4269-9BF8-10F837230769}"/>
              </a:ext>
            </a:extLst>
          </p:cNvPr>
          <p:cNvSpPr txBox="1"/>
          <p:nvPr/>
        </p:nvSpPr>
        <p:spPr>
          <a:xfrm>
            <a:off x="3141326" y="5380290"/>
            <a:ext cx="425116" cy="584775"/>
          </a:xfrm>
          <a:prstGeom prst="rect">
            <a:avLst/>
          </a:prstGeom>
          <a:noFill/>
        </p:spPr>
        <p:txBody>
          <a:bodyPr wrap="none" rtlCol="0">
            <a:spAutoFit/>
          </a:bodyPr>
          <a:lstStyle/>
          <a:p>
            <a:r>
              <a:rPr lang="en-US" sz="3200" dirty="0">
                <a:solidFill>
                  <a:srgbClr val="FF0000"/>
                </a:solidFill>
              </a:rPr>
              <a:t>+</a:t>
            </a:r>
          </a:p>
        </p:txBody>
      </p:sp>
      <p:sp>
        <p:nvSpPr>
          <p:cNvPr id="5" name="TextBox 4">
            <a:extLst>
              <a:ext uri="{FF2B5EF4-FFF2-40B4-BE49-F238E27FC236}">
                <a16:creationId xmlns:a16="http://schemas.microsoft.com/office/drawing/2014/main" id="{2C9AEFA7-A41E-4A5B-A012-01DDE2DDE093}"/>
              </a:ext>
            </a:extLst>
          </p:cNvPr>
          <p:cNvSpPr txBox="1"/>
          <p:nvPr/>
        </p:nvSpPr>
        <p:spPr>
          <a:xfrm>
            <a:off x="6627569" y="2445899"/>
            <a:ext cx="2594252" cy="3693319"/>
          </a:xfrm>
          <a:prstGeom prst="rect">
            <a:avLst/>
          </a:prstGeom>
          <a:noFill/>
        </p:spPr>
        <p:txBody>
          <a:bodyPr wrap="square" rtlCol="0">
            <a:spAutoFit/>
          </a:bodyPr>
          <a:lstStyle/>
          <a:p>
            <a:r>
              <a:rPr lang="en-US" dirty="0"/>
              <a:t>If you see a peak with no prediction (</a:t>
            </a:r>
            <a:r>
              <a:rPr lang="en-US" dirty="0">
                <a:solidFill>
                  <a:srgbClr val="FF0000"/>
                </a:solidFill>
              </a:rPr>
              <a:t>+</a:t>
            </a:r>
            <a:r>
              <a:rPr lang="en-US" dirty="0"/>
              <a:t>) something went wrong. </a:t>
            </a:r>
          </a:p>
          <a:p>
            <a:r>
              <a:rPr lang="en-US" dirty="0"/>
              <a:t>Check algebra.</a:t>
            </a:r>
          </a:p>
          <a:p>
            <a:r>
              <a:rPr lang="en-US" dirty="0"/>
              <a:t>If algebra is OK, then the problem could arise from an ambiguity between solutions for P4</a:t>
            </a:r>
            <a:r>
              <a:rPr lang="en-US" baseline="-25000" dirty="0"/>
              <a:t>1</a:t>
            </a:r>
            <a:r>
              <a:rPr lang="en-US" dirty="0"/>
              <a:t>2</a:t>
            </a:r>
            <a:r>
              <a:rPr lang="en-US" baseline="-25000" dirty="0"/>
              <a:t>1</a:t>
            </a:r>
            <a:r>
              <a:rPr lang="en-US" dirty="0"/>
              <a:t>2 and P4</a:t>
            </a:r>
            <a:r>
              <a:rPr lang="en-US" baseline="-25000" dirty="0"/>
              <a:t>3</a:t>
            </a:r>
            <a:r>
              <a:rPr lang="en-US" dirty="0"/>
              <a:t>2</a:t>
            </a:r>
            <a:r>
              <a:rPr lang="en-US" baseline="-25000" dirty="0"/>
              <a:t>1</a:t>
            </a:r>
            <a:r>
              <a:rPr lang="en-US" dirty="0"/>
              <a:t>2. </a:t>
            </a:r>
          </a:p>
          <a:p>
            <a:r>
              <a:rPr lang="en-US" dirty="0"/>
              <a:t>Swap space groups or negate x of </a:t>
            </a:r>
            <a:r>
              <a:rPr lang="en-US" dirty="0" err="1"/>
              <a:t>x,y,z</a:t>
            </a:r>
            <a:r>
              <a:rPr lang="en-US" dirty="0"/>
              <a:t>, and calculate Patterson predictions from –</a:t>
            </a:r>
            <a:r>
              <a:rPr lang="en-US" dirty="0" err="1"/>
              <a:t>x,y,z</a:t>
            </a:r>
            <a:endParaRPr lang="en-US" dirty="0"/>
          </a:p>
        </p:txBody>
      </p:sp>
      <p:sp>
        <p:nvSpPr>
          <p:cNvPr id="18" name="TextBox 17">
            <a:extLst>
              <a:ext uri="{FF2B5EF4-FFF2-40B4-BE49-F238E27FC236}">
                <a16:creationId xmlns:a16="http://schemas.microsoft.com/office/drawing/2014/main" id="{EF04B85C-304D-4F4C-B4D2-035E70DE6870}"/>
              </a:ext>
            </a:extLst>
          </p:cNvPr>
          <p:cNvSpPr txBox="1"/>
          <p:nvPr/>
        </p:nvSpPr>
        <p:spPr>
          <a:xfrm>
            <a:off x="5814610" y="5493780"/>
            <a:ext cx="425116" cy="584775"/>
          </a:xfrm>
          <a:prstGeom prst="rect">
            <a:avLst/>
          </a:prstGeom>
          <a:noFill/>
        </p:spPr>
        <p:txBody>
          <a:bodyPr wrap="none" rtlCol="0">
            <a:spAutoFit/>
          </a:bodyPr>
          <a:lstStyle/>
          <a:p>
            <a:r>
              <a:rPr lang="en-US" sz="3200" dirty="0">
                <a:solidFill>
                  <a:srgbClr val="FF0000"/>
                </a:solidFill>
              </a:rPr>
              <a:t>+</a:t>
            </a:r>
          </a:p>
        </p:txBody>
      </p:sp>
      <p:sp>
        <p:nvSpPr>
          <p:cNvPr id="19" name="TextBox 18">
            <a:extLst>
              <a:ext uri="{FF2B5EF4-FFF2-40B4-BE49-F238E27FC236}">
                <a16:creationId xmlns:a16="http://schemas.microsoft.com/office/drawing/2014/main" id="{34DDA25C-BA0E-4B54-865C-DE905252E863}"/>
              </a:ext>
            </a:extLst>
          </p:cNvPr>
          <p:cNvSpPr txBox="1"/>
          <p:nvPr/>
        </p:nvSpPr>
        <p:spPr>
          <a:xfrm>
            <a:off x="5804212" y="2966922"/>
            <a:ext cx="425116" cy="584775"/>
          </a:xfrm>
          <a:prstGeom prst="rect">
            <a:avLst/>
          </a:prstGeom>
          <a:noFill/>
        </p:spPr>
        <p:txBody>
          <a:bodyPr wrap="none" rtlCol="0">
            <a:spAutoFit/>
          </a:bodyPr>
          <a:lstStyle/>
          <a:p>
            <a:r>
              <a:rPr lang="en-US" sz="3200" dirty="0">
                <a:solidFill>
                  <a:srgbClr val="FF0000"/>
                </a:solidFill>
              </a:rPr>
              <a:t>+</a:t>
            </a:r>
          </a:p>
        </p:txBody>
      </p:sp>
    </p:spTree>
    <p:extLst>
      <p:ext uri="{BB962C8B-B14F-4D97-AF65-F5344CB8AC3E}">
        <p14:creationId xmlns:p14="http://schemas.microsoft.com/office/powerpoint/2010/main" val="3304890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8" grpId="0"/>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FF0CFCE6-AF0E-418D-A292-3CFFE5632B1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39915"/>
          <a:stretch/>
        </p:blipFill>
        <p:spPr>
          <a:xfrm>
            <a:off x="5304729" y="2666974"/>
            <a:ext cx="1253726" cy="2340864"/>
          </a:xfrm>
          <a:prstGeom prst="rect">
            <a:avLst/>
          </a:prstGeom>
        </p:spPr>
      </p:pic>
      <p:pic>
        <p:nvPicPr>
          <p:cNvPr id="32" name="Picture 31">
            <a:extLst>
              <a:ext uri="{FF2B5EF4-FFF2-40B4-BE49-F238E27FC236}">
                <a16:creationId xmlns:a16="http://schemas.microsoft.com/office/drawing/2014/main" id="{EF83FF58-22B9-4624-98C2-B95DD72A60D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37723"/>
          <a:stretch/>
        </p:blipFill>
        <p:spPr>
          <a:xfrm>
            <a:off x="7199059" y="2663085"/>
            <a:ext cx="1299445" cy="2340864"/>
          </a:xfrm>
          <a:prstGeom prst="rect">
            <a:avLst/>
          </a:prstGeom>
        </p:spPr>
      </p:pic>
      <p:sp>
        <p:nvSpPr>
          <p:cNvPr id="2" name="Title 1">
            <a:extLst>
              <a:ext uri="{FF2B5EF4-FFF2-40B4-BE49-F238E27FC236}">
                <a16:creationId xmlns:a16="http://schemas.microsoft.com/office/drawing/2014/main" id="{84999739-E67C-42F6-B913-7136845AA060}"/>
              </a:ext>
            </a:extLst>
          </p:cNvPr>
          <p:cNvSpPr>
            <a:spLocks noGrp="1"/>
          </p:cNvSpPr>
          <p:nvPr>
            <p:ph type="title"/>
          </p:nvPr>
        </p:nvSpPr>
        <p:spPr>
          <a:xfrm>
            <a:off x="202019" y="510886"/>
            <a:ext cx="8819707" cy="1143000"/>
          </a:xfrm>
        </p:spPr>
        <p:txBody>
          <a:bodyPr/>
          <a:lstStyle/>
          <a:p>
            <a:pPr algn="l"/>
            <a:r>
              <a:rPr lang="en-US" sz="4000" dirty="0"/>
              <a:t>Check if </a:t>
            </a:r>
            <a:r>
              <a:rPr lang="en-US" sz="4000" dirty="0" err="1"/>
              <a:t>x,y,z</a:t>
            </a:r>
            <a:r>
              <a:rPr lang="en-US" sz="4000" dirty="0"/>
              <a:t> is consistent with space group P4</a:t>
            </a:r>
            <a:r>
              <a:rPr lang="en-US" sz="4000" baseline="-25000" dirty="0"/>
              <a:t>3</a:t>
            </a:r>
            <a:r>
              <a:rPr lang="en-US" sz="4000" dirty="0"/>
              <a:t>2</a:t>
            </a:r>
            <a:r>
              <a:rPr lang="en-US" sz="4000" baseline="-25000" dirty="0"/>
              <a:t>1</a:t>
            </a:r>
            <a:r>
              <a:rPr lang="en-US" sz="4000" dirty="0"/>
              <a:t>2 or P4</a:t>
            </a:r>
            <a:r>
              <a:rPr lang="en-US" sz="4000" baseline="-25000" dirty="0"/>
              <a:t>1</a:t>
            </a:r>
            <a:r>
              <a:rPr lang="en-US" sz="4000" dirty="0"/>
              <a:t>2</a:t>
            </a:r>
            <a:r>
              <a:rPr lang="en-US" sz="4000" baseline="-25000" dirty="0"/>
              <a:t>1</a:t>
            </a:r>
            <a:r>
              <a:rPr lang="en-US" sz="4000" dirty="0"/>
              <a:t>2.</a:t>
            </a:r>
          </a:p>
        </p:txBody>
      </p:sp>
      <p:sp>
        <p:nvSpPr>
          <p:cNvPr id="3" name="Content Placeholder 2">
            <a:extLst>
              <a:ext uri="{FF2B5EF4-FFF2-40B4-BE49-F238E27FC236}">
                <a16:creationId xmlns:a16="http://schemas.microsoft.com/office/drawing/2014/main" id="{5718DDB8-9DB8-4F39-9890-3121341E5E14}"/>
              </a:ext>
            </a:extLst>
          </p:cNvPr>
          <p:cNvSpPr txBox="1">
            <a:spLocks/>
          </p:cNvSpPr>
          <p:nvPr/>
        </p:nvSpPr>
        <p:spPr>
          <a:xfrm>
            <a:off x="465679" y="1911355"/>
            <a:ext cx="4766030" cy="4725986"/>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sz="1400" dirty="0"/>
              <a:t>There is only a 50% probability that our heavy atom coordinates (</a:t>
            </a:r>
            <a:r>
              <a:rPr lang="en-US" sz="1400" dirty="0" err="1"/>
              <a:t>x,y,z</a:t>
            </a:r>
            <a:r>
              <a:rPr lang="en-US" sz="1400" dirty="0"/>
              <a:t>) are consistent with space group P4</a:t>
            </a:r>
            <a:r>
              <a:rPr lang="en-US" sz="1400" baseline="-25000" dirty="0"/>
              <a:t>3</a:t>
            </a:r>
            <a:r>
              <a:rPr lang="en-US" sz="1400" dirty="0"/>
              <a:t>2</a:t>
            </a:r>
            <a:r>
              <a:rPr lang="en-US" sz="1400" baseline="-25000" dirty="0"/>
              <a:t>1</a:t>
            </a:r>
            <a:r>
              <a:rPr lang="en-US" sz="1400" dirty="0"/>
              <a:t>2. The remaining 50% probability is that </a:t>
            </a:r>
            <a:r>
              <a:rPr lang="en-US" sz="1400" dirty="0" err="1"/>
              <a:t>x,y,z</a:t>
            </a:r>
            <a:r>
              <a:rPr lang="en-US" sz="1400" dirty="0"/>
              <a:t> is consistent with space group P4</a:t>
            </a:r>
            <a:r>
              <a:rPr lang="en-US" sz="1400" baseline="-25000" dirty="0"/>
              <a:t>1</a:t>
            </a:r>
            <a:r>
              <a:rPr lang="en-US" sz="1400" dirty="0"/>
              <a:t>2</a:t>
            </a:r>
            <a:r>
              <a:rPr lang="en-US" sz="1400" baseline="-25000" dirty="0"/>
              <a:t>1</a:t>
            </a:r>
            <a:r>
              <a:rPr lang="en-US" sz="1400" dirty="0"/>
              <a:t>2, even though we used P4</a:t>
            </a:r>
            <a:r>
              <a:rPr lang="en-US" sz="1400" baseline="-25000" dirty="0"/>
              <a:t>3</a:t>
            </a:r>
            <a:r>
              <a:rPr lang="en-US" sz="1400" dirty="0"/>
              <a:t>2</a:t>
            </a:r>
            <a:r>
              <a:rPr lang="en-US" sz="1400" baseline="-25000" dirty="0"/>
              <a:t>1</a:t>
            </a:r>
            <a:r>
              <a:rPr lang="en-US" sz="1400" dirty="0"/>
              <a:t>2 symmetry operators to derive our coordinates and our algebra is faultless.</a:t>
            </a:r>
          </a:p>
          <a:p>
            <a:pPr>
              <a:lnSpc>
                <a:spcPct val="110000"/>
              </a:lnSpc>
            </a:pPr>
            <a:r>
              <a:rPr lang="en-US" sz="1400" dirty="0"/>
              <a:t>Space group P4</a:t>
            </a:r>
            <a:r>
              <a:rPr lang="en-US" sz="1400" baseline="-25000" dirty="0"/>
              <a:t>3</a:t>
            </a:r>
            <a:r>
              <a:rPr lang="en-US" sz="1400" dirty="0"/>
              <a:t>2</a:t>
            </a:r>
            <a:r>
              <a:rPr lang="en-US" sz="1400" baseline="-25000" dirty="0"/>
              <a:t>1</a:t>
            </a:r>
            <a:r>
              <a:rPr lang="en-US" sz="1400" dirty="0"/>
              <a:t>2 is chiral, meaning that it contains symmetry elements of a particular hand. For example, the 4</a:t>
            </a:r>
            <a:r>
              <a:rPr lang="en-US" sz="1400" baseline="-25000" dirty="0"/>
              <a:t>3</a:t>
            </a:r>
            <a:r>
              <a:rPr lang="en-US" sz="1400" dirty="0"/>
              <a:t> axis in P4</a:t>
            </a:r>
            <a:r>
              <a:rPr lang="en-US" sz="1400" baseline="-25000" dirty="0"/>
              <a:t>3</a:t>
            </a:r>
            <a:r>
              <a:rPr lang="en-US" sz="1400" dirty="0"/>
              <a:t>2</a:t>
            </a:r>
            <a:r>
              <a:rPr lang="en-US" sz="1400" baseline="-25000" dirty="0"/>
              <a:t>1</a:t>
            </a:r>
            <a:r>
              <a:rPr lang="en-US" sz="1400" dirty="0"/>
              <a:t>2 is a left handed screw. </a:t>
            </a:r>
          </a:p>
          <a:p>
            <a:pPr>
              <a:lnSpc>
                <a:spcPct val="110000"/>
              </a:lnSpc>
            </a:pPr>
            <a:r>
              <a:rPr lang="en-US" sz="1400" dirty="0"/>
              <a:t>Space group P4</a:t>
            </a:r>
            <a:r>
              <a:rPr lang="en-US" sz="1400" baseline="-25000" dirty="0"/>
              <a:t>1</a:t>
            </a:r>
            <a:r>
              <a:rPr lang="en-US" sz="1400" dirty="0"/>
              <a:t>2</a:t>
            </a:r>
            <a:r>
              <a:rPr lang="en-US" sz="1400" baseline="-25000" dirty="0"/>
              <a:t>1</a:t>
            </a:r>
            <a:r>
              <a:rPr lang="en-US" sz="1400" dirty="0"/>
              <a:t>2 is also chiral, and its symmetry elements are the mirror image of space group P4</a:t>
            </a:r>
            <a:r>
              <a:rPr lang="en-US" sz="1400" baseline="-25000" dirty="0"/>
              <a:t>3</a:t>
            </a:r>
            <a:r>
              <a:rPr lang="en-US" sz="1400" dirty="0"/>
              <a:t>2</a:t>
            </a:r>
            <a:r>
              <a:rPr lang="en-US" sz="1400" baseline="-25000" dirty="0"/>
              <a:t>1</a:t>
            </a:r>
            <a:r>
              <a:rPr lang="en-US" sz="1400" dirty="0"/>
              <a:t>2.</a:t>
            </a:r>
          </a:p>
          <a:p>
            <a:pPr>
              <a:lnSpc>
                <a:spcPct val="110000"/>
              </a:lnSpc>
            </a:pPr>
            <a:r>
              <a:rPr lang="en-US" sz="1400" dirty="0"/>
              <a:t>Crystals in chiral space groups P4</a:t>
            </a:r>
            <a:r>
              <a:rPr lang="en-US" sz="1400" baseline="-25000" dirty="0"/>
              <a:t>1</a:t>
            </a:r>
            <a:r>
              <a:rPr lang="en-US" sz="1400" dirty="0"/>
              <a:t>2</a:t>
            </a:r>
            <a:r>
              <a:rPr lang="en-US" sz="1400" baseline="-25000" dirty="0"/>
              <a:t>1</a:t>
            </a:r>
            <a:r>
              <a:rPr lang="en-US" sz="1400" dirty="0"/>
              <a:t>2 and P4</a:t>
            </a:r>
            <a:r>
              <a:rPr lang="en-US" sz="1400" baseline="-25000" dirty="0"/>
              <a:t>3</a:t>
            </a:r>
            <a:r>
              <a:rPr lang="en-US" sz="1400" dirty="0"/>
              <a:t>2</a:t>
            </a:r>
            <a:r>
              <a:rPr lang="en-US" sz="1400" baseline="-25000" dirty="0"/>
              <a:t>1</a:t>
            </a:r>
            <a:r>
              <a:rPr lang="en-US" sz="1400" dirty="0"/>
              <a:t>2 share the same Patterson symmetry group, P4/mmm, which is not chiral, but centrosymmetric.</a:t>
            </a:r>
          </a:p>
          <a:p>
            <a:pPr>
              <a:lnSpc>
                <a:spcPct val="110000"/>
              </a:lnSpc>
            </a:pPr>
            <a:r>
              <a:rPr lang="en-US" sz="1400" dirty="0"/>
              <a:t>All Patterson maps (including P4/mmm) are centrosymmetric because their peaks represent vectors between atoms. Every pair of atoms is connected by two vectors of equal length and opposite direction: atom1</a:t>
            </a:r>
            <a:r>
              <a:rPr lang="en-US" sz="1400" dirty="0">
                <a:sym typeface="Wingdings" panose="05000000000000000000" pitchFamily="2" charset="2"/>
              </a:rPr>
              <a:t>atom2 and </a:t>
            </a:r>
            <a:r>
              <a:rPr lang="en-US" sz="1400" dirty="0"/>
              <a:t>atom1</a:t>
            </a:r>
            <a:r>
              <a:rPr lang="en-US" sz="1400" dirty="0">
                <a:sym typeface="Wingdings" panose="05000000000000000000" pitchFamily="2" charset="2"/>
              </a:rPr>
              <a:t>atom2, thereby creating </a:t>
            </a:r>
            <a:r>
              <a:rPr lang="en-US" sz="1400" dirty="0" err="1">
                <a:sym typeface="Wingdings" panose="05000000000000000000" pitchFamily="2" charset="2"/>
              </a:rPr>
              <a:t>centrosymmetry</a:t>
            </a:r>
            <a:r>
              <a:rPr lang="en-US" sz="1400" dirty="0">
                <a:sym typeface="Wingdings" panose="05000000000000000000" pitchFamily="2" charset="2"/>
              </a:rPr>
              <a:t>.</a:t>
            </a:r>
          </a:p>
          <a:p>
            <a:pPr>
              <a:lnSpc>
                <a:spcPct val="110000"/>
              </a:lnSpc>
            </a:pPr>
            <a:r>
              <a:rPr lang="en-US" sz="1400" dirty="0"/>
              <a:t>The 50% chance of space group inconsistency arises from our unavoidable dependence on a centrosymmetric map to derive coordinates in a chiral space group.</a:t>
            </a:r>
            <a:endParaRPr lang="en-US" sz="1400" dirty="0">
              <a:sym typeface="Wingdings" panose="05000000000000000000" pitchFamily="2" charset="2"/>
            </a:endParaRPr>
          </a:p>
          <a:p>
            <a:pPr>
              <a:lnSpc>
                <a:spcPct val="110000"/>
              </a:lnSpc>
            </a:pPr>
            <a:r>
              <a:rPr lang="en-US" sz="1400" dirty="0"/>
              <a:t>Among the 230 space groups, only 22 are chiral. How did we get so lucky to stumble one of these? </a:t>
            </a:r>
          </a:p>
          <a:p>
            <a:pPr>
              <a:lnSpc>
                <a:spcPct val="110000"/>
              </a:lnSpc>
            </a:pPr>
            <a:r>
              <a:rPr lang="en-US" sz="1400" dirty="0"/>
              <a:t>The heavy atom coordinates (</a:t>
            </a:r>
            <a:r>
              <a:rPr lang="en-US" sz="1400" dirty="0" err="1"/>
              <a:t>x,y,z</a:t>
            </a:r>
            <a:r>
              <a:rPr lang="en-US" sz="1400" dirty="0"/>
              <a:t>) are verified to be consistent with space group P4</a:t>
            </a:r>
            <a:r>
              <a:rPr lang="en-US" sz="1400" baseline="-25000" dirty="0"/>
              <a:t>3</a:t>
            </a:r>
            <a:r>
              <a:rPr lang="en-US" sz="1400" dirty="0"/>
              <a:t>2</a:t>
            </a:r>
            <a:r>
              <a:rPr lang="en-US" sz="1400" baseline="-25000" dirty="0"/>
              <a:t>1</a:t>
            </a:r>
            <a:r>
              <a:rPr lang="en-US" sz="1400" dirty="0"/>
              <a:t>2 if (</a:t>
            </a:r>
            <a:r>
              <a:rPr lang="en-US" sz="1400" dirty="0" err="1"/>
              <a:t>x,y,z</a:t>
            </a:r>
            <a:r>
              <a:rPr lang="en-US" sz="1400" dirty="0"/>
              <a:t>) if it can be used to successfully predict coordinates (</a:t>
            </a:r>
            <a:r>
              <a:rPr lang="en-US" sz="1400" dirty="0" err="1"/>
              <a:t>u,v,w</a:t>
            </a:r>
            <a:r>
              <a:rPr lang="en-US" sz="1400" dirty="0"/>
              <a:t>) of a non-Harker Patterson peak. </a:t>
            </a:r>
          </a:p>
          <a:p>
            <a:pPr>
              <a:lnSpc>
                <a:spcPct val="110000"/>
              </a:lnSpc>
            </a:pPr>
            <a:r>
              <a:rPr lang="en-US" sz="1400" dirty="0"/>
              <a:t>If prediction is unsuccessful, invert the hand of the heavy atom solution by negating x to make it compatible with P4</a:t>
            </a:r>
            <a:r>
              <a:rPr lang="en-US" sz="1400" baseline="-25000" dirty="0"/>
              <a:t>3</a:t>
            </a:r>
            <a:r>
              <a:rPr lang="en-US" sz="1400" dirty="0"/>
              <a:t>2</a:t>
            </a:r>
            <a:r>
              <a:rPr lang="en-US" sz="1400" baseline="-25000" dirty="0"/>
              <a:t>1</a:t>
            </a:r>
            <a:r>
              <a:rPr lang="en-US" sz="1400" dirty="0"/>
              <a:t>2.</a:t>
            </a:r>
            <a:endParaRPr lang="en-US" sz="1200" dirty="0"/>
          </a:p>
        </p:txBody>
      </p:sp>
      <p:pic>
        <p:nvPicPr>
          <p:cNvPr id="27" name="Picture 26">
            <a:extLst>
              <a:ext uri="{FF2B5EF4-FFF2-40B4-BE49-F238E27FC236}">
                <a16:creationId xmlns:a16="http://schemas.microsoft.com/office/drawing/2014/main" id="{F365A742-07DC-4D83-B49C-AC9DF400E6A3}"/>
              </a:ext>
            </a:extLst>
          </p:cNvPr>
          <p:cNvPicPr>
            <a:picLocks noChangeAspect="1"/>
          </p:cNvPicPr>
          <p:nvPr/>
        </p:nvPicPr>
        <p:blipFill rotWithShape="1">
          <a:blip r:embed="rId4"/>
          <a:srcRect l="16783" t="72692" r="13962" b="5507"/>
          <a:stretch/>
        </p:blipFill>
        <p:spPr>
          <a:xfrm>
            <a:off x="5794375" y="5251713"/>
            <a:ext cx="2717800" cy="681240"/>
          </a:xfrm>
          <a:prstGeom prst="rect">
            <a:avLst/>
          </a:prstGeom>
        </p:spPr>
      </p:pic>
      <p:pic>
        <p:nvPicPr>
          <p:cNvPr id="11" name="Picture 10">
            <a:extLst>
              <a:ext uri="{FF2B5EF4-FFF2-40B4-BE49-F238E27FC236}">
                <a16:creationId xmlns:a16="http://schemas.microsoft.com/office/drawing/2014/main" id="{4724C9E2-5502-4ACC-A74D-EBD44F3F603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32217"/>
          <a:stretch/>
        </p:blipFill>
        <p:spPr>
          <a:xfrm>
            <a:off x="7199059" y="2663085"/>
            <a:ext cx="1409285" cy="2337735"/>
          </a:xfrm>
          <a:prstGeom prst="rect">
            <a:avLst/>
          </a:prstGeom>
        </p:spPr>
      </p:pic>
      <p:pic>
        <p:nvPicPr>
          <p:cNvPr id="13" name="Picture 12">
            <a:extLst>
              <a:ext uri="{FF2B5EF4-FFF2-40B4-BE49-F238E27FC236}">
                <a16:creationId xmlns:a16="http://schemas.microsoft.com/office/drawing/2014/main" id="{ADB06A73-C3BF-4A78-89C1-AFA16275B58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37500"/>
          <a:stretch/>
        </p:blipFill>
        <p:spPr>
          <a:xfrm>
            <a:off x="5304729" y="2663085"/>
            <a:ext cx="1299445" cy="2337735"/>
          </a:xfrm>
          <a:prstGeom prst="rect">
            <a:avLst/>
          </a:prstGeom>
        </p:spPr>
      </p:pic>
      <p:sp>
        <p:nvSpPr>
          <p:cNvPr id="18" name="TextBox 17">
            <a:extLst>
              <a:ext uri="{FF2B5EF4-FFF2-40B4-BE49-F238E27FC236}">
                <a16:creationId xmlns:a16="http://schemas.microsoft.com/office/drawing/2014/main" id="{6CBFD6E4-4B60-45E8-BF7F-5A198142CDDD}"/>
              </a:ext>
            </a:extLst>
          </p:cNvPr>
          <p:cNvSpPr txBox="1"/>
          <p:nvPr/>
        </p:nvSpPr>
        <p:spPr>
          <a:xfrm>
            <a:off x="5422897" y="5932953"/>
            <a:ext cx="1568058" cy="307777"/>
          </a:xfrm>
          <a:prstGeom prst="rect">
            <a:avLst/>
          </a:prstGeom>
          <a:noFill/>
        </p:spPr>
        <p:txBody>
          <a:bodyPr wrap="none" rtlCol="0">
            <a:spAutoFit/>
          </a:bodyPr>
          <a:lstStyle/>
          <a:p>
            <a:r>
              <a:rPr lang="en-US" sz="1400" dirty="0"/>
              <a:t>Right hand screw</a:t>
            </a:r>
          </a:p>
        </p:txBody>
      </p:sp>
      <p:sp>
        <p:nvSpPr>
          <p:cNvPr id="20" name="TextBox 19">
            <a:extLst>
              <a:ext uri="{FF2B5EF4-FFF2-40B4-BE49-F238E27FC236}">
                <a16:creationId xmlns:a16="http://schemas.microsoft.com/office/drawing/2014/main" id="{3254CF2B-C6DF-49DE-95E5-45C7105F8A16}"/>
              </a:ext>
            </a:extLst>
          </p:cNvPr>
          <p:cNvSpPr txBox="1"/>
          <p:nvPr/>
        </p:nvSpPr>
        <p:spPr>
          <a:xfrm>
            <a:off x="7362433" y="5932952"/>
            <a:ext cx="1447832" cy="307777"/>
          </a:xfrm>
          <a:prstGeom prst="rect">
            <a:avLst/>
          </a:prstGeom>
          <a:noFill/>
        </p:spPr>
        <p:txBody>
          <a:bodyPr wrap="none" rtlCol="0">
            <a:spAutoFit/>
          </a:bodyPr>
          <a:lstStyle/>
          <a:p>
            <a:r>
              <a:rPr lang="en-US" sz="1400" dirty="0"/>
              <a:t>Left hand screw</a:t>
            </a:r>
          </a:p>
        </p:txBody>
      </p:sp>
      <p:sp>
        <p:nvSpPr>
          <p:cNvPr id="19" name="Rectangle 18">
            <a:extLst>
              <a:ext uri="{FF2B5EF4-FFF2-40B4-BE49-F238E27FC236}">
                <a16:creationId xmlns:a16="http://schemas.microsoft.com/office/drawing/2014/main" id="{1AFD98A3-AC89-4020-81AE-F15C6197E3BC}"/>
              </a:ext>
            </a:extLst>
          </p:cNvPr>
          <p:cNvSpPr/>
          <p:nvPr/>
        </p:nvSpPr>
        <p:spPr>
          <a:xfrm>
            <a:off x="6124010" y="3346713"/>
            <a:ext cx="45719" cy="13347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F37047F-4B30-4BBA-AC99-38F221D470C4}"/>
              </a:ext>
            </a:extLst>
          </p:cNvPr>
          <p:cNvSpPr/>
          <p:nvPr/>
        </p:nvSpPr>
        <p:spPr>
          <a:xfrm>
            <a:off x="6124010" y="2659196"/>
            <a:ext cx="45719" cy="2082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EF30C87-FD90-4C35-B1D0-9E103111833F}"/>
              </a:ext>
            </a:extLst>
          </p:cNvPr>
          <p:cNvSpPr/>
          <p:nvPr/>
        </p:nvSpPr>
        <p:spPr>
          <a:xfrm>
            <a:off x="8016238" y="4235713"/>
            <a:ext cx="45719" cy="79160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31B30C1-3E1F-4B03-8CDC-E571DDFC7590}"/>
              </a:ext>
            </a:extLst>
          </p:cNvPr>
          <p:cNvSpPr/>
          <p:nvPr/>
        </p:nvSpPr>
        <p:spPr>
          <a:xfrm>
            <a:off x="8016238" y="2659196"/>
            <a:ext cx="45719" cy="1097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2D58EEEE-C047-47FF-8DAD-D30A030E320D}"/>
              </a:ext>
            </a:extLst>
          </p:cNvPr>
          <p:cNvSpPr txBox="1"/>
          <p:nvPr/>
        </p:nvSpPr>
        <p:spPr>
          <a:xfrm>
            <a:off x="7746785" y="1971593"/>
            <a:ext cx="564578" cy="584775"/>
          </a:xfrm>
          <a:prstGeom prst="rect">
            <a:avLst/>
          </a:prstGeom>
          <a:noFill/>
        </p:spPr>
        <p:txBody>
          <a:bodyPr wrap="none" rtlCol="0">
            <a:spAutoFit/>
          </a:bodyPr>
          <a:lstStyle/>
          <a:p>
            <a:r>
              <a:rPr lang="en-US" sz="3200" dirty="0"/>
              <a:t>4</a:t>
            </a:r>
            <a:r>
              <a:rPr lang="en-US" sz="3200" baseline="-25000" dirty="0"/>
              <a:t>3</a:t>
            </a:r>
            <a:endParaRPr lang="en-US" sz="3200" dirty="0"/>
          </a:p>
        </p:txBody>
      </p:sp>
      <p:sp>
        <p:nvSpPr>
          <p:cNvPr id="34" name="TextBox 33">
            <a:extLst>
              <a:ext uri="{FF2B5EF4-FFF2-40B4-BE49-F238E27FC236}">
                <a16:creationId xmlns:a16="http://schemas.microsoft.com/office/drawing/2014/main" id="{28CF8E6C-B19C-411B-A159-9F5845F5B13A}"/>
              </a:ext>
            </a:extLst>
          </p:cNvPr>
          <p:cNvSpPr txBox="1"/>
          <p:nvPr/>
        </p:nvSpPr>
        <p:spPr>
          <a:xfrm>
            <a:off x="5855795" y="1971593"/>
            <a:ext cx="564578" cy="584775"/>
          </a:xfrm>
          <a:prstGeom prst="rect">
            <a:avLst/>
          </a:prstGeom>
          <a:noFill/>
        </p:spPr>
        <p:txBody>
          <a:bodyPr wrap="none" rtlCol="0">
            <a:spAutoFit/>
          </a:bodyPr>
          <a:lstStyle/>
          <a:p>
            <a:r>
              <a:rPr lang="en-US" sz="3200" dirty="0"/>
              <a:t>4</a:t>
            </a:r>
            <a:r>
              <a:rPr lang="en-US" sz="3200" baseline="-25000" dirty="0"/>
              <a:t>1</a:t>
            </a:r>
            <a:endParaRPr lang="en-US" sz="3200" dirty="0"/>
          </a:p>
        </p:txBody>
      </p:sp>
    </p:spTree>
    <p:extLst>
      <p:ext uri="{BB962C8B-B14F-4D97-AF65-F5344CB8AC3E}">
        <p14:creationId xmlns:p14="http://schemas.microsoft.com/office/powerpoint/2010/main" val="7393862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87808-92B0-4F44-9319-4B33A58EFB25}"/>
              </a:ext>
            </a:extLst>
          </p:cNvPr>
          <p:cNvSpPr>
            <a:spLocks noGrp="1"/>
          </p:cNvSpPr>
          <p:nvPr>
            <p:ph type="title"/>
          </p:nvPr>
        </p:nvSpPr>
        <p:spPr>
          <a:xfrm>
            <a:off x="457200" y="274638"/>
            <a:ext cx="8229600" cy="616902"/>
          </a:xfrm>
        </p:spPr>
        <p:txBody>
          <a:bodyPr/>
          <a:lstStyle/>
          <a:p>
            <a:pPr algn="l"/>
            <a:r>
              <a:rPr lang="en-US" sz="3200" dirty="0"/>
              <a:t>Check that this </a:t>
            </a:r>
            <a:r>
              <a:rPr lang="en-US" sz="3200" dirty="0" err="1"/>
              <a:t>x,y,z</a:t>
            </a:r>
            <a:r>
              <a:rPr lang="en-US" sz="3200" dirty="0"/>
              <a:t> can predict all peaks in the difference Patterson map</a:t>
            </a:r>
            <a:endParaRPr lang="en-US" sz="4000" dirty="0"/>
          </a:p>
        </p:txBody>
      </p:sp>
      <p:sp>
        <p:nvSpPr>
          <p:cNvPr id="17" name="Rectangle 16">
            <a:extLst>
              <a:ext uri="{FF2B5EF4-FFF2-40B4-BE49-F238E27FC236}">
                <a16:creationId xmlns:a16="http://schemas.microsoft.com/office/drawing/2014/main" id="{0A3315A7-ED4D-49F0-A5C5-6C487415A419}"/>
              </a:ext>
            </a:extLst>
          </p:cNvPr>
          <p:cNvSpPr/>
          <p:nvPr/>
        </p:nvSpPr>
        <p:spPr>
          <a:xfrm>
            <a:off x="1514395" y="1272780"/>
            <a:ext cx="5974713" cy="369332"/>
          </a:xfrm>
          <a:prstGeom prst="rect">
            <a:avLst/>
          </a:prstGeom>
        </p:spPr>
        <p:txBody>
          <a:bodyPr wrap="none">
            <a:spAutoFit/>
          </a:bodyPr>
          <a:lstStyle/>
          <a:p>
            <a:r>
              <a:rPr lang="en-US" b="1" dirty="0">
                <a:solidFill>
                  <a:schemeClr val="accent6">
                    <a:lumMod val="60000"/>
                    <a:lumOff val="40000"/>
                  </a:schemeClr>
                </a:solidFill>
                <a:latin typeface="Courier New" panose="02070309020205020404" pitchFamily="49" charset="0"/>
                <a:cs typeface="Courier New" panose="02070309020205020404" pitchFamily="49" charset="0"/>
              </a:rPr>
              <a:t>Combined   x=-0.7541   y=0.8165   z=0.1865</a:t>
            </a:r>
          </a:p>
        </p:txBody>
      </p:sp>
      <p:sp>
        <p:nvSpPr>
          <p:cNvPr id="7" name="TextBox 6">
            <a:extLst>
              <a:ext uri="{FF2B5EF4-FFF2-40B4-BE49-F238E27FC236}">
                <a16:creationId xmlns:a16="http://schemas.microsoft.com/office/drawing/2014/main" id="{7BEEF907-1C9A-47AE-B9A4-44F243D913D3}"/>
              </a:ext>
            </a:extLst>
          </p:cNvPr>
          <p:cNvSpPr txBox="1"/>
          <p:nvPr/>
        </p:nvSpPr>
        <p:spPr>
          <a:xfrm>
            <a:off x="342900" y="1890969"/>
            <a:ext cx="6284669" cy="369332"/>
          </a:xfrm>
          <a:prstGeom prst="rect">
            <a:avLst/>
          </a:prstGeom>
          <a:noFill/>
        </p:spPr>
        <p:txBody>
          <a:bodyPr wrap="none" rtlCol="0">
            <a:spAutoFit/>
          </a:bodyPr>
          <a:lstStyle/>
          <a:p>
            <a:r>
              <a:rPr lang="en-US" dirty="0"/>
              <a:t>Solve for each </a:t>
            </a:r>
            <a:r>
              <a:rPr lang="en-US" dirty="0" err="1"/>
              <a:t>u,v,w</a:t>
            </a:r>
            <a:r>
              <a:rPr lang="en-US" dirty="0"/>
              <a:t>.  Overlay predictions on Patterson map</a:t>
            </a:r>
          </a:p>
        </p:txBody>
      </p:sp>
      <p:pic>
        <p:nvPicPr>
          <p:cNvPr id="3" name="Picture 2">
            <a:extLst>
              <a:ext uri="{FF2B5EF4-FFF2-40B4-BE49-F238E27FC236}">
                <a16:creationId xmlns:a16="http://schemas.microsoft.com/office/drawing/2014/main" id="{AD301C9F-690A-471C-A64D-1F9744ADEFF0}"/>
              </a:ext>
            </a:extLst>
          </p:cNvPr>
          <p:cNvPicPr>
            <a:picLocks noChangeAspect="1"/>
          </p:cNvPicPr>
          <p:nvPr/>
        </p:nvPicPr>
        <p:blipFill>
          <a:blip r:embed="rId2"/>
          <a:stretch>
            <a:fillRect/>
          </a:stretch>
        </p:blipFill>
        <p:spPr>
          <a:xfrm>
            <a:off x="2549062" y="2509158"/>
            <a:ext cx="3905377" cy="4057535"/>
          </a:xfrm>
          <a:prstGeom prst="rect">
            <a:avLst/>
          </a:prstGeom>
        </p:spPr>
      </p:pic>
      <p:sp>
        <p:nvSpPr>
          <p:cNvPr id="11" name="TextBox 10">
            <a:extLst>
              <a:ext uri="{FF2B5EF4-FFF2-40B4-BE49-F238E27FC236}">
                <a16:creationId xmlns:a16="http://schemas.microsoft.com/office/drawing/2014/main" id="{6AC3DCE2-5A53-4A63-AC26-DAAFCC6E0131}"/>
              </a:ext>
            </a:extLst>
          </p:cNvPr>
          <p:cNvSpPr txBox="1"/>
          <p:nvPr/>
        </p:nvSpPr>
        <p:spPr>
          <a:xfrm>
            <a:off x="4265410" y="3988159"/>
            <a:ext cx="425116" cy="584775"/>
          </a:xfrm>
          <a:prstGeom prst="rect">
            <a:avLst/>
          </a:prstGeom>
          <a:noFill/>
        </p:spPr>
        <p:txBody>
          <a:bodyPr wrap="none" rtlCol="0">
            <a:spAutoFit/>
          </a:bodyPr>
          <a:lstStyle/>
          <a:p>
            <a:r>
              <a:rPr lang="en-US" sz="3200" dirty="0">
                <a:solidFill>
                  <a:srgbClr val="FF0000"/>
                </a:solidFill>
              </a:rPr>
              <a:t>+</a:t>
            </a:r>
          </a:p>
        </p:txBody>
      </p:sp>
      <p:sp>
        <p:nvSpPr>
          <p:cNvPr id="12" name="TextBox 11">
            <a:extLst>
              <a:ext uri="{FF2B5EF4-FFF2-40B4-BE49-F238E27FC236}">
                <a16:creationId xmlns:a16="http://schemas.microsoft.com/office/drawing/2014/main" id="{1C8D2238-247E-4ACC-A71D-40AFD666FF78}"/>
              </a:ext>
            </a:extLst>
          </p:cNvPr>
          <p:cNvSpPr txBox="1"/>
          <p:nvPr/>
        </p:nvSpPr>
        <p:spPr>
          <a:xfrm>
            <a:off x="3107743" y="4193887"/>
            <a:ext cx="425116" cy="584775"/>
          </a:xfrm>
          <a:prstGeom prst="rect">
            <a:avLst/>
          </a:prstGeom>
          <a:noFill/>
        </p:spPr>
        <p:txBody>
          <a:bodyPr wrap="none" rtlCol="0">
            <a:spAutoFit/>
          </a:bodyPr>
          <a:lstStyle/>
          <a:p>
            <a:r>
              <a:rPr lang="en-US" sz="3200" dirty="0">
                <a:solidFill>
                  <a:srgbClr val="FF0000"/>
                </a:solidFill>
              </a:rPr>
              <a:t>+</a:t>
            </a:r>
          </a:p>
        </p:txBody>
      </p:sp>
      <p:sp>
        <p:nvSpPr>
          <p:cNvPr id="13" name="TextBox 12">
            <a:extLst>
              <a:ext uri="{FF2B5EF4-FFF2-40B4-BE49-F238E27FC236}">
                <a16:creationId xmlns:a16="http://schemas.microsoft.com/office/drawing/2014/main" id="{3379D20F-6023-4A79-B69C-D79FB6F366E0}"/>
              </a:ext>
            </a:extLst>
          </p:cNvPr>
          <p:cNvSpPr txBox="1"/>
          <p:nvPr/>
        </p:nvSpPr>
        <p:spPr>
          <a:xfrm>
            <a:off x="4492225" y="2834428"/>
            <a:ext cx="425116" cy="584775"/>
          </a:xfrm>
          <a:prstGeom prst="rect">
            <a:avLst/>
          </a:prstGeom>
          <a:noFill/>
        </p:spPr>
        <p:txBody>
          <a:bodyPr wrap="none" rtlCol="0">
            <a:spAutoFit/>
          </a:bodyPr>
          <a:lstStyle/>
          <a:p>
            <a:r>
              <a:rPr lang="en-US" sz="3200" dirty="0">
                <a:solidFill>
                  <a:srgbClr val="FF0000"/>
                </a:solidFill>
              </a:rPr>
              <a:t>+</a:t>
            </a:r>
          </a:p>
        </p:txBody>
      </p:sp>
      <p:sp>
        <p:nvSpPr>
          <p:cNvPr id="14" name="TextBox 13">
            <a:extLst>
              <a:ext uri="{FF2B5EF4-FFF2-40B4-BE49-F238E27FC236}">
                <a16:creationId xmlns:a16="http://schemas.microsoft.com/office/drawing/2014/main" id="{6FAD475A-ADBF-4B46-B291-21E6F33D8984}"/>
              </a:ext>
            </a:extLst>
          </p:cNvPr>
          <p:cNvSpPr txBox="1"/>
          <p:nvPr/>
        </p:nvSpPr>
        <p:spPr>
          <a:xfrm>
            <a:off x="5854300" y="4199058"/>
            <a:ext cx="425116" cy="584775"/>
          </a:xfrm>
          <a:prstGeom prst="rect">
            <a:avLst/>
          </a:prstGeom>
          <a:noFill/>
        </p:spPr>
        <p:txBody>
          <a:bodyPr wrap="none" rtlCol="0">
            <a:spAutoFit/>
          </a:bodyPr>
          <a:lstStyle/>
          <a:p>
            <a:r>
              <a:rPr lang="en-US" sz="3200" dirty="0">
                <a:solidFill>
                  <a:srgbClr val="FF0000"/>
                </a:solidFill>
              </a:rPr>
              <a:t>+</a:t>
            </a:r>
          </a:p>
        </p:txBody>
      </p:sp>
      <p:sp>
        <p:nvSpPr>
          <p:cNvPr id="15" name="TextBox 14">
            <a:extLst>
              <a:ext uri="{FF2B5EF4-FFF2-40B4-BE49-F238E27FC236}">
                <a16:creationId xmlns:a16="http://schemas.microsoft.com/office/drawing/2014/main" id="{7F895817-00A2-4ADF-9F2D-9C4EF691E279}"/>
              </a:ext>
            </a:extLst>
          </p:cNvPr>
          <p:cNvSpPr txBox="1"/>
          <p:nvPr/>
        </p:nvSpPr>
        <p:spPr>
          <a:xfrm>
            <a:off x="4477968" y="5585220"/>
            <a:ext cx="425116" cy="584775"/>
          </a:xfrm>
          <a:prstGeom prst="rect">
            <a:avLst/>
          </a:prstGeom>
          <a:noFill/>
        </p:spPr>
        <p:txBody>
          <a:bodyPr wrap="none" rtlCol="0">
            <a:spAutoFit/>
          </a:bodyPr>
          <a:lstStyle/>
          <a:p>
            <a:r>
              <a:rPr lang="en-US" sz="3200" dirty="0">
                <a:solidFill>
                  <a:srgbClr val="FF0000"/>
                </a:solidFill>
              </a:rPr>
              <a:t>+</a:t>
            </a:r>
          </a:p>
        </p:txBody>
      </p:sp>
      <p:sp>
        <p:nvSpPr>
          <p:cNvPr id="16" name="TextBox 15">
            <a:extLst>
              <a:ext uri="{FF2B5EF4-FFF2-40B4-BE49-F238E27FC236}">
                <a16:creationId xmlns:a16="http://schemas.microsoft.com/office/drawing/2014/main" id="{2701D6AD-E744-4269-9BF8-10F837230769}"/>
              </a:ext>
            </a:extLst>
          </p:cNvPr>
          <p:cNvSpPr txBox="1"/>
          <p:nvPr/>
        </p:nvSpPr>
        <p:spPr>
          <a:xfrm>
            <a:off x="4280337" y="4418165"/>
            <a:ext cx="425116" cy="584775"/>
          </a:xfrm>
          <a:prstGeom prst="rect">
            <a:avLst/>
          </a:prstGeom>
          <a:noFill/>
        </p:spPr>
        <p:txBody>
          <a:bodyPr wrap="none" rtlCol="0">
            <a:spAutoFit/>
          </a:bodyPr>
          <a:lstStyle/>
          <a:p>
            <a:r>
              <a:rPr lang="en-US" sz="3200" dirty="0">
                <a:solidFill>
                  <a:srgbClr val="FF0000"/>
                </a:solidFill>
              </a:rPr>
              <a:t>+</a:t>
            </a:r>
          </a:p>
        </p:txBody>
      </p:sp>
      <p:sp>
        <p:nvSpPr>
          <p:cNvPr id="5" name="TextBox 4">
            <a:extLst>
              <a:ext uri="{FF2B5EF4-FFF2-40B4-BE49-F238E27FC236}">
                <a16:creationId xmlns:a16="http://schemas.microsoft.com/office/drawing/2014/main" id="{2C9AEFA7-A41E-4A5B-A012-01DDE2DDE093}"/>
              </a:ext>
            </a:extLst>
          </p:cNvPr>
          <p:cNvSpPr txBox="1"/>
          <p:nvPr/>
        </p:nvSpPr>
        <p:spPr>
          <a:xfrm>
            <a:off x="6877049" y="2741502"/>
            <a:ext cx="2111307" cy="1754326"/>
          </a:xfrm>
          <a:prstGeom prst="rect">
            <a:avLst/>
          </a:prstGeom>
          <a:noFill/>
        </p:spPr>
        <p:txBody>
          <a:bodyPr wrap="square" rtlCol="0">
            <a:spAutoFit/>
          </a:bodyPr>
          <a:lstStyle/>
          <a:p>
            <a:r>
              <a:rPr lang="en-US" dirty="0"/>
              <a:t>All major Patterson peaks will be predicted if the heavy atom coordinates are correct.</a:t>
            </a:r>
          </a:p>
        </p:txBody>
      </p:sp>
      <p:sp>
        <p:nvSpPr>
          <p:cNvPr id="18" name="TextBox 17">
            <a:extLst>
              <a:ext uri="{FF2B5EF4-FFF2-40B4-BE49-F238E27FC236}">
                <a16:creationId xmlns:a16="http://schemas.microsoft.com/office/drawing/2014/main" id="{EF04B85C-304D-4F4C-B4D2-035E70DE6870}"/>
              </a:ext>
            </a:extLst>
          </p:cNvPr>
          <p:cNvSpPr txBox="1"/>
          <p:nvPr/>
        </p:nvSpPr>
        <p:spPr>
          <a:xfrm>
            <a:off x="4704783" y="4420659"/>
            <a:ext cx="425116" cy="584775"/>
          </a:xfrm>
          <a:prstGeom prst="rect">
            <a:avLst/>
          </a:prstGeom>
          <a:noFill/>
        </p:spPr>
        <p:txBody>
          <a:bodyPr wrap="none" rtlCol="0">
            <a:spAutoFit/>
          </a:bodyPr>
          <a:lstStyle/>
          <a:p>
            <a:r>
              <a:rPr lang="en-US" sz="3200" dirty="0">
                <a:solidFill>
                  <a:srgbClr val="FF0000"/>
                </a:solidFill>
              </a:rPr>
              <a:t>+</a:t>
            </a:r>
          </a:p>
        </p:txBody>
      </p:sp>
      <p:sp>
        <p:nvSpPr>
          <p:cNvPr id="19" name="TextBox 18">
            <a:extLst>
              <a:ext uri="{FF2B5EF4-FFF2-40B4-BE49-F238E27FC236}">
                <a16:creationId xmlns:a16="http://schemas.microsoft.com/office/drawing/2014/main" id="{34DDA25C-BA0E-4B54-865C-DE905252E863}"/>
              </a:ext>
            </a:extLst>
          </p:cNvPr>
          <p:cNvSpPr txBox="1"/>
          <p:nvPr/>
        </p:nvSpPr>
        <p:spPr>
          <a:xfrm>
            <a:off x="4704783" y="3979533"/>
            <a:ext cx="425116" cy="584775"/>
          </a:xfrm>
          <a:prstGeom prst="rect">
            <a:avLst/>
          </a:prstGeom>
          <a:noFill/>
        </p:spPr>
        <p:txBody>
          <a:bodyPr wrap="none" rtlCol="0">
            <a:spAutoFit/>
          </a:bodyPr>
          <a:lstStyle/>
          <a:p>
            <a:r>
              <a:rPr lang="en-US" sz="3200" dirty="0">
                <a:solidFill>
                  <a:srgbClr val="FF0000"/>
                </a:solidFill>
              </a:rPr>
              <a:t>+</a:t>
            </a:r>
          </a:p>
        </p:txBody>
      </p:sp>
    </p:spTree>
    <p:extLst>
      <p:ext uri="{BB962C8B-B14F-4D97-AF65-F5344CB8AC3E}">
        <p14:creationId xmlns:p14="http://schemas.microsoft.com/office/powerpoint/2010/main" val="2032504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8" grpId="0"/>
      <p:bldP spid="1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E94C16E-6CB1-4AF7-A957-DE6EE0554F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3237" y="1417638"/>
            <a:ext cx="6617525" cy="6858000"/>
          </a:xfrm>
          <a:prstGeom prst="rect">
            <a:avLst/>
          </a:prstGeom>
        </p:spPr>
      </p:pic>
      <p:sp>
        <p:nvSpPr>
          <p:cNvPr id="2" name="Title 1">
            <a:extLst>
              <a:ext uri="{FF2B5EF4-FFF2-40B4-BE49-F238E27FC236}">
                <a16:creationId xmlns:a16="http://schemas.microsoft.com/office/drawing/2014/main" id="{4F1AC7FB-CF26-4ACF-A763-BF66BDA62311}"/>
              </a:ext>
            </a:extLst>
          </p:cNvPr>
          <p:cNvSpPr>
            <a:spLocks noGrp="1"/>
          </p:cNvSpPr>
          <p:nvPr>
            <p:ph type="title"/>
          </p:nvPr>
        </p:nvSpPr>
        <p:spPr/>
        <p:txBody>
          <a:bodyPr/>
          <a:lstStyle/>
          <a:p>
            <a:pPr algn="l"/>
            <a:r>
              <a:rPr lang="en-US" sz="3200" dirty="0" err="1"/>
              <a:t>ShelxD</a:t>
            </a:r>
            <a:r>
              <a:rPr lang="en-US" sz="3200" dirty="0"/>
              <a:t> uses direct methods to determine heavy atom </a:t>
            </a:r>
            <a:r>
              <a:rPr lang="en-US" sz="3200" dirty="0" err="1"/>
              <a:t>x,y,z</a:t>
            </a:r>
            <a:endParaRPr lang="en-US" sz="3200" dirty="0"/>
          </a:p>
        </p:txBody>
      </p:sp>
      <p:pic>
        <p:nvPicPr>
          <p:cNvPr id="4" name="Picture 3">
            <a:extLst>
              <a:ext uri="{FF2B5EF4-FFF2-40B4-BE49-F238E27FC236}">
                <a16:creationId xmlns:a16="http://schemas.microsoft.com/office/drawing/2014/main" id="{1FBFF64E-9041-4C93-9F54-6717CB2085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3237" y="1417638"/>
            <a:ext cx="6617525" cy="6858000"/>
          </a:xfrm>
          <a:prstGeom prst="rect">
            <a:avLst/>
          </a:prstGeom>
        </p:spPr>
      </p:pic>
      <p:pic>
        <p:nvPicPr>
          <p:cNvPr id="9" name="Graphic 8" descr="Right pointing backhand index">
            <a:extLst>
              <a:ext uri="{FF2B5EF4-FFF2-40B4-BE49-F238E27FC236}">
                <a16:creationId xmlns:a16="http://schemas.microsoft.com/office/drawing/2014/main" id="{0932A43E-43CA-45B6-9135-6D8E572CDA4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2237232" flipV="1">
            <a:off x="3511353" y="3182547"/>
            <a:ext cx="914400" cy="914400"/>
          </a:xfrm>
          <a:prstGeom prst="rect">
            <a:avLst/>
          </a:prstGeom>
        </p:spPr>
      </p:pic>
      <p:pic>
        <p:nvPicPr>
          <p:cNvPr id="7" name="Graphic 6" descr="Right pointing backhand index">
            <a:extLst>
              <a:ext uri="{FF2B5EF4-FFF2-40B4-BE49-F238E27FC236}">
                <a16:creationId xmlns:a16="http://schemas.microsoft.com/office/drawing/2014/main" id="{019143B4-2295-42F8-A613-16DA6F669BB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2237232" flipV="1">
            <a:off x="5769181" y="3182547"/>
            <a:ext cx="914400" cy="914400"/>
          </a:xfrm>
          <a:prstGeom prst="rect">
            <a:avLst/>
          </a:prstGeom>
        </p:spPr>
      </p:pic>
      <p:sp>
        <p:nvSpPr>
          <p:cNvPr id="10" name="TextBox 9">
            <a:extLst>
              <a:ext uri="{FF2B5EF4-FFF2-40B4-BE49-F238E27FC236}">
                <a16:creationId xmlns:a16="http://schemas.microsoft.com/office/drawing/2014/main" id="{551D4302-5661-4D6B-95E7-2AB6CD27807C}"/>
              </a:ext>
            </a:extLst>
          </p:cNvPr>
          <p:cNvSpPr txBox="1"/>
          <p:nvPr/>
        </p:nvSpPr>
        <p:spPr>
          <a:xfrm>
            <a:off x="4225249" y="3639747"/>
            <a:ext cx="1642523" cy="369332"/>
          </a:xfrm>
          <a:prstGeom prst="rect">
            <a:avLst/>
          </a:prstGeom>
          <a:solidFill>
            <a:srgbClr val="FFFFFF">
              <a:alpha val="80000"/>
            </a:srgbClr>
          </a:solidFill>
        </p:spPr>
        <p:txBody>
          <a:bodyPr wrap="square" rtlCol="0">
            <a:spAutoFit/>
          </a:bodyPr>
          <a:lstStyle/>
          <a:p>
            <a:pPr algn="l"/>
            <a:r>
              <a:rPr lang="en-US" sz="1800" b="0" dirty="0"/>
              <a:t>Enter element</a:t>
            </a:r>
          </a:p>
        </p:txBody>
      </p:sp>
      <p:sp>
        <p:nvSpPr>
          <p:cNvPr id="11" name="TextBox 10">
            <a:extLst>
              <a:ext uri="{FF2B5EF4-FFF2-40B4-BE49-F238E27FC236}">
                <a16:creationId xmlns:a16="http://schemas.microsoft.com/office/drawing/2014/main" id="{0CFBB8CD-C209-4226-ABA1-8CDA22E9C59C}"/>
              </a:ext>
            </a:extLst>
          </p:cNvPr>
          <p:cNvSpPr txBox="1"/>
          <p:nvPr/>
        </p:nvSpPr>
        <p:spPr>
          <a:xfrm>
            <a:off x="6560180" y="3501247"/>
            <a:ext cx="1590231" cy="646331"/>
          </a:xfrm>
          <a:prstGeom prst="rect">
            <a:avLst/>
          </a:prstGeom>
          <a:solidFill>
            <a:srgbClr val="FFFFFF">
              <a:alpha val="80000"/>
            </a:srgbClr>
          </a:solidFill>
        </p:spPr>
        <p:txBody>
          <a:bodyPr wrap="square" rtlCol="0">
            <a:spAutoFit/>
          </a:bodyPr>
          <a:lstStyle/>
          <a:p>
            <a:pPr algn="l"/>
            <a:r>
              <a:rPr lang="en-US" sz="1800" b="0" dirty="0"/>
              <a:t>Use 2.0 Å cutoff</a:t>
            </a:r>
          </a:p>
        </p:txBody>
      </p:sp>
      <p:pic>
        <p:nvPicPr>
          <p:cNvPr id="12" name="Graphic 11" descr="Right pointing backhand index">
            <a:extLst>
              <a:ext uri="{FF2B5EF4-FFF2-40B4-BE49-F238E27FC236}">
                <a16:creationId xmlns:a16="http://schemas.microsoft.com/office/drawing/2014/main" id="{5A726D7C-E6A7-4404-908A-A5B038D6AB3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9362768" flipH="1" flipV="1">
            <a:off x="1008687" y="3367212"/>
            <a:ext cx="914400" cy="914400"/>
          </a:xfrm>
          <a:prstGeom prst="rect">
            <a:avLst/>
          </a:prstGeom>
        </p:spPr>
      </p:pic>
      <p:sp>
        <p:nvSpPr>
          <p:cNvPr id="13" name="TextBox 12">
            <a:extLst>
              <a:ext uri="{FF2B5EF4-FFF2-40B4-BE49-F238E27FC236}">
                <a16:creationId xmlns:a16="http://schemas.microsoft.com/office/drawing/2014/main" id="{1D837DC5-8772-4AB0-ADD2-0253AAB9896C}"/>
              </a:ext>
            </a:extLst>
          </p:cNvPr>
          <p:cNvSpPr txBox="1"/>
          <p:nvPr/>
        </p:nvSpPr>
        <p:spPr>
          <a:xfrm>
            <a:off x="267723" y="4104693"/>
            <a:ext cx="1590231" cy="646331"/>
          </a:xfrm>
          <a:prstGeom prst="rect">
            <a:avLst/>
          </a:prstGeom>
          <a:solidFill>
            <a:srgbClr val="FFFFFF">
              <a:alpha val="80000"/>
            </a:srgbClr>
          </a:solidFill>
        </p:spPr>
        <p:txBody>
          <a:bodyPr wrap="square" rtlCol="0">
            <a:spAutoFit/>
          </a:bodyPr>
          <a:lstStyle/>
          <a:p>
            <a:pPr algn="l"/>
            <a:r>
              <a:rPr lang="en-US" sz="1800" b="0" dirty="0"/>
              <a:t>Estimate one heavy atom</a:t>
            </a:r>
          </a:p>
        </p:txBody>
      </p:sp>
      <p:pic>
        <p:nvPicPr>
          <p:cNvPr id="14" name="Graphic 13" descr="Right pointing backhand index">
            <a:extLst>
              <a:ext uri="{FF2B5EF4-FFF2-40B4-BE49-F238E27FC236}">
                <a16:creationId xmlns:a16="http://schemas.microsoft.com/office/drawing/2014/main" id="{B06A9630-9F95-4160-9A86-9AEE79C867B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2237232" flipV="1">
            <a:off x="3026720" y="3785991"/>
            <a:ext cx="914400" cy="914400"/>
          </a:xfrm>
          <a:prstGeom prst="rect">
            <a:avLst/>
          </a:prstGeom>
        </p:spPr>
      </p:pic>
      <p:sp>
        <p:nvSpPr>
          <p:cNvPr id="15" name="TextBox 14">
            <a:extLst>
              <a:ext uri="{FF2B5EF4-FFF2-40B4-BE49-F238E27FC236}">
                <a16:creationId xmlns:a16="http://schemas.microsoft.com/office/drawing/2014/main" id="{C39AE024-CB4A-46AD-8791-C0DD48E7357E}"/>
              </a:ext>
            </a:extLst>
          </p:cNvPr>
          <p:cNvSpPr txBox="1"/>
          <p:nvPr/>
        </p:nvSpPr>
        <p:spPr>
          <a:xfrm>
            <a:off x="3750737" y="4259444"/>
            <a:ext cx="2117035" cy="369332"/>
          </a:xfrm>
          <a:prstGeom prst="rect">
            <a:avLst/>
          </a:prstGeom>
          <a:solidFill>
            <a:srgbClr val="FFFFFF">
              <a:alpha val="80000"/>
            </a:srgbClr>
          </a:solidFill>
        </p:spPr>
        <p:txBody>
          <a:bodyPr wrap="square" rtlCol="0">
            <a:spAutoFit/>
          </a:bodyPr>
          <a:lstStyle/>
          <a:p>
            <a:pPr algn="l"/>
            <a:r>
              <a:rPr lang="en-US" sz="1800" b="0" dirty="0"/>
              <a:t>Ask for 500 trials</a:t>
            </a:r>
          </a:p>
        </p:txBody>
      </p:sp>
      <p:pic>
        <p:nvPicPr>
          <p:cNvPr id="16" name="Graphic 15" descr="Right pointing backhand index">
            <a:extLst>
              <a:ext uri="{FF2B5EF4-FFF2-40B4-BE49-F238E27FC236}">
                <a16:creationId xmlns:a16="http://schemas.microsoft.com/office/drawing/2014/main" id="{31070B9F-EDB3-4CC4-867C-FB1DA8413B8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6200000" flipV="1">
            <a:off x="6372628" y="4737762"/>
            <a:ext cx="914400" cy="914400"/>
          </a:xfrm>
          <a:prstGeom prst="rect">
            <a:avLst/>
          </a:prstGeom>
        </p:spPr>
      </p:pic>
      <p:sp>
        <p:nvSpPr>
          <p:cNvPr id="17" name="TextBox 16">
            <a:extLst>
              <a:ext uri="{FF2B5EF4-FFF2-40B4-BE49-F238E27FC236}">
                <a16:creationId xmlns:a16="http://schemas.microsoft.com/office/drawing/2014/main" id="{ED705FC0-0197-453A-854F-B4552B627D84}"/>
              </a:ext>
            </a:extLst>
          </p:cNvPr>
          <p:cNvSpPr txBox="1"/>
          <p:nvPr/>
        </p:nvSpPr>
        <p:spPr>
          <a:xfrm>
            <a:off x="6226381" y="5492524"/>
            <a:ext cx="1761321" cy="369332"/>
          </a:xfrm>
          <a:prstGeom prst="rect">
            <a:avLst/>
          </a:prstGeom>
          <a:solidFill>
            <a:srgbClr val="FFFFFF">
              <a:alpha val="80000"/>
            </a:srgbClr>
          </a:solidFill>
        </p:spPr>
        <p:txBody>
          <a:bodyPr wrap="square" rtlCol="0">
            <a:spAutoFit/>
          </a:bodyPr>
          <a:lstStyle/>
          <a:p>
            <a:pPr algn="l"/>
            <a:r>
              <a:rPr lang="en-US" sz="1800" b="0" dirty="0"/>
              <a:t>Run </a:t>
            </a:r>
            <a:r>
              <a:rPr lang="en-US" sz="1800" b="0" dirty="0" err="1"/>
              <a:t>ShelxD</a:t>
            </a:r>
            <a:endParaRPr lang="en-US" sz="1800" b="0" dirty="0"/>
          </a:p>
        </p:txBody>
      </p:sp>
      <p:sp>
        <p:nvSpPr>
          <p:cNvPr id="18" name="Rectangle 17">
            <a:extLst>
              <a:ext uri="{FF2B5EF4-FFF2-40B4-BE49-F238E27FC236}">
                <a16:creationId xmlns:a16="http://schemas.microsoft.com/office/drawing/2014/main" id="{2EBC6FB8-84D5-41EA-BD15-99C2B85490F2}"/>
              </a:ext>
            </a:extLst>
          </p:cNvPr>
          <p:cNvSpPr/>
          <p:nvPr/>
        </p:nvSpPr>
        <p:spPr>
          <a:xfrm>
            <a:off x="1355074" y="5653163"/>
            <a:ext cx="6290632" cy="1816273"/>
          </a:xfrm>
          <a:prstGeom prst="rect">
            <a:avLst/>
          </a:prstGeom>
          <a:solidFill>
            <a:schemeClr val="accent3">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08328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CB69757-6389-46A5-B24B-6DE480C51B15}"/>
              </a:ext>
            </a:extLst>
          </p:cNvPr>
          <p:cNvSpPr/>
          <p:nvPr/>
        </p:nvSpPr>
        <p:spPr>
          <a:xfrm>
            <a:off x="962891" y="5422151"/>
            <a:ext cx="7218218" cy="25754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8C0E48E-7501-485A-9461-E02D095E9EC2}"/>
              </a:ext>
            </a:extLst>
          </p:cNvPr>
          <p:cNvSpPr/>
          <p:nvPr/>
        </p:nvSpPr>
        <p:spPr>
          <a:xfrm>
            <a:off x="983673" y="2521527"/>
            <a:ext cx="7218218" cy="1662546"/>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20760F-3388-408A-B76F-8525CD3B4820}"/>
              </a:ext>
            </a:extLst>
          </p:cNvPr>
          <p:cNvSpPr>
            <a:spLocks noGrp="1"/>
          </p:cNvSpPr>
          <p:nvPr>
            <p:ph type="title"/>
          </p:nvPr>
        </p:nvSpPr>
        <p:spPr>
          <a:xfrm>
            <a:off x="457199" y="274638"/>
            <a:ext cx="8451273" cy="1143000"/>
          </a:xfrm>
        </p:spPr>
        <p:txBody>
          <a:bodyPr/>
          <a:lstStyle/>
          <a:p>
            <a:pPr algn="l"/>
            <a:r>
              <a:rPr lang="en-US" sz="3200" dirty="0"/>
              <a:t>Direct methods (</a:t>
            </a:r>
            <a:r>
              <a:rPr lang="en-US" sz="3200" dirty="0" err="1"/>
              <a:t>shelxD</a:t>
            </a:r>
            <a:r>
              <a:rPr lang="en-US" sz="3200" dirty="0"/>
              <a:t>) make it easy to determine the heavy atom coordinates.</a:t>
            </a:r>
          </a:p>
        </p:txBody>
      </p:sp>
      <p:sp>
        <p:nvSpPr>
          <p:cNvPr id="6" name="Rectangle 5">
            <a:extLst>
              <a:ext uri="{FF2B5EF4-FFF2-40B4-BE49-F238E27FC236}">
                <a16:creationId xmlns:a16="http://schemas.microsoft.com/office/drawing/2014/main" id="{45B60EAF-E3AD-4963-B086-0CD8D68C32C7}"/>
              </a:ext>
            </a:extLst>
          </p:cNvPr>
          <p:cNvSpPr/>
          <p:nvPr/>
        </p:nvSpPr>
        <p:spPr>
          <a:xfrm>
            <a:off x="983673" y="4946073"/>
            <a:ext cx="7218218" cy="25754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1CC8D9B-21CA-45C5-955B-5CAA9B913E28}"/>
              </a:ext>
            </a:extLst>
          </p:cNvPr>
          <p:cNvSpPr/>
          <p:nvPr/>
        </p:nvSpPr>
        <p:spPr>
          <a:xfrm>
            <a:off x="886690" y="1474271"/>
            <a:ext cx="7370619" cy="4770537"/>
          </a:xfrm>
          <a:prstGeom prst="rect">
            <a:avLst/>
          </a:prstGeom>
          <a:ln>
            <a:solidFill>
              <a:schemeClr val="bg1">
                <a:lumMod val="75000"/>
              </a:schemeClr>
            </a:solidFill>
            <a:prstDash val="lgDash"/>
          </a:ln>
        </p:spPr>
        <p:txBody>
          <a:bodyPr wrap="square">
            <a:spAutoFit/>
          </a:bodyPr>
          <a:lstStyle/>
          <a:p>
            <a:r>
              <a:rPr lang="en-US" sz="1600" dirty="0"/>
              <a:t>TITL </a:t>
            </a:r>
            <a:r>
              <a:rPr lang="en-US" sz="1600" dirty="0" err="1"/>
              <a:t>ProK</a:t>
            </a:r>
            <a:r>
              <a:rPr lang="en-US" sz="1600" dirty="0"/>
              <a:t> PCMBS isomorphous differences in space group P4(3)2(1)2</a:t>
            </a:r>
          </a:p>
          <a:p>
            <a:r>
              <a:rPr lang="en-US" sz="1600" dirty="0"/>
              <a:t>CELL 1.54178  68.1060  68.1060 101.9890  90.000  90.000  90.000</a:t>
            </a:r>
          </a:p>
          <a:p>
            <a:r>
              <a:rPr lang="en-US" sz="1600" dirty="0"/>
              <a:t>ZERR   16.00   0.0096   0.0096   0.0204   0.000   0.000   0.000</a:t>
            </a:r>
          </a:p>
          <a:p>
            <a:r>
              <a:rPr lang="en-US" sz="1600" dirty="0"/>
              <a:t>LATT -1</a:t>
            </a:r>
          </a:p>
          <a:p>
            <a:r>
              <a:rPr lang="en-US" sz="1600" dirty="0"/>
              <a:t>SYMM -X, -Y, 0.5+Z</a:t>
            </a:r>
          </a:p>
          <a:p>
            <a:r>
              <a:rPr lang="en-US" sz="1600" dirty="0"/>
              <a:t>SYMM 0.5-Y, 0.5+X, 0.75+Z</a:t>
            </a:r>
          </a:p>
          <a:p>
            <a:r>
              <a:rPr lang="en-US" sz="1600" dirty="0"/>
              <a:t>SYMM 0.5+Y, 0.5-X, 0.25+Z</a:t>
            </a:r>
          </a:p>
          <a:p>
            <a:r>
              <a:rPr lang="en-US" sz="1600" dirty="0"/>
              <a:t>SYMM 0.5-X, 0.5+Y, 0.75-Z</a:t>
            </a:r>
          </a:p>
          <a:p>
            <a:r>
              <a:rPr lang="en-US" sz="1600" dirty="0"/>
              <a:t>SYMM 0.5+X, 0.5-Y, 0.25-Z</a:t>
            </a:r>
          </a:p>
          <a:p>
            <a:r>
              <a:rPr lang="en-US" sz="1600" dirty="0"/>
              <a:t>SYMM Y, X, -Z</a:t>
            </a:r>
          </a:p>
          <a:p>
            <a:r>
              <a:rPr lang="en-US" sz="1600" dirty="0"/>
              <a:t>SYMM -Y, -X, 0.5-Z</a:t>
            </a:r>
          </a:p>
          <a:p>
            <a:r>
              <a:rPr lang="en-US" sz="1600" dirty="0"/>
              <a:t>SFAC Hg</a:t>
            </a:r>
          </a:p>
          <a:p>
            <a:r>
              <a:rPr lang="en-US" sz="1600" dirty="0"/>
              <a:t>UNIT    8</a:t>
            </a:r>
          </a:p>
          <a:p>
            <a:r>
              <a:rPr lang="en-US" sz="1600" dirty="0"/>
              <a:t>PATS</a:t>
            </a:r>
          </a:p>
          <a:p>
            <a:r>
              <a:rPr lang="en-US" sz="1600" dirty="0"/>
              <a:t>FIND   1</a:t>
            </a:r>
          </a:p>
          <a:p>
            <a:r>
              <a:rPr lang="en-US" sz="1600" dirty="0"/>
              <a:t>MIND -3.5</a:t>
            </a:r>
          </a:p>
          <a:p>
            <a:r>
              <a:rPr lang="en-US" sz="1600" dirty="0"/>
              <a:t>NTRY 500</a:t>
            </a:r>
          </a:p>
          <a:p>
            <a:r>
              <a:rPr lang="en-US" sz="1600" dirty="0"/>
              <a:t>HKLF 3</a:t>
            </a:r>
          </a:p>
          <a:p>
            <a:r>
              <a:rPr lang="en-US" sz="1600" dirty="0"/>
              <a:t>END</a:t>
            </a:r>
          </a:p>
        </p:txBody>
      </p:sp>
      <p:sp>
        <p:nvSpPr>
          <p:cNvPr id="7" name="TextBox 6">
            <a:extLst>
              <a:ext uri="{FF2B5EF4-FFF2-40B4-BE49-F238E27FC236}">
                <a16:creationId xmlns:a16="http://schemas.microsoft.com/office/drawing/2014/main" id="{FFDBCE12-E914-4261-95D8-6A0525C2F705}"/>
              </a:ext>
            </a:extLst>
          </p:cNvPr>
          <p:cNvSpPr txBox="1"/>
          <p:nvPr/>
        </p:nvSpPr>
        <p:spPr>
          <a:xfrm>
            <a:off x="4386021" y="3075902"/>
            <a:ext cx="3595856" cy="369332"/>
          </a:xfrm>
          <a:prstGeom prst="rect">
            <a:avLst/>
          </a:prstGeom>
          <a:noFill/>
        </p:spPr>
        <p:txBody>
          <a:bodyPr wrap="none" rtlCol="0">
            <a:spAutoFit/>
          </a:bodyPr>
          <a:lstStyle/>
          <a:p>
            <a:r>
              <a:rPr lang="en-US" dirty="0">
                <a:solidFill>
                  <a:srgbClr val="663300"/>
                </a:solidFill>
              </a:rPr>
              <a:t>Space group symmetry operators</a:t>
            </a:r>
          </a:p>
        </p:txBody>
      </p:sp>
      <p:sp>
        <p:nvSpPr>
          <p:cNvPr id="8" name="TextBox 7">
            <a:extLst>
              <a:ext uri="{FF2B5EF4-FFF2-40B4-BE49-F238E27FC236}">
                <a16:creationId xmlns:a16="http://schemas.microsoft.com/office/drawing/2014/main" id="{123F06A8-D161-464F-AD9E-E1709D6F791B}"/>
              </a:ext>
            </a:extLst>
          </p:cNvPr>
          <p:cNvSpPr txBox="1"/>
          <p:nvPr/>
        </p:nvSpPr>
        <p:spPr>
          <a:xfrm>
            <a:off x="3272336" y="4890180"/>
            <a:ext cx="4929555" cy="369332"/>
          </a:xfrm>
          <a:prstGeom prst="rect">
            <a:avLst/>
          </a:prstGeom>
          <a:noFill/>
        </p:spPr>
        <p:txBody>
          <a:bodyPr wrap="none" rtlCol="0">
            <a:spAutoFit/>
          </a:bodyPr>
          <a:lstStyle/>
          <a:p>
            <a:r>
              <a:rPr lang="en-US" dirty="0">
                <a:solidFill>
                  <a:schemeClr val="accent1">
                    <a:lumMod val="25000"/>
                  </a:schemeClr>
                </a:solidFill>
              </a:rPr>
              <a:t>Number of Hg atoms to find in asymmetric unit</a:t>
            </a:r>
          </a:p>
        </p:txBody>
      </p:sp>
      <p:sp>
        <p:nvSpPr>
          <p:cNvPr id="10" name="TextBox 9">
            <a:extLst>
              <a:ext uri="{FF2B5EF4-FFF2-40B4-BE49-F238E27FC236}">
                <a16:creationId xmlns:a16="http://schemas.microsoft.com/office/drawing/2014/main" id="{BEC29833-C175-48D0-915F-87E93E4176B9}"/>
              </a:ext>
            </a:extLst>
          </p:cNvPr>
          <p:cNvSpPr txBox="1"/>
          <p:nvPr/>
        </p:nvSpPr>
        <p:spPr>
          <a:xfrm>
            <a:off x="3251554" y="5366258"/>
            <a:ext cx="4262705" cy="369332"/>
          </a:xfrm>
          <a:prstGeom prst="rect">
            <a:avLst/>
          </a:prstGeom>
          <a:noFill/>
        </p:spPr>
        <p:txBody>
          <a:bodyPr wrap="none" rtlCol="0">
            <a:spAutoFit/>
          </a:bodyPr>
          <a:lstStyle/>
          <a:p>
            <a:r>
              <a:rPr lang="en-US" dirty="0">
                <a:solidFill>
                  <a:schemeClr val="accent1">
                    <a:lumMod val="25000"/>
                  </a:schemeClr>
                </a:solidFill>
              </a:rPr>
              <a:t>Number of independent trials to perform</a:t>
            </a:r>
          </a:p>
        </p:txBody>
      </p:sp>
    </p:spTree>
    <p:extLst>
      <p:ext uri="{BB962C8B-B14F-4D97-AF65-F5344CB8AC3E}">
        <p14:creationId xmlns:p14="http://schemas.microsoft.com/office/powerpoint/2010/main" val="2037850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 name="Picture 95">
            <a:extLst>
              <a:ext uri="{FF2B5EF4-FFF2-40B4-BE49-F238E27FC236}">
                <a16:creationId xmlns:a16="http://schemas.microsoft.com/office/drawing/2014/main" id="{318D276D-ED87-4174-A9CC-A761F963B662}"/>
              </a:ext>
            </a:extLst>
          </p:cNvPr>
          <p:cNvPicPr>
            <a:picLocks noChangeAspect="1"/>
          </p:cNvPicPr>
          <p:nvPr/>
        </p:nvPicPr>
        <p:blipFill rotWithShape="1">
          <a:blip r:embed="rId2"/>
          <a:srcRect b="57458"/>
          <a:stretch/>
        </p:blipFill>
        <p:spPr>
          <a:xfrm flipV="1">
            <a:off x="5498412" y="5153967"/>
            <a:ext cx="1464655" cy="61229"/>
          </a:xfrm>
          <a:prstGeom prst="rect">
            <a:avLst/>
          </a:prstGeom>
        </p:spPr>
      </p:pic>
      <p:sp>
        <p:nvSpPr>
          <p:cNvPr id="123" name="Parallelogram 122">
            <a:extLst>
              <a:ext uri="{FF2B5EF4-FFF2-40B4-BE49-F238E27FC236}">
                <a16:creationId xmlns:a16="http://schemas.microsoft.com/office/drawing/2014/main" id="{337CCF61-DBAC-4C02-86EC-8B34B8078E24}"/>
              </a:ext>
            </a:extLst>
          </p:cNvPr>
          <p:cNvSpPr/>
          <p:nvPr/>
        </p:nvSpPr>
        <p:spPr>
          <a:xfrm>
            <a:off x="5177797" y="5222692"/>
            <a:ext cx="1748101" cy="1235676"/>
          </a:xfrm>
          <a:prstGeom prst="parallelogram">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529E81FE-D018-40C1-A459-71B74365DB54}"/>
              </a:ext>
            </a:extLst>
          </p:cNvPr>
          <p:cNvSpPr/>
          <p:nvPr/>
        </p:nvSpPr>
        <p:spPr>
          <a:xfrm>
            <a:off x="718688" y="3925135"/>
            <a:ext cx="1748101" cy="1235676"/>
          </a:xfrm>
          <a:prstGeom prst="parallelogram">
            <a:avLst/>
          </a:prstGeom>
          <a:solidFill>
            <a:srgbClr val="FFCCFF"/>
          </a:solidFill>
          <a:ln>
            <a:solidFill>
              <a:srgbClr val="F0AE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44099" y="316778"/>
            <a:ext cx="8229600" cy="1143000"/>
          </a:xfrm>
        </p:spPr>
        <p:txBody>
          <a:bodyPr/>
          <a:lstStyle/>
          <a:p>
            <a:pPr algn="l"/>
            <a:r>
              <a:rPr lang="en-US" sz="3600" dirty="0"/>
              <a:t>Each interatomic vector in the crystal produces a Patterson peak.</a:t>
            </a:r>
          </a:p>
        </p:txBody>
      </p:sp>
      <p:sp>
        <p:nvSpPr>
          <p:cNvPr id="149" name="TextBox 148"/>
          <p:cNvSpPr txBox="1"/>
          <p:nvPr/>
        </p:nvSpPr>
        <p:spPr>
          <a:xfrm>
            <a:off x="390787" y="4308830"/>
            <a:ext cx="338554" cy="461665"/>
          </a:xfrm>
          <a:prstGeom prst="rect">
            <a:avLst/>
          </a:prstGeom>
          <a:noFill/>
        </p:spPr>
        <p:txBody>
          <a:bodyPr wrap="none" rtlCol="0">
            <a:spAutoFit/>
          </a:bodyPr>
          <a:lstStyle/>
          <a:p>
            <a:r>
              <a:rPr lang="en-US" sz="2400" dirty="0">
                <a:effectLst>
                  <a:glow rad="228600">
                    <a:schemeClr val="bg1">
                      <a:alpha val="85000"/>
                    </a:schemeClr>
                  </a:glow>
                </a:effectLst>
              </a:rPr>
              <a:t>z</a:t>
            </a:r>
            <a:endParaRPr lang="en-US" dirty="0">
              <a:effectLst>
                <a:glow rad="228600">
                  <a:schemeClr val="bg1">
                    <a:alpha val="85000"/>
                  </a:schemeClr>
                </a:glow>
              </a:effectLst>
            </a:endParaRPr>
          </a:p>
        </p:txBody>
      </p:sp>
      <p:sp>
        <p:nvSpPr>
          <p:cNvPr id="150" name="TextBox 149"/>
          <p:cNvSpPr txBox="1"/>
          <p:nvPr/>
        </p:nvSpPr>
        <p:spPr>
          <a:xfrm>
            <a:off x="1076529" y="5078985"/>
            <a:ext cx="338554" cy="461665"/>
          </a:xfrm>
          <a:prstGeom prst="rect">
            <a:avLst/>
          </a:prstGeom>
          <a:noFill/>
        </p:spPr>
        <p:txBody>
          <a:bodyPr wrap="none" rtlCol="0">
            <a:spAutoFit/>
          </a:bodyPr>
          <a:lstStyle/>
          <a:p>
            <a:r>
              <a:rPr lang="en-US" sz="2400" dirty="0">
                <a:effectLst>
                  <a:glow rad="228600">
                    <a:schemeClr val="bg1">
                      <a:alpha val="85000"/>
                    </a:schemeClr>
                  </a:glow>
                </a:effectLst>
              </a:rPr>
              <a:t>x</a:t>
            </a:r>
            <a:endParaRPr lang="en-US" dirty="0">
              <a:effectLst>
                <a:glow rad="228600">
                  <a:schemeClr val="bg1">
                    <a:alpha val="85000"/>
                  </a:schemeClr>
                </a:glow>
              </a:effectLst>
            </a:endParaRPr>
          </a:p>
        </p:txBody>
      </p:sp>
      <p:cxnSp>
        <p:nvCxnSpPr>
          <p:cNvPr id="82" name="Straight Connector 81"/>
          <p:cNvCxnSpPr>
            <a:cxnSpLocks/>
          </p:cNvCxnSpPr>
          <p:nvPr/>
        </p:nvCxnSpPr>
        <p:spPr>
          <a:xfrm>
            <a:off x="680692" y="5159590"/>
            <a:ext cx="1487742" cy="0"/>
          </a:xfrm>
          <a:prstGeom prst="line">
            <a:avLst/>
          </a:prstGeom>
          <a:ln w="76200">
            <a:solidFill>
              <a:schemeClr val="tx1">
                <a:alpha val="6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a:cxnSpLocks/>
          </p:cNvCxnSpPr>
          <p:nvPr/>
        </p:nvCxnSpPr>
        <p:spPr>
          <a:xfrm rot="10800000" flipV="1">
            <a:off x="680692" y="3906746"/>
            <a:ext cx="312233" cy="1271381"/>
          </a:xfrm>
          <a:prstGeom prst="line">
            <a:avLst/>
          </a:prstGeom>
          <a:ln w="76200">
            <a:solidFill>
              <a:schemeClr val="tx1">
                <a:alpha val="6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51" name="TextBox 150"/>
          <p:cNvSpPr txBox="1"/>
          <p:nvPr/>
        </p:nvSpPr>
        <p:spPr>
          <a:xfrm>
            <a:off x="780048" y="3515660"/>
            <a:ext cx="1903085" cy="369332"/>
          </a:xfrm>
          <a:prstGeom prst="rect">
            <a:avLst/>
          </a:prstGeom>
          <a:noFill/>
        </p:spPr>
        <p:txBody>
          <a:bodyPr wrap="none" rtlCol="0">
            <a:spAutoFit/>
          </a:bodyPr>
          <a:lstStyle/>
          <a:p>
            <a:r>
              <a:rPr lang="en-US" dirty="0"/>
              <a:t>Crystal Structure</a:t>
            </a:r>
          </a:p>
        </p:txBody>
      </p:sp>
      <p:pic>
        <p:nvPicPr>
          <p:cNvPr id="42" name="Picture 41">
            <a:extLst>
              <a:ext uri="{FF2B5EF4-FFF2-40B4-BE49-F238E27FC236}">
                <a16:creationId xmlns:a16="http://schemas.microsoft.com/office/drawing/2014/main" id="{4249B7A9-650E-4A59-BD2B-D68CD7270697}"/>
              </a:ext>
            </a:extLst>
          </p:cNvPr>
          <p:cNvPicPr>
            <a:picLocks noChangeAspect="1"/>
          </p:cNvPicPr>
          <p:nvPr/>
        </p:nvPicPr>
        <p:blipFill rotWithShape="1">
          <a:blip r:embed="rId2"/>
          <a:srcRect b="57458"/>
          <a:stretch/>
        </p:blipFill>
        <p:spPr>
          <a:xfrm flipV="1">
            <a:off x="721961" y="5102623"/>
            <a:ext cx="1464655" cy="61229"/>
          </a:xfrm>
          <a:prstGeom prst="rect">
            <a:avLst/>
          </a:prstGeom>
        </p:spPr>
      </p:pic>
      <p:pic>
        <p:nvPicPr>
          <p:cNvPr id="43" name="Picture 42">
            <a:extLst>
              <a:ext uri="{FF2B5EF4-FFF2-40B4-BE49-F238E27FC236}">
                <a16:creationId xmlns:a16="http://schemas.microsoft.com/office/drawing/2014/main" id="{3FD47993-18F2-4A5B-AA3D-7050F8B61B5F}"/>
              </a:ext>
            </a:extLst>
          </p:cNvPr>
          <p:cNvPicPr>
            <a:picLocks noChangeAspect="1"/>
          </p:cNvPicPr>
          <p:nvPr/>
        </p:nvPicPr>
        <p:blipFill rotWithShape="1">
          <a:blip r:embed="rId2"/>
          <a:srcRect b="57458"/>
          <a:stretch/>
        </p:blipFill>
        <p:spPr>
          <a:xfrm rot="17036413">
            <a:off x="265547" y="4524241"/>
            <a:ext cx="1257115" cy="52553"/>
          </a:xfrm>
          <a:prstGeom prst="rect">
            <a:avLst/>
          </a:prstGeom>
        </p:spPr>
      </p:pic>
      <p:sp>
        <p:nvSpPr>
          <p:cNvPr id="44" name="Rectangle 43">
            <a:extLst>
              <a:ext uri="{FF2B5EF4-FFF2-40B4-BE49-F238E27FC236}">
                <a16:creationId xmlns:a16="http://schemas.microsoft.com/office/drawing/2014/main" id="{EC761B96-AD92-4524-94A1-D52F7D37E981}"/>
              </a:ext>
            </a:extLst>
          </p:cNvPr>
          <p:cNvSpPr/>
          <p:nvPr/>
        </p:nvSpPr>
        <p:spPr>
          <a:xfrm>
            <a:off x="248389" y="1956135"/>
            <a:ext cx="3057098" cy="1077218"/>
          </a:xfrm>
          <a:prstGeom prst="rect">
            <a:avLst/>
          </a:prstGeom>
        </p:spPr>
        <p:txBody>
          <a:bodyPr wrap="square">
            <a:spAutoFit/>
          </a:bodyPr>
          <a:lstStyle/>
          <a:p>
            <a:r>
              <a:rPr lang="en-US" sz="1600" dirty="0"/>
              <a:t>Space group P2 </a:t>
            </a:r>
          </a:p>
          <a:p>
            <a:r>
              <a:rPr lang="en-US" sz="1400" dirty="0"/>
              <a:t>Symmetry Equivalent Positions</a:t>
            </a:r>
          </a:p>
          <a:p>
            <a:pPr marL="342900" indent="-342900">
              <a:buAutoNum type="arabicParenR"/>
            </a:pPr>
            <a:r>
              <a:rPr lang="en-US" sz="1600" dirty="0" err="1"/>
              <a:t>x,y,z</a:t>
            </a:r>
            <a:endParaRPr lang="en-US" sz="1600" dirty="0"/>
          </a:p>
          <a:p>
            <a:pPr marL="342900" indent="-342900">
              <a:buAutoNum type="arabicParenR"/>
            </a:pPr>
            <a:r>
              <a:rPr lang="en-US" sz="1600" dirty="0"/>
              <a:t>-</a:t>
            </a:r>
            <a:r>
              <a:rPr lang="en-US" sz="1600" dirty="0" err="1"/>
              <a:t>x,y</a:t>
            </a:r>
            <a:r>
              <a:rPr lang="en-US" sz="1600" dirty="0"/>
              <a:t>,-z</a:t>
            </a:r>
            <a:endParaRPr lang="en-US" dirty="0"/>
          </a:p>
        </p:txBody>
      </p:sp>
      <p:grpSp>
        <p:nvGrpSpPr>
          <p:cNvPr id="28" name="Group 27">
            <a:extLst>
              <a:ext uri="{FF2B5EF4-FFF2-40B4-BE49-F238E27FC236}">
                <a16:creationId xmlns:a16="http://schemas.microsoft.com/office/drawing/2014/main" id="{4E3F1DD8-3DCD-43E3-9D96-C96046406616}"/>
              </a:ext>
            </a:extLst>
          </p:cNvPr>
          <p:cNvGrpSpPr/>
          <p:nvPr/>
        </p:nvGrpSpPr>
        <p:grpSpPr>
          <a:xfrm>
            <a:off x="849127" y="4547036"/>
            <a:ext cx="240792" cy="420625"/>
            <a:chOff x="1087957" y="2926322"/>
            <a:chExt cx="240792" cy="420625"/>
          </a:xfrm>
        </p:grpSpPr>
        <p:pic>
          <p:nvPicPr>
            <p:cNvPr id="27" name="Picture 26">
              <a:extLst>
                <a:ext uri="{FF2B5EF4-FFF2-40B4-BE49-F238E27FC236}">
                  <a16:creationId xmlns:a16="http://schemas.microsoft.com/office/drawing/2014/main" id="{6598C0BA-FC73-4BCB-B059-B1788521FE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7957" y="2926322"/>
              <a:ext cx="240792" cy="420625"/>
            </a:xfrm>
            <a:prstGeom prst="rect">
              <a:avLst/>
            </a:prstGeom>
          </p:spPr>
        </p:pic>
        <p:sp>
          <p:nvSpPr>
            <p:cNvPr id="21" name="Oval 20">
              <a:extLst>
                <a:ext uri="{FF2B5EF4-FFF2-40B4-BE49-F238E27FC236}">
                  <a16:creationId xmlns:a16="http://schemas.microsoft.com/office/drawing/2014/main" id="{196CA097-F0E6-4BD5-8342-D205D9BA641C}"/>
                </a:ext>
              </a:extLst>
            </p:cNvPr>
            <p:cNvSpPr>
              <a:spLocks noChangeAspect="1"/>
            </p:cNvSpPr>
            <p:nvPr/>
          </p:nvSpPr>
          <p:spPr>
            <a:xfrm>
              <a:off x="1169403" y="3132389"/>
              <a:ext cx="91440" cy="91440"/>
            </a:xfrm>
            <a:prstGeom prst="ellipse">
              <a:avLst/>
            </a:prstGeom>
            <a:solidFill>
              <a:schemeClr val="accent1">
                <a:lumMod val="2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F09B5C0A-5500-49EC-82DC-81362054278F}"/>
              </a:ext>
            </a:extLst>
          </p:cNvPr>
          <p:cNvSpPr txBox="1"/>
          <p:nvPr/>
        </p:nvSpPr>
        <p:spPr>
          <a:xfrm>
            <a:off x="118366" y="3109239"/>
            <a:ext cx="2908168" cy="307777"/>
          </a:xfrm>
          <a:prstGeom prst="rect">
            <a:avLst/>
          </a:prstGeom>
          <a:noFill/>
        </p:spPr>
        <p:txBody>
          <a:bodyPr wrap="none" rtlCol="0">
            <a:spAutoFit/>
          </a:bodyPr>
          <a:lstStyle/>
          <a:p>
            <a:r>
              <a:rPr lang="en-US" sz="1400" dirty="0"/>
              <a:t>Consider an atom at (0.1, 0.2, 0.3)</a:t>
            </a:r>
          </a:p>
        </p:txBody>
      </p:sp>
      <p:sp>
        <p:nvSpPr>
          <p:cNvPr id="23" name="Rectangle 22">
            <a:extLst>
              <a:ext uri="{FF2B5EF4-FFF2-40B4-BE49-F238E27FC236}">
                <a16:creationId xmlns:a16="http://schemas.microsoft.com/office/drawing/2014/main" id="{04F2FB57-357D-4557-8B3E-E524EA3AA5F3}"/>
              </a:ext>
            </a:extLst>
          </p:cNvPr>
          <p:cNvSpPr/>
          <p:nvPr/>
        </p:nvSpPr>
        <p:spPr>
          <a:xfrm>
            <a:off x="1059084" y="4612383"/>
            <a:ext cx="1099981" cy="276999"/>
          </a:xfrm>
          <a:prstGeom prst="rect">
            <a:avLst/>
          </a:prstGeom>
        </p:spPr>
        <p:txBody>
          <a:bodyPr wrap="none">
            <a:spAutoFit/>
          </a:bodyPr>
          <a:lstStyle/>
          <a:p>
            <a:r>
              <a:rPr lang="en-US" sz="1200" dirty="0">
                <a:solidFill>
                  <a:schemeClr val="accent1">
                    <a:lumMod val="25000"/>
                  </a:schemeClr>
                </a:solidFill>
              </a:rPr>
              <a:t>(0.1, 0.2, 0.3)</a:t>
            </a:r>
          </a:p>
        </p:txBody>
      </p:sp>
      <p:sp>
        <p:nvSpPr>
          <p:cNvPr id="56" name="Rectangle 55">
            <a:extLst>
              <a:ext uri="{FF2B5EF4-FFF2-40B4-BE49-F238E27FC236}">
                <a16:creationId xmlns:a16="http://schemas.microsoft.com/office/drawing/2014/main" id="{9C0FC43D-6940-400C-8248-7CD47B44857C}"/>
              </a:ext>
            </a:extLst>
          </p:cNvPr>
          <p:cNvSpPr/>
          <p:nvPr/>
        </p:nvSpPr>
        <p:spPr>
          <a:xfrm>
            <a:off x="1436113" y="3930465"/>
            <a:ext cx="1099981" cy="276999"/>
          </a:xfrm>
          <a:prstGeom prst="rect">
            <a:avLst/>
          </a:prstGeom>
        </p:spPr>
        <p:txBody>
          <a:bodyPr wrap="none">
            <a:spAutoFit/>
          </a:bodyPr>
          <a:lstStyle/>
          <a:p>
            <a:r>
              <a:rPr lang="en-US" sz="1200" dirty="0">
                <a:solidFill>
                  <a:schemeClr val="accent1">
                    <a:lumMod val="25000"/>
                  </a:schemeClr>
                </a:solidFill>
              </a:rPr>
              <a:t>(0.9, 0.2, 0.7)</a:t>
            </a:r>
          </a:p>
        </p:txBody>
      </p:sp>
      <p:grpSp>
        <p:nvGrpSpPr>
          <p:cNvPr id="67" name="Group 66">
            <a:extLst>
              <a:ext uri="{FF2B5EF4-FFF2-40B4-BE49-F238E27FC236}">
                <a16:creationId xmlns:a16="http://schemas.microsoft.com/office/drawing/2014/main" id="{C18277A4-2D05-4CB8-823E-368AED4C8A65}"/>
              </a:ext>
            </a:extLst>
          </p:cNvPr>
          <p:cNvGrpSpPr/>
          <p:nvPr/>
        </p:nvGrpSpPr>
        <p:grpSpPr>
          <a:xfrm rot="10800000">
            <a:off x="2138526" y="4146285"/>
            <a:ext cx="240792" cy="420625"/>
            <a:chOff x="1087957" y="2926322"/>
            <a:chExt cx="240792" cy="420625"/>
          </a:xfrm>
        </p:grpSpPr>
        <p:pic>
          <p:nvPicPr>
            <p:cNvPr id="70" name="Picture 69">
              <a:extLst>
                <a:ext uri="{FF2B5EF4-FFF2-40B4-BE49-F238E27FC236}">
                  <a16:creationId xmlns:a16="http://schemas.microsoft.com/office/drawing/2014/main" id="{E4BC61E0-AEEA-4697-89AE-3AC34DC3C1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7957" y="2926322"/>
              <a:ext cx="240792" cy="420625"/>
            </a:xfrm>
            <a:prstGeom prst="rect">
              <a:avLst/>
            </a:prstGeom>
          </p:spPr>
        </p:pic>
        <p:sp>
          <p:nvSpPr>
            <p:cNvPr id="71" name="Oval 70">
              <a:extLst>
                <a:ext uri="{FF2B5EF4-FFF2-40B4-BE49-F238E27FC236}">
                  <a16:creationId xmlns:a16="http://schemas.microsoft.com/office/drawing/2014/main" id="{57180528-5412-4FF2-A791-69C6CABD8525}"/>
                </a:ext>
              </a:extLst>
            </p:cNvPr>
            <p:cNvSpPr>
              <a:spLocks noChangeAspect="1"/>
            </p:cNvSpPr>
            <p:nvPr/>
          </p:nvSpPr>
          <p:spPr>
            <a:xfrm>
              <a:off x="1169403" y="3132389"/>
              <a:ext cx="91440" cy="91440"/>
            </a:xfrm>
            <a:prstGeom prst="ellipse">
              <a:avLst/>
            </a:prstGeom>
            <a:solidFill>
              <a:schemeClr val="accent1">
                <a:lumMod val="2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sp>
        <p:nvSpPr>
          <p:cNvPr id="81" name="Parallelogram 80">
            <a:extLst>
              <a:ext uri="{FF2B5EF4-FFF2-40B4-BE49-F238E27FC236}">
                <a16:creationId xmlns:a16="http://schemas.microsoft.com/office/drawing/2014/main" id="{576928D1-9BD3-493C-AB51-D4F32AB558E0}"/>
              </a:ext>
            </a:extLst>
          </p:cNvPr>
          <p:cNvSpPr/>
          <p:nvPr/>
        </p:nvSpPr>
        <p:spPr>
          <a:xfrm>
            <a:off x="6936898" y="3980741"/>
            <a:ext cx="1748101" cy="1235676"/>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a:extLst>
              <a:ext uri="{FF2B5EF4-FFF2-40B4-BE49-F238E27FC236}">
                <a16:creationId xmlns:a16="http://schemas.microsoft.com/office/drawing/2014/main" id="{C065D3F7-0845-4C0A-ABA5-DA9748E53FB8}"/>
              </a:ext>
            </a:extLst>
          </p:cNvPr>
          <p:cNvSpPr txBox="1"/>
          <p:nvPr/>
        </p:nvSpPr>
        <p:spPr>
          <a:xfrm>
            <a:off x="6608997" y="4364436"/>
            <a:ext cx="407484" cy="461665"/>
          </a:xfrm>
          <a:prstGeom prst="rect">
            <a:avLst/>
          </a:prstGeom>
          <a:noFill/>
        </p:spPr>
        <p:txBody>
          <a:bodyPr wrap="square" rtlCol="0">
            <a:spAutoFit/>
          </a:bodyPr>
          <a:lstStyle/>
          <a:p>
            <a:r>
              <a:rPr lang="en-US" sz="2400" dirty="0">
                <a:effectLst>
                  <a:glow rad="228600">
                    <a:schemeClr val="bg1">
                      <a:alpha val="85000"/>
                    </a:schemeClr>
                  </a:glow>
                </a:effectLst>
              </a:rPr>
              <a:t>w</a:t>
            </a:r>
            <a:endParaRPr lang="en-US" dirty="0">
              <a:effectLst>
                <a:glow rad="228600">
                  <a:schemeClr val="bg1">
                    <a:alpha val="85000"/>
                  </a:schemeClr>
                </a:glow>
              </a:effectLst>
            </a:endParaRPr>
          </a:p>
        </p:txBody>
      </p:sp>
      <p:sp>
        <p:nvSpPr>
          <p:cNvPr id="85" name="TextBox 84">
            <a:extLst>
              <a:ext uri="{FF2B5EF4-FFF2-40B4-BE49-F238E27FC236}">
                <a16:creationId xmlns:a16="http://schemas.microsoft.com/office/drawing/2014/main" id="{4FDFE348-8FEE-462A-A442-33A86B7386A3}"/>
              </a:ext>
            </a:extLst>
          </p:cNvPr>
          <p:cNvSpPr txBox="1"/>
          <p:nvPr/>
        </p:nvSpPr>
        <p:spPr>
          <a:xfrm>
            <a:off x="7294739" y="5134591"/>
            <a:ext cx="356188" cy="461665"/>
          </a:xfrm>
          <a:prstGeom prst="rect">
            <a:avLst/>
          </a:prstGeom>
          <a:noFill/>
        </p:spPr>
        <p:txBody>
          <a:bodyPr wrap="square" rtlCol="0">
            <a:spAutoFit/>
          </a:bodyPr>
          <a:lstStyle/>
          <a:p>
            <a:r>
              <a:rPr lang="en-US" sz="2400" dirty="0">
                <a:effectLst>
                  <a:glow rad="228600">
                    <a:schemeClr val="bg1">
                      <a:alpha val="85000"/>
                    </a:schemeClr>
                  </a:glow>
                </a:effectLst>
              </a:rPr>
              <a:t>u</a:t>
            </a:r>
            <a:endParaRPr lang="en-US" dirty="0">
              <a:effectLst>
                <a:glow rad="228600">
                  <a:schemeClr val="bg1">
                    <a:alpha val="85000"/>
                  </a:schemeClr>
                </a:glow>
              </a:effectLst>
            </a:endParaRPr>
          </a:p>
        </p:txBody>
      </p:sp>
      <p:cxnSp>
        <p:nvCxnSpPr>
          <p:cNvPr id="86" name="Straight Connector 85">
            <a:extLst>
              <a:ext uri="{FF2B5EF4-FFF2-40B4-BE49-F238E27FC236}">
                <a16:creationId xmlns:a16="http://schemas.microsoft.com/office/drawing/2014/main" id="{B02E0C5D-D78B-40E6-91E3-9D8FE8D6AB67}"/>
              </a:ext>
            </a:extLst>
          </p:cNvPr>
          <p:cNvCxnSpPr>
            <a:cxnSpLocks/>
          </p:cNvCxnSpPr>
          <p:nvPr/>
        </p:nvCxnSpPr>
        <p:spPr>
          <a:xfrm>
            <a:off x="6898902" y="5215196"/>
            <a:ext cx="1487742" cy="0"/>
          </a:xfrm>
          <a:prstGeom prst="line">
            <a:avLst/>
          </a:prstGeom>
          <a:ln w="76200">
            <a:solidFill>
              <a:schemeClr val="tx1">
                <a:alpha val="6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32E657FB-8695-49D7-AB3C-CB1127B4D0DF}"/>
              </a:ext>
            </a:extLst>
          </p:cNvPr>
          <p:cNvCxnSpPr>
            <a:cxnSpLocks/>
          </p:cNvCxnSpPr>
          <p:nvPr/>
        </p:nvCxnSpPr>
        <p:spPr>
          <a:xfrm rot="10800000" flipV="1">
            <a:off x="6898902" y="3962352"/>
            <a:ext cx="312233" cy="1271381"/>
          </a:xfrm>
          <a:prstGeom prst="line">
            <a:avLst/>
          </a:prstGeom>
          <a:ln w="76200">
            <a:solidFill>
              <a:schemeClr val="tx1">
                <a:alpha val="6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BA60CA17-ED9F-4022-9C0C-66D5D1EBD506}"/>
              </a:ext>
            </a:extLst>
          </p:cNvPr>
          <p:cNvSpPr txBox="1"/>
          <p:nvPr/>
        </p:nvSpPr>
        <p:spPr>
          <a:xfrm>
            <a:off x="6998258" y="3571266"/>
            <a:ext cx="1685077" cy="369332"/>
          </a:xfrm>
          <a:prstGeom prst="rect">
            <a:avLst/>
          </a:prstGeom>
          <a:noFill/>
        </p:spPr>
        <p:txBody>
          <a:bodyPr wrap="square" rtlCol="0">
            <a:spAutoFit/>
          </a:bodyPr>
          <a:lstStyle/>
          <a:p>
            <a:r>
              <a:rPr lang="en-US" dirty="0"/>
              <a:t>Patterson Map</a:t>
            </a:r>
          </a:p>
        </p:txBody>
      </p:sp>
      <p:pic>
        <p:nvPicPr>
          <p:cNvPr id="89" name="Picture 88">
            <a:extLst>
              <a:ext uri="{FF2B5EF4-FFF2-40B4-BE49-F238E27FC236}">
                <a16:creationId xmlns:a16="http://schemas.microsoft.com/office/drawing/2014/main" id="{F564FC2A-3D12-47F7-8006-C792D140CA2D}"/>
              </a:ext>
            </a:extLst>
          </p:cNvPr>
          <p:cNvPicPr>
            <a:picLocks noChangeAspect="1"/>
          </p:cNvPicPr>
          <p:nvPr/>
        </p:nvPicPr>
        <p:blipFill rotWithShape="1">
          <a:blip r:embed="rId2"/>
          <a:srcRect b="57458"/>
          <a:stretch/>
        </p:blipFill>
        <p:spPr>
          <a:xfrm flipV="1">
            <a:off x="6940171" y="5158229"/>
            <a:ext cx="1464655" cy="61229"/>
          </a:xfrm>
          <a:prstGeom prst="rect">
            <a:avLst/>
          </a:prstGeom>
        </p:spPr>
      </p:pic>
      <p:pic>
        <p:nvPicPr>
          <p:cNvPr id="90" name="Picture 89">
            <a:extLst>
              <a:ext uri="{FF2B5EF4-FFF2-40B4-BE49-F238E27FC236}">
                <a16:creationId xmlns:a16="http://schemas.microsoft.com/office/drawing/2014/main" id="{42E3A15E-5B69-4A2B-9278-8AA659629E7A}"/>
              </a:ext>
            </a:extLst>
          </p:cNvPr>
          <p:cNvPicPr>
            <a:picLocks noChangeAspect="1"/>
          </p:cNvPicPr>
          <p:nvPr/>
        </p:nvPicPr>
        <p:blipFill rotWithShape="1">
          <a:blip r:embed="rId2"/>
          <a:srcRect b="57458"/>
          <a:stretch/>
        </p:blipFill>
        <p:spPr>
          <a:xfrm rot="17036413">
            <a:off x="6483757" y="4579847"/>
            <a:ext cx="1257115" cy="52553"/>
          </a:xfrm>
          <a:prstGeom prst="rect">
            <a:avLst/>
          </a:prstGeom>
        </p:spPr>
      </p:pic>
      <p:sp>
        <p:nvSpPr>
          <p:cNvPr id="94" name="Rectangle 93">
            <a:extLst>
              <a:ext uri="{FF2B5EF4-FFF2-40B4-BE49-F238E27FC236}">
                <a16:creationId xmlns:a16="http://schemas.microsoft.com/office/drawing/2014/main" id="{BC18D2EA-E60C-486B-8759-6ECF9C94849E}"/>
              </a:ext>
            </a:extLst>
          </p:cNvPr>
          <p:cNvSpPr/>
          <p:nvPr/>
        </p:nvSpPr>
        <p:spPr>
          <a:xfrm>
            <a:off x="7128636" y="4179438"/>
            <a:ext cx="1099981" cy="276999"/>
          </a:xfrm>
          <a:prstGeom prst="rect">
            <a:avLst/>
          </a:prstGeom>
        </p:spPr>
        <p:txBody>
          <a:bodyPr wrap="square">
            <a:spAutoFit/>
          </a:bodyPr>
          <a:lstStyle/>
          <a:p>
            <a:r>
              <a:rPr lang="en-US" sz="1200" dirty="0">
                <a:solidFill>
                  <a:schemeClr val="accent1">
                    <a:lumMod val="25000"/>
                  </a:schemeClr>
                </a:solidFill>
              </a:rPr>
              <a:t>(0.2, 0.0, 0.6)</a:t>
            </a:r>
          </a:p>
        </p:txBody>
      </p:sp>
      <p:pic>
        <p:nvPicPr>
          <p:cNvPr id="95" name="Picture 94">
            <a:extLst>
              <a:ext uri="{FF2B5EF4-FFF2-40B4-BE49-F238E27FC236}">
                <a16:creationId xmlns:a16="http://schemas.microsoft.com/office/drawing/2014/main" id="{AF6B01A7-B127-4E7F-A0DD-F40328F4F760}"/>
              </a:ext>
            </a:extLst>
          </p:cNvPr>
          <p:cNvPicPr>
            <a:picLocks noChangeAspect="1"/>
          </p:cNvPicPr>
          <p:nvPr/>
        </p:nvPicPr>
        <p:blipFill rotWithShape="1">
          <a:blip r:embed="rId2"/>
          <a:srcRect b="57458"/>
          <a:stretch/>
        </p:blipFill>
        <p:spPr>
          <a:xfrm rot="17036413">
            <a:off x="6189319" y="5770581"/>
            <a:ext cx="1257115" cy="52553"/>
          </a:xfrm>
          <a:prstGeom prst="rect">
            <a:avLst/>
          </a:prstGeom>
        </p:spPr>
      </p:pic>
      <p:sp>
        <p:nvSpPr>
          <p:cNvPr id="97" name="Rectangle 96">
            <a:extLst>
              <a:ext uri="{FF2B5EF4-FFF2-40B4-BE49-F238E27FC236}">
                <a16:creationId xmlns:a16="http://schemas.microsoft.com/office/drawing/2014/main" id="{CE14D0FA-1631-4255-A09F-1D71765BF2D7}"/>
              </a:ext>
            </a:extLst>
          </p:cNvPr>
          <p:cNvSpPr/>
          <p:nvPr/>
        </p:nvSpPr>
        <p:spPr>
          <a:xfrm>
            <a:off x="5299111" y="5752944"/>
            <a:ext cx="1202573" cy="276999"/>
          </a:xfrm>
          <a:prstGeom prst="rect">
            <a:avLst/>
          </a:prstGeom>
        </p:spPr>
        <p:txBody>
          <a:bodyPr wrap="square">
            <a:spAutoFit/>
          </a:bodyPr>
          <a:lstStyle/>
          <a:p>
            <a:r>
              <a:rPr lang="en-US" sz="1200" dirty="0">
                <a:solidFill>
                  <a:schemeClr val="accent1">
                    <a:lumMod val="25000"/>
                  </a:schemeClr>
                </a:solidFill>
              </a:rPr>
              <a:t>(-0.8, 0.0, -0.4)</a:t>
            </a:r>
          </a:p>
        </p:txBody>
      </p:sp>
      <p:sp>
        <p:nvSpPr>
          <p:cNvPr id="98" name="Rectangle 97">
            <a:extLst>
              <a:ext uri="{FF2B5EF4-FFF2-40B4-BE49-F238E27FC236}">
                <a16:creationId xmlns:a16="http://schemas.microsoft.com/office/drawing/2014/main" id="{B01A8452-0D45-43B9-AB46-4C79E7A3A43C}"/>
              </a:ext>
            </a:extLst>
          </p:cNvPr>
          <p:cNvSpPr/>
          <p:nvPr/>
        </p:nvSpPr>
        <p:spPr>
          <a:xfrm>
            <a:off x="7743464" y="4427698"/>
            <a:ext cx="1099981" cy="276999"/>
          </a:xfrm>
          <a:prstGeom prst="rect">
            <a:avLst/>
          </a:prstGeom>
        </p:spPr>
        <p:txBody>
          <a:bodyPr wrap="square">
            <a:spAutoFit/>
          </a:bodyPr>
          <a:lstStyle/>
          <a:p>
            <a:r>
              <a:rPr lang="en-US" sz="1200" dirty="0">
                <a:solidFill>
                  <a:schemeClr val="accent1">
                    <a:lumMod val="25000"/>
                  </a:schemeClr>
                </a:solidFill>
              </a:rPr>
              <a:t>(0.8, 0.0, 0.4)</a:t>
            </a:r>
          </a:p>
        </p:txBody>
      </p:sp>
      <p:grpSp>
        <p:nvGrpSpPr>
          <p:cNvPr id="34" name="Group 33">
            <a:extLst>
              <a:ext uri="{FF2B5EF4-FFF2-40B4-BE49-F238E27FC236}">
                <a16:creationId xmlns:a16="http://schemas.microsoft.com/office/drawing/2014/main" id="{487F634C-5BDA-4A2F-9629-3C95E126D38A}"/>
              </a:ext>
            </a:extLst>
          </p:cNvPr>
          <p:cNvGrpSpPr/>
          <p:nvPr/>
        </p:nvGrpSpPr>
        <p:grpSpPr>
          <a:xfrm>
            <a:off x="7327982" y="4403949"/>
            <a:ext cx="164592" cy="164592"/>
            <a:chOff x="8591059" y="2033993"/>
            <a:chExt cx="164592" cy="164592"/>
          </a:xfrm>
        </p:grpSpPr>
        <p:sp>
          <p:nvSpPr>
            <p:cNvPr id="101" name="Oval 100">
              <a:extLst>
                <a:ext uri="{FF2B5EF4-FFF2-40B4-BE49-F238E27FC236}">
                  <a16:creationId xmlns:a16="http://schemas.microsoft.com/office/drawing/2014/main" id="{7AA5C466-96A8-4881-9FAB-BA4860EAC65C}"/>
                </a:ext>
              </a:extLst>
            </p:cNvPr>
            <p:cNvSpPr>
              <a:spLocks noChangeAspect="1"/>
            </p:cNvSpPr>
            <p:nvPr/>
          </p:nvSpPr>
          <p:spPr>
            <a:xfrm rot="10800000">
              <a:off x="8636779" y="2079713"/>
              <a:ext cx="73152" cy="73152"/>
            </a:xfrm>
            <a:prstGeom prst="ellipse">
              <a:avLst/>
            </a:prstGeom>
            <a:solidFill>
              <a:schemeClr val="accent1">
                <a:lumMod val="2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7719394E-D20F-40A6-9D7F-B1836BDA3A65}"/>
                </a:ext>
              </a:extLst>
            </p:cNvPr>
            <p:cNvSpPr>
              <a:spLocks noChangeAspect="1"/>
            </p:cNvSpPr>
            <p:nvPr/>
          </p:nvSpPr>
          <p:spPr>
            <a:xfrm>
              <a:off x="8618491" y="2061425"/>
              <a:ext cx="109728" cy="109728"/>
            </a:xfrm>
            <a:prstGeom prst="ellipse">
              <a:avLst/>
            </a:prstGeom>
            <a:noFill/>
            <a:ln w="12700">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E43E6F0D-EC24-49D3-ACF7-1A70364EB139}"/>
                </a:ext>
              </a:extLst>
            </p:cNvPr>
            <p:cNvSpPr>
              <a:spLocks noChangeAspect="1"/>
            </p:cNvSpPr>
            <p:nvPr/>
          </p:nvSpPr>
          <p:spPr>
            <a:xfrm>
              <a:off x="8591059" y="2033993"/>
              <a:ext cx="164592" cy="164592"/>
            </a:xfrm>
            <a:prstGeom prst="ellipse">
              <a:avLst/>
            </a:prstGeom>
            <a:noFill/>
            <a:ln w="12700">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E084106D-CE00-4E44-BAED-086E89298773}"/>
              </a:ext>
            </a:extLst>
          </p:cNvPr>
          <p:cNvGrpSpPr/>
          <p:nvPr/>
        </p:nvGrpSpPr>
        <p:grpSpPr>
          <a:xfrm>
            <a:off x="8143660" y="4655910"/>
            <a:ext cx="164592" cy="164592"/>
            <a:chOff x="8591059" y="2033993"/>
            <a:chExt cx="164592" cy="164592"/>
          </a:xfrm>
        </p:grpSpPr>
        <p:sp>
          <p:nvSpPr>
            <p:cNvPr id="119" name="Oval 118">
              <a:extLst>
                <a:ext uri="{FF2B5EF4-FFF2-40B4-BE49-F238E27FC236}">
                  <a16:creationId xmlns:a16="http://schemas.microsoft.com/office/drawing/2014/main" id="{59D3F1D1-E4C7-4CE2-BAF4-8FE080D8BA6D}"/>
                </a:ext>
              </a:extLst>
            </p:cNvPr>
            <p:cNvSpPr>
              <a:spLocks noChangeAspect="1"/>
            </p:cNvSpPr>
            <p:nvPr/>
          </p:nvSpPr>
          <p:spPr>
            <a:xfrm rot="10800000">
              <a:off x="8636779" y="2079713"/>
              <a:ext cx="73152" cy="73152"/>
            </a:xfrm>
            <a:prstGeom prst="ellipse">
              <a:avLst/>
            </a:prstGeom>
            <a:solidFill>
              <a:schemeClr val="accent1">
                <a:lumMod val="2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20" name="Oval 119">
              <a:extLst>
                <a:ext uri="{FF2B5EF4-FFF2-40B4-BE49-F238E27FC236}">
                  <a16:creationId xmlns:a16="http://schemas.microsoft.com/office/drawing/2014/main" id="{ECB77D9F-6E73-45E1-AB10-EF70293E35AD}"/>
                </a:ext>
              </a:extLst>
            </p:cNvPr>
            <p:cNvSpPr>
              <a:spLocks noChangeAspect="1"/>
            </p:cNvSpPr>
            <p:nvPr/>
          </p:nvSpPr>
          <p:spPr>
            <a:xfrm>
              <a:off x="8618491" y="2061425"/>
              <a:ext cx="109728" cy="109728"/>
            </a:xfrm>
            <a:prstGeom prst="ellipse">
              <a:avLst/>
            </a:prstGeom>
            <a:noFill/>
            <a:ln w="12700">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a:extLst>
                <a:ext uri="{FF2B5EF4-FFF2-40B4-BE49-F238E27FC236}">
                  <a16:creationId xmlns:a16="http://schemas.microsoft.com/office/drawing/2014/main" id="{16DBB6CE-3D54-4710-83BF-3B1FC68072F8}"/>
                </a:ext>
              </a:extLst>
            </p:cNvPr>
            <p:cNvSpPr>
              <a:spLocks noChangeAspect="1"/>
            </p:cNvSpPr>
            <p:nvPr/>
          </p:nvSpPr>
          <p:spPr>
            <a:xfrm>
              <a:off x="8591059" y="2033993"/>
              <a:ext cx="164592" cy="164592"/>
            </a:xfrm>
            <a:prstGeom prst="ellipse">
              <a:avLst/>
            </a:prstGeom>
            <a:noFill/>
            <a:ln w="12700">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102">
            <a:extLst>
              <a:ext uri="{FF2B5EF4-FFF2-40B4-BE49-F238E27FC236}">
                <a16:creationId xmlns:a16="http://schemas.microsoft.com/office/drawing/2014/main" id="{B2F4E419-A148-4E75-8656-3582357C20C5}"/>
              </a:ext>
            </a:extLst>
          </p:cNvPr>
          <p:cNvGrpSpPr/>
          <p:nvPr/>
        </p:nvGrpSpPr>
        <p:grpSpPr>
          <a:xfrm>
            <a:off x="5590494" y="5607759"/>
            <a:ext cx="164592" cy="164592"/>
            <a:chOff x="8591059" y="2033993"/>
            <a:chExt cx="164592" cy="164592"/>
          </a:xfrm>
        </p:grpSpPr>
        <p:sp>
          <p:nvSpPr>
            <p:cNvPr id="104" name="Oval 103">
              <a:extLst>
                <a:ext uri="{FF2B5EF4-FFF2-40B4-BE49-F238E27FC236}">
                  <a16:creationId xmlns:a16="http://schemas.microsoft.com/office/drawing/2014/main" id="{AEA16F79-5DD0-4FC2-A5A9-260BE91EA008}"/>
                </a:ext>
              </a:extLst>
            </p:cNvPr>
            <p:cNvSpPr>
              <a:spLocks noChangeAspect="1"/>
            </p:cNvSpPr>
            <p:nvPr/>
          </p:nvSpPr>
          <p:spPr>
            <a:xfrm rot="10800000">
              <a:off x="8636779" y="2079713"/>
              <a:ext cx="73152" cy="73152"/>
            </a:xfrm>
            <a:prstGeom prst="ellipse">
              <a:avLst/>
            </a:prstGeom>
            <a:solidFill>
              <a:schemeClr val="accent1">
                <a:lumMod val="2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6C73F8E3-F5E6-4C7A-A626-2CC4760EA863}"/>
                </a:ext>
              </a:extLst>
            </p:cNvPr>
            <p:cNvSpPr>
              <a:spLocks noChangeAspect="1"/>
            </p:cNvSpPr>
            <p:nvPr/>
          </p:nvSpPr>
          <p:spPr>
            <a:xfrm>
              <a:off x="8618491" y="2061425"/>
              <a:ext cx="109728" cy="109728"/>
            </a:xfrm>
            <a:prstGeom prst="ellipse">
              <a:avLst/>
            </a:prstGeom>
            <a:noFill/>
            <a:ln w="12700">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2989CD08-36D4-44D4-9A75-80BD43A2CA5F}"/>
                </a:ext>
              </a:extLst>
            </p:cNvPr>
            <p:cNvSpPr>
              <a:spLocks noChangeAspect="1"/>
            </p:cNvSpPr>
            <p:nvPr/>
          </p:nvSpPr>
          <p:spPr>
            <a:xfrm>
              <a:off x="8591059" y="2033993"/>
              <a:ext cx="164592" cy="164592"/>
            </a:xfrm>
            <a:prstGeom prst="ellipse">
              <a:avLst/>
            </a:prstGeom>
            <a:noFill/>
            <a:ln w="12700">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7" name="Picture 106">
            <a:extLst>
              <a:ext uri="{FF2B5EF4-FFF2-40B4-BE49-F238E27FC236}">
                <a16:creationId xmlns:a16="http://schemas.microsoft.com/office/drawing/2014/main" id="{7F20AC3F-0BAC-40C5-BEE6-A66C65E534E6}"/>
              </a:ext>
            </a:extLst>
          </p:cNvPr>
          <p:cNvPicPr>
            <a:picLocks noChangeAspect="1"/>
          </p:cNvPicPr>
          <p:nvPr/>
        </p:nvPicPr>
        <p:blipFill rotWithShape="1">
          <a:blip r:embed="rId2"/>
          <a:srcRect b="57458"/>
          <a:stretch/>
        </p:blipFill>
        <p:spPr>
          <a:xfrm rot="17036413">
            <a:off x="1716374" y="4519680"/>
            <a:ext cx="1257115" cy="52553"/>
          </a:xfrm>
          <a:prstGeom prst="rect">
            <a:avLst/>
          </a:prstGeom>
        </p:spPr>
      </p:pic>
      <p:cxnSp>
        <p:nvCxnSpPr>
          <p:cNvPr id="122" name="Straight Arrow Connector 121">
            <a:extLst>
              <a:ext uri="{FF2B5EF4-FFF2-40B4-BE49-F238E27FC236}">
                <a16:creationId xmlns:a16="http://schemas.microsoft.com/office/drawing/2014/main" id="{F752ED97-511C-4051-8FF6-B068888A1AC4}"/>
              </a:ext>
            </a:extLst>
          </p:cNvPr>
          <p:cNvCxnSpPr>
            <a:cxnSpLocks/>
          </p:cNvCxnSpPr>
          <p:nvPr/>
        </p:nvCxnSpPr>
        <p:spPr>
          <a:xfrm flipH="1">
            <a:off x="970646" y="4304851"/>
            <a:ext cx="1288763" cy="467849"/>
          </a:xfrm>
          <a:prstGeom prst="straightConnector1">
            <a:avLst/>
          </a:prstGeom>
          <a:ln>
            <a:headEnd type="none"/>
            <a:tailEnd type="triangle"/>
          </a:ln>
        </p:spPr>
        <p:style>
          <a:lnRef idx="1">
            <a:schemeClr val="accent4"/>
          </a:lnRef>
          <a:fillRef idx="0">
            <a:schemeClr val="accent4"/>
          </a:fillRef>
          <a:effectRef idx="0">
            <a:schemeClr val="accent4"/>
          </a:effectRef>
          <a:fontRef idx="minor">
            <a:schemeClr val="tx1"/>
          </a:fontRef>
        </p:style>
      </p:cxnSp>
      <p:sp>
        <p:nvSpPr>
          <p:cNvPr id="3" name="TextBox 2">
            <a:extLst>
              <a:ext uri="{FF2B5EF4-FFF2-40B4-BE49-F238E27FC236}">
                <a16:creationId xmlns:a16="http://schemas.microsoft.com/office/drawing/2014/main" id="{9008FC65-A104-420F-9499-DDA4E84161CF}"/>
              </a:ext>
            </a:extLst>
          </p:cNvPr>
          <p:cNvSpPr txBox="1"/>
          <p:nvPr/>
        </p:nvSpPr>
        <p:spPr>
          <a:xfrm>
            <a:off x="3100840" y="1859719"/>
            <a:ext cx="3479712" cy="1569660"/>
          </a:xfrm>
          <a:prstGeom prst="rect">
            <a:avLst/>
          </a:prstGeom>
          <a:noFill/>
        </p:spPr>
        <p:txBody>
          <a:bodyPr wrap="square" rtlCol="0">
            <a:spAutoFit/>
          </a:bodyPr>
          <a:lstStyle/>
          <a:p>
            <a:pPr marL="342900" indent="-342900">
              <a:buFont typeface="+mj-lt"/>
              <a:buAutoNum type="alphaUcPeriod"/>
            </a:pPr>
            <a:r>
              <a:rPr lang="en-US" sz="1600" dirty="0"/>
              <a:t>Draw a vector between each pair of atoms in the unit cell.</a:t>
            </a:r>
          </a:p>
          <a:p>
            <a:pPr marL="342900" indent="-342900">
              <a:buFont typeface="+mj-lt"/>
              <a:buAutoNum type="alphaUcPeriod"/>
            </a:pPr>
            <a:r>
              <a:rPr lang="en-US" sz="1600" dirty="0"/>
              <a:t>Translate each vector tail to the origin.</a:t>
            </a:r>
          </a:p>
          <a:p>
            <a:pPr marL="342900" indent="-342900">
              <a:buFont typeface="+mj-lt"/>
              <a:buAutoNum type="alphaUcPeriod"/>
            </a:pPr>
            <a:r>
              <a:rPr lang="en-US" sz="1600" dirty="0"/>
              <a:t>A Patterson peak occurs at each vector head.</a:t>
            </a:r>
          </a:p>
        </p:txBody>
      </p:sp>
      <p:cxnSp>
        <p:nvCxnSpPr>
          <p:cNvPr id="72" name="Straight Arrow Connector 71">
            <a:extLst>
              <a:ext uri="{FF2B5EF4-FFF2-40B4-BE49-F238E27FC236}">
                <a16:creationId xmlns:a16="http://schemas.microsoft.com/office/drawing/2014/main" id="{91AFE23E-764E-4190-B996-673F7622AA0B}"/>
              </a:ext>
            </a:extLst>
          </p:cNvPr>
          <p:cNvCxnSpPr>
            <a:cxnSpLocks/>
          </p:cNvCxnSpPr>
          <p:nvPr/>
        </p:nvCxnSpPr>
        <p:spPr>
          <a:xfrm rot="10800000" flipH="1">
            <a:off x="984580" y="4335657"/>
            <a:ext cx="1288763" cy="467849"/>
          </a:xfrm>
          <a:prstGeom prst="straightConnector1">
            <a:avLst/>
          </a:prstGeom>
          <a:ln>
            <a:headEnd type="none"/>
            <a:tailEnd type="triangle"/>
          </a:ln>
        </p:spPr>
        <p:style>
          <a:lnRef idx="1">
            <a:schemeClr val="accent4"/>
          </a:lnRef>
          <a:fillRef idx="0">
            <a:schemeClr val="accent4"/>
          </a:fillRef>
          <a:effectRef idx="0">
            <a:schemeClr val="accent4"/>
          </a:effectRef>
          <a:fontRef idx="minor">
            <a:schemeClr val="tx1"/>
          </a:fontRef>
        </p:style>
      </p:cxnSp>
      <p:grpSp>
        <p:nvGrpSpPr>
          <p:cNvPr id="91" name="Group 90">
            <a:extLst>
              <a:ext uri="{FF2B5EF4-FFF2-40B4-BE49-F238E27FC236}">
                <a16:creationId xmlns:a16="http://schemas.microsoft.com/office/drawing/2014/main" id="{B3F88DC4-CC29-4B22-AD12-024FA5E046EB}"/>
              </a:ext>
            </a:extLst>
          </p:cNvPr>
          <p:cNvGrpSpPr>
            <a:grpSpLocks noChangeAspect="1"/>
          </p:cNvGrpSpPr>
          <p:nvPr/>
        </p:nvGrpSpPr>
        <p:grpSpPr>
          <a:xfrm>
            <a:off x="6780737" y="5009013"/>
            <a:ext cx="359659" cy="359659"/>
            <a:chOff x="8591059" y="2033993"/>
            <a:chExt cx="164592" cy="164592"/>
          </a:xfrm>
        </p:grpSpPr>
        <p:sp>
          <p:nvSpPr>
            <p:cNvPr id="92" name="Oval 91">
              <a:extLst>
                <a:ext uri="{FF2B5EF4-FFF2-40B4-BE49-F238E27FC236}">
                  <a16:creationId xmlns:a16="http://schemas.microsoft.com/office/drawing/2014/main" id="{0F1B9874-2198-40FC-B204-33984630B6A3}"/>
                </a:ext>
              </a:extLst>
            </p:cNvPr>
            <p:cNvSpPr>
              <a:spLocks noChangeAspect="1"/>
            </p:cNvSpPr>
            <p:nvPr/>
          </p:nvSpPr>
          <p:spPr>
            <a:xfrm rot="10800000">
              <a:off x="8636779" y="2079713"/>
              <a:ext cx="73152" cy="73152"/>
            </a:xfrm>
            <a:prstGeom prst="ellipse">
              <a:avLst/>
            </a:prstGeom>
            <a:solidFill>
              <a:schemeClr val="accent1">
                <a:lumMod val="25000"/>
              </a:schemeClr>
            </a:solidFill>
            <a:ln w="28575">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150C0C2D-0A6B-4B70-98A1-86C58CBED76A}"/>
                </a:ext>
              </a:extLst>
            </p:cNvPr>
            <p:cNvSpPr>
              <a:spLocks noChangeAspect="1"/>
            </p:cNvSpPr>
            <p:nvPr/>
          </p:nvSpPr>
          <p:spPr>
            <a:xfrm>
              <a:off x="8618491" y="2061425"/>
              <a:ext cx="109728" cy="109728"/>
            </a:xfrm>
            <a:prstGeom prst="ellipse">
              <a:avLst/>
            </a:prstGeom>
            <a:noFill/>
            <a:ln w="28575">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6C21CD81-C78A-4A49-BD29-D333FDDB6F06}"/>
                </a:ext>
              </a:extLst>
            </p:cNvPr>
            <p:cNvSpPr>
              <a:spLocks noChangeAspect="1"/>
            </p:cNvSpPr>
            <p:nvPr/>
          </p:nvSpPr>
          <p:spPr>
            <a:xfrm>
              <a:off x="8591059" y="2033993"/>
              <a:ext cx="164592" cy="164592"/>
            </a:xfrm>
            <a:prstGeom prst="ellipse">
              <a:avLst/>
            </a:prstGeom>
            <a:noFill/>
            <a:ln w="28575">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00526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5E-6 -3.7037E-6 L 0.64862 0.05672 " pathEditMode="relative" rAng="0" ptsTypes="AA">
                                      <p:cBhvr>
                                        <p:cTn id="6" dur="2000" fill="hold"/>
                                        <p:tgtEl>
                                          <p:spTgt spid="72"/>
                                        </p:tgtEl>
                                        <p:attrNameLst>
                                          <p:attrName>ppt_x</p:attrName>
                                          <p:attrName>ppt_y</p:attrName>
                                        </p:attrNameLst>
                                      </p:cBhvr>
                                      <p:rCtr x="32431" y="2824"/>
                                    </p:animMotion>
                                  </p:childTnLst>
                                </p:cTn>
                              </p:par>
                            </p:childTnLst>
                          </p:cTn>
                        </p:par>
                        <p:par>
                          <p:cTn id="7" fill="hold">
                            <p:stCondLst>
                              <p:cond delay="2000"/>
                            </p:stCondLst>
                            <p:childTnLst>
                              <p:par>
                                <p:cTn id="8" presetID="1" presetClass="entr" presetSubtype="0" fill="hold" grpId="0" nodeType="afterEffect">
                                  <p:stCondLst>
                                    <p:cond delay="0"/>
                                  </p:stCondLst>
                                  <p:childTnLst>
                                    <p:set>
                                      <p:cBhvr>
                                        <p:cTn id="9" dur="1" fill="hold">
                                          <p:stCondLst>
                                            <p:cond delay="0"/>
                                          </p:stCondLst>
                                        </p:cTn>
                                        <p:tgtEl>
                                          <p:spTgt spid="98"/>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11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2" presetClass="path" presetSubtype="0" accel="50000" decel="50000" fill="hold" nodeType="clickEffect">
                                  <p:stCondLst>
                                    <p:cond delay="0"/>
                                  </p:stCondLst>
                                  <p:childTnLst>
                                    <p:animMotion origin="layout" path="M -2.5E-6 4.44444E-6 L 0.51216 0.13472 " pathEditMode="relative" rAng="0" ptsTypes="AA">
                                      <p:cBhvr>
                                        <p:cTn id="15" dur="2000" fill="hold"/>
                                        <p:tgtEl>
                                          <p:spTgt spid="122"/>
                                        </p:tgtEl>
                                        <p:attrNameLst>
                                          <p:attrName>ppt_x</p:attrName>
                                          <p:attrName>ppt_y</p:attrName>
                                        </p:attrNameLst>
                                      </p:cBhvr>
                                      <p:rCtr x="25608" y="6736"/>
                                    </p:animMotion>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0"/>
                                          </p:stCondLst>
                                        </p:cTn>
                                        <p:tgtEl>
                                          <p:spTgt spid="97"/>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nodeType="afterEffect">
                                  <p:stCondLst>
                                    <p:cond delay="0"/>
                                  </p:stCondLst>
                                  <p:childTnLst>
                                    <p:set>
                                      <p:cBhvr>
                                        <p:cTn id="21" dur="1" fill="hold">
                                          <p:stCondLst>
                                            <p:cond delay="0"/>
                                          </p:stCondLst>
                                        </p:cTn>
                                        <p:tgtEl>
                                          <p:spTgt spid="10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4"/>
                                        </p:tgtEl>
                                        <p:attrNameLst>
                                          <p:attrName>style.visibility</p:attrName>
                                        </p:attrNameLst>
                                      </p:cBhvr>
                                      <p:to>
                                        <p:strVal val="visible"/>
                                      </p:to>
                                    </p:set>
                                    <p:animEffect transition="in" filter="fade">
                                      <p:cBhvr>
                                        <p:cTn id="26" dur="500"/>
                                        <p:tgtEl>
                                          <p:spTgt spid="94"/>
                                        </p:tgtEl>
                                      </p:cBhvr>
                                    </p:animEffect>
                                  </p:childTnLst>
                                </p:cTn>
                              </p:par>
                              <p:par>
                                <p:cTn id="27" presetID="10" presetClass="entr" presetSubtype="0" fill="hold" nodeType="with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7"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8C0E48E-7501-485A-9461-E02D095E9EC2}"/>
              </a:ext>
            </a:extLst>
          </p:cNvPr>
          <p:cNvSpPr/>
          <p:nvPr/>
        </p:nvSpPr>
        <p:spPr>
          <a:xfrm>
            <a:off x="713508" y="2563090"/>
            <a:ext cx="4869874" cy="1066801"/>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20760F-3388-408A-B76F-8525CD3B4820}"/>
              </a:ext>
            </a:extLst>
          </p:cNvPr>
          <p:cNvSpPr>
            <a:spLocks noGrp="1"/>
          </p:cNvSpPr>
          <p:nvPr>
            <p:ph type="title"/>
          </p:nvPr>
        </p:nvSpPr>
        <p:spPr>
          <a:xfrm>
            <a:off x="457199" y="274638"/>
            <a:ext cx="8451273" cy="1143000"/>
          </a:xfrm>
        </p:spPr>
        <p:txBody>
          <a:bodyPr/>
          <a:lstStyle/>
          <a:p>
            <a:pPr algn="l"/>
            <a:r>
              <a:rPr lang="en-US" dirty="0"/>
              <a:t>Direct methods output.</a:t>
            </a:r>
          </a:p>
        </p:txBody>
      </p:sp>
      <p:sp>
        <p:nvSpPr>
          <p:cNvPr id="6" name="Rectangle 5">
            <a:extLst>
              <a:ext uri="{FF2B5EF4-FFF2-40B4-BE49-F238E27FC236}">
                <a16:creationId xmlns:a16="http://schemas.microsoft.com/office/drawing/2014/main" id="{45B60EAF-E3AD-4963-B086-0CD8D68C32C7}"/>
              </a:ext>
            </a:extLst>
          </p:cNvPr>
          <p:cNvSpPr/>
          <p:nvPr/>
        </p:nvSpPr>
        <p:spPr>
          <a:xfrm>
            <a:off x="1634835" y="4488872"/>
            <a:ext cx="2590801" cy="82558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1CC8D9B-21CA-45C5-955B-5CAA9B913E28}"/>
              </a:ext>
            </a:extLst>
          </p:cNvPr>
          <p:cNvSpPr/>
          <p:nvPr/>
        </p:nvSpPr>
        <p:spPr>
          <a:xfrm>
            <a:off x="713508" y="1543544"/>
            <a:ext cx="7716983" cy="3785652"/>
          </a:xfrm>
          <a:prstGeom prst="rect">
            <a:avLst/>
          </a:prstGeom>
        </p:spPr>
        <p:txBody>
          <a:bodyPr wrap="square">
            <a:spAutoFit/>
          </a:bodyPr>
          <a:lstStyle/>
          <a:p>
            <a:r>
              <a:rPr lang="en-US" sz="1600" dirty="0">
                <a:latin typeface="Courier New" panose="02070309020205020404" pitchFamily="49" charset="0"/>
                <a:cs typeface="Courier New" panose="02070309020205020404" pitchFamily="49" charset="0"/>
              </a:rPr>
              <a:t> PSUM 103.31  PSMF Peaks: 171 53 14 13 12 12 12 12 12</a:t>
            </a:r>
          </a:p>
          <a:p>
            <a:r>
              <a:rPr lang="en-US" sz="1600" dirty="0">
                <a:latin typeface="Courier New" panose="02070309020205020404" pitchFamily="49" charset="0"/>
                <a:cs typeface="Courier New" panose="02070309020205020404" pitchFamily="49" charset="0"/>
              </a:rPr>
              <a:t> Cycle 3  Peaks 99 26 5</a:t>
            </a:r>
          </a:p>
          <a:p>
            <a:r>
              <a:rPr lang="en-US" sz="1600" dirty="0">
                <a:latin typeface="Courier New" panose="02070309020205020404" pitchFamily="49" charset="0"/>
                <a:cs typeface="Courier New" panose="02070309020205020404" pitchFamily="49" charset="0"/>
              </a:rPr>
              <a:t> R = 0.297, </a:t>
            </a:r>
            <a:r>
              <a:rPr lang="en-US" sz="1600" dirty="0" err="1">
                <a:latin typeface="Courier New" panose="02070309020205020404" pitchFamily="49" charset="0"/>
                <a:cs typeface="Courier New" panose="02070309020205020404" pitchFamily="49" charset="0"/>
              </a:rPr>
              <a:t>Min.fun</a:t>
            </a:r>
            <a:r>
              <a:rPr lang="en-US" sz="1600" dirty="0">
                <a:latin typeface="Courier New" panose="02070309020205020404" pitchFamily="49" charset="0"/>
                <a:cs typeface="Courier New" panose="02070309020205020404" pitchFamily="49" charset="0"/>
              </a:rPr>
              <a:t>. = 0.370, &lt;cos&gt; = 0.587, Ra = 0.281</a:t>
            </a:r>
          </a:p>
          <a:p>
            <a:endParaRPr lang="en-US" sz="1600" dirty="0">
              <a:latin typeface="Courier New" panose="02070309020205020404" pitchFamily="49" charset="0"/>
              <a:cs typeface="Courier New" panose="02070309020205020404" pitchFamily="49" charset="0"/>
            </a:endParaRPr>
          </a:p>
          <a:p>
            <a:r>
              <a:rPr lang="en-US" sz="1600" dirty="0">
                <a:latin typeface="Courier New" panose="02070309020205020404" pitchFamily="49" charset="0"/>
                <a:cs typeface="Courier New" panose="02070309020205020404" pitchFamily="49" charset="0"/>
              </a:rPr>
              <a:t>    x       y       z      </a:t>
            </a:r>
            <a:r>
              <a:rPr lang="en-US" sz="1600" dirty="0" err="1">
                <a:latin typeface="Courier New" panose="02070309020205020404" pitchFamily="49" charset="0"/>
                <a:cs typeface="Courier New" panose="02070309020205020404" pitchFamily="49" charset="0"/>
              </a:rPr>
              <a:t>sof</a:t>
            </a:r>
            <a:r>
              <a:rPr lang="en-US" sz="1600" dirty="0">
                <a:latin typeface="Courier New" panose="02070309020205020404" pitchFamily="49" charset="0"/>
                <a:cs typeface="Courier New" panose="02070309020205020404" pitchFamily="49" charset="0"/>
              </a:rPr>
              <a:t>  height</a:t>
            </a:r>
          </a:p>
          <a:p>
            <a:r>
              <a:rPr lang="en-US" sz="1600" dirty="0">
                <a:latin typeface="Courier New" panose="02070309020205020404" pitchFamily="49" charset="0"/>
                <a:cs typeface="Courier New" panose="02070309020205020404" pitchFamily="49" charset="0"/>
              </a:rPr>
              <a:t> 0.25578 0.69720 0.06393  1.000  99.90</a:t>
            </a:r>
          </a:p>
          <a:p>
            <a:r>
              <a:rPr lang="en-US" sz="1600" dirty="0">
                <a:latin typeface="Courier New" panose="02070309020205020404" pitchFamily="49" charset="0"/>
                <a:cs typeface="Courier New" panose="02070309020205020404" pitchFamily="49" charset="0"/>
              </a:rPr>
              <a:t> 0.20477 0.74650 0.12408  1.000  26.97</a:t>
            </a:r>
          </a:p>
          <a:p>
            <a:r>
              <a:rPr lang="en-US" sz="1600" dirty="0">
                <a:latin typeface="Courier New" panose="02070309020205020404" pitchFamily="49" charset="0"/>
                <a:cs typeface="Courier New" panose="02070309020205020404" pitchFamily="49" charset="0"/>
              </a:rPr>
              <a:t> 0.29138 0.75822 0.18655  1.000   5.20</a:t>
            </a:r>
          </a:p>
          <a:p>
            <a:endParaRPr lang="en-US" sz="1600" dirty="0">
              <a:latin typeface="Courier New" panose="02070309020205020404" pitchFamily="49" charset="0"/>
              <a:cs typeface="Courier New" panose="02070309020205020404" pitchFamily="49" charset="0"/>
            </a:endParaRPr>
          </a:p>
          <a:p>
            <a:r>
              <a:rPr lang="en-US" sz="1600" dirty="0">
                <a:latin typeface="Courier New" panose="02070309020205020404" pitchFamily="49" charset="0"/>
                <a:cs typeface="Courier New" panose="02070309020205020404" pitchFamily="49" charset="0"/>
              </a:rPr>
              <a:t> Minimum distances (top row) and PSMF (bottom row)</a:t>
            </a:r>
          </a:p>
          <a:p>
            <a:endParaRPr lang="en-US" sz="1600" dirty="0">
              <a:latin typeface="Courier New" panose="02070309020205020404" pitchFamily="49" charset="0"/>
              <a:cs typeface="Courier New" panose="02070309020205020404" pitchFamily="49" charset="0"/>
            </a:endParaRPr>
          </a:p>
          <a:p>
            <a:r>
              <a:rPr lang="en-US" sz="1600" dirty="0">
                <a:latin typeface="Courier New" panose="02070309020205020404" pitchFamily="49" charset="0"/>
                <a:cs typeface="Courier New" panose="02070309020205020404" pitchFamily="49" charset="0"/>
              </a:rPr>
              <a:t> Peak    x      y      z      self  cross-vectors</a:t>
            </a:r>
          </a:p>
          <a:p>
            <a:endParaRPr lang="en-US" sz="1600" dirty="0">
              <a:latin typeface="Courier New" panose="02070309020205020404" pitchFamily="49" charset="0"/>
              <a:cs typeface="Courier New" panose="02070309020205020404" pitchFamily="49" charset="0"/>
            </a:endParaRPr>
          </a:p>
          <a:p>
            <a:r>
              <a:rPr lang="en-US" sz="1600" dirty="0">
                <a:latin typeface="Courier New" panose="02070309020205020404" pitchFamily="49" charset="0"/>
                <a:cs typeface="Courier New" panose="02070309020205020404" pitchFamily="49" charset="0"/>
              </a:rPr>
              <a:t> 99.9  0.2558 0.6972 0.0639   37.0</a:t>
            </a:r>
          </a:p>
          <a:p>
            <a:r>
              <a:rPr lang="en-US" sz="1600" dirty="0">
                <a:latin typeface="Courier New" panose="02070309020205020404" pitchFamily="49" charset="0"/>
                <a:cs typeface="Courier New" panose="02070309020205020404" pitchFamily="49" charset="0"/>
              </a:rPr>
              <a:t>                             112.6</a:t>
            </a:r>
          </a:p>
        </p:txBody>
      </p:sp>
      <p:pic>
        <p:nvPicPr>
          <p:cNvPr id="8" name="Graphic 7" descr="Right pointing backhand index">
            <a:extLst>
              <a:ext uri="{FF2B5EF4-FFF2-40B4-BE49-F238E27FC236}">
                <a16:creationId xmlns:a16="http://schemas.microsoft.com/office/drawing/2014/main" id="{D3D53140-580D-4014-A698-DA58C625FA4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flipV="1">
            <a:off x="5374597" y="2563090"/>
            <a:ext cx="914400" cy="914400"/>
          </a:xfrm>
          <a:prstGeom prst="rect">
            <a:avLst/>
          </a:prstGeom>
        </p:spPr>
      </p:pic>
      <p:sp>
        <p:nvSpPr>
          <p:cNvPr id="9" name="TextBox 8">
            <a:extLst>
              <a:ext uri="{FF2B5EF4-FFF2-40B4-BE49-F238E27FC236}">
                <a16:creationId xmlns:a16="http://schemas.microsoft.com/office/drawing/2014/main" id="{FEAB60FC-675E-4A75-BEA2-87D327CA5DA4}"/>
              </a:ext>
            </a:extLst>
          </p:cNvPr>
          <p:cNvSpPr txBox="1"/>
          <p:nvPr/>
        </p:nvSpPr>
        <p:spPr>
          <a:xfrm>
            <a:off x="6288997" y="2820692"/>
            <a:ext cx="2436549" cy="646331"/>
          </a:xfrm>
          <a:prstGeom prst="rect">
            <a:avLst/>
          </a:prstGeom>
          <a:noFill/>
        </p:spPr>
        <p:txBody>
          <a:bodyPr wrap="square" rtlCol="0">
            <a:spAutoFit/>
          </a:bodyPr>
          <a:lstStyle/>
          <a:p>
            <a:r>
              <a:rPr lang="en-US" dirty="0"/>
              <a:t>Use this for phasing calculation</a:t>
            </a:r>
          </a:p>
        </p:txBody>
      </p:sp>
      <p:pic>
        <p:nvPicPr>
          <p:cNvPr id="10" name="Graphic 9" descr="Right pointing backhand index">
            <a:extLst>
              <a:ext uri="{FF2B5EF4-FFF2-40B4-BE49-F238E27FC236}">
                <a16:creationId xmlns:a16="http://schemas.microsoft.com/office/drawing/2014/main" id="{907E3A0F-8585-4301-9C7B-2031F5EDA79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flipV="1">
            <a:off x="4956463" y="4764082"/>
            <a:ext cx="914400" cy="914400"/>
          </a:xfrm>
          <a:prstGeom prst="rect">
            <a:avLst/>
          </a:prstGeom>
        </p:spPr>
      </p:pic>
      <p:sp>
        <p:nvSpPr>
          <p:cNvPr id="11" name="TextBox 10">
            <a:extLst>
              <a:ext uri="{FF2B5EF4-FFF2-40B4-BE49-F238E27FC236}">
                <a16:creationId xmlns:a16="http://schemas.microsoft.com/office/drawing/2014/main" id="{5D87B24F-DC3F-436C-9FB8-DF98FA659B1B}"/>
              </a:ext>
            </a:extLst>
          </p:cNvPr>
          <p:cNvSpPr txBox="1"/>
          <p:nvPr/>
        </p:nvSpPr>
        <p:spPr>
          <a:xfrm>
            <a:off x="5831797" y="4941282"/>
            <a:ext cx="3291423" cy="1477328"/>
          </a:xfrm>
          <a:prstGeom prst="rect">
            <a:avLst/>
          </a:prstGeom>
          <a:noFill/>
        </p:spPr>
        <p:txBody>
          <a:bodyPr wrap="square" rtlCol="0">
            <a:spAutoFit/>
          </a:bodyPr>
          <a:lstStyle/>
          <a:p>
            <a:r>
              <a:rPr lang="en-US" dirty="0"/>
              <a:t>Patterson Superposition Minimum Function (PSMF) (</a:t>
            </a:r>
            <a:r>
              <a:rPr lang="en-US" dirty="0" err="1"/>
              <a:t>Buerger</a:t>
            </a:r>
            <a:r>
              <a:rPr lang="en-US" dirty="0"/>
              <a:t>, 1959). Large positive numbers indicate a true solution.</a:t>
            </a:r>
          </a:p>
        </p:txBody>
      </p:sp>
    </p:spTree>
    <p:extLst>
      <p:ext uri="{BB962C8B-B14F-4D97-AF65-F5344CB8AC3E}">
        <p14:creationId xmlns:p14="http://schemas.microsoft.com/office/powerpoint/2010/main" val="21278739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E94C16E-6CB1-4AF7-A957-DE6EE0554F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3237" y="1417638"/>
            <a:ext cx="6617525" cy="6858000"/>
          </a:xfrm>
          <a:prstGeom prst="rect">
            <a:avLst/>
          </a:prstGeom>
        </p:spPr>
      </p:pic>
      <p:sp>
        <p:nvSpPr>
          <p:cNvPr id="2" name="Title 1">
            <a:extLst>
              <a:ext uri="{FF2B5EF4-FFF2-40B4-BE49-F238E27FC236}">
                <a16:creationId xmlns:a16="http://schemas.microsoft.com/office/drawing/2014/main" id="{4F1AC7FB-CF26-4ACF-A763-BF66BDA62311}"/>
              </a:ext>
            </a:extLst>
          </p:cNvPr>
          <p:cNvSpPr>
            <a:spLocks noGrp="1"/>
          </p:cNvSpPr>
          <p:nvPr>
            <p:ph type="title"/>
          </p:nvPr>
        </p:nvSpPr>
        <p:spPr/>
        <p:txBody>
          <a:bodyPr/>
          <a:lstStyle/>
          <a:p>
            <a:pPr algn="l"/>
            <a:r>
              <a:rPr lang="en-US" sz="3200" dirty="0" err="1"/>
              <a:t>ShelxD</a:t>
            </a:r>
            <a:r>
              <a:rPr lang="en-US" sz="3200" dirty="0"/>
              <a:t> uses direct methods to determine heavy atom </a:t>
            </a:r>
            <a:r>
              <a:rPr lang="en-US" sz="3200" dirty="0" err="1"/>
              <a:t>x,y,z</a:t>
            </a:r>
            <a:endParaRPr lang="en-US" sz="3200" dirty="0"/>
          </a:p>
        </p:txBody>
      </p:sp>
      <p:pic>
        <p:nvPicPr>
          <p:cNvPr id="16" name="Graphic 15" descr="Right pointing backhand index">
            <a:extLst>
              <a:ext uri="{FF2B5EF4-FFF2-40B4-BE49-F238E27FC236}">
                <a16:creationId xmlns:a16="http://schemas.microsoft.com/office/drawing/2014/main" id="{31070B9F-EDB3-4CC4-867C-FB1DA8413B8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6200000" flipV="1">
            <a:off x="5072637" y="4762790"/>
            <a:ext cx="914400" cy="914400"/>
          </a:xfrm>
          <a:prstGeom prst="rect">
            <a:avLst/>
          </a:prstGeom>
        </p:spPr>
      </p:pic>
      <p:sp>
        <p:nvSpPr>
          <p:cNvPr id="17" name="TextBox 16">
            <a:extLst>
              <a:ext uri="{FF2B5EF4-FFF2-40B4-BE49-F238E27FC236}">
                <a16:creationId xmlns:a16="http://schemas.microsoft.com/office/drawing/2014/main" id="{ED705FC0-0197-453A-854F-B4552B627D84}"/>
              </a:ext>
            </a:extLst>
          </p:cNvPr>
          <p:cNvSpPr txBox="1"/>
          <p:nvPr/>
        </p:nvSpPr>
        <p:spPr>
          <a:xfrm>
            <a:off x="5785706" y="5140634"/>
            <a:ext cx="1761321" cy="369332"/>
          </a:xfrm>
          <a:prstGeom prst="rect">
            <a:avLst/>
          </a:prstGeom>
          <a:solidFill>
            <a:srgbClr val="FFFFFF">
              <a:alpha val="80000"/>
            </a:srgbClr>
          </a:solidFill>
        </p:spPr>
        <p:txBody>
          <a:bodyPr wrap="square" rtlCol="0">
            <a:spAutoFit/>
          </a:bodyPr>
          <a:lstStyle/>
          <a:p>
            <a:pPr algn="l"/>
            <a:r>
              <a:rPr lang="en-US" sz="1800" b="0" dirty="0"/>
              <a:t>View graphics</a:t>
            </a:r>
          </a:p>
        </p:txBody>
      </p:sp>
    </p:spTree>
    <p:extLst>
      <p:ext uri="{BB962C8B-B14F-4D97-AF65-F5344CB8AC3E}">
        <p14:creationId xmlns:p14="http://schemas.microsoft.com/office/powerpoint/2010/main" val="39080330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8D81E-F6BF-4CB6-8E58-2B43CF496E19}"/>
              </a:ext>
            </a:extLst>
          </p:cNvPr>
          <p:cNvSpPr>
            <a:spLocks noGrp="1"/>
          </p:cNvSpPr>
          <p:nvPr>
            <p:ph type="title"/>
          </p:nvPr>
        </p:nvSpPr>
        <p:spPr/>
        <p:txBody>
          <a:bodyPr/>
          <a:lstStyle/>
          <a:p>
            <a:pPr algn="l"/>
            <a:r>
              <a:rPr lang="en-US" dirty="0"/>
              <a:t>All 500 trials produced the same heavy atom substructure model</a:t>
            </a:r>
          </a:p>
        </p:txBody>
      </p:sp>
      <p:pic>
        <p:nvPicPr>
          <p:cNvPr id="6" name="Picture 5">
            <a:extLst>
              <a:ext uri="{FF2B5EF4-FFF2-40B4-BE49-F238E27FC236}">
                <a16:creationId xmlns:a16="http://schemas.microsoft.com/office/drawing/2014/main" id="{8118733E-22C4-406F-A45C-E661BB5939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231" y="1641385"/>
            <a:ext cx="3000251" cy="1846308"/>
          </a:xfrm>
          <a:prstGeom prst="rect">
            <a:avLst/>
          </a:prstGeom>
        </p:spPr>
      </p:pic>
      <p:sp>
        <p:nvSpPr>
          <p:cNvPr id="15" name="TextBox 14">
            <a:extLst>
              <a:ext uri="{FF2B5EF4-FFF2-40B4-BE49-F238E27FC236}">
                <a16:creationId xmlns:a16="http://schemas.microsoft.com/office/drawing/2014/main" id="{38252476-AF4C-4138-B3E3-A4D2EF5FC229}"/>
              </a:ext>
            </a:extLst>
          </p:cNvPr>
          <p:cNvSpPr txBox="1"/>
          <p:nvPr/>
        </p:nvSpPr>
        <p:spPr>
          <a:xfrm>
            <a:off x="698690" y="3487693"/>
            <a:ext cx="1659429" cy="369332"/>
          </a:xfrm>
          <a:prstGeom prst="rect">
            <a:avLst/>
          </a:prstGeom>
          <a:noFill/>
        </p:spPr>
        <p:txBody>
          <a:bodyPr wrap="none" rtlCol="0">
            <a:spAutoFit/>
          </a:bodyPr>
          <a:lstStyle/>
          <a:p>
            <a:r>
              <a:rPr lang="en-US" dirty="0"/>
              <a:t>This is Strong!</a:t>
            </a:r>
          </a:p>
        </p:txBody>
      </p:sp>
      <p:sp>
        <p:nvSpPr>
          <p:cNvPr id="3" name="Rectangle 2">
            <a:extLst>
              <a:ext uri="{FF2B5EF4-FFF2-40B4-BE49-F238E27FC236}">
                <a16:creationId xmlns:a16="http://schemas.microsoft.com/office/drawing/2014/main" id="{22087FAB-34EC-4748-A8C0-FFC41B66E6F5}"/>
              </a:ext>
            </a:extLst>
          </p:cNvPr>
          <p:cNvSpPr/>
          <p:nvPr/>
        </p:nvSpPr>
        <p:spPr>
          <a:xfrm>
            <a:off x="3970991" y="2974198"/>
            <a:ext cx="4572000" cy="1200329"/>
          </a:xfrm>
          <a:prstGeom prst="rect">
            <a:avLst/>
          </a:prstGeom>
        </p:spPr>
        <p:txBody>
          <a:bodyPr>
            <a:spAutoFit/>
          </a:bodyPr>
          <a:lstStyle/>
          <a:p>
            <a:r>
              <a:rPr lang="en-US" dirty="0"/>
              <a:t> </a:t>
            </a:r>
            <a:r>
              <a:rPr lang="en-US" dirty="0" err="1"/>
              <a:t>CC</a:t>
            </a:r>
            <a:r>
              <a:rPr lang="en-US" baseline="-25000" dirty="0" err="1"/>
              <a:t>weak</a:t>
            </a:r>
            <a:r>
              <a:rPr lang="en-US" dirty="0"/>
              <a:t> is the correlation coefficient between </a:t>
            </a:r>
            <a:r>
              <a:rPr lang="en-US" dirty="0" err="1"/>
              <a:t>E</a:t>
            </a:r>
            <a:r>
              <a:rPr lang="en-US" baseline="-25000" dirty="0" err="1"/>
              <a:t>obs</a:t>
            </a:r>
            <a:r>
              <a:rPr lang="en-US" dirty="0"/>
              <a:t> and </a:t>
            </a:r>
            <a:r>
              <a:rPr lang="en-US" dirty="0" err="1"/>
              <a:t>E</a:t>
            </a:r>
            <a:r>
              <a:rPr lang="en-US" baseline="-25000" dirty="0" err="1"/>
              <a:t>calc</a:t>
            </a:r>
            <a:r>
              <a:rPr lang="en-US" dirty="0"/>
              <a:t> calculated using only those reflections not used to locate the heavy atoms.</a:t>
            </a:r>
          </a:p>
        </p:txBody>
      </p:sp>
      <p:sp>
        <p:nvSpPr>
          <p:cNvPr id="11" name="Rectangle 10">
            <a:extLst>
              <a:ext uri="{FF2B5EF4-FFF2-40B4-BE49-F238E27FC236}">
                <a16:creationId xmlns:a16="http://schemas.microsoft.com/office/drawing/2014/main" id="{15101792-D521-491F-BEED-121D1CFA1A1A}"/>
              </a:ext>
            </a:extLst>
          </p:cNvPr>
          <p:cNvSpPr/>
          <p:nvPr/>
        </p:nvSpPr>
        <p:spPr>
          <a:xfrm>
            <a:off x="3970991" y="1812747"/>
            <a:ext cx="4572000" cy="923330"/>
          </a:xfrm>
          <a:prstGeom prst="rect">
            <a:avLst/>
          </a:prstGeom>
        </p:spPr>
        <p:txBody>
          <a:bodyPr>
            <a:spAutoFit/>
          </a:bodyPr>
          <a:lstStyle/>
          <a:p>
            <a:r>
              <a:rPr lang="en-US" dirty="0"/>
              <a:t> </a:t>
            </a:r>
            <a:r>
              <a:rPr lang="en-US" dirty="0" err="1"/>
              <a:t>CC</a:t>
            </a:r>
            <a:r>
              <a:rPr lang="en-US" baseline="-25000" dirty="0" err="1"/>
              <a:t>all</a:t>
            </a:r>
            <a:r>
              <a:rPr lang="en-US" dirty="0"/>
              <a:t> is the correlation coefficient between </a:t>
            </a:r>
            <a:r>
              <a:rPr lang="en-US" dirty="0" err="1"/>
              <a:t>E</a:t>
            </a:r>
            <a:r>
              <a:rPr lang="en-US" baseline="-25000" dirty="0" err="1"/>
              <a:t>obs</a:t>
            </a:r>
            <a:r>
              <a:rPr lang="en-US" dirty="0"/>
              <a:t> and </a:t>
            </a:r>
            <a:r>
              <a:rPr lang="en-US" dirty="0" err="1"/>
              <a:t>E</a:t>
            </a:r>
            <a:r>
              <a:rPr lang="en-US" baseline="-25000" dirty="0" err="1"/>
              <a:t>calc</a:t>
            </a:r>
            <a:r>
              <a:rPr lang="en-US" dirty="0"/>
              <a:t> calculated using all reflections. Higher is better.</a:t>
            </a:r>
          </a:p>
        </p:txBody>
      </p:sp>
      <p:pic>
        <p:nvPicPr>
          <p:cNvPr id="13" name="Graphic 12" descr="Right pointing backhand index">
            <a:extLst>
              <a:ext uri="{FF2B5EF4-FFF2-40B4-BE49-F238E27FC236}">
                <a16:creationId xmlns:a16="http://schemas.microsoft.com/office/drawing/2014/main" id="{41FECA1D-D587-4A95-8DDC-58D74673E83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flipV="1">
            <a:off x="2468923" y="1692224"/>
            <a:ext cx="914400" cy="914400"/>
          </a:xfrm>
          <a:prstGeom prst="rect">
            <a:avLst/>
          </a:prstGeom>
        </p:spPr>
      </p:pic>
      <p:sp>
        <p:nvSpPr>
          <p:cNvPr id="5" name="TextBox 4">
            <a:extLst>
              <a:ext uri="{FF2B5EF4-FFF2-40B4-BE49-F238E27FC236}">
                <a16:creationId xmlns:a16="http://schemas.microsoft.com/office/drawing/2014/main" id="{A3198224-0F9B-4073-8B20-E6B5D93464A5}"/>
              </a:ext>
            </a:extLst>
          </p:cNvPr>
          <p:cNvSpPr txBox="1"/>
          <p:nvPr/>
        </p:nvSpPr>
        <p:spPr>
          <a:xfrm>
            <a:off x="2483787" y="2182079"/>
            <a:ext cx="1193370" cy="1107996"/>
          </a:xfrm>
          <a:prstGeom prst="rect">
            <a:avLst/>
          </a:prstGeom>
          <a:noFill/>
        </p:spPr>
        <p:txBody>
          <a:bodyPr wrap="square" rtlCol="0">
            <a:spAutoFit/>
          </a:bodyPr>
          <a:lstStyle/>
          <a:p>
            <a:r>
              <a:rPr lang="en-US" sz="1100" dirty="0"/>
              <a:t>500 independent trials produced 500 solutions with identical quality</a:t>
            </a:r>
          </a:p>
        </p:txBody>
      </p:sp>
    </p:spTree>
    <p:extLst>
      <p:ext uri="{BB962C8B-B14F-4D97-AF65-F5344CB8AC3E}">
        <p14:creationId xmlns:p14="http://schemas.microsoft.com/office/powerpoint/2010/main" val="37442269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8D81E-F6BF-4CB6-8E58-2B43CF496E19}"/>
              </a:ext>
            </a:extLst>
          </p:cNvPr>
          <p:cNvSpPr>
            <a:spLocks noGrp="1"/>
          </p:cNvSpPr>
          <p:nvPr>
            <p:ph type="title"/>
          </p:nvPr>
        </p:nvSpPr>
        <p:spPr>
          <a:xfrm>
            <a:off x="150231" y="274638"/>
            <a:ext cx="8885281" cy="1143000"/>
          </a:xfrm>
        </p:spPr>
        <p:txBody>
          <a:bodyPr/>
          <a:lstStyle/>
          <a:p>
            <a:pPr algn="l"/>
            <a:r>
              <a:rPr lang="en-US" sz="4000" dirty="0"/>
              <a:t>Contrast the appearance of a </a:t>
            </a:r>
            <a:br>
              <a:rPr lang="en-US" sz="4000" dirty="0"/>
            </a:br>
            <a:r>
              <a:rPr lang="en-US" sz="4000" dirty="0"/>
              <a:t>strong vs. weak heavy atom derivative</a:t>
            </a:r>
          </a:p>
        </p:txBody>
      </p:sp>
      <p:pic>
        <p:nvPicPr>
          <p:cNvPr id="6" name="Picture 5">
            <a:extLst>
              <a:ext uri="{FF2B5EF4-FFF2-40B4-BE49-F238E27FC236}">
                <a16:creationId xmlns:a16="http://schemas.microsoft.com/office/drawing/2014/main" id="{8118733E-22C4-406F-A45C-E661BB5939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231" y="4138362"/>
            <a:ext cx="3000250" cy="1846308"/>
          </a:xfrm>
          <a:prstGeom prst="rect">
            <a:avLst/>
          </a:prstGeom>
        </p:spPr>
      </p:pic>
      <p:pic>
        <p:nvPicPr>
          <p:cNvPr id="10" name="Picture 9">
            <a:extLst>
              <a:ext uri="{FF2B5EF4-FFF2-40B4-BE49-F238E27FC236}">
                <a16:creationId xmlns:a16="http://schemas.microsoft.com/office/drawing/2014/main" id="{E7976D40-DBEF-4A08-BD09-77FD640E4B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231" y="1641385"/>
            <a:ext cx="3000251" cy="1846308"/>
          </a:xfrm>
          <a:prstGeom prst="rect">
            <a:avLst/>
          </a:prstGeom>
        </p:spPr>
      </p:pic>
      <p:sp>
        <p:nvSpPr>
          <p:cNvPr id="3" name="TextBox 2">
            <a:extLst>
              <a:ext uri="{FF2B5EF4-FFF2-40B4-BE49-F238E27FC236}">
                <a16:creationId xmlns:a16="http://schemas.microsoft.com/office/drawing/2014/main" id="{747AA67F-A0B2-4A90-9D0B-0CF34E560122}"/>
              </a:ext>
            </a:extLst>
          </p:cNvPr>
          <p:cNvSpPr txBox="1"/>
          <p:nvPr/>
        </p:nvSpPr>
        <p:spPr>
          <a:xfrm>
            <a:off x="3967567" y="2092271"/>
            <a:ext cx="3828082" cy="923330"/>
          </a:xfrm>
          <a:prstGeom prst="rect">
            <a:avLst/>
          </a:prstGeom>
          <a:noFill/>
        </p:spPr>
        <p:txBody>
          <a:bodyPr wrap="square" rtlCol="0">
            <a:spAutoFit/>
          </a:bodyPr>
          <a:lstStyle/>
          <a:p>
            <a:r>
              <a:rPr lang="en-US" dirty="0"/>
              <a:t>This plot inspires </a:t>
            </a:r>
            <a:r>
              <a:rPr lang="en-US" b="1" dirty="0"/>
              <a:t>HIGH confidence </a:t>
            </a:r>
            <a:r>
              <a:rPr lang="en-US" dirty="0"/>
              <a:t>that the heavy atom positions were determined correctly.</a:t>
            </a:r>
          </a:p>
        </p:txBody>
      </p:sp>
      <p:sp>
        <p:nvSpPr>
          <p:cNvPr id="13" name="TextBox 12">
            <a:extLst>
              <a:ext uri="{FF2B5EF4-FFF2-40B4-BE49-F238E27FC236}">
                <a16:creationId xmlns:a16="http://schemas.microsoft.com/office/drawing/2014/main" id="{69BB5DE1-7827-42AD-9DE5-5ECED8AF9AFC}"/>
              </a:ext>
            </a:extLst>
          </p:cNvPr>
          <p:cNvSpPr txBox="1"/>
          <p:nvPr/>
        </p:nvSpPr>
        <p:spPr>
          <a:xfrm>
            <a:off x="3986491" y="4321444"/>
            <a:ext cx="3828082" cy="923330"/>
          </a:xfrm>
          <a:prstGeom prst="rect">
            <a:avLst/>
          </a:prstGeom>
          <a:noFill/>
        </p:spPr>
        <p:txBody>
          <a:bodyPr wrap="square" rtlCol="0">
            <a:spAutoFit/>
          </a:bodyPr>
          <a:lstStyle/>
          <a:p>
            <a:r>
              <a:rPr lang="en-US" dirty="0"/>
              <a:t>This plot inspires </a:t>
            </a:r>
            <a:r>
              <a:rPr lang="en-US" b="1" dirty="0"/>
              <a:t>low confidence </a:t>
            </a:r>
            <a:r>
              <a:rPr lang="en-US" dirty="0"/>
              <a:t>that the heavy atom positions were determined correctly.</a:t>
            </a:r>
          </a:p>
        </p:txBody>
      </p:sp>
      <p:pic>
        <p:nvPicPr>
          <p:cNvPr id="16" name="Graphic 15" descr="Right pointing backhand index">
            <a:extLst>
              <a:ext uri="{FF2B5EF4-FFF2-40B4-BE49-F238E27FC236}">
                <a16:creationId xmlns:a16="http://schemas.microsoft.com/office/drawing/2014/main" id="{E958FD2D-9EC9-4C63-B404-5BA8D4D95ED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flipV="1">
            <a:off x="2468923" y="1692224"/>
            <a:ext cx="914400" cy="914400"/>
          </a:xfrm>
          <a:prstGeom prst="rect">
            <a:avLst/>
          </a:prstGeom>
        </p:spPr>
      </p:pic>
      <p:sp>
        <p:nvSpPr>
          <p:cNvPr id="18" name="TextBox 17">
            <a:extLst>
              <a:ext uri="{FF2B5EF4-FFF2-40B4-BE49-F238E27FC236}">
                <a16:creationId xmlns:a16="http://schemas.microsoft.com/office/drawing/2014/main" id="{2BD3A439-7E4E-4595-A818-696C4528BB36}"/>
              </a:ext>
            </a:extLst>
          </p:cNvPr>
          <p:cNvSpPr txBox="1"/>
          <p:nvPr/>
        </p:nvSpPr>
        <p:spPr>
          <a:xfrm>
            <a:off x="1121219" y="5984670"/>
            <a:ext cx="671979" cy="369332"/>
          </a:xfrm>
          <a:prstGeom prst="rect">
            <a:avLst/>
          </a:prstGeom>
          <a:noFill/>
        </p:spPr>
        <p:txBody>
          <a:bodyPr wrap="none" rtlCol="0">
            <a:spAutoFit/>
          </a:bodyPr>
          <a:lstStyle/>
          <a:p>
            <a:r>
              <a:rPr lang="en-US" dirty="0"/>
              <a:t>Poor</a:t>
            </a:r>
          </a:p>
        </p:txBody>
      </p:sp>
      <p:sp>
        <p:nvSpPr>
          <p:cNvPr id="19" name="TextBox 18">
            <a:extLst>
              <a:ext uri="{FF2B5EF4-FFF2-40B4-BE49-F238E27FC236}">
                <a16:creationId xmlns:a16="http://schemas.microsoft.com/office/drawing/2014/main" id="{556088FE-CE9C-4842-8F47-A03323DF188E}"/>
              </a:ext>
            </a:extLst>
          </p:cNvPr>
          <p:cNvSpPr txBox="1"/>
          <p:nvPr/>
        </p:nvSpPr>
        <p:spPr>
          <a:xfrm>
            <a:off x="698690" y="3487693"/>
            <a:ext cx="1659429" cy="369332"/>
          </a:xfrm>
          <a:prstGeom prst="rect">
            <a:avLst/>
          </a:prstGeom>
          <a:noFill/>
        </p:spPr>
        <p:txBody>
          <a:bodyPr wrap="none" rtlCol="0">
            <a:spAutoFit/>
          </a:bodyPr>
          <a:lstStyle/>
          <a:p>
            <a:r>
              <a:rPr lang="en-US" dirty="0"/>
              <a:t>This is Strong!</a:t>
            </a:r>
          </a:p>
        </p:txBody>
      </p:sp>
    </p:spTree>
    <p:extLst>
      <p:ext uri="{BB962C8B-B14F-4D97-AF65-F5344CB8AC3E}">
        <p14:creationId xmlns:p14="http://schemas.microsoft.com/office/powerpoint/2010/main" val="20196767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3A0289-376F-479A-AB17-270DDB2A49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791" y="1641385"/>
            <a:ext cx="3000251" cy="1846308"/>
          </a:xfrm>
          <a:prstGeom prst="rect">
            <a:avLst/>
          </a:prstGeom>
        </p:spPr>
      </p:pic>
      <p:sp>
        <p:nvSpPr>
          <p:cNvPr id="15" name="TextBox 14">
            <a:extLst>
              <a:ext uri="{FF2B5EF4-FFF2-40B4-BE49-F238E27FC236}">
                <a16:creationId xmlns:a16="http://schemas.microsoft.com/office/drawing/2014/main" id="{38252476-AF4C-4138-B3E3-A4D2EF5FC229}"/>
              </a:ext>
            </a:extLst>
          </p:cNvPr>
          <p:cNvSpPr txBox="1"/>
          <p:nvPr/>
        </p:nvSpPr>
        <p:spPr>
          <a:xfrm>
            <a:off x="857031" y="3528888"/>
            <a:ext cx="1659429" cy="369332"/>
          </a:xfrm>
          <a:prstGeom prst="rect">
            <a:avLst/>
          </a:prstGeom>
          <a:noFill/>
        </p:spPr>
        <p:txBody>
          <a:bodyPr wrap="none" rtlCol="0">
            <a:spAutoFit/>
          </a:bodyPr>
          <a:lstStyle/>
          <a:p>
            <a:r>
              <a:rPr lang="en-US" dirty="0"/>
              <a:t>This is Strong!</a:t>
            </a:r>
          </a:p>
        </p:txBody>
      </p:sp>
      <p:sp>
        <p:nvSpPr>
          <p:cNvPr id="11" name="Title 10">
            <a:extLst>
              <a:ext uri="{FF2B5EF4-FFF2-40B4-BE49-F238E27FC236}">
                <a16:creationId xmlns:a16="http://schemas.microsoft.com/office/drawing/2014/main" id="{16BF8C5B-E35B-4AAB-9BF3-687465B2F0F4}"/>
              </a:ext>
            </a:extLst>
          </p:cNvPr>
          <p:cNvSpPr txBox="1">
            <a:spLocks noGrp="1"/>
          </p:cNvSpPr>
          <p:nvPr>
            <p:ph type="title"/>
          </p:nvPr>
        </p:nvSpPr>
        <p:spPr>
          <a:xfrm>
            <a:off x="139485" y="461417"/>
            <a:ext cx="8756542" cy="769441"/>
          </a:xfrm>
          <a:prstGeom prst="rect">
            <a:avLst/>
          </a:prstGeom>
          <a:noFill/>
        </p:spPr>
        <p:txBody>
          <a:bodyPr wrap="square" rtlCol="0">
            <a:spAutoFit/>
          </a:bodyPr>
          <a:lstStyle/>
          <a:p>
            <a:pPr algn="l"/>
            <a:r>
              <a:rPr lang="en-US" dirty="0">
                <a:solidFill>
                  <a:srgbClr val="000000"/>
                </a:solidFill>
              </a:rPr>
              <a:t>Strong heavy atom derivative</a:t>
            </a:r>
            <a:endParaRPr lang="en-US" dirty="0"/>
          </a:p>
        </p:txBody>
      </p:sp>
      <p:sp>
        <p:nvSpPr>
          <p:cNvPr id="13" name="Rectangle 12">
            <a:extLst>
              <a:ext uri="{FF2B5EF4-FFF2-40B4-BE49-F238E27FC236}">
                <a16:creationId xmlns:a16="http://schemas.microsoft.com/office/drawing/2014/main" id="{1F24ED17-119A-4A3A-B531-9EAF50EFFA65}"/>
              </a:ext>
            </a:extLst>
          </p:cNvPr>
          <p:cNvSpPr/>
          <p:nvPr/>
        </p:nvSpPr>
        <p:spPr>
          <a:xfrm>
            <a:off x="3970991" y="1812747"/>
            <a:ext cx="4572000" cy="1477328"/>
          </a:xfrm>
          <a:prstGeom prst="rect">
            <a:avLst/>
          </a:prstGeom>
        </p:spPr>
        <p:txBody>
          <a:bodyPr>
            <a:spAutoFit/>
          </a:bodyPr>
          <a:lstStyle/>
          <a:p>
            <a:r>
              <a:rPr lang="en-US" dirty="0"/>
              <a:t>The Patterson Figure of Merit (PATFOM) is the average value of the Patterson map sampled at locations where Patterson peaks are predicted by the calculated heavy atom position. Higher is better.</a:t>
            </a:r>
          </a:p>
        </p:txBody>
      </p:sp>
      <p:pic>
        <p:nvPicPr>
          <p:cNvPr id="16" name="Graphic 15" descr="Right pointing backhand index">
            <a:extLst>
              <a:ext uri="{FF2B5EF4-FFF2-40B4-BE49-F238E27FC236}">
                <a16:creationId xmlns:a16="http://schemas.microsoft.com/office/drawing/2014/main" id="{B9129228-06FA-4D40-8063-CF580152D57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flipV="1">
            <a:off x="2232423" y="1712131"/>
            <a:ext cx="914400" cy="914400"/>
          </a:xfrm>
          <a:prstGeom prst="rect">
            <a:avLst/>
          </a:prstGeom>
        </p:spPr>
      </p:pic>
      <p:sp>
        <p:nvSpPr>
          <p:cNvPr id="17" name="TextBox 16">
            <a:extLst>
              <a:ext uri="{FF2B5EF4-FFF2-40B4-BE49-F238E27FC236}">
                <a16:creationId xmlns:a16="http://schemas.microsoft.com/office/drawing/2014/main" id="{8E9AA479-6A5C-4AD3-B84A-3310882C6AD5}"/>
              </a:ext>
            </a:extLst>
          </p:cNvPr>
          <p:cNvSpPr txBox="1"/>
          <p:nvPr/>
        </p:nvSpPr>
        <p:spPr>
          <a:xfrm>
            <a:off x="1654360" y="2098585"/>
            <a:ext cx="889987" cy="369332"/>
          </a:xfrm>
          <a:prstGeom prst="rect">
            <a:avLst/>
          </a:prstGeom>
          <a:noFill/>
        </p:spPr>
        <p:txBody>
          <a:bodyPr wrap="none" rtlCol="0">
            <a:spAutoFit/>
          </a:bodyPr>
          <a:lstStyle/>
          <a:p>
            <a:r>
              <a:rPr lang="en-US" dirty="0"/>
              <a:t>correct</a:t>
            </a:r>
          </a:p>
        </p:txBody>
      </p:sp>
    </p:spTree>
    <p:extLst>
      <p:ext uri="{BB962C8B-B14F-4D97-AF65-F5344CB8AC3E}">
        <p14:creationId xmlns:p14="http://schemas.microsoft.com/office/powerpoint/2010/main" val="25450343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3A0289-376F-479A-AB17-270DDB2A49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791" y="1641385"/>
            <a:ext cx="3000251" cy="1846308"/>
          </a:xfrm>
          <a:prstGeom prst="rect">
            <a:avLst/>
          </a:prstGeom>
        </p:spPr>
      </p:pic>
      <p:sp>
        <p:nvSpPr>
          <p:cNvPr id="15" name="TextBox 14">
            <a:extLst>
              <a:ext uri="{FF2B5EF4-FFF2-40B4-BE49-F238E27FC236}">
                <a16:creationId xmlns:a16="http://schemas.microsoft.com/office/drawing/2014/main" id="{38252476-AF4C-4138-B3E3-A4D2EF5FC229}"/>
              </a:ext>
            </a:extLst>
          </p:cNvPr>
          <p:cNvSpPr txBox="1"/>
          <p:nvPr/>
        </p:nvSpPr>
        <p:spPr>
          <a:xfrm>
            <a:off x="826035" y="3443695"/>
            <a:ext cx="1659429" cy="369332"/>
          </a:xfrm>
          <a:prstGeom prst="rect">
            <a:avLst/>
          </a:prstGeom>
          <a:noFill/>
        </p:spPr>
        <p:txBody>
          <a:bodyPr wrap="none" rtlCol="0">
            <a:spAutoFit/>
          </a:bodyPr>
          <a:lstStyle/>
          <a:p>
            <a:r>
              <a:rPr lang="en-US" dirty="0"/>
              <a:t>This is Strong!</a:t>
            </a:r>
          </a:p>
        </p:txBody>
      </p:sp>
      <p:sp>
        <p:nvSpPr>
          <p:cNvPr id="11" name="Title 10">
            <a:extLst>
              <a:ext uri="{FF2B5EF4-FFF2-40B4-BE49-F238E27FC236}">
                <a16:creationId xmlns:a16="http://schemas.microsoft.com/office/drawing/2014/main" id="{16BF8C5B-E35B-4AAB-9BF3-687465B2F0F4}"/>
              </a:ext>
            </a:extLst>
          </p:cNvPr>
          <p:cNvSpPr txBox="1">
            <a:spLocks noGrp="1"/>
          </p:cNvSpPr>
          <p:nvPr>
            <p:ph type="title"/>
          </p:nvPr>
        </p:nvSpPr>
        <p:spPr>
          <a:xfrm>
            <a:off x="139485" y="184418"/>
            <a:ext cx="8756542" cy="1323439"/>
          </a:xfrm>
          <a:prstGeom prst="rect">
            <a:avLst/>
          </a:prstGeom>
          <a:noFill/>
        </p:spPr>
        <p:txBody>
          <a:bodyPr wrap="square" rtlCol="0">
            <a:spAutoFit/>
          </a:bodyPr>
          <a:lstStyle/>
          <a:p>
            <a:pPr algn="l"/>
            <a:r>
              <a:rPr lang="en-US" sz="4000" dirty="0"/>
              <a:t>Contrast the appearance of a strong vs. weak heavy atom derivative</a:t>
            </a:r>
          </a:p>
        </p:txBody>
      </p:sp>
      <p:pic>
        <p:nvPicPr>
          <p:cNvPr id="6" name="Picture 5">
            <a:extLst>
              <a:ext uri="{FF2B5EF4-FFF2-40B4-BE49-F238E27FC236}">
                <a16:creationId xmlns:a16="http://schemas.microsoft.com/office/drawing/2014/main" id="{7EDC31C9-261D-4A1E-B9A6-5FDD8EA8F4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792" y="4138362"/>
            <a:ext cx="3000250" cy="1846308"/>
          </a:xfrm>
          <a:prstGeom prst="rect">
            <a:avLst/>
          </a:prstGeom>
        </p:spPr>
      </p:pic>
      <p:sp>
        <p:nvSpPr>
          <p:cNvPr id="7" name="TextBox 6">
            <a:extLst>
              <a:ext uri="{FF2B5EF4-FFF2-40B4-BE49-F238E27FC236}">
                <a16:creationId xmlns:a16="http://schemas.microsoft.com/office/drawing/2014/main" id="{A4B640A1-F4EA-42F0-AF95-DF8596540171}"/>
              </a:ext>
            </a:extLst>
          </p:cNvPr>
          <p:cNvSpPr txBox="1"/>
          <p:nvPr/>
        </p:nvSpPr>
        <p:spPr>
          <a:xfrm>
            <a:off x="1121219" y="5984670"/>
            <a:ext cx="671979" cy="369332"/>
          </a:xfrm>
          <a:prstGeom prst="rect">
            <a:avLst/>
          </a:prstGeom>
          <a:noFill/>
        </p:spPr>
        <p:txBody>
          <a:bodyPr wrap="none" rtlCol="0">
            <a:spAutoFit/>
          </a:bodyPr>
          <a:lstStyle/>
          <a:p>
            <a:r>
              <a:rPr lang="en-US" dirty="0"/>
              <a:t>Poor</a:t>
            </a:r>
          </a:p>
        </p:txBody>
      </p:sp>
      <p:pic>
        <p:nvPicPr>
          <p:cNvPr id="10" name="Graphic 9" descr="Right pointing backhand index">
            <a:extLst>
              <a:ext uri="{FF2B5EF4-FFF2-40B4-BE49-F238E27FC236}">
                <a16:creationId xmlns:a16="http://schemas.microsoft.com/office/drawing/2014/main" id="{54604836-6B87-47F7-836E-25728FF5694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flipV="1">
            <a:off x="2232423" y="1712131"/>
            <a:ext cx="914400" cy="914400"/>
          </a:xfrm>
          <a:prstGeom prst="rect">
            <a:avLst/>
          </a:prstGeom>
        </p:spPr>
      </p:pic>
      <p:sp>
        <p:nvSpPr>
          <p:cNvPr id="12" name="TextBox 11">
            <a:extLst>
              <a:ext uri="{FF2B5EF4-FFF2-40B4-BE49-F238E27FC236}">
                <a16:creationId xmlns:a16="http://schemas.microsoft.com/office/drawing/2014/main" id="{997A35F5-6861-4669-8F88-0A567CA21030}"/>
              </a:ext>
            </a:extLst>
          </p:cNvPr>
          <p:cNvSpPr txBox="1"/>
          <p:nvPr/>
        </p:nvSpPr>
        <p:spPr>
          <a:xfrm>
            <a:off x="3541363" y="1782053"/>
            <a:ext cx="2061274" cy="1754326"/>
          </a:xfrm>
          <a:prstGeom prst="rect">
            <a:avLst/>
          </a:prstGeom>
          <a:noFill/>
        </p:spPr>
        <p:txBody>
          <a:bodyPr wrap="square" rtlCol="0">
            <a:spAutoFit/>
          </a:bodyPr>
          <a:lstStyle/>
          <a:p>
            <a:r>
              <a:rPr lang="en-US" dirty="0"/>
              <a:t>This plot inspires </a:t>
            </a:r>
            <a:r>
              <a:rPr lang="en-US" b="1" dirty="0"/>
              <a:t>HIGH confidence </a:t>
            </a:r>
            <a:r>
              <a:rPr lang="en-US" dirty="0"/>
              <a:t>that the heavy atom positions were determined correctly.</a:t>
            </a:r>
          </a:p>
        </p:txBody>
      </p:sp>
      <p:sp>
        <p:nvSpPr>
          <p:cNvPr id="14" name="TextBox 13">
            <a:extLst>
              <a:ext uri="{FF2B5EF4-FFF2-40B4-BE49-F238E27FC236}">
                <a16:creationId xmlns:a16="http://schemas.microsoft.com/office/drawing/2014/main" id="{9026AA2C-9A9A-4E55-8D72-AF86E26BEEE4}"/>
              </a:ext>
            </a:extLst>
          </p:cNvPr>
          <p:cNvSpPr txBox="1"/>
          <p:nvPr/>
        </p:nvSpPr>
        <p:spPr>
          <a:xfrm>
            <a:off x="3541363" y="4322852"/>
            <a:ext cx="2429807" cy="1477328"/>
          </a:xfrm>
          <a:prstGeom prst="rect">
            <a:avLst/>
          </a:prstGeom>
          <a:noFill/>
        </p:spPr>
        <p:txBody>
          <a:bodyPr wrap="square" rtlCol="0">
            <a:spAutoFit/>
          </a:bodyPr>
          <a:lstStyle/>
          <a:p>
            <a:r>
              <a:rPr lang="en-US" dirty="0"/>
              <a:t>This plot inspires </a:t>
            </a:r>
            <a:r>
              <a:rPr lang="en-US" b="1" dirty="0"/>
              <a:t>low confidence </a:t>
            </a:r>
            <a:r>
              <a:rPr lang="en-US" dirty="0"/>
              <a:t>that the heavy atom positions were determined correctly.</a:t>
            </a:r>
          </a:p>
        </p:txBody>
      </p:sp>
      <p:sp>
        <p:nvSpPr>
          <p:cNvPr id="16" name="TextBox 15">
            <a:extLst>
              <a:ext uri="{FF2B5EF4-FFF2-40B4-BE49-F238E27FC236}">
                <a16:creationId xmlns:a16="http://schemas.microsoft.com/office/drawing/2014/main" id="{CD361BB1-6333-4069-A79D-0CC919898184}"/>
              </a:ext>
            </a:extLst>
          </p:cNvPr>
          <p:cNvSpPr txBox="1"/>
          <p:nvPr/>
        </p:nvSpPr>
        <p:spPr>
          <a:xfrm>
            <a:off x="1654360" y="2098585"/>
            <a:ext cx="889987" cy="369332"/>
          </a:xfrm>
          <a:prstGeom prst="rect">
            <a:avLst/>
          </a:prstGeom>
          <a:noFill/>
        </p:spPr>
        <p:txBody>
          <a:bodyPr wrap="none" rtlCol="0">
            <a:spAutoFit/>
          </a:bodyPr>
          <a:lstStyle/>
          <a:p>
            <a:r>
              <a:rPr lang="en-US" dirty="0"/>
              <a:t>correct</a:t>
            </a:r>
          </a:p>
        </p:txBody>
      </p:sp>
    </p:spTree>
    <p:extLst>
      <p:ext uri="{BB962C8B-B14F-4D97-AF65-F5344CB8AC3E}">
        <p14:creationId xmlns:p14="http://schemas.microsoft.com/office/powerpoint/2010/main" val="22898257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3A0289-376F-479A-AB17-270DDB2A49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791" y="1641385"/>
            <a:ext cx="3000251" cy="1846308"/>
          </a:xfrm>
          <a:prstGeom prst="rect">
            <a:avLst/>
          </a:prstGeom>
        </p:spPr>
      </p:pic>
      <p:sp>
        <p:nvSpPr>
          <p:cNvPr id="15" name="TextBox 14">
            <a:extLst>
              <a:ext uri="{FF2B5EF4-FFF2-40B4-BE49-F238E27FC236}">
                <a16:creationId xmlns:a16="http://schemas.microsoft.com/office/drawing/2014/main" id="{38252476-AF4C-4138-B3E3-A4D2EF5FC229}"/>
              </a:ext>
            </a:extLst>
          </p:cNvPr>
          <p:cNvSpPr txBox="1"/>
          <p:nvPr/>
        </p:nvSpPr>
        <p:spPr>
          <a:xfrm>
            <a:off x="826035" y="3443695"/>
            <a:ext cx="1659429" cy="369332"/>
          </a:xfrm>
          <a:prstGeom prst="rect">
            <a:avLst/>
          </a:prstGeom>
          <a:noFill/>
        </p:spPr>
        <p:txBody>
          <a:bodyPr wrap="none" rtlCol="0">
            <a:spAutoFit/>
          </a:bodyPr>
          <a:lstStyle/>
          <a:p>
            <a:r>
              <a:rPr lang="en-US" dirty="0"/>
              <a:t>This is Strong!</a:t>
            </a:r>
          </a:p>
        </p:txBody>
      </p:sp>
      <p:sp>
        <p:nvSpPr>
          <p:cNvPr id="11" name="Title 10">
            <a:extLst>
              <a:ext uri="{FF2B5EF4-FFF2-40B4-BE49-F238E27FC236}">
                <a16:creationId xmlns:a16="http://schemas.microsoft.com/office/drawing/2014/main" id="{16BF8C5B-E35B-4AAB-9BF3-687465B2F0F4}"/>
              </a:ext>
            </a:extLst>
          </p:cNvPr>
          <p:cNvSpPr txBox="1">
            <a:spLocks noGrp="1"/>
          </p:cNvSpPr>
          <p:nvPr>
            <p:ph type="title"/>
          </p:nvPr>
        </p:nvSpPr>
        <p:spPr>
          <a:xfrm>
            <a:off x="139485" y="184418"/>
            <a:ext cx="8756542" cy="1323439"/>
          </a:xfrm>
          <a:prstGeom prst="rect">
            <a:avLst/>
          </a:prstGeom>
          <a:noFill/>
        </p:spPr>
        <p:txBody>
          <a:bodyPr wrap="square" rtlCol="0">
            <a:spAutoFit/>
          </a:bodyPr>
          <a:lstStyle/>
          <a:p>
            <a:pPr algn="l"/>
            <a:r>
              <a:rPr lang="en-US" sz="4000" dirty="0"/>
              <a:t>Contrast the appearance of a strong vs. weak heavy atom derivative</a:t>
            </a:r>
          </a:p>
        </p:txBody>
      </p:sp>
      <p:pic>
        <p:nvPicPr>
          <p:cNvPr id="6" name="Picture 5">
            <a:extLst>
              <a:ext uri="{FF2B5EF4-FFF2-40B4-BE49-F238E27FC236}">
                <a16:creationId xmlns:a16="http://schemas.microsoft.com/office/drawing/2014/main" id="{7EDC31C9-261D-4A1E-B9A6-5FDD8EA8F4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792" y="4138362"/>
            <a:ext cx="3000250" cy="1846308"/>
          </a:xfrm>
          <a:prstGeom prst="rect">
            <a:avLst/>
          </a:prstGeom>
        </p:spPr>
      </p:pic>
      <p:sp>
        <p:nvSpPr>
          <p:cNvPr id="7" name="TextBox 6">
            <a:extLst>
              <a:ext uri="{FF2B5EF4-FFF2-40B4-BE49-F238E27FC236}">
                <a16:creationId xmlns:a16="http://schemas.microsoft.com/office/drawing/2014/main" id="{A4B640A1-F4EA-42F0-AF95-DF8596540171}"/>
              </a:ext>
            </a:extLst>
          </p:cNvPr>
          <p:cNvSpPr txBox="1"/>
          <p:nvPr/>
        </p:nvSpPr>
        <p:spPr>
          <a:xfrm>
            <a:off x="1121219" y="5984670"/>
            <a:ext cx="671979" cy="369332"/>
          </a:xfrm>
          <a:prstGeom prst="rect">
            <a:avLst/>
          </a:prstGeom>
          <a:noFill/>
        </p:spPr>
        <p:txBody>
          <a:bodyPr wrap="none" rtlCol="0">
            <a:spAutoFit/>
          </a:bodyPr>
          <a:lstStyle/>
          <a:p>
            <a:r>
              <a:rPr lang="en-US" dirty="0"/>
              <a:t>Poor</a:t>
            </a:r>
          </a:p>
        </p:txBody>
      </p:sp>
      <p:sp>
        <p:nvSpPr>
          <p:cNvPr id="8" name="TextBox 7">
            <a:extLst>
              <a:ext uri="{FF2B5EF4-FFF2-40B4-BE49-F238E27FC236}">
                <a16:creationId xmlns:a16="http://schemas.microsoft.com/office/drawing/2014/main" id="{9AB7CC9E-E670-4EC1-9DE2-11CD5B48AC1D}"/>
              </a:ext>
            </a:extLst>
          </p:cNvPr>
          <p:cNvSpPr txBox="1"/>
          <p:nvPr/>
        </p:nvSpPr>
        <p:spPr>
          <a:xfrm>
            <a:off x="3541362" y="1782053"/>
            <a:ext cx="2272597" cy="1754326"/>
          </a:xfrm>
          <a:prstGeom prst="rect">
            <a:avLst/>
          </a:prstGeom>
          <a:noFill/>
        </p:spPr>
        <p:txBody>
          <a:bodyPr wrap="square" rtlCol="0">
            <a:spAutoFit/>
          </a:bodyPr>
          <a:lstStyle/>
          <a:p>
            <a:r>
              <a:rPr lang="en-US" dirty="0"/>
              <a:t>These plots inspire </a:t>
            </a:r>
            <a:r>
              <a:rPr lang="en-US" b="1" dirty="0"/>
              <a:t>HIGH confidence </a:t>
            </a:r>
            <a:r>
              <a:rPr lang="en-US" dirty="0"/>
              <a:t>that the heavy atom positions were determined correctly.</a:t>
            </a:r>
          </a:p>
        </p:txBody>
      </p:sp>
      <p:sp>
        <p:nvSpPr>
          <p:cNvPr id="9" name="TextBox 8">
            <a:extLst>
              <a:ext uri="{FF2B5EF4-FFF2-40B4-BE49-F238E27FC236}">
                <a16:creationId xmlns:a16="http://schemas.microsoft.com/office/drawing/2014/main" id="{A3F10E16-CCE2-4505-9276-C3CB9C6DFC1A}"/>
              </a:ext>
            </a:extLst>
          </p:cNvPr>
          <p:cNvSpPr txBox="1"/>
          <p:nvPr/>
        </p:nvSpPr>
        <p:spPr>
          <a:xfrm>
            <a:off x="3541363" y="4322852"/>
            <a:ext cx="2429807" cy="1477328"/>
          </a:xfrm>
          <a:prstGeom prst="rect">
            <a:avLst/>
          </a:prstGeom>
          <a:noFill/>
        </p:spPr>
        <p:txBody>
          <a:bodyPr wrap="square" rtlCol="0">
            <a:spAutoFit/>
          </a:bodyPr>
          <a:lstStyle/>
          <a:p>
            <a:r>
              <a:rPr lang="en-US" dirty="0"/>
              <a:t>This plot inspires </a:t>
            </a:r>
            <a:r>
              <a:rPr lang="en-US" b="1" dirty="0"/>
              <a:t>low confidence </a:t>
            </a:r>
            <a:r>
              <a:rPr lang="en-US" dirty="0"/>
              <a:t>that the heavy atom positions were determined correctly.</a:t>
            </a:r>
          </a:p>
        </p:txBody>
      </p:sp>
      <p:pic>
        <p:nvPicPr>
          <p:cNvPr id="3" name="Picture 2">
            <a:extLst>
              <a:ext uri="{FF2B5EF4-FFF2-40B4-BE49-F238E27FC236}">
                <a16:creationId xmlns:a16="http://schemas.microsoft.com/office/drawing/2014/main" id="{3CC96753-91D8-4938-9EF4-8C3A4C50DD83}"/>
              </a:ext>
            </a:extLst>
          </p:cNvPr>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127881" y="1641385"/>
            <a:ext cx="2190084" cy="2069529"/>
          </a:xfrm>
          <a:prstGeom prst="rect">
            <a:avLst/>
          </a:prstGeom>
        </p:spPr>
      </p:pic>
      <p:pic>
        <p:nvPicPr>
          <p:cNvPr id="13" name="Graphic 12" descr="Right pointing backhand index">
            <a:extLst>
              <a:ext uri="{FF2B5EF4-FFF2-40B4-BE49-F238E27FC236}">
                <a16:creationId xmlns:a16="http://schemas.microsoft.com/office/drawing/2014/main" id="{1E58D586-EF90-4031-9590-48C6D2FA6B7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flipV="1">
            <a:off x="2232423" y="1712131"/>
            <a:ext cx="914400" cy="914400"/>
          </a:xfrm>
          <a:prstGeom prst="rect">
            <a:avLst/>
          </a:prstGeom>
        </p:spPr>
      </p:pic>
      <p:pic>
        <p:nvPicPr>
          <p:cNvPr id="14" name="Graphic 13" descr="Right pointing backhand index">
            <a:extLst>
              <a:ext uri="{FF2B5EF4-FFF2-40B4-BE49-F238E27FC236}">
                <a16:creationId xmlns:a16="http://schemas.microsoft.com/office/drawing/2014/main" id="{3AAE26FE-5C96-4392-8F04-C5094D84FA4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flipV="1">
            <a:off x="7981627" y="1641385"/>
            <a:ext cx="914400" cy="914400"/>
          </a:xfrm>
          <a:prstGeom prst="rect">
            <a:avLst/>
          </a:prstGeom>
        </p:spPr>
      </p:pic>
      <p:sp>
        <p:nvSpPr>
          <p:cNvPr id="5" name="TextBox 4">
            <a:extLst>
              <a:ext uri="{FF2B5EF4-FFF2-40B4-BE49-F238E27FC236}">
                <a16:creationId xmlns:a16="http://schemas.microsoft.com/office/drawing/2014/main" id="{8860B0DF-5E1E-417B-A66F-989BA94F8B7F}"/>
              </a:ext>
            </a:extLst>
          </p:cNvPr>
          <p:cNvSpPr txBox="1"/>
          <p:nvPr/>
        </p:nvSpPr>
        <p:spPr>
          <a:xfrm>
            <a:off x="6911578" y="1799999"/>
            <a:ext cx="889987" cy="369332"/>
          </a:xfrm>
          <a:prstGeom prst="rect">
            <a:avLst/>
          </a:prstGeom>
          <a:noFill/>
        </p:spPr>
        <p:txBody>
          <a:bodyPr wrap="none" rtlCol="0">
            <a:spAutoFit/>
          </a:bodyPr>
          <a:lstStyle/>
          <a:p>
            <a:r>
              <a:rPr lang="en-US" dirty="0"/>
              <a:t>correct</a:t>
            </a:r>
          </a:p>
        </p:txBody>
      </p:sp>
      <p:sp>
        <p:nvSpPr>
          <p:cNvPr id="16" name="TextBox 15">
            <a:extLst>
              <a:ext uri="{FF2B5EF4-FFF2-40B4-BE49-F238E27FC236}">
                <a16:creationId xmlns:a16="http://schemas.microsoft.com/office/drawing/2014/main" id="{64C9BA9C-99A9-4AE5-AFAA-BF7210E0DC05}"/>
              </a:ext>
            </a:extLst>
          </p:cNvPr>
          <p:cNvSpPr txBox="1"/>
          <p:nvPr/>
        </p:nvSpPr>
        <p:spPr>
          <a:xfrm>
            <a:off x="6388557" y="2546022"/>
            <a:ext cx="1069524" cy="369332"/>
          </a:xfrm>
          <a:prstGeom prst="rect">
            <a:avLst/>
          </a:prstGeom>
          <a:noFill/>
        </p:spPr>
        <p:txBody>
          <a:bodyPr wrap="none" rtlCol="0">
            <a:spAutoFit/>
          </a:bodyPr>
          <a:lstStyle/>
          <a:p>
            <a:r>
              <a:rPr lang="en-US" dirty="0"/>
              <a:t>incorrect</a:t>
            </a:r>
          </a:p>
        </p:txBody>
      </p:sp>
      <p:pic>
        <p:nvPicPr>
          <p:cNvPr id="17" name="Graphic 16" descr="Right pointing backhand index">
            <a:extLst>
              <a:ext uri="{FF2B5EF4-FFF2-40B4-BE49-F238E27FC236}">
                <a16:creationId xmlns:a16="http://schemas.microsoft.com/office/drawing/2014/main" id="{2EB0A3D5-C601-4F34-B138-14AD3062303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flipV="1">
            <a:off x="7456383" y="2428715"/>
            <a:ext cx="914400" cy="914400"/>
          </a:xfrm>
          <a:prstGeom prst="rect">
            <a:avLst/>
          </a:prstGeom>
        </p:spPr>
      </p:pic>
      <p:sp>
        <p:nvSpPr>
          <p:cNvPr id="18" name="TextBox 17">
            <a:extLst>
              <a:ext uri="{FF2B5EF4-FFF2-40B4-BE49-F238E27FC236}">
                <a16:creationId xmlns:a16="http://schemas.microsoft.com/office/drawing/2014/main" id="{D83765A0-70DF-49B1-8304-FDB817742E6E}"/>
              </a:ext>
            </a:extLst>
          </p:cNvPr>
          <p:cNvSpPr txBox="1"/>
          <p:nvPr/>
        </p:nvSpPr>
        <p:spPr>
          <a:xfrm>
            <a:off x="1654360" y="2098585"/>
            <a:ext cx="889987" cy="369332"/>
          </a:xfrm>
          <a:prstGeom prst="rect">
            <a:avLst/>
          </a:prstGeom>
          <a:noFill/>
        </p:spPr>
        <p:txBody>
          <a:bodyPr wrap="none" rtlCol="0">
            <a:spAutoFit/>
          </a:bodyPr>
          <a:lstStyle/>
          <a:p>
            <a:r>
              <a:rPr lang="en-US" dirty="0"/>
              <a:t>correct</a:t>
            </a:r>
          </a:p>
        </p:txBody>
      </p:sp>
    </p:spTree>
    <p:extLst>
      <p:ext uri="{BB962C8B-B14F-4D97-AF65-F5344CB8AC3E}">
        <p14:creationId xmlns:p14="http://schemas.microsoft.com/office/powerpoint/2010/main" val="24443313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BA7CA-4D43-4A60-B8E3-B934D9A139AF}"/>
              </a:ext>
            </a:extLst>
          </p:cNvPr>
          <p:cNvSpPr>
            <a:spLocks noGrp="1"/>
          </p:cNvSpPr>
          <p:nvPr>
            <p:ph type="title"/>
          </p:nvPr>
        </p:nvSpPr>
        <p:spPr/>
        <p:txBody>
          <a:bodyPr/>
          <a:lstStyle/>
          <a:p>
            <a:pPr algn="l"/>
            <a:r>
              <a:rPr lang="en-US" sz="4000" dirty="0"/>
              <a:t>Check the agreement between </a:t>
            </a:r>
            <a:r>
              <a:rPr lang="en-US" sz="4000" dirty="0" err="1"/>
              <a:t>ShelxD</a:t>
            </a:r>
            <a:r>
              <a:rPr lang="en-US" sz="4000" dirty="0"/>
              <a:t> solution and Patterson map</a:t>
            </a:r>
          </a:p>
        </p:txBody>
      </p:sp>
      <p:pic>
        <p:nvPicPr>
          <p:cNvPr id="6" name="Picture 5">
            <a:extLst>
              <a:ext uri="{FF2B5EF4-FFF2-40B4-BE49-F238E27FC236}">
                <a16:creationId xmlns:a16="http://schemas.microsoft.com/office/drawing/2014/main" id="{3D9D01BC-C752-4E18-BD58-2D05777A4BA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260" t="18361" r="17843" b="5554"/>
          <a:stretch/>
        </p:blipFill>
        <p:spPr>
          <a:xfrm>
            <a:off x="152400" y="2632364"/>
            <a:ext cx="2715491" cy="2798618"/>
          </a:xfrm>
          <a:prstGeom prst="rect">
            <a:avLst/>
          </a:prstGeom>
        </p:spPr>
      </p:pic>
      <p:sp>
        <p:nvSpPr>
          <p:cNvPr id="7" name="Rectangle 6">
            <a:extLst>
              <a:ext uri="{FF2B5EF4-FFF2-40B4-BE49-F238E27FC236}">
                <a16:creationId xmlns:a16="http://schemas.microsoft.com/office/drawing/2014/main" id="{5F7AD71D-F86B-4145-9468-ACA1B53E8922}"/>
              </a:ext>
            </a:extLst>
          </p:cNvPr>
          <p:cNvSpPr/>
          <p:nvPr/>
        </p:nvSpPr>
        <p:spPr>
          <a:xfrm>
            <a:off x="152400" y="1840335"/>
            <a:ext cx="8746818" cy="369332"/>
          </a:xfrm>
          <a:prstGeom prst="rect">
            <a:avLst/>
          </a:prstGeom>
        </p:spPr>
        <p:txBody>
          <a:bodyPr wrap="none">
            <a:spAutoFit/>
          </a:bodyPr>
          <a:lstStyle/>
          <a:p>
            <a:r>
              <a:rPr lang="en-US" dirty="0"/>
              <a:t>Command to predict Patterson peak positions from </a:t>
            </a:r>
            <a:r>
              <a:rPr lang="en-US" dirty="0" err="1"/>
              <a:t>x,y,z</a:t>
            </a:r>
            <a:r>
              <a:rPr lang="en-US" dirty="0"/>
              <a:t>:   </a:t>
            </a:r>
            <a:r>
              <a:rPr lang="en-US" dirty="0" err="1"/>
              <a:t>checkpatterson.csh</a:t>
            </a:r>
            <a:r>
              <a:rPr lang="en-US" dirty="0"/>
              <a:t>  x y z</a:t>
            </a:r>
          </a:p>
        </p:txBody>
      </p:sp>
      <p:sp>
        <p:nvSpPr>
          <p:cNvPr id="8" name="TextBox 7">
            <a:extLst>
              <a:ext uri="{FF2B5EF4-FFF2-40B4-BE49-F238E27FC236}">
                <a16:creationId xmlns:a16="http://schemas.microsoft.com/office/drawing/2014/main" id="{2AAC6FC5-51C5-4FEC-A76F-4B5F6CBFEE81}"/>
              </a:ext>
            </a:extLst>
          </p:cNvPr>
          <p:cNvSpPr txBox="1"/>
          <p:nvPr/>
        </p:nvSpPr>
        <p:spPr>
          <a:xfrm>
            <a:off x="1042709" y="5484347"/>
            <a:ext cx="934871" cy="369332"/>
          </a:xfrm>
          <a:prstGeom prst="rect">
            <a:avLst/>
          </a:prstGeom>
          <a:noFill/>
        </p:spPr>
        <p:txBody>
          <a:bodyPr wrap="none" rtlCol="0">
            <a:spAutoFit/>
          </a:bodyPr>
          <a:lstStyle/>
          <a:p>
            <a:r>
              <a:rPr lang="en-US" dirty="0"/>
              <a:t>w=0.12</a:t>
            </a:r>
          </a:p>
        </p:txBody>
      </p:sp>
      <p:pic>
        <p:nvPicPr>
          <p:cNvPr id="10" name="Picture 9">
            <a:extLst>
              <a:ext uri="{FF2B5EF4-FFF2-40B4-BE49-F238E27FC236}">
                <a16:creationId xmlns:a16="http://schemas.microsoft.com/office/drawing/2014/main" id="{339F0B4A-DC05-4203-99A0-B8476AD00C8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421" t="17628" r="15711" b="7343"/>
          <a:stretch/>
        </p:blipFill>
        <p:spPr>
          <a:xfrm>
            <a:off x="3198418" y="2616866"/>
            <a:ext cx="2747163" cy="2798064"/>
          </a:xfrm>
          <a:prstGeom prst="rect">
            <a:avLst/>
          </a:prstGeom>
        </p:spPr>
      </p:pic>
      <p:sp>
        <p:nvSpPr>
          <p:cNvPr id="11" name="TextBox 10">
            <a:extLst>
              <a:ext uri="{FF2B5EF4-FFF2-40B4-BE49-F238E27FC236}">
                <a16:creationId xmlns:a16="http://schemas.microsoft.com/office/drawing/2014/main" id="{CC44A105-6001-40A1-B911-721CDB8FA962}"/>
              </a:ext>
            </a:extLst>
          </p:cNvPr>
          <p:cNvSpPr txBox="1"/>
          <p:nvPr/>
        </p:nvSpPr>
        <p:spPr>
          <a:xfrm>
            <a:off x="4135562" y="5528977"/>
            <a:ext cx="934871" cy="369332"/>
          </a:xfrm>
          <a:prstGeom prst="rect">
            <a:avLst/>
          </a:prstGeom>
          <a:noFill/>
        </p:spPr>
        <p:txBody>
          <a:bodyPr wrap="none" rtlCol="0">
            <a:spAutoFit/>
          </a:bodyPr>
          <a:lstStyle/>
          <a:p>
            <a:r>
              <a:rPr lang="en-US" dirty="0"/>
              <a:t>w=0.25</a:t>
            </a:r>
          </a:p>
        </p:txBody>
      </p:sp>
      <p:sp>
        <p:nvSpPr>
          <p:cNvPr id="12" name="TextBox 11">
            <a:extLst>
              <a:ext uri="{FF2B5EF4-FFF2-40B4-BE49-F238E27FC236}">
                <a16:creationId xmlns:a16="http://schemas.microsoft.com/office/drawing/2014/main" id="{DF444C4D-BD82-4BD7-A109-E280DB1BF9F3}"/>
              </a:ext>
            </a:extLst>
          </p:cNvPr>
          <p:cNvSpPr txBox="1"/>
          <p:nvPr/>
        </p:nvSpPr>
        <p:spPr>
          <a:xfrm>
            <a:off x="7166420" y="5590535"/>
            <a:ext cx="934871" cy="369332"/>
          </a:xfrm>
          <a:prstGeom prst="rect">
            <a:avLst/>
          </a:prstGeom>
          <a:noFill/>
        </p:spPr>
        <p:txBody>
          <a:bodyPr wrap="none" rtlCol="0">
            <a:spAutoFit/>
          </a:bodyPr>
          <a:lstStyle/>
          <a:p>
            <a:r>
              <a:rPr lang="en-US" dirty="0"/>
              <a:t>w=0.50</a:t>
            </a:r>
          </a:p>
        </p:txBody>
      </p:sp>
      <p:pic>
        <p:nvPicPr>
          <p:cNvPr id="14" name="Picture 13">
            <a:extLst>
              <a:ext uri="{FF2B5EF4-FFF2-40B4-BE49-F238E27FC236}">
                <a16:creationId xmlns:a16="http://schemas.microsoft.com/office/drawing/2014/main" id="{6844E904-EFC7-453D-995F-C17AA4AD0AF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805" t="18757" r="14927" b="5988"/>
          <a:stretch/>
        </p:blipFill>
        <p:spPr>
          <a:xfrm>
            <a:off x="6235550" y="2632918"/>
            <a:ext cx="2756050" cy="2798064"/>
          </a:xfrm>
          <a:prstGeom prst="rect">
            <a:avLst/>
          </a:prstGeom>
        </p:spPr>
      </p:pic>
      <p:sp>
        <p:nvSpPr>
          <p:cNvPr id="15" name="TextBox 14">
            <a:extLst>
              <a:ext uri="{FF2B5EF4-FFF2-40B4-BE49-F238E27FC236}">
                <a16:creationId xmlns:a16="http://schemas.microsoft.com/office/drawing/2014/main" id="{9D7268FE-E987-4B65-B833-D149F260A345}"/>
              </a:ext>
            </a:extLst>
          </p:cNvPr>
          <p:cNvSpPr txBox="1"/>
          <p:nvPr/>
        </p:nvSpPr>
        <p:spPr>
          <a:xfrm>
            <a:off x="985883" y="6398696"/>
            <a:ext cx="7481535" cy="369332"/>
          </a:xfrm>
          <a:prstGeom prst="rect">
            <a:avLst/>
          </a:prstGeom>
          <a:noFill/>
        </p:spPr>
        <p:txBody>
          <a:bodyPr wrap="none" rtlCol="0">
            <a:spAutoFit/>
          </a:bodyPr>
          <a:lstStyle/>
          <a:p>
            <a:r>
              <a:rPr lang="en-US" dirty="0">
                <a:solidFill>
                  <a:srgbClr val="FF0000"/>
                </a:solidFill>
              </a:rPr>
              <a:t>Predicted Patterson peak positions (red) </a:t>
            </a:r>
            <a:r>
              <a:rPr lang="en-US" dirty="0"/>
              <a:t>match Patterson peaks (black)</a:t>
            </a:r>
          </a:p>
        </p:txBody>
      </p:sp>
    </p:spTree>
    <p:extLst>
      <p:ext uri="{BB962C8B-B14F-4D97-AF65-F5344CB8AC3E}">
        <p14:creationId xmlns:p14="http://schemas.microsoft.com/office/powerpoint/2010/main" val="352479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084EA-6254-4B9D-9A8F-FEFD84AF6F2B}"/>
              </a:ext>
            </a:extLst>
          </p:cNvPr>
          <p:cNvSpPr>
            <a:spLocks noGrp="1"/>
          </p:cNvSpPr>
          <p:nvPr>
            <p:ph type="title"/>
          </p:nvPr>
        </p:nvSpPr>
        <p:spPr/>
        <p:txBody>
          <a:bodyPr/>
          <a:lstStyle/>
          <a:p>
            <a:r>
              <a:rPr lang="en-US" dirty="0" err="1"/>
              <a:t>Sm</a:t>
            </a:r>
            <a:r>
              <a:rPr lang="en-US" dirty="0"/>
              <a:t>-like archaeal protein (1m5q)</a:t>
            </a:r>
          </a:p>
        </p:txBody>
      </p:sp>
      <p:sp>
        <p:nvSpPr>
          <p:cNvPr id="3" name="TextBox 2">
            <a:extLst>
              <a:ext uri="{FF2B5EF4-FFF2-40B4-BE49-F238E27FC236}">
                <a16:creationId xmlns:a16="http://schemas.microsoft.com/office/drawing/2014/main" id="{212921C0-0125-4E68-AA26-7B138DC1B72E}"/>
              </a:ext>
            </a:extLst>
          </p:cNvPr>
          <p:cNvSpPr txBox="1"/>
          <p:nvPr/>
        </p:nvSpPr>
        <p:spPr>
          <a:xfrm>
            <a:off x="2681206" y="1735810"/>
            <a:ext cx="4057521" cy="923330"/>
          </a:xfrm>
          <a:prstGeom prst="rect">
            <a:avLst/>
          </a:prstGeom>
          <a:noFill/>
        </p:spPr>
        <p:txBody>
          <a:bodyPr wrap="none" rtlCol="0">
            <a:spAutoFit/>
          </a:bodyPr>
          <a:lstStyle/>
          <a:p>
            <a:r>
              <a:rPr lang="en-US" dirty="0"/>
              <a:t>3 selenium sites per protein molecule.</a:t>
            </a:r>
          </a:p>
          <a:p>
            <a:r>
              <a:rPr lang="en-US" dirty="0"/>
              <a:t>28 proteins in the asymmetric unit</a:t>
            </a:r>
          </a:p>
          <a:p>
            <a:r>
              <a:rPr lang="en-US" dirty="0"/>
              <a:t>Therefore: 84 Se sites expected</a:t>
            </a:r>
          </a:p>
        </p:txBody>
      </p:sp>
      <p:pic>
        <p:nvPicPr>
          <p:cNvPr id="5" name="Picture 4">
            <a:extLst>
              <a:ext uri="{FF2B5EF4-FFF2-40B4-BE49-F238E27FC236}">
                <a16:creationId xmlns:a16="http://schemas.microsoft.com/office/drawing/2014/main" id="{E5626363-BCC7-4E57-9C35-2A95A91BD5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64" y="2977312"/>
            <a:ext cx="4560868" cy="2806688"/>
          </a:xfrm>
          <a:prstGeom prst="rect">
            <a:avLst/>
          </a:prstGeom>
        </p:spPr>
      </p:pic>
      <p:pic>
        <p:nvPicPr>
          <p:cNvPr id="7" name="Picture 6">
            <a:extLst>
              <a:ext uri="{FF2B5EF4-FFF2-40B4-BE49-F238E27FC236}">
                <a16:creationId xmlns:a16="http://schemas.microsoft.com/office/drawing/2014/main" id="{2BA705C1-6E05-430A-81C2-B9D89111DB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3132" y="2977312"/>
            <a:ext cx="4560868" cy="2806688"/>
          </a:xfrm>
          <a:prstGeom prst="rect">
            <a:avLst/>
          </a:prstGeom>
        </p:spPr>
      </p:pic>
      <p:pic>
        <p:nvPicPr>
          <p:cNvPr id="12" name="Graphic 11" descr="Right pointing backhand index">
            <a:extLst>
              <a:ext uri="{FF2B5EF4-FFF2-40B4-BE49-F238E27FC236}">
                <a16:creationId xmlns:a16="http://schemas.microsoft.com/office/drawing/2014/main" id="{85DAB750-EED1-4B71-82D5-1A3BEA08F42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flipV="1">
            <a:off x="7981627" y="3222212"/>
            <a:ext cx="914400" cy="914400"/>
          </a:xfrm>
          <a:prstGeom prst="rect">
            <a:avLst/>
          </a:prstGeom>
        </p:spPr>
      </p:pic>
      <p:sp>
        <p:nvSpPr>
          <p:cNvPr id="13" name="TextBox 12">
            <a:extLst>
              <a:ext uri="{FF2B5EF4-FFF2-40B4-BE49-F238E27FC236}">
                <a16:creationId xmlns:a16="http://schemas.microsoft.com/office/drawing/2014/main" id="{F3A6E97B-5949-4EA7-AB0F-2827913FD892}"/>
              </a:ext>
            </a:extLst>
          </p:cNvPr>
          <p:cNvSpPr txBox="1"/>
          <p:nvPr/>
        </p:nvSpPr>
        <p:spPr>
          <a:xfrm>
            <a:off x="7427590" y="3556489"/>
            <a:ext cx="889987" cy="369332"/>
          </a:xfrm>
          <a:prstGeom prst="rect">
            <a:avLst/>
          </a:prstGeom>
          <a:noFill/>
        </p:spPr>
        <p:txBody>
          <a:bodyPr wrap="none" rtlCol="0">
            <a:spAutoFit/>
          </a:bodyPr>
          <a:lstStyle/>
          <a:p>
            <a:r>
              <a:rPr lang="en-US" dirty="0"/>
              <a:t>correct</a:t>
            </a:r>
          </a:p>
        </p:txBody>
      </p:sp>
      <p:sp>
        <p:nvSpPr>
          <p:cNvPr id="15" name="TextBox 14">
            <a:extLst>
              <a:ext uri="{FF2B5EF4-FFF2-40B4-BE49-F238E27FC236}">
                <a16:creationId xmlns:a16="http://schemas.microsoft.com/office/drawing/2014/main" id="{A4864908-B440-467D-88F5-04BAF2A1D83C}"/>
              </a:ext>
            </a:extLst>
          </p:cNvPr>
          <p:cNvSpPr txBox="1"/>
          <p:nvPr/>
        </p:nvSpPr>
        <p:spPr>
          <a:xfrm>
            <a:off x="5961372" y="4598979"/>
            <a:ext cx="1069524" cy="369332"/>
          </a:xfrm>
          <a:prstGeom prst="rect">
            <a:avLst/>
          </a:prstGeom>
          <a:noFill/>
        </p:spPr>
        <p:txBody>
          <a:bodyPr wrap="none" rtlCol="0">
            <a:spAutoFit/>
          </a:bodyPr>
          <a:lstStyle/>
          <a:p>
            <a:r>
              <a:rPr lang="en-US" dirty="0"/>
              <a:t>incorrect</a:t>
            </a:r>
          </a:p>
        </p:txBody>
      </p:sp>
      <p:pic>
        <p:nvPicPr>
          <p:cNvPr id="16" name="Graphic 15" descr="Right pointing backhand index">
            <a:extLst>
              <a:ext uri="{FF2B5EF4-FFF2-40B4-BE49-F238E27FC236}">
                <a16:creationId xmlns:a16="http://schemas.microsoft.com/office/drawing/2014/main" id="{11B2CE21-61C7-49F0-88D1-D31DE05D7D5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flipV="1">
            <a:off x="3559689" y="3222213"/>
            <a:ext cx="914400" cy="914400"/>
          </a:xfrm>
          <a:prstGeom prst="rect">
            <a:avLst/>
          </a:prstGeom>
        </p:spPr>
      </p:pic>
      <p:sp>
        <p:nvSpPr>
          <p:cNvPr id="17" name="TextBox 16">
            <a:extLst>
              <a:ext uri="{FF2B5EF4-FFF2-40B4-BE49-F238E27FC236}">
                <a16:creationId xmlns:a16="http://schemas.microsoft.com/office/drawing/2014/main" id="{7821B587-505E-4209-98ED-507080F2300B}"/>
              </a:ext>
            </a:extLst>
          </p:cNvPr>
          <p:cNvSpPr txBox="1"/>
          <p:nvPr/>
        </p:nvSpPr>
        <p:spPr>
          <a:xfrm>
            <a:off x="3060173" y="3556489"/>
            <a:ext cx="889987" cy="369332"/>
          </a:xfrm>
          <a:prstGeom prst="rect">
            <a:avLst/>
          </a:prstGeom>
          <a:noFill/>
        </p:spPr>
        <p:txBody>
          <a:bodyPr wrap="none" rtlCol="0">
            <a:spAutoFit/>
          </a:bodyPr>
          <a:lstStyle/>
          <a:p>
            <a:r>
              <a:rPr lang="en-US" dirty="0"/>
              <a:t>correct</a:t>
            </a:r>
          </a:p>
        </p:txBody>
      </p:sp>
      <p:sp>
        <p:nvSpPr>
          <p:cNvPr id="19" name="TextBox 18">
            <a:extLst>
              <a:ext uri="{FF2B5EF4-FFF2-40B4-BE49-F238E27FC236}">
                <a16:creationId xmlns:a16="http://schemas.microsoft.com/office/drawing/2014/main" id="{12BEBB93-DDD6-4AF9-A32F-A8BC9BF90D0F}"/>
              </a:ext>
            </a:extLst>
          </p:cNvPr>
          <p:cNvSpPr txBox="1"/>
          <p:nvPr/>
        </p:nvSpPr>
        <p:spPr>
          <a:xfrm>
            <a:off x="859639" y="4598979"/>
            <a:ext cx="1069524" cy="369332"/>
          </a:xfrm>
          <a:prstGeom prst="rect">
            <a:avLst/>
          </a:prstGeom>
          <a:noFill/>
        </p:spPr>
        <p:txBody>
          <a:bodyPr wrap="none" rtlCol="0">
            <a:spAutoFit/>
          </a:bodyPr>
          <a:lstStyle/>
          <a:p>
            <a:r>
              <a:rPr lang="en-US" dirty="0"/>
              <a:t>incorrect</a:t>
            </a:r>
          </a:p>
        </p:txBody>
      </p:sp>
    </p:spTree>
    <p:extLst>
      <p:ext uri="{BB962C8B-B14F-4D97-AF65-F5344CB8AC3E}">
        <p14:creationId xmlns:p14="http://schemas.microsoft.com/office/powerpoint/2010/main" val="3345362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7" grpId="0"/>
      <p:bldP spid="1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084EA-6254-4B9D-9A8F-FEFD84AF6F2B}"/>
              </a:ext>
            </a:extLst>
          </p:cNvPr>
          <p:cNvSpPr>
            <a:spLocks noGrp="1"/>
          </p:cNvSpPr>
          <p:nvPr>
            <p:ph type="title"/>
          </p:nvPr>
        </p:nvSpPr>
        <p:spPr/>
        <p:txBody>
          <a:bodyPr/>
          <a:lstStyle/>
          <a:p>
            <a:r>
              <a:rPr lang="en-US" dirty="0" err="1"/>
              <a:t>Sm</a:t>
            </a:r>
            <a:r>
              <a:rPr lang="en-US" dirty="0"/>
              <a:t>-like archaeal protein (1m5q)</a:t>
            </a:r>
          </a:p>
        </p:txBody>
      </p:sp>
      <p:sp>
        <p:nvSpPr>
          <p:cNvPr id="3" name="TextBox 2">
            <a:extLst>
              <a:ext uri="{FF2B5EF4-FFF2-40B4-BE49-F238E27FC236}">
                <a16:creationId xmlns:a16="http://schemas.microsoft.com/office/drawing/2014/main" id="{212921C0-0125-4E68-AA26-7B138DC1B72E}"/>
              </a:ext>
            </a:extLst>
          </p:cNvPr>
          <p:cNvSpPr txBox="1"/>
          <p:nvPr/>
        </p:nvSpPr>
        <p:spPr>
          <a:xfrm>
            <a:off x="2681206" y="1735810"/>
            <a:ext cx="4057521" cy="923330"/>
          </a:xfrm>
          <a:prstGeom prst="rect">
            <a:avLst/>
          </a:prstGeom>
          <a:noFill/>
        </p:spPr>
        <p:txBody>
          <a:bodyPr wrap="none" rtlCol="0">
            <a:spAutoFit/>
          </a:bodyPr>
          <a:lstStyle/>
          <a:p>
            <a:r>
              <a:rPr lang="en-US" dirty="0"/>
              <a:t>3 selenium sites per protein molecule.</a:t>
            </a:r>
          </a:p>
          <a:p>
            <a:r>
              <a:rPr lang="en-US" dirty="0"/>
              <a:t>28 proteins in the asymmetric unit</a:t>
            </a:r>
          </a:p>
          <a:p>
            <a:r>
              <a:rPr lang="en-US" dirty="0"/>
              <a:t>Therefore: 84 Se sites expected</a:t>
            </a:r>
          </a:p>
        </p:txBody>
      </p:sp>
      <p:pic>
        <p:nvPicPr>
          <p:cNvPr id="14" name="Picture 13">
            <a:extLst>
              <a:ext uri="{FF2B5EF4-FFF2-40B4-BE49-F238E27FC236}">
                <a16:creationId xmlns:a16="http://schemas.microsoft.com/office/drawing/2014/main" id="{FB560710-7378-4D10-9B54-BEF4084B39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77312"/>
            <a:ext cx="4560868" cy="2806688"/>
          </a:xfrm>
          <a:prstGeom prst="rect">
            <a:avLst/>
          </a:prstGeom>
        </p:spPr>
      </p:pic>
      <p:pic>
        <p:nvPicPr>
          <p:cNvPr id="18" name="Picture 17">
            <a:extLst>
              <a:ext uri="{FF2B5EF4-FFF2-40B4-BE49-F238E27FC236}">
                <a16:creationId xmlns:a16="http://schemas.microsoft.com/office/drawing/2014/main" id="{50C6C7FA-6187-445A-AC66-AC5CF8F60A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9945" y="2977312"/>
            <a:ext cx="4560868" cy="2806688"/>
          </a:xfrm>
          <a:prstGeom prst="rect">
            <a:avLst/>
          </a:prstGeom>
        </p:spPr>
      </p:pic>
    </p:spTree>
    <p:extLst>
      <p:ext uri="{BB962C8B-B14F-4D97-AF65-F5344CB8AC3E}">
        <p14:creationId xmlns:p14="http://schemas.microsoft.com/office/powerpoint/2010/main" val="720380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Parallelogram 80">
            <a:extLst>
              <a:ext uri="{FF2B5EF4-FFF2-40B4-BE49-F238E27FC236}">
                <a16:creationId xmlns:a16="http://schemas.microsoft.com/office/drawing/2014/main" id="{576928D1-9BD3-493C-AB51-D4F32AB558E0}"/>
              </a:ext>
            </a:extLst>
          </p:cNvPr>
          <p:cNvSpPr/>
          <p:nvPr/>
        </p:nvSpPr>
        <p:spPr>
          <a:xfrm>
            <a:off x="6936898" y="3980741"/>
            <a:ext cx="1748101" cy="1235676"/>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529E81FE-D018-40C1-A459-71B74365DB54}"/>
              </a:ext>
            </a:extLst>
          </p:cNvPr>
          <p:cNvSpPr/>
          <p:nvPr/>
        </p:nvSpPr>
        <p:spPr>
          <a:xfrm>
            <a:off x="718688" y="3925135"/>
            <a:ext cx="1748101" cy="1235676"/>
          </a:xfrm>
          <a:prstGeom prst="parallelogram">
            <a:avLst/>
          </a:prstGeom>
          <a:solidFill>
            <a:srgbClr val="FFCCFF"/>
          </a:solidFill>
          <a:ln>
            <a:solidFill>
              <a:srgbClr val="F0AE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48389" y="316778"/>
            <a:ext cx="8715502" cy="1143000"/>
          </a:xfrm>
        </p:spPr>
        <p:txBody>
          <a:bodyPr/>
          <a:lstStyle/>
          <a:p>
            <a:pPr algn="l"/>
            <a:r>
              <a:rPr lang="en-US" sz="3600" dirty="0"/>
              <a:t>We can predict </a:t>
            </a:r>
            <a:r>
              <a:rPr lang="en-US" sz="3600" dirty="0" err="1"/>
              <a:t>u,v,w</a:t>
            </a:r>
            <a:r>
              <a:rPr lang="en-US" sz="3600" dirty="0"/>
              <a:t> from </a:t>
            </a:r>
            <a:r>
              <a:rPr lang="en-US" sz="3600" dirty="0" err="1"/>
              <a:t>x,y,z</a:t>
            </a:r>
            <a:r>
              <a:rPr lang="en-US" sz="3600" dirty="0"/>
              <a:t> by subtracting symmetry equivalent positions</a:t>
            </a:r>
          </a:p>
        </p:txBody>
      </p:sp>
      <p:sp>
        <p:nvSpPr>
          <p:cNvPr id="149" name="TextBox 148"/>
          <p:cNvSpPr txBox="1"/>
          <p:nvPr/>
        </p:nvSpPr>
        <p:spPr>
          <a:xfrm>
            <a:off x="390787" y="4308830"/>
            <a:ext cx="338554" cy="461665"/>
          </a:xfrm>
          <a:prstGeom prst="rect">
            <a:avLst/>
          </a:prstGeom>
          <a:noFill/>
        </p:spPr>
        <p:txBody>
          <a:bodyPr wrap="none" rtlCol="0">
            <a:spAutoFit/>
          </a:bodyPr>
          <a:lstStyle/>
          <a:p>
            <a:r>
              <a:rPr lang="en-US" sz="2400" dirty="0">
                <a:effectLst>
                  <a:glow rad="228600">
                    <a:schemeClr val="bg1">
                      <a:alpha val="85000"/>
                    </a:schemeClr>
                  </a:glow>
                </a:effectLst>
              </a:rPr>
              <a:t>z</a:t>
            </a:r>
            <a:endParaRPr lang="en-US" dirty="0">
              <a:effectLst>
                <a:glow rad="228600">
                  <a:schemeClr val="bg1">
                    <a:alpha val="85000"/>
                  </a:schemeClr>
                </a:glow>
              </a:effectLst>
            </a:endParaRPr>
          </a:p>
        </p:txBody>
      </p:sp>
      <p:sp>
        <p:nvSpPr>
          <p:cNvPr id="150" name="TextBox 149"/>
          <p:cNvSpPr txBox="1"/>
          <p:nvPr/>
        </p:nvSpPr>
        <p:spPr>
          <a:xfrm>
            <a:off x="1076529" y="5078985"/>
            <a:ext cx="338554" cy="461665"/>
          </a:xfrm>
          <a:prstGeom prst="rect">
            <a:avLst/>
          </a:prstGeom>
          <a:noFill/>
        </p:spPr>
        <p:txBody>
          <a:bodyPr wrap="none" rtlCol="0">
            <a:spAutoFit/>
          </a:bodyPr>
          <a:lstStyle/>
          <a:p>
            <a:r>
              <a:rPr lang="en-US" sz="2400" dirty="0">
                <a:effectLst>
                  <a:glow rad="228600">
                    <a:schemeClr val="bg1">
                      <a:alpha val="85000"/>
                    </a:schemeClr>
                  </a:glow>
                </a:effectLst>
              </a:rPr>
              <a:t>x</a:t>
            </a:r>
            <a:endParaRPr lang="en-US" dirty="0">
              <a:effectLst>
                <a:glow rad="228600">
                  <a:schemeClr val="bg1">
                    <a:alpha val="85000"/>
                  </a:schemeClr>
                </a:glow>
              </a:effectLst>
            </a:endParaRPr>
          </a:p>
        </p:txBody>
      </p:sp>
      <p:cxnSp>
        <p:nvCxnSpPr>
          <p:cNvPr id="82" name="Straight Connector 81"/>
          <p:cNvCxnSpPr>
            <a:cxnSpLocks/>
          </p:cNvCxnSpPr>
          <p:nvPr/>
        </p:nvCxnSpPr>
        <p:spPr>
          <a:xfrm>
            <a:off x="680692" y="5159590"/>
            <a:ext cx="1487742" cy="0"/>
          </a:xfrm>
          <a:prstGeom prst="line">
            <a:avLst/>
          </a:prstGeom>
          <a:ln w="76200">
            <a:solidFill>
              <a:schemeClr val="tx1">
                <a:alpha val="6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a:cxnSpLocks/>
          </p:cNvCxnSpPr>
          <p:nvPr/>
        </p:nvCxnSpPr>
        <p:spPr>
          <a:xfrm rot="10800000" flipV="1">
            <a:off x="680692" y="3906746"/>
            <a:ext cx="312233" cy="1271381"/>
          </a:xfrm>
          <a:prstGeom prst="line">
            <a:avLst/>
          </a:prstGeom>
          <a:ln w="76200">
            <a:solidFill>
              <a:schemeClr val="tx1">
                <a:alpha val="6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51" name="TextBox 150"/>
          <p:cNvSpPr txBox="1"/>
          <p:nvPr/>
        </p:nvSpPr>
        <p:spPr>
          <a:xfrm>
            <a:off x="780048" y="3515660"/>
            <a:ext cx="1903085" cy="369332"/>
          </a:xfrm>
          <a:prstGeom prst="rect">
            <a:avLst/>
          </a:prstGeom>
          <a:noFill/>
        </p:spPr>
        <p:txBody>
          <a:bodyPr wrap="none" rtlCol="0">
            <a:spAutoFit/>
          </a:bodyPr>
          <a:lstStyle/>
          <a:p>
            <a:r>
              <a:rPr lang="en-US" dirty="0"/>
              <a:t>Crystal Structure</a:t>
            </a:r>
          </a:p>
        </p:txBody>
      </p:sp>
      <p:pic>
        <p:nvPicPr>
          <p:cNvPr id="42" name="Picture 41">
            <a:extLst>
              <a:ext uri="{FF2B5EF4-FFF2-40B4-BE49-F238E27FC236}">
                <a16:creationId xmlns:a16="http://schemas.microsoft.com/office/drawing/2014/main" id="{4249B7A9-650E-4A59-BD2B-D68CD7270697}"/>
              </a:ext>
            </a:extLst>
          </p:cNvPr>
          <p:cNvPicPr>
            <a:picLocks noChangeAspect="1"/>
          </p:cNvPicPr>
          <p:nvPr/>
        </p:nvPicPr>
        <p:blipFill rotWithShape="1">
          <a:blip r:embed="rId2"/>
          <a:srcRect b="57458"/>
          <a:stretch/>
        </p:blipFill>
        <p:spPr>
          <a:xfrm flipV="1">
            <a:off x="721961" y="5102623"/>
            <a:ext cx="1464655" cy="61229"/>
          </a:xfrm>
          <a:prstGeom prst="rect">
            <a:avLst/>
          </a:prstGeom>
        </p:spPr>
      </p:pic>
      <p:pic>
        <p:nvPicPr>
          <p:cNvPr id="43" name="Picture 42">
            <a:extLst>
              <a:ext uri="{FF2B5EF4-FFF2-40B4-BE49-F238E27FC236}">
                <a16:creationId xmlns:a16="http://schemas.microsoft.com/office/drawing/2014/main" id="{3FD47993-18F2-4A5B-AA3D-7050F8B61B5F}"/>
              </a:ext>
            </a:extLst>
          </p:cNvPr>
          <p:cNvPicPr>
            <a:picLocks noChangeAspect="1"/>
          </p:cNvPicPr>
          <p:nvPr/>
        </p:nvPicPr>
        <p:blipFill rotWithShape="1">
          <a:blip r:embed="rId2"/>
          <a:srcRect b="57458"/>
          <a:stretch/>
        </p:blipFill>
        <p:spPr>
          <a:xfrm rot="17036413">
            <a:off x="265547" y="4524241"/>
            <a:ext cx="1257115" cy="52553"/>
          </a:xfrm>
          <a:prstGeom prst="rect">
            <a:avLst/>
          </a:prstGeom>
        </p:spPr>
      </p:pic>
      <p:sp>
        <p:nvSpPr>
          <p:cNvPr id="44" name="Rectangle 43">
            <a:extLst>
              <a:ext uri="{FF2B5EF4-FFF2-40B4-BE49-F238E27FC236}">
                <a16:creationId xmlns:a16="http://schemas.microsoft.com/office/drawing/2014/main" id="{EC761B96-AD92-4524-94A1-D52F7D37E981}"/>
              </a:ext>
            </a:extLst>
          </p:cNvPr>
          <p:cNvSpPr/>
          <p:nvPr/>
        </p:nvSpPr>
        <p:spPr>
          <a:xfrm>
            <a:off x="248389" y="1956135"/>
            <a:ext cx="3057098" cy="1077218"/>
          </a:xfrm>
          <a:prstGeom prst="rect">
            <a:avLst/>
          </a:prstGeom>
        </p:spPr>
        <p:txBody>
          <a:bodyPr wrap="square">
            <a:spAutoFit/>
          </a:bodyPr>
          <a:lstStyle/>
          <a:p>
            <a:r>
              <a:rPr lang="en-US" sz="1600" dirty="0"/>
              <a:t>Space group P2 </a:t>
            </a:r>
          </a:p>
          <a:p>
            <a:r>
              <a:rPr lang="en-US" sz="1400" dirty="0"/>
              <a:t>Symmetry Equivalent Positions</a:t>
            </a:r>
          </a:p>
          <a:p>
            <a:r>
              <a:rPr lang="en-US" sz="1600" dirty="0">
                <a:latin typeface="Courier New" panose="02070309020205020404" pitchFamily="49" charset="0"/>
                <a:cs typeface="Courier New" panose="02070309020205020404" pitchFamily="49" charset="0"/>
              </a:rPr>
              <a:t>(1) </a:t>
            </a:r>
            <a:r>
              <a:rPr lang="en-US" sz="1600" dirty="0" err="1">
                <a:latin typeface="Courier New" panose="02070309020205020404" pitchFamily="49" charset="0"/>
                <a:cs typeface="Courier New" panose="02070309020205020404" pitchFamily="49" charset="0"/>
              </a:rPr>
              <a:t>x,y,z</a:t>
            </a:r>
            <a:endParaRPr lang="en-US" sz="1600" dirty="0">
              <a:latin typeface="Courier New" panose="02070309020205020404" pitchFamily="49" charset="0"/>
              <a:cs typeface="Courier New" panose="02070309020205020404" pitchFamily="49" charset="0"/>
            </a:endParaRPr>
          </a:p>
          <a:p>
            <a:r>
              <a:rPr lang="en-US" sz="1600" dirty="0">
                <a:latin typeface="Courier New" panose="02070309020205020404" pitchFamily="49" charset="0"/>
                <a:cs typeface="Courier New" panose="02070309020205020404" pitchFamily="49" charset="0"/>
              </a:rPr>
              <a:t>(2)-</a:t>
            </a:r>
            <a:r>
              <a:rPr lang="en-US" sz="1600" dirty="0" err="1">
                <a:latin typeface="Courier New" panose="02070309020205020404" pitchFamily="49" charset="0"/>
                <a:cs typeface="Courier New" panose="02070309020205020404" pitchFamily="49" charset="0"/>
              </a:rPr>
              <a:t>x,y</a:t>
            </a:r>
            <a:r>
              <a:rPr lang="en-US" sz="1600" dirty="0">
                <a:latin typeface="Courier New" panose="02070309020205020404" pitchFamily="49" charset="0"/>
                <a:cs typeface="Courier New" panose="02070309020205020404" pitchFamily="49" charset="0"/>
              </a:rPr>
              <a:t>,-z</a:t>
            </a:r>
            <a:endParaRPr lang="en-US" dirty="0">
              <a:latin typeface="Courier New" panose="02070309020205020404" pitchFamily="49" charset="0"/>
              <a:cs typeface="Courier New" panose="02070309020205020404" pitchFamily="49" charset="0"/>
            </a:endParaRPr>
          </a:p>
        </p:txBody>
      </p:sp>
      <p:grpSp>
        <p:nvGrpSpPr>
          <p:cNvPr id="28" name="Group 27">
            <a:extLst>
              <a:ext uri="{FF2B5EF4-FFF2-40B4-BE49-F238E27FC236}">
                <a16:creationId xmlns:a16="http://schemas.microsoft.com/office/drawing/2014/main" id="{4E3F1DD8-3DCD-43E3-9D96-C96046406616}"/>
              </a:ext>
            </a:extLst>
          </p:cNvPr>
          <p:cNvGrpSpPr/>
          <p:nvPr/>
        </p:nvGrpSpPr>
        <p:grpSpPr>
          <a:xfrm>
            <a:off x="849127" y="4547036"/>
            <a:ext cx="240792" cy="420625"/>
            <a:chOff x="1087957" y="2926322"/>
            <a:chExt cx="240792" cy="420625"/>
          </a:xfrm>
        </p:grpSpPr>
        <p:pic>
          <p:nvPicPr>
            <p:cNvPr id="27" name="Picture 26">
              <a:extLst>
                <a:ext uri="{FF2B5EF4-FFF2-40B4-BE49-F238E27FC236}">
                  <a16:creationId xmlns:a16="http://schemas.microsoft.com/office/drawing/2014/main" id="{6598C0BA-FC73-4BCB-B059-B1788521FE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7957" y="2926322"/>
              <a:ext cx="240792" cy="420625"/>
            </a:xfrm>
            <a:prstGeom prst="rect">
              <a:avLst/>
            </a:prstGeom>
          </p:spPr>
        </p:pic>
        <p:sp>
          <p:nvSpPr>
            <p:cNvPr id="21" name="Oval 20">
              <a:extLst>
                <a:ext uri="{FF2B5EF4-FFF2-40B4-BE49-F238E27FC236}">
                  <a16:creationId xmlns:a16="http://schemas.microsoft.com/office/drawing/2014/main" id="{196CA097-F0E6-4BD5-8342-D205D9BA641C}"/>
                </a:ext>
              </a:extLst>
            </p:cNvPr>
            <p:cNvSpPr>
              <a:spLocks noChangeAspect="1"/>
            </p:cNvSpPr>
            <p:nvPr/>
          </p:nvSpPr>
          <p:spPr>
            <a:xfrm>
              <a:off x="1169403" y="3132389"/>
              <a:ext cx="91440" cy="91440"/>
            </a:xfrm>
            <a:prstGeom prst="ellipse">
              <a:avLst/>
            </a:prstGeom>
            <a:solidFill>
              <a:schemeClr val="accent1">
                <a:lumMod val="2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F09B5C0A-5500-49EC-82DC-81362054278F}"/>
              </a:ext>
            </a:extLst>
          </p:cNvPr>
          <p:cNvSpPr txBox="1"/>
          <p:nvPr/>
        </p:nvSpPr>
        <p:spPr>
          <a:xfrm>
            <a:off x="118366" y="3109239"/>
            <a:ext cx="2908168" cy="307777"/>
          </a:xfrm>
          <a:prstGeom prst="rect">
            <a:avLst/>
          </a:prstGeom>
          <a:noFill/>
        </p:spPr>
        <p:txBody>
          <a:bodyPr wrap="none" rtlCol="0">
            <a:spAutoFit/>
          </a:bodyPr>
          <a:lstStyle/>
          <a:p>
            <a:r>
              <a:rPr lang="en-US" sz="1400" dirty="0"/>
              <a:t>Consider an atom at (0.1, 0.2, 0.3)</a:t>
            </a:r>
          </a:p>
        </p:txBody>
      </p:sp>
      <p:sp>
        <p:nvSpPr>
          <p:cNvPr id="23" name="Rectangle 22">
            <a:extLst>
              <a:ext uri="{FF2B5EF4-FFF2-40B4-BE49-F238E27FC236}">
                <a16:creationId xmlns:a16="http://schemas.microsoft.com/office/drawing/2014/main" id="{04F2FB57-357D-4557-8B3E-E524EA3AA5F3}"/>
              </a:ext>
            </a:extLst>
          </p:cNvPr>
          <p:cNvSpPr/>
          <p:nvPr/>
        </p:nvSpPr>
        <p:spPr>
          <a:xfrm>
            <a:off x="1059084" y="4612383"/>
            <a:ext cx="1099981" cy="276999"/>
          </a:xfrm>
          <a:prstGeom prst="rect">
            <a:avLst/>
          </a:prstGeom>
        </p:spPr>
        <p:txBody>
          <a:bodyPr wrap="none">
            <a:spAutoFit/>
          </a:bodyPr>
          <a:lstStyle/>
          <a:p>
            <a:r>
              <a:rPr lang="en-US" sz="1200" dirty="0">
                <a:solidFill>
                  <a:schemeClr val="accent1">
                    <a:lumMod val="25000"/>
                  </a:schemeClr>
                </a:solidFill>
              </a:rPr>
              <a:t>(0.1, 0.2, 0.3)</a:t>
            </a:r>
          </a:p>
        </p:txBody>
      </p:sp>
      <p:sp>
        <p:nvSpPr>
          <p:cNvPr id="56" name="Rectangle 55">
            <a:extLst>
              <a:ext uri="{FF2B5EF4-FFF2-40B4-BE49-F238E27FC236}">
                <a16:creationId xmlns:a16="http://schemas.microsoft.com/office/drawing/2014/main" id="{9C0FC43D-6940-400C-8248-7CD47B44857C}"/>
              </a:ext>
            </a:extLst>
          </p:cNvPr>
          <p:cNvSpPr/>
          <p:nvPr/>
        </p:nvSpPr>
        <p:spPr>
          <a:xfrm>
            <a:off x="1436113" y="3930465"/>
            <a:ext cx="1099981" cy="276999"/>
          </a:xfrm>
          <a:prstGeom prst="rect">
            <a:avLst/>
          </a:prstGeom>
        </p:spPr>
        <p:txBody>
          <a:bodyPr wrap="none">
            <a:spAutoFit/>
          </a:bodyPr>
          <a:lstStyle/>
          <a:p>
            <a:r>
              <a:rPr lang="en-US" sz="1200" dirty="0">
                <a:solidFill>
                  <a:schemeClr val="accent1">
                    <a:lumMod val="25000"/>
                  </a:schemeClr>
                </a:solidFill>
              </a:rPr>
              <a:t>(0.9, 0.2, 0.7)</a:t>
            </a:r>
          </a:p>
        </p:txBody>
      </p:sp>
      <p:grpSp>
        <p:nvGrpSpPr>
          <p:cNvPr id="67" name="Group 66">
            <a:extLst>
              <a:ext uri="{FF2B5EF4-FFF2-40B4-BE49-F238E27FC236}">
                <a16:creationId xmlns:a16="http://schemas.microsoft.com/office/drawing/2014/main" id="{C18277A4-2D05-4CB8-823E-368AED4C8A65}"/>
              </a:ext>
            </a:extLst>
          </p:cNvPr>
          <p:cNvGrpSpPr/>
          <p:nvPr/>
        </p:nvGrpSpPr>
        <p:grpSpPr>
          <a:xfrm rot="10800000">
            <a:off x="2138526" y="4146285"/>
            <a:ext cx="240792" cy="420625"/>
            <a:chOff x="1087957" y="2926322"/>
            <a:chExt cx="240792" cy="420625"/>
          </a:xfrm>
        </p:grpSpPr>
        <p:pic>
          <p:nvPicPr>
            <p:cNvPr id="70" name="Picture 69">
              <a:extLst>
                <a:ext uri="{FF2B5EF4-FFF2-40B4-BE49-F238E27FC236}">
                  <a16:creationId xmlns:a16="http://schemas.microsoft.com/office/drawing/2014/main" id="{E4BC61E0-AEEA-4697-89AE-3AC34DC3C1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7957" y="2926322"/>
              <a:ext cx="240792" cy="420625"/>
            </a:xfrm>
            <a:prstGeom prst="rect">
              <a:avLst/>
            </a:prstGeom>
          </p:spPr>
        </p:pic>
        <p:sp>
          <p:nvSpPr>
            <p:cNvPr id="71" name="Oval 70">
              <a:extLst>
                <a:ext uri="{FF2B5EF4-FFF2-40B4-BE49-F238E27FC236}">
                  <a16:creationId xmlns:a16="http://schemas.microsoft.com/office/drawing/2014/main" id="{57180528-5412-4FF2-A791-69C6CABD8525}"/>
                </a:ext>
              </a:extLst>
            </p:cNvPr>
            <p:cNvSpPr>
              <a:spLocks noChangeAspect="1"/>
            </p:cNvSpPr>
            <p:nvPr/>
          </p:nvSpPr>
          <p:spPr>
            <a:xfrm>
              <a:off x="1169403" y="3132389"/>
              <a:ext cx="91440" cy="91440"/>
            </a:xfrm>
            <a:prstGeom prst="ellipse">
              <a:avLst/>
            </a:prstGeom>
            <a:solidFill>
              <a:schemeClr val="accent1">
                <a:lumMod val="2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4FDFE348-8FEE-462A-A442-33A86B7386A3}"/>
              </a:ext>
            </a:extLst>
          </p:cNvPr>
          <p:cNvSpPr txBox="1"/>
          <p:nvPr/>
        </p:nvSpPr>
        <p:spPr>
          <a:xfrm>
            <a:off x="7294739" y="5134591"/>
            <a:ext cx="356188" cy="461665"/>
          </a:xfrm>
          <a:prstGeom prst="rect">
            <a:avLst/>
          </a:prstGeom>
          <a:noFill/>
        </p:spPr>
        <p:txBody>
          <a:bodyPr wrap="square" rtlCol="0">
            <a:spAutoFit/>
          </a:bodyPr>
          <a:lstStyle/>
          <a:p>
            <a:r>
              <a:rPr lang="en-US" sz="2400" dirty="0">
                <a:effectLst>
                  <a:glow rad="228600">
                    <a:schemeClr val="bg1">
                      <a:alpha val="85000"/>
                    </a:schemeClr>
                  </a:glow>
                </a:effectLst>
              </a:rPr>
              <a:t>u</a:t>
            </a:r>
            <a:endParaRPr lang="en-US" dirty="0">
              <a:effectLst>
                <a:glow rad="228600">
                  <a:schemeClr val="bg1">
                    <a:alpha val="85000"/>
                  </a:schemeClr>
                </a:glow>
              </a:effectLst>
            </a:endParaRPr>
          </a:p>
        </p:txBody>
      </p:sp>
      <p:cxnSp>
        <p:nvCxnSpPr>
          <p:cNvPr id="86" name="Straight Connector 85">
            <a:extLst>
              <a:ext uri="{FF2B5EF4-FFF2-40B4-BE49-F238E27FC236}">
                <a16:creationId xmlns:a16="http://schemas.microsoft.com/office/drawing/2014/main" id="{B02E0C5D-D78B-40E6-91E3-9D8FE8D6AB67}"/>
              </a:ext>
            </a:extLst>
          </p:cNvPr>
          <p:cNvCxnSpPr>
            <a:cxnSpLocks/>
          </p:cNvCxnSpPr>
          <p:nvPr/>
        </p:nvCxnSpPr>
        <p:spPr>
          <a:xfrm>
            <a:off x="6898902" y="5215196"/>
            <a:ext cx="1487742" cy="0"/>
          </a:xfrm>
          <a:prstGeom prst="line">
            <a:avLst/>
          </a:prstGeom>
          <a:ln w="76200">
            <a:solidFill>
              <a:schemeClr val="tx1">
                <a:alpha val="6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BA60CA17-ED9F-4022-9C0C-66D5D1EBD506}"/>
              </a:ext>
            </a:extLst>
          </p:cNvPr>
          <p:cNvSpPr txBox="1"/>
          <p:nvPr/>
        </p:nvSpPr>
        <p:spPr>
          <a:xfrm>
            <a:off x="6998258" y="3571266"/>
            <a:ext cx="1685077" cy="369332"/>
          </a:xfrm>
          <a:prstGeom prst="rect">
            <a:avLst/>
          </a:prstGeom>
          <a:noFill/>
        </p:spPr>
        <p:txBody>
          <a:bodyPr wrap="square" rtlCol="0">
            <a:spAutoFit/>
          </a:bodyPr>
          <a:lstStyle/>
          <a:p>
            <a:r>
              <a:rPr lang="en-US" dirty="0"/>
              <a:t>Patterson Map</a:t>
            </a:r>
          </a:p>
        </p:txBody>
      </p:sp>
      <p:pic>
        <p:nvPicPr>
          <p:cNvPr id="89" name="Picture 88">
            <a:extLst>
              <a:ext uri="{FF2B5EF4-FFF2-40B4-BE49-F238E27FC236}">
                <a16:creationId xmlns:a16="http://schemas.microsoft.com/office/drawing/2014/main" id="{F564FC2A-3D12-47F7-8006-C792D140CA2D}"/>
              </a:ext>
            </a:extLst>
          </p:cNvPr>
          <p:cNvPicPr>
            <a:picLocks noChangeAspect="1"/>
          </p:cNvPicPr>
          <p:nvPr/>
        </p:nvPicPr>
        <p:blipFill rotWithShape="1">
          <a:blip r:embed="rId2"/>
          <a:srcRect b="57458"/>
          <a:stretch/>
        </p:blipFill>
        <p:spPr>
          <a:xfrm flipV="1">
            <a:off x="6940171" y="5158229"/>
            <a:ext cx="1464655" cy="61229"/>
          </a:xfrm>
          <a:prstGeom prst="rect">
            <a:avLst/>
          </a:prstGeom>
        </p:spPr>
      </p:pic>
      <p:sp>
        <p:nvSpPr>
          <p:cNvPr id="94" name="Rectangle 93">
            <a:extLst>
              <a:ext uri="{FF2B5EF4-FFF2-40B4-BE49-F238E27FC236}">
                <a16:creationId xmlns:a16="http://schemas.microsoft.com/office/drawing/2014/main" id="{BC18D2EA-E60C-486B-8759-6ECF9C94849E}"/>
              </a:ext>
            </a:extLst>
          </p:cNvPr>
          <p:cNvSpPr/>
          <p:nvPr/>
        </p:nvSpPr>
        <p:spPr>
          <a:xfrm>
            <a:off x="7128636" y="4179438"/>
            <a:ext cx="1099981" cy="276999"/>
          </a:xfrm>
          <a:prstGeom prst="rect">
            <a:avLst/>
          </a:prstGeom>
        </p:spPr>
        <p:txBody>
          <a:bodyPr wrap="square">
            <a:spAutoFit/>
          </a:bodyPr>
          <a:lstStyle/>
          <a:p>
            <a:r>
              <a:rPr lang="en-US" sz="1200" dirty="0">
                <a:solidFill>
                  <a:schemeClr val="accent1">
                    <a:lumMod val="25000"/>
                  </a:schemeClr>
                </a:solidFill>
              </a:rPr>
              <a:t>(0.2, 0.0, 0.6)</a:t>
            </a:r>
          </a:p>
        </p:txBody>
      </p:sp>
      <p:sp>
        <p:nvSpPr>
          <p:cNvPr id="98" name="Rectangle 97">
            <a:extLst>
              <a:ext uri="{FF2B5EF4-FFF2-40B4-BE49-F238E27FC236}">
                <a16:creationId xmlns:a16="http://schemas.microsoft.com/office/drawing/2014/main" id="{B01A8452-0D45-43B9-AB46-4C79E7A3A43C}"/>
              </a:ext>
            </a:extLst>
          </p:cNvPr>
          <p:cNvSpPr/>
          <p:nvPr/>
        </p:nvSpPr>
        <p:spPr>
          <a:xfrm>
            <a:off x="7743464" y="4427698"/>
            <a:ext cx="1099981" cy="276999"/>
          </a:xfrm>
          <a:prstGeom prst="rect">
            <a:avLst/>
          </a:prstGeom>
        </p:spPr>
        <p:txBody>
          <a:bodyPr wrap="square">
            <a:spAutoFit/>
          </a:bodyPr>
          <a:lstStyle/>
          <a:p>
            <a:r>
              <a:rPr lang="en-US" sz="1200" dirty="0">
                <a:solidFill>
                  <a:schemeClr val="accent1">
                    <a:lumMod val="25000"/>
                  </a:schemeClr>
                </a:solidFill>
              </a:rPr>
              <a:t>(0.8, 0.0, 0.4)</a:t>
            </a:r>
          </a:p>
        </p:txBody>
      </p:sp>
      <p:grpSp>
        <p:nvGrpSpPr>
          <p:cNvPr id="34" name="Group 33">
            <a:extLst>
              <a:ext uri="{FF2B5EF4-FFF2-40B4-BE49-F238E27FC236}">
                <a16:creationId xmlns:a16="http://schemas.microsoft.com/office/drawing/2014/main" id="{487F634C-5BDA-4A2F-9629-3C95E126D38A}"/>
              </a:ext>
            </a:extLst>
          </p:cNvPr>
          <p:cNvGrpSpPr/>
          <p:nvPr/>
        </p:nvGrpSpPr>
        <p:grpSpPr>
          <a:xfrm>
            <a:off x="7327982" y="4403949"/>
            <a:ext cx="164592" cy="164592"/>
            <a:chOff x="8591059" y="2033993"/>
            <a:chExt cx="164592" cy="164592"/>
          </a:xfrm>
        </p:grpSpPr>
        <p:sp>
          <p:nvSpPr>
            <p:cNvPr id="101" name="Oval 100">
              <a:extLst>
                <a:ext uri="{FF2B5EF4-FFF2-40B4-BE49-F238E27FC236}">
                  <a16:creationId xmlns:a16="http://schemas.microsoft.com/office/drawing/2014/main" id="{7AA5C466-96A8-4881-9FAB-BA4860EAC65C}"/>
                </a:ext>
              </a:extLst>
            </p:cNvPr>
            <p:cNvSpPr>
              <a:spLocks noChangeAspect="1"/>
            </p:cNvSpPr>
            <p:nvPr/>
          </p:nvSpPr>
          <p:spPr>
            <a:xfrm rot="10800000">
              <a:off x="8636779" y="2079713"/>
              <a:ext cx="73152" cy="73152"/>
            </a:xfrm>
            <a:prstGeom prst="ellipse">
              <a:avLst/>
            </a:prstGeom>
            <a:solidFill>
              <a:schemeClr val="accent1">
                <a:lumMod val="2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7719394E-D20F-40A6-9D7F-B1836BDA3A65}"/>
                </a:ext>
              </a:extLst>
            </p:cNvPr>
            <p:cNvSpPr>
              <a:spLocks noChangeAspect="1"/>
            </p:cNvSpPr>
            <p:nvPr/>
          </p:nvSpPr>
          <p:spPr>
            <a:xfrm>
              <a:off x="8618491" y="2061425"/>
              <a:ext cx="109728" cy="109728"/>
            </a:xfrm>
            <a:prstGeom prst="ellipse">
              <a:avLst/>
            </a:prstGeom>
            <a:noFill/>
            <a:ln w="12700">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E43E6F0D-EC24-49D3-ACF7-1A70364EB139}"/>
                </a:ext>
              </a:extLst>
            </p:cNvPr>
            <p:cNvSpPr>
              <a:spLocks noChangeAspect="1"/>
            </p:cNvSpPr>
            <p:nvPr/>
          </p:nvSpPr>
          <p:spPr>
            <a:xfrm>
              <a:off x="8591059" y="2033993"/>
              <a:ext cx="164592" cy="164592"/>
            </a:xfrm>
            <a:prstGeom prst="ellipse">
              <a:avLst/>
            </a:prstGeom>
            <a:noFill/>
            <a:ln w="12700">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E084106D-CE00-4E44-BAED-086E89298773}"/>
              </a:ext>
            </a:extLst>
          </p:cNvPr>
          <p:cNvGrpSpPr/>
          <p:nvPr/>
        </p:nvGrpSpPr>
        <p:grpSpPr>
          <a:xfrm>
            <a:off x="8143660" y="4655910"/>
            <a:ext cx="164592" cy="164592"/>
            <a:chOff x="8591059" y="2033993"/>
            <a:chExt cx="164592" cy="164592"/>
          </a:xfrm>
        </p:grpSpPr>
        <p:sp>
          <p:nvSpPr>
            <p:cNvPr id="119" name="Oval 118">
              <a:extLst>
                <a:ext uri="{FF2B5EF4-FFF2-40B4-BE49-F238E27FC236}">
                  <a16:creationId xmlns:a16="http://schemas.microsoft.com/office/drawing/2014/main" id="{59D3F1D1-E4C7-4CE2-BAF4-8FE080D8BA6D}"/>
                </a:ext>
              </a:extLst>
            </p:cNvPr>
            <p:cNvSpPr>
              <a:spLocks noChangeAspect="1"/>
            </p:cNvSpPr>
            <p:nvPr/>
          </p:nvSpPr>
          <p:spPr>
            <a:xfrm rot="10800000">
              <a:off x="8636779" y="2079713"/>
              <a:ext cx="73152" cy="73152"/>
            </a:xfrm>
            <a:prstGeom prst="ellipse">
              <a:avLst/>
            </a:prstGeom>
            <a:solidFill>
              <a:schemeClr val="accent1">
                <a:lumMod val="2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20" name="Oval 119">
              <a:extLst>
                <a:ext uri="{FF2B5EF4-FFF2-40B4-BE49-F238E27FC236}">
                  <a16:creationId xmlns:a16="http://schemas.microsoft.com/office/drawing/2014/main" id="{ECB77D9F-6E73-45E1-AB10-EF70293E35AD}"/>
                </a:ext>
              </a:extLst>
            </p:cNvPr>
            <p:cNvSpPr>
              <a:spLocks noChangeAspect="1"/>
            </p:cNvSpPr>
            <p:nvPr/>
          </p:nvSpPr>
          <p:spPr>
            <a:xfrm>
              <a:off x="8618491" y="2061425"/>
              <a:ext cx="109728" cy="109728"/>
            </a:xfrm>
            <a:prstGeom prst="ellipse">
              <a:avLst/>
            </a:prstGeom>
            <a:noFill/>
            <a:ln w="12700">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a:extLst>
                <a:ext uri="{FF2B5EF4-FFF2-40B4-BE49-F238E27FC236}">
                  <a16:creationId xmlns:a16="http://schemas.microsoft.com/office/drawing/2014/main" id="{16DBB6CE-3D54-4710-83BF-3B1FC68072F8}"/>
                </a:ext>
              </a:extLst>
            </p:cNvPr>
            <p:cNvSpPr>
              <a:spLocks noChangeAspect="1"/>
            </p:cNvSpPr>
            <p:nvPr/>
          </p:nvSpPr>
          <p:spPr>
            <a:xfrm>
              <a:off x="8591059" y="2033993"/>
              <a:ext cx="164592" cy="164592"/>
            </a:xfrm>
            <a:prstGeom prst="ellipse">
              <a:avLst/>
            </a:prstGeom>
            <a:noFill/>
            <a:ln w="12700">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7" name="Picture 106">
            <a:extLst>
              <a:ext uri="{FF2B5EF4-FFF2-40B4-BE49-F238E27FC236}">
                <a16:creationId xmlns:a16="http://schemas.microsoft.com/office/drawing/2014/main" id="{7F20AC3F-0BAC-40C5-BEE6-A66C65E534E6}"/>
              </a:ext>
            </a:extLst>
          </p:cNvPr>
          <p:cNvPicPr>
            <a:picLocks noChangeAspect="1"/>
          </p:cNvPicPr>
          <p:nvPr/>
        </p:nvPicPr>
        <p:blipFill rotWithShape="1">
          <a:blip r:embed="rId2"/>
          <a:srcRect b="57458"/>
          <a:stretch/>
        </p:blipFill>
        <p:spPr>
          <a:xfrm rot="17036413">
            <a:off x="1716374" y="4519680"/>
            <a:ext cx="1257115" cy="52553"/>
          </a:xfrm>
          <a:prstGeom prst="rect">
            <a:avLst/>
          </a:prstGeom>
        </p:spPr>
      </p:pic>
      <p:cxnSp>
        <p:nvCxnSpPr>
          <p:cNvPr id="122" name="Straight Arrow Connector 121">
            <a:extLst>
              <a:ext uri="{FF2B5EF4-FFF2-40B4-BE49-F238E27FC236}">
                <a16:creationId xmlns:a16="http://schemas.microsoft.com/office/drawing/2014/main" id="{F752ED97-511C-4051-8FF6-B068888A1AC4}"/>
              </a:ext>
            </a:extLst>
          </p:cNvPr>
          <p:cNvCxnSpPr>
            <a:cxnSpLocks/>
          </p:cNvCxnSpPr>
          <p:nvPr/>
        </p:nvCxnSpPr>
        <p:spPr>
          <a:xfrm flipH="1">
            <a:off x="970646" y="4304851"/>
            <a:ext cx="1288763" cy="467849"/>
          </a:xfrm>
          <a:prstGeom prst="straightConnector1">
            <a:avLst/>
          </a:prstGeom>
          <a:ln>
            <a:headEnd type="none"/>
            <a:tailEnd type="triangle"/>
          </a:ln>
        </p:spPr>
        <p:style>
          <a:lnRef idx="1">
            <a:schemeClr val="accent4"/>
          </a:lnRef>
          <a:fillRef idx="0">
            <a:schemeClr val="accent4"/>
          </a:fillRef>
          <a:effectRef idx="0">
            <a:schemeClr val="accent4"/>
          </a:effectRef>
          <a:fontRef idx="minor">
            <a:schemeClr val="tx1"/>
          </a:fontRef>
        </p:style>
      </p:cxnSp>
      <p:cxnSp>
        <p:nvCxnSpPr>
          <p:cNvPr id="72" name="Straight Arrow Connector 71">
            <a:extLst>
              <a:ext uri="{FF2B5EF4-FFF2-40B4-BE49-F238E27FC236}">
                <a16:creationId xmlns:a16="http://schemas.microsoft.com/office/drawing/2014/main" id="{91AFE23E-764E-4190-B996-673F7622AA0B}"/>
              </a:ext>
            </a:extLst>
          </p:cNvPr>
          <p:cNvCxnSpPr>
            <a:cxnSpLocks/>
          </p:cNvCxnSpPr>
          <p:nvPr/>
        </p:nvCxnSpPr>
        <p:spPr>
          <a:xfrm rot="10800000" flipH="1">
            <a:off x="984580" y="4335657"/>
            <a:ext cx="1288763" cy="467849"/>
          </a:xfrm>
          <a:prstGeom prst="straightConnector1">
            <a:avLst/>
          </a:prstGeom>
          <a:ln>
            <a:headEnd type="none"/>
            <a:tailEnd type="triangle"/>
          </a:ln>
        </p:spPr>
        <p:style>
          <a:lnRef idx="1">
            <a:schemeClr val="accent4"/>
          </a:lnRef>
          <a:fillRef idx="0">
            <a:schemeClr val="accent4"/>
          </a:fillRef>
          <a:effectRef idx="0">
            <a:schemeClr val="accent4"/>
          </a:effectRef>
          <a:fontRef idx="minor">
            <a:schemeClr val="tx1"/>
          </a:fontRef>
        </p:style>
      </p:cxnSp>
      <p:graphicFrame>
        <p:nvGraphicFramePr>
          <p:cNvPr id="52" name="Table 51">
            <a:extLst>
              <a:ext uri="{FF2B5EF4-FFF2-40B4-BE49-F238E27FC236}">
                <a16:creationId xmlns:a16="http://schemas.microsoft.com/office/drawing/2014/main" id="{348084EA-96C1-4465-AD83-C8E109E3E5A4}"/>
              </a:ext>
            </a:extLst>
          </p:cNvPr>
          <p:cNvGraphicFramePr>
            <a:graphicFrameLocks noGrp="1"/>
          </p:cNvGraphicFramePr>
          <p:nvPr>
            <p:extLst>
              <p:ext uri="{D42A27DB-BD31-4B8C-83A1-F6EECF244321}">
                <p14:modId xmlns:p14="http://schemas.microsoft.com/office/powerpoint/2010/main" val="1580728017"/>
              </p:ext>
            </p:extLst>
          </p:nvPr>
        </p:nvGraphicFramePr>
        <p:xfrm>
          <a:off x="3052833" y="1893140"/>
          <a:ext cx="3556164" cy="1198483"/>
        </p:xfrm>
        <a:graphic>
          <a:graphicData uri="http://schemas.openxmlformats.org/drawingml/2006/table">
            <a:tbl>
              <a:tblPr firstRow="1" bandRow="1">
                <a:tableStyleId>{5940675A-B579-460E-94D1-54222C63F5DA}</a:tableStyleId>
              </a:tblPr>
              <a:tblGrid>
                <a:gridCol w="1128029">
                  <a:extLst>
                    <a:ext uri="{9D8B030D-6E8A-4147-A177-3AD203B41FA5}">
                      <a16:colId xmlns:a16="http://schemas.microsoft.com/office/drawing/2014/main" val="1487509198"/>
                    </a:ext>
                  </a:extLst>
                </a:gridCol>
                <a:gridCol w="1071278">
                  <a:extLst>
                    <a:ext uri="{9D8B030D-6E8A-4147-A177-3AD203B41FA5}">
                      <a16:colId xmlns:a16="http://schemas.microsoft.com/office/drawing/2014/main" val="1677008909"/>
                    </a:ext>
                  </a:extLst>
                </a:gridCol>
                <a:gridCol w="1356857">
                  <a:extLst>
                    <a:ext uri="{9D8B030D-6E8A-4147-A177-3AD203B41FA5}">
                      <a16:colId xmlns:a16="http://schemas.microsoft.com/office/drawing/2014/main" val="736174298"/>
                    </a:ext>
                  </a:extLst>
                </a:gridCol>
              </a:tblGrid>
              <a:tr h="379005">
                <a:tc>
                  <a:txBody>
                    <a:bodyPr/>
                    <a:lstStyle/>
                    <a:p>
                      <a:endParaRPr lang="en-US" sz="1200" dirty="0">
                        <a:latin typeface="Courier New" panose="02070309020205020404" pitchFamily="49" charset="0"/>
                        <a:cs typeface="Courier New" panose="02070309020205020404" pitchFamily="49" charset="0"/>
                      </a:endParaRPr>
                    </a:p>
                  </a:txBody>
                  <a:tcPr/>
                </a:tc>
                <a:tc>
                  <a:txBody>
                    <a:bodyPr/>
                    <a:lstStyle/>
                    <a:p>
                      <a:r>
                        <a:rPr lang="en-US" sz="1200" dirty="0">
                          <a:latin typeface="Courier New" panose="02070309020205020404" pitchFamily="49" charset="0"/>
                          <a:cs typeface="Courier New" panose="02070309020205020404" pitchFamily="49" charset="0"/>
                        </a:rPr>
                        <a:t>(1)</a:t>
                      </a:r>
                      <a:r>
                        <a:rPr lang="en-US" sz="1200" dirty="0" err="1">
                          <a:latin typeface="Courier New" panose="02070309020205020404" pitchFamily="49" charset="0"/>
                          <a:cs typeface="Courier New" panose="02070309020205020404" pitchFamily="49" charset="0"/>
                        </a:rPr>
                        <a:t>x,y,z</a:t>
                      </a:r>
                      <a:endParaRPr lang="en-US" sz="1200" dirty="0">
                        <a:latin typeface="Courier New" panose="02070309020205020404" pitchFamily="49" charset="0"/>
                        <a:cs typeface="Courier New" panose="02070309020205020404" pitchFamily="49" charset="0"/>
                      </a:endParaRPr>
                    </a:p>
                  </a:txBody>
                  <a:tcPr/>
                </a:tc>
                <a:tc>
                  <a:txBody>
                    <a:bodyPr/>
                    <a:lstStyle/>
                    <a:p>
                      <a:r>
                        <a:rPr lang="en-US" sz="1200" dirty="0">
                          <a:latin typeface="Courier New" panose="02070309020205020404" pitchFamily="49" charset="0"/>
                          <a:cs typeface="Courier New" panose="02070309020205020404" pitchFamily="49" charset="0"/>
                        </a:rPr>
                        <a:t>(2)-</a:t>
                      </a:r>
                      <a:r>
                        <a:rPr lang="en-US" sz="1200" dirty="0" err="1">
                          <a:latin typeface="Courier New" panose="02070309020205020404" pitchFamily="49" charset="0"/>
                          <a:cs typeface="Courier New" panose="02070309020205020404" pitchFamily="49" charset="0"/>
                        </a:rPr>
                        <a:t>x,y</a:t>
                      </a:r>
                      <a:r>
                        <a:rPr lang="en-US" sz="1200" dirty="0">
                          <a:latin typeface="Courier New" panose="02070309020205020404" pitchFamily="49" charset="0"/>
                          <a:cs typeface="Courier New" panose="02070309020205020404" pitchFamily="49" charset="0"/>
                        </a:rPr>
                        <a:t>,-z</a:t>
                      </a:r>
                    </a:p>
                  </a:txBody>
                  <a:tcPr/>
                </a:tc>
                <a:extLst>
                  <a:ext uri="{0D108BD9-81ED-4DB2-BD59-A6C34878D82A}">
                    <a16:rowId xmlns:a16="http://schemas.microsoft.com/office/drawing/2014/main" val="825377162"/>
                  </a:ext>
                </a:extLst>
              </a:tr>
              <a:tr h="443346">
                <a:tc>
                  <a:txBody>
                    <a:bodyPr/>
                    <a:lstStyle/>
                    <a:p>
                      <a:r>
                        <a:rPr lang="en-US" sz="1200" dirty="0">
                          <a:latin typeface="Courier New" panose="02070309020205020404" pitchFamily="49" charset="0"/>
                          <a:cs typeface="Courier New" panose="02070309020205020404" pitchFamily="49" charset="0"/>
                        </a:rPr>
                        <a:t>(1) </a:t>
                      </a:r>
                      <a:r>
                        <a:rPr lang="en-US" sz="1200" dirty="0" err="1">
                          <a:latin typeface="Courier New" panose="02070309020205020404" pitchFamily="49" charset="0"/>
                          <a:cs typeface="Courier New" panose="02070309020205020404" pitchFamily="49" charset="0"/>
                        </a:rPr>
                        <a:t>x,y,z</a:t>
                      </a:r>
                      <a:endParaRPr lang="en-US" sz="1200" dirty="0">
                        <a:latin typeface="Courier New" panose="02070309020205020404" pitchFamily="49" charset="0"/>
                        <a:cs typeface="Courier New" panose="02070309020205020404" pitchFamily="49" charset="0"/>
                      </a:endParaRPr>
                    </a:p>
                  </a:txBody>
                  <a:tcPr/>
                </a:tc>
                <a:tc>
                  <a:txBody>
                    <a:bodyPr/>
                    <a:lstStyle/>
                    <a:p>
                      <a:pPr algn="ctr"/>
                      <a:r>
                        <a:rPr lang="en-US" sz="1200" dirty="0">
                          <a:latin typeface="Courier New" panose="02070309020205020404" pitchFamily="49" charset="0"/>
                          <a:cs typeface="Courier New" panose="02070309020205020404" pitchFamily="49" charset="0"/>
                        </a:rPr>
                        <a:t>(1)-(1)</a:t>
                      </a:r>
                    </a:p>
                  </a:txBody>
                  <a:tcPr/>
                </a:tc>
                <a:tc>
                  <a:txBody>
                    <a:bodyPr/>
                    <a:lstStyle/>
                    <a:p>
                      <a:pPr algn="ctr"/>
                      <a:r>
                        <a:rPr lang="en-US" sz="1200" dirty="0">
                          <a:latin typeface="Courier New" panose="02070309020205020404" pitchFamily="49" charset="0"/>
                          <a:cs typeface="Courier New" panose="02070309020205020404" pitchFamily="49" charset="0"/>
                        </a:rPr>
                        <a:t>(1)-(2)</a:t>
                      </a:r>
                    </a:p>
                  </a:txBody>
                  <a:tcPr>
                    <a:noFill/>
                  </a:tcPr>
                </a:tc>
                <a:extLst>
                  <a:ext uri="{0D108BD9-81ED-4DB2-BD59-A6C34878D82A}">
                    <a16:rowId xmlns:a16="http://schemas.microsoft.com/office/drawing/2014/main" val="1375825790"/>
                  </a:ext>
                </a:extLst>
              </a:tr>
              <a:tr h="3761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ourier New" panose="02070309020205020404" pitchFamily="49" charset="0"/>
                          <a:cs typeface="Courier New" panose="02070309020205020404" pitchFamily="49" charset="0"/>
                        </a:rPr>
                        <a:t>(2)-</a:t>
                      </a:r>
                      <a:r>
                        <a:rPr lang="en-US" sz="1200" dirty="0" err="1">
                          <a:latin typeface="Courier New" panose="02070309020205020404" pitchFamily="49" charset="0"/>
                          <a:cs typeface="Courier New" panose="02070309020205020404" pitchFamily="49" charset="0"/>
                        </a:rPr>
                        <a:t>x,y</a:t>
                      </a:r>
                      <a:r>
                        <a:rPr lang="en-US" sz="1200" dirty="0">
                          <a:latin typeface="Courier New" panose="02070309020205020404" pitchFamily="49" charset="0"/>
                          <a:cs typeface="Courier New" panose="02070309020205020404" pitchFamily="49" charset="0"/>
                        </a:rPr>
                        <a:t>,-z</a:t>
                      </a:r>
                    </a:p>
                  </a:txBody>
                  <a:tcPr/>
                </a:tc>
                <a:tc>
                  <a:txBody>
                    <a:bodyPr/>
                    <a:lstStyle/>
                    <a:p>
                      <a:pPr algn="ctr"/>
                      <a:r>
                        <a:rPr lang="en-US" sz="1200" dirty="0">
                          <a:solidFill>
                            <a:schemeClr val="tx1"/>
                          </a:solidFill>
                          <a:latin typeface="Courier New" panose="02070309020205020404" pitchFamily="49" charset="0"/>
                          <a:cs typeface="Courier New" panose="02070309020205020404" pitchFamily="49" charset="0"/>
                        </a:rPr>
                        <a:t>(2)-(1) </a:t>
                      </a:r>
                    </a:p>
                  </a:txBody>
                  <a:tcPr>
                    <a:noFill/>
                  </a:tcPr>
                </a:tc>
                <a:tc>
                  <a:txBody>
                    <a:bodyPr/>
                    <a:lstStyle/>
                    <a:p>
                      <a:pPr algn="ctr"/>
                      <a:r>
                        <a:rPr lang="en-US" sz="1200" dirty="0">
                          <a:latin typeface="Courier New" panose="02070309020205020404" pitchFamily="49" charset="0"/>
                          <a:cs typeface="Courier New" panose="02070309020205020404" pitchFamily="49" charset="0"/>
                        </a:rPr>
                        <a:t>(2)-(2)</a:t>
                      </a:r>
                    </a:p>
                  </a:txBody>
                  <a:tcPr/>
                </a:tc>
                <a:extLst>
                  <a:ext uri="{0D108BD9-81ED-4DB2-BD59-A6C34878D82A}">
                    <a16:rowId xmlns:a16="http://schemas.microsoft.com/office/drawing/2014/main" val="1849635398"/>
                  </a:ext>
                </a:extLst>
              </a:tr>
            </a:tbl>
          </a:graphicData>
        </a:graphic>
      </p:graphicFrame>
      <p:sp>
        <p:nvSpPr>
          <p:cNvPr id="53" name="TextBox 52">
            <a:extLst>
              <a:ext uri="{FF2B5EF4-FFF2-40B4-BE49-F238E27FC236}">
                <a16:creationId xmlns:a16="http://schemas.microsoft.com/office/drawing/2014/main" id="{3233821D-9948-4155-910D-9EBF2CCEC88E}"/>
              </a:ext>
            </a:extLst>
          </p:cNvPr>
          <p:cNvSpPr txBox="1"/>
          <p:nvPr/>
        </p:nvSpPr>
        <p:spPr>
          <a:xfrm>
            <a:off x="4007530" y="1553198"/>
            <a:ext cx="1754391" cy="276999"/>
          </a:xfrm>
          <a:prstGeom prst="rect">
            <a:avLst/>
          </a:prstGeom>
          <a:noFill/>
        </p:spPr>
        <p:txBody>
          <a:bodyPr wrap="none" rtlCol="0">
            <a:spAutoFit/>
          </a:bodyPr>
          <a:lstStyle/>
          <a:p>
            <a:r>
              <a:rPr lang="en-US" baseline="-25000" dirty="0"/>
              <a:t>Table of vectors (</a:t>
            </a:r>
            <a:r>
              <a:rPr lang="en-US" baseline="-25000" dirty="0" err="1"/>
              <a:t>u,v,w</a:t>
            </a:r>
            <a:r>
              <a:rPr lang="en-US" baseline="-25000" dirty="0"/>
              <a:t>)</a:t>
            </a:r>
          </a:p>
        </p:txBody>
      </p:sp>
      <p:sp>
        <p:nvSpPr>
          <p:cNvPr id="64" name="TextBox 63">
            <a:extLst>
              <a:ext uri="{FF2B5EF4-FFF2-40B4-BE49-F238E27FC236}">
                <a16:creationId xmlns:a16="http://schemas.microsoft.com/office/drawing/2014/main" id="{BD3D25D8-1913-4AFB-A753-A03FF1A1C939}"/>
              </a:ext>
            </a:extLst>
          </p:cNvPr>
          <p:cNvSpPr txBox="1"/>
          <p:nvPr/>
        </p:nvSpPr>
        <p:spPr>
          <a:xfrm>
            <a:off x="6608997" y="4364436"/>
            <a:ext cx="407484" cy="461665"/>
          </a:xfrm>
          <a:prstGeom prst="rect">
            <a:avLst/>
          </a:prstGeom>
          <a:noFill/>
        </p:spPr>
        <p:txBody>
          <a:bodyPr wrap="square" rtlCol="0">
            <a:spAutoFit/>
          </a:bodyPr>
          <a:lstStyle/>
          <a:p>
            <a:r>
              <a:rPr lang="en-US" sz="2400" dirty="0">
                <a:effectLst>
                  <a:glow rad="228600">
                    <a:schemeClr val="bg1">
                      <a:alpha val="85000"/>
                    </a:schemeClr>
                  </a:glow>
                </a:effectLst>
              </a:rPr>
              <a:t>w</a:t>
            </a:r>
            <a:endParaRPr lang="en-US" dirty="0">
              <a:effectLst>
                <a:glow rad="228600">
                  <a:schemeClr val="bg1">
                    <a:alpha val="85000"/>
                  </a:schemeClr>
                </a:glow>
              </a:effectLst>
            </a:endParaRPr>
          </a:p>
        </p:txBody>
      </p:sp>
      <p:cxnSp>
        <p:nvCxnSpPr>
          <p:cNvPr id="65" name="Straight Connector 64">
            <a:extLst>
              <a:ext uri="{FF2B5EF4-FFF2-40B4-BE49-F238E27FC236}">
                <a16:creationId xmlns:a16="http://schemas.microsoft.com/office/drawing/2014/main" id="{F3D3C155-7263-4287-B29B-0B046EE5F1BC}"/>
              </a:ext>
            </a:extLst>
          </p:cNvPr>
          <p:cNvCxnSpPr>
            <a:cxnSpLocks/>
          </p:cNvCxnSpPr>
          <p:nvPr/>
        </p:nvCxnSpPr>
        <p:spPr>
          <a:xfrm rot="10800000" flipV="1">
            <a:off x="6898902" y="3962352"/>
            <a:ext cx="312233" cy="1271381"/>
          </a:xfrm>
          <a:prstGeom prst="line">
            <a:avLst/>
          </a:prstGeom>
          <a:ln w="76200">
            <a:solidFill>
              <a:schemeClr val="tx1">
                <a:alpha val="6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66" name="Group 65">
            <a:extLst>
              <a:ext uri="{FF2B5EF4-FFF2-40B4-BE49-F238E27FC236}">
                <a16:creationId xmlns:a16="http://schemas.microsoft.com/office/drawing/2014/main" id="{F97BCC68-6737-4B63-9800-F8D4CD53A653}"/>
              </a:ext>
            </a:extLst>
          </p:cNvPr>
          <p:cNvGrpSpPr>
            <a:grpSpLocks noChangeAspect="1"/>
          </p:cNvGrpSpPr>
          <p:nvPr/>
        </p:nvGrpSpPr>
        <p:grpSpPr>
          <a:xfrm>
            <a:off x="6780737" y="5009013"/>
            <a:ext cx="359659" cy="359659"/>
            <a:chOff x="8591059" y="2033993"/>
            <a:chExt cx="164592" cy="164592"/>
          </a:xfrm>
        </p:grpSpPr>
        <p:sp>
          <p:nvSpPr>
            <p:cNvPr id="68" name="Oval 67">
              <a:extLst>
                <a:ext uri="{FF2B5EF4-FFF2-40B4-BE49-F238E27FC236}">
                  <a16:creationId xmlns:a16="http://schemas.microsoft.com/office/drawing/2014/main" id="{2BF394BF-E81F-4021-8D0C-D1E56AEFA48E}"/>
                </a:ext>
              </a:extLst>
            </p:cNvPr>
            <p:cNvSpPr>
              <a:spLocks noChangeAspect="1"/>
            </p:cNvSpPr>
            <p:nvPr/>
          </p:nvSpPr>
          <p:spPr>
            <a:xfrm rot="10800000">
              <a:off x="8636779" y="2079713"/>
              <a:ext cx="73152" cy="73152"/>
            </a:xfrm>
            <a:prstGeom prst="ellipse">
              <a:avLst/>
            </a:prstGeom>
            <a:solidFill>
              <a:schemeClr val="accent1">
                <a:lumMod val="25000"/>
              </a:schemeClr>
            </a:solidFill>
            <a:ln w="28575">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D565C810-6255-4FDF-B217-8D02113FFD8C}"/>
                </a:ext>
              </a:extLst>
            </p:cNvPr>
            <p:cNvSpPr>
              <a:spLocks noChangeAspect="1"/>
            </p:cNvSpPr>
            <p:nvPr/>
          </p:nvSpPr>
          <p:spPr>
            <a:xfrm>
              <a:off x="8618491" y="2061425"/>
              <a:ext cx="109728" cy="109728"/>
            </a:xfrm>
            <a:prstGeom prst="ellipse">
              <a:avLst/>
            </a:prstGeom>
            <a:noFill/>
            <a:ln w="28575">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497EE01F-23C2-4D0C-A411-220CA319BF59}"/>
                </a:ext>
              </a:extLst>
            </p:cNvPr>
            <p:cNvSpPr>
              <a:spLocks noChangeAspect="1"/>
            </p:cNvSpPr>
            <p:nvPr/>
          </p:nvSpPr>
          <p:spPr>
            <a:xfrm>
              <a:off x="8591059" y="2033993"/>
              <a:ext cx="164592" cy="164592"/>
            </a:xfrm>
            <a:prstGeom prst="ellipse">
              <a:avLst/>
            </a:prstGeom>
            <a:noFill/>
            <a:ln w="28575">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4" name="Picture 73">
            <a:extLst>
              <a:ext uri="{FF2B5EF4-FFF2-40B4-BE49-F238E27FC236}">
                <a16:creationId xmlns:a16="http://schemas.microsoft.com/office/drawing/2014/main" id="{9C94FFCE-B426-4BBB-BBF1-546425C98A63}"/>
              </a:ext>
            </a:extLst>
          </p:cNvPr>
          <p:cNvPicPr>
            <a:picLocks noChangeAspect="1"/>
          </p:cNvPicPr>
          <p:nvPr/>
        </p:nvPicPr>
        <p:blipFill rotWithShape="1">
          <a:blip r:embed="rId2"/>
          <a:srcRect b="57458"/>
          <a:stretch/>
        </p:blipFill>
        <p:spPr>
          <a:xfrm rot="17036413">
            <a:off x="6483757" y="4579847"/>
            <a:ext cx="1257115" cy="52553"/>
          </a:xfrm>
          <a:prstGeom prst="rect">
            <a:avLst/>
          </a:prstGeom>
        </p:spPr>
      </p:pic>
    </p:spTree>
    <p:extLst>
      <p:ext uri="{BB962C8B-B14F-4D97-AF65-F5344CB8AC3E}">
        <p14:creationId xmlns:p14="http://schemas.microsoft.com/office/powerpoint/2010/main" val="13420346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084EA-6254-4B9D-9A8F-FEFD84AF6F2B}"/>
              </a:ext>
            </a:extLst>
          </p:cNvPr>
          <p:cNvSpPr>
            <a:spLocks noGrp="1"/>
          </p:cNvSpPr>
          <p:nvPr>
            <p:ph type="title"/>
          </p:nvPr>
        </p:nvSpPr>
        <p:spPr/>
        <p:txBody>
          <a:bodyPr/>
          <a:lstStyle/>
          <a:p>
            <a:r>
              <a:rPr lang="en-US" dirty="0" err="1"/>
              <a:t>Sm</a:t>
            </a:r>
            <a:r>
              <a:rPr lang="en-US" dirty="0"/>
              <a:t>-like archaeal protein (1m5q)</a:t>
            </a:r>
          </a:p>
        </p:txBody>
      </p:sp>
      <p:pic>
        <p:nvPicPr>
          <p:cNvPr id="5" name="Picture 4">
            <a:extLst>
              <a:ext uri="{FF2B5EF4-FFF2-40B4-BE49-F238E27FC236}">
                <a16:creationId xmlns:a16="http://schemas.microsoft.com/office/drawing/2014/main" id="{E2384AEB-E3F5-49DB-8B75-97FE2EEB41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434" y="1579396"/>
            <a:ext cx="7501180" cy="4577795"/>
          </a:xfrm>
          <a:prstGeom prst="rect">
            <a:avLst/>
          </a:prstGeom>
        </p:spPr>
      </p:pic>
      <p:sp>
        <p:nvSpPr>
          <p:cNvPr id="6" name="TextBox 5">
            <a:extLst>
              <a:ext uri="{FF2B5EF4-FFF2-40B4-BE49-F238E27FC236}">
                <a16:creationId xmlns:a16="http://schemas.microsoft.com/office/drawing/2014/main" id="{B2127068-5631-421B-9CD3-A766D463D55C}"/>
              </a:ext>
            </a:extLst>
          </p:cNvPr>
          <p:cNvSpPr txBox="1"/>
          <p:nvPr/>
        </p:nvSpPr>
        <p:spPr>
          <a:xfrm>
            <a:off x="311859" y="6318949"/>
            <a:ext cx="8520281" cy="369332"/>
          </a:xfrm>
          <a:prstGeom prst="rect">
            <a:avLst/>
          </a:prstGeom>
          <a:noFill/>
        </p:spPr>
        <p:txBody>
          <a:bodyPr wrap="none" rtlCol="0">
            <a:spAutoFit/>
          </a:bodyPr>
          <a:lstStyle/>
          <a:p>
            <a:r>
              <a:rPr lang="en-US" dirty="0"/>
              <a:t>Predicted Patterson peaks match observed Patterson peaks, but peaks are weak. </a:t>
            </a:r>
          </a:p>
        </p:txBody>
      </p:sp>
    </p:spTree>
    <p:extLst>
      <p:ext uri="{BB962C8B-B14F-4D97-AF65-F5344CB8AC3E}">
        <p14:creationId xmlns:p14="http://schemas.microsoft.com/office/powerpoint/2010/main" val="35599874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084EA-6254-4B9D-9A8F-FEFD84AF6F2B}"/>
              </a:ext>
            </a:extLst>
          </p:cNvPr>
          <p:cNvSpPr>
            <a:spLocks noGrp="1"/>
          </p:cNvSpPr>
          <p:nvPr>
            <p:ph type="title"/>
          </p:nvPr>
        </p:nvSpPr>
        <p:spPr/>
        <p:txBody>
          <a:bodyPr/>
          <a:lstStyle/>
          <a:p>
            <a:r>
              <a:rPr lang="en-US" dirty="0" err="1"/>
              <a:t>Sm</a:t>
            </a:r>
            <a:r>
              <a:rPr lang="en-US" dirty="0"/>
              <a:t>-like archaeal protein (1m5q)</a:t>
            </a:r>
          </a:p>
        </p:txBody>
      </p:sp>
      <p:pic>
        <p:nvPicPr>
          <p:cNvPr id="4" name="Picture 3">
            <a:extLst>
              <a:ext uri="{FF2B5EF4-FFF2-40B4-BE49-F238E27FC236}">
                <a16:creationId xmlns:a16="http://schemas.microsoft.com/office/drawing/2014/main" id="{46995EE8-57D3-43B2-9E65-1B3F1751FC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7992" y="2712202"/>
            <a:ext cx="3079323" cy="2239841"/>
          </a:xfrm>
          <a:prstGeom prst="rect">
            <a:avLst/>
          </a:prstGeom>
        </p:spPr>
      </p:pic>
      <p:pic>
        <p:nvPicPr>
          <p:cNvPr id="8" name="Picture 7">
            <a:extLst>
              <a:ext uri="{FF2B5EF4-FFF2-40B4-BE49-F238E27FC236}">
                <a16:creationId xmlns:a16="http://schemas.microsoft.com/office/drawing/2014/main" id="{082F0CE0-B1D2-4A33-B85B-54AAA1A0FE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31" y="2712202"/>
            <a:ext cx="3079323" cy="2239841"/>
          </a:xfrm>
          <a:prstGeom prst="rect">
            <a:avLst/>
          </a:prstGeom>
        </p:spPr>
      </p:pic>
      <p:pic>
        <p:nvPicPr>
          <p:cNvPr id="10" name="Picture 9">
            <a:extLst>
              <a:ext uri="{FF2B5EF4-FFF2-40B4-BE49-F238E27FC236}">
                <a16:creationId xmlns:a16="http://schemas.microsoft.com/office/drawing/2014/main" id="{E6478C61-40C0-472E-B551-42C6EE6D71E9}"/>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bright="40000"/>
                    </a14:imgEffect>
                  </a14:imgLayer>
                </a14:imgProps>
              </a:ext>
              <a:ext uri="{28A0092B-C50C-407E-A947-70E740481C1C}">
                <a14:useLocalDpi xmlns:a14="http://schemas.microsoft.com/office/drawing/2010/main" val="0"/>
              </a:ext>
            </a:extLst>
          </a:blip>
          <a:stretch>
            <a:fillRect/>
          </a:stretch>
        </p:blipFill>
        <p:spPr>
          <a:xfrm>
            <a:off x="5895015" y="2712202"/>
            <a:ext cx="3079323" cy="2239841"/>
          </a:xfrm>
          <a:prstGeom prst="rect">
            <a:avLst/>
          </a:prstGeom>
        </p:spPr>
      </p:pic>
      <p:sp>
        <p:nvSpPr>
          <p:cNvPr id="11" name="Rectangle 10">
            <a:extLst>
              <a:ext uri="{FF2B5EF4-FFF2-40B4-BE49-F238E27FC236}">
                <a16:creationId xmlns:a16="http://schemas.microsoft.com/office/drawing/2014/main" id="{5CD82C7C-ED6B-4147-8BB6-508795B4F99F}"/>
              </a:ext>
            </a:extLst>
          </p:cNvPr>
          <p:cNvSpPr/>
          <p:nvPr/>
        </p:nvSpPr>
        <p:spPr>
          <a:xfrm>
            <a:off x="635431" y="2464231"/>
            <a:ext cx="1332854" cy="1782305"/>
          </a:xfrm>
          <a:prstGeom prst="rect">
            <a:avLst/>
          </a:prstGeom>
          <a:solidFill>
            <a:srgbClr val="EAF5F6">
              <a:alpha val="1294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A8997CB-B6B4-4F55-AA28-0BA0F5BA0CDB}"/>
              </a:ext>
            </a:extLst>
          </p:cNvPr>
          <p:cNvSpPr/>
          <p:nvPr/>
        </p:nvSpPr>
        <p:spPr>
          <a:xfrm>
            <a:off x="3714754" y="2464230"/>
            <a:ext cx="1332854" cy="1782305"/>
          </a:xfrm>
          <a:prstGeom prst="rect">
            <a:avLst/>
          </a:prstGeom>
          <a:solidFill>
            <a:srgbClr val="EAF5F6">
              <a:alpha val="1294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B3C43D5-FD25-440E-9F7E-B3E184A69060}"/>
              </a:ext>
            </a:extLst>
          </p:cNvPr>
          <p:cNvSpPr/>
          <p:nvPr/>
        </p:nvSpPr>
        <p:spPr>
          <a:xfrm>
            <a:off x="6835609" y="2464229"/>
            <a:ext cx="1332854" cy="1782305"/>
          </a:xfrm>
          <a:prstGeom prst="rect">
            <a:avLst/>
          </a:prstGeom>
          <a:solidFill>
            <a:srgbClr val="EAF5F6">
              <a:alpha val="1294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5F670FFD-9E63-40DA-9208-246125684F78}"/>
              </a:ext>
            </a:extLst>
          </p:cNvPr>
          <p:cNvSpPr txBox="1"/>
          <p:nvPr/>
        </p:nvSpPr>
        <p:spPr>
          <a:xfrm>
            <a:off x="201130" y="4874120"/>
            <a:ext cx="1797505" cy="646331"/>
          </a:xfrm>
          <a:prstGeom prst="rect">
            <a:avLst/>
          </a:prstGeom>
          <a:noFill/>
        </p:spPr>
        <p:txBody>
          <a:bodyPr wrap="square" rtlCol="0">
            <a:spAutoFit/>
          </a:bodyPr>
          <a:lstStyle/>
          <a:p>
            <a:r>
              <a:rPr lang="en-US" sz="1200" dirty="0"/>
              <a:t>Se sites (spheres) in the asymmetric unit showed D7 symmetry</a:t>
            </a:r>
          </a:p>
        </p:txBody>
      </p:sp>
      <p:sp>
        <p:nvSpPr>
          <p:cNvPr id="15" name="TextBox 14">
            <a:extLst>
              <a:ext uri="{FF2B5EF4-FFF2-40B4-BE49-F238E27FC236}">
                <a16:creationId xmlns:a16="http://schemas.microsoft.com/office/drawing/2014/main" id="{2E36398D-CB92-4593-828E-01AFF39903C9}"/>
              </a:ext>
            </a:extLst>
          </p:cNvPr>
          <p:cNvSpPr txBox="1"/>
          <p:nvPr/>
        </p:nvSpPr>
        <p:spPr>
          <a:xfrm>
            <a:off x="3280453" y="4872681"/>
            <a:ext cx="1797505" cy="461665"/>
          </a:xfrm>
          <a:prstGeom prst="rect">
            <a:avLst/>
          </a:prstGeom>
          <a:noFill/>
        </p:spPr>
        <p:txBody>
          <a:bodyPr wrap="square" rtlCol="0">
            <a:spAutoFit/>
          </a:bodyPr>
          <a:lstStyle/>
          <a:p>
            <a:r>
              <a:rPr lang="en-US" sz="1200" dirty="0"/>
              <a:t>Cartoon ribbons of the protein structure</a:t>
            </a:r>
          </a:p>
        </p:txBody>
      </p:sp>
      <p:sp>
        <p:nvSpPr>
          <p:cNvPr id="16" name="TextBox 15">
            <a:extLst>
              <a:ext uri="{FF2B5EF4-FFF2-40B4-BE49-F238E27FC236}">
                <a16:creationId xmlns:a16="http://schemas.microsoft.com/office/drawing/2014/main" id="{D3484A24-A547-45CA-84D8-A7DB98DF7DA6}"/>
              </a:ext>
            </a:extLst>
          </p:cNvPr>
          <p:cNvSpPr txBox="1"/>
          <p:nvPr/>
        </p:nvSpPr>
        <p:spPr>
          <a:xfrm>
            <a:off x="6535923" y="4975820"/>
            <a:ext cx="1797505" cy="276999"/>
          </a:xfrm>
          <a:prstGeom prst="rect">
            <a:avLst/>
          </a:prstGeom>
          <a:noFill/>
        </p:spPr>
        <p:txBody>
          <a:bodyPr wrap="square" rtlCol="0">
            <a:spAutoFit/>
          </a:bodyPr>
          <a:lstStyle/>
          <a:p>
            <a:r>
              <a:rPr lang="en-US" sz="1200" dirty="0"/>
              <a:t>Crystal packing</a:t>
            </a:r>
          </a:p>
        </p:txBody>
      </p:sp>
    </p:spTree>
    <p:extLst>
      <p:ext uri="{BB962C8B-B14F-4D97-AF65-F5344CB8AC3E}">
        <p14:creationId xmlns:p14="http://schemas.microsoft.com/office/powerpoint/2010/main" val="42604170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56740-2FFB-4635-AFBD-8FEB4D25218F}"/>
              </a:ext>
            </a:extLst>
          </p:cNvPr>
          <p:cNvSpPr>
            <a:spLocks noGrp="1"/>
          </p:cNvSpPr>
          <p:nvPr>
            <p:ph type="title"/>
          </p:nvPr>
        </p:nvSpPr>
        <p:spPr/>
        <p:txBody>
          <a:bodyPr/>
          <a:lstStyle/>
          <a:p>
            <a:r>
              <a:rPr lang="en-US" dirty="0"/>
              <a:t>Questions?</a:t>
            </a:r>
          </a:p>
        </p:txBody>
      </p:sp>
      <p:sp>
        <p:nvSpPr>
          <p:cNvPr id="3" name="TextBox 2">
            <a:extLst>
              <a:ext uri="{FF2B5EF4-FFF2-40B4-BE49-F238E27FC236}">
                <a16:creationId xmlns:a16="http://schemas.microsoft.com/office/drawing/2014/main" id="{83A06B18-CFE6-4D6F-8919-3712E4EFFD1C}"/>
              </a:ext>
            </a:extLst>
          </p:cNvPr>
          <p:cNvSpPr txBox="1"/>
          <p:nvPr/>
        </p:nvSpPr>
        <p:spPr>
          <a:xfrm>
            <a:off x="616528" y="2043243"/>
            <a:ext cx="8257310" cy="1477328"/>
          </a:xfrm>
          <a:prstGeom prst="rect">
            <a:avLst/>
          </a:prstGeom>
          <a:noFill/>
        </p:spPr>
        <p:txBody>
          <a:bodyPr wrap="square" rtlCol="0">
            <a:spAutoFit/>
          </a:bodyPr>
          <a:lstStyle/>
          <a:p>
            <a:r>
              <a:rPr lang="en-US" dirty="0"/>
              <a:t>Duilio will give an introduction to the use of direct methods to solve the heavy atom substructure on Tues, Jan 27.</a:t>
            </a:r>
          </a:p>
          <a:p>
            <a:endParaRPr lang="en-US" dirty="0"/>
          </a:p>
          <a:p>
            <a:endParaRPr lang="en-US" dirty="0"/>
          </a:p>
          <a:p>
            <a:r>
              <a:rPr lang="en-US" dirty="0"/>
              <a:t>Phasing and Map Calculation happen at the end of next week’s Patterson lab.</a:t>
            </a:r>
          </a:p>
        </p:txBody>
      </p:sp>
    </p:spTree>
    <p:extLst>
      <p:ext uri="{BB962C8B-B14F-4D97-AF65-F5344CB8AC3E}">
        <p14:creationId xmlns:p14="http://schemas.microsoft.com/office/powerpoint/2010/main" val="4094989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Parallelogram 80">
            <a:extLst>
              <a:ext uri="{FF2B5EF4-FFF2-40B4-BE49-F238E27FC236}">
                <a16:creationId xmlns:a16="http://schemas.microsoft.com/office/drawing/2014/main" id="{576928D1-9BD3-493C-AB51-D4F32AB558E0}"/>
              </a:ext>
            </a:extLst>
          </p:cNvPr>
          <p:cNvSpPr/>
          <p:nvPr/>
        </p:nvSpPr>
        <p:spPr>
          <a:xfrm>
            <a:off x="6936898" y="3980741"/>
            <a:ext cx="1748101" cy="1235676"/>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529E81FE-D018-40C1-A459-71B74365DB54}"/>
              </a:ext>
            </a:extLst>
          </p:cNvPr>
          <p:cNvSpPr/>
          <p:nvPr/>
        </p:nvSpPr>
        <p:spPr>
          <a:xfrm>
            <a:off x="718688" y="3925135"/>
            <a:ext cx="1748101" cy="1235676"/>
          </a:xfrm>
          <a:prstGeom prst="parallelogram">
            <a:avLst/>
          </a:prstGeom>
          <a:solidFill>
            <a:srgbClr val="FFCCFF"/>
          </a:solidFill>
          <a:ln>
            <a:solidFill>
              <a:srgbClr val="F0AE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48389" y="316778"/>
            <a:ext cx="8715502" cy="1143000"/>
          </a:xfrm>
        </p:spPr>
        <p:txBody>
          <a:bodyPr/>
          <a:lstStyle/>
          <a:p>
            <a:pPr algn="l"/>
            <a:r>
              <a:rPr lang="en-US" sz="3600" dirty="0"/>
              <a:t>We can predict </a:t>
            </a:r>
            <a:r>
              <a:rPr lang="en-US" sz="3600" dirty="0" err="1"/>
              <a:t>u,v,w</a:t>
            </a:r>
            <a:r>
              <a:rPr lang="en-US" sz="3600" dirty="0"/>
              <a:t> from </a:t>
            </a:r>
            <a:r>
              <a:rPr lang="en-US" sz="3600" dirty="0" err="1"/>
              <a:t>x,y,z</a:t>
            </a:r>
            <a:r>
              <a:rPr lang="en-US" sz="3600" dirty="0"/>
              <a:t> by subtracting symmetry equivalent positions</a:t>
            </a:r>
          </a:p>
        </p:txBody>
      </p:sp>
      <p:sp>
        <p:nvSpPr>
          <p:cNvPr id="149" name="TextBox 148"/>
          <p:cNvSpPr txBox="1"/>
          <p:nvPr/>
        </p:nvSpPr>
        <p:spPr>
          <a:xfrm>
            <a:off x="390787" y="4308830"/>
            <a:ext cx="338554" cy="461665"/>
          </a:xfrm>
          <a:prstGeom prst="rect">
            <a:avLst/>
          </a:prstGeom>
          <a:noFill/>
        </p:spPr>
        <p:txBody>
          <a:bodyPr wrap="none" rtlCol="0">
            <a:spAutoFit/>
          </a:bodyPr>
          <a:lstStyle/>
          <a:p>
            <a:r>
              <a:rPr lang="en-US" sz="2400" dirty="0">
                <a:effectLst>
                  <a:glow rad="228600">
                    <a:schemeClr val="bg1">
                      <a:alpha val="85000"/>
                    </a:schemeClr>
                  </a:glow>
                </a:effectLst>
              </a:rPr>
              <a:t>z</a:t>
            </a:r>
            <a:endParaRPr lang="en-US" dirty="0">
              <a:effectLst>
                <a:glow rad="228600">
                  <a:schemeClr val="bg1">
                    <a:alpha val="85000"/>
                  </a:schemeClr>
                </a:glow>
              </a:effectLst>
            </a:endParaRPr>
          </a:p>
        </p:txBody>
      </p:sp>
      <p:sp>
        <p:nvSpPr>
          <p:cNvPr id="150" name="TextBox 149"/>
          <p:cNvSpPr txBox="1"/>
          <p:nvPr/>
        </p:nvSpPr>
        <p:spPr>
          <a:xfrm>
            <a:off x="1076529" y="5078985"/>
            <a:ext cx="338554" cy="461665"/>
          </a:xfrm>
          <a:prstGeom prst="rect">
            <a:avLst/>
          </a:prstGeom>
          <a:noFill/>
        </p:spPr>
        <p:txBody>
          <a:bodyPr wrap="none" rtlCol="0">
            <a:spAutoFit/>
          </a:bodyPr>
          <a:lstStyle/>
          <a:p>
            <a:r>
              <a:rPr lang="en-US" sz="2400" dirty="0">
                <a:effectLst>
                  <a:glow rad="228600">
                    <a:schemeClr val="bg1">
                      <a:alpha val="85000"/>
                    </a:schemeClr>
                  </a:glow>
                </a:effectLst>
              </a:rPr>
              <a:t>x</a:t>
            </a:r>
            <a:endParaRPr lang="en-US" dirty="0">
              <a:effectLst>
                <a:glow rad="228600">
                  <a:schemeClr val="bg1">
                    <a:alpha val="85000"/>
                  </a:schemeClr>
                </a:glow>
              </a:effectLst>
            </a:endParaRPr>
          </a:p>
        </p:txBody>
      </p:sp>
      <p:cxnSp>
        <p:nvCxnSpPr>
          <p:cNvPr id="82" name="Straight Connector 81"/>
          <p:cNvCxnSpPr>
            <a:cxnSpLocks/>
          </p:cNvCxnSpPr>
          <p:nvPr/>
        </p:nvCxnSpPr>
        <p:spPr>
          <a:xfrm>
            <a:off x="680692" y="5159590"/>
            <a:ext cx="1487742" cy="0"/>
          </a:xfrm>
          <a:prstGeom prst="line">
            <a:avLst/>
          </a:prstGeom>
          <a:ln w="76200">
            <a:solidFill>
              <a:schemeClr val="tx1">
                <a:alpha val="6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a:cxnSpLocks/>
          </p:cNvCxnSpPr>
          <p:nvPr/>
        </p:nvCxnSpPr>
        <p:spPr>
          <a:xfrm rot="10800000" flipV="1">
            <a:off x="680692" y="3906746"/>
            <a:ext cx="312233" cy="1271381"/>
          </a:xfrm>
          <a:prstGeom prst="line">
            <a:avLst/>
          </a:prstGeom>
          <a:ln w="76200">
            <a:solidFill>
              <a:schemeClr val="tx1">
                <a:alpha val="6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51" name="TextBox 150"/>
          <p:cNvSpPr txBox="1"/>
          <p:nvPr/>
        </p:nvSpPr>
        <p:spPr>
          <a:xfrm>
            <a:off x="780048" y="3515660"/>
            <a:ext cx="1903085" cy="369332"/>
          </a:xfrm>
          <a:prstGeom prst="rect">
            <a:avLst/>
          </a:prstGeom>
          <a:noFill/>
        </p:spPr>
        <p:txBody>
          <a:bodyPr wrap="none" rtlCol="0">
            <a:spAutoFit/>
          </a:bodyPr>
          <a:lstStyle/>
          <a:p>
            <a:r>
              <a:rPr lang="en-US" dirty="0"/>
              <a:t>Crystal Structure</a:t>
            </a:r>
          </a:p>
        </p:txBody>
      </p:sp>
      <p:pic>
        <p:nvPicPr>
          <p:cNvPr id="42" name="Picture 41">
            <a:extLst>
              <a:ext uri="{FF2B5EF4-FFF2-40B4-BE49-F238E27FC236}">
                <a16:creationId xmlns:a16="http://schemas.microsoft.com/office/drawing/2014/main" id="{4249B7A9-650E-4A59-BD2B-D68CD7270697}"/>
              </a:ext>
            </a:extLst>
          </p:cNvPr>
          <p:cNvPicPr>
            <a:picLocks noChangeAspect="1"/>
          </p:cNvPicPr>
          <p:nvPr/>
        </p:nvPicPr>
        <p:blipFill rotWithShape="1">
          <a:blip r:embed="rId2"/>
          <a:srcRect b="57458"/>
          <a:stretch/>
        </p:blipFill>
        <p:spPr>
          <a:xfrm flipV="1">
            <a:off x="721961" y="5102623"/>
            <a:ext cx="1464655" cy="61229"/>
          </a:xfrm>
          <a:prstGeom prst="rect">
            <a:avLst/>
          </a:prstGeom>
        </p:spPr>
      </p:pic>
      <p:pic>
        <p:nvPicPr>
          <p:cNvPr id="43" name="Picture 42">
            <a:extLst>
              <a:ext uri="{FF2B5EF4-FFF2-40B4-BE49-F238E27FC236}">
                <a16:creationId xmlns:a16="http://schemas.microsoft.com/office/drawing/2014/main" id="{3FD47993-18F2-4A5B-AA3D-7050F8B61B5F}"/>
              </a:ext>
            </a:extLst>
          </p:cNvPr>
          <p:cNvPicPr>
            <a:picLocks noChangeAspect="1"/>
          </p:cNvPicPr>
          <p:nvPr/>
        </p:nvPicPr>
        <p:blipFill rotWithShape="1">
          <a:blip r:embed="rId2"/>
          <a:srcRect b="57458"/>
          <a:stretch/>
        </p:blipFill>
        <p:spPr>
          <a:xfrm rot="17036413">
            <a:off x="265547" y="4524241"/>
            <a:ext cx="1257115" cy="52553"/>
          </a:xfrm>
          <a:prstGeom prst="rect">
            <a:avLst/>
          </a:prstGeom>
        </p:spPr>
      </p:pic>
      <p:sp>
        <p:nvSpPr>
          <p:cNvPr id="44" name="Rectangle 43">
            <a:extLst>
              <a:ext uri="{FF2B5EF4-FFF2-40B4-BE49-F238E27FC236}">
                <a16:creationId xmlns:a16="http://schemas.microsoft.com/office/drawing/2014/main" id="{EC761B96-AD92-4524-94A1-D52F7D37E981}"/>
              </a:ext>
            </a:extLst>
          </p:cNvPr>
          <p:cNvSpPr/>
          <p:nvPr/>
        </p:nvSpPr>
        <p:spPr>
          <a:xfrm>
            <a:off x="248389" y="1956135"/>
            <a:ext cx="3057098" cy="1077218"/>
          </a:xfrm>
          <a:prstGeom prst="rect">
            <a:avLst/>
          </a:prstGeom>
        </p:spPr>
        <p:txBody>
          <a:bodyPr wrap="square">
            <a:spAutoFit/>
          </a:bodyPr>
          <a:lstStyle/>
          <a:p>
            <a:r>
              <a:rPr lang="en-US" sz="1600" dirty="0"/>
              <a:t>Space group P2 </a:t>
            </a:r>
          </a:p>
          <a:p>
            <a:r>
              <a:rPr lang="en-US" sz="1400" dirty="0"/>
              <a:t>Symmetry Equivalent Positions</a:t>
            </a:r>
          </a:p>
          <a:p>
            <a:r>
              <a:rPr lang="en-US" sz="1600" dirty="0">
                <a:latin typeface="Courier New" panose="02070309020205020404" pitchFamily="49" charset="0"/>
                <a:cs typeface="Courier New" panose="02070309020205020404" pitchFamily="49" charset="0"/>
              </a:rPr>
              <a:t>(1) </a:t>
            </a:r>
            <a:r>
              <a:rPr lang="en-US" sz="1600" dirty="0" err="1">
                <a:latin typeface="Courier New" panose="02070309020205020404" pitchFamily="49" charset="0"/>
                <a:cs typeface="Courier New" panose="02070309020205020404" pitchFamily="49" charset="0"/>
              </a:rPr>
              <a:t>x,y,z</a:t>
            </a:r>
            <a:endParaRPr lang="en-US" sz="1600" dirty="0">
              <a:latin typeface="Courier New" panose="02070309020205020404" pitchFamily="49" charset="0"/>
              <a:cs typeface="Courier New" panose="02070309020205020404" pitchFamily="49" charset="0"/>
            </a:endParaRPr>
          </a:p>
          <a:p>
            <a:r>
              <a:rPr lang="en-US" sz="1600" dirty="0">
                <a:latin typeface="Courier New" panose="02070309020205020404" pitchFamily="49" charset="0"/>
                <a:cs typeface="Courier New" panose="02070309020205020404" pitchFamily="49" charset="0"/>
              </a:rPr>
              <a:t>(2)-</a:t>
            </a:r>
            <a:r>
              <a:rPr lang="en-US" sz="1600" dirty="0" err="1">
                <a:latin typeface="Courier New" panose="02070309020205020404" pitchFamily="49" charset="0"/>
                <a:cs typeface="Courier New" panose="02070309020205020404" pitchFamily="49" charset="0"/>
              </a:rPr>
              <a:t>x,y</a:t>
            </a:r>
            <a:r>
              <a:rPr lang="en-US" sz="1600" dirty="0">
                <a:latin typeface="Courier New" panose="02070309020205020404" pitchFamily="49" charset="0"/>
                <a:cs typeface="Courier New" panose="02070309020205020404" pitchFamily="49" charset="0"/>
              </a:rPr>
              <a:t>,-z</a:t>
            </a:r>
            <a:endParaRPr lang="en-US" dirty="0">
              <a:latin typeface="Courier New" panose="02070309020205020404" pitchFamily="49" charset="0"/>
              <a:cs typeface="Courier New" panose="02070309020205020404" pitchFamily="49" charset="0"/>
            </a:endParaRPr>
          </a:p>
        </p:txBody>
      </p:sp>
      <p:grpSp>
        <p:nvGrpSpPr>
          <p:cNvPr id="28" name="Group 27">
            <a:extLst>
              <a:ext uri="{FF2B5EF4-FFF2-40B4-BE49-F238E27FC236}">
                <a16:creationId xmlns:a16="http://schemas.microsoft.com/office/drawing/2014/main" id="{4E3F1DD8-3DCD-43E3-9D96-C96046406616}"/>
              </a:ext>
            </a:extLst>
          </p:cNvPr>
          <p:cNvGrpSpPr/>
          <p:nvPr/>
        </p:nvGrpSpPr>
        <p:grpSpPr>
          <a:xfrm>
            <a:off x="849127" y="4547036"/>
            <a:ext cx="240792" cy="420625"/>
            <a:chOff x="1087957" y="2926322"/>
            <a:chExt cx="240792" cy="420625"/>
          </a:xfrm>
        </p:grpSpPr>
        <p:pic>
          <p:nvPicPr>
            <p:cNvPr id="27" name="Picture 26">
              <a:extLst>
                <a:ext uri="{FF2B5EF4-FFF2-40B4-BE49-F238E27FC236}">
                  <a16:creationId xmlns:a16="http://schemas.microsoft.com/office/drawing/2014/main" id="{6598C0BA-FC73-4BCB-B059-B1788521FE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7957" y="2926322"/>
              <a:ext cx="240792" cy="420625"/>
            </a:xfrm>
            <a:prstGeom prst="rect">
              <a:avLst/>
            </a:prstGeom>
          </p:spPr>
        </p:pic>
        <p:sp>
          <p:nvSpPr>
            <p:cNvPr id="21" name="Oval 20">
              <a:extLst>
                <a:ext uri="{FF2B5EF4-FFF2-40B4-BE49-F238E27FC236}">
                  <a16:creationId xmlns:a16="http://schemas.microsoft.com/office/drawing/2014/main" id="{196CA097-F0E6-4BD5-8342-D205D9BA641C}"/>
                </a:ext>
              </a:extLst>
            </p:cNvPr>
            <p:cNvSpPr>
              <a:spLocks noChangeAspect="1"/>
            </p:cNvSpPr>
            <p:nvPr/>
          </p:nvSpPr>
          <p:spPr>
            <a:xfrm>
              <a:off x="1169403" y="3132389"/>
              <a:ext cx="91440" cy="91440"/>
            </a:xfrm>
            <a:prstGeom prst="ellipse">
              <a:avLst/>
            </a:prstGeom>
            <a:solidFill>
              <a:schemeClr val="accent1">
                <a:lumMod val="2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F09B5C0A-5500-49EC-82DC-81362054278F}"/>
              </a:ext>
            </a:extLst>
          </p:cNvPr>
          <p:cNvSpPr txBox="1"/>
          <p:nvPr/>
        </p:nvSpPr>
        <p:spPr>
          <a:xfrm>
            <a:off x="118366" y="3109239"/>
            <a:ext cx="2908168" cy="307777"/>
          </a:xfrm>
          <a:prstGeom prst="rect">
            <a:avLst/>
          </a:prstGeom>
          <a:noFill/>
        </p:spPr>
        <p:txBody>
          <a:bodyPr wrap="none" rtlCol="0">
            <a:spAutoFit/>
          </a:bodyPr>
          <a:lstStyle/>
          <a:p>
            <a:r>
              <a:rPr lang="en-US" sz="1400" dirty="0"/>
              <a:t>Consider an atom at (0.1, 0.2, 0.3)</a:t>
            </a:r>
          </a:p>
        </p:txBody>
      </p:sp>
      <p:sp>
        <p:nvSpPr>
          <p:cNvPr id="23" name="Rectangle 22">
            <a:extLst>
              <a:ext uri="{FF2B5EF4-FFF2-40B4-BE49-F238E27FC236}">
                <a16:creationId xmlns:a16="http://schemas.microsoft.com/office/drawing/2014/main" id="{04F2FB57-357D-4557-8B3E-E524EA3AA5F3}"/>
              </a:ext>
            </a:extLst>
          </p:cNvPr>
          <p:cNvSpPr/>
          <p:nvPr/>
        </p:nvSpPr>
        <p:spPr>
          <a:xfrm>
            <a:off x="1059084" y="4612383"/>
            <a:ext cx="1099981" cy="276999"/>
          </a:xfrm>
          <a:prstGeom prst="rect">
            <a:avLst/>
          </a:prstGeom>
        </p:spPr>
        <p:txBody>
          <a:bodyPr wrap="none">
            <a:spAutoFit/>
          </a:bodyPr>
          <a:lstStyle/>
          <a:p>
            <a:r>
              <a:rPr lang="en-US" sz="1200" dirty="0">
                <a:solidFill>
                  <a:schemeClr val="accent1">
                    <a:lumMod val="25000"/>
                  </a:schemeClr>
                </a:solidFill>
              </a:rPr>
              <a:t>(0.1, 0.2, 0.3)</a:t>
            </a:r>
          </a:p>
        </p:txBody>
      </p:sp>
      <p:sp>
        <p:nvSpPr>
          <p:cNvPr id="56" name="Rectangle 55">
            <a:extLst>
              <a:ext uri="{FF2B5EF4-FFF2-40B4-BE49-F238E27FC236}">
                <a16:creationId xmlns:a16="http://schemas.microsoft.com/office/drawing/2014/main" id="{9C0FC43D-6940-400C-8248-7CD47B44857C}"/>
              </a:ext>
            </a:extLst>
          </p:cNvPr>
          <p:cNvSpPr/>
          <p:nvPr/>
        </p:nvSpPr>
        <p:spPr>
          <a:xfrm>
            <a:off x="1436113" y="3930465"/>
            <a:ext cx="1099981" cy="276999"/>
          </a:xfrm>
          <a:prstGeom prst="rect">
            <a:avLst/>
          </a:prstGeom>
        </p:spPr>
        <p:txBody>
          <a:bodyPr wrap="none">
            <a:spAutoFit/>
          </a:bodyPr>
          <a:lstStyle/>
          <a:p>
            <a:r>
              <a:rPr lang="en-US" sz="1200" dirty="0">
                <a:solidFill>
                  <a:schemeClr val="accent1">
                    <a:lumMod val="25000"/>
                  </a:schemeClr>
                </a:solidFill>
              </a:rPr>
              <a:t>(0.9, 0.2, 0.7)</a:t>
            </a:r>
          </a:p>
        </p:txBody>
      </p:sp>
      <p:grpSp>
        <p:nvGrpSpPr>
          <p:cNvPr id="67" name="Group 66">
            <a:extLst>
              <a:ext uri="{FF2B5EF4-FFF2-40B4-BE49-F238E27FC236}">
                <a16:creationId xmlns:a16="http://schemas.microsoft.com/office/drawing/2014/main" id="{C18277A4-2D05-4CB8-823E-368AED4C8A65}"/>
              </a:ext>
            </a:extLst>
          </p:cNvPr>
          <p:cNvGrpSpPr/>
          <p:nvPr/>
        </p:nvGrpSpPr>
        <p:grpSpPr>
          <a:xfrm rot="10800000">
            <a:off x="2138526" y="4146285"/>
            <a:ext cx="240792" cy="420625"/>
            <a:chOff x="1087957" y="2926322"/>
            <a:chExt cx="240792" cy="420625"/>
          </a:xfrm>
        </p:grpSpPr>
        <p:pic>
          <p:nvPicPr>
            <p:cNvPr id="70" name="Picture 69">
              <a:extLst>
                <a:ext uri="{FF2B5EF4-FFF2-40B4-BE49-F238E27FC236}">
                  <a16:creationId xmlns:a16="http://schemas.microsoft.com/office/drawing/2014/main" id="{E4BC61E0-AEEA-4697-89AE-3AC34DC3C1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7957" y="2926322"/>
              <a:ext cx="240792" cy="420625"/>
            </a:xfrm>
            <a:prstGeom prst="rect">
              <a:avLst/>
            </a:prstGeom>
          </p:spPr>
        </p:pic>
        <p:sp>
          <p:nvSpPr>
            <p:cNvPr id="71" name="Oval 70">
              <a:extLst>
                <a:ext uri="{FF2B5EF4-FFF2-40B4-BE49-F238E27FC236}">
                  <a16:creationId xmlns:a16="http://schemas.microsoft.com/office/drawing/2014/main" id="{57180528-5412-4FF2-A791-69C6CABD8525}"/>
                </a:ext>
              </a:extLst>
            </p:cNvPr>
            <p:cNvSpPr>
              <a:spLocks noChangeAspect="1"/>
            </p:cNvSpPr>
            <p:nvPr/>
          </p:nvSpPr>
          <p:spPr>
            <a:xfrm>
              <a:off x="1169403" y="3132389"/>
              <a:ext cx="91440" cy="91440"/>
            </a:xfrm>
            <a:prstGeom prst="ellipse">
              <a:avLst/>
            </a:prstGeom>
            <a:solidFill>
              <a:schemeClr val="accent1">
                <a:lumMod val="2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sp>
        <p:nvSpPr>
          <p:cNvPr id="84" name="TextBox 83">
            <a:extLst>
              <a:ext uri="{FF2B5EF4-FFF2-40B4-BE49-F238E27FC236}">
                <a16:creationId xmlns:a16="http://schemas.microsoft.com/office/drawing/2014/main" id="{C065D3F7-0845-4C0A-ABA5-DA9748E53FB8}"/>
              </a:ext>
            </a:extLst>
          </p:cNvPr>
          <p:cNvSpPr txBox="1"/>
          <p:nvPr/>
        </p:nvSpPr>
        <p:spPr>
          <a:xfrm>
            <a:off x="6608997" y="4364436"/>
            <a:ext cx="407484" cy="461665"/>
          </a:xfrm>
          <a:prstGeom prst="rect">
            <a:avLst/>
          </a:prstGeom>
          <a:noFill/>
        </p:spPr>
        <p:txBody>
          <a:bodyPr wrap="square" rtlCol="0">
            <a:spAutoFit/>
          </a:bodyPr>
          <a:lstStyle/>
          <a:p>
            <a:r>
              <a:rPr lang="en-US" sz="2400" dirty="0">
                <a:effectLst>
                  <a:glow rad="228600">
                    <a:schemeClr val="bg1">
                      <a:alpha val="85000"/>
                    </a:schemeClr>
                  </a:glow>
                </a:effectLst>
              </a:rPr>
              <a:t>w</a:t>
            </a:r>
            <a:endParaRPr lang="en-US" dirty="0">
              <a:effectLst>
                <a:glow rad="228600">
                  <a:schemeClr val="bg1">
                    <a:alpha val="85000"/>
                  </a:schemeClr>
                </a:glow>
              </a:effectLst>
            </a:endParaRPr>
          </a:p>
        </p:txBody>
      </p:sp>
      <p:sp>
        <p:nvSpPr>
          <p:cNvPr id="85" name="TextBox 84">
            <a:extLst>
              <a:ext uri="{FF2B5EF4-FFF2-40B4-BE49-F238E27FC236}">
                <a16:creationId xmlns:a16="http://schemas.microsoft.com/office/drawing/2014/main" id="{4FDFE348-8FEE-462A-A442-33A86B7386A3}"/>
              </a:ext>
            </a:extLst>
          </p:cNvPr>
          <p:cNvSpPr txBox="1"/>
          <p:nvPr/>
        </p:nvSpPr>
        <p:spPr>
          <a:xfrm>
            <a:off x="7294739" y="5134591"/>
            <a:ext cx="356188" cy="461665"/>
          </a:xfrm>
          <a:prstGeom prst="rect">
            <a:avLst/>
          </a:prstGeom>
          <a:noFill/>
        </p:spPr>
        <p:txBody>
          <a:bodyPr wrap="square" rtlCol="0">
            <a:spAutoFit/>
          </a:bodyPr>
          <a:lstStyle/>
          <a:p>
            <a:r>
              <a:rPr lang="en-US" sz="2400" dirty="0">
                <a:effectLst>
                  <a:glow rad="228600">
                    <a:schemeClr val="bg1">
                      <a:alpha val="85000"/>
                    </a:schemeClr>
                  </a:glow>
                </a:effectLst>
              </a:rPr>
              <a:t>u</a:t>
            </a:r>
            <a:endParaRPr lang="en-US" dirty="0">
              <a:effectLst>
                <a:glow rad="228600">
                  <a:schemeClr val="bg1">
                    <a:alpha val="85000"/>
                  </a:schemeClr>
                </a:glow>
              </a:effectLst>
            </a:endParaRPr>
          </a:p>
        </p:txBody>
      </p:sp>
      <p:cxnSp>
        <p:nvCxnSpPr>
          <p:cNvPr id="86" name="Straight Connector 85">
            <a:extLst>
              <a:ext uri="{FF2B5EF4-FFF2-40B4-BE49-F238E27FC236}">
                <a16:creationId xmlns:a16="http://schemas.microsoft.com/office/drawing/2014/main" id="{B02E0C5D-D78B-40E6-91E3-9D8FE8D6AB67}"/>
              </a:ext>
            </a:extLst>
          </p:cNvPr>
          <p:cNvCxnSpPr>
            <a:cxnSpLocks/>
          </p:cNvCxnSpPr>
          <p:nvPr/>
        </p:nvCxnSpPr>
        <p:spPr>
          <a:xfrm>
            <a:off x="6898902" y="5215196"/>
            <a:ext cx="1487742" cy="0"/>
          </a:xfrm>
          <a:prstGeom prst="line">
            <a:avLst/>
          </a:prstGeom>
          <a:ln w="76200">
            <a:solidFill>
              <a:schemeClr val="tx1">
                <a:alpha val="6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32E657FB-8695-49D7-AB3C-CB1127B4D0DF}"/>
              </a:ext>
            </a:extLst>
          </p:cNvPr>
          <p:cNvCxnSpPr>
            <a:cxnSpLocks/>
          </p:cNvCxnSpPr>
          <p:nvPr/>
        </p:nvCxnSpPr>
        <p:spPr>
          <a:xfrm rot="10800000" flipV="1">
            <a:off x="6898902" y="3962352"/>
            <a:ext cx="312233" cy="1271381"/>
          </a:xfrm>
          <a:prstGeom prst="line">
            <a:avLst/>
          </a:prstGeom>
          <a:ln w="76200">
            <a:solidFill>
              <a:schemeClr val="tx1">
                <a:alpha val="6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58" name="Group 57">
            <a:extLst>
              <a:ext uri="{FF2B5EF4-FFF2-40B4-BE49-F238E27FC236}">
                <a16:creationId xmlns:a16="http://schemas.microsoft.com/office/drawing/2014/main" id="{31127A70-E307-45E4-8757-A2E5E819E407}"/>
              </a:ext>
            </a:extLst>
          </p:cNvPr>
          <p:cNvGrpSpPr>
            <a:grpSpLocks noChangeAspect="1"/>
          </p:cNvGrpSpPr>
          <p:nvPr/>
        </p:nvGrpSpPr>
        <p:grpSpPr>
          <a:xfrm>
            <a:off x="6780737" y="5009013"/>
            <a:ext cx="359659" cy="359659"/>
            <a:chOff x="8591059" y="2033993"/>
            <a:chExt cx="164592" cy="164592"/>
          </a:xfrm>
        </p:grpSpPr>
        <p:sp>
          <p:nvSpPr>
            <p:cNvPr id="59" name="Oval 58">
              <a:extLst>
                <a:ext uri="{FF2B5EF4-FFF2-40B4-BE49-F238E27FC236}">
                  <a16:creationId xmlns:a16="http://schemas.microsoft.com/office/drawing/2014/main" id="{CAF380C4-B4EF-441E-9C77-70DE025A4C47}"/>
                </a:ext>
              </a:extLst>
            </p:cNvPr>
            <p:cNvSpPr>
              <a:spLocks noChangeAspect="1"/>
            </p:cNvSpPr>
            <p:nvPr/>
          </p:nvSpPr>
          <p:spPr>
            <a:xfrm rot="10800000">
              <a:off x="8636779" y="2079713"/>
              <a:ext cx="73152" cy="73152"/>
            </a:xfrm>
            <a:prstGeom prst="ellipse">
              <a:avLst/>
            </a:prstGeom>
            <a:solidFill>
              <a:schemeClr val="accent1">
                <a:lumMod val="25000"/>
              </a:schemeClr>
            </a:solidFill>
            <a:ln w="28575">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E90AB5E-9058-497C-A2B6-8303796A7367}"/>
                </a:ext>
              </a:extLst>
            </p:cNvPr>
            <p:cNvSpPr>
              <a:spLocks noChangeAspect="1"/>
            </p:cNvSpPr>
            <p:nvPr/>
          </p:nvSpPr>
          <p:spPr>
            <a:xfrm>
              <a:off x="8618491" y="2061425"/>
              <a:ext cx="109728" cy="109728"/>
            </a:xfrm>
            <a:prstGeom prst="ellipse">
              <a:avLst/>
            </a:prstGeom>
            <a:noFill/>
            <a:ln w="28575">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3C6A3232-8240-4931-ABC9-C8973E88B196}"/>
                </a:ext>
              </a:extLst>
            </p:cNvPr>
            <p:cNvSpPr>
              <a:spLocks noChangeAspect="1"/>
            </p:cNvSpPr>
            <p:nvPr/>
          </p:nvSpPr>
          <p:spPr>
            <a:xfrm>
              <a:off x="8591059" y="2033993"/>
              <a:ext cx="164592" cy="164592"/>
            </a:xfrm>
            <a:prstGeom prst="ellipse">
              <a:avLst/>
            </a:prstGeom>
            <a:noFill/>
            <a:ln w="28575">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8" name="TextBox 87">
            <a:extLst>
              <a:ext uri="{FF2B5EF4-FFF2-40B4-BE49-F238E27FC236}">
                <a16:creationId xmlns:a16="http://schemas.microsoft.com/office/drawing/2014/main" id="{BA60CA17-ED9F-4022-9C0C-66D5D1EBD506}"/>
              </a:ext>
            </a:extLst>
          </p:cNvPr>
          <p:cNvSpPr txBox="1"/>
          <p:nvPr/>
        </p:nvSpPr>
        <p:spPr>
          <a:xfrm>
            <a:off x="6998258" y="3571266"/>
            <a:ext cx="1685077" cy="369332"/>
          </a:xfrm>
          <a:prstGeom prst="rect">
            <a:avLst/>
          </a:prstGeom>
          <a:noFill/>
        </p:spPr>
        <p:txBody>
          <a:bodyPr wrap="square" rtlCol="0">
            <a:spAutoFit/>
          </a:bodyPr>
          <a:lstStyle/>
          <a:p>
            <a:r>
              <a:rPr lang="en-US" dirty="0"/>
              <a:t>Patterson Map</a:t>
            </a:r>
          </a:p>
        </p:txBody>
      </p:sp>
      <p:pic>
        <p:nvPicPr>
          <p:cNvPr id="89" name="Picture 88">
            <a:extLst>
              <a:ext uri="{FF2B5EF4-FFF2-40B4-BE49-F238E27FC236}">
                <a16:creationId xmlns:a16="http://schemas.microsoft.com/office/drawing/2014/main" id="{F564FC2A-3D12-47F7-8006-C792D140CA2D}"/>
              </a:ext>
            </a:extLst>
          </p:cNvPr>
          <p:cNvPicPr>
            <a:picLocks noChangeAspect="1"/>
          </p:cNvPicPr>
          <p:nvPr/>
        </p:nvPicPr>
        <p:blipFill rotWithShape="1">
          <a:blip r:embed="rId2"/>
          <a:srcRect b="57458"/>
          <a:stretch/>
        </p:blipFill>
        <p:spPr>
          <a:xfrm flipV="1">
            <a:off x="6940171" y="5158229"/>
            <a:ext cx="1464655" cy="61229"/>
          </a:xfrm>
          <a:prstGeom prst="rect">
            <a:avLst/>
          </a:prstGeom>
        </p:spPr>
      </p:pic>
      <p:pic>
        <p:nvPicPr>
          <p:cNvPr id="90" name="Picture 89">
            <a:extLst>
              <a:ext uri="{FF2B5EF4-FFF2-40B4-BE49-F238E27FC236}">
                <a16:creationId xmlns:a16="http://schemas.microsoft.com/office/drawing/2014/main" id="{42E3A15E-5B69-4A2B-9278-8AA659629E7A}"/>
              </a:ext>
            </a:extLst>
          </p:cNvPr>
          <p:cNvPicPr>
            <a:picLocks noChangeAspect="1"/>
          </p:cNvPicPr>
          <p:nvPr/>
        </p:nvPicPr>
        <p:blipFill rotWithShape="1">
          <a:blip r:embed="rId2"/>
          <a:srcRect b="57458"/>
          <a:stretch/>
        </p:blipFill>
        <p:spPr>
          <a:xfrm rot="17036413">
            <a:off x="6483757" y="4579847"/>
            <a:ext cx="1257115" cy="52553"/>
          </a:xfrm>
          <a:prstGeom prst="rect">
            <a:avLst/>
          </a:prstGeom>
        </p:spPr>
      </p:pic>
      <p:sp>
        <p:nvSpPr>
          <p:cNvPr id="94" name="Rectangle 93">
            <a:extLst>
              <a:ext uri="{FF2B5EF4-FFF2-40B4-BE49-F238E27FC236}">
                <a16:creationId xmlns:a16="http://schemas.microsoft.com/office/drawing/2014/main" id="{BC18D2EA-E60C-486B-8759-6ECF9C94849E}"/>
              </a:ext>
            </a:extLst>
          </p:cNvPr>
          <p:cNvSpPr/>
          <p:nvPr/>
        </p:nvSpPr>
        <p:spPr>
          <a:xfrm>
            <a:off x="7128636" y="4179438"/>
            <a:ext cx="1099981" cy="276999"/>
          </a:xfrm>
          <a:prstGeom prst="rect">
            <a:avLst/>
          </a:prstGeom>
        </p:spPr>
        <p:txBody>
          <a:bodyPr wrap="square">
            <a:spAutoFit/>
          </a:bodyPr>
          <a:lstStyle/>
          <a:p>
            <a:r>
              <a:rPr lang="en-US" sz="1200" dirty="0">
                <a:solidFill>
                  <a:schemeClr val="accent1">
                    <a:lumMod val="25000"/>
                  </a:schemeClr>
                </a:solidFill>
              </a:rPr>
              <a:t>(0.2, 0.0, 0.6)</a:t>
            </a:r>
          </a:p>
        </p:txBody>
      </p:sp>
      <p:sp>
        <p:nvSpPr>
          <p:cNvPr id="98" name="Rectangle 97">
            <a:extLst>
              <a:ext uri="{FF2B5EF4-FFF2-40B4-BE49-F238E27FC236}">
                <a16:creationId xmlns:a16="http://schemas.microsoft.com/office/drawing/2014/main" id="{B01A8452-0D45-43B9-AB46-4C79E7A3A43C}"/>
              </a:ext>
            </a:extLst>
          </p:cNvPr>
          <p:cNvSpPr/>
          <p:nvPr/>
        </p:nvSpPr>
        <p:spPr>
          <a:xfrm>
            <a:off x="7743464" y="4427698"/>
            <a:ext cx="1099981" cy="276999"/>
          </a:xfrm>
          <a:prstGeom prst="rect">
            <a:avLst/>
          </a:prstGeom>
        </p:spPr>
        <p:txBody>
          <a:bodyPr wrap="square">
            <a:spAutoFit/>
          </a:bodyPr>
          <a:lstStyle/>
          <a:p>
            <a:r>
              <a:rPr lang="en-US" sz="1200" dirty="0">
                <a:solidFill>
                  <a:schemeClr val="accent1">
                    <a:lumMod val="25000"/>
                  </a:schemeClr>
                </a:solidFill>
              </a:rPr>
              <a:t>(0.8, 0.0, 0.4)</a:t>
            </a:r>
          </a:p>
        </p:txBody>
      </p:sp>
      <p:grpSp>
        <p:nvGrpSpPr>
          <p:cNvPr id="34" name="Group 33">
            <a:extLst>
              <a:ext uri="{FF2B5EF4-FFF2-40B4-BE49-F238E27FC236}">
                <a16:creationId xmlns:a16="http://schemas.microsoft.com/office/drawing/2014/main" id="{487F634C-5BDA-4A2F-9629-3C95E126D38A}"/>
              </a:ext>
            </a:extLst>
          </p:cNvPr>
          <p:cNvGrpSpPr/>
          <p:nvPr/>
        </p:nvGrpSpPr>
        <p:grpSpPr>
          <a:xfrm>
            <a:off x="7327982" y="4403949"/>
            <a:ext cx="164592" cy="164592"/>
            <a:chOff x="8591059" y="2033993"/>
            <a:chExt cx="164592" cy="164592"/>
          </a:xfrm>
        </p:grpSpPr>
        <p:sp>
          <p:nvSpPr>
            <p:cNvPr id="101" name="Oval 100">
              <a:extLst>
                <a:ext uri="{FF2B5EF4-FFF2-40B4-BE49-F238E27FC236}">
                  <a16:creationId xmlns:a16="http://schemas.microsoft.com/office/drawing/2014/main" id="{7AA5C466-96A8-4881-9FAB-BA4860EAC65C}"/>
                </a:ext>
              </a:extLst>
            </p:cNvPr>
            <p:cNvSpPr>
              <a:spLocks noChangeAspect="1"/>
            </p:cNvSpPr>
            <p:nvPr/>
          </p:nvSpPr>
          <p:spPr>
            <a:xfrm rot="10800000">
              <a:off x="8636779" y="2079713"/>
              <a:ext cx="73152" cy="73152"/>
            </a:xfrm>
            <a:prstGeom prst="ellipse">
              <a:avLst/>
            </a:prstGeom>
            <a:solidFill>
              <a:schemeClr val="accent1">
                <a:lumMod val="2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7719394E-D20F-40A6-9D7F-B1836BDA3A65}"/>
                </a:ext>
              </a:extLst>
            </p:cNvPr>
            <p:cNvSpPr>
              <a:spLocks noChangeAspect="1"/>
            </p:cNvSpPr>
            <p:nvPr/>
          </p:nvSpPr>
          <p:spPr>
            <a:xfrm>
              <a:off x="8618491" y="2061425"/>
              <a:ext cx="109728" cy="109728"/>
            </a:xfrm>
            <a:prstGeom prst="ellipse">
              <a:avLst/>
            </a:prstGeom>
            <a:noFill/>
            <a:ln w="12700">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E43E6F0D-EC24-49D3-ACF7-1A70364EB139}"/>
                </a:ext>
              </a:extLst>
            </p:cNvPr>
            <p:cNvSpPr>
              <a:spLocks noChangeAspect="1"/>
            </p:cNvSpPr>
            <p:nvPr/>
          </p:nvSpPr>
          <p:spPr>
            <a:xfrm>
              <a:off x="8591059" y="2033993"/>
              <a:ext cx="164592" cy="164592"/>
            </a:xfrm>
            <a:prstGeom prst="ellipse">
              <a:avLst/>
            </a:prstGeom>
            <a:noFill/>
            <a:ln w="12700">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E084106D-CE00-4E44-BAED-086E89298773}"/>
              </a:ext>
            </a:extLst>
          </p:cNvPr>
          <p:cNvGrpSpPr/>
          <p:nvPr/>
        </p:nvGrpSpPr>
        <p:grpSpPr>
          <a:xfrm>
            <a:off x="8143660" y="4655910"/>
            <a:ext cx="164592" cy="164592"/>
            <a:chOff x="8591059" y="2033993"/>
            <a:chExt cx="164592" cy="164592"/>
          </a:xfrm>
        </p:grpSpPr>
        <p:sp>
          <p:nvSpPr>
            <p:cNvPr id="119" name="Oval 118">
              <a:extLst>
                <a:ext uri="{FF2B5EF4-FFF2-40B4-BE49-F238E27FC236}">
                  <a16:creationId xmlns:a16="http://schemas.microsoft.com/office/drawing/2014/main" id="{59D3F1D1-E4C7-4CE2-BAF4-8FE080D8BA6D}"/>
                </a:ext>
              </a:extLst>
            </p:cNvPr>
            <p:cNvSpPr>
              <a:spLocks noChangeAspect="1"/>
            </p:cNvSpPr>
            <p:nvPr/>
          </p:nvSpPr>
          <p:spPr>
            <a:xfrm rot="10800000">
              <a:off x="8636779" y="2079713"/>
              <a:ext cx="73152" cy="73152"/>
            </a:xfrm>
            <a:prstGeom prst="ellipse">
              <a:avLst/>
            </a:prstGeom>
            <a:solidFill>
              <a:schemeClr val="accent1">
                <a:lumMod val="2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20" name="Oval 119">
              <a:extLst>
                <a:ext uri="{FF2B5EF4-FFF2-40B4-BE49-F238E27FC236}">
                  <a16:creationId xmlns:a16="http://schemas.microsoft.com/office/drawing/2014/main" id="{ECB77D9F-6E73-45E1-AB10-EF70293E35AD}"/>
                </a:ext>
              </a:extLst>
            </p:cNvPr>
            <p:cNvSpPr>
              <a:spLocks noChangeAspect="1"/>
            </p:cNvSpPr>
            <p:nvPr/>
          </p:nvSpPr>
          <p:spPr>
            <a:xfrm>
              <a:off x="8618491" y="2061425"/>
              <a:ext cx="109728" cy="109728"/>
            </a:xfrm>
            <a:prstGeom prst="ellipse">
              <a:avLst/>
            </a:prstGeom>
            <a:noFill/>
            <a:ln w="12700">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a:extLst>
                <a:ext uri="{FF2B5EF4-FFF2-40B4-BE49-F238E27FC236}">
                  <a16:creationId xmlns:a16="http://schemas.microsoft.com/office/drawing/2014/main" id="{16DBB6CE-3D54-4710-83BF-3B1FC68072F8}"/>
                </a:ext>
              </a:extLst>
            </p:cNvPr>
            <p:cNvSpPr>
              <a:spLocks noChangeAspect="1"/>
            </p:cNvSpPr>
            <p:nvPr/>
          </p:nvSpPr>
          <p:spPr>
            <a:xfrm>
              <a:off x="8591059" y="2033993"/>
              <a:ext cx="164592" cy="164592"/>
            </a:xfrm>
            <a:prstGeom prst="ellipse">
              <a:avLst/>
            </a:prstGeom>
            <a:noFill/>
            <a:ln w="12700">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7" name="Picture 106">
            <a:extLst>
              <a:ext uri="{FF2B5EF4-FFF2-40B4-BE49-F238E27FC236}">
                <a16:creationId xmlns:a16="http://schemas.microsoft.com/office/drawing/2014/main" id="{7F20AC3F-0BAC-40C5-BEE6-A66C65E534E6}"/>
              </a:ext>
            </a:extLst>
          </p:cNvPr>
          <p:cNvPicPr>
            <a:picLocks noChangeAspect="1"/>
          </p:cNvPicPr>
          <p:nvPr/>
        </p:nvPicPr>
        <p:blipFill rotWithShape="1">
          <a:blip r:embed="rId2"/>
          <a:srcRect b="57458"/>
          <a:stretch/>
        </p:blipFill>
        <p:spPr>
          <a:xfrm rot="17036413">
            <a:off x="1716374" y="4519680"/>
            <a:ext cx="1257115" cy="52553"/>
          </a:xfrm>
          <a:prstGeom prst="rect">
            <a:avLst/>
          </a:prstGeom>
        </p:spPr>
      </p:pic>
      <p:cxnSp>
        <p:nvCxnSpPr>
          <p:cNvPr id="122" name="Straight Arrow Connector 121">
            <a:extLst>
              <a:ext uri="{FF2B5EF4-FFF2-40B4-BE49-F238E27FC236}">
                <a16:creationId xmlns:a16="http://schemas.microsoft.com/office/drawing/2014/main" id="{F752ED97-511C-4051-8FF6-B068888A1AC4}"/>
              </a:ext>
            </a:extLst>
          </p:cNvPr>
          <p:cNvCxnSpPr>
            <a:cxnSpLocks/>
          </p:cNvCxnSpPr>
          <p:nvPr/>
        </p:nvCxnSpPr>
        <p:spPr>
          <a:xfrm flipH="1">
            <a:off x="970646" y="4304851"/>
            <a:ext cx="1288763" cy="467849"/>
          </a:xfrm>
          <a:prstGeom prst="straightConnector1">
            <a:avLst/>
          </a:prstGeom>
          <a:ln>
            <a:headEnd type="none"/>
            <a:tailEnd type="triangle"/>
          </a:ln>
        </p:spPr>
        <p:style>
          <a:lnRef idx="1">
            <a:schemeClr val="accent4"/>
          </a:lnRef>
          <a:fillRef idx="0">
            <a:schemeClr val="accent4"/>
          </a:fillRef>
          <a:effectRef idx="0">
            <a:schemeClr val="accent4"/>
          </a:effectRef>
          <a:fontRef idx="minor">
            <a:schemeClr val="tx1"/>
          </a:fontRef>
        </p:style>
      </p:cxnSp>
      <p:cxnSp>
        <p:nvCxnSpPr>
          <p:cNvPr id="72" name="Straight Arrow Connector 71">
            <a:extLst>
              <a:ext uri="{FF2B5EF4-FFF2-40B4-BE49-F238E27FC236}">
                <a16:creationId xmlns:a16="http://schemas.microsoft.com/office/drawing/2014/main" id="{91AFE23E-764E-4190-B996-673F7622AA0B}"/>
              </a:ext>
            </a:extLst>
          </p:cNvPr>
          <p:cNvCxnSpPr>
            <a:cxnSpLocks/>
          </p:cNvCxnSpPr>
          <p:nvPr/>
        </p:nvCxnSpPr>
        <p:spPr>
          <a:xfrm rot="10800000" flipH="1">
            <a:off x="984580" y="4335657"/>
            <a:ext cx="1288763" cy="467849"/>
          </a:xfrm>
          <a:prstGeom prst="straightConnector1">
            <a:avLst/>
          </a:prstGeom>
          <a:ln>
            <a:headEnd type="none"/>
            <a:tailEnd type="triangle"/>
          </a:ln>
        </p:spPr>
        <p:style>
          <a:lnRef idx="1">
            <a:schemeClr val="accent4"/>
          </a:lnRef>
          <a:fillRef idx="0">
            <a:schemeClr val="accent4"/>
          </a:fillRef>
          <a:effectRef idx="0">
            <a:schemeClr val="accent4"/>
          </a:effectRef>
          <a:fontRef idx="minor">
            <a:schemeClr val="tx1"/>
          </a:fontRef>
        </p:style>
      </p:cxnSp>
      <p:graphicFrame>
        <p:nvGraphicFramePr>
          <p:cNvPr id="52" name="Table 51">
            <a:extLst>
              <a:ext uri="{FF2B5EF4-FFF2-40B4-BE49-F238E27FC236}">
                <a16:creationId xmlns:a16="http://schemas.microsoft.com/office/drawing/2014/main" id="{348084EA-96C1-4465-AD83-C8E109E3E5A4}"/>
              </a:ext>
            </a:extLst>
          </p:cNvPr>
          <p:cNvGraphicFramePr>
            <a:graphicFrameLocks noGrp="1"/>
          </p:cNvGraphicFramePr>
          <p:nvPr>
            <p:extLst>
              <p:ext uri="{D42A27DB-BD31-4B8C-83A1-F6EECF244321}">
                <p14:modId xmlns:p14="http://schemas.microsoft.com/office/powerpoint/2010/main" val="2093971340"/>
              </p:ext>
            </p:extLst>
          </p:nvPr>
        </p:nvGraphicFramePr>
        <p:xfrm>
          <a:off x="3052833" y="1893140"/>
          <a:ext cx="3556164" cy="1293405"/>
        </p:xfrm>
        <a:graphic>
          <a:graphicData uri="http://schemas.openxmlformats.org/drawingml/2006/table">
            <a:tbl>
              <a:tblPr firstRow="1" bandRow="1">
                <a:tableStyleId>{5940675A-B579-460E-94D1-54222C63F5DA}</a:tableStyleId>
              </a:tblPr>
              <a:tblGrid>
                <a:gridCol w="1128029">
                  <a:extLst>
                    <a:ext uri="{9D8B030D-6E8A-4147-A177-3AD203B41FA5}">
                      <a16:colId xmlns:a16="http://schemas.microsoft.com/office/drawing/2014/main" val="1487509198"/>
                    </a:ext>
                  </a:extLst>
                </a:gridCol>
                <a:gridCol w="1071278">
                  <a:extLst>
                    <a:ext uri="{9D8B030D-6E8A-4147-A177-3AD203B41FA5}">
                      <a16:colId xmlns:a16="http://schemas.microsoft.com/office/drawing/2014/main" val="1677008909"/>
                    </a:ext>
                  </a:extLst>
                </a:gridCol>
                <a:gridCol w="1356857">
                  <a:extLst>
                    <a:ext uri="{9D8B030D-6E8A-4147-A177-3AD203B41FA5}">
                      <a16:colId xmlns:a16="http://schemas.microsoft.com/office/drawing/2014/main" val="736174298"/>
                    </a:ext>
                  </a:extLst>
                </a:gridCol>
              </a:tblGrid>
              <a:tr h="379005">
                <a:tc>
                  <a:txBody>
                    <a:bodyPr/>
                    <a:lstStyle/>
                    <a:p>
                      <a:endParaRPr lang="en-US" sz="1200" dirty="0">
                        <a:latin typeface="Courier New" panose="02070309020205020404" pitchFamily="49" charset="0"/>
                        <a:cs typeface="Courier New" panose="02070309020205020404" pitchFamily="49" charset="0"/>
                      </a:endParaRPr>
                    </a:p>
                  </a:txBody>
                  <a:tcPr/>
                </a:tc>
                <a:tc>
                  <a:txBody>
                    <a:bodyPr/>
                    <a:lstStyle/>
                    <a:p>
                      <a:r>
                        <a:rPr lang="en-US" sz="1200" dirty="0">
                          <a:latin typeface="Courier New" panose="02070309020205020404" pitchFamily="49" charset="0"/>
                          <a:cs typeface="Courier New" panose="02070309020205020404" pitchFamily="49" charset="0"/>
                        </a:rPr>
                        <a:t>(1)</a:t>
                      </a:r>
                      <a:r>
                        <a:rPr lang="en-US" sz="1200" dirty="0" err="1">
                          <a:latin typeface="Courier New" panose="02070309020205020404" pitchFamily="49" charset="0"/>
                          <a:cs typeface="Courier New" panose="02070309020205020404" pitchFamily="49" charset="0"/>
                        </a:rPr>
                        <a:t>x,y,z</a:t>
                      </a:r>
                      <a:endParaRPr lang="en-US" sz="1200" dirty="0">
                        <a:latin typeface="Courier New" panose="02070309020205020404" pitchFamily="49" charset="0"/>
                        <a:cs typeface="Courier New" panose="02070309020205020404" pitchFamily="49" charset="0"/>
                      </a:endParaRPr>
                    </a:p>
                  </a:txBody>
                  <a:tcPr/>
                </a:tc>
                <a:tc>
                  <a:txBody>
                    <a:bodyPr/>
                    <a:lstStyle/>
                    <a:p>
                      <a:r>
                        <a:rPr lang="en-US" sz="1200" dirty="0">
                          <a:latin typeface="Courier New" panose="02070309020205020404" pitchFamily="49" charset="0"/>
                          <a:cs typeface="Courier New" panose="02070309020205020404" pitchFamily="49" charset="0"/>
                        </a:rPr>
                        <a:t>(2)-</a:t>
                      </a:r>
                      <a:r>
                        <a:rPr lang="en-US" sz="1200" dirty="0" err="1">
                          <a:latin typeface="Courier New" panose="02070309020205020404" pitchFamily="49" charset="0"/>
                          <a:cs typeface="Courier New" panose="02070309020205020404" pitchFamily="49" charset="0"/>
                        </a:rPr>
                        <a:t>x,y</a:t>
                      </a:r>
                      <a:r>
                        <a:rPr lang="en-US" sz="1200" dirty="0">
                          <a:latin typeface="Courier New" panose="02070309020205020404" pitchFamily="49" charset="0"/>
                          <a:cs typeface="Courier New" panose="02070309020205020404" pitchFamily="49" charset="0"/>
                        </a:rPr>
                        <a:t>,-z</a:t>
                      </a:r>
                    </a:p>
                  </a:txBody>
                  <a:tcPr/>
                </a:tc>
                <a:extLst>
                  <a:ext uri="{0D108BD9-81ED-4DB2-BD59-A6C34878D82A}">
                    <a16:rowId xmlns:a16="http://schemas.microsoft.com/office/drawing/2014/main" val="825377162"/>
                  </a:ext>
                </a:extLst>
              </a:tr>
              <a:tr h="443346">
                <a:tc>
                  <a:txBody>
                    <a:bodyPr/>
                    <a:lstStyle/>
                    <a:p>
                      <a:r>
                        <a:rPr lang="en-US" sz="1200" dirty="0">
                          <a:latin typeface="Courier New" panose="02070309020205020404" pitchFamily="49" charset="0"/>
                          <a:cs typeface="Courier New" panose="02070309020205020404" pitchFamily="49" charset="0"/>
                        </a:rPr>
                        <a:t>(1) </a:t>
                      </a:r>
                      <a:r>
                        <a:rPr lang="en-US" sz="1200" dirty="0" err="1">
                          <a:latin typeface="Courier New" panose="02070309020205020404" pitchFamily="49" charset="0"/>
                          <a:cs typeface="Courier New" panose="02070309020205020404" pitchFamily="49" charset="0"/>
                        </a:rPr>
                        <a:t>x,y,z</a:t>
                      </a:r>
                      <a:endParaRPr lang="en-US" sz="1200" dirty="0">
                        <a:latin typeface="Courier New" panose="02070309020205020404" pitchFamily="49" charset="0"/>
                        <a:cs typeface="Courier New" panose="02070309020205020404" pitchFamily="49" charset="0"/>
                      </a:endParaRPr>
                    </a:p>
                  </a:txBody>
                  <a:tcPr/>
                </a:tc>
                <a:tc>
                  <a:txBody>
                    <a:bodyPr/>
                    <a:lstStyle/>
                    <a:p>
                      <a:pPr algn="ctr"/>
                      <a:r>
                        <a:rPr lang="en-US" sz="1200" dirty="0">
                          <a:latin typeface="Courier New" panose="02070309020205020404" pitchFamily="49" charset="0"/>
                          <a:cs typeface="Courier New" panose="02070309020205020404" pitchFamily="49" charset="0"/>
                        </a:rPr>
                        <a:t>(1)-(1) 0,0,0</a:t>
                      </a:r>
                    </a:p>
                  </a:txBody>
                  <a:tcPr/>
                </a:tc>
                <a:tc>
                  <a:txBody>
                    <a:bodyPr/>
                    <a:lstStyle/>
                    <a:p>
                      <a:pPr algn="ctr"/>
                      <a:r>
                        <a:rPr lang="en-US" sz="1200" dirty="0">
                          <a:latin typeface="Courier New" panose="02070309020205020404" pitchFamily="49" charset="0"/>
                          <a:cs typeface="Courier New" panose="02070309020205020404" pitchFamily="49" charset="0"/>
                        </a:rPr>
                        <a:t>(1)-(2)</a:t>
                      </a:r>
                    </a:p>
                    <a:p>
                      <a:pPr algn="ctr"/>
                      <a:r>
                        <a:rPr lang="en-US" sz="1200" dirty="0">
                          <a:latin typeface="Courier New" panose="02070309020205020404" pitchFamily="49" charset="0"/>
                          <a:cs typeface="Courier New" panose="02070309020205020404" pitchFamily="49" charset="0"/>
                        </a:rPr>
                        <a:t>2x,0,2z</a:t>
                      </a:r>
                    </a:p>
                  </a:txBody>
                  <a:tcPr>
                    <a:noFill/>
                  </a:tcPr>
                </a:tc>
                <a:extLst>
                  <a:ext uri="{0D108BD9-81ED-4DB2-BD59-A6C34878D82A}">
                    <a16:rowId xmlns:a16="http://schemas.microsoft.com/office/drawing/2014/main" val="1375825790"/>
                  </a:ext>
                </a:extLst>
              </a:tr>
              <a:tr h="3761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ourier New" panose="02070309020205020404" pitchFamily="49" charset="0"/>
                          <a:cs typeface="Courier New" panose="02070309020205020404" pitchFamily="49" charset="0"/>
                        </a:rPr>
                        <a:t>(2)-</a:t>
                      </a:r>
                      <a:r>
                        <a:rPr lang="en-US" sz="1200" dirty="0" err="1">
                          <a:latin typeface="Courier New" panose="02070309020205020404" pitchFamily="49" charset="0"/>
                          <a:cs typeface="Courier New" panose="02070309020205020404" pitchFamily="49" charset="0"/>
                        </a:rPr>
                        <a:t>x,y</a:t>
                      </a:r>
                      <a:r>
                        <a:rPr lang="en-US" sz="1200" dirty="0">
                          <a:latin typeface="Courier New" panose="02070309020205020404" pitchFamily="49" charset="0"/>
                          <a:cs typeface="Courier New" panose="02070309020205020404" pitchFamily="49" charset="0"/>
                        </a:rPr>
                        <a:t>,-z</a:t>
                      </a:r>
                    </a:p>
                  </a:txBody>
                  <a:tcPr/>
                </a:tc>
                <a:tc>
                  <a:txBody>
                    <a:bodyPr/>
                    <a:lstStyle/>
                    <a:p>
                      <a:pPr algn="ctr"/>
                      <a:r>
                        <a:rPr lang="en-US" sz="1200" dirty="0">
                          <a:solidFill>
                            <a:schemeClr val="tx1"/>
                          </a:solidFill>
                          <a:latin typeface="Courier New" panose="02070309020205020404" pitchFamily="49" charset="0"/>
                          <a:cs typeface="Courier New" panose="02070309020205020404" pitchFamily="49" charset="0"/>
                        </a:rPr>
                        <a:t>(2)-(1)</a:t>
                      </a:r>
                    </a:p>
                    <a:p>
                      <a:pPr algn="ctr"/>
                      <a:r>
                        <a:rPr lang="en-US" sz="1200" dirty="0">
                          <a:solidFill>
                            <a:schemeClr val="tx1"/>
                          </a:solidFill>
                          <a:latin typeface="Courier New" panose="02070309020205020404" pitchFamily="49" charset="0"/>
                          <a:cs typeface="Courier New" panose="02070309020205020404" pitchFamily="49" charset="0"/>
                        </a:rPr>
                        <a:t>-2x,0,-2y</a:t>
                      </a:r>
                    </a:p>
                  </a:txBody>
                  <a:tcPr>
                    <a:noFill/>
                  </a:tcPr>
                </a:tc>
                <a:tc>
                  <a:txBody>
                    <a:bodyPr/>
                    <a:lstStyle/>
                    <a:p>
                      <a:pPr algn="ctr"/>
                      <a:r>
                        <a:rPr lang="en-US" sz="1200" dirty="0">
                          <a:latin typeface="Courier New" panose="02070309020205020404" pitchFamily="49" charset="0"/>
                          <a:cs typeface="Courier New" panose="02070309020205020404" pitchFamily="49" charset="0"/>
                        </a:rPr>
                        <a:t>(2)(-2)</a:t>
                      </a:r>
                    </a:p>
                    <a:p>
                      <a:pPr algn="ctr"/>
                      <a:r>
                        <a:rPr lang="en-US" sz="1200" dirty="0">
                          <a:latin typeface="Courier New" panose="02070309020205020404" pitchFamily="49" charset="0"/>
                          <a:cs typeface="Courier New" panose="02070309020205020404" pitchFamily="49" charset="0"/>
                        </a:rPr>
                        <a:t>0,0,0</a:t>
                      </a:r>
                    </a:p>
                  </a:txBody>
                  <a:tcPr/>
                </a:tc>
                <a:extLst>
                  <a:ext uri="{0D108BD9-81ED-4DB2-BD59-A6C34878D82A}">
                    <a16:rowId xmlns:a16="http://schemas.microsoft.com/office/drawing/2014/main" val="1849635398"/>
                  </a:ext>
                </a:extLst>
              </a:tr>
            </a:tbl>
          </a:graphicData>
        </a:graphic>
      </p:graphicFrame>
      <p:sp>
        <p:nvSpPr>
          <p:cNvPr id="53" name="TextBox 52">
            <a:extLst>
              <a:ext uri="{FF2B5EF4-FFF2-40B4-BE49-F238E27FC236}">
                <a16:creationId xmlns:a16="http://schemas.microsoft.com/office/drawing/2014/main" id="{3233821D-9948-4155-910D-9EBF2CCEC88E}"/>
              </a:ext>
            </a:extLst>
          </p:cNvPr>
          <p:cNvSpPr txBox="1"/>
          <p:nvPr/>
        </p:nvSpPr>
        <p:spPr>
          <a:xfrm>
            <a:off x="4007530" y="1553198"/>
            <a:ext cx="1754391" cy="276999"/>
          </a:xfrm>
          <a:prstGeom prst="rect">
            <a:avLst/>
          </a:prstGeom>
          <a:noFill/>
        </p:spPr>
        <p:txBody>
          <a:bodyPr wrap="none" rtlCol="0">
            <a:spAutoFit/>
          </a:bodyPr>
          <a:lstStyle/>
          <a:p>
            <a:r>
              <a:rPr lang="en-US" baseline="-25000" dirty="0"/>
              <a:t>Table of vectors (</a:t>
            </a:r>
            <a:r>
              <a:rPr lang="en-US" baseline="-25000" dirty="0" err="1"/>
              <a:t>u,v,w</a:t>
            </a:r>
            <a:r>
              <a:rPr lang="en-US" baseline="-25000" dirty="0"/>
              <a:t>)</a:t>
            </a:r>
          </a:p>
        </p:txBody>
      </p:sp>
      <p:sp>
        <p:nvSpPr>
          <p:cNvPr id="55" name="Right Arrow 153">
            <a:extLst>
              <a:ext uri="{FF2B5EF4-FFF2-40B4-BE49-F238E27FC236}">
                <a16:creationId xmlns:a16="http://schemas.microsoft.com/office/drawing/2014/main" id="{FD8E8803-5E65-4253-B49D-A6DFA7CAA9D8}"/>
              </a:ext>
            </a:extLst>
          </p:cNvPr>
          <p:cNvSpPr/>
          <p:nvPr/>
        </p:nvSpPr>
        <p:spPr>
          <a:xfrm rot="10800000" flipH="1" flipV="1">
            <a:off x="2954390" y="3563495"/>
            <a:ext cx="3403717" cy="1043579"/>
          </a:xfrm>
          <a:prstGeom prst="rightArrow">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1">
                    <a:lumMod val="25000"/>
                  </a:schemeClr>
                </a:solidFill>
                <a:latin typeface="Courier New" panose="02070309020205020404" pitchFamily="49" charset="0"/>
                <a:cs typeface="Courier New" panose="02070309020205020404" pitchFamily="49" charset="0"/>
              </a:rPr>
              <a:t>(1)-(2)</a:t>
            </a:r>
          </a:p>
          <a:p>
            <a:r>
              <a:rPr lang="en-US" sz="1200" dirty="0">
                <a:solidFill>
                  <a:schemeClr val="accent1">
                    <a:lumMod val="25000"/>
                  </a:schemeClr>
                </a:solidFill>
                <a:latin typeface="Courier New" panose="02070309020205020404" pitchFamily="49" charset="0"/>
                <a:cs typeface="Courier New" panose="02070309020205020404" pitchFamily="49" charset="0"/>
              </a:rPr>
              <a:t>u=2x             w=2z</a:t>
            </a:r>
          </a:p>
          <a:p>
            <a:r>
              <a:rPr lang="en-US" sz="1200" dirty="0">
                <a:solidFill>
                  <a:schemeClr val="accent1">
                    <a:lumMod val="25000"/>
                  </a:schemeClr>
                </a:solidFill>
                <a:latin typeface="Courier New" panose="02070309020205020404" pitchFamily="49" charset="0"/>
                <a:cs typeface="Courier New" panose="02070309020205020404" pitchFamily="49" charset="0"/>
              </a:rPr>
              <a:t>u=2(0.1)=0.2     w=2(0.3)=0.6</a:t>
            </a:r>
          </a:p>
        </p:txBody>
      </p:sp>
      <p:sp>
        <p:nvSpPr>
          <p:cNvPr id="57" name="Right Arrow 153">
            <a:extLst>
              <a:ext uri="{FF2B5EF4-FFF2-40B4-BE49-F238E27FC236}">
                <a16:creationId xmlns:a16="http://schemas.microsoft.com/office/drawing/2014/main" id="{F456A586-5068-4A4D-A2C3-C85316215010}"/>
              </a:ext>
            </a:extLst>
          </p:cNvPr>
          <p:cNvSpPr/>
          <p:nvPr/>
        </p:nvSpPr>
        <p:spPr>
          <a:xfrm rot="10800000" flipH="1" flipV="1">
            <a:off x="2928091" y="4390548"/>
            <a:ext cx="3474462" cy="918181"/>
          </a:xfrm>
          <a:prstGeom prst="rightArrow">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1">
                    <a:lumMod val="25000"/>
                  </a:schemeClr>
                </a:solidFill>
                <a:latin typeface="Courier New" panose="02070309020205020404" pitchFamily="49" charset="0"/>
                <a:cs typeface="Courier New" panose="02070309020205020404" pitchFamily="49" charset="0"/>
              </a:rPr>
              <a:t>(2)-(1)</a:t>
            </a:r>
          </a:p>
          <a:p>
            <a:r>
              <a:rPr lang="en-US" sz="1200" dirty="0">
                <a:solidFill>
                  <a:schemeClr val="accent1">
                    <a:lumMod val="25000"/>
                  </a:schemeClr>
                </a:solidFill>
                <a:latin typeface="Courier New" panose="02070309020205020404" pitchFamily="49" charset="0"/>
                <a:cs typeface="Courier New" panose="02070309020205020404" pitchFamily="49" charset="0"/>
              </a:rPr>
              <a:t>u=-2(0.1)=-0.2    w=-2(0.3)=-0.6</a:t>
            </a:r>
          </a:p>
          <a:p>
            <a:r>
              <a:rPr lang="en-US" sz="1200" dirty="0">
                <a:solidFill>
                  <a:schemeClr val="accent1">
                    <a:lumMod val="25000"/>
                  </a:schemeClr>
                </a:solidFill>
                <a:latin typeface="Courier New" panose="02070309020205020404" pitchFamily="49" charset="0"/>
                <a:cs typeface="Courier New" panose="02070309020205020404" pitchFamily="49" charset="0"/>
              </a:rPr>
              <a:t>u=0.8             w=0.4</a:t>
            </a:r>
          </a:p>
        </p:txBody>
      </p:sp>
      <p:sp>
        <p:nvSpPr>
          <p:cNvPr id="4" name="TextBox 3">
            <a:extLst>
              <a:ext uri="{FF2B5EF4-FFF2-40B4-BE49-F238E27FC236}">
                <a16:creationId xmlns:a16="http://schemas.microsoft.com/office/drawing/2014/main" id="{63D9D833-4CF3-48B0-8936-D1F608D230AC}"/>
              </a:ext>
            </a:extLst>
          </p:cNvPr>
          <p:cNvSpPr txBox="1"/>
          <p:nvPr/>
        </p:nvSpPr>
        <p:spPr>
          <a:xfrm>
            <a:off x="2954157" y="3492581"/>
            <a:ext cx="3861139" cy="307777"/>
          </a:xfrm>
          <a:prstGeom prst="rect">
            <a:avLst/>
          </a:prstGeom>
          <a:noFill/>
        </p:spPr>
        <p:txBody>
          <a:bodyPr wrap="square" rtlCol="0">
            <a:spAutoFit/>
          </a:bodyPr>
          <a:lstStyle/>
          <a:p>
            <a:r>
              <a:rPr lang="en-US" sz="1400" dirty="0"/>
              <a:t>Plug in </a:t>
            </a:r>
            <a:r>
              <a:rPr lang="en-US" sz="1400" dirty="0" err="1"/>
              <a:t>x,y,z</a:t>
            </a:r>
            <a:r>
              <a:rPr lang="en-US" sz="1400" dirty="0"/>
              <a:t> </a:t>
            </a:r>
            <a:r>
              <a:rPr lang="en-US" sz="1200" dirty="0"/>
              <a:t>(0.1, 0.2, 0.3)</a:t>
            </a:r>
            <a:r>
              <a:rPr lang="en-US" sz="1400" dirty="0"/>
              <a:t>; solve for each </a:t>
            </a:r>
            <a:r>
              <a:rPr lang="en-US" sz="1400" dirty="0" err="1"/>
              <a:t>u,v,w</a:t>
            </a:r>
            <a:endParaRPr lang="en-US" sz="1400" dirty="0"/>
          </a:p>
        </p:txBody>
      </p:sp>
      <p:sp>
        <p:nvSpPr>
          <p:cNvPr id="62" name="Right Arrow 153">
            <a:extLst>
              <a:ext uri="{FF2B5EF4-FFF2-40B4-BE49-F238E27FC236}">
                <a16:creationId xmlns:a16="http://schemas.microsoft.com/office/drawing/2014/main" id="{6EB43E1C-305B-4EE3-B773-E75C3658E108}"/>
              </a:ext>
            </a:extLst>
          </p:cNvPr>
          <p:cNvSpPr/>
          <p:nvPr/>
        </p:nvSpPr>
        <p:spPr>
          <a:xfrm rot="10800000" flipH="1" flipV="1">
            <a:off x="2928093" y="5018055"/>
            <a:ext cx="3474462" cy="741612"/>
          </a:xfrm>
          <a:prstGeom prst="rightArrow">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1">
                    <a:lumMod val="25000"/>
                  </a:schemeClr>
                </a:solidFill>
                <a:latin typeface="Courier New" panose="02070309020205020404" pitchFamily="49" charset="0"/>
                <a:cs typeface="Courier New" panose="02070309020205020404" pitchFamily="49" charset="0"/>
              </a:rPr>
              <a:t>(1)-(1)</a:t>
            </a:r>
          </a:p>
          <a:p>
            <a:r>
              <a:rPr lang="en-US" sz="1200" dirty="0">
                <a:solidFill>
                  <a:schemeClr val="accent1">
                    <a:lumMod val="25000"/>
                  </a:schemeClr>
                </a:solidFill>
                <a:latin typeface="Courier New" panose="02070309020205020404" pitchFamily="49" charset="0"/>
                <a:cs typeface="Courier New" panose="02070309020205020404" pitchFamily="49" charset="0"/>
              </a:rPr>
              <a:t>u=0               w=0</a:t>
            </a:r>
          </a:p>
        </p:txBody>
      </p:sp>
      <p:sp>
        <p:nvSpPr>
          <p:cNvPr id="63" name="Right Arrow 153">
            <a:extLst>
              <a:ext uri="{FF2B5EF4-FFF2-40B4-BE49-F238E27FC236}">
                <a16:creationId xmlns:a16="http://schemas.microsoft.com/office/drawing/2014/main" id="{44EB1137-AA6D-4E61-A40F-6F02947BE394}"/>
              </a:ext>
            </a:extLst>
          </p:cNvPr>
          <p:cNvSpPr/>
          <p:nvPr/>
        </p:nvSpPr>
        <p:spPr>
          <a:xfrm rot="10800000" flipH="1" flipV="1">
            <a:off x="2916390" y="5540650"/>
            <a:ext cx="3474462" cy="741612"/>
          </a:xfrm>
          <a:prstGeom prst="rightArrow">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1">
                    <a:lumMod val="25000"/>
                  </a:schemeClr>
                </a:solidFill>
                <a:latin typeface="Courier New" panose="02070309020205020404" pitchFamily="49" charset="0"/>
                <a:cs typeface="Courier New" panose="02070309020205020404" pitchFamily="49" charset="0"/>
              </a:rPr>
              <a:t>(2)-(2)</a:t>
            </a:r>
          </a:p>
          <a:p>
            <a:r>
              <a:rPr lang="en-US" sz="1200" dirty="0">
                <a:solidFill>
                  <a:schemeClr val="accent1">
                    <a:lumMod val="25000"/>
                  </a:schemeClr>
                </a:solidFill>
                <a:latin typeface="Courier New" panose="02070309020205020404" pitchFamily="49" charset="0"/>
                <a:cs typeface="Courier New" panose="02070309020205020404" pitchFamily="49" charset="0"/>
              </a:rPr>
              <a:t>u=0               w=0</a:t>
            </a:r>
          </a:p>
        </p:txBody>
      </p:sp>
    </p:spTree>
    <p:extLst>
      <p:ext uri="{BB962C8B-B14F-4D97-AF65-F5344CB8AC3E}">
        <p14:creationId xmlns:p14="http://schemas.microsoft.com/office/powerpoint/2010/main" val="4049472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fade">
                                      <p:cBhvr>
                                        <p:cTn id="12" dur="500"/>
                                        <p:tgtEl>
                                          <p:spTgt spid="5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2"/>
                                        </p:tgtEl>
                                        <p:attrNameLst>
                                          <p:attrName>style.visibility</p:attrName>
                                        </p:attrNameLst>
                                      </p:cBhvr>
                                      <p:to>
                                        <p:strVal val="visible"/>
                                      </p:to>
                                    </p:set>
                                    <p:animEffect transition="in" filter="fade">
                                      <p:cBhvr>
                                        <p:cTn id="17" dur="500"/>
                                        <p:tgtEl>
                                          <p:spTgt spid="62"/>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63"/>
                                        </p:tgtEl>
                                        <p:attrNameLst>
                                          <p:attrName>style.visibility</p:attrName>
                                        </p:attrNameLst>
                                      </p:cBhvr>
                                      <p:to>
                                        <p:strVal val="visible"/>
                                      </p:to>
                                    </p:set>
                                    <p:animEffect transition="in" filter="fade">
                                      <p:cBhvr>
                                        <p:cTn id="2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7" grpId="0" animBg="1"/>
      <p:bldP spid="62" grpId="0" animBg="1"/>
      <p:bldP spid="6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Parallelogram 80">
            <a:extLst>
              <a:ext uri="{FF2B5EF4-FFF2-40B4-BE49-F238E27FC236}">
                <a16:creationId xmlns:a16="http://schemas.microsoft.com/office/drawing/2014/main" id="{576928D1-9BD3-493C-AB51-D4F32AB558E0}"/>
              </a:ext>
            </a:extLst>
          </p:cNvPr>
          <p:cNvSpPr/>
          <p:nvPr/>
        </p:nvSpPr>
        <p:spPr>
          <a:xfrm>
            <a:off x="6936898" y="3980741"/>
            <a:ext cx="1748101" cy="1235676"/>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529E81FE-D018-40C1-A459-71B74365DB54}"/>
              </a:ext>
            </a:extLst>
          </p:cNvPr>
          <p:cNvSpPr/>
          <p:nvPr/>
        </p:nvSpPr>
        <p:spPr>
          <a:xfrm>
            <a:off x="718688" y="3925135"/>
            <a:ext cx="1748101" cy="1235676"/>
          </a:xfrm>
          <a:prstGeom prst="parallelogram">
            <a:avLst/>
          </a:prstGeom>
          <a:solidFill>
            <a:srgbClr val="FFCCFF"/>
          </a:solidFill>
          <a:ln>
            <a:solidFill>
              <a:srgbClr val="F0AE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48389" y="316778"/>
            <a:ext cx="8715502" cy="1143000"/>
          </a:xfrm>
        </p:spPr>
        <p:txBody>
          <a:bodyPr/>
          <a:lstStyle/>
          <a:p>
            <a:pPr algn="l"/>
            <a:r>
              <a:rPr lang="en-US" sz="3600" dirty="0"/>
              <a:t>We can recover </a:t>
            </a:r>
            <a:r>
              <a:rPr lang="en-US" sz="3600" dirty="0" err="1"/>
              <a:t>x,y,z</a:t>
            </a:r>
            <a:r>
              <a:rPr lang="en-US" sz="3600" dirty="0"/>
              <a:t> from </a:t>
            </a:r>
            <a:r>
              <a:rPr lang="en-US" sz="3600" dirty="0" err="1"/>
              <a:t>u,v,w</a:t>
            </a:r>
            <a:r>
              <a:rPr lang="en-US" sz="3600" dirty="0"/>
              <a:t> using the same equations, but in reverse</a:t>
            </a:r>
          </a:p>
        </p:txBody>
      </p:sp>
      <p:sp>
        <p:nvSpPr>
          <p:cNvPr id="149" name="TextBox 148"/>
          <p:cNvSpPr txBox="1"/>
          <p:nvPr/>
        </p:nvSpPr>
        <p:spPr>
          <a:xfrm>
            <a:off x="390787" y="4308830"/>
            <a:ext cx="338554" cy="461665"/>
          </a:xfrm>
          <a:prstGeom prst="rect">
            <a:avLst/>
          </a:prstGeom>
          <a:noFill/>
        </p:spPr>
        <p:txBody>
          <a:bodyPr wrap="none" rtlCol="0">
            <a:spAutoFit/>
          </a:bodyPr>
          <a:lstStyle/>
          <a:p>
            <a:r>
              <a:rPr lang="en-US" sz="2400" dirty="0">
                <a:effectLst>
                  <a:glow rad="228600">
                    <a:schemeClr val="bg1">
                      <a:alpha val="85000"/>
                    </a:schemeClr>
                  </a:glow>
                </a:effectLst>
              </a:rPr>
              <a:t>z</a:t>
            </a:r>
            <a:endParaRPr lang="en-US" dirty="0">
              <a:effectLst>
                <a:glow rad="228600">
                  <a:schemeClr val="bg1">
                    <a:alpha val="85000"/>
                  </a:schemeClr>
                </a:glow>
              </a:effectLst>
            </a:endParaRPr>
          </a:p>
        </p:txBody>
      </p:sp>
      <p:sp>
        <p:nvSpPr>
          <p:cNvPr id="150" name="TextBox 149"/>
          <p:cNvSpPr txBox="1"/>
          <p:nvPr/>
        </p:nvSpPr>
        <p:spPr>
          <a:xfrm>
            <a:off x="1076529" y="5078985"/>
            <a:ext cx="338554" cy="461665"/>
          </a:xfrm>
          <a:prstGeom prst="rect">
            <a:avLst/>
          </a:prstGeom>
          <a:noFill/>
        </p:spPr>
        <p:txBody>
          <a:bodyPr wrap="none" rtlCol="0">
            <a:spAutoFit/>
          </a:bodyPr>
          <a:lstStyle/>
          <a:p>
            <a:r>
              <a:rPr lang="en-US" sz="2400" dirty="0">
                <a:effectLst>
                  <a:glow rad="228600">
                    <a:schemeClr val="bg1">
                      <a:alpha val="85000"/>
                    </a:schemeClr>
                  </a:glow>
                </a:effectLst>
              </a:rPr>
              <a:t>x</a:t>
            </a:r>
            <a:endParaRPr lang="en-US" dirty="0">
              <a:effectLst>
                <a:glow rad="228600">
                  <a:schemeClr val="bg1">
                    <a:alpha val="85000"/>
                  </a:schemeClr>
                </a:glow>
              </a:effectLst>
            </a:endParaRPr>
          </a:p>
        </p:txBody>
      </p:sp>
      <p:cxnSp>
        <p:nvCxnSpPr>
          <p:cNvPr id="82" name="Straight Connector 81"/>
          <p:cNvCxnSpPr>
            <a:cxnSpLocks/>
          </p:cNvCxnSpPr>
          <p:nvPr/>
        </p:nvCxnSpPr>
        <p:spPr>
          <a:xfrm>
            <a:off x="680692" y="5159590"/>
            <a:ext cx="1487742" cy="0"/>
          </a:xfrm>
          <a:prstGeom prst="line">
            <a:avLst/>
          </a:prstGeom>
          <a:ln w="76200">
            <a:solidFill>
              <a:schemeClr val="tx1">
                <a:alpha val="6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a:cxnSpLocks/>
          </p:cNvCxnSpPr>
          <p:nvPr/>
        </p:nvCxnSpPr>
        <p:spPr>
          <a:xfrm rot="10800000" flipV="1">
            <a:off x="680692" y="3906746"/>
            <a:ext cx="312233" cy="1271381"/>
          </a:xfrm>
          <a:prstGeom prst="line">
            <a:avLst/>
          </a:prstGeom>
          <a:ln w="76200">
            <a:solidFill>
              <a:schemeClr val="tx1">
                <a:alpha val="6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51" name="TextBox 150"/>
          <p:cNvSpPr txBox="1"/>
          <p:nvPr/>
        </p:nvSpPr>
        <p:spPr>
          <a:xfrm>
            <a:off x="780048" y="3515660"/>
            <a:ext cx="1903085" cy="369332"/>
          </a:xfrm>
          <a:prstGeom prst="rect">
            <a:avLst/>
          </a:prstGeom>
          <a:noFill/>
        </p:spPr>
        <p:txBody>
          <a:bodyPr wrap="none" rtlCol="0">
            <a:spAutoFit/>
          </a:bodyPr>
          <a:lstStyle/>
          <a:p>
            <a:r>
              <a:rPr lang="en-US" dirty="0"/>
              <a:t>Crystal Structure</a:t>
            </a:r>
          </a:p>
        </p:txBody>
      </p:sp>
      <p:pic>
        <p:nvPicPr>
          <p:cNvPr id="42" name="Picture 41">
            <a:extLst>
              <a:ext uri="{FF2B5EF4-FFF2-40B4-BE49-F238E27FC236}">
                <a16:creationId xmlns:a16="http://schemas.microsoft.com/office/drawing/2014/main" id="{4249B7A9-650E-4A59-BD2B-D68CD7270697}"/>
              </a:ext>
            </a:extLst>
          </p:cNvPr>
          <p:cNvPicPr>
            <a:picLocks noChangeAspect="1"/>
          </p:cNvPicPr>
          <p:nvPr/>
        </p:nvPicPr>
        <p:blipFill rotWithShape="1">
          <a:blip r:embed="rId2"/>
          <a:srcRect b="57458"/>
          <a:stretch/>
        </p:blipFill>
        <p:spPr>
          <a:xfrm flipV="1">
            <a:off x="721961" y="5102623"/>
            <a:ext cx="1464655" cy="61229"/>
          </a:xfrm>
          <a:prstGeom prst="rect">
            <a:avLst/>
          </a:prstGeom>
        </p:spPr>
      </p:pic>
      <p:pic>
        <p:nvPicPr>
          <p:cNvPr id="43" name="Picture 42">
            <a:extLst>
              <a:ext uri="{FF2B5EF4-FFF2-40B4-BE49-F238E27FC236}">
                <a16:creationId xmlns:a16="http://schemas.microsoft.com/office/drawing/2014/main" id="{3FD47993-18F2-4A5B-AA3D-7050F8B61B5F}"/>
              </a:ext>
            </a:extLst>
          </p:cNvPr>
          <p:cNvPicPr>
            <a:picLocks noChangeAspect="1"/>
          </p:cNvPicPr>
          <p:nvPr/>
        </p:nvPicPr>
        <p:blipFill rotWithShape="1">
          <a:blip r:embed="rId2"/>
          <a:srcRect b="57458"/>
          <a:stretch/>
        </p:blipFill>
        <p:spPr>
          <a:xfrm rot="17036413">
            <a:off x="265547" y="4524241"/>
            <a:ext cx="1257115" cy="52553"/>
          </a:xfrm>
          <a:prstGeom prst="rect">
            <a:avLst/>
          </a:prstGeom>
        </p:spPr>
      </p:pic>
      <p:sp>
        <p:nvSpPr>
          <p:cNvPr id="44" name="Rectangle 43">
            <a:extLst>
              <a:ext uri="{FF2B5EF4-FFF2-40B4-BE49-F238E27FC236}">
                <a16:creationId xmlns:a16="http://schemas.microsoft.com/office/drawing/2014/main" id="{EC761B96-AD92-4524-94A1-D52F7D37E981}"/>
              </a:ext>
            </a:extLst>
          </p:cNvPr>
          <p:cNvSpPr/>
          <p:nvPr/>
        </p:nvSpPr>
        <p:spPr>
          <a:xfrm>
            <a:off x="248389" y="1956135"/>
            <a:ext cx="3057098" cy="1077218"/>
          </a:xfrm>
          <a:prstGeom prst="rect">
            <a:avLst/>
          </a:prstGeom>
        </p:spPr>
        <p:txBody>
          <a:bodyPr wrap="square">
            <a:spAutoFit/>
          </a:bodyPr>
          <a:lstStyle/>
          <a:p>
            <a:r>
              <a:rPr lang="en-US" sz="1600" dirty="0"/>
              <a:t>Space group P2 </a:t>
            </a:r>
          </a:p>
          <a:p>
            <a:r>
              <a:rPr lang="en-US" sz="1400" dirty="0"/>
              <a:t>Symmetry Equivalent Positions</a:t>
            </a:r>
          </a:p>
          <a:p>
            <a:r>
              <a:rPr lang="en-US" sz="1600" dirty="0">
                <a:latin typeface="Courier New" panose="02070309020205020404" pitchFamily="49" charset="0"/>
                <a:cs typeface="Courier New" panose="02070309020205020404" pitchFamily="49" charset="0"/>
              </a:rPr>
              <a:t>(1) </a:t>
            </a:r>
            <a:r>
              <a:rPr lang="en-US" sz="1600" dirty="0" err="1">
                <a:latin typeface="Courier New" panose="02070309020205020404" pitchFamily="49" charset="0"/>
                <a:cs typeface="Courier New" panose="02070309020205020404" pitchFamily="49" charset="0"/>
              </a:rPr>
              <a:t>x,y,z</a:t>
            </a:r>
            <a:endParaRPr lang="en-US" sz="1600" dirty="0">
              <a:latin typeface="Courier New" panose="02070309020205020404" pitchFamily="49" charset="0"/>
              <a:cs typeface="Courier New" panose="02070309020205020404" pitchFamily="49" charset="0"/>
            </a:endParaRPr>
          </a:p>
          <a:p>
            <a:r>
              <a:rPr lang="en-US" sz="1600" dirty="0">
                <a:latin typeface="Courier New" panose="02070309020205020404" pitchFamily="49" charset="0"/>
                <a:cs typeface="Courier New" panose="02070309020205020404" pitchFamily="49" charset="0"/>
              </a:rPr>
              <a:t>(2)-</a:t>
            </a:r>
            <a:r>
              <a:rPr lang="en-US" sz="1600" dirty="0" err="1">
                <a:latin typeface="Courier New" panose="02070309020205020404" pitchFamily="49" charset="0"/>
                <a:cs typeface="Courier New" panose="02070309020205020404" pitchFamily="49" charset="0"/>
              </a:rPr>
              <a:t>x,y</a:t>
            </a:r>
            <a:r>
              <a:rPr lang="en-US" sz="1600" dirty="0">
                <a:latin typeface="Courier New" panose="02070309020205020404" pitchFamily="49" charset="0"/>
                <a:cs typeface="Courier New" panose="02070309020205020404" pitchFamily="49" charset="0"/>
              </a:rPr>
              <a:t>,-z</a:t>
            </a:r>
            <a:endParaRPr lang="en-US" dirty="0">
              <a:latin typeface="Courier New" panose="02070309020205020404" pitchFamily="49" charset="0"/>
              <a:cs typeface="Courier New" panose="02070309020205020404" pitchFamily="49" charset="0"/>
            </a:endParaRPr>
          </a:p>
        </p:txBody>
      </p:sp>
      <p:grpSp>
        <p:nvGrpSpPr>
          <p:cNvPr id="28" name="Group 27">
            <a:extLst>
              <a:ext uri="{FF2B5EF4-FFF2-40B4-BE49-F238E27FC236}">
                <a16:creationId xmlns:a16="http://schemas.microsoft.com/office/drawing/2014/main" id="{4E3F1DD8-3DCD-43E3-9D96-C96046406616}"/>
              </a:ext>
            </a:extLst>
          </p:cNvPr>
          <p:cNvGrpSpPr/>
          <p:nvPr/>
        </p:nvGrpSpPr>
        <p:grpSpPr>
          <a:xfrm>
            <a:off x="849127" y="4547036"/>
            <a:ext cx="240792" cy="420625"/>
            <a:chOff x="1087957" y="2926322"/>
            <a:chExt cx="240792" cy="420625"/>
          </a:xfrm>
        </p:grpSpPr>
        <p:pic>
          <p:nvPicPr>
            <p:cNvPr id="27" name="Picture 26">
              <a:extLst>
                <a:ext uri="{FF2B5EF4-FFF2-40B4-BE49-F238E27FC236}">
                  <a16:creationId xmlns:a16="http://schemas.microsoft.com/office/drawing/2014/main" id="{6598C0BA-FC73-4BCB-B059-B1788521FE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7957" y="2926322"/>
              <a:ext cx="240792" cy="420625"/>
            </a:xfrm>
            <a:prstGeom prst="rect">
              <a:avLst/>
            </a:prstGeom>
          </p:spPr>
        </p:pic>
        <p:sp>
          <p:nvSpPr>
            <p:cNvPr id="21" name="Oval 20">
              <a:extLst>
                <a:ext uri="{FF2B5EF4-FFF2-40B4-BE49-F238E27FC236}">
                  <a16:creationId xmlns:a16="http://schemas.microsoft.com/office/drawing/2014/main" id="{196CA097-F0E6-4BD5-8342-D205D9BA641C}"/>
                </a:ext>
              </a:extLst>
            </p:cNvPr>
            <p:cNvSpPr>
              <a:spLocks noChangeAspect="1"/>
            </p:cNvSpPr>
            <p:nvPr/>
          </p:nvSpPr>
          <p:spPr>
            <a:xfrm>
              <a:off x="1169403" y="3132389"/>
              <a:ext cx="91440" cy="91440"/>
            </a:xfrm>
            <a:prstGeom prst="ellipse">
              <a:avLst/>
            </a:prstGeom>
            <a:solidFill>
              <a:schemeClr val="accent1">
                <a:lumMod val="2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F09B5C0A-5500-49EC-82DC-81362054278F}"/>
              </a:ext>
            </a:extLst>
          </p:cNvPr>
          <p:cNvSpPr txBox="1"/>
          <p:nvPr/>
        </p:nvSpPr>
        <p:spPr>
          <a:xfrm>
            <a:off x="118366" y="3109239"/>
            <a:ext cx="2908168" cy="307777"/>
          </a:xfrm>
          <a:prstGeom prst="rect">
            <a:avLst/>
          </a:prstGeom>
          <a:noFill/>
        </p:spPr>
        <p:txBody>
          <a:bodyPr wrap="none" rtlCol="0">
            <a:spAutoFit/>
          </a:bodyPr>
          <a:lstStyle/>
          <a:p>
            <a:r>
              <a:rPr lang="en-US" sz="1400" dirty="0"/>
              <a:t>Consider an atom at (0.1, 0.2, 0.3)</a:t>
            </a:r>
          </a:p>
        </p:txBody>
      </p:sp>
      <p:sp>
        <p:nvSpPr>
          <p:cNvPr id="23" name="Rectangle 22">
            <a:extLst>
              <a:ext uri="{FF2B5EF4-FFF2-40B4-BE49-F238E27FC236}">
                <a16:creationId xmlns:a16="http://schemas.microsoft.com/office/drawing/2014/main" id="{04F2FB57-357D-4557-8B3E-E524EA3AA5F3}"/>
              </a:ext>
            </a:extLst>
          </p:cNvPr>
          <p:cNvSpPr/>
          <p:nvPr/>
        </p:nvSpPr>
        <p:spPr>
          <a:xfrm>
            <a:off x="1059084" y="4612383"/>
            <a:ext cx="1099981" cy="276999"/>
          </a:xfrm>
          <a:prstGeom prst="rect">
            <a:avLst/>
          </a:prstGeom>
        </p:spPr>
        <p:txBody>
          <a:bodyPr wrap="none">
            <a:spAutoFit/>
          </a:bodyPr>
          <a:lstStyle/>
          <a:p>
            <a:r>
              <a:rPr lang="en-US" sz="1200" dirty="0">
                <a:solidFill>
                  <a:schemeClr val="accent1">
                    <a:lumMod val="25000"/>
                  </a:schemeClr>
                </a:solidFill>
              </a:rPr>
              <a:t>(0.1, 0.2, 0.3)</a:t>
            </a:r>
          </a:p>
        </p:txBody>
      </p:sp>
      <p:sp>
        <p:nvSpPr>
          <p:cNvPr id="56" name="Rectangle 55">
            <a:extLst>
              <a:ext uri="{FF2B5EF4-FFF2-40B4-BE49-F238E27FC236}">
                <a16:creationId xmlns:a16="http://schemas.microsoft.com/office/drawing/2014/main" id="{9C0FC43D-6940-400C-8248-7CD47B44857C}"/>
              </a:ext>
            </a:extLst>
          </p:cNvPr>
          <p:cNvSpPr/>
          <p:nvPr/>
        </p:nvSpPr>
        <p:spPr>
          <a:xfrm>
            <a:off x="1436113" y="3930465"/>
            <a:ext cx="1099981" cy="276999"/>
          </a:xfrm>
          <a:prstGeom prst="rect">
            <a:avLst/>
          </a:prstGeom>
        </p:spPr>
        <p:txBody>
          <a:bodyPr wrap="none">
            <a:spAutoFit/>
          </a:bodyPr>
          <a:lstStyle/>
          <a:p>
            <a:r>
              <a:rPr lang="en-US" sz="1200" dirty="0">
                <a:solidFill>
                  <a:schemeClr val="accent1">
                    <a:lumMod val="25000"/>
                  </a:schemeClr>
                </a:solidFill>
              </a:rPr>
              <a:t>(0.9, 0.2, 0.7)</a:t>
            </a:r>
          </a:p>
        </p:txBody>
      </p:sp>
      <p:grpSp>
        <p:nvGrpSpPr>
          <p:cNvPr id="67" name="Group 66">
            <a:extLst>
              <a:ext uri="{FF2B5EF4-FFF2-40B4-BE49-F238E27FC236}">
                <a16:creationId xmlns:a16="http://schemas.microsoft.com/office/drawing/2014/main" id="{C18277A4-2D05-4CB8-823E-368AED4C8A65}"/>
              </a:ext>
            </a:extLst>
          </p:cNvPr>
          <p:cNvGrpSpPr/>
          <p:nvPr/>
        </p:nvGrpSpPr>
        <p:grpSpPr>
          <a:xfrm rot="10800000">
            <a:off x="2138526" y="4146285"/>
            <a:ext cx="240792" cy="420625"/>
            <a:chOff x="1087957" y="2926322"/>
            <a:chExt cx="240792" cy="420625"/>
          </a:xfrm>
        </p:grpSpPr>
        <p:pic>
          <p:nvPicPr>
            <p:cNvPr id="70" name="Picture 69">
              <a:extLst>
                <a:ext uri="{FF2B5EF4-FFF2-40B4-BE49-F238E27FC236}">
                  <a16:creationId xmlns:a16="http://schemas.microsoft.com/office/drawing/2014/main" id="{E4BC61E0-AEEA-4697-89AE-3AC34DC3C1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7957" y="2926322"/>
              <a:ext cx="240792" cy="420625"/>
            </a:xfrm>
            <a:prstGeom prst="rect">
              <a:avLst/>
            </a:prstGeom>
          </p:spPr>
        </p:pic>
        <p:sp>
          <p:nvSpPr>
            <p:cNvPr id="71" name="Oval 70">
              <a:extLst>
                <a:ext uri="{FF2B5EF4-FFF2-40B4-BE49-F238E27FC236}">
                  <a16:creationId xmlns:a16="http://schemas.microsoft.com/office/drawing/2014/main" id="{57180528-5412-4FF2-A791-69C6CABD8525}"/>
                </a:ext>
              </a:extLst>
            </p:cNvPr>
            <p:cNvSpPr>
              <a:spLocks noChangeAspect="1"/>
            </p:cNvSpPr>
            <p:nvPr/>
          </p:nvSpPr>
          <p:spPr>
            <a:xfrm>
              <a:off x="1169403" y="3132389"/>
              <a:ext cx="91440" cy="91440"/>
            </a:xfrm>
            <a:prstGeom prst="ellipse">
              <a:avLst/>
            </a:prstGeom>
            <a:solidFill>
              <a:schemeClr val="accent1">
                <a:lumMod val="2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sp>
        <p:nvSpPr>
          <p:cNvPr id="84" name="TextBox 83">
            <a:extLst>
              <a:ext uri="{FF2B5EF4-FFF2-40B4-BE49-F238E27FC236}">
                <a16:creationId xmlns:a16="http://schemas.microsoft.com/office/drawing/2014/main" id="{C065D3F7-0845-4C0A-ABA5-DA9748E53FB8}"/>
              </a:ext>
            </a:extLst>
          </p:cNvPr>
          <p:cNvSpPr txBox="1"/>
          <p:nvPr/>
        </p:nvSpPr>
        <p:spPr>
          <a:xfrm>
            <a:off x="6608997" y="4364436"/>
            <a:ext cx="407484" cy="461665"/>
          </a:xfrm>
          <a:prstGeom prst="rect">
            <a:avLst/>
          </a:prstGeom>
          <a:noFill/>
        </p:spPr>
        <p:txBody>
          <a:bodyPr wrap="square" rtlCol="0">
            <a:spAutoFit/>
          </a:bodyPr>
          <a:lstStyle/>
          <a:p>
            <a:r>
              <a:rPr lang="en-US" sz="2400" dirty="0">
                <a:effectLst>
                  <a:glow rad="228600">
                    <a:schemeClr val="bg1">
                      <a:alpha val="85000"/>
                    </a:schemeClr>
                  </a:glow>
                </a:effectLst>
              </a:rPr>
              <a:t>w</a:t>
            </a:r>
            <a:endParaRPr lang="en-US" dirty="0">
              <a:effectLst>
                <a:glow rad="228600">
                  <a:schemeClr val="bg1">
                    <a:alpha val="85000"/>
                  </a:schemeClr>
                </a:glow>
              </a:effectLst>
            </a:endParaRPr>
          </a:p>
        </p:txBody>
      </p:sp>
      <p:sp>
        <p:nvSpPr>
          <p:cNvPr id="85" name="TextBox 84">
            <a:extLst>
              <a:ext uri="{FF2B5EF4-FFF2-40B4-BE49-F238E27FC236}">
                <a16:creationId xmlns:a16="http://schemas.microsoft.com/office/drawing/2014/main" id="{4FDFE348-8FEE-462A-A442-33A86B7386A3}"/>
              </a:ext>
            </a:extLst>
          </p:cNvPr>
          <p:cNvSpPr txBox="1"/>
          <p:nvPr/>
        </p:nvSpPr>
        <p:spPr>
          <a:xfrm>
            <a:off x="7294739" y="5134591"/>
            <a:ext cx="356188" cy="461665"/>
          </a:xfrm>
          <a:prstGeom prst="rect">
            <a:avLst/>
          </a:prstGeom>
          <a:noFill/>
        </p:spPr>
        <p:txBody>
          <a:bodyPr wrap="square" rtlCol="0">
            <a:spAutoFit/>
          </a:bodyPr>
          <a:lstStyle/>
          <a:p>
            <a:r>
              <a:rPr lang="en-US" sz="2400" dirty="0">
                <a:effectLst>
                  <a:glow rad="228600">
                    <a:schemeClr val="bg1">
                      <a:alpha val="85000"/>
                    </a:schemeClr>
                  </a:glow>
                </a:effectLst>
              </a:rPr>
              <a:t>u</a:t>
            </a:r>
            <a:endParaRPr lang="en-US" dirty="0">
              <a:effectLst>
                <a:glow rad="228600">
                  <a:schemeClr val="bg1">
                    <a:alpha val="85000"/>
                  </a:schemeClr>
                </a:glow>
              </a:effectLst>
            </a:endParaRPr>
          </a:p>
        </p:txBody>
      </p:sp>
      <p:cxnSp>
        <p:nvCxnSpPr>
          <p:cNvPr id="86" name="Straight Connector 85">
            <a:extLst>
              <a:ext uri="{FF2B5EF4-FFF2-40B4-BE49-F238E27FC236}">
                <a16:creationId xmlns:a16="http://schemas.microsoft.com/office/drawing/2014/main" id="{B02E0C5D-D78B-40E6-91E3-9D8FE8D6AB67}"/>
              </a:ext>
            </a:extLst>
          </p:cNvPr>
          <p:cNvCxnSpPr>
            <a:cxnSpLocks/>
          </p:cNvCxnSpPr>
          <p:nvPr/>
        </p:nvCxnSpPr>
        <p:spPr>
          <a:xfrm>
            <a:off x="6898902" y="5215196"/>
            <a:ext cx="1487742" cy="0"/>
          </a:xfrm>
          <a:prstGeom prst="line">
            <a:avLst/>
          </a:prstGeom>
          <a:ln w="76200">
            <a:solidFill>
              <a:schemeClr val="tx1">
                <a:alpha val="6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32E657FB-8695-49D7-AB3C-CB1127B4D0DF}"/>
              </a:ext>
            </a:extLst>
          </p:cNvPr>
          <p:cNvCxnSpPr>
            <a:cxnSpLocks/>
          </p:cNvCxnSpPr>
          <p:nvPr/>
        </p:nvCxnSpPr>
        <p:spPr>
          <a:xfrm rot="10800000" flipV="1">
            <a:off x="6898902" y="3962352"/>
            <a:ext cx="312233" cy="1271381"/>
          </a:xfrm>
          <a:prstGeom prst="line">
            <a:avLst/>
          </a:prstGeom>
          <a:ln w="76200">
            <a:solidFill>
              <a:schemeClr val="tx1">
                <a:alpha val="6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BA60CA17-ED9F-4022-9C0C-66D5D1EBD506}"/>
              </a:ext>
            </a:extLst>
          </p:cNvPr>
          <p:cNvSpPr txBox="1"/>
          <p:nvPr/>
        </p:nvSpPr>
        <p:spPr>
          <a:xfrm>
            <a:off x="6998258" y="3571266"/>
            <a:ext cx="1685077" cy="369332"/>
          </a:xfrm>
          <a:prstGeom prst="rect">
            <a:avLst/>
          </a:prstGeom>
          <a:noFill/>
        </p:spPr>
        <p:txBody>
          <a:bodyPr wrap="square" rtlCol="0">
            <a:spAutoFit/>
          </a:bodyPr>
          <a:lstStyle/>
          <a:p>
            <a:r>
              <a:rPr lang="en-US" dirty="0"/>
              <a:t>Patterson Map</a:t>
            </a:r>
          </a:p>
        </p:txBody>
      </p:sp>
      <p:pic>
        <p:nvPicPr>
          <p:cNvPr id="89" name="Picture 88">
            <a:extLst>
              <a:ext uri="{FF2B5EF4-FFF2-40B4-BE49-F238E27FC236}">
                <a16:creationId xmlns:a16="http://schemas.microsoft.com/office/drawing/2014/main" id="{F564FC2A-3D12-47F7-8006-C792D140CA2D}"/>
              </a:ext>
            </a:extLst>
          </p:cNvPr>
          <p:cNvPicPr>
            <a:picLocks noChangeAspect="1"/>
          </p:cNvPicPr>
          <p:nvPr/>
        </p:nvPicPr>
        <p:blipFill rotWithShape="1">
          <a:blip r:embed="rId2"/>
          <a:srcRect b="57458"/>
          <a:stretch/>
        </p:blipFill>
        <p:spPr>
          <a:xfrm flipV="1">
            <a:off x="6940171" y="5158229"/>
            <a:ext cx="1464655" cy="61229"/>
          </a:xfrm>
          <a:prstGeom prst="rect">
            <a:avLst/>
          </a:prstGeom>
        </p:spPr>
      </p:pic>
      <p:pic>
        <p:nvPicPr>
          <p:cNvPr id="90" name="Picture 89">
            <a:extLst>
              <a:ext uri="{FF2B5EF4-FFF2-40B4-BE49-F238E27FC236}">
                <a16:creationId xmlns:a16="http://schemas.microsoft.com/office/drawing/2014/main" id="{42E3A15E-5B69-4A2B-9278-8AA659629E7A}"/>
              </a:ext>
            </a:extLst>
          </p:cNvPr>
          <p:cNvPicPr>
            <a:picLocks noChangeAspect="1"/>
          </p:cNvPicPr>
          <p:nvPr/>
        </p:nvPicPr>
        <p:blipFill rotWithShape="1">
          <a:blip r:embed="rId2"/>
          <a:srcRect b="57458"/>
          <a:stretch/>
        </p:blipFill>
        <p:spPr>
          <a:xfrm rot="17036413">
            <a:off x="6483757" y="4579847"/>
            <a:ext cx="1257115" cy="52553"/>
          </a:xfrm>
          <a:prstGeom prst="rect">
            <a:avLst/>
          </a:prstGeom>
        </p:spPr>
      </p:pic>
      <p:sp>
        <p:nvSpPr>
          <p:cNvPr id="94" name="Rectangle 93">
            <a:extLst>
              <a:ext uri="{FF2B5EF4-FFF2-40B4-BE49-F238E27FC236}">
                <a16:creationId xmlns:a16="http://schemas.microsoft.com/office/drawing/2014/main" id="{BC18D2EA-E60C-486B-8759-6ECF9C94849E}"/>
              </a:ext>
            </a:extLst>
          </p:cNvPr>
          <p:cNvSpPr/>
          <p:nvPr/>
        </p:nvSpPr>
        <p:spPr>
          <a:xfrm>
            <a:off x="7128636" y="4179438"/>
            <a:ext cx="1099981" cy="276999"/>
          </a:xfrm>
          <a:prstGeom prst="rect">
            <a:avLst/>
          </a:prstGeom>
        </p:spPr>
        <p:txBody>
          <a:bodyPr wrap="square">
            <a:spAutoFit/>
          </a:bodyPr>
          <a:lstStyle/>
          <a:p>
            <a:r>
              <a:rPr lang="en-US" sz="1200" dirty="0">
                <a:solidFill>
                  <a:schemeClr val="accent1">
                    <a:lumMod val="25000"/>
                  </a:schemeClr>
                </a:solidFill>
              </a:rPr>
              <a:t>(0.2, 0.0, 0.6)</a:t>
            </a:r>
          </a:p>
        </p:txBody>
      </p:sp>
      <p:sp>
        <p:nvSpPr>
          <p:cNvPr id="98" name="Rectangle 97">
            <a:extLst>
              <a:ext uri="{FF2B5EF4-FFF2-40B4-BE49-F238E27FC236}">
                <a16:creationId xmlns:a16="http://schemas.microsoft.com/office/drawing/2014/main" id="{B01A8452-0D45-43B9-AB46-4C79E7A3A43C}"/>
              </a:ext>
            </a:extLst>
          </p:cNvPr>
          <p:cNvSpPr/>
          <p:nvPr/>
        </p:nvSpPr>
        <p:spPr>
          <a:xfrm>
            <a:off x="7743464" y="4427698"/>
            <a:ext cx="1099981" cy="276999"/>
          </a:xfrm>
          <a:prstGeom prst="rect">
            <a:avLst/>
          </a:prstGeom>
        </p:spPr>
        <p:txBody>
          <a:bodyPr wrap="square">
            <a:spAutoFit/>
          </a:bodyPr>
          <a:lstStyle/>
          <a:p>
            <a:r>
              <a:rPr lang="en-US" sz="1200" dirty="0">
                <a:solidFill>
                  <a:schemeClr val="accent1">
                    <a:lumMod val="25000"/>
                  </a:schemeClr>
                </a:solidFill>
              </a:rPr>
              <a:t>(0.8, 0.0, 0.4)</a:t>
            </a:r>
          </a:p>
        </p:txBody>
      </p:sp>
      <p:grpSp>
        <p:nvGrpSpPr>
          <p:cNvPr id="34" name="Group 33">
            <a:extLst>
              <a:ext uri="{FF2B5EF4-FFF2-40B4-BE49-F238E27FC236}">
                <a16:creationId xmlns:a16="http://schemas.microsoft.com/office/drawing/2014/main" id="{487F634C-5BDA-4A2F-9629-3C95E126D38A}"/>
              </a:ext>
            </a:extLst>
          </p:cNvPr>
          <p:cNvGrpSpPr/>
          <p:nvPr/>
        </p:nvGrpSpPr>
        <p:grpSpPr>
          <a:xfrm>
            <a:off x="7327982" y="4403949"/>
            <a:ext cx="164592" cy="164592"/>
            <a:chOff x="8591059" y="2033993"/>
            <a:chExt cx="164592" cy="164592"/>
          </a:xfrm>
        </p:grpSpPr>
        <p:sp>
          <p:nvSpPr>
            <p:cNvPr id="101" name="Oval 100">
              <a:extLst>
                <a:ext uri="{FF2B5EF4-FFF2-40B4-BE49-F238E27FC236}">
                  <a16:creationId xmlns:a16="http://schemas.microsoft.com/office/drawing/2014/main" id="{7AA5C466-96A8-4881-9FAB-BA4860EAC65C}"/>
                </a:ext>
              </a:extLst>
            </p:cNvPr>
            <p:cNvSpPr>
              <a:spLocks noChangeAspect="1"/>
            </p:cNvSpPr>
            <p:nvPr/>
          </p:nvSpPr>
          <p:spPr>
            <a:xfrm rot="10800000">
              <a:off x="8636779" y="2079713"/>
              <a:ext cx="73152" cy="73152"/>
            </a:xfrm>
            <a:prstGeom prst="ellipse">
              <a:avLst/>
            </a:prstGeom>
            <a:solidFill>
              <a:schemeClr val="accent1">
                <a:lumMod val="2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7719394E-D20F-40A6-9D7F-B1836BDA3A65}"/>
                </a:ext>
              </a:extLst>
            </p:cNvPr>
            <p:cNvSpPr>
              <a:spLocks noChangeAspect="1"/>
            </p:cNvSpPr>
            <p:nvPr/>
          </p:nvSpPr>
          <p:spPr>
            <a:xfrm>
              <a:off x="8618491" y="2061425"/>
              <a:ext cx="109728" cy="109728"/>
            </a:xfrm>
            <a:prstGeom prst="ellipse">
              <a:avLst/>
            </a:prstGeom>
            <a:noFill/>
            <a:ln w="12700">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E43E6F0D-EC24-49D3-ACF7-1A70364EB139}"/>
                </a:ext>
              </a:extLst>
            </p:cNvPr>
            <p:cNvSpPr>
              <a:spLocks noChangeAspect="1"/>
            </p:cNvSpPr>
            <p:nvPr/>
          </p:nvSpPr>
          <p:spPr>
            <a:xfrm>
              <a:off x="8591059" y="2033993"/>
              <a:ext cx="164592" cy="164592"/>
            </a:xfrm>
            <a:prstGeom prst="ellipse">
              <a:avLst/>
            </a:prstGeom>
            <a:noFill/>
            <a:ln w="12700">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E084106D-CE00-4E44-BAED-086E89298773}"/>
              </a:ext>
            </a:extLst>
          </p:cNvPr>
          <p:cNvGrpSpPr/>
          <p:nvPr/>
        </p:nvGrpSpPr>
        <p:grpSpPr>
          <a:xfrm>
            <a:off x="8143660" y="4655910"/>
            <a:ext cx="164592" cy="164592"/>
            <a:chOff x="8591059" y="2033993"/>
            <a:chExt cx="164592" cy="164592"/>
          </a:xfrm>
        </p:grpSpPr>
        <p:sp>
          <p:nvSpPr>
            <p:cNvPr id="119" name="Oval 118">
              <a:extLst>
                <a:ext uri="{FF2B5EF4-FFF2-40B4-BE49-F238E27FC236}">
                  <a16:creationId xmlns:a16="http://schemas.microsoft.com/office/drawing/2014/main" id="{59D3F1D1-E4C7-4CE2-BAF4-8FE080D8BA6D}"/>
                </a:ext>
              </a:extLst>
            </p:cNvPr>
            <p:cNvSpPr>
              <a:spLocks noChangeAspect="1"/>
            </p:cNvSpPr>
            <p:nvPr/>
          </p:nvSpPr>
          <p:spPr>
            <a:xfrm rot="10800000">
              <a:off x="8636779" y="2079713"/>
              <a:ext cx="73152" cy="73152"/>
            </a:xfrm>
            <a:prstGeom prst="ellipse">
              <a:avLst/>
            </a:prstGeom>
            <a:solidFill>
              <a:schemeClr val="accent1">
                <a:lumMod val="2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20" name="Oval 119">
              <a:extLst>
                <a:ext uri="{FF2B5EF4-FFF2-40B4-BE49-F238E27FC236}">
                  <a16:creationId xmlns:a16="http://schemas.microsoft.com/office/drawing/2014/main" id="{ECB77D9F-6E73-45E1-AB10-EF70293E35AD}"/>
                </a:ext>
              </a:extLst>
            </p:cNvPr>
            <p:cNvSpPr>
              <a:spLocks noChangeAspect="1"/>
            </p:cNvSpPr>
            <p:nvPr/>
          </p:nvSpPr>
          <p:spPr>
            <a:xfrm>
              <a:off x="8618491" y="2061425"/>
              <a:ext cx="109728" cy="109728"/>
            </a:xfrm>
            <a:prstGeom prst="ellipse">
              <a:avLst/>
            </a:prstGeom>
            <a:noFill/>
            <a:ln w="12700">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a:extLst>
                <a:ext uri="{FF2B5EF4-FFF2-40B4-BE49-F238E27FC236}">
                  <a16:creationId xmlns:a16="http://schemas.microsoft.com/office/drawing/2014/main" id="{16DBB6CE-3D54-4710-83BF-3B1FC68072F8}"/>
                </a:ext>
              </a:extLst>
            </p:cNvPr>
            <p:cNvSpPr>
              <a:spLocks noChangeAspect="1"/>
            </p:cNvSpPr>
            <p:nvPr/>
          </p:nvSpPr>
          <p:spPr>
            <a:xfrm>
              <a:off x="8591059" y="2033993"/>
              <a:ext cx="164592" cy="164592"/>
            </a:xfrm>
            <a:prstGeom prst="ellipse">
              <a:avLst/>
            </a:prstGeom>
            <a:noFill/>
            <a:ln w="12700">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7" name="Picture 106">
            <a:extLst>
              <a:ext uri="{FF2B5EF4-FFF2-40B4-BE49-F238E27FC236}">
                <a16:creationId xmlns:a16="http://schemas.microsoft.com/office/drawing/2014/main" id="{7F20AC3F-0BAC-40C5-BEE6-A66C65E534E6}"/>
              </a:ext>
            </a:extLst>
          </p:cNvPr>
          <p:cNvPicPr>
            <a:picLocks noChangeAspect="1"/>
          </p:cNvPicPr>
          <p:nvPr/>
        </p:nvPicPr>
        <p:blipFill rotWithShape="1">
          <a:blip r:embed="rId2"/>
          <a:srcRect b="57458"/>
          <a:stretch/>
        </p:blipFill>
        <p:spPr>
          <a:xfrm rot="17036413">
            <a:off x="1716374" y="4519680"/>
            <a:ext cx="1257115" cy="52553"/>
          </a:xfrm>
          <a:prstGeom prst="rect">
            <a:avLst/>
          </a:prstGeom>
        </p:spPr>
      </p:pic>
      <p:graphicFrame>
        <p:nvGraphicFramePr>
          <p:cNvPr id="52" name="Table 51">
            <a:extLst>
              <a:ext uri="{FF2B5EF4-FFF2-40B4-BE49-F238E27FC236}">
                <a16:creationId xmlns:a16="http://schemas.microsoft.com/office/drawing/2014/main" id="{348084EA-96C1-4465-AD83-C8E109E3E5A4}"/>
              </a:ext>
            </a:extLst>
          </p:cNvPr>
          <p:cNvGraphicFramePr>
            <a:graphicFrameLocks noGrp="1"/>
          </p:cNvGraphicFramePr>
          <p:nvPr/>
        </p:nvGraphicFramePr>
        <p:xfrm>
          <a:off x="3052833" y="1893140"/>
          <a:ext cx="3556164" cy="1293405"/>
        </p:xfrm>
        <a:graphic>
          <a:graphicData uri="http://schemas.openxmlformats.org/drawingml/2006/table">
            <a:tbl>
              <a:tblPr firstRow="1" bandRow="1">
                <a:tableStyleId>{5940675A-B579-460E-94D1-54222C63F5DA}</a:tableStyleId>
              </a:tblPr>
              <a:tblGrid>
                <a:gridCol w="1128029">
                  <a:extLst>
                    <a:ext uri="{9D8B030D-6E8A-4147-A177-3AD203B41FA5}">
                      <a16:colId xmlns:a16="http://schemas.microsoft.com/office/drawing/2014/main" val="1487509198"/>
                    </a:ext>
                  </a:extLst>
                </a:gridCol>
                <a:gridCol w="1071278">
                  <a:extLst>
                    <a:ext uri="{9D8B030D-6E8A-4147-A177-3AD203B41FA5}">
                      <a16:colId xmlns:a16="http://schemas.microsoft.com/office/drawing/2014/main" val="1677008909"/>
                    </a:ext>
                  </a:extLst>
                </a:gridCol>
                <a:gridCol w="1356857">
                  <a:extLst>
                    <a:ext uri="{9D8B030D-6E8A-4147-A177-3AD203B41FA5}">
                      <a16:colId xmlns:a16="http://schemas.microsoft.com/office/drawing/2014/main" val="736174298"/>
                    </a:ext>
                  </a:extLst>
                </a:gridCol>
              </a:tblGrid>
              <a:tr h="379005">
                <a:tc>
                  <a:txBody>
                    <a:bodyPr/>
                    <a:lstStyle/>
                    <a:p>
                      <a:endParaRPr lang="en-US" sz="1200" dirty="0">
                        <a:latin typeface="Courier New" panose="02070309020205020404" pitchFamily="49" charset="0"/>
                        <a:cs typeface="Courier New" panose="02070309020205020404" pitchFamily="49" charset="0"/>
                      </a:endParaRPr>
                    </a:p>
                  </a:txBody>
                  <a:tcPr/>
                </a:tc>
                <a:tc>
                  <a:txBody>
                    <a:bodyPr/>
                    <a:lstStyle/>
                    <a:p>
                      <a:r>
                        <a:rPr lang="en-US" sz="1200" dirty="0">
                          <a:latin typeface="Courier New" panose="02070309020205020404" pitchFamily="49" charset="0"/>
                          <a:cs typeface="Courier New" panose="02070309020205020404" pitchFamily="49" charset="0"/>
                        </a:rPr>
                        <a:t>(1)</a:t>
                      </a:r>
                      <a:r>
                        <a:rPr lang="en-US" sz="1200" dirty="0" err="1">
                          <a:latin typeface="Courier New" panose="02070309020205020404" pitchFamily="49" charset="0"/>
                          <a:cs typeface="Courier New" panose="02070309020205020404" pitchFamily="49" charset="0"/>
                        </a:rPr>
                        <a:t>x,y,z</a:t>
                      </a:r>
                      <a:endParaRPr lang="en-US" sz="1200" dirty="0">
                        <a:latin typeface="Courier New" panose="02070309020205020404" pitchFamily="49" charset="0"/>
                        <a:cs typeface="Courier New" panose="02070309020205020404" pitchFamily="49" charset="0"/>
                      </a:endParaRPr>
                    </a:p>
                  </a:txBody>
                  <a:tcPr/>
                </a:tc>
                <a:tc>
                  <a:txBody>
                    <a:bodyPr/>
                    <a:lstStyle/>
                    <a:p>
                      <a:r>
                        <a:rPr lang="en-US" sz="1200" dirty="0">
                          <a:latin typeface="Courier New" panose="02070309020205020404" pitchFamily="49" charset="0"/>
                          <a:cs typeface="Courier New" panose="02070309020205020404" pitchFamily="49" charset="0"/>
                        </a:rPr>
                        <a:t>(2)-</a:t>
                      </a:r>
                      <a:r>
                        <a:rPr lang="en-US" sz="1200" dirty="0" err="1">
                          <a:latin typeface="Courier New" panose="02070309020205020404" pitchFamily="49" charset="0"/>
                          <a:cs typeface="Courier New" panose="02070309020205020404" pitchFamily="49" charset="0"/>
                        </a:rPr>
                        <a:t>x,y</a:t>
                      </a:r>
                      <a:r>
                        <a:rPr lang="en-US" sz="1200" dirty="0">
                          <a:latin typeface="Courier New" panose="02070309020205020404" pitchFamily="49" charset="0"/>
                          <a:cs typeface="Courier New" panose="02070309020205020404" pitchFamily="49" charset="0"/>
                        </a:rPr>
                        <a:t>,-z</a:t>
                      </a:r>
                    </a:p>
                  </a:txBody>
                  <a:tcPr/>
                </a:tc>
                <a:extLst>
                  <a:ext uri="{0D108BD9-81ED-4DB2-BD59-A6C34878D82A}">
                    <a16:rowId xmlns:a16="http://schemas.microsoft.com/office/drawing/2014/main" val="825377162"/>
                  </a:ext>
                </a:extLst>
              </a:tr>
              <a:tr h="443346">
                <a:tc>
                  <a:txBody>
                    <a:bodyPr/>
                    <a:lstStyle/>
                    <a:p>
                      <a:r>
                        <a:rPr lang="en-US" sz="1200" dirty="0">
                          <a:latin typeface="Courier New" panose="02070309020205020404" pitchFamily="49" charset="0"/>
                          <a:cs typeface="Courier New" panose="02070309020205020404" pitchFamily="49" charset="0"/>
                        </a:rPr>
                        <a:t>(1) </a:t>
                      </a:r>
                      <a:r>
                        <a:rPr lang="en-US" sz="1200" dirty="0" err="1">
                          <a:latin typeface="Courier New" panose="02070309020205020404" pitchFamily="49" charset="0"/>
                          <a:cs typeface="Courier New" panose="02070309020205020404" pitchFamily="49" charset="0"/>
                        </a:rPr>
                        <a:t>x,y,z</a:t>
                      </a:r>
                      <a:endParaRPr lang="en-US" sz="1200" dirty="0">
                        <a:latin typeface="Courier New" panose="02070309020205020404" pitchFamily="49" charset="0"/>
                        <a:cs typeface="Courier New" panose="02070309020205020404" pitchFamily="49" charset="0"/>
                      </a:endParaRPr>
                    </a:p>
                  </a:txBody>
                  <a:tcPr/>
                </a:tc>
                <a:tc>
                  <a:txBody>
                    <a:bodyPr/>
                    <a:lstStyle/>
                    <a:p>
                      <a:pPr algn="ctr"/>
                      <a:r>
                        <a:rPr lang="en-US" sz="1200" dirty="0">
                          <a:latin typeface="Courier New" panose="02070309020205020404" pitchFamily="49" charset="0"/>
                          <a:cs typeface="Courier New" panose="02070309020205020404" pitchFamily="49" charset="0"/>
                        </a:rPr>
                        <a:t>(1)-(1) 0,0,0</a:t>
                      </a:r>
                    </a:p>
                  </a:txBody>
                  <a:tcPr/>
                </a:tc>
                <a:tc>
                  <a:txBody>
                    <a:bodyPr/>
                    <a:lstStyle/>
                    <a:p>
                      <a:pPr algn="ctr"/>
                      <a:r>
                        <a:rPr lang="en-US" sz="1200" dirty="0">
                          <a:latin typeface="Courier New" panose="02070309020205020404" pitchFamily="49" charset="0"/>
                          <a:cs typeface="Courier New" panose="02070309020205020404" pitchFamily="49" charset="0"/>
                        </a:rPr>
                        <a:t>(1)-(2)</a:t>
                      </a:r>
                    </a:p>
                    <a:p>
                      <a:pPr algn="ctr"/>
                      <a:r>
                        <a:rPr lang="en-US" sz="1200" dirty="0">
                          <a:latin typeface="Courier New" panose="02070309020205020404" pitchFamily="49" charset="0"/>
                          <a:cs typeface="Courier New" panose="02070309020205020404" pitchFamily="49" charset="0"/>
                        </a:rPr>
                        <a:t>2x,0,2z</a:t>
                      </a:r>
                    </a:p>
                  </a:txBody>
                  <a:tcPr>
                    <a:noFill/>
                  </a:tcPr>
                </a:tc>
                <a:extLst>
                  <a:ext uri="{0D108BD9-81ED-4DB2-BD59-A6C34878D82A}">
                    <a16:rowId xmlns:a16="http://schemas.microsoft.com/office/drawing/2014/main" val="1375825790"/>
                  </a:ext>
                </a:extLst>
              </a:tr>
              <a:tr h="3761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ourier New" panose="02070309020205020404" pitchFamily="49" charset="0"/>
                          <a:cs typeface="Courier New" panose="02070309020205020404" pitchFamily="49" charset="0"/>
                        </a:rPr>
                        <a:t>(2)-</a:t>
                      </a:r>
                      <a:r>
                        <a:rPr lang="en-US" sz="1200" dirty="0" err="1">
                          <a:latin typeface="Courier New" panose="02070309020205020404" pitchFamily="49" charset="0"/>
                          <a:cs typeface="Courier New" panose="02070309020205020404" pitchFamily="49" charset="0"/>
                        </a:rPr>
                        <a:t>x,y</a:t>
                      </a:r>
                      <a:r>
                        <a:rPr lang="en-US" sz="1200" dirty="0">
                          <a:latin typeface="Courier New" panose="02070309020205020404" pitchFamily="49" charset="0"/>
                          <a:cs typeface="Courier New" panose="02070309020205020404" pitchFamily="49" charset="0"/>
                        </a:rPr>
                        <a:t>,-z</a:t>
                      </a:r>
                    </a:p>
                  </a:txBody>
                  <a:tcPr/>
                </a:tc>
                <a:tc>
                  <a:txBody>
                    <a:bodyPr/>
                    <a:lstStyle/>
                    <a:p>
                      <a:pPr algn="ctr"/>
                      <a:r>
                        <a:rPr lang="en-US" sz="1200" dirty="0">
                          <a:solidFill>
                            <a:schemeClr val="tx1"/>
                          </a:solidFill>
                          <a:latin typeface="Courier New" panose="02070309020205020404" pitchFamily="49" charset="0"/>
                          <a:cs typeface="Courier New" panose="02070309020205020404" pitchFamily="49" charset="0"/>
                        </a:rPr>
                        <a:t>(2)-(1)</a:t>
                      </a:r>
                    </a:p>
                    <a:p>
                      <a:pPr algn="ctr"/>
                      <a:r>
                        <a:rPr lang="en-US" sz="1200" dirty="0">
                          <a:solidFill>
                            <a:schemeClr val="tx1"/>
                          </a:solidFill>
                          <a:latin typeface="Courier New" panose="02070309020205020404" pitchFamily="49" charset="0"/>
                          <a:cs typeface="Courier New" panose="02070309020205020404" pitchFamily="49" charset="0"/>
                        </a:rPr>
                        <a:t>-2x,0,-2y</a:t>
                      </a:r>
                    </a:p>
                  </a:txBody>
                  <a:tcPr>
                    <a:noFill/>
                  </a:tcPr>
                </a:tc>
                <a:tc>
                  <a:txBody>
                    <a:bodyPr/>
                    <a:lstStyle/>
                    <a:p>
                      <a:pPr algn="ctr"/>
                      <a:r>
                        <a:rPr lang="en-US" sz="1200" dirty="0">
                          <a:latin typeface="Courier New" panose="02070309020205020404" pitchFamily="49" charset="0"/>
                          <a:cs typeface="Courier New" panose="02070309020205020404" pitchFamily="49" charset="0"/>
                        </a:rPr>
                        <a:t>(2)(-2)</a:t>
                      </a:r>
                    </a:p>
                    <a:p>
                      <a:pPr algn="ctr"/>
                      <a:r>
                        <a:rPr lang="en-US" sz="1200" dirty="0">
                          <a:latin typeface="Courier New" panose="02070309020205020404" pitchFamily="49" charset="0"/>
                          <a:cs typeface="Courier New" panose="02070309020205020404" pitchFamily="49" charset="0"/>
                        </a:rPr>
                        <a:t>0,0,0</a:t>
                      </a:r>
                    </a:p>
                  </a:txBody>
                  <a:tcPr/>
                </a:tc>
                <a:extLst>
                  <a:ext uri="{0D108BD9-81ED-4DB2-BD59-A6C34878D82A}">
                    <a16:rowId xmlns:a16="http://schemas.microsoft.com/office/drawing/2014/main" val="1849635398"/>
                  </a:ext>
                </a:extLst>
              </a:tr>
            </a:tbl>
          </a:graphicData>
        </a:graphic>
      </p:graphicFrame>
      <p:sp>
        <p:nvSpPr>
          <p:cNvPr id="53" name="TextBox 52">
            <a:extLst>
              <a:ext uri="{FF2B5EF4-FFF2-40B4-BE49-F238E27FC236}">
                <a16:creationId xmlns:a16="http://schemas.microsoft.com/office/drawing/2014/main" id="{3233821D-9948-4155-910D-9EBF2CCEC88E}"/>
              </a:ext>
            </a:extLst>
          </p:cNvPr>
          <p:cNvSpPr txBox="1"/>
          <p:nvPr/>
        </p:nvSpPr>
        <p:spPr>
          <a:xfrm>
            <a:off x="4007530" y="1553198"/>
            <a:ext cx="1754391" cy="276999"/>
          </a:xfrm>
          <a:prstGeom prst="rect">
            <a:avLst/>
          </a:prstGeom>
          <a:noFill/>
        </p:spPr>
        <p:txBody>
          <a:bodyPr wrap="none" rtlCol="0">
            <a:spAutoFit/>
          </a:bodyPr>
          <a:lstStyle/>
          <a:p>
            <a:r>
              <a:rPr lang="en-US" baseline="-25000" dirty="0"/>
              <a:t>Table of vectors (</a:t>
            </a:r>
            <a:r>
              <a:rPr lang="en-US" baseline="-25000" dirty="0" err="1"/>
              <a:t>u,v,w</a:t>
            </a:r>
            <a:r>
              <a:rPr lang="en-US" baseline="-25000" dirty="0"/>
              <a:t>)</a:t>
            </a:r>
          </a:p>
        </p:txBody>
      </p:sp>
      <p:sp>
        <p:nvSpPr>
          <p:cNvPr id="55" name="Right Arrow 153">
            <a:extLst>
              <a:ext uri="{FF2B5EF4-FFF2-40B4-BE49-F238E27FC236}">
                <a16:creationId xmlns:a16="http://schemas.microsoft.com/office/drawing/2014/main" id="{FD8E8803-5E65-4253-B49D-A6DFA7CAA9D8}"/>
              </a:ext>
            </a:extLst>
          </p:cNvPr>
          <p:cNvSpPr/>
          <p:nvPr/>
        </p:nvSpPr>
        <p:spPr>
          <a:xfrm rot="10800000" flipV="1">
            <a:off x="2954389" y="3563495"/>
            <a:ext cx="3403717" cy="1404166"/>
          </a:xfrm>
          <a:prstGeom prst="rightArrow">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1">
                    <a:lumMod val="25000"/>
                  </a:schemeClr>
                </a:solidFill>
                <a:latin typeface="Courier New" panose="02070309020205020404" pitchFamily="49" charset="0"/>
                <a:cs typeface="Courier New" panose="02070309020205020404" pitchFamily="49" charset="0"/>
              </a:rPr>
              <a:t>(1)-(2)</a:t>
            </a:r>
          </a:p>
          <a:p>
            <a:r>
              <a:rPr lang="en-US" sz="1200" dirty="0">
                <a:solidFill>
                  <a:schemeClr val="accent1">
                    <a:lumMod val="25000"/>
                  </a:schemeClr>
                </a:solidFill>
                <a:latin typeface="Courier New" panose="02070309020205020404" pitchFamily="49" charset="0"/>
                <a:cs typeface="Courier New" panose="02070309020205020404" pitchFamily="49" charset="0"/>
              </a:rPr>
              <a:t>u=2x              w=2z</a:t>
            </a:r>
          </a:p>
          <a:p>
            <a:r>
              <a:rPr lang="en-US" sz="1200" dirty="0">
                <a:solidFill>
                  <a:schemeClr val="accent1">
                    <a:lumMod val="25000"/>
                  </a:schemeClr>
                </a:solidFill>
                <a:latin typeface="Courier New" panose="02070309020205020404" pitchFamily="49" charset="0"/>
                <a:cs typeface="Courier New" panose="02070309020205020404" pitchFamily="49" charset="0"/>
              </a:rPr>
              <a:t>x=u/2             z=w/2</a:t>
            </a:r>
          </a:p>
          <a:p>
            <a:r>
              <a:rPr lang="en-US" sz="1200" dirty="0">
                <a:solidFill>
                  <a:schemeClr val="accent1">
                    <a:lumMod val="25000"/>
                  </a:schemeClr>
                </a:solidFill>
                <a:latin typeface="Courier New" panose="02070309020205020404" pitchFamily="49" charset="0"/>
                <a:cs typeface="Courier New" panose="02070309020205020404" pitchFamily="49" charset="0"/>
              </a:rPr>
              <a:t>x=(0.2)/2=0.1     z=(0.6)/2=0.3</a:t>
            </a:r>
          </a:p>
        </p:txBody>
      </p:sp>
      <p:sp>
        <p:nvSpPr>
          <p:cNvPr id="4" name="TextBox 3">
            <a:extLst>
              <a:ext uri="{FF2B5EF4-FFF2-40B4-BE49-F238E27FC236}">
                <a16:creationId xmlns:a16="http://schemas.microsoft.com/office/drawing/2014/main" id="{63D9D833-4CF3-48B0-8936-D1F608D230AC}"/>
              </a:ext>
            </a:extLst>
          </p:cNvPr>
          <p:cNvSpPr txBox="1"/>
          <p:nvPr/>
        </p:nvSpPr>
        <p:spPr>
          <a:xfrm>
            <a:off x="2954157" y="3492581"/>
            <a:ext cx="3861139" cy="307777"/>
          </a:xfrm>
          <a:prstGeom prst="rect">
            <a:avLst/>
          </a:prstGeom>
          <a:noFill/>
        </p:spPr>
        <p:txBody>
          <a:bodyPr wrap="square" rtlCol="0">
            <a:spAutoFit/>
          </a:bodyPr>
          <a:lstStyle/>
          <a:p>
            <a:r>
              <a:rPr lang="en-US" sz="1400" dirty="0"/>
              <a:t>Plug in </a:t>
            </a:r>
            <a:r>
              <a:rPr lang="en-US" sz="1400" dirty="0" err="1"/>
              <a:t>u,v,w</a:t>
            </a:r>
            <a:r>
              <a:rPr lang="en-US" sz="1400" dirty="0"/>
              <a:t> </a:t>
            </a:r>
            <a:r>
              <a:rPr lang="en-US" sz="1200" dirty="0"/>
              <a:t>(0.2, 0.0, 0.6)</a:t>
            </a:r>
            <a:r>
              <a:rPr lang="en-US" sz="1400" dirty="0"/>
              <a:t>; solve for </a:t>
            </a:r>
            <a:r>
              <a:rPr lang="en-US" sz="1400" dirty="0" err="1"/>
              <a:t>x,y,z</a:t>
            </a:r>
            <a:endParaRPr lang="en-US" sz="1400" dirty="0"/>
          </a:p>
        </p:txBody>
      </p:sp>
    </p:spTree>
    <p:extLst>
      <p:ext uri="{BB962C8B-B14F-4D97-AF65-F5344CB8AC3E}">
        <p14:creationId xmlns:p14="http://schemas.microsoft.com/office/powerpoint/2010/main" val="2900048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fade">
                                      <p:cBhvr>
                                        <p:cTn id="15" dur="500"/>
                                        <p:tgtEl>
                                          <p:spTgt spid="56"/>
                                        </p:tgtEl>
                                      </p:cBhvr>
                                    </p:animEffect>
                                  </p:childTnLst>
                                </p:cTn>
                              </p:par>
                              <p:par>
                                <p:cTn id="16" presetID="10" presetClass="entr" presetSubtype="0" fill="hold" nodeType="with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fade">
                                      <p:cBhvr>
                                        <p:cTn id="1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C:\Users\VBOX\AppData\Local\Microsoft\Windows\Temporary Internet Files\Content.IE5\Q01E3YER\14-hoover_bridge-full[1].jpg"/>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3457402" y="4333603"/>
            <a:ext cx="2290533" cy="1717900"/>
          </a:xfrm>
          <a:prstGeom prst="rect">
            <a:avLst/>
          </a:prstGeom>
          <a:noFill/>
          <a:extLst>
            <a:ext uri="{909E8E84-426E-40DD-AFC4-6F175D3DCCD1}">
              <a14:hiddenFill xmlns:a14="http://schemas.microsoft.com/office/drawing/2010/main">
                <a:solidFill>
                  <a:srgbClr val="FFFFFF"/>
                </a:solidFill>
              </a14:hiddenFill>
            </a:ext>
          </a:extLst>
        </p:spPr>
      </p:pic>
      <p:sp>
        <p:nvSpPr>
          <p:cNvPr id="9" name="Parallelogram 8">
            <a:extLst>
              <a:ext uri="{FF2B5EF4-FFF2-40B4-BE49-F238E27FC236}">
                <a16:creationId xmlns:a16="http://schemas.microsoft.com/office/drawing/2014/main" id="{529E81FE-D018-40C1-A459-71B74365DB54}"/>
              </a:ext>
            </a:extLst>
          </p:cNvPr>
          <p:cNvSpPr/>
          <p:nvPr/>
        </p:nvSpPr>
        <p:spPr>
          <a:xfrm>
            <a:off x="718688" y="3925135"/>
            <a:ext cx="1748101" cy="1235676"/>
          </a:xfrm>
          <a:prstGeom prst="parallelogram">
            <a:avLst/>
          </a:prstGeom>
          <a:solidFill>
            <a:srgbClr val="FFCCFF"/>
          </a:solidFill>
          <a:ln>
            <a:solidFill>
              <a:srgbClr val="F0AE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ight Arrow 153"/>
          <p:cNvSpPr/>
          <p:nvPr/>
        </p:nvSpPr>
        <p:spPr>
          <a:xfrm rot="10800000" flipH="1" flipV="1">
            <a:off x="2982216" y="3375921"/>
            <a:ext cx="3598336" cy="64362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1">
                    <a:lumMod val="50000"/>
                  </a:schemeClr>
                </a:solidFill>
              </a:rPr>
              <a:t>Patterson peak prediction u=-2x, w=-2z</a:t>
            </a:r>
          </a:p>
        </p:txBody>
      </p:sp>
      <p:sp>
        <p:nvSpPr>
          <p:cNvPr id="12" name="Right Arrow 11"/>
          <p:cNvSpPr/>
          <p:nvPr/>
        </p:nvSpPr>
        <p:spPr>
          <a:xfrm flipH="1">
            <a:off x="2747224" y="3733845"/>
            <a:ext cx="3726905" cy="674906"/>
          </a:xfrm>
          <a:prstGeom prst="rightArrow">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CC3399"/>
                </a:solidFill>
              </a:rPr>
              <a:t>Heavy atom structure determination x=-u/2 z=-w/2</a:t>
            </a:r>
          </a:p>
        </p:txBody>
      </p:sp>
      <p:sp>
        <p:nvSpPr>
          <p:cNvPr id="2" name="Title 1"/>
          <p:cNvSpPr>
            <a:spLocks noGrp="1"/>
          </p:cNvSpPr>
          <p:nvPr>
            <p:ph type="title"/>
          </p:nvPr>
        </p:nvSpPr>
        <p:spPr>
          <a:xfrm>
            <a:off x="444099" y="316778"/>
            <a:ext cx="8229600" cy="1143000"/>
          </a:xfrm>
        </p:spPr>
        <p:txBody>
          <a:bodyPr/>
          <a:lstStyle/>
          <a:p>
            <a:pPr algn="l"/>
            <a:r>
              <a:rPr lang="en-US" sz="3600" dirty="0"/>
              <a:t>The vector table is our bridge between crystal coordinates &amp; Patterson peaks.</a:t>
            </a:r>
          </a:p>
        </p:txBody>
      </p:sp>
      <p:sp>
        <p:nvSpPr>
          <p:cNvPr id="149" name="TextBox 148"/>
          <p:cNvSpPr txBox="1"/>
          <p:nvPr/>
        </p:nvSpPr>
        <p:spPr>
          <a:xfrm>
            <a:off x="390787" y="4308830"/>
            <a:ext cx="338554" cy="461665"/>
          </a:xfrm>
          <a:prstGeom prst="rect">
            <a:avLst/>
          </a:prstGeom>
          <a:noFill/>
        </p:spPr>
        <p:txBody>
          <a:bodyPr wrap="none" rtlCol="0">
            <a:spAutoFit/>
          </a:bodyPr>
          <a:lstStyle/>
          <a:p>
            <a:r>
              <a:rPr lang="en-US" sz="2400" dirty="0">
                <a:effectLst>
                  <a:glow rad="228600">
                    <a:schemeClr val="bg1">
                      <a:alpha val="85000"/>
                    </a:schemeClr>
                  </a:glow>
                </a:effectLst>
              </a:rPr>
              <a:t>z</a:t>
            </a:r>
            <a:endParaRPr lang="en-US" dirty="0">
              <a:effectLst>
                <a:glow rad="228600">
                  <a:schemeClr val="bg1">
                    <a:alpha val="85000"/>
                  </a:schemeClr>
                </a:glow>
              </a:effectLst>
            </a:endParaRPr>
          </a:p>
        </p:txBody>
      </p:sp>
      <p:sp>
        <p:nvSpPr>
          <p:cNvPr id="150" name="TextBox 149"/>
          <p:cNvSpPr txBox="1"/>
          <p:nvPr/>
        </p:nvSpPr>
        <p:spPr>
          <a:xfrm>
            <a:off x="1076529" y="5078985"/>
            <a:ext cx="338554" cy="461665"/>
          </a:xfrm>
          <a:prstGeom prst="rect">
            <a:avLst/>
          </a:prstGeom>
          <a:noFill/>
        </p:spPr>
        <p:txBody>
          <a:bodyPr wrap="none" rtlCol="0">
            <a:spAutoFit/>
          </a:bodyPr>
          <a:lstStyle/>
          <a:p>
            <a:r>
              <a:rPr lang="en-US" sz="2400" dirty="0">
                <a:effectLst>
                  <a:glow rad="228600">
                    <a:schemeClr val="bg1">
                      <a:alpha val="85000"/>
                    </a:schemeClr>
                  </a:glow>
                </a:effectLst>
              </a:rPr>
              <a:t>x</a:t>
            </a:r>
            <a:endParaRPr lang="en-US" dirty="0">
              <a:effectLst>
                <a:glow rad="228600">
                  <a:schemeClr val="bg1">
                    <a:alpha val="85000"/>
                  </a:schemeClr>
                </a:glow>
              </a:effectLst>
            </a:endParaRPr>
          </a:p>
        </p:txBody>
      </p:sp>
      <p:cxnSp>
        <p:nvCxnSpPr>
          <p:cNvPr id="82" name="Straight Connector 81"/>
          <p:cNvCxnSpPr>
            <a:cxnSpLocks/>
          </p:cNvCxnSpPr>
          <p:nvPr/>
        </p:nvCxnSpPr>
        <p:spPr>
          <a:xfrm>
            <a:off x="680692" y="5159590"/>
            <a:ext cx="1487742" cy="0"/>
          </a:xfrm>
          <a:prstGeom prst="line">
            <a:avLst/>
          </a:prstGeom>
          <a:ln w="76200">
            <a:solidFill>
              <a:schemeClr val="tx1">
                <a:alpha val="6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a:cxnSpLocks/>
          </p:cNvCxnSpPr>
          <p:nvPr/>
        </p:nvCxnSpPr>
        <p:spPr>
          <a:xfrm rot="10800000" flipV="1">
            <a:off x="680692" y="3906746"/>
            <a:ext cx="312233" cy="1271381"/>
          </a:xfrm>
          <a:prstGeom prst="line">
            <a:avLst/>
          </a:prstGeom>
          <a:ln w="76200">
            <a:solidFill>
              <a:schemeClr val="tx1">
                <a:alpha val="6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51" name="TextBox 150"/>
          <p:cNvSpPr txBox="1"/>
          <p:nvPr/>
        </p:nvSpPr>
        <p:spPr>
          <a:xfrm>
            <a:off x="780048" y="3515660"/>
            <a:ext cx="1903085" cy="369332"/>
          </a:xfrm>
          <a:prstGeom prst="rect">
            <a:avLst/>
          </a:prstGeom>
          <a:noFill/>
        </p:spPr>
        <p:txBody>
          <a:bodyPr wrap="none" rtlCol="0">
            <a:spAutoFit/>
          </a:bodyPr>
          <a:lstStyle/>
          <a:p>
            <a:r>
              <a:rPr lang="en-US" dirty="0"/>
              <a:t>Crystal Structure</a:t>
            </a:r>
          </a:p>
        </p:txBody>
      </p:sp>
      <p:pic>
        <p:nvPicPr>
          <p:cNvPr id="42" name="Picture 41">
            <a:extLst>
              <a:ext uri="{FF2B5EF4-FFF2-40B4-BE49-F238E27FC236}">
                <a16:creationId xmlns:a16="http://schemas.microsoft.com/office/drawing/2014/main" id="{4249B7A9-650E-4A59-BD2B-D68CD7270697}"/>
              </a:ext>
            </a:extLst>
          </p:cNvPr>
          <p:cNvPicPr>
            <a:picLocks noChangeAspect="1"/>
          </p:cNvPicPr>
          <p:nvPr/>
        </p:nvPicPr>
        <p:blipFill rotWithShape="1">
          <a:blip r:embed="rId4"/>
          <a:srcRect b="57458"/>
          <a:stretch/>
        </p:blipFill>
        <p:spPr>
          <a:xfrm flipV="1">
            <a:off x="721961" y="5102623"/>
            <a:ext cx="1464655" cy="61229"/>
          </a:xfrm>
          <a:prstGeom prst="rect">
            <a:avLst/>
          </a:prstGeom>
        </p:spPr>
      </p:pic>
      <p:pic>
        <p:nvPicPr>
          <p:cNvPr id="43" name="Picture 42">
            <a:extLst>
              <a:ext uri="{FF2B5EF4-FFF2-40B4-BE49-F238E27FC236}">
                <a16:creationId xmlns:a16="http://schemas.microsoft.com/office/drawing/2014/main" id="{3FD47993-18F2-4A5B-AA3D-7050F8B61B5F}"/>
              </a:ext>
            </a:extLst>
          </p:cNvPr>
          <p:cNvPicPr>
            <a:picLocks noChangeAspect="1"/>
          </p:cNvPicPr>
          <p:nvPr/>
        </p:nvPicPr>
        <p:blipFill rotWithShape="1">
          <a:blip r:embed="rId4"/>
          <a:srcRect b="57458"/>
          <a:stretch/>
        </p:blipFill>
        <p:spPr>
          <a:xfrm rot="17036413">
            <a:off x="265547" y="4524241"/>
            <a:ext cx="1257115" cy="52553"/>
          </a:xfrm>
          <a:prstGeom prst="rect">
            <a:avLst/>
          </a:prstGeom>
        </p:spPr>
      </p:pic>
      <p:sp>
        <p:nvSpPr>
          <p:cNvPr id="44" name="Rectangle 43">
            <a:extLst>
              <a:ext uri="{FF2B5EF4-FFF2-40B4-BE49-F238E27FC236}">
                <a16:creationId xmlns:a16="http://schemas.microsoft.com/office/drawing/2014/main" id="{EC761B96-AD92-4524-94A1-D52F7D37E981}"/>
              </a:ext>
            </a:extLst>
          </p:cNvPr>
          <p:cNvSpPr/>
          <p:nvPr/>
        </p:nvSpPr>
        <p:spPr>
          <a:xfrm>
            <a:off x="248389" y="1956135"/>
            <a:ext cx="3057098" cy="1077218"/>
          </a:xfrm>
          <a:prstGeom prst="rect">
            <a:avLst/>
          </a:prstGeom>
        </p:spPr>
        <p:txBody>
          <a:bodyPr wrap="square">
            <a:spAutoFit/>
          </a:bodyPr>
          <a:lstStyle/>
          <a:p>
            <a:r>
              <a:rPr lang="en-US" sz="1600" dirty="0"/>
              <a:t>Space group P2 </a:t>
            </a:r>
          </a:p>
          <a:p>
            <a:r>
              <a:rPr lang="en-US" sz="1400" dirty="0"/>
              <a:t>Symmetry Equivalent Positions</a:t>
            </a:r>
          </a:p>
          <a:p>
            <a:pPr marL="342900" indent="-342900">
              <a:buAutoNum type="arabicParenR"/>
            </a:pPr>
            <a:r>
              <a:rPr lang="en-US" sz="1600" dirty="0" err="1"/>
              <a:t>x,y,z</a:t>
            </a:r>
            <a:endParaRPr lang="en-US" sz="1600" dirty="0"/>
          </a:p>
          <a:p>
            <a:pPr marL="342900" indent="-342900">
              <a:buAutoNum type="arabicParenR"/>
            </a:pPr>
            <a:r>
              <a:rPr lang="en-US" sz="1600" dirty="0"/>
              <a:t>-</a:t>
            </a:r>
            <a:r>
              <a:rPr lang="en-US" sz="1600" dirty="0" err="1"/>
              <a:t>x,y</a:t>
            </a:r>
            <a:r>
              <a:rPr lang="en-US" sz="1600" dirty="0"/>
              <a:t>,-z</a:t>
            </a:r>
            <a:endParaRPr lang="en-US" dirty="0"/>
          </a:p>
        </p:txBody>
      </p:sp>
      <p:grpSp>
        <p:nvGrpSpPr>
          <p:cNvPr id="28" name="Group 27">
            <a:extLst>
              <a:ext uri="{FF2B5EF4-FFF2-40B4-BE49-F238E27FC236}">
                <a16:creationId xmlns:a16="http://schemas.microsoft.com/office/drawing/2014/main" id="{4E3F1DD8-3DCD-43E3-9D96-C96046406616}"/>
              </a:ext>
            </a:extLst>
          </p:cNvPr>
          <p:cNvGrpSpPr/>
          <p:nvPr/>
        </p:nvGrpSpPr>
        <p:grpSpPr>
          <a:xfrm>
            <a:off x="849127" y="4547036"/>
            <a:ext cx="240792" cy="420625"/>
            <a:chOff x="1087957" y="2926322"/>
            <a:chExt cx="240792" cy="420625"/>
          </a:xfrm>
        </p:grpSpPr>
        <p:pic>
          <p:nvPicPr>
            <p:cNvPr id="27" name="Picture 26">
              <a:extLst>
                <a:ext uri="{FF2B5EF4-FFF2-40B4-BE49-F238E27FC236}">
                  <a16:creationId xmlns:a16="http://schemas.microsoft.com/office/drawing/2014/main" id="{6598C0BA-FC73-4BCB-B059-B1788521FE9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7957" y="2926322"/>
              <a:ext cx="240792" cy="420625"/>
            </a:xfrm>
            <a:prstGeom prst="rect">
              <a:avLst/>
            </a:prstGeom>
          </p:spPr>
        </p:pic>
        <p:sp>
          <p:nvSpPr>
            <p:cNvPr id="21" name="Oval 20">
              <a:extLst>
                <a:ext uri="{FF2B5EF4-FFF2-40B4-BE49-F238E27FC236}">
                  <a16:creationId xmlns:a16="http://schemas.microsoft.com/office/drawing/2014/main" id="{196CA097-F0E6-4BD5-8342-D205D9BA641C}"/>
                </a:ext>
              </a:extLst>
            </p:cNvPr>
            <p:cNvSpPr>
              <a:spLocks noChangeAspect="1"/>
            </p:cNvSpPr>
            <p:nvPr/>
          </p:nvSpPr>
          <p:spPr>
            <a:xfrm>
              <a:off x="1169403" y="3132389"/>
              <a:ext cx="91440" cy="91440"/>
            </a:xfrm>
            <a:prstGeom prst="ellipse">
              <a:avLst/>
            </a:prstGeom>
            <a:solidFill>
              <a:schemeClr val="accent1">
                <a:lumMod val="2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F09B5C0A-5500-49EC-82DC-81362054278F}"/>
              </a:ext>
            </a:extLst>
          </p:cNvPr>
          <p:cNvSpPr txBox="1"/>
          <p:nvPr/>
        </p:nvSpPr>
        <p:spPr>
          <a:xfrm>
            <a:off x="118366" y="3109239"/>
            <a:ext cx="2908168" cy="307777"/>
          </a:xfrm>
          <a:prstGeom prst="rect">
            <a:avLst/>
          </a:prstGeom>
          <a:noFill/>
        </p:spPr>
        <p:txBody>
          <a:bodyPr wrap="none" rtlCol="0">
            <a:spAutoFit/>
          </a:bodyPr>
          <a:lstStyle/>
          <a:p>
            <a:r>
              <a:rPr lang="en-US" sz="1400" dirty="0"/>
              <a:t>Consider an atom at (0.1, 0.2, 0.3)</a:t>
            </a:r>
          </a:p>
        </p:txBody>
      </p:sp>
      <p:sp>
        <p:nvSpPr>
          <p:cNvPr id="23" name="Rectangle 22">
            <a:extLst>
              <a:ext uri="{FF2B5EF4-FFF2-40B4-BE49-F238E27FC236}">
                <a16:creationId xmlns:a16="http://schemas.microsoft.com/office/drawing/2014/main" id="{04F2FB57-357D-4557-8B3E-E524EA3AA5F3}"/>
              </a:ext>
            </a:extLst>
          </p:cNvPr>
          <p:cNvSpPr/>
          <p:nvPr/>
        </p:nvSpPr>
        <p:spPr>
          <a:xfrm>
            <a:off x="1059084" y="4612383"/>
            <a:ext cx="1099981" cy="276999"/>
          </a:xfrm>
          <a:prstGeom prst="rect">
            <a:avLst/>
          </a:prstGeom>
        </p:spPr>
        <p:txBody>
          <a:bodyPr wrap="none">
            <a:spAutoFit/>
          </a:bodyPr>
          <a:lstStyle/>
          <a:p>
            <a:r>
              <a:rPr lang="en-US" sz="1200" dirty="0">
                <a:solidFill>
                  <a:schemeClr val="accent1">
                    <a:lumMod val="25000"/>
                  </a:schemeClr>
                </a:solidFill>
              </a:rPr>
              <a:t>(0.1, 0.2, 0.3)</a:t>
            </a:r>
          </a:p>
        </p:txBody>
      </p:sp>
      <p:sp>
        <p:nvSpPr>
          <p:cNvPr id="56" name="Rectangle 55">
            <a:extLst>
              <a:ext uri="{FF2B5EF4-FFF2-40B4-BE49-F238E27FC236}">
                <a16:creationId xmlns:a16="http://schemas.microsoft.com/office/drawing/2014/main" id="{9C0FC43D-6940-400C-8248-7CD47B44857C}"/>
              </a:ext>
            </a:extLst>
          </p:cNvPr>
          <p:cNvSpPr/>
          <p:nvPr/>
        </p:nvSpPr>
        <p:spPr>
          <a:xfrm>
            <a:off x="1436113" y="3930465"/>
            <a:ext cx="1099981" cy="276999"/>
          </a:xfrm>
          <a:prstGeom prst="rect">
            <a:avLst/>
          </a:prstGeom>
        </p:spPr>
        <p:txBody>
          <a:bodyPr wrap="none">
            <a:spAutoFit/>
          </a:bodyPr>
          <a:lstStyle/>
          <a:p>
            <a:r>
              <a:rPr lang="en-US" sz="1200" dirty="0">
                <a:solidFill>
                  <a:schemeClr val="accent1">
                    <a:lumMod val="25000"/>
                  </a:schemeClr>
                </a:solidFill>
              </a:rPr>
              <a:t>(0.9, 0.2, 0.7)</a:t>
            </a:r>
          </a:p>
        </p:txBody>
      </p:sp>
      <p:graphicFrame>
        <p:nvGraphicFramePr>
          <p:cNvPr id="24" name="Table 23">
            <a:extLst>
              <a:ext uri="{FF2B5EF4-FFF2-40B4-BE49-F238E27FC236}">
                <a16:creationId xmlns:a16="http://schemas.microsoft.com/office/drawing/2014/main" id="{42595386-1376-4D94-AA05-573E60FE0FEE}"/>
              </a:ext>
            </a:extLst>
          </p:cNvPr>
          <p:cNvGraphicFramePr>
            <a:graphicFrameLocks noGrp="1"/>
          </p:cNvGraphicFramePr>
          <p:nvPr/>
        </p:nvGraphicFramePr>
        <p:xfrm>
          <a:off x="3408056" y="2611426"/>
          <a:ext cx="2798582" cy="874233"/>
        </p:xfrm>
        <a:graphic>
          <a:graphicData uri="http://schemas.openxmlformats.org/drawingml/2006/table">
            <a:tbl>
              <a:tblPr firstRow="1" bandRow="1">
                <a:tableStyleId>{5940675A-B579-460E-94D1-54222C63F5DA}</a:tableStyleId>
              </a:tblPr>
              <a:tblGrid>
                <a:gridCol w="887720">
                  <a:extLst>
                    <a:ext uri="{9D8B030D-6E8A-4147-A177-3AD203B41FA5}">
                      <a16:colId xmlns:a16="http://schemas.microsoft.com/office/drawing/2014/main" val="1487509198"/>
                    </a:ext>
                  </a:extLst>
                </a:gridCol>
                <a:gridCol w="1043354">
                  <a:extLst>
                    <a:ext uri="{9D8B030D-6E8A-4147-A177-3AD203B41FA5}">
                      <a16:colId xmlns:a16="http://schemas.microsoft.com/office/drawing/2014/main" val="1677008909"/>
                    </a:ext>
                  </a:extLst>
                </a:gridCol>
                <a:gridCol w="867508">
                  <a:extLst>
                    <a:ext uri="{9D8B030D-6E8A-4147-A177-3AD203B41FA5}">
                      <a16:colId xmlns:a16="http://schemas.microsoft.com/office/drawing/2014/main" val="736174298"/>
                    </a:ext>
                  </a:extLst>
                </a:gridCol>
              </a:tblGrid>
              <a:tr h="291411">
                <a:tc>
                  <a:txBody>
                    <a:bodyPr/>
                    <a:lstStyle/>
                    <a:p>
                      <a:endParaRPr lang="en-US" sz="1200" dirty="0">
                        <a:latin typeface="Courier New" panose="02070309020205020404" pitchFamily="49" charset="0"/>
                        <a:cs typeface="Courier New" panose="02070309020205020404" pitchFamily="49" charset="0"/>
                      </a:endParaRPr>
                    </a:p>
                  </a:txBody>
                  <a:tcPr/>
                </a:tc>
                <a:tc>
                  <a:txBody>
                    <a:bodyPr/>
                    <a:lstStyle/>
                    <a:p>
                      <a:r>
                        <a:rPr lang="en-US" sz="1200" dirty="0" err="1">
                          <a:latin typeface="Courier New" panose="02070309020205020404" pitchFamily="49" charset="0"/>
                          <a:cs typeface="Courier New" panose="02070309020205020404" pitchFamily="49" charset="0"/>
                        </a:rPr>
                        <a:t>x,y,z</a:t>
                      </a:r>
                      <a:endParaRPr lang="en-US" sz="1200" dirty="0">
                        <a:latin typeface="Courier New" panose="02070309020205020404" pitchFamily="49" charset="0"/>
                        <a:cs typeface="Courier New" panose="02070309020205020404" pitchFamily="49" charset="0"/>
                      </a:endParaRPr>
                    </a:p>
                  </a:txBody>
                  <a:tcPr/>
                </a:tc>
                <a:tc>
                  <a:txBody>
                    <a:bodyPr/>
                    <a:lstStyle/>
                    <a:p>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x,y</a:t>
                      </a:r>
                      <a:r>
                        <a:rPr lang="en-US" sz="1200" dirty="0">
                          <a:latin typeface="Courier New" panose="02070309020205020404" pitchFamily="49" charset="0"/>
                          <a:cs typeface="Courier New" panose="02070309020205020404" pitchFamily="49" charset="0"/>
                        </a:rPr>
                        <a:t>,-z</a:t>
                      </a:r>
                    </a:p>
                  </a:txBody>
                  <a:tcPr/>
                </a:tc>
                <a:extLst>
                  <a:ext uri="{0D108BD9-81ED-4DB2-BD59-A6C34878D82A}">
                    <a16:rowId xmlns:a16="http://schemas.microsoft.com/office/drawing/2014/main" val="825377162"/>
                  </a:ext>
                </a:extLst>
              </a:tr>
              <a:tr h="291411">
                <a:tc>
                  <a:txBody>
                    <a:bodyPr/>
                    <a:lstStyle/>
                    <a:p>
                      <a:r>
                        <a:rPr lang="en-US" sz="1200" dirty="0" err="1">
                          <a:latin typeface="Courier New" panose="02070309020205020404" pitchFamily="49" charset="0"/>
                          <a:cs typeface="Courier New" panose="02070309020205020404" pitchFamily="49" charset="0"/>
                        </a:rPr>
                        <a:t>x,y,z</a:t>
                      </a:r>
                      <a:endParaRPr lang="en-US" sz="1200" dirty="0">
                        <a:latin typeface="Courier New" panose="02070309020205020404" pitchFamily="49" charset="0"/>
                        <a:cs typeface="Courier New" panose="02070309020205020404" pitchFamily="49" charset="0"/>
                      </a:endParaRPr>
                    </a:p>
                  </a:txBody>
                  <a:tcPr/>
                </a:tc>
                <a:tc>
                  <a:txBody>
                    <a:bodyPr/>
                    <a:lstStyle/>
                    <a:p>
                      <a:r>
                        <a:rPr lang="en-US" sz="1200" dirty="0">
                          <a:latin typeface="Courier New" panose="02070309020205020404" pitchFamily="49" charset="0"/>
                          <a:cs typeface="Courier New" panose="02070309020205020404" pitchFamily="49" charset="0"/>
                        </a:rPr>
                        <a:t>0,0,0</a:t>
                      </a:r>
                    </a:p>
                  </a:txBody>
                  <a:tcPr/>
                </a:tc>
                <a:tc>
                  <a:txBody>
                    <a:bodyPr/>
                    <a:lstStyle/>
                    <a:p>
                      <a:r>
                        <a:rPr lang="en-US" sz="1200" dirty="0">
                          <a:latin typeface="Courier New" panose="02070309020205020404" pitchFamily="49" charset="0"/>
                          <a:cs typeface="Courier New" panose="02070309020205020404" pitchFamily="49" charset="0"/>
                        </a:rPr>
                        <a:t>2x,0,2z</a:t>
                      </a:r>
                    </a:p>
                  </a:txBody>
                  <a:tcPr/>
                </a:tc>
                <a:extLst>
                  <a:ext uri="{0D108BD9-81ED-4DB2-BD59-A6C34878D82A}">
                    <a16:rowId xmlns:a16="http://schemas.microsoft.com/office/drawing/2014/main" val="1375825790"/>
                  </a:ext>
                </a:extLst>
              </a:tr>
              <a:tr h="2914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x,y</a:t>
                      </a:r>
                      <a:r>
                        <a:rPr lang="en-US" sz="1200" dirty="0">
                          <a:latin typeface="Courier New" panose="02070309020205020404" pitchFamily="49" charset="0"/>
                          <a:cs typeface="Courier New" panose="02070309020205020404" pitchFamily="49" charset="0"/>
                        </a:rPr>
                        <a:t>,-z</a:t>
                      </a:r>
                    </a:p>
                  </a:txBody>
                  <a:tcPr/>
                </a:tc>
                <a:tc>
                  <a:txBody>
                    <a:bodyPr/>
                    <a:lstStyle/>
                    <a:p>
                      <a:r>
                        <a:rPr lang="en-US" sz="1200" dirty="0">
                          <a:latin typeface="Courier New" panose="02070309020205020404" pitchFamily="49" charset="0"/>
                          <a:cs typeface="Courier New" panose="02070309020205020404" pitchFamily="49" charset="0"/>
                        </a:rPr>
                        <a:t>-2x,0,-2y</a:t>
                      </a:r>
                    </a:p>
                  </a:txBody>
                  <a:tcPr/>
                </a:tc>
                <a:tc>
                  <a:txBody>
                    <a:bodyPr/>
                    <a:lstStyle/>
                    <a:p>
                      <a:r>
                        <a:rPr lang="en-US" sz="1200" dirty="0">
                          <a:latin typeface="Courier New" panose="02070309020205020404" pitchFamily="49" charset="0"/>
                          <a:cs typeface="Courier New" panose="02070309020205020404" pitchFamily="49" charset="0"/>
                        </a:rPr>
                        <a:t>0,0,0</a:t>
                      </a:r>
                    </a:p>
                  </a:txBody>
                  <a:tcPr/>
                </a:tc>
                <a:extLst>
                  <a:ext uri="{0D108BD9-81ED-4DB2-BD59-A6C34878D82A}">
                    <a16:rowId xmlns:a16="http://schemas.microsoft.com/office/drawing/2014/main" val="1849635398"/>
                  </a:ext>
                </a:extLst>
              </a:tr>
            </a:tbl>
          </a:graphicData>
        </a:graphic>
      </p:graphicFrame>
      <p:sp>
        <p:nvSpPr>
          <p:cNvPr id="25" name="TextBox 24">
            <a:extLst>
              <a:ext uri="{FF2B5EF4-FFF2-40B4-BE49-F238E27FC236}">
                <a16:creationId xmlns:a16="http://schemas.microsoft.com/office/drawing/2014/main" id="{3EEB76F9-8473-488F-BFDF-B50891D80982}"/>
              </a:ext>
            </a:extLst>
          </p:cNvPr>
          <p:cNvSpPr txBox="1"/>
          <p:nvPr/>
        </p:nvSpPr>
        <p:spPr>
          <a:xfrm>
            <a:off x="3960246" y="2286224"/>
            <a:ext cx="1754391" cy="276999"/>
          </a:xfrm>
          <a:prstGeom prst="rect">
            <a:avLst/>
          </a:prstGeom>
          <a:noFill/>
        </p:spPr>
        <p:txBody>
          <a:bodyPr wrap="none" rtlCol="0">
            <a:spAutoFit/>
          </a:bodyPr>
          <a:lstStyle/>
          <a:p>
            <a:r>
              <a:rPr lang="en-US" baseline="-25000" dirty="0"/>
              <a:t>Table of vectors (</a:t>
            </a:r>
            <a:r>
              <a:rPr lang="en-US" baseline="-25000" dirty="0" err="1"/>
              <a:t>u,v,w</a:t>
            </a:r>
            <a:r>
              <a:rPr lang="en-US" baseline="-25000" dirty="0"/>
              <a:t>)</a:t>
            </a:r>
          </a:p>
        </p:txBody>
      </p:sp>
      <p:grpSp>
        <p:nvGrpSpPr>
          <p:cNvPr id="67" name="Group 66">
            <a:extLst>
              <a:ext uri="{FF2B5EF4-FFF2-40B4-BE49-F238E27FC236}">
                <a16:creationId xmlns:a16="http://schemas.microsoft.com/office/drawing/2014/main" id="{C18277A4-2D05-4CB8-823E-368AED4C8A65}"/>
              </a:ext>
            </a:extLst>
          </p:cNvPr>
          <p:cNvGrpSpPr/>
          <p:nvPr/>
        </p:nvGrpSpPr>
        <p:grpSpPr>
          <a:xfrm rot="10800000">
            <a:off x="2138526" y="4146285"/>
            <a:ext cx="240792" cy="420625"/>
            <a:chOff x="1087957" y="2926322"/>
            <a:chExt cx="240792" cy="420625"/>
          </a:xfrm>
        </p:grpSpPr>
        <p:pic>
          <p:nvPicPr>
            <p:cNvPr id="70" name="Picture 69">
              <a:extLst>
                <a:ext uri="{FF2B5EF4-FFF2-40B4-BE49-F238E27FC236}">
                  <a16:creationId xmlns:a16="http://schemas.microsoft.com/office/drawing/2014/main" id="{E4BC61E0-AEEA-4697-89AE-3AC34DC3C14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7957" y="2926322"/>
              <a:ext cx="240792" cy="420625"/>
            </a:xfrm>
            <a:prstGeom prst="rect">
              <a:avLst/>
            </a:prstGeom>
          </p:spPr>
        </p:pic>
        <p:sp>
          <p:nvSpPr>
            <p:cNvPr id="71" name="Oval 70">
              <a:extLst>
                <a:ext uri="{FF2B5EF4-FFF2-40B4-BE49-F238E27FC236}">
                  <a16:creationId xmlns:a16="http://schemas.microsoft.com/office/drawing/2014/main" id="{57180528-5412-4FF2-A791-69C6CABD8525}"/>
                </a:ext>
              </a:extLst>
            </p:cNvPr>
            <p:cNvSpPr>
              <a:spLocks noChangeAspect="1"/>
            </p:cNvSpPr>
            <p:nvPr/>
          </p:nvSpPr>
          <p:spPr>
            <a:xfrm>
              <a:off x="1169403" y="3132389"/>
              <a:ext cx="91440" cy="91440"/>
            </a:xfrm>
            <a:prstGeom prst="ellipse">
              <a:avLst/>
            </a:prstGeom>
            <a:solidFill>
              <a:schemeClr val="accent1">
                <a:lumMod val="2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sp>
        <p:nvSpPr>
          <p:cNvPr id="81" name="Parallelogram 80">
            <a:extLst>
              <a:ext uri="{FF2B5EF4-FFF2-40B4-BE49-F238E27FC236}">
                <a16:creationId xmlns:a16="http://schemas.microsoft.com/office/drawing/2014/main" id="{576928D1-9BD3-493C-AB51-D4F32AB558E0}"/>
              </a:ext>
            </a:extLst>
          </p:cNvPr>
          <p:cNvSpPr/>
          <p:nvPr/>
        </p:nvSpPr>
        <p:spPr>
          <a:xfrm>
            <a:off x="6936898" y="3980741"/>
            <a:ext cx="1748101" cy="1235676"/>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a:extLst>
              <a:ext uri="{FF2B5EF4-FFF2-40B4-BE49-F238E27FC236}">
                <a16:creationId xmlns:a16="http://schemas.microsoft.com/office/drawing/2014/main" id="{C065D3F7-0845-4C0A-ABA5-DA9748E53FB8}"/>
              </a:ext>
            </a:extLst>
          </p:cNvPr>
          <p:cNvSpPr txBox="1"/>
          <p:nvPr/>
        </p:nvSpPr>
        <p:spPr>
          <a:xfrm>
            <a:off x="6608997" y="4364436"/>
            <a:ext cx="407484" cy="461665"/>
          </a:xfrm>
          <a:prstGeom prst="rect">
            <a:avLst/>
          </a:prstGeom>
          <a:noFill/>
        </p:spPr>
        <p:txBody>
          <a:bodyPr wrap="square" rtlCol="0">
            <a:spAutoFit/>
          </a:bodyPr>
          <a:lstStyle/>
          <a:p>
            <a:r>
              <a:rPr lang="en-US" sz="2400" dirty="0">
                <a:effectLst>
                  <a:glow rad="228600">
                    <a:schemeClr val="bg1">
                      <a:alpha val="85000"/>
                    </a:schemeClr>
                  </a:glow>
                </a:effectLst>
              </a:rPr>
              <a:t>w</a:t>
            </a:r>
            <a:endParaRPr lang="en-US" dirty="0">
              <a:effectLst>
                <a:glow rad="228600">
                  <a:schemeClr val="bg1">
                    <a:alpha val="85000"/>
                  </a:schemeClr>
                </a:glow>
              </a:effectLst>
            </a:endParaRPr>
          </a:p>
        </p:txBody>
      </p:sp>
      <p:sp>
        <p:nvSpPr>
          <p:cNvPr id="85" name="TextBox 84">
            <a:extLst>
              <a:ext uri="{FF2B5EF4-FFF2-40B4-BE49-F238E27FC236}">
                <a16:creationId xmlns:a16="http://schemas.microsoft.com/office/drawing/2014/main" id="{4FDFE348-8FEE-462A-A442-33A86B7386A3}"/>
              </a:ext>
            </a:extLst>
          </p:cNvPr>
          <p:cNvSpPr txBox="1"/>
          <p:nvPr/>
        </p:nvSpPr>
        <p:spPr>
          <a:xfrm>
            <a:off x="7294739" y="5134591"/>
            <a:ext cx="356188" cy="461665"/>
          </a:xfrm>
          <a:prstGeom prst="rect">
            <a:avLst/>
          </a:prstGeom>
          <a:noFill/>
        </p:spPr>
        <p:txBody>
          <a:bodyPr wrap="square" rtlCol="0">
            <a:spAutoFit/>
          </a:bodyPr>
          <a:lstStyle/>
          <a:p>
            <a:r>
              <a:rPr lang="en-US" sz="2400" dirty="0">
                <a:effectLst>
                  <a:glow rad="228600">
                    <a:schemeClr val="bg1">
                      <a:alpha val="85000"/>
                    </a:schemeClr>
                  </a:glow>
                </a:effectLst>
              </a:rPr>
              <a:t>u</a:t>
            </a:r>
            <a:endParaRPr lang="en-US" dirty="0">
              <a:effectLst>
                <a:glow rad="228600">
                  <a:schemeClr val="bg1">
                    <a:alpha val="85000"/>
                  </a:schemeClr>
                </a:glow>
              </a:effectLst>
            </a:endParaRPr>
          </a:p>
        </p:txBody>
      </p:sp>
      <p:grpSp>
        <p:nvGrpSpPr>
          <p:cNvPr id="68" name="Group 67">
            <a:extLst>
              <a:ext uri="{FF2B5EF4-FFF2-40B4-BE49-F238E27FC236}">
                <a16:creationId xmlns:a16="http://schemas.microsoft.com/office/drawing/2014/main" id="{A81AF806-AC19-4B4C-A0D1-D4AEC721AE08}"/>
              </a:ext>
            </a:extLst>
          </p:cNvPr>
          <p:cNvGrpSpPr>
            <a:grpSpLocks noChangeAspect="1"/>
          </p:cNvGrpSpPr>
          <p:nvPr/>
        </p:nvGrpSpPr>
        <p:grpSpPr>
          <a:xfrm>
            <a:off x="6780737" y="5009013"/>
            <a:ext cx="359659" cy="359659"/>
            <a:chOff x="8591059" y="2033993"/>
            <a:chExt cx="164592" cy="164592"/>
          </a:xfrm>
        </p:grpSpPr>
        <p:sp>
          <p:nvSpPr>
            <p:cNvPr id="69" name="Oval 68">
              <a:extLst>
                <a:ext uri="{FF2B5EF4-FFF2-40B4-BE49-F238E27FC236}">
                  <a16:creationId xmlns:a16="http://schemas.microsoft.com/office/drawing/2014/main" id="{EBE2FA61-A9A7-4B97-B06A-84ED94938798}"/>
                </a:ext>
              </a:extLst>
            </p:cNvPr>
            <p:cNvSpPr>
              <a:spLocks noChangeAspect="1"/>
            </p:cNvSpPr>
            <p:nvPr/>
          </p:nvSpPr>
          <p:spPr>
            <a:xfrm rot="10800000">
              <a:off x="8636779" y="2079713"/>
              <a:ext cx="73152" cy="73152"/>
            </a:xfrm>
            <a:prstGeom prst="ellipse">
              <a:avLst/>
            </a:prstGeom>
            <a:solidFill>
              <a:schemeClr val="accent1">
                <a:lumMod val="25000"/>
              </a:schemeClr>
            </a:solidFill>
            <a:ln w="28575">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DDE23CBA-FA10-444A-A7A4-39749B65A689}"/>
                </a:ext>
              </a:extLst>
            </p:cNvPr>
            <p:cNvSpPr>
              <a:spLocks noChangeAspect="1"/>
            </p:cNvSpPr>
            <p:nvPr/>
          </p:nvSpPr>
          <p:spPr>
            <a:xfrm>
              <a:off x="8618491" y="2061425"/>
              <a:ext cx="109728" cy="109728"/>
            </a:xfrm>
            <a:prstGeom prst="ellipse">
              <a:avLst/>
            </a:prstGeom>
            <a:noFill/>
            <a:ln w="28575">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4C601F0D-3467-4CA3-8F1A-A52BC010C8ED}"/>
                </a:ext>
              </a:extLst>
            </p:cNvPr>
            <p:cNvSpPr>
              <a:spLocks noChangeAspect="1"/>
            </p:cNvSpPr>
            <p:nvPr/>
          </p:nvSpPr>
          <p:spPr>
            <a:xfrm>
              <a:off x="8591059" y="2033993"/>
              <a:ext cx="164592" cy="164592"/>
            </a:xfrm>
            <a:prstGeom prst="ellipse">
              <a:avLst/>
            </a:prstGeom>
            <a:noFill/>
            <a:ln w="28575">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6" name="Straight Connector 85">
            <a:extLst>
              <a:ext uri="{FF2B5EF4-FFF2-40B4-BE49-F238E27FC236}">
                <a16:creationId xmlns:a16="http://schemas.microsoft.com/office/drawing/2014/main" id="{B02E0C5D-D78B-40E6-91E3-9D8FE8D6AB67}"/>
              </a:ext>
            </a:extLst>
          </p:cNvPr>
          <p:cNvCxnSpPr>
            <a:cxnSpLocks/>
          </p:cNvCxnSpPr>
          <p:nvPr/>
        </p:nvCxnSpPr>
        <p:spPr>
          <a:xfrm>
            <a:off x="6898902" y="5215196"/>
            <a:ext cx="1487742" cy="0"/>
          </a:xfrm>
          <a:prstGeom prst="line">
            <a:avLst/>
          </a:prstGeom>
          <a:ln w="76200">
            <a:solidFill>
              <a:schemeClr val="tx1">
                <a:alpha val="6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32E657FB-8695-49D7-AB3C-CB1127B4D0DF}"/>
              </a:ext>
            </a:extLst>
          </p:cNvPr>
          <p:cNvCxnSpPr>
            <a:cxnSpLocks/>
          </p:cNvCxnSpPr>
          <p:nvPr/>
        </p:nvCxnSpPr>
        <p:spPr>
          <a:xfrm rot="10800000" flipV="1">
            <a:off x="6898902" y="3962352"/>
            <a:ext cx="312233" cy="1271381"/>
          </a:xfrm>
          <a:prstGeom prst="line">
            <a:avLst/>
          </a:prstGeom>
          <a:ln w="76200">
            <a:solidFill>
              <a:schemeClr val="tx1">
                <a:alpha val="6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BA60CA17-ED9F-4022-9C0C-66D5D1EBD506}"/>
              </a:ext>
            </a:extLst>
          </p:cNvPr>
          <p:cNvSpPr txBox="1"/>
          <p:nvPr/>
        </p:nvSpPr>
        <p:spPr>
          <a:xfrm>
            <a:off x="6998258" y="3571266"/>
            <a:ext cx="1685077" cy="369332"/>
          </a:xfrm>
          <a:prstGeom prst="rect">
            <a:avLst/>
          </a:prstGeom>
          <a:noFill/>
        </p:spPr>
        <p:txBody>
          <a:bodyPr wrap="square" rtlCol="0">
            <a:spAutoFit/>
          </a:bodyPr>
          <a:lstStyle/>
          <a:p>
            <a:r>
              <a:rPr lang="en-US" dirty="0"/>
              <a:t>Patterson Map</a:t>
            </a:r>
          </a:p>
        </p:txBody>
      </p:sp>
      <p:pic>
        <p:nvPicPr>
          <p:cNvPr id="89" name="Picture 88">
            <a:extLst>
              <a:ext uri="{FF2B5EF4-FFF2-40B4-BE49-F238E27FC236}">
                <a16:creationId xmlns:a16="http://schemas.microsoft.com/office/drawing/2014/main" id="{F564FC2A-3D12-47F7-8006-C792D140CA2D}"/>
              </a:ext>
            </a:extLst>
          </p:cNvPr>
          <p:cNvPicPr>
            <a:picLocks noChangeAspect="1"/>
          </p:cNvPicPr>
          <p:nvPr/>
        </p:nvPicPr>
        <p:blipFill rotWithShape="1">
          <a:blip r:embed="rId4"/>
          <a:srcRect b="57458"/>
          <a:stretch/>
        </p:blipFill>
        <p:spPr>
          <a:xfrm flipV="1">
            <a:off x="6940171" y="5158229"/>
            <a:ext cx="1464655" cy="61229"/>
          </a:xfrm>
          <a:prstGeom prst="rect">
            <a:avLst/>
          </a:prstGeom>
        </p:spPr>
      </p:pic>
      <p:pic>
        <p:nvPicPr>
          <p:cNvPr id="90" name="Picture 89">
            <a:extLst>
              <a:ext uri="{FF2B5EF4-FFF2-40B4-BE49-F238E27FC236}">
                <a16:creationId xmlns:a16="http://schemas.microsoft.com/office/drawing/2014/main" id="{42E3A15E-5B69-4A2B-9278-8AA659629E7A}"/>
              </a:ext>
            </a:extLst>
          </p:cNvPr>
          <p:cNvPicPr>
            <a:picLocks noChangeAspect="1"/>
          </p:cNvPicPr>
          <p:nvPr/>
        </p:nvPicPr>
        <p:blipFill rotWithShape="1">
          <a:blip r:embed="rId4"/>
          <a:srcRect b="57458"/>
          <a:stretch/>
        </p:blipFill>
        <p:spPr>
          <a:xfrm rot="17036413">
            <a:off x="6483757" y="4579847"/>
            <a:ext cx="1257115" cy="52553"/>
          </a:xfrm>
          <a:prstGeom prst="rect">
            <a:avLst/>
          </a:prstGeom>
        </p:spPr>
      </p:pic>
      <p:sp>
        <p:nvSpPr>
          <p:cNvPr id="94" name="Rectangle 93">
            <a:extLst>
              <a:ext uri="{FF2B5EF4-FFF2-40B4-BE49-F238E27FC236}">
                <a16:creationId xmlns:a16="http://schemas.microsoft.com/office/drawing/2014/main" id="{BC18D2EA-E60C-486B-8759-6ECF9C94849E}"/>
              </a:ext>
            </a:extLst>
          </p:cNvPr>
          <p:cNvSpPr/>
          <p:nvPr/>
        </p:nvSpPr>
        <p:spPr>
          <a:xfrm>
            <a:off x="7128636" y="4179438"/>
            <a:ext cx="1099981" cy="276999"/>
          </a:xfrm>
          <a:prstGeom prst="rect">
            <a:avLst/>
          </a:prstGeom>
        </p:spPr>
        <p:txBody>
          <a:bodyPr wrap="square">
            <a:spAutoFit/>
          </a:bodyPr>
          <a:lstStyle/>
          <a:p>
            <a:r>
              <a:rPr lang="en-US" sz="1200" dirty="0">
                <a:solidFill>
                  <a:schemeClr val="accent1">
                    <a:lumMod val="25000"/>
                  </a:schemeClr>
                </a:solidFill>
              </a:rPr>
              <a:t>(0.2, 0.0, 0.6)</a:t>
            </a:r>
          </a:p>
        </p:txBody>
      </p:sp>
      <p:sp>
        <p:nvSpPr>
          <p:cNvPr id="98" name="Rectangle 97">
            <a:extLst>
              <a:ext uri="{FF2B5EF4-FFF2-40B4-BE49-F238E27FC236}">
                <a16:creationId xmlns:a16="http://schemas.microsoft.com/office/drawing/2014/main" id="{B01A8452-0D45-43B9-AB46-4C79E7A3A43C}"/>
              </a:ext>
            </a:extLst>
          </p:cNvPr>
          <p:cNvSpPr/>
          <p:nvPr/>
        </p:nvSpPr>
        <p:spPr>
          <a:xfrm>
            <a:off x="7743464" y="4427698"/>
            <a:ext cx="1099981" cy="276999"/>
          </a:xfrm>
          <a:prstGeom prst="rect">
            <a:avLst/>
          </a:prstGeom>
        </p:spPr>
        <p:txBody>
          <a:bodyPr wrap="square">
            <a:spAutoFit/>
          </a:bodyPr>
          <a:lstStyle/>
          <a:p>
            <a:r>
              <a:rPr lang="en-US" sz="1200" dirty="0">
                <a:solidFill>
                  <a:schemeClr val="accent1">
                    <a:lumMod val="25000"/>
                  </a:schemeClr>
                </a:solidFill>
              </a:rPr>
              <a:t>(0.8, 0.0, 0.4)</a:t>
            </a:r>
          </a:p>
        </p:txBody>
      </p:sp>
      <p:grpSp>
        <p:nvGrpSpPr>
          <p:cNvPr id="34" name="Group 33">
            <a:extLst>
              <a:ext uri="{FF2B5EF4-FFF2-40B4-BE49-F238E27FC236}">
                <a16:creationId xmlns:a16="http://schemas.microsoft.com/office/drawing/2014/main" id="{487F634C-5BDA-4A2F-9629-3C95E126D38A}"/>
              </a:ext>
            </a:extLst>
          </p:cNvPr>
          <p:cNvGrpSpPr/>
          <p:nvPr/>
        </p:nvGrpSpPr>
        <p:grpSpPr>
          <a:xfrm>
            <a:off x="7327982" y="4403949"/>
            <a:ext cx="164592" cy="164592"/>
            <a:chOff x="8591059" y="2033993"/>
            <a:chExt cx="164592" cy="164592"/>
          </a:xfrm>
        </p:grpSpPr>
        <p:sp>
          <p:nvSpPr>
            <p:cNvPr id="101" name="Oval 100">
              <a:extLst>
                <a:ext uri="{FF2B5EF4-FFF2-40B4-BE49-F238E27FC236}">
                  <a16:creationId xmlns:a16="http://schemas.microsoft.com/office/drawing/2014/main" id="{7AA5C466-96A8-4881-9FAB-BA4860EAC65C}"/>
                </a:ext>
              </a:extLst>
            </p:cNvPr>
            <p:cNvSpPr>
              <a:spLocks noChangeAspect="1"/>
            </p:cNvSpPr>
            <p:nvPr/>
          </p:nvSpPr>
          <p:spPr>
            <a:xfrm rot="10800000">
              <a:off x="8636779" y="2079713"/>
              <a:ext cx="73152" cy="73152"/>
            </a:xfrm>
            <a:prstGeom prst="ellipse">
              <a:avLst/>
            </a:prstGeom>
            <a:solidFill>
              <a:schemeClr val="accent1">
                <a:lumMod val="2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7719394E-D20F-40A6-9D7F-B1836BDA3A65}"/>
                </a:ext>
              </a:extLst>
            </p:cNvPr>
            <p:cNvSpPr>
              <a:spLocks noChangeAspect="1"/>
            </p:cNvSpPr>
            <p:nvPr/>
          </p:nvSpPr>
          <p:spPr>
            <a:xfrm>
              <a:off x="8618491" y="2061425"/>
              <a:ext cx="109728" cy="109728"/>
            </a:xfrm>
            <a:prstGeom prst="ellipse">
              <a:avLst/>
            </a:prstGeom>
            <a:noFill/>
            <a:ln w="12700">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E43E6F0D-EC24-49D3-ACF7-1A70364EB139}"/>
                </a:ext>
              </a:extLst>
            </p:cNvPr>
            <p:cNvSpPr>
              <a:spLocks noChangeAspect="1"/>
            </p:cNvSpPr>
            <p:nvPr/>
          </p:nvSpPr>
          <p:spPr>
            <a:xfrm>
              <a:off x="8591059" y="2033993"/>
              <a:ext cx="164592" cy="164592"/>
            </a:xfrm>
            <a:prstGeom prst="ellipse">
              <a:avLst/>
            </a:prstGeom>
            <a:noFill/>
            <a:ln w="12700">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E084106D-CE00-4E44-BAED-086E89298773}"/>
              </a:ext>
            </a:extLst>
          </p:cNvPr>
          <p:cNvGrpSpPr/>
          <p:nvPr/>
        </p:nvGrpSpPr>
        <p:grpSpPr>
          <a:xfrm>
            <a:off x="8143660" y="4655910"/>
            <a:ext cx="164592" cy="164592"/>
            <a:chOff x="8591059" y="2033993"/>
            <a:chExt cx="164592" cy="164592"/>
          </a:xfrm>
        </p:grpSpPr>
        <p:sp>
          <p:nvSpPr>
            <p:cNvPr id="119" name="Oval 118">
              <a:extLst>
                <a:ext uri="{FF2B5EF4-FFF2-40B4-BE49-F238E27FC236}">
                  <a16:creationId xmlns:a16="http://schemas.microsoft.com/office/drawing/2014/main" id="{59D3F1D1-E4C7-4CE2-BAF4-8FE080D8BA6D}"/>
                </a:ext>
              </a:extLst>
            </p:cNvPr>
            <p:cNvSpPr>
              <a:spLocks noChangeAspect="1"/>
            </p:cNvSpPr>
            <p:nvPr/>
          </p:nvSpPr>
          <p:spPr>
            <a:xfrm rot="10800000">
              <a:off x="8636779" y="2079713"/>
              <a:ext cx="73152" cy="73152"/>
            </a:xfrm>
            <a:prstGeom prst="ellipse">
              <a:avLst/>
            </a:prstGeom>
            <a:solidFill>
              <a:schemeClr val="accent1">
                <a:lumMod val="2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20" name="Oval 119">
              <a:extLst>
                <a:ext uri="{FF2B5EF4-FFF2-40B4-BE49-F238E27FC236}">
                  <a16:creationId xmlns:a16="http://schemas.microsoft.com/office/drawing/2014/main" id="{ECB77D9F-6E73-45E1-AB10-EF70293E35AD}"/>
                </a:ext>
              </a:extLst>
            </p:cNvPr>
            <p:cNvSpPr>
              <a:spLocks noChangeAspect="1"/>
            </p:cNvSpPr>
            <p:nvPr/>
          </p:nvSpPr>
          <p:spPr>
            <a:xfrm>
              <a:off x="8618491" y="2061425"/>
              <a:ext cx="109728" cy="109728"/>
            </a:xfrm>
            <a:prstGeom prst="ellipse">
              <a:avLst/>
            </a:prstGeom>
            <a:noFill/>
            <a:ln w="12700">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a:extLst>
                <a:ext uri="{FF2B5EF4-FFF2-40B4-BE49-F238E27FC236}">
                  <a16:creationId xmlns:a16="http://schemas.microsoft.com/office/drawing/2014/main" id="{16DBB6CE-3D54-4710-83BF-3B1FC68072F8}"/>
                </a:ext>
              </a:extLst>
            </p:cNvPr>
            <p:cNvSpPr>
              <a:spLocks noChangeAspect="1"/>
            </p:cNvSpPr>
            <p:nvPr/>
          </p:nvSpPr>
          <p:spPr>
            <a:xfrm>
              <a:off x="8591059" y="2033993"/>
              <a:ext cx="164592" cy="164592"/>
            </a:xfrm>
            <a:prstGeom prst="ellipse">
              <a:avLst/>
            </a:prstGeom>
            <a:noFill/>
            <a:ln w="12700">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7" name="Picture 106">
            <a:extLst>
              <a:ext uri="{FF2B5EF4-FFF2-40B4-BE49-F238E27FC236}">
                <a16:creationId xmlns:a16="http://schemas.microsoft.com/office/drawing/2014/main" id="{7F20AC3F-0BAC-40C5-BEE6-A66C65E534E6}"/>
              </a:ext>
            </a:extLst>
          </p:cNvPr>
          <p:cNvPicPr>
            <a:picLocks noChangeAspect="1"/>
          </p:cNvPicPr>
          <p:nvPr/>
        </p:nvPicPr>
        <p:blipFill rotWithShape="1">
          <a:blip r:embed="rId4"/>
          <a:srcRect b="57458"/>
          <a:stretch/>
        </p:blipFill>
        <p:spPr>
          <a:xfrm rot="17036413">
            <a:off x="1716374" y="4519680"/>
            <a:ext cx="1257115" cy="52553"/>
          </a:xfrm>
          <a:prstGeom prst="rect">
            <a:avLst/>
          </a:prstGeom>
        </p:spPr>
      </p:pic>
      <p:cxnSp>
        <p:nvCxnSpPr>
          <p:cNvPr id="74" name="Straight Arrow Connector 73">
            <a:extLst>
              <a:ext uri="{FF2B5EF4-FFF2-40B4-BE49-F238E27FC236}">
                <a16:creationId xmlns:a16="http://schemas.microsoft.com/office/drawing/2014/main" id="{515B0767-31F5-40E5-AE7D-F02F095FEEE4}"/>
              </a:ext>
            </a:extLst>
          </p:cNvPr>
          <p:cNvCxnSpPr>
            <a:cxnSpLocks/>
          </p:cNvCxnSpPr>
          <p:nvPr/>
        </p:nvCxnSpPr>
        <p:spPr>
          <a:xfrm flipH="1">
            <a:off x="970646" y="4304851"/>
            <a:ext cx="1288763" cy="467849"/>
          </a:xfrm>
          <a:prstGeom prst="straightConnector1">
            <a:avLst/>
          </a:prstGeom>
          <a:ln>
            <a:headEnd type="none"/>
            <a:tailEnd type="triangle"/>
          </a:ln>
        </p:spPr>
        <p:style>
          <a:lnRef idx="1">
            <a:schemeClr val="accent4"/>
          </a:lnRef>
          <a:fillRef idx="0">
            <a:schemeClr val="accent4"/>
          </a:fillRef>
          <a:effectRef idx="0">
            <a:schemeClr val="accent4"/>
          </a:effectRef>
          <a:fontRef idx="minor">
            <a:schemeClr val="tx1"/>
          </a:fontRef>
        </p:style>
      </p:cxnSp>
      <p:cxnSp>
        <p:nvCxnSpPr>
          <p:cNvPr id="75" name="Straight Arrow Connector 74">
            <a:extLst>
              <a:ext uri="{FF2B5EF4-FFF2-40B4-BE49-F238E27FC236}">
                <a16:creationId xmlns:a16="http://schemas.microsoft.com/office/drawing/2014/main" id="{EE3B16F2-F6A2-4C25-8FF2-93A20705F5C4}"/>
              </a:ext>
            </a:extLst>
          </p:cNvPr>
          <p:cNvCxnSpPr>
            <a:cxnSpLocks/>
          </p:cNvCxnSpPr>
          <p:nvPr/>
        </p:nvCxnSpPr>
        <p:spPr>
          <a:xfrm rot="10800000" flipH="1">
            <a:off x="984580" y="4335657"/>
            <a:ext cx="1288763" cy="467849"/>
          </a:xfrm>
          <a:prstGeom prst="straightConnector1">
            <a:avLst/>
          </a:prstGeom>
          <a:ln>
            <a:headEnd type="none"/>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290767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arallelogram 8">
            <a:extLst>
              <a:ext uri="{FF2B5EF4-FFF2-40B4-BE49-F238E27FC236}">
                <a16:creationId xmlns:a16="http://schemas.microsoft.com/office/drawing/2014/main" id="{529E81FE-D018-40C1-A459-71B74365DB54}"/>
              </a:ext>
            </a:extLst>
          </p:cNvPr>
          <p:cNvSpPr/>
          <p:nvPr/>
        </p:nvSpPr>
        <p:spPr>
          <a:xfrm>
            <a:off x="718688" y="3925135"/>
            <a:ext cx="1748101" cy="1235676"/>
          </a:xfrm>
          <a:prstGeom prst="parallelogram">
            <a:avLst/>
          </a:prstGeom>
          <a:solidFill>
            <a:srgbClr val="FFCCFF"/>
          </a:solidFill>
          <a:ln>
            <a:solidFill>
              <a:srgbClr val="F0AE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flipH="1">
            <a:off x="2747224" y="3733845"/>
            <a:ext cx="3726905" cy="674906"/>
          </a:xfrm>
          <a:prstGeom prst="rightArrow">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CC3399"/>
                </a:solidFill>
              </a:rPr>
              <a:t>Heavy atom structure determination x=-u/2 z=-w/2</a:t>
            </a:r>
          </a:p>
        </p:txBody>
      </p:sp>
      <p:sp>
        <p:nvSpPr>
          <p:cNvPr id="2" name="Title 1"/>
          <p:cNvSpPr>
            <a:spLocks noGrp="1"/>
          </p:cNvSpPr>
          <p:nvPr>
            <p:ph type="title"/>
          </p:nvPr>
        </p:nvSpPr>
        <p:spPr>
          <a:xfrm>
            <a:off x="444099" y="316778"/>
            <a:ext cx="8229600" cy="1143000"/>
          </a:xfrm>
        </p:spPr>
        <p:txBody>
          <a:bodyPr/>
          <a:lstStyle/>
          <a:p>
            <a:pPr algn="l"/>
            <a:r>
              <a:rPr lang="en-US" sz="3600" dirty="0"/>
              <a:t>Two clues are essential for recovery of (</a:t>
            </a:r>
            <a:r>
              <a:rPr lang="en-US" sz="3600" dirty="0" err="1"/>
              <a:t>x,y,z</a:t>
            </a:r>
            <a:r>
              <a:rPr lang="en-US" sz="3600" dirty="0"/>
              <a:t>) from Patterson peaks (</a:t>
            </a:r>
            <a:r>
              <a:rPr lang="en-US" sz="3600" dirty="0" err="1"/>
              <a:t>u,v,w</a:t>
            </a:r>
            <a:r>
              <a:rPr lang="en-US" sz="3600" dirty="0"/>
              <a:t>)</a:t>
            </a:r>
          </a:p>
        </p:txBody>
      </p:sp>
      <p:sp>
        <p:nvSpPr>
          <p:cNvPr id="149" name="TextBox 148"/>
          <p:cNvSpPr txBox="1"/>
          <p:nvPr/>
        </p:nvSpPr>
        <p:spPr>
          <a:xfrm>
            <a:off x="390787" y="4308830"/>
            <a:ext cx="338554" cy="461665"/>
          </a:xfrm>
          <a:prstGeom prst="rect">
            <a:avLst/>
          </a:prstGeom>
          <a:noFill/>
        </p:spPr>
        <p:txBody>
          <a:bodyPr wrap="none" rtlCol="0">
            <a:spAutoFit/>
          </a:bodyPr>
          <a:lstStyle/>
          <a:p>
            <a:r>
              <a:rPr lang="en-US" sz="2400" dirty="0">
                <a:effectLst>
                  <a:glow rad="228600">
                    <a:schemeClr val="bg1">
                      <a:alpha val="85000"/>
                    </a:schemeClr>
                  </a:glow>
                </a:effectLst>
              </a:rPr>
              <a:t>z</a:t>
            </a:r>
            <a:endParaRPr lang="en-US" dirty="0">
              <a:effectLst>
                <a:glow rad="228600">
                  <a:schemeClr val="bg1">
                    <a:alpha val="85000"/>
                  </a:schemeClr>
                </a:glow>
              </a:effectLst>
            </a:endParaRPr>
          </a:p>
        </p:txBody>
      </p:sp>
      <p:sp>
        <p:nvSpPr>
          <p:cNvPr id="150" name="TextBox 149"/>
          <p:cNvSpPr txBox="1"/>
          <p:nvPr/>
        </p:nvSpPr>
        <p:spPr>
          <a:xfrm>
            <a:off x="1076529" y="5078985"/>
            <a:ext cx="338554" cy="461665"/>
          </a:xfrm>
          <a:prstGeom prst="rect">
            <a:avLst/>
          </a:prstGeom>
          <a:noFill/>
        </p:spPr>
        <p:txBody>
          <a:bodyPr wrap="none" rtlCol="0">
            <a:spAutoFit/>
          </a:bodyPr>
          <a:lstStyle/>
          <a:p>
            <a:r>
              <a:rPr lang="en-US" sz="2400" dirty="0">
                <a:effectLst>
                  <a:glow rad="228600">
                    <a:schemeClr val="bg1">
                      <a:alpha val="85000"/>
                    </a:schemeClr>
                  </a:glow>
                </a:effectLst>
              </a:rPr>
              <a:t>x</a:t>
            </a:r>
            <a:endParaRPr lang="en-US" dirty="0">
              <a:effectLst>
                <a:glow rad="228600">
                  <a:schemeClr val="bg1">
                    <a:alpha val="85000"/>
                  </a:schemeClr>
                </a:glow>
              </a:effectLst>
            </a:endParaRPr>
          </a:p>
        </p:txBody>
      </p:sp>
      <p:cxnSp>
        <p:nvCxnSpPr>
          <p:cNvPr id="82" name="Straight Connector 81"/>
          <p:cNvCxnSpPr>
            <a:cxnSpLocks/>
          </p:cNvCxnSpPr>
          <p:nvPr/>
        </p:nvCxnSpPr>
        <p:spPr>
          <a:xfrm>
            <a:off x="680692" y="5159590"/>
            <a:ext cx="1487742" cy="0"/>
          </a:xfrm>
          <a:prstGeom prst="line">
            <a:avLst/>
          </a:prstGeom>
          <a:ln w="76200">
            <a:solidFill>
              <a:schemeClr val="tx1">
                <a:alpha val="6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a:cxnSpLocks/>
          </p:cNvCxnSpPr>
          <p:nvPr/>
        </p:nvCxnSpPr>
        <p:spPr>
          <a:xfrm rot="10800000" flipV="1">
            <a:off x="680692" y="3906746"/>
            <a:ext cx="312233" cy="1271381"/>
          </a:xfrm>
          <a:prstGeom prst="line">
            <a:avLst/>
          </a:prstGeom>
          <a:ln w="76200">
            <a:solidFill>
              <a:schemeClr val="tx1">
                <a:alpha val="6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51" name="TextBox 150"/>
          <p:cNvSpPr txBox="1"/>
          <p:nvPr/>
        </p:nvSpPr>
        <p:spPr>
          <a:xfrm>
            <a:off x="780048" y="3515660"/>
            <a:ext cx="1903085" cy="369332"/>
          </a:xfrm>
          <a:prstGeom prst="rect">
            <a:avLst/>
          </a:prstGeom>
          <a:noFill/>
        </p:spPr>
        <p:txBody>
          <a:bodyPr wrap="none" rtlCol="0">
            <a:spAutoFit/>
          </a:bodyPr>
          <a:lstStyle/>
          <a:p>
            <a:r>
              <a:rPr lang="en-US" dirty="0"/>
              <a:t>Crystal Structure</a:t>
            </a:r>
          </a:p>
        </p:txBody>
      </p:sp>
      <p:pic>
        <p:nvPicPr>
          <p:cNvPr id="42" name="Picture 41">
            <a:extLst>
              <a:ext uri="{FF2B5EF4-FFF2-40B4-BE49-F238E27FC236}">
                <a16:creationId xmlns:a16="http://schemas.microsoft.com/office/drawing/2014/main" id="{4249B7A9-650E-4A59-BD2B-D68CD7270697}"/>
              </a:ext>
            </a:extLst>
          </p:cNvPr>
          <p:cNvPicPr>
            <a:picLocks noChangeAspect="1"/>
          </p:cNvPicPr>
          <p:nvPr/>
        </p:nvPicPr>
        <p:blipFill rotWithShape="1">
          <a:blip r:embed="rId2"/>
          <a:srcRect b="57458"/>
          <a:stretch/>
        </p:blipFill>
        <p:spPr>
          <a:xfrm flipV="1">
            <a:off x="721961" y="5102623"/>
            <a:ext cx="1464655" cy="61229"/>
          </a:xfrm>
          <a:prstGeom prst="rect">
            <a:avLst/>
          </a:prstGeom>
        </p:spPr>
      </p:pic>
      <p:pic>
        <p:nvPicPr>
          <p:cNvPr id="43" name="Picture 42">
            <a:extLst>
              <a:ext uri="{FF2B5EF4-FFF2-40B4-BE49-F238E27FC236}">
                <a16:creationId xmlns:a16="http://schemas.microsoft.com/office/drawing/2014/main" id="{3FD47993-18F2-4A5B-AA3D-7050F8B61B5F}"/>
              </a:ext>
            </a:extLst>
          </p:cNvPr>
          <p:cNvPicPr>
            <a:picLocks noChangeAspect="1"/>
          </p:cNvPicPr>
          <p:nvPr/>
        </p:nvPicPr>
        <p:blipFill rotWithShape="1">
          <a:blip r:embed="rId2"/>
          <a:srcRect b="57458"/>
          <a:stretch/>
        </p:blipFill>
        <p:spPr>
          <a:xfrm rot="17036413">
            <a:off x="265547" y="4524241"/>
            <a:ext cx="1257115" cy="52553"/>
          </a:xfrm>
          <a:prstGeom prst="rect">
            <a:avLst/>
          </a:prstGeom>
        </p:spPr>
      </p:pic>
      <p:sp>
        <p:nvSpPr>
          <p:cNvPr id="44" name="Rectangle 43">
            <a:extLst>
              <a:ext uri="{FF2B5EF4-FFF2-40B4-BE49-F238E27FC236}">
                <a16:creationId xmlns:a16="http://schemas.microsoft.com/office/drawing/2014/main" id="{EC761B96-AD92-4524-94A1-D52F7D37E981}"/>
              </a:ext>
            </a:extLst>
          </p:cNvPr>
          <p:cNvSpPr/>
          <p:nvPr/>
        </p:nvSpPr>
        <p:spPr>
          <a:xfrm>
            <a:off x="248389" y="1956135"/>
            <a:ext cx="3057098" cy="1077218"/>
          </a:xfrm>
          <a:prstGeom prst="rect">
            <a:avLst/>
          </a:prstGeom>
        </p:spPr>
        <p:txBody>
          <a:bodyPr wrap="square">
            <a:spAutoFit/>
          </a:bodyPr>
          <a:lstStyle/>
          <a:p>
            <a:r>
              <a:rPr lang="en-US" sz="1600" dirty="0"/>
              <a:t>Space group P2 </a:t>
            </a:r>
          </a:p>
          <a:p>
            <a:r>
              <a:rPr lang="en-US" sz="1400" dirty="0"/>
              <a:t>Symmetry Equivalent Positions</a:t>
            </a:r>
          </a:p>
          <a:p>
            <a:pPr marL="342900" indent="-342900">
              <a:buAutoNum type="arabicParenR"/>
            </a:pPr>
            <a:r>
              <a:rPr lang="en-US" sz="1600" dirty="0" err="1"/>
              <a:t>x,y,z</a:t>
            </a:r>
            <a:endParaRPr lang="en-US" sz="1600" dirty="0"/>
          </a:p>
          <a:p>
            <a:pPr marL="342900" indent="-342900">
              <a:buAutoNum type="arabicParenR"/>
            </a:pPr>
            <a:r>
              <a:rPr lang="en-US" sz="1600" dirty="0"/>
              <a:t>-</a:t>
            </a:r>
            <a:r>
              <a:rPr lang="en-US" sz="1600" dirty="0" err="1"/>
              <a:t>x,y</a:t>
            </a:r>
            <a:r>
              <a:rPr lang="en-US" sz="1600" dirty="0"/>
              <a:t>,-z</a:t>
            </a:r>
            <a:endParaRPr lang="en-US" dirty="0"/>
          </a:p>
        </p:txBody>
      </p:sp>
      <p:grpSp>
        <p:nvGrpSpPr>
          <p:cNvPr id="28" name="Group 27">
            <a:extLst>
              <a:ext uri="{FF2B5EF4-FFF2-40B4-BE49-F238E27FC236}">
                <a16:creationId xmlns:a16="http://schemas.microsoft.com/office/drawing/2014/main" id="{4E3F1DD8-3DCD-43E3-9D96-C96046406616}"/>
              </a:ext>
            </a:extLst>
          </p:cNvPr>
          <p:cNvGrpSpPr/>
          <p:nvPr/>
        </p:nvGrpSpPr>
        <p:grpSpPr>
          <a:xfrm>
            <a:off x="849127" y="4547036"/>
            <a:ext cx="240792" cy="420625"/>
            <a:chOff x="1087957" y="2926322"/>
            <a:chExt cx="240792" cy="420625"/>
          </a:xfrm>
        </p:grpSpPr>
        <p:pic>
          <p:nvPicPr>
            <p:cNvPr id="27" name="Picture 26">
              <a:extLst>
                <a:ext uri="{FF2B5EF4-FFF2-40B4-BE49-F238E27FC236}">
                  <a16:creationId xmlns:a16="http://schemas.microsoft.com/office/drawing/2014/main" id="{6598C0BA-FC73-4BCB-B059-B1788521FE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7957" y="2926322"/>
              <a:ext cx="240792" cy="420625"/>
            </a:xfrm>
            <a:prstGeom prst="rect">
              <a:avLst/>
            </a:prstGeom>
          </p:spPr>
        </p:pic>
        <p:sp>
          <p:nvSpPr>
            <p:cNvPr id="21" name="Oval 20">
              <a:extLst>
                <a:ext uri="{FF2B5EF4-FFF2-40B4-BE49-F238E27FC236}">
                  <a16:creationId xmlns:a16="http://schemas.microsoft.com/office/drawing/2014/main" id="{196CA097-F0E6-4BD5-8342-D205D9BA641C}"/>
                </a:ext>
              </a:extLst>
            </p:cNvPr>
            <p:cNvSpPr>
              <a:spLocks noChangeAspect="1"/>
            </p:cNvSpPr>
            <p:nvPr/>
          </p:nvSpPr>
          <p:spPr>
            <a:xfrm>
              <a:off x="1169403" y="3132389"/>
              <a:ext cx="91440" cy="91440"/>
            </a:xfrm>
            <a:prstGeom prst="ellipse">
              <a:avLst/>
            </a:prstGeom>
            <a:solidFill>
              <a:schemeClr val="accent1">
                <a:lumMod val="2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F09B5C0A-5500-49EC-82DC-81362054278F}"/>
              </a:ext>
            </a:extLst>
          </p:cNvPr>
          <p:cNvSpPr txBox="1"/>
          <p:nvPr/>
        </p:nvSpPr>
        <p:spPr>
          <a:xfrm>
            <a:off x="118366" y="3109239"/>
            <a:ext cx="2908168" cy="307777"/>
          </a:xfrm>
          <a:prstGeom prst="rect">
            <a:avLst/>
          </a:prstGeom>
          <a:noFill/>
        </p:spPr>
        <p:txBody>
          <a:bodyPr wrap="none" rtlCol="0">
            <a:spAutoFit/>
          </a:bodyPr>
          <a:lstStyle/>
          <a:p>
            <a:r>
              <a:rPr lang="en-US" sz="1400" dirty="0"/>
              <a:t>Consider an atom at (0.1, 0.2, 0.3)</a:t>
            </a:r>
          </a:p>
        </p:txBody>
      </p:sp>
      <p:sp>
        <p:nvSpPr>
          <p:cNvPr id="23" name="Rectangle 22">
            <a:extLst>
              <a:ext uri="{FF2B5EF4-FFF2-40B4-BE49-F238E27FC236}">
                <a16:creationId xmlns:a16="http://schemas.microsoft.com/office/drawing/2014/main" id="{04F2FB57-357D-4557-8B3E-E524EA3AA5F3}"/>
              </a:ext>
            </a:extLst>
          </p:cNvPr>
          <p:cNvSpPr/>
          <p:nvPr/>
        </p:nvSpPr>
        <p:spPr>
          <a:xfrm>
            <a:off x="1059084" y="4612383"/>
            <a:ext cx="1099981" cy="276999"/>
          </a:xfrm>
          <a:prstGeom prst="rect">
            <a:avLst/>
          </a:prstGeom>
        </p:spPr>
        <p:txBody>
          <a:bodyPr wrap="none">
            <a:spAutoFit/>
          </a:bodyPr>
          <a:lstStyle/>
          <a:p>
            <a:r>
              <a:rPr lang="en-US" sz="1200" dirty="0">
                <a:solidFill>
                  <a:schemeClr val="accent1">
                    <a:lumMod val="25000"/>
                  </a:schemeClr>
                </a:solidFill>
              </a:rPr>
              <a:t>(0.1, 0.2, 0.3)</a:t>
            </a:r>
          </a:p>
        </p:txBody>
      </p:sp>
      <p:sp>
        <p:nvSpPr>
          <p:cNvPr id="56" name="Rectangle 55">
            <a:extLst>
              <a:ext uri="{FF2B5EF4-FFF2-40B4-BE49-F238E27FC236}">
                <a16:creationId xmlns:a16="http://schemas.microsoft.com/office/drawing/2014/main" id="{9C0FC43D-6940-400C-8248-7CD47B44857C}"/>
              </a:ext>
            </a:extLst>
          </p:cNvPr>
          <p:cNvSpPr/>
          <p:nvPr/>
        </p:nvSpPr>
        <p:spPr>
          <a:xfrm>
            <a:off x="1436113" y="3930465"/>
            <a:ext cx="1099981" cy="276999"/>
          </a:xfrm>
          <a:prstGeom prst="rect">
            <a:avLst/>
          </a:prstGeom>
        </p:spPr>
        <p:txBody>
          <a:bodyPr wrap="none">
            <a:spAutoFit/>
          </a:bodyPr>
          <a:lstStyle/>
          <a:p>
            <a:r>
              <a:rPr lang="en-US" sz="1200" dirty="0">
                <a:solidFill>
                  <a:schemeClr val="accent1">
                    <a:lumMod val="25000"/>
                  </a:schemeClr>
                </a:solidFill>
              </a:rPr>
              <a:t>(0.9, 0.2, 0.7)</a:t>
            </a:r>
          </a:p>
        </p:txBody>
      </p:sp>
      <p:graphicFrame>
        <p:nvGraphicFramePr>
          <p:cNvPr id="24" name="Table 23">
            <a:extLst>
              <a:ext uri="{FF2B5EF4-FFF2-40B4-BE49-F238E27FC236}">
                <a16:creationId xmlns:a16="http://schemas.microsoft.com/office/drawing/2014/main" id="{42595386-1376-4D94-AA05-573E60FE0FEE}"/>
              </a:ext>
            </a:extLst>
          </p:cNvPr>
          <p:cNvGraphicFramePr>
            <a:graphicFrameLocks noGrp="1"/>
          </p:cNvGraphicFramePr>
          <p:nvPr/>
        </p:nvGraphicFramePr>
        <p:xfrm>
          <a:off x="3408056" y="2611426"/>
          <a:ext cx="2798582" cy="874233"/>
        </p:xfrm>
        <a:graphic>
          <a:graphicData uri="http://schemas.openxmlformats.org/drawingml/2006/table">
            <a:tbl>
              <a:tblPr firstRow="1" bandRow="1">
                <a:tableStyleId>{5940675A-B579-460E-94D1-54222C63F5DA}</a:tableStyleId>
              </a:tblPr>
              <a:tblGrid>
                <a:gridCol w="887720">
                  <a:extLst>
                    <a:ext uri="{9D8B030D-6E8A-4147-A177-3AD203B41FA5}">
                      <a16:colId xmlns:a16="http://schemas.microsoft.com/office/drawing/2014/main" val="1487509198"/>
                    </a:ext>
                  </a:extLst>
                </a:gridCol>
                <a:gridCol w="1043354">
                  <a:extLst>
                    <a:ext uri="{9D8B030D-6E8A-4147-A177-3AD203B41FA5}">
                      <a16:colId xmlns:a16="http://schemas.microsoft.com/office/drawing/2014/main" val="1677008909"/>
                    </a:ext>
                  </a:extLst>
                </a:gridCol>
                <a:gridCol w="867508">
                  <a:extLst>
                    <a:ext uri="{9D8B030D-6E8A-4147-A177-3AD203B41FA5}">
                      <a16:colId xmlns:a16="http://schemas.microsoft.com/office/drawing/2014/main" val="736174298"/>
                    </a:ext>
                  </a:extLst>
                </a:gridCol>
              </a:tblGrid>
              <a:tr h="291411">
                <a:tc>
                  <a:txBody>
                    <a:bodyPr/>
                    <a:lstStyle/>
                    <a:p>
                      <a:endParaRPr lang="en-US" sz="1200" dirty="0">
                        <a:latin typeface="Courier New" panose="02070309020205020404" pitchFamily="49" charset="0"/>
                        <a:cs typeface="Courier New" panose="02070309020205020404" pitchFamily="49" charset="0"/>
                      </a:endParaRPr>
                    </a:p>
                  </a:txBody>
                  <a:tcPr/>
                </a:tc>
                <a:tc>
                  <a:txBody>
                    <a:bodyPr/>
                    <a:lstStyle/>
                    <a:p>
                      <a:r>
                        <a:rPr lang="en-US" sz="1200" dirty="0" err="1">
                          <a:latin typeface="Courier New" panose="02070309020205020404" pitchFamily="49" charset="0"/>
                          <a:cs typeface="Courier New" panose="02070309020205020404" pitchFamily="49" charset="0"/>
                        </a:rPr>
                        <a:t>x,y,z</a:t>
                      </a:r>
                      <a:endParaRPr lang="en-US" sz="1200" dirty="0">
                        <a:latin typeface="Courier New" panose="02070309020205020404" pitchFamily="49" charset="0"/>
                        <a:cs typeface="Courier New" panose="02070309020205020404" pitchFamily="49" charset="0"/>
                      </a:endParaRPr>
                    </a:p>
                  </a:txBody>
                  <a:tcPr/>
                </a:tc>
                <a:tc>
                  <a:txBody>
                    <a:bodyPr/>
                    <a:lstStyle/>
                    <a:p>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x,y</a:t>
                      </a:r>
                      <a:r>
                        <a:rPr lang="en-US" sz="1200" dirty="0">
                          <a:latin typeface="Courier New" panose="02070309020205020404" pitchFamily="49" charset="0"/>
                          <a:cs typeface="Courier New" panose="02070309020205020404" pitchFamily="49" charset="0"/>
                        </a:rPr>
                        <a:t>,-z</a:t>
                      </a:r>
                    </a:p>
                  </a:txBody>
                  <a:tcPr/>
                </a:tc>
                <a:extLst>
                  <a:ext uri="{0D108BD9-81ED-4DB2-BD59-A6C34878D82A}">
                    <a16:rowId xmlns:a16="http://schemas.microsoft.com/office/drawing/2014/main" val="825377162"/>
                  </a:ext>
                </a:extLst>
              </a:tr>
              <a:tr h="291411">
                <a:tc>
                  <a:txBody>
                    <a:bodyPr/>
                    <a:lstStyle/>
                    <a:p>
                      <a:r>
                        <a:rPr lang="en-US" sz="1200" dirty="0" err="1">
                          <a:latin typeface="Courier New" panose="02070309020205020404" pitchFamily="49" charset="0"/>
                          <a:cs typeface="Courier New" panose="02070309020205020404" pitchFamily="49" charset="0"/>
                        </a:rPr>
                        <a:t>x,y,z</a:t>
                      </a:r>
                      <a:endParaRPr lang="en-US" sz="1200" dirty="0">
                        <a:latin typeface="Courier New" panose="02070309020205020404" pitchFamily="49" charset="0"/>
                        <a:cs typeface="Courier New" panose="02070309020205020404" pitchFamily="49" charset="0"/>
                      </a:endParaRPr>
                    </a:p>
                  </a:txBody>
                  <a:tcPr/>
                </a:tc>
                <a:tc>
                  <a:txBody>
                    <a:bodyPr/>
                    <a:lstStyle/>
                    <a:p>
                      <a:r>
                        <a:rPr lang="en-US" sz="1200" dirty="0">
                          <a:latin typeface="Courier New" panose="02070309020205020404" pitchFamily="49" charset="0"/>
                          <a:cs typeface="Courier New" panose="02070309020205020404" pitchFamily="49" charset="0"/>
                        </a:rPr>
                        <a:t>0,0,0</a:t>
                      </a:r>
                    </a:p>
                  </a:txBody>
                  <a:tcPr/>
                </a:tc>
                <a:tc>
                  <a:txBody>
                    <a:bodyPr/>
                    <a:lstStyle/>
                    <a:p>
                      <a:r>
                        <a:rPr lang="en-US" sz="1200" dirty="0">
                          <a:latin typeface="Courier New" panose="02070309020205020404" pitchFamily="49" charset="0"/>
                          <a:cs typeface="Courier New" panose="02070309020205020404" pitchFamily="49" charset="0"/>
                        </a:rPr>
                        <a:t>2x,0,2z</a:t>
                      </a:r>
                    </a:p>
                  </a:txBody>
                  <a:tcPr/>
                </a:tc>
                <a:extLst>
                  <a:ext uri="{0D108BD9-81ED-4DB2-BD59-A6C34878D82A}">
                    <a16:rowId xmlns:a16="http://schemas.microsoft.com/office/drawing/2014/main" val="1375825790"/>
                  </a:ext>
                </a:extLst>
              </a:tr>
              <a:tr h="2914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x,y</a:t>
                      </a:r>
                      <a:r>
                        <a:rPr lang="en-US" sz="1200" dirty="0">
                          <a:latin typeface="Courier New" panose="02070309020205020404" pitchFamily="49" charset="0"/>
                          <a:cs typeface="Courier New" panose="02070309020205020404" pitchFamily="49" charset="0"/>
                        </a:rPr>
                        <a:t>,-z</a:t>
                      </a:r>
                    </a:p>
                  </a:txBody>
                  <a:tcPr/>
                </a:tc>
                <a:tc>
                  <a:txBody>
                    <a:bodyPr/>
                    <a:lstStyle/>
                    <a:p>
                      <a:r>
                        <a:rPr lang="en-US" sz="1200" dirty="0">
                          <a:latin typeface="Courier New" panose="02070309020205020404" pitchFamily="49" charset="0"/>
                          <a:cs typeface="Courier New" panose="02070309020205020404" pitchFamily="49" charset="0"/>
                        </a:rPr>
                        <a:t>-2x,0,-2y</a:t>
                      </a:r>
                    </a:p>
                  </a:txBody>
                  <a:tcPr/>
                </a:tc>
                <a:tc>
                  <a:txBody>
                    <a:bodyPr/>
                    <a:lstStyle/>
                    <a:p>
                      <a:r>
                        <a:rPr lang="en-US" sz="1200" dirty="0">
                          <a:latin typeface="Courier New" panose="02070309020205020404" pitchFamily="49" charset="0"/>
                          <a:cs typeface="Courier New" panose="02070309020205020404" pitchFamily="49" charset="0"/>
                        </a:rPr>
                        <a:t>0,0,0</a:t>
                      </a:r>
                    </a:p>
                  </a:txBody>
                  <a:tcPr/>
                </a:tc>
                <a:extLst>
                  <a:ext uri="{0D108BD9-81ED-4DB2-BD59-A6C34878D82A}">
                    <a16:rowId xmlns:a16="http://schemas.microsoft.com/office/drawing/2014/main" val="1849635398"/>
                  </a:ext>
                </a:extLst>
              </a:tr>
            </a:tbl>
          </a:graphicData>
        </a:graphic>
      </p:graphicFrame>
      <p:sp>
        <p:nvSpPr>
          <p:cNvPr id="25" name="TextBox 24">
            <a:extLst>
              <a:ext uri="{FF2B5EF4-FFF2-40B4-BE49-F238E27FC236}">
                <a16:creationId xmlns:a16="http://schemas.microsoft.com/office/drawing/2014/main" id="{3EEB76F9-8473-488F-BFDF-B50891D80982}"/>
              </a:ext>
            </a:extLst>
          </p:cNvPr>
          <p:cNvSpPr txBox="1"/>
          <p:nvPr/>
        </p:nvSpPr>
        <p:spPr>
          <a:xfrm>
            <a:off x="3960246" y="2286224"/>
            <a:ext cx="1754391" cy="276999"/>
          </a:xfrm>
          <a:prstGeom prst="rect">
            <a:avLst/>
          </a:prstGeom>
          <a:noFill/>
        </p:spPr>
        <p:txBody>
          <a:bodyPr wrap="none" rtlCol="0">
            <a:spAutoFit/>
          </a:bodyPr>
          <a:lstStyle/>
          <a:p>
            <a:r>
              <a:rPr lang="en-US" baseline="-25000" dirty="0"/>
              <a:t>Table of vectors (</a:t>
            </a:r>
            <a:r>
              <a:rPr lang="en-US" baseline="-25000" dirty="0" err="1"/>
              <a:t>u,v,w</a:t>
            </a:r>
            <a:r>
              <a:rPr lang="en-US" baseline="-25000" dirty="0"/>
              <a:t>)</a:t>
            </a:r>
          </a:p>
        </p:txBody>
      </p:sp>
      <p:grpSp>
        <p:nvGrpSpPr>
          <p:cNvPr id="67" name="Group 66">
            <a:extLst>
              <a:ext uri="{FF2B5EF4-FFF2-40B4-BE49-F238E27FC236}">
                <a16:creationId xmlns:a16="http://schemas.microsoft.com/office/drawing/2014/main" id="{C18277A4-2D05-4CB8-823E-368AED4C8A65}"/>
              </a:ext>
            </a:extLst>
          </p:cNvPr>
          <p:cNvGrpSpPr/>
          <p:nvPr/>
        </p:nvGrpSpPr>
        <p:grpSpPr>
          <a:xfrm rot="10800000">
            <a:off x="2138526" y="4146285"/>
            <a:ext cx="240792" cy="420625"/>
            <a:chOff x="1087957" y="2926322"/>
            <a:chExt cx="240792" cy="420625"/>
          </a:xfrm>
        </p:grpSpPr>
        <p:pic>
          <p:nvPicPr>
            <p:cNvPr id="70" name="Picture 69">
              <a:extLst>
                <a:ext uri="{FF2B5EF4-FFF2-40B4-BE49-F238E27FC236}">
                  <a16:creationId xmlns:a16="http://schemas.microsoft.com/office/drawing/2014/main" id="{E4BC61E0-AEEA-4697-89AE-3AC34DC3C1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7957" y="2926322"/>
              <a:ext cx="240792" cy="420625"/>
            </a:xfrm>
            <a:prstGeom prst="rect">
              <a:avLst/>
            </a:prstGeom>
          </p:spPr>
        </p:pic>
        <p:sp>
          <p:nvSpPr>
            <p:cNvPr id="71" name="Oval 70">
              <a:extLst>
                <a:ext uri="{FF2B5EF4-FFF2-40B4-BE49-F238E27FC236}">
                  <a16:creationId xmlns:a16="http://schemas.microsoft.com/office/drawing/2014/main" id="{57180528-5412-4FF2-A791-69C6CABD8525}"/>
                </a:ext>
              </a:extLst>
            </p:cNvPr>
            <p:cNvSpPr>
              <a:spLocks noChangeAspect="1"/>
            </p:cNvSpPr>
            <p:nvPr/>
          </p:nvSpPr>
          <p:spPr>
            <a:xfrm>
              <a:off x="1169403" y="3132389"/>
              <a:ext cx="91440" cy="91440"/>
            </a:xfrm>
            <a:prstGeom prst="ellipse">
              <a:avLst/>
            </a:prstGeom>
            <a:solidFill>
              <a:schemeClr val="accent1">
                <a:lumMod val="2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sp>
        <p:nvSpPr>
          <p:cNvPr id="81" name="Parallelogram 80">
            <a:extLst>
              <a:ext uri="{FF2B5EF4-FFF2-40B4-BE49-F238E27FC236}">
                <a16:creationId xmlns:a16="http://schemas.microsoft.com/office/drawing/2014/main" id="{576928D1-9BD3-493C-AB51-D4F32AB558E0}"/>
              </a:ext>
            </a:extLst>
          </p:cNvPr>
          <p:cNvSpPr/>
          <p:nvPr/>
        </p:nvSpPr>
        <p:spPr>
          <a:xfrm>
            <a:off x="6936898" y="3980741"/>
            <a:ext cx="1748101" cy="1235676"/>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a:extLst>
              <a:ext uri="{FF2B5EF4-FFF2-40B4-BE49-F238E27FC236}">
                <a16:creationId xmlns:a16="http://schemas.microsoft.com/office/drawing/2014/main" id="{C065D3F7-0845-4C0A-ABA5-DA9748E53FB8}"/>
              </a:ext>
            </a:extLst>
          </p:cNvPr>
          <p:cNvSpPr txBox="1"/>
          <p:nvPr/>
        </p:nvSpPr>
        <p:spPr>
          <a:xfrm>
            <a:off x="6608997" y="4364436"/>
            <a:ext cx="407484" cy="461665"/>
          </a:xfrm>
          <a:prstGeom prst="rect">
            <a:avLst/>
          </a:prstGeom>
          <a:noFill/>
        </p:spPr>
        <p:txBody>
          <a:bodyPr wrap="square" rtlCol="0">
            <a:spAutoFit/>
          </a:bodyPr>
          <a:lstStyle/>
          <a:p>
            <a:r>
              <a:rPr lang="en-US" sz="2400" dirty="0">
                <a:effectLst>
                  <a:glow rad="228600">
                    <a:schemeClr val="bg1">
                      <a:alpha val="85000"/>
                    </a:schemeClr>
                  </a:glow>
                </a:effectLst>
              </a:rPr>
              <a:t>w</a:t>
            </a:r>
            <a:endParaRPr lang="en-US" dirty="0">
              <a:effectLst>
                <a:glow rad="228600">
                  <a:schemeClr val="bg1">
                    <a:alpha val="85000"/>
                  </a:schemeClr>
                </a:glow>
              </a:effectLst>
            </a:endParaRPr>
          </a:p>
        </p:txBody>
      </p:sp>
      <p:sp>
        <p:nvSpPr>
          <p:cNvPr id="85" name="TextBox 84">
            <a:extLst>
              <a:ext uri="{FF2B5EF4-FFF2-40B4-BE49-F238E27FC236}">
                <a16:creationId xmlns:a16="http://schemas.microsoft.com/office/drawing/2014/main" id="{4FDFE348-8FEE-462A-A442-33A86B7386A3}"/>
              </a:ext>
            </a:extLst>
          </p:cNvPr>
          <p:cNvSpPr txBox="1"/>
          <p:nvPr/>
        </p:nvSpPr>
        <p:spPr>
          <a:xfrm>
            <a:off x="7294739" y="5134591"/>
            <a:ext cx="356188" cy="461665"/>
          </a:xfrm>
          <a:prstGeom prst="rect">
            <a:avLst/>
          </a:prstGeom>
          <a:noFill/>
        </p:spPr>
        <p:txBody>
          <a:bodyPr wrap="square" rtlCol="0">
            <a:spAutoFit/>
          </a:bodyPr>
          <a:lstStyle/>
          <a:p>
            <a:r>
              <a:rPr lang="en-US" sz="2400" dirty="0">
                <a:effectLst>
                  <a:glow rad="228600">
                    <a:schemeClr val="bg1">
                      <a:alpha val="85000"/>
                    </a:schemeClr>
                  </a:glow>
                </a:effectLst>
              </a:rPr>
              <a:t>u</a:t>
            </a:r>
            <a:endParaRPr lang="en-US" dirty="0">
              <a:effectLst>
                <a:glow rad="228600">
                  <a:schemeClr val="bg1">
                    <a:alpha val="85000"/>
                  </a:schemeClr>
                </a:glow>
              </a:effectLst>
            </a:endParaRPr>
          </a:p>
        </p:txBody>
      </p:sp>
      <p:grpSp>
        <p:nvGrpSpPr>
          <p:cNvPr id="68" name="Group 67">
            <a:extLst>
              <a:ext uri="{FF2B5EF4-FFF2-40B4-BE49-F238E27FC236}">
                <a16:creationId xmlns:a16="http://schemas.microsoft.com/office/drawing/2014/main" id="{A81AF806-AC19-4B4C-A0D1-D4AEC721AE08}"/>
              </a:ext>
            </a:extLst>
          </p:cNvPr>
          <p:cNvGrpSpPr>
            <a:grpSpLocks noChangeAspect="1"/>
          </p:cNvGrpSpPr>
          <p:nvPr/>
        </p:nvGrpSpPr>
        <p:grpSpPr>
          <a:xfrm>
            <a:off x="6780737" y="5009013"/>
            <a:ext cx="359659" cy="359659"/>
            <a:chOff x="8591059" y="2033993"/>
            <a:chExt cx="164592" cy="164592"/>
          </a:xfrm>
        </p:grpSpPr>
        <p:sp>
          <p:nvSpPr>
            <p:cNvPr id="69" name="Oval 68">
              <a:extLst>
                <a:ext uri="{FF2B5EF4-FFF2-40B4-BE49-F238E27FC236}">
                  <a16:creationId xmlns:a16="http://schemas.microsoft.com/office/drawing/2014/main" id="{EBE2FA61-A9A7-4B97-B06A-84ED94938798}"/>
                </a:ext>
              </a:extLst>
            </p:cNvPr>
            <p:cNvSpPr>
              <a:spLocks noChangeAspect="1"/>
            </p:cNvSpPr>
            <p:nvPr/>
          </p:nvSpPr>
          <p:spPr>
            <a:xfrm rot="10800000">
              <a:off x="8636779" y="2079713"/>
              <a:ext cx="73152" cy="73152"/>
            </a:xfrm>
            <a:prstGeom prst="ellipse">
              <a:avLst/>
            </a:prstGeom>
            <a:solidFill>
              <a:schemeClr val="accent1">
                <a:lumMod val="25000"/>
              </a:schemeClr>
            </a:solidFill>
            <a:ln w="28575">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DDE23CBA-FA10-444A-A7A4-39749B65A689}"/>
                </a:ext>
              </a:extLst>
            </p:cNvPr>
            <p:cNvSpPr>
              <a:spLocks noChangeAspect="1"/>
            </p:cNvSpPr>
            <p:nvPr/>
          </p:nvSpPr>
          <p:spPr>
            <a:xfrm>
              <a:off x="8618491" y="2061425"/>
              <a:ext cx="109728" cy="109728"/>
            </a:xfrm>
            <a:prstGeom prst="ellipse">
              <a:avLst/>
            </a:prstGeom>
            <a:noFill/>
            <a:ln w="28575">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4C601F0D-3467-4CA3-8F1A-A52BC010C8ED}"/>
                </a:ext>
              </a:extLst>
            </p:cNvPr>
            <p:cNvSpPr>
              <a:spLocks noChangeAspect="1"/>
            </p:cNvSpPr>
            <p:nvPr/>
          </p:nvSpPr>
          <p:spPr>
            <a:xfrm>
              <a:off x="8591059" y="2033993"/>
              <a:ext cx="164592" cy="164592"/>
            </a:xfrm>
            <a:prstGeom prst="ellipse">
              <a:avLst/>
            </a:prstGeom>
            <a:noFill/>
            <a:ln w="28575">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6" name="Straight Connector 85">
            <a:extLst>
              <a:ext uri="{FF2B5EF4-FFF2-40B4-BE49-F238E27FC236}">
                <a16:creationId xmlns:a16="http://schemas.microsoft.com/office/drawing/2014/main" id="{B02E0C5D-D78B-40E6-91E3-9D8FE8D6AB67}"/>
              </a:ext>
            </a:extLst>
          </p:cNvPr>
          <p:cNvCxnSpPr>
            <a:cxnSpLocks/>
          </p:cNvCxnSpPr>
          <p:nvPr/>
        </p:nvCxnSpPr>
        <p:spPr>
          <a:xfrm>
            <a:off x="6898902" y="5215196"/>
            <a:ext cx="1487742" cy="0"/>
          </a:xfrm>
          <a:prstGeom prst="line">
            <a:avLst/>
          </a:prstGeom>
          <a:ln w="76200">
            <a:solidFill>
              <a:schemeClr val="tx1">
                <a:alpha val="6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32E657FB-8695-49D7-AB3C-CB1127B4D0DF}"/>
              </a:ext>
            </a:extLst>
          </p:cNvPr>
          <p:cNvCxnSpPr>
            <a:cxnSpLocks/>
          </p:cNvCxnSpPr>
          <p:nvPr/>
        </p:nvCxnSpPr>
        <p:spPr>
          <a:xfrm rot="10800000" flipV="1">
            <a:off x="6898902" y="3962352"/>
            <a:ext cx="312233" cy="1271381"/>
          </a:xfrm>
          <a:prstGeom prst="line">
            <a:avLst/>
          </a:prstGeom>
          <a:ln w="76200">
            <a:solidFill>
              <a:schemeClr val="tx1">
                <a:alpha val="6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BA60CA17-ED9F-4022-9C0C-66D5D1EBD506}"/>
              </a:ext>
            </a:extLst>
          </p:cNvPr>
          <p:cNvSpPr txBox="1"/>
          <p:nvPr/>
        </p:nvSpPr>
        <p:spPr>
          <a:xfrm>
            <a:off x="6998258" y="3571266"/>
            <a:ext cx="1685077" cy="369332"/>
          </a:xfrm>
          <a:prstGeom prst="rect">
            <a:avLst/>
          </a:prstGeom>
          <a:noFill/>
        </p:spPr>
        <p:txBody>
          <a:bodyPr wrap="square" rtlCol="0">
            <a:spAutoFit/>
          </a:bodyPr>
          <a:lstStyle/>
          <a:p>
            <a:r>
              <a:rPr lang="en-US" dirty="0"/>
              <a:t>Patterson Map</a:t>
            </a:r>
          </a:p>
        </p:txBody>
      </p:sp>
      <p:pic>
        <p:nvPicPr>
          <p:cNvPr id="89" name="Picture 88">
            <a:extLst>
              <a:ext uri="{FF2B5EF4-FFF2-40B4-BE49-F238E27FC236}">
                <a16:creationId xmlns:a16="http://schemas.microsoft.com/office/drawing/2014/main" id="{F564FC2A-3D12-47F7-8006-C792D140CA2D}"/>
              </a:ext>
            </a:extLst>
          </p:cNvPr>
          <p:cNvPicPr>
            <a:picLocks noChangeAspect="1"/>
          </p:cNvPicPr>
          <p:nvPr/>
        </p:nvPicPr>
        <p:blipFill rotWithShape="1">
          <a:blip r:embed="rId2"/>
          <a:srcRect b="57458"/>
          <a:stretch/>
        </p:blipFill>
        <p:spPr>
          <a:xfrm flipV="1">
            <a:off x="6940171" y="5158229"/>
            <a:ext cx="1464655" cy="61229"/>
          </a:xfrm>
          <a:prstGeom prst="rect">
            <a:avLst/>
          </a:prstGeom>
        </p:spPr>
      </p:pic>
      <p:pic>
        <p:nvPicPr>
          <p:cNvPr id="90" name="Picture 89">
            <a:extLst>
              <a:ext uri="{FF2B5EF4-FFF2-40B4-BE49-F238E27FC236}">
                <a16:creationId xmlns:a16="http://schemas.microsoft.com/office/drawing/2014/main" id="{42E3A15E-5B69-4A2B-9278-8AA659629E7A}"/>
              </a:ext>
            </a:extLst>
          </p:cNvPr>
          <p:cNvPicPr>
            <a:picLocks noChangeAspect="1"/>
          </p:cNvPicPr>
          <p:nvPr/>
        </p:nvPicPr>
        <p:blipFill rotWithShape="1">
          <a:blip r:embed="rId2"/>
          <a:srcRect b="57458"/>
          <a:stretch/>
        </p:blipFill>
        <p:spPr>
          <a:xfrm rot="17036413">
            <a:off x="6483757" y="4579847"/>
            <a:ext cx="1257115" cy="52553"/>
          </a:xfrm>
          <a:prstGeom prst="rect">
            <a:avLst/>
          </a:prstGeom>
        </p:spPr>
      </p:pic>
      <p:sp>
        <p:nvSpPr>
          <p:cNvPr id="94" name="Rectangle 93">
            <a:extLst>
              <a:ext uri="{FF2B5EF4-FFF2-40B4-BE49-F238E27FC236}">
                <a16:creationId xmlns:a16="http://schemas.microsoft.com/office/drawing/2014/main" id="{BC18D2EA-E60C-486B-8759-6ECF9C94849E}"/>
              </a:ext>
            </a:extLst>
          </p:cNvPr>
          <p:cNvSpPr/>
          <p:nvPr/>
        </p:nvSpPr>
        <p:spPr>
          <a:xfrm>
            <a:off x="7128636" y="4179438"/>
            <a:ext cx="1099981" cy="276999"/>
          </a:xfrm>
          <a:prstGeom prst="rect">
            <a:avLst/>
          </a:prstGeom>
        </p:spPr>
        <p:txBody>
          <a:bodyPr wrap="square">
            <a:spAutoFit/>
          </a:bodyPr>
          <a:lstStyle/>
          <a:p>
            <a:r>
              <a:rPr lang="en-US" sz="1200" dirty="0">
                <a:solidFill>
                  <a:schemeClr val="accent1">
                    <a:lumMod val="25000"/>
                  </a:schemeClr>
                </a:solidFill>
              </a:rPr>
              <a:t>(2x, 0, 2y)</a:t>
            </a:r>
          </a:p>
        </p:txBody>
      </p:sp>
      <p:grpSp>
        <p:nvGrpSpPr>
          <p:cNvPr id="34" name="Group 33">
            <a:extLst>
              <a:ext uri="{FF2B5EF4-FFF2-40B4-BE49-F238E27FC236}">
                <a16:creationId xmlns:a16="http://schemas.microsoft.com/office/drawing/2014/main" id="{487F634C-5BDA-4A2F-9629-3C95E126D38A}"/>
              </a:ext>
            </a:extLst>
          </p:cNvPr>
          <p:cNvGrpSpPr/>
          <p:nvPr/>
        </p:nvGrpSpPr>
        <p:grpSpPr>
          <a:xfrm>
            <a:off x="7327982" y="4403949"/>
            <a:ext cx="164592" cy="164592"/>
            <a:chOff x="8591059" y="2033993"/>
            <a:chExt cx="164592" cy="164592"/>
          </a:xfrm>
        </p:grpSpPr>
        <p:sp>
          <p:nvSpPr>
            <p:cNvPr id="101" name="Oval 100">
              <a:extLst>
                <a:ext uri="{FF2B5EF4-FFF2-40B4-BE49-F238E27FC236}">
                  <a16:creationId xmlns:a16="http://schemas.microsoft.com/office/drawing/2014/main" id="{7AA5C466-96A8-4881-9FAB-BA4860EAC65C}"/>
                </a:ext>
              </a:extLst>
            </p:cNvPr>
            <p:cNvSpPr>
              <a:spLocks noChangeAspect="1"/>
            </p:cNvSpPr>
            <p:nvPr/>
          </p:nvSpPr>
          <p:spPr>
            <a:xfrm rot="10800000">
              <a:off x="8636779" y="2079713"/>
              <a:ext cx="73152" cy="73152"/>
            </a:xfrm>
            <a:prstGeom prst="ellipse">
              <a:avLst/>
            </a:prstGeom>
            <a:solidFill>
              <a:schemeClr val="accent1">
                <a:lumMod val="2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7719394E-D20F-40A6-9D7F-B1836BDA3A65}"/>
                </a:ext>
              </a:extLst>
            </p:cNvPr>
            <p:cNvSpPr>
              <a:spLocks noChangeAspect="1"/>
            </p:cNvSpPr>
            <p:nvPr/>
          </p:nvSpPr>
          <p:spPr>
            <a:xfrm>
              <a:off x="8618491" y="2061425"/>
              <a:ext cx="109728" cy="109728"/>
            </a:xfrm>
            <a:prstGeom prst="ellipse">
              <a:avLst/>
            </a:prstGeom>
            <a:noFill/>
            <a:ln w="12700">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E43E6F0D-EC24-49D3-ACF7-1A70364EB139}"/>
                </a:ext>
              </a:extLst>
            </p:cNvPr>
            <p:cNvSpPr>
              <a:spLocks noChangeAspect="1"/>
            </p:cNvSpPr>
            <p:nvPr/>
          </p:nvSpPr>
          <p:spPr>
            <a:xfrm>
              <a:off x="8591059" y="2033993"/>
              <a:ext cx="164592" cy="164592"/>
            </a:xfrm>
            <a:prstGeom prst="ellipse">
              <a:avLst/>
            </a:prstGeom>
            <a:noFill/>
            <a:ln w="12700">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E084106D-CE00-4E44-BAED-086E89298773}"/>
              </a:ext>
            </a:extLst>
          </p:cNvPr>
          <p:cNvGrpSpPr/>
          <p:nvPr/>
        </p:nvGrpSpPr>
        <p:grpSpPr>
          <a:xfrm>
            <a:off x="8143660" y="4655910"/>
            <a:ext cx="164592" cy="164592"/>
            <a:chOff x="8591059" y="2033993"/>
            <a:chExt cx="164592" cy="164592"/>
          </a:xfrm>
        </p:grpSpPr>
        <p:sp>
          <p:nvSpPr>
            <p:cNvPr id="119" name="Oval 118">
              <a:extLst>
                <a:ext uri="{FF2B5EF4-FFF2-40B4-BE49-F238E27FC236}">
                  <a16:creationId xmlns:a16="http://schemas.microsoft.com/office/drawing/2014/main" id="{59D3F1D1-E4C7-4CE2-BAF4-8FE080D8BA6D}"/>
                </a:ext>
              </a:extLst>
            </p:cNvPr>
            <p:cNvSpPr>
              <a:spLocks noChangeAspect="1"/>
            </p:cNvSpPr>
            <p:nvPr/>
          </p:nvSpPr>
          <p:spPr>
            <a:xfrm rot="10800000">
              <a:off x="8636779" y="2079713"/>
              <a:ext cx="73152" cy="73152"/>
            </a:xfrm>
            <a:prstGeom prst="ellipse">
              <a:avLst/>
            </a:prstGeom>
            <a:solidFill>
              <a:schemeClr val="accent1">
                <a:lumMod val="2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20" name="Oval 119">
              <a:extLst>
                <a:ext uri="{FF2B5EF4-FFF2-40B4-BE49-F238E27FC236}">
                  <a16:creationId xmlns:a16="http://schemas.microsoft.com/office/drawing/2014/main" id="{ECB77D9F-6E73-45E1-AB10-EF70293E35AD}"/>
                </a:ext>
              </a:extLst>
            </p:cNvPr>
            <p:cNvSpPr>
              <a:spLocks noChangeAspect="1"/>
            </p:cNvSpPr>
            <p:nvPr/>
          </p:nvSpPr>
          <p:spPr>
            <a:xfrm>
              <a:off x="8618491" y="2061425"/>
              <a:ext cx="109728" cy="109728"/>
            </a:xfrm>
            <a:prstGeom prst="ellipse">
              <a:avLst/>
            </a:prstGeom>
            <a:noFill/>
            <a:ln w="12700">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a:extLst>
                <a:ext uri="{FF2B5EF4-FFF2-40B4-BE49-F238E27FC236}">
                  <a16:creationId xmlns:a16="http://schemas.microsoft.com/office/drawing/2014/main" id="{16DBB6CE-3D54-4710-83BF-3B1FC68072F8}"/>
                </a:ext>
              </a:extLst>
            </p:cNvPr>
            <p:cNvSpPr>
              <a:spLocks noChangeAspect="1"/>
            </p:cNvSpPr>
            <p:nvPr/>
          </p:nvSpPr>
          <p:spPr>
            <a:xfrm>
              <a:off x="8591059" y="2033993"/>
              <a:ext cx="164592" cy="164592"/>
            </a:xfrm>
            <a:prstGeom prst="ellipse">
              <a:avLst/>
            </a:prstGeom>
            <a:noFill/>
            <a:ln w="12700">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7" name="Picture 106">
            <a:extLst>
              <a:ext uri="{FF2B5EF4-FFF2-40B4-BE49-F238E27FC236}">
                <a16:creationId xmlns:a16="http://schemas.microsoft.com/office/drawing/2014/main" id="{7F20AC3F-0BAC-40C5-BEE6-A66C65E534E6}"/>
              </a:ext>
            </a:extLst>
          </p:cNvPr>
          <p:cNvPicPr>
            <a:picLocks noChangeAspect="1"/>
          </p:cNvPicPr>
          <p:nvPr/>
        </p:nvPicPr>
        <p:blipFill rotWithShape="1">
          <a:blip r:embed="rId2"/>
          <a:srcRect b="57458"/>
          <a:stretch/>
        </p:blipFill>
        <p:spPr>
          <a:xfrm rot="17036413">
            <a:off x="1716374" y="4519680"/>
            <a:ext cx="1257115" cy="52553"/>
          </a:xfrm>
          <a:prstGeom prst="rect">
            <a:avLst/>
          </a:prstGeom>
        </p:spPr>
      </p:pic>
      <p:cxnSp>
        <p:nvCxnSpPr>
          <p:cNvPr id="74" name="Straight Arrow Connector 73">
            <a:extLst>
              <a:ext uri="{FF2B5EF4-FFF2-40B4-BE49-F238E27FC236}">
                <a16:creationId xmlns:a16="http://schemas.microsoft.com/office/drawing/2014/main" id="{515B0767-31F5-40E5-AE7D-F02F095FEEE4}"/>
              </a:ext>
            </a:extLst>
          </p:cNvPr>
          <p:cNvCxnSpPr>
            <a:cxnSpLocks/>
          </p:cNvCxnSpPr>
          <p:nvPr/>
        </p:nvCxnSpPr>
        <p:spPr>
          <a:xfrm flipH="1">
            <a:off x="970646" y="4304851"/>
            <a:ext cx="1288763" cy="467849"/>
          </a:xfrm>
          <a:prstGeom prst="straightConnector1">
            <a:avLst/>
          </a:prstGeom>
          <a:ln>
            <a:headEnd type="none"/>
            <a:tailEnd type="triangle"/>
          </a:ln>
        </p:spPr>
        <p:style>
          <a:lnRef idx="1">
            <a:schemeClr val="accent4"/>
          </a:lnRef>
          <a:fillRef idx="0">
            <a:schemeClr val="accent4"/>
          </a:fillRef>
          <a:effectRef idx="0">
            <a:schemeClr val="accent4"/>
          </a:effectRef>
          <a:fontRef idx="minor">
            <a:schemeClr val="tx1"/>
          </a:fontRef>
        </p:style>
      </p:cxnSp>
      <p:cxnSp>
        <p:nvCxnSpPr>
          <p:cNvPr id="75" name="Straight Arrow Connector 74">
            <a:extLst>
              <a:ext uri="{FF2B5EF4-FFF2-40B4-BE49-F238E27FC236}">
                <a16:creationId xmlns:a16="http://schemas.microsoft.com/office/drawing/2014/main" id="{EE3B16F2-F6A2-4C25-8FF2-93A20705F5C4}"/>
              </a:ext>
            </a:extLst>
          </p:cNvPr>
          <p:cNvCxnSpPr>
            <a:cxnSpLocks/>
          </p:cNvCxnSpPr>
          <p:nvPr/>
        </p:nvCxnSpPr>
        <p:spPr>
          <a:xfrm rot="10800000" flipH="1">
            <a:off x="984580" y="4335657"/>
            <a:ext cx="1288763" cy="467849"/>
          </a:xfrm>
          <a:prstGeom prst="straightConnector1">
            <a:avLst/>
          </a:prstGeom>
          <a:ln>
            <a:headEnd type="none"/>
            <a:tailEnd type="triangle"/>
          </a:ln>
        </p:spPr>
        <p:style>
          <a:lnRef idx="1">
            <a:schemeClr val="accent4"/>
          </a:lnRef>
          <a:fillRef idx="0">
            <a:schemeClr val="accent4"/>
          </a:fillRef>
          <a:effectRef idx="0">
            <a:schemeClr val="accent4"/>
          </a:effectRef>
          <a:fontRef idx="minor">
            <a:schemeClr val="tx1"/>
          </a:fontRef>
        </p:style>
      </p:cxnSp>
      <p:sp>
        <p:nvSpPr>
          <p:cNvPr id="51" name="TextBox 50">
            <a:extLst>
              <a:ext uri="{FF2B5EF4-FFF2-40B4-BE49-F238E27FC236}">
                <a16:creationId xmlns:a16="http://schemas.microsoft.com/office/drawing/2014/main" id="{2767596A-7B92-4906-B3BF-E876FDA8B431}"/>
              </a:ext>
            </a:extLst>
          </p:cNvPr>
          <p:cNvSpPr txBox="1"/>
          <p:nvPr/>
        </p:nvSpPr>
        <p:spPr>
          <a:xfrm>
            <a:off x="2420392" y="4201821"/>
            <a:ext cx="4415415" cy="2677656"/>
          </a:xfrm>
          <a:prstGeom prst="rect">
            <a:avLst/>
          </a:prstGeom>
          <a:noFill/>
        </p:spPr>
        <p:txBody>
          <a:bodyPr wrap="square" rtlCol="0">
            <a:spAutoFit/>
          </a:bodyPr>
          <a:lstStyle/>
          <a:p>
            <a:pPr marL="457200" indent="-457200">
              <a:buAutoNum type="alphaUcParenR"/>
            </a:pPr>
            <a:r>
              <a:rPr lang="en-US" sz="1400" dirty="0"/>
              <a:t>Your identification of the space group of the crystal must be correct.</a:t>
            </a:r>
          </a:p>
          <a:p>
            <a:pPr marL="914400" lvl="1" indent="-457200">
              <a:buFont typeface="+mj-lt"/>
              <a:buAutoNum type="arabicPeriod"/>
            </a:pPr>
            <a:r>
              <a:rPr lang="en-US" sz="1400" dirty="0"/>
              <a:t>If the space group is wrong, the symbolic expression of the vectors will be wrong.</a:t>
            </a:r>
          </a:p>
          <a:p>
            <a:pPr marL="914400" lvl="1" indent="-457200">
              <a:buFont typeface="+mj-lt"/>
              <a:buAutoNum type="arabicPeriod"/>
            </a:pPr>
            <a:r>
              <a:rPr lang="en-US" sz="1400" dirty="0"/>
              <a:t>We infer the space group from the diffraction data (today in lab)</a:t>
            </a:r>
          </a:p>
          <a:p>
            <a:pPr marL="457200" indent="-457200">
              <a:buAutoNum type="alphaUcParenR"/>
            </a:pPr>
            <a:r>
              <a:rPr lang="en-US" sz="1400" dirty="0"/>
              <a:t>You must assign the correct vector equation to peak (</a:t>
            </a:r>
            <a:r>
              <a:rPr lang="en-US" sz="1400" dirty="0" err="1"/>
              <a:t>u,v,w</a:t>
            </a:r>
            <a:r>
              <a:rPr lang="en-US" sz="1400" dirty="0"/>
              <a:t>).</a:t>
            </a:r>
          </a:p>
          <a:p>
            <a:pPr marL="914400" lvl="1" indent="-457200">
              <a:buFont typeface="+mj-lt"/>
              <a:buAutoNum type="arabicPeriod"/>
            </a:pPr>
            <a:r>
              <a:rPr lang="en-US" sz="1400" dirty="0"/>
              <a:t>For example, you wouldn’t assign any of these vectors to a peak with v≠0. Why?</a:t>
            </a:r>
          </a:p>
          <a:p>
            <a:pPr marL="914400" lvl="1" indent="-457200">
              <a:buAutoNum type="arabicPeriod"/>
            </a:pPr>
            <a:r>
              <a:rPr lang="en-US" sz="1400" dirty="0"/>
              <a:t>Concept of Harker section can help you. Let’s visualize.</a:t>
            </a:r>
          </a:p>
        </p:txBody>
      </p:sp>
    </p:spTree>
    <p:extLst>
      <p:ext uri="{BB962C8B-B14F-4D97-AF65-F5344CB8AC3E}">
        <p14:creationId xmlns:p14="http://schemas.microsoft.com/office/powerpoint/2010/main" val="4158149933"/>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34158</TotalTime>
  <Words>9362</Words>
  <Application>Microsoft Office PowerPoint</Application>
  <PresentationFormat>On-screen Show (4:3)</PresentationFormat>
  <Paragraphs>1296</Paragraphs>
  <Slides>52</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52</vt:i4>
      </vt:variant>
    </vt:vector>
  </HeadingPairs>
  <TitlesOfParts>
    <vt:vector size="59" baseType="lpstr">
      <vt:lpstr>Arial</vt:lpstr>
      <vt:lpstr>Cambria Math</vt:lpstr>
      <vt:lpstr>Courier New</vt:lpstr>
      <vt:lpstr>Helvetica</vt:lpstr>
      <vt:lpstr>Symbol</vt:lpstr>
      <vt:lpstr>Default Design</vt:lpstr>
      <vt:lpstr>2_Default Design</vt:lpstr>
      <vt:lpstr>Summary of our Achievements &amp; Goals</vt:lpstr>
      <vt:lpstr>Atomic coordinates can be determined by interpreting peaks in a Patterson map.</vt:lpstr>
      <vt:lpstr>Atomic positions (x,y,z) are related to peak positions (u,v,w) in the Patterson map.</vt:lpstr>
      <vt:lpstr>Each interatomic vector in the crystal produces a Patterson peak.</vt:lpstr>
      <vt:lpstr>We can predict u,v,w from x,y,z by subtracting symmetry equivalent positions</vt:lpstr>
      <vt:lpstr>We can predict u,v,w from x,y,z by subtracting symmetry equivalent positions</vt:lpstr>
      <vt:lpstr>We can recover x,y,z from u,v,w using the same equations, but in reverse</vt:lpstr>
      <vt:lpstr>The vector table is our bridge between crystal coordinates &amp; Patterson peaks.</vt:lpstr>
      <vt:lpstr>Two clues are essential for recovery of (x,y,z) from Patterson peaks (u,v,w)</vt:lpstr>
      <vt:lpstr>Symmetry Equivalent Positions for each space group are tabulated.</vt:lpstr>
      <vt:lpstr>Pure rotation axis produce Harker planes normal to the axis &amp; intersecting the origin</vt:lpstr>
      <vt:lpstr>The utility of Harker sections</vt:lpstr>
      <vt:lpstr>Screw axes have rotational &amp; translational components</vt:lpstr>
      <vt:lpstr>Screw axes produce Harker planes normal to the axis &amp; displaced from the origin</vt:lpstr>
      <vt:lpstr>Note that 41 and 43 screw axes are mirror images of each other</vt:lpstr>
      <vt:lpstr>ProK crystals are in space group P43212. What are the Harker sections?</vt:lpstr>
      <vt:lpstr>PowerPoint Presentation</vt:lpstr>
      <vt:lpstr>We will calculate difference Patterson maps.</vt:lpstr>
      <vt:lpstr>Calculate isomorphous difference Patterson map with CCP4 suite</vt:lpstr>
      <vt:lpstr>Peaks list from a previous isomorphous Difference Patterson Map</vt:lpstr>
      <vt:lpstr>We will evaluate the phasing signal of each native-derivative pair</vt:lpstr>
      <vt:lpstr>Difference Patterson Map</vt:lpstr>
      <vt:lpstr>8 atoms would be consistent with the appearance of ~60 peaks </vt:lpstr>
      <vt:lpstr>Match the u,v,w with appropriate vector equation and solve for x,y,z algebraically.</vt:lpstr>
      <vt:lpstr>Match the u,v,w with appropriate vector equation and solve for x,y,z algebraically.</vt:lpstr>
      <vt:lpstr>Match the u,v,w with appropriate vector equation and solve for x,y,z algebraically.</vt:lpstr>
      <vt:lpstr>PowerPoint Presentation</vt:lpstr>
      <vt:lpstr>Find another equation to solve for z.</vt:lpstr>
      <vt:lpstr>PowerPoint Presentation</vt:lpstr>
      <vt:lpstr>Combine answers from two Harker sections to get heavy atom x,y,z coordinates</vt:lpstr>
      <vt:lpstr>Choice of unit cell origin</vt:lpstr>
      <vt:lpstr>Choice of unit cell origin</vt:lpstr>
      <vt:lpstr>PowerPoint Presentation</vt:lpstr>
      <vt:lpstr>Check that this x,y,z can predict all peaks in the difference Patterson map</vt:lpstr>
      <vt:lpstr>Check that this x,y,z can predict all peaks in the difference Patterson map</vt:lpstr>
      <vt:lpstr>Check if x,y,z is consistent with space group P43212 or P41212.</vt:lpstr>
      <vt:lpstr>Check that this x,y,z can predict all peaks in the difference Patterson map</vt:lpstr>
      <vt:lpstr>ShelxD uses direct methods to determine heavy atom x,y,z</vt:lpstr>
      <vt:lpstr>Direct methods (shelxD) make it easy to determine the heavy atom coordinates.</vt:lpstr>
      <vt:lpstr>Direct methods output.</vt:lpstr>
      <vt:lpstr>ShelxD uses direct methods to determine heavy atom x,y,z</vt:lpstr>
      <vt:lpstr>All 500 trials produced the same heavy atom substructure model</vt:lpstr>
      <vt:lpstr>Contrast the appearance of a  strong vs. weak heavy atom derivative</vt:lpstr>
      <vt:lpstr>Strong heavy atom derivative</vt:lpstr>
      <vt:lpstr>Contrast the appearance of a strong vs. weak heavy atom derivative</vt:lpstr>
      <vt:lpstr>Contrast the appearance of a strong vs. weak heavy atom derivative</vt:lpstr>
      <vt:lpstr>Check the agreement between ShelxD solution and Patterson map</vt:lpstr>
      <vt:lpstr>Sm-like archaeal protein (1m5q)</vt:lpstr>
      <vt:lpstr>Sm-like archaeal protein (1m5q)</vt:lpstr>
      <vt:lpstr>Sm-like archaeal protein (1m5q)</vt:lpstr>
      <vt:lpstr>Sm-like archaeal protein (1m5q)</vt:lpstr>
      <vt:lpstr>Questions?</vt:lpstr>
    </vt:vector>
  </TitlesOfParts>
  <Company>UCLA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DC</dc:creator>
  <cp:lastModifiedBy>mikey</cp:lastModifiedBy>
  <cp:revision>1243</cp:revision>
  <cp:lastPrinted>2017-02-01T05:34:47Z</cp:lastPrinted>
  <dcterms:created xsi:type="dcterms:W3CDTF">2004-02-02T07:37:29Z</dcterms:created>
  <dcterms:modified xsi:type="dcterms:W3CDTF">2026-01-20T17:49:10Z</dcterms:modified>
</cp:coreProperties>
</file>