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4.xml" ContentType="application/vnd.openxmlformats-officedocument.presentationml.notesSlide+xml"/>
  <Override PartName="/ppt/comments/comment4.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notesSlides/notesSlide9.xml" ContentType="application/vnd.openxmlformats-officedocument.presentationml.notesSlide+xml"/>
  <Override PartName="/ppt/comments/comment10.xml" ContentType="application/vnd.openxmlformats-officedocument.presentationml.comments+xml"/>
  <Override PartName="/ppt/notesSlides/notesSlide10.xml" ContentType="application/vnd.openxmlformats-officedocument.presentationml.notesSlide+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699" r:id="rId3"/>
    <p:sldMasterId id="2147483713" r:id="rId4"/>
  </p:sldMasterIdLst>
  <p:notesMasterIdLst>
    <p:notesMasterId r:id="rId96"/>
  </p:notesMasterIdLst>
  <p:handoutMasterIdLst>
    <p:handoutMasterId r:id="rId97"/>
  </p:handoutMasterIdLst>
  <p:sldIdLst>
    <p:sldId id="511" r:id="rId5"/>
    <p:sldId id="646" r:id="rId6"/>
    <p:sldId id="651" r:id="rId7"/>
    <p:sldId id="650" r:id="rId8"/>
    <p:sldId id="617" r:id="rId9"/>
    <p:sldId id="584" r:id="rId10"/>
    <p:sldId id="447" r:id="rId11"/>
    <p:sldId id="551" r:id="rId12"/>
    <p:sldId id="647" r:id="rId13"/>
    <p:sldId id="534" r:id="rId14"/>
    <p:sldId id="628" r:id="rId15"/>
    <p:sldId id="459" r:id="rId16"/>
    <p:sldId id="475" r:id="rId17"/>
    <p:sldId id="653" r:id="rId18"/>
    <p:sldId id="654" r:id="rId19"/>
    <p:sldId id="476" r:id="rId20"/>
    <p:sldId id="470" r:id="rId21"/>
    <p:sldId id="652" r:id="rId22"/>
    <p:sldId id="508" r:id="rId23"/>
    <p:sldId id="483" r:id="rId24"/>
    <p:sldId id="471" r:id="rId25"/>
    <p:sldId id="473" r:id="rId26"/>
    <p:sldId id="655" r:id="rId27"/>
    <p:sldId id="477" r:id="rId28"/>
    <p:sldId id="478" r:id="rId29"/>
    <p:sldId id="484" r:id="rId30"/>
    <p:sldId id="479" r:id="rId31"/>
    <p:sldId id="480" r:id="rId32"/>
    <p:sldId id="481" r:id="rId33"/>
    <p:sldId id="482" r:id="rId34"/>
    <p:sldId id="474" r:id="rId35"/>
    <p:sldId id="487" r:id="rId36"/>
    <p:sldId id="488" r:id="rId37"/>
    <p:sldId id="486" r:id="rId38"/>
    <p:sldId id="489" r:id="rId39"/>
    <p:sldId id="467" r:id="rId40"/>
    <p:sldId id="491" r:id="rId41"/>
    <p:sldId id="492" r:id="rId42"/>
    <p:sldId id="490" r:id="rId43"/>
    <p:sldId id="493" r:id="rId44"/>
    <p:sldId id="494" r:id="rId45"/>
    <p:sldId id="495" r:id="rId46"/>
    <p:sldId id="496" r:id="rId47"/>
    <p:sldId id="497" r:id="rId48"/>
    <p:sldId id="498" r:id="rId49"/>
    <p:sldId id="499" r:id="rId50"/>
    <p:sldId id="500" r:id="rId51"/>
    <p:sldId id="502" r:id="rId52"/>
    <p:sldId id="503" r:id="rId53"/>
    <p:sldId id="377" r:id="rId54"/>
    <p:sldId id="501" r:id="rId55"/>
    <p:sldId id="504" r:id="rId56"/>
    <p:sldId id="505" r:id="rId57"/>
    <p:sldId id="337" r:id="rId58"/>
    <p:sldId id="506" r:id="rId59"/>
    <p:sldId id="386" r:id="rId60"/>
    <p:sldId id="410" r:id="rId61"/>
    <p:sldId id="375" r:id="rId62"/>
    <p:sldId id="376" r:id="rId63"/>
    <p:sldId id="440" r:id="rId64"/>
    <p:sldId id="656" r:id="rId65"/>
    <p:sldId id="657" r:id="rId66"/>
    <p:sldId id="412" r:id="rId67"/>
    <p:sldId id="413" r:id="rId68"/>
    <p:sldId id="414" r:id="rId69"/>
    <p:sldId id="415" r:id="rId70"/>
    <p:sldId id="416" r:id="rId71"/>
    <p:sldId id="417" r:id="rId72"/>
    <p:sldId id="418" r:id="rId73"/>
    <p:sldId id="419" r:id="rId74"/>
    <p:sldId id="658" r:id="rId75"/>
    <p:sldId id="659" r:id="rId76"/>
    <p:sldId id="422" r:id="rId77"/>
    <p:sldId id="423" r:id="rId78"/>
    <p:sldId id="411" r:id="rId79"/>
    <p:sldId id="395" r:id="rId80"/>
    <p:sldId id="398" r:id="rId81"/>
    <p:sldId id="424" r:id="rId82"/>
    <p:sldId id="455" r:id="rId83"/>
    <p:sldId id="454" r:id="rId84"/>
    <p:sldId id="405" r:id="rId85"/>
    <p:sldId id="406" r:id="rId86"/>
    <p:sldId id="407" r:id="rId87"/>
    <p:sldId id="409" r:id="rId88"/>
    <p:sldId id="408" r:id="rId89"/>
    <p:sldId id="441" r:id="rId90"/>
    <p:sldId id="343" r:id="rId91"/>
    <p:sldId id="403" r:id="rId92"/>
    <p:sldId id="446" r:id="rId93"/>
    <p:sldId id="456" r:id="rId94"/>
    <p:sldId id="439" r:id="rId95"/>
  </p:sldIdLst>
  <p:sldSz cx="9144000" cy="6858000" type="screen4x3"/>
  <p:notesSz cx="7315200" cy="9601200"/>
  <p:defaultTextStyle>
    <a:defPPr>
      <a:defRPr lang="en-US"/>
    </a:defPPr>
    <a:lvl1pPr algn="ctr" rtl="0" fontAlgn="base">
      <a:spcBef>
        <a:spcPct val="0"/>
      </a:spcBef>
      <a:spcAft>
        <a:spcPct val="0"/>
      </a:spcAft>
      <a:defRPr sz="2800" b="1" kern="1200">
        <a:solidFill>
          <a:schemeClr val="tx1"/>
        </a:solidFill>
        <a:latin typeface="Helvetica" pitchFamily="34" charset="0"/>
        <a:ea typeface="+mn-ea"/>
        <a:cs typeface="+mn-cs"/>
      </a:defRPr>
    </a:lvl1pPr>
    <a:lvl2pPr marL="457200" algn="ctr" rtl="0" fontAlgn="base">
      <a:spcBef>
        <a:spcPct val="0"/>
      </a:spcBef>
      <a:spcAft>
        <a:spcPct val="0"/>
      </a:spcAft>
      <a:defRPr sz="2800" b="1" kern="1200">
        <a:solidFill>
          <a:schemeClr val="tx1"/>
        </a:solidFill>
        <a:latin typeface="Helvetica" pitchFamily="34" charset="0"/>
        <a:ea typeface="+mn-ea"/>
        <a:cs typeface="+mn-cs"/>
      </a:defRPr>
    </a:lvl2pPr>
    <a:lvl3pPr marL="914400" algn="ctr" rtl="0" fontAlgn="base">
      <a:spcBef>
        <a:spcPct val="0"/>
      </a:spcBef>
      <a:spcAft>
        <a:spcPct val="0"/>
      </a:spcAft>
      <a:defRPr sz="2800" b="1" kern="1200">
        <a:solidFill>
          <a:schemeClr val="tx1"/>
        </a:solidFill>
        <a:latin typeface="Helvetica" pitchFamily="34" charset="0"/>
        <a:ea typeface="+mn-ea"/>
        <a:cs typeface="+mn-cs"/>
      </a:defRPr>
    </a:lvl3pPr>
    <a:lvl4pPr marL="1371600" algn="ctr" rtl="0" fontAlgn="base">
      <a:spcBef>
        <a:spcPct val="0"/>
      </a:spcBef>
      <a:spcAft>
        <a:spcPct val="0"/>
      </a:spcAft>
      <a:defRPr sz="2800" b="1" kern="1200">
        <a:solidFill>
          <a:schemeClr val="tx1"/>
        </a:solidFill>
        <a:latin typeface="Helvetica" pitchFamily="34" charset="0"/>
        <a:ea typeface="+mn-ea"/>
        <a:cs typeface="+mn-cs"/>
      </a:defRPr>
    </a:lvl4pPr>
    <a:lvl5pPr marL="1828800" algn="ctr" rtl="0" fontAlgn="base">
      <a:spcBef>
        <a:spcPct val="0"/>
      </a:spcBef>
      <a:spcAft>
        <a:spcPct val="0"/>
      </a:spcAft>
      <a:defRPr sz="2800" b="1" kern="1200">
        <a:solidFill>
          <a:schemeClr val="tx1"/>
        </a:solidFill>
        <a:latin typeface="Helvetica" pitchFamily="34" charset="0"/>
        <a:ea typeface="+mn-ea"/>
        <a:cs typeface="+mn-cs"/>
      </a:defRPr>
    </a:lvl5pPr>
    <a:lvl6pPr marL="2286000" algn="l" defTabSz="914400" rtl="0" eaLnBrk="1" latinLnBrk="0" hangingPunct="1">
      <a:defRPr sz="2800" b="1" kern="1200">
        <a:solidFill>
          <a:schemeClr val="tx1"/>
        </a:solidFill>
        <a:latin typeface="Helvetica" pitchFamily="34" charset="0"/>
        <a:ea typeface="+mn-ea"/>
        <a:cs typeface="+mn-cs"/>
      </a:defRPr>
    </a:lvl6pPr>
    <a:lvl7pPr marL="2743200" algn="l" defTabSz="914400" rtl="0" eaLnBrk="1" latinLnBrk="0" hangingPunct="1">
      <a:defRPr sz="2800" b="1" kern="1200">
        <a:solidFill>
          <a:schemeClr val="tx1"/>
        </a:solidFill>
        <a:latin typeface="Helvetica" pitchFamily="34" charset="0"/>
        <a:ea typeface="+mn-ea"/>
        <a:cs typeface="+mn-cs"/>
      </a:defRPr>
    </a:lvl7pPr>
    <a:lvl8pPr marL="3200400" algn="l" defTabSz="914400" rtl="0" eaLnBrk="1" latinLnBrk="0" hangingPunct="1">
      <a:defRPr sz="2800" b="1" kern="1200">
        <a:solidFill>
          <a:schemeClr val="tx1"/>
        </a:solidFill>
        <a:latin typeface="Helvetica" pitchFamily="34" charset="0"/>
        <a:ea typeface="+mn-ea"/>
        <a:cs typeface="+mn-cs"/>
      </a:defRPr>
    </a:lvl8pPr>
    <a:lvl9pPr marL="3657600" algn="l" defTabSz="914400" rtl="0" eaLnBrk="1" latinLnBrk="0" hangingPunct="1">
      <a:defRPr sz="2800" b="1" kern="1200">
        <a:solidFill>
          <a:schemeClr val="tx1"/>
        </a:solidFill>
        <a:latin typeface="Helvetic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C" initials="" lastIdx="10" clrIdx="0"/>
  <p:cmAuthor id="7" name="MBI User" initials="MU" lastIdx="55" clrIdx="7"/>
  <p:cmAuthor id="1" name="Structure Lab" initials="SL" lastIdx="11" clrIdx="1"/>
  <p:cmAuthor id="8" name="Mike Sawaya" initials="mrs" lastIdx="2" clrIdx="8"/>
  <p:cmAuthor id="2" name="sawaya" initials="s" lastIdx="1" clrIdx="2"/>
  <p:cmAuthor id="3" name="Michael Sawaya" initials="MS" lastIdx="8" clrIdx="3"/>
  <p:cmAuthor id="4" name="Sawaya" initials="MRS" lastIdx="18" clrIdx="4"/>
  <p:cmAuthor id="5" name="sawaya" initials="MRS" lastIdx="1" clrIdx="5"/>
  <p:cmAuthor id="6" name="Michael Sawaya" initials="mrs" lastIdx="6" clrIdx="6"/>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6666FF"/>
    <a:srgbClr val="FFFFFF"/>
    <a:srgbClr val="BCBCFF"/>
    <a:srgbClr val="FF3300"/>
    <a:srgbClr val="FF0000"/>
    <a:srgbClr val="CC0000"/>
    <a:srgbClr val="990033"/>
    <a:srgbClr val="FEBF62"/>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345" autoAdjust="0"/>
    <p:restoredTop sz="91667" autoAdjust="0"/>
  </p:normalViewPr>
  <p:slideViewPr>
    <p:cSldViewPr snapToGrid="0">
      <p:cViewPr>
        <p:scale>
          <a:sx n="70" d="100"/>
          <a:sy n="70" d="100"/>
        </p:scale>
        <p:origin x="1838" y="2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38405" cy="38405"/>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commentAuthors" Target="commentAuthors.xml"/><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6" dt="2011-02-28T18:12:52.870" idx="4">
    <p:pos x="10" y="10"/>
    <p:text>In 1930, Coster, Knol and Prins reported  that structure factor amplitudes of Friedel pairs in Zincblende were unequal. The crystals contained an anomalous scatterer.  Lets see how our physically derived model of anomalous scattering accounts for this observation.
Coster, Knol, Prins (1930). Unterschiede in der Intesnitat der Rontgenstrahlenreflexion an den beiden 111-Flachen der Zinkblende. Z. Phys 63, 345-389. (Zeitschrift fur Physik)
Differences in the Intesnity of the Rontgenstrahlenreflexion at the two 111-Flachen of zinc blende
From a review in
M. Vijayan and S. Ramaseshan, Isomorphous Replacement and Anomalous Scattering, International Tables for Crystallography, Volume B. p. 264-279.
</p:text>
  </p:cm>
</p:cmLst>
</file>

<file path=ppt/comments/comment10.xml><?xml version="1.0" encoding="utf-8"?>
<p:cmLst xmlns:a="http://schemas.openxmlformats.org/drawingml/2006/main" xmlns:r="http://schemas.openxmlformats.org/officeDocument/2006/relationships" xmlns:p="http://schemas.openxmlformats.org/presentationml/2006/main">
  <p:cm authorId="4" dt="2014-02-03T23:21:49.712" idx="6">
    <p:pos x="27" y="26"/>
    <p:text>How is the structure factor amplitude represented in the graph?
The right side of the equation is represented by points on the blue circle.
The left side of the equation is represented by points on the green circle.
There are only two points where there is an equivalence between left and right sides of the equation. That is where the circles intersect.</p:text>
  </p:cm>
</p:cmLst>
</file>

<file path=ppt/comments/comment11.xml><?xml version="1.0" encoding="utf-8"?>
<p:cmLst xmlns:a="http://schemas.openxmlformats.org/drawingml/2006/main" xmlns:r="http://schemas.openxmlformats.org/officeDocument/2006/relationships" xmlns:p="http://schemas.openxmlformats.org/presentationml/2006/main">
  <p:cm authorId="4" dt="2014-02-03T23:21:49.712" idx="12">
    <p:pos x="27" y="26"/>
    <p:text>How is the structure factor amplitude represented in the graph?
The right side of the equation is represented by points on the blue circle.
The left side of the equation is represented by points on the green circle.
There are only two points where there is an equivalence between left and right sides of the equation. That is where the circles intersect.</p:text>
  </p:cm>
</p:cmLst>
</file>

<file path=ppt/comments/comment12.xml><?xml version="1.0" encoding="utf-8"?>
<p:cmLst xmlns:a="http://schemas.openxmlformats.org/drawingml/2006/main" xmlns:r="http://schemas.openxmlformats.org/officeDocument/2006/relationships" xmlns:p="http://schemas.openxmlformats.org/presentationml/2006/main">
  <p:cm authorId="4" dt="2014-02-03T23:21:49.712" idx="18">
    <p:pos x="27" y="26"/>
    <p:text>How is the structure factor amplitude represented in the graph?
The right side of the equation is represented by points on the blue circle.
The left side of the equation is represented by points on the green circle.
There are only two points where there is an equivalence between left and right sides of the equation. That is where the circles intersect.</p:text>
  </p:cm>
</p:cmLst>
</file>

<file path=ppt/comments/comment13.xml><?xml version="1.0" encoding="utf-8"?>
<p:cmLst xmlns:a="http://schemas.openxmlformats.org/drawingml/2006/main" xmlns:r="http://schemas.openxmlformats.org/officeDocument/2006/relationships" xmlns:p="http://schemas.openxmlformats.org/presentationml/2006/main">
  <p:cm authorId="4" dt="2014-02-03T23:21:49.712" idx="18">
    <p:pos x="27" y="26"/>
    <p:text>How is the structure factor amplitude represented in the graph?
The right side of the equation is represented by points on the blue circle.
The left side of the equation is represented by points on the green circle.
There are only two points where there is an equivalence between left and right sides of the equation. That is where the circles intersect.</p:text>
  </p:cm>
</p:cmLst>
</file>

<file path=ppt/comments/comment2.xml><?xml version="1.0" encoding="utf-8"?>
<p:cmLst xmlns:a="http://schemas.openxmlformats.org/drawingml/2006/main" xmlns:r="http://schemas.openxmlformats.org/officeDocument/2006/relationships" xmlns:p="http://schemas.openxmlformats.org/presentationml/2006/main">
  <p:cm authorId="7" dt="2009-01-26T02:29:42.251" idx="54">
    <p:pos x="10" y="234"/>
    <p:text>Friedels law is broken because phi hkl not equal to phi -h-k-l.
In complex with protein atoms, anomalous scattering from the heavy atom causes FPH(hkl) and FPH(-h-k-l) to differ in amplitude. 
The difference in |FPH(hkl) | and |FPH(-h-k-l) | can be measured experimentally.  It is called the anomalous difference.  It is useful for phasing.
</p:text>
  </p:cm>
  <p:cm authorId="7" dt="2012-01-26T23:34:57.278" idx="55">
    <p:pos x="10" y="10"/>
    <p:text>Let's assume we know the structure of the protein and the position of the heavy atom, and now we want to calculate the structure factor of the heavy atom derivative, FPH, for both the reflection HKL and -H-K-L.</p:text>
  </p:cm>
</p:cmLst>
</file>

<file path=ppt/comments/comment3.xml><?xml version="1.0" encoding="utf-8"?>
<p:cmLst xmlns:a="http://schemas.openxmlformats.org/drawingml/2006/main" xmlns:r="http://schemas.openxmlformats.org/officeDocument/2006/relationships" xmlns:p="http://schemas.openxmlformats.org/presentationml/2006/main">
  <p:cm authorId="7" dt="2009-01-25T03:00:44.482" idx="1">
    <p:pos x="1531" y="3539"/>
    <p:text>As the energy of the incident radiation approaches the DE of an electronic transition (absorption edge), 
Df’, varies strongly, becoming most negative at DE.</p:text>
  </p:cm>
  <p:cm authorId="7" dt="2009-01-25T03:01:22.307" idx="2">
    <p:pos x="3387" y="3235"/>
    <p:text>Similarly,
Df”, varies strongly near the absorption edge, becoming most positive at energies &gt; DE.</p:text>
  </p:cm>
  <p:cm authorId="8" dt="2010-01-25T16:37:15.422" idx="2">
    <p:pos x="10" y="10"/>
    <p:text>Anomalous differences are only half the story. There is second feature of anomalous scattering that we can exploit--that is dispersive differences.  These are differences in scattering associated with a change in the energy of the incident radiation. The correction factors f' and f" both have a dependence on the energy of the radiation (wavelength).</p:text>
  </p:cm>
</p:cmLst>
</file>

<file path=ppt/comments/comment4.xml><?xml version="1.0" encoding="utf-8"?>
<p:cmLst xmlns:a="http://schemas.openxmlformats.org/drawingml/2006/main" xmlns:r="http://schemas.openxmlformats.org/officeDocument/2006/relationships" xmlns:p="http://schemas.openxmlformats.org/presentationml/2006/main">
  <p:cm authorId="7" dt="2009-01-25T03:20:38.209" idx="3">
    <p:pos x="4682" y="2098"/>
    <p:text>This behavior exactly analogous to reaching into the crystal and moving the heavy atom a few angstroms to the left or right. 
Effectively, you get a new derivative each time you change the wavelength.
Hence, you get a new phase triangle for each wavelength.</p:text>
  </p:cm>
  <p:cm authorId="6" dt="2013-01-23T22:40:16.503" idx="6">
    <p:pos x="10" y="10"/>
    <p:text>Four wavelengths will yield nearly all the phasing power possible for a single derivative.</p:text>
  </p:cm>
</p:cmLst>
</file>

<file path=ppt/comments/comment5.xml><?xml version="1.0" encoding="utf-8"?>
<p:cmLst xmlns:a="http://schemas.openxmlformats.org/drawingml/2006/main" xmlns:r="http://schemas.openxmlformats.org/officeDocument/2006/relationships" xmlns:p="http://schemas.openxmlformats.org/presentationml/2006/main">
  <p:cm authorId="4" dt="2014-02-03T09:22:38.027" idx="15">
    <p:pos x="107" y="107"/>
    <p:text>Note that this is a vector equation. Not scalars.
Some of the information required to solve for Fp is not given in our data set. We have to compute it.
It is the heavy atom structure factor.
</p:text>
  </p:cm>
</p:cmLst>
</file>

<file path=ppt/comments/comment6.xml><?xml version="1.0" encoding="utf-8"?>
<p:cmLst xmlns:a="http://schemas.openxmlformats.org/drawingml/2006/main" xmlns:r="http://schemas.openxmlformats.org/officeDocument/2006/relationships" xmlns:p="http://schemas.openxmlformats.org/presentationml/2006/main">
  <p:cm authorId="4" dt="2014-02-03T23:21:49.712" idx="3">
    <p:pos x="27" y="26"/>
    <p:text>How is the structure factor amplitude represented in the graph?
The right side of the equation is represented by points on the blue circle.
The left side of the equation is represented by points on the green circle.
There are only two points where there is an equivalence between left and right sides of the equation. That is where the circles intersect.</p:text>
  </p:cm>
</p:cmLst>
</file>

<file path=ppt/comments/comment7.xml><?xml version="1.0" encoding="utf-8"?>
<p:cmLst xmlns:a="http://schemas.openxmlformats.org/drawingml/2006/main" xmlns:r="http://schemas.openxmlformats.org/officeDocument/2006/relationships" xmlns:p="http://schemas.openxmlformats.org/presentationml/2006/main">
  <p:cm authorId="4" dt="2014-02-03T23:21:49.712" idx="5">
    <p:pos x="27" y="26"/>
    <p:text>How is the structure factor amplitude represented in the graph?
The right side of the equation is represented by points on the blue circle.
The left side of the equation is represented by points on the green circle.
There are only two points where there is an equivalence between left and right sides of the equation. That is where the circles intersect.</p:text>
  </p:cm>
</p:cmLst>
</file>

<file path=ppt/comments/comment8.xml><?xml version="1.0" encoding="utf-8"?>
<p:cmLst xmlns:a="http://schemas.openxmlformats.org/drawingml/2006/main" xmlns:r="http://schemas.openxmlformats.org/officeDocument/2006/relationships" xmlns:p="http://schemas.openxmlformats.org/presentationml/2006/main">
  <p:cm authorId="4" dt="2014-02-03T23:21:49.712" idx="16">
    <p:pos x="27" y="26"/>
    <p:text>How is the structure factor amplitude represented in the graph?
The right side of the equation is represented by points on the blue circle.
The left side of the equation is represented by points on the green circle.
There are only two points where there is an equivalence between left and right sides of the equation. That is where the circles intersect.</p:text>
  </p:cm>
</p:cmLst>
</file>

<file path=ppt/comments/comment9.xml><?xml version="1.0" encoding="utf-8"?>
<p:cmLst xmlns:a="http://schemas.openxmlformats.org/drawingml/2006/main" xmlns:r="http://schemas.openxmlformats.org/officeDocument/2006/relationships" xmlns:p="http://schemas.openxmlformats.org/presentationml/2006/main">
  <p:cm authorId="4" dt="2014-02-03T23:21:49.712" idx="7">
    <p:pos x="27" y="26"/>
    <p:text>How is the structure factor amplitude represented in the graph?
The right side of the equation is represented by points on the blue circle.
The left side of the equation is represented by points on the green circle.
There are only two points where there is an equivalence between left and right sides of the equation. That is where the circles intersect.</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hdr" sz="quarter"/>
          </p:nvPr>
        </p:nvSpPr>
        <p:spPr bwMode="auto">
          <a:xfrm>
            <a:off x="0" y="0"/>
            <a:ext cx="3168812" cy="4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1" tIns="48315" rIns="96631" bIns="48315" numCol="1" anchor="t" anchorCtr="0" compatLnSpc="1">
            <a:prstTxWarp prst="textNoShape">
              <a:avLst/>
            </a:prstTxWarp>
          </a:bodyPr>
          <a:lstStyle>
            <a:lvl1pPr algn="l" defTabSz="965650">
              <a:defRPr sz="1200" b="0">
                <a:latin typeface="Times New Roman" pitchFamily="18" charset="0"/>
              </a:defRPr>
            </a:lvl1pPr>
          </a:lstStyle>
          <a:p>
            <a:endParaRPr lang="en-US" altLang="en-US"/>
          </a:p>
        </p:txBody>
      </p:sp>
      <p:sp>
        <p:nvSpPr>
          <p:cNvPr id="111619" name="Rectangle 3"/>
          <p:cNvSpPr>
            <a:spLocks noGrp="1" noChangeArrowheads="1"/>
          </p:cNvSpPr>
          <p:nvPr>
            <p:ph type="dt" sz="quarter" idx="1"/>
          </p:nvPr>
        </p:nvSpPr>
        <p:spPr bwMode="auto">
          <a:xfrm>
            <a:off x="4144727" y="0"/>
            <a:ext cx="3168812" cy="4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1" tIns="48315" rIns="96631" bIns="48315" numCol="1" anchor="t" anchorCtr="0" compatLnSpc="1">
            <a:prstTxWarp prst="textNoShape">
              <a:avLst/>
            </a:prstTxWarp>
          </a:bodyPr>
          <a:lstStyle>
            <a:lvl1pPr algn="r" defTabSz="965650">
              <a:defRPr sz="1200" b="0">
                <a:latin typeface="Times New Roman" pitchFamily="18" charset="0"/>
              </a:defRPr>
            </a:lvl1pPr>
          </a:lstStyle>
          <a:p>
            <a:endParaRPr lang="en-US" altLang="en-US"/>
          </a:p>
        </p:txBody>
      </p:sp>
      <p:sp>
        <p:nvSpPr>
          <p:cNvPr id="111620" name="Rectangle 4"/>
          <p:cNvSpPr>
            <a:spLocks noGrp="1" noChangeArrowheads="1"/>
          </p:cNvSpPr>
          <p:nvPr>
            <p:ph type="ftr" sz="quarter" idx="2"/>
          </p:nvPr>
        </p:nvSpPr>
        <p:spPr bwMode="auto">
          <a:xfrm>
            <a:off x="0" y="9118513"/>
            <a:ext cx="3168812" cy="4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1" tIns="48315" rIns="96631" bIns="48315" numCol="1" anchor="b" anchorCtr="0" compatLnSpc="1">
            <a:prstTxWarp prst="textNoShape">
              <a:avLst/>
            </a:prstTxWarp>
          </a:bodyPr>
          <a:lstStyle>
            <a:lvl1pPr algn="l" defTabSz="965650">
              <a:defRPr sz="1200" b="0">
                <a:latin typeface="Times New Roman" pitchFamily="18" charset="0"/>
              </a:defRPr>
            </a:lvl1pPr>
          </a:lstStyle>
          <a:p>
            <a:endParaRPr lang="en-US" altLang="en-US"/>
          </a:p>
        </p:txBody>
      </p:sp>
      <p:sp>
        <p:nvSpPr>
          <p:cNvPr id="111621" name="Rectangle 5"/>
          <p:cNvSpPr>
            <a:spLocks noGrp="1" noChangeArrowheads="1"/>
          </p:cNvSpPr>
          <p:nvPr>
            <p:ph type="sldNum" sz="quarter" idx="3"/>
          </p:nvPr>
        </p:nvSpPr>
        <p:spPr bwMode="auto">
          <a:xfrm>
            <a:off x="4144727" y="9118513"/>
            <a:ext cx="3168812" cy="4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1" tIns="48315" rIns="96631" bIns="48315" numCol="1" anchor="b" anchorCtr="0" compatLnSpc="1">
            <a:prstTxWarp prst="textNoShape">
              <a:avLst/>
            </a:prstTxWarp>
          </a:bodyPr>
          <a:lstStyle>
            <a:lvl1pPr algn="r" defTabSz="965650">
              <a:defRPr sz="1200" b="0">
                <a:latin typeface="Times New Roman" pitchFamily="18" charset="0"/>
              </a:defRPr>
            </a:lvl1pPr>
          </a:lstStyle>
          <a:p>
            <a:fld id="{5DD3321C-F3FB-4ABC-95E9-C33FAD9D8745}" type="slidenum">
              <a:rPr lang="en-US" altLang="en-US"/>
              <a:pPr/>
              <a:t>‹#›</a:t>
            </a:fld>
            <a:endParaRPr lang="en-US" altLang="en-US"/>
          </a:p>
        </p:txBody>
      </p:sp>
    </p:spTree>
    <p:extLst>
      <p:ext uri="{BB962C8B-B14F-4D97-AF65-F5344CB8AC3E}">
        <p14:creationId xmlns:p14="http://schemas.microsoft.com/office/powerpoint/2010/main" val="19120571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4BA8887E-8FC1-440B-9424-09219BE2CB24}" type="datetimeFigureOut">
              <a:rPr lang="en-US" smtClean="0"/>
              <a:t>1/30/2024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5F3B830A-0DBE-425C-BA69-7A8C1BA36DAC}" type="slidenum">
              <a:rPr lang="en-US" smtClean="0"/>
              <a:t>‹#›</a:t>
            </a:fld>
            <a:endParaRPr lang="en-US"/>
          </a:p>
        </p:txBody>
      </p:sp>
    </p:spTree>
    <p:extLst>
      <p:ext uri="{BB962C8B-B14F-4D97-AF65-F5344CB8AC3E}">
        <p14:creationId xmlns:p14="http://schemas.microsoft.com/office/powerpoint/2010/main" val="3102328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521307-D8D4-4B28-A8F0-62F6B9E21D89}" type="slidenum">
              <a:rPr kumimoji="0" lang="en-US" sz="1200" b="1" i="0" u="none" strike="noStrike" kern="1200" cap="none" spc="0" normalizeH="0" baseline="0" noProof="0" smtClean="0">
                <a:ln>
                  <a:noFill/>
                </a:ln>
                <a:solidFill>
                  <a:prstClr val="black"/>
                </a:solidFill>
                <a:effectLst/>
                <a:uLnTx/>
                <a:uFillTx/>
                <a:latin typeface="Helvetic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1" i="0" u="none" strike="noStrike" kern="1200" cap="none" spc="0" normalizeH="0" baseline="0" noProof="0">
              <a:ln>
                <a:noFill/>
              </a:ln>
              <a:solidFill>
                <a:prstClr val="black"/>
              </a:solidFill>
              <a:effectLst/>
              <a:uLnTx/>
              <a:uFillTx/>
              <a:latin typeface="Helvetica" pitchFamily="34" charset="0"/>
              <a:ea typeface="+mn-ea"/>
              <a:cs typeface="+mn-cs"/>
            </a:endParaRPr>
          </a:p>
        </p:txBody>
      </p:sp>
    </p:spTree>
    <p:extLst>
      <p:ext uri="{BB962C8B-B14F-4D97-AF65-F5344CB8AC3E}">
        <p14:creationId xmlns:p14="http://schemas.microsoft.com/office/powerpoint/2010/main" val="1286951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B830A-0DBE-425C-BA69-7A8C1BA36DAC}" type="slidenum">
              <a:rPr lang="en-US" smtClean="0"/>
              <a:t>83</a:t>
            </a:fld>
            <a:endParaRPr lang="en-US"/>
          </a:p>
        </p:txBody>
      </p:sp>
    </p:spTree>
    <p:extLst>
      <p:ext uri="{BB962C8B-B14F-4D97-AF65-F5344CB8AC3E}">
        <p14:creationId xmlns:p14="http://schemas.microsoft.com/office/powerpoint/2010/main" val="750088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3B830A-0DBE-425C-BA69-7A8C1BA36DAC}" type="slidenum">
              <a:rPr lang="en-US" smtClean="0"/>
              <a:t>91</a:t>
            </a:fld>
            <a:endParaRPr lang="en-US"/>
          </a:p>
        </p:txBody>
      </p:sp>
    </p:spTree>
    <p:extLst>
      <p:ext uri="{BB962C8B-B14F-4D97-AF65-F5344CB8AC3E}">
        <p14:creationId xmlns:p14="http://schemas.microsoft.com/office/powerpoint/2010/main" val="947987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521307-D8D4-4B28-A8F0-62F6B9E21D89}" type="slidenum">
              <a:rPr kumimoji="0" lang="en-US" sz="1200" b="1" i="0" u="none" strike="noStrike" kern="1200" cap="none" spc="0" normalizeH="0" baseline="0" noProof="0" smtClean="0">
                <a:ln>
                  <a:noFill/>
                </a:ln>
                <a:solidFill>
                  <a:prstClr val="black"/>
                </a:solidFill>
                <a:effectLst/>
                <a:uLnTx/>
                <a:uFillTx/>
                <a:latin typeface="Helvetic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1" i="0" u="none" strike="noStrike" kern="1200" cap="none" spc="0" normalizeH="0" baseline="0" noProof="0">
              <a:ln>
                <a:noFill/>
              </a:ln>
              <a:solidFill>
                <a:prstClr val="black"/>
              </a:solidFill>
              <a:effectLst/>
              <a:uLnTx/>
              <a:uFillTx/>
              <a:latin typeface="Helvetica" pitchFamily="34" charset="0"/>
              <a:ea typeface="+mn-ea"/>
              <a:cs typeface="+mn-cs"/>
            </a:endParaRPr>
          </a:p>
        </p:txBody>
      </p:sp>
    </p:spTree>
    <p:extLst>
      <p:ext uri="{BB962C8B-B14F-4D97-AF65-F5344CB8AC3E}">
        <p14:creationId xmlns:p14="http://schemas.microsoft.com/office/powerpoint/2010/main" val="1327082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521307-D8D4-4B28-A8F0-62F6B9E21D89}" type="slidenum">
              <a:rPr kumimoji="0" lang="en-US" sz="1200" b="1" i="0" u="none" strike="noStrike" kern="1200" cap="none" spc="0" normalizeH="0" baseline="0" noProof="0" smtClean="0">
                <a:ln>
                  <a:noFill/>
                </a:ln>
                <a:solidFill>
                  <a:prstClr val="black"/>
                </a:solidFill>
                <a:effectLst/>
                <a:uLnTx/>
                <a:uFillTx/>
                <a:latin typeface="Helvetic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1" i="0" u="none" strike="noStrike" kern="1200" cap="none" spc="0" normalizeH="0" baseline="0" noProof="0">
              <a:ln>
                <a:noFill/>
              </a:ln>
              <a:solidFill>
                <a:prstClr val="black"/>
              </a:solidFill>
              <a:effectLst/>
              <a:uLnTx/>
              <a:uFillTx/>
              <a:latin typeface="Helvetica" pitchFamily="34" charset="0"/>
              <a:ea typeface="+mn-ea"/>
              <a:cs typeface="+mn-cs"/>
            </a:endParaRPr>
          </a:p>
        </p:txBody>
      </p:sp>
    </p:spTree>
    <p:extLst>
      <p:ext uri="{BB962C8B-B14F-4D97-AF65-F5344CB8AC3E}">
        <p14:creationId xmlns:p14="http://schemas.microsoft.com/office/powerpoint/2010/main" val="3835159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521307-D8D4-4B28-A8F0-62F6B9E21D89}" type="slidenum">
              <a:rPr kumimoji="0" lang="en-US" sz="1200" b="1" i="0" u="none" strike="noStrike" kern="1200" cap="none" spc="0" normalizeH="0" baseline="0" noProof="0" smtClean="0">
                <a:ln>
                  <a:noFill/>
                </a:ln>
                <a:solidFill>
                  <a:prstClr val="black"/>
                </a:solidFill>
                <a:effectLst/>
                <a:uLnTx/>
                <a:uFillTx/>
                <a:latin typeface="Helvetic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1" i="0" u="none" strike="noStrike" kern="1200" cap="none" spc="0" normalizeH="0" baseline="0" noProof="0">
              <a:ln>
                <a:noFill/>
              </a:ln>
              <a:solidFill>
                <a:prstClr val="black"/>
              </a:solidFill>
              <a:effectLst/>
              <a:uLnTx/>
              <a:uFillTx/>
              <a:latin typeface="Helvetica" pitchFamily="34" charset="0"/>
              <a:ea typeface="+mn-ea"/>
              <a:cs typeface="+mn-cs"/>
            </a:endParaRPr>
          </a:p>
        </p:txBody>
      </p:sp>
    </p:spTree>
    <p:extLst>
      <p:ext uri="{BB962C8B-B14F-4D97-AF65-F5344CB8AC3E}">
        <p14:creationId xmlns:p14="http://schemas.microsoft.com/office/powerpoint/2010/main" val="3115346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B830A-0DBE-425C-BA69-7A8C1BA36DAC}" type="slidenum">
              <a:rPr lang="en-US" smtClean="0"/>
              <a:t>12</a:t>
            </a:fld>
            <a:endParaRPr lang="en-US"/>
          </a:p>
        </p:txBody>
      </p:sp>
    </p:spTree>
    <p:extLst>
      <p:ext uri="{BB962C8B-B14F-4D97-AF65-F5344CB8AC3E}">
        <p14:creationId xmlns:p14="http://schemas.microsoft.com/office/powerpoint/2010/main" val="2798198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B830A-0DBE-425C-BA69-7A8C1BA36DAC}" type="slidenum">
              <a:rPr lang="en-US" smtClean="0"/>
              <a:t>36</a:t>
            </a:fld>
            <a:endParaRPr lang="en-US"/>
          </a:p>
        </p:txBody>
      </p:sp>
    </p:spTree>
    <p:extLst>
      <p:ext uri="{BB962C8B-B14F-4D97-AF65-F5344CB8AC3E}">
        <p14:creationId xmlns:p14="http://schemas.microsoft.com/office/powerpoint/2010/main" val="3683489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F767B1-3503-4C0C-852D-466D4482F8A5}"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39310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B830A-0DBE-425C-BA69-7A8C1BA36DAC}" type="slidenum">
              <a:rPr lang="en-US" smtClean="0"/>
              <a:t>75</a:t>
            </a:fld>
            <a:endParaRPr lang="en-US"/>
          </a:p>
        </p:txBody>
      </p:sp>
    </p:spTree>
    <p:extLst>
      <p:ext uri="{BB962C8B-B14F-4D97-AF65-F5344CB8AC3E}">
        <p14:creationId xmlns:p14="http://schemas.microsoft.com/office/powerpoint/2010/main" val="2387839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B830A-0DBE-425C-BA69-7A8C1BA36DAC}" type="slidenum">
              <a:rPr lang="en-US" smtClean="0"/>
              <a:t>80</a:t>
            </a:fld>
            <a:endParaRPr lang="en-US"/>
          </a:p>
        </p:txBody>
      </p:sp>
    </p:spTree>
    <p:extLst>
      <p:ext uri="{BB962C8B-B14F-4D97-AF65-F5344CB8AC3E}">
        <p14:creationId xmlns:p14="http://schemas.microsoft.com/office/powerpoint/2010/main" val="3523418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CAD77F-069F-40E4-B448-AF2CBAE4E1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3094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48202C-FAB3-40CE-A1AD-47E23EB10B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7335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82323C-925B-4F56-9F4F-931D8C5E7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354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8A025-D765-4A6D-A142-E3DB39407B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1044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1E3B01-5037-4369-9CB4-F7D2C391FC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4574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latin typeface="Arial"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latin typeface="Arial"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latin typeface="Arial"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latin typeface="Arial"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latin typeface="Arial"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latin typeface="Arial"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latin typeface="Arial"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latin typeface="Arial"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latin typeface="Arial"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latin typeface="Arial"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latin typeface="Arial"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latin typeface="Arial"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latin typeface="Arial"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latin typeface="Arial" charset="0"/>
              </a:endParaRPr>
            </a:p>
          </p:txBody>
        </p:sp>
        <p:sp>
          <p:nvSpPr>
            <p:cNvPr id="1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lstStyle/>
            <a:p>
              <a:pPr>
                <a:defRPr/>
              </a:pPr>
              <a:endParaRPr lang="en-US" sz="1800" b="0">
                <a:solidFill>
                  <a:srgbClr val="FFFFFF"/>
                </a:solidFill>
                <a:latin typeface="Arial" charset="0"/>
              </a:endParaRPr>
            </a:p>
          </p:txBody>
        </p:sp>
        <p:sp>
          <p:nvSpPr>
            <p:cNvPr id="20" name="Rectangle 18"/>
            <p:cNvSpPr>
              <a:spLocks noChangeArrowheads="1"/>
            </p:cNvSpPr>
            <p:nvPr userDrawn="1"/>
          </p:nvSpPr>
          <p:spPr bwMode="hidden">
            <a:xfrm rot="39991575" flipH="1" flipV="1">
              <a:off x="5369" y="4167"/>
              <a:ext cx="501"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lstStyle/>
            <a:p>
              <a:pPr>
                <a:defRPr/>
              </a:pPr>
              <a:endParaRPr lang="en-US" sz="1800" b="0">
                <a:solidFill>
                  <a:srgbClr val="FFFFFF"/>
                </a:solidFill>
                <a:latin typeface="Arial"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b="0">
                <a:solidFill>
                  <a:srgbClr val="FFFFFF"/>
                </a:solidFill>
                <a:latin typeface="Arial"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b="0">
                <a:solidFill>
                  <a:srgbClr val="FFFFFF"/>
                </a:solidFill>
                <a:latin typeface="Arial"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b="0">
                <a:solidFill>
                  <a:srgbClr val="FFFFFF"/>
                </a:solidFill>
                <a:latin typeface="Arial"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b="0">
                <a:solidFill>
                  <a:srgbClr val="FFFFFF"/>
                </a:solidFill>
                <a:latin typeface="Arial"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b="0">
                <a:solidFill>
                  <a:srgbClr val="FFFFFF"/>
                </a:solidFill>
                <a:latin typeface="Arial"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b="0">
                <a:solidFill>
                  <a:srgbClr val="FFFFFF"/>
                </a:solidFill>
                <a:latin typeface="Arial"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latin typeface="Arial"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b="0">
                <a:solidFill>
                  <a:srgbClr val="FFFFFF"/>
                </a:solidFill>
                <a:latin typeface="Arial"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b="0">
                <a:solidFill>
                  <a:srgbClr val="FFFFFF"/>
                </a:solidFill>
                <a:latin typeface="Arial"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b="0">
                <a:solidFill>
                  <a:srgbClr val="FFFFFF"/>
                </a:solidFill>
                <a:latin typeface="Arial"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b="0">
                <a:solidFill>
                  <a:srgbClr val="FFFFFF"/>
                </a:solidFill>
                <a:latin typeface="Arial"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latin typeface="Arial"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latin typeface="Arial"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latin typeface="Arial"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latin typeface="Arial"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latin typeface="Arial"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grpSp>
      <p:sp>
        <p:nvSpPr>
          <p:cNvPr id="158938"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pPr lvl="0"/>
            <a:r>
              <a:rPr lang="en-US" noProof="0"/>
              <a:t>Click to edit Master title style</a:t>
            </a:r>
          </a:p>
        </p:txBody>
      </p:sp>
      <p:sp>
        <p:nvSpPr>
          <p:cNvPr id="158939"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220" name="Rectangle 220"/>
          <p:cNvSpPr>
            <a:spLocks noGrp="1" noChangeArrowheads="1"/>
          </p:cNvSpPr>
          <p:nvPr>
            <p:ph type="dt" sz="quarter" idx="10"/>
          </p:nvPr>
        </p:nvSpPr>
        <p:spPr/>
        <p:txBody>
          <a:bodyPr/>
          <a:lstStyle>
            <a:lvl1pPr>
              <a:defRPr smtClean="0"/>
            </a:lvl1pPr>
          </a:lstStyle>
          <a:p>
            <a:pPr>
              <a:defRPr/>
            </a:pPr>
            <a:endParaRPr lang="en-US">
              <a:solidFill>
                <a:srgbClr val="FFFFFF"/>
              </a:solidFill>
            </a:endParaRPr>
          </a:p>
        </p:txBody>
      </p:sp>
      <p:sp>
        <p:nvSpPr>
          <p:cNvPr id="221" name="Rectangle 221"/>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en-US">
              <a:solidFill>
                <a:srgbClr val="FFFFFF"/>
              </a:solidFill>
            </a:endParaRPr>
          </a:p>
        </p:txBody>
      </p:sp>
      <p:sp>
        <p:nvSpPr>
          <p:cNvPr id="222" name="Rectangle 222"/>
          <p:cNvSpPr>
            <a:spLocks noGrp="1" noChangeArrowheads="1"/>
          </p:cNvSpPr>
          <p:nvPr>
            <p:ph type="sldNum" sz="quarter" idx="12"/>
          </p:nvPr>
        </p:nvSpPr>
        <p:spPr/>
        <p:txBody>
          <a:bodyPr/>
          <a:lstStyle>
            <a:lvl1pPr>
              <a:defRPr smtClean="0"/>
            </a:lvl1pPr>
          </a:lstStyle>
          <a:p>
            <a:pPr>
              <a:defRPr/>
            </a:pPr>
            <a:fld id="{AB5E076E-D4E7-4195-AEB1-A5B76066DB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8019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4B820DA3-BFBC-4D7B-8E45-91AFCAB4C49D}" type="slidenum">
              <a:rPr lang="en-US">
                <a:solidFill>
                  <a:srgbClr val="FFFFFF"/>
                </a:solidFill>
              </a:rPr>
              <a:pPr>
                <a:defRPr/>
              </a:pPr>
              <a:t>‹#›</a:t>
            </a:fld>
            <a:endParaRPr 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8096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pPr>
              <a:defRPr/>
            </a:pPr>
            <a:fld id="{532C116B-0CA0-4802-8B77-9FBDAA1BCFA8}" type="slidenum">
              <a:rPr lang="en-US">
                <a:solidFill>
                  <a:srgbClr val="FFFFFF"/>
                </a:solidFill>
              </a:rPr>
              <a:pPr>
                <a:defRPr/>
              </a:pPr>
              <a:t>‹#›</a:t>
            </a:fld>
            <a:endParaRPr 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80655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pPr>
              <a:defRPr/>
            </a:pPr>
            <a:fld id="{613F71D8-B04B-48BE-8564-9D27544CB4A2}" type="slidenum">
              <a:rPr lang="en-US">
                <a:solidFill>
                  <a:srgbClr val="FFFFFF"/>
                </a:solidFill>
              </a:rPr>
              <a:pPr>
                <a:defRPr/>
              </a:pPr>
              <a:t>‹#›</a:t>
            </a:fld>
            <a:endParaRPr 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19322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8"/>
          <p:cNvSpPr>
            <a:spLocks noGrp="1" noChangeArrowheads="1"/>
          </p:cNvSpPr>
          <p:nvPr>
            <p:ph type="sldNum" sz="quarter" idx="10"/>
          </p:nvPr>
        </p:nvSpPr>
        <p:spPr>
          <a:ln/>
        </p:spPr>
        <p:txBody>
          <a:bodyPr/>
          <a:lstStyle>
            <a:lvl1pPr>
              <a:defRPr/>
            </a:lvl1pPr>
          </a:lstStyle>
          <a:p>
            <a:pPr>
              <a:defRPr/>
            </a:pPr>
            <a:fld id="{72F9451E-1352-45DA-B50B-4F6855564684}" type="slidenum">
              <a:rPr lang="en-US">
                <a:solidFill>
                  <a:srgbClr val="FFFFFF"/>
                </a:solidFill>
              </a:rPr>
              <a:pPr>
                <a:defRPr/>
              </a:pPr>
              <a:t>‹#›</a:t>
            </a:fld>
            <a:endParaRPr lang="en-US">
              <a:solidFill>
                <a:srgbClr val="FFFFFF"/>
              </a:solidFill>
            </a:endParaRPr>
          </a:p>
        </p:txBody>
      </p:sp>
      <p:sp>
        <p:nvSpPr>
          <p:cNvPr id="8"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9"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75195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a:ln/>
        </p:spPr>
        <p:txBody>
          <a:bodyPr/>
          <a:lstStyle>
            <a:lvl1pPr>
              <a:defRPr/>
            </a:lvl1pPr>
          </a:lstStyle>
          <a:p>
            <a:pPr>
              <a:defRPr/>
            </a:pPr>
            <a:fld id="{8E0937AC-F375-41D7-BAA8-199AA48CA69E}" type="slidenum">
              <a:rPr lang="en-US">
                <a:solidFill>
                  <a:srgbClr val="FFFFFF"/>
                </a:solidFill>
              </a:rPr>
              <a:pPr>
                <a:defRPr/>
              </a:pPr>
              <a:t>‹#›</a:t>
            </a:fld>
            <a:endParaRPr lang="en-US">
              <a:solidFill>
                <a:srgbClr val="FFFFFF"/>
              </a:solidFill>
            </a:endParaRPr>
          </a:p>
        </p:txBody>
      </p:sp>
      <p:sp>
        <p:nvSpPr>
          <p:cNvPr id="4"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2348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556F40D-37D2-4FCB-88B3-0295C55A1A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1085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pPr>
              <a:defRPr/>
            </a:pPr>
            <a:fld id="{68037E43-D1B9-4D6F-BB92-096BEB3FC271}" type="slidenum">
              <a:rPr lang="en-US">
                <a:solidFill>
                  <a:srgbClr val="FFFFFF"/>
                </a:solidFill>
              </a:rPr>
              <a:pPr>
                <a:defRPr/>
              </a:pPr>
              <a:t>‹#›</a:t>
            </a:fld>
            <a:endParaRPr lang="en-US">
              <a:solidFill>
                <a:srgbClr val="FFFFFF"/>
              </a:solidFill>
            </a:endParaRPr>
          </a:p>
        </p:txBody>
      </p:sp>
      <p:sp>
        <p:nvSpPr>
          <p:cNvPr id="3"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4"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15318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AF00AAC5-6F3F-4CB2-B4AE-C25AA77C542E}" type="slidenum">
              <a:rPr lang="en-US">
                <a:solidFill>
                  <a:srgbClr val="FFFFFF"/>
                </a:solidFill>
              </a:rPr>
              <a:pPr>
                <a:defRPr/>
              </a:pPr>
              <a:t>‹#›</a:t>
            </a:fld>
            <a:endParaRPr 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52893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2E041691-CC1C-4A4F-A6BC-B4DB343979C4}" type="slidenum">
              <a:rPr lang="en-US">
                <a:solidFill>
                  <a:srgbClr val="FFFFFF"/>
                </a:solidFill>
              </a:rPr>
              <a:pPr>
                <a:defRPr/>
              </a:pPr>
              <a:t>‹#›</a:t>
            </a:fld>
            <a:endParaRPr lang="en-US">
              <a:solidFill>
                <a:srgbClr val="FFFFFF"/>
              </a:solidFill>
            </a:endParaRPr>
          </a:p>
        </p:txBody>
      </p:sp>
      <p:sp>
        <p:nvSpPr>
          <p:cNvPr id="6"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23038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9C62DDF1-798F-4C26-9947-75CC4663BB2C}" type="slidenum">
              <a:rPr lang="en-US">
                <a:solidFill>
                  <a:srgbClr val="FFFFFF"/>
                </a:solidFill>
              </a:rPr>
              <a:pPr>
                <a:defRPr/>
              </a:pPr>
              <a:t>‹#›</a:t>
            </a:fld>
            <a:endParaRPr 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027551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AEEE1D66-3BBE-4EDA-A055-67550DAF7889}" type="slidenum">
              <a:rPr lang="en-US">
                <a:solidFill>
                  <a:srgbClr val="FFFFFF"/>
                </a:solidFill>
              </a:rPr>
              <a:pPr>
                <a:defRPr/>
              </a:pPr>
              <a:t>‹#›</a:t>
            </a:fld>
            <a:endParaRPr lang="en-US">
              <a:solidFill>
                <a:srgbClr val="FFFFFF"/>
              </a:solidFill>
            </a:endParaRPr>
          </a:p>
        </p:txBody>
      </p:sp>
      <p:sp>
        <p:nvSpPr>
          <p:cNvPr id="5"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323907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pPr>
              <a:defRPr/>
            </a:pPr>
            <a:fld id="{3DB275D8-46B2-436C-8D41-D3481877B957}" type="slidenum">
              <a:rPr lang="en-US">
                <a:solidFill>
                  <a:srgbClr val="FFFFFF"/>
                </a:solidFill>
              </a:rPr>
              <a:pPr>
                <a:defRPr/>
              </a:pPr>
              <a:t>‹#›</a:t>
            </a:fld>
            <a:endParaRPr lang="en-US">
              <a:solidFill>
                <a:srgbClr val="FFFFFF"/>
              </a:solidFill>
            </a:endParaRPr>
          </a:p>
        </p:txBody>
      </p:sp>
      <p:sp>
        <p:nvSpPr>
          <p:cNvPr id="7" name="Rectangle 219"/>
          <p:cNvSpPr>
            <a:spLocks noGrp="1" noChangeArrowheads="1"/>
          </p:cNvSpPr>
          <p:nvPr>
            <p:ph type="dt" sz="half" idx="11"/>
          </p:nvPr>
        </p:nvSpPr>
        <p:spPr>
          <a:ln/>
        </p:spPr>
        <p:txBody>
          <a:bodyPr/>
          <a:lstStyle>
            <a:lvl1pPr>
              <a:defRPr/>
            </a:lvl1pPr>
          </a:lstStyle>
          <a:p>
            <a:pPr>
              <a:defRPr/>
            </a:pPr>
            <a:endParaRPr lang="en-US">
              <a:solidFill>
                <a:srgbClr val="FFFFFF"/>
              </a:solidFill>
            </a:endParaRPr>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72037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09E3DD-670E-49CC-AA36-B84AA96D4597}" type="slidenum">
              <a:rPr lang="en-US"/>
              <a:pPr>
                <a:defRPr/>
              </a:pPr>
              <a:t>‹#›</a:t>
            </a:fld>
            <a:endParaRPr lang="en-US"/>
          </a:p>
        </p:txBody>
      </p:sp>
    </p:spTree>
    <p:extLst>
      <p:ext uri="{BB962C8B-B14F-4D97-AF65-F5344CB8AC3E}">
        <p14:creationId xmlns:p14="http://schemas.microsoft.com/office/powerpoint/2010/main" val="26119942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1CFEFC-2B45-4F36-A999-3549001A7F4A}" type="slidenum">
              <a:rPr lang="en-US"/>
              <a:pPr>
                <a:defRPr/>
              </a:pPr>
              <a:t>‹#›</a:t>
            </a:fld>
            <a:endParaRPr lang="en-US"/>
          </a:p>
        </p:txBody>
      </p:sp>
    </p:spTree>
    <p:extLst>
      <p:ext uri="{BB962C8B-B14F-4D97-AF65-F5344CB8AC3E}">
        <p14:creationId xmlns:p14="http://schemas.microsoft.com/office/powerpoint/2010/main" val="22499747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1C4DC1-648E-4ED2-A750-AE4C0D9B0657}" type="slidenum">
              <a:rPr lang="en-US"/>
              <a:pPr>
                <a:defRPr/>
              </a:pPr>
              <a:t>‹#›</a:t>
            </a:fld>
            <a:endParaRPr lang="en-US"/>
          </a:p>
        </p:txBody>
      </p:sp>
    </p:spTree>
    <p:extLst>
      <p:ext uri="{BB962C8B-B14F-4D97-AF65-F5344CB8AC3E}">
        <p14:creationId xmlns:p14="http://schemas.microsoft.com/office/powerpoint/2010/main" val="1327966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7D4C18-F5FC-4925-A562-5A743DD697FC}" type="slidenum">
              <a:rPr lang="en-US"/>
              <a:pPr>
                <a:defRPr/>
              </a:pPr>
              <a:t>‹#›</a:t>
            </a:fld>
            <a:endParaRPr lang="en-US"/>
          </a:p>
        </p:txBody>
      </p:sp>
    </p:spTree>
    <p:extLst>
      <p:ext uri="{BB962C8B-B14F-4D97-AF65-F5344CB8AC3E}">
        <p14:creationId xmlns:p14="http://schemas.microsoft.com/office/powerpoint/2010/main" val="608275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E5A8E1-333F-4935-8DEC-72FADA2988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28185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1EC9F1C-7BF6-454C-8B26-59F479879B74}" type="slidenum">
              <a:rPr lang="en-US"/>
              <a:pPr>
                <a:defRPr/>
              </a:pPr>
              <a:t>‹#›</a:t>
            </a:fld>
            <a:endParaRPr lang="en-US"/>
          </a:p>
        </p:txBody>
      </p:sp>
    </p:spTree>
    <p:extLst>
      <p:ext uri="{BB962C8B-B14F-4D97-AF65-F5344CB8AC3E}">
        <p14:creationId xmlns:p14="http://schemas.microsoft.com/office/powerpoint/2010/main" val="691257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DFA994-0602-4FFA-B350-7CEA260AFAB3}" type="slidenum">
              <a:rPr lang="en-US"/>
              <a:pPr>
                <a:defRPr/>
              </a:pPr>
              <a:t>‹#›</a:t>
            </a:fld>
            <a:endParaRPr lang="en-US"/>
          </a:p>
        </p:txBody>
      </p:sp>
    </p:spTree>
    <p:extLst>
      <p:ext uri="{BB962C8B-B14F-4D97-AF65-F5344CB8AC3E}">
        <p14:creationId xmlns:p14="http://schemas.microsoft.com/office/powerpoint/2010/main" val="3170600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2E36DFF-256F-43D7-8382-DAE2A7B3BDA6}" type="slidenum">
              <a:rPr lang="en-US"/>
              <a:pPr>
                <a:defRPr/>
              </a:pPr>
              <a:t>‹#›</a:t>
            </a:fld>
            <a:endParaRPr lang="en-US"/>
          </a:p>
        </p:txBody>
      </p:sp>
    </p:spTree>
    <p:extLst>
      <p:ext uri="{BB962C8B-B14F-4D97-AF65-F5344CB8AC3E}">
        <p14:creationId xmlns:p14="http://schemas.microsoft.com/office/powerpoint/2010/main" val="6579482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7FD5E4-1314-4975-A83F-9419D4066FBD}" type="slidenum">
              <a:rPr lang="en-US"/>
              <a:pPr>
                <a:defRPr/>
              </a:pPr>
              <a:t>‹#›</a:t>
            </a:fld>
            <a:endParaRPr lang="en-US"/>
          </a:p>
        </p:txBody>
      </p:sp>
    </p:spTree>
    <p:extLst>
      <p:ext uri="{BB962C8B-B14F-4D97-AF65-F5344CB8AC3E}">
        <p14:creationId xmlns:p14="http://schemas.microsoft.com/office/powerpoint/2010/main" val="10290073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4EEE4C-CC06-42E8-A931-E5A09FDDBCD4}" type="slidenum">
              <a:rPr lang="en-US"/>
              <a:pPr>
                <a:defRPr/>
              </a:pPr>
              <a:t>‹#›</a:t>
            </a:fld>
            <a:endParaRPr lang="en-US"/>
          </a:p>
        </p:txBody>
      </p:sp>
    </p:spTree>
    <p:extLst>
      <p:ext uri="{BB962C8B-B14F-4D97-AF65-F5344CB8AC3E}">
        <p14:creationId xmlns:p14="http://schemas.microsoft.com/office/powerpoint/2010/main" val="30139328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0DF6E9-2A12-40B5-BFA5-45DB5742E177}" type="slidenum">
              <a:rPr lang="en-US"/>
              <a:pPr>
                <a:defRPr/>
              </a:pPr>
              <a:t>‹#›</a:t>
            </a:fld>
            <a:endParaRPr lang="en-US"/>
          </a:p>
        </p:txBody>
      </p:sp>
    </p:spTree>
    <p:extLst>
      <p:ext uri="{BB962C8B-B14F-4D97-AF65-F5344CB8AC3E}">
        <p14:creationId xmlns:p14="http://schemas.microsoft.com/office/powerpoint/2010/main" val="28028804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3A268B-FE36-4343-8BB9-70726E96DE71}" type="slidenum">
              <a:rPr lang="en-US"/>
              <a:pPr>
                <a:defRPr/>
              </a:pPr>
              <a:t>‹#›</a:t>
            </a:fld>
            <a:endParaRPr lang="en-US"/>
          </a:p>
        </p:txBody>
      </p:sp>
    </p:spTree>
    <p:extLst>
      <p:ext uri="{BB962C8B-B14F-4D97-AF65-F5344CB8AC3E}">
        <p14:creationId xmlns:p14="http://schemas.microsoft.com/office/powerpoint/2010/main" val="41918277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2F487C7-6728-4691-B608-A5B1386750D7}" type="slidenum">
              <a:rPr lang="en-US"/>
              <a:pPr>
                <a:defRPr/>
              </a:pPr>
              <a:t>‹#›</a:t>
            </a:fld>
            <a:endParaRPr lang="en-US"/>
          </a:p>
        </p:txBody>
      </p:sp>
    </p:spTree>
    <p:extLst>
      <p:ext uri="{BB962C8B-B14F-4D97-AF65-F5344CB8AC3E}">
        <p14:creationId xmlns:p14="http://schemas.microsoft.com/office/powerpoint/2010/main" val="42858385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2C101E-0E74-4975-8833-8A87294628C0}" type="slidenum">
              <a:rPr lang="en-US"/>
              <a:pPr>
                <a:defRPr/>
              </a:pPr>
              <a:t>‹#›</a:t>
            </a:fld>
            <a:endParaRPr lang="en-US"/>
          </a:p>
        </p:txBody>
      </p:sp>
    </p:spTree>
    <p:extLst>
      <p:ext uri="{BB962C8B-B14F-4D97-AF65-F5344CB8AC3E}">
        <p14:creationId xmlns:p14="http://schemas.microsoft.com/office/powerpoint/2010/main" val="10964576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6EC6B97-C3AE-4B16-AB43-EAF4A41629B1}" type="slidenum">
              <a:rPr lang="en-US"/>
              <a:pPr/>
              <a:t>‹#›</a:t>
            </a:fld>
            <a:endParaRPr lang="en-US"/>
          </a:p>
        </p:txBody>
      </p:sp>
    </p:spTree>
    <p:extLst>
      <p:ext uri="{BB962C8B-B14F-4D97-AF65-F5344CB8AC3E}">
        <p14:creationId xmlns:p14="http://schemas.microsoft.com/office/powerpoint/2010/main" val="822027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852A34-F60A-41F0-BE89-D777646582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87940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3A9EC44-EDC7-446F-ACA6-2BDD8B8E9807}" type="slidenum">
              <a:rPr lang="en-US"/>
              <a:pPr/>
              <a:t>‹#›</a:t>
            </a:fld>
            <a:endParaRPr lang="en-US"/>
          </a:p>
        </p:txBody>
      </p:sp>
    </p:spTree>
    <p:extLst>
      <p:ext uri="{BB962C8B-B14F-4D97-AF65-F5344CB8AC3E}">
        <p14:creationId xmlns:p14="http://schemas.microsoft.com/office/powerpoint/2010/main" val="3924908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B28134D-D855-4B60-82F9-8C196D929A75}" type="slidenum">
              <a:rPr lang="en-US"/>
              <a:pPr/>
              <a:t>‹#›</a:t>
            </a:fld>
            <a:endParaRPr lang="en-US"/>
          </a:p>
        </p:txBody>
      </p:sp>
    </p:spTree>
    <p:extLst>
      <p:ext uri="{BB962C8B-B14F-4D97-AF65-F5344CB8AC3E}">
        <p14:creationId xmlns:p14="http://schemas.microsoft.com/office/powerpoint/2010/main" val="41324943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24FB990-A5F1-442A-A603-95AA26FDE6BA}" type="slidenum">
              <a:rPr lang="en-US"/>
              <a:pPr/>
              <a:t>‹#›</a:t>
            </a:fld>
            <a:endParaRPr lang="en-US"/>
          </a:p>
        </p:txBody>
      </p:sp>
    </p:spTree>
    <p:extLst>
      <p:ext uri="{BB962C8B-B14F-4D97-AF65-F5344CB8AC3E}">
        <p14:creationId xmlns:p14="http://schemas.microsoft.com/office/powerpoint/2010/main" val="192679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A841351-6095-4B7A-8AB5-82E5DDAFB50D}" type="slidenum">
              <a:rPr lang="en-US"/>
              <a:pPr/>
              <a:t>‹#›</a:t>
            </a:fld>
            <a:endParaRPr lang="en-US"/>
          </a:p>
        </p:txBody>
      </p:sp>
    </p:spTree>
    <p:extLst>
      <p:ext uri="{BB962C8B-B14F-4D97-AF65-F5344CB8AC3E}">
        <p14:creationId xmlns:p14="http://schemas.microsoft.com/office/powerpoint/2010/main" val="31231449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7B2D0F5-1256-41FA-8267-ED059E318B66}" type="slidenum">
              <a:rPr lang="en-US"/>
              <a:pPr/>
              <a:t>‹#›</a:t>
            </a:fld>
            <a:endParaRPr lang="en-US"/>
          </a:p>
        </p:txBody>
      </p:sp>
    </p:spTree>
    <p:extLst>
      <p:ext uri="{BB962C8B-B14F-4D97-AF65-F5344CB8AC3E}">
        <p14:creationId xmlns:p14="http://schemas.microsoft.com/office/powerpoint/2010/main" val="24073844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08CB1C0-D8E1-42B8-A613-F7FBB6FDEF11}" type="slidenum">
              <a:rPr lang="en-US"/>
              <a:pPr/>
              <a:t>‹#›</a:t>
            </a:fld>
            <a:endParaRPr lang="en-US"/>
          </a:p>
        </p:txBody>
      </p:sp>
    </p:spTree>
    <p:extLst>
      <p:ext uri="{BB962C8B-B14F-4D97-AF65-F5344CB8AC3E}">
        <p14:creationId xmlns:p14="http://schemas.microsoft.com/office/powerpoint/2010/main" val="26992671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2099C99-CB1A-48BD-8DB1-D66DD6C7A356}" type="slidenum">
              <a:rPr lang="en-US"/>
              <a:pPr/>
              <a:t>‹#›</a:t>
            </a:fld>
            <a:endParaRPr lang="en-US"/>
          </a:p>
        </p:txBody>
      </p:sp>
    </p:spTree>
    <p:extLst>
      <p:ext uri="{BB962C8B-B14F-4D97-AF65-F5344CB8AC3E}">
        <p14:creationId xmlns:p14="http://schemas.microsoft.com/office/powerpoint/2010/main" val="32161733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3C786AC-223C-484A-B3F2-CAD53933F23D}" type="slidenum">
              <a:rPr lang="en-US"/>
              <a:pPr/>
              <a:t>‹#›</a:t>
            </a:fld>
            <a:endParaRPr lang="en-US"/>
          </a:p>
        </p:txBody>
      </p:sp>
    </p:spTree>
    <p:extLst>
      <p:ext uri="{BB962C8B-B14F-4D97-AF65-F5344CB8AC3E}">
        <p14:creationId xmlns:p14="http://schemas.microsoft.com/office/powerpoint/2010/main" val="19893470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71165F9-FC84-415E-B4DC-5F5710108A6A}" type="slidenum">
              <a:rPr lang="en-US"/>
              <a:pPr/>
              <a:t>‹#›</a:t>
            </a:fld>
            <a:endParaRPr lang="en-US"/>
          </a:p>
        </p:txBody>
      </p:sp>
    </p:spTree>
    <p:extLst>
      <p:ext uri="{BB962C8B-B14F-4D97-AF65-F5344CB8AC3E}">
        <p14:creationId xmlns:p14="http://schemas.microsoft.com/office/powerpoint/2010/main" val="10125590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BB99B4B-107C-45CE-9D7A-F90101B946BE}" type="slidenum">
              <a:rPr lang="en-US"/>
              <a:pPr/>
              <a:t>‹#›</a:t>
            </a:fld>
            <a:endParaRPr lang="en-US"/>
          </a:p>
        </p:txBody>
      </p:sp>
    </p:spTree>
    <p:extLst>
      <p:ext uri="{BB962C8B-B14F-4D97-AF65-F5344CB8AC3E}">
        <p14:creationId xmlns:p14="http://schemas.microsoft.com/office/powerpoint/2010/main" val="1359785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B86F91B-A2E4-4F8F-BAAF-975FB8EE47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90177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E37ADEE1-24E1-4F9C-822D-776227751E8B}" type="slidenum">
              <a:rPr lang="en-US"/>
              <a:pPr/>
              <a:t>‹#›</a:t>
            </a:fld>
            <a:endParaRPr lang="en-US"/>
          </a:p>
        </p:txBody>
      </p:sp>
    </p:spTree>
    <p:extLst>
      <p:ext uri="{BB962C8B-B14F-4D97-AF65-F5344CB8AC3E}">
        <p14:creationId xmlns:p14="http://schemas.microsoft.com/office/powerpoint/2010/main" val="5292081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D523913A-4AC1-42A7-904A-707D3B1EB3C8}" type="slidenum">
              <a:rPr lang="en-US"/>
              <a:pPr/>
              <a:t>‹#›</a:t>
            </a:fld>
            <a:endParaRPr lang="en-US"/>
          </a:p>
        </p:txBody>
      </p:sp>
    </p:spTree>
    <p:extLst>
      <p:ext uri="{BB962C8B-B14F-4D97-AF65-F5344CB8AC3E}">
        <p14:creationId xmlns:p14="http://schemas.microsoft.com/office/powerpoint/2010/main" val="3984065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2DC317-03C9-4471-B53B-890E1EFFD3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4700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0BA80D4-EC38-4D94-871A-1ECEFBF15E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3401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FCE7AC-704C-4485-981F-B0C530D4B1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7642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CBF06E-718B-48B6-81C7-09E154EA1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7853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lgn="l">
              <a:defRPr/>
            </a:pPr>
            <a:endParaRPr lang="en-US" b="0">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b="0">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A25049EE-23E8-429E-9AB3-E8EC8AD3156F}" type="slidenum">
              <a:rPr lang="en-US" b="0">
                <a:solidFill>
                  <a:srgbClr val="000000"/>
                </a:solidFill>
                <a:latin typeface="Arial" charset="0"/>
              </a:rPr>
              <a:pPr>
                <a:defRPr/>
              </a:pPr>
              <a:t>‹#›</a:t>
            </a:fld>
            <a:endParaRPr lang="en-US" b="0">
              <a:solidFill>
                <a:srgbClr val="000000"/>
              </a:solidFill>
              <a:latin typeface="Arial" charset="0"/>
            </a:endParaRPr>
          </a:p>
        </p:txBody>
      </p:sp>
    </p:spTree>
    <p:extLst>
      <p:ext uri="{BB962C8B-B14F-4D97-AF65-F5344CB8AC3E}">
        <p14:creationId xmlns:p14="http://schemas.microsoft.com/office/powerpoint/2010/main" val="20217425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496888" y="1308100"/>
            <a:ext cx="10429876" cy="5908675"/>
            <a:chOff x="-313" y="824"/>
            <a:chExt cx="6570" cy="3722"/>
          </a:xfrm>
        </p:grpSpPr>
        <p:sp>
          <p:nvSpPr>
            <p:cNvPr id="157699"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00"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01"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02"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03"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04"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05"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06"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07"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08"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09"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10"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11"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12"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13"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14"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15"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16"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17"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a:noFill/>
            </a:ln>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18"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19"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20"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21"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22"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23"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24"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25"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26"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27"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28"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29"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30"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a:lstStyle/>
            <a:p>
              <a:pPr>
                <a:defRPr/>
              </a:pPr>
              <a:endParaRPr lang="en-US" sz="1800" b="0">
                <a:solidFill>
                  <a:srgbClr val="FFFFFF"/>
                </a:solidFill>
                <a:effectLst>
                  <a:outerShdw blurRad="38100" dist="38100" dir="2700000" algn="tl">
                    <a:srgbClr val="000000"/>
                  </a:outerShdw>
                </a:effectLst>
                <a:latin typeface="Arial" charset="0"/>
              </a:endParaRPr>
            </a:p>
          </p:txBody>
        </p:sp>
        <p:sp>
          <p:nvSpPr>
            <p:cNvPr id="157731"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32"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33"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34"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35"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36"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37"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38"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39"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40"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41"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42"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43"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44"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45"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46"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47"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48"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49"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50"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51"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52"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53"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54"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55"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56"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57"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58"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59"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60"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61"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62"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63"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64"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65"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66"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67"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68"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69"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70"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71"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72"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73"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74"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75"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76"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77"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78"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79"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80"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81"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82"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83"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84"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85"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86"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87"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88"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89"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90"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91"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92"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93"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94"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95"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96"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97"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98"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799"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00"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01"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02"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03"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04"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05"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06"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07"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08"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09"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10"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11"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12"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13"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14"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15"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16"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17"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18"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19"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20"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21"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22"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23"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24"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25"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26"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27"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28"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29"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30"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31"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32"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33"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34"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35"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36"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37"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38"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39"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40"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41"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42"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43"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44"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45"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46"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47"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48"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49"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50"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51"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52"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53"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54"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55"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56"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57"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58"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59"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60"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61"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62"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63"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64"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65"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66"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67"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68"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69"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70"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71"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72"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73"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74"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75"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76"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77"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78"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79"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80"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81"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82"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83"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84"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85"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86"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87"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88"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89"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90"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91"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92"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93"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94"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95"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96"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97"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98"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899"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900"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901"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902"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903"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904"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905"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906"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907"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908"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909"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910"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911"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912"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sp>
          <p:nvSpPr>
            <p:cNvPr id="157913"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a:solidFill>
                  <a:srgbClr val="FFFFFF"/>
                </a:solidFill>
              </a:endParaRPr>
            </a:p>
          </p:txBody>
        </p:sp>
      </p:grpSp>
      <p:sp>
        <p:nvSpPr>
          <p:cNvPr id="157914" name="Rectangle 218"/>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smtClean="0">
                <a:effectLst>
                  <a:outerShdw blurRad="38100" dist="38100" dir="2700000" algn="tl">
                    <a:srgbClr val="000000"/>
                  </a:outerShdw>
                </a:effectLst>
                <a:latin typeface="+mn-lt"/>
              </a:defRPr>
            </a:lvl1pPr>
          </a:lstStyle>
          <a:p>
            <a:pPr>
              <a:defRPr/>
            </a:pPr>
            <a:fld id="{28998377-6F79-45F9-AC16-8AE1B896E70C}" type="slidenum">
              <a:rPr lang="en-US">
                <a:solidFill>
                  <a:srgbClr val="FFFFFF"/>
                </a:solidFill>
              </a:rPr>
              <a:pPr>
                <a:defRPr/>
              </a:pPr>
              <a:t>‹#›</a:t>
            </a:fld>
            <a:endParaRPr lang="en-US">
              <a:solidFill>
                <a:srgbClr val="FFFFFF"/>
              </a:solidFill>
            </a:endParaRPr>
          </a:p>
        </p:txBody>
      </p:sp>
      <p:sp>
        <p:nvSpPr>
          <p:cNvPr id="157915" name="Rectangle 219"/>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b="0" smtClean="0">
                <a:effectLst>
                  <a:outerShdw blurRad="38100" dist="38100" dir="2700000" algn="tl">
                    <a:srgbClr val="000000"/>
                  </a:outerShdw>
                </a:effectLst>
                <a:latin typeface="+mn-lt"/>
              </a:defRPr>
            </a:lvl1pPr>
          </a:lstStyle>
          <a:p>
            <a:pPr>
              <a:defRPr/>
            </a:pPr>
            <a:endParaRPr lang="en-US">
              <a:solidFill>
                <a:srgbClr val="FFFFFF"/>
              </a:solidFill>
            </a:endParaRPr>
          </a:p>
        </p:txBody>
      </p:sp>
      <p:sp>
        <p:nvSpPr>
          <p:cNvPr id="157916" name="Rectangle 220"/>
          <p:cNvSpPr>
            <a:spLocks noGrp="1" noChangeArrowheads="1"/>
          </p:cNvSpPr>
          <p:nvPr>
            <p:ph type="ftr" sz="quarter" idx="3"/>
          </p:nvPr>
        </p:nvSpPr>
        <p:spPr bwMode="auto">
          <a:xfrm>
            <a:off x="31242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smtClean="0">
                <a:effectLst>
                  <a:outerShdw blurRad="38100" dist="38100" dir="2700000" algn="tl">
                    <a:srgbClr val="000000"/>
                  </a:outerShdw>
                </a:effectLst>
                <a:latin typeface="+mn-lt"/>
              </a:defRPr>
            </a:lvl1pPr>
          </a:lstStyle>
          <a:p>
            <a:pPr>
              <a:defRPr/>
            </a:pPr>
            <a:endParaRPr lang="en-US">
              <a:solidFill>
                <a:srgbClr val="FFFFFF"/>
              </a:solidFill>
            </a:endParaRPr>
          </a:p>
        </p:txBody>
      </p:sp>
      <p:sp>
        <p:nvSpPr>
          <p:cNvPr id="157917" name="Rectangle 221"/>
          <p:cNvSpPr>
            <a:spLocks noGrp="1" noChangeArrowheads="1"/>
          </p:cNvSpPr>
          <p:nvPr>
            <p:ph type="body" idx="1"/>
          </p:nvPr>
        </p:nvSpPr>
        <p:spPr bwMode="auto">
          <a:xfrm>
            <a:off x="457200" y="1600200"/>
            <a:ext cx="8229600"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7918" name="Rectangle 22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747603049"/>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5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Blip>
          <a:blip r:embed="rId14"/>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Blip>
          <a:blip r:embed="rId14"/>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Blip>
          <a:blip r:embed="rId14"/>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Blip>
          <a:blip r:embed="rId14"/>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Blip>
          <a:blip r:embed="rId14"/>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Blip>
          <a:blip r:embed="rId14"/>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smtClean="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smtClean="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smtClean="0">
                <a:latin typeface="+mn-lt"/>
              </a:defRPr>
            </a:lvl1pPr>
          </a:lstStyle>
          <a:p>
            <a:pPr>
              <a:defRPr/>
            </a:pPr>
            <a:fld id="{DF9B9040-5B04-4744-BBC0-EFB4FCB97569}" type="slidenum">
              <a:rPr lang="en-US"/>
              <a:pPr>
                <a:defRPr/>
              </a:pPr>
              <a:t>‹#›</a:t>
            </a:fld>
            <a:endParaRPr lang="en-US"/>
          </a:p>
        </p:txBody>
      </p:sp>
    </p:spTree>
    <p:extLst>
      <p:ext uri="{BB962C8B-B14F-4D97-AF65-F5344CB8AC3E}">
        <p14:creationId xmlns:p14="http://schemas.microsoft.com/office/powerpoint/2010/main" val="421975808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37B5F75-91B4-4393-8EBF-9E039DAADBA5}" type="slidenum">
              <a:rPr lang="en-US"/>
              <a:pPr/>
              <a:t>‹#›</a:t>
            </a:fld>
            <a:endParaRPr lang="en-US"/>
          </a:p>
        </p:txBody>
      </p:sp>
    </p:spTree>
    <p:extLst>
      <p:ext uri="{BB962C8B-B14F-4D97-AF65-F5344CB8AC3E}">
        <p14:creationId xmlns:p14="http://schemas.microsoft.com/office/powerpoint/2010/main" val="248291899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chem.libretexts.org/Textbook_Maps/Introductory_Chemistry/Book%3A_The_Basics_of_GOB_Chemistry_(Ball_et_al.)/02%3A_Elements%2C_Atoms%2C_and_the_Periodic_Table/2.7%3A_The_Periodic_Table" TargetMode="External"/><Relationship Id="rId5" Type="http://schemas.openxmlformats.org/officeDocument/2006/relationships/image" Target="../media/image7.jp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sv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4.sv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4.sv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4.sv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4.sv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4.sv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14.sv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14.svg"/><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14.svg"/><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5" Type="http://schemas.openxmlformats.org/officeDocument/2006/relationships/image" Target="../media/image14.svg"/><Relationship Id="rId4" Type="http://schemas.openxmlformats.org/officeDocument/2006/relationships/image" Target="../media/image13.png"/></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6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3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4.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4.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70.png"/><Relationship Id="rId5" Type="http://schemas.openxmlformats.org/officeDocument/2006/relationships/image" Target="../media/image73.png"/><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2.png"/><Relationship Id="rId1" Type="http://schemas.openxmlformats.org/officeDocument/2006/relationships/slideLayout" Target="../slideLayouts/slideLayout40.xml"/><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png"/><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8.png"/><Relationship Id="rId1" Type="http://schemas.openxmlformats.org/officeDocument/2006/relationships/slideLayout" Target="../slideLayouts/slideLayout4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7.xml"/><Relationship Id="rId4" Type="http://schemas.openxmlformats.org/officeDocument/2006/relationships/comments" Target="../comments/comment3.xml"/></Relationships>
</file>

<file path=ppt/slides/_rels/slide7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0.xml"/><Relationship Id="rId5" Type="http://schemas.openxmlformats.org/officeDocument/2006/relationships/image" Target="../media/image93.png"/><Relationship Id="rId4" Type="http://schemas.openxmlformats.org/officeDocument/2006/relationships/image" Target="../media/image92.png"/></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0.xml"/><Relationship Id="rId4" Type="http://schemas.openxmlformats.org/officeDocument/2006/relationships/image" Target="../media/image9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comments" Target="../comments/comment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comments" Target="../comments/comment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comments" Target="../comments/comment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comments" Target="../comments/comment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comments" Target="../comments/comment11.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comments" Target="../comments/comment1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90.xml.rels><?xml version="1.0" encoding="UTF-8" standalone="yes"?>
<Relationships xmlns="http://schemas.openxmlformats.org/package/2006/relationships"><Relationship Id="rId2" Type="http://schemas.openxmlformats.org/officeDocument/2006/relationships/comments" Target="../comments/comment13.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539" y="284514"/>
            <a:ext cx="8686800" cy="1143000"/>
          </a:xfrm>
        </p:spPr>
        <p:txBody>
          <a:bodyPr/>
          <a:lstStyle/>
          <a:p>
            <a:pPr algn="l"/>
            <a:r>
              <a:rPr lang="en-US" sz="3200" dirty="0">
                <a:latin typeface="Helvetica" panose="020B0604020202020204" pitchFamily="34" charset="0"/>
                <a:cs typeface="Helvetica" panose="020B0604020202020204" pitchFamily="34" charset="0"/>
              </a:rPr>
              <a:t>Our goal is to compute an experimental electron density map of proteinase K this week</a:t>
            </a:r>
          </a:p>
        </p:txBody>
      </p:sp>
      <p:sp>
        <p:nvSpPr>
          <p:cNvPr id="3" name="Text Box 7"/>
          <p:cNvSpPr txBox="1">
            <a:spLocks noChangeArrowheads="1"/>
          </p:cNvSpPr>
          <p:nvPr/>
        </p:nvSpPr>
        <p:spPr bwMode="auto">
          <a:xfrm>
            <a:off x="676844" y="1701467"/>
            <a:ext cx="7927171"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600" b="0" dirty="0">
                <a:cs typeface="Arial" charset="0"/>
              </a:rPr>
              <a:t>Fourier synthesis</a:t>
            </a:r>
          </a:p>
          <a:p>
            <a:pPr algn="ctr"/>
            <a:r>
              <a:rPr lang="en-US" altLang="en-US" sz="3600" dirty="0">
                <a:latin typeface="Symbol" pitchFamily="18" charset="2"/>
              </a:rPr>
              <a:t>r</a:t>
            </a:r>
            <a:r>
              <a:rPr lang="en-US" altLang="en-US" sz="3600" dirty="0"/>
              <a:t>(xyz)=</a:t>
            </a:r>
            <a:r>
              <a:rPr lang="en-US" altLang="en-US" sz="4400" dirty="0">
                <a:latin typeface="Symbol" pitchFamily="18" charset="2"/>
              </a:rPr>
              <a:t>S </a:t>
            </a:r>
            <a:r>
              <a:rPr lang="en-US" altLang="en-US" sz="3600" dirty="0">
                <a:solidFill>
                  <a:srgbClr val="3366FF"/>
                </a:solidFill>
              </a:rPr>
              <a:t>|</a:t>
            </a:r>
            <a:r>
              <a:rPr lang="en-US" altLang="en-US" sz="3600" dirty="0" err="1">
                <a:solidFill>
                  <a:srgbClr val="3366FF"/>
                </a:solidFill>
              </a:rPr>
              <a:t>F</a:t>
            </a:r>
            <a:r>
              <a:rPr lang="en-US" altLang="en-US" sz="3600" baseline="-25000" dirty="0" err="1">
                <a:solidFill>
                  <a:srgbClr val="3366FF"/>
                </a:solidFill>
              </a:rPr>
              <a:t>hkl</a:t>
            </a:r>
            <a:r>
              <a:rPr lang="en-US" altLang="en-US" sz="3600" dirty="0">
                <a:solidFill>
                  <a:srgbClr val="3366FF"/>
                </a:solidFill>
              </a:rPr>
              <a:t>| </a:t>
            </a:r>
            <a:r>
              <a:rPr lang="en-US" altLang="en-US" sz="3600" dirty="0"/>
              <a:t>cos2</a:t>
            </a:r>
            <a:r>
              <a:rPr lang="en-US" altLang="en-US" sz="3600" dirty="0">
                <a:latin typeface="Symbol" pitchFamily="18" charset="2"/>
              </a:rPr>
              <a:t>p</a:t>
            </a:r>
            <a:r>
              <a:rPr lang="en-US" altLang="en-US" sz="3600" dirty="0"/>
              <a:t>(</a:t>
            </a:r>
            <a:r>
              <a:rPr lang="en-US" altLang="en-US" sz="3600" dirty="0" err="1"/>
              <a:t>hx+ky+lz</a:t>
            </a:r>
            <a:r>
              <a:rPr lang="en-US" altLang="en-US" sz="3600" dirty="0"/>
              <a:t> -</a:t>
            </a:r>
            <a:r>
              <a:rPr lang="en-US" altLang="en-US" sz="3600" dirty="0" err="1">
                <a:solidFill>
                  <a:srgbClr val="3366FF"/>
                </a:solidFill>
                <a:latin typeface="Symbol" pitchFamily="18" charset="2"/>
              </a:rPr>
              <a:t>a</a:t>
            </a:r>
            <a:r>
              <a:rPr lang="en-US" altLang="en-US" sz="3600" baseline="-25000" dirty="0" err="1">
                <a:solidFill>
                  <a:srgbClr val="3366FF"/>
                </a:solidFill>
              </a:rPr>
              <a:t>hkl</a:t>
            </a:r>
            <a:r>
              <a:rPr lang="en-US" altLang="en-US" sz="3600" dirty="0"/>
              <a:t>)</a:t>
            </a:r>
          </a:p>
          <a:p>
            <a:pPr algn="l"/>
            <a:r>
              <a:rPr lang="en-US" altLang="en-US" sz="3600" dirty="0"/>
              <a:t>             </a:t>
            </a:r>
            <a:r>
              <a:rPr lang="en-US" altLang="en-US" sz="2400" baseline="100000" dirty="0" err="1"/>
              <a:t>hkl</a:t>
            </a:r>
            <a:endParaRPr lang="en-US" altLang="en-US" sz="2400" baseline="100000" dirty="0"/>
          </a:p>
        </p:txBody>
      </p:sp>
      <p:sp>
        <p:nvSpPr>
          <p:cNvPr id="11" name="TextBox 10">
            <a:extLst>
              <a:ext uri="{FF2B5EF4-FFF2-40B4-BE49-F238E27FC236}">
                <a16:creationId xmlns:a16="http://schemas.microsoft.com/office/drawing/2014/main" id="{1E1295F7-47CC-43C9-A97C-0BC28D86F88F}"/>
              </a:ext>
            </a:extLst>
          </p:cNvPr>
          <p:cNvSpPr txBox="1"/>
          <p:nvPr/>
        </p:nvSpPr>
        <p:spPr>
          <a:xfrm>
            <a:off x="589012" y="3578904"/>
            <a:ext cx="8015003" cy="2523768"/>
          </a:xfrm>
          <a:prstGeom prst="rect">
            <a:avLst/>
          </a:prstGeom>
          <a:noFill/>
        </p:spPr>
        <p:txBody>
          <a:bodyPr wrap="square" rtlCol="0">
            <a:spAutoFit/>
          </a:bodyPr>
          <a:lstStyle/>
          <a:p>
            <a:pPr algn="l"/>
            <a:r>
              <a:rPr lang="en-US" sz="1600" b="0" dirty="0"/>
              <a:t>1) To obtain the phases </a:t>
            </a:r>
            <a:r>
              <a:rPr lang="en-US" altLang="en-US" sz="1600" dirty="0" err="1">
                <a:solidFill>
                  <a:srgbClr val="3366FF"/>
                </a:solidFill>
                <a:latin typeface="Symbol" pitchFamily="18" charset="2"/>
              </a:rPr>
              <a:t>a</a:t>
            </a:r>
            <a:r>
              <a:rPr lang="en-US" altLang="en-US" sz="1600" baseline="-25000" dirty="0" err="1">
                <a:solidFill>
                  <a:srgbClr val="3366FF"/>
                </a:solidFill>
              </a:rPr>
              <a:t>hkl</a:t>
            </a:r>
            <a:r>
              <a:rPr lang="en-US" altLang="en-US" sz="1600" baseline="-25000" dirty="0">
                <a:solidFill>
                  <a:srgbClr val="3366FF"/>
                </a:solidFill>
              </a:rPr>
              <a:t> </a:t>
            </a:r>
            <a:r>
              <a:rPr lang="en-US" sz="1600" b="0" dirty="0"/>
              <a:t>we collected diffraction intensities from crystals of Proteinase K in the absence and presence of heavy atom compounds (i.e. native and derivatives).</a:t>
            </a:r>
          </a:p>
          <a:p>
            <a:pPr algn="l"/>
            <a:r>
              <a:rPr lang="en-US" sz="1600" b="0" dirty="0"/>
              <a:t>2) The choice of phase for each reflection can be guided by two types of equations:</a:t>
            </a:r>
          </a:p>
          <a:p>
            <a:pPr lvl="1" algn="l"/>
            <a:r>
              <a:rPr lang="en-US" sz="1600" b="0" dirty="0"/>
              <a:t>a) One relates native to derivative structure factor amplitudes for reflection </a:t>
            </a:r>
            <a:r>
              <a:rPr lang="en-US" sz="1600" b="0" dirty="0" err="1"/>
              <a:t>h,k,l</a:t>
            </a:r>
            <a:r>
              <a:rPr lang="en-US" sz="1600" b="0" dirty="0"/>
              <a:t>, and requires measurements of “isomorphous differences”</a:t>
            </a:r>
          </a:p>
          <a:p>
            <a:pPr lvl="1" algn="l"/>
            <a:r>
              <a:rPr lang="en-US" sz="1600" b="0" dirty="0"/>
              <a:t>b) One relates derivative structure factor </a:t>
            </a:r>
            <a:r>
              <a:rPr lang="en-US" sz="1600" b="0" dirty="0" err="1"/>
              <a:t>h,k,l</a:t>
            </a:r>
            <a:r>
              <a:rPr lang="en-US" sz="1600" b="0" dirty="0"/>
              <a:t> to –h,-k,-l, and requires measurements of “anomalous differences”</a:t>
            </a:r>
          </a:p>
          <a:p>
            <a:pPr algn="l"/>
            <a:r>
              <a:rPr lang="en-US" sz="1600" b="0" dirty="0"/>
              <a:t>3) These two types of equations can be combined.</a:t>
            </a:r>
          </a:p>
          <a:p>
            <a:pPr marL="228600" indent="-228600" algn="l">
              <a:buFont typeface="+mj-lt"/>
              <a:buAutoNum type="arabicPeriod"/>
            </a:pPr>
            <a:endParaRPr lang="en-US" sz="1400" b="0" dirty="0"/>
          </a:p>
        </p:txBody>
      </p:sp>
    </p:spTree>
    <p:extLst>
      <p:ext uri="{BB962C8B-B14F-4D97-AF65-F5344CB8AC3E}">
        <p14:creationId xmlns:p14="http://schemas.microsoft.com/office/powerpoint/2010/main" val="2989958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 name="Rectangle 255"/>
          <p:cNvSpPr/>
          <p:nvPr/>
        </p:nvSpPr>
        <p:spPr>
          <a:xfrm>
            <a:off x="710168" y="2989171"/>
            <a:ext cx="3700875" cy="224676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DFDEF6">
                    <a:lumMod val="10000"/>
                  </a:srgbClr>
                </a:solidFill>
                <a:effectLst/>
                <a:uLnTx/>
                <a:uFillTx/>
                <a:latin typeface="Courier New" pitchFamily="49" charset="0"/>
                <a:ea typeface="+mn-ea"/>
                <a:cs typeface="Courier New" pitchFamily="49" charset="0"/>
              </a:rPr>
              <a:t>H K L </a:t>
            </a:r>
            <a:r>
              <a:rPr kumimoji="0" lang="en-US" sz="1400" b="1" i="0" u="none" strike="noStrike" kern="1200" cap="none" spc="0" normalizeH="0" baseline="0" noProof="0" dirty="0">
                <a:ln>
                  <a:noFill/>
                </a:ln>
                <a:solidFill>
                  <a:srgbClr val="00CC00"/>
                </a:solidFill>
                <a:effectLst/>
                <a:uLnTx/>
                <a:uFillTx/>
                <a:latin typeface="Courier New" pitchFamily="49" charset="0"/>
                <a:ea typeface="+mn-ea"/>
                <a:cs typeface="Courier New" pitchFamily="49" charset="0"/>
              </a:rPr>
              <a:t>FPH</a:t>
            </a:r>
            <a:r>
              <a:rPr kumimoji="0" lang="en-US" sz="1400" b="1" i="0" u="none" strike="noStrike" kern="1200" cap="none" spc="0" normalizeH="0" baseline="-25000" noProof="0" dirty="0">
                <a:ln>
                  <a:noFill/>
                </a:ln>
                <a:solidFill>
                  <a:srgbClr val="00CC00"/>
                </a:solidFill>
                <a:effectLst/>
                <a:uLnTx/>
                <a:uFillTx/>
                <a:latin typeface="Symbol" pitchFamily="18" charset="2"/>
                <a:ea typeface="+mn-ea"/>
                <a:cs typeface="Courier New" pitchFamily="49" charset="0"/>
              </a:rPr>
              <a:t>l</a:t>
            </a:r>
            <a:r>
              <a:rPr kumimoji="0" lang="en-US" sz="1400" b="1" i="0" u="none" strike="noStrike" kern="1200" cap="none" spc="0" normalizeH="0" baseline="-25000" noProof="0" dirty="0">
                <a:ln>
                  <a:noFill/>
                </a:ln>
                <a:solidFill>
                  <a:srgbClr val="00CC00"/>
                </a:solidFill>
                <a:effectLst/>
                <a:uLnTx/>
                <a:uFillTx/>
                <a:latin typeface="Courier New" pitchFamily="49" charset="0"/>
                <a:ea typeface="+mn-ea"/>
                <a:cs typeface="Courier New" pitchFamily="49" charset="0"/>
              </a:rPr>
              <a:t>1</a:t>
            </a:r>
            <a:r>
              <a:rPr kumimoji="0" lang="en-US" sz="1100" b="0" i="0" u="none" strike="noStrike" kern="1200" cap="none" spc="0" normalizeH="0" baseline="0" noProof="0" dirty="0">
                <a:ln>
                  <a:noFill/>
                </a:ln>
                <a:solidFill>
                  <a:srgbClr val="00CC00"/>
                </a:solidFill>
                <a:effectLst/>
                <a:uLnTx/>
                <a:uFillTx/>
                <a:latin typeface="Courier New" pitchFamily="49" charset="0"/>
                <a:ea typeface="+mn-ea"/>
                <a:cs typeface="Courier New" pitchFamily="49" charset="0"/>
              </a:rPr>
              <a:t>-  </a:t>
            </a:r>
            <a:r>
              <a:rPr kumimoji="0" lang="en-US" sz="1400" b="0" i="0" u="none" strike="noStrike" kern="1200" cap="none" spc="0" normalizeH="0" baseline="0" noProof="0" dirty="0">
                <a:ln>
                  <a:noFill/>
                </a:ln>
                <a:solidFill>
                  <a:srgbClr val="00CC00"/>
                </a:solidFill>
                <a:effectLst/>
                <a:uLnTx/>
                <a:uFillTx/>
                <a:latin typeface="Courier New" pitchFamily="49" charset="0"/>
                <a:ea typeface="+mn-ea"/>
                <a:cs typeface="Courier New" pitchFamily="49" charset="0"/>
              </a:rPr>
              <a:t>FPH</a:t>
            </a:r>
            <a:r>
              <a:rPr kumimoji="0" lang="en-US" sz="1400" b="0" i="0" u="none" strike="noStrike" kern="1200" cap="none" spc="0" normalizeH="0" baseline="-25000" noProof="0" dirty="0">
                <a:ln>
                  <a:noFill/>
                </a:ln>
                <a:solidFill>
                  <a:srgbClr val="00CC00"/>
                </a:solidFill>
                <a:effectLst/>
                <a:uLnTx/>
                <a:uFillTx/>
                <a:latin typeface="Symbol" pitchFamily="18" charset="2"/>
                <a:ea typeface="+mn-ea"/>
                <a:cs typeface="Courier New" pitchFamily="49" charset="0"/>
              </a:rPr>
              <a:t>l</a:t>
            </a:r>
            <a:r>
              <a:rPr kumimoji="0" lang="en-US" sz="1400" b="0" i="0" u="none" strike="noStrike" kern="1200" cap="none" spc="0" normalizeH="0" baseline="-25000" noProof="0" dirty="0">
                <a:ln>
                  <a:noFill/>
                </a:ln>
                <a:solidFill>
                  <a:srgbClr val="00CC00"/>
                </a:solidFill>
                <a:effectLst/>
                <a:uLnTx/>
                <a:uFillTx/>
                <a:latin typeface="Courier New" pitchFamily="49" charset="0"/>
                <a:ea typeface="+mn-ea"/>
                <a:cs typeface="Courier New" pitchFamily="49" charset="0"/>
              </a:rPr>
              <a:t>1</a:t>
            </a:r>
            <a:r>
              <a:rPr kumimoji="0" lang="en-US" sz="1100" b="0" i="0" u="none" strike="noStrike" kern="1200" cap="none" spc="0" normalizeH="0" baseline="0" noProof="0" dirty="0">
                <a:ln>
                  <a:noFill/>
                </a:ln>
                <a:solidFill>
                  <a:srgbClr val="00CC00"/>
                </a:solidFill>
                <a:effectLst/>
                <a:uLnTx/>
                <a:uFillTx/>
                <a:latin typeface="Courier New" pitchFamily="49" charset="0"/>
                <a:ea typeface="+mn-ea"/>
                <a:cs typeface="Courier New" pitchFamily="49" charset="0"/>
              </a:rPr>
              <a:t>+   </a:t>
            </a:r>
            <a:r>
              <a:rPr kumimoji="0" lang="en-US" sz="1400" b="1" i="0" u="none" strike="noStrike" kern="1200" cap="none" spc="0" normalizeH="0" baseline="0" noProof="0" dirty="0">
                <a:ln>
                  <a:noFill/>
                </a:ln>
                <a:solidFill>
                  <a:srgbClr val="006600"/>
                </a:solidFill>
                <a:effectLst/>
                <a:uLnTx/>
                <a:uFillTx/>
                <a:latin typeface="Courier New" pitchFamily="49" charset="0"/>
                <a:ea typeface="+mn-ea"/>
                <a:cs typeface="Courier New" pitchFamily="49" charset="0"/>
              </a:rPr>
              <a:t>FPH</a:t>
            </a:r>
            <a:r>
              <a:rPr kumimoji="0" lang="en-US" sz="1400" b="1" i="0" u="none" strike="noStrike" kern="1200" cap="none" spc="0" normalizeH="0" baseline="-25000" noProof="0" dirty="0">
                <a:ln>
                  <a:noFill/>
                </a:ln>
                <a:solidFill>
                  <a:srgbClr val="006600"/>
                </a:solidFill>
                <a:effectLst/>
                <a:uLnTx/>
                <a:uFillTx/>
                <a:latin typeface="Symbol" pitchFamily="18" charset="2"/>
                <a:ea typeface="+mn-ea"/>
                <a:cs typeface="Courier New" pitchFamily="49" charset="0"/>
              </a:rPr>
              <a:t>l</a:t>
            </a:r>
            <a:r>
              <a:rPr kumimoji="0" lang="en-US" sz="1400" b="1" i="0" u="none" strike="noStrike" kern="1200" cap="none" spc="0" normalizeH="0" baseline="-25000" noProof="0" dirty="0">
                <a:ln>
                  <a:noFill/>
                </a:ln>
                <a:solidFill>
                  <a:srgbClr val="006600"/>
                </a:solidFill>
                <a:effectLst/>
                <a:uLnTx/>
                <a:uFillTx/>
                <a:latin typeface="Courier New" pitchFamily="49" charset="0"/>
                <a:ea typeface="+mn-ea"/>
                <a:cs typeface="Courier New" pitchFamily="49" charset="0"/>
              </a:rPr>
              <a:t>2</a:t>
            </a:r>
            <a:r>
              <a:rPr kumimoji="0" lang="en-US" sz="1400" b="1" i="0" u="none" strike="noStrike" kern="1200" cap="none" spc="0" normalizeH="0" baseline="0" noProof="0" dirty="0">
                <a:ln>
                  <a:noFill/>
                </a:ln>
                <a:solidFill>
                  <a:srgbClr val="006600"/>
                </a:solidFill>
                <a:effectLst/>
                <a:uLnTx/>
                <a:uFillTx/>
                <a:latin typeface="Courier New" pitchFamily="49" charset="0"/>
                <a:ea typeface="+mn-ea"/>
                <a:cs typeface="Courier New" pitchFamily="49" charset="0"/>
              </a:rPr>
              <a:t>+ </a:t>
            </a:r>
            <a:r>
              <a:rPr kumimoji="0" lang="en-US" sz="1400" b="0" i="0" u="none" strike="noStrike" kern="1200" cap="none" spc="0" normalizeH="0" baseline="0" noProof="0" dirty="0">
                <a:ln>
                  <a:noFill/>
                </a:ln>
                <a:solidFill>
                  <a:srgbClr val="006600"/>
                </a:solidFill>
                <a:effectLst/>
                <a:uLnTx/>
                <a:uFillTx/>
                <a:latin typeface="Courier New" pitchFamily="49" charset="0"/>
                <a:ea typeface="+mn-ea"/>
                <a:cs typeface="Courier New" pitchFamily="49" charset="0"/>
              </a:rPr>
              <a:t>FPH</a:t>
            </a:r>
            <a:r>
              <a:rPr kumimoji="0" lang="en-US" sz="1400" b="0" i="0" u="none" strike="noStrike" kern="1200" cap="none" spc="0" normalizeH="0" baseline="-25000" noProof="0" dirty="0">
                <a:ln>
                  <a:noFill/>
                </a:ln>
                <a:solidFill>
                  <a:srgbClr val="006600"/>
                </a:solidFill>
                <a:effectLst/>
                <a:uLnTx/>
                <a:uFillTx/>
                <a:latin typeface="Symbol" pitchFamily="18" charset="2"/>
                <a:ea typeface="+mn-ea"/>
                <a:cs typeface="Courier New" pitchFamily="49" charset="0"/>
              </a:rPr>
              <a:t>l</a:t>
            </a:r>
            <a:r>
              <a:rPr kumimoji="0" lang="en-US" sz="1400" b="0" i="0" u="none" strike="noStrike" kern="1200" cap="none" spc="0" normalizeH="0" baseline="-25000" noProof="0" dirty="0">
                <a:ln>
                  <a:noFill/>
                </a:ln>
                <a:solidFill>
                  <a:srgbClr val="006600"/>
                </a:solidFill>
                <a:effectLst/>
                <a:uLnTx/>
                <a:uFillTx/>
                <a:latin typeface="Courier New" pitchFamily="49" charset="0"/>
                <a:ea typeface="+mn-ea"/>
                <a:cs typeface="Courier New" pitchFamily="49" charset="0"/>
              </a:rPr>
              <a:t>2</a:t>
            </a:r>
            <a:r>
              <a:rPr kumimoji="0" lang="en-US" sz="1400" b="0" i="0" u="none" strike="noStrike" kern="1200" cap="none" spc="0" normalizeH="0" baseline="0" noProof="0" dirty="0">
                <a:ln>
                  <a:noFill/>
                </a:ln>
                <a:solidFill>
                  <a:srgbClr val="006600"/>
                </a:solidFill>
                <a:effectLst/>
                <a:uLnTx/>
                <a:uFillTx/>
                <a:latin typeface="Courier New" pitchFamily="49" charset="0"/>
                <a:ea typeface="+mn-ea"/>
                <a:cs typeface="Courier New" pitchFamily="49"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DFDEF6">
                    <a:lumMod val="10000"/>
                  </a:srgbClr>
                </a:solidFill>
                <a:effectLst/>
                <a:uLnTx/>
                <a:uFillTx/>
                <a:latin typeface="Courier New" pitchFamily="49" charset="0"/>
                <a:ea typeface="+mn-ea"/>
                <a:cs typeface="Courier New" pitchFamily="49" charset="0"/>
              </a:rPr>
              <a:t>1 1 1 </a:t>
            </a:r>
            <a:r>
              <a:rPr kumimoji="0" lang="en-US" sz="1400" b="1" i="0" u="none" strike="noStrike" kern="1200" cap="none" spc="0" normalizeH="0" baseline="0" noProof="0" dirty="0">
                <a:ln>
                  <a:noFill/>
                </a:ln>
                <a:solidFill>
                  <a:srgbClr val="00CC00"/>
                </a:solidFill>
                <a:effectLst/>
                <a:uLnTx/>
                <a:uFillTx/>
                <a:latin typeface="Courier New" pitchFamily="49" charset="0"/>
                <a:ea typeface="+mn-ea"/>
                <a:cs typeface="Courier New" pitchFamily="49" charset="0"/>
              </a:rPr>
              <a:t>707.8</a:t>
            </a:r>
            <a:r>
              <a:rPr kumimoji="0" lang="en-US" sz="1400" b="1" i="0" u="none" strike="noStrike" kern="1200" cap="none" spc="0" normalizeH="0" baseline="0" noProof="0" dirty="0">
                <a:ln>
                  <a:noFill/>
                </a:ln>
                <a:solidFill>
                  <a:srgbClr val="DFDEF6">
                    <a:lumMod val="10000"/>
                  </a:srgbClr>
                </a:solidFill>
                <a:effectLst/>
                <a:uLnTx/>
                <a:uFillTx/>
                <a:latin typeface="Courier New" pitchFamily="49" charset="0"/>
                <a:ea typeface="+mn-ea"/>
                <a:cs typeface="Courier New" pitchFamily="49" charset="0"/>
              </a:rPr>
              <a:t>  </a:t>
            </a:r>
            <a:r>
              <a:rPr kumimoji="0" lang="en-US" sz="1400" b="0" i="0" u="none" strike="noStrike" kern="1200" cap="none" spc="0" normalizeH="0" baseline="0" noProof="0" dirty="0">
                <a:ln>
                  <a:noFill/>
                </a:ln>
                <a:solidFill>
                  <a:srgbClr val="00CC00"/>
                </a:solidFill>
                <a:effectLst/>
                <a:uLnTx/>
                <a:uFillTx/>
                <a:latin typeface="Courier New" pitchFamily="49" charset="0"/>
                <a:ea typeface="+mn-ea"/>
                <a:cs typeface="Courier New" pitchFamily="49" charset="0"/>
              </a:rPr>
              <a:t>712.4</a:t>
            </a:r>
            <a:r>
              <a:rPr kumimoji="0" lang="en-US" sz="1400" b="1" i="0" u="none" strike="noStrike" kern="1200" cap="none" spc="0" normalizeH="0" baseline="0" noProof="0" dirty="0">
                <a:ln>
                  <a:noFill/>
                </a:ln>
                <a:solidFill>
                  <a:srgbClr val="DFDEF6">
                    <a:lumMod val="10000"/>
                  </a:srgbClr>
                </a:solidFill>
                <a:effectLst/>
                <a:uLnTx/>
                <a:uFillTx/>
                <a:latin typeface="Courier New" pitchFamily="49" charset="0"/>
                <a:ea typeface="+mn-ea"/>
                <a:cs typeface="Courier New" pitchFamily="49" charset="0"/>
              </a:rPr>
              <a:t>  </a:t>
            </a:r>
            <a:r>
              <a:rPr kumimoji="0" lang="en-US" sz="1400" b="1" i="0" u="none" strike="noStrike" kern="1200" cap="none" spc="0" normalizeH="0" baseline="0" noProof="0" dirty="0">
                <a:ln>
                  <a:noFill/>
                </a:ln>
                <a:solidFill>
                  <a:srgbClr val="006600"/>
                </a:solidFill>
                <a:effectLst/>
                <a:uLnTx/>
                <a:uFillTx/>
                <a:latin typeface="Courier New" pitchFamily="49" charset="0"/>
                <a:ea typeface="+mn-ea"/>
                <a:cs typeface="Courier New" pitchFamily="49" charset="0"/>
              </a:rPr>
              <a:t>730.8 </a:t>
            </a:r>
            <a:r>
              <a:rPr kumimoji="0" lang="en-US" sz="1400" b="0" i="0" u="none" strike="noStrike" kern="1200" cap="none" spc="0" normalizeH="0" baseline="0" noProof="0" dirty="0">
                <a:ln>
                  <a:noFill/>
                </a:ln>
                <a:solidFill>
                  <a:srgbClr val="006600"/>
                </a:solidFill>
                <a:effectLst/>
                <a:uLnTx/>
                <a:uFillTx/>
                <a:latin typeface="Courier New" pitchFamily="49" charset="0"/>
                <a:ea typeface="+mn-ea"/>
                <a:cs typeface="Courier New" pitchFamily="49" charset="0"/>
              </a:rPr>
              <a:t>717.6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DFDEF6">
                    <a:lumMod val="10000"/>
                  </a:srgbClr>
                </a:solidFill>
                <a:effectLst/>
                <a:uLnTx/>
                <a:uFillTx/>
                <a:latin typeface="Courier New" pitchFamily="49" charset="0"/>
                <a:ea typeface="+mn-ea"/>
                <a:cs typeface="Courier New" pitchFamily="49" charset="0"/>
              </a:rPr>
              <a:t>1 1 2 </a:t>
            </a:r>
            <a:r>
              <a:rPr kumimoji="0" lang="en-US" sz="1400" b="1" i="0" u="none" strike="noStrike" kern="1200" cap="none" spc="0" normalizeH="0" baseline="0" noProof="0" dirty="0">
                <a:ln>
                  <a:noFill/>
                </a:ln>
                <a:solidFill>
                  <a:srgbClr val="00CC00"/>
                </a:solidFill>
                <a:effectLst/>
                <a:uLnTx/>
                <a:uFillTx/>
                <a:latin typeface="Courier New" pitchFamily="49" charset="0"/>
                <a:ea typeface="+mn-ea"/>
                <a:cs typeface="Courier New" pitchFamily="49" charset="0"/>
              </a:rPr>
              <a:t>733.6</a:t>
            </a:r>
            <a:r>
              <a:rPr kumimoji="0" lang="en-US" sz="1400" b="1" i="0" u="none" strike="noStrike" kern="1200" cap="none" spc="0" normalizeH="0" baseline="0" noProof="0" dirty="0">
                <a:ln>
                  <a:noFill/>
                </a:ln>
                <a:solidFill>
                  <a:srgbClr val="DFDEF6">
                    <a:lumMod val="10000"/>
                  </a:srgbClr>
                </a:solidFill>
                <a:effectLst/>
                <a:uLnTx/>
                <a:uFillTx/>
                <a:latin typeface="Courier New" pitchFamily="49" charset="0"/>
                <a:ea typeface="+mn-ea"/>
                <a:cs typeface="Courier New" pitchFamily="49" charset="0"/>
              </a:rPr>
              <a:t>  </a:t>
            </a:r>
            <a:r>
              <a:rPr kumimoji="0" lang="en-US" sz="1400" b="0" i="0" u="none" strike="noStrike" kern="1200" cap="none" spc="0" normalizeH="0" baseline="0" noProof="0" dirty="0">
                <a:ln>
                  <a:noFill/>
                </a:ln>
                <a:solidFill>
                  <a:srgbClr val="00CC00"/>
                </a:solidFill>
                <a:effectLst/>
                <a:uLnTx/>
                <a:uFillTx/>
                <a:latin typeface="Courier New" pitchFamily="49" charset="0"/>
                <a:ea typeface="+mn-ea"/>
                <a:cs typeface="Courier New" pitchFamily="49" charset="0"/>
              </a:rPr>
              <a:t>695.3</a:t>
            </a:r>
            <a:r>
              <a:rPr kumimoji="0" lang="en-US" sz="1400" b="1" i="0" u="none" strike="noStrike" kern="1200" cap="none" spc="0" normalizeH="0" baseline="0" noProof="0" dirty="0">
                <a:ln>
                  <a:noFill/>
                </a:ln>
                <a:solidFill>
                  <a:srgbClr val="DFDEF6">
                    <a:lumMod val="10000"/>
                  </a:srgbClr>
                </a:solidFill>
                <a:effectLst/>
                <a:uLnTx/>
                <a:uFillTx/>
                <a:latin typeface="Courier New" pitchFamily="49" charset="0"/>
                <a:ea typeface="+mn-ea"/>
                <a:cs typeface="Courier New" pitchFamily="49" charset="0"/>
              </a:rPr>
              <a:t>  </a:t>
            </a:r>
            <a:r>
              <a:rPr kumimoji="0" lang="en-US" sz="1400" b="1" i="0" u="none" strike="noStrike" kern="1200" cap="none" spc="0" normalizeH="0" baseline="0" noProof="0" dirty="0">
                <a:ln>
                  <a:noFill/>
                </a:ln>
                <a:solidFill>
                  <a:srgbClr val="006600"/>
                </a:solidFill>
                <a:effectLst/>
                <a:uLnTx/>
                <a:uFillTx/>
                <a:latin typeface="Courier New" pitchFamily="49" charset="0"/>
                <a:ea typeface="+mn-ea"/>
                <a:cs typeface="Courier New" pitchFamily="49" charset="0"/>
              </a:rPr>
              <a:t>813.9 </a:t>
            </a:r>
            <a:r>
              <a:rPr kumimoji="0" lang="en-US" sz="1400" b="0" i="0" u="none" strike="noStrike" kern="1200" cap="none" spc="0" normalizeH="0" baseline="0" noProof="0" dirty="0">
                <a:ln>
                  <a:noFill/>
                </a:ln>
                <a:solidFill>
                  <a:srgbClr val="006600"/>
                </a:solidFill>
                <a:effectLst/>
                <a:uLnTx/>
                <a:uFillTx/>
                <a:latin typeface="Courier New" pitchFamily="49" charset="0"/>
                <a:ea typeface="+mn-ea"/>
                <a:cs typeface="Courier New" pitchFamily="49" charset="0"/>
              </a:rPr>
              <a:t>805.3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DFDEF6">
                    <a:lumMod val="10000"/>
                  </a:srgbClr>
                </a:solidFill>
                <a:effectLst/>
                <a:uLnTx/>
                <a:uFillTx/>
                <a:latin typeface="Courier New" pitchFamily="49" charset="0"/>
                <a:ea typeface="+mn-ea"/>
                <a:cs typeface="Courier New" pitchFamily="49" charset="0"/>
              </a:rPr>
              <a:t>1 1 3 </a:t>
            </a:r>
            <a:r>
              <a:rPr kumimoji="0" lang="en-US" sz="1400" b="1" i="0" u="none" strike="noStrike" kern="1200" cap="none" spc="0" normalizeH="0" baseline="0" noProof="0" dirty="0">
                <a:ln>
                  <a:noFill/>
                </a:ln>
                <a:solidFill>
                  <a:srgbClr val="00CC00"/>
                </a:solidFill>
                <a:effectLst/>
                <a:uLnTx/>
                <a:uFillTx/>
                <a:latin typeface="Courier New" pitchFamily="49" charset="0"/>
                <a:ea typeface="+mn-ea"/>
                <a:cs typeface="Courier New" pitchFamily="49" charset="0"/>
              </a:rPr>
              <a:t>444.5</a:t>
            </a:r>
            <a:r>
              <a:rPr kumimoji="0" lang="en-US" sz="1400" b="1" i="0" u="none" strike="noStrike" kern="1200" cap="none" spc="0" normalizeH="0" baseline="0" noProof="0" dirty="0">
                <a:ln>
                  <a:noFill/>
                </a:ln>
                <a:solidFill>
                  <a:srgbClr val="DFDEF6">
                    <a:lumMod val="10000"/>
                  </a:srgbClr>
                </a:solidFill>
                <a:effectLst/>
                <a:uLnTx/>
                <a:uFillTx/>
                <a:latin typeface="Courier New" pitchFamily="49" charset="0"/>
                <a:ea typeface="+mn-ea"/>
                <a:cs typeface="Courier New" pitchFamily="49" charset="0"/>
              </a:rPr>
              <a:t>  </a:t>
            </a:r>
            <a:r>
              <a:rPr kumimoji="0" lang="en-US" sz="1400" b="0" i="0" u="none" strike="noStrike" kern="1200" cap="none" spc="0" normalizeH="0" baseline="0" noProof="0" dirty="0">
                <a:ln>
                  <a:noFill/>
                </a:ln>
                <a:solidFill>
                  <a:srgbClr val="00CC00"/>
                </a:solidFill>
                <a:effectLst/>
                <a:uLnTx/>
                <a:uFillTx/>
                <a:latin typeface="Courier New" pitchFamily="49" charset="0"/>
                <a:ea typeface="+mn-ea"/>
                <a:cs typeface="Courier New" pitchFamily="49" charset="0"/>
              </a:rPr>
              <a:t>456.2</a:t>
            </a:r>
            <a:r>
              <a:rPr kumimoji="0" lang="en-US" sz="1400" b="1" i="0" u="none" strike="noStrike" kern="1200" cap="none" spc="0" normalizeH="0" baseline="0" noProof="0" dirty="0">
                <a:ln>
                  <a:noFill/>
                </a:ln>
                <a:solidFill>
                  <a:srgbClr val="DFDEF6">
                    <a:lumMod val="10000"/>
                  </a:srgbClr>
                </a:solidFill>
                <a:effectLst/>
                <a:uLnTx/>
                <a:uFillTx/>
                <a:latin typeface="Courier New" pitchFamily="49" charset="0"/>
                <a:ea typeface="+mn-ea"/>
                <a:cs typeface="Courier New" pitchFamily="49" charset="0"/>
              </a:rPr>
              <a:t>  </a:t>
            </a:r>
            <a:r>
              <a:rPr kumimoji="0" lang="en-US" sz="1400" b="1" i="0" u="none" strike="noStrike" kern="1200" cap="none" spc="0" normalizeH="0" baseline="0" noProof="0" dirty="0">
                <a:ln>
                  <a:noFill/>
                </a:ln>
                <a:solidFill>
                  <a:srgbClr val="006600"/>
                </a:solidFill>
                <a:effectLst/>
                <a:uLnTx/>
                <a:uFillTx/>
                <a:latin typeface="Courier New" pitchFamily="49" charset="0"/>
                <a:ea typeface="+mn-ea"/>
                <a:cs typeface="Courier New" pitchFamily="49" charset="0"/>
              </a:rPr>
              <a:t>296.1 </a:t>
            </a:r>
            <a:r>
              <a:rPr kumimoji="0" lang="en-US" sz="1400" b="0" i="0" u="none" strike="noStrike" kern="1200" cap="none" spc="0" normalizeH="0" baseline="0" noProof="0" dirty="0">
                <a:ln>
                  <a:noFill/>
                </a:ln>
                <a:solidFill>
                  <a:srgbClr val="006600"/>
                </a:solidFill>
                <a:effectLst/>
                <a:uLnTx/>
                <a:uFillTx/>
                <a:latin typeface="Courier New" pitchFamily="49" charset="0"/>
                <a:ea typeface="+mn-ea"/>
                <a:cs typeface="Courier New" pitchFamily="49" charset="0"/>
              </a:rPr>
              <a:t>312.5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DFDEF6">
                    <a:lumMod val="10000"/>
                  </a:srgbClr>
                </a:solidFill>
                <a:effectLst/>
                <a:uLnTx/>
                <a:uFillTx/>
                <a:latin typeface="Courier New" pitchFamily="49" charset="0"/>
                <a:ea typeface="+mn-ea"/>
                <a:cs typeface="Courier New" pitchFamily="49" charset="0"/>
              </a:rPr>
              <a:t>1 1 4 </a:t>
            </a:r>
            <a:r>
              <a:rPr kumimoji="0" lang="en-US" sz="1400" b="1" i="0" u="none" strike="noStrike" kern="1200" cap="none" spc="0" normalizeH="0" baseline="0" noProof="0" dirty="0">
                <a:ln>
                  <a:noFill/>
                </a:ln>
                <a:solidFill>
                  <a:srgbClr val="00CC00"/>
                </a:solidFill>
                <a:effectLst/>
                <a:uLnTx/>
                <a:uFillTx/>
                <a:latin typeface="Courier New" pitchFamily="49" charset="0"/>
                <a:ea typeface="+mn-ea"/>
                <a:cs typeface="Courier New" pitchFamily="49" charset="0"/>
              </a:rPr>
              <a:t>575.8</a:t>
            </a:r>
            <a:r>
              <a:rPr kumimoji="0" lang="en-US" sz="1400" b="1" i="0" u="none" strike="noStrike" kern="1200" cap="none" spc="0" normalizeH="0" baseline="0" noProof="0" dirty="0">
                <a:ln>
                  <a:noFill/>
                </a:ln>
                <a:solidFill>
                  <a:srgbClr val="DFDEF6">
                    <a:lumMod val="10000"/>
                  </a:srgbClr>
                </a:solidFill>
                <a:effectLst/>
                <a:uLnTx/>
                <a:uFillTx/>
                <a:latin typeface="Courier New" pitchFamily="49" charset="0"/>
                <a:ea typeface="+mn-ea"/>
                <a:cs typeface="Courier New" pitchFamily="49" charset="0"/>
              </a:rPr>
              <a:t>  </a:t>
            </a:r>
            <a:r>
              <a:rPr kumimoji="0" lang="en-US" sz="1400" b="0" i="0" u="none" strike="noStrike" kern="1200" cap="none" spc="0" normalizeH="0" baseline="0" noProof="0" dirty="0">
                <a:ln>
                  <a:noFill/>
                </a:ln>
                <a:solidFill>
                  <a:srgbClr val="00CC00"/>
                </a:solidFill>
                <a:effectLst/>
                <a:uLnTx/>
                <a:uFillTx/>
                <a:latin typeface="Courier New" pitchFamily="49" charset="0"/>
                <a:ea typeface="+mn-ea"/>
                <a:cs typeface="Courier New" pitchFamily="49" charset="0"/>
              </a:rPr>
              <a:t>564.7</a:t>
            </a:r>
            <a:r>
              <a:rPr kumimoji="0" lang="en-US" sz="1400" b="1" i="0" u="none" strike="noStrike" kern="1200" cap="none" spc="0" normalizeH="0" baseline="0" noProof="0" dirty="0">
                <a:ln>
                  <a:noFill/>
                </a:ln>
                <a:solidFill>
                  <a:srgbClr val="DFDEF6">
                    <a:lumMod val="10000"/>
                  </a:srgbClr>
                </a:solidFill>
                <a:effectLst/>
                <a:uLnTx/>
                <a:uFillTx/>
                <a:latin typeface="Courier New" pitchFamily="49" charset="0"/>
                <a:ea typeface="+mn-ea"/>
                <a:cs typeface="Courier New" pitchFamily="49" charset="0"/>
              </a:rPr>
              <a:t>  </a:t>
            </a:r>
            <a:r>
              <a:rPr kumimoji="0" lang="en-US" sz="1400" b="1" i="0" u="none" strike="noStrike" kern="1200" cap="none" spc="0" normalizeH="0" baseline="0" noProof="0" dirty="0">
                <a:ln>
                  <a:noFill/>
                </a:ln>
                <a:solidFill>
                  <a:srgbClr val="006600"/>
                </a:solidFill>
                <a:effectLst/>
                <a:uLnTx/>
                <a:uFillTx/>
                <a:latin typeface="Courier New" pitchFamily="49" charset="0"/>
                <a:ea typeface="+mn-ea"/>
                <a:cs typeface="Courier New" pitchFamily="49" charset="0"/>
              </a:rPr>
              <a:t>527.4 </a:t>
            </a:r>
            <a:r>
              <a:rPr kumimoji="0" lang="en-US" sz="1400" b="0" i="0" u="none" strike="noStrike" kern="1200" cap="none" spc="0" normalizeH="0" baseline="0" noProof="0" dirty="0">
                <a:ln>
                  <a:noFill/>
                </a:ln>
                <a:solidFill>
                  <a:srgbClr val="006600"/>
                </a:solidFill>
                <a:effectLst/>
                <a:uLnTx/>
                <a:uFillTx/>
                <a:latin typeface="Courier New" pitchFamily="49" charset="0"/>
                <a:ea typeface="+mn-ea"/>
                <a:cs typeface="Courier New" pitchFamily="49" charset="0"/>
              </a:rPr>
              <a:t>518.3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DFDEF6">
                    <a:lumMod val="10000"/>
                  </a:srgbClr>
                </a:solidFill>
                <a:effectLst/>
                <a:uLnTx/>
                <a:uFillTx/>
                <a:latin typeface="Courier New" pitchFamily="49" charset="0"/>
                <a:ea typeface="+mn-ea"/>
                <a:cs typeface="Courier New" pitchFamily="49" charset="0"/>
              </a:rPr>
              <a:t>1 1 5 </a:t>
            </a:r>
            <a:r>
              <a:rPr kumimoji="0" lang="en-US" sz="1400" b="1" i="0" u="none" strike="noStrike" kern="1200" cap="none" spc="0" normalizeH="0" baseline="0" noProof="0" dirty="0">
                <a:ln>
                  <a:noFill/>
                </a:ln>
                <a:solidFill>
                  <a:srgbClr val="00CC00"/>
                </a:solidFill>
                <a:effectLst/>
                <a:uLnTx/>
                <a:uFillTx/>
                <a:latin typeface="Courier New" pitchFamily="49" charset="0"/>
                <a:ea typeface="+mn-ea"/>
                <a:cs typeface="Courier New" pitchFamily="49" charset="0"/>
              </a:rPr>
              <a:t>827.8</a:t>
            </a:r>
            <a:r>
              <a:rPr kumimoji="0" lang="en-US" sz="1400" b="1" i="0" u="none" strike="noStrike" kern="1200" cap="none" spc="0" normalizeH="0" baseline="0" noProof="0" dirty="0">
                <a:ln>
                  <a:noFill/>
                </a:ln>
                <a:solidFill>
                  <a:srgbClr val="DFDEF6">
                    <a:lumMod val="10000"/>
                  </a:srgbClr>
                </a:solidFill>
                <a:effectLst/>
                <a:uLnTx/>
                <a:uFillTx/>
                <a:latin typeface="Courier New" pitchFamily="49" charset="0"/>
                <a:ea typeface="+mn-ea"/>
                <a:cs typeface="Courier New" pitchFamily="49" charset="0"/>
              </a:rPr>
              <a:t>  </a:t>
            </a:r>
            <a:r>
              <a:rPr kumimoji="0" lang="en-US" sz="1400" b="0" i="0" u="none" strike="noStrike" kern="1200" cap="none" spc="0" normalizeH="0" baseline="0" noProof="0" dirty="0">
                <a:ln>
                  <a:noFill/>
                </a:ln>
                <a:solidFill>
                  <a:srgbClr val="00CC00"/>
                </a:solidFill>
                <a:effectLst/>
                <a:uLnTx/>
                <a:uFillTx/>
                <a:latin typeface="Courier New" pitchFamily="49" charset="0"/>
                <a:ea typeface="+mn-ea"/>
                <a:cs typeface="Courier New" pitchFamily="49" charset="0"/>
              </a:rPr>
              <a:t>805.4</a:t>
            </a:r>
            <a:r>
              <a:rPr kumimoji="0" lang="en-US" sz="1400" b="1" i="0" u="none" strike="noStrike" kern="1200" cap="none" spc="0" normalizeH="0" baseline="0" noProof="0" dirty="0">
                <a:ln>
                  <a:noFill/>
                </a:ln>
                <a:solidFill>
                  <a:srgbClr val="DFDEF6">
                    <a:lumMod val="10000"/>
                  </a:srgbClr>
                </a:solidFill>
                <a:effectLst/>
                <a:uLnTx/>
                <a:uFillTx/>
                <a:latin typeface="Courier New" pitchFamily="49" charset="0"/>
                <a:ea typeface="+mn-ea"/>
                <a:cs typeface="Courier New" pitchFamily="49" charset="0"/>
              </a:rPr>
              <a:t>  </a:t>
            </a:r>
            <a:r>
              <a:rPr kumimoji="0" lang="en-US" sz="1400" b="1" i="0" u="none" strike="noStrike" kern="1200" cap="none" spc="0" normalizeH="0" baseline="0" noProof="0" dirty="0">
                <a:ln>
                  <a:noFill/>
                </a:ln>
                <a:solidFill>
                  <a:srgbClr val="006600"/>
                </a:solidFill>
                <a:effectLst/>
                <a:uLnTx/>
                <a:uFillTx/>
                <a:latin typeface="Courier New" pitchFamily="49" charset="0"/>
                <a:ea typeface="+mn-ea"/>
                <a:cs typeface="Courier New" pitchFamily="49" charset="0"/>
              </a:rPr>
              <a:t>759.6 </a:t>
            </a:r>
            <a:r>
              <a:rPr kumimoji="0" lang="en-US" sz="1400" b="0" i="0" u="none" strike="noStrike" kern="1200" cap="none" spc="0" normalizeH="0" baseline="0" noProof="0" dirty="0">
                <a:ln>
                  <a:noFill/>
                </a:ln>
                <a:solidFill>
                  <a:srgbClr val="006600"/>
                </a:solidFill>
                <a:effectLst/>
                <a:uLnTx/>
                <a:uFillTx/>
                <a:latin typeface="Courier New" pitchFamily="49" charset="0"/>
                <a:ea typeface="+mn-ea"/>
                <a:cs typeface="Courier New" pitchFamily="49" charset="0"/>
              </a:rPr>
              <a:t>766.3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DFDEF6">
                    <a:lumMod val="10000"/>
                  </a:srgbClr>
                </a:solidFill>
                <a:effectLst/>
                <a:uLnTx/>
                <a:uFillTx/>
                <a:latin typeface="Courier New" pitchFamily="49" charset="0"/>
                <a:ea typeface="+mn-ea"/>
                <a:cs typeface="Courier New" pitchFamily="49" charset="0"/>
              </a:rPr>
              <a:t>1 1 6 </a:t>
            </a:r>
            <a:r>
              <a:rPr kumimoji="0" lang="en-US" sz="1400" b="1" i="0" u="none" strike="noStrike" kern="1200" cap="none" spc="0" normalizeH="0" baseline="0" noProof="0" dirty="0">
                <a:ln>
                  <a:noFill/>
                </a:ln>
                <a:solidFill>
                  <a:srgbClr val="00CC00"/>
                </a:solidFill>
                <a:effectLst/>
                <a:uLnTx/>
                <a:uFillTx/>
                <a:latin typeface="Courier New" pitchFamily="49" charset="0"/>
                <a:ea typeface="+mn-ea"/>
                <a:cs typeface="Courier New" pitchFamily="49" charset="0"/>
              </a:rPr>
              <a:t>349.8</a:t>
            </a:r>
            <a:r>
              <a:rPr kumimoji="0" lang="en-US" sz="1400" b="1" i="0" u="none" strike="noStrike" kern="1200" cap="none" spc="0" normalizeH="0" baseline="0" noProof="0" dirty="0">
                <a:ln>
                  <a:noFill/>
                </a:ln>
                <a:solidFill>
                  <a:srgbClr val="DFDEF6">
                    <a:lumMod val="10000"/>
                  </a:srgbClr>
                </a:solidFill>
                <a:effectLst/>
                <a:uLnTx/>
                <a:uFillTx/>
                <a:latin typeface="Courier New" pitchFamily="49" charset="0"/>
                <a:ea typeface="+mn-ea"/>
                <a:cs typeface="Courier New" pitchFamily="49" charset="0"/>
              </a:rPr>
              <a:t>  </a:t>
            </a:r>
            <a:r>
              <a:rPr kumimoji="0" lang="en-US" sz="1400" b="0" i="0" u="none" strike="noStrike" kern="1200" cap="none" spc="0" normalizeH="0" baseline="0" noProof="0" dirty="0">
                <a:ln>
                  <a:noFill/>
                </a:ln>
                <a:solidFill>
                  <a:srgbClr val="00CC00"/>
                </a:solidFill>
                <a:effectLst/>
                <a:uLnTx/>
                <a:uFillTx/>
                <a:latin typeface="Courier New" pitchFamily="49" charset="0"/>
                <a:ea typeface="+mn-ea"/>
                <a:cs typeface="Courier New" pitchFamily="49" charset="0"/>
              </a:rPr>
              <a:t>354.2</a:t>
            </a:r>
            <a:r>
              <a:rPr kumimoji="0" lang="en-US" sz="1400" b="1" i="0" u="none" strike="noStrike" kern="1200" cap="none" spc="0" normalizeH="0" baseline="0" noProof="0" dirty="0">
                <a:ln>
                  <a:noFill/>
                </a:ln>
                <a:solidFill>
                  <a:srgbClr val="DFDEF6">
                    <a:lumMod val="10000"/>
                  </a:srgbClr>
                </a:solidFill>
                <a:effectLst/>
                <a:uLnTx/>
                <a:uFillTx/>
                <a:latin typeface="Courier New" pitchFamily="49" charset="0"/>
                <a:ea typeface="+mn-ea"/>
                <a:cs typeface="Courier New" pitchFamily="49" charset="0"/>
              </a:rPr>
              <a:t>  </a:t>
            </a:r>
            <a:r>
              <a:rPr kumimoji="0" lang="en-US" sz="1400" b="1" i="0" u="none" strike="noStrike" kern="1200" cap="none" spc="0" normalizeH="0" baseline="0" noProof="0" dirty="0">
                <a:ln>
                  <a:noFill/>
                </a:ln>
                <a:solidFill>
                  <a:srgbClr val="006600"/>
                </a:solidFill>
                <a:effectLst/>
                <a:uLnTx/>
                <a:uFillTx/>
                <a:latin typeface="Courier New" pitchFamily="49" charset="0"/>
                <a:ea typeface="+mn-ea"/>
                <a:cs typeface="Courier New" pitchFamily="49" charset="0"/>
              </a:rPr>
              <a:t>375.6 </a:t>
            </a:r>
            <a:r>
              <a:rPr kumimoji="0" lang="en-US" sz="1400" b="0" i="0" u="none" strike="noStrike" kern="1200" cap="none" spc="0" normalizeH="0" baseline="0" noProof="0" dirty="0">
                <a:ln>
                  <a:noFill/>
                </a:ln>
                <a:solidFill>
                  <a:srgbClr val="006600"/>
                </a:solidFill>
                <a:effectLst/>
                <a:uLnTx/>
                <a:uFillTx/>
                <a:latin typeface="Courier New" pitchFamily="49" charset="0"/>
                <a:ea typeface="+mn-ea"/>
                <a:cs typeface="Courier New" pitchFamily="49" charset="0"/>
              </a:rPr>
              <a:t>358.9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DFDEF6">
                    <a:lumMod val="10000"/>
                  </a:srgbClr>
                </a:solidFill>
                <a:effectLst/>
                <a:uLnTx/>
                <a:uFillTx/>
                <a:latin typeface="Courier New" pitchFamily="49" charset="0"/>
                <a:ea typeface="+mn-ea"/>
                <a:cs typeface="Courier New" pitchFamily="49" charset="0"/>
              </a:rPr>
              <a:t>1 1 7 </a:t>
            </a:r>
            <a:r>
              <a:rPr kumimoji="0" lang="en-US" sz="1400" b="1" i="0" u="none" strike="noStrike" kern="1200" cap="none" spc="0" normalizeH="0" baseline="0" noProof="0" dirty="0">
                <a:ln>
                  <a:noFill/>
                </a:ln>
                <a:solidFill>
                  <a:srgbClr val="00CC00"/>
                </a:solidFill>
                <a:effectLst/>
                <a:uLnTx/>
                <a:uFillTx/>
                <a:latin typeface="Courier New" pitchFamily="49" charset="0"/>
                <a:ea typeface="+mn-ea"/>
                <a:cs typeface="Courier New" pitchFamily="49" charset="0"/>
              </a:rPr>
              <a:t>359.4</a:t>
            </a:r>
            <a:r>
              <a:rPr kumimoji="0" lang="en-US" sz="1400" b="1" i="0" u="none" strike="noStrike" kern="1200" cap="none" spc="0" normalizeH="0" baseline="0" noProof="0" dirty="0">
                <a:ln>
                  <a:noFill/>
                </a:ln>
                <a:solidFill>
                  <a:srgbClr val="DFDEF6">
                    <a:lumMod val="10000"/>
                  </a:srgbClr>
                </a:solidFill>
                <a:effectLst/>
                <a:uLnTx/>
                <a:uFillTx/>
                <a:latin typeface="Courier New" pitchFamily="49" charset="0"/>
                <a:ea typeface="+mn-ea"/>
                <a:cs typeface="Courier New" pitchFamily="49" charset="0"/>
              </a:rPr>
              <a:t>  </a:t>
            </a:r>
            <a:r>
              <a:rPr kumimoji="0" lang="en-US" sz="1400" b="0" i="0" u="none" strike="noStrike" kern="1200" cap="none" spc="0" normalizeH="0" baseline="0" noProof="0" dirty="0">
                <a:ln>
                  <a:noFill/>
                </a:ln>
                <a:solidFill>
                  <a:srgbClr val="00CC00"/>
                </a:solidFill>
                <a:effectLst/>
                <a:uLnTx/>
                <a:uFillTx/>
                <a:latin typeface="Courier New" pitchFamily="49" charset="0"/>
                <a:ea typeface="+mn-ea"/>
                <a:cs typeface="Courier New" pitchFamily="49" charset="0"/>
              </a:rPr>
              <a:t>390.8</a:t>
            </a:r>
            <a:r>
              <a:rPr kumimoji="0" lang="en-US" sz="1400" b="1" i="0" u="none" strike="noStrike" kern="1200" cap="none" spc="0" normalizeH="0" baseline="0" noProof="0" dirty="0">
                <a:ln>
                  <a:noFill/>
                </a:ln>
                <a:solidFill>
                  <a:srgbClr val="DFDEF6">
                    <a:lumMod val="10000"/>
                  </a:srgbClr>
                </a:solidFill>
                <a:effectLst/>
                <a:uLnTx/>
                <a:uFillTx/>
                <a:latin typeface="Courier New" pitchFamily="49" charset="0"/>
                <a:ea typeface="+mn-ea"/>
                <a:cs typeface="Courier New" pitchFamily="49" charset="0"/>
              </a:rPr>
              <a:t>  </a:t>
            </a:r>
            <a:r>
              <a:rPr kumimoji="0" lang="en-US" sz="1400" b="1" i="0" u="none" strike="noStrike" kern="1200" cap="none" spc="0" normalizeH="0" baseline="0" noProof="0" dirty="0">
                <a:ln>
                  <a:noFill/>
                </a:ln>
                <a:solidFill>
                  <a:srgbClr val="006600"/>
                </a:solidFill>
                <a:effectLst/>
                <a:uLnTx/>
                <a:uFillTx/>
                <a:latin typeface="Courier New" pitchFamily="49" charset="0"/>
                <a:ea typeface="+mn-ea"/>
                <a:cs typeface="Courier New" pitchFamily="49" charset="0"/>
              </a:rPr>
              <a:t>300.5 </a:t>
            </a:r>
            <a:r>
              <a:rPr kumimoji="0" lang="en-US" sz="1400" b="0" i="0" u="none" strike="noStrike" kern="1200" cap="none" spc="0" normalizeH="0" baseline="0" noProof="0" dirty="0">
                <a:ln>
                  <a:noFill/>
                </a:ln>
                <a:solidFill>
                  <a:srgbClr val="006600"/>
                </a:solidFill>
                <a:effectLst/>
                <a:uLnTx/>
                <a:uFillTx/>
                <a:latin typeface="Courier New" pitchFamily="49" charset="0"/>
                <a:ea typeface="+mn-ea"/>
                <a:cs typeface="Courier New" pitchFamily="49" charset="0"/>
              </a:rPr>
              <a:t>286.6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DFDEF6">
                    <a:lumMod val="10000"/>
                  </a:srgbClr>
                </a:solidFill>
                <a:effectLst/>
                <a:uLnTx/>
                <a:uFillTx/>
                <a:latin typeface="Courier New" pitchFamily="49" charset="0"/>
                <a:ea typeface="+mn-ea"/>
                <a:cs typeface="Courier New" pitchFamily="49" charset="0"/>
              </a:rPr>
              <a:t>1 1 8 </a:t>
            </a:r>
            <a:r>
              <a:rPr kumimoji="0" lang="en-US" sz="1400" b="1" i="0" u="none" strike="noStrike" kern="1200" cap="none" spc="0" normalizeH="0" baseline="0" noProof="0" dirty="0">
                <a:ln>
                  <a:noFill/>
                </a:ln>
                <a:solidFill>
                  <a:srgbClr val="00CC00"/>
                </a:solidFill>
                <a:effectLst/>
                <a:uLnTx/>
                <a:uFillTx/>
                <a:latin typeface="Courier New" pitchFamily="49" charset="0"/>
                <a:ea typeface="+mn-ea"/>
                <a:cs typeface="Courier New" pitchFamily="49" charset="0"/>
              </a:rPr>
              <a:t>362.5</a:t>
            </a:r>
            <a:r>
              <a:rPr kumimoji="0" lang="en-US" sz="1400" b="1" i="0" u="none" strike="noStrike" kern="1200" cap="none" spc="0" normalizeH="0" baseline="0" noProof="0" dirty="0">
                <a:ln>
                  <a:noFill/>
                </a:ln>
                <a:solidFill>
                  <a:srgbClr val="DFDEF6">
                    <a:lumMod val="10000"/>
                  </a:srgbClr>
                </a:solidFill>
                <a:effectLst/>
                <a:uLnTx/>
                <a:uFillTx/>
                <a:latin typeface="Courier New" pitchFamily="49" charset="0"/>
                <a:ea typeface="+mn-ea"/>
                <a:cs typeface="Courier New" pitchFamily="49" charset="0"/>
              </a:rPr>
              <a:t>  </a:t>
            </a:r>
            <a:r>
              <a:rPr kumimoji="0" lang="en-US" sz="1400" b="0" i="0" u="none" strike="noStrike" kern="1200" cap="none" spc="0" normalizeH="0" baseline="0" noProof="0" dirty="0">
                <a:ln>
                  <a:noFill/>
                </a:ln>
                <a:solidFill>
                  <a:srgbClr val="00CC00"/>
                </a:solidFill>
                <a:effectLst/>
                <a:uLnTx/>
                <a:uFillTx/>
                <a:latin typeface="Courier New" pitchFamily="49" charset="0"/>
                <a:ea typeface="+mn-ea"/>
                <a:cs typeface="Courier New" pitchFamily="49" charset="0"/>
              </a:rPr>
              <a:t>411.2</a:t>
            </a:r>
            <a:r>
              <a:rPr kumimoji="0" lang="en-US" sz="1400" b="1" i="0" u="none" strike="noStrike" kern="1200" cap="none" spc="0" normalizeH="0" baseline="0" noProof="0" dirty="0">
                <a:ln>
                  <a:noFill/>
                </a:ln>
                <a:solidFill>
                  <a:srgbClr val="DFDEF6">
                    <a:lumMod val="10000"/>
                  </a:srgbClr>
                </a:solidFill>
                <a:effectLst/>
                <a:uLnTx/>
                <a:uFillTx/>
                <a:latin typeface="Courier New" pitchFamily="49" charset="0"/>
                <a:ea typeface="+mn-ea"/>
                <a:cs typeface="Courier New" pitchFamily="49" charset="0"/>
              </a:rPr>
              <a:t>  </a:t>
            </a:r>
            <a:r>
              <a:rPr kumimoji="0" lang="en-US" sz="1400" b="1" i="0" u="none" strike="noStrike" kern="1200" cap="none" spc="0" normalizeH="0" baseline="0" noProof="0" dirty="0">
                <a:ln>
                  <a:noFill/>
                </a:ln>
                <a:solidFill>
                  <a:srgbClr val="006600"/>
                </a:solidFill>
                <a:effectLst/>
                <a:uLnTx/>
                <a:uFillTx/>
                <a:latin typeface="Courier New" pitchFamily="49" charset="0"/>
                <a:ea typeface="+mn-ea"/>
                <a:cs typeface="Courier New" pitchFamily="49" charset="0"/>
              </a:rPr>
              <a:t>396.7 </a:t>
            </a:r>
            <a:r>
              <a:rPr kumimoji="0" lang="en-US" sz="1400" b="0" i="0" u="none" strike="noStrike" kern="1200" cap="none" spc="0" normalizeH="0" baseline="0" noProof="0" dirty="0">
                <a:ln>
                  <a:noFill/>
                </a:ln>
                <a:solidFill>
                  <a:srgbClr val="006600"/>
                </a:solidFill>
                <a:effectLst/>
                <a:uLnTx/>
                <a:uFillTx/>
                <a:latin typeface="Courier New" pitchFamily="49" charset="0"/>
                <a:ea typeface="+mn-ea"/>
                <a:cs typeface="Courier New" pitchFamily="49" charset="0"/>
              </a:rPr>
              <a:t>411.5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DFDEF6">
                    <a:lumMod val="10000"/>
                  </a:srgbClr>
                </a:solidFill>
                <a:effectLst/>
                <a:uLnTx/>
                <a:uFillTx/>
                <a:latin typeface="Courier New" pitchFamily="49" charset="0"/>
                <a:ea typeface="+mn-ea"/>
                <a:cs typeface="Courier New" pitchFamily="49" charset="0"/>
              </a:rPr>
              <a:t>1 2 0 </a:t>
            </a:r>
            <a:r>
              <a:rPr kumimoji="0" lang="en-US" sz="1400" b="1" i="0" u="none" strike="noStrike" kern="1200" cap="none" spc="0" normalizeH="0" baseline="0" noProof="0" dirty="0">
                <a:ln>
                  <a:noFill/>
                </a:ln>
                <a:solidFill>
                  <a:srgbClr val="6666FF"/>
                </a:solidFill>
                <a:effectLst/>
                <a:uLnTx/>
                <a:uFillTx/>
                <a:latin typeface="Courier New" pitchFamily="49" charset="0"/>
                <a:ea typeface="+mn-ea"/>
                <a:cs typeface="Courier New" pitchFamily="49" charset="0"/>
              </a:rPr>
              <a:t> </a:t>
            </a:r>
            <a:r>
              <a:rPr kumimoji="0" lang="en-US" sz="1400" b="1" i="0" u="none" strike="noStrike" kern="1200" cap="none" spc="0" normalizeH="0" baseline="0" noProof="0" dirty="0">
                <a:ln>
                  <a:noFill/>
                </a:ln>
                <a:solidFill>
                  <a:srgbClr val="00CC00"/>
                </a:solidFill>
                <a:effectLst/>
                <a:uLnTx/>
                <a:uFillTx/>
                <a:latin typeface="Courier New" pitchFamily="49" charset="0"/>
                <a:ea typeface="+mn-ea"/>
                <a:cs typeface="Courier New" pitchFamily="49" charset="0"/>
              </a:rPr>
              <a:t>73.8</a:t>
            </a:r>
            <a:r>
              <a:rPr kumimoji="0" lang="en-US" sz="1400" b="1" i="0" u="none" strike="noStrike" kern="1200" cap="none" spc="0" normalizeH="0" baseline="0" noProof="0" dirty="0">
                <a:ln>
                  <a:noFill/>
                </a:ln>
                <a:solidFill>
                  <a:srgbClr val="DFDEF6">
                    <a:lumMod val="10000"/>
                  </a:srgbClr>
                </a:solidFill>
                <a:effectLst/>
                <a:uLnTx/>
                <a:uFillTx/>
                <a:latin typeface="Courier New" pitchFamily="49" charset="0"/>
                <a:ea typeface="+mn-ea"/>
                <a:cs typeface="Courier New" pitchFamily="49" charset="0"/>
              </a:rPr>
              <a:t>  </a:t>
            </a:r>
            <a:r>
              <a:rPr kumimoji="0" lang="en-US" sz="1400" b="0" i="0" u="none" strike="noStrike" kern="1200" cap="none" spc="0" normalizeH="0" baseline="0" noProof="0" dirty="0">
                <a:ln>
                  <a:noFill/>
                </a:ln>
                <a:solidFill>
                  <a:srgbClr val="00CC00"/>
                </a:solidFill>
                <a:effectLst/>
                <a:uLnTx/>
                <a:uFillTx/>
                <a:latin typeface="Courier New" pitchFamily="49" charset="0"/>
                <a:ea typeface="+mn-ea"/>
                <a:cs typeface="Courier New" pitchFamily="49" charset="0"/>
              </a:rPr>
              <a:t>132.3</a:t>
            </a:r>
            <a:r>
              <a:rPr kumimoji="0" lang="en-US" sz="1400" b="1" i="0" u="none" strike="noStrike" kern="1200" cap="none" spc="0" normalizeH="0" baseline="0" noProof="0" dirty="0">
                <a:ln>
                  <a:noFill/>
                </a:ln>
                <a:solidFill>
                  <a:srgbClr val="DFDEF6">
                    <a:lumMod val="10000"/>
                  </a:srgbClr>
                </a:solidFill>
                <a:effectLst/>
                <a:uLnTx/>
                <a:uFillTx/>
                <a:latin typeface="Courier New" pitchFamily="49" charset="0"/>
                <a:ea typeface="+mn-ea"/>
                <a:cs typeface="Courier New" pitchFamily="49" charset="0"/>
              </a:rPr>
              <a:t>  </a:t>
            </a:r>
            <a:r>
              <a:rPr kumimoji="0" lang="en-US" sz="1400" b="1" i="0" u="none" strike="noStrike" kern="1200" cap="none" spc="0" normalizeH="0" baseline="0" noProof="0" dirty="0">
                <a:ln>
                  <a:noFill/>
                </a:ln>
                <a:solidFill>
                  <a:srgbClr val="006600"/>
                </a:solidFill>
                <a:effectLst/>
                <a:uLnTx/>
                <a:uFillTx/>
                <a:latin typeface="Courier New" pitchFamily="49" charset="0"/>
                <a:ea typeface="+mn-ea"/>
                <a:cs typeface="Courier New" pitchFamily="49" charset="0"/>
              </a:rPr>
              <a:t>149.8 </a:t>
            </a:r>
            <a:r>
              <a:rPr kumimoji="0" lang="en-US" sz="1400" b="0" i="0" u="none" strike="noStrike" kern="1200" cap="none" spc="0" normalizeH="0" baseline="0" noProof="0" dirty="0">
                <a:ln>
                  <a:noFill/>
                </a:ln>
                <a:solidFill>
                  <a:srgbClr val="006600"/>
                </a:solidFill>
                <a:effectLst/>
                <a:uLnTx/>
                <a:uFillTx/>
                <a:latin typeface="Courier New" pitchFamily="49" charset="0"/>
                <a:ea typeface="+mn-ea"/>
                <a:cs typeface="Courier New" pitchFamily="49" charset="0"/>
              </a:rPr>
              <a:t>159.8</a:t>
            </a:r>
          </a:p>
        </p:txBody>
      </p:sp>
      <p:sp>
        <p:nvSpPr>
          <p:cNvPr id="259" name="Rectangle 258"/>
          <p:cNvSpPr/>
          <p:nvPr/>
        </p:nvSpPr>
        <p:spPr bwMode="auto">
          <a:xfrm>
            <a:off x="431800" y="3513138"/>
            <a:ext cx="4141788" cy="2131170"/>
          </a:xfrm>
          <a:prstGeom prst="rect">
            <a:avLst/>
          </a:prstGeom>
          <a:gradFill>
            <a:gsLst>
              <a:gs pos="0">
                <a:schemeClr val="tx1">
                  <a:alpha val="7000"/>
                </a:schemeClr>
              </a:gs>
              <a:gs pos="49000">
                <a:schemeClr val="tx1">
                  <a:alpha val="94000"/>
                </a:schemeClr>
              </a:gs>
              <a:gs pos="100000">
                <a:schemeClr val="tx1"/>
              </a:gs>
            </a:gsLst>
            <a:lin ang="5400000" scaled="0"/>
          </a:gradFill>
          <a:ln w="571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nvGrpSpPr>
          <p:cNvPr id="32771" name="Group 84"/>
          <p:cNvGrpSpPr>
            <a:grpSpLocks/>
          </p:cNvGrpSpPr>
          <p:nvPr/>
        </p:nvGrpSpPr>
        <p:grpSpPr bwMode="auto">
          <a:xfrm>
            <a:off x="2090738" y="1160463"/>
            <a:ext cx="717550" cy="895350"/>
            <a:chOff x="1445" y="506"/>
            <a:chExt cx="788" cy="1108"/>
          </a:xfrm>
        </p:grpSpPr>
        <p:grpSp>
          <p:nvGrpSpPr>
            <p:cNvPr id="32927" name="Group 85"/>
            <p:cNvGrpSpPr>
              <a:grpSpLocks/>
            </p:cNvGrpSpPr>
            <p:nvPr/>
          </p:nvGrpSpPr>
          <p:grpSpPr bwMode="auto">
            <a:xfrm>
              <a:off x="1445" y="506"/>
              <a:ext cx="788" cy="1108"/>
              <a:chOff x="2451" y="1414"/>
              <a:chExt cx="1199" cy="1627"/>
            </a:xfrm>
          </p:grpSpPr>
          <p:grpSp>
            <p:nvGrpSpPr>
              <p:cNvPr id="32941" name="Group 86"/>
              <p:cNvGrpSpPr>
                <a:grpSpLocks/>
              </p:cNvGrpSpPr>
              <p:nvPr/>
            </p:nvGrpSpPr>
            <p:grpSpPr bwMode="auto">
              <a:xfrm>
                <a:off x="2451" y="1414"/>
                <a:ext cx="1067" cy="1504"/>
                <a:chOff x="2403" y="1366"/>
                <a:chExt cx="1067" cy="1504"/>
              </a:xfrm>
            </p:grpSpPr>
            <p:grpSp>
              <p:nvGrpSpPr>
                <p:cNvPr id="32995" name="Group 87"/>
                <p:cNvGrpSpPr>
                  <a:grpSpLocks/>
                </p:cNvGrpSpPr>
                <p:nvPr/>
              </p:nvGrpSpPr>
              <p:grpSpPr bwMode="auto">
                <a:xfrm>
                  <a:off x="2409" y="1368"/>
                  <a:ext cx="1061" cy="1502"/>
                  <a:chOff x="2409" y="1368"/>
                  <a:chExt cx="1061" cy="1502"/>
                </a:xfrm>
              </p:grpSpPr>
              <p:grpSp>
                <p:nvGrpSpPr>
                  <p:cNvPr id="32997" name="Group 88"/>
                  <p:cNvGrpSpPr>
                    <a:grpSpLocks/>
                  </p:cNvGrpSpPr>
                  <p:nvPr/>
                </p:nvGrpSpPr>
                <p:grpSpPr bwMode="auto">
                  <a:xfrm>
                    <a:off x="2409" y="1368"/>
                    <a:ext cx="1061" cy="1479"/>
                    <a:chOff x="2493" y="1418"/>
                    <a:chExt cx="740" cy="1438"/>
                  </a:xfrm>
                </p:grpSpPr>
                <p:grpSp>
                  <p:nvGrpSpPr>
                    <p:cNvPr id="33010" name="Group 89"/>
                    <p:cNvGrpSpPr>
                      <a:grpSpLocks/>
                    </p:cNvGrpSpPr>
                    <p:nvPr/>
                  </p:nvGrpSpPr>
                  <p:grpSpPr bwMode="auto">
                    <a:xfrm>
                      <a:off x="2497" y="2385"/>
                      <a:ext cx="736" cy="471"/>
                      <a:chOff x="2497" y="2353"/>
                      <a:chExt cx="736" cy="511"/>
                    </a:xfrm>
                  </p:grpSpPr>
                  <p:sp>
                    <p:nvSpPr>
                      <p:cNvPr id="33019" name="Rectangle 90"/>
                      <p:cNvSpPr>
                        <a:spLocks noChangeArrowheads="1"/>
                      </p:cNvSpPr>
                      <p:nvPr/>
                    </p:nvSpPr>
                    <p:spPr bwMode="auto">
                      <a:xfrm>
                        <a:off x="2741" y="2353"/>
                        <a:ext cx="248" cy="511"/>
                      </a:xfrm>
                      <a:prstGeom prst="rect">
                        <a:avLst/>
                      </a:prstGeom>
                      <a:noFill/>
                      <a:ln w="3175" algn="ctr">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3020" name="Rectangle 91"/>
                      <p:cNvSpPr>
                        <a:spLocks noChangeArrowheads="1"/>
                      </p:cNvSpPr>
                      <p:nvPr/>
                    </p:nvSpPr>
                    <p:spPr bwMode="auto">
                      <a:xfrm>
                        <a:off x="2985" y="2353"/>
                        <a:ext cx="248" cy="511"/>
                      </a:xfrm>
                      <a:prstGeom prst="rect">
                        <a:avLst/>
                      </a:prstGeom>
                      <a:noFill/>
                      <a:ln w="3175" algn="ctr">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3021" name="Rectangle 92"/>
                      <p:cNvSpPr>
                        <a:spLocks noChangeArrowheads="1"/>
                      </p:cNvSpPr>
                      <p:nvPr/>
                    </p:nvSpPr>
                    <p:spPr bwMode="auto">
                      <a:xfrm>
                        <a:off x="2497" y="2353"/>
                        <a:ext cx="248" cy="511"/>
                      </a:xfrm>
                      <a:prstGeom prst="rect">
                        <a:avLst/>
                      </a:prstGeom>
                      <a:noFill/>
                      <a:ln w="3175" algn="ctr">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33011" name="Group 93"/>
                    <p:cNvGrpSpPr>
                      <a:grpSpLocks/>
                    </p:cNvGrpSpPr>
                    <p:nvPr/>
                  </p:nvGrpSpPr>
                  <p:grpSpPr bwMode="auto">
                    <a:xfrm>
                      <a:off x="2495" y="1905"/>
                      <a:ext cx="736" cy="471"/>
                      <a:chOff x="2497" y="2353"/>
                      <a:chExt cx="736" cy="511"/>
                    </a:xfrm>
                  </p:grpSpPr>
                  <p:sp>
                    <p:nvSpPr>
                      <p:cNvPr id="33016" name="Rectangle 94"/>
                      <p:cNvSpPr>
                        <a:spLocks noChangeArrowheads="1"/>
                      </p:cNvSpPr>
                      <p:nvPr/>
                    </p:nvSpPr>
                    <p:spPr bwMode="auto">
                      <a:xfrm>
                        <a:off x="2741" y="2353"/>
                        <a:ext cx="248" cy="511"/>
                      </a:xfrm>
                      <a:prstGeom prst="rect">
                        <a:avLst/>
                      </a:prstGeom>
                      <a:noFill/>
                      <a:ln w="3175" algn="ctr">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3017" name="Rectangle 95"/>
                      <p:cNvSpPr>
                        <a:spLocks noChangeArrowheads="1"/>
                      </p:cNvSpPr>
                      <p:nvPr/>
                    </p:nvSpPr>
                    <p:spPr bwMode="auto">
                      <a:xfrm>
                        <a:off x="2985" y="2353"/>
                        <a:ext cx="248" cy="511"/>
                      </a:xfrm>
                      <a:prstGeom prst="rect">
                        <a:avLst/>
                      </a:prstGeom>
                      <a:noFill/>
                      <a:ln w="3175" algn="ctr">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3018" name="Rectangle 96"/>
                      <p:cNvSpPr>
                        <a:spLocks noChangeArrowheads="1"/>
                      </p:cNvSpPr>
                      <p:nvPr/>
                    </p:nvSpPr>
                    <p:spPr bwMode="auto">
                      <a:xfrm>
                        <a:off x="2497" y="2353"/>
                        <a:ext cx="248" cy="511"/>
                      </a:xfrm>
                      <a:prstGeom prst="rect">
                        <a:avLst/>
                      </a:prstGeom>
                      <a:noFill/>
                      <a:ln w="3175" algn="ctr">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33012" name="Group 97"/>
                    <p:cNvGrpSpPr>
                      <a:grpSpLocks/>
                    </p:cNvGrpSpPr>
                    <p:nvPr/>
                  </p:nvGrpSpPr>
                  <p:grpSpPr bwMode="auto">
                    <a:xfrm>
                      <a:off x="2493" y="1418"/>
                      <a:ext cx="736" cy="471"/>
                      <a:chOff x="2497" y="2353"/>
                      <a:chExt cx="736" cy="511"/>
                    </a:xfrm>
                  </p:grpSpPr>
                  <p:sp>
                    <p:nvSpPr>
                      <p:cNvPr id="33013" name="Rectangle 98"/>
                      <p:cNvSpPr>
                        <a:spLocks noChangeArrowheads="1"/>
                      </p:cNvSpPr>
                      <p:nvPr/>
                    </p:nvSpPr>
                    <p:spPr bwMode="auto">
                      <a:xfrm>
                        <a:off x="2741" y="2353"/>
                        <a:ext cx="248" cy="511"/>
                      </a:xfrm>
                      <a:prstGeom prst="rect">
                        <a:avLst/>
                      </a:prstGeom>
                      <a:noFill/>
                      <a:ln w="3175" algn="ctr">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3014" name="Rectangle 99"/>
                      <p:cNvSpPr>
                        <a:spLocks noChangeArrowheads="1"/>
                      </p:cNvSpPr>
                      <p:nvPr/>
                    </p:nvSpPr>
                    <p:spPr bwMode="auto">
                      <a:xfrm>
                        <a:off x="2985" y="2353"/>
                        <a:ext cx="248" cy="511"/>
                      </a:xfrm>
                      <a:prstGeom prst="rect">
                        <a:avLst/>
                      </a:prstGeom>
                      <a:noFill/>
                      <a:ln w="3175" algn="ctr">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3015" name="Rectangle 100"/>
                      <p:cNvSpPr>
                        <a:spLocks noChangeArrowheads="1"/>
                      </p:cNvSpPr>
                      <p:nvPr/>
                    </p:nvSpPr>
                    <p:spPr bwMode="auto">
                      <a:xfrm>
                        <a:off x="2497" y="2353"/>
                        <a:ext cx="248" cy="511"/>
                      </a:xfrm>
                      <a:prstGeom prst="rect">
                        <a:avLst/>
                      </a:prstGeom>
                      <a:noFill/>
                      <a:ln w="3175" algn="ctr">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grpSp>
                <p:nvGrpSpPr>
                  <p:cNvPr id="32998" name="Group 101"/>
                  <p:cNvGrpSpPr>
                    <a:grpSpLocks/>
                  </p:cNvGrpSpPr>
                  <p:nvPr/>
                </p:nvGrpSpPr>
                <p:grpSpPr bwMode="auto">
                  <a:xfrm>
                    <a:off x="2417" y="2369"/>
                    <a:ext cx="1026" cy="501"/>
                    <a:chOff x="2417" y="2369"/>
                    <a:chExt cx="1026" cy="501"/>
                  </a:xfrm>
                </p:grpSpPr>
                <p:sp>
                  <p:nvSpPr>
                    <p:cNvPr id="33007" name="Freeform 102"/>
                    <p:cNvSpPr>
                      <a:spLocks/>
                    </p:cNvSpPr>
                    <p:nvPr/>
                  </p:nvSpPr>
                  <p:spPr bwMode="auto">
                    <a:xfrm>
                      <a:off x="2417" y="2369"/>
                      <a:ext cx="366" cy="501"/>
                    </a:xfrm>
                    <a:custGeom>
                      <a:avLst/>
                      <a:gdLst>
                        <a:gd name="T0" fmla="*/ 149 w 934"/>
                        <a:gd name="T1" fmla="*/ 155 h 1194"/>
                        <a:gd name="T2" fmla="*/ 235 w 934"/>
                        <a:gd name="T3" fmla="*/ 5 h 1194"/>
                        <a:gd name="T4" fmla="*/ 363 w 934"/>
                        <a:gd name="T5" fmla="*/ 185 h 1194"/>
                        <a:gd name="T6" fmla="*/ 253 w 934"/>
                        <a:gd name="T7" fmla="*/ 456 h 1194"/>
                        <a:gd name="T8" fmla="*/ 67 w 934"/>
                        <a:gd name="T9" fmla="*/ 456 h 1194"/>
                        <a:gd name="T10" fmla="*/ 24 w 934"/>
                        <a:gd name="T11" fmla="*/ 289 h 1194"/>
                        <a:gd name="T12" fmla="*/ 213 w 934"/>
                        <a:gd name="T13" fmla="*/ 256 h 1194"/>
                        <a:gd name="T14" fmla="*/ 256 w 934"/>
                        <a:gd name="T15" fmla="*/ 149 h 1194"/>
                        <a:gd name="T16" fmla="*/ 170 w 934"/>
                        <a:gd name="T17" fmla="*/ 204 h 1194"/>
                        <a:gd name="T18" fmla="*/ 149 w 934"/>
                        <a:gd name="T19" fmla="*/ 155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3175" cmpd="sng">
                      <a:solidFill>
                        <a:srgbClr val="003300"/>
                      </a:solidFill>
                      <a:round/>
                      <a:headEnd/>
                      <a:tailEnd/>
                    </a:ln>
                    <a:effectLst>
                      <a:outerShdw dist="35921" dir="2700000" algn="ctr" rotWithShape="0">
                        <a:schemeClr val="bg2"/>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3008" name="Freeform 103"/>
                    <p:cNvSpPr>
                      <a:spLocks/>
                    </p:cNvSpPr>
                    <p:nvPr/>
                  </p:nvSpPr>
                  <p:spPr bwMode="auto">
                    <a:xfrm>
                      <a:off x="2747" y="2369"/>
                      <a:ext cx="366" cy="501"/>
                    </a:xfrm>
                    <a:custGeom>
                      <a:avLst/>
                      <a:gdLst>
                        <a:gd name="T0" fmla="*/ 149 w 934"/>
                        <a:gd name="T1" fmla="*/ 155 h 1194"/>
                        <a:gd name="T2" fmla="*/ 235 w 934"/>
                        <a:gd name="T3" fmla="*/ 5 h 1194"/>
                        <a:gd name="T4" fmla="*/ 363 w 934"/>
                        <a:gd name="T5" fmla="*/ 185 h 1194"/>
                        <a:gd name="T6" fmla="*/ 253 w 934"/>
                        <a:gd name="T7" fmla="*/ 456 h 1194"/>
                        <a:gd name="T8" fmla="*/ 67 w 934"/>
                        <a:gd name="T9" fmla="*/ 456 h 1194"/>
                        <a:gd name="T10" fmla="*/ 24 w 934"/>
                        <a:gd name="T11" fmla="*/ 289 h 1194"/>
                        <a:gd name="T12" fmla="*/ 213 w 934"/>
                        <a:gd name="T13" fmla="*/ 256 h 1194"/>
                        <a:gd name="T14" fmla="*/ 256 w 934"/>
                        <a:gd name="T15" fmla="*/ 149 h 1194"/>
                        <a:gd name="T16" fmla="*/ 170 w 934"/>
                        <a:gd name="T17" fmla="*/ 204 h 1194"/>
                        <a:gd name="T18" fmla="*/ 149 w 934"/>
                        <a:gd name="T19" fmla="*/ 155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3175" cmpd="sng">
                      <a:solidFill>
                        <a:srgbClr val="003300"/>
                      </a:solidFill>
                      <a:round/>
                      <a:headEnd/>
                      <a:tailEnd/>
                    </a:ln>
                    <a:effectLst>
                      <a:outerShdw dist="35921" dir="2700000" algn="ctr" rotWithShape="0">
                        <a:schemeClr val="bg2"/>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3009" name="Freeform 104"/>
                    <p:cNvSpPr>
                      <a:spLocks/>
                    </p:cNvSpPr>
                    <p:nvPr/>
                  </p:nvSpPr>
                  <p:spPr bwMode="auto">
                    <a:xfrm>
                      <a:off x="3077" y="2369"/>
                      <a:ext cx="366" cy="501"/>
                    </a:xfrm>
                    <a:custGeom>
                      <a:avLst/>
                      <a:gdLst>
                        <a:gd name="T0" fmla="*/ 149 w 934"/>
                        <a:gd name="T1" fmla="*/ 155 h 1194"/>
                        <a:gd name="T2" fmla="*/ 235 w 934"/>
                        <a:gd name="T3" fmla="*/ 5 h 1194"/>
                        <a:gd name="T4" fmla="*/ 363 w 934"/>
                        <a:gd name="T5" fmla="*/ 185 h 1194"/>
                        <a:gd name="T6" fmla="*/ 253 w 934"/>
                        <a:gd name="T7" fmla="*/ 456 h 1194"/>
                        <a:gd name="T8" fmla="*/ 67 w 934"/>
                        <a:gd name="T9" fmla="*/ 456 h 1194"/>
                        <a:gd name="T10" fmla="*/ 24 w 934"/>
                        <a:gd name="T11" fmla="*/ 289 h 1194"/>
                        <a:gd name="T12" fmla="*/ 213 w 934"/>
                        <a:gd name="T13" fmla="*/ 256 h 1194"/>
                        <a:gd name="T14" fmla="*/ 256 w 934"/>
                        <a:gd name="T15" fmla="*/ 149 h 1194"/>
                        <a:gd name="T16" fmla="*/ 170 w 934"/>
                        <a:gd name="T17" fmla="*/ 204 h 1194"/>
                        <a:gd name="T18" fmla="*/ 149 w 934"/>
                        <a:gd name="T19" fmla="*/ 155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3175" cmpd="sng">
                      <a:solidFill>
                        <a:srgbClr val="003300"/>
                      </a:solidFill>
                      <a:round/>
                      <a:headEnd/>
                      <a:tailEnd/>
                    </a:ln>
                    <a:effectLst>
                      <a:outerShdw dist="35921" dir="2700000" algn="ctr" rotWithShape="0">
                        <a:schemeClr val="bg2"/>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32999" name="Group 105"/>
                  <p:cNvGrpSpPr>
                    <a:grpSpLocks/>
                  </p:cNvGrpSpPr>
                  <p:nvPr/>
                </p:nvGrpSpPr>
                <p:grpSpPr bwMode="auto">
                  <a:xfrm>
                    <a:off x="2417" y="1873"/>
                    <a:ext cx="1026" cy="501"/>
                    <a:chOff x="2417" y="2369"/>
                    <a:chExt cx="1026" cy="501"/>
                  </a:xfrm>
                </p:grpSpPr>
                <p:sp>
                  <p:nvSpPr>
                    <p:cNvPr id="33004" name="Freeform 106"/>
                    <p:cNvSpPr>
                      <a:spLocks/>
                    </p:cNvSpPr>
                    <p:nvPr/>
                  </p:nvSpPr>
                  <p:spPr bwMode="auto">
                    <a:xfrm>
                      <a:off x="2417" y="2369"/>
                      <a:ext cx="366" cy="501"/>
                    </a:xfrm>
                    <a:custGeom>
                      <a:avLst/>
                      <a:gdLst>
                        <a:gd name="T0" fmla="*/ 149 w 934"/>
                        <a:gd name="T1" fmla="*/ 155 h 1194"/>
                        <a:gd name="T2" fmla="*/ 235 w 934"/>
                        <a:gd name="T3" fmla="*/ 5 h 1194"/>
                        <a:gd name="T4" fmla="*/ 363 w 934"/>
                        <a:gd name="T5" fmla="*/ 185 h 1194"/>
                        <a:gd name="T6" fmla="*/ 253 w 934"/>
                        <a:gd name="T7" fmla="*/ 456 h 1194"/>
                        <a:gd name="T8" fmla="*/ 67 w 934"/>
                        <a:gd name="T9" fmla="*/ 456 h 1194"/>
                        <a:gd name="T10" fmla="*/ 24 w 934"/>
                        <a:gd name="T11" fmla="*/ 289 h 1194"/>
                        <a:gd name="T12" fmla="*/ 213 w 934"/>
                        <a:gd name="T13" fmla="*/ 256 h 1194"/>
                        <a:gd name="T14" fmla="*/ 256 w 934"/>
                        <a:gd name="T15" fmla="*/ 149 h 1194"/>
                        <a:gd name="T16" fmla="*/ 170 w 934"/>
                        <a:gd name="T17" fmla="*/ 204 h 1194"/>
                        <a:gd name="T18" fmla="*/ 149 w 934"/>
                        <a:gd name="T19" fmla="*/ 155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3175" cmpd="sng">
                      <a:solidFill>
                        <a:srgbClr val="003300"/>
                      </a:solidFill>
                      <a:round/>
                      <a:headEnd/>
                      <a:tailEnd/>
                    </a:ln>
                    <a:effectLst>
                      <a:outerShdw dist="35921" dir="2700000" algn="ctr" rotWithShape="0">
                        <a:schemeClr val="bg2"/>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3005" name="Freeform 107"/>
                    <p:cNvSpPr>
                      <a:spLocks/>
                    </p:cNvSpPr>
                    <p:nvPr/>
                  </p:nvSpPr>
                  <p:spPr bwMode="auto">
                    <a:xfrm>
                      <a:off x="2747" y="2369"/>
                      <a:ext cx="366" cy="501"/>
                    </a:xfrm>
                    <a:custGeom>
                      <a:avLst/>
                      <a:gdLst>
                        <a:gd name="T0" fmla="*/ 149 w 934"/>
                        <a:gd name="T1" fmla="*/ 155 h 1194"/>
                        <a:gd name="T2" fmla="*/ 235 w 934"/>
                        <a:gd name="T3" fmla="*/ 5 h 1194"/>
                        <a:gd name="T4" fmla="*/ 363 w 934"/>
                        <a:gd name="T5" fmla="*/ 185 h 1194"/>
                        <a:gd name="T6" fmla="*/ 253 w 934"/>
                        <a:gd name="T7" fmla="*/ 456 h 1194"/>
                        <a:gd name="T8" fmla="*/ 67 w 934"/>
                        <a:gd name="T9" fmla="*/ 456 h 1194"/>
                        <a:gd name="T10" fmla="*/ 24 w 934"/>
                        <a:gd name="T11" fmla="*/ 289 h 1194"/>
                        <a:gd name="T12" fmla="*/ 213 w 934"/>
                        <a:gd name="T13" fmla="*/ 256 h 1194"/>
                        <a:gd name="T14" fmla="*/ 256 w 934"/>
                        <a:gd name="T15" fmla="*/ 149 h 1194"/>
                        <a:gd name="T16" fmla="*/ 170 w 934"/>
                        <a:gd name="T17" fmla="*/ 204 h 1194"/>
                        <a:gd name="T18" fmla="*/ 149 w 934"/>
                        <a:gd name="T19" fmla="*/ 155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3175" cmpd="sng">
                      <a:solidFill>
                        <a:srgbClr val="003300"/>
                      </a:solidFill>
                      <a:round/>
                      <a:headEnd/>
                      <a:tailEnd/>
                    </a:ln>
                    <a:effectLst>
                      <a:outerShdw dist="35921" dir="2700000" algn="ctr" rotWithShape="0">
                        <a:schemeClr val="bg2"/>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3006" name="Freeform 108"/>
                    <p:cNvSpPr>
                      <a:spLocks/>
                    </p:cNvSpPr>
                    <p:nvPr/>
                  </p:nvSpPr>
                  <p:spPr bwMode="auto">
                    <a:xfrm>
                      <a:off x="3077" y="2369"/>
                      <a:ext cx="366" cy="501"/>
                    </a:xfrm>
                    <a:custGeom>
                      <a:avLst/>
                      <a:gdLst>
                        <a:gd name="T0" fmla="*/ 149 w 934"/>
                        <a:gd name="T1" fmla="*/ 155 h 1194"/>
                        <a:gd name="T2" fmla="*/ 235 w 934"/>
                        <a:gd name="T3" fmla="*/ 5 h 1194"/>
                        <a:gd name="T4" fmla="*/ 363 w 934"/>
                        <a:gd name="T5" fmla="*/ 185 h 1194"/>
                        <a:gd name="T6" fmla="*/ 253 w 934"/>
                        <a:gd name="T7" fmla="*/ 456 h 1194"/>
                        <a:gd name="T8" fmla="*/ 67 w 934"/>
                        <a:gd name="T9" fmla="*/ 456 h 1194"/>
                        <a:gd name="T10" fmla="*/ 24 w 934"/>
                        <a:gd name="T11" fmla="*/ 289 h 1194"/>
                        <a:gd name="T12" fmla="*/ 213 w 934"/>
                        <a:gd name="T13" fmla="*/ 256 h 1194"/>
                        <a:gd name="T14" fmla="*/ 256 w 934"/>
                        <a:gd name="T15" fmla="*/ 149 h 1194"/>
                        <a:gd name="T16" fmla="*/ 170 w 934"/>
                        <a:gd name="T17" fmla="*/ 204 h 1194"/>
                        <a:gd name="T18" fmla="*/ 149 w 934"/>
                        <a:gd name="T19" fmla="*/ 155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3175" cmpd="sng">
                      <a:solidFill>
                        <a:srgbClr val="003300"/>
                      </a:solidFill>
                      <a:round/>
                      <a:headEnd/>
                      <a:tailEnd/>
                    </a:ln>
                    <a:effectLst>
                      <a:outerShdw dist="35921" dir="2700000" algn="ctr" rotWithShape="0">
                        <a:schemeClr val="bg2"/>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33000" name="Group 109"/>
                  <p:cNvGrpSpPr>
                    <a:grpSpLocks/>
                  </p:cNvGrpSpPr>
                  <p:nvPr/>
                </p:nvGrpSpPr>
                <p:grpSpPr bwMode="auto">
                  <a:xfrm>
                    <a:off x="2417" y="1377"/>
                    <a:ext cx="1026" cy="501"/>
                    <a:chOff x="2417" y="2369"/>
                    <a:chExt cx="1026" cy="501"/>
                  </a:xfrm>
                </p:grpSpPr>
                <p:sp>
                  <p:nvSpPr>
                    <p:cNvPr id="33001" name="Freeform 110"/>
                    <p:cNvSpPr>
                      <a:spLocks/>
                    </p:cNvSpPr>
                    <p:nvPr/>
                  </p:nvSpPr>
                  <p:spPr bwMode="auto">
                    <a:xfrm>
                      <a:off x="2417" y="2369"/>
                      <a:ext cx="366" cy="501"/>
                    </a:xfrm>
                    <a:custGeom>
                      <a:avLst/>
                      <a:gdLst>
                        <a:gd name="T0" fmla="*/ 149 w 934"/>
                        <a:gd name="T1" fmla="*/ 155 h 1194"/>
                        <a:gd name="T2" fmla="*/ 235 w 934"/>
                        <a:gd name="T3" fmla="*/ 5 h 1194"/>
                        <a:gd name="T4" fmla="*/ 363 w 934"/>
                        <a:gd name="T5" fmla="*/ 185 h 1194"/>
                        <a:gd name="T6" fmla="*/ 253 w 934"/>
                        <a:gd name="T7" fmla="*/ 456 h 1194"/>
                        <a:gd name="T8" fmla="*/ 67 w 934"/>
                        <a:gd name="T9" fmla="*/ 456 h 1194"/>
                        <a:gd name="T10" fmla="*/ 24 w 934"/>
                        <a:gd name="T11" fmla="*/ 289 h 1194"/>
                        <a:gd name="T12" fmla="*/ 213 w 934"/>
                        <a:gd name="T13" fmla="*/ 256 h 1194"/>
                        <a:gd name="T14" fmla="*/ 256 w 934"/>
                        <a:gd name="T15" fmla="*/ 149 h 1194"/>
                        <a:gd name="T16" fmla="*/ 170 w 934"/>
                        <a:gd name="T17" fmla="*/ 204 h 1194"/>
                        <a:gd name="T18" fmla="*/ 149 w 934"/>
                        <a:gd name="T19" fmla="*/ 155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3175" cmpd="sng">
                      <a:solidFill>
                        <a:srgbClr val="003300"/>
                      </a:solidFill>
                      <a:round/>
                      <a:headEnd/>
                      <a:tailEnd/>
                    </a:ln>
                    <a:effectLst>
                      <a:outerShdw dist="35921" dir="2700000" algn="ctr" rotWithShape="0">
                        <a:schemeClr val="bg2"/>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3002" name="Freeform 111"/>
                    <p:cNvSpPr>
                      <a:spLocks/>
                    </p:cNvSpPr>
                    <p:nvPr/>
                  </p:nvSpPr>
                  <p:spPr bwMode="auto">
                    <a:xfrm>
                      <a:off x="2747" y="2369"/>
                      <a:ext cx="366" cy="501"/>
                    </a:xfrm>
                    <a:custGeom>
                      <a:avLst/>
                      <a:gdLst>
                        <a:gd name="T0" fmla="*/ 149 w 934"/>
                        <a:gd name="T1" fmla="*/ 155 h 1194"/>
                        <a:gd name="T2" fmla="*/ 235 w 934"/>
                        <a:gd name="T3" fmla="*/ 5 h 1194"/>
                        <a:gd name="T4" fmla="*/ 363 w 934"/>
                        <a:gd name="T5" fmla="*/ 185 h 1194"/>
                        <a:gd name="T6" fmla="*/ 253 w 934"/>
                        <a:gd name="T7" fmla="*/ 456 h 1194"/>
                        <a:gd name="T8" fmla="*/ 67 w 934"/>
                        <a:gd name="T9" fmla="*/ 456 h 1194"/>
                        <a:gd name="T10" fmla="*/ 24 w 934"/>
                        <a:gd name="T11" fmla="*/ 289 h 1194"/>
                        <a:gd name="T12" fmla="*/ 213 w 934"/>
                        <a:gd name="T13" fmla="*/ 256 h 1194"/>
                        <a:gd name="T14" fmla="*/ 256 w 934"/>
                        <a:gd name="T15" fmla="*/ 149 h 1194"/>
                        <a:gd name="T16" fmla="*/ 170 w 934"/>
                        <a:gd name="T17" fmla="*/ 204 h 1194"/>
                        <a:gd name="T18" fmla="*/ 149 w 934"/>
                        <a:gd name="T19" fmla="*/ 155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3175" cmpd="sng">
                      <a:solidFill>
                        <a:srgbClr val="003300"/>
                      </a:solidFill>
                      <a:round/>
                      <a:headEnd/>
                      <a:tailEnd/>
                    </a:ln>
                    <a:effectLst>
                      <a:outerShdw dist="35921" dir="2700000" algn="ctr" rotWithShape="0">
                        <a:schemeClr val="bg2"/>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3003" name="Freeform 112"/>
                    <p:cNvSpPr>
                      <a:spLocks/>
                    </p:cNvSpPr>
                    <p:nvPr/>
                  </p:nvSpPr>
                  <p:spPr bwMode="auto">
                    <a:xfrm>
                      <a:off x="3077" y="2369"/>
                      <a:ext cx="366" cy="501"/>
                    </a:xfrm>
                    <a:custGeom>
                      <a:avLst/>
                      <a:gdLst>
                        <a:gd name="T0" fmla="*/ 149 w 934"/>
                        <a:gd name="T1" fmla="*/ 155 h 1194"/>
                        <a:gd name="T2" fmla="*/ 235 w 934"/>
                        <a:gd name="T3" fmla="*/ 5 h 1194"/>
                        <a:gd name="T4" fmla="*/ 363 w 934"/>
                        <a:gd name="T5" fmla="*/ 185 h 1194"/>
                        <a:gd name="T6" fmla="*/ 253 w 934"/>
                        <a:gd name="T7" fmla="*/ 456 h 1194"/>
                        <a:gd name="T8" fmla="*/ 67 w 934"/>
                        <a:gd name="T9" fmla="*/ 456 h 1194"/>
                        <a:gd name="T10" fmla="*/ 24 w 934"/>
                        <a:gd name="T11" fmla="*/ 289 h 1194"/>
                        <a:gd name="T12" fmla="*/ 213 w 934"/>
                        <a:gd name="T13" fmla="*/ 256 h 1194"/>
                        <a:gd name="T14" fmla="*/ 256 w 934"/>
                        <a:gd name="T15" fmla="*/ 149 h 1194"/>
                        <a:gd name="T16" fmla="*/ 170 w 934"/>
                        <a:gd name="T17" fmla="*/ 204 h 1194"/>
                        <a:gd name="T18" fmla="*/ 149 w 934"/>
                        <a:gd name="T19" fmla="*/ 155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3175" cmpd="sng">
                      <a:solidFill>
                        <a:srgbClr val="003300"/>
                      </a:solidFill>
                      <a:round/>
                      <a:headEnd/>
                      <a:tailEnd/>
                    </a:ln>
                    <a:effectLst>
                      <a:outerShdw dist="35921" dir="2700000" algn="ctr" rotWithShape="0">
                        <a:schemeClr val="bg2"/>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sp>
              <p:nvSpPr>
                <p:cNvPr id="32996" name="Rectangle 113"/>
                <p:cNvSpPr>
                  <a:spLocks noChangeArrowheads="1"/>
                </p:cNvSpPr>
                <p:nvPr/>
              </p:nvSpPr>
              <p:spPr bwMode="auto">
                <a:xfrm>
                  <a:off x="2403" y="1366"/>
                  <a:ext cx="1061" cy="1481"/>
                </a:xfrm>
                <a:prstGeom prst="rect">
                  <a:avLst/>
                </a:prstGeom>
                <a:solidFill>
                  <a:schemeClr val="tx1">
                    <a:alpha val="45882"/>
                  </a:schemeClr>
                </a:solidFill>
                <a:ln w="3175" algn="ctr">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32942" name="Group 114"/>
              <p:cNvGrpSpPr>
                <a:grpSpLocks/>
              </p:cNvGrpSpPr>
              <p:nvPr/>
            </p:nvGrpSpPr>
            <p:grpSpPr bwMode="auto">
              <a:xfrm>
                <a:off x="2522" y="1481"/>
                <a:ext cx="1061" cy="1502"/>
                <a:chOff x="2409" y="1368"/>
                <a:chExt cx="1061" cy="1502"/>
              </a:xfrm>
            </p:grpSpPr>
            <p:grpSp>
              <p:nvGrpSpPr>
                <p:cNvPr id="32970" name="Group 115"/>
                <p:cNvGrpSpPr>
                  <a:grpSpLocks/>
                </p:cNvGrpSpPr>
                <p:nvPr/>
              </p:nvGrpSpPr>
              <p:grpSpPr bwMode="auto">
                <a:xfrm>
                  <a:off x="2409" y="1368"/>
                  <a:ext cx="1061" cy="1479"/>
                  <a:chOff x="2493" y="1418"/>
                  <a:chExt cx="740" cy="1438"/>
                </a:xfrm>
              </p:grpSpPr>
              <p:grpSp>
                <p:nvGrpSpPr>
                  <p:cNvPr id="32983" name="Group 116"/>
                  <p:cNvGrpSpPr>
                    <a:grpSpLocks/>
                  </p:cNvGrpSpPr>
                  <p:nvPr/>
                </p:nvGrpSpPr>
                <p:grpSpPr bwMode="auto">
                  <a:xfrm>
                    <a:off x="2497" y="2385"/>
                    <a:ext cx="736" cy="471"/>
                    <a:chOff x="2497" y="2353"/>
                    <a:chExt cx="736" cy="511"/>
                  </a:xfrm>
                </p:grpSpPr>
                <p:sp>
                  <p:nvSpPr>
                    <p:cNvPr id="32992" name="Rectangle 117"/>
                    <p:cNvSpPr>
                      <a:spLocks noChangeArrowheads="1"/>
                    </p:cNvSpPr>
                    <p:nvPr/>
                  </p:nvSpPr>
                  <p:spPr bwMode="auto">
                    <a:xfrm>
                      <a:off x="2741" y="2353"/>
                      <a:ext cx="248" cy="511"/>
                    </a:xfrm>
                    <a:prstGeom prst="rect">
                      <a:avLst/>
                    </a:prstGeom>
                    <a:noFill/>
                    <a:ln w="3175" algn="ctr">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93" name="Rectangle 118"/>
                    <p:cNvSpPr>
                      <a:spLocks noChangeArrowheads="1"/>
                    </p:cNvSpPr>
                    <p:nvPr/>
                  </p:nvSpPr>
                  <p:spPr bwMode="auto">
                    <a:xfrm>
                      <a:off x="2985" y="2353"/>
                      <a:ext cx="248" cy="511"/>
                    </a:xfrm>
                    <a:prstGeom prst="rect">
                      <a:avLst/>
                    </a:prstGeom>
                    <a:noFill/>
                    <a:ln w="3175" algn="ctr">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94" name="Rectangle 119"/>
                    <p:cNvSpPr>
                      <a:spLocks noChangeArrowheads="1"/>
                    </p:cNvSpPr>
                    <p:nvPr/>
                  </p:nvSpPr>
                  <p:spPr bwMode="auto">
                    <a:xfrm>
                      <a:off x="2497" y="2353"/>
                      <a:ext cx="248" cy="511"/>
                    </a:xfrm>
                    <a:prstGeom prst="rect">
                      <a:avLst/>
                    </a:prstGeom>
                    <a:noFill/>
                    <a:ln w="3175" algn="ctr">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32984" name="Group 120"/>
                  <p:cNvGrpSpPr>
                    <a:grpSpLocks/>
                  </p:cNvGrpSpPr>
                  <p:nvPr/>
                </p:nvGrpSpPr>
                <p:grpSpPr bwMode="auto">
                  <a:xfrm>
                    <a:off x="2495" y="1905"/>
                    <a:ext cx="736" cy="471"/>
                    <a:chOff x="2497" y="2353"/>
                    <a:chExt cx="736" cy="511"/>
                  </a:xfrm>
                </p:grpSpPr>
                <p:sp>
                  <p:nvSpPr>
                    <p:cNvPr id="32989" name="Rectangle 121"/>
                    <p:cNvSpPr>
                      <a:spLocks noChangeArrowheads="1"/>
                    </p:cNvSpPr>
                    <p:nvPr/>
                  </p:nvSpPr>
                  <p:spPr bwMode="auto">
                    <a:xfrm>
                      <a:off x="2741" y="2353"/>
                      <a:ext cx="248" cy="511"/>
                    </a:xfrm>
                    <a:prstGeom prst="rect">
                      <a:avLst/>
                    </a:prstGeom>
                    <a:noFill/>
                    <a:ln w="3175" algn="ctr">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90" name="Rectangle 122"/>
                    <p:cNvSpPr>
                      <a:spLocks noChangeArrowheads="1"/>
                    </p:cNvSpPr>
                    <p:nvPr/>
                  </p:nvSpPr>
                  <p:spPr bwMode="auto">
                    <a:xfrm>
                      <a:off x="2985" y="2353"/>
                      <a:ext cx="248" cy="511"/>
                    </a:xfrm>
                    <a:prstGeom prst="rect">
                      <a:avLst/>
                    </a:prstGeom>
                    <a:noFill/>
                    <a:ln w="3175" algn="ctr">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91" name="Rectangle 123"/>
                    <p:cNvSpPr>
                      <a:spLocks noChangeArrowheads="1"/>
                    </p:cNvSpPr>
                    <p:nvPr/>
                  </p:nvSpPr>
                  <p:spPr bwMode="auto">
                    <a:xfrm>
                      <a:off x="2497" y="2353"/>
                      <a:ext cx="248" cy="511"/>
                    </a:xfrm>
                    <a:prstGeom prst="rect">
                      <a:avLst/>
                    </a:prstGeom>
                    <a:noFill/>
                    <a:ln w="3175" algn="ctr">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32985" name="Group 124"/>
                  <p:cNvGrpSpPr>
                    <a:grpSpLocks/>
                  </p:cNvGrpSpPr>
                  <p:nvPr/>
                </p:nvGrpSpPr>
                <p:grpSpPr bwMode="auto">
                  <a:xfrm>
                    <a:off x="2493" y="1418"/>
                    <a:ext cx="736" cy="471"/>
                    <a:chOff x="2497" y="2353"/>
                    <a:chExt cx="736" cy="511"/>
                  </a:xfrm>
                </p:grpSpPr>
                <p:sp>
                  <p:nvSpPr>
                    <p:cNvPr id="32986" name="Rectangle 125"/>
                    <p:cNvSpPr>
                      <a:spLocks noChangeArrowheads="1"/>
                    </p:cNvSpPr>
                    <p:nvPr/>
                  </p:nvSpPr>
                  <p:spPr bwMode="auto">
                    <a:xfrm>
                      <a:off x="2741" y="2353"/>
                      <a:ext cx="248" cy="511"/>
                    </a:xfrm>
                    <a:prstGeom prst="rect">
                      <a:avLst/>
                    </a:prstGeom>
                    <a:noFill/>
                    <a:ln w="3175" algn="ctr">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87" name="Rectangle 126"/>
                    <p:cNvSpPr>
                      <a:spLocks noChangeArrowheads="1"/>
                    </p:cNvSpPr>
                    <p:nvPr/>
                  </p:nvSpPr>
                  <p:spPr bwMode="auto">
                    <a:xfrm>
                      <a:off x="2985" y="2353"/>
                      <a:ext cx="248" cy="511"/>
                    </a:xfrm>
                    <a:prstGeom prst="rect">
                      <a:avLst/>
                    </a:prstGeom>
                    <a:noFill/>
                    <a:ln w="3175" algn="ctr">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88" name="Rectangle 127"/>
                    <p:cNvSpPr>
                      <a:spLocks noChangeArrowheads="1"/>
                    </p:cNvSpPr>
                    <p:nvPr/>
                  </p:nvSpPr>
                  <p:spPr bwMode="auto">
                    <a:xfrm>
                      <a:off x="2497" y="2353"/>
                      <a:ext cx="248" cy="511"/>
                    </a:xfrm>
                    <a:prstGeom prst="rect">
                      <a:avLst/>
                    </a:prstGeom>
                    <a:noFill/>
                    <a:ln w="3175" algn="ctr">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grpSp>
              <p:nvGrpSpPr>
                <p:cNvPr id="32971" name="Group 128"/>
                <p:cNvGrpSpPr>
                  <a:grpSpLocks/>
                </p:cNvGrpSpPr>
                <p:nvPr/>
              </p:nvGrpSpPr>
              <p:grpSpPr bwMode="auto">
                <a:xfrm>
                  <a:off x="2417" y="2369"/>
                  <a:ext cx="1026" cy="501"/>
                  <a:chOff x="2417" y="2369"/>
                  <a:chExt cx="1026" cy="501"/>
                </a:xfrm>
              </p:grpSpPr>
              <p:sp>
                <p:nvSpPr>
                  <p:cNvPr id="32980" name="Freeform 129"/>
                  <p:cNvSpPr>
                    <a:spLocks/>
                  </p:cNvSpPr>
                  <p:nvPr/>
                </p:nvSpPr>
                <p:spPr bwMode="auto">
                  <a:xfrm>
                    <a:off x="2417" y="2369"/>
                    <a:ext cx="366" cy="501"/>
                  </a:xfrm>
                  <a:custGeom>
                    <a:avLst/>
                    <a:gdLst>
                      <a:gd name="T0" fmla="*/ 149 w 934"/>
                      <a:gd name="T1" fmla="*/ 155 h 1194"/>
                      <a:gd name="T2" fmla="*/ 235 w 934"/>
                      <a:gd name="T3" fmla="*/ 5 h 1194"/>
                      <a:gd name="T4" fmla="*/ 363 w 934"/>
                      <a:gd name="T5" fmla="*/ 185 h 1194"/>
                      <a:gd name="T6" fmla="*/ 253 w 934"/>
                      <a:gd name="T7" fmla="*/ 456 h 1194"/>
                      <a:gd name="T8" fmla="*/ 67 w 934"/>
                      <a:gd name="T9" fmla="*/ 456 h 1194"/>
                      <a:gd name="T10" fmla="*/ 24 w 934"/>
                      <a:gd name="T11" fmla="*/ 289 h 1194"/>
                      <a:gd name="T12" fmla="*/ 213 w 934"/>
                      <a:gd name="T13" fmla="*/ 256 h 1194"/>
                      <a:gd name="T14" fmla="*/ 256 w 934"/>
                      <a:gd name="T15" fmla="*/ 149 h 1194"/>
                      <a:gd name="T16" fmla="*/ 170 w 934"/>
                      <a:gd name="T17" fmla="*/ 204 h 1194"/>
                      <a:gd name="T18" fmla="*/ 149 w 934"/>
                      <a:gd name="T19" fmla="*/ 155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3175" cmpd="sng">
                    <a:solidFill>
                      <a:srgbClr val="003300"/>
                    </a:solidFill>
                    <a:round/>
                    <a:headEnd/>
                    <a:tailEnd/>
                  </a:ln>
                  <a:effectLst>
                    <a:outerShdw dist="35921" dir="2700000" algn="ctr" rotWithShape="0">
                      <a:schemeClr val="bg2"/>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81" name="Freeform 130"/>
                  <p:cNvSpPr>
                    <a:spLocks/>
                  </p:cNvSpPr>
                  <p:nvPr/>
                </p:nvSpPr>
                <p:spPr bwMode="auto">
                  <a:xfrm>
                    <a:off x="2747" y="2369"/>
                    <a:ext cx="366" cy="501"/>
                  </a:xfrm>
                  <a:custGeom>
                    <a:avLst/>
                    <a:gdLst>
                      <a:gd name="T0" fmla="*/ 149 w 934"/>
                      <a:gd name="T1" fmla="*/ 155 h 1194"/>
                      <a:gd name="T2" fmla="*/ 235 w 934"/>
                      <a:gd name="T3" fmla="*/ 5 h 1194"/>
                      <a:gd name="T4" fmla="*/ 363 w 934"/>
                      <a:gd name="T5" fmla="*/ 185 h 1194"/>
                      <a:gd name="T6" fmla="*/ 253 w 934"/>
                      <a:gd name="T7" fmla="*/ 456 h 1194"/>
                      <a:gd name="T8" fmla="*/ 67 w 934"/>
                      <a:gd name="T9" fmla="*/ 456 h 1194"/>
                      <a:gd name="T10" fmla="*/ 24 w 934"/>
                      <a:gd name="T11" fmla="*/ 289 h 1194"/>
                      <a:gd name="T12" fmla="*/ 213 w 934"/>
                      <a:gd name="T13" fmla="*/ 256 h 1194"/>
                      <a:gd name="T14" fmla="*/ 256 w 934"/>
                      <a:gd name="T15" fmla="*/ 149 h 1194"/>
                      <a:gd name="T16" fmla="*/ 170 w 934"/>
                      <a:gd name="T17" fmla="*/ 204 h 1194"/>
                      <a:gd name="T18" fmla="*/ 149 w 934"/>
                      <a:gd name="T19" fmla="*/ 155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3175" cmpd="sng">
                    <a:solidFill>
                      <a:srgbClr val="003300"/>
                    </a:solidFill>
                    <a:round/>
                    <a:headEnd/>
                    <a:tailEnd/>
                  </a:ln>
                  <a:effectLst>
                    <a:outerShdw dist="35921" dir="2700000" algn="ctr" rotWithShape="0">
                      <a:schemeClr val="bg2"/>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82" name="Freeform 131"/>
                  <p:cNvSpPr>
                    <a:spLocks/>
                  </p:cNvSpPr>
                  <p:nvPr/>
                </p:nvSpPr>
                <p:spPr bwMode="auto">
                  <a:xfrm>
                    <a:off x="3077" y="2369"/>
                    <a:ext cx="366" cy="501"/>
                  </a:xfrm>
                  <a:custGeom>
                    <a:avLst/>
                    <a:gdLst>
                      <a:gd name="T0" fmla="*/ 149 w 934"/>
                      <a:gd name="T1" fmla="*/ 155 h 1194"/>
                      <a:gd name="T2" fmla="*/ 235 w 934"/>
                      <a:gd name="T3" fmla="*/ 5 h 1194"/>
                      <a:gd name="T4" fmla="*/ 363 w 934"/>
                      <a:gd name="T5" fmla="*/ 185 h 1194"/>
                      <a:gd name="T6" fmla="*/ 253 w 934"/>
                      <a:gd name="T7" fmla="*/ 456 h 1194"/>
                      <a:gd name="T8" fmla="*/ 67 w 934"/>
                      <a:gd name="T9" fmla="*/ 456 h 1194"/>
                      <a:gd name="T10" fmla="*/ 24 w 934"/>
                      <a:gd name="T11" fmla="*/ 289 h 1194"/>
                      <a:gd name="T12" fmla="*/ 213 w 934"/>
                      <a:gd name="T13" fmla="*/ 256 h 1194"/>
                      <a:gd name="T14" fmla="*/ 256 w 934"/>
                      <a:gd name="T15" fmla="*/ 149 h 1194"/>
                      <a:gd name="T16" fmla="*/ 170 w 934"/>
                      <a:gd name="T17" fmla="*/ 204 h 1194"/>
                      <a:gd name="T18" fmla="*/ 149 w 934"/>
                      <a:gd name="T19" fmla="*/ 155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3175" cmpd="sng">
                    <a:solidFill>
                      <a:srgbClr val="003300"/>
                    </a:solidFill>
                    <a:round/>
                    <a:headEnd/>
                    <a:tailEnd/>
                  </a:ln>
                  <a:effectLst>
                    <a:outerShdw dist="35921" dir="2700000" algn="ctr" rotWithShape="0">
                      <a:schemeClr val="bg2"/>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32972" name="Group 132"/>
                <p:cNvGrpSpPr>
                  <a:grpSpLocks/>
                </p:cNvGrpSpPr>
                <p:nvPr/>
              </p:nvGrpSpPr>
              <p:grpSpPr bwMode="auto">
                <a:xfrm>
                  <a:off x="2417" y="1873"/>
                  <a:ext cx="1026" cy="501"/>
                  <a:chOff x="2417" y="2369"/>
                  <a:chExt cx="1026" cy="501"/>
                </a:xfrm>
              </p:grpSpPr>
              <p:sp>
                <p:nvSpPr>
                  <p:cNvPr id="32977" name="Freeform 133"/>
                  <p:cNvSpPr>
                    <a:spLocks/>
                  </p:cNvSpPr>
                  <p:nvPr/>
                </p:nvSpPr>
                <p:spPr bwMode="auto">
                  <a:xfrm>
                    <a:off x="2417" y="2369"/>
                    <a:ext cx="366" cy="501"/>
                  </a:xfrm>
                  <a:custGeom>
                    <a:avLst/>
                    <a:gdLst>
                      <a:gd name="T0" fmla="*/ 149 w 934"/>
                      <a:gd name="T1" fmla="*/ 155 h 1194"/>
                      <a:gd name="T2" fmla="*/ 235 w 934"/>
                      <a:gd name="T3" fmla="*/ 5 h 1194"/>
                      <a:gd name="T4" fmla="*/ 363 w 934"/>
                      <a:gd name="T5" fmla="*/ 185 h 1194"/>
                      <a:gd name="T6" fmla="*/ 253 w 934"/>
                      <a:gd name="T7" fmla="*/ 456 h 1194"/>
                      <a:gd name="T8" fmla="*/ 67 w 934"/>
                      <a:gd name="T9" fmla="*/ 456 h 1194"/>
                      <a:gd name="T10" fmla="*/ 24 w 934"/>
                      <a:gd name="T11" fmla="*/ 289 h 1194"/>
                      <a:gd name="T12" fmla="*/ 213 w 934"/>
                      <a:gd name="T13" fmla="*/ 256 h 1194"/>
                      <a:gd name="T14" fmla="*/ 256 w 934"/>
                      <a:gd name="T15" fmla="*/ 149 h 1194"/>
                      <a:gd name="T16" fmla="*/ 170 w 934"/>
                      <a:gd name="T17" fmla="*/ 204 h 1194"/>
                      <a:gd name="T18" fmla="*/ 149 w 934"/>
                      <a:gd name="T19" fmla="*/ 155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3175" cmpd="sng">
                    <a:solidFill>
                      <a:srgbClr val="003300"/>
                    </a:solidFill>
                    <a:round/>
                    <a:headEnd/>
                    <a:tailEnd/>
                  </a:ln>
                  <a:effectLst>
                    <a:outerShdw dist="35921" dir="2700000" algn="ctr" rotWithShape="0">
                      <a:schemeClr val="bg2"/>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78" name="Freeform 134"/>
                  <p:cNvSpPr>
                    <a:spLocks/>
                  </p:cNvSpPr>
                  <p:nvPr/>
                </p:nvSpPr>
                <p:spPr bwMode="auto">
                  <a:xfrm>
                    <a:off x="2747" y="2369"/>
                    <a:ext cx="366" cy="501"/>
                  </a:xfrm>
                  <a:custGeom>
                    <a:avLst/>
                    <a:gdLst>
                      <a:gd name="T0" fmla="*/ 149 w 934"/>
                      <a:gd name="T1" fmla="*/ 155 h 1194"/>
                      <a:gd name="T2" fmla="*/ 235 w 934"/>
                      <a:gd name="T3" fmla="*/ 5 h 1194"/>
                      <a:gd name="T4" fmla="*/ 363 w 934"/>
                      <a:gd name="T5" fmla="*/ 185 h 1194"/>
                      <a:gd name="T6" fmla="*/ 253 w 934"/>
                      <a:gd name="T7" fmla="*/ 456 h 1194"/>
                      <a:gd name="T8" fmla="*/ 67 w 934"/>
                      <a:gd name="T9" fmla="*/ 456 h 1194"/>
                      <a:gd name="T10" fmla="*/ 24 w 934"/>
                      <a:gd name="T11" fmla="*/ 289 h 1194"/>
                      <a:gd name="T12" fmla="*/ 213 w 934"/>
                      <a:gd name="T13" fmla="*/ 256 h 1194"/>
                      <a:gd name="T14" fmla="*/ 256 w 934"/>
                      <a:gd name="T15" fmla="*/ 149 h 1194"/>
                      <a:gd name="T16" fmla="*/ 170 w 934"/>
                      <a:gd name="T17" fmla="*/ 204 h 1194"/>
                      <a:gd name="T18" fmla="*/ 149 w 934"/>
                      <a:gd name="T19" fmla="*/ 155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3175" cmpd="sng">
                    <a:solidFill>
                      <a:srgbClr val="003300"/>
                    </a:solidFill>
                    <a:round/>
                    <a:headEnd/>
                    <a:tailEnd/>
                  </a:ln>
                  <a:effectLst>
                    <a:outerShdw dist="35921" dir="2700000" algn="ctr" rotWithShape="0">
                      <a:schemeClr val="bg2"/>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79" name="Freeform 135"/>
                  <p:cNvSpPr>
                    <a:spLocks/>
                  </p:cNvSpPr>
                  <p:nvPr/>
                </p:nvSpPr>
                <p:spPr bwMode="auto">
                  <a:xfrm>
                    <a:off x="3077" y="2369"/>
                    <a:ext cx="366" cy="501"/>
                  </a:xfrm>
                  <a:custGeom>
                    <a:avLst/>
                    <a:gdLst>
                      <a:gd name="T0" fmla="*/ 149 w 934"/>
                      <a:gd name="T1" fmla="*/ 155 h 1194"/>
                      <a:gd name="T2" fmla="*/ 235 w 934"/>
                      <a:gd name="T3" fmla="*/ 5 h 1194"/>
                      <a:gd name="T4" fmla="*/ 363 w 934"/>
                      <a:gd name="T5" fmla="*/ 185 h 1194"/>
                      <a:gd name="T6" fmla="*/ 253 w 934"/>
                      <a:gd name="T7" fmla="*/ 456 h 1194"/>
                      <a:gd name="T8" fmla="*/ 67 w 934"/>
                      <a:gd name="T9" fmla="*/ 456 h 1194"/>
                      <a:gd name="T10" fmla="*/ 24 w 934"/>
                      <a:gd name="T11" fmla="*/ 289 h 1194"/>
                      <a:gd name="T12" fmla="*/ 213 w 934"/>
                      <a:gd name="T13" fmla="*/ 256 h 1194"/>
                      <a:gd name="T14" fmla="*/ 256 w 934"/>
                      <a:gd name="T15" fmla="*/ 149 h 1194"/>
                      <a:gd name="T16" fmla="*/ 170 w 934"/>
                      <a:gd name="T17" fmla="*/ 204 h 1194"/>
                      <a:gd name="T18" fmla="*/ 149 w 934"/>
                      <a:gd name="T19" fmla="*/ 155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3175" cmpd="sng">
                    <a:solidFill>
                      <a:srgbClr val="003300"/>
                    </a:solidFill>
                    <a:round/>
                    <a:headEnd/>
                    <a:tailEnd/>
                  </a:ln>
                  <a:effectLst>
                    <a:outerShdw dist="35921" dir="2700000" algn="ctr" rotWithShape="0">
                      <a:schemeClr val="bg2"/>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32973" name="Group 136"/>
                <p:cNvGrpSpPr>
                  <a:grpSpLocks/>
                </p:cNvGrpSpPr>
                <p:nvPr/>
              </p:nvGrpSpPr>
              <p:grpSpPr bwMode="auto">
                <a:xfrm>
                  <a:off x="2417" y="1377"/>
                  <a:ext cx="1026" cy="501"/>
                  <a:chOff x="2417" y="2369"/>
                  <a:chExt cx="1026" cy="501"/>
                </a:xfrm>
              </p:grpSpPr>
              <p:sp>
                <p:nvSpPr>
                  <p:cNvPr id="32974" name="Freeform 137"/>
                  <p:cNvSpPr>
                    <a:spLocks/>
                  </p:cNvSpPr>
                  <p:nvPr/>
                </p:nvSpPr>
                <p:spPr bwMode="auto">
                  <a:xfrm>
                    <a:off x="2417" y="2369"/>
                    <a:ext cx="366" cy="501"/>
                  </a:xfrm>
                  <a:custGeom>
                    <a:avLst/>
                    <a:gdLst>
                      <a:gd name="T0" fmla="*/ 149 w 934"/>
                      <a:gd name="T1" fmla="*/ 155 h 1194"/>
                      <a:gd name="T2" fmla="*/ 235 w 934"/>
                      <a:gd name="T3" fmla="*/ 5 h 1194"/>
                      <a:gd name="T4" fmla="*/ 363 w 934"/>
                      <a:gd name="T5" fmla="*/ 185 h 1194"/>
                      <a:gd name="T6" fmla="*/ 253 w 934"/>
                      <a:gd name="T7" fmla="*/ 456 h 1194"/>
                      <a:gd name="T8" fmla="*/ 67 w 934"/>
                      <a:gd name="T9" fmla="*/ 456 h 1194"/>
                      <a:gd name="T10" fmla="*/ 24 w 934"/>
                      <a:gd name="T11" fmla="*/ 289 h 1194"/>
                      <a:gd name="T12" fmla="*/ 213 w 934"/>
                      <a:gd name="T13" fmla="*/ 256 h 1194"/>
                      <a:gd name="T14" fmla="*/ 256 w 934"/>
                      <a:gd name="T15" fmla="*/ 149 h 1194"/>
                      <a:gd name="T16" fmla="*/ 170 w 934"/>
                      <a:gd name="T17" fmla="*/ 204 h 1194"/>
                      <a:gd name="T18" fmla="*/ 149 w 934"/>
                      <a:gd name="T19" fmla="*/ 155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3175" cmpd="sng">
                    <a:solidFill>
                      <a:srgbClr val="003300"/>
                    </a:solidFill>
                    <a:round/>
                    <a:headEnd/>
                    <a:tailEnd/>
                  </a:ln>
                  <a:effectLst>
                    <a:outerShdw dist="35921" dir="2700000" algn="ctr" rotWithShape="0">
                      <a:schemeClr val="bg2"/>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75" name="Freeform 138"/>
                  <p:cNvSpPr>
                    <a:spLocks/>
                  </p:cNvSpPr>
                  <p:nvPr/>
                </p:nvSpPr>
                <p:spPr bwMode="auto">
                  <a:xfrm>
                    <a:off x="2747" y="2369"/>
                    <a:ext cx="366" cy="501"/>
                  </a:xfrm>
                  <a:custGeom>
                    <a:avLst/>
                    <a:gdLst>
                      <a:gd name="T0" fmla="*/ 149 w 934"/>
                      <a:gd name="T1" fmla="*/ 155 h 1194"/>
                      <a:gd name="T2" fmla="*/ 235 w 934"/>
                      <a:gd name="T3" fmla="*/ 5 h 1194"/>
                      <a:gd name="T4" fmla="*/ 363 w 934"/>
                      <a:gd name="T5" fmla="*/ 185 h 1194"/>
                      <a:gd name="T6" fmla="*/ 253 w 934"/>
                      <a:gd name="T7" fmla="*/ 456 h 1194"/>
                      <a:gd name="T8" fmla="*/ 67 w 934"/>
                      <a:gd name="T9" fmla="*/ 456 h 1194"/>
                      <a:gd name="T10" fmla="*/ 24 w 934"/>
                      <a:gd name="T11" fmla="*/ 289 h 1194"/>
                      <a:gd name="T12" fmla="*/ 213 w 934"/>
                      <a:gd name="T13" fmla="*/ 256 h 1194"/>
                      <a:gd name="T14" fmla="*/ 256 w 934"/>
                      <a:gd name="T15" fmla="*/ 149 h 1194"/>
                      <a:gd name="T16" fmla="*/ 170 w 934"/>
                      <a:gd name="T17" fmla="*/ 204 h 1194"/>
                      <a:gd name="T18" fmla="*/ 149 w 934"/>
                      <a:gd name="T19" fmla="*/ 155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3175" cmpd="sng">
                    <a:solidFill>
                      <a:srgbClr val="003300"/>
                    </a:solidFill>
                    <a:round/>
                    <a:headEnd/>
                    <a:tailEnd/>
                  </a:ln>
                  <a:effectLst>
                    <a:outerShdw dist="35921" dir="2700000" algn="ctr" rotWithShape="0">
                      <a:schemeClr val="bg2"/>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76" name="Freeform 139"/>
                  <p:cNvSpPr>
                    <a:spLocks/>
                  </p:cNvSpPr>
                  <p:nvPr/>
                </p:nvSpPr>
                <p:spPr bwMode="auto">
                  <a:xfrm>
                    <a:off x="3077" y="2369"/>
                    <a:ext cx="366" cy="501"/>
                  </a:xfrm>
                  <a:custGeom>
                    <a:avLst/>
                    <a:gdLst>
                      <a:gd name="T0" fmla="*/ 149 w 934"/>
                      <a:gd name="T1" fmla="*/ 155 h 1194"/>
                      <a:gd name="T2" fmla="*/ 235 w 934"/>
                      <a:gd name="T3" fmla="*/ 5 h 1194"/>
                      <a:gd name="T4" fmla="*/ 363 w 934"/>
                      <a:gd name="T5" fmla="*/ 185 h 1194"/>
                      <a:gd name="T6" fmla="*/ 253 w 934"/>
                      <a:gd name="T7" fmla="*/ 456 h 1194"/>
                      <a:gd name="T8" fmla="*/ 67 w 934"/>
                      <a:gd name="T9" fmla="*/ 456 h 1194"/>
                      <a:gd name="T10" fmla="*/ 24 w 934"/>
                      <a:gd name="T11" fmla="*/ 289 h 1194"/>
                      <a:gd name="T12" fmla="*/ 213 w 934"/>
                      <a:gd name="T13" fmla="*/ 256 h 1194"/>
                      <a:gd name="T14" fmla="*/ 256 w 934"/>
                      <a:gd name="T15" fmla="*/ 149 h 1194"/>
                      <a:gd name="T16" fmla="*/ 170 w 934"/>
                      <a:gd name="T17" fmla="*/ 204 h 1194"/>
                      <a:gd name="T18" fmla="*/ 149 w 934"/>
                      <a:gd name="T19" fmla="*/ 155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3175" cmpd="sng">
                    <a:solidFill>
                      <a:srgbClr val="003300"/>
                    </a:solidFill>
                    <a:round/>
                    <a:headEnd/>
                    <a:tailEnd/>
                  </a:ln>
                  <a:effectLst>
                    <a:outerShdw dist="35921" dir="2700000" algn="ctr" rotWithShape="0">
                      <a:schemeClr val="bg2"/>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sp>
            <p:nvSpPr>
              <p:cNvPr id="32943" name="Rectangle 140"/>
              <p:cNvSpPr>
                <a:spLocks noChangeArrowheads="1"/>
              </p:cNvSpPr>
              <p:nvPr/>
            </p:nvSpPr>
            <p:spPr bwMode="auto">
              <a:xfrm>
                <a:off x="2525" y="1496"/>
                <a:ext cx="1061" cy="1481"/>
              </a:xfrm>
              <a:prstGeom prst="rect">
                <a:avLst/>
              </a:prstGeom>
              <a:solidFill>
                <a:schemeClr val="tx1">
                  <a:alpha val="45882"/>
                </a:schemeClr>
              </a:solidFill>
              <a:ln w="3175" algn="ctr">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nvGrpSpPr>
              <p:cNvPr id="32944" name="Group 141"/>
              <p:cNvGrpSpPr>
                <a:grpSpLocks/>
              </p:cNvGrpSpPr>
              <p:nvPr/>
            </p:nvGrpSpPr>
            <p:grpSpPr bwMode="auto">
              <a:xfrm>
                <a:off x="2589" y="1539"/>
                <a:ext cx="1061" cy="1502"/>
                <a:chOff x="2409" y="1368"/>
                <a:chExt cx="1061" cy="1502"/>
              </a:xfrm>
            </p:grpSpPr>
            <p:grpSp>
              <p:nvGrpSpPr>
                <p:cNvPr id="32945" name="Group 142"/>
                <p:cNvGrpSpPr>
                  <a:grpSpLocks/>
                </p:cNvGrpSpPr>
                <p:nvPr/>
              </p:nvGrpSpPr>
              <p:grpSpPr bwMode="auto">
                <a:xfrm>
                  <a:off x="2409" y="1368"/>
                  <a:ext cx="1061" cy="1479"/>
                  <a:chOff x="2493" y="1418"/>
                  <a:chExt cx="740" cy="1438"/>
                </a:xfrm>
              </p:grpSpPr>
              <p:grpSp>
                <p:nvGrpSpPr>
                  <p:cNvPr id="32958" name="Group 143"/>
                  <p:cNvGrpSpPr>
                    <a:grpSpLocks/>
                  </p:cNvGrpSpPr>
                  <p:nvPr/>
                </p:nvGrpSpPr>
                <p:grpSpPr bwMode="auto">
                  <a:xfrm>
                    <a:off x="2497" y="2385"/>
                    <a:ext cx="736" cy="471"/>
                    <a:chOff x="2497" y="2353"/>
                    <a:chExt cx="736" cy="511"/>
                  </a:xfrm>
                </p:grpSpPr>
                <p:sp>
                  <p:nvSpPr>
                    <p:cNvPr id="32967" name="Rectangle 144"/>
                    <p:cNvSpPr>
                      <a:spLocks noChangeArrowheads="1"/>
                    </p:cNvSpPr>
                    <p:nvPr/>
                  </p:nvSpPr>
                  <p:spPr bwMode="auto">
                    <a:xfrm>
                      <a:off x="2741" y="2353"/>
                      <a:ext cx="248" cy="511"/>
                    </a:xfrm>
                    <a:prstGeom prst="rect">
                      <a:avLst/>
                    </a:prstGeom>
                    <a:noFill/>
                    <a:ln w="3175" algn="ctr">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68" name="Rectangle 145"/>
                    <p:cNvSpPr>
                      <a:spLocks noChangeArrowheads="1"/>
                    </p:cNvSpPr>
                    <p:nvPr/>
                  </p:nvSpPr>
                  <p:spPr bwMode="auto">
                    <a:xfrm>
                      <a:off x="2985" y="2353"/>
                      <a:ext cx="248" cy="511"/>
                    </a:xfrm>
                    <a:prstGeom prst="rect">
                      <a:avLst/>
                    </a:prstGeom>
                    <a:noFill/>
                    <a:ln w="3175" algn="ctr">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69" name="Rectangle 146"/>
                    <p:cNvSpPr>
                      <a:spLocks noChangeArrowheads="1"/>
                    </p:cNvSpPr>
                    <p:nvPr/>
                  </p:nvSpPr>
                  <p:spPr bwMode="auto">
                    <a:xfrm>
                      <a:off x="2497" y="2353"/>
                      <a:ext cx="248" cy="511"/>
                    </a:xfrm>
                    <a:prstGeom prst="rect">
                      <a:avLst/>
                    </a:prstGeom>
                    <a:noFill/>
                    <a:ln w="3175" algn="ctr">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32959" name="Group 147"/>
                  <p:cNvGrpSpPr>
                    <a:grpSpLocks/>
                  </p:cNvGrpSpPr>
                  <p:nvPr/>
                </p:nvGrpSpPr>
                <p:grpSpPr bwMode="auto">
                  <a:xfrm>
                    <a:off x="2495" y="1905"/>
                    <a:ext cx="736" cy="471"/>
                    <a:chOff x="2497" y="2353"/>
                    <a:chExt cx="736" cy="511"/>
                  </a:xfrm>
                </p:grpSpPr>
                <p:sp>
                  <p:nvSpPr>
                    <p:cNvPr id="32964" name="Rectangle 148"/>
                    <p:cNvSpPr>
                      <a:spLocks noChangeArrowheads="1"/>
                    </p:cNvSpPr>
                    <p:nvPr/>
                  </p:nvSpPr>
                  <p:spPr bwMode="auto">
                    <a:xfrm>
                      <a:off x="2741" y="2353"/>
                      <a:ext cx="248" cy="511"/>
                    </a:xfrm>
                    <a:prstGeom prst="rect">
                      <a:avLst/>
                    </a:prstGeom>
                    <a:noFill/>
                    <a:ln w="3175" algn="ctr">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65" name="Rectangle 149"/>
                    <p:cNvSpPr>
                      <a:spLocks noChangeArrowheads="1"/>
                    </p:cNvSpPr>
                    <p:nvPr/>
                  </p:nvSpPr>
                  <p:spPr bwMode="auto">
                    <a:xfrm>
                      <a:off x="2985" y="2353"/>
                      <a:ext cx="248" cy="511"/>
                    </a:xfrm>
                    <a:prstGeom prst="rect">
                      <a:avLst/>
                    </a:prstGeom>
                    <a:noFill/>
                    <a:ln w="3175" algn="ctr">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66" name="Rectangle 150"/>
                    <p:cNvSpPr>
                      <a:spLocks noChangeArrowheads="1"/>
                    </p:cNvSpPr>
                    <p:nvPr/>
                  </p:nvSpPr>
                  <p:spPr bwMode="auto">
                    <a:xfrm>
                      <a:off x="2497" y="2353"/>
                      <a:ext cx="248" cy="511"/>
                    </a:xfrm>
                    <a:prstGeom prst="rect">
                      <a:avLst/>
                    </a:prstGeom>
                    <a:noFill/>
                    <a:ln w="3175" algn="ctr">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32960" name="Group 151"/>
                  <p:cNvGrpSpPr>
                    <a:grpSpLocks/>
                  </p:cNvGrpSpPr>
                  <p:nvPr/>
                </p:nvGrpSpPr>
                <p:grpSpPr bwMode="auto">
                  <a:xfrm>
                    <a:off x="2493" y="1418"/>
                    <a:ext cx="736" cy="471"/>
                    <a:chOff x="2497" y="2353"/>
                    <a:chExt cx="736" cy="511"/>
                  </a:xfrm>
                </p:grpSpPr>
                <p:sp>
                  <p:nvSpPr>
                    <p:cNvPr id="32961" name="Rectangle 152"/>
                    <p:cNvSpPr>
                      <a:spLocks noChangeArrowheads="1"/>
                    </p:cNvSpPr>
                    <p:nvPr/>
                  </p:nvSpPr>
                  <p:spPr bwMode="auto">
                    <a:xfrm>
                      <a:off x="2741" y="2353"/>
                      <a:ext cx="248" cy="511"/>
                    </a:xfrm>
                    <a:prstGeom prst="rect">
                      <a:avLst/>
                    </a:prstGeom>
                    <a:noFill/>
                    <a:ln w="3175" algn="ctr">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62" name="Rectangle 153"/>
                    <p:cNvSpPr>
                      <a:spLocks noChangeArrowheads="1"/>
                    </p:cNvSpPr>
                    <p:nvPr/>
                  </p:nvSpPr>
                  <p:spPr bwMode="auto">
                    <a:xfrm>
                      <a:off x="2985" y="2353"/>
                      <a:ext cx="248" cy="511"/>
                    </a:xfrm>
                    <a:prstGeom prst="rect">
                      <a:avLst/>
                    </a:prstGeom>
                    <a:noFill/>
                    <a:ln w="3175" algn="ctr">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63" name="Rectangle 154"/>
                    <p:cNvSpPr>
                      <a:spLocks noChangeArrowheads="1"/>
                    </p:cNvSpPr>
                    <p:nvPr/>
                  </p:nvSpPr>
                  <p:spPr bwMode="auto">
                    <a:xfrm>
                      <a:off x="2497" y="2353"/>
                      <a:ext cx="248" cy="511"/>
                    </a:xfrm>
                    <a:prstGeom prst="rect">
                      <a:avLst/>
                    </a:prstGeom>
                    <a:noFill/>
                    <a:ln w="3175" algn="ctr">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grpSp>
              <p:nvGrpSpPr>
                <p:cNvPr id="32946" name="Group 155"/>
                <p:cNvGrpSpPr>
                  <a:grpSpLocks/>
                </p:cNvGrpSpPr>
                <p:nvPr/>
              </p:nvGrpSpPr>
              <p:grpSpPr bwMode="auto">
                <a:xfrm>
                  <a:off x="2417" y="2369"/>
                  <a:ext cx="1026" cy="501"/>
                  <a:chOff x="2417" y="2369"/>
                  <a:chExt cx="1026" cy="501"/>
                </a:xfrm>
              </p:grpSpPr>
              <p:sp>
                <p:nvSpPr>
                  <p:cNvPr id="32955" name="Freeform 156"/>
                  <p:cNvSpPr>
                    <a:spLocks/>
                  </p:cNvSpPr>
                  <p:nvPr/>
                </p:nvSpPr>
                <p:spPr bwMode="auto">
                  <a:xfrm>
                    <a:off x="2417" y="2369"/>
                    <a:ext cx="366" cy="501"/>
                  </a:xfrm>
                  <a:custGeom>
                    <a:avLst/>
                    <a:gdLst>
                      <a:gd name="T0" fmla="*/ 149 w 934"/>
                      <a:gd name="T1" fmla="*/ 155 h 1194"/>
                      <a:gd name="T2" fmla="*/ 235 w 934"/>
                      <a:gd name="T3" fmla="*/ 5 h 1194"/>
                      <a:gd name="T4" fmla="*/ 363 w 934"/>
                      <a:gd name="T5" fmla="*/ 185 h 1194"/>
                      <a:gd name="T6" fmla="*/ 253 w 934"/>
                      <a:gd name="T7" fmla="*/ 456 h 1194"/>
                      <a:gd name="T8" fmla="*/ 67 w 934"/>
                      <a:gd name="T9" fmla="*/ 456 h 1194"/>
                      <a:gd name="T10" fmla="*/ 24 w 934"/>
                      <a:gd name="T11" fmla="*/ 289 h 1194"/>
                      <a:gd name="T12" fmla="*/ 213 w 934"/>
                      <a:gd name="T13" fmla="*/ 256 h 1194"/>
                      <a:gd name="T14" fmla="*/ 256 w 934"/>
                      <a:gd name="T15" fmla="*/ 149 h 1194"/>
                      <a:gd name="T16" fmla="*/ 170 w 934"/>
                      <a:gd name="T17" fmla="*/ 204 h 1194"/>
                      <a:gd name="T18" fmla="*/ 149 w 934"/>
                      <a:gd name="T19" fmla="*/ 155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3175" cmpd="sng">
                    <a:solidFill>
                      <a:srgbClr val="003300"/>
                    </a:solidFill>
                    <a:round/>
                    <a:headEnd/>
                    <a:tailEnd/>
                  </a:ln>
                  <a:effectLst>
                    <a:outerShdw dist="35921" dir="2700000" algn="ctr" rotWithShape="0">
                      <a:schemeClr val="bg2"/>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56" name="Freeform 157"/>
                  <p:cNvSpPr>
                    <a:spLocks/>
                  </p:cNvSpPr>
                  <p:nvPr/>
                </p:nvSpPr>
                <p:spPr bwMode="auto">
                  <a:xfrm>
                    <a:off x="2747" y="2369"/>
                    <a:ext cx="366" cy="501"/>
                  </a:xfrm>
                  <a:custGeom>
                    <a:avLst/>
                    <a:gdLst>
                      <a:gd name="T0" fmla="*/ 149 w 934"/>
                      <a:gd name="T1" fmla="*/ 155 h 1194"/>
                      <a:gd name="T2" fmla="*/ 235 w 934"/>
                      <a:gd name="T3" fmla="*/ 5 h 1194"/>
                      <a:gd name="T4" fmla="*/ 363 w 934"/>
                      <a:gd name="T5" fmla="*/ 185 h 1194"/>
                      <a:gd name="T6" fmla="*/ 253 w 934"/>
                      <a:gd name="T7" fmla="*/ 456 h 1194"/>
                      <a:gd name="T8" fmla="*/ 67 w 934"/>
                      <a:gd name="T9" fmla="*/ 456 h 1194"/>
                      <a:gd name="T10" fmla="*/ 24 w 934"/>
                      <a:gd name="T11" fmla="*/ 289 h 1194"/>
                      <a:gd name="T12" fmla="*/ 213 w 934"/>
                      <a:gd name="T13" fmla="*/ 256 h 1194"/>
                      <a:gd name="T14" fmla="*/ 256 w 934"/>
                      <a:gd name="T15" fmla="*/ 149 h 1194"/>
                      <a:gd name="T16" fmla="*/ 170 w 934"/>
                      <a:gd name="T17" fmla="*/ 204 h 1194"/>
                      <a:gd name="T18" fmla="*/ 149 w 934"/>
                      <a:gd name="T19" fmla="*/ 155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3175" cmpd="sng">
                    <a:solidFill>
                      <a:srgbClr val="003300"/>
                    </a:solidFill>
                    <a:round/>
                    <a:headEnd/>
                    <a:tailEnd/>
                  </a:ln>
                  <a:effectLst>
                    <a:outerShdw dist="35921" dir="2700000" algn="ctr" rotWithShape="0">
                      <a:schemeClr val="bg2"/>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57" name="Freeform 158"/>
                  <p:cNvSpPr>
                    <a:spLocks/>
                  </p:cNvSpPr>
                  <p:nvPr/>
                </p:nvSpPr>
                <p:spPr bwMode="auto">
                  <a:xfrm>
                    <a:off x="3077" y="2369"/>
                    <a:ext cx="366" cy="501"/>
                  </a:xfrm>
                  <a:custGeom>
                    <a:avLst/>
                    <a:gdLst>
                      <a:gd name="T0" fmla="*/ 149 w 934"/>
                      <a:gd name="T1" fmla="*/ 155 h 1194"/>
                      <a:gd name="T2" fmla="*/ 235 w 934"/>
                      <a:gd name="T3" fmla="*/ 5 h 1194"/>
                      <a:gd name="T4" fmla="*/ 363 w 934"/>
                      <a:gd name="T5" fmla="*/ 185 h 1194"/>
                      <a:gd name="T6" fmla="*/ 253 w 934"/>
                      <a:gd name="T7" fmla="*/ 456 h 1194"/>
                      <a:gd name="T8" fmla="*/ 67 w 934"/>
                      <a:gd name="T9" fmla="*/ 456 h 1194"/>
                      <a:gd name="T10" fmla="*/ 24 w 934"/>
                      <a:gd name="T11" fmla="*/ 289 h 1194"/>
                      <a:gd name="T12" fmla="*/ 213 w 934"/>
                      <a:gd name="T13" fmla="*/ 256 h 1194"/>
                      <a:gd name="T14" fmla="*/ 256 w 934"/>
                      <a:gd name="T15" fmla="*/ 149 h 1194"/>
                      <a:gd name="T16" fmla="*/ 170 w 934"/>
                      <a:gd name="T17" fmla="*/ 204 h 1194"/>
                      <a:gd name="T18" fmla="*/ 149 w 934"/>
                      <a:gd name="T19" fmla="*/ 155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3175" cmpd="sng">
                    <a:solidFill>
                      <a:srgbClr val="003300"/>
                    </a:solidFill>
                    <a:round/>
                    <a:headEnd/>
                    <a:tailEnd/>
                  </a:ln>
                  <a:effectLst>
                    <a:outerShdw dist="35921" dir="2700000" algn="ctr" rotWithShape="0">
                      <a:schemeClr val="bg2"/>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32947" name="Group 159"/>
                <p:cNvGrpSpPr>
                  <a:grpSpLocks/>
                </p:cNvGrpSpPr>
                <p:nvPr/>
              </p:nvGrpSpPr>
              <p:grpSpPr bwMode="auto">
                <a:xfrm>
                  <a:off x="2417" y="1873"/>
                  <a:ext cx="1026" cy="501"/>
                  <a:chOff x="2417" y="2369"/>
                  <a:chExt cx="1026" cy="501"/>
                </a:xfrm>
              </p:grpSpPr>
              <p:sp>
                <p:nvSpPr>
                  <p:cNvPr id="32952" name="Freeform 160"/>
                  <p:cNvSpPr>
                    <a:spLocks/>
                  </p:cNvSpPr>
                  <p:nvPr/>
                </p:nvSpPr>
                <p:spPr bwMode="auto">
                  <a:xfrm>
                    <a:off x="2417" y="2369"/>
                    <a:ext cx="366" cy="501"/>
                  </a:xfrm>
                  <a:custGeom>
                    <a:avLst/>
                    <a:gdLst>
                      <a:gd name="T0" fmla="*/ 149 w 934"/>
                      <a:gd name="T1" fmla="*/ 155 h 1194"/>
                      <a:gd name="T2" fmla="*/ 235 w 934"/>
                      <a:gd name="T3" fmla="*/ 5 h 1194"/>
                      <a:gd name="T4" fmla="*/ 363 w 934"/>
                      <a:gd name="T5" fmla="*/ 185 h 1194"/>
                      <a:gd name="T6" fmla="*/ 253 w 934"/>
                      <a:gd name="T7" fmla="*/ 456 h 1194"/>
                      <a:gd name="T8" fmla="*/ 67 w 934"/>
                      <a:gd name="T9" fmla="*/ 456 h 1194"/>
                      <a:gd name="T10" fmla="*/ 24 w 934"/>
                      <a:gd name="T11" fmla="*/ 289 h 1194"/>
                      <a:gd name="T12" fmla="*/ 213 w 934"/>
                      <a:gd name="T13" fmla="*/ 256 h 1194"/>
                      <a:gd name="T14" fmla="*/ 256 w 934"/>
                      <a:gd name="T15" fmla="*/ 149 h 1194"/>
                      <a:gd name="T16" fmla="*/ 170 w 934"/>
                      <a:gd name="T17" fmla="*/ 204 h 1194"/>
                      <a:gd name="T18" fmla="*/ 149 w 934"/>
                      <a:gd name="T19" fmla="*/ 155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3175" cmpd="sng">
                    <a:solidFill>
                      <a:srgbClr val="003300"/>
                    </a:solidFill>
                    <a:round/>
                    <a:headEnd/>
                    <a:tailEnd/>
                  </a:ln>
                  <a:effectLst>
                    <a:outerShdw dist="35921" dir="2700000" algn="ctr" rotWithShape="0">
                      <a:schemeClr val="bg2"/>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53" name="Freeform 161"/>
                  <p:cNvSpPr>
                    <a:spLocks/>
                  </p:cNvSpPr>
                  <p:nvPr/>
                </p:nvSpPr>
                <p:spPr bwMode="auto">
                  <a:xfrm>
                    <a:off x="2747" y="2369"/>
                    <a:ext cx="366" cy="501"/>
                  </a:xfrm>
                  <a:custGeom>
                    <a:avLst/>
                    <a:gdLst>
                      <a:gd name="T0" fmla="*/ 149 w 934"/>
                      <a:gd name="T1" fmla="*/ 155 h 1194"/>
                      <a:gd name="T2" fmla="*/ 235 w 934"/>
                      <a:gd name="T3" fmla="*/ 5 h 1194"/>
                      <a:gd name="T4" fmla="*/ 363 w 934"/>
                      <a:gd name="T5" fmla="*/ 185 h 1194"/>
                      <a:gd name="T6" fmla="*/ 253 w 934"/>
                      <a:gd name="T7" fmla="*/ 456 h 1194"/>
                      <a:gd name="T8" fmla="*/ 67 w 934"/>
                      <a:gd name="T9" fmla="*/ 456 h 1194"/>
                      <a:gd name="T10" fmla="*/ 24 w 934"/>
                      <a:gd name="T11" fmla="*/ 289 h 1194"/>
                      <a:gd name="T12" fmla="*/ 213 w 934"/>
                      <a:gd name="T13" fmla="*/ 256 h 1194"/>
                      <a:gd name="T14" fmla="*/ 256 w 934"/>
                      <a:gd name="T15" fmla="*/ 149 h 1194"/>
                      <a:gd name="T16" fmla="*/ 170 w 934"/>
                      <a:gd name="T17" fmla="*/ 204 h 1194"/>
                      <a:gd name="T18" fmla="*/ 149 w 934"/>
                      <a:gd name="T19" fmla="*/ 155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3175" cmpd="sng">
                    <a:solidFill>
                      <a:srgbClr val="003300"/>
                    </a:solidFill>
                    <a:round/>
                    <a:headEnd/>
                    <a:tailEnd/>
                  </a:ln>
                  <a:effectLst>
                    <a:outerShdw dist="35921" dir="2700000" algn="ctr" rotWithShape="0">
                      <a:schemeClr val="bg2"/>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54" name="Freeform 162"/>
                  <p:cNvSpPr>
                    <a:spLocks/>
                  </p:cNvSpPr>
                  <p:nvPr/>
                </p:nvSpPr>
                <p:spPr bwMode="auto">
                  <a:xfrm>
                    <a:off x="3077" y="2369"/>
                    <a:ext cx="366" cy="501"/>
                  </a:xfrm>
                  <a:custGeom>
                    <a:avLst/>
                    <a:gdLst>
                      <a:gd name="T0" fmla="*/ 149 w 934"/>
                      <a:gd name="T1" fmla="*/ 155 h 1194"/>
                      <a:gd name="T2" fmla="*/ 235 w 934"/>
                      <a:gd name="T3" fmla="*/ 5 h 1194"/>
                      <a:gd name="T4" fmla="*/ 363 w 934"/>
                      <a:gd name="T5" fmla="*/ 185 h 1194"/>
                      <a:gd name="T6" fmla="*/ 253 w 934"/>
                      <a:gd name="T7" fmla="*/ 456 h 1194"/>
                      <a:gd name="T8" fmla="*/ 67 w 934"/>
                      <a:gd name="T9" fmla="*/ 456 h 1194"/>
                      <a:gd name="T10" fmla="*/ 24 w 934"/>
                      <a:gd name="T11" fmla="*/ 289 h 1194"/>
                      <a:gd name="T12" fmla="*/ 213 w 934"/>
                      <a:gd name="T13" fmla="*/ 256 h 1194"/>
                      <a:gd name="T14" fmla="*/ 256 w 934"/>
                      <a:gd name="T15" fmla="*/ 149 h 1194"/>
                      <a:gd name="T16" fmla="*/ 170 w 934"/>
                      <a:gd name="T17" fmla="*/ 204 h 1194"/>
                      <a:gd name="T18" fmla="*/ 149 w 934"/>
                      <a:gd name="T19" fmla="*/ 155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3175" cmpd="sng">
                    <a:solidFill>
                      <a:srgbClr val="003300"/>
                    </a:solidFill>
                    <a:round/>
                    <a:headEnd/>
                    <a:tailEnd/>
                  </a:ln>
                  <a:effectLst>
                    <a:outerShdw dist="35921" dir="2700000" algn="ctr" rotWithShape="0">
                      <a:schemeClr val="bg2"/>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32948" name="Group 163"/>
                <p:cNvGrpSpPr>
                  <a:grpSpLocks/>
                </p:cNvGrpSpPr>
                <p:nvPr/>
              </p:nvGrpSpPr>
              <p:grpSpPr bwMode="auto">
                <a:xfrm>
                  <a:off x="2417" y="1377"/>
                  <a:ext cx="1026" cy="501"/>
                  <a:chOff x="2417" y="2369"/>
                  <a:chExt cx="1026" cy="501"/>
                </a:xfrm>
              </p:grpSpPr>
              <p:sp>
                <p:nvSpPr>
                  <p:cNvPr id="32949" name="Freeform 164"/>
                  <p:cNvSpPr>
                    <a:spLocks/>
                  </p:cNvSpPr>
                  <p:nvPr/>
                </p:nvSpPr>
                <p:spPr bwMode="auto">
                  <a:xfrm>
                    <a:off x="2417" y="2369"/>
                    <a:ext cx="366" cy="501"/>
                  </a:xfrm>
                  <a:custGeom>
                    <a:avLst/>
                    <a:gdLst>
                      <a:gd name="T0" fmla="*/ 149 w 934"/>
                      <a:gd name="T1" fmla="*/ 155 h 1194"/>
                      <a:gd name="T2" fmla="*/ 235 w 934"/>
                      <a:gd name="T3" fmla="*/ 5 h 1194"/>
                      <a:gd name="T4" fmla="*/ 363 w 934"/>
                      <a:gd name="T5" fmla="*/ 185 h 1194"/>
                      <a:gd name="T6" fmla="*/ 253 w 934"/>
                      <a:gd name="T7" fmla="*/ 456 h 1194"/>
                      <a:gd name="T8" fmla="*/ 67 w 934"/>
                      <a:gd name="T9" fmla="*/ 456 h 1194"/>
                      <a:gd name="T10" fmla="*/ 24 w 934"/>
                      <a:gd name="T11" fmla="*/ 289 h 1194"/>
                      <a:gd name="T12" fmla="*/ 213 w 934"/>
                      <a:gd name="T13" fmla="*/ 256 h 1194"/>
                      <a:gd name="T14" fmla="*/ 256 w 934"/>
                      <a:gd name="T15" fmla="*/ 149 h 1194"/>
                      <a:gd name="T16" fmla="*/ 170 w 934"/>
                      <a:gd name="T17" fmla="*/ 204 h 1194"/>
                      <a:gd name="T18" fmla="*/ 149 w 934"/>
                      <a:gd name="T19" fmla="*/ 155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3175" cmpd="sng">
                    <a:solidFill>
                      <a:srgbClr val="003300"/>
                    </a:solidFill>
                    <a:round/>
                    <a:headEnd/>
                    <a:tailEnd/>
                  </a:ln>
                  <a:effectLst>
                    <a:outerShdw dist="35921" dir="2700000" algn="ctr" rotWithShape="0">
                      <a:schemeClr val="bg2"/>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50" name="Freeform 165"/>
                  <p:cNvSpPr>
                    <a:spLocks/>
                  </p:cNvSpPr>
                  <p:nvPr/>
                </p:nvSpPr>
                <p:spPr bwMode="auto">
                  <a:xfrm>
                    <a:off x="2747" y="2369"/>
                    <a:ext cx="366" cy="501"/>
                  </a:xfrm>
                  <a:custGeom>
                    <a:avLst/>
                    <a:gdLst>
                      <a:gd name="T0" fmla="*/ 149 w 934"/>
                      <a:gd name="T1" fmla="*/ 155 h 1194"/>
                      <a:gd name="T2" fmla="*/ 235 w 934"/>
                      <a:gd name="T3" fmla="*/ 5 h 1194"/>
                      <a:gd name="T4" fmla="*/ 363 w 934"/>
                      <a:gd name="T5" fmla="*/ 185 h 1194"/>
                      <a:gd name="T6" fmla="*/ 253 w 934"/>
                      <a:gd name="T7" fmla="*/ 456 h 1194"/>
                      <a:gd name="T8" fmla="*/ 67 w 934"/>
                      <a:gd name="T9" fmla="*/ 456 h 1194"/>
                      <a:gd name="T10" fmla="*/ 24 w 934"/>
                      <a:gd name="T11" fmla="*/ 289 h 1194"/>
                      <a:gd name="T12" fmla="*/ 213 w 934"/>
                      <a:gd name="T13" fmla="*/ 256 h 1194"/>
                      <a:gd name="T14" fmla="*/ 256 w 934"/>
                      <a:gd name="T15" fmla="*/ 149 h 1194"/>
                      <a:gd name="T16" fmla="*/ 170 w 934"/>
                      <a:gd name="T17" fmla="*/ 204 h 1194"/>
                      <a:gd name="T18" fmla="*/ 149 w 934"/>
                      <a:gd name="T19" fmla="*/ 155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3175" cmpd="sng">
                    <a:solidFill>
                      <a:srgbClr val="003300"/>
                    </a:solidFill>
                    <a:round/>
                    <a:headEnd/>
                    <a:tailEnd/>
                  </a:ln>
                  <a:effectLst>
                    <a:outerShdw dist="35921" dir="2700000" algn="ctr" rotWithShape="0">
                      <a:schemeClr val="bg2"/>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51" name="Freeform 166"/>
                  <p:cNvSpPr>
                    <a:spLocks/>
                  </p:cNvSpPr>
                  <p:nvPr/>
                </p:nvSpPr>
                <p:spPr bwMode="auto">
                  <a:xfrm>
                    <a:off x="3077" y="2369"/>
                    <a:ext cx="366" cy="501"/>
                  </a:xfrm>
                  <a:custGeom>
                    <a:avLst/>
                    <a:gdLst>
                      <a:gd name="T0" fmla="*/ 149 w 934"/>
                      <a:gd name="T1" fmla="*/ 155 h 1194"/>
                      <a:gd name="T2" fmla="*/ 235 w 934"/>
                      <a:gd name="T3" fmla="*/ 5 h 1194"/>
                      <a:gd name="T4" fmla="*/ 363 w 934"/>
                      <a:gd name="T5" fmla="*/ 185 h 1194"/>
                      <a:gd name="T6" fmla="*/ 253 w 934"/>
                      <a:gd name="T7" fmla="*/ 456 h 1194"/>
                      <a:gd name="T8" fmla="*/ 67 w 934"/>
                      <a:gd name="T9" fmla="*/ 456 h 1194"/>
                      <a:gd name="T10" fmla="*/ 24 w 934"/>
                      <a:gd name="T11" fmla="*/ 289 h 1194"/>
                      <a:gd name="T12" fmla="*/ 213 w 934"/>
                      <a:gd name="T13" fmla="*/ 256 h 1194"/>
                      <a:gd name="T14" fmla="*/ 256 w 934"/>
                      <a:gd name="T15" fmla="*/ 149 h 1194"/>
                      <a:gd name="T16" fmla="*/ 170 w 934"/>
                      <a:gd name="T17" fmla="*/ 204 h 1194"/>
                      <a:gd name="T18" fmla="*/ 149 w 934"/>
                      <a:gd name="T19" fmla="*/ 155 h 11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34" h="1194">
                        <a:moveTo>
                          <a:pt x="381" y="370"/>
                        </a:moveTo>
                        <a:cubicBezTo>
                          <a:pt x="408" y="291"/>
                          <a:pt x="508" y="0"/>
                          <a:pt x="599" y="12"/>
                        </a:cubicBezTo>
                        <a:cubicBezTo>
                          <a:pt x="690" y="24"/>
                          <a:pt x="918" y="261"/>
                          <a:pt x="926" y="440"/>
                        </a:cubicBezTo>
                        <a:cubicBezTo>
                          <a:pt x="934" y="619"/>
                          <a:pt x="771" y="978"/>
                          <a:pt x="645" y="1086"/>
                        </a:cubicBezTo>
                        <a:cubicBezTo>
                          <a:pt x="519" y="1194"/>
                          <a:pt x="268" y="1152"/>
                          <a:pt x="171" y="1086"/>
                        </a:cubicBezTo>
                        <a:cubicBezTo>
                          <a:pt x="74" y="1020"/>
                          <a:pt x="0" y="768"/>
                          <a:pt x="62" y="689"/>
                        </a:cubicBezTo>
                        <a:cubicBezTo>
                          <a:pt x="124" y="610"/>
                          <a:pt x="446" y="667"/>
                          <a:pt x="544" y="611"/>
                        </a:cubicBezTo>
                        <a:cubicBezTo>
                          <a:pt x="642" y="555"/>
                          <a:pt x="671" y="376"/>
                          <a:pt x="653" y="355"/>
                        </a:cubicBezTo>
                        <a:cubicBezTo>
                          <a:pt x="635" y="334"/>
                          <a:pt x="476" y="490"/>
                          <a:pt x="435" y="487"/>
                        </a:cubicBezTo>
                        <a:cubicBezTo>
                          <a:pt x="394" y="484"/>
                          <a:pt x="354" y="449"/>
                          <a:pt x="381" y="370"/>
                        </a:cubicBezTo>
                        <a:close/>
                      </a:path>
                    </a:pathLst>
                  </a:custGeom>
                  <a:solidFill>
                    <a:srgbClr val="66CCFF"/>
                  </a:solidFill>
                  <a:ln w="3175" cmpd="sng">
                    <a:solidFill>
                      <a:srgbClr val="003300"/>
                    </a:solidFill>
                    <a:round/>
                    <a:headEnd/>
                    <a:tailEnd/>
                  </a:ln>
                  <a:effectLst>
                    <a:outerShdw dist="35921" dir="2700000" algn="ctr" rotWithShape="0">
                      <a:schemeClr val="bg2"/>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grpSp>
        <p:grpSp>
          <p:nvGrpSpPr>
            <p:cNvPr id="32928" name="Group 167"/>
            <p:cNvGrpSpPr>
              <a:grpSpLocks/>
            </p:cNvGrpSpPr>
            <p:nvPr/>
          </p:nvGrpSpPr>
          <p:grpSpPr bwMode="auto">
            <a:xfrm>
              <a:off x="1682" y="757"/>
              <a:ext cx="500" cy="745"/>
              <a:chOff x="3058" y="693"/>
              <a:chExt cx="500" cy="745"/>
            </a:xfrm>
          </p:grpSpPr>
          <p:grpSp>
            <p:nvGrpSpPr>
              <p:cNvPr id="32929" name="Group 168"/>
              <p:cNvGrpSpPr>
                <a:grpSpLocks/>
              </p:cNvGrpSpPr>
              <p:nvPr/>
            </p:nvGrpSpPr>
            <p:grpSpPr bwMode="auto">
              <a:xfrm>
                <a:off x="3058" y="693"/>
                <a:ext cx="500" cy="58"/>
                <a:chOff x="3068" y="693"/>
                <a:chExt cx="500" cy="58"/>
              </a:xfrm>
            </p:grpSpPr>
            <p:sp>
              <p:nvSpPr>
                <p:cNvPr id="32938" name="Oval 169"/>
                <p:cNvSpPr>
                  <a:spLocks noChangeArrowheads="1"/>
                </p:cNvSpPr>
                <p:nvPr/>
              </p:nvSpPr>
              <p:spPr bwMode="auto">
                <a:xfrm>
                  <a:off x="3068" y="693"/>
                  <a:ext cx="58" cy="58"/>
                </a:xfrm>
                <a:prstGeom prst="ellipse">
                  <a:avLst/>
                </a:prstGeom>
                <a:solidFill>
                  <a:srgbClr val="FF3300"/>
                </a:solidFill>
                <a:ln w="3175" algn="ctr">
                  <a:solidFill>
                    <a:srgbClr val="00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39" name="Oval 170"/>
                <p:cNvSpPr>
                  <a:spLocks noChangeArrowheads="1"/>
                </p:cNvSpPr>
                <p:nvPr/>
              </p:nvSpPr>
              <p:spPr bwMode="auto">
                <a:xfrm>
                  <a:off x="3289" y="693"/>
                  <a:ext cx="58" cy="58"/>
                </a:xfrm>
                <a:prstGeom prst="ellipse">
                  <a:avLst/>
                </a:prstGeom>
                <a:solidFill>
                  <a:srgbClr val="FF3300"/>
                </a:solidFill>
                <a:ln w="3175" algn="ctr">
                  <a:solidFill>
                    <a:srgbClr val="00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40" name="Oval 171"/>
                <p:cNvSpPr>
                  <a:spLocks noChangeArrowheads="1"/>
                </p:cNvSpPr>
                <p:nvPr/>
              </p:nvSpPr>
              <p:spPr bwMode="auto">
                <a:xfrm>
                  <a:off x="3510" y="693"/>
                  <a:ext cx="58" cy="58"/>
                </a:xfrm>
                <a:prstGeom prst="ellipse">
                  <a:avLst/>
                </a:prstGeom>
                <a:solidFill>
                  <a:srgbClr val="FF3300"/>
                </a:solidFill>
                <a:ln w="3175" algn="ctr">
                  <a:solidFill>
                    <a:srgbClr val="00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32930" name="Group 172"/>
              <p:cNvGrpSpPr>
                <a:grpSpLocks/>
              </p:cNvGrpSpPr>
              <p:nvPr/>
            </p:nvGrpSpPr>
            <p:grpSpPr bwMode="auto">
              <a:xfrm>
                <a:off x="3058" y="1036"/>
                <a:ext cx="500" cy="58"/>
                <a:chOff x="3068" y="693"/>
                <a:chExt cx="500" cy="58"/>
              </a:xfrm>
            </p:grpSpPr>
            <p:sp>
              <p:nvSpPr>
                <p:cNvPr id="32935" name="Oval 173"/>
                <p:cNvSpPr>
                  <a:spLocks noChangeArrowheads="1"/>
                </p:cNvSpPr>
                <p:nvPr/>
              </p:nvSpPr>
              <p:spPr bwMode="auto">
                <a:xfrm>
                  <a:off x="3068" y="693"/>
                  <a:ext cx="58" cy="58"/>
                </a:xfrm>
                <a:prstGeom prst="ellipse">
                  <a:avLst/>
                </a:prstGeom>
                <a:solidFill>
                  <a:srgbClr val="FF3300"/>
                </a:solidFill>
                <a:ln w="3175" algn="ctr">
                  <a:solidFill>
                    <a:srgbClr val="00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36" name="Oval 174"/>
                <p:cNvSpPr>
                  <a:spLocks noChangeArrowheads="1"/>
                </p:cNvSpPr>
                <p:nvPr/>
              </p:nvSpPr>
              <p:spPr bwMode="auto">
                <a:xfrm>
                  <a:off x="3289" y="693"/>
                  <a:ext cx="58" cy="58"/>
                </a:xfrm>
                <a:prstGeom prst="ellipse">
                  <a:avLst/>
                </a:prstGeom>
                <a:solidFill>
                  <a:srgbClr val="FF3300"/>
                </a:solidFill>
                <a:ln w="3175" algn="ctr">
                  <a:solidFill>
                    <a:srgbClr val="00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37" name="Oval 175"/>
                <p:cNvSpPr>
                  <a:spLocks noChangeArrowheads="1"/>
                </p:cNvSpPr>
                <p:nvPr/>
              </p:nvSpPr>
              <p:spPr bwMode="auto">
                <a:xfrm>
                  <a:off x="3510" y="693"/>
                  <a:ext cx="58" cy="58"/>
                </a:xfrm>
                <a:prstGeom prst="ellipse">
                  <a:avLst/>
                </a:prstGeom>
                <a:solidFill>
                  <a:srgbClr val="FF3300"/>
                </a:solidFill>
                <a:ln w="3175" algn="ctr">
                  <a:solidFill>
                    <a:srgbClr val="00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32931" name="Group 176"/>
              <p:cNvGrpSpPr>
                <a:grpSpLocks/>
              </p:cNvGrpSpPr>
              <p:nvPr/>
            </p:nvGrpSpPr>
            <p:grpSpPr bwMode="auto">
              <a:xfrm>
                <a:off x="3058" y="1380"/>
                <a:ext cx="500" cy="58"/>
                <a:chOff x="3068" y="693"/>
                <a:chExt cx="500" cy="58"/>
              </a:xfrm>
            </p:grpSpPr>
            <p:sp>
              <p:nvSpPr>
                <p:cNvPr id="32932" name="Oval 177"/>
                <p:cNvSpPr>
                  <a:spLocks noChangeArrowheads="1"/>
                </p:cNvSpPr>
                <p:nvPr/>
              </p:nvSpPr>
              <p:spPr bwMode="auto">
                <a:xfrm>
                  <a:off x="3068" y="693"/>
                  <a:ext cx="58" cy="58"/>
                </a:xfrm>
                <a:prstGeom prst="ellipse">
                  <a:avLst/>
                </a:prstGeom>
                <a:solidFill>
                  <a:srgbClr val="FF3300"/>
                </a:solidFill>
                <a:ln w="3175" algn="ctr">
                  <a:solidFill>
                    <a:srgbClr val="00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33" name="Oval 178"/>
                <p:cNvSpPr>
                  <a:spLocks noChangeArrowheads="1"/>
                </p:cNvSpPr>
                <p:nvPr/>
              </p:nvSpPr>
              <p:spPr bwMode="auto">
                <a:xfrm>
                  <a:off x="3289" y="693"/>
                  <a:ext cx="58" cy="58"/>
                </a:xfrm>
                <a:prstGeom prst="ellipse">
                  <a:avLst/>
                </a:prstGeom>
                <a:solidFill>
                  <a:srgbClr val="FF3300"/>
                </a:solidFill>
                <a:ln w="3175" algn="ctr">
                  <a:solidFill>
                    <a:srgbClr val="00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34" name="Oval 179"/>
                <p:cNvSpPr>
                  <a:spLocks noChangeArrowheads="1"/>
                </p:cNvSpPr>
                <p:nvPr/>
              </p:nvSpPr>
              <p:spPr bwMode="auto">
                <a:xfrm>
                  <a:off x="3510" y="693"/>
                  <a:ext cx="58" cy="58"/>
                </a:xfrm>
                <a:prstGeom prst="ellipse">
                  <a:avLst/>
                </a:prstGeom>
                <a:solidFill>
                  <a:srgbClr val="FF3300"/>
                </a:solidFill>
                <a:ln w="3175" algn="ctr">
                  <a:solidFill>
                    <a:srgbClr val="00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grpSp>
      <p:sp>
        <p:nvSpPr>
          <p:cNvPr id="32774" name="Text Box 182"/>
          <p:cNvSpPr txBox="1">
            <a:spLocks noChangeArrowheads="1"/>
          </p:cNvSpPr>
          <p:nvPr/>
        </p:nvSpPr>
        <p:spPr bwMode="auto">
          <a:xfrm>
            <a:off x="2622893" y="2045873"/>
            <a:ext cx="9302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Helvetica" pitchFamily="34" charset="0"/>
                <a:ea typeface="+mn-ea"/>
                <a:cs typeface="+mn-cs"/>
              </a:rPr>
              <a:t>diffraction</a:t>
            </a:r>
          </a:p>
        </p:txBody>
      </p:sp>
      <p:sp>
        <p:nvSpPr>
          <p:cNvPr id="455863" name="Text Box 183"/>
          <p:cNvSpPr txBox="1">
            <a:spLocks noChangeArrowheads="1"/>
          </p:cNvSpPr>
          <p:nvPr/>
        </p:nvSpPr>
        <p:spPr bwMode="auto">
          <a:xfrm>
            <a:off x="1361165" y="4614862"/>
            <a:ext cx="12308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cmpd="tri"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CC00"/>
                </a:solidFill>
                <a:effectLst/>
                <a:uLnTx/>
                <a:uFillTx/>
                <a:latin typeface="Helvetica" pitchFamily="34" charset="0"/>
                <a:ea typeface="+mn-ea"/>
                <a:cs typeface="+mn-cs"/>
              </a:rPr>
              <a:t>|</a:t>
            </a:r>
            <a:r>
              <a:rPr kumimoji="0" lang="en-US" sz="1600" b="1" i="0" u="none" strike="noStrike" kern="1200" cap="none" spc="0" normalizeH="0" baseline="0" noProof="0" dirty="0">
                <a:ln>
                  <a:noFill/>
                </a:ln>
                <a:solidFill>
                  <a:srgbClr val="33CC33"/>
                </a:solidFill>
                <a:effectLst/>
                <a:uLnTx/>
                <a:uFillTx/>
                <a:latin typeface="Helvetica" pitchFamily="34" charset="0"/>
                <a:ea typeface="+mn-ea"/>
                <a:cs typeface="+mn-cs"/>
              </a:rPr>
              <a:t>F</a:t>
            </a:r>
            <a:r>
              <a:rPr kumimoji="0" lang="en-US" sz="1600" b="1" i="0" u="none" strike="noStrike" kern="1200" cap="none" spc="0" normalizeH="0" baseline="-25000" noProof="0" dirty="0">
                <a:ln>
                  <a:noFill/>
                </a:ln>
                <a:solidFill>
                  <a:srgbClr val="33CC33"/>
                </a:solidFill>
                <a:effectLst/>
                <a:uLnTx/>
                <a:uFillTx/>
                <a:latin typeface="Helvetica" pitchFamily="34" charset="0"/>
                <a:ea typeface="+mn-ea"/>
                <a:cs typeface="+mn-cs"/>
              </a:rPr>
              <a:t>PH</a:t>
            </a:r>
            <a:r>
              <a:rPr kumimoji="0" lang="en-US" sz="1600" b="1" i="0" u="none" strike="noStrike" kern="1200" cap="none" spc="0" normalizeH="0" baseline="-50000" noProof="0" dirty="0">
                <a:ln>
                  <a:noFill/>
                </a:ln>
                <a:solidFill>
                  <a:srgbClr val="33CC33"/>
                </a:solidFill>
                <a:effectLst/>
                <a:uLnTx/>
                <a:uFillTx/>
                <a:latin typeface="Symbol" pitchFamily="18" charset="2"/>
                <a:ea typeface="+mn-ea"/>
                <a:cs typeface="+mn-cs"/>
              </a:rPr>
              <a:t>l</a:t>
            </a:r>
            <a:r>
              <a:rPr kumimoji="0" lang="en-US" sz="1600" b="1" i="0" u="none" strike="noStrike" kern="1200" cap="none" spc="0" normalizeH="0" baseline="-50000" noProof="0" dirty="0">
                <a:ln>
                  <a:noFill/>
                </a:ln>
                <a:solidFill>
                  <a:srgbClr val="33CC33"/>
                </a:solidFill>
                <a:effectLst/>
                <a:uLnTx/>
                <a:uFillTx/>
                <a:latin typeface="Helvetica" pitchFamily="34" charset="0"/>
                <a:ea typeface="+mn-ea"/>
                <a:cs typeface="+mn-cs"/>
              </a:rPr>
              <a:t>1</a:t>
            </a:r>
            <a:r>
              <a:rPr kumimoji="0" lang="en-US" sz="1600" b="1" i="0" u="none" strike="noStrike" kern="1200" cap="none" spc="0" normalizeH="0" baseline="0" noProof="0" dirty="0">
                <a:ln>
                  <a:noFill/>
                </a:ln>
                <a:solidFill>
                  <a:srgbClr val="33CC33"/>
                </a:solidFill>
                <a:effectLst/>
                <a:uLnTx/>
                <a:uFillTx/>
                <a:latin typeface="Helvetica" pitchFamily="34" charset="0"/>
                <a:ea typeface="+mn-ea"/>
                <a:cs typeface="+mn-cs"/>
              </a:rPr>
              <a:t>|</a:t>
            </a:r>
            <a:r>
              <a:rPr kumimoji="0" lang="en-US" sz="1600" b="1" i="0" u="none" strike="noStrike" kern="1200" cap="none" spc="0" normalizeH="0" baseline="-40000" noProof="0" dirty="0">
                <a:ln>
                  <a:noFill/>
                </a:ln>
                <a:solidFill>
                  <a:srgbClr val="33CC33"/>
                </a:solidFill>
                <a:effectLst/>
                <a:uLnTx/>
                <a:uFillTx/>
                <a:latin typeface="Helvetica" pitchFamily="34" charset="0"/>
                <a:ea typeface="+mn-ea"/>
                <a:cs typeface="+mn-cs"/>
              </a:rPr>
              <a:t>-1-1-1</a:t>
            </a:r>
            <a:r>
              <a:rPr kumimoji="0" lang="en-US" sz="1600" b="1" i="0" u="none" strike="noStrike" kern="1200" cap="none" spc="0" normalizeH="0" baseline="0" noProof="0" dirty="0">
                <a:ln>
                  <a:noFill/>
                </a:ln>
                <a:solidFill>
                  <a:srgbClr val="33CC33"/>
                </a:solidFill>
                <a:effectLst/>
                <a:uLnTx/>
                <a:uFillTx/>
                <a:latin typeface="Helvetica" pitchFamily="34" charset="0"/>
                <a:ea typeface="+mn-ea"/>
                <a:cs typeface="+mn-cs"/>
              </a:rPr>
              <a:t>*</a:t>
            </a:r>
          </a:p>
        </p:txBody>
      </p:sp>
      <p:sp>
        <p:nvSpPr>
          <p:cNvPr id="32777" name="Text Box 185"/>
          <p:cNvSpPr txBox="1">
            <a:spLocks noChangeArrowheads="1"/>
          </p:cNvSpPr>
          <p:nvPr/>
        </p:nvSpPr>
        <p:spPr bwMode="auto">
          <a:xfrm>
            <a:off x="1674813" y="749301"/>
            <a:ext cx="16462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Helvetica" pitchFamily="34" charset="0"/>
                <a:ea typeface="+mn-ea"/>
                <a:cs typeface="+mn-cs"/>
              </a:rPr>
              <a:t>Protein+Heavy atom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Helvetica" pitchFamily="34" charset="0"/>
                <a:ea typeface="+mn-ea"/>
                <a:cs typeface="+mn-cs"/>
              </a:rPr>
              <a:t>crystal</a:t>
            </a:r>
          </a:p>
        </p:txBody>
      </p:sp>
      <p:sp>
        <p:nvSpPr>
          <p:cNvPr id="455866" name="Text Box 186"/>
          <p:cNvSpPr txBox="1">
            <a:spLocks noChangeArrowheads="1"/>
          </p:cNvSpPr>
          <p:nvPr/>
        </p:nvSpPr>
        <p:spPr bwMode="auto">
          <a:xfrm>
            <a:off x="6467475" y="625475"/>
            <a:ext cx="1114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Helvetica" pitchFamily="34" charset="0"/>
                <a:ea typeface="+mn-ea"/>
                <a:cs typeface="+mn-cs"/>
              </a:rPr>
              <a:t>Heavy atom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Helvetica" pitchFamily="34" charset="0"/>
                <a:ea typeface="+mn-ea"/>
                <a:cs typeface="+mn-cs"/>
              </a:rPr>
              <a:t>substructure</a:t>
            </a:r>
          </a:p>
        </p:txBody>
      </p:sp>
      <p:sp>
        <p:nvSpPr>
          <p:cNvPr id="455870" name="Line 190"/>
          <p:cNvSpPr>
            <a:spLocks noChangeShapeType="1"/>
          </p:cNvSpPr>
          <p:nvPr/>
        </p:nvSpPr>
        <p:spPr bwMode="auto">
          <a:xfrm>
            <a:off x="7102475" y="2286000"/>
            <a:ext cx="0" cy="120868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455871" name="Text Box 191"/>
          <p:cNvSpPr txBox="1">
            <a:spLocks noChangeArrowheads="1"/>
          </p:cNvSpPr>
          <p:nvPr/>
        </p:nvSpPr>
        <p:spPr bwMode="auto">
          <a:xfrm>
            <a:off x="7532688" y="2327275"/>
            <a:ext cx="6334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Helvetica" pitchFamily="34" charset="0"/>
                <a:ea typeface="+mn-ea"/>
                <a:cs typeface="+mn-cs"/>
              </a:rPr>
              <a:t>Graph</a:t>
            </a:r>
            <a:endParaRPr kumimoji="0" lang="en-US" sz="1400" b="1" i="0" u="none" strike="noStrike" kern="1200" cap="none" spc="0" normalizeH="0" baseline="0" noProof="0" dirty="0">
              <a:ln>
                <a:noFill/>
              </a:ln>
              <a:solidFill>
                <a:srgbClr val="000000"/>
              </a:solidFill>
              <a:effectLst/>
              <a:uLnTx/>
              <a:uFillTx/>
              <a:latin typeface="Helvetica" pitchFamily="34" charset="0"/>
              <a:ea typeface="+mn-ea"/>
              <a:cs typeface="+mn-cs"/>
            </a:endParaRPr>
          </a:p>
        </p:txBody>
      </p:sp>
      <p:sp>
        <p:nvSpPr>
          <p:cNvPr id="455872" name="Text Box 192"/>
          <p:cNvSpPr txBox="1">
            <a:spLocks noChangeArrowheads="1"/>
          </p:cNvSpPr>
          <p:nvPr/>
        </p:nvSpPr>
        <p:spPr bwMode="auto">
          <a:xfrm>
            <a:off x="7726131" y="962025"/>
            <a:ext cx="1164100"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Helvetica" pitchFamily="34" charset="0"/>
                <a:ea typeface="+mn-ea"/>
                <a:cs typeface="+mn-cs"/>
              </a:rPr>
              <a:t>Calculate </a:t>
            </a:r>
            <a:r>
              <a:rPr kumimoji="0" lang="en-US" sz="1400" b="1" i="0" u="none" strike="noStrike" kern="1200" cap="none" spc="0" normalizeH="0" baseline="0" noProof="0" dirty="0" err="1">
                <a:ln>
                  <a:noFill/>
                </a:ln>
                <a:solidFill>
                  <a:srgbClr val="FF3300"/>
                </a:solidFill>
                <a:effectLst>
                  <a:outerShdw blurRad="38100" dist="38100" dir="2700000" algn="tl">
                    <a:srgbClr val="C0C0C0"/>
                  </a:outerShdw>
                </a:effectLst>
                <a:uLnTx/>
                <a:uFillTx/>
                <a:latin typeface="Helvetica" pitchFamily="34" charset="0"/>
                <a:ea typeface="+mn-ea"/>
                <a:cs typeface="+mn-cs"/>
              </a:rPr>
              <a:t>f</a:t>
            </a:r>
            <a:r>
              <a:rPr kumimoji="0" lang="en-US" sz="1400" b="1" i="0" u="none" strike="noStrike" kern="1200" cap="none" spc="0" normalizeH="0" baseline="-25000" noProof="0" dirty="0" err="1">
                <a:ln>
                  <a:noFill/>
                </a:ln>
                <a:solidFill>
                  <a:srgbClr val="FF3300"/>
                </a:solidFill>
                <a:effectLst>
                  <a:outerShdw blurRad="38100" dist="38100" dir="2700000" algn="tl">
                    <a:srgbClr val="C0C0C0"/>
                  </a:outerShdw>
                </a:effectLst>
                <a:uLnTx/>
                <a:uFillTx/>
                <a:latin typeface="Helvetica" pitchFamily="34" charset="0"/>
                <a:ea typeface="+mn-ea"/>
                <a:cs typeface="+mn-cs"/>
              </a:rPr>
              <a:t>H</a:t>
            </a:r>
            <a:r>
              <a:rPr kumimoji="0" lang="en-US" sz="1400" b="1" i="0" u="none" strike="noStrike" kern="1200" cap="none" spc="0" normalizeH="0" baseline="-25000" noProof="0" dirty="0">
                <a:ln>
                  <a:noFill/>
                </a:ln>
                <a:solidFill>
                  <a:srgbClr val="FF3300"/>
                </a:solidFill>
                <a:effectLst>
                  <a:outerShdw blurRad="38100" dist="38100" dir="2700000" algn="tl">
                    <a:srgbClr val="C0C0C0"/>
                  </a:outerShdw>
                </a:effectLst>
                <a:uLnTx/>
                <a:uFillTx/>
                <a:latin typeface="Helvetica" pitchFamily="34" charset="0"/>
                <a:ea typeface="+mn-ea"/>
                <a:cs typeface="+mn-cs"/>
              </a:rPr>
              <a:t> (</a:t>
            </a:r>
            <a:r>
              <a:rPr kumimoji="0" lang="en-US" sz="1400" b="1" i="0" u="none" strike="noStrike" kern="1200" cap="none" spc="0" normalizeH="0" baseline="-25000" noProof="0" dirty="0" err="1">
                <a:ln>
                  <a:noFill/>
                </a:ln>
                <a:solidFill>
                  <a:srgbClr val="FF3300"/>
                </a:solidFill>
                <a:effectLst>
                  <a:outerShdw blurRad="38100" dist="38100" dir="2700000" algn="tl">
                    <a:srgbClr val="C0C0C0"/>
                  </a:outerShdw>
                </a:effectLst>
                <a:uLnTx/>
                <a:uFillTx/>
                <a:latin typeface="Helvetica" pitchFamily="34" charset="0"/>
                <a:ea typeface="+mn-ea"/>
                <a:cs typeface="+mn-cs"/>
              </a:rPr>
              <a:t>hkl</a:t>
            </a:r>
            <a:r>
              <a:rPr kumimoji="0" lang="en-US" sz="1400" b="1" i="0" u="none" strike="noStrike" kern="1200" cap="none" spc="0" normalizeH="0" baseline="-25000" noProof="0" dirty="0">
                <a:ln>
                  <a:noFill/>
                </a:ln>
                <a:solidFill>
                  <a:srgbClr val="FF3300"/>
                </a:solidFill>
                <a:effectLst>
                  <a:outerShdw blurRad="38100" dist="38100" dir="2700000" algn="tl">
                    <a:srgbClr val="C0C0C0"/>
                  </a:outerShdw>
                </a:effectLst>
                <a:uLnTx/>
                <a:uFillTx/>
                <a:latin typeface="Helvetica" pitchFamily="34" charset="0"/>
                <a:ea typeface="+mn-ea"/>
                <a:cs typeface="+mn-cs"/>
              </a:rPr>
              <a:t>)</a:t>
            </a:r>
            <a:endParaRPr kumimoji="0" lang="en-US" sz="900" b="1" i="0" u="none" strike="noStrike" kern="1200" cap="none" spc="0" normalizeH="0" baseline="0" noProof="0" dirty="0">
              <a:ln>
                <a:noFill/>
              </a:ln>
              <a:solidFill>
                <a:srgbClr val="000000"/>
              </a:solidFill>
              <a:effectLst/>
              <a:uLnTx/>
              <a:uFillTx/>
              <a:latin typeface="Helvetic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Helvetica" pitchFamily="34" charset="0"/>
                <a:ea typeface="+mn-ea"/>
                <a:cs typeface="+mn-cs"/>
              </a:rPr>
              <a:t>And </a:t>
            </a:r>
            <a:r>
              <a:rPr kumimoji="0" lang="en-US" sz="1400" b="1" i="0" u="none" strike="noStrike" kern="1200" cap="none" spc="0" normalizeH="0" baseline="0" noProof="0" dirty="0" err="1">
                <a:ln>
                  <a:noFill/>
                </a:ln>
                <a:solidFill>
                  <a:srgbClr val="FF3300"/>
                </a:solidFill>
                <a:effectLst>
                  <a:outerShdw blurRad="38100" dist="38100" dir="2700000" algn="tl">
                    <a:srgbClr val="C0C0C0"/>
                  </a:outerShdw>
                </a:effectLst>
                <a:uLnTx/>
                <a:uFillTx/>
                <a:latin typeface="Helvetica" pitchFamily="34" charset="0"/>
                <a:ea typeface="+mn-ea"/>
                <a:cs typeface="+mn-cs"/>
              </a:rPr>
              <a:t>f</a:t>
            </a:r>
            <a:r>
              <a:rPr kumimoji="0" lang="en-US" sz="1400" b="1" i="0" u="none" strike="noStrike" kern="1200" cap="none" spc="0" normalizeH="0" baseline="-25000" noProof="0" dirty="0" err="1">
                <a:ln>
                  <a:noFill/>
                </a:ln>
                <a:solidFill>
                  <a:srgbClr val="FF3300"/>
                </a:solidFill>
                <a:effectLst>
                  <a:outerShdw blurRad="38100" dist="38100" dir="2700000" algn="tl">
                    <a:srgbClr val="C0C0C0"/>
                  </a:outerShdw>
                </a:effectLst>
                <a:uLnTx/>
                <a:uFillTx/>
                <a:latin typeface="Helvetica" pitchFamily="34" charset="0"/>
                <a:ea typeface="+mn-ea"/>
                <a:cs typeface="+mn-cs"/>
              </a:rPr>
              <a:t>H</a:t>
            </a:r>
            <a:r>
              <a:rPr kumimoji="0" lang="en-US" sz="1400" b="1" i="0" u="none" strike="noStrike" kern="1200" cap="none" spc="0" normalizeH="0" baseline="-25000" noProof="0" dirty="0">
                <a:ln>
                  <a:noFill/>
                </a:ln>
                <a:solidFill>
                  <a:srgbClr val="FF3300"/>
                </a:solidFill>
                <a:effectLst>
                  <a:outerShdw blurRad="38100" dist="38100" dir="2700000" algn="tl">
                    <a:srgbClr val="C0C0C0"/>
                  </a:outerShdw>
                </a:effectLst>
                <a:uLnTx/>
                <a:uFillTx/>
                <a:latin typeface="Helvetica" pitchFamily="34" charset="0"/>
                <a:ea typeface="+mn-ea"/>
                <a:cs typeface="+mn-cs"/>
              </a:rPr>
              <a:t> (-h-k-l)</a:t>
            </a:r>
            <a:endParaRPr kumimoji="0" lang="en-US" sz="900" b="1" i="0" u="none" strike="noStrike" kern="1200" cap="none" spc="0" normalizeH="0" baseline="0" noProof="0" dirty="0">
              <a:ln>
                <a:noFill/>
              </a:ln>
              <a:solidFill>
                <a:srgbClr val="000000"/>
              </a:solidFill>
              <a:effectLst/>
              <a:uLnTx/>
              <a:uFillTx/>
              <a:latin typeface="Helvetic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Helvetica"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Helvetica" pitchFamily="34" charset="0"/>
                <a:ea typeface="+mn-ea"/>
                <a:cs typeface="+mn-cs"/>
              </a:rPr>
              <a:t>At</a:t>
            </a:r>
            <a:r>
              <a:rPr kumimoji="0" lang="en-US" sz="900" b="1" i="0" u="none" strike="noStrike" kern="1200" cap="none" spc="0" normalizeH="0" baseline="0" noProof="0" dirty="0">
                <a:ln>
                  <a:noFill/>
                </a:ln>
                <a:solidFill>
                  <a:srgbClr val="000000"/>
                </a:solidFill>
                <a:effectLst/>
                <a:uLnTx/>
                <a:uFillTx/>
                <a:latin typeface="Symbol" pitchFamily="18" charset="2"/>
                <a:ea typeface="+mn-ea"/>
                <a:cs typeface="+mn-cs"/>
              </a:rPr>
              <a:t> l</a:t>
            </a:r>
            <a:r>
              <a:rPr kumimoji="0" lang="en-US" sz="900" b="1" i="0" u="none" strike="noStrike" kern="1200" cap="none" spc="0" normalizeH="0" baseline="0" noProof="0" dirty="0">
                <a:ln>
                  <a:noFill/>
                </a:ln>
                <a:solidFill>
                  <a:srgbClr val="000000"/>
                </a:solidFill>
                <a:effectLst/>
                <a:uLnTx/>
                <a:uFillTx/>
                <a:latin typeface="Helvetica" pitchFamily="34" charset="0"/>
                <a:ea typeface="+mn-ea"/>
                <a:cs typeface="+mn-cs"/>
              </a:rPr>
              <a:t>1 and</a:t>
            </a:r>
            <a:r>
              <a:rPr kumimoji="0" lang="en-US" sz="900" b="1" i="0" u="none" strike="noStrike" kern="1200" cap="none" spc="0" normalizeH="0" baseline="0" noProof="0" dirty="0">
                <a:ln>
                  <a:noFill/>
                </a:ln>
                <a:solidFill>
                  <a:srgbClr val="000000"/>
                </a:solidFill>
                <a:effectLst/>
                <a:uLnTx/>
                <a:uFillTx/>
                <a:latin typeface="Symbol" pitchFamily="18" charset="2"/>
                <a:ea typeface="+mn-ea"/>
                <a:cs typeface="+mn-cs"/>
              </a:rPr>
              <a:t> l</a:t>
            </a:r>
            <a:r>
              <a:rPr kumimoji="0" lang="en-US" sz="900" b="1" i="0" u="none" strike="noStrike" kern="1200" cap="none" spc="0" normalizeH="0" baseline="0" noProof="0" dirty="0">
                <a:ln>
                  <a:noFill/>
                </a:ln>
                <a:solidFill>
                  <a:srgbClr val="000000"/>
                </a:solidFill>
                <a:effectLst/>
                <a:uLnTx/>
                <a:uFillTx/>
                <a:latin typeface="Helvetica" pitchFamily="34" charset="0"/>
                <a:ea typeface="+mn-ea"/>
                <a:cs typeface="+mn-cs"/>
              </a:rPr>
              <a:t>2</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Helvetica" pitchFamily="34" charset="0"/>
              <a:ea typeface="+mn-ea"/>
              <a:cs typeface="+mn-cs"/>
            </a:endParaRPr>
          </a:p>
        </p:txBody>
      </p:sp>
      <p:sp>
        <p:nvSpPr>
          <p:cNvPr id="32782" name="Text Box 200"/>
          <p:cNvSpPr txBox="1">
            <a:spLocks noChangeArrowheads="1"/>
          </p:cNvSpPr>
          <p:nvPr/>
        </p:nvSpPr>
        <p:spPr bwMode="auto">
          <a:xfrm>
            <a:off x="1279208" y="38100"/>
            <a:ext cx="656602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3300"/>
                </a:solidFill>
                <a:effectLst/>
                <a:uLnTx/>
                <a:uFillTx/>
                <a:latin typeface="Helvetica" pitchFamily="34" charset="0"/>
                <a:ea typeface="+mn-ea"/>
                <a:cs typeface="+mn-cs"/>
              </a:rPr>
              <a:t>A MAD experiment (using two wavelengths)</a:t>
            </a:r>
          </a:p>
        </p:txBody>
      </p:sp>
      <p:sp>
        <p:nvSpPr>
          <p:cNvPr id="32783" name="Line 201"/>
          <p:cNvSpPr>
            <a:spLocks noChangeShapeType="1"/>
          </p:cNvSpPr>
          <p:nvPr/>
        </p:nvSpPr>
        <p:spPr bwMode="auto">
          <a:xfrm flipH="1">
            <a:off x="1724303" y="2085976"/>
            <a:ext cx="731560" cy="925512"/>
          </a:xfrm>
          <a:prstGeom prst="line">
            <a:avLst/>
          </a:prstGeom>
          <a:noFill/>
          <a:ln w="5715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nvGrpSpPr>
          <p:cNvPr id="455883" name="Group 203"/>
          <p:cNvGrpSpPr>
            <a:grpSpLocks/>
          </p:cNvGrpSpPr>
          <p:nvPr/>
        </p:nvGrpSpPr>
        <p:grpSpPr bwMode="auto">
          <a:xfrm>
            <a:off x="6637338" y="1074738"/>
            <a:ext cx="679450" cy="981075"/>
            <a:chOff x="1524" y="2090"/>
            <a:chExt cx="699" cy="1015"/>
          </a:xfrm>
        </p:grpSpPr>
        <p:grpSp>
          <p:nvGrpSpPr>
            <p:cNvPr id="32899" name="Group 204"/>
            <p:cNvGrpSpPr>
              <a:grpSpLocks/>
            </p:cNvGrpSpPr>
            <p:nvPr/>
          </p:nvGrpSpPr>
          <p:grpSpPr bwMode="auto">
            <a:xfrm>
              <a:off x="1526" y="2098"/>
              <a:ext cx="697" cy="1007"/>
              <a:chOff x="2928" y="529"/>
              <a:chExt cx="697" cy="1007"/>
            </a:xfrm>
          </p:grpSpPr>
          <p:grpSp>
            <p:nvGrpSpPr>
              <p:cNvPr id="32901" name="Group 205"/>
              <p:cNvGrpSpPr>
                <a:grpSpLocks/>
              </p:cNvGrpSpPr>
              <p:nvPr/>
            </p:nvGrpSpPr>
            <p:grpSpPr bwMode="auto">
              <a:xfrm>
                <a:off x="2928" y="529"/>
                <a:ext cx="697" cy="1007"/>
                <a:chOff x="2493" y="1418"/>
                <a:chExt cx="740" cy="1438"/>
              </a:xfrm>
            </p:grpSpPr>
            <p:grpSp>
              <p:nvGrpSpPr>
                <p:cNvPr id="32915" name="Group 206"/>
                <p:cNvGrpSpPr>
                  <a:grpSpLocks/>
                </p:cNvGrpSpPr>
                <p:nvPr/>
              </p:nvGrpSpPr>
              <p:grpSpPr bwMode="auto">
                <a:xfrm>
                  <a:off x="2497" y="2385"/>
                  <a:ext cx="736" cy="471"/>
                  <a:chOff x="2497" y="2353"/>
                  <a:chExt cx="736" cy="511"/>
                </a:xfrm>
              </p:grpSpPr>
              <p:sp>
                <p:nvSpPr>
                  <p:cNvPr id="32924" name="Rectangle 207"/>
                  <p:cNvSpPr>
                    <a:spLocks noChangeArrowheads="1"/>
                  </p:cNvSpPr>
                  <p:nvPr/>
                </p:nvSpPr>
                <p:spPr bwMode="auto">
                  <a:xfrm>
                    <a:off x="2741" y="2353"/>
                    <a:ext cx="248" cy="511"/>
                  </a:xfrm>
                  <a:prstGeom prst="rect">
                    <a:avLst/>
                  </a:prstGeom>
                  <a:noFill/>
                  <a:ln w="2857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25" name="Rectangle 208"/>
                  <p:cNvSpPr>
                    <a:spLocks noChangeArrowheads="1"/>
                  </p:cNvSpPr>
                  <p:nvPr/>
                </p:nvSpPr>
                <p:spPr bwMode="auto">
                  <a:xfrm>
                    <a:off x="2985" y="2353"/>
                    <a:ext cx="248" cy="511"/>
                  </a:xfrm>
                  <a:prstGeom prst="rect">
                    <a:avLst/>
                  </a:prstGeom>
                  <a:noFill/>
                  <a:ln w="2857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26" name="Rectangle 209"/>
                  <p:cNvSpPr>
                    <a:spLocks noChangeArrowheads="1"/>
                  </p:cNvSpPr>
                  <p:nvPr/>
                </p:nvSpPr>
                <p:spPr bwMode="auto">
                  <a:xfrm>
                    <a:off x="2497" y="2353"/>
                    <a:ext cx="248" cy="511"/>
                  </a:xfrm>
                  <a:prstGeom prst="rect">
                    <a:avLst/>
                  </a:prstGeom>
                  <a:noFill/>
                  <a:ln w="2857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32916" name="Group 210"/>
                <p:cNvGrpSpPr>
                  <a:grpSpLocks/>
                </p:cNvGrpSpPr>
                <p:nvPr/>
              </p:nvGrpSpPr>
              <p:grpSpPr bwMode="auto">
                <a:xfrm>
                  <a:off x="2495" y="1905"/>
                  <a:ext cx="736" cy="471"/>
                  <a:chOff x="2497" y="2353"/>
                  <a:chExt cx="736" cy="511"/>
                </a:xfrm>
              </p:grpSpPr>
              <p:sp>
                <p:nvSpPr>
                  <p:cNvPr id="32921" name="Rectangle 211"/>
                  <p:cNvSpPr>
                    <a:spLocks noChangeArrowheads="1"/>
                  </p:cNvSpPr>
                  <p:nvPr/>
                </p:nvSpPr>
                <p:spPr bwMode="auto">
                  <a:xfrm>
                    <a:off x="2741" y="2353"/>
                    <a:ext cx="248" cy="511"/>
                  </a:xfrm>
                  <a:prstGeom prst="rect">
                    <a:avLst/>
                  </a:prstGeom>
                  <a:noFill/>
                  <a:ln w="2857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22" name="Rectangle 212"/>
                  <p:cNvSpPr>
                    <a:spLocks noChangeArrowheads="1"/>
                  </p:cNvSpPr>
                  <p:nvPr/>
                </p:nvSpPr>
                <p:spPr bwMode="auto">
                  <a:xfrm>
                    <a:off x="2985" y="2353"/>
                    <a:ext cx="248" cy="511"/>
                  </a:xfrm>
                  <a:prstGeom prst="rect">
                    <a:avLst/>
                  </a:prstGeom>
                  <a:noFill/>
                  <a:ln w="2857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23" name="Rectangle 213"/>
                  <p:cNvSpPr>
                    <a:spLocks noChangeArrowheads="1"/>
                  </p:cNvSpPr>
                  <p:nvPr/>
                </p:nvSpPr>
                <p:spPr bwMode="auto">
                  <a:xfrm>
                    <a:off x="2497" y="2353"/>
                    <a:ext cx="248" cy="511"/>
                  </a:xfrm>
                  <a:prstGeom prst="rect">
                    <a:avLst/>
                  </a:prstGeom>
                  <a:noFill/>
                  <a:ln w="2857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32917" name="Group 214"/>
                <p:cNvGrpSpPr>
                  <a:grpSpLocks/>
                </p:cNvGrpSpPr>
                <p:nvPr/>
              </p:nvGrpSpPr>
              <p:grpSpPr bwMode="auto">
                <a:xfrm>
                  <a:off x="2493" y="1418"/>
                  <a:ext cx="736" cy="471"/>
                  <a:chOff x="2497" y="2353"/>
                  <a:chExt cx="736" cy="511"/>
                </a:xfrm>
              </p:grpSpPr>
              <p:sp>
                <p:nvSpPr>
                  <p:cNvPr id="32918" name="Rectangle 215"/>
                  <p:cNvSpPr>
                    <a:spLocks noChangeArrowheads="1"/>
                  </p:cNvSpPr>
                  <p:nvPr/>
                </p:nvSpPr>
                <p:spPr bwMode="auto">
                  <a:xfrm>
                    <a:off x="2741" y="2353"/>
                    <a:ext cx="248" cy="511"/>
                  </a:xfrm>
                  <a:prstGeom prst="rect">
                    <a:avLst/>
                  </a:prstGeom>
                  <a:noFill/>
                  <a:ln w="2857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19" name="Rectangle 216"/>
                  <p:cNvSpPr>
                    <a:spLocks noChangeArrowheads="1"/>
                  </p:cNvSpPr>
                  <p:nvPr/>
                </p:nvSpPr>
                <p:spPr bwMode="auto">
                  <a:xfrm>
                    <a:off x="2985" y="2353"/>
                    <a:ext cx="248" cy="511"/>
                  </a:xfrm>
                  <a:prstGeom prst="rect">
                    <a:avLst/>
                  </a:prstGeom>
                  <a:noFill/>
                  <a:ln w="2857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20" name="Rectangle 217"/>
                  <p:cNvSpPr>
                    <a:spLocks noChangeArrowheads="1"/>
                  </p:cNvSpPr>
                  <p:nvPr/>
                </p:nvSpPr>
                <p:spPr bwMode="auto">
                  <a:xfrm>
                    <a:off x="2497" y="2353"/>
                    <a:ext cx="248" cy="511"/>
                  </a:xfrm>
                  <a:prstGeom prst="rect">
                    <a:avLst/>
                  </a:prstGeom>
                  <a:noFill/>
                  <a:ln w="2857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grpSp>
            <p:nvGrpSpPr>
              <p:cNvPr id="32902" name="Group 218"/>
              <p:cNvGrpSpPr>
                <a:grpSpLocks/>
              </p:cNvGrpSpPr>
              <p:nvPr/>
            </p:nvGrpSpPr>
            <p:grpSpPr bwMode="auto">
              <a:xfrm>
                <a:off x="3058" y="693"/>
                <a:ext cx="500" cy="745"/>
                <a:chOff x="3058" y="693"/>
                <a:chExt cx="500" cy="745"/>
              </a:xfrm>
            </p:grpSpPr>
            <p:grpSp>
              <p:nvGrpSpPr>
                <p:cNvPr id="32903" name="Group 219"/>
                <p:cNvGrpSpPr>
                  <a:grpSpLocks/>
                </p:cNvGrpSpPr>
                <p:nvPr/>
              </p:nvGrpSpPr>
              <p:grpSpPr bwMode="auto">
                <a:xfrm>
                  <a:off x="3058" y="693"/>
                  <a:ext cx="500" cy="58"/>
                  <a:chOff x="3068" y="693"/>
                  <a:chExt cx="500" cy="58"/>
                </a:xfrm>
              </p:grpSpPr>
              <p:sp>
                <p:nvSpPr>
                  <p:cNvPr id="32912" name="Oval 220"/>
                  <p:cNvSpPr>
                    <a:spLocks noChangeArrowheads="1"/>
                  </p:cNvSpPr>
                  <p:nvPr/>
                </p:nvSpPr>
                <p:spPr bwMode="auto">
                  <a:xfrm>
                    <a:off x="3068" y="693"/>
                    <a:ext cx="58" cy="58"/>
                  </a:xfrm>
                  <a:prstGeom prst="ellipse">
                    <a:avLst/>
                  </a:prstGeom>
                  <a:solidFill>
                    <a:srgbClr val="FF3300"/>
                  </a:solidFill>
                  <a:ln w="28575" algn="ctr">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13" name="Oval 221"/>
                  <p:cNvSpPr>
                    <a:spLocks noChangeArrowheads="1"/>
                  </p:cNvSpPr>
                  <p:nvPr/>
                </p:nvSpPr>
                <p:spPr bwMode="auto">
                  <a:xfrm>
                    <a:off x="3289" y="693"/>
                    <a:ext cx="58" cy="58"/>
                  </a:xfrm>
                  <a:prstGeom prst="ellipse">
                    <a:avLst/>
                  </a:prstGeom>
                  <a:solidFill>
                    <a:srgbClr val="FF3300"/>
                  </a:solidFill>
                  <a:ln w="28575" algn="ctr">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14" name="Oval 222"/>
                  <p:cNvSpPr>
                    <a:spLocks noChangeArrowheads="1"/>
                  </p:cNvSpPr>
                  <p:nvPr/>
                </p:nvSpPr>
                <p:spPr bwMode="auto">
                  <a:xfrm>
                    <a:off x="3510" y="693"/>
                    <a:ext cx="58" cy="58"/>
                  </a:xfrm>
                  <a:prstGeom prst="ellipse">
                    <a:avLst/>
                  </a:prstGeom>
                  <a:solidFill>
                    <a:srgbClr val="FF3300"/>
                  </a:solidFill>
                  <a:ln w="28575" algn="ctr">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32904" name="Group 223"/>
                <p:cNvGrpSpPr>
                  <a:grpSpLocks/>
                </p:cNvGrpSpPr>
                <p:nvPr/>
              </p:nvGrpSpPr>
              <p:grpSpPr bwMode="auto">
                <a:xfrm>
                  <a:off x="3058" y="1036"/>
                  <a:ext cx="500" cy="58"/>
                  <a:chOff x="3068" y="693"/>
                  <a:chExt cx="500" cy="58"/>
                </a:xfrm>
              </p:grpSpPr>
              <p:sp>
                <p:nvSpPr>
                  <p:cNvPr id="32909" name="Oval 224"/>
                  <p:cNvSpPr>
                    <a:spLocks noChangeArrowheads="1"/>
                  </p:cNvSpPr>
                  <p:nvPr/>
                </p:nvSpPr>
                <p:spPr bwMode="auto">
                  <a:xfrm>
                    <a:off x="3068" y="693"/>
                    <a:ext cx="58" cy="58"/>
                  </a:xfrm>
                  <a:prstGeom prst="ellipse">
                    <a:avLst/>
                  </a:prstGeom>
                  <a:solidFill>
                    <a:srgbClr val="FF3300"/>
                  </a:solidFill>
                  <a:ln w="28575" algn="ctr">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10" name="Oval 225"/>
                  <p:cNvSpPr>
                    <a:spLocks noChangeArrowheads="1"/>
                  </p:cNvSpPr>
                  <p:nvPr/>
                </p:nvSpPr>
                <p:spPr bwMode="auto">
                  <a:xfrm>
                    <a:off x="3289" y="693"/>
                    <a:ext cx="58" cy="58"/>
                  </a:xfrm>
                  <a:prstGeom prst="ellipse">
                    <a:avLst/>
                  </a:prstGeom>
                  <a:solidFill>
                    <a:srgbClr val="FF3300"/>
                  </a:solidFill>
                  <a:ln w="28575" algn="ctr">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11" name="Oval 226"/>
                  <p:cNvSpPr>
                    <a:spLocks noChangeArrowheads="1"/>
                  </p:cNvSpPr>
                  <p:nvPr/>
                </p:nvSpPr>
                <p:spPr bwMode="auto">
                  <a:xfrm>
                    <a:off x="3510" y="693"/>
                    <a:ext cx="58" cy="58"/>
                  </a:xfrm>
                  <a:prstGeom prst="ellipse">
                    <a:avLst/>
                  </a:prstGeom>
                  <a:solidFill>
                    <a:srgbClr val="FF3300"/>
                  </a:solidFill>
                  <a:ln w="28575" algn="ctr">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32905" name="Group 227"/>
                <p:cNvGrpSpPr>
                  <a:grpSpLocks/>
                </p:cNvGrpSpPr>
                <p:nvPr/>
              </p:nvGrpSpPr>
              <p:grpSpPr bwMode="auto">
                <a:xfrm>
                  <a:off x="3058" y="1380"/>
                  <a:ext cx="500" cy="58"/>
                  <a:chOff x="3068" y="693"/>
                  <a:chExt cx="500" cy="58"/>
                </a:xfrm>
              </p:grpSpPr>
              <p:sp>
                <p:nvSpPr>
                  <p:cNvPr id="32906" name="Oval 228"/>
                  <p:cNvSpPr>
                    <a:spLocks noChangeArrowheads="1"/>
                  </p:cNvSpPr>
                  <p:nvPr/>
                </p:nvSpPr>
                <p:spPr bwMode="auto">
                  <a:xfrm>
                    <a:off x="3068" y="693"/>
                    <a:ext cx="58" cy="58"/>
                  </a:xfrm>
                  <a:prstGeom prst="ellipse">
                    <a:avLst/>
                  </a:prstGeom>
                  <a:solidFill>
                    <a:srgbClr val="FF3300"/>
                  </a:solidFill>
                  <a:ln w="28575" algn="ctr">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07" name="Oval 229"/>
                  <p:cNvSpPr>
                    <a:spLocks noChangeArrowheads="1"/>
                  </p:cNvSpPr>
                  <p:nvPr/>
                </p:nvSpPr>
                <p:spPr bwMode="auto">
                  <a:xfrm>
                    <a:off x="3289" y="693"/>
                    <a:ext cx="58" cy="58"/>
                  </a:xfrm>
                  <a:prstGeom prst="ellipse">
                    <a:avLst/>
                  </a:prstGeom>
                  <a:solidFill>
                    <a:srgbClr val="FF3300"/>
                  </a:solidFill>
                  <a:ln w="28575" algn="ctr">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908" name="Oval 230"/>
                  <p:cNvSpPr>
                    <a:spLocks noChangeArrowheads="1"/>
                  </p:cNvSpPr>
                  <p:nvPr/>
                </p:nvSpPr>
                <p:spPr bwMode="auto">
                  <a:xfrm>
                    <a:off x="3510" y="693"/>
                    <a:ext cx="58" cy="58"/>
                  </a:xfrm>
                  <a:prstGeom prst="ellipse">
                    <a:avLst/>
                  </a:prstGeom>
                  <a:solidFill>
                    <a:srgbClr val="FF3300"/>
                  </a:solidFill>
                  <a:ln w="28575" algn="ctr">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grpSp>
        <p:sp>
          <p:nvSpPr>
            <p:cNvPr id="32900" name="Rectangle 231"/>
            <p:cNvSpPr>
              <a:spLocks noChangeArrowheads="1"/>
            </p:cNvSpPr>
            <p:nvPr/>
          </p:nvSpPr>
          <p:spPr bwMode="auto">
            <a:xfrm>
              <a:off x="1524" y="2090"/>
              <a:ext cx="697" cy="1008"/>
            </a:xfrm>
            <a:prstGeom prst="rect">
              <a:avLst/>
            </a:prstGeom>
            <a:solidFill>
              <a:schemeClr val="tx1">
                <a:alpha val="45882"/>
              </a:schemeClr>
            </a:solidFill>
            <a:ln w="28575" algn="ctr">
              <a:solidFill>
                <a:srgbClr val="DDDDD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455912" name="Group 232"/>
          <p:cNvGrpSpPr>
            <a:grpSpLocks/>
          </p:cNvGrpSpPr>
          <p:nvPr/>
        </p:nvGrpSpPr>
        <p:grpSpPr bwMode="auto">
          <a:xfrm>
            <a:off x="6691313" y="1128713"/>
            <a:ext cx="679450" cy="981075"/>
            <a:chOff x="1524" y="2090"/>
            <a:chExt cx="699" cy="1015"/>
          </a:xfrm>
        </p:grpSpPr>
        <p:grpSp>
          <p:nvGrpSpPr>
            <p:cNvPr id="32871" name="Group 233"/>
            <p:cNvGrpSpPr>
              <a:grpSpLocks/>
            </p:cNvGrpSpPr>
            <p:nvPr/>
          </p:nvGrpSpPr>
          <p:grpSpPr bwMode="auto">
            <a:xfrm>
              <a:off x="1526" y="2098"/>
              <a:ext cx="697" cy="1007"/>
              <a:chOff x="2928" y="529"/>
              <a:chExt cx="697" cy="1007"/>
            </a:xfrm>
          </p:grpSpPr>
          <p:grpSp>
            <p:nvGrpSpPr>
              <p:cNvPr id="32873" name="Group 234"/>
              <p:cNvGrpSpPr>
                <a:grpSpLocks/>
              </p:cNvGrpSpPr>
              <p:nvPr/>
            </p:nvGrpSpPr>
            <p:grpSpPr bwMode="auto">
              <a:xfrm>
                <a:off x="2928" y="529"/>
                <a:ext cx="697" cy="1007"/>
                <a:chOff x="2493" y="1418"/>
                <a:chExt cx="740" cy="1438"/>
              </a:xfrm>
            </p:grpSpPr>
            <p:grpSp>
              <p:nvGrpSpPr>
                <p:cNvPr id="32887" name="Group 235"/>
                <p:cNvGrpSpPr>
                  <a:grpSpLocks/>
                </p:cNvGrpSpPr>
                <p:nvPr/>
              </p:nvGrpSpPr>
              <p:grpSpPr bwMode="auto">
                <a:xfrm>
                  <a:off x="2497" y="2385"/>
                  <a:ext cx="736" cy="471"/>
                  <a:chOff x="2497" y="2353"/>
                  <a:chExt cx="736" cy="511"/>
                </a:xfrm>
              </p:grpSpPr>
              <p:sp>
                <p:nvSpPr>
                  <p:cNvPr id="32896" name="Rectangle 236"/>
                  <p:cNvSpPr>
                    <a:spLocks noChangeArrowheads="1"/>
                  </p:cNvSpPr>
                  <p:nvPr/>
                </p:nvSpPr>
                <p:spPr bwMode="auto">
                  <a:xfrm>
                    <a:off x="2741" y="2353"/>
                    <a:ext cx="248" cy="511"/>
                  </a:xfrm>
                  <a:prstGeom prst="rect">
                    <a:avLst/>
                  </a:prstGeom>
                  <a:noFill/>
                  <a:ln w="2857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97" name="Rectangle 237"/>
                  <p:cNvSpPr>
                    <a:spLocks noChangeArrowheads="1"/>
                  </p:cNvSpPr>
                  <p:nvPr/>
                </p:nvSpPr>
                <p:spPr bwMode="auto">
                  <a:xfrm>
                    <a:off x="2985" y="2353"/>
                    <a:ext cx="248" cy="511"/>
                  </a:xfrm>
                  <a:prstGeom prst="rect">
                    <a:avLst/>
                  </a:prstGeom>
                  <a:noFill/>
                  <a:ln w="2857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98" name="Rectangle 238"/>
                  <p:cNvSpPr>
                    <a:spLocks noChangeArrowheads="1"/>
                  </p:cNvSpPr>
                  <p:nvPr/>
                </p:nvSpPr>
                <p:spPr bwMode="auto">
                  <a:xfrm>
                    <a:off x="2497" y="2353"/>
                    <a:ext cx="248" cy="511"/>
                  </a:xfrm>
                  <a:prstGeom prst="rect">
                    <a:avLst/>
                  </a:prstGeom>
                  <a:noFill/>
                  <a:ln w="2857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32888" name="Group 239"/>
                <p:cNvGrpSpPr>
                  <a:grpSpLocks/>
                </p:cNvGrpSpPr>
                <p:nvPr/>
              </p:nvGrpSpPr>
              <p:grpSpPr bwMode="auto">
                <a:xfrm>
                  <a:off x="2495" y="1905"/>
                  <a:ext cx="736" cy="471"/>
                  <a:chOff x="2497" y="2353"/>
                  <a:chExt cx="736" cy="511"/>
                </a:xfrm>
              </p:grpSpPr>
              <p:sp>
                <p:nvSpPr>
                  <p:cNvPr id="32893" name="Rectangle 240"/>
                  <p:cNvSpPr>
                    <a:spLocks noChangeArrowheads="1"/>
                  </p:cNvSpPr>
                  <p:nvPr/>
                </p:nvSpPr>
                <p:spPr bwMode="auto">
                  <a:xfrm>
                    <a:off x="2741" y="2353"/>
                    <a:ext cx="248" cy="511"/>
                  </a:xfrm>
                  <a:prstGeom prst="rect">
                    <a:avLst/>
                  </a:prstGeom>
                  <a:noFill/>
                  <a:ln w="2857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94" name="Rectangle 241"/>
                  <p:cNvSpPr>
                    <a:spLocks noChangeArrowheads="1"/>
                  </p:cNvSpPr>
                  <p:nvPr/>
                </p:nvSpPr>
                <p:spPr bwMode="auto">
                  <a:xfrm>
                    <a:off x="2985" y="2353"/>
                    <a:ext cx="248" cy="511"/>
                  </a:xfrm>
                  <a:prstGeom prst="rect">
                    <a:avLst/>
                  </a:prstGeom>
                  <a:noFill/>
                  <a:ln w="2857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95" name="Rectangle 242"/>
                  <p:cNvSpPr>
                    <a:spLocks noChangeArrowheads="1"/>
                  </p:cNvSpPr>
                  <p:nvPr/>
                </p:nvSpPr>
                <p:spPr bwMode="auto">
                  <a:xfrm>
                    <a:off x="2497" y="2353"/>
                    <a:ext cx="248" cy="511"/>
                  </a:xfrm>
                  <a:prstGeom prst="rect">
                    <a:avLst/>
                  </a:prstGeom>
                  <a:noFill/>
                  <a:ln w="2857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32889" name="Group 243"/>
                <p:cNvGrpSpPr>
                  <a:grpSpLocks/>
                </p:cNvGrpSpPr>
                <p:nvPr/>
              </p:nvGrpSpPr>
              <p:grpSpPr bwMode="auto">
                <a:xfrm>
                  <a:off x="2493" y="1418"/>
                  <a:ext cx="736" cy="471"/>
                  <a:chOff x="2497" y="2353"/>
                  <a:chExt cx="736" cy="511"/>
                </a:xfrm>
              </p:grpSpPr>
              <p:sp>
                <p:nvSpPr>
                  <p:cNvPr id="32890" name="Rectangle 244"/>
                  <p:cNvSpPr>
                    <a:spLocks noChangeArrowheads="1"/>
                  </p:cNvSpPr>
                  <p:nvPr/>
                </p:nvSpPr>
                <p:spPr bwMode="auto">
                  <a:xfrm>
                    <a:off x="2741" y="2353"/>
                    <a:ext cx="248" cy="511"/>
                  </a:xfrm>
                  <a:prstGeom prst="rect">
                    <a:avLst/>
                  </a:prstGeom>
                  <a:noFill/>
                  <a:ln w="2857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91" name="Rectangle 245"/>
                  <p:cNvSpPr>
                    <a:spLocks noChangeArrowheads="1"/>
                  </p:cNvSpPr>
                  <p:nvPr/>
                </p:nvSpPr>
                <p:spPr bwMode="auto">
                  <a:xfrm>
                    <a:off x="2985" y="2353"/>
                    <a:ext cx="248" cy="511"/>
                  </a:xfrm>
                  <a:prstGeom prst="rect">
                    <a:avLst/>
                  </a:prstGeom>
                  <a:noFill/>
                  <a:ln w="2857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92" name="Rectangle 246"/>
                  <p:cNvSpPr>
                    <a:spLocks noChangeArrowheads="1"/>
                  </p:cNvSpPr>
                  <p:nvPr/>
                </p:nvSpPr>
                <p:spPr bwMode="auto">
                  <a:xfrm>
                    <a:off x="2497" y="2353"/>
                    <a:ext cx="248" cy="511"/>
                  </a:xfrm>
                  <a:prstGeom prst="rect">
                    <a:avLst/>
                  </a:prstGeom>
                  <a:noFill/>
                  <a:ln w="28575" algn="ctr">
                    <a:solidFill>
                      <a:srgbClr val="DDDDD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grpSp>
            <p:nvGrpSpPr>
              <p:cNvPr id="32874" name="Group 247"/>
              <p:cNvGrpSpPr>
                <a:grpSpLocks/>
              </p:cNvGrpSpPr>
              <p:nvPr/>
            </p:nvGrpSpPr>
            <p:grpSpPr bwMode="auto">
              <a:xfrm>
                <a:off x="3058" y="693"/>
                <a:ext cx="500" cy="745"/>
                <a:chOff x="3058" y="693"/>
                <a:chExt cx="500" cy="745"/>
              </a:xfrm>
            </p:grpSpPr>
            <p:grpSp>
              <p:nvGrpSpPr>
                <p:cNvPr id="32875" name="Group 248"/>
                <p:cNvGrpSpPr>
                  <a:grpSpLocks/>
                </p:cNvGrpSpPr>
                <p:nvPr/>
              </p:nvGrpSpPr>
              <p:grpSpPr bwMode="auto">
                <a:xfrm>
                  <a:off x="3058" y="693"/>
                  <a:ext cx="500" cy="58"/>
                  <a:chOff x="3068" y="693"/>
                  <a:chExt cx="500" cy="58"/>
                </a:xfrm>
              </p:grpSpPr>
              <p:sp>
                <p:nvSpPr>
                  <p:cNvPr id="32884" name="Oval 249"/>
                  <p:cNvSpPr>
                    <a:spLocks noChangeArrowheads="1"/>
                  </p:cNvSpPr>
                  <p:nvPr/>
                </p:nvSpPr>
                <p:spPr bwMode="auto">
                  <a:xfrm>
                    <a:off x="3068" y="693"/>
                    <a:ext cx="58" cy="58"/>
                  </a:xfrm>
                  <a:prstGeom prst="ellipse">
                    <a:avLst/>
                  </a:prstGeom>
                  <a:solidFill>
                    <a:srgbClr val="FF3300"/>
                  </a:solidFill>
                  <a:ln w="28575" algn="ctr">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85" name="Oval 250"/>
                  <p:cNvSpPr>
                    <a:spLocks noChangeArrowheads="1"/>
                  </p:cNvSpPr>
                  <p:nvPr/>
                </p:nvSpPr>
                <p:spPr bwMode="auto">
                  <a:xfrm>
                    <a:off x="3289" y="693"/>
                    <a:ext cx="58" cy="58"/>
                  </a:xfrm>
                  <a:prstGeom prst="ellipse">
                    <a:avLst/>
                  </a:prstGeom>
                  <a:solidFill>
                    <a:srgbClr val="FF3300"/>
                  </a:solidFill>
                  <a:ln w="28575" algn="ctr">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86" name="Oval 251"/>
                  <p:cNvSpPr>
                    <a:spLocks noChangeArrowheads="1"/>
                  </p:cNvSpPr>
                  <p:nvPr/>
                </p:nvSpPr>
                <p:spPr bwMode="auto">
                  <a:xfrm>
                    <a:off x="3510" y="693"/>
                    <a:ext cx="58" cy="58"/>
                  </a:xfrm>
                  <a:prstGeom prst="ellipse">
                    <a:avLst/>
                  </a:prstGeom>
                  <a:solidFill>
                    <a:srgbClr val="FF3300"/>
                  </a:solidFill>
                  <a:ln w="28575" algn="ctr">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32876" name="Group 252"/>
                <p:cNvGrpSpPr>
                  <a:grpSpLocks/>
                </p:cNvGrpSpPr>
                <p:nvPr/>
              </p:nvGrpSpPr>
              <p:grpSpPr bwMode="auto">
                <a:xfrm>
                  <a:off x="3058" y="1036"/>
                  <a:ext cx="500" cy="58"/>
                  <a:chOff x="3068" y="693"/>
                  <a:chExt cx="500" cy="58"/>
                </a:xfrm>
              </p:grpSpPr>
              <p:sp>
                <p:nvSpPr>
                  <p:cNvPr id="32881" name="Oval 253"/>
                  <p:cNvSpPr>
                    <a:spLocks noChangeArrowheads="1"/>
                  </p:cNvSpPr>
                  <p:nvPr/>
                </p:nvSpPr>
                <p:spPr bwMode="auto">
                  <a:xfrm>
                    <a:off x="3068" y="693"/>
                    <a:ext cx="58" cy="58"/>
                  </a:xfrm>
                  <a:prstGeom prst="ellipse">
                    <a:avLst/>
                  </a:prstGeom>
                  <a:solidFill>
                    <a:srgbClr val="FF3300"/>
                  </a:solidFill>
                  <a:ln w="28575" algn="ctr">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82" name="Oval 254"/>
                  <p:cNvSpPr>
                    <a:spLocks noChangeArrowheads="1"/>
                  </p:cNvSpPr>
                  <p:nvPr/>
                </p:nvSpPr>
                <p:spPr bwMode="auto">
                  <a:xfrm>
                    <a:off x="3289" y="693"/>
                    <a:ext cx="58" cy="58"/>
                  </a:xfrm>
                  <a:prstGeom prst="ellipse">
                    <a:avLst/>
                  </a:prstGeom>
                  <a:solidFill>
                    <a:srgbClr val="FF3300"/>
                  </a:solidFill>
                  <a:ln w="28575" algn="ctr">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83" name="Oval 255"/>
                  <p:cNvSpPr>
                    <a:spLocks noChangeArrowheads="1"/>
                  </p:cNvSpPr>
                  <p:nvPr/>
                </p:nvSpPr>
                <p:spPr bwMode="auto">
                  <a:xfrm>
                    <a:off x="3510" y="693"/>
                    <a:ext cx="58" cy="58"/>
                  </a:xfrm>
                  <a:prstGeom prst="ellipse">
                    <a:avLst/>
                  </a:prstGeom>
                  <a:solidFill>
                    <a:srgbClr val="FF3300"/>
                  </a:solidFill>
                  <a:ln w="28575" algn="ctr">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32877" name="Group 256"/>
                <p:cNvGrpSpPr>
                  <a:grpSpLocks/>
                </p:cNvGrpSpPr>
                <p:nvPr/>
              </p:nvGrpSpPr>
              <p:grpSpPr bwMode="auto">
                <a:xfrm>
                  <a:off x="3058" y="1380"/>
                  <a:ext cx="500" cy="58"/>
                  <a:chOff x="3068" y="693"/>
                  <a:chExt cx="500" cy="58"/>
                </a:xfrm>
              </p:grpSpPr>
              <p:sp>
                <p:nvSpPr>
                  <p:cNvPr id="32878" name="Oval 257"/>
                  <p:cNvSpPr>
                    <a:spLocks noChangeArrowheads="1"/>
                  </p:cNvSpPr>
                  <p:nvPr/>
                </p:nvSpPr>
                <p:spPr bwMode="auto">
                  <a:xfrm>
                    <a:off x="3068" y="693"/>
                    <a:ext cx="58" cy="58"/>
                  </a:xfrm>
                  <a:prstGeom prst="ellipse">
                    <a:avLst/>
                  </a:prstGeom>
                  <a:solidFill>
                    <a:srgbClr val="FF3300"/>
                  </a:solidFill>
                  <a:ln w="28575" algn="ctr">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79" name="Oval 258"/>
                  <p:cNvSpPr>
                    <a:spLocks noChangeArrowheads="1"/>
                  </p:cNvSpPr>
                  <p:nvPr/>
                </p:nvSpPr>
                <p:spPr bwMode="auto">
                  <a:xfrm>
                    <a:off x="3289" y="693"/>
                    <a:ext cx="58" cy="58"/>
                  </a:xfrm>
                  <a:prstGeom prst="ellipse">
                    <a:avLst/>
                  </a:prstGeom>
                  <a:solidFill>
                    <a:srgbClr val="FF3300"/>
                  </a:solidFill>
                  <a:ln w="28575" algn="ctr">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80" name="Oval 259"/>
                  <p:cNvSpPr>
                    <a:spLocks noChangeArrowheads="1"/>
                  </p:cNvSpPr>
                  <p:nvPr/>
                </p:nvSpPr>
                <p:spPr bwMode="auto">
                  <a:xfrm>
                    <a:off x="3510" y="693"/>
                    <a:ext cx="58" cy="58"/>
                  </a:xfrm>
                  <a:prstGeom prst="ellipse">
                    <a:avLst/>
                  </a:prstGeom>
                  <a:solidFill>
                    <a:srgbClr val="FF3300"/>
                  </a:solidFill>
                  <a:ln w="28575" algn="ctr">
                    <a:solidFill>
                      <a:srgbClr val="DDDDD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grpSp>
        <p:sp>
          <p:nvSpPr>
            <p:cNvPr id="32872" name="Rectangle 260"/>
            <p:cNvSpPr>
              <a:spLocks noChangeArrowheads="1"/>
            </p:cNvSpPr>
            <p:nvPr/>
          </p:nvSpPr>
          <p:spPr bwMode="auto">
            <a:xfrm>
              <a:off x="1524" y="2090"/>
              <a:ext cx="697" cy="1008"/>
            </a:xfrm>
            <a:prstGeom prst="rect">
              <a:avLst/>
            </a:prstGeom>
            <a:solidFill>
              <a:schemeClr val="tx1">
                <a:alpha val="89803"/>
              </a:schemeClr>
            </a:solidFill>
            <a:ln w="28575" algn="ctr">
              <a:solidFill>
                <a:srgbClr val="DDDDD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455941" name="Group 261"/>
          <p:cNvGrpSpPr>
            <a:grpSpLocks/>
          </p:cNvGrpSpPr>
          <p:nvPr/>
        </p:nvGrpSpPr>
        <p:grpSpPr bwMode="auto">
          <a:xfrm>
            <a:off x="6754813" y="1166813"/>
            <a:ext cx="676275" cy="973137"/>
            <a:chOff x="2493" y="1418"/>
            <a:chExt cx="740" cy="1438"/>
          </a:xfrm>
        </p:grpSpPr>
        <p:grpSp>
          <p:nvGrpSpPr>
            <p:cNvPr id="32859" name="Group 262"/>
            <p:cNvGrpSpPr>
              <a:grpSpLocks/>
            </p:cNvGrpSpPr>
            <p:nvPr/>
          </p:nvGrpSpPr>
          <p:grpSpPr bwMode="auto">
            <a:xfrm>
              <a:off x="2497" y="2385"/>
              <a:ext cx="736" cy="471"/>
              <a:chOff x="2497" y="2353"/>
              <a:chExt cx="736" cy="511"/>
            </a:xfrm>
          </p:grpSpPr>
          <p:sp>
            <p:nvSpPr>
              <p:cNvPr id="32868" name="Rectangle 263"/>
              <p:cNvSpPr>
                <a:spLocks noChangeArrowheads="1"/>
              </p:cNvSpPr>
              <p:nvPr/>
            </p:nvSpPr>
            <p:spPr bwMode="auto">
              <a:xfrm>
                <a:off x="2741" y="2353"/>
                <a:ext cx="248" cy="511"/>
              </a:xfrm>
              <a:prstGeom prst="rect">
                <a:avLst/>
              </a:prstGeom>
              <a:noFill/>
              <a:ln w="28575"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69" name="Rectangle 264"/>
              <p:cNvSpPr>
                <a:spLocks noChangeArrowheads="1"/>
              </p:cNvSpPr>
              <p:nvPr/>
            </p:nvSpPr>
            <p:spPr bwMode="auto">
              <a:xfrm>
                <a:off x="2985" y="2353"/>
                <a:ext cx="248" cy="511"/>
              </a:xfrm>
              <a:prstGeom prst="rect">
                <a:avLst/>
              </a:prstGeom>
              <a:noFill/>
              <a:ln w="28575"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70" name="Rectangle 265"/>
              <p:cNvSpPr>
                <a:spLocks noChangeArrowheads="1"/>
              </p:cNvSpPr>
              <p:nvPr/>
            </p:nvSpPr>
            <p:spPr bwMode="auto">
              <a:xfrm>
                <a:off x="2497" y="2353"/>
                <a:ext cx="248" cy="511"/>
              </a:xfrm>
              <a:prstGeom prst="rect">
                <a:avLst/>
              </a:prstGeom>
              <a:noFill/>
              <a:ln w="28575"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32860" name="Group 266"/>
            <p:cNvGrpSpPr>
              <a:grpSpLocks/>
            </p:cNvGrpSpPr>
            <p:nvPr/>
          </p:nvGrpSpPr>
          <p:grpSpPr bwMode="auto">
            <a:xfrm>
              <a:off x="2495" y="1905"/>
              <a:ext cx="736" cy="471"/>
              <a:chOff x="2497" y="2353"/>
              <a:chExt cx="736" cy="511"/>
            </a:xfrm>
          </p:grpSpPr>
          <p:sp>
            <p:nvSpPr>
              <p:cNvPr id="32865" name="Rectangle 267"/>
              <p:cNvSpPr>
                <a:spLocks noChangeArrowheads="1"/>
              </p:cNvSpPr>
              <p:nvPr/>
            </p:nvSpPr>
            <p:spPr bwMode="auto">
              <a:xfrm>
                <a:off x="2741" y="2353"/>
                <a:ext cx="248" cy="511"/>
              </a:xfrm>
              <a:prstGeom prst="rect">
                <a:avLst/>
              </a:prstGeom>
              <a:noFill/>
              <a:ln w="28575"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66" name="Rectangle 268"/>
              <p:cNvSpPr>
                <a:spLocks noChangeArrowheads="1"/>
              </p:cNvSpPr>
              <p:nvPr/>
            </p:nvSpPr>
            <p:spPr bwMode="auto">
              <a:xfrm>
                <a:off x="2985" y="2353"/>
                <a:ext cx="248" cy="511"/>
              </a:xfrm>
              <a:prstGeom prst="rect">
                <a:avLst/>
              </a:prstGeom>
              <a:noFill/>
              <a:ln w="28575"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67" name="Rectangle 269"/>
              <p:cNvSpPr>
                <a:spLocks noChangeArrowheads="1"/>
              </p:cNvSpPr>
              <p:nvPr/>
            </p:nvSpPr>
            <p:spPr bwMode="auto">
              <a:xfrm>
                <a:off x="2497" y="2353"/>
                <a:ext cx="248" cy="511"/>
              </a:xfrm>
              <a:prstGeom prst="rect">
                <a:avLst/>
              </a:prstGeom>
              <a:noFill/>
              <a:ln w="28575"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32861" name="Group 270"/>
            <p:cNvGrpSpPr>
              <a:grpSpLocks/>
            </p:cNvGrpSpPr>
            <p:nvPr/>
          </p:nvGrpSpPr>
          <p:grpSpPr bwMode="auto">
            <a:xfrm>
              <a:off x="2493" y="1418"/>
              <a:ext cx="736" cy="471"/>
              <a:chOff x="2497" y="2353"/>
              <a:chExt cx="736" cy="511"/>
            </a:xfrm>
          </p:grpSpPr>
          <p:sp>
            <p:nvSpPr>
              <p:cNvPr id="32862" name="Rectangle 271"/>
              <p:cNvSpPr>
                <a:spLocks noChangeArrowheads="1"/>
              </p:cNvSpPr>
              <p:nvPr/>
            </p:nvSpPr>
            <p:spPr bwMode="auto">
              <a:xfrm>
                <a:off x="2741" y="2353"/>
                <a:ext cx="248" cy="511"/>
              </a:xfrm>
              <a:prstGeom prst="rect">
                <a:avLst/>
              </a:prstGeom>
              <a:noFill/>
              <a:ln w="28575"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63" name="Rectangle 272"/>
              <p:cNvSpPr>
                <a:spLocks noChangeArrowheads="1"/>
              </p:cNvSpPr>
              <p:nvPr/>
            </p:nvSpPr>
            <p:spPr bwMode="auto">
              <a:xfrm>
                <a:off x="2985" y="2353"/>
                <a:ext cx="248" cy="511"/>
              </a:xfrm>
              <a:prstGeom prst="rect">
                <a:avLst/>
              </a:prstGeom>
              <a:noFill/>
              <a:ln w="28575"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64" name="Rectangle 273"/>
              <p:cNvSpPr>
                <a:spLocks noChangeArrowheads="1"/>
              </p:cNvSpPr>
              <p:nvPr/>
            </p:nvSpPr>
            <p:spPr bwMode="auto">
              <a:xfrm>
                <a:off x="2497" y="2353"/>
                <a:ext cx="248" cy="511"/>
              </a:xfrm>
              <a:prstGeom prst="rect">
                <a:avLst/>
              </a:prstGeom>
              <a:noFill/>
              <a:ln w="28575" algn="ctr">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grpSp>
        <p:nvGrpSpPr>
          <p:cNvPr id="455954" name="Group 274"/>
          <p:cNvGrpSpPr>
            <a:grpSpLocks/>
          </p:cNvGrpSpPr>
          <p:nvPr/>
        </p:nvGrpSpPr>
        <p:grpSpPr bwMode="auto">
          <a:xfrm>
            <a:off x="6877050" y="1243013"/>
            <a:ext cx="485775" cy="720725"/>
            <a:chOff x="3058" y="693"/>
            <a:chExt cx="500" cy="745"/>
          </a:xfrm>
        </p:grpSpPr>
        <p:grpSp>
          <p:nvGrpSpPr>
            <p:cNvPr id="32847" name="Group 275"/>
            <p:cNvGrpSpPr>
              <a:grpSpLocks/>
            </p:cNvGrpSpPr>
            <p:nvPr/>
          </p:nvGrpSpPr>
          <p:grpSpPr bwMode="auto">
            <a:xfrm>
              <a:off x="3058" y="693"/>
              <a:ext cx="500" cy="58"/>
              <a:chOff x="3068" y="693"/>
              <a:chExt cx="500" cy="58"/>
            </a:xfrm>
          </p:grpSpPr>
          <p:sp>
            <p:nvSpPr>
              <p:cNvPr id="32856" name="Oval 276"/>
              <p:cNvSpPr>
                <a:spLocks noChangeArrowheads="1"/>
              </p:cNvSpPr>
              <p:nvPr/>
            </p:nvSpPr>
            <p:spPr bwMode="auto">
              <a:xfrm>
                <a:off x="3068" y="693"/>
                <a:ext cx="58" cy="58"/>
              </a:xfrm>
              <a:prstGeom prst="ellipse">
                <a:avLst/>
              </a:prstGeom>
              <a:solidFill>
                <a:srgbClr val="FF3300"/>
              </a:solidFill>
              <a:ln>
                <a:noFill/>
              </a:ln>
              <a:effectLst/>
              <a:extLst>
                <a:ext uri="{91240B29-F687-4F45-9708-019B960494DF}">
                  <a14:hiddenLine xmlns:a14="http://schemas.microsoft.com/office/drawing/2010/main" w="57150" algn="ctr">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57" name="Oval 277"/>
              <p:cNvSpPr>
                <a:spLocks noChangeArrowheads="1"/>
              </p:cNvSpPr>
              <p:nvPr/>
            </p:nvSpPr>
            <p:spPr bwMode="auto">
              <a:xfrm>
                <a:off x="3289" y="693"/>
                <a:ext cx="58" cy="58"/>
              </a:xfrm>
              <a:prstGeom prst="ellipse">
                <a:avLst/>
              </a:prstGeom>
              <a:solidFill>
                <a:srgbClr val="FF3300"/>
              </a:solidFill>
              <a:ln>
                <a:noFill/>
              </a:ln>
              <a:effectLst/>
              <a:extLst>
                <a:ext uri="{91240B29-F687-4F45-9708-019B960494DF}">
                  <a14:hiddenLine xmlns:a14="http://schemas.microsoft.com/office/drawing/2010/main" w="57150" algn="ctr">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58" name="Oval 278"/>
              <p:cNvSpPr>
                <a:spLocks noChangeArrowheads="1"/>
              </p:cNvSpPr>
              <p:nvPr/>
            </p:nvSpPr>
            <p:spPr bwMode="auto">
              <a:xfrm>
                <a:off x="3510" y="693"/>
                <a:ext cx="58" cy="58"/>
              </a:xfrm>
              <a:prstGeom prst="ellipse">
                <a:avLst/>
              </a:prstGeom>
              <a:solidFill>
                <a:srgbClr val="FF3300"/>
              </a:solidFill>
              <a:ln>
                <a:noFill/>
              </a:ln>
              <a:effectLst/>
              <a:extLst>
                <a:ext uri="{91240B29-F687-4F45-9708-019B960494DF}">
                  <a14:hiddenLine xmlns:a14="http://schemas.microsoft.com/office/drawing/2010/main" w="57150" algn="ctr">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32848" name="Group 279"/>
            <p:cNvGrpSpPr>
              <a:grpSpLocks/>
            </p:cNvGrpSpPr>
            <p:nvPr/>
          </p:nvGrpSpPr>
          <p:grpSpPr bwMode="auto">
            <a:xfrm>
              <a:off x="3058" y="1036"/>
              <a:ext cx="500" cy="58"/>
              <a:chOff x="3068" y="693"/>
              <a:chExt cx="500" cy="58"/>
            </a:xfrm>
          </p:grpSpPr>
          <p:sp>
            <p:nvSpPr>
              <p:cNvPr id="32853" name="Oval 280"/>
              <p:cNvSpPr>
                <a:spLocks noChangeArrowheads="1"/>
              </p:cNvSpPr>
              <p:nvPr/>
            </p:nvSpPr>
            <p:spPr bwMode="auto">
              <a:xfrm>
                <a:off x="3068" y="693"/>
                <a:ext cx="58" cy="58"/>
              </a:xfrm>
              <a:prstGeom prst="ellipse">
                <a:avLst/>
              </a:prstGeom>
              <a:solidFill>
                <a:srgbClr val="FF3300"/>
              </a:solidFill>
              <a:ln>
                <a:noFill/>
              </a:ln>
              <a:effectLst/>
              <a:extLst>
                <a:ext uri="{91240B29-F687-4F45-9708-019B960494DF}">
                  <a14:hiddenLine xmlns:a14="http://schemas.microsoft.com/office/drawing/2010/main" w="57150" algn="ctr">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54" name="Oval 281"/>
              <p:cNvSpPr>
                <a:spLocks noChangeArrowheads="1"/>
              </p:cNvSpPr>
              <p:nvPr/>
            </p:nvSpPr>
            <p:spPr bwMode="auto">
              <a:xfrm>
                <a:off x="3289" y="693"/>
                <a:ext cx="58" cy="58"/>
              </a:xfrm>
              <a:prstGeom prst="ellipse">
                <a:avLst/>
              </a:prstGeom>
              <a:solidFill>
                <a:srgbClr val="FF3300"/>
              </a:solidFill>
              <a:ln>
                <a:noFill/>
              </a:ln>
              <a:effectLst/>
              <a:extLst>
                <a:ext uri="{91240B29-F687-4F45-9708-019B960494DF}">
                  <a14:hiddenLine xmlns:a14="http://schemas.microsoft.com/office/drawing/2010/main" w="57150" algn="ctr">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55" name="Oval 282"/>
              <p:cNvSpPr>
                <a:spLocks noChangeArrowheads="1"/>
              </p:cNvSpPr>
              <p:nvPr/>
            </p:nvSpPr>
            <p:spPr bwMode="auto">
              <a:xfrm>
                <a:off x="3510" y="693"/>
                <a:ext cx="58" cy="58"/>
              </a:xfrm>
              <a:prstGeom prst="ellipse">
                <a:avLst/>
              </a:prstGeom>
              <a:solidFill>
                <a:srgbClr val="FF3300"/>
              </a:solidFill>
              <a:ln>
                <a:noFill/>
              </a:ln>
              <a:effectLst/>
              <a:extLst>
                <a:ext uri="{91240B29-F687-4F45-9708-019B960494DF}">
                  <a14:hiddenLine xmlns:a14="http://schemas.microsoft.com/office/drawing/2010/main" w="57150" algn="ctr">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32849" name="Group 283"/>
            <p:cNvGrpSpPr>
              <a:grpSpLocks/>
            </p:cNvGrpSpPr>
            <p:nvPr/>
          </p:nvGrpSpPr>
          <p:grpSpPr bwMode="auto">
            <a:xfrm>
              <a:off x="3058" y="1380"/>
              <a:ext cx="500" cy="58"/>
              <a:chOff x="3068" y="693"/>
              <a:chExt cx="500" cy="58"/>
            </a:xfrm>
          </p:grpSpPr>
          <p:sp>
            <p:nvSpPr>
              <p:cNvPr id="32850" name="Oval 284"/>
              <p:cNvSpPr>
                <a:spLocks noChangeArrowheads="1"/>
              </p:cNvSpPr>
              <p:nvPr/>
            </p:nvSpPr>
            <p:spPr bwMode="auto">
              <a:xfrm>
                <a:off x="3068" y="693"/>
                <a:ext cx="58" cy="58"/>
              </a:xfrm>
              <a:prstGeom prst="ellipse">
                <a:avLst/>
              </a:prstGeom>
              <a:solidFill>
                <a:srgbClr val="FF3300"/>
              </a:solidFill>
              <a:ln>
                <a:noFill/>
              </a:ln>
              <a:effectLst/>
              <a:extLst>
                <a:ext uri="{91240B29-F687-4F45-9708-019B960494DF}">
                  <a14:hiddenLine xmlns:a14="http://schemas.microsoft.com/office/drawing/2010/main" w="57150" algn="ctr">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51" name="Oval 285"/>
              <p:cNvSpPr>
                <a:spLocks noChangeArrowheads="1"/>
              </p:cNvSpPr>
              <p:nvPr/>
            </p:nvSpPr>
            <p:spPr bwMode="auto">
              <a:xfrm>
                <a:off x="3289" y="693"/>
                <a:ext cx="58" cy="58"/>
              </a:xfrm>
              <a:prstGeom prst="ellipse">
                <a:avLst/>
              </a:prstGeom>
              <a:solidFill>
                <a:srgbClr val="FF3300"/>
              </a:solidFill>
              <a:ln>
                <a:noFill/>
              </a:ln>
              <a:effectLst/>
              <a:extLst>
                <a:ext uri="{91240B29-F687-4F45-9708-019B960494DF}">
                  <a14:hiddenLine xmlns:a14="http://schemas.microsoft.com/office/drawing/2010/main" w="57150" algn="ctr">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52" name="Oval 286"/>
              <p:cNvSpPr>
                <a:spLocks noChangeArrowheads="1"/>
              </p:cNvSpPr>
              <p:nvPr/>
            </p:nvSpPr>
            <p:spPr bwMode="auto">
              <a:xfrm>
                <a:off x="3510" y="693"/>
                <a:ext cx="58" cy="58"/>
              </a:xfrm>
              <a:prstGeom prst="ellipse">
                <a:avLst/>
              </a:prstGeom>
              <a:solidFill>
                <a:srgbClr val="FF3300"/>
              </a:solidFill>
              <a:ln>
                <a:noFill/>
              </a:ln>
              <a:effectLst/>
              <a:extLst>
                <a:ext uri="{91240B29-F687-4F45-9708-019B960494DF}">
                  <a14:hiddenLine xmlns:a14="http://schemas.microsoft.com/office/drawing/2010/main" w="57150" algn="ctr">
                    <a:solidFill>
                      <a:srgbClr val="FF33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grpSp>
        <p:nvGrpSpPr>
          <p:cNvPr id="455967" name="Group 287"/>
          <p:cNvGrpSpPr>
            <a:grpSpLocks/>
          </p:cNvGrpSpPr>
          <p:nvPr/>
        </p:nvGrpSpPr>
        <p:grpSpPr bwMode="auto">
          <a:xfrm flipH="1">
            <a:off x="6653213" y="998538"/>
            <a:ext cx="884237" cy="1266825"/>
            <a:chOff x="2823" y="344"/>
            <a:chExt cx="911" cy="1310"/>
          </a:xfrm>
        </p:grpSpPr>
        <p:sp>
          <p:nvSpPr>
            <p:cNvPr id="32842" name="Line 288"/>
            <p:cNvSpPr>
              <a:spLocks noChangeShapeType="1"/>
            </p:cNvSpPr>
            <p:nvPr/>
          </p:nvSpPr>
          <p:spPr bwMode="auto">
            <a:xfrm flipH="1">
              <a:off x="2823" y="353"/>
              <a:ext cx="469" cy="684"/>
            </a:xfrm>
            <a:prstGeom prst="line">
              <a:avLst/>
            </a:prstGeom>
            <a:noFill/>
            <a:ln w="285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43" name="Line 289"/>
            <p:cNvSpPr>
              <a:spLocks noChangeShapeType="1"/>
            </p:cNvSpPr>
            <p:nvPr/>
          </p:nvSpPr>
          <p:spPr bwMode="auto">
            <a:xfrm flipH="1">
              <a:off x="2845" y="344"/>
              <a:ext cx="667" cy="962"/>
            </a:xfrm>
            <a:prstGeom prst="line">
              <a:avLst/>
            </a:prstGeom>
            <a:noFill/>
            <a:ln w="285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44" name="Line 290"/>
            <p:cNvSpPr>
              <a:spLocks noChangeShapeType="1"/>
            </p:cNvSpPr>
            <p:nvPr/>
          </p:nvSpPr>
          <p:spPr bwMode="auto">
            <a:xfrm flipH="1">
              <a:off x="2851" y="358"/>
              <a:ext cx="865" cy="1283"/>
            </a:xfrm>
            <a:prstGeom prst="line">
              <a:avLst/>
            </a:prstGeom>
            <a:noFill/>
            <a:ln w="285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45" name="Line 291"/>
            <p:cNvSpPr>
              <a:spLocks noChangeShapeType="1"/>
            </p:cNvSpPr>
            <p:nvPr/>
          </p:nvSpPr>
          <p:spPr bwMode="auto">
            <a:xfrm flipH="1">
              <a:off x="3079" y="700"/>
              <a:ext cx="651" cy="954"/>
            </a:xfrm>
            <a:prstGeom prst="line">
              <a:avLst/>
            </a:prstGeom>
            <a:noFill/>
            <a:ln w="285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46" name="Line 292"/>
            <p:cNvSpPr>
              <a:spLocks noChangeShapeType="1"/>
            </p:cNvSpPr>
            <p:nvPr/>
          </p:nvSpPr>
          <p:spPr bwMode="auto">
            <a:xfrm flipH="1">
              <a:off x="3305" y="1019"/>
              <a:ext cx="429" cy="625"/>
            </a:xfrm>
            <a:prstGeom prst="line">
              <a:avLst/>
            </a:prstGeom>
            <a:noFill/>
            <a:ln w="28575">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sp>
        <p:nvSpPr>
          <p:cNvPr id="32790" name="Text Box 293"/>
          <p:cNvSpPr txBox="1">
            <a:spLocks noChangeArrowheads="1"/>
          </p:cNvSpPr>
          <p:nvPr/>
        </p:nvSpPr>
        <p:spPr bwMode="auto">
          <a:xfrm>
            <a:off x="0" y="1879600"/>
            <a:ext cx="10398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4D4D4D"/>
                </a:solidFill>
                <a:effectLst/>
                <a:uLnTx/>
                <a:uFillTx/>
                <a:latin typeface="Helvetica" pitchFamily="34" charset="0"/>
                <a:ea typeface="+mn-ea"/>
                <a:cs typeface="+mn-cs"/>
              </a:rPr>
              <a:t>Crystal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4D4D4D"/>
                </a:solidFill>
                <a:effectLst/>
                <a:uLnTx/>
                <a:uFillTx/>
                <a:latin typeface="Helvetica" pitchFamily="34" charset="0"/>
                <a:ea typeface="+mn-ea"/>
                <a:cs typeface="+mn-cs"/>
              </a:rPr>
              <a:t>Space</a:t>
            </a:r>
          </a:p>
        </p:txBody>
      </p:sp>
      <p:sp>
        <p:nvSpPr>
          <p:cNvPr id="32791" name="Line 294"/>
          <p:cNvSpPr>
            <a:spLocks noChangeShapeType="1"/>
          </p:cNvSpPr>
          <p:nvPr/>
        </p:nvSpPr>
        <p:spPr bwMode="auto">
          <a:xfrm flipV="1">
            <a:off x="0" y="2667000"/>
            <a:ext cx="9144000" cy="0"/>
          </a:xfrm>
          <a:prstGeom prst="line">
            <a:avLst/>
          </a:prstGeom>
          <a:noFill/>
          <a:ln w="57150" cap="rnd">
            <a:solidFill>
              <a:srgbClr val="777777"/>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nvGrpSpPr>
          <p:cNvPr id="455983" name="Group 303"/>
          <p:cNvGrpSpPr>
            <a:grpSpLocks/>
          </p:cNvGrpSpPr>
          <p:nvPr/>
        </p:nvGrpSpPr>
        <p:grpSpPr bwMode="auto">
          <a:xfrm>
            <a:off x="1147364" y="5118106"/>
            <a:ext cx="1568450" cy="1243327"/>
            <a:chOff x="549" y="1559"/>
            <a:chExt cx="1758" cy="1758"/>
          </a:xfrm>
        </p:grpSpPr>
        <p:sp>
          <p:nvSpPr>
            <p:cNvPr id="32836" name="Line 304"/>
            <p:cNvSpPr>
              <a:spLocks noChangeShapeType="1"/>
            </p:cNvSpPr>
            <p:nvPr/>
          </p:nvSpPr>
          <p:spPr bwMode="auto">
            <a:xfrm>
              <a:off x="1430" y="1559"/>
              <a:ext cx="0" cy="1758"/>
            </a:xfrm>
            <a:prstGeom prst="line">
              <a:avLst/>
            </a:prstGeom>
            <a:noFill/>
            <a:ln w="19050">
              <a:solidFill>
                <a:srgbClr val="0808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37" name="Line 305"/>
            <p:cNvSpPr>
              <a:spLocks noChangeShapeType="1"/>
            </p:cNvSpPr>
            <p:nvPr/>
          </p:nvSpPr>
          <p:spPr bwMode="auto">
            <a:xfrm rot="5400000">
              <a:off x="1428" y="1537"/>
              <a:ext cx="0" cy="1758"/>
            </a:xfrm>
            <a:prstGeom prst="line">
              <a:avLst/>
            </a:prstGeom>
            <a:noFill/>
            <a:ln w="19050">
              <a:solidFill>
                <a:srgbClr val="0808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455986" name="Group 306"/>
          <p:cNvGrpSpPr>
            <a:grpSpLocks/>
          </p:cNvGrpSpPr>
          <p:nvPr/>
        </p:nvGrpSpPr>
        <p:grpSpPr bwMode="auto">
          <a:xfrm>
            <a:off x="1924401" y="5222875"/>
            <a:ext cx="97599" cy="1029588"/>
            <a:chOff x="2120" y="3083"/>
            <a:chExt cx="83" cy="950"/>
          </a:xfrm>
        </p:grpSpPr>
        <p:sp>
          <p:nvSpPr>
            <p:cNvPr id="32834" name="Line 307"/>
            <p:cNvSpPr>
              <a:spLocks noChangeShapeType="1"/>
            </p:cNvSpPr>
            <p:nvPr/>
          </p:nvSpPr>
          <p:spPr bwMode="auto">
            <a:xfrm flipH="1" flipV="1">
              <a:off x="2176" y="3094"/>
              <a:ext cx="27" cy="939"/>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a:solidFill>
                    <a:srgbClr val="33CC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35" name="Line 308"/>
            <p:cNvSpPr>
              <a:spLocks noChangeShapeType="1"/>
            </p:cNvSpPr>
            <p:nvPr/>
          </p:nvSpPr>
          <p:spPr bwMode="auto">
            <a:xfrm flipH="1" flipV="1">
              <a:off x="2120" y="3083"/>
              <a:ext cx="7" cy="470"/>
            </a:xfrm>
            <a:prstGeom prst="line">
              <a:avLst/>
            </a:prstGeom>
            <a:noFill/>
            <a:ln w="57150" cmpd="dbl">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sp>
        <p:nvSpPr>
          <p:cNvPr id="455989" name="Oval 309"/>
          <p:cNvSpPr>
            <a:spLocks noChangeAspect="1" noChangeArrowheads="1"/>
          </p:cNvSpPr>
          <p:nvPr/>
        </p:nvSpPr>
        <p:spPr bwMode="auto">
          <a:xfrm>
            <a:off x="1382314" y="5194306"/>
            <a:ext cx="1098039" cy="1088259"/>
          </a:xfrm>
          <a:prstGeom prst="ellipse">
            <a:avLst/>
          </a:prstGeom>
          <a:noFill/>
          <a:ln w="38100" cmpd="dbl" algn="ctr">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799" name="Text Box 310"/>
          <p:cNvSpPr txBox="1">
            <a:spLocks noChangeArrowheads="1"/>
          </p:cNvSpPr>
          <p:nvPr/>
        </p:nvSpPr>
        <p:spPr bwMode="auto">
          <a:xfrm>
            <a:off x="0" y="2681288"/>
            <a:ext cx="1482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D4D4D"/>
                </a:solidFill>
                <a:effectLst/>
                <a:uLnTx/>
                <a:uFillTx/>
                <a:latin typeface="Helvetica" pitchFamily="34" charset="0"/>
                <a:ea typeface="+mn-ea"/>
                <a:cs typeface="+mn-cs"/>
              </a:rPr>
              <a:t>Reciprocal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D4D4D"/>
                </a:solidFill>
                <a:effectLst/>
                <a:uLnTx/>
                <a:uFillTx/>
                <a:latin typeface="Helvetica" pitchFamily="34" charset="0"/>
                <a:ea typeface="+mn-ea"/>
                <a:cs typeface="+mn-cs"/>
              </a:rPr>
              <a:t>Space</a:t>
            </a:r>
          </a:p>
        </p:txBody>
      </p:sp>
      <p:sp>
        <p:nvSpPr>
          <p:cNvPr id="455997" name="Line 317"/>
          <p:cNvSpPr>
            <a:spLocks noChangeShapeType="1"/>
          </p:cNvSpPr>
          <p:nvPr/>
        </p:nvSpPr>
        <p:spPr bwMode="auto">
          <a:xfrm>
            <a:off x="5816600" y="1689100"/>
            <a:ext cx="571500" cy="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455998" name="Text Box 318"/>
          <p:cNvSpPr txBox="1">
            <a:spLocks noChangeArrowheads="1"/>
          </p:cNvSpPr>
          <p:nvPr/>
        </p:nvSpPr>
        <p:spPr bwMode="auto">
          <a:xfrm>
            <a:off x="5661025" y="1177925"/>
            <a:ext cx="698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Helvetica" pitchFamily="34" charset="0"/>
                <a:ea typeface="+mn-ea"/>
                <a:cs typeface="+mn-cs"/>
              </a:rPr>
              <a:t>Interpret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Helvetica" pitchFamily="34" charset="0"/>
                <a:ea typeface="+mn-ea"/>
                <a:cs typeface="+mn-cs"/>
              </a:rPr>
              <a:t>peaks</a:t>
            </a:r>
          </a:p>
        </p:txBody>
      </p:sp>
      <p:sp>
        <p:nvSpPr>
          <p:cNvPr id="456005" name="Line 325"/>
          <p:cNvSpPr>
            <a:spLocks noChangeShapeType="1"/>
          </p:cNvSpPr>
          <p:nvPr/>
        </p:nvSpPr>
        <p:spPr bwMode="auto">
          <a:xfrm>
            <a:off x="4501324" y="5081845"/>
            <a:ext cx="0" cy="1265679"/>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456006" name="Line 326"/>
          <p:cNvSpPr>
            <a:spLocks noChangeShapeType="1"/>
          </p:cNvSpPr>
          <p:nvPr/>
        </p:nvSpPr>
        <p:spPr bwMode="auto">
          <a:xfrm rot="5400000">
            <a:off x="4679439" y="5001705"/>
            <a:ext cx="0" cy="1436116"/>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456010" name="Oval 330"/>
          <p:cNvSpPr>
            <a:spLocks noChangeAspect="1" noChangeArrowheads="1"/>
          </p:cNvSpPr>
          <p:nvPr/>
        </p:nvSpPr>
        <p:spPr bwMode="auto">
          <a:xfrm>
            <a:off x="3930650" y="5113344"/>
            <a:ext cx="1141348" cy="1107819"/>
          </a:xfrm>
          <a:prstGeom prst="ellipse">
            <a:avLst/>
          </a:prstGeom>
          <a:noFill/>
          <a:ln w="38100" cmpd="dbl" algn="ctr">
            <a:solidFill>
              <a:srgbClr val="00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456012" name="Rectangle 332"/>
          <p:cNvSpPr>
            <a:spLocks noChangeArrowheads="1"/>
          </p:cNvSpPr>
          <p:nvPr/>
        </p:nvSpPr>
        <p:spPr bwMode="auto">
          <a:xfrm>
            <a:off x="3687252" y="4595812"/>
            <a:ext cx="13652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Helvetica" pitchFamily="34" charset="0"/>
                <a:ea typeface="+mn-ea"/>
                <a:cs typeface="+mn-cs"/>
              </a:rPr>
              <a:t>|F</a:t>
            </a:r>
            <a:r>
              <a:rPr kumimoji="0" lang="en-US" sz="1600" b="1" i="0" u="none" strike="noStrike" kern="1200" cap="none" spc="0" normalizeH="0" baseline="-25000" noProof="0" dirty="0">
                <a:ln>
                  <a:noFill/>
                </a:ln>
                <a:solidFill>
                  <a:srgbClr val="006600"/>
                </a:solidFill>
                <a:effectLst/>
                <a:uLnTx/>
                <a:uFillTx/>
                <a:latin typeface="Helvetica" pitchFamily="34" charset="0"/>
                <a:ea typeface="+mn-ea"/>
                <a:cs typeface="+mn-cs"/>
              </a:rPr>
              <a:t>PH</a:t>
            </a:r>
            <a:r>
              <a:rPr kumimoji="0" lang="en-US" sz="1600" b="1" i="0" u="none" strike="noStrike" kern="1200" cap="none" spc="0" normalizeH="0" baseline="-50000" noProof="0" dirty="0">
                <a:ln>
                  <a:noFill/>
                </a:ln>
                <a:solidFill>
                  <a:srgbClr val="339933"/>
                </a:solidFill>
                <a:effectLst/>
                <a:uLnTx/>
                <a:uFillTx/>
                <a:latin typeface="Symbol" pitchFamily="18" charset="2"/>
                <a:ea typeface="+mn-ea"/>
                <a:cs typeface="+mn-cs"/>
              </a:rPr>
              <a:t>l</a:t>
            </a:r>
            <a:r>
              <a:rPr kumimoji="0" lang="en-US" sz="1600" b="1" i="0" u="none" strike="noStrike" kern="1200" cap="none" spc="0" normalizeH="0" baseline="-50000" noProof="0" dirty="0">
                <a:ln>
                  <a:noFill/>
                </a:ln>
                <a:solidFill>
                  <a:srgbClr val="339933"/>
                </a:solidFill>
                <a:effectLst/>
                <a:uLnTx/>
                <a:uFillTx/>
                <a:latin typeface="Helvetica" pitchFamily="34" charset="0"/>
                <a:ea typeface="+mn-ea"/>
                <a:cs typeface="+mn-cs"/>
              </a:rPr>
              <a:t>2</a:t>
            </a:r>
            <a:r>
              <a:rPr kumimoji="0" lang="en-US" sz="1600" b="1" i="0" u="none" strike="noStrike" kern="1200" cap="none" spc="0" normalizeH="0" baseline="0" noProof="0" dirty="0">
                <a:ln>
                  <a:noFill/>
                </a:ln>
                <a:solidFill>
                  <a:srgbClr val="006600"/>
                </a:solidFill>
                <a:effectLst/>
                <a:uLnTx/>
                <a:uFillTx/>
                <a:latin typeface="Helvetica" pitchFamily="34" charset="0"/>
                <a:ea typeface="+mn-ea"/>
                <a:cs typeface="+mn-cs"/>
              </a:rPr>
              <a:t>|</a:t>
            </a:r>
            <a:r>
              <a:rPr kumimoji="0" lang="en-US" sz="1600" b="1" i="0" u="none" strike="noStrike" kern="1200" cap="none" spc="0" normalizeH="0" baseline="-40000" noProof="0" dirty="0">
                <a:ln>
                  <a:noFill/>
                </a:ln>
                <a:solidFill>
                  <a:srgbClr val="006600"/>
                </a:solidFill>
                <a:effectLst/>
                <a:uLnTx/>
                <a:uFillTx/>
                <a:latin typeface="Helvetica" pitchFamily="34" charset="0"/>
                <a:ea typeface="+mn-ea"/>
                <a:cs typeface="+mn-cs"/>
              </a:rPr>
              <a:t>-1-1-1</a:t>
            </a:r>
            <a:r>
              <a:rPr kumimoji="0" lang="en-US" sz="1600" b="1" i="0" u="none" strike="noStrike" kern="1200" cap="none" spc="0" normalizeH="0" baseline="0" noProof="0" dirty="0">
                <a:ln>
                  <a:noFill/>
                </a:ln>
                <a:solidFill>
                  <a:srgbClr val="006600"/>
                </a:solidFill>
                <a:effectLst/>
                <a:uLnTx/>
                <a:uFillTx/>
                <a:latin typeface="Helvetica" pitchFamily="34" charset="0"/>
                <a:ea typeface="+mn-ea"/>
                <a:cs typeface="+mn-cs"/>
              </a:rPr>
              <a:t>*</a:t>
            </a:r>
          </a:p>
        </p:txBody>
      </p:sp>
      <p:sp>
        <p:nvSpPr>
          <p:cNvPr id="456028" name="Text Box 348"/>
          <p:cNvSpPr txBox="1">
            <a:spLocks noChangeArrowheads="1"/>
          </p:cNvSpPr>
          <p:nvPr/>
        </p:nvSpPr>
        <p:spPr bwMode="auto">
          <a:xfrm>
            <a:off x="7693025" y="1646238"/>
            <a:ext cx="1344613"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Helvetica" pitchFamily="34" charset="0"/>
                <a:ea typeface="+mn-ea"/>
                <a:cs typeface="+mn-cs"/>
              </a:rPr>
              <a:t>Include correction for anomalous scattering: </a:t>
            </a:r>
            <a:r>
              <a:rPr kumimoji="0" lang="en-US" sz="900" b="1" i="0" u="none" strike="noStrike" kern="1200" cap="none" spc="0" normalizeH="0" baseline="0" noProof="0">
                <a:ln>
                  <a:noFill/>
                </a:ln>
                <a:solidFill>
                  <a:srgbClr val="FF9933"/>
                </a:solidFill>
                <a:effectLst/>
                <a:uLnTx/>
                <a:uFillTx/>
                <a:latin typeface="Symbol" pitchFamily="18" charset="2"/>
                <a:ea typeface="+mn-ea"/>
                <a:cs typeface="+mn-cs"/>
              </a:rPr>
              <a:t>D</a:t>
            </a:r>
            <a:r>
              <a:rPr kumimoji="0" lang="en-US" sz="900" b="1" i="0" u="none" strike="noStrike" kern="1200" cap="none" spc="0" normalizeH="0" baseline="0" noProof="0">
                <a:ln>
                  <a:noFill/>
                </a:ln>
                <a:solidFill>
                  <a:srgbClr val="FF9933"/>
                </a:solidFill>
                <a:effectLst/>
                <a:uLnTx/>
                <a:uFillTx/>
                <a:latin typeface="Helvetica" pitchFamily="34" charset="0"/>
                <a:ea typeface="+mn-ea"/>
                <a:cs typeface="+mn-cs"/>
              </a:rPr>
              <a:t>f’(</a:t>
            </a:r>
            <a:r>
              <a:rPr kumimoji="0" lang="en-US" sz="900" b="1" i="0" u="none" strike="noStrike" kern="1200" cap="none" spc="0" normalizeH="0" baseline="0" noProof="0">
                <a:ln>
                  <a:noFill/>
                </a:ln>
                <a:solidFill>
                  <a:srgbClr val="FF9933"/>
                </a:solidFill>
                <a:effectLst/>
                <a:uLnTx/>
                <a:uFillTx/>
                <a:latin typeface="Symbol" pitchFamily="18" charset="2"/>
                <a:ea typeface="+mn-ea"/>
                <a:cs typeface="+mn-cs"/>
              </a:rPr>
              <a:t>l</a:t>
            </a:r>
            <a:r>
              <a:rPr kumimoji="0" lang="en-US" sz="900" b="1" i="0" u="none" strike="noStrike" kern="1200" cap="none" spc="0" normalizeH="0" baseline="0" noProof="0">
                <a:ln>
                  <a:noFill/>
                </a:ln>
                <a:solidFill>
                  <a:srgbClr val="FF9933"/>
                </a:solidFill>
                <a:effectLst/>
                <a:uLnTx/>
                <a:uFillTx/>
                <a:latin typeface="Helvetica" pitchFamily="34" charset="0"/>
                <a:ea typeface="+mn-ea"/>
                <a:cs typeface="+mn-cs"/>
              </a:rPr>
              <a:t>)</a:t>
            </a:r>
            <a:r>
              <a:rPr kumimoji="0" lang="en-US" sz="900" b="0" i="0" u="none" strike="noStrike" kern="1200" cap="none" spc="0" normalizeH="0" baseline="0" noProof="0">
                <a:ln>
                  <a:noFill/>
                </a:ln>
                <a:solidFill>
                  <a:srgbClr val="000000"/>
                </a:solidFill>
                <a:effectLst/>
                <a:uLnTx/>
                <a:uFillTx/>
                <a:latin typeface="Helvetica" pitchFamily="34" charset="0"/>
                <a:ea typeface="+mn-ea"/>
                <a:cs typeface="+mn-cs"/>
              </a:rPr>
              <a:t> and </a:t>
            </a:r>
            <a:r>
              <a:rPr kumimoji="0" lang="en-US" sz="900" b="1" i="0" u="none" strike="noStrike" kern="1200" cap="none" spc="0" normalizeH="0" baseline="0" noProof="0">
                <a:ln>
                  <a:noFill/>
                </a:ln>
                <a:solidFill>
                  <a:srgbClr val="6600FF"/>
                </a:solidFill>
                <a:effectLst/>
                <a:uLnTx/>
                <a:uFillTx/>
                <a:latin typeface="Symbol" pitchFamily="18" charset="2"/>
                <a:ea typeface="+mn-ea"/>
                <a:cs typeface="+mn-cs"/>
              </a:rPr>
              <a:t>D</a:t>
            </a:r>
            <a:r>
              <a:rPr kumimoji="0" lang="en-US" sz="900" b="1" i="0" u="none" strike="noStrike" kern="1200" cap="none" spc="0" normalizeH="0" baseline="0" noProof="0">
                <a:ln>
                  <a:noFill/>
                </a:ln>
                <a:solidFill>
                  <a:srgbClr val="6600FF"/>
                </a:solidFill>
                <a:effectLst/>
                <a:uLnTx/>
                <a:uFillTx/>
                <a:latin typeface="Helvetica" pitchFamily="34" charset="0"/>
                <a:ea typeface="+mn-ea"/>
                <a:cs typeface="+mn-cs"/>
              </a:rPr>
              <a:t>f”(</a:t>
            </a:r>
            <a:r>
              <a:rPr kumimoji="0" lang="en-US" sz="900" b="1" i="0" u="none" strike="noStrike" kern="1200" cap="none" spc="0" normalizeH="0" baseline="0" noProof="0">
                <a:ln>
                  <a:noFill/>
                </a:ln>
                <a:solidFill>
                  <a:srgbClr val="6600FF"/>
                </a:solidFill>
                <a:effectLst/>
                <a:uLnTx/>
                <a:uFillTx/>
                <a:latin typeface="Symbol" pitchFamily="18" charset="2"/>
                <a:ea typeface="+mn-ea"/>
                <a:cs typeface="+mn-cs"/>
              </a:rPr>
              <a:t>l</a:t>
            </a:r>
            <a:r>
              <a:rPr kumimoji="0" lang="en-US" sz="900" b="1" i="0" u="none" strike="noStrike" kern="1200" cap="none" spc="0" normalizeH="0" baseline="0" noProof="0">
                <a:ln>
                  <a:noFill/>
                </a:ln>
                <a:solidFill>
                  <a:srgbClr val="6600FF"/>
                </a:solidFill>
                <a:effectLst/>
                <a:uLnTx/>
                <a:uFillTx/>
                <a:latin typeface="Helvetica" pitchFamily="34" charset="0"/>
                <a:ea typeface="+mn-ea"/>
                <a:cs typeface="+mn-cs"/>
              </a:rPr>
              <a:t>)</a:t>
            </a:r>
          </a:p>
        </p:txBody>
      </p:sp>
      <p:grpSp>
        <p:nvGrpSpPr>
          <p:cNvPr id="456022" name="Group 342"/>
          <p:cNvGrpSpPr>
            <a:grpSpLocks/>
          </p:cNvGrpSpPr>
          <p:nvPr/>
        </p:nvGrpSpPr>
        <p:grpSpPr bwMode="auto">
          <a:xfrm>
            <a:off x="4094163" y="1452563"/>
            <a:ext cx="2651125" cy="4148137"/>
            <a:chOff x="2579" y="915"/>
            <a:chExt cx="1670" cy="2613"/>
          </a:xfrm>
        </p:grpSpPr>
        <p:sp>
          <p:nvSpPr>
            <p:cNvPr id="32816" name="Line 312"/>
            <p:cNvSpPr>
              <a:spLocks noChangeShapeType="1"/>
            </p:cNvSpPr>
            <p:nvPr/>
          </p:nvSpPr>
          <p:spPr bwMode="auto">
            <a:xfrm flipV="1">
              <a:off x="3219" y="1383"/>
              <a:ext cx="0" cy="2138"/>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17" name="Text Box 315"/>
            <p:cNvSpPr txBox="1">
              <a:spLocks noChangeArrowheads="1"/>
            </p:cNvSpPr>
            <p:nvPr/>
          </p:nvSpPr>
          <p:spPr bwMode="auto">
            <a:xfrm>
              <a:off x="2827" y="915"/>
              <a:ext cx="776"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Helvetica" pitchFamily="34" charset="0"/>
                  <a:ea typeface="+mn-ea"/>
                  <a:cs typeface="+mn-cs"/>
                </a:rPr>
                <a:t>Anomalous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Helvetica" pitchFamily="34" charset="0"/>
                  <a:ea typeface="+mn-ea"/>
                  <a:cs typeface="+mn-cs"/>
                </a:rPr>
                <a:t>Difference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Helvetica" pitchFamily="34" charset="0"/>
                  <a:ea typeface="+mn-ea"/>
                  <a:cs typeface="+mn-cs"/>
                </a:rPr>
                <a:t>Patterson Map</a:t>
              </a:r>
            </a:p>
          </p:txBody>
        </p:sp>
        <p:sp>
          <p:nvSpPr>
            <p:cNvPr id="32818" name="Text Box 316"/>
            <p:cNvSpPr txBox="1">
              <a:spLocks noChangeArrowheads="1"/>
            </p:cNvSpPr>
            <p:nvPr/>
          </p:nvSpPr>
          <p:spPr bwMode="auto">
            <a:xfrm>
              <a:off x="2579" y="2213"/>
              <a:ext cx="1670" cy="173"/>
            </a:xfrm>
            <a:prstGeom prst="rect">
              <a:avLst/>
            </a:prstGeom>
            <a:solidFill>
              <a:schemeClr val="tx1"/>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Helvetica" pitchFamily="34" charset="0"/>
                  <a:ea typeface="+mn-ea"/>
                  <a:cs typeface="+mn-cs"/>
                </a:rPr>
                <a:t>P=</a:t>
              </a:r>
              <a:r>
                <a:rPr kumimoji="0" lang="en-US" sz="1200" b="1" i="0" u="none" strike="noStrike" kern="1200" cap="none" spc="0" normalizeH="0" baseline="0" noProof="0">
                  <a:ln>
                    <a:noFill/>
                  </a:ln>
                  <a:solidFill>
                    <a:srgbClr val="000000"/>
                  </a:solidFill>
                  <a:effectLst/>
                  <a:uLnTx/>
                  <a:uFillTx/>
                  <a:latin typeface="Symbol" pitchFamily="18" charset="2"/>
                  <a:ea typeface="+mn-ea"/>
                  <a:cs typeface="+mn-cs"/>
                </a:rPr>
                <a:t>SSS</a:t>
              </a:r>
              <a:r>
                <a:rPr kumimoji="0" lang="en-US" sz="1200" b="1" i="0" u="none" strike="noStrike" kern="1200" cap="none" spc="0" normalizeH="0" baseline="0" noProof="0">
                  <a:ln>
                    <a:noFill/>
                  </a:ln>
                  <a:solidFill>
                    <a:srgbClr val="000000"/>
                  </a:solidFill>
                  <a:effectLst/>
                  <a:uLnTx/>
                  <a:uFillTx/>
                  <a:latin typeface="Helvetica" pitchFamily="34" charset="0"/>
                  <a:ea typeface="+mn-ea"/>
                  <a:cs typeface="+mn-cs"/>
                </a:rPr>
                <a:t>(</a:t>
              </a:r>
              <a:r>
                <a:rPr kumimoji="0" lang="en-US" sz="1200" b="1" i="0" u="none" strike="noStrike" kern="1200" cap="none" spc="0" normalizeH="0" baseline="0" noProof="0">
                  <a:ln>
                    <a:noFill/>
                  </a:ln>
                  <a:solidFill>
                    <a:srgbClr val="00FF00"/>
                  </a:solidFill>
                  <a:effectLst/>
                  <a:uLnTx/>
                  <a:uFillTx/>
                  <a:latin typeface="Helvetica" pitchFamily="34" charset="0"/>
                  <a:ea typeface="+mn-ea"/>
                  <a:cs typeface="+mn-cs"/>
                </a:rPr>
                <a:t>|F</a:t>
              </a:r>
              <a:r>
                <a:rPr kumimoji="0" lang="en-US" sz="1200" b="1" i="0" u="none" strike="noStrike" kern="1200" cap="none" spc="0" normalizeH="0" baseline="-25000" noProof="0">
                  <a:ln>
                    <a:noFill/>
                  </a:ln>
                  <a:solidFill>
                    <a:srgbClr val="00FF00"/>
                  </a:solidFill>
                  <a:effectLst/>
                  <a:uLnTx/>
                  <a:uFillTx/>
                  <a:latin typeface="Helvetica" pitchFamily="34" charset="0"/>
                  <a:ea typeface="+mn-ea"/>
                  <a:cs typeface="+mn-cs"/>
                </a:rPr>
                <a:t>PH</a:t>
              </a:r>
              <a:r>
                <a:rPr kumimoji="0" lang="en-US" sz="1200" b="1" i="0" u="none" strike="noStrike" kern="1200" cap="none" spc="0" normalizeH="0" baseline="0" noProof="0">
                  <a:ln>
                    <a:noFill/>
                  </a:ln>
                  <a:solidFill>
                    <a:srgbClr val="00FF00"/>
                  </a:solidFill>
                  <a:effectLst/>
                  <a:uLnTx/>
                  <a:uFillTx/>
                  <a:latin typeface="Helvetica" pitchFamily="34" charset="0"/>
                  <a:ea typeface="+mn-ea"/>
                  <a:cs typeface="+mn-cs"/>
                </a:rPr>
                <a:t>|</a:t>
              </a:r>
              <a:r>
                <a:rPr kumimoji="0" lang="en-US" sz="1200" b="1" i="0" u="none" strike="noStrike" kern="1200" cap="none" spc="0" normalizeH="0" baseline="-25000" noProof="0">
                  <a:ln>
                    <a:noFill/>
                  </a:ln>
                  <a:solidFill>
                    <a:srgbClr val="00FF00"/>
                  </a:solidFill>
                  <a:effectLst/>
                  <a:uLnTx/>
                  <a:uFillTx/>
                  <a:latin typeface="Helvetica" pitchFamily="34" charset="0"/>
                  <a:ea typeface="+mn-ea"/>
                  <a:cs typeface="+mn-cs"/>
                </a:rPr>
                <a:t>hkl</a:t>
              </a:r>
              <a:r>
                <a:rPr kumimoji="0" lang="en-US" sz="1200" b="1" i="0" u="none" strike="noStrike" kern="1200" cap="none" spc="0" normalizeH="0" baseline="0" noProof="0">
                  <a:ln>
                    <a:noFill/>
                  </a:ln>
                  <a:solidFill>
                    <a:srgbClr val="000000"/>
                  </a:solidFill>
                  <a:effectLst/>
                  <a:uLnTx/>
                  <a:uFillTx/>
                  <a:latin typeface="Helvetica" pitchFamily="34" charset="0"/>
                  <a:ea typeface="+mn-ea"/>
                  <a:cs typeface="+mn-cs"/>
                </a:rPr>
                <a:t>-</a:t>
              </a:r>
              <a:r>
                <a:rPr kumimoji="0" lang="en-US" sz="1200" b="1" i="0" u="none" strike="noStrike" kern="1200" cap="none" spc="0" normalizeH="0" baseline="0" noProof="0">
                  <a:ln>
                    <a:noFill/>
                  </a:ln>
                  <a:solidFill>
                    <a:srgbClr val="006600"/>
                  </a:solidFill>
                  <a:effectLst/>
                  <a:uLnTx/>
                  <a:uFillTx/>
                  <a:latin typeface="Helvetica" pitchFamily="34" charset="0"/>
                  <a:ea typeface="+mn-ea"/>
                  <a:cs typeface="+mn-cs"/>
                </a:rPr>
                <a:t>|F</a:t>
              </a:r>
              <a:r>
                <a:rPr kumimoji="0" lang="en-US" sz="1200" b="1" i="0" u="none" strike="noStrike" kern="1200" cap="none" spc="0" normalizeH="0" baseline="-25000" noProof="0">
                  <a:ln>
                    <a:noFill/>
                  </a:ln>
                  <a:solidFill>
                    <a:srgbClr val="006600"/>
                  </a:solidFill>
                  <a:effectLst/>
                  <a:uLnTx/>
                  <a:uFillTx/>
                  <a:latin typeface="Helvetica" pitchFamily="34" charset="0"/>
                  <a:ea typeface="+mn-ea"/>
                  <a:cs typeface="+mn-cs"/>
                </a:rPr>
                <a:t>PH</a:t>
              </a:r>
              <a:r>
                <a:rPr kumimoji="0" lang="en-US" sz="1200" b="1" i="0" u="none" strike="noStrike" kern="1200" cap="none" spc="0" normalizeH="0" baseline="0" noProof="0">
                  <a:ln>
                    <a:noFill/>
                  </a:ln>
                  <a:solidFill>
                    <a:srgbClr val="006600"/>
                  </a:solidFill>
                  <a:effectLst/>
                  <a:uLnTx/>
                  <a:uFillTx/>
                  <a:latin typeface="Helvetica" pitchFamily="34" charset="0"/>
                  <a:ea typeface="+mn-ea"/>
                  <a:cs typeface="+mn-cs"/>
                </a:rPr>
                <a:t>|</a:t>
              </a:r>
              <a:r>
                <a:rPr kumimoji="0" lang="en-US" sz="1200" b="1" i="0" u="none" strike="noStrike" kern="1200" cap="none" spc="0" normalizeH="0" baseline="-34000" noProof="0">
                  <a:ln>
                    <a:noFill/>
                  </a:ln>
                  <a:solidFill>
                    <a:srgbClr val="006600"/>
                  </a:solidFill>
                  <a:effectLst/>
                  <a:uLnTx/>
                  <a:uFillTx/>
                  <a:latin typeface="Helvetica" pitchFamily="34" charset="0"/>
                  <a:ea typeface="+mn-ea"/>
                  <a:cs typeface="+mn-cs"/>
                </a:rPr>
                <a:t>-</a:t>
              </a:r>
              <a:r>
                <a:rPr kumimoji="0" lang="en-US" sz="1200" b="1" i="0" u="none" strike="noStrike" kern="1200" cap="none" spc="0" normalizeH="0" baseline="-25000" noProof="0">
                  <a:ln>
                    <a:noFill/>
                  </a:ln>
                  <a:solidFill>
                    <a:srgbClr val="006600"/>
                  </a:solidFill>
                  <a:effectLst/>
                  <a:uLnTx/>
                  <a:uFillTx/>
                  <a:latin typeface="Helvetica" pitchFamily="34" charset="0"/>
                  <a:ea typeface="+mn-ea"/>
                  <a:cs typeface="+mn-cs"/>
                </a:rPr>
                <a:t>h-k-l</a:t>
              </a:r>
              <a:r>
                <a:rPr kumimoji="0" lang="en-US" sz="1200" b="1" i="0" u="none" strike="noStrike" kern="1200" cap="none" spc="0" normalizeH="0" baseline="0" noProof="0">
                  <a:ln>
                    <a:noFill/>
                  </a:ln>
                  <a:solidFill>
                    <a:srgbClr val="000000"/>
                  </a:solidFill>
                  <a:effectLst/>
                  <a:uLnTx/>
                  <a:uFillTx/>
                  <a:latin typeface="Helvetica" pitchFamily="34" charset="0"/>
                  <a:ea typeface="+mn-ea"/>
                  <a:cs typeface="+mn-cs"/>
                </a:rPr>
                <a:t>)</a:t>
              </a:r>
              <a:r>
                <a:rPr kumimoji="0" lang="en-US" sz="1200" b="1" i="0" u="none" strike="noStrike" kern="1200" cap="none" spc="0" normalizeH="0" baseline="30000" noProof="0">
                  <a:ln>
                    <a:noFill/>
                  </a:ln>
                  <a:solidFill>
                    <a:srgbClr val="000000"/>
                  </a:solidFill>
                  <a:effectLst/>
                  <a:uLnTx/>
                  <a:uFillTx/>
                  <a:latin typeface="Helvetica" pitchFamily="34" charset="0"/>
                  <a:ea typeface="+mn-ea"/>
                  <a:cs typeface="+mn-cs"/>
                </a:rPr>
                <a:t>2</a:t>
              </a:r>
              <a:r>
                <a:rPr kumimoji="0" lang="en-US" sz="1200" b="1" i="0" u="none" strike="noStrike" kern="1200" cap="none" spc="0" normalizeH="0" baseline="0" noProof="0">
                  <a:ln>
                    <a:noFill/>
                  </a:ln>
                  <a:solidFill>
                    <a:srgbClr val="000000"/>
                  </a:solidFill>
                  <a:effectLst/>
                  <a:uLnTx/>
                  <a:uFillTx/>
                  <a:latin typeface="Helvetica" pitchFamily="34" charset="0"/>
                  <a:ea typeface="+mn-ea"/>
                  <a:cs typeface="+mn-cs"/>
                </a:rPr>
                <a:t>e </a:t>
              </a:r>
              <a:r>
                <a:rPr kumimoji="0" lang="en-US" sz="1200" b="1" i="0" u="none" strike="noStrike" kern="1200" cap="none" spc="0" normalizeH="0" baseline="30000" noProof="0">
                  <a:ln>
                    <a:noFill/>
                  </a:ln>
                  <a:solidFill>
                    <a:srgbClr val="000000"/>
                  </a:solidFill>
                  <a:effectLst/>
                  <a:uLnTx/>
                  <a:uFillTx/>
                  <a:latin typeface="Helvetica" pitchFamily="34" charset="0"/>
                  <a:ea typeface="+mn-ea"/>
                  <a:cs typeface="+mn-cs"/>
                </a:rPr>
                <a:t>2</a:t>
              </a:r>
              <a:r>
                <a:rPr kumimoji="0" lang="en-US" sz="1200" b="1" i="0" u="none" strike="noStrike" kern="1200" cap="none" spc="0" normalizeH="0" baseline="30000" noProof="0">
                  <a:ln>
                    <a:noFill/>
                  </a:ln>
                  <a:solidFill>
                    <a:srgbClr val="000000"/>
                  </a:solidFill>
                  <a:effectLst/>
                  <a:uLnTx/>
                  <a:uFillTx/>
                  <a:latin typeface="Symbol" pitchFamily="18" charset="2"/>
                  <a:ea typeface="+mn-ea"/>
                  <a:cs typeface="+mn-cs"/>
                </a:rPr>
                <a:t>p</a:t>
              </a:r>
              <a:r>
                <a:rPr kumimoji="0" lang="en-US" sz="1200" b="1" i="0" u="none" strike="noStrike" kern="1200" cap="none" spc="0" normalizeH="0" baseline="30000" noProof="0">
                  <a:ln>
                    <a:noFill/>
                  </a:ln>
                  <a:solidFill>
                    <a:srgbClr val="000000"/>
                  </a:solidFill>
                  <a:effectLst/>
                  <a:uLnTx/>
                  <a:uFillTx/>
                  <a:latin typeface="Helvetica" pitchFamily="34" charset="0"/>
                  <a:ea typeface="+mn-ea"/>
                  <a:cs typeface="+mn-cs"/>
                </a:rPr>
                <a:t>i(hx+ky+lz</a:t>
              </a:r>
              <a:r>
                <a:rPr kumimoji="0" lang="en-US" sz="1000" b="1" i="0" u="none" strike="noStrike" kern="1200" cap="none" spc="0" normalizeH="0" baseline="30000" noProof="0">
                  <a:ln>
                    <a:noFill/>
                  </a:ln>
                  <a:solidFill>
                    <a:srgbClr val="000000"/>
                  </a:solidFill>
                  <a:effectLst/>
                  <a:uLnTx/>
                  <a:uFillTx/>
                  <a:latin typeface="Helvetica" pitchFamily="34" charset="0"/>
                  <a:ea typeface="+mn-ea"/>
                  <a:cs typeface="+mn-cs"/>
                </a:rPr>
                <a:t>)</a:t>
              </a:r>
            </a:p>
          </p:txBody>
        </p:sp>
        <p:sp>
          <p:nvSpPr>
            <p:cNvPr id="32819" name="Line 319"/>
            <p:cNvSpPr>
              <a:spLocks noChangeShapeType="1"/>
            </p:cNvSpPr>
            <p:nvPr/>
          </p:nvSpPr>
          <p:spPr bwMode="auto">
            <a:xfrm flipH="1">
              <a:off x="3088" y="3520"/>
              <a:ext cx="152" cy="8"/>
            </a:xfrm>
            <a:prstGeom prst="line">
              <a:avLst/>
            </a:prstGeom>
            <a:noFill/>
            <a:ln w="571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sp>
        <p:nvSpPr>
          <p:cNvPr id="343" name="Text Box 183"/>
          <p:cNvSpPr txBox="1">
            <a:spLocks noChangeArrowheads="1"/>
          </p:cNvSpPr>
          <p:nvPr/>
        </p:nvSpPr>
        <p:spPr bwMode="auto">
          <a:xfrm>
            <a:off x="46210" y="4638675"/>
            <a:ext cx="116046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cmpd="tri"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CC00"/>
                </a:solidFill>
                <a:effectLst/>
                <a:uLnTx/>
                <a:uFillTx/>
                <a:latin typeface="Helvetica" pitchFamily="34" charset="0"/>
                <a:ea typeface="+mn-ea"/>
                <a:cs typeface="+mn-cs"/>
              </a:rPr>
              <a:t>|</a:t>
            </a:r>
            <a:r>
              <a:rPr kumimoji="0" lang="en-US" sz="1600" b="1" i="0" u="none" strike="noStrike" kern="1200" cap="none" spc="0" normalizeH="0" baseline="0" noProof="0" dirty="0">
                <a:ln>
                  <a:noFill/>
                </a:ln>
                <a:solidFill>
                  <a:srgbClr val="33CC33"/>
                </a:solidFill>
                <a:effectLst/>
                <a:uLnTx/>
                <a:uFillTx/>
                <a:latin typeface="Helvetica" pitchFamily="34" charset="0"/>
                <a:ea typeface="+mn-ea"/>
                <a:cs typeface="+mn-cs"/>
              </a:rPr>
              <a:t>F</a:t>
            </a:r>
            <a:r>
              <a:rPr kumimoji="0" lang="en-US" sz="1600" b="1" i="0" u="none" strike="noStrike" kern="1200" cap="none" spc="0" normalizeH="0" baseline="-25000" noProof="0" dirty="0">
                <a:ln>
                  <a:noFill/>
                </a:ln>
                <a:solidFill>
                  <a:srgbClr val="33CC33"/>
                </a:solidFill>
                <a:effectLst/>
                <a:uLnTx/>
                <a:uFillTx/>
                <a:latin typeface="Helvetica" pitchFamily="34" charset="0"/>
                <a:ea typeface="+mn-ea"/>
                <a:cs typeface="+mn-cs"/>
              </a:rPr>
              <a:t>PH</a:t>
            </a:r>
            <a:r>
              <a:rPr kumimoji="0" lang="en-US" sz="1600" b="1" i="0" u="none" strike="noStrike" kern="1200" cap="none" spc="0" normalizeH="0" baseline="-50000" noProof="0" dirty="0">
                <a:ln>
                  <a:noFill/>
                </a:ln>
                <a:solidFill>
                  <a:srgbClr val="33CC33"/>
                </a:solidFill>
                <a:effectLst/>
                <a:uLnTx/>
                <a:uFillTx/>
                <a:latin typeface="Symbol" pitchFamily="18" charset="2"/>
                <a:ea typeface="+mn-ea"/>
                <a:cs typeface="+mn-cs"/>
              </a:rPr>
              <a:t>l</a:t>
            </a:r>
            <a:r>
              <a:rPr kumimoji="0" lang="en-US" sz="1600" b="1" i="0" u="none" strike="noStrike" kern="1200" cap="none" spc="0" normalizeH="0" baseline="-50000" noProof="0" dirty="0">
                <a:ln>
                  <a:noFill/>
                </a:ln>
                <a:solidFill>
                  <a:srgbClr val="33CC33"/>
                </a:solidFill>
                <a:effectLst/>
                <a:uLnTx/>
                <a:uFillTx/>
                <a:latin typeface="Helvetica" pitchFamily="34" charset="0"/>
                <a:ea typeface="+mn-ea"/>
                <a:cs typeface="+mn-cs"/>
              </a:rPr>
              <a:t>1</a:t>
            </a:r>
            <a:r>
              <a:rPr kumimoji="0" lang="en-US" sz="1600" b="1" i="0" u="none" strike="noStrike" kern="1200" cap="none" spc="0" normalizeH="0" baseline="0" noProof="0" dirty="0">
                <a:ln>
                  <a:noFill/>
                </a:ln>
                <a:solidFill>
                  <a:srgbClr val="33CC33"/>
                </a:solidFill>
                <a:effectLst/>
                <a:uLnTx/>
                <a:uFillTx/>
                <a:latin typeface="Helvetica" pitchFamily="34" charset="0"/>
                <a:ea typeface="+mn-ea"/>
                <a:cs typeface="+mn-cs"/>
              </a:rPr>
              <a:t>|</a:t>
            </a:r>
            <a:r>
              <a:rPr kumimoji="0" lang="en-US" sz="1600" b="1" i="0" u="none" strike="noStrike" kern="1200" cap="none" spc="0" normalizeH="0" baseline="-40000" noProof="0" dirty="0">
                <a:ln>
                  <a:noFill/>
                </a:ln>
                <a:solidFill>
                  <a:srgbClr val="33CC33"/>
                </a:solidFill>
                <a:effectLst/>
                <a:uLnTx/>
                <a:uFillTx/>
                <a:latin typeface="Helvetica" pitchFamily="34" charset="0"/>
                <a:ea typeface="+mn-ea"/>
                <a:cs typeface="+mn-cs"/>
              </a:rPr>
              <a:t>111</a:t>
            </a:r>
          </a:p>
        </p:txBody>
      </p:sp>
      <p:sp>
        <p:nvSpPr>
          <p:cNvPr id="344" name="Rectangle 332"/>
          <p:cNvSpPr>
            <a:spLocks noChangeArrowheads="1"/>
          </p:cNvSpPr>
          <p:nvPr/>
        </p:nvSpPr>
        <p:spPr bwMode="auto">
          <a:xfrm>
            <a:off x="2426153" y="4629026"/>
            <a:ext cx="13652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Helvetica" pitchFamily="34" charset="0"/>
                <a:ea typeface="+mn-ea"/>
                <a:cs typeface="+mn-cs"/>
              </a:rPr>
              <a:t>|F</a:t>
            </a:r>
            <a:r>
              <a:rPr kumimoji="0" lang="en-US" sz="1600" b="1" i="0" u="none" strike="noStrike" kern="1200" cap="none" spc="0" normalizeH="0" baseline="-25000" noProof="0" dirty="0">
                <a:ln>
                  <a:noFill/>
                </a:ln>
                <a:solidFill>
                  <a:srgbClr val="006600"/>
                </a:solidFill>
                <a:effectLst/>
                <a:uLnTx/>
                <a:uFillTx/>
                <a:latin typeface="Helvetica" pitchFamily="34" charset="0"/>
                <a:ea typeface="+mn-ea"/>
                <a:cs typeface="+mn-cs"/>
              </a:rPr>
              <a:t>PH</a:t>
            </a:r>
            <a:r>
              <a:rPr kumimoji="0" lang="en-US" sz="1600" b="1" i="0" u="none" strike="noStrike" kern="1200" cap="none" spc="0" normalizeH="0" baseline="-50000" noProof="0" dirty="0">
                <a:ln>
                  <a:noFill/>
                </a:ln>
                <a:solidFill>
                  <a:srgbClr val="339933"/>
                </a:solidFill>
                <a:effectLst/>
                <a:uLnTx/>
                <a:uFillTx/>
                <a:latin typeface="Symbol" pitchFamily="18" charset="2"/>
                <a:ea typeface="+mn-ea"/>
                <a:cs typeface="+mn-cs"/>
              </a:rPr>
              <a:t>l</a:t>
            </a:r>
            <a:r>
              <a:rPr kumimoji="0" lang="en-US" sz="1600" b="1" i="0" u="none" strike="noStrike" kern="1200" cap="none" spc="0" normalizeH="0" baseline="-50000" noProof="0" dirty="0">
                <a:ln>
                  <a:noFill/>
                </a:ln>
                <a:solidFill>
                  <a:srgbClr val="339933"/>
                </a:solidFill>
                <a:effectLst/>
                <a:uLnTx/>
                <a:uFillTx/>
                <a:latin typeface="Helvetica" pitchFamily="34" charset="0"/>
                <a:ea typeface="+mn-ea"/>
                <a:cs typeface="+mn-cs"/>
              </a:rPr>
              <a:t>2</a:t>
            </a:r>
            <a:r>
              <a:rPr kumimoji="0" lang="en-US" sz="1600" b="1" i="0" u="none" strike="noStrike" kern="1200" cap="none" spc="0" normalizeH="0" baseline="0" noProof="0" dirty="0">
                <a:ln>
                  <a:noFill/>
                </a:ln>
                <a:solidFill>
                  <a:srgbClr val="006600"/>
                </a:solidFill>
                <a:effectLst/>
                <a:uLnTx/>
                <a:uFillTx/>
                <a:latin typeface="Helvetica" pitchFamily="34" charset="0"/>
                <a:ea typeface="+mn-ea"/>
                <a:cs typeface="+mn-cs"/>
              </a:rPr>
              <a:t>|</a:t>
            </a:r>
            <a:r>
              <a:rPr kumimoji="0" lang="en-US" sz="1600" b="1" i="0" u="none" strike="noStrike" kern="1200" cap="none" spc="0" normalizeH="0" baseline="-40000" noProof="0" dirty="0">
                <a:ln>
                  <a:noFill/>
                </a:ln>
                <a:solidFill>
                  <a:srgbClr val="006600"/>
                </a:solidFill>
                <a:effectLst/>
                <a:uLnTx/>
                <a:uFillTx/>
                <a:latin typeface="Helvetica" pitchFamily="34" charset="0"/>
                <a:ea typeface="+mn-ea"/>
                <a:cs typeface="+mn-cs"/>
              </a:rPr>
              <a:t>111</a:t>
            </a:r>
          </a:p>
        </p:txBody>
      </p:sp>
      <p:sp>
        <p:nvSpPr>
          <p:cNvPr id="345" name="Line 201"/>
          <p:cNvSpPr>
            <a:spLocks noChangeShapeType="1"/>
          </p:cNvSpPr>
          <p:nvPr/>
        </p:nvSpPr>
        <p:spPr bwMode="auto">
          <a:xfrm>
            <a:off x="2476817" y="2085976"/>
            <a:ext cx="731560" cy="925512"/>
          </a:xfrm>
          <a:prstGeom prst="line">
            <a:avLst/>
          </a:prstGeom>
          <a:noFill/>
          <a:ln w="57150">
            <a:solidFill>
              <a:srgbClr val="33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nvGrpSpPr>
          <p:cNvPr id="347" name="Group 303"/>
          <p:cNvGrpSpPr>
            <a:grpSpLocks/>
          </p:cNvGrpSpPr>
          <p:nvPr/>
        </p:nvGrpSpPr>
        <p:grpSpPr bwMode="auto">
          <a:xfrm>
            <a:off x="-189872" y="5119249"/>
            <a:ext cx="1568450" cy="1243327"/>
            <a:chOff x="549" y="1559"/>
            <a:chExt cx="1758" cy="1758"/>
          </a:xfrm>
        </p:grpSpPr>
        <p:sp>
          <p:nvSpPr>
            <p:cNvPr id="348" name="Line 304"/>
            <p:cNvSpPr>
              <a:spLocks noChangeShapeType="1"/>
            </p:cNvSpPr>
            <p:nvPr/>
          </p:nvSpPr>
          <p:spPr bwMode="auto">
            <a:xfrm>
              <a:off x="1430" y="1559"/>
              <a:ext cx="0" cy="1758"/>
            </a:xfrm>
            <a:prstGeom prst="line">
              <a:avLst/>
            </a:prstGeom>
            <a:noFill/>
            <a:ln w="19050">
              <a:solidFill>
                <a:srgbClr val="0808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49" name="Line 305"/>
            <p:cNvSpPr>
              <a:spLocks noChangeShapeType="1"/>
            </p:cNvSpPr>
            <p:nvPr/>
          </p:nvSpPr>
          <p:spPr bwMode="auto">
            <a:xfrm rot="5400000">
              <a:off x="1428" y="1537"/>
              <a:ext cx="0" cy="1758"/>
            </a:xfrm>
            <a:prstGeom prst="line">
              <a:avLst/>
            </a:prstGeom>
            <a:noFill/>
            <a:ln w="19050">
              <a:solidFill>
                <a:srgbClr val="0808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350" name="Group 306"/>
          <p:cNvGrpSpPr>
            <a:grpSpLocks/>
          </p:cNvGrpSpPr>
          <p:nvPr/>
        </p:nvGrpSpPr>
        <p:grpSpPr bwMode="auto">
          <a:xfrm>
            <a:off x="587165" y="5224018"/>
            <a:ext cx="97599" cy="1029588"/>
            <a:chOff x="2120" y="3083"/>
            <a:chExt cx="83" cy="950"/>
          </a:xfrm>
        </p:grpSpPr>
        <p:sp>
          <p:nvSpPr>
            <p:cNvPr id="351" name="Line 307"/>
            <p:cNvSpPr>
              <a:spLocks noChangeShapeType="1"/>
            </p:cNvSpPr>
            <p:nvPr/>
          </p:nvSpPr>
          <p:spPr bwMode="auto">
            <a:xfrm flipH="1" flipV="1">
              <a:off x="2176" y="3094"/>
              <a:ext cx="27" cy="939"/>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a:solidFill>
                    <a:srgbClr val="33CC33"/>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52" name="Line 308"/>
            <p:cNvSpPr>
              <a:spLocks noChangeShapeType="1"/>
            </p:cNvSpPr>
            <p:nvPr/>
          </p:nvSpPr>
          <p:spPr bwMode="auto">
            <a:xfrm flipH="1" flipV="1">
              <a:off x="2120" y="3083"/>
              <a:ext cx="7" cy="470"/>
            </a:xfrm>
            <a:prstGeom prst="line">
              <a:avLst/>
            </a:prstGeom>
            <a:noFill/>
            <a:ln w="5715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sp>
        <p:nvSpPr>
          <p:cNvPr id="353" name="Oval 309"/>
          <p:cNvSpPr>
            <a:spLocks noChangeAspect="1" noChangeArrowheads="1"/>
          </p:cNvSpPr>
          <p:nvPr/>
        </p:nvSpPr>
        <p:spPr bwMode="auto">
          <a:xfrm>
            <a:off x="102230" y="5224027"/>
            <a:ext cx="988235" cy="979433"/>
          </a:xfrm>
          <a:prstGeom prst="ellipse">
            <a:avLst/>
          </a:prstGeom>
          <a:noFill/>
          <a:ln w="38100" algn="ctr">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54" name="Line 325"/>
          <p:cNvSpPr>
            <a:spLocks noChangeShapeType="1"/>
          </p:cNvSpPr>
          <p:nvPr/>
        </p:nvSpPr>
        <p:spPr bwMode="auto">
          <a:xfrm>
            <a:off x="3227469" y="5092389"/>
            <a:ext cx="0" cy="1265679"/>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55" name="Line 326"/>
          <p:cNvSpPr>
            <a:spLocks noChangeShapeType="1"/>
          </p:cNvSpPr>
          <p:nvPr/>
        </p:nvSpPr>
        <p:spPr bwMode="auto">
          <a:xfrm rot="5400000">
            <a:off x="3348434" y="5002724"/>
            <a:ext cx="0" cy="1436116"/>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nvGrpSpPr>
          <p:cNvPr id="356" name="Group 340"/>
          <p:cNvGrpSpPr>
            <a:grpSpLocks/>
          </p:cNvGrpSpPr>
          <p:nvPr/>
        </p:nvGrpSpPr>
        <p:grpSpPr bwMode="auto">
          <a:xfrm>
            <a:off x="3227470" y="5172973"/>
            <a:ext cx="31750" cy="1047747"/>
            <a:chOff x="2551" y="3180"/>
            <a:chExt cx="20" cy="750"/>
          </a:xfrm>
        </p:grpSpPr>
        <p:sp>
          <p:nvSpPr>
            <p:cNvPr id="357" name="Line 328"/>
            <p:cNvSpPr>
              <a:spLocks noChangeShapeType="1"/>
            </p:cNvSpPr>
            <p:nvPr/>
          </p:nvSpPr>
          <p:spPr bwMode="auto">
            <a:xfrm flipH="1" flipV="1">
              <a:off x="2551" y="3189"/>
              <a:ext cx="20" cy="741"/>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a:solidFill>
                    <a:srgbClr val="0066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58" name="Line 329"/>
            <p:cNvSpPr>
              <a:spLocks noChangeShapeType="1"/>
            </p:cNvSpPr>
            <p:nvPr/>
          </p:nvSpPr>
          <p:spPr bwMode="auto">
            <a:xfrm flipH="1" flipV="1">
              <a:off x="2551" y="3180"/>
              <a:ext cx="5" cy="371"/>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sp>
        <p:nvSpPr>
          <p:cNvPr id="359" name="Oval 330"/>
          <p:cNvSpPr>
            <a:spLocks noChangeAspect="1" noChangeArrowheads="1"/>
          </p:cNvSpPr>
          <p:nvPr/>
        </p:nvSpPr>
        <p:spPr bwMode="auto">
          <a:xfrm>
            <a:off x="2609169" y="5114362"/>
            <a:ext cx="1198415" cy="1163210"/>
          </a:xfrm>
          <a:prstGeom prst="ellipse">
            <a:avLst/>
          </a:prstGeom>
          <a:noFill/>
          <a:ln w="38100" algn="ctr">
            <a:solidFill>
              <a:srgbClr val="00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68" name="Line 195"/>
          <p:cNvSpPr>
            <a:spLocks noChangeShapeType="1"/>
          </p:cNvSpPr>
          <p:nvPr/>
        </p:nvSpPr>
        <p:spPr bwMode="auto">
          <a:xfrm>
            <a:off x="7737526" y="4512363"/>
            <a:ext cx="0" cy="1958975"/>
          </a:xfrm>
          <a:prstGeom prst="line">
            <a:avLst/>
          </a:prstGeom>
          <a:noFill/>
          <a:ln w="19050">
            <a:solidFill>
              <a:srgbClr val="0808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69" name="Line 196"/>
          <p:cNvSpPr>
            <a:spLocks noChangeShapeType="1"/>
          </p:cNvSpPr>
          <p:nvPr/>
        </p:nvSpPr>
        <p:spPr bwMode="auto">
          <a:xfrm rot="5400000">
            <a:off x="7734687" y="4219560"/>
            <a:ext cx="0" cy="2495551"/>
          </a:xfrm>
          <a:prstGeom prst="line">
            <a:avLst/>
          </a:prstGeom>
          <a:noFill/>
          <a:ln w="19050">
            <a:solidFill>
              <a:srgbClr val="0808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62" name="Line 344"/>
          <p:cNvSpPr>
            <a:spLocks noChangeAspect="1" noChangeShapeType="1"/>
          </p:cNvSpPr>
          <p:nvPr/>
        </p:nvSpPr>
        <p:spPr bwMode="auto">
          <a:xfrm flipH="1" flipV="1">
            <a:off x="7737045" y="5464864"/>
            <a:ext cx="160336" cy="24606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64" name="Line 347"/>
          <p:cNvSpPr>
            <a:spLocks noChangeShapeType="1"/>
          </p:cNvSpPr>
          <p:nvPr/>
        </p:nvSpPr>
        <p:spPr bwMode="auto">
          <a:xfrm flipH="1" flipV="1">
            <a:off x="7734691" y="5464863"/>
            <a:ext cx="724392" cy="235970"/>
          </a:xfrm>
          <a:prstGeom prst="line">
            <a:avLst/>
          </a:prstGeom>
          <a:noFill/>
          <a:ln w="38100" cmpd="sng">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66" name="Line 350"/>
          <p:cNvSpPr>
            <a:spLocks noChangeAspect="1" noChangeShapeType="1"/>
          </p:cNvSpPr>
          <p:nvPr/>
        </p:nvSpPr>
        <p:spPr bwMode="auto">
          <a:xfrm flipH="1" flipV="1">
            <a:off x="7737517" y="5468492"/>
            <a:ext cx="397449" cy="355493"/>
          </a:xfrm>
          <a:prstGeom prst="line">
            <a:avLst/>
          </a:prstGeom>
          <a:noFill/>
          <a:ln w="38100" cmpd="dbl">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70" name="Line 350"/>
          <p:cNvSpPr>
            <a:spLocks noChangeAspect="1" noChangeShapeType="1"/>
          </p:cNvSpPr>
          <p:nvPr/>
        </p:nvSpPr>
        <p:spPr bwMode="auto">
          <a:xfrm flipH="1" flipV="1">
            <a:off x="7739686" y="5467338"/>
            <a:ext cx="17654" cy="193888"/>
          </a:xfrm>
          <a:prstGeom prst="line">
            <a:avLst/>
          </a:prstGeom>
          <a:noFill/>
          <a:ln w="38100" cmpd="dbl">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nvGrpSpPr>
          <p:cNvPr id="456020" name="Group 340"/>
          <p:cNvGrpSpPr>
            <a:grpSpLocks/>
          </p:cNvGrpSpPr>
          <p:nvPr/>
        </p:nvGrpSpPr>
        <p:grpSpPr bwMode="auto">
          <a:xfrm>
            <a:off x="4501934" y="5182547"/>
            <a:ext cx="31750" cy="1047747"/>
            <a:chOff x="2551" y="3180"/>
            <a:chExt cx="20" cy="750"/>
          </a:xfrm>
        </p:grpSpPr>
        <p:sp>
          <p:nvSpPr>
            <p:cNvPr id="32832" name="Line 328"/>
            <p:cNvSpPr>
              <a:spLocks noChangeShapeType="1"/>
            </p:cNvSpPr>
            <p:nvPr/>
          </p:nvSpPr>
          <p:spPr bwMode="auto">
            <a:xfrm flipH="1" flipV="1">
              <a:off x="2551" y="3189"/>
              <a:ext cx="20" cy="741"/>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57150">
                  <a:solidFill>
                    <a:srgbClr val="0066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2833" name="Line 329"/>
            <p:cNvSpPr>
              <a:spLocks noChangeShapeType="1"/>
            </p:cNvSpPr>
            <p:nvPr/>
          </p:nvSpPr>
          <p:spPr bwMode="auto">
            <a:xfrm flipH="1" flipV="1">
              <a:off x="2551" y="3180"/>
              <a:ext cx="5" cy="371"/>
            </a:xfrm>
            <a:prstGeom prst="line">
              <a:avLst/>
            </a:prstGeom>
            <a:noFill/>
            <a:ln w="57150" cmpd="dbl">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sp>
        <p:nvSpPr>
          <p:cNvPr id="257" name="Line 201"/>
          <p:cNvSpPr>
            <a:spLocks noChangeShapeType="1"/>
          </p:cNvSpPr>
          <p:nvPr/>
        </p:nvSpPr>
        <p:spPr bwMode="auto">
          <a:xfrm flipH="1">
            <a:off x="2318150" y="2109788"/>
            <a:ext cx="142647" cy="879383"/>
          </a:xfrm>
          <a:prstGeom prst="line">
            <a:avLst/>
          </a:prstGeom>
          <a:noFill/>
          <a:ln w="31750" cmpd="dbl">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258" name="Line 201"/>
          <p:cNvSpPr>
            <a:spLocks noChangeShapeType="1"/>
          </p:cNvSpPr>
          <p:nvPr/>
        </p:nvSpPr>
        <p:spPr bwMode="auto">
          <a:xfrm>
            <a:off x="2476818" y="2092326"/>
            <a:ext cx="1210434" cy="939800"/>
          </a:xfrm>
          <a:prstGeom prst="line">
            <a:avLst/>
          </a:prstGeom>
          <a:noFill/>
          <a:ln w="31750" cmpd="dbl">
            <a:solidFill>
              <a:srgbClr val="33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456027" name="Text Box 347"/>
          <p:cNvSpPr txBox="1">
            <a:spLocks noChangeArrowheads="1"/>
          </p:cNvSpPr>
          <p:nvPr/>
        </p:nvSpPr>
        <p:spPr bwMode="auto">
          <a:xfrm>
            <a:off x="2534198" y="2338309"/>
            <a:ext cx="902811" cy="338554"/>
          </a:xfrm>
          <a:prstGeom prst="rect">
            <a:avLst/>
          </a:prstGeom>
          <a:noFill/>
          <a:ln>
            <a:noFill/>
          </a:ln>
          <a:effectLs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336600"/>
                </a:solidFill>
                <a:effectLst>
                  <a:glow rad="139700">
                    <a:srgbClr val="FFFFFF"/>
                  </a:glow>
                </a:effectLst>
                <a:uLnTx/>
                <a:uFillTx/>
                <a:latin typeface="Symbol" pitchFamily="18" charset="2"/>
                <a:ea typeface="+mn-ea"/>
                <a:cs typeface="+mn-cs"/>
              </a:rPr>
              <a:t>l</a:t>
            </a:r>
            <a:r>
              <a:rPr kumimoji="0" lang="en-US" sz="1600" b="1" i="0" u="none" strike="noStrike" kern="1200" cap="none" spc="0" normalizeH="0" baseline="-25000" noProof="0" dirty="0" err="1">
                <a:ln>
                  <a:noFill/>
                </a:ln>
                <a:solidFill>
                  <a:srgbClr val="336600"/>
                </a:solidFill>
                <a:effectLst>
                  <a:glow rad="139700">
                    <a:srgbClr val="FFFFFF"/>
                  </a:glow>
                </a:effectLst>
                <a:uLnTx/>
                <a:uFillTx/>
                <a:latin typeface="Helvetica" pitchFamily="34" charset="0"/>
                <a:ea typeface="+mn-ea"/>
                <a:cs typeface="+mn-cs"/>
              </a:rPr>
              <a:t>inflection</a:t>
            </a:r>
            <a:endParaRPr kumimoji="0" lang="en-US" sz="1600" b="1" i="0" u="none" strike="noStrike" kern="1200" cap="none" spc="0" normalizeH="0" baseline="-25000" noProof="0" dirty="0">
              <a:ln>
                <a:noFill/>
              </a:ln>
              <a:solidFill>
                <a:srgbClr val="336600"/>
              </a:solidFill>
              <a:effectLst>
                <a:glow rad="139700">
                  <a:srgbClr val="FFFFFF"/>
                </a:glow>
              </a:effectLst>
              <a:uLnTx/>
              <a:uFillTx/>
              <a:latin typeface="Helvetica" pitchFamily="34" charset="0"/>
              <a:ea typeface="+mn-ea"/>
              <a:cs typeface="+mn-cs"/>
            </a:endParaRPr>
          </a:p>
        </p:txBody>
      </p:sp>
      <p:sp>
        <p:nvSpPr>
          <p:cNvPr id="260" name="Text Box 347"/>
          <p:cNvSpPr txBox="1">
            <a:spLocks noChangeArrowheads="1"/>
          </p:cNvSpPr>
          <p:nvPr/>
        </p:nvSpPr>
        <p:spPr bwMode="auto">
          <a:xfrm>
            <a:off x="1891675" y="2320510"/>
            <a:ext cx="606256" cy="338554"/>
          </a:xfrm>
          <a:prstGeom prst="rect">
            <a:avLst/>
          </a:prstGeom>
          <a:noFill/>
          <a:ln>
            <a:noFill/>
          </a:ln>
          <a:effectLs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CC00"/>
                </a:solidFill>
                <a:effectLst>
                  <a:glow rad="139700">
                    <a:srgbClr val="FFFFFF"/>
                  </a:glow>
                </a:effectLst>
                <a:uLnTx/>
                <a:uFillTx/>
                <a:latin typeface="Symbol" pitchFamily="18" charset="2"/>
                <a:ea typeface="+mn-ea"/>
                <a:cs typeface="+mn-cs"/>
              </a:rPr>
              <a:t>l</a:t>
            </a:r>
            <a:r>
              <a:rPr kumimoji="0" lang="en-US" sz="1600" b="1" i="0" u="none" strike="noStrike" kern="1200" cap="none" spc="0" normalizeH="0" baseline="-25000" noProof="0" dirty="0" err="1">
                <a:ln>
                  <a:noFill/>
                </a:ln>
                <a:solidFill>
                  <a:srgbClr val="00CC00"/>
                </a:solidFill>
                <a:effectLst>
                  <a:glow rad="139700">
                    <a:srgbClr val="FFFFFF"/>
                  </a:glow>
                </a:effectLst>
                <a:uLnTx/>
                <a:uFillTx/>
                <a:latin typeface="Helvetica" pitchFamily="34" charset="0"/>
                <a:ea typeface="+mn-ea"/>
                <a:cs typeface="+mn-cs"/>
              </a:rPr>
              <a:t>peak</a:t>
            </a:r>
            <a:endParaRPr kumimoji="0" lang="en-US" sz="1600" b="1" i="0" u="none" strike="noStrike" kern="1200" cap="none" spc="0" normalizeH="0" baseline="-25000" noProof="0" dirty="0">
              <a:ln>
                <a:noFill/>
              </a:ln>
              <a:solidFill>
                <a:srgbClr val="00CC00"/>
              </a:solidFill>
              <a:effectLst>
                <a:glow rad="139700">
                  <a:srgbClr val="FFFFFF"/>
                </a:glow>
              </a:effectLst>
              <a:uLnTx/>
              <a:uFillTx/>
              <a:latin typeface="Helvetica" pitchFamily="34" charset="0"/>
              <a:ea typeface="+mn-ea"/>
              <a:cs typeface="+mn-cs"/>
            </a:endParaRPr>
          </a:p>
        </p:txBody>
      </p:sp>
      <p:sp>
        <p:nvSpPr>
          <p:cNvPr id="265" name="Rectangle 348">
            <a:extLst>
              <a:ext uri="{FF2B5EF4-FFF2-40B4-BE49-F238E27FC236}">
                <a16:creationId xmlns:a16="http://schemas.microsoft.com/office/drawing/2014/main" id="{F7FA9CE8-5A32-43D9-BEA3-EDC9AA23F8CF}"/>
              </a:ext>
            </a:extLst>
          </p:cNvPr>
          <p:cNvSpPr>
            <a:spLocks noChangeArrowheads="1"/>
          </p:cNvSpPr>
          <p:nvPr/>
        </p:nvSpPr>
        <p:spPr bwMode="auto">
          <a:xfrm>
            <a:off x="7294712" y="5606291"/>
            <a:ext cx="80432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Helvetica" pitchFamily="34" charset="0"/>
                <a:ea typeface="+mn-ea"/>
                <a:cs typeface="+mn-cs"/>
              </a:rPr>
              <a:t>f</a:t>
            </a:r>
            <a:r>
              <a:rPr kumimoji="0" lang="en-US" sz="1600" b="1" i="0" u="none" strike="noStrike" kern="1200" cap="none" spc="0" normalizeH="0" baseline="-25000" noProof="0" dirty="0">
                <a:ln>
                  <a:noFill/>
                </a:ln>
                <a:solidFill>
                  <a:srgbClr val="FF0000"/>
                </a:solidFill>
                <a:effectLst/>
                <a:uLnTx/>
                <a:uFillTx/>
                <a:latin typeface="Helvetica" pitchFamily="34" charset="0"/>
                <a:ea typeface="+mn-ea"/>
                <a:cs typeface="+mn-cs"/>
              </a:rPr>
              <a:t>H</a:t>
            </a:r>
            <a:r>
              <a:rPr kumimoji="0" lang="en-US" sz="1600" b="1" i="0" u="none" strike="noStrike" kern="1200" cap="none" spc="0" normalizeH="0" baseline="-50000" noProof="0" dirty="0">
                <a:ln>
                  <a:noFill/>
                </a:ln>
                <a:solidFill>
                  <a:srgbClr val="FF0000"/>
                </a:solidFill>
                <a:effectLst/>
                <a:uLnTx/>
                <a:uFillTx/>
                <a:latin typeface="Symbol" pitchFamily="18" charset="2"/>
                <a:ea typeface="+mn-ea"/>
                <a:cs typeface="+mn-cs"/>
              </a:rPr>
              <a:t>l</a:t>
            </a:r>
            <a:r>
              <a:rPr kumimoji="0" lang="en-US" sz="1600" b="1" i="0" u="none" strike="noStrike" kern="1200" cap="none" spc="0" normalizeH="0" baseline="-50000" noProof="0" dirty="0">
                <a:ln>
                  <a:noFill/>
                </a:ln>
                <a:solidFill>
                  <a:srgbClr val="FF0000"/>
                </a:solidFill>
                <a:effectLst/>
                <a:uLnTx/>
                <a:uFillTx/>
                <a:latin typeface="Helvetica" pitchFamily="34" charset="0"/>
                <a:ea typeface="+mn-ea"/>
                <a:cs typeface="+mn-cs"/>
              </a:rPr>
              <a:t>1(111)</a:t>
            </a:r>
            <a:endParaRPr kumimoji="0" lang="en-US" sz="1600" b="1" i="0" u="none" strike="noStrike" kern="1200" cap="none" spc="0" normalizeH="0" baseline="0" noProof="0" dirty="0">
              <a:ln>
                <a:noFill/>
              </a:ln>
              <a:solidFill>
                <a:srgbClr val="FF0000"/>
              </a:solidFill>
              <a:effectLst/>
              <a:uLnTx/>
              <a:uFillTx/>
              <a:latin typeface="Helvetica" pitchFamily="34" charset="0"/>
              <a:ea typeface="+mn-ea"/>
              <a:cs typeface="+mn-cs"/>
            </a:endParaRPr>
          </a:p>
        </p:txBody>
      </p:sp>
      <p:sp>
        <p:nvSpPr>
          <p:cNvPr id="266" name="Rectangle 348">
            <a:extLst>
              <a:ext uri="{FF2B5EF4-FFF2-40B4-BE49-F238E27FC236}">
                <a16:creationId xmlns:a16="http://schemas.microsoft.com/office/drawing/2014/main" id="{40A6C44B-45DF-471A-9120-614A5968E835}"/>
              </a:ext>
            </a:extLst>
          </p:cNvPr>
          <p:cNvSpPr>
            <a:spLocks noChangeArrowheads="1"/>
          </p:cNvSpPr>
          <p:nvPr/>
        </p:nvSpPr>
        <p:spPr bwMode="auto">
          <a:xfrm>
            <a:off x="6682469" y="5231943"/>
            <a:ext cx="10342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Helvetica" pitchFamily="34" charset="0"/>
                <a:ea typeface="+mn-ea"/>
                <a:cs typeface="+mn-cs"/>
              </a:rPr>
              <a:t>*f</a:t>
            </a:r>
            <a:r>
              <a:rPr kumimoji="0" lang="en-US" sz="1600" b="1" i="0" u="none" strike="noStrike" kern="1200" cap="none" spc="0" normalizeH="0" baseline="-25000" noProof="0" dirty="0">
                <a:ln>
                  <a:noFill/>
                </a:ln>
                <a:solidFill>
                  <a:srgbClr val="FF0000"/>
                </a:solidFill>
                <a:effectLst/>
                <a:uLnTx/>
                <a:uFillTx/>
                <a:latin typeface="Helvetica" pitchFamily="34" charset="0"/>
                <a:ea typeface="+mn-ea"/>
                <a:cs typeface="+mn-cs"/>
              </a:rPr>
              <a:t>H</a:t>
            </a:r>
            <a:r>
              <a:rPr kumimoji="0" lang="en-US" sz="1600" b="1" i="0" u="none" strike="noStrike" kern="1200" cap="none" spc="0" normalizeH="0" baseline="-50000" noProof="0" dirty="0">
                <a:ln>
                  <a:noFill/>
                </a:ln>
                <a:solidFill>
                  <a:srgbClr val="FF0000"/>
                </a:solidFill>
                <a:effectLst/>
                <a:uLnTx/>
                <a:uFillTx/>
                <a:latin typeface="Symbol" pitchFamily="18" charset="2"/>
                <a:ea typeface="+mn-ea"/>
                <a:cs typeface="+mn-cs"/>
              </a:rPr>
              <a:t>l</a:t>
            </a:r>
            <a:r>
              <a:rPr kumimoji="0" lang="en-US" sz="1600" b="1" i="0" u="none" strike="noStrike" kern="1200" cap="none" spc="0" normalizeH="0" baseline="-50000" noProof="0" dirty="0">
                <a:ln>
                  <a:noFill/>
                </a:ln>
                <a:solidFill>
                  <a:srgbClr val="FF0000"/>
                </a:solidFill>
                <a:effectLst/>
                <a:uLnTx/>
                <a:uFillTx/>
                <a:latin typeface="Helvetica" pitchFamily="34" charset="0"/>
                <a:ea typeface="+mn-ea"/>
                <a:cs typeface="+mn-cs"/>
              </a:rPr>
              <a:t>1(-1-1-1)</a:t>
            </a:r>
            <a:endParaRPr kumimoji="0" lang="en-US" sz="1600" b="1" i="0" u="none" strike="noStrike" kern="1200" cap="none" spc="0" normalizeH="0" baseline="0" noProof="0" dirty="0">
              <a:ln>
                <a:noFill/>
              </a:ln>
              <a:solidFill>
                <a:srgbClr val="FF0000"/>
              </a:solidFill>
              <a:effectLst/>
              <a:uLnTx/>
              <a:uFillTx/>
              <a:latin typeface="Helvetica" pitchFamily="34" charset="0"/>
              <a:ea typeface="+mn-ea"/>
              <a:cs typeface="+mn-cs"/>
            </a:endParaRPr>
          </a:p>
        </p:txBody>
      </p:sp>
      <p:sp>
        <p:nvSpPr>
          <p:cNvPr id="267" name="Rectangle 348">
            <a:extLst>
              <a:ext uri="{FF2B5EF4-FFF2-40B4-BE49-F238E27FC236}">
                <a16:creationId xmlns:a16="http://schemas.microsoft.com/office/drawing/2014/main" id="{E84CF3ED-2AC5-4629-A358-968D5CDA97DD}"/>
              </a:ext>
            </a:extLst>
          </p:cNvPr>
          <p:cNvSpPr>
            <a:spLocks noChangeArrowheads="1"/>
          </p:cNvSpPr>
          <p:nvPr/>
        </p:nvSpPr>
        <p:spPr bwMode="auto">
          <a:xfrm>
            <a:off x="8263921" y="5418599"/>
            <a:ext cx="8732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800000"/>
                </a:solidFill>
                <a:effectLst/>
                <a:uLnTx/>
                <a:uFillTx/>
                <a:latin typeface="Helvetica" pitchFamily="34" charset="0"/>
                <a:ea typeface="+mn-ea"/>
                <a:cs typeface="+mn-cs"/>
              </a:rPr>
              <a:t> f</a:t>
            </a:r>
            <a:r>
              <a:rPr kumimoji="0" lang="en-US" sz="1600" b="1" i="0" u="none" strike="noStrike" kern="1200" cap="none" spc="0" normalizeH="0" baseline="-25000" noProof="0" dirty="0">
                <a:ln>
                  <a:noFill/>
                </a:ln>
                <a:solidFill>
                  <a:srgbClr val="800000"/>
                </a:solidFill>
                <a:effectLst/>
                <a:uLnTx/>
                <a:uFillTx/>
                <a:latin typeface="Helvetica" pitchFamily="34" charset="0"/>
                <a:ea typeface="+mn-ea"/>
                <a:cs typeface="+mn-cs"/>
              </a:rPr>
              <a:t>H</a:t>
            </a:r>
            <a:r>
              <a:rPr kumimoji="0" lang="en-US" sz="1600" b="1" i="0" u="none" strike="noStrike" kern="1200" cap="none" spc="0" normalizeH="0" baseline="-50000" noProof="0" dirty="0">
                <a:ln>
                  <a:noFill/>
                </a:ln>
                <a:solidFill>
                  <a:srgbClr val="800000"/>
                </a:solidFill>
                <a:effectLst/>
                <a:uLnTx/>
                <a:uFillTx/>
                <a:latin typeface="Symbol" pitchFamily="18" charset="2"/>
                <a:ea typeface="+mn-ea"/>
                <a:cs typeface="+mn-cs"/>
              </a:rPr>
              <a:t>l</a:t>
            </a:r>
            <a:r>
              <a:rPr kumimoji="0" lang="en-US" sz="1600" b="1" i="0" u="none" strike="noStrike" kern="1200" cap="none" spc="0" normalizeH="0" baseline="-50000" noProof="0" dirty="0">
                <a:ln>
                  <a:noFill/>
                </a:ln>
                <a:solidFill>
                  <a:srgbClr val="800000"/>
                </a:solidFill>
                <a:effectLst/>
                <a:uLnTx/>
                <a:uFillTx/>
                <a:latin typeface="Helvetica" pitchFamily="34" charset="0"/>
                <a:ea typeface="+mn-ea"/>
                <a:cs typeface="+mn-cs"/>
              </a:rPr>
              <a:t>2(111)</a:t>
            </a:r>
            <a:endParaRPr kumimoji="0" lang="en-US" sz="1600" b="1" i="0" u="none" strike="noStrike" kern="1200" cap="none" spc="0" normalizeH="0" baseline="0" noProof="0" dirty="0">
              <a:ln>
                <a:noFill/>
              </a:ln>
              <a:solidFill>
                <a:srgbClr val="800000"/>
              </a:solidFill>
              <a:effectLst/>
              <a:uLnTx/>
              <a:uFillTx/>
              <a:latin typeface="Helvetica" pitchFamily="34" charset="0"/>
              <a:ea typeface="+mn-ea"/>
              <a:cs typeface="+mn-cs"/>
            </a:endParaRPr>
          </a:p>
        </p:txBody>
      </p:sp>
      <p:sp>
        <p:nvSpPr>
          <p:cNvPr id="268" name="Rectangle 348">
            <a:extLst>
              <a:ext uri="{FF2B5EF4-FFF2-40B4-BE49-F238E27FC236}">
                <a16:creationId xmlns:a16="http://schemas.microsoft.com/office/drawing/2014/main" id="{4E6D669C-6AA6-420E-8BAD-5EE83ECF3F96}"/>
              </a:ext>
            </a:extLst>
          </p:cNvPr>
          <p:cNvSpPr>
            <a:spLocks noChangeArrowheads="1"/>
          </p:cNvSpPr>
          <p:nvPr/>
        </p:nvSpPr>
        <p:spPr bwMode="auto">
          <a:xfrm>
            <a:off x="8083821" y="5716656"/>
            <a:ext cx="10342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800000"/>
                </a:solidFill>
                <a:effectLst/>
                <a:uLnTx/>
                <a:uFillTx/>
                <a:latin typeface="Helvetica" pitchFamily="34" charset="0"/>
                <a:ea typeface="+mn-ea"/>
                <a:cs typeface="+mn-cs"/>
              </a:rPr>
              <a:t>*f</a:t>
            </a:r>
            <a:r>
              <a:rPr kumimoji="0" lang="en-US" sz="1600" b="1" i="0" u="none" strike="noStrike" kern="1200" cap="none" spc="0" normalizeH="0" baseline="-25000" noProof="0" dirty="0">
                <a:ln>
                  <a:noFill/>
                </a:ln>
                <a:solidFill>
                  <a:srgbClr val="800000"/>
                </a:solidFill>
                <a:effectLst/>
                <a:uLnTx/>
                <a:uFillTx/>
                <a:latin typeface="Helvetica" pitchFamily="34" charset="0"/>
                <a:ea typeface="+mn-ea"/>
                <a:cs typeface="+mn-cs"/>
              </a:rPr>
              <a:t>H</a:t>
            </a:r>
            <a:r>
              <a:rPr kumimoji="0" lang="en-US" sz="1600" b="1" i="0" u="none" strike="noStrike" kern="1200" cap="none" spc="0" normalizeH="0" baseline="-50000" noProof="0" dirty="0">
                <a:ln>
                  <a:noFill/>
                </a:ln>
                <a:solidFill>
                  <a:srgbClr val="800000"/>
                </a:solidFill>
                <a:effectLst/>
                <a:uLnTx/>
                <a:uFillTx/>
                <a:latin typeface="Symbol" pitchFamily="18" charset="2"/>
                <a:ea typeface="+mn-ea"/>
                <a:cs typeface="+mn-cs"/>
              </a:rPr>
              <a:t>l</a:t>
            </a:r>
            <a:r>
              <a:rPr kumimoji="0" lang="en-US" sz="1600" b="1" i="0" u="none" strike="noStrike" kern="1200" cap="none" spc="0" normalizeH="0" baseline="-50000" noProof="0" dirty="0">
                <a:ln>
                  <a:noFill/>
                </a:ln>
                <a:solidFill>
                  <a:srgbClr val="800000"/>
                </a:solidFill>
                <a:effectLst/>
                <a:uLnTx/>
                <a:uFillTx/>
                <a:latin typeface="Helvetica" pitchFamily="34" charset="0"/>
                <a:ea typeface="+mn-ea"/>
                <a:cs typeface="+mn-cs"/>
              </a:rPr>
              <a:t>2(-1-1-1)</a:t>
            </a:r>
            <a:endParaRPr kumimoji="0" lang="en-US" sz="1600" b="1" i="0" u="none" strike="noStrike" kern="1200" cap="none" spc="0" normalizeH="0" baseline="0" noProof="0" dirty="0">
              <a:ln>
                <a:noFill/>
              </a:ln>
              <a:solidFill>
                <a:srgbClr val="800000"/>
              </a:solidFill>
              <a:effectLst/>
              <a:uLnTx/>
              <a:uFillTx/>
              <a:latin typeface="Helvetic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60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598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598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56020"/>
                                        </p:tgtEl>
                                        <p:attrNameLst>
                                          <p:attrName>style.visibility</p:attrName>
                                        </p:attrNameLst>
                                      </p:cBhvr>
                                      <p:to>
                                        <p:strVal val="visible"/>
                                      </p:to>
                                    </p:set>
                                  </p:childTnLst>
                                </p:cTn>
                              </p:par>
                              <p:par>
                                <p:cTn id="31" presetID="8" presetClass="emph" presetSubtype="0" fill="hold" nodeType="withEffect">
                                  <p:stCondLst>
                                    <p:cond delay="0"/>
                                  </p:stCondLst>
                                  <p:childTnLst>
                                    <p:animRot by="21600000">
                                      <p:cBhvr>
                                        <p:cTn id="32" dur="2000" fill="hold"/>
                                        <p:tgtEl>
                                          <p:spTgt spid="350"/>
                                        </p:tgtEl>
                                        <p:attrNameLst>
                                          <p:attrName>r</p:attrName>
                                        </p:attrNameLst>
                                      </p:cBhvr>
                                    </p:animRot>
                                  </p:childTnLst>
                                </p:cTn>
                              </p:par>
                              <p:par>
                                <p:cTn id="33" presetID="8" presetClass="emph" presetSubtype="0" fill="hold" nodeType="withEffect">
                                  <p:stCondLst>
                                    <p:cond delay="0"/>
                                  </p:stCondLst>
                                  <p:childTnLst>
                                    <p:animRot by="21600000">
                                      <p:cBhvr>
                                        <p:cTn id="34" dur="2000" fill="hold"/>
                                        <p:tgtEl>
                                          <p:spTgt spid="356"/>
                                        </p:tgtEl>
                                        <p:attrNameLst>
                                          <p:attrName>r</p:attrName>
                                        </p:attrNameLst>
                                      </p:cBhvr>
                                    </p:animRot>
                                  </p:childTnLst>
                                </p:cTn>
                              </p:par>
                              <p:par>
                                <p:cTn id="35" presetID="8" presetClass="emph" presetSubtype="0" fill="hold" nodeType="withEffect">
                                  <p:stCondLst>
                                    <p:cond delay="0"/>
                                  </p:stCondLst>
                                  <p:childTnLst>
                                    <p:animRot by="21600000">
                                      <p:cBhvr>
                                        <p:cTn id="36" dur="2000" fill="hold"/>
                                        <p:tgtEl>
                                          <p:spTgt spid="455986"/>
                                        </p:tgtEl>
                                        <p:attrNameLst>
                                          <p:attrName>r</p:attrName>
                                        </p:attrNameLst>
                                      </p:cBhvr>
                                    </p:animRot>
                                  </p:childTnLst>
                                </p:cTn>
                              </p:par>
                              <p:par>
                                <p:cTn id="37" presetID="8" presetClass="emph" presetSubtype="0" fill="hold" nodeType="withEffect">
                                  <p:stCondLst>
                                    <p:cond delay="0"/>
                                  </p:stCondLst>
                                  <p:childTnLst>
                                    <p:animRot by="21600000">
                                      <p:cBhvr>
                                        <p:cTn id="38" dur="2000" fill="hold"/>
                                        <p:tgtEl>
                                          <p:spTgt spid="456020"/>
                                        </p:tgtEl>
                                        <p:attrNameLst>
                                          <p:attrName>r</p:attrName>
                                        </p:attrNameLst>
                                      </p:cBhvr>
                                    </p:animRot>
                                  </p:childTnLst>
                                </p:cTn>
                              </p:par>
                              <p:par>
                                <p:cTn id="39" presetID="10" presetClass="exit" presetSubtype="0" fill="hold" nodeType="withEffect">
                                  <p:stCondLst>
                                    <p:cond delay="0"/>
                                  </p:stCondLst>
                                  <p:childTnLst>
                                    <p:animEffect transition="out" filter="fade">
                                      <p:cBhvr>
                                        <p:cTn id="40" dur="2000"/>
                                        <p:tgtEl>
                                          <p:spTgt spid="356"/>
                                        </p:tgtEl>
                                      </p:cBhvr>
                                    </p:animEffect>
                                    <p:set>
                                      <p:cBhvr>
                                        <p:cTn id="41" dur="1" fill="hold">
                                          <p:stCondLst>
                                            <p:cond delay="1999"/>
                                          </p:stCondLst>
                                        </p:cTn>
                                        <p:tgtEl>
                                          <p:spTgt spid="35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2000"/>
                                        <p:tgtEl>
                                          <p:spTgt spid="350"/>
                                        </p:tgtEl>
                                      </p:cBhvr>
                                    </p:animEffect>
                                    <p:set>
                                      <p:cBhvr>
                                        <p:cTn id="44" dur="1" fill="hold">
                                          <p:stCondLst>
                                            <p:cond delay="1999"/>
                                          </p:stCondLst>
                                        </p:cTn>
                                        <p:tgtEl>
                                          <p:spTgt spid="350"/>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2000"/>
                                        <p:tgtEl>
                                          <p:spTgt spid="456020"/>
                                        </p:tgtEl>
                                      </p:cBhvr>
                                    </p:animEffect>
                                    <p:set>
                                      <p:cBhvr>
                                        <p:cTn id="47" dur="1" fill="hold">
                                          <p:stCondLst>
                                            <p:cond delay="1999"/>
                                          </p:stCondLst>
                                        </p:cTn>
                                        <p:tgtEl>
                                          <p:spTgt spid="456020"/>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2000"/>
                                        <p:tgtEl>
                                          <p:spTgt spid="455986"/>
                                        </p:tgtEl>
                                      </p:cBhvr>
                                    </p:animEffect>
                                    <p:set>
                                      <p:cBhvr>
                                        <p:cTn id="50" dur="1" fill="hold">
                                          <p:stCondLst>
                                            <p:cond delay="1999"/>
                                          </p:stCondLst>
                                        </p:cTn>
                                        <p:tgtEl>
                                          <p:spTgt spid="455986"/>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45586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5598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5598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5600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5600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5602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5601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56022"/>
                                        </p:tgtEl>
                                        <p:attrNameLst>
                                          <p:attrName>style.visibility</p:attrName>
                                        </p:attrNameLst>
                                      </p:cBhvr>
                                      <p:to>
                                        <p:strVal val="visible"/>
                                      </p:to>
                                    </p:set>
                                  </p:childTnLst>
                                </p:cTn>
                              </p:par>
                            </p:childTnLst>
                          </p:cTn>
                        </p:par>
                        <p:par>
                          <p:cTn id="69" fill="hold">
                            <p:stCondLst>
                              <p:cond delay="0"/>
                            </p:stCondLst>
                            <p:childTnLst>
                              <p:par>
                                <p:cTn id="70" presetID="1" presetClass="entr" presetSubtype="0" fill="hold" grpId="0" nodeType="afterEffect">
                                  <p:stCondLst>
                                    <p:cond delay="0"/>
                                  </p:stCondLst>
                                  <p:childTnLst>
                                    <p:set>
                                      <p:cBhvr>
                                        <p:cTn id="71" dur="1" fill="hold">
                                          <p:stCondLst>
                                            <p:cond delay="0"/>
                                          </p:stCondLst>
                                        </p:cTn>
                                        <p:tgtEl>
                                          <p:spTgt spid="455866"/>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455872"/>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455883"/>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455912"/>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455941"/>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455954"/>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455967"/>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455997"/>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455998"/>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456028"/>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455871"/>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455870"/>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368"/>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369"/>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362"/>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364"/>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366"/>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370"/>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265"/>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266"/>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267"/>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863" grpId="0"/>
      <p:bldP spid="455866" grpId="0"/>
      <p:bldP spid="455870" grpId="0" animBg="1"/>
      <p:bldP spid="455871" grpId="0"/>
      <p:bldP spid="455872" grpId="0"/>
      <p:bldP spid="455989" grpId="0" animBg="1"/>
      <p:bldP spid="455997" grpId="0" animBg="1"/>
      <p:bldP spid="455998" grpId="0"/>
      <p:bldP spid="456005" grpId="0" animBg="1"/>
      <p:bldP spid="456006" grpId="0" animBg="1"/>
      <p:bldP spid="456010" grpId="0" animBg="1"/>
      <p:bldP spid="456012" grpId="0"/>
      <p:bldP spid="456028" grpId="0"/>
      <p:bldP spid="343" grpId="0"/>
      <p:bldP spid="344" grpId="0"/>
      <p:bldP spid="353" grpId="0" animBg="1"/>
      <p:bldP spid="354" grpId="0" animBg="1"/>
      <p:bldP spid="355" grpId="0" animBg="1"/>
      <p:bldP spid="359" grpId="0" animBg="1"/>
      <p:bldP spid="368" grpId="0" animBg="1"/>
      <p:bldP spid="369" grpId="0" animBg="1"/>
      <p:bldP spid="362" grpId="0" animBg="1"/>
      <p:bldP spid="364" grpId="0" animBg="1"/>
      <p:bldP spid="366" grpId="0" animBg="1"/>
      <p:bldP spid="370" grpId="0" animBg="1"/>
      <p:bldP spid="265" grpId="0"/>
      <p:bldP spid="266" grpId="0"/>
      <p:bldP spid="267" grpId="0"/>
      <p:bldP spid="26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3638" name="Rectangle 6"/>
          <p:cNvSpPr>
            <a:spLocks noChangeArrowheads="1"/>
          </p:cNvSpPr>
          <p:nvPr/>
        </p:nvSpPr>
        <p:spPr bwMode="auto">
          <a:xfrm>
            <a:off x="-15634" y="0"/>
            <a:ext cx="9144000" cy="74928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Helvetica" pitchFamily="34" charset="0"/>
                <a:ea typeface="+mn-ea"/>
                <a:cs typeface="+mn-cs"/>
              </a:rPr>
              <a:t>A MAD experiment with two wavelengths </a:t>
            </a:r>
            <a:endParaRPr kumimoji="0" lang="en-US" sz="3600" b="1" i="0" u="none" strike="noStrike" kern="1200" cap="none" spc="0" normalizeH="0" baseline="-25000" noProof="0" dirty="0">
              <a:ln>
                <a:noFill/>
              </a:ln>
              <a:solidFill>
                <a:srgbClr val="FF3300"/>
              </a:solidFill>
              <a:effectLst/>
              <a:uLnTx/>
              <a:uFillTx/>
              <a:latin typeface="Helvetica" pitchFamily="34" charset="0"/>
              <a:ea typeface="+mn-ea"/>
              <a:cs typeface="+mn-cs"/>
            </a:endParaRPr>
          </a:p>
        </p:txBody>
      </p:sp>
      <p:grpSp>
        <p:nvGrpSpPr>
          <p:cNvPr id="43013" name="Group 7"/>
          <p:cNvGrpSpPr>
            <a:grpSpLocks/>
          </p:cNvGrpSpPr>
          <p:nvPr/>
        </p:nvGrpSpPr>
        <p:grpSpPr bwMode="auto">
          <a:xfrm>
            <a:off x="5130864" y="2176937"/>
            <a:ext cx="3240088" cy="2743200"/>
            <a:chOff x="549" y="1559"/>
            <a:chExt cx="1758" cy="1758"/>
          </a:xfrm>
        </p:grpSpPr>
        <p:sp>
          <p:nvSpPr>
            <p:cNvPr id="43050" name="Line 8"/>
            <p:cNvSpPr>
              <a:spLocks noChangeShapeType="1"/>
            </p:cNvSpPr>
            <p:nvPr/>
          </p:nvSpPr>
          <p:spPr bwMode="auto">
            <a:xfrm>
              <a:off x="1445" y="1559"/>
              <a:ext cx="0" cy="1758"/>
            </a:xfrm>
            <a:prstGeom prst="line">
              <a:avLst/>
            </a:prstGeom>
            <a:noFill/>
            <a:ln w="19050">
              <a:solidFill>
                <a:srgbClr val="0808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43051" name="Line 9"/>
            <p:cNvSpPr>
              <a:spLocks noChangeShapeType="1"/>
            </p:cNvSpPr>
            <p:nvPr/>
          </p:nvSpPr>
          <p:spPr bwMode="auto">
            <a:xfrm rot="5400000">
              <a:off x="1428" y="1537"/>
              <a:ext cx="0" cy="1758"/>
            </a:xfrm>
            <a:prstGeom prst="line">
              <a:avLst/>
            </a:prstGeom>
            <a:noFill/>
            <a:ln w="19050">
              <a:solidFill>
                <a:srgbClr val="0808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sp>
        <p:nvSpPr>
          <p:cNvPr id="43014" name="Text Box 10"/>
          <p:cNvSpPr txBox="1">
            <a:spLocks noChangeArrowheads="1"/>
          </p:cNvSpPr>
          <p:nvPr/>
        </p:nvSpPr>
        <p:spPr bwMode="auto">
          <a:xfrm>
            <a:off x="8246400" y="3286599"/>
            <a:ext cx="63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80808"/>
                </a:solidFill>
                <a:effectLst/>
                <a:uLnTx/>
                <a:uFillTx/>
                <a:latin typeface="Helvetica" pitchFamily="34" charset="0"/>
                <a:ea typeface="+mn-ea"/>
                <a:cs typeface="+mn-cs"/>
              </a:rPr>
              <a:t>real</a:t>
            </a:r>
          </a:p>
        </p:txBody>
      </p:sp>
      <p:sp>
        <p:nvSpPr>
          <p:cNvPr id="43019" name="Text Box 19"/>
          <p:cNvSpPr txBox="1">
            <a:spLocks noChangeArrowheads="1"/>
          </p:cNvSpPr>
          <p:nvPr/>
        </p:nvSpPr>
        <p:spPr bwMode="auto">
          <a:xfrm>
            <a:off x="6039492" y="1664254"/>
            <a:ext cx="1377950" cy="396875"/>
          </a:xfrm>
          <a:prstGeom prst="rect">
            <a:avLst/>
          </a:prstGeom>
          <a:solidFill>
            <a:schemeClr val="tx1"/>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80808"/>
                </a:solidFill>
                <a:effectLst/>
                <a:uLnTx/>
                <a:uFillTx/>
                <a:latin typeface="Helvetica" pitchFamily="34" charset="0"/>
                <a:ea typeface="+mn-ea"/>
                <a:cs typeface="+mn-cs"/>
              </a:rPr>
              <a:t>imaginary</a:t>
            </a:r>
          </a:p>
        </p:txBody>
      </p:sp>
      <p:sp>
        <p:nvSpPr>
          <p:cNvPr id="44" name="Rectangle 37"/>
          <p:cNvSpPr>
            <a:spLocks noChangeArrowheads="1"/>
          </p:cNvSpPr>
          <p:nvPr/>
        </p:nvSpPr>
        <p:spPr bwMode="auto">
          <a:xfrm>
            <a:off x="619597" y="1950429"/>
            <a:ext cx="4816316" cy="1003352"/>
          </a:xfrm>
          <a:prstGeom prst="rect">
            <a:avLst/>
          </a:prstGeom>
          <a:solidFill>
            <a:schemeClr val="tx1"/>
          </a:solidFill>
          <a:ln>
            <a:noFill/>
          </a:ln>
          <a:effectLst/>
          <a:extLst/>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6666FF"/>
                </a:solidFill>
                <a:effectLst/>
                <a:uLnTx/>
                <a:uFillTx/>
                <a:latin typeface="Helvetica" pitchFamily="34" charset="0"/>
                <a:ea typeface="+mn-ea"/>
                <a:cs typeface="+mn-cs"/>
              </a:rPr>
              <a:t>F</a:t>
            </a:r>
            <a:r>
              <a:rPr kumimoji="0" lang="en-US" sz="2800" b="1" i="0" u="none" strike="noStrike" kern="1200" cap="none" spc="0" normalizeH="0" baseline="-25000" noProof="0" dirty="0">
                <a:ln>
                  <a:noFill/>
                </a:ln>
                <a:solidFill>
                  <a:srgbClr val="6666FF"/>
                </a:solidFill>
                <a:effectLst/>
                <a:uLnTx/>
                <a:uFillTx/>
                <a:latin typeface="Helvetica" pitchFamily="34" charset="0"/>
                <a:ea typeface="+mn-ea"/>
                <a:cs typeface="+mn-cs"/>
              </a:rPr>
              <a:t>P</a:t>
            </a:r>
            <a:r>
              <a:rPr kumimoji="0" lang="en-US" sz="2000" b="1" i="0" u="none" strike="noStrike" kern="1200" cap="none" spc="0" normalizeH="0" baseline="-25000" noProof="0" dirty="0">
                <a:ln>
                  <a:noFill/>
                </a:ln>
                <a:solidFill>
                  <a:srgbClr val="6666FF"/>
                </a:solidFill>
                <a:effectLst/>
                <a:uLnTx/>
                <a:uFillTx/>
                <a:latin typeface="Helvetica" pitchFamily="34" charset="0"/>
                <a:ea typeface="+mn-ea"/>
                <a:cs typeface="+mn-cs"/>
              </a:rPr>
              <a:t>(</a:t>
            </a:r>
            <a:r>
              <a:rPr kumimoji="0" lang="en-US" sz="2000" b="1" i="0" u="none" strike="noStrike" kern="1200" cap="none" spc="0" normalizeH="0" baseline="-25000" noProof="0" dirty="0" err="1">
                <a:ln>
                  <a:noFill/>
                </a:ln>
                <a:solidFill>
                  <a:srgbClr val="6666FF"/>
                </a:solidFill>
                <a:effectLst/>
                <a:uLnTx/>
                <a:uFillTx/>
                <a:latin typeface="Helvetica" pitchFamily="34" charset="0"/>
                <a:ea typeface="+mn-ea"/>
                <a:cs typeface="+mn-cs"/>
              </a:rPr>
              <a:t>hkl</a:t>
            </a:r>
            <a:r>
              <a:rPr kumimoji="0" lang="en-US" sz="2000" b="1" i="0" u="none" strike="noStrike" kern="1200" cap="none" spc="0" normalizeH="0" baseline="-25000" noProof="0" dirty="0">
                <a:ln>
                  <a:noFill/>
                </a:ln>
                <a:solidFill>
                  <a:srgbClr val="6666FF"/>
                </a:solidFill>
                <a:effectLst/>
                <a:uLnTx/>
                <a:uFillTx/>
                <a:latin typeface="Helvetica" pitchFamily="34" charset="0"/>
                <a:ea typeface="+mn-ea"/>
                <a:cs typeface="+mn-cs"/>
              </a:rPr>
              <a:t>)</a:t>
            </a:r>
            <a:r>
              <a:rPr kumimoji="0" lang="en-US" sz="2800" b="1" i="0" u="none" strike="noStrike" kern="1200" cap="none" spc="0" normalizeH="0" baseline="-25000" noProof="0" dirty="0">
                <a:ln>
                  <a:noFill/>
                </a:ln>
                <a:solidFill>
                  <a:srgbClr val="6666FF"/>
                </a:solidFill>
                <a:effectLst/>
                <a:uLnTx/>
                <a:uFillTx/>
                <a:latin typeface="Helvetica" pitchFamily="34" charset="0"/>
                <a:ea typeface="+mn-ea"/>
                <a:cs typeface="+mn-cs"/>
              </a:rPr>
              <a:t> </a:t>
            </a:r>
            <a:r>
              <a:rPr kumimoji="0" lang="en-US" sz="2800" b="1" i="0" u="none" strike="noStrike" kern="1200" cap="none" spc="0" normalizeH="0" baseline="0" noProof="0" dirty="0">
                <a:ln>
                  <a:noFill/>
                </a:ln>
                <a:solidFill>
                  <a:srgbClr val="000000"/>
                </a:solidFill>
                <a:effectLst/>
                <a:uLnTx/>
                <a:uFillTx/>
                <a:latin typeface="Helvetica" pitchFamily="34" charset="0"/>
                <a:ea typeface="+mn-ea"/>
                <a:cs typeface="+mn-cs"/>
              </a:rPr>
              <a:t>= </a:t>
            </a:r>
            <a:r>
              <a:rPr kumimoji="0" lang="en-US" sz="2800" b="1" i="0" u="none" strike="noStrike" kern="1200" cap="none" spc="0" normalizeH="0" baseline="0" noProof="0" dirty="0">
                <a:ln>
                  <a:noFill/>
                </a:ln>
                <a:solidFill>
                  <a:srgbClr val="00CC00"/>
                </a:solidFill>
                <a:effectLst/>
                <a:uLnTx/>
                <a:uFillTx/>
                <a:latin typeface="Helvetica" pitchFamily="34" charset="0"/>
                <a:ea typeface="+mn-ea"/>
                <a:cs typeface="+mn-cs"/>
              </a:rPr>
              <a:t>F</a:t>
            </a:r>
            <a:r>
              <a:rPr kumimoji="0" lang="en-US" sz="2800" b="1" i="0" u="none" strike="noStrike" kern="1200" cap="none" spc="0" normalizeH="0" baseline="-25000" noProof="0" dirty="0">
                <a:ln>
                  <a:noFill/>
                </a:ln>
                <a:solidFill>
                  <a:srgbClr val="00CC00"/>
                </a:solidFill>
                <a:effectLst/>
                <a:uLnTx/>
                <a:uFillTx/>
                <a:latin typeface="Helvetica" pitchFamily="34" charset="0"/>
                <a:ea typeface="+mn-ea"/>
                <a:cs typeface="+mn-cs"/>
              </a:rPr>
              <a:t>PH </a:t>
            </a:r>
            <a:r>
              <a:rPr kumimoji="0" lang="en-US" sz="2000" b="1" i="0" u="none" strike="noStrike" kern="1200" cap="none" spc="0" normalizeH="0" baseline="-25000" noProof="0" dirty="0">
                <a:ln>
                  <a:noFill/>
                </a:ln>
                <a:solidFill>
                  <a:srgbClr val="00CC00"/>
                </a:solidFill>
                <a:effectLst/>
                <a:uLnTx/>
                <a:uFillTx/>
                <a:latin typeface="Helvetica" pitchFamily="34" charset="0"/>
                <a:ea typeface="+mn-ea"/>
                <a:cs typeface="+mn-cs"/>
              </a:rPr>
              <a:t>(h k l)</a:t>
            </a:r>
            <a:r>
              <a:rPr kumimoji="0" lang="en-US" sz="2800" b="1" i="0" u="none" strike="noStrike" kern="1200" cap="none" spc="0" normalizeH="0" baseline="-50000" noProof="0" dirty="0">
                <a:ln>
                  <a:noFill/>
                </a:ln>
                <a:solidFill>
                  <a:srgbClr val="00CC00"/>
                </a:solidFill>
                <a:effectLst/>
                <a:uLnTx/>
                <a:uFillTx/>
                <a:latin typeface="Symbol" pitchFamily="18" charset="2"/>
                <a:ea typeface="+mn-ea"/>
                <a:cs typeface="+mn-cs"/>
              </a:rPr>
              <a:t>l</a:t>
            </a:r>
            <a:r>
              <a:rPr kumimoji="0" lang="en-US" sz="2800" b="1" i="0" u="none" strike="noStrike" kern="1200" cap="none" spc="0" normalizeH="0" baseline="-50000" noProof="0" dirty="0">
                <a:ln>
                  <a:noFill/>
                </a:ln>
                <a:solidFill>
                  <a:srgbClr val="00CC00"/>
                </a:solidFill>
                <a:effectLst/>
                <a:uLnTx/>
                <a:uFillTx/>
                <a:latin typeface="Helvetica" pitchFamily="34" charset="0"/>
                <a:ea typeface="+mn-ea"/>
                <a:cs typeface="+mn-cs"/>
              </a:rPr>
              <a:t>1  </a:t>
            </a:r>
            <a:r>
              <a:rPr kumimoji="0" lang="en-US" sz="2800" b="1" i="0" u="none" strike="noStrike" kern="1200" cap="none" spc="0" normalizeH="0" baseline="0" noProof="0" dirty="0">
                <a:ln>
                  <a:noFill/>
                </a:ln>
                <a:solidFill>
                  <a:srgbClr val="000000"/>
                </a:solidFill>
                <a:effectLst/>
                <a:uLnTx/>
                <a:uFillTx/>
                <a:latin typeface="Helvetica" pitchFamily="34" charset="0"/>
                <a:ea typeface="+mn-ea"/>
                <a:cs typeface="+mn-cs"/>
              </a:rPr>
              <a:t>-</a:t>
            </a:r>
            <a:r>
              <a:rPr kumimoji="0" lang="en-US" sz="2800" b="1" i="0" u="none" strike="noStrike" kern="1200" cap="none" spc="0" normalizeH="0" baseline="0" noProof="0" dirty="0">
                <a:ln>
                  <a:noFill/>
                </a:ln>
                <a:solidFill>
                  <a:srgbClr val="FF0000"/>
                </a:solidFill>
                <a:effectLst/>
                <a:uLnTx/>
                <a:uFillTx/>
                <a:latin typeface="Helvetica" pitchFamily="34" charset="0"/>
                <a:ea typeface="+mn-ea"/>
                <a:cs typeface="+mn-cs"/>
              </a:rPr>
              <a:t>f</a:t>
            </a:r>
            <a:r>
              <a:rPr kumimoji="0" lang="en-US" sz="2800" b="1" i="0" u="none" strike="noStrike" kern="1200" cap="none" spc="0" normalizeH="0" baseline="-25000" noProof="0" dirty="0">
                <a:ln>
                  <a:noFill/>
                </a:ln>
                <a:solidFill>
                  <a:srgbClr val="FF0000"/>
                </a:solidFill>
                <a:effectLst/>
                <a:uLnTx/>
                <a:uFillTx/>
                <a:latin typeface="Helvetica" pitchFamily="34" charset="0"/>
                <a:ea typeface="+mn-ea"/>
                <a:cs typeface="+mn-cs"/>
              </a:rPr>
              <a:t>H</a:t>
            </a:r>
            <a:r>
              <a:rPr kumimoji="0" lang="en-US" sz="2800" b="1" i="0" u="none" strike="noStrike" kern="1200" cap="none" spc="0" normalizeH="0" baseline="0" noProof="0" dirty="0">
                <a:ln>
                  <a:noFill/>
                </a:ln>
                <a:solidFill>
                  <a:srgbClr val="FF0000"/>
                </a:solidFill>
                <a:effectLst/>
                <a:uLnTx/>
                <a:uFillTx/>
                <a:latin typeface="Helvetica" pitchFamily="34" charset="0"/>
                <a:ea typeface="+mn-ea"/>
                <a:cs typeface="+mn-cs"/>
              </a:rPr>
              <a:t> </a:t>
            </a:r>
            <a:r>
              <a:rPr kumimoji="0" lang="en-US" sz="2000" b="1" i="0" u="none" strike="noStrike" kern="1200" cap="none" spc="0" normalizeH="0" baseline="-25000" noProof="0" dirty="0">
                <a:ln>
                  <a:noFill/>
                </a:ln>
                <a:solidFill>
                  <a:srgbClr val="FF0000"/>
                </a:solidFill>
                <a:effectLst/>
                <a:uLnTx/>
                <a:uFillTx/>
                <a:latin typeface="Helvetica" pitchFamily="34" charset="0"/>
                <a:ea typeface="+mn-ea"/>
                <a:cs typeface="+mn-cs"/>
              </a:rPr>
              <a:t>( h k l)</a:t>
            </a:r>
            <a:r>
              <a:rPr kumimoji="0" lang="en-US" sz="2800" b="1" i="0" u="none" strike="noStrike" kern="1200" cap="none" spc="0" normalizeH="0" baseline="-50000" noProof="0" dirty="0">
                <a:ln>
                  <a:noFill/>
                </a:ln>
                <a:solidFill>
                  <a:srgbClr val="FF0000"/>
                </a:solidFill>
                <a:effectLst/>
                <a:uLnTx/>
                <a:uFillTx/>
                <a:latin typeface="Symbol" pitchFamily="18" charset="2"/>
                <a:ea typeface="+mn-ea"/>
                <a:cs typeface="+mn-cs"/>
              </a:rPr>
              <a:t>l</a:t>
            </a:r>
            <a:r>
              <a:rPr kumimoji="0" lang="en-US" sz="2800" b="1" i="0" u="none" strike="noStrike" kern="1200" cap="none" spc="0" normalizeH="0" baseline="-50000" noProof="0" dirty="0">
                <a:ln>
                  <a:noFill/>
                </a:ln>
                <a:solidFill>
                  <a:srgbClr val="FF0000"/>
                </a:solidFill>
                <a:effectLst/>
                <a:uLnTx/>
                <a:uFillTx/>
                <a:latin typeface="Helvetica" pitchFamily="34" charset="0"/>
                <a:ea typeface="+mn-ea"/>
                <a:cs typeface="+mn-cs"/>
              </a:rPr>
              <a:t>1</a:t>
            </a:r>
            <a:endParaRPr kumimoji="0" lang="en-US" sz="3200" b="1" i="0" u="none" strike="noStrike" kern="1200" cap="none" spc="0" normalizeH="0" baseline="-25000" noProof="0" dirty="0">
              <a:ln>
                <a:noFill/>
              </a:ln>
              <a:solidFill>
                <a:srgbClr val="33CC33"/>
              </a:solidFill>
              <a:effectLst/>
              <a:uLnTx/>
              <a:uFillTx/>
              <a:latin typeface="Helvetica" pitchFamily="34" charset="0"/>
              <a:ea typeface="+mn-ea"/>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3200" b="1" i="0" u="none" strike="noStrike" kern="1200" cap="none" spc="0" normalizeH="0" baseline="-25000" noProof="0" dirty="0">
              <a:ln>
                <a:noFill/>
              </a:ln>
              <a:solidFill>
                <a:srgbClr val="3399FF"/>
              </a:solidFill>
              <a:effectLst/>
              <a:uLnTx/>
              <a:uFillTx/>
              <a:latin typeface="Helvetica" pitchFamily="34" charset="0"/>
              <a:ea typeface="+mn-ea"/>
              <a:cs typeface="+mn-cs"/>
            </a:endParaRPr>
          </a:p>
        </p:txBody>
      </p:sp>
      <p:sp>
        <p:nvSpPr>
          <p:cNvPr id="51" name="Line 45"/>
          <p:cNvSpPr>
            <a:spLocks noChangeShapeType="1"/>
          </p:cNvSpPr>
          <p:nvPr/>
        </p:nvSpPr>
        <p:spPr bwMode="auto">
          <a:xfrm>
            <a:off x="1896427" y="2044378"/>
            <a:ext cx="280987" cy="0"/>
          </a:xfrm>
          <a:prstGeom prst="line">
            <a:avLst/>
          </a:prstGeom>
          <a:noFill/>
          <a:ln w="3810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52" name="Line 46"/>
          <p:cNvSpPr>
            <a:spLocks noChangeShapeType="1"/>
          </p:cNvSpPr>
          <p:nvPr/>
        </p:nvSpPr>
        <p:spPr bwMode="auto">
          <a:xfrm>
            <a:off x="722612" y="2046938"/>
            <a:ext cx="280988" cy="0"/>
          </a:xfrm>
          <a:prstGeom prst="line">
            <a:avLst/>
          </a:prstGeom>
          <a:noFill/>
          <a:ln w="38100">
            <a:solidFill>
              <a:srgbClr val="66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53" name="Line 47"/>
          <p:cNvSpPr>
            <a:spLocks noChangeShapeType="1"/>
          </p:cNvSpPr>
          <p:nvPr/>
        </p:nvSpPr>
        <p:spPr bwMode="auto">
          <a:xfrm>
            <a:off x="3544399" y="2044378"/>
            <a:ext cx="280988"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55" name="Rectangle 37"/>
          <p:cNvSpPr>
            <a:spLocks noChangeArrowheads="1"/>
          </p:cNvSpPr>
          <p:nvPr/>
        </p:nvSpPr>
        <p:spPr bwMode="auto">
          <a:xfrm>
            <a:off x="619597" y="2599295"/>
            <a:ext cx="4454975" cy="609398"/>
          </a:xfrm>
          <a:prstGeom prst="rect">
            <a:avLst/>
          </a:prstGeom>
          <a:solidFill>
            <a:schemeClr val="tx1"/>
          </a:solidFill>
          <a:ln>
            <a:noFill/>
          </a:ln>
          <a:effectLst/>
          <a:extLst/>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6666FF"/>
                </a:solidFill>
                <a:effectLst/>
                <a:uLnTx/>
                <a:uFillTx/>
                <a:latin typeface="Helvetica" pitchFamily="34" charset="0"/>
                <a:ea typeface="+mn-ea"/>
                <a:cs typeface="+mn-cs"/>
              </a:rPr>
              <a:t>F</a:t>
            </a:r>
            <a:r>
              <a:rPr kumimoji="0" lang="en-US" sz="2800" b="1" i="0" u="none" strike="noStrike" kern="1200" cap="none" spc="0" normalizeH="0" baseline="-25000" noProof="0" dirty="0">
                <a:ln>
                  <a:noFill/>
                </a:ln>
                <a:solidFill>
                  <a:srgbClr val="6666FF"/>
                </a:solidFill>
                <a:effectLst/>
                <a:uLnTx/>
                <a:uFillTx/>
                <a:latin typeface="Helvetica" pitchFamily="34" charset="0"/>
                <a:ea typeface="+mn-ea"/>
                <a:cs typeface="+mn-cs"/>
              </a:rPr>
              <a:t>P</a:t>
            </a:r>
            <a:r>
              <a:rPr kumimoji="0" lang="en-US" sz="2000" b="1" i="0" u="none" strike="noStrike" kern="1200" cap="none" spc="0" normalizeH="0" baseline="-25000" noProof="0" dirty="0">
                <a:ln>
                  <a:noFill/>
                </a:ln>
                <a:solidFill>
                  <a:srgbClr val="6666FF"/>
                </a:solidFill>
                <a:effectLst/>
                <a:uLnTx/>
                <a:uFillTx/>
                <a:latin typeface="Helvetica" pitchFamily="34" charset="0"/>
                <a:ea typeface="+mn-ea"/>
                <a:cs typeface="+mn-cs"/>
              </a:rPr>
              <a:t>(</a:t>
            </a:r>
            <a:r>
              <a:rPr kumimoji="0" lang="en-US" sz="2000" b="1" i="0" u="none" strike="noStrike" kern="1200" cap="none" spc="0" normalizeH="0" baseline="-25000" noProof="0" dirty="0" err="1">
                <a:ln>
                  <a:noFill/>
                </a:ln>
                <a:solidFill>
                  <a:srgbClr val="6666FF"/>
                </a:solidFill>
                <a:effectLst/>
                <a:uLnTx/>
                <a:uFillTx/>
                <a:latin typeface="Helvetica" pitchFamily="34" charset="0"/>
                <a:ea typeface="+mn-ea"/>
                <a:cs typeface="+mn-cs"/>
              </a:rPr>
              <a:t>hkl</a:t>
            </a:r>
            <a:r>
              <a:rPr kumimoji="0" lang="en-US" sz="2000" b="1" i="0" u="none" strike="noStrike" kern="1200" cap="none" spc="0" normalizeH="0" baseline="-25000" noProof="0" dirty="0">
                <a:ln>
                  <a:noFill/>
                </a:ln>
                <a:solidFill>
                  <a:srgbClr val="6666FF"/>
                </a:solidFill>
                <a:effectLst/>
                <a:uLnTx/>
                <a:uFillTx/>
                <a:latin typeface="Helvetica" pitchFamily="34" charset="0"/>
                <a:ea typeface="+mn-ea"/>
                <a:cs typeface="+mn-cs"/>
              </a:rPr>
              <a:t>) </a:t>
            </a:r>
            <a:r>
              <a:rPr kumimoji="0" lang="en-US" sz="2800" b="1" i="0" u="none" strike="noStrike" kern="1200" cap="none" spc="0" normalizeH="0" baseline="0" noProof="0" dirty="0">
                <a:ln>
                  <a:noFill/>
                </a:ln>
                <a:solidFill>
                  <a:srgbClr val="000000"/>
                </a:solidFill>
                <a:effectLst/>
                <a:uLnTx/>
                <a:uFillTx/>
                <a:latin typeface="Helvetica" pitchFamily="34" charset="0"/>
                <a:ea typeface="+mn-ea"/>
                <a:cs typeface="+mn-cs"/>
              </a:rPr>
              <a:t>= </a:t>
            </a:r>
            <a:r>
              <a:rPr kumimoji="0" lang="en-US" sz="2800" b="1" i="0" u="none" strike="noStrike" kern="1200" cap="none" spc="0" normalizeH="0" baseline="0" noProof="0" dirty="0">
                <a:ln>
                  <a:noFill/>
                </a:ln>
                <a:solidFill>
                  <a:srgbClr val="00CC00"/>
                </a:solidFill>
                <a:effectLst/>
                <a:uLnTx/>
                <a:uFillTx/>
                <a:latin typeface="Helvetica" pitchFamily="34" charset="0"/>
                <a:ea typeface="+mn-ea"/>
                <a:cs typeface="+mn-cs"/>
              </a:rPr>
              <a:t>F</a:t>
            </a:r>
            <a:r>
              <a:rPr kumimoji="0" lang="en-US" sz="2800" b="1" i="0" u="none" strike="noStrike" kern="1200" cap="none" spc="0" normalizeH="0" baseline="-25000" noProof="0" dirty="0">
                <a:ln>
                  <a:noFill/>
                </a:ln>
                <a:solidFill>
                  <a:srgbClr val="00CC00"/>
                </a:solidFill>
                <a:effectLst/>
                <a:uLnTx/>
                <a:uFillTx/>
                <a:latin typeface="Helvetica" pitchFamily="34" charset="0"/>
                <a:ea typeface="+mn-ea"/>
                <a:cs typeface="+mn-cs"/>
              </a:rPr>
              <a:t>PH </a:t>
            </a:r>
            <a:r>
              <a:rPr kumimoji="0" lang="en-US" sz="2000" b="1" i="0" u="none" strike="noStrike" kern="1200" cap="none" spc="0" normalizeH="0" baseline="-25000" noProof="0" dirty="0">
                <a:ln>
                  <a:noFill/>
                </a:ln>
                <a:solidFill>
                  <a:srgbClr val="00CC00"/>
                </a:solidFill>
                <a:effectLst/>
                <a:uLnTx/>
                <a:uFillTx/>
                <a:latin typeface="Helvetica" pitchFamily="34" charset="0"/>
                <a:ea typeface="+mn-ea"/>
                <a:cs typeface="+mn-cs"/>
              </a:rPr>
              <a:t>(-h-k-l)</a:t>
            </a:r>
            <a:r>
              <a:rPr kumimoji="0" lang="en-US" sz="2800" b="1" i="0" u="none" strike="noStrike" kern="1200" cap="none" spc="0" normalizeH="0" baseline="-50000" noProof="0" dirty="0">
                <a:ln>
                  <a:noFill/>
                </a:ln>
                <a:solidFill>
                  <a:srgbClr val="00CC00"/>
                </a:solidFill>
                <a:effectLst/>
                <a:uLnTx/>
                <a:uFillTx/>
                <a:latin typeface="Symbol" pitchFamily="18" charset="2"/>
                <a:ea typeface="+mn-ea"/>
                <a:cs typeface="+mn-cs"/>
              </a:rPr>
              <a:t>l</a:t>
            </a:r>
            <a:r>
              <a:rPr kumimoji="0" lang="en-US" sz="2800" b="1" i="0" u="none" strike="noStrike" kern="1200" cap="none" spc="0" normalizeH="0" baseline="-50000" noProof="0" dirty="0">
                <a:ln>
                  <a:noFill/>
                </a:ln>
                <a:solidFill>
                  <a:srgbClr val="00CC00"/>
                </a:solidFill>
                <a:effectLst/>
                <a:uLnTx/>
                <a:uFillTx/>
                <a:latin typeface="Helvetica" pitchFamily="34" charset="0"/>
                <a:ea typeface="+mn-ea"/>
                <a:cs typeface="+mn-cs"/>
              </a:rPr>
              <a:t>1</a:t>
            </a:r>
            <a:r>
              <a:rPr kumimoji="0" lang="en-US" sz="2800" b="1" i="0" u="none" strike="noStrike" kern="1200" cap="none" spc="0" normalizeH="0" baseline="0" noProof="0" dirty="0">
                <a:ln>
                  <a:noFill/>
                </a:ln>
                <a:solidFill>
                  <a:srgbClr val="339933"/>
                </a:solidFill>
                <a:effectLst/>
                <a:uLnTx/>
                <a:uFillTx/>
                <a:latin typeface="Helvetica" pitchFamily="34" charset="0"/>
                <a:ea typeface="+mn-ea"/>
                <a:cs typeface="+mn-cs"/>
              </a:rPr>
              <a:t>* </a:t>
            </a:r>
            <a:r>
              <a:rPr kumimoji="0" lang="en-US" sz="2800" b="1" i="0" u="none" strike="noStrike" kern="1200" cap="none" spc="0" normalizeH="0" baseline="0" noProof="0" dirty="0">
                <a:ln>
                  <a:noFill/>
                </a:ln>
                <a:solidFill>
                  <a:srgbClr val="000000"/>
                </a:solidFill>
                <a:effectLst/>
                <a:uLnTx/>
                <a:uFillTx/>
                <a:latin typeface="Helvetica" pitchFamily="34" charset="0"/>
                <a:ea typeface="+mn-ea"/>
                <a:cs typeface="+mn-cs"/>
              </a:rPr>
              <a:t>-</a:t>
            </a:r>
            <a:r>
              <a:rPr kumimoji="0" lang="en-US" sz="2800" b="1" i="0" u="none" strike="noStrike" kern="1200" cap="none" spc="0" normalizeH="0" baseline="0" noProof="0" dirty="0" err="1">
                <a:ln>
                  <a:noFill/>
                </a:ln>
                <a:solidFill>
                  <a:srgbClr val="FF0000"/>
                </a:solidFill>
                <a:effectLst/>
                <a:uLnTx/>
                <a:uFillTx/>
                <a:latin typeface="Helvetica" pitchFamily="34" charset="0"/>
                <a:ea typeface="+mn-ea"/>
                <a:cs typeface="+mn-cs"/>
              </a:rPr>
              <a:t>f</a:t>
            </a:r>
            <a:r>
              <a:rPr kumimoji="0" lang="en-US" sz="2800" b="1" i="0" u="none" strike="noStrike" kern="1200" cap="none" spc="0" normalizeH="0" baseline="-25000" noProof="0" dirty="0" err="1">
                <a:ln>
                  <a:noFill/>
                </a:ln>
                <a:solidFill>
                  <a:srgbClr val="FF0000"/>
                </a:solidFill>
                <a:effectLst/>
                <a:uLnTx/>
                <a:uFillTx/>
                <a:latin typeface="Helvetica" pitchFamily="34" charset="0"/>
                <a:ea typeface="+mn-ea"/>
                <a:cs typeface="+mn-cs"/>
              </a:rPr>
              <a:t>H</a:t>
            </a:r>
            <a:r>
              <a:rPr kumimoji="0" lang="en-US" sz="2800" b="1" i="0" u="none" strike="noStrike" kern="1200" cap="none" spc="0" normalizeH="0" baseline="-25000" noProof="0" dirty="0">
                <a:ln>
                  <a:noFill/>
                </a:ln>
                <a:solidFill>
                  <a:srgbClr val="FF0000"/>
                </a:solidFill>
                <a:effectLst/>
                <a:uLnTx/>
                <a:uFillTx/>
                <a:latin typeface="Helvetica" pitchFamily="34" charset="0"/>
                <a:ea typeface="+mn-ea"/>
                <a:cs typeface="+mn-cs"/>
              </a:rPr>
              <a:t> </a:t>
            </a:r>
            <a:r>
              <a:rPr kumimoji="0" lang="en-US" sz="2000" b="1" i="0" u="none" strike="noStrike" kern="1200" cap="none" spc="0" normalizeH="0" baseline="-25000" noProof="0" dirty="0">
                <a:ln>
                  <a:noFill/>
                </a:ln>
                <a:solidFill>
                  <a:srgbClr val="FF0000"/>
                </a:solidFill>
                <a:effectLst/>
                <a:uLnTx/>
                <a:uFillTx/>
                <a:latin typeface="Helvetica" pitchFamily="34" charset="0"/>
                <a:ea typeface="+mn-ea"/>
                <a:cs typeface="+mn-cs"/>
              </a:rPr>
              <a:t>(-h-k-l)</a:t>
            </a:r>
            <a:r>
              <a:rPr kumimoji="0" lang="en-US" sz="2800" b="1" i="0" u="none" strike="noStrike" kern="1200" cap="none" spc="0" normalizeH="0" baseline="-50000" noProof="0" dirty="0">
                <a:ln>
                  <a:noFill/>
                </a:ln>
                <a:solidFill>
                  <a:srgbClr val="FF0000"/>
                </a:solidFill>
                <a:effectLst/>
                <a:uLnTx/>
                <a:uFillTx/>
                <a:latin typeface="Symbol" pitchFamily="18" charset="2"/>
                <a:ea typeface="+mn-ea"/>
                <a:cs typeface="+mn-cs"/>
              </a:rPr>
              <a:t>l</a:t>
            </a:r>
            <a:r>
              <a:rPr kumimoji="0" lang="en-US" sz="2800" b="1" i="0" u="none" strike="noStrike" kern="1200" cap="none" spc="0" normalizeH="0" baseline="-50000" noProof="0" dirty="0">
                <a:ln>
                  <a:noFill/>
                </a:ln>
                <a:solidFill>
                  <a:srgbClr val="FF0000"/>
                </a:solidFill>
                <a:effectLst/>
                <a:uLnTx/>
                <a:uFillTx/>
                <a:latin typeface="Helvetica" pitchFamily="34" charset="0"/>
                <a:ea typeface="+mn-ea"/>
                <a:cs typeface="+mn-cs"/>
              </a:rPr>
              <a:t>1</a:t>
            </a:r>
            <a:r>
              <a:rPr kumimoji="0" lang="en-US" sz="2800" b="1" i="0" u="none" strike="noStrike" kern="1200" cap="none" spc="0" normalizeH="0" baseline="0" noProof="0" dirty="0">
                <a:ln>
                  <a:noFill/>
                </a:ln>
                <a:solidFill>
                  <a:srgbClr val="FF0000"/>
                </a:solidFill>
                <a:effectLst/>
                <a:uLnTx/>
                <a:uFillTx/>
                <a:latin typeface="Helvetica" pitchFamily="34" charset="0"/>
                <a:ea typeface="+mn-ea"/>
                <a:cs typeface="+mn-cs"/>
              </a:rPr>
              <a:t>*</a:t>
            </a:r>
            <a:r>
              <a:rPr kumimoji="0" lang="en-US" sz="3200" b="1" i="0" u="none" strike="noStrike" kern="1200" cap="none" spc="0" normalizeH="0" baseline="-25000" noProof="0" dirty="0">
                <a:ln>
                  <a:noFill/>
                </a:ln>
                <a:solidFill>
                  <a:srgbClr val="C00000"/>
                </a:solidFill>
                <a:effectLst/>
                <a:uLnTx/>
                <a:uFillTx/>
                <a:latin typeface="Helvetica" pitchFamily="34" charset="0"/>
                <a:ea typeface="+mn-ea"/>
                <a:cs typeface="+mn-cs"/>
              </a:rPr>
              <a:t> </a:t>
            </a:r>
          </a:p>
        </p:txBody>
      </p:sp>
      <p:sp>
        <p:nvSpPr>
          <p:cNvPr id="62" name="Line 45"/>
          <p:cNvSpPr>
            <a:spLocks noChangeShapeType="1"/>
          </p:cNvSpPr>
          <p:nvPr/>
        </p:nvSpPr>
        <p:spPr bwMode="auto">
          <a:xfrm>
            <a:off x="1807706" y="2704507"/>
            <a:ext cx="280987" cy="0"/>
          </a:xfrm>
          <a:prstGeom prst="line">
            <a:avLst/>
          </a:prstGeom>
          <a:noFill/>
          <a:ln w="38100" cmpd="dbl">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63" name="Line 46"/>
          <p:cNvSpPr>
            <a:spLocks noChangeShapeType="1"/>
          </p:cNvSpPr>
          <p:nvPr/>
        </p:nvSpPr>
        <p:spPr bwMode="auto">
          <a:xfrm>
            <a:off x="722612" y="2696330"/>
            <a:ext cx="280988" cy="0"/>
          </a:xfrm>
          <a:prstGeom prst="line">
            <a:avLst/>
          </a:prstGeom>
          <a:noFill/>
          <a:ln w="38100">
            <a:solidFill>
              <a:srgbClr val="66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64" name="Line 47"/>
          <p:cNvSpPr>
            <a:spLocks noChangeShapeType="1"/>
          </p:cNvSpPr>
          <p:nvPr/>
        </p:nvSpPr>
        <p:spPr bwMode="auto">
          <a:xfrm>
            <a:off x="3527204" y="2723557"/>
            <a:ext cx="280988" cy="0"/>
          </a:xfrm>
          <a:prstGeom prst="line">
            <a:avLst/>
          </a:prstGeom>
          <a:noFill/>
          <a:ln w="38100" cmpd="dbl">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3" name="Rectangle 2"/>
          <p:cNvSpPr/>
          <p:nvPr/>
        </p:nvSpPr>
        <p:spPr>
          <a:xfrm>
            <a:off x="553854" y="4542404"/>
            <a:ext cx="4178260" cy="609398"/>
          </a:xfrm>
          <a:prstGeom prst="rect">
            <a:avLst/>
          </a:prstGeom>
          <a:solidFill>
            <a:schemeClr val="tx1"/>
          </a:solidFill>
        </p:spPr>
        <p:txBody>
          <a:bodyPr wrap="none">
            <a:spAutoFit/>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6666FF"/>
                </a:solidFill>
                <a:effectLst/>
                <a:uLnTx/>
                <a:uFillTx/>
                <a:latin typeface="Helvetica" pitchFamily="34" charset="0"/>
                <a:ea typeface="+mn-ea"/>
                <a:cs typeface="+mn-cs"/>
              </a:rPr>
              <a:t>F</a:t>
            </a:r>
            <a:r>
              <a:rPr kumimoji="0" lang="en-US" sz="2800" b="1" i="0" u="none" strike="noStrike" kern="1200" cap="none" spc="0" normalizeH="0" baseline="-25000" noProof="0" dirty="0">
                <a:ln>
                  <a:noFill/>
                </a:ln>
                <a:solidFill>
                  <a:srgbClr val="6666FF"/>
                </a:solidFill>
                <a:effectLst/>
                <a:uLnTx/>
                <a:uFillTx/>
                <a:latin typeface="Helvetica" pitchFamily="34" charset="0"/>
                <a:ea typeface="+mn-ea"/>
                <a:cs typeface="+mn-cs"/>
              </a:rPr>
              <a:t>P </a:t>
            </a:r>
            <a:r>
              <a:rPr kumimoji="0" lang="en-US" sz="2000" b="1" i="0" u="none" strike="noStrike" kern="1200" cap="none" spc="0" normalizeH="0" baseline="-25000" noProof="0" dirty="0">
                <a:ln>
                  <a:noFill/>
                </a:ln>
                <a:solidFill>
                  <a:srgbClr val="6666FF"/>
                </a:solidFill>
                <a:effectLst/>
                <a:uLnTx/>
                <a:uFillTx/>
                <a:latin typeface="Helvetica" pitchFamily="34" charset="0"/>
                <a:ea typeface="+mn-ea"/>
                <a:cs typeface="+mn-cs"/>
              </a:rPr>
              <a:t>(</a:t>
            </a:r>
            <a:r>
              <a:rPr kumimoji="0" lang="en-US" sz="2000" b="1" i="0" u="none" strike="noStrike" kern="1200" cap="none" spc="0" normalizeH="0" baseline="-25000" noProof="0" dirty="0" err="1">
                <a:ln>
                  <a:noFill/>
                </a:ln>
                <a:solidFill>
                  <a:srgbClr val="6666FF"/>
                </a:solidFill>
                <a:effectLst/>
                <a:uLnTx/>
                <a:uFillTx/>
                <a:latin typeface="Helvetica" pitchFamily="34" charset="0"/>
                <a:ea typeface="+mn-ea"/>
                <a:cs typeface="+mn-cs"/>
              </a:rPr>
              <a:t>hkl</a:t>
            </a:r>
            <a:r>
              <a:rPr kumimoji="0" lang="en-US" sz="2000" b="1" i="0" u="none" strike="noStrike" kern="1200" cap="none" spc="0" normalizeH="0" baseline="-25000" noProof="0" dirty="0">
                <a:ln>
                  <a:noFill/>
                </a:ln>
                <a:solidFill>
                  <a:srgbClr val="6666FF"/>
                </a:solidFill>
                <a:effectLst/>
                <a:uLnTx/>
                <a:uFillTx/>
                <a:latin typeface="Helvetica" pitchFamily="34" charset="0"/>
                <a:ea typeface="+mn-ea"/>
                <a:cs typeface="+mn-cs"/>
              </a:rPr>
              <a:t>) </a:t>
            </a:r>
            <a:r>
              <a:rPr kumimoji="0" lang="en-US" sz="2800" b="1" i="0" u="none" strike="noStrike" kern="1200" cap="none" spc="0" normalizeH="0" baseline="0" noProof="0" dirty="0">
                <a:ln>
                  <a:noFill/>
                </a:ln>
                <a:solidFill>
                  <a:srgbClr val="000000"/>
                </a:solidFill>
                <a:effectLst/>
                <a:uLnTx/>
                <a:uFillTx/>
                <a:latin typeface="Helvetica" pitchFamily="34" charset="0"/>
                <a:ea typeface="+mn-ea"/>
                <a:cs typeface="+mn-cs"/>
              </a:rPr>
              <a:t>= </a:t>
            </a:r>
            <a:r>
              <a:rPr kumimoji="0" lang="en-US" sz="2800" b="1" i="0" u="none" strike="noStrike" kern="1200" cap="none" spc="0" normalizeH="0" baseline="0" noProof="0" dirty="0">
                <a:ln>
                  <a:noFill/>
                </a:ln>
                <a:solidFill>
                  <a:srgbClr val="336600"/>
                </a:solidFill>
                <a:effectLst/>
                <a:uLnTx/>
                <a:uFillTx/>
                <a:latin typeface="Helvetica" pitchFamily="34" charset="0"/>
                <a:ea typeface="+mn-ea"/>
                <a:cs typeface="+mn-cs"/>
              </a:rPr>
              <a:t>F</a:t>
            </a:r>
            <a:r>
              <a:rPr kumimoji="0" lang="en-US" sz="2800" b="1" i="0" u="none" strike="noStrike" kern="1200" cap="none" spc="0" normalizeH="0" baseline="-25000" noProof="0" dirty="0">
                <a:ln>
                  <a:noFill/>
                </a:ln>
                <a:solidFill>
                  <a:srgbClr val="336600"/>
                </a:solidFill>
                <a:effectLst/>
                <a:uLnTx/>
                <a:uFillTx/>
                <a:latin typeface="Helvetica" pitchFamily="34" charset="0"/>
                <a:ea typeface="+mn-ea"/>
                <a:cs typeface="+mn-cs"/>
              </a:rPr>
              <a:t>PH </a:t>
            </a:r>
            <a:r>
              <a:rPr kumimoji="0" lang="en-US" sz="2000" b="1" i="0" u="none" strike="noStrike" kern="1200" cap="none" spc="0" normalizeH="0" baseline="-25000" noProof="0" dirty="0">
                <a:ln>
                  <a:noFill/>
                </a:ln>
                <a:solidFill>
                  <a:srgbClr val="336600"/>
                </a:solidFill>
                <a:effectLst/>
                <a:uLnTx/>
                <a:uFillTx/>
                <a:latin typeface="Helvetica" pitchFamily="34" charset="0"/>
                <a:ea typeface="+mn-ea"/>
                <a:cs typeface="+mn-cs"/>
              </a:rPr>
              <a:t>(h k l)</a:t>
            </a:r>
            <a:r>
              <a:rPr kumimoji="0" lang="en-US" sz="2800" b="1" i="0" u="none" strike="noStrike" kern="1200" cap="none" spc="0" normalizeH="0" baseline="-50000" noProof="0" dirty="0">
                <a:ln>
                  <a:noFill/>
                </a:ln>
                <a:solidFill>
                  <a:srgbClr val="336600"/>
                </a:solidFill>
                <a:effectLst/>
                <a:uLnTx/>
                <a:uFillTx/>
                <a:latin typeface="Symbol" pitchFamily="18" charset="2"/>
                <a:ea typeface="+mn-ea"/>
                <a:cs typeface="+mn-cs"/>
              </a:rPr>
              <a:t>l</a:t>
            </a:r>
            <a:r>
              <a:rPr kumimoji="0" lang="en-US" sz="2800" b="1" i="0" u="none" strike="noStrike" kern="1200" cap="none" spc="0" normalizeH="0" baseline="-50000" noProof="0" dirty="0">
                <a:ln>
                  <a:noFill/>
                </a:ln>
                <a:solidFill>
                  <a:srgbClr val="336600"/>
                </a:solidFill>
                <a:effectLst/>
                <a:uLnTx/>
                <a:uFillTx/>
                <a:latin typeface="Helvetica" pitchFamily="34" charset="0"/>
                <a:ea typeface="+mn-ea"/>
                <a:cs typeface="+mn-cs"/>
              </a:rPr>
              <a:t>2</a:t>
            </a:r>
            <a:r>
              <a:rPr kumimoji="0" lang="en-US" sz="2800" b="1" i="0" u="none" strike="noStrike" kern="1200" cap="none" spc="0" normalizeH="0" baseline="-25000" noProof="0" dirty="0">
                <a:ln>
                  <a:noFill/>
                </a:ln>
                <a:solidFill>
                  <a:srgbClr val="336600"/>
                </a:solidFill>
                <a:effectLst/>
                <a:uLnTx/>
                <a:uFillTx/>
                <a:latin typeface="Helvetica" pitchFamily="34" charset="0"/>
                <a:ea typeface="+mn-ea"/>
                <a:cs typeface="+mn-cs"/>
              </a:rPr>
              <a:t>  </a:t>
            </a:r>
            <a:r>
              <a:rPr kumimoji="0" lang="en-US" sz="2800" b="1" i="0" u="none" strike="noStrike" kern="1200" cap="none" spc="0" normalizeH="0" baseline="0" noProof="0" dirty="0">
                <a:ln>
                  <a:noFill/>
                </a:ln>
                <a:solidFill>
                  <a:srgbClr val="000000"/>
                </a:solidFill>
                <a:effectLst/>
                <a:uLnTx/>
                <a:uFillTx/>
                <a:latin typeface="Helvetica" pitchFamily="34" charset="0"/>
                <a:ea typeface="+mn-ea"/>
                <a:cs typeface="+mn-cs"/>
              </a:rPr>
              <a:t>-</a:t>
            </a:r>
            <a:r>
              <a:rPr kumimoji="0" lang="en-US" sz="2800" b="1" i="0" u="none" strike="noStrike" kern="1200" cap="none" spc="0" normalizeH="0" baseline="0" noProof="0" dirty="0" err="1">
                <a:ln>
                  <a:noFill/>
                </a:ln>
                <a:solidFill>
                  <a:srgbClr val="C00000"/>
                </a:solidFill>
                <a:effectLst/>
                <a:uLnTx/>
                <a:uFillTx/>
                <a:latin typeface="Helvetica" pitchFamily="34" charset="0"/>
                <a:ea typeface="+mn-ea"/>
                <a:cs typeface="+mn-cs"/>
              </a:rPr>
              <a:t>f</a:t>
            </a:r>
            <a:r>
              <a:rPr kumimoji="0" lang="en-US" sz="2800" b="1" i="0" u="none" strike="noStrike" kern="1200" cap="none" spc="0" normalizeH="0" baseline="-25000" noProof="0" dirty="0" err="1">
                <a:ln>
                  <a:noFill/>
                </a:ln>
                <a:solidFill>
                  <a:srgbClr val="C00000"/>
                </a:solidFill>
                <a:effectLst/>
                <a:uLnTx/>
                <a:uFillTx/>
                <a:latin typeface="Helvetica" pitchFamily="34" charset="0"/>
                <a:ea typeface="+mn-ea"/>
                <a:cs typeface="+mn-cs"/>
              </a:rPr>
              <a:t>H</a:t>
            </a:r>
            <a:r>
              <a:rPr kumimoji="0" lang="en-US" sz="2800" b="1" i="0" u="none" strike="noStrike" kern="1200" cap="none" spc="0" normalizeH="0" baseline="0" noProof="0" dirty="0">
                <a:ln>
                  <a:noFill/>
                </a:ln>
                <a:solidFill>
                  <a:srgbClr val="C00000"/>
                </a:solidFill>
                <a:effectLst/>
                <a:uLnTx/>
                <a:uFillTx/>
                <a:latin typeface="Helvetica" pitchFamily="34" charset="0"/>
                <a:ea typeface="+mn-ea"/>
                <a:cs typeface="+mn-cs"/>
              </a:rPr>
              <a:t> </a:t>
            </a:r>
            <a:r>
              <a:rPr kumimoji="0" lang="en-US" sz="2000" b="1" i="0" u="none" strike="noStrike" kern="1200" cap="none" spc="0" normalizeH="0" baseline="-25000" noProof="0" dirty="0">
                <a:ln>
                  <a:noFill/>
                </a:ln>
                <a:solidFill>
                  <a:srgbClr val="C00000"/>
                </a:solidFill>
                <a:effectLst/>
                <a:uLnTx/>
                <a:uFillTx/>
                <a:latin typeface="Helvetica" pitchFamily="34" charset="0"/>
                <a:ea typeface="+mn-ea"/>
                <a:cs typeface="+mn-cs"/>
              </a:rPr>
              <a:t>( h k l)</a:t>
            </a:r>
            <a:r>
              <a:rPr kumimoji="0" lang="en-US" sz="2800" b="1" i="0" u="none" strike="noStrike" kern="1200" cap="none" spc="0" normalizeH="0" baseline="-50000" noProof="0" dirty="0">
                <a:ln>
                  <a:noFill/>
                </a:ln>
                <a:solidFill>
                  <a:srgbClr val="C00000"/>
                </a:solidFill>
                <a:effectLst/>
                <a:uLnTx/>
                <a:uFillTx/>
                <a:latin typeface="Symbol" pitchFamily="18" charset="2"/>
                <a:ea typeface="+mn-ea"/>
                <a:cs typeface="+mn-cs"/>
              </a:rPr>
              <a:t>l</a:t>
            </a:r>
            <a:r>
              <a:rPr kumimoji="0" lang="en-US" sz="2800" b="1" i="0" u="none" strike="noStrike" kern="1200" cap="none" spc="0" normalizeH="0" baseline="-50000" noProof="0" dirty="0">
                <a:ln>
                  <a:noFill/>
                </a:ln>
                <a:solidFill>
                  <a:srgbClr val="C00000"/>
                </a:solidFill>
                <a:effectLst/>
                <a:uLnTx/>
                <a:uFillTx/>
                <a:latin typeface="Helvetica" pitchFamily="34" charset="0"/>
                <a:ea typeface="+mn-ea"/>
                <a:cs typeface="+mn-cs"/>
              </a:rPr>
              <a:t>2</a:t>
            </a:r>
            <a:r>
              <a:rPr kumimoji="0" lang="en-US" sz="3200" b="1" i="0" u="none" strike="noStrike" kern="1200" cap="none" spc="0" normalizeH="0" baseline="-25000" noProof="0" dirty="0">
                <a:ln>
                  <a:noFill/>
                </a:ln>
                <a:solidFill>
                  <a:srgbClr val="C00000"/>
                </a:solidFill>
                <a:effectLst/>
                <a:uLnTx/>
                <a:uFillTx/>
                <a:latin typeface="Helvetica" pitchFamily="34" charset="0"/>
                <a:ea typeface="+mn-ea"/>
                <a:cs typeface="+mn-cs"/>
              </a:rPr>
              <a:t> </a:t>
            </a:r>
          </a:p>
        </p:txBody>
      </p:sp>
      <p:sp>
        <p:nvSpPr>
          <p:cNvPr id="4" name="Rectangle 3"/>
          <p:cNvSpPr/>
          <p:nvPr/>
        </p:nvSpPr>
        <p:spPr>
          <a:xfrm>
            <a:off x="553854" y="5140780"/>
            <a:ext cx="4497257" cy="609398"/>
          </a:xfrm>
          <a:prstGeom prst="rect">
            <a:avLst/>
          </a:prstGeom>
          <a:solidFill>
            <a:schemeClr val="tx1"/>
          </a:solidFill>
        </p:spPr>
        <p:txBody>
          <a:bodyPr wrap="none">
            <a:spAutoFit/>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6666FF"/>
                </a:solidFill>
                <a:effectLst/>
                <a:uLnTx/>
                <a:uFillTx/>
                <a:latin typeface="Helvetica" pitchFamily="34" charset="0"/>
                <a:ea typeface="+mn-ea"/>
                <a:cs typeface="+mn-cs"/>
              </a:rPr>
              <a:t>F</a:t>
            </a:r>
            <a:r>
              <a:rPr kumimoji="0" lang="en-US" sz="2800" b="1" i="0" u="none" strike="noStrike" kern="1200" cap="none" spc="0" normalizeH="0" baseline="-25000" noProof="0" dirty="0">
                <a:ln>
                  <a:noFill/>
                </a:ln>
                <a:solidFill>
                  <a:srgbClr val="6666FF"/>
                </a:solidFill>
                <a:effectLst/>
                <a:uLnTx/>
                <a:uFillTx/>
                <a:latin typeface="Helvetica" pitchFamily="34" charset="0"/>
                <a:ea typeface="+mn-ea"/>
                <a:cs typeface="+mn-cs"/>
              </a:rPr>
              <a:t>P </a:t>
            </a:r>
            <a:r>
              <a:rPr kumimoji="0" lang="en-US" sz="2000" b="1" i="0" u="none" strike="noStrike" kern="1200" cap="none" spc="0" normalizeH="0" baseline="-25000" noProof="0" dirty="0">
                <a:ln>
                  <a:noFill/>
                </a:ln>
                <a:solidFill>
                  <a:srgbClr val="6666FF"/>
                </a:solidFill>
                <a:effectLst/>
                <a:uLnTx/>
                <a:uFillTx/>
                <a:latin typeface="Helvetica" pitchFamily="34" charset="0"/>
                <a:ea typeface="+mn-ea"/>
                <a:cs typeface="+mn-cs"/>
              </a:rPr>
              <a:t>(</a:t>
            </a:r>
            <a:r>
              <a:rPr kumimoji="0" lang="en-US" sz="2000" b="1" i="0" u="none" strike="noStrike" kern="1200" cap="none" spc="0" normalizeH="0" baseline="-25000" noProof="0" dirty="0" err="1">
                <a:ln>
                  <a:noFill/>
                </a:ln>
                <a:solidFill>
                  <a:srgbClr val="6666FF"/>
                </a:solidFill>
                <a:effectLst/>
                <a:uLnTx/>
                <a:uFillTx/>
                <a:latin typeface="Helvetica" pitchFamily="34" charset="0"/>
                <a:ea typeface="+mn-ea"/>
                <a:cs typeface="+mn-cs"/>
              </a:rPr>
              <a:t>hkl</a:t>
            </a:r>
            <a:r>
              <a:rPr kumimoji="0" lang="en-US" sz="2000" b="1" i="0" u="none" strike="noStrike" kern="1200" cap="none" spc="0" normalizeH="0" baseline="-25000" noProof="0" dirty="0">
                <a:ln>
                  <a:noFill/>
                </a:ln>
                <a:solidFill>
                  <a:srgbClr val="6666FF"/>
                </a:solidFill>
                <a:effectLst/>
                <a:uLnTx/>
                <a:uFillTx/>
                <a:latin typeface="Helvetica" pitchFamily="34" charset="0"/>
                <a:ea typeface="+mn-ea"/>
                <a:cs typeface="+mn-cs"/>
              </a:rPr>
              <a:t>) </a:t>
            </a:r>
            <a:r>
              <a:rPr kumimoji="0" lang="en-US" sz="2800" b="1" i="0" u="none" strike="noStrike" kern="1200" cap="none" spc="0" normalizeH="0" baseline="0" noProof="0" dirty="0">
                <a:ln>
                  <a:noFill/>
                </a:ln>
                <a:solidFill>
                  <a:srgbClr val="000000"/>
                </a:solidFill>
                <a:effectLst/>
                <a:uLnTx/>
                <a:uFillTx/>
                <a:latin typeface="Helvetica" pitchFamily="34" charset="0"/>
                <a:ea typeface="+mn-ea"/>
                <a:cs typeface="+mn-cs"/>
              </a:rPr>
              <a:t>= </a:t>
            </a:r>
            <a:r>
              <a:rPr kumimoji="0" lang="en-US" sz="2800" b="1" i="0" u="none" strike="noStrike" kern="1200" cap="none" spc="0" normalizeH="0" baseline="0" noProof="0" dirty="0">
                <a:ln>
                  <a:noFill/>
                </a:ln>
                <a:solidFill>
                  <a:srgbClr val="336600"/>
                </a:solidFill>
                <a:effectLst/>
                <a:uLnTx/>
                <a:uFillTx/>
                <a:latin typeface="Helvetica" pitchFamily="34" charset="0"/>
                <a:ea typeface="+mn-ea"/>
                <a:cs typeface="+mn-cs"/>
              </a:rPr>
              <a:t>F</a:t>
            </a:r>
            <a:r>
              <a:rPr kumimoji="0" lang="en-US" sz="2800" b="1" i="0" u="none" strike="noStrike" kern="1200" cap="none" spc="0" normalizeH="0" baseline="-25000" noProof="0" dirty="0">
                <a:ln>
                  <a:noFill/>
                </a:ln>
                <a:solidFill>
                  <a:srgbClr val="336600"/>
                </a:solidFill>
                <a:effectLst/>
                <a:uLnTx/>
                <a:uFillTx/>
                <a:latin typeface="Helvetica" pitchFamily="34" charset="0"/>
                <a:ea typeface="+mn-ea"/>
                <a:cs typeface="+mn-cs"/>
              </a:rPr>
              <a:t>PH </a:t>
            </a:r>
            <a:r>
              <a:rPr kumimoji="0" lang="en-US" sz="2000" b="1" i="0" u="none" strike="noStrike" kern="1200" cap="none" spc="0" normalizeH="0" baseline="-25000" noProof="0" dirty="0">
                <a:ln>
                  <a:noFill/>
                </a:ln>
                <a:solidFill>
                  <a:srgbClr val="336600"/>
                </a:solidFill>
                <a:effectLst/>
                <a:uLnTx/>
                <a:uFillTx/>
                <a:latin typeface="Helvetica" pitchFamily="34" charset="0"/>
                <a:ea typeface="+mn-ea"/>
                <a:cs typeface="+mn-cs"/>
              </a:rPr>
              <a:t>(-h-k-l)</a:t>
            </a:r>
            <a:r>
              <a:rPr kumimoji="0" lang="en-US" sz="2800" b="1" i="0" u="none" strike="noStrike" kern="1200" cap="none" spc="0" normalizeH="0" baseline="-50000" noProof="0" dirty="0">
                <a:ln>
                  <a:noFill/>
                </a:ln>
                <a:solidFill>
                  <a:srgbClr val="336600"/>
                </a:solidFill>
                <a:effectLst/>
                <a:uLnTx/>
                <a:uFillTx/>
                <a:latin typeface="Symbol" pitchFamily="18" charset="2"/>
                <a:ea typeface="+mn-ea"/>
                <a:cs typeface="+mn-cs"/>
              </a:rPr>
              <a:t>l</a:t>
            </a:r>
            <a:r>
              <a:rPr kumimoji="0" lang="en-US" sz="2800" b="1" i="0" u="none" strike="noStrike" kern="1200" cap="none" spc="0" normalizeH="0" baseline="-50000" noProof="0" dirty="0">
                <a:ln>
                  <a:noFill/>
                </a:ln>
                <a:solidFill>
                  <a:srgbClr val="336600"/>
                </a:solidFill>
                <a:effectLst/>
                <a:uLnTx/>
                <a:uFillTx/>
                <a:latin typeface="Helvetica" pitchFamily="34" charset="0"/>
                <a:ea typeface="+mn-ea"/>
                <a:cs typeface="+mn-cs"/>
              </a:rPr>
              <a:t>2</a:t>
            </a:r>
            <a:r>
              <a:rPr kumimoji="0" lang="en-US" sz="2800" b="1" i="0" u="none" strike="noStrike" kern="1200" cap="none" spc="0" normalizeH="0" baseline="0" noProof="0" dirty="0">
                <a:ln>
                  <a:noFill/>
                </a:ln>
                <a:solidFill>
                  <a:srgbClr val="336600"/>
                </a:solidFill>
                <a:effectLst/>
                <a:uLnTx/>
                <a:uFillTx/>
                <a:latin typeface="Helvetica" pitchFamily="34" charset="0"/>
                <a:ea typeface="+mn-ea"/>
                <a:cs typeface="+mn-cs"/>
              </a:rPr>
              <a:t>*</a:t>
            </a:r>
            <a:r>
              <a:rPr kumimoji="0" lang="en-US" sz="2800" b="1" i="0" u="none" strike="noStrike" kern="1200" cap="none" spc="0" normalizeH="0" baseline="-25000" noProof="0" dirty="0">
                <a:ln>
                  <a:noFill/>
                </a:ln>
                <a:solidFill>
                  <a:srgbClr val="336600"/>
                </a:solidFill>
                <a:effectLst/>
                <a:uLnTx/>
                <a:uFillTx/>
                <a:latin typeface="Helvetica" pitchFamily="34" charset="0"/>
                <a:ea typeface="+mn-ea"/>
                <a:cs typeface="+mn-cs"/>
              </a:rPr>
              <a:t> </a:t>
            </a:r>
            <a:r>
              <a:rPr kumimoji="0" lang="en-US" sz="2800" b="1" i="0" u="none" strike="noStrike" kern="1200" cap="none" spc="0" normalizeH="0" baseline="0" noProof="0" dirty="0">
                <a:ln>
                  <a:noFill/>
                </a:ln>
                <a:solidFill>
                  <a:srgbClr val="000000"/>
                </a:solidFill>
                <a:effectLst/>
                <a:uLnTx/>
                <a:uFillTx/>
                <a:latin typeface="Helvetica" pitchFamily="34" charset="0"/>
                <a:ea typeface="+mn-ea"/>
                <a:cs typeface="+mn-cs"/>
              </a:rPr>
              <a:t>-</a:t>
            </a:r>
            <a:r>
              <a:rPr kumimoji="0" lang="en-US" sz="2800" b="1" i="0" u="none" strike="noStrike" kern="1200" cap="none" spc="0" normalizeH="0" baseline="0" noProof="0" dirty="0" err="1">
                <a:ln>
                  <a:noFill/>
                </a:ln>
                <a:solidFill>
                  <a:srgbClr val="C00000"/>
                </a:solidFill>
                <a:effectLst/>
                <a:uLnTx/>
                <a:uFillTx/>
                <a:latin typeface="Helvetica" pitchFamily="34" charset="0"/>
                <a:ea typeface="+mn-ea"/>
                <a:cs typeface="+mn-cs"/>
              </a:rPr>
              <a:t>f</a:t>
            </a:r>
            <a:r>
              <a:rPr kumimoji="0" lang="en-US" sz="2800" b="1" i="0" u="none" strike="noStrike" kern="1200" cap="none" spc="0" normalizeH="0" baseline="-25000" noProof="0" dirty="0" err="1">
                <a:ln>
                  <a:noFill/>
                </a:ln>
                <a:solidFill>
                  <a:srgbClr val="C00000"/>
                </a:solidFill>
                <a:effectLst/>
                <a:uLnTx/>
                <a:uFillTx/>
                <a:latin typeface="Helvetica" pitchFamily="34" charset="0"/>
                <a:ea typeface="+mn-ea"/>
                <a:cs typeface="+mn-cs"/>
              </a:rPr>
              <a:t>H</a:t>
            </a:r>
            <a:r>
              <a:rPr kumimoji="0" lang="en-US" sz="2800" b="1" i="0" u="none" strike="noStrike" kern="1200" cap="none" spc="0" normalizeH="0" baseline="0" noProof="0" dirty="0">
                <a:ln>
                  <a:noFill/>
                </a:ln>
                <a:solidFill>
                  <a:srgbClr val="C00000"/>
                </a:solidFill>
                <a:effectLst/>
                <a:uLnTx/>
                <a:uFillTx/>
                <a:latin typeface="Helvetica" pitchFamily="34" charset="0"/>
                <a:ea typeface="+mn-ea"/>
                <a:cs typeface="+mn-cs"/>
              </a:rPr>
              <a:t> </a:t>
            </a:r>
            <a:r>
              <a:rPr kumimoji="0" lang="en-US" sz="2000" b="1" i="0" u="none" strike="noStrike" kern="1200" cap="none" spc="0" normalizeH="0" baseline="-25000" noProof="0" dirty="0">
                <a:ln>
                  <a:noFill/>
                </a:ln>
                <a:solidFill>
                  <a:srgbClr val="C00000"/>
                </a:solidFill>
                <a:effectLst/>
                <a:uLnTx/>
                <a:uFillTx/>
                <a:latin typeface="Helvetica" pitchFamily="34" charset="0"/>
                <a:ea typeface="+mn-ea"/>
                <a:cs typeface="+mn-cs"/>
              </a:rPr>
              <a:t>(-h-k-l)</a:t>
            </a:r>
            <a:r>
              <a:rPr kumimoji="0" lang="en-US" sz="2800" b="1" i="0" u="none" strike="noStrike" kern="1200" cap="none" spc="0" normalizeH="0" baseline="-50000" noProof="0" dirty="0">
                <a:ln>
                  <a:noFill/>
                </a:ln>
                <a:solidFill>
                  <a:srgbClr val="C00000"/>
                </a:solidFill>
                <a:effectLst/>
                <a:uLnTx/>
                <a:uFillTx/>
                <a:latin typeface="Symbol" pitchFamily="18" charset="2"/>
                <a:ea typeface="+mn-ea"/>
                <a:cs typeface="+mn-cs"/>
              </a:rPr>
              <a:t>l</a:t>
            </a:r>
            <a:r>
              <a:rPr kumimoji="0" lang="en-US" sz="2800" b="1" i="0" u="none" strike="noStrike" kern="1200" cap="none" spc="0" normalizeH="0" baseline="-50000" noProof="0" dirty="0">
                <a:ln>
                  <a:noFill/>
                </a:ln>
                <a:solidFill>
                  <a:srgbClr val="C00000"/>
                </a:solidFill>
                <a:effectLst/>
                <a:uLnTx/>
                <a:uFillTx/>
                <a:latin typeface="Helvetica" pitchFamily="34" charset="0"/>
                <a:ea typeface="+mn-ea"/>
                <a:cs typeface="+mn-cs"/>
              </a:rPr>
              <a:t>2</a:t>
            </a:r>
            <a:r>
              <a:rPr kumimoji="0" lang="en-US" sz="2800" b="1" i="0" u="none" strike="noStrike" kern="1200" cap="none" spc="0" normalizeH="0" baseline="0" noProof="0" dirty="0">
                <a:ln>
                  <a:noFill/>
                </a:ln>
                <a:solidFill>
                  <a:srgbClr val="C00000"/>
                </a:solidFill>
                <a:effectLst/>
                <a:uLnTx/>
                <a:uFillTx/>
                <a:latin typeface="Helvetica" pitchFamily="34" charset="0"/>
                <a:ea typeface="+mn-ea"/>
                <a:cs typeface="+mn-cs"/>
              </a:rPr>
              <a:t>*</a:t>
            </a:r>
            <a:r>
              <a:rPr kumimoji="0" lang="en-US" sz="3200" b="1" i="0" u="none" strike="noStrike" kern="1200" cap="none" spc="0" normalizeH="0" baseline="-25000" noProof="0" dirty="0">
                <a:ln>
                  <a:noFill/>
                </a:ln>
                <a:solidFill>
                  <a:srgbClr val="C00000"/>
                </a:solidFill>
                <a:effectLst/>
                <a:uLnTx/>
                <a:uFillTx/>
                <a:latin typeface="Helvetica" pitchFamily="34" charset="0"/>
                <a:ea typeface="+mn-ea"/>
                <a:cs typeface="+mn-cs"/>
              </a:rPr>
              <a:t> </a:t>
            </a:r>
          </a:p>
        </p:txBody>
      </p:sp>
      <p:sp>
        <p:nvSpPr>
          <p:cNvPr id="5" name="Rectangle 4"/>
          <p:cNvSpPr/>
          <p:nvPr/>
        </p:nvSpPr>
        <p:spPr>
          <a:xfrm>
            <a:off x="2541534" y="1121423"/>
            <a:ext cx="562975"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CC00"/>
                </a:solidFill>
                <a:effectLst/>
                <a:uLnTx/>
                <a:uFillTx/>
                <a:latin typeface="Symbol" pitchFamily="18" charset="2"/>
                <a:ea typeface="+mn-ea"/>
                <a:cs typeface="+mn-cs"/>
              </a:rPr>
              <a:t>l</a:t>
            </a:r>
            <a:r>
              <a:rPr kumimoji="0" lang="en-US" sz="3200" b="1" i="0" u="none" strike="noStrike" kern="1200" cap="none" spc="0" normalizeH="0" baseline="-25000" noProof="0" dirty="0">
                <a:ln>
                  <a:noFill/>
                </a:ln>
                <a:solidFill>
                  <a:srgbClr val="00CC00"/>
                </a:solidFill>
                <a:effectLst/>
                <a:uLnTx/>
                <a:uFillTx/>
                <a:latin typeface="Helvetica" pitchFamily="34" charset="0"/>
                <a:ea typeface="+mn-ea"/>
                <a:cs typeface="+mn-cs"/>
              </a:rPr>
              <a:t>1</a:t>
            </a:r>
            <a:endParaRPr kumimoji="0" lang="en-US" sz="3200" b="1" i="0" u="none" strike="noStrike" kern="1200" cap="none" spc="0" normalizeH="0" baseline="-25000" noProof="0" dirty="0">
              <a:ln>
                <a:noFill/>
              </a:ln>
              <a:solidFill>
                <a:srgbClr val="FFFFFF"/>
              </a:solidFill>
              <a:effectLst/>
              <a:uLnTx/>
              <a:uFillTx/>
              <a:latin typeface="Helvetica" pitchFamily="34" charset="0"/>
              <a:ea typeface="+mn-ea"/>
              <a:cs typeface="+mn-cs"/>
            </a:endParaRPr>
          </a:p>
        </p:txBody>
      </p:sp>
      <p:sp>
        <p:nvSpPr>
          <p:cNvPr id="80" name="Rectangle 79"/>
          <p:cNvSpPr/>
          <p:nvPr/>
        </p:nvSpPr>
        <p:spPr>
          <a:xfrm>
            <a:off x="2606930" y="3996814"/>
            <a:ext cx="562975" cy="58477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336600"/>
                </a:solidFill>
                <a:effectLst/>
                <a:uLnTx/>
                <a:uFillTx/>
                <a:latin typeface="Symbol" pitchFamily="18" charset="2"/>
                <a:ea typeface="+mn-ea"/>
                <a:cs typeface="+mn-cs"/>
              </a:rPr>
              <a:t>l</a:t>
            </a:r>
            <a:r>
              <a:rPr kumimoji="0" lang="en-US" sz="3200" b="1" i="0" u="none" strike="noStrike" kern="1200" cap="none" spc="0" normalizeH="0" baseline="-25000" noProof="0" dirty="0">
                <a:ln>
                  <a:noFill/>
                </a:ln>
                <a:solidFill>
                  <a:srgbClr val="336600"/>
                </a:solidFill>
                <a:effectLst/>
                <a:uLnTx/>
                <a:uFillTx/>
                <a:latin typeface="Helvetica" pitchFamily="34" charset="0"/>
                <a:ea typeface="+mn-ea"/>
                <a:cs typeface="+mn-cs"/>
              </a:rPr>
              <a:t>2</a:t>
            </a:r>
          </a:p>
        </p:txBody>
      </p:sp>
      <p:sp>
        <p:nvSpPr>
          <p:cNvPr id="48" name="Line 42"/>
          <p:cNvSpPr>
            <a:spLocks noChangeShapeType="1"/>
          </p:cNvSpPr>
          <p:nvPr/>
        </p:nvSpPr>
        <p:spPr bwMode="auto">
          <a:xfrm>
            <a:off x="1812391" y="4661778"/>
            <a:ext cx="280987" cy="0"/>
          </a:xfrm>
          <a:prstGeom prst="line">
            <a:avLst/>
          </a:prstGeom>
          <a:noFill/>
          <a:ln w="38100" cmpd="sng">
            <a:solidFill>
              <a:srgbClr val="33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49" name="Line 43"/>
          <p:cNvSpPr>
            <a:spLocks noChangeShapeType="1"/>
          </p:cNvSpPr>
          <p:nvPr/>
        </p:nvSpPr>
        <p:spPr bwMode="auto">
          <a:xfrm>
            <a:off x="647599" y="4619689"/>
            <a:ext cx="280988" cy="0"/>
          </a:xfrm>
          <a:prstGeom prst="line">
            <a:avLst/>
          </a:prstGeom>
          <a:noFill/>
          <a:ln w="38100">
            <a:solidFill>
              <a:srgbClr val="66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50" name="Line 44"/>
          <p:cNvSpPr>
            <a:spLocks noChangeShapeType="1"/>
          </p:cNvSpPr>
          <p:nvPr/>
        </p:nvSpPr>
        <p:spPr bwMode="auto">
          <a:xfrm>
            <a:off x="3374601" y="4619689"/>
            <a:ext cx="280988" cy="0"/>
          </a:xfrm>
          <a:prstGeom prst="line">
            <a:avLst/>
          </a:prstGeom>
          <a:noFill/>
          <a:ln w="38100" cmpd="sng">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59" name="Line 42"/>
          <p:cNvSpPr>
            <a:spLocks noChangeShapeType="1"/>
          </p:cNvSpPr>
          <p:nvPr/>
        </p:nvSpPr>
        <p:spPr bwMode="auto">
          <a:xfrm>
            <a:off x="1812391" y="5231327"/>
            <a:ext cx="280987" cy="0"/>
          </a:xfrm>
          <a:prstGeom prst="line">
            <a:avLst/>
          </a:prstGeom>
          <a:noFill/>
          <a:ln w="38100" cmpd="dbl">
            <a:solidFill>
              <a:srgbClr val="33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60" name="Line 43"/>
          <p:cNvSpPr>
            <a:spLocks noChangeShapeType="1"/>
          </p:cNvSpPr>
          <p:nvPr/>
        </p:nvSpPr>
        <p:spPr bwMode="auto">
          <a:xfrm>
            <a:off x="637043" y="5233900"/>
            <a:ext cx="280988" cy="0"/>
          </a:xfrm>
          <a:prstGeom prst="line">
            <a:avLst/>
          </a:prstGeom>
          <a:noFill/>
          <a:ln w="38100">
            <a:solidFill>
              <a:srgbClr val="66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61" name="Line 44"/>
          <p:cNvSpPr>
            <a:spLocks noChangeShapeType="1"/>
          </p:cNvSpPr>
          <p:nvPr/>
        </p:nvSpPr>
        <p:spPr bwMode="auto">
          <a:xfrm>
            <a:off x="3479307" y="5233900"/>
            <a:ext cx="280988" cy="0"/>
          </a:xfrm>
          <a:prstGeom prst="line">
            <a:avLst/>
          </a:prstGeom>
          <a:noFill/>
          <a:ln w="38100" cmpd="dbl">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65" name="Text Box 183">
            <a:extLst>
              <a:ext uri="{FF2B5EF4-FFF2-40B4-BE49-F238E27FC236}">
                <a16:creationId xmlns:a16="http://schemas.microsoft.com/office/drawing/2014/main" id="{F75CB4E7-7BA3-41FB-B79B-2E52ED7D66DE}"/>
              </a:ext>
            </a:extLst>
          </p:cNvPr>
          <p:cNvSpPr txBox="1">
            <a:spLocks noChangeArrowheads="1"/>
          </p:cNvSpPr>
          <p:nvPr/>
        </p:nvSpPr>
        <p:spPr bwMode="auto">
          <a:xfrm>
            <a:off x="5114718" y="3729783"/>
            <a:ext cx="12308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cmpd="tri"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CC00"/>
                </a:solidFill>
                <a:effectLst/>
                <a:uLnTx/>
                <a:uFillTx/>
                <a:latin typeface="Helvetica" pitchFamily="34" charset="0"/>
                <a:ea typeface="+mn-ea"/>
                <a:cs typeface="+mn-cs"/>
              </a:rPr>
              <a:t>|</a:t>
            </a:r>
            <a:r>
              <a:rPr kumimoji="0" lang="en-US" sz="1600" b="1" i="0" u="none" strike="noStrike" kern="1200" cap="none" spc="0" normalizeH="0" baseline="0" noProof="0" dirty="0">
                <a:ln>
                  <a:noFill/>
                </a:ln>
                <a:solidFill>
                  <a:srgbClr val="33CC33"/>
                </a:solidFill>
                <a:effectLst/>
                <a:uLnTx/>
                <a:uFillTx/>
                <a:latin typeface="Helvetica" pitchFamily="34" charset="0"/>
                <a:ea typeface="+mn-ea"/>
                <a:cs typeface="+mn-cs"/>
              </a:rPr>
              <a:t>F</a:t>
            </a:r>
            <a:r>
              <a:rPr kumimoji="0" lang="en-US" sz="1600" b="1" i="0" u="none" strike="noStrike" kern="1200" cap="none" spc="0" normalizeH="0" baseline="-25000" noProof="0" dirty="0">
                <a:ln>
                  <a:noFill/>
                </a:ln>
                <a:solidFill>
                  <a:srgbClr val="33CC33"/>
                </a:solidFill>
                <a:effectLst/>
                <a:uLnTx/>
                <a:uFillTx/>
                <a:latin typeface="Helvetica" pitchFamily="34" charset="0"/>
                <a:ea typeface="+mn-ea"/>
                <a:cs typeface="+mn-cs"/>
              </a:rPr>
              <a:t>PH</a:t>
            </a:r>
            <a:r>
              <a:rPr kumimoji="0" lang="en-US" sz="1600" b="1" i="0" u="none" strike="noStrike" kern="1200" cap="none" spc="0" normalizeH="0" baseline="-50000" noProof="0" dirty="0">
                <a:ln>
                  <a:noFill/>
                </a:ln>
                <a:solidFill>
                  <a:srgbClr val="33CC33"/>
                </a:solidFill>
                <a:effectLst/>
                <a:uLnTx/>
                <a:uFillTx/>
                <a:latin typeface="Symbol" pitchFamily="18" charset="2"/>
                <a:ea typeface="+mn-ea"/>
                <a:cs typeface="+mn-cs"/>
              </a:rPr>
              <a:t>l</a:t>
            </a:r>
            <a:r>
              <a:rPr kumimoji="0" lang="en-US" sz="1600" b="1" i="0" u="none" strike="noStrike" kern="1200" cap="none" spc="0" normalizeH="0" baseline="-50000" noProof="0" dirty="0">
                <a:ln>
                  <a:noFill/>
                </a:ln>
                <a:solidFill>
                  <a:srgbClr val="33CC33"/>
                </a:solidFill>
                <a:effectLst/>
                <a:uLnTx/>
                <a:uFillTx/>
                <a:latin typeface="Helvetica" pitchFamily="34" charset="0"/>
                <a:ea typeface="+mn-ea"/>
                <a:cs typeface="+mn-cs"/>
              </a:rPr>
              <a:t>1</a:t>
            </a:r>
            <a:r>
              <a:rPr kumimoji="0" lang="en-US" sz="1600" b="1" i="0" u="none" strike="noStrike" kern="1200" cap="none" spc="0" normalizeH="0" baseline="0" noProof="0" dirty="0">
                <a:ln>
                  <a:noFill/>
                </a:ln>
                <a:solidFill>
                  <a:srgbClr val="33CC33"/>
                </a:solidFill>
                <a:effectLst/>
                <a:uLnTx/>
                <a:uFillTx/>
                <a:latin typeface="Helvetica" pitchFamily="34" charset="0"/>
                <a:ea typeface="+mn-ea"/>
                <a:cs typeface="+mn-cs"/>
              </a:rPr>
              <a:t>|</a:t>
            </a:r>
            <a:r>
              <a:rPr kumimoji="0" lang="en-US" sz="1600" b="1" i="0" u="none" strike="noStrike" kern="1200" cap="none" spc="0" normalizeH="0" baseline="-40000" noProof="0" dirty="0">
                <a:ln>
                  <a:noFill/>
                </a:ln>
                <a:solidFill>
                  <a:srgbClr val="33CC33"/>
                </a:solidFill>
                <a:effectLst/>
                <a:uLnTx/>
                <a:uFillTx/>
                <a:latin typeface="Helvetica" pitchFamily="34" charset="0"/>
                <a:ea typeface="+mn-ea"/>
                <a:cs typeface="+mn-cs"/>
              </a:rPr>
              <a:t>-1-1-1</a:t>
            </a:r>
            <a:r>
              <a:rPr kumimoji="0" lang="en-US" sz="1600" b="1" i="0" u="none" strike="noStrike" kern="1200" cap="none" spc="0" normalizeH="0" baseline="0" noProof="0" dirty="0">
                <a:ln>
                  <a:noFill/>
                </a:ln>
                <a:solidFill>
                  <a:srgbClr val="33CC33"/>
                </a:solidFill>
                <a:effectLst/>
                <a:uLnTx/>
                <a:uFillTx/>
                <a:latin typeface="Helvetica" pitchFamily="34" charset="0"/>
                <a:ea typeface="+mn-ea"/>
                <a:cs typeface="+mn-cs"/>
              </a:rPr>
              <a:t>*</a:t>
            </a:r>
          </a:p>
        </p:txBody>
      </p:sp>
      <p:sp>
        <p:nvSpPr>
          <p:cNvPr id="68" name="Oval 309">
            <a:extLst>
              <a:ext uri="{FF2B5EF4-FFF2-40B4-BE49-F238E27FC236}">
                <a16:creationId xmlns:a16="http://schemas.microsoft.com/office/drawing/2014/main" id="{0CE7C099-0929-4144-BA9F-33A9A9FB2265}"/>
              </a:ext>
            </a:extLst>
          </p:cNvPr>
          <p:cNvSpPr>
            <a:spLocks noChangeAspect="1" noChangeArrowheads="1"/>
          </p:cNvSpPr>
          <p:nvPr/>
        </p:nvSpPr>
        <p:spPr bwMode="auto">
          <a:xfrm>
            <a:off x="6253419" y="3158817"/>
            <a:ext cx="1098039" cy="1088259"/>
          </a:xfrm>
          <a:prstGeom prst="ellipse">
            <a:avLst/>
          </a:prstGeom>
          <a:noFill/>
          <a:ln w="38100" cmpd="dbl" algn="ctr">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84" name="Oval 330">
            <a:extLst>
              <a:ext uri="{FF2B5EF4-FFF2-40B4-BE49-F238E27FC236}">
                <a16:creationId xmlns:a16="http://schemas.microsoft.com/office/drawing/2014/main" id="{C323D9F2-464B-4862-AFFD-BE7350CF6057}"/>
              </a:ext>
            </a:extLst>
          </p:cNvPr>
          <p:cNvSpPr>
            <a:spLocks noChangeAspect="1" noChangeArrowheads="1"/>
          </p:cNvSpPr>
          <p:nvPr/>
        </p:nvSpPr>
        <p:spPr bwMode="auto">
          <a:xfrm>
            <a:off x="6624949" y="3333164"/>
            <a:ext cx="1141348" cy="1107819"/>
          </a:xfrm>
          <a:prstGeom prst="ellipse">
            <a:avLst/>
          </a:prstGeom>
          <a:noFill/>
          <a:ln w="38100" cmpd="dbl" algn="ctr">
            <a:solidFill>
              <a:srgbClr val="00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81" name="Rectangle 332">
            <a:extLst>
              <a:ext uri="{FF2B5EF4-FFF2-40B4-BE49-F238E27FC236}">
                <a16:creationId xmlns:a16="http://schemas.microsoft.com/office/drawing/2014/main" id="{EEEF32F1-E39E-4A1B-9D35-8CAA0CEBDF07}"/>
              </a:ext>
            </a:extLst>
          </p:cNvPr>
          <p:cNvSpPr>
            <a:spLocks noChangeArrowheads="1"/>
          </p:cNvSpPr>
          <p:nvPr/>
        </p:nvSpPr>
        <p:spPr bwMode="auto">
          <a:xfrm>
            <a:off x="7012749" y="4471016"/>
            <a:ext cx="13652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Helvetica" pitchFamily="34" charset="0"/>
                <a:ea typeface="+mn-ea"/>
                <a:cs typeface="+mn-cs"/>
              </a:rPr>
              <a:t>|F</a:t>
            </a:r>
            <a:r>
              <a:rPr kumimoji="0" lang="en-US" sz="1600" b="1" i="0" u="none" strike="noStrike" kern="1200" cap="none" spc="0" normalizeH="0" baseline="-25000" noProof="0" dirty="0">
                <a:ln>
                  <a:noFill/>
                </a:ln>
                <a:solidFill>
                  <a:srgbClr val="006600"/>
                </a:solidFill>
                <a:effectLst/>
                <a:uLnTx/>
                <a:uFillTx/>
                <a:latin typeface="Helvetica" pitchFamily="34" charset="0"/>
                <a:ea typeface="+mn-ea"/>
                <a:cs typeface="+mn-cs"/>
              </a:rPr>
              <a:t>PH</a:t>
            </a:r>
            <a:r>
              <a:rPr kumimoji="0" lang="en-US" sz="1600" b="1" i="0" u="none" strike="noStrike" kern="1200" cap="none" spc="0" normalizeH="0" baseline="-50000" noProof="0" dirty="0">
                <a:ln>
                  <a:noFill/>
                </a:ln>
                <a:solidFill>
                  <a:srgbClr val="339933"/>
                </a:solidFill>
                <a:effectLst/>
                <a:uLnTx/>
                <a:uFillTx/>
                <a:latin typeface="Symbol" pitchFamily="18" charset="2"/>
                <a:ea typeface="+mn-ea"/>
                <a:cs typeface="+mn-cs"/>
              </a:rPr>
              <a:t>l</a:t>
            </a:r>
            <a:r>
              <a:rPr kumimoji="0" lang="en-US" sz="1600" b="1" i="0" u="none" strike="noStrike" kern="1200" cap="none" spc="0" normalizeH="0" baseline="-50000" noProof="0" dirty="0">
                <a:ln>
                  <a:noFill/>
                </a:ln>
                <a:solidFill>
                  <a:srgbClr val="339933"/>
                </a:solidFill>
                <a:effectLst/>
                <a:uLnTx/>
                <a:uFillTx/>
                <a:latin typeface="Helvetica" pitchFamily="34" charset="0"/>
                <a:ea typeface="+mn-ea"/>
                <a:cs typeface="+mn-cs"/>
              </a:rPr>
              <a:t>2</a:t>
            </a:r>
            <a:r>
              <a:rPr kumimoji="0" lang="en-US" sz="1600" b="1" i="0" u="none" strike="noStrike" kern="1200" cap="none" spc="0" normalizeH="0" baseline="0" noProof="0" dirty="0">
                <a:ln>
                  <a:noFill/>
                </a:ln>
                <a:solidFill>
                  <a:srgbClr val="006600"/>
                </a:solidFill>
                <a:effectLst/>
                <a:uLnTx/>
                <a:uFillTx/>
                <a:latin typeface="Helvetica" pitchFamily="34" charset="0"/>
                <a:ea typeface="+mn-ea"/>
                <a:cs typeface="+mn-cs"/>
              </a:rPr>
              <a:t>|</a:t>
            </a:r>
            <a:r>
              <a:rPr kumimoji="0" lang="en-US" sz="1600" b="1" i="0" u="none" strike="noStrike" kern="1200" cap="none" spc="0" normalizeH="0" baseline="-40000" noProof="0" dirty="0">
                <a:ln>
                  <a:noFill/>
                </a:ln>
                <a:solidFill>
                  <a:srgbClr val="006600"/>
                </a:solidFill>
                <a:effectLst/>
                <a:uLnTx/>
                <a:uFillTx/>
                <a:latin typeface="Helvetica" pitchFamily="34" charset="0"/>
                <a:ea typeface="+mn-ea"/>
                <a:cs typeface="+mn-cs"/>
              </a:rPr>
              <a:t>-1-1-1</a:t>
            </a:r>
            <a:r>
              <a:rPr kumimoji="0" lang="en-US" sz="1600" b="1" i="0" u="none" strike="noStrike" kern="1200" cap="none" spc="0" normalizeH="0" baseline="0" noProof="0" dirty="0">
                <a:ln>
                  <a:noFill/>
                </a:ln>
                <a:solidFill>
                  <a:srgbClr val="006600"/>
                </a:solidFill>
                <a:effectLst/>
                <a:uLnTx/>
                <a:uFillTx/>
                <a:latin typeface="Helvetica" pitchFamily="34" charset="0"/>
                <a:ea typeface="+mn-ea"/>
                <a:cs typeface="+mn-cs"/>
              </a:rPr>
              <a:t>*</a:t>
            </a:r>
          </a:p>
        </p:txBody>
      </p:sp>
      <p:sp>
        <p:nvSpPr>
          <p:cNvPr id="86" name="Text Box 183">
            <a:extLst>
              <a:ext uri="{FF2B5EF4-FFF2-40B4-BE49-F238E27FC236}">
                <a16:creationId xmlns:a16="http://schemas.microsoft.com/office/drawing/2014/main" id="{A583EFE5-343F-4D01-B5AB-6B27D38F584E}"/>
              </a:ext>
            </a:extLst>
          </p:cNvPr>
          <p:cNvSpPr txBox="1">
            <a:spLocks noChangeArrowheads="1"/>
          </p:cNvSpPr>
          <p:nvPr/>
        </p:nvSpPr>
        <p:spPr bwMode="auto">
          <a:xfrm>
            <a:off x="5929777" y="4243810"/>
            <a:ext cx="116046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cmpd="tri"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CC00"/>
                </a:solidFill>
                <a:effectLst/>
                <a:uLnTx/>
                <a:uFillTx/>
                <a:latin typeface="Helvetica" pitchFamily="34" charset="0"/>
                <a:ea typeface="+mn-ea"/>
                <a:cs typeface="+mn-cs"/>
              </a:rPr>
              <a:t>|</a:t>
            </a:r>
            <a:r>
              <a:rPr kumimoji="0" lang="en-US" sz="1600" b="1" i="0" u="none" strike="noStrike" kern="1200" cap="none" spc="0" normalizeH="0" baseline="0" noProof="0" dirty="0">
                <a:ln>
                  <a:noFill/>
                </a:ln>
                <a:solidFill>
                  <a:srgbClr val="33CC33"/>
                </a:solidFill>
                <a:effectLst/>
                <a:uLnTx/>
                <a:uFillTx/>
                <a:latin typeface="Helvetica" pitchFamily="34" charset="0"/>
                <a:ea typeface="+mn-ea"/>
                <a:cs typeface="+mn-cs"/>
              </a:rPr>
              <a:t>F</a:t>
            </a:r>
            <a:r>
              <a:rPr kumimoji="0" lang="en-US" sz="1600" b="1" i="0" u="none" strike="noStrike" kern="1200" cap="none" spc="0" normalizeH="0" baseline="-25000" noProof="0" dirty="0">
                <a:ln>
                  <a:noFill/>
                </a:ln>
                <a:solidFill>
                  <a:srgbClr val="33CC33"/>
                </a:solidFill>
                <a:effectLst/>
                <a:uLnTx/>
                <a:uFillTx/>
                <a:latin typeface="Helvetica" pitchFamily="34" charset="0"/>
                <a:ea typeface="+mn-ea"/>
                <a:cs typeface="+mn-cs"/>
              </a:rPr>
              <a:t>PH</a:t>
            </a:r>
            <a:r>
              <a:rPr kumimoji="0" lang="en-US" sz="1600" b="1" i="0" u="none" strike="noStrike" kern="1200" cap="none" spc="0" normalizeH="0" baseline="-50000" noProof="0" dirty="0">
                <a:ln>
                  <a:noFill/>
                </a:ln>
                <a:solidFill>
                  <a:srgbClr val="33CC33"/>
                </a:solidFill>
                <a:effectLst/>
                <a:uLnTx/>
                <a:uFillTx/>
                <a:latin typeface="Symbol" pitchFamily="18" charset="2"/>
                <a:ea typeface="+mn-ea"/>
                <a:cs typeface="+mn-cs"/>
              </a:rPr>
              <a:t>l</a:t>
            </a:r>
            <a:r>
              <a:rPr kumimoji="0" lang="en-US" sz="1600" b="1" i="0" u="none" strike="noStrike" kern="1200" cap="none" spc="0" normalizeH="0" baseline="-50000" noProof="0" dirty="0">
                <a:ln>
                  <a:noFill/>
                </a:ln>
                <a:solidFill>
                  <a:srgbClr val="33CC33"/>
                </a:solidFill>
                <a:effectLst/>
                <a:uLnTx/>
                <a:uFillTx/>
                <a:latin typeface="Helvetica" pitchFamily="34" charset="0"/>
                <a:ea typeface="+mn-ea"/>
                <a:cs typeface="+mn-cs"/>
              </a:rPr>
              <a:t>1</a:t>
            </a:r>
            <a:r>
              <a:rPr kumimoji="0" lang="en-US" sz="1600" b="1" i="0" u="none" strike="noStrike" kern="1200" cap="none" spc="0" normalizeH="0" baseline="0" noProof="0" dirty="0">
                <a:ln>
                  <a:noFill/>
                </a:ln>
                <a:solidFill>
                  <a:srgbClr val="33CC33"/>
                </a:solidFill>
                <a:effectLst/>
                <a:uLnTx/>
                <a:uFillTx/>
                <a:latin typeface="Helvetica" pitchFamily="34" charset="0"/>
                <a:ea typeface="+mn-ea"/>
                <a:cs typeface="+mn-cs"/>
              </a:rPr>
              <a:t>|</a:t>
            </a:r>
            <a:r>
              <a:rPr kumimoji="0" lang="en-US" sz="1600" b="1" i="0" u="none" strike="noStrike" kern="1200" cap="none" spc="0" normalizeH="0" baseline="-40000" noProof="0" dirty="0">
                <a:ln>
                  <a:noFill/>
                </a:ln>
                <a:solidFill>
                  <a:srgbClr val="33CC33"/>
                </a:solidFill>
                <a:effectLst/>
                <a:uLnTx/>
                <a:uFillTx/>
                <a:latin typeface="Helvetica" pitchFamily="34" charset="0"/>
                <a:ea typeface="+mn-ea"/>
                <a:cs typeface="+mn-cs"/>
              </a:rPr>
              <a:t>111</a:t>
            </a:r>
          </a:p>
        </p:txBody>
      </p:sp>
      <p:sp>
        <p:nvSpPr>
          <p:cNvPr id="88" name="Oval 309">
            <a:extLst>
              <a:ext uri="{FF2B5EF4-FFF2-40B4-BE49-F238E27FC236}">
                <a16:creationId xmlns:a16="http://schemas.microsoft.com/office/drawing/2014/main" id="{29192B02-4B0C-46B5-A08D-BE1713F9CE9A}"/>
              </a:ext>
            </a:extLst>
          </p:cNvPr>
          <p:cNvSpPr>
            <a:spLocks noChangeAspect="1" noChangeArrowheads="1"/>
          </p:cNvSpPr>
          <p:nvPr/>
        </p:nvSpPr>
        <p:spPr bwMode="auto">
          <a:xfrm>
            <a:off x="6442760" y="3288653"/>
            <a:ext cx="988235" cy="979433"/>
          </a:xfrm>
          <a:prstGeom prst="ellipse">
            <a:avLst/>
          </a:prstGeom>
          <a:noFill/>
          <a:ln w="38100" algn="ctr">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92" name="Rectangle 332">
            <a:extLst>
              <a:ext uri="{FF2B5EF4-FFF2-40B4-BE49-F238E27FC236}">
                <a16:creationId xmlns:a16="http://schemas.microsoft.com/office/drawing/2014/main" id="{74EA3140-EC99-40EF-AFF2-EF3EA2C512FF}"/>
              </a:ext>
            </a:extLst>
          </p:cNvPr>
          <p:cNvSpPr>
            <a:spLocks noChangeArrowheads="1"/>
          </p:cNvSpPr>
          <p:nvPr/>
        </p:nvSpPr>
        <p:spPr bwMode="auto">
          <a:xfrm>
            <a:off x="7103620" y="2842304"/>
            <a:ext cx="13652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Helvetica" pitchFamily="34" charset="0"/>
                <a:ea typeface="+mn-ea"/>
                <a:cs typeface="+mn-cs"/>
              </a:rPr>
              <a:t>|F</a:t>
            </a:r>
            <a:r>
              <a:rPr kumimoji="0" lang="en-US" sz="1600" b="1" i="0" u="none" strike="noStrike" kern="1200" cap="none" spc="0" normalizeH="0" baseline="-25000" noProof="0" dirty="0">
                <a:ln>
                  <a:noFill/>
                </a:ln>
                <a:solidFill>
                  <a:srgbClr val="006600"/>
                </a:solidFill>
                <a:effectLst/>
                <a:uLnTx/>
                <a:uFillTx/>
                <a:latin typeface="Helvetica" pitchFamily="34" charset="0"/>
                <a:ea typeface="+mn-ea"/>
                <a:cs typeface="+mn-cs"/>
              </a:rPr>
              <a:t>PH</a:t>
            </a:r>
            <a:r>
              <a:rPr kumimoji="0" lang="en-US" sz="1600" b="1" i="0" u="none" strike="noStrike" kern="1200" cap="none" spc="0" normalizeH="0" baseline="-50000" noProof="0" dirty="0">
                <a:ln>
                  <a:noFill/>
                </a:ln>
                <a:solidFill>
                  <a:srgbClr val="339933"/>
                </a:solidFill>
                <a:effectLst/>
                <a:uLnTx/>
                <a:uFillTx/>
                <a:latin typeface="Symbol" pitchFamily="18" charset="2"/>
                <a:ea typeface="+mn-ea"/>
                <a:cs typeface="+mn-cs"/>
              </a:rPr>
              <a:t>l</a:t>
            </a:r>
            <a:r>
              <a:rPr kumimoji="0" lang="en-US" sz="1600" b="1" i="0" u="none" strike="noStrike" kern="1200" cap="none" spc="0" normalizeH="0" baseline="-50000" noProof="0" dirty="0">
                <a:ln>
                  <a:noFill/>
                </a:ln>
                <a:solidFill>
                  <a:srgbClr val="339933"/>
                </a:solidFill>
                <a:effectLst/>
                <a:uLnTx/>
                <a:uFillTx/>
                <a:latin typeface="Helvetica" pitchFamily="34" charset="0"/>
                <a:ea typeface="+mn-ea"/>
                <a:cs typeface="+mn-cs"/>
              </a:rPr>
              <a:t>2</a:t>
            </a:r>
            <a:r>
              <a:rPr kumimoji="0" lang="en-US" sz="1600" b="1" i="0" u="none" strike="noStrike" kern="1200" cap="none" spc="0" normalizeH="0" baseline="0" noProof="0" dirty="0">
                <a:ln>
                  <a:noFill/>
                </a:ln>
                <a:solidFill>
                  <a:srgbClr val="006600"/>
                </a:solidFill>
                <a:effectLst/>
                <a:uLnTx/>
                <a:uFillTx/>
                <a:latin typeface="Helvetica" pitchFamily="34" charset="0"/>
                <a:ea typeface="+mn-ea"/>
                <a:cs typeface="+mn-cs"/>
              </a:rPr>
              <a:t>|</a:t>
            </a:r>
            <a:r>
              <a:rPr kumimoji="0" lang="en-US" sz="1600" b="1" i="0" u="none" strike="noStrike" kern="1200" cap="none" spc="0" normalizeH="0" baseline="-40000" noProof="0" dirty="0">
                <a:ln>
                  <a:noFill/>
                </a:ln>
                <a:solidFill>
                  <a:srgbClr val="006600"/>
                </a:solidFill>
                <a:effectLst/>
                <a:uLnTx/>
                <a:uFillTx/>
                <a:latin typeface="Helvetica" pitchFamily="34" charset="0"/>
                <a:ea typeface="+mn-ea"/>
                <a:cs typeface="+mn-cs"/>
              </a:rPr>
              <a:t>111</a:t>
            </a:r>
          </a:p>
        </p:txBody>
      </p:sp>
      <p:sp>
        <p:nvSpPr>
          <p:cNvPr id="96" name="Oval 330">
            <a:extLst>
              <a:ext uri="{FF2B5EF4-FFF2-40B4-BE49-F238E27FC236}">
                <a16:creationId xmlns:a16="http://schemas.microsoft.com/office/drawing/2014/main" id="{401C72AF-E5CD-439C-BDCD-58903F292AD2}"/>
              </a:ext>
            </a:extLst>
          </p:cNvPr>
          <p:cNvSpPr>
            <a:spLocks noChangeAspect="1" noChangeArrowheads="1"/>
          </p:cNvSpPr>
          <p:nvPr/>
        </p:nvSpPr>
        <p:spPr bwMode="auto">
          <a:xfrm>
            <a:off x="6961380" y="3179577"/>
            <a:ext cx="1198415" cy="1163210"/>
          </a:xfrm>
          <a:prstGeom prst="ellipse">
            <a:avLst/>
          </a:prstGeom>
          <a:noFill/>
          <a:ln w="38100" algn="ctr">
            <a:solidFill>
              <a:srgbClr val="00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453636" name="Line 4"/>
          <p:cNvSpPr>
            <a:spLocks noChangeShapeType="1"/>
          </p:cNvSpPr>
          <p:nvPr/>
        </p:nvSpPr>
        <p:spPr bwMode="auto">
          <a:xfrm flipV="1">
            <a:off x="6728467" y="3298316"/>
            <a:ext cx="475048" cy="209294"/>
          </a:xfrm>
          <a:prstGeom prst="line">
            <a:avLst/>
          </a:prstGeom>
          <a:noFill/>
          <a:ln w="762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98" name="Line 344">
            <a:extLst>
              <a:ext uri="{FF2B5EF4-FFF2-40B4-BE49-F238E27FC236}">
                <a16:creationId xmlns:a16="http://schemas.microsoft.com/office/drawing/2014/main" id="{0CF2BBE6-D410-422C-85CC-F3EF76AD0137}"/>
              </a:ext>
            </a:extLst>
          </p:cNvPr>
          <p:cNvSpPr>
            <a:spLocks noChangeAspect="1" noChangeShapeType="1"/>
          </p:cNvSpPr>
          <p:nvPr/>
        </p:nvSpPr>
        <p:spPr bwMode="auto">
          <a:xfrm flipH="1" flipV="1">
            <a:off x="6777922" y="3507936"/>
            <a:ext cx="160338" cy="2460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99" name="Line 347">
            <a:extLst>
              <a:ext uri="{FF2B5EF4-FFF2-40B4-BE49-F238E27FC236}">
                <a16:creationId xmlns:a16="http://schemas.microsoft.com/office/drawing/2014/main" id="{19AD71A4-07E1-4C65-9853-B166FD2B6C40}"/>
              </a:ext>
            </a:extLst>
          </p:cNvPr>
          <p:cNvSpPr>
            <a:spLocks noChangeShapeType="1"/>
          </p:cNvSpPr>
          <p:nvPr/>
        </p:nvSpPr>
        <p:spPr bwMode="auto">
          <a:xfrm flipH="1" flipV="1">
            <a:off x="6775563" y="3507930"/>
            <a:ext cx="755270" cy="246053"/>
          </a:xfrm>
          <a:prstGeom prst="line">
            <a:avLst/>
          </a:prstGeom>
          <a:noFill/>
          <a:ln w="38100" cmpd="sng">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100" name="Rectangle 348">
            <a:extLst>
              <a:ext uri="{FF2B5EF4-FFF2-40B4-BE49-F238E27FC236}">
                <a16:creationId xmlns:a16="http://schemas.microsoft.com/office/drawing/2014/main" id="{819D8CCB-3986-4C88-8D53-419DB2206D7C}"/>
              </a:ext>
            </a:extLst>
          </p:cNvPr>
          <p:cNvSpPr>
            <a:spLocks noChangeArrowheads="1"/>
          </p:cNvSpPr>
          <p:nvPr/>
        </p:nvSpPr>
        <p:spPr bwMode="auto">
          <a:xfrm>
            <a:off x="6335596" y="3649371"/>
            <a:ext cx="80432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Helvetica" pitchFamily="34" charset="0"/>
                <a:ea typeface="+mn-ea"/>
                <a:cs typeface="+mn-cs"/>
              </a:rPr>
              <a:t>f</a:t>
            </a:r>
            <a:r>
              <a:rPr kumimoji="0" lang="en-US" sz="1600" b="1" i="0" u="none" strike="noStrike" kern="1200" cap="none" spc="0" normalizeH="0" baseline="-25000" noProof="0" dirty="0">
                <a:ln>
                  <a:noFill/>
                </a:ln>
                <a:solidFill>
                  <a:srgbClr val="FF0000"/>
                </a:solidFill>
                <a:effectLst/>
                <a:uLnTx/>
                <a:uFillTx/>
                <a:latin typeface="Helvetica" pitchFamily="34" charset="0"/>
                <a:ea typeface="+mn-ea"/>
                <a:cs typeface="+mn-cs"/>
              </a:rPr>
              <a:t>H</a:t>
            </a:r>
            <a:r>
              <a:rPr kumimoji="0" lang="en-US" sz="1600" b="1" i="0" u="none" strike="noStrike" kern="1200" cap="none" spc="0" normalizeH="0" baseline="-50000" noProof="0" dirty="0">
                <a:ln>
                  <a:noFill/>
                </a:ln>
                <a:solidFill>
                  <a:srgbClr val="FF0000"/>
                </a:solidFill>
                <a:effectLst/>
                <a:uLnTx/>
                <a:uFillTx/>
                <a:latin typeface="Symbol" pitchFamily="18" charset="2"/>
                <a:ea typeface="+mn-ea"/>
                <a:cs typeface="+mn-cs"/>
              </a:rPr>
              <a:t>l</a:t>
            </a:r>
            <a:r>
              <a:rPr kumimoji="0" lang="en-US" sz="1600" b="1" i="0" u="none" strike="noStrike" kern="1200" cap="none" spc="0" normalizeH="0" baseline="-50000" noProof="0" dirty="0">
                <a:ln>
                  <a:noFill/>
                </a:ln>
                <a:solidFill>
                  <a:srgbClr val="FF0000"/>
                </a:solidFill>
                <a:effectLst/>
                <a:uLnTx/>
                <a:uFillTx/>
                <a:latin typeface="Helvetica" pitchFamily="34" charset="0"/>
                <a:ea typeface="+mn-ea"/>
                <a:cs typeface="+mn-cs"/>
              </a:rPr>
              <a:t>1(111)</a:t>
            </a:r>
            <a:endParaRPr kumimoji="0" lang="en-US" sz="1600" b="1" i="0" u="none" strike="noStrike" kern="1200" cap="none" spc="0" normalizeH="0" baseline="0" noProof="0" dirty="0">
              <a:ln>
                <a:noFill/>
              </a:ln>
              <a:solidFill>
                <a:srgbClr val="FF0000"/>
              </a:solidFill>
              <a:effectLst/>
              <a:uLnTx/>
              <a:uFillTx/>
              <a:latin typeface="Helvetica" pitchFamily="34" charset="0"/>
              <a:ea typeface="+mn-ea"/>
              <a:cs typeface="+mn-cs"/>
            </a:endParaRPr>
          </a:p>
        </p:txBody>
      </p:sp>
      <p:sp>
        <p:nvSpPr>
          <p:cNvPr id="101" name="Line 350">
            <a:extLst>
              <a:ext uri="{FF2B5EF4-FFF2-40B4-BE49-F238E27FC236}">
                <a16:creationId xmlns:a16="http://schemas.microsoft.com/office/drawing/2014/main" id="{AE456C9B-F48C-4928-9322-737390F1B65A}"/>
              </a:ext>
            </a:extLst>
          </p:cNvPr>
          <p:cNvSpPr>
            <a:spLocks noChangeAspect="1" noChangeShapeType="1"/>
          </p:cNvSpPr>
          <p:nvPr/>
        </p:nvSpPr>
        <p:spPr bwMode="auto">
          <a:xfrm flipH="1" flipV="1">
            <a:off x="6778395" y="3511566"/>
            <a:ext cx="413491" cy="358901"/>
          </a:xfrm>
          <a:prstGeom prst="line">
            <a:avLst/>
          </a:prstGeom>
          <a:noFill/>
          <a:ln w="38100" cmpd="dbl">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102" name="Line 350">
            <a:extLst>
              <a:ext uri="{FF2B5EF4-FFF2-40B4-BE49-F238E27FC236}">
                <a16:creationId xmlns:a16="http://schemas.microsoft.com/office/drawing/2014/main" id="{C577B61B-65E0-4D66-82C0-FA23A30DAA45}"/>
              </a:ext>
            </a:extLst>
          </p:cNvPr>
          <p:cNvSpPr>
            <a:spLocks noChangeAspect="1" noChangeShapeType="1"/>
          </p:cNvSpPr>
          <p:nvPr/>
        </p:nvSpPr>
        <p:spPr bwMode="auto">
          <a:xfrm flipH="1" flipV="1">
            <a:off x="6780564" y="3510414"/>
            <a:ext cx="17655" cy="193890"/>
          </a:xfrm>
          <a:prstGeom prst="line">
            <a:avLst/>
          </a:prstGeom>
          <a:noFill/>
          <a:ln w="38100" cmpd="dbl">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103" name="Rectangle 348">
            <a:extLst>
              <a:ext uri="{FF2B5EF4-FFF2-40B4-BE49-F238E27FC236}">
                <a16:creationId xmlns:a16="http://schemas.microsoft.com/office/drawing/2014/main" id="{C0577C1F-AD95-4E9A-8490-202B8363D2CD}"/>
              </a:ext>
            </a:extLst>
          </p:cNvPr>
          <p:cNvSpPr>
            <a:spLocks noChangeArrowheads="1"/>
          </p:cNvSpPr>
          <p:nvPr/>
        </p:nvSpPr>
        <p:spPr bwMode="auto">
          <a:xfrm>
            <a:off x="5723353" y="3179487"/>
            <a:ext cx="10342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Helvetica" pitchFamily="34" charset="0"/>
                <a:ea typeface="+mn-ea"/>
                <a:cs typeface="+mn-cs"/>
              </a:rPr>
              <a:t>*f</a:t>
            </a:r>
            <a:r>
              <a:rPr kumimoji="0" lang="en-US" sz="1600" b="1" i="0" u="none" strike="noStrike" kern="1200" cap="none" spc="0" normalizeH="0" baseline="-25000" noProof="0" dirty="0">
                <a:ln>
                  <a:noFill/>
                </a:ln>
                <a:solidFill>
                  <a:srgbClr val="FF0000"/>
                </a:solidFill>
                <a:effectLst/>
                <a:uLnTx/>
                <a:uFillTx/>
                <a:latin typeface="Helvetica" pitchFamily="34" charset="0"/>
                <a:ea typeface="+mn-ea"/>
                <a:cs typeface="+mn-cs"/>
              </a:rPr>
              <a:t>H</a:t>
            </a:r>
            <a:r>
              <a:rPr kumimoji="0" lang="en-US" sz="1600" b="1" i="0" u="none" strike="noStrike" kern="1200" cap="none" spc="0" normalizeH="0" baseline="-50000" noProof="0" dirty="0">
                <a:ln>
                  <a:noFill/>
                </a:ln>
                <a:solidFill>
                  <a:srgbClr val="FF0000"/>
                </a:solidFill>
                <a:effectLst/>
                <a:uLnTx/>
                <a:uFillTx/>
                <a:latin typeface="Symbol" pitchFamily="18" charset="2"/>
                <a:ea typeface="+mn-ea"/>
                <a:cs typeface="+mn-cs"/>
              </a:rPr>
              <a:t>l</a:t>
            </a:r>
            <a:r>
              <a:rPr kumimoji="0" lang="en-US" sz="1600" b="1" i="0" u="none" strike="noStrike" kern="1200" cap="none" spc="0" normalizeH="0" baseline="-50000" noProof="0" dirty="0">
                <a:ln>
                  <a:noFill/>
                </a:ln>
                <a:solidFill>
                  <a:srgbClr val="FF0000"/>
                </a:solidFill>
                <a:effectLst/>
                <a:uLnTx/>
                <a:uFillTx/>
                <a:latin typeface="Helvetica" pitchFamily="34" charset="0"/>
                <a:ea typeface="+mn-ea"/>
                <a:cs typeface="+mn-cs"/>
              </a:rPr>
              <a:t>1(-1-1-1)</a:t>
            </a:r>
            <a:endParaRPr kumimoji="0" lang="en-US" sz="1600" b="1" i="0" u="none" strike="noStrike" kern="1200" cap="none" spc="0" normalizeH="0" baseline="0" noProof="0" dirty="0">
              <a:ln>
                <a:noFill/>
              </a:ln>
              <a:solidFill>
                <a:srgbClr val="FF0000"/>
              </a:solidFill>
              <a:effectLst/>
              <a:uLnTx/>
              <a:uFillTx/>
              <a:latin typeface="Helvetica" pitchFamily="34" charset="0"/>
              <a:ea typeface="+mn-ea"/>
              <a:cs typeface="+mn-cs"/>
            </a:endParaRPr>
          </a:p>
        </p:txBody>
      </p:sp>
      <p:sp>
        <p:nvSpPr>
          <p:cNvPr id="104" name="Rectangle 348">
            <a:extLst>
              <a:ext uri="{FF2B5EF4-FFF2-40B4-BE49-F238E27FC236}">
                <a16:creationId xmlns:a16="http://schemas.microsoft.com/office/drawing/2014/main" id="{62344E81-61FB-43D5-86A0-9243BD591C1D}"/>
              </a:ext>
            </a:extLst>
          </p:cNvPr>
          <p:cNvSpPr>
            <a:spLocks noChangeArrowheads="1"/>
          </p:cNvSpPr>
          <p:nvPr/>
        </p:nvSpPr>
        <p:spPr bwMode="auto">
          <a:xfrm>
            <a:off x="7339269" y="3461679"/>
            <a:ext cx="80432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800000"/>
                </a:solidFill>
                <a:effectLst/>
                <a:uLnTx/>
                <a:uFillTx/>
                <a:latin typeface="Helvetica" pitchFamily="34" charset="0"/>
                <a:ea typeface="+mn-ea"/>
                <a:cs typeface="+mn-cs"/>
              </a:rPr>
              <a:t>f</a:t>
            </a:r>
            <a:r>
              <a:rPr kumimoji="0" lang="en-US" sz="1600" b="1" i="0" u="none" strike="noStrike" kern="1200" cap="none" spc="0" normalizeH="0" baseline="-25000" noProof="0" dirty="0">
                <a:ln>
                  <a:noFill/>
                </a:ln>
                <a:solidFill>
                  <a:srgbClr val="800000"/>
                </a:solidFill>
                <a:effectLst/>
                <a:uLnTx/>
                <a:uFillTx/>
                <a:latin typeface="Helvetica" pitchFamily="34" charset="0"/>
                <a:ea typeface="+mn-ea"/>
                <a:cs typeface="+mn-cs"/>
              </a:rPr>
              <a:t>H</a:t>
            </a:r>
            <a:r>
              <a:rPr kumimoji="0" lang="en-US" sz="1600" b="1" i="0" u="none" strike="noStrike" kern="1200" cap="none" spc="0" normalizeH="0" baseline="-50000" noProof="0" dirty="0">
                <a:ln>
                  <a:noFill/>
                </a:ln>
                <a:solidFill>
                  <a:srgbClr val="800000"/>
                </a:solidFill>
                <a:effectLst/>
                <a:uLnTx/>
                <a:uFillTx/>
                <a:latin typeface="Symbol" pitchFamily="18" charset="2"/>
                <a:ea typeface="+mn-ea"/>
                <a:cs typeface="+mn-cs"/>
              </a:rPr>
              <a:t>l</a:t>
            </a:r>
            <a:r>
              <a:rPr kumimoji="0" lang="en-US" sz="1600" b="1" i="0" u="none" strike="noStrike" kern="1200" cap="none" spc="0" normalizeH="0" baseline="-50000" noProof="0" dirty="0">
                <a:ln>
                  <a:noFill/>
                </a:ln>
                <a:solidFill>
                  <a:srgbClr val="800000"/>
                </a:solidFill>
                <a:effectLst/>
                <a:uLnTx/>
                <a:uFillTx/>
                <a:latin typeface="Helvetica" pitchFamily="34" charset="0"/>
                <a:ea typeface="+mn-ea"/>
                <a:cs typeface="+mn-cs"/>
              </a:rPr>
              <a:t>2(111)</a:t>
            </a:r>
            <a:endParaRPr kumimoji="0" lang="en-US" sz="1600" b="1" i="0" u="none" strike="noStrike" kern="1200" cap="none" spc="0" normalizeH="0" baseline="0" noProof="0" dirty="0">
              <a:ln>
                <a:noFill/>
              </a:ln>
              <a:solidFill>
                <a:srgbClr val="800000"/>
              </a:solidFill>
              <a:effectLst/>
              <a:uLnTx/>
              <a:uFillTx/>
              <a:latin typeface="Helvetica" pitchFamily="34" charset="0"/>
              <a:ea typeface="+mn-ea"/>
              <a:cs typeface="+mn-cs"/>
            </a:endParaRPr>
          </a:p>
        </p:txBody>
      </p:sp>
      <p:sp>
        <p:nvSpPr>
          <p:cNvPr id="105" name="Rectangle 348">
            <a:extLst>
              <a:ext uri="{FF2B5EF4-FFF2-40B4-BE49-F238E27FC236}">
                <a16:creationId xmlns:a16="http://schemas.microsoft.com/office/drawing/2014/main" id="{0D6B3903-F870-49C0-868F-987A1721F8C4}"/>
              </a:ext>
            </a:extLst>
          </p:cNvPr>
          <p:cNvSpPr>
            <a:spLocks noChangeArrowheads="1"/>
          </p:cNvSpPr>
          <p:nvPr/>
        </p:nvSpPr>
        <p:spPr bwMode="auto">
          <a:xfrm>
            <a:off x="7124705" y="3759736"/>
            <a:ext cx="10342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800000"/>
                </a:solidFill>
                <a:effectLst/>
                <a:uLnTx/>
                <a:uFillTx/>
                <a:latin typeface="Helvetica" pitchFamily="34" charset="0"/>
                <a:ea typeface="+mn-ea"/>
                <a:cs typeface="+mn-cs"/>
              </a:rPr>
              <a:t>*f</a:t>
            </a:r>
            <a:r>
              <a:rPr kumimoji="0" lang="en-US" sz="1600" b="1" i="0" u="none" strike="noStrike" kern="1200" cap="none" spc="0" normalizeH="0" baseline="-25000" noProof="0" dirty="0">
                <a:ln>
                  <a:noFill/>
                </a:ln>
                <a:solidFill>
                  <a:srgbClr val="800000"/>
                </a:solidFill>
                <a:effectLst/>
                <a:uLnTx/>
                <a:uFillTx/>
                <a:latin typeface="Helvetica" pitchFamily="34" charset="0"/>
                <a:ea typeface="+mn-ea"/>
                <a:cs typeface="+mn-cs"/>
              </a:rPr>
              <a:t>H</a:t>
            </a:r>
            <a:r>
              <a:rPr kumimoji="0" lang="en-US" sz="1600" b="1" i="0" u="none" strike="noStrike" kern="1200" cap="none" spc="0" normalizeH="0" baseline="-50000" noProof="0" dirty="0">
                <a:ln>
                  <a:noFill/>
                </a:ln>
                <a:solidFill>
                  <a:srgbClr val="800000"/>
                </a:solidFill>
                <a:effectLst/>
                <a:uLnTx/>
                <a:uFillTx/>
                <a:latin typeface="Symbol" pitchFamily="18" charset="2"/>
                <a:ea typeface="+mn-ea"/>
                <a:cs typeface="+mn-cs"/>
              </a:rPr>
              <a:t>l</a:t>
            </a:r>
            <a:r>
              <a:rPr kumimoji="0" lang="en-US" sz="1600" b="1" i="0" u="none" strike="noStrike" kern="1200" cap="none" spc="0" normalizeH="0" baseline="-50000" noProof="0" dirty="0">
                <a:ln>
                  <a:noFill/>
                </a:ln>
                <a:solidFill>
                  <a:srgbClr val="800000"/>
                </a:solidFill>
                <a:effectLst/>
                <a:uLnTx/>
                <a:uFillTx/>
                <a:latin typeface="Helvetica" pitchFamily="34" charset="0"/>
                <a:ea typeface="+mn-ea"/>
                <a:cs typeface="+mn-cs"/>
              </a:rPr>
              <a:t>2(-1-1-1)</a:t>
            </a:r>
            <a:endParaRPr kumimoji="0" lang="en-US" sz="1600" b="1" i="0" u="none" strike="noStrike" kern="1200" cap="none" spc="0" normalizeH="0" baseline="0" noProof="0" dirty="0">
              <a:ln>
                <a:noFill/>
              </a:ln>
              <a:solidFill>
                <a:srgbClr val="800000"/>
              </a:solidFill>
              <a:effectLst/>
              <a:uLnTx/>
              <a:uFillTx/>
              <a:latin typeface="Helvetica" pitchFamily="34" charset="0"/>
              <a:ea typeface="+mn-ea"/>
              <a:cs typeface="+mn-cs"/>
            </a:endParaRPr>
          </a:p>
        </p:txBody>
      </p:sp>
      <p:sp>
        <p:nvSpPr>
          <p:cNvPr id="453653" name="Arc 21"/>
          <p:cNvSpPr>
            <a:spLocks/>
          </p:cNvSpPr>
          <p:nvPr/>
        </p:nvSpPr>
        <p:spPr bwMode="auto">
          <a:xfrm>
            <a:off x="7160100" y="3359145"/>
            <a:ext cx="62362" cy="145988"/>
          </a:xfrm>
          <a:custGeom>
            <a:avLst/>
            <a:gdLst>
              <a:gd name="T0" fmla="*/ 0 w 21600"/>
              <a:gd name="T1" fmla="*/ 0 h 21600"/>
              <a:gd name="T2" fmla="*/ 152400 w 21600"/>
              <a:gd name="T3" fmla="*/ 228600 h 21600"/>
              <a:gd name="T4" fmla="*/ 0 w 21600"/>
              <a:gd name="T5" fmla="*/ 2286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Tree>
    <p:extLst>
      <p:ext uri="{BB962C8B-B14F-4D97-AF65-F5344CB8AC3E}">
        <p14:creationId xmlns:p14="http://schemas.microsoft.com/office/powerpoint/2010/main" val="2223073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92624"/>
            <a:ext cx="8915400" cy="751852"/>
          </a:xfrm>
        </p:spPr>
        <p:txBody>
          <a:bodyPr/>
          <a:lstStyle/>
          <a:p>
            <a:pPr algn="l"/>
            <a:r>
              <a:rPr lang="en-US" sz="3600" dirty="0">
                <a:latin typeface="Helvetica" panose="020B0604020202020204" pitchFamily="34" charset="0"/>
                <a:cs typeface="Helvetica" panose="020B0604020202020204" pitchFamily="34" charset="0"/>
              </a:rPr>
              <a:t>Hg &amp; </a:t>
            </a:r>
            <a:r>
              <a:rPr lang="en-US" sz="3600" dirty="0" err="1">
                <a:latin typeface="Helvetica" panose="020B0604020202020204" pitchFamily="34" charset="0"/>
                <a:cs typeface="Helvetica" panose="020B0604020202020204" pitchFamily="34" charset="0"/>
              </a:rPr>
              <a:t>Gd</a:t>
            </a:r>
            <a:r>
              <a:rPr lang="en-US" sz="3600" dirty="0">
                <a:latin typeface="Helvetica" panose="020B0604020202020204" pitchFamily="34" charset="0"/>
                <a:cs typeface="Helvetica" panose="020B0604020202020204" pitchFamily="34" charset="0"/>
              </a:rPr>
              <a:t> have strong anomalous scattering signal even in-house (</a:t>
            </a:r>
            <a:r>
              <a:rPr lang="el-GR" sz="3600" dirty="0">
                <a:latin typeface="Helvetica" panose="020B0604020202020204" pitchFamily="34" charset="0"/>
                <a:cs typeface="Helvetica" panose="020B0604020202020204" pitchFamily="34" charset="0"/>
              </a:rPr>
              <a:t>λ</a:t>
            </a:r>
            <a:r>
              <a:rPr lang="en-US" sz="3600" dirty="0">
                <a:latin typeface="Helvetica" panose="020B0604020202020204" pitchFamily="34" charset="0"/>
                <a:cs typeface="Helvetica" panose="020B0604020202020204" pitchFamily="34" charset="0"/>
              </a:rPr>
              <a:t>=1.54 Å)  </a:t>
            </a:r>
            <a:endParaRPr lang="en-US" sz="1600" dirty="0">
              <a:latin typeface="Helvetica" panose="020B0604020202020204" pitchFamily="34" charset="0"/>
              <a:cs typeface="Helvetica" panose="020B0604020202020204" pitchFamily="34" charset="0"/>
            </a:endParaRPr>
          </a:p>
        </p:txBody>
      </p:sp>
      <p:pic>
        <p:nvPicPr>
          <p:cNvPr id="10" name="Picture 9">
            <a:extLst>
              <a:ext uri="{FF2B5EF4-FFF2-40B4-BE49-F238E27FC236}">
                <a16:creationId xmlns:a16="http://schemas.microsoft.com/office/drawing/2014/main" id="{C0A96E6A-CFF0-41F7-9939-E1E7190A5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830" y="1098549"/>
            <a:ext cx="5353570" cy="3005165"/>
          </a:xfrm>
          <a:prstGeom prst="rect">
            <a:avLst/>
          </a:prstGeom>
        </p:spPr>
      </p:pic>
      <p:sp>
        <p:nvSpPr>
          <p:cNvPr id="11" name="Arrow: Down 10">
            <a:extLst>
              <a:ext uri="{FF2B5EF4-FFF2-40B4-BE49-F238E27FC236}">
                <a16:creationId xmlns:a16="http://schemas.microsoft.com/office/drawing/2014/main" id="{94B335FA-19F8-43A9-91C8-CE266ACD1A92}"/>
              </a:ext>
            </a:extLst>
          </p:cNvPr>
          <p:cNvSpPr/>
          <p:nvPr/>
        </p:nvSpPr>
        <p:spPr bwMode="auto">
          <a:xfrm rot="10800000">
            <a:off x="3906851" y="2167137"/>
            <a:ext cx="1039917" cy="424040"/>
          </a:xfrm>
          <a:prstGeom prst="downArrow">
            <a:avLst/>
          </a:prstGeom>
          <a:solidFill>
            <a:srgbClr val="7030A0"/>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tx1"/>
              </a:solidFill>
              <a:effectLst/>
              <a:latin typeface="Helvetica" pitchFamily="34" charset="0"/>
            </a:endParaRPr>
          </a:p>
        </p:txBody>
      </p:sp>
      <p:sp>
        <p:nvSpPr>
          <p:cNvPr id="12" name="TextBox 11">
            <a:extLst>
              <a:ext uri="{FF2B5EF4-FFF2-40B4-BE49-F238E27FC236}">
                <a16:creationId xmlns:a16="http://schemas.microsoft.com/office/drawing/2014/main" id="{4A60A385-2F24-41A9-A5E5-F38A5D66CD85}"/>
              </a:ext>
            </a:extLst>
          </p:cNvPr>
          <p:cNvSpPr txBox="1"/>
          <p:nvPr/>
        </p:nvSpPr>
        <p:spPr>
          <a:xfrm>
            <a:off x="4092706" y="2240903"/>
            <a:ext cx="668206" cy="359170"/>
          </a:xfrm>
          <a:prstGeom prst="rect">
            <a:avLst/>
          </a:prstGeom>
          <a:noFill/>
        </p:spPr>
        <p:txBody>
          <a:bodyPr wrap="none" rtlCol="0">
            <a:spAutoFit/>
          </a:bodyPr>
          <a:lstStyle/>
          <a:p>
            <a:r>
              <a:rPr lang="en-US" sz="1400" dirty="0">
                <a:solidFill>
                  <a:schemeClr val="bg1"/>
                </a:solidFill>
              </a:rPr>
              <a:t>7.8e</a:t>
            </a:r>
            <a:r>
              <a:rPr lang="en-US" sz="1400" baseline="30000" dirty="0">
                <a:solidFill>
                  <a:schemeClr val="bg1"/>
                </a:solidFill>
              </a:rPr>
              <a:t>-</a:t>
            </a:r>
          </a:p>
        </p:txBody>
      </p:sp>
      <p:sp>
        <p:nvSpPr>
          <p:cNvPr id="14" name="Arrow: Down 13">
            <a:extLst>
              <a:ext uri="{FF2B5EF4-FFF2-40B4-BE49-F238E27FC236}">
                <a16:creationId xmlns:a16="http://schemas.microsoft.com/office/drawing/2014/main" id="{8E76B314-1A3C-4B39-AC89-547CC2DB0C26}"/>
              </a:ext>
            </a:extLst>
          </p:cNvPr>
          <p:cNvSpPr/>
          <p:nvPr/>
        </p:nvSpPr>
        <p:spPr bwMode="auto">
          <a:xfrm>
            <a:off x="3906851" y="2600073"/>
            <a:ext cx="1039917" cy="248600"/>
          </a:xfrm>
          <a:prstGeom prst="downArrow">
            <a:avLst/>
          </a:prstGeom>
          <a:solidFill>
            <a:srgbClr val="FFC000"/>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Helvetica" pitchFamily="34" charset="0"/>
              </a:rPr>
              <a:t>-4.1e</a:t>
            </a:r>
            <a:r>
              <a:rPr kumimoji="0" lang="en-US" sz="1200" b="1" i="0" u="none" strike="noStrike" cap="none" normalizeH="0" baseline="30000" dirty="0">
                <a:ln>
                  <a:noFill/>
                </a:ln>
                <a:solidFill>
                  <a:schemeClr val="tx1"/>
                </a:solidFill>
                <a:effectLst/>
                <a:latin typeface="Helvetica" pitchFamily="34" charset="0"/>
              </a:rPr>
              <a:t>-</a:t>
            </a:r>
          </a:p>
        </p:txBody>
      </p:sp>
      <p:sp>
        <p:nvSpPr>
          <p:cNvPr id="17" name="TextBox 16">
            <a:extLst>
              <a:ext uri="{FF2B5EF4-FFF2-40B4-BE49-F238E27FC236}">
                <a16:creationId xmlns:a16="http://schemas.microsoft.com/office/drawing/2014/main" id="{07222A3F-A4DB-4938-894E-E37C3EA7A232}"/>
              </a:ext>
            </a:extLst>
          </p:cNvPr>
          <p:cNvSpPr txBox="1"/>
          <p:nvPr/>
        </p:nvSpPr>
        <p:spPr>
          <a:xfrm>
            <a:off x="3112424" y="1818610"/>
            <a:ext cx="565319" cy="610589"/>
          </a:xfrm>
          <a:prstGeom prst="rect">
            <a:avLst/>
          </a:prstGeom>
          <a:noFill/>
          <a:effectLst>
            <a:glow rad="965200">
              <a:schemeClr val="accent3">
                <a:satMod val="175000"/>
              </a:schemeClr>
            </a:glow>
          </a:effectLst>
        </p:spPr>
        <p:txBody>
          <a:bodyPr wrap="none" rtlCol="0">
            <a:spAutoFit/>
          </a:bodyPr>
          <a:lstStyle/>
          <a:p>
            <a:r>
              <a:rPr lang="en-US" dirty="0">
                <a:solidFill>
                  <a:srgbClr val="CC00FF"/>
                </a:solidFill>
                <a:effectLst>
                  <a:glow rad="101600">
                    <a:schemeClr val="bg1"/>
                  </a:glow>
                </a:effectLst>
              </a:rPr>
              <a:t>f”</a:t>
            </a:r>
          </a:p>
        </p:txBody>
      </p:sp>
      <p:sp>
        <p:nvSpPr>
          <p:cNvPr id="18" name="TextBox 17">
            <a:extLst>
              <a:ext uri="{FF2B5EF4-FFF2-40B4-BE49-F238E27FC236}">
                <a16:creationId xmlns:a16="http://schemas.microsoft.com/office/drawing/2014/main" id="{58CA4203-51A3-4011-8452-0AA92430607C}"/>
              </a:ext>
            </a:extLst>
          </p:cNvPr>
          <p:cNvSpPr txBox="1"/>
          <p:nvPr/>
        </p:nvSpPr>
        <p:spPr>
          <a:xfrm>
            <a:off x="3048598" y="3019308"/>
            <a:ext cx="565319" cy="610589"/>
          </a:xfrm>
          <a:prstGeom prst="rect">
            <a:avLst/>
          </a:prstGeom>
          <a:noFill/>
          <a:effectLst>
            <a:glow rad="228600">
              <a:schemeClr val="accent1">
                <a:satMod val="175000"/>
                <a:alpha val="40000"/>
              </a:schemeClr>
            </a:glow>
          </a:effectLst>
        </p:spPr>
        <p:txBody>
          <a:bodyPr wrap="square" rtlCol="0">
            <a:spAutoFit/>
          </a:bodyPr>
          <a:lstStyle/>
          <a:p>
            <a:r>
              <a:rPr lang="en-US" dirty="0">
                <a:solidFill>
                  <a:srgbClr val="FF9933"/>
                </a:solidFill>
              </a:rPr>
              <a:t>f’</a:t>
            </a:r>
          </a:p>
        </p:txBody>
      </p:sp>
      <p:pic>
        <p:nvPicPr>
          <p:cNvPr id="8" name="Picture 7">
            <a:extLst>
              <a:ext uri="{FF2B5EF4-FFF2-40B4-BE49-F238E27FC236}">
                <a16:creationId xmlns:a16="http://schemas.microsoft.com/office/drawing/2014/main" id="{AAC80A18-6C47-496E-A699-F609EEC48E96}"/>
              </a:ext>
            </a:extLst>
          </p:cNvPr>
          <p:cNvPicPr>
            <a:picLocks noChangeAspect="1"/>
          </p:cNvPicPr>
          <p:nvPr/>
        </p:nvPicPr>
        <p:blipFill rotWithShape="1">
          <a:blip r:embed="rId4">
            <a:extLst>
              <a:ext uri="{28A0092B-C50C-407E-A947-70E740481C1C}">
                <a14:useLocalDpi xmlns:a14="http://schemas.microsoft.com/office/drawing/2010/main" val="0"/>
              </a:ext>
            </a:extLst>
          </a:blip>
          <a:srcRect t="22424"/>
          <a:stretch/>
        </p:blipFill>
        <p:spPr>
          <a:xfrm>
            <a:off x="2473196" y="4009327"/>
            <a:ext cx="5527804" cy="2272988"/>
          </a:xfrm>
          <a:prstGeom prst="rect">
            <a:avLst/>
          </a:prstGeom>
        </p:spPr>
      </p:pic>
      <p:sp>
        <p:nvSpPr>
          <p:cNvPr id="13" name="Arrow: Down 12">
            <a:extLst>
              <a:ext uri="{FF2B5EF4-FFF2-40B4-BE49-F238E27FC236}">
                <a16:creationId xmlns:a16="http://schemas.microsoft.com/office/drawing/2014/main" id="{CD49F38F-A082-4219-9282-D1C9EA95CB2B}"/>
              </a:ext>
            </a:extLst>
          </p:cNvPr>
          <p:cNvSpPr/>
          <p:nvPr/>
        </p:nvSpPr>
        <p:spPr bwMode="auto">
          <a:xfrm rot="10800000">
            <a:off x="3877545" y="4226222"/>
            <a:ext cx="1073761" cy="569802"/>
          </a:xfrm>
          <a:prstGeom prst="downArrow">
            <a:avLst/>
          </a:prstGeom>
          <a:solidFill>
            <a:srgbClr val="7030A0"/>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tx1"/>
              </a:solidFill>
              <a:effectLst/>
              <a:latin typeface="Helvetica" pitchFamily="34" charset="0"/>
            </a:endParaRPr>
          </a:p>
        </p:txBody>
      </p:sp>
      <p:sp>
        <p:nvSpPr>
          <p:cNvPr id="15" name="Rectangle 14">
            <a:extLst>
              <a:ext uri="{FF2B5EF4-FFF2-40B4-BE49-F238E27FC236}">
                <a16:creationId xmlns:a16="http://schemas.microsoft.com/office/drawing/2014/main" id="{8F6EDA3A-53C8-498B-AC4B-4C5B0139EAC8}"/>
              </a:ext>
            </a:extLst>
          </p:cNvPr>
          <p:cNvSpPr/>
          <p:nvPr/>
        </p:nvSpPr>
        <p:spPr>
          <a:xfrm>
            <a:off x="4052063" y="4307297"/>
            <a:ext cx="724721" cy="333773"/>
          </a:xfrm>
          <a:prstGeom prst="rect">
            <a:avLst/>
          </a:prstGeom>
        </p:spPr>
        <p:txBody>
          <a:bodyPr wrap="none">
            <a:spAutoFit/>
          </a:bodyPr>
          <a:lstStyle/>
          <a:p>
            <a:pPr lvl="0"/>
            <a:r>
              <a:rPr lang="en-US" sz="1200" dirty="0">
                <a:solidFill>
                  <a:srgbClr val="FFFFFF"/>
                </a:solidFill>
              </a:rPr>
              <a:t>12.0e</a:t>
            </a:r>
            <a:r>
              <a:rPr lang="en-US" sz="1200" baseline="30000" dirty="0">
                <a:solidFill>
                  <a:srgbClr val="FFFFFF"/>
                </a:solidFill>
              </a:rPr>
              <a:t>-</a:t>
            </a:r>
          </a:p>
        </p:txBody>
      </p:sp>
      <p:sp>
        <p:nvSpPr>
          <p:cNvPr id="16" name="Arrow: Down 15">
            <a:extLst>
              <a:ext uri="{FF2B5EF4-FFF2-40B4-BE49-F238E27FC236}">
                <a16:creationId xmlns:a16="http://schemas.microsoft.com/office/drawing/2014/main" id="{F2F2013C-13EB-4B4E-BC46-B531D149BD9A}"/>
              </a:ext>
            </a:extLst>
          </p:cNvPr>
          <p:cNvSpPr/>
          <p:nvPr/>
        </p:nvSpPr>
        <p:spPr bwMode="auto">
          <a:xfrm>
            <a:off x="3877545" y="4796025"/>
            <a:ext cx="1073761" cy="356363"/>
          </a:xfrm>
          <a:prstGeom prst="downArrow">
            <a:avLst/>
          </a:prstGeom>
          <a:solidFill>
            <a:srgbClr val="FFC000"/>
          </a:solidFill>
          <a:ln w="190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Helvetica" pitchFamily="34" charset="0"/>
              </a:rPr>
              <a:t>-9.4e</a:t>
            </a:r>
            <a:r>
              <a:rPr kumimoji="0" lang="en-US" sz="1200" b="1" i="0" u="none" strike="noStrike" cap="none" normalizeH="0" baseline="30000" dirty="0">
                <a:ln>
                  <a:noFill/>
                </a:ln>
                <a:solidFill>
                  <a:schemeClr val="tx1"/>
                </a:solidFill>
                <a:effectLst/>
                <a:latin typeface="Helvetica" pitchFamily="34" charset="0"/>
              </a:rPr>
              <a:t>-</a:t>
            </a:r>
          </a:p>
        </p:txBody>
      </p:sp>
      <p:sp>
        <p:nvSpPr>
          <p:cNvPr id="19" name="TextBox 18">
            <a:extLst>
              <a:ext uri="{FF2B5EF4-FFF2-40B4-BE49-F238E27FC236}">
                <a16:creationId xmlns:a16="http://schemas.microsoft.com/office/drawing/2014/main" id="{66AFEE00-011F-48D1-B628-5EEA906739BB}"/>
              </a:ext>
            </a:extLst>
          </p:cNvPr>
          <p:cNvSpPr txBox="1"/>
          <p:nvPr/>
        </p:nvSpPr>
        <p:spPr>
          <a:xfrm>
            <a:off x="3048597" y="4009327"/>
            <a:ext cx="583717" cy="630460"/>
          </a:xfrm>
          <a:prstGeom prst="rect">
            <a:avLst/>
          </a:prstGeom>
          <a:noFill/>
        </p:spPr>
        <p:txBody>
          <a:bodyPr wrap="none" rtlCol="0">
            <a:spAutoFit/>
          </a:bodyPr>
          <a:lstStyle/>
          <a:p>
            <a:r>
              <a:rPr lang="en-US" dirty="0">
                <a:solidFill>
                  <a:srgbClr val="CC00FF"/>
                </a:solidFill>
              </a:rPr>
              <a:t>f”</a:t>
            </a:r>
          </a:p>
        </p:txBody>
      </p:sp>
      <p:sp>
        <p:nvSpPr>
          <p:cNvPr id="20" name="TextBox 19">
            <a:extLst>
              <a:ext uri="{FF2B5EF4-FFF2-40B4-BE49-F238E27FC236}">
                <a16:creationId xmlns:a16="http://schemas.microsoft.com/office/drawing/2014/main" id="{EB176102-DE9F-4419-A10B-2055C3EF66C9}"/>
              </a:ext>
            </a:extLst>
          </p:cNvPr>
          <p:cNvSpPr txBox="1"/>
          <p:nvPr/>
        </p:nvSpPr>
        <p:spPr>
          <a:xfrm>
            <a:off x="3024617" y="5253671"/>
            <a:ext cx="583717" cy="630460"/>
          </a:xfrm>
          <a:prstGeom prst="rect">
            <a:avLst/>
          </a:prstGeom>
          <a:noFill/>
        </p:spPr>
        <p:txBody>
          <a:bodyPr wrap="square" rtlCol="0">
            <a:spAutoFit/>
          </a:bodyPr>
          <a:lstStyle/>
          <a:p>
            <a:r>
              <a:rPr lang="en-US" dirty="0">
                <a:solidFill>
                  <a:srgbClr val="FF9933"/>
                </a:solidFill>
              </a:rPr>
              <a:t>f’</a:t>
            </a:r>
          </a:p>
        </p:txBody>
      </p:sp>
      <p:pic>
        <p:nvPicPr>
          <p:cNvPr id="22" name="Picture 21">
            <a:extLst>
              <a:ext uri="{FF2B5EF4-FFF2-40B4-BE49-F238E27FC236}">
                <a16:creationId xmlns:a16="http://schemas.microsoft.com/office/drawing/2014/main" id="{155288F8-892A-4796-A358-8A3CB059B226}"/>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61017" t="55719" r="33220" b="33650"/>
          <a:stretch/>
        </p:blipFill>
        <p:spPr>
          <a:xfrm>
            <a:off x="855040" y="2128922"/>
            <a:ext cx="1248399" cy="1250727"/>
          </a:xfrm>
          <a:prstGeom prst="rect">
            <a:avLst/>
          </a:prstGeom>
        </p:spPr>
      </p:pic>
      <p:pic>
        <p:nvPicPr>
          <p:cNvPr id="26" name="Picture 25">
            <a:extLst>
              <a:ext uri="{FF2B5EF4-FFF2-40B4-BE49-F238E27FC236}">
                <a16:creationId xmlns:a16="http://schemas.microsoft.com/office/drawing/2014/main" id="{0D070C40-99B4-4C93-B829-28F28C648967}"/>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5465" t="79113" r="38772" b="10256"/>
          <a:stretch/>
        </p:blipFill>
        <p:spPr>
          <a:xfrm>
            <a:off x="855040" y="4297488"/>
            <a:ext cx="1257792" cy="1260138"/>
          </a:xfrm>
          <a:prstGeom prst="rect">
            <a:avLst/>
          </a:prstGeom>
        </p:spPr>
      </p:pic>
      <p:sp>
        <p:nvSpPr>
          <p:cNvPr id="28" name="TextBox 27">
            <a:extLst>
              <a:ext uri="{FF2B5EF4-FFF2-40B4-BE49-F238E27FC236}">
                <a16:creationId xmlns:a16="http://schemas.microsoft.com/office/drawing/2014/main" id="{5F7F5BD7-E626-4EBE-B11F-76D710565F9B}"/>
              </a:ext>
            </a:extLst>
          </p:cNvPr>
          <p:cNvSpPr txBox="1"/>
          <p:nvPr/>
        </p:nvSpPr>
        <p:spPr>
          <a:xfrm>
            <a:off x="1855179" y="6435886"/>
            <a:ext cx="5509842" cy="400110"/>
          </a:xfrm>
          <a:prstGeom prst="rect">
            <a:avLst/>
          </a:prstGeom>
          <a:noFill/>
        </p:spPr>
        <p:txBody>
          <a:bodyPr wrap="none" rtlCol="0">
            <a:spAutoFit/>
          </a:bodyPr>
          <a:lstStyle/>
          <a:p>
            <a:pPr algn="l"/>
            <a:r>
              <a:rPr lang="en-US" sz="2000" b="0" dirty="0"/>
              <a:t>Our in-house x-ray wavelength =1.54 Å = 8keV</a:t>
            </a:r>
          </a:p>
        </p:txBody>
      </p:sp>
    </p:spTree>
    <p:extLst>
      <p:ext uri="{BB962C8B-B14F-4D97-AF65-F5344CB8AC3E}">
        <p14:creationId xmlns:p14="http://schemas.microsoft.com/office/powerpoint/2010/main" val="2201694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6" y="284514"/>
            <a:ext cx="8118240" cy="1143000"/>
          </a:xfrm>
        </p:spPr>
        <p:txBody>
          <a:bodyPr/>
          <a:lstStyle/>
          <a:p>
            <a:pPr algn="l"/>
            <a:r>
              <a:rPr lang="en-US" sz="3200" dirty="0">
                <a:latin typeface="Helvetica" panose="020B0604020202020204" pitchFamily="34" charset="0"/>
                <a:cs typeface="Helvetica" panose="020B0604020202020204" pitchFamily="34" charset="0"/>
              </a:rPr>
              <a:t>What phasing options are available using the data we collected in house?</a:t>
            </a:r>
          </a:p>
        </p:txBody>
      </p:sp>
      <p:sp>
        <p:nvSpPr>
          <p:cNvPr id="11" name="Rectangle 5">
            <a:extLst>
              <a:ext uri="{FF2B5EF4-FFF2-40B4-BE49-F238E27FC236}">
                <a16:creationId xmlns:a16="http://schemas.microsoft.com/office/drawing/2014/main" id="{FE1246D0-576F-4B49-B630-9EB13BAAAE8B}"/>
              </a:ext>
            </a:extLst>
          </p:cNvPr>
          <p:cNvSpPr txBox="1">
            <a:spLocks noChangeArrowheads="1"/>
          </p:cNvSpPr>
          <p:nvPr/>
        </p:nvSpPr>
        <p:spPr>
          <a:xfrm>
            <a:off x="1746902" y="2386747"/>
            <a:ext cx="2476311" cy="1762180"/>
          </a:xfrm>
          <a:prstGeom prst="rect">
            <a:avLst/>
          </a:prstGeom>
          <a:extLst>
            <a:ext uri="{909E8E84-426E-40DD-AFC4-6F175D3DCCD1}">
              <a14:hiddenFill xmlns:a14="http://schemas.microsoft.com/office/drawing/2010/main">
                <a:solidFill>
                  <a:srgbClr val="6666FF"/>
                </a:solidFill>
              </a14:hiddenFill>
            </a:ext>
            <a:ext uri="{91240B29-F687-4F45-9708-019B960494DF}">
              <a14:hiddenLine xmlns:a14="http://schemas.microsoft.com/office/drawing/2010/main" w="57150" algn="ctr">
                <a:solidFill>
                  <a:srgbClr val="FFFFFF"/>
                </a:solidFill>
                <a:miter lim="800000"/>
                <a:headEnd/>
                <a:tailEnd/>
              </a14:hiddenLine>
            </a:ex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indent="0">
              <a:spcBef>
                <a:spcPct val="0"/>
              </a:spcBef>
              <a:buFontTx/>
              <a:buNone/>
            </a:pPr>
            <a:r>
              <a:rPr lang="en-US" sz="2000" b="1" kern="0" dirty="0" err="1">
                <a:latin typeface="Helvetica" pitchFamily="34" charset="0"/>
              </a:rPr>
              <a:t>Isomorphous</a:t>
            </a:r>
            <a:endParaRPr lang="en-US" sz="2000" kern="0" dirty="0">
              <a:latin typeface="Helvetica" pitchFamily="34" charset="0"/>
            </a:endParaRPr>
          </a:p>
          <a:p>
            <a:pPr indent="0">
              <a:spcBef>
                <a:spcPct val="0"/>
              </a:spcBef>
              <a:buFontTx/>
              <a:buNone/>
            </a:pPr>
            <a:endParaRPr lang="en-US" sz="2000" kern="0" dirty="0">
              <a:latin typeface="Helvetica" pitchFamily="34" charset="0"/>
            </a:endParaRPr>
          </a:p>
          <a:p>
            <a:pPr indent="0">
              <a:spcBef>
                <a:spcPct val="0"/>
              </a:spcBef>
              <a:buFontTx/>
              <a:buNone/>
            </a:pPr>
            <a:r>
              <a:rPr lang="en-US" sz="2000" b="1" kern="0" dirty="0">
                <a:latin typeface="Helvetica" pitchFamily="34" charset="0"/>
              </a:rPr>
              <a:t>Anomalous</a:t>
            </a:r>
          </a:p>
          <a:p>
            <a:pPr indent="0">
              <a:spcBef>
                <a:spcPct val="0"/>
              </a:spcBef>
              <a:buFontTx/>
              <a:buNone/>
            </a:pPr>
            <a:endParaRPr lang="en-US" sz="2000" b="1" kern="0" dirty="0">
              <a:latin typeface="Helvetica" pitchFamily="34" charset="0"/>
            </a:endParaRPr>
          </a:p>
          <a:p>
            <a:pPr indent="0">
              <a:spcBef>
                <a:spcPct val="0"/>
              </a:spcBef>
              <a:buFontTx/>
              <a:buNone/>
            </a:pPr>
            <a:r>
              <a:rPr lang="en-US" sz="2000" b="1" kern="0" dirty="0">
                <a:latin typeface="Helvetica" pitchFamily="34" charset="0"/>
              </a:rPr>
              <a:t>Dispersive</a:t>
            </a:r>
            <a:endParaRPr lang="en-US" sz="2000" kern="0" dirty="0">
              <a:latin typeface="Helvetica" pitchFamily="34" charset="0"/>
            </a:endParaRPr>
          </a:p>
        </p:txBody>
      </p:sp>
      <p:sp>
        <p:nvSpPr>
          <p:cNvPr id="12" name="Rectangle 9">
            <a:extLst>
              <a:ext uri="{FF2B5EF4-FFF2-40B4-BE49-F238E27FC236}">
                <a16:creationId xmlns:a16="http://schemas.microsoft.com/office/drawing/2014/main" id="{2695E792-3355-4BD5-9D54-9127F1844068}"/>
              </a:ext>
            </a:extLst>
          </p:cNvPr>
          <p:cNvSpPr>
            <a:spLocks noChangeArrowheads="1"/>
          </p:cNvSpPr>
          <p:nvPr/>
        </p:nvSpPr>
        <p:spPr bwMode="auto">
          <a:xfrm>
            <a:off x="3878992" y="2299087"/>
            <a:ext cx="4470400" cy="49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20000"/>
              </a:lnSpc>
              <a:defRPr/>
            </a:pPr>
            <a:r>
              <a:rPr lang="en-US" sz="2400" dirty="0">
                <a:solidFill>
                  <a:srgbClr val="3366FF"/>
                </a:solidFill>
              </a:rPr>
              <a:t>F</a:t>
            </a:r>
            <a:r>
              <a:rPr lang="en-US" sz="2400" baseline="-25000" dirty="0">
                <a:solidFill>
                  <a:srgbClr val="3366FF"/>
                </a:solidFill>
              </a:rPr>
              <a:t>P</a:t>
            </a:r>
            <a:r>
              <a:rPr lang="en-US" sz="2400" baseline="-50000" dirty="0">
                <a:solidFill>
                  <a:srgbClr val="3366FF"/>
                </a:solidFill>
              </a:rPr>
              <a:t>(</a:t>
            </a:r>
            <a:r>
              <a:rPr lang="en-US" sz="2400" baseline="-50000" dirty="0" err="1">
                <a:solidFill>
                  <a:srgbClr val="3366FF"/>
                </a:solidFill>
              </a:rPr>
              <a:t>hkl</a:t>
            </a:r>
            <a:r>
              <a:rPr lang="en-US" sz="2400" baseline="-50000" dirty="0">
                <a:solidFill>
                  <a:srgbClr val="3366FF"/>
                </a:solidFill>
              </a:rPr>
              <a:t>)</a:t>
            </a:r>
            <a:r>
              <a:rPr lang="en-US" sz="2400" dirty="0">
                <a:solidFill>
                  <a:srgbClr val="080808"/>
                </a:solidFill>
              </a:rPr>
              <a:t>= </a:t>
            </a:r>
            <a:r>
              <a:rPr lang="en-US" sz="2400" dirty="0" err="1">
                <a:solidFill>
                  <a:srgbClr val="33CC33"/>
                </a:solidFill>
              </a:rPr>
              <a:t>F</a:t>
            </a:r>
            <a:r>
              <a:rPr lang="en-US" sz="2400" baseline="-25000" dirty="0" err="1">
                <a:solidFill>
                  <a:srgbClr val="33CC33"/>
                </a:solidFill>
              </a:rPr>
              <a:t>PHg</a:t>
            </a:r>
            <a:r>
              <a:rPr lang="en-US" sz="2400" baseline="-25000" dirty="0">
                <a:solidFill>
                  <a:srgbClr val="33CC33"/>
                </a:solidFill>
              </a:rPr>
              <a:t> </a:t>
            </a:r>
            <a:r>
              <a:rPr lang="en-US" sz="2400" baseline="-50000" dirty="0">
                <a:solidFill>
                  <a:srgbClr val="33CC33"/>
                </a:solidFill>
              </a:rPr>
              <a:t>(</a:t>
            </a:r>
            <a:r>
              <a:rPr lang="en-US" sz="2400" baseline="-50000" dirty="0" err="1">
                <a:solidFill>
                  <a:srgbClr val="33CC33"/>
                </a:solidFill>
              </a:rPr>
              <a:t>hkl</a:t>
            </a:r>
            <a:r>
              <a:rPr lang="en-US" sz="2400" baseline="-50000" dirty="0">
                <a:solidFill>
                  <a:srgbClr val="33CC33"/>
                </a:solidFill>
              </a:rPr>
              <a:t>)      </a:t>
            </a:r>
            <a:r>
              <a:rPr lang="en-US" sz="2400" dirty="0">
                <a:solidFill>
                  <a:srgbClr val="080808"/>
                </a:solidFill>
              </a:rPr>
              <a:t>- </a:t>
            </a:r>
            <a:r>
              <a:rPr lang="en-US" sz="2400" dirty="0" err="1">
                <a:solidFill>
                  <a:srgbClr val="FF0000"/>
                </a:solidFill>
              </a:rPr>
              <a:t>f</a:t>
            </a:r>
            <a:r>
              <a:rPr lang="en-US" sz="2400" baseline="-25000" dirty="0" err="1">
                <a:solidFill>
                  <a:srgbClr val="FF0000"/>
                </a:solidFill>
              </a:rPr>
              <a:t>Hg</a:t>
            </a:r>
            <a:r>
              <a:rPr lang="en-US" sz="2400" baseline="-50000" dirty="0">
                <a:solidFill>
                  <a:srgbClr val="FF0000"/>
                </a:solidFill>
              </a:rPr>
              <a:t>(</a:t>
            </a:r>
            <a:r>
              <a:rPr lang="en-US" sz="2400" baseline="-50000" dirty="0" err="1">
                <a:solidFill>
                  <a:srgbClr val="FF0000"/>
                </a:solidFill>
              </a:rPr>
              <a:t>hkl</a:t>
            </a:r>
            <a:r>
              <a:rPr lang="en-US" sz="2400" baseline="-50000" dirty="0">
                <a:solidFill>
                  <a:srgbClr val="FF0000"/>
                </a:solidFill>
              </a:rPr>
              <a:t>)</a:t>
            </a:r>
          </a:p>
        </p:txBody>
      </p:sp>
      <p:sp>
        <p:nvSpPr>
          <p:cNvPr id="13" name="Line 15">
            <a:extLst>
              <a:ext uri="{FF2B5EF4-FFF2-40B4-BE49-F238E27FC236}">
                <a16:creationId xmlns:a16="http://schemas.microsoft.com/office/drawing/2014/main" id="{BB5807EB-9C66-44E7-B8E9-9AF13B76B254}"/>
              </a:ext>
            </a:extLst>
          </p:cNvPr>
          <p:cNvSpPr>
            <a:spLocks noChangeShapeType="1"/>
          </p:cNvSpPr>
          <p:nvPr/>
        </p:nvSpPr>
        <p:spPr bwMode="auto">
          <a:xfrm>
            <a:off x="3984213" y="2405209"/>
            <a:ext cx="281035" cy="0"/>
          </a:xfrm>
          <a:prstGeom prst="line">
            <a:avLst/>
          </a:prstGeom>
          <a:noFill/>
          <a:ln w="381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16">
            <a:extLst>
              <a:ext uri="{FF2B5EF4-FFF2-40B4-BE49-F238E27FC236}">
                <a16:creationId xmlns:a16="http://schemas.microsoft.com/office/drawing/2014/main" id="{9F56F025-45D0-4BF3-A702-F2B1605ED3CF}"/>
              </a:ext>
            </a:extLst>
          </p:cNvPr>
          <p:cNvSpPr>
            <a:spLocks noChangeShapeType="1"/>
          </p:cNvSpPr>
          <p:nvPr/>
        </p:nvSpPr>
        <p:spPr bwMode="auto">
          <a:xfrm>
            <a:off x="5011118" y="2405209"/>
            <a:ext cx="281035" cy="0"/>
          </a:xfrm>
          <a:prstGeom prst="line">
            <a:avLst/>
          </a:prstGeom>
          <a:noFill/>
          <a:ln w="381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17">
            <a:extLst>
              <a:ext uri="{FF2B5EF4-FFF2-40B4-BE49-F238E27FC236}">
                <a16:creationId xmlns:a16="http://schemas.microsoft.com/office/drawing/2014/main" id="{E42BEC7E-08C2-4A7E-AA6F-45BB954CE132}"/>
              </a:ext>
            </a:extLst>
          </p:cNvPr>
          <p:cNvSpPr>
            <a:spLocks noChangeShapeType="1"/>
          </p:cNvSpPr>
          <p:nvPr/>
        </p:nvSpPr>
        <p:spPr bwMode="auto">
          <a:xfrm>
            <a:off x="6590797" y="2405209"/>
            <a:ext cx="28103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15">
            <a:extLst>
              <a:ext uri="{FF2B5EF4-FFF2-40B4-BE49-F238E27FC236}">
                <a16:creationId xmlns:a16="http://schemas.microsoft.com/office/drawing/2014/main" id="{6270A0EE-C988-4D6D-B51E-DE40B45B6521}"/>
              </a:ext>
            </a:extLst>
          </p:cNvPr>
          <p:cNvSpPr>
            <a:spLocks noChangeShapeType="1"/>
          </p:cNvSpPr>
          <p:nvPr/>
        </p:nvSpPr>
        <p:spPr bwMode="auto">
          <a:xfrm>
            <a:off x="3989683" y="2987762"/>
            <a:ext cx="281035" cy="0"/>
          </a:xfrm>
          <a:prstGeom prst="line">
            <a:avLst/>
          </a:prstGeom>
          <a:noFill/>
          <a:ln w="381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16">
            <a:extLst>
              <a:ext uri="{FF2B5EF4-FFF2-40B4-BE49-F238E27FC236}">
                <a16:creationId xmlns:a16="http://schemas.microsoft.com/office/drawing/2014/main" id="{0FB886F4-AB79-4FDD-8619-6E6B9A4DB004}"/>
              </a:ext>
            </a:extLst>
          </p:cNvPr>
          <p:cNvSpPr>
            <a:spLocks noChangeShapeType="1"/>
          </p:cNvSpPr>
          <p:nvPr/>
        </p:nvSpPr>
        <p:spPr bwMode="auto">
          <a:xfrm>
            <a:off x="5004743" y="2987762"/>
            <a:ext cx="281035" cy="0"/>
          </a:xfrm>
          <a:prstGeom prst="line">
            <a:avLst/>
          </a:prstGeom>
          <a:noFill/>
          <a:ln w="381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17">
            <a:extLst>
              <a:ext uri="{FF2B5EF4-FFF2-40B4-BE49-F238E27FC236}">
                <a16:creationId xmlns:a16="http://schemas.microsoft.com/office/drawing/2014/main" id="{16DFF808-2E4E-43D1-9AB7-96F952036D27}"/>
              </a:ext>
            </a:extLst>
          </p:cNvPr>
          <p:cNvSpPr>
            <a:spLocks noChangeShapeType="1"/>
          </p:cNvSpPr>
          <p:nvPr/>
        </p:nvSpPr>
        <p:spPr bwMode="auto">
          <a:xfrm>
            <a:off x="6594815" y="3000825"/>
            <a:ext cx="28103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Rectangle 9">
            <a:extLst>
              <a:ext uri="{FF2B5EF4-FFF2-40B4-BE49-F238E27FC236}">
                <a16:creationId xmlns:a16="http://schemas.microsoft.com/office/drawing/2014/main" id="{536F1E1B-7CDF-484E-9458-CA2A75C8AA78}"/>
              </a:ext>
            </a:extLst>
          </p:cNvPr>
          <p:cNvSpPr>
            <a:spLocks noChangeArrowheads="1"/>
          </p:cNvSpPr>
          <p:nvPr/>
        </p:nvSpPr>
        <p:spPr bwMode="auto">
          <a:xfrm>
            <a:off x="3878992" y="2890723"/>
            <a:ext cx="4075355" cy="49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20000"/>
              </a:lnSpc>
              <a:defRPr/>
            </a:pPr>
            <a:r>
              <a:rPr lang="en-US" sz="2400" dirty="0">
                <a:solidFill>
                  <a:srgbClr val="3366FF"/>
                </a:solidFill>
              </a:rPr>
              <a:t>F</a:t>
            </a:r>
            <a:r>
              <a:rPr lang="en-US" sz="2400" baseline="-25000" dirty="0">
                <a:solidFill>
                  <a:srgbClr val="3366FF"/>
                </a:solidFill>
              </a:rPr>
              <a:t>P</a:t>
            </a:r>
            <a:r>
              <a:rPr lang="en-US" sz="2400" baseline="-50000" dirty="0">
                <a:solidFill>
                  <a:srgbClr val="3366FF"/>
                </a:solidFill>
              </a:rPr>
              <a:t>(</a:t>
            </a:r>
            <a:r>
              <a:rPr lang="en-US" sz="2400" baseline="-50000" dirty="0" err="1">
                <a:solidFill>
                  <a:srgbClr val="3366FF"/>
                </a:solidFill>
              </a:rPr>
              <a:t>hkl</a:t>
            </a:r>
            <a:r>
              <a:rPr lang="en-US" sz="2400" baseline="-50000" dirty="0">
                <a:solidFill>
                  <a:srgbClr val="3366FF"/>
                </a:solidFill>
              </a:rPr>
              <a:t>)</a:t>
            </a:r>
            <a:r>
              <a:rPr lang="en-US" sz="2400" dirty="0">
                <a:solidFill>
                  <a:srgbClr val="080808"/>
                </a:solidFill>
              </a:rPr>
              <a:t>= </a:t>
            </a:r>
            <a:r>
              <a:rPr lang="en-US" sz="2400" dirty="0" err="1">
                <a:solidFill>
                  <a:srgbClr val="33CC33"/>
                </a:solidFill>
              </a:rPr>
              <a:t>F</a:t>
            </a:r>
            <a:r>
              <a:rPr lang="en-US" sz="2400" baseline="-25000" dirty="0" err="1">
                <a:solidFill>
                  <a:srgbClr val="33CC33"/>
                </a:solidFill>
              </a:rPr>
              <a:t>PHg</a:t>
            </a:r>
            <a:r>
              <a:rPr lang="en-US" sz="2400" baseline="-50000" dirty="0">
                <a:solidFill>
                  <a:srgbClr val="33CC33"/>
                </a:solidFill>
              </a:rPr>
              <a:t>(-h-k-l)</a:t>
            </a:r>
            <a:r>
              <a:rPr lang="en-US" sz="2400" dirty="0">
                <a:solidFill>
                  <a:srgbClr val="33CC33"/>
                </a:solidFill>
              </a:rPr>
              <a:t>* </a:t>
            </a:r>
            <a:r>
              <a:rPr lang="en-US" sz="2400" dirty="0">
                <a:solidFill>
                  <a:srgbClr val="080808"/>
                </a:solidFill>
              </a:rPr>
              <a:t>- </a:t>
            </a:r>
            <a:r>
              <a:rPr lang="en-US" sz="2400" dirty="0" err="1">
                <a:solidFill>
                  <a:srgbClr val="FF0000"/>
                </a:solidFill>
              </a:rPr>
              <a:t>f</a:t>
            </a:r>
            <a:r>
              <a:rPr lang="en-US" sz="2400" baseline="-25000" dirty="0" err="1">
                <a:solidFill>
                  <a:srgbClr val="FF0000"/>
                </a:solidFill>
              </a:rPr>
              <a:t>Hg</a:t>
            </a:r>
            <a:r>
              <a:rPr lang="en-US" sz="2400" baseline="-50000" dirty="0">
                <a:solidFill>
                  <a:srgbClr val="FF0000"/>
                </a:solidFill>
              </a:rPr>
              <a:t>(-h-k-l)</a:t>
            </a:r>
            <a:r>
              <a:rPr lang="en-US" sz="2400" dirty="0">
                <a:solidFill>
                  <a:srgbClr val="FF0000"/>
                </a:solidFill>
              </a:rPr>
              <a:t>*</a:t>
            </a:r>
          </a:p>
        </p:txBody>
      </p:sp>
      <p:sp>
        <p:nvSpPr>
          <p:cNvPr id="20" name="Rectangle 19">
            <a:extLst>
              <a:ext uri="{FF2B5EF4-FFF2-40B4-BE49-F238E27FC236}">
                <a16:creationId xmlns:a16="http://schemas.microsoft.com/office/drawing/2014/main" id="{82547DFE-20B9-41E6-BF50-FACCF8854CB4}"/>
              </a:ext>
            </a:extLst>
          </p:cNvPr>
          <p:cNvSpPr/>
          <p:nvPr/>
        </p:nvSpPr>
        <p:spPr>
          <a:xfrm>
            <a:off x="3458947" y="1831723"/>
            <a:ext cx="1997662" cy="424732"/>
          </a:xfrm>
          <a:prstGeom prst="rect">
            <a:avLst/>
          </a:prstGeom>
        </p:spPr>
        <p:txBody>
          <a:bodyPr wrap="none">
            <a:spAutoFit/>
          </a:bodyPr>
          <a:lstStyle/>
          <a:p>
            <a:pPr>
              <a:lnSpc>
                <a:spcPct val="90000"/>
              </a:lnSpc>
            </a:pPr>
            <a:r>
              <a:rPr lang="en-US" sz="2400" kern="0"/>
              <a:t>PCMBS (Hg)</a:t>
            </a:r>
            <a:endParaRPr lang="en-US" sz="2400" kern="0" dirty="0"/>
          </a:p>
        </p:txBody>
      </p:sp>
      <p:sp>
        <p:nvSpPr>
          <p:cNvPr id="21" name="Rectangle 20">
            <a:extLst>
              <a:ext uri="{FF2B5EF4-FFF2-40B4-BE49-F238E27FC236}">
                <a16:creationId xmlns:a16="http://schemas.microsoft.com/office/drawing/2014/main" id="{BCC6F428-D893-46B3-BDCC-19BD72F1E4E0}"/>
              </a:ext>
            </a:extLst>
          </p:cNvPr>
          <p:cNvSpPr/>
          <p:nvPr/>
        </p:nvSpPr>
        <p:spPr>
          <a:xfrm>
            <a:off x="2422244" y="4538260"/>
            <a:ext cx="4163319" cy="424732"/>
          </a:xfrm>
          <a:prstGeom prst="rect">
            <a:avLst/>
          </a:prstGeom>
        </p:spPr>
        <p:txBody>
          <a:bodyPr wrap="none">
            <a:spAutoFit/>
          </a:bodyPr>
          <a:lstStyle/>
          <a:p>
            <a:pPr>
              <a:lnSpc>
                <a:spcPct val="90000"/>
              </a:lnSpc>
            </a:pPr>
            <a:r>
              <a:rPr lang="en-US" sz="2400" kern="0" dirty="0"/>
              <a:t>For Lanthanides (</a:t>
            </a:r>
            <a:r>
              <a:rPr lang="en-US" sz="2400" kern="0" dirty="0" err="1"/>
              <a:t>Gd</a:t>
            </a:r>
            <a:r>
              <a:rPr lang="en-US" sz="2400" kern="0" dirty="0"/>
              <a:t> or Eu)</a:t>
            </a:r>
          </a:p>
        </p:txBody>
      </p:sp>
      <p:sp>
        <p:nvSpPr>
          <p:cNvPr id="22" name="Rectangle 9">
            <a:extLst>
              <a:ext uri="{FF2B5EF4-FFF2-40B4-BE49-F238E27FC236}">
                <a16:creationId xmlns:a16="http://schemas.microsoft.com/office/drawing/2014/main" id="{C453D4C8-B18D-4863-BF56-032906458AEF}"/>
              </a:ext>
            </a:extLst>
          </p:cNvPr>
          <p:cNvSpPr>
            <a:spLocks noChangeArrowheads="1"/>
          </p:cNvSpPr>
          <p:nvPr/>
        </p:nvSpPr>
        <p:spPr bwMode="auto">
          <a:xfrm>
            <a:off x="3878992" y="3496007"/>
            <a:ext cx="4642416" cy="49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20000"/>
              </a:lnSpc>
              <a:defRPr/>
            </a:pPr>
            <a:r>
              <a:rPr lang="en-US" sz="2400" dirty="0">
                <a:solidFill>
                  <a:srgbClr val="3366FF"/>
                </a:solidFill>
              </a:rPr>
              <a:t>F</a:t>
            </a:r>
            <a:r>
              <a:rPr lang="en-US" sz="2400" baseline="-25000" dirty="0">
                <a:solidFill>
                  <a:srgbClr val="3366FF"/>
                </a:solidFill>
              </a:rPr>
              <a:t>P</a:t>
            </a:r>
            <a:r>
              <a:rPr lang="en-US" sz="2400" baseline="-50000" dirty="0">
                <a:solidFill>
                  <a:srgbClr val="3366FF"/>
                </a:solidFill>
              </a:rPr>
              <a:t>(</a:t>
            </a:r>
            <a:r>
              <a:rPr lang="en-US" sz="2400" baseline="-50000" dirty="0" err="1">
                <a:solidFill>
                  <a:srgbClr val="3366FF"/>
                </a:solidFill>
              </a:rPr>
              <a:t>hkl</a:t>
            </a:r>
            <a:r>
              <a:rPr lang="en-US" sz="2400" baseline="-50000" dirty="0">
                <a:solidFill>
                  <a:srgbClr val="3366FF"/>
                </a:solidFill>
              </a:rPr>
              <a:t>)</a:t>
            </a:r>
            <a:r>
              <a:rPr lang="en-US" sz="2400" dirty="0">
                <a:solidFill>
                  <a:srgbClr val="080808"/>
                </a:solidFill>
              </a:rPr>
              <a:t>= </a:t>
            </a:r>
            <a:r>
              <a:rPr lang="en-US" sz="2400" dirty="0" err="1">
                <a:solidFill>
                  <a:srgbClr val="33CC33"/>
                </a:solidFill>
              </a:rPr>
              <a:t>F</a:t>
            </a:r>
            <a:r>
              <a:rPr lang="en-US" sz="2400" baseline="-25000" dirty="0" err="1">
                <a:solidFill>
                  <a:srgbClr val="33CC33"/>
                </a:solidFill>
              </a:rPr>
              <a:t>PHg</a:t>
            </a:r>
            <a:r>
              <a:rPr lang="en-US" sz="2400" baseline="-50000" dirty="0">
                <a:solidFill>
                  <a:srgbClr val="33CC33"/>
                </a:solidFill>
              </a:rPr>
              <a:t>(</a:t>
            </a:r>
            <a:r>
              <a:rPr lang="en-US" sz="2400" baseline="-50000" dirty="0" err="1">
                <a:solidFill>
                  <a:srgbClr val="33CC33"/>
                </a:solidFill>
              </a:rPr>
              <a:t>hkl</a:t>
            </a:r>
            <a:r>
              <a:rPr lang="en-US" sz="2400" baseline="-50000" dirty="0">
                <a:solidFill>
                  <a:srgbClr val="33CC33"/>
                </a:solidFill>
              </a:rPr>
              <a:t>)</a:t>
            </a:r>
            <a:r>
              <a:rPr lang="en-US" sz="2400" baseline="-50000" dirty="0">
                <a:solidFill>
                  <a:srgbClr val="33CC33"/>
                </a:solidFill>
                <a:latin typeface="Symbol" panose="05050102010706020507" pitchFamily="18" charset="2"/>
              </a:rPr>
              <a:t>l</a:t>
            </a:r>
            <a:r>
              <a:rPr lang="en-US" sz="2400" baseline="-80000" dirty="0">
                <a:solidFill>
                  <a:srgbClr val="33CC33"/>
                </a:solidFill>
              </a:rPr>
              <a:t>n</a:t>
            </a:r>
            <a:r>
              <a:rPr lang="en-US" sz="2400" dirty="0">
                <a:solidFill>
                  <a:srgbClr val="33CC33"/>
                </a:solidFill>
              </a:rPr>
              <a:t>  </a:t>
            </a:r>
            <a:r>
              <a:rPr lang="en-US" sz="2400" dirty="0">
                <a:solidFill>
                  <a:srgbClr val="080808"/>
                </a:solidFill>
              </a:rPr>
              <a:t>- </a:t>
            </a:r>
            <a:r>
              <a:rPr lang="en-US" sz="2400" dirty="0" err="1">
                <a:solidFill>
                  <a:srgbClr val="FF0000"/>
                </a:solidFill>
              </a:rPr>
              <a:t>f</a:t>
            </a:r>
            <a:r>
              <a:rPr lang="en-US" sz="2400" baseline="-25000" dirty="0" err="1">
                <a:solidFill>
                  <a:srgbClr val="FF0000"/>
                </a:solidFill>
              </a:rPr>
              <a:t>Hg</a:t>
            </a:r>
            <a:r>
              <a:rPr lang="en-US" sz="2400" baseline="-50000" dirty="0">
                <a:solidFill>
                  <a:srgbClr val="FF0000"/>
                </a:solidFill>
              </a:rPr>
              <a:t>(</a:t>
            </a:r>
            <a:r>
              <a:rPr lang="en-US" sz="2400" baseline="-50000" dirty="0" err="1">
                <a:solidFill>
                  <a:srgbClr val="FF0000"/>
                </a:solidFill>
              </a:rPr>
              <a:t>hkl</a:t>
            </a:r>
            <a:r>
              <a:rPr lang="en-US" sz="2400" baseline="-50000" dirty="0">
                <a:solidFill>
                  <a:srgbClr val="FF0000"/>
                </a:solidFill>
              </a:rPr>
              <a:t>)</a:t>
            </a:r>
            <a:r>
              <a:rPr lang="en-US" sz="2400" baseline="-50000" dirty="0">
                <a:solidFill>
                  <a:srgbClr val="FF0000"/>
                </a:solidFill>
                <a:latin typeface="Symbol" panose="05050102010706020507" pitchFamily="18" charset="2"/>
              </a:rPr>
              <a:t>l</a:t>
            </a:r>
            <a:r>
              <a:rPr lang="en-US" sz="2400" baseline="-80000" dirty="0">
                <a:solidFill>
                  <a:srgbClr val="FF0000"/>
                </a:solidFill>
              </a:rPr>
              <a:t>n</a:t>
            </a:r>
            <a:endParaRPr lang="en-US" sz="2400" dirty="0">
              <a:solidFill>
                <a:srgbClr val="FF0000"/>
              </a:solidFill>
            </a:endParaRPr>
          </a:p>
        </p:txBody>
      </p:sp>
      <p:grpSp>
        <p:nvGrpSpPr>
          <p:cNvPr id="23" name="Group 22">
            <a:extLst>
              <a:ext uri="{FF2B5EF4-FFF2-40B4-BE49-F238E27FC236}">
                <a16:creationId xmlns:a16="http://schemas.microsoft.com/office/drawing/2014/main" id="{658C4EEE-07D3-4D4C-8C3E-23A176E3ED8B}"/>
              </a:ext>
            </a:extLst>
          </p:cNvPr>
          <p:cNvGrpSpPr/>
          <p:nvPr/>
        </p:nvGrpSpPr>
        <p:grpSpPr>
          <a:xfrm>
            <a:off x="3996273" y="3604194"/>
            <a:ext cx="2886167" cy="13063"/>
            <a:chOff x="4282881" y="3222050"/>
            <a:chExt cx="2886167" cy="13063"/>
          </a:xfrm>
        </p:grpSpPr>
        <p:sp>
          <p:nvSpPr>
            <p:cNvPr id="24" name="Line 15">
              <a:extLst>
                <a:ext uri="{FF2B5EF4-FFF2-40B4-BE49-F238E27FC236}">
                  <a16:creationId xmlns:a16="http://schemas.microsoft.com/office/drawing/2014/main" id="{6353B84B-26A1-4BFE-9003-46BDFD41A86A}"/>
                </a:ext>
              </a:extLst>
            </p:cNvPr>
            <p:cNvSpPr>
              <a:spLocks noChangeShapeType="1"/>
            </p:cNvSpPr>
            <p:nvPr/>
          </p:nvSpPr>
          <p:spPr bwMode="auto">
            <a:xfrm>
              <a:off x="4282881" y="3222050"/>
              <a:ext cx="281035" cy="0"/>
            </a:xfrm>
            <a:prstGeom prst="line">
              <a:avLst/>
            </a:prstGeom>
            <a:noFill/>
            <a:ln w="381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Line 16">
              <a:extLst>
                <a:ext uri="{FF2B5EF4-FFF2-40B4-BE49-F238E27FC236}">
                  <a16:creationId xmlns:a16="http://schemas.microsoft.com/office/drawing/2014/main" id="{DCA21BD4-5719-4642-A675-A945A6BC154B}"/>
                </a:ext>
              </a:extLst>
            </p:cNvPr>
            <p:cNvSpPr>
              <a:spLocks noChangeShapeType="1"/>
            </p:cNvSpPr>
            <p:nvPr/>
          </p:nvSpPr>
          <p:spPr bwMode="auto">
            <a:xfrm>
              <a:off x="5297941" y="3222050"/>
              <a:ext cx="281035" cy="0"/>
            </a:xfrm>
            <a:prstGeom prst="line">
              <a:avLst/>
            </a:prstGeom>
            <a:noFill/>
            <a:ln w="381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Line 17">
              <a:extLst>
                <a:ext uri="{FF2B5EF4-FFF2-40B4-BE49-F238E27FC236}">
                  <a16:creationId xmlns:a16="http://schemas.microsoft.com/office/drawing/2014/main" id="{5E7F8EDA-1BA4-4859-9315-91258617335E}"/>
                </a:ext>
              </a:extLst>
            </p:cNvPr>
            <p:cNvSpPr>
              <a:spLocks noChangeShapeType="1"/>
            </p:cNvSpPr>
            <p:nvPr/>
          </p:nvSpPr>
          <p:spPr bwMode="auto">
            <a:xfrm>
              <a:off x="6888013" y="3235113"/>
              <a:ext cx="28103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aphicFrame>
        <p:nvGraphicFramePr>
          <p:cNvPr id="27" name="Table 26">
            <a:extLst>
              <a:ext uri="{FF2B5EF4-FFF2-40B4-BE49-F238E27FC236}">
                <a16:creationId xmlns:a16="http://schemas.microsoft.com/office/drawing/2014/main" id="{E108EB0C-CF19-477A-8D80-2A43EA06472A}"/>
              </a:ext>
            </a:extLst>
          </p:cNvPr>
          <p:cNvGraphicFramePr>
            <a:graphicFrameLocks noGrp="1"/>
          </p:cNvGraphicFramePr>
          <p:nvPr>
            <p:extLst>
              <p:ext uri="{D42A27DB-BD31-4B8C-83A1-F6EECF244321}">
                <p14:modId xmlns:p14="http://schemas.microsoft.com/office/powerpoint/2010/main" val="1427782861"/>
              </p:ext>
            </p:extLst>
          </p:nvPr>
        </p:nvGraphicFramePr>
        <p:xfrm>
          <a:off x="899926" y="2039775"/>
          <a:ext cx="1133584" cy="2011680"/>
        </p:xfrm>
        <a:graphic>
          <a:graphicData uri="http://schemas.openxmlformats.org/drawingml/2006/table">
            <a:tbl>
              <a:tblPr firstRow="1" bandRow="1">
                <a:tableStyleId>{5940675A-B579-460E-94D1-54222C63F5DA}</a:tableStyleId>
              </a:tblPr>
              <a:tblGrid>
                <a:gridCol w="566792">
                  <a:extLst>
                    <a:ext uri="{9D8B030D-6E8A-4147-A177-3AD203B41FA5}">
                      <a16:colId xmlns:a16="http://schemas.microsoft.com/office/drawing/2014/main" val="20000"/>
                    </a:ext>
                  </a:extLst>
                </a:gridCol>
                <a:gridCol w="566792">
                  <a:extLst>
                    <a:ext uri="{9D8B030D-6E8A-4147-A177-3AD203B41FA5}">
                      <a16:colId xmlns:a16="http://schemas.microsoft.com/office/drawing/2014/main" val="20001"/>
                    </a:ext>
                  </a:extLst>
                </a:gridCol>
              </a:tblGrid>
              <a:tr h="293725">
                <a:tc>
                  <a:txBody>
                    <a:bodyPr/>
                    <a:lstStyle/>
                    <a:p>
                      <a:r>
                        <a:rPr lang="en-US" dirty="0">
                          <a:latin typeface="Arial" panose="020B0604020202020204" pitchFamily="34" charset="0"/>
                          <a:cs typeface="Arial" panose="020B0604020202020204" pitchFamily="34" charset="0"/>
                        </a:rPr>
                        <a:t>Yes</a:t>
                      </a:r>
                    </a:p>
                  </a:txBody>
                  <a:tcPr/>
                </a:tc>
                <a:tc>
                  <a:txBody>
                    <a:bodyPr/>
                    <a:lstStyle/>
                    <a:p>
                      <a:r>
                        <a:rPr lang="en-US" dirty="0">
                          <a:latin typeface="Arial" panose="020B0604020202020204" pitchFamily="34" charset="0"/>
                          <a:cs typeface="Arial" panose="020B0604020202020204" pitchFamily="34" charset="0"/>
                        </a:rPr>
                        <a:t>No</a:t>
                      </a:r>
                    </a:p>
                  </a:txBody>
                  <a:tcPr/>
                </a:tc>
                <a:extLst>
                  <a:ext uri="{0D108BD9-81ED-4DB2-BD59-A6C34878D82A}">
                    <a16:rowId xmlns:a16="http://schemas.microsoft.com/office/drawing/2014/main" val="10000"/>
                  </a:ext>
                </a:extLst>
              </a:tr>
              <a:tr h="293725">
                <a:tc>
                  <a:txBody>
                    <a:bodyPr/>
                    <a:lstStyle/>
                    <a:p>
                      <a:endParaRPr lang="en-US" sz="3000" baseline="0" dirty="0">
                        <a:latin typeface="Arial" panose="020B0604020202020204" pitchFamily="34" charset="0"/>
                        <a:cs typeface="Arial" panose="020B0604020202020204" pitchFamily="34" charset="0"/>
                      </a:endParaRPr>
                    </a:p>
                  </a:txBody>
                  <a:tcPr/>
                </a:tc>
                <a:tc>
                  <a:txBody>
                    <a:bodyPr/>
                    <a:lstStyle/>
                    <a:p>
                      <a:endParaRPr lang="en-US" sz="3000" baseline="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293725">
                <a:tc>
                  <a:txBody>
                    <a:bodyPr/>
                    <a:lstStyle/>
                    <a:p>
                      <a:endParaRPr lang="en-US" sz="3000" baseline="0" dirty="0">
                        <a:latin typeface="Arial" panose="020B0604020202020204" pitchFamily="34" charset="0"/>
                        <a:cs typeface="Arial" panose="020B0604020202020204" pitchFamily="34" charset="0"/>
                      </a:endParaRPr>
                    </a:p>
                  </a:txBody>
                  <a:tcPr/>
                </a:tc>
                <a:tc>
                  <a:txBody>
                    <a:bodyPr/>
                    <a:lstStyle/>
                    <a:p>
                      <a:endParaRPr lang="en-US" sz="3000" baseline="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293725">
                <a:tc>
                  <a:txBody>
                    <a:bodyPr/>
                    <a:lstStyle/>
                    <a:p>
                      <a:endParaRPr lang="en-US" sz="3000" baseline="0">
                        <a:latin typeface="Arial" panose="020B0604020202020204" pitchFamily="34" charset="0"/>
                        <a:cs typeface="Arial" panose="020B0604020202020204" pitchFamily="34" charset="0"/>
                      </a:endParaRPr>
                    </a:p>
                  </a:txBody>
                  <a:tcPr/>
                </a:tc>
                <a:tc>
                  <a:txBody>
                    <a:bodyPr/>
                    <a:lstStyle/>
                    <a:p>
                      <a:endParaRPr lang="en-US" sz="3000" baseline="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bl>
          </a:graphicData>
        </a:graphic>
      </p:graphicFrame>
      <p:sp>
        <p:nvSpPr>
          <p:cNvPr id="28" name="Rectangle 5">
            <a:extLst>
              <a:ext uri="{FF2B5EF4-FFF2-40B4-BE49-F238E27FC236}">
                <a16:creationId xmlns:a16="http://schemas.microsoft.com/office/drawing/2014/main" id="{1D87CFF5-E66E-4DAD-BCED-DD1BA10806A9}"/>
              </a:ext>
            </a:extLst>
          </p:cNvPr>
          <p:cNvSpPr txBox="1">
            <a:spLocks noChangeArrowheads="1"/>
          </p:cNvSpPr>
          <p:nvPr/>
        </p:nvSpPr>
        <p:spPr>
          <a:xfrm>
            <a:off x="1776470" y="5023083"/>
            <a:ext cx="2476311" cy="1762180"/>
          </a:xfrm>
          <a:prstGeom prst="rect">
            <a:avLst/>
          </a:prstGeom>
          <a:extLst>
            <a:ext uri="{909E8E84-426E-40DD-AFC4-6F175D3DCCD1}">
              <a14:hiddenFill xmlns:a14="http://schemas.microsoft.com/office/drawing/2010/main">
                <a:solidFill>
                  <a:srgbClr val="6666FF"/>
                </a:solidFill>
              </a14:hiddenFill>
            </a:ext>
            <a:ext uri="{91240B29-F687-4F45-9708-019B960494DF}">
              <a14:hiddenLine xmlns:a14="http://schemas.microsoft.com/office/drawing/2010/main" w="57150" algn="ctr">
                <a:solidFill>
                  <a:srgbClr val="FFFFFF"/>
                </a:solidFill>
                <a:miter lim="800000"/>
                <a:headEnd/>
                <a:tailEnd/>
              </a14:hiddenLine>
            </a:ex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indent="0">
              <a:spcBef>
                <a:spcPct val="0"/>
              </a:spcBef>
              <a:buFontTx/>
              <a:buNone/>
            </a:pPr>
            <a:r>
              <a:rPr lang="en-US" sz="2000" b="1" kern="0" dirty="0" err="1">
                <a:latin typeface="Helvetica" pitchFamily="34" charset="0"/>
              </a:rPr>
              <a:t>Isomorphous</a:t>
            </a:r>
            <a:endParaRPr lang="en-US" sz="2000" kern="0" dirty="0">
              <a:latin typeface="Helvetica" pitchFamily="34" charset="0"/>
            </a:endParaRPr>
          </a:p>
          <a:p>
            <a:pPr indent="0">
              <a:spcBef>
                <a:spcPct val="0"/>
              </a:spcBef>
              <a:buFontTx/>
              <a:buNone/>
            </a:pPr>
            <a:endParaRPr lang="en-US" sz="2000" kern="0" dirty="0">
              <a:latin typeface="Helvetica" pitchFamily="34" charset="0"/>
            </a:endParaRPr>
          </a:p>
          <a:p>
            <a:pPr indent="0">
              <a:spcBef>
                <a:spcPct val="0"/>
              </a:spcBef>
              <a:buFontTx/>
              <a:buNone/>
            </a:pPr>
            <a:r>
              <a:rPr lang="en-US" sz="2000" b="1" kern="0" dirty="0">
                <a:latin typeface="Helvetica" pitchFamily="34" charset="0"/>
              </a:rPr>
              <a:t>Anomalous</a:t>
            </a:r>
          </a:p>
          <a:p>
            <a:pPr indent="0">
              <a:spcBef>
                <a:spcPct val="0"/>
              </a:spcBef>
              <a:buFontTx/>
              <a:buNone/>
            </a:pPr>
            <a:endParaRPr lang="en-US" sz="2000" b="1" kern="0" dirty="0">
              <a:latin typeface="Helvetica" pitchFamily="34" charset="0"/>
            </a:endParaRPr>
          </a:p>
          <a:p>
            <a:pPr indent="0">
              <a:spcBef>
                <a:spcPct val="0"/>
              </a:spcBef>
              <a:buFontTx/>
              <a:buNone/>
            </a:pPr>
            <a:r>
              <a:rPr lang="en-US" sz="2000" b="1" kern="0" dirty="0">
                <a:latin typeface="Helvetica" pitchFamily="34" charset="0"/>
              </a:rPr>
              <a:t>Dispersive</a:t>
            </a:r>
            <a:endParaRPr lang="en-US" sz="2000" kern="0" dirty="0">
              <a:latin typeface="Helvetica" pitchFamily="34" charset="0"/>
            </a:endParaRPr>
          </a:p>
        </p:txBody>
      </p:sp>
      <p:sp>
        <p:nvSpPr>
          <p:cNvPr id="29" name="Rectangle 9">
            <a:extLst>
              <a:ext uri="{FF2B5EF4-FFF2-40B4-BE49-F238E27FC236}">
                <a16:creationId xmlns:a16="http://schemas.microsoft.com/office/drawing/2014/main" id="{37F29EB0-5223-44A2-A9EE-F7EE349D31EE}"/>
              </a:ext>
            </a:extLst>
          </p:cNvPr>
          <p:cNvSpPr>
            <a:spLocks noChangeArrowheads="1"/>
          </p:cNvSpPr>
          <p:nvPr/>
        </p:nvSpPr>
        <p:spPr bwMode="auto">
          <a:xfrm>
            <a:off x="3908560" y="4935423"/>
            <a:ext cx="4470400" cy="49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20000"/>
              </a:lnSpc>
              <a:defRPr/>
            </a:pPr>
            <a:r>
              <a:rPr lang="en-US" sz="2400" dirty="0">
                <a:solidFill>
                  <a:srgbClr val="3366FF"/>
                </a:solidFill>
              </a:rPr>
              <a:t>F</a:t>
            </a:r>
            <a:r>
              <a:rPr lang="en-US" sz="2400" baseline="-25000" dirty="0">
                <a:solidFill>
                  <a:srgbClr val="3366FF"/>
                </a:solidFill>
              </a:rPr>
              <a:t>P</a:t>
            </a:r>
            <a:r>
              <a:rPr lang="en-US" sz="2400" baseline="-50000" dirty="0">
                <a:solidFill>
                  <a:srgbClr val="3366FF"/>
                </a:solidFill>
              </a:rPr>
              <a:t>(</a:t>
            </a:r>
            <a:r>
              <a:rPr lang="en-US" sz="2400" baseline="-50000" dirty="0" err="1">
                <a:solidFill>
                  <a:srgbClr val="3366FF"/>
                </a:solidFill>
              </a:rPr>
              <a:t>hkl</a:t>
            </a:r>
            <a:r>
              <a:rPr lang="en-US" sz="2400" baseline="-50000" dirty="0">
                <a:solidFill>
                  <a:srgbClr val="3366FF"/>
                </a:solidFill>
              </a:rPr>
              <a:t>)</a:t>
            </a:r>
            <a:r>
              <a:rPr lang="en-US" sz="2400" dirty="0">
                <a:solidFill>
                  <a:srgbClr val="080808"/>
                </a:solidFill>
              </a:rPr>
              <a:t>= </a:t>
            </a:r>
            <a:r>
              <a:rPr lang="en-US" sz="2400" dirty="0" err="1">
                <a:solidFill>
                  <a:srgbClr val="FFC000"/>
                </a:solidFill>
              </a:rPr>
              <a:t>F</a:t>
            </a:r>
            <a:r>
              <a:rPr lang="en-US" sz="2400" baseline="-25000" dirty="0" err="1">
                <a:solidFill>
                  <a:srgbClr val="FFC000"/>
                </a:solidFill>
              </a:rPr>
              <a:t>P·La</a:t>
            </a:r>
            <a:r>
              <a:rPr lang="en-US" sz="2400" baseline="-25000" dirty="0">
                <a:solidFill>
                  <a:srgbClr val="FFC000"/>
                </a:solidFill>
              </a:rPr>
              <a:t> </a:t>
            </a:r>
            <a:r>
              <a:rPr lang="en-US" sz="2400" baseline="-50000" dirty="0">
                <a:solidFill>
                  <a:srgbClr val="FFC000"/>
                </a:solidFill>
              </a:rPr>
              <a:t>(</a:t>
            </a:r>
            <a:r>
              <a:rPr lang="en-US" sz="2400" baseline="-50000" dirty="0" err="1">
                <a:solidFill>
                  <a:srgbClr val="FFC000"/>
                </a:solidFill>
              </a:rPr>
              <a:t>hkl</a:t>
            </a:r>
            <a:r>
              <a:rPr lang="en-US" sz="2400" baseline="-50000" dirty="0">
                <a:solidFill>
                  <a:srgbClr val="FFC000"/>
                </a:solidFill>
              </a:rPr>
              <a:t>) </a:t>
            </a:r>
            <a:r>
              <a:rPr lang="en-US" sz="2400" baseline="-50000" dirty="0">
                <a:solidFill>
                  <a:srgbClr val="33CC33"/>
                </a:solidFill>
              </a:rPr>
              <a:t>     </a:t>
            </a:r>
            <a:r>
              <a:rPr lang="en-US" sz="2400" dirty="0">
                <a:solidFill>
                  <a:srgbClr val="080808"/>
                </a:solidFill>
              </a:rPr>
              <a:t>- </a:t>
            </a:r>
            <a:r>
              <a:rPr lang="en-US" sz="2400" dirty="0" err="1">
                <a:solidFill>
                  <a:srgbClr val="CC6600"/>
                </a:solidFill>
              </a:rPr>
              <a:t>f</a:t>
            </a:r>
            <a:r>
              <a:rPr lang="en-US" sz="2400" baseline="-25000" dirty="0" err="1">
                <a:solidFill>
                  <a:srgbClr val="CC6600"/>
                </a:solidFill>
              </a:rPr>
              <a:t>La</a:t>
            </a:r>
            <a:r>
              <a:rPr lang="en-US" sz="2400" baseline="-50000" dirty="0">
                <a:solidFill>
                  <a:srgbClr val="CC6600"/>
                </a:solidFill>
              </a:rPr>
              <a:t>(</a:t>
            </a:r>
            <a:r>
              <a:rPr lang="en-US" sz="2400" baseline="-50000" dirty="0" err="1">
                <a:solidFill>
                  <a:srgbClr val="CC6600"/>
                </a:solidFill>
              </a:rPr>
              <a:t>hkl</a:t>
            </a:r>
            <a:r>
              <a:rPr lang="en-US" sz="2400" baseline="-50000" dirty="0">
                <a:solidFill>
                  <a:srgbClr val="CC6600"/>
                </a:solidFill>
              </a:rPr>
              <a:t>)</a:t>
            </a:r>
          </a:p>
        </p:txBody>
      </p:sp>
      <p:grpSp>
        <p:nvGrpSpPr>
          <p:cNvPr id="30" name="Group 29">
            <a:extLst>
              <a:ext uri="{FF2B5EF4-FFF2-40B4-BE49-F238E27FC236}">
                <a16:creationId xmlns:a16="http://schemas.microsoft.com/office/drawing/2014/main" id="{8A9B1756-3CDA-47D1-9BD9-05ABE19F5DCD}"/>
              </a:ext>
            </a:extLst>
          </p:cNvPr>
          <p:cNvGrpSpPr/>
          <p:nvPr/>
        </p:nvGrpSpPr>
        <p:grpSpPr>
          <a:xfrm>
            <a:off x="4013781" y="5041545"/>
            <a:ext cx="2873624" cy="0"/>
            <a:chOff x="4270821" y="2118601"/>
            <a:chExt cx="2873624" cy="0"/>
          </a:xfrm>
        </p:grpSpPr>
        <p:sp>
          <p:nvSpPr>
            <p:cNvPr id="31" name="Line 15">
              <a:extLst>
                <a:ext uri="{FF2B5EF4-FFF2-40B4-BE49-F238E27FC236}">
                  <a16:creationId xmlns:a16="http://schemas.microsoft.com/office/drawing/2014/main" id="{276F1A05-F7AD-46E6-A381-A0CEC1C122EC}"/>
                </a:ext>
              </a:extLst>
            </p:cNvPr>
            <p:cNvSpPr>
              <a:spLocks noChangeShapeType="1"/>
            </p:cNvSpPr>
            <p:nvPr/>
          </p:nvSpPr>
          <p:spPr bwMode="auto">
            <a:xfrm>
              <a:off x="4270821" y="2118601"/>
              <a:ext cx="281035" cy="0"/>
            </a:xfrm>
            <a:prstGeom prst="line">
              <a:avLst/>
            </a:prstGeom>
            <a:noFill/>
            <a:ln w="381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Line 16">
              <a:extLst>
                <a:ext uri="{FF2B5EF4-FFF2-40B4-BE49-F238E27FC236}">
                  <a16:creationId xmlns:a16="http://schemas.microsoft.com/office/drawing/2014/main" id="{F95F05C8-848E-4466-96A3-C1A4072E9CDF}"/>
                </a:ext>
              </a:extLst>
            </p:cNvPr>
            <p:cNvSpPr>
              <a:spLocks noChangeShapeType="1"/>
            </p:cNvSpPr>
            <p:nvPr/>
          </p:nvSpPr>
          <p:spPr bwMode="auto">
            <a:xfrm>
              <a:off x="5255741" y="2118601"/>
              <a:ext cx="281035" cy="0"/>
            </a:xfrm>
            <a:prstGeom prst="line">
              <a:avLst/>
            </a:prstGeom>
            <a:noFill/>
            <a:ln w="3810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Line 17">
              <a:extLst>
                <a:ext uri="{FF2B5EF4-FFF2-40B4-BE49-F238E27FC236}">
                  <a16:creationId xmlns:a16="http://schemas.microsoft.com/office/drawing/2014/main" id="{61736C16-1C74-4AEB-896D-020A6BFBDC4E}"/>
                </a:ext>
              </a:extLst>
            </p:cNvPr>
            <p:cNvSpPr>
              <a:spLocks noChangeShapeType="1"/>
            </p:cNvSpPr>
            <p:nvPr/>
          </p:nvSpPr>
          <p:spPr bwMode="auto">
            <a:xfrm>
              <a:off x="6863410" y="2118601"/>
              <a:ext cx="281035" cy="0"/>
            </a:xfrm>
            <a:prstGeom prst="line">
              <a:avLst/>
            </a:prstGeom>
            <a:noFill/>
            <a:ln w="38100">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 name="Group 33">
            <a:extLst>
              <a:ext uri="{FF2B5EF4-FFF2-40B4-BE49-F238E27FC236}">
                <a16:creationId xmlns:a16="http://schemas.microsoft.com/office/drawing/2014/main" id="{9732167A-DA7B-4CEB-AFAE-74D8F06E2BBB}"/>
              </a:ext>
            </a:extLst>
          </p:cNvPr>
          <p:cNvGrpSpPr/>
          <p:nvPr/>
        </p:nvGrpSpPr>
        <p:grpSpPr>
          <a:xfrm>
            <a:off x="4000956" y="5624098"/>
            <a:ext cx="2886167" cy="13063"/>
            <a:chOff x="4266961" y="2660210"/>
            <a:chExt cx="2886167" cy="13063"/>
          </a:xfrm>
        </p:grpSpPr>
        <p:sp>
          <p:nvSpPr>
            <p:cNvPr id="35" name="Line 15">
              <a:extLst>
                <a:ext uri="{FF2B5EF4-FFF2-40B4-BE49-F238E27FC236}">
                  <a16:creationId xmlns:a16="http://schemas.microsoft.com/office/drawing/2014/main" id="{11378C05-7535-43FF-91A5-9AF17AF50BB3}"/>
                </a:ext>
              </a:extLst>
            </p:cNvPr>
            <p:cNvSpPr>
              <a:spLocks noChangeShapeType="1"/>
            </p:cNvSpPr>
            <p:nvPr/>
          </p:nvSpPr>
          <p:spPr bwMode="auto">
            <a:xfrm>
              <a:off x="4266961" y="2660210"/>
              <a:ext cx="281035" cy="0"/>
            </a:xfrm>
            <a:prstGeom prst="line">
              <a:avLst/>
            </a:prstGeom>
            <a:noFill/>
            <a:ln w="381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Line 16">
              <a:extLst>
                <a:ext uri="{FF2B5EF4-FFF2-40B4-BE49-F238E27FC236}">
                  <a16:creationId xmlns:a16="http://schemas.microsoft.com/office/drawing/2014/main" id="{872F9660-C43B-4F98-9B47-F4B5E13CE65F}"/>
                </a:ext>
              </a:extLst>
            </p:cNvPr>
            <p:cNvSpPr>
              <a:spLocks noChangeShapeType="1"/>
            </p:cNvSpPr>
            <p:nvPr/>
          </p:nvSpPr>
          <p:spPr bwMode="auto">
            <a:xfrm>
              <a:off x="5282021" y="2660210"/>
              <a:ext cx="281035" cy="0"/>
            </a:xfrm>
            <a:prstGeom prst="line">
              <a:avLst/>
            </a:prstGeom>
            <a:noFill/>
            <a:ln w="3810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Line 17">
              <a:extLst>
                <a:ext uri="{FF2B5EF4-FFF2-40B4-BE49-F238E27FC236}">
                  <a16:creationId xmlns:a16="http://schemas.microsoft.com/office/drawing/2014/main" id="{AC18A338-192D-42A9-A758-4A9B4D317ECB}"/>
                </a:ext>
              </a:extLst>
            </p:cNvPr>
            <p:cNvSpPr>
              <a:spLocks noChangeShapeType="1"/>
            </p:cNvSpPr>
            <p:nvPr/>
          </p:nvSpPr>
          <p:spPr bwMode="auto">
            <a:xfrm>
              <a:off x="6872093" y="2673273"/>
              <a:ext cx="281035" cy="0"/>
            </a:xfrm>
            <a:prstGeom prst="line">
              <a:avLst/>
            </a:prstGeom>
            <a:noFill/>
            <a:ln w="38100">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8" name="Rectangle 9">
            <a:extLst>
              <a:ext uri="{FF2B5EF4-FFF2-40B4-BE49-F238E27FC236}">
                <a16:creationId xmlns:a16="http://schemas.microsoft.com/office/drawing/2014/main" id="{3B31FF63-79CB-47C0-9815-2115914FBDE3}"/>
              </a:ext>
            </a:extLst>
          </p:cNvPr>
          <p:cNvSpPr>
            <a:spLocks noChangeArrowheads="1"/>
          </p:cNvSpPr>
          <p:nvPr/>
        </p:nvSpPr>
        <p:spPr bwMode="auto">
          <a:xfrm>
            <a:off x="3908560" y="5527059"/>
            <a:ext cx="4440832" cy="49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20000"/>
              </a:lnSpc>
              <a:defRPr/>
            </a:pPr>
            <a:r>
              <a:rPr lang="en-US" sz="2400" dirty="0">
                <a:solidFill>
                  <a:srgbClr val="3366FF"/>
                </a:solidFill>
              </a:rPr>
              <a:t>F</a:t>
            </a:r>
            <a:r>
              <a:rPr lang="en-US" sz="2400" baseline="-25000" dirty="0">
                <a:solidFill>
                  <a:srgbClr val="3366FF"/>
                </a:solidFill>
              </a:rPr>
              <a:t>P</a:t>
            </a:r>
            <a:r>
              <a:rPr lang="en-US" sz="2400" baseline="-50000" dirty="0">
                <a:solidFill>
                  <a:srgbClr val="3366FF"/>
                </a:solidFill>
              </a:rPr>
              <a:t>(</a:t>
            </a:r>
            <a:r>
              <a:rPr lang="en-US" sz="2400" baseline="-50000" dirty="0" err="1">
                <a:solidFill>
                  <a:srgbClr val="3366FF"/>
                </a:solidFill>
              </a:rPr>
              <a:t>hkl</a:t>
            </a:r>
            <a:r>
              <a:rPr lang="en-US" sz="2400" baseline="-50000" dirty="0">
                <a:solidFill>
                  <a:srgbClr val="3366FF"/>
                </a:solidFill>
              </a:rPr>
              <a:t>)</a:t>
            </a:r>
            <a:r>
              <a:rPr lang="en-US" sz="2400" dirty="0">
                <a:solidFill>
                  <a:srgbClr val="080808"/>
                </a:solidFill>
              </a:rPr>
              <a:t>= </a:t>
            </a:r>
            <a:r>
              <a:rPr lang="en-US" sz="2400" dirty="0" err="1">
                <a:solidFill>
                  <a:srgbClr val="FFC000"/>
                </a:solidFill>
              </a:rPr>
              <a:t>F</a:t>
            </a:r>
            <a:r>
              <a:rPr lang="en-US" sz="2400" baseline="-25000" dirty="0" err="1">
                <a:solidFill>
                  <a:srgbClr val="FFC000"/>
                </a:solidFill>
              </a:rPr>
              <a:t>P·La</a:t>
            </a:r>
            <a:r>
              <a:rPr lang="en-US" sz="2400" baseline="-25000" dirty="0">
                <a:solidFill>
                  <a:srgbClr val="FFC000"/>
                </a:solidFill>
              </a:rPr>
              <a:t> </a:t>
            </a:r>
            <a:r>
              <a:rPr lang="en-US" sz="2400" baseline="-50000" dirty="0">
                <a:solidFill>
                  <a:srgbClr val="FFC000"/>
                </a:solidFill>
              </a:rPr>
              <a:t>(-h-k-l)</a:t>
            </a:r>
            <a:r>
              <a:rPr lang="en-US" sz="2400" dirty="0">
                <a:solidFill>
                  <a:srgbClr val="FFC000"/>
                </a:solidFill>
              </a:rPr>
              <a:t>* </a:t>
            </a:r>
            <a:r>
              <a:rPr lang="en-US" sz="2400" dirty="0">
                <a:solidFill>
                  <a:srgbClr val="080808"/>
                </a:solidFill>
              </a:rPr>
              <a:t>- </a:t>
            </a:r>
            <a:r>
              <a:rPr lang="en-US" sz="2400" dirty="0" err="1">
                <a:solidFill>
                  <a:srgbClr val="CC6600"/>
                </a:solidFill>
              </a:rPr>
              <a:t>f</a:t>
            </a:r>
            <a:r>
              <a:rPr lang="en-US" sz="2400" baseline="-25000" dirty="0" err="1">
                <a:solidFill>
                  <a:srgbClr val="CC6600"/>
                </a:solidFill>
              </a:rPr>
              <a:t>La</a:t>
            </a:r>
            <a:r>
              <a:rPr lang="en-US" sz="2400" baseline="-50000" dirty="0">
                <a:solidFill>
                  <a:srgbClr val="CC6600"/>
                </a:solidFill>
              </a:rPr>
              <a:t>(-h-k-l)</a:t>
            </a:r>
            <a:r>
              <a:rPr lang="en-US" sz="2400" dirty="0">
                <a:solidFill>
                  <a:srgbClr val="CC6600"/>
                </a:solidFill>
              </a:rPr>
              <a:t>*</a:t>
            </a:r>
          </a:p>
        </p:txBody>
      </p:sp>
      <p:sp>
        <p:nvSpPr>
          <p:cNvPr id="39" name="Rectangle 9">
            <a:extLst>
              <a:ext uri="{FF2B5EF4-FFF2-40B4-BE49-F238E27FC236}">
                <a16:creationId xmlns:a16="http://schemas.microsoft.com/office/drawing/2014/main" id="{7B5B09E1-0EFD-4DD1-875F-B19102FFEFBD}"/>
              </a:ext>
            </a:extLst>
          </p:cNvPr>
          <p:cNvSpPr>
            <a:spLocks noChangeArrowheads="1"/>
          </p:cNvSpPr>
          <p:nvPr/>
        </p:nvSpPr>
        <p:spPr bwMode="auto">
          <a:xfrm>
            <a:off x="3908560" y="6132343"/>
            <a:ext cx="4642416" cy="49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20000"/>
              </a:lnSpc>
              <a:defRPr/>
            </a:pPr>
            <a:r>
              <a:rPr lang="en-US" sz="2400" dirty="0">
                <a:solidFill>
                  <a:srgbClr val="3366FF"/>
                </a:solidFill>
              </a:rPr>
              <a:t>F</a:t>
            </a:r>
            <a:r>
              <a:rPr lang="en-US" sz="2400" baseline="-25000" dirty="0">
                <a:solidFill>
                  <a:srgbClr val="3366FF"/>
                </a:solidFill>
              </a:rPr>
              <a:t>P</a:t>
            </a:r>
            <a:r>
              <a:rPr lang="en-US" sz="2400" baseline="-50000" dirty="0">
                <a:solidFill>
                  <a:srgbClr val="3366FF"/>
                </a:solidFill>
              </a:rPr>
              <a:t>(</a:t>
            </a:r>
            <a:r>
              <a:rPr lang="en-US" sz="2400" baseline="-50000" dirty="0" err="1">
                <a:solidFill>
                  <a:srgbClr val="3366FF"/>
                </a:solidFill>
              </a:rPr>
              <a:t>hkl</a:t>
            </a:r>
            <a:r>
              <a:rPr lang="en-US" sz="2400" baseline="-50000" dirty="0">
                <a:solidFill>
                  <a:srgbClr val="3366FF"/>
                </a:solidFill>
              </a:rPr>
              <a:t>)</a:t>
            </a:r>
            <a:r>
              <a:rPr lang="en-US" sz="2400" dirty="0">
                <a:solidFill>
                  <a:srgbClr val="080808"/>
                </a:solidFill>
              </a:rPr>
              <a:t>= </a:t>
            </a:r>
            <a:r>
              <a:rPr lang="en-US" sz="2400" dirty="0" err="1">
                <a:solidFill>
                  <a:srgbClr val="FFC000"/>
                </a:solidFill>
              </a:rPr>
              <a:t>F</a:t>
            </a:r>
            <a:r>
              <a:rPr lang="en-US" sz="2400" baseline="-25000" dirty="0" err="1">
                <a:solidFill>
                  <a:srgbClr val="FFC000"/>
                </a:solidFill>
              </a:rPr>
              <a:t>P·Gd</a:t>
            </a:r>
            <a:r>
              <a:rPr lang="en-US" sz="2400" baseline="-25000" dirty="0">
                <a:solidFill>
                  <a:srgbClr val="FFC000"/>
                </a:solidFill>
              </a:rPr>
              <a:t> </a:t>
            </a:r>
            <a:r>
              <a:rPr lang="en-US" sz="2400" baseline="-50000" dirty="0">
                <a:solidFill>
                  <a:srgbClr val="FFC000"/>
                </a:solidFill>
              </a:rPr>
              <a:t>(</a:t>
            </a:r>
            <a:r>
              <a:rPr lang="en-US" sz="2400" baseline="-50000" dirty="0" err="1">
                <a:solidFill>
                  <a:srgbClr val="FFC000"/>
                </a:solidFill>
              </a:rPr>
              <a:t>hkl</a:t>
            </a:r>
            <a:r>
              <a:rPr lang="en-US" sz="2400" baseline="-50000" dirty="0">
                <a:solidFill>
                  <a:srgbClr val="FFC000"/>
                </a:solidFill>
              </a:rPr>
              <a:t>)</a:t>
            </a:r>
            <a:r>
              <a:rPr lang="en-US" sz="2400" baseline="-50000" dirty="0">
                <a:solidFill>
                  <a:srgbClr val="FFC000"/>
                </a:solidFill>
                <a:latin typeface="Symbol" panose="05050102010706020507" pitchFamily="18" charset="2"/>
              </a:rPr>
              <a:t>l</a:t>
            </a:r>
            <a:r>
              <a:rPr lang="en-US" sz="2400" baseline="-80000" dirty="0">
                <a:solidFill>
                  <a:srgbClr val="FFC000"/>
                </a:solidFill>
              </a:rPr>
              <a:t>n</a:t>
            </a:r>
            <a:r>
              <a:rPr lang="en-US" sz="2400" dirty="0">
                <a:solidFill>
                  <a:srgbClr val="FFC000"/>
                </a:solidFill>
              </a:rPr>
              <a:t> </a:t>
            </a:r>
            <a:r>
              <a:rPr lang="en-US" sz="2400" dirty="0">
                <a:solidFill>
                  <a:srgbClr val="33CC33"/>
                </a:solidFill>
              </a:rPr>
              <a:t> </a:t>
            </a:r>
            <a:r>
              <a:rPr lang="en-US" sz="2400" dirty="0">
                <a:solidFill>
                  <a:srgbClr val="080808"/>
                </a:solidFill>
              </a:rPr>
              <a:t>- </a:t>
            </a:r>
            <a:r>
              <a:rPr lang="en-US" sz="2400" dirty="0" err="1">
                <a:solidFill>
                  <a:srgbClr val="CC6600"/>
                </a:solidFill>
              </a:rPr>
              <a:t>f</a:t>
            </a:r>
            <a:r>
              <a:rPr lang="en-US" sz="2400" baseline="-25000" dirty="0" err="1">
                <a:solidFill>
                  <a:srgbClr val="CC6600"/>
                </a:solidFill>
              </a:rPr>
              <a:t>Gd</a:t>
            </a:r>
            <a:r>
              <a:rPr lang="en-US" sz="2400" baseline="-50000" dirty="0">
                <a:solidFill>
                  <a:srgbClr val="CC6600"/>
                </a:solidFill>
              </a:rPr>
              <a:t>(</a:t>
            </a:r>
            <a:r>
              <a:rPr lang="en-US" sz="2400" baseline="-50000" dirty="0" err="1">
                <a:solidFill>
                  <a:srgbClr val="CC6600"/>
                </a:solidFill>
              </a:rPr>
              <a:t>hkl</a:t>
            </a:r>
            <a:r>
              <a:rPr lang="en-US" sz="2400" baseline="-50000" dirty="0">
                <a:solidFill>
                  <a:srgbClr val="CC6600"/>
                </a:solidFill>
              </a:rPr>
              <a:t>)</a:t>
            </a:r>
            <a:r>
              <a:rPr lang="en-US" sz="2400" baseline="-50000" dirty="0">
                <a:solidFill>
                  <a:srgbClr val="CC6600"/>
                </a:solidFill>
                <a:latin typeface="Symbol" panose="05050102010706020507" pitchFamily="18" charset="2"/>
              </a:rPr>
              <a:t>l</a:t>
            </a:r>
            <a:r>
              <a:rPr lang="en-US" sz="2400" baseline="-80000" dirty="0">
                <a:solidFill>
                  <a:srgbClr val="CC6600"/>
                </a:solidFill>
              </a:rPr>
              <a:t>n</a:t>
            </a:r>
            <a:endParaRPr lang="en-US" sz="2400" dirty="0">
              <a:solidFill>
                <a:srgbClr val="CC6600"/>
              </a:solidFill>
            </a:endParaRPr>
          </a:p>
        </p:txBody>
      </p:sp>
      <p:grpSp>
        <p:nvGrpSpPr>
          <p:cNvPr id="40" name="Group 39">
            <a:extLst>
              <a:ext uri="{FF2B5EF4-FFF2-40B4-BE49-F238E27FC236}">
                <a16:creationId xmlns:a16="http://schemas.microsoft.com/office/drawing/2014/main" id="{517FDE3C-71D2-4A47-879A-7C442FA1B490}"/>
              </a:ext>
            </a:extLst>
          </p:cNvPr>
          <p:cNvGrpSpPr/>
          <p:nvPr/>
        </p:nvGrpSpPr>
        <p:grpSpPr>
          <a:xfrm>
            <a:off x="4025841" y="6240530"/>
            <a:ext cx="2886167" cy="13063"/>
            <a:chOff x="4282881" y="3222050"/>
            <a:chExt cx="2886167" cy="13063"/>
          </a:xfrm>
        </p:grpSpPr>
        <p:sp>
          <p:nvSpPr>
            <p:cNvPr id="41" name="Line 15">
              <a:extLst>
                <a:ext uri="{FF2B5EF4-FFF2-40B4-BE49-F238E27FC236}">
                  <a16:creationId xmlns:a16="http://schemas.microsoft.com/office/drawing/2014/main" id="{C760194D-D1B4-453E-8650-6FE7759AC15D}"/>
                </a:ext>
              </a:extLst>
            </p:cNvPr>
            <p:cNvSpPr>
              <a:spLocks noChangeShapeType="1"/>
            </p:cNvSpPr>
            <p:nvPr/>
          </p:nvSpPr>
          <p:spPr bwMode="auto">
            <a:xfrm>
              <a:off x="4282881" y="3222050"/>
              <a:ext cx="281035" cy="0"/>
            </a:xfrm>
            <a:prstGeom prst="line">
              <a:avLst/>
            </a:prstGeom>
            <a:noFill/>
            <a:ln w="381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Line 16">
              <a:extLst>
                <a:ext uri="{FF2B5EF4-FFF2-40B4-BE49-F238E27FC236}">
                  <a16:creationId xmlns:a16="http://schemas.microsoft.com/office/drawing/2014/main" id="{8F4AF637-B4F6-4E59-B6C1-6ACC08B94A05}"/>
                </a:ext>
              </a:extLst>
            </p:cNvPr>
            <p:cNvSpPr>
              <a:spLocks noChangeShapeType="1"/>
            </p:cNvSpPr>
            <p:nvPr/>
          </p:nvSpPr>
          <p:spPr bwMode="auto">
            <a:xfrm>
              <a:off x="5297941" y="3222050"/>
              <a:ext cx="281035" cy="0"/>
            </a:xfrm>
            <a:prstGeom prst="line">
              <a:avLst/>
            </a:prstGeom>
            <a:noFill/>
            <a:ln w="3810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Line 17">
              <a:extLst>
                <a:ext uri="{FF2B5EF4-FFF2-40B4-BE49-F238E27FC236}">
                  <a16:creationId xmlns:a16="http://schemas.microsoft.com/office/drawing/2014/main" id="{2F827397-C5B7-4F63-8D48-00B9E51D94B6}"/>
                </a:ext>
              </a:extLst>
            </p:cNvPr>
            <p:cNvSpPr>
              <a:spLocks noChangeShapeType="1"/>
            </p:cNvSpPr>
            <p:nvPr/>
          </p:nvSpPr>
          <p:spPr bwMode="auto">
            <a:xfrm>
              <a:off x="6888013" y="3235113"/>
              <a:ext cx="281035" cy="0"/>
            </a:xfrm>
            <a:prstGeom prst="line">
              <a:avLst/>
            </a:prstGeom>
            <a:noFill/>
            <a:ln w="38100">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aphicFrame>
        <p:nvGraphicFramePr>
          <p:cNvPr id="44" name="Table 43">
            <a:extLst>
              <a:ext uri="{FF2B5EF4-FFF2-40B4-BE49-F238E27FC236}">
                <a16:creationId xmlns:a16="http://schemas.microsoft.com/office/drawing/2014/main" id="{852CD8FF-8837-4155-9409-6AF3DEE74AE1}"/>
              </a:ext>
            </a:extLst>
          </p:cNvPr>
          <p:cNvGraphicFramePr>
            <a:graphicFrameLocks noGrp="1"/>
          </p:cNvGraphicFramePr>
          <p:nvPr>
            <p:extLst>
              <p:ext uri="{D42A27DB-BD31-4B8C-83A1-F6EECF244321}">
                <p14:modId xmlns:p14="http://schemas.microsoft.com/office/powerpoint/2010/main" val="2183055955"/>
              </p:ext>
            </p:extLst>
          </p:nvPr>
        </p:nvGraphicFramePr>
        <p:xfrm>
          <a:off x="929494" y="4676111"/>
          <a:ext cx="1133584" cy="2011680"/>
        </p:xfrm>
        <a:graphic>
          <a:graphicData uri="http://schemas.openxmlformats.org/drawingml/2006/table">
            <a:tbl>
              <a:tblPr firstRow="1" bandRow="1">
                <a:tableStyleId>{5940675A-B579-460E-94D1-54222C63F5DA}</a:tableStyleId>
              </a:tblPr>
              <a:tblGrid>
                <a:gridCol w="566792">
                  <a:extLst>
                    <a:ext uri="{9D8B030D-6E8A-4147-A177-3AD203B41FA5}">
                      <a16:colId xmlns:a16="http://schemas.microsoft.com/office/drawing/2014/main" val="20000"/>
                    </a:ext>
                  </a:extLst>
                </a:gridCol>
                <a:gridCol w="566792">
                  <a:extLst>
                    <a:ext uri="{9D8B030D-6E8A-4147-A177-3AD203B41FA5}">
                      <a16:colId xmlns:a16="http://schemas.microsoft.com/office/drawing/2014/main" val="20001"/>
                    </a:ext>
                  </a:extLst>
                </a:gridCol>
              </a:tblGrid>
              <a:tr h="293725">
                <a:tc>
                  <a:txBody>
                    <a:bodyPr/>
                    <a:lstStyle/>
                    <a:p>
                      <a:r>
                        <a:rPr lang="en-US" dirty="0">
                          <a:latin typeface="Arial" panose="020B0604020202020204" pitchFamily="34" charset="0"/>
                          <a:cs typeface="Arial" panose="020B0604020202020204" pitchFamily="34" charset="0"/>
                        </a:rPr>
                        <a:t>Yes</a:t>
                      </a:r>
                    </a:p>
                  </a:txBody>
                  <a:tcPr/>
                </a:tc>
                <a:tc>
                  <a:txBody>
                    <a:bodyPr/>
                    <a:lstStyle/>
                    <a:p>
                      <a:r>
                        <a:rPr lang="en-US" dirty="0">
                          <a:latin typeface="Arial" panose="020B0604020202020204" pitchFamily="34" charset="0"/>
                          <a:cs typeface="Arial" panose="020B0604020202020204" pitchFamily="34" charset="0"/>
                        </a:rPr>
                        <a:t>No</a:t>
                      </a:r>
                    </a:p>
                  </a:txBody>
                  <a:tcPr/>
                </a:tc>
                <a:extLst>
                  <a:ext uri="{0D108BD9-81ED-4DB2-BD59-A6C34878D82A}">
                    <a16:rowId xmlns:a16="http://schemas.microsoft.com/office/drawing/2014/main" val="10000"/>
                  </a:ext>
                </a:extLst>
              </a:tr>
              <a:tr h="293725">
                <a:tc>
                  <a:txBody>
                    <a:bodyPr/>
                    <a:lstStyle/>
                    <a:p>
                      <a:endParaRPr lang="en-US" sz="3000" baseline="0" dirty="0">
                        <a:latin typeface="Arial" panose="020B0604020202020204" pitchFamily="34" charset="0"/>
                        <a:cs typeface="Arial" panose="020B0604020202020204" pitchFamily="34" charset="0"/>
                      </a:endParaRPr>
                    </a:p>
                  </a:txBody>
                  <a:tcPr/>
                </a:tc>
                <a:tc>
                  <a:txBody>
                    <a:bodyPr/>
                    <a:lstStyle/>
                    <a:p>
                      <a:endParaRPr lang="en-US" sz="3000" baseline="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293725">
                <a:tc>
                  <a:txBody>
                    <a:bodyPr/>
                    <a:lstStyle/>
                    <a:p>
                      <a:endParaRPr lang="en-US" sz="3000" baseline="0" dirty="0">
                        <a:latin typeface="Arial" panose="020B0604020202020204" pitchFamily="34" charset="0"/>
                        <a:cs typeface="Arial" panose="020B0604020202020204" pitchFamily="34" charset="0"/>
                      </a:endParaRPr>
                    </a:p>
                  </a:txBody>
                  <a:tcPr/>
                </a:tc>
                <a:tc>
                  <a:txBody>
                    <a:bodyPr/>
                    <a:lstStyle/>
                    <a:p>
                      <a:endParaRPr lang="en-US" sz="3000" baseline="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293725">
                <a:tc>
                  <a:txBody>
                    <a:bodyPr/>
                    <a:lstStyle/>
                    <a:p>
                      <a:endParaRPr lang="en-US" sz="3000" baseline="0">
                        <a:latin typeface="Arial" panose="020B0604020202020204" pitchFamily="34" charset="0"/>
                        <a:cs typeface="Arial" panose="020B0604020202020204" pitchFamily="34" charset="0"/>
                      </a:endParaRPr>
                    </a:p>
                  </a:txBody>
                  <a:tcPr/>
                </a:tc>
                <a:tc>
                  <a:txBody>
                    <a:bodyPr/>
                    <a:lstStyle/>
                    <a:p>
                      <a:endParaRPr lang="en-US" sz="3000" baseline="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bl>
          </a:graphicData>
        </a:graphic>
      </p:graphicFrame>
      <p:sp>
        <p:nvSpPr>
          <p:cNvPr id="45" name="TextBox 44">
            <a:extLst>
              <a:ext uri="{FF2B5EF4-FFF2-40B4-BE49-F238E27FC236}">
                <a16:creationId xmlns:a16="http://schemas.microsoft.com/office/drawing/2014/main" id="{5E3E145D-97FC-4319-9707-4C6ECD506234}"/>
              </a:ext>
            </a:extLst>
          </p:cNvPr>
          <p:cNvSpPr txBox="1"/>
          <p:nvPr/>
        </p:nvSpPr>
        <p:spPr>
          <a:xfrm>
            <a:off x="996926" y="2427691"/>
            <a:ext cx="389850" cy="461665"/>
          </a:xfrm>
          <a:prstGeom prst="rect">
            <a:avLst/>
          </a:prstGeom>
          <a:noFill/>
        </p:spPr>
        <p:txBody>
          <a:bodyPr wrap="none" rtlCol="0">
            <a:spAutoFit/>
          </a:bodyPr>
          <a:lstStyle/>
          <a:p>
            <a:r>
              <a:rPr lang="en-US" sz="2400" dirty="0"/>
              <a:t>X</a:t>
            </a:r>
          </a:p>
        </p:txBody>
      </p:sp>
      <p:sp>
        <p:nvSpPr>
          <p:cNvPr id="46" name="TextBox 45">
            <a:extLst>
              <a:ext uri="{FF2B5EF4-FFF2-40B4-BE49-F238E27FC236}">
                <a16:creationId xmlns:a16="http://schemas.microsoft.com/office/drawing/2014/main" id="{F7446E08-BE09-4E52-AE3B-9C7E4EA17E6B}"/>
              </a:ext>
            </a:extLst>
          </p:cNvPr>
          <p:cNvSpPr txBox="1"/>
          <p:nvPr/>
        </p:nvSpPr>
        <p:spPr>
          <a:xfrm>
            <a:off x="999198" y="2989531"/>
            <a:ext cx="389850" cy="461665"/>
          </a:xfrm>
          <a:prstGeom prst="rect">
            <a:avLst/>
          </a:prstGeom>
          <a:noFill/>
        </p:spPr>
        <p:txBody>
          <a:bodyPr wrap="none" rtlCol="0">
            <a:spAutoFit/>
          </a:bodyPr>
          <a:lstStyle/>
          <a:p>
            <a:r>
              <a:rPr lang="en-US" sz="2400" dirty="0"/>
              <a:t>X</a:t>
            </a:r>
          </a:p>
        </p:txBody>
      </p:sp>
      <p:sp>
        <p:nvSpPr>
          <p:cNvPr id="47" name="TextBox 46">
            <a:extLst>
              <a:ext uri="{FF2B5EF4-FFF2-40B4-BE49-F238E27FC236}">
                <a16:creationId xmlns:a16="http://schemas.microsoft.com/office/drawing/2014/main" id="{C4D540B4-C4AD-4643-9311-88B16B10D504}"/>
              </a:ext>
            </a:extLst>
          </p:cNvPr>
          <p:cNvSpPr txBox="1"/>
          <p:nvPr/>
        </p:nvSpPr>
        <p:spPr>
          <a:xfrm>
            <a:off x="1547390" y="3551371"/>
            <a:ext cx="389850" cy="461665"/>
          </a:xfrm>
          <a:prstGeom prst="rect">
            <a:avLst/>
          </a:prstGeom>
          <a:noFill/>
        </p:spPr>
        <p:txBody>
          <a:bodyPr wrap="none" rtlCol="0">
            <a:spAutoFit/>
          </a:bodyPr>
          <a:lstStyle/>
          <a:p>
            <a:r>
              <a:rPr lang="en-US" sz="2400" dirty="0"/>
              <a:t>X</a:t>
            </a:r>
          </a:p>
        </p:txBody>
      </p:sp>
      <p:sp>
        <p:nvSpPr>
          <p:cNvPr id="48" name="TextBox 47">
            <a:extLst>
              <a:ext uri="{FF2B5EF4-FFF2-40B4-BE49-F238E27FC236}">
                <a16:creationId xmlns:a16="http://schemas.microsoft.com/office/drawing/2014/main" id="{BF0C93EF-2844-4E0F-80AF-3A6B4C735D64}"/>
              </a:ext>
            </a:extLst>
          </p:cNvPr>
          <p:cNvSpPr txBox="1"/>
          <p:nvPr/>
        </p:nvSpPr>
        <p:spPr>
          <a:xfrm>
            <a:off x="1026494" y="5064027"/>
            <a:ext cx="389850" cy="461665"/>
          </a:xfrm>
          <a:prstGeom prst="rect">
            <a:avLst/>
          </a:prstGeom>
          <a:noFill/>
        </p:spPr>
        <p:txBody>
          <a:bodyPr wrap="none" rtlCol="0">
            <a:spAutoFit/>
          </a:bodyPr>
          <a:lstStyle/>
          <a:p>
            <a:r>
              <a:rPr lang="en-US" sz="2400" dirty="0"/>
              <a:t>X</a:t>
            </a:r>
          </a:p>
        </p:txBody>
      </p:sp>
      <p:sp>
        <p:nvSpPr>
          <p:cNvPr id="49" name="TextBox 48">
            <a:extLst>
              <a:ext uri="{FF2B5EF4-FFF2-40B4-BE49-F238E27FC236}">
                <a16:creationId xmlns:a16="http://schemas.microsoft.com/office/drawing/2014/main" id="{42926AB3-1541-4ED3-B8F2-EBA0C3A3D042}"/>
              </a:ext>
            </a:extLst>
          </p:cNvPr>
          <p:cNvSpPr txBox="1"/>
          <p:nvPr/>
        </p:nvSpPr>
        <p:spPr>
          <a:xfrm>
            <a:off x="1028766" y="5625867"/>
            <a:ext cx="389850" cy="461665"/>
          </a:xfrm>
          <a:prstGeom prst="rect">
            <a:avLst/>
          </a:prstGeom>
          <a:noFill/>
        </p:spPr>
        <p:txBody>
          <a:bodyPr wrap="none" rtlCol="0">
            <a:spAutoFit/>
          </a:bodyPr>
          <a:lstStyle/>
          <a:p>
            <a:r>
              <a:rPr lang="en-US" sz="2400" dirty="0"/>
              <a:t>X</a:t>
            </a:r>
          </a:p>
        </p:txBody>
      </p:sp>
      <p:sp>
        <p:nvSpPr>
          <p:cNvPr id="50" name="TextBox 49">
            <a:extLst>
              <a:ext uri="{FF2B5EF4-FFF2-40B4-BE49-F238E27FC236}">
                <a16:creationId xmlns:a16="http://schemas.microsoft.com/office/drawing/2014/main" id="{A3239E7D-FA01-4426-A815-84D30A1329C6}"/>
              </a:ext>
            </a:extLst>
          </p:cNvPr>
          <p:cNvSpPr txBox="1"/>
          <p:nvPr/>
        </p:nvSpPr>
        <p:spPr>
          <a:xfrm>
            <a:off x="1576958" y="6187707"/>
            <a:ext cx="389850" cy="461665"/>
          </a:xfrm>
          <a:prstGeom prst="rect">
            <a:avLst/>
          </a:prstGeom>
          <a:noFill/>
        </p:spPr>
        <p:txBody>
          <a:bodyPr wrap="none" rtlCol="0">
            <a:spAutoFit/>
          </a:bodyPr>
          <a:lstStyle/>
          <a:p>
            <a:r>
              <a:rPr lang="en-US" sz="2400" dirty="0"/>
              <a:t>X</a:t>
            </a:r>
          </a:p>
        </p:txBody>
      </p:sp>
      <p:sp>
        <p:nvSpPr>
          <p:cNvPr id="51" name="Rectangle 50">
            <a:extLst>
              <a:ext uri="{FF2B5EF4-FFF2-40B4-BE49-F238E27FC236}">
                <a16:creationId xmlns:a16="http://schemas.microsoft.com/office/drawing/2014/main" id="{E224B0B9-25A4-4B9E-9DD4-078249122757}"/>
              </a:ext>
            </a:extLst>
          </p:cNvPr>
          <p:cNvSpPr/>
          <p:nvPr/>
        </p:nvSpPr>
        <p:spPr bwMode="auto">
          <a:xfrm>
            <a:off x="191320" y="3514809"/>
            <a:ext cx="8171976" cy="762094"/>
          </a:xfrm>
          <a:prstGeom prst="rect">
            <a:avLst/>
          </a:prstGeom>
          <a:solidFill>
            <a:schemeClr val="bg1"/>
          </a:solidFill>
          <a:ln w="571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Helvetica" pitchFamily="34" charset="0"/>
            </a:endParaRPr>
          </a:p>
        </p:txBody>
      </p:sp>
      <p:sp>
        <p:nvSpPr>
          <p:cNvPr id="52" name="Rectangle 51">
            <a:extLst>
              <a:ext uri="{FF2B5EF4-FFF2-40B4-BE49-F238E27FC236}">
                <a16:creationId xmlns:a16="http://schemas.microsoft.com/office/drawing/2014/main" id="{964DD37C-07B9-493A-BC50-0C86943CF6AF}"/>
              </a:ext>
            </a:extLst>
          </p:cNvPr>
          <p:cNvSpPr/>
          <p:nvPr/>
        </p:nvSpPr>
        <p:spPr bwMode="auto">
          <a:xfrm>
            <a:off x="413265" y="6149303"/>
            <a:ext cx="8171976" cy="762094"/>
          </a:xfrm>
          <a:prstGeom prst="rect">
            <a:avLst/>
          </a:prstGeom>
          <a:solidFill>
            <a:schemeClr val="bg1"/>
          </a:solidFill>
          <a:ln w="571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Helvetica" pitchFamily="34" charset="0"/>
              </a:rPr>
              <a:t>How many circles to draw</a:t>
            </a:r>
            <a:r>
              <a:rPr kumimoji="0" lang="en-US" sz="2800" b="1" i="0" u="none" strike="noStrike" cap="none" normalizeH="0" dirty="0">
                <a:ln>
                  <a:noFill/>
                </a:ln>
                <a:solidFill>
                  <a:schemeClr val="tx1"/>
                </a:solidFill>
                <a:effectLst/>
                <a:latin typeface="Helvetica" pitchFamily="34" charset="0"/>
              </a:rPr>
              <a:t> </a:t>
            </a:r>
            <a:r>
              <a:rPr lang="en-US" dirty="0"/>
              <a:t>for each reflection?</a:t>
            </a:r>
            <a:endParaRPr kumimoji="0" lang="en-US" sz="2800" b="1" i="0" u="none" strike="noStrike" cap="none" normalizeH="0" baseline="0" dirty="0">
              <a:ln>
                <a:noFill/>
              </a:ln>
              <a:solidFill>
                <a:schemeClr val="tx1"/>
              </a:solidFill>
              <a:effectLst/>
              <a:latin typeface="Helvetica" pitchFamily="34" charset="0"/>
            </a:endParaRPr>
          </a:p>
        </p:txBody>
      </p:sp>
    </p:spTree>
    <p:extLst>
      <p:ext uri="{BB962C8B-B14F-4D97-AF65-F5344CB8AC3E}">
        <p14:creationId xmlns:p14="http://schemas.microsoft.com/office/powerpoint/2010/main" val="368198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grpId="0" nodeType="after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10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0" presetClass="entr" presetSubtype="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fade">
                                      <p:cBhvr>
                                        <p:cTn id="5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29" grpId="0"/>
      <p:bldP spid="38" grpId="0"/>
      <p:bldP spid="39" grpId="0"/>
      <p:bldP spid="45" grpId="0"/>
      <p:bldP spid="46" grpId="0"/>
      <p:bldP spid="47" grpId="0"/>
      <p:bldP spid="48" grpId="0"/>
      <p:bldP spid="49" grpId="0"/>
      <p:bldP spid="50" grpId="0"/>
      <p:bldP spid="51" grpId="0" animBg="1"/>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6" y="284514"/>
            <a:ext cx="8118240" cy="1143000"/>
          </a:xfrm>
        </p:spPr>
        <p:txBody>
          <a:bodyPr/>
          <a:lstStyle/>
          <a:p>
            <a:pPr algn="l"/>
            <a:r>
              <a:rPr lang="en-US" sz="3200" dirty="0">
                <a:latin typeface="Helvetica" panose="020B0604020202020204" pitchFamily="34" charset="0"/>
                <a:cs typeface="Helvetica" panose="020B0604020202020204" pitchFamily="34" charset="0"/>
              </a:rPr>
              <a:t>The strategy best suited for our circumstances is SIRAS phasing.</a:t>
            </a:r>
          </a:p>
        </p:txBody>
      </p:sp>
      <p:sp>
        <p:nvSpPr>
          <p:cNvPr id="11" name="Rectangle 5">
            <a:extLst>
              <a:ext uri="{FF2B5EF4-FFF2-40B4-BE49-F238E27FC236}">
                <a16:creationId xmlns:a16="http://schemas.microsoft.com/office/drawing/2014/main" id="{FE1246D0-576F-4B49-B630-9EB13BAAAE8B}"/>
              </a:ext>
            </a:extLst>
          </p:cNvPr>
          <p:cNvSpPr txBox="1">
            <a:spLocks noChangeArrowheads="1"/>
          </p:cNvSpPr>
          <p:nvPr/>
        </p:nvSpPr>
        <p:spPr>
          <a:xfrm>
            <a:off x="1746902" y="2386747"/>
            <a:ext cx="2476311" cy="1762180"/>
          </a:xfrm>
          <a:prstGeom prst="rect">
            <a:avLst/>
          </a:prstGeom>
          <a:extLst>
            <a:ext uri="{909E8E84-426E-40DD-AFC4-6F175D3DCCD1}">
              <a14:hiddenFill xmlns:a14="http://schemas.microsoft.com/office/drawing/2010/main">
                <a:solidFill>
                  <a:srgbClr val="6666FF"/>
                </a:solidFill>
              </a14:hiddenFill>
            </a:ext>
            <a:ext uri="{91240B29-F687-4F45-9708-019B960494DF}">
              <a14:hiddenLine xmlns:a14="http://schemas.microsoft.com/office/drawing/2010/main" w="57150" algn="ctr">
                <a:solidFill>
                  <a:srgbClr val="FFFFFF"/>
                </a:solidFill>
                <a:miter lim="800000"/>
                <a:headEnd/>
                <a:tailEnd/>
              </a14:hiddenLine>
            </a:ex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indent="0">
              <a:spcBef>
                <a:spcPct val="0"/>
              </a:spcBef>
              <a:buFontTx/>
              <a:buNone/>
            </a:pPr>
            <a:r>
              <a:rPr lang="en-US" sz="2000" b="1" kern="0" dirty="0" err="1">
                <a:latin typeface="Helvetica" pitchFamily="34" charset="0"/>
              </a:rPr>
              <a:t>Isomorphous</a:t>
            </a:r>
            <a:endParaRPr lang="en-US" sz="2000" kern="0" dirty="0">
              <a:latin typeface="Helvetica" pitchFamily="34" charset="0"/>
            </a:endParaRPr>
          </a:p>
          <a:p>
            <a:pPr indent="0">
              <a:spcBef>
                <a:spcPct val="0"/>
              </a:spcBef>
              <a:buFontTx/>
              <a:buNone/>
            </a:pPr>
            <a:endParaRPr lang="en-US" sz="2000" kern="0" dirty="0">
              <a:latin typeface="Helvetica" pitchFamily="34" charset="0"/>
            </a:endParaRPr>
          </a:p>
          <a:p>
            <a:pPr indent="0">
              <a:spcBef>
                <a:spcPct val="0"/>
              </a:spcBef>
              <a:buFontTx/>
              <a:buNone/>
            </a:pPr>
            <a:r>
              <a:rPr lang="en-US" sz="2000" b="1" kern="0" dirty="0">
                <a:latin typeface="Helvetica" pitchFamily="34" charset="0"/>
              </a:rPr>
              <a:t>Anomalous</a:t>
            </a:r>
          </a:p>
          <a:p>
            <a:pPr indent="0">
              <a:spcBef>
                <a:spcPct val="0"/>
              </a:spcBef>
              <a:buFontTx/>
              <a:buNone/>
            </a:pPr>
            <a:endParaRPr lang="en-US" sz="2000" b="1" kern="0" dirty="0">
              <a:latin typeface="Helvetica" pitchFamily="34" charset="0"/>
            </a:endParaRPr>
          </a:p>
          <a:p>
            <a:pPr indent="0">
              <a:spcBef>
                <a:spcPct val="0"/>
              </a:spcBef>
              <a:buFontTx/>
              <a:buNone/>
            </a:pPr>
            <a:r>
              <a:rPr lang="en-US" sz="2000" b="1" kern="0" dirty="0">
                <a:latin typeface="Helvetica" pitchFamily="34" charset="0"/>
              </a:rPr>
              <a:t>Dispersive</a:t>
            </a:r>
            <a:endParaRPr lang="en-US" sz="2000" kern="0" dirty="0">
              <a:latin typeface="Helvetica" pitchFamily="34" charset="0"/>
            </a:endParaRPr>
          </a:p>
        </p:txBody>
      </p:sp>
      <p:sp>
        <p:nvSpPr>
          <p:cNvPr id="12" name="Rectangle 9">
            <a:extLst>
              <a:ext uri="{FF2B5EF4-FFF2-40B4-BE49-F238E27FC236}">
                <a16:creationId xmlns:a16="http://schemas.microsoft.com/office/drawing/2014/main" id="{2695E792-3355-4BD5-9D54-9127F1844068}"/>
              </a:ext>
            </a:extLst>
          </p:cNvPr>
          <p:cNvSpPr>
            <a:spLocks noChangeArrowheads="1"/>
          </p:cNvSpPr>
          <p:nvPr/>
        </p:nvSpPr>
        <p:spPr bwMode="auto">
          <a:xfrm>
            <a:off x="3878992" y="2299087"/>
            <a:ext cx="4470400" cy="49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20000"/>
              </a:lnSpc>
              <a:defRPr/>
            </a:pPr>
            <a:r>
              <a:rPr lang="en-US" sz="2400" dirty="0">
                <a:solidFill>
                  <a:srgbClr val="3366FF"/>
                </a:solidFill>
              </a:rPr>
              <a:t>F</a:t>
            </a:r>
            <a:r>
              <a:rPr lang="en-US" sz="2400" baseline="-25000" dirty="0">
                <a:solidFill>
                  <a:srgbClr val="3366FF"/>
                </a:solidFill>
              </a:rPr>
              <a:t>P</a:t>
            </a:r>
            <a:r>
              <a:rPr lang="en-US" sz="2400" baseline="-50000" dirty="0">
                <a:solidFill>
                  <a:srgbClr val="3366FF"/>
                </a:solidFill>
              </a:rPr>
              <a:t>(</a:t>
            </a:r>
            <a:r>
              <a:rPr lang="en-US" sz="2400" baseline="-50000" dirty="0" err="1">
                <a:solidFill>
                  <a:srgbClr val="3366FF"/>
                </a:solidFill>
              </a:rPr>
              <a:t>hkl</a:t>
            </a:r>
            <a:r>
              <a:rPr lang="en-US" sz="2400" baseline="-50000" dirty="0">
                <a:solidFill>
                  <a:srgbClr val="3366FF"/>
                </a:solidFill>
              </a:rPr>
              <a:t>)</a:t>
            </a:r>
            <a:r>
              <a:rPr lang="en-US" sz="2400" dirty="0">
                <a:solidFill>
                  <a:srgbClr val="080808"/>
                </a:solidFill>
              </a:rPr>
              <a:t>= </a:t>
            </a:r>
            <a:r>
              <a:rPr lang="en-US" sz="2400" dirty="0" err="1">
                <a:solidFill>
                  <a:srgbClr val="33CC33"/>
                </a:solidFill>
              </a:rPr>
              <a:t>F</a:t>
            </a:r>
            <a:r>
              <a:rPr lang="en-US" sz="2400" baseline="-25000" dirty="0" err="1">
                <a:solidFill>
                  <a:srgbClr val="33CC33"/>
                </a:solidFill>
              </a:rPr>
              <a:t>PHg</a:t>
            </a:r>
            <a:r>
              <a:rPr lang="en-US" sz="2400" baseline="-25000" dirty="0">
                <a:solidFill>
                  <a:srgbClr val="33CC33"/>
                </a:solidFill>
              </a:rPr>
              <a:t> </a:t>
            </a:r>
            <a:r>
              <a:rPr lang="en-US" sz="2400" baseline="-50000" dirty="0">
                <a:solidFill>
                  <a:srgbClr val="33CC33"/>
                </a:solidFill>
              </a:rPr>
              <a:t>(</a:t>
            </a:r>
            <a:r>
              <a:rPr lang="en-US" sz="2400" baseline="-50000" dirty="0" err="1">
                <a:solidFill>
                  <a:srgbClr val="33CC33"/>
                </a:solidFill>
              </a:rPr>
              <a:t>hkl</a:t>
            </a:r>
            <a:r>
              <a:rPr lang="en-US" sz="2400" baseline="-50000" dirty="0">
                <a:solidFill>
                  <a:srgbClr val="33CC33"/>
                </a:solidFill>
              </a:rPr>
              <a:t>)      </a:t>
            </a:r>
            <a:r>
              <a:rPr lang="en-US" sz="2400" dirty="0">
                <a:solidFill>
                  <a:srgbClr val="080808"/>
                </a:solidFill>
              </a:rPr>
              <a:t>- </a:t>
            </a:r>
            <a:r>
              <a:rPr lang="en-US" sz="2400" dirty="0" err="1">
                <a:solidFill>
                  <a:srgbClr val="FF0000"/>
                </a:solidFill>
              </a:rPr>
              <a:t>f</a:t>
            </a:r>
            <a:r>
              <a:rPr lang="en-US" sz="2400" baseline="-25000" dirty="0" err="1">
                <a:solidFill>
                  <a:srgbClr val="FF0000"/>
                </a:solidFill>
              </a:rPr>
              <a:t>Hg</a:t>
            </a:r>
            <a:r>
              <a:rPr lang="en-US" sz="2400" baseline="-50000" dirty="0">
                <a:solidFill>
                  <a:srgbClr val="FF0000"/>
                </a:solidFill>
              </a:rPr>
              <a:t>(</a:t>
            </a:r>
            <a:r>
              <a:rPr lang="en-US" sz="2400" baseline="-50000" dirty="0" err="1">
                <a:solidFill>
                  <a:srgbClr val="FF0000"/>
                </a:solidFill>
              </a:rPr>
              <a:t>hkl</a:t>
            </a:r>
            <a:r>
              <a:rPr lang="en-US" sz="2400" baseline="-50000" dirty="0">
                <a:solidFill>
                  <a:srgbClr val="FF0000"/>
                </a:solidFill>
              </a:rPr>
              <a:t>)</a:t>
            </a:r>
          </a:p>
        </p:txBody>
      </p:sp>
      <p:sp>
        <p:nvSpPr>
          <p:cNvPr id="13" name="Line 15">
            <a:extLst>
              <a:ext uri="{FF2B5EF4-FFF2-40B4-BE49-F238E27FC236}">
                <a16:creationId xmlns:a16="http://schemas.microsoft.com/office/drawing/2014/main" id="{BB5807EB-9C66-44E7-B8E9-9AF13B76B254}"/>
              </a:ext>
            </a:extLst>
          </p:cNvPr>
          <p:cNvSpPr>
            <a:spLocks noChangeShapeType="1"/>
          </p:cNvSpPr>
          <p:nvPr/>
        </p:nvSpPr>
        <p:spPr bwMode="auto">
          <a:xfrm>
            <a:off x="3984213" y="2405209"/>
            <a:ext cx="281035" cy="0"/>
          </a:xfrm>
          <a:prstGeom prst="line">
            <a:avLst/>
          </a:prstGeom>
          <a:noFill/>
          <a:ln w="381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16">
            <a:extLst>
              <a:ext uri="{FF2B5EF4-FFF2-40B4-BE49-F238E27FC236}">
                <a16:creationId xmlns:a16="http://schemas.microsoft.com/office/drawing/2014/main" id="{9F56F025-45D0-4BF3-A702-F2B1605ED3CF}"/>
              </a:ext>
            </a:extLst>
          </p:cNvPr>
          <p:cNvSpPr>
            <a:spLocks noChangeShapeType="1"/>
          </p:cNvSpPr>
          <p:nvPr/>
        </p:nvSpPr>
        <p:spPr bwMode="auto">
          <a:xfrm>
            <a:off x="5011118" y="2405209"/>
            <a:ext cx="281035" cy="0"/>
          </a:xfrm>
          <a:prstGeom prst="line">
            <a:avLst/>
          </a:prstGeom>
          <a:noFill/>
          <a:ln w="381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17">
            <a:extLst>
              <a:ext uri="{FF2B5EF4-FFF2-40B4-BE49-F238E27FC236}">
                <a16:creationId xmlns:a16="http://schemas.microsoft.com/office/drawing/2014/main" id="{E42BEC7E-08C2-4A7E-AA6F-45BB954CE132}"/>
              </a:ext>
            </a:extLst>
          </p:cNvPr>
          <p:cNvSpPr>
            <a:spLocks noChangeShapeType="1"/>
          </p:cNvSpPr>
          <p:nvPr/>
        </p:nvSpPr>
        <p:spPr bwMode="auto">
          <a:xfrm>
            <a:off x="6590797" y="2405209"/>
            <a:ext cx="28103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15">
            <a:extLst>
              <a:ext uri="{FF2B5EF4-FFF2-40B4-BE49-F238E27FC236}">
                <a16:creationId xmlns:a16="http://schemas.microsoft.com/office/drawing/2014/main" id="{6270A0EE-C988-4D6D-B51E-DE40B45B6521}"/>
              </a:ext>
            </a:extLst>
          </p:cNvPr>
          <p:cNvSpPr>
            <a:spLocks noChangeShapeType="1"/>
          </p:cNvSpPr>
          <p:nvPr/>
        </p:nvSpPr>
        <p:spPr bwMode="auto">
          <a:xfrm>
            <a:off x="3989683" y="2987762"/>
            <a:ext cx="281035" cy="0"/>
          </a:xfrm>
          <a:prstGeom prst="line">
            <a:avLst/>
          </a:prstGeom>
          <a:noFill/>
          <a:ln w="381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16">
            <a:extLst>
              <a:ext uri="{FF2B5EF4-FFF2-40B4-BE49-F238E27FC236}">
                <a16:creationId xmlns:a16="http://schemas.microsoft.com/office/drawing/2014/main" id="{0FB886F4-AB79-4FDD-8619-6E6B9A4DB004}"/>
              </a:ext>
            </a:extLst>
          </p:cNvPr>
          <p:cNvSpPr>
            <a:spLocks noChangeShapeType="1"/>
          </p:cNvSpPr>
          <p:nvPr/>
        </p:nvSpPr>
        <p:spPr bwMode="auto">
          <a:xfrm>
            <a:off x="5004743" y="2987762"/>
            <a:ext cx="281035" cy="0"/>
          </a:xfrm>
          <a:prstGeom prst="line">
            <a:avLst/>
          </a:prstGeom>
          <a:noFill/>
          <a:ln w="381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Line 17">
            <a:extLst>
              <a:ext uri="{FF2B5EF4-FFF2-40B4-BE49-F238E27FC236}">
                <a16:creationId xmlns:a16="http://schemas.microsoft.com/office/drawing/2014/main" id="{16DFF808-2E4E-43D1-9AB7-96F952036D27}"/>
              </a:ext>
            </a:extLst>
          </p:cNvPr>
          <p:cNvSpPr>
            <a:spLocks noChangeShapeType="1"/>
          </p:cNvSpPr>
          <p:nvPr/>
        </p:nvSpPr>
        <p:spPr bwMode="auto">
          <a:xfrm>
            <a:off x="6594815" y="3000825"/>
            <a:ext cx="28103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Rectangle 9">
            <a:extLst>
              <a:ext uri="{FF2B5EF4-FFF2-40B4-BE49-F238E27FC236}">
                <a16:creationId xmlns:a16="http://schemas.microsoft.com/office/drawing/2014/main" id="{536F1E1B-7CDF-484E-9458-CA2A75C8AA78}"/>
              </a:ext>
            </a:extLst>
          </p:cNvPr>
          <p:cNvSpPr>
            <a:spLocks noChangeArrowheads="1"/>
          </p:cNvSpPr>
          <p:nvPr/>
        </p:nvSpPr>
        <p:spPr bwMode="auto">
          <a:xfrm>
            <a:off x="3878992" y="2890723"/>
            <a:ext cx="4075355" cy="49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20000"/>
              </a:lnSpc>
              <a:defRPr/>
            </a:pPr>
            <a:r>
              <a:rPr lang="en-US" sz="2400" dirty="0">
                <a:solidFill>
                  <a:srgbClr val="3366FF"/>
                </a:solidFill>
              </a:rPr>
              <a:t>F</a:t>
            </a:r>
            <a:r>
              <a:rPr lang="en-US" sz="2400" baseline="-25000" dirty="0">
                <a:solidFill>
                  <a:srgbClr val="3366FF"/>
                </a:solidFill>
              </a:rPr>
              <a:t>P</a:t>
            </a:r>
            <a:r>
              <a:rPr lang="en-US" sz="2400" baseline="-50000" dirty="0">
                <a:solidFill>
                  <a:srgbClr val="3366FF"/>
                </a:solidFill>
              </a:rPr>
              <a:t>(</a:t>
            </a:r>
            <a:r>
              <a:rPr lang="en-US" sz="2400" baseline="-50000" dirty="0" err="1">
                <a:solidFill>
                  <a:srgbClr val="3366FF"/>
                </a:solidFill>
              </a:rPr>
              <a:t>hkl</a:t>
            </a:r>
            <a:r>
              <a:rPr lang="en-US" sz="2400" baseline="-50000" dirty="0">
                <a:solidFill>
                  <a:srgbClr val="3366FF"/>
                </a:solidFill>
              </a:rPr>
              <a:t>)</a:t>
            </a:r>
            <a:r>
              <a:rPr lang="en-US" sz="2400" dirty="0">
                <a:solidFill>
                  <a:srgbClr val="080808"/>
                </a:solidFill>
              </a:rPr>
              <a:t>= </a:t>
            </a:r>
            <a:r>
              <a:rPr lang="en-US" sz="2400" dirty="0" err="1">
                <a:solidFill>
                  <a:srgbClr val="33CC33"/>
                </a:solidFill>
              </a:rPr>
              <a:t>F</a:t>
            </a:r>
            <a:r>
              <a:rPr lang="en-US" sz="2400" baseline="-25000" dirty="0" err="1">
                <a:solidFill>
                  <a:srgbClr val="33CC33"/>
                </a:solidFill>
              </a:rPr>
              <a:t>PHg</a:t>
            </a:r>
            <a:r>
              <a:rPr lang="en-US" sz="2400" baseline="-50000" dirty="0">
                <a:solidFill>
                  <a:srgbClr val="33CC33"/>
                </a:solidFill>
              </a:rPr>
              <a:t>(-h-k-l)</a:t>
            </a:r>
            <a:r>
              <a:rPr lang="en-US" sz="2400" dirty="0">
                <a:solidFill>
                  <a:srgbClr val="33CC33"/>
                </a:solidFill>
              </a:rPr>
              <a:t>* </a:t>
            </a:r>
            <a:r>
              <a:rPr lang="en-US" sz="2400" dirty="0">
                <a:solidFill>
                  <a:srgbClr val="080808"/>
                </a:solidFill>
              </a:rPr>
              <a:t>- </a:t>
            </a:r>
            <a:r>
              <a:rPr lang="en-US" sz="2400" dirty="0" err="1">
                <a:solidFill>
                  <a:srgbClr val="FF0000"/>
                </a:solidFill>
              </a:rPr>
              <a:t>f</a:t>
            </a:r>
            <a:r>
              <a:rPr lang="en-US" sz="2400" baseline="-25000" dirty="0" err="1">
                <a:solidFill>
                  <a:srgbClr val="FF0000"/>
                </a:solidFill>
              </a:rPr>
              <a:t>Hg</a:t>
            </a:r>
            <a:r>
              <a:rPr lang="en-US" sz="2400" baseline="-50000" dirty="0">
                <a:solidFill>
                  <a:srgbClr val="FF0000"/>
                </a:solidFill>
              </a:rPr>
              <a:t>(-h-k-l)</a:t>
            </a:r>
            <a:r>
              <a:rPr lang="en-US" sz="2400" dirty="0">
                <a:solidFill>
                  <a:srgbClr val="FF0000"/>
                </a:solidFill>
              </a:rPr>
              <a:t>*</a:t>
            </a:r>
          </a:p>
        </p:txBody>
      </p:sp>
      <p:sp>
        <p:nvSpPr>
          <p:cNvPr id="20" name="Rectangle 19">
            <a:extLst>
              <a:ext uri="{FF2B5EF4-FFF2-40B4-BE49-F238E27FC236}">
                <a16:creationId xmlns:a16="http://schemas.microsoft.com/office/drawing/2014/main" id="{82547DFE-20B9-41E6-BF50-FACCF8854CB4}"/>
              </a:ext>
            </a:extLst>
          </p:cNvPr>
          <p:cNvSpPr/>
          <p:nvPr/>
        </p:nvSpPr>
        <p:spPr>
          <a:xfrm>
            <a:off x="3458947" y="1831723"/>
            <a:ext cx="1997662" cy="424732"/>
          </a:xfrm>
          <a:prstGeom prst="rect">
            <a:avLst/>
          </a:prstGeom>
        </p:spPr>
        <p:txBody>
          <a:bodyPr wrap="none">
            <a:spAutoFit/>
          </a:bodyPr>
          <a:lstStyle/>
          <a:p>
            <a:pPr>
              <a:lnSpc>
                <a:spcPct val="90000"/>
              </a:lnSpc>
            </a:pPr>
            <a:r>
              <a:rPr lang="en-US" sz="2400" kern="0"/>
              <a:t>PCMBS (Hg)</a:t>
            </a:r>
            <a:endParaRPr lang="en-US" sz="2400" kern="0" dirty="0"/>
          </a:p>
        </p:txBody>
      </p:sp>
      <p:sp>
        <p:nvSpPr>
          <p:cNvPr id="21" name="Rectangle 20">
            <a:extLst>
              <a:ext uri="{FF2B5EF4-FFF2-40B4-BE49-F238E27FC236}">
                <a16:creationId xmlns:a16="http://schemas.microsoft.com/office/drawing/2014/main" id="{BCC6F428-D893-46B3-BDCC-19BD72F1E4E0}"/>
              </a:ext>
            </a:extLst>
          </p:cNvPr>
          <p:cNvSpPr/>
          <p:nvPr/>
        </p:nvSpPr>
        <p:spPr>
          <a:xfrm>
            <a:off x="2422244" y="4538260"/>
            <a:ext cx="4163319" cy="424732"/>
          </a:xfrm>
          <a:prstGeom prst="rect">
            <a:avLst/>
          </a:prstGeom>
        </p:spPr>
        <p:txBody>
          <a:bodyPr wrap="none">
            <a:spAutoFit/>
          </a:bodyPr>
          <a:lstStyle/>
          <a:p>
            <a:pPr>
              <a:lnSpc>
                <a:spcPct val="90000"/>
              </a:lnSpc>
            </a:pPr>
            <a:r>
              <a:rPr lang="en-US" sz="2400" kern="0" dirty="0"/>
              <a:t>For Lanthanides (</a:t>
            </a:r>
            <a:r>
              <a:rPr lang="en-US" sz="2400" kern="0" dirty="0" err="1"/>
              <a:t>Gd</a:t>
            </a:r>
            <a:r>
              <a:rPr lang="en-US" sz="2400" kern="0" dirty="0"/>
              <a:t> or Eu)</a:t>
            </a:r>
          </a:p>
        </p:txBody>
      </p:sp>
      <p:sp>
        <p:nvSpPr>
          <p:cNvPr id="22" name="Rectangle 9">
            <a:extLst>
              <a:ext uri="{FF2B5EF4-FFF2-40B4-BE49-F238E27FC236}">
                <a16:creationId xmlns:a16="http://schemas.microsoft.com/office/drawing/2014/main" id="{C453D4C8-B18D-4863-BF56-032906458AEF}"/>
              </a:ext>
            </a:extLst>
          </p:cNvPr>
          <p:cNvSpPr>
            <a:spLocks noChangeArrowheads="1"/>
          </p:cNvSpPr>
          <p:nvPr/>
        </p:nvSpPr>
        <p:spPr bwMode="auto">
          <a:xfrm>
            <a:off x="3878992" y="3496007"/>
            <a:ext cx="4642416" cy="49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20000"/>
              </a:lnSpc>
              <a:defRPr/>
            </a:pPr>
            <a:r>
              <a:rPr lang="en-US" sz="2400" dirty="0">
                <a:solidFill>
                  <a:srgbClr val="3366FF"/>
                </a:solidFill>
              </a:rPr>
              <a:t>F</a:t>
            </a:r>
            <a:r>
              <a:rPr lang="en-US" sz="2400" baseline="-25000" dirty="0">
                <a:solidFill>
                  <a:srgbClr val="3366FF"/>
                </a:solidFill>
              </a:rPr>
              <a:t>P</a:t>
            </a:r>
            <a:r>
              <a:rPr lang="en-US" sz="2400" baseline="-50000" dirty="0">
                <a:solidFill>
                  <a:srgbClr val="3366FF"/>
                </a:solidFill>
              </a:rPr>
              <a:t>(</a:t>
            </a:r>
            <a:r>
              <a:rPr lang="en-US" sz="2400" baseline="-50000" dirty="0" err="1">
                <a:solidFill>
                  <a:srgbClr val="3366FF"/>
                </a:solidFill>
              </a:rPr>
              <a:t>hkl</a:t>
            </a:r>
            <a:r>
              <a:rPr lang="en-US" sz="2400" baseline="-50000" dirty="0">
                <a:solidFill>
                  <a:srgbClr val="3366FF"/>
                </a:solidFill>
              </a:rPr>
              <a:t>)</a:t>
            </a:r>
            <a:r>
              <a:rPr lang="en-US" sz="2400" dirty="0">
                <a:solidFill>
                  <a:srgbClr val="080808"/>
                </a:solidFill>
              </a:rPr>
              <a:t>= </a:t>
            </a:r>
            <a:r>
              <a:rPr lang="en-US" sz="2400" dirty="0" err="1">
                <a:solidFill>
                  <a:srgbClr val="33CC33"/>
                </a:solidFill>
              </a:rPr>
              <a:t>F</a:t>
            </a:r>
            <a:r>
              <a:rPr lang="en-US" sz="2400" baseline="-25000" dirty="0" err="1">
                <a:solidFill>
                  <a:srgbClr val="33CC33"/>
                </a:solidFill>
              </a:rPr>
              <a:t>PHg</a:t>
            </a:r>
            <a:r>
              <a:rPr lang="en-US" sz="2400" baseline="-50000" dirty="0">
                <a:solidFill>
                  <a:srgbClr val="33CC33"/>
                </a:solidFill>
              </a:rPr>
              <a:t>(</a:t>
            </a:r>
            <a:r>
              <a:rPr lang="en-US" sz="2400" baseline="-50000" dirty="0" err="1">
                <a:solidFill>
                  <a:srgbClr val="33CC33"/>
                </a:solidFill>
              </a:rPr>
              <a:t>hkl</a:t>
            </a:r>
            <a:r>
              <a:rPr lang="en-US" sz="2400" baseline="-50000" dirty="0">
                <a:solidFill>
                  <a:srgbClr val="33CC33"/>
                </a:solidFill>
              </a:rPr>
              <a:t>)</a:t>
            </a:r>
            <a:r>
              <a:rPr lang="en-US" sz="2400" baseline="-50000" dirty="0">
                <a:solidFill>
                  <a:srgbClr val="33CC33"/>
                </a:solidFill>
                <a:latin typeface="Symbol" panose="05050102010706020507" pitchFamily="18" charset="2"/>
              </a:rPr>
              <a:t>l</a:t>
            </a:r>
            <a:r>
              <a:rPr lang="en-US" sz="2400" baseline="-80000" dirty="0">
                <a:solidFill>
                  <a:srgbClr val="33CC33"/>
                </a:solidFill>
              </a:rPr>
              <a:t>n</a:t>
            </a:r>
            <a:r>
              <a:rPr lang="en-US" sz="2400" dirty="0">
                <a:solidFill>
                  <a:srgbClr val="33CC33"/>
                </a:solidFill>
              </a:rPr>
              <a:t>  </a:t>
            </a:r>
            <a:r>
              <a:rPr lang="en-US" sz="2400" dirty="0">
                <a:solidFill>
                  <a:srgbClr val="080808"/>
                </a:solidFill>
              </a:rPr>
              <a:t>- </a:t>
            </a:r>
            <a:r>
              <a:rPr lang="en-US" sz="2400" dirty="0" err="1">
                <a:solidFill>
                  <a:srgbClr val="FF0000"/>
                </a:solidFill>
              </a:rPr>
              <a:t>f</a:t>
            </a:r>
            <a:r>
              <a:rPr lang="en-US" sz="2400" baseline="-25000" dirty="0" err="1">
                <a:solidFill>
                  <a:srgbClr val="FF0000"/>
                </a:solidFill>
              </a:rPr>
              <a:t>Hg</a:t>
            </a:r>
            <a:r>
              <a:rPr lang="en-US" sz="2400" baseline="-50000" dirty="0">
                <a:solidFill>
                  <a:srgbClr val="FF0000"/>
                </a:solidFill>
              </a:rPr>
              <a:t>(</a:t>
            </a:r>
            <a:r>
              <a:rPr lang="en-US" sz="2400" baseline="-50000" dirty="0" err="1">
                <a:solidFill>
                  <a:srgbClr val="FF0000"/>
                </a:solidFill>
              </a:rPr>
              <a:t>hkl</a:t>
            </a:r>
            <a:r>
              <a:rPr lang="en-US" sz="2400" baseline="-50000" dirty="0">
                <a:solidFill>
                  <a:srgbClr val="FF0000"/>
                </a:solidFill>
              </a:rPr>
              <a:t>)</a:t>
            </a:r>
            <a:r>
              <a:rPr lang="en-US" sz="2400" baseline="-50000" dirty="0">
                <a:solidFill>
                  <a:srgbClr val="FF0000"/>
                </a:solidFill>
                <a:latin typeface="Symbol" panose="05050102010706020507" pitchFamily="18" charset="2"/>
              </a:rPr>
              <a:t>l</a:t>
            </a:r>
            <a:r>
              <a:rPr lang="en-US" sz="2400" baseline="-80000" dirty="0">
                <a:solidFill>
                  <a:srgbClr val="FF0000"/>
                </a:solidFill>
              </a:rPr>
              <a:t>n</a:t>
            </a:r>
            <a:endParaRPr lang="en-US" sz="2400" dirty="0">
              <a:solidFill>
                <a:srgbClr val="FF0000"/>
              </a:solidFill>
            </a:endParaRPr>
          </a:p>
        </p:txBody>
      </p:sp>
      <p:grpSp>
        <p:nvGrpSpPr>
          <p:cNvPr id="23" name="Group 22">
            <a:extLst>
              <a:ext uri="{FF2B5EF4-FFF2-40B4-BE49-F238E27FC236}">
                <a16:creationId xmlns:a16="http://schemas.microsoft.com/office/drawing/2014/main" id="{658C4EEE-07D3-4D4C-8C3E-23A176E3ED8B}"/>
              </a:ext>
            </a:extLst>
          </p:cNvPr>
          <p:cNvGrpSpPr/>
          <p:nvPr/>
        </p:nvGrpSpPr>
        <p:grpSpPr>
          <a:xfrm>
            <a:off x="3996273" y="3604194"/>
            <a:ext cx="2886167" cy="13063"/>
            <a:chOff x="4282881" y="3222050"/>
            <a:chExt cx="2886167" cy="13063"/>
          </a:xfrm>
        </p:grpSpPr>
        <p:sp>
          <p:nvSpPr>
            <p:cNvPr id="24" name="Line 15">
              <a:extLst>
                <a:ext uri="{FF2B5EF4-FFF2-40B4-BE49-F238E27FC236}">
                  <a16:creationId xmlns:a16="http://schemas.microsoft.com/office/drawing/2014/main" id="{6353B84B-26A1-4BFE-9003-46BDFD41A86A}"/>
                </a:ext>
              </a:extLst>
            </p:cNvPr>
            <p:cNvSpPr>
              <a:spLocks noChangeShapeType="1"/>
            </p:cNvSpPr>
            <p:nvPr/>
          </p:nvSpPr>
          <p:spPr bwMode="auto">
            <a:xfrm>
              <a:off x="4282881" y="3222050"/>
              <a:ext cx="281035" cy="0"/>
            </a:xfrm>
            <a:prstGeom prst="line">
              <a:avLst/>
            </a:prstGeom>
            <a:noFill/>
            <a:ln w="381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Line 16">
              <a:extLst>
                <a:ext uri="{FF2B5EF4-FFF2-40B4-BE49-F238E27FC236}">
                  <a16:creationId xmlns:a16="http://schemas.microsoft.com/office/drawing/2014/main" id="{DCA21BD4-5719-4642-A675-A945A6BC154B}"/>
                </a:ext>
              </a:extLst>
            </p:cNvPr>
            <p:cNvSpPr>
              <a:spLocks noChangeShapeType="1"/>
            </p:cNvSpPr>
            <p:nvPr/>
          </p:nvSpPr>
          <p:spPr bwMode="auto">
            <a:xfrm>
              <a:off x="5297941" y="3222050"/>
              <a:ext cx="281035" cy="0"/>
            </a:xfrm>
            <a:prstGeom prst="line">
              <a:avLst/>
            </a:prstGeom>
            <a:noFill/>
            <a:ln w="381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Line 17">
              <a:extLst>
                <a:ext uri="{FF2B5EF4-FFF2-40B4-BE49-F238E27FC236}">
                  <a16:creationId xmlns:a16="http://schemas.microsoft.com/office/drawing/2014/main" id="{5E7F8EDA-1BA4-4859-9315-91258617335E}"/>
                </a:ext>
              </a:extLst>
            </p:cNvPr>
            <p:cNvSpPr>
              <a:spLocks noChangeShapeType="1"/>
            </p:cNvSpPr>
            <p:nvPr/>
          </p:nvSpPr>
          <p:spPr bwMode="auto">
            <a:xfrm>
              <a:off x="6888013" y="3235113"/>
              <a:ext cx="28103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8" name="Rectangle 5">
            <a:extLst>
              <a:ext uri="{FF2B5EF4-FFF2-40B4-BE49-F238E27FC236}">
                <a16:creationId xmlns:a16="http://schemas.microsoft.com/office/drawing/2014/main" id="{1D87CFF5-E66E-4DAD-BCED-DD1BA10806A9}"/>
              </a:ext>
            </a:extLst>
          </p:cNvPr>
          <p:cNvSpPr txBox="1">
            <a:spLocks noChangeArrowheads="1"/>
          </p:cNvSpPr>
          <p:nvPr/>
        </p:nvSpPr>
        <p:spPr>
          <a:xfrm>
            <a:off x="1776470" y="5023083"/>
            <a:ext cx="2476311" cy="1762180"/>
          </a:xfrm>
          <a:prstGeom prst="rect">
            <a:avLst/>
          </a:prstGeom>
          <a:extLst>
            <a:ext uri="{909E8E84-426E-40DD-AFC4-6F175D3DCCD1}">
              <a14:hiddenFill xmlns:a14="http://schemas.microsoft.com/office/drawing/2010/main">
                <a:solidFill>
                  <a:srgbClr val="6666FF"/>
                </a:solidFill>
              </a14:hiddenFill>
            </a:ext>
            <a:ext uri="{91240B29-F687-4F45-9708-019B960494DF}">
              <a14:hiddenLine xmlns:a14="http://schemas.microsoft.com/office/drawing/2010/main" w="57150" algn="ctr">
                <a:solidFill>
                  <a:srgbClr val="FFFFFF"/>
                </a:solidFill>
                <a:miter lim="800000"/>
                <a:headEnd/>
                <a:tailEnd/>
              </a14:hiddenLine>
            </a:ex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indent="0">
              <a:spcBef>
                <a:spcPct val="0"/>
              </a:spcBef>
              <a:buFontTx/>
              <a:buNone/>
            </a:pPr>
            <a:r>
              <a:rPr lang="en-US" sz="2000" b="1" kern="0" dirty="0" err="1">
                <a:latin typeface="Helvetica" pitchFamily="34" charset="0"/>
              </a:rPr>
              <a:t>Isomorphous</a:t>
            </a:r>
            <a:endParaRPr lang="en-US" sz="2000" kern="0" dirty="0">
              <a:latin typeface="Helvetica" pitchFamily="34" charset="0"/>
            </a:endParaRPr>
          </a:p>
          <a:p>
            <a:pPr indent="0">
              <a:spcBef>
                <a:spcPct val="0"/>
              </a:spcBef>
              <a:buFontTx/>
              <a:buNone/>
            </a:pPr>
            <a:endParaRPr lang="en-US" sz="2000" kern="0" dirty="0">
              <a:latin typeface="Helvetica" pitchFamily="34" charset="0"/>
            </a:endParaRPr>
          </a:p>
          <a:p>
            <a:pPr indent="0">
              <a:spcBef>
                <a:spcPct val="0"/>
              </a:spcBef>
              <a:buFontTx/>
              <a:buNone/>
            </a:pPr>
            <a:r>
              <a:rPr lang="en-US" sz="2000" b="1" kern="0" dirty="0">
                <a:latin typeface="Helvetica" pitchFamily="34" charset="0"/>
              </a:rPr>
              <a:t>Anomalous</a:t>
            </a:r>
          </a:p>
          <a:p>
            <a:pPr indent="0">
              <a:spcBef>
                <a:spcPct val="0"/>
              </a:spcBef>
              <a:buFontTx/>
              <a:buNone/>
            </a:pPr>
            <a:endParaRPr lang="en-US" sz="2000" b="1" kern="0" dirty="0">
              <a:latin typeface="Helvetica" pitchFamily="34" charset="0"/>
            </a:endParaRPr>
          </a:p>
          <a:p>
            <a:pPr indent="0">
              <a:spcBef>
                <a:spcPct val="0"/>
              </a:spcBef>
              <a:buFontTx/>
              <a:buNone/>
            </a:pPr>
            <a:r>
              <a:rPr lang="en-US" sz="2000" b="1" kern="0" dirty="0">
                <a:latin typeface="Helvetica" pitchFamily="34" charset="0"/>
              </a:rPr>
              <a:t>Dispersive</a:t>
            </a:r>
            <a:endParaRPr lang="en-US" sz="2000" kern="0" dirty="0">
              <a:latin typeface="Helvetica" pitchFamily="34" charset="0"/>
            </a:endParaRPr>
          </a:p>
        </p:txBody>
      </p:sp>
      <p:sp>
        <p:nvSpPr>
          <p:cNvPr id="29" name="Rectangle 9">
            <a:extLst>
              <a:ext uri="{FF2B5EF4-FFF2-40B4-BE49-F238E27FC236}">
                <a16:creationId xmlns:a16="http://schemas.microsoft.com/office/drawing/2014/main" id="{37F29EB0-5223-44A2-A9EE-F7EE349D31EE}"/>
              </a:ext>
            </a:extLst>
          </p:cNvPr>
          <p:cNvSpPr>
            <a:spLocks noChangeArrowheads="1"/>
          </p:cNvSpPr>
          <p:nvPr/>
        </p:nvSpPr>
        <p:spPr bwMode="auto">
          <a:xfrm>
            <a:off x="3908560" y="4935423"/>
            <a:ext cx="4470400" cy="49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20000"/>
              </a:lnSpc>
              <a:defRPr/>
            </a:pPr>
            <a:r>
              <a:rPr lang="en-US" sz="2400" dirty="0">
                <a:solidFill>
                  <a:srgbClr val="3366FF"/>
                </a:solidFill>
              </a:rPr>
              <a:t>F</a:t>
            </a:r>
            <a:r>
              <a:rPr lang="en-US" sz="2400" baseline="-25000" dirty="0">
                <a:solidFill>
                  <a:srgbClr val="3366FF"/>
                </a:solidFill>
              </a:rPr>
              <a:t>P</a:t>
            </a:r>
            <a:r>
              <a:rPr lang="en-US" sz="2400" baseline="-50000" dirty="0">
                <a:solidFill>
                  <a:srgbClr val="3366FF"/>
                </a:solidFill>
              </a:rPr>
              <a:t>(</a:t>
            </a:r>
            <a:r>
              <a:rPr lang="en-US" sz="2400" baseline="-50000" dirty="0" err="1">
                <a:solidFill>
                  <a:srgbClr val="3366FF"/>
                </a:solidFill>
              </a:rPr>
              <a:t>hkl</a:t>
            </a:r>
            <a:r>
              <a:rPr lang="en-US" sz="2400" baseline="-50000" dirty="0">
                <a:solidFill>
                  <a:srgbClr val="3366FF"/>
                </a:solidFill>
              </a:rPr>
              <a:t>)</a:t>
            </a:r>
            <a:r>
              <a:rPr lang="en-US" sz="2400" dirty="0">
                <a:solidFill>
                  <a:srgbClr val="080808"/>
                </a:solidFill>
              </a:rPr>
              <a:t>= </a:t>
            </a:r>
            <a:r>
              <a:rPr lang="en-US" sz="2400" dirty="0" err="1">
                <a:solidFill>
                  <a:srgbClr val="FFC000"/>
                </a:solidFill>
              </a:rPr>
              <a:t>F</a:t>
            </a:r>
            <a:r>
              <a:rPr lang="en-US" sz="2400" baseline="-25000" dirty="0" err="1">
                <a:solidFill>
                  <a:srgbClr val="FFC000"/>
                </a:solidFill>
              </a:rPr>
              <a:t>P·La</a:t>
            </a:r>
            <a:r>
              <a:rPr lang="en-US" sz="2400" baseline="-25000" dirty="0">
                <a:solidFill>
                  <a:srgbClr val="FFC000"/>
                </a:solidFill>
              </a:rPr>
              <a:t> </a:t>
            </a:r>
            <a:r>
              <a:rPr lang="en-US" sz="2400" baseline="-50000" dirty="0">
                <a:solidFill>
                  <a:srgbClr val="FFC000"/>
                </a:solidFill>
              </a:rPr>
              <a:t>(</a:t>
            </a:r>
            <a:r>
              <a:rPr lang="en-US" sz="2400" baseline="-50000" dirty="0" err="1">
                <a:solidFill>
                  <a:srgbClr val="FFC000"/>
                </a:solidFill>
              </a:rPr>
              <a:t>hkl</a:t>
            </a:r>
            <a:r>
              <a:rPr lang="en-US" sz="2400" baseline="-50000" dirty="0">
                <a:solidFill>
                  <a:srgbClr val="FFC000"/>
                </a:solidFill>
              </a:rPr>
              <a:t>) </a:t>
            </a:r>
            <a:r>
              <a:rPr lang="en-US" sz="2400" baseline="-50000" dirty="0">
                <a:solidFill>
                  <a:srgbClr val="33CC33"/>
                </a:solidFill>
              </a:rPr>
              <a:t>     </a:t>
            </a:r>
            <a:r>
              <a:rPr lang="en-US" sz="2400" dirty="0">
                <a:solidFill>
                  <a:srgbClr val="080808"/>
                </a:solidFill>
              </a:rPr>
              <a:t>- </a:t>
            </a:r>
            <a:r>
              <a:rPr lang="en-US" sz="2400" dirty="0" err="1">
                <a:solidFill>
                  <a:srgbClr val="CC6600"/>
                </a:solidFill>
              </a:rPr>
              <a:t>f</a:t>
            </a:r>
            <a:r>
              <a:rPr lang="en-US" sz="2400" baseline="-25000" dirty="0" err="1">
                <a:solidFill>
                  <a:srgbClr val="CC6600"/>
                </a:solidFill>
              </a:rPr>
              <a:t>La</a:t>
            </a:r>
            <a:r>
              <a:rPr lang="en-US" sz="2400" baseline="-50000" dirty="0">
                <a:solidFill>
                  <a:srgbClr val="CC6600"/>
                </a:solidFill>
              </a:rPr>
              <a:t>(</a:t>
            </a:r>
            <a:r>
              <a:rPr lang="en-US" sz="2400" baseline="-50000" dirty="0" err="1">
                <a:solidFill>
                  <a:srgbClr val="CC6600"/>
                </a:solidFill>
              </a:rPr>
              <a:t>hkl</a:t>
            </a:r>
            <a:r>
              <a:rPr lang="en-US" sz="2400" baseline="-50000" dirty="0">
                <a:solidFill>
                  <a:srgbClr val="CC6600"/>
                </a:solidFill>
              </a:rPr>
              <a:t>)</a:t>
            </a:r>
          </a:p>
        </p:txBody>
      </p:sp>
      <p:grpSp>
        <p:nvGrpSpPr>
          <p:cNvPr id="30" name="Group 29">
            <a:extLst>
              <a:ext uri="{FF2B5EF4-FFF2-40B4-BE49-F238E27FC236}">
                <a16:creationId xmlns:a16="http://schemas.microsoft.com/office/drawing/2014/main" id="{8A9B1756-3CDA-47D1-9BD9-05ABE19F5DCD}"/>
              </a:ext>
            </a:extLst>
          </p:cNvPr>
          <p:cNvGrpSpPr/>
          <p:nvPr/>
        </p:nvGrpSpPr>
        <p:grpSpPr>
          <a:xfrm>
            <a:off x="4013781" y="5041545"/>
            <a:ext cx="2873624" cy="0"/>
            <a:chOff x="4270821" y="2118601"/>
            <a:chExt cx="2873624" cy="0"/>
          </a:xfrm>
        </p:grpSpPr>
        <p:sp>
          <p:nvSpPr>
            <p:cNvPr id="31" name="Line 15">
              <a:extLst>
                <a:ext uri="{FF2B5EF4-FFF2-40B4-BE49-F238E27FC236}">
                  <a16:creationId xmlns:a16="http://schemas.microsoft.com/office/drawing/2014/main" id="{276F1A05-F7AD-46E6-A381-A0CEC1C122EC}"/>
                </a:ext>
              </a:extLst>
            </p:cNvPr>
            <p:cNvSpPr>
              <a:spLocks noChangeShapeType="1"/>
            </p:cNvSpPr>
            <p:nvPr/>
          </p:nvSpPr>
          <p:spPr bwMode="auto">
            <a:xfrm>
              <a:off x="4270821" y="2118601"/>
              <a:ext cx="281035" cy="0"/>
            </a:xfrm>
            <a:prstGeom prst="line">
              <a:avLst/>
            </a:prstGeom>
            <a:noFill/>
            <a:ln w="381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Line 16">
              <a:extLst>
                <a:ext uri="{FF2B5EF4-FFF2-40B4-BE49-F238E27FC236}">
                  <a16:creationId xmlns:a16="http://schemas.microsoft.com/office/drawing/2014/main" id="{F95F05C8-848E-4466-96A3-C1A4072E9CDF}"/>
                </a:ext>
              </a:extLst>
            </p:cNvPr>
            <p:cNvSpPr>
              <a:spLocks noChangeShapeType="1"/>
            </p:cNvSpPr>
            <p:nvPr/>
          </p:nvSpPr>
          <p:spPr bwMode="auto">
            <a:xfrm>
              <a:off x="5255741" y="2118601"/>
              <a:ext cx="281035" cy="0"/>
            </a:xfrm>
            <a:prstGeom prst="line">
              <a:avLst/>
            </a:prstGeom>
            <a:noFill/>
            <a:ln w="3810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Line 17">
              <a:extLst>
                <a:ext uri="{FF2B5EF4-FFF2-40B4-BE49-F238E27FC236}">
                  <a16:creationId xmlns:a16="http://schemas.microsoft.com/office/drawing/2014/main" id="{61736C16-1C74-4AEB-896D-020A6BFBDC4E}"/>
                </a:ext>
              </a:extLst>
            </p:cNvPr>
            <p:cNvSpPr>
              <a:spLocks noChangeShapeType="1"/>
            </p:cNvSpPr>
            <p:nvPr/>
          </p:nvSpPr>
          <p:spPr bwMode="auto">
            <a:xfrm>
              <a:off x="6863410" y="2118601"/>
              <a:ext cx="281035" cy="0"/>
            </a:xfrm>
            <a:prstGeom prst="line">
              <a:avLst/>
            </a:prstGeom>
            <a:noFill/>
            <a:ln w="38100">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 name="Group 33">
            <a:extLst>
              <a:ext uri="{FF2B5EF4-FFF2-40B4-BE49-F238E27FC236}">
                <a16:creationId xmlns:a16="http://schemas.microsoft.com/office/drawing/2014/main" id="{9732167A-DA7B-4CEB-AFAE-74D8F06E2BBB}"/>
              </a:ext>
            </a:extLst>
          </p:cNvPr>
          <p:cNvGrpSpPr/>
          <p:nvPr/>
        </p:nvGrpSpPr>
        <p:grpSpPr>
          <a:xfrm>
            <a:off x="4000956" y="5624098"/>
            <a:ext cx="2886167" cy="13063"/>
            <a:chOff x="4266961" y="2660210"/>
            <a:chExt cx="2886167" cy="13063"/>
          </a:xfrm>
        </p:grpSpPr>
        <p:sp>
          <p:nvSpPr>
            <p:cNvPr id="35" name="Line 15">
              <a:extLst>
                <a:ext uri="{FF2B5EF4-FFF2-40B4-BE49-F238E27FC236}">
                  <a16:creationId xmlns:a16="http://schemas.microsoft.com/office/drawing/2014/main" id="{11378C05-7535-43FF-91A5-9AF17AF50BB3}"/>
                </a:ext>
              </a:extLst>
            </p:cNvPr>
            <p:cNvSpPr>
              <a:spLocks noChangeShapeType="1"/>
            </p:cNvSpPr>
            <p:nvPr/>
          </p:nvSpPr>
          <p:spPr bwMode="auto">
            <a:xfrm>
              <a:off x="4266961" y="2660210"/>
              <a:ext cx="281035" cy="0"/>
            </a:xfrm>
            <a:prstGeom prst="line">
              <a:avLst/>
            </a:prstGeom>
            <a:noFill/>
            <a:ln w="381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Line 16">
              <a:extLst>
                <a:ext uri="{FF2B5EF4-FFF2-40B4-BE49-F238E27FC236}">
                  <a16:creationId xmlns:a16="http://schemas.microsoft.com/office/drawing/2014/main" id="{872F9660-C43B-4F98-9B47-F4B5E13CE65F}"/>
                </a:ext>
              </a:extLst>
            </p:cNvPr>
            <p:cNvSpPr>
              <a:spLocks noChangeShapeType="1"/>
            </p:cNvSpPr>
            <p:nvPr/>
          </p:nvSpPr>
          <p:spPr bwMode="auto">
            <a:xfrm>
              <a:off x="5282021" y="2660210"/>
              <a:ext cx="281035" cy="0"/>
            </a:xfrm>
            <a:prstGeom prst="line">
              <a:avLst/>
            </a:prstGeom>
            <a:noFill/>
            <a:ln w="3810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Line 17">
              <a:extLst>
                <a:ext uri="{FF2B5EF4-FFF2-40B4-BE49-F238E27FC236}">
                  <a16:creationId xmlns:a16="http://schemas.microsoft.com/office/drawing/2014/main" id="{AC18A338-192D-42A9-A758-4A9B4D317ECB}"/>
                </a:ext>
              </a:extLst>
            </p:cNvPr>
            <p:cNvSpPr>
              <a:spLocks noChangeShapeType="1"/>
            </p:cNvSpPr>
            <p:nvPr/>
          </p:nvSpPr>
          <p:spPr bwMode="auto">
            <a:xfrm>
              <a:off x="6872093" y="2673273"/>
              <a:ext cx="281035" cy="0"/>
            </a:xfrm>
            <a:prstGeom prst="line">
              <a:avLst/>
            </a:prstGeom>
            <a:noFill/>
            <a:ln w="38100">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8" name="Rectangle 9">
            <a:extLst>
              <a:ext uri="{FF2B5EF4-FFF2-40B4-BE49-F238E27FC236}">
                <a16:creationId xmlns:a16="http://schemas.microsoft.com/office/drawing/2014/main" id="{3B31FF63-79CB-47C0-9815-2115914FBDE3}"/>
              </a:ext>
            </a:extLst>
          </p:cNvPr>
          <p:cNvSpPr>
            <a:spLocks noChangeArrowheads="1"/>
          </p:cNvSpPr>
          <p:nvPr/>
        </p:nvSpPr>
        <p:spPr bwMode="auto">
          <a:xfrm>
            <a:off x="3908560" y="5527059"/>
            <a:ext cx="4440832" cy="49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20000"/>
              </a:lnSpc>
              <a:defRPr/>
            </a:pPr>
            <a:r>
              <a:rPr lang="en-US" sz="2400" dirty="0">
                <a:solidFill>
                  <a:srgbClr val="3366FF"/>
                </a:solidFill>
              </a:rPr>
              <a:t>F</a:t>
            </a:r>
            <a:r>
              <a:rPr lang="en-US" sz="2400" baseline="-25000" dirty="0">
                <a:solidFill>
                  <a:srgbClr val="3366FF"/>
                </a:solidFill>
              </a:rPr>
              <a:t>P</a:t>
            </a:r>
            <a:r>
              <a:rPr lang="en-US" sz="2400" baseline="-50000" dirty="0">
                <a:solidFill>
                  <a:srgbClr val="3366FF"/>
                </a:solidFill>
              </a:rPr>
              <a:t>(</a:t>
            </a:r>
            <a:r>
              <a:rPr lang="en-US" sz="2400" baseline="-50000" dirty="0" err="1">
                <a:solidFill>
                  <a:srgbClr val="3366FF"/>
                </a:solidFill>
              </a:rPr>
              <a:t>hkl</a:t>
            </a:r>
            <a:r>
              <a:rPr lang="en-US" sz="2400" baseline="-50000" dirty="0">
                <a:solidFill>
                  <a:srgbClr val="3366FF"/>
                </a:solidFill>
              </a:rPr>
              <a:t>)</a:t>
            </a:r>
            <a:r>
              <a:rPr lang="en-US" sz="2400" dirty="0">
                <a:solidFill>
                  <a:srgbClr val="080808"/>
                </a:solidFill>
              </a:rPr>
              <a:t>= </a:t>
            </a:r>
            <a:r>
              <a:rPr lang="en-US" sz="2400" dirty="0" err="1">
                <a:solidFill>
                  <a:srgbClr val="FFC000"/>
                </a:solidFill>
              </a:rPr>
              <a:t>F</a:t>
            </a:r>
            <a:r>
              <a:rPr lang="en-US" sz="2400" baseline="-25000" dirty="0" err="1">
                <a:solidFill>
                  <a:srgbClr val="FFC000"/>
                </a:solidFill>
              </a:rPr>
              <a:t>P·La</a:t>
            </a:r>
            <a:r>
              <a:rPr lang="en-US" sz="2400" baseline="-25000" dirty="0">
                <a:solidFill>
                  <a:srgbClr val="FFC000"/>
                </a:solidFill>
              </a:rPr>
              <a:t> </a:t>
            </a:r>
            <a:r>
              <a:rPr lang="en-US" sz="2400" baseline="-50000" dirty="0">
                <a:solidFill>
                  <a:srgbClr val="FFC000"/>
                </a:solidFill>
              </a:rPr>
              <a:t>(-h-k-l)</a:t>
            </a:r>
            <a:r>
              <a:rPr lang="en-US" sz="2400" dirty="0">
                <a:solidFill>
                  <a:srgbClr val="FFC000"/>
                </a:solidFill>
              </a:rPr>
              <a:t>* </a:t>
            </a:r>
            <a:r>
              <a:rPr lang="en-US" sz="2400" dirty="0">
                <a:solidFill>
                  <a:srgbClr val="080808"/>
                </a:solidFill>
              </a:rPr>
              <a:t>- </a:t>
            </a:r>
            <a:r>
              <a:rPr lang="en-US" sz="2400" dirty="0" err="1">
                <a:solidFill>
                  <a:srgbClr val="CC6600"/>
                </a:solidFill>
              </a:rPr>
              <a:t>f</a:t>
            </a:r>
            <a:r>
              <a:rPr lang="en-US" sz="2400" baseline="-25000" dirty="0" err="1">
                <a:solidFill>
                  <a:srgbClr val="CC6600"/>
                </a:solidFill>
              </a:rPr>
              <a:t>La</a:t>
            </a:r>
            <a:r>
              <a:rPr lang="en-US" sz="2400" baseline="-50000" dirty="0">
                <a:solidFill>
                  <a:srgbClr val="CC6600"/>
                </a:solidFill>
              </a:rPr>
              <a:t>(-h-k-l)</a:t>
            </a:r>
            <a:r>
              <a:rPr lang="en-US" sz="2400" dirty="0">
                <a:solidFill>
                  <a:srgbClr val="CC6600"/>
                </a:solidFill>
              </a:rPr>
              <a:t>*</a:t>
            </a:r>
          </a:p>
        </p:txBody>
      </p:sp>
      <p:sp>
        <p:nvSpPr>
          <p:cNvPr id="39" name="Rectangle 9">
            <a:extLst>
              <a:ext uri="{FF2B5EF4-FFF2-40B4-BE49-F238E27FC236}">
                <a16:creationId xmlns:a16="http://schemas.microsoft.com/office/drawing/2014/main" id="{7B5B09E1-0EFD-4DD1-875F-B19102FFEFBD}"/>
              </a:ext>
            </a:extLst>
          </p:cNvPr>
          <p:cNvSpPr>
            <a:spLocks noChangeArrowheads="1"/>
          </p:cNvSpPr>
          <p:nvPr/>
        </p:nvSpPr>
        <p:spPr bwMode="auto">
          <a:xfrm>
            <a:off x="3908560" y="6132343"/>
            <a:ext cx="4642416" cy="494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20000"/>
              </a:lnSpc>
              <a:defRPr/>
            </a:pPr>
            <a:r>
              <a:rPr lang="en-US" sz="2400" dirty="0">
                <a:solidFill>
                  <a:srgbClr val="3366FF"/>
                </a:solidFill>
              </a:rPr>
              <a:t>F</a:t>
            </a:r>
            <a:r>
              <a:rPr lang="en-US" sz="2400" baseline="-25000" dirty="0">
                <a:solidFill>
                  <a:srgbClr val="3366FF"/>
                </a:solidFill>
              </a:rPr>
              <a:t>P</a:t>
            </a:r>
            <a:r>
              <a:rPr lang="en-US" sz="2400" baseline="-50000" dirty="0">
                <a:solidFill>
                  <a:srgbClr val="3366FF"/>
                </a:solidFill>
              </a:rPr>
              <a:t>(</a:t>
            </a:r>
            <a:r>
              <a:rPr lang="en-US" sz="2400" baseline="-50000" dirty="0" err="1">
                <a:solidFill>
                  <a:srgbClr val="3366FF"/>
                </a:solidFill>
              </a:rPr>
              <a:t>hkl</a:t>
            </a:r>
            <a:r>
              <a:rPr lang="en-US" sz="2400" baseline="-50000" dirty="0">
                <a:solidFill>
                  <a:srgbClr val="3366FF"/>
                </a:solidFill>
              </a:rPr>
              <a:t>)</a:t>
            </a:r>
            <a:r>
              <a:rPr lang="en-US" sz="2400" dirty="0">
                <a:solidFill>
                  <a:srgbClr val="080808"/>
                </a:solidFill>
              </a:rPr>
              <a:t>= </a:t>
            </a:r>
            <a:r>
              <a:rPr lang="en-US" sz="2400" dirty="0" err="1">
                <a:solidFill>
                  <a:srgbClr val="FFC000"/>
                </a:solidFill>
              </a:rPr>
              <a:t>F</a:t>
            </a:r>
            <a:r>
              <a:rPr lang="en-US" sz="2400" baseline="-25000" dirty="0" err="1">
                <a:solidFill>
                  <a:srgbClr val="FFC000"/>
                </a:solidFill>
              </a:rPr>
              <a:t>P·Gd</a:t>
            </a:r>
            <a:r>
              <a:rPr lang="en-US" sz="2400" baseline="-25000" dirty="0">
                <a:solidFill>
                  <a:srgbClr val="FFC000"/>
                </a:solidFill>
              </a:rPr>
              <a:t> </a:t>
            </a:r>
            <a:r>
              <a:rPr lang="en-US" sz="2400" baseline="-50000" dirty="0">
                <a:solidFill>
                  <a:srgbClr val="FFC000"/>
                </a:solidFill>
              </a:rPr>
              <a:t>(</a:t>
            </a:r>
            <a:r>
              <a:rPr lang="en-US" sz="2400" baseline="-50000" dirty="0" err="1">
                <a:solidFill>
                  <a:srgbClr val="FFC000"/>
                </a:solidFill>
              </a:rPr>
              <a:t>hkl</a:t>
            </a:r>
            <a:r>
              <a:rPr lang="en-US" sz="2400" baseline="-50000" dirty="0">
                <a:solidFill>
                  <a:srgbClr val="FFC000"/>
                </a:solidFill>
              </a:rPr>
              <a:t>)</a:t>
            </a:r>
            <a:r>
              <a:rPr lang="en-US" sz="2400" baseline="-50000" dirty="0">
                <a:solidFill>
                  <a:srgbClr val="FFC000"/>
                </a:solidFill>
                <a:latin typeface="Symbol" panose="05050102010706020507" pitchFamily="18" charset="2"/>
              </a:rPr>
              <a:t>l</a:t>
            </a:r>
            <a:r>
              <a:rPr lang="en-US" sz="2400" baseline="-80000" dirty="0">
                <a:solidFill>
                  <a:srgbClr val="FFC000"/>
                </a:solidFill>
              </a:rPr>
              <a:t>n</a:t>
            </a:r>
            <a:r>
              <a:rPr lang="en-US" sz="2400" dirty="0">
                <a:solidFill>
                  <a:srgbClr val="FFC000"/>
                </a:solidFill>
              </a:rPr>
              <a:t> </a:t>
            </a:r>
            <a:r>
              <a:rPr lang="en-US" sz="2400" dirty="0">
                <a:solidFill>
                  <a:srgbClr val="33CC33"/>
                </a:solidFill>
              </a:rPr>
              <a:t> </a:t>
            </a:r>
            <a:r>
              <a:rPr lang="en-US" sz="2400" dirty="0">
                <a:solidFill>
                  <a:srgbClr val="080808"/>
                </a:solidFill>
              </a:rPr>
              <a:t>- </a:t>
            </a:r>
            <a:r>
              <a:rPr lang="en-US" sz="2400" dirty="0" err="1">
                <a:solidFill>
                  <a:srgbClr val="CC6600"/>
                </a:solidFill>
              </a:rPr>
              <a:t>f</a:t>
            </a:r>
            <a:r>
              <a:rPr lang="en-US" sz="2400" baseline="-25000" dirty="0" err="1">
                <a:solidFill>
                  <a:srgbClr val="CC6600"/>
                </a:solidFill>
              </a:rPr>
              <a:t>Gd</a:t>
            </a:r>
            <a:r>
              <a:rPr lang="en-US" sz="2400" baseline="-50000" dirty="0">
                <a:solidFill>
                  <a:srgbClr val="CC6600"/>
                </a:solidFill>
              </a:rPr>
              <a:t>(</a:t>
            </a:r>
            <a:r>
              <a:rPr lang="en-US" sz="2400" baseline="-50000" dirty="0" err="1">
                <a:solidFill>
                  <a:srgbClr val="CC6600"/>
                </a:solidFill>
              </a:rPr>
              <a:t>hkl</a:t>
            </a:r>
            <a:r>
              <a:rPr lang="en-US" sz="2400" baseline="-50000" dirty="0">
                <a:solidFill>
                  <a:srgbClr val="CC6600"/>
                </a:solidFill>
              </a:rPr>
              <a:t>)</a:t>
            </a:r>
            <a:r>
              <a:rPr lang="en-US" sz="2400" baseline="-50000" dirty="0">
                <a:solidFill>
                  <a:srgbClr val="CC6600"/>
                </a:solidFill>
                <a:latin typeface="Symbol" panose="05050102010706020507" pitchFamily="18" charset="2"/>
              </a:rPr>
              <a:t>l</a:t>
            </a:r>
            <a:r>
              <a:rPr lang="en-US" sz="2400" baseline="-80000" dirty="0">
                <a:solidFill>
                  <a:srgbClr val="CC6600"/>
                </a:solidFill>
              </a:rPr>
              <a:t>n</a:t>
            </a:r>
            <a:endParaRPr lang="en-US" sz="2400" dirty="0">
              <a:solidFill>
                <a:srgbClr val="CC6600"/>
              </a:solidFill>
            </a:endParaRPr>
          </a:p>
        </p:txBody>
      </p:sp>
      <p:grpSp>
        <p:nvGrpSpPr>
          <p:cNvPr id="40" name="Group 39">
            <a:extLst>
              <a:ext uri="{FF2B5EF4-FFF2-40B4-BE49-F238E27FC236}">
                <a16:creationId xmlns:a16="http://schemas.microsoft.com/office/drawing/2014/main" id="{517FDE3C-71D2-4A47-879A-7C442FA1B490}"/>
              </a:ext>
            </a:extLst>
          </p:cNvPr>
          <p:cNvGrpSpPr/>
          <p:nvPr/>
        </p:nvGrpSpPr>
        <p:grpSpPr>
          <a:xfrm>
            <a:off x="4025841" y="6240530"/>
            <a:ext cx="2886167" cy="13063"/>
            <a:chOff x="4282881" y="3222050"/>
            <a:chExt cx="2886167" cy="13063"/>
          </a:xfrm>
        </p:grpSpPr>
        <p:sp>
          <p:nvSpPr>
            <p:cNvPr id="41" name="Line 15">
              <a:extLst>
                <a:ext uri="{FF2B5EF4-FFF2-40B4-BE49-F238E27FC236}">
                  <a16:creationId xmlns:a16="http://schemas.microsoft.com/office/drawing/2014/main" id="{C760194D-D1B4-453E-8650-6FE7759AC15D}"/>
                </a:ext>
              </a:extLst>
            </p:cNvPr>
            <p:cNvSpPr>
              <a:spLocks noChangeShapeType="1"/>
            </p:cNvSpPr>
            <p:nvPr/>
          </p:nvSpPr>
          <p:spPr bwMode="auto">
            <a:xfrm>
              <a:off x="4282881" y="3222050"/>
              <a:ext cx="281035" cy="0"/>
            </a:xfrm>
            <a:prstGeom prst="line">
              <a:avLst/>
            </a:prstGeom>
            <a:noFill/>
            <a:ln w="381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Line 16">
              <a:extLst>
                <a:ext uri="{FF2B5EF4-FFF2-40B4-BE49-F238E27FC236}">
                  <a16:creationId xmlns:a16="http://schemas.microsoft.com/office/drawing/2014/main" id="{8F4AF637-B4F6-4E59-B6C1-6ACC08B94A05}"/>
                </a:ext>
              </a:extLst>
            </p:cNvPr>
            <p:cNvSpPr>
              <a:spLocks noChangeShapeType="1"/>
            </p:cNvSpPr>
            <p:nvPr/>
          </p:nvSpPr>
          <p:spPr bwMode="auto">
            <a:xfrm>
              <a:off x="5297941" y="3222050"/>
              <a:ext cx="281035" cy="0"/>
            </a:xfrm>
            <a:prstGeom prst="line">
              <a:avLst/>
            </a:prstGeom>
            <a:noFill/>
            <a:ln w="3810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Line 17">
              <a:extLst>
                <a:ext uri="{FF2B5EF4-FFF2-40B4-BE49-F238E27FC236}">
                  <a16:creationId xmlns:a16="http://schemas.microsoft.com/office/drawing/2014/main" id="{2F827397-C5B7-4F63-8D48-00B9E51D94B6}"/>
                </a:ext>
              </a:extLst>
            </p:cNvPr>
            <p:cNvSpPr>
              <a:spLocks noChangeShapeType="1"/>
            </p:cNvSpPr>
            <p:nvPr/>
          </p:nvSpPr>
          <p:spPr bwMode="auto">
            <a:xfrm>
              <a:off x="6888013" y="3235113"/>
              <a:ext cx="281035" cy="0"/>
            </a:xfrm>
            <a:prstGeom prst="line">
              <a:avLst/>
            </a:prstGeom>
            <a:noFill/>
            <a:ln w="38100">
              <a:solidFill>
                <a:srgbClr val="CC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 name="Rectangle 50">
            <a:extLst>
              <a:ext uri="{FF2B5EF4-FFF2-40B4-BE49-F238E27FC236}">
                <a16:creationId xmlns:a16="http://schemas.microsoft.com/office/drawing/2014/main" id="{E224B0B9-25A4-4B9E-9DD4-078249122757}"/>
              </a:ext>
            </a:extLst>
          </p:cNvPr>
          <p:cNvSpPr/>
          <p:nvPr/>
        </p:nvSpPr>
        <p:spPr bwMode="auto">
          <a:xfrm>
            <a:off x="191320" y="3514809"/>
            <a:ext cx="8171976" cy="762094"/>
          </a:xfrm>
          <a:prstGeom prst="rect">
            <a:avLst/>
          </a:prstGeom>
          <a:solidFill>
            <a:schemeClr val="bg1"/>
          </a:solidFill>
          <a:ln w="571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Helvetica" pitchFamily="34" charset="0"/>
              </a:rPr>
              <a:t>OR</a:t>
            </a:r>
          </a:p>
        </p:txBody>
      </p:sp>
      <p:sp>
        <p:nvSpPr>
          <p:cNvPr id="53" name="Rectangle 52">
            <a:extLst>
              <a:ext uri="{FF2B5EF4-FFF2-40B4-BE49-F238E27FC236}">
                <a16:creationId xmlns:a16="http://schemas.microsoft.com/office/drawing/2014/main" id="{7303F3BF-6F62-4089-B6B6-C5EEC22E5684}"/>
              </a:ext>
            </a:extLst>
          </p:cNvPr>
          <p:cNvSpPr/>
          <p:nvPr/>
        </p:nvSpPr>
        <p:spPr bwMode="auto">
          <a:xfrm>
            <a:off x="593024" y="6117052"/>
            <a:ext cx="8171976" cy="762094"/>
          </a:xfrm>
          <a:prstGeom prst="rect">
            <a:avLst/>
          </a:prstGeom>
          <a:solidFill>
            <a:schemeClr val="bg1"/>
          </a:solidFill>
          <a:ln w="571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Helvetica" pitchFamily="34" charset="0"/>
            </a:endParaRPr>
          </a:p>
        </p:txBody>
      </p:sp>
    </p:spTree>
    <p:extLst>
      <p:ext uri="{BB962C8B-B14F-4D97-AF65-F5344CB8AC3E}">
        <p14:creationId xmlns:p14="http://schemas.microsoft.com/office/powerpoint/2010/main" val="2050910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6" y="284514"/>
            <a:ext cx="8118240" cy="1143000"/>
          </a:xfrm>
        </p:spPr>
        <p:txBody>
          <a:bodyPr/>
          <a:lstStyle/>
          <a:p>
            <a:pPr algn="l"/>
            <a:r>
              <a:rPr lang="en-US" sz="3200" dirty="0">
                <a:latin typeface="Helvetica" panose="020B0604020202020204" pitchFamily="34" charset="0"/>
                <a:cs typeface="Helvetica" panose="020B0604020202020204" pitchFamily="34" charset="0"/>
              </a:rPr>
              <a:t>The strategy best suited for our circumstances is SIRAS phasing.</a:t>
            </a:r>
          </a:p>
        </p:txBody>
      </p:sp>
      <p:sp>
        <p:nvSpPr>
          <p:cNvPr id="3" name="TextBox 2">
            <a:extLst>
              <a:ext uri="{FF2B5EF4-FFF2-40B4-BE49-F238E27FC236}">
                <a16:creationId xmlns:a16="http://schemas.microsoft.com/office/drawing/2014/main" id="{AA6FD90C-F896-43AD-BCBB-FD4C842C3671}"/>
              </a:ext>
            </a:extLst>
          </p:cNvPr>
          <p:cNvSpPr txBox="1"/>
          <p:nvPr/>
        </p:nvSpPr>
        <p:spPr>
          <a:xfrm>
            <a:off x="485776" y="1901130"/>
            <a:ext cx="8353424" cy="3970318"/>
          </a:xfrm>
          <a:prstGeom prst="rect">
            <a:avLst/>
          </a:prstGeom>
          <a:noFill/>
        </p:spPr>
        <p:txBody>
          <a:bodyPr wrap="square" rtlCol="0">
            <a:spAutoFit/>
          </a:bodyPr>
          <a:lstStyle/>
          <a:p>
            <a:pPr marL="457200" indent="-457200" algn="l">
              <a:buFont typeface="Arial" panose="020B0604020202020204" pitchFamily="34" charset="0"/>
              <a:buChar char="•"/>
            </a:pPr>
            <a:r>
              <a:rPr lang="en-US" b="0" dirty="0"/>
              <a:t>MIRAS phasing would be most powerful but it requires isomorphism among 3 crystals. That is difficult to achieve. </a:t>
            </a:r>
          </a:p>
          <a:p>
            <a:pPr marL="457200" indent="-457200" algn="l">
              <a:buFont typeface="Arial" panose="020B0604020202020204" pitchFamily="34" charset="0"/>
              <a:buChar char="•"/>
            </a:pPr>
            <a:r>
              <a:rPr lang="en-US" b="0" dirty="0"/>
              <a:t>SAD phasing would eliminate difficulties attaining isomorphism, but leaves an ambiguity in choice of phase.</a:t>
            </a:r>
          </a:p>
          <a:p>
            <a:pPr marL="457200" indent="-457200" algn="l">
              <a:buFont typeface="Arial" panose="020B0604020202020204" pitchFamily="34" charset="0"/>
              <a:buChar char="•"/>
            </a:pPr>
            <a:r>
              <a:rPr lang="en-US" b="0" dirty="0"/>
              <a:t>SIRAS is a good compromise. It resolves the phase ambiguity and requires isomorphism between 2 (not 3) crystals.</a:t>
            </a:r>
          </a:p>
        </p:txBody>
      </p:sp>
    </p:spTree>
    <p:extLst>
      <p:ext uri="{BB962C8B-B14F-4D97-AF65-F5344CB8AC3E}">
        <p14:creationId xmlns:p14="http://schemas.microsoft.com/office/powerpoint/2010/main" val="3557825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F1CEC-7107-467E-87C9-EFCFFFE6DF2A}"/>
              </a:ext>
            </a:extLst>
          </p:cNvPr>
          <p:cNvSpPr>
            <a:spLocks noGrp="1"/>
          </p:cNvSpPr>
          <p:nvPr>
            <p:ph type="title"/>
          </p:nvPr>
        </p:nvSpPr>
        <p:spPr>
          <a:xfrm>
            <a:off x="457200" y="27730"/>
            <a:ext cx="8229600" cy="1143000"/>
          </a:xfrm>
        </p:spPr>
        <p:txBody>
          <a:bodyPr/>
          <a:lstStyle/>
          <a:p>
            <a:r>
              <a:rPr lang="en-US" sz="4000" dirty="0"/>
              <a:t>Are these crystals isomorphous?</a:t>
            </a:r>
          </a:p>
        </p:txBody>
      </p:sp>
      <p:sp>
        <p:nvSpPr>
          <p:cNvPr id="5" name="TextBox 4">
            <a:extLst>
              <a:ext uri="{FF2B5EF4-FFF2-40B4-BE49-F238E27FC236}">
                <a16:creationId xmlns:a16="http://schemas.microsoft.com/office/drawing/2014/main" id="{FF2F6E64-8A11-4916-A5FF-9ECB0F1CC4C8}"/>
              </a:ext>
            </a:extLst>
          </p:cNvPr>
          <p:cNvSpPr txBox="1"/>
          <p:nvPr/>
        </p:nvSpPr>
        <p:spPr>
          <a:xfrm>
            <a:off x="767306" y="1859502"/>
            <a:ext cx="1225015" cy="523220"/>
          </a:xfrm>
          <a:prstGeom prst="rect">
            <a:avLst/>
          </a:prstGeom>
          <a:noFill/>
        </p:spPr>
        <p:txBody>
          <a:bodyPr wrap="none" rtlCol="0">
            <a:spAutoFit/>
          </a:bodyPr>
          <a:lstStyle/>
          <a:p>
            <a:r>
              <a:rPr lang="en-US" dirty="0"/>
              <a:t>native</a:t>
            </a:r>
          </a:p>
        </p:txBody>
      </p:sp>
      <p:sp>
        <p:nvSpPr>
          <p:cNvPr id="6" name="TextBox 5">
            <a:extLst>
              <a:ext uri="{FF2B5EF4-FFF2-40B4-BE49-F238E27FC236}">
                <a16:creationId xmlns:a16="http://schemas.microsoft.com/office/drawing/2014/main" id="{731B59C1-32F8-4226-AEDA-B516F9144796}"/>
              </a:ext>
            </a:extLst>
          </p:cNvPr>
          <p:cNvSpPr txBox="1"/>
          <p:nvPr/>
        </p:nvSpPr>
        <p:spPr>
          <a:xfrm>
            <a:off x="751276" y="3329909"/>
            <a:ext cx="1241045" cy="523220"/>
          </a:xfrm>
          <a:prstGeom prst="rect">
            <a:avLst/>
          </a:prstGeom>
          <a:noFill/>
        </p:spPr>
        <p:txBody>
          <a:bodyPr wrap="none" rtlCol="0">
            <a:spAutoFit/>
          </a:bodyPr>
          <a:lstStyle/>
          <a:p>
            <a:r>
              <a:rPr lang="en-US" dirty="0" err="1"/>
              <a:t>Eu,Gd</a:t>
            </a:r>
            <a:endParaRPr lang="en-US" dirty="0"/>
          </a:p>
        </p:txBody>
      </p:sp>
      <p:sp>
        <p:nvSpPr>
          <p:cNvPr id="7" name="TextBox 6">
            <a:extLst>
              <a:ext uri="{FF2B5EF4-FFF2-40B4-BE49-F238E27FC236}">
                <a16:creationId xmlns:a16="http://schemas.microsoft.com/office/drawing/2014/main" id="{94BC120D-D1B2-4820-978D-6449CC546544}"/>
              </a:ext>
            </a:extLst>
          </p:cNvPr>
          <p:cNvSpPr txBox="1"/>
          <p:nvPr/>
        </p:nvSpPr>
        <p:spPr>
          <a:xfrm>
            <a:off x="1200979" y="4800316"/>
            <a:ext cx="663964" cy="523220"/>
          </a:xfrm>
          <a:prstGeom prst="rect">
            <a:avLst/>
          </a:prstGeom>
          <a:noFill/>
        </p:spPr>
        <p:txBody>
          <a:bodyPr wrap="none" rtlCol="0">
            <a:spAutoFit/>
          </a:bodyPr>
          <a:lstStyle/>
          <a:p>
            <a:r>
              <a:rPr lang="en-US" dirty="0"/>
              <a:t>Hg</a:t>
            </a:r>
          </a:p>
        </p:txBody>
      </p:sp>
      <p:pic>
        <p:nvPicPr>
          <p:cNvPr id="8" name="Picture 7">
            <a:extLst>
              <a:ext uri="{FF2B5EF4-FFF2-40B4-BE49-F238E27FC236}">
                <a16:creationId xmlns:a16="http://schemas.microsoft.com/office/drawing/2014/main" id="{5DC3B468-E163-42B7-8790-0BF3FF621CC8}"/>
              </a:ext>
            </a:extLst>
          </p:cNvPr>
          <p:cNvPicPr>
            <a:picLocks noChangeAspect="1"/>
          </p:cNvPicPr>
          <p:nvPr/>
        </p:nvPicPr>
        <p:blipFill rotWithShape="1">
          <a:blip r:embed="rId2"/>
          <a:srcRect t="26485" b="42084"/>
          <a:stretch/>
        </p:blipFill>
        <p:spPr>
          <a:xfrm>
            <a:off x="2470152" y="1390700"/>
            <a:ext cx="3623439" cy="1657351"/>
          </a:xfrm>
          <a:prstGeom prst="rect">
            <a:avLst/>
          </a:prstGeom>
        </p:spPr>
      </p:pic>
      <p:pic>
        <p:nvPicPr>
          <p:cNvPr id="9" name="Picture 8">
            <a:extLst>
              <a:ext uri="{FF2B5EF4-FFF2-40B4-BE49-F238E27FC236}">
                <a16:creationId xmlns:a16="http://schemas.microsoft.com/office/drawing/2014/main" id="{EE76D502-1CE2-4312-8EBD-D284D1D98457}"/>
              </a:ext>
            </a:extLst>
          </p:cNvPr>
          <p:cNvPicPr>
            <a:picLocks noChangeAspect="1"/>
          </p:cNvPicPr>
          <p:nvPr/>
        </p:nvPicPr>
        <p:blipFill rotWithShape="1">
          <a:blip r:embed="rId2"/>
          <a:srcRect t="57850" b="655"/>
          <a:stretch/>
        </p:blipFill>
        <p:spPr>
          <a:xfrm>
            <a:off x="2502808" y="4380137"/>
            <a:ext cx="3623439" cy="2188029"/>
          </a:xfrm>
          <a:prstGeom prst="rect">
            <a:avLst/>
          </a:prstGeom>
        </p:spPr>
      </p:pic>
      <p:pic>
        <p:nvPicPr>
          <p:cNvPr id="10" name="Picture 9">
            <a:extLst>
              <a:ext uri="{FF2B5EF4-FFF2-40B4-BE49-F238E27FC236}">
                <a16:creationId xmlns:a16="http://schemas.microsoft.com/office/drawing/2014/main" id="{9C3AA8AD-B111-4828-8912-F96329640FB1}"/>
              </a:ext>
            </a:extLst>
          </p:cNvPr>
          <p:cNvPicPr>
            <a:picLocks noChangeAspect="1"/>
          </p:cNvPicPr>
          <p:nvPr/>
        </p:nvPicPr>
        <p:blipFill rotWithShape="1">
          <a:blip r:embed="rId2"/>
          <a:srcRect t="-763" b="94593"/>
          <a:stretch/>
        </p:blipFill>
        <p:spPr>
          <a:xfrm>
            <a:off x="2470152" y="1006656"/>
            <a:ext cx="3623439" cy="325352"/>
          </a:xfrm>
          <a:prstGeom prst="rect">
            <a:avLst/>
          </a:prstGeom>
        </p:spPr>
      </p:pic>
      <p:pic>
        <p:nvPicPr>
          <p:cNvPr id="11" name="Picture 10">
            <a:extLst>
              <a:ext uri="{FF2B5EF4-FFF2-40B4-BE49-F238E27FC236}">
                <a16:creationId xmlns:a16="http://schemas.microsoft.com/office/drawing/2014/main" id="{6D3FF00C-8CFB-4C96-93A5-073146465495}"/>
              </a:ext>
            </a:extLst>
          </p:cNvPr>
          <p:cNvPicPr>
            <a:picLocks noChangeAspect="1"/>
          </p:cNvPicPr>
          <p:nvPr/>
        </p:nvPicPr>
        <p:blipFill rotWithShape="1">
          <a:blip r:embed="rId2"/>
          <a:srcRect t="5414" b="74354"/>
          <a:stretch/>
        </p:blipFill>
        <p:spPr>
          <a:xfrm>
            <a:off x="2470151" y="3180694"/>
            <a:ext cx="3623439" cy="1066800"/>
          </a:xfrm>
          <a:prstGeom prst="rect">
            <a:avLst/>
          </a:prstGeom>
        </p:spPr>
      </p:pic>
    </p:spTree>
    <p:extLst>
      <p:ext uri="{BB962C8B-B14F-4D97-AF65-F5344CB8AC3E}">
        <p14:creationId xmlns:p14="http://schemas.microsoft.com/office/powerpoint/2010/main" val="3557891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A278B-E1F4-42BA-B374-A1674E431FBD}"/>
              </a:ext>
            </a:extLst>
          </p:cNvPr>
          <p:cNvSpPr>
            <a:spLocks noGrp="1"/>
          </p:cNvSpPr>
          <p:nvPr>
            <p:ph type="title"/>
          </p:nvPr>
        </p:nvSpPr>
        <p:spPr/>
        <p:txBody>
          <a:bodyPr/>
          <a:lstStyle/>
          <a:p>
            <a:pPr algn="l"/>
            <a:r>
              <a:rPr lang="en-US" sz="3600" dirty="0"/>
              <a:t>154 combinations of native and derivative data sets possible</a:t>
            </a:r>
          </a:p>
        </p:txBody>
      </p:sp>
      <p:sp>
        <p:nvSpPr>
          <p:cNvPr id="4" name="Rectangle 3">
            <a:extLst>
              <a:ext uri="{FF2B5EF4-FFF2-40B4-BE49-F238E27FC236}">
                <a16:creationId xmlns:a16="http://schemas.microsoft.com/office/drawing/2014/main" id="{B18B2BA8-61C9-4F14-82B3-BCC39D68C816}"/>
              </a:ext>
            </a:extLst>
          </p:cNvPr>
          <p:cNvSpPr/>
          <p:nvPr/>
        </p:nvSpPr>
        <p:spPr>
          <a:xfrm>
            <a:off x="523744" y="2519144"/>
            <a:ext cx="2487813" cy="2462213"/>
          </a:xfrm>
          <a:prstGeom prst="rect">
            <a:avLst/>
          </a:prstGeom>
        </p:spPr>
        <p:txBody>
          <a:bodyPr wrap="square">
            <a:spAutoFit/>
          </a:bodyPr>
          <a:lstStyle/>
          <a:p>
            <a:pPr algn="l"/>
            <a:r>
              <a:rPr lang="en-US" sz="1400" dirty="0">
                <a:solidFill>
                  <a:schemeClr val="accent1">
                    <a:lumMod val="75000"/>
                  </a:schemeClr>
                </a:solidFill>
              </a:rPr>
              <a:t>0 = native-</a:t>
            </a:r>
            <a:r>
              <a:rPr lang="en-US" sz="1400" dirty="0" err="1">
                <a:solidFill>
                  <a:schemeClr val="accent1">
                    <a:lumMod val="75000"/>
                  </a:schemeClr>
                </a:solidFill>
              </a:rPr>
              <a:t>daniel</a:t>
            </a:r>
            <a:endParaRPr lang="en-US" sz="1400" dirty="0">
              <a:solidFill>
                <a:schemeClr val="accent1">
                  <a:lumMod val="75000"/>
                </a:schemeClr>
              </a:solidFill>
            </a:endParaRPr>
          </a:p>
          <a:p>
            <a:pPr algn="l"/>
            <a:r>
              <a:rPr lang="en-US" sz="1400" dirty="0">
                <a:solidFill>
                  <a:schemeClr val="accent1">
                    <a:lumMod val="75000"/>
                  </a:schemeClr>
                </a:solidFill>
              </a:rPr>
              <a:t>1 = native-</a:t>
            </a:r>
            <a:r>
              <a:rPr lang="en-US" sz="1400" dirty="0" err="1">
                <a:solidFill>
                  <a:schemeClr val="accent1">
                    <a:lumMod val="75000"/>
                  </a:schemeClr>
                </a:solidFill>
              </a:rPr>
              <a:t>diana</a:t>
            </a:r>
            <a:endParaRPr lang="en-US" sz="1400" dirty="0">
              <a:solidFill>
                <a:schemeClr val="accent1">
                  <a:lumMod val="75000"/>
                </a:schemeClr>
              </a:solidFill>
            </a:endParaRPr>
          </a:p>
          <a:p>
            <a:pPr algn="l"/>
            <a:r>
              <a:rPr lang="en-US" sz="1400" dirty="0">
                <a:solidFill>
                  <a:schemeClr val="accent1">
                    <a:lumMod val="75000"/>
                  </a:schemeClr>
                </a:solidFill>
              </a:rPr>
              <a:t>2 = native-</a:t>
            </a:r>
            <a:r>
              <a:rPr lang="en-US" sz="1400" dirty="0" err="1">
                <a:solidFill>
                  <a:schemeClr val="accent1">
                    <a:lumMod val="75000"/>
                  </a:schemeClr>
                </a:solidFill>
              </a:rPr>
              <a:t>duilio</a:t>
            </a:r>
            <a:endParaRPr lang="en-US" sz="1400" dirty="0">
              <a:solidFill>
                <a:schemeClr val="accent1">
                  <a:lumMod val="75000"/>
                </a:schemeClr>
              </a:solidFill>
            </a:endParaRPr>
          </a:p>
          <a:p>
            <a:pPr algn="l"/>
            <a:r>
              <a:rPr lang="en-US" sz="1400" dirty="0">
                <a:solidFill>
                  <a:schemeClr val="accent1">
                    <a:lumMod val="75000"/>
                  </a:schemeClr>
                </a:solidFill>
              </a:rPr>
              <a:t>3 = native-</a:t>
            </a:r>
            <a:r>
              <a:rPr lang="en-US" sz="1400" dirty="0" err="1">
                <a:solidFill>
                  <a:schemeClr val="accent1">
                    <a:lumMod val="75000"/>
                  </a:schemeClr>
                </a:solidFill>
              </a:rPr>
              <a:t>elena</a:t>
            </a:r>
            <a:endParaRPr lang="en-US" sz="1400" dirty="0">
              <a:solidFill>
                <a:schemeClr val="accent1">
                  <a:lumMod val="75000"/>
                </a:schemeClr>
              </a:solidFill>
            </a:endParaRPr>
          </a:p>
          <a:p>
            <a:pPr algn="l"/>
            <a:r>
              <a:rPr lang="en-US" sz="1400" dirty="0">
                <a:solidFill>
                  <a:schemeClr val="accent1">
                    <a:lumMod val="75000"/>
                  </a:schemeClr>
                </a:solidFill>
              </a:rPr>
              <a:t>4 = native-</a:t>
            </a:r>
            <a:r>
              <a:rPr lang="en-US" sz="1400" dirty="0" err="1">
                <a:solidFill>
                  <a:schemeClr val="accent1">
                    <a:lumMod val="75000"/>
                  </a:schemeClr>
                </a:solidFill>
              </a:rPr>
              <a:t>james</a:t>
            </a:r>
            <a:endParaRPr lang="en-US" sz="1400" dirty="0">
              <a:solidFill>
                <a:schemeClr val="accent1">
                  <a:lumMod val="75000"/>
                </a:schemeClr>
              </a:solidFill>
            </a:endParaRPr>
          </a:p>
          <a:p>
            <a:pPr algn="l"/>
            <a:r>
              <a:rPr lang="en-US" sz="1400" dirty="0">
                <a:solidFill>
                  <a:schemeClr val="accent1">
                    <a:lumMod val="75000"/>
                  </a:schemeClr>
                </a:solidFill>
              </a:rPr>
              <a:t>5 = native-</a:t>
            </a:r>
            <a:r>
              <a:rPr lang="en-US" sz="1400" dirty="0" err="1">
                <a:solidFill>
                  <a:schemeClr val="accent1">
                    <a:lumMod val="75000"/>
                  </a:schemeClr>
                </a:solidFill>
              </a:rPr>
              <a:t>janet</a:t>
            </a:r>
            <a:endParaRPr lang="en-US" sz="1400" dirty="0">
              <a:solidFill>
                <a:schemeClr val="accent1">
                  <a:lumMod val="75000"/>
                </a:schemeClr>
              </a:solidFill>
            </a:endParaRPr>
          </a:p>
          <a:p>
            <a:pPr algn="l"/>
            <a:r>
              <a:rPr lang="en-US" sz="1400" dirty="0">
                <a:solidFill>
                  <a:schemeClr val="accent1">
                    <a:lumMod val="75000"/>
                  </a:schemeClr>
                </a:solidFill>
              </a:rPr>
              <a:t>6 = native-</a:t>
            </a:r>
            <a:r>
              <a:rPr lang="en-US" sz="1400" dirty="0" err="1">
                <a:solidFill>
                  <a:schemeClr val="accent1">
                    <a:lumMod val="75000"/>
                  </a:schemeClr>
                </a:solidFill>
              </a:rPr>
              <a:t>jeannette</a:t>
            </a:r>
            <a:endParaRPr lang="en-US" sz="1400" dirty="0">
              <a:solidFill>
                <a:schemeClr val="accent1">
                  <a:lumMod val="75000"/>
                </a:schemeClr>
              </a:solidFill>
            </a:endParaRPr>
          </a:p>
          <a:p>
            <a:pPr algn="l"/>
            <a:r>
              <a:rPr lang="en-US" sz="1400" dirty="0">
                <a:solidFill>
                  <a:schemeClr val="accent1">
                    <a:lumMod val="75000"/>
                  </a:schemeClr>
                </a:solidFill>
              </a:rPr>
              <a:t>7 = native-</a:t>
            </a:r>
            <a:r>
              <a:rPr lang="en-US" sz="1400" dirty="0" err="1">
                <a:solidFill>
                  <a:schemeClr val="accent1">
                    <a:lumMod val="75000"/>
                  </a:schemeClr>
                </a:solidFill>
              </a:rPr>
              <a:t>juan</a:t>
            </a:r>
            <a:endParaRPr lang="en-US" sz="1400" dirty="0">
              <a:solidFill>
                <a:schemeClr val="accent1">
                  <a:lumMod val="75000"/>
                </a:schemeClr>
              </a:solidFill>
            </a:endParaRPr>
          </a:p>
          <a:p>
            <a:pPr algn="l"/>
            <a:r>
              <a:rPr lang="en-US" sz="1400" dirty="0">
                <a:solidFill>
                  <a:schemeClr val="accent1">
                    <a:lumMod val="75000"/>
                  </a:schemeClr>
                </a:solidFill>
              </a:rPr>
              <a:t>8 = native-sawaya</a:t>
            </a:r>
          </a:p>
          <a:p>
            <a:pPr algn="l"/>
            <a:r>
              <a:rPr lang="en-US" sz="1400" dirty="0">
                <a:solidFill>
                  <a:schemeClr val="accent1">
                    <a:lumMod val="75000"/>
                  </a:schemeClr>
                </a:solidFill>
              </a:rPr>
              <a:t>9 = native-</a:t>
            </a:r>
            <a:r>
              <a:rPr lang="en-US" sz="1400" dirty="0" err="1">
                <a:solidFill>
                  <a:schemeClr val="accent1">
                    <a:lumMod val="75000"/>
                  </a:schemeClr>
                </a:solidFill>
              </a:rPr>
              <a:t>scott</a:t>
            </a:r>
            <a:endParaRPr lang="en-US" sz="1400" dirty="0">
              <a:solidFill>
                <a:schemeClr val="accent1">
                  <a:lumMod val="75000"/>
                </a:schemeClr>
              </a:solidFill>
            </a:endParaRPr>
          </a:p>
          <a:p>
            <a:pPr algn="l"/>
            <a:r>
              <a:rPr lang="en-US" sz="1400" dirty="0">
                <a:solidFill>
                  <a:schemeClr val="accent1">
                    <a:lumMod val="75000"/>
                  </a:schemeClr>
                </a:solidFill>
              </a:rPr>
              <a:t>10 = native-shruti</a:t>
            </a:r>
          </a:p>
        </p:txBody>
      </p:sp>
      <p:sp>
        <p:nvSpPr>
          <p:cNvPr id="5" name="TextBox 4">
            <a:extLst>
              <a:ext uri="{FF2B5EF4-FFF2-40B4-BE49-F238E27FC236}">
                <a16:creationId xmlns:a16="http://schemas.microsoft.com/office/drawing/2014/main" id="{3E71E918-7F8A-4FCB-8A96-86C6D35B886A}"/>
              </a:ext>
            </a:extLst>
          </p:cNvPr>
          <p:cNvSpPr txBox="1"/>
          <p:nvPr/>
        </p:nvSpPr>
        <p:spPr>
          <a:xfrm>
            <a:off x="457200" y="2010919"/>
            <a:ext cx="2940870" cy="461665"/>
          </a:xfrm>
          <a:prstGeom prst="rect">
            <a:avLst/>
          </a:prstGeom>
          <a:noFill/>
        </p:spPr>
        <p:txBody>
          <a:bodyPr wrap="none" rtlCol="0">
            <a:spAutoFit/>
          </a:bodyPr>
          <a:lstStyle/>
          <a:p>
            <a:pPr algn="l"/>
            <a:r>
              <a:rPr lang="en-US" sz="2400" dirty="0">
                <a:solidFill>
                  <a:schemeClr val="accent1">
                    <a:lumMod val="50000"/>
                  </a:schemeClr>
                </a:solidFill>
              </a:rPr>
              <a:t>11 Native data sets</a:t>
            </a:r>
          </a:p>
        </p:txBody>
      </p:sp>
      <p:sp>
        <p:nvSpPr>
          <p:cNvPr id="7" name="TextBox 6">
            <a:extLst>
              <a:ext uri="{FF2B5EF4-FFF2-40B4-BE49-F238E27FC236}">
                <a16:creationId xmlns:a16="http://schemas.microsoft.com/office/drawing/2014/main" id="{D114204A-7A5A-4859-9AAD-F69EF21B0E24}"/>
              </a:ext>
            </a:extLst>
          </p:cNvPr>
          <p:cNvSpPr txBox="1"/>
          <p:nvPr/>
        </p:nvSpPr>
        <p:spPr>
          <a:xfrm>
            <a:off x="4233178" y="2010918"/>
            <a:ext cx="4001416" cy="461665"/>
          </a:xfrm>
          <a:prstGeom prst="rect">
            <a:avLst/>
          </a:prstGeom>
          <a:noFill/>
        </p:spPr>
        <p:txBody>
          <a:bodyPr wrap="none" rtlCol="0">
            <a:spAutoFit/>
          </a:bodyPr>
          <a:lstStyle/>
          <a:p>
            <a:pPr algn="l"/>
            <a:r>
              <a:rPr lang="en-US" sz="2400" dirty="0">
                <a:solidFill>
                  <a:schemeClr val="accent1">
                    <a:lumMod val="25000"/>
                  </a:schemeClr>
                </a:solidFill>
              </a:rPr>
              <a:t>14 heavy atom derivatives</a:t>
            </a:r>
          </a:p>
        </p:txBody>
      </p:sp>
      <p:sp>
        <p:nvSpPr>
          <p:cNvPr id="9" name="TextBox 8">
            <a:extLst>
              <a:ext uri="{FF2B5EF4-FFF2-40B4-BE49-F238E27FC236}">
                <a16:creationId xmlns:a16="http://schemas.microsoft.com/office/drawing/2014/main" id="{E84AE533-FADD-4B63-899F-6F1ECA91A368}"/>
              </a:ext>
            </a:extLst>
          </p:cNvPr>
          <p:cNvSpPr txBox="1"/>
          <p:nvPr/>
        </p:nvSpPr>
        <p:spPr>
          <a:xfrm>
            <a:off x="339346" y="5673323"/>
            <a:ext cx="8586940" cy="707886"/>
          </a:xfrm>
          <a:prstGeom prst="rect">
            <a:avLst/>
          </a:prstGeom>
          <a:noFill/>
        </p:spPr>
        <p:txBody>
          <a:bodyPr wrap="square" rtlCol="0">
            <a:spAutoFit/>
          </a:bodyPr>
          <a:lstStyle/>
          <a:p>
            <a:pPr algn="l"/>
            <a:r>
              <a:rPr lang="en-US" sz="2000" dirty="0"/>
              <a:t>Each student will evaluate one of the 154 difference Patterson maps. Narrow down choices from anomalous difference Patterson.</a:t>
            </a:r>
          </a:p>
        </p:txBody>
      </p:sp>
      <p:sp>
        <p:nvSpPr>
          <p:cNvPr id="10" name="Rectangle 9">
            <a:extLst>
              <a:ext uri="{FF2B5EF4-FFF2-40B4-BE49-F238E27FC236}">
                <a16:creationId xmlns:a16="http://schemas.microsoft.com/office/drawing/2014/main" id="{A2807C09-B14B-4F72-AB0E-B3ADF089E3EB}"/>
              </a:ext>
            </a:extLst>
          </p:cNvPr>
          <p:cNvSpPr/>
          <p:nvPr/>
        </p:nvSpPr>
        <p:spPr>
          <a:xfrm>
            <a:off x="4315810" y="2472583"/>
            <a:ext cx="4087362" cy="3323987"/>
          </a:xfrm>
          <a:prstGeom prst="rect">
            <a:avLst/>
          </a:prstGeom>
        </p:spPr>
        <p:txBody>
          <a:bodyPr wrap="square">
            <a:spAutoFit/>
          </a:bodyPr>
          <a:lstStyle/>
          <a:p>
            <a:pPr algn="l"/>
            <a:r>
              <a:rPr lang="en-US" sz="1400" dirty="0"/>
              <a:t>11 = </a:t>
            </a:r>
            <a:r>
              <a:rPr lang="en-US" sz="1400" dirty="0" err="1"/>
              <a:t>eu-adrian</a:t>
            </a:r>
            <a:endParaRPr lang="en-US" sz="1400" dirty="0"/>
          </a:p>
          <a:p>
            <a:pPr algn="l"/>
            <a:r>
              <a:rPr lang="en-US" sz="1400" dirty="0"/>
              <a:t>12 = </a:t>
            </a:r>
            <a:r>
              <a:rPr lang="en-US" sz="1400" dirty="0" err="1"/>
              <a:t>eu-sarah</a:t>
            </a:r>
            <a:endParaRPr lang="en-US" sz="1400" dirty="0"/>
          </a:p>
          <a:p>
            <a:pPr algn="l"/>
            <a:r>
              <a:rPr lang="en-US" sz="1400" dirty="0"/>
              <a:t>13 = </a:t>
            </a:r>
            <a:r>
              <a:rPr lang="en-US" sz="1400" dirty="0" err="1"/>
              <a:t>eu</a:t>
            </a:r>
            <a:r>
              <a:rPr lang="en-US" sz="1400" dirty="0"/>
              <a:t>-sol</a:t>
            </a:r>
          </a:p>
          <a:p>
            <a:pPr algn="l"/>
            <a:r>
              <a:rPr lang="en-US" sz="1400" dirty="0"/>
              <a:t>14 = </a:t>
            </a:r>
            <a:r>
              <a:rPr lang="en-US" sz="1400" dirty="0" err="1"/>
              <a:t>gd-katherine</a:t>
            </a:r>
            <a:endParaRPr lang="en-US" sz="1400" dirty="0"/>
          </a:p>
          <a:p>
            <a:pPr algn="l"/>
            <a:r>
              <a:rPr lang="en-US" sz="1400" dirty="0"/>
              <a:t>15 = </a:t>
            </a:r>
            <a:r>
              <a:rPr lang="en-US" sz="1400" dirty="0" err="1"/>
              <a:t>gd-morgan</a:t>
            </a:r>
            <a:endParaRPr lang="en-US" sz="1400" dirty="0"/>
          </a:p>
          <a:p>
            <a:pPr algn="l"/>
            <a:r>
              <a:rPr lang="en-US" sz="1400" dirty="0"/>
              <a:t>16 = </a:t>
            </a:r>
            <a:r>
              <a:rPr lang="en-US" sz="1400" dirty="0" err="1"/>
              <a:t>gd-reece</a:t>
            </a:r>
            <a:endParaRPr lang="en-US" sz="1400" dirty="0"/>
          </a:p>
          <a:p>
            <a:pPr algn="l"/>
            <a:r>
              <a:rPr lang="en-US" sz="1400" dirty="0"/>
              <a:t>17 = </a:t>
            </a:r>
            <a:r>
              <a:rPr lang="en-US" sz="1400" dirty="0" err="1"/>
              <a:t>pcmbs-andres</a:t>
            </a:r>
            <a:endParaRPr lang="en-US" sz="1400" dirty="0"/>
          </a:p>
          <a:p>
            <a:pPr algn="l"/>
            <a:r>
              <a:rPr lang="en-US" sz="1400" dirty="0"/>
              <a:t>18 = </a:t>
            </a:r>
            <a:r>
              <a:rPr lang="en-US" sz="1400" dirty="0" err="1"/>
              <a:t>pcmbs-aubrey</a:t>
            </a:r>
            <a:endParaRPr lang="en-US" sz="1400" dirty="0"/>
          </a:p>
          <a:p>
            <a:pPr algn="l"/>
            <a:r>
              <a:rPr lang="en-US" sz="1400" dirty="0"/>
              <a:t>19 = </a:t>
            </a:r>
            <a:r>
              <a:rPr lang="en-US" sz="1400" dirty="0" err="1"/>
              <a:t>pcmbs-cameron</a:t>
            </a:r>
            <a:endParaRPr lang="en-US" sz="1400" dirty="0"/>
          </a:p>
          <a:p>
            <a:pPr algn="l"/>
            <a:r>
              <a:rPr lang="en-US" sz="1400" dirty="0"/>
              <a:t>20 = </a:t>
            </a:r>
            <a:r>
              <a:rPr lang="en-US" sz="1400" dirty="0" err="1"/>
              <a:t>pcmbs-inkyu</a:t>
            </a:r>
            <a:endParaRPr lang="en-US" sz="1400" dirty="0"/>
          </a:p>
          <a:p>
            <a:pPr algn="l"/>
            <a:r>
              <a:rPr lang="en-US" sz="1400" dirty="0"/>
              <a:t>21 = </a:t>
            </a:r>
            <a:r>
              <a:rPr lang="en-US" sz="1400" dirty="0" err="1"/>
              <a:t>pcmbs-jongsuk</a:t>
            </a:r>
            <a:endParaRPr lang="en-US" sz="1400" dirty="0"/>
          </a:p>
          <a:p>
            <a:pPr algn="l"/>
            <a:r>
              <a:rPr lang="en-US" sz="1400" dirty="0"/>
              <a:t>22 = </a:t>
            </a:r>
            <a:r>
              <a:rPr lang="en-US" sz="1400" dirty="0" err="1"/>
              <a:t>pcmbs</a:t>
            </a:r>
            <a:r>
              <a:rPr lang="en-US" sz="1400" dirty="0"/>
              <a:t>-kylie</a:t>
            </a:r>
          </a:p>
          <a:p>
            <a:pPr algn="l"/>
            <a:r>
              <a:rPr lang="en-US" sz="1400" dirty="0"/>
              <a:t>23 = </a:t>
            </a:r>
            <a:r>
              <a:rPr lang="en-US" sz="1400" dirty="0" err="1"/>
              <a:t>pcmbs-marissa</a:t>
            </a:r>
            <a:endParaRPr lang="en-US" sz="1400" dirty="0"/>
          </a:p>
          <a:p>
            <a:pPr algn="l"/>
            <a:r>
              <a:rPr lang="en-US" sz="1400" dirty="0"/>
              <a:t>24 = </a:t>
            </a:r>
            <a:r>
              <a:rPr lang="en-US" sz="1400" dirty="0" err="1"/>
              <a:t>pcmbs-nicole</a:t>
            </a:r>
            <a:endParaRPr lang="en-US" sz="1400" dirty="0"/>
          </a:p>
          <a:p>
            <a:pPr algn="l"/>
            <a:endParaRPr lang="en-US" sz="1400" dirty="0"/>
          </a:p>
        </p:txBody>
      </p:sp>
    </p:spTree>
    <p:extLst>
      <p:ext uri="{BB962C8B-B14F-4D97-AF65-F5344CB8AC3E}">
        <p14:creationId xmlns:p14="http://schemas.microsoft.com/office/powerpoint/2010/main" val="4285720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6" y="284514"/>
            <a:ext cx="8118240" cy="1143000"/>
          </a:xfrm>
        </p:spPr>
        <p:txBody>
          <a:bodyPr/>
          <a:lstStyle/>
          <a:p>
            <a:pPr algn="l"/>
            <a:r>
              <a:rPr lang="en-US" sz="3200" dirty="0">
                <a:latin typeface="Helvetica" panose="020B0604020202020204" pitchFamily="34" charset="0"/>
                <a:cs typeface="Helvetica" panose="020B0604020202020204" pitchFamily="34" charset="0"/>
              </a:rPr>
              <a:t>Calculate anomalous difference Patterson maps to find which data sets have the strongest binding.</a:t>
            </a:r>
          </a:p>
        </p:txBody>
      </p:sp>
      <p:sp>
        <p:nvSpPr>
          <p:cNvPr id="3" name="Text Box 7"/>
          <p:cNvSpPr txBox="1">
            <a:spLocks noChangeArrowheads="1"/>
          </p:cNvSpPr>
          <p:nvPr/>
        </p:nvSpPr>
        <p:spPr bwMode="auto">
          <a:xfrm>
            <a:off x="219507" y="2290227"/>
            <a:ext cx="908133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r>
              <a:rPr lang="en-US" b="0" dirty="0">
                <a:solidFill>
                  <a:srgbClr val="FF7C80"/>
                </a:solidFill>
              </a:rPr>
              <a:t>P</a:t>
            </a:r>
            <a:r>
              <a:rPr lang="en-US" b="0" dirty="0">
                <a:solidFill>
                  <a:srgbClr val="000000"/>
                </a:solidFill>
                <a:latin typeface="Arial" charset="0"/>
              </a:rPr>
              <a:t>(</a:t>
            </a:r>
            <a:r>
              <a:rPr lang="en-US" b="0" dirty="0" err="1">
                <a:solidFill>
                  <a:srgbClr val="000000"/>
                </a:solidFill>
                <a:latin typeface="Arial" charset="0"/>
              </a:rPr>
              <a:t>uvw</a:t>
            </a:r>
            <a:r>
              <a:rPr lang="en-US" b="0" dirty="0">
                <a:solidFill>
                  <a:srgbClr val="000000"/>
                </a:solidFill>
                <a:latin typeface="Arial" charset="0"/>
              </a:rPr>
              <a:t>)=</a:t>
            </a:r>
            <a:r>
              <a:rPr lang="en-US" sz="3600" b="0" dirty="0">
                <a:solidFill>
                  <a:srgbClr val="000000"/>
                </a:solidFill>
                <a:latin typeface="Symbol" pitchFamily="18" charset="2"/>
              </a:rPr>
              <a:t>S (</a:t>
            </a:r>
            <a:r>
              <a:rPr lang="en-US" b="0" dirty="0">
                <a:solidFill>
                  <a:srgbClr val="FF7C80"/>
                </a:solidFill>
                <a:latin typeface="Arial" charset="0"/>
              </a:rPr>
              <a:t>|F</a:t>
            </a:r>
            <a:r>
              <a:rPr lang="en-US" b="0" baseline="-10000" dirty="0">
                <a:solidFill>
                  <a:srgbClr val="FF7C80"/>
                </a:solidFill>
                <a:latin typeface="Arial" charset="0"/>
              </a:rPr>
              <a:t>PH(</a:t>
            </a:r>
            <a:r>
              <a:rPr lang="en-US" b="0" baseline="-25000" dirty="0" err="1">
                <a:solidFill>
                  <a:srgbClr val="FF7C80"/>
                </a:solidFill>
                <a:latin typeface="Arial" charset="0"/>
              </a:rPr>
              <a:t>h,k,l</a:t>
            </a:r>
            <a:r>
              <a:rPr lang="en-US" b="0" baseline="-25000" dirty="0">
                <a:solidFill>
                  <a:srgbClr val="FF7C80"/>
                </a:solidFill>
                <a:latin typeface="Arial" charset="0"/>
              </a:rPr>
              <a:t>)</a:t>
            </a:r>
            <a:r>
              <a:rPr lang="en-US" b="0" dirty="0">
                <a:solidFill>
                  <a:srgbClr val="FF7C80"/>
                </a:solidFill>
                <a:latin typeface="Arial" charset="0"/>
              </a:rPr>
              <a:t>|-|F</a:t>
            </a:r>
            <a:r>
              <a:rPr lang="en-US" b="0" baseline="-10000" dirty="0">
                <a:solidFill>
                  <a:srgbClr val="FF7C80"/>
                </a:solidFill>
                <a:latin typeface="Arial" charset="0"/>
              </a:rPr>
              <a:t>PH(</a:t>
            </a:r>
            <a:r>
              <a:rPr lang="en-US" b="0" baseline="-25000" dirty="0">
                <a:solidFill>
                  <a:srgbClr val="FF7C80"/>
                </a:solidFill>
                <a:latin typeface="Arial" charset="0"/>
              </a:rPr>
              <a:t>-h,-k,-l)</a:t>
            </a:r>
            <a:r>
              <a:rPr lang="en-US" b="0" dirty="0">
                <a:solidFill>
                  <a:srgbClr val="FF7C80"/>
                </a:solidFill>
                <a:latin typeface="Arial" charset="0"/>
              </a:rPr>
              <a:t>|</a:t>
            </a:r>
            <a:r>
              <a:rPr lang="en-US" b="0" dirty="0">
                <a:latin typeface="Arial" charset="0"/>
              </a:rPr>
              <a:t>)</a:t>
            </a:r>
            <a:r>
              <a:rPr lang="en-US" b="0" baseline="30000" dirty="0">
                <a:latin typeface="Arial" charset="0"/>
              </a:rPr>
              <a:t>2</a:t>
            </a:r>
            <a:r>
              <a:rPr lang="en-US" b="0" dirty="0">
                <a:solidFill>
                  <a:srgbClr val="000000"/>
                </a:solidFill>
                <a:latin typeface="Arial" charset="0"/>
              </a:rPr>
              <a:t> cos2</a:t>
            </a:r>
            <a:r>
              <a:rPr lang="en-US" b="0" dirty="0">
                <a:solidFill>
                  <a:srgbClr val="000000"/>
                </a:solidFill>
                <a:latin typeface="Symbol" pitchFamily="18" charset="2"/>
              </a:rPr>
              <a:t>p</a:t>
            </a:r>
            <a:r>
              <a:rPr lang="en-US" b="0" dirty="0">
                <a:solidFill>
                  <a:srgbClr val="000000"/>
                </a:solidFill>
                <a:latin typeface="Arial" charset="0"/>
              </a:rPr>
              <a:t>(</a:t>
            </a:r>
            <a:r>
              <a:rPr lang="en-US" b="0" dirty="0" err="1">
                <a:solidFill>
                  <a:srgbClr val="000000"/>
                </a:solidFill>
                <a:latin typeface="Arial" charset="0"/>
              </a:rPr>
              <a:t>hx+ky+lz</a:t>
            </a:r>
            <a:r>
              <a:rPr lang="en-US" b="0" dirty="0">
                <a:solidFill>
                  <a:srgbClr val="000000"/>
                </a:solidFill>
                <a:latin typeface="Arial" charset="0"/>
              </a:rPr>
              <a:t> </a:t>
            </a:r>
            <a:r>
              <a:rPr lang="en-US" b="0" dirty="0">
                <a:solidFill>
                  <a:srgbClr val="FF7C80"/>
                </a:solidFill>
                <a:latin typeface="Arial" charset="0"/>
              </a:rPr>
              <a:t>-</a:t>
            </a:r>
            <a:r>
              <a:rPr lang="en-US" b="0" dirty="0" err="1">
                <a:solidFill>
                  <a:srgbClr val="FF7C80"/>
                </a:solidFill>
                <a:latin typeface="Symbol" pitchFamily="18" charset="2"/>
              </a:rPr>
              <a:t>a</a:t>
            </a:r>
            <a:r>
              <a:rPr lang="en-US" b="0" baseline="-25000" dirty="0" err="1">
                <a:solidFill>
                  <a:srgbClr val="FF7C80"/>
                </a:solidFill>
                <a:latin typeface="Arial" charset="0"/>
              </a:rPr>
              <a:t>hkl</a:t>
            </a:r>
            <a:r>
              <a:rPr lang="en-US" b="0" dirty="0">
                <a:solidFill>
                  <a:srgbClr val="000000"/>
                </a:solidFill>
                <a:latin typeface="Arial" charset="0"/>
              </a:rPr>
              <a:t>) </a:t>
            </a:r>
          </a:p>
          <a:p>
            <a:pPr lvl="0"/>
            <a:r>
              <a:rPr lang="en-US" sz="2400" b="0" dirty="0">
                <a:solidFill>
                  <a:srgbClr val="000000"/>
                </a:solidFill>
                <a:latin typeface="Arial" charset="0"/>
              </a:rPr>
              <a:t>                                                                             set </a:t>
            </a:r>
            <a:r>
              <a:rPr lang="en-US" sz="2400" b="0" dirty="0" err="1">
                <a:solidFill>
                  <a:srgbClr val="FF7C80"/>
                </a:solidFill>
                <a:latin typeface="Symbol" pitchFamily="18" charset="2"/>
              </a:rPr>
              <a:t>a</a:t>
            </a:r>
            <a:r>
              <a:rPr lang="en-US" sz="2400" b="0" baseline="-25000" dirty="0" err="1">
                <a:solidFill>
                  <a:srgbClr val="FF7C80"/>
                </a:solidFill>
                <a:latin typeface="Arial" charset="0"/>
              </a:rPr>
              <a:t>hkl</a:t>
            </a:r>
            <a:r>
              <a:rPr lang="en-US" sz="2400" b="0" dirty="0">
                <a:solidFill>
                  <a:srgbClr val="000000"/>
                </a:solidFill>
                <a:latin typeface="Arial" charset="0"/>
              </a:rPr>
              <a:t>=0</a:t>
            </a:r>
            <a:r>
              <a:rPr lang="en-US" altLang="en-US" sz="3200" dirty="0"/>
              <a:t>          </a:t>
            </a:r>
            <a:endParaRPr lang="en-US" altLang="en-US" sz="2000" baseline="100000" dirty="0"/>
          </a:p>
        </p:txBody>
      </p:sp>
      <p:sp>
        <p:nvSpPr>
          <p:cNvPr id="7" name="Rectangle 6">
            <a:extLst>
              <a:ext uri="{FF2B5EF4-FFF2-40B4-BE49-F238E27FC236}">
                <a16:creationId xmlns:a16="http://schemas.microsoft.com/office/drawing/2014/main" id="{1A546C47-6A02-442F-8D16-0C3F0EED2E2D}"/>
              </a:ext>
            </a:extLst>
          </p:cNvPr>
          <p:cNvSpPr/>
          <p:nvPr/>
        </p:nvSpPr>
        <p:spPr>
          <a:xfrm>
            <a:off x="1697579" y="2997678"/>
            <a:ext cx="529312" cy="523220"/>
          </a:xfrm>
          <a:prstGeom prst="rect">
            <a:avLst/>
          </a:prstGeom>
        </p:spPr>
        <p:txBody>
          <a:bodyPr wrap="none">
            <a:spAutoFit/>
          </a:bodyPr>
          <a:lstStyle/>
          <a:p>
            <a:r>
              <a:rPr lang="en-US" altLang="en-US" baseline="100000" dirty="0" err="1"/>
              <a:t>hkl</a:t>
            </a:r>
            <a:endParaRPr lang="en-US" dirty="0"/>
          </a:p>
        </p:txBody>
      </p:sp>
    </p:spTree>
    <p:extLst>
      <p:ext uri="{BB962C8B-B14F-4D97-AF65-F5344CB8AC3E}">
        <p14:creationId xmlns:p14="http://schemas.microsoft.com/office/powerpoint/2010/main" val="2792772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F952C-FA76-4061-9241-6BEEA1B83AFA}"/>
              </a:ext>
            </a:extLst>
          </p:cNvPr>
          <p:cNvSpPr>
            <a:spLocks noGrp="1"/>
          </p:cNvSpPr>
          <p:nvPr>
            <p:ph type="title"/>
          </p:nvPr>
        </p:nvSpPr>
        <p:spPr>
          <a:xfrm>
            <a:off x="522514" y="423725"/>
            <a:ext cx="8392887" cy="1143000"/>
          </a:xfrm>
        </p:spPr>
        <p:txBody>
          <a:bodyPr/>
          <a:lstStyle/>
          <a:p>
            <a:pPr algn="l"/>
            <a:r>
              <a:rPr lang="en-US" sz="3600" dirty="0"/>
              <a:t>Anomalous difference Patterson peak heights indicate which data sets might have best phasing power</a:t>
            </a:r>
          </a:p>
        </p:txBody>
      </p:sp>
      <p:sp>
        <p:nvSpPr>
          <p:cNvPr id="3" name="Rectangle 2">
            <a:extLst>
              <a:ext uri="{FF2B5EF4-FFF2-40B4-BE49-F238E27FC236}">
                <a16:creationId xmlns:a16="http://schemas.microsoft.com/office/drawing/2014/main" id="{33E6FCDB-44DD-4A82-AFAA-C28AEDCBC599}"/>
              </a:ext>
            </a:extLst>
          </p:cNvPr>
          <p:cNvSpPr/>
          <p:nvPr/>
        </p:nvSpPr>
        <p:spPr>
          <a:xfrm>
            <a:off x="685801" y="2178638"/>
            <a:ext cx="7520609" cy="3323987"/>
          </a:xfrm>
          <a:prstGeom prst="rect">
            <a:avLst/>
          </a:prstGeom>
        </p:spPr>
        <p:txBody>
          <a:bodyPr wrap="square">
            <a:spAutoFit/>
          </a:bodyPr>
          <a:lstStyle/>
          <a:p>
            <a:pPr algn="l"/>
            <a:r>
              <a:rPr lang="en-US" sz="1400" b="0" dirty="0">
                <a:latin typeface="Courier New" panose="02070309020205020404" pitchFamily="49" charset="0"/>
                <a:cs typeface="Courier New" panose="02070309020205020404" pitchFamily="49" charset="0"/>
              </a:rPr>
              <a:t>   peak height     u        v       w     derivative data</a:t>
            </a:r>
          </a:p>
          <a:p>
            <a:pPr algn="l"/>
            <a:r>
              <a:rPr lang="en-US" sz="1400" dirty="0">
                <a:latin typeface="Courier New" panose="02070309020205020404" pitchFamily="49" charset="0"/>
                <a:cs typeface="Courier New" panose="02070309020205020404" pitchFamily="49" charset="0"/>
              </a:rPr>
              <a:t>   21.93 sigma   0.0588  0.4525  0.2501 </a:t>
            </a:r>
            <a:r>
              <a:rPr lang="en-US" sz="1400" dirty="0" err="1">
                <a:latin typeface="Courier New" panose="02070309020205020404" pitchFamily="49" charset="0"/>
                <a:cs typeface="Courier New" panose="02070309020205020404" pitchFamily="49" charset="0"/>
              </a:rPr>
              <a:t>pcmbs-cameron.frac</a:t>
            </a:r>
            <a:endParaRPr lang="en-US" sz="1400" dirty="0">
              <a:latin typeface="Courier New" panose="02070309020205020404" pitchFamily="49" charset="0"/>
              <a:cs typeface="Courier New" panose="02070309020205020404" pitchFamily="49" charset="0"/>
            </a:endParaRPr>
          </a:p>
          <a:p>
            <a:pPr algn="l"/>
            <a:r>
              <a:rPr lang="en-US" sz="1400" dirty="0">
                <a:latin typeface="Courier New" panose="02070309020205020404" pitchFamily="49" charset="0"/>
                <a:cs typeface="Courier New" panose="02070309020205020404" pitchFamily="49" charset="0"/>
              </a:rPr>
              <a:t>   21.90 sigma   0.4520  0.0592  0.2500 </a:t>
            </a:r>
            <a:r>
              <a:rPr lang="en-US" sz="1400" dirty="0" err="1">
                <a:latin typeface="Courier New" panose="02070309020205020404" pitchFamily="49" charset="0"/>
                <a:cs typeface="Courier New" panose="02070309020205020404" pitchFamily="49" charset="0"/>
              </a:rPr>
              <a:t>pcmbs-jongsuk.frac</a:t>
            </a:r>
            <a:endParaRPr lang="en-US" sz="1400" dirty="0">
              <a:latin typeface="Courier New" panose="02070309020205020404" pitchFamily="49" charset="0"/>
              <a:cs typeface="Courier New" panose="02070309020205020404" pitchFamily="49" charset="0"/>
            </a:endParaRPr>
          </a:p>
          <a:p>
            <a:pPr algn="l"/>
            <a:r>
              <a:rPr lang="en-US" sz="1400" dirty="0">
                <a:latin typeface="Courier New" panose="02070309020205020404" pitchFamily="49" charset="0"/>
                <a:cs typeface="Courier New" panose="02070309020205020404" pitchFamily="49" charset="0"/>
              </a:rPr>
              <a:t>   17.87 sigma   0.0593  0.4540  0.2502 </a:t>
            </a:r>
            <a:r>
              <a:rPr lang="en-US" sz="1400" dirty="0" err="1">
                <a:latin typeface="Courier New" panose="02070309020205020404" pitchFamily="49" charset="0"/>
                <a:cs typeface="Courier New" panose="02070309020205020404" pitchFamily="49" charset="0"/>
              </a:rPr>
              <a:t>pcmbs-kylie.frac</a:t>
            </a:r>
            <a:endParaRPr lang="en-US" sz="1400" dirty="0">
              <a:latin typeface="Courier New" panose="02070309020205020404" pitchFamily="49" charset="0"/>
              <a:cs typeface="Courier New" panose="02070309020205020404" pitchFamily="49" charset="0"/>
            </a:endParaRPr>
          </a:p>
          <a:p>
            <a:pPr algn="l"/>
            <a:r>
              <a:rPr lang="en-US" sz="1400" dirty="0">
                <a:latin typeface="Courier New" panose="02070309020205020404" pitchFamily="49" charset="0"/>
                <a:cs typeface="Courier New" panose="02070309020205020404" pitchFamily="49" charset="0"/>
              </a:rPr>
              <a:t>    9.25 sigma   0.0586  0.4534  0.2499 </a:t>
            </a:r>
            <a:r>
              <a:rPr lang="en-US" sz="1400" dirty="0" err="1">
                <a:latin typeface="Courier New" panose="02070309020205020404" pitchFamily="49" charset="0"/>
                <a:cs typeface="Courier New" panose="02070309020205020404" pitchFamily="49" charset="0"/>
              </a:rPr>
              <a:t>pcmbs-andres.frac</a:t>
            </a:r>
            <a:endParaRPr lang="en-US" sz="1400" dirty="0">
              <a:latin typeface="Courier New" panose="02070309020205020404" pitchFamily="49" charset="0"/>
              <a:cs typeface="Courier New" panose="02070309020205020404" pitchFamily="49" charset="0"/>
            </a:endParaRPr>
          </a:p>
          <a:p>
            <a:pPr algn="l"/>
            <a:r>
              <a:rPr lang="en-US" sz="1400" dirty="0">
                <a:latin typeface="Courier New" panose="02070309020205020404" pitchFamily="49" charset="0"/>
                <a:cs typeface="Courier New" panose="02070309020205020404" pitchFamily="49" charset="0"/>
              </a:rPr>
              <a:t>    9.10 sigma   0.0565  0.4520  0.2498 </a:t>
            </a:r>
            <a:r>
              <a:rPr lang="en-US" sz="1400" dirty="0" err="1">
                <a:latin typeface="Courier New" panose="02070309020205020404" pitchFamily="49" charset="0"/>
                <a:cs typeface="Courier New" panose="02070309020205020404" pitchFamily="49" charset="0"/>
              </a:rPr>
              <a:t>pcmbs-marissa.frac</a:t>
            </a:r>
            <a:endParaRPr lang="en-US" sz="1400" dirty="0">
              <a:latin typeface="Courier New" panose="02070309020205020404" pitchFamily="49" charset="0"/>
              <a:cs typeface="Courier New" panose="02070309020205020404" pitchFamily="49" charset="0"/>
            </a:endParaRPr>
          </a:p>
          <a:p>
            <a:pPr algn="l"/>
            <a:r>
              <a:rPr lang="en-US" sz="1400" dirty="0">
                <a:latin typeface="Courier New" panose="02070309020205020404" pitchFamily="49" charset="0"/>
                <a:cs typeface="Courier New" panose="02070309020205020404" pitchFamily="49" charset="0"/>
              </a:rPr>
              <a:t>    6.56 sigma   0.5000  0.5000  0.2545 </a:t>
            </a:r>
            <a:r>
              <a:rPr lang="en-US" sz="1400" dirty="0" err="1">
                <a:latin typeface="Courier New" panose="02070309020205020404" pitchFamily="49" charset="0"/>
                <a:cs typeface="Courier New" panose="02070309020205020404" pitchFamily="49" charset="0"/>
              </a:rPr>
              <a:t>eu-adrian.frac</a:t>
            </a:r>
            <a:endParaRPr lang="en-US" sz="1400" dirty="0">
              <a:latin typeface="Courier New" panose="02070309020205020404" pitchFamily="49" charset="0"/>
              <a:cs typeface="Courier New" panose="02070309020205020404" pitchFamily="49" charset="0"/>
            </a:endParaRPr>
          </a:p>
          <a:p>
            <a:pPr algn="l"/>
            <a:r>
              <a:rPr lang="en-US" sz="1400" dirty="0">
                <a:latin typeface="Courier New" panose="02070309020205020404" pitchFamily="49" charset="0"/>
                <a:cs typeface="Courier New" panose="02070309020205020404" pitchFamily="49" charset="0"/>
              </a:rPr>
              <a:t>    5.47 sigma   0.4797  0.5000  0.2455 </a:t>
            </a:r>
            <a:r>
              <a:rPr lang="en-US" sz="1400" dirty="0" err="1">
                <a:latin typeface="Courier New" panose="02070309020205020404" pitchFamily="49" charset="0"/>
                <a:cs typeface="Courier New" panose="02070309020205020404" pitchFamily="49" charset="0"/>
              </a:rPr>
              <a:t>eu-sol.frac</a:t>
            </a:r>
            <a:endParaRPr lang="en-US" sz="1400" dirty="0">
              <a:latin typeface="Courier New" panose="02070309020205020404" pitchFamily="49" charset="0"/>
              <a:cs typeface="Courier New" panose="02070309020205020404" pitchFamily="49" charset="0"/>
            </a:endParaRPr>
          </a:p>
          <a:p>
            <a:pPr algn="l"/>
            <a:r>
              <a:rPr lang="en-US" sz="1400" b="0" dirty="0">
                <a:latin typeface="Courier New" panose="02070309020205020404" pitchFamily="49" charset="0"/>
                <a:cs typeface="Courier New" panose="02070309020205020404" pitchFamily="49" charset="0"/>
              </a:rPr>
              <a:t>    4.58 sigma   0.0314  0.0000  0.2455 </a:t>
            </a:r>
            <a:r>
              <a:rPr lang="en-US" sz="1400" b="0" dirty="0" err="1">
                <a:latin typeface="Courier New" panose="02070309020205020404" pitchFamily="49" charset="0"/>
                <a:cs typeface="Courier New" panose="02070309020205020404" pitchFamily="49" charset="0"/>
              </a:rPr>
              <a:t>gd-reece.frac</a:t>
            </a:r>
            <a:endParaRPr lang="en-US" sz="1400" b="0" dirty="0">
              <a:latin typeface="Courier New" panose="02070309020205020404" pitchFamily="49" charset="0"/>
              <a:cs typeface="Courier New" panose="02070309020205020404" pitchFamily="49" charset="0"/>
            </a:endParaRPr>
          </a:p>
          <a:p>
            <a:pPr algn="l"/>
            <a:r>
              <a:rPr lang="en-US" sz="1400" b="0" dirty="0">
                <a:latin typeface="Courier New" panose="02070309020205020404" pitchFamily="49" charset="0"/>
                <a:cs typeface="Courier New" panose="02070309020205020404" pitchFamily="49" charset="0"/>
              </a:rPr>
              <a:t>    4.53 sigma   0.5000  0.1731  0.2498 </a:t>
            </a:r>
            <a:r>
              <a:rPr lang="en-US" sz="1400" b="0" dirty="0" err="1">
                <a:latin typeface="Courier New" panose="02070309020205020404" pitchFamily="49" charset="0"/>
                <a:cs typeface="Courier New" panose="02070309020205020404" pitchFamily="49" charset="0"/>
              </a:rPr>
              <a:t>gd-katherine.frac</a:t>
            </a:r>
            <a:endParaRPr lang="en-US" sz="1400" b="0" dirty="0">
              <a:latin typeface="Courier New" panose="02070309020205020404" pitchFamily="49" charset="0"/>
              <a:cs typeface="Courier New" panose="02070309020205020404" pitchFamily="49" charset="0"/>
            </a:endParaRPr>
          </a:p>
          <a:p>
            <a:pPr algn="l"/>
            <a:r>
              <a:rPr lang="en-US" sz="1400" b="0" dirty="0">
                <a:latin typeface="Courier New" panose="02070309020205020404" pitchFamily="49" charset="0"/>
                <a:cs typeface="Courier New" panose="02070309020205020404" pitchFamily="49" charset="0"/>
              </a:rPr>
              <a:t>    4.30 sigma   0.1943  0.0000  0.2455 </a:t>
            </a:r>
            <a:r>
              <a:rPr lang="en-US" sz="1400" b="0" dirty="0" err="1">
                <a:latin typeface="Courier New" panose="02070309020205020404" pitchFamily="49" charset="0"/>
                <a:cs typeface="Courier New" panose="02070309020205020404" pitchFamily="49" charset="0"/>
              </a:rPr>
              <a:t>pcmbs-aubrey.frac</a:t>
            </a:r>
            <a:endParaRPr lang="en-US" sz="1400" b="0" dirty="0">
              <a:latin typeface="Courier New" panose="02070309020205020404" pitchFamily="49" charset="0"/>
              <a:cs typeface="Courier New" panose="02070309020205020404" pitchFamily="49" charset="0"/>
            </a:endParaRPr>
          </a:p>
          <a:p>
            <a:pPr algn="l"/>
            <a:r>
              <a:rPr lang="en-US" sz="1400" b="0" dirty="0">
                <a:latin typeface="Courier New" panose="02070309020205020404" pitchFamily="49" charset="0"/>
                <a:cs typeface="Courier New" panose="02070309020205020404" pitchFamily="49" charset="0"/>
              </a:rPr>
              <a:t>    3.90 sigma   0.3940  0.0000  0.2511 </a:t>
            </a:r>
            <a:r>
              <a:rPr lang="en-US" sz="1400" b="0" dirty="0" err="1">
                <a:latin typeface="Courier New" panose="02070309020205020404" pitchFamily="49" charset="0"/>
                <a:cs typeface="Courier New" panose="02070309020205020404" pitchFamily="49" charset="0"/>
              </a:rPr>
              <a:t>eu-sarah.frac</a:t>
            </a:r>
            <a:endParaRPr lang="en-US" sz="1400" b="0" dirty="0">
              <a:latin typeface="Courier New" panose="02070309020205020404" pitchFamily="49" charset="0"/>
              <a:cs typeface="Courier New" panose="02070309020205020404" pitchFamily="49" charset="0"/>
            </a:endParaRPr>
          </a:p>
          <a:p>
            <a:pPr algn="l"/>
            <a:r>
              <a:rPr lang="en-US" sz="1400" b="0" dirty="0">
                <a:latin typeface="Courier New" panose="02070309020205020404" pitchFamily="49" charset="0"/>
                <a:cs typeface="Courier New" panose="02070309020205020404" pitchFamily="49" charset="0"/>
              </a:rPr>
              <a:t>    3.74 sigma   0.0000  0.3739  0.2455 </a:t>
            </a:r>
            <a:r>
              <a:rPr lang="en-US" sz="1400" b="0" dirty="0" err="1">
                <a:latin typeface="Courier New" panose="02070309020205020404" pitchFamily="49" charset="0"/>
                <a:cs typeface="Courier New" panose="02070309020205020404" pitchFamily="49" charset="0"/>
              </a:rPr>
              <a:t>pcmbs-inkyu.frac</a:t>
            </a:r>
            <a:endParaRPr lang="en-US" sz="1400" b="0" dirty="0">
              <a:latin typeface="Courier New" panose="02070309020205020404" pitchFamily="49" charset="0"/>
              <a:cs typeface="Courier New" panose="02070309020205020404" pitchFamily="49" charset="0"/>
            </a:endParaRPr>
          </a:p>
          <a:p>
            <a:pPr algn="l"/>
            <a:r>
              <a:rPr lang="en-US" sz="1400" b="0" dirty="0">
                <a:latin typeface="Courier New" panose="02070309020205020404" pitchFamily="49" charset="0"/>
                <a:cs typeface="Courier New" panose="02070309020205020404" pitchFamily="49" charset="0"/>
              </a:rPr>
              <a:t>    3.67 sigma   0.0107  0.1741  0.2545 </a:t>
            </a:r>
            <a:r>
              <a:rPr lang="en-US" sz="1400" b="0" dirty="0" err="1">
                <a:latin typeface="Courier New" panose="02070309020205020404" pitchFamily="49" charset="0"/>
                <a:cs typeface="Courier New" panose="02070309020205020404" pitchFamily="49" charset="0"/>
              </a:rPr>
              <a:t>pcmbs-nicole.frac</a:t>
            </a:r>
            <a:endParaRPr lang="en-US" sz="1400" b="0" dirty="0">
              <a:latin typeface="Courier New" panose="02070309020205020404" pitchFamily="49" charset="0"/>
              <a:cs typeface="Courier New" panose="02070309020205020404" pitchFamily="49" charset="0"/>
            </a:endParaRPr>
          </a:p>
          <a:p>
            <a:pPr algn="l"/>
            <a:r>
              <a:rPr lang="en-US" sz="1400" b="0" dirty="0">
                <a:latin typeface="Courier New" panose="02070309020205020404" pitchFamily="49" charset="0"/>
                <a:cs typeface="Courier New" panose="02070309020205020404" pitchFamily="49" charset="0"/>
              </a:rPr>
              <a:t>    3.53 sigma   0.2946  0.0000  0.2509 </a:t>
            </a:r>
            <a:r>
              <a:rPr lang="en-US" sz="1400" b="0" dirty="0" err="1">
                <a:latin typeface="Courier New" panose="02070309020205020404" pitchFamily="49" charset="0"/>
                <a:cs typeface="Courier New" panose="02070309020205020404" pitchFamily="49" charset="0"/>
              </a:rPr>
              <a:t>gd-morgan.frac</a:t>
            </a:r>
            <a:endParaRPr lang="en-US" sz="1400" b="0" dirty="0">
              <a:latin typeface="Courier New" panose="02070309020205020404" pitchFamily="49" charset="0"/>
              <a:cs typeface="Courier New" panose="02070309020205020404" pitchFamily="49" charset="0"/>
            </a:endParaRPr>
          </a:p>
        </p:txBody>
      </p:sp>
      <p:cxnSp>
        <p:nvCxnSpPr>
          <p:cNvPr id="5" name="Straight Connector 4">
            <a:extLst>
              <a:ext uri="{FF2B5EF4-FFF2-40B4-BE49-F238E27FC236}">
                <a16:creationId xmlns:a16="http://schemas.microsoft.com/office/drawing/2014/main" id="{82A4139E-4769-443E-897B-47960852FED3}"/>
              </a:ext>
            </a:extLst>
          </p:cNvPr>
          <p:cNvCxnSpPr/>
          <p:nvPr/>
        </p:nvCxnSpPr>
        <p:spPr>
          <a:xfrm>
            <a:off x="881743" y="3907971"/>
            <a:ext cx="6683828" cy="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76316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8ADE999-786A-4FE6-9DC4-18BFC36A899A}"/>
              </a:ext>
            </a:extLst>
          </p:cNvPr>
          <p:cNvGrpSpPr>
            <a:grpSpLocks noChangeAspect="1"/>
          </p:cNvGrpSpPr>
          <p:nvPr/>
        </p:nvGrpSpPr>
        <p:grpSpPr>
          <a:xfrm>
            <a:off x="796632" y="2746585"/>
            <a:ext cx="1832288" cy="1832288"/>
            <a:chOff x="4797739" y="2450767"/>
            <a:chExt cx="4307484" cy="4307484"/>
          </a:xfrm>
        </p:grpSpPr>
        <p:cxnSp>
          <p:nvCxnSpPr>
            <p:cNvPr id="78" name="Straight Connector 77">
              <a:extLst>
                <a:ext uri="{FF2B5EF4-FFF2-40B4-BE49-F238E27FC236}">
                  <a16:creationId xmlns:a16="http://schemas.microsoft.com/office/drawing/2014/main" id="{B59460FD-0CA6-42D4-AF67-9E87B74CDA0E}"/>
                </a:ext>
              </a:extLst>
            </p:cNvPr>
            <p:cNvCxnSpPr>
              <a:cxnSpLocks/>
            </p:cNvCxnSpPr>
            <p:nvPr/>
          </p:nvCxnSpPr>
          <p:spPr bwMode="auto">
            <a:xfrm rot="16200000" flipH="1">
              <a:off x="6932926" y="2566027"/>
              <a:ext cx="37109" cy="4307484"/>
            </a:xfrm>
            <a:prstGeom prst="line">
              <a:avLst/>
            </a:prstGeom>
            <a:noFill/>
            <a:ln w="3175" cap="flat" cmpd="sng" algn="ctr">
              <a:solidFill>
                <a:schemeClr val="accent2">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Connector 4">
              <a:extLst>
                <a:ext uri="{FF2B5EF4-FFF2-40B4-BE49-F238E27FC236}">
                  <a16:creationId xmlns:a16="http://schemas.microsoft.com/office/drawing/2014/main" id="{BCE905E5-17DB-41B4-B4D6-58607874DE0E}"/>
                </a:ext>
              </a:extLst>
            </p:cNvPr>
            <p:cNvCxnSpPr>
              <a:cxnSpLocks/>
            </p:cNvCxnSpPr>
            <p:nvPr/>
          </p:nvCxnSpPr>
          <p:spPr bwMode="auto">
            <a:xfrm flipH="1">
              <a:off x="6948931" y="2450767"/>
              <a:ext cx="37109" cy="4307484"/>
            </a:xfrm>
            <a:prstGeom prst="line">
              <a:avLst/>
            </a:prstGeom>
            <a:noFill/>
            <a:ln w="3175" cap="flat" cmpd="sng" algn="ctr">
              <a:solidFill>
                <a:schemeClr val="accent2">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8" name="Title 1">
            <a:extLst>
              <a:ext uri="{FF2B5EF4-FFF2-40B4-BE49-F238E27FC236}">
                <a16:creationId xmlns:a16="http://schemas.microsoft.com/office/drawing/2014/main" id="{35E8172D-CA22-498E-B416-A9E74A81A208}"/>
              </a:ext>
            </a:extLst>
          </p:cNvPr>
          <p:cNvSpPr txBox="1">
            <a:spLocks/>
          </p:cNvSpPr>
          <p:nvPr/>
        </p:nvSpPr>
        <p:spPr>
          <a:xfrm>
            <a:off x="211205" y="274638"/>
            <a:ext cx="8781385" cy="114300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lvl="0" algn="l"/>
            <a:r>
              <a:rPr kumimoji="0" lang="en-US" sz="2800" b="0" i="0" u="none" strike="noStrike" kern="0" cap="none" spc="0" normalizeH="0" baseline="0" noProof="0" dirty="0">
                <a:ln>
                  <a:noFill/>
                </a:ln>
                <a:solidFill>
                  <a:srgbClr val="DADADA">
                    <a:lumMod val="10000"/>
                  </a:srgbClr>
                </a:solidFill>
                <a:effectLst/>
                <a:uLnTx/>
                <a:uFillTx/>
                <a:latin typeface="Arial"/>
                <a:ea typeface="+mj-ea"/>
                <a:cs typeface="+mj-cs"/>
              </a:rPr>
              <a:t>SIR phasing uses </a:t>
            </a:r>
            <a:r>
              <a:rPr lang="en-US" sz="2800" b="0" kern="0" dirty="0">
                <a:solidFill>
                  <a:srgbClr val="DADADA">
                    <a:lumMod val="10000"/>
                  </a:srgbClr>
                </a:solidFill>
                <a:effectLst/>
                <a:latin typeface="Arial"/>
              </a:rPr>
              <a:t>differences between measurements of |</a:t>
            </a:r>
            <a:r>
              <a:rPr lang="en-US" sz="2800" dirty="0">
                <a:solidFill>
                  <a:srgbClr val="6666FF"/>
                </a:solidFill>
                <a:effectLst/>
              </a:rPr>
              <a:t>F</a:t>
            </a:r>
            <a:r>
              <a:rPr lang="en-US" sz="2800" baseline="-25000" dirty="0">
                <a:solidFill>
                  <a:srgbClr val="6666FF"/>
                </a:solidFill>
                <a:effectLst/>
              </a:rPr>
              <a:t>P</a:t>
            </a:r>
            <a:r>
              <a:rPr lang="en-US" sz="2800" baseline="-38000" dirty="0">
                <a:solidFill>
                  <a:srgbClr val="FF3300"/>
                </a:solidFill>
                <a:effectLst/>
              </a:rPr>
              <a:t> </a:t>
            </a:r>
            <a:r>
              <a:rPr lang="en-US" sz="2800" baseline="-38000" dirty="0">
                <a:solidFill>
                  <a:srgbClr val="6666FF"/>
                </a:solidFill>
                <a:effectLst/>
              </a:rPr>
              <a:t>(</a:t>
            </a:r>
            <a:r>
              <a:rPr lang="en-US" sz="2800" baseline="-38000" dirty="0" err="1">
                <a:solidFill>
                  <a:srgbClr val="6666FF"/>
                </a:solidFill>
                <a:effectLst/>
              </a:rPr>
              <a:t>h,k,l</a:t>
            </a:r>
            <a:r>
              <a:rPr lang="en-US" sz="2800" baseline="-38000" dirty="0">
                <a:solidFill>
                  <a:srgbClr val="6666FF"/>
                </a:solidFill>
                <a:effectLst/>
              </a:rPr>
              <a:t>)</a:t>
            </a:r>
            <a:r>
              <a:rPr lang="en-US" sz="2800" b="0" kern="0" dirty="0">
                <a:solidFill>
                  <a:srgbClr val="DADADA">
                    <a:lumMod val="10000"/>
                  </a:srgbClr>
                </a:solidFill>
                <a:effectLst/>
              </a:rPr>
              <a:t>|</a:t>
            </a:r>
            <a:r>
              <a:rPr lang="en-US" sz="2800" b="0" kern="0" dirty="0">
                <a:solidFill>
                  <a:srgbClr val="DADADA">
                    <a:lumMod val="10000"/>
                  </a:srgbClr>
                </a:solidFill>
                <a:effectLst/>
                <a:latin typeface="Arial"/>
              </a:rPr>
              <a:t> and </a:t>
            </a:r>
            <a:r>
              <a:rPr lang="en-US" sz="2800" b="0" kern="0" dirty="0">
                <a:solidFill>
                  <a:srgbClr val="DADADA">
                    <a:lumMod val="10000"/>
                  </a:srgbClr>
                </a:solidFill>
                <a:effectLst/>
              </a:rPr>
              <a:t>|</a:t>
            </a:r>
            <a:r>
              <a:rPr lang="en-US" sz="2800" dirty="0">
                <a:solidFill>
                  <a:srgbClr val="00CC00"/>
                </a:solidFill>
                <a:effectLst/>
              </a:rPr>
              <a:t>F</a:t>
            </a:r>
            <a:r>
              <a:rPr lang="en-US" sz="2800" baseline="-25000" dirty="0">
                <a:solidFill>
                  <a:srgbClr val="00CC00"/>
                </a:solidFill>
                <a:effectLst/>
              </a:rPr>
              <a:t>PH(</a:t>
            </a:r>
            <a:r>
              <a:rPr lang="en-US" sz="2800" baseline="-38000" dirty="0" err="1">
                <a:solidFill>
                  <a:srgbClr val="00CC00"/>
                </a:solidFill>
                <a:effectLst/>
              </a:rPr>
              <a:t>h,k,l</a:t>
            </a:r>
            <a:r>
              <a:rPr lang="en-US" sz="2800" baseline="-38000" dirty="0">
                <a:solidFill>
                  <a:srgbClr val="00CC00"/>
                </a:solidFill>
                <a:effectLst/>
              </a:rPr>
              <a:t>)</a:t>
            </a:r>
            <a:r>
              <a:rPr lang="en-US" sz="2800" b="0" kern="0" dirty="0">
                <a:solidFill>
                  <a:srgbClr val="DADADA">
                    <a:lumMod val="10000"/>
                  </a:srgbClr>
                </a:solidFill>
                <a:effectLst/>
              </a:rPr>
              <a:t>| </a:t>
            </a:r>
            <a:r>
              <a:rPr lang="en-US" sz="2800" b="0" kern="0" dirty="0">
                <a:solidFill>
                  <a:srgbClr val="DADADA">
                    <a:lumMod val="10000"/>
                  </a:srgbClr>
                </a:solidFill>
                <a:effectLst/>
                <a:latin typeface="Arial"/>
              </a:rPr>
              <a:t>(i.e. isomorphous differences)</a:t>
            </a:r>
            <a:endParaRPr kumimoji="0" lang="en-US" sz="2800" b="0" i="0" u="none" strike="noStrike" kern="0" cap="none" spc="0" normalizeH="0" baseline="0" noProof="0" dirty="0">
              <a:ln>
                <a:noFill/>
              </a:ln>
              <a:solidFill>
                <a:srgbClr val="DADADA">
                  <a:lumMod val="10000"/>
                </a:srgbClr>
              </a:solidFill>
              <a:effectLst/>
              <a:uLnTx/>
              <a:uFillTx/>
              <a:latin typeface="Arial"/>
              <a:ea typeface="+mj-ea"/>
              <a:cs typeface="+mj-cs"/>
            </a:endParaRPr>
          </a:p>
        </p:txBody>
      </p:sp>
      <p:grpSp>
        <p:nvGrpSpPr>
          <p:cNvPr id="121" name="Group 120">
            <a:extLst>
              <a:ext uri="{FF2B5EF4-FFF2-40B4-BE49-F238E27FC236}">
                <a16:creationId xmlns:a16="http://schemas.microsoft.com/office/drawing/2014/main" id="{9210F010-B1E5-46BE-9793-F8F7B5DADD7E}"/>
              </a:ext>
            </a:extLst>
          </p:cNvPr>
          <p:cNvGrpSpPr>
            <a:grpSpLocks noChangeAspect="1"/>
          </p:cNvGrpSpPr>
          <p:nvPr/>
        </p:nvGrpSpPr>
        <p:grpSpPr>
          <a:xfrm>
            <a:off x="12994780" y="3334993"/>
            <a:ext cx="1268070" cy="1268070"/>
            <a:chOff x="5218819" y="2710742"/>
            <a:chExt cx="3200401" cy="3200401"/>
          </a:xfrm>
        </p:grpSpPr>
        <p:sp>
          <p:nvSpPr>
            <p:cNvPr id="122" name="Oval 121">
              <a:extLst>
                <a:ext uri="{FF2B5EF4-FFF2-40B4-BE49-F238E27FC236}">
                  <a16:creationId xmlns:a16="http://schemas.microsoft.com/office/drawing/2014/main" id="{FBACFE87-3DF2-46A4-B588-F1B9FC4A1EB3}"/>
                </a:ext>
              </a:extLst>
            </p:cNvPr>
            <p:cNvSpPr>
              <a:spLocks noChangeAspect="1"/>
            </p:cNvSpPr>
            <p:nvPr/>
          </p:nvSpPr>
          <p:spPr bwMode="auto">
            <a:xfrm>
              <a:off x="5218819" y="2710742"/>
              <a:ext cx="3200401" cy="3200401"/>
            </a:xfrm>
            <a:prstGeom prst="ellipse">
              <a:avLst/>
            </a:prstGeom>
            <a:noFill/>
            <a:ln w="3810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Helvetica" pitchFamily="34" charset="0"/>
                <a:ea typeface="+mn-ea"/>
                <a:cs typeface="+mn-cs"/>
              </a:endParaRPr>
            </a:p>
          </p:txBody>
        </p:sp>
        <p:sp>
          <p:nvSpPr>
            <p:cNvPr id="123" name="Oval 122">
              <a:extLst>
                <a:ext uri="{FF2B5EF4-FFF2-40B4-BE49-F238E27FC236}">
                  <a16:creationId xmlns:a16="http://schemas.microsoft.com/office/drawing/2014/main" id="{E43D83C4-FAA0-4C6F-97E0-F47A0B177384}"/>
                </a:ext>
              </a:extLst>
            </p:cNvPr>
            <p:cNvSpPr>
              <a:spLocks noChangeAspect="1"/>
            </p:cNvSpPr>
            <p:nvPr/>
          </p:nvSpPr>
          <p:spPr bwMode="auto">
            <a:xfrm>
              <a:off x="6800651" y="4298197"/>
              <a:ext cx="36576" cy="36576"/>
            </a:xfrm>
            <a:prstGeom prst="ellipse">
              <a:avLst/>
            </a:prstGeom>
            <a:solidFill>
              <a:srgbClr val="66FF33"/>
            </a:solidFill>
            <a:ln w="38100" cap="flat" cmpd="sng" algn="ctr">
              <a:solidFill>
                <a:srgbClr val="0070C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7" name="Group 6">
            <a:extLst>
              <a:ext uri="{FF2B5EF4-FFF2-40B4-BE49-F238E27FC236}">
                <a16:creationId xmlns:a16="http://schemas.microsoft.com/office/drawing/2014/main" id="{D13C68AA-7CEA-43FE-86E2-8C2E6B6573A7}"/>
              </a:ext>
            </a:extLst>
          </p:cNvPr>
          <p:cNvGrpSpPr/>
          <p:nvPr/>
        </p:nvGrpSpPr>
        <p:grpSpPr>
          <a:xfrm>
            <a:off x="869513" y="2717995"/>
            <a:ext cx="1386952" cy="1426578"/>
            <a:chOff x="12716308" y="-3692100"/>
            <a:chExt cx="3200401" cy="3291840"/>
          </a:xfrm>
        </p:grpSpPr>
        <p:grpSp>
          <p:nvGrpSpPr>
            <p:cNvPr id="130" name="Group 129">
              <a:extLst>
                <a:ext uri="{FF2B5EF4-FFF2-40B4-BE49-F238E27FC236}">
                  <a16:creationId xmlns:a16="http://schemas.microsoft.com/office/drawing/2014/main" id="{7AC0BA43-35F3-4A48-817A-2404A3FAC587}"/>
                </a:ext>
              </a:extLst>
            </p:cNvPr>
            <p:cNvGrpSpPr/>
            <p:nvPr/>
          </p:nvGrpSpPr>
          <p:grpSpPr>
            <a:xfrm>
              <a:off x="12716308" y="-3692100"/>
              <a:ext cx="3200401" cy="3291840"/>
              <a:chOff x="5218819" y="2710742"/>
              <a:chExt cx="3200401" cy="3200401"/>
            </a:xfrm>
          </p:grpSpPr>
          <p:sp>
            <p:nvSpPr>
              <p:cNvPr id="131" name="Oval 130">
                <a:extLst>
                  <a:ext uri="{FF2B5EF4-FFF2-40B4-BE49-F238E27FC236}">
                    <a16:creationId xmlns:a16="http://schemas.microsoft.com/office/drawing/2014/main" id="{E350EA48-A24F-4935-8A11-AD639576824B}"/>
                  </a:ext>
                </a:extLst>
              </p:cNvPr>
              <p:cNvSpPr>
                <a:spLocks noChangeAspect="1"/>
              </p:cNvSpPr>
              <p:nvPr/>
            </p:nvSpPr>
            <p:spPr bwMode="auto">
              <a:xfrm>
                <a:off x="5218819" y="2710742"/>
                <a:ext cx="3200401" cy="3200401"/>
              </a:xfrm>
              <a:prstGeom prst="ellipse">
                <a:avLst/>
              </a:prstGeom>
              <a:noFill/>
              <a:ln w="38100" cap="flat" cmpd="sng" algn="ctr">
                <a:solidFill>
                  <a:srgbClr val="35D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Helvetica" pitchFamily="34" charset="0"/>
                  <a:ea typeface="+mn-ea"/>
                  <a:cs typeface="+mn-cs"/>
                </a:endParaRPr>
              </a:p>
            </p:txBody>
          </p:sp>
          <p:sp>
            <p:nvSpPr>
              <p:cNvPr id="132" name="Oval 131">
                <a:extLst>
                  <a:ext uri="{FF2B5EF4-FFF2-40B4-BE49-F238E27FC236}">
                    <a16:creationId xmlns:a16="http://schemas.microsoft.com/office/drawing/2014/main" id="{4FF83BB8-7A98-4302-AA61-9E4166C2FFCB}"/>
                  </a:ext>
                </a:extLst>
              </p:cNvPr>
              <p:cNvSpPr>
                <a:spLocks noChangeAspect="1"/>
              </p:cNvSpPr>
              <p:nvPr/>
            </p:nvSpPr>
            <p:spPr bwMode="auto">
              <a:xfrm>
                <a:off x="6800651" y="4298197"/>
                <a:ext cx="36576" cy="36576"/>
              </a:xfrm>
              <a:prstGeom prst="ellipse">
                <a:avLst/>
              </a:prstGeom>
              <a:solidFill>
                <a:srgbClr val="35DE00"/>
              </a:solidFill>
              <a:ln w="19050" cap="flat" cmpd="dbl" algn="ctr">
                <a:solidFill>
                  <a:srgbClr val="35DE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cxnSp>
          <p:nvCxnSpPr>
            <p:cNvPr id="155" name="Straight Arrow Connector 154">
              <a:extLst>
                <a:ext uri="{FF2B5EF4-FFF2-40B4-BE49-F238E27FC236}">
                  <a16:creationId xmlns:a16="http://schemas.microsoft.com/office/drawing/2014/main" id="{77034F5D-2152-4DD5-A95B-0A0F8488DD32}"/>
                </a:ext>
              </a:extLst>
            </p:cNvPr>
            <p:cNvCxnSpPr>
              <a:cxnSpLocks/>
              <a:stCxn id="132" idx="5"/>
            </p:cNvCxnSpPr>
            <p:nvPr/>
          </p:nvCxnSpPr>
          <p:spPr bwMode="auto">
            <a:xfrm>
              <a:off x="14329360" y="-2027178"/>
              <a:ext cx="352765" cy="600951"/>
            </a:xfrm>
            <a:prstGeom prst="straightConnector1">
              <a:avLst/>
            </a:prstGeom>
            <a:noFill/>
            <a:ln w="381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 name="Straight Arrow Connector 3">
            <a:extLst>
              <a:ext uri="{FF2B5EF4-FFF2-40B4-BE49-F238E27FC236}">
                <a16:creationId xmlns:a16="http://schemas.microsoft.com/office/drawing/2014/main" id="{85EBF665-71C3-47F7-B617-F9C011042B68}"/>
              </a:ext>
            </a:extLst>
          </p:cNvPr>
          <p:cNvCxnSpPr>
            <a:cxnSpLocks/>
            <a:stCxn id="123" idx="7"/>
          </p:cNvCxnSpPr>
          <p:nvPr/>
        </p:nvCxnSpPr>
        <p:spPr bwMode="auto">
          <a:xfrm flipH="1">
            <a:off x="13079654" y="3966100"/>
            <a:ext cx="554253" cy="314702"/>
          </a:xfrm>
          <a:prstGeom prst="straightConnector1">
            <a:avLst/>
          </a:prstGeom>
          <a:noFill/>
          <a:ln w="38100" cap="flat" cmpd="sng" algn="ctr">
            <a:solidFill>
              <a:srgbClr val="0070C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 name="Group 9">
            <a:extLst>
              <a:ext uri="{FF2B5EF4-FFF2-40B4-BE49-F238E27FC236}">
                <a16:creationId xmlns:a16="http://schemas.microsoft.com/office/drawing/2014/main" id="{BDED7724-6F1E-40CE-BA66-6747DEF17E5B}"/>
              </a:ext>
            </a:extLst>
          </p:cNvPr>
          <p:cNvGrpSpPr/>
          <p:nvPr/>
        </p:nvGrpSpPr>
        <p:grpSpPr>
          <a:xfrm>
            <a:off x="11183092" y="3504592"/>
            <a:ext cx="1306112" cy="1306112"/>
            <a:chOff x="19949420" y="416385"/>
            <a:chExt cx="3013862" cy="3013862"/>
          </a:xfrm>
        </p:grpSpPr>
        <p:cxnSp>
          <p:nvCxnSpPr>
            <p:cNvPr id="162" name="Straight Arrow Connector 161">
              <a:extLst>
                <a:ext uri="{FF2B5EF4-FFF2-40B4-BE49-F238E27FC236}">
                  <a16:creationId xmlns:a16="http://schemas.microsoft.com/office/drawing/2014/main" id="{29BDEAE4-84C9-4163-9217-E7BC5E74F3FC}"/>
                </a:ext>
              </a:extLst>
            </p:cNvPr>
            <p:cNvCxnSpPr>
              <a:cxnSpLocks/>
            </p:cNvCxnSpPr>
            <p:nvPr/>
          </p:nvCxnSpPr>
          <p:spPr bwMode="auto">
            <a:xfrm>
              <a:off x="21468453" y="1899310"/>
              <a:ext cx="503729" cy="558807"/>
            </a:xfrm>
            <a:prstGeom prst="straightConnector1">
              <a:avLst/>
            </a:prstGeom>
            <a:noFill/>
            <a:ln w="12700" cap="flat" cmpd="sng" algn="ctr">
              <a:solidFill>
                <a:srgbClr val="CC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1" name="Group 140">
              <a:extLst>
                <a:ext uri="{FF2B5EF4-FFF2-40B4-BE49-F238E27FC236}">
                  <a16:creationId xmlns:a16="http://schemas.microsoft.com/office/drawing/2014/main" id="{97A2909D-F2C5-43A0-B9D3-4BE67E680C29}"/>
                </a:ext>
              </a:extLst>
            </p:cNvPr>
            <p:cNvGrpSpPr>
              <a:grpSpLocks noChangeAspect="1"/>
            </p:cNvGrpSpPr>
            <p:nvPr/>
          </p:nvGrpSpPr>
          <p:grpSpPr>
            <a:xfrm>
              <a:off x="19949420" y="416385"/>
              <a:ext cx="3013862" cy="3013862"/>
              <a:chOff x="5218819" y="2710742"/>
              <a:chExt cx="3200401" cy="3200401"/>
            </a:xfrm>
          </p:grpSpPr>
          <p:sp>
            <p:nvSpPr>
              <p:cNvPr id="142" name="Oval 141">
                <a:extLst>
                  <a:ext uri="{FF2B5EF4-FFF2-40B4-BE49-F238E27FC236}">
                    <a16:creationId xmlns:a16="http://schemas.microsoft.com/office/drawing/2014/main" id="{4F39FEDD-C362-48B0-B4C7-E2B06AE0B4B1}"/>
                  </a:ext>
                </a:extLst>
              </p:cNvPr>
              <p:cNvSpPr>
                <a:spLocks noChangeAspect="1"/>
              </p:cNvSpPr>
              <p:nvPr/>
            </p:nvSpPr>
            <p:spPr bwMode="auto">
              <a:xfrm>
                <a:off x="5218819" y="2710742"/>
                <a:ext cx="3200401" cy="3200401"/>
              </a:xfrm>
              <a:prstGeom prst="ellipse">
                <a:avLst/>
              </a:prstGeom>
              <a:noFill/>
              <a:ln w="12700" cap="flat" cmpd="sng" algn="ctr">
                <a:solidFill>
                  <a:srgbClr val="2CB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Helvetica" pitchFamily="34" charset="0"/>
                  <a:ea typeface="+mn-ea"/>
                  <a:cs typeface="+mn-cs"/>
                </a:endParaRPr>
              </a:p>
            </p:txBody>
          </p:sp>
          <p:sp>
            <p:nvSpPr>
              <p:cNvPr id="143" name="Oval 142">
                <a:extLst>
                  <a:ext uri="{FF2B5EF4-FFF2-40B4-BE49-F238E27FC236}">
                    <a16:creationId xmlns:a16="http://schemas.microsoft.com/office/drawing/2014/main" id="{722486F4-D4F9-42AC-8AD0-0E9C06FF2071}"/>
                  </a:ext>
                </a:extLst>
              </p:cNvPr>
              <p:cNvSpPr>
                <a:spLocks noChangeAspect="1"/>
              </p:cNvSpPr>
              <p:nvPr/>
            </p:nvSpPr>
            <p:spPr bwMode="auto">
              <a:xfrm>
                <a:off x="6800651" y="4298197"/>
                <a:ext cx="36576" cy="36576"/>
              </a:xfrm>
              <a:prstGeom prst="ellipse">
                <a:avLst/>
              </a:prstGeom>
              <a:noFill/>
              <a:ln w="12700" cap="flat" cmpd="dbl" algn="ctr">
                <a:solidFill>
                  <a:srgbClr val="2CB8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grpSp>
        <p:nvGrpSpPr>
          <p:cNvPr id="8" name="Group 7">
            <a:extLst>
              <a:ext uri="{FF2B5EF4-FFF2-40B4-BE49-F238E27FC236}">
                <a16:creationId xmlns:a16="http://schemas.microsoft.com/office/drawing/2014/main" id="{8113A864-36C8-424B-AA18-6CDFF6585310}"/>
              </a:ext>
            </a:extLst>
          </p:cNvPr>
          <p:cNvGrpSpPr/>
          <p:nvPr/>
        </p:nvGrpSpPr>
        <p:grpSpPr>
          <a:xfrm>
            <a:off x="9893286" y="-344756"/>
            <a:ext cx="1426579" cy="1426578"/>
            <a:chOff x="8419220" y="-4943702"/>
            <a:chExt cx="3291840" cy="3291840"/>
          </a:xfrm>
        </p:grpSpPr>
        <p:grpSp>
          <p:nvGrpSpPr>
            <p:cNvPr id="124" name="Group 123">
              <a:extLst>
                <a:ext uri="{FF2B5EF4-FFF2-40B4-BE49-F238E27FC236}">
                  <a16:creationId xmlns:a16="http://schemas.microsoft.com/office/drawing/2014/main" id="{52F6784C-32C5-4887-AA9B-2FFE0055565B}"/>
                </a:ext>
              </a:extLst>
            </p:cNvPr>
            <p:cNvGrpSpPr>
              <a:grpSpLocks noChangeAspect="1"/>
            </p:cNvGrpSpPr>
            <p:nvPr/>
          </p:nvGrpSpPr>
          <p:grpSpPr>
            <a:xfrm>
              <a:off x="8419220" y="-4943702"/>
              <a:ext cx="3291840" cy="3291840"/>
              <a:chOff x="5328720" y="2886420"/>
              <a:chExt cx="3108960" cy="3108960"/>
            </a:xfrm>
            <a:effectLst/>
          </p:grpSpPr>
          <p:sp>
            <p:nvSpPr>
              <p:cNvPr id="125" name="Oval 124">
                <a:extLst>
                  <a:ext uri="{FF2B5EF4-FFF2-40B4-BE49-F238E27FC236}">
                    <a16:creationId xmlns:a16="http://schemas.microsoft.com/office/drawing/2014/main" id="{99CC642B-961D-490C-BA62-0D836723E6F6}"/>
                  </a:ext>
                </a:extLst>
              </p:cNvPr>
              <p:cNvSpPr>
                <a:spLocks noChangeAspect="1"/>
              </p:cNvSpPr>
              <p:nvPr/>
            </p:nvSpPr>
            <p:spPr bwMode="auto">
              <a:xfrm>
                <a:off x="5328720" y="2886420"/>
                <a:ext cx="3108960" cy="3108960"/>
              </a:xfrm>
              <a:prstGeom prst="ellipse">
                <a:avLst/>
              </a:prstGeom>
              <a:noFill/>
              <a:ln w="19050" cap="flat" cmpd="sng" algn="ctr">
                <a:solidFill>
                  <a:srgbClr val="35D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126" name="Oval 125">
                <a:extLst>
                  <a:ext uri="{FF2B5EF4-FFF2-40B4-BE49-F238E27FC236}">
                    <a16:creationId xmlns:a16="http://schemas.microsoft.com/office/drawing/2014/main" id="{81792F9A-2A9C-4EF5-980D-4AF03C903BF8}"/>
                  </a:ext>
                </a:extLst>
              </p:cNvPr>
              <p:cNvSpPr>
                <a:spLocks noChangeAspect="1"/>
              </p:cNvSpPr>
              <p:nvPr/>
            </p:nvSpPr>
            <p:spPr bwMode="auto">
              <a:xfrm>
                <a:off x="6867341" y="4425246"/>
                <a:ext cx="36576" cy="36576"/>
              </a:xfrm>
              <a:prstGeom prst="ellipse">
                <a:avLst/>
              </a:prstGeom>
              <a:solidFill>
                <a:srgbClr val="35DE00"/>
              </a:solidFill>
              <a:ln w="3175" cap="flat" cmpd="sng" algn="ctr">
                <a:solidFill>
                  <a:srgbClr val="35DE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cxnSp>
          <p:nvCxnSpPr>
            <p:cNvPr id="159" name="Straight Arrow Connector 158">
              <a:extLst>
                <a:ext uri="{FF2B5EF4-FFF2-40B4-BE49-F238E27FC236}">
                  <a16:creationId xmlns:a16="http://schemas.microsoft.com/office/drawing/2014/main" id="{C7F5276F-BDC0-4A04-AAEA-0FF03846CEE4}"/>
                </a:ext>
              </a:extLst>
            </p:cNvPr>
            <p:cNvCxnSpPr>
              <a:cxnSpLocks/>
              <a:stCxn id="126" idx="4"/>
            </p:cNvCxnSpPr>
            <p:nvPr/>
          </p:nvCxnSpPr>
          <p:spPr bwMode="auto">
            <a:xfrm>
              <a:off x="10067712" y="-3275629"/>
              <a:ext cx="448385" cy="681088"/>
            </a:xfrm>
            <a:prstGeom prst="straightConnector1">
              <a:avLst/>
            </a:prstGeom>
            <a:noFill/>
            <a:ln w="12700" cap="flat" cmpd="sng" algn="ctr">
              <a:solidFill>
                <a:srgbClr val="FF33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10">
            <a:extLst>
              <a:ext uri="{FF2B5EF4-FFF2-40B4-BE49-F238E27FC236}">
                <a16:creationId xmlns:a16="http://schemas.microsoft.com/office/drawing/2014/main" id="{8DEC7F07-C7FB-41D8-A520-91925F4931AA}"/>
              </a:ext>
            </a:extLst>
          </p:cNvPr>
          <p:cNvGrpSpPr/>
          <p:nvPr/>
        </p:nvGrpSpPr>
        <p:grpSpPr>
          <a:xfrm>
            <a:off x="11821299" y="1806182"/>
            <a:ext cx="1426579" cy="1426578"/>
            <a:chOff x="15063776" y="507733"/>
            <a:chExt cx="3291840" cy="3291840"/>
          </a:xfrm>
        </p:grpSpPr>
        <p:cxnSp>
          <p:nvCxnSpPr>
            <p:cNvPr id="145" name="Straight Arrow Connector 144">
              <a:extLst>
                <a:ext uri="{FF2B5EF4-FFF2-40B4-BE49-F238E27FC236}">
                  <a16:creationId xmlns:a16="http://schemas.microsoft.com/office/drawing/2014/main" id="{823FBB24-7EF8-48D3-A369-43C58FF13654}"/>
                </a:ext>
              </a:extLst>
            </p:cNvPr>
            <p:cNvCxnSpPr>
              <a:cxnSpLocks/>
              <a:stCxn id="118" idx="4"/>
            </p:cNvCxnSpPr>
            <p:nvPr/>
          </p:nvCxnSpPr>
          <p:spPr bwMode="auto">
            <a:xfrm flipH="1">
              <a:off x="16657580" y="2175806"/>
              <a:ext cx="54688" cy="246926"/>
            </a:xfrm>
            <a:prstGeom prst="straightConnector1">
              <a:avLst/>
            </a:prstGeom>
            <a:noFill/>
            <a:ln w="12700" cap="flat" cmpd="sng" algn="ctr">
              <a:solidFill>
                <a:srgbClr val="FF33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9" name="Group 118">
              <a:extLst>
                <a:ext uri="{FF2B5EF4-FFF2-40B4-BE49-F238E27FC236}">
                  <a16:creationId xmlns:a16="http://schemas.microsoft.com/office/drawing/2014/main" id="{B49C6718-96B7-4F68-A9E9-D54B33671F92}"/>
                </a:ext>
              </a:extLst>
            </p:cNvPr>
            <p:cNvGrpSpPr>
              <a:grpSpLocks noChangeAspect="1"/>
            </p:cNvGrpSpPr>
            <p:nvPr/>
          </p:nvGrpSpPr>
          <p:grpSpPr>
            <a:xfrm>
              <a:off x="15063776" y="507733"/>
              <a:ext cx="3291840" cy="3291840"/>
              <a:chOff x="5328720" y="2886420"/>
              <a:chExt cx="3108960" cy="3108960"/>
            </a:xfrm>
            <a:effectLst/>
          </p:grpSpPr>
          <p:sp>
            <p:nvSpPr>
              <p:cNvPr id="88" name="Oval 87">
                <a:extLst>
                  <a:ext uri="{FF2B5EF4-FFF2-40B4-BE49-F238E27FC236}">
                    <a16:creationId xmlns:a16="http://schemas.microsoft.com/office/drawing/2014/main" id="{FC3C9FF2-1044-4ECA-940A-6ECE4B0C036E}"/>
                  </a:ext>
                </a:extLst>
              </p:cNvPr>
              <p:cNvSpPr>
                <a:spLocks noChangeAspect="1"/>
              </p:cNvSpPr>
              <p:nvPr/>
            </p:nvSpPr>
            <p:spPr bwMode="auto">
              <a:xfrm>
                <a:off x="5328720" y="2886420"/>
                <a:ext cx="3108960" cy="3108960"/>
              </a:xfrm>
              <a:prstGeom prst="ellipse">
                <a:avLst/>
              </a:prstGeom>
              <a:noFill/>
              <a:ln w="19050" cap="flat" cmpd="sng" algn="ctr">
                <a:solidFill>
                  <a:srgbClr val="66FF3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118" name="Oval 117">
                <a:extLst>
                  <a:ext uri="{FF2B5EF4-FFF2-40B4-BE49-F238E27FC236}">
                    <a16:creationId xmlns:a16="http://schemas.microsoft.com/office/drawing/2014/main" id="{B45992A2-7556-4D4B-9796-D76755D386E9}"/>
                  </a:ext>
                </a:extLst>
              </p:cNvPr>
              <p:cNvSpPr>
                <a:spLocks noChangeAspect="1"/>
              </p:cNvSpPr>
              <p:nvPr/>
            </p:nvSpPr>
            <p:spPr bwMode="auto">
              <a:xfrm>
                <a:off x="6867341" y="4425246"/>
                <a:ext cx="36576" cy="36576"/>
              </a:xfrm>
              <a:prstGeom prst="ellipse">
                <a:avLst/>
              </a:prstGeom>
              <a:solidFill>
                <a:srgbClr val="66FF33"/>
              </a:solidFill>
              <a:ln w="3175" cap="flat" cmpd="sng" algn="ctr">
                <a:solidFill>
                  <a:srgbClr val="66FF33"/>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grpSp>
        <p:nvGrpSpPr>
          <p:cNvPr id="12" name="Group 11">
            <a:extLst>
              <a:ext uri="{FF2B5EF4-FFF2-40B4-BE49-F238E27FC236}">
                <a16:creationId xmlns:a16="http://schemas.microsoft.com/office/drawing/2014/main" id="{453D79E7-2D00-4A47-81FB-0317A8E1C89B}"/>
              </a:ext>
            </a:extLst>
          </p:cNvPr>
          <p:cNvGrpSpPr/>
          <p:nvPr/>
        </p:nvGrpSpPr>
        <p:grpSpPr>
          <a:xfrm>
            <a:off x="9515559" y="3361276"/>
            <a:ext cx="1386952" cy="1386952"/>
            <a:chOff x="7824506" y="5011826"/>
            <a:chExt cx="3200401" cy="3200401"/>
          </a:xfrm>
        </p:grpSpPr>
        <p:grpSp>
          <p:nvGrpSpPr>
            <p:cNvPr id="117" name="Group 116">
              <a:extLst>
                <a:ext uri="{FF2B5EF4-FFF2-40B4-BE49-F238E27FC236}">
                  <a16:creationId xmlns:a16="http://schemas.microsoft.com/office/drawing/2014/main" id="{38E18231-CC93-453E-8848-7185567AFEAD}"/>
                </a:ext>
              </a:extLst>
            </p:cNvPr>
            <p:cNvGrpSpPr/>
            <p:nvPr/>
          </p:nvGrpSpPr>
          <p:grpSpPr>
            <a:xfrm>
              <a:off x="7824506" y="5011826"/>
              <a:ext cx="3200401" cy="3200401"/>
              <a:chOff x="5218819" y="2710742"/>
              <a:chExt cx="3200401" cy="3200401"/>
            </a:xfrm>
          </p:grpSpPr>
          <p:sp>
            <p:nvSpPr>
              <p:cNvPr id="96" name="Oval 95">
                <a:extLst>
                  <a:ext uri="{FF2B5EF4-FFF2-40B4-BE49-F238E27FC236}">
                    <a16:creationId xmlns:a16="http://schemas.microsoft.com/office/drawing/2014/main" id="{968612A7-D020-418B-8FB3-DE7073A2B8AB}"/>
                  </a:ext>
                </a:extLst>
              </p:cNvPr>
              <p:cNvSpPr>
                <a:spLocks noChangeAspect="1"/>
              </p:cNvSpPr>
              <p:nvPr/>
            </p:nvSpPr>
            <p:spPr bwMode="auto">
              <a:xfrm>
                <a:off x="5218819" y="2710742"/>
                <a:ext cx="3200401" cy="3200401"/>
              </a:xfrm>
              <a:prstGeom prst="ellipse">
                <a:avLst/>
              </a:prstGeom>
              <a:noFill/>
              <a:ln w="38100" cap="flat" cmpd="sng" algn="ctr">
                <a:solidFill>
                  <a:srgbClr val="66FF3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Helvetica" pitchFamily="34" charset="0"/>
                  <a:ea typeface="+mn-ea"/>
                  <a:cs typeface="+mn-cs"/>
                </a:endParaRPr>
              </a:p>
            </p:txBody>
          </p:sp>
          <p:sp>
            <p:nvSpPr>
              <p:cNvPr id="115" name="Oval 114">
                <a:extLst>
                  <a:ext uri="{FF2B5EF4-FFF2-40B4-BE49-F238E27FC236}">
                    <a16:creationId xmlns:a16="http://schemas.microsoft.com/office/drawing/2014/main" id="{8BDD550A-7069-4A40-96C3-2A88228088A7}"/>
                  </a:ext>
                </a:extLst>
              </p:cNvPr>
              <p:cNvSpPr>
                <a:spLocks noChangeAspect="1"/>
              </p:cNvSpPr>
              <p:nvPr/>
            </p:nvSpPr>
            <p:spPr bwMode="auto">
              <a:xfrm>
                <a:off x="6800651" y="4298197"/>
                <a:ext cx="36576" cy="36576"/>
              </a:xfrm>
              <a:prstGeom prst="ellipse">
                <a:avLst/>
              </a:prstGeom>
              <a:solidFill>
                <a:srgbClr val="66FF33"/>
              </a:solidFill>
              <a:ln w="19050" cap="flat" cmpd="dbl" algn="ctr">
                <a:solidFill>
                  <a:srgbClr val="39EE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cxnSp>
          <p:nvCxnSpPr>
            <p:cNvPr id="80" name="Straight Arrow Connector 79">
              <a:extLst>
                <a:ext uri="{FF2B5EF4-FFF2-40B4-BE49-F238E27FC236}">
                  <a16:creationId xmlns:a16="http://schemas.microsoft.com/office/drawing/2014/main" id="{A754008A-E3D7-41FF-8A41-0C7A808221BA}"/>
                </a:ext>
              </a:extLst>
            </p:cNvPr>
            <p:cNvCxnSpPr>
              <a:cxnSpLocks/>
            </p:cNvCxnSpPr>
            <p:nvPr/>
          </p:nvCxnSpPr>
          <p:spPr bwMode="auto">
            <a:xfrm>
              <a:off x="9424626" y="6635857"/>
              <a:ext cx="125344" cy="365648"/>
            </a:xfrm>
            <a:prstGeom prst="straightConnector1">
              <a:avLst/>
            </a:prstGeom>
            <a:noFill/>
            <a:ln w="38100" cap="flat" cmpd="sng" algn="ctr">
              <a:solidFill>
                <a:srgbClr val="FF33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 name="Group 80">
            <a:extLst>
              <a:ext uri="{FF2B5EF4-FFF2-40B4-BE49-F238E27FC236}">
                <a16:creationId xmlns:a16="http://schemas.microsoft.com/office/drawing/2014/main" id="{91BD08F6-FA57-4761-8F9B-6F0D7D124F7A}"/>
              </a:ext>
            </a:extLst>
          </p:cNvPr>
          <p:cNvGrpSpPr/>
          <p:nvPr/>
        </p:nvGrpSpPr>
        <p:grpSpPr>
          <a:xfrm>
            <a:off x="2942303" y="-4952298"/>
            <a:ext cx="4307484" cy="4307484"/>
            <a:chOff x="4797739" y="2450767"/>
            <a:chExt cx="4307484" cy="4307484"/>
          </a:xfrm>
        </p:grpSpPr>
        <p:cxnSp>
          <p:nvCxnSpPr>
            <p:cNvPr id="83" name="Straight Connector 82">
              <a:extLst>
                <a:ext uri="{FF2B5EF4-FFF2-40B4-BE49-F238E27FC236}">
                  <a16:creationId xmlns:a16="http://schemas.microsoft.com/office/drawing/2014/main" id="{0D61ADE8-D007-4BE3-BD5F-3A8D15B32E26}"/>
                </a:ext>
              </a:extLst>
            </p:cNvPr>
            <p:cNvCxnSpPr>
              <a:cxnSpLocks/>
            </p:cNvCxnSpPr>
            <p:nvPr/>
          </p:nvCxnSpPr>
          <p:spPr bwMode="auto">
            <a:xfrm rot="16200000" flipH="1">
              <a:off x="6932926" y="2566027"/>
              <a:ext cx="37109" cy="4307484"/>
            </a:xfrm>
            <a:prstGeom prst="line">
              <a:avLst/>
            </a:prstGeom>
            <a:noFill/>
            <a:ln w="3175" cap="flat" cmpd="sng" algn="ctr">
              <a:solidFill>
                <a:schemeClr val="accent2">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Connector 83">
              <a:extLst>
                <a:ext uri="{FF2B5EF4-FFF2-40B4-BE49-F238E27FC236}">
                  <a16:creationId xmlns:a16="http://schemas.microsoft.com/office/drawing/2014/main" id="{537A0A7D-EA42-4842-A42E-782BD4E95955}"/>
                </a:ext>
              </a:extLst>
            </p:cNvPr>
            <p:cNvCxnSpPr>
              <a:cxnSpLocks/>
            </p:cNvCxnSpPr>
            <p:nvPr/>
          </p:nvCxnSpPr>
          <p:spPr bwMode="auto">
            <a:xfrm flipH="1">
              <a:off x="6948931" y="2450767"/>
              <a:ext cx="37109" cy="4307484"/>
            </a:xfrm>
            <a:prstGeom prst="line">
              <a:avLst/>
            </a:prstGeom>
            <a:noFill/>
            <a:ln w="3175" cap="flat" cmpd="sng" algn="ctr">
              <a:solidFill>
                <a:schemeClr val="accent2">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 name="Group 15">
            <a:extLst>
              <a:ext uri="{FF2B5EF4-FFF2-40B4-BE49-F238E27FC236}">
                <a16:creationId xmlns:a16="http://schemas.microsoft.com/office/drawing/2014/main" id="{17608C7C-C3D7-4BCB-9E01-BED43E4768D9}"/>
              </a:ext>
            </a:extLst>
          </p:cNvPr>
          <p:cNvGrpSpPr>
            <a:grpSpLocks noChangeAspect="1"/>
          </p:cNvGrpSpPr>
          <p:nvPr/>
        </p:nvGrpSpPr>
        <p:grpSpPr>
          <a:xfrm>
            <a:off x="0" y="5173672"/>
            <a:ext cx="2737913" cy="521938"/>
            <a:chOff x="6472579" y="1115098"/>
            <a:chExt cx="3251200" cy="913058"/>
          </a:xfrm>
        </p:grpSpPr>
        <p:sp>
          <p:nvSpPr>
            <p:cNvPr id="95" name="Rectangle 9">
              <a:extLst>
                <a:ext uri="{FF2B5EF4-FFF2-40B4-BE49-F238E27FC236}">
                  <a16:creationId xmlns:a16="http://schemas.microsoft.com/office/drawing/2014/main" id="{00032B3E-B510-46F8-95D6-87B3F669E94F}"/>
                </a:ext>
              </a:extLst>
            </p:cNvPr>
            <p:cNvSpPr>
              <a:spLocks noChangeArrowheads="1"/>
            </p:cNvSpPr>
            <p:nvPr/>
          </p:nvSpPr>
          <p:spPr bwMode="auto">
            <a:xfrm>
              <a:off x="6472579" y="1115098"/>
              <a:ext cx="3251200" cy="913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defRPr/>
              </a:pPr>
              <a:r>
                <a:rPr lang="en-US" sz="1600" dirty="0">
                  <a:solidFill>
                    <a:srgbClr val="6666FF"/>
                  </a:solidFill>
                </a:rPr>
                <a:t>F</a:t>
              </a:r>
              <a:r>
                <a:rPr lang="en-US" sz="1600" baseline="-25000" dirty="0">
                  <a:solidFill>
                    <a:srgbClr val="6666FF"/>
                  </a:solidFill>
                </a:rPr>
                <a:t>P</a:t>
              </a:r>
              <a:r>
                <a:rPr lang="en-US" sz="1600" baseline="-38000" dirty="0">
                  <a:solidFill>
                    <a:srgbClr val="FF3300"/>
                  </a:solidFill>
                </a:rPr>
                <a:t> </a:t>
              </a:r>
              <a:r>
                <a:rPr lang="en-US" sz="1600" baseline="-38000" dirty="0">
                  <a:solidFill>
                    <a:srgbClr val="6666FF"/>
                  </a:solidFill>
                </a:rPr>
                <a:t>(</a:t>
              </a:r>
              <a:r>
                <a:rPr lang="en-US" sz="1600" baseline="-38000" dirty="0" err="1">
                  <a:solidFill>
                    <a:srgbClr val="6666FF"/>
                  </a:solidFill>
                </a:rPr>
                <a:t>h,k,l</a:t>
              </a:r>
              <a:r>
                <a:rPr lang="en-US" sz="1600" baseline="-38000" dirty="0">
                  <a:solidFill>
                    <a:srgbClr val="6666FF"/>
                  </a:solidFill>
                </a:rPr>
                <a:t>)</a:t>
              </a:r>
              <a:r>
                <a:rPr lang="en-US" sz="1600" dirty="0">
                  <a:solidFill>
                    <a:srgbClr val="BCBCFF"/>
                  </a:solidFill>
                </a:rPr>
                <a:t> </a:t>
              </a:r>
              <a:r>
                <a:rPr lang="en-US" sz="1600" dirty="0">
                  <a:solidFill>
                    <a:srgbClr val="000000"/>
                  </a:solidFill>
                </a:rPr>
                <a:t>= </a:t>
              </a:r>
              <a:r>
                <a:rPr lang="en-US" sz="1600" dirty="0">
                  <a:solidFill>
                    <a:srgbClr val="00CC00"/>
                  </a:solidFill>
                </a:rPr>
                <a:t>F</a:t>
              </a:r>
              <a:r>
                <a:rPr lang="en-US" sz="1600" baseline="-25000" dirty="0">
                  <a:solidFill>
                    <a:srgbClr val="00CC00"/>
                  </a:solidFill>
                </a:rPr>
                <a:t>PH(</a:t>
              </a:r>
              <a:r>
                <a:rPr lang="en-US" sz="1600" baseline="-38000" dirty="0" err="1">
                  <a:solidFill>
                    <a:srgbClr val="00CC00"/>
                  </a:solidFill>
                </a:rPr>
                <a:t>h,k,l</a:t>
              </a:r>
              <a:r>
                <a:rPr lang="en-US" sz="1600" baseline="-38000" dirty="0">
                  <a:solidFill>
                    <a:srgbClr val="00CC00"/>
                  </a:solidFill>
                </a:rPr>
                <a:t>)</a:t>
              </a:r>
              <a:r>
                <a:rPr lang="en-US" sz="1600" dirty="0">
                  <a:solidFill>
                    <a:srgbClr val="080808"/>
                  </a:solidFill>
                </a:rPr>
                <a:t>-</a:t>
              </a:r>
              <a:r>
                <a:rPr lang="en-US" sz="1600" dirty="0" err="1">
                  <a:solidFill>
                    <a:srgbClr val="FF3300"/>
                  </a:solidFill>
                </a:rPr>
                <a:t>f</a:t>
              </a:r>
              <a:r>
                <a:rPr lang="en-US" sz="1600" baseline="-25000" dirty="0" err="1">
                  <a:solidFill>
                    <a:srgbClr val="FF3300"/>
                  </a:solidFill>
                </a:rPr>
                <a:t>H</a:t>
              </a:r>
              <a:r>
                <a:rPr lang="en-US" sz="1600" baseline="-38000" dirty="0">
                  <a:solidFill>
                    <a:srgbClr val="FF3300"/>
                  </a:solidFill>
                </a:rPr>
                <a:t>(</a:t>
              </a:r>
              <a:r>
                <a:rPr lang="en-US" sz="1600" baseline="-38000" dirty="0" err="1">
                  <a:solidFill>
                    <a:srgbClr val="FF3300"/>
                  </a:solidFill>
                </a:rPr>
                <a:t>h,k,l</a:t>
              </a:r>
              <a:r>
                <a:rPr lang="en-US" sz="1600" baseline="-38000" dirty="0">
                  <a:solidFill>
                    <a:srgbClr val="FF3300"/>
                  </a:solidFill>
                </a:rPr>
                <a:t>)</a:t>
              </a:r>
              <a:br>
                <a:rPr lang="en-US" sz="1100" baseline="-38000" dirty="0">
                  <a:solidFill>
                    <a:srgbClr val="FF3300"/>
                  </a:solidFill>
                </a:rPr>
              </a:br>
              <a:endParaRPr lang="en-US" sz="1100" baseline="-38000" dirty="0">
                <a:solidFill>
                  <a:srgbClr val="FF3300"/>
                </a:solidFill>
              </a:endParaRPr>
            </a:p>
          </p:txBody>
        </p:sp>
        <p:sp>
          <p:nvSpPr>
            <p:cNvPr id="103" name="Line 11">
              <a:extLst>
                <a:ext uri="{FF2B5EF4-FFF2-40B4-BE49-F238E27FC236}">
                  <a16:creationId xmlns:a16="http://schemas.microsoft.com/office/drawing/2014/main" id="{75E31150-0C3D-4E70-A907-58850E1A9BBD}"/>
                </a:ext>
              </a:extLst>
            </p:cNvPr>
            <p:cNvSpPr>
              <a:spLocks noChangeShapeType="1"/>
            </p:cNvSpPr>
            <p:nvPr/>
          </p:nvSpPr>
          <p:spPr bwMode="auto">
            <a:xfrm>
              <a:off x="7807202" y="1180788"/>
              <a:ext cx="182720" cy="0"/>
            </a:xfrm>
            <a:prstGeom prst="line">
              <a:avLst/>
            </a:prstGeom>
            <a:noFill/>
            <a:ln w="19050" cmpd="sng">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104" name="Line 12">
              <a:extLst>
                <a:ext uri="{FF2B5EF4-FFF2-40B4-BE49-F238E27FC236}">
                  <a16:creationId xmlns:a16="http://schemas.microsoft.com/office/drawing/2014/main" id="{B29BEF10-04E9-4832-80EB-D92A3530EDD7}"/>
                </a:ext>
              </a:extLst>
            </p:cNvPr>
            <p:cNvSpPr>
              <a:spLocks noChangeShapeType="1"/>
            </p:cNvSpPr>
            <p:nvPr/>
          </p:nvSpPr>
          <p:spPr bwMode="auto">
            <a:xfrm>
              <a:off x="6723379" y="1180788"/>
              <a:ext cx="182720" cy="0"/>
            </a:xfrm>
            <a:prstGeom prst="line">
              <a:avLst/>
            </a:prstGeom>
            <a:noFill/>
            <a:ln w="19050">
              <a:solidFill>
                <a:srgbClr val="66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105" name="Line 13">
              <a:extLst>
                <a:ext uri="{FF2B5EF4-FFF2-40B4-BE49-F238E27FC236}">
                  <a16:creationId xmlns:a16="http://schemas.microsoft.com/office/drawing/2014/main" id="{196C7C96-39C9-465E-A5EE-883DD54AC44F}"/>
                </a:ext>
              </a:extLst>
            </p:cNvPr>
            <p:cNvSpPr>
              <a:spLocks noChangeShapeType="1"/>
            </p:cNvSpPr>
            <p:nvPr/>
          </p:nvSpPr>
          <p:spPr bwMode="auto">
            <a:xfrm>
              <a:off x="8723566" y="1180788"/>
              <a:ext cx="152917" cy="0"/>
            </a:xfrm>
            <a:prstGeom prst="line">
              <a:avLst/>
            </a:prstGeom>
            <a:noFill/>
            <a:ln w="19050" cmpd="sng">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grpSp>
      <p:grpSp>
        <p:nvGrpSpPr>
          <p:cNvPr id="169" name="Group 168">
            <a:extLst>
              <a:ext uri="{FF2B5EF4-FFF2-40B4-BE49-F238E27FC236}">
                <a16:creationId xmlns:a16="http://schemas.microsoft.com/office/drawing/2014/main" id="{9D14FCF1-6419-4708-8B42-C026A9929350}"/>
              </a:ext>
            </a:extLst>
          </p:cNvPr>
          <p:cNvGrpSpPr>
            <a:grpSpLocks noChangeAspect="1"/>
          </p:cNvGrpSpPr>
          <p:nvPr/>
        </p:nvGrpSpPr>
        <p:grpSpPr>
          <a:xfrm>
            <a:off x="1085548" y="3066837"/>
            <a:ext cx="1268070" cy="1268070"/>
            <a:chOff x="5218819" y="2710742"/>
            <a:chExt cx="3200401" cy="3200401"/>
          </a:xfrm>
        </p:grpSpPr>
        <p:sp>
          <p:nvSpPr>
            <p:cNvPr id="170" name="Oval 169">
              <a:extLst>
                <a:ext uri="{FF2B5EF4-FFF2-40B4-BE49-F238E27FC236}">
                  <a16:creationId xmlns:a16="http://schemas.microsoft.com/office/drawing/2014/main" id="{E185E98F-274C-43FC-9060-76F2DB785C68}"/>
                </a:ext>
              </a:extLst>
            </p:cNvPr>
            <p:cNvSpPr>
              <a:spLocks noChangeAspect="1"/>
            </p:cNvSpPr>
            <p:nvPr/>
          </p:nvSpPr>
          <p:spPr bwMode="auto">
            <a:xfrm>
              <a:off x="5218819" y="2710742"/>
              <a:ext cx="3200401" cy="3200401"/>
            </a:xfrm>
            <a:prstGeom prst="ellipse">
              <a:avLst/>
            </a:prstGeom>
            <a:noFill/>
            <a:ln w="3810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Helvetica" pitchFamily="34" charset="0"/>
                <a:ea typeface="+mn-ea"/>
                <a:cs typeface="+mn-cs"/>
              </a:endParaRPr>
            </a:p>
          </p:txBody>
        </p:sp>
        <p:sp>
          <p:nvSpPr>
            <p:cNvPr id="171" name="Oval 170">
              <a:extLst>
                <a:ext uri="{FF2B5EF4-FFF2-40B4-BE49-F238E27FC236}">
                  <a16:creationId xmlns:a16="http://schemas.microsoft.com/office/drawing/2014/main" id="{8BA0E312-7FA7-4A2F-8D90-F4852480EF8A}"/>
                </a:ext>
              </a:extLst>
            </p:cNvPr>
            <p:cNvSpPr>
              <a:spLocks noChangeAspect="1"/>
            </p:cNvSpPr>
            <p:nvPr/>
          </p:nvSpPr>
          <p:spPr bwMode="auto">
            <a:xfrm>
              <a:off x="6800651" y="4298197"/>
              <a:ext cx="36576" cy="36576"/>
            </a:xfrm>
            <a:prstGeom prst="ellipse">
              <a:avLst/>
            </a:prstGeom>
            <a:solidFill>
              <a:srgbClr val="66FF33"/>
            </a:solidFill>
            <a:ln w="38100" cap="flat" cmpd="sng" algn="ctr">
              <a:solidFill>
                <a:srgbClr val="0070C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183" name="Group 182">
            <a:extLst>
              <a:ext uri="{FF2B5EF4-FFF2-40B4-BE49-F238E27FC236}">
                <a16:creationId xmlns:a16="http://schemas.microsoft.com/office/drawing/2014/main" id="{1017CF16-51A8-4C94-AC19-029059F3B6D3}"/>
              </a:ext>
            </a:extLst>
          </p:cNvPr>
          <p:cNvGrpSpPr/>
          <p:nvPr/>
        </p:nvGrpSpPr>
        <p:grpSpPr>
          <a:xfrm>
            <a:off x="9831093" y="1209503"/>
            <a:ext cx="1386952" cy="1426578"/>
            <a:chOff x="12716308" y="-3692100"/>
            <a:chExt cx="3200401" cy="3291840"/>
          </a:xfrm>
        </p:grpSpPr>
        <p:grpSp>
          <p:nvGrpSpPr>
            <p:cNvPr id="184" name="Group 183">
              <a:extLst>
                <a:ext uri="{FF2B5EF4-FFF2-40B4-BE49-F238E27FC236}">
                  <a16:creationId xmlns:a16="http://schemas.microsoft.com/office/drawing/2014/main" id="{D011DB2D-BB88-46D7-8455-59048DBDB586}"/>
                </a:ext>
              </a:extLst>
            </p:cNvPr>
            <p:cNvGrpSpPr/>
            <p:nvPr/>
          </p:nvGrpSpPr>
          <p:grpSpPr>
            <a:xfrm>
              <a:off x="12716308" y="-3692100"/>
              <a:ext cx="3200401" cy="3291840"/>
              <a:chOff x="5218819" y="2710742"/>
              <a:chExt cx="3200401" cy="3200401"/>
            </a:xfrm>
          </p:grpSpPr>
          <p:sp>
            <p:nvSpPr>
              <p:cNvPr id="186" name="Oval 185">
                <a:extLst>
                  <a:ext uri="{FF2B5EF4-FFF2-40B4-BE49-F238E27FC236}">
                    <a16:creationId xmlns:a16="http://schemas.microsoft.com/office/drawing/2014/main" id="{C72E47E2-8D97-4B42-BA5C-CE1B85740083}"/>
                  </a:ext>
                </a:extLst>
              </p:cNvPr>
              <p:cNvSpPr>
                <a:spLocks noChangeAspect="1"/>
              </p:cNvSpPr>
              <p:nvPr/>
            </p:nvSpPr>
            <p:spPr bwMode="auto">
              <a:xfrm>
                <a:off x="5218819" y="2710742"/>
                <a:ext cx="3200401" cy="3200401"/>
              </a:xfrm>
              <a:prstGeom prst="ellipse">
                <a:avLst/>
              </a:prstGeom>
              <a:noFill/>
              <a:ln w="38100" cap="flat" cmpd="sng" algn="ctr">
                <a:solidFill>
                  <a:srgbClr val="35D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Helvetica" pitchFamily="34" charset="0"/>
                  <a:ea typeface="+mn-ea"/>
                  <a:cs typeface="+mn-cs"/>
                </a:endParaRPr>
              </a:p>
            </p:txBody>
          </p:sp>
          <p:sp>
            <p:nvSpPr>
              <p:cNvPr id="187" name="Oval 186">
                <a:extLst>
                  <a:ext uri="{FF2B5EF4-FFF2-40B4-BE49-F238E27FC236}">
                    <a16:creationId xmlns:a16="http://schemas.microsoft.com/office/drawing/2014/main" id="{D91EE7C6-C958-428C-BE7A-5023636E653F}"/>
                  </a:ext>
                </a:extLst>
              </p:cNvPr>
              <p:cNvSpPr>
                <a:spLocks noChangeAspect="1"/>
              </p:cNvSpPr>
              <p:nvPr/>
            </p:nvSpPr>
            <p:spPr bwMode="auto">
              <a:xfrm>
                <a:off x="6800651" y="4298197"/>
                <a:ext cx="36576" cy="36576"/>
              </a:xfrm>
              <a:prstGeom prst="ellipse">
                <a:avLst/>
              </a:prstGeom>
              <a:solidFill>
                <a:srgbClr val="35DE00"/>
              </a:solidFill>
              <a:ln w="19050" cap="flat" cmpd="dbl" algn="ctr">
                <a:solidFill>
                  <a:srgbClr val="35DE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cxnSp>
          <p:nvCxnSpPr>
            <p:cNvPr id="185" name="Straight Arrow Connector 184">
              <a:extLst>
                <a:ext uri="{FF2B5EF4-FFF2-40B4-BE49-F238E27FC236}">
                  <a16:creationId xmlns:a16="http://schemas.microsoft.com/office/drawing/2014/main" id="{6F6E2496-3894-4C57-9DD7-6493F35CE106}"/>
                </a:ext>
              </a:extLst>
            </p:cNvPr>
            <p:cNvCxnSpPr>
              <a:cxnSpLocks/>
              <a:stCxn id="187" idx="5"/>
            </p:cNvCxnSpPr>
            <p:nvPr/>
          </p:nvCxnSpPr>
          <p:spPr bwMode="auto">
            <a:xfrm>
              <a:off x="14329360" y="-2027178"/>
              <a:ext cx="352765" cy="600951"/>
            </a:xfrm>
            <a:prstGeom prst="straightConnector1">
              <a:avLst/>
            </a:prstGeom>
            <a:noFill/>
            <a:ln w="381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9" name="Straight Arrow Connector 198">
            <a:extLst>
              <a:ext uri="{FF2B5EF4-FFF2-40B4-BE49-F238E27FC236}">
                <a16:creationId xmlns:a16="http://schemas.microsoft.com/office/drawing/2014/main" id="{860E19BF-15E2-48A0-8A23-70D003ED3D86}"/>
              </a:ext>
            </a:extLst>
          </p:cNvPr>
          <p:cNvCxnSpPr>
            <a:cxnSpLocks/>
          </p:cNvCxnSpPr>
          <p:nvPr/>
        </p:nvCxnSpPr>
        <p:spPr bwMode="auto">
          <a:xfrm flipH="1">
            <a:off x="1181100" y="3705502"/>
            <a:ext cx="554253" cy="314702"/>
          </a:xfrm>
          <a:prstGeom prst="straightConnector1">
            <a:avLst/>
          </a:prstGeom>
          <a:noFill/>
          <a:ln w="38100" cap="flat" cmpd="sng" algn="ctr">
            <a:solidFill>
              <a:srgbClr val="0070C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0" name="Straight Arrow Connector 199">
            <a:extLst>
              <a:ext uri="{FF2B5EF4-FFF2-40B4-BE49-F238E27FC236}">
                <a16:creationId xmlns:a16="http://schemas.microsoft.com/office/drawing/2014/main" id="{5C87753F-D37E-47F9-89C4-00B9256815D3}"/>
              </a:ext>
            </a:extLst>
          </p:cNvPr>
          <p:cNvCxnSpPr>
            <a:cxnSpLocks/>
            <a:stCxn id="171" idx="6"/>
          </p:cNvCxnSpPr>
          <p:nvPr/>
        </p:nvCxnSpPr>
        <p:spPr bwMode="auto">
          <a:xfrm flipV="1">
            <a:off x="1726797" y="3383070"/>
            <a:ext cx="539147" cy="319998"/>
          </a:xfrm>
          <a:prstGeom prst="straightConnector1">
            <a:avLst/>
          </a:prstGeom>
          <a:noFill/>
          <a:ln w="38100" cap="flat" cmpd="sng" algn="ctr">
            <a:solidFill>
              <a:srgbClr val="0070C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5" name="Rectangle 204">
            <a:extLst>
              <a:ext uri="{FF2B5EF4-FFF2-40B4-BE49-F238E27FC236}">
                <a16:creationId xmlns:a16="http://schemas.microsoft.com/office/drawing/2014/main" id="{30CFFAD4-7020-49E5-9FD3-A068EC865149}"/>
              </a:ext>
            </a:extLst>
          </p:cNvPr>
          <p:cNvSpPr/>
          <p:nvPr/>
        </p:nvSpPr>
        <p:spPr>
          <a:xfrm>
            <a:off x="1266049" y="1729309"/>
            <a:ext cx="782587" cy="523220"/>
          </a:xfrm>
          <a:prstGeom prst="rect">
            <a:avLst/>
          </a:prstGeom>
        </p:spPr>
        <p:txBody>
          <a:bodyPr wrap="none">
            <a:spAutoFit/>
          </a:bodyPr>
          <a:lstStyle/>
          <a:p>
            <a:r>
              <a:rPr lang="en-US" b="0" kern="0" dirty="0">
                <a:solidFill>
                  <a:srgbClr val="DADADA">
                    <a:lumMod val="10000"/>
                  </a:srgbClr>
                </a:solidFill>
                <a:latin typeface="Arial"/>
              </a:rPr>
              <a:t>SIR</a:t>
            </a:r>
            <a:endParaRPr lang="en-US" dirty="0"/>
          </a:p>
        </p:txBody>
      </p:sp>
    </p:spTree>
    <p:extLst>
      <p:ext uri="{BB962C8B-B14F-4D97-AF65-F5344CB8AC3E}">
        <p14:creationId xmlns:p14="http://schemas.microsoft.com/office/powerpoint/2010/main" val="122828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200"/>
                                        </p:tgtEl>
                                      </p:cBhvr>
                                    </p:animEffect>
                                    <p:animScale>
                                      <p:cBhvr>
                                        <p:cTn id="7" dur="500" autoRev="1" fill="hold"/>
                                        <p:tgtEl>
                                          <p:spTgt spid="200"/>
                                        </p:tgtEl>
                                      </p:cBhvr>
                                      <p:by x="105000" y="105000"/>
                                    </p:animScale>
                                  </p:childTnLst>
                                </p:cTn>
                              </p:par>
                              <p:par>
                                <p:cTn id="8" presetID="26" presetClass="emph" presetSubtype="0" repeatCount="indefinite" fill="hold" nodeType="withEffect">
                                  <p:stCondLst>
                                    <p:cond delay="500"/>
                                  </p:stCondLst>
                                  <p:childTnLst>
                                    <p:animEffect transition="out" filter="fade">
                                      <p:cBhvr>
                                        <p:cTn id="9" dur="1000" tmFilter="0, 0; .2, .5; .8, .5; 1, 0"/>
                                        <p:tgtEl>
                                          <p:spTgt spid="199"/>
                                        </p:tgtEl>
                                      </p:cBhvr>
                                    </p:animEffect>
                                    <p:animScale>
                                      <p:cBhvr>
                                        <p:cTn id="10" dur="500" autoRev="1" fill="hold"/>
                                        <p:tgtEl>
                                          <p:spTgt spid="19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row: Down 7">
            <a:extLst>
              <a:ext uri="{FF2B5EF4-FFF2-40B4-BE49-F238E27FC236}">
                <a16:creationId xmlns:a16="http://schemas.microsoft.com/office/drawing/2014/main" id="{B4AA4B3F-F103-44DB-947A-22797CE734E5}"/>
              </a:ext>
            </a:extLst>
          </p:cNvPr>
          <p:cNvSpPr/>
          <p:nvPr/>
        </p:nvSpPr>
        <p:spPr>
          <a:xfrm>
            <a:off x="2078127" y="1675332"/>
            <a:ext cx="4540530" cy="4578932"/>
          </a:xfrm>
          <a:prstGeom prst="downArrow">
            <a:avLst>
              <a:gd name="adj1" fmla="val 82127"/>
              <a:gd name="adj2" fmla="val 33019"/>
            </a:avLst>
          </a:prstGeom>
          <a:solidFill>
            <a:srgbClr val="FFFF99">
              <a:alpha val="40000"/>
            </a:srgbClr>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3A278B-E1F4-42BA-B374-A1674E431FBD}"/>
              </a:ext>
            </a:extLst>
          </p:cNvPr>
          <p:cNvSpPr>
            <a:spLocks noGrp="1"/>
          </p:cNvSpPr>
          <p:nvPr>
            <p:ph type="title"/>
          </p:nvPr>
        </p:nvSpPr>
        <p:spPr/>
        <p:txBody>
          <a:bodyPr/>
          <a:lstStyle/>
          <a:p>
            <a:pPr algn="l"/>
            <a:r>
              <a:rPr lang="en-US" sz="3600" dirty="0"/>
              <a:t>We gathered all your structure factor measurements into one file</a:t>
            </a:r>
          </a:p>
        </p:txBody>
      </p:sp>
      <p:sp>
        <p:nvSpPr>
          <p:cNvPr id="4" name="Rectangle 3">
            <a:extLst>
              <a:ext uri="{FF2B5EF4-FFF2-40B4-BE49-F238E27FC236}">
                <a16:creationId xmlns:a16="http://schemas.microsoft.com/office/drawing/2014/main" id="{B18B2BA8-61C9-4F14-82B3-BCC39D68C816}"/>
              </a:ext>
            </a:extLst>
          </p:cNvPr>
          <p:cNvSpPr/>
          <p:nvPr/>
        </p:nvSpPr>
        <p:spPr>
          <a:xfrm>
            <a:off x="2531295" y="2254395"/>
            <a:ext cx="4087362" cy="2677656"/>
          </a:xfrm>
          <a:prstGeom prst="rect">
            <a:avLst/>
          </a:prstGeom>
        </p:spPr>
        <p:txBody>
          <a:bodyPr wrap="square">
            <a:spAutoFit/>
          </a:bodyPr>
          <a:lstStyle/>
          <a:p>
            <a:pPr algn="l"/>
            <a:r>
              <a:rPr lang="en-US" sz="1400" dirty="0">
                <a:solidFill>
                  <a:srgbClr val="6666FF"/>
                </a:solidFill>
              </a:rPr>
              <a:t>0 = native-</a:t>
            </a:r>
            <a:r>
              <a:rPr lang="en-US" sz="1400" dirty="0" err="1">
                <a:solidFill>
                  <a:srgbClr val="6666FF"/>
                </a:solidFill>
              </a:rPr>
              <a:t>daniel</a:t>
            </a:r>
            <a:endParaRPr lang="en-US" sz="1400" dirty="0">
              <a:solidFill>
                <a:srgbClr val="6666FF"/>
              </a:solidFill>
            </a:endParaRPr>
          </a:p>
          <a:p>
            <a:pPr algn="l"/>
            <a:r>
              <a:rPr lang="en-US" sz="1400" dirty="0">
                <a:solidFill>
                  <a:srgbClr val="6666FF"/>
                </a:solidFill>
              </a:rPr>
              <a:t>1 = native-</a:t>
            </a:r>
            <a:r>
              <a:rPr lang="en-US" sz="1400" dirty="0" err="1">
                <a:solidFill>
                  <a:srgbClr val="6666FF"/>
                </a:solidFill>
              </a:rPr>
              <a:t>diana</a:t>
            </a:r>
            <a:endParaRPr lang="en-US" sz="1400" dirty="0">
              <a:solidFill>
                <a:srgbClr val="6666FF"/>
              </a:solidFill>
            </a:endParaRPr>
          </a:p>
          <a:p>
            <a:pPr algn="l"/>
            <a:r>
              <a:rPr lang="en-US" sz="1400" dirty="0">
                <a:solidFill>
                  <a:srgbClr val="6666FF"/>
                </a:solidFill>
              </a:rPr>
              <a:t>2 = native-</a:t>
            </a:r>
            <a:r>
              <a:rPr lang="en-US" sz="1400" dirty="0" err="1">
                <a:solidFill>
                  <a:srgbClr val="6666FF"/>
                </a:solidFill>
              </a:rPr>
              <a:t>duilio</a:t>
            </a:r>
            <a:endParaRPr lang="en-US" sz="1400" dirty="0">
              <a:solidFill>
                <a:srgbClr val="6666FF"/>
              </a:solidFill>
            </a:endParaRPr>
          </a:p>
          <a:p>
            <a:pPr algn="l"/>
            <a:r>
              <a:rPr lang="en-US" sz="1400" dirty="0">
                <a:solidFill>
                  <a:srgbClr val="6666FF"/>
                </a:solidFill>
              </a:rPr>
              <a:t>3 = native-</a:t>
            </a:r>
            <a:r>
              <a:rPr lang="en-US" sz="1400" dirty="0" err="1">
                <a:solidFill>
                  <a:srgbClr val="6666FF"/>
                </a:solidFill>
              </a:rPr>
              <a:t>elena</a:t>
            </a:r>
            <a:endParaRPr lang="en-US" sz="1400" dirty="0">
              <a:solidFill>
                <a:srgbClr val="6666FF"/>
              </a:solidFill>
            </a:endParaRPr>
          </a:p>
          <a:p>
            <a:pPr algn="l"/>
            <a:r>
              <a:rPr lang="en-US" sz="1400" dirty="0">
                <a:solidFill>
                  <a:srgbClr val="6666FF"/>
                </a:solidFill>
              </a:rPr>
              <a:t>4 = native-</a:t>
            </a:r>
            <a:r>
              <a:rPr lang="en-US" sz="1400" dirty="0" err="1">
                <a:solidFill>
                  <a:srgbClr val="6666FF"/>
                </a:solidFill>
              </a:rPr>
              <a:t>james</a:t>
            </a:r>
            <a:endParaRPr lang="en-US" sz="1400" dirty="0">
              <a:solidFill>
                <a:srgbClr val="6666FF"/>
              </a:solidFill>
            </a:endParaRPr>
          </a:p>
          <a:p>
            <a:pPr algn="l"/>
            <a:r>
              <a:rPr lang="en-US" sz="1400" dirty="0">
                <a:solidFill>
                  <a:srgbClr val="6666FF"/>
                </a:solidFill>
              </a:rPr>
              <a:t>5 = native-</a:t>
            </a:r>
            <a:r>
              <a:rPr lang="en-US" sz="1400" dirty="0" err="1">
                <a:solidFill>
                  <a:srgbClr val="6666FF"/>
                </a:solidFill>
              </a:rPr>
              <a:t>janet</a:t>
            </a:r>
            <a:endParaRPr lang="en-US" sz="1400" dirty="0">
              <a:solidFill>
                <a:srgbClr val="6666FF"/>
              </a:solidFill>
            </a:endParaRPr>
          </a:p>
          <a:p>
            <a:pPr algn="l"/>
            <a:r>
              <a:rPr lang="en-US" sz="1400" dirty="0">
                <a:solidFill>
                  <a:srgbClr val="6666FF"/>
                </a:solidFill>
              </a:rPr>
              <a:t>6 = native-</a:t>
            </a:r>
            <a:r>
              <a:rPr lang="en-US" sz="1400" dirty="0" err="1">
                <a:solidFill>
                  <a:srgbClr val="6666FF"/>
                </a:solidFill>
              </a:rPr>
              <a:t>jeannette</a:t>
            </a:r>
            <a:endParaRPr lang="en-US" sz="1400" dirty="0">
              <a:solidFill>
                <a:srgbClr val="6666FF"/>
              </a:solidFill>
            </a:endParaRPr>
          </a:p>
          <a:p>
            <a:pPr algn="l"/>
            <a:r>
              <a:rPr lang="en-US" sz="1400" dirty="0">
                <a:solidFill>
                  <a:srgbClr val="6666FF"/>
                </a:solidFill>
              </a:rPr>
              <a:t>7 = native-</a:t>
            </a:r>
            <a:r>
              <a:rPr lang="en-US" sz="1400" dirty="0" err="1">
                <a:solidFill>
                  <a:srgbClr val="6666FF"/>
                </a:solidFill>
              </a:rPr>
              <a:t>juan</a:t>
            </a:r>
            <a:endParaRPr lang="en-US" sz="1400" dirty="0">
              <a:solidFill>
                <a:srgbClr val="6666FF"/>
              </a:solidFill>
            </a:endParaRPr>
          </a:p>
          <a:p>
            <a:pPr algn="l"/>
            <a:r>
              <a:rPr lang="en-US" sz="1400" dirty="0">
                <a:solidFill>
                  <a:srgbClr val="6666FF"/>
                </a:solidFill>
              </a:rPr>
              <a:t>8 = native-sawaya</a:t>
            </a:r>
          </a:p>
          <a:p>
            <a:pPr algn="l"/>
            <a:r>
              <a:rPr lang="en-US" sz="1400" dirty="0">
                <a:solidFill>
                  <a:srgbClr val="6666FF"/>
                </a:solidFill>
              </a:rPr>
              <a:t>9 = native-</a:t>
            </a:r>
            <a:r>
              <a:rPr lang="en-US" sz="1400" dirty="0" err="1">
                <a:solidFill>
                  <a:srgbClr val="6666FF"/>
                </a:solidFill>
              </a:rPr>
              <a:t>scott</a:t>
            </a:r>
            <a:endParaRPr lang="en-US" sz="1400" dirty="0">
              <a:solidFill>
                <a:srgbClr val="6666FF"/>
              </a:solidFill>
            </a:endParaRPr>
          </a:p>
          <a:p>
            <a:pPr algn="l"/>
            <a:r>
              <a:rPr lang="en-US" sz="1400" dirty="0">
                <a:solidFill>
                  <a:srgbClr val="6666FF"/>
                </a:solidFill>
              </a:rPr>
              <a:t>10 = native-shruti</a:t>
            </a:r>
          </a:p>
          <a:p>
            <a:pPr algn="l"/>
            <a:endParaRPr lang="en-US" sz="1400" dirty="0">
              <a:solidFill>
                <a:schemeClr val="accent1">
                  <a:lumMod val="75000"/>
                </a:schemeClr>
              </a:solidFill>
            </a:endParaRPr>
          </a:p>
        </p:txBody>
      </p:sp>
      <p:sp>
        <p:nvSpPr>
          <p:cNvPr id="5" name="TextBox 4">
            <a:extLst>
              <a:ext uri="{FF2B5EF4-FFF2-40B4-BE49-F238E27FC236}">
                <a16:creationId xmlns:a16="http://schemas.microsoft.com/office/drawing/2014/main" id="{3E71E918-7F8A-4FCB-8A96-86C6D35B886A}"/>
              </a:ext>
            </a:extLst>
          </p:cNvPr>
          <p:cNvSpPr txBox="1"/>
          <p:nvPr/>
        </p:nvSpPr>
        <p:spPr>
          <a:xfrm>
            <a:off x="647772" y="2739851"/>
            <a:ext cx="1605568" cy="830997"/>
          </a:xfrm>
          <a:prstGeom prst="rect">
            <a:avLst/>
          </a:prstGeom>
          <a:noFill/>
        </p:spPr>
        <p:txBody>
          <a:bodyPr wrap="none" rtlCol="0">
            <a:spAutoFit/>
          </a:bodyPr>
          <a:lstStyle/>
          <a:p>
            <a:pPr algn="l"/>
            <a:r>
              <a:rPr lang="en-US" sz="2400" dirty="0">
                <a:solidFill>
                  <a:srgbClr val="6666FF"/>
                </a:solidFill>
              </a:rPr>
              <a:t>11 Native </a:t>
            </a:r>
          </a:p>
          <a:p>
            <a:pPr algn="l"/>
            <a:r>
              <a:rPr lang="en-US" sz="2400" dirty="0">
                <a:solidFill>
                  <a:srgbClr val="6666FF"/>
                </a:solidFill>
              </a:rPr>
              <a:t>data sets</a:t>
            </a:r>
          </a:p>
        </p:txBody>
      </p:sp>
      <p:sp>
        <p:nvSpPr>
          <p:cNvPr id="6" name="TextBox 5">
            <a:extLst>
              <a:ext uri="{FF2B5EF4-FFF2-40B4-BE49-F238E27FC236}">
                <a16:creationId xmlns:a16="http://schemas.microsoft.com/office/drawing/2014/main" id="{60AF438B-4797-4606-B5DD-40CF8B4DFAE5}"/>
              </a:ext>
            </a:extLst>
          </p:cNvPr>
          <p:cNvSpPr txBox="1"/>
          <p:nvPr/>
        </p:nvSpPr>
        <p:spPr>
          <a:xfrm>
            <a:off x="6383511" y="1811393"/>
            <a:ext cx="2165978" cy="830997"/>
          </a:xfrm>
          <a:prstGeom prst="rect">
            <a:avLst/>
          </a:prstGeom>
          <a:noFill/>
        </p:spPr>
        <p:txBody>
          <a:bodyPr wrap="none" rtlCol="0">
            <a:spAutoFit/>
          </a:bodyPr>
          <a:lstStyle/>
          <a:p>
            <a:pPr algn="l"/>
            <a:r>
              <a:rPr lang="en-US" sz="2400" dirty="0">
                <a:solidFill>
                  <a:srgbClr val="92D050"/>
                </a:solidFill>
              </a:rPr>
              <a:t>6 Lanthanide </a:t>
            </a:r>
          </a:p>
          <a:p>
            <a:pPr algn="l"/>
            <a:r>
              <a:rPr lang="en-US" sz="2400" dirty="0">
                <a:solidFill>
                  <a:srgbClr val="92D050"/>
                </a:solidFill>
              </a:rPr>
              <a:t>derivatives</a:t>
            </a:r>
          </a:p>
        </p:txBody>
      </p:sp>
      <p:sp>
        <p:nvSpPr>
          <p:cNvPr id="7" name="TextBox 6">
            <a:extLst>
              <a:ext uri="{FF2B5EF4-FFF2-40B4-BE49-F238E27FC236}">
                <a16:creationId xmlns:a16="http://schemas.microsoft.com/office/drawing/2014/main" id="{D114204A-7A5A-4859-9AAD-F69EF21B0E24}"/>
              </a:ext>
            </a:extLst>
          </p:cNvPr>
          <p:cNvSpPr txBox="1"/>
          <p:nvPr/>
        </p:nvSpPr>
        <p:spPr>
          <a:xfrm>
            <a:off x="6456812" y="3368428"/>
            <a:ext cx="1794081" cy="830997"/>
          </a:xfrm>
          <a:prstGeom prst="rect">
            <a:avLst/>
          </a:prstGeom>
          <a:noFill/>
        </p:spPr>
        <p:txBody>
          <a:bodyPr wrap="none" rtlCol="0">
            <a:spAutoFit/>
          </a:bodyPr>
          <a:lstStyle/>
          <a:p>
            <a:pPr algn="l"/>
            <a:r>
              <a:rPr lang="en-US" sz="2400" dirty="0">
                <a:solidFill>
                  <a:srgbClr val="00B050"/>
                </a:solidFill>
              </a:rPr>
              <a:t>8 Mercury </a:t>
            </a:r>
          </a:p>
          <a:p>
            <a:pPr algn="l"/>
            <a:r>
              <a:rPr lang="en-US" sz="2400" dirty="0">
                <a:solidFill>
                  <a:srgbClr val="00B050"/>
                </a:solidFill>
              </a:rPr>
              <a:t>derivatives</a:t>
            </a:r>
          </a:p>
        </p:txBody>
      </p:sp>
      <p:sp>
        <p:nvSpPr>
          <p:cNvPr id="9" name="TextBox 8">
            <a:extLst>
              <a:ext uri="{FF2B5EF4-FFF2-40B4-BE49-F238E27FC236}">
                <a16:creationId xmlns:a16="http://schemas.microsoft.com/office/drawing/2014/main" id="{E84AE533-FADD-4B63-899F-6F1ECA91A368}"/>
              </a:ext>
            </a:extLst>
          </p:cNvPr>
          <p:cNvSpPr txBox="1"/>
          <p:nvPr/>
        </p:nvSpPr>
        <p:spPr>
          <a:xfrm>
            <a:off x="2194526" y="6254264"/>
            <a:ext cx="4365298" cy="523220"/>
          </a:xfrm>
          <a:prstGeom prst="rect">
            <a:avLst/>
          </a:prstGeom>
          <a:noFill/>
        </p:spPr>
        <p:txBody>
          <a:bodyPr wrap="none" rtlCol="0">
            <a:spAutoFit/>
          </a:bodyPr>
          <a:lstStyle/>
          <a:p>
            <a:r>
              <a:rPr lang="en-US" dirty="0"/>
              <a:t>m230d_2024_scaled.mtz</a:t>
            </a:r>
          </a:p>
        </p:txBody>
      </p:sp>
      <p:sp>
        <p:nvSpPr>
          <p:cNvPr id="10" name="Rectangle 9">
            <a:extLst>
              <a:ext uri="{FF2B5EF4-FFF2-40B4-BE49-F238E27FC236}">
                <a16:creationId xmlns:a16="http://schemas.microsoft.com/office/drawing/2014/main" id="{C07ABF4E-C25A-439C-A93B-9C3B8D0F04E7}"/>
              </a:ext>
            </a:extLst>
          </p:cNvPr>
          <p:cNvSpPr/>
          <p:nvPr/>
        </p:nvSpPr>
        <p:spPr>
          <a:xfrm>
            <a:off x="4295334" y="1749420"/>
            <a:ext cx="2264490" cy="3108543"/>
          </a:xfrm>
          <a:prstGeom prst="rect">
            <a:avLst/>
          </a:prstGeom>
        </p:spPr>
        <p:txBody>
          <a:bodyPr wrap="square">
            <a:spAutoFit/>
          </a:bodyPr>
          <a:lstStyle/>
          <a:p>
            <a:pPr algn="l"/>
            <a:r>
              <a:rPr lang="en-US" sz="1400" dirty="0">
                <a:solidFill>
                  <a:srgbClr val="92D050"/>
                </a:solidFill>
              </a:rPr>
              <a:t>11 = </a:t>
            </a:r>
            <a:r>
              <a:rPr lang="en-US" sz="1400" dirty="0" err="1">
                <a:solidFill>
                  <a:srgbClr val="92D050"/>
                </a:solidFill>
              </a:rPr>
              <a:t>eu-adrian</a:t>
            </a:r>
            <a:endParaRPr lang="en-US" sz="1400" dirty="0">
              <a:solidFill>
                <a:srgbClr val="92D050"/>
              </a:solidFill>
            </a:endParaRPr>
          </a:p>
          <a:p>
            <a:pPr algn="l"/>
            <a:r>
              <a:rPr lang="en-US" sz="1400" dirty="0">
                <a:solidFill>
                  <a:srgbClr val="92D050"/>
                </a:solidFill>
              </a:rPr>
              <a:t>12 = </a:t>
            </a:r>
            <a:r>
              <a:rPr lang="en-US" sz="1400" dirty="0" err="1">
                <a:solidFill>
                  <a:srgbClr val="92D050"/>
                </a:solidFill>
              </a:rPr>
              <a:t>eu-sarah</a:t>
            </a:r>
            <a:endParaRPr lang="en-US" sz="1400" dirty="0">
              <a:solidFill>
                <a:srgbClr val="92D050"/>
              </a:solidFill>
            </a:endParaRPr>
          </a:p>
          <a:p>
            <a:pPr algn="l"/>
            <a:r>
              <a:rPr lang="en-US" sz="1400" dirty="0">
                <a:solidFill>
                  <a:srgbClr val="92D050"/>
                </a:solidFill>
              </a:rPr>
              <a:t>13 = </a:t>
            </a:r>
            <a:r>
              <a:rPr lang="en-US" sz="1400" dirty="0" err="1">
                <a:solidFill>
                  <a:srgbClr val="92D050"/>
                </a:solidFill>
              </a:rPr>
              <a:t>eu</a:t>
            </a:r>
            <a:r>
              <a:rPr lang="en-US" sz="1400" dirty="0">
                <a:solidFill>
                  <a:srgbClr val="92D050"/>
                </a:solidFill>
              </a:rPr>
              <a:t>-sol</a:t>
            </a:r>
          </a:p>
          <a:p>
            <a:pPr algn="l"/>
            <a:r>
              <a:rPr lang="en-US" sz="1400" dirty="0">
                <a:solidFill>
                  <a:srgbClr val="92D050"/>
                </a:solidFill>
              </a:rPr>
              <a:t>14 = </a:t>
            </a:r>
            <a:r>
              <a:rPr lang="en-US" sz="1400" dirty="0" err="1">
                <a:solidFill>
                  <a:srgbClr val="92D050"/>
                </a:solidFill>
              </a:rPr>
              <a:t>gd-katherine</a:t>
            </a:r>
            <a:endParaRPr lang="en-US" sz="1400" dirty="0">
              <a:solidFill>
                <a:srgbClr val="92D050"/>
              </a:solidFill>
            </a:endParaRPr>
          </a:p>
          <a:p>
            <a:pPr algn="l"/>
            <a:r>
              <a:rPr lang="en-US" sz="1400" dirty="0">
                <a:solidFill>
                  <a:srgbClr val="92D050"/>
                </a:solidFill>
              </a:rPr>
              <a:t>15 = </a:t>
            </a:r>
            <a:r>
              <a:rPr lang="en-US" sz="1400" dirty="0" err="1">
                <a:solidFill>
                  <a:srgbClr val="92D050"/>
                </a:solidFill>
              </a:rPr>
              <a:t>gd-morgan</a:t>
            </a:r>
            <a:endParaRPr lang="en-US" sz="1400" dirty="0">
              <a:solidFill>
                <a:srgbClr val="92D050"/>
              </a:solidFill>
            </a:endParaRPr>
          </a:p>
          <a:p>
            <a:pPr algn="l"/>
            <a:r>
              <a:rPr lang="en-US" sz="1400" dirty="0">
                <a:solidFill>
                  <a:srgbClr val="92D050"/>
                </a:solidFill>
              </a:rPr>
              <a:t>16 = </a:t>
            </a:r>
            <a:r>
              <a:rPr lang="en-US" sz="1400" dirty="0" err="1">
                <a:solidFill>
                  <a:srgbClr val="92D050"/>
                </a:solidFill>
              </a:rPr>
              <a:t>gd-reece</a:t>
            </a:r>
            <a:endParaRPr lang="en-US" sz="1400" dirty="0">
              <a:solidFill>
                <a:srgbClr val="92D050"/>
              </a:solidFill>
            </a:endParaRPr>
          </a:p>
          <a:p>
            <a:pPr algn="l"/>
            <a:r>
              <a:rPr lang="en-US" sz="1400" dirty="0">
                <a:solidFill>
                  <a:srgbClr val="00B050"/>
                </a:solidFill>
              </a:rPr>
              <a:t>17 = </a:t>
            </a:r>
            <a:r>
              <a:rPr lang="en-US" sz="1400" dirty="0" err="1">
                <a:solidFill>
                  <a:srgbClr val="00B050"/>
                </a:solidFill>
              </a:rPr>
              <a:t>pcmbs-andres</a:t>
            </a:r>
            <a:endParaRPr lang="en-US" sz="1400" dirty="0">
              <a:solidFill>
                <a:srgbClr val="00B050"/>
              </a:solidFill>
            </a:endParaRPr>
          </a:p>
          <a:p>
            <a:pPr algn="l"/>
            <a:r>
              <a:rPr lang="en-US" sz="1400" dirty="0">
                <a:solidFill>
                  <a:srgbClr val="00B050"/>
                </a:solidFill>
              </a:rPr>
              <a:t>18 = </a:t>
            </a:r>
            <a:r>
              <a:rPr lang="en-US" sz="1400" dirty="0" err="1">
                <a:solidFill>
                  <a:srgbClr val="00B050"/>
                </a:solidFill>
              </a:rPr>
              <a:t>pcmbs-aubrey</a:t>
            </a:r>
            <a:endParaRPr lang="en-US" sz="1400" dirty="0">
              <a:solidFill>
                <a:srgbClr val="00B050"/>
              </a:solidFill>
            </a:endParaRPr>
          </a:p>
          <a:p>
            <a:pPr algn="l"/>
            <a:r>
              <a:rPr lang="en-US" sz="1400" dirty="0">
                <a:solidFill>
                  <a:srgbClr val="00B050"/>
                </a:solidFill>
              </a:rPr>
              <a:t>19 = </a:t>
            </a:r>
            <a:r>
              <a:rPr lang="en-US" sz="1400" dirty="0" err="1">
                <a:solidFill>
                  <a:srgbClr val="00B050"/>
                </a:solidFill>
              </a:rPr>
              <a:t>pcmbs-cameron</a:t>
            </a:r>
            <a:endParaRPr lang="en-US" sz="1400" dirty="0">
              <a:solidFill>
                <a:srgbClr val="00B050"/>
              </a:solidFill>
            </a:endParaRPr>
          </a:p>
          <a:p>
            <a:pPr algn="l"/>
            <a:r>
              <a:rPr lang="en-US" sz="1400" dirty="0">
                <a:solidFill>
                  <a:srgbClr val="00B050"/>
                </a:solidFill>
              </a:rPr>
              <a:t>20 = </a:t>
            </a:r>
            <a:r>
              <a:rPr lang="en-US" sz="1400" dirty="0" err="1">
                <a:solidFill>
                  <a:srgbClr val="00B050"/>
                </a:solidFill>
              </a:rPr>
              <a:t>pcmbs-inkyu</a:t>
            </a:r>
            <a:endParaRPr lang="en-US" sz="1400" dirty="0">
              <a:solidFill>
                <a:srgbClr val="00B050"/>
              </a:solidFill>
            </a:endParaRPr>
          </a:p>
          <a:p>
            <a:pPr algn="l"/>
            <a:r>
              <a:rPr lang="en-US" sz="1400" dirty="0">
                <a:solidFill>
                  <a:srgbClr val="00B050"/>
                </a:solidFill>
              </a:rPr>
              <a:t>21 = </a:t>
            </a:r>
            <a:r>
              <a:rPr lang="en-US" sz="1400" dirty="0" err="1">
                <a:solidFill>
                  <a:srgbClr val="00B050"/>
                </a:solidFill>
              </a:rPr>
              <a:t>pcmbs-jongsuk</a:t>
            </a:r>
            <a:endParaRPr lang="en-US" sz="1400" dirty="0">
              <a:solidFill>
                <a:srgbClr val="00B050"/>
              </a:solidFill>
            </a:endParaRPr>
          </a:p>
          <a:p>
            <a:pPr algn="l"/>
            <a:r>
              <a:rPr lang="en-US" sz="1400" dirty="0">
                <a:solidFill>
                  <a:srgbClr val="00B050"/>
                </a:solidFill>
              </a:rPr>
              <a:t>22 = </a:t>
            </a:r>
            <a:r>
              <a:rPr lang="en-US" sz="1400" dirty="0" err="1">
                <a:solidFill>
                  <a:srgbClr val="00B050"/>
                </a:solidFill>
              </a:rPr>
              <a:t>pcmbs</a:t>
            </a:r>
            <a:r>
              <a:rPr lang="en-US" sz="1400" dirty="0">
                <a:solidFill>
                  <a:srgbClr val="00B050"/>
                </a:solidFill>
              </a:rPr>
              <a:t>-kylie</a:t>
            </a:r>
          </a:p>
          <a:p>
            <a:pPr algn="l"/>
            <a:r>
              <a:rPr lang="en-US" sz="1400" dirty="0">
                <a:solidFill>
                  <a:srgbClr val="00B050"/>
                </a:solidFill>
              </a:rPr>
              <a:t>23 = </a:t>
            </a:r>
            <a:r>
              <a:rPr lang="en-US" sz="1400" dirty="0" err="1">
                <a:solidFill>
                  <a:srgbClr val="00B050"/>
                </a:solidFill>
              </a:rPr>
              <a:t>pcmbs-marissa</a:t>
            </a:r>
            <a:endParaRPr lang="en-US" sz="1400" dirty="0">
              <a:solidFill>
                <a:srgbClr val="00B050"/>
              </a:solidFill>
            </a:endParaRPr>
          </a:p>
          <a:p>
            <a:pPr algn="l"/>
            <a:r>
              <a:rPr lang="en-US" sz="1400" dirty="0">
                <a:solidFill>
                  <a:srgbClr val="00B050"/>
                </a:solidFill>
              </a:rPr>
              <a:t>24 = </a:t>
            </a:r>
            <a:r>
              <a:rPr lang="en-US" sz="1400" dirty="0" err="1">
                <a:solidFill>
                  <a:srgbClr val="00B050"/>
                </a:solidFill>
              </a:rPr>
              <a:t>pcmbs-nicole</a:t>
            </a:r>
            <a:endParaRPr lang="en-US" sz="1400" dirty="0">
              <a:solidFill>
                <a:srgbClr val="00B050"/>
              </a:solidFill>
            </a:endParaRPr>
          </a:p>
        </p:txBody>
      </p:sp>
    </p:spTree>
    <p:extLst>
      <p:ext uri="{BB962C8B-B14F-4D97-AF65-F5344CB8AC3E}">
        <p14:creationId xmlns:p14="http://schemas.microsoft.com/office/powerpoint/2010/main" val="138672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53EF9-B67B-4559-B998-5DA95285C153}"/>
              </a:ext>
            </a:extLst>
          </p:cNvPr>
          <p:cNvSpPr>
            <a:spLocks noGrp="1"/>
          </p:cNvSpPr>
          <p:nvPr>
            <p:ph type="title"/>
          </p:nvPr>
        </p:nvSpPr>
        <p:spPr/>
        <p:txBody>
          <a:bodyPr/>
          <a:lstStyle/>
          <a:p>
            <a:pPr algn="l"/>
            <a:r>
              <a:rPr lang="en-US" sz="4000" dirty="0"/>
              <a:t>Each line in the composite data file corresponds to one reflection </a:t>
            </a:r>
            <a:r>
              <a:rPr lang="en-US" sz="4000" dirty="0" err="1"/>
              <a:t>h,k,l</a:t>
            </a:r>
            <a:endParaRPr lang="en-US" sz="4000" dirty="0"/>
          </a:p>
        </p:txBody>
      </p:sp>
      <p:grpSp>
        <p:nvGrpSpPr>
          <p:cNvPr id="22" name="Group 21">
            <a:extLst>
              <a:ext uri="{FF2B5EF4-FFF2-40B4-BE49-F238E27FC236}">
                <a16:creationId xmlns:a16="http://schemas.microsoft.com/office/drawing/2014/main" id="{42FEA5AF-1A3B-4953-B58A-7450FADF6EE2}"/>
              </a:ext>
            </a:extLst>
          </p:cNvPr>
          <p:cNvGrpSpPr/>
          <p:nvPr/>
        </p:nvGrpSpPr>
        <p:grpSpPr>
          <a:xfrm>
            <a:off x="0" y="537882"/>
            <a:ext cx="79379297" cy="10185423"/>
            <a:chOff x="0" y="537882"/>
            <a:chExt cx="79379297" cy="10185423"/>
          </a:xfrm>
        </p:grpSpPr>
        <p:sp>
          <p:nvSpPr>
            <p:cNvPr id="18" name="Rectangle 17">
              <a:extLst>
                <a:ext uri="{FF2B5EF4-FFF2-40B4-BE49-F238E27FC236}">
                  <a16:creationId xmlns:a16="http://schemas.microsoft.com/office/drawing/2014/main" id="{40DFE885-4D75-46B6-BEAF-D74C280B9345}"/>
                </a:ext>
              </a:extLst>
            </p:cNvPr>
            <p:cNvSpPr/>
            <p:nvPr/>
          </p:nvSpPr>
          <p:spPr>
            <a:xfrm>
              <a:off x="61801278" y="1398588"/>
              <a:ext cx="5295900" cy="9117012"/>
            </a:xfrm>
            <a:prstGeom prst="rect">
              <a:avLst/>
            </a:prstGeom>
            <a:solidFill>
              <a:schemeClr val="accent3">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666B5B2-9594-4929-A9B4-778B8C639958}"/>
                </a:ext>
              </a:extLst>
            </p:cNvPr>
            <p:cNvSpPr/>
            <p:nvPr/>
          </p:nvSpPr>
          <p:spPr>
            <a:xfrm>
              <a:off x="66958504" y="1398588"/>
              <a:ext cx="5010150" cy="911701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EE05DD-E2E4-461E-8866-D4D68A0BE7E9}"/>
                </a:ext>
              </a:extLst>
            </p:cNvPr>
            <p:cNvSpPr/>
            <p:nvPr/>
          </p:nvSpPr>
          <p:spPr>
            <a:xfrm>
              <a:off x="71835304" y="1398588"/>
              <a:ext cx="5233426" cy="9117012"/>
            </a:xfrm>
            <a:prstGeom prst="rect">
              <a:avLst/>
            </a:prstGeom>
            <a:solidFill>
              <a:schemeClr val="accent3">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E38B6AD-B117-4A86-9119-ACAEB7666EEF}"/>
                </a:ext>
              </a:extLst>
            </p:cNvPr>
            <p:cNvSpPr/>
            <p:nvPr/>
          </p:nvSpPr>
          <p:spPr>
            <a:xfrm>
              <a:off x="77068730" y="1398588"/>
              <a:ext cx="2045920" cy="9117012"/>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9860025-0144-4067-963B-1B9CADF41F23}"/>
                </a:ext>
              </a:extLst>
            </p:cNvPr>
            <p:cNvSpPr/>
            <p:nvPr/>
          </p:nvSpPr>
          <p:spPr>
            <a:xfrm>
              <a:off x="41523676" y="1398588"/>
              <a:ext cx="5295900" cy="9117012"/>
            </a:xfrm>
            <a:prstGeom prst="rect">
              <a:avLst/>
            </a:prstGeom>
            <a:solidFill>
              <a:schemeClr val="accent3">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A9C250E-BDED-43E9-90A6-30BAA2076835}"/>
                </a:ext>
              </a:extLst>
            </p:cNvPr>
            <p:cNvSpPr/>
            <p:nvPr/>
          </p:nvSpPr>
          <p:spPr>
            <a:xfrm>
              <a:off x="46795202" y="1398588"/>
              <a:ext cx="5010150" cy="9117012"/>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AD79766-1DA9-4DDE-BFBB-6504A5445794}"/>
                </a:ext>
              </a:extLst>
            </p:cNvPr>
            <p:cNvSpPr/>
            <p:nvPr/>
          </p:nvSpPr>
          <p:spPr>
            <a:xfrm>
              <a:off x="51805352" y="1398588"/>
              <a:ext cx="5010150" cy="9117012"/>
            </a:xfrm>
            <a:prstGeom prst="rect">
              <a:avLst/>
            </a:prstGeom>
            <a:solidFill>
              <a:schemeClr val="accent3">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C671984-3DC1-4070-A6BE-BBADC30198B6}"/>
                </a:ext>
              </a:extLst>
            </p:cNvPr>
            <p:cNvSpPr/>
            <p:nvPr/>
          </p:nvSpPr>
          <p:spPr>
            <a:xfrm>
              <a:off x="56791128" y="1398588"/>
              <a:ext cx="5010150" cy="9117012"/>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3580FA9-B843-438B-BF92-95D63284E6F0}"/>
                </a:ext>
              </a:extLst>
            </p:cNvPr>
            <p:cNvSpPr/>
            <p:nvPr/>
          </p:nvSpPr>
          <p:spPr>
            <a:xfrm>
              <a:off x="26493226" y="1417638"/>
              <a:ext cx="5295900" cy="911701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E223B9-8C20-430E-B334-0A57B93E9901}"/>
                </a:ext>
              </a:extLst>
            </p:cNvPr>
            <p:cNvSpPr/>
            <p:nvPr/>
          </p:nvSpPr>
          <p:spPr>
            <a:xfrm>
              <a:off x="31789126" y="1417638"/>
              <a:ext cx="4724400" cy="911701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BA74F0-C215-4233-91C5-CA2CBBE29577}"/>
                </a:ext>
              </a:extLst>
            </p:cNvPr>
            <p:cNvSpPr/>
            <p:nvPr/>
          </p:nvSpPr>
          <p:spPr>
            <a:xfrm>
              <a:off x="36513526" y="1417638"/>
              <a:ext cx="5010150" cy="9117012"/>
            </a:xfrm>
            <a:prstGeom prst="rect">
              <a:avLst/>
            </a:prstGeom>
            <a:solidFill>
              <a:schemeClr val="accent3">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391F10-CF40-4AB8-81E4-E5B8398CF4E2}"/>
                </a:ext>
              </a:extLst>
            </p:cNvPr>
            <p:cNvSpPr/>
            <p:nvPr/>
          </p:nvSpPr>
          <p:spPr>
            <a:xfrm>
              <a:off x="3886200" y="1417638"/>
              <a:ext cx="2533650" cy="911701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BCD527B-14A5-4349-905F-C0B45A067309}"/>
                </a:ext>
              </a:extLst>
            </p:cNvPr>
            <p:cNvSpPr/>
            <p:nvPr/>
          </p:nvSpPr>
          <p:spPr>
            <a:xfrm>
              <a:off x="6419850" y="1417638"/>
              <a:ext cx="2793892" cy="911701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EFD91C1-E344-4092-AE9C-B1170E9B4FEC}"/>
                </a:ext>
              </a:extLst>
            </p:cNvPr>
            <p:cNvSpPr/>
            <p:nvPr/>
          </p:nvSpPr>
          <p:spPr>
            <a:xfrm>
              <a:off x="9213742" y="1417638"/>
              <a:ext cx="2273408" cy="911701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425E906-FDCF-4936-B042-F5C95B86DED7}"/>
                </a:ext>
              </a:extLst>
            </p:cNvPr>
            <p:cNvSpPr/>
            <p:nvPr/>
          </p:nvSpPr>
          <p:spPr>
            <a:xfrm>
              <a:off x="11487150" y="1417638"/>
              <a:ext cx="5295900" cy="911701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BEF2071-1D13-4755-901D-5B71DB8D5D54}"/>
                </a:ext>
              </a:extLst>
            </p:cNvPr>
            <p:cNvSpPr/>
            <p:nvPr/>
          </p:nvSpPr>
          <p:spPr>
            <a:xfrm>
              <a:off x="16783050" y="1417638"/>
              <a:ext cx="4724400" cy="911701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F62417B-7867-413F-9180-EC7A7102E704}"/>
                </a:ext>
              </a:extLst>
            </p:cNvPr>
            <p:cNvSpPr/>
            <p:nvPr/>
          </p:nvSpPr>
          <p:spPr>
            <a:xfrm>
              <a:off x="21507450" y="1417638"/>
              <a:ext cx="5010150" cy="911701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C6AA08C-7604-44E0-A5BB-3DF855423951}"/>
                </a:ext>
              </a:extLst>
            </p:cNvPr>
            <p:cNvSpPr/>
            <p:nvPr/>
          </p:nvSpPr>
          <p:spPr>
            <a:xfrm>
              <a:off x="0" y="3429000"/>
              <a:ext cx="79379297" cy="7294305"/>
            </a:xfrm>
            <a:prstGeom prst="rect">
              <a:avLst/>
            </a:prstGeom>
          </p:spPr>
          <p:txBody>
            <a:bodyPr wrap="square">
              <a:spAutoFit/>
            </a:bodyPr>
            <a:lstStyle/>
            <a:p>
              <a:pPr algn="l"/>
              <a:r>
                <a:rPr lang="en-US" sz="1800" b="0" dirty="0">
                  <a:latin typeface="Courier New" panose="02070309020205020404" pitchFamily="49" charset="0"/>
                  <a:cs typeface="Courier New" panose="02070309020205020404" pitchFamily="49" charset="0"/>
                </a:rPr>
                <a:t>    2   1   1       18.00     16.43      0.89    182.87      0.62     70.74 1.24    211.55      3.75     -4.34      7.51    265.11 2.44      0.34      4.88    448.60      9.46     -1.42 16.22    288.00      2.48      6.32      4.97    269.17 1.14      7.83      2.29    358.12      1.90      1.28 3.80    397.79      3.96     39.11      7.93    285.77 2.08    -49.07      4.15    356.27      6.53    -27.43 13.06    155.14      2.28     -1.75      4.55    230.49 4.24      2.57      8.47    298.73      2.46    -21.24 4.93    214.39      2.93    -18.06      5.85    367.43 4.32</a:t>
              </a:r>
            </a:p>
            <a:p>
              <a:pPr algn="l"/>
              <a:r>
                <a:rPr lang="en-US" sz="1800" b="0" dirty="0">
                  <a:latin typeface="Courier New" panose="02070309020205020404" pitchFamily="49" charset="0"/>
                  <a:cs typeface="Courier New" panose="02070309020205020404" pitchFamily="49" charset="0"/>
                </a:rPr>
                <a:t>    2   1   2        5.00    300.44      6.67    304.74      1.09    293.64 2.62    313.33      4.12    -63.24      8.24    317.38 1.37    -32.26      2.74    361.88      7.07    -25.78 12.12    346.12      2.95    -12.01      5.89    258.05 1.10    -41.28      2.21    374.12      1.87    -18.13 3.74    390.79      3.90    -19.65      7.80    394.43 2.50     29.70      5.00    350.56      6.48     18.59 12.97    180.36      2.37    -33.55      4.74    274.95 4.50     -3.85      8.99    340.59      2.31     38.76 4.62    211.78      2.93    -11.87      5.86    483.48 4.58</a:t>
              </a:r>
            </a:p>
            <a:p>
              <a:pPr algn="l"/>
              <a:r>
                <a:rPr lang="en-US" sz="1800" b="0" dirty="0">
                  <a:latin typeface="Courier New" panose="02070309020205020404" pitchFamily="49" charset="0"/>
                  <a:cs typeface="Courier New" panose="02070309020205020404" pitchFamily="49" charset="0"/>
                </a:rPr>
                <a:t>    2   1   3        0.00    738.70      6.70    649.10      1.84    671.04 4.44    747.37      9.43     64.05     18.85    676.77 2.51     36.56      5.03    749.69     11.88      2.02 20.38    735.56      5.99     30.26     11.98    672.03 2.70     49.72      5.40    776.91      3.95     29.20 7.89    752.53      9.63     35.67     19.26    961.39 6.07     67.54     12.14    957.29     15.51     75.65 31.03    635.15      7.04     31.68     14.08    728.74 9.56     58.94     19.12    998.01      6.20     87.26 12.40   799.75      7.36     -1.50     14.72    750.40 6.90</a:t>
              </a:r>
            </a:p>
            <a:p>
              <a:pPr algn="l"/>
              <a:r>
                <a:rPr lang="en-US" sz="1800" b="0" dirty="0">
                  <a:latin typeface="Courier New" panose="02070309020205020404" pitchFamily="49" charset="0"/>
                  <a:cs typeface="Courier New" panose="02070309020205020404" pitchFamily="49" charset="0"/>
                </a:rPr>
                <a:t>    2   1   4       16.00    460.59      4.18    368.82      1.00    416.17 2.40    573.82      7.09     -1.90     14.17    431.32 1.61     -3.08      3.22    630.73      9.63      5.39 16.54    609.57      4.86     -5.83      9.72    431.56 1.71     -2.33      3.41    556.84      2.83      4.47 5.66    569.72      5.68     -5.69     11.36    662.54 4.05    -19.00      8.09    691.51     11.57     -8.32 23.14    300.75      3.26     -5.87      6.51    452.05 6.12    -18.52     12.24    626.20      3.34    -13.53 6.69    422.47      3.63     -6.35      7.26    674.32 5.87</a:t>
              </a:r>
            </a:p>
            <a:p>
              <a:pPr algn="l"/>
              <a:r>
                <a:rPr lang="en-US" sz="1800" b="0" dirty="0">
                  <a:latin typeface="Courier New" panose="02070309020205020404" pitchFamily="49" charset="0"/>
                  <a:cs typeface="Courier New" panose="02070309020205020404" pitchFamily="49" charset="0"/>
                </a:rPr>
                <a:t>    2   1   5        9.00    422.10      3.31    413.04      1.12    386.31 2.23    490.86      6.06     25.60     12.12    418.68 1.56      5.35      3.12    569.74      8.48      4.48 14.56    518.78      3.93      6.49      7.87    356.76 1.41     15.10      2.82    507.94      2.63     -0.59 5.27    480.29      5.04      1.49     10.08    675.91 4.06      1.10      8.12    768.02     11.48      3.24 22.96    276.61      3.09     10.04      6.17    522.35 7.29      5.13     14.58    694.67      3.71      0.44 7.42    547.12      4.69     -7.52      9.38    560.48 5.30</a:t>
              </a:r>
            </a:p>
            <a:p>
              <a:pPr algn="l"/>
              <a:r>
                <a:rPr lang="en-US" sz="1800" b="0" dirty="0">
                  <a:latin typeface="Courier New" panose="02070309020205020404" pitchFamily="49" charset="0"/>
                  <a:cs typeface="Courier New" panose="02070309020205020404" pitchFamily="49" charset="0"/>
                </a:rPr>
                <a:t>    2   1   6        6.00     43.41      1.11     76.89      0.89     44.37 0.80    140.38      1.84    -21.12      3.68     52.34 0.73    -11.72      1.45    175.20      2.82     12.85 4.85     42.85       0.78     -8.89      1.56     77.70 0.57    -28.65      1.13    183.28      0.98     -4.38 1.97    137.82      1.21    -15.94      2.42    113.07 0.83    -11.12      1.66    147.38      2.76      0.76 5.52      87.32      2.51     12.07      5.02     37.92 3.53    -11.94      7.06    109.42      0.65    -11.80 1.30     77.11      2.34     24.27      4.69    259.05 2.52</a:t>
              </a:r>
            </a:p>
            <a:p>
              <a:pPr algn="l"/>
              <a:r>
                <a:rPr lang="en-US" sz="1800" b="0" dirty="0">
                  <a:latin typeface="Courier New" panose="02070309020205020404" pitchFamily="49" charset="0"/>
                  <a:cs typeface="Courier New" panose="02070309020205020404" pitchFamily="49" charset="0"/>
                </a:rPr>
                <a:t>    2   1   7       11.00    498.33      3.35    336.44      0.98    363.20 1.94    644.81      7.96     23.96     15.92    362.83 1.37     10.01      2.73    406.71      6.12     14.01 10.53    581.77      4.34     14.11      8.67    399.32 1.58     13.24      3.16    418.52      2.37      7.43 4.74    387.29      3.08      2.68      6.17    417.06 2.79      7.24      5.57    471.10      6.94      6.60 13.87    328.71      3.89     10.00      7.78    389.68 5.59      8.57     11.18    395.19      2.12      0.64 4.23    365.70      3.08      1.59      6.15    376.76 3.80</a:t>
              </a:r>
            </a:p>
            <a:p>
              <a:pPr algn="l"/>
              <a:r>
                <a:rPr lang="en-US" sz="1800" b="0" dirty="0">
                  <a:latin typeface="Courier New" panose="02070309020205020404" pitchFamily="49" charset="0"/>
                  <a:cs typeface="Courier New" panose="02070309020205020404" pitchFamily="49" charset="0"/>
                </a:rPr>
                <a:t>    2   1   8       10.00    453.79      2.61    379.35      1.15    378.21 2.03    453.17      5.59     23.88     11.19    371.12 1.39     18.11      2.79    407.30      6.43     15.68 11.07    463.29      3.46     12.72      6.92    383.41 1.52     14.08      3.04    336.34      2.01     20.18 4.02    323.40      2.59      8.37      5.19    191.99 1.67     32.30      3.34    278.38      4.65     22.22 9.29     400.24      4.31     20.70      8.62    291.32 3.91     -2.83      7.82    176.45      0.98     44.06 1.97    250.91      2.65      8.57      5.31    383.75 3.74</a:t>
              </a:r>
            </a:p>
            <a:p>
              <a:pPr algn="l"/>
              <a:r>
                <a:rPr lang="en-US" sz="1800" b="0" dirty="0">
                  <a:latin typeface="Courier New" panose="02070309020205020404" pitchFamily="49" charset="0"/>
                  <a:cs typeface="Courier New" panose="02070309020205020404" pitchFamily="49" charset="0"/>
                </a:rPr>
                <a:t>    2   1   9        1.00    784.65      4.49    668.87      1.77    681.55 3.38    901.36     11.13     10.29     22.27    707.61 2.63      7.81      5.27    769.05     13.00    -20.14 22.41    795.40      5.93     -3.61     11.86    706.41 2.79      8.84      5.57    744.34      4.82      2.86 9.64    701.56      5.93     31.71     11.86    717.37 4.31      6.47      8.62    813.97     14.69      8.28 29.38    644.23      6.83      0.42     13.67    717.64 9.72     31.18     19.45    736.65      3.93     10.72 7.86    756.13      6.68     20.36     13.36    735.14 7.16</a:t>
              </a:r>
            </a:p>
            <a:p>
              <a:pPr algn="l"/>
              <a:r>
                <a:rPr lang="en-US" sz="1800" b="0" dirty="0">
                  <a:latin typeface="Courier New" panose="02070309020205020404" pitchFamily="49" charset="0"/>
                  <a:cs typeface="Courier New" panose="02070309020205020404" pitchFamily="49" charset="0"/>
                </a:rPr>
                <a:t>    2   1  10        4.00    964.93      5.52    810.33      2.13    825.84 4.10   1058.62     13.09    -33.47     26.18    839.53 3.12    -19.54      6.24    760.57     11.54     -8.34 19.91    945.94      7.05    -17.37     14.11    886.92 3.50    -30.08      6.99    789.50      4.82    -11.54 9.64    784.40      6.23    -14.20     12.45    668.22 4.09      4.49      8.17    719.17     10.99     14.05 21.98    912.80      9.50     -8.16     19.00    829.03 10.77    -1.01     21.54    657.48      3.51     -0.08 7.03    826.83      7.30      1.50     14.60    834.00 8.40</a:t>
              </a:r>
            </a:p>
            <a:p>
              <a:pPr algn="l"/>
              <a:r>
                <a:rPr lang="en-US" sz="1800" b="0" dirty="0">
                  <a:latin typeface="Courier New" panose="02070309020205020404" pitchFamily="49" charset="0"/>
                  <a:cs typeface="Courier New" panose="02070309020205020404" pitchFamily="49" charset="0"/>
                </a:rPr>
                <a:t>    2   1  11        8.00    311.34      1.75    290.47      0.95    276.86 1.41    410.02      5.19    -18.20     10.39    259.03 1.02     -5.72      2.05    286.39      4.41    -11.94 7.62    378.18       2.83    -12.33      5.66    244.32 1.00     -0.79      2.01    277.94      1.77     -9.85 3.53    250.73      2.02    -14.30      4.04    356.70 2.15    -15.48      4.29    357.24      5.29    -29.14 10.59    246.49      3.00      0.44      6.00    270.16 3.97    -19.74      7.93    359.61      1.93    -17.60 3.87    312.46      2.79    -31.51      5.58    296.82 2.99</a:t>
              </a:r>
            </a:p>
            <a:p>
              <a:pPr algn="l"/>
              <a:r>
                <a:rPr lang="en-US" sz="1800" b="0" dirty="0">
                  <a:latin typeface="Courier New" panose="02070309020205020404" pitchFamily="49" charset="0"/>
                  <a:cs typeface="Courier New" panose="02070309020205020404" pitchFamily="49" charset="0"/>
                </a:rPr>
                <a:t>    2   1  12        1.00    487.27      2.72    549.41      1.50    515.65 2.57    480.63      5.94     -6.23     11.88    532.51 1.99     -7.02      3.99    440.24      6.71      1.10 11.62    398.84      2.98     -2.36      5.97    470.16 1.86     -7.44      3.73    527.93      3.33     -2.75 6.65    495.06      3.98      7.68      7.96    445.93 2.68    -10.11      5.36    414.74      6.22     -9.46 12.45    547.30      5.66     -3.18     11.32    506.10 7.00    -32.08     14.01    503.93      2.70     -7.25 5.39    519.23      4.36    -32.78      8.72    412.86 4.02</a:t>
              </a:r>
            </a:p>
            <a:p>
              <a:pPr algn="l"/>
              <a:r>
                <a:rPr lang="en-US" sz="1800" b="0" dirty="0">
                  <a:latin typeface="Courier New" panose="02070309020205020404" pitchFamily="49" charset="0"/>
                  <a:cs typeface="Courier New" panose="02070309020205020404" pitchFamily="49" charset="0"/>
                </a:rPr>
                <a:t>    2   1  13       10.00    342.66      2.00    403.55      1.19    395.03 1.99    294.78      3.82     -6.60      7.65    403.29 1.53     -1.31      3.06    382.49      5.74      2.68 9.94    262.65       1.98     -1.44      3.96    358.48 1.44    -11.05      2.88    395.80      2.50     -2.18 5.00    379.41      3.02      2.49      6.03    379.66 2.29    -46.28      4.58    354.13      5.19    -44.69 10.38    347.83      4.10    -18.41      8.19    341.96 4.52    -37.37      9.03    369.20      2.00    -63.97 3.99    335.80      3.09    -37.80      6.18    372.91 3.76</a:t>
              </a:r>
            </a:p>
            <a:p>
              <a:pPr algn="l"/>
              <a:r>
                <a:rPr lang="en-US" sz="1800" b="0" dirty="0">
                  <a:latin typeface="Courier New" panose="02070309020205020404" pitchFamily="49" charset="0"/>
                  <a:cs typeface="Courier New" panose="02070309020205020404" pitchFamily="49" charset="0"/>
                </a:rPr>
                <a:t>    2   1  14       14.00    500.76      2.79    422.36      1.23    437.78 2.20    570.56      7.05     -1.41     14.10    447.65 1.69      9.25      3.38    463.40      6.91     16.69 12.00    521.48      3.89     -5.24      7.79    515.04 2.04      9.42      4.08    462.05      2.91     -3.80 5.83    462.41      3.56      4.03      7.12    458.14 2.76     32.09      5.52    454.49      6.61     25.19 13.22    420.80      4.91     16.80      9.81    438.34 5.89     -5.95     11.78    466.16      2.50     31.01 5.00    425.81      3.77     11.66      7.55    408.88 4.00</a:t>
              </a:r>
            </a:p>
            <a:p>
              <a:pPr algn="l"/>
              <a:r>
                <a:rPr lang="en-US" sz="1800" b="0" dirty="0">
                  <a:latin typeface="Courier New" panose="02070309020205020404" pitchFamily="49" charset="0"/>
                  <a:cs typeface="Courier New" panose="02070309020205020404" pitchFamily="49" charset="0"/>
                </a:rPr>
                <a:t>    2   1  15       19.00    364.78      2.05    317.54      1.06    337.80 1.71    447.44      5.56    -11.88     11.11    339.07 1.31     -9.44      2.62    403.34      6.04    -11.68 10.51    429.81      3.21     -5.44      6.42    372.89 1.50    -20.53      3.00    402.96      2.62     -7.13 5.25    377.96      2.92      3.66      5.84    346.11 2.13     39.95      4.26    322.08      4.81     21.52 9.61     316.41      3.73    -22.77      7.46    314.29 4.52     -5.50      9.03    346.53      1.88     39.14 3.76    301.13      2.92     12.74      5.83    405.52 4.08</a:t>
              </a:r>
            </a:p>
            <a:p>
              <a:pPr algn="l"/>
              <a:r>
                <a:rPr lang="en-US" sz="1800" b="0" dirty="0">
                  <a:latin typeface="Courier New" panose="02070309020205020404" pitchFamily="49" charset="0"/>
                  <a:cs typeface="Courier New" panose="02070309020205020404" pitchFamily="49" charset="0"/>
                </a:rPr>
                <a:t>    2   1  16        4.00    501.13      2.80    542.49      1.51    571.44 2.85    375.05      4.66    -11.90      9.33    550.05 2.07     -4.81      4.13    511.24      7.76     -7.53 13.53    328.55      2.46     -8.63      4.93    562.34 2.26    -10.12      4.53    547.64      3.55     -2.89 7.11    532.59      4.42     17.54      8.83    440.91 2.70      9.74      5.39    369.99      5.49     10.03 10.97    515.22      5.66     14.76     11.33    498.01 6.75      0.43     13.49    457.19      2.45      9.34 4.91    460.27      4.06     10.38      8.12    583.13 5.87</a:t>
              </a:r>
            </a:p>
            <a:p>
              <a:pPr algn="l"/>
              <a:r>
                <a:rPr lang="en-US" sz="1800" b="0" dirty="0">
                  <a:latin typeface="Courier New" panose="02070309020205020404" pitchFamily="49" charset="0"/>
                  <a:cs typeface="Courier New" panose="02070309020205020404" pitchFamily="49" charset="0"/>
                </a:rPr>
                <a:t>    2   1  17       19.00    341.81      1.95    445.14      1.31    408.49 2.06    441.73      5.50     -9.89     11.01    448.74 1.70      3.07      3.40    343.14      5.19     15.51 9.06    436.72       3.26      1.94      6.53    396.34 1.68    -12.22      3.36    329.22      2.15      2.51 4.31    336.65      2.52     -8.05      5.04    176.30 1.14     25.45      2.27    175.96      3.01     17.99 6.02     422.91      4.78     -4.31      9.56    311.15 4.33      3.00      8.65    158.48      1.05     24.36 2.10    277.86      2.78     16.05      5.56    297.91 3.12</a:t>
              </a:r>
            </a:p>
            <a:p>
              <a:pPr algn="l"/>
              <a:r>
                <a:rPr lang="en-US" sz="1800" b="0" dirty="0">
                  <a:latin typeface="Courier New" panose="02070309020205020404" pitchFamily="49" charset="0"/>
                  <a:cs typeface="Courier New" panose="02070309020205020404" pitchFamily="49" charset="0"/>
                </a:rPr>
                <a:t>    2   1  18       18.00    349.08      1.99    429.38      1.29    418.19 2.11    260.99      3.37     -4.73      6.73    390.60 1.50      9.38      3.00    315.05      4.76      5.12 8.34    207.37       1.62     -6.73      3.23    370.37 1.54     13.71      3.08    354.14      2.32      3.98 4.64    359.87      2.68      0.50      5.37    358.02 2.21     13.07      4.42    320.54      4.82      6.79 9.64     393.74      4.56    -36.74      9.13    378.30 5.26    -14.67     10.51    349.32      1.90     22.08 3.80    401.95      3.53      2.45      7.05    305.85 3.20</a:t>
              </a:r>
            </a:p>
            <a:p>
              <a:pPr algn="l"/>
              <a:r>
                <a:rPr lang="en-US" sz="1800" b="0" dirty="0">
                  <a:latin typeface="Courier New" panose="02070309020205020404" pitchFamily="49" charset="0"/>
                  <a:cs typeface="Courier New" panose="02070309020205020404" pitchFamily="49" charset="0"/>
                </a:rPr>
                <a:t>    2   1  19        5.00    173.95      1.28    191.88      1.20    195.03 1.13    228.06      3.15      7.64      6.29    190.13 0.95     26.14      1.91    180.39      3.03      9.63 5.32    150.27       1.37     12.86      2.75    194.59 1.00     36.78      1.99    198.61      1.36     14.76 2.73    171.81      1.38     13.40      2.77    443.94 2.93     30.24      5.87    416.08      6.10      5.44 12.21    143.07      4.02     15.90      8.04    253.65 3.88     11.16      7.77    485.41      2.61     35.97 5.22    416.74      3.65     18.70      7.31    241.92 2.54</a:t>
              </a:r>
            </a:p>
            <a:p>
              <a:pPr algn="l"/>
              <a:r>
                <a:rPr lang="en-US" sz="1800" b="0" dirty="0">
                  <a:latin typeface="Courier New" panose="02070309020205020404" pitchFamily="49" charset="0"/>
                  <a:cs typeface="Courier New" panose="02070309020205020404" pitchFamily="49" charset="0"/>
                </a:rPr>
                <a:t>    2   1  20       16.00    321.71      1.88    392.09      1.25    413.28 2.10    272.20      3.43     10.28      6.86    407.87 1.56      6.89      3.13    387.61      5.84      6.20 10.27    252.32      1.93     -5.90      3.87    357.77 1.55     11.24      3.10    409.23      2.67      7.13 5.35    419.02      3.23      6.52      6.45    482.59 2.91     16.80      5.82    438.48      6.42      1.55 12.84    265.30      3.59      2.40      7.18    386.69 5.46      5.21     10.92    486.16      2.62     20.36 5.23    354.88      3.26     10.00      6.52    401.60 4.04</a:t>
              </a:r>
            </a:p>
            <a:p>
              <a:pPr algn="l"/>
              <a:r>
                <a:rPr lang="en-US" sz="1800" b="0" dirty="0">
                  <a:latin typeface="Courier New" panose="02070309020205020404" pitchFamily="49" charset="0"/>
                  <a:cs typeface="Courier New" panose="02070309020205020404" pitchFamily="49" charset="0"/>
                </a:rPr>
                <a:t>    2   1  21        1.00    135.18      1.50    124.69      1.59    120.93 1.19    279.37      3.63      4.41      7.26    104.70 1.11     -3.67      2.22    201.43      3.75     -5.12 6.61    242.55       1.88     -2.48      3.76    105.93 0.96    -12.31      1.92    117.56      1.03     -0.81 2.07     98.80      1.03     -0.91      2.05    265.94 1.67     19.42      3.33    306.53      4.69      5.01  9.38     95.35      5.87     -2.72     11.74    111.61 3.53     -8.34      7.05    306.24      1.68     22.99 3.37    214.33      2.91     21.62      5.82    163.19 1.63</a:t>
              </a:r>
            </a:p>
            <a:p>
              <a:pPr algn="l"/>
              <a:r>
                <a:rPr lang="en-US" sz="1800" b="0" dirty="0">
                  <a:latin typeface="Courier New" panose="02070309020205020404" pitchFamily="49" charset="0"/>
                  <a:cs typeface="Courier New" panose="02070309020205020404" pitchFamily="49" charset="0"/>
                </a:rPr>
                <a:t>    2   1  22        9.00    600.53      3.36    377.86      1.26    339.70 1.76    289.60      3.67     10.42      7.35    381.33 1.48     -9.02      2.97    658.23      9.92    -11.53 17.55    274.11      2.11      1.64      4.21    371.61 1.53    -24.99      3.06    555.74      3.61      0.62 7.23    463.19      3.69     -4.44      7.37    616.19 3.71     -3.12      7.41    578.38      8.42    -19.03 16.83    308.06      3.94    -18.01      7.88    405.48 5.37    -11.68     10.74    495.41      2.67     -8.62 5.33    316.13      3.13      1.76      6.26    371.66 3.63</a:t>
              </a:r>
            </a:p>
            <a:p>
              <a:pPr algn="l"/>
              <a:r>
                <a:rPr lang="en-US" sz="1800" b="0" dirty="0">
                  <a:latin typeface="Courier New" panose="02070309020205020404" pitchFamily="49" charset="0"/>
                  <a:cs typeface="Courier New" panose="02070309020205020404" pitchFamily="49" charset="0"/>
                </a:rPr>
                <a:t>    2   1  23        3.00    523.14      2.95    540.57      1.57    580.58 2.91    867.61     10.73     21.44     21.46    537.55 2.11      2.95      4.21    534.31      8.14      8.85 14.44    970.64      7.24     10.42     14.49    503.77 2.08     13.23      4.17    551.79      3.59      8.48 7.18    538.40      4.33     -3.34      8.66    484.99 2.98     14.62      5.96    422.12      6.24     28.34 12.48    610.83      6.83      1.84     13.66    526.57 6.81      3.85     13.63    506.00      2.72     14.51 5.45    568.79      4.83     11.94      9.67    570.23 5.75</a:t>
              </a:r>
            </a:p>
            <a:p>
              <a:pPr algn="l"/>
              <a:r>
                <a:rPr lang="en-US" sz="1800" b="0" dirty="0">
                  <a:latin typeface="Courier New" panose="02070309020205020404" pitchFamily="49" charset="0"/>
                  <a:cs typeface="Courier New" panose="02070309020205020404" pitchFamily="49" charset="0"/>
                </a:rPr>
                <a:t>    2   1  24       15.00    687.83      3.84    696.40      1.92    699.20 3.49    443.55      5.52      3.11     11.04    693.32 2.60      4.96      5.20    669.69     10.54    -13.99 18.75    339.77      2.59     -0.44      5.17    708.27 2.80      7.40      5.61    713.65      4.63     10.57 9.27    656.61      5.06     -1.40     10.13    549.45 3.37     27.32      6.75    596.35      8.72     21.91 17.44    707.19      7.45     32.61     14.91    637.18 8.23     21.28     16.46    511.13      2.76     27.63 5.51    627.17      5.28     19.44     10.57    673.52 6.56</a:t>
              </a:r>
            </a:p>
            <a:p>
              <a:pPr algn="l"/>
              <a:r>
                <a:rPr lang="en-US" sz="1800" b="0" dirty="0">
                  <a:latin typeface="Courier New" panose="02070309020205020404" pitchFamily="49" charset="0"/>
                  <a:cs typeface="Courier New" panose="02070309020205020404" pitchFamily="49" charset="0"/>
                </a:rPr>
                <a:t>    2   1  25       15.00    393.96      2.29    170.29      1.48    172.23 1.27    721.82      8.94      7.97     17.88    141.36 1.08     -3.78      2.17    487.76      7.94     30.92 14.17    665.37      4.97      0.91      9.94    156.38 1.01      7.08      2.02    354.65      2.35     -2.53 4.69    255.06      1.94     -3.76      3.87    460.57 2.79    -14.48      5.58    378.89      6.12     -7.58 12.24    281.64      3.93      1.59      7.85    158.40 3.51    -11.19      7.01    435.53      2.36    -20.83 4.72     83.03      6.40      0.91     12.80     76.06 </a:t>
              </a:r>
            </a:p>
          </p:txBody>
        </p:sp>
        <p:sp>
          <p:nvSpPr>
            <p:cNvPr id="4" name="Rectangle 3">
              <a:extLst>
                <a:ext uri="{FF2B5EF4-FFF2-40B4-BE49-F238E27FC236}">
                  <a16:creationId xmlns:a16="http://schemas.microsoft.com/office/drawing/2014/main" id="{59847786-C361-441E-B30B-8C6AE71ADF67}"/>
                </a:ext>
              </a:extLst>
            </p:cNvPr>
            <p:cNvSpPr/>
            <p:nvPr/>
          </p:nvSpPr>
          <p:spPr>
            <a:xfrm>
              <a:off x="526942" y="537882"/>
              <a:ext cx="78852355" cy="2891118"/>
            </a:xfrm>
            <a:prstGeom prst="rect">
              <a:avLst/>
            </a:prstGeom>
          </p:spPr>
          <p:txBody>
            <a:bodyPr vert="vert270" wrap="square">
              <a:spAutoFit/>
            </a:bodyPr>
            <a:lstStyle/>
            <a:p>
              <a:pPr algn="l"/>
              <a:r>
                <a:rPr lang="en-US" sz="1200" b="0" dirty="0">
                  <a:latin typeface="Courier New" panose="02070309020205020404" pitchFamily="49" charset="0"/>
                  <a:cs typeface="Courier New" panose="02070309020205020404" pitchFamily="49" charset="0"/>
                </a:rPr>
                <a:t>H </a:t>
              </a:r>
            </a:p>
            <a:p>
              <a:pPr algn="l"/>
              <a:r>
                <a:rPr lang="en-US" sz="1200" b="0" dirty="0">
                  <a:latin typeface="Courier New" panose="02070309020205020404" pitchFamily="49" charset="0"/>
                  <a:cs typeface="Courier New" panose="02070309020205020404" pitchFamily="49" charset="0"/>
                </a:rPr>
                <a:t> </a:t>
              </a:r>
            </a:p>
            <a:p>
              <a:pPr algn="l"/>
              <a:endParaRPr lang="en-US" sz="1200" b="0" dirty="0">
                <a:latin typeface="Courier New" panose="02070309020205020404" pitchFamily="49" charset="0"/>
                <a:cs typeface="Courier New" panose="02070309020205020404" pitchFamily="49" charset="0"/>
              </a:endParaRPr>
            </a:p>
            <a:p>
              <a:pPr algn="l"/>
              <a:r>
                <a:rPr lang="en-US" sz="1200" b="0" dirty="0">
                  <a:latin typeface="Courier New" panose="02070309020205020404" pitchFamily="49" charset="0"/>
                  <a:cs typeface="Courier New" panose="02070309020205020404" pitchFamily="49" charset="0"/>
                </a:rPr>
                <a:t>K</a:t>
              </a: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a:latin typeface="Courier New" panose="02070309020205020404" pitchFamily="49" charset="0"/>
                  <a:cs typeface="Courier New" panose="02070309020205020404" pitchFamily="49" charset="0"/>
                </a:rPr>
                <a:t>L</a:t>
              </a: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FreeR_flag</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FP_native-thalia</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SIGFP_native-thalia</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FP_native</a:t>
              </a:r>
              <a:r>
                <a:rPr lang="en-US" sz="1200" b="0" dirty="0">
                  <a:latin typeface="Courier New" panose="02070309020205020404" pitchFamily="49" charset="0"/>
                  <a:cs typeface="Courier New" panose="02070309020205020404" pitchFamily="49" charset="0"/>
                </a:rPr>
                <a:t>-Jeannette</a:t>
              </a: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SIGFP_native</a:t>
              </a:r>
              <a:r>
                <a:rPr lang="en-US" sz="1200" b="0" dirty="0">
                  <a:latin typeface="Courier New" panose="02070309020205020404" pitchFamily="49" charset="0"/>
                  <a:cs typeface="Courier New" panose="02070309020205020404" pitchFamily="49" charset="0"/>
                </a:rPr>
                <a:t>-Jeannette</a:t>
              </a: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FP_native-ericp</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SIGFP_native-ericp</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FP_eu</a:t>
              </a:r>
              <a:r>
                <a:rPr lang="en-US" sz="1200" b="0" dirty="0">
                  <a:latin typeface="Courier New" panose="02070309020205020404" pitchFamily="49" charset="0"/>
                  <a:cs typeface="Courier New" panose="02070309020205020404" pitchFamily="49" charset="0"/>
                </a:rPr>
                <a:t>-Jason</a:t>
              </a: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SIGFP_eu</a:t>
              </a:r>
              <a:r>
                <a:rPr lang="en-US" sz="1200" b="0" dirty="0">
                  <a:latin typeface="Courier New" panose="02070309020205020404" pitchFamily="49" charset="0"/>
                  <a:cs typeface="Courier New" panose="02070309020205020404" pitchFamily="49" charset="0"/>
                </a:rPr>
                <a:t>-Jason</a:t>
              </a: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D_eu</a:t>
              </a:r>
              <a:r>
                <a:rPr lang="en-US" sz="1200" b="0" dirty="0">
                  <a:latin typeface="Courier New" panose="02070309020205020404" pitchFamily="49" charset="0"/>
                  <a:cs typeface="Courier New" panose="02070309020205020404" pitchFamily="49" charset="0"/>
                </a:rPr>
                <a:t>-Jason</a:t>
              </a: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SIGD_eu</a:t>
              </a:r>
              <a:r>
                <a:rPr lang="en-US" sz="1200" b="0" dirty="0">
                  <a:latin typeface="Courier New" panose="02070309020205020404" pitchFamily="49" charset="0"/>
                  <a:cs typeface="Courier New" panose="02070309020205020404" pitchFamily="49" charset="0"/>
                </a:rPr>
                <a:t>-Jason</a:t>
              </a: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FP_eu</a:t>
              </a:r>
              <a:r>
                <a:rPr lang="en-US" sz="1200" b="0" dirty="0">
                  <a:latin typeface="Courier New" panose="02070309020205020404" pitchFamily="49" charset="0"/>
                  <a:cs typeface="Courier New" panose="02070309020205020404" pitchFamily="49" charset="0"/>
                </a:rPr>
                <a:t>-Shervin</a:t>
              </a: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SIGFP_eu</a:t>
              </a:r>
              <a:r>
                <a:rPr lang="en-US" sz="1200" b="0" dirty="0">
                  <a:latin typeface="Courier New" panose="02070309020205020404" pitchFamily="49" charset="0"/>
                  <a:cs typeface="Courier New" panose="02070309020205020404" pitchFamily="49" charset="0"/>
                </a:rPr>
                <a:t>-Shervin</a:t>
              </a: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D_eu</a:t>
              </a:r>
              <a:r>
                <a:rPr lang="en-US" sz="1200" b="0" dirty="0">
                  <a:latin typeface="Courier New" panose="02070309020205020404" pitchFamily="49" charset="0"/>
                  <a:cs typeface="Courier New" panose="02070309020205020404" pitchFamily="49" charset="0"/>
                </a:rPr>
                <a:t>-Shervin</a:t>
              </a: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a:latin typeface="Courier New" panose="02070309020205020404" pitchFamily="49" charset="0"/>
                  <a:cs typeface="Courier New" panose="02070309020205020404" pitchFamily="49" charset="0"/>
                </a:rPr>
                <a:t> </a:t>
              </a:r>
            </a:p>
            <a:p>
              <a:pPr algn="l"/>
              <a:r>
                <a:rPr lang="en-US" sz="1200" b="0" dirty="0" err="1">
                  <a:latin typeface="Courier New" panose="02070309020205020404" pitchFamily="49" charset="0"/>
                  <a:cs typeface="Courier New" panose="02070309020205020404" pitchFamily="49" charset="0"/>
                </a:rPr>
                <a:t>SIGD_eu</a:t>
              </a:r>
              <a:r>
                <a:rPr lang="en-US" sz="1200" b="0" dirty="0">
                  <a:latin typeface="Courier New" panose="02070309020205020404" pitchFamily="49" charset="0"/>
                  <a:cs typeface="Courier New" panose="02070309020205020404" pitchFamily="49" charset="0"/>
                </a:rPr>
                <a:t>-Shervin	</a:t>
              </a: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FP_gd-justin</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SIGFP_gd-justin</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D_gd-justin</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SIGD_gd-justin</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FP_gd</a:t>
              </a:r>
              <a:r>
                <a:rPr lang="en-US" sz="1200" b="0" dirty="0">
                  <a:latin typeface="Courier New" panose="02070309020205020404" pitchFamily="49" charset="0"/>
                  <a:cs typeface="Courier New" panose="02070309020205020404" pitchFamily="49" charset="0"/>
                </a:rPr>
                <a:t>-Theodosia</a:t>
              </a: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SIGFP_gd</a:t>
              </a:r>
              <a:r>
                <a:rPr lang="en-US" sz="1200" b="0" dirty="0">
                  <a:latin typeface="Courier New" panose="02070309020205020404" pitchFamily="49" charset="0"/>
                  <a:cs typeface="Courier New" panose="02070309020205020404" pitchFamily="49" charset="0"/>
                </a:rPr>
                <a:t>-Theodosia</a:t>
              </a: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D_gd</a:t>
              </a:r>
              <a:r>
                <a:rPr lang="en-US" sz="1200" b="0" dirty="0">
                  <a:latin typeface="Courier New" panose="02070309020205020404" pitchFamily="49" charset="0"/>
                  <a:cs typeface="Courier New" panose="02070309020205020404" pitchFamily="49" charset="0"/>
                </a:rPr>
                <a:t>-Theodosia</a:t>
              </a: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SIGD_gd</a:t>
              </a:r>
              <a:r>
                <a:rPr lang="en-US" sz="1200" b="0" dirty="0">
                  <a:latin typeface="Courier New" panose="02070309020205020404" pitchFamily="49" charset="0"/>
                  <a:cs typeface="Courier New" panose="02070309020205020404" pitchFamily="49" charset="0"/>
                </a:rPr>
                <a:t>-Theodosia</a:t>
              </a: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FP_gd-angela</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SIGFP_gd-angela</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D_gd-angela</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SIGD_gd-angela</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FP_pcmbs-aadhishre</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SIGFP_pcmbs-aadhishre</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D_pcmbs-aadhishre</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SIGD_pcmbs-aadhishre</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FP_pcmbs-evan</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SIGFP_pcmbs-evan</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D_pcmbs-evan</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SIGD_pcmbs-evan</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FP_pcmbs-lenka</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SIGFP_pcmbs-lenka</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D_pcmbs-lenka</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SIGD_pcmbs-lenka</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FP_pcmbs-nico</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SIGFP_pcmbs-nico</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D_pcmbs-nico</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SIGD_pcmbs-nico</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FP_pcmbs</a:t>
              </a:r>
              <a:r>
                <a:rPr lang="en-US" sz="1200" b="0" dirty="0">
                  <a:latin typeface="Courier New" panose="02070309020205020404" pitchFamily="49" charset="0"/>
                  <a:cs typeface="Courier New" panose="02070309020205020404" pitchFamily="49" charset="0"/>
                </a:rPr>
                <a:t>-Shelby</a:t>
              </a: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SIGFP_pcmbs</a:t>
              </a:r>
              <a:r>
                <a:rPr lang="en-US" sz="1200" b="0" dirty="0">
                  <a:latin typeface="Courier New" panose="02070309020205020404" pitchFamily="49" charset="0"/>
                  <a:cs typeface="Courier New" panose="02070309020205020404" pitchFamily="49" charset="0"/>
                </a:rPr>
                <a:t>-Shelby</a:t>
              </a: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D_pcmbs</a:t>
              </a:r>
              <a:r>
                <a:rPr lang="en-US" sz="1200" b="0" dirty="0">
                  <a:latin typeface="Courier New" panose="02070309020205020404" pitchFamily="49" charset="0"/>
                  <a:cs typeface="Courier New" panose="02070309020205020404" pitchFamily="49" charset="0"/>
                </a:rPr>
                <a:t>-Shelby</a:t>
              </a: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SIGD_pcmbs</a:t>
              </a:r>
              <a:r>
                <a:rPr lang="en-US" sz="1200" b="0" dirty="0">
                  <a:latin typeface="Courier New" panose="02070309020205020404" pitchFamily="49" charset="0"/>
                  <a:cs typeface="Courier New" panose="02070309020205020404" pitchFamily="49" charset="0"/>
                </a:rPr>
                <a:t>-Shelby</a:t>
              </a: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FP_pcmbs</a:t>
              </a:r>
              <a:r>
                <a:rPr lang="en-US" sz="1200" b="0" dirty="0">
                  <a:latin typeface="Courier New" panose="02070309020205020404" pitchFamily="49" charset="0"/>
                  <a:cs typeface="Courier New" panose="02070309020205020404" pitchFamily="49" charset="0"/>
                </a:rPr>
                <a:t>-Shervin</a:t>
              </a: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SIGFP_pcmbs</a:t>
              </a:r>
              <a:r>
                <a:rPr lang="en-US" sz="1200" b="0" dirty="0">
                  <a:latin typeface="Courier New" panose="02070309020205020404" pitchFamily="49" charset="0"/>
                  <a:cs typeface="Courier New" panose="02070309020205020404" pitchFamily="49" charset="0"/>
                </a:rPr>
                <a:t>-Shervin</a:t>
              </a: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D_pcmbs</a:t>
              </a:r>
              <a:r>
                <a:rPr lang="en-US" sz="1200" b="0" dirty="0">
                  <a:latin typeface="Courier New" panose="02070309020205020404" pitchFamily="49" charset="0"/>
                  <a:cs typeface="Courier New" panose="02070309020205020404" pitchFamily="49" charset="0"/>
                </a:rPr>
                <a:t>-Shervin</a:t>
              </a: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SIGD_pcmbs</a:t>
              </a:r>
              <a:r>
                <a:rPr lang="en-US" sz="1200" b="0" dirty="0">
                  <a:latin typeface="Courier New" panose="02070309020205020404" pitchFamily="49" charset="0"/>
                  <a:cs typeface="Courier New" panose="02070309020205020404" pitchFamily="49" charset="0"/>
                </a:rPr>
                <a:t>-Shervin</a:t>
              </a: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FP_pcmbs-tyler</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SIGFP_pcmbs-tyler</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D_pcmbs-tyler</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SIGD_pcmbs-tyler</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FP_pcmbs-megan</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SIGFP_pcmbs-megan</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D_pcmbs-megan</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SIGD_pcmbs-megan</a:t>
              </a:r>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FP_pmsf</a:t>
              </a:r>
              <a:r>
                <a:rPr lang="en-US" sz="1200" b="0" dirty="0">
                  <a:latin typeface="Courier New" panose="02070309020205020404" pitchFamily="49" charset="0"/>
                  <a:cs typeface="Courier New" panose="02070309020205020404" pitchFamily="49" charset="0"/>
                </a:rPr>
                <a:t>-fay</a:t>
              </a: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endParaRPr lang="en-US" sz="1200" b="0" dirty="0">
                <a:latin typeface="Courier New" panose="02070309020205020404" pitchFamily="49" charset="0"/>
                <a:cs typeface="Courier New" panose="02070309020205020404" pitchFamily="49" charset="0"/>
              </a:endParaRPr>
            </a:p>
            <a:p>
              <a:pPr algn="l"/>
              <a:r>
                <a:rPr lang="en-US" sz="1200" b="0" dirty="0" err="1">
                  <a:latin typeface="Courier New" panose="02070309020205020404" pitchFamily="49" charset="0"/>
                  <a:cs typeface="Courier New" panose="02070309020205020404" pitchFamily="49" charset="0"/>
                </a:rPr>
                <a:t>SIGFP_pmsf</a:t>
              </a:r>
              <a:r>
                <a:rPr lang="en-US" sz="1200" b="0" dirty="0">
                  <a:latin typeface="Courier New" panose="02070309020205020404" pitchFamily="49" charset="0"/>
                  <a:cs typeface="Courier New" panose="02070309020205020404" pitchFamily="49" charset="0"/>
                </a:rPr>
                <a:t>-fay</a:t>
              </a:r>
            </a:p>
          </p:txBody>
        </p:sp>
      </p:grpSp>
    </p:spTree>
    <p:extLst>
      <p:ext uri="{BB962C8B-B14F-4D97-AF65-F5344CB8AC3E}">
        <p14:creationId xmlns:p14="http://schemas.microsoft.com/office/powerpoint/2010/main" val="353000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1.38889E-6 -4.81481E-6 L -7.64045 -0.025 " pathEditMode="relative" rAng="0" ptsTypes="AA">
                                      <p:cBhvr>
                                        <p:cTn id="6" dur="20000" fill="hold"/>
                                        <p:tgtEl>
                                          <p:spTgt spid="22"/>
                                        </p:tgtEl>
                                        <p:attrNameLst>
                                          <p:attrName>ppt_x</p:attrName>
                                          <p:attrName>ppt_y</p:attrName>
                                        </p:attrNameLst>
                                      </p:cBhvr>
                                      <p:rCtr x="-382031" y="-1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37237-445A-41CC-AD9C-DF5223D43EC8}"/>
              </a:ext>
            </a:extLst>
          </p:cNvPr>
          <p:cNvSpPr>
            <a:spLocks noGrp="1"/>
          </p:cNvSpPr>
          <p:nvPr>
            <p:ph type="title"/>
          </p:nvPr>
        </p:nvSpPr>
        <p:spPr/>
        <p:txBody>
          <a:bodyPr/>
          <a:lstStyle/>
          <a:p>
            <a:pPr algn="l"/>
            <a:r>
              <a:rPr lang="en-US" dirty="0"/>
              <a:t>All data sets were scaled to native-</a:t>
            </a:r>
            <a:r>
              <a:rPr lang="en-US" dirty="0" err="1"/>
              <a:t>daniel</a:t>
            </a:r>
            <a:endParaRPr lang="en-US" dirty="0"/>
          </a:p>
        </p:txBody>
      </p:sp>
      <p:pic>
        <p:nvPicPr>
          <p:cNvPr id="4" name="Picture 3">
            <a:extLst>
              <a:ext uri="{FF2B5EF4-FFF2-40B4-BE49-F238E27FC236}">
                <a16:creationId xmlns:a16="http://schemas.microsoft.com/office/drawing/2014/main" id="{AAD1BAAB-BBFA-49CE-BF7C-128561109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9406" y="2066640"/>
            <a:ext cx="5185272" cy="4133785"/>
          </a:xfrm>
          <a:prstGeom prst="rect">
            <a:avLst/>
          </a:prstGeom>
        </p:spPr>
      </p:pic>
      <p:pic>
        <p:nvPicPr>
          <p:cNvPr id="9" name="Picture 8">
            <a:extLst>
              <a:ext uri="{FF2B5EF4-FFF2-40B4-BE49-F238E27FC236}">
                <a16:creationId xmlns:a16="http://schemas.microsoft.com/office/drawing/2014/main" id="{6BC64080-2685-4AF6-BCBD-75463EFE4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9407" y="2066640"/>
            <a:ext cx="5185271" cy="4133785"/>
          </a:xfrm>
          <a:prstGeom prst="rect">
            <a:avLst/>
          </a:prstGeom>
        </p:spPr>
      </p:pic>
      <p:pic>
        <p:nvPicPr>
          <p:cNvPr id="6" name="Picture 5">
            <a:extLst>
              <a:ext uri="{FF2B5EF4-FFF2-40B4-BE49-F238E27FC236}">
                <a16:creationId xmlns:a16="http://schemas.microsoft.com/office/drawing/2014/main" id="{E7A64BEB-C86F-4482-9A7B-1C79DAAA4B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9406" y="2066640"/>
            <a:ext cx="5185272" cy="4133785"/>
          </a:xfrm>
          <a:prstGeom prst="rect">
            <a:avLst/>
          </a:prstGeom>
        </p:spPr>
      </p:pic>
      <p:graphicFrame>
        <p:nvGraphicFramePr>
          <p:cNvPr id="11" name="Table 10">
            <a:extLst>
              <a:ext uri="{FF2B5EF4-FFF2-40B4-BE49-F238E27FC236}">
                <a16:creationId xmlns:a16="http://schemas.microsoft.com/office/drawing/2014/main" id="{D71A3DAC-E399-41D4-96BD-84DC21312D1B}"/>
              </a:ext>
            </a:extLst>
          </p:cNvPr>
          <p:cNvGraphicFramePr>
            <a:graphicFrameLocks noGrp="1"/>
          </p:cNvGraphicFramePr>
          <p:nvPr>
            <p:extLst>
              <p:ext uri="{D42A27DB-BD31-4B8C-83A1-F6EECF244321}">
                <p14:modId xmlns:p14="http://schemas.microsoft.com/office/powerpoint/2010/main" val="1336206012"/>
              </p:ext>
            </p:extLst>
          </p:nvPr>
        </p:nvGraphicFramePr>
        <p:xfrm>
          <a:off x="150564" y="3058160"/>
          <a:ext cx="3080082" cy="1112520"/>
        </p:xfrm>
        <a:graphic>
          <a:graphicData uri="http://schemas.openxmlformats.org/drawingml/2006/table">
            <a:tbl>
              <a:tblPr firstRow="1" bandRow="1">
                <a:tableStyleId>{073A0DAA-6AF3-43AB-8588-CEC1D06C72B9}</a:tableStyleId>
              </a:tblPr>
              <a:tblGrid>
                <a:gridCol w="1540041">
                  <a:extLst>
                    <a:ext uri="{9D8B030D-6E8A-4147-A177-3AD203B41FA5}">
                      <a16:colId xmlns:a16="http://schemas.microsoft.com/office/drawing/2014/main" val="3067434435"/>
                    </a:ext>
                  </a:extLst>
                </a:gridCol>
                <a:gridCol w="1540041">
                  <a:extLst>
                    <a:ext uri="{9D8B030D-6E8A-4147-A177-3AD203B41FA5}">
                      <a16:colId xmlns:a16="http://schemas.microsoft.com/office/drawing/2014/main" val="1648950761"/>
                    </a:ext>
                  </a:extLst>
                </a:gridCol>
              </a:tblGrid>
              <a:tr h="370840">
                <a:tc>
                  <a:txBody>
                    <a:bodyPr/>
                    <a:lstStyle/>
                    <a:p>
                      <a:r>
                        <a:rPr lang="en-US" dirty="0"/>
                        <a:t>Data set</a:t>
                      </a:r>
                    </a:p>
                  </a:txBody>
                  <a:tcPr/>
                </a:tc>
                <a:tc>
                  <a:txBody>
                    <a:bodyPr/>
                    <a:lstStyle/>
                    <a:p>
                      <a:r>
                        <a:rPr lang="en-US" dirty="0"/>
                        <a:t>I/</a:t>
                      </a:r>
                      <a:r>
                        <a:rPr lang="en-US" dirty="0">
                          <a:sym typeface="Symbol" panose="05050102010706020507" pitchFamily="18" charset="2"/>
                        </a:rPr>
                        <a:t></a:t>
                      </a:r>
                      <a:r>
                        <a:rPr lang="en-US" dirty="0"/>
                        <a:t> overall</a:t>
                      </a:r>
                    </a:p>
                  </a:txBody>
                  <a:tcPr/>
                </a:tc>
                <a:extLst>
                  <a:ext uri="{0D108BD9-81ED-4DB2-BD59-A6C34878D82A}">
                    <a16:rowId xmlns:a16="http://schemas.microsoft.com/office/drawing/2014/main" val="25462140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native </a:t>
                      </a:r>
                      <a:r>
                        <a:rPr lang="en-US" dirty="0" err="1"/>
                        <a:t>daniel</a:t>
                      </a:r>
                      <a:endParaRPr lang="en-US" dirty="0"/>
                    </a:p>
                  </a:txBody>
                  <a:tcPr/>
                </a:tc>
                <a:tc>
                  <a:txBody>
                    <a:bodyPr/>
                    <a:lstStyle/>
                    <a:p>
                      <a:r>
                        <a:rPr lang="en-US" dirty="0"/>
                        <a:t>39</a:t>
                      </a:r>
                    </a:p>
                  </a:txBody>
                  <a:tcPr/>
                </a:tc>
                <a:extLst>
                  <a:ext uri="{0D108BD9-81ED-4DB2-BD59-A6C34878D82A}">
                    <a16:rowId xmlns:a16="http://schemas.microsoft.com/office/drawing/2014/main" val="3867261883"/>
                  </a:ext>
                </a:extLst>
              </a:tr>
              <a:tr h="370840">
                <a:tc>
                  <a:txBody>
                    <a:bodyPr/>
                    <a:lstStyle/>
                    <a:p>
                      <a:r>
                        <a:rPr lang="en-US" dirty="0" err="1">
                          <a:solidFill>
                            <a:srgbClr val="FF0000"/>
                          </a:solidFill>
                        </a:rPr>
                        <a:t>pcmbs-inkyu</a:t>
                      </a:r>
                      <a:endParaRPr lang="en-US" dirty="0">
                        <a:solidFill>
                          <a:srgbClr val="FF0000"/>
                        </a:solidFill>
                      </a:endParaRPr>
                    </a:p>
                  </a:txBody>
                  <a:tcPr/>
                </a:tc>
                <a:tc>
                  <a:txBody>
                    <a:bodyPr/>
                    <a:lstStyle/>
                    <a:p>
                      <a:r>
                        <a:rPr lang="en-US" dirty="0">
                          <a:solidFill>
                            <a:srgbClr val="FF0000"/>
                          </a:solidFill>
                        </a:rPr>
                        <a:t>10</a:t>
                      </a:r>
                    </a:p>
                  </a:txBody>
                  <a:tcPr/>
                </a:tc>
                <a:extLst>
                  <a:ext uri="{0D108BD9-81ED-4DB2-BD59-A6C34878D82A}">
                    <a16:rowId xmlns:a16="http://schemas.microsoft.com/office/drawing/2014/main" val="3186576592"/>
                  </a:ext>
                </a:extLst>
              </a:tr>
            </a:tbl>
          </a:graphicData>
        </a:graphic>
      </p:graphicFrame>
      <p:sp>
        <p:nvSpPr>
          <p:cNvPr id="12" name="TextBox 11">
            <a:extLst>
              <a:ext uri="{FF2B5EF4-FFF2-40B4-BE49-F238E27FC236}">
                <a16:creationId xmlns:a16="http://schemas.microsoft.com/office/drawing/2014/main" id="{0AAA6CB8-9A59-4C9F-913E-C86AB367EC9A}"/>
              </a:ext>
            </a:extLst>
          </p:cNvPr>
          <p:cNvSpPr txBox="1"/>
          <p:nvPr/>
        </p:nvSpPr>
        <p:spPr>
          <a:xfrm>
            <a:off x="150564" y="4649431"/>
            <a:ext cx="3471863" cy="1754326"/>
          </a:xfrm>
          <a:prstGeom prst="rect">
            <a:avLst/>
          </a:prstGeom>
          <a:noFill/>
        </p:spPr>
        <p:txBody>
          <a:bodyPr wrap="square" rtlCol="0">
            <a:spAutoFit/>
          </a:bodyPr>
          <a:lstStyle/>
          <a:p>
            <a:pPr marL="285750" indent="-285750" algn="l">
              <a:buFont typeface="Arial" panose="020B0604020202020204" pitchFamily="34" charset="0"/>
              <a:buChar char="•"/>
            </a:pPr>
            <a:r>
              <a:rPr lang="en-US" sz="1800" b="0" dirty="0"/>
              <a:t>Fit curves using two parameters, </a:t>
            </a:r>
          </a:p>
          <a:p>
            <a:pPr marL="742950" lvl="1" indent="-285750" algn="l">
              <a:buFont typeface="Arial" panose="020B0604020202020204" pitchFamily="34" charset="0"/>
              <a:buChar char="•"/>
            </a:pPr>
            <a:r>
              <a:rPr lang="en-US" sz="1800" b="0" dirty="0"/>
              <a:t>a constant, k </a:t>
            </a:r>
          </a:p>
          <a:p>
            <a:pPr marL="742950" lvl="1" indent="-285750" algn="l">
              <a:buFont typeface="Arial" panose="020B0604020202020204" pitchFamily="34" charset="0"/>
              <a:buChar char="•"/>
            </a:pPr>
            <a:r>
              <a:rPr lang="en-US" sz="1800" b="0" dirty="0"/>
              <a:t>an exponential, B.</a:t>
            </a:r>
          </a:p>
          <a:p>
            <a:pPr marL="285750" indent="-285750" algn="l">
              <a:buFont typeface="Arial" panose="020B0604020202020204" pitchFamily="34" charset="0"/>
              <a:buChar char="•"/>
            </a:pPr>
            <a:r>
              <a:rPr lang="en-US" sz="1800" b="0" dirty="0"/>
              <a:t>What is the consequence of neglecting scaling?</a:t>
            </a:r>
          </a:p>
        </p:txBody>
      </p:sp>
      <p:sp>
        <p:nvSpPr>
          <p:cNvPr id="3" name="Rectangle 2">
            <a:extLst>
              <a:ext uri="{FF2B5EF4-FFF2-40B4-BE49-F238E27FC236}">
                <a16:creationId xmlns:a16="http://schemas.microsoft.com/office/drawing/2014/main" id="{C0DC0EEB-3E06-424F-9B60-7EE97943D821}"/>
              </a:ext>
            </a:extLst>
          </p:cNvPr>
          <p:cNvSpPr/>
          <p:nvPr/>
        </p:nvSpPr>
        <p:spPr>
          <a:xfrm>
            <a:off x="5268686" y="2634343"/>
            <a:ext cx="2002971" cy="707571"/>
          </a:xfrm>
          <a:prstGeom prst="rect">
            <a:avLst/>
          </a:prstGeom>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001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6" y="284514"/>
            <a:ext cx="8118240" cy="1143000"/>
          </a:xfrm>
        </p:spPr>
        <p:txBody>
          <a:bodyPr/>
          <a:lstStyle/>
          <a:p>
            <a:pPr algn="l"/>
            <a:r>
              <a:rPr lang="en-US" sz="3200" dirty="0">
                <a:latin typeface="Helvetica" panose="020B0604020202020204" pitchFamily="34" charset="0"/>
                <a:cs typeface="Helvetica" panose="020B0604020202020204" pitchFamily="34" charset="0"/>
              </a:rPr>
              <a:t>Calculate isomorphous difference Patterson maps to find heavy atom locations.</a:t>
            </a:r>
          </a:p>
        </p:txBody>
      </p:sp>
      <p:sp>
        <p:nvSpPr>
          <p:cNvPr id="3" name="Text Box 7"/>
          <p:cNvSpPr txBox="1">
            <a:spLocks noChangeArrowheads="1"/>
          </p:cNvSpPr>
          <p:nvPr/>
        </p:nvSpPr>
        <p:spPr bwMode="auto">
          <a:xfrm>
            <a:off x="88156" y="1701467"/>
            <a:ext cx="9104544"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600" b="0" dirty="0">
                <a:cs typeface="Arial" charset="0"/>
              </a:rPr>
              <a:t>Patterson map synthesis</a:t>
            </a:r>
          </a:p>
          <a:p>
            <a:pPr lvl="0"/>
            <a:r>
              <a:rPr lang="en-US" sz="3200" b="0" dirty="0">
                <a:solidFill>
                  <a:srgbClr val="FF7C80"/>
                </a:solidFill>
              </a:rPr>
              <a:t>P</a:t>
            </a:r>
            <a:r>
              <a:rPr lang="en-US" sz="3200" b="0" dirty="0">
                <a:solidFill>
                  <a:srgbClr val="000000"/>
                </a:solidFill>
                <a:latin typeface="Arial" charset="0"/>
              </a:rPr>
              <a:t>(</a:t>
            </a:r>
            <a:r>
              <a:rPr lang="en-US" sz="3200" b="0" dirty="0" err="1">
                <a:solidFill>
                  <a:srgbClr val="000000"/>
                </a:solidFill>
                <a:latin typeface="Arial" charset="0"/>
              </a:rPr>
              <a:t>uvw</a:t>
            </a:r>
            <a:r>
              <a:rPr lang="en-US" sz="3200" b="0" dirty="0">
                <a:solidFill>
                  <a:srgbClr val="000000"/>
                </a:solidFill>
                <a:latin typeface="Arial" charset="0"/>
              </a:rPr>
              <a:t>)=</a:t>
            </a:r>
            <a:r>
              <a:rPr lang="en-US" sz="4000" b="0" dirty="0">
                <a:solidFill>
                  <a:srgbClr val="000000"/>
                </a:solidFill>
                <a:latin typeface="Symbol" pitchFamily="18" charset="2"/>
              </a:rPr>
              <a:t>S (</a:t>
            </a:r>
            <a:r>
              <a:rPr lang="en-US" sz="3200" b="0" dirty="0">
                <a:solidFill>
                  <a:srgbClr val="FF7C80"/>
                </a:solidFill>
                <a:latin typeface="Arial" charset="0"/>
              </a:rPr>
              <a:t>|F</a:t>
            </a:r>
            <a:r>
              <a:rPr lang="en-US" sz="3200" b="0" baseline="-25000" dirty="0">
                <a:solidFill>
                  <a:srgbClr val="FF7C80"/>
                </a:solidFill>
                <a:latin typeface="Arial" charset="0"/>
              </a:rPr>
              <a:t>PH</a:t>
            </a:r>
            <a:r>
              <a:rPr lang="en-US" sz="3200" b="0" dirty="0">
                <a:solidFill>
                  <a:srgbClr val="FF7C80"/>
                </a:solidFill>
                <a:latin typeface="Arial" charset="0"/>
              </a:rPr>
              <a:t>|-|F</a:t>
            </a:r>
            <a:r>
              <a:rPr lang="en-US" sz="3200" b="0" baseline="-25000" dirty="0">
                <a:solidFill>
                  <a:srgbClr val="FF7C80"/>
                </a:solidFill>
                <a:latin typeface="Arial" charset="0"/>
              </a:rPr>
              <a:t>P</a:t>
            </a:r>
            <a:r>
              <a:rPr lang="en-US" sz="3200" b="0" dirty="0">
                <a:solidFill>
                  <a:srgbClr val="FF7C80"/>
                </a:solidFill>
                <a:latin typeface="Arial" charset="0"/>
              </a:rPr>
              <a:t>|</a:t>
            </a:r>
            <a:r>
              <a:rPr lang="en-US" sz="3200" b="0" dirty="0">
                <a:latin typeface="Arial" charset="0"/>
              </a:rPr>
              <a:t>)</a:t>
            </a:r>
            <a:r>
              <a:rPr lang="en-US" sz="3200" b="0" baseline="30000" dirty="0">
                <a:latin typeface="Arial" charset="0"/>
              </a:rPr>
              <a:t>2</a:t>
            </a:r>
            <a:r>
              <a:rPr lang="en-US" sz="3200" b="0" dirty="0">
                <a:solidFill>
                  <a:srgbClr val="000000"/>
                </a:solidFill>
                <a:latin typeface="Arial" charset="0"/>
              </a:rPr>
              <a:t> cos2</a:t>
            </a:r>
            <a:r>
              <a:rPr lang="en-US" sz="3200" b="0" dirty="0">
                <a:solidFill>
                  <a:srgbClr val="000000"/>
                </a:solidFill>
                <a:latin typeface="Symbol" pitchFamily="18" charset="2"/>
              </a:rPr>
              <a:t>p</a:t>
            </a:r>
            <a:r>
              <a:rPr lang="en-US" sz="3200" b="0" dirty="0">
                <a:solidFill>
                  <a:srgbClr val="000000"/>
                </a:solidFill>
                <a:latin typeface="Arial" charset="0"/>
              </a:rPr>
              <a:t>(</a:t>
            </a:r>
            <a:r>
              <a:rPr lang="en-US" sz="3200" b="0" dirty="0" err="1">
                <a:solidFill>
                  <a:srgbClr val="000000"/>
                </a:solidFill>
                <a:latin typeface="Arial" charset="0"/>
              </a:rPr>
              <a:t>hx+ky+lz</a:t>
            </a:r>
            <a:r>
              <a:rPr lang="en-US" sz="3200" b="0" dirty="0">
                <a:solidFill>
                  <a:srgbClr val="000000"/>
                </a:solidFill>
                <a:latin typeface="Arial" charset="0"/>
              </a:rPr>
              <a:t> </a:t>
            </a:r>
            <a:r>
              <a:rPr lang="en-US" sz="3200" b="0" dirty="0">
                <a:solidFill>
                  <a:srgbClr val="FF7C80"/>
                </a:solidFill>
                <a:latin typeface="Arial" charset="0"/>
              </a:rPr>
              <a:t>-</a:t>
            </a:r>
            <a:r>
              <a:rPr lang="en-US" sz="3200" b="0" dirty="0" err="1">
                <a:solidFill>
                  <a:srgbClr val="FF7C80"/>
                </a:solidFill>
                <a:latin typeface="Symbol" pitchFamily="18" charset="2"/>
              </a:rPr>
              <a:t>a</a:t>
            </a:r>
            <a:r>
              <a:rPr lang="en-US" sz="3200" b="0" baseline="-25000" dirty="0" err="1">
                <a:solidFill>
                  <a:srgbClr val="FF7C80"/>
                </a:solidFill>
                <a:latin typeface="Arial" charset="0"/>
              </a:rPr>
              <a:t>hkl</a:t>
            </a:r>
            <a:r>
              <a:rPr lang="en-US" sz="3200" b="0" dirty="0">
                <a:solidFill>
                  <a:srgbClr val="000000"/>
                </a:solidFill>
                <a:latin typeface="Arial" charset="0"/>
              </a:rPr>
              <a:t>) </a:t>
            </a:r>
          </a:p>
          <a:p>
            <a:pPr lvl="0"/>
            <a:r>
              <a:rPr lang="en-US" b="0" dirty="0">
                <a:solidFill>
                  <a:srgbClr val="000000"/>
                </a:solidFill>
                <a:latin typeface="Arial" charset="0"/>
              </a:rPr>
              <a:t>                                                                     set </a:t>
            </a:r>
            <a:r>
              <a:rPr lang="en-US" b="0" dirty="0" err="1">
                <a:solidFill>
                  <a:srgbClr val="FF7C80"/>
                </a:solidFill>
                <a:latin typeface="Symbol" pitchFamily="18" charset="2"/>
              </a:rPr>
              <a:t>a</a:t>
            </a:r>
            <a:r>
              <a:rPr lang="en-US" b="0" baseline="-25000" dirty="0" err="1">
                <a:solidFill>
                  <a:srgbClr val="FF7C80"/>
                </a:solidFill>
                <a:latin typeface="Arial" charset="0"/>
              </a:rPr>
              <a:t>hkl</a:t>
            </a:r>
            <a:r>
              <a:rPr lang="en-US" b="0" dirty="0">
                <a:solidFill>
                  <a:srgbClr val="000000"/>
                </a:solidFill>
                <a:latin typeface="Arial" charset="0"/>
              </a:rPr>
              <a:t>=0</a:t>
            </a:r>
            <a:endParaRPr lang="en-US" b="0" dirty="0"/>
          </a:p>
          <a:p>
            <a:pPr algn="l"/>
            <a:r>
              <a:rPr lang="en-US" altLang="en-US" sz="3600" dirty="0"/>
              <a:t>             </a:t>
            </a:r>
            <a:endParaRPr lang="en-US" altLang="en-US" sz="2400" baseline="100000" dirty="0"/>
          </a:p>
        </p:txBody>
      </p:sp>
      <p:sp>
        <p:nvSpPr>
          <p:cNvPr id="6" name="TextBox 5">
            <a:extLst>
              <a:ext uri="{FF2B5EF4-FFF2-40B4-BE49-F238E27FC236}">
                <a16:creationId xmlns:a16="http://schemas.microsoft.com/office/drawing/2014/main" id="{626A5C66-4126-444F-914E-2620E7EFBF81}"/>
              </a:ext>
            </a:extLst>
          </p:cNvPr>
          <p:cNvSpPr txBox="1"/>
          <p:nvPr/>
        </p:nvSpPr>
        <p:spPr>
          <a:xfrm>
            <a:off x="1260871" y="3612795"/>
            <a:ext cx="5339923" cy="369332"/>
          </a:xfrm>
          <a:prstGeom prst="rect">
            <a:avLst/>
          </a:prstGeom>
          <a:noFill/>
        </p:spPr>
        <p:txBody>
          <a:bodyPr wrap="none" rtlCol="0">
            <a:spAutoFit/>
          </a:bodyPr>
          <a:lstStyle/>
          <a:p>
            <a:r>
              <a:rPr lang="en-US" sz="1800" b="0" dirty="0"/>
              <a:t>What are these values, where do they come from?</a:t>
            </a:r>
          </a:p>
        </p:txBody>
      </p:sp>
      <p:cxnSp>
        <p:nvCxnSpPr>
          <p:cNvPr id="9" name="Straight Arrow Connector 8">
            <a:extLst>
              <a:ext uri="{FF2B5EF4-FFF2-40B4-BE49-F238E27FC236}">
                <a16:creationId xmlns:a16="http://schemas.microsoft.com/office/drawing/2014/main" id="{808F4BF3-FACA-4208-B4CC-1ED00C34EBD2}"/>
              </a:ext>
            </a:extLst>
          </p:cNvPr>
          <p:cNvCxnSpPr>
            <a:cxnSpLocks/>
          </p:cNvCxnSpPr>
          <p:nvPr/>
        </p:nvCxnSpPr>
        <p:spPr>
          <a:xfrm flipV="1">
            <a:off x="3654017" y="2963696"/>
            <a:ext cx="276816" cy="547426"/>
          </a:xfrm>
          <a:prstGeom prst="straightConnector1">
            <a:avLst/>
          </a:prstGeom>
          <a:ln>
            <a:solidFill>
              <a:srgbClr val="FF9999"/>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20B743A-90F2-45EB-8CE2-3E5DFE0EC49B}"/>
              </a:ext>
            </a:extLst>
          </p:cNvPr>
          <p:cNvCxnSpPr>
            <a:cxnSpLocks/>
          </p:cNvCxnSpPr>
          <p:nvPr/>
        </p:nvCxnSpPr>
        <p:spPr>
          <a:xfrm flipH="1" flipV="1">
            <a:off x="2879459" y="2963696"/>
            <a:ext cx="638292" cy="547425"/>
          </a:xfrm>
          <a:prstGeom prst="straightConnector1">
            <a:avLst/>
          </a:prstGeom>
          <a:ln>
            <a:solidFill>
              <a:srgbClr val="FF9999"/>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A546C47-6A02-442F-8D16-0C3F0EED2E2D}"/>
              </a:ext>
            </a:extLst>
          </p:cNvPr>
          <p:cNvSpPr/>
          <p:nvPr/>
        </p:nvSpPr>
        <p:spPr>
          <a:xfrm>
            <a:off x="1937065" y="2987901"/>
            <a:ext cx="529312" cy="523220"/>
          </a:xfrm>
          <a:prstGeom prst="rect">
            <a:avLst/>
          </a:prstGeom>
        </p:spPr>
        <p:txBody>
          <a:bodyPr wrap="none">
            <a:spAutoFit/>
          </a:bodyPr>
          <a:lstStyle/>
          <a:p>
            <a:r>
              <a:rPr lang="en-US" altLang="en-US" baseline="100000" dirty="0" err="1"/>
              <a:t>hkl</a:t>
            </a:r>
            <a:endParaRPr lang="en-US" dirty="0"/>
          </a:p>
        </p:txBody>
      </p:sp>
    </p:spTree>
    <p:extLst>
      <p:ext uri="{BB962C8B-B14F-4D97-AF65-F5344CB8AC3E}">
        <p14:creationId xmlns:p14="http://schemas.microsoft.com/office/powerpoint/2010/main" val="596743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59A74-728C-48FC-ADBA-149256201644}"/>
              </a:ext>
            </a:extLst>
          </p:cNvPr>
          <p:cNvSpPr>
            <a:spLocks noGrp="1"/>
          </p:cNvSpPr>
          <p:nvPr>
            <p:ph type="title"/>
          </p:nvPr>
        </p:nvSpPr>
        <p:spPr/>
        <p:txBody>
          <a:bodyPr/>
          <a:lstStyle/>
          <a:p>
            <a:pPr algn="l"/>
            <a:r>
              <a:rPr lang="en-US" dirty="0"/>
              <a:t>Use ccp4i interface to calculate difference Patterson maps</a:t>
            </a:r>
          </a:p>
        </p:txBody>
      </p:sp>
      <p:pic>
        <p:nvPicPr>
          <p:cNvPr id="12" name="Picture 11">
            <a:extLst>
              <a:ext uri="{FF2B5EF4-FFF2-40B4-BE49-F238E27FC236}">
                <a16:creationId xmlns:a16="http://schemas.microsoft.com/office/drawing/2014/main" id="{FE6E3322-B043-498A-ADB6-33C89FCB0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487" y="1930913"/>
            <a:ext cx="8371877" cy="2996174"/>
          </a:xfrm>
          <a:prstGeom prst="rect">
            <a:avLst/>
          </a:prstGeom>
        </p:spPr>
      </p:pic>
      <p:sp>
        <p:nvSpPr>
          <p:cNvPr id="7" name="Rectangle 6">
            <a:extLst>
              <a:ext uri="{FF2B5EF4-FFF2-40B4-BE49-F238E27FC236}">
                <a16:creationId xmlns:a16="http://schemas.microsoft.com/office/drawing/2014/main" id="{0F367CFF-942B-4FA4-8660-C1C366981B51}"/>
              </a:ext>
            </a:extLst>
          </p:cNvPr>
          <p:cNvSpPr/>
          <p:nvPr/>
        </p:nvSpPr>
        <p:spPr>
          <a:xfrm>
            <a:off x="2786231" y="2151530"/>
            <a:ext cx="3679116" cy="2603351"/>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F17A426B-5977-4693-A26E-035A2DFEAA2A}"/>
              </a:ext>
            </a:extLst>
          </p:cNvPr>
          <p:cNvGrpSpPr/>
          <p:nvPr/>
        </p:nvGrpSpPr>
        <p:grpSpPr>
          <a:xfrm>
            <a:off x="2486228" y="2385190"/>
            <a:ext cx="3668792" cy="939794"/>
            <a:chOff x="2529260" y="2385190"/>
            <a:chExt cx="3668792" cy="939794"/>
          </a:xfrm>
        </p:grpSpPr>
        <p:pic>
          <p:nvPicPr>
            <p:cNvPr id="5" name="Graphic 4" descr="Right pointing backhand index">
              <a:extLst>
                <a:ext uri="{FF2B5EF4-FFF2-40B4-BE49-F238E27FC236}">
                  <a16:creationId xmlns:a16="http://schemas.microsoft.com/office/drawing/2014/main" id="{E891BCC6-F19A-4E13-BD1E-7529059468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340102" flipH="1">
              <a:off x="2529260" y="2385190"/>
              <a:ext cx="914400" cy="914400"/>
            </a:xfrm>
            <a:prstGeom prst="rect">
              <a:avLst/>
            </a:prstGeom>
          </p:spPr>
        </p:pic>
        <p:sp>
          <p:nvSpPr>
            <p:cNvPr id="9" name="TextBox 8">
              <a:extLst>
                <a:ext uri="{FF2B5EF4-FFF2-40B4-BE49-F238E27FC236}">
                  <a16:creationId xmlns:a16="http://schemas.microsoft.com/office/drawing/2014/main" id="{64F6738C-8D13-4642-B351-2B24C55ADB88}"/>
                </a:ext>
              </a:extLst>
            </p:cNvPr>
            <p:cNvSpPr txBox="1"/>
            <p:nvPr/>
          </p:nvSpPr>
          <p:spPr>
            <a:xfrm>
              <a:off x="3300964" y="2678653"/>
              <a:ext cx="2897088" cy="646331"/>
            </a:xfrm>
            <a:prstGeom prst="rect">
              <a:avLst/>
            </a:prstGeom>
            <a:noFill/>
          </p:spPr>
          <p:txBody>
            <a:bodyPr wrap="square" rtlCol="0">
              <a:spAutoFit/>
            </a:bodyPr>
            <a:lstStyle/>
            <a:p>
              <a:pPr algn="l"/>
              <a:r>
                <a:rPr lang="en-US" sz="1800" b="0" dirty="0"/>
                <a:t>Scroll down Program List to find FFT for Patterson</a:t>
              </a:r>
            </a:p>
          </p:txBody>
        </p:sp>
      </p:grpSp>
      <p:pic>
        <p:nvPicPr>
          <p:cNvPr id="13" name="Picture 12">
            <a:extLst>
              <a:ext uri="{FF2B5EF4-FFF2-40B4-BE49-F238E27FC236}">
                <a16:creationId xmlns:a16="http://schemas.microsoft.com/office/drawing/2014/main" id="{B9D6F898-5425-47BC-9F2D-4F4B064E55CF}"/>
              </a:ext>
            </a:extLst>
          </p:cNvPr>
          <p:cNvPicPr>
            <a:picLocks noChangeAspect="1"/>
          </p:cNvPicPr>
          <p:nvPr/>
        </p:nvPicPr>
        <p:blipFill rotWithShape="1">
          <a:blip r:embed="rId5">
            <a:extLst>
              <a:ext uri="{28A0092B-C50C-407E-A947-70E740481C1C}">
                <a14:useLocalDpi xmlns:a14="http://schemas.microsoft.com/office/drawing/2010/main" val="0"/>
              </a:ext>
            </a:extLst>
          </a:blip>
          <a:srcRect t="12749" r="73016"/>
          <a:stretch/>
        </p:blipFill>
        <p:spPr>
          <a:xfrm>
            <a:off x="333487" y="4927087"/>
            <a:ext cx="2259106" cy="2614193"/>
          </a:xfrm>
          <a:prstGeom prst="rect">
            <a:avLst/>
          </a:prstGeom>
        </p:spPr>
      </p:pic>
      <p:sp>
        <p:nvSpPr>
          <p:cNvPr id="14" name="Rectangle 13">
            <a:extLst>
              <a:ext uri="{FF2B5EF4-FFF2-40B4-BE49-F238E27FC236}">
                <a16:creationId xmlns:a16="http://schemas.microsoft.com/office/drawing/2014/main" id="{932EC159-937C-4B65-992A-D0EAA711B57D}"/>
              </a:ext>
            </a:extLst>
          </p:cNvPr>
          <p:cNvSpPr/>
          <p:nvPr/>
        </p:nvSpPr>
        <p:spPr>
          <a:xfrm>
            <a:off x="-286285" y="4927087"/>
            <a:ext cx="3679116" cy="2603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246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3.7037E-6 L 0.00052 0.10625 " pathEditMode="relative" rAng="0" ptsTypes="AA">
                                      <p:cBhvr>
                                        <p:cTn id="6" dur="2000" fill="hold"/>
                                        <p:tgtEl>
                                          <p:spTgt spid="11"/>
                                        </p:tgtEl>
                                        <p:attrNameLst>
                                          <p:attrName>ppt_x</p:attrName>
                                          <p:attrName>ppt_y</p:attrName>
                                        </p:attrNameLst>
                                      </p:cBhvr>
                                      <p:rCtr x="17" y="5301"/>
                                    </p:animMotion>
                                  </p:childTnLst>
                                </p:cTn>
                              </p:par>
                              <p:par>
                                <p:cTn id="7" presetID="64" presetClass="path" presetSubtype="0" accel="50000" decel="50000" fill="hold" nodeType="withEffect">
                                  <p:stCondLst>
                                    <p:cond delay="0"/>
                                  </p:stCondLst>
                                  <p:childTnLst>
                                    <p:animMotion origin="layout" path="M 4.16667E-6 2.22222E-6 L 0.00364 -0.37963 " pathEditMode="relative" rAng="0" ptsTypes="AA">
                                      <p:cBhvr>
                                        <p:cTn id="8" dur="2000" fill="hold"/>
                                        <p:tgtEl>
                                          <p:spTgt spid="13"/>
                                        </p:tgtEl>
                                        <p:attrNameLst>
                                          <p:attrName>ppt_x</p:attrName>
                                          <p:attrName>ppt_y</p:attrName>
                                        </p:attrNameLst>
                                      </p:cBhvr>
                                      <p:rCtr x="174" y="-18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59A74-728C-48FC-ADBA-149256201644}"/>
              </a:ext>
            </a:extLst>
          </p:cNvPr>
          <p:cNvSpPr>
            <a:spLocks noGrp="1"/>
          </p:cNvSpPr>
          <p:nvPr>
            <p:ph type="title"/>
          </p:nvPr>
        </p:nvSpPr>
        <p:spPr/>
        <p:txBody>
          <a:bodyPr/>
          <a:lstStyle/>
          <a:p>
            <a:pPr algn="l"/>
            <a:r>
              <a:rPr lang="en-US" dirty="0"/>
              <a:t>The task window for Patterson will pop up. Enter title &amp; data file</a:t>
            </a:r>
          </a:p>
        </p:txBody>
      </p:sp>
      <p:pic>
        <p:nvPicPr>
          <p:cNvPr id="12" name="Picture 11">
            <a:extLst>
              <a:ext uri="{FF2B5EF4-FFF2-40B4-BE49-F238E27FC236}">
                <a16:creationId xmlns:a16="http://schemas.microsoft.com/office/drawing/2014/main" id="{FE6E3322-B043-498A-ADB6-33C89FCB0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487" y="1930913"/>
            <a:ext cx="8371877" cy="2996174"/>
          </a:xfrm>
          <a:prstGeom prst="rect">
            <a:avLst/>
          </a:prstGeom>
        </p:spPr>
      </p:pic>
      <p:sp>
        <p:nvSpPr>
          <p:cNvPr id="14" name="Rectangle 13">
            <a:extLst>
              <a:ext uri="{FF2B5EF4-FFF2-40B4-BE49-F238E27FC236}">
                <a16:creationId xmlns:a16="http://schemas.microsoft.com/office/drawing/2014/main" id="{932EC159-937C-4B65-992A-D0EAA711B57D}"/>
              </a:ext>
            </a:extLst>
          </p:cNvPr>
          <p:cNvSpPr/>
          <p:nvPr/>
        </p:nvSpPr>
        <p:spPr>
          <a:xfrm>
            <a:off x="174969" y="1756454"/>
            <a:ext cx="8635544" cy="3366389"/>
          </a:xfrm>
          <a:prstGeom prst="rect">
            <a:avLst/>
          </a:prstGeom>
          <a:solidFill>
            <a:srgbClr val="FFFFFF">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3C73A983-5D2D-4313-86E9-310A164E3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207" y="1938109"/>
            <a:ext cx="5472422" cy="4204580"/>
          </a:xfrm>
          <a:prstGeom prst="rect">
            <a:avLst/>
          </a:prstGeom>
        </p:spPr>
      </p:pic>
      <p:pic>
        <p:nvPicPr>
          <p:cNvPr id="5" name="Graphic 4" descr="Right pointing backhand index">
            <a:extLst>
              <a:ext uri="{FF2B5EF4-FFF2-40B4-BE49-F238E27FC236}">
                <a16:creationId xmlns:a16="http://schemas.microsoft.com/office/drawing/2014/main" id="{E891BCC6-F19A-4E13-BD1E-7529059468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4363340" y="1774372"/>
            <a:ext cx="914400" cy="914400"/>
          </a:xfrm>
          <a:prstGeom prst="rect">
            <a:avLst/>
          </a:prstGeom>
        </p:spPr>
      </p:pic>
      <p:sp>
        <p:nvSpPr>
          <p:cNvPr id="9" name="TextBox 8">
            <a:extLst>
              <a:ext uri="{FF2B5EF4-FFF2-40B4-BE49-F238E27FC236}">
                <a16:creationId xmlns:a16="http://schemas.microsoft.com/office/drawing/2014/main" id="{64F6738C-8D13-4642-B351-2B24C55ADB88}"/>
              </a:ext>
            </a:extLst>
          </p:cNvPr>
          <p:cNvSpPr txBox="1"/>
          <p:nvPr/>
        </p:nvSpPr>
        <p:spPr>
          <a:xfrm>
            <a:off x="5169182" y="2135551"/>
            <a:ext cx="1718818" cy="369332"/>
          </a:xfrm>
          <a:prstGeom prst="rect">
            <a:avLst/>
          </a:prstGeom>
          <a:solidFill>
            <a:srgbClr val="FFFFFF">
              <a:alpha val="80000"/>
            </a:srgbClr>
          </a:solidFill>
        </p:spPr>
        <p:txBody>
          <a:bodyPr wrap="square" rtlCol="0">
            <a:spAutoFit/>
          </a:bodyPr>
          <a:lstStyle/>
          <a:p>
            <a:pPr algn="l"/>
            <a:r>
              <a:rPr lang="en-US" sz="1800" b="0" dirty="0"/>
              <a:t>Enter title</a:t>
            </a:r>
          </a:p>
        </p:txBody>
      </p:sp>
      <p:pic>
        <p:nvPicPr>
          <p:cNvPr id="15" name="Graphic 14" descr="Right pointing backhand index">
            <a:extLst>
              <a:ext uri="{FF2B5EF4-FFF2-40B4-BE49-F238E27FC236}">
                <a16:creationId xmlns:a16="http://schemas.microsoft.com/office/drawing/2014/main" id="{99FD235E-BB85-4F1F-98FD-B785B75618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5672526" y="2629224"/>
            <a:ext cx="914400" cy="914400"/>
          </a:xfrm>
          <a:prstGeom prst="rect">
            <a:avLst/>
          </a:prstGeom>
        </p:spPr>
      </p:pic>
      <p:sp>
        <p:nvSpPr>
          <p:cNvPr id="16" name="TextBox 15">
            <a:extLst>
              <a:ext uri="{FF2B5EF4-FFF2-40B4-BE49-F238E27FC236}">
                <a16:creationId xmlns:a16="http://schemas.microsoft.com/office/drawing/2014/main" id="{B6AAE6F1-FA93-46D8-8D40-646EE5FAC89A}"/>
              </a:ext>
            </a:extLst>
          </p:cNvPr>
          <p:cNvSpPr txBox="1"/>
          <p:nvPr/>
        </p:nvSpPr>
        <p:spPr>
          <a:xfrm>
            <a:off x="6436339" y="2873449"/>
            <a:ext cx="2905419" cy="646331"/>
          </a:xfrm>
          <a:prstGeom prst="rect">
            <a:avLst/>
          </a:prstGeom>
          <a:solidFill>
            <a:srgbClr val="FFFFFF">
              <a:alpha val="80000"/>
            </a:srgbClr>
          </a:solidFill>
        </p:spPr>
        <p:txBody>
          <a:bodyPr wrap="square" rtlCol="0">
            <a:spAutoFit/>
          </a:bodyPr>
          <a:lstStyle/>
          <a:p>
            <a:pPr algn="l"/>
            <a:r>
              <a:rPr lang="en-US" sz="1800" b="0" dirty="0"/>
              <a:t>Browse to select m230d_2024_scaled.mtz</a:t>
            </a:r>
          </a:p>
        </p:txBody>
      </p:sp>
      <p:sp>
        <p:nvSpPr>
          <p:cNvPr id="19" name="Rectangle 18">
            <a:extLst>
              <a:ext uri="{FF2B5EF4-FFF2-40B4-BE49-F238E27FC236}">
                <a16:creationId xmlns:a16="http://schemas.microsoft.com/office/drawing/2014/main" id="{C8C23C5E-5E06-4CA7-933A-E13BDF39BDFF}"/>
              </a:ext>
            </a:extLst>
          </p:cNvPr>
          <p:cNvSpPr/>
          <p:nvPr/>
        </p:nvSpPr>
        <p:spPr>
          <a:xfrm>
            <a:off x="1542361" y="3253037"/>
            <a:ext cx="1795430" cy="106777"/>
          </a:xfrm>
          <a:prstGeom prst="rect">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B92378D-1385-4537-A5FD-AA9711496C92}"/>
              </a:ext>
            </a:extLst>
          </p:cNvPr>
          <p:cNvSpPr/>
          <p:nvPr/>
        </p:nvSpPr>
        <p:spPr>
          <a:xfrm>
            <a:off x="1542361" y="3098237"/>
            <a:ext cx="1795430" cy="106777"/>
          </a:xfrm>
          <a:prstGeom prst="rect">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36676C-290C-40DB-86F4-64CF1E27349F}"/>
              </a:ext>
            </a:extLst>
          </p:cNvPr>
          <p:cNvSpPr/>
          <p:nvPr/>
        </p:nvSpPr>
        <p:spPr>
          <a:xfrm>
            <a:off x="4159404" y="3249715"/>
            <a:ext cx="1795430" cy="106777"/>
          </a:xfrm>
          <a:prstGeom prst="rect">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42A1E1C-5D7D-4AA3-BC71-7A1249D9E455}"/>
              </a:ext>
            </a:extLst>
          </p:cNvPr>
          <p:cNvSpPr/>
          <p:nvPr/>
        </p:nvSpPr>
        <p:spPr>
          <a:xfrm>
            <a:off x="4159404" y="3094915"/>
            <a:ext cx="1795430" cy="106777"/>
          </a:xfrm>
          <a:prstGeom prst="rect">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9A9E29A-80AE-42D0-BBD8-5382FE63A984}"/>
              </a:ext>
            </a:extLst>
          </p:cNvPr>
          <p:cNvSpPr/>
          <p:nvPr/>
        </p:nvSpPr>
        <p:spPr>
          <a:xfrm>
            <a:off x="2019953" y="3433460"/>
            <a:ext cx="2944570" cy="111508"/>
          </a:xfrm>
          <a:prstGeom prst="rect">
            <a:avLst/>
          </a:prstGeom>
          <a:solidFill>
            <a:srgbClr val="FEB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E85BD0F-EB63-4C64-856C-C3FE5D07E1FB}"/>
              </a:ext>
            </a:extLst>
          </p:cNvPr>
          <p:cNvSpPr/>
          <p:nvPr/>
        </p:nvSpPr>
        <p:spPr>
          <a:xfrm>
            <a:off x="2382284" y="3643147"/>
            <a:ext cx="2895456" cy="111508"/>
          </a:xfrm>
          <a:prstGeom prst="rect">
            <a:avLst/>
          </a:prstGeom>
          <a:solidFill>
            <a:srgbClr val="FEB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7158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68654-EE85-4E40-999C-29DA003521E2}"/>
              </a:ext>
            </a:extLst>
          </p:cNvPr>
          <p:cNvSpPr>
            <a:spLocks noGrp="1"/>
          </p:cNvSpPr>
          <p:nvPr>
            <p:ph type="title"/>
          </p:nvPr>
        </p:nvSpPr>
        <p:spPr/>
        <p:txBody>
          <a:bodyPr/>
          <a:lstStyle/>
          <a:p>
            <a:pPr algn="l"/>
            <a:r>
              <a:rPr lang="en-US" dirty="0"/>
              <a:t>Duilio and I assigned one difference map to each student</a:t>
            </a:r>
          </a:p>
        </p:txBody>
      </p:sp>
      <p:pic>
        <p:nvPicPr>
          <p:cNvPr id="3" name="Picture 2">
            <a:extLst>
              <a:ext uri="{FF2B5EF4-FFF2-40B4-BE49-F238E27FC236}">
                <a16:creationId xmlns:a16="http://schemas.microsoft.com/office/drawing/2014/main" id="{8718DCEB-7A2F-4E96-B3BA-93DB1542B4B4}"/>
              </a:ext>
            </a:extLst>
          </p:cNvPr>
          <p:cNvPicPr>
            <a:picLocks noChangeAspect="1"/>
          </p:cNvPicPr>
          <p:nvPr/>
        </p:nvPicPr>
        <p:blipFill rotWithShape="1">
          <a:blip r:embed="rId2"/>
          <a:srcRect l="25541" t="13658" r="26386" b="35545"/>
          <a:stretch/>
        </p:blipFill>
        <p:spPr>
          <a:xfrm>
            <a:off x="0" y="1791025"/>
            <a:ext cx="9166090" cy="4792337"/>
          </a:xfrm>
          <a:prstGeom prst="rect">
            <a:avLst/>
          </a:prstGeom>
        </p:spPr>
      </p:pic>
      <p:pic>
        <p:nvPicPr>
          <p:cNvPr id="4" name="Graphic 3" descr="Right pointing backhand index">
            <a:extLst>
              <a:ext uri="{FF2B5EF4-FFF2-40B4-BE49-F238E27FC236}">
                <a16:creationId xmlns:a16="http://schemas.microsoft.com/office/drawing/2014/main" id="{F1BCB357-46CF-4E20-A612-BC5535196F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4936931" y="3811834"/>
            <a:ext cx="914400" cy="914400"/>
          </a:xfrm>
          <a:prstGeom prst="rect">
            <a:avLst/>
          </a:prstGeom>
        </p:spPr>
      </p:pic>
      <p:pic>
        <p:nvPicPr>
          <p:cNvPr id="5" name="Graphic 4" descr="Right pointing backhand index">
            <a:extLst>
              <a:ext uri="{FF2B5EF4-FFF2-40B4-BE49-F238E27FC236}">
                <a16:creationId xmlns:a16="http://schemas.microsoft.com/office/drawing/2014/main" id="{B6EA90B9-71AB-48F1-9C3B-BF9B46E953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78271" y="3811834"/>
            <a:ext cx="914400" cy="914400"/>
          </a:xfrm>
          <a:prstGeom prst="rect">
            <a:avLst/>
          </a:prstGeom>
        </p:spPr>
      </p:pic>
    </p:spTree>
    <p:extLst>
      <p:ext uri="{BB962C8B-B14F-4D97-AF65-F5344CB8AC3E}">
        <p14:creationId xmlns:p14="http://schemas.microsoft.com/office/powerpoint/2010/main" val="2000659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59A74-728C-48FC-ADBA-149256201644}"/>
              </a:ext>
            </a:extLst>
          </p:cNvPr>
          <p:cNvSpPr>
            <a:spLocks noGrp="1"/>
          </p:cNvSpPr>
          <p:nvPr>
            <p:ph type="title"/>
          </p:nvPr>
        </p:nvSpPr>
        <p:spPr/>
        <p:txBody>
          <a:bodyPr/>
          <a:lstStyle/>
          <a:p>
            <a:pPr algn="l"/>
            <a:r>
              <a:rPr lang="en-US" dirty="0"/>
              <a:t>Select native |F</a:t>
            </a:r>
            <a:r>
              <a:rPr lang="en-US" baseline="-25000" dirty="0"/>
              <a:t>P</a:t>
            </a:r>
            <a:r>
              <a:rPr lang="en-US" dirty="0"/>
              <a:t>|</a:t>
            </a:r>
          </a:p>
        </p:txBody>
      </p:sp>
      <p:pic>
        <p:nvPicPr>
          <p:cNvPr id="12" name="Picture 11">
            <a:extLst>
              <a:ext uri="{FF2B5EF4-FFF2-40B4-BE49-F238E27FC236}">
                <a16:creationId xmlns:a16="http://schemas.microsoft.com/office/drawing/2014/main" id="{FE6E3322-B043-498A-ADB6-33C89FCB0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487" y="1930913"/>
            <a:ext cx="8371877" cy="2996174"/>
          </a:xfrm>
          <a:prstGeom prst="rect">
            <a:avLst/>
          </a:prstGeom>
        </p:spPr>
      </p:pic>
      <p:sp>
        <p:nvSpPr>
          <p:cNvPr id="7" name="Rectangle 6">
            <a:extLst>
              <a:ext uri="{FF2B5EF4-FFF2-40B4-BE49-F238E27FC236}">
                <a16:creationId xmlns:a16="http://schemas.microsoft.com/office/drawing/2014/main" id="{0F367CFF-942B-4FA4-8660-C1C366981B51}"/>
              </a:ext>
            </a:extLst>
          </p:cNvPr>
          <p:cNvSpPr/>
          <p:nvPr/>
        </p:nvSpPr>
        <p:spPr>
          <a:xfrm>
            <a:off x="1420136" y="1710857"/>
            <a:ext cx="3679116" cy="2603351"/>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32EC159-937C-4B65-992A-D0EAA711B57D}"/>
              </a:ext>
            </a:extLst>
          </p:cNvPr>
          <p:cNvSpPr/>
          <p:nvPr/>
        </p:nvSpPr>
        <p:spPr>
          <a:xfrm>
            <a:off x="174969" y="1756454"/>
            <a:ext cx="8635544" cy="3366389"/>
          </a:xfrm>
          <a:prstGeom prst="rect">
            <a:avLst/>
          </a:prstGeom>
          <a:solidFill>
            <a:srgbClr val="FFFFFF">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3C73A983-5D2D-4313-86E9-310A164E3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207" y="1938109"/>
            <a:ext cx="5472422" cy="4204580"/>
          </a:xfrm>
          <a:prstGeom prst="rect">
            <a:avLst/>
          </a:prstGeom>
        </p:spPr>
      </p:pic>
      <p:sp>
        <p:nvSpPr>
          <p:cNvPr id="19" name="Rectangle 18">
            <a:extLst>
              <a:ext uri="{FF2B5EF4-FFF2-40B4-BE49-F238E27FC236}">
                <a16:creationId xmlns:a16="http://schemas.microsoft.com/office/drawing/2014/main" id="{C8C23C5E-5E06-4CA7-933A-E13BDF39BDFF}"/>
              </a:ext>
            </a:extLst>
          </p:cNvPr>
          <p:cNvSpPr/>
          <p:nvPr/>
        </p:nvSpPr>
        <p:spPr>
          <a:xfrm>
            <a:off x="1542361" y="3253037"/>
            <a:ext cx="1795430" cy="106777"/>
          </a:xfrm>
          <a:prstGeom prst="rect">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36676C-290C-40DB-86F4-64CF1E27349F}"/>
              </a:ext>
            </a:extLst>
          </p:cNvPr>
          <p:cNvSpPr/>
          <p:nvPr/>
        </p:nvSpPr>
        <p:spPr>
          <a:xfrm>
            <a:off x="4159404" y="3249715"/>
            <a:ext cx="1795430" cy="106777"/>
          </a:xfrm>
          <a:prstGeom prst="rect">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42A1E1C-5D7D-4AA3-BC71-7A1249D9E455}"/>
              </a:ext>
            </a:extLst>
          </p:cNvPr>
          <p:cNvSpPr/>
          <p:nvPr/>
        </p:nvSpPr>
        <p:spPr>
          <a:xfrm>
            <a:off x="4159404" y="3094915"/>
            <a:ext cx="1795430" cy="106777"/>
          </a:xfrm>
          <a:prstGeom prst="rect">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9A9E29A-80AE-42D0-BBD8-5382FE63A984}"/>
              </a:ext>
            </a:extLst>
          </p:cNvPr>
          <p:cNvSpPr/>
          <p:nvPr/>
        </p:nvSpPr>
        <p:spPr>
          <a:xfrm>
            <a:off x="2019953" y="3433460"/>
            <a:ext cx="2944570" cy="111508"/>
          </a:xfrm>
          <a:prstGeom prst="rect">
            <a:avLst/>
          </a:prstGeom>
          <a:solidFill>
            <a:srgbClr val="FEB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E85BD0F-EB63-4C64-856C-C3FE5D07E1FB}"/>
              </a:ext>
            </a:extLst>
          </p:cNvPr>
          <p:cNvSpPr/>
          <p:nvPr/>
        </p:nvSpPr>
        <p:spPr>
          <a:xfrm>
            <a:off x="2382284" y="3643147"/>
            <a:ext cx="2895456" cy="111508"/>
          </a:xfrm>
          <a:prstGeom prst="rect">
            <a:avLst/>
          </a:prstGeom>
          <a:solidFill>
            <a:srgbClr val="FEB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Right pointing backhand index">
            <a:extLst>
              <a:ext uri="{FF2B5EF4-FFF2-40B4-BE49-F238E27FC236}">
                <a16:creationId xmlns:a16="http://schemas.microsoft.com/office/drawing/2014/main" id="{99FD235E-BB85-4F1F-98FD-B785B75618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245004" y="2777581"/>
            <a:ext cx="914400" cy="914400"/>
          </a:xfrm>
          <a:prstGeom prst="rect">
            <a:avLst/>
          </a:prstGeom>
        </p:spPr>
      </p:pic>
      <p:sp>
        <p:nvSpPr>
          <p:cNvPr id="16" name="TextBox 15">
            <a:extLst>
              <a:ext uri="{FF2B5EF4-FFF2-40B4-BE49-F238E27FC236}">
                <a16:creationId xmlns:a16="http://schemas.microsoft.com/office/drawing/2014/main" id="{B6AAE6F1-FA93-46D8-8D40-646EE5FAC89A}"/>
              </a:ext>
            </a:extLst>
          </p:cNvPr>
          <p:cNvSpPr txBox="1"/>
          <p:nvPr/>
        </p:nvSpPr>
        <p:spPr>
          <a:xfrm>
            <a:off x="4168471" y="2990726"/>
            <a:ext cx="2905419" cy="646331"/>
          </a:xfrm>
          <a:prstGeom prst="rect">
            <a:avLst/>
          </a:prstGeom>
          <a:solidFill>
            <a:srgbClr val="FFFFFF">
              <a:alpha val="80000"/>
            </a:srgbClr>
          </a:solidFill>
        </p:spPr>
        <p:txBody>
          <a:bodyPr wrap="square" rtlCol="0">
            <a:spAutoFit/>
          </a:bodyPr>
          <a:lstStyle/>
          <a:p>
            <a:pPr algn="l"/>
            <a:r>
              <a:rPr lang="en-US" sz="1800" b="0" dirty="0"/>
              <a:t>Change F1 to select native assigned to you</a:t>
            </a:r>
          </a:p>
        </p:txBody>
      </p:sp>
    </p:spTree>
    <p:extLst>
      <p:ext uri="{BB962C8B-B14F-4D97-AF65-F5344CB8AC3E}">
        <p14:creationId xmlns:p14="http://schemas.microsoft.com/office/powerpoint/2010/main" val="2388812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59A74-728C-48FC-ADBA-149256201644}"/>
              </a:ext>
            </a:extLst>
          </p:cNvPr>
          <p:cNvSpPr>
            <a:spLocks noGrp="1"/>
          </p:cNvSpPr>
          <p:nvPr>
            <p:ph type="title"/>
          </p:nvPr>
        </p:nvSpPr>
        <p:spPr>
          <a:xfrm>
            <a:off x="277102" y="274638"/>
            <a:ext cx="8635544" cy="1143000"/>
          </a:xfrm>
        </p:spPr>
        <p:txBody>
          <a:bodyPr/>
          <a:lstStyle/>
          <a:p>
            <a:pPr algn="l"/>
            <a:r>
              <a:rPr lang="en-US" dirty="0"/>
              <a:t>Select derivative |F</a:t>
            </a:r>
            <a:r>
              <a:rPr lang="en-US" baseline="-25000" dirty="0"/>
              <a:t>PH</a:t>
            </a:r>
            <a:r>
              <a:rPr lang="en-US" dirty="0"/>
              <a:t> |</a:t>
            </a:r>
            <a:endParaRPr lang="en-US" baseline="-25000" dirty="0"/>
          </a:p>
        </p:txBody>
      </p:sp>
      <p:pic>
        <p:nvPicPr>
          <p:cNvPr id="12" name="Picture 11">
            <a:extLst>
              <a:ext uri="{FF2B5EF4-FFF2-40B4-BE49-F238E27FC236}">
                <a16:creationId xmlns:a16="http://schemas.microsoft.com/office/drawing/2014/main" id="{FE6E3322-B043-498A-ADB6-33C89FCB0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487" y="1930913"/>
            <a:ext cx="8371877" cy="2996174"/>
          </a:xfrm>
          <a:prstGeom prst="rect">
            <a:avLst/>
          </a:prstGeom>
        </p:spPr>
      </p:pic>
      <p:sp>
        <p:nvSpPr>
          <p:cNvPr id="7" name="Rectangle 6">
            <a:extLst>
              <a:ext uri="{FF2B5EF4-FFF2-40B4-BE49-F238E27FC236}">
                <a16:creationId xmlns:a16="http://schemas.microsoft.com/office/drawing/2014/main" id="{0F367CFF-942B-4FA4-8660-C1C366981B51}"/>
              </a:ext>
            </a:extLst>
          </p:cNvPr>
          <p:cNvSpPr/>
          <p:nvPr/>
        </p:nvSpPr>
        <p:spPr>
          <a:xfrm>
            <a:off x="1420136" y="1710857"/>
            <a:ext cx="3679116" cy="2603351"/>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32EC159-937C-4B65-992A-D0EAA711B57D}"/>
              </a:ext>
            </a:extLst>
          </p:cNvPr>
          <p:cNvSpPr/>
          <p:nvPr/>
        </p:nvSpPr>
        <p:spPr>
          <a:xfrm>
            <a:off x="174969" y="1756454"/>
            <a:ext cx="8635544" cy="3366389"/>
          </a:xfrm>
          <a:prstGeom prst="rect">
            <a:avLst/>
          </a:prstGeom>
          <a:solidFill>
            <a:srgbClr val="FFFFFF">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3C73A983-5D2D-4313-86E9-310A164E3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207" y="1938109"/>
            <a:ext cx="5472422" cy="4204580"/>
          </a:xfrm>
          <a:prstGeom prst="rect">
            <a:avLst/>
          </a:prstGeom>
        </p:spPr>
      </p:pic>
      <p:sp>
        <p:nvSpPr>
          <p:cNvPr id="21" name="Rectangle 20">
            <a:extLst>
              <a:ext uri="{FF2B5EF4-FFF2-40B4-BE49-F238E27FC236}">
                <a16:creationId xmlns:a16="http://schemas.microsoft.com/office/drawing/2014/main" id="{1936676C-290C-40DB-86F4-64CF1E27349F}"/>
              </a:ext>
            </a:extLst>
          </p:cNvPr>
          <p:cNvSpPr/>
          <p:nvPr/>
        </p:nvSpPr>
        <p:spPr>
          <a:xfrm>
            <a:off x="4159404" y="3392936"/>
            <a:ext cx="1795430" cy="106777"/>
          </a:xfrm>
          <a:prstGeom prst="rect">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42A1E1C-5D7D-4AA3-BC71-7A1249D9E455}"/>
              </a:ext>
            </a:extLst>
          </p:cNvPr>
          <p:cNvSpPr/>
          <p:nvPr/>
        </p:nvSpPr>
        <p:spPr>
          <a:xfrm>
            <a:off x="4159404" y="3238136"/>
            <a:ext cx="1795430" cy="106777"/>
          </a:xfrm>
          <a:prstGeom prst="rect">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9A9E29A-80AE-42D0-BBD8-5382FE63A984}"/>
              </a:ext>
            </a:extLst>
          </p:cNvPr>
          <p:cNvSpPr/>
          <p:nvPr/>
        </p:nvSpPr>
        <p:spPr>
          <a:xfrm>
            <a:off x="2019953" y="3433460"/>
            <a:ext cx="2944570" cy="111508"/>
          </a:xfrm>
          <a:prstGeom prst="rect">
            <a:avLst/>
          </a:prstGeom>
          <a:solidFill>
            <a:srgbClr val="FEB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E85BD0F-EB63-4C64-856C-C3FE5D07E1FB}"/>
              </a:ext>
            </a:extLst>
          </p:cNvPr>
          <p:cNvSpPr/>
          <p:nvPr/>
        </p:nvSpPr>
        <p:spPr>
          <a:xfrm>
            <a:off x="2382284" y="3643147"/>
            <a:ext cx="2895456" cy="111508"/>
          </a:xfrm>
          <a:prstGeom prst="rect">
            <a:avLst/>
          </a:prstGeom>
          <a:solidFill>
            <a:srgbClr val="FEB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Right pointing backhand index">
            <a:extLst>
              <a:ext uri="{FF2B5EF4-FFF2-40B4-BE49-F238E27FC236}">
                <a16:creationId xmlns:a16="http://schemas.microsoft.com/office/drawing/2014/main" id="{99FD235E-BB85-4F1F-98FD-B785B75618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245004" y="2920802"/>
            <a:ext cx="914400" cy="914400"/>
          </a:xfrm>
          <a:prstGeom prst="rect">
            <a:avLst/>
          </a:prstGeom>
        </p:spPr>
      </p:pic>
      <p:sp>
        <p:nvSpPr>
          <p:cNvPr id="16" name="TextBox 15">
            <a:extLst>
              <a:ext uri="{FF2B5EF4-FFF2-40B4-BE49-F238E27FC236}">
                <a16:creationId xmlns:a16="http://schemas.microsoft.com/office/drawing/2014/main" id="{B6AAE6F1-FA93-46D8-8D40-646EE5FAC89A}"/>
              </a:ext>
            </a:extLst>
          </p:cNvPr>
          <p:cNvSpPr txBox="1"/>
          <p:nvPr/>
        </p:nvSpPr>
        <p:spPr>
          <a:xfrm>
            <a:off x="4168471" y="3133947"/>
            <a:ext cx="3288807" cy="646331"/>
          </a:xfrm>
          <a:prstGeom prst="rect">
            <a:avLst/>
          </a:prstGeom>
          <a:solidFill>
            <a:srgbClr val="FFFFFF">
              <a:alpha val="80000"/>
            </a:srgbClr>
          </a:solidFill>
        </p:spPr>
        <p:txBody>
          <a:bodyPr wrap="square" rtlCol="0">
            <a:spAutoFit/>
          </a:bodyPr>
          <a:lstStyle/>
          <a:p>
            <a:pPr algn="l"/>
            <a:r>
              <a:rPr lang="en-US" sz="1800" b="0" dirty="0"/>
              <a:t>Change F2 to select derivative assigned to you</a:t>
            </a:r>
          </a:p>
        </p:txBody>
      </p:sp>
    </p:spTree>
    <p:extLst>
      <p:ext uri="{BB962C8B-B14F-4D97-AF65-F5344CB8AC3E}">
        <p14:creationId xmlns:p14="http://schemas.microsoft.com/office/powerpoint/2010/main" val="9640743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59A74-728C-48FC-ADBA-149256201644}"/>
              </a:ext>
            </a:extLst>
          </p:cNvPr>
          <p:cNvSpPr>
            <a:spLocks noGrp="1"/>
          </p:cNvSpPr>
          <p:nvPr>
            <p:ph type="title"/>
          </p:nvPr>
        </p:nvSpPr>
        <p:spPr/>
        <p:txBody>
          <a:bodyPr/>
          <a:lstStyle/>
          <a:p>
            <a:pPr algn="l"/>
            <a:r>
              <a:rPr lang="en-US" dirty="0"/>
              <a:t>Select directory for map output. Enter title for map.</a:t>
            </a:r>
          </a:p>
        </p:txBody>
      </p:sp>
      <p:pic>
        <p:nvPicPr>
          <p:cNvPr id="12" name="Picture 11">
            <a:extLst>
              <a:ext uri="{FF2B5EF4-FFF2-40B4-BE49-F238E27FC236}">
                <a16:creationId xmlns:a16="http://schemas.microsoft.com/office/drawing/2014/main" id="{FE6E3322-B043-498A-ADB6-33C89FCB0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487" y="1930913"/>
            <a:ext cx="8371877" cy="2996174"/>
          </a:xfrm>
          <a:prstGeom prst="rect">
            <a:avLst/>
          </a:prstGeom>
        </p:spPr>
      </p:pic>
      <p:sp>
        <p:nvSpPr>
          <p:cNvPr id="7" name="Rectangle 6">
            <a:extLst>
              <a:ext uri="{FF2B5EF4-FFF2-40B4-BE49-F238E27FC236}">
                <a16:creationId xmlns:a16="http://schemas.microsoft.com/office/drawing/2014/main" id="{0F367CFF-942B-4FA4-8660-C1C366981B51}"/>
              </a:ext>
            </a:extLst>
          </p:cNvPr>
          <p:cNvSpPr/>
          <p:nvPr/>
        </p:nvSpPr>
        <p:spPr>
          <a:xfrm>
            <a:off x="1420136" y="1710857"/>
            <a:ext cx="3679116" cy="2603351"/>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32EC159-937C-4B65-992A-D0EAA711B57D}"/>
              </a:ext>
            </a:extLst>
          </p:cNvPr>
          <p:cNvSpPr/>
          <p:nvPr/>
        </p:nvSpPr>
        <p:spPr>
          <a:xfrm>
            <a:off x="174969" y="1756454"/>
            <a:ext cx="8635544" cy="3366389"/>
          </a:xfrm>
          <a:prstGeom prst="rect">
            <a:avLst/>
          </a:prstGeom>
          <a:solidFill>
            <a:srgbClr val="FFFFFF">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3C73A983-5D2D-4313-86E9-310A164E3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207" y="1938109"/>
            <a:ext cx="5472422" cy="4204580"/>
          </a:xfrm>
          <a:prstGeom prst="rect">
            <a:avLst/>
          </a:prstGeom>
        </p:spPr>
      </p:pic>
      <p:sp>
        <p:nvSpPr>
          <p:cNvPr id="25" name="Rectangle 24">
            <a:extLst>
              <a:ext uri="{FF2B5EF4-FFF2-40B4-BE49-F238E27FC236}">
                <a16:creationId xmlns:a16="http://schemas.microsoft.com/office/drawing/2014/main" id="{6E85BD0F-EB63-4C64-856C-C3FE5D07E1FB}"/>
              </a:ext>
            </a:extLst>
          </p:cNvPr>
          <p:cNvSpPr/>
          <p:nvPr/>
        </p:nvSpPr>
        <p:spPr>
          <a:xfrm>
            <a:off x="2382284" y="3643147"/>
            <a:ext cx="2895456" cy="111508"/>
          </a:xfrm>
          <a:prstGeom prst="rect">
            <a:avLst/>
          </a:prstGeom>
          <a:solidFill>
            <a:srgbClr val="FEB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Right pointing backhand index">
            <a:extLst>
              <a:ext uri="{FF2B5EF4-FFF2-40B4-BE49-F238E27FC236}">
                <a16:creationId xmlns:a16="http://schemas.microsoft.com/office/drawing/2014/main" id="{99FD235E-BB85-4F1F-98FD-B785B75618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990714">
            <a:off x="648014" y="3323078"/>
            <a:ext cx="914400" cy="914400"/>
          </a:xfrm>
          <a:prstGeom prst="rect">
            <a:avLst/>
          </a:prstGeom>
        </p:spPr>
      </p:pic>
      <p:sp>
        <p:nvSpPr>
          <p:cNvPr id="16" name="TextBox 15">
            <a:extLst>
              <a:ext uri="{FF2B5EF4-FFF2-40B4-BE49-F238E27FC236}">
                <a16:creationId xmlns:a16="http://schemas.microsoft.com/office/drawing/2014/main" id="{B6AAE6F1-FA93-46D8-8D40-646EE5FAC89A}"/>
              </a:ext>
            </a:extLst>
          </p:cNvPr>
          <p:cNvSpPr txBox="1"/>
          <p:nvPr/>
        </p:nvSpPr>
        <p:spPr>
          <a:xfrm>
            <a:off x="5217912" y="3352109"/>
            <a:ext cx="3288807" cy="646331"/>
          </a:xfrm>
          <a:prstGeom prst="rect">
            <a:avLst/>
          </a:prstGeom>
          <a:solidFill>
            <a:srgbClr val="FFFFFF">
              <a:alpha val="80000"/>
            </a:srgbClr>
          </a:solidFill>
        </p:spPr>
        <p:txBody>
          <a:bodyPr wrap="square" rtlCol="0">
            <a:spAutoFit/>
          </a:bodyPr>
          <a:lstStyle/>
          <a:p>
            <a:pPr algn="l"/>
            <a:r>
              <a:rPr lang="en-US" sz="1800" b="0" dirty="0"/>
              <a:t>Enter appropriate title for Patterson map output.</a:t>
            </a:r>
          </a:p>
        </p:txBody>
      </p:sp>
    </p:spTree>
    <p:extLst>
      <p:ext uri="{BB962C8B-B14F-4D97-AF65-F5344CB8AC3E}">
        <p14:creationId xmlns:p14="http://schemas.microsoft.com/office/powerpoint/2010/main" val="3417636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5E8172D-CA22-498E-B416-A9E74A81A208}"/>
              </a:ext>
            </a:extLst>
          </p:cNvPr>
          <p:cNvSpPr txBox="1">
            <a:spLocks/>
          </p:cNvSpPr>
          <p:nvPr/>
        </p:nvSpPr>
        <p:spPr>
          <a:xfrm>
            <a:off x="211205" y="274638"/>
            <a:ext cx="8781385" cy="114300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lvl="0" algn="l"/>
            <a:r>
              <a:rPr kumimoji="0" lang="en-US" sz="2600" b="0" i="0" u="none" strike="noStrike" kern="0" cap="none" spc="0" normalizeH="0" baseline="0" noProof="0" dirty="0">
                <a:ln>
                  <a:noFill/>
                </a:ln>
                <a:solidFill>
                  <a:srgbClr val="DADADA">
                    <a:lumMod val="10000"/>
                  </a:srgbClr>
                </a:solidFill>
                <a:effectLst/>
                <a:uLnTx/>
                <a:uFillTx/>
                <a:latin typeface="Arial"/>
                <a:ea typeface="+mj-ea"/>
                <a:cs typeface="+mj-cs"/>
              </a:rPr>
              <a:t>SAD phasing uses </a:t>
            </a:r>
            <a:r>
              <a:rPr lang="en-US" sz="2600" b="0" kern="0" dirty="0">
                <a:solidFill>
                  <a:srgbClr val="DADADA">
                    <a:lumMod val="10000"/>
                  </a:srgbClr>
                </a:solidFill>
                <a:effectLst/>
                <a:latin typeface="Arial"/>
              </a:rPr>
              <a:t>differences between measurements of |</a:t>
            </a:r>
            <a:r>
              <a:rPr lang="en-US" sz="2600" dirty="0">
                <a:solidFill>
                  <a:srgbClr val="00CC00"/>
                </a:solidFill>
                <a:effectLst/>
              </a:rPr>
              <a:t>F</a:t>
            </a:r>
            <a:r>
              <a:rPr lang="en-US" sz="2600" baseline="-25000" dirty="0">
                <a:solidFill>
                  <a:srgbClr val="00CC00"/>
                </a:solidFill>
                <a:effectLst/>
              </a:rPr>
              <a:t>PH(</a:t>
            </a:r>
            <a:r>
              <a:rPr lang="en-US" sz="2600" baseline="-38000" dirty="0" err="1">
                <a:solidFill>
                  <a:srgbClr val="00CC00"/>
                </a:solidFill>
                <a:effectLst/>
              </a:rPr>
              <a:t>h,k,l</a:t>
            </a:r>
            <a:r>
              <a:rPr lang="en-US" sz="2600" baseline="-38000" dirty="0">
                <a:solidFill>
                  <a:srgbClr val="00CC00"/>
                </a:solidFill>
                <a:effectLst/>
              </a:rPr>
              <a:t>)</a:t>
            </a:r>
            <a:r>
              <a:rPr lang="en-US" sz="2600" b="0" kern="0" dirty="0">
                <a:solidFill>
                  <a:srgbClr val="DADADA">
                    <a:lumMod val="10000"/>
                  </a:srgbClr>
                </a:solidFill>
                <a:effectLst/>
              </a:rPr>
              <a:t>|</a:t>
            </a:r>
            <a:r>
              <a:rPr lang="en-US" sz="2600" b="0" kern="0" dirty="0">
                <a:solidFill>
                  <a:srgbClr val="DADADA">
                    <a:lumMod val="10000"/>
                  </a:srgbClr>
                </a:solidFill>
                <a:effectLst/>
                <a:latin typeface="Arial"/>
              </a:rPr>
              <a:t> and </a:t>
            </a:r>
            <a:r>
              <a:rPr lang="en-US" sz="2600" b="0" kern="0" dirty="0">
                <a:solidFill>
                  <a:srgbClr val="DADADA">
                    <a:lumMod val="10000"/>
                  </a:srgbClr>
                </a:solidFill>
                <a:effectLst/>
              </a:rPr>
              <a:t>|</a:t>
            </a:r>
            <a:r>
              <a:rPr lang="en-US" sz="2600" dirty="0">
                <a:solidFill>
                  <a:srgbClr val="00CC00"/>
                </a:solidFill>
                <a:effectLst/>
              </a:rPr>
              <a:t>F</a:t>
            </a:r>
            <a:r>
              <a:rPr lang="en-US" sz="2600" baseline="-25000" dirty="0">
                <a:solidFill>
                  <a:srgbClr val="00CC00"/>
                </a:solidFill>
                <a:effectLst/>
              </a:rPr>
              <a:t>PH(-</a:t>
            </a:r>
            <a:r>
              <a:rPr lang="en-US" sz="2600" baseline="-38000" dirty="0">
                <a:solidFill>
                  <a:srgbClr val="00CC00"/>
                </a:solidFill>
                <a:effectLst/>
              </a:rPr>
              <a:t>h,-k,-l)</a:t>
            </a:r>
            <a:r>
              <a:rPr lang="en-US" sz="2600" b="0" kern="0" dirty="0">
                <a:solidFill>
                  <a:srgbClr val="DADADA">
                    <a:lumMod val="10000"/>
                  </a:srgbClr>
                </a:solidFill>
                <a:effectLst/>
              </a:rPr>
              <a:t>| </a:t>
            </a:r>
            <a:r>
              <a:rPr lang="en-US" sz="2600" b="0" kern="0" dirty="0">
                <a:solidFill>
                  <a:srgbClr val="DADADA">
                    <a:lumMod val="10000"/>
                  </a:srgbClr>
                </a:solidFill>
                <a:effectLst/>
                <a:latin typeface="Arial"/>
              </a:rPr>
              <a:t>(i.e. anomalous differences)</a:t>
            </a:r>
            <a:endParaRPr kumimoji="0" lang="en-US" sz="2600" b="0" i="0" u="none" strike="noStrike" kern="0" cap="none" spc="0" normalizeH="0" baseline="0" noProof="0" dirty="0">
              <a:ln>
                <a:noFill/>
              </a:ln>
              <a:solidFill>
                <a:srgbClr val="DADADA">
                  <a:lumMod val="10000"/>
                </a:srgbClr>
              </a:solidFill>
              <a:effectLst/>
              <a:uLnTx/>
              <a:uFillTx/>
              <a:latin typeface="Arial"/>
              <a:ea typeface="+mj-ea"/>
              <a:cs typeface="+mj-cs"/>
            </a:endParaRPr>
          </a:p>
        </p:txBody>
      </p:sp>
      <p:grpSp>
        <p:nvGrpSpPr>
          <p:cNvPr id="121" name="Group 120">
            <a:extLst>
              <a:ext uri="{FF2B5EF4-FFF2-40B4-BE49-F238E27FC236}">
                <a16:creationId xmlns:a16="http://schemas.microsoft.com/office/drawing/2014/main" id="{9210F010-B1E5-46BE-9793-F8F7B5DADD7E}"/>
              </a:ext>
            </a:extLst>
          </p:cNvPr>
          <p:cNvGrpSpPr>
            <a:grpSpLocks noChangeAspect="1"/>
          </p:cNvGrpSpPr>
          <p:nvPr/>
        </p:nvGrpSpPr>
        <p:grpSpPr>
          <a:xfrm>
            <a:off x="12994780" y="3334993"/>
            <a:ext cx="1268070" cy="1268070"/>
            <a:chOff x="5218819" y="2710742"/>
            <a:chExt cx="3200401" cy="3200401"/>
          </a:xfrm>
        </p:grpSpPr>
        <p:sp>
          <p:nvSpPr>
            <p:cNvPr id="122" name="Oval 121">
              <a:extLst>
                <a:ext uri="{FF2B5EF4-FFF2-40B4-BE49-F238E27FC236}">
                  <a16:creationId xmlns:a16="http://schemas.microsoft.com/office/drawing/2014/main" id="{FBACFE87-3DF2-46A4-B588-F1B9FC4A1EB3}"/>
                </a:ext>
              </a:extLst>
            </p:cNvPr>
            <p:cNvSpPr>
              <a:spLocks noChangeAspect="1"/>
            </p:cNvSpPr>
            <p:nvPr/>
          </p:nvSpPr>
          <p:spPr bwMode="auto">
            <a:xfrm>
              <a:off x="5218819" y="2710742"/>
              <a:ext cx="3200401" cy="3200401"/>
            </a:xfrm>
            <a:prstGeom prst="ellipse">
              <a:avLst/>
            </a:prstGeom>
            <a:noFill/>
            <a:ln w="3810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Helvetica" pitchFamily="34" charset="0"/>
                <a:ea typeface="+mn-ea"/>
                <a:cs typeface="+mn-cs"/>
              </a:endParaRPr>
            </a:p>
          </p:txBody>
        </p:sp>
        <p:sp>
          <p:nvSpPr>
            <p:cNvPr id="123" name="Oval 122">
              <a:extLst>
                <a:ext uri="{FF2B5EF4-FFF2-40B4-BE49-F238E27FC236}">
                  <a16:creationId xmlns:a16="http://schemas.microsoft.com/office/drawing/2014/main" id="{E43D83C4-FAA0-4C6F-97E0-F47A0B177384}"/>
                </a:ext>
              </a:extLst>
            </p:cNvPr>
            <p:cNvSpPr>
              <a:spLocks noChangeAspect="1"/>
            </p:cNvSpPr>
            <p:nvPr/>
          </p:nvSpPr>
          <p:spPr bwMode="auto">
            <a:xfrm>
              <a:off x="6800651" y="4298197"/>
              <a:ext cx="36576" cy="36576"/>
            </a:xfrm>
            <a:prstGeom prst="ellipse">
              <a:avLst/>
            </a:prstGeom>
            <a:solidFill>
              <a:srgbClr val="66FF33"/>
            </a:solidFill>
            <a:ln w="38100" cap="flat" cmpd="sng" algn="ctr">
              <a:solidFill>
                <a:srgbClr val="0070C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cxnSp>
        <p:nvCxnSpPr>
          <p:cNvPr id="4" name="Straight Arrow Connector 3">
            <a:extLst>
              <a:ext uri="{FF2B5EF4-FFF2-40B4-BE49-F238E27FC236}">
                <a16:creationId xmlns:a16="http://schemas.microsoft.com/office/drawing/2014/main" id="{85EBF665-71C3-47F7-B617-F9C011042B68}"/>
              </a:ext>
            </a:extLst>
          </p:cNvPr>
          <p:cNvCxnSpPr>
            <a:cxnSpLocks/>
            <a:stCxn id="123" idx="7"/>
          </p:cNvCxnSpPr>
          <p:nvPr/>
        </p:nvCxnSpPr>
        <p:spPr bwMode="auto">
          <a:xfrm flipH="1">
            <a:off x="13079654" y="3966100"/>
            <a:ext cx="554253" cy="314702"/>
          </a:xfrm>
          <a:prstGeom prst="straightConnector1">
            <a:avLst/>
          </a:prstGeom>
          <a:noFill/>
          <a:ln w="38100" cap="flat" cmpd="sng" algn="ctr">
            <a:solidFill>
              <a:srgbClr val="0070C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 name="Group 9">
            <a:extLst>
              <a:ext uri="{FF2B5EF4-FFF2-40B4-BE49-F238E27FC236}">
                <a16:creationId xmlns:a16="http://schemas.microsoft.com/office/drawing/2014/main" id="{BDED7724-6F1E-40CE-BA66-6747DEF17E5B}"/>
              </a:ext>
            </a:extLst>
          </p:cNvPr>
          <p:cNvGrpSpPr/>
          <p:nvPr/>
        </p:nvGrpSpPr>
        <p:grpSpPr>
          <a:xfrm>
            <a:off x="11183092" y="3504592"/>
            <a:ext cx="1306112" cy="1306112"/>
            <a:chOff x="19949420" y="416385"/>
            <a:chExt cx="3013862" cy="3013862"/>
          </a:xfrm>
        </p:grpSpPr>
        <p:cxnSp>
          <p:nvCxnSpPr>
            <p:cNvPr id="162" name="Straight Arrow Connector 161">
              <a:extLst>
                <a:ext uri="{FF2B5EF4-FFF2-40B4-BE49-F238E27FC236}">
                  <a16:creationId xmlns:a16="http://schemas.microsoft.com/office/drawing/2014/main" id="{29BDEAE4-84C9-4163-9217-E7BC5E74F3FC}"/>
                </a:ext>
              </a:extLst>
            </p:cNvPr>
            <p:cNvCxnSpPr>
              <a:cxnSpLocks/>
            </p:cNvCxnSpPr>
            <p:nvPr/>
          </p:nvCxnSpPr>
          <p:spPr bwMode="auto">
            <a:xfrm>
              <a:off x="21468453" y="1899310"/>
              <a:ext cx="503729" cy="558807"/>
            </a:xfrm>
            <a:prstGeom prst="straightConnector1">
              <a:avLst/>
            </a:prstGeom>
            <a:noFill/>
            <a:ln w="12700" cap="flat" cmpd="sng" algn="ctr">
              <a:solidFill>
                <a:srgbClr val="CC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1" name="Group 140">
              <a:extLst>
                <a:ext uri="{FF2B5EF4-FFF2-40B4-BE49-F238E27FC236}">
                  <a16:creationId xmlns:a16="http://schemas.microsoft.com/office/drawing/2014/main" id="{97A2909D-F2C5-43A0-B9D3-4BE67E680C29}"/>
                </a:ext>
              </a:extLst>
            </p:cNvPr>
            <p:cNvGrpSpPr>
              <a:grpSpLocks noChangeAspect="1"/>
            </p:cNvGrpSpPr>
            <p:nvPr/>
          </p:nvGrpSpPr>
          <p:grpSpPr>
            <a:xfrm>
              <a:off x="19949420" y="416385"/>
              <a:ext cx="3013862" cy="3013862"/>
              <a:chOff x="5218819" y="2710742"/>
              <a:chExt cx="3200401" cy="3200401"/>
            </a:xfrm>
          </p:grpSpPr>
          <p:sp>
            <p:nvSpPr>
              <p:cNvPr id="142" name="Oval 141">
                <a:extLst>
                  <a:ext uri="{FF2B5EF4-FFF2-40B4-BE49-F238E27FC236}">
                    <a16:creationId xmlns:a16="http://schemas.microsoft.com/office/drawing/2014/main" id="{4F39FEDD-C362-48B0-B4C7-E2B06AE0B4B1}"/>
                  </a:ext>
                </a:extLst>
              </p:cNvPr>
              <p:cNvSpPr>
                <a:spLocks noChangeAspect="1"/>
              </p:cNvSpPr>
              <p:nvPr/>
            </p:nvSpPr>
            <p:spPr bwMode="auto">
              <a:xfrm>
                <a:off x="5218819" y="2710742"/>
                <a:ext cx="3200401" cy="3200401"/>
              </a:xfrm>
              <a:prstGeom prst="ellipse">
                <a:avLst/>
              </a:prstGeom>
              <a:noFill/>
              <a:ln w="12700" cap="flat" cmpd="sng" algn="ctr">
                <a:solidFill>
                  <a:srgbClr val="2CB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Helvetica" pitchFamily="34" charset="0"/>
                  <a:ea typeface="+mn-ea"/>
                  <a:cs typeface="+mn-cs"/>
                </a:endParaRPr>
              </a:p>
            </p:txBody>
          </p:sp>
          <p:sp>
            <p:nvSpPr>
              <p:cNvPr id="143" name="Oval 142">
                <a:extLst>
                  <a:ext uri="{FF2B5EF4-FFF2-40B4-BE49-F238E27FC236}">
                    <a16:creationId xmlns:a16="http://schemas.microsoft.com/office/drawing/2014/main" id="{722486F4-D4F9-42AC-8AD0-0E9C06FF2071}"/>
                  </a:ext>
                </a:extLst>
              </p:cNvPr>
              <p:cNvSpPr>
                <a:spLocks noChangeAspect="1"/>
              </p:cNvSpPr>
              <p:nvPr/>
            </p:nvSpPr>
            <p:spPr bwMode="auto">
              <a:xfrm>
                <a:off x="6800651" y="4298197"/>
                <a:ext cx="36576" cy="36576"/>
              </a:xfrm>
              <a:prstGeom prst="ellipse">
                <a:avLst/>
              </a:prstGeom>
              <a:noFill/>
              <a:ln w="12700" cap="flat" cmpd="dbl" algn="ctr">
                <a:solidFill>
                  <a:srgbClr val="2CB8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grpSp>
        <p:nvGrpSpPr>
          <p:cNvPr id="8" name="Group 7">
            <a:extLst>
              <a:ext uri="{FF2B5EF4-FFF2-40B4-BE49-F238E27FC236}">
                <a16:creationId xmlns:a16="http://schemas.microsoft.com/office/drawing/2014/main" id="{8113A864-36C8-424B-AA18-6CDFF6585310}"/>
              </a:ext>
            </a:extLst>
          </p:cNvPr>
          <p:cNvGrpSpPr/>
          <p:nvPr/>
        </p:nvGrpSpPr>
        <p:grpSpPr>
          <a:xfrm>
            <a:off x="9893286" y="-344756"/>
            <a:ext cx="1426579" cy="1426578"/>
            <a:chOff x="8419220" y="-4943702"/>
            <a:chExt cx="3291840" cy="3291840"/>
          </a:xfrm>
        </p:grpSpPr>
        <p:grpSp>
          <p:nvGrpSpPr>
            <p:cNvPr id="124" name="Group 123">
              <a:extLst>
                <a:ext uri="{FF2B5EF4-FFF2-40B4-BE49-F238E27FC236}">
                  <a16:creationId xmlns:a16="http://schemas.microsoft.com/office/drawing/2014/main" id="{52F6784C-32C5-4887-AA9B-2FFE0055565B}"/>
                </a:ext>
              </a:extLst>
            </p:cNvPr>
            <p:cNvGrpSpPr>
              <a:grpSpLocks noChangeAspect="1"/>
            </p:cNvGrpSpPr>
            <p:nvPr/>
          </p:nvGrpSpPr>
          <p:grpSpPr>
            <a:xfrm>
              <a:off x="8419220" y="-4943702"/>
              <a:ext cx="3291840" cy="3291840"/>
              <a:chOff x="5328720" y="2886420"/>
              <a:chExt cx="3108960" cy="3108960"/>
            </a:xfrm>
            <a:effectLst/>
          </p:grpSpPr>
          <p:sp>
            <p:nvSpPr>
              <p:cNvPr id="125" name="Oval 124">
                <a:extLst>
                  <a:ext uri="{FF2B5EF4-FFF2-40B4-BE49-F238E27FC236}">
                    <a16:creationId xmlns:a16="http://schemas.microsoft.com/office/drawing/2014/main" id="{99CC642B-961D-490C-BA62-0D836723E6F6}"/>
                  </a:ext>
                </a:extLst>
              </p:cNvPr>
              <p:cNvSpPr>
                <a:spLocks noChangeAspect="1"/>
              </p:cNvSpPr>
              <p:nvPr/>
            </p:nvSpPr>
            <p:spPr bwMode="auto">
              <a:xfrm>
                <a:off x="5328720" y="2886420"/>
                <a:ext cx="3108960" cy="3108960"/>
              </a:xfrm>
              <a:prstGeom prst="ellipse">
                <a:avLst/>
              </a:prstGeom>
              <a:noFill/>
              <a:ln w="19050" cap="flat" cmpd="sng" algn="ctr">
                <a:solidFill>
                  <a:srgbClr val="35D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126" name="Oval 125">
                <a:extLst>
                  <a:ext uri="{FF2B5EF4-FFF2-40B4-BE49-F238E27FC236}">
                    <a16:creationId xmlns:a16="http://schemas.microsoft.com/office/drawing/2014/main" id="{81792F9A-2A9C-4EF5-980D-4AF03C903BF8}"/>
                  </a:ext>
                </a:extLst>
              </p:cNvPr>
              <p:cNvSpPr>
                <a:spLocks noChangeAspect="1"/>
              </p:cNvSpPr>
              <p:nvPr/>
            </p:nvSpPr>
            <p:spPr bwMode="auto">
              <a:xfrm>
                <a:off x="6867341" y="4425246"/>
                <a:ext cx="36576" cy="36576"/>
              </a:xfrm>
              <a:prstGeom prst="ellipse">
                <a:avLst/>
              </a:prstGeom>
              <a:solidFill>
                <a:srgbClr val="35DE00"/>
              </a:solidFill>
              <a:ln w="3175" cap="flat" cmpd="sng" algn="ctr">
                <a:solidFill>
                  <a:srgbClr val="35DE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cxnSp>
          <p:nvCxnSpPr>
            <p:cNvPr id="159" name="Straight Arrow Connector 158">
              <a:extLst>
                <a:ext uri="{FF2B5EF4-FFF2-40B4-BE49-F238E27FC236}">
                  <a16:creationId xmlns:a16="http://schemas.microsoft.com/office/drawing/2014/main" id="{C7F5276F-BDC0-4A04-AAEA-0FF03846CEE4}"/>
                </a:ext>
              </a:extLst>
            </p:cNvPr>
            <p:cNvCxnSpPr>
              <a:cxnSpLocks/>
              <a:stCxn id="126" idx="4"/>
            </p:cNvCxnSpPr>
            <p:nvPr/>
          </p:nvCxnSpPr>
          <p:spPr bwMode="auto">
            <a:xfrm>
              <a:off x="10067712" y="-3275629"/>
              <a:ext cx="448385" cy="681088"/>
            </a:xfrm>
            <a:prstGeom prst="straightConnector1">
              <a:avLst/>
            </a:prstGeom>
            <a:noFill/>
            <a:ln w="12700" cap="flat" cmpd="sng" algn="ctr">
              <a:solidFill>
                <a:srgbClr val="FF33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10">
            <a:extLst>
              <a:ext uri="{FF2B5EF4-FFF2-40B4-BE49-F238E27FC236}">
                <a16:creationId xmlns:a16="http://schemas.microsoft.com/office/drawing/2014/main" id="{8DEC7F07-C7FB-41D8-A520-91925F4931AA}"/>
              </a:ext>
            </a:extLst>
          </p:cNvPr>
          <p:cNvGrpSpPr/>
          <p:nvPr/>
        </p:nvGrpSpPr>
        <p:grpSpPr>
          <a:xfrm>
            <a:off x="11821299" y="1806182"/>
            <a:ext cx="1426579" cy="1426578"/>
            <a:chOff x="15063776" y="507733"/>
            <a:chExt cx="3291840" cy="3291840"/>
          </a:xfrm>
        </p:grpSpPr>
        <p:cxnSp>
          <p:nvCxnSpPr>
            <p:cNvPr id="145" name="Straight Arrow Connector 144">
              <a:extLst>
                <a:ext uri="{FF2B5EF4-FFF2-40B4-BE49-F238E27FC236}">
                  <a16:creationId xmlns:a16="http://schemas.microsoft.com/office/drawing/2014/main" id="{823FBB24-7EF8-48D3-A369-43C58FF13654}"/>
                </a:ext>
              </a:extLst>
            </p:cNvPr>
            <p:cNvCxnSpPr>
              <a:cxnSpLocks/>
              <a:stCxn id="118" idx="4"/>
            </p:cNvCxnSpPr>
            <p:nvPr/>
          </p:nvCxnSpPr>
          <p:spPr bwMode="auto">
            <a:xfrm flipH="1">
              <a:off x="16657580" y="2175806"/>
              <a:ext cx="54688" cy="246926"/>
            </a:xfrm>
            <a:prstGeom prst="straightConnector1">
              <a:avLst/>
            </a:prstGeom>
            <a:noFill/>
            <a:ln w="12700" cap="flat" cmpd="sng" algn="ctr">
              <a:solidFill>
                <a:srgbClr val="FF33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9" name="Group 118">
              <a:extLst>
                <a:ext uri="{FF2B5EF4-FFF2-40B4-BE49-F238E27FC236}">
                  <a16:creationId xmlns:a16="http://schemas.microsoft.com/office/drawing/2014/main" id="{B49C6718-96B7-4F68-A9E9-D54B33671F92}"/>
                </a:ext>
              </a:extLst>
            </p:cNvPr>
            <p:cNvGrpSpPr>
              <a:grpSpLocks noChangeAspect="1"/>
            </p:cNvGrpSpPr>
            <p:nvPr/>
          </p:nvGrpSpPr>
          <p:grpSpPr>
            <a:xfrm>
              <a:off x="15063776" y="507733"/>
              <a:ext cx="3291840" cy="3291840"/>
              <a:chOff x="5328720" y="2886420"/>
              <a:chExt cx="3108960" cy="3108960"/>
            </a:xfrm>
            <a:effectLst/>
          </p:grpSpPr>
          <p:sp>
            <p:nvSpPr>
              <p:cNvPr id="88" name="Oval 87">
                <a:extLst>
                  <a:ext uri="{FF2B5EF4-FFF2-40B4-BE49-F238E27FC236}">
                    <a16:creationId xmlns:a16="http://schemas.microsoft.com/office/drawing/2014/main" id="{FC3C9FF2-1044-4ECA-940A-6ECE4B0C036E}"/>
                  </a:ext>
                </a:extLst>
              </p:cNvPr>
              <p:cNvSpPr>
                <a:spLocks noChangeAspect="1"/>
              </p:cNvSpPr>
              <p:nvPr/>
            </p:nvSpPr>
            <p:spPr bwMode="auto">
              <a:xfrm>
                <a:off x="5328720" y="2886420"/>
                <a:ext cx="3108960" cy="3108960"/>
              </a:xfrm>
              <a:prstGeom prst="ellipse">
                <a:avLst/>
              </a:prstGeom>
              <a:noFill/>
              <a:ln w="19050" cap="flat" cmpd="sng" algn="ctr">
                <a:solidFill>
                  <a:srgbClr val="66FF3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118" name="Oval 117">
                <a:extLst>
                  <a:ext uri="{FF2B5EF4-FFF2-40B4-BE49-F238E27FC236}">
                    <a16:creationId xmlns:a16="http://schemas.microsoft.com/office/drawing/2014/main" id="{B45992A2-7556-4D4B-9796-D76755D386E9}"/>
                  </a:ext>
                </a:extLst>
              </p:cNvPr>
              <p:cNvSpPr>
                <a:spLocks noChangeAspect="1"/>
              </p:cNvSpPr>
              <p:nvPr/>
            </p:nvSpPr>
            <p:spPr bwMode="auto">
              <a:xfrm>
                <a:off x="6867341" y="4425246"/>
                <a:ext cx="36576" cy="36576"/>
              </a:xfrm>
              <a:prstGeom prst="ellipse">
                <a:avLst/>
              </a:prstGeom>
              <a:solidFill>
                <a:srgbClr val="66FF33"/>
              </a:solidFill>
              <a:ln w="3175" cap="flat" cmpd="sng" algn="ctr">
                <a:solidFill>
                  <a:srgbClr val="66FF33"/>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grpSp>
        <p:nvGrpSpPr>
          <p:cNvPr id="12" name="Group 11">
            <a:extLst>
              <a:ext uri="{FF2B5EF4-FFF2-40B4-BE49-F238E27FC236}">
                <a16:creationId xmlns:a16="http://schemas.microsoft.com/office/drawing/2014/main" id="{453D79E7-2D00-4A47-81FB-0317A8E1C89B}"/>
              </a:ext>
            </a:extLst>
          </p:cNvPr>
          <p:cNvGrpSpPr/>
          <p:nvPr/>
        </p:nvGrpSpPr>
        <p:grpSpPr>
          <a:xfrm>
            <a:off x="9515559" y="3361276"/>
            <a:ext cx="1386952" cy="1386952"/>
            <a:chOff x="7824506" y="5011826"/>
            <a:chExt cx="3200401" cy="3200401"/>
          </a:xfrm>
        </p:grpSpPr>
        <p:grpSp>
          <p:nvGrpSpPr>
            <p:cNvPr id="117" name="Group 116">
              <a:extLst>
                <a:ext uri="{FF2B5EF4-FFF2-40B4-BE49-F238E27FC236}">
                  <a16:creationId xmlns:a16="http://schemas.microsoft.com/office/drawing/2014/main" id="{38E18231-CC93-453E-8848-7185567AFEAD}"/>
                </a:ext>
              </a:extLst>
            </p:cNvPr>
            <p:cNvGrpSpPr/>
            <p:nvPr/>
          </p:nvGrpSpPr>
          <p:grpSpPr>
            <a:xfrm>
              <a:off x="7824506" y="5011826"/>
              <a:ext cx="3200401" cy="3200401"/>
              <a:chOff x="5218819" y="2710742"/>
              <a:chExt cx="3200401" cy="3200401"/>
            </a:xfrm>
          </p:grpSpPr>
          <p:sp>
            <p:nvSpPr>
              <p:cNvPr id="96" name="Oval 95">
                <a:extLst>
                  <a:ext uri="{FF2B5EF4-FFF2-40B4-BE49-F238E27FC236}">
                    <a16:creationId xmlns:a16="http://schemas.microsoft.com/office/drawing/2014/main" id="{968612A7-D020-418B-8FB3-DE7073A2B8AB}"/>
                  </a:ext>
                </a:extLst>
              </p:cNvPr>
              <p:cNvSpPr>
                <a:spLocks noChangeAspect="1"/>
              </p:cNvSpPr>
              <p:nvPr/>
            </p:nvSpPr>
            <p:spPr bwMode="auto">
              <a:xfrm>
                <a:off x="5218819" y="2710742"/>
                <a:ext cx="3200401" cy="3200401"/>
              </a:xfrm>
              <a:prstGeom prst="ellipse">
                <a:avLst/>
              </a:prstGeom>
              <a:noFill/>
              <a:ln w="38100" cap="flat" cmpd="sng" algn="ctr">
                <a:solidFill>
                  <a:srgbClr val="66FF3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Helvetica" pitchFamily="34" charset="0"/>
                  <a:ea typeface="+mn-ea"/>
                  <a:cs typeface="+mn-cs"/>
                </a:endParaRPr>
              </a:p>
            </p:txBody>
          </p:sp>
          <p:sp>
            <p:nvSpPr>
              <p:cNvPr id="115" name="Oval 114">
                <a:extLst>
                  <a:ext uri="{FF2B5EF4-FFF2-40B4-BE49-F238E27FC236}">
                    <a16:creationId xmlns:a16="http://schemas.microsoft.com/office/drawing/2014/main" id="{8BDD550A-7069-4A40-96C3-2A88228088A7}"/>
                  </a:ext>
                </a:extLst>
              </p:cNvPr>
              <p:cNvSpPr>
                <a:spLocks noChangeAspect="1"/>
              </p:cNvSpPr>
              <p:nvPr/>
            </p:nvSpPr>
            <p:spPr bwMode="auto">
              <a:xfrm>
                <a:off x="6800651" y="4298197"/>
                <a:ext cx="36576" cy="36576"/>
              </a:xfrm>
              <a:prstGeom prst="ellipse">
                <a:avLst/>
              </a:prstGeom>
              <a:solidFill>
                <a:srgbClr val="66FF33"/>
              </a:solidFill>
              <a:ln w="19050" cap="flat" cmpd="dbl" algn="ctr">
                <a:solidFill>
                  <a:srgbClr val="39EE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cxnSp>
          <p:nvCxnSpPr>
            <p:cNvPr id="80" name="Straight Arrow Connector 79">
              <a:extLst>
                <a:ext uri="{FF2B5EF4-FFF2-40B4-BE49-F238E27FC236}">
                  <a16:creationId xmlns:a16="http://schemas.microsoft.com/office/drawing/2014/main" id="{A754008A-E3D7-41FF-8A41-0C7A808221BA}"/>
                </a:ext>
              </a:extLst>
            </p:cNvPr>
            <p:cNvCxnSpPr>
              <a:cxnSpLocks/>
            </p:cNvCxnSpPr>
            <p:nvPr/>
          </p:nvCxnSpPr>
          <p:spPr bwMode="auto">
            <a:xfrm>
              <a:off x="9424626" y="6635857"/>
              <a:ext cx="125344" cy="365648"/>
            </a:xfrm>
            <a:prstGeom prst="straightConnector1">
              <a:avLst/>
            </a:prstGeom>
            <a:noFill/>
            <a:ln w="38100" cap="flat" cmpd="sng" algn="ctr">
              <a:solidFill>
                <a:srgbClr val="FF33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 name="Group 80">
            <a:extLst>
              <a:ext uri="{FF2B5EF4-FFF2-40B4-BE49-F238E27FC236}">
                <a16:creationId xmlns:a16="http://schemas.microsoft.com/office/drawing/2014/main" id="{91BD08F6-FA57-4761-8F9B-6F0D7D124F7A}"/>
              </a:ext>
            </a:extLst>
          </p:cNvPr>
          <p:cNvGrpSpPr/>
          <p:nvPr/>
        </p:nvGrpSpPr>
        <p:grpSpPr>
          <a:xfrm>
            <a:off x="2942303" y="-4952298"/>
            <a:ext cx="4307484" cy="4307484"/>
            <a:chOff x="4797739" y="2450767"/>
            <a:chExt cx="4307484" cy="4307484"/>
          </a:xfrm>
        </p:grpSpPr>
        <p:cxnSp>
          <p:nvCxnSpPr>
            <p:cNvPr id="83" name="Straight Connector 82">
              <a:extLst>
                <a:ext uri="{FF2B5EF4-FFF2-40B4-BE49-F238E27FC236}">
                  <a16:creationId xmlns:a16="http://schemas.microsoft.com/office/drawing/2014/main" id="{0D61ADE8-D007-4BE3-BD5F-3A8D15B32E26}"/>
                </a:ext>
              </a:extLst>
            </p:cNvPr>
            <p:cNvCxnSpPr>
              <a:cxnSpLocks/>
            </p:cNvCxnSpPr>
            <p:nvPr/>
          </p:nvCxnSpPr>
          <p:spPr bwMode="auto">
            <a:xfrm rot="16200000" flipH="1">
              <a:off x="6932926" y="2566027"/>
              <a:ext cx="37109" cy="4307484"/>
            </a:xfrm>
            <a:prstGeom prst="line">
              <a:avLst/>
            </a:prstGeom>
            <a:noFill/>
            <a:ln w="3175" cap="flat" cmpd="sng" algn="ctr">
              <a:solidFill>
                <a:schemeClr val="accent2">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Connector 83">
              <a:extLst>
                <a:ext uri="{FF2B5EF4-FFF2-40B4-BE49-F238E27FC236}">
                  <a16:creationId xmlns:a16="http://schemas.microsoft.com/office/drawing/2014/main" id="{537A0A7D-EA42-4842-A42E-782BD4E95955}"/>
                </a:ext>
              </a:extLst>
            </p:cNvPr>
            <p:cNvCxnSpPr>
              <a:cxnSpLocks/>
            </p:cNvCxnSpPr>
            <p:nvPr/>
          </p:nvCxnSpPr>
          <p:spPr bwMode="auto">
            <a:xfrm flipH="1">
              <a:off x="6948931" y="2450767"/>
              <a:ext cx="37109" cy="4307484"/>
            </a:xfrm>
            <a:prstGeom prst="line">
              <a:avLst/>
            </a:prstGeom>
            <a:noFill/>
            <a:ln w="3175" cap="flat" cmpd="sng" algn="ctr">
              <a:solidFill>
                <a:schemeClr val="accent2">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3" name="Group 182">
            <a:extLst>
              <a:ext uri="{FF2B5EF4-FFF2-40B4-BE49-F238E27FC236}">
                <a16:creationId xmlns:a16="http://schemas.microsoft.com/office/drawing/2014/main" id="{1017CF16-51A8-4C94-AC19-029059F3B6D3}"/>
              </a:ext>
            </a:extLst>
          </p:cNvPr>
          <p:cNvGrpSpPr/>
          <p:nvPr/>
        </p:nvGrpSpPr>
        <p:grpSpPr>
          <a:xfrm>
            <a:off x="9831093" y="1209503"/>
            <a:ext cx="1386952" cy="1426578"/>
            <a:chOff x="12716308" y="-3692100"/>
            <a:chExt cx="3200401" cy="3291840"/>
          </a:xfrm>
        </p:grpSpPr>
        <p:grpSp>
          <p:nvGrpSpPr>
            <p:cNvPr id="184" name="Group 183">
              <a:extLst>
                <a:ext uri="{FF2B5EF4-FFF2-40B4-BE49-F238E27FC236}">
                  <a16:creationId xmlns:a16="http://schemas.microsoft.com/office/drawing/2014/main" id="{D011DB2D-BB88-46D7-8455-59048DBDB586}"/>
                </a:ext>
              </a:extLst>
            </p:cNvPr>
            <p:cNvGrpSpPr/>
            <p:nvPr/>
          </p:nvGrpSpPr>
          <p:grpSpPr>
            <a:xfrm>
              <a:off x="12716308" y="-3692100"/>
              <a:ext cx="3200401" cy="3291840"/>
              <a:chOff x="5218819" y="2710742"/>
              <a:chExt cx="3200401" cy="3200401"/>
            </a:xfrm>
          </p:grpSpPr>
          <p:sp>
            <p:nvSpPr>
              <p:cNvPr id="186" name="Oval 185">
                <a:extLst>
                  <a:ext uri="{FF2B5EF4-FFF2-40B4-BE49-F238E27FC236}">
                    <a16:creationId xmlns:a16="http://schemas.microsoft.com/office/drawing/2014/main" id="{C72E47E2-8D97-4B42-BA5C-CE1B85740083}"/>
                  </a:ext>
                </a:extLst>
              </p:cNvPr>
              <p:cNvSpPr>
                <a:spLocks noChangeAspect="1"/>
              </p:cNvSpPr>
              <p:nvPr/>
            </p:nvSpPr>
            <p:spPr bwMode="auto">
              <a:xfrm>
                <a:off x="5218819" y="2710742"/>
                <a:ext cx="3200401" cy="3200401"/>
              </a:xfrm>
              <a:prstGeom prst="ellipse">
                <a:avLst/>
              </a:prstGeom>
              <a:noFill/>
              <a:ln w="38100" cap="flat" cmpd="sng" algn="ctr">
                <a:solidFill>
                  <a:srgbClr val="35D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Helvetica" pitchFamily="34" charset="0"/>
                  <a:ea typeface="+mn-ea"/>
                  <a:cs typeface="+mn-cs"/>
                </a:endParaRPr>
              </a:p>
            </p:txBody>
          </p:sp>
          <p:sp>
            <p:nvSpPr>
              <p:cNvPr id="187" name="Oval 186">
                <a:extLst>
                  <a:ext uri="{FF2B5EF4-FFF2-40B4-BE49-F238E27FC236}">
                    <a16:creationId xmlns:a16="http://schemas.microsoft.com/office/drawing/2014/main" id="{D91EE7C6-C958-428C-BE7A-5023636E653F}"/>
                  </a:ext>
                </a:extLst>
              </p:cNvPr>
              <p:cNvSpPr>
                <a:spLocks noChangeAspect="1"/>
              </p:cNvSpPr>
              <p:nvPr/>
            </p:nvSpPr>
            <p:spPr bwMode="auto">
              <a:xfrm>
                <a:off x="6800651" y="4298197"/>
                <a:ext cx="36576" cy="36576"/>
              </a:xfrm>
              <a:prstGeom prst="ellipse">
                <a:avLst/>
              </a:prstGeom>
              <a:solidFill>
                <a:srgbClr val="35DE00"/>
              </a:solidFill>
              <a:ln w="19050" cap="flat" cmpd="dbl" algn="ctr">
                <a:solidFill>
                  <a:srgbClr val="35DE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cxnSp>
          <p:nvCxnSpPr>
            <p:cNvPr id="185" name="Straight Arrow Connector 184">
              <a:extLst>
                <a:ext uri="{FF2B5EF4-FFF2-40B4-BE49-F238E27FC236}">
                  <a16:creationId xmlns:a16="http://schemas.microsoft.com/office/drawing/2014/main" id="{6F6E2496-3894-4C57-9DD7-6493F35CE106}"/>
                </a:ext>
              </a:extLst>
            </p:cNvPr>
            <p:cNvCxnSpPr>
              <a:cxnSpLocks/>
              <a:stCxn id="187" idx="5"/>
            </p:cNvCxnSpPr>
            <p:nvPr/>
          </p:nvCxnSpPr>
          <p:spPr bwMode="auto">
            <a:xfrm>
              <a:off x="14329360" y="-2027178"/>
              <a:ext cx="352765" cy="600951"/>
            </a:xfrm>
            <a:prstGeom prst="straightConnector1">
              <a:avLst/>
            </a:prstGeom>
            <a:noFill/>
            <a:ln w="381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 name="Group 85">
            <a:extLst>
              <a:ext uri="{FF2B5EF4-FFF2-40B4-BE49-F238E27FC236}">
                <a16:creationId xmlns:a16="http://schemas.microsoft.com/office/drawing/2014/main" id="{2415B71F-4BB9-423A-A4D6-0404A48B7593}"/>
              </a:ext>
            </a:extLst>
          </p:cNvPr>
          <p:cNvGrpSpPr/>
          <p:nvPr/>
        </p:nvGrpSpPr>
        <p:grpSpPr>
          <a:xfrm>
            <a:off x="3777078" y="2822871"/>
            <a:ext cx="1268070" cy="1268070"/>
            <a:chOff x="19794282" y="-3544203"/>
            <a:chExt cx="2926080" cy="2926080"/>
          </a:xfrm>
        </p:grpSpPr>
        <p:grpSp>
          <p:nvGrpSpPr>
            <p:cNvPr id="87" name="Group 86">
              <a:extLst>
                <a:ext uri="{FF2B5EF4-FFF2-40B4-BE49-F238E27FC236}">
                  <a16:creationId xmlns:a16="http://schemas.microsoft.com/office/drawing/2014/main" id="{D38AECEB-CEC5-4EDC-A982-E12EC4AAA90A}"/>
                </a:ext>
              </a:extLst>
            </p:cNvPr>
            <p:cNvGrpSpPr>
              <a:grpSpLocks noChangeAspect="1"/>
            </p:cNvGrpSpPr>
            <p:nvPr/>
          </p:nvGrpSpPr>
          <p:grpSpPr>
            <a:xfrm>
              <a:off x="19794282" y="-3544203"/>
              <a:ext cx="2926080" cy="2926080"/>
              <a:chOff x="5218819" y="2710742"/>
              <a:chExt cx="3200401" cy="3200401"/>
            </a:xfrm>
          </p:grpSpPr>
          <p:sp>
            <p:nvSpPr>
              <p:cNvPr id="90" name="Oval 89">
                <a:extLst>
                  <a:ext uri="{FF2B5EF4-FFF2-40B4-BE49-F238E27FC236}">
                    <a16:creationId xmlns:a16="http://schemas.microsoft.com/office/drawing/2014/main" id="{EAA4FE25-F774-4111-B9A8-291D8EFAEA79}"/>
                  </a:ext>
                </a:extLst>
              </p:cNvPr>
              <p:cNvSpPr>
                <a:spLocks noChangeAspect="1"/>
              </p:cNvSpPr>
              <p:nvPr/>
            </p:nvSpPr>
            <p:spPr bwMode="auto">
              <a:xfrm>
                <a:off x="5218819" y="2710742"/>
                <a:ext cx="3200401" cy="3200401"/>
              </a:xfrm>
              <a:prstGeom prst="ellipse">
                <a:avLst/>
              </a:prstGeom>
              <a:noFill/>
              <a:ln w="38100" cap="flat" cmpd="sng" algn="ctr">
                <a:solidFill>
                  <a:srgbClr val="2CB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Helvetica" pitchFamily="34" charset="0"/>
                  <a:ea typeface="+mn-ea"/>
                  <a:cs typeface="+mn-cs"/>
                </a:endParaRPr>
              </a:p>
            </p:txBody>
          </p:sp>
          <p:sp>
            <p:nvSpPr>
              <p:cNvPr id="91" name="Oval 90">
                <a:extLst>
                  <a:ext uri="{FF2B5EF4-FFF2-40B4-BE49-F238E27FC236}">
                    <a16:creationId xmlns:a16="http://schemas.microsoft.com/office/drawing/2014/main" id="{E6B5015E-71FF-408C-B6AA-612B90909D21}"/>
                  </a:ext>
                </a:extLst>
              </p:cNvPr>
              <p:cNvSpPr>
                <a:spLocks noChangeAspect="1"/>
              </p:cNvSpPr>
              <p:nvPr/>
            </p:nvSpPr>
            <p:spPr bwMode="auto">
              <a:xfrm>
                <a:off x="6800651" y="4298197"/>
                <a:ext cx="36576" cy="36576"/>
              </a:xfrm>
              <a:prstGeom prst="ellipse">
                <a:avLst/>
              </a:prstGeom>
              <a:solidFill>
                <a:srgbClr val="2CB800"/>
              </a:solidFill>
              <a:ln w="19050" cap="flat" cmpd="dbl" algn="ctr">
                <a:solidFill>
                  <a:srgbClr val="2CB8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cxnSp>
          <p:nvCxnSpPr>
            <p:cNvPr id="89" name="Straight Arrow Connector 88">
              <a:extLst>
                <a:ext uri="{FF2B5EF4-FFF2-40B4-BE49-F238E27FC236}">
                  <a16:creationId xmlns:a16="http://schemas.microsoft.com/office/drawing/2014/main" id="{A0C12AD8-2DC0-4E80-A51B-3C9DA8EF447F}"/>
                </a:ext>
              </a:extLst>
            </p:cNvPr>
            <p:cNvCxnSpPr>
              <a:cxnSpLocks/>
            </p:cNvCxnSpPr>
            <p:nvPr/>
          </p:nvCxnSpPr>
          <p:spPr bwMode="auto">
            <a:xfrm>
              <a:off x="21273969" y="-2074936"/>
              <a:ext cx="597008" cy="551066"/>
            </a:xfrm>
            <a:prstGeom prst="straightConnector1">
              <a:avLst/>
            </a:prstGeom>
            <a:noFill/>
            <a:ln w="38100" cap="flat" cmpd="sng" algn="ctr">
              <a:solidFill>
                <a:srgbClr val="990033"/>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 name="Group 91">
            <a:extLst>
              <a:ext uri="{FF2B5EF4-FFF2-40B4-BE49-F238E27FC236}">
                <a16:creationId xmlns:a16="http://schemas.microsoft.com/office/drawing/2014/main" id="{2B6EB555-630C-41DA-BF99-18C99BAC4072}"/>
              </a:ext>
            </a:extLst>
          </p:cNvPr>
          <p:cNvGrpSpPr>
            <a:grpSpLocks noChangeAspect="1"/>
          </p:cNvGrpSpPr>
          <p:nvPr/>
        </p:nvGrpSpPr>
        <p:grpSpPr>
          <a:xfrm>
            <a:off x="3739696" y="2746585"/>
            <a:ext cx="1832288" cy="1832288"/>
            <a:chOff x="4797739" y="2450767"/>
            <a:chExt cx="4307484" cy="4307484"/>
          </a:xfrm>
        </p:grpSpPr>
        <p:cxnSp>
          <p:nvCxnSpPr>
            <p:cNvPr id="93" name="Straight Connector 92">
              <a:extLst>
                <a:ext uri="{FF2B5EF4-FFF2-40B4-BE49-F238E27FC236}">
                  <a16:creationId xmlns:a16="http://schemas.microsoft.com/office/drawing/2014/main" id="{96EEF53D-ADCD-4FA3-81C3-427B160CBEA1}"/>
                </a:ext>
              </a:extLst>
            </p:cNvPr>
            <p:cNvCxnSpPr>
              <a:cxnSpLocks/>
            </p:cNvCxnSpPr>
            <p:nvPr/>
          </p:nvCxnSpPr>
          <p:spPr bwMode="auto">
            <a:xfrm rot="16200000" flipH="1">
              <a:off x="6932926" y="2566027"/>
              <a:ext cx="37109" cy="4307484"/>
            </a:xfrm>
            <a:prstGeom prst="line">
              <a:avLst/>
            </a:prstGeom>
            <a:noFill/>
            <a:ln w="3175" cap="flat" cmpd="sng" algn="ctr">
              <a:solidFill>
                <a:schemeClr val="accent2">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Straight Connector 93">
              <a:extLst>
                <a:ext uri="{FF2B5EF4-FFF2-40B4-BE49-F238E27FC236}">
                  <a16:creationId xmlns:a16="http://schemas.microsoft.com/office/drawing/2014/main" id="{B50A75A2-7C43-4FFB-A3CB-F4D098D8FD39}"/>
                </a:ext>
              </a:extLst>
            </p:cNvPr>
            <p:cNvCxnSpPr>
              <a:cxnSpLocks/>
            </p:cNvCxnSpPr>
            <p:nvPr/>
          </p:nvCxnSpPr>
          <p:spPr bwMode="auto">
            <a:xfrm flipH="1">
              <a:off x="6948931" y="2450767"/>
              <a:ext cx="37109" cy="4307484"/>
            </a:xfrm>
            <a:prstGeom prst="line">
              <a:avLst/>
            </a:prstGeom>
            <a:noFill/>
            <a:ln w="3175" cap="flat" cmpd="sng" algn="ctr">
              <a:solidFill>
                <a:schemeClr val="accent2">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0" name="Oval 109">
            <a:extLst>
              <a:ext uri="{FF2B5EF4-FFF2-40B4-BE49-F238E27FC236}">
                <a16:creationId xmlns:a16="http://schemas.microsoft.com/office/drawing/2014/main" id="{50A18CEB-14F5-4E08-8223-A0BD1908AC00}"/>
              </a:ext>
            </a:extLst>
          </p:cNvPr>
          <p:cNvSpPr>
            <a:spLocks noChangeAspect="1"/>
          </p:cNvSpPr>
          <p:nvPr/>
        </p:nvSpPr>
        <p:spPr bwMode="auto">
          <a:xfrm>
            <a:off x="4653198" y="3695822"/>
            <a:ext cx="14492" cy="14492"/>
          </a:xfrm>
          <a:prstGeom prst="ellipse">
            <a:avLst/>
          </a:prstGeom>
          <a:solidFill>
            <a:srgbClr val="66FF33"/>
          </a:solidFill>
          <a:ln w="38100" cap="flat" cmpd="sng" algn="ctr">
            <a:solidFill>
              <a:srgbClr val="0070C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cxnSp>
        <p:nvCxnSpPr>
          <p:cNvPr id="111" name="Straight Arrow Connector 110">
            <a:extLst>
              <a:ext uri="{FF2B5EF4-FFF2-40B4-BE49-F238E27FC236}">
                <a16:creationId xmlns:a16="http://schemas.microsoft.com/office/drawing/2014/main" id="{A91F5BC7-368E-4F5A-862A-9D04EC273ACF}"/>
              </a:ext>
            </a:extLst>
          </p:cNvPr>
          <p:cNvCxnSpPr>
            <a:cxnSpLocks/>
          </p:cNvCxnSpPr>
          <p:nvPr/>
        </p:nvCxnSpPr>
        <p:spPr bwMode="auto">
          <a:xfrm flipH="1">
            <a:off x="4115205" y="3705502"/>
            <a:ext cx="554253" cy="314702"/>
          </a:xfrm>
          <a:prstGeom prst="straightConnector1">
            <a:avLst/>
          </a:prstGeom>
          <a:noFill/>
          <a:ln w="38100" cap="flat" cmpd="sng" algn="ctr">
            <a:solidFill>
              <a:srgbClr val="0070C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 name="Straight Arrow Connector 111">
            <a:extLst>
              <a:ext uri="{FF2B5EF4-FFF2-40B4-BE49-F238E27FC236}">
                <a16:creationId xmlns:a16="http://schemas.microsoft.com/office/drawing/2014/main" id="{B1EEE1BC-AFFC-465C-B690-22230667FBBC}"/>
              </a:ext>
            </a:extLst>
          </p:cNvPr>
          <p:cNvCxnSpPr>
            <a:cxnSpLocks/>
          </p:cNvCxnSpPr>
          <p:nvPr/>
        </p:nvCxnSpPr>
        <p:spPr bwMode="auto">
          <a:xfrm flipH="1" flipV="1">
            <a:off x="3804967" y="3189737"/>
            <a:ext cx="871863" cy="502212"/>
          </a:xfrm>
          <a:prstGeom prst="straightConnector1">
            <a:avLst/>
          </a:prstGeom>
          <a:noFill/>
          <a:ln w="38100" cap="flat" cmpd="sng" algn="ctr">
            <a:solidFill>
              <a:srgbClr val="0070C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3" name="Rectangle 112">
            <a:extLst>
              <a:ext uri="{FF2B5EF4-FFF2-40B4-BE49-F238E27FC236}">
                <a16:creationId xmlns:a16="http://schemas.microsoft.com/office/drawing/2014/main" id="{3343FF28-5738-408F-8825-32835756E8D5}"/>
              </a:ext>
            </a:extLst>
          </p:cNvPr>
          <p:cNvSpPr/>
          <p:nvPr/>
        </p:nvSpPr>
        <p:spPr>
          <a:xfrm>
            <a:off x="4135095" y="1785523"/>
            <a:ext cx="922048" cy="523220"/>
          </a:xfrm>
          <a:prstGeom prst="rect">
            <a:avLst/>
          </a:prstGeom>
        </p:spPr>
        <p:txBody>
          <a:bodyPr wrap="none">
            <a:spAutoFit/>
          </a:bodyPr>
          <a:lstStyle/>
          <a:p>
            <a:r>
              <a:rPr lang="en-US" b="0" kern="0" dirty="0">
                <a:solidFill>
                  <a:srgbClr val="DADADA">
                    <a:lumMod val="10000"/>
                  </a:srgbClr>
                </a:solidFill>
                <a:latin typeface="Arial"/>
              </a:rPr>
              <a:t>SAD</a:t>
            </a:r>
            <a:endParaRPr lang="en-US" dirty="0"/>
          </a:p>
        </p:txBody>
      </p:sp>
      <p:grpSp>
        <p:nvGrpSpPr>
          <p:cNvPr id="114" name="Group 113">
            <a:extLst>
              <a:ext uri="{FF2B5EF4-FFF2-40B4-BE49-F238E27FC236}">
                <a16:creationId xmlns:a16="http://schemas.microsoft.com/office/drawing/2014/main" id="{30EF8A93-706E-48D8-B4E5-282EACFE3200}"/>
              </a:ext>
            </a:extLst>
          </p:cNvPr>
          <p:cNvGrpSpPr/>
          <p:nvPr/>
        </p:nvGrpSpPr>
        <p:grpSpPr>
          <a:xfrm>
            <a:off x="3804967" y="2683939"/>
            <a:ext cx="1386952" cy="1426578"/>
            <a:chOff x="12716308" y="-3692100"/>
            <a:chExt cx="3200401" cy="3291840"/>
          </a:xfrm>
        </p:grpSpPr>
        <p:grpSp>
          <p:nvGrpSpPr>
            <p:cNvPr id="116" name="Group 115">
              <a:extLst>
                <a:ext uri="{FF2B5EF4-FFF2-40B4-BE49-F238E27FC236}">
                  <a16:creationId xmlns:a16="http://schemas.microsoft.com/office/drawing/2014/main" id="{03C31ADA-AA6A-4CEB-AD86-881765FA608F}"/>
                </a:ext>
              </a:extLst>
            </p:cNvPr>
            <p:cNvGrpSpPr/>
            <p:nvPr/>
          </p:nvGrpSpPr>
          <p:grpSpPr>
            <a:xfrm>
              <a:off x="12716308" y="-3692100"/>
              <a:ext cx="3200401" cy="3291840"/>
              <a:chOff x="5218819" y="2710742"/>
              <a:chExt cx="3200401" cy="3200401"/>
            </a:xfrm>
          </p:grpSpPr>
          <p:sp>
            <p:nvSpPr>
              <p:cNvPr id="127" name="Oval 126">
                <a:extLst>
                  <a:ext uri="{FF2B5EF4-FFF2-40B4-BE49-F238E27FC236}">
                    <a16:creationId xmlns:a16="http://schemas.microsoft.com/office/drawing/2014/main" id="{D9A5D268-8C23-4321-AE90-ED95C544B474}"/>
                  </a:ext>
                </a:extLst>
              </p:cNvPr>
              <p:cNvSpPr>
                <a:spLocks noChangeAspect="1"/>
              </p:cNvSpPr>
              <p:nvPr/>
            </p:nvSpPr>
            <p:spPr bwMode="auto">
              <a:xfrm>
                <a:off x="5218819" y="2710742"/>
                <a:ext cx="3200401" cy="3200401"/>
              </a:xfrm>
              <a:prstGeom prst="ellipse">
                <a:avLst/>
              </a:prstGeom>
              <a:noFill/>
              <a:ln w="38100" cap="flat" cmpd="sng" algn="ctr">
                <a:solidFill>
                  <a:srgbClr val="35D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Helvetica" pitchFamily="34" charset="0"/>
                  <a:ea typeface="+mn-ea"/>
                  <a:cs typeface="+mn-cs"/>
                </a:endParaRPr>
              </a:p>
            </p:txBody>
          </p:sp>
          <p:sp>
            <p:nvSpPr>
              <p:cNvPr id="128" name="Oval 127">
                <a:extLst>
                  <a:ext uri="{FF2B5EF4-FFF2-40B4-BE49-F238E27FC236}">
                    <a16:creationId xmlns:a16="http://schemas.microsoft.com/office/drawing/2014/main" id="{1BD412C6-5EE9-4058-9FA0-BF21324DA391}"/>
                  </a:ext>
                </a:extLst>
              </p:cNvPr>
              <p:cNvSpPr>
                <a:spLocks noChangeAspect="1"/>
              </p:cNvSpPr>
              <p:nvPr/>
            </p:nvSpPr>
            <p:spPr bwMode="auto">
              <a:xfrm>
                <a:off x="6800651" y="4298197"/>
                <a:ext cx="36576" cy="36576"/>
              </a:xfrm>
              <a:prstGeom prst="ellipse">
                <a:avLst/>
              </a:prstGeom>
              <a:solidFill>
                <a:srgbClr val="35DE00"/>
              </a:solidFill>
              <a:ln w="19050" cap="flat" cmpd="dbl" algn="ctr">
                <a:solidFill>
                  <a:srgbClr val="35DE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cxnSp>
          <p:nvCxnSpPr>
            <p:cNvPr id="120" name="Straight Arrow Connector 119">
              <a:extLst>
                <a:ext uri="{FF2B5EF4-FFF2-40B4-BE49-F238E27FC236}">
                  <a16:creationId xmlns:a16="http://schemas.microsoft.com/office/drawing/2014/main" id="{CBDD49FB-5B4A-41AF-86BE-813FB49948C7}"/>
                </a:ext>
              </a:extLst>
            </p:cNvPr>
            <p:cNvCxnSpPr>
              <a:cxnSpLocks/>
              <a:stCxn id="128" idx="5"/>
            </p:cNvCxnSpPr>
            <p:nvPr/>
          </p:nvCxnSpPr>
          <p:spPr bwMode="auto">
            <a:xfrm>
              <a:off x="14329360" y="-2027178"/>
              <a:ext cx="352765" cy="600951"/>
            </a:xfrm>
            <a:prstGeom prst="straightConnector1">
              <a:avLst/>
            </a:prstGeom>
            <a:noFill/>
            <a:ln w="381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0" name="Group 139">
            <a:extLst>
              <a:ext uri="{FF2B5EF4-FFF2-40B4-BE49-F238E27FC236}">
                <a16:creationId xmlns:a16="http://schemas.microsoft.com/office/drawing/2014/main" id="{5EA50ECE-C2E3-4573-B7F3-9F9E0EDAB8F9}"/>
              </a:ext>
            </a:extLst>
          </p:cNvPr>
          <p:cNvGrpSpPr/>
          <p:nvPr/>
        </p:nvGrpSpPr>
        <p:grpSpPr>
          <a:xfrm>
            <a:off x="2942302" y="5205219"/>
            <a:ext cx="2998289" cy="521938"/>
            <a:chOff x="6472579" y="1115098"/>
            <a:chExt cx="3251200" cy="521938"/>
          </a:xfrm>
        </p:grpSpPr>
        <p:sp>
          <p:nvSpPr>
            <p:cNvPr id="144" name="Rectangle 9">
              <a:extLst>
                <a:ext uri="{FF2B5EF4-FFF2-40B4-BE49-F238E27FC236}">
                  <a16:creationId xmlns:a16="http://schemas.microsoft.com/office/drawing/2014/main" id="{BDC777F2-54F7-4982-A8F6-93B223BA1D2A}"/>
                </a:ext>
              </a:extLst>
            </p:cNvPr>
            <p:cNvSpPr>
              <a:spLocks noChangeArrowheads="1"/>
            </p:cNvSpPr>
            <p:nvPr/>
          </p:nvSpPr>
          <p:spPr bwMode="auto">
            <a:xfrm>
              <a:off x="6472579" y="1115098"/>
              <a:ext cx="3251200" cy="52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defRPr/>
              </a:pPr>
              <a:r>
                <a:rPr lang="en-US" sz="1600" dirty="0">
                  <a:solidFill>
                    <a:srgbClr val="6666FF"/>
                  </a:solidFill>
                </a:rPr>
                <a:t>F</a:t>
              </a:r>
              <a:r>
                <a:rPr lang="en-US" sz="1600" baseline="-25000" dirty="0">
                  <a:solidFill>
                    <a:srgbClr val="6666FF"/>
                  </a:solidFill>
                </a:rPr>
                <a:t>P</a:t>
              </a:r>
              <a:r>
                <a:rPr lang="en-US" sz="1600" baseline="-38000" dirty="0">
                  <a:solidFill>
                    <a:srgbClr val="FF3300"/>
                  </a:solidFill>
                </a:rPr>
                <a:t> </a:t>
              </a:r>
              <a:r>
                <a:rPr lang="en-US" sz="1600" baseline="-38000" dirty="0">
                  <a:solidFill>
                    <a:srgbClr val="6666FF"/>
                  </a:solidFill>
                </a:rPr>
                <a:t>(</a:t>
              </a:r>
              <a:r>
                <a:rPr lang="en-US" sz="1600" baseline="-38000" dirty="0" err="1">
                  <a:solidFill>
                    <a:srgbClr val="6666FF"/>
                  </a:solidFill>
                </a:rPr>
                <a:t>h,k,l</a:t>
              </a:r>
              <a:r>
                <a:rPr lang="en-US" sz="1600" baseline="-38000" dirty="0">
                  <a:solidFill>
                    <a:srgbClr val="6666FF"/>
                  </a:solidFill>
                </a:rPr>
                <a:t>)</a:t>
              </a:r>
              <a:r>
                <a:rPr lang="en-US" sz="1600" dirty="0">
                  <a:solidFill>
                    <a:srgbClr val="BCBCFF"/>
                  </a:solidFill>
                </a:rPr>
                <a:t> </a:t>
              </a:r>
              <a:r>
                <a:rPr lang="en-US" sz="1600" dirty="0">
                  <a:solidFill>
                    <a:srgbClr val="000000"/>
                  </a:solidFill>
                </a:rPr>
                <a:t>= </a:t>
              </a:r>
              <a:r>
                <a:rPr lang="en-US" sz="1600" dirty="0">
                  <a:solidFill>
                    <a:srgbClr val="00CC00"/>
                  </a:solidFill>
                </a:rPr>
                <a:t>F</a:t>
              </a:r>
              <a:r>
                <a:rPr lang="en-US" sz="1600" baseline="-25000" dirty="0">
                  <a:solidFill>
                    <a:srgbClr val="00CC00"/>
                  </a:solidFill>
                </a:rPr>
                <a:t>PH(</a:t>
              </a:r>
              <a:r>
                <a:rPr lang="en-US" sz="1600" baseline="-38000" dirty="0" err="1">
                  <a:solidFill>
                    <a:srgbClr val="00CC00"/>
                  </a:solidFill>
                </a:rPr>
                <a:t>h,k,l</a:t>
              </a:r>
              <a:r>
                <a:rPr lang="en-US" sz="1600" baseline="-38000" dirty="0">
                  <a:solidFill>
                    <a:srgbClr val="00CC00"/>
                  </a:solidFill>
                </a:rPr>
                <a:t>)</a:t>
              </a:r>
              <a:r>
                <a:rPr lang="en-US" sz="1600" dirty="0">
                  <a:solidFill>
                    <a:srgbClr val="080808"/>
                  </a:solidFill>
                </a:rPr>
                <a:t>-</a:t>
              </a:r>
              <a:r>
                <a:rPr lang="en-US" sz="1600" dirty="0" err="1">
                  <a:solidFill>
                    <a:srgbClr val="FF3300"/>
                  </a:solidFill>
                </a:rPr>
                <a:t>f</a:t>
              </a:r>
              <a:r>
                <a:rPr lang="en-US" sz="1600" baseline="-25000" dirty="0" err="1">
                  <a:solidFill>
                    <a:srgbClr val="FF3300"/>
                  </a:solidFill>
                </a:rPr>
                <a:t>H</a:t>
              </a:r>
              <a:r>
                <a:rPr lang="en-US" sz="1600" baseline="-38000" dirty="0">
                  <a:solidFill>
                    <a:srgbClr val="FF3300"/>
                  </a:solidFill>
                </a:rPr>
                <a:t>(</a:t>
              </a:r>
              <a:r>
                <a:rPr lang="en-US" sz="1600" baseline="-38000" dirty="0" err="1">
                  <a:solidFill>
                    <a:srgbClr val="FF3300"/>
                  </a:solidFill>
                </a:rPr>
                <a:t>h,k,l</a:t>
              </a:r>
              <a:r>
                <a:rPr lang="en-US" sz="1600" baseline="-38000" dirty="0">
                  <a:solidFill>
                    <a:srgbClr val="FF3300"/>
                  </a:solidFill>
                </a:rPr>
                <a:t>)</a:t>
              </a:r>
              <a:br>
                <a:rPr lang="en-US" sz="1100" baseline="-38000" dirty="0">
                  <a:solidFill>
                    <a:srgbClr val="FF3300"/>
                  </a:solidFill>
                </a:rPr>
              </a:br>
              <a:endParaRPr lang="en-US" sz="1100" baseline="-38000" dirty="0">
                <a:solidFill>
                  <a:srgbClr val="FF3300"/>
                </a:solidFill>
              </a:endParaRPr>
            </a:p>
          </p:txBody>
        </p:sp>
        <p:sp>
          <p:nvSpPr>
            <p:cNvPr id="146" name="Line 11">
              <a:extLst>
                <a:ext uri="{FF2B5EF4-FFF2-40B4-BE49-F238E27FC236}">
                  <a16:creationId xmlns:a16="http://schemas.microsoft.com/office/drawing/2014/main" id="{DAA7850E-7F17-4D5F-9266-AFA4B0A1CBC7}"/>
                </a:ext>
              </a:extLst>
            </p:cNvPr>
            <p:cNvSpPr>
              <a:spLocks noChangeShapeType="1"/>
            </p:cNvSpPr>
            <p:nvPr/>
          </p:nvSpPr>
          <p:spPr bwMode="auto">
            <a:xfrm>
              <a:off x="7706002" y="1176369"/>
              <a:ext cx="182720" cy="0"/>
            </a:xfrm>
            <a:prstGeom prst="line">
              <a:avLst/>
            </a:prstGeom>
            <a:noFill/>
            <a:ln w="19050" cmpd="sng">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147" name="Line 12">
              <a:extLst>
                <a:ext uri="{FF2B5EF4-FFF2-40B4-BE49-F238E27FC236}">
                  <a16:creationId xmlns:a16="http://schemas.microsoft.com/office/drawing/2014/main" id="{ECB5AED7-F697-490F-B2CB-16286B2AF9CA}"/>
                </a:ext>
              </a:extLst>
            </p:cNvPr>
            <p:cNvSpPr>
              <a:spLocks noChangeShapeType="1"/>
            </p:cNvSpPr>
            <p:nvPr/>
          </p:nvSpPr>
          <p:spPr bwMode="auto">
            <a:xfrm>
              <a:off x="6777047" y="1162723"/>
              <a:ext cx="182720" cy="0"/>
            </a:xfrm>
            <a:prstGeom prst="line">
              <a:avLst/>
            </a:prstGeom>
            <a:noFill/>
            <a:ln w="19050">
              <a:solidFill>
                <a:srgbClr val="66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148" name="Line 13">
              <a:extLst>
                <a:ext uri="{FF2B5EF4-FFF2-40B4-BE49-F238E27FC236}">
                  <a16:creationId xmlns:a16="http://schemas.microsoft.com/office/drawing/2014/main" id="{A80DCA59-75FC-4963-B6C5-972DB6CDC711}"/>
                </a:ext>
              </a:extLst>
            </p:cNvPr>
            <p:cNvSpPr>
              <a:spLocks noChangeShapeType="1"/>
            </p:cNvSpPr>
            <p:nvPr/>
          </p:nvSpPr>
          <p:spPr bwMode="auto">
            <a:xfrm>
              <a:off x="8630610" y="1176369"/>
              <a:ext cx="152917" cy="0"/>
            </a:xfrm>
            <a:prstGeom prst="line">
              <a:avLst/>
            </a:prstGeom>
            <a:noFill/>
            <a:ln w="19050" cmpd="sng">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grpSp>
      <p:grpSp>
        <p:nvGrpSpPr>
          <p:cNvPr id="149" name="Group 148">
            <a:extLst>
              <a:ext uri="{FF2B5EF4-FFF2-40B4-BE49-F238E27FC236}">
                <a16:creationId xmlns:a16="http://schemas.microsoft.com/office/drawing/2014/main" id="{53A91AAD-9BFE-4784-AF8A-27E31F3C5998}"/>
              </a:ext>
            </a:extLst>
          </p:cNvPr>
          <p:cNvGrpSpPr/>
          <p:nvPr/>
        </p:nvGrpSpPr>
        <p:grpSpPr>
          <a:xfrm>
            <a:off x="3049349" y="5702013"/>
            <a:ext cx="2998289" cy="591894"/>
            <a:chOff x="3044940" y="5744268"/>
            <a:chExt cx="3251200" cy="591894"/>
          </a:xfrm>
        </p:grpSpPr>
        <p:grpSp>
          <p:nvGrpSpPr>
            <p:cNvPr id="150" name="Group 149">
              <a:extLst>
                <a:ext uri="{FF2B5EF4-FFF2-40B4-BE49-F238E27FC236}">
                  <a16:creationId xmlns:a16="http://schemas.microsoft.com/office/drawing/2014/main" id="{997DF6C8-FF2A-4A7E-A4E7-E42B49E4700F}"/>
                </a:ext>
              </a:extLst>
            </p:cNvPr>
            <p:cNvGrpSpPr/>
            <p:nvPr/>
          </p:nvGrpSpPr>
          <p:grpSpPr>
            <a:xfrm>
              <a:off x="3044940" y="5814224"/>
              <a:ext cx="3251200" cy="521938"/>
              <a:chOff x="6472579" y="1115098"/>
              <a:chExt cx="3251200" cy="521938"/>
            </a:xfrm>
          </p:grpSpPr>
          <p:sp>
            <p:nvSpPr>
              <p:cNvPr id="153" name="Rectangle 9">
                <a:extLst>
                  <a:ext uri="{FF2B5EF4-FFF2-40B4-BE49-F238E27FC236}">
                    <a16:creationId xmlns:a16="http://schemas.microsoft.com/office/drawing/2014/main" id="{3FA5399A-5968-4F8B-8405-82736978063D}"/>
                  </a:ext>
                </a:extLst>
              </p:cNvPr>
              <p:cNvSpPr>
                <a:spLocks noChangeArrowheads="1"/>
              </p:cNvSpPr>
              <p:nvPr/>
            </p:nvSpPr>
            <p:spPr bwMode="auto">
              <a:xfrm>
                <a:off x="6472579" y="1115098"/>
                <a:ext cx="3251200" cy="52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defRPr/>
                </a:pPr>
                <a:r>
                  <a:rPr lang="en-US" sz="1600" dirty="0">
                    <a:solidFill>
                      <a:srgbClr val="6666FF"/>
                    </a:solidFill>
                  </a:rPr>
                  <a:t>F</a:t>
                </a:r>
                <a:r>
                  <a:rPr lang="en-US" sz="1600" baseline="-25000" dirty="0">
                    <a:solidFill>
                      <a:srgbClr val="6666FF"/>
                    </a:solidFill>
                  </a:rPr>
                  <a:t>P</a:t>
                </a:r>
                <a:r>
                  <a:rPr lang="en-US" sz="1600" baseline="-38000" dirty="0">
                    <a:solidFill>
                      <a:srgbClr val="FF3300"/>
                    </a:solidFill>
                  </a:rPr>
                  <a:t> </a:t>
                </a:r>
                <a:r>
                  <a:rPr lang="en-US" sz="1600" baseline="-38000" dirty="0">
                    <a:solidFill>
                      <a:srgbClr val="6666FF"/>
                    </a:solidFill>
                  </a:rPr>
                  <a:t>(</a:t>
                </a:r>
                <a:r>
                  <a:rPr lang="en-US" sz="1600" baseline="-38000" dirty="0" err="1">
                    <a:solidFill>
                      <a:srgbClr val="6666FF"/>
                    </a:solidFill>
                  </a:rPr>
                  <a:t>h,k,l</a:t>
                </a:r>
                <a:r>
                  <a:rPr lang="en-US" sz="1600" baseline="-38000" dirty="0">
                    <a:solidFill>
                      <a:srgbClr val="6666FF"/>
                    </a:solidFill>
                  </a:rPr>
                  <a:t>)</a:t>
                </a:r>
                <a:r>
                  <a:rPr lang="en-US" sz="1600" dirty="0">
                    <a:solidFill>
                      <a:srgbClr val="BCBCFF"/>
                    </a:solidFill>
                  </a:rPr>
                  <a:t> </a:t>
                </a:r>
                <a:r>
                  <a:rPr lang="en-US" sz="1600" dirty="0">
                    <a:solidFill>
                      <a:srgbClr val="000000"/>
                    </a:solidFill>
                  </a:rPr>
                  <a:t>= </a:t>
                </a:r>
                <a:r>
                  <a:rPr lang="en-US" sz="1600" dirty="0">
                    <a:solidFill>
                      <a:srgbClr val="00CC00"/>
                    </a:solidFill>
                  </a:rPr>
                  <a:t>F</a:t>
                </a:r>
                <a:r>
                  <a:rPr lang="en-US" sz="1600" baseline="-25000" dirty="0">
                    <a:solidFill>
                      <a:srgbClr val="00CC00"/>
                    </a:solidFill>
                  </a:rPr>
                  <a:t>PH(-</a:t>
                </a:r>
                <a:r>
                  <a:rPr lang="en-US" sz="1600" baseline="-38000" dirty="0">
                    <a:solidFill>
                      <a:srgbClr val="00CC00"/>
                    </a:solidFill>
                  </a:rPr>
                  <a:t>h,-k,-l)</a:t>
                </a:r>
                <a:r>
                  <a:rPr lang="en-US" sz="1600" dirty="0">
                    <a:solidFill>
                      <a:srgbClr val="080808"/>
                    </a:solidFill>
                  </a:rPr>
                  <a:t>-</a:t>
                </a:r>
                <a:r>
                  <a:rPr lang="en-US" sz="1600" dirty="0" err="1">
                    <a:solidFill>
                      <a:srgbClr val="FF3300"/>
                    </a:solidFill>
                  </a:rPr>
                  <a:t>f</a:t>
                </a:r>
                <a:r>
                  <a:rPr lang="en-US" sz="1600" baseline="-25000" dirty="0" err="1">
                    <a:solidFill>
                      <a:srgbClr val="FF3300"/>
                    </a:solidFill>
                  </a:rPr>
                  <a:t>H</a:t>
                </a:r>
                <a:r>
                  <a:rPr lang="en-US" sz="1600" baseline="-38000" dirty="0">
                    <a:solidFill>
                      <a:srgbClr val="FF3300"/>
                    </a:solidFill>
                  </a:rPr>
                  <a:t>(-h,-k,-l)</a:t>
                </a:r>
                <a:br>
                  <a:rPr lang="en-US" sz="1100" baseline="-38000" dirty="0">
                    <a:solidFill>
                      <a:srgbClr val="FF3300"/>
                    </a:solidFill>
                  </a:rPr>
                </a:br>
                <a:endParaRPr lang="en-US" sz="1100" baseline="-38000" dirty="0">
                  <a:solidFill>
                    <a:srgbClr val="FF3300"/>
                  </a:solidFill>
                </a:endParaRPr>
              </a:p>
            </p:txBody>
          </p:sp>
          <p:sp>
            <p:nvSpPr>
              <p:cNvPr id="154" name="Line 11">
                <a:extLst>
                  <a:ext uri="{FF2B5EF4-FFF2-40B4-BE49-F238E27FC236}">
                    <a16:creationId xmlns:a16="http://schemas.microsoft.com/office/drawing/2014/main" id="{5D791F98-1ED1-4B26-8E6F-57CE4D511744}"/>
                  </a:ext>
                </a:extLst>
              </p:cNvPr>
              <p:cNvSpPr>
                <a:spLocks noChangeShapeType="1"/>
              </p:cNvSpPr>
              <p:nvPr/>
            </p:nvSpPr>
            <p:spPr bwMode="auto">
              <a:xfrm>
                <a:off x="7706002" y="1176369"/>
                <a:ext cx="182720" cy="0"/>
              </a:xfrm>
              <a:prstGeom prst="line">
                <a:avLst/>
              </a:prstGeom>
              <a:noFill/>
              <a:ln w="19050" cmpd="sng">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156" name="Line 12">
                <a:extLst>
                  <a:ext uri="{FF2B5EF4-FFF2-40B4-BE49-F238E27FC236}">
                    <a16:creationId xmlns:a16="http://schemas.microsoft.com/office/drawing/2014/main" id="{8C1C6266-F9DE-4321-A5A7-0885DB34F0E4}"/>
                  </a:ext>
                </a:extLst>
              </p:cNvPr>
              <p:cNvSpPr>
                <a:spLocks noChangeShapeType="1"/>
              </p:cNvSpPr>
              <p:nvPr/>
            </p:nvSpPr>
            <p:spPr bwMode="auto">
              <a:xfrm>
                <a:off x="6777047" y="1162723"/>
                <a:ext cx="182720" cy="0"/>
              </a:xfrm>
              <a:prstGeom prst="line">
                <a:avLst/>
              </a:prstGeom>
              <a:noFill/>
              <a:ln w="19050">
                <a:solidFill>
                  <a:srgbClr val="66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157" name="Line 13">
                <a:extLst>
                  <a:ext uri="{FF2B5EF4-FFF2-40B4-BE49-F238E27FC236}">
                    <a16:creationId xmlns:a16="http://schemas.microsoft.com/office/drawing/2014/main" id="{1C3979B0-1993-4846-ABBE-B705621F5E2E}"/>
                  </a:ext>
                </a:extLst>
              </p:cNvPr>
              <p:cNvSpPr>
                <a:spLocks noChangeShapeType="1"/>
              </p:cNvSpPr>
              <p:nvPr/>
            </p:nvSpPr>
            <p:spPr bwMode="auto">
              <a:xfrm>
                <a:off x="8630610" y="1176369"/>
                <a:ext cx="152917" cy="0"/>
              </a:xfrm>
              <a:prstGeom prst="line">
                <a:avLst/>
              </a:prstGeom>
              <a:noFill/>
              <a:ln w="19050" cmpd="sng">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grpSp>
        <p:sp>
          <p:nvSpPr>
            <p:cNvPr id="151" name="Rectangle 150">
              <a:extLst>
                <a:ext uri="{FF2B5EF4-FFF2-40B4-BE49-F238E27FC236}">
                  <a16:creationId xmlns:a16="http://schemas.microsoft.com/office/drawing/2014/main" id="{E1636636-9AF0-4038-AE6A-A7ABB5399499}"/>
                </a:ext>
              </a:extLst>
            </p:cNvPr>
            <p:cNvSpPr/>
            <p:nvPr/>
          </p:nvSpPr>
          <p:spPr>
            <a:xfrm>
              <a:off x="4370538" y="5744268"/>
              <a:ext cx="308012" cy="400110"/>
            </a:xfrm>
            <a:prstGeom prst="rect">
              <a:avLst/>
            </a:prstGeom>
          </p:spPr>
          <p:txBody>
            <a:bodyPr wrap="none">
              <a:spAutoFit/>
            </a:bodyPr>
            <a:lstStyle/>
            <a:p>
              <a:r>
                <a:rPr lang="en-US" sz="2000" dirty="0">
                  <a:solidFill>
                    <a:srgbClr val="00CC00"/>
                  </a:solidFill>
                </a:rPr>
                <a:t>*</a:t>
              </a:r>
              <a:endParaRPr lang="en-US" sz="2000" dirty="0"/>
            </a:p>
          </p:txBody>
        </p:sp>
        <p:sp>
          <p:nvSpPr>
            <p:cNvPr id="152" name="Rectangle 151">
              <a:extLst>
                <a:ext uri="{FF2B5EF4-FFF2-40B4-BE49-F238E27FC236}">
                  <a16:creationId xmlns:a16="http://schemas.microsoft.com/office/drawing/2014/main" id="{1BD4CD85-D0E3-492A-A16D-2806F8D2AC98}"/>
                </a:ext>
              </a:extLst>
            </p:cNvPr>
            <p:cNvSpPr/>
            <p:nvPr/>
          </p:nvSpPr>
          <p:spPr>
            <a:xfrm>
              <a:off x="5312234" y="5744268"/>
              <a:ext cx="308012" cy="400110"/>
            </a:xfrm>
            <a:prstGeom prst="rect">
              <a:avLst/>
            </a:prstGeom>
          </p:spPr>
          <p:txBody>
            <a:bodyPr wrap="none">
              <a:spAutoFit/>
            </a:bodyPr>
            <a:lstStyle/>
            <a:p>
              <a:r>
                <a:rPr lang="en-US" sz="2000" dirty="0">
                  <a:solidFill>
                    <a:srgbClr val="FF0000"/>
                  </a:solidFill>
                </a:rPr>
                <a:t>*</a:t>
              </a:r>
            </a:p>
          </p:txBody>
        </p:sp>
      </p:grpSp>
      <p:sp>
        <p:nvSpPr>
          <p:cNvPr id="158" name="Rectangle 157">
            <a:extLst>
              <a:ext uri="{FF2B5EF4-FFF2-40B4-BE49-F238E27FC236}">
                <a16:creationId xmlns:a16="http://schemas.microsoft.com/office/drawing/2014/main" id="{1D2DC547-779D-4B8A-8F35-E8149F2ECBA9}"/>
              </a:ext>
            </a:extLst>
          </p:cNvPr>
          <p:cNvSpPr/>
          <p:nvPr/>
        </p:nvSpPr>
        <p:spPr bwMode="auto">
          <a:xfrm>
            <a:off x="3162300" y="5138694"/>
            <a:ext cx="823973" cy="1284483"/>
          </a:xfrm>
          <a:prstGeom prst="rect">
            <a:avLst/>
          </a:prstGeom>
          <a:solidFill>
            <a:srgbClr val="FFFFFF">
              <a:alpha val="80000"/>
            </a:srgbClr>
          </a:solidFill>
          <a:ln w="57150"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6666FF"/>
                </a:solidFill>
                <a:effectLst/>
                <a:latin typeface="Helvetica" pitchFamily="34" charset="0"/>
              </a:rPr>
              <a:t>?</a:t>
            </a:r>
          </a:p>
        </p:txBody>
      </p:sp>
    </p:spTree>
    <p:extLst>
      <p:ext uri="{BB962C8B-B14F-4D97-AF65-F5344CB8AC3E}">
        <p14:creationId xmlns:p14="http://schemas.microsoft.com/office/powerpoint/2010/main" val="166420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112"/>
                                        </p:tgtEl>
                                      </p:cBhvr>
                                    </p:animEffect>
                                    <p:animScale>
                                      <p:cBhvr>
                                        <p:cTn id="7" dur="500" autoRev="1" fill="hold"/>
                                        <p:tgtEl>
                                          <p:spTgt spid="112"/>
                                        </p:tgtEl>
                                      </p:cBhvr>
                                      <p:by x="105000" y="105000"/>
                                    </p:animScale>
                                  </p:childTnLst>
                                </p:cTn>
                              </p:par>
                              <p:par>
                                <p:cTn id="8" presetID="26" presetClass="emph" presetSubtype="0" repeatCount="indefinite" fill="hold" nodeType="withEffect">
                                  <p:stCondLst>
                                    <p:cond delay="500"/>
                                  </p:stCondLst>
                                  <p:childTnLst>
                                    <p:animEffect transition="out" filter="fade">
                                      <p:cBhvr>
                                        <p:cTn id="9" dur="1000" tmFilter="0, 0; .2, .5; .8, .5; 1, 0"/>
                                        <p:tgtEl>
                                          <p:spTgt spid="111"/>
                                        </p:tgtEl>
                                      </p:cBhvr>
                                    </p:animEffect>
                                    <p:animScale>
                                      <p:cBhvr>
                                        <p:cTn id="10" dur="500" autoRev="1" fill="hold"/>
                                        <p:tgtEl>
                                          <p:spTgt spid="1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59A74-728C-48FC-ADBA-149256201644}"/>
              </a:ext>
            </a:extLst>
          </p:cNvPr>
          <p:cNvSpPr>
            <a:spLocks noGrp="1"/>
          </p:cNvSpPr>
          <p:nvPr>
            <p:ph type="title"/>
          </p:nvPr>
        </p:nvSpPr>
        <p:spPr/>
        <p:txBody>
          <a:bodyPr/>
          <a:lstStyle/>
          <a:p>
            <a:pPr algn="l"/>
            <a:r>
              <a:rPr lang="en-US" dirty="0"/>
              <a:t>Select directory for map output. Enter title for map.</a:t>
            </a:r>
          </a:p>
        </p:txBody>
      </p:sp>
      <p:pic>
        <p:nvPicPr>
          <p:cNvPr id="12" name="Picture 11">
            <a:extLst>
              <a:ext uri="{FF2B5EF4-FFF2-40B4-BE49-F238E27FC236}">
                <a16:creationId xmlns:a16="http://schemas.microsoft.com/office/drawing/2014/main" id="{FE6E3322-B043-498A-ADB6-33C89FCB0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487" y="1930913"/>
            <a:ext cx="8371877" cy="2996174"/>
          </a:xfrm>
          <a:prstGeom prst="rect">
            <a:avLst/>
          </a:prstGeom>
        </p:spPr>
      </p:pic>
      <p:sp>
        <p:nvSpPr>
          <p:cNvPr id="7" name="Rectangle 6">
            <a:extLst>
              <a:ext uri="{FF2B5EF4-FFF2-40B4-BE49-F238E27FC236}">
                <a16:creationId xmlns:a16="http://schemas.microsoft.com/office/drawing/2014/main" id="{0F367CFF-942B-4FA4-8660-C1C366981B51}"/>
              </a:ext>
            </a:extLst>
          </p:cNvPr>
          <p:cNvSpPr/>
          <p:nvPr/>
        </p:nvSpPr>
        <p:spPr>
          <a:xfrm>
            <a:off x="1420136" y="1710857"/>
            <a:ext cx="3679116" cy="2603351"/>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932EC159-937C-4B65-992A-D0EAA711B57D}"/>
              </a:ext>
            </a:extLst>
          </p:cNvPr>
          <p:cNvSpPr/>
          <p:nvPr/>
        </p:nvSpPr>
        <p:spPr>
          <a:xfrm>
            <a:off x="174969" y="1756454"/>
            <a:ext cx="8635544" cy="3366389"/>
          </a:xfrm>
          <a:prstGeom prst="rect">
            <a:avLst/>
          </a:prstGeom>
          <a:solidFill>
            <a:srgbClr val="FFFFFF">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3C73A983-5D2D-4313-86E9-310A164E3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207" y="1938109"/>
            <a:ext cx="5472422" cy="4204580"/>
          </a:xfrm>
          <a:prstGeom prst="rect">
            <a:avLst/>
          </a:prstGeom>
        </p:spPr>
      </p:pic>
      <p:sp>
        <p:nvSpPr>
          <p:cNvPr id="25" name="Rectangle 24">
            <a:extLst>
              <a:ext uri="{FF2B5EF4-FFF2-40B4-BE49-F238E27FC236}">
                <a16:creationId xmlns:a16="http://schemas.microsoft.com/office/drawing/2014/main" id="{6E85BD0F-EB63-4C64-856C-C3FE5D07E1FB}"/>
              </a:ext>
            </a:extLst>
          </p:cNvPr>
          <p:cNvSpPr/>
          <p:nvPr/>
        </p:nvSpPr>
        <p:spPr>
          <a:xfrm>
            <a:off x="2382284" y="3643147"/>
            <a:ext cx="2895456" cy="111508"/>
          </a:xfrm>
          <a:prstGeom prst="rect">
            <a:avLst/>
          </a:prstGeom>
          <a:solidFill>
            <a:srgbClr val="FEBF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Right pointing backhand index">
            <a:extLst>
              <a:ext uri="{FF2B5EF4-FFF2-40B4-BE49-F238E27FC236}">
                <a16:creationId xmlns:a16="http://schemas.microsoft.com/office/drawing/2014/main" id="{99FD235E-BB85-4F1F-98FD-B785B75618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2947514" y="4202711"/>
            <a:ext cx="914400" cy="914400"/>
          </a:xfrm>
          <a:prstGeom prst="rect">
            <a:avLst/>
          </a:prstGeom>
        </p:spPr>
      </p:pic>
      <p:sp>
        <p:nvSpPr>
          <p:cNvPr id="16" name="TextBox 15">
            <a:extLst>
              <a:ext uri="{FF2B5EF4-FFF2-40B4-BE49-F238E27FC236}">
                <a16:creationId xmlns:a16="http://schemas.microsoft.com/office/drawing/2014/main" id="{B6AAE6F1-FA93-46D8-8D40-646EE5FAC89A}"/>
              </a:ext>
            </a:extLst>
          </p:cNvPr>
          <p:cNvSpPr txBox="1"/>
          <p:nvPr/>
        </p:nvSpPr>
        <p:spPr>
          <a:xfrm>
            <a:off x="3651523" y="4377375"/>
            <a:ext cx="5158989" cy="369332"/>
          </a:xfrm>
          <a:prstGeom prst="rect">
            <a:avLst/>
          </a:prstGeom>
          <a:solidFill>
            <a:srgbClr val="FFFFFF">
              <a:alpha val="80000"/>
            </a:srgbClr>
          </a:solidFill>
        </p:spPr>
        <p:txBody>
          <a:bodyPr wrap="square" rtlCol="0">
            <a:spAutoFit/>
          </a:bodyPr>
          <a:lstStyle/>
          <a:p>
            <a:pPr algn="l"/>
            <a:r>
              <a:rPr lang="en-US" sz="1800" b="0" dirty="0"/>
              <a:t>Enter extent for </a:t>
            </a:r>
            <a:r>
              <a:rPr lang="en-US" sz="1800" b="0" dirty="0" err="1"/>
              <a:t>u</a:t>
            </a:r>
            <a:r>
              <a:rPr lang="en-US" sz="1800" b="0" baseline="-25000" dirty="0" err="1"/>
              <a:t>min</a:t>
            </a:r>
            <a:r>
              <a:rPr lang="en-US" sz="1800" b="0" dirty="0"/>
              <a:t>, </a:t>
            </a:r>
            <a:r>
              <a:rPr lang="en-US" sz="1800" b="0" dirty="0" err="1"/>
              <a:t>u</a:t>
            </a:r>
            <a:r>
              <a:rPr lang="en-US" sz="1800" b="0" baseline="-25000" dirty="0" err="1"/>
              <a:t>max</a:t>
            </a:r>
            <a:r>
              <a:rPr lang="en-US" sz="1800" b="0" dirty="0"/>
              <a:t>, </a:t>
            </a:r>
            <a:r>
              <a:rPr lang="en-US" sz="1800" b="0" dirty="0" err="1"/>
              <a:t>v</a:t>
            </a:r>
            <a:r>
              <a:rPr lang="en-US" sz="1800" b="0" baseline="-25000" dirty="0" err="1"/>
              <a:t>min</a:t>
            </a:r>
            <a:r>
              <a:rPr lang="en-US" sz="1800" b="0" dirty="0"/>
              <a:t>, </a:t>
            </a:r>
            <a:r>
              <a:rPr lang="en-US" sz="1800" b="0" dirty="0" err="1"/>
              <a:t>v</a:t>
            </a:r>
            <a:r>
              <a:rPr lang="en-US" sz="1800" b="0" baseline="-25000" dirty="0" err="1"/>
              <a:t>max</a:t>
            </a:r>
            <a:r>
              <a:rPr lang="en-US" sz="1800" b="0" dirty="0"/>
              <a:t>, </a:t>
            </a:r>
            <a:r>
              <a:rPr lang="en-US" sz="1800" b="0" dirty="0" err="1"/>
              <a:t>w</a:t>
            </a:r>
            <a:r>
              <a:rPr lang="en-US" sz="1800" b="0" baseline="-25000" dirty="0" err="1"/>
              <a:t>min</a:t>
            </a:r>
            <a:r>
              <a:rPr lang="en-US" sz="1800" b="0" dirty="0"/>
              <a:t>, </a:t>
            </a:r>
            <a:r>
              <a:rPr lang="en-US" sz="1800" b="0" dirty="0" err="1"/>
              <a:t>w</a:t>
            </a:r>
            <a:r>
              <a:rPr lang="en-US" sz="1800" b="0" baseline="-25000" dirty="0" err="1"/>
              <a:t>max</a:t>
            </a:r>
            <a:endParaRPr lang="en-US" sz="1800" b="0" dirty="0"/>
          </a:p>
        </p:txBody>
      </p:sp>
    </p:spTree>
    <p:extLst>
      <p:ext uri="{BB962C8B-B14F-4D97-AF65-F5344CB8AC3E}">
        <p14:creationId xmlns:p14="http://schemas.microsoft.com/office/powerpoint/2010/main" val="4159165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59A74-728C-48FC-ADBA-149256201644}"/>
              </a:ext>
            </a:extLst>
          </p:cNvPr>
          <p:cNvSpPr>
            <a:spLocks noGrp="1"/>
          </p:cNvSpPr>
          <p:nvPr>
            <p:ph type="title"/>
          </p:nvPr>
        </p:nvSpPr>
        <p:spPr/>
        <p:txBody>
          <a:bodyPr/>
          <a:lstStyle/>
          <a:p>
            <a:r>
              <a:rPr lang="en-US" dirty="0"/>
              <a:t>We will get a list of difference Patterson peaks in the unit cell.</a:t>
            </a:r>
          </a:p>
        </p:txBody>
      </p:sp>
      <p:pic>
        <p:nvPicPr>
          <p:cNvPr id="8" name="Picture 7">
            <a:extLst>
              <a:ext uri="{FF2B5EF4-FFF2-40B4-BE49-F238E27FC236}">
                <a16:creationId xmlns:a16="http://schemas.microsoft.com/office/drawing/2014/main" id="{AFEE6076-DEFE-4038-A6DA-1333A26B8F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152" y="1680076"/>
            <a:ext cx="7109696" cy="7313477"/>
          </a:xfrm>
          <a:prstGeom prst="rect">
            <a:avLst/>
          </a:prstGeom>
        </p:spPr>
      </p:pic>
    </p:spTree>
    <p:extLst>
      <p:ext uri="{BB962C8B-B14F-4D97-AF65-F5344CB8AC3E}">
        <p14:creationId xmlns:p14="http://schemas.microsoft.com/office/powerpoint/2010/main" val="3925972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59A74-728C-48FC-ADBA-149256201644}"/>
              </a:ext>
            </a:extLst>
          </p:cNvPr>
          <p:cNvSpPr>
            <a:spLocks noGrp="1"/>
          </p:cNvSpPr>
          <p:nvPr>
            <p:ph type="title"/>
          </p:nvPr>
        </p:nvSpPr>
        <p:spPr/>
        <p:txBody>
          <a:bodyPr/>
          <a:lstStyle/>
          <a:p>
            <a:pPr algn="l"/>
            <a:r>
              <a:rPr lang="en-US" dirty="0"/>
              <a:t>Find the highest peak on the w=0.25 section</a:t>
            </a:r>
          </a:p>
        </p:txBody>
      </p:sp>
      <p:pic>
        <p:nvPicPr>
          <p:cNvPr id="8" name="Picture 7">
            <a:extLst>
              <a:ext uri="{FF2B5EF4-FFF2-40B4-BE49-F238E27FC236}">
                <a16:creationId xmlns:a16="http://schemas.microsoft.com/office/drawing/2014/main" id="{AFEE6076-DEFE-4038-A6DA-1333A26B8F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152" y="1680076"/>
            <a:ext cx="7109696" cy="7313477"/>
          </a:xfrm>
          <a:prstGeom prst="rect">
            <a:avLst/>
          </a:prstGeom>
        </p:spPr>
      </p:pic>
      <p:sp>
        <p:nvSpPr>
          <p:cNvPr id="3" name="Rectangle 2">
            <a:extLst>
              <a:ext uri="{FF2B5EF4-FFF2-40B4-BE49-F238E27FC236}">
                <a16:creationId xmlns:a16="http://schemas.microsoft.com/office/drawing/2014/main" id="{A7793BB6-F408-4BC5-AD93-33700BB57729}"/>
              </a:ext>
            </a:extLst>
          </p:cNvPr>
          <p:cNvSpPr/>
          <p:nvPr/>
        </p:nvSpPr>
        <p:spPr>
          <a:xfrm>
            <a:off x="4054207" y="3826921"/>
            <a:ext cx="2060154" cy="19423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Right pointing backhand index">
            <a:extLst>
              <a:ext uri="{FF2B5EF4-FFF2-40B4-BE49-F238E27FC236}">
                <a16:creationId xmlns:a16="http://schemas.microsoft.com/office/drawing/2014/main" id="{01D37334-33FE-4ABC-ABE8-A4C1F9AB9F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flipV="1">
            <a:off x="5758954" y="3554386"/>
            <a:ext cx="914400" cy="914400"/>
          </a:xfrm>
          <a:prstGeom prst="rect">
            <a:avLst/>
          </a:prstGeom>
        </p:spPr>
      </p:pic>
      <p:sp>
        <p:nvSpPr>
          <p:cNvPr id="6" name="TextBox 5">
            <a:extLst>
              <a:ext uri="{FF2B5EF4-FFF2-40B4-BE49-F238E27FC236}">
                <a16:creationId xmlns:a16="http://schemas.microsoft.com/office/drawing/2014/main" id="{313E0694-3634-417D-9EF9-0A5752238203}"/>
              </a:ext>
            </a:extLst>
          </p:cNvPr>
          <p:cNvSpPr txBox="1"/>
          <p:nvPr/>
        </p:nvSpPr>
        <p:spPr>
          <a:xfrm>
            <a:off x="6608082" y="3826920"/>
            <a:ext cx="1224912" cy="369332"/>
          </a:xfrm>
          <a:prstGeom prst="rect">
            <a:avLst/>
          </a:prstGeom>
          <a:solidFill>
            <a:srgbClr val="FFFFFF">
              <a:alpha val="80000"/>
            </a:srgbClr>
          </a:solidFill>
        </p:spPr>
        <p:txBody>
          <a:bodyPr wrap="square" rtlCol="0">
            <a:spAutoFit/>
          </a:bodyPr>
          <a:lstStyle/>
          <a:p>
            <a:pPr algn="l"/>
            <a:r>
              <a:rPr lang="en-US" sz="1800" b="0" dirty="0"/>
              <a:t>U=0.25</a:t>
            </a:r>
          </a:p>
        </p:txBody>
      </p:sp>
    </p:spTree>
    <p:extLst>
      <p:ext uri="{BB962C8B-B14F-4D97-AF65-F5344CB8AC3E}">
        <p14:creationId xmlns:p14="http://schemas.microsoft.com/office/powerpoint/2010/main" val="2621810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59A74-728C-48FC-ADBA-149256201644}"/>
              </a:ext>
            </a:extLst>
          </p:cNvPr>
          <p:cNvSpPr>
            <a:spLocks noGrp="1"/>
          </p:cNvSpPr>
          <p:nvPr>
            <p:ph type="title"/>
          </p:nvPr>
        </p:nvSpPr>
        <p:spPr/>
        <p:txBody>
          <a:bodyPr/>
          <a:lstStyle/>
          <a:p>
            <a:pPr algn="l"/>
            <a:r>
              <a:rPr lang="en-US" dirty="0"/>
              <a:t>Find the highest peak on the w=0.25 section</a:t>
            </a:r>
          </a:p>
        </p:txBody>
      </p:sp>
      <p:pic>
        <p:nvPicPr>
          <p:cNvPr id="8" name="Picture 7">
            <a:extLst>
              <a:ext uri="{FF2B5EF4-FFF2-40B4-BE49-F238E27FC236}">
                <a16:creationId xmlns:a16="http://schemas.microsoft.com/office/drawing/2014/main" id="{AFEE6076-DEFE-4038-A6DA-1333A26B8F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152" y="1680076"/>
            <a:ext cx="7109696" cy="7313477"/>
          </a:xfrm>
          <a:prstGeom prst="rect">
            <a:avLst/>
          </a:prstGeom>
        </p:spPr>
      </p:pic>
      <p:sp>
        <p:nvSpPr>
          <p:cNvPr id="3" name="Rectangle 2">
            <a:extLst>
              <a:ext uri="{FF2B5EF4-FFF2-40B4-BE49-F238E27FC236}">
                <a16:creationId xmlns:a16="http://schemas.microsoft.com/office/drawing/2014/main" id="{A7793BB6-F408-4BC5-AD93-33700BB57729}"/>
              </a:ext>
            </a:extLst>
          </p:cNvPr>
          <p:cNvSpPr/>
          <p:nvPr/>
        </p:nvSpPr>
        <p:spPr>
          <a:xfrm>
            <a:off x="2423710" y="3826921"/>
            <a:ext cx="3690651" cy="19423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Right pointing backhand index">
            <a:extLst>
              <a:ext uri="{FF2B5EF4-FFF2-40B4-BE49-F238E27FC236}">
                <a16:creationId xmlns:a16="http://schemas.microsoft.com/office/drawing/2014/main" id="{01D37334-33FE-4ABC-ABE8-A4C1F9AB9F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flipV="1">
            <a:off x="5758954" y="3554386"/>
            <a:ext cx="914400" cy="914400"/>
          </a:xfrm>
          <a:prstGeom prst="rect">
            <a:avLst/>
          </a:prstGeom>
        </p:spPr>
      </p:pic>
      <p:sp>
        <p:nvSpPr>
          <p:cNvPr id="6" name="TextBox 5">
            <a:extLst>
              <a:ext uri="{FF2B5EF4-FFF2-40B4-BE49-F238E27FC236}">
                <a16:creationId xmlns:a16="http://schemas.microsoft.com/office/drawing/2014/main" id="{313E0694-3634-417D-9EF9-0A5752238203}"/>
              </a:ext>
            </a:extLst>
          </p:cNvPr>
          <p:cNvSpPr txBox="1"/>
          <p:nvPr/>
        </p:nvSpPr>
        <p:spPr>
          <a:xfrm>
            <a:off x="6608082" y="3826920"/>
            <a:ext cx="1224912" cy="369332"/>
          </a:xfrm>
          <a:prstGeom prst="rect">
            <a:avLst/>
          </a:prstGeom>
          <a:solidFill>
            <a:srgbClr val="FFFFFF">
              <a:alpha val="80000"/>
            </a:srgbClr>
          </a:solidFill>
        </p:spPr>
        <p:txBody>
          <a:bodyPr wrap="square" rtlCol="0">
            <a:spAutoFit/>
          </a:bodyPr>
          <a:lstStyle/>
          <a:p>
            <a:pPr algn="l"/>
            <a:r>
              <a:rPr lang="en-US" sz="1800" b="0" dirty="0"/>
              <a:t>U=0.25</a:t>
            </a:r>
          </a:p>
        </p:txBody>
      </p:sp>
      <p:pic>
        <p:nvPicPr>
          <p:cNvPr id="7" name="Graphic 6" descr="Right pointing backhand index">
            <a:extLst>
              <a:ext uri="{FF2B5EF4-FFF2-40B4-BE49-F238E27FC236}">
                <a16:creationId xmlns:a16="http://schemas.microsoft.com/office/drawing/2014/main" id="{B49C92E7-FBEC-4B11-9526-57512D0B30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flipH="1" flipV="1">
            <a:off x="1620211" y="3554386"/>
            <a:ext cx="914400" cy="914400"/>
          </a:xfrm>
          <a:prstGeom prst="rect">
            <a:avLst/>
          </a:prstGeom>
        </p:spPr>
      </p:pic>
      <p:sp>
        <p:nvSpPr>
          <p:cNvPr id="9" name="TextBox 8">
            <a:extLst>
              <a:ext uri="{FF2B5EF4-FFF2-40B4-BE49-F238E27FC236}">
                <a16:creationId xmlns:a16="http://schemas.microsoft.com/office/drawing/2014/main" id="{7FA74EC8-537A-46AB-989A-83AD4A5B825D}"/>
              </a:ext>
            </a:extLst>
          </p:cNvPr>
          <p:cNvSpPr txBox="1"/>
          <p:nvPr/>
        </p:nvSpPr>
        <p:spPr>
          <a:xfrm>
            <a:off x="166717" y="3554386"/>
            <a:ext cx="1529784" cy="1200329"/>
          </a:xfrm>
          <a:prstGeom prst="rect">
            <a:avLst/>
          </a:prstGeom>
          <a:solidFill>
            <a:srgbClr val="FFFFFF">
              <a:alpha val="80000"/>
            </a:srgbClr>
          </a:solidFill>
        </p:spPr>
        <p:txBody>
          <a:bodyPr wrap="square" rtlCol="0">
            <a:spAutoFit/>
          </a:bodyPr>
          <a:lstStyle/>
          <a:p>
            <a:pPr algn="l"/>
            <a:r>
              <a:rPr lang="en-US" sz="1800" b="0" dirty="0"/>
              <a:t>Note peak height and enter it in spreadsheet</a:t>
            </a:r>
          </a:p>
        </p:txBody>
      </p:sp>
    </p:spTree>
    <p:extLst>
      <p:ext uri="{BB962C8B-B14F-4D97-AF65-F5344CB8AC3E}">
        <p14:creationId xmlns:p14="http://schemas.microsoft.com/office/powerpoint/2010/main" val="21210516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59A74-728C-48FC-ADBA-149256201644}"/>
              </a:ext>
            </a:extLst>
          </p:cNvPr>
          <p:cNvSpPr>
            <a:spLocks noGrp="1"/>
          </p:cNvSpPr>
          <p:nvPr>
            <p:ph type="title"/>
          </p:nvPr>
        </p:nvSpPr>
        <p:spPr/>
        <p:txBody>
          <a:bodyPr/>
          <a:lstStyle/>
          <a:p>
            <a:r>
              <a:rPr lang="en-US" dirty="0"/>
              <a:t>View difference Patterson maps with the program </a:t>
            </a:r>
            <a:r>
              <a:rPr lang="en-US" dirty="0" err="1"/>
              <a:t>mapslicer</a:t>
            </a:r>
            <a:endParaRPr lang="en-US" dirty="0"/>
          </a:p>
        </p:txBody>
      </p:sp>
      <p:pic>
        <p:nvPicPr>
          <p:cNvPr id="4" name="Picture 3">
            <a:extLst>
              <a:ext uri="{FF2B5EF4-FFF2-40B4-BE49-F238E27FC236}">
                <a16:creationId xmlns:a16="http://schemas.microsoft.com/office/drawing/2014/main" id="{A4B1912A-25DD-4B9E-A6B0-4426B099E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5900" y="2113231"/>
            <a:ext cx="3560900" cy="3092240"/>
          </a:xfrm>
          <a:prstGeom prst="rect">
            <a:avLst/>
          </a:prstGeom>
        </p:spPr>
      </p:pic>
      <p:pic>
        <p:nvPicPr>
          <p:cNvPr id="6" name="Picture 5">
            <a:extLst>
              <a:ext uri="{FF2B5EF4-FFF2-40B4-BE49-F238E27FC236}">
                <a16:creationId xmlns:a16="http://schemas.microsoft.com/office/drawing/2014/main" id="{ADF5DEB0-957E-45BA-8FA6-D5390D2651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99" y="2073925"/>
            <a:ext cx="4802015" cy="3131546"/>
          </a:xfrm>
          <a:prstGeom prst="rect">
            <a:avLst/>
          </a:prstGeom>
        </p:spPr>
      </p:pic>
      <p:sp>
        <p:nvSpPr>
          <p:cNvPr id="3" name="TextBox 2">
            <a:extLst>
              <a:ext uri="{FF2B5EF4-FFF2-40B4-BE49-F238E27FC236}">
                <a16:creationId xmlns:a16="http://schemas.microsoft.com/office/drawing/2014/main" id="{602F4C07-4AC2-493D-A3E2-8B7800BED35D}"/>
              </a:ext>
            </a:extLst>
          </p:cNvPr>
          <p:cNvSpPr txBox="1"/>
          <p:nvPr/>
        </p:nvSpPr>
        <p:spPr>
          <a:xfrm>
            <a:off x="776689" y="5337673"/>
            <a:ext cx="7910111" cy="830997"/>
          </a:xfrm>
          <a:prstGeom prst="rect">
            <a:avLst/>
          </a:prstGeom>
          <a:noFill/>
        </p:spPr>
        <p:txBody>
          <a:bodyPr wrap="square" rtlCol="0">
            <a:spAutoFit/>
          </a:bodyPr>
          <a:lstStyle/>
          <a:p>
            <a:pPr algn="l"/>
            <a:r>
              <a:rPr lang="en-US" sz="2400" b="0" dirty="0"/>
              <a:t>Visually verify the peaks are strong and sharp and located on Harker sections</a:t>
            </a:r>
          </a:p>
        </p:txBody>
      </p:sp>
    </p:spTree>
    <p:extLst>
      <p:ext uri="{BB962C8B-B14F-4D97-AF65-F5344CB8AC3E}">
        <p14:creationId xmlns:p14="http://schemas.microsoft.com/office/powerpoint/2010/main" val="2738132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CC41E-000A-4771-8D66-7E1727524BBB}"/>
              </a:ext>
            </a:extLst>
          </p:cNvPr>
          <p:cNvSpPr>
            <a:spLocks noGrp="1"/>
          </p:cNvSpPr>
          <p:nvPr>
            <p:ph type="title"/>
          </p:nvPr>
        </p:nvSpPr>
        <p:spPr>
          <a:xfrm>
            <a:off x="192795" y="1717848"/>
            <a:ext cx="8758409" cy="1950769"/>
          </a:xfrm>
        </p:spPr>
        <p:txBody>
          <a:bodyPr/>
          <a:lstStyle/>
          <a:p>
            <a:pPr algn="l"/>
            <a:r>
              <a:rPr lang="en-US" sz="4000" dirty="0"/>
              <a:t>Now, use direct methods to determine coordinates of heavy atom.</a:t>
            </a:r>
            <a:br>
              <a:rPr lang="en-US" sz="4000" dirty="0"/>
            </a:br>
            <a:br>
              <a:rPr lang="en-US" sz="4000" dirty="0"/>
            </a:br>
            <a:r>
              <a:rPr lang="en-US" sz="4000" dirty="0"/>
              <a:t>And then calculate phases for </a:t>
            </a:r>
            <a:r>
              <a:rPr lang="en-US" sz="4000" b="1" dirty="0"/>
              <a:t>F</a:t>
            </a:r>
            <a:r>
              <a:rPr lang="en-US" sz="4000" b="1" baseline="-25000" dirty="0"/>
              <a:t>P</a:t>
            </a:r>
            <a:r>
              <a:rPr lang="en-US" sz="4000" dirty="0"/>
              <a:t> using SIRAS method.</a:t>
            </a:r>
          </a:p>
        </p:txBody>
      </p:sp>
    </p:spTree>
    <p:extLst>
      <p:ext uri="{BB962C8B-B14F-4D97-AF65-F5344CB8AC3E}">
        <p14:creationId xmlns:p14="http://schemas.microsoft.com/office/powerpoint/2010/main" val="2201121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321" y="198798"/>
            <a:ext cx="8813494" cy="1143000"/>
          </a:xfrm>
        </p:spPr>
        <p:txBody>
          <a:bodyPr/>
          <a:lstStyle/>
          <a:p>
            <a:pPr algn="l"/>
            <a:r>
              <a:rPr lang="en-US" sz="3200" dirty="0">
                <a:latin typeface="Helvetica" panose="020B0604020202020204" pitchFamily="34" charset="0"/>
                <a:cs typeface="Helvetica" panose="020B0604020202020204" pitchFamily="34" charset="0"/>
              </a:rPr>
              <a:t>Evidence that we have strong anomalous signal</a:t>
            </a:r>
            <a:endParaRPr lang="en-US" sz="1400" dirty="0">
              <a:latin typeface="Helvetica" panose="020B0604020202020204" pitchFamily="34" charset="0"/>
              <a:cs typeface="Helvetica" panose="020B0604020202020204" pitchFamily="34" charset="0"/>
            </a:endParaRPr>
          </a:p>
        </p:txBody>
      </p:sp>
      <p:sp>
        <p:nvSpPr>
          <p:cNvPr id="5" name="TextBox 4">
            <a:extLst>
              <a:ext uri="{FF2B5EF4-FFF2-40B4-BE49-F238E27FC236}">
                <a16:creationId xmlns:a16="http://schemas.microsoft.com/office/drawing/2014/main" id="{1E0E2E97-1795-40D3-857E-5CF4CA70700A}"/>
              </a:ext>
            </a:extLst>
          </p:cNvPr>
          <p:cNvSpPr txBox="1"/>
          <p:nvPr/>
        </p:nvSpPr>
        <p:spPr>
          <a:xfrm>
            <a:off x="883201" y="5652548"/>
            <a:ext cx="3373039" cy="400110"/>
          </a:xfrm>
          <a:prstGeom prst="rect">
            <a:avLst/>
          </a:prstGeom>
          <a:noFill/>
        </p:spPr>
        <p:txBody>
          <a:bodyPr wrap="none" rtlCol="0">
            <a:spAutoFit/>
          </a:bodyPr>
          <a:lstStyle/>
          <a:p>
            <a:r>
              <a:rPr lang="en-US" sz="2000" dirty="0"/>
              <a:t>(|</a:t>
            </a:r>
            <a:r>
              <a:rPr lang="en-US" sz="2000" dirty="0" err="1">
                <a:solidFill>
                  <a:srgbClr val="3366FF"/>
                </a:solidFill>
              </a:rPr>
              <a:t>F</a:t>
            </a:r>
            <a:r>
              <a:rPr lang="en-US" sz="2000" baseline="-25000" dirty="0" err="1">
                <a:solidFill>
                  <a:srgbClr val="3366FF"/>
                </a:solidFill>
              </a:rPr>
              <a:t>Native</a:t>
            </a:r>
            <a:r>
              <a:rPr lang="en-US" sz="2000" baseline="-25000" dirty="0">
                <a:solidFill>
                  <a:srgbClr val="3366FF"/>
                </a:solidFill>
              </a:rPr>
              <a:t>(</a:t>
            </a:r>
            <a:r>
              <a:rPr lang="en-US" sz="2000" baseline="-25000" dirty="0" err="1">
                <a:solidFill>
                  <a:srgbClr val="3366FF"/>
                </a:solidFill>
              </a:rPr>
              <a:t>EricP</a:t>
            </a:r>
            <a:r>
              <a:rPr lang="en-US" sz="2000" baseline="-25000" dirty="0">
                <a:solidFill>
                  <a:srgbClr val="3366FF"/>
                </a:solidFill>
              </a:rPr>
              <a:t>)</a:t>
            </a:r>
            <a:r>
              <a:rPr lang="en-US" sz="2000" dirty="0"/>
              <a:t>|-|</a:t>
            </a:r>
            <a:r>
              <a:rPr lang="en-US" sz="2000" dirty="0">
                <a:solidFill>
                  <a:srgbClr val="00B050"/>
                </a:solidFill>
              </a:rPr>
              <a:t>F</a:t>
            </a:r>
            <a:r>
              <a:rPr lang="en-US" sz="2000" baseline="-25000" dirty="0">
                <a:solidFill>
                  <a:srgbClr val="00B050"/>
                </a:solidFill>
              </a:rPr>
              <a:t>PCMBS(</a:t>
            </a:r>
            <a:r>
              <a:rPr lang="en-US" sz="2000" baseline="-25000" dirty="0" err="1">
                <a:solidFill>
                  <a:srgbClr val="00B050"/>
                </a:solidFill>
              </a:rPr>
              <a:t>EricP</a:t>
            </a:r>
            <a:r>
              <a:rPr lang="en-US" sz="2000" baseline="-25000" dirty="0">
                <a:solidFill>
                  <a:srgbClr val="00B050"/>
                </a:solidFill>
              </a:rPr>
              <a:t>)</a:t>
            </a:r>
            <a:r>
              <a:rPr lang="en-US" sz="2000" dirty="0"/>
              <a:t>|)</a:t>
            </a:r>
            <a:r>
              <a:rPr lang="en-US" sz="2000" baseline="30000" dirty="0"/>
              <a:t>2</a:t>
            </a:r>
          </a:p>
        </p:txBody>
      </p:sp>
      <p:sp>
        <p:nvSpPr>
          <p:cNvPr id="19" name="TextBox 18">
            <a:extLst>
              <a:ext uri="{FF2B5EF4-FFF2-40B4-BE49-F238E27FC236}">
                <a16:creationId xmlns:a16="http://schemas.microsoft.com/office/drawing/2014/main" id="{3CB79BDD-5AF2-4099-B2A4-2535C6DD9DF8}"/>
              </a:ext>
            </a:extLst>
          </p:cNvPr>
          <p:cNvSpPr txBox="1"/>
          <p:nvPr/>
        </p:nvSpPr>
        <p:spPr>
          <a:xfrm>
            <a:off x="2160064" y="1580802"/>
            <a:ext cx="1132041" cy="523220"/>
          </a:xfrm>
          <a:prstGeom prst="rect">
            <a:avLst/>
          </a:prstGeom>
          <a:noFill/>
        </p:spPr>
        <p:txBody>
          <a:bodyPr wrap="none" rtlCol="0">
            <a:spAutoFit/>
          </a:bodyPr>
          <a:lstStyle/>
          <a:p>
            <a:r>
              <a:rPr lang="en-US" dirty="0"/>
              <a:t>W=¼ </a:t>
            </a:r>
          </a:p>
        </p:txBody>
      </p:sp>
      <p:pic>
        <p:nvPicPr>
          <p:cNvPr id="3" name="Picture 2">
            <a:extLst>
              <a:ext uri="{FF2B5EF4-FFF2-40B4-BE49-F238E27FC236}">
                <a16:creationId xmlns:a16="http://schemas.microsoft.com/office/drawing/2014/main" id="{3138D735-47AB-41A7-BC78-E837DF1C5651}"/>
              </a:ext>
            </a:extLst>
          </p:cNvPr>
          <p:cNvPicPr>
            <a:picLocks noChangeAspect="1"/>
          </p:cNvPicPr>
          <p:nvPr/>
        </p:nvPicPr>
        <p:blipFill rotWithShape="1">
          <a:blip r:embed="rId3"/>
          <a:srcRect l="29813" t="7192" r="50000" b="61005"/>
          <a:stretch/>
        </p:blipFill>
        <p:spPr>
          <a:xfrm>
            <a:off x="731291" y="2104022"/>
            <a:ext cx="3573977" cy="3167078"/>
          </a:xfrm>
          <a:prstGeom prst="rect">
            <a:avLst/>
          </a:prstGeom>
        </p:spPr>
      </p:pic>
      <p:pic>
        <p:nvPicPr>
          <p:cNvPr id="10" name="Picture 9">
            <a:extLst>
              <a:ext uri="{FF2B5EF4-FFF2-40B4-BE49-F238E27FC236}">
                <a16:creationId xmlns:a16="http://schemas.microsoft.com/office/drawing/2014/main" id="{9ABD4424-72B5-445B-B524-5A20511B93A4}"/>
              </a:ext>
            </a:extLst>
          </p:cNvPr>
          <p:cNvPicPr>
            <a:picLocks noChangeAspect="1"/>
          </p:cNvPicPr>
          <p:nvPr/>
        </p:nvPicPr>
        <p:blipFill rotWithShape="1">
          <a:blip r:embed="rId4"/>
          <a:srcRect l="17475" t="11863" r="57006" b="46151"/>
          <a:stretch/>
        </p:blipFill>
        <p:spPr>
          <a:xfrm>
            <a:off x="5035171" y="2060375"/>
            <a:ext cx="3482956" cy="3223433"/>
          </a:xfrm>
          <a:prstGeom prst="rect">
            <a:avLst/>
          </a:prstGeom>
        </p:spPr>
      </p:pic>
      <p:sp>
        <p:nvSpPr>
          <p:cNvPr id="11" name="TextBox 10">
            <a:extLst>
              <a:ext uri="{FF2B5EF4-FFF2-40B4-BE49-F238E27FC236}">
                <a16:creationId xmlns:a16="http://schemas.microsoft.com/office/drawing/2014/main" id="{76AE2611-3E89-4E60-A09E-EF3E0E86F61D}"/>
              </a:ext>
            </a:extLst>
          </p:cNvPr>
          <p:cNvSpPr txBox="1"/>
          <p:nvPr/>
        </p:nvSpPr>
        <p:spPr>
          <a:xfrm>
            <a:off x="5169595" y="5652548"/>
            <a:ext cx="3195106" cy="400110"/>
          </a:xfrm>
          <a:prstGeom prst="rect">
            <a:avLst/>
          </a:prstGeom>
          <a:noFill/>
        </p:spPr>
        <p:txBody>
          <a:bodyPr wrap="none" rtlCol="0">
            <a:spAutoFit/>
          </a:bodyPr>
          <a:lstStyle/>
          <a:p>
            <a:r>
              <a:rPr lang="en-US" sz="2000" dirty="0"/>
              <a:t>(</a:t>
            </a:r>
            <a:r>
              <a:rPr lang="en-US" sz="2000" dirty="0">
                <a:solidFill>
                  <a:srgbClr val="00B050"/>
                </a:solidFill>
              </a:rPr>
              <a:t>F</a:t>
            </a:r>
            <a:r>
              <a:rPr lang="en-US" sz="2000" baseline="-25000" dirty="0">
                <a:solidFill>
                  <a:srgbClr val="00B050"/>
                </a:solidFill>
              </a:rPr>
              <a:t>PCMBS( h k l)</a:t>
            </a:r>
            <a:r>
              <a:rPr lang="en-US" sz="2000" dirty="0">
                <a:solidFill>
                  <a:srgbClr val="00B050"/>
                </a:solidFill>
              </a:rPr>
              <a:t> -F</a:t>
            </a:r>
            <a:r>
              <a:rPr lang="en-US" sz="2000" baseline="-25000" dirty="0">
                <a:solidFill>
                  <a:srgbClr val="00B050"/>
                </a:solidFill>
              </a:rPr>
              <a:t>PCMBS(-h-k-l)</a:t>
            </a:r>
            <a:r>
              <a:rPr lang="en-US" sz="2000" dirty="0"/>
              <a:t>)</a:t>
            </a:r>
            <a:r>
              <a:rPr lang="en-US" sz="2000" baseline="30000" dirty="0"/>
              <a:t>2</a:t>
            </a:r>
          </a:p>
        </p:txBody>
      </p:sp>
      <p:sp>
        <p:nvSpPr>
          <p:cNvPr id="12" name="TextBox 11">
            <a:extLst>
              <a:ext uri="{FF2B5EF4-FFF2-40B4-BE49-F238E27FC236}">
                <a16:creationId xmlns:a16="http://schemas.microsoft.com/office/drawing/2014/main" id="{190664C9-C697-48DA-A7DE-EE7F24E74424}"/>
              </a:ext>
            </a:extLst>
          </p:cNvPr>
          <p:cNvSpPr txBox="1"/>
          <p:nvPr/>
        </p:nvSpPr>
        <p:spPr>
          <a:xfrm>
            <a:off x="6357491" y="1580802"/>
            <a:ext cx="1132041" cy="523220"/>
          </a:xfrm>
          <a:prstGeom prst="rect">
            <a:avLst/>
          </a:prstGeom>
          <a:noFill/>
        </p:spPr>
        <p:txBody>
          <a:bodyPr wrap="none" rtlCol="0">
            <a:spAutoFit/>
          </a:bodyPr>
          <a:lstStyle/>
          <a:p>
            <a:r>
              <a:rPr lang="en-US" dirty="0"/>
              <a:t>W=¼ </a:t>
            </a:r>
          </a:p>
        </p:txBody>
      </p:sp>
      <p:sp>
        <p:nvSpPr>
          <p:cNvPr id="13" name="Rectangle 12">
            <a:extLst>
              <a:ext uri="{FF2B5EF4-FFF2-40B4-BE49-F238E27FC236}">
                <a16:creationId xmlns:a16="http://schemas.microsoft.com/office/drawing/2014/main" id="{5FAD0C41-17CB-4820-BB49-09144E2D5775}"/>
              </a:ext>
            </a:extLst>
          </p:cNvPr>
          <p:cNvSpPr/>
          <p:nvPr/>
        </p:nvSpPr>
        <p:spPr>
          <a:xfrm>
            <a:off x="6216356" y="6057672"/>
            <a:ext cx="1101584" cy="523220"/>
          </a:xfrm>
          <a:prstGeom prst="rect">
            <a:avLst/>
          </a:prstGeom>
        </p:spPr>
        <p:txBody>
          <a:bodyPr wrap="none">
            <a:spAutoFit/>
          </a:bodyPr>
          <a:lstStyle/>
          <a:p>
            <a:r>
              <a:rPr lang="en-US" dirty="0" err="1">
                <a:solidFill>
                  <a:srgbClr val="00B050"/>
                </a:solidFill>
              </a:rPr>
              <a:t>EricP</a:t>
            </a:r>
            <a:endParaRPr lang="en-US" dirty="0"/>
          </a:p>
        </p:txBody>
      </p:sp>
      <p:pic>
        <p:nvPicPr>
          <p:cNvPr id="14" name="Picture 13">
            <a:extLst>
              <a:ext uri="{FF2B5EF4-FFF2-40B4-BE49-F238E27FC236}">
                <a16:creationId xmlns:a16="http://schemas.microsoft.com/office/drawing/2014/main" id="{17783E03-F7E7-461A-B1A8-618054BFEBDD}"/>
              </a:ext>
            </a:extLst>
          </p:cNvPr>
          <p:cNvPicPr>
            <a:picLocks noChangeAspect="1"/>
          </p:cNvPicPr>
          <p:nvPr/>
        </p:nvPicPr>
        <p:blipFill rotWithShape="1">
          <a:blip r:embed="rId5"/>
          <a:srcRect l="24524" t="28316" r="54075" b="36472"/>
          <a:stretch/>
        </p:blipFill>
        <p:spPr>
          <a:xfrm>
            <a:off x="5035170" y="2060375"/>
            <a:ext cx="3482955" cy="3223433"/>
          </a:xfrm>
          <a:prstGeom prst="rect">
            <a:avLst/>
          </a:prstGeom>
        </p:spPr>
      </p:pic>
    </p:spTree>
    <p:extLst>
      <p:ext uri="{BB962C8B-B14F-4D97-AF65-F5344CB8AC3E}">
        <p14:creationId xmlns:p14="http://schemas.microsoft.com/office/powerpoint/2010/main" val="6544402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547C9-9648-4FF6-A9CE-C450870937BE}"/>
              </a:ext>
            </a:extLst>
          </p:cNvPr>
          <p:cNvSpPr>
            <a:spLocks noGrp="1"/>
          </p:cNvSpPr>
          <p:nvPr>
            <p:ph type="title"/>
          </p:nvPr>
        </p:nvSpPr>
        <p:spPr/>
        <p:txBody>
          <a:bodyPr/>
          <a:lstStyle/>
          <a:p>
            <a:pPr algn="l"/>
            <a:r>
              <a:rPr lang="en-US" sz="3200" dirty="0"/>
              <a:t>Enter a short title with no spaces</a:t>
            </a:r>
          </a:p>
        </p:txBody>
      </p:sp>
      <p:pic>
        <p:nvPicPr>
          <p:cNvPr id="4" name="Picture 3">
            <a:extLst>
              <a:ext uri="{FF2B5EF4-FFF2-40B4-BE49-F238E27FC236}">
                <a16:creationId xmlns:a16="http://schemas.microsoft.com/office/drawing/2014/main" id="{61663260-C71B-494C-9530-2FDEBF0F2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885" y="1726110"/>
            <a:ext cx="7077075" cy="4762500"/>
          </a:xfrm>
          <a:prstGeom prst="rect">
            <a:avLst/>
          </a:prstGeom>
        </p:spPr>
      </p:pic>
      <p:pic>
        <p:nvPicPr>
          <p:cNvPr id="7" name="Graphic 6" descr="Right pointing backhand index">
            <a:extLst>
              <a:ext uri="{FF2B5EF4-FFF2-40B4-BE49-F238E27FC236}">
                <a16:creationId xmlns:a16="http://schemas.microsoft.com/office/drawing/2014/main" id="{5BC94BE9-AC20-45F8-A427-FE4092D781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flipV="1">
            <a:off x="3919137" y="1868805"/>
            <a:ext cx="914400" cy="914400"/>
          </a:xfrm>
          <a:prstGeom prst="rect">
            <a:avLst/>
          </a:prstGeom>
        </p:spPr>
      </p:pic>
      <p:sp>
        <p:nvSpPr>
          <p:cNvPr id="9" name="TextBox 8">
            <a:extLst>
              <a:ext uri="{FF2B5EF4-FFF2-40B4-BE49-F238E27FC236}">
                <a16:creationId xmlns:a16="http://schemas.microsoft.com/office/drawing/2014/main" id="{0B6A438B-5A28-433F-9297-D28355FFCE7F}"/>
              </a:ext>
            </a:extLst>
          </p:cNvPr>
          <p:cNvSpPr txBox="1"/>
          <p:nvPr/>
        </p:nvSpPr>
        <p:spPr>
          <a:xfrm>
            <a:off x="4768264" y="2141339"/>
            <a:ext cx="4199465" cy="646331"/>
          </a:xfrm>
          <a:prstGeom prst="rect">
            <a:avLst/>
          </a:prstGeom>
          <a:solidFill>
            <a:srgbClr val="FFFFFF">
              <a:alpha val="80000"/>
            </a:srgbClr>
          </a:solidFill>
        </p:spPr>
        <p:txBody>
          <a:bodyPr wrap="square" rtlCol="0">
            <a:spAutoFit/>
          </a:bodyPr>
          <a:lstStyle/>
          <a:p>
            <a:pPr algn="l"/>
            <a:r>
              <a:rPr lang="en-US" sz="1800" b="0" dirty="0"/>
              <a:t>Continue to Use the native and derivative assigned to you</a:t>
            </a:r>
          </a:p>
        </p:txBody>
      </p:sp>
    </p:spTree>
    <p:extLst>
      <p:ext uri="{BB962C8B-B14F-4D97-AF65-F5344CB8AC3E}">
        <p14:creationId xmlns:p14="http://schemas.microsoft.com/office/powerpoint/2010/main" val="18482383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547C9-9648-4FF6-A9CE-C450870937BE}"/>
              </a:ext>
            </a:extLst>
          </p:cNvPr>
          <p:cNvSpPr>
            <a:spLocks noGrp="1"/>
          </p:cNvSpPr>
          <p:nvPr>
            <p:ph type="title"/>
          </p:nvPr>
        </p:nvSpPr>
        <p:spPr/>
        <p:txBody>
          <a:bodyPr/>
          <a:lstStyle/>
          <a:p>
            <a:pPr algn="l"/>
            <a:r>
              <a:rPr lang="en-US" sz="3200" dirty="0"/>
              <a:t>Use HKL2MAP to determine Heavy atom </a:t>
            </a:r>
            <a:r>
              <a:rPr lang="en-US" sz="3200" dirty="0" err="1"/>
              <a:t>x,y,z</a:t>
            </a:r>
            <a:r>
              <a:rPr lang="en-US" sz="3200" dirty="0"/>
              <a:t> and calculate phases using SIRAS</a:t>
            </a:r>
          </a:p>
        </p:txBody>
      </p:sp>
      <p:pic>
        <p:nvPicPr>
          <p:cNvPr id="4" name="Picture 3">
            <a:extLst>
              <a:ext uri="{FF2B5EF4-FFF2-40B4-BE49-F238E27FC236}">
                <a16:creationId xmlns:a16="http://schemas.microsoft.com/office/drawing/2014/main" id="{61663260-C71B-494C-9530-2FDEBF0F2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885" y="1726110"/>
            <a:ext cx="7077075" cy="4762500"/>
          </a:xfrm>
          <a:prstGeom prst="rect">
            <a:avLst/>
          </a:prstGeom>
        </p:spPr>
      </p:pic>
      <p:pic>
        <p:nvPicPr>
          <p:cNvPr id="6" name="Picture 5">
            <a:extLst>
              <a:ext uri="{FF2B5EF4-FFF2-40B4-BE49-F238E27FC236}">
                <a16:creationId xmlns:a16="http://schemas.microsoft.com/office/drawing/2014/main" id="{D363E202-0AB1-43C7-B08E-25B4948E6E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885" y="1726110"/>
            <a:ext cx="7077075" cy="4762500"/>
          </a:xfrm>
          <a:prstGeom prst="rect">
            <a:avLst/>
          </a:prstGeom>
        </p:spPr>
      </p:pic>
      <p:pic>
        <p:nvPicPr>
          <p:cNvPr id="5" name="Graphic 4" descr="Right pointing backhand index">
            <a:extLst>
              <a:ext uri="{FF2B5EF4-FFF2-40B4-BE49-F238E27FC236}">
                <a16:creationId xmlns:a16="http://schemas.microsoft.com/office/drawing/2014/main" id="{240B5A7A-1236-4BF5-961A-5C7ADB4E364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flipV="1">
            <a:off x="2244574" y="2122193"/>
            <a:ext cx="914400" cy="914400"/>
          </a:xfrm>
          <a:prstGeom prst="rect">
            <a:avLst/>
          </a:prstGeom>
        </p:spPr>
      </p:pic>
      <p:sp>
        <p:nvSpPr>
          <p:cNvPr id="7" name="TextBox 6">
            <a:extLst>
              <a:ext uri="{FF2B5EF4-FFF2-40B4-BE49-F238E27FC236}">
                <a16:creationId xmlns:a16="http://schemas.microsoft.com/office/drawing/2014/main" id="{40DDD46D-84AE-4304-9E9F-578DF7435086}"/>
              </a:ext>
            </a:extLst>
          </p:cNvPr>
          <p:cNvSpPr txBox="1"/>
          <p:nvPr/>
        </p:nvSpPr>
        <p:spPr>
          <a:xfrm>
            <a:off x="3093701" y="2394727"/>
            <a:ext cx="2891327" cy="369332"/>
          </a:xfrm>
          <a:prstGeom prst="rect">
            <a:avLst/>
          </a:prstGeom>
          <a:solidFill>
            <a:srgbClr val="FFFFFF">
              <a:alpha val="80000"/>
            </a:srgbClr>
          </a:solidFill>
        </p:spPr>
        <p:txBody>
          <a:bodyPr wrap="square" rtlCol="0">
            <a:spAutoFit/>
          </a:bodyPr>
          <a:lstStyle/>
          <a:p>
            <a:pPr algn="l"/>
            <a:r>
              <a:rPr lang="en-US" sz="1800" b="0" dirty="0"/>
              <a:t>And then, click SHELXC</a:t>
            </a:r>
          </a:p>
        </p:txBody>
      </p:sp>
    </p:spTree>
    <p:extLst>
      <p:ext uri="{BB962C8B-B14F-4D97-AF65-F5344CB8AC3E}">
        <p14:creationId xmlns:p14="http://schemas.microsoft.com/office/powerpoint/2010/main" val="18928541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547C9-9648-4FF6-A9CE-C450870937BE}"/>
              </a:ext>
            </a:extLst>
          </p:cNvPr>
          <p:cNvSpPr>
            <a:spLocks noGrp="1"/>
          </p:cNvSpPr>
          <p:nvPr>
            <p:ph type="title"/>
          </p:nvPr>
        </p:nvSpPr>
        <p:spPr>
          <a:xfrm>
            <a:off x="176270" y="274638"/>
            <a:ext cx="8890612" cy="1143000"/>
          </a:xfrm>
        </p:spPr>
        <p:txBody>
          <a:bodyPr/>
          <a:lstStyle/>
          <a:p>
            <a:r>
              <a:rPr lang="en-US" sz="3200" dirty="0"/>
              <a:t>Enter native and derivative data (.</a:t>
            </a:r>
            <a:r>
              <a:rPr lang="en-US" sz="3200" dirty="0" err="1"/>
              <a:t>sca</a:t>
            </a:r>
            <a:r>
              <a:rPr lang="en-US" sz="3200" dirty="0"/>
              <a:t> format)</a:t>
            </a:r>
          </a:p>
        </p:txBody>
      </p:sp>
      <p:pic>
        <p:nvPicPr>
          <p:cNvPr id="8" name="Picture 7">
            <a:extLst>
              <a:ext uri="{FF2B5EF4-FFF2-40B4-BE49-F238E27FC236}">
                <a16:creationId xmlns:a16="http://schemas.microsoft.com/office/drawing/2014/main" id="{C9FA966B-4D28-4A8D-9A66-FBAA7AB4E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258" y="1293984"/>
            <a:ext cx="6353484" cy="6858000"/>
          </a:xfrm>
          <a:prstGeom prst="rect">
            <a:avLst/>
          </a:prstGeom>
        </p:spPr>
      </p:pic>
      <p:pic>
        <p:nvPicPr>
          <p:cNvPr id="15" name="Graphic 14" descr="Right pointing backhand index">
            <a:extLst>
              <a:ext uri="{FF2B5EF4-FFF2-40B4-BE49-F238E27FC236}">
                <a16:creationId xmlns:a16="http://schemas.microsoft.com/office/drawing/2014/main" id="{1A24C91C-A953-429D-92ED-0964E7310A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237232" flipV="1">
            <a:off x="6981827" y="2583230"/>
            <a:ext cx="914400" cy="914400"/>
          </a:xfrm>
          <a:prstGeom prst="rect">
            <a:avLst/>
          </a:prstGeom>
        </p:spPr>
      </p:pic>
      <p:sp>
        <p:nvSpPr>
          <p:cNvPr id="16" name="TextBox 15">
            <a:extLst>
              <a:ext uri="{FF2B5EF4-FFF2-40B4-BE49-F238E27FC236}">
                <a16:creationId xmlns:a16="http://schemas.microsoft.com/office/drawing/2014/main" id="{AFEB4618-6C8A-467B-BEB7-B5CA4EF67EA5}"/>
              </a:ext>
            </a:extLst>
          </p:cNvPr>
          <p:cNvSpPr txBox="1"/>
          <p:nvPr/>
        </p:nvSpPr>
        <p:spPr>
          <a:xfrm>
            <a:off x="7053804" y="1467489"/>
            <a:ext cx="1977340" cy="646331"/>
          </a:xfrm>
          <a:prstGeom prst="rect">
            <a:avLst/>
          </a:prstGeom>
          <a:solidFill>
            <a:srgbClr val="FFFFFF">
              <a:alpha val="80000"/>
            </a:srgbClr>
          </a:solidFill>
        </p:spPr>
        <p:txBody>
          <a:bodyPr wrap="square" rtlCol="0">
            <a:spAutoFit/>
          </a:bodyPr>
          <a:lstStyle/>
          <a:p>
            <a:pPr algn="l"/>
            <a:r>
              <a:rPr lang="en-US" sz="1800" b="0" dirty="0"/>
              <a:t>Browse for </a:t>
            </a:r>
            <a:r>
              <a:rPr lang="en-US" sz="1800" b="0" dirty="0" err="1"/>
              <a:t>native_Jeannette</a:t>
            </a:r>
            <a:endParaRPr lang="en-US" sz="1800" b="0" dirty="0"/>
          </a:p>
        </p:txBody>
      </p:sp>
      <p:pic>
        <p:nvPicPr>
          <p:cNvPr id="17" name="Graphic 16" descr="Right pointing backhand index">
            <a:extLst>
              <a:ext uri="{FF2B5EF4-FFF2-40B4-BE49-F238E27FC236}">
                <a16:creationId xmlns:a16="http://schemas.microsoft.com/office/drawing/2014/main" id="{5D81957F-FE5E-4B0B-B961-7B28A2DE63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8140289" flipV="1">
            <a:off x="7024913" y="1893814"/>
            <a:ext cx="914400" cy="914400"/>
          </a:xfrm>
          <a:prstGeom prst="rect">
            <a:avLst/>
          </a:prstGeom>
        </p:spPr>
      </p:pic>
      <p:sp>
        <p:nvSpPr>
          <p:cNvPr id="18" name="TextBox 17">
            <a:extLst>
              <a:ext uri="{FF2B5EF4-FFF2-40B4-BE49-F238E27FC236}">
                <a16:creationId xmlns:a16="http://schemas.microsoft.com/office/drawing/2014/main" id="{D5F9F142-CBA2-4F83-B07D-2EC37541AA28}"/>
              </a:ext>
            </a:extLst>
          </p:cNvPr>
          <p:cNvSpPr txBox="1"/>
          <p:nvPr/>
        </p:nvSpPr>
        <p:spPr>
          <a:xfrm>
            <a:off x="7120792" y="3168971"/>
            <a:ext cx="1977340" cy="646331"/>
          </a:xfrm>
          <a:prstGeom prst="rect">
            <a:avLst/>
          </a:prstGeom>
          <a:solidFill>
            <a:srgbClr val="FFFFFF">
              <a:alpha val="80000"/>
            </a:srgbClr>
          </a:solidFill>
        </p:spPr>
        <p:txBody>
          <a:bodyPr wrap="square" rtlCol="0">
            <a:spAutoFit/>
          </a:bodyPr>
          <a:lstStyle/>
          <a:p>
            <a:pPr algn="l"/>
            <a:r>
              <a:rPr lang="en-US" sz="1800" b="0" dirty="0"/>
              <a:t>Browse for </a:t>
            </a:r>
            <a:r>
              <a:rPr lang="en-US" sz="1800" b="0" dirty="0" err="1"/>
              <a:t>pcmbs_Megan</a:t>
            </a:r>
            <a:endParaRPr lang="en-US" sz="1800" b="0" dirty="0"/>
          </a:p>
        </p:txBody>
      </p:sp>
    </p:spTree>
    <p:extLst>
      <p:ext uri="{BB962C8B-B14F-4D97-AF65-F5344CB8AC3E}">
        <p14:creationId xmlns:p14="http://schemas.microsoft.com/office/powerpoint/2010/main" val="193183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8ADE999-786A-4FE6-9DC4-18BFC36A899A}"/>
              </a:ext>
            </a:extLst>
          </p:cNvPr>
          <p:cNvGrpSpPr>
            <a:grpSpLocks noChangeAspect="1"/>
          </p:cNvGrpSpPr>
          <p:nvPr/>
        </p:nvGrpSpPr>
        <p:grpSpPr>
          <a:xfrm>
            <a:off x="796632" y="2746585"/>
            <a:ext cx="1832288" cy="1832288"/>
            <a:chOff x="4797739" y="2450767"/>
            <a:chExt cx="4307484" cy="4307484"/>
          </a:xfrm>
        </p:grpSpPr>
        <p:cxnSp>
          <p:nvCxnSpPr>
            <p:cNvPr id="78" name="Straight Connector 77">
              <a:extLst>
                <a:ext uri="{FF2B5EF4-FFF2-40B4-BE49-F238E27FC236}">
                  <a16:creationId xmlns:a16="http://schemas.microsoft.com/office/drawing/2014/main" id="{B59460FD-0CA6-42D4-AF67-9E87B74CDA0E}"/>
                </a:ext>
              </a:extLst>
            </p:cNvPr>
            <p:cNvCxnSpPr>
              <a:cxnSpLocks/>
            </p:cNvCxnSpPr>
            <p:nvPr/>
          </p:nvCxnSpPr>
          <p:spPr bwMode="auto">
            <a:xfrm rot="16200000" flipH="1">
              <a:off x="6932926" y="2566027"/>
              <a:ext cx="37109" cy="4307484"/>
            </a:xfrm>
            <a:prstGeom prst="line">
              <a:avLst/>
            </a:prstGeom>
            <a:noFill/>
            <a:ln w="3175" cap="flat" cmpd="sng" algn="ctr">
              <a:solidFill>
                <a:schemeClr val="accent2">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Connector 4">
              <a:extLst>
                <a:ext uri="{FF2B5EF4-FFF2-40B4-BE49-F238E27FC236}">
                  <a16:creationId xmlns:a16="http://schemas.microsoft.com/office/drawing/2014/main" id="{BCE905E5-17DB-41B4-B4D6-58607874DE0E}"/>
                </a:ext>
              </a:extLst>
            </p:cNvPr>
            <p:cNvCxnSpPr>
              <a:cxnSpLocks/>
            </p:cNvCxnSpPr>
            <p:nvPr/>
          </p:nvCxnSpPr>
          <p:spPr bwMode="auto">
            <a:xfrm flipH="1">
              <a:off x="6948931" y="2450767"/>
              <a:ext cx="37109" cy="4307484"/>
            </a:xfrm>
            <a:prstGeom prst="line">
              <a:avLst/>
            </a:prstGeom>
            <a:noFill/>
            <a:ln w="3175" cap="flat" cmpd="sng" algn="ctr">
              <a:solidFill>
                <a:schemeClr val="accent2">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8" name="Title 1">
            <a:extLst>
              <a:ext uri="{FF2B5EF4-FFF2-40B4-BE49-F238E27FC236}">
                <a16:creationId xmlns:a16="http://schemas.microsoft.com/office/drawing/2014/main" id="{35E8172D-CA22-498E-B416-A9E74A81A208}"/>
              </a:ext>
            </a:extLst>
          </p:cNvPr>
          <p:cNvSpPr txBox="1">
            <a:spLocks/>
          </p:cNvSpPr>
          <p:nvPr/>
        </p:nvSpPr>
        <p:spPr>
          <a:xfrm>
            <a:off x="457200" y="274638"/>
            <a:ext cx="8328581" cy="1143000"/>
          </a:xfrm>
          <a:prstGeom prst="rect">
            <a:avLst/>
          </a:prstGeom>
        </p:spPr>
        <p:txBody>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ADADA">
                    <a:lumMod val="10000"/>
                  </a:srgbClr>
                </a:solidFill>
                <a:effectLst/>
                <a:uLnTx/>
                <a:uFillTx/>
                <a:latin typeface="Arial"/>
                <a:ea typeface="+mj-ea"/>
                <a:cs typeface="+mj-cs"/>
              </a:rPr>
              <a:t>SIRAS phasing uses a combination of isomorphous and anomalous intensity measurements</a:t>
            </a:r>
          </a:p>
        </p:txBody>
      </p:sp>
      <p:grpSp>
        <p:nvGrpSpPr>
          <p:cNvPr id="121" name="Group 120">
            <a:extLst>
              <a:ext uri="{FF2B5EF4-FFF2-40B4-BE49-F238E27FC236}">
                <a16:creationId xmlns:a16="http://schemas.microsoft.com/office/drawing/2014/main" id="{9210F010-B1E5-46BE-9793-F8F7B5DADD7E}"/>
              </a:ext>
            </a:extLst>
          </p:cNvPr>
          <p:cNvGrpSpPr>
            <a:grpSpLocks noChangeAspect="1"/>
          </p:cNvGrpSpPr>
          <p:nvPr/>
        </p:nvGrpSpPr>
        <p:grpSpPr>
          <a:xfrm>
            <a:off x="12994780" y="3334993"/>
            <a:ext cx="1268070" cy="1268070"/>
            <a:chOff x="5218819" y="2710742"/>
            <a:chExt cx="3200401" cy="3200401"/>
          </a:xfrm>
        </p:grpSpPr>
        <p:sp>
          <p:nvSpPr>
            <p:cNvPr id="122" name="Oval 121">
              <a:extLst>
                <a:ext uri="{FF2B5EF4-FFF2-40B4-BE49-F238E27FC236}">
                  <a16:creationId xmlns:a16="http://schemas.microsoft.com/office/drawing/2014/main" id="{FBACFE87-3DF2-46A4-B588-F1B9FC4A1EB3}"/>
                </a:ext>
              </a:extLst>
            </p:cNvPr>
            <p:cNvSpPr>
              <a:spLocks noChangeAspect="1"/>
            </p:cNvSpPr>
            <p:nvPr/>
          </p:nvSpPr>
          <p:spPr bwMode="auto">
            <a:xfrm>
              <a:off x="5218819" y="2710742"/>
              <a:ext cx="3200401" cy="3200401"/>
            </a:xfrm>
            <a:prstGeom prst="ellipse">
              <a:avLst/>
            </a:prstGeom>
            <a:noFill/>
            <a:ln w="3810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Helvetica" pitchFamily="34" charset="0"/>
                <a:ea typeface="+mn-ea"/>
                <a:cs typeface="+mn-cs"/>
              </a:endParaRPr>
            </a:p>
          </p:txBody>
        </p:sp>
        <p:sp>
          <p:nvSpPr>
            <p:cNvPr id="123" name="Oval 122">
              <a:extLst>
                <a:ext uri="{FF2B5EF4-FFF2-40B4-BE49-F238E27FC236}">
                  <a16:creationId xmlns:a16="http://schemas.microsoft.com/office/drawing/2014/main" id="{E43D83C4-FAA0-4C6F-97E0-F47A0B177384}"/>
                </a:ext>
              </a:extLst>
            </p:cNvPr>
            <p:cNvSpPr>
              <a:spLocks noChangeAspect="1"/>
            </p:cNvSpPr>
            <p:nvPr/>
          </p:nvSpPr>
          <p:spPr bwMode="auto">
            <a:xfrm>
              <a:off x="6800651" y="4298197"/>
              <a:ext cx="36576" cy="36576"/>
            </a:xfrm>
            <a:prstGeom prst="ellipse">
              <a:avLst/>
            </a:prstGeom>
            <a:solidFill>
              <a:srgbClr val="66FF33"/>
            </a:solidFill>
            <a:ln w="38100" cap="flat" cmpd="sng" algn="ctr">
              <a:solidFill>
                <a:srgbClr val="0070C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7" name="Group 6">
            <a:extLst>
              <a:ext uri="{FF2B5EF4-FFF2-40B4-BE49-F238E27FC236}">
                <a16:creationId xmlns:a16="http://schemas.microsoft.com/office/drawing/2014/main" id="{D13C68AA-7CEA-43FE-86E2-8C2E6B6573A7}"/>
              </a:ext>
            </a:extLst>
          </p:cNvPr>
          <p:cNvGrpSpPr/>
          <p:nvPr/>
        </p:nvGrpSpPr>
        <p:grpSpPr>
          <a:xfrm>
            <a:off x="869513" y="2717995"/>
            <a:ext cx="1386952" cy="1426578"/>
            <a:chOff x="12716308" y="-3692100"/>
            <a:chExt cx="3200401" cy="3291840"/>
          </a:xfrm>
        </p:grpSpPr>
        <p:grpSp>
          <p:nvGrpSpPr>
            <p:cNvPr id="130" name="Group 129">
              <a:extLst>
                <a:ext uri="{FF2B5EF4-FFF2-40B4-BE49-F238E27FC236}">
                  <a16:creationId xmlns:a16="http://schemas.microsoft.com/office/drawing/2014/main" id="{7AC0BA43-35F3-4A48-817A-2404A3FAC587}"/>
                </a:ext>
              </a:extLst>
            </p:cNvPr>
            <p:cNvGrpSpPr/>
            <p:nvPr/>
          </p:nvGrpSpPr>
          <p:grpSpPr>
            <a:xfrm>
              <a:off x="12716308" y="-3692100"/>
              <a:ext cx="3200401" cy="3291840"/>
              <a:chOff x="5218819" y="2710742"/>
              <a:chExt cx="3200401" cy="3200401"/>
            </a:xfrm>
          </p:grpSpPr>
          <p:sp>
            <p:nvSpPr>
              <p:cNvPr id="131" name="Oval 130">
                <a:extLst>
                  <a:ext uri="{FF2B5EF4-FFF2-40B4-BE49-F238E27FC236}">
                    <a16:creationId xmlns:a16="http://schemas.microsoft.com/office/drawing/2014/main" id="{E350EA48-A24F-4935-8A11-AD639576824B}"/>
                  </a:ext>
                </a:extLst>
              </p:cNvPr>
              <p:cNvSpPr>
                <a:spLocks noChangeAspect="1"/>
              </p:cNvSpPr>
              <p:nvPr/>
            </p:nvSpPr>
            <p:spPr bwMode="auto">
              <a:xfrm>
                <a:off x="5218819" y="2710742"/>
                <a:ext cx="3200401" cy="3200401"/>
              </a:xfrm>
              <a:prstGeom prst="ellipse">
                <a:avLst/>
              </a:prstGeom>
              <a:noFill/>
              <a:ln w="38100" cap="flat" cmpd="sng" algn="ctr">
                <a:solidFill>
                  <a:srgbClr val="35D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Helvetica" pitchFamily="34" charset="0"/>
                  <a:ea typeface="+mn-ea"/>
                  <a:cs typeface="+mn-cs"/>
                </a:endParaRPr>
              </a:p>
            </p:txBody>
          </p:sp>
          <p:sp>
            <p:nvSpPr>
              <p:cNvPr id="132" name="Oval 131">
                <a:extLst>
                  <a:ext uri="{FF2B5EF4-FFF2-40B4-BE49-F238E27FC236}">
                    <a16:creationId xmlns:a16="http://schemas.microsoft.com/office/drawing/2014/main" id="{4FF83BB8-7A98-4302-AA61-9E4166C2FFCB}"/>
                  </a:ext>
                </a:extLst>
              </p:cNvPr>
              <p:cNvSpPr>
                <a:spLocks noChangeAspect="1"/>
              </p:cNvSpPr>
              <p:nvPr/>
            </p:nvSpPr>
            <p:spPr bwMode="auto">
              <a:xfrm>
                <a:off x="6800651" y="4298197"/>
                <a:ext cx="36576" cy="36576"/>
              </a:xfrm>
              <a:prstGeom prst="ellipse">
                <a:avLst/>
              </a:prstGeom>
              <a:solidFill>
                <a:srgbClr val="35DE00"/>
              </a:solidFill>
              <a:ln w="19050" cap="flat" cmpd="dbl" algn="ctr">
                <a:solidFill>
                  <a:srgbClr val="35DE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cxnSp>
          <p:nvCxnSpPr>
            <p:cNvPr id="155" name="Straight Arrow Connector 154">
              <a:extLst>
                <a:ext uri="{FF2B5EF4-FFF2-40B4-BE49-F238E27FC236}">
                  <a16:creationId xmlns:a16="http://schemas.microsoft.com/office/drawing/2014/main" id="{77034F5D-2152-4DD5-A95B-0A0F8488DD32}"/>
                </a:ext>
              </a:extLst>
            </p:cNvPr>
            <p:cNvCxnSpPr>
              <a:cxnSpLocks/>
              <a:stCxn id="132" idx="5"/>
            </p:cNvCxnSpPr>
            <p:nvPr/>
          </p:nvCxnSpPr>
          <p:spPr bwMode="auto">
            <a:xfrm>
              <a:off x="14329360" y="-2027178"/>
              <a:ext cx="352765" cy="600951"/>
            </a:xfrm>
            <a:prstGeom prst="straightConnector1">
              <a:avLst/>
            </a:prstGeom>
            <a:noFill/>
            <a:ln w="381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 name="Straight Arrow Connector 3">
            <a:extLst>
              <a:ext uri="{FF2B5EF4-FFF2-40B4-BE49-F238E27FC236}">
                <a16:creationId xmlns:a16="http://schemas.microsoft.com/office/drawing/2014/main" id="{85EBF665-71C3-47F7-B617-F9C011042B68}"/>
              </a:ext>
            </a:extLst>
          </p:cNvPr>
          <p:cNvCxnSpPr>
            <a:cxnSpLocks/>
            <a:stCxn id="123" idx="7"/>
          </p:cNvCxnSpPr>
          <p:nvPr/>
        </p:nvCxnSpPr>
        <p:spPr bwMode="auto">
          <a:xfrm flipH="1">
            <a:off x="13079654" y="3966100"/>
            <a:ext cx="554253" cy="314702"/>
          </a:xfrm>
          <a:prstGeom prst="straightConnector1">
            <a:avLst/>
          </a:prstGeom>
          <a:noFill/>
          <a:ln w="38100" cap="flat" cmpd="sng" algn="ctr">
            <a:solidFill>
              <a:srgbClr val="0070C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 name="Group 9">
            <a:extLst>
              <a:ext uri="{FF2B5EF4-FFF2-40B4-BE49-F238E27FC236}">
                <a16:creationId xmlns:a16="http://schemas.microsoft.com/office/drawing/2014/main" id="{BDED7724-6F1E-40CE-BA66-6747DEF17E5B}"/>
              </a:ext>
            </a:extLst>
          </p:cNvPr>
          <p:cNvGrpSpPr/>
          <p:nvPr/>
        </p:nvGrpSpPr>
        <p:grpSpPr>
          <a:xfrm>
            <a:off x="11183092" y="3504592"/>
            <a:ext cx="1306112" cy="1306112"/>
            <a:chOff x="19949420" y="416385"/>
            <a:chExt cx="3013862" cy="3013862"/>
          </a:xfrm>
        </p:grpSpPr>
        <p:cxnSp>
          <p:nvCxnSpPr>
            <p:cNvPr id="162" name="Straight Arrow Connector 161">
              <a:extLst>
                <a:ext uri="{FF2B5EF4-FFF2-40B4-BE49-F238E27FC236}">
                  <a16:creationId xmlns:a16="http://schemas.microsoft.com/office/drawing/2014/main" id="{29BDEAE4-84C9-4163-9217-E7BC5E74F3FC}"/>
                </a:ext>
              </a:extLst>
            </p:cNvPr>
            <p:cNvCxnSpPr>
              <a:cxnSpLocks/>
            </p:cNvCxnSpPr>
            <p:nvPr/>
          </p:nvCxnSpPr>
          <p:spPr bwMode="auto">
            <a:xfrm>
              <a:off x="21468453" y="1899310"/>
              <a:ext cx="503729" cy="558807"/>
            </a:xfrm>
            <a:prstGeom prst="straightConnector1">
              <a:avLst/>
            </a:prstGeom>
            <a:noFill/>
            <a:ln w="12700" cap="flat" cmpd="sng" algn="ctr">
              <a:solidFill>
                <a:srgbClr val="CC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1" name="Group 140">
              <a:extLst>
                <a:ext uri="{FF2B5EF4-FFF2-40B4-BE49-F238E27FC236}">
                  <a16:creationId xmlns:a16="http://schemas.microsoft.com/office/drawing/2014/main" id="{97A2909D-F2C5-43A0-B9D3-4BE67E680C29}"/>
                </a:ext>
              </a:extLst>
            </p:cNvPr>
            <p:cNvGrpSpPr>
              <a:grpSpLocks noChangeAspect="1"/>
            </p:cNvGrpSpPr>
            <p:nvPr/>
          </p:nvGrpSpPr>
          <p:grpSpPr>
            <a:xfrm>
              <a:off x="19949420" y="416385"/>
              <a:ext cx="3013862" cy="3013862"/>
              <a:chOff x="5218819" y="2710742"/>
              <a:chExt cx="3200401" cy="3200401"/>
            </a:xfrm>
          </p:grpSpPr>
          <p:sp>
            <p:nvSpPr>
              <p:cNvPr id="142" name="Oval 141">
                <a:extLst>
                  <a:ext uri="{FF2B5EF4-FFF2-40B4-BE49-F238E27FC236}">
                    <a16:creationId xmlns:a16="http://schemas.microsoft.com/office/drawing/2014/main" id="{4F39FEDD-C362-48B0-B4C7-E2B06AE0B4B1}"/>
                  </a:ext>
                </a:extLst>
              </p:cNvPr>
              <p:cNvSpPr>
                <a:spLocks noChangeAspect="1"/>
              </p:cNvSpPr>
              <p:nvPr/>
            </p:nvSpPr>
            <p:spPr bwMode="auto">
              <a:xfrm>
                <a:off x="5218819" y="2710742"/>
                <a:ext cx="3200401" cy="3200401"/>
              </a:xfrm>
              <a:prstGeom prst="ellipse">
                <a:avLst/>
              </a:prstGeom>
              <a:noFill/>
              <a:ln w="12700" cap="flat" cmpd="sng" algn="ctr">
                <a:solidFill>
                  <a:srgbClr val="2CB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Helvetica" pitchFamily="34" charset="0"/>
                  <a:ea typeface="+mn-ea"/>
                  <a:cs typeface="+mn-cs"/>
                </a:endParaRPr>
              </a:p>
            </p:txBody>
          </p:sp>
          <p:sp>
            <p:nvSpPr>
              <p:cNvPr id="143" name="Oval 142">
                <a:extLst>
                  <a:ext uri="{FF2B5EF4-FFF2-40B4-BE49-F238E27FC236}">
                    <a16:creationId xmlns:a16="http://schemas.microsoft.com/office/drawing/2014/main" id="{722486F4-D4F9-42AC-8AD0-0E9C06FF2071}"/>
                  </a:ext>
                </a:extLst>
              </p:cNvPr>
              <p:cNvSpPr>
                <a:spLocks noChangeAspect="1"/>
              </p:cNvSpPr>
              <p:nvPr/>
            </p:nvSpPr>
            <p:spPr bwMode="auto">
              <a:xfrm>
                <a:off x="6800651" y="4298197"/>
                <a:ext cx="36576" cy="36576"/>
              </a:xfrm>
              <a:prstGeom prst="ellipse">
                <a:avLst/>
              </a:prstGeom>
              <a:noFill/>
              <a:ln w="12700" cap="flat" cmpd="dbl" algn="ctr">
                <a:solidFill>
                  <a:srgbClr val="2CB8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grpSp>
        <p:nvGrpSpPr>
          <p:cNvPr id="8" name="Group 7">
            <a:extLst>
              <a:ext uri="{FF2B5EF4-FFF2-40B4-BE49-F238E27FC236}">
                <a16:creationId xmlns:a16="http://schemas.microsoft.com/office/drawing/2014/main" id="{8113A864-36C8-424B-AA18-6CDFF6585310}"/>
              </a:ext>
            </a:extLst>
          </p:cNvPr>
          <p:cNvGrpSpPr/>
          <p:nvPr/>
        </p:nvGrpSpPr>
        <p:grpSpPr>
          <a:xfrm>
            <a:off x="9893286" y="-344756"/>
            <a:ext cx="1426579" cy="1426578"/>
            <a:chOff x="8419220" y="-4943702"/>
            <a:chExt cx="3291840" cy="3291840"/>
          </a:xfrm>
        </p:grpSpPr>
        <p:grpSp>
          <p:nvGrpSpPr>
            <p:cNvPr id="124" name="Group 123">
              <a:extLst>
                <a:ext uri="{FF2B5EF4-FFF2-40B4-BE49-F238E27FC236}">
                  <a16:creationId xmlns:a16="http://schemas.microsoft.com/office/drawing/2014/main" id="{52F6784C-32C5-4887-AA9B-2FFE0055565B}"/>
                </a:ext>
              </a:extLst>
            </p:cNvPr>
            <p:cNvGrpSpPr>
              <a:grpSpLocks noChangeAspect="1"/>
            </p:cNvGrpSpPr>
            <p:nvPr/>
          </p:nvGrpSpPr>
          <p:grpSpPr>
            <a:xfrm>
              <a:off x="8419220" y="-4943702"/>
              <a:ext cx="3291840" cy="3291840"/>
              <a:chOff x="5328720" y="2886420"/>
              <a:chExt cx="3108960" cy="3108960"/>
            </a:xfrm>
            <a:effectLst/>
          </p:grpSpPr>
          <p:sp>
            <p:nvSpPr>
              <p:cNvPr id="125" name="Oval 124">
                <a:extLst>
                  <a:ext uri="{FF2B5EF4-FFF2-40B4-BE49-F238E27FC236}">
                    <a16:creationId xmlns:a16="http://schemas.microsoft.com/office/drawing/2014/main" id="{99CC642B-961D-490C-BA62-0D836723E6F6}"/>
                  </a:ext>
                </a:extLst>
              </p:cNvPr>
              <p:cNvSpPr>
                <a:spLocks noChangeAspect="1"/>
              </p:cNvSpPr>
              <p:nvPr/>
            </p:nvSpPr>
            <p:spPr bwMode="auto">
              <a:xfrm>
                <a:off x="5328720" y="2886420"/>
                <a:ext cx="3108960" cy="3108960"/>
              </a:xfrm>
              <a:prstGeom prst="ellipse">
                <a:avLst/>
              </a:prstGeom>
              <a:noFill/>
              <a:ln w="19050" cap="flat" cmpd="sng" algn="ctr">
                <a:solidFill>
                  <a:srgbClr val="35D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126" name="Oval 125">
                <a:extLst>
                  <a:ext uri="{FF2B5EF4-FFF2-40B4-BE49-F238E27FC236}">
                    <a16:creationId xmlns:a16="http://schemas.microsoft.com/office/drawing/2014/main" id="{81792F9A-2A9C-4EF5-980D-4AF03C903BF8}"/>
                  </a:ext>
                </a:extLst>
              </p:cNvPr>
              <p:cNvSpPr>
                <a:spLocks noChangeAspect="1"/>
              </p:cNvSpPr>
              <p:nvPr/>
            </p:nvSpPr>
            <p:spPr bwMode="auto">
              <a:xfrm>
                <a:off x="6867341" y="4425246"/>
                <a:ext cx="36576" cy="36576"/>
              </a:xfrm>
              <a:prstGeom prst="ellipse">
                <a:avLst/>
              </a:prstGeom>
              <a:solidFill>
                <a:srgbClr val="35DE00"/>
              </a:solidFill>
              <a:ln w="3175" cap="flat" cmpd="sng" algn="ctr">
                <a:solidFill>
                  <a:srgbClr val="35DE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cxnSp>
          <p:nvCxnSpPr>
            <p:cNvPr id="159" name="Straight Arrow Connector 158">
              <a:extLst>
                <a:ext uri="{FF2B5EF4-FFF2-40B4-BE49-F238E27FC236}">
                  <a16:creationId xmlns:a16="http://schemas.microsoft.com/office/drawing/2014/main" id="{C7F5276F-BDC0-4A04-AAEA-0FF03846CEE4}"/>
                </a:ext>
              </a:extLst>
            </p:cNvPr>
            <p:cNvCxnSpPr>
              <a:cxnSpLocks/>
              <a:stCxn id="126" idx="4"/>
            </p:cNvCxnSpPr>
            <p:nvPr/>
          </p:nvCxnSpPr>
          <p:spPr bwMode="auto">
            <a:xfrm>
              <a:off x="10067712" y="-3275629"/>
              <a:ext cx="448385" cy="681088"/>
            </a:xfrm>
            <a:prstGeom prst="straightConnector1">
              <a:avLst/>
            </a:prstGeom>
            <a:noFill/>
            <a:ln w="12700" cap="flat" cmpd="sng" algn="ctr">
              <a:solidFill>
                <a:srgbClr val="FF33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10">
            <a:extLst>
              <a:ext uri="{FF2B5EF4-FFF2-40B4-BE49-F238E27FC236}">
                <a16:creationId xmlns:a16="http://schemas.microsoft.com/office/drawing/2014/main" id="{8DEC7F07-C7FB-41D8-A520-91925F4931AA}"/>
              </a:ext>
            </a:extLst>
          </p:cNvPr>
          <p:cNvGrpSpPr/>
          <p:nvPr/>
        </p:nvGrpSpPr>
        <p:grpSpPr>
          <a:xfrm>
            <a:off x="11821299" y="1806182"/>
            <a:ext cx="1426579" cy="1426578"/>
            <a:chOff x="15063776" y="507733"/>
            <a:chExt cx="3291840" cy="3291840"/>
          </a:xfrm>
        </p:grpSpPr>
        <p:cxnSp>
          <p:nvCxnSpPr>
            <p:cNvPr id="145" name="Straight Arrow Connector 144">
              <a:extLst>
                <a:ext uri="{FF2B5EF4-FFF2-40B4-BE49-F238E27FC236}">
                  <a16:creationId xmlns:a16="http://schemas.microsoft.com/office/drawing/2014/main" id="{823FBB24-7EF8-48D3-A369-43C58FF13654}"/>
                </a:ext>
              </a:extLst>
            </p:cNvPr>
            <p:cNvCxnSpPr>
              <a:cxnSpLocks/>
              <a:stCxn id="118" idx="4"/>
            </p:cNvCxnSpPr>
            <p:nvPr/>
          </p:nvCxnSpPr>
          <p:spPr bwMode="auto">
            <a:xfrm flipH="1">
              <a:off x="16657580" y="2175806"/>
              <a:ext cx="54688" cy="246926"/>
            </a:xfrm>
            <a:prstGeom prst="straightConnector1">
              <a:avLst/>
            </a:prstGeom>
            <a:noFill/>
            <a:ln w="12700" cap="flat" cmpd="sng" algn="ctr">
              <a:solidFill>
                <a:srgbClr val="FF33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9" name="Group 118">
              <a:extLst>
                <a:ext uri="{FF2B5EF4-FFF2-40B4-BE49-F238E27FC236}">
                  <a16:creationId xmlns:a16="http://schemas.microsoft.com/office/drawing/2014/main" id="{B49C6718-96B7-4F68-A9E9-D54B33671F92}"/>
                </a:ext>
              </a:extLst>
            </p:cNvPr>
            <p:cNvGrpSpPr>
              <a:grpSpLocks noChangeAspect="1"/>
            </p:cNvGrpSpPr>
            <p:nvPr/>
          </p:nvGrpSpPr>
          <p:grpSpPr>
            <a:xfrm>
              <a:off x="15063776" y="507733"/>
              <a:ext cx="3291840" cy="3291840"/>
              <a:chOff x="5328720" y="2886420"/>
              <a:chExt cx="3108960" cy="3108960"/>
            </a:xfrm>
            <a:effectLst/>
          </p:grpSpPr>
          <p:sp>
            <p:nvSpPr>
              <p:cNvPr id="88" name="Oval 87">
                <a:extLst>
                  <a:ext uri="{FF2B5EF4-FFF2-40B4-BE49-F238E27FC236}">
                    <a16:creationId xmlns:a16="http://schemas.microsoft.com/office/drawing/2014/main" id="{FC3C9FF2-1044-4ECA-940A-6ECE4B0C036E}"/>
                  </a:ext>
                </a:extLst>
              </p:cNvPr>
              <p:cNvSpPr>
                <a:spLocks noChangeAspect="1"/>
              </p:cNvSpPr>
              <p:nvPr/>
            </p:nvSpPr>
            <p:spPr bwMode="auto">
              <a:xfrm>
                <a:off x="5328720" y="2886420"/>
                <a:ext cx="3108960" cy="3108960"/>
              </a:xfrm>
              <a:prstGeom prst="ellipse">
                <a:avLst/>
              </a:prstGeom>
              <a:noFill/>
              <a:ln w="19050" cap="flat" cmpd="sng" algn="ctr">
                <a:solidFill>
                  <a:srgbClr val="66FF3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sp>
            <p:nvSpPr>
              <p:cNvPr id="118" name="Oval 117">
                <a:extLst>
                  <a:ext uri="{FF2B5EF4-FFF2-40B4-BE49-F238E27FC236}">
                    <a16:creationId xmlns:a16="http://schemas.microsoft.com/office/drawing/2014/main" id="{B45992A2-7556-4D4B-9796-D76755D386E9}"/>
                  </a:ext>
                </a:extLst>
              </p:cNvPr>
              <p:cNvSpPr>
                <a:spLocks noChangeAspect="1"/>
              </p:cNvSpPr>
              <p:nvPr/>
            </p:nvSpPr>
            <p:spPr bwMode="auto">
              <a:xfrm>
                <a:off x="6867341" y="4425246"/>
                <a:ext cx="36576" cy="36576"/>
              </a:xfrm>
              <a:prstGeom prst="ellipse">
                <a:avLst/>
              </a:prstGeom>
              <a:solidFill>
                <a:srgbClr val="66FF33"/>
              </a:solidFill>
              <a:ln w="3175" cap="flat" cmpd="sng" algn="ctr">
                <a:solidFill>
                  <a:srgbClr val="66FF33"/>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grpSp>
        <p:nvGrpSpPr>
          <p:cNvPr id="12" name="Group 11">
            <a:extLst>
              <a:ext uri="{FF2B5EF4-FFF2-40B4-BE49-F238E27FC236}">
                <a16:creationId xmlns:a16="http://schemas.microsoft.com/office/drawing/2014/main" id="{453D79E7-2D00-4A47-81FB-0317A8E1C89B}"/>
              </a:ext>
            </a:extLst>
          </p:cNvPr>
          <p:cNvGrpSpPr/>
          <p:nvPr/>
        </p:nvGrpSpPr>
        <p:grpSpPr>
          <a:xfrm>
            <a:off x="9515559" y="3361276"/>
            <a:ext cx="1386952" cy="1386952"/>
            <a:chOff x="7824506" y="5011826"/>
            <a:chExt cx="3200401" cy="3200401"/>
          </a:xfrm>
        </p:grpSpPr>
        <p:grpSp>
          <p:nvGrpSpPr>
            <p:cNvPr id="117" name="Group 116">
              <a:extLst>
                <a:ext uri="{FF2B5EF4-FFF2-40B4-BE49-F238E27FC236}">
                  <a16:creationId xmlns:a16="http://schemas.microsoft.com/office/drawing/2014/main" id="{38E18231-CC93-453E-8848-7185567AFEAD}"/>
                </a:ext>
              </a:extLst>
            </p:cNvPr>
            <p:cNvGrpSpPr/>
            <p:nvPr/>
          </p:nvGrpSpPr>
          <p:grpSpPr>
            <a:xfrm>
              <a:off x="7824506" y="5011826"/>
              <a:ext cx="3200401" cy="3200401"/>
              <a:chOff x="5218819" y="2710742"/>
              <a:chExt cx="3200401" cy="3200401"/>
            </a:xfrm>
          </p:grpSpPr>
          <p:sp>
            <p:nvSpPr>
              <p:cNvPr id="96" name="Oval 95">
                <a:extLst>
                  <a:ext uri="{FF2B5EF4-FFF2-40B4-BE49-F238E27FC236}">
                    <a16:creationId xmlns:a16="http://schemas.microsoft.com/office/drawing/2014/main" id="{968612A7-D020-418B-8FB3-DE7073A2B8AB}"/>
                  </a:ext>
                </a:extLst>
              </p:cNvPr>
              <p:cNvSpPr>
                <a:spLocks noChangeAspect="1"/>
              </p:cNvSpPr>
              <p:nvPr/>
            </p:nvSpPr>
            <p:spPr bwMode="auto">
              <a:xfrm>
                <a:off x="5218819" y="2710742"/>
                <a:ext cx="3200401" cy="3200401"/>
              </a:xfrm>
              <a:prstGeom prst="ellipse">
                <a:avLst/>
              </a:prstGeom>
              <a:noFill/>
              <a:ln w="38100" cap="flat" cmpd="sng" algn="ctr">
                <a:solidFill>
                  <a:srgbClr val="66FF33"/>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Helvetica" pitchFamily="34" charset="0"/>
                  <a:ea typeface="+mn-ea"/>
                  <a:cs typeface="+mn-cs"/>
                </a:endParaRPr>
              </a:p>
            </p:txBody>
          </p:sp>
          <p:sp>
            <p:nvSpPr>
              <p:cNvPr id="115" name="Oval 114">
                <a:extLst>
                  <a:ext uri="{FF2B5EF4-FFF2-40B4-BE49-F238E27FC236}">
                    <a16:creationId xmlns:a16="http://schemas.microsoft.com/office/drawing/2014/main" id="{8BDD550A-7069-4A40-96C3-2A88228088A7}"/>
                  </a:ext>
                </a:extLst>
              </p:cNvPr>
              <p:cNvSpPr>
                <a:spLocks noChangeAspect="1"/>
              </p:cNvSpPr>
              <p:nvPr/>
            </p:nvSpPr>
            <p:spPr bwMode="auto">
              <a:xfrm>
                <a:off x="6800651" y="4298197"/>
                <a:ext cx="36576" cy="36576"/>
              </a:xfrm>
              <a:prstGeom prst="ellipse">
                <a:avLst/>
              </a:prstGeom>
              <a:solidFill>
                <a:srgbClr val="66FF33"/>
              </a:solidFill>
              <a:ln w="19050" cap="flat" cmpd="dbl" algn="ctr">
                <a:solidFill>
                  <a:srgbClr val="39EE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cxnSp>
          <p:nvCxnSpPr>
            <p:cNvPr id="80" name="Straight Arrow Connector 79">
              <a:extLst>
                <a:ext uri="{FF2B5EF4-FFF2-40B4-BE49-F238E27FC236}">
                  <a16:creationId xmlns:a16="http://schemas.microsoft.com/office/drawing/2014/main" id="{A754008A-E3D7-41FF-8A41-0C7A808221BA}"/>
                </a:ext>
              </a:extLst>
            </p:cNvPr>
            <p:cNvCxnSpPr>
              <a:cxnSpLocks/>
            </p:cNvCxnSpPr>
            <p:nvPr/>
          </p:nvCxnSpPr>
          <p:spPr bwMode="auto">
            <a:xfrm>
              <a:off x="9424626" y="6635857"/>
              <a:ext cx="125344" cy="365648"/>
            </a:xfrm>
            <a:prstGeom prst="straightConnector1">
              <a:avLst/>
            </a:prstGeom>
            <a:noFill/>
            <a:ln w="38100" cap="flat" cmpd="sng" algn="ctr">
              <a:solidFill>
                <a:srgbClr val="FF33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 name="Group 80">
            <a:extLst>
              <a:ext uri="{FF2B5EF4-FFF2-40B4-BE49-F238E27FC236}">
                <a16:creationId xmlns:a16="http://schemas.microsoft.com/office/drawing/2014/main" id="{91BD08F6-FA57-4761-8F9B-6F0D7D124F7A}"/>
              </a:ext>
            </a:extLst>
          </p:cNvPr>
          <p:cNvGrpSpPr/>
          <p:nvPr/>
        </p:nvGrpSpPr>
        <p:grpSpPr>
          <a:xfrm>
            <a:off x="2942303" y="-4952298"/>
            <a:ext cx="4307484" cy="4307484"/>
            <a:chOff x="4797739" y="2450767"/>
            <a:chExt cx="4307484" cy="4307484"/>
          </a:xfrm>
        </p:grpSpPr>
        <p:cxnSp>
          <p:nvCxnSpPr>
            <p:cNvPr id="83" name="Straight Connector 82">
              <a:extLst>
                <a:ext uri="{FF2B5EF4-FFF2-40B4-BE49-F238E27FC236}">
                  <a16:creationId xmlns:a16="http://schemas.microsoft.com/office/drawing/2014/main" id="{0D61ADE8-D007-4BE3-BD5F-3A8D15B32E26}"/>
                </a:ext>
              </a:extLst>
            </p:cNvPr>
            <p:cNvCxnSpPr>
              <a:cxnSpLocks/>
            </p:cNvCxnSpPr>
            <p:nvPr/>
          </p:nvCxnSpPr>
          <p:spPr bwMode="auto">
            <a:xfrm rot="16200000" flipH="1">
              <a:off x="6932926" y="2566027"/>
              <a:ext cx="37109" cy="4307484"/>
            </a:xfrm>
            <a:prstGeom prst="line">
              <a:avLst/>
            </a:prstGeom>
            <a:noFill/>
            <a:ln w="3175" cap="flat" cmpd="sng" algn="ctr">
              <a:solidFill>
                <a:schemeClr val="accent2">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Straight Connector 83">
              <a:extLst>
                <a:ext uri="{FF2B5EF4-FFF2-40B4-BE49-F238E27FC236}">
                  <a16:creationId xmlns:a16="http://schemas.microsoft.com/office/drawing/2014/main" id="{537A0A7D-EA42-4842-A42E-782BD4E95955}"/>
                </a:ext>
              </a:extLst>
            </p:cNvPr>
            <p:cNvCxnSpPr>
              <a:cxnSpLocks/>
            </p:cNvCxnSpPr>
            <p:nvPr/>
          </p:nvCxnSpPr>
          <p:spPr bwMode="auto">
            <a:xfrm flipH="1">
              <a:off x="6948931" y="2450767"/>
              <a:ext cx="37109" cy="4307484"/>
            </a:xfrm>
            <a:prstGeom prst="line">
              <a:avLst/>
            </a:prstGeom>
            <a:noFill/>
            <a:ln w="3175" cap="flat" cmpd="sng" algn="ctr">
              <a:solidFill>
                <a:schemeClr val="accent2">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 name="Group 91">
            <a:extLst>
              <a:ext uri="{FF2B5EF4-FFF2-40B4-BE49-F238E27FC236}">
                <a16:creationId xmlns:a16="http://schemas.microsoft.com/office/drawing/2014/main" id="{37C60170-FCDB-407B-A6A8-956E894CF343}"/>
              </a:ext>
            </a:extLst>
          </p:cNvPr>
          <p:cNvGrpSpPr>
            <a:grpSpLocks noChangeAspect="1"/>
          </p:cNvGrpSpPr>
          <p:nvPr/>
        </p:nvGrpSpPr>
        <p:grpSpPr>
          <a:xfrm>
            <a:off x="6682760" y="2746585"/>
            <a:ext cx="1832288" cy="1832288"/>
            <a:chOff x="4797739" y="2450767"/>
            <a:chExt cx="4307484" cy="4307484"/>
          </a:xfrm>
        </p:grpSpPr>
        <p:cxnSp>
          <p:nvCxnSpPr>
            <p:cNvPr id="93" name="Straight Connector 92">
              <a:extLst>
                <a:ext uri="{FF2B5EF4-FFF2-40B4-BE49-F238E27FC236}">
                  <a16:creationId xmlns:a16="http://schemas.microsoft.com/office/drawing/2014/main" id="{BB11CD11-5D1A-4C8E-860A-23F51B9EFFE1}"/>
                </a:ext>
              </a:extLst>
            </p:cNvPr>
            <p:cNvCxnSpPr>
              <a:cxnSpLocks/>
            </p:cNvCxnSpPr>
            <p:nvPr/>
          </p:nvCxnSpPr>
          <p:spPr bwMode="auto">
            <a:xfrm rot="16200000" flipH="1">
              <a:off x="6932926" y="2566027"/>
              <a:ext cx="37109" cy="4307484"/>
            </a:xfrm>
            <a:prstGeom prst="line">
              <a:avLst/>
            </a:prstGeom>
            <a:noFill/>
            <a:ln w="3175" cap="flat" cmpd="sng" algn="ctr">
              <a:solidFill>
                <a:schemeClr val="accent2">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Straight Connector 93">
              <a:extLst>
                <a:ext uri="{FF2B5EF4-FFF2-40B4-BE49-F238E27FC236}">
                  <a16:creationId xmlns:a16="http://schemas.microsoft.com/office/drawing/2014/main" id="{F82C68D9-B76C-4BDB-B186-5006692246FA}"/>
                </a:ext>
              </a:extLst>
            </p:cNvPr>
            <p:cNvCxnSpPr>
              <a:cxnSpLocks/>
            </p:cNvCxnSpPr>
            <p:nvPr/>
          </p:nvCxnSpPr>
          <p:spPr bwMode="auto">
            <a:xfrm flipH="1">
              <a:off x="6948931" y="2450767"/>
              <a:ext cx="37109" cy="4307484"/>
            </a:xfrm>
            <a:prstGeom prst="line">
              <a:avLst/>
            </a:prstGeom>
            <a:noFill/>
            <a:ln w="3175" cap="flat" cmpd="sng" algn="ctr">
              <a:solidFill>
                <a:schemeClr val="accent2">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 name="Group 15">
            <a:extLst>
              <a:ext uri="{FF2B5EF4-FFF2-40B4-BE49-F238E27FC236}">
                <a16:creationId xmlns:a16="http://schemas.microsoft.com/office/drawing/2014/main" id="{17608C7C-C3D7-4BCB-9E01-BED43E4768D9}"/>
              </a:ext>
            </a:extLst>
          </p:cNvPr>
          <p:cNvGrpSpPr>
            <a:grpSpLocks noChangeAspect="1"/>
          </p:cNvGrpSpPr>
          <p:nvPr/>
        </p:nvGrpSpPr>
        <p:grpSpPr>
          <a:xfrm>
            <a:off x="0" y="5173672"/>
            <a:ext cx="2737913" cy="521938"/>
            <a:chOff x="6472579" y="1115098"/>
            <a:chExt cx="3251200" cy="913058"/>
          </a:xfrm>
        </p:grpSpPr>
        <p:sp>
          <p:nvSpPr>
            <p:cNvPr id="95" name="Rectangle 9">
              <a:extLst>
                <a:ext uri="{FF2B5EF4-FFF2-40B4-BE49-F238E27FC236}">
                  <a16:creationId xmlns:a16="http://schemas.microsoft.com/office/drawing/2014/main" id="{00032B3E-B510-46F8-95D6-87B3F669E94F}"/>
                </a:ext>
              </a:extLst>
            </p:cNvPr>
            <p:cNvSpPr>
              <a:spLocks noChangeArrowheads="1"/>
            </p:cNvSpPr>
            <p:nvPr/>
          </p:nvSpPr>
          <p:spPr bwMode="auto">
            <a:xfrm>
              <a:off x="6472579" y="1115098"/>
              <a:ext cx="3251200" cy="913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defRPr/>
              </a:pPr>
              <a:r>
                <a:rPr lang="en-US" sz="1600" dirty="0">
                  <a:solidFill>
                    <a:srgbClr val="6666FF"/>
                  </a:solidFill>
                </a:rPr>
                <a:t>F</a:t>
              </a:r>
              <a:r>
                <a:rPr lang="en-US" sz="1600" baseline="-25000" dirty="0">
                  <a:solidFill>
                    <a:srgbClr val="6666FF"/>
                  </a:solidFill>
                </a:rPr>
                <a:t>P</a:t>
              </a:r>
              <a:r>
                <a:rPr lang="en-US" sz="1600" baseline="-38000" dirty="0">
                  <a:solidFill>
                    <a:srgbClr val="FF3300"/>
                  </a:solidFill>
                </a:rPr>
                <a:t> </a:t>
              </a:r>
              <a:r>
                <a:rPr lang="en-US" sz="1600" baseline="-38000" dirty="0">
                  <a:solidFill>
                    <a:srgbClr val="6666FF"/>
                  </a:solidFill>
                </a:rPr>
                <a:t>(</a:t>
              </a:r>
              <a:r>
                <a:rPr lang="en-US" sz="1600" baseline="-38000" dirty="0" err="1">
                  <a:solidFill>
                    <a:srgbClr val="6666FF"/>
                  </a:solidFill>
                </a:rPr>
                <a:t>h,k,l</a:t>
              </a:r>
              <a:r>
                <a:rPr lang="en-US" sz="1600" baseline="-38000" dirty="0">
                  <a:solidFill>
                    <a:srgbClr val="6666FF"/>
                  </a:solidFill>
                </a:rPr>
                <a:t>)</a:t>
              </a:r>
              <a:r>
                <a:rPr lang="en-US" sz="1600" dirty="0">
                  <a:solidFill>
                    <a:srgbClr val="BCBCFF"/>
                  </a:solidFill>
                </a:rPr>
                <a:t> </a:t>
              </a:r>
              <a:r>
                <a:rPr lang="en-US" sz="1600" dirty="0">
                  <a:solidFill>
                    <a:srgbClr val="000000"/>
                  </a:solidFill>
                </a:rPr>
                <a:t>= </a:t>
              </a:r>
              <a:r>
                <a:rPr lang="en-US" sz="1600" dirty="0">
                  <a:solidFill>
                    <a:srgbClr val="00CC00"/>
                  </a:solidFill>
                </a:rPr>
                <a:t>F</a:t>
              </a:r>
              <a:r>
                <a:rPr lang="en-US" sz="1600" baseline="-25000" dirty="0">
                  <a:solidFill>
                    <a:srgbClr val="00CC00"/>
                  </a:solidFill>
                </a:rPr>
                <a:t>PH(</a:t>
              </a:r>
              <a:r>
                <a:rPr lang="en-US" sz="1600" baseline="-38000" dirty="0" err="1">
                  <a:solidFill>
                    <a:srgbClr val="00CC00"/>
                  </a:solidFill>
                </a:rPr>
                <a:t>h,k,l</a:t>
              </a:r>
              <a:r>
                <a:rPr lang="en-US" sz="1600" baseline="-38000" dirty="0">
                  <a:solidFill>
                    <a:srgbClr val="00CC00"/>
                  </a:solidFill>
                </a:rPr>
                <a:t>)</a:t>
              </a:r>
              <a:r>
                <a:rPr lang="en-US" sz="1600" dirty="0">
                  <a:solidFill>
                    <a:srgbClr val="080808"/>
                  </a:solidFill>
                </a:rPr>
                <a:t>-</a:t>
              </a:r>
              <a:r>
                <a:rPr lang="en-US" sz="1600" dirty="0" err="1">
                  <a:solidFill>
                    <a:srgbClr val="FF3300"/>
                  </a:solidFill>
                </a:rPr>
                <a:t>f</a:t>
              </a:r>
              <a:r>
                <a:rPr lang="en-US" sz="1600" baseline="-25000" dirty="0" err="1">
                  <a:solidFill>
                    <a:srgbClr val="FF3300"/>
                  </a:solidFill>
                </a:rPr>
                <a:t>H</a:t>
              </a:r>
              <a:r>
                <a:rPr lang="en-US" sz="1600" baseline="-38000" dirty="0">
                  <a:solidFill>
                    <a:srgbClr val="FF3300"/>
                  </a:solidFill>
                </a:rPr>
                <a:t>(</a:t>
              </a:r>
              <a:r>
                <a:rPr lang="en-US" sz="1600" baseline="-38000" dirty="0" err="1">
                  <a:solidFill>
                    <a:srgbClr val="FF3300"/>
                  </a:solidFill>
                </a:rPr>
                <a:t>h,k,l</a:t>
              </a:r>
              <a:r>
                <a:rPr lang="en-US" sz="1600" baseline="-38000" dirty="0">
                  <a:solidFill>
                    <a:srgbClr val="FF3300"/>
                  </a:solidFill>
                </a:rPr>
                <a:t>)</a:t>
              </a:r>
              <a:br>
                <a:rPr lang="en-US" sz="1100" baseline="-38000" dirty="0">
                  <a:solidFill>
                    <a:srgbClr val="FF3300"/>
                  </a:solidFill>
                </a:rPr>
              </a:br>
              <a:endParaRPr lang="en-US" sz="1100" baseline="-38000" dirty="0">
                <a:solidFill>
                  <a:srgbClr val="FF3300"/>
                </a:solidFill>
              </a:endParaRPr>
            </a:p>
          </p:txBody>
        </p:sp>
        <p:sp>
          <p:nvSpPr>
            <p:cNvPr id="103" name="Line 11">
              <a:extLst>
                <a:ext uri="{FF2B5EF4-FFF2-40B4-BE49-F238E27FC236}">
                  <a16:creationId xmlns:a16="http://schemas.microsoft.com/office/drawing/2014/main" id="{75E31150-0C3D-4E70-A907-58850E1A9BBD}"/>
                </a:ext>
              </a:extLst>
            </p:cNvPr>
            <p:cNvSpPr>
              <a:spLocks noChangeShapeType="1"/>
            </p:cNvSpPr>
            <p:nvPr/>
          </p:nvSpPr>
          <p:spPr bwMode="auto">
            <a:xfrm>
              <a:off x="7807202" y="1180788"/>
              <a:ext cx="182720" cy="0"/>
            </a:xfrm>
            <a:prstGeom prst="line">
              <a:avLst/>
            </a:prstGeom>
            <a:noFill/>
            <a:ln w="19050" cmpd="sng">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104" name="Line 12">
              <a:extLst>
                <a:ext uri="{FF2B5EF4-FFF2-40B4-BE49-F238E27FC236}">
                  <a16:creationId xmlns:a16="http://schemas.microsoft.com/office/drawing/2014/main" id="{B29BEF10-04E9-4832-80EB-D92A3530EDD7}"/>
                </a:ext>
              </a:extLst>
            </p:cNvPr>
            <p:cNvSpPr>
              <a:spLocks noChangeShapeType="1"/>
            </p:cNvSpPr>
            <p:nvPr/>
          </p:nvSpPr>
          <p:spPr bwMode="auto">
            <a:xfrm>
              <a:off x="6723379" y="1180788"/>
              <a:ext cx="182720" cy="0"/>
            </a:xfrm>
            <a:prstGeom prst="line">
              <a:avLst/>
            </a:prstGeom>
            <a:noFill/>
            <a:ln w="19050">
              <a:solidFill>
                <a:srgbClr val="66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105" name="Line 13">
              <a:extLst>
                <a:ext uri="{FF2B5EF4-FFF2-40B4-BE49-F238E27FC236}">
                  <a16:creationId xmlns:a16="http://schemas.microsoft.com/office/drawing/2014/main" id="{196C7C96-39C9-465E-A5EE-883DD54AC44F}"/>
                </a:ext>
              </a:extLst>
            </p:cNvPr>
            <p:cNvSpPr>
              <a:spLocks noChangeShapeType="1"/>
            </p:cNvSpPr>
            <p:nvPr/>
          </p:nvSpPr>
          <p:spPr bwMode="auto">
            <a:xfrm>
              <a:off x="8723566" y="1180788"/>
              <a:ext cx="152917" cy="0"/>
            </a:xfrm>
            <a:prstGeom prst="line">
              <a:avLst/>
            </a:prstGeom>
            <a:noFill/>
            <a:ln w="19050" cmpd="sng">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grpSp>
      <p:grpSp>
        <p:nvGrpSpPr>
          <p:cNvPr id="116" name="Group 115">
            <a:extLst>
              <a:ext uri="{FF2B5EF4-FFF2-40B4-BE49-F238E27FC236}">
                <a16:creationId xmlns:a16="http://schemas.microsoft.com/office/drawing/2014/main" id="{CA209DAF-0354-428B-8259-6FB2F471527A}"/>
              </a:ext>
            </a:extLst>
          </p:cNvPr>
          <p:cNvGrpSpPr/>
          <p:nvPr/>
        </p:nvGrpSpPr>
        <p:grpSpPr>
          <a:xfrm>
            <a:off x="6227809" y="5256275"/>
            <a:ext cx="2737913" cy="521938"/>
            <a:chOff x="6472579" y="1115098"/>
            <a:chExt cx="3251200" cy="521938"/>
          </a:xfrm>
        </p:grpSpPr>
        <p:sp>
          <p:nvSpPr>
            <p:cNvPr id="120" name="Rectangle 9">
              <a:extLst>
                <a:ext uri="{FF2B5EF4-FFF2-40B4-BE49-F238E27FC236}">
                  <a16:creationId xmlns:a16="http://schemas.microsoft.com/office/drawing/2014/main" id="{FFA108F9-BDED-4A4B-A349-C2CC6AD8D26F}"/>
                </a:ext>
              </a:extLst>
            </p:cNvPr>
            <p:cNvSpPr>
              <a:spLocks noChangeArrowheads="1"/>
            </p:cNvSpPr>
            <p:nvPr/>
          </p:nvSpPr>
          <p:spPr bwMode="auto">
            <a:xfrm>
              <a:off x="6472579" y="1115098"/>
              <a:ext cx="3251200" cy="52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defRPr/>
              </a:pPr>
              <a:r>
                <a:rPr lang="en-US" sz="1600" dirty="0">
                  <a:solidFill>
                    <a:srgbClr val="6666FF"/>
                  </a:solidFill>
                </a:rPr>
                <a:t>F</a:t>
              </a:r>
              <a:r>
                <a:rPr lang="en-US" sz="1600" baseline="-25000" dirty="0">
                  <a:solidFill>
                    <a:srgbClr val="6666FF"/>
                  </a:solidFill>
                </a:rPr>
                <a:t>P</a:t>
              </a:r>
              <a:r>
                <a:rPr lang="en-US" sz="1600" baseline="-38000" dirty="0">
                  <a:solidFill>
                    <a:srgbClr val="FF3300"/>
                  </a:solidFill>
                </a:rPr>
                <a:t> </a:t>
              </a:r>
              <a:r>
                <a:rPr lang="en-US" sz="1600" baseline="-38000" dirty="0">
                  <a:solidFill>
                    <a:srgbClr val="6666FF"/>
                  </a:solidFill>
                </a:rPr>
                <a:t>(</a:t>
              </a:r>
              <a:r>
                <a:rPr lang="en-US" sz="1600" baseline="-38000" dirty="0" err="1">
                  <a:solidFill>
                    <a:srgbClr val="6666FF"/>
                  </a:solidFill>
                </a:rPr>
                <a:t>h,k,l</a:t>
              </a:r>
              <a:r>
                <a:rPr lang="en-US" sz="1600" baseline="-38000" dirty="0">
                  <a:solidFill>
                    <a:srgbClr val="6666FF"/>
                  </a:solidFill>
                </a:rPr>
                <a:t>)</a:t>
              </a:r>
              <a:r>
                <a:rPr lang="en-US" sz="1600" dirty="0">
                  <a:solidFill>
                    <a:srgbClr val="BCBCFF"/>
                  </a:solidFill>
                </a:rPr>
                <a:t> </a:t>
              </a:r>
              <a:r>
                <a:rPr lang="en-US" sz="1600" dirty="0">
                  <a:solidFill>
                    <a:srgbClr val="000000"/>
                  </a:solidFill>
                </a:rPr>
                <a:t>= </a:t>
              </a:r>
              <a:r>
                <a:rPr lang="en-US" sz="1600" dirty="0">
                  <a:solidFill>
                    <a:srgbClr val="00CC00"/>
                  </a:solidFill>
                </a:rPr>
                <a:t>F</a:t>
              </a:r>
              <a:r>
                <a:rPr lang="en-US" sz="1600" baseline="-25000" dirty="0">
                  <a:solidFill>
                    <a:srgbClr val="00CC00"/>
                  </a:solidFill>
                </a:rPr>
                <a:t>PH(</a:t>
              </a:r>
              <a:r>
                <a:rPr lang="en-US" sz="1600" baseline="-38000" dirty="0" err="1">
                  <a:solidFill>
                    <a:srgbClr val="00CC00"/>
                  </a:solidFill>
                </a:rPr>
                <a:t>h,k,l</a:t>
              </a:r>
              <a:r>
                <a:rPr lang="en-US" sz="1600" baseline="-38000" dirty="0">
                  <a:solidFill>
                    <a:srgbClr val="00CC00"/>
                  </a:solidFill>
                </a:rPr>
                <a:t>)</a:t>
              </a:r>
              <a:r>
                <a:rPr lang="en-US" sz="1600" dirty="0">
                  <a:solidFill>
                    <a:srgbClr val="080808"/>
                  </a:solidFill>
                </a:rPr>
                <a:t>-</a:t>
              </a:r>
              <a:r>
                <a:rPr lang="en-US" sz="1600" dirty="0" err="1">
                  <a:solidFill>
                    <a:srgbClr val="FF3300"/>
                  </a:solidFill>
                </a:rPr>
                <a:t>f</a:t>
              </a:r>
              <a:r>
                <a:rPr lang="en-US" sz="1600" baseline="-25000" dirty="0" err="1">
                  <a:solidFill>
                    <a:srgbClr val="FF3300"/>
                  </a:solidFill>
                </a:rPr>
                <a:t>H</a:t>
              </a:r>
              <a:r>
                <a:rPr lang="en-US" sz="1600" baseline="-38000" dirty="0">
                  <a:solidFill>
                    <a:srgbClr val="FF3300"/>
                  </a:solidFill>
                </a:rPr>
                <a:t>(</a:t>
              </a:r>
              <a:r>
                <a:rPr lang="en-US" sz="1600" baseline="-38000" dirty="0" err="1">
                  <a:solidFill>
                    <a:srgbClr val="FF3300"/>
                  </a:solidFill>
                </a:rPr>
                <a:t>h,k,l</a:t>
              </a:r>
              <a:r>
                <a:rPr lang="en-US" sz="1600" baseline="-38000" dirty="0">
                  <a:solidFill>
                    <a:srgbClr val="FF3300"/>
                  </a:solidFill>
                </a:rPr>
                <a:t>)</a:t>
              </a:r>
              <a:br>
                <a:rPr lang="en-US" sz="1100" baseline="-38000" dirty="0">
                  <a:solidFill>
                    <a:srgbClr val="FF3300"/>
                  </a:solidFill>
                </a:rPr>
              </a:br>
              <a:endParaRPr lang="en-US" sz="1100" baseline="-38000" dirty="0">
                <a:solidFill>
                  <a:srgbClr val="FF3300"/>
                </a:solidFill>
              </a:endParaRPr>
            </a:p>
          </p:txBody>
        </p:sp>
        <p:sp>
          <p:nvSpPr>
            <p:cNvPr id="127" name="Line 11">
              <a:extLst>
                <a:ext uri="{FF2B5EF4-FFF2-40B4-BE49-F238E27FC236}">
                  <a16:creationId xmlns:a16="http://schemas.microsoft.com/office/drawing/2014/main" id="{9954D3A3-353E-428C-9B22-47D9ED8C0E28}"/>
                </a:ext>
              </a:extLst>
            </p:cNvPr>
            <p:cNvSpPr>
              <a:spLocks noChangeShapeType="1"/>
            </p:cNvSpPr>
            <p:nvPr/>
          </p:nvSpPr>
          <p:spPr bwMode="auto">
            <a:xfrm>
              <a:off x="7807202" y="1180788"/>
              <a:ext cx="182720" cy="0"/>
            </a:xfrm>
            <a:prstGeom prst="line">
              <a:avLst/>
            </a:prstGeom>
            <a:noFill/>
            <a:ln w="19050" cmpd="sng">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128" name="Line 12">
              <a:extLst>
                <a:ext uri="{FF2B5EF4-FFF2-40B4-BE49-F238E27FC236}">
                  <a16:creationId xmlns:a16="http://schemas.microsoft.com/office/drawing/2014/main" id="{6065406D-E999-48CC-BEC6-902609C0503B}"/>
                </a:ext>
              </a:extLst>
            </p:cNvPr>
            <p:cNvSpPr>
              <a:spLocks noChangeShapeType="1"/>
            </p:cNvSpPr>
            <p:nvPr/>
          </p:nvSpPr>
          <p:spPr bwMode="auto">
            <a:xfrm>
              <a:off x="6806001" y="1176840"/>
              <a:ext cx="182720" cy="0"/>
            </a:xfrm>
            <a:prstGeom prst="line">
              <a:avLst/>
            </a:prstGeom>
            <a:noFill/>
            <a:ln w="19050">
              <a:solidFill>
                <a:srgbClr val="66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129" name="Line 13">
              <a:extLst>
                <a:ext uri="{FF2B5EF4-FFF2-40B4-BE49-F238E27FC236}">
                  <a16:creationId xmlns:a16="http://schemas.microsoft.com/office/drawing/2014/main" id="{065AA399-CF48-498B-A3E2-1237FB86145C}"/>
                </a:ext>
              </a:extLst>
            </p:cNvPr>
            <p:cNvSpPr>
              <a:spLocks noChangeShapeType="1"/>
            </p:cNvSpPr>
            <p:nvPr/>
          </p:nvSpPr>
          <p:spPr bwMode="auto">
            <a:xfrm>
              <a:off x="8723566" y="1180788"/>
              <a:ext cx="152917" cy="0"/>
            </a:xfrm>
            <a:prstGeom prst="line">
              <a:avLst/>
            </a:prstGeom>
            <a:noFill/>
            <a:ln w="19050" cmpd="sng">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grpSp>
      <p:grpSp>
        <p:nvGrpSpPr>
          <p:cNvPr id="133" name="Group 132">
            <a:extLst>
              <a:ext uri="{FF2B5EF4-FFF2-40B4-BE49-F238E27FC236}">
                <a16:creationId xmlns:a16="http://schemas.microsoft.com/office/drawing/2014/main" id="{BF106667-90A2-4EB6-9ADF-399F8588DEA2}"/>
              </a:ext>
            </a:extLst>
          </p:cNvPr>
          <p:cNvGrpSpPr/>
          <p:nvPr/>
        </p:nvGrpSpPr>
        <p:grpSpPr>
          <a:xfrm>
            <a:off x="6227809" y="5671121"/>
            <a:ext cx="2998289" cy="591894"/>
            <a:chOff x="3044940" y="5744268"/>
            <a:chExt cx="3251200" cy="591894"/>
          </a:xfrm>
        </p:grpSpPr>
        <p:grpSp>
          <p:nvGrpSpPr>
            <p:cNvPr id="134" name="Group 133">
              <a:extLst>
                <a:ext uri="{FF2B5EF4-FFF2-40B4-BE49-F238E27FC236}">
                  <a16:creationId xmlns:a16="http://schemas.microsoft.com/office/drawing/2014/main" id="{01C9300F-931C-4FB0-A081-0AD6636AD9B1}"/>
                </a:ext>
              </a:extLst>
            </p:cNvPr>
            <p:cNvGrpSpPr/>
            <p:nvPr/>
          </p:nvGrpSpPr>
          <p:grpSpPr>
            <a:xfrm>
              <a:off x="3044940" y="5814224"/>
              <a:ext cx="3251200" cy="521938"/>
              <a:chOff x="6472579" y="1115098"/>
              <a:chExt cx="3251200" cy="521938"/>
            </a:xfrm>
          </p:grpSpPr>
          <p:sp>
            <p:nvSpPr>
              <p:cNvPr id="140" name="Rectangle 9">
                <a:extLst>
                  <a:ext uri="{FF2B5EF4-FFF2-40B4-BE49-F238E27FC236}">
                    <a16:creationId xmlns:a16="http://schemas.microsoft.com/office/drawing/2014/main" id="{A33A94CD-9EC2-4696-BFD1-54C615EB4782}"/>
                  </a:ext>
                </a:extLst>
              </p:cNvPr>
              <p:cNvSpPr>
                <a:spLocks noChangeArrowheads="1"/>
              </p:cNvSpPr>
              <p:nvPr/>
            </p:nvSpPr>
            <p:spPr bwMode="auto">
              <a:xfrm>
                <a:off x="6472579" y="1115098"/>
                <a:ext cx="3251200" cy="52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defRPr/>
                </a:pPr>
                <a:r>
                  <a:rPr lang="en-US" sz="1600" dirty="0">
                    <a:solidFill>
                      <a:srgbClr val="6666FF"/>
                    </a:solidFill>
                  </a:rPr>
                  <a:t>F</a:t>
                </a:r>
                <a:r>
                  <a:rPr lang="en-US" sz="1600" baseline="-25000" dirty="0">
                    <a:solidFill>
                      <a:srgbClr val="6666FF"/>
                    </a:solidFill>
                  </a:rPr>
                  <a:t>P</a:t>
                </a:r>
                <a:r>
                  <a:rPr lang="en-US" sz="1600" baseline="-38000" dirty="0">
                    <a:solidFill>
                      <a:srgbClr val="FF3300"/>
                    </a:solidFill>
                  </a:rPr>
                  <a:t> </a:t>
                </a:r>
                <a:r>
                  <a:rPr lang="en-US" sz="1600" baseline="-38000" dirty="0">
                    <a:solidFill>
                      <a:srgbClr val="6666FF"/>
                    </a:solidFill>
                  </a:rPr>
                  <a:t>(</a:t>
                </a:r>
                <a:r>
                  <a:rPr lang="en-US" sz="1600" baseline="-38000" dirty="0" err="1">
                    <a:solidFill>
                      <a:srgbClr val="6666FF"/>
                    </a:solidFill>
                  </a:rPr>
                  <a:t>h,k,l</a:t>
                </a:r>
                <a:r>
                  <a:rPr lang="en-US" sz="1600" baseline="-38000" dirty="0">
                    <a:solidFill>
                      <a:srgbClr val="6666FF"/>
                    </a:solidFill>
                  </a:rPr>
                  <a:t>)</a:t>
                </a:r>
                <a:r>
                  <a:rPr lang="en-US" sz="1600" dirty="0">
                    <a:solidFill>
                      <a:srgbClr val="BCBCFF"/>
                    </a:solidFill>
                  </a:rPr>
                  <a:t> </a:t>
                </a:r>
                <a:r>
                  <a:rPr lang="en-US" sz="1600" dirty="0">
                    <a:solidFill>
                      <a:srgbClr val="000000"/>
                    </a:solidFill>
                  </a:rPr>
                  <a:t>= </a:t>
                </a:r>
                <a:r>
                  <a:rPr lang="en-US" sz="1600" dirty="0">
                    <a:solidFill>
                      <a:srgbClr val="00CC00"/>
                    </a:solidFill>
                  </a:rPr>
                  <a:t>F</a:t>
                </a:r>
                <a:r>
                  <a:rPr lang="en-US" sz="1600" baseline="-25000" dirty="0">
                    <a:solidFill>
                      <a:srgbClr val="00CC00"/>
                    </a:solidFill>
                  </a:rPr>
                  <a:t>PH(-</a:t>
                </a:r>
                <a:r>
                  <a:rPr lang="en-US" sz="1600" baseline="-38000" dirty="0">
                    <a:solidFill>
                      <a:srgbClr val="00CC00"/>
                    </a:solidFill>
                  </a:rPr>
                  <a:t>h,-k,-l)</a:t>
                </a:r>
                <a:r>
                  <a:rPr lang="en-US" sz="1600" dirty="0">
                    <a:solidFill>
                      <a:srgbClr val="080808"/>
                    </a:solidFill>
                  </a:rPr>
                  <a:t>-</a:t>
                </a:r>
                <a:r>
                  <a:rPr lang="en-US" sz="1600" dirty="0" err="1">
                    <a:solidFill>
                      <a:srgbClr val="FF3300"/>
                    </a:solidFill>
                  </a:rPr>
                  <a:t>f</a:t>
                </a:r>
                <a:r>
                  <a:rPr lang="en-US" sz="1600" baseline="-25000" dirty="0" err="1">
                    <a:solidFill>
                      <a:srgbClr val="FF3300"/>
                    </a:solidFill>
                  </a:rPr>
                  <a:t>H</a:t>
                </a:r>
                <a:r>
                  <a:rPr lang="en-US" sz="1600" baseline="-38000" dirty="0">
                    <a:solidFill>
                      <a:srgbClr val="FF3300"/>
                    </a:solidFill>
                  </a:rPr>
                  <a:t>(-h,-k,-l)</a:t>
                </a:r>
                <a:br>
                  <a:rPr lang="en-US" sz="1100" baseline="-38000" dirty="0">
                    <a:solidFill>
                      <a:srgbClr val="FF3300"/>
                    </a:solidFill>
                  </a:rPr>
                </a:br>
                <a:endParaRPr lang="en-US" sz="1100" baseline="-38000" dirty="0">
                  <a:solidFill>
                    <a:srgbClr val="FF3300"/>
                  </a:solidFill>
                </a:endParaRPr>
              </a:p>
            </p:txBody>
          </p:sp>
          <p:sp>
            <p:nvSpPr>
              <p:cNvPr id="144" name="Line 11">
                <a:extLst>
                  <a:ext uri="{FF2B5EF4-FFF2-40B4-BE49-F238E27FC236}">
                    <a16:creationId xmlns:a16="http://schemas.microsoft.com/office/drawing/2014/main" id="{23DA52B9-3997-4C69-9ADA-19695C0F48B0}"/>
                  </a:ext>
                </a:extLst>
              </p:cNvPr>
              <p:cNvSpPr>
                <a:spLocks noChangeShapeType="1"/>
              </p:cNvSpPr>
              <p:nvPr/>
            </p:nvSpPr>
            <p:spPr bwMode="auto">
              <a:xfrm>
                <a:off x="7706002" y="1176369"/>
                <a:ext cx="182720" cy="0"/>
              </a:xfrm>
              <a:prstGeom prst="line">
                <a:avLst/>
              </a:prstGeom>
              <a:noFill/>
              <a:ln w="19050" cmpd="sng">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146" name="Line 12">
                <a:extLst>
                  <a:ext uri="{FF2B5EF4-FFF2-40B4-BE49-F238E27FC236}">
                    <a16:creationId xmlns:a16="http://schemas.microsoft.com/office/drawing/2014/main" id="{AC76E81A-3D35-409C-96AC-140E4274A68C}"/>
                  </a:ext>
                </a:extLst>
              </p:cNvPr>
              <p:cNvSpPr>
                <a:spLocks noChangeShapeType="1"/>
              </p:cNvSpPr>
              <p:nvPr/>
            </p:nvSpPr>
            <p:spPr bwMode="auto">
              <a:xfrm>
                <a:off x="6777047" y="1162723"/>
                <a:ext cx="182720" cy="0"/>
              </a:xfrm>
              <a:prstGeom prst="line">
                <a:avLst/>
              </a:prstGeom>
              <a:noFill/>
              <a:ln w="19050">
                <a:solidFill>
                  <a:srgbClr val="66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147" name="Line 13">
                <a:extLst>
                  <a:ext uri="{FF2B5EF4-FFF2-40B4-BE49-F238E27FC236}">
                    <a16:creationId xmlns:a16="http://schemas.microsoft.com/office/drawing/2014/main" id="{627535A2-FFFA-47A6-A8BC-62A953169B0F}"/>
                  </a:ext>
                </a:extLst>
              </p:cNvPr>
              <p:cNvSpPr>
                <a:spLocks noChangeShapeType="1"/>
              </p:cNvSpPr>
              <p:nvPr/>
            </p:nvSpPr>
            <p:spPr bwMode="auto">
              <a:xfrm>
                <a:off x="8630610" y="1176369"/>
                <a:ext cx="152917" cy="0"/>
              </a:xfrm>
              <a:prstGeom prst="line">
                <a:avLst/>
              </a:prstGeom>
              <a:noFill/>
              <a:ln w="19050" cmpd="sng">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grpSp>
        <p:sp>
          <p:nvSpPr>
            <p:cNvPr id="135" name="Rectangle 134">
              <a:extLst>
                <a:ext uri="{FF2B5EF4-FFF2-40B4-BE49-F238E27FC236}">
                  <a16:creationId xmlns:a16="http://schemas.microsoft.com/office/drawing/2014/main" id="{A9DE62FB-0916-4B5B-B240-0A7BBA8E7E29}"/>
                </a:ext>
              </a:extLst>
            </p:cNvPr>
            <p:cNvSpPr/>
            <p:nvPr/>
          </p:nvSpPr>
          <p:spPr>
            <a:xfrm>
              <a:off x="4370538" y="5744268"/>
              <a:ext cx="308012" cy="400110"/>
            </a:xfrm>
            <a:prstGeom prst="rect">
              <a:avLst/>
            </a:prstGeom>
          </p:spPr>
          <p:txBody>
            <a:bodyPr wrap="none">
              <a:spAutoFit/>
            </a:bodyPr>
            <a:lstStyle/>
            <a:p>
              <a:r>
                <a:rPr lang="en-US" sz="2000" dirty="0">
                  <a:solidFill>
                    <a:srgbClr val="00CC00"/>
                  </a:solidFill>
                </a:rPr>
                <a:t>*</a:t>
              </a:r>
              <a:endParaRPr lang="en-US" sz="2000" dirty="0"/>
            </a:p>
          </p:txBody>
        </p:sp>
        <p:sp>
          <p:nvSpPr>
            <p:cNvPr id="136" name="Rectangle 135">
              <a:extLst>
                <a:ext uri="{FF2B5EF4-FFF2-40B4-BE49-F238E27FC236}">
                  <a16:creationId xmlns:a16="http://schemas.microsoft.com/office/drawing/2014/main" id="{72CFDF4F-D01D-459E-AC51-09AEF3A275CE}"/>
                </a:ext>
              </a:extLst>
            </p:cNvPr>
            <p:cNvSpPr/>
            <p:nvPr/>
          </p:nvSpPr>
          <p:spPr>
            <a:xfrm>
              <a:off x="5312234" y="5744268"/>
              <a:ext cx="308012" cy="400110"/>
            </a:xfrm>
            <a:prstGeom prst="rect">
              <a:avLst/>
            </a:prstGeom>
          </p:spPr>
          <p:txBody>
            <a:bodyPr wrap="none">
              <a:spAutoFit/>
            </a:bodyPr>
            <a:lstStyle/>
            <a:p>
              <a:r>
                <a:rPr lang="en-US" sz="2000" dirty="0">
                  <a:solidFill>
                    <a:srgbClr val="FF0000"/>
                  </a:solidFill>
                </a:rPr>
                <a:t>*</a:t>
              </a:r>
            </a:p>
          </p:txBody>
        </p:sp>
      </p:grpSp>
      <p:grpSp>
        <p:nvGrpSpPr>
          <p:cNvPr id="169" name="Group 168">
            <a:extLst>
              <a:ext uri="{FF2B5EF4-FFF2-40B4-BE49-F238E27FC236}">
                <a16:creationId xmlns:a16="http://schemas.microsoft.com/office/drawing/2014/main" id="{9D14FCF1-6419-4708-8B42-C026A9929350}"/>
              </a:ext>
            </a:extLst>
          </p:cNvPr>
          <p:cNvGrpSpPr>
            <a:grpSpLocks noChangeAspect="1"/>
          </p:cNvGrpSpPr>
          <p:nvPr/>
        </p:nvGrpSpPr>
        <p:grpSpPr>
          <a:xfrm>
            <a:off x="1085548" y="3066837"/>
            <a:ext cx="1268070" cy="1268070"/>
            <a:chOff x="5218819" y="2710742"/>
            <a:chExt cx="3200401" cy="3200401"/>
          </a:xfrm>
        </p:grpSpPr>
        <p:sp>
          <p:nvSpPr>
            <p:cNvPr id="170" name="Oval 169">
              <a:extLst>
                <a:ext uri="{FF2B5EF4-FFF2-40B4-BE49-F238E27FC236}">
                  <a16:creationId xmlns:a16="http://schemas.microsoft.com/office/drawing/2014/main" id="{E185E98F-274C-43FC-9060-76F2DB785C68}"/>
                </a:ext>
              </a:extLst>
            </p:cNvPr>
            <p:cNvSpPr>
              <a:spLocks noChangeAspect="1"/>
            </p:cNvSpPr>
            <p:nvPr/>
          </p:nvSpPr>
          <p:spPr bwMode="auto">
            <a:xfrm>
              <a:off x="5218819" y="2710742"/>
              <a:ext cx="3200401" cy="3200401"/>
            </a:xfrm>
            <a:prstGeom prst="ellipse">
              <a:avLst/>
            </a:prstGeom>
            <a:noFill/>
            <a:ln w="3810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Helvetica" pitchFamily="34" charset="0"/>
                <a:ea typeface="+mn-ea"/>
                <a:cs typeface="+mn-cs"/>
              </a:endParaRPr>
            </a:p>
          </p:txBody>
        </p:sp>
        <p:sp>
          <p:nvSpPr>
            <p:cNvPr id="171" name="Oval 170">
              <a:extLst>
                <a:ext uri="{FF2B5EF4-FFF2-40B4-BE49-F238E27FC236}">
                  <a16:creationId xmlns:a16="http://schemas.microsoft.com/office/drawing/2014/main" id="{8BA0E312-7FA7-4A2F-8D90-F4852480EF8A}"/>
                </a:ext>
              </a:extLst>
            </p:cNvPr>
            <p:cNvSpPr>
              <a:spLocks noChangeAspect="1"/>
            </p:cNvSpPr>
            <p:nvPr/>
          </p:nvSpPr>
          <p:spPr bwMode="auto">
            <a:xfrm>
              <a:off x="6800651" y="4298197"/>
              <a:ext cx="36576" cy="36576"/>
            </a:xfrm>
            <a:prstGeom prst="ellipse">
              <a:avLst/>
            </a:prstGeom>
            <a:solidFill>
              <a:srgbClr val="66FF33"/>
            </a:solidFill>
            <a:ln w="38100" cap="flat" cmpd="sng" algn="ctr">
              <a:solidFill>
                <a:srgbClr val="0070C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175" name="Group 174">
            <a:extLst>
              <a:ext uri="{FF2B5EF4-FFF2-40B4-BE49-F238E27FC236}">
                <a16:creationId xmlns:a16="http://schemas.microsoft.com/office/drawing/2014/main" id="{353F4EFA-9796-44A5-BF73-C24D01538472}"/>
              </a:ext>
            </a:extLst>
          </p:cNvPr>
          <p:cNvGrpSpPr>
            <a:grpSpLocks noChangeAspect="1"/>
          </p:cNvGrpSpPr>
          <p:nvPr/>
        </p:nvGrpSpPr>
        <p:grpSpPr>
          <a:xfrm>
            <a:off x="6979569" y="3066837"/>
            <a:ext cx="1268070" cy="1268070"/>
            <a:chOff x="5218819" y="2710742"/>
            <a:chExt cx="3200401" cy="3200401"/>
          </a:xfrm>
        </p:grpSpPr>
        <p:sp>
          <p:nvSpPr>
            <p:cNvPr id="176" name="Oval 175">
              <a:extLst>
                <a:ext uri="{FF2B5EF4-FFF2-40B4-BE49-F238E27FC236}">
                  <a16:creationId xmlns:a16="http://schemas.microsoft.com/office/drawing/2014/main" id="{625DD2F7-E275-4DFC-B071-72B734ADA02D}"/>
                </a:ext>
              </a:extLst>
            </p:cNvPr>
            <p:cNvSpPr>
              <a:spLocks noChangeAspect="1"/>
            </p:cNvSpPr>
            <p:nvPr/>
          </p:nvSpPr>
          <p:spPr bwMode="auto">
            <a:xfrm>
              <a:off x="5218819" y="2710742"/>
              <a:ext cx="3200401" cy="3200401"/>
            </a:xfrm>
            <a:prstGeom prst="ellipse">
              <a:avLst/>
            </a:prstGeom>
            <a:noFill/>
            <a:ln w="38100" cap="flat" cmpd="sng" algn="ctr">
              <a:solidFill>
                <a:srgbClr val="0070C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Helvetica" pitchFamily="34" charset="0"/>
                <a:ea typeface="+mn-ea"/>
                <a:cs typeface="+mn-cs"/>
              </a:endParaRPr>
            </a:p>
          </p:txBody>
        </p:sp>
        <p:sp>
          <p:nvSpPr>
            <p:cNvPr id="177" name="Oval 176">
              <a:extLst>
                <a:ext uri="{FF2B5EF4-FFF2-40B4-BE49-F238E27FC236}">
                  <a16:creationId xmlns:a16="http://schemas.microsoft.com/office/drawing/2014/main" id="{ECE1D033-426B-43F3-B975-62B1F4AE49B9}"/>
                </a:ext>
              </a:extLst>
            </p:cNvPr>
            <p:cNvSpPr>
              <a:spLocks noChangeAspect="1"/>
            </p:cNvSpPr>
            <p:nvPr/>
          </p:nvSpPr>
          <p:spPr bwMode="auto">
            <a:xfrm>
              <a:off x="6800651" y="4298197"/>
              <a:ext cx="36576" cy="36576"/>
            </a:xfrm>
            <a:prstGeom prst="ellipse">
              <a:avLst/>
            </a:prstGeom>
            <a:solidFill>
              <a:srgbClr val="66FF33"/>
            </a:solidFill>
            <a:ln w="38100" cap="flat" cmpd="sng" algn="ctr">
              <a:solidFill>
                <a:srgbClr val="0070C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grpSp>
        <p:nvGrpSpPr>
          <p:cNvPr id="183" name="Group 182">
            <a:extLst>
              <a:ext uri="{FF2B5EF4-FFF2-40B4-BE49-F238E27FC236}">
                <a16:creationId xmlns:a16="http://schemas.microsoft.com/office/drawing/2014/main" id="{1017CF16-51A8-4C94-AC19-029059F3B6D3}"/>
              </a:ext>
            </a:extLst>
          </p:cNvPr>
          <p:cNvGrpSpPr/>
          <p:nvPr/>
        </p:nvGrpSpPr>
        <p:grpSpPr>
          <a:xfrm>
            <a:off x="9831093" y="1209503"/>
            <a:ext cx="1386952" cy="1426578"/>
            <a:chOff x="12716308" y="-3692100"/>
            <a:chExt cx="3200401" cy="3291840"/>
          </a:xfrm>
        </p:grpSpPr>
        <p:grpSp>
          <p:nvGrpSpPr>
            <p:cNvPr id="184" name="Group 183">
              <a:extLst>
                <a:ext uri="{FF2B5EF4-FFF2-40B4-BE49-F238E27FC236}">
                  <a16:creationId xmlns:a16="http://schemas.microsoft.com/office/drawing/2014/main" id="{D011DB2D-BB88-46D7-8455-59048DBDB586}"/>
                </a:ext>
              </a:extLst>
            </p:cNvPr>
            <p:cNvGrpSpPr/>
            <p:nvPr/>
          </p:nvGrpSpPr>
          <p:grpSpPr>
            <a:xfrm>
              <a:off x="12716308" y="-3692100"/>
              <a:ext cx="3200401" cy="3291840"/>
              <a:chOff x="5218819" y="2710742"/>
              <a:chExt cx="3200401" cy="3200401"/>
            </a:xfrm>
          </p:grpSpPr>
          <p:sp>
            <p:nvSpPr>
              <p:cNvPr id="186" name="Oval 185">
                <a:extLst>
                  <a:ext uri="{FF2B5EF4-FFF2-40B4-BE49-F238E27FC236}">
                    <a16:creationId xmlns:a16="http://schemas.microsoft.com/office/drawing/2014/main" id="{C72E47E2-8D97-4B42-BA5C-CE1B85740083}"/>
                  </a:ext>
                </a:extLst>
              </p:cNvPr>
              <p:cNvSpPr>
                <a:spLocks noChangeAspect="1"/>
              </p:cNvSpPr>
              <p:nvPr/>
            </p:nvSpPr>
            <p:spPr bwMode="auto">
              <a:xfrm>
                <a:off x="5218819" y="2710742"/>
                <a:ext cx="3200401" cy="3200401"/>
              </a:xfrm>
              <a:prstGeom prst="ellipse">
                <a:avLst/>
              </a:prstGeom>
              <a:noFill/>
              <a:ln w="38100" cap="flat" cmpd="sng" algn="ctr">
                <a:solidFill>
                  <a:srgbClr val="35D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Helvetica" pitchFamily="34" charset="0"/>
                  <a:ea typeface="+mn-ea"/>
                  <a:cs typeface="+mn-cs"/>
                </a:endParaRPr>
              </a:p>
            </p:txBody>
          </p:sp>
          <p:sp>
            <p:nvSpPr>
              <p:cNvPr id="187" name="Oval 186">
                <a:extLst>
                  <a:ext uri="{FF2B5EF4-FFF2-40B4-BE49-F238E27FC236}">
                    <a16:creationId xmlns:a16="http://schemas.microsoft.com/office/drawing/2014/main" id="{D91EE7C6-C958-428C-BE7A-5023636E653F}"/>
                  </a:ext>
                </a:extLst>
              </p:cNvPr>
              <p:cNvSpPr>
                <a:spLocks noChangeAspect="1"/>
              </p:cNvSpPr>
              <p:nvPr/>
            </p:nvSpPr>
            <p:spPr bwMode="auto">
              <a:xfrm>
                <a:off x="6800651" y="4298197"/>
                <a:ext cx="36576" cy="36576"/>
              </a:xfrm>
              <a:prstGeom prst="ellipse">
                <a:avLst/>
              </a:prstGeom>
              <a:solidFill>
                <a:srgbClr val="35DE00"/>
              </a:solidFill>
              <a:ln w="19050" cap="flat" cmpd="dbl" algn="ctr">
                <a:solidFill>
                  <a:srgbClr val="35DE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cxnSp>
          <p:nvCxnSpPr>
            <p:cNvPr id="185" name="Straight Arrow Connector 184">
              <a:extLst>
                <a:ext uri="{FF2B5EF4-FFF2-40B4-BE49-F238E27FC236}">
                  <a16:creationId xmlns:a16="http://schemas.microsoft.com/office/drawing/2014/main" id="{6F6E2496-3894-4C57-9DD7-6493F35CE106}"/>
                </a:ext>
              </a:extLst>
            </p:cNvPr>
            <p:cNvCxnSpPr>
              <a:cxnSpLocks/>
              <a:stCxn id="187" idx="5"/>
            </p:cNvCxnSpPr>
            <p:nvPr/>
          </p:nvCxnSpPr>
          <p:spPr bwMode="auto">
            <a:xfrm>
              <a:off x="14329360" y="-2027178"/>
              <a:ext cx="352765" cy="600951"/>
            </a:xfrm>
            <a:prstGeom prst="straightConnector1">
              <a:avLst/>
            </a:prstGeom>
            <a:noFill/>
            <a:ln w="381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8" name="Group 187">
            <a:extLst>
              <a:ext uri="{FF2B5EF4-FFF2-40B4-BE49-F238E27FC236}">
                <a16:creationId xmlns:a16="http://schemas.microsoft.com/office/drawing/2014/main" id="{FE0788F0-D41E-4B28-917C-8D355C3A822F}"/>
              </a:ext>
            </a:extLst>
          </p:cNvPr>
          <p:cNvGrpSpPr/>
          <p:nvPr/>
        </p:nvGrpSpPr>
        <p:grpSpPr>
          <a:xfrm>
            <a:off x="6694830" y="2812294"/>
            <a:ext cx="1268070" cy="1268070"/>
            <a:chOff x="19794282" y="-3544203"/>
            <a:chExt cx="2926080" cy="2926080"/>
          </a:xfrm>
        </p:grpSpPr>
        <p:grpSp>
          <p:nvGrpSpPr>
            <p:cNvPr id="189" name="Group 188">
              <a:extLst>
                <a:ext uri="{FF2B5EF4-FFF2-40B4-BE49-F238E27FC236}">
                  <a16:creationId xmlns:a16="http://schemas.microsoft.com/office/drawing/2014/main" id="{0BE9491D-9081-4284-B6C7-9D39B84B5B3E}"/>
                </a:ext>
              </a:extLst>
            </p:cNvPr>
            <p:cNvGrpSpPr>
              <a:grpSpLocks noChangeAspect="1"/>
            </p:cNvGrpSpPr>
            <p:nvPr/>
          </p:nvGrpSpPr>
          <p:grpSpPr>
            <a:xfrm>
              <a:off x="19794282" y="-3544203"/>
              <a:ext cx="2926080" cy="2926080"/>
              <a:chOff x="5218819" y="2710742"/>
              <a:chExt cx="3200401" cy="3200401"/>
            </a:xfrm>
          </p:grpSpPr>
          <p:sp>
            <p:nvSpPr>
              <p:cNvPr id="191" name="Oval 190">
                <a:extLst>
                  <a:ext uri="{FF2B5EF4-FFF2-40B4-BE49-F238E27FC236}">
                    <a16:creationId xmlns:a16="http://schemas.microsoft.com/office/drawing/2014/main" id="{2229D7F7-9254-4DB2-ACD2-7F1BD5573199}"/>
                  </a:ext>
                </a:extLst>
              </p:cNvPr>
              <p:cNvSpPr>
                <a:spLocks noChangeAspect="1"/>
              </p:cNvSpPr>
              <p:nvPr/>
            </p:nvSpPr>
            <p:spPr bwMode="auto">
              <a:xfrm>
                <a:off x="5218819" y="2710742"/>
                <a:ext cx="3200401" cy="3200401"/>
              </a:xfrm>
              <a:prstGeom prst="ellipse">
                <a:avLst/>
              </a:prstGeom>
              <a:noFill/>
              <a:ln w="38100" cap="flat" cmpd="sng" algn="ctr">
                <a:solidFill>
                  <a:srgbClr val="2CB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Helvetica" pitchFamily="34" charset="0"/>
                  <a:ea typeface="+mn-ea"/>
                  <a:cs typeface="+mn-cs"/>
                </a:endParaRPr>
              </a:p>
            </p:txBody>
          </p:sp>
          <p:sp>
            <p:nvSpPr>
              <p:cNvPr id="192" name="Oval 191">
                <a:extLst>
                  <a:ext uri="{FF2B5EF4-FFF2-40B4-BE49-F238E27FC236}">
                    <a16:creationId xmlns:a16="http://schemas.microsoft.com/office/drawing/2014/main" id="{5650CF78-A842-4928-90A1-0BCF0E712FBB}"/>
                  </a:ext>
                </a:extLst>
              </p:cNvPr>
              <p:cNvSpPr>
                <a:spLocks noChangeAspect="1"/>
              </p:cNvSpPr>
              <p:nvPr/>
            </p:nvSpPr>
            <p:spPr bwMode="auto">
              <a:xfrm>
                <a:off x="6800651" y="4298197"/>
                <a:ext cx="36576" cy="36576"/>
              </a:xfrm>
              <a:prstGeom prst="ellipse">
                <a:avLst/>
              </a:prstGeom>
              <a:solidFill>
                <a:srgbClr val="2CB800"/>
              </a:solidFill>
              <a:ln w="19050" cap="flat" cmpd="dbl" algn="ctr">
                <a:solidFill>
                  <a:srgbClr val="2CB8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cxnSp>
          <p:nvCxnSpPr>
            <p:cNvPr id="190" name="Straight Arrow Connector 189">
              <a:extLst>
                <a:ext uri="{FF2B5EF4-FFF2-40B4-BE49-F238E27FC236}">
                  <a16:creationId xmlns:a16="http://schemas.microsoft.com/office/drawing/2014/main" id="{B1093D5B-DBDC-4A44-83A0-EF26272E3F77}"/>
                </a:ext>
              </a:extLst>
            </p:cNvPr>
            <p:cNvCxnSpPr>
              <a:cxnSpLocks/>
            </p:cNvCxnSpPr>
            <p:nvPr/>
          </p:nvCxnSpPr>
          <p:spPr bwMode="auto">
            <a:xfrm>
              <a:off x="21273969" y="-2074936"/>
              <a:ext cx="597008" cy="551066"/>
            </a:xfrm>
            <a:prstGeom prst="straightConnector1">
              <a:avLst/>
            </a:prstGeom>
            <a:noFill/>
            <a:ln w="38100" cap="flat" cmpd="sng" algn="ctr">
              <a:solidFill>
                <a:srgbClr val="990033"/>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3" name="Group 192">
            <a:extLst>
              <a:ext uri="{FF2B5EF4-FFF2-40B4-BE49-F238E27FC236}">
                <a16:creationId xmlns:a16="http://schemas.microsoft.com/office/drawing/2014/main" id="{16F68D9E-4870-4115-8A44-D884A9CA0335}"/>
              </a:ext>
            </a:extLst>
          </p:cNvPr>
          <p:cNvGrpSpPr/>
          <p:nvPr/>
        </p:nvGrpSpPr>
        <p:grpSpPr>
          <a:xfrm>
            <a:off x="6769320" y="2727990"/>
            <a:ext cx="1386952" cy="1426578"/>
            <a:chOff x="12716308" y="-3692100"/>
            <a:chExt cx="3200401" cy="3291840"/>
          </a:xfrm>
        </p:grpSpPr>
        <p:grpSp>
          <p:nvGrpSpPr>
            <p:cNvPr id="194" name="Group 193">
              <a:extLst>
                <a:ext uri="{FF2B5EF4-FFF2-40B4-BE49-F238E27FC236}">
                  <a16:creationId xmlns:a16="http://schemas.microsoft.com/office/drawing/2014/main" id="{33628569-1897-4F98-94E2-3EEACF64463C}"/>
                </a:ext>
              </a:extLst>
            </p:cNvPr>
            <p:cNvGrpSpPr/>
            <p:nvPr/>
          </p:nvGrpSpPr>
          <p:grpSpPr>
            <a:xfrm>
              <a:off x="12716308" y="-3692100"/>
              <a:ext cx="3200401" cy="3291840"/>
              <a:chOff x="5218819" y="2710742"/>
              <a:chExt cx="3200401" cy="3200401"/>
            </a:xfrm>
          </p:grpSpPr>
          <p:sp>
            <p:nvSpPr>
              <p:cNvPr id="196" name="Oval 195">
                <a:extLst>
                  <a:ext uri="{FF2B5EF4-FFF2-40B4-BE49-F238E27FC236}">
                    <a16:creationId xmlns:a16="http://schemas.microsoft.com/office/drawing/2014/main" id="{E2D5FE51-D5A4-493F-9DCE-ECD9A7178D6A}"/>
                  </a:ext>
                </a:extLst>
              </p:cNvPr>
              <p:cNvSpPr>
                <a:spLocks noChangeAspect="1"/>
              </p:cNvSpPr>
              <p:nvPr/>
            </p:nvSpPr>
            <p:spPr bwMode="auto">
              <a:xfrm>
                <a:off x="5218819" y="2710742"/>
                <a:ext cx="3200401" cy="3200401"/>
              </a:xfrm>
              <a:prstGeom prst="ellipse">
                <a:avLst/>
              </a:prstGeom>
              <a:noFill/>
              <a:ln w="38100" cap="flat" cmpd="sng" algn="ctr">
                <a:solidFill>
                  <a:srgbClr val="35D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Helvetica" pitchFamily="34" charset="0"/>
                  <a:ea typeface="+mn-ea"/>
                  <a:cs typeface="+mn-cs"/>
                </a:endParaRPr>
              </a:p>
            </p:txBody>
          </p:sp>
          <p:sp>
            <p:nvSpPr>
              <p:cNvPr id="197" name="Oval 196">
                <a:extLst>
                  <a:ext uri="{FF2B5EF4-FFF2-40B4-BE49-F238E27FC236}">
                    <a16:creationId xmlns:a16="http://schemas.microsoft.com/office/drawing/2014/main" id="{008AFBA6-0A36-4EEF-97BE-460147E9519F}"/>
                  </a:ext>
                </a:extLst>
              </p:cNvPr>
              <p:cNvSpPr>
                <a:spLocks noChangeAspect="1"/>
              </p:cNvSpPr>
              <p:nvPr/>
            </p:nvSpPr>
            <p:spPr bwMode="auto">
              <a:xfrm>
                <a:off x="6800651" y="4298197"/>
                <a:ext cx="36576" cy="36576"/>
              </a:xfrm>
              <a:prstGeom prst="ellipse">
                <a:avLst/>
              </a:prstGeom>
              <a:solidFill>
                <a:srgbClr val="35DE00"/>
              </a:solidFill>
              <a:ln w="19050" cap="flat" cmpd="dbl" algn="ctr">
                <a:solidFill>
                  <a:srgbClr val="35DE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cxnSp>
          <p:nvCxnSpPr>
            <p:cNvPr id="195" name="Straight Arrow Connector 194">
              <a:extLst>
                <a:ext uri="{FF2B5EF4-FFF2-40B4-BE49-F238E27FC236}">
                  <a16:creationId xmlns:a16="http://schemas.microsoft.com/office/drawing/2014/main" id="{3D7EA721-CF7B-4862-AFAC-E9F008334A7E}"/>
                </a:ext>
              </a:extLst>
            </p:cNvPr>
            <p:cNvCxnSpPr>
              <a:cxnSpLocks/>
              <a:stCxn id="197" idx="5"/>
            </p:cNvCxnSpPr>
            <p:nvPr/>
          </p:nvCxnSpPr>
          <p:spPr bwMode="auto">
            <a:xfrm>
              <a:off x="14329360" y="-2027178"/>
              <a:ext cx="352765" cy="600951"/>
            </a:xfrm>
            <a:prstGeom prst="straightConnector1">
              <a:avLst/>
            </a:prstGeom>
            <a:noFill/>
            <a:ln w="381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9" name="Straight Arrow Connector 198">
            <a:extLst>
              <a:ext uri="{FF2B5EF4-FFF2-40B4-BE49-F238E27FC236}">
                <a16:creationId xmlns:a16="http://schemas.microsoft.com/office/drawing/2014/main" id="{860E19BF-15E2-48A0-8A23-70D003ED3D86}"/>
              </a:ext>
            </a:extLst>
          </p:cNvPr>
          <p:cNvCxnSpPr>
            <a:cxnSpLocks/>
          </p:cNvCxnSpPr>
          <p:nvPr/>
        </p:nvCxnSpPr>
        <p:spPr bwMode="auto">
          <a:xfrm flipH="1">
            <a:off x="1181100" y="3705502"/>
            <a:ext cx="554253" cy="314702"/>
          </a:xfrm>
          <a:prstGeom prst="straightConnector1">
            <a:avLst/>
          </a:prstGeom>
          <a:noFill/>
          <a:ln w="38100" cap="flat" cmpd="sng" algn="ctr">
            <a:solidFill>
              <a:srgbClr val="0070C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0" name="Straight Arrow Connector 199">
            <a:extLst>
              <a:ext uri="{FF2B5EF4-FFF2-40B4-BE49-F238E27FC236}">
                <a16:creationId xmlns:a16="http://schemas.microsoft.com/office/drawing/2014/main" id="{5C87753F-D37E-47F9-89C4-00B9256815D3}"/>
              </a:ext>
            </a:extLst>
          </p:cNvPr>
          <p:cNvCxnSpPr>
            <a:cxnSpLocks/>
            <a:stCxn id="171" idx="6"/>
          </p:cNvCxnSpPr>
          <p:nvPr/>
        </p:nvCxnSpPr>
        <p:spPr bwMode="auto">
          <a:xfrm flipV="1">
            <a:off x="1726797" y="3383070"/>
            <a:ext cx="539147" cy="319998"/>
          </a:xfrm>
          <a:prstGeom prst="straightConnector1">
            <a:avLst/>
          </a:prstGeom>
          <a:noFill/>
          <a:ln w="38100" cap="flat" cmpd="sng" algn="ctr">
            <a:solidFill>
              <a:srgbClr val="0070C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3" name="Straight Arrow Connector 202">
            <a:extLst>
              <a:ext uri="{FF2B5EF4-FFF2-40B4-BE49-F238E27FC236}">
                <a16:creationId xmlns:a16="http://schemas.microsoft.com/office/drawing/2014/main" id="{CF7CC457-69CB-4C41-8DC9-C3D8DCA48C1A}"/>
              </a:ext>
            </a:extLst>
          </p:cNvPr>
          <p:cNvCxnSpPr>
            <a:cxnSpLocks/>
          </p:cNvCxnSpPr>
          <p:nvPr/>
        </p:nvCxnSpPr>
        <p:spPr bwMode="auto">
          <a:xfrm flipH="1">
            <a:off x="7049113" y="3705848"/>
            <a:ext cx="554253" cy="314702"/>
          </a:xfrm>
          <a:prstGeom prst="straightConnector1">
            <a:avLst/>
          </a:prstGeom>
          <a:noFill/>
          <a:ln w="38100" cap="flat" cmpd="sng" algn="ctr">
            <a:solidFill>
              <a:srgbClr val="0070C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Rectangle 23">
            <a:extLst>
              <a:ext uri="{FF2B5EF4-FFF2-40B4-BE49-F238E27FC236}">
                <a16:creationId xmlns:a16="http://schemas.microsoft.com/office/drawing/2014/main" id="{4673FDF4-C7F8-4C46-BE0F-69493865E4AB}"/>
              </a:ext>
            </a:extLst>
          </p:cNvPr>
          <p:cNvSpPr/>
          <p:nvPr/>
        </p:nvSpPr>
        <p:spPr>
          <a:xfrm>
            <a:off x="6807408" y="1766793"/>
            <a:ext cx="1260281" cy="523220"/>
          </a:xfrm>
          <a:prstGeom prst="rect">
            <a:avLst/>
          </a:prstGeom>
        </p:spPr>
        <p:txBody>
          <a:bodyPr wrap="none">
            <a:spAutoFit/>
          </a:bodyPr>
          <a:lstStyle/>
          <a:p>
            <a:r>
              <a:rPr lang="en-US" b="0" kern="0" dirty="0">
                <a:solidFill>
                  <a:srgbClr val="DADADA">
                    <a:lumMod val="10000"/>
                  </a:srgbClr>
                </a:solidFill>
                <a:latin typeface="Arial"/>
              </a:rPr>
              <a:t>SIRAS</a:t>
            </a:r>
            <a:endParaRPr lang="en-US" dirty="0"/>
          </a:p>
        </p:txBody>
      </p:sp>
      <p:sp>
        <p:nvSpPr>
          <p:cNvPr id="204" name="Rectangle 203">
            <a:extLst>
              <a:ext uri="{FF2B5EF4-FFF2-40B4-BE49-F238E27FC236}">
                <a16:creationId xmlns:a16="http://schemas.microsoft.com/office/drawing/2014/main" id="{E2262572-20E9-4E9F-9DE1-CFECA3255882}"/>
              </a:ext>
            </a:extLst>
          </p:cNvPr>
          <p:cNvSpPr/>
          <p:nvPr/>
        </p:nvSpPr>
        <p:spPr>
          <a:xfrm>
            <a:off x="4135095" y="1785523"/>
            <a:ext cx="922048" cy="523220"/>
          </a:xfrm>
          <a:prstGeom prst="rect">
            <a:avLst/>
          </a:prstGeom>
        </p:spPr>
        <p:txBody>
          <a:bodyPr wrap="none">
            <a:spAutoFit/>
          </a:bodyPr>
          <a:lstStyle/>
          <a:p>
            <a:r>
              <a:rPr lang="en-US" b="0" kern="0" dirty="0">
                <a:solidFill>
                  <a:srgbClr val="DADADA">
                    <a:lumMod val="10000"/>
                  </a:srgbClr>
                </a:solidFill>
                <a:latin typeface="Arial"/>
              </a:rPr>
              <a:t>SAD</a:t>
            </a:r>
            <a:endParaRPr lang="en-US" dirty="0"/>
          </a:p>
        </p:txBody>
      </p:sp>
      <p:sp>
        <p:nvSpPr>
          <p:cNvPr id="205" name="Rectangle 204">
            <a:extLst>
              <a:ext uri="{FF2B5EF4-FFF2-40B4-BE49-F238E27FC236}">
                <a16:creationId xmlns:a16="http://schemas.microsoft.com/office/drawing/2014/main" id="{30CFFAD4-7020-49E5-9FD3-A068EC865149}"/>
              </a:ext>
            </a:extLst>
          </p:cNvPr>
          <p:cNvSpPr/>
          <p:nvPr/>
        </p:nvSpPr>
        <p:spPr>
          <a:xfrm>
            <a:off x="1266049" y="1729309"/>
            <a:ext cx="782587" cy="523220"/>
          </a:xfrm>
          <a:prstGeom prst="rect">
            <a:avLst/>
          </a:prstGeom>
        </p:spPr>
        <p:txBody>
          <a:bodyPr wrap="none">
            <a:spAutoFit/>
          </a:bodyPr>
          <a:lstStyle/>
          <a:p>
            <a:r>
              <a:rPr lang="en-US" b="0" kern="0" dirty="0">
                <a:solidFill>
                  <a:srgbClr val="DADADA">
                    <a:lumMod val="10000"/>
                  </a:srgbClr>
                </a:solidFill>
                <a:latin typeface="Arial"/>
              </a:rPr>
              <a:t>SIR</a:t>
            </a:r>
            <a:endParaRPr lang="en-US" dirty="0"/>
          </a:p>
        </p:txBody>
      </p:sp>
      <p:grpSp>
        <p:nvGrpSpPr>
          <p:cNvPr id="108" name="Group 107">
            <a:extLst>
              <a:ext uri="{FF2B5EF4-FFF2-40B4-BE49-F238E27FC236}">
                <a16:creationId xmlns:a16="http://schemas.microsoft.com/office/drawing/2014/main" id="{2466EEBF-CDBC-45F0-8902-D00695D1FA49}"/>
              </a:ext>
            </a:extLst>
          </p:cNvPr>
          <p:cNvGrpSpPr/>
          <p:nvPr/>
        </p:nvGrpSpPr>
        <p:grpSpPr>
          <a:xfrm>
            <a:off x="2902474" y="5211223"/>
            <a:ext cx="2998289" cy="521938"/>
            <a:chOff x="6472579" y="1115098"/>
            <a:chExt cx="3251200" cy="521938"/>
          </a:xfrm>
        </p:grpSpPr>
        <p:sp>
          <p:nvSpPr>
            <p:cNvPr id="111" name="Rectangle 9">
              <a:extLst>
                <a:ext uri="{FF2B5EF4-FFF2-40B4-BE49-F238E27FC236}">
                  <a16:creationId xmlns:a16="http://schemas.microsoft.com/office/drawing/2014/main" id="{C16C8EB0-FC1F-47E2-8AF0-427FD957D434}"/>
                </a:ext>
              </a:extLst>
            </p:cNvPr>
            <p:cNvSpPr>
              <a:spLocks noChangeArrowheads="1"/>
            </p:cNvSpPr>
            <p:nvPr/>
          </p:nvSpPr>
          <p:spPr bwMode="auto">
            <a:xfrm>
              <a:off x="6472579" y="1115098"/>
              <a:ext cx="3251200" cy="52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defRPr/>
              </a:pPr>
              <a:r>
                <a:rPr lang="en-US" sz="1600" dirty="0">
                  <a:solidFill>
                    <a:srgbClr val="6666FF"/>
                  </a:solidFill>
                </a:rPr>
                <a:t>F</a:t>
              </a:r>
              <a:r>
                <a:rPr lang="en-US" sz="1600" baseline="-25000" dirty="0">
                  <a:solidFill>
                    <a:srgbClr val="6666FF"/>
                  </a:solidFill>
                </a:rPr>
                <a:t>P</a:t>
              </a:r>
              <a:r>
                <a:rPr lang="en-US" sz="1600" baseline="-38000" dirty="0">
                  <a:solidFill>
                    <a:srgbClr val="FF3300"/>
                  </a:solidFill>
                </a:rPr>
                <a:t> </a:t>
              </a:r>
              <a:r>
                <a:rPr lang="en-US" sz="1600" baseline="-38000" dirty="0">
                  <a:solidFill>
                    <a:srgbClr val="6666FF"/>
                  </a:solidFill>
                </a:rPr>
                <a:t>(</a:t>
              </a:r>
              <a:r>
                <a:rPr lang="en-US" sz="1600" baseline="-38000" dirty="0" err="1">
                  <a:solidFill>
                    <a:srgbClr val="6666FF"/>
                  </a:solidFill>
                </a:rPr>
                <a:t>h,k,l</a:t>
              </a:r>
              <a:r>
                <a:rPr lang="en-US" sz="1600" baseline="-38000" dirty="0">
                  <a:solidFill>
                    <a:srgbClr val="6666FF"/>
                  </a:solidFill>
                </a:rPr>
                <a:t>)</a:t>
              </a:r>
              <a:r>
                <a:rPr lang="en-US" sz="1600" dirty="0">
                  <a:solidFill>
                    <a:srgbClr val="BCBCFF"/>
                  </a:solidFill>
                </a:rPr>
                <a:t> </a:t>
              </a:r>
              <a:r>
                <a:rPr lang="en-US" sz="1600" dirty="0">
                  <a:solidFill>
                    <a:srgbClr val="000000"/>
                  </a:solidFill>
                </a:rPr>
                <a:t>= </a:t>
              </a:r>
              <a:r>
                <a:rPr lang="en-US" sz="1600" dirty="0">
                  <a:solidFill>
                    <a:srgbClr val="00CC00"/>
                  </a:solidFill>
                </a:rPr>
                <a:t>F</a:t>
              </a:r>
              <a:r>
                <a:rPr lang="en-US" sz="1600" baseline="-25000" dirty="0">
                  <a:solidFill>
                    <a:srgbClr val="00CC00"/>
                  </a:solidFill>
                </a:rPr>
                <a:t>PH(</a:t>
              </a:r>
              <a:r>
                <a:rPr lang="en-US" sz="1600" baseline="-38000" dirty="0" err="1">
                  <a:solidFill>
                    <a:srgbClr val="00CC00"/>
                  </a:solidFill>
                </a:rPr>
                <a:t>h,k,l</a:t>
              </a:r>
              <a:r>
                <a:rPr lang="en-US" sz="1600" baseline="-38000" dirty="0">
                  <a:solidFill>
                    <a:srgbClr val="00CC00"/>
                  </a:solidFill>
                </a:rPr>
                <a:t>)</a:t>
              </a:r>
              <a:r>
                <a:rPr lang="en-US" sz="1600" dirty="0">
                  <a:solidFill>
                    <a:srgbClr val="080808"/>
                  </a:solidFill>
                </a:rPr>
                <a:t>-</a:t>
              </a:r>
              <a:r>
                <a:rPr lang="en-US" sz="1600" dirty="0" err="1">
                  <a:solidFill>
                    <a:srgbClr val="FF3300"/>
                  </a:solidFill>
                </a:rPr>
                <a:t>f</a:t>
              </a:r>
              <a:r>
                <a:rPr lang="en-US" sz="1600" baseline="-25000" dirty="0" err="1">
                  <a:solidFill>
                    <a:srgbClr val="FF3300"/>
                  </a:solidFill>
                </a:rPr>
                <a:t>H</a:t>
              </a:r>
              <a:r>
                <a:rPr lang="en-US" sz="1600" baseline="-38000" dirty="0">
                  <a:solidFill>
                    <a:srgbClr val="FF3300"/>
                  </a:solidFill>
                </a:rPr>
                <a:t>(</a:t>
              </a:r>
              <a:r>
                <a:rPr lang="en-US" sz="1600" baseline="-38000" dirty="0" err="1">
                  <a:solidFill>
                    <a:srgbClr val="FF3300"/>
                  </a:solidFill>
                </a:rPr>
                <a:t>h,k,l</a:t>
              </a:r>
              <a:r>
                <a:rPr lang="en-US" sz="1600" baseline="-38000" dirty="0">
                  <a:solidFill>
                    <a:srgbClr val="FF3300"/>
                  </a:solidFill>
                </a:rPr>
                <a:t>)</a:t>
              </a:r>
              <a:br>
                <a:rPr lang="en-US" sz="1100" baseline="-38000" dirty="0">
                  <a:solidFill>
                    <a:srgbClr val="FF3300"/>
                  </a:solidFill>
                </a:rPr>
              </a:br>
              <a:endParaRPr lang="en-US" sz="1100" baseline="-38000" dirty="0">
                <a:solidFill>
                  <a:srgbClr val="FF3300"/>
                </a:solidFill>
              </a:endParaRPr>
            </a:p>
          </p:txBody>
        </p:sp>
        <p:sp>
          <p:nvSpPr>
            <p:cNvPr id="112" name="Line 11">
              <a:extLst>
                <a:ext uri="{FF2B5EF4-FFF2-40B4-BE49-F238E27FC236}">
                  <a16:creationId xmlns:a16="http://schemas.microsoft.com/office/drawing/2014/main" id="{149FAC1E-F6A0-4FED-8099-8EC9D61B7E5F}"/>
                </a:ext>
              </a:extLst>
            </p:cNvPr>
            <p:cNvSpPr>
              <a:spLocks noChangeShapeType="1"/>
            </p:cNvSpPr>
            <p:nvPr/>
          </p:nvSpPr>
          <p:spPr bwMode="auto">
            <a:xfrm>
              <a:off x="7706002" y="1176369"/>
              <a:ext cx="182720" cy="0"/>
            </a:xfrm>
            <a:prstGeom prst="line">
              <a:avLst/>
            </a:prstGeom>
            <a:noFill/>
            <a:ln w="19050" cmpd="sng">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113" name="Line 12">
              <a:extLst>
                <a:ext uri="{FF2B5EF4-FFF2-40B4-BE49-F238E27FC236}">
                  <a16:creationId xmlns:a16="http://schemas.microsoft.com/office/drawing/2014/main" id="{6C5105BF-4A0D-41AC-B63C-5EF094B6716F}"/>
                </a:ext>
              </a:extLst>
            </p:cNvPr>
            <p:cNvSpPr>
              <a:spLocks noChangeShapeType="1"/>
            </p:cNvSpPr>
            <p:nvPr/>
          </p:nvSpPr>
          <p:spPr bwMode="auto">
            <a:xfrm>
              <a:off x="6777047" y="1162723"/>
              <a:ext cx="182720" cy="0"/>
            </a:xfrm>
            <a:prstGeom prst="line">
              <a:avLst/>
            </a:prstGeom>
            <a:noFill/>
            <a:ln w="19050">
              <a:solidFill>
                <a:srgbClr val="66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114" name="Line 13">
              <a:extLst>
                <a:ext uri="{FF2B5EF4-FFF2-40B4-BE49-F238E27FC236}">
                  <a16:creationId xmlns:a16="http://schemas.microsoft.com/office/drawing/2014/main" id="{504F623D-5FB8-4A1C-AC23-3D982C949501}"/>
                </a:ext>
              </a:extLst>
            </p:cNvPr>
            <p:cNvSpPr>
              <a:spLocks noChangeShapeType="1"/>
            </p:cNvSpPr>
            <p:nvPr/>
          </p:nvSpPr>
          <p:spPr bwMode="auto">
            <a:xfrm>
              <a:off x="8630610" y="1176369"/>
              <a:ext cx="152917" cy="0"/>
            </a:xfrm>
            <a:prstGeom prst="line">
              <a:avLst/>
            </a:prstGeom>
            <a:noFill/>
            <a:ln w="19050" cmpd="sng">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grpSp>
      <p:grpSp>
        <p:nvGrpSpPr>
          <p:cNvPr id="148" name="Group 147">
            <a:extLst>
              <a:ext uri="{FF2B5EF4-FFF2-40B4-BE49-F238E27FC236}">
                <a16:creationId xmlns:a16="http://schemas.microsoft.com/office/drawing/2014/main" id="{DAE761A8-AF2A-4F9B-9A75-53400A90F5B1}"/>
              </a:ext>
            </a:extLst>
          </p:cNvPr>
          <p:cNvGrpSpPr/>
          <p:nvPr/>
        </p:nvGrpSpPr>
        <p:grpSpPr>
          <a:xfrm>
            <a:off x="3049349" y="5702013"/>
            <a:ext cx="2998289" cy="591894"/>
            <a:chOff x="3044940" y="5744268"/>
            <a:chExt cx="3251200" cy="591894"/>
          </a:xfrm>
        </p:grpSpPr>
        <p:grpSp>
          <p:nvGrpSpPr>
            <p:cNvPr id="149" name="Group 148">
              <a:extLst>
                <a:ext uri="{FF2B5EF4-FFF2-40B4-BE49-F238E27FC236}">
                  <a16:creationId xmlns:a16="http://schemas.microsoft.com/office/drawing/2014/main" id="{F9417D1D-C85D-4DA4-9312-B1F1DDA11E61}"/>
                </a:ext>
              </a:extLst>
            </p:cNvPr>
            <p:cNvGrpSpPr/>
            <p:nvPr/>
          </p:nvGrpSpPr>
          <p:grpSpPr>
            <a:xfrm>
              <a:off x="3044940" y="5814224"/>
              <a:ext cx="3251200" cy="521938"/>
              <a:chOff x="6472579" y="1115098"/>
              <a:chExt cx="3251200" cy="521938"/>
            </a:xfrm>
          </p:grpSpPr>
          <p:sp>
            <p:nvSpPr>
              <p:cNvPr id="152" name="Rectangle 9">
                <a:extLst>
                  <a:ext uri="{FF2B5EF4-FFF2-40B4-BE49-F238E27FC236}">
                    <a16:creationId xmlns:a16="http://schemas.microsoft.com/office/drawing/2014/main" id="{ECB6EE58-790D-499E-970D-62A8668CE651}"/>
                  </a:ext>
                </a:extLst>
              </p:cNvPr>
              <p:cNvSpPr>
                <a:spLocks noChangeArrowheads="1"/>
              </p:cNvSpPr>
              <p:nvPr/>
            </p:nvSpPr>
            <p:spPr bwMode="auto">
              <a:xfrm>
                <a:off x="6472579" y="1115098"/>
                <a:ext cx="3251200" cy="52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20000"/>
                  </a:lnSpc>
                  <a:defRPr/>
                </a:pPr>
                <a:r>
                  <a:rPr lang="en-US" sz="1600" dirty="0">
                    <a:solidFill>
                      <a:srgbClr val="6666FF"/>
                    </a:solidFill>
                  </a:rPr>
                  <a:t>F</a:t>
                </a:r>
                <a:r>
                  <a:rPr lang="en-US" sz="1600" baseline="-25000" dirty="0">
                    <a:solidFill>
                      <a:srgbClr val="6666FF"/>
                    </a:solidFill>
                  </a:rPr>
                  <a:t>P</a:t>
                </a:r>
                <a:r>
                  <a:rPr lang="en-US" sz="1600" baseline="-38000" dirty="0">
                    <a:solidFill>
                      <a:srgbClr val="FF3300"/>
                    </a:solidFill>
                  </a:rPr>
                  <a:t> </a:t>
                </a:r>
                <a:r>
                  <a:rPr lang="en-US" sz="1600" baseline="-38000" dirty="0">
                    <a:solidFill>
                      <a:srgbClr val="6666FF"/>
                    </a:solidFill>
                  </a:rPr>
                  <a:t>(</a:t>
                </a:r>
                <a:r>
                  <a:rPr lang="en-US" sz="1600" baseline="-38000" dirty="0" err="1">
                    <a:solidFill>
                      <a:srgbClr val="6666FF"/>
                    </a:solidFill>
                  </a:rPr>
                  <a:t>h,k,l</a:t>
                </a:r>
                <a:r>
                  <a:rPr lang="en-US" sz="1600" baseline="-38000" dirty="0">
                    <a:solidFill>
                      <a:srgbClr val="6666FF"/>
                    </a:solidFill>
                  </a:rPr>
                  <a:t>)</a:t>
                </a:r>
                <a:r>
                  <a:rPr lang="en-US" sz="1600" dirty="0">
                    <a:solidFill>
                      <a:srgbClr val="BCBCFF"/>
                    </a:solidFill>
                  </a:rPr>
                  <a:t> </a:t>
                </a:r>
                <a:r>
                  <a:rPr lang="en-US" sz="1600" dirty="0">
                    <a:solidFill>
                      <a:srgbClr val="000000"/>
                    </a:solidFill>
                  </a:rPr>
                  <a:t>= </a:t>
                </a:r>
                <a:r>
                  <a:rPr lang="en-US" sz="1600" dirty="0">
                    <a:solidFill>
                      <a:srgbClr val="00CC00"/>
                    </a:solidFill>
                  </a:rPr>
                  <a:t>F</a:t>
                </a:r>
                <a:r>
                  <a:rPr lang="en-US" sz="1600" baseline="-25000" dirty="0">
                    <a:solidFill>
                      <a:srgbClr val="00CC00"/>
                    </a:solidFill>
                  </a:rPr>
                  <a:t>PH(-</a:t>
                </a:r>
                <a:r>
                  <a:rPr lang="en-US" sz="1600" baseline="-38000" dirty="0">
                    <a:solidFill>
                      <a:srgbClr val="00CC00"/>
                    </a:solidFill>
                  </a:rPr>
                  <a:t>h,-k,-l)</a:t>
                </a:r>
                <a:r>
                  <a:rPr lang="en-US" sz="1600" dirty="0">
                    <a:solidFill>
                      <a:srgbClr val="080808"/>
                    </a:solidFill>
                  </a:rPr>
                  <a:t>-</a:t>
                </a:r>
                <a:r>
                  <a:rPr lang="en-US" sz="1600" dirty="0" err="1">
                    <a:solidFill>
                      <a:srgbClr val="FF3300"/>
                    </a:solidFill>
                  </a:rPr>
                  <a:t>f</a:t>
                </a:r>
                <a:r>
                  <a:rPr lang="en-US" sz="1600" baseline="-25000" dirty="0" err="1">
                    <a:solidFill>
                      <a:srgbClr val="FF3300"/>
                    </a:solidFill>
                  </a:rPr>
                  <a:t>H</a:t>
                </a:r>
                <a:r>
                  <a:rPr lang="en-US" sz="1600" baseline="-38000" dirty="0">
                    <a:solidFill>
                      <a:srgbClr val="FF3300"/>
                    </a:solidFill>
                  </a:rPr>
                  <a:t>(-h,-k,-l)</a:t>
                </a:r>
                <a:br>
                  <a:rPr lang="en-US" sz="1100" baseline="-38000" dirty="0">
                    <a:solidFill>
                      <a:srgbClr val="FF3300"/>
                    </a:solidFill>
                  </a:rPr>
                </a:br>
                <a:endParaRPr lang="en-US" sz="1100" baseline="-38000" dirty="0">
                  <a:solidFill>
                    <a:srgbClr val="FF3300"/>
                  </a:solidFill>
                </a:endParaRPr>
              </a:p>
            </p:txBody>
          </p:sp>
          <p:sp>
            <p:nvSpPr>
              <p:cNvPr id="153" name="Line 11">
                <a:extLst>
                  <a:ext uri="{FF2B5EF4-FFF2-40B4-BE49-F238E27FC236}">
                    <a16:creationId xmlns:a16="http://schemas.microsoft.com/office/drawing/2014/main" id="{85901746-77EE-4A41-86C6-3625019B2018}"/>
                  </a:ext>
                </a:extLst>
              </p:cNvPr>
              <p:cNvSpPr>
                <a:spLocks noChangeShapeType="1"/>
              </p:cNvSpPr>
              <p:nvPr/>
            </p:nvSpPr>
            <p:spPr bwMode="auto">
              <a:xfrm>
                <a:off x="7706002" y="1176369"/>
                <a:ext cx="182720" cy="0"/>
              </a:xfrm>
              <a:prstGeom prst="line">
                <a:avLst/>
              </a:prstGeom>
              <a:noFill/>
              <a:ln w="19050" cmpd="sng">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154" name="Line 12">
                <a:extLst>
                  <a:ext uri="{FF2B5EF4-FFF2-40B4-BE49-F238E27FC236}">
                    <a16:creationId xmlns:a16="http://schemas.microsoft.com/office/drawing/2014/main" id="{A189BF54-B427-4CB8-8BC4-4ADF2BA27508}"/>
                  </a:ext>
                </a:extLst>
              </p:cNvPr>
              <p:cNvSpPr>
                <a:spLocks noChangeShapeType="1"/>
              </p:cNvSpPr>
              <p:nvPr/>
            </p:nvSpPr>
            <p:spPr bwMode="auto">
              <a:xfrm>
                <a:off x="6777047" y="1162723"/>
                <a:ext cx="182720" cy="0"/>
              </a:xfrm>
              <a:prstGeom prst="line">
                <a:avLst/>
              </a:prstGeom>
              <a:noFill/>
              <a:ln w="19050">
                <a:solidFill>
                  <a:srgbClr val="66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156" name="Line 13">
                <a:extLst>
                  <a:ext uri="{FF2B5EF4-FFF2-40B4-BE49-F238E27FC236}">
                    <a16:creationId xmlns:a16="http://schemas.microsoft.com/office/drawing/2014/main" id="{381C7653-48AC-4D9E-8FCF-3A9BDB02A5CF}"/>
                  </a:ext>
                </a:extLst>
              </p:cNvPr>
              <p:cNvSpPr>
                <a:spLocks noChangeShapeType="1"/>
              </p:cNvSpPr>
              <p:nvPr/>
            </p:nvSpPr>
            <p:spPr bwMode="auto">
              <a:xfrm>
                <a:off x="8630610" y="1176369"/>
                <a:ext cx="152917" cy="0"/>
              </a:xfrm>
              <a:prstGeom prst="line">
                <a:avLst/>
              </a:prstGeom>
              <a:noFill/>
              <a:ln w="19050" cmpd="sng">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grpSp>
        <p:sp>
          <p:nvSpPr>
            <p:cNvPr id="150" name="Rectangle 149">
              <a:extLst>
                <a:ext uri="{FF2B5EF4-FFF2-40B4-BE49-F238E27FC236}">
                  <a16:creationId xmlns:a16="http://schemas.microsoft.com/office/drawing/2014/main" id="{F3FA2B65-D014-456F-9B69-BB8114A02B25}"/>
                </a:ext>
              </a:extLst>
            </p:cNvPr>
            <p:cNvSpPr/>
            <p:nvPr/>
          </p:nvSpPr>
          <p:spPr>
            <a:xfrm>
              <a:off x="4370538" y="5744268"/>
              <a:ext cx="308012" cy="400110"/>
            </a:xfrm>
            <a:prstGeom prst="rect">
              <a:avLst/>
            </a:prstGeom>
          </p:spPr>
          <p:txBody>
            <a:bodyPr wrap="none">
              <a:spAutoFit/>
            </a:bodyPr>
            <a:lstStyle/>
            <a:p>
              <a:r>
                <a:rPr lang="en-US" sz="2000" dirty="0">
                  <a:solidFill>
                    <a:srgbClr val="00CC00"/>
                  </a:solidFill>
                </a:rPr>
                <a:t>*</a:t>
              </a:r>
              <a:endParaRPr lang="en-US" sz="2000" dirty="0"/>
            </a:p>
          </p:txBody>
        </p:sp>
        <p:sp>
          <p:nvSpPr>
            <p:cNvPr id="151" name="Rectangle 150">
              <a:extLst>
                <a:ext uri="{FF2B5EF4-FFF2-40B4-BE49-F238E27FC236}">
                  <a16:creationId xmlns:a16="http://schemas.microsoft.com/office/drawing/2014/main" id="{2BC15109-9192-4B70-B084-E26047B74965}"/>
                </a:ext>
              </a:extLst>
            </p:cNvPr>
            <p:cNvSpPr/>
            <p:nvPr/>
          </p:nvSpPr>
          <p:spPr>
            <a:xfrm>
              <a:off x="5312234" y="5744268"/>
              <a:ext cx="308012" cy="400110"/>
            </a:xfrm>
            <a:prstGeom prst="rect">
              <a:avLst/>
            </a:prstGeom>
          </p:spPr>
          <p:txBody>
            <a:bodyPr wrap="none">
              <a:spAutoFit/>
            </a:bodyPr>
            <a:lstStyle/>
            <a:p>
              <a:r>
                <a:rPr lang="en-US" sz="2000" dirty="0">
                  <a:solidFill>
                    <a:srgbClr val="FF0000"/>
                  </a:solidFill>
                </a:rPr>
                <a:t>*</a:t>
              </a:r>
            </a:p>
          </p:txBody>
        </p:sp>
      </p:grpSp>
      <p:sp>
        <p:nvSpPr>
          <p:cNvPr id="157" name="Rectangle 156">
            <a:extLst>
              <a:ext uri="{FF2B5EF4-FFF2-40B4-BE49-F238E27FC236}">
                <a16:creationId xmlns:a16="http://schemas.microsoft.com/office/drawing/2014/main" id="{4A23D033-E3FC-48EB-9980-9D6B000E1F54}"/>
              </a:ext>
            </a:extLst>
          </p:cNvPr>
          <p:cNvSpPr/>
          <p:nvPr/>
        </p:nvSpPr>
        <p:spPr bwMode="auto">
          <a:xfrm>
            <a:off x="3162300" y="5138694"/>
            <a:ext cx="823973" cy="1284483"/>
          </a:xfrm>
          <a:prstGeom prst="rect">
            <a:avLst/>
          </a:prstGeom>
          <a:solidFill>
            <a:srgbClr val="FFFFFF">
              <a:alpha val="80000"/>
            </a:srgbClr>
          </a:solidFill>
          <a:ln w="571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6666FF"/>
                </a:solidFill>
                <a:effectLst/>
                <a:latin typeface="Helvetica" pitchFamily="34" charset="0"/>
              </a:rPr>
              <a:t>?</a:t>
            </a:r>
          </a:p>
        </p:txBody>
      </p:sp>
      <p:grpSp>
        <p:nvGrpSpPr>
          <p:cNvPr id="178" name="Group 177">
            <a:extLst>
              <a:ext uri="{FF2B5EF4-FFF2-40B4-BE49-F238E27FC236}">
                <a16:creationId xmlns:a16="http://schemas.microsoft.com/office/drawing/2014/main" id="{D8BBAC89-EDC6-443E-B87A-25F388AFB0B8}"/>
              </a:ext>
            </a:extLst>
          </p:cNvPr>
          <p:cNvGrpSpPr/>
          <p:nvPr/>
        </p:nvGrpSpPr>
        <p:grpSpPr>
          <a:xfrm>
            <a:off x="3777078" y="2822871"/>
            <a:ext cx="1268070" cy="1268070"/>
            <a:chOff x="19794282" y="-3544203"/>
            <a:chExt cx="2926080" cy="2926080"/>
          </a:xfrm>
        </p:grpSpPr>
        <p:grpSp>
          <p:nvGrpSpPr>
            <p:cNvPr id="179" name="Group 178">
              <a:extLst>
                <a:ext uri="{FF2B5EF4-FFF2-40B4-BE49-F238E27FC236}">
                  <a16:creationId xmlns:a16="http://schemas.microsoft.com/office/drawing/2014/main" id="{9B9A10B6-13BB-4C8B-B0BD-C6B076C8F18C}"/>
                </a:ext>
              </a:extLst>
            </p:cNvPr>
            <p:cNvGrpSpPr>
              <a:grpSpLocks noChangeAspect="1"/>
            </p:cNvGrpSpPr>
            <p:nvPr/>
          </p:nvGrpSpPr>
          <p:grpSpPr>
            <a:xfrm>
              <a:off x="19794282" y="-3544203"/>
              <a:ext cx="2926080" cy="2926080"/>
              <a:chOff x="5218819" y="2710742"/>
              <a:chExt cx="3200401" cy="3200401"/>
            </a:xfrm>
          </p:grpSpPr>
          <p:sp>
            <p:nvSpPr>
              <p:cNvPr id="181" name="Oval 180">
                <a:extLst>
                  <a:ext uri="{FF2B5EF4-FFF2-40B4-BE49-F238E27FC236}">
                    <a16:creationId xmlns:a16="http://schemas.microsoft.com/office/drawing/2014/main" id="{89138180-B77A-4809-ACCE-830CA440080A}"/>
                  </a:ext>
                </a:extLst>
              </p:cNvPr>
              <p:cNvSpPr>
                <a:spLocks noChangeAspect="1"/>
              </p:cNvSpPr>
              <p:nvPr/>
            </p:nvSpPr>
            <p:spPr bwMode="auto">
              <a:xfrm>
                <a:off x="5218819" y="2710742"/>
                <a:ext cx="3200401" cy="3200401"/>
              </a:xfrm>
              <a:prstGeom prst="ellipse">
                <a:avLst/>
              </a:prstGeom>
              <a:noFill/>
              <a:ln w="38100" cap="flat" cmpd="sng" algn="ctr">
                <a:solidFill>
                  <a:srgbClr val="2CB8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Helvetica" pitchFamily="34" charset="0"/>
                  <a:ea typeface="+mn-ea"/>
                  <a:cs typeface="+mn-cs"/>
                </a:endParaRPr>
              </a:p>
            </p:txBody>
          </p:sp>
          <p:sp>
            <p:nvSpPr>
              <p:cNvPr id="182" name="Oval 181">
                <a:extLst>
                  <a:ext uri="{FF2B5EF4-FFF2-40B4-BE49-F238E27FC236}">
                    <a16:creationId xmlns:a16="http://schemas.microsoft.com/office/drawing/2014/main" id="{45E57F5E-73D1-4B34-AFF5-46A8EA75F0C9}"/>
                  </a:ext>
                </a:extLst>
              </p:cNvPr>
              <p:cNvSpPr>
                <a:spLocks noChangeAspect="1"/>
              </p:cNvSpPr>
              <p:nvPr/>
            </p:nvSpPr>
            <p:spPr bwMode="auto">
              <a:xfrm>
                <a:off x="6800651" y="4298197"/>
                <a:ext cx="36576" cy="36576"/>
              </a:xfrm>
              <a:prstGeom prst="ellipse">
                <a:avLst/>
              </a:prstGeom>
              <a:solidFill>
                <a:srgbClr val="2CB800"/>
              </a:solidFill>
              <a:ln w="19050" cap="flat" cmpd="dbl" algn="ctr">
                <a:solidFill>
                  <a:srgbClr val="2CB8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cxnSp>
          <p:nvCxnSpPr>
            <p:cNvPr id="180" name="Straight Arrow Connector 179">
              <a:extLst>
                <a:ext uri="{FF2B5EF4-FFF2-40B4-BE49-F238E27FC236}">
                  <a16:creationId xmlns:a16="http://schemas.microsoft.com/office/drawing/2014/main" id="{83A5FAFE-51D6-4406-A97C-6EE40C0D9C0B}"/>
                </a:ext>
              </a:extLst>
            </p:cNvPr>
            <p:cNvCxnSpPr>
              <a:cxnSpLocks/>
            </p:cNvCxnSpPr>
            <p:nvPr/>
          </p:nvCxnSpPr>
          <p:spPr bwMode="auto">
            <a:xfrm>
              <a:off x="21273969" y="-2074936"/>
              <a:ext cx="597008" cy="551066"/>
            </a:xfrm>
            <a:prstGeom prst="straightConnector1">
              <a:avLst/>
            </a:prstGeom>
            <a:noFill/>
            <a:ln w="38100" cap="flat" cmpd="sng" algn="ctr">
              <a:solidFill>
                <a:srgbClr val="990033"/>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8" name="Group 197">
            <a:extLst>
              <a:ext uri="{FF2B5EF4-FFF2-40B4-BE49-F238E27FC236}">
                <a16:creationId xmlns:a16="http://schemas.microsoft.com/office/drawing/2014/main" id="{4094C4B0-E348-4FF0-93E3-2A9F70179BDC}"/>
              </a:ext>
            </a:extLst>
          </p:cNvPr>
          <p:cNvGrpSpPr>
            <a:grpSpLocks noChangeAspect="1"/>
          </p:cNvGrpSpPr>
          <p:nvPr/>
        </p:nvGrpSpPr>
        <p:grpSpPr>
          <a:xfrm>
            <a:off x="3739696" y="2746585"/>
            <a:ext cx="1832288" cy="1832288"/>
            <a:chOff x="4797739" y="2450767"/>
            <a:chExt cx="4307484" cy="4307484"/>
          </a:xfrm>
        </p:grpSpPr>
        <p:cxnSp>
          <p:nvCxnSpPr>
            <p:cNvPr id="206" name="Straight Connector 205">
              <a:extLst>
                <a:ext uri="{FF2B5EF4-FFF2-40B4-BE49-F238E27FC236}">
                  <a16:creationId xmlns:a16="http://schemas.microsoft.com/office/drawing/2014/main" id="{4F18049B-F6D8-49D4-BF13-C980B4D48766}"/>
                </a:ext>
              </a:extLst>
            </p:cNvPr>
            <p:cNvCxnSpPr>
              <a:cxnSpLocks/>
            </p:cNvCxnSpPr>
            <p:nvPr/>
          </p:nvCxnSpPr>
          <p:spPr bwMode="auto">
            <a:xfrm rot="16200000" flipH="1">
              <a:off x="6932926" y="2566027"/>
              <a:ext cx="37109" cy="4307484"/>
            </a:xfrm>
            <a:prstGeom prst="line">
              <a:avLst/>
            </a:prstGeom>
            <a:noFill/>
            <a:ln w="3175" cap="flat" cmpd="sng" algn="ctr">
              <a:solidFill>
                <a:schemeClr val="accent2">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7" name="Straight Connector 206">
              <a:extLst>
                <a:ext uri="{FF2B5EF4-FFF2-40B4-BE49-F238E27FC236}">
                  <a16:creationId xmlns:a16="http://schemas.microsoft.com/office/drawing/2014/main" id="{43B3EFD0-A744-4E59-9846-6F16ADAF2FEE}"/>
                </a:ext>
              </a:extLst>
            </p:cNvPr>
            <p:cNvCxnSpPr>
              <a:cxnSpLocks/>
            </p:cNvCxnSpPr>
            <p:nvPr/>
          </p:nvCxnSpPr>
          <p:spPr bwMode="auto">
            <a:xfrm flipH="1">
              <a:off x="6948931" y="2450767"/>
              <a:ext cx="37109" cy="4307484"/>
            </a:xfrm>
            <a:prstGeom prst="line">
              <a:avLst/>
            </a:prstGeom>
            <a:noFill/>
            <a:ln w="3175" cap="flat" cmpd="sng" algn="ctr">
              <a:solidFill>
                <a:schemeClr val="accent2">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08" name="Oval 207">
            <a:extLst>
              <a:ext uri="{FF2B5EF4-FFF2-40B4-BE49-F238E27FC236}">
                <a16:creationId xmlns:a16="http://schemas.microsoft.com/office/drawing/2014/main" id="{54CF95E6-7571-4945-9C15-52E0F2EDB86E}"/>
              </a:ext>
            </a:extLst>
          </p:cNvPr>
          <p:cNvSpPr>
            <a:spLocks noChangeAspect="1"/>
          </p:cNvSpPr>
          <p:nvPr/>
        </p:nvSpPr>
        <p:spPr bwMode="auto">
          <a:xfrm>
            <a:off x="4653198" y="3695822"/>
            <a:ext cx="14492" cy="14492"/>
          </a:xfrm>
          <a:prstGeom prst="ellipse">
            <a:avLst/>
          </a:prstGeom>
          <a:solidFill>
            <a:srgbClr val="66FF33"/>
          </a:solidFill>
          <a:ln w="38100" cap="flat" cmpd="sng" algn="ctr">
            <a:solidFill>
              <a:srgbClr val="0070C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cxnSp>
        <p:nvCxnSpPr>
          <p:cNvPr id="209" name="Straight Arrow Connector 208">
            <a:extLst>
              <a:ext uri="{FF2B5EF4-FFF2-40B4-BE49-F238E27FC236}">
                <a16:creationId xmlns:a16="http://schemas.microsoft.com/office/drawing/2014/main" id="{560B3693-02A2-4061-976B-23993B56F954}"/>
              </a:ext>
            </a:extLst>
          </p:cNvPr>
          <p:cNvCxnSpPr>
            <a:cxnSpLocks/>
          </p:cNvCxnSpPr>
          <p:nvPr/>
        </p:nvCxnSpPr>
        <p:spPr bwMode="auto">
          <a:xfrm flipH="1">
            <a:off x="4115205" y="3705502"/>
            <a:ext cx="554253" cy="314702"/>
          </a:xfrm>
          <a:prstGeom prst="straightConnector1">
            <a:avLst/>
          </a:prstGeom>
          <a:noFill/>
          <a:ln w="38100" cap="flat" cmpd="sng" algn="ctr">
            <a:solidFill>
              <a:srgbClr val="0070C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0" name="Straight Arrow Connector 209">
            <a:extLst>
              <a:ext uri="{FF2B5EF4-FFF2-40B4-BE49-F238E27FC236}">
                <a16:creationId xmlns:a16="http://schemas.microsoft.com/office/drawing/2014/main" id="{78F4F76E-D7E6-4CD7-97B1-54C16E71D74B}"/>
              </a:ext>
            </a:extLst>
          </p:cNvPr>
          <p:cNvCxnSpPr>
            <a:cxnSpLocks/>
          </p:cNvCxnSpPr>
          <p:nvPr/>
        </p:nvCxnSpPr>
        <p:spPr bwMode="auto">
          <a:xfrm flipH="1" flipV="1">
            <a:off x="3804967" y="3189737"/>
            <a:ext cx="871863" cy="502212"/>
          </a:xfrm>
          <a:prstGeom prst="straightConnector1">
            <a:avLst/>
          </a:prstGeom>
          <a:noFill/>
          <a:ln w="38100" cap="flat" cmpd="sng" algn="ctr">
            <a:solidFill>
              <a:srgbClr val="0070C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11" name="Group 210">
            <a:extLst>
              <a:ext uri="{FF2B5EF4-FFF2-40B4-BE49-F238E27FC236}">
                <a16:creationId xmlns:a16="http://schemas.microsoft.com/office/drawing/2014/main" id="{2FCC2510-C506-4DEE-8633-F30E39D19AB2}"/>
              </a:ext>
            </a:extLst>
          </p:cNvPr>
          <p:cNvGrpSpPr/>
          <p:nvPr/>
        </p:nvGrpSpPr>
        <p:grpSpPr>
          <a:xfrm>
            <a:off x="3804967" y="2683939"/>
            <a:ext cx="1386952" cy="1426578"/>
            <a:chOff x="12716308" y="-3692100"/>
            <a:chExt cx="3200401" cy="3291840"/>
          </a:xfrm>
        </p:grpSpPr>
        <p:grpSp>
          <p:nvGrpSpPr>
            <p:cNvPr id="212" name="Group 211">
              <a:extLst>
                <a:ext uri="{FF2B5EF4-FFF2-40B4-BE49-F238E27FC236}">
                  <a16:creationId xmlns:a16="http://schemas.microsoft.com/office/drawing/2014/main" id="{1F155CFB-96F6-4FF9-BA88-6686EED7802B}"/>
                </a:ext>
              </a:extLst>
            </p:cNvPr>
            <p:cNvGrpSpPr/>
            <p:nvPr/>
          </p:nvGrpSpPr>
          <p:grpSpPr>
            <a:xfrm>
              <a:off x="12716308" y="-3692100"/>
              <a:ext cx="3200401" cy="3291840"/>
              <a:chOff x="5218819" y="2710742"/>
              <a:chExt cx="3200401" cy="3200401"/>
            </a:xfrm>
          </p:grpSpPr>
          <p:sp>
            <p:nvSpPr>
              <p:cNvPr id="214" name="Oval 213">
                <a:extLst>
                  <a:ext uri="{FF2B5EF4-FFF2-40B4-BE49-F238E27FC236}">
                    <a16:creationId xmlns:a16="http://schemas.microsoft.com/office/drawing/2014/main" id="{914BBE5F-9D7B-41E8-8561-BF9923340B99}"/>
                  </a:ext>
                </a:extLst>
              </p:cNvPr>
              <p:cNvSpPr>
                <a:spLocks noChangeAspect="1"/>
              </p:cNvSpPr>
              <p:nvPr/>
            </p:nvSpPr>
            <p:spPr bwMode="auto">
              <a:xfrm>
                <a:off x="5218819" y="2710742"/>
                <a:ext cx="3200401" cy="3200401"/>
              </a:xfrm>
              <a:prstGeom prst="ellipse">
                <a:avLst/>
              </a:prstGeom>
              <a:noFill/>
              <a:ln w="38100" cap="flat" cmpd="sng" algn="ctr">
                <a:solidFill>
                  <a:srgbClr val="35DE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Helvetica" pitchFamily="34" charset="0"/>
                  <a:ea typeface="+mn-ea"/>
                  <a:cs typeface="+mn-cs"/>
                </a:endParaRPr>
              </a:p>
            </p:txBody>
          </p:sp>
          <p:sp>
            <p:nvSpPr>
              <p:cNvPr id="215" name="Oval 214">
                <a:extLst>
                  <a:ext uri="{FF2B5EF4-FFF2-40B4-BE49-F238E27FC236}">
                    <a16:creationId xmlns:a16="http://schemas.microsoft.com/office/drawing/2014/main" id="{71C56455-2D57-4148-911E-7EF48B431CD5}"/>
                  </a:ext>
                </a:extLst>
              </p:cNvPr>
              <p:cNvSpPr>
                <a:spLocks noChangeAspect="1"/>
              </p:cNvSpPr>
              <p:nvPr/>
            </p:nvSpPr>
            <p:spPr bwMode="auto">
              <a:xfrm>
                <a:off x="6800651" y="4298197"/>
                <a:ext cx="36576" cy="36576"/>
              </a:xfrm>
              <a:prstGeom prst="ellipse">
                <a:avLst/>
              </a:prstGeom>
              <a:solidFill>
                <a:srgbClr val="35DE00"/>
              </a:solidFill>
              <a:ln w="19050" cap="flat" cmpd="dbl" algn="ctr">
                <a:solidFill>
                  <a:srgbClr val="35DE00"/>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Helvetica" pitchFamily="34" charset="0"/>
                  <a:ea typeface="+mn-ea"/>
                  <a:cs typeface="+mn-cs"/>
                </a:endParaRPr>
              </a:p>
            </p:txBody>
          </p:sp>
        </p:grpSp>
        <p:cxnSp>
          <p:nvCxnSpPr>
            <p:cNvPr id="213" name="Straight Arrow Connector 212">
              <a:extLst>
                <a:ext uri="{FF2B5EF4-FFF2-40B4-BE49-F238E27FC236}">
                  <a16:creationId xmlns:a16="http://schemas.microsoft.com/office/drawing/2014/main" id="{22CEE41D-A7A3-4627-947B-8DE8C2F4DE81}"/>
                </a:ext>
              </a:extLst>
            </p:cNvPr>
            <p:cNvCxnSpPr>
              <a:cxnSpLocks/>
              <a:stCxn id="215" idx="5"/>
            </p:cNvCxnSpPr>
            <p:nvPr/>
          </p:nvCxnSpPr>
          <p:spPr bwMode="auto">
            <a:xfrm>
              <a:off x="14329360" y="-2027178"/>
              <a:ext cx="352765" cy="600951"/>
            </a:xfrm>
            <a:prstGeom prst="straightConnector1">
              <a:avLst/>
            </a:prstGeom>
            <a:noFill/>
            <a:ln w="38100" cap="flat" cmpd="sng" algn="ctr">
              <a:solidFill>
                <a:srgbClr val="FF0000"/>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401260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1000" tmFilter="0, 0; .2, .5; .8, .5; 1, 0"/>
                                        <p:tgtEl>
                                          <p:spTgt spid="200"/>
                                        </p:tgtEl>
                                      </p:cBhvr>
                                    </p:animEffect>
                                    <p:animScale>
                                      <p:cBhvr>
                                        <p:cTn id="7" dur="500" autoRev="1" fill="hold"/>
                                        <p:tgtEl>
                                          <p:spTgt spid="200"/>
                                        </p:tgtEl>
                                      </p:cBhvr>
                                      <p:by x="105000" y="105000"/>
                                    </p:animScale>
                                  </p:childTnLst>
                                </p:cTn>
                              </p:par>
                              <p:par>
                                <p:cTn id="8" presetID="26" presetClass="emph" presetSubtype="0" repeatCount="indefinite" fill="hold" nodeType="withEffect">
                                  <p:stCondLst>
                                    <p:cond delay="500"/>
                                  </p:stCondLst>
                                  <p:childTnLst>
                                    <p:animEffect transition="out" filter="fade">
                                      <p:cBhvr>
                                        <p:cTn id="9" dur="1000" tmFilter="0, 0; .2, .5; .8, .5; 1, 0"/>
                                        <p:tgtEl>
                                          <p:spTgt spid="199"/>
                                        </p:tgtEl>
                                      </p:cBhvr>
                                    </p:animEffect>
                                    <p:animScale>
                                      <p:cBhvr>
                                        <p:cTn id="10" dur="500" autoRev="1" fill="hold"/>
                                        <p:tgtEl>
                                          <p:spTgt spid="199"/>
                                        </p:tgtEl>
                                      </p:cBhvr>
                                      <p:by x="105000" y="105000"/>
                                    </p:animScale>
                                  </p:childTnLst>
                                </p:cTn>
                              </p:par>
                              <p:par>
                                <p:cTn id="11" presetID="26" presetClass="emph" presetSubtype="0" repeatCount="indefinite" fill="hold" nodeType="withEffect">
                                  <p:stCondLst>
                                    <p:cond delay="0"/>
                                  </p:stCondLst>
                                  <p:childTnLst>
                                    <p:animEffect transition="out" filter="fade">
                                      <p:cBhvr>
                                        <p:cTn id="12" dur="1000" tmFilter="0, 0; .2, .5; .8, .5; 1, 0"/>
                                        <p:tgtEl>
                                          <p:spTgt spid="210"/>
                                        </p:tgtEl>
                                      </p:cBhvr>
                                    </p:animEffect>
                                    <p:animScale>
                                      <p:cBhvr>
                                        <p:cTn id="13" dur="500" autoRev="1" fill="hold"/>
                                        <p:tgtEl>
                                          <p:spTgt spid="210"/>
                                        </p:tgtEl>
                                      </p:cBhvr>
                                      <p:by x="105000" y="105000"/>
                                    </p:animScale>
                                  </p:childTnLst>
                                </p:cTn>
                              </p:par>
                              <p:par>
                                <p:cTn id="14" presetID="26" presetClass="emph" presetSubtype="0" repeatCount="indefinite" fill="hold" nodeType="withEffect">
                                  <p:stCondLst>
                                    <p:cond delay="500"/>
                                  </p:stCondLst>
                                  <p:childTnLst>
                                    <p:animEffect transition="out" filter="fade">
                                      <p:cBhvr>
                                        <p:cTn id="15" dur="1000" tmFilter="0, 0; .2, .5; .8, .5; 1, 0"/>
                                        <p:tgtEl>
                                          <p:spTgt spid="209"/>
                                        </p:tgtEl>
                                      </p:cBhvr>
                                    </p:animEffect>
                                    <p:animScale>
                                      <p:cBhvr>
                                        <p:cTn id="16" dur="500" autoRev="1" fill="hold"/>
                                        <p:tgtEl>
                                          <p:spTgt spid="20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547C9-9648-4FF6-A9CE-C450870937BE}"/>
              </a:ext>
            </a:extLst>
          </p:cNvPr>
          <p:cNvSpPr>
            <a:spLocks noGrp="1"/>
          </p:cNvSpPr>
          <p:nvPr>
            <p:ph type="title"/>
          </p:nvPr>
        </p:nvSpPr>
        <p:spPr>
          <a:xfrm>
            <a:off x="121185" y="274638"/>
            <a:ext cx="8912645" cy="1143000"/>
          </a:xfrm>
        </p:spPr>
        <p:txBody>
          <a:bodyPr/>
          <a:lstStyle/>
          <a:p>
            <a:r>
              <a:rPr lang="en-US" sz="3600" dirty="0"/>
              <a:t>Confirm space group and run SHELXC</a:t>
            </a:r>
          </a:p>
        </p:txBody>
      </p:sp>
      <p:pic>
        <p:nvPicPr>
          <p:cNvPr id="8" name="Picture 7">
            <a:extLst>
              <a:ext uri="{FF2B5EF4-FFF2-40B4-BE49-F238E27FC236}">
                <a16:creationId xmlns:a16="http://schemas.microsoft.com/office/drawing/2014/main" id="{C9FA966B-4D28-4A8D-9A66-FBAA7AB4E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258" y="1293984"/>
            <a:ext cx="6353484" cy="6858000"/>
          </a:xfrm>
          <a:prstGeom prst="rect">
            <a:avLst/>
          </a:prstGeom>
        </p:spPr>
      </p:pic>
      <p:pic>
        <p:nvPicPr>
          <p:cNvPr id="10" name="Picture 9">
            <a:extLst>
              <a:ext uri="{FF2B5EF4-FFF2-40B4-BE49-F238E27FC236}">
                <a16:creationId xmlns:a16="http://schemas.microsoft.com/office/drawing/2014/main" id="{B9A741EE-6D31-4653-9D28-E82246506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258" y="1293984"/>
            <a:ext cx="6353484" cy="6858000"/>
          </a:xfrm>
          <a:prstGeom prst="rect">
            <a:avLst/>
          </a:prstGeom>
        </p:spPr>
      </p:pic>
      <p:pic>
        <p:nvPicPr>
          <p:cNvPr id="6" name="Graphic 5" descr="Right pointing backhand index">
            <a:extLst>
              <a:ext uri="{FF2B5EF4-FFF2-40B4-BE49-F238E27FC236}">
                <a16:creationId xmlns:a16="http://schemas.microsoft.com/office/drawing/2014/main" id="{2F5237C5-520D-4EFF-8EEA-75047B74F1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2237232" flipV="1">
            <a:off x="4866589" y="3244241"/>
            <a:ext cx="914400" cy="914400"/>
          </a:xfrm>
          <a:prstGeom prst="rect">
            <a:avLst/>
          </a:prstGeom>
        </p:spPr>
      </p:pic>
      <p:pic>
        <p:nvPicPr>
          <p:cNvPr id="7" name="Graphic 6" descr="Right pointing backhand index">
            <a:extLst>
              <a:ext uri="{FF2B5EF4-FFF2-40B4-BE49-F238E27FC236}">
                <a16:creationId xmlns:a16="http://schemas.microsoft.com/office/drawing/2014/main" id="{F09B6594-8FD6-4153-88CB-D78ACC3255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2237232" flipV="1">
            <a:off x="7101178" y="4265784"/>
            <a:ext cx="914400" cy="914400"/>
          </a:xfrm>
          <a:prstGeom prst="rect">
            <a:avLst/>
          </a:prstGeom>
        </p:spPr>
      </p:pic>
      <p:sp>
        <p:nvSpPr>
          <p:cNvPr id="9" name="TextBox 8">
            <a:extLst>
              <a:ext uri="{FF2B5EF4-FFF2-40B4-BE49-F238E27FC236}">
                <a16:creationId xmlns:a16="http://schemas.microsoft.com/office/drawing/2014/main" id="{1B5AD05D-6A2F-4AB0-AB05-229B5A381159}"/>
              </a:ext>
            </a:extLst>
          </p:cNvPr>
          <p:cNvSpPr txBox="1"/>
          <p:nvPr/>
        </p:nvSpPr>
        <p:spPr>
          <a:xfrm>
            <a:off x="5629619" y="3750205"/>
            <a:ext cx="1828082" cy="369332"/>
          </a:xfrm>
          <a:prstGeom prst="rect">
            <a:avLst/>
          </a:prstGeom>
          <a:solidFill>
            <a:srgbClr val="FFFFFF">
              <a:alpha val="80000"/>
            </a:srgbClr>
          </a:solidFill>
        </p:spPr>
        <p:txBody>
          <a:bodyPr wrap="square" rtlCol="0">
            <a:spAutoFit/>
          </a:bodyPr>
          <a:lstStyle/>
          <a:p>
            <a:pPr algn="l"/>
            <a:r>
              <a:rPr lang="en-US" sz="1800" b="0" dirty="0"/>
              <a:t>confirm</a:t>
            </a:r>
          </a:p>
        </p:txBody>
      </p:sp>
      <p:sp>
        <p:nvSpPr>
          <p:cNvPr id="11" name="TextBox 10">
            <a:extLst>
              <a:ext uri="{FF2B5EF4-FFF2-40B4-BE49-F238E27FC236}">
                <a16:creationId xmlns:a16="http://schemas.microsoft.com/office/drawing/2014/main" id="{19DDBC32-89AD-45E4-B2B2-FA539F60167A}"/>
              </a:ext>
            </a:extLst>
          </p:cNvPr>
          <p:cNvSpPr txBox="1"/>
          <p:nvPr/>
        </p:nvSpPr>
        <p:spPr>
          <a:xfrm>
            <a:off x="7688216" y="4857176"/>
            <a:ext cx="1590231" cy="369332"/>
          </a:xfrm>
          <a:prstGeom prst="rect">
            <a:avLst/>
          </a:prstGeom>
          <a:solidFill>
            <a:srgbClr val="FFFFFF">
              <a:alpha val="80000"/>
            </a:srgbClr>
          </a:solidFill>
        </p:spPr>
        <p:txBody>
          <a:bodyPr wrap="square" rtlCol="0">
            <a:spAutoFit/>
          </a:bodyPr>
          <a:lstStyle/>
          <a:p>
            <a:pPr algn="l"/>
            <a:r>
              <a:rPr lang="en-US" sz="1800" b="0" dirty="0"/>
              <a:t>Run SHELXC</a:t>
            </a:r>
          </a:p>
        </p:txBody>
      </p:sp>
    </p:spTree>
    <p:extLst>
      <p:ext uri="{BB962C8B-B14F-4D97-AF65-F5344CB8AC3E}">
        <p14:creationId xmlns:p14="http://schemas.microsoft.com/office/powerpoint/2010/main" val="1818389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547C9-9648-4FF6-A9CE-C450870937BE}"/>
              </a:ext>
            </a:extLst>
          </p:cNvPr>
          <p:cNvSpPr>
            <a:spLocks noGrp="1"/>
          </p:cNvSpPr>
          <p:nvPr>
            <p:ph type="title"/>
          </p:nvPr>
        </p:nvSpPr>
        <p:spPr/>
        <p:txBody>
          <a:bodyPr/>
          <a:lstStyle/>
          <a:p>
            <a:r>
              <a:rPr lang="en-US" dirty="0" err="1"/>
              <a:t>ShelxC</a:t>
            </a:r>
            <a:r>
              <a:rPr lang="en-US" dirty="0"/>
              <a:t> estimates isomorphism</a:t>
            </a:r>
          </a:p>
        </p:txBody>
      </p:sp>
      <p:pic>
        <p:nvPicPr>
          <p:cNvPr id="8" name="Picture 7">
            <a:extLst>
              <a:ext uri="{FF2B5EF4-FFF2-40B4-BE49-F238E27FC236}">
                <a16:creationId xmlns:a16="http://schemas.microsoft.com/office/drawing/2014/main" id="{C9FA966B-4D28-4A8D-9A66-FBAA7AB4E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258" y="1293984"/>
            <a:ext cx="6353484" cy="6858000"/>
          </a:xfrm>
          <a:prstGeom prst="rect">
            <a:avLst/>
          </a:prstGeom>
        </p:spPr>
      </p:pic>
      <p:pic>
        <p:nvPicPr>
          <p:cNvPr id="10" name="Picture 9">
            <a:extLst>
              <a:ext uri="{FF2B5EF4-FFF2-40B4-BE49-F238E27FC236}">
                <a16:creationId xmlns:a16="http://schemas.microsoft.com/office/drawing/2014/main" id="{B9A741EE-6D31-4653-9D28-E82246506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258" y="1293984"/>
            <a:ext cx="6353484" cy="6858000"/>
          </a:xfrm>
          <a:prstGeom prst="rect">
            <a:avLst/>
          </a:prstGeom>
        </p:spPr>
      </p:pic>
      <p:pic>
        <p:nvPicPr>
          <p:cNvPr id="12" name="Picture 11">
            <a:extLst>
              <a:ext uri="{FF2B5EF4-FFF2-40B4-BE49-F238E27FC236}">
                <a16:creationId xmlns:a16="http://schemas.microsoft.com/office/drawing/2014/main" id="{AE42974A-AB39-4E41-AF66-17F9A7F1A3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5258" y="1293984"/>
            <a:ext cx="6353484" cy="6858000"/>
          </a:xfrm>
          <a:prstGeom prst="rect">
            <a:avLst/>
          </a:prstGeom>
        </p:spPr>
      </p:pic>
      <p:sp>
        <p:nvSpPr>
          <p:cNvPr id="3" name="Rectangle 2">
            <a:extLst>
              <a:ext uri="{FF2B5EF4-FFF2-40B4-BE49-F238E27FC236}">
                <a16:creationId xmlns:a16="http://schemas.microsoft.com/office/drawing/2014/main" id="{160945FF-F835-4F31-9806-57C2AC8B7F07}"/>
              </a:ext>
            </a:extLst>
          </p:cNvPr>
          <p:cNvSpPr/>
          <p:nvPr/>
        </p:nvSpPr>
        <p:spPr>
          <a:xfrm>
            <a:off x="1222872" y="5332165"/>
            <a:ext cx="6808424" cy="152583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Right pointing backhand index">
            <a:extLst>
              <a:ext uri="{FF2B5EF4-FFF2-40B4-BE49-F238E27FC236}">
                <a16:creationId xmlns:a16="http://schemas.microsoft.com/office/drawing/2014/main" id="{4658CA67-5DA6-48D4-9356-AE4C700905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2237232" flipV="1">
            <a:off x="7819540" y="5940348"/>
            <a:ext cx="914400" cy="914400"/>
          </a:xfrm>
          <a:prstGeom prst="rect">
            <a:avLst/>
          </a:prstGeom>
        </p:spPr>
      </p:pic>
    </p:spTree>
    <p:extLst>
      <p:ext uri="{BB962C8B-B14F-4D97-AF65-F5344CB8AC3E}">
        <p14:creationId xmlns:p14="http://schemas.microsoft.com/office/powerpoint/2010/main" val="37713649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547C9-9648-4FF6-A9CE-C450870937BE}"/>
              </a:ext>
            </a:extLst>
          </p:cNvPr>
          <p:cNvSpPr>
            <a:spLocks noGrp="1"/>
          </p:cNvSpPr>
          <p:nvPr>
            <p:ph type="title"/>
          </p:nvPr>
        </p:nvSpPr>
        <p:spPr/>
        <p:txBody>
          <a:bodyPr/>
          <a:lstStyle/>
          <a:p>
            <a:r>
              <a:rPr lang="en-US" dirty="0" err="1"/>
              <a:t>ShelxC</a:t>
            </a:r>
            <a:r>
              <a:rPr lang="en-US" dirty="0"/>
              <a:t> estimates isomorphism</a:t>
            </a:r>
          </a:p>
        </p:txBody>
      </p:sp>
      <p:pic>
        <p:nvPicPr>
          <p:cNvPr id="12" name="Picture 11">
            <a:extLst>
              <a:ext uri="{FF2B5EF4-FFF2-40B4-BE49-F238E27FC236}">
                <a16:creationId xmlns:a16="http://schemas.microsoft.com/office/drawing/2014/main" id="{AE42974A-AB39-4E41-AF66-17F9A7F1A306}"/>
              </a:ext>
            </a:extLst>
          </p:cNvPr>
          <p:cNvPicPr>
            <a:picLocks noChangeAspect="1"/>
          </p:cNvPicPr>
          <p:nvPr/>
        </p:nvPicPr>
        <p:blipFill rotWithShape="1">
          <a:blip r:embed="rId2">
            <a:extLst>
              <a:ext uri="{28A0092B-C50C-407E-A947-70E740481C1C}">
                <a14:useLocalDpi xmlns:a14="http://schemas.microsoft.com/office/drawing/2010/main" val="0"/>
              </a:ext>
            </a:extLst>
          </a:blip>
          <a:srcRect t="56152"/>
          <a:stretch/>
        </p:blipFill>
        <p:spPr>
          <a:xfrm>
            <a:off x="263812" y="2102316"/>
            <a:ext cx="8500017" cy="4023062"/>
          </a:xfrm>
          <a:prstGeom prst="rect">
            <a:avLst/>
          </a:prstGeom>
        </p:spPr>
      </p:pic>
      <p:sp>
        <p:nvSpPr>
          <p:cNvPr id="3" name="Rectangle 2">
            <a:extLst>
              <a:ext uri="{FF2B5EF4-FFF2-40B4-BE49-F238E27FC236}">
                <a16:creationId xmlns:a16="http://schemas.microsoft.com/office/drawing/2014/main" id="{160945FF-F835-4F31-9806-57C2AC8B7F07}"/>
              </a:ext>
            </a:extLst>
          </p:cNvPr>
          <p:cNvSpPr/>
          <p:nvPr/>
        </p:nvSpPr>
        <p:spPr>
          <a:xfrm>
            <a:off x="263812" y="3955057"/>
            <a:ext cx="8064940" cy="66101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Right pointing backhand index">
            <a:extLst>
              <a:ext uri="{FF2B5EF4-FFF2-40B4-BE49-F238E27FC236}">
                <a16:creationId xmlns:a16="http://schemas.microsoft.com/office/drawing/2014/main" id="{4658CA67-5DA6-48D4-9356-AE4C700905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237232" flipV="1">
            <a:off x="8229600" y="3990361"/>
            <a:ext cx="914400" cy="914400"/>
          </a:xfrm>
          <a:prstGeom prst="rect">
            <a:avLst/>
          </a:prstGeom>
        </p:spPr>
      </p:pic>
      <p:sp>
        <p:nvSpPr>
          <p:cNvPr id="4" name="TextBox 3">
            <a:extLst>
              <a:ext uri="{FF2B5EF4-FFF2-40B4-BE49-F238E27FC236}">
                <a16:creationId xmlns:a16="http://schemas.microsoft.com/office/drawing/2014/main" id="{DC8EF7CD-1A14-4E6E-888A-78B1FE1EED34}"/>
              </a:ext>
            </a:extLst>
          </p:cNvPr>
          <p:cNvSpPr txBox="1"/>
          <p:nvPr/>
        </p:nvSpPr>
        <p:spPr>
          <a:xfrm>
            <a:off x="753014" y="5865795"/>
            <a:ext cx="7521611" cy="954107"/>
          </a:xfrm>
          <a:prstGeom prst="rect">
            <a:avLst/>
          </a:prstGeom>
          <a:noFill/>
        </p:spPr>
        <p:txBody>
          <a:bodyPr wrap="none" rtlCol="0">
            <a:spAutoFit/>
          </a:bodyPr>
          <a:lstStyle/>
          <a:p>
            <a:pPr algn="l"/>
            <a:r>
              <a:rPr lang="en-US" dirty="0" err="1"/>
              <a:t>R</a:t>
            </a:r>
            <a:r>
              <a:rPr lang="en-US" baseline="-25000" dirty="0" err="1"/>
              <a:t>isom</a:t>
            </a:r>
            <a:r>
              <a:rPr lang="en-US" dirty="0"/>
              <a:t> &lt; 35% indicates isomorphism is good</a:t>
            </a:r>
          </a:p>
          <a:p>
            <a:pPr algn="l"/>
            <a:r>
              <a:rPr lang="en-US" dirty="0"/>
              <a:t>d”&gt;1.0 indicates strong anomalous signal </a:t>
            </a:r>
          </a:p>
        </p:txBody>
      </p:sp>
    </p:spTree>
    <p:extLst>
      <p:ext uri="{BB962C8B-B14F-4D97-AF65-F5344CB8AC3E}">
        <p14:creationId xmlns:p14="http://schemas.microsoft.com/office/powerpoint/2010/main" val="1899094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94C16E-6CB1-4AF7-A957-DE6EE0554F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3237" y="1417638"/>
            <a:ext cx="6617525" cy="6858000"/>
          </a:xfrm>
          <a:prstGeom prst="rect">
            <a:avLst/>
          </a:prstGeom>
        </p:spPr>
      </p:pic>
      <p:sp>
        <p:nvSpPr>
          <p:cNvPr id="2" name="Title 1">
            <a:extLst>
              <a:ext uri="{FF2B5EF4-FFF2-40B4-BE49-F238E27FC236}">
                <a16:creationId xmlns:a16="http://schemas.microsoft.com/office/drawing/2014/main" id="{4F1AC7FB-CF26-4ACF-A763-BF66BDA62311}"/>
              </a:ext>
            </a:extLst>
          </p:cNvPr>
          <p:cNvSpPr>
            <a:spLocks noGrp="1"/>
          </p:cNvSpPr>
          <p:nvPr>
            <p:ph type="title"/>
          </p:nvPr>
        </p:nvSpPr>
        <p:spPr/>
        <p:txBody>
          <a:bodyPr/>
          <a:lstStyle/>
          <a:p>
            <a:pPr algn="l"/>
            <a:r>
              <a:rPr lang="en-US" sz="3200" dirty="0" err="1"/>
              <a:t>ShelxD</a:t>
            </a:r>
            <a:r>
              <a:rPr lang="en-US" sz="3200" dirty="0"/>
              <a:t> uses direct methods to determine heavy atom </a:t>
            </a:r>
            <a:r>
              <a:rPr lang="en-US" sz="3200" dirty="0" err="1"/>
              <a:t>x,y,z</a:t>
            </a:r>
            <a:endParaRPr lang="en-US" sz="3200" dirty="0"/>
          </a:p>
        </p:txBody>
      </p:sp>
      <p:pic>
        <p:nvPicPr>
          <p:cNvPr id="4" name="Picture 3">
            <a:extLst>
              <a:ext uri="{FF2B5EF4-FFF2-40B4-BE49-F238E27FC236}">
                <a16:creationId xmlns:a16="http://schemas.microsoft.com/office/drawing/2014/main" id="{1FBFF64E-9041-4C93-9F54-6717CB208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3237" y="1417638"/>
            <a:ext cx="6617525" cy="6858000"/>
          </a:xfrm>
          <a:prstGeom prst="rect">
            <a:avLst/>
          </a:prstGeom>
        </p:spPr>
      </p:pic>
      <p:pic>
        <p:nvPicPr>
          <p:cNvPr id="8" name="Picture 7">
            <a:extLst>
              <a:ext uri="{FF2B5EF4-FFF2-40B4-BE49-F238E27FC236}">
                <a16:creationId xmlns:a16="http://schemas.microsoft.com/office/drawing/2014/main" id="{670B0217-780D-4652-8A36-E3924EFFEF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3237" y="1417638"/>
            <a:ext cx="6617525" cy="6858000"/>
          </a:xfrm>
          <a:prstGeom prst="rect">
            <a:avLst/>
          </a:prstGeom>
        </p:spPr>
      </p:pic>
      <p:pic>
        <p:nvPicPr>
          <p:cNvPr id="9" name="Graphic 8" descr="Right pointing backhand index">
            <a:extLst>
              <a:ext uri="{FF2B5EF4-FFF2-40B4-BE49-F238E27FC236}">
                <a16:creationId xmlns:a16="http://schemas.microsoft.com/office/drawing/2014/main" id="{0932A43E-43CA-45B6-9135-6D8E572CDA4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2237232" flipV="1">
            <a:off x="1872868" y="2183596"/>
            <a:ext cx="914400" cy="914400"/>
          </a:xfrm>
          <a:prstGeom prst="rect">
            <a:avLst/>
          </a:prstGeom>
        </p:spPr>
      </p:pic>
      <p:sp>
        <p:nvSpPr>
          <p:cNvPr id="10" name="Rectangle 9">
            <a:extLst>
              <a:ext uri="{FF2B5EF4-FFF2-40B4-BE49-F238E27FC236}">
                <a16:creationId xmlns:a16="http://schemas.microsoft.com/office/drawing/2014/main" id="{34AC7E00-0BDB-4E04-B3C2-12CF9B17B92F}"/>
              </a:ext>
            </a:extLst>
          </p:cNvPr>
          <p:cNvSpPr/>
          <p:nvPr/>
        </p:nvSpPr>
        <p:spPr>
          <a:xfrm>
            <a:off x="1355074" y="5653163"/>
            <a:ext cx="6290632" cy="1816273"/>
          </a:xfrm>
          <a:prstGeom prst="rect">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04223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94C16E-6CB1-4AF7-A957-DE6EE0554F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3237" y="1417638"/>
            <a:ext cx="6617525" cy="6858000"/>
          </a:xfrm>
          <a:prstGeom prst="rect">
            <a:avLst/>
          </a:prstGeom>
        </p:spPr>
      </p:pic>
      <p:sp>
        <p:nvSpPr>
          <p:cNvPr id="2" name="Title 1">
            <a:extLst>
              <a:ext uri="{FF2B5EF4-FFF2-40B4-BE49-F238E27FC236}">
                <a16:creationId xmlns:a16="http://schemas.microsoft.com/office/drawing/2014/main" id="{4F1AC7FB-CF26-4ACF-A763-BF66BDA62311}"/>
              </a:ext>
            </a:extLst>
          </p:cNvPr>
          <p:cNvSpPr>
            <a:spLocks noGrp="1"/>
          </p:cNvSpPr>
          <p:nvPr>
            <p:ph type="title"/>
          </p:nvPr>
        </p:nvSpPr>
        <p:spPr/>
        <p:txBody>
          <a:bodyPr/>
          <a:lstStyle/>
          <a:p>
            <a:pPr algn="l"/>
            <a:r>
              <a:rPr lang="en-US" sz="3200" dirty="0" err="1"/>
              <a:t>ShelxD</a:t>
            </a:r>
            <a:r>
              <a:rPr lang="en-US" sz="3200" dirty="0"/>
              <a:t> uses direct methods to determine heavy atom </a:t>
            </a:r>
            <a:r>
              <a:rPr lang="en-US" sz="3200" dirty="0" err="1"/>
              <a:t>x,y,z</a:t>
            </a:r>
            <a:endParaRPr lang="en-US" sz="3200" dirty="0"/>
          </a:p>
        </p:txBody>
      </p:sp>
      <p:pic>
        <p:nvPicPr>
          <p:cNvPr id="4" name="Picture 3">
            <a:extLst>
              <a:ext uri="{FF2B5EF4-FFF2-40B4-BE49-F238E27FC236}">
                <a16:creationId xmlns:a16="http://schemas.microsoft.com/office/drawing/2014/main" id="{1FBFF64E-9041-4C93-9F54-6717CB2085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3237" y="1417638"/>
            <a:ext cx="6617525" cy="6858000"/>
          </a:xfrm>
          <a:prstGeom prst="rect">
            <a:avLst/>
          </a:prstGeom>
        </p:spPr>
      </p:pic>
      <p:pic>
        <p:nvPicPr>
          <p:cNvPr id="9" name="Graphic 8" descr="Right pointing backhand index">
            <a:extLst>
              <a:ext uri="{FF2B5EF4-FFF2-40B4-BE49-F238E27FC236}">
                <a16:creationId xmlns:a16="http://schemas.microsoft.com/office/drawing/2014/main" id="{0932A43E-43CA-45B6-9135-6D8E572CDA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2237232" flipV="1">
            <a:off x="3511353" y="3182547"/>
            <a:ext cx="914400" cy="914400"/>
          </a:xfrm>
          <a:prstGeom prst="rect">
            <a:avLst/>
          </a:prstGeom>
        </p:spPr>
      </p:pic>
      <p:pic>
        <p:nvPicPr>
          <p:cNvPr id="7" name="Graphic 6" descr="Right pointing backhand index">
            <a:extLst>
              <a:ext uri="{FF2B5EF4-FFF2-40B4-BE49-F238E27FC236}">
                <a16:creationId xmlns:a16="http://schemas.microsoft.com/office/drawing/2014/main" id="{019143B4-2295-42F8-A613-16DA6F669B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2237232" flipV="1">
            <a:off x="5769181" y="3182547"/>
            <a:ext cx="914400" cy="914400"/>
          </a:xfrm>
          <a:prstGeom prst="rect">
            <a:avLst/>
          </a:prstGeom>
        </p:spPr>
      </p:pic>
      <p:sp>
        <p:nvSpPr>
          <p:cNvPr id="10" name="TextBox 9">
            <a:extLst>
              <a:ext uri="{FF2B5EF4-FFF2-40B4-BE49-F238E27FC236}">
                <a16:creationId xmlns:a16="http://schemas.microsoft.com/office/drawing/2014/main" id="{551D4302-5661-4D6B-95E7-2AB6CD27807C}"/>
              </a:ext>
            </a:extLst>
          </p:cNvPr>
          <p:cNvSpPr txBox="1"/>
          <p:nvPr/>
        </p:nvSpPr>
        <p:spPr>
          <a:xfrm>
            <a:off x="4225249" y="3639747"/>
            <a:ext cx="1642523" cy="369332"/>
          </a:xfrm>
          <a:prstGeom prst="rect">
            <a:avLst/>
          </a:prstGeom>
          <a:solidFill>
            <a:srgbClr val="FFFFFF">
              <a:alpha val="80000"/>
            </a:srgbClr>
          </a:solidFill>
        </p:spPr>
        <p:txBody>
          <a:bodyPr wrap="square" rtlCol="0">
            <a:spAutoFit/>
          </a:bodyPr>
          <a:lstStyle/>
          <a:p>
            <a:pPr algn="l"/>
            <a:r>
              <a:rPr lang="en-US" sz="1800" b="0" dirty="0"/>
              <a:t>Enter element</a:t>
            </a:r>
          </a:p>
        </p:txBody>
      </p:sp>
      <p:sp>
        <p:nvSpPr>
          <p:cNvPr id="11" name="TextBox 10">
            <a:extLst>
              <a:ext uri="{FF2B5EF4-FFF2-40B4-BE49-F238E27FC236}">
                <a16:creationId xmlns:a16="http://schemas.microsoft.com/office/drawing/2014/main" id="{0CFBB8CD-C209-4226-ABA1-8CDA22E9C59C}"/>
              </a:ext>
            </a:extLst>
          </p:cNvPr>
          <p:cNvSpPr txBox="1"/>
          <p:nvPr/>
        </p:nvSpPr>
        <p:spPr>
          <a:xfrm>
            <a:off x="6560180" y="3501247"/>
            <a:ext cx="1590231" cy="646331"/>
          </a:xfrm>
          <a:prstGeom prst="rect">
            <a:avLst/>
          </a:prstGeom>
          <a:solidFill>
            <a:srgbClr val="FFFFFF">
              <a:alpha val="80000"/>
            </a:srgbClr>
          </a:solidFill>
        </p:spPr>
        <p:txBody>
          <a:bodyPr wrap="square" rtlCol="0">
            <a:spAutoFit/>
          </a:bodyPr>
          <a:lstStyle/>
          <a:p>
            <a:pPr algn="l"/>
            <a:r>
              <a:rPr lang="en-US" sz="1800" b="0" dirty="0"/>
              <a:t>Use 2.0 Å cutoff</a:t>
            </a:r>
          </a:p>
        </p:txBody>
      </p:sp>
      <p:pic>
        <p:nvPicPr>
          <p:cNvPr id="12" name="Graphic 11" descr="Right pointing backhand index">
            <a:extLst>
              <a:ext uri="{FF2B5EF4-FFF2-40B4-BE49-F238E27FC236}">
                <a16:creationId xmlns:a16="http://schemas.microsoft.com/office/drawing/2014/main" id="{5A726D7C-E6A7-4404-908A-A5B038D6AB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9362768" flipH="1" flipV="1">
            <a:off x="1008687" y="3367212"/>
            <a:ext cx="914400" cy="914400"/>
          </a:xfrm>
          <a:prstGeom prst="rect">
            <a:avLst/>
          </a:prstGeom>
        </p:spPr>
      </p:pic>
      <p:sp>
        <p:nvSpPr>
          <p:cNvPr id="13" name="TextBox 12">
            <a:extLst>
              <a:ext uri="{FF2B5EF4-FFF2-40B4-BE49-F238E27FC236}">
                <a16:creationId xmlns:a16="http://schemas.microsoft.com/office/drawing/2014/main" id="{1D837DC5-8772-4AB0-ADD2-0253AAB9896C}"/>
              </a:ext>
            </a:extLst>
          </p:cNvPr>
          <p:cNvSpPr txBox="1"/>
          <p:nvPr/>
        </p:nvSpPr>
        <p:spPr>
          <a:xfrm>
            <a:off x="267723" y="4104693"/>
            <a:ext cx="1590231" cy="646331"/>
          </a:xfrm>
          <a:prstGeom prst="rect">
            <a:avLst/>
          </a:prstGeom>
          <a:solidFill>
            <a:srgbClr val="FFFFFF">
              <a:alpha val="80000"/>
            </a:srgbClr>
          </a:solidFill>
        </p:spPr>
        <p:txBody>
          <a:bodyPr wrap="square" rtlCol="0">
            <a:spAutoFit/>
          </a:bodyPr>
          <a:lstStyle/>
          <a:p>
            <a:pPr algn="l"/>
            <a:r>
              <a:rPr lang="en-US" sz="1800" b="0" dirty="0"/>
              <a:t>Estimate one heavy atom</a:t>
            </a:r>
          </a:p>
        </p:txBody>
      </p:sp>
      <p:pic>
        <p:nvPicPr>
          <p:cNvPr id="14" name="Graphic 13" descr="Right pointing backhand index">
            <a:extLst>
              <a:ext uri="{FF2B5EF4-FFF2-40B4-BE49-F238E27FC236}">
                <a16:creationId xmlns:a16="http://schemas.microsoft.com/office/drawing/2014/main" id="{B06A9630-9F95-4160-9A86-9AEE79C867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2237232" flipV="1">
            <a:off x="3026720" y="3785991"/>
            <a:ext cx="914400" cy="914400"/>
          </a:xfrm>
          <a:prstGeom prst="rect">
            <a:avLst/>
          </a:prstGeom>
        </p:spPr>
      </p:pic>
      <p:sp>
        <p:nvSpPr>
          <p:cNvPr id="15" name="TextBox 14">
            <a:extLst>
              <a:ext uri="{FF2B5EF4-FFF2-40B4-BE49-F238E27FC236}">
                <a16:creationId xmlns:a16="http://schemas.microsoft.com/office/drawing/2014/main" id="{C39AE024-CB4A-46AD-8791-C0DD48E7357E}"/>
              </a:ext>
            </a:extLst>
          </p:cNvPr>
          <p:cNvSpPr txBox="1"/>
          <p:nvPr/>
        </p:nvSpPr>
        <p:spPr>
          <a:xfrm>
            <a:off x="3750737" y="4259444"/>
            <a:ext cx="2117035" cy="369332"/>
          </a:xfrm>
          <a:prstGeom prst="rect">
            <a:avLst/>
          </a:prstGeom>
          <a:solidFill>
            <a:srgbClr val="FFFFFF">
              <a:alpha val="80000"/>
            </a:srgbClr>
          </a:solidFill>
        </p:spPr>
        <p:txBody>
          <a:bodyPr wrap="square" rtlCol="0">
            <a:spAutoFit/>
          </a:bodyPr>
          <a:lstStyle/>
          <a:p>
            <a:pPr algn="l"/>
            <a:r>
              <a:rPr lang="en-US" sz="1800" b="0" dirty="0"/>
              <a:t>Ask for 500 trials</a:t>
            </a:r>
          </a:p>
        </p:txBody>
      </p:sp>
      <p:pic>
        <p:nvPicPr>
          <p:cNvPr id="16" name="Graphic 15" descr="Right pointing backhand index">
            <a:extLst>
              <a:ext uri="{FF2B5EF4-FFF2-40B4-BE49-F238E27FC236}">
                <a16:creationId xmlns:a16="http://schemas.microsoft.com/office/drawing/2014/main" id="{31070B9F-EDB3-4CC4-867C-FB1DA8413B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flipV="1">
            <a:off x="6372628" y="4737762"/>
            <a:ext cx="914400" cy="914400"/>
          </a:xfrm>
          <a:prstGeom prst="rect">
            <a:avLst/>
          </a:prstGeom>
        </p:spPr>
      </p:pic>
      <p:sp>
        <p:nvSpPr>
          <p:cNvPr id="17" name="TextBox 16">
            <a:extLst>
              <a:ext uri="{FF2B5EF4-FFF2-40B4-BE49-F238E27FC236}">
                <a16:creationId xmlns:a16="http://schemas.microsoft.com/office/drawing/2014/main" id="{ED705FC0-0197-453A-854F-B4552B627D84}"/>
              </a:ext>
            </a:extLst>
          </p:cNvPr>
          <p:cNvSpPr txBox="1"/>
          <p:nvPr/>
        </p:nvSpPr>
        <p:spPr>
          <a:xfrm>
            <a:off x="6226381" y="5492524"/>
            <a:ext cx="1761321" cy="369332"/>
          </a:xfrm>
          <a:prstGeom prst="rect">
            <a:avLst/>
          </a:prstGeom>
          <a:solidFill>
            <a:srgbClr val="FFFFFF">
              <a:alpha val="80000"/>
            </a:srgbClr>
          </a:solidFill>
        </p:spPr>
        <p:txBody>
          <a:bodyPr wrap="square" rtlCol="0">
            <a:spAutoFit/>
          </a:bodyPr>
          <a:lstStyle/>
          <a:p>
            <a:pPr algn="l"/>
            <a:r>
              <a:rPr lang="en-US" sz="1800" b="0" dirty="0"/>
              <a:t>Run </a:t>
            </a:r>
            <a:r>
              <a:rPr lang="en-US" sz="1800" b="0" dirty="0" err="1"/>
              <a:t>ShelxD</a:t>
            </a:r>
            <a:endParaRPr lang="en-US" sz="1800" b="0" dirty="0"/>
          </a:p>
        </p:txBody>
      </p:sp>
      <p:sp>
        <p:nvSpPr>
          <p:cNvPr id="18" name="Rectangle 17">
            <a:extLst>
              <a:ext uri="{FF2B5EF4-FFF2-40B4-BE49-F238E27FC236}">
                <a16:creationId xmlns:a16="http://schemas.microsoft.com/office/drawing/2014/main" id="{2EBC6FB8-84D5-41EA-BD15-99C2B85490F2}"/>
              </a:ext>
            </a:extLst>
          </p:cNvPr>
          <p:cNvSpPr/>
          <p:nvPr/>
        </p:nvSpPr>
        <p:spPr>
          <a:xfrm>
            <a:off x="1355074" y="5653163"/>
            <a:ext cx="6290632" cy="1816273"/>
          </a:xfrm>
          <a:prstGeom prst="rect">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08328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94C16E-6CB1-4AF7-A957-DE6EE0554F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3237" y="1417638"/>
            <a:ext cx="6617525" cy="6858000"/>
          </a:xfrm>
          <a:prstGeom prst="rect">
            <a:avLst/>
          </a:prstGeom>
        </p:spPr>
      </p:pic>
      <p:sp>
        <p:nvSpPr>
          <p:cNvPr id="2" name="Title 1">
            <a:extLst>
              <a:ext uri="{FF2B5EF4-FFF2-40B4-BE49-F238E27FC236}">
                <a16:creationId xmlns:a16="http://schemas.microsoft.com/office/drawing/2014/main" id="{4F1AC7FB-CF26-4ACF-A763-BF66BDA62311}"/>
              </a:ext>
            </a:extLst>
          </p:cNvPr>
          <p:cNvSpPr>
            <a:spLocks noGrp="1"/>
          </p:cNvSpPr>
          <p:nvPr>
            <p:ph type="title"/>
          </p:nvPr>
        </p:nvSpPr>
        <p:spPr/>
        <p:txBody>
          <a:bodyPr/>
          <a:lstStyle/>
          <a:p>
            <a:pPr algn="l"/>
            <a:r>
              <a:rPr lang="en-US" sz="3200" dirty="0" err="1"/>
              <a:t>ShelxD</a:t>
            </a:r>
            <a:r>
              <a:rPr lang="en-US" sz="3200" dirty="0"/>
              <a:t> uses direct methods to determine heavy atom </a:t>
            </a:r>
            <a:r>
              <a:rPr lang="en-US" sz="3200" dirty="0" err="1"/>
              <a:t>x,y,z</a:t>
            </a:r>
            <a:endParaRPr lang="en-US" sz="3200" dirty="0"/>
          </a:p>
        </p:txBody>
      </p:sp>
      <p:pic>
        <p:nvPicPr>
          <p:cNvPr id="16" name="Graphic 15" descr="Right pointing backhand index">
            <a:extLst>
              <a:ext uri="{FF2B5EF4-FFF2-40B4-BE49-F238E27FC236}">
                <a16:creationId xmlns:a16="http://schemas.microsoft.com/office/drawing/2014/main" id="{31070B9F-EDB3-4CC4-867C-FB1DA8413B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flipV="1">
            <a:off x="5072637" y="4762790"/>
            <a:ext cx="914400" cy="914400"/>
          </a:xfrm>
          <a:prstGeom prst="rect">
            <a:avLst/>
          </a:prstGeom>
        </p:spPr>
      </p:pic>
      <p:sp>
        <p:nvSpPr>
          <p:cNvPr id="17" name="TextBox 16">
            <a:extLst>
              <a:ext uri="{FF2B5EF4-FFF2-40B4-BE49-F238E27FC236}">
                <a16:creationId xmlns:a16="http://schemas.microsoft.com/office/drawing/2014/main" id="{ED705FC0-0197-453A-854F-B4552B627D84}"/>
              </a:ext>
            </a:extLst>
          </p:cNvPr>
          <p:cNvSpPr txBox="1"/>
          <p:nvPr/>
        </p:nvSpPr>
        <p:spPr>
          <a:xfrm>
            <a:off x="5785706" y="5140634"/>
            <a:ext cx="1761321" cy="369332"/>
          </a:xfrm>
          <a:prstGeom prst="rect">
            <a:avLst/>
          </a:prstGeom>
          <a:solidFill>
            <a:srgbClr val="FFFFFF">
              <a:alpha val="80000"/>
            </a:srgbClr>
          </a:solidFill>
        </p:spPr>
        <p:txBody>
          <a:bodyPr wrap="square" rtlCol="0">
            <a:spAutoFit/>
          </a:bodyPr>
          <a:lstStyle/>
          <a:p>
            <a:pPr algn="l"/>
            <a:r>
              <a:rPr lang="en-US" sz="1800" b="0" dirty="0"/>
              <a:t>View graphics</a:t>
            </a:r>
          </a:p>
        </p:txBody>
      </p:sp>
    </p:spTree>
    <p:extLst>
      <p:ext uri="{BB962C8B-B14F-4D97-AF65-F5344CB8AC3E}">
        <p14:creationId xmlns:p14="http://schemas.microsoft.com/office/powerpoint/2010/main" val="39080330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8D81E-F6BF-4CB6-8E58-2B43CF496E19}"/>
              </a:ext>
            </a:extLst>
          </p:cNvPr>
          <p:cNvSpPr>
            <a:spLocks noGrp="1"/>
          </p:cNvSpPr>
          <p:nvPr>
            <p:ph type="title"/>
          </p:nvPr>
        </p:nvSpPr>
        <p:spPr/>
        <p:txBody>
          <a:bodyPr/>
          <a:lstStyle/>
          <a:p>
            <a:r>
              <a:rPr lang="en-US" dirty="0"/>
              <a:t>All 500 trials produced the same heavy atom substructure model</a:t>
            </a:r>
          </a:p>
        </p:txBody>
      </p:sp>
      <p:pic>
        <p:nvPicPr>
          <p:cNvPr id="4" name="Picture 3">
            <a:extLst>
              <a:ext uri="{FF2B5EF4-FFF2-40B4-BE49-F238E27FC236}">
                <a16:creationId xmlns:a16="http://schemas.microsoft.com/office/drawing/2014/main" id="{D63A0289-376F-479A-AB17-270DDB2A4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0482" y="1641385"/>
            <a:ext cx="3000251" cy="1846308"/>
          </a:xfrm>
          <a:prstGeom prst="rect">
            <a:avLst/>
          </a:prstGeom>
        </p:spPr>
      </p:pic>
      <p:pic>
        <p:nvPicPr>
          <p:cNvPr id="6" name="Picture 5">
            <a:extLst>
              <a:ext uri="{FF2B5EF4-FFF2-40B4-BE49-F238E27FC236}">
                <a16:creationId xmlns:a16="http://schemas.microsoft.com/office/drawing/2014/main" id="{8118733E-22C4-406F-A45C-E661BB593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231" y="1641385"/>
            <a:ext cx="3000251" cy="1846308"/>
          </a:xfrm>
          <a:prstGeom prst="rect">
            <a:avLst/>
          </a:prstGeom>
        </p:spPr>
      </p:pic>
      <p:pic>
        <p:nvPicPr>
          <p:cNvPr id="8" name="Picture 7">
            <a:extLst>
              <a:ext uri="{FF2B5EF4-FFF2-40B4-BE49-F238E27FC236}">
                <a16:creationId xmlns:a16="http://schemas.microsoft.com/office/drawing/2014/main" id="{6017A715-BA55-47C5-8A3E-1B982C351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9718" y="1641385"/>
            <a:ext cx="3000251" cy="1846308"/>
          </a:xfrm>
          <a:prstGeom prst="rect">
            <a:avLst/>
          </a:prstGeom>
        </p:spPr>
      </p:pic>
      <p:pic>
        <p:nvPicPr>
          <p:cNvPr id="10" name="Picture 9">
            <a:extLst>
              <a:ext uri="{FF2B5EF4-FFF2-40B4-BE49-F238E27FC236}">
                <a16:creationId xmlns:a16="http://schemas.microsoft.com/office/drawing/2014/main" id="{45065D8C-2EFB-46E6-B28D-442E43B7CC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85" y="4306613"/>
            <a:ext cx="3000251" cy="1846308"/>
          </a:xfrm>
          <a:prstGeom prst="rect">
            <a:avLst/>
          </a:prstGeom>
        </p:spPr>
      </p:pic>
      <p:pic>
        <p:nvPicPr>
          <p:cNvPr id="12" name="Picture 11">
            <a:extLst>
              <a:ext uri="{FF2B5EF4-FFF2-40B4-BE49-F238E27FC236}">
                <a16:creationId xmlns:a16="http://schemas.microsoft.com/office/drawing/2014/main" id="{F81F9EAE-8EB0-4FAC-9782-E17CA01460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9467" y="4306613"/>
            <a:ext cx="3000251" cy="1846308"/>
          </a:xfrm>
          <a:prstGeom prst="rect">
            <a:avLst/>
          </a:prstGeom>
        </p:spPr>
      </p:pic>
      <p:pic>
        <p:nvPicPr>
          <p:cNvPr id="14" name="Picture 13">
            <a:extLst>
              <a:ext uri="{FF2B5EF4-FFF2-40B4-BE49-F238E27FC236}">
                <a16:creationId xmlns:a16="http://schemas.microsoft.com/office/drawing/2014/main" id="{8A3E7631-5C65-4CA7-87F0-F01B72EC71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3749" y="4306613"/>
            <a:ext cx="3000251" cy="1846308"/>
          </a:xfrm>
          <a:prstGeom prst="rect">
            <a:avLst/>
          </a:prstGeom>
        </p:spPr>
      </p:pic>
      <p:sp>
        <p:nvSpPr>
          <p:cNvPr id="15" name="TextBox 14">
            <a:extLst>
              <a:ext uri="{FF2B5EF4-FFF2-40B4-BE49-F238E27FC236}">
                <a16:creationId xmlns:a16="http://schemas.microsoft.com/office/drawing/2014/main" id="{38252476-AF4C-4138-B3E3-A4D2EF5FC229}"/>
              </a:ext>
            </a:extLst>
          </p:cNvPr>
          <p:cNvSpPr txBox="1"/>
          <p:nvPr/>
        </p:nvSpPr>
        <p:spPr>
          <a:xfrm>
            <a:off x="4142672" y="3711440"/>
            <a:ext cx="1244251" cy="523220"/>
          </a:xfrm>
          <a:prstGeom prst="rect">
            <a:avLst/>
          </a:prstGeom>
          <a:noFill/>
        </p:spPr>
        <p:txBody>
          <a:bodyPr wrap="none" rtlCol="0">
            <a:spAutoFit/>
          </a:bodyPr>
          <a:lstStyle/>
          <a:p>
            <a:r>
              <a:rPr lang="en-US" dirty="0"/>
              <a:t>Great!</a:t>
            </a:r>
          </a:p>
        </p:txBody>
      </p:sp>
    </p:spTree>
    <p:extLst>
      <p:ext uri="{BB962C8B-B14F-4D97-AF65-F5344CB8AC3E}">
        <p14:creationId xmlns:p14="http://schemas.microsoft.com/office/powerpoint/2010/main" val="37442269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8D81E-F6BF-4CB6-8E58-2B43CF496E19}"/>
              </a:ext>
            </a:extLst>
          </p:cNvPr>
          <p:cNvSpPr>
            <a:spLocks noGrp="1"/>
          </p:cNvSpPr>
          <p:nvPr>
            <p:ph type="title"/>
          </p:nvPr>
        </p:nvSpPr>
        <p:spPr/>
        <p:txBody>
          <a:bodyPr/>
          <a:lstStyle/>
          <a:p>
            <a:r>
              <a:rPr lang="en-US" dirty="0"/>
              <a:t>Contrast with poor heavy atom derivative</a:t>
            </a:r>
          </a:p>
        </p:txBody>
      </p:sp>
      <p:pic>
        <p:nvPicPr>
          <p:cNvPr id="4" name="Picture 3">
            <a:extLst>
              <a:ext uri="{FF2B5EF4-FFF2-40B4-BE49-F238E27FC236}">
                <a16:creationId xmlns:a16="http://schemas.microsoft.com/office/drawing/2014/main" id="{D63A0289-376F-479A-AB17-270DDB2A4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0482" y="1641385"/>
            <a:ext cx="3000250" cy="1846308"/>
          </a:xfrm>
          <a:prstGeom prst="rect">
            <a:avLst/>
          </a:prstGeom>
        </p:spPr>
      </p:pic>
      <p:pic>
        <p:nvPicPr>
          <p:cNvPr id="6" name="Picture 5">
            <a:extLst>
              <a:ext uri="{FF2B5EF4-FFF2-40B4-BE49-F238E27FC236}">
                <a16:creationId xmlns:a16="http://schemas.microsoft.com/office/drawing/2014/main" id="{8118733E-22C4-406F-A45C-E661BB593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231" y="1641385"/>
            <a:ext cx="3000250" cy="1846308"/>
          </a:xfrm>
          <a:prstGeom prst="rect">
            <a:avLst/>
          </a:prstGeom>
        </p:spPr>
      </p:pic>
      <p:pic>
        <p:nvPicPr>
          <p:cNvPr id="8" name="Picture 7">
            <a:extLst>
              <a:ext uri="{FF2B5EF4-FFF2-40B4-BE49-F238E27FC236}">
                <a16:creationId xmlns:a16="http://schemas.microsoft.com/office/drawing/2014/main" id="{6017A715-BA55-47C5-8A3E-1B982C351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9718" y="1641385"/>
            <a:ext cx="3000250" cy="1846308"/>
          </a:xfrm>
          <a:prstGeom prst="rect">
            <a:avLst/>
          </a:prstGeom>
        </p:spPr>
      </p:pic>
      <p:pic>
        <p:nvPicPr>
          <p:cNvPr id="12" name="Picture 11">
            <a:extLst>
              <a:ext uri="{FF2B5EF4-FFF2-40B4-BE49-F238E27FC236}">
                <a16:creationId xmlns:a16="http://schemas.microsoft.com/office/drawing/2014/main" id="{F81F9EAE-8EB0-4FAC-9782-E17CA01460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9467" y="4306613"/>
            <a:ext cx="3000250" cy="1846308"/>
          </a:xfrm>
          <a:prstGeom prst="rect">
            <a:avLst/>
          </a:prstGeom>
        </p:spPr>
      </p:pic>
      <p:pic>
        <p:nvPicPr>
          <p:cNvPr id="14" name="Picture 13">
            <a:extLst>
              <a:ext uri="{FF2B5EF4-FFF2-40B4-BE49-F238E27FC236}">
                <a16:creationId xmlns:a16="http://schemas.microsoft.com/office/drawing/2014/main" id="{8A3E7631-5C65-4CA7-87F0-F01B72EC71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43749" y="4306613"/>
            <a:ext cx="3000250" cy="1846308"/>
          </a:xfrm>
          <a:prstGeom prst="rect">
            <a:avLst/>
          </a:prstGeom>
        </p:spPr>
      </p:pic>
      <p:sp>
        <p:nvSpPr>
          <p:cNvPr id="15" name="TextBox 14">
            <a:extLst>
              <a:ext uri="{FF2B5EF4-FFF2-40B4-BE49-F238E27FC236}">
                <a16:creationId xmlns:a16="http://schemas.microsoft.com/office/drawing/2014/main" id="{38252476-AF4C-4138-B3E3-A4D2EF5FC229}"/>
              </a:ext>
            </a:extLst>
          </p:cNvPr>
          <p:cNvSpPr txBox="1"/>
          <p:nvPr/>
        </p:nvSpPr>
        <p:spPr>
          <a:xfrm>
            <a:off x="3882988" y="3711440"/>
            <a:ext cx="1763624" cy="523220"/>
          </a:xfrm>
          <a:prstGeom prst="rect">
            <a:avLst/>
          </a:prstGeom>
          <a:noFill/>
        </p:spPr>
        <p:txBody>
          <a:bodyPr wrap="none" rtlCol="0">
            <a:spAutoFit/>
          </a:bodyPr>
          <a:lstStyle/>
          <a:p>
            <a:r>
              <a:rPr lang="en-US" dirty="0"/>
              <a:t>Not great</a:t>
            </a:r>
          </a:p>
        </p:txBody>
      </p:sp>
    </p:spTree>
    <p:extLst>
      <p:ext uri="{BB962C8B-B14F-4D97-AF65-F5344CB8AC3E}">
        <p14:creationId xmlns:p14="http://schemas.microsoft.com/office/powerpoint/2010/main" val="20196767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4E3F2-7DD1-4D12-9C5A-EEC0AB48252D}"/>
              </a:ext>
            </a:extLst>
          </p:cNvPr>
          <p:cNvSpPr>
            <a:spLocks noGrp="1"/>
          </p:cNvSpPr>
          <p:nvPr>
            <p:ph type="title"/>
          </p:nvPr>
        </p:nvSpPr>
        <p:spPr/>
        <p:txBody>
          <a:bodyPr/>
          <a:lstStyle/>
          <a:p>
            <a:pPr algn="l"/>
            <a:r>
              <a:rPr lang="en-US" dirty="0"/>
              <a:t>Verify heavy atom coordinates explain all Patterson peaks</a:t>
            </a:r>
          </a:p>
        </p:txBody>
      </p:sp>
      <p:sp>
        <p:nvSpPr>
          <p:cNvPr id="3" name="TextBox 2">
            <a:extLst>
              <a:ext uri="{FF2B5EF4-FFF2-40B4-BE49-F238E27FC236}">
                <a16:creationId xmlns:a16="http://schemas.microsoft.com/office/drawing/2014/main" id="{AA202A1B-8D34-43DC-BE37-16EFB696F7E0}"/>
              </a:ext>
            </a:extLst>
          </p:cNvPr>
          <p:cNvSpPr txBox="1"/>
          <p:nvPr/>
        </p:nvSpPr>
        <p:spPr>
          <a:xfrm>
            <a:off x="329914" y="5650448"/>
            <a:ext cx="4352474" cy="369332"/>
          </a:xfrm>
          <a:prstGeom prst="rect">
            <a:avLst/>
          </a:prstGeom>
          <a:noFill/>
        </p:spPr>
        <p:txBody>
          <a:bodyPr wrap="none" rtlCol="0">
            <a:spAutoFit/>
          </a:bodyPr>
          <a:lstStyle/>
          <a:p>
            <a:r>
              <a:rPr lang="en-US" sz="1800" dirty="0"/>
              <a:t>checkmypatt.com </a:t>
            </a:r>
            <a:r>
              <a:rPr lang="en-US" sz="1800" i="1" dirty="0"/>
              <a:t>x y z </a:t>
            </a:r>
            <a:r>
              <a:rPr lang="en-US" sz="1800" i="1" dirty="0" err="1"/>
              <a:t>patterson.map</a:t>
            </a:r>
            <a:endParaRPr lang="en-US" sz="1800" i="1" dirty="0"/>
          </a:p>
        </p:txBody>
      </p:sp>
      <p:sp>
        <p:nvSpPr>
          <p:cNvPr id="4" name="TextBox 3">
            <a:extLst>
              <a:ext uri="{FF2B5EF4-FFF2-40B4-BE49-F238E27FC236}">
                <a16:creationId xmlns:a16="http://schemas.microsoft.com/office/drawing/2014/main" id="{C0581829-4BC6-4DB3-B903-3538EA9843BA}"/>
              </a:ext>
            </a:extLst>
          </p:cNvPr>
          <p:cNvSpPr txBox="1"/>
          <p:nvPr/>
        </p:nvSpPr>
        <p:spPr>
          <a:xfrm>
            <a:off x="132392" y="6050858"/>
            <a:ext cx="8725466" cy="338554"/>
          </a:xfrm>
          <a:prstGeom prst="rect">
            <a:avLst/>
          </a:prstGeom>
          <a:noFill/>
        </p:spPr>
        <p:txBody>
          <a:bodyPr wrap="none" rtlCol="0">
            <a:spAutoFit/>
          </a:bodyPr>
          <a:lstStyle/>
          <a:p>
            <a:r>
              <a:rPr lang="en-US" sz="1600" b="0" dirty="0"/>
              <a:t>checkmypatt.com 0.255 0.697 0.063 </a:t>
            </a:r>
            <a:r>
              <a:rPr lang="en-US" sz="1600" b="0" dirty="0" err="1"/>
              <a:t>PCMBS_Megan_minus_native_jeannette_patterson.map</a:t>
            </a:r>
            <a:endParaRPr lang="en-US" sz="1600" b="0" dirty="0"/>
          </a:p>
        </p:txBody>
      </p:sp>
      <p:sp>
        <p:nvSpPr>
          <p:cNvPr id="5" name="Rectangle 4">
            <a:extLst>
              <a:ext uri="{FF2B5EF4-FFF2-40B4-BE49-F238E27FC236}">
                <a16:creationId xmlns:a16="http://schemas.microsoft.com/office/drawing/2014/main" id="{9C90EC78-0C79-4E98-B291-AED66F672304}"/>
              </a:ext>
            </a:extLst>
          </p:cNvPr>
          <p:cNvSpPr/>
          <p:nvPr/>
        </p:nvSpPr>
        <p:spPr>
          <a:xfrm>
            <a:off x="594702" y="2058164"/>
            <a:ext cx="7161173" cy="3600986"/>
          </a:xfrm>
          <a:prstGeom prst="rect">
            <a:avLst/>
          </a:prstGeom>
        </p:spPr>
        <p:txBody>
          <a:bodyPr wrap="square">
            <a:spAutoFit/>
          </a:bodyPr>
          <a:lstStyle/>
          <a:p>
            <a:pPr algn="l"/>
            <a:r>
              <a:rPr lang="en-US" sz="1200" b="0" dirty="0">
                <a:latin typeface="Courier New" panose="02070309020205020404" pitchFamily="49" charset="0"/>
                <a:cs typeface="Courier New" panose="02070309020205020404" pitchFamily="49" charset="0"/>
              </a:rPr>
              <a:t>REM Best SHELXD solution:   CC 39.28   CC(weak) 29.39   CFOM  68.67</a:t>
            </a:r>
          </a:p>
          <a:p>
            <a:pPr algn="l"/>
            <a:r>
              <a:rPr lang="en-US" sz="1200" b="0" dirty="0">
                <a:latin typeface="Courier New" panose="02070309020205020404" pitchFamily="49" charset="0"/>
                <a:cs typeface="Courier New" panose="02070309020205020404" pitchFamily="49" charset="0"/>
              </a:rPr>
              <a:t>REM</a:t>
            </a:r>
          </a:p>
          <a:p>
            <a:pPr algn="l"/>
            <a:r>
              <a:rPr lang="en-US" sz="1200" b="0" dirty="0">
                <a:latin typeface="Courier New" panose="02070309020205020404" pitchFamily="49" charset="0"/>
                <a:cs typeface="Courier New" panose="02070309020205020404" pitchFamily="49" charset="0"/>
              </a:rPr>
              <a:t>TITL </a:t>
            </a:r>
            <a:r>
              <a:rPr lang="en-US" sz="1200" b="0" dirty="0" err="1">
                <a:latin typeface="Courier New" panose="02070309020205020404" pitchFamily="49" charset="0"/>
                <a:cs typeface="Courier New" panose="02070309020205020404" pitchFamily="49" charset="0"/>
              </a:rPr>
              <a:t>sirasJB_Megan_fa.ins</a:t>
            </a:r>
            <a:r>
              <a:rPr lang="en-US" sz="1200" b="0" dirty="0">
                <a:latin typeface="Courier New" panose="02070309020205020404" pitchFamily="49" charset="0"/>
                <a:cs typeface="Courier New" panose="02070309020205020404" pitchFamily="49" charset="0"/>
              </a:rPr>
              <a:t> SIRAS in P43212</a:t>
            </a:r>
          </a:p>
          <a:p>
            <a:pPr algn="l"/>
            <a:r>
              <a:rPr lang="en-US" sz="1200" b="0" dirty="0">
                <a:latin typeface="Courier New" panose="02070309020205020404" pitchFamily="49" charset="0"/>
                <a:cs typeface="Courier New" panose="02070309020205020404" pitchFamily="49" charset="0"/>
              </a:rPr>
              <a:t>CELL 0.98000 67.96 67.96 101.97 90.00 90.00 90.00</a:t>
            </a:r>
          </a:p>
          <a:p>
            <a:pPr algn="l"/>
            <a:r>
              <a:rPr lang="en-US" sz="1200" b="0" dirty="0">
                <a:latin typeface="Courier New" panose="02070309020205020404" pitchFamily="49" charset="0"/>
                <a:cs typeface="Courier New" panose="02070309020205020404" pitchFamily="49" charset="0"/>
              </a:rPr>
              <a:t>LATT -1</a:t>
            </a:r>
          </a:p>
          <a:p>
            <a:pPr algn="l"/>
            <a:r>
              <a:rPr lang="en-US" sz="1200" b="0" dirty="0">
                <a:latin typeface="Courier New" panose="02070309020205020404" pitchFamily="49" charset="0"/>
                <a:cs typeface="Courier New" panose="02070309020205020404" pitchFamily="49" charset="0"/>
              </a:rPr>
              <a:t>SYMM 1/2-Y, 1/2+X, 3/4+Z</a:t>
            </a:r>
          </a:p>
          <a:p>
            <a:pPr algn="l"/>
            <a:r>
              <a:rPr lang="en-US" sz="1200" b="0" dirty="0">
                <a:latin typeface="Courier New" panose="02070309020205020404" pitchFamily="49" charset="0"/>
                <a:cs typeface="Courier New" panose="02070309020205020404" pitchFamily="49" charset="0"/>
              </a:rPr>
              <a:t>SYMM -X, -Y, 1/2+Z</a:t>
            </a:r>
          </a:p>
          <a:p>
            <a:pPr algn="l"/>
            <a:r>
              <a:rPr lang="en-US" sz="1200" b="0" dirty="0">
                <a:latin typeface="Courier New" panose="02070309020205020404" pitchFamily="49" charset="0"/>
                <a:cs typeface="Courier New" panose="02070309020205020404" pitchFamily="49" charset="0"/>
              </a:rPr>
              <a:t>SYMM 1/2+Y, 1/2-X, 1/4+Z</a:t>
            </a:r>
          </a:p>
          <a:p>
            <a:pPr algn="l"/>
            <a:r>
              <a:rPr lang="en-US" sz="1200" b="0" dirty="0">
                <a:latin typeface="Courier New" panose="02070309020205020404" pitchFamily="49" charset="0"/>
                <a:cs typeface="Courier New" panose="02070309020205020404" pitchFamily="49" charset="0"/>
              </a:rPr>
              <a:t>SYMM 1/2-X, 1/2+Y, 3/4-Z</a:t>
            </a:r>
          </a:p>
          <a:p>
            <a:pPr algn="l"/>
            <a:r>
              <a:rPr lang="en-US" sz="1200" b="0" dirty="0">
                <a:latin typeface="Courier New" panose="02070309020205020404" pitchFamily="49" charset="0"/>
                <a:cs typeface="Courier New" panose="02070309020205020404" pitchFamily="49" charset="0"/>
              </a:rPr>
              <a:t>SYMM Y, X, -Z</a:t>
            </a:r>
          </a:p>
          <a:p>
            <a:pPr algn="l"/>
            <a:r>
              <a:rPr lang="en-US" sz="1200" b="0" dirty="0">
                <a:latin typeface="Courier New" panose="02070309020205020404" pitchFamily="49" charset="0"/>
                <a:cs typeface="Courier New" panose="02070309020205020404" pitchFamily="49" charset="0"/>
              </a:rPr>
              <a:t>SYMM 1/2+X, 1/2-Y, 1/4-Z</a:t>
            </a:r>
          </a:p>
          <a:p>
            <a:pPr algn="l"/>
            <a:r>
              <a:rPr lang="en-US" sz="1200" b="0" dirty="0">
                <a:latin typeface="Courier New" panose="02070309020205020404" pitchFamily="49" charset="0"/>
                <a:cs typeface="Courier New" panose="02070309020205020404" pitchFamily="49" charset="0"/>
              </a:rPr>
              <a:t>SYMM -Y, -X, 1/2-Z</a:t>
            </a:r>
          </a:p>
          <a:p>
            <a:pPr algn="l"/>
            <a:r>
              <a:rPr lang="en-US" sz="1200" b="0" dirty="0">
                <a:latin typeface="Courier New" panose="02070309020205020404" pitchFamily="49" charset="0"/>
                <a:cs typeface="Courier New" panose="02070309020205020404" pitchFamily="49" charset="0"/>
              </a:rPr>
              <a:t>SFAC HG</a:t>
            </a:r>
          </a:p>
          <a:p>
            <a:pPr algn="l"/>
            <a:r>
              <a:rPr lang="en-US" sz="1200" b="0" dirty="0">
                <a:latin typeface="Courier New" panose="02070309020205020404" pitchFamily="49" charset="0"/>
                <a:cs typeface="Courier New" panose="02070309020205020404" pitchFamily="49" charset="0"/>
              </a:rPr>
              <a:t>UNIT 256</a:t>
            </a:r>
          </a:p>
          <a:p>
            <a:pPr algn="l"/>
            <a:r>
              <a:rPr lang="en-US" sz="1200" b="0" dirty="0">
                <a:latin typeface="Courier New" panose="02070309020205020404" pitchFamily="49" charset="0"/>
                <a:cs typeface="Courier New" panose="02070309020205020404" pitchFamily="49" charset="0"/>
              </a:rPr>
              <a:t>HG01   1  0.255119  0.697151  0.063709   1.0000  0.2</a:t>
            </a:r>
          </a:p>
          <a:p>
            <a:pPr algn="l"/>
            <a:r>
              <a:rPr lang="en-US" sz="1200" b="0" dirty="0">
                <a:latin typeface="Courier New" panose="02070309020205020404" pitchFamily="49" charset="0"/>
                <a:cs typeface="Courier New" panose="02070309020205020404" pitchFamily="49" charset="0"/>
              </a:rPr>
              <a:t>HG02   1  0.197517  0.742317 -0.063921   0.1317  0.2</a:t>
            </a:r>
          </a:p>
          <a:p>
            <a:pPr algn="l"/>
            <a:r>
              <a:rPr lang="en-US" sz="1200" b="0" dirty="0">
                <a:latin typeface="Courier New" panose="02070309020205020404" pitchFamily="49" charset="0"/>
                <a:cs typeface="Courier New" panose="02070309020205020404" pitchFamily="49" charset="0"/>
              </a:rPr>
              <a:t>HG03   1  0.253120  0.796547  0.063623   0.1025  0.2</a:t>
            </a:r>
          </a:p>
          <a:p>
            <a:pPr algn="l"/>
            <a:r>
              <a:rPr lang="en-US" sz="1200" b="0" dirty="0">
                <a:latin typeface="Courier New" panose="02070309020205020404" pitchFamily="49" charset="0"/>
                <a:cs typeface="Courier New" panose="02070309020205020404" pitchFamily="49" charset="0"/>
              </a:rPr>
              <a:t>HKLF 3</a:t>
            </a:r>
          </a:p>
          <a:p>
            <a:pPr algn="l"/>
            <a:r>
              <a:rPr lang="en-US" sz="1200" b="0" dirty="0">
                <a:latin typeface="Courier New" panose="02070309020205020404" pitchFamily="49" charset="0"/>
                <a:cs typeface="Courier New" panose="02070309020205020404" pitchFamily="49" charset="0"/>
              </a:rPr>
              <a:t>END</a:t>
            </a:r>
          </a:p>
        </p:txBody>
      </p:sp>
      <p:sp>
        <p:nvSpPr>
          <p:cNvPr id="6" name="Rectangle 5">
            <a:extLst>
              <a:ext uri="{FF2B5EF4-FFF2-40B4-BE49-F238E27FC236}">
                <a16:creationId xmlns:a16="http://schemas.microsoft.com/office/drawing/2014/main" id="{B9F78D29-9E80-4C39-ACCE-565D9EA72E62}"/>
              </a:ext>
            </a:extLst>
          </p:cNvPr>
          <p:cNvSpPr/>
          <p:nvPr/>
        </p:nvSpPr>
        <p:spPr>
          <a:xfrm>
            <a:off x="329914" y="4638098"/>
            <a:ext cx="5332757" cy="23135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Right pointing backhand index">
            <a:extLst>
              <a:ext uri="{FF2B5EF4-FFF2-40B4-BE49-F238E27FC236}">
                <a16:creationId xmlns:a16="http://schemas.microsoft.com/office/drawing/2014/main" id="{969C0493-D599-49D3-8E1B-76EE16B949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2237232" flipV="1">
            <a:off x="5593740" y="4495799"/>
            <a:ext cx="914400" cy="914400"/>
          </a:xfrm>
          <a:prstGeom prst="rect">
            <a:avLst/>
          </a:prstGeom>
        </p:spPr>
      </p:pic>
      <p:sp>
        <p:nvSpPr>
          <p:cNvPr id="8" name="TextBox 7">
            <a:extLst>
              <a:ext uri="{FF2B5EF4-FFF2-40B4-BE49-F238E27FC236}">
                <a16:creationId xmlns:a16="http://schemas.microsoft.com/office/drawing/2014/main" id="{A1478258-2980-460C-BAD3-937337241177}"/>
              </a:ext>
            </a:extLst>
          </p:cNvPr>
          <p:cNvSpPr txBox="1"/>
          <p:nvPr/>
        </p:nvSpPr>
        <p:spPr>
          <a:xfrm>
            <a:off x="594702" y="1697534"/>
            <a:ext cx="3544560" cy="369332"/>
          </a:xfrm>
          <a:prstGeom prst="rect">
            <a:avLst/>
          </a:prstGeom>
          <a:noFill/>
        </p:spPr>
        <p:txBody>
          <a:bodyPr wrap="none" rtlCol="0">
            <a:spAutoFit/>
          </a:bodyPr>
          <a:lstStyle/>
          <a:p>
            <a:r>
              <a:rPr lang="en-US" sz="1800" dirty="0"/>
              <a:t>SIRASnatJeanHgMegan_fa.res</a:t>
            </a:r>
            <a:endParaRPr lang="en-US" sz="1800" i="1" dirty="0"/>
          </a:p>
        </p:txBody>
      </p:sp>
    </p:spTree>
    <p:extLst>
      <p:ext uri="{BB962C8B-B14F-4D97-AF65-F5344CB8AC3E}">
        <p14:creationId xmlns:p14="http://schemas.microsoft.com/office/powerpoint/2010/main" val="18281934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1AC8B-A8DE-4B81-A213-50556DF3054A}"/>
              </a:ext>
            </a:extLst>
          </p:cNvPr>
          <p:cNvSpPr>
            <a:spLocks noGrp="1"/>
          </p:cNvSpPr>
          <p:nvPr>
            <p:ph type="title"/>
          </p:nvPr>
        </p:nvSpPr>
        <p:spPr/>
        <p:txBody>
          <a:bodyPr/>
          <a:lstStyle/>
          <a:p>
            <a:r>
              <a:rPr lang="en-US" dirty="0"/>
              <a:t>Verify all Patterson peaks are predicted (labeled).</a:t>
            </a:r>
          </a:p>
        </p:txBody>
      </p:sp>
      <p:pic>
        <p:nvPicPr>
          <p:cNvPr id="4" name="Picture 3">
            <a:extLst>
              <a:ext uri="{FF2B5EF4-FFF2-40B4-BE49-F238E27FC236}">
                <a16:creationId xmlns:a16="http://schemas.microsoft.com/office/drawing/2014/main" id="{0344F594-FA81-4EBC-A6EC-3EF078DE57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1210" y="1727916"/>
            <a:ext cx="4575007" cy="4855446"/>
          </a:xfrm>
          <a:prstGeom prst="rect">
            <a:avLst/>
          </a:prstGeom>
        </p:spPr>
      </p:pic>
      <p:pic>
        <p:nvPicPr>
          <p:cNvPr id="5" name="Graphic 4" descr="Right pointing backhand index">
            <a:extLst>
              <a:ext uri="{FF2B5EF4-FFF2-40B4-BE49-F238E27FC236}">
                <a16:creationId xmlns:a16="http://schemas.microsoft.com/office/drawing/2014/main" id="{D01593C2-351E-4D50-ADCB-6096CA6BA9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237232" flipV="1">
            <a:off x="6761528" y="5101727"/>
            <a:ext cx="914400" cy="914400"/>
          </a:xfrm>
          <a:prstGeom prst="rect">
            <a:avLst/>
          </a:prstGeom>
        </p:spPr>
      </p:pic>
      <p:pic>
        <p:nvPicPr>
          <p:cNvPr id="6" name="Graphic 5" descr="Right pointing backhand index">
            <a:extLst>
              <a:ext uri="{FF2B5EF4-FFF2-40B4-BE49-F238E27FC236}">
                <a16:creationId xmlns:a16="http://schemas.microsoft.com/office/drawing/2014/main" id="{25942DE7-732F-4E76-A231-F16DFE422A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237232" flipV="1">
            <a:off x="6158080" y="5763475"/>
            <a:ext cx="914400" cy="914400"/>
          </a:xfrm>
          <a:prstGeom prst="rect">
            <a:avLst/>
          </a:prstGeom>
        </p:spPr>
      </p:pic>
    </p:spTree>
    <p:extLst>
      <p:ext uri="{BB962C8B-B14F-4D97-AF65-F5344CB8AC3E}">
        <p14:creationId xmlns:p14="http://schemas.microsoft.com/office/powerpoint/2010/main" val="1971206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282" name="Rectangle 2"/>
          <p:cNvSpPr>
            <a:spLocks noGrp="1" noChangeArrowheads="1"/>
          </p:cNvSpPr>
          <p:nvPr>
            <p:ph type="title"/>
          </p:nvPr>
        </p:nvSpPr>
        <p:spPr>
          <a:xfrm>
            <a:off x="246491" y="1475423"/>
            <a:ext cx="8835666" cy="4664972"/>
          </a:xfrm>
        </p:spPr>
        <p:txBody>
          <a:bodyPr/>
          <a:lstStyle/>
          <a:p>
            <a:pPr algn="l" eaLnBrk="1" hangingPunct="1">
              <a:defRPr/>
            </a:pPr>
            <a:r>
              <a:rPr lang="en-US" sz="3600" b="1" dirty="0">
                <a:latin typeface="Arial" charset="0"/>
              </a:rPr>
              <a:t>Our equation for </a:t>
            </a:r>
            <a:r>
              <a:rPr lang="en-US" sz="3600" dirty="0">
                <a:solidFill>
                  <a:srgbClr val="FF0000"/>
                </a:solidFill>
                <a:latin typeface="Arial" charset="0"/>
              </a:rPr>
              <a:t>f</a:t>
            </a:r>
            <a:r>
              <a:rPr lang="en-US" sz="3600" b="1" dirty="0">
                <a:latin typeface="Arial" charset="0"/>
              </a:rPr>
              <a:t> predicts that</a:t>
            </a:r>
            <a:br>
              <a:rPr lang="en-US" sz="3600" b="1" dirty="0">
                <a:latin typeface="Arial" charset="0"/>
              </a:rPr>
            </a:br>
            <a:r>
              <a:rPr lang="en-US" sz="3600" b="1" dirty="0">
                <a:solidFill>
                  <a:srgbClr val="00CC00"/>
                </a:solidFill>
                <a:latin typeface="Arial" charset="0"/>
              </a:rPr>
              <a:t>|F</a:t>
            </a:r>
            <a:r>
              <a:rPr lang="en-US" sz="3600" b="1" baseline="-25000" dirty="0">
                <a:solidFill>
                  <a:srgbClr val="00CC00"/>
                </a:solidFill>
                <a:latin typeface="Arial" charset="0"/>
              </a:rPr>
              <a:t>PH (HKL) </a:t>
            </a:r>
            <a:r>
              <a:rPr lang="en-US" sz="3600" b="1" dirty="0">
                <a:solidFill>
                  <a:srgbClr val="00CC00"/>
                </a:solidFill>
                <a:latin typeface="Arial" charset="0"/>
              </a:rPr>
              <a:t>| </a:t>
            </a:r>
            <a:r>
              <a:rPr lang="en-US" sz="3600" b="1" dirty="0">
                <a:latin typeface="Arial" charset="0"/>
              </a:rPr>
              <a:t>will change length at different </a:t>
            </a:r>
            <a:r>
              <a:rPr lang="el-GR" sz="3600" b="1" dirty="0">
                <a:latin typeface="Arial" charset="0"/>
              </a:rPr>
              <a:t>λ</a:t>
            </a:r>
            <a:r>
              <a:rPr lang="en-US" sz="3600" b="1" dirty="0">
                <a:solidFill>
                  <a:schemeClr val="accent6">
                    <a:lumMod val="50000"/>
                  </a:schemeClr>
                </a:solidFill>
                <a:latin typeface="Arial" charset="0"/>
              </a:rPr>
              <a:t> and </a:t>
            </a:r>
            <a:r>
              <a:rPr lang="en-US" sz="3600" b="1" dirty="0">
                <a:latin typeface="Arial" charset="0"/>
              </a:rPr>
              <a:t>that measuring these “dispersive differences” will be useful for phasing.</a:t>
            </a:r>
            <a:br>
              <a:rPr lang="en-US" sz="5400" b="1" dirty="0">
                <a:latin typeface="Arial" charset="0"/>
              </a:rPr>
            </a:br>
            <a:br>
              <a:rPr lang="en-US" b="1" dirty="0">
                <a:latin typeface="Helvetica" pitchFamily="34" charset="0"/>
              </a:rPr>
            </a:br>
            <a:endParaRPr lang="en-US" sz="4000" dirty="0">
              <a:latin typeface="Helvetica" pitchFamily="34" charset="0"/>
            </a:endParaRPr>
          </a:p>
        </p:txBody>
      </p:sp>
      <p:sp>
        <p:nvSpPr>
          <p:cNvPr id="2" name="TextBox 1"/>
          <p:cNvSpPr txBox="1"/>
          <p:nvPr/>
        </p:nvSpPr>
        <p:spPr>
          <a:xfrm>
            <a:off x="497166" y="5434716"/>
            <a:ext cx="8749785"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Helvetica" pitchFamily="34" charset="0"/>
                <a:ea typeface="+mn-ea"/>
                <a:cs typeface="+mn-cs"/>
              </a:rPr>
              <a:t>Dispersive differences—Differences in reflection intensities due to a change in X-ray wavelength.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Helvetica" pitchFamily="34" charset="0"/>
              <a:ea typeface="+mn-ea"/>
              <a:cs typeface="+mn-cs"/>
            </a:endParaRPr>
          </a:p>
        </p:txBody>
      </p:sp>
      <p:sp>
        <p:nvSpPr>
          <p:cNvPr id="4" name="Text Box 65">
            <a:extLst>
              <a:ext uri="{FF2B5EF4-FFF2-40B4-BE49-F238E27FC236}">
                <a16:creationId xmlns:a16="http://schemas.microsoft.com/office/drawing/2014/main" id="{78184A3E-E53C-4687-8C67-783CD187377E}"/>
              </a:ext>
            </a:extLst>
          </p:cNvPr>
          <p:cNvSpPr txBox="1">
            <a:spLocks noChangeArrowheads="1"/>
          </p:cNvSpPr>
          <p:nvPr/>
        </p:nvSpPr>
        <p:spPr bwMode="auto">
          <a:xfrm>
            <a:off x="1204747" y="363662"/>
            <a:ext cx="6929437" cy="707886"/>
          </a:xfrm>
          <a:prstGeom prst="rect">
            <a:avLst/>
          </a:prstGeom>
          <a:solidFill>
            <a:schemeClr val="bg1"/>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Helvetica" pitchFamily="34" charset="0"/>
                <a:ea typeface="+mn-ea"/>
                <a:cs typeface="+mn-cs"/>
              </a:rPr>
              <a:t>f</a:t>
            </a:r>
            <a:r>
              <a:rPr kumimoji="0" lang="en-US" sz="4000" b="0" i="0" u="none" strike="noStrike" kern="1200" cap="none" spc="0" normalizeH="0" baseline="-25000" noProof="0" dirty="0">
                <a:ln>
                  <a:noFill/>
                </a:ln>
                <a:solidFill>
                  <a:srgbClr val="FF0000"/>
                </a:solidFill>
                <a:effectLst/>
                <a:uLnTx/>
                <a:uFillTx/>
                <a:latin typeface="Helvetica" pitchFamily="34" charset="0"/>
                <a:ea typeface="+mn-ea"/>
                <a:cs typeface="+mn-cs"/>
              </a:rPr>
              <a:t> </a:t>
            </a:r>
            <a:r>
              <a:rPr kumimoji="0" lang="en-US" sz="4000" b="0" i="0" u="none" strike="noStrike" kern="1200" cap="none" spc="0" normalizeH="0" baseline="-25000" noProof="0" dirty="0">
                <a:ln>
                  <a:noFill/>
                </a:ln>
                <a:solidFill>
                  <a:srgbClr val="000000"/>
                </a:solidFill>
                <a:effectLst/>
                <a:uLnTx/>
                <a:uFillTx/>
                <a:latin typeface="Helvetica" pitchFamily="34" charset="0"/>
                <a:ea typeface="+mn-ea"/>
                <a:cs typeface="+mn-cs"/>
              </a:rPr>
              <a:t> </a:t>
            </a:r>
            <a:r>
              <a:rPr kumimoji="0" lang="en-US" sz="4000" b="0" i="0" u="none" strike="noStrike" kern="1200" cap="none" spc="0" normalizeH="0" baseline="0" noProof="0" dirty="0">
                <a:ln>
                  <a:noFill/>
                </a:ln>
                <a:solidFill>
                  <a:srgbClr val="000000"/>
                </a:solidFill>
                <a:effectLst/>
                <a:uLnTx/>
                <a:uFillTx/>
                <a:latin typeface="Helvetica" pitchFamily="34" charset="0"/>
                <a:ea typeface="+mn-ea"/>
                <a:cs typeface="+mn-cs"/>
              </a:rPr>
              <a:t> =  </a:t>
            </a:r>
            <a:r>
              <a:rPr kumimoji="0" lang="en-US" sz="4000" b="0" i="0" u="none" strike="noStrike" kern="1200" cap="none" spc="0" normalizeH="0" baseline="0" noProof="0" dirty="0" err="1">
                <a:ln>
                  <a:noFill/>
                </a:ln>
                <a:solidFill>
                  <a:srgbClr val="993300"/>
                </a:solidFill>
                <a:effectLst/>
                <a:uLnTx/>
                <a:uFillTx/>
                <a:latin typeface="Helvetica" pitchFamily="34" charset="0"/>
                <a:ea typeface="+mn-ea"/>
                <a:cs typeface="+mn-cs"/>
              </a:rPr>
              <a:t>f</a:t>
            </a:r>
            <a:r>
              <a:rPr kumimoji="0" lang="en-US" sz="4000" b="0" i="0" u="none" strike="noStrike" kern="1200" cap="none" spc="0" normalizeH="0" baseline="-25000" noProof="0" dirty="0" err="1">
                <a:ln>
                  <a:noFill/>
                </a:ln>
                <a:solidFill>
                  <a:srgbClr val="993300"/>
                </a:solidFill>
                <a:effectLst/>
                <a:uLnTx/>
                <a:uFillTx/>
                <a:latin typeface="Helvetica" pitchFamily="34" charset="0"/>
                <a:ea typeface="+mn-ea"/>
                <a:cs typeface="+mn-cs"/>
              </a:rPr>
              <a:t>o</a:t>
            </a:r>
            <a:r>
              <a:rPr kumimoji="0" lang="en-US" sz="4000" b="0" i="0" u="none" strike="noStrike" kern="1200" cap="none" spc="0" normalizeH="0" baseline="-25000" noProof="0" dirty="0">
                <a:ln>
                  <a:noFill/>
                </a:ln>
                <a:solidFill>
                  <a:srgbClr val="993300"/>
                </a:solidFill>
                <a:effectLst/>
                <a:uLnTx/>
                <a:uFillTx/>
                <a:latin typeface="Helvetica" pitchFamily="34" charset="0"/>
                <a:ea typeface="+mn-ea"/>
                <a:cs typeface="+mn-cs"/>
              </a:rPr>
              <a:t>    </a:t>
            </a:r>
            <a:r>
              <a:rPr kumimoji="0" lang="en-US" sz="4000" b="0" i="0" u="none" strike="noStrike" kern="1200" cap="none" spc="0" normalizeH="0" baseline="0" noProof="0" dirty="0">
                <a:ln>
                  <a:noFill/>
                </a:ln>
                <a:solidFill>
                  <a:srgbClr val="000000"/>
                </a:solidFill>
                <a:effectLst/>
                <a:uLnTx/>
                <a:uFillTx/>
                <a:latin typeface="Helvetica" pitchFamily="34" charset="0"/>
                <a:ea typeface="+mn-ea"/>
                <a:cs typeface="+mn-cs"/>
              </a:rPr>
              <a:t>+  </a:t>
            </a:r>
            <a:r>
              <a:rPr kumimoji="0" lang="en-US" sz="4000" b="0" i="0" u="none" strike="noStrike" kern="1200" cap="none" spc="0" normalizeH="0" baseline="0" noProof="0" dirty="0" err="1">
                <a:ln>
                  <a:noFill/>
                </a:ln>
                <a:solidFill>
                  <a:srgbClr val="FF9933"/>
                </a:solidFill>
                <a:effectLst/>
                <a:uLnTx/>
                <a:uFillTx/>
                <a:latin typeface="Symbol" pitchFamily="18" charset="2"/>
                <a:ea typeface="+mn-ea"/>
                <a:cs typeface="+mn-cs"/>
              </a:rPr>
              <a:t>D</a:t>
            </a:r>
            <a:r>
              <a:rPr kumimoji="0" lang="en-US" sz="4000" b="0" i="0" u="none" strike="noStrike" kern="1200" cap="none" spc="0" normalizeH="0" baseline="0" noProof="0" dirty="0" err="1">
                <a:ln>
                  <a:noFill/>
                </a:ln>
                <a:solidFill>
                  <a:srgbClr val="FF9933"/>
                </a:solidFill>
                <a:effectLst/>
                <a:uLnTx/>
                <a:uFillTx/>
                <a:latin typeface="Helvetica" pitchFamily="34" charset="0"/>
                <a:ea typeface="+mn-ea"/>
                <a:cs typeface="+mn-cs"/>
              </a:rPr>
              <a:t>f</a:t>
            </a:r>
            <a:r>
              <a:rPr kumimoji="0" lang="en-US" sz="4000" b="0" i="0" u="none" strike="noStrike" kern="1200" cap="none" spc="0" normalizeH="0" baseline="0" noProof="0" dirty="0">
                <a:ln>
                  <a:noFill/>
                </a:ln>
                <a:solidFill>
                  <a:srgbClr val="FF9933"/>
                </a:solidFill>
                <a:effectLst/>
                <a:uLnTx/>
                <a:uFillTx/>
                <a:latin typeface="Helvetica" pitchFamily="34" charset="0"/>
                <a:ea typeface="+mn-ea"/>
                <a:cs typeface="+mn-cs"/>
              </a:rPr>
              <a:t>’(</a:t>
            </a:r>
            <a:r>
              <a:rPr kumimoji="0" lang="en-US" sz="4000" b="0" i="0" u="none" strike="noStrike" kern="1200" cap="none" spc="0" normalizeH="0" baseline="0" noProof="0" dirty="0">
                <a:ln>
                  <a:noFill/>
                </a:ln>
                <a:solidFill>
                  <a:srgbClr val="FF9933"/>
                </a:solidFill>
                <a:effectLst/>
                <a:uLnTx/>
                <a:uFillTx/>
                <a:latin typeface="Symbol" pitchFamily="18" charset="2"/>
                <a:ea typeface="+mn-ea"/>
                <a:cs typeface="+mn-cs"/>
              </a:rPr>
              <a:t>l</a:t>
            </a:r>
            <a:r>
              <a:rPr kumimoji="0" lang="en-US" sz="4000" b="0" i="0" u="none" strike="noStrike" kern="1200" cap="none" spc="0" normalizeH="0" baseline="0" noProof="0" dirty="0">
                <a:ln>
                  <a:noFill/>
                </a:ln>
                <a:solidFill>
                  <a:srgbClr val="FF9933"/>
                </a:solidFill>
                <a:effectLst/>
                <a:uLnTx/>
                <a:uFillTx/>
                <a:latin typeface="Helvetica" pitchFamily="34" charset="0"/>
                <a:ea typeface="+mn-ea"/>
                <a:cs typeface="+mn-cs"/>
              </a:rPr>
              <a:t>)</a:t>
            </a:r>
            <a:r>
              <a:rPr kumimoji="0" lang="en-US" sz="4000" b="0" i="0" u="none" strike="noStrike" kern="1200" cap="none" spc="0" normalizeH="0" baseline="0" noProof="0" dirty="0">
                <a:ln>
                  <a:noFill/>
                </a:ln>
                <a:solidFill>
                  <a:srgbClr val="000000"/>
                </a:solidFill>
                <a:effectLst/>
                <a:uLnTx/>
                <a:uFillTx/>
                <a:latin typeface="Helvetica" pitchFamily="34" charset="0"/>
                <a:ea typeface="+mn-ea"/>
                <a:cs typeface="+mn-cs"/>
              </a:rPr>
              <a:t>   +   </a:t>
            </a:r>
            <a:r>
              <a:rPr kumimoji="0" lang="en-US" sz="4000" b="0" i="0" u="none" strike="noStrike" kern="1200" cap="none" spc="0" normalizeH="0" baseline="0" noProof="0" dirty="0" err="1">
                <a:ln>
                  <a:noFill/>
                </a:ln>
                <a:solidFill>
                  <a:srgbClr val="000000"/>
                </a:solidFill>
                <a:effectLst/>
                <a:uLnTx/>
                <a:uFillTx/>
                <a:latin typeface="Helvetica" pitchFamily="34" charset="0"/>
                <a:ea typeface="+mn-ea"/>
                <a:cs typeface="+mn-cs"/>
              </a:rPr>
              <a:t>i</a:t>
            </a:r>
            <a:r>
              <a:rPr kumimoji="0" lang="en-US" sz="4000" b="0" i="0" u="none" strike="noStrike" kern="1200" cap="none" spc="0" normalizeH="0" baseline="0" noProof="0" dirty="0" err="1">
                <a:ln>
                  <a:noFill/>
                </a:ln>
                <a:solidFill>
                  <a:srgbClr val="9900CC"/>
                </a:solidFill>
                <a:effectLst/>
                <a:uLnTx/>
                <a:uFillTx/>
                <a:latin typeface="Symbol" pitchFamily="18" charset="2"/>
                <a:ea typeface="+mn-ea"/>
                <a:cs typeface="+mn-cs"/>
              </a:rPr>
              <a:t>D</a:t>
            </a:r>
            <a:r>
              <a:rPr kumimoji="0" lang="en-US" sz="4000" b="0" i="0" u="none" strike="noStrike" kern="1200" cap="none" spc="0" normalizeH="0" baseline="0" noProof="0" dirty="0" err="1">
                <a:ln>
                  <a:noFill/>
                </a:ln>
                <a:solidFill>
                  <a:srgbClr val="9900CC"/>
                </a:solidFill>
                <a:effectLst/>
                <a:uLnTx/>
                <a:uFillTx/>
                <a:latin typeface="Helvetica" pitchFamily="34" charset="0"/>
                <a:ea typeface="+mn-ea"/>
                <a:cs typeface="+mn-cs"/>
              </a:rPr>
              <a:t>f</a:t>
            </a:r>
            <a:r>
              <a:rPr kumimoji="0" lang="en-US" sz="4000" b="0" i="0" u="none" strike="noStrike" kern="1200" cap="none" spc="0" normalizeH="0" baseline="0" noProof="0" dirty="0">
                <a:ln>
                  <a:noFill/>
                </a:ln>
                <a:solidFill>
                  <a:srgbClr val="9900CC"/>
                </a:solidFill>
                <a:effectLst/>
                <a:uLnTx/>
                <a:uFillTx/>
                <a:latin typeface="Helvetica" pitchFamily="34" charset="0"/>
                <a:ea typeface="+mn-ea"/>
                <a:cs typeface="+mn-cs"/>
              </a:rPr>
              <a:t>”(</a:t>
            </a:r>
            <a:r>
              <a:rPr kumimoji="0" lang="en-US" sz="4000" b="0" i="0" u="none" strike="noStrike" kern="1200" cap="none" spc="0" normalizeH="0" baseline="0" noProof="0" dirty="0">
                <a:ln>
                  <a:noFill/>
                </a:ln>
                <a:solidFill>
                  <a:srgbClr val="9900CC"/>
                </a:solidFill>
                <a:effectLst/>
                <a:uLnTx/>
                <a:uFillTx/>
                <a:latin typeface="Symbol" pitchFamily="18" charset="2"/>
                <a:ea typeface="+mn-ea"/>
                <a:cs typeface="+mn-cs"/>
              </a:rPr>
              <a:t>l</a:t>
            </a:r>
            <a:r>
              <a:rPr kumimoji="0" lang="en-US" sz="4000" b="0" i="0" u="none" strike="noStrike" kern="1200" cap="none" spc="0" normalizeH="0" baseline="0" noProof="0" dirty="0">
                <a:ln>
                  <a:noFill/>
                </a:ln>
                <a:solidFill>
                  <a:srgbClr val="9900CC"/>
                </a:solidFill>
                <a:effectLst/>
                <a:uLnTx/>
                <a:uFillTx/>
                <a:latin typeface="Helvetica" pitchFamily="34" charset="0"/>
                <a:ea typeface="+mn-ea"/>
                <a:cs typeface="+mn-cs"/>
              </a:rPr>
              <a:t>)</a:t>
            </a:r>
          </a:p>
        </p:txBody>
      </p:sp>
      <p:sp>
        <p:nvSpPr>
          <p:cNvPr id="5" name="Text Box 87">
            <a:extLst>
              <a:ext uri="{FF2B5EF4-FFF2-40B4-BE49-F238E27FC236}">
                <a16:creationId xmlns:a16="http://schemas.microsoft.com/office/drawing/2014/main" id="{2C8F70C6-CE3B-4067-B511-CAB37C0FFB49}"/>
              </a:ext>
            </a:extLst>
          </p:cNvPr>
          <p:cNvSpPr txBox="1">
            <a:spLocks noChangeArrowheads="1"/>
          </p:cNvSpPr>
          <p:nvPr/>
        </p:nvSpPr>
        <p:spPr bwMode="auto">
          <a:xfrm>
            <a:off x="2340001" y="819514"/>
            <a:ext cx="962123" cy="646331"/>
          </a:xfrm>
          <a:prstGeom prst="rect">
            <a:avLst/>
          </a:prstGeom>
          <a:solidFill>
            <a:schemeClr val="bg1"/>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993300"/>
                </a:solidFill>
                <a:effectLst/>
                <a:uLnTx/>
                <a:uFillTx/>
                <a:latin typeface="Helvetica" pitchFamily="34" charset="0"/>
                <a:ea typeface="+mn-ea"/>
                <a:cs typeface="+mn-cs"/>
              </a:rPr>
              <a:t>Normal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993300"/>
                </a:solidFill>
                <a:effectLst/>
                <a:uLnTx/>
                <a:uFillTx/>
                <a:latin typeface="Helvetica" pitchFamily="34" charset="0"/>
                <a:ea typeface="+mn-ea"/>
                <a:cs typeface="+mn-cs"/>
              </a:rPr>
              <a:t>scattering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993300"/>
                </a:solidFill>
                <a:effectLst/>
                <a:uLnTx/>
                <a:uFillTx/>
                <a:latin typeface="Helvetica" pitchFamily="34" charset="0"/>
                <a:ea typeface="+mn-ea"/>
                <a:cs typeface="+mn-cs"/>
              </a:rPr>
              <a:t>factor.</a:t>
            </a:r>
          </a:p>
        </p:txBody>
      </p:sp>
      <p:sp>
        <p:nvSpPr>
          <p:cNvPr id="6" name="Text Box 88">
            <a:extLst>
              <a:ext uri="{FF2B5EF4-FFF2-40B4-BE49-F238E27FC236}">
                <a16:creationId xmlns:a16="http://schemas.microsoft.com/office/drawing/2014/main" id="{0716296E-8A15-4CD6-9D5D-4E7EA414217E}"/>
              </a:ext>
            </a:extLst>
          </p:cNvPr>
          <p:cNvSpPr txBox="1">
            <a:spLocks noChangeArrowheads="1"/>
          </p:cNvSpPr>
          <p:nvPr/>
        </p:nvSpPr>
        <p:spPr bwMode="auto">
          <a:xfrm>
            <a:off x="3524928" y="945531"/>
            <a:ext cx="1865194" cy="461665"/>
          </a:xfrm>
          <a:prstGeom prst="rect">
            <a:avLst/>
          </a:prstGeom>
          <a:solidFill>
            <a:schemeClr val="bg1"/>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9933"/>
                </a:solidFill>
                <a:effectLst/>
                <a:uLnTx/>
                <a:uFillTx/>
                <a:latin typeface="Helvetica" pitchFamily="34" charset="0"/>
                <a:ea typeface="+mn-ea"/>
                <a:cs typeface="+mn-cs"/>
              </a:rPr>
              <a:t>Real correction factor (absorption)</a:t>
            </a:r>
            <a:endParaRPr kumimoji="0" lang="en-US" sz="1800" b="1" i="0" u="none" strike="noStrike" kern="1200" cap="none" spc="0" normalizeH="0" baseline="0" noProof="0" dirty="0">
              <a:ln>
                <a:noFill/>
              </a:ln>
              <a:solidFill>
                <a:srgbClr val="993300"/>
              </a:solidFill>
              <a:effectLst/>
              <a:uLnTx/>
              <a:uFillTx/>
              <a:latin typeface="Helvetica" pitchFamily="34" charset="0"/>
              <a:ea typeface="+mn-ea"/>
              <a:cs typeface="+mn-cs"/>
            </a:endParaRPr>
          </a:p>
        </p:txBody>
      </p:sp>
      <p:sp>
        <p:nvSpPr>
          <p:cNvPr id="7" name="Text Box 89">
            <a:extLst>
              <a:ext uri="{FF2B5EF4-FFF2-40B4-BE49-F238E27FC236}">
                <a16:creationId xmlns:a16="http://schemas.microsoft.com/office/drawing/2014/main" id="{A75E245C-8A85-4868-8149-5DD92ED52011}"/>
              </a:ext>
            </a:extLst>
          </p:cNvPr>
          <p:cNvSpPr txBox="1">
            <a:spLocks noChangeArrowheads="1"/>
          </p:cNvSpPr>
          <p:nvPr/>
        </p:nvSpPr>
        <p:spPr bwMode="auto">
          <a:xfrm>
            <a:off x="5762965" y="1022092"/>
            <a:ext cx="2267924" cy="276999"/>
          </a:xfrm>
          <a:prstGeom prst="rect">
            <a:avLst/>
          </a:prstGeom>
          <a:solidFill>
            <a:schemeClr val="bg1"/>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9900CC"/>
                </a:solidFill>
                <a:effectLst/>
                <a:uLnTx/>
                <a:uFillTx/>
                <a:latin typeface="Helvetica" pitchFamily="34" charset="0"/>
                <a:ea typeface="+mn-ea"/>
                <a:cs typeface="+mn-cs"/>
              </a:rPr>
              <a:t>Imaginary correction factor.</a:t>
            </a:r>
            <a:endParaRPr kumimoji="0" lang="en-US" sz="1800" b="1" i="0" u="none" strike="noStrike" kern="1200" cap="none" spc="0" normalizeH="0" baseline="0" noProof="0" dirty="0">
              <a:ln>
                <a:noFill/>
              </a:ln>
              <a:solidFill>
                <a:srgbClr val="9900CC"/>
              </a:solidFill>
              <a:effectLst/>
              <a:uLnTx/>
              <a:uFillTx/>
              <a:latin typeface="Helvetica" pitchFamily="34" charset="0"/>
              <a:ea typeface="+mn-ea"/>
              <a:cs typeface="+mn-cs"/>
            </a:endParaRPr>
          </a:p>
        </p:txBody>
      </p:sp>
      <p:sp>
        <p:nvSpPr>
          <p:cNvPr id="8" name="Text Box 99">
            <a:extLst>
              <a:ext uri="{FF2B5EF4-FFF2-40B4-BE49-F238E27FC236}">
                <a16:creationId xmlns:a16="http://schemas.microsoft.com/office/drawing/2014/main" id="{B8393BB2-B742-4F3A-918B-CDE6A9281D76}"/>
              </a:ext>
            </a:extLst>
          </p:cNvPr>
          <p:cNvSpPr txBox="1">
            <a:spLocks noChangeArrowheads="1"/>
          </p:cNvSpPr>
          <p:nvPr/>
        </p:nvSpPr>
        <p:spPr bwMode="auto">
          <a:xfrm>
            <a:off x="981943" y="819514"/>
            <a:ext cx="12112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Helvetica" pitchFamily="34" charset="0"/>
                <a:ea typeface="+mn-ea"/>
                <a:cs typeface="+mn-cs"/>
              </a:rPr>
              <a:t>Form factor of heavy atom</a:t>
            </a:r>
          </a:p>
        </p:txBody>
      </p:sp>
    </p:spTree>
    <p:extLst>
      <p:ext uri="{BB962C8B-B14F-4D97-AF65-F5344CB8AC3E}">
        <p14:creationId xmlns:p14="http://schemas.microsoft.com/office/powerpoint/2010/main" val="40088680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539" y="284514"/>
            <a:ext cx="8686800" cy="1143000"/>
          </a:xfrm>
        </p:spPr>
        <p:txBody>
          <a:bodyPr/>
          <a:lstStyle/>
          <a:p>
            <a:pPr algn="l"/>
            <a:r>
              <a:rPr lang="en-US" sz="3200" dirty="0">
                <a:latin typeface="Helvetica" panose="020B0604020202020204" pitchFamily="34" charset="0"/>
                <a:cs typeface="Helvetica" panose="020B0604020202020204" pitchFamily="34" charset="0"/>
              </a:rPr>
              <a:t>Calculate an experimental electron density map of proteinase K using SIRAS phases</a:t>
            </a:r>
          </a:p>
        </p:txBody>
      </p:sp>
      <p:sp>
        <p:nvSpPr>
          <p:cNvPr id="3" name="Text Box 7"/>
          <p:cNvSpPr txBox="1">
            <a:spLocks noChangeArrowheads="1"/>
          </p:cNvSpPr>
          <p:nvPr/>
        </p:nvSpPr>
        <p:spPr bwMode="auto">
          <a:xfrm>
            <a:off x="676844" y="1701467"/>
            <a:ext cx="7927171"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600" b="0" dirty="0">
                <a:cs typeface="Arial" charset="0"/>
              </a:rPr>
              <a:t>Fourier synthesis</a:t>
            </a:r>
          </a:p>
          <a:p>
            <a:pPr algn="ctr"/>
            <a:r>
              <a:rPr lang="en-US" altLang="en-US" sz="3600" dirty="0">
                <a:latin typeface="Symbol" pitchFamily="18" charset="2"/>
              </a:rPr>
              <a:t>r</a:t>
            </a:r>
            <a:r>
              <a:rPr lang="en-US" altLang="en-US" sz="3600" dirty="0"/>
              <a:t>(xyz)=</a:t>
            </a:r>
            <a:r>
              <a:rPr lang="en-US" altLang="en-US" sz="4400" dirty="0">
                <a:latin typeface="Symbol" pitchFamily="18" charset="2"/>
              </a:rPr>
              <a:t>S </a:t>
            </a:r>
            <a:r>
              <a:rPr lang="en-US" altLang="en-US" sz="3600" dirty="0">
                <a:solidFill>
                  <a:srgbClr val="3366FF"/>
                </a:solidFill>
              </a:rPr>
              <a:t>|</a:t>
            </a:r>
            <a:r>
              <a:rPr lang="en-US" altLang="en-US" sz="3600" dirty="0" err="1">
                <a:solidFill>
                  <a:srgbClr val="3366FF"/>
                </a:solidFill>
              </a:rPr>
              <a:t>F</a:t>
            </a:r>
            <a:r>
              <a:rPr lang="en-US" altLang="en-US" sz="3600" baseline="-25000" dirty="0" err="1">
                <a:solidFill>
                  <a:srgbClr val="3366FF"/>
                </a:solidFill>
              </a:rPr>
              <a:t>hkl</a:t>
            </a:r>
            <a:r>
              <a:rPr lang="en-US" altLang="en-US" sz="3600" dirty="0">
                <a:solidFill>
                  <a:srgbClr val="3366FF"/>
                </a:solidFill>
              </a:rPr>
              <a:t>| </a:t>
            </a:r>
            <a:r>
              <a:rPr lang="en-US" altLang="en-US" sz="3600" dirty="0"/>
              <a:t>cos2</a:t>
            </a:r>
            <a:r>
              <a:rPr lang="en-US" altLang="en-US" sz="3600" dirty="0">
                <a:latin typeface="Symbol" pitchFamily="18" charset="2"/>
              </a:rPr>
              <a:t>p</a:t>
            </a:r>
            <a:r>
              <a:rPr lang="en-US" altLang="en-US" sz="3600" dirty="0"/>
              <a:t>(</a:t>
            </a:r>
            <a:r>
              <a:rPr lang="en-US" altLang="en-US" sz="3600" dirty="0" err="1"/>
              <a:t>hx+ky+lz</a:t>
            </a:r>
            <a:r>
              <a:rPr lang="en-US" altLang="en-US" sz="3600" dirty="0"/>
              <a:t> -</a:t>
            </a:r>
            <a:r>
              <a:rPr lang="en-US" altLang="en-US" sz="3600" dirty="0" err="1">
                <a:solidFill>
                  <a:srgbClr val="3366FF"/>
                </a:solidFill>
                <a:latin typeface="Symbol" pitchFamily="18" charset="2"/>
              </a:rPr>
              <a:t>a</a:t>
            </a:r>
            <a:r>
              <a:rPr lang="en-US" altLang="en-US" sz="3600" baseline="-25000" dirty="0" err="1">
                <a:solidFill>
                  <a:srgbClr val="3366FF"/>
                </a:solidFill>
              </a:rPr>
              <a:t>hkl</a:t>
            </a:r>
            <a:r>
              <a:rPr lang="en-US" altLang="en-US" sz="3600" dirty="0"/>
              <a:t>)</a:t>
            </a:r>
          </a:p>
          <a:p>
            <a:pPr algn="l"/>
            <a:r>
              <a:rPr lang="en-US" altLang="en-US" sz="3600" dirty="0"/>
              <a:t>             </a:t>
            </a:r>
            <a:r>
              <a:rPr lang="en-US" altLang="en-US" sz="2400" baseline="100000" dirty="0" err="1"/>
              <a:t>hkl</a:t>
            </a:r>
            <a:endParaRPr lang="en-US" altLang="en-US" sz="2400" baseline="100000" dirty="0"/>
          </a:p>
        </p:txBody>
      </p:sp>
      <p:sp>
        <p:nvSpPr>
          <p:cNvPr id="4" name="TextBox 3">
            <a:extLst>
              <a:ext uri="{FF2B5EF4-FFF2-40B4-BE49-F238E27FC236}">
                <a16:creationId xmlns:a16="http://schemas.microsoft.com/office/drawing/2014/main" id="{B41A7882-3912-4EE3-9D11-C1F255E60A45}"/>
              </a:ext>
            </a:extLst>
          </p:cNvPr>
          <p:cNvSpPr txBox="1"/>
          <p:nvPr/>
        </p:nvSpPr>
        <p:spPr>
          <a:xfrm>
            <a:off x="676844" y="4295951"/>
            <a:ext cx="8015003" cy="1815882"/>
          </a:xfrm>
          <a:prstGeom prst="rect">
            <a:avLst/>
          </a:prstGeom>
          <a:noFill/>
        </p:spPr>
        <p:txBody>
          <a:bodyPr wrap="square" rtlCol="0">
            <a:spAutoFit/>
          </a:bodyPr>
          <a:lstStyle/>
          <a:p>
            <a:pPr marL="228600" indent="-228600" algn="l">
              <a:buFont typeface="+mj-lt"/>
              <a:buAutoNum type="arabicPeriod"/>
            </a:pPr>
            <a:r>
              <a:rPr lang="en-US" sz="1400" b="0" dirty="0"/>
              <a:t>We will calculate isomorphous </a:t>
            </a:r>
            <a:r>
              <a:rPr lang="en-US" sz="1400" dirty="0"/>
              <a:t>difference Patterson maps </a:t>
            </a:r>
            <a:r>
              <a:rPr lang="en-US" sz="1400" b="0" dirty="0"/>
              <a:t>from the diffraction data you collected and determine if heavy atoms are bound by looking for peaks on Harker sections.</a:t>
            </a:r>
          </a:p>
          <a:p>
            <a:pPr marL="228600" indent="-228600" algn="l">
              <a:buFont typeface="+mj-lt"/>
              <a:buAutoNum type="arabicPeriod"/>
            </a:pPr>
            <a:r>
              <a:rPr lang="en-US" sz="1400" b="0" dirty="0"/>
              <a:t>We will </a:t>
            </a:r>
            <a:r>
              <a:rPr lang="en-US" sz="1400" dirty="0"/>
              <a:t>determine the heavy atom coordinates (</a:t>
            </a:r>
            <a:r>
              <a:rPr lang="en-US" sz="1400" dirty="0" err="1"/>
              <a:t>x,y,z</a:t>
            </a:r>
            <a:r>
              <a:rPr lang="en-US" sz="1400" dirty="0"/>
              <a:t>)</a:t>
            </a:r>
            <a:r>
              <a:rPr lang="en-US" sz="1400" b="0" dirty="0"/>
              <a:t> using direct methods and </a:t>
            </a:r>
            <a:r>
              <a:rPr lang="en-US" sz="1400" dirty="0"/>
              <a:t>verify the heavy atom coordinates (</a:t>
            </a:r>
            <a:r>
              <a:rPr lang="en-US" sz="1400" dirty="0" err="1"/>
              <a:t>x,y,z</a:t>
            </a:r>
            <a:r>
              <a:rPr lang="en-US" sz="1400" b="0" dirty="0"/>
              <a:t>) accurately predict the observed difference Patterson peak positions (</a:t>
            </a:r>
            <a:r>
              <a:rPr lang="en-US" sz="1400" b="0" dirty="0" err="1"/>
              <a:t>u,v,w</a:t>
            </a:r>
            <a:r>
              <a:rPr lang="en-US" sz="1400" b="0" dirty="0"/>
              <a:t>).</a:t>
            </a:r>
          </a:p>
          <a:p>
            <a:pPr marL="228600" indent="-228600" algn="l">
              <a:buFont typeface="+mj-lt"/>
              <a:buAutoNum type="arabicPeriod"/>
            </a:pPr>
            <a:r>
              <a:rPr lang="en-US" sz="1400" b="0" dirty="0"/>
              <a:t>We will </a:t>
            </a:r>
            <a:r>
              <a:rPr lang="en-US" sz="1400" dirty="0"/>
              <a:t>calculate </a:t>
            </a:r>
            <a:r>
              <a:rPr lang="en-US" altLang="en-US" sz="1400" dirty="0">
                <a:solidFill>
                  <a:srgbClr val="3366FF"/>
                </a:solidFill>
              </a:rPr>
              <a:t>|</a:t>
            </a:r>
            <a:r>
              <a:rPr lang="en-US" altLang="en-US" sz="1400" dirty="0" err="1">
                <a:solidFill>
                  <a:srgbClr val="3366FF"/>
                </a:solidFill>
              </a:rPr>
              <a:t>F</a:t>
            </a:r>
            <a:r>
              <a:rPr lang="en-US" altLang="en-US" sz="1400" baseline="30000" dirty="0" err="1">
                <a:solidFill>
                  <a:srgbClr val="3366FF"/>
                </a:solidFill>
              </a:rPr>
              <a:t>best</a:t>
            </a:r>
            <a:r>
              <a:rPr lang="en-US" altLang="en-US" sz="1400" dirty="0">
                <a:solidFill>
                  <a:srgbClr val="3366FF"/>
                </a:solidFill>
              </a:rPr>
              <a:t>| </a:t>
            </a:r>
            <a:r>
              <a:rPr lang="en-US" altLang="en-US" sz="1400" dirty="0">
                <a:solidFill>
                  <a:schemeClr val="tx2">
                    <a:lumMod val="10000"/>
                  </a:schemeClr>
                </a:solidFill>
              </a:rPr>
              <a:t>&amp;</a:t>
            </a:r>
            <a:r>
              <a:rPr lang="en-US" altLang="en-US" sz="1400" dirty="0">
                <a:solidFill>
                  <a:srgbClr val="3366FF"/>
                </a:solidFill>
              </a:rPr>
              <a:t> </a:t>
            </a:r>
            <a:r>
              <a:rPr lang="en-US" sz="1400" dirty="0"/>
              <a:t>phases </a:t>
            </a:r>
            <a:r>
              <a:rPr lang="en-US" altLang="en-US" sz="1400" dirty="0">
                <a:solidFill>
                  <a:srgbClr val="3366FF"/>
                </a:solidFill>
                <a:latin typeface="Symbol" pitchFamily="18" charset="2"/>
              </a:rPr>
              <a:t>a </a:t>
            </a:r>
            <a:r>
              <a:rPr lang="en-US" sz="1400" b="0" dirty="0"/>
              <a:t>using isomorphous replacement and anomalous scattering (SIRAS), calculate an electron density map, and then improve the map by density modification.</a:t>
            </a:r>
          </a:p>
          <a:p>
            <a:pPr marL="228600" indent="-228600" algn="l">
              <a:buFont typeface="+mj-lt"/>
              <a:buAutoNum type="arabicPeriod"/>
            </a:pPr>
            <a:r>
              <a:rPr lang="en-US" sz="1400" b="0" dirty="0"/>
              <a:t>We will examine the map and start building an atomic model to fit the map.</a:t>
            </a:r>
          </a:p>
        </p:txBody>
      </p:sp>
      <p:sp>
        <p:nvSpPr>
          <p:cNvPr id="5" name="Rectangle 4">
            <a:extLst>
              <a:ext uri="{FF2B5EF4-FFF2-40B4-BE49-F238E27FC236}">
                <a16:creationId xmlns:a16="http://schemas.microsoft.com/office/drawing/2014/main" id="{FB14FAD8-6E07-4C42-84DA-F80783F7F10A}"/>
              </a:ext>
            </a:extLst>
          </p:cNvPr>
          <p:cNvSpPr/>
          <p:nvPr/>
        </p:nvSpPr>
        <p:spPr>
          <a:xfrm>
            <a:off x="3073677" y="2362242"/>
            <a:ext cx="723275" cy="369332"/>
          </a:xfrm>
          <a:prstGeom prst="rect">
            <a:avLst/>
          </a:prstGeom>
        </p:spPr>
        <p:txBody>
          <a:bodyPr wrap="none">
            <a:spAutoFit/>
          </a:bodyPr>
          <a:lstStyle/>
          <a:p>
            <a:r>
              <a:rPr lang="en-US" altLang="en-US" sz="1800" dirty="0"/>
              <a:t> </a:t>
            </a:r>
            <a:r>
              <a:rPr lang="en-US" altLang="en-US" sz="1800" dirty="0">
                <a:solidFill>
                  <a:srgbClr val="3366FF"/>
                </a:solidFill>
              </a:rPr>
              <a:t>best</a:t>
            </a:r>
            <a:endParaRPr lang="en-US" sz="1800" dirty="0">
              <a:solidFill>
                <a:srgbClr val="3366FF"/>
              </a:solidFill>
            </a:endParaRPr>
          </a:p>
        </p:txBody>
      </p:sp>
      <p:sp>
        <p:nvSpPr>
          <p:cNvPr id="6" name="TextBox 5">
            <a:extLst>
              <a:ext uri="{FF2B5EF4-FFF2-40B4-BE49-F238E27FC236}">
                <a16:creationId xmlns:a16="http://schemas.microsoft.com/office/drawing/2014/main" id="{626A5C66-4126-444F-914E-2620E7EFBF81}"/>
              </a:ext>
            </a:extLst>
          </p:cNvPr>
          <p:cNvSpPr txBox="1"/>
          <p:nvPr/>
        </p:nvSpPr>
        <p:spPr>
          <a:xfrm>
            <a:off x="3654018" y="3394238"/>
            <a:ext cx="3826689" cy="369332"/>
          </a:xfrm>
          <a:prstGeom prst="rect">
            <a:avLst/>
          </a:prstGeom>
          <a:noFill/>
        </p:spPr>
        <p:txBody>
          <a:bodyPr wrap="none" rtlCol="0">
            <a:spAutoFit/>
          </a:bodyPr>
          <a:lstStyle/>
          <a:p>
            <a:r>
              <a:rPr lang="en-US" sz="1800" b="0" dirty="0"/>
              <a:t>Where do these values come from?</a:t>
            </a:r>
          </a:p>
        </p:txBody>
      </p:sp>
      <p:cxnSp>
        <p:nvCxnSpPr>
          <p:cNvPr id="9" name="Straight Arrow Connector 8">
            <a:extLst>
              <a:ext uri="{FF2B5EF4-FFF2-40B4-BE49-F238E27FC236}">
                <a16:creationId xmlns:a16="http://schemas.microsoft.com/office/drawing/2014/main" id="{808F4BF3-FACA-4208-B4CC-1ED00C34EBD2}"/>
              </a:ext>
            </a:extLst>
          </p:cNvPr>
          <p:cNvCxnSpPr>
            <a:cxnSpLocks/>
          </p:cNvCxnSpPr>
          <p:nvPr/>
        </p:nvCxnSpPr>
        <p:spPr>
          <a:xfrm flipV="1">
            <a:off x="5791200" y="2903792"/>
            <a:ext cx="2028825" cy="596157"/>
          </a:xfrm>
          <a:prstGeom prst="straightConnector1">
            <a:avLst/>
          </a:prstGeom>
          <a:ln>
            <a:solidFill>
              <a:srgbClr val="3366FF"/>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20B743A-90F2-45EB-8CE2-3E5DFE0EC49B}"/>
              </a:ext>
            </a:extLst>
          </p:cNvPr>
          <p:cNvCxnSpPr>
            <a:cxnSpLocks/>
          </p:cNvCxnSpPr>
          <p:nvPr/>
        </p:nvCxnSpPr>
        <p:spPr>
          <a:xfrm flipH="1" flipV="1">
            <a:off x="3533776" y="3072117"/>
            <a:ext cx="2033586" cy="439004"/>
          </a:xfrm>
          <a:prstGeom prst="straightConnector1">
            <a:avLst/>
          </a:prstGeom>
          <a:ln>
            <a:solidFill>
              <a:srgbClr val="3366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72882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52707-7B6A-4B3B-A90C-338E693969F7}"/>
              </a:ext>
            </a:extLst>
          </p:cNvPr>
          <p:cNvSpPr>
            <a:spLocks noGrp="1"/>
          </p:cNvSpPr>
          <p:nvPr>
            <p:ph type="title"/>
          </p:nvPr>
        </p:nvSpPr>
        <p:spPr/>
        <p:txBody>
          <a:bodyPr/>
          <a:lstStyle/>
          <a:p>
            <a:r>
              <a:rPr lang="en-US" dirty="0"/>
              <a:t>Calculate phases using SIRAS</a:t>
            </a:r>
          </a:p>
        </p:txBody>
      </p:sp>
      <p:pic>
        <p:nvPicPr>
          <p:cNvPr id="4" name="Picture 3">
            <a:extLst>
              <a:ext uri="{FF2B5EF4-FFF2-40B4-BE49-F238E27FC236}">
                <a16:creationId xmlns:a16="http://schemas.microsoft.com/office/drawing/2014/main" id="{79F40D9E-D606-4F69-A360-162505520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347" y="1509311"/>
            <a:ext cx="5363678" cy="6858000"/>
          </a:xfrm>
          <a:prstGeom prst="rect">
            <a:avLst/>
          </a:prstGeom>
        </p:spPr>
      </p:pic>
      <p:pic>
        <p:nvPicPr>
          <p:cNvPr id="5" name="Graphic 4" descr="Right pointing backhand index">
            <a:extLst>
              <a:ext uri="{FF2B5EF4-FFF2-40B4-BE49-F238E27FC236}">
                <a16:creationId xmlns:a16="http://schemas.microsoft.com/office/drawing/2014/main" id="{6C01CB1C-BDA0-4FBF-838C-451F7BF6BA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237232" flipV="1">
            <a:off x="4057206" y="3549976"/>
            <a:ext cx="756400" cy="756400"/>
          </a:xfrm>
          <a:prstGeom prst="rect">
            <a:avLst/>
          </a:prstGeom>
        </p:spPr>
      </p:pic>
      <p:pic>
        <p:nvPicPr>
          <p:cNvPr id="6" name="Graphic 5" descr="Right pointing backhand index">
            <a:extLst>
              <a:ext uri="{FF2B5EF4-FFF2-40B4-BE49-F238E27FC236}">
                <a16:creationId xmlns:a16="http://schemas.microsoft.com/office/drawing/2014/main" id="{4ADD9C85-CA02-4F5D-80CE-BA15AE1AFC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237232" flipV="1">
            <a:off x="6594439" y="3260075"/>
            <a:ext cx="914400" cy="914400"/>
          </a:xfrm>
          <a:prstGeom prst="rect">
            <a:avLst/>
          </a:prstGeom>
        </p:spPr>
      </p:pic>
      <p:sp>
        <p:nvSpPr>
          <p:cNvPr id="8" name="Rectangle 7">
            <a:extLst>
              <a:ext uri="{FF2B5EF4-FFF2-40B4-BE49-F238E27FC236}">
                <a16:creationId xmlns:a16="http://schemas.microsoft.com/office/drawing/2014/main" id="{F63CEE6A-A7B3-4748-9FE6-B6DBA7A28725}"/>
              </a:ext>
            </a:extLst>
          </p:cNvPr>
          <p:cNvSpPr/>
          <p:nvPr/>
        </p:nvSpPr>
        <p:spPr>
          <a:xfrm>
            <a:off x="2011347" y="4320722"/>
            <a:ext cx="4819111" cy="363749"/>
          </a:xfrm>
          <a:prstGeom prst="rect">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Right pointing backhand index">
            <a:extLst>
              <a:ext uri="{FF2B5EF4-FFF2-40B4-BE49-F238E27FC236}">
                <a16:creationId xmlns:a16="http://schemas.microsoft.com/office/drawing/2014/main" id="{34478FEF-4C54-495F-81F2-8769FE54C7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2237232" flipV="1">
            <a:off x="5512949" y="4058559"/>
            <a:ext cx="914400" cy="914400"/>
          </a:xfrm>
          <a:prstGeom prst="rect">
            <a:avLst/>
          </a:prstGeom>
        </p:spPr>
      </p:pic>
      <p:sp>
        <p:nvSpPr>
          <p:cNvPr id="9" name="Rectangle 8">
            <a:extLst>
              <a:ext uri="{FF2B5EF4-FFF2-40B4-BE49-F238E27FC236}">
                <a16:creationId xmlns:a16="http://schemas.microsoft.com/office/drawing/2014/main" id="{28BBBFF8-D955-4FCC-9282-497891A7F93A}"/>
              </a:ext>
            </a:extLst>
          </p:cNvPr>
          <p:cNvSpPr/>
          <p:nvPr/>
        </p:nvSpPr>
        <p:spPr>
          <a:xfrm>
            <a:off x="2025850" y="6197495"/>
            <a:ext cx="5106803" cy="1888886"/>
          </a:xfrm>
          <a:prstGeom prst="rect">
            <a:avLst/>
          </a:prstGeom>
          <a:solidFill>
            <a:schemeClr val="accent3">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23415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32858-79B9-4CC9-828B-742013D3A5BD}"/>
              </a:ext>
            </a:extLst>
          </p:cNvPr>
          <p:cNvSpPr>
            <a:spLocks noGrp="1"/>
          </p:cNvSpPr>
          <p:nvPr>
            <p:ph type="title"/>
          </p:nvPr>
        </p:nvSpPr>
        <p:spPr/>
        <p:txBody>
          <a:bodyPr/>
          <a:lstStyle/>
          <a:p>
            <a:r>
              <a:rPr lang="en-US" dirty="0"/>
              <a:t>Clear indication original hand is correct.</a:t>
            </a:r>
          </a:p>
        </p:txBody>
      </p:sp>
      <p:pic>
        <p:nvPicPr>
          <p:cNvPr id="4" name="Picture 3">
            <a:extLst>
              <a:ext uri="{FF2B5EF4-FFF2-40B4-BE49-F238E27FC236}">
                <a16:creationId xmlns:a16="http://schemas.microsoft.com/office/drawing/2014/main" id="{FCA6D373-1957-433C-B414-34AC0F8C66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17" y="2273422"/>
            <a:ext cx="4076126" cy="2508385"/>
          </a:xfrm>
          <a:prstGeom prst="rect">
            <a:avLst/>
          </a:prstGeom>
        </p:spPr>
      </p:pic>
      <p:pic>
        <p:nvPicPr>
          <p:cNvPr id="6" name="Picture 5">
            <a:extLst>
              <a:ext uri="{FF2B5EF4-FFF2-40B4-BE49-F238E27FC236}">
                <a16:creationId xmlns:a16="http://schemas.microsoft.com/office/drawing/2014/main" id="{37778675-6813-4DA5-8F5E-DC9F384473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5567" y="2273422"/>
            <a:ext cx="4076126" cy="2508385"/>
          </a:xfrm>
          <a:prstGeom prst="rect">
            <a:avLst/>
          </a:prstGeom>
        </p:spPr>
      </p:pic>
    </p:spTree>
    <p:extLst>
      <p:ext uri="{BB962C8B-B14F-4D97-AF65-F5344CB8AC3E}">
        <p14:creationId xmlns:p14="http://schemas.microsoft.com/office/powerpoint/2010/main" val="15692995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A2B095-2259-4743-A527-8276D23EC7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759379"/>
            <a:ext cx="4338333" cy="5546993"/>
          </a:xfrm>
          <a:prstGeom prst="rect">
            <a:avLst/>
          </a:prstGeom>
        </p:spPr>
      </p:pic>
      <p:pic>
        <p:nvPicPr>
          <p:cNvPr id="7" name="Picture 6">
            <a:extLst>
              <a:ext uri="{FF2B5EF4-FFF2-40B4-BE49-F238E27FC236}">
                <a16:creationId xmlns:a16="http://schemas.microsoft.com/office/drawing/2014/main" id="{98363A35-1AD2-4AF0-B473-C706BC3F3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20" y="759379"/>
            <a:ext cx="4338332" cy="5546993"/>
          </a:xfrm>
          <a:prstGeom prst="rect">
            <a:avLst/>
          </a:prstGeom>
        </p:spPr>
      </p:pic>
      <p:sp>
        <p:nvSpPr>
          <p:cNvPr id="9" name="Rectangle 8">
            <a:extLst>
              <a:ext uri="{FF2B5EF4-FFF2-40B4-BE49-F238E27FC236}">
                <a16:creationId xmlns:a16="http://schemas.microsoft.com/office/drawing/2014/main" id="{DCBD970C-A62F-4D30-BF22-F63FA17F6569}"/>
              </a:ext>
            </a:extLst>
          </p:cNvPr>
          <p:cNvSpPr/>
          <p:nvPr/>
        </p:nvSpPr>
        <p:spPr>
          <a:xfrm>
            <a:off x="0" y="5089793"/>
            <a:ext cx="1619480" cy="18728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Right pointing backhand index">
            <a:extLst>
              <a:ext uri="{FF2B5EF4-FFF2-40B4-BE49-F238E27FC236}">
                <a16:creationId xmlns:a16="http://schemas.microsoft.com/office/drawing/2014/main" id="{1428FC37-807F-4D45-9FE5-9176A6D62C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2237232" flipV="1">
            <a:off x="6023200" y="5035489"/>
            <a:ext cx="914400" cy="914400"/>
          </a:xfrm>
          <a:prstGeom prst="rect">
            <a:avLst/>
          </a:prstGeom>
        </p:spPr>
      </p:pic>
      <p:sp>
        <p:nvSpPr>
          <p:cNvPr id="11" name="Rectangle 10">
            <a:extLst>
              <a:ext uri="{FF2B5EF4-FFF2-40B4-BE49-F238E27FC236}">
                <a16:creationId xmlns:a16="http://schemas.microsoft.com/office/drawing/2014/main" id="{73A1CCCD-8D43-46DA-8640-DCF23EA4F2DB}"/>
              </a:ext>
            </a:extLst>
          </p:cNvPr>
          <p:cNvSpPr/>
          <p:nvPr/>
        </p:nvSpPr>
        <p:spPr>
          <a:xfrm>
            <a:off x="4433452" y="5159560"/>
            <a:ext cx="1619480" cy="18728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Right pointing backhand index">
            <a:extLst>
              <a:ext uri="{FF2B5EF4-FFF2-40B4-BE49-F238E27FC236}">
                <a16:creationId xmlns:a16="http://schemas.microsoft.com/office/drawing/2014/main" id="{C334696C-5B0A-45EE-AB25-4478A35A47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2237232" flipV="1">
            <a:off x="1639644" y="5035488"/>
            <a:ext cx="914400" cy="914400"/>
          </a:xfrm>
          <a:prstGeom prst="rect">
            <a:avLst/>
          </a:prstGeom>
        </p:spPr>
      </p:pic>
      <p:sp>
        <p:nvSpPr>
          <p:cNvPr id="13" name="TextBox 12">
            <a:extLst>
              <a:ext uri="{FF2B5EF4-FFF2-40B4-BE49-F238E27FC236}">
                <a16:creationId xmlns:a16="http://schemas.microsoft.com/office/drawing/2014/main" id="{51BD9D57-8D30-449C-8B2B-421E4F9B77DC}"/>
              </a:ext>
            </a:extLst>
          </p:cNvPr>
          <p:cNvSpPr txBox="1"/>
          <p:nvPr/>
        </p:nvSpPr>
        <p:spPr>
          <a:xfrm>
            <a:off x="2415013" y="5449804"/>
            <a:ext cx="1590231" cy="369332"/>
          </a:xfrm>
          <a:prstGeom prst="rect">
            <a:avLst/>
          </a:prstGeom>
          <a:solidFill>
            <a:srgbClr val="FFFFFF">
              <a:alpha val="80000"/>
            </a:srgbClr>
          </a:solidFill>
        </p:spPr>
        <p:txBody>
          <a:bodyPr wrap="square" rtlCol="0">
            <a:spAutoFit/>
          </a:bodyPr>
          <a:lstStyle/>
          <a:p>
            <a:pPr algn="l"/>
            <a:r>
              <a:rPr lang="en-US" sz="1800" b="0" dirty="0"/>
              <a:t>Original hand</a:t>
            </a:r>
          </a:p>
        </p:txBody>
      </p:sp>
      <p:sp>
        <p:nvSpPr>
          <p:cNvPr id="14" name="TextBox 13">
            <a:extLst>
              <a:ext uri="{FF2B5EF4-FFF2-40B4-BE49-F238E27FC236}">
                <a16:creationId xmlns:a16="http://schemas.microsoft.com/office/drawing/2014/main" id="{AF33B2D3-2198-4747-A3D7-99FB22CB3BBF}"/>
              </a:ext>
            </a:extLst>
          </p:cNvPr>
          <p:cNvSpPr txBox="1"/>
          <p:nvPr/>
        </p:nvSpPr>
        <p:spPr>
          <a:xfrm>
            <a:off x="6741166" y="5492688"/>
            <a:ext cx="1590231" cy="369332"/>
          </a:xfrm>
          <a:prstGeom prst="rect">
            <a:avLst/>
          </a:prstGeom>
          <a:solidFill>
            <a:srgbClr val="FFFFFF">
              <a:alpha val="80000"/>
            </a:srgbClr>
          </a:solidFill>
        </p:spPr>
        <p:txBody>
          <a:bodyPr wrap="square" rtlCol="0">
            <a:spAutoFit/>
          </a:bodyPr>
          <a:lstStyle/>
          <a:p>
            <a:pPr algn="l"/>
            <a:r>
              <a:rPr lang="en-US" sz="1800" b="0" dirty="0"/>
              <a:t>Inverted hand</a:t>
            </a:r>
          </a:p>
        </p:txBody>
      </p:sp>
    </p:spTree>
    <p:extLst>
      <p:ext uri="{BB962C8B-B14F-4D97-AF65-F5344CB8AC3E}">
        <p14:creationId xmlns:p14="http://schemas.microsoft.com/office/powerpoint/2010/main" val="18442436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Text Box 4"/>
          <p:cNvSpPr txBox="1">
            <a:spLocks noChangeArrowheads="1"/>
          </p:cNvSpPr>
          <p:nvPr/>
        </p:nvSpPr>
        <p:spPr bwMode="auto">
          <a:xfrm>
            <a:off x="1928813" y="288925"/>
            <a:ext cx="368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Density modification</a:t>
            </a:r>
          </a:p>
        </p:txBody>
      </p:sp>
      <p:sp>
        <p:nvSpPr>
          <p:cNvPr id="204805" name="Text Box 5"/>
          <p:cNvSpPr txBox="1">
            <a:spLocks noChangeArrowheads="1"/>
          </p:cNvSpPr>
          <p:nvPr/>
        </p:nvSpPr>
        <p:spPr bwMode="auto">
          <a:xfrm>
            <a:off x="3109913" y="1177925"/>
            <a:ext cx="6034087"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r>
              <a:rPr lang="en-US" altLang="en-US" b="0" dirty="0">
                <a:latin typeface="Helvetica" pitchFamily="34" charset="0"/>
              </a:rPr>
              <a:t>A) Solvent flattening.</a:t>
            </a:r>
          </a:p>
          <a:p>
            <a:pPr lvl="1">
              <a:buFontTx/>
              <a:buChar char="•"/>
            </a:pPr>
            <a:r>
              <a:rPr lang="en-US" altLang="en-US" b="0" dirty="0">
                <a:latin typeface="Helvetica" pitchFamily="34" charset="0"/>
              </a:rPr>
              <a:t>Calculate an electron density map.</a:t>
            </a:r>
          </a:p>
          <a:p>
            <a:pPr lvl="1">
              <a:buFontTx/>
              <a:buChar char="•"/>
            </a:pPr>
            <a:r>
              <a:rPr lang="en-US" altLang="en-US" b="0" dirty="0">
                <a:latin typeface="Helvetica" pitchFamily="34" charset="0"/>
              </a:rPr>
              <a:t>If </a:t>
            </a:r>
            <a:r>
              <a:rPr lang="en-US" altLang="en-US" b="0" dirty="0">
                <a:latin typeface="Symbol" pitchFamily="18" charset="2"/>
              </a:rPr>
              <a:t>r</a:t>
            </a:r>
            <a:r>
              <a:rPr lang="en-US" altLang="en-US" b="0" dirty="0">
                <a:latin typeface="Helvetica" pitchFamily="34" charset="0"/>
              </a:rPr>
              <a:t>&lt;threshold, -&gt; solvent</a:t>
            </a:r>
          </a:p>
          <a:p>
            <a:pPr lvl="1">
              <a:buFontTx/>
              <a:buChar char="•"/>
            </a:pPr>
            <a:r>
              <a:rPr lang="en-US" altLang="en-US" b="0" dirty="0">
                <a:latin typeface="Helvetica" pitchFamily="34" charset="0"/>
              </a:rPr>
              <a:t>If </a:t>
            </a:r>
            <a:r>
              <a:rPr lang="en-US" altLang="en-US" b="0" dirty="0">
                <a:latin typeface="Symbol" pitchFamily="18" charset="2"/>
              </a:rPr>
              <a:t>r</a:t>
            </a:r>
            <a:r>
              <a:rPr lang="en-US" altLang="en-US" b="0" dirty="0">
                <a:latin typeface="Helvetica" pitchFamily="34" charset="0"/>
              </a:rPr>
              <a:t>&gt;threshold -&gt; protein</a:t>
            </a:r>
          </a:p>
          <a:p>
            <a:pPr lvl="1">
              <a:buFontTx/>
              <a:buChar char="•"/>
            </a:pPr>
            <a:r>
              <a:rPr lang="en-US" altLang="en-US" b="0" dirty="0">
                <a:latin typeface="Helvetica" pitchFamily="34" charset="0"/>
              </a:rPr>
              <a:t>Build a mask</a:t>
            </a:r>
          </a:p>
          <a:p>
            <a:pPr lvl="1">
              <a:buFontTx/>
              <a:buChar char="•"/>
            </a:pPr>
            <a:r>
              <a:rPr lang="en-US" altLang="en-US" b="0" dirty="0">
                <a:latin typeface="Helvetica" pitchFamily="34" charset="0"/>
              </a:rPr>
              <a:t>Set density value in solvent region to a constant (low).</a:t>
            </a:r>
          </a:p>
          <a:p>
            <a:pPr lvl="1">
              <a:buFontTx/>
              <a:buChar char="•"/>
            </a:pPr>
            <a:r>
              <a:rPr lang="en-US" altLang="en-US" b="0" dirty="0">
                <a:latin typeface="Helvetica" pitchFamily="34" charset="0"/>
              </a:rPr>
              <a:t>Transform flattened map to structure factors</a:t>
            </a:r>
          </a:p>
          <a:p>
            <a:pPr lvl="1">
              <a:buFontTx/>
              <a:buChar char="•"/>
            </a:pPr>
            <a:r>
              <a:rPr lang="en-US" altLang="en-US" b="0" dirty="0">
                <a:latin typeface="Helvetica" pitchFamily="34" charset="0"/>
              </a:rPr>
              <a:t>Combine modified phases with original phases. </a:t>
            </a:r>
          </a:p>
          <a:p>
            <a:pPr lvl="1">
              <a:buFontTx/>
              <a:buChar char="•"/>
            </a:pPr>
            <a:r>
              <a:rPr lang="en-US" altLang="en-US" b="0" dirty="0">
                <a:latin typeface="Helvetica" pitchFamily="34" charset="0"/>
              </a:rPr>
              <a:t>Iterate</a:t>
            </a:r>
          </a:p>
          <a:p>
            <a:pPr lvl="1">
              <a:buFontTx/>
              <a:buChar char="•"/>
            </a:pPr>
            <a:endParaRPr lang="en-US" altLang="en-US" b="0" dirty="0">
              <a:latin typeface="Helvetica" pitchFamily="34" charset="0"/>
            </a:endParaRPr>
          </a:p>
        </p:txBody>
      </p:sp>
      <p:pic>
        <p:nvPicPr>
          <p:cNvPr id="204806" name="Picture 6" descr="d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8" y="962025"/>
            <a:ext cx="2824162" cy="5895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5AFFC9-A1D5-42CE-9AEB-D1DE0EDE4C0A}"/>
              </a:ext>
            </a:extLst>
          </p:cNvPr>
          <p:cNvPicPr>
            <a:picLocks noChangeAspect="1"/>
          </p:cNvPicPr>
          <p:nvPr/>
        </p:nvPicPr>
        <p:blipFill rotWithShape="1">
          <a:blip r:embed="rId2"/>
          <a:srcRect l="37108" t="21937" r="15422" b="7448"/>
          <a:stretch/>
        </p:blipFill>
        <p:spPr>
          <a:xfrm>
            <a:off x="1156770" y="1355075"/>
            <a:ext cx="6632155" cy="4881535"/>
          </a:xfrm>
          <a:prstGeom prst="rect">
            <a:avLst/>
          </a:prstGeom>
        </p:spPr>
      </p:pic>
      <p:sp>
        <p:nvSpPr>
          <p:cNvPr id="3" name="Text Box 4">
            <a:extLst>
              <a:ext uri="{FF2B5EF4-FFF2-40B4-BE49-F238E27FC236}">
                <a16:creationId xmlns:a16="http://schemas.microsoft.com/office/drawing/2014/main" id="{109515D9-6933-4F0C-9924-047EB7781BA3}"/>
              </a:ext>
            </a:extLst>
          </p:cNvPr>
          <p:cNvSpPr txBox="1">
            <a:spLocks noChangeArrowheads="1"/>
          </p:cNvSpPr>
          <p:nvPr/>
        </p:nvSpPr>
        <p:spPr bwMode="auto">
          <a:xfrm>
            <a:off x="1853947" y="621390"/>
            <a:ext cx="543610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Density modification in </a:t>
            </a:r>
            <a:r>
              <a:rPr lang="en-US" altLang="en-US" dirty="0" err="1"/>
              <a:t>ShelxE</a:t>
            </a:r>
            <a:endParaRPr lang="en-US" altLang="en-US" dirty="0"/>
          </a:p>
        </p:txBody>
      </p:sp>
    </p:spTree>
    <p:extLst>
      <p:ext uri="{BB962C8B-B14F-4D97-AF65-F5344CB8AC3E}">
        <p14:creationId xmlns:p14="http://schemas.microsoft.com/office/powerpoint/2010/main" val="34707580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108825" y="1047750"/>
            <a:ext cx="8915399" cy="1143000"/>
          </a:xfrm>
        </p:spPr>
        <p:txBody>
          <a:bodyPr/>
          <a:lstStyle/>
          <a:p>
            <a:r>
              <a:rPr lang="en-US" sz="4000" dirty="0">
                <a:latin typeface="Helvetica" pitchFamily="34" charset="0"/>
              </a:rPr>
              <a:t>SIR              SIRAS         MIRAS</a:t>
            </a:r>
            <a:endParaRPr lang="en-US" altLang="en-US" sz="4000" b="1" dirty="0">
              <a:latin typeface="Arial" charset="0"/>
              <a:cs typeface="Arial" charset="0"/>
            </a:endParaRPr>
          </a:p>
        </p:txBody>
      </p:sp>
      <p:pic>
        <p:nvPicPr>
          <p:cNvPr id="12"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76265" y="2622578"/>
            <a:ext cx="2857500" cy="2806065"/>
          </a:xfr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5143" y="2621736"/>
            <a:ext cx="2857500" cy="280606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4890" y="2685298"/>
            <a:ext cx="2869439" cy="2817789"/>
          </a:xfrm>
          <a:prstGeom prst="rect">
            <a:avLst/>
          </a:prstGeom>
        </p:spPr>
      </p:pic>
      <p:pic>
        <p:nvPicPr>
          <p:cNvPr id="17"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2985278" y="2685439"/>
            <a:ext cx="2868908" cy="2817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0066" y="2603347"/>
            <a:ext cx="3042751" cy="2987982"/>
          </a:xfrm>
          <a:prstGeom prst="rect">
            <a:avLst/>
          </a:prstGeom>
        </p:spPr>
      </p:pic>
      <p:pic>
        <p:nvPicPr>
          <p:cNvPr id="19" name="Content Placeholder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6000455" y="2603492"/>
            <a:ext cx="3042188" cy="2987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84" y="2635172"/>
            <a:ext cx="2920637" cy="2868066"/>
          </a:xfrm>
          <a:prstGeom prst="rect">
            <a:avLst/>
          </a:prstGeom>
        </p:spPr>
      </p:pic>
      <p:pic>
        <p:nvPicPr>
          <p:cNvPr id="21" name="Content Placeholder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11796" y="2635553"/>
            <a:ext cx="2920096" cy="286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989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108825" y="1047750"/>
            <a:ext cx="8915399" cy="1143000"/>
          </a:xfrm>
        </p:spPr>
        <p:txBody>
          <a:bodyPr/>
          <a:lstStyle/>
          <a:p>
            <a:r>
              <a:rPr lang="en-US" sz="4000" dirty="0">
                <a:latin typeface="Helvetica" pitchFamily="34" charset="0"/>
              </a:rPr>
              <a:t>SIR              SIRAS         MIRAS</a:t>
            </a:r>
            <a:endParaRPr lang="en-US" altLang="en-US" sz="4000" b="1" dirty="0">
              <a:latin typeface="Arial" charset="0"/>
              <a:cs typeface="Arial" charset="0"/>
            </a:endParaRPr>
          </a:p>
        </p:txBody>
      </p:sp>
      <p:pic>
        <p:nvPicPr>
          <p:cNvPr id="12"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76265" y="2622578"/>
            <a:ext cx="2857500" cy="2806065"/>
          </a:xfr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5143" y="2621736"/>
            <a:ext cx="2857500" cy="2806065"/>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9427" y="2636264"/>
            <a:ext cx="2857500" cy="2806065"/>
          </a:xfrm>
          <a:prstGeom prst="rect">
            <a:avLst/>
          </a:prstGeom>
        </p:spPr>
      </p:pic>
      <p:pic>
        <p:nvPicPr>
          <p:cNvPr id="14" name="Content Placeholder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3137775" y="2629000"/>
            <a:ext cx="2857500" cy="2806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22" y="2636264"/>
            <a:ext cx="2857500" cy="2806065"/>
          </a:xfrm>
          <a:prstGeom prst="rect">
            <a:avLst/>
          </a:prstGeom>
        </p:spPr>
      </p:pic>
      <p:pic>
        <p:nvPicPr>
          <p:cNvPr id="16"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64278" y="2636887"/>
            <a:ext cx="2857500" cy="2806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108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2" name="Rectangle 4"/>
          <p:cNvSpPr>
            <a:spLocks noGrp="1" noChangeArrowheads="1"/>
          </p:cNvSpPr>
          <p:nvPr>
            <p:ph type="title"/>
          </p:nvPr>
        </p:nvSpPr>
        <p:spPr>
          <a:xfrm>
            <a:off x="4881563" y="446088"/>
            <a:ext cx="3651250" cy="1143000"/>
          </a:xfrm>
        </p:spPr>
        <p:txBody>
          <a:bodyPr/>
          <a:lstStyle/>
          <a:p>
            <a:r>
              <a:rPr lang="en-US" altLang="en-US" sz="2400" b="1">
                <a:latin typeface="Helvetica" pitchFamily="34" charset="0"/>
              </a:rPr>
              <a:t>MIR phased map + Solvent Flattening + Histogram Matching</a:t>
            </a:r>
          </a:p>
        </p:txBody>
      </p:sp>
      <p:pic>
        <p:nvPicPr>
          <p:cNvPr id="258054" name="Picture 6" descr="map-dm-no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5825" y="1803400"/>
            <a:ext cx="4076700" cy="4838700"/>
          </a:xfrm>
          <a:prstGeom prst="rect">
            <a:avLst/>
          </a:prstGeom>
          <a:noFill/>
          <a:ln w="9525">
            <a:solidFill>
              <a:srgbClr val="336600"/>
            </a:solidFill>
            <a:miter lim="800000"/>
            <a:headEnd/>
            <a:tailEnd/>
          </a:ln>
          <a:extLst>
            <a:ext uri="{909E8E84-426E-40DD-AFC4-6F175D3DCCD1}">
              <a14:hiddenFill xmlns:a14="http://schemas.microsoft.com/office/drawing/2010/main">
                <a:solidFill>
                  <a:srgbClr val="FFFFFF"/>
                </a:solidFill>
              </a14:hiddenFill>
            </a:ext>
          </a:extLst>
        </p:spPr>
      </p:pic>
      <p:pic>
        <p:nvPicPr>
          <p:cNvPr id="258056" name="Picture 8" descr="map-nodm-no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113" y="1803400"/>
            <a:ext cx="4076700" cy="4838700"/>
          </a:xfrm>
          <a:prstGeom prst="rect">
            <a:avLst/>
          </a:prstGeom>
          <a:noFill/>
          <a:ln w="9525">
            <a:solidFill>
              <a:srgbClr val="336600"/>
            </a:solidFill>
            <a:miter lim="800000"/>
            <a:headEnd/>
            <a:tailEnd/>
          </a:ln>
          <a:extLst>
            <a:ext uri="{909E8E84-426E-40DD-AFC4-6F175D3DCCD1}">
              <a14:hiddenFill xmlns:a14="http://schemas.microsoft.com/office/drawing/2010/main">
                <a:solidFill>
                  <a:srgbClr val="FFFFFF"/>
                </a:solidFill>
              </a14:hiddenFill>
            </a:ext>
          </a:extLst>
        </p:spPr>
      </p:pic>
      <p:sp>
        <p:nvSpPr>
          <p:cNvPr id="258057" name="Rectangle 9"/>
          <p:cNvSpPr>
            <a:spLocks noChangeArrowheads="1"/>
          </p:cNvSpPr>
          <p:nvPr/>
        </p:nvSpPr>
        <p:spPr bwMode="auto">
          <a:xfrm>
            <a:off x="450850" y="563563"/>
            <a:ext cx="36512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Times New Roman" pitchFamily="18" charset="0"/>
              </a:defRPr>
            </a:lvl1pPr>
            <a:lvl2pPr>
              <a:defRPr sz="4400">
                <a:solidFill>
                  <a:schemeClr val="tx2"/>
                </a:solidFill>
                <a:latin typeface="Times New Roman" pitchFamily="18" charset="0"/>
              </a:defRPr>
            </a:lvl2pPr>
            <a:lvl3pPr>
              <a:defRPr sz="4400">
                <a:solidFill>
                  <a:schemeClr val="tx2"/>
                </a:solidFill>
                <a:latin typeface="Times New Roman" pitchFamily="18" charset="0"/>
              </a:defRPr>
            </a:lvl3pPr>
            <a:lvl4pPr>
              <a:defRPr sz="4400">
                <a:solidFill>
                  <a:schemeClr val="tx2"/>
                </a:solidFill>
                <a:latin typeface="Times New Roman" pitchFamily="18" charset="0"/>
              </a:defRPr>
            </a:lvl4pPr>
            <a:lvl5pPr>
              <a:defRPr sz="4400">
                <a:solidFill>
                  <a:schemeClr val="tx2"/>
                </a:solidFill>
                <a:latin typeface="Times New Roman" pitchFamily="18" charset="0"/>
              </a:defRPr>
            </a:lvl5pPr>
            <a:lvl6pPr marL="457200" algn="ctr" fontAlgn="base">
              <a:spcBef>
                <a:spcPct val="0"/>
              </a:spcBef>
              <a:spcAft>
                <a:spcPct val="0"/>
              </a:spcAft>
              <a:defRPr sz="4400">
                <a:solidFill>
                  <a:schemeClr val="tx2"/>
                </a:solidFill>
                <a:latin typeface="Times New Roman" pitchFamily="18" charset="0"/>
              </a:defRPr>
            </a:lvl6pPr>
            <a:lvl7pPr marL="914400" algn="ctr" fontAlgn="base">
              <a:spcBef>
                <a:spcPct val="0"/>
              </a:spcBef>
              <a:spcAft>
                <a:spcPct val="0"/>
              </a:spcAft>
              <a:defRPr sz="4400">
                <a:solidFill>
                  <a:schemeClr val="tx2"/>
                </a:solidFill>
                <a:latin typeface="Times New Roman" pitchFamily="18" charset="0"/>
              </a:defRPr>
            </a:lvl7pPr>
            <a:lvl8pPr marL="1371600" algn="ctr" fontAlgn="base">
              <a:spcBef>
                <a:spcPct val="0"/>
              </a:spcBef>
              <a:spcAft>
                <a:spcPct val="0"/>
              </a:spcAft>
              <a:defRPr sz="4400">
                <a:solidFill>
                  <a:schemeClr val="tx2"/>
                </a:solidFill>
                <a:latin typeface="Times New Roman" pitchFamily="18" charset="0"/>
              </a:defRPr>
            </a:lvl8pPr>
            <a:lvl9pPr marL="1828800" algn="ctr" fontAlgn="base">
              <a:spcBef>
                <a:spcPct val="0"/>
              </a:spcBef>
              <a:spcAft>
                <a:spcPct val="0"/>
              </a:spcAft>
              <a:defRPr sz="4400">
                <a:solidFill>
                  <a:schemeClr val="tx2"/>
                </a:solidFill>
                <a:latin typeface="Times New Roman" pitchFamily="18" charset="0"/>
              </a:defRPr>
            </a:lvl9pPr>
          </a:lstStyle>
          <a:p>
            <a:r>
              <a:rPr lang="en-US" altLang="en-US" sz="2400">
                <a:latin typeface="Helvetica" pitchFamily="34" charset="0"/>
              </a:rPr>
              <a:t>MIRAS phased map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80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8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103" name="Picture 7" descr="map-dm-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3763" y="1792288"/>
            <a:ext cx="4076700" cy="4838700"/>
          </a:xfrm>
          <a:prstGeom prst="rect">
            <a:avLst/>
          </a:prstGeom>
          <a:noFill/>
          <a:ln w="9525">
            <a:solidFill>
              <a:srgbClr val="336600"/>
            </a:solidFill>
            <a:miter lim="800000"/>
            <a:headEnd/>
            <a:tailEnd/>
          </a:ln>
          <a:extLst>
            <a:ext uri="{909E8E84-426E-40DD-AFC4-6F175D3DCCD1}">
              <a14:hiddenFill xmlns:a14="http://schemas.microsoft.com/office/drawing/2010/main">
                <a:solidFill>
                  <a:srgbClr val="FFFFFF"/>
                </a:solidFill>
              </a14:hiddenFill>
            </a:ext>
          </a:extLst>
        </p:spPr>
      </p:pic>
      <p:pic>
        <p:nvPicPr>
          <p:cNvPr id="260104" name="Picture 8" descr="map-nodm-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1792288"/>
            <a:ext cx="4076700" cy="4838700"/>
          </a:xfrm>
          <a:prstGeom prst="rect">
            <a:avLst/>
          </a:prstGeom>
          <a:noFill/>
          <a:ln w="9525">
            <a:solidFill>
              <a:srgbClr val="336600"/>
            </a:solidFill>
            <a:miter lim="800000"/>
            <a:headEnd/>
            <a:tailEnd/>
          </a:ln>
          <a:extLst>
            <a:ext uri="{909E8E84-426E-40DD-AFC4-6F175D3DCCD1}">
              <a14:hiddenFill xmlns:a14="http://schemas.microsoft.com/office/drawing/2010/main">
                <a:solidFill>
                  <a:srgbClr val="FFFFFF"/>
                </a:solidFill>
              </a14:hiddenFill>
            </a:ext>
          </a:extLst>
        </p:spPr>
      </p:pic>
      <p:sp>
        <p:nvSpPr>
          <p:cNvPr id="260105" name="Rectangle 9"/>
          <p:cNvSpPr>
            <a:spLocks noChangeArrowheads="1"/>
          </p:cNvSpPr>
          <p:nvPr/>
        </p:nvSpPr>
        <p:spPr bwMode="auto">
          <a:xfrm>
            <a:off x="4881563" y="446088"/>
            <a:ext cx="36512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Times New Roman" pitchFamily="18" charset="0"/>
              </a:defRPr>
            </a:lvl1pPr>
            <a:lvl2pPr>
              <a:defRPr sz="4400">
                <a:solidFill>
                  <a:schemeClr val="tx2"/>
                </a:solidFill>
                <a:latin typeface="Times New Roman" pitchFamily="18" charset="0"/>
              </a:defRPr>
            </a:lvl2pPr>
            <a:lvl3pPr>
              <a:defRPr sz="4400">
                <a:solidFill>
                  <a:schemeClr val="tx2"/>
                </a:solidFill>
                <a:latin typeface="Times New Roman" pitchFamily="18" charset="0"/>
              </a:defRPr>
            </a:lvl3pPr>
            <a:lvl4pPr>
              <a:defRPr sz="4400">
                <a:solidFill>
                  <a:schemeClr val="tx2"/>
                </a:solidFill>
                <a:latin typeface="Times New Roman" pitchFamily="18" charset="0"/>
              </a:defRPr>
            </a:lvl4pPr>
            <a:lvl5pPr>
              <a:defRPr sz="4400">
                <a:solidFill>
                  <a:schemeClr val="tx2"/>
                </a:solidFill>
                <a:latin typeface="Times New Roman" pitchFamily="18" charset="0"/>
              </a:defRPr>
            </a:lvl5pPr>
            <a:lvl6pPr marL="457200" algn="ctr" fontAlgn="base">
              <a:spcBef>
                <a:spcPct val="0"/>
              </a:spcBef>
              <a:spcAft>
                <a:spcPct val="0"/>
              </a:spcAft>
              <a:defRPr sz="4400">
                <a:solidFill>
                  <a:schemeClr val="tx2"/>
                </a:solidFill>
                <a:latin typeface="Times New Roman" pitchFamily="18" charset="0"/>
              </a:defRPr>
            </a:lvl6pPr>
            <a:lvl7pPr marL="914400" algn="ctr" fontAlgn="base">
              <a:spcBef>
                <a:spcPct val="0"/>
              </a:spcBef>
              <a:spcAft>
                <a:spcPct val="0"/>
              </a:spcAft>
              <a:defRPr sz="4400">
                <a:solidFill>
                  <a:schemeClr val="tx2"/>
                </a:solidFill>
                <a:latin typeface="Times New Roman" pitchFamily="18" charset="0"/>
              </a:defRPr>
            </a:lvl7pPr>
            <a:lvl8pPr marL="1371600" algn="ctr" fontAlgn="base">
              <a:spcBef>
                <a:spcPct val="0"/>
              </a:spcBef>
              <a:spcAft>
                <a:spcPct val="0"/>
              </a:spcAft>
              <a:defRPr sz="4400">
                <a:solidFill>
                  <a:schemeClr val="tx2"/>
                </a:solidFill>
                <a:latin typeface="Times New Roman" pitchFamily="18" charset="0"/>
              </a:defRPr>
            </a:lvl8pPr>
            <a:lvl9pPr marL="1828800" algn="ctr" fontAlgn="base">
              <a:spcBef>
                <a:spcPct val="0"/>
              </a:spcBef>
              <a:spcAft>
                <a:spcPct val="0"/>
              </a:spcAft>
              <a:defRPr sz="4400">
                <a:solidFill>
                  <a:schemeClr val="tx2"/>
                </a:solidFill>
                <a:latin typeface="Times New Roman" pitchFamily="18" charset="0"/>
              </a:defRPr>
            </a:lvl9pPr>
          </a:lstStyle>
          <a:p>
            <a:r>
              <a:rPr lang="en-US" altLang="en-US" sz="2400">
                <a:latin typeface="Helvetica" pitchFamily="34" charset="0"/>
              </a:rPr>
              <a:t>MIR phased map + Solvent Flattening + Histogram Matching</a:t>
            </a:r>
          </a:p>
        </p:txBody>
      </p:sp>
      <p:sp>
        <p:nvSpPr>
          <p:cNvPr id="260106" name="Rectangle 10"/>
          <p:cNvSpPr>
            <a:spLocks noChangeArrowheads="1"/>
          </p:cNvSpPr>
          <p:nvPr/>
        </p:nvSpPr>
        <p:spPr bwMode="auto">
          <a:xfrm>
            <a:off x="450850" y="563563"/>
            <a:ext cx="36512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Times New Roman" pitchFamily="18" charset="0"/>
              </a:defRPr>
            </a:lvl1pPr>
            <a:lvl2pPr>
              <a:defRPr sz="4400">
                <a:solidFill>
                  <a:schemeClr val="tx2"/>
                </a:solidFill>
                <a:latin typeface="Times New Roman" pitchFamily="18" charset="0"/>
              </a:defRPr>
            </a:lvl2pPr>
            <a:lvl3pPr>
              <a:defRPr sz="4400">
                <a:solidFill>
                  <a:schemeClr val="tx2"/>
                </a:solidFill>
                <a:latin typeface="Times New Roman" pitchFamily="18" charset="0"/>
              </a:defRPr>
            </a:lvl3pPr>
            <a:lvl4pPr>
              <a:defRPr sz="4400">
                <a:solidFill>
                  <a:schemeClr val="tx2"/>
                </a:solidFill>
                <a:latin typeface="Times New Roman" pitchFamily="18" charset="0"/>
              </a:defRPr>
            </a:lvl4pPr>
            <a:lvl5pPr>
              <a:defRPr sz="4400">
                <a:solidFill>
                  <a:schemeClr val="tx2"/>
                </a:solidFill>
                <a:latin typeface="Times New Roman" pitchFamily="18" charset="0"/>
              </a:defRPr>
            </a:lvl5pPr>
            <a:lvl6pPr marL="457200" algn="ctr" fontAlgn="base">
              <a:spcBef>
                <a:spcPct val="0"/>
              </a:spcBef>
              <a:spcAft>
                <a:spcPct val="0"/>
              </a:spcAft>
              <a:defRPr sz="4400">
                <a:solidFill>
                  <a:schemeClr val="tx2"/>
                </a:solidFill>
                <a:latin typeface="Times New Roman" pitchFamily="18" charset="0"/>
              </a:defRPr>
            </a:lvl6pPr>
            <a:lvl7pPr marL="914400" algn="ctr" fontAlgn="base">
              <a:spcBef>
                <a:spcPct val="0"/>
              </a:spcBef>
              <a:spcAft>
                <a:spcPct val="0"/>
              </a:spcAft>
              <a:defRPr sz="4400">
                <a:solidFill>
                  <a:schemeClr val="tx2"/>
                </a:solidFill>
                <a:latin typeface="Times New Roman" pitchFamily="18" charset="0"/>
              </a:defRPr>
            </a:lvl7pPr>
            <a:lvl8pPr marL="1371600" algn="ctr" fontAlgn="base">
              <a:spcBef>
                <a:spcPct val="0"/>
              </a:spcBef>
              <a:spcAft>
                <a:spcPct val="0"/>
              </a:spcAft>
              <a:defRPr sz="4400">
                <a:solidFill>
                  <a:schemeClr val="tx2"/>
                </a:solidFill>
                <a:latin typeface="Times New Roman" pitchFamily="18" charset="0"/>
              </a:defRPr>
            </a:lvl8pPr>
            <a:lvl9pPr marL="1828800" algn="ctr" fontAlgn="base">
              <a:spcBef>
                <a:spcPct val="0"/>
              </a:spcBef>
              <a:spcAft>
                <a:spcPct val="0"/>
              </a:spcAft>
              <a:defRPr sz="4400">
                <a:solidFill>
                  <a:schemeClr val="tx2"/>
                </a:solidFill>
                <a:latin typeface="Times New Roman" pitchFamily="18" charset="0"/>
              </a:defRPr>
            </a:lvl9pPr>
          </a:lstStyle>
          <a:p>
            <a:r>
              <a:rPr lang="en-US" altLang="en-US" sz="2400">
                <a:latin typeface="Helvetica" pitchFamily="34" charset="0"/>
              </a:rPr>
              <a:t>MIRAS phased map</a:t>
            </a:r>
          </a:p>
        </p:txBody>
      </p:sp>
      <p:cxnSp>
        <p:nvCxnSpPr>
          <p:cNvPr id="3" name="Straight Arrow Connector 2"/>
          <p:cNvCxnSpPr/>
          <p:nvPr/>
        </p:nvCxnSpPr>
        <p:spPr bwMode="auto">
          <a:xfrm flipH="1" flipV="1">
            <a:off x="2628901" y="3095625"/>
            <a:ext cx="476249" cy="276225"/>
          </a:xfrm>
          <a:prstGeom prst="straightConnector1">
            <a:avLst/>
          </a:prstGeom>
          <a:noFill/>
          <a:ln w="571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p:nvPr/>
        </p:nvCxnSpPr>
        <p:spPr bwMode="auto">
          <a:xfrm flipH="1">
            <a:off x="2867025" y="4419600"/>
            <a:ext cx="323848" cy="371476"/>
          </a:xfrm>
          <a:prstGeom prst="straightConnector1">
            <a:avLst/>
          </a:prstGeom>
          <a:noFill/>
          <a:ln w="571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p:cNvCxnSpPr/>
          <p:nvPr/>
        </p:nvCxnSpPr>
        <p:spPr bwMode="auto">
          <a:xfrm flipH="1" flipV="1">
            <a:off x="1676399" y="5129213"/>
            <a:ext cx="323848" cy="404811"/>
          </a:xfrm>
          <a:prstGeom prst="straightConnector1">
            <a:avLst/>
          </a:prstGeom>
          <a:noFill/>
          <a:ln w="571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6" name="Rectangle 2"/>
          <p:cNvSpPr>
            <a:spLocks noChangeArrowheads="1"/>
          </p:cNvSpPr>
          <p:nvPr/>
        </p:nvSpPr>
        <p:spPr bwMode="auto">
          <a:xfrm>
            <a:off x="152400" y="190500"/>
            <a:ext cx="8991600" cy="762000"/>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28677" name="Rectangle 3"/>
          <p:cNvSpPr>
            <a:spLocks noGrp="1" noChangeArrowheads="1"/>
          </p:cNvSpPr>
          <p:nvPr>
            <p:ph type="title"/>
          </p:nvPr>
        </p:nvSpPr>
        <p:spPr>
          <a:xfrm>
            <a:off x="122957" y="315013"/>
            <a:ext cx="8907462" cy="692840"/>
          </a:xfrm>
        </p:spPr>
        <p:txBody>
          <a:bodyPr/>
          <a:lstStyle/>
          <a:p>
            <a:pPr algn="l" eaLnBrk="1" hangingPunct="1"/>
            <a:r>
              <a:rPr lang="en-US" sz="3200" b="1" dirty="0">
                <a:solidFill>
                  <a:schemeClr val="tx1"/>
                </a:solidFill>
                <a:latin typeface="Helvetica" pitchFamily="34" charset="0"/>
              </a:rPr>
              <a:t>Dispersive differences give a new constraint on the choice of phase for each additional </a:t>
            </a:r>
            <a:r>
              <a:rPr lang="en-US" sz="3200" b="1" dirty="0">
                <a:solidFill>
                  <a:schemeClr val="tx1"/>
                </a:solidFill>
                <a:latin typeface="Symbol" pitchFamily="18" charset="2"/>
              </a:rPr>
              <a:t>l</a:t>
            </a:r>
            <a:r>
              <a:rPr lang="en-US" sz="3200" b="1" dirty="0">
                <a:solidFill>
                  <a:schemeClr val="tx1"/>
                </a:solidFill>
                <a:latin typeface="Helvetica" pitchFamily="34" charset="0"/>
              </a:rPr>
              <a:t>.</a:t>
            </a:r>
          </a:p>
        </p:txBody>
      </p:sp>
      <p:sp>
        <p:nvSpPr>
          <p:cNvPr id="42" name="Rectangle 20"/>
          <p:cNvSpPr>
            <a:spLocks noChangeArrowheads="1"/>
          </p:cNvSpPr>
          <p:nvPr/>
        </p:nvSpPr>
        <p:spPr bwMode="auto">
          <a:xfrm>
            <a:off x="1025418" y="6057290"/>
            <a:ext cx="70963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lvetica" pitchFamily="34" charset="0"/>
                <a:ea typeface="+mn-ea"/>
                <a:cs typeface="+mn-cs"/>
              </a:rPr>
              <a:t>Three phase triangles eliminate phase ambiguity:</a:t>
            </a:r>
          </a:p>
        </p:txBody>
      </p:sp>
      <p:sp>
        <p:nvSpPr>
          <p:cNvPr id="43" name="Rectangle 37"/>
          <p:cNvSpPr>
            <a:spLocks noChangeArrowheads="1"/>
          </p:cNvSpPr>
          <p:nvPr/>
        </p:nvSpPr>
        <p:spPr bwMode="auto">
          <a:xfrm>
            <a:off x="3033492" y="2174052"/>
            <a:ext cx="3692525" cy="2037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6666FF"/>
                </a:solidFill>
                <a:effectLst/>
                <a:uLnTx/>
                <a:uFillTx/>
                <a:latin typeface="Helvetica" pitchFamily="34" charset="0"/>
                <a:ea typeface="+mn-ea"/>
                <a:cs typeface="+mn-cs"/>
              </a:rPr>
              <a:t>F</a:t>
            </a:r>
            <a:r>
              <a:rPr kumimoji="0" lang="en-US" sz="2800" b="1" i="0" u="none" strike="noStrike" kern="1200" cap="none" spc="0" normalizeH="0" baseline="-25000" noProof="0" dirty="0">
                <a:ln>
                  <a:noFill/>
                </a:ln>
                <a:solidFill>
                  <a:srgbClr val="6666FF"/>
                </a:solidFill>
                <a:effectLst/>
                <a:uLnTx/>
                <a:uFillTx/>
                <a:latin typeface="Helvetica" pitchFamily="34" charset="0"/>
                <a:ea typeface="+mn-ea"/>
                <a:cs typeface="+mn-cs"/>
              </a:rPr>
              <a:t>P</a:t>
            </a:r>
            <a:r>
              <a:rPr kumimoji="0" lang="en-US" sz="2800" b="1" i="0" u="none" strike="noStrike" kern="1200" cap="none" spc="0" normalizeH="0" baseline="-25000" noProof="0" dirty="0">
                <a:ln>
                  <a:noFill/>
                </a:ln>
                <a:solidFill>
                  <a:srgbClr val="00CC99"/>
                </a:solidFill>
                <a:effectLst/>
                <a:uLnTx/>
                <a:uFillTx/>
                <a:latin typeface="Helvetica" pitchFamily="34" charset="0"/>
                <a:ea typeface="+mn-ea"/>
                <a:cs typeface="+mn-cs"/>
              </a:rPr>
              <a:t> </a:t>
            </a:r>
            <a:r>
              <a:rPr kumimoji="0" lang="en-US" sz="2800" b="1" i="0" u="none" strike="noStrike" kern="1200" cap="none" spc="0" normalizeH="0" baseline="0" noProof="0" dirty="0">
                <a:ln>
                  <a:noFill/>
                </a:ln>
                <a:solidFill>
                  <a:srgbClr val="000000"/>
                </a:solidFill>
                <a:effectLst/>
                <a:uLnTx/>
                <a:uFillTx/>
                <a:latin typeface="Helvetica" pitchFamily="34" charset="0"/>
                <a:ea typeface="+mn-ea"/>
                <a:cs typeface="+mn-cs"/>
              </a:rPr>
              <a:t>= </a:t>
            </a:r>
            <a:r>
              <a:rPr kumimoji="0" lang="en-US" sz="2800" b="1" i="0" u="none" strike="noStrike" kern="1200" cap="none" spc="0" normalizeH="0" baseline="0" noProof="0" dirty="0">
                <a:ln>
                  <a:noFill/>
                </a:ln>
                <a:solidFill>
                  <a:srgbClr val="00CC00"/>
                </a:solidFill>
                <a:effectLst/>
                <a:uLnTx/>
                <a:uFillTx/>
                <a:latin typeface="Helvetica" pitchFamily="34" charset="0"/>
                <a:ea typeface="+mn-ea"/>
                <a:cs typeface="+mn-cs"/>
              </a:rPr>
              <a:t>F</a:t>
            </a:r>
            <a:r>
              <a:rPr kumimoji="0" lang="en-US" sz="2800" b="1" i="0" u="none" strike="noStrike" kern="1200" cap="none" spc="0" normalizeH="0" baseline="-25000" noProof="0" dirty="0">
                <a:ln>
                  <a:noFill/>
                </a:ln>
                <a:solidFill>
                  <a:srgbClr val="00CC00"/>
                </a:solidFill>
                <a:effectLst/>
                <a:uLnTx/>
                <a:uFillTx/>
                <a:latin typeface="Helvetica" pitchFamily="34" charset="0"/>
                <a:ea typeface="+mn-ea"/>
                <a:cs typeface="+mn-cs"/>
              </a:rPr>
              <a:t>PH(</a:t>
            </a:r>
            <a:r>
              <a:rPr kumimoji="0" lang="en-US" sz="2800" b="1" i="0" u="none" strike="noStrike" kern="1200" cap="none" spc="0" normalizeH="0" baseline="-25000" noProof="0" dirty="0" err="1">
                <a:ln>
                  <a:noFill/>
                </a:ln>
                <a:solidFill>
                  <a:srgbClr val="00CC00"/>
                </a:solidFill>
                <a:effectLst/>
                <a:uLnTx/>
                <a:uFillTx/>
                <a:latin typeface="Symbol" pitchFamily="18" charset="2"/>
                <a:ea typeface="+mn-ea"/>
                <a:cs typeface="+mn-cs"/>
              </a:rPr>
              <a:t>l</a:t>
            </a:r>
            <a:r>
              <a:rPr kumimoji="0" lang="en-US" sz="2800" b="1" i="0" u="none" strike="noStrike" kern="1200" cap="none" spc="0" normalizeH="0" baseline="-50000" noProof="0" dirty="0" err="1">
                <a:ln>
                  <a:noFill/>
                </a:ln>
                <a:solidFill>
                  <a:srgbClr val="00CC00"/>
                </a:solidFill>
                <a:effectLst/>
                <a:uLnTx/>
                <a:uFillTx/>
                <a:latin typeface="Helvetica" pitchFamily="34" charset="0"/>
                <a:ea typeface="+mn-ea"/>
                <a:cs typeface="+mn-cs"/>
              </a:rPr>
              <a:t>l</a:t>
            </a:r>
            <a:r>
              <a:rPr kumimoji="0" lang="en-US" sz="2800" b="1" i="0" u="none" strike="noStrike" kern="1200" cap="none" spc="0" normalizeH="0" baseline="-25000" noProof="0" dirty="0">
                <a:ln>
                  <a:noFill/>
                </a:ln>
                <a:solidFill>
                  <a:srgbClr val="00CC00"/>
                </a:solidFill>
                <a:effectLst/>
                <a:uLnTx/>
                <a:uFillTx/>
                <a:latin typeface="Helvetica" pitchFamily="34" charset="0"/>
                <a:ea typeface="+mn-ea"/>
                <a:cs typeface="+mn-cs"/>
              </a:rPr>
              <a:t>)</a:t>
            </a:r>
            <a:r>
              <a:rPr kumimoji="0" lang="en-US" sz="2800" b="1" i="0" u="none" strike="noStrike" kern="1200" cap="none" spc="0" normalizeH="0" baseline="0" noProof="0" dirty="0">
                <a:ln>
                  <a:noFill/>
                </a:ln>
                <a:solidFill>
                  <a:srgbClr val="33CC33"/>
                </a:solidFill>
                <a:effectLst/>
                <a:uLnTx/>
                <a:uFillTx/>
                <a:latin typeface="Helvetica" pitchFamily="34" charset="0"/>
                <a:ea typeface="+mn-ea"/>
                <a:cs typeface="+mn-cs"/>
              </a:rPr>
              <a:t> </a:t>
            </a:r>
            <a:r>
              <a:rPr kumimoji="0" lang="en-US" sz="2800" b="1" i="0" u="none" strike="noStrike" kern="1200" cap="none" spc="0" normalizeH="0" baseline="0" noProof="0" dirty="0">
                <a:ln>
                  <a:noFill/>
                </a:ln>
                <a:solidFill>
                  <a:srgbClr val="000000"/>
                </a:solidFill>
                <a:effectLst/>
                <a:uLnTx/>
                <a:uFillTx/>
                <a:latin typeface="Helvetica" pitchFamily="34" charset="0"/>
                <a:ea typeface="+mn-ea"/>
                <a:cs typeface="+mn-cs"/>
              </a:rPr>
              <a:t>-</a:t>
            </a:r>
            <a:r>
              <a:rPr kumimoji="0" lang="en-US" sz="2800" b="1" i="0" u="none" strike="noStrike" kern="1200" cap="none" spc="0" normalizeH="0" baseline="0" noProof="0" dirty="0" err="1">
                <a:ln>
                  <a:noFill/>
                </a:ln>
                <a:solidFill>
                  <a:srgbClr val="FF0000"/>
                </a:solidFill>
                <a:effectLst/>
                <a:uLnTx/>
                <a:uFillTx/>
                <a:latin typeface="Helvetica" pitchFamily="34" charset="0"/>
                <a:ea typeface="+mn-ea"/>
                <a:cs typeface="+mn-cs"/>
              </a:rPr>
              <a:t>f</a:t>
            </a:r>
            <a:r>
              <a:rPr kumimoji="0" lang="en-US" sz="2800" b="1" i="0" u="none" strike="noStrike" kern="1200" cap="none" spc="0" normalizeH="0" baseline="-25000" noProof="0" dirty="0" err="1">
                <a:ln>
                  <a:noFill/>
                </a:ln>
                <a:solidFill>
                  <a:srgbClr val="FF0000"/>
                </a:solidFill>
                <a:effectLst/>
                <a:uLnTx/>
                <a:uFillTx/>
                <a:latin typeface="Helvetica" pitchFamily="34" charset="0"/>
                <a:ea typeface="+mn-ea"/>
                <a:cs typeface="+mn-cs"/>
              </a:rPr>
              <a:t>H</a:t>
            </a:r>
            <a:r>
              <a:rPr kumimoji="0" lang="en-US" sz="2800" b="1" i="0" u="none" strike="noStrike" kern="1200" cap="none" spc="0" normalizeH="0" baseline="0" noProof="0" dirty="0">
                <a:ln>
                  <a:noFill/>
                </a:ln>
                <a:solidFill>
                  <a:srgbClr val="FF0000"/>
                </a:solidFill>
                <a:effectLst/>
                <a:uLnTx/>
                <a:uFillTx/>
                <a:latin typeface="Helvetica" pitchFamily="34" charset="0"/>
                <a:ea typeface="+mn-ea"/>
                <a:cs typeface="+mn-cs"/>
              </a:rPr>
              <a:t> </a:t>
            </a:r>
            <a:r>
              <a:rPr kumimoji="0" lang="en-US" sz="2800" b="1" i="0" u="none" strike="noStrike" kern="1200" cap="none" spc="0" normalizeH="0" baseline="-25000" noProof="0" dirty="0">
                <a:ln>
                  <a:noFill/>
                </a:ln>
                <a:solidFill>
                  <a:srgbClr val="FF0000"/>
                </a:solidFill>
                <a:effectLst/>
                <a:uLnTx/>
                <a:uFillTx/>
                <a:latin typeface="Helvetica" pitchFamily="34" charset="0"/>
                <a:ea typeface="+mn-ea"/>
                <a:cs typeface="+mn-cs"/>
              </a:rPr>
              <a:t>(</a:t>
            </a:r>
            <a:r>
              <a:rPr kumimoji="0" lang="en-US" sz="2800" b="1" i="0" u="none" strike="noStrike" kern="1200" cap="none" spc="0" normalizeH="0" baseline="-25000" noProof="0" dirty="0">
                <a:ln>
                  <a:noFill/>
                </a:ln>
                <a:solidFill>
                  <a:srgbClr val="FF0000"/>
                </a:solidFill>
                <a:effectLst/>
                <a:uLnTx/>
                <a:uFillTx/>
                <a:latin typeface="Symbol" pitchFamily="18" charset="2"/>
                <a:ea typeface="+mn-ea"/>
                <a:cs typeface="+mn-cs"/>
              </a:rPr>
              <a:t>l</a:t>
            </a:r>
            <a:r>
              <a:rPr kumimoji="0" lang="en-US" sz="2800" b="1" i="0" u="none" strike="noStrike" kern="1200" cap="none" spc="0" normalizeH="0" baseline="-50000" noProof="0" dirty="0">
                <a:ln>
                  <a:noFill/>
                </a:ln>
                <a:solidFill>
                  <a:srgbClr val="FF0000"/>
                </a:solidFill>
                <a:effectLst/>
                <a:uLnTx/>
                <a:uFillTx/>
                <a:latin typeface="Helvetica" pitchFamily="34" charset="0"/>
                <a:ea typeface="+mn-ea"/>
                <a:cs typeface="+mn-cs"/>
              </a:rPr>
              <a:t>1</a:t>
            </a:r>
            <a:r>
              <a:rPr kumimoji="0" lang="en-US" sz="2800" b="1" i="0" u="none" strike="noStrike" kern="1200" cap="none" spc="0" normalizeH="0" baseline="-25000" noProof="0" dirty="0">
                <a:ln>
                  <a:noFill/>
                </a:ln>
                <a:solidFill>
                  <a:srgbClr val="FF0000"/>
                </a:solidFill>
                <a:effectLst/>
                <a:uLnTx/>
                <a:uFillTx/>
                <a:latin typeface="Helvetica" pitchFamily="34" charset="0"/>
                <a:ea typeface="+mn-ea"/>
                <a:cs typeface="+mn-cs"/>
              </a:rPr>
              <a:t>)</a:t>
            </a:r>
            <a:r>
              <a:rPr kumimoji="0" lang="en-US" sz="3200" b="1" i="0" u="none" strike="noStrike" kern="1200" cap="none" spc="0" normalizeH="0" baseline="-25000" noProof="0" dirty="0">
                <a:ln>
                  <a:noFill/>
                </a:ln>
                <a:solidFill>
                  <a:srgbClr val="33CC33"/>
                </a:solidFill>
                <a:effectLst/>
                <a:uLnTx/>
                <a:uFillTx/>
                <a:latin typeface="Helvetica" pitchFamily="34" charset="0"/>
                <a:ea typeface="+mn-ea"/>
                <a:cs typeface="+mn-cs"/>
              </a:rPr>
              <a:t> </a:t>
            </a:r>
          </a:p>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6666FF"/>
                </a:solidFill>
                <a:effectLst/>
                <a:uLnTx/>
                <a:uFillTx/>
                <a:latin typeface="Helvetica" pitchFamily="34" charset="0"/>
                <a:ea typeface="+mn-ea"/>
                <a:cs typeface="+mn-cs"/>
              </a:rPr>
              <a:t>F</a:t>
            </a:r>
            <a:r>
              <a:rPr kumimoji="0" lang="en-US" sz="2800" b="1" i="0" u="none" strike="noStrike" kern="1200" cap="none" spc="0" normalizeH="0" baseline="-25000" noProof="0" dirty="0">
                <a:ln>
                  <a:noFill/>
                </a:ln>
                <a:solidFill>
                  <a:srgbClr val="6666FF"/>
                </a:solidFill>
                <a:effectLst/>
                <a:uLnTx/>
                <a:uFillTx/>
                <a:latin typeface="Helvetica" pitchFamily="34" charset="0"/>
                <a:ea typeface="+mn-ea"/>
                <a:cs typeface="+mn-cs"/>
              </a:rPr>
              <a:t>P</a:t>
            </a:r>
            <a:r>
              <a:rPr kumimoji="0" lang="en-US" sz="2800" b="1" i="0" u="none" strike="noStrike" kern="1200" cap="none" spc="0" normalizeH="0" baseline="-25000" noProof="0" dirty="0">
                <a:ln>
                  <a:noFill/>
                </a:ln>
                <a:solidFill>
                  <a:srgbClr val="00CC99"/>
                </a:solidFill>
                <a:effectLst/>
                <a:uLnTx/>
                <a:uFillTx/>
                <a:latin typeface="Helvetica" pitchFamily="34" charset="0"/>
                <a:ea typeface="+mn-ea"/>
                <a:cs typeface="+mn-cs"/>
              </a:rPr>
              <a:t> </a:t>
            </a:r>
            <a:r>
              <a:rPr kumimoji="0" lang="en-US" sz="2800" b="1" i="0" u="none" strike="noStrike" kern="1200" cap="none" spc="0" normalizeH="0" baseline="0" noProof="0" dirty="0">
                <a:ln>
                  <a:noFill/>
                </a:ln>
                <a:solidFill>
                  <a:srgbClr val="000000"/>
                </a:solidFill>
                <a:effectLst/>
                <a:uLnTx/>
                <a:uFillTx/>
                <a:latin typeface="Helvetica" pitchFamily="34" charset="0"/>
                <a:ea typeface="+mn-ea"/>
                <a:cs typeface="+mn-cs"/>
              </a:rPr>
              <a:t>= </a:t>
            </a:r>
            <a:r>
              <a:rPr kumimoji="0" lang="en-US" sz="2800" b="1" i="0" u="none" strike="noStrike" kern="1200" cap="none" spc="0" normalizeH="0" baseline="0" noProof="0" dirty="0">
                <a:ln>
                  <a:noFill/>
                </a:ln>
                <a:solidFill>
                  <a:srgbClr val="00CC00"/>
                </a:solidFill>
                <a:effectLst/>
                <a:uLnTx/>
                <a:uFillTx/>
                <a:latin typeface="Helvetica" pitchFamily="34" charset="0"/>
                <a:ea typeface="+mn-ea"/>
                <a:cs typeface="+mn-cs"/>
              </a:rPr>
              <a:t>F</a:t>
            </a:r>
            <a:r>
              <a:rPr kumimoji="0" lang="en-US" sz="2800" b="1" i="0" u="none" strike="noStrike" kern="1200" cap="none" spc="0" normalizeH="0" baseline="-25000" noProof="0" dirty="0">
                <a:ln>
                  <a:noFill/>
                </a:ln>
                <a:solidFill>
                  <a:srgbClr val="00CC00"/>
                </a:solidFill>
                <a:effectLst/>
                <a:uLnTx/>
                <a:uFillTx/>
                <a:latin typeface="Helvetica" pitchFamily="34" charset="0"/>
                <a:ea typeface="+mn-ea"/>
                <a:cs typeface="+mn-cs"/>
              </a:rPr>
              <a:t>PH(</a:t>
            </a:r>
            <a:r>
              <a:rPr kumimoji="0" lang="en-US" sz="2800" b="1" i="0" u="none" strike="noStrike" kern="1200" cap="none" spc="0" normalizeH="0" baseline="-25000" noProof="0" dirty="0">
                <a:ln>
                  <a:noFill/>
                </a:ln>
                <a:solidFill>
                  <a:srgbClr val="00CC00"/>
                </a:solidFill>
                <a:effectLst/>
                <a:uLnTx/>
                <a:uFillTx/>
                <a:latin typeface="Symbol" pitchFamily="18" charset="2"/>
                <a:ea typeface="+mn-ea"/>
                <a:cs typeface="+mn-cs"/>
              </a:rPr>
              <a:t>l</a:t>
            </a:r>
            <a:r>
              <a:rPr kumimoji="0" lang="en-US" sz="2800" b="1" i="0" u="none" strike="noStrike" kern="1200" cap="none" spc="0" normalizeH="0" baseline="-50000" noProof="0" dirty="0">
                <a:ln>
                  <a:noFill/>
                </a:ln>
                <a:solidFill>
                  <a:srgbClr val="00CC00"/>
                </a:solidFill>
                <a:effectLst/>
                <a:uLnTx/>
                <a:uFillTx/>
                <a:latin typeface="Helvetica" pitchFamily="34" charset="0"/>
                <a:ea typeface="+mn-ea"/>
                <a:cs typeface="+mn-cs"/>
              </a:rPr>
              <a:t>2</a:t>
            </a:r>
            <a:r>
              <a:rPr kumimoji="0" lang="en-US" sz="2800" b="1" i="0" u="none" strike="noStrike" kern="1200" cap="none" spc="0" normalizeH="0" baseline="-25000" noProof="0" dirty="0">
                <a:ln>
                  <a:noFill/>
                </a:ln>
                <a:solidFill>
                  <a:srgbClr val="00CC00"/>
                </a:solidFill>
                <a:effectLst/>
                <a:uLnTx/>
                <a:uFillTx/>
                <a:latin typeface="Helvetica" pitchFamily="34" charset="0"/>
                <a:ea typeface="+mn-ea"/>
                <a:cs typeface="+mn-cs"/>
              </a:rPr>
              <a:t>) </a:t>
            </a:r>
            <a:r>
              <a:rPr kumimoji="0" lang="en-US" sz="2800" b="1" i="0" u="none" strike="noStrike" kern="1200" cap="none" spc="0" normalizeH="0" baseline="0" noProof="0" dirty="0">
                <a:ln>
                  <a:noFill/>
                </a:ln>
                <a:solidFill>
                  <a:srgbClr val="000000"/>
                </a:solidFill>
                <a:effectLst/>
                <a:uLnTx/>
                <a:uFillTx/>
                <a:latin typeface="Helvetica" pitchFamily="34" charset="0"/>
                <a:ea typeface="+mn-ea"/>
                <a:cs typeface="+mn-cs"/>
              </a:rPr>
              <a:t>-</a:t>
            </a:r>
            <a:r>
              <a:rPr kumimoji="0" lang="en-US" sz="2800" b="1" i="0" u="none" strike="noStrike" kern="1200" cap="none" spc="0" normalizeH="0" baseline="0" noProof="0" dirty="0" err="1">
                <a:ln>
                  <a:noFill/>
                </a:ln>
                <a:solidFill>
                  <a:srgbClr val="FF0000"/>
                </a:solidFill>
                <a:effectLst/>
                <a:uLnTx/>
                <a:uFillTx/>
                <a:latin typeface="Helvetica" pitchFamily="34" charset="0"/>
                <a:ea typeface="+mn-ea"/>
                <a:cs typeface="+mn-cs"/>
              </a:rPr>
              <a:t>f</a:t>
            </a:r>
            <a:r>
              <a:rPr kumimoji="0" lang="en-US" sz="2800" b="1" i="0" u="none" strike="noStrike" kern="1200" cap="none" spc="0" normalizeH="0" baseline="-25000" noProof="0" dirty="0" err="1">
                <a:ln>
                  <a:noFill/>
                </a:ln>
                <a:solidFill>
                  <a:srgbClr val="FF0000"/>
                </a:solidFill>
                <a:effectLst/>
                <a:uLnTx/>
                <a:uFillTx/>
                <a:latin typeface="Helvetica" pitchFamily="34" charset="0"/>
                <a:ea typeface="+mn-ea"/>
                <a:cs typeface="+mn-cs"/>
              </a:rPr>
              <a:t>H</a:t>
            </a:r>
            <a:r>
              <a:rPr kumimoji="0" lang="en-US" sz="2800" b="1" i="0" u="none" strike="noStrike" kern="1200" cap="none" spc="0" normalizeH="0" baseline="0" noProof="0" dirty="0">
                <a:ln>
                  <a:noFill/>
                </a:ln>
                <a:solidFill>
                  <a:srgbClr val="FF0000"/>
                </a:solidFill>
                <a:effectLst/>
                <a:uLnTx/>
                <a:uFillTx/>
                <a:latin typeface="Helvetica" pitchFamily="34" charset="0"/>
                <a:ea typeface="+mn-ea"/>
                <a:cs typeface="+mn-cs"/>
              </a:rPr>
              <a:t> </a:t>
            </a:r>
            <a:r>
              <a:rPr kumimoji="0" lang="en-US" sz="2800" b="1" i="0" u="none" strike="noStrike" kern="1200" cap="none" spc="0" normalizeH="0" baseline="-25000" noProof="0" dirty="0">
                <a:ln>
                  <a:noFill/>
                </a:ln>
                <a:solidFill>
                  <a:srgbClr val="FF0000"/>
                </a:solidFill>
                <a:effectLst/>
                <a:uLnTx/>
                <a:uFillTx/>
                <a:latin typeface="Helvetica" pitchFamily="34" charset="0"/>
                <a:ea typeface="+mn-ea"/>
                <a:cs typeface="+mn-cs"/>
              </a:rPr>
              <a:t>(</a:t>
            </a:r>
            <a:r>
              <a:rPr kumimoji="0" lang="en-US" sz="2800" b="1" i="0" u="none" strike="noStrike" kern="1200" cap="none" spc="0" normalizeH="0" baseline="-25000" noProof="0" dirty="0">
                <a:ln>
                  <a:noFill/>
                </a:ln>
                <a:solidFill>
                  <a:srgbClr val="FF0000"/>
                </a:solidFill>
                <a:effectLst/>
                <a:uLnTx/>
                <a:uFillTx/>
                <a:latin typeface="Symbol" pitchFamily="18" charset="2"/>
                <a:ea typeface="+mn-ea"/>
                <a:cs typeface="+mn-cs"/>
              </a:rPr>
              <a:t>l</a:t>
            </a:r>
            <a:r>
              <a:rPr kumimoji="0" lang="en-US" sz="2800" b="1" i="0" u="none" strike="noStrike" kern="1200" cap="none" spc="0" normalizeH="0" baseline="-50000" noProof="0" dirty="0">
                <a:ln>
                  <a:noFill/>
                </a:ln>
                <a:solidFill>
                  <a:srgbClr val="FF0000"/>
                </a:solidFill>
                <a:effectLst/>
                <a:uLnTx/>
                <a:uFillTx/>
                <a:latin typeface="Helvetica" pitchFamily="34" charset="0"/>
                <a:ea typeface="+mn-ea"/>
                <a:cs typeface="+mn-cs"/>
              </a:rPr>
              <a:t>2</a:t>
            </a:r>
            <a:r>
              <a:rPr kumimoji="0" lang="en-US" sz="2800" b="1" i="0" u="none" strike="noStrike" kern="1200" cap="none" spc="0" normalizeH="0" baseline="-25000" noProof="0" dirty="0">
                <a:ln>
                  <a:noFill/>
                </a:ln>
                <a:solidFill>
                  <a:srgbClr val="FF0000"/>
                </a:solidFill>
                <a:effectLst/>
                <a:uLnTx/>
                <a:uFillTx/>
                <a:latin typeface="Helvetica" pitchFamily="34" charset="0"/>
                <a:ea typeface="+mn-ea"/>
                <a:cs typeface="+mn-cs"/>
              </a:rPr>
              <a:t>)</a:t>
            </a:r>
            <a:r>
              <a:rPr kumimoji="0" lang="en-US" sz="3200" b="1" i="0" u="none" strike="noStrike" kern="1200" cap="none" spc="0" normalizeH="0" baseline="-25000" noProof="0" dirty="0">
                <a:ln>
                  <a:noFill/>
                </a:ln>
                <a:solidFill>
                  <a:srgbClr val="3399FF"/>
                </a:solidFill>
                <a:effectLst/>
                <a:uLnTx/>
                <a:uFillTx/>
                <a:latin typeface="Helvetica" pitchFamily="34" charset="0"/>
                <a:ea typeface="+mn-ea"/>
                <a:cs typeface="+mn-cs"/>
              </a:rPr>
              <a:t> </a:t>
            </a:r>
          </a:p>
          <a:p>
            <a:pPr marL="0" marR="0" lvl="0" indent="0" algn="l" defTabSz="914400" rtl="0" eaLnBrk="1" fontAlgn="base" latinLnBrk="0" hangingPunct="1">
              <a:lnSpc>
                <a:spcPct val="120000"/>
              </a:lnSpc>
              <a:spcBef>
                <a:spcPct val="0"/>
              </a:spcBef>
              <a:spcAft>
                <a:spcPct val="0"/>
              </a:spcAft>
              <a:buClrTx/>
              <a:buSzTx/>
              <a:buFontTx/>
              <a:buNone/>
              <a:tabLst/>
              <a:defRPr/>
            </a:pPr>
            <a:endParaRPr kumimoji="0" lang="en-US" sz="3200" b="1" i="0" u="none" strike="noStrike" kern="1200" cap="none" spc="0" normalizeH="0" baseline="-25000" noProof="0" dirty="0">
              <a:ln>
                <a:noFill/>
              </a:ln>
              <a:solidFill>
                <a:srgbClr val="3399FF"/>
              </a:solidFill>
              <a:effectLst/>
              <a:uLnTx/>
              <a:uFillTx/>
              <a:latin typeface="Helvetica" pitchFamily="34" charset="0"/>
              <a:ea typeface="+mn-ea"/>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6666FF"/>
                </a:solidFill>
                <a:effectLst/>
                <a:uLnTx/>
                <a:uFillTx/>
                <a:latin typeface="Helvetica" pitchFamily="34" charset="0"/>
                <a:ea typeface="+mn-ea"/>
                <a:cs typeface="+mn-cs"/>
              </a:rPr>
              <a:t>F</a:t>
            </a:r>
            <a:r>
              <a:rPr kumimoji="0" lang="en-US" sz="2800" b="1" i="0" u="none" strike="noStrike" kern="1200" cap="none" spc="0" normalizeH="0" baseline="-25000" noProof="0" dirty="0">
                <a:ln>
                  <a:noFill/>
                </a:ln>
                <a:solidFill>
                  <a:srgbClr val="6666FF"/>
                </a:solidFill>
                <a:effectLst/>
                <a:uLnTx/>
                <a:uFillTx/>
                <a:latin typeface="Helvetica" pitchFamily="34" charset="0"/>
                <a:ea typeface="+mn-ea"/>
                <a:cs typeface="+mn-cs"/>
              </a:rPr>
              <a:t>P</a:t>
            </a:r>
            <a:r>
              <a:rPr kumimoji="0" lang="en-US" sz="2800" b="1" i="0" u="none" strike="noStrike" kern="1200" cap="none" spc="0" normalizeH="0" baseline="-25000" noProof="0" dirty="0">
                <a:ln>
                  <a:noFill/>
                </a:ln>
                <a:solidFill>
                  <a:srgbClr val="00CC99"/>
                </a:solidFill>
                <a:effectLst/>
                <a:uLnTx/>
                <a:uFillTx/>
                <a:latin typeface="Helvetica" pitchFamily="34" charset="0"/>
                <a:ea typeface="+mn-ea"/>
                <a:cs typeface="+mn-cs"/>
              </a:rPr>
              <a:t> </a:t>
            </a:r>
            <a:r>
              <a:rPr kumimoji="0" lang="en-US" sz="2800" b="1" i="0" u="none" strike="noStrike" kern="1200" cap="none" spc="0" normalizeH="0" baseline="0" noProof="0" dirty="0">
                <a:ln>
                  <a:noFill/>
                </a:ln>
                <a:solidFill>
                  <a:srgbClr val="000000"/>
                </a:solidFill>
                <a:effectLst/>
                <a:uLnTx/>
                <a:uFillTx/>
                <a:latin typeface="Helvetica" pitchFamily="34" charset="0"/>
                <a:ea typeface="+mn-ea"/>
                <a:cs typeface="+mn-cs"/>
              </a:rPr>
              <a:t>= </a:t>
            </a:r>
            <a:r>
              <a:rPr kumimoji="0" lang="en-US" sz="2800" b="1" i="0" u="none" strike="noStrike" kern="1200" cap="none" spc="0" normalizeH="0" baseline="0" noProof="0" dirty="0">
                <a:ln>
                  <a:noFill/>
                </a:ln>
                <a:solidFill>
                  <a:srgbClr val="00CC00"/>
                </a:solidFill>
                <a:effectLst/>
                <a:uLnTx/>
                <a:uFillTx/>
                <a:latin typeface="Helvetica" pitchFamily="34" charset="0"/>
                <a:ea typeface="+mn-ea"/>
                <a:cs typeface="+mn-cs"/>
              </a:rPr>
              <a:t>F</a:t>
            </a:r>
            <a:r>
              <a:rPr kumimoji="0" lang="en-US" sz="2800" b="1" i="0" u="none" strike="noStrike" kern="1200" cap="none" spc="0" normalizeH="0" baseline="-25000" noProof="0" dirty="0">
                <a:ln>
                  <a:noFill/>
                </a:ln>
                <a:solidFill>
                  <a:srgbClr val="00CC00"/>
                </a:solidFill>
                <a:effectLst/>
                <a:uLnTx/>
                <a:uFillTx/>
                <a:latin typeface="Helvetica" pitchFamily="34" charset="0"/>
                <a:ea typeface="+mn-ea"/>
                <a:cs typeface="+mn-cs"/>
              </a:rPr>
              <a:t>PH(</a:t>
            </a:r>
            <a:r>
              <a:rPr kumimoji="0" lang="en-US" sz="2800" b="1" i="0" u="none" strike="noStrike" kern="1200" cap="none" spc="0" normalizeH="0" baseline="-25000" noProof="0" dirty="0" err="1">
                <a:ln>
                  <a:noFill/>
                </a:ln>
                <a:solidFill>
                  <a:srgbClr val="00CC00"/>
                </a:solidFill>
                <a:effectLst/>
                <a:uLnTx/>
                <a:uFillTx/>
                <a:latin typeface="Symbol" pitchFamily="18" charset="2"/>
                <a:ea typeface="+mn-ea"/>
                <a:cs typeface="+mn-cs"/>
              </a:rPr>
              <a:t>l</a:t>
            </a:r>
            <a:r>
              <a:rPr kumimoji="0" lang="en-US" sz="2800" b="1" i="0" u="none" strike="noStrike" kern="1200" cap="none" spc="0" normalizeH="0" baseline="-50000" noProof="0" dirty="0" err="1">
                <a:ln>
                  <a:noFill/>
                </a:ln>
                <a:solidFill>
                  <a:srgbClr val="00CC00"/>
                </a:solidFill>
                <a:effectLst/>
                <a:uLnTx/>
                <a:uFillTx/>
                <a:latin typeface="Helvetica" pitchFamily="34" charset="0"/>
                <a:ea typeface="+mn-ea"/>
                <a:cs typeface="+mn-cs"/>
              </a:rPr>
              <a:t>n</a:t>
            </a:r>
            <a:r>
              <a:rPr kumimoji="0" lang="en-US" sz="2800" b="1" i="0" u="none" strike="noStrike" kern="1200" cap="none" spc="0" normalizeH="0" baseline="-25000" noProof="0" dirty="0">
                <a:ln>
                  <a:noFill/>
                </a:ln>
                <a:solidFill>
                  <a:srgbClr val="00CC00"/>
                </a:solidFill>
                <a:effectLst/>
                <a:uLnTx/>
                <a:uFillTx/>
                <a:latin typeface="Helvetica" pitchFamily="34" charset="0"/>
                <a:ea typeface="+mn-ea"/>
                <a:cs typeface="+mn-cs"/>
              </a:rPr>
              <a:t>)</a:t>
            </a:r>
            <a:r>
              <a:rPr kumimoji="0" lang="en-US" sz="2800" b="1" i="0" u="none" strike="noStrike" kern="1200" cap="none" spc="0" normalizeH="0" baseline="-25000" noProof="0" dirty="0">
                <a:ln>
                  <a:noFill/>
                </a:ln>
                <a:solidFill>
                  <a:srgbClr val="336600"/>
                </a:solidFill>
                <a:effectLst/>
                <a:uLnTx/>
                <a:uFillTx/>
                <a:latin typeface="Helvetica" pitchFamily="34" charset="0"/>
                <a:ea typeface="+mn-ea"/>
                <a:cs typeface="+mn-cs"/>
              </a:rPr>
              <a:t> </a:t>
            </a:r>
            <a:r>
              <a:rPr kumimoji="0" lang="en-US" sz="2800" b="1" i="0" u="none" strike="noStrike" kern="1200" cap="none" spc="0" normalizeH="0" baseline="0" noProof="0" dirty="0">
                <a:ln>
                  <a:noFill/>
                </a:ln>
                <a:solidFill>
                  <a:srgbClr val="000000">
                    <a:lumMod val="10000"/>
                  </a:srgbClr>
                </a:solidFill>
                <a:effectLst/>
                <a:uLnTx/>
                <a:uFillTx/>
                <a:latin typeface="Helvetic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Helvetica"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Helvetica" pitchFamily="34" charset="0"/>
                <a:ea typeface="+mn-ea"/>
                <a:cs typeface="+mn-cs"/>
              </a:rPr>
              <a:t>f</a:t>
            </a:r>
            <a:r>
              <a:rPr kumimoji="0" lang="en-US" sz="2800" b="1" i="0" u="none" strike="noStrike" kern="1200" cap="none" spc="0" normalizeH="0" baseline="-25000" noProof="0" dirty="0" err="1">
                <a:ln>
                  <a:noFill/>
                </a:ln>
                <a:solidFill>
                  <a:srgbClr val="FF0000"/>
                </a:solidFill>
                <a:effectLst/>
                <a:uLnTx/>
                <a:uFillTx/>
                <a:latin typeface="Helvetica" pitchFamily="34" charset="0"/>
                <a:ea typeface="+mn-ea"/>
                <a:cs typeface="+mn-cs"/>
              </a:rPr>
              <a:t>H</a:t>
            </a:r>
            <a:r>
              <a:rPr kumimoji="0" lang="en-US" sz="2800" b="1" i="0" u="none" strike="noStrike" kern="1200" cap="none" spc="0" normalizeH="0" baseline="0" noProof="0" dirty="0">
                <a:ln>
                  <a:noFill/>
                </a:ln>
                <a:solidFill>
                  <a:srgbClr val="FF0000"/>
                </a:solidFill>
                <a:effectLst/>
                <a:uLnTx/>
                <a:uFillTx/>
                <a:latin typeface="Helvetica" pitchFamily="34" charset="0"/>
                <a:ea typeface="+mn-ea"/>
                <a:cs typeface="+mn-cs"/>
              </a:rPr>
              <a:t> </a:t>
            </a:r>
            <a:r>
              <a:rPr kumimoji="0" lang="en-US" sz="2800" b="1" i="0" u="none" strike="noStrike" kern="1200" cap="none" spc="0" normalizeH="0" baseline="-25000" noProof="0" dirty="0">
                <a:ln>
                  <a:noFill/>
                </a:ln>
                <a:solidFill>
                  <a:srgbClr val="FF0000"/>
                </a:solidFill>
                <a:effectLst/>
                <a:uLnTx/>
                <a:uFillTx/>
                <a:latin typeface="Helvetica" pitchFamily="34" charset="0"/>
                <a:ea typeface="+mn-ea"/>
                <a:cs typeface="+mn-cs"/>
              </a:rPr>
              <a:t>(</a:t>
            </a:r>
            <a:r>
              <a:rPr kumimoji="0" lang="en-US" sz="2800" b="1" i="0" u="none" strike="noStrike" kern="1200" cap="none" spc="0" normalizeH="0" baseline="-25000" noProof="0" dirty="0" err="1">
                <a:ln>
                  <a:noFill/>
                </a:ln>
                <a:solidFill>
                  <a:srgbClr val="FF0000"/>
                </a:solidFill>
                <a:effectLst/>
                <a:uLnTx/>
                <a:uFillTx/>
                <a:latin typeface="Symbol" pitchFamily="18" charset="2"/>
                <a:ea typeface="+mn-ea"/>
                <a:cs typeface="+mn-cs"/>
              </a:rPr>
              <a:t>l</a:t>
            </a:r>
            <a:r>
              <a:rPr kumimoji="0" lang="en-US" sz="2800" b="1" i="0" u="none" strike="noStrike" kern="1200" cap="none" spc="0" normalizeH="0" baseline="-50000" noProof="0" dirty="0" err="1">
                <a:ln>
                  <a:noFill/>
                </a:ln>
                <a:solidFill>
                  <a:srgbClr val="FF0000"/>
                </a:solidFill>
                <a:effectLst/>
                <a:uLnTx/>
                <a:uFillTx/>
                <a:latin typeface="Helvetica" pitchFamily="34" charset="0"/>
                <a:ea typeface="+mn-ea"/>
                <a:cs typeface="+mn-cs"/>
              </a:rPr>
              <a:t>n</a:t>
            </a:r>
            <a:r>
              <a:rPr kumimoji="0" lang="en-US" sz="2800" b="1" i="0" u="none" strike="noStrike" kern="1200" cap="none" spc="0" normalizeH="0" baseline="-25000" noProof="0" dirty="0">
                <a:ln>
                  <a:noFill/>
                </a:ln>
                <a:solidFill>
                  <a:srgbClr val="FF0000"/>
                </a:solidFill>
                <a:effectLst/>
                <a:uLnTx/>
                <a:uFillTx/>
                <a:latin typeface="Helvetica" pitchFamily="34" charset="0"/>
                <a:ea typeface="+mn-ea"/>
                <a:cs typeface="+mn-cs"/>
              </a:rPr>
              <a:t>)</a:t>
            </a:r>
            <a:r>
              <a:rPr kumimoji="0" lang="en-US" sz="2400" b="1" i="0" u="none" strike="noStrike" kern="1200" cap="none" spc="0" normalizeH="0" baseline="-25000" noProof="0" dirty="0">
                <a:ln>
                  <a:noFill/>
                </a:ln>
                <a:solidFill>
                  <a:srgbClr val="336600"/>
                </a:solidFill>
                <a:effectLst/>
                <a:uLnTx/>
                <a:uFillTx/>
                <a:latin typeface="Helvetica" pitchFamily="34" charset="0"/>
                <a:ea typeface="+mn-ea"/>
                <a:cs typeface="+mn-cs"/>
              </a:rPr>
              <a:t> </a:t>
            </a:r>
            <a:endParaRPr kumimoji="0" lang="en-US" sz="2800" b="1" i="0" u="none" strike="noStrike" kern="1200" cap="none" spc="0" normalizeH="0" baseline="0" noProof="0" dirty="0">
              <a:ln>
                <a:noFill/>
              </a:ln>
              <a:solidFill>
                <a:srgbClr val="336600"/>
              </a:solidFill>
              <a:effectLst/>
              <a:uLnTx/>
              <a:uFillTx/>
              <a:latin typeface="Helvetica" pitchFamily="34" charset="0"/>
              <a:ea typeface="+mn-ea"/>
              <a:cs typeface="+mn-cs"/>
            </a:endParaRPr>
          </a:p>
        </p:txBody>
      </p:sp>
      <p:sp>
        <p:nvSpPr>
          <p:cNvPr id="44" name="Line 39"/>
          <p:cNvSpPr>
            <a:spLocks noChangeShapeType="1"/>
          </p:cNvSpPr>
          <p:nvPr/>
        </p:nvSpPr>
        <p:spPr bwMode="auto">
          <a:xfrm>
            <a:off x="3851054" y="3664536"/>
            <a:ext cx="280988" cy="0"/>
          </a:xfrm>
          <a:prstGeom prst="line">
            <a:avLst/>
          </a:prstGeom>
          <a:noFill/>
          <a:ln w="50800" cmpd="tri">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45" name="Line 40"/>
          <p:cNvSpPr>
            <a:spLocks noChangeShapeType="1"/>
          </p:cNvSpPr>
          <p:nvPr/>
        </p:nvSpPr>
        <p:spPr bwMode="auto">
          <a:xfrm>
            <a:off x="3125567" y="3664536"/>
            <a:ext cx="280987" cy="0"/>
          </a:xfrm>
          <a:prstGeom prst="line">
            <a:avLst/>
          </a:prstGeom>
          <a:noFill/>
          <a:ln w="38100">
            <a:solidFill>
              <a:srgbClr val="66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46" name="Line 41"/>
          <p:cNvSpPr>
            <a:spLocks noChangeShapeType="1"/>
          </p:cNvSpPr>
          <p:nvPr/>
        </p:nvSpPr>
        <p:spPr bwMode="auto">
          <a:xfrm>
            <a:off x="5040092" y="3677564"/>
            <a:ext cx="280987" cy="0"/>
          </a:xfrm>
          <a:prstGeom prst="line">
            <a:avLst/>
          </a:prstGeom>
          <a:noFill/>
          <a:ln w="50800" cmpd="tri">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47" name="Line 42"/>
          <p:cNvSpPr>
            <a:spLocks noChangeShapeType="1"/>
          </p:cNvSpPr>
          <p:nvPr/>
        </p:nvSpPr>
        <p:spPr bwMode="auto">
          <a:xfrm>
            <a:off x="3863755" y="2778561"/>
            <a:ext cx="280987" cy="0"/>
          </a:xfrm>
          <a:prstGeom prst="line">
            <a:avLst/>
          </a:prstGeom>
          <a:noFill/>
          <a:ln w="38100" cmpd="dbl">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48" name="Line 43"/>
          <p:cNvSpPr>
            <a:spLocks noChangeShapeType="1"/>
          </p:cNvSpPr>
          <p:nvPr/>
        </p:nvSpPr>
        <p:spPr bwMode="auto">
          <a:xfrm>
            <a:off x="3138267" y="2778561"/>
            <a:ext cx="280988" cy="0"/>
          </a:xfrm>
          <a:prstGeom prst="line">
            <a:avLst/>
          </a:prstGeom>
          <a:noFill/>
          <a:ln w="38100">
            <a:solidFill>
              <a:srgbClr val="66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49" name="Line 44"/>
          <p:cNvSpPr>
            <a:spLocks noChangeShapeType="1"/>
          </p:cNvSpPr>
          <p:nvPr/>
        </p:nvSpPr>
        <p:spPr bwMode="auto">
          <a:xfrm>
            <a:off x="5043267" y="2820164"/>
            <a:ext cx="280988" cy="0"/>
          </a:xfrm>
          <a:prstGeom prst="line">
            <a:avLst/>
          </a:prstGeom>
          <a:noFill/>
          <a:ln w="38100" cmpd="dbl">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50" name="Line 45"/>
          <p:cNvSpPr>
            <a:spLocks noChangeShapeType="1"/>
          </p:cNvSpPr>
          <p:nvPr/>
        </p:nvSpPr>
        <p:spPr bwMode="auto">
          <a:xfrm>
            <a:off x="3851055" y="2270561"/>
            <a:ext cx="280987" cy="0"/>
          </a:xfrm>
          <a:prstGeom prst="line">
            <a:avLst/>
          </a:prstGeom>
          <a:noFill/>
          <a:ln w="3810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58" name="Line 46"/>
          <p:cNvSpPr>
            <a:spLocks noChangeShapeType="1"/>
          </p:cNvSpPr>
          <p:nvPr/>
        </p:nvSpPr>
        <p:spPr bwMode="auto">
          <a:xfrm>
            <a:off x="3125567" y="2270561"/>
            <a:ext cx="280988" cy="0"/>
          </a:xfrm>
          <a:prstGeom prst="line">
            <a:avLst/>
          </a:prstGeom>
          <a:noFill/>
          <a:ln w="38100">
            <a:solidFill>
              <a:srgbClr val="66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59" name="Line 47"/>
          <p:cNvSpPr>
            <a:spLocks noChangeShapeType="1"/>
          </p:cNvSpPr>
          <p:nvPr/>
        </p:nvSpPr>
        <p:spPr bwMode="auto">
          <a:xfrm>
            <a:off x="5030567" y="2312164"/>
            <a:ext cx="280988"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2" name="TextBox 1"/>
          <p:cNvSpPr txBox="1"/>
          <p:nvPr/>
        </p:nvSpPr>
        <p:spPr>
          <a:xfrm rot="5400000">
            <a:off x="4114649" y="3109096"/>
            <a:ext cx="526106"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Helvetica" pitchFamily="34" charset="0"/>
                <a:ea typeface="+mn-ea"/>
                <a:cs typeface="+mn-cs"/>
              </a:rPr>
              <a:t>...</a:t>
            </a:r>
          </a:p>
        </p:txBody>
      </p:sp>
      <p:sp>
        <p:nvSpPr>
          <p:cNvPr id="4" name="TextBox 3"/>
          <p:cNvSpPr txBox="1"/>
          <p:nvPr/>
        </p:nvSpPr>
        <p:spPr>
          <a:xfrm>
            <a:off x="2527568" y="4759345"/>
            <a:ext cx="4086376" cy="52322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Helvetica" pitchFamily="34" charset="0"/>
                <a:ea typeface="+mn-ea"/>
                <a:cs typeface="+mn-cs"/>
              </a:rPr>
              <a:t>Measure new</a:t>
            </a:r>
            <a:r>
              <a:rPr kumimoji="0" lang="en-US" sz="2800" b="1" i="0" u="none" strike="noStrike" kern="1200" cap="none" spc="0" normalizeH="0" baseline="0" noProof="0" dirty="0">
                <a:ln>
                  <a:noFill/>
                </a:ln>
                <a:solidFill>
                  <a:srgbClr val="00CC00"/>
                </a:solidFill>
                <a:effectLst/>
                <a:uLnTx/>
                <a:uFillTx/>
                <a:latin typeface="Helvetica" pitchFamily="34" charset="0"/>
                <a:ea typeface="+mn-ea"/>
                <a:cs typeface="+mn-cs"/>
              </a:rPr>
              <a:t> </a:t>
            </a:r>
            <a:r>
              <a:rPr kumimoji="0" lang="en-US" sz="2800" b="1" i="0" u="none" strike="noStrike" kern="1200" cap="none" spc="0" normalizeH="0" baseline="0" noProof="0" dirty="0">
                <a:ln>
                  <a:noFill/>
                </a:ln>
                <a:solidFill>
                  <a:srgbClr val="000000"/>
                </a:solidFill>
                <a:effectLst/>
                <a:uLnTx/>
                <a:uFillTx/>
                <a:latin typeface="Helvetica" pitchFamily="34" charset="0"/>
                <a:ea typeface="+mn-ea"/>
                <a:cs typeface="+mn-cs"/>
              </a:rPr>
              <a:t>|</a:t>
            </a:r>
            <a:r>
              <a:rPr kumimoji="0" lang="en-US" sz="2800" b="0" i="0" u="none" strike="noStrike" kern="1200" cap="none" spc="0" normalizeH="0" baseline="0" noProof="0" dirty="0">
                <a:ln>
                  <a:noFill/>
                </a:ln>
                <a:solidFill>
                  <a:srgbClr val="00CC00"/>
                </a:solidFill>
                <a:effectLst/>
                <a:uLnTx/>
                <a:uFillTx/>
                <a:latin typeface="Helvetica" pitchFamily="34" charset="0"/>
                <a:ea typeface="+mn-ea"/>
                <a:cs typeface="+mn-cs"/>
              </a:rPr>
              <a:t>F</a:t>
            </a:r>
            <a:r>
              <a:rPr kumimoji="0" lang="en-US" sz="2800" b="0" i="0" u="none" strike="noStrike" kern="1200" cap="none" spc="0" normalizeH="0" baseline="-25000" noProof="0" dirty="0">
                <a:ln>
                  <a:noFill/>
                </a:ln>
                <a:solidFill>
                  <a:srgbClr val="00CC00"/>
                </a:solidFill>
                <a:effectLst/>
                <a:uLnTx/>
                <a:uFillTx/>
                <a:latin typeface="Helvetica" pitchFamily="34" charset="0"/>
                <a:ea typeface="+mn-ea"/>
                <a:cs typeface="+mn-cs"/>
              </a:rPr>
              <a:t>PH(</a:t>
            </a:r>
            <a:r>
              <a:rPr kumimoji="0" lang="en-US" sz="2800" b="0" i="0" u="none" strike="noStrike" kern="1200" cap="none" spc="0" normalizeH="0" baseline="-25000" noProof="0" dirty="0">
                <a:ln>
                  <a:noFill/>
                </a:ln>
                <a:solidFill>
                  <a:srgbClr val="00CC00"/>
                </a:solidFill>
                <a:effectLst/>
                <a:uLnTx/>
                <a:uFillTx/>
                <a:latin typeface="Symbol" pitchFamily="18" charset="2"/>
                <a:ea typeface="+mn-ea"/>
                <a:cs typeface="+mn-cs"/>
              </a:rPr>
              <a:t>l</a:t>
            </a:r>
            <a:r>
              <a:rPr kumimoji="0" lang="en-US" sz="2800" b="0" i="0" u="none" strike="noStrike" kern="1200" cap="none" spc="0" normalizeH="0" baseline="-25000" noProof="0" dirty="0">
                <a:ln>
                  <a:noFill/>
                </a:ln>
                <a:solidFill>
                  <a:srgbClr val="00CC00"/>
                </a:solidFill>
                <a:effectLst/>
                <a:uLnTx/>
                <a:uFillTx/>
                <a:latin typeface="Helvetica" pitchFamily="34" charset="0"/>
                <a:ea typeface="+mn-ea"/>
                <a:cs typeface="+mn-cs"/>
              </a:rPr>
              <a:t>)</a:t>
            </a:r>
            <a:r>
              <a:rPr kumimoji="0" lang="en-US" sz="2800" b="1" i="0" u="none" strike="noStrike" kern="1200" cap="none" spc="0" normalizeH="0" baseline="0" noProof="0" dirty="0">
                <a:ln>
                  <a:noFill/>
                </a:ln>
                <a:solidFill>
                  <a:srgbClr val="000000"/>
                </a:solidFill>
                <a:effectLst/>
                <a:uLnTx/>
                <a:uFillTx/>
                <a:latin typeface="Helvetica" pitchFamily="34" charset="0"/>
                <a:ea typeface="+mn-ea"/>
                <a:cs typeface="+mn-cs"/>
              </a:rPr>
              <a:t>| </a:t>
            </a:r>
            <a:r>
              <a:rPr kumimoji="0" lang="en-US" sz="2000" b="0" i="0" u="none" strike="noStrike" kern="1200" cap="none" spc="0" normalizeH="0" baseline="0" noProof="0" dirty="0">
                <a:ln>
                  <a:noFill/>
                </a:ln>
                <a:solidFill>
                  <a:srgbClr val="000000"/>
                </a:solidFill>
                <a:effectLst/>
                <a:uLnTx/>
                <a:uFillTx/>
                <a:latin typeface="Helvetica" pitchFamily="34" charset="0"/>
                <a:ea typeface="+mn-ea"/>
                <a:cs typeface="+mn-cs"/>
              </a:rPr>
              <a:t>at each </a:t>
            </a:r>
            <a:r>
              <a:rPr kumimoji="0" lang="en-US" sz="2000" b="0" i="0" u="none" strike="noStrike" kern="1200" cap="none" spc="0" normalizeH="0" baseline="0" noProof="0" dirty="0">
                <a:ln>
                  <a:noFill/>
                </a:ln>
                <a:solidFill>
                  <a:srgbClr val="000000"/>
                </a:solidFill>
                <a:effectLst/>
                <a:uLnTx/>
                <a:uFillTx/>
                <a:latin typeface="Symbol" pitchFamily="18" charset="2"/>
                <a:ea typeface="+mn-ea"/>
                <a:cs typeface="+mn-cs"/>
              </a:rPr>
              <a:t>l</a:t>
            </a:r>
          </a:p>
        </p:txBody>
      </p:sp>
    </p:spTree>
    <p:extLst>
      <p:ext uri="{BB962C8B-B14F-4D97-AF65-F5344CB8AC3E}">
        <p14:creationId xmlns:p14="http://schemas.microsoft.com/office/powerpoint/2010/main" val="39824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animBg="1"/>
      <p:bldP spid="45" grpId="0" animBg="1"/>
      <p:bldP spid="46" grpId="0" animBg="1"/>
      <p:bldP spid="47" grpId="0" animBg="1"/>
      <p:bldP spid="48" grpId="0" animBg="1"/>
      <p:bldP spid="49" grpId="0" animBg="1"/>
      <p:bldP spid="50" grpId="0" animBg="1"/>
      <p:bldP spid="58" grpId="0" animBg="1"/>
      <p:bldP spid="59" grpId="0" animBg="1"/>
      <p:bldP spid="2"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5083" y="1913145"/>
            <a:ext cx="8721969" cy="2554545"/>
          </a:xfrm>
          <a:prstGeom prst="rect">
            <a:avLst/>
          </a:prstGeom>
          <a:noFill/>
        </p:spPr>
        <p:txBody>
          <a:bodyPr wrap="square" rtlCol="0">
            <a:spAutoFit/>
          </a:bodyPr>
          <a:lstStyle/>
          <a:p>
            <a:r>
              <a:rPr lang="en-US" sz="8000" dirty="0"/>
              <a:t>It’s </a:t>
            </a:r>
            <a:r>
              <a:rPr lang="en-US" sz="8000"/>
              <a:t>time for Model </a:t>
            </a:r>
            <a:r>
              <a:rPr lang="en-US" sz="8000" dirty="0"/>
              <a:t>Building</a:t>
            </a:r>
            <a:endParaRPr lang="en-US" sz="1100" dirty="0"/>
          </a:p>
        </p:txBody>
      </p:sp>
    </p:spTree>
    <p:extLst>
      <p:ext uri="{BB962C8B-B14F-4D97-AF65-F5344CB8AC3E}">
        <p14:creationId xmlns:p14="http://schemas.microsoft.com/office/powerpoint/2010/main" val="4759858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Display unit cell outline</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113" y="1866900"/>
            <a:ext cx="5364043" cy="4351020"/>
          </a:xfrm>
          <a:prstGeom prst="rect">
            <a:avLst/>
          </a:prstGeom>
        </p:spPr>
      </p:pic>
      <p:sp>
        <p:nvSpPr>
          <p:cNvPr id="6" name="Text Box 8"/>
          <p:cNvSpPr txBox="1">
            <a:spLocks noChangeArrowheads="1"/>
          </p:cNvSpPr>
          <p:nvPr/>
        </p:nvSpPr>
        <p:spPr bwMode="auto">
          <a:xfrm>
            <a:off x="1113106" y="2113660"/>
            <a:ext cx="1329210" cy="138499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Blah1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Blah2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Blah3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Cell &amp; Symmetry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Blah5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Blah6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Blah7</a:t>
            </a:r>
          </a:p>
        </p:txBody>
      </p:sp>
      <p:sp>
        <p:nvSpPr>
          <p:cNvPr id="7" name="Line 10"/>
          <p:cNvSpPr>
            <a:spLocks noChangeShapeType="1"/>
          </p:cNvSpPr>
          <p:nvPr/>
        </p:nvSpPr>
        <p:spPr bwMode="auto">
          <a:xfrm flipH="1" flipV="1">
            <a:off x="1596736" y="1996186"/>
            <a:ext cx="361950" cy="23495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23148" y="1726121"/>
            <a:ext cx="2981325" cy="4667250"/>
          </a:xfrm>
          <a:prstGeom prst="rect">
            <a:avLst/>
          </a:prstGeom>
        </p:spPr>
      </p:pic>
      <p:sp>
        <p:nvSpPr>
          <p:cNvPr id="9" name="Line 10"/>
          <p:cNvSpPr>
            <a:spLocks noChangeShapeType="1"/>
          </p:cNvSpPr>
          <p:nvPr/>
        </p:nvSpPr>
        <p:spPr bwMode="auto">
          <a:xfrm flipH="1" flipV="1">
            <a:off x="6260176" y="5537962"/>
            <a:ext cx="361950" cy="23495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4676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53"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par>
                          <p:cTn id="13" fill="hold">
                            <p:stCondLst>
                              <p:cond delay="500"/>
                            </p:stCondLst>
                            <p:childTnLst>
                              <p:par>
                                <p:cTn id="14" presetID="42" presetClass="path" presetSubtype="0" accel="50000" decel="50000" fill="hold" grpId="1" nodeType="afterEffect">
                                  <p:stCondLst>
                                    <p:cond delay="0"/>
                                  </p:stCondLst>
                                  <p:childTnLst>
                                    <p:animMotion origin="layout" path="M -4.44444E-6 3.16374E-6 L -0.00138 0.11355 " pathEditMode="relative" rAng="0" ptsTypes="AA">
                                      <p:cBhvr>
                                        <p:cTn id="15" dur="2000" fill="hold"/>
                                        <p:tgtEl>
                                          <p:spTgt spid="7"/>
                                        </p:tgtEl>
                                        <p:attrNameLst>
                                          <p:attrName>ppt_x</p:attrName>
                                          <p:attrName>ppt_y</p:attrName>
                                        </p:attrNameLst>
                                      </p:cBhvr>
                                      <p:rCtr x="-69" y="5666"/>
                                    </p:animMotion>
                                  </p:childTnLst>
                                </p:cTn>
                              </p:par>
                            </p:childTnLst>
                          </p:cTn>
                        </p:par>
                      </p:childTnLst>
                    </p:cTn>
                  </p:par>
                  <p:par>
                    <p:cTn id="16" fill="hold">
                      <p:stCondLst>
                        <p:cond delay="indefinite"/>
                      </p:stCondLst>
                      <p:childTnLst>
                        <p:par>
                          <p:cTn id="17" fill="hold">
                            <p:stCondLst>
                              <p:cond delay="0"/>
                            </p:stCondLst>
                            <p:childTnLst>
                              <p:par>
                                <p:cTn id="18" presetID="53" presetClass="exit" presetSubtype="0" fill="hold" grpId="1" nodeType="clickEffect">
                                  <p:stCondLst>
                                    <p:cond delay="0"/>
                                  </p:stCondLst>
                                  <p:childTnLst>
                                    <p:anim calcmode="lin" valueType="num">
                                      <p:cBhvr>
                                        <p:cTn id="19" dur="500"/>
                                        <p:tgtEl>
                                          <p:spTgt spid="6"/>
                                        </p:tgtEl>
                                        <p:attrNameLst>
                                          <p:attrName>ppt_w</p:attrName>
                                        </p:attrNameLst>
                                      </p:cBhvr>
                                      <p:tavLst>
                                        <p:tav tm="0">
                                          <p:val>
                                            <p:strVal val="ppt_w"/>
                                          </p:val>
                                        </p:tav>
                                        <p:tav tm="100000">
                                          <p:val>
                                            <p:fltVal val="0"/>
                                          </p:val>
                                        </p:tav>
                                      </p:tavLst>
                                    </p:anim>
                                    <p:anim calcmode="lin" valueType="num">
                                      <p:cBhvr>
                                        <p:cTn id="20" dur="500"/>
                                        <p:tgtEl>
                                          <p:spTgt spid="6"/>
                                        </p:tgtEl>
                                        <p:attrNameLst>
                                          <p:attrName>ppt_h</p:attrName>
                                        </p:attrNameLst>
                                      </p:cBhvr>
                                      <p:tavLst>
                                        <p:tav tm="0">
                                          <p:val>
                                            <p:strVal val="ppt_h"/>
                                          </p:val>
                                        </p:tav>
                                        <p:tav tm="100000">
                                          <p:val>
                                            <p:fltVal val="0"/>
                                          </p:val>
                                        </p:tav>
                                      </p:tavLst>
                                    </p:anim>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0" presetClass="exit" presetSubtype="0" fill="hold" grpId="2"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7" grpId="2"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“display manager”</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113" y="1866900"/>
            <a:ext cx="5364043" cy="435101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03401" y="3072384"/>
            <a:ext cx="5096760" cy="2568702"/>
          </a:xfrm>
          <a:prstGeom prst="rect">
            <a:avLst/>
          </a:prstGeom>
        </p:spPr>
      </p:pic>
      <p:sp>
        <p:nvSpPr>
          <p:cNvPr id="6" name="Line 7"/>
          <p:cNvSpPr>
            <a:spLocks noChangeShapeType="1"/>
          </p:cNvSpPr>
          <p:nvPr/>
        </p:nvSpPr>
        <p:spPr bwMode="auto">
          <a:xfrm>
            <a:off x="1950747" y="2259024"/>
            <a:ext cx="266700" cy="292100"/>
          </a:xfrm>
          <a:prstGeom prst="line">
            <a:avLst/>
          </a:prstGeom>
          <a:noFill/>
          <a:ln w="762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6052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1" nodeType="after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1"/>
          <p:cNvPicPr>
            <a:picLocks noChangeAspect="1" noChangeArrowheads="1"/>
          </p:cNvPicPr>
          <p:nvPr/>
        </p:nvPicPr>
        <p:blipFill>
          <a:blip r:embed="rId3">
            <a:lum bright="12000" contrast="-18000"/>
            <a:extLst>
              <a:ext uri="{28A0092B-C50C-407E-A947-70E740481C1C}">
                <a14:useLocalDpi xmlns:a14="http://schemas.microsoft.com/office/drawing/2010/main"/>
              </a:ext>
            </a:extLst>
          </a:blip>
          <a:srcRect/>
          <a:stretch>
            <a:fillRect/>
          </a:stretch>
        </p:blipFill>
        <p:spPr bwMode="auto">
          <a:xfrm>
            <a:off x="202192" y="1681162"/>
            <a:ext cx="5349875"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3" name="Rectangle 3"/>
          <p:cNvSpPr>
            <a:spLocks noGrp="1" noChangeArrowheads="1"/>
          </p:cNvSpPr>
          <p:nvPr>
            <p:ph type="title"/>
          </p:nvPr>
        </p:nvSpPr>
        <p:spPr/>
        <p:txBody>
          <a:bodyPr/>
          <a:lstStyle/>
          <a:p>
            <a:r>
              <a:rPr lang="en-US" dirty="0"/>
              <a:t>Display skeleton</a:t>
            </a:r>
          </a:p>
        </p:txBody>
      </p:sp>
      <p:pic>
        <p:nvPicPr>
          <p:cNvPr id="240644" name="Picture 4" descr="2"/>
          <p:cNvPicPr>
            <a:picLocks noGrp="1" noChangeAspect="1" noChangeArrowheads="1"/>
          </p:cNvPicPr>
          <p:nvPr>
            <p:ph idx="1"/>
          </p:nvPr>
        </p:nvPicPr>
        <p:blipFill>
          <a:blip r:embed="rId4">
            <a:lum bright="12000" contrast="-24000"/>
            <a:extLst>
              <a:ext uri="{28A0092B-C50C-407E-A947-70E740481C1C}">
                <a14:useLocalDpi xmlns:a14="http://schemas.microsoft.com/office/drawing/2010/main"/>
              </a:ext>
            </a:extLst>
          </a:blip>
          <a:srcRect/>
          <a:stretch>
            <a:fillRect/>
          </a:stretch>
        </p:blipFill>
        <p:spPr>
          <a:xfrm>
            <a:off x="200605" y="1679574"/>
            <a:ext cx="534987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0648" name="Picture 8" descr="individualmappropertie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3053" y="1998662"/>
            <a:ext cx="3092450" cy="4859338"/>
          </a:xfrm>
          <a:prstGeom prst="rect">
            <a:avLst/>
          </a:prstGeom>
          <a:noFill/>
          <a:extLst>
            <a:ext uri="{909E8E84-426E-40DD-AFC4-6F175D3DCCD1}">
              <a14:hiddenFill xmlns:a14="http://schemas.microsoft.com/office/drawing/2010/main">
                <a:solidFill>
                  <a:srgbClr val="FFFFFF"/>
                </a:solidFill>
              </a14:hiddenFill>
            </a:ext>
          </a:extLst>
        </p:spPr>
      </p:pic>
      <p:sp>
        <p:nvSpPr>
          <p:cNvPr id="240650" name="Line 10"/>
          <p:cNvSpPr>
            <a:spLocks noChangeShapeType="1"/>
          </p:cNvSpPr>
          <p:nvPr/>
        </p:nvSpPr>
        <p:spPr bwMode="auto">
          <a:xfrm>
            <a:off x="657403" y="6059487"/>
            <a:ext cx="266700" cy="292100"/>
          </a:xfrm>
          <a:prstGeom prst="line">
            <a:avLst/>
          </a:prstGeom>
          <a:noFill/>
          <a:ln w="762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1" name="Picture 1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803401" y="3072384"/>
            <a:ext cx="5096760" cy="2568702"/>
          </a:xfrm>
          <a:prstGeom prst="rect">
            <a:avLst/>
          </a:prstGeom>
        </p:spPr>
      </p:pic>
      <p:sp>
        <p:nvSpPr>
          <p:cNvPr id="240647" name="Line 7"/>
          <p:cNvSpPr>
            <a:spLocks noChangeShapeType="1"/>
          </p:cNvSpPr>
          <p:nvPr/>
        </p:nvSpPr>
        <p:spPr bwMode="auto">
          <a:xfrm>
            <a:off x="7115175" y="3572669"/>
            <a:ext cx="266700" cy="292100"/>
          </a:xfrm>
          <a:prstGeom prst="line">
            <a:avLst/>
          </a:prstGeom>
          <a:noFill/>
          <a:ln w="762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07314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647"/>
                                        </p:tgtEl>
                                        <p:attrNameLst>
                                          <p:attrName>style.visibility</p:attrName>
                                        </p:attrNameLst>
                                      </p:cBhvr>
                                      <p:to>
                                        <p:strVal val="visible"/>
                                      </p:to>
                                    </p:set>
                                  </p:childTnLst>
                                </p:cTn>
                              </p:par>
                            </p:childTnLst>
                          </p:cTn>
                        </p:par>
                        <p:par>
                          <p:cTn id="7" fill="hold" nodeType="afterGroup">
                            <p:stCondLst>
                              <p:cond delay="0"/>
                            </p:stCondLst>
                            <p:childTnLst>
                              <p:par>
                                <p:cTn id="8" presetID="26" presetClass="emph" presetSubtype="0" fill="hold" grpId="1" nodeType="afterEffect">
                                  <p:stCondLst>
                                    <p:cond delay="0"/>
                                  </p:stCondLst>
                                  <p:childTnLst>
                                    <p:animEffect transition="out" filter="fade">
                                      <p:cBhvr>
                                        <p:cTn id="9" dur="500" tmFilter="0, 0; .2, .5; .8, .5; 1, 0"/>
                                        <p:tgtEl>
                                          <p:spTgt spid="240647"/>
                                        </p:tgtEl>
                                      </p:cBhvr>
                                    </p:animEffect>
                                    <p:animScale>
                                      <p:cBhvr>
                                        <p:cTn id="10" dur="250" autoRev="1" fill="hold"/>
                                        <p:tgtEl>
                                          <p:spTgt spid="240647"/>
                                        </p:tgtEl>
                                      </p:cBhvr>
                                      <p:by x="105000" y="105000"/>
                                    </p:animScale>
                                  </p:childTnLst>
                                </p:cTn>
                              </p:par>
                            </p:childTnLst>
                          </p:cTn>
                        </p:par>
                        <p:par>
                          <p:cTn id="11" fill="hold" nodeType="afterGroup">
                            <p:stCondLst>
                              <p:cond delay="500"/>
                            </p:stCondLst>
                            <p:childTnLst>
                              <p:par>
                                <p:cTn id="12" presetID="53" presetClass="entr" presetSubtype="0" fill="hold" nodeType="afterEffect">
                                  <p:stCondLst>
                                    <p:cond delay="0"/>
                                  </p:stCondLst>
                                  <p:childTnLst>
                                    <p:set>
                                      <p:cBhvr>
                                        <p:cTn id="13" dur="1" fill="hold">
                                          <p:stCondLst>
                                            <p:cond delay="0"/>
                                          </p:stCondLst>
                                        </p:cTn>
                                        <p:tgtEl>
                                          <p:spTgt spid="240648"/>
                                        </p:tgtEl>
                                        <p:attrNameLst>
                                          <p:attrName>style.visibility</p:attrName>
                                        </p:attrNameLst>
                                      </p:cBhvr>
                                      <p:to>
                                        <p:strVal val="visible"/>
                                      </p:to>
                                    </p:set>
                                    <p:anim calcmode="lin" valueType="num">
                                      <p:cBhvr>
                                        <p:cTn id="14" dur="500" fill="hold"/>
                                        <p:tgtEl>
                                          <p:spTgt spid="240648"/>
                                        </p:tgtEl>
                                        <p:attrNameLst>
                                          <p:attrName>ppt_w</p:attrName>
                                        </p:attrNameLst>
                                      </p:cBhvr>
                                      <p:tavLst>
                                        <p:tav tm="0">
                                          <p:val>
                                            <p:fltVal val="0"/>
                                          </p:val>
                                        </p:tav>
                                        <p:tav tm="100000">
                                          <p:val>
                                            <p:strVal val="#ppt_w"/>
                                          </p:val>
                                        </p:tav>
                                      </p:tavLst>
                                    </p:anim>
                                    <p:anim calcmode="lin" valueType="num">
                                      <p:cBhvr>
                                        <p:cTn id="15" dur="500" fill="hold"/>
                                        <p:tgtEl>
                                          <p:spTgt spid="240648"/>
                                        </p:tgtEl>
                                        <p:attrNameLst>
                                          <p:attrName>ppt_h</p:attrName>
                                        </p:attrNameLst>
                                      </p:cBhvr>
                                      <p:tavLst>
                                        <p:tav tm="0">
                                          <p:val>
                                            <p:fltVal val="0"/>
                                          </p:val>
                                        </p:tav>
                                        <p:tav tm="100000">
                                          <p:val>
                                            <p:strVal val="#ppt_h"/>
                                          </p:val>
                                        </p:tav>
                                      </p:tavLst>
                                    </p:anim>
                                    <p:animEffect transition="in" filter="fade">
                                      <p:cBhvr>
                                        <p:cTn id="16" dur="500"/>
                                        <p:tgtEl>
                                          <p:spTgt spid="24064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0650"/>
                                        </p:tgtEl>
                                        <p:attrNameLst>
                                          <p:attrName>style.visibility</p:attrName>
                                        </p:attrNameLst>
                                      </p:cBhvr>
                                      <p:to>
                                        <p:strVal val="visible"/>
                                      </p:to>
                                    </p:set>
                                  </p:childTnLst>
                                </p:cTn>
                              </p:par>
                            </p:childTnLst>
                          </p:cTn>
                        </p:par>
                        <p:par>
                          <p:cTn id="21" fill="hold" nodeType="afterGroup">
                            <p:stCondLst>
                              <p:cond delay="0"/>
                            </p:stCondLst>
                            <p:childTnLst>
                              <p:par>
                                <p:cTn id="22" presetID="26" presetClass="emph" presetSubtype="0" fill="hold" grpId="1" nodeType="afterEffect">
                                  <p:stCondLst>
                                    <p:cond delay="0"/>
                                  </p:stCondLst>
                                  <p:childTnLst>
                                    <p:animEffect transition="out" filter="fade">
                                      <p:cBhvr>
                                        <p:cTn id="23" dur="500" tmFilter="0, 0; .2, .5; .8, .5; 1, 0"/>
                                        <p:tgtEl>
                                          <p:spTgt spid="240650"/>
                                        </p:tgtEl>
                                      </p:cBhvr>
                                    </p:animEffect>
                                    <p:animScale>
                                      <p:cBhvr>
                                        <p:cTn id="24" dur="250" autoRev="1" fill="hold"/>
                                        <p:tgtEl>
                                          <p:spTgt spid="240650"/>
                                        </p:tgtEl>
                                      </p:cBhvr>
                                      <p:by x="105000" y="105000"/>
                                    </p:animScale>
                                  </p:childTnLst>
                                </p:cTn>
                              </p:par>
                            </p:childTnLst>
                          </p:cTn>
                        </p:par>
                        <p:par>
                          <p:cTn id="25" fill="hold" nodeType="afterGroup">
                            <p:stCondLst>
                              <p:cond delay="500"/>
                            </p:stCondLst>
                            <p:childTnLst>
                              <p:par>
                                <p:cTn id="26" presetID="1" presetClass="entr" presetSubtype="0" fill="hold" nodeType="afterEffect">
                                  <p:stCondLst>
                                    <p:cond delay="0"/>
                                  </p:stCondLst>
                                  <p:childTnLst>
                                    <p:set>
                                      <p:cBhvr>
                                        <p:cTn id="27" dur="1" fill="hold">
                                          <p:stCondLst>
                                            <p:cond delay="0"/>
                                          </p:stCondLst>
                                        </p:cTn>
                                        <p:tgtEl>
                                          <p:spTgt spid="2406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50" grpId="0" animBg="1"/>
      <p:bldP spid="240650" grpId="1" animBg="1"/>
      <p:bldP spid="240647" grpId="0" animBg="1"/>
      <p:bldP spid="240647"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2"/>
          <p:cNvPicPr>
            <a:picLocks noChangeAspect="1" noChangeArrowheads="1"/>
          </p:cNvPicPr>
          <p:nvPr/>
        </p:nvPicPr>
        <p:blipFill>
          <a:blip r:embed="rId2">
            <a:lum bright="12000" contrast="-24000"/>
            <a:extLst>
              <a:ext uri="{28A0092B-C50C-407E-A947-70E740481C1C}">
                <a14:useLocalDpi xmlns:a14="http://schemas.microsoft.com/office/drawing/2010/main"/>
              </a:ext>
            </a:extLst>
          </a:blip>
          <a:srcRect/>
          <a:stretch>
            <a:fillRect/>
          </a:stretch>
        </p:blipFill>
        <p:spPr bwMode="auto">
          <a:xfrm>
            <a:off x="250154" y="1532731"/>
            <a:ext cx="5349875"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7" name="Rectangle 3"/>
          <p:cNvSpPr>
            <a:spLocks noGrp="1" noChangeArrowheads="1"/>
          </p:cNvSpPr>
          <p:nvPr>
            <p:ph type="title"/>
          </p:nvPr>
        </p:nvSpPr>
        <p:spPr/>
        <p:txBody>
          <a:bodyPr/>
          <a:lstStyle/>
          <a:p>
            <a:r>
              <a:rPr lang="en-US"/>
              <a:t>Hide map, search for helix</a:t>
            </a:r>
          </a:p>
        </p:txBody>
      </p:sp>
      <p:pic>
        <p:nvPicPr>
          <p:cNvPr id="241668" name="Picture 4" descr="3"/>
          <p:cNvPicPr>
            <a:picLocks noGrp="1" noChangeAspect="1" noChangeArrowheads="1"/>
          </p:cNvPicPr>
          <p:nvPr>
            <p:ph idx="1"/>
          </p:nvPr>
        </p:nvPicPr>
        <p:blipFill>
          <a:blip r:embed="rId3">
            <a:lum bright="12000" contrast="-12000"/>
            <a:extLst>
              <a:ext uri="{28A0092B-C50C-407E-A947-70E740481C1C}">
                <a14:useLocalDpi xmlns:a14="http://schemas.microsoft.com/office/drawing/2010/main"/>
              </a:ext>
            </a:extLst>
          </a:blip>
          <a:srcRect/>
          <a:stretch>
            <a:fillRect/>
          </a:stretch>
        </p:blipFill>
        <p:spPr>
          <a:xfrm>
            <a:off x="248567" y="1518443"/>
            <a:ext cx="534987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1669" name="Picture 5" descr="ppt_displa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57216" y="3073400"/>
            <a:ext cx="3822700" cy="2152650"/>
          </a:xfrm>
          <a:prstGeom prst="rect">
            <a:avLst/>
          </a:prstGeom>
          <a:noFill/>
          <a:extLst>
            <a:ext uri="{909E8E84-426E-40DD-AFC4-6F175D3DCCD1}">
              <a14:hiddenFill xmlns:a14="http://schemas.microsoft.com/office/drawing/2010/main">
                <a:solidFill>
                  <a:srgbClr val="FFFFFF"/>
                </a:solidFill>
              </a14:hiddenFill>
            </a:ext>
          </a:extLst>
        </p:spPr>
      </p:pic>
      <p:sp>
        <p:nvSpPr>
          <p:cNvPr id="241670" name="Line 6"/>
          <p:cNvSpPr>
            <a:spLocks noChangeShapeType="1"/>
          </p:cNvSpPr>
          <p:nvPr/>
        </p:nvSpPr>
        <p:spPr bwMode="auto">
          <a:xfrm>
            <a:off x="7068566" y="3571438"/>
            <a:ext cx="266700" cy="292100"/>
          </a:xfrm>
          <a:prstGeom prst="line">
            <a:avLst/>
          </a:prstGeom>
          <a:noFill/>
          <a:ln w="762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75177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1670"/>
                                        </p:tgtEl>
                                        <p:attrNameLst>
                                          <p:attrName>style.visibility</p:attrName>
                                        </p:attrNameLst>
                                      </p:cBhvr>
                                      <p:to>
                                        <p:strVal val="visible"/>
                                      </p:to>
                                    </p:set>
                                  </p:childTnLst>
                                </p:cTn>
                              </p:par>
                            </p:childTnLst>
                          </p:cTn>
                        </p:par>
                        <p:par>
                          <p:cTn id="7" fill="hold" nodeType="afterGroup">
                            <p:stCondLst>
                              <p:cond delay="0"/>
                            </p:stCondLst>
                            <p:childTnLst>
                              <p:par>
                                <p:cTn id="8" presetID="26" presetClass="emph" presetSubtype="0" fill="hold" grpId="1" nodeType="afterEffect">
                                  <p:stCondLst>
                                    <p:cond delay="0"/>
                                  </p:stCondLst>
                                  <p:childTnLst>
                                    <p:animEffect transition="out" filter="fade">
                                      <p:cBhvr>
                                        <p:cTn id="9" dur="500" tmFilter="0, 0; .2, .5; .8, .5; 1, 0"/>
                                        <p:tgtEl>
                                          <p:spTgt spid="241670"/>
                                        </p:tgtEl>
                                      </p:cBhvr>
                                    </p:animEffect>
                                    <p:animScale>
                                      <p:cBhvr>
                                        <p:cTn id="10" dur="250" autoRev="1" fill="hold"/>
                                        <p:tgtEl>
                                          <p:spTgt spid="241670"/>
                                        </p:tgtEl>
                                      </p:cBhvr>
                                      <p:by x="105000" y="105000"/>
                                    </p:animScale>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241668"/>
                                        </p:tgtEl>
                                        <p:attrNameLst>
                                          <p:attrName>style.visibility</p:attrName>
                                        </p:attrNameLst>
                                      </p:cBhvr>
                                      <p:to>
                                        <p:strVal val="visible"/>
                                      </p:to>
                                    </p:set>
                                    <p:animEffect transition="in" filter="fade">
                                      <p:cBhvr>
                                        <p:cTn id="14" dur="2000"/>
                                        <p:tgtEl>
                                          <p:spTgt spid="241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70" grpId="0" animBg="1"/>
      <p:bldP spid="241670"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2" name="Picture 16" descr="mov00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6613" y="1687513"/>
            <a:ext cx="3208337" cy="4278312"/>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anim"/>
          <p:cNvPicPr>
            <a:picLocks noGrp="1" noChangeAspect="1" noChangeArrowheads="1" noCrop="1"/>
          </p:cNvPicPr>
          <p:nvPr>
            <p:ph sz="half" idx="1"/>
          </p:nvPr>
        </p:nvPicPr>
        <p:blipFill>
          <a:blip r:embed="rId3">
            <a:extLst>
              <a:ext uri="{28A0092B-C50C-407E-A947-70E740481C1C}">
                <a14:useLocalDpi xmlns:a14="http://schemas.microsoft.com/office/drawing/2010/main"/>
              </a:ext>
            </a:extLst>
          </a:blip>
          <a:srcRect/>
          <a:stretch>
            <a:fillRect/>
          </a:stretch>
        </p:blipFill>
        <p:spPr>
          <a:xfrm>
            <a:off x="838200" y="1689100"/>
            <a:ext cx="3200400" cy="426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5" name="Rectangle 9"/>
          <p:cNvSpPr>
            <a:spLocks noGrp="1" noChangeArrowheads="1"/>
          </p:cNvSpPr>
          <p:nvPr>
            <p:ph type="title"/>
          </p:nvPr>
        </p:nvSpPr>
        <p:spPr>
          <a:xfrm>
            <a:off x="0" y="274638"/>
            <a:ext cx="9144000" cy="1143000"/>
          </a:xfrm>
        </p:spPr>
        <p:txBody>
          <a:bodyPr/>
          <a:lstStyle/>
          <a:p>
            <a:r>
              <a:rPr lang="en-US" sz="3200"/>
              <a:t>Be able to recognize a helix from different perspectives</a:t>
            </a:r>
          </a:p>
        </p:txBody>
      </p:sp>
      <p:sp>
        <p:nvSpPr>
          <p:cNvPr id="9228" name="Text Box 12"/>
          <p:cNvSpPr txBox="1">
            <a:spLocks noChangeArrowheads="1"/>
          </p:cNvSpPr>
          <p:nvPr/>
        </p:nvSpPr>
        <p:spPr bwMode="auto">
          <a:xfrm>
            <a:off x="5284788" y="4787900"/>
            <a:ext cx="32146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mn-ea"/>
                <a:cs typeface="+mn-cs"/>
              </a:rPr>
              <a:t>Viewed down helical axis</a:t>
            </a:r>
          </a:p>
        </p:txBody>
      </p:sp>
      <p:sp>
        <p:nvSpPr>
          <p:cNvPr id="9229" name="Text Box 13"/>
          <p:cNvSpPr txBox="1">
            <a:spLocks noChangeArrowheads="1"/>
          </p:cNvSpPr>
          <p:nvPr/>
        </p:nvSpPr>
        <p:spPr bwMode="auto">
          <a:xfrm>
            <a:off x="892175" y="6045200"/>
            <a:ext cx="31877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mn-ea"/>
                <a:cs typeface="+mn-cs"/>
              </a:rPr>
              <a:t>Viewed perpendicular to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mn-ea"/>
                <a:cs typeface="+mn-cs"/>
              </a:rPr>
              <a:t>helical axis</a:t>
            </a:r>
          </a:p>
        </p:txBody>
      </p:sp>
      <p:grpSp>
        <p:nvGrpSpPr>
          <p:cNvPr id="9236" name="Group 20"/>
          <p:cNvGrpSpPr>
            <a:grpSpLocks/>
          </p:cNvGrpSpPr>
          <p:nvPr/>
        </p:nvGrpSpPr>
        <p:grpSpPr bwMode="auto">
          <a:xfrm>
            <a:off x="4316413" y="3125788"/>
            <a:ext cx="522287" cy="1003300"/>
            <a:chOff x="2609" y="1999"/>
            <a:chExt cx="329" cy="632"/>
          </a:xfrm>
        </p:grpSpPr>
        <p:sp>
          <p:nvSpPr>
            <p:cNvPr id="9234" name="AutoShape 18"/>
            <p:cNvSpPr>
              <a:spLocks noChangeArrowheads="1"/>
            </p:cNvSpPr>
            <p:nvPr/>
          </p:nvSpPr>
          <p:spPr bwMode="auto">
            <a:xfrm>
              <a:off x="2648" y="1999"/>
              <a:ext cx="232" cy="340"/>
            </a:xfrm>
            <a:prstGeom prst="curvedDownArrow">
              <a:avLst>
                <a:gd name="adj1" fmla="val 20000"/>
                <a:gd name="adj2" fmla="val 40000"/>
                <a:gd name="adj3" fmla="val 4885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235" name="Text Box 19"/>
            <p:cNvSpPr txBox="1">
              <a:spLocks noChangeArrowheads="1"/>
            </p:cNvSpPr>
            <p:nvPr/>
          </p:nvSpPr>
          <p:spPr bwMode="auto">
            <a:xfrm>
              <a:off x="2609" y="2400"/>
              <a:ext cx="32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90</a:t>
              </a:r>
              <a:r>
                <a:rPr kumimoji="0" lang="en-US" sz="1800" b="0" i="0" u="none" strike="noStrike" kern="1200" cap="none" spc="0" normalizeH="0" baseline="30000" noProof="0">
                  <a:ln>
                    <a:noFill/>
                  </a:ln>
                  <a:solidFill>
                    <a:srgbClr val="000000"/>
                  </a:solidFill>
                  <a:effectLst/>
                  <a:uLnTx/>
                  <a:uFillTx/>
                  <a:latin typeface="Arial" charset="0"/>
                  <a:ea typeface="+mn-ea"/>
                  <a:cs typeface="+mn-cs"/>
                </a:rPr>
                <a:t>o</a:t>
              </a:r>
            </a:p>
          </p:txBody>
        </p:sp>
      </p:grpSp>
      <p:sp>
        <p:nvSpPr>
          <p:cNvPr id="9239" name="Line 23"/>
          <p:cNvSpPr>
            <a:spLocks noChangeShapeType="1"/>
          </p:cNvSpPr>
          <p:nvPr/>
        </p:nvSpPr>
        <p:spPr bwMode="auto">
          <a:xfrm>
            <a:off x="4140200" y="3429000"/>
            <a:ext cx="469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240" name="Line 24"/>
          <p:cNvSpPr>
            <a:spLocks noChangeShapeType="1"/>
          </p:cNvSpPr>
          <p:nvPr/>
        </p:nvSpPr>
        <p:spPr bwMode="auto">
          <a:xfrm>
            <a:off x="4700588" y="3430588"/>
            <a:ext cx="4699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85359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afterEffect">
                                  <p:stCondLst>
                                    <p:cond delay="0"/>
                                  </p:stCondLst>
                                  <p:childTnLst>
                                    <p:animMotion origin="layout" path="M 3.33333E-6 7.40741E-7 L 0.48055 7.40741E-7 " pathEditMode="relative" rAng="0" ptsTypes="AA">
                                      <p:cBhvr>
                                        <p:cTn id="6" dur="500" fill="hold"/>
                                        <p:tgtEl>
                                          <p:spTgt spid="9221"/>
                                        </p:tgtEl>
                                        <p:attrNameLst>
                                          <p:attrName>ppt_x</p:attrName>
                                          <p:attrName>ppt_y</p:attrName>
                                        </p:attrNameLst>
                                      </p:cBhvr>
                                      <p:rCtr x="2402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7" name="Picture 11" descr="hel11"/>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827588" y="-127000"/>
            <a:ext cx="4138612" cy="6413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58" name="Picture 2" descr="mov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6613" y="1687513"/>
            <a:ext cx="3208337" cy="4278312"/>
          </a:xfrm>
          <a:prstGeom prst="rect">
            <a:avLst/>
          </a:prstGeom>
          <a:noFill/>
          <a:extLst>
            <a:ext uri="{909E8E84-426E-40DD-AFC4-6F175D3DCCD1}">
              <a14:hiddenFill xmlns:a14="http://schemas.microsoft.com/office/drawing/2010/main">
                <a:solidFill>
                  <a:srgbClr val="FFFFFF"/>
                </a:solidFill>
              </a14:hiddenFill>
            </a:ext>
          </a:extLst>
        </p:spPr>
      </p:pic>
      <p:sp>
        <p:nvSpPr>
          <p:cNvPr id="19463" name="Text Box 7"/>
          <p:cNvSpPr txBox="1">
            <a:spLocks noChangeArrowheads="1"/>
          </p:cNvSpPr>
          <p:nvPr/>
        </p:nvSpPr>
        <p:spPr bwMode="auto">
          <a:xfrm>
            <a:off x="892175" y="6045200"/>
            <a:ext cx="31877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mn-ea"/>
                <a:cs typeface="+mn-cs"/>
              </a:rPr>
              <a:t>Viewed perpendicular to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mn-ea"/>
                <a:cs typeface="+mn-cs"/>
              </a:rPr>
              <a:t>helical axis</a:t>
            </a:r>
          </a:p>
        </p:txBody>
      </p:sp>
      <p:pic>
        <p:nvPicPr>
          <p:cNvPr id="19465" name="Picture 9" descr="hel6"/>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a:off x="1016000" y="1600200"/>
            <a:ext cx="2919413"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8" name="Picture 12" descr="hel1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06950" y="-136525"/>
            <a:ext cx="4135438" cy="6410325"/>
          </a:xfrm>
          <a:prstGeom prst="rect">
            <a:avLst/>
          </a:prstGeom>
          <a:noFill/>
          <a:extLst>
            <a:ext uri="{909E8E84-426E-40DD-AFC4-6F175D3DCCD1}">
              <a14:hiddenFill xmlns:a14="http://schemas.microsoft.com/office/drawing/2010/main">
                <a:solidFill>
                  <a:srgbClr val="FFFFFF"/>
                </a:solidFill>
              </a14:hiddenFill>
            </a:ext>
          </a:extLst>
        </p:spPr>
      </p:pic>
      <p:sp>
        <p:nvSpPr>
          <p:cNvPr id="19461" name="Text Box 5"/>
          <p:cNvSpPr txBox="1">
            <a:spLocks noChangeArrowheads="1"/>
          </p:cNvSpPr>
          <p:nvPr/>
        </p:nvSpPr>
        <p:spPr bwMode="auto">
          <a:xfrm>
            <a:off x="5284788" y="4787900"/>
            <a:ext cx="3505200" cy="19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mn-ea"/>
                <a:cs typeface="+mn-cs"/>
              </a:rPr>
              <a:t>Viewed down helical axis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Often it is easier to recognize helical density when viewed down the helical axis due to the distinctive hole through the center of the helix.</a:t>
            </a:r>
          </a:p>
        </p:txBody>
      </p:sp>
      <p:pic>
        <p:nvPicPr>
          <p:cNvPr id="19470" name="Picture 14" descr="hel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93775" y="1235075"/>
            <a:ext cx="3084513" cy="4883150"/>
          </a:xfrm>
          <a:prstGeom prst="rect">
            <a:avLst/>
          </a:prstGeom>
          <a:noFill/>
          <a:extLst>
            <a:ext uri="{909E8E84-426E-40DD-AFC4-6F175D3DCCD1}">
              <a14:hiddenFill xmlns:a14="http://schemas.microsoft.com/office/drawing/2010/main">
                <a:solidFill>
                  <a:srgbClr val="FFFFFF"/>
                </a:solidFill>
              </a14:hiddenFill>
            </a:ext>
          </a:extLst>
        </p:spPr>
      </p:pic>
      <p:sp>
        <p:nvSpPr>
          <p:cNvPr id="19459" name="Rectangle 3"/>
          <p:cNvSpPr>
            <a:spLocks noGrp="1" noChangeArrowheads="1"/>
          </p:cNvSpPr>
          <p:nvPr>
            <p:ph type="title"/>
          </p:nvPr>
        </p:nvSpPr>
        <p:spPr>
          <a:xfrm>
            <a:off x="0" y="274638"/>
            <a:ext cx="9144000" cy="1143000"/>
          </a:xfrm>
        </p:spPr>
        <p:txBody>
          <a:bodyPr/>
          <a:lstStyle/>
          <a:p>
            <a:r>
              <a:rPr lang="en-US" sz="3200"/>
              <a:t>The hole through the center of a helix is the most distinctive feature of </a:t>
            </a:r>
            <a:r>
              <a:rPr lang="en-US" sz="3200">
                <a:latin typeface="Symbol" pitchFamily="18" charset="2"/>
              </a:rPr>
              <a:t>a</a:t>
            </a:r>
            <a:r>
              <a:rPr lang="en-US" sz="3200"/>
              <a:t>-helix density. </a:t>
            </a:r>
          </a:p>
        </p:txBody>
      </p:sp>
    </p:spTree>
    <p:extLst>
      <p:ext uri="{BB962C8B-B14F-4D97-AF65-F5344CB8AC3E}">
        <p14:creationId xmlns:p14="http://schemas.microsoft.com/office/powerpoint/2010/main" val="634589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468"/>
                                        </p:tgtEl>
                                        <p:attrNameLst>
                                          <p:attrName>style.visibility</p:attrName>
                                        </p:attrNameLst>
                                      </p:cBhvr>
                                      <p:to>
                                        <p:strVal val="visible"/>
                                      </p:to>
                                    </p:set>
                                    <p:animEffect transition="in" filter="fade">
                                      <p:cBhvr>
                                        <p:cTn id="7" dur="2000"/>
                                        <p:tgtEl>
                                          <p:spTgt spid="19468"/>
                                        </p:tgtEl>
                                      </p:cBhvr>
                                    </p:animEffect>
                                  </p:childTnLst>
                                </p:cTn>
                              </p:par>
                              <p:par>
                                <p:cTn id="8" presetID="10" presetClass="entr" presetSubtype="0" fill="hold" nodeType="withEffect">
                                  <p:stCondLst>
                                    <p:cond delay="0"/>
                                  </p:stCondLst>
                                  <p:childTnLst>
                                    <p:set>
                                      <p:cBhvr>
                                        <p:cTn id="9" dur="1" fill="hold">
                                          <p:stCondLst>
                                            <p:cond delay="0"/>
                                          </p:stCondLst>
                                        </p:cTn>
                                        <p:tgtEl>
                                          <p:spTgt spid="19470"/>
                                        </p:tgtEl>
                                        <p:attrNameLst>
                                          <p:attrName>style.visibility</p:attrName>
                                        </p:attrNameLst>
                                      </p:cBhvr>
                                      <p:to>
                                        <p:strVal val="visible"/>
                                      </p:to>
                                    </p:set>
                                    <p:animEffect transition="in" filter="fade">
                                      <p:cBhvr>
                                        <p:cTn id="10" dur="2000"/>
                                        <p:tgtEl>
                                          <p:spTgt spid="19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p:txBody>
          <a:bodyPr/>
          <a:lstStyle/>
          <a:p>
            <a:r>
              <a:rPr lang="en-US" sz="4000" dirty="0"/>
              <a:t>Translate helix center to screen center (pink box)</a:t>
            </a:r>
          </a:p>
        </p:txBody>
      </p:sp>
      <p:pic>
        <p:nvPicPr>
          <p:cNvPr id="242691" name="Picture 3" descr="4"/>
          <p:cNvPicPr>
            <a:picLocks noGrp="1" noChangeAspect="1" noChangeArrowheads="1"/>
          </p:cNvPicPr>
          <p:nvPr>
            <p:ph idx="1"/>
          </p:nvPr>
        </p:nvPicPr>
        <p:blipFill>
          <a:blip r:embed="rId2">
            <a:lum bright="6000" contrast="-18000"/>
            <a:extLst>
              <a:ext uri="{28A0092B-C50C-407E-A947-70E740481C1C}">
                <a14:useLocalDpi xmlns:a14="http://schemas.microsoft.com/office/drawing/2010/main"/>
              </a:ext>
            </a:extLst>
          </a:blip>
          <a:srcRect/>
          <a:stretch>
            <a:fillRect/>
          </a:stretch>
        </p:blipFill>
        <p:spPr>
          <a:xfrm>
            <a:off x="1897063" y="1600200"/>
            <a:ext cx="534987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2692" name="Rectangle 4"/>
          <p:cNvSpPr>
            <a:spLocks noChangeArrowheads="1"/>
          </p:cNvSpPr>
          <p:nvPr/>
        </p:nvSpPr>
        <p:spPr bwMode="auto">
          <a:xfrm rot="-261213">
            <a:off x="4102100" y="3471863"/>
            <a:ext cx="989013" cy="2174875"/>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42693" name="Line 5"/>
          <p:cNvSpPr>
            <a:spLocks noChangeShapeType="1"/>
          </p:cNvSpPr>
          <p:nvPr/>
        </p:nvSpPr>
        <p:spPr bwMode="auto">
          <a:xfrm flipH="1">
            <a:off x="4732338" y="3743325"/>
            <a:ext cx="1074737" cy="98425"/>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7" name="Picture 6" descr="mouse"/>
          <p:cNvPicPr>
            <a:picLocks noChangeAspect="1" noChangeArrowheads="1"/>
          </p:cNvPicPr>
          <p:nvPr/>
        </p:nvPicPr>
        <p:blipFill>
          <a:blip r:embed="rId3" cstate="screen">
            <a:extLst>
              <a:ext uri="{28A0092B-C50C-407E-A947-70E740481C1C}">
                <a14:useLocalDpi xmlns:a14="http://schemas.microsoft.com/office/drawing/2010/main"/>
              </a:ext>
            </a:extLst>
          </a:blip>
          <a:srcRect l="23782" t="16988" r="49420" b="54999"/>
          <a:stretch>
            <a:fillRect/>
          </a:stretch>
        </p:blipFill>
        <p:spPr bwMode="auto">
          <a:xfrm>
            <a:off x="7520781" y="4511675"/>
            <a:ext cx="1303337"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7013575" y="3437462"/>
            <a:ext cx="2317750" cy="1165225"/>
          </a:xfrm>
          <a:prstGeom prst="rect">
            <a:avLst/>
          </a:prstGeom>
          <a:no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mn-cs"/>
              </a:rPr>
              <a:t>To translate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mn-cs"/>
              </a:rPr>
              <a:t>in x or y</a:t>
            </a:r>
          </a:p>
        </p:txBody>
      </p:sp>
      <p:pic>
        <p:nvPicPr>
          <p:cNvPr id="6" name="Picture 3" descr="mouse"/>
          <p:cNvPicPr>
            <a:picLocks noChangeAspect="1" noChangeArrowheads="1"/>
          </p:cNvPicPr>
          <p:nvPr/>
        </p:nvPicPr>
        <p:blipFill>
          <a:blip r:embed="rId3" cstate="screen">
            <a:extLst>
              <a:ext uri="{28A0092B-C50C-407E-A947-70E740481C1C}">
                <a14:useLocalDpi xmlns:a14="http://schemas.microsoft.com/office/drawing/2010/main"/>
              </a:ext>
            </a:extLst>
          </a:blip>
          <a:srcRect t="53883" r="72781" b="36009"/>
          <a:stretch>
            <a:fillRect/>
          </a:stretch>
        </p:blipFill>
        <p:spPr bwMode="auto">
          <a:xfrm>
            <a:off x="6538722" y="6008687"/>
            <a:ext cx="1279525" cy="801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79195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2692"/>
                                        </p:tgtEl>
                                        <p:attrNameLst>
                                          <p:attrName>style.visibility</p:attrName>
                                        </p:attrNameLst>
                                      </p:cBhvr>
                                      <p:to>
                                        <p:strVal val="visible"/>
                                      </p:to>
                                    </p:set>
                                    <p:animEffect transition="in" filter="fade">
                                      <p:cBhvr>
                                        <p:cTn id="7" dur="2000"/>
                                        <p:tgtEl>
                                          <p:spTgt spid="2426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26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2" grpId="0" animBg="1"/>
      <p:bldP spid="24269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en-US"/>
              <a:t>Zoom and center skeleton helix</a:t>
            </a:r>
          </a:p>
        </p:txBody>
      </p:sp>
      <p:pic>
        <p:nvPicPr>
          <p:cNvPr id="243715" name="Picture 3" descr="5"/>
          <p:cNvPicPr>
            <a:picLocks noGrp="1" noChangeAspect="1" noChangeArrowheads="1"/>
          </p:cNvPicPr>
          <p:nvPr>
            <p:ph idx="1"/>
          </p:nvPr>
        </p:nvPicPr>
        <p:blipFill>
          <a:blip r:embed="rId2">
            <a:lum bright="18000" contrast="-42000"/>
            <a:extLst>
              <a:ext uri="{28A0092B-C50C-407E-A947-70E740481C1C}">
                <a14:useLocalDpi xmlns:a14="http://schemas.microsoft.com/office/drawing/2010/main"/>
              </a:ext>
            </a:extLst>
          </a:blip>
          <a:srcRect/>
          <a:stretch>
            <a:fillRect/>
          </a:stretch>
        </p:blipFill>
        <p:spPr>
          <a:xfrm>
            <a:off x="1897063" y="1600200"/>
            <a:ext cx="5349875"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3716" name="Picture 4" descr="ppt_helskel"/>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881188" y="1608138"/>
            <a:ext cx="5451475" cy="4475162"/>
          </a:xfrm>
          <a:prstGeom prst="rect">
            <a:avLst/>
          </a:prstGeom>
          <a:noFill/>
          <a:extLst>
            <a:ext uri="{909E8E84-426E-40DD-AFC4-6F175D3DCCD1}">
              <a14:hiddenFill xmlns:a14="http://schemas.microsoft.com/office/drawing/2010/main">
                <a:solidFill>
                  <a:srgbClr val="FFFFFF"/>
                </a:solidFill>
              </a14:hiddenFill>
            </a:ext>
          </a:extLst>
        </p:spPr>
      </p:pic>
      <p:grpSp>
        <p:nvGrpSpPr>
          <p:cNvPr id="243717" name="Group 5"/>
          <p:cNvGrpSpPr>
            <a:grpSpLocks/>
          </p:cNvGrpSpPr>
          <p:nvPr/>
        </p:nvGrpSpPr>
        <p:grpSpPr bwMode="auto">
          <a:xfrm>
            <a:off x="4749800" y="3389313"/>
            <a:ext cx="4054475" cy="1190625"/>
            <a:chOff x="2992" y="2135"/>
            <a:chExt cx="2554" cy="750"/>
          </a:xfrm>
        </p:grpSpPr>
        <p:sp>
          <p:nvSpPr>
            <p:cNvPr id="243718" name="Line 6"/>
            <p:cNvSpPr>
              <a:spLocks noChangeShapeType="1"/>
            </p:cNvSpPr>
            <p:nvPr/>
          </p:nvSpPr>
          <p:spPr bwMode="auto">
            <a:xfrm flipH="1" flipV="1">
              <a:off x="2992" y="2424"/>
              <a:ext cx="2376" cy="8"/>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43719" name="Text Box 7"/>
            <p:cNvSpPr txBox="1">
              <a:spLocks noChangeArrowheads="1"/>
            </p:cNvSpPr>
            <p:nvPr/>
          </p:nvSpPr>
          <p:spPr bwMode="auto">
            <a:xfrm>
              <a:off x="4758" y="2135"/>
              <a:ext cx="788" cy="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Small pink box marks center of screen</a:t>
              </a:r>
            </a:p>
          </p:txBody>
        </p:sp>
      </p:grpSp>
    </p:spTree>
    <p:extLst>
      <p:ext uri="{BB962C8B-B14F-4D97-AF65-F5344CB8AC3E}">
        <p14:creationId xmlns:p14="http://schemas.microsoft.com/office/powerpoint/2010/main" val="27663674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43717"/>
                                        </p:tgtEl>
                                        <p:attrNameLst>
                                          <p:attrName>style.visibility</p:attrName>
                                        </p:attrNameLst>
                                      </p:cBhvr>
                                      <p:to>
                                        <p:strVal val="visible"/>
                                      </p:to>
                                    </p:set>
                                    <p:anim calcmode="lin" valueType="num">
                                      <p:cBhvr additive="base">
                                        <p:cTn id="7" dur="500" fill="hold"/>
                                        <p:tgtEl>
                                          <p:spTgt spid="243717"/>
                                        </p:tgtEl>
                                        <p:attrNameLst>
                                          <p:attrName>ppt_x</p:attrName>
                                        </p:attrNameLst>
                                      </p:cBhvr>
                                      <p:tavLst>
                                        <p:tav tm="0">
                                          <p:val>
                                            <p:strVal val="1+#ppt_w/2"/>
                                          </p:val>
                                        </p:tav>
                                        <p:tav tm="100000">
                                          <p:val>
                                            <p:strVal val="#ppt_x"/>
                                          </p:val>
                                        </p:tav>
                                      </p:tavLst>
                                    </p:anim>
                                    <p:anim calcmode="lin" valueType="num">
                                      <p:cBhvr additive="base">
                                        <p:cTn id="8" dur="500" fill="hold"/>
                                        <p:tgtEl>
                                          <p:spTgt spid="24371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243716"/>
                                        </p:tgtEl>
                                        <p:attrNameLst>
                                          <p:attrName>style.visibility</p:attrName>
                                        </p:attrNameLst>
                                      </p:cBhvr>
                                      <p:to>
                                        <p:strVal val="visible"/>
                                      </p:to>
                                    </p:set>
                                    <p:animEffect transition="in" filter="fade">
                                      <p:cBhvr>
                                        <p:cTn id="13" dur="2000"/>
                                        <p:tgtEl>
                                          <p:spTgt spid="243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descr="ppt_helskel3"/>
          <p:cNvPicPr>
            <a:picLocks noChangeAspect="1" noChangeArrowheads="1"/>
          </p:cNvPicPr>
          <p:nvPr/>
        </p:nvPicPr>
        <p:blipFill>
          <a:blip r:embed="rId2" cstate="screen">
            <a:lum bright="30000"/>
            <a:extLst>
              <a:ext uri="{28A0092B-C50C-407E-A947-70E740481C1C}">
                <a14:useLocalDpi xmlns:a14="http://schemas.microsoft.com/office/drawing/2010/main"/>
              </a:ext>
            </a:extLst>
          </a:blip>
          <a:srcRect/>
          <a:stretch>
            <a:fillRect/>
          </a:stretch>
        </p:blipFill>
        <p:spPr bwMode="auto">
          <a:xfrm>
            <a:off x="1800225" y="1619250"/>
            <a:ext cx="5492750" cy="4478338"/>
          </a:xfrm>
          <a:prstGeom prst="rect">
            <a:avLst/>
          </a:prstGeom>
          <a:noFill/>
          <a:extLst>
            <a:ext uri="{909E8E84-426E-40DD-AFC4-6F175D3DCCD1}">
              <a14:hiddenFill xmlns:a14="http://schemas.microsoft.com/office/drawing/2010/main">
                <a:solidFill>
                  <a:srgbClr val="FFFFFF"/>
                </a:solidFill>
              </a14:hiddenFill>
            </a:ext>
          </a:extLst>
        </p:spPr>
      </p:pic>
      <p:sp>
        <p:nvSpPr>
          <p:cNvPr id="244739" name="Rectangle 3"/>
          <p:cNvSpPr>
            <a:spLocks noGrp="1" noChangeArrowheads="1"/>
          </p:cNvSpPr>
          <p:nvPr>
            <p:ph type="title"/>
          </p:nvPr>
        </p:nvSpPr>
        <p:spPr/>
        <p:txBody>
          <a:bodyPr/>
          <a:lstStyle/>
          <a:p>
            <a:r>
              <a:rPr lang="en-US" sz="4000"/>
              <a:t>Rotate View (90</a:t>
            </a:r>
            <a:r>
              <a:rPr lang="en-US" sz="4000">
                <a:cs typeface="Arial" charset="0"/>
              </a:rPr>
              <a:t>°</a:t>
            </a:r>
            <a:r>
              <a:rPr lang="en-US" sz="4000"/>
              <a:t>)to look down helix axis and re-center helix</a:t>
            </a:r>
          </a:p>
        </p:txBody>
      </p:sp>
      <p:pic>
        <p:nvPicPr>
          <p:cNvPr id="244740" name="Picture 4" descr="ppt_helskel2"/>
          <p:cNvPicPr>
            <a:picLocks noGrp="1" noChangeAspect="1" noChangeArrowheads="1"/>
          </p:cNvPicPr>
          <p:nvPr>
            <p:ph idx="1"/>
          </p:nvPr>
        </p:nvPicPr>
        <p:blipFill>
          <a:blip r:embed="rId3" cstate="screen">
            <a:lum bright="30000"/>
            <a:extLst>
              <a:ext uri="{28A0092B-C50C-407E-A947-70E740481C1C}">
                <a14:useLocalDpi xmlns:a14="http://schemas.microsoft.com/office/drawing/2010/main"/>
              </a:ext>
            </a:extLst>
          </a:blip>
          <a:srcRect/>
          <a:stretch>
            <a:fillRect/>
          </a:stretch>
        </p:blipFill>
        <p:spPr>
          <a:xfrm>
            <a:off x="1795463" y="1600200"/>
            <a:ext cx="5551487"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44741" name="Group 5"/>
          <p:cNvGrpSpPr>
            <a:grpSpLocks/>
          </p:cNvGrpSpPr>
          <p:nvPr/>
        </p:nvGrpSpPr>
        <p:grpSpPr bwMode="auto">
          <a:xfrm>
            <a:off x="4749800" y="3389313"/>
            <a:ext cx="4054475" cy="1190625"/>
            <a:chOff x="2992" y="2135"/>
            <a:chExt cx="2554" cy="750"/>
          </a:xfrm>
        </p:grpSpPr>
        <p:sp>
          <p:nvSpPr>
            <p:cNvPr id="244742" name="Line 6"/>
            <p:cNvSpPr>
              <a:spLocks noChangeShapeType="1"/>
            </p:cNvSpPr>
            <p:nvPr/>
          </p:nvSpPr>
          <p:spPr bwMode="auto">
            <a:xfrm flipH="1" flipV="1">
              <a:off x="2992" y="2424"/>
              <a:ext cx="2376" cy="8"/>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44743" name="Text Box 7"/>
            <p:cNvSpPr txBox="1">
              <a:spLocks noChangeArrowheads="1"/>
            </p:cNvSpPr>
            <p:nvPr/>
          </p:nvSpPr>
          <p:spPr bwMode="auto">
            <a:xfrm>
              <a:off x="4758" y="2135"/>
              <a:ext cx="788" cy="7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Small pink box marks center of screen</a:t>
              </a:r>
            </a:p>
          </p:txBody>
        </p:sp>
      </p:grpSp>
    </p:spTree>
    <p:extLst>
      <p:ext uri="{BB962C8B-B14F-4D97-AF65-F5344CB8AC3E}">
        <p14:creationId xmlns:p14="http://schemas.microsoft.com/office/powerpoint/2010/main" val="2496818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4740"/>
                                        </p:tgtEl>
                                        <p:attrNameLst>
                                          <p:attrName>style.visibility</p:attrName>
                                        </p:attrNameLst>
                                      </p:cBhvr>
                                      <p:to>
                                        <p:strVal val="visible"/>
                                      </p:to>
                                    </p:set>
                                    <p:animEffect transition="in" filter="fade">
                                      <p:cBhvr>
                                        <p:cTn id="7" dur="2000"/>
                                        <p:tgtEl>
                                          <p:spTgt spid="244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8" name="Line 9"/>
          <p:cNvSpPr>
            <a:spLocks noChangeShapeType="1"/>
          </p:cNvSpPr>
          <p:nvPr/>
        </p:nvSpPr>
        <p:spPr bwMode="auto">
          <a:xfrm>
            <a:off x="7297738" y="1852613"/>
            <a:ext cx="3175" cy="2174875"/>
          </a:xfrm>
          <a:prstGeom prst="line">
            <a:avLst/>
          </a:prstGeom>
          <a:noFill/>
          <a:ln w="12700">
            <a:solidFill>
              <a:srgbClr val="99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9939" name="Line 58"/>
          <p:cNvSpPr>
            <a:spLocks noChangeShapeType="1"/>
          </p:cNvSpPr>
          <p:nvPr/>
        </p:nvSpPr>
        <p:spPr bwMode="auto">
          <a:xfrm>
            <a:off x="4564063" y="1582738"/>
            <a:ext cx="0" cy="1524000"/>
          </a:xfrm>
          <a:prstGeom prst="line">
            <a:avLst/>
          </a:prstGeom>
          <a:noFill/>
          <a:ln w="1270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grpSp>
        <p:nvGrpSpPr>
          <p:cNvPr id="39940" name="Group 50"/>
          <p:cNvGrpSpPr>
            <a:grpSpLocks/>
          </p:cNvGrpSpPr>
          <p:nvPr/>
        </p:nvGrpSpPr>
        <p:grpSpPr bwMode="auto">
          <a:xfrm>
            <a:off x="1360488" y="2012950"/>
            <a:ext cx="6392862" cy="1025525"/>
            <a:chOff x="791" y="1118"/>
            <a:chExt cx="4027" cy="646"/>
          </a:xfrm>
        </p:grpSpPr>
        <p:pic>
          <p:nvPicPr>
            <p:cNvPr id="39972" name="Picture 51" descr="fprime"/>
            <p:cNvPicPr>
              <a:picLocks noChangeAspect="1" noChangeArrowheads="1"/>
            </p:cNvPicPr>
            <p:nvPr/>
          </p:nvPicPr>
          <p:blipFill>
            <a:blip r:embed="rId2">
              <a:extLst>
                <a:ext uri="{28A0092B-C50C-407E-A947-70E740481C1C}">
                  <a14:useLocalDpi xmlns:a14="http://schemas.microsoft.com/office/drawing/2010/main" val="0"/>
                </a:ext>
              </a:extLst>
            </a:blip>
            <a:srcRect l="17986"/>
            <a:stretch>
              <a:fillRect/>
            </a:stretch>
          </p:blipFill>
          <p:spPr bwMode="auto">
            <a:xfrm>
              <a:off x="2165" y="1118"/>
              <a:ext cx="1689" cy="6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9973" name="Picture 52" descr="fdoubleprime"/>
            <p:cNvPicPr>
              <a:picLocks noChangeAspect="1" noChangeArrowheads="1"/>
            </p:cNvPicPr>
            <p:nvPr/>
          </p:nvPicPr>
          <p:blipFill>
            <a:blip r:embed="rId3">
              <a:extLst>
                <a:ext uri="{28A0092B-C50C-407E-A947-70E740481C1C}">
                  <a14:useLocalDpi xmlns:a14="http://schemas.microsoft.com/office/drawing/2010/main" val="0"/>
                </a:ext>
              </a:extLst>
            </a:blip>
            <a:srcRect l="48781"/>
            <a:stretch>
              <a:fillRect/>
            </a:stretch>
          </p:blipFill>
          <p:spPr bwMode="auto">
            <a:xfrm>
              <a:off x="4316" y="1138"/>
              <a:ext cx="502" cy="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74" name="Text Box 53"/>
            <p:cNvSpPr txBox="1">
              <a:spLocks noChangeArrowheads="1"/>
            </p:cNvSpPr>
            <p:nvPr/>
          </p:nvSpPr>
          <p:spPr bwMode="auto">
            <a:xfrm>
              <a:off x="791" y="1178"/>
              <a:ext cx="3553" cy="44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Helvetica" pitchFamily="34" charset="0"/>
                  <a:ea typeface="+mn-ea"/>
                  <a:cs typeface="+mn-cs"/>
                </a:rPr>
                <a:t>f</a:t>
              </a:r>
              <a:r>
                <a:rPr kumimoji="0" lang="en-US" sz="4000" b="1" i="0" u="none" strike="noStrike" kern="1200" cap="none" spc="0" normalizeH="0" baseline="-25000" noProof="0" dirty="0" err="1">
                  <a:ln>
                    <a:noFill/>
                  </a:ln>
                  <a:solidFill>
                    <a:srgbClr val="FF0000"/>
                  </a:solidFill>
                  <a:effectLst/>
                  <a:uLnTx/>
                  <a:uFillTx/>
                  <a:latin typeface="Helvetica" pitchFamily="34" charset="0"/>
                  <a:ea typeface="+mn-ea"/>
                  <a:cs typeface="+mn-cs"/>
                </a:rPr>
                <a:t>H</a:t>
              </a:r>
              <a:r>
                <a:rPr kumimoji="0" lang="en-US" sz="4000" b="1" i="0" u="none" strike="noStrike" kern="1200" cap="none" spc="0" normalizeH="0" baseline="-25000" noProof="0" dirty="0">
                  <a:ln>
                    <a:noFill/>
                  </a:ln>
                  <a:solidFill>
                    <a:srgbClr val="000000"/>
                  </a:solidFill>
                  <a:effectLst/>
                  <a:uLnTx/>
                  <a:uFillTx/>
                  <a:latin typeface="Helvetica" pitchFamily="34" charset="0"/>
                  <a:ea typeface="+mn-ea"/>
                  <a:cs typeface="+mn-cs"/>
                </a:rPr>
                <a:t> </a:t>
              </a:r>
              <a:r>
                <a:rPr kumimoji="0" lang="en-US" sz="4000" b="1" i="0" u="none" strike="noStrike" kern="1200" cap="none" spc="0" normalizeH="0" baseline="0" noProof="0" dirty="0">
                  <a:ln>
                    <a:noFill/>
                  </a:ln>
                  <a:solidFill>
                    <a:srgbClr val="000000"/>
                  </a:solidFill>
                  <a:effectLst/>
                  <a:uLnTx/>
                  <a:uFillTx/>
                  <a:latin typeface="Helvetica" pitchFamily="34" charset="0"/>
                  <a:ea typeface="+mn-ea"/>
                  <a:cs typeface="+mn-cs"/>
                </a:rPr>
                <a:t> =  </a:t>
              </a:r>
              <a:r>
                <a:rPr kumimoji="0" lang="en-US" sz="4000" b="1" i="0" u="none" strike="noStrike" kern="1200" cap="none" spc="0" normalizeH="0" baseline="0" noProof="0" dirty="0" err="1">
                  <a:ln>
                    <a:noFill/>
                  </a:ln>
                  <a:solidFill>
                    <a:srgbClr val="993300"/>
                  </a:solidFill>
                  <a:effectLst/>
                  <a:uLnTx/>
                  <a:uFillTx/>
                  <a:latin typeface="Helvetica" pitchFamily="34" charset="0"/>
                  <a:ea typeface="+mn-ea"/>
                  <a:cs typeface="+mn-cs"/>
                </a:rPr>
                <a:t>f</a:t>
              </a:r>
              <a:r>
                <a:rPr kumimoji="0" lang="en-US" sz="4000" b="1" i="0" u="none" strike="noStrike" kern="1200" cap="none" spc="0" normalizeH="0" baseline="-25000" noProof="0" dirty="0" err="1">
                  <a:ln>
                    <a:noFill/>
                  </a:ln>
                  <a:solidFill>
                    <a:srgbClr val="993300"/>
                  </a:solidFill>
                  <a:effectLst/>
                  <a:uLnTx/>
                  <a:uFillTx/>
                  <a:latin typeface="Helvetica" pitchFamily="34" charset="0"/>
                  <a:ea typeface="+mn-ea"/>
                  <a:cs typeface="+mn-cs"/>
                </a:rPr>
                <a:t>o</a:t>
              </a:r>
              <a:r>
                <a:rPr kumimoji="0" lang="en-US" sz="4000" b="1" i="0" u="none" strike="noStrike" kern="1200" cap="none" spc="0" normalizeH="0" baseline="0" noProof="0" dirty="0">
                  <a:ln>
                    <a:noFill/>
                  </a:ln>
                  <a:solidFill>
                    <a:srgbClr val="000000"/>
                  </a:solidFill>
                  <a:effectLst/>
                  <a:uLnTx/>
                  <a:uFillTx/>
                  <a:latin typeface="Helvetica" pitchFamily="34" charset="0"/>
                  <a:ea typeface="+mn-ea"/>
                  <a:cs typeface="+mn-cs"/>
                </a:rPr>
                <a:t>+                     + i</a:t>
              </a:r>
              <a:endParaRPr kumimoji="0" lang="en-US" sz="4000" b="1" i="0" u="none" strike="noStrike" kern="1200" cap="none" spc="0" normalizeH="0" baseline="0" noProof="0" dirty="0">
                <a:ln>
                  <a:noFill/>
                </a:ln>
                <a:solidFill>
                  <a:srgbClr val="9900CC"/>
                </a:solidFill>
                <a:effectLst/>
                <a:uLnTx/>
                <a:uFillTx/>
                <a:latin typeface="Helvetica" pitchFamily="34" charset="0"/>
                <a:ea typeface="+mn-ea"/>
                <a:cs typeface="+mn-cs"/>
              </a:endParaRPr>
            </a:p>
          </p:txBody>
        </p:sp>
      </p:grpSp>
      <p:sp>
        <p:nvSpPr>
          <p:cNvPr id="39941" name="Line 2"/>
          <p:cNvSpPr>
            <a:spLocks noChangeShapeType="1"/>
          </p:cNvSpPr>
          <p:nvPr/>
        </p:nvSpPr>
        <p:spPr bwMode="auto">
          <a:xfrm flipH="1">
            <a:off x="2209800" y="3090863"/>
            <a:ext cx="9525" cy="976312"/>
          </a:xfrm>
          <a:prstGeom prst="line">
            <a:avLst/>
          </a:prstGeom>
          <a:noFill/>
          <a:ln w="12700">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9942" name="Rectangle 3"/>
          <p:cNvSpPr>
            <a:spLocks noGrp="1" noChangeArrowheads="1"/>
          </p:cNvSpPr>
          <p:nvPr>
            <p:ph type="title"/>
          </p:nvPr>
        </p:nvSpPr>
        <p:spPr>
          <a:xfrm>
            <a:off x="242888" y="-9525"/>
            <a:ext cx="8901112" cy="1143000"/>
          </a:xfrm>
          <a:solidFill>
            <a:schemeClr val="bg1"/>
          </a:solidFill>
        </p:spPr>
        <p:txBody>
          <a:bodyPr/>
          <a:lstStyle/>
          <a:p>
            <a:pPr eaLnBrk="1" hangingPunct="1"/>
            <a:r>
              <a:rPr lang="en-US" sz="3200" b="1">
                <a:latin typeface="Helvetica" pitchFamily="34" charset="0"/>
              </a:rPr>
              <a:t>Correction factors are largest near </a:t>
            </a:r>
            <a:r>
              <a:rPr lang="en-US" sz="3200" b="1">
                <a:latin typeface="Symbol" pitchFamily="18" charset="2"/>
              </a:rPr>
              <a:t>n</a:t>
            </a:r>
            <a:r>
              <a:rPr lang="en-US" sz="3200" b="1">
                <a:latin typeface="Helvetica" pitchFamily="34" charset="0"/>
              </a:rPr>
              <a:t>=</a:t>
            </a:r>
            <a:r>
              <a:rPr lang="en-US" sz="3200" b="1">
                <a:latin typeface="Symbol" pitchFamily="18" charset="2"/>
              </a:rPr>
              <a:t>n</a:t>
            </a:r>
            <a:r>
              <a:rPr lang="en-US" sz="3200" b="1" baseline="-25000">
                <a:latin typeface="Helvetica" pitchFamily="34" charset="0"/>
              </a:rPr>
              <a:t>B </a:t>
            </a:r>
            <a:r>
              <a:rPr lang="en-US" sz="3200" b="1">
                <a:latin typeface="Helvetica" pitchFamily="34" charset="0"/>
              </a:rPr>
              <a:t>.</a:t>
            </a:r>
          </a:p>
        </p:txBody>
      </p:sp>
      <p:sp>
        <p:nvSpPr>
          <p:cNvPr id="39944" name="Text Box 5"/>
          <p:cNvSpPr txBox="1">
            <a:spLocks noChangeArrowheads="1"/>
          </p:cNvSpPr>
          <p:nvPr/>
        </p:nvSpPr>
        <p:spPr bwMode="auto">
          <a:xfrm>
            <a:off x="4572000" y="4073525"/>
            <a:ext cx="45720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9900CC"/>
                </a:solidFill>
                <a:effectLst/>
                <a:uLnTx/>
                <a:uFillTx/>
                <a:latin typeface="Helvetica" pitchFamily="34" charset="0"/>
                <a:ea typeface="+mn-ea"/>
                <a:cs typeface="+mn-cs"/>
              </a:rPr>
              <a:t>The </a:t>
            </a:r>
            <a:r>
              <a:rPr kumimoji="0" lang="en-US" sz="2400" b="1" i="0" u="none" strike="noStrike" kern="1200" cap="none" spc="0" normalizeH="0" baseline="0" noProof="0">
                <a:ln>
                  <a:noFill/>
                </a:ln>
                <a:solidFill>
                  <a:srgbClr val="9900CC"/>
                </a:solidFill>
                <a:effectLst/>
                <a:uLnTx/>
                <a:uFillTx/>
                <a:latin typeface="Helvetica" pitchFamily="34" charset="0"/>
                <a:ea typeface="+mn-ea"/>
                <a:cs typeface="+mn-cs"/>
              </a:rPr>
              <a:t>IMAGINARY COMPONENT</a:t>
            </a:r>
            <a:r>
              <a:rPr kumimoji="0" lang="en-US" sz="1800" b="1" i="0" u="none" strike="noStrike" kern="1200" cap="none" spc="0" normalizeH="0" baseline="0" noProof="0">
                <a:ln>
                  <a:noFill/>
                </a:ln>
                <a:solidFill>
                  <a:srgbClr val="9900CC"/>
                </a:solidFill>
                <a:effectLst/>
                <a:uLnTx/>
                <a:uFillTx/>
                <a:latin typeface="Helvetica" pitchFamily="34" charset="0"/>
                <a:ea typeface="+mn-ea"/>
                <a:cs typeface="+mn-cs"/>
              </a:rPr>
              <a:t> becomes large and positive near </a:t>
            </a:r>
            <a:r>
              <a:rPr kumimoji="0" lang="en-US" sz="1800" b="1" i="0" u="none" strike="noStrike" kern="1200" cap="none" spc="0" normalizeH="0" baseline="0" noProof="0">
                <a:ln>
                  <a:noFill/>
                </a:ln>
                <a:solidFill>
                  <a:srgbClr val="9900CC"/>
                </a:solidFill>
                <a:effectLst/>
                <a:uLnTx/>
                <a:uFillTx/>
                <a:latin typeface="Symbol" pitchFamily="18" charset="2"/>
                <a:ea typeface="+mn-ea"/>
                <a:cs typeface="+mn-cs"/>
              </a:rPr>
              <a:t>n</a:t>
            </a:r>
            <a:r>
              <a:rPr kumimoji="0" lang="en-US" sz="1800" b="1" i="0" u="none" strike="noStrike" kern="1200" cap="none" spc="0" normalizeH="0" baseline="0" noProof="0">
                <a:ln>
                  <a:noFill/>
                </a:ln>
                <a:solidFill>
                  <a:srgbClr val="9900CC"/>
                </a:solidFill>
                <a:effectLst/>
                <a:uLnTx/>
                <a:uFillTx/>
                <a:latin typeface="Helvetica" pitchFamily="34" charset="0"/>
                <a:ea typeface="+mn-ea"/>
                <a:cs typeface="+mn-cs"/>
              </a:rPr>
              <a:t>= </a:t>
            </a:r>
            <a:r>
              <a:rPr kumimoji="0" lang="en-US" sz="1800" b="1" i="0" u="none" strike="noStrike" kern="1200" cap="none" spc="0" normalizeH="0" baseline="0" noProof="0">
                <a:ln>
                  <a:noFill/>
                </a:ln>
                <a:solidFill>
                  <a:srgbClr val="9900CC"/>
                </a:solidFill>
                <a:effectLst/>
                <a:uLnTx/>
                <a:uFillTx/>
                <a:latin typeface="Symbol" pitchFamily="18" charset="2"/>
                <a:ea typeface="+mn-ea"/>
                <a:cs typeface="+mn-cs"/>
              </a:rPr>
              <a:t>n</a:t>
            </a:r>
            <a:r>
              <a:rPr kumimoji="0" lang="en-US" sz="1800" b="1" i="0" u="none" strike="noStrike" kern="1200" cap="none" spc="0" normalizeH="0" baseline="-25000" noProof="0">
                <a:ln>
                  <a:noFill/>
                </a:ln>
                <a:solidFill>
                  <a:srgbClr val="9900CC"/>
                </a:solidFill>
                <a:effectLst/>
                <a:uLnTx/>
                <a:uFillTx/>
                <a:latin typeface="Helvetica" pitchFamily="34" charset="0"/>
                <a:ea typeface="+mn-ea"/>
                <a:cs typeface="+mn-cs"/>
              </a:rPr>
              <a:t>B</a:t>
            </a:r>
            <a:r>
              <a:rPr kumimoji="0" lang="en-US" sz="1800" b="1" i="0" u="none" strike="noStrike" kern="1200" cap="none" spc="0" normalizeH="0" baseline="0" noProof="0">
                <a:ln>
                  <a:noFill/>
                </a:ln>
                <a:solidFill>
                  <a:srgbClr val="9900CC"/>
                </a:solidFill>
                <a:effectLst/>
                <a:uLnTx/>
                <a:uFillTx/>
                <a:latin typeface="Helvetica" pitchFamily="34" charset="0"/>
                <a:ea typeface="+mn-ea"/>
                <a:cs typeface="+mn-cs"/>
              </a:rPr>
              <a:t>.</a:t>
            </a:r>
            <a:endParaRPr kumimoji="0" lang="en-US" sz="2000" b="1" i="0" u="none" strike="noStrike" kern="1200" cap="none" spc="0" normalizeH="0" baseline="0" noProof="0">
              <a:ln>
                <a:noFill/>
              </a:ln>
              <a:solidFill>
                <a:srgbClr val="9900CC"/>
              </a:solidFill>
              <a:effectLst/>
              <a:uLnTx/>
              <a:uFillTx/>
              <a:latin typeface="Helvetica" pitchFamily="34" charset="0"/>
              <a:ea typeface="+mn-ea"/>
              <a:cs typeface="+mn-cs"/>
            </a:endParaRPr>
          </a:p>
        </p:txBody>
      </p:sp>
      <p:sp>
        <p:nvSpPr>
          <p:cNvPr id="39945" name="Text Box 11"/>
          <p:cNvSpPr txBox="1">
            <a:spLocks noChangeArrowheads="1"/>
          </p:cNvSpPr>
          <p:nvPr/>
        </p:nvSpPr>
        <p:spPr bwMode="auto">
          <a:xfrm>
            <a:off x="323850" y="4064000"/>
            <a:ext cx="3611563"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9933"/>
                </a:solidFill>
                <a:effectLst/>
                <a:uLnTx/>
                <a:uFillTx/>
                <a:latin typeface="Helvetica" pitchFamily="34" charset="0"/>
                <a:ea typeface="+mn-ea"/>
                <a:cs typeface="+mn-cs"/>
              </a:rPr>
              <a:t>The </a:t>
            </a:r>
            <a:r>
              <a:rPr kumimoji="0" lang="en-US" sz="2400" b="1" i="0" u="none" strike="noStrike" kern="1200" cap="none" spc="0" normalizeH="0" baseline="0" noProof="0">
                <a:ln>
                  <a:noFill/>
                </a:ln>
                <a:solidFill>
                  <a:srgbClr val="FF9933"/>
                </a:solidFill>
                <a:effectLst/>
                <a:uLnTx/>
                <a:uFillTx/>
                <a:latin typeface="Helvetica" pitchFamily="34" charset="0"/>
                <a:ea typeface="+mn-ea"/>
                <a:cs typeface="+mn-cs"/>
              </a:rPr>
              <a:t>REAL COMPONENT</a:t>
            </a:r>
            <a:r>
              <a:rPr kumimoji="0" lang="en-US" sz="1800" b="1" i="0" u="none" strike="noStrike" kern="1200" cap="none" spc="0" normalizeH="0" baseline="0" noProof="0">
                <a:ln>
                  <a:noFill/>
                </a:ln>
                <a:solidFill>
                  <a:srgbClr val="FF9933"/>
                </a:solidFill>
                <a:effectLst/>
                <a:uLnTx/>
                <a:uFillTx/>
                <a:latin typeface="Helvetica" pitchFamily="34" charset="0"/>
                <a:ea typeface="+mn-ea"/>
                <a:cs typeface="+mn-cs"/>
              </a:rPr>
              <a:t> becomes negative near v= </a:t>
            </a:r>
            <a:r>
              <a:rPr kumimoji="0" lang="en-US" sz="1800" b="1" i="0" u="none" strike="noStrike" kern="1200" cap="none" spc="0" normalizeH="0" baseline="0" noProof="0">
                <a:ln>
                  <a:noFill/>
                </a:ln>
                <a:solidFill>
                  <a:srgbClr val="FF9933"/>
                </a:solidFill>
                <a:effectLst/>
                <a:uLnTx/>
                <a:uFillTx/>
                <a:latin typeface="Symbol" pitchFamily="18" charset="2"/>
                <a:ea typeface="+mn-ea"/>
                <a:cs typeface="+mn-cs"/>
              </a:rPr>
              <a:t>n</a:t>
            </a:r>
            <a:r>
              <a:rPr kumimoji="0" lang="en-US" sz="1800" b="1" i="0" u="none" strike="noStrike" kern="1200" cap="none" spc="0" normalizeH="0" baseline="-25000" noProof="0">
                <a:ln>
                  <a:noFill/>
                </a:ln>
                <a:solidFill>
                  <a:srgbClr val="FF9933"/>
                </a:solidFill>
                <a:effectLst/>
                <a:uLnTx/>
                <a:uFillTx/>
                <a:latin typeface="Helvetica" pitchFamily="34" charset="0"/>
                <a:ea typeface="+mn-ea"/>
                <a:cs typeface="+mn-cs"/>
              </a:rPr>
              <a:t>B</a:t>
            </a:r>
            <a:r>
              <a:rPr kumimoji="0" lang="en-US" sz="1800" b="1" i="0" u="none" strike="noStrike" kern="1200" cap="none" spc="0" normalizeH="0" baseline="0" noProof="0">
                <a:ln>
                  <a:noFill/>
                </a:ln>
                <a:solidFill>
                  <a:srgbClr val="FF9933"/>
                </a:solidFill>
                <a:effectLst/>
                <a:uLnTx/>
                <a:uFillTx/>
                <a:latin typeface="Helvetica" pitchFamily="34" charset="0"/>
                <a:ea typeface="+mn-ea"/>
                <a:cs typeface="+mn-cs"/>
              </a:rPr>
              <a:t>.</a:t>
            </a:r>
            <a:endParaRPr kumimoji="0" lang="en-US" sz="2000" b="1" i="0" u="none" strike="noStrike" kern="1200" cap="none" spc="0" normalizeH="0" baseline="0" noProof="0">
              <a:ln>
                <a:noFill/>
              </a:ln>
              <a:solidFill>
                <a:srgbClr val="FF9933"/>
              </a:solidFill>
              <a:effectLst/>
              <a:uLnTx/>
              <a:uFillTx/>
              <a:latin typeface="Helvetica" pitchFamily="34" charset="0"/>
              <a:ea typeface="+mn-ea"/>
              <a:cs typeface="+mn-cs"/>
            </a:endParaRPr>
          </a:p>
        </p:txBody>
      </p:sp>
      <p:sp>
        <p:nvSpPr>
          <p:cNvPr id="39946" name="Text Box 12"/>
          <p:cNvSpPr txBox="1">
            <a:spLocks noChangeArrowheads="1"/>
          </p:cNvSpPr>
          <p:nvPr/>
        </p:nvSpPr>
        <p:spPr bwMode="auto">
          <a:xfrm>
            <a:off x="2533650" y="909638"/>
            <a:ext cx="4076700" cy="701675"/>
          </a:xfrm>
          <a:prstGeom prst="rect">
            <a:avLst/>
          </a:prstGeom>
          <a:solidFill>
            <a:schemeClr val="bg1"/>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Helvetica" pitchFamily="34" charset="0"/>
                <a:ea typeface="+mn-ea"/>
                <a:cs typeface="+mn-cs"/>
              </a:rPr>
              <a:t>f</a:t>
            </a:r>
            <a:r>
              <a:rPr kumimoji="0" lang="en-US" sz="4000" b="1" i="0" u="none" strike="noStrike" kern="1200" cap="none" spc="0" normalizeH="0" baseline="-25000" noProof="0" dirty="0" err="1">
                <a:ln>
                  <a:noFill/>
                </a:ln>
                <a:solidFill>
                  <a:srgbClr val="FF0000"/>
                </a:solidFill>
                <a:effectLst/>
                <a:uLnTx/>
                <a:uFillTx/>
                <a:latin typeface="Helvetica" pitchFamily="34" charset="0"/>
                <a:ea typeface="+mn-ea"/>
                <a:cs typeface="+mn-cs"/>
              </a:rPr>
              <a:t>H</a:t>
            </a:r>
            <a:r>
              <a:rPr kumimoji="0" lang="en-US" sz="4000" b="1" i="0" u="none" strike="noStrike" kern="1200" cap="none" spc="0" normalizeH="0" baseline="0" noProof="0" dirty="0">
                <a:ln>
                  <a:noFill/>
                </a:ln>
                <a:solidFill>
                  <a:srgbClr val="000000"/>
                </a:solidFill>
                <a:effectLst/>
                <a:uLnTx/>
                <a:uFillTx/>
                <a:latin typeface="Helvetica" pitchFamily="34" charset="0"/>
                <a:ea typeface="+mn-ea"/>
                <a:cs typeface="+mn-cs"/>
              </a:rPr>
              <a:t> = </a:t>
            </a:r>
            <a:r>
              <a:rPr kumimoji="0" lang="en-US" sz="4000" b="1" i="0" u="none" strike="noStrike" kern="1200" cap="none" spc="0" normalizeH="0" baseline="0" noProof="0" dirty="0" err="1">
                <a:ln>
                  <a:noFill/>
                </a:ln>
                <a:solidFill>
                  <a:srgbClr val="993300"/>
                </a:solidFill>
                <a:effectLst/>
                <a:uLnTx/>
                <a:uFillTx/>
                <a:latin typeface="Helvetica" pitchFamily="34" charset="0"/>
                <a:ea typeface="+mn-ea"/>
                <a:cs typeface="+mn-cs"/>
              </a:rPr>
              <a:t>f</a:t>
            </a:r>
            <a:r>
              <a:rPr kumimoji="0" lang="en-US" sz="4000" b="1" i="0" u="none" strike="noStrike" kern="1200" cap="none" spc="0" normalizeH="0" baseline="-25000" noProof="0" dirty="0" err="1">
                <a:ln>
                  <a:noFill/>
                </a:ln>
                <a:solidFill>
                  <a:srgbClr val="993300"/>
                </a:solidFill>
                <a:effectLst/>
                <a:uLnTx/>
                <a:uFillTx/>
                <a:latin typeface="Helvetica" pitchFamily="34" charset="0"/>
                <a:ea typeface="+mn-ea"/>
                <a:cs typeface="+mn-cs"/>
              </a:rPr>
              <a:t>o</a:t>
            </a:r>
            <a:r>
              <a:rPr kumimoji="0" lang="en-US" sz="4000" b="1" i="0" u="none" strike="noStrike" kern="1200" cap="none" spc="0" normalizeH="0" baseline="0" noProof="0" dirty="0">
                <a:ln>
                  <a:noFill/>
                </a:ln>
                <a:solidFill>
                  <a:srgbClr val="000000"/>
                </a:solidFill>
                <a:effectLst/>
                <a:uLnTx/>
                <a:uFillTx/>
                <a:latin typeface="Helvetica" pitchFamily="34" charset="0"/>
                <a:ea typeface="+mn-ea"/>
                <a:cs typeface="+mn-cs"/>
              </a:rPr>
              <a:t>+ </a:t>
            </a:r>
            <a:r>
              <a:rPr kumimoji="0" lang="en-US" sz="4000" b="1" i="0" u="none" strike="noStrike" kern="1200" cap="none" spc="0" normalizeH="0" baseline="0" noProof="0" dirty="0" err="1">
                <a:ln>
                  <a:noFill/>
                </a:ln>
                <a:solidFill>
                  <a:srgbClr val="FF9933"/>
                </a:solidFill>
                <a:effectLst/>
                <a:uLnTx/>
                <a:uFillTx/>
                <a:latin typeface="Symbol" pitchFamily="18" charset="2"/>
                <a:ea typeface="+mn-ea"/>
                <a:cs typeface="+mn-cs"/>
              </a:rPr>
              <a:t>D</a:t>
            </a:r>
            <a:r>
              <a:rPr kumimoji="0" lang="en-US" sz="4000" b="1" i="0" u="none" strike="noStrike" kern="1200" cap="none" spc="0" normalizeH="0" baseline="0" noProof="0" dirty="0" err="1">
                <a:ln>
                  <a:noFill/>
                </a:ln>
                <a:solidFill>
                  <a:srgbClr val="FF9933"/>
                </a:solidFill>
                <a:effectLst/>
                <a:uLnTx/>
                <a:uFillTx/>
                <a:latin typeface="Helvetica" pitchFamily="34" charset="0"/>
                <a:ea typeface="+mn-ea"/>
                <a:cs typeface="+mn-cs"/>
              </a:rPr>
              <a:t>f</a:t>
            </a:r>
            <a:r>
              <a:rPr kumimoji="0" lang="en-US" sz="4000" b="1" i="0" u="none" strike="noStrike" kern="1200" cap="none" spc="0" normalizeH="0" baseline="0" noProof="0" dirty="0">
                <a:ln>
                  <a:noFill/>
                </a:ln>
                <a:solidFill>
                  <a:srgbClr val="FF9933"/>
                </a:solidFill>
                <a:effectLst/>
                <a:uLnTx/>
                <a:uFillTx/>
                <a:latin typeface="Helvetica" pitchFamily="34" charset="0"/>
                <a:ea typeface="+mn-ea"/>
                <a:cs typeface="+mn-cs"/>
              </a:rPr>
              <a:t>’</a:t>
            </a:r>
            <a:r>
              <a:rPr kumimoji="0" lang="en-US" sz="4000" b="1" i="0" u="none" strike="noStrike" kern="1200" cap="none" spc="0" normalizeH="0" baseline="0" noProof="0" dirty="0">
                <a:ln>
                  <a:noFill/>
                </a:ln>
                <a:solidFill>
                  <a:srgbClr val="000000"/>
                </a:solidFill>
                <a:effectLst/>
                <a:uLnTx/>
                <a:uFillTx/>
                <a:latin typeface="Helvetica" pitchFamily="34" charset="0"/>
                <a:ea typeface="+mn-ea"/>
                <a:cs typeface="+mn-cs"/>
              </a:rPr>
              <a:t> + </a:t>
            </a:r>
            <a:r>
              <a:rPr kumimoji="0" lang="en-US" sz="4000" b="1" i="0" u="none" strike="noStrike" kern="1200" cap="none" spc="0" normalizeH="0" baseline="0" noProof="0" dirty="0" err="1">
                <a:ln>
                  <a:noFill/>
                </a:ln>
                <a:solidFill>
                  <a:srgbClr val="000000"/>
                </a:solidFill>
                <a:effectLst/>
                <a:uLnTx/>
                <a:uFillTx/>
                <a:latin typeface="Helvetica" pitchFamily="34" charset="0"/>
                <a:ea typeface="+mn-ea"/>
                <a:cs typeface="+mn-cs"/>
              </a:rPr>
              <a:t>i</a:t>
            </a:r>
            <a:r>
              <a:rPr kumimoji="0" lang="en-US" sz="4000" b="1" i="0" u="none" strike="noStrike" kern="1200" cap="none" spc="0" normalizeH="0" baseline="0" noProof="0" dirty="0" err="1">
                <a:ln>
                  <a:noFill/>
                </a:ln>
                <a:solidFill>
                  <a:srgbClr val="9900CC"/>
                </a:solidFill>
                <a:effectLst/>
                <a:uLnTx/>
                <a:uFillTx/>
                <a:latin typeface="Symbol" pitchFamily="18" charset="2"/>
                <a:ea typeface="+mn-ea"/>
                <a:cs typeface="+mn-cs"/>
              </a:rPr>
              <a:t>D</a:t>
            </a:r>
            <a:r>
              <a:rPr kumimoji="0" lang="en-US" sz="4000" b="1" i="0" u="none" strike="noStrike" kern="1200" cap="none" spc="0" normalizeH="0" baseline="0" noProof="0" dirty="0" err="1">
                <a:ln>
                  <a:noFill/>
                </a:ln>
                <a:solidFill>
                  <a:srgbClr val="9900CC"/>
                </a:solidFill>
                <a:effectLst/>
                <a:uLnTx/>
                <a:uFillTx/>
                <a:latin typeface="Helvetica" pitchFamily="34" charset="0"/>
                <a:ea typeface="+mn-ea"/>
                <a:cs typeface="+mn-cs"/>
              </a:rPr>
              <a:t>f</a:t>
            </a:r>
            <a:r>
              <a:rPr kumimoji="0" lang="en-US" sz="4000" b="1" i="0" u="none" strike="noStrike" kern="1200" cap="none" spc="0" normalizeH="0" baseline="0" noProof="0" dirty="0">
                <a:ln>
                  <a:noFill/>
                </a:ln>
                <a:solidFill>
                  <a:srgbClr val="9900CC"/>
                </a:solidFill>
                <a:effectLst/>
                <a:uLnTx/>
                <a:uFillTx/>
                <a:latin typeface="Helvetica" pitchFamily="34" charset="0"/>
                <a:ea typeface="+mn-ea"/>
                <a:cs typeface="+mn-cs"/>
              </a:rPr>
              <a:t>”</a:t>
            </a:r>
          </a:p>
        </p:txBody>
      </p:sp>
      <p:sp>
        <p:nvSpPr>
          <p:cNvPr id="39947" name="Text Box 13"/>
          <p:cNvSpPr txBox="1">
            <a:spLocks noChangeArrowheads="1"/>
          </p:cNvSpPr>
          <p:nvPr/>
        </p:nvSpPr>
        <p:spPr bwMode="auto">
          <a:xfrm>
            <a:off x="1249363" y="4152900"/>
            <a:ext cx="184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9948" name="Line 17"/>
          <p:cNvSpPr>
            <a:spLocks noChangeShapeType="1"/>
          </p:cNvSpPr>
          <p:nvPr/>
        </p:nvSpPr>
        <p:spPr bwMode="auto">
          <a:xfrm>
            <a:off x="533400" y="5133975"/>
            <a:ext cx="3170238"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9949" name="Freeform 18"/>
          <p:cNvSpPr>
            <a:spLocks/>
          </p:cNvSpPr>
          <p:nvPr/>
        </p:nvSpPr>
        <p:spPr bwMode="auto">
          <a:xfrm>
            <a:off x="563563" y="5430838"/>
            <a:ext cx="1128712" cy="503237"/>
          </a:xfrm>
          <a:custGeom>
            <a:avLst/>
            <a:gdLst>
              <a:gd name="T0" fmla="*/ 0 w 711"/>
              <a:gd name="T1" fmla="*/ 0 h 317"/>
              <a:gd name="T2" fmla="*/ 808037 w 711"/>
              <a:gd name="T3" fmla="*/ 136525 h 317"/>
              <a:gd name="T4" fmla="*/ 1128712 w 711"/>
              <a:gd name="T5" fmla="*/ 503237 h 317"/>
              <a:gd name="T6" fmla="*/ 0 60000 65536"/>
              <a:gd name="T7" fmla="*/ 0 60000 65536"/>
              <a:gd name="T8" fmla="*/ 0 60000 65536"/>
            </a:gdLst>
            <a:ahLst/>
            <a:cxnLst>
              <a:cxn ang="T6">
                <a:pos x="T0" y="T1"/>
              </a:cxn>
              <a:cxn ang="T7">
                <a:pos x="T2" y="T3"/>
              </a:cxn>
              <a:cxn ang="T8">
                <a:pos x="T4" y="T5"/>
              </a:cxn>
            </a:cxnLst>
            <a:rect l="0" t="0" r="r" b="b"/>
            <a:pathLst>
              <a:path w="711" h="317">
                <a:moveTo>
                  <a:pt x="0" y="0"/>
                </a:moveTo>
                <a:cubicBezTo>
                  <a:pt x="195" y="16"/>
                  <a:pt x="390" y="33"/>
                  <a:pt x="509" y="86"/>
                </a:cubicBezTo>
                <a:cubicBezTo>
                  <a:pt x="628" y="139"/>
                  <a:pt x="669" y="228"/>
                  <a:pt x="711" y="317"/>
                </a:cubicBezTo>
              </a:path>
            </a:pathLst>
          </a:custGeom>
          <a:noFill/>
          <a:ln w="57150" cap="flat" cmpd="sng">
            <a:solidFill>
              <a:srgbClr val="FF9933"/>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9950" name="Freeform 19"/>
          <p:cNvSpPr>
            <a:spLocks/>
          </p:cNvSpPr>
          <p:nvPr/>
        </p:nvSpPr>
        <p:spPr bwMode="auto">
          <a:xfrm>
            <a:off x="1706563" y="5043488"/>
            <a:ext cx="1966912" cy="874712"/>
          </a:xfrm>
          <a:custGeom>
            <a:avLst/>
            <a:gdLst>
              <a:gd name="T0" fmla="*/ 0 w 1239"/>
              <a:gd name="T1" fmla="*/ 874712 h 551"/>
              <a:gd name="T2" fmla="*/ 488950 w 1239"/>
              <a:gd name="T3" fmla="*/ 142875 h 551"/>
              <a:gd name="T4" fmla="*/ 1966912 w 1239"/>
              <a:gd name="T5" fmla="*/ 20637 h 551"/>
              <a:gd name="T6" fmla="*/ 0 60000 65536"/>
              <a:gd name="T7" fmla="*/ 0 60000 65536"/>
              <a:gd name="T8" fmla="*/ 0 60000 65536"/>
            </a:gdLst>
            <a:ahLst/>
            <a:cxnLst>
              <a:cxn ang="T6">
                <a:pos x="T0" y="T1"/>
              </a:cxn>
              <a:cxn ang="T7">
                <a:pos x="T2" y="T3"/>
              </a:cxn>
              <a:cxn ang="T8">
                <a:pos x="T4" y="T5"/>
              </a:cxn>
            </a:cxnLst>
            <a:rect l="0" t="0" r="r" b="b"/>
            <a:pathLst>
              <a:path w="1239" h="551">
                <a:moveTo>
                  <a:pt x="0" y="551"/>
                </a:moveTo>
                <a:cubicBezTo>
                  <a:pt x="51" y="365"/>
                  <a:pt x="102" y="180"/>
                  <a:pt x="308" y="90"/>
                </a:cubicBezTo>
                <a:cubicBezTo>
                  <a:pt x="514" y="0"/>
                  <a:pt x="876" y="6"/>
                  <a:pt x="1239" y="13"/>
                </a:cubicBezTo>
              </a:path>
            </a:pathLst>
          </a:custGeom>
          <a:noFill/>
          <a:ln w="57150" cap="flat" cmpd="sng">
            <a:solidFill>
              <a:srgbClr val="FF9933"/>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9951" name="Line 21"/>
          <p:cNvSpPr>
            <a:spLocks noChangeShapeType="1"/>
          </p:cNvSpPr>
          <p:nvPr/>
        </p:nvSpPr>
        <p:spPr bwMode="auto">
          <a:xfrm>
            <a:off x="5106988" y="5851525"/>
            <a:ext cx="37274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grpSp>
        <p:nvGrpSpPr>
          <p:cNvPr id="302127" name="Group 47"/>
          <p:cNvGrpSpPr>
            <a:grpSpLocks/>
          </p:cNvGrpSpPr>
          <p:nvPr/>
        </p:nvGrpSpPr>
        <p:grpSpPr bwMode="auto">
          <a:xfrm>
            <a:off x="5137150" y="5003800"/>
            <a:ext cx="3184525" cy="822325"/>
            <a:chOff x="3236" y="3322"/>
            <a:chExt cx="2006" cy="518"/>
          </a:xfrm>
        </p:grpSpPr>
        <p:sp>
          <p:nvSpPr>
            <p:cNvPr id="39970" name="Line 31"/>
            <p:cNvSpPr>
              <a:spLocks noChangeShapeType="1"/>
            </p:cNvSpPr>
            <p:nvPr/>
          </p:nvSpPr>
          <p:spPr bwMode="auto">
            <a:xfrm>
              <a:off x="3236" y="3840"/>
              <a:ext cx="806" cy="0"/>
            </a:xfrm>
            <a:prstGeom prst="line">
              <a:avLst/>
            </a:prstGeom>
            <a:noFill/>
            <a:ln w="57150">
              <a:solidFill>
                <a:srgbClr val="99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9971" name="Freeform 32"/>
            <p:cNvSpPr>
              <a:spLocks/>
            </p:cNvSpPr>
            <p:nvPr/>
          </p:nvSpPr>
          <p:spPr bwMode="auto">
            <a:xfrm>
              <a:off x="4092" y="3322"/>
              <a:ext cx="1150" cy="210"/>
            </a:xfrm>
            <a:custGeom>
              <a:avLst/>
              <a:gdLst>
                <a:gd name="T0" fmla="*/ 9 w 977"/>
                <a:gd name="T1" fmla="*/ 0 h 297"/>
                <a:gd name="T2" fmla="*/ 190 w 977"/>
                <a:gd name="T3" fmla="*/ 129 h 297"/>
                <a:gd name="T4" fmla="*/ 1150 w 977"/>
                <a:gd name="T5" fmla="*/ 210 h 297"/>
                <a:gd name="T6" fmla="*/ 0 60000 65536"/>
                <a:gd name="T7" fmla="*/ 0 60000 65536"/>
                <a:gd name="T8" fmla="*/ 0 60000 65536"/>
              </a:gdLst>
              <a:ahLst/>
              <a:cxnLst>
                <a:cxn ang="T6">
                  <a:pos x="T0" y="T1"/>
                </a:cxn>
                <a:cxn ang="T7">
                  <a:pos x="T2" y="T3"/>
                </a:cxn>
                <a:cxn ang="T8">
                  <a:pos x="T4" y="T5"/>
                </a:cxn>
              </a:cxnLst>
              <a:rect l="0" t="0" r="r" b="b"/>
              <a:pathLst>
                <a:path w="977" h="297">
                  <a:moveTo>
                    <a:pt x="8" y="0"/>
                  </a:moveTo>
                  <a:cubicBezTo>
                    <a:pt x="4" y="66"/>
                    <a:pt x="0" y="133"/>
                    <a:pt x="161" y="182"/>
                  </a:cubicBezTo>
                  <a:cubicBezTo>
                    <a:pt x="322" y="231"/>
                    <a:pt x="839" y="270"/>
                    <a:pt x="977" y="297"/>
                  </a:cubicBezTo>
                </a:path>
              </a:pathLst>
            </a:custGeom>
            <a:noFill/>
            <a:ln w="57150" cap="flat" cmpd="sng">
              <a:solidFill>
                <a:srgbClr val="9900CC"/>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grpSp>
      <p:sp>
        <p:nvSpPr>
          <p:cNvPr id="39953" name="Line 33"/>
          <p:cNvSpPr>
            <a:spLocks noChangeShapeType="1"/>
          </p:cNvSpPr>
          <p:nvPr/>
        </p:nvSpPr>
        <p:spPr bwMode="auto">
          <a:xfrm>
            <a:off x="1692275" y="4881563"/>
            <a:ext cx="14288" cy="1341437"/>
          </a:xfrm>
          <a:prstGeom prst="line">
            <a:avLst/>
          </a:prstGeom>
          <a:noFill/>
          <a:ln w="571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9954" name="Line 34"/>
          <p:cNvSpPr>
            <a:spLocks noChangeShapeType="1"/>
          </p:cNvSpPr>
          <p:nvPr/>
        </p:nvSpPr>
        <p:spPr bwMode="auto">
          <a:xfrm>
            <a:off x="520700" y="4791075"/>
            <a:ext cx="14288" cy="1341438"/>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9955" name="Text Box 35"/>
          <p:cNvSpPr txBox="1">
            <a:spLocks noChangeArrowheads="1"/>
          </p:cNvSpPr>
          <p:nvPr/>
        </p:nvSpPr>
        <p:spPr bwMode="auto">
          <a:xfrm>
            <a:off x="0" y="5314950"/>
            <a:ext cx="6191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9933"/>
                </a:solidFill>
                <a:effectLst/>
                <a:uLnTx/>
                <a:uFillTx/>
                <a:latin typeface="Symbol" pitchFamily="18" charset="2"/>
                <a:ea typeface="+mn-ea"/>
                <a:cs typeface="+mn-cs"/>
              </a:rPr>
              <a:t>D</a:t>
            </a:r>
            <a:r>
              <a:rPr kumimoji="0" lang="en-US" sz="2800" b="1" i="0" u="none" strike="noStrike" kern="1200" cap="none" spc="0" normalizeH="0" baseline="0" noProof="0">
                <a:ln>
                  <a:noFill/>
                </a:ln>
                <a:solidFill>
                  <a:srgbClr val="FF9933"/>
                </a:solidFill>
                <a:effectLst/>
                <a:uLnTx/>
                <a:uFillTx/>
                <a:latin typeface="Helvetica" pitchFamily="34" charset="0"/>
                <a:ea typeface="+mn-ea"/>
                <a:cs typeface="+mn-cs"/>
              </a:rPr>
              <a:t>f’</a:t>
            </a:r>
          </a:p>
        </p:txBody>
      </p:sp>
      <p:sp>
        <p:nvSpPr>
          <p:cNvPr id="39956" name="Text Box 36"/>
          <p:cNvSpPr txBox="1">
            <a:spLocks noChangeArrowheads="1"/>
          </p:cNvSpPr>
          <p:nvPr/>
        </p:nvSpPr>
        <p:spPr bwMode="auto">
          <a:xfrm>
            <a:off x="3108325" y="5265738"/>
            <a:ext cx="676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ymbol" pitchFamily="18" charset="2"/>
                <a:ea typeface="+mn-ea"/>
                <a:cs typeface="+mn-cs"/>
              </a:rPr>
              <a:t>n-&gt;</a:t>
            </a:r>
          </a:p>
        </p:txBody>
      </p:sp>
      <p:sp>
        <p:nvSpPr>
          <p:cNvPr id="39957" name="Text Box 37"/>
          <p:cNvSpPr txBox="1">
            <a:spLocks noChangeArrowheads="1"/>
          </p:cNvSpPr>
          <p:nvPr/>
        </p:nvSpPr>
        <p:spPr bwMode="auto">
          <a:xfrm>
            <a:off x="1157288" y="5995988"/>
            <a:ext cx="1841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9958" name="Text Box 38"/>
          <p:cNvSpPr txBox="1">
            <a:spLocks noChangeArrowheads="1"/>
          </p:cNvSpPr>
          <p:nvPr/>
        </p:nvSpPr>
        <p:spPr bwMode="auto">
          <a:xfrm>
            <a:off x="1347788" y="6130925"/>
            <a:ext cx="8143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ymbol" pitchFamily="18" charset="2"/>
                <a:ea typeface="+mn-ea"/>
                <a:cs typeface="+mn-cs"/>
              </a:rPr>
              <a:t>n=n</a:t>
            </a:r>
            <a:r>
              <a:rPr kumimoji="0" lang="en-US" sz="2400" b="1" i="0" u="none" strike="noStrike" kern="1200" cap="none" spc="0" normalizeH="0" baseline="-25000" noProof="0">
                <a:ln>
                  <a:noFill/>
                </a:ln>
                <a:solidFill>
                  <a:srgbClr val="000000"/>
                </a:solidFill>
                <a:effectLst/>
                <a:uLnTx/>
                <a:uFillTx/>
                <a:latin typeface="Helvetica" pitchFamily="34" charset="0"/>
                <a:ea typeface="+mn-ea"/>
                <a:cs typeface="+mn-cs"/>
              </a:rPr>
              <a:t>B</a:t>
            </a:r>
          </a:p>
        </p:txBody>
      </p:sp>
      <p:sp>
        <p:nvSpPr>
          <p:cNvPr id="39959" name="Line 39"/>
          <p:cNvSpPr>
            <a:spLocks noChangeShapeType="1"/>
          </p:cNvSpPr>
          <p:nvPr/>
        </p:nvSpPr>
        <p:spPr bwMode="auto">
          <a:xfrm>
            <a:off x="6432550" y="4899025"/>
            <a:ext cx="14288" cy="1341438"/>
          </a:xfrm>
          <a:prstGeom prst="line">
            <a:avLst/>
          </a:prstGeom>
          <a:noFill/>
          <a:ln w="571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9960" name="Text Box 40"/>
          <p:cNvSpPr txBox="1">
            <a:spLocks noChangeArrowheads="1"/>
          </p:cNvSpPr>
          <p:nvPr/>
        </p:nvSpPr>
        <p:spPr bwMode="auto">
          <a:xfrm>
            <a:off x="6029325" y="6130925"/>
            <a:ext cx="814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Symbol" pitchFamily="18" charset="2"/>
                <a:ea typeface="+mn-ea"/>
                <a:cs typeface="+mn-cs"/>
              </a:rPr>
              <a:t>n=n</a:t>
            </a:r>
            <a:r>
              <a:rPr kumimoji="0" lang="en-US" sz="2400" b="1" i="0" u="none" strike="noStrike" kern="1200" cap="none" spc="0" normalizeH="0" baseline="-25000" noProof="0">
                <a:ln>
                  <a:noFill/>
                </a:ln>
                <a:solidFill>
                  <a:srgbClr val="000000"/>
                </a:solidFill>
                <a:effectLst/>
                <a:uLnTx/>
                <a:uFillTx/>
                <a:latin typeface="Helvetica" pitchFamily="34" charset="0"/>
                <a:ea typeface="+mn-ea"/>
                <a:cs typeface="+mn-cs"/>
              </a:rPr>
              <a:t>B</a:t>
            </a:r>
          </a:p>
        </p:txBody>
      </p:sp>
      <p:sp>
        <p:nvSpPr>
          <p:cNvPr id="39961" name="Text Box 41"/>
          <p:cNvSpPr txBox="1">
            <a:spLocks noChangeArrowheads="1"/>
          </p:cNvSpPr>
          <p:nvPr/>
        </p:nvSpPr>
        <p:spPr bwMode="auto">
          <a:xfrm>
            <a:off x="4521200" y="5376863"/>
            <a:ext cx="698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9900CC"/>
                </a:solidFill>
                <a:effectLst/>
                <a:uLnTx/>
                <a:uFillTx/>
                <a:latin typeface="Symbol" pitchFamily="18" charset="2"/>
                <a:ea typeface="+mn-ea"/>
                <a:cs typeface="+mn-cs"/>
              </a:rPr>
              <a:t>D</a:t>
            </a:r>
            <a:r>
              <a:rPr kumimoji="0" lang="en-US" sz="2800" b="1" i="0" u="none" strike="noStrike" kern="1200" cap="none" spc="0" normalizeH="0" baseline="0" noProof="0">
                <a:ln>
                  <a:noFill/>
                </a:ln>
                <a:solidFill>
                  <a:srgbClr val="9900CC"/>
                </a:solidFill>
                <a:effectLst/>
                <a:uLnTx/>
                <a:uFillTx/>
                <a:latin typeface="Helvetica" pitchFamily="34" charset="0"/>
                <a:ea typeface="+mn-ea"/>
                <a:cs typeface="+mn-cs"/>
              </a:rPr>
              <a:t>f”</a:t>
            </a:r>
          </a:p>
        </p:txBody>
      </p:sp>
      <p:sp>
        <p:nvSpPr>
          <p:cNvPr id="39962" name="Line 42"/>
          <p:cNvSpPr>
            <a:spLocks noChangeShapeType="1"/>
          </p:cNvSpPr>
          <p:nvPr/>
        </p:nvSpPr>
        <p:spPr bwMode="auto">
          <a:xfrm>
            <a:off x="5124450" y="4900613"/>
            <a:ext cx="14288" cy="1341437"/>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grpSp>
        <p:nvGrpSpPr>
          <p:cNvPr id="302126" name="Group 46"/>
          <p:cNvGrpSpPr>
            <a:grpSpLocks/>
          </p:cNvGrpSpPr>
          <p:nvPr/>
        </p:nvGrpSpPr>
        <p:grpSpPr bwMode="auto">
          <a:xfrm>
            <a:off x="5237163" y="4986338"/>
            <a:ext cx="3810000" cy="911225"/>
            <a:chOff x="2880" y="144"/>
            <a:chExt cx="2400" cy="574"/>
          </a:xfrm>
        </p:grpSpPr>
        <p:sp>
          <p:nvSpPr>
            <p:cNvPr id="39968" name="Freeform 26"/>
            <p:cNvSpPr>
              <a:spLocks/>
            </p:cNvSpPr>
            <p:nvPr/>
          </p:nvSpPr>
          <p:spPr bwMode="auto">
            <a:xfrm>
              <a:off x="2880" y="144"/>
              <a:ext cx="1936" cy="574"/>
            </a:xfrm>
            <a:custGeom>
              <a:avLst/>
              <a:gdLst>
                <a:gd name="T0" fmla="*/ 0 w 1833"/>
                <a:gd name="T1" fmla="*/ 519 h 574"/>
                <a:gd name="T2" fmla="*/ 649 w 1833"/>
                <a:gd name="T3" fmla="*/ 499 h 574"/>
                <a:gd name="T4" fmla="*/ 913 w 1833"/>
                <a:gd name="T5" fmla="*/ 67 h 574"/>
                <a:gd name="T6" fmla="*/ 1936 w 1833"/>
                <a:gd name="T7" fmla="*/ 96 h 5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3" h="574">
                  <a:moveTo>
                    <a:pt x="0" y="519"/>
                  </a:moveTo>
                  <a:cubicBezTo>
                    <a:pt x="235" y="546"/>
                    <a:pt x="470" y="574"/>
                    <a:pt x="614" y="499"/>
                  </a:cubicBezTo>
                  <a:cubicBezTo>
                    <a:pt x="758" y="424"/>
                    <a:pt x="661" y="134"/>
                    <a:pt x="864" y="67"/>
                  </a:cubicBezTo>
                  <a:cubicBezTo>
                    <a:pt x="1067" y="0"/>
                    <a:pt x="1672" y="93"/>
                    <a:pt x="1833" y="96"/>
                  </a:cubicBezTo>
                </a:path>
              </a:pathLst>
            </a:custGeom>
            <a:solidFill>
              <a:schemeClr val="bg1"/>
            </a:solidFill>
            <a:ln w="57150" cap="flat" cmpd="sng">
              <a:solidFill>
                <a:srgbClr val="9900CC"/>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9969" name="Text Box 43"/>
            <p:cNvSpPr txBox="1">
              <a:spLocks noChangeArrowheads="1"/>
            </p:cNvSpPr>
            <p:nvPr/>
          </p:nvSpPr>
          <p:spPr bwMode="auto">
            <a:xfrm>
              <a:off x="3704" y="275"/>
              <a:ext cx="1576" cy="192"/>
            </a:xfrm>
            <a:prstGeom prst="rect">
              <a:avLst/>
            </a:prstGeom>
            <a:solidFill>
              <a:schemeClr val="bg1"/>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9900CC"/>
                  </a:solidFill>
                  <a:effectLst/>
                  <a:uLnTx/>
                  <a:uFillTx/>
                  <a:latin typeface="Helvetica" pitchFamily="34" charset="0"/>
                  <a:ea typeface="+mn-ea"/>
                  <a:cs typeface="+mn-cs"/>
                </a:rPr>
                <a:t>After dampening correction</a:t>
              </a:r>
            </a:p>
          </p:txBody>
        </p:sp>
      </p:grpSp>
      <p:sp>
        <p:nvSpPr>
          <p:cNvPr id="39964" name="Text Box 49"/>
          <p:cNvSpPr txBox="1">
            <a:spLocks noChangeArrowheads="1"/>
          </p:cNvSpPr>
          <p:nvPr/>
        </p:nvSpPr>
        <p:spPr bwMode="auto">
          <a:xfrm>
            <a:off x="2768600" y="3217863"/>
            <a:ext cx="3609975" cy="638175"/>
          </a:xfrm>
          <a:prstGeom prst="rect">
            <a:avLst/>
          </a:prstGeom>
          <a:solidFill>
            <a:schemeClr val="bg1"/>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ymbol" pitchFamily="18" charset="2"/>
                <a:ea typeface="+mn-ea"/>
                <a:cs typeface="+mn-cs"/>
              </a:rPr>
              <a:t>n </a:t>
            </a:r>
            <a:r>
              <a:rPr kumimoji="0" lang="en-US" sz="900" b="0" i="0" u="none" strike="noStrike" kern="1200" cap="none" spc="0" normalizeH="0" baseline="0" noProof="0">
                <a:ln>
                  <a:noFill/>
                </a:ln>
                <a:solidFill>
                  <a:srgbClr val="000000"/>
                </a:solidFill>
                <a:effectLst/>
                <a:uLnTx/>
                <a:uFillTx/>
                <a:latin typeface="Helvetica" pitchFamily="34" charset="0"/>
                <a:ea typeface="+mn-ea"/>
                <a:cs typeface="+mn-cs"/>
              </a:rPr>
              <a:t>= frequency incident photon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ymbol" pitchFamily="18" charset="2"/>
                <a:ea typeface="+mn-ea"/>
                <a:cs typeface="+mn-cs"/>
              </a:rPr>
              <a:t>n</a:t>
            </a:r>
            <a:r>
              <a:rPr kumimoji="0" lang="en-US" sz="900" b="0" i="0" u="none" strike="noStrike" kern="1200" cap="none" spc="0" normalizeH="0" baseline="-25000" noProof="0">
                <a:ln>
                  <a:noFill/>
                </a:ln>
                <a:solidFill>
                  <a:srgbClr val="000000"/>
                </a:solidFill>
                <a:effectLst/>
                <a:uLnTx/>
                <a:uFillTx/>
                <a:latin typeface="Helvetica" pitchFamily="34" charset="0"/>
                <a:ea typeface="+mn-ea"/>
                <a:cs typeface="+mn-cs"/>
              </a:rPr>
              <a:t>B </a:t>
            </a:r>
            <a:r>
              <a:rPr kumimoji="0" lang="en-US" sz="900" b="0" i="0" u="none" strike="noStrike" kern="1200" cap="none" spc="0" normalizeH="0" baseline="0" noProof="0">
                <a:ln>
                  <a:noFill/>
                </a:ln>
                <a:solidFill>
                  <a:srgbClr val="000000"/>
                </a:solidFill>
                <a:effectLst/>
                <a:uLnTx/>
                <a:uFillTx/>
                <a:latin typeface="Helvetica" pitchFamily="34" charset="0"/>
                <a:ea typeface="+mn-ea"/>
                <a:cs typeface="+mn-cs"/>
              </a:rPr>
              <a:t>= Bohr frequency of oscillating e</a:t>
            </a:r>
            <a:r>
              <a:rPr kumimoji="0" lang="en-US" sz="900" b="0" i="0" u="none" strike="noStrike" kern="1200" cap="none" spc="0" normalizeH="0" baseline="30000" noProof="0">
                <a:ln>
                  <a:noFill/>
                </a:ln>
                <a:solidFill>
                  <a:srgbClr val="000000"/>
                </a:solidFill>
                <a:effectLst/>
                <a:uLnTx/>
                <a:uFillTx/>
                <a:latin typeface="Helvetica" pitchFamily="34" charset="0"/>
                <a:ea typeface="+mn-ea"/>
                <a:cs typeface="+mn-cs"/>
              </a:rPr>
              <a:t>-</a:t>
            </a:r>
            <a:r>
              <a:rPr kumimoji="0" lang="en-US" sz="900" b="0" i="0" u="none" strike="noStrike" kern="1200" cap="none" spc="0" normalizeH="0" baseline="0" noProof="0">
                <a:ln>
                  <a:noFill/>
                </a:ln>
                <a:solidFill>
                  <a:srgbClr val="000000"/>
                </a:solidFill>
                <a:effectLst/>
                <a:uLnTx/>
                <a:uFillTx/>
                <a:latin typeface="Helvetica" pitchFamily="34" charset="0"/>
                <a:ea typeface="+mn-ea"/>
                <a:cs typeface="+mn-cs"/>
              </a:rPr>
              <a:t>  </a:t>
            </a:r>
            <a:r>
              <a:rPr kumimoji="0" lang="en-US" sz="700" b="0" i="0" u="none" strike="noStrike" kern="1200" cap="none" spc="0" normalizeH="0" baseline="0" noProof="0">
                <a:ln>
                  <a:noFill/>
                </a:ln>
                <a:solidFill>
                  <a:srgbClr val="000000"/>
                </a:solidFill>
                <a:effectLst/>
                <a:uLnTx/>
                <a:uFillTx/>
                <a:latin typeface="Helvetica" pitchFamily="34" charset="0"/>
                <a:ea typeface="+mn-ea"/>
                <a:cs typeface="+mn-cs"/>
              </a:rPr>
              <a:t>(related to electronic transition, </a:t>
            </a:r>
            <a:r>
              <a:rPr kumimoji="0" lang="en-US" sz="700" b="0" i="0" u="none" strike="noStrike" kern="1200" cap="none" spc="0" normalizeH="0" baseline="0" noProof="0">
                <a:ln>
                  <a:noFill/>
                </a:ln>
                <a:solidFill>
                  <a:srgbClr val="000000"/>
                </a:solidFill>
                <a:effectLst/>
                <a:uLnTx/>
                <a:uFillTx/>
                <a:latin typeface="Symbol" pitchFamily="18" charset="2"/>
                <a:ea typeface="+mn-ea"/>
                <a:cs typeface="+mn-cs"/>
              </a:rPr>
              <a:t>D</a:t>
            </a:r>
            <a:r>
              <a:rPr kumimoji="0" lang="en-US" sz="700" b="0" i="0" u="none" strike="noStrike" kern="1200" cap="none" spc="0" normalizeH="0" baseline="0" noProof="0">
                <a:ln>
                  <a:noFill/>
                </a:ln>
                <a:solidFill>
                  <a:srgbClr val="000000"/>
                </a:solidFill>
                <a:effectLst/>
                <a:uLnTx/>
                <a:uFillTx/>
                <a:latin typeface="Helvetica" pitchFamily="34" charset="0"/>
                <a:ea typeface="+mn-ea"/>
                <a:cs typeface="+mn-cs"/>
              </a:rPr>
              <a: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Helvetica" pitchFamily="34" charset="0"/>
                <a:ea typeface="+mn-ea"/>
                <a:cs typeface="+mn-cs"/>
              </a:rPr>
              <a:t>g = total oscillator strength for electron.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Helvetica" pitchFamily="34" charset="0"/>
                <a:ea typeface="+mn-ea"/>
                <a:cs typeface="+mn-cs"/>
              </a:rPr>
              <a:t>R.W. James, The Optical Principles of Diffraction of X-rays (1948).</a:t>
            </a:r>
          </a:p>
        </p:txBody>
      </p:sp>
      <p:sp>
        <p:nvSpPr>
          <p:cNvPr id="39965" name="Line 57"/>
          <p:cNvSpPr>
            <a:spLocks noChangeShapeType="1"/>
          </p:cNvSpPr>
          <p:nvPr/>
        </p:nvSpPr>
        <p:spPr bwMode="auto">
          <a:xfrm flipV="1">
            <a:off x="2214563" y="3105150"/>
            <a:ext cx="2362200" cy="4763"/>
          </a:xfrm>
          <a:prstGeom prst="line">
            <a:avLst/>
          </a:prstGeom>
          <a:noFill/>
          <a:ln w="1270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9966" name="Line 59"/>
          <p:cNvSpPr>
            <a:spLocks noChangeShapeType="1"/>
          </p:cNvSpPr>
          <p:nvPr/>
        </p:nvSpPr>
        <p:spPr bwMode="auto">
          <a:xfrm flipH="1">
            <a:off x="5864225" y="1516063"/>
            <a:ext cx="6350" cy="336550"/>
          </a:xfrm>
          <a:prstGeom prst="line">
            <a:avLst/>
          </a:prstGeom>
          <a:noFill/>
          <a:ln w="12700">
            <a:solidFill>
              <a:srgbClr val="99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9967" name="Line 60"/>
          <p:cNvSpPr>
            <a:spLocks noChangeShapeType="1"/>
          </p:cNvSpPr>
          <p:nvPr/>
        </p:nvSpPr>
        <p:spPr bwMode="auto">
          <a:xfrm flipH="1">
            <a:off x="5851525" y="1855788"/>
            <a:ext cx="1458913" cy="3175"/>
          </a:xfrm>
          <a:prstGeom prst="line">
            <a:avLst/>
          </a:prstGeom>
          <a:noFill/>
          <a:ln w="12700">
            <a:solidFill>
              <a:srgbClr val="99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8" name="TextBox 37"/>
          <p:cNvSpPr txBox="1"/>
          <p:nvPr/>
        </p:nvSpPr>
        <p:spPr>
          <a:xfrm>
            <a:off x="65881" y="6539098"/>
            <a:ext cx="5549916" cy="2616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Helvetica" pitchFamily="34" charset="0"/>
                <a:ea typeface="+mn-ea"/>
                <a:cs typeface="+mn-cs"/>
              </a:rPr>
              <a:t>Values of </a:t>
            </a:r>
            <a:r>
              <a:rPr kumimoji="0" lang="en-US" sz="1100" b="0" i="0" u="none" strike="noStrike" kern="1200" cap="none" spc="0" normalizeH="0" baseline="0" noProof="0" dirty="0" err="1">
                <a:ln>
                  <a:noFill/>
                </a:ln>
                <a:solidFill>
                  <a:srgbClr val="000000"/>
                </a:solidFill>
                <a:effectLst/>
                <a:uLnTx/>
                <a:uFillTx/>
                <a:latin typeface="Helvetica" pitchFamily="34" charset="0"/>
                <a:ea typeface="+mn-ea"/>
                <a:cs typeface="+mn-cs"/>
              </a:rPr>
              <a:t>f</a:t>
            </a:r>
            <a:r>
              <a:rPr kumimoji="0" lang="en-US" sz="1100" b="0" i="0" u="none" strike="noStrike" kern="1200" cap="none" spc="0" normalizeH="0" baseline="-25000" noProof="0" dirty="0" err="1">
                <a:ln>
                  <a:noFill/>
                </a:ln>
                <a:solidFill>
                  <a:srgbClr val="000000"/>
                </a:solidFill>
                <a:effectLst/>
                <a:uLnTx/>
                <a:uFillTx/>
                <a:latin typeface="Helvetica" pitchFamily="34" charset="0"/>
                <a:ea typeface="+mn-ea"/>
                <a:cs typeface="+mn-cs"/>
              </a:rPr>
              <a:t>o</a:t>
            </a:r>
            <a:r>
              <a:rPr kumimoji="0" lang="en-US" sz="1100" b="0" i="0" u="none" strike="noStrike" kern="1200" cap="none" spc="0" normalizeH="0" baseline="-25000" noProof="0" dirty="0">
                <a:ln>
                  <a:noFill/>
                </a:ln>
                <a:solidFill>
                  <a:srgbClr val="000000"/>
                </a:solidFill>
                <a:effectLst/>
                <a:uLnTx/>
                <a:uFillTx/>
                <a:latin typeface="Helvetica" pitchFamily="34" charset="0"/>
                <a:ea typeface="+mn-ea"/>
                <a:cs typeface="+mn-cs"/>
              </a:rPr>
              <a:t>,</a:t>
            </a:r>
            <a:r>
              <a:rPr kumimoji="0" lang="en-US" sz="1100" b="0" i="0" u="none" strike="noStrike" kern="1200" cap="none" spc="0" normalizeH="0" baseline="0" noProof="0" dirty="0">
                <a:ln>
                  <a:noFill/>
                </a:ln>
                <a:solidFill>
                  <a:srgbClr val="000000"/>
                </a:solidFill>
                <a:effectLst/>
                <a:uLnTx/>
                <a:uFillTx/>
                <a:latin typeface="Helvetica" pitchFamily="34" charset="0"/>
                <a:ea typeface="+mn-ea"/>
                <a:cs typeface="+mn-cs"/>
              </a:rPr>
              <a:t> </a:t>
            </a:r>
            <a:r>
              <a:rPr kumimoji="0" lang="en-US" sz="1100" b="0" i="0" u="none" strike="noStrike" kern="1200" cap="none" spc="0" normalizeH="0" baseline="0" noProof="0" dirty="0" err="1">
                <a:ln>
                  <a:noFill/>
                </a:ln>
                <a:solidFill>
                  <a:srgbClr val="000000"/>
                </a:solidFill>
                <a:effectLst/>
                <a:uLnTx/>
                <a:uFillTx/>
                <a:latin typeface="Symbol" pitchFamily="18" charset="2"/>
                <a:ea typeface="+mn-ea"/>
                <a:cs typeface="+mn-cs"/>
              </a:rPr>
              <a:t>D</a:t>
            </a:r>
            <a:r>
              <a:rPr kumimoji="0" lang="en-US" sz="1100" b="0" i="0" u="none" strike="noStrike" kern="1200" cap="none" spc="0" normalizeH="0" baseline="0" noProof="0" dirty="0" err="1">
                <a:ln>
                  <a:noFill/>
                </a:ln>
                <a:solidFill>
                  <a:srgbClr val="000000"/>
                </a:solidFill>
                <a:effectLst/>
                <a:uLnTx/>
                <a:uFillTx/>
                <a:latin typeface="Helvetica" pitchFamily="34" charset="0"/>
                <a:ea typeface="+mn-ea"/>
                <a:cs typeface="+mn-cs"/>
              </a:rPr>
              <a:t>f</a:t>
            </a:r>
            <a:r>
              <a:rPr kumimoji="0" lang="en-US" sz="1100" b="0" i="0" u="none" strike="noStrike" kern="1200" cap="none" spc="0" normalizeH="0" baseline="0" noProof="0" dirty="0">
                <a:ln>
                  <a:noFill/>
                </a:ln>
                <a:solidFill>
                  <a:srgbClr val="000000"/>
                </a:solidFill>
                <a:effectLst/>
                <a:uLnTx/>
                <a:uFillTx/>
                <a:latin typeface="Helvetica" pitchFamily="34" charset="0"/>
                <a:ea typeface="+mn-ea"/>
                <a:cs typeface="+mn-cs"/>
              </a:rPr>
              <a:t>’, and </a:t>
            </a:r>
            <a:r>
              <a:rPr kumimoji="0" lang="en-US" sz="1100" b="0" i="0" u="none" strike="noStrike" kern="1200" cap="none" spc="0" normalizeH="0" baseline="0" noProof="0" dirty="0" err="1">
                <a:ln>
                  <a:noFill/>
                </a:ln>
                <a:solidFill>
                  <a:srgbClr val="000000"/>
                </a:solidFill>
                <a:effectLst/>
                <a:uLnTx/>
                <a:uFillTx/>
                <a:latin typeface="Symbol" pitchFamily="18" charset="2"/>
                <a:ea typeface="+mn-ea"/>
                <a:cs typeface="+mn-cs"/>
              </a:rPr>
              <a:t>D</a:t>
            </a:r>
            <a:r>
              <a:rPr kumimoji="0" lang="en-US" sz="1100" b="0" i="0" u="none" strike="noStrike" kern="1200" cap="none" spc="0" normalizeH="0" baseline="0" noProof="0" dirty="0" err="1">
                <a:ln>
                  <a:noFill/>
                </a:ln>
                <a:solidFill>
                  <a:srgbClr val="000000"/>
                </a:solidFill>
                <a:effectLst/>
                <a:uLnTx/>
                <a:uFillTx/>
                <a:latin typeface="Helvetica" pitchFamily="34" charset="0"/>
                <a:ea typeface="+mn-ea"/>
                <a:cs typeface="+mn-cs"/>
              </a:rPr>
              <a:t>f</a:t>
            </a:r>
            <a:r>
              <a:rPr kumimoji="0" lang="en-US" sz="1100" b="0" i="0" u="none" strike="noStrike" kern="1200" cap="none" spc="0" normalizeH="0" baseline="0" noProof="0" dirty="0">
                <a:ln>
                  <a:noFill/>
                </a:ln>
                <a:solidFill>
                  <a:srgbClr val="000000"/>
                </a:solidFill>
                <a:effectLst/>
                <a:uLnTx/>
                <a:uFillTx/>
                <a:latin typeface="Helvetica" pitchFamily="34" charset="0"/>
                <a:ea typeface="+mn-ea"/>
                <a:cs typeface="+mn-cs"/>
              </a:rPr>
              <a:t>” for any element and wavelength can be retrieved from a table.</a:t>
            </a:r>
          </a:p>
        </p:txBody>
      </p:sp>
      <p:sp>
        <p:nvSpPr>
          <p:cNvPr id="39" name="Rectangle 38"/>
          <p:cNvSpPr/>
          <p:nvPr/>
        </p:nvSpPr>
        <p:spPr>
          <a:xfrm>
            <a:off x="5581875" y="6551380"/>
            <a:ext cx="3252563"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Helvetica" pitchFamily="34" charset="0"/>
                <a:ea typeface="+mn-ea"/>
                <a:cs typeface="+mn-cs"/>
              </a:rPr>
              <a:t>http://skuld.bmsc.washington.edu/scatter/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2127"/>
                                        </p:tgtEl>
                                        <p:attrNameLst>
                                          <p:attrName>style.visibility</p:attrName>
                                        </p:attrNameLst>
                                      </p:cBhvr>
                                      <p:to>
                                        <p:strVal val="visible"/>
                                      </p:to>
                                    </p:set>
                                    <p:animEffect transition="in" filter="fade">
                                      <p:cBhvr>
                                        <p:cTn id="7" dur="500"/>
                                        <p:tgtEl>
                                          <p:spTgt spid="302127"/>
                                        </p:tgtEl>
                                      </p:cBhvr>
                                    </p:animEffect>
                                  </p:childTnLst>
                                </p:cTn>
                              </p:par>
                              <p:par>
                                <p:cTn id="8" presetID="10" presetClass="entr" presetSubtype="0" fill="hold" nodeType="withEffect">
                                  <p:stCondLst>
                                    <p:cond delay="0"/>
                                  </p:stCondLst>
                                  <p:childTnLst>
                                    <p:set>
                                      <p:cBhvr>
                                        <p:cTn id="9" dur="1" fill="hold">
                                          <p:stCondLst>
                                            <p:cond delay="0"/>
                                          </p:stCondLst>
                                        </p:cTn>
                                        <p:tgtEl>
                                          <p:spTgt spid="302126"/>
                                        </p:tgtEl>
                                        <p:attrNameLst>
                                          <p:attrName>style.visibility</p:attrName>
                                        </p:attrNameLst>
                                      </p:cBhvr>
                                      <p:to>
                                        <p:strVal val="visible"/>
                                      </p:to>
                                    </p:set>
                                    <p:animEffect transition="in" filter="fade">
                                      <p:cBhvr>
                                        <p:cTn id="10" dur="500"/>
                                        <p:tgtEl>
                                          <p:spTgt spid="3021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944"/>
                                        </p:tgtEl>
                                        <p:attrNameLst>
                                          <p:attrName>style.visibility</p:attrName>
                                        </p:attrNameLst>
                                      </p:cBhvr>
                                      <p:to>
                                        <p:strVal val="visible"/>
                                      </p:to>
                                    </p:set>
                                    <p:animEffect transition="in" filter="fade">
                                      <p:cBhvr>
                                        <p:cTn id="13" dur="500"/>
                                        <p:tgtEl>
                                          <p:spTgt spid="399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945"/>
                                        </p:tgtEl>
                                        <p:attrNameLst>
                                          <p:attrName>style.visibility</p:attrName>
                                        </p:attrNameLst>
                                      </p:cBhvr>
                                      <p:to>
                                        <p:strVal val="visible"/>
                                      </p:to>
                                    </p:set>
                                    <p:animEffect transition="in" filter="fade">
                                      <p:cBhvr>
                                        <p:cTn id="16" dur="500"/>
                                        <p:tgtEl>
                                          <p:spTgt spid="39945"/>
                                        </p:tgtEl>
                                      </p:cBhvr>
                                    </p:animEffect>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39947"/>
                                        </p:tgtEl>
                                        <p:attrNameLst>
                                          <p:attrName>style.visibility</p:attrName>
                                        </p:attrNameLst>
                                      </p:cBhvr>
                                      <p:to>
                                        <p:strVal val="visible"/>
                                      </p:to>
                                    </p:set>
                                    <p:animEffect transition="in" filter="fade">
                                      <p:cBhvr>
                                        <p:cTn id="19" dur="500"/>
                                        <p:tgtEl>
                                          <p:spTgt spid="3994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9948"/>
                                        </p:tgtEl>
                                        <p:attrNameLst>
                                          <p:attrName>style.visibility</p:attrName>
                                        </p:attrNameLst>
                                      </p:cBhvr>
                                      <p:to>
                                        <p:strVal val="visible"/>
                                      </p:to>
                                    </p:set>
                                    <p:animEffect transition="in" filter="fade">
                                      <p:cBhvr>
                                        <p:cTn id="22" dur="500"/>
                                        <p:tgtEl>
                                          <p:spTgt spid="3994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9949"/>
                                        </p:tgtEl>
                                        <p:attrNameLst>
                                          <p:attrName>style.visibility</p:attrName>
                                        </p:attrNameLst>
                                      </p:cBhvr>
                                      <p:to>
                                        <p:strVal val="visible"/>
                                      </p:to>
                                    </p:set>
                                    <p:animEffect transition="in" filter="fade">
                                      <p:cBhvr>
                                        <p:cTn id="25" dur="500"/>
                                        <p:tgtEl>
                                          <p:spTgt spid="3994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9950"/>
                                        </p:tgtEl>
                                        <p:attrNameLst>
                                          <p:attrName>style.visibility</p:attrName>
                                        </p:attrNameLst>
                                      </p:cBhvr>
                                      <p:to>
                                        <p:strVal val="visible"/>
                                      </p:to>
                                    </p:set>
                                    <p:animEffect transition="in" filter="fade">
                                      <p:cBhvr>
                                        <p:cTn id="28" dur="500"/>
                                        <p:tgtEl>
                                          <p:spTgt spid="3995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9951"/>
                                        </p:tgtEl>
                                        <p:attrNameLst>
                                          <p:attrName>style.visibility</p:attrName>
                                        </p:attrNameLst>
                                      </p:cBhvr>
                                      <p:to>
                                        <p:strVal val="visible"/>
                                      </p:to>
                                    </p:set>
                                    <p:animEffect transition="in" filter="fade">
                                      <p:cBhvr>
                                        <p:cTn id="31" dur="500"/>
                                        <p:tgtEl>
                                          <p:spTgt spid="3995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9953"/>
                                        </p:tgtEl>
                                        <p:attrNameLst>
                                          <p:attrName>style.visibility</p:attrName>
                                        </p:attrNameLst>
                                      </p:cBhvr>
                                      <p:to>
                                        <p:strVal val="visible"/>
                                      </p:to>
                                    </p:set>
                                    <p:animEffect transition="in" filter="fade">
                                      <p:cBhvr>
                                        <p:cTn id="34" dur="500"/>
                                        <p:tgtEl>
                                          <p:spTgt spid="3995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9954"/>
                                        </p:tgtEl>
                                        <p:attrNameLst>
                                          <p:attrName>style.visibility</p:attrName>
                                        </p:attrNameLst>
                                      </p:cBhvr>
                                      <p:to>
                                        <p:strVal val="visible"/>
                                      </p:to>
                                    </p:set>
                                    <p:animEffect transition="in" filter="fade">
                                      <p:cBhvr>
                                        <p:cTn id="37" dur="500"/>
                                        <p:tgtEl>
                                          <p:spTgt spid="3995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9955"/>
                                        </p:tgtEl>
                                        <p:attrNameLst>
                                          <p:attrName>style.visibility</p:attrName>
                                        </p:attrNameLst>
                                      </p:cBhvr>
                                      <p:to>
                                        <p:strVal val="visible"/>
                                      </p:to>
                                    </p:set>
                                    <p:animEffect transition="in" filter="fade">
                                      <p:cBhvr>
                                        <p:cTn id="40" dur="500"/>
                                        <p:tgtEl>
                                          <p:spTgt spid="3995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9956"/>
                                        </p:tgtEl>
                                        <p:attrNameLst>
                                          <p:attrName>style.visibility</p:attrName>
                                        </p:attrNameLst>
                                      </p:cBhvr>
                                      <p:to>
                                        <p:strVal val="visible"/>
                                      </p:to>
                                    </p:set>
                                    <p:animEffect transition="in" filter="fade">
                                      <p:cBhvr>
                                        <p:cTn id="43" dur="500"/>
                                        <p:tgtEl>
                                          <p:spTgt spid="39956"/>
                                        </p:tgtEl>
                                      </p:cBhvr>
                                    </p:animEffect>
                                  </p:childTnLst>
                                </p:cTn>
                              </p:par>
                              <p:par>
                                <p:cTn id="44" presetID="10" presetClass="entr" presetSubtype="0" fill="hold" grpId="0" nodeType="withEffect" nodePh="1">
                                  <p:stCondLst>
                                    <p:cond delay="0"/>
                                  </p:stCondLst>
                                  <p:endCondLst>
                                    <p:cond evt="begin" delay="0">
                                      <p:tn val="44"/>
                                    </p:cond>
                                  </p:endCondLst>
                                  <p:childTnLst>
                                    <p:set>
                                      <p:cBhvr>
                                        <p:cTn id="45" dur="1" fill="hold">
                                          <p:stCondLst>
                                            <p:cond delay="0"/>
                                          </p:stCondLst>
                                        </p:cTn>
                                        <p:tgtEl>
                                          <p:spTgt spid="39957"/>
                                        </p:tgtEl>
                                        <p:attrNameLst>
                                          <p:attrName>style.visibility</p:attrName>
                                        </p:attrNameLst>
                                      </p:cBhvr>
                                      <p:to>
                                        <p:strVal val="visible"/>
                                      </p:to>
                                    </p:set>
                                    <p:animEffect transition="in" filter="fade">
                                      <p:cBhvr>
                                        <p:cTn id="46" dur="500"/>
                                        <p:tgtEl>
                                          <p:spTgt spid="3995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9958"/>
                                        </p:tgtEl>
                                        <p:attrNameLst>
                                          <p:attrName>style.visibility</p:attrName>
                                        </p:attrNameLst>
                                      </p:cBhvr>
                                      <p:to>
                                        <p:strVal val="visible"/>
                                      </p:to>
                                    </p:set>
                                    <p:animEffect transition="in" filter="fade">
                                      <p:cBhvr>
                                        <p:cTn id="49" dur="500"/>
                                        <p:tgtEl>
                                          <p:spTgt spid="3995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9959"/>
                                        </p:tgtEl>
                                        <p:attrNameLst>
                                          <p:attrName>style.visibility</p:attrName>
                                        </p:attrNameLst>
                                      </p:cBhvr>
                                      <p:to>
                                        <p:strVal val="visible"/>
                                      </p:to>
                                    </p:set>
                                    <p:animEffect transition="in" filter="fade">
                                      <p:cBhvr>
                                        <p:cTn id="52" dur="500"/>
                                        <p:tgtEl>
                                          <p:spTgt spid="3995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9960"/>
                                        </p:tgtEl>
                                        <p:attrNameLst>
                                          <p:attrName>style.visibility</p:attrName>
                                        </p:attrNameLst>
                                      </p:cBhvr>
                                      <p:to>
                                        <p:strVal val="visible"/>
                                      </p:to>
                                    </p:set>
                                    <p:animEffect transition="in" filter="fade">
                                      <p:cBhvr>
                                        <p:cTn id="55" dur="500"/>
                                        <p:tgtEl>
                                          <p:spTgt spid="3996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9961"/>
                                        </p:tgtEl>
                                        <p:attrNameLst>
                                          <p:attrName>style.visibility</p:attrName>
                                        </p:attrNameLst>
                                      </p:cBhvr>
                                      <p:to>
                                        <p:strVal val="visible"/>
                                      </p:to>
                                    </p:set>
                                    <p:animEffect transition="in" filter="fade">
                                      <p:cBhvr>
                                        <p:cTn id="58" dur="500"/>
                                        <p:tgtEl>
                                          <p:spTgt spid="3996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9962"/>
                                        </p:tgtEl>
                                        <p:attrNameLst>
                                          <p:attrName>style.visibility</p:attrName>
                                        </p:attrNameLst>
                                      </p:cBhvr>
                                      <p:to>
                                        <p:strVal val="visible"/>
                                      </p:to>
                                    </p:set>
                                    <p:animEffect transition="in" filter="fade">
                                      <p:cBhvr>
                                        <p:cTn id="61" dur="500"/>
                                        <p:tgtEl>
                                          <p:spTgt spid="3996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9938"/>
                                        </p:tgtEl>
                                        <p:attrNameLst>
                                          <p:attrName>style.visibility</p:attrName>
                                        </p:attrNameLst>
                                      </p:cBhvr>
                                      <p:to>
                                        <p:strVal val="visible"/>
                                      </p:to>
                                    </p:set>
                                    <p:animEffect transition="in" filter="fade">
                                      <p:cBhvr>
                                        <p:cTn id="64" dur="500"/>
                                        <p:tgtEl>
                                          <p:spTgt spid="3993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9941"/>
                                        </p:tgtEl>
                                        <p:attrNameLst>
                                          <p:attrName>style.visibility</p:attrName>
                                        </p:attrNameLst>
                                      </p:cBhvr>
                                      <p:to>
                                        <p:strVal val="visible"/>
                                      </p:to>
                                    </p:set>
                                    <p:animEffect transition="in" filter="fade">
                                      <p:cBhvr>
                                        <p:cTn id="67" dur="500"/>
                                        <p:tgtEl>
                                          <p:spTgt spid="3994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9965"/>
                                        </p:tgtEl>
                                        <p:attrNameLst>
                                          <p:attrName>style.visibility</p:attrName>
                                        </p:attrNameLst>
                                      </p:cBhvr>
                                      <p:to>
                                        <p:strVal val="visible"/>
                                      </p:to>
                                    </p:set>
                                    <p:animEffect transition="in" filter="fade">
                                      <p:cBhvr>
                                        <p:cTn id="70" dur="500"/>
                                        <p:tgtEl>
                                          <p:spTgt spid="39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nimBg="1"/>
      <p:bldP spid="39941" grpId="0" animBg="1"/>
      <p:bldP spid="39944" grpId="0"/>
      <p:bldP spid="39945" grpId="0"/>
      <p:bldP spid="39947" grpId="0"/>
      <p:bldP spid="39948" grpId="0" animBg="1"/>
      <p:bldP spid="39949" grpId="0" animBg="1"/>
      <p:bldP spid="39950" grpId="0" animBg="1"/>
      <p:bldP spid="39951" grpId="0" animBg="1"/>
      <p:bldP spid="39953" grpId="0" animBg="1"/>
      <p:bldP spid="39954" grpId="0" animBg="1"/>
      <p:bldP spid="39955" grpId="0"/>
      <p:bldP spid="39956" grpId="0"/>
      <p:bldP spid="39957" grpId="0"/>
      <p:bldP spid="39958" grpId="0"/>
      <p:bldP spid="39959" grpId="0" animBg="1"/>
      <p:bldP spid="39960" grpId="0"/>
      <p:bldP spid="39961" grpId="0"/>
      <p:bldP spid="39962" grpId="0" animBg="1"/>
      <p:bldP spid="3996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0"/>
            <a:ext cx="8229600" cy="1077913"/>
          </a:xfrm>
        </p:spPr>
        <p:txBody>
          <a:bodyPr/>
          <a:lstStyle/>
          <a:p>
            <a:r>
              <a:rPr lang="en-US"/>
              <a:t>Helix directionality</a:t>
            </a:r>
          </a:p>
        </p:txBody>
      </p:sp>
      <p:pic>
        <p:nvPicPr>
          <p:cNvPr id="5143" name="Picture 23" descr="hel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98588" y="1517650"/>
            <a:ext cx="2559050" cy="4954588"/>
          </a:xfrm>
          <a:prstGeom prst="rect">
            <a:avLst/>
          </a:prstGeom>
          <a:noFill/>
          <a:extLst>
            <a:ext uri="{909E8E84-426E-40DD-AFC4-6F175D3DCCD1}">
              <a14:hiddenFill xmlns:a14="http://schemas.microsoft.com/office/drawing/2010/main">
                <a:solidFill>
                  <a:srgbClr val="FFFFFF"/>
                </a:solidFill>
              </a14:hiddenFill>
            </a:ext>
          </a:extLst>
        </p:spPr>
      </p:pic>
      <p:grpSp>
        <p:nvGrpSpPr>
          <p:cNvPr id="5156" name="Group 36"/>
          <p:cNvGrpSpPr>
            <a:grpSpLocks/>
          </p:cNvGrpSpPr>
          <p:nvPr/>
        </p:nvGrpSpPr>
        <p:grpSpPr bwMode="auto">
          <a:xfrm>
            <a:off x="1611313" y="2498725"/>
            <a:ext cx="2192337" cy="3840163"/>
            <a:chOff x="2205" y="1584"/>
            <a:chExt cx="1381" cy="2419"/>
          </a:xfrm>
        </p:grpSpPr>
        <p:sp>
          <p:nvSpPr>
            <p:cNvPr id="5146" name="Text Box 26"/>
            <p:cNvSpPr txBox="1">
              <a:spLocks noChangeArrowheads="1"/>
            </p:cNvSpPr>
            <p:nvPr/>
          </p:nvSpPr>
          <p:spPr bwMode="auto">
            <a:xfrm>
              <a:off x="2236" y="3772"/>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1</a:t>
              </a:r>
            </a:p>
          </p:txBody>
        </p:sp>
        <p:sp>
          <p:nvSpPr>
            <p:cNvPr id="5147" name="Text Box 27"/>
            <p:cNvSpPr txBox="1">
              <a:spLocks noChangeArrowheads="1"/>
            </p:cNvSpPr>
            <p:nvPr/>
          </p:nvSpPr>
          <p:spPr bwMode="auto">
            <a:xfrm>
              <a:off x="2750" y="3479"/>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2</a:t>
              </a:r>
            </a:p>
          </p:txBody>
        </p:sp>
        <p:sp>
          <p:nvSpPr>
            <p:cNvPr id="5148" name="Text Box 28"/>
            <p:cNvSpPr txBox="1">
              <a:spLocks noChangeArrowheads="1"/>
            </p:cNvSpPr>
            <p:nvPr/>
          </p:nvSpPr>
          <p:spPr bwMode="auto">
            <a:xfrm>
              <a:off x="3379" y="3277"/>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3</a:t>
              </a:r>
            </a:p>
          </p:txBody>
        </p:sp>
        <p:sp>
          <p:nvSpPr>
            <p:cNvPr id="5149" name="Text Box 29"/>
            <p:cNvSpPr txBox="1">
              <a:spLocks noChangeArrowheads="1"/>
            </p:cNvSpPr>
            <p:nvPr/>
          </p:nvSpPr>
          <p:spPr bwMode="auto">
            <a:xfrm>
              <a:off x="2880" y="2802"/>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4</a:t>
              </a:r>
            </a:p>
          </p:txBody>
        </p:sp>
        <p:sp>
          <p:nvSpPr>
            <p:cNvPr id="5150" name="Text Box 30"/>
            <p:cNvSpPr txBox="1">
              <a:spLocks noChangeArrowheads="1"/>
            </p:cNvSpPr>
            <p:nvPr/>
          </p:nvSpPr>
          <p:spPr bwMode="auto">
            <a:xfrm>
              <a:off x="2205" y="2782"/>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5</a:t>
              </a:r>
            </a:p>
          </p:txBody>
        </p:sp>
        <p:sp>
          <p:nvSpPr>
            <p:cNvPr id="5151" name="Text Box 31"/>
            <p:cNvSpPr txBox="1">
              <a:spLocks noChangeArrowheads="1"/>
            </p:cNvSpPr>
            <p:nvPr/>
          </p:nvSpPr>
          <p:spPr bwMode="auto">
            <a:xfrm>
              <a:off x="3082" y="2549"/>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6</a:t>
              </a:r>
            </a:p>
          </p:txBody>
        </p:sp>
        <p:sp>
          <p:nvSpPr>
            <p:cNvPr id="5152" name="Text Box 32"/>
            <p:cNvSpPr txBox="1">
              <a:spLocks noChangeArrowheads="1"/>
            </p:cNvSpPr>
            <p:nvPr/>
          </p:nvSpPr>
          <p:spPr bwMode="auto">
            <a:xfrm>
              <a:off x="3271" y="2303"/>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7</a:t>
              </a:r>
            </a:p>
          </p:txBody>
        </p:sp>
        <p:sp>
          <p:nvSpPr>
            <p:cNvPr id="5153" name="Text Box 33"/>
            <p:cNvSpPr txBox="1">
              <a:spLocks noChangeArrowheads="1"/>
            </p:cNvSpPr>
            <p:nvPr/>
          </p:nvSpPr>
          <p:spPr bwMode="auto">
            <a:xfrm>
              <a:off x="2326" y="2139"/>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8</a:t>
              </a:r>
            </a:p>
          </p:txBody>
        </p:sp>
        <p:sp>
          <p:nvSpPr>
            <p:cNvPr id="5154" name="Text Box 34"/>
            <p:cNvSpPr txBox="1">
              <a:spLocks noChangeArrowheads="1"/>
            </p:cNvSpPr>
            <p:nvPr/>
          </p:nvSpPr>
          <p:spPr bwMode="auto">
            <a:xfrm>
              <a:off x="2352" y="1780"/>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9</a:t>
              </a:r>
            </a:p>
          </p:txBody>
        </p:sp>
        <p:sp>
          <p:nvSpPr>
            <p:cNvPr id="5155" name="Text Box 35"/>
            <p:cNvSpPr txBox="1">
              <a:spLocks noChangeArrowheads="1"/>
            </p:cNvSpPr>
            <p:nvPr/>
          </p:nvSpPr>
          <p:spPr bwMode="auto">
            <a:xfrm>
              <a:off x="3310" y="1584"/>
              <a:ext cx="2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10</a:t>
              </a:r>
            </a:p>
          </p:txBody>
        </p:sp>
      </p:grpSp>
      <p:sp>
        <p:nvSpPr>
          <p:cNvPr id="5157" name="Line 37"/>
          <p:cNvSpPr>
            <a:spLocks noChangeShapeType="1"/>
          </p:cNvSpPr>
          <p:nvPr/>
        </p:nvSpPr>
        <p:spPr bwMode="auto">
          <a:xfrm flipV="1">
            <a:off x="958850" y="2717800"/>
            <a:ext cx="0" cy="1189038"/>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158" name="Line 38"/>
          <p:cNvSpPr>
            <a:spLocks noChangeShapeType="1"/>
          </p:cNvSpPr>
          <p:nvPr/>
        </p:nvSpPr>
        <p:spPr bwMode="auto">
          <a:xfrm flipH="1">
            <a:off x="950913" y="3924300"/>
            <a:ext cx="9525" cy="1193800"/>
          </a:xfrm>
          <a:prstGeom prst="line">
            <a:avLst/>
          </a:prstGeom>
          <a:noFill/>
          <a:ln w="76200">
            <a:solidFill>
              <a:srgbClr val="33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159" name="Text Box 39"/>
          <p:cNvSpPr txBox="1">
            <a:spLocks noChangeArrowheads="1"/>
          </p:cNvSpPr>
          <p:nvPr/>
        </p:nvSpPr>
        <p:spPr bwMode="auto">
          <a:xfrm>
            <a:off x="5099050" y="1765300"/>
            <a:ext cx="3606038"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Protein models are always numbered from N-terminus to C-terminus as shown here.  So it is easy to tell the directionality of a helix.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But, electron density isn’t labeled with residue numbers.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What structural features are present in the electron density map to help you determine which direction to place the helix?</a:t>
            </a:r>
          </a:p>
        </p:txBody>
      </p:sp>
      <p:sp>
        <p:nvSpPr>
          <p:cNvPr id="5160" name="Text Box 40"/>
          <p:cNvSpPr txBox="1">
            <a:spLocks noChangeArrowheads="1"/>
          </p:cNvSpPr>
          <p:nvPr/>
        </p:nvSpPr>
        <p:spPr bwMode="auto">
          <a:xfrm>
            <a:off x="1622425" y="1350963"/>
            <a:ext cx="2063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3300"/>
                </a:solidFill>
                <a:effectLst/>
                <a:uLnTx/>
                <a:uFillTx/>
                <a:latin typeface="Arial" charset="0"/>
                <a:ea typeface="+mn-ea"/>
                <a:cs typeface="+mn-cs"/>
              </a:rPr>
              <a:t>C-terminus</a:t>
            </a:r>
          </a:p>
        </p:txBody>
      </p:sp>
      <p:sp>
        <p:nvSpPr>
          <p:cNvPr id="5161" name="Text Box 41"/>
          <p:cNvSpPr txBox="1">
            <a:spLocks noChangeArrowheads="1"/>
          </p:cNvSpPr>
          <p:nvPr/>
        </p:nvSpPr>
        <p:spPr bwMode="auto">
          <a:xfrm>
            <a:off x="1427163" y="6084888"/>
            <a:ext cx="2063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3399FF"/>
                </a:solidFill>
                <a:effectLst/>
                <a:uLnTx/>
                <a:uFillTx/>
                <a:latin typeface="Arial" charset="0"/>
                <a:ea typeface="+mn-ea"/>
                <a:cs typeface="+mn-cs"/>
              </a:rPr>
              <a:t>N-terminus</a:t>
            </a:r>
          </a:p>
        </p:txBody>
      </p:sp>
      <p:sp>
        <p:nvSpPr>
          <p:cNvPr id="5162" name="Text Box 42"/>
          <p:cNvSpPr txBox="1">
            <a:spLocks noChangeArrowheads="1"/>
          </p:cNvSpPr>
          <p:nvPr/>
        </p:nvSpPr>
        <p:spPr bwMode="auto">
          <a:xfrm>
            <a:off x="355600" y="5157788"/>
            <a:ext cx="120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66FF"/>
                </a:solidFill>
                <a:effectLst/>
                <a:uLnTx/>
                <a:uFillTx/>
                <a:latin typeface="Arial" charset="0"/>
                <a:ea typeface="+mn-ea"/>
                <a:cs typeface="+mn-cs"/>
              </a:rPr>
              <a:t>Backbone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66FF"/>
                </a:solidFill>
                <a:effectLst/>
                <a:uLnTx/>
                <a:uFillTx/>
                <a:latin typeface="Arial" charset="0"/>
                <a:ea typeface="+mn-ea"/>
                <a:cs typeface="+mn-cs"/>
              </a:rPr>
              <a:t>nitrogens</a:t>
            </a:r>
          </a:p>
        </p:txBody>
      </p:sp>
      <p:sp>
        <p:nvSpPr>
          <p:cNvPr id="5163" name="Text Box 43"/>
          <p:cNvSpPr txBox="1">
            <a:spLocks noChangeArrowheads="1"/>
          </p:cNvSpPr>
          <p:nvPr/>
        </p:nvSpPr>
        <p:spPr bwMode="auto">
          <a:xfrm>
            <a:off x="371475" y="2032000"/>
            <a:ext cx="120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3300"/>
                </a:solidFill>
                <a:effectLst/>
                <a:uLnTx/>
                <a:uFillTx/>
                <a:latin typeface="Arial" charset="0"/>
                <a:ea typeface="+mn-ea"/>
                <a:cs typeface="+mn-cs"/>
              </a:rPr>
              <a:t>Backbone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3300"/>
                </a:solidFill>
                <a:effectLst/>
                <a:uLnTx/>
                <a:uFillTx/>
                <a:latin typeface="Arial" charset="0"/>
                <a:ea typeface="+mn-ea"/>
                <a:cs typeface="+mn-cs"/>
              </a:rPr>
              <a:t>oxygens</a:t>
            </a:r>
          </a:p>
        </p:txBody>
      </p:sp>
    </p:spTree>
    <p:extLst>
      <p:ext uri="{BB962C8B-B14F-4D97-AF65-F5344CB8AC3E}">
        <p14:creationId xmlns:p14="http://schemas.microsoft.com/office/powerpoint/2010/main" val="21854109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r>
              <a:rPr lang="en-US" sz="4000"/>
              <a:t>Return to original view.</a:t>
            </a:r>
            <a:br>
              <a:rPr lang="en-US" sz="4000"/>
            </a:br>
            <a:r>
              <a:rPr lang="en-US" sz="4000"/>
              <a:t>Turn on map. </a:t>
            </a:r>
            <a:r>
              <a:rPr lang="en-US" sz="2800"/>
              <a:t>Which direction is the C-term of helix pointed?</a:t>
            </a:r>
          </a:p>
        </p:txBody>
      </p:sp>
      <p:pic>
        <p:nvPicPr>
          <p:cNvPr id="245763" name="Picture 3" descr="ppt_helskel4"/>
          <p:cNvPicPr>
            <a:picLocks noGrp="1" noChangeAspect="1" noChangeArrowheads="1"/>
          </p:cNvPicPr>
          <p:nvPr>
            <p:ph idx="1"/>
          </p:nvPr>
        </p:nvPicPr>
        <p:blipFill>
          <a:blip r:embed="rId2" cstate="screen">
            <a:lum bright="24000"/>
            <a:extLst>
              <a:ext uri="{28A0092B-C50C-407E-A947-70E740481C1C}">
                <a14:useLocalDpi xmlns:a14="http://schemas.microsoft.com/office/drawing/2010/main"/>
              </a:ext>
            </a:extLst>
          </a:blip>
          <a:srcRect/>
          <a:stretch>
            <a:fillRect/>
          </a:stretch>
        </p:blipFill>
        <p:spPr>
          <a:xfrm>
            <a:off x="1795463" y="1600200"/>
            <a:ext cx="5551487"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764" name="Picture 4" descr="ppt_helskel5"/>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1774825" y="1614488"/>
            <a:ext cx="5484813" cy="4471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555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5764"/>
                                        </p:tgtEl>
                                        <p:attrNameLst>
                                          <p:attrName>style.visibility</p:attrName>
                                        </p:attrNameLst>
                                      </p:cBhvr>
                                      <p:to>
                                        <p:strVal val="visible"/>
                                      </p:to>
                                    </p:set>
                                    <p:animEffect transition="in" filter="fade">
                                      <p:cBhvr>
                                        <p:cTn id="7" dur="2000"/>
                                        <p:tgtEl>
                                          <p:spTgt spid="245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ppt_helskel5"/>
          <p:cNvPicPr>
            <a:picLocks noChangeAspect="1" noChangeArrowheads="1"/>
          </p:cNvPicPr>
          <p:nvPr/>
        </p:nvPicPr>
        <p:blipFill>
          <a:blip r:embed="rId2" cstate="screen">
            <a:lum bright="18000"/>
            <a:extLst>
              <a:ext uri="{28A0092B-C50C-407E-A947-70E740481C1C}">
                <a14:useLocalDpi xmlns:a14="http://schemas.microsoft.com/office/drawing/2010/main"/>
              </a:ext>
            </a:extLst>
          </a:blip>
          <a:srcRect/>
          <a:stretch>
            <a:fillRect/>
          </a:stretch>
        </p:blipFill>
        <p:spPr bwMode="auto">
          <a:xfrm>
            <a:off x="1774825" y="1614488"/>
            <a:ext cx="5484813" cy="4471987"/>
          </a:xfrm>
          <a:prstGeom prst="rect">
            <a:avLst/>
          </a:prstGeom>
          <a:noFill/>
          <a:extLst>
            <a:ext uri="{909E8E84-426E-40DD-AFC4-6F175D3DCCD1}">
              <a14:hiddenFill xmlns:a14="http://schemas.microsoft.com/office/drawing/2010/main">
                <a:solidFill>
                  <a:srgbClr val="FFFFFF"/>
                </a:solidFill>
              </a14:hiddenFill>
            </a:ext>
          </a:extLst>
        </p:spPr>
      </p:pic>
      <p:sp>
        <p:nvSpPr>
          <p:cNvPr id="246787" name="Rectangle 3"/>
          <p:cNvSpPr>
            <a:spLocks noGrp="1" noChangeArrowheads="1"/>
          </p:cNvSpPr>
          <p:nvPr>
            <p:ph type="title"/>
          </p:nvPr>
        </p:nvSpPr>
        <p:spPr/>
        <p:txBody>
          <a:bodyPr/>
          <a:lstStyle/>
          <a:p>
            <a:r>
              <a:rPr lang="en-US" sz="4000"/>
              <a:t>Calculate-&gt;Other Modeling Tools</a:t>
            </a:r>
            <a:br>
              <a:rPr lang="en-US" sz="4000"/>
            </a:br>
            <a:r>
              <a:rPr lang="en-US" sz="4000"/>
              <a:t>Place Helix Here.</a:t>
            </a:r>
          </a:p>
        </p:txBody>
      </p:sp>
      <p:pic>
        <p:nvPicPr>
          <p:cNvPr id="246788" name="Picture 4" descr="ppt_plhx2"/>
          <p:cNvPicPr>
            <a:picLocks noGrp="1" noChangeAspect="1" noChangeArrowheads="1"/>
          </p:cNvPicPr>
          <p:nvPr>
            <p:ph idx="1"/>
          </p:nvPr>
        </p:nvPicPr>
        <p:blipFill>
          <a:blip r:embed="rId3">
            <a:lum bright="12000"/>
            <a:extLst>
              <a:ext uri="{28A0092B-C50C-407E-A947-70E740481C1C}">
                <a14:useLocalDpi xmlns:a14="http://schemas.microsoft.com/office/drawing/2010/main"/>
              </a:ext>
            </a:extLst>
          </a:blip>
          <a:srcRect/>
          <a:stretch>
            <a:fillRect/>
          </a:stretch>
        </p:blipFill>
        <p:spPr>
          <a:xfrm>
            <a:off x="1770063" y="1600200"/>
            <a:ext cx="5551487" cy="4525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6789" name="Picture 5" descr="ppt_plhx3"/>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1774825" y="1616075"/>
            <a:ext cx="5499100" cy="4483100"/>
          </a:xfrm>
          <a:prstGeom prst="rect">
            <a:avLst/>
          </a:prstGeom>
          <a:noFill/>
          <a:extLst>
            <a:ext uri="{909E8E84-426E-40DD-AFC4-6F175D3DCCD1}">
              <a14:hiddenFill xmlns:a14="http://schemas.microsoft.com/office/drawing/2010/main">
                <a:solidFill>
                  <a:srgbClr val="FFFFFF"/>
                </a:solidFill>
              </a14:hiddenFill>
            </a:ext>
          </a:extLst>
        </p:spPr>
      </p:pic>
      <p:grpSp>
        <p:nvGrpSpPr>
          <p:cNvPr id="246790" name="Group 6"/>
          <p:cNvGrpSpPr>
            <a:grpSpLocks/>
          </p:cNvGrpSpPr>
          <p:nvPr/>
        </p:nvGrpSpPr>
        <p:grpSpPr bwMode="auto">
          <a:xfrm>
            <a:off x="166688" y="2190750"/>
            <a:ext cx="1763712" cy="2628900"/>
            <a:chOff x="105" y="1380"/>
            <a:chExt cx="1111" cy="1656"/>
          </a:xfrm>
        </p:grpSpPr>
        <p:pic>
          <p:nvPicPr>
            <p:cNvPr id="246791" name="Picture 7" descr="ppt_plhx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5" y="1380"/>
              <a:ext cx="1086" cy="1656"/>
            </a:xfrm>
            <a:prstGeom prst="rect">
              <a:avLst/>
            </a:prstGeom>
            <a:noFill/>
            <a:extLst>
              <a:ext uri="{909E8E84-426E-40DD-AFC4-6F175D3DCCD1}">
                <a14:hiddenFill xmlns:a14="http://schemas.microsoft.com/office/drawing/2010/main">
                  <a:solidFill>
                    <a:srgbClr val="FFFFFF"/>
                  </a:solidFill>
                </a14:hiddenFill>
              </a:ext>
            </a:extLst>
          </p:spPr>
        </p:pic>
        <p:sp>
          <p:nvSpPr>
            <p:cNvPr id="246792" name="Line 8"/>
            <p:cNvSpPr>
              <a:spLocks noChangeShapeType="1"/>
            </p:cNvSpPr>
            <p:nvPr/>
          </p:nvSpPr>
          <p:spPr bwMode="auto">
            <a:xfrm>
              <a:off x="1016" y="2368"/>
              <a:ext cx="200" cy="0"/>
            </a:xfrm>
            <a:prstGeom prst="line">
              <a:avLst/>
            </a:prstGeom>
            <a:noFill/>
            <a:ln w="762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246793" name="Line 9"/>
          <p:cNvSpPr>
            <a:spLocks noChangeShapeType="1"/>
          </p:cNvSpPr>
          <p:nvPr/>
        </p:nvSpPr>
        <p:spPr bwMode="auto">
          <a:xfrm>
            <a:off x="2224088" y="1716088"/>
            <a:ext cx="12700" cy="381000"/>
          </a:xfrm>
          <a:prstGeom prst="line">
            <a:avLst/>
          </a:prstGeom>
          <a:noFill/>
          <a:ln w="76200">
            <a:solidFill>
              <a:srgbClr val="FF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90517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6793"/>
                                        </p:tgtEl>
                                        <p:attrNameLst>
                                          <p:attrName>style.visibility</p:attrName>
                                        </p:attrNameLst>
                                      </p:cBhvr>
                                      <p:to>
                                        <p:strVal val="visible"/>
                                      </p:to>
                                    </p:set>
                                  </p:childTnLst>
                                </p:cTn>
                              </p:par>
                            </p:childTnLst>
                          </p:cTn>
                        </p:par>
                        <p:par>
                          <p:cTn id="7" fill="hold" nodeType="afterGroup">
                            <p:stCondLst>
                              <p:cond delay="0"/>
                            </p:stCondLst>
                            <p:childTnLst>
                              <p:par>
                                <p:cTn id="8" presetID="26" presetClass="emph" presetSubtype="0" fill="hold" grpId="1" nodeType="afterEffect">
                                  <p:stCondLst>
                                    <p:cond delay="0"/>
                                  </p:stCondLst>
                                  <p:childTnLst>
                                    <p:animEffect transition="out" filter="fade">
                                      <p:cBhvr>
                                        <p:cTn id="9" dur="500" tmFilter="0, 0; .2, .5; .8, .5; 1, 0"/>
                                        <p:tgtEl>
                                          <p:spTgt spid="246793"/>
                                        </p:tgtEl>
                                      </p:cBhvr>
                                    </p:animEffect>
                                    <p:animScale>
                                      <p:cBhvr>
                                        <p:cTn id="10" dur="250" autoRev="1" fill="hold"/>
                                        <p:tgtEl>
                                          <p:spTgt spid="246793"/>
                                        </p:tgtEl>
                                      </p:cBhvr>
                                      <p:by x="105000" y="105000"/>
                                    </p:animScale>
                                  </p:childTnLst>
                                </p:cTn>
                              </p:par>
                              <p:par>
                                <p:cTn id="11" presetID="10" presetClass="exit" presetSubtype="0" fill="hold" grpId="2" nodeType="withEffect">
                                  <p:stCondLst>
                                    <p:cond delay="0"/>
                                  </p:stCondLst>
                                  <p:childTnLst>
                                    <p:animEffect transition="out" filter="fade">
                                      <p:cBhvr>
                                        <p:cTn id="12" dur="2000"/>
                                        <p:tgtEl>
                                          <p:spTgt spid="246793"/>
                                        </p:tgtEl>
                                      </p:cBhvr>
                                    </p:animEffect>
                                    <p:set>
                                      <p:cBhvr>
                                        <p:cTn id="13" dur="1" fill="hold">
                                          <p:stCondLst>
                                            <p:cond delay="1999"/>
                                          </p:stCondLst>
                                        </p:cTn>
                                        <p:tgtEl>
                                          <p:spTgt spid="246793"/>
                                        </p:tgtEl>
                                        <p:attrNameLst>
                                          <p:attrName>style.visibility</p:attrName>
                                        </p:attrNameLst>
                                      </p:cBhvr>
                                      <p:to>
                                        <p:strVal val="hidden"/>
                                      </p:to>
                                    </p:set>
                                  </p:childTnLst>
                                </p:cTn>
                              </p:par>
                            </p:childTnLst>
                          </p:cTn>
                        </p:par>
                        <p:par>
                          <p:cTn id="14" fill="hold" nodeType="afterGroup">
                            <p:stCondLst>
                              <p:cond delay="2000"/>
                            </p:stCondLst>
                            <p:childTnLst>
                              <p:par>
                                <p:cTn id="15" presetID="10" presetClass="entr" presetSubtype="0" fill="hold" nodeType="afterEffect">
                                  <p:stCondLst>
                                    <p:cond delay="0"/>
                                  </p:stCondLst>
                                  <p:childTnLst>
                                    <p:set>
                                      <p:cBhvr>
                                        <p:cTn id="16" dur="1" fill="hold">
                                          <p:stCondLst>
                                            <p:cond delay="0"/>
                                          </p:stCondLst>
                                        </p:cTn>
                                        <p:tgtEl>
                                          <p:spTgt spid="246790"/>
                                        </p:tgtEl>
                                        <p:attrNameLst>
                                          <p:attrName>style.visibility</p:attrName>
                                        </p:attrNameLst>
                                      </p:cBhvr>
                                      <p:to>
                                        <p:strVal val="visible"/>
                                      </p:to>
                                    </p:set>
                                    <p:animEffect transition="in" filter="fade">
                                      <p:cBhvr>
                                        <p:cTn id="17" dur="2000"/>
                                        <p:tgtEl>
                                          <p:spTgt spid="2467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46788"/>
                                        </p:tgtEl>
                                        <p:attrNameLst>
                                          <p:attrName>style.visibility</p:attrName>
                                        </p:attrNameLst>
                                      </p:cBhvr>
                                      <p:to>
                                        <p:strVal val="visible"/>
                                      </p:to>
                                    </p:set>
                                    <p:animEffect transition="in" filter="fade">
                                      <p:cBhvr>
                                        <p:cTn id="22" dur="2000"/>
                                        <p:tgtEl>
                                          <p:spTgt spid="24678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46789"/>
                                        </p:tgtEl>
                                        <p:attrNameLst>
                                          <p:attrName>style.visibility</p:attrName>
                                        </p:attrNameLst>
                                      </p:cBhvr>
                                      <p:to>
                                        <p:strVal val="visible"/>
                                      </p:to>
                                    </p:set>
                                    <p:animEffect transition="in" filter="fade">
                                      <p:cBhvr>
                                        <p:cTn id="27" dur="2000"/>
                                        <p:tgtEl>
                                          <p:spTgt spid="246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93" grpId="0" animBg="1"/>
      <p:bldP spid="246793" grpId="1" animBg="1"/>
      <p:bldP spid="246793" grpId="2"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r>
              <a:rPr lang="en-US" sz="4000"/>
              <a:t>Saving first set of coordinates.</a:t>
            </a:r>
          </a:p>
        </p:txBody>
      </p:sp>
      <p:sp>
        <p:nvSpPr>
          <p:cNvPr id="247811" name="Rectangle 3"/>
          <p:cNvSpPr>
            <a:spLocks noGrp="1" noChangeArrowheads="1"/>
          </p:cNvSpPr>
          <p:nvPr>
            <p:ph type="body" idx="1"/>
          </p:nvPr>
        </p:nvSpPr>
        <p:spPr>
          <a:xfrm>
            <a:off x="457200" y="1600200"/>
            <a:ext cx="4660900" cy="4525963"/>
          </a:xfrm>
        </p:spPr>
        <p:txBody>
          <a:bodyPr/>
          <a:lstStyle/>
          <a:p>
            <a:r>
              <a:rPr lang="en-US" sz="2800"/>
              <a:t>File menu</a:t>
            </a:r>
          </a:p>
          <a:p>
            <a:pPr lvl="1"/>
            <a:r>
              <a:rPr lang="en-US" sz="2400"/>
              <a:t>Save coordinates</a:t>
            </a:r>
          </a:p>
          <a:p>
            <a:r>
              <a:rPr lang="en-US" sz="2800"/>
              <a:t>Select which coordinate set you want to save.</a:t>
            </a:r>
          </a:p>
          <a:p>
            <a:pPr lvl="1"/>
            <a:r>
              <a:rPr lang="en-US" sz="2400">
                <a:solidFill>
                  <a:srgbClr val="FF3300"/>
                </a:solidFill>
              </a:rPr>
              <a:t>1 Helix</a:t>
            </a:r>
          </a:p>
          <a:p>
            <a:r>
              <a:rPr lang="en-US" sz="2800"/>
              <a:t>Auto suggestion: </a:t>
            </a:r>
          </a:p>
          <a:p>
            <a:pPr lvl="1"/>
            <a:r>
              <a:rPr lang="en-US" sz="2400"/>
              <a:t>Helix-coot-0.pdb</a:t>
            </a:r>
          </a:p>
          <a:p>
            <a:r>
              <a:rPr lang="en-US" sz="2800"/>
              <a:t>Change to: </a:t>
            </a:r>
          </a:p>
          <a:p>
            <a:pPr lvl="1"/>
            <a:r>
              <a:rPr lang="en-US" sz="2400"/>
              <a:t>sawaya-coot-</a:t>
            </a:r>
            <a:r>
              <a:rPr lang="en-US" sz="2400">
                <a:solidFill>
                  <a:srgbClr val="0066FF"/>
                </a:solidFill>
              </a:rPr>
              <a:t>0</a:t>
            </a:r>
            <a:r>
              <a:rPr lang="en-US" sz="2400"/>
              <a:t>.pdb</a:t>
            </a:r>
          </a:p>
        </p:txBody>
      </p:sp>
      <p:sp>
        <p:nvSpPr>
          <p:cNvPr id="247812" name="Text Box 4"/>
          <p:cNvSpPr txBox="1">
            <a:spLocks noChangeArrowheads="1"/>
          </p:cNvSpPr>
          <p:nvPr/>
        </p:nvSpPr>
        <p:spPr bwMode="auto">
          <a:xfrm>
            <a:off x="2293938" y="6199188"/>
            <a:ext cx="1758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66FF"/>
                </a:solidFill>
                <a:effectLst/>
                <a:uLnTx/>
                <a:uFillTx/>
                <a:latin typeface="Arial" charset="0"/>
                <a:ea typeface="+mn-ea"/>
                <a:cs typeface="+mn-cs"/>
              </a:rPr>
              <a:t>version number</a:t>
            </a:r>
          </a:p>
        </p:txBody>
      </p:sp>
      <p:sp>
        <p:nvSpPr>
          <p:cNvPr id="247813" name="Line 5"/>
          <p:cNvSpPr>
            <a:spLocks noChangeShapeType="1"/>
          </p:cNvSpPr>
          <p:nvPr/>
        </p:nvSpPr>
        <p:spPr bwMode="auto">
          <a:xfrm flipV="1">
            <a:off x="3173413" y="5802313"/>
            <a:ext cx="0" cy="323850"/>
          </a:xfrm>
          <a:prstGeom prst="line">
            <a:avLst/>
          </a:prstGeom>
          <a:noFill/>
          <a:ln w="57150">
            <a:solidFill>
              <a:srgbClr val="00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47814" name="Picture 6" descr="ppt_plhx3"/>
          <p:cNvPicPr>
            <a:picLocks noChangeAspect="1" noChangeArrowheads="1"/>
          </p:cNvPicPr>
          <p:nvPr/>
        </p:nvPicPr>
        <p:blipFill>
          <a:blip r:embed="rId2" cstate="screen">
            <a:lum bright="18000"/>
            <a:extLst>
              <a:ext uri="{28A0092B-C50C-407E-A947-70E740481C1C}">
                <a14:useLocalDpi xmlns:a14="http://schemas.microsoft.com/office/drawing/2010/main"/>
              </a:ext>
            </a:extLst>
          </a:blip>
          <a:srcRect/>
          <a:stretch>
            <a:fillRect/>
          </a:stretch>
        </p:blipFill>
        <p:spPr bwMode="auto">
          <a:xfrm>
            <a:off x="6515100" y="1590675"/>
            <a:ext cx="2628900" cy="4483100"/>
          </a:xfrm>
          <a:prstGeom prst="rect">
            <a:avLst/>
          </a:prstGeom>
          <a:noFill/>
          <a:extLst>
            <a:ext uri="{909E8E84-426E-40DD-AFC4-6F175D3DCCD1}">
              <a14:hiddenFill xmlns:a14="http://schemas.microsoft.com/office/drawing/2010/main">
                <a:solidFill>
                  <a:srgbClr val="FFFFFF"/>
                </a:solidFill>
              </a14:hiddenFill>
            </a:ext>
          </a:extLst>
        </p:spPr>
      </p:pic>
      <p:sp>
        <p:nvSpPr>
          <p:cNvPr id="247815" name="Line 7"/>
          <p:cNvSpPr>
            <a:spLocks noChangeShapeType="1"/>
          </p:cNvSpPr>
          <p:nvPr/>
        </p:nvSpPr>
        <p:spPr bwMode="auto">
          <a:xfrm flipH="1" flipV="1">
            <a:off x="6604000" y="1663700"/>
            <a:ext cx="139700" cy="3429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247816" name="Group 8"/>
          <p:cNvGrpSpPr>
            <a:grpSpLocks/>
          </p:cNvGrpSpPr>
          <p:nvPr/>
        </p:nvGrpSpPr>
        <p:grpSpPr bwMode="auto">
          <a:xfrm>
            <a:off x="5068888" y="1857375"/>
            <a:ext cx="3070225" cy="1465263"/>
            <a:chOff x="3209" y="1474"/>
            <a:chExt cx="1934" cy="923"/>
          </a:xfrm>
        </p:grpSpPr>
        <p:pic>
          <p:nvPicPr>
            <p:cNvPr id="247817" name="Picture 9" descr="ppt_sa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9" y="1474"/>
              <a:ext cx="1934" cy="923"/>
            </a:xfrm>
            <a:prstGeom prst="rect">
              <a:avLst/>
            </a:prstGeom>
            <a:noFill/>
            <a:extLst>
              <a:ext uri="{909E8E84-426E-40DD-AFC4-6F175D3DCCD1}">
                <a14:hiddenFill xmlns:a14="http://schemas.microsoft.com/office/drawing/2010/main">
                  <a:solidFill>
                    <a:srgbClr val="FFFFFF"/>
                  </a:solidFill>
                </a14:hiddenFill>
              </a:ext>
            </a:extLst>
          </p:spPr>
        </p:pic>
        <p:sp>
          <p:nvSpPr>
            <p:cNvPr id="247818" name="Rectangle 10"/>
            <p:cNvSpPr>
              <a:spLocks noChangeArrowheads="1"/>
            </p:cNvSpPr>
            <p:nvPr/>
          </p:nvSpPr>
          <p:spPr bwMode="auto">
            <a:xfrm>
              <a:off x="3256" y="1776"/>
              <a:ext cx="96" cy="144"/>
            </a:xfrm>
            <a:prstGeom prst="rect">
              <a:avLst/>
            </a:prstGeom>
            <a:solidFill>
              <a:srgbClr val="CED0C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1</a:t>
              </a:r>
            </a:p>
          </p:txBody>
        </p:sp>
      </p:grpSp>
      <p:grpSp>
        <p:nvGrpSpPr>
          <p:cNvPr id="247819" name="Group 11"/>
          <p:cNvGrpSpPr>
            <a:grpSpLocks/>
          </p:cNvGrpSpPr>
          <p:nvPr/>
        </p:nvGrpSpPr>
        <p:grpSpPr bwMode="auto">
          <a:xfrm>
            <a:off x="4999038" y="3713163"/>
            <a:ext cx="3454400" cy="2870200"/>
            <a:chOff x="3149" y="2339"/>
            <a:chExt cx="2176" cy="1808"/>
          </a:xfrm>
        </p:grpSpPr>
        <p:pic>
          <p:nvPicPr>
            <p:cNvPr id="247820" name="Picture 12" descr="ppt_sa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49" y="2339"/>
              <a:ext cx="2176" cy="1808"/>
            </a:xfrm>
            <a:prstGeom prst="rect">
              <a:avLst/>
            </a:prstGeom>
            <a:noFill/>
            <a:extLst>
              <a:ext uri="{909E8E84-426E-40DD-AFC4-6F175D3DCCD1}">
                <a14:hiddenFill xmlns:a14="http://schemas.microsoft.com/office/drawing/2010/main">
                  <a:solidFill>
                    <a:srgbClr val="FFFFFF"/>
                  </a:solidFill>
                </a14:hiddenFill>
              </a:ext>
            </a:extLst>
          </p:spPr>
        </p:pic>
        <p:sp>
          <p:nvSpPr>
            <p:cNvPr id="247821" name="Rectangle 13"/>
            <p:cNvSpPr>
              <a:spLocks noChangeArrowheads="1"/>
            </p:cNvSpPr>
            <p:nvPr/>
          </p:nvSpPr>
          <p:spPr bwMode="auto">
            <a:xfrm>
              <a:off x="4280" y="2824"/>
              <a:ext cx="584" cy="2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grpSp>
    </p:spTree>
    <p:extLst>
      <p:ext uri="{BB962C8B-B14F-4D97-AF65-F5344CB8AC3E}">
        <p14:creationId xmlns:p14="http://schemas.microsoft.com/office/powerpoint/2010/main" val="4105208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47816"/>
                                        </p:tgtEl>
                                        <p:attrNameLst>
                                          <p:attrName>style.visibility</p:attrName>
                                        </p:attrNameLst>
                                      </p:cBhvr>
                                      <p:to>
                                        <p:strVal val="visible"/>
                                      </p:to>
                                    </p:set>
                                    <p:anim calcmode="lin" valueType="num">
                                      <p:cBhvr>
                                        <p:cTn id="7" dur="500" fill="hold"/>
                                        <p:tgtEl>
                                          <p:spTgt spid="247816"/>
                                        </p:tgtEl>
                                        <p:attrNameLst>
                                          <p:attrName>ppt_w</p:attrName>
                                        </p:attrNameLst>
                                      </p:cBhvr>
                                      <p:tavLst>
                                        <p:tav tm="0">
                                          <p:val>
                                            <p:fltVal val="0"/>
                                          </p:val>
                                        </p:tav>
                                        <p:tav tm="100000">
                                          <p:val>
                                            <p:strVal val="#ppt_w"/>
                                          </p:val>
                                        </p:tav>
                                      </p:tavLst>
                                    </p:anim>
                                    <p:anim calcmode="lin" valueType="num">
                                      <p:cBhvr>
                                        <p:cTn id="8" dur="500" fill="hold"/>
                                        <p:tgtEl>
                                          <p:spTgt spid="247816"/>
                                        </p:tgtEl>
                                        <p:attrNameLst>
                                          <p:attrName>ppt_h</p:attrName>
                                        </p:attrNameLst>
                                      </p:cBhvr>
                                      <p:tavLst>
                                        <p:tav tm="0">
                                          <p:val>
                                            <p:fltVal val="0"/>
                                          </p:val>
                                        </p:tav>
                                        <p:tav tm="100000">
                                          <p:val>
                                            <p:strVal val="#ppt_h"/>
                                          </p:val>
                                        </p:tav>
                                      </p:tavLst>
                                    </p:anim>
                                    <p:animEffect transition="in" filter="fade">
                                      <p:cBhvr>
                                        <p:cTn id="9" dur="500"/>
                                        <p:tgtEl>
                                          <p:spTgt spid="24781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xit" presetSubtype="0" fill="hold" nodeType="clickEffect">
                                  <p:stCondLst>
                                    <p:cond delay="0"/>
                                  </p:stCondLst>
                                  <p:childTnLst>
                                    <p:animEffect transition="out" filter="fade">
                                      <p:cBhvr>
                                        <p:cTn id="13" dur="2000"/>
                                        <p:tgtEl>
                                          <p:spTgt spid="247816"/>
                                        </p:tgtEl>
                                      </p:cBhvr>
                                    </p:animEffect>
                                    <p:set>
                                      <p:cBhvr>
                                        <p:cTn id="14" dur="1" fill="hold">
                                          <p:stCondLst>
                                            <p:cond delay="1999"/>
                                          </p:stCondLst>
                                        </p:cTn>
                                        <p:tgtEl>
                                          <p:spTgt spid="247816"/>
                                        </p:tgtEl>
                                        <p:attrNameLst>
                                          <p:attrName>style.visibility</p:attrName>
                                        </p:attrNameLst>
                                      </p:cBhvr>
                                      <p:to>
                                        <p:strVal val="hidden"/>
                                      </p:to>
                                    </p:set>
                                  </p:childTnLst>
                                </p:cTn>
                              </p:par>
                            </p:childTnLst>
                          </p:cTn>
                        </p:par>
                        <p:par>
                          <p:cTn id="15" fill="hold" nodeType="afterGroup">
                            <p:stCondLst>
                              <p:cond delay="2000"/>
                            </p:stCondLst>
                            <p:childTnLst>
                              <p:par>
                                <p:cTn id="16" presetID="53" presetClass="entr" presetSubtype="0" fill="hold" nodeType="afterEffect">
                                  <p:stCondLst>
                                    <p:cond delay="0"/>
                                  </p:stCondLst>
                                  <p:childTnLst>
                                    <p:set>
                                      <p:cBhvr>
                                        <p:cTn id="17" dur="1" fill="hold">
                                          <p:stCondLst>
                                            <p:cond delay="0"/>
                                          </p:stCondLst>
                                        </p:cTn>
                                        <p:tgtEl>
                                          <p:spTgt spid="247819"/>
                                        </p:tgtEl>
                                        <p:attrNameLst>
                                          <p:attrName>style.visibility</p:attrName>
                                        </p:attrNameLst>
                                      </p:cBhvr>
                                      <p:to>
                                        <p:strVal val="visible"/>
                                      </p:to>
                                    </p:set>
                                    <p:anim calcmode="lin" valueType="num">
                                      <p:cBhvr>
                                        <p:cTn id="18" dur="500" fill="hold"/>
                                        <p:tgtEl>
                                          <p:spTgt spid="247819"/>
                                        </p:tgtEl>
                                        <p:attrNameLst>
                                          <p:attrName>ppt_w</p:attrName>
                                        </p:attrNameLst>
                                      </p:cBhvr>
                                      <p:tavLst>
                                        <p:tav tm="0">
                                          <p:val>
                                            <p:fltVal val="0"/>
                                          </p:val>
                                        </p:tav>
                                        <p:tav tm="100000">
                                          <p:val>
                                            <p:strVal val="#ppt_w"/>
                                          </p:val>
                                        </p:tav>
                                      </p:tavLst>
                                    </p:anim>
                                    <p:anim calcmode="lin" valueType="num">
                                      <p:cBhvr>
                                        <p:cTn id="19" dur="500" fill="hold"/>
                                        <p:tgtEl>
                                          <p:spTgt spid="247819"/>
                                        </p:tgtEl>
                                        <p:attrNameLst>
                                          <p:attrName>ppt_h</p:attrName>
                                        </p:attrNameLst>
                                      </p:cBhvr>
                                      <p:tavLst>
                                        <p:tav tm="0">
                                          <p:val>
                                            <p:fltVal val="0"/>
                                          </p:val>
                                        </p:tav>
                                        <p:tav tm="100000">
                                          <p:val>
                                            <p:strVal val="#ppt_h"/>
                                          </p:val>
                                        </p:tav>
                                      </p:tavLst>
                                    </p:anim>
                                    <p:animEffect transition="in" filter="fade">
                                      <p:cBhvr>
                                        <p:cTn id="20" dur="500"/>
                                        <p:tgtEl>
                                          <p:spTgt spid="247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p:txBody>
          <a:bodyPr/>
          <a:lstStyle/>
          <a:p>
            <a:r>
              <a:rPr lang="en-US"/>
              <a:t>Save coordinates frequently</a:t>
            </a:r>
          </a:p>
        </p:txBody>
      </p:sp>
      <p:sp>
        <p:nvSpPr>
          <p:cNvPr id="249859" name="Rectangle 3"/>
          <p:cNvSpPr>
            <a:spLocks noGrp="1" noChangeArrowheads="1"/>
          </p:cNvSpPr>
          <p:nvPr>
            <p:ph type="body" idx="1"/>
          </p:nvPr>
        </p:nvSpPr>
        <p:spPr/>
        <p:txBody>
          <a:bodyPr/>
          <a:lstStyle/>
          <a:p>
            <a:pPr>
              <a:buFontTx/>
              <a:buNone/>
            </a:pPr>
            <a:endParaRPr lang="en-US"/>
          </a:p>
          <a:p>
            <a:pPr>
              <a:buFontTx/>
              <a:buNone/>
            </a:pPr>
            <a:r>
              <a:rPr lang="en-US"/>
              <a:t>1) Every 5 minutes.</a:t>
            </a:r>
          </a:p>
          <a:p>
            <a:pPr>
              <a:buFontTx/>
              <a:buNone/>
            </a:pPr>
            <a:r>
              <a:rPr lang="en-US"/>
              <a:t>2) When you have done some modeling that you are especially pleased with.</a:t>
            </a:r>
          </a:p>
          <a:p>
            <a:pPr>
              <a:buFontTx/>
              <a:buNone/>
            </a:pPr>
            <a:r>
              <a:rPr lang="en-US"/>
              <a:t>3) When you are fear that the next step is going to destroy your previous work.</a:t>
            </a:r>
          </a:p>
        </p:txBody>
      </p:sp>
    </p:spTree>
    <p:extLst>
      <p:ext uri="{BB962C8B-B14F-4D97-AF65-F5344CB8AC3E}">
        <p14:creationId xmlns:p14="http://schemas.microsoft.com/office/powerpoint/2010/main" val="34809217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55571" y="609600"/>
            <a:ext cx="905306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r>
              <a:rPr lang="en-US" kern="0" dirty="0">
                <a:latin typeface="Arial" charset="0"/>
              </a:rPr>
              <a:t>Begin by illustrating SIR Phasing with PCMBS (Hg)</a:t>
            </a:r>
            <a:endParaRPr lang="en-US" b="0" kern="0" dirty="0">
              <a:latin typeface="Arial" charset="0"/>
            </a:endParaRPr>
          </a:p>
        </p:txBody>
      </p:sp>
      <p:sp>
        <p:nvSpPr>
          <p:cNvPr id="4" name="Rectangle 5"/>
          <p:cNvSpPr txBox="1">
            <a:spLocks noChangeArrowheads="1"/>
          </p:cNvSpPr>
          <p:nvPr/>
        </p:nvSpPr>
        <p:spPr>
          <a:xfrm>
            <a:off x="417116" y="2727946"/>
            <a:ext cx="4215538" cy="846111"/>
          </a:xfrm>
          <a:prstGeom prst="rect">
            <a:avLst/>
          </a:prstGeom>
          <a:extLst>
            <a:ext uri="{909E8E84-426E-40DD-AFC4-6F175D3DCCD1}">
              <a14:hiddenFill xmlns:a14="http://schemas.microsoft.com/office/drawing/2010/main">
                <a:solidFill>
                  <a:srgbClr val="6666FF"/>
                </a:solidFill>
              </a14:hiddenFill>
            </a:ext>
            <a:ext uri="{91240B29-F687-4F45-9708-019B960494DF}">
              <a14:hiddenLine xmlns:a14="http://schemas.microsoft.com/office/drawing/2010/main" w="57150" algn="ctr">
                <a:solidFill>
                  <a:srgbClr val="FFFFFF"/>
                </a:solidFill>
                <a:miter lim="800000"/>
                <a:headEnd/>
                <a:tailEnd/>
              </a14:hiddenLine>
            </a:ext>
          </a:ex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lnSpc>
                <a:spcPct val="90000"/>
              </a:lnSpc>
              <a:spcBef>
                <a:spcPct val="0"/>
              </a:spcBef>
              <a:buFontTx/>
              <a:buNone/>
            </a:pPr>
            <a:r>
              <a:rPr lang="en-US" sz="2000" b="1" kern="0" dirty="0" err="1">
                <a:latin typeface="Helvetica" pitchFamily="34" charset="0"/>
              </a:rPr>
              <a:t>Isomorphous</a:t>
            </a:r>
            <a:r>
              <a:rPr lang="en-US" sz="2000" b="1" kern="0" dirty="0">
                <a:latin typeface="Helvetica" pitchFamily="34" charset="0"/>
              </a:rPr>
              <a:t> Differences  </a:t>
            </a:r>
          </a:p>
          <a:p>
            <a:pPr algn="ctr">
              <a:lnSpc>
                <a:spcPct val="90000"/>
              </a:lnSpc>
              <a:spcBef>
                <a:spcPct val="0"/>
              </a:spcBef>
              <a:buFontTx/>
              <a:buNone/>
            </a:pPr>
            <a:endParaRPr lang="en-US" sz="2000" kern="0" dirty="0">
              <a:latin typeface="Helvetica" pitchFamily="34" charset="0"/>
            </a:endParaRPr>
          </a:p>
          <a:p>
            <a:pPr algn="ctr">
              <a:lnSpc>
                <a:spcPct val="90000"/>
              </a:lnSpc>
              <a:spcBef>
                <a:spcPct val="0"/>
              </a:spcBef>
              <a:buFontTx/>
              <a:buNone/>
            </a:pPr>
            <a:endParaRPr lang="en-US" sz="2000" kern="0" dirty="0">
              <a:latin typeface="Helvetica" pitchFamily="34" charset="0"/>
            </a:endParaRPr>
          </a:p>
          <a:p>
            <a:pPr algn="ctr">
              <a:lnSpc>
                <a:spcPct val="90000"/>
              </a:lnSpc>
              <a:spcBef>
                <a:spcPct val="0"/>
              </a:spcBef>
              <a:buFontTx/>
              <a:buNone/>
            </a:pPr>
            <a:endParaRPr lang="en-US" sz="2000" b="1" kern="0" dirty="0">
              <a:latin typeface="Helvetica" pitchFamily="34" charset="0"/>
            </a:endParaRPr>
          </a:p>
          <a:p>
            <a:pPr algn="ctr">
              <a:lnSpc>
                <a:spcPct val="90000"/>
              </a:lnSpc>
              <a:spcBef>
                <a:spcPct val="0"/>
              </a:spcBef>
              <a:buFontTx/>
              <a:buNone/>
            </a:pPr>
            <a:endParaRPr lang="en-US" sz="2000" kern="0" dirty="0">
              <a:latin typeface="Helvetica" pitchFamily="34" charset="0"/>
            </a:endParaRPr>
          </a:p>
          <a:p>
            <a:pPr algn="ctr">
              <a:lnSpc>
                <a:spcPct val="90000"/>
              </a:lnSpc>
              <a:spcBef>
                <a:spcPct val="0"/>
              </a:spcBef>
              <a:buFontTx/>
              <a:buNone/>
            </a:pPr>
            <a:endParaRPr lang="en-US" sz="2000" b="1" kern="0" dirty="0">
              <a:latin typeface="Helvetica" pitchFamily="34" charset="0"/>
            </a:endParaRPr>
          </a:p>
          <a:p>
            <a:pPr algn="ctr">
              <a:lnSpc>
                <a:spcPct val="90000"/>
              </a:lnSpc>
              <a:spcBef>
                <a:spcPct val="0"/>
              </a:spcBef>
              <a:buFontTx/>
              <a:buNone/>
            </a:pPr>
            <a:endParaRPr lang="en-US" sz="2000" kern="0" dirty="0">
              <a:latin typeface="Helvetica" pitchFamily="34" charset="0"/>
            </a:endParaRPr>
          </a:p>
        </p:txBody>
      </p:sp>
      <p:sp>
        <p:nvSpPr>
          <p:cNvPr id="33" name="Rectangle 9"/>
          <p:cNvSpPr>
            <a:spLocks noChangeArrowheads="1"/>
          </p:cNvSpPr>
          <p:nvPr/>
        </p:nvSpPr>
        <p:spPr bwMode="auto">
          <a:xfrm>
            <a:off x="3960880" y="2640287"/>
            <a:ext cx="4470400" cy="561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defRPr/>
            </a:pPr>
            <a:r>
              <a:rPr lang="en-US" sz="2800" dirty="0">
                <a:solidFill>
                  <a:srgbClr val="3366FF"/>
                </a:solidFill>
              </a:rPr>
              <a:t>F</a:t>
            </a:r>
            <a:r>
              <a:rPr lang="en-US" sz="2800" baseline="-25000" dirty="0">
                <a:solidFill>
                  <a:srgbClr val="3366FF"/>
                </a:solidFill>
              </a:rPr>
              <a:t>P</a:t>
            </a:r>
            <a:r>
              <a:rPr lang="en-US" baseline="-50000" dirty="0">
                <a:solidFill>
                  <a:srgbClr val="3366FF"/>
                </a:solidFill>
              </a:rPr>
              <a:t>(</a:t>
            </a:r>
            <a:r>
              <a:rPr lang="en-US" baseline="-50000" dirty="0" err="1">
                <a:solidFill>
                  <a:srgbClr val="3366FF"/>
                </a:solidFill>
              </a:rPr>
              <a:t>hkl</a:t>
            </a:r>
            <a:r>
              <a:rPr lang="en-US" baseline="-50000" dirty="0">
                <a:solidFill>
                  <a:srgbClr val="3366FF"/>
                </a:solidFill>
              </a:rPr>
              <a:t>)</a:t>
            </a:r>
            <a:r>
              <a:rPr lang="en-US" sz="2800" dirty="0">
                <a:solidFill>
                  <a:srgbClr val="080808"/>
                </a:solidFill>
              </a:rPr>
              <a:t>=</a:t>
            </a:r>
            <a:r>
              <a:rPr lang="en-US" sz="2800" dirty="0" err="1">
                <a:solidFill>
                  <a:srgbClr val="33CC33"/>
                </a:solidFill>
              </a:rPr>
              <a:t>F</a:t>
            </a:r>
            <a:r>
              <a:rPr lang="en-US" sz="2800" baseline="-25000" dirty="0" err="1">
                <a:solidFill>
                  <a:srgbClr val="33CC33"/>
                </a:solidFill>
              </a:rPr>
              <a:t>P·Hg</a:t>
            </a:r>
            <a:r>
              <a:rPr lang="en-US" sz="2800" baseline="-25000" dirty="0">
                <a:solidFill>
                  <a:srgbClr val="33CC33"/>
                </a:solidFill>
              </a:rPr>
              <a:t> </a:t>
            </a:r>
            <a:r>
              <a:rPr lang="en-US" sz="2800" baseline="-50000" dirty="0">
                <a:solidFill>
                  <a:srgbClr val="33CC33"/>
                </a:solidFill>
              </a:rPr>
              <a:t>(</a:t>
            </a:r>
            <a:r>
              <a:rPr lang="en-US" sz="2800" baseline="-50000" dirty="0" err="1">
                <a:solidFill>
                  <a:srgbClr val="33CC33"/>
                </a:solidFill>
              </a:rPr>
              <a:t>hkl</a:t>
            </a:r>
            <a:r>
              <a:rPr lang="en-US" sz="2800" baseline="-50000" dirty="0">
                <a:solidFill>
                  <a:srgbClr val="33CC33"/>
                </a:solidFill>
              </a:rPr>
              <a:t>) </a:t>
            </a:r>
            <a:r>
              <a:rPr lang="en-US" sz="2800" dirty="0">
                <a:solidFill>
                  <a:srgbClr val="080808"/>
                </a:solidFill>
              </a:rPr>
              <a:t>- </a:t>
            </a:r>
            <a:r>
              <a:rPr lang="en-US" sz="2800" dirty="0" err="1">
                <a:solidFill>
                  <a:srgbClr val="FF0000"/>
                </a:solidFill>
              </a:rPr>
              <a:t>f</a:t>
            </a:r>
            <a:r>
              <a:rPr lang="en-US" sz="2800" baseline="-25000" dirty="0" err="1">
                <a:solidFill>
                  <a:srgbClr val="FF0000"/>
                </a:solidFill>
              </a:rPr>
              <a:t>Hg</a:t>
            </a:r>
            <a:r>
              <a:rPr lang="en-US" sz="2800" baseline="-50000" dirty="0">
                <a:solidFill>
                  <a:srgbClr val="FF0000"/>
                </a:solidFill>
              </a:rPr>
              <a:t>(</a:t>
            </a:r>
            <a:r>
              <a:rPr lang="en-US" sz="2800" baseline="-50000" dirty="0" err="1">
                <a:solidFill>
                  <a:srgbClr val="FF0000"/>
                </a:solidFill>
              </a:rPr>
              <a:t>hkl</a:t>
            </a:r>
            <a:r>
              <a:rPr lang="en-US" sz="2800" baseline="-50000" dirty="0">
                <a:solidFill>
                  <a:srgbClr val="FF0000"/>
                </a:solidFill>
              </a:rPr>
              <a:t>)</a:t>
            </a:r>
          </a:p>
        </p:txBody>
      </p:sp>
      <p:sp>
        <p:nvSpPr>
          <p:cNvPr id="34" name="Line 15"/>
          <p:cNvSpPr>
            <a:spLocks noChangeShapeType="1"/>
          </p:cNvSpPr>
          <p:nvPr/>
        </p:nvSpPr>
        <p:spPr bwMode="auto">
          <a:xfrm>
            <a:off x="4420949" y="2719113"/>
            <a:ext cx="281035" cy="0"/>
          </a:xfrm>
          <a:prstGeom prst="line">
            <a:avLst/>
          </a:prstGeom>
          <a:noFill/>
          <a:ln w="381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Line 16"/>
          <p:cNvSpPr>
            <a:spLocks noChangeShapeType="1"/>
          </p:cNvSpPr>
          <p:nvPr/>
        </p:nvSpPr>
        <p:spPr bwMode="auto">
          <a:xfrm>
            <a:off x="5446813" y="2719113"/>
            <a:ext cx="281035" cy="0"/>
          </a:xfrm>
          <a:prstGeom prst="line">
            <a:avLst/>
          </a:prstGeom>
          <a:noFill/>
          <a:ln w="381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Line 17"/>
          <p:cNvSpPr>
            <a:spLocks noChangeShapeType="1"/>
          </p:cNvSpPr>
          <p:nvPr/>
        </p:nvSpPr>
        <p:spPr bwMode="auto">
          <a:xfrm>
            <a:off x="6972594" y="2719113"/>
            <a:ext cx="28103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extBox 1"/>
          <p:cNvSpPr txBox="1"/>
          <p:nvPr/>
        </p:nvSpPr>
        <p:spPr>
          <a:xfrm>
            <a:off x="0" y="4235116"/>
            <a:ext cx="9144000" cy="1815882"/>
          </a:xfrm>
          <a:prstGeom prst="rect">
            <a:avLst/>
          </a:prstGeom>
          <a:noFill/>
        </p:spPr>
        <p:txBody>
          <a:bodyPr wrap="square" rtlCol="0">
            <a:spAutoFit/>
          </a:bodyPr>
          <a:lstStyle/>
          <a:p>
            <a:pPr algn="l"/>
            <a:r>
              <a:rPr lang="en-US" dirty="0"/>
              <a:t>We measured |</a:t>
            </a:r>
            <a:r>
              <a:rPr lang="en-US" dirty="0">
                <a:solidFill>
                  <a:srgbClr val="3366FF"/>
                </a:solidFill>
              </a:rPr>
              <a:t>F</a:t>
            </a:r>
            <a:r>
              <a:rPr lang="en-US" baseline="-25000" dirty="0">
                <a:solidFill>
                  <a:srgbClr val="3366FF"/>
                </a:solidFill>
              </a:rPr>
              <a:t>P</a:t>
            </a:r>
            <a:r>
              <a:rPr lang="en-US" dirty="0"/>
              <a:t>| and |</a:t>
            </a:r>
            <a:r>
              <a:rPr lang="en-US" dirty="0" err="1">
                <a:solidFill>
                  <a:srgbClr val="33CC33"/>
                </a:solidFill>
              </a:rPr>
              <a:t>F</a:t>
            </a:r>
            <a:r>
              <a:rPr lang="en-US" baseline="-25000" dirty="0" err="1">
                <a:solidFill>
                  <a:srgbClr val="33CC33"/>
                </a:solidFill>
              </a:rPr>
              <a:t>P·Hg</a:t>
            </a:r>
            <a:r>
              <a:rPr lang="en-US" dirty="0"/>
              <a:t>|. </a:t>
            </a:r>
          </a:p>
          <a:p>
            <a:pPr algn="l"/>
            <a:r>
              <a:rPr lang="en-US" dirty="0"/>
              <a:t>How do we graph these quantities in complex plane?</a:t>
            </a:r>
          </a:p>
          <a:p>
            <a:pPr algn="l"/>
            <a:r>
              <a:rPr lang="en-US" dirty="0"/>
              <a:t>How did we obtain the coordinates of Hg?</a:t>
            </a:r>
          </a:p>
          <a:p>
            <a:pPr algn="l"/>
            <a:r>
              <a:rPr lang="en-US" dirty="0"/>
              <a:t>How do we obtain </a:t>
            </a:r>
            <a:r>
              <a:rPr lang="en-US" dirty="0" err="1">
                <a:solidFill>
                  <a:srgbClr val="FF0000"/>
                </a:solidFill>
              </a:rPr>
              <a:t>f</a:t>
            </a:r>
            <a:r>
              <a:rPr lang="en-US" baseline="-25000" dirty="0" err="1">
                <a:solidFill>
                  <a:srgbClr val="FF0000"/>
                </a:solidFill>
              </a:rPr>
              <a:t>Hg</a:t>
            </a:r>
            <a:r>
              <a:rPr lang="en-US" baseline="-50000" dirty="0">
                <a:solidFill>
                  <a:srgbClr val="FF0000"/>
                </a:solidFill>
              </a:rPr>
              <a:t>(</a:t>
            </a:r>
            <a:r>
              <a:rPr lang="en-US" baseline="-50000" dirty="0" err="1">
                <a:solidFill>
                  <a:srgbClr val="FF0000"/>
                </a:solidFill>
              </a:rPr>
              <a:t>hkl</a:t>
            </a:r>
            <a:r>
              <a:rPr lang="en-US" baseline="-50000" dirty="0">
                <a:solidFill>
                  <a:srgbClr val="FF0000"/>
                </a:solidFill>
              </a:rPr>
              <a:t>)</a:t>
            </a:r>
            <a:r>
              <a:rPr lang="en-US" dirty="0"/>
              <a:t>?</a:t>
            </a:r>
          </a:p>
        </p:txBody>
      </p:sp>
      <p:sp>
        <p:nvSpPr>
          <p:cNvPr id="9" name="Line 17"/>
          <p:cNvSpPr>
            <a:spLocks noChangeShapeType="1"/>
          </p:cNvSpPr>
          <p:nvPr/>
        </p:nvSpPr>
        <p:spPr bwMode="auto">
          <a:xfrm>
            <a:off x="3191750" y="5579662"/>
            <a:ext cx="28103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Rectangle 4">
            <a:extLst>
              <a:ext uri="{FF2B5EF4-FFF2-40B4-BE49-F238E27FC236}">
                <a16:creationId xmlns:a16="http://schemas.microsoft.com/office/drawing/2014/main" id="{53C8530A-F7A9-46D6-B750-E99047DD3F36}"/>
              </a:ext>
            </a:extLst>
          </p:cNvPr>
          <p:cNvSpPr/>
          <p:nvPr/>
        </p:nvSpPr>
        <p:spPr>
          <a:xfrm>
            <a:off x="55571" y="3835006"/>
            <a:ext cx="8877935" cy="400110"/>
          </a:xfrm>
          <a:prstGeom prst="rect">
            <a:avLst/>
          </a:prstGeom>
        </p:spPr>
        <p:txBody>
          <a:bodyPr wrap="square">
            <a:spAutoFit/>
          </a:bodyPr>
          <a:lstStyle/>
          <a:p>
            <a:pPr algn="l"/>
            <a:r>
              <a:rPr lang="en-US" sz="2000" b="0" kern="0" dirty="0">
                <a:latin typeface="Arial" charset="0"/>
              </a:rPr>
              <a:t>We will focus on the reflection h=9, k=2, l=1 reflection as an example</a:t>
            </a:r>
            <a:endParaRPr lang="en-US" sz="2000" dirty="0"/>
          </a:p>
        </p:txBody>
      </p:sp>
    </p:spTree>
    <p:extLst>
      <p:ext uri="{BB962C8B-B14F-4D97-AF65-F5344CB8AC3E}">
        <p14:creationId xmlns:p14="http://schemas.microsoft.com/office/powerpoint/2010/main" val="16608107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ChangeArrowheads="1"/>
          </p:cNvSpPr>
          <p:nvPr/>
        </p:nvSpPr>
        <p:spPr bwMode="auto">
          <a:xfrm>
            <a:off x="586244" y="12699"/>
            <a:ext cx="2919277" cy="762000"/>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600" dirty="0"/>
              <a:t>SIR  Phasing</a:t>
            </a:r>
          </a:p>
        </p:txBody>
      </p:sp>
      <p:sp>
        <p:nvSpPr>
          <p:cNvPr id="7" name="Rectangle 6"/>
          <p:cNvSpPr/>
          <p:nvPr/>
        </p:nvSpPr>
        <p:spPr>
          <a:xfrm>
            <a:off x="-32260" y="774699"/>
            <a:ext cx="5162914" cy="707886"/>
          </a:xfrm>
          <a:prstGeom prst="rect">
            <a:avLst/>
          </a:prstGeom>
        </p:spPr>
        <p:txBody>
          <a:bodyPr wrap="square">
            <a:spAutoFit/>
          </a:bodyPr>
          <a:lstStyle/>
          <a:p>
            <a:pPr lvl="0" algn="l">
              <a:defRPr/>
            </a:pPr>
            <a:r>
              <a:rPr lang="en-US" sz="2000" dirty="0">
                <a:solidFill>
                  <a:srgbClr val="DFDEF6">
                    <a:lumMod val="10000"/>
                  </a:srgbClr>
                </a:solidFill>
                <a:latin typeface="Courier New" pitchFamily="49" charset="0"/>
                <a:cs typeface="Courier New" pitchFamily="49" charset="0"/>
              </a:rPr>
              <a:t>H K L  </a:t>
            </a:r>
            <a:r>
              <a:rPr lang="en-US" sz="1600" dirty="0">
                <a:solidFill>
                  <a:srgbClr val="6666FF"/>
                </a:solidFill>
                <a:cs typeface="Courier New" pitchFamily="49" charset="0"/>
              </a:rPr>
              <a:t>|F</a:t>
            </a:r>
            <a:r>
              <a:rPr lang="en-US" sz="1600" baseline="-25000" dirty="0">
                <a:solidFill>
                  <a:srgbClr val="6666FF"/>
                </a:solidFill>
                <a:cs typeface="Courier New" pitchFamily="49" charset="0"/>
              </a:rPr>
              <a:t>P</a:t>
            </a:r>
            <a:r>
              <a:rPr lang="en-US" sz="1600" dirty="0">
                <a:solidFill>
                  <a:srgbClr val="6666FF"/>
                </a:solidFill>
                <a:cs typeface="Courier New" pitchFamily="49" charset="0"/>
              </a:rPr>
              <a:t>|</a:t>
            </a:r>
            <a:r>
              <a:rPr lang="en-US" sz="1600" dirty="0">
                <a:solidFill>
                  <a:srgbClr val="DFDEF6">
                    <a:lumMod val="10000"/>
                  </a:srgbClr>
                </a:solidFill>
                <a:cs typeface="Courier New" pitchFamily="49" charset="0"/>
              </a:rPr>
              <a:t>  </a:t>
            </a:r>
            <a:r>
              <a:rPr lang="en-US" sz="1600" dirty="0">
                <a:solidFill>
                  <a:srgbClr val="33CC33"/>
                </a:solidFill>
                <a:cs typeface="Courier New" pitchFamily="49" charset="0"/>
              </a:rPr>
              <a:t>|</a:t>
            </a:r>
            <a:r>
              <a:rPr lang="en-US" sz="1600" dirty="0">
                <a:solidFill>
                  <a:srgbClr val="00CC00"/>
                </a:solidFill>
                <a:cs typeface="Courier New" pitchFamily="49" charset="0"/>
              </a:rPr>
              <a:t>F</a:t>
            </a:r>
            <a:r>
              <a:rPr lang="en-US" sz="1600" baseline="-25000" dirty="0">
                <a:solidFill>
                  <a:srgbClr val="00CC00"/>
                </a:solidFill>
                <a:cs typeface="Courier New" pitchFamily="49" charset="0"/>
              </a:rPr>
              <a:t>PH </a:t>
            </a:r>
            <a:r>
              <a:rPr lang="en-US" sz="1600" dirty="0">
                <a:solidFill>
                  <a:srgbClr val="00CC00"/>
                </a:solidFill>
                <a:cs typeface="Courier New" pitchFamily="49" charset="0"/>
              </a:rPr>
              <a:t>(+)| </a:t>
            </a:r>
            <a:r>
              <a:rPr lang="en-US" sz="1600" b="0" dirty="0">
                <a:solidFill>
                  <a:srgbClr val="00CC00"/>
                </a:solidFill>
                <a:cs typeface="Courier New" pitchFamily="49" charset="0"/>
              </a:rPr>
              <a:t>|F</a:t>
            </a:r>
            <a:r>
              <a:rPr lang="en-US" sz="1600" b="0" baseline="-25000" dirty="0">
                <a:solidFill>
                  <a:srgbClr val="00CC00"/>
                </a:solidFill>
                <a:cs typeface="Courier New" pitchFamily="49" charset="0"/>
              </a:rPr>
              <a:t>PH </a:t>
            </a:r>
            <a:r>
              <a:rPr lang="en-US" sz="1600" b="0" dirty="0">
                <a:solidFill>
                  <a:srgbClr val="00CC00"/>
                </a:solidFill>
                <a:cs typeface="Courier New" pitchFamily="49" charset="0"/>
              </a:rPr>
              <a:t>(-)|   </a:t>
            </a:r>
            <a:r>
              <a:rPr lang="en-US" sz="1600" b="0" dirty="0">
                <a:solidFill>
                  <a:srgbClr val="FF9933"/>
                </a:solidFill>
                <a:cs typeface="Courier New" pitchFamily="49" charset="0"/>
              </a:rPr>
              <a:t>|</a:t>
            </a:r>
            <a:r>
              <a:rPr lang="en-US" sz="1600" dirty="0">
                <a:solidFill>
                  <a:srgbClr val="FF9933"/>
                </a:solidFill>
                <a:cs typeface="Courier New" pitchFamily="49" charset="0"/>
              </a:rPr>
              <a:t>F</a:t>
            </a:r>
            <a:r>
              <a:rPr lang="en-US" sz="1600" baseline="-25000" dirty="0">
                <a:solidFill>
                  <a:srgbClr val="FF9933"/>
                </a:solidFill>
                <a:cs typeface="Courier New" pitchFamily="49" charset="0"/>
              </a:rPr>
              <a:t>PH </a:t>
            </a:r>
            <a:r>
              <a:rPr lang="en-US" sz="1600" dirty="0">
                <a:solidFill>
                  <a:srgbClr val="FF9933"/>
                </a:solidFill>
                <a:cs typeface="Courier New" pitchFamily="49" charset="0"/>
              </a:rPr>
              <a:t>(+)| </a:t>
            </a:r>
            <a:r>
              <a:rPr lang="en-US" sz="1600" b="0" dirty="0">
                <a:solidFill>
                  <a:srgbClr val="FF9933"/>
                </a:solidFill>
                <a:cs typeface="Courier New" pitchFamily="49" charset="0"/>
              </a:rPr>
              <a:t>|F</a:t>
            </a:r>
            <a:r>
              <a:rPr lang="en-US" sz="1600" b="0" baseline="-25000" dirty="0">
                <a:solidFill>
                  <a:srgbClr val="FF9933"/>
                </a:solidFill>
                <a:cs typeface="Courier New" pitchFamily="49" charset="0"/>
              </a:rPr>
              <a:t>PH </a:t>
            </a:r>
            <a:r>
              <a:rPr lang="en-US" sz="1600" b="0" dirty="0">
                <a:solidFill>
                  <a:srgbClr val="FF9933"/>
                </a:solidFill>
                <a:cs typeface="Courier New" pitchFamily="49" charset="0"/>
              </a:rPr>
              <a:t>(-)|</a:t>
            </a:r>
            <a:endParaRPr lang="en-US" sz="2000" b="0" dirty="0">
              <a:solidFill>
                <a:srgbClr val="FF9933"/>
              </a:solidFill>
              <a:cs typeface="Courier New" pitchFamily="49" charset="0"/>
            </a:endParaRPr>
          </a:p>
          <a:p>
            <a:pPr lvl="0" algn="l">
              <a:defRPr/>
            </a:pPr>
            <a:r>
              <a:rPr lang="en-US" sz="2000" dirty="0">
                <a:solidFill>
                  <a:srgbClr val="DFDEF6">
                    <a:lumMod val="10000"/>
                  </a:srgbClr>
                </a:solidFill>
                <a:latin typeface="Courier New" pitchFamily="49" charset="0"/>
                <a:cs typeface="Courier New" pitchFamily="49" charset="0"/>
              </a:rPr>
              <a:t>9 2 1 </a:t>
            </a:r>
            <a:r>
              <a:rPr lang="en-US" sz="2000" dirty="0">
                <a:solidFill>
                  <a:srgbClr val="3366FF"/>
                </a:solidFill>
                <a:effectLst/>
                <a:latin typeface="Courier New" pitchFamily="49" charset="0"/>
                <a:cs typeface="Courier New" pitchFamily="49" charset="0"/>
              </a:rPr>
              <a:t>486</a:t>
            </a:r>
            <a:r>
              <a:rPr lang="en-US" sz="2000" dirty="0">
                <a:solidFill>
                  <a:srgbClr val="6666FF"/>
                </a:solidFill>
                <a:latin typeface="Courier New" pitchFamily="49" charset="0"/>
                <a:cs typeface="Courier New" pitchFamily="49" charset="0"/>
              </a:rPr>
              <a:t>  </a:t>
            </a:r>
            <a:r>
              <a:rPr lang="en-US" sz="2000" dirty="0">
                <a:solidFill>
                  <a:srgbClr val="33CC33"/>
                </a:solidFill>
                <a:latin typeface="Courier New" pitchFamily="49" charset="0"/>
                <a:cs typeface="Courier New" pitchFamily="49" charset="0"/>
              </a:rPr>
              <a:t>586 </a:t>
            </a:r>
            <a:r>
              <a:rPr lang="en-US" sz="2000" b="0" dirty="0">
                <a:solidFill>
                  <a:srgbClr val="33CC33"/>
                </a:solidFill>
                <a:latin typeface="Courier New" pitchFamily="49" charset="0"/>
                <a:cs typeface="Courier New" pitchFamily="49" charset="0"/>
              </a:rPr>
              <a:t>611</a:t>
            </a:r>
            <a:r>
              <a:rPr lang="en-US" sz="2000" dirty="0">
                <a:solidFill>
                  <a:srgbClr val="6666FF"/>
                </a:solidFill>
                <a:latin typeface="Courier New" pitchFamily="49" charset="0"/>
                <a:cs typeface="Courier New" pitchFamily="49" charset="0"/>
              </a:rPr>
              <a:t>   </a:t>
            </a:r>
            <a:r>
              <a:rPr lang="en-US" sz="2000" dirty="0">
                <a:solidFill>
                  <a:srgbClr val="FF9933"/>
                </a:solidFill>
                <a:latin typeface="Courier New" pitchFamily="49" charset="0"/>
                <a:cs typeface="Courier New" pitchFamily="49" charset="0"/>
              </a:rPr>
              <a:t>536 </a:t>
            </a:r>
            <a:r>
              <a:rPr lang="en-US" sz="2000" b="0" dirty="0">
                <a:solidFill>
                  <a:srgbClr val="FF9933"/>
                </a:solidFill>
                <a:latin typeface="Courier New" pitchFamily="49" charset="0"/>
                <a:cs typeface="Courier New" pitchFamily="49" charset="0"/>
              </a:rPr>
              <a:t>499</a:t>
            </a:r>
          </a:p>
        </p:txBody>
      </p:sp>
      <p:sp>
        <p:nvSpPr>
          <p:cNvPr id="4" name="Rectangle 3"/>
          <p:cNvSpPr/>
          <p:nvPr/>
        </p:nvSpPr>
        <p:spPr bwMode="auto">
          <a:xfrm>
            <a:off x="1584462" y="801201"/>
            <a:ext cx="3190875" cy="707886"/>
          </a:xfrm>
          <a:prstGeom prst="rect">
            <a:avLst/>
          </a:prstGeom>
          <a:solidFill>
            <a:schemeClr val="bg1"/>
          </a:solidFill>
          <a:ln w="571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Helvetica" pitchFamily="34" charset="0"/>
            </a:endParaRPr>
          </a:p>
        </p:txBody>
      </p:sp>
      <p:grpSp>
        <p:nvGrpSpPr>
          <p:cNvPr id="60" name="Group 59"/>
          <p:cNvGrpSpPr/>
          <p:nvPr/>
        </p:nvGrpSpPr>
        <p:grpSpPr>
          <a:xfrm>
            <a:off x="4256130" y="88989"/>
            <a:ext cx="4286455" cy="696024"/>
            <a:chOff x="3860203" y="-502787"/>
            <a:chExt cx="3485639" cy="696024"/>
          </a:xfrm>
        </p:grpSpPr>
        <p:sp>
          <p:nvSpPr>
            <p:cNvPr id="62" name="Rectangle 9"/>
            <p:cNvSpPr>
              <a:spLocks noChangeArrowheads="1"/>
            </p:cNvSpPr>
            <p:nvPr/>
          </p:nvSpPr>
          <p:spPr bwMode="auto">
            <a:xfrm>
              <a:off x="3860203" y="-502787"/>
              <a:ext cx="3485639" cy="69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defRPr/>
              </a:pPr>
              <a:r>
                <a:rPr lang="en-US" sz="3600" dirty="0">
                  <a:solidFill>
                    <a:srgbClr val="3366FF"/>
                  </a:solidFill>
                </a:rPr>
                <a:t>F</a:t>
              </a:r>
              <a:r>
                <a:rPr lang="en-US" sz="3600" baseline="-25000" dirty="0">
                  <a:solidFill>
                    <a:srgbClr val="3366FF"/>
                  </a:solidFill>
                </a:rPr>
                <a:t>P</a:t>
              </a:r>
              <a:r>
                <a:rPr lang="en-US" sz="3600" dirty="0">
                  <a:solidFill>
                    <a:srgbClr val="080808"/>
                  </a:solidFill>
                </a:rPr>
                <a:t>=</a:t>
              </a:r>
              <a:r>
                <a:rPr lang="en-US" sz="3600" dirty="0" err="1">
                  <a:solidFill>
                    <a:srgbClr val="33CC33"/>
                  </a:solidFill>
                </a:rPr>
                <a:t>F</a:t>
              </a:r>
              <a:r>
                <a:rPr lang="en-US" sz="3600" baseline="-25000" dirty="0" err="1">
                  <a:solidFill>
                    <a:srgbClr val="33CC33"/>
                  </a:solidFill>
                </a:rPr>
                <a:t>P·Hg</a:t>
              </a:r>
              <a:r>
                <a:rPr lang="en-US" sz="3600" dirty="0">
                  <a:solidFill>
                    <a:srgbClr val="33CC33"/>
                  </a:solidFill>
                </a:rPr>
                <a:t>(+) </a:t>
              </a:r>
              <a:r>
                <a:rPr lang="en-US" sz="3600" dirty="0">
                  <a:solidFill>
                    <a:srgbClr val="080808"/>
                  </a:solidFill>
                </a:rPr>
                <a:t>- </a:t>
              </a:r>
              <a:r>
                <a:rPr lang="en-US" sz="3600" dirty="0" err="1">
                  <a:solidFill>
                    <a:srgbClr val="FF0000"/>
                  </a:solidFill>
                </a:rPr>
                <a:t>f</a:t>
              </a:r>
              <a:r>
                <a:rPr lang="en-US" sz="3600" baseline="-25000" dirty="0" err="1">
                  <a:solidFill>
                    <a:srgbClr val="FF0000"/>
                  </a:solidFill>
                </a:rPr>
                <a:t>Hg</a:t>
              </a:r>
              <a:r>
                <a:rPr lang="en-US" sz="3600" dirty="0">
                  <a:solidFill>
                    <a:srgbClr val="FF0000"/>
                  </a:solidFill>
                </a:rPr>
                <a:t>(+)</a:t>
              </a:r>
            </a:p>
          </p:txBody>
        </p:sp>
        <p:sp>
          <p:nvSpPr>
            <p:cNvPr id="63" name="Line 15"/>
            <p:cNvSpPr>
              <a:spLocks noChangeShapeType="1"/>
            </p:cNvSpPr>
            <p:nvPr/>
          </p:nvSpPr>
          <p:spPr bwMode="auto">
            <a:xfrm>
              <a:off x="4078700" y="-416486"/>
              <a:ext cx="281035" cy="0"/>
            </a:xfrm>
            <a:prstGeom prst="line">
              <a:avLst/>
            </a:prstGeom>
            <a:noFill/>
            <a:ln w="381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64" name="Line 16"/>
            <p:cNvSpPr>
              <a:spLocks noChangeShapeType="1"/>
            </p:cNvSpPr>
            <p:nvPr/>
          </p:nvSpPr>
          <p:spPr bwMode="auto">
            <a:xfrm>
              <a:off x="4654000" y="-416486"/>
              <a:ext cx="281035" cy="0"/>
            </a:xfrm>
            <a:prstGeom prst="line">
              <a:avLst/>
            </a:prstGeom>
            <a:noFill/>
            <a:ln w="381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68" name="Line 17"/>
            <p:cNvSpPr>
              <a:spLocks noChangeShapeType="1"/>
            </p:cNvSpPr>
            <p:nvPr/>
          </p:nvSpPr>
          <p:spPr bwMode="auto">
            <a:xfrm>
              <a:off x="6203661" y="-416486"/>
              <a:ext cx="28103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grpSp>
      <p:sp>
        <p:nvSpPr>
          <p:cNvPr id="66" name="Text Box 41">
            <a:extLst>
              <a:ext uri="{FF2B5EF4-FFF2-40B4-BE49-F238E27FC236}">
                <a16:creationId xmlns:a16="http://schemas.microsoft.com/office/drawing/2014/main" id="{AD913691-DC03-4263-B080-0FA64C71283A}"/>
              </a:ext>
            </a:extLst>
          </p:cNvPr>
          <p:cNvSpPr txBox="1">
            <a:spLocks noChangeArrowheads="1"/>
          </p:cNvSpPr>
          <p:nvPr/>
        </p:nvSpPr>
        <p:spPr bwMode="auto">
          <a:xfrm>
            <a:off x="6614217" y="3881411"/>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200" b="0" dirty="0"/>
              <a:t>-250</a:t>
            </a:r>
          </a:p>
        </p:txBody>
      </p:sp>
      <p:sp>
        <p:nvSpPr>
          <p:cNvPr id="67" name="Line 6">
            <a:extLst>
              <a:ext uri="{FF2B5EF4-FFF2-40B4-BE49-F238E27FC236}">
                <a16:creationId xmlns:a16="http://schemas.microsoft.com/office/drawing/2014/main" id="{99ADCB9D-10A7-4157-922A-E5EF265354B8}"/>
              </a:ext>
            </a:extLst>
          </p:cNvPr>
          <p:cNvSpPr>
            <a:spLocks noChangeShapeType="1"/>
          </p:cNvSpPr>
          <p:nvPr/>
        </p:nvSpPr>
        <p:spPr bwMode="auto">
          <a:xfrm>
            <a:off x="6621240" y="1911679"/>
            <a:ext cx="2594" cy="298825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 name="Line 7">
            <a:extLst>
              <a:ext uri="{FF2B5EF4-FFF2-40B4-BE49-F238E27FC236}">
                <a16:creationId xmlns:a16="http://schemas.microsoft.com/office/drawing/2014/main" id="{D00C5BBC-C90F-4081-B2A3-58D73C54A8ED}"/>
              </a:ext>
            </a:extLst>
          </p:cNvPr>
          <p:cNvSpPr>
            <a:spLocks noChangeShapeType="1"/>
          </p:cNvSpPr>
          <p:nvPr/>
        </p:nvSpPr>
        <p:spPr bwMode="auto">
          <a:xfrm flipH="1">
            <a:off x="5131251" y="3413839"/>
            <a:ext cx="298826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 name="Oval 9">
            <a:extLst>
              <a:ext uri="{FF2B5EF4-FFF2-40B4-BE49-F238E27FC236}">
                <a16:creationId xmlns:a16="http://schemas.microsoft.com/office/drawing/2014/main" id="{D779AE34-8F72-4414-A21D-1642EFFA413D}"/>
              </a:ext>
            </a:extLst>
          </p:cNvPr>
          <p:cNvSpPr>
            <a:spLocks noChangeAspect="1" noChangeArrowheads="1"/>
          </p:cNvSpPr>
          <p:nvPr/>
        </p:nvSpPr>
        <p:spPr bwMode="auto">
          <a:xfrm>
            <a:off x="5168114" y="1966045"/>
            <a:ext cx="2904589" cy="2901981"/>
          </a:xfrm>
          <a:prstGeom prst="ellipse">
            <a:avLst/>
          </a:prstGeom>
          <a:noFill/>
          <a:ln w="57150" algn="ctr">
            <a:solidFill>
              <a:srgbClr val="33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n-US"/>
          </a:p>
        </p:txBody>
      </p:sp>
      <p:sp>
        <p:nvSpPr>
          <p:cNvPr id="71" name="Text Box 36">
            <a:extLst>
              <a:ext uri="{FF2B5EF4-FFF2-40B4-BE49-F238E27FC236}">
                <a16:creationId xmlns:a16="http://schemas.microsoft.com/office/drawing/2014/main" id="{67567A4E-6CD6-4D22-A161-9699E5295CC9}"/>
              </a:ext>
            </a:extLst>
          </p:cNvPr>
          <p:cNvSpPr txBox="1">
            <a:spLocks noChangeArrowheads="1"/>
          </p:cNvSpPr>
          <p:nvPr/>
        </p:nvSpPr>
        <p:spPr bwMode="auto">
          <a:xfrm>
            <a:off x="8007965" y="3413839"/>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72" name="Text Box 37">
            <a:extLst>
              <a:ext uri="{FF2B5EF4-FFF2-40B4-BE49-F238E27FC236}">
                <a16:creationId xmlns:a16="http://schemas.microsoft.com/office/drawing/2014/main" id="{04C8891B-5912-4A0E-9E12-EC506D1DD953}"/>
              </a:ext>
            </a:extLst>
          </p:cNvPr>
          <p:cNvSpPr txBox="1">
            <a:spLocks noChangeArrowheads="1"/>
          </p:cNvSpPr>
          <p:nvPr/>
        </p:nvSpPr>
        <p:spPr bwMode="auto">
          <a:xfrm>
            <a:off x="6714895" y="1764824"/>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73" name="Text Box 40">
            <a:extLst>
              <a:ext uri="{FF2B5EF4-FFF2-40B4-BE49-F238E27FC236}">
                <a16:creationId xmlns:a16="http://schemas.microsoft.com/office/drawing/2014/main" id="{79FA95D0-F3DA-4855-8AF3-0C2876242891}"/>
              </a:ext>
            </a:extLst>
          </p:cNvPr>
          <p:cNvSpPr txBox="1">
            <a:spLocks noChangeArrowheads="1"/>
          </p:cNvSpPr>
          <p:nvPr/>
        </p:nvSpPr>
        <p:spPr bwMode="auto">
          <a:xfrm>
            <a:off x="4924086" y="3413839"/>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74" name="Text Box 42">
            <a:extLst>
              <a:ext uri="{FF2B5EF4-FFF2-40B4-BE49-F238E27FC236}">
                <a16:creationId xmlns:a16="http://schemas.microsoft.com/office/drawing/2014/main" id="{1C85F2C9-70AF-430C-ABD2-9EB315436805}"/>
              </a:ext>
            </a:extLst>
          </p:cNvPr>
          <p:cNvSpPr txBox="1">
            <a:spLocks noChangeArrowheads="1"/>
          </p:cNvSpPr>
          <p:nvPr/>
        </p:nvSpPr>
        <p:spPr bwMode="auto">
          <a:xfrm>
            <a:off x="6624535" y="4855576"/>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200" b="0" dirty="0"/>
              <a:t>-500</a:t>
            </a:r>
          </a:p>
        </p:txBody>
      </p:sp>
      <p:sp>
        <p:nvSpPr>
          <p:cNvPr id="75" name="Text Box 35">
            <a:extLst>
              <a:ext uri="{FF2B5EF4-FFF2-40B4-BE49-F238E27FC236}">
                <a16:creationId xmlns:a16="http://schemas.microsoft.com/office/drawing/2014/main" id="{08CC1628-3DEC-4102-9E38-5C4B1A437262}"/>
              </a:ext>
            </a:extLst>
          </p:cNvPr>
          <p:cNvSpPr txBox="1">
            <a:spLocks noChangeArrowheads="1"/>
          </p:cNvSpPr>
          <p:nvPr/>
        </p:nvSpPr>
        <p:spPr bwMode="auto">
          <a:xfrm>
            <a:off x="7083272" y="3413839"/>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76" name="Text Box 35">
            <a:extLst>
              <a:ext uri="{FF2B5EF4-FFF2-40B4-BE49-F238E27FC236}">
                <a16:creationId xmlns:a16="http://schemas.microsoft.com/office/drawing/2014/main" id="{53D9BE41-F911-4C96-9937-544219D080CE}"/>
              </a:ext>
            </a:extLst>
          </p:cNvPr>
          <p:cNvSpPr txBox="1">
            <a:spLocks noChangeArrowheads="1"/>
          </p:cNvSpPr>
          <p:nvPr/>
        </p:nvSpPr>
        <p:spPr bwMode="auto">
          <a:xfrm>
            <a:off x="5866160" y="3413839"/>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77" name="Text Box 35">
            <a:extLst>
              <a:ext uri="{FF2B5EF4-FFF2-40B4-BE49-F238E27FC236}">
                <a16:creationId xmlns:a16="http://schemas.microsoft.com/office/drawing/2014/main" id="{C5959A6E-D1CB-4286-8BBC-3326EFF6E1BD}"/>
              </a:ext>
            </a:extLst>
          </p:cNvPr>
          <p:cNvSpPr txBox="1">
            <a:spLocks noChangeArrowheads="1"/>
          </p:cNvSpPr>
          <p:nvPr/>
        </p:nvSpPr>
        <p:spPr bwMode="auto">
          <a:xfrm>
            <a:off x="6704753" y="2690822"/>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78" name="Line 26">
            <a:extLst>
              <a:ext uri="{FF2B5EF4-FFF2-40B4-BE49-F238E27FC236}">
                <a16:creationId xmlns:a16="http://schemas.microsoft.com/office/drawing/2014/main" id="{AFAB1ECF-8086-47A4-A9E7-935466078344}"/>
              </a:ext>
            </a:extLst>
          </p:cNvPr>
          <p:cNvSpPr>
            <a:spLocks noChangeShapeType="1"/>
          </p:cNvSpPr>
          <p:nvPr/>
        </p:nvSpPr>
        <p:spPr bwMode="auto">
          <a:xfrm>
            <a:off x="6555611" y="1905183"/>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Line 28">
            <a:extLst>
              <a:ext uri="{FF2B5EF4-FFF2-40B4-BE49-F238E27FC236}">
                <a16:creationId xmlns:a16="http://schemas.microsoft.com/office/drawing/2014/main" id="{49A48539-71BB-42E2-8744-EA82959495A7}"/>
              </a:ext>
            </a:extLst>
          </p:cNvPr>
          <p:cNvSpPr>
            <a:spLocks noChangeShapeType="1"/>
          </p:cNvSpPr>
          <p:nvPr/>
        </p:nvSpPr>
        <p:spPr bwMode="auto">
          <a:xfrm rot="16200000">
            <a:off x="8057707"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Line 31">
            <a:extLst>
              <a:ext uri="{FF2B5EF4-FFF2-40B4-BE49-F238E27FC236}">
                <a16:creationId xmlns:a16="http://schemas.microsoft.com/office/drawing/2014/main" id="{A3162721-1665-4B78-A71F-4A6FF48DCA65}"/>
              </a:ext>
            </a:extLst>
          </p:cNvPr>
          <p:cNvSpPr>
            <a:spLocks noChangeShapeType="1"/>
          </p:cNvSpPr>
          <p:nvPr/>
        </p:nvSpPr>
        <p:spPr bwMode="auto">
          <a:xfrm>
            <a:off x="6555611" y="4024980"/>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Line 32">
            <a:extLst>
              <a:ext uri="{FF2B5EF4-FFF2-40B4-BE49-F238E27FC236}">
                <a16:creationId xmlns:a16="http://schemas.microsoft.com/office/drawing/2014/main" id="{DE2F17D9-CFA2-4E29-9B84-CDC43ED1F34A}"/>
              </a:ext>
            </a:extLst>
          </p:cNvPr>
          <p:cNvSpPr>
            <a:spLocks noChangeShapeType="1"/>
          </p:cNvSpPr>
          <p:nvPr/>
        </p:nvSpPr>
        <p:spPr bwMode="auto">
          <a:xfrm>
            <a:off x="6555611" y="4914240"/>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Line 27">
            <a:extLst>
              <a:ext uri="{FF2B5EF4-FFF2-40B4-BE49-F238E27FC236}">
                <a16:creationId xmlns:a16="http://schemas.microsoft.com/office/drawing/2014/main" id="{71051BBE-2E2B-452D-925B-8647713BFF14}"/>
              </a:ext>
            </a:extLst>
          </p:cNvPr>
          <p:cNvSpPr>
            <a:spLocks noChangeShapeType="1"/>
          </p:cNvSpPr>
          <p:nvPr/>
        </p:nvSpPr>
        <p:spPr bwMode="auto">
          <a:xfrm rot="16200000">
            <a:off x="7162065"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 name="Line 27">
            <a:extLst>
              <a:ext uri="{FF2B5EF4-FFF2-40B4-BE49-F238E27FC236}">
                <a16:creationId xmlns:a16="http://schemas.microsoft.com/office/drawing/2014/main" id="{CD5A231E-80BD-49D0-8BAC-1722362E12EA}"/>
              </a:ext>
            </a:extLst>
          </p:cNvPr>
          <p:cNvSpPr>
            <a:spLocks noChangeShapeType="1"/>
          </p:cNvSpPr>
          <p:nvPr/>
        </p:nvSpPr>
        <p:spPr bwMode="auto">
          <a:xfrm rot="16200000">
            <a:off x="5961717"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 name="Line 31">
            <a:extLst>
              <a:ext uri="{FF2B5EF4-FFF2-40B4-BE49-F238E27FC236}">
                <a16:creationId xmlns:a16="http://schemas.microsoft.com/office/drawing/2014/main" id="{2594F3C1-0615-485C-8544-0F5FFE7F7AD3}"/>
              </a:ext>
            </a:extLst>
          </p:cNvPr>
          <p:cNvSpPr>
            <a:spLocks noChangeShapeType="1"/>
          </p:cNvSpPr>
          <p:nvPr/>
        </p:nvSpPr>
        <p:spPr bwMode="auto">
          <a:xfrm>
            <a:off x="6555611" y="282596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 name="Text Box 43">
            <a:extLst>
              <a:ext uri="{FF2B5EF4-FFF2-40B4-BE49-F238E27FC236}">
                <a16:creationId xmlns:a16="http://schemas.microsoft.com/office/drawing/2014/main" id="{1F9799D2-0355-43A2-B861-81342279F385}"/>
              </a:ext>
            </a:extLst>
          </p:cNvPr>
          <p:cNvSpPr txBox="1">
            <a:spLocks noChangeArrowheads="1"/>
          </p:cNvSpPr>
          <p:nvPr/>
        </p:nvSpPr>
        <p:spPr bwMode="auto">
          <a:xfrm>
            <a:off x="7667815" y="2023760"/>
            <a:ext cx="680301"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solidFill>
                  <a:srgbClr val="3366FF"/>
                </a:solidFill>
              </a:rPr>
              <a:t>|F</a:t>
            </a:r>
            <a:r>
              <a:rPr lang="en-US" altLang="en-US" sz="2000" baseline="-25000" dirty="0">
                <a:solidFill>
                  <a:srgbClr val="3366FF"/>
                </a:solidFill>
              </a:rPr>
              <a:t>P </a:t>
            </a:r>
            <a:r>
              <a:rPr lang="en-US" altLang="en-US" sz="2000" dirty="0">
                <a:solidFill>
                  <a:srgbClr val="3366FF"/>
                </a:solidFill>
              </a:rPr>
              <a:t>|</a:t>
            </a:r>
          </a:p>
        </p:txBody>
      </p:sp>
      <p:sp>
        <p:nvSpPr>
          <p:cNvPr id="86" name="Line 30">
            <a:extLst>
              <a:ext uri="{FF2B5EF4-FFF2-40B4-BE49-F238E27FC236}">
                <a16:creationId xmlns:a16="http://schemas.microsoft.com/office/drawing/2014/main" id="{00A5901E-E40B-4EDD-B01A-C9A3F98FA6DB}"/>
              </a:ext>
            </a:extLst>
          </p:cNvPr>
          <p:cNvSpPr>
            <a:spLocks noChangeShapeType="1"/>
          </p:cNvSpPr>
          <p:nvPr/>
        </p:nvSpPr>
        <p:spPr bwMode="auto">
          <a:xfrm rot="16200000">
            <a:off x="5058034"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Text Box 4">
            <a:extLst>
              <a:ext uri="{FF2B5EF4-FFF2-40B4-BE49-F238E27FC236}">
                <a16:creationId xmlns:a16="http://schemas.microsoft.com/office/drawing/2014/main" id="{BBDF5802-5E39-4DFD-84DA-2482829AD76B}"/>
              </a:ext>
            </a:extLst>
          </p:cNvPr>
          <p:cNvSpPr txBox="1">
            <a:spLocks noChangeArrowheads="1"/>
          </p:cNvSpPr>
          <p:nvPr/>
        </p:nvSpPr>
        <p:spPr bwMode="auto">
          <a:xfrm>
            <a:off x="5952603" y="1531614"/>
            <a:ext cx="13388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0" dirty="0"/>
              <a:t>Imaginary axis</a:t>
            </a:r>
          </a:p>
        </p:txBody>
      </p:sp>
      <p:sp>
        <p:nvSpPr>
          <p:cNvPr id="88" name="Text Box 3">
            <a:extLst>
              <a:ext uri="{FF2B5EF4-FFF2-40B4-BE49-F238E27FC236}">
                <a16:creationId xmlns:a16="http://schemas.microsoft.com/office/drawing/2014/main" id="{7893950B-A423-4D75-834A-AF13D2DC2F9D}"/>
              </a:ext>
            </a:extLst>
          </p:cNvPr>
          <p:cNvSpPr txBox="1">
            <a:spLocks noChangeArrowheads="1"/>
          </p:cNvSpPr>
          <p:nvPr/>
        </p:nvSpPr>
        <p:spPr bwMode="auto">
          <a:xfrm>
            <a:off x="8165148" y="3204645"/>
            <a:ext cx="602650" cy="20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400" b="0" dirty="0"/>
              <a:t>Real axis</a:t>
            </a:r>
          </a:p>
        </p:txBody>
      </p:sp>
    </p:spTree>
    <p:extLst>
      <p:ext uri="{BB962C8B-B14F-4D97-AF65-F5344CB8AC3E}">
        <p14:creationId xmlns:p14="http://schemas.microsoft.com/office/powerpoint/2010/main" val="36862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8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ChangeArrowheads="1"/>
          </p:cNvSpPr>
          <p:nvPr/>
        </p:nvSpPr>
        <p:spPr bwMode="auto">
          <a:xfrm>
            <a:off x="586244" y="12699"/>
            <a:ext cx="2919277" cy="762000"/>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600" dirty="0"/>
              <a:t>SIR  Phasing</a:t>
            </a:r>
          </a:p>
        </p:txBody>
      </p:sp>
      <p:sp>
        <p:nvSpPr>
          <p:cNvPr id="7" name="Rectangle 6"/>
          <p:cNvSpPr/>
          <p:nvPr/>
        </p:nvSpPr>
        <p:spPr>
          <a:xfrm>
            <a:off x="-32260" y="774699"/>
            <a:ext cx="5162914" cy="707886"/>
          </a:xfrm>
          <a:prstGeom prst="rect">
            <a:avLst/>
          </a:prstGeom>
        </p:spPr>
        <p:txBody>
          <a:bodyPr wrap="square">
            <a:spAutoFit/>
          </a:bodyPr>
          <a:lstStyle/>
          <a:p>
            <a:pPr lvl="0" algn="l">
              <a:defRPr/>
            </a:pPr>
            <a:r>
              <a:rPr lang="en-US" sz="2000" dirty="0">
                <a:solidFill>
                  <a:srgbClr val="DFDEF6">
                    <a:lumMod val="10000"/>
                  </a:srgbClr>
                </a:solidFill>
                <a:latin typeface="Courier New" pitchFamily="49" charset="0"/>
                <a:cs typeface="Courier New" pitchFamily="49" charset="0"/>
              </a:rPr>
              <a:t>H K L  </a:t>
            </a:r>
            <a:r>
              <a:rPr lang="en-US" sz="1600" dirty="0">
                <a:solidFill>
                  <a:srgbClr val="6666FF"/>
                </a:solidFill>
                <a:cs typeface="Courier New" pitchFamily="49" charset="0"/>
              </a:rPr>
              <a:t>|F</a:t>
            </a:r>
            <a:r>
              <a:rPr lang="en-US" sz="1600" baseline="-25000" dirty="0">
                <a:solidFill>
                  <a:srgbClr val="6666FF"/>
                </a:solidFill>
                <a:cs typeface="Courier New" pitchFamily="49" charset="0"/>
              </a:rPr>
              <a:t>P</a:t>
            </a:r>
            <a:r>
              <a:rPr lang="en-US" sz="1600" dirty="0">
                <a:solidFill>
                  <a:srgbClr val="6666FF"/>
                </a:solidFill>
                <a:cs typeface="Courier New" pitchFamily="49" charset="0"/>
              </a:rPr>
              <a:t>|</a:t>
            </a:r>
            <a:r>
              <a:rPr lang="en-US" sz="1600" dirty="0">
                <a:solidFill>
                  <a:srgbClr val="DFDEF6">
                    <a:lumMod val="10000"/>
                  </a:srgbClr>
                </a:solidFill>
                <a:cs typeface="Courier New" pitchFamily="49" charset="0"/>
              </a:rPr>
              <a:t>  </a:t>
            </a:r>
            <a:r>
              <a:rPr lang="en-US" sz="1600" dirty="0">
                <a:solidFill>
                  <a:srgbClr val="33CC33"/>
                </a:solidFill>
                <a:cs typeface="Courier New" pitchFamily="49" charset="0"/>
              </a:rPr>
              <a:t>|</a:t>
            </a:r>
            <a:r>
              <a:rPr lang="en-US" sz="1600" dirty="0">
                <a:solidFill>
                  <a:srgbClr val="00CC00"/>
                </a:solidFill>
                <a:cs typeface="Courier New" pitchFamily="49" charset="0"/>
              </a:rPr>
              <a:t>F</a:t>
            </a:r>
            <a:r>
              <a:rPr lang="en-US" sz="1600" baseline="-25000" dirty="0">
                <a:solidFill>
                  <a:srgbClr val="00CC00"/>
                </a:solidFill>
                <a:cs typeface="Courier New" pitchFamily="49" charset="0"/>
              </a:rPr>
              <a:t>PH </a:t>
            </a:r>
            <a:r>
              <a:rPr lang="en-US" sz="1600" dirty="0">
                <a:solidFill>
                  <a:srgbClr val="00CC00"/>
                </a:solidFill>
                <a:cs typeface="Courier New" pitchFamily="49" charset="0"/>
              </a:rPr>
              <a:t>(+)| </a:t>
            </a:r>
            <a:r>
              <a:rPr lang="en-US" sz="1600" b="0" dirty="0">
                <a:solidFill>
                  <a:srgbClr val="00CC00"/>
                </a:solidFill>
                <a:cs typeface="Courier New" pitchFamily="49" charset="0"/>
              </a:rPr>
              <a:t>|F</a:t>
            </a:r>
            <a:r>
              <a:rPr lang="en-US" sz="1600" b="0" baseline="-25000" dirty="0">
                <a:solidFill>
                  <a:srgbClr val="00CC00"/>
                </a:solidFill>
                <a:cs typeface="Courier New" pitchFamily="49" charset="0"/>
              </a:rPr>
              <a:t>PH </a:t>
            </a:r>
            <a:r>
              <a:rPr lang="en-US" sz="1600" b="0" dirty="0">
                <a:solidFill>
                  <a:srgbClr val="00CC00"/>
                </a:solidFill>
                <a:cs typeface="Courier New" pitchFamily="49" charset="0"/>
              </a:rPr>
              <a:t>(-)|   </a:t>
            </a:r>
            <a:r>
              <a:rPr lang="en-US" sz="1600" b="0" dirty="0">
                <a:solidFill>
                  <a:srgbClr val="FF9933"/>
                </a:solidFill>
                <a:cs typeface="Courier New" pitchFamily="49" charset="0"/>
              </a:rPr>
              <a:t>|</a:t>
            </a:r>
            <a:r>
              <a:rPr lang="en-US" sz="1600" dirty="0">
                <a:solidFill>
                  <a:srgbClr val="FF9933"/>
                </a:solidFill>
                <a:cs typeface="Courier New" pitchFamily="49" charset="0"/>
              </a:rPr>
              <a:t>F</a:t>
            </a:r>
            <a:r>
              <a:rPr lang="en-US" sz="1600" baseline="-25000" dirty="0">
                <a:solidFill>
                  <a:srgbClr val="FF9933"/>
                </a:solidFill>
                <a:cs typeface="Courier New" pitchFamily="49" charset="0"/>
              </a:rPr>
              <a:t>PH </a:t>
            </a:r>
            <a:r>
              <a:rPr lang="en-US" sz="1600" dirty="0">
                <a:solidFill>
                  <a:srgbClr val="FF9933"/>
                </a:solidFill>
                <a:cs typeface="Courier New" pitchFamily="49" charset="0"/>
              </a:rPr>
              <a:t>(+)| </a:t>
            </a:r>
            <a:r>
              <a:rPr lang="en-US" sz="1600" b="0" dirty="0">
                <a:solidFill>
                  <a:srgbClr val="FF9933"/>
                </a:solidFill>
                <a:cs typeface="Courier New" pitchFamily="49" charset="0"/>
              </a:rPr>
              <a:t>|F</a:t>
            </a:r>
            <a:r>
              <a:rPr lang="en-US" sz="1600" b="0" baseline="-25000" dirty="0">
                <a:solidFill>
                  <a:srgbClr val="FF9933"/>
                </a:solidFill>
                <a:cs typeface="Courier New" pitchFamily="49" charset="0"/>
              </a:rPr>
              <a:t>PH </a:t>
            </a:r>
            <a:r>
              <a:rPr lang="en-US" sz="1600" b="0" dirty="0">
                <a:solidFill>
                  <a:srgbClr val="FF9933"/>
                </a:solidFill>
                <a:cs typeface="Courier New" pitchFamily="49" charset="0"/>
              </a:rPr>
              <a:t>(-)|</a:t>
            </a:r>
            <a:endParaRPr lang="en-US" sz="2000" b="0" dirty="0">
              <a:solidFill>
                <a:srgbClr val="FF9933"/>
              </a:solidFill>
              <a:cs typeface="Courier New" pitchFamily="49" charset="0"/>
            </a:endParaRPr>
          </a:p>
          <a:p>
            <a:pPr lvl="0" algn="l">
              <a:defRPr/>
            </a:pPr>
            <a:r>
              <a:rPr lang="en-US" sz="2000" dirty="0">
                <a:solidFill>
                  <a:srgbClr val="DFDEF6">
                    <a:lumMod val="10000"/>
                  </a:srgbClr>
                </a:solidFill>
                <a:latin typeface="Courier New" pitchFamily="49" charset="0"/>
                <a:cs typeface="Courier New" pitchFamily="49" charset="0"/>
              </a:rPr>
              <a:t>9 2 1 </a:t>
            </a:r>
            <a:r>
              <a:rPr lang="en-US" sz="2000" dirty="0">
                <a:solidFill>
                  <a:srgbClr val="3366FF"/>
                </a:solidFill>
                <a:effectLst/>
                <a:latin typeface="Courier New" pitchFamily="49" charset="0"/>
                <a:cs typeface="Courier New" pitchFamily="49" charset="0"/>
              </a:rPr>
              <a:t>486</a:t>
            </a:r>
            <a:r>
              <a:rPr lang="en-US" sz="2000" dirty="0">
                <a:solidFill>
                  <a:srgbClr val="6666FF"/>
                </a:solidFill>
                <a:latin typeface="Courier New" pitchFamily="49" charset="0"/>
                <a:cs typeface="Courier New" pitchFamily="49" charset="0"/>
              </a:rPr>
              <a:t>  </a:t>
            </a:r>
            <a:r>
              <a:rPr lang="en-US" sz="2000" dirty="0">
                <a:solidFill>
                  <a:srgbClr val="33CC33"/>
                </a:solidFill>
                <a:latin typeface="Courier New" pitchFamily="49" charset="0"/>
                <a:cs typeface="Courier New" pitchFamily="49" charset="0"/>
              </a:rPr>
              <a:t>586 </a:t>
            </a:r>
            <a:r>
              <a:rPr lang="en-US" sz="2000" b="0" dirty="0">
                <a:solidFill>
                  <a:srgbClr val="33CC33"/>
                </a:solidFill>
                <a:latin typeface="Courier New" pitchFamily="49" charset="0"/>
                <a:cs typeface="Courier New" pitchFamily="49" charset="0"/>
              </a:rPr>
              <a:t>611</a:t>
            </a:r>
            <a:r>
              <a:rPr lang="en-US" sz="2000" dirty="0">
                <a:solidFill>
                  <a:srgbClr val="6666FF"/>
                </a:solidFill>
                <a:latin typeface="Courier New" pitchFamily="49" charset="0"/>
                <a:cs typeface="Courier New" pitchFamily="49" charset="0"/>
              </a:rPr>
              <a:t>   </a:t>
            </a:r>
            <a:r>
              <a:rPr lang="en-US" sz="2000" dirty="0">
                <a:solidFill>
                  <a:srgbClr val="FF9933"/>
                </a:solidFill>
                <a:latin typeface="Courier New" pitchFamily="49" charset="0"/>
                <a:cs typeface="Courier New" pitchFamily="49" charset="0"/>
              </a:rPr>
              <a:t>536 </a:t>
            </a:r>
            <a:r>
              <a:rPr lang="en-US" sz="2000" b="0" dirty="0">
                <a:solidFill>
                  <a:srgbClr val="FF9933"/>
                </a:solidFill>
                <a:latin typeface="Courier New" pitchFamily="49" charset="0"/>
                <a:cs typeface="Courier New" pitchFamily="49" charset="0"/>
              </a:rPr>
              <a:t>499</a:t>
            </a:r>
          </a:p>
        </p:txBody>
      </p:sp>
      <p:sp>
        <p:nvSpPr>
          <p:cNvPr id="4" name="Rectangle 3"/>
          <p:cNvSpPr/>
          <p:nvPr/>
        </p:nvSpPr>
        <p:spPr bwMode="auto">
          <a:xfrm>
            <a:off x="2358483" y="774699"/>
            <a:ext cx="2339144" cy="707886"/>
          </a:xfrm>
          <a:prstGeom prst="rect">
            <a:avLst/>
          </a:prstGeom>
          <a:solidFill>
            <a:schemeClr val="bg1"/>
          </a:solidFill>
          <a:ln w="571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Helvetica" pitchFamily="34" charset="0"/>
            </a:endParaRPr>
          </a:p>
        </p:txBody>
      </p:sp>
      <p:grpSp>
        <p:nvGrpSpPr>
          <p:cNvPr id="48" name="Group 47"/>
          <p:cNvGrpSpPr/>
          <p:nvPr/>
        </p:nvGrpSpPr>
        <p:grpSpPr>
          <a:xfrm>
            <a:off x="4256130" y="88989"/>
            <a:ext cx="4286455" cy="696024"/>
            <a:chOff x="3860203" y="-502787"/>
            <a:chExt cx="3485639" cy="696024"/>
          </a:xfrm>
        </p:grpSpPr>
        <p:sp>
          <p:nvSpPr>
            <p:cNvPr id="50" name="Rectangle 9"/>
            <p:cNvSpPr>
              <a:spLocks noChangeArrowheads="1"/>
            </p:cNvSpPr>
            <p:nvPr/>
          </p:nvSpPr>
          <p:spPr bwMode="auto">
            <a:xfrm>
              <a:off x="3860203" y="-502787"/>
              <a:ext cx="3485639" cy="69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defRPr/>
              </a:pPr>
              <a:r>
                <a:rPr lang="en-US" sz="3600" dirty="0">
                  <a:solidFill>
                    <a:srgbClr val="3366FF"/>
                  </a:solidFill>
                </a:rPr>
                <a:t>F</a:t>
              </a:r>
              <a:r>
                <a:rPr lang="en-US" sz="3600" baseline="-25000" dirty="0">
                  <a:solidFill>
                    <a:srgbClr val="3366FF"/>
                  </a:solidFill>
                </a:rPr>
                <a:t>P</a:t>
              </a:r>
              <a:r>
                <a:rPr lang="en-US" sz="3600" dirty="0">
                  <a:solidFill>
                    <a:srgbClr val="080808"/>
                  </a:solidFill>
                </a:rPr>
                <a:t>=</a:t>
              </a:r>
              <a:r>
                <a:rPr lang="en-US" sz="3600" dirty="0" err="1">
                  <a:solidFill>
                    <a:srgbClr val="33CC33"/>
                  </a:solidFill>
                </a:rPr>
                <a:t>F</a:t>
              </a:r>
              <a:r>
                <a:rPr lang="en-US" sz="3600" baseline="-25000" dirty="0" err="1">
                  <a:solidFill>
                    <a:srgbClr val="33CC33"/>
                  </a:solidFill>
                </a:rPr>
                <a:t>P·Hg</a:t>
              </a:r>
              <a:r>
                <a:rPr lang="en-US" sz="3600" dirty="0">
                  <a:solidFill>
                    <a:srgbClr val="33CC33"/>
                  </a:solidFill>
                </a:rPr>
                <a:t>(+) </a:t>
              </a:r>
              <a:r>
                <a:rPr lang="en-US" sz="3600" dirty="0">
                  <a:solidFill>
                    <a:srgbClr val="080808"/>
                  </a:solidFill>
                </a:rPr>
                <a:t>- </a:t>
              </a:r>
              <a:r>
                <a:rPr lang="en-US" sz="3600" dirty="0" err="1">
                  <a:solidFill>
                    <a:srgbClr val="FF0000"/>
                  </a:solidFill>
                </a:rPr>
                <a:t>f</a:t>
              </a:r>
              <a:r>
                <a:rPr lang="en-US" sz="3600" baseline="-25000" dirty="0" err="1">
                  <a:solidFill>
                    <a:srgbClr val="FF0000"/>
                  </a:solidFill>
                </a:rPr>
                <a:t>Hg</a:t>
              </a:r>
              <a:r>
                <a:rPr lang="en-US" sz="3600" dirty="0">
                  <a:solidFill>
                    <a:srgbClr val="FF0000"/>
                  </a:solidFill>
                </a:rPr>
                <a:t>(+)</a:t>
              </a:r>
            </a:p>
          </p:txBody>
        </p:sp>
        <p:sp>
          <p:nvSpPr>
            <p:cNvPr id="51" name="Line 15"/>
            <p:cNvSpPr>
              <a:spLocks noChangeShapeType="1"/>
            </p:cNvSpPr>
            <p:nvPr/>
          </p:nvSpPr>
          <p:spPr bwMode="auto">
            <a:xfrm>
              <a:off x="4078700" y="-416486"/>
              <a:ext cx="281035" cy="0"/>
            </a:xfrm>
            <a:prstGeom prst="line">
              <a:avLst/>
            </a:prstGeom>
            <a:noFill/>
            <a:ln w="381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52" name="Line 16"/>
            <p:cNvSpPr>
              <a:spLocks noChangeShapeType="1"/>
            </p:cNvSpPr>
            <p:nvPr/>
          </p:nvSpPr>
          <p:spPr bwMode="auto">
            <a:xfrm>
              <a:off x="4654000" y="-416486"/>
              <a:ext cx="281035" cy="0"/>
            </a:xfrm>
            <a:prstGeom prst="line">
              <a:avLst/>
            </a:prstGeom>
            <a:noFill/>
            <a:ln w="381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53" name="Line 17"/>
            <p:cNvSpPr>
              <a:spLocks noChangeShapeType="1"/>
            </p:cNvSpPr>
            <p:nvPr/>
          </p:nvSpPr>
          <p:spPr bwMode="auto">
            <a:xfrm>
              <a:off x="6203661" y="-416486"/>
              <a:ext cx="28103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grpSp>
      <p:sp>
        <p:nvSpPr>
          <p:cNvPr id="5" name="Rectangle 4"/>
          <p:cNvSpPr/>
          <p:nvPr/>
        </p:nvSpPr>
        <p:spPr>
          <a:xfrm>
            <a:off x="45101" y="1448514"/>
            <a:ext cx="5085553" cy="307777"/>
          </a:xfrm>
          <a:prstGeom prst="rect">
            <a:avLst/>
          </a:prstGeom>
        </p:spPr>
        <p:txBody>
          <a:bodyPr wrap="square">
            <a:spAutoFit/>
          </a:bodyPr>
          <a:lstStyle/>
          <a:p>
            <a:pPr lvl="0" algn="l"/>
            <a:r>
              <a:rPr lang="en-US" sz="1400" b="0" dirty="0">
                <a:solidFill>
                  <a:srgbClr val="FF0000"/>
                </a:solidFill>
                <a:cs typeface="Courier New" pitchFamily="49" charset="0"/>
              </a:rPr>
              <a:t>Hg coordinates (</a:t>
            </a:r>
            <a:r>
              <a:rPr lang="en-US" sz="1400" b="0" dirty="0" err="1">
                <a:solidFill>
                  <a:srgbClr val="FF0000"/>
                </a:solidFill>
                <a:cs typeface="Courier New" pitchFamily="49" charset="0"/>
              </a:rPr>
              <a:t>x,y,z</a:t>
            </a:r>
            <a:r>
              <a:rPr lang="en-US" sz="1400" b="0" dirty="0">
                <a:solidFill>
                  <a:srgbClr val="FF0000"/>
                </a:solidFill>
                <a:cs typeface="Courier New" pitchFamily="49" charset="0"/>
              </a:rPr>
              <a:t>) from Patterson =(0.197, 0.755, 0.935)</a:t>
            </a:r>
          </a:p>
        </p:txBody>
      </p:sp>
      <p:sp>
        <p:nvSpPr>
          <p:cNvPr id="35" name="Text Box 41">
            <a:extLst>
              <a:ext uri="{FF2B5EF4-FFF2-40B4-BE49-F238E27FC236}">
                <a16:creationId xmlns:a16="http://schemas.microsoft.com/office/drawing/2014/main" id="{4A72C83F-DA17-41AB-B88A-891C31E5217A}"/>
              </a:ext>
            </a:extLst>
          </p:cNvPr>
          <p:cNvSpPr txBox="1">
            <a:spLocks noChangeArrowheads="1"/>
          </p:cNvSpPr>
          <p:nvPr/>
        </p:nvSpPr>
        <p:spPr bwMode="auto">
          <a:xfrm>
            <a:off x="6614217" y="3881411"/>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200" b="0" dirty="0"/>
              <a:t>-250</a:t>
            </a:r>
          </a:p>
        </p:txBody>
      </p:sp>
      <p:sp>
        <p:nvSpPr>
          <p:cNvPr id="36" name="Line 6">
            <a:extLst>
              <a:ext uri="{FF2B5EF4-FFF2-40B4-BE49-F238E27FC236}">
                <a16:creationId xmlns:a16="http://schemas.microsoft.com/office/drawing/2014/main" id="{F07537B9-B5B9-4012-B1EA-A4C3852EC1B6}"/>
              </a:ext>
            </a:extLst>
          </p:cNvPr>
          <p:cNvSpPr>
            <a:spLocks noChangeShapeType="1"/>
          </p:cNvSpPr>
          <p:nvPr/>
        </p:nvSpPr>
        <p:spPr bwMode="auto">
          <a:xfrm>
            <a:off x="6621240" y="1911679"/>
            <a:ext cx="2594" cy="298825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7">
            <a:extLst>
              <a:ext uri="{FF2B5EF4-FFF2-40B4-BE49-F238E27FC236}">
                <a16:creationId xmlns:a16="http://schemas.microsoft.com/office/drawing/2014/main" id="{FD4FCB88-D3B7-40CF-9AD2-2B1C51745763}"/>
              </a:ext>
            </a:extLst>
          </p:cNvPr>
          <p:cNvSpPr>
            <a:spLocks noChangeShapeType="1"/>
          </p:cNvSpPr>
          <p:nvPr/>
        </p:nvSpPr>
        <p:spPr bwMode="auto">
          <a:xfrm flipH="1">
            <a:off x="5131251" y="3413839"/>
            <a:ext cx="298826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Oval 9">
            <a:extLst>
              <a:ext uri="{FF2B5EF4-FFF2-40B4-BE49-F238E27FC236}">
                <a16:creationId xmlns:a16="http://schemas.microsoft.com/office/drawing/2014/main" id="{A91B6870-9E08-4A6B-907E-F1F2E05B433F}"/>
              </a:ext>
            </a:extLst>
          </p:cNvPr>
          <p:cNvSpPr>
            <a:spLocks noChangeAspect="1" noChangeArrowheads="1"/>
          </p:cNvSpPr>
          <p:nvPr/>
        </p:nvSpPr>
        <p:spPr bwMode="auto">
          <a:xfrm>
            <a:off x="5168114" y="1966045"/>
            <a:ext cx="2904589" cy="2901981"/>
          </a:xfrm>
          <a:prstGeom prst="ellipse">
            <a:avLst/>
          </a:prstGeom>
          <a:noFill/>
          <a:ln w="57150" algn="ctr">
            <a:solidFill>
              <a:srgbClr val="33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n-US"/>
          </a:p>
        </p:txBody>
      </p:sp>
      <p:sp>
        <p:nvSpPr>
          <p:cNvPr id="45" name="Text Box 36">
            <a:extLst>
              <a:ext uri="{FF2B5EF4-FFF2-40B4-BE49-F238E27FC236}">
                <a16:creationId xmlns:a16="http://schemas.microsoft.com/office/drawing/2014/main" id="{9EE05CCF-8E83-4FB1-82BA-61AF0E6FCD98}"/>
              </a:ext>
            </a:extLst>
          </p:cNvPr>
          <p:cNvSpPr txBox="1">
            <a:spLocks noChangeArrowheads="1"/>
          </p:cNvSpPr>
          <p:nvPr/>
        </p:nvSpPr>
        <p:spPr bwMode="auto">
          <a:xfrm>
            <a:off x="8007965" y="3413839"/>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46" name="Text Box 37">
            <a:extLst>
              <a:ext uri="{FF2B5EF4-FFF2-40B4-BE49-F238E27FC236}">
                <a16:creationId xmlns:a16="http://schemas.microsoft.com/office/drawing/2014/main" id="{DEC52982-F7F0-4E90-B225-4FD382134C91}"/>
              </a:ext>
            </a:extLst>
          </p:cNvPr>
          <p:cNvSpPr txBox="1">
            <a:spLocks noChangeArrowheads="1"/>
          </p:cNvSpPr>
          <p:nvPr/>
        </p:nvSpPr>
        <p:spPr bwMode="auto">
          <a:xfrm>
            <a:off x="6714895" y="1764824"/>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49" name="Text Box 40">
            <a:extLst>
              <a:ext uri="{FF2B5EF4-FFF2-40B4-BE49-F238E27FC236}">
                <a16:creationId xmlns:a16="http://schemas.microsoft.com/office/drawing/2014/main" id="{2F8A5937-722B-4FCB-A305-B2DEDE43844B}"/>
              </a:ext>
            </a:extLst>
          </p:cNvPr>
          <p:cNvSpPr txBox="1">
            <a:spLocks noChangeArrowheads="1"/>
          </p:cNvSpPr>
          <p:nvPr/>
        </p:nvSpPr>
        <p:spPr bwMode="auto">
          <a:xfrm>
            <a:off x="4924086" y="3413839"/>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55" name="Text Box 42">
            <a:extLst>
              <a:ext uri="{FF2B5EF4-FFF2-40B4-BE49-F238E27FC236}">
                <a16:creationId xmlns:a16="http://schemas.microsoft.com/office/drawing/2014/main" id="{DA4ABD58-122E-46C6-B89B-315BB91318FA}"/>
              </a:ext>
            </a:extLst>
          </p:cNvPr>
          <p:cNvSpPr txBox="1">
            <a:spLocks noChangeArrowheads="1"/>
          </p:cNvSpPr>
          <p:nvPr/>
        </p:nvSpPr>
        <p:spPr bwMode="auto">
          <a:xfrm>
            <a:off x="6624535" y="4855576"/>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200" b="0" dirty="0"/>
              <a:t>-500</a:t>
            </a:r>
          </a:p>
        </p:txBody>
      </p:sp>
      <p:sp>
        <p:nvSpPr>
          <p:cNvPr id="56" name="Text Box 35">
            <a:extLst>
              <a:ext uri="{FF2B5EF4-FFF2-40B4-BE49-F238E27FC236}">
                <a16:creationId xmlns:a16="http://schemas.microsoft.com/office/drawing/2014/main" id="{D54B2332-434F-4045-AB73-2F0B948148FF}"/>
              </a:ext>
            </a:extLst>
          </p:cNvPr>
          <p:cNvSpPr txBox="1">
            <a:spLocks noChangeArrowheads="1"/>
          </p:cNvSpPr>
          <p:nvPr/>
        </p:nvSpPr>
        <p:spPr bwMode="auto">
          <a:xfrm>
            <a:off x="7083272" y="3413839"/>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57" name="Text Box 35">
            <a:extLst>
              <a:ext uri="{FF2B5EF4-FFF2-40B4-BE49-F238E27FC236}">
                <a16:creationId xmlns:a16="http://schemas.microsoft.com/office/drawing/2014/main" id="{F994EBB2-D309-409B-B3FE-9AD4EA32E69D}"/>
              </a:ext>
            </a:extLst>
          </p:cNvPr>
          <p:cNvSpPr txBox="1">
            <a:spLocks noChangeArrowheads="1"/>
          </p:cNvSpPr>
          <p:nvPr/>
        </p:nvSpPr>
        <p:spPr bwMode="auto">
          <a:xfrm>
            <a:off x="5866160" y="3413839"/>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58" name="Text Box 35">
            <a:extLst>
              <a:ext uri="{FF2B5EF4-FFF2-40B4-BE49-F238E27FC236}">
                <a16:creationId xmlns:a16="http://schemas.microsoft.com/office/drawing/2014/main" id="{2ABB9148-9EA7-4123-AB36-99B2DFFDBB63}"/>
              </a:ext>
            </a:extLst>
          </p:cNvPr>
          <p:cNvSpPr txBox="1">
            <a:spLocks noChangeArrowheads="1"/>
          </p:cNvSpPr>
          <p:nvPr/>
        </p:nvSpPr>
        <p:spPr bwMode="auto">
          <a:xfrm>
            <a:off x="6704753" y="2690822"/>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60" name="Line 26">
            <a:extLst>
              <a:ext uri="{FF2B5EF4-FFF2-40B4-BE49-F238E27FC236}">
                <a16:creationId xmlns:a16="http://schemas.microsoft.com/office/drawing/2014/main" id="{A2375D4F-4932-4E8C-AEEA-2C243ADEA332}"/>
              </a:ext>
            </a:extLst>
          </p:cNvPr>
          <p:cNvSpPr>
            <a:spLocks noChangeShapeType="1"/>
          </p:cNvSpPr>
          <p:nvPr/>
        </p:nvSpPr>
        <p:spPr bwMode="auto">
          <a:xfrm>
            <a:off x="6555611" y="1905183"/>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Line 28">
            <a:extLst>
              <a:ext uri="{FF2B5EF4-FFF2-40B4-BE49-F238E27FC236}">
                <a16:creationId xmlns:a16="http://schemas.microsoft.com/office/drawing/2014/main" id="{7D8FD408-622C-4EBF-AFC7-8FE621B060AF}"/>
              </a:ext>
            </a:extLst>
          </p:cNvPr>
          <p:cNvSpPr>
            <a:spLocks noChangeShapeType="1"/>
          </p:cNvSpPr>
          <p:nvPr/>
        </p:nvSpPr>
        <p:spPr bwMode="auto">
          <a:xfrm rot="16200000">
            <a:off x="8057707"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 name="Line 31">
            <a:extLst>
              <a:ext uri="{FF2B5EF4-FFF2-40B4-BE49-F238E27FC236}">
                <a16:creationId xmlns:a16="http://schemas.microsoft.com/office/drawing/2014/main" id="{0A9B05C6-1D45-4E3A-8314-FD871790BC31}"/>
              </a:ext>
            </a:extLst>
          </p:cNvPr>
          <p:cNvSpPr>
            <a:spLocks noChangeShapeType="1"/>
          </p:cNvSpPr>
          <p:nvPr/>
        </p:nvSpPr>
        <p:spPr bwMode="auto">
          <a:xfrm>
            <a:off x="6555611" y="4024980"/>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Line 32">
            <a:extLst>
              <a:ext uri="{FF2B5EF4-FFF2-40B4-BE49-F238E27FC236}">
                <a16:creationId xmlns:a16="http://schemas.microsoft.com/office/drawing/2014/main" id="{AF45B66C-4347-4677-BB3E-4A34E68A0060}"/>
              </a:ext>
            </a:extLst>
          </p:cNvPr>
          <p:cNvSpPr>
            <a:spLocks noChangeShapeType="1"/>
          </p:cNvSpPr>
          <p:nvPr/>
        </p:nvSpPr>
        <p:spPr bwMode="auto">
          <a:xfrm>
            <a:off x="6555611" y="4914240"/>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Line 27">
            <a:extLst>
              <a:ext uri="{FF2B5EF4-FFF2-40B4-BE49-F238E27FC236}">
                <a16:creationId xmlns:a16="http://schemas.microsoft.com/office/drawing/2014/main" id="{F811BF5C-99B6-4E3F-9C15-8CE51C258A48}"/>
              </a:ext>
            </a:extLst>
          </p:cNvPr>
          <p:cNvSpPr>
            <a:spLocks noChangeShapeType="1"/>
          </p:cNvSpPr>
          <p:nvPr/>
        </p:nvSpPr>
        <p:spPr bwMode="auto">
          <a:xfrm rot="16200000">
            <a:off x="7162065"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Line 27">
            <a:extLst>
              <a:ext uri="{FF2B5EF4-FFF2-40B4-BE49-F238E27FC236}">
                <a16:creationId xmlns:a16="http://schemas.microsoft.com/office/drawing/2014/main" id="{E9D0F212-E1D8-43BA-AD78-AE52F23251FF}"/>
              </a:ext>
            </a:extLst>
          </p:cNvPr>
          <p:cNvSpPr>
            <a:spLocks noChangeShapeType="1"/>
          </p:cNvSpPr>
          <p:nvPr/>
        </p:nvSpPr>
        <p:spPr bwMode="auto">
          <a:xfrm rot="16200000">
            <a:off x="5961717"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Line 31">
            <a:extLst>
              <a:ext uri="{FF2B5EF4-FFF2-40B4-BE49-F238E27FC236}">
                <a16:creationId xmlns:a16="http://schemas.microsoft.com/office/drawing/2014/main" id="{2F1DD1ED-5F57-4887-AA24-32A71CF4FC03}"/>
              </a:ext>
            </a:extLst>
          </p:cNvPr>
          <p:cNvSpPr>
            <a:spLocks noChangeShapeType="1"/>
          </p:cNvSpPr>
          <p:nvPr/>
        </p:nvSpPr>
        <p:spPr bwMode="auto">
          <a:xfrm>
            <a:off x="6555611" y="282596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Text Box 43">
            <a:extLst>
              <a:ext uri="{FF2B5EF4-FFF2-40B4-BE49-F238E27FC236}">
                <a16:creationId xmlns:a16="http://schemas.microsoft.com/office/drawing/2014/main" id="{23231E60-5B29-457F-9E46-8C79D3296B2A}"/>
              </a:ext>
            </a:extLst>
          </p:cNvPr>
          <p:cNvSpPr txBox="1">
            <a:spLocks noChangeArrowheads="1"/>
          </p:cNvSpPr>
          <p:nvPr/>
        </p:nvSpPr>
        <p:spPr bwMode="auto">
          <a:xfrm>
            <a:off x="7667815" y="2023760"/>
            <a:ext cx="680301"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solidFill>
                  <a:srgbClr val="3366FF"/>
                </a:solidFill>
              </a:rPr>
              <a:t>|F</a:t>
            </a:r>
            <a:r>
              <a:rPr lang="en-US" altLang="en-US" sz="2000" baseline="-25000" dirty="0">
                <a:solidFill>
                  <a:srgbClr val="3366FF"/>
                </a:solidFill>
              </a:rPr>
              <a:t>P </a:t>
            </a:r>
            <a:r>
              <a:rPr lang="en-US" altLang="en-US" sz="2000" dirty="0">
                <a:solidFill>
                  <a:srgbClr val="3366FF"/>
                </a:solidFill>
              </a:rPr>
              <a:t>|</a:t>
            </a:r>
          </a:p>
        </p:txBody>
      </p:sp>
      <p:sp>
        <p:nvSpPr>
          <p:cNvPr id="68" name="Line 30">
            <a:extLst>
              <a:ext uri="{FF2B5EF4-FFF2-40B4-BE49-F238E27FC236}">
                <a16:creationId xmlns:a16="http://schemas.microsoft.com/office/drawing/2014/main" id="{8F21D481-5F60-46D2-BCBF-471BC89C3B95}"/>
              </a:ext>
            </a:extLst>
          </p:cNvPr>
          <p:cNvSpPr>
            <a:spLocks noChangeShapeType="1"/>
          </p:cNvSpPr>
          <p:nvPr/>
        </p:nvSpPr>
        <p:spPr bwMode="auto">
          <a:xfrm rot="16200000">
            <a:off x="5058034"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Text Box 4">
            <a:extLst>
              <a:ext uri="{FF2B5EF4-FFF2-40B4-BE49-F238E27FC236}">
                <a16:creationId xmlns:a16="http://schemas.microsoft.com/office/drawing/2014/main" id="{E8A6DC0C-742A-48B9-B5F7-A6980A012BF1}"/>
              </a:ext>
            </a:extLst>
          </p:cNvPr>
          <p:cNvSpPr txBox="1">
            <a:spLocks noChangeArrowheads="1"/>
          </p:cNvSpPr>
          <p:nvPr/>
        </p:nvSpPr>
        <p:spPr bwMode="auto">
          <a:xfrm>
            <a:off x="5952603" y="1531614"/>
            <a:ext cx="13388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0" dirty="0"/>
              <a:t>Imaginary axis</a:t>
            </a:r>
          </a:p>
        </p:txBody>
      </p:sp>
      <p:sp>
        <p:nvSpPr>
          <p:cNvPr id="70" name="Text Box 3">
            <a:extLst>
              <a:ext uri="{FF2B5EF4-FFF2-40B4-BE49-F238E27FC236}">
                <a16:creationId xmlns:a16="http://schemas.microsoft.com/office/drawing/2014/main" id="{FD1DD958-47F2-4BF8-997C-6F816E6E9D05}"/>
              </a:ext>
            </a:extLst>
          </p:cNvPr>
          <p:cNvSpPr txBox="1">
            <a:spLocks noChangeArrowheads="1"/>
          </p:cNvSpPr>
          <p:nvPr/>
        </p:nvSpPr>
        <p:spPr bwMode="auto">
          <a:xfrm>
            <a:off x="8165148" y="3204645"/>
            <a:ext cx="602650" cy="20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400" b="0" dirty="0"/>
              <a:t>Real axis</a:t>
            </a:r>
          </a:p>
        </p:txBody>
      </p:sp>
    </p:spTree>
    <p:extLst>
      <p:ext uri="{BB962C8B-B14F-4D97-AF65-F5344CB8AC3E}">
        <p14:creationId xmlns:p14="http://schemas.microsoft.com/office/powerpoint/2010/main" val="34626195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ChangeArrowheads="1"/>
          </p:cNvSpPr>
          <p:nvPr/>
        </p:nvSpPr>
        <p:spPr bwMode="auto">
          <a:xfrm>
            <a:off x="586244" y="12699"/>
            <a:ext cx="2919277" cy="762000"/>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600" dirty="0"/>
              <a:t>SIR  Phasing</a:t>
            </a:r>
          </a:p>
        </p:txBody>
      </p:sp>
      <p:sp>
        <p:nvSpPr>
          <p:cNvPr id="7" name="Rectangle 6"/>
          <p:cNvSpPr/>
          <p:nvPr/>
        </p:nvSpPr>
        <p:spPr>
          <a:xfrm>
            <a:off x="-32260" y="774699"/>
            <a:ext cx="5162914" cy="707886"/>
          </a:xfrm>
          <a:prstGeom prst="rect">
            <a:avLst/>
          </a:prstGeom>
        </p:spPr>
        <p:txBody>
          <a:bodyPr wrap="square">
            <a:spAutoFit/>
          </a:bodyPr>
          <a:lstStyle/>
          <a:p>
            <a:pPr lvl="0" algn="l">
              <a:defRPr/>
            </a:pPr>
            <a:r>
              <a:rPr lang="en-US" sz="2000" dirty="0">
                <a:solidFill>
                  <a:srgbClr val="DFDEF6">
                    <a:lumMod val="10000"/>
                  </a:srgbClr>
                </a:solidFill>
                <a:latin typeface="Courier New" pitchFamily="49" charset="0"/>
                <a:cs typeface="Courier New" pitchFamily="49" charset="0"/>
              </a:rPr>
              <a:t>H K L  </a:t>
            </a:r>
            <a:r>
              <a:rPr lang="en-US" sz="1600" dirty="0">
                <a:solidFill>
                  <a:srgbClr val="6666FF"/>
                </a:solidFill>
                <a:cs typeface="Courier New" pitchFamily="49" charset="0"/>
              </a:rPr>
              <a:t>|F</a:t>
            </a:r>
            <a:r>
              <a:rPr lang="en-US" sz="1600" baseline="-25000" dirty="0">
                <a:solidFill>
                  <a:srgbClr val="6666FF"/>
                </a:solidFill>
                <a:cs typeface="Courier New" pitchFamily="49" charset="0"/>
              </a:rPr>
              <a:t>P</a:t>
            </a:r>
            <a:r>
              <a:rPr lang="en-US" sz="1600" dirty="0">
                <a:solidFill>
                  <a:srgbClr val="6666FF"/>
                </a:solidFill>
                <a:cs typeface="Courier New" pitchFamily="49" charset="0"/>
              </a:rPr>
              <a:t>|</a:t>
            </a:r>
            <a:r>
              <a:rPr lang="en-US" sz="1600" dirty="0">
                <a:solidFill>
                  <a:srgbClr val="DFDEF6">
                    <a:lumMod val="10000"/>
                  </a:srgbClr>
                </a:solidFill>
                <a:cs typeface="Courier New" pitchFamily="49" charset="0"/>
              </a:rPr>
              <a:t>  </a:t>
            </a:r>
            <a:r>
              <a:rPr lang="en-US" sz="1600" dirty="0">
                <a:solidFill>
                  <a:srgbClr val="33CC33"/>
                </a:solidFill>
                <a:cs typeface="Courier New" pitchFamily="49" charset="0"/>
              </a:rPr>
              <a:t>|</a:t>
            </a:r>
            <a:r>
              <a:rPr lang="en-US" sz="1600" dirty="0">
                <a:solidFill>
                  <a:srgbClr val="00CC00"/>
                </a:solidFill>
                <a:cs typeface="Courier New" pitchFamily="49" charset="0"/>
              </a:rPr>
              <a:t>F</a:t>
            </a:r>
            <a:r>
              <a:rPr lang="en-US" sz="1600" baseline="-25000" dirty="0">
                <a:solidFill>
                  <a:srgbClr val="00CC00"/>
                </a:solidFill>
                <a:cs typeface="Courier New" pitchFamily="49" charset="0"/>
              </a:rPr>
              <a:t>PH </a:t>
            </a:r>
            <a:r>
              <a:rPr lang="en-US" sz="1600" dirty="0">
                <a:solidFill>
                  <a:srgbClr val="00CC00"/>
                </a:solidFill>
                <a:cs typeface="Courier New" pitchFamily="49" charset="0"/>
              </a:rPr>
              <a:t>(+)| </a:t>
            </a:r>
            <a:r>
              <a:rPr lang="en-US" sz="1600" b="0" dirty="0">
                <a:solidFill>
                  <a:srgbClr val="00CC00"/>
                </a:solidFill>
                <a:cs typeface="Courier New" pitchFamily="49" charset="0"/>
              </a:rPr>
              <a:t>|F</a:t>
            </a:r>
            <a:r>
              <a:rPr lang="en-US" sz="1600" b="0" baseline="-25000" dirty="0">
                <a:solidFill>
                  <a:srgbClr val="00CC00"/>
                </a:solidFill>
                <a:cs typeface="Courier New" pitchFamily="49" charset="0"/>
              </a:rPr>
              <a:t>PH </a:t>
            </a:r>
            <a:r>
              <a:rPr lang="en-US" sz="1600" b="0" dirty="0">
                <a:solidFill>
                  <a:srgbClr val="00CC00"/>
                </a:solidFill>
                <a:cs typeface="Courier New" pitchFamily="49" charset="0"/>
              </a:rPr>
              <a:t>(-)|   </a:t>
            </a:r>
            <a:r>
              <a:rPr lang="en-US" sz="1600" b="0" dirty="0">
                <a:solidFill>
                  <a:srgbClr val="FF9933"/>
                </a:solidFill>
                <a:cs typeface="Courier New" pitchFamily="49" charset="0"/>
              </a:rPr>
              <a:t>|</a:t>
            </a:r>
            <a:r>
              <a:rPr lang="en-US" sz="1600" dirty="0">
                <a:solidFill>
                  <a:srgbClr val="FF9933"/>
                </a:solidFill>
                <a:cs typeface="Courier New" pitchFamily="49" charset="0"/>
              </a:rPr>
              <a:t>F</a:t>
            </a:r>
            <a:r>
              <a:rPr lang="en-US" sz="1600" baseline="-25000" dirty="0">
                <a:solidFill>
                  <a:srgbClr val="FF9933"/>
                </a:solidFill>
                <a:cs typeface="Courier New" pitchFamily="49" charset="0"/>
              </a:rPr>
              <a:t>PH </a:t>
            </a:r>
            <a:r>
              <a:rPr lang="en-US" sz="1600" dirty="0">
                <a:solidFill>
                  <a:srgbClr val="FF9933"/>
                </a:solidFill>
                <a:cs typeface="Courier New" pitchFamily="49" charset="0"/>
              </a:rPr>
              <a:t>(+)| </a:t>
            </a:r>
            <a:r>
              <a:rPr lang="en-US" sz="1600" b="0" dirty="0">
                <a:solidFill>
                  <a:srgbClr val="FF9933"/>
                </a:solidFill>
                <a:cs typeface="Courier New" pitchFamily="49" charset="0"/>
              </a:rPr>
              <a:t>|F</a:t>
            </a:r>
            <a:r>
              <a:rPr lang="en-US" sz="1600" b="0" baseline="-25000" dirty="0">
                <a:solidFill>
                  <a:srgbClr val="FF9933"/>
                </a:solidFill>
                <a:cs typeface="Courier New" pitchFamily="49" charset="0"/>
              </a:rPr>
              <a:t>PH </a:t>
            </a:r>
            <a:r>
              <a:rPr lang="en-US" sz="1600" b="0" dirty="0">
                <a:solidFill>
                  <a:srgbClr val="FF9933"/>
                </a:solidFill>
                <a:cs typeface="Courier New" pitchFamily="49" charset="0"/>
              </a:rPr>
              <a:t>(-)|</a:t>
            </a:r>
            <a:endParaRPr lang="en-US" sz="2000" b="0" dirty="0">
              <a:solidFill>
                <a:srgbClr val="FF9933"/>
              </a:solidFill>
              <a:cs typeface="Courier New" pitchFamily="49" charset="0"/>
            </a:endParaRPr>
          </a:p>
          <a:p>
            <a:pPr lvl="0" algn="l">
              <a:defRPr/>
            </a:pPr>
            <a:r>
              <a:rPr lang="en-US" sz="2000" dirty="0">
                <a:solidFill>
                  <a:srgbClr val="DFDEF6">
                    <a:lumMod val="10000"/>
                  </a:srgbClr>
                </a:solidFill>
                <a:latin typeface="Courier New" pitchFamily="49" charset="0"/>
                <a:cs typeface="Courier New" pitchFamily="49" charset="0"/>
              </a:rPr>
              <a:t>9 2 1 </a:t>
            </a:r>
            <a:r>
              <a:rPr lang="en-US" sz="2000" dirty="0">
                <a:solidFill>
                  <a:srgbClr val="3366FF"/>
                </a:solidFill>
                <a:effectLst/>
                <a:latin typeface="Courier New" pitchFamily="49" charset="0"/>
                <a:cs typeface="Courier New" pitchFamily="49" charset="0"/>
              </a:rPr>
              <a:t>486</a:t>
            </a:r>
            <a:r>
              <a:rPr lang="en-US" sz="2000" dirty="0">
                <a:solidFill>
                  <a:srgbClr val="6666FF"/>
                </a:solidFill>
                <a:latin typeface="Courier New" pitchFamily="49" charset="0"/>
                <a:cs typeface="Courier New" pitchFamily="49" charset="0"/>
              </a:rPr>
              <a:t>  </a:t>
            </a:r>
            <a:r>
              <a:rPr lang="en-US" sz="2000" dirty="0">
                <a:solidFill>
                  <a:srgbClr val="33CC33"/>
                </a:solidFill>
                <a:latin typeface="Courier New" pitchFamily="49" charset="0"/>
                <a:cs typeface="Courier New" pitchFamily="49" charset="0"/>
              </a:rPr>
              <a:t>586 </a:t>
            </a:r>
            <a:r>
              <a:rPr lang="en-US" sz="2000" b="0" dirty="0">
                <a:solidFill>
                  <a:srgbClr val="33CC33"/>
                </a:solidFill>
                <a:latin typeface="Courier New" pitchFamily="49" charset="0"/>
                <a:cs typeface="Courier New" pitchFamily="49" charset="0"/>
              </a:rPr>
              <a:t>611</a:t>
            </a:r>
            <a:r>
              <a:rPr lang="en-US" sz="2000" dirty="0">
                <a:solidFill>
                  <a:srgbClr val="6666FF"/>
                </a:solidFill>
                <a:latin typeface="Courier New" pitchFamily="49" charset="0"/>
                <a:cs typeface="Courier New" pitchFamily="49" charset="0"/>
              </a:rPr>
              <a:t>   </a:t>
            </a:r>
            <a:r>
              <a:rPr lang="en-US" sz="2000" dirty="0">
                <a:solidFill>
                  <a:srgbClr val="FF9933"/>
                </a:solidFill>
                <a:latin typeface="Courier New" pitchFamily="49" charset="0"/>
                <a:cs typeface="Courier New" pitchFamily="49" charset="0"/>
              </a:rPr>
              <a:t>536 </a:t>
            </a:r>
            <a:r>
              <a:rPr lang="en-US" sz="2000" b="0" dirty="0">
                <a:solidFill>
                  <a:srgbClr val="FF9933"/>
                </a:solidFill>
                <a:latin typeface="Courier New" pitchFamily="49" charset="0"/>
                <a:cs typeface="Courier New" pitchFamily="49" charset="0"/>
              </a:rPr>
              <a:t>499</a:t>
            </a:r>
          </a:p>
        </p:txBody>
      </p:sp>
      <p:sp>
        <p:nvSpPr>
          <p:cNvPr id="4" name="Rectangle 3"/>
          <p:cNvSpPr/>
          <p:nvPr/>
        </p:nvSpPr>
        <p:spPr bwMode="auto">
          <a:xfrm>
            <a:off x="2364059" y="774699"/>
            <a:ext cx="2333568" cy="707886"/>
          </a:xfrm>
          <a:prstGeom prst="rect">
            <a:avLst/>
          </a:prstGeom>
          <a:solidFill>
            <a:schemeClr val="bg1"/>
          </a:solidFill>
          <a:ln w="571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Helvetica" pitchFamily="34" charset="0"/>
            </a:endParaRPr>
          </a:p>
        </p:txBody>
      </p:sp>
      <p:sp>
        <p:nvSpPr>
          <p:cNvPr id="2" name="Rectangle 1"/>
          <p:cNvSpPr/>
          <p:nvPr/>
        </p:nvSpPr>
        <p:spPr>
          <a:xfrm>
            <a:off x="22070" y="1994148"/>
            <a:ext cx="4848358" cy="3539430"/>
          </a:xfrm>
          <a:prstGeom prst="rect">
            <a:avLst/>
          </a:prstGeom>
        </p:spPr>
        <p:txBody>
          <a:bodyPr wrap="square">
            <a:spAutoFit/>
          </a:bodyPr>
          <a:lstStyle/>
          <a:p>
            <a:pPr algn="l"/>
            <a:r>
              <a:rPr lang="en-US" dirty="0" err="1">
                <a:solidFill>
                  <a:srgbClr val="FF0000"/>
                </a:solidFill>
                <a:cs typeface="Courier New" pitchFamily="49" charset="0"/>
              </a:rPr>
              <a:t>f</a:t>
            </a:r>
            <a:r>
              <a:rPr lang="en-US" baseline="-25000" dirty="0" err="1">
                <a:solidFill>
                  <a:srgbClr val="FF0000"/>
                </a:solidFill>
                <a:cs typeface="Courier New" pitchFamily="49" charset="0"/>
              </a:rPr>
              <a:t>Hg</a:t>
            </a:r>
            <a:r>
              <a:rPr lang="en-US" b="0" dirty="0">
                <a:solidFill>
                  <a:srgbClr val="FF0000"/>
                </a:solidFill>
                <a:cs typeface="Courier New" pitchFamily="49" charset="0"/>
              </a:rPr>
              <a:t>=(</a:t>
            </a:r>
            <a:r>
              <a:rPr lang="en-US" b="0" dirty="0" err="1">
                <a:solidFill>
                  <a:srgbClr val="FF0000"/>
                </a:solidFill>
                <a:cs typeface="Courier New" pitchFamily="49" charset="0"/>
              </a:rPr>
              <a:t>f</a:t>
            </a:r>
            <a:r>
              <a:rPr lang="en-US" b="0" baseline="-25000" dirty="0" err="1">
                <a:solidFill>
                  <a:srgbClr val="FF0000"/>
                </a:solidFill>
                <a:cs typeface="Courier New" pitchFamily="49" charset="0"/>
              </a:rPr>
              <a:t>Hg</a:t>
            </a:r>
            <a:r>
              <a:rPr lang="en-US" b="0" dirty="0" err="1">
                <a:solidFill>
                  <a:srgbClr val="FF0000"/>
                </a:solidFill>
                <a:cs typeface="Courier New" pitchFamily="49" charset="0"/>
              </a:rPr>
              <a:t>+f</a:t>
            </a:r>
            <a:r>
              <a:rPr lang="en-US" b="0" dirty="0">
                <a:solidFill>
                  <a:srgbClr val="FF0000"/>
                </a:solidFill>
                <a:cs typeface="Courier New" pitchFamily="49" charset="0"/>
              </a:rPr>
              <a:t>’+if”)[e</a:t>
            </a:r>
            <a:r>
              <a:rPr lang="en-US" b="0" baseline="30000" dirty="0">
                <a:solidFill>
                  <a:srgbClr val="FF0000"/>
                </a:solidFill>
                <a:cs typeface="Courier New" pitchFamily="49" charset="0"/>
              </a:rPr>
              <a:t>2</a:t>
            </a:r>
            <a:r>
              <a:rPr lang="en-US" b="0" baseline="30000" dirty="0">
                <a:solidFill>
                  <a:srgbClr val="FF0000"/>
                </a:solidFill>
                <a:latin typeface="Symbol" pitchFamily="18" charset="2"/>
                <a:cs typeface="Courier New" pitchFamily="49" charset="0"/>
              </a:rPr>
              <a:t>p</a:t>
            </a:r>
            <a:r>
              <a:rPr lang="en-US" b="0" baseline="30000" dirty="0">
                <a:solidFill>
                  <a:srgbClr val="FF0000"/>
                </a:solidFill>
                <a:cs typeface="Courier New" pitchFamily="49" charset="0"/>
              </a:rPr>
              <a:t>i*(h(x)+k(y)+l(z))</a:t>
            </a:r>
            <a:r>
              <a:rPr lang="en-US" b="0" dirty="0">
                <a:solidFill>
                  <a:schemeClr val="bg1">
                    <a:lumMod val="95000"/>
                  </a:schemeClr>
                </a:solidFill>
                <a:cs typeface="Courier New" pitchFamily="49" charset="0"/>
              </a:rPr>
              <a:t>+</a:t>
            </a:r>
          </a:p>
          <a:p>
            <a:pPr algn="l"/>
            <a:r>
              <a:rPr lang="en-US" b="0" dirty="0">
                <a:solidFill>
                  <a:srgbClr val="FF0000"/>
                </a:solidFill>
                <a:cs typeface="Courier New" pitchFamily="49" charset="0"/>
              </a:rPr>
              <a:t>e</a:t>
            </a:r>
            <a:r>
              <a:rPr lang="en-US" b="0" baseline="30000" dirty="0">
                <a:solidFill>
                  <a:srgbClr val="FF0000"/>
                </a:solidFill>
                <a:cs typeface="Courier New" pitchFamily="49" charset="0"/>
              </a:rPr>
              <a:t>2</a:t>
            </a:r>
            <a:r>
              <a:rPr lang="en-US" b="0" baseline="30000" dirty="0">
                <a:solidFill>
                  <a:srgbClr val="FF0000"/>
                </a:solidFill>
                <a:latin typeface="Symbol" pitchFamily="18" charset="2"/>
                <a:cs typeface="Courier New" pitchFamily="49" charset="0"/>
              </a:rPr>
              <a:t>p</a:t>
            </a:r>
            <a:r>
              <a:rPr lang="en-US" b="0" baseline="30000" dirty="0">
                <a:solidFill>
                  <a:srgbClr val="FF0000"/>
                </a:solidFill>
                <a:cs typeface="Courier New" pitchFamily="49" charset="0"/>
              </a:rPr>
              <a:t>i*(h(-x)+k(-y)+l(½+z))</a:t>
            </a:r>
            <a:r>
              <a:rPr lang="en-US" b="0" dirty="0">
                <a:solidFill>
                  <a:srgbClr val="FF0000"/>
                </a:solidFill>
                <a:cs typeface="Courier New" pitchFamily="49" charset="0"/>
              </a:rPr>
              <a:t>+</a:t>
            </a:r>
          </a:p>
          <a:p>
            <a:pPr algn="l"/>
            <a:r>
              <a:rPr lang="en-US" b="0" dirty="0">
                <a:solidFill>
                  <a:srgbClr val="FF0000"/>
                </a:solidFill>
                <a:cs typeface="Courier New" pitchFamily="49" charset="0"/>
              </a:rPr>
              <a:t>e</a:t>
            </a:r>
            <a:r>
              <a:rPr lang="en-US" b="0" baseline="30000" dirty="0">
                <a:solidFill>
                  <a:srgbClr val="FF0000"/>
                </a:solidFill>
                <a:cs typeface="Courier New" pitchFamily="49" charset="0"/>
              </a:rPr>
              <a:t>2</a:t>
            </a:r>
            <a:r>
              <a:rPr lang="en-US" b="0" baseline="30000" dirty="0">
                <a:solidFill>
                  <a:srgbClr val="FF0000"/>
                </a:solidFill>
                <a:latin typeface="Symbol" pitchFamily="18" charset="2"/>
                <a:cs typeface="Courier New" pitchFamily="49" charset="0"/>
              </a:rPr>
              <a:t>p</a:t>
            </a:r>
            <a:r>
              <a:rPr lang="en-US" b="0" baseline="30000" dirty="0">
                <a:solidFill>
                  <a:srgbClr val="FF0000"/>
                </a:solidFill>
                <a:cs typeface="Courier New" pitchFamily="49" charset="0"/>
              </a:rPr>
              <a:t>i*(h(½-y)+k(½+x)+l(¾+z)</a:t>
            </a:r>
            <a:r>
              <a:rPr lang="en-US" b="0" dirty="0">
                <a:solidFill>
                  <a:srgbClr val="FF0000"/>
                </a:solidFill>
                <a:cs typeface="Courier New" pitchFamily="49" charset="0"/>
              </a:rPr>
              <a:t>+</a:t>
            </a:r>
          </a:p>
          <a:p>
            <a:pPr algn="l"/>
            <a:r>
              <a:rPr lang="en-US" b="0" dirty="0">
                <a:solidFill>
                  <a:srgbClr val="FF0000"/>
                </a:solidFill>
                <a:cs typeface="Courier New" pitchFamily="49" charset="0"/>
              </a:rPr>
              <a:t>e</a:t>
            </a:r>
            <a:r>
              <a:rPr lang="en-US" b="0" baseline="30000" dirty="0">
                <a:solidFill>
                  <a:srgbClr val="FF0000"/>
                </a:solidFill>
                <a:cs typeface="Courier New" pitchFamily="49" charset="0"/>
              </a:rPr>
              <a:t>2</a:t>
            </a:r>
            <a:r>
              <a:rPr lang="en-US" b="0" baseline="30000" dirty="0">
                <a:solidFill>
                  <a:srgbClr val="FF0000"/>
                </a:solidFill>
                <a:latin typeface="Symbol" pitchFamily="18" charset="2"/>
                <a:cs typeface="Courier New" pitchFamily="49" charset="0"/>
              </a:rPr>
              <a:t>p</a:t>
            </a:r>
            <a:r>
              <a:rPr lang="en-US" b="0" baseline="30000" dirty="0">
                <a:solidFill>
                  <a:srgbClr val="FF0000"/>
                </a:solidFill>
                <a:cs typeface="Courier New" pitchFamily="49" charset="0"/>
              </a:rPr>
              <a:t>i*(h(½+y)+k(½-x)+l(¼+z)</a:t>
            </a:r>
            <a:r>
              <a:rPr lang="en-US" b="0" dirty="0">
                <a:solidFill>
                  <a:srgbClr val="FF0000"/>
                </a:solidFill>
                <a:cs typeface="Courier New" pitchFamily="49" charset="0"/>
              </a:rPr>
              <a:t>+</a:t>
            </a:r>
          </a:p>
          <a:p>
            <a:pPr algn="l"/>
            <a:r>
              <a:rPr lang="en-US" b="0" dirty="0">
                <a:solidFill>
                  <a:srgbClr val="FF0000"/>
                </a:solidFill>
                <a:cs typeface="Courier New" pitchFamily="49" charset="0"/>
              </a:rPr>
              <a:t>e</a:t>
            </a:r>
            <a:r>
              <a:rPr lang="en-US" b="0" baseline="30000" dirty="0">
                <a:solidFill>
                  <a:srgbClr val="FF0000"/>
                </a:solidFill>
                <a:cs typeface="Courier New" pitchFamily="49" charset="0"/>
              </a:rPr>
              <a:t>2</a:t>
            </a:r>
            <a:r>
              <a:rPr lang="en-US" b="0" baseline="30000" dirty="0">
                <a:solidFill>
                  <a:srgbClr val="FF0000"/>
                </a:solidFill>
                <a:latin typeface="Symbol" pitchFamily="18" charset="2"/>
                <a:cs typeface="Courier New" pitchFamily="49" charset="0"/>
              </a:rPr>
              <a:t>p</a:t>
            </a:r>
            <a:r>
              <a:rPr lang="en-US" b="0" baseline="30000" dirty="0">
                <a:solidFill>
                  <a:srgbClr val="FF0000"/>
                </a:solidFill>
                <a:cs typeface="Courier New" pitchFamily="49" charset="0"/>
              </a:rPr>
              <a:t>i*(h(½-x)+k(½+y)+l(¾-z)</a:t>
            </a:r>
            <a:r>
              <a:rPr lang="en-US" b="0" dirty="0">
                <a:solidFill>
                  <a:srgbClr val="FF0000"/>
                </a:solidFill>
                <a:cs typeface="Courier New" pitchFamily="49" charset="0"/>
              </a:rPr>
              <a:t>+</a:t>
            </a:r>
          </a:p>
          <a:p>
            <a:pPr algn="l"/>
            <a:r>
              <a:rPr lang="en-US" b="0" dirty="0">
                <a:solidFill>
                  <a:srgbClr val="FF0000"/>
                </a:solidFill>
                <a:cs typeface="Courier New" pitchFamily="49" charset="0"/>
              </a:rPr>
              <a:t>e</a:t>
            </a:r>
            <a:r>
              <a:rPr lang="en-US" b="0" baseline="30000" dirty="0">
                <a:solidFill>
                  <a:srgbClr val="FF0000"/>
                </a:solidFill>
                <a:cs typeface="Courier New" pitchFamily="49" charset="0"/>
              </a:rPr>
              <a:t>2</a:t>
            </a:r>
            <a:r>
              <a:rPr lang="en-US" b="0" baseline="30000" dirty="0">
                <a:solidFill>
                  <a:srgbClr val="FF0000"/>
                </a:solidFill>
                <a:latin typeface="Symbol" pitchFamily="18" charset="2"/>
                <a:cs typeface="Courier New" pitchFamily="49" charset="0"/>
              </a:rPr>
              <a:t>p</a:t>
            </a:r>
            <a:r>
              <a:rPr lang="en-US" b="0" baseline="30000" dirty="0">
                <a:solidFill>
                  <a:srgbClr val="FF0000"/>
                </a:solidFill>
                <a:cs typeface="Courier New" pitchFamily="49" charset="0"/>
              </a:rPr>
              <a:t>i*(h(½+x)+k(½-y)+l(¼-z)</a:t>
            </a:r>
            <a:r>
              <a:rPr lang="en-US" b="0" dirty="0">
                <a:solidFill>
                  <a:srgbClr val="FF0000"/>
                </a:solidFill>
                <a:cs typeface="Courier New" pitchFamily="49" charset="0"/>
              </a:rPr>
              <a:t>+</a:t>
            </a:r>
          </a:p>
          <a:p>
            <a:pPr algn="l"/>
            <a:r>
              <a:rPr lang="en-US" b="0" dirty="0">
                <a:solidFill>
                  <a:srgbClr val="FF0000"/>
                </a:solidFill>
                <a:cs typeface="Courier New" pitchFamily="49" charset="0"/>
              </a:rPr>
              <a:t>e</a:t>
            </a:r>
            <a:r>
              <a:rPr lang="en-US" b="0" baseline="30000" dirty="0">
                <a:solidFill>
                  <a:srgbClr val="FF0000"/>
                </a:solidFill>
                <a:cs typeface="Courier New" pitchFamily="49" charset="0"/>
              </a:rPr>
              <a:t>2</a:t>
            </a:r>
            <a:r>
              <a:rPr lang="en-US" b="0" baseline="30000" dirty="0">
                <a:solidFill>
                  <a:srgbClr val="FF0000"/>
                </a:solidFill>
                <a:latin typeface="Symbol" pitchFamily="18" charset="2"/>
                <a:cs typeface="Courier New" pitchFamily="49" charset="0"/>
              </a:rPr>
              <a:t>p</a:t>
            </a:r>
            <a:r>
              <a:rPr lang="en-US" b="0" baseline="30000" dirty="0">
                <a:solidFill>
                  <a:srgbClr val="FF0000"/>
                </a:solidFill>
                <a:cs typeface="Courier New" pitchFamily="49" charset="0"/>
              </a:rPr>
              <a:t>i*(h(y)+k(x)+l(-z)</a:t>
            </a:r>
            <a:r>
              <a:rPr lang="en-US" b="0" dirty="0">
                <a:solidFill>
                  <a:srgbClr val="FF0000"/>
                </a:solidFill>
                <a:cs typeface="Courier New" pitchFamily="49" charset="0"/>
              </a:rPr>
              <a:t>+</a:t>
            </a:r>
          </a:p>
          <a:p>
            <a:pPr algn="l"/>
            <a:r>
              <a:rPr lang="en-US" b="0" dirty="0">
                <a:solidFill>
                  <a:srgbClr val="FF0000"/>
                </a:solidFill>
                <a:cs typeface="Courier New" pitchFamily="49" charset="0"/>
              </a:rPr>
              <a:t>e</a:t>
            </a:r>
            <a:r>
              <a:rPr lang="en-US" b="0" baseline="30000" dirty="0">
                <a:solidFill>
                  <a:srgbClr val="FF0000"/>
                </a:solidFill>
                <a:cs typeface="Courier New" pitchFamily="49" charset="0"/>
              </a:rPr>
              <a:t>2</a:t>
            </a:r>
            <a:r>
              <a:rPr lang="en-US" b="0" baseline="30000" dirty="0">
                <a:solidFill>
                  <a:srgbClr val="FF0000"/>
                </a:solidFill>
                <a:latin typeface="Symbol" pitchFamily="18" charset="2"/>
                <a:cs typeface="Courier New" pitchFamily="49" charset="0"/>
              </a:rPr>
              <a:t>p</a:t>
            </a:r>
            <a:r>
              <a:rPr lang="en-US" b="0" baseline="30000" dirty="0">
                <a:solidFill>
                  <a:srgbClr val="FF0000"/>
                </a:solidFill>
                <a:cs typeface="Courier New" pitchFamily="49" charset="0"/>
              </a:rPr>
              <a:t>i*(h(-y)+k(-x)+l(½-z)</a:t>
            </a:r>
            <a:r>
              <a:rPr lang="en-US" b="0" dirty="0">
                <a:solidFill>
                  <a:srgbClr val="FF0000"/>
                </a:solidFill>
                <a:cs typeface="Courier New" pitchFamily="49" charset="0"/>
              </a:rPr>
              <a:t>]</a:t>
            </a:r>
            <a:endParaRPr lang="en-US" sz="1800" b="0" dirty="0">
              <a:solidFill>
                <a:srgbClr val="FF0000"/>
              </a:solidFill>
              <a:cs typeface="Courier New" pitchFamily="49" charset="0"/>
            </a:endParaRPr>
          </a:p>
        </p:txBody>
      </p:sp>
      <p:sp>
        <p:nvSpPr>
          <p:cNvPr id="36" name="Line 17"/>
          <p:cNvSpPr>
            <a:spLocks noChangeShapeType="1"/>
          </p:cNvSpPr>
          <p:nvPr/>
        </p:nvSpPr>
        <p:spPr bwMode="auto">
          <a:xfrm>
            <a:off x="124919" y="2026259"/>
            <a:ext cx="140518" cy="0"/>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48" name="Group 47"/>
          <p:cNvGrpSpPr/>
          <p:nvPr/>
        </p:nvGrpSpPr>
        <p:grpSpPr>
          <a:xfrm>
            <a:off x="4256130" y="88989"/>
            <a:ext cx="4286455" cy="696024"/>
            <a:chOff x="3860203" y="-502787"/>
            <a:chExt cx="3485639" cy="696024"/>
          </a:xfrm>
        </p:grpSpPr>
        <p:sp>
          <p:nvSpPr>
            <p:cNvPr id="50" name="Rectangle 9"/>
            <p:cNvSpPr>
              <a:spLocks noChangeArrowheads="1"/>
            </p:cNvSpPr>
            <p:nvPr/>
          </p:nvSpPr>
          <p:spPr bwMode="auto">
            <a:xfrm>
              <a:off x="3860203" y="-502787"/>
              <a:ext cx="3485639" cy="69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defRPr/>
              </a:pPr>
              <a:r>
                <a:rPr lang="en-US" sz="3600" dirty="0">
                  <a:solidFill>
                    <a:srgbClr val="3366FF"/>
                  </a:solidFill>
                </a:rPr>
                <a:t>F</a:t>
              </a:r>
              <a:r>
                <a:rPr lang="en-US" sz="3600" baseline="-25000" dirty="0">
                  <a:solidFill>
                    <a:srgbClr val="3366FF"/>
                  </a:solidFill>
                </a:rPr>
                <a:t>P</a:t>
              </a:r>
              <a:r>
                <a:rPr lang="en-US" sz="3600" dirty="0">
                  <a:solidFill>
                    <a:srgbClr val="080808"/>
                  </a:solidFill>
                </a:rPr>
                <a:t>=</a:t>
              </a:r>
              <a:r>
                <a:rPr lang="en-US" sz="3600" dirty="0" err="1">
                  <a:solidFill>
                    <a:srgbClr val="33CC33"/>
                  </a:solidFill>
                </a:rPr>
                <a:t>F</a:t>
              </a:r>
              <a:r>
                <a:rPr lang="en-US" sz="3600" baseline="-25000" dirty="0" err="1">
                  <a:solidFill>
                    <a:srgbClr val="33CC33"/>
                  </a:solidFill>
                </a:rPr>
                <a:t>P·Hg</a:t>
              </a:r>
              <a:r>
                <a:rPr lang="en-US" sz="3600" dirty="0">
                  <a:solidFill>
                    <a:srgbClr val="33CC33"/>
                  </a:solidFill>
                </a:rPr>
                <a:t>(+) </a:t>
              </a:r>
              <a:r>
                <a:rPr lang="en-US" sz="3600" dirty="0">
                  <a:solidFill>
                    <a:srgbClr val="080808"/>
                  </a:solidFill>
                </a:rPr>
                <a:t>- </a:t>
              </a:r>
              <a:r>
                <a:rPr lang="en-US" sz="3600" dirty="0" err="1">
                  <a:solidFill>
                    <a:srgbClr val="FF0000"/>
                  </a:solidFill>
                </a:rPr>
                <a:t>f</a:t>
              </a:r>
              <a:r>
                <a:rPr lang="en-US" sz="3600" baseline="-25000" dirty="0" err="1">
                  <a:solidFill>
                    <a:srgbClr val="FF0000"/>
                  </a:solidFill>
                </a:rPr>
                <a:t>Hg</a:t>
              </a:r>
              <a:r>
                <a:rPr lang="en-US" sz="3600" dirty="0">
                  <a:solidFill>
                    <a:srgbClr val="FF0000"/>
                  </a:solidFill>
                </a:rPr>
                <a:t>(+)</a:t>
              </a:r>
            </a:p>
          </p:txBody>
        </p:sp>
        <p:sp>
          <p:nvSpPr>
            <p:cNvPr id="51" name="Line 15"/>
            <p:cNvSpPr>
              <a:spLocks noChangeShapeType="1"/>
            </p:cNvSpPr>
            <p:nvPr/>
          </p:nvSpPr>
          <p:spPr bwMode="auto">
            <a:xfrm>
              <a:off x="4078700" y="-416486"/>
              <a:ext cx="281035" cy="0"/>
            </a:xfrm>
            <a:prstGeom prst="line">
              <a:avLst/>
            </a:prstGeom>
            <a:noFill/>
            <a:ln w="381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52" name="Line 16"/>
            <p:cNvSpPr>
              <a:spLocks noChangeShapeType="1"/>
            </p:cNvSpPr>
            <p:nvPr/>
          </p:nvSpPr>
          <p:spPr bwMode="auto">
            <a:xfrm>
              <a:off x="4654000" y="-416486"/>
              <a:ext cx="281035" cy="0"/>
            </a:xfrm>
            <a:prstGeom prst="line">
              <a:avLst/>
            </a:prstGeom>
            <a:noFill/>
            <a:ln w="381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53" name="Line 17"/>
            <p:cNvSpPr>
              <a:spLocks noChangeShapeType="1"/>
            </p:cNvSpPr>
            <p:nvPr/>
          </p:nvSpPr>
          <p:spPr bwMode="auto">
            <a:xfrm>
              <a:off x="6203661" y="-416486"/>
              <a:ext cx="28103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grpSp>
      <p:sp>
        <p:nvSpPr>
          <p:cNvPr id="18" name="Rectangle 17"/>
          <p:cNvSpPr/>
          <p:nvPr/>
        </p:nvSpPr>
        <p:spPr>
          <a:xfrm>
            <a:off x="29817" y="6198810"/>
            <a:ext cx="6955332" cy="307777"/>
          </a:xfrm>
          <a:prstGeom prst="rect">
            <a:avLst/>
          </a:prstGeom>
        </p:spPr>
        <p:txBody>
          <a:bodyPr wrap="square">
            <a:spAutoFit/>
          </a:bodyPr>
          <a:lstStyle/>
          <a:p>
            <a:pPr lvl="0" algn="l"/>
            <a:r>
              <a:rPr lang="en-US" sz="1400" b="0" dirty="0">
                <a:solidFill>
                  <a:srgbClr val="FF0000"/>
                </a:solidFill>
                <a:cs typeface="Courier New" pitchFamily="49" charset="0"/>
              </a:rPr>
              <a:t>f’ and f” are anomalous scattering corrections specific for wavelength used.</a:t>
            </a:r>
          </a:p>
        </p:txBody>
      </p:sp>
      <p:sp>
        <p:nvSpPr>
          <p:cNvPr id="59" name="Rectangle 58"/>
          <p:cNvSpPr/>
          <p:nvPr/>
        </p:nvSpPr>
        <p:spPr>
          <a:xfrm>
            <a:off x="51316" y="6452923"/>
            <a:ext cx="6257922" cy="307777"/>
          </a:xfrm>
          <a:prstGeom prst="rect">
            <a:avLst/>
          </a:prstGeom>
        </p:spPr>
        <p:txBody>
          <a:bodyPr wrap="square">
            <a:spAutoFit/>
          </a:bodyPr>
          <a:lstStyle/>
          <a:p>
            <a:pPr algn="l"/>
            <a:r>
              <a:rPr lang="en-US" sz="1400" b="0">
                <a:solidFill>
                  <a:srgbClr val="FF0000"/>
                </a:solidFill>
                <a:cs typeface="Courier New" pitchFamily="49" charset="0"/>
              </a:rPr>
              <a:t>f</a:t>
            </a:r>
            <a:r>
              <a:rPr lang="en-US" sz="1400" b="0" baseline="-25000">
                <a:solidFill>
                  <a:srgbClr val="FF0000"/>
                </a:solidFill>
                <a:cs typeface="Courier New" pitchFamily="49" charset="0"/>
              </a:rPr>
              <a:t>Hg</a:t>
            </a:r>
            <a:r>
              <a:rPr lang="en-US" sz="1400" b="0">
                <a:solidFill>
                  <a:srgbClr val="FF0000"/>
                </a:solidFill>
                <a:cs typeface="Courier New" pitchFamily="49" charset="0"/>
              </a:rPr>
              <a:t> </a:t>
            </a:r>
            <a:r>
              <a:rPr lang="en-US" sz="1400" b="0" dirty="0">
                <a:solidFill>
                  <a:srgbClr val="FF0000"/>
                </a:solidFill>
                <a:cs typeface="Courier New" pitchFamily="49" charset="0"/>
              </a:rPr>
              <a:t>is a real number proportional to the number of e- </a:t>
            </a:r>
            <a:r>
              <a:rPr lang="en-US" sz="1400" b="0">
                <a:solidFill>
                  <a:srgbClr val="FF0000"/>
                </a:solidFill>
                <a:cs typeface="Courier New" pitchFamily="49" charset="0"/>
              </a:rPr>
              <a:t>in Hg</a:t>
            </a:r>
            <a:endParaRPr lang="en-US" sz="2000" b="0" dirty="0">
              <a:solidFill>
                <a:srgbClr val="FF0000"/>
              </a:solidFill>
            </a:endParaRPr>
          </a:p>
        </p:txBody>
      </p:sp>
      <p:sp>
        <p:nvSpPr>
          <p:cNvPr id="5" name="Rectangle 4"/>
          <p:cNvSpPr/>
          <p:nvPr/>
        </p:nvSpPr>
        <p:spPr>
          <a:xfrm>
            <a:off x="45101" y="1448514"/>
            <a:ext cx="5085553" cy="307777"/>
          </a:xfrm>
          <a:prstGeom prst="rect">
            <a:avLst/>
          </a:prstGeom>
        </p:spPr>
        <p:txBody>
          <a:bodyPr wrap="square">
            <a:spAutoFit/>
          </a:bodyPr>
          <a:lstStyle/>
          <a:p>
            <a:pPr lvl="0" algn="l"/>
            <a:r>
              <a:rPr lang="en-US" sz="1400" b="0" dirty="0">
                <a:solidFill>
                  <a:srgbClr val="FF0000"/>
                </a:solidFill>
                <a:cs typeface="Courier New" pitchFamily="49" charset="0"/>
              </a:rPr>
              <a:t>Hg coordinates (</a:t>
            </a:r>
            <a:r>
              <a:rPr lang="en-US" sz="1400" b="0" dirty="0" err="1">
                <a:solidFill>
                  <a:srgbClr val="FF0000"/>
                </a:solidFill>
                <a:cs typeface="Courier New" pitchFamily="49" charset="0"/>
              </a:rPr>
              <a:t>x,y,z</a:t>
            </a:r>
            <a:r>
              <a:rPr lang="en-US" sz="1400" b="0" dirty="0">
                <a:solidFill>
                  <a:srgbClr val="FF0000"/>
                </a:solidFill>
                <a:cs typeface="Courier New" pitchFamily="49" charset="0"/>
              </a:rPr>
              <a:t>) from Patterson =(0.197, 0.755, 0.935)</a:t>
            </a:r>
          </a:p>
        </p:txBody>
      </p:sp>
      <p:sp>
        <p:nvSpPr>
          <p:cNvPr id="37" name="Text Box 41">
            <a:extLst>
              <a:ext uri="{FF2B5EF4-FFF2-40B4-BE49-F238E27FC236}">
                <a16:creationId xmlns:a16="http://schemas.microsoft.com/office/drawing/2014/main" id="{5777D0A8-9E29-477D-8794-73862762C1D2}"/>
              </a:ext>
            </a:extLst>
          </p:cNvPr>
          <p:cNvSpPr txBox="1">
            <a:spLocks noChangeArrowheads="1"/>
          </p:cNvSpPr>
          <p:nvPr/>
        </p:nvSpPr>
        <p:spPr bwMode="auto">
          <a:xfrm>
            <a:off x="6614217" y="3881411"/>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200" b="0" dirty="0"/>
              <a:t>-250</a:t>
            </a:r>
          </a:p>
        </p:txBody>
      </p:sp>
      <p:sp>
        <p:nvSpPr>
          <p:cNvPr id="38" name="Line 6">
            <a:extLst>
              <a:ext uri="{FF2B5EF4-FFF2-40B4-BE49-F238E27FC236}">
                <a16:creationId xmlns:a16="http://schemas.microsoft.com/office/drawing/2014/main" id="{2A016E6F-F1D7-4AC3-94AE-58E844805E2C}"/>
              </a:ext>
            </a:extLst>
          </p:cNvPr>
          <p:cNvSpPr>
            <a:spLocks noChangeShapeType="1"/>
          </p:cNvSpPr>
          <p:nvPr/>
        </p:nvSpPr>
        <p:spPr bwMode="auto">
          <a:xfrm>
            <a:off x="6621240" y="1911679"/>
            <a:ext cx="2594" cy="298825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Line 7">
            <a:extLst>
              <a:ext uri="{FF2B5EF4-FFF2-40B4-BE49-F238E27FC236}">
                <a16:creationId xmlns:a16="http://schemas.microsoft.com/office/drawing/2014/main" id="{3F20D232-2E01-44BF-947E-5542B345B144}"/>
              </a:ext>
            </a:extLst>
          </p:cNvPr>
          <p:cNvSpPr>
            <a:spLocks noChangeShapeType="1"/>
          </p:cNvSpPr>
          <p:nvPr/>
        </p:nvSpPr>
        <p:spPr bwMode="auto">
          <a:xfrm flipH="1">
            <a:off x="5131251" y="3413839"/>
            <a:ext cx="298826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Oval 9">
            <a:extLst>
              <a:ext uri="{FF2B5EF4-FFF2-40B4-BE49-F238E27FC236}">
                <a16:creationId xmlns:a16="http://schemas.microsoft.com/office/drawing/2014/main" id="{A62FFB66-D6FF-4270-8F96-3332346F516E}"/>
              </a:ext>
            </a:extLst>
          </p:cNvPr>
          <p:cNvSpPr>
            <a:spLocks noChangeAspect="1" noChangeArrowheads="1"/>
          </p:cNvSpPr>
          <p:nvPr/>
        </p:nvSpPr>
        <p:spPr bwMode="auto">
          <a:xfrm>
            <a:off x="5168114" y="1966045"/>
            <a:ext cx="2904589" cy="2901981"/>
          </a:xfrm>
          <a:prstGeom prst="ellipse">
            <a:avLst/>
          </a:prstGeom>
          <a:noFill/>
          <a:ln w="57150" algn="ctr">
            <a:solidFill>
              <a:srgbClr val="33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n-US"/>
          </a:p>
        </p:txBody>
      </p:sp>
      <p:sp>
        <p:nvSpPr>
          <p:cNvPr id="49" name="Text Box 36">
            <a:extLst>
              <a:ext uri="{FF2B5EF4-FFF2-40B4-BE49-F238E27FC236}">
                <a16:creationId xmlns:a16="http://schemas.microsoft.com/office/drawing/2014/main" id="{5C48FC95-3CFA-4211-BCBE-E446EDDB0C55}"/>
              </a:ext>
            </a:extLst>
          </p:cNvPr>
          <p:cNvSpPr txBox="1">
            <a:spLocks noChangeArrowheads="1"/>
          </p:cNvSpPr>
          <p:nvPr/>
        </p:nvSpPr>
        <p:spPr bwMode="auto">
          <a:xfrm>
            <a:off x="8007965" y="3413839"/>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55" name="Text Box 37">
            <a:extLst>
              <a:ext uri="{FF2B5EF4-FFF2-40B4-BE49-F238E27FC236}">
                <a16:creationId xmlns:a16="http://schemas.microsoft.com/office/drawing/2014/main" id="{53F8303F-3AB4-4B90-B084-09CD5A6FC16A}"/>
              </a:ext>
            </a:extLst>
          </p:cNvPr>
          <p:cNvSpPr txBox="1">
            <a:spLocks noChangeArrowheads="1"/>
          </p:cNvSpPr>
          <p:nvPr/>
        </p:nvSpPr>
        <p:spPr bwMode="auto">
          <a:xfrm>
            <a:off x="6714895" y="1764824"/>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56" name="Text Box 40">
            <a:extLst>
              <a:ext uri="{FF2B5EF4-FFF2-40B4-BE49-F238E27FC236}">
                <a16:creationId xmlns:a16="http://schemas.microsoft.com/office/drawing/2014/main" id="{1AE9AA5F-FD27-4A9E-BFA5-75E6BD235EA7}"/>
              </a:ext>
            </a:extLst>
          </p:cNvPr>
          <p:cNvSpPr txBox="1">
            <a:spLocks noChangeArrowheads="1"/>
          </p:cNvSpPr>
          <p:nvPr/>
        </p:nvSpPr>
        <p:spPr bwMode="auto">
          <a:xfrm>
            <a:off x="4924086" y="3413839"/>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57" name="Text Box 42">
            <a:extLst>
              <a:ext uri="{FF2B5EF4-FFF2-40B4-BE49-F238E27FC236}">
                <a16:creationId xmlns:a16="http://schemas.microsoft.com/office/drawing/2014/main" id="{CE248A19-FB75-4E2C-9967-13903698504B}"/>
              </a:ext>
            </a:extLst>
          </p:cNvPr>
          <p:cNvSpPr txBox="1">
            <a:spLocks noChangeArrowheads="1"/>
          </p:cNvSpPr>
          <p:nvPr/>
        </p:nvSpPr>
        <p:spPr bwMode="auto">
          <a:xfrm>
            <a:off x="6624535" y="4855576"/>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200" b="0" dirty="0"/>
              <a:t>-500</a:t>
            </a:r>
          </a:p>
        </p:txBody>
      </p:sp>
      <p:sp>
        <p:nvSpPr>
          <p:cNvPr id="58" name="Text Box 35">
            <a:extLst>
              <a:ext uri="{FF2B5EF4-FFF2-40B4-BE49-F238E27FC236}">
                <a16:creationId xmlns:a16="http://schemas.microsoft.com/office/drawing/2014/main" id="{C4BF1E5E-56F9-4281-B57D-EA5D1B258CDE}"/>
              </a:ext>
            </a:extLst>
          </p:cNvPr>
          <p:cNvSpPr txBox="1">
            <a:spLocks noChangeArrowheads="1"/>
          </p:cNvSpPr>
          <p:nvPr/>
        </p:nvSpPr>
        <p:spPr bwMode="auto">
          <a:xfrm>
            <a:off x="7083272" y="3413839"/>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60" name="Text Box 35">
            <a:extLst>
              <a:ext uri="{FF2B5EF4-FFF2-40B4-BE49-F238E27FC236}">
                <a16:creationId xmlns:a16="http://schemas.microsoft.com/office/drawing/2014/main" id="{882B5059-0084-45CD-B18E-2659F89E34D8}"/>
              </a:ext>
            </a:extLst>
          </p:cNvPr>
          <p:cNvSpPr txBox="1">
            <a:spLocks noChangeArrowheads="1"/>
          </p:cNvSpPr>
          <p:nvPr/>
        </p:nvSpPr>
        <p:spPr bwMode="auto">
          <a:xfrm>
            <a:off x="5866160" y="3413839"/>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61" name="Text Box 35">
            <a:extLst>
              <a:ext uri="{FF2B5EF4-FFF2-40B4-BE49-F238E27FC236}">
                <a16:creationId xmlns:a16="http://schemas.microsoft.com/office/drawing/2014/main" id="{B0870DAA-6C86-4983-93BE-8BCA8BFEEFFA}"/>
              </a:ext>
            </a:extLst>
          </p:cNvPr>
          <p:cNvSpPr txBox="1">
            <a:spLocks noChangeArrowheads="1"/>
          </p:cNvSpPr>
          <p:nvPr/>
        </p:nvSpPr>
        <p:spPr bwMode="auto">
          <a:xfrm>
            <a:off x="6704753" y="2690822"/>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62" name="Line 26">
            <a:extLst>
              <a:ext uri="{FF2B5EF4-FFF2-40B4-BE49-F238E27FC236}">
                <a16:creationId xmlns:a16="http://schemas.microsoft.com/office/drawing/2014/main" id="{E05F8AB3-AE23-4BD9-B3BD-25789CD443D4}"/>
              </a:ext>
            </a:extLst>
          </p:cNvPr>
          <p:cNvSpPr>
            <a:spLocks noChangeShapeType="1"/>
          </p:cNvSpPr>
          <p:nvPr/>
        </p:nvSpPr>
        <p:spPr bwMode="auto">
          <a:xfrm>
            <a:off x="6555611" y="1905183"/>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Line 28">
            <a:extLst>
              <a:ext uri="{FF2B5EF4-FFF2-40B4-BE49-F238E27FC236}">
                <a16:creationId xmlns:a16="http://schemas.microsoft.com/office/drawing/2014/main" id="{04BEC532-A1EB-47A8-981A-A6EEF10049E1}"/>
              </a:ext>
            </a:extLst>
          </p:cNvPr>
          <p:cNvSpPr>
            <a:spLocks noChangeShapeType="1"/>
          </p:cNvSpPr>
          <p:nvPr/>
        </p:nvSpPr>
        <p:spPr bwMode="auto">
          <a:xfrm rot="16200000">
            <a:off x="8057707"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Line 31">
            <a:extLst>
              <a:ext uri="{FF2B5EF4-FFF2-40B4-BE49-F238E27FC236}">
                <a16:creationId xmlns:a16="http://schemas.microsoft.com/office/drawing/2014/main" id="{0A19E307-2A89-448E-AF60-34D41024B968}"/>
              </a:ext>
            </a:extLst>
          </p:cNvPr>
          <p:cNvSpPr>
            <a:spLocks noChangeShapeType="1"/>
          </p:cNvSpPr>
          <p:nvPr/>
        </p:nvSpPr>
        <p:spPr bwMode="auto">
          <a:xfrm>
            <a:off x="6555611" y="4024980"/>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Line 32">
            <a:extLst>
              <a:ext uri="{FF2B5EF4-FFF2-40B4-BE49-F238E27FC236}">
                <a16:creationId xmlns:a16="http://schemas.microsoft.com/office/drawing/2014/main" id="{8DE3F9CA-A818-4D16-BE4D-3C81CB907B9E}"/>
              </a:ext>
            </a:extLst>
          </p:cNvPr>
          <p:cNvSpPr>
            <a:spLocks noChangeShapeType="1"/>
          </p:cNvSpPr>
          <p:nvPr/>
        </p:nvSpPr>
        <p:spPr bwMode="auto">
          <a:xfrm>
            <a:off x="6555611" y="4914240"/>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Line 27">
            <a:extLst>
              <a:ext uri="{FF2B5EF4-FFF2-40B4-BE49-F238E27FC236}">
                <a16:creationId xmlns:a16="http://schemas.microsoft.com/office/drawing/2014/main" id="{341C0C4B-B554-421C-B31D-B7A79058ECEB}"/>
              </a:ext>
            </a:extLst>
          </p:cNvPr>
          <p:cNvSpPr>
            <a:spLocks noChangeShapeType="1"/>
          </p:cNvSpPr>
          <p:nvPr/>
        </p:nvSpPr>
        <p:spPr bwMode="auto">
          <a:xfrm rot="16200000">
            <a:off x="7162065"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Line 27">
            <a:extLst>
              <a:ext uri="{FF2B5EF4-FFF2-40B4-BE49-F238E27FC236}">
                <a16:creationId xmlns:a16="http://schemas.microsoft.com/office/drawing/2014/main" id="{B1FB72A3-B5E2-416B-B4BE-5F27300434F0}"/>
              </a:ext>
            </a:extLst>
          </p:cNvPr>
          <p:cNvSpPr>
            <a:spLocks noChangeShapeType="1"/>
          </p:cNvSpPr>
          <p:nvPr/>
        </p:nvSpPr>
        <p:spPr bwMode="auto">
          <a:xfrm rot="16200000">
            <a:off x="5961717"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Line 31">
            <a:extLst>
              <a:ext uri="{FF2B5EF4-FFF2-40B4-BE49-F238E27FC236}">
                <a16:creationId xmlns:a16="http://schemas.microsoft.com/office/drawing/2014/main" id="{B32B3E00-84E4-4A5F-8D4B-BB051752EB63}"/>
              </a:ext>
            </a:extLst>
          </p:cNvPr>
          <p:cNvSpPr>
            <a:spLocks noChangeShapeType="1"/>
          </p:cNvSpPr>
          <p:nvPr/>
        </p:nvSpPr>
        <p:spPr bwMode="auto">
          <a:xfrm>
            <a:off x="6555611" y="282596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Text Box 43">
            <a:extLst>
              <a:ext uri="{FF2B5EF4-FFF2-40B4-BE49-F238E27FC236}">
                <a16:creationId xmlns:a16="http://schemas.microsoft.com/office/drawing/2014/main" id="{6C6A89DD-8DB7-4246-8A97-5919CBA43B6C}"/>
              </a:ext>
            </a:extLst>
          </p:cNvPr>
          <p:cNvSpPr txBox="1">
            <a:spLocks noChangeArrowheads="1"/>
          </p:cNvSpPr>
          <p:nvPr/>
        </p:nvSpPr>
        <p:spPr bwMode="auto">
          <a:xfrm>
            <a:off x="7667815" y="2023760"/>
            <a:ext cx="680301"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solidFill>
                  <a:srgbClr val="3366FF"/>
                </a:solidFill>
              </a:rPr>
              <a:t>|F</a:t>
            </a:r>
            <a:r>
              <a:rPr lang="en-US" altLang="en-US" sz="2000" baseline="-25000" dirty="0">
                <a:solidFill>
                  <a:srgbClr val="3366FF"/>
                </a:solidFill>
              </a:rPr>
              <a:t>P </a:t>
            </a:r>
            <a:r>
              <a:rPr lang="en-US" altLang="en-US" sz="2000" dirty="0">
                <a:solidFill>
                  <a:srgbClr val="3366FF"/>
                </a:solidFill>
              </a:rPr>
              <a:t>|</a:t>
            </a:r>
          </a:p>
        </p:txBody>
      </p:sp>
      <p:sp>
        <p:nvSpPr>
          <p:cNvPr id="70" name="Line 30">
            <a:extLst>
              <a:ext uri="{FF2B5EF4-FFF2-40B4-BE49-F238E27FC236}">
                <a16:creationId xmlns:a16="http://schemas.microsoft.com/office/drawing/2014/main" id="{9B675C4A-7CE5-426E-89DC-85B4BEE648CC}"/>
              </a:ext>
            </a:extLst>
          </p:cNvPr>
          <p:cNvSpPr>
            <a:spLocks noChangeShapeType="1"/>
          </p:cNvSpPr>
          <p:nvPr/>
        </p:nvSpPr>
        <p:spPr bwMode="auto">
          <a:xfrm rot="16200000">
            <a:off x="5058034"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Text Box 4">
            <a:extLst>
              <a:ext uri="{FF2B5EF4-FFF2-40B4-BE49-F238E27FC236}">
                <a16:creationId xmlns:a16="http://schemas.microsoft.com/office/drawing/2014/main" id="{CCD7C836-B40B-4493-936A-5152FC465A8F}"/>
              </a:ext>
            </a:extLst>
          </p:cNvPr>
          <p:cNvSpPr txBox="1">
            <a:spLocks noChangeArrowheads="1"/>
          </p:cNvSpPr>
          <p:nvPr/>
        </p:nvSpPr>
        <p:spPr bwMode="auto">
          <a:xfrm>
            <a:off x="5952603" y="1531614"/>
            <a:ext cx="13388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0" dirty="0"/>
              <a:t>Imaginary axis</a:t>
            </a:r>
          </a:p>
        </p:txBody>
      </p:sp>
      <p:sp>
        <p:nvSpPr>
          <p:cNvPr id="72" name="Text Box 3">
            <a:extLst>
              <a:ext uri="{FF2B5EF4-FFF2-40B4-BE49-F238E27FC236}">
                <a16:creationId xmlns:a16="http://schemas.microsoft.com/office/drawing/2014/main" id="{3CBAC601-A15C-49FF-843D-14F2FFA93B06}"/>
              </a:ext>
            </a:extLst>
          </p:cNvPr>
          <p:cNvSpPr txBox="1">
            <a:spLocks noChangeArrowheads="1"/>
          </p:cNvSpPr>
          <p:nvPr/>
        </p:nvSpPr>
        <p:spPr bwMode="auto">
          <a:xfrm>
            <a:off x="8165148" y="3204645"/>
            <a:ext cx="602650" cy="20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400" b="0" dirty="0"/>
              <a:t>Real axis</a:t>
            </a:r>
          </a:p>
        </p:txBody>
      </p:sp>
      <p:sp>
        <p:nvSpPr>
          <p:cNvPr id="3" name="Rectangle 2">
            <a:extLst>
              <a:ext uri="{FF2B5EF4-FFF2-40B4-BE49-F238E27FC236}">
                <a16:creationId xmlns:a16="http://schemas.microsoft.com/office/drawing/2014/main" id="{143E0A6A-4035-45AF-94BA-0BD10315D486}"/>
              </a:ext>
            </a:extLst>
          </p:cNvPr>
          <p:cNvSpPr/>
          <p:nvPr/>
        </p:nvSpPr>
        <p:spPr>
          <a:xfrm>
            <a:off x="4482158" y="1962554"/>
            <a:ext cx="394660" cy="523220"/>
          </a:xfrm>
          <a:prstGeom prst="rect">
            <a:avLst/>
          </a:prstGeom>
        </p:spPr>
        <p:txBody>
          <a:bodyPr wrap="none">
            <a:spAutoFit/>
          </a:bodyPr>
          <a:lstStyle/>
          <a:p>
            <a:r>
              <a:rPr lang="en-US" b="0" dirty="0">
                <a:solidFill>
                  <a:srgbClr val="FF0000"/>
                </a:solidFill>
                <a:cs typeface="Courier New" pitchFamily="49" charset="0"/>
              </a:rPr>
              <a:t>+</a:t>
            </a:r>
            <a:endParaRPr lang="en-US" dirty="0"/>
          </a:p>
        </p:txBody>
      </p:sp>
    </p:spTree>
    <p:extLst>
      <p:ext uri="{BB962C8B-B14F-4D97-AF65-F5344CB8AC3E}">
        <p14:creationId xmlns:p14="http://schemas.microsoft.com/office/powerpoint/2010/main" val="391439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nodeType="withEffect">
                                  <p:stCondLst>
                                    <p:cond delay="0"/>
                                  </p:stCondLst>
                                  <p:iterate type="wd">
                                    <p:tmPct val="10000"/>
                                  </p:iterate>
                                  <p:childTnLst>
                                    <p:set>
                                      <p:cBhvr>
                                        <p:cTn id="8" dur="1" fill="hold">
                                          <p:stCondLst>
                                            <p:cond delay="0"/>
                                          </p:stCondLst>
                                        </p:cTn>
                                        <p:tgtEl>
                                          <p:spTgt spid="2">
                                            <p:txEl>
                                              <p:pRg st="1" end="1"/>
                                            </p:txEl>
                                          </p:spTgt>
                                        </p:tgtEl>
                                        <p:attrNameLst>
                                          <p:attrName>style.visibility</p:attrName>
                                        </p:attrNameLst>
                                      </p:cBhvr>
                                      <p:to>
                                        <p:strVal val="visible"/>
                                      </p:to>
                                    </p:set>
                                    <p:animEffect transition="in" filter="fade">
                                      <p:cBhvr>
                                        <p:cTn id="9" dur="500"/>
                                        <p:tgtEl>
                                          <p:spTgt spid="2">
                                            <p:txEl>
                                              <p:pRg st="1" end="1"/>
                                            </p:txEl>
                                          </p:spTgt>
                                        </p:tgtEl>
                                      </p:cBhvr>
                                    </p:animEffect>
                                  </p:childTnLst>
                                </p:cTn>
                              </p:par>
                            </p:childTnLst>
                          </p:cTn>
                        </p:par>
                        <p:par>
                          <p:cTn id="10" fill="hold">
                            <p:stCondLst>
                              <p:cond delay="1150"/>
                            </p:stCondLst>
                            <p:childTnLst>
                              <p:par>
                                <p:cTn id="11" presetID="10" presetClass="entr" presetSubtype="0" fill="hold" nodeType="afterEffect">
                                  <p:stCondLst>
                                    <p:cond delay="0"/>
                                  </p:stCondLst>
                                  <p:iterate type="wd">
                                    <p:tmPct val="10000"/>
                                  </p:iterate>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par>
                          <p:cTn id="14" fill="hold">
                            <p:stCondLst>
                              <p:cond delay="2300"/>
                            </p:stCondLst>
                            <p:childTnLst>
                              <p:par>
                                <p:cTn id="15" presetID="10" presetClass="entr" presetSubtype="0" fill="hold" nodeType="afterEffect">
                                  <p:stCondLst>
                                    <p:cond delay="0"/>
                                  </p:stCondLst>
                                  <p:iterate type="wd">
                                    <p:tmPct val="10000"/>
                                  </p:iterate>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par>
                          <p:cTn id="18" fill="hold">
                            <p:stCondLst>
                              <p:cond delay="3450"/>
                            </p:stCondLst>
                            <p:childTnLst>
                              <p:par>
                                <p:cTn id="19" presetID="10" presetClass="entr" presetSubtype="0" fill="hold" nodeType="afterEffect">
                                  <p:stCondLst>
                                    <p:cond delay="0"/>
                                  </p:stCondLst>
                                  <p:iterate type="wd">
                                    <p:tmPct val="10000"/>
                                  </p:iterate>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childTnLst>
                          </p:cTn>
                        </p:par>
                        <p:par>
                          <p:cTn id="22" fill="hold">
                            <p:stCondLst>
                              <p:cond delay="4600"/>
                            </p:stCondLst>
                            <p:childTnLst>
                              <p:par>
                                <p:cTn id="23" presetID="10" presetClass="entr" presetSubtype="0" fill="hold" nodeType="afterEffect">
                                  <p:stCondLst>
                                    <p:cond delay="0"/>
                                  </p:stCondLst>
                                  <p:iterate type="wd">
                                    <p:tmPct val="10000"/>
                                  </p:iterate>
                                  <p:childTnLst>
                                    <p:set>
                                      <p:cBhvr>
                                        <p:cTn id="24" dur="1" fill="hold">
                                          <p:stCondLst>
                                            <p:cond delay="0"/>
                                          </p:stCondLst>
                                        </p:cTn>
                                        <p:tgtEl>
                                          <p:spTgt spid="2">
                                            <p:txEl>
                                              <p:pRg st="5" end="5"/>
                                            </p:txEl>
                                          </p:spTgt>
                                        </p:tgtEl>
                                        <p:attrNameLst>
                                          <p:attrName>style.visibility</p:attrName>
                                        </p:attrNameLst>
                                      </p:cBhvr>
                                      <p:to>
                                        <p:strVal val="visible"/>
                                      </p:to>
                                    </p:set>
                                    <p:animEffect transition="in" filter="fade">
                                      <p:cBhvr>
                                        <p:cTn id="25" dur="500"/>
                                        <p:tgtEl>
                                          <p:spTgt spid="2">
                                            <p:txEl>
                                              <p:pRg st="5" end="5"/>
                                            </p:txEl>
                                          </p:spTgt>
                                        </p:tgtEl>
                                      </p:cBhvr>
                                    </p:animEffect>
                                  </p:childTnLst>
                                </p:cTn>
                              </p:par>
                            </p:childTnLst>
                          </p:cTn>
                        </p:par>
                        <p:par>
                          <p:cTn id="26" fill="hold">
                            <p:stCondLst>
                              <p:cond delay="5750"/>
                            </p:stCondLst>
                            <p:childTnLst>
                              <p:par>
                                <p:cTn id="27" presetID="10" presetClass="entr" presetSubtype="0" fill="hold" nodeType="afterEffect">
                                  <p:stCondLst>
                                    <p:cond delay="0"/>
                                  </p:stCondLst>
                                  <p:iterate type="wd">
                                    <p:tmPct val="10000"/>
                                  </p:iterate>
                                  <p:childTnLst>
                                    <p:set>
                                      <p:cBhvr>
                                        <p:cTn id="28" dur="1" fill="hold">
                                          <p:stCondLst>
                                            <p:cond delay="0"/>
                                          </p:stCondLst>
                                        </p:cTn>
                                        <p:tgtEl>
                                          <p:spTgt spid="2">
                                            <p:txEl>
                                              <p:pRg st="6" end="6"/>
                                            </p:txEl>
                                          </p:spTgt>
                                        </p:tgtEl>
                                        <p:attrNameLst>
                                          <p:attrName>style.visibility</p:attrName>
                                        </p:attrNameLst>
                                      </p:cBhvr>
                                      <p:to>
                                        <p:strVal val="visible"/>
                                      </p:to>
                                    </p:set>
                                    <p:animEffect transition="in" filter="fade">
                                      <p:cBhvr>
                                        <p:cTn id="29" dur="500"/>
                                        <p:tgtEl>
                                          <p:spTgt spid="2">
                                            <p:txEl>
                                              <p:pRg st="6" end="6"/>
                                            </p:txEl>
                                          </p:spTgt>
                                        </p:tgtEl>
                                      </p:cBhvr>
                                    </p:animEffect>
                                  </p:childTnLst>
                                </p:cTn>
                              </p:par>
                            </p:childTnLst>
                          </p:cTn>
                        </p:par>
                        <p:par>
                          <p:cTn id="30" fill="hold">
                            <p:stCondLst>
                              <p:cond delay="6900"/>
                            </p:stCondLst>
                            <p:childTnLst>
                              <p:par>
                                <p:cTn id="31" presetID="10" presetClass="entr" presetSubtype="0" fill="hold" nodeType="afterEffect">
                                  <p:stCondLst>
                                    <p:cond delay="0"/>
                                  </p:stCondLst>
                                  <p:iterate type="wd">
                                    <p:tmPct val="10000"/>
                                  </p:iterate>
                                  <p:childTnLst>
                                    <p:set>
                                      <p:cBhvr>
                                        <p:cTn id="32" dur="1" fill="hold">
                                          <p:stCondLst>
                                            <p:cond delay="0"/>
                                          </p:stCondLst>
                                        </p:cTn>
                                        <p:tgtEl>
                                          <p:spTgt spid="2">
                                            <p:txEl>
                                              <p:pRg st="7" end="7"/>
                                            </p:txEl>
                                          </p:spTgt>
                                        </p:tgtEl>
                                        <p:attrNameLst>
                                          <p:attrName>style.visibility</p:attrName>
                                        </p:attrNameLst>
                                      </p:cBhvr>
                                      <p:to>
                                        <p:strVal val="visible"/>
                                      </p:to>
                                    </p:set>
                                    <p:animEffect transition="in" filter="fade">
                                      <p:cBhvr>
                                        <p:cTn id="33"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 Box 41">
            <a:extLst>
              <a:ext uri="{FF2B5EF4-FFF2-40B4-BE49-F238E27FC236}">
                <a16:creationId xmlns:a16="http://schemas.microsoft.com/office/drawing/2014/main" id="{47352AF9-9AD8-4249-9CCD-AC1E16B8F2C2}"/>
              </a:ext>
            </a:extLst>
          </p:cNvPr>
          <p:cNvSpPr txBox="1">
            <a:spLocks noChangeArrowheads="1"/>
          </p:cNvSpPr>
          <p:nvPr/>
        </p:nvSpPr>
        <p:spPr bwMode="auto">
          <a:xfrm>
            <a:off x="6614217" y="3881411"/>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200" b="0" dirty="0"/>
              <a:t>-250</a:t>
            </a:r>
          </a:p>
        </p:txBody>
      </p:sp>
      <p:sp>
        <p:nvSpPr>
          <p:cNvPr id="214018" name="Rectangle 2"/>
          <p:cNvSpPr>
            <a:spLocks noChangeArrowheads="1"/>
          </p:cNvSpPr>
          <p:nvPr/>
        </p:nvSpPr>
        <p:spPr bwMode="auto">
          <a:xfrm>
            <a:off x="586244" y="12699"/>
            <a:ext cx="2919277" cy="762000"/>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600" dirty="0"/>
              <a:t>SIR  Phasing</a:t>
            </a:r>
          </a:p>
        </p:txBody>
      </p:sp>
      <p:sp>
        <p:nvSpPr>
          <p:cNvPr id="7" name="Rectangle 6"/>
          <p:cNvSpPr/>
          <p:nvPr/>
        </p:nvSpPr>
        <p:spPr>
          <a:xfrm>
            <a:off x="-32260" y="774699"/>
            <a:ext cx="5162914" cy="707886"/>
          </a:xfrm>
          <a:prstGeom prst="rect">
            <a:avLst/>
          </a:prstGeom>
        </p:spPr>
        <p:txBody>
          <a:bodyPr wrap="square">
            <a:spAutoFit/>
          </a:bodyPr>
          <a:lstStyle/>
          <a:p>
            <a:pPr lvl="0" algn="l">
              <a:defRPr/>
            </a:pPr>
            <a:r>
              <a:rPr lang="en-US" sz="2000" dirty="0">
                <a:solidFill>
                  <a:srgbClr val="DFDEF6">
                    <a:lumMod val="10000"/>
                  </a:srgbClr>
                </a:solidFill>
                <a:latin typeface="Courier New" pitchFamily="49" charset="0"/>
                <a:cs typeface="Courier New" pitchFamily="49" charset="0"/>
              </a:rPr>
              <a:t>H K L  </a:t>
            </a:r>
            <a:r>
              <a:rPr lang="en-US" sz="1600" dirty="0">
                <a:solidFill>
                  <a:srgbClr val="6666FF"/>
                </a:solidFill>
                <a:cs typeface="Courier New" pitchFamily="49" charset="0"/>
              </a:rPr>
              <a:t>|F</a:t>
            </a:r>
            <a:r>
              <a:rPr lang="en-US" sz="1600" baseline="-25000" dirty="0">
                <a:solidFill>
                  <a:srgbClr val="6666FF"/>
                </a:solidFill>
                <a:cs typeface="Courier New" pitchFamily="49" charset="0"/>
              </a:rPr>
              <a:t>P</a:t>
            </a:r>
            <a:r>
              <a:rPr lang="en-US" sz="1600" dirty="0">
                <a:solidFill>
                  <a:srgbClr val="6666FF"/>
                </a:solidFill>
                <a:cs typeface="Courier New" pitchFamily="49" charset="0"/>
              </a:rPr>
              <a:t>|</a:t>
            </a:r>
            <a:r>
              <a:rPr lang="en-US" sz="1600" dirty="0">
                <a:solidFill>
                  <a:srgbClr val="DFDEF6">
                    <a:lumMod val="10000"/>
                  </a:srgbClr>
                </a:solidFill>
                <a:cs typeface="Courier New" pitchFamily="49" charset="0"/>
              </a:rPr>
              <a:t>  </a:t>
            </a:r>
            <a:r>
              <a:rPr lang="en-US" sz="1600" dirty="0">
                <a:solidFill>
                  <a:srgbClr val="33CC33"/>
                </a:solidFill>
                <a:cs typeface="Courier New" pitchFamily="49" charset="0"/>
              </a:rPr>
              <a:t>|</a:t>
            </a:r>
            <a:r>
              <a:rPr lang="en-US" sz="1600" dirty="0">
                <a:solidFill>
                  <a:srgbClr val="00CC00"/>
                </a:solidFill>
                <a:cs typeface="Courier New" pitchFamily="49" charset="0"/>
              </a:rPr>
              <a:t>F</a:t>
            </a:r>
            <a:r>
              <a:rPr lang="en-US" sz="1600" baseline="-25000" dirty="0">
                <a:solidFill>
                  <a:srgbClr val="00CC00"/>
                </a:solidFill>
                <a:cs typeface="Courier New" pitchFamily="49" charset="0"/>
              </a:rPr>
              <a:t>PH </a:t>
            </a:r>
            <a:r>
              <a:rPr lang="en-US" sz="1600" dirty="0">
                <a:solidFill>
                  <a:srgbClr val="00CC00"/>
                </a:solidFill>
                <a:cs typeface="Courier New" pitchFamily="49" charset="0"/>
              </a:rPr>
              <a:t>(+)| </a:t>
            </a:r>
            <a:r>
              <a:rPr lang="en-US" sz="1600" b="0" dirty="0">
                <a:solidFill>
                  <a:srgbClr val="00CC00"/>
                </a:solidFill>
                <a:cs typeface="Courier New" pitchFamily="49" charset="0"/>
              </a:rPr>
              <a:t>|F</a:t>
            </a:r>
            <a:r>
              <a:rPr lang="en-US" sz="1600" b="0" baseline="-25000" dirty="0">
                <a:solidFill>
                  <a:srgbClr val="00CC00"/>
                </a:solidFill>
                <a:cs typeface="Courier New" pitchFamily="49" charset="0"/>
              </a:rPr>
              <a:t>PH </a:t>
            </a:r>
            <a:r>
              <a:rPr lang="en-US" sz="1600" b="0" dirty="0">
                <a:solidFill>
                  <a:srgbClr val="00CC00"/>
                </a:solidFill>
                <a:cs typeface="Courier New" pitchFamily="49" charset="0"/>
              </a:rPr>
              <a:t>(-)|   </a:t>
            </a:r>
            <a:r>
              <a:rPr lang="en-US" sz="1600" b="0" dirty="0">
                <a:solidFill>
                  <a:srgbClr val="FF9933"/>
                </a:solidFill>
                <a:cs typeface="Courier New" pitchFamily="49" charset="0"/>
              </a:rPr>
              <a:t>|</a:t>
            </a:r>
            <a:r>
              <a:rPr lang="en-US" sz="1600" dirty="0">
                <a:solidFill>
                  <a:srgbClr val="FF9933"/>
                </a:solidFill>
                <a:cs typeface="Courier New" pitchFamily="49" charset="0"/>
              </a:rPr>
              <a:t>F</a:t>
            </a:r>
            <a:r>
              <a:rPr lang="en-US" sz="1600" baseline="-25000" dirty="0">
                <a:solidFill>
                  <a:srgbClr val="FF9933"/>
                </a:solidFill>
                <a:cs typeface="Courier New" pitchFamily="49" charset="0"/>
              </a:rPr>
              <a:t>PH </a:t>
            </a:r>
            <a:r>
              <a:rPr lang="en-US" sz="1600" dirty="0">
                <a:solidFill>
                  <a:srgbClr val="FF9933"/>
                </a:solidFill>
                <a:cs typeface="Courier New" pitchFamily="49" charset="0"/>
              </a:rPr>
              <a:t>(+)| </a:t>
            </a:r>
            <a:r>
              <a:rPr lang="en-US" sz="1600" b="0" dirty="0">
                <a:solidFill>
                  <a:srgbClr val="FF9933"/>
                </a:solidFill>
                <a:cs typeface="Courier New" pitchFamily="49" charset="0"/>
              </a:rPr>
              <a:t>|F</a:t>
            </a:r>
            <a:r>
              <a:rPr lang="en-US" sz="1600" b="0" baseline="-25000" dirty="0">
                <a:solidFill>
                  <a:srgbClr val="FF9933"/>
                </a:solidFill>
                <a:cs typeface="Courier New" pitchFamily="49" charset="0"/>
              </a:rPr>
              <a:t>PH </a:t>
            </a:r>
            <a:r>
              <a:rPr lang="en-US" sz="1600" b="0" dirty="0">
                <a:solidFill>
                  <a:srgbClr val="FF9933"/>
                </a:solidFill>
                <a:cs typeface="Courier New" pitchFamily="49" charset="0"/>
              </a:rPr>
              <a:t>(-)|</a:t>
            </a:r>
            <a:endParaRPr lang="en-US" sz="2000" b="0" dirty="0">
              <a:solidFill>
                <a:srgbClr val="FF9933"/>
              </a:solidFill>
              <a:cs typeface="Courier New" pitchFamily="49" charset="0"/>
            </a:endParaRPr>
          </a:p>
          <a:p>
            <a:pPr lvl="0" algn="l">
              <a:defRPr/>
            </a:pPr>
            <a:r>
              <a:rPr lang="en-US" sz="2000" dirty="0">
                <a:solidFill>
                  <a:srgbClr val="DFDEF6">
                    <a:lumMod val="10000"/>
                  </a:srgbClr>
                </a:solidFill>
                <a:latin typeface="Courier New" pitchFamily="49" charset="0"/>
                <a:cs typeface="Courier New" pitchFamily="49" charset="0"/>
              </a:rPr>
              <a:t>9 2 1 </a:t>
            </a:r>
            <a:r>
              <a:rPr lang="en-US" sz="2000" dirty="0">
                <a:solidFill>
                  <a:srgbClr val="3366FF"/>
                </a:solidFill>
                <a:effectLst/>
                <a:latin typeface="Courier New" pitchFamily="49" charset="0"/>
                <a:cs typeface="Courier New" pitchFamily="49" charset="0"/>
              </a:rPr>
              <a:t>486</a:t>
            </a:r>
            <a:r>
              <a:rPr lang="en-US" sz="2000" dirty="0">
                <a:solidFill>
                  <a:srgbClr val="6666FF"/>
                </a:solidFill>
                <a:latin typeface="Courier New" pitchFamily="49" charset="0"/>
                <a:cs typeface="Courier New" pitchFamily="49" charset="0"/>
              </a:rPr>
              <a:t>  </a:t>
            </a:r>
            <a:r>
              <a:rPr lang="en-US" sz="2000" dirty="0">
                <a:solidFill>
                  <a:srgbClr val="33CC33"/>
                </a:solidFill>
                <a:latin typeface="Courier New" pitchFamily="49" charset="0"/>
                <a:cs typeface="Courier New" pitchFamily="49" charset="0"/>
              </a:rPr>
              <a:t>586 </a:t>
            </a:r>
            <a:r>
              <a:rPr lang="en-US" sz="2000" b="0" dirty="0">
                <a:solidFill>
                  <a:srgbClr val="33CC33"/>
                </a:solidFill>
                <a:latin typeface="Courier New" pitchFamily="49" charset="0"/>
                <a:cs typeface="Courier New" pitchFamily="49" charset="0"/>
              </a:rPr>
              <a:t>611</a:t>
            </a:r>
            <a:r>
              <a:rPr lang="en-US" sz="2000" dirty="0">
                <a:solidFill>
                  <a:srgbClr val="6666FF"/>
                </a:solidFill>
                <a:latin typeface="Courier New" pitchFamily="49" charset="0"/>
                <a:cs typeface="Courier New" pitchFamily="49" charset="0"/>
              </a:rPr>
              <a:t>   </a:t>
            </a:r>
            <a:r>
              <a:rPr lang="en-US" sz="2000" dirty="0">
                <a:solidFill>
                  <a:srgbClr val="FF9933"/>
                </a:solidFill>
                <a:latin typeface="Courier New" pitchFamily="49" charset="0"/>
                <a:cs typeface="Courier New" pitchFamily="49" charset="0"/>
              </a:rPr>
              <a:t>536 </a:t>
            </a:r>
            <a:r>
              <a:rPr lang="en-US" sz="2000" b="0" dirty="0">
                <a:solidFill>
                  <a:srgbClr val="FF9933"/>
                </a:solidFill>
                <a:latin typeface="Courier New" pitchFamily="49" charset="0"/>
                <a:cs typeface="Courier New" pitchFamily="49" charset="0"/>
              </a:rPr>
              <a:t>499</a:t>
            </a:r>
          </a:p>
        </p:txBody>
      </p:sp>
      <p:sp>
        <p:nvSpPr>
          <p:cNvPr id="49" name="Rectangle 48"/>
          <p:cNvSpPr/>
          <p:nvPr/>
        </p:nvSpPr>
        <p:spPr>
          <a:xfrm>
            <a:off x="117691" y="2491878"/>
            <a:ext cx="1928191" cy="830997"/>
          </a:xfrm>
          <a:prstGeom prst="rect">
            <a:avLst/>
          </a:prstGeom>
        </p:spPr>
        <p:txBody>
          <a:bodyPr wrap="square">
            <a:spAutoFit/>
          </a:bodyPr>
          <a:lstStyle/>
          <a:p>
            <a:pPr lvl="0" algn="l">
              <a:defRPr/>
            </a:pPr>
            <a:r>
              <a:rPr lang="en-US" sz="2400" dirty="0">
                <a:solidFill>
                  <a:srgbClr val="FF0000"/>
                </a:solidFill>
                <a:latin typeface="Courier New" pitchFamily="49" charset="0"/>
                <a:cs typeface="Courier New" pitchFamily="49" charset="0"/>
              </a:rPr>
              <a:t>|</a:t>
            </a:r>
            <a:r>
              <a:rPr lang="en-US" sz="2400" dirty="0" err="1">
                <a:solidFill>
                  <a:srgbClr val="FF0000"/>
                </a:solidFill>
                <a:latin typeface="Courier New" pitchFamily="49" charset="0"/>
                <a:cs typeface="Courier New" pitchFamily="49" charset="0"/>
              </a:rPr>
              <a:t>f</a:t>
            </a:r>
            <a:r>
              <a:rPr lang="en-US" sz="2400" baseline="-25000" dirty="0" err="1">
                <a:solidFill>
                  <a:srgbClr val="FF0000"/>
                </a:solidFill>
                <a:latin typeface="Courier New" pitchFamily="49" charset="0"/>
                <a:cs typeface="Courier New" pitchFamily="49" charset="0"/>
              </a:rPr>
              <a:t>Hg</a:t>
            </a:r>
            <a:r>
              <a:rPr lang="en-US" sz="2400" dirty="0">
                <a:solidFill>
                  <a:srgbClr val="FF0000"/>
                </a:solidFill>
                <a:latin typeface="Courier New" pitchFamily="49" charset="0"/>
                <a:cs typeface="Courier New" pitchFamily="49" charset="0"/>
              </a:rPr>
              <a:t>|=282 </a:t>
            </a:r>
          </a:p>
          <a:p>
            <a:pPr algn="l">
              <a:defRPr/>
            </a:pPr>
            <a:r>
              <a:rPr lang="en-US" sz="2400" dirty="0">
                <a:solidFill>
                  <a:srgbClr val="FF0000"/>
                </a:solidFill>
                <a:latin typeface="Symbol" pitchFamily="18" charset="2"/>
                <a:cs typeface="Courier New" pitchFamily="49" charset="0"/>
              </a:rPr>
              <a:t>    </a:t>
            </a:r>
            <a:r>
              <a:rPr lang="en-US" sz="2400" dirty="0" err="1">
                <a:solidFill>
                  <a:srgbClr val="FF0000"/>
                </a:solidFill>
                <a:latin typeface="Symbol" pitchFamily="18" charset="2"/>
                <a:cs typeface="Courier New" pitchFamily="49" charset="0"/>
              </a:rPr>
              <a:t>a</a:t>
            </a:r>
            <a:r>
              <a:rPr lang="en-US" sz="2400" baseline="-25000" dirty="0" err="1">
                <a:solidFill>
                  <a:srgbClr val="FF0000"/>
                </a:solidFill>
                <a:latin typeface="Courier New" pitchFamily="49" charset="0"/>
                <a:cs typeface="Courier New" pitchFamily="49" charset="0"/>
              </a:rPr>
              <a:t>Hg</a:t>
            </a:r>
            <a:r>
              <a:rPr lang="en-US" sz="2400" dirty="0">
                <a:solidFill>
                  <a:srgbClr val="FF0000"/>
                </a:solidFill>
                <a:latin typeface="Courier New" pitchFamily="49" charset="0"/>
                <a:cs typeface="Courier New" pitchFamily="49" charset="0"/>
              </a:rPr>
              <a:t>=58°</a:t>
            </a:r>
            <a:endParaRPr lang="en-US" sz="2400" b="0" dirty="0">
              <a:solidFill>
                <a:srgbClr val="FF0000"/>
              </a:solidFill>
              <a:latin typeface="Courier New" pitchFamily="49" charset="0"/>
              <a:cs typeface="Courier New" pitchFamily="49" charset="0"/>
            </a:endParaRPr>
          </a:p>
        </p:txBody>
      </p:sp>
      <p:sp>
        <p:nvSpPr>
          <p:cNvPr id="4" name="Rectangle 3"/>
          <p:cNvSpPr/>
          <p:nvPr/>
        </p:nvSpPr>
        <p:spPr bwMode="auto">
          <a:xfrm>
            <a:off x="2307525" y="774699"/>
            <a:ext cx="3133725" cy="707886"/>
          </a:xfrm>
          <a:prstGeom prst="rect">
            <a:avLst/>
          </a:prstGeom>
          <a:solidFill>
            <a:schemeClr val="bg1"/>
          </a:solidFill>
          <a:ln w="571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Helvetica" pitchFamily="34" charset="0"/>
            </a:endParaRPr>
          </a:p>
        </p:txBody>
      </p:sp>
      <p:grpSp>
        <p:nvGrpSpPr>
          <p:cNvPr id="48" name="Group 47"/>
          <p:cNvGrpSpPr/>
          <p:nvPr/>
        </p:nvGrpSpPr>
        <p:grpSpPr>
          <a:xfrm>
            <a:off x="4256130" y="88989"/>
            <a:ext cx="4286455" cy="696024"/>
            <a:chOff x="3860203" y="-502787"/>
            <a:chExt cx="3485639" cy="696024"/>
          </a:xfrm>
        </p:grpSpPr>
        <p:sp>
          <p:nvSpPr>
            <p:cNvPr id="50" name="Rectangle 9"/>
            <p:cNvSpPr>
              <a:spLocks noChangeArrowheads="1"/>
            </p:cNvSpPr>
            <p:nvPr/>
          </p:nvSpPr>
          <p:spPr bwMode="auto">
            <a:xfrm>
              <a:off x="3860203" y="-502787"/>
              <a:ext cx="3485639" cy="69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defRPr/>
              </a:pPr>
              <a:r>
                <a:rPr lang="en-US" sz="3600" dirty="0">
                  <a:solidFill>
                    <a:srgbClr val="3366FF"/>
                  </a:solidFill>
                </a:rPr>
                <a:t>F</a:t>
              </a:r>
              <a:r>
                <a:rPr lang="en-US" sz="3600" baseline="-25000" dirty="0">
                  <a:solidFill>
                    <a:srgbClr val="3366FF"/>
                  </a:solidFill>
                </a:rPr>
                <a:t>P</a:t>
              </a:r>
              <a:r>
                <a:rPr lang="en-US" sz="3600" dirty="0">
                  <a:solidFill>
                    <a:srgbClr val="080808"/>
                  </a:solidFill>
                </a:rPr>
                <a:t>=</a:t>
              </a:r>
              <a:r>
                <a:rPr lang="en-US" sz="3600" dirty="0" err="1">
                  <a:solidFill>
                    <a:srgbClr val="33CC33"/>
                  </a:solidFill>
                </a:rPr>
                <a:t>F</a:t>
              </a:r>
              <a:r>
                <a:rPr lang="en-US" sz="3600" baseline="-25000" dirty="0" err="1">
                  <a:solidFill>
                    <a:srgbClr val="33CC33"/>
                  </a:solidFill>
                </a:rPr>
                <a:t>P·Hg</a:t>
              </a:r>
              <a:r>
                <a:rPr lang="en-US" sz="3600" dirty="0">
                  <a:solidFill>
                    <a:srgbClr val="33CC33"/>
                  </a:solidFill>
                </a:rPr>
                <a:t>(+) </a:t>
              </a:r>
              <a:r>
                <a:rPr lang="en-US" sz="3600" dirty="0">
                  <a:solidFill>
                    <a:srgbClr val="080808"/>
                  </a:solidFill>
                </a:rPr>
                <a:t>- </a:t>
              </a:r>
              <a:r>
                <a:rPr lang="en-US" sz="3600" dirty="0" err="1">
                  <a:solidFill>
                    <a:srgbClr val="FF0000"/>
                  </a:solidFill>
                </a:rPr>
                <a:t>f</a:t>
              </a:r>
              <a:r>
                <a:rPr lang="en-US" sz="3600" baseline="-25000" dirty="0" err="1">
                  <a:solidFill>
                    <a:srgbClr val="FF0000"/>
                  </a:solidFill>
                </a:rPr>
                <a:t>Hg</a:t>
              </a:r>
              <a:r>
                <a:rPr lang="en-US" sz="3600" dirty="0">
                  <a:solidFill>
                    <a:srgbClr val="FF0000"/>
                  </a:solidFill>
                </a:rPr>
                <a:t>(+)</a:t>
              </a:r>
            </a:p>
          </p:txBody>
        </p:sp>
        <p:sp>
          <p:nvSpPr>
            <p:cNvPr id="51" name="Line 15"/>
            <p:cNvSpPr>
              <a:spLocks noChangeShapeType="1"/>
            </p:cNvSpPr>
            <p:nvPr/>
          </p:nvSpPr>
          <p:spPr bwMode="auto">
            <a:xfrm>
              <a:off x="4078700" y="-416486"/>
              <a:ext cx="281035" cy="0"/>
            </a:xfrm>
            <a:prstGeom prst="line">
              <a:avLst/>
            </a:prstGeom>
            <a:noFill/>
            <a:ln w="381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52" name="Line 16"/>
            <p:cNvSpPr>
              <a:spLocks noChangeShapeType="1"/>
            </p:cNvSpPr>
            <p:nvPr/>
          </p:nvSpPr>
          <p:spPr bwMode="auto">
            <a:xfrm>
              <a:off x="4654000" y="-416486"/>
              <a:ext cx="281035" cy="0"/>
            </a:xfrm>
            <a:prstGeom prst="line">
              <a:avLst/>
            </a:prstGeom>
            <a:noFill/>
            <a:ln w="381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53" name="Line 17"/>
            <p:cNvSpPr>
              <a:spLocks noChangeShapeType="1"/>
            </p:cNvSpPr>
            <p:nvPr/>
          </p:nvSpPr>
          <p:spPr bwMode="auto">
            <a:xfrm>
              <a:off x="6203661" y="-416486"/>
              <a:ext cx="28103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grpSp>
      <p:grpSp>
        <p:nvGrpSpPr>
          <p:cNvPr id="3" name="Group 2"/>
          <p:cNvGrpSpPr>
            <a:grpSpLocks noChangeAspect="1"/>
          </p:cNvGrpSpPr>
          <p:nvPr/>
        </p:nvGrpSpPr>
        <p:grpSpPr>
          <a:xfrm>
            <a:off x="523329" y="3519008"/>
            <a:ext cx="1330375" cy="721057"/>
            <a:chOff x="509679" y="3519011"/>
            <a:chExt cx="2033131" cy="1101949"/>
          </a:xfrm>
        </p:grpSpPr>
        <p:cxnSp>
          <p:nvCxnSpPr>
            <p:cNvPr id="46" name="Straight Arrow Connector 45"/>
            <p:cNvCxnSpPr/>
            <p:nvPr/>
          </p:nvCxnSpPr>
          <p:spPr bwMode="auto">
            <a:xfrm flipV="1">
              <a:off x="549170" y="3519011"/>
              <a:ext cx="678029" cy="1101949"/>
            </a:xfrm>
            <a:prstGeom prst="straightConnector1">
              <a:avLst/>
            </a:prstGeom>
            <a:noFill/>
            <a:ln w="50800" cap="flat" cmpd="sng" algn="ctr">
              <a:solidFill>
                <a:srgbClr val="FF0000"/>
              </a:solidFill>
              <a:prstDash val="solid"/>
              <a:round/>
              <a:headEnd type="none" w="med" len="med"/>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Rectangle 4"/>
            <p:cNvSpPr/>
            <p:nvPr/>
          </p:nvSpPr>
          <p:spPr>
            <a:xfrm rot="18120000">
              <a:off x="416384" y="3819442"/>
              <a:ext cx="463589" cy="277000"/>
            </a:xfrm>
            <a:prstGeom prst="rect">
              <a:avLst/>
            </a:prstGeom>
          </p:spPr>
          <p:txBody>
            <a:bodyPr wrap="none">
              <a:spAutoFit/>
            </a:bodyPr>
            <a:lstStyle/>
            <a:p>
              <a:r>
                <a:rPr lang="en-US" sz="1200" dirty="0">
                  <a:solidFill>
                    <a:srgbClr val="336600"/>
                  </a:solidFill>
                  <a:latin typeface="Courier New" pitchFamily="49" charset="0"/>
                  <a:cs typeface="Courier New" pitchFamily="49" charset="0"/>
                </a:rPr>
                <a:t>282</a:t>
              </a:r>
              <a:endParaRPr lang="en-US" sz="1200" dirty="0"/>
            </a:p>
          </p:txBody>
        </p:sp>
        <p:cxnSp>
          <p:nvCxnSpPr>
            <p:cNvPr id="8" name="Straight Connector 7"/>
            <p:cNvCxnSpPr/>
            <p:nvPr/>
          </p:nvCxnSpPr>
          <p:spPr bwMode="auto">
            <a:xfrm>
              <a:off x="549170" y="4620960"/>
              <a:ext cx="681037"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Freeform 11"/>
            <p:cNvSpPr/>
            <p:nvPr/>
          </p:nvSpPr>
          <p:spPr>
            <a:xfrm>
              <a:off x="815148" y="4211191"/>
              <a:ext cx="266700" cy="409769"/>
            </a:xfrm>
            <a:custGeom>
              <a:avLst/>
              <a:gdLst>
                <a:gd name="connsiteX0" fmla="*/ 0 w 266700"/>
                <a:gd name="connsiteY0" fmla="*/ 0 h 419100"/>
                <a:gd name="connsiteX1" fmla="*/ 180975 w 266700"/>
                <a:gd name="connsiteY1" fmla="*/ 142875 h 419100"/>
                <a:gd name="connsiteX2" fmla="*/ 266700 w 266700"/>
                <a:gd name="connsiteY2" fmla="*/ 419100 h 419100"/>
              </a:gdLst>
              <a:ahLst/>
              <a:cxnLst>
                <a:cxn ang="0">
                  <a:pos x="connsiteX0" y="connsiteY0"/>
                </a:cxn>
                <a:cxn ang="0">
                  <a:pos x="connsiteX1" y="connsiteY1"/>
                </a:cxn>
                <a:cxn ang="0">
                  <a:pos x="connsiteX2" y="connsiteY2"/>
                </a:cxn>
              </a:cxnLst>
              <a:rect l="l" t="t" r="r" b="b"/>
              <a:pathLst>
                <a:path w="266700" h="419100">
                  <a:moveTo>
                    <a:pt x="0" y="0"/>
                  </a:moveTo>
                  <a:cubicBezTo>
                    <a:pt x="68262" y="36512"/>
                    <a:pt x="136525" y="73025"/>
                    <a:pt x="180975" y="142875"/>
                  </a:cubicBezTo>
                  <a:cubicBezTo>
                    <a:pt x="225425" y="212725"/>
                    <a:pt x="246062" y="315912"/>
                    <a:pt x="266700" y="419100"/>
                  </a:cubicBezTo>
                </a:path>
              </a:pathLst>
            </a:custGeom>
            <a:ln>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Helvetica" pitchFamily="34" charset="0"/>
              </a:endParaRPr>
            </a:p>
          </p:txBody>
        </p:sp>
        <p:sp>
          <p:nvSpPr>
            <p:cNvPr id="13" name="Rectangle 12"/>
            <p:cNvSpPr/>
            <p:nvPr/>
          </p:nvSpPr>
          <p:spPr>
            <a:xfrm>
              <a:off x="716704" y="4250651"/>
              <a:ext cx="463588" cy="277000"/>
            </a:xfrm>
            <a:prstGeom prst="rect">
              <a:avLst/>
            </a:prstGeom>
          </p:spPr>
          <p:txBody>
            <a:bodyPr wrap="none">
              <a:spAutoFit/>
            </a:bodyPr>
            <a:lstStyle/>
            <a:p>
              <a:r>
                <a:rPr lang="en-US" sz="1200" dirty="0">
                  <a:solidFill>
                    <a:srgbClr val="336600"/>
                  </a:solidFill>
                  <a:latin typeface="Courier New" pitchFamily="49" charset="0"/>
                  <a:cs typeface="Courier New" pitchFamily="49" charset="0"/>
                </a:rPr>
                <a:t>58°</a:t>
              </a:r>
              <a:endParaRPr lang="en-US" sz="1200" dirty="0"/>
            </a:p>
          </p:txBody>
        </p:sp>
        <p:sp>
          <p:nvSpPr>
            <p:cNvPr id="45" name="Rectangle 44"/>
            <p:cNvSpPr/>
            <p:nvPr/>
          </p:nvSpPr>
          <p:spPr>
            <a:xfrm>
              <a:off x="1099405" y="3779335"/>
              <a:ext cx="1443405" cy="705535"/>
            </a:xfrm>
            <a:prstGeom prst="rect">
              <a:avLst/>
            </a:prstGeom>
            <a:effectLst>
              <a:glow rad="228600">
                <a:schemeClr val="bg1">
                  <a:alpha val="40000"/>
                </a:schemeClr>
              </a:glow>
            </a:effectLst>
          </p:spPr>
          <p:txBody>
            <a:bodyPr wrap="none">
              <a:spAutoFit/>
            </a:bodyPr>
            <a:lstStyle/>
            <a:p>
              <a:r>
                <a:rPr lang="en-US" sz="2400" dirty="0" err="1">
                  <a:solidFill>
                    <a:srgbClr val="FF0000"/>
                  </a:solidFill>
                  <a:effectLst>
                    <a:glow rad="228600">
                      <a:schemeClr val="bg1"/>
                    </a:glow>
                  </a:effectLst>
                </a:rPr>
                <a:t>f</a:t>
              </a:r>
              <a:r>
                <a:rPr lang="en-US" sz="2400" baseline="-25000" dirty="0" err="1">
                  <a:solidFill>
                    <a:srgbClr val="FF0000"/>
                  </a:solidFill>
                  <a:effectLst>
                    <a:glow rad="228600">
                      <a:schemeClr val="bg1"/>
                    </a:glow>
                  </a:effectLst>
                </a:rPr>
                <a:t>Hg</a:t>
              </a:r>
              <a:r>
                <a:rPr lang="en-US" sz="2400" dirty="0">
                  <a:solidFill>
                    <a:srgbClr val="FF0000"/>
                  </a:solidFill>
                  <a:effectLst>
                    <a:glow rad="228600">
                      <a:schemeClr val="bg1"/>
                    </a:glow>
                  </a:effectLst>
                </a:rPr>
                <a:t>(+)</a:t>
              </a:r>
              <a:endParaRPr lang="en-US" sz="1800" dirty="0">
                <a:solidFill>
                  <a:srgbClr val="FF0000"/>
                </a:solidFill>
                <a:effectLst>
                  <a:glow rad="228600">
                    <a:schemeClr val="bg1"/>
                  </a:glow>
                </a:effectLst>
              </a:endParaRPr>
            </a:p>
          </p:txBody>
        </p:sp>
      </p:grpSp>
      <p:sp>
        <p:nvSpPr>
          <p:cNvPr id="56" name="Line 6">
            <a:extLst>
              <a:ext uri="{FF2B5EF4-FFF2-40B4-BE49-F238E27FC236}">
                <a16:creationId xmlns:a16="http://schemas.microsoft.com/office/drawing/2014/main" id="{EB03D0A9-7BC5-4BED-9E3B-C15D6E16E604}"/>
              </a:ext>
            </a:extLst>
          </p:cNvPr>
          <p:cNvSpPr>
            <a:spLocks noChangeShapeType="1"/>
          </p:cNvSpPr>
          <p:nvPr/>
        </p:nvSpPr>
        <p:spPr bwMode="auto">
          <a:xfrm>
            <a:off x="6621240" y="1911679"/>
            <a:ext cx="2594" cy="298825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Line 7">
            <a:extLst>
              <a:ext uri="{FF2B5EF4-FFF2-40B4-BE49-F238E27FC236}">
                <a16:creationId xmlns:a16="http://schemas.microsoft.com/office/drawing/2014/main" id="{F74A7D7D-6EDD-4073-BB95-5BDA525FBCAF}"/>
              </a:ext>
            </a:extLst>
          </p:cNvPr>
          <p:cNvSpPr>
            <a:spLocks noChangeShapeType="1"/>
          </p:cNvSpPr>
          <p:nvPr/>
        </p:nvSpPr>
        <p:spPr bwMode="auto">
          <a:xfrm flipH="1">
            <a:off x="5131251" y="3413839"/>
            <a:ext cx="298826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Oval 9">
            <a:extLst>
              <a:ext uri="{FF2B5EF4-FFF2-40B4-BE49-F238E27FC236}">
                <a16:creationId xmlns:a16="http://schemas.microsoft.com/office/drawing/2014/main" id="{5B931265-B731-4680-82B0-78D6BB7FC4A0}"/>
              </a:ext>
            </a:extLst>
          </p:cNvPr>
          <p:cNvSpPr>
            <a:spLocks noChangeAspect="1" noChangeArrowheads="1"/>
          </p:cNvSpPr>
          <p:nvPr/>
        </p:nvSpPr>
        <p:spPr bwMode="auto">
          <a:xfrm>
            <a:off x="5168114" y="1966045"/>
            <a:ext cx="2904589" cy="2901981"/>
          </a:xfrm>
          <a:prstGeom prst="ellipse">
            <a:avLst/>
          </a:prstGeom>
          <a:noFill/>
          <a:ln w="57150" algn="ctr">
            <a:solidFill>
              <a:srgbClr val="33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n-US"/>
          </a:p>
        </p:txBody>
      </p:sp>
      <p:sp>
        <p:nvSpPr>
          <p:cNvPr id="59" name="Text Box 36">
            <a:extLst>
              <a:ext uri="{FF2B5EF4-FFF2-40B4-BE49-F238E27FC236}">
                <a16:creationId xmlns:a16="http://schemas.microsoft.com/office/drawing/2014/main" id="{93AC1853-1A49-4474-8D1B-DB37581BA2C0}"/>
              </a:ext>
            </a:extLst>
          </p:cNvPr>
          <p:cNvSpPr txBox="1">
            <a:spLocks noChangeArrowheads="1"/>
          </p:cNvSpPr>
          <p:nvPr/>
        </p:nvSpPr>
        <p:spPr bwMode="auto">
          <a:xfrm>
            <a:off x="8007965" y="3413839"/>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60" name="Text Box 37">
            <a:extLst>
              <a:ext uri="{FF2B5EF4-FFF2-40B4-BE49-F238E27FC236}">
                <a16:creationId xmlns:a16="http://schemas.microsoft.com/office/drawing/2014/main" id="{7844C2C4-BA63-4D07-A88A-98880FC729D2}"/>
              </a:ext>
            </a:extLst>
          </p:cNvPr>
          <p:cNvSpPr txBox="1">
            <a:spLocks noChangeArrowheads="1"/>
          </p:cNvSpPr>
          <p:nvPr/>
        </p:nvSpPr>
        <p:spPr bwMode="auto">
          <a:xfrm>
            <a:off x="6714895" y="1764824"/>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61" name="Text Box 40">
            <a:extLst>
              <a:ext uri="{FF2B5EF4-FFF2-40B4-BE49-F238E27FC236}">
                <a16:creationId xmlns:a16="http://schemas.microsoft.com/office/drawing/2014/main" id="{75D34AEB-6296-42A6-A88D-B750113C3C0F}"/>
              </a:ext>
            </a:extLst>
          </p:cNvPr>
          <p:cNvSpPr txBox="1">
            <a:spLocks noChangeArrowheads="1"/>
          </p:cNvSpPr>
          <p:nvPr/>
        </p:nvSpPr>
        <p:spPr bwMode="auto">
          <a:xfrm>
            <a:off x="4924086" y="3413839"/>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63" name="Text Box 42">
            <a:extLst>
              <a:ext uri="{FF2B5EF4-FFF2-40B4-BE49-F238E27FC236}">
                <a16:creationId xmlns:a16="http://schemas.microsoft.com/office/drawing/2014/main" id="{632CEB51-F273-45C0-9293-CD31A1BA0C5F}"/>
              </a:ext>
            </a:extLst>
          </p:cNvPr>
          <p:cNvSpPr txBox="1">
            <a:spLocks noChangeArrowheads="1"/>
          </p:cNvSpPr>
          <p:nvPr/>
        </p:nvSpPr>
        <p:spPr bwMode="auto">
          <a:xfrm>
            <a:off x="6624535" y="4855576"/>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200" b="0" dirty="0"/>
              <a:t>-500</a:t>
            </a:r>
          </a:p>
        </p:txBody>
      </p:sp>
      <p:sp>
        <p:nvSpPr>
          <p:cNvPr id="64" name="Text Box 35">
            <a:extLst>
              <a:ext uri="{FF2B5EF4-FFF2-40B4-BE49-F238E27FC236}">
                <a16:creationId xmlns:a16="http://schemas.microsoft.com/office/drawing/2014/main" id="{EDFBC141-A2C9-435C-A782-BE5260EDAA47}"/>
              </a:ext>
            </a:extLst>
          </p:cNvPr>
          <p:cNvSpPr txBox="1">
            <a:spLocks noChangeArrowheads="1"/>
          </p:cNvSpPr>
          <p:nvPr/>
        </p:nvSpPr>
        <p:spPr bwMode="auto">
          <a:xfrm>
            <a:off x="7083272" y="3413839"/>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65" name="Text Box 35">
            <a:extLst>
              <a:ext uri="{FF2B5EF4-FFF2-40B4-BE49-F238E27FC236}">
                <a16:creationId xmlns:a16="http://schemas.microsoft.com/office/drawing/2014/main" id="{6B78AA9F-A92D-4B83-9763-B0E7A9CE5775}"/>
              </a:ext>
            </a:extLst>
          </p:cNvPr>
          <p:cNvSpPr txBox="1">
            <a:spLocks noChangeArrowheads="1"/>
          </p:cNvSpPr>
          <p:nvPr/>
        </p:nvSpPr>
        <p:spPr bwMode="auto">
          <a:xfrm>
            <a:off x="5866160" y="3413839"/>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66" name="Text Box 35">
            <a:extLst>
              <a:ext uri="{FF2B5EF4-FFF2-40B4-BE49-F238E27FC236}">
                <a16:creationId xmlns:a16="http://schemas.microsoft.com/office/drawing/2014/main" id="{9670E78E-B7E6-4692-AEA5-F52251032FD7}"/>
              </a:ext>
            </a:extLst>
          </p:cNvPr>
          <p:cNvSpPr txBox="1">
            <a:spLocks noChangeArrowheads="1"/>
          </p:cNvSpPr>
          <p:nvPr/>
        </p:nvSpPr>
        <p:spPr bwMode="auto">
          <a:xfrm>
            <a:off x="6704753" y="2690822"/>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67" name="Line 26">
            <a:extLst>
              <a:ext uri="{FF2B5EF4-FFF2-40B4-BE49-F238E27FC236}">
                <a16:creationId xmlns:a16="http://schemas.microsoft.com/office/drawing/2014/main" id="{C5970FDE-2198-4B19-9AA7-8131DD94E9BB}"/>
              </a:ext>
            </a:extLst>
          </p:cNvPr>
          <p:cNvSpPr>
            <a:spLocks noChangeShapeType="1"/>
          </p:cNvSpPr>
          <p:nvPr/>
        </p:nvSpPr>
        <p:spPr bwMode="auto">
          <a:xfrm>
            <a:off x="6555611" y="1905183"/>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Line 28">
            <a:extLst>
              <a:ext uri="{FF2B5EF4-FFF2-40B4-BE49-F238E27FC236}">
                <a16:creationId xmlns:a16="http://schemas.microsoft.com/office/drawing/2014/main" id="{359F275F-A34C-4986-8F98-5DC8377BCB75}"/>
              </a:ext>
            </a:extLst>
          </p:cNvPr>
          <p:cNvSpPr>
            <a:spLocks noChangeShapeType="1"/>
          </p:cNvSpPr>
          <p:nvPr/>
        </p:nvSpPr>
        <p:spPr bwMode="auto">
          <a:xfrm rot="16200000">
            <a:off x="8057707"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Line 31">
            <a:extLst>
              <a:ext uri="{FF2B5EF4-FFF2-40B4-BE49-F238E27FC236}">
                <a16:creationId xmlns:a16="http://schemas.microsoft.com/office/drawing/2014/main" id="{63B7A249-3114-43B9-B9EA-FF9D2C604164}"/>
              </a:ext>
            </a:extLst>
          </p:cNvPr>
          <p:cNvSpPr>
            <a:spLocks noChangeShapeType="1"/>
          </p:cNvSpPr>
          <p:nvPr/>
        </p:nvSpPr>
        <p:spPr bwMode="auto">
          <a:xfrm>
            <a:off x="6555611" y="4024980"/>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Line 32">
            <a:extLst>
              <a:ext uri="{FF2B5EF4-FFF2-40B4-BE49-F238E27FC236}">
                <a16:creationId xmlns:a16="http://schemas.microsoft.com/office/drawing/2014/main" id="{AFE1BA4F-03B8-4923-8A5D-861C6B8954B3}"/>
              </a:ext>
            </a:extLst>
          </p:cNvPr>
          <p:cNvSpPr>
            <a:spLocks noChangeShapeType="1"/>
          </p:cNvSpPr>
          <p:nvPr/>
        </p:nvSpPr>
        <p:spPr bwMode="auto">
          <a:xfrm>
            <a:off x="6555611" y="4914240"/>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Line 27">
            <a:extLst>
              <a:ext uri="{FF2B5EF4-FFF2-40B4-BE49-F238E27FC236}">
                <a16:creationId xmlns:a16="http://schemas.microsoft.com/office/drawing/2014/main" id="{3EC5BD1D-9624-4560-802B-22825F032A19}"/>
              </a:ext>
            </a:extLst>
          </p:cNvPr>
          <p:cNvSpPr>
            <a:spLocks noChangeShapeType="1"/>
          </p:cNvSpPr>
          <p:nvPr/>
        </p:nvSpPr>
        <p:spPr bwMode="auto">
          <a:xfrm rot="16200000">
            <a:off x="7162065"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Line 27">
            <a:extLst>
              <a:ext uri="{FF2B5EF4-FFF2-40B4-BE49-F238E27FC236}">
                <a16:creationId xmlns:a16="http://schemas.microsoft.com/office/drawing/2014/main" id="{444AEF21-81DF-48A1-AAD5-599C27D61762}"/>
              </a:ext>
            </a:extLst>
          </p:cNvPr>
          <p:cNvSpPr>
            <a:spLocks noChangeShapeType="1"/>
          </p:cNvSpPr>
          <p:nvPr/>
        </p:nvSpPr>
        <p:spPr bwMode="auto">
          <a:xfrm rot="16200000">
            <a:off x="5961717"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Line 31">
            <a:extLst>
              <a:ext uri="{FF2B5EF4-FFF2-40B4-BE49-F238E27FC236}">
                <a16:creationId xmlns:a16="http://schemas.microsoft.com/office/drawing/2014/main" id="{3A7C5CB9-A77B-4154-BEED-33A38E696BFE}"/>
              </a:ext>
            </a:extLst>
          </p:cNvPr>
          <p:cNvSpPr>
            <a:spLocks noChangeShapeType="1"/>
          </p:cNvSpPr>
          <p:nvPr/>
        </p:nvSpPr>
        <p:spPr bwMode="auto">
          <a:xfrm>
            <a:off x="6555611" y="282596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Text Box 43">
            <a:extLst>
              <a:ext uri="{FF2B5EF4-FFF2-40B4-BE49-F238E27FC236}">
                <a16:creationId xmlns:a16="http://schemas.microsoft.com/office/drawing/2014/main" id="{0E848E34-BD9A-4540-A8AB-AEA7D246B04C}"/>
              </a:ext>
            </a:extLst>
          </p:cNvPr>
          <p:cNvSpPr txBox="1">
            <a:spLocks noChangeArrowheads="1"/>
          </p:cNvSpPr>
          <p:nvPr/>
        </p:nvSpPr>
        <p:spPr bwMode="auto">
          <a:xfrm>
            <a:off x="7667815" y="2023760"/>
            <a:ext cx="680301"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solidFill>
                  <a:srgbClr val="3366FF"/>
                </a:solidFill>
              </a:rPr>
              <a:t>|F</a:t>
            </a:r>
            <a:r>
              <a:rPr lang="en-US" altLang="en-US" sz="2000" baseline="-25000" dirty="0">
                <a:solidFill>
                  <a:srgbClr val="3366FF"/>
                </a:solidFill>
              </a:rPr>
              <a:t>P </a:t>
            </a:r>
            <a:r>
              <a:rPr lang="en-US" altLang="en-US" sz="2000" dirty="0">
                <a:solidFill>
                  <a:srgbClr val="3366FF"/>
                </a:solidFill>
              </a:rPr>
              <a:t>|</a:t>
            </a:r>
          </a:p>
        </p:txBody>
      </p:sp>
      <p:sp>
        <p:nvSpPr>
          <p:cNvPr id="79" name="Line 30">
            <a:extLst>
              <a:ext uri="{FF2B5EF4-FFF2-40B4-BE49-F238E27FC236}">
                <a16:creationId xmlns:a16="http://schemas.microsoft.com/office/drawing/2014/main" id="{40CFDDA5-F50F-421E-BF1C-DB3D42457F7B}"/>
              </a:ext>
            </a:extLst>
          </p:cNvPr>
          <p:cNvSpPr>
            <a:spLocks noChangeShapeType="1"/>
          </p:cNvSpPr>
          <p:nvPr/>
        </p:nvSpPr>
        <p:spPr bwMode="auto">
          <a:xfrm rot="16200000">
            <a:off x="5058034"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 name="Text Box 4">
            <a:extLst>
              <a:ext uri="{FF2B5EF4-FFF2-40B4-BE49-F238E27FC236}">
                <a16:creationId xmlns:a16="http://schemas.microsoft.com/office/drawing/2014/main" id="{7D2800B4-75E3-42DC-B25A-052DC0E4D855}"/>
              </a:ext>
            </a:extLst>
          </p:cNvPr>
          <p:cNvSpPr txBox="1">
            <a:spLocks noChangeArrowheads="1"/>
          </p:cNvSpPr>
          <p:nvPr/>
        </p:nvSpPr>
        <p:spPr bwMode="auto">
          <a:xfrm>
            <a:off x="5952603" y="1531614"/>
            <a:ext cx="13388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0" dirty="0"/>
              <a:t>Imaginary axis</a:t>
            </a:r>
          </a:p>
        </p:txBody>
      </p:sp>
      <p:sp>
        <p:nvSpPr>
          <p:cNvPr id="84" name="Text Box 3">
            <a:extLst>
              <a:ext uri="{FF2B5EF4-FFF2-40B4-BE49-F238E27FC236}">
                <a16:creationId xmlns:a16="http://schemas.microsoft.com/office/drawing/2014/main" id="{18A0E31C-E230-4150-9C14-BB010BC54C09}"/>
              </a:ext>
            </a:extLst>
          </p:cNvPr>
          <p:cNvSpPr txBox="1">
            <a:spLocks noChangeArrowheads="1"/>
          </p:cNvSpPr>
          <p:nvPr/>
        </p:nvSpPr>
        <p:spPr bwMode="auto">
          <a:xfrm>
            <a:off x="8165148" y="3204645"/>
            <a:ext cx="602650" cy="20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400" b="0" dirty="0"/>
              <a:t>Real axis</a:t>
            </a:r>
          </a:p>
        </p:txBody>
      </p:sp>
      <p:sp>
        <p:nvSpPr>
          <p:cNvPr id="85" name="Rectangle 84">
            <a:extLst>
              <a:ext uri="{FF2B5EF4-FFF2-40B4-BE49-F238E27FC236}">
                <a16:creationId xmlns:a16="http://schemas.microsoft.com/office/drawing/2014/main" id="{A902AEC9-EF8C-4446-9F87-0E937737EC2E}"/>
              </a:ext>
            </a:extLst>
          </p:cNvPr>
          <p:cNvSpPr/>
          <p:nvPr/>
        </p:nvSpPr>
        <p:spPr>
          <a:xfrm>
            <a:off x="6442859" y="3593853"/>
            <a:ext cx="287258" cy="461665"/>
          </a:xfrm>
          <a:prstGeom prst="rect">
            <a:avLst/>
          </a:prstGeom>
          <a:effectLst>
            <a:glow rad="228600">
              <a:schemeClr val="bg1">
                <a:alpha val="40000"/>
              </a:schemeClr>
            </a:glow>
          </a:effectLst>
        </p:spPr>
        <p:txBody>
          <a:bodyPr wrap="none">
            <a:spAutoFit/>
          </a:bodyPr>
          <a:lstStyle/>
          <a:p>
            <a:r>
              <a:rPr lang="en-US" sz="2400" dirty="0">
                <a:solidFill>
                  <a:srgbClr val="FF0000"/>
                </a:solidFill>
                <a:effectLst>
                  <a:glow rad="228600">
                    <a:schemeClr val="bg1"/>
                  </a:glow>
                </a:effectLst>
              </a:rPr>
              <a:t>-</a:t>
            </a:r>
            <a:endParaRPr lang="en-US" sz="1800" dirty="0">
              <a:solidFill>
                <a:srgbClr val="FF0000"/>
              </a:solidFill>
              <a:effectLst>
                <a:glow rad="228600">
                  <a:schemeClr val="bg1"/>
                </a:glow>
              </a:effectLst>
            </a:endParaRPr>
          </a:p>
        </p:txBody>
      </p:sp>
    </p:spTree>
    <p:extLst>
      <p:ext uri="{BB962C8B-B14F-4D97-AF65-F5344CB8AC3E}">
        <p14:creationId xmlns:p14="http://schemas.microsoft.com/office/powerpoint/2010/main" val="364086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2222E-6 -7.40741E-7 L 0.61424 -0.01505 " pathEditMode="relative" rAng="0" ptsTypes="AA">
                                      <p:cBhvr>
                                        <p:cTn id="6" dur="2000" fill="hold"/>
                                        <p:tgtEl>
                                          <p:spTgt spid="3"/>
                                        </p:tgtEl>
                                        <p:attrNameLst>
                                          <p:attrName>ppt_x</p:attrName>
                                          <p:attrName>ppt_y</p:attrName>
                                        </p:attrNameLst>
                                      </p:cBhvr>
                                      <p:rCtr x="30712" y="-764"/>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279400" y="274638"/>
            <a:ext cx="8864600" cy="4043362"/>
          </a:xfrm>
        </p:spPr>
        <p:txBody>
          <a:bodyPr/>
          <a:lstStyle/>
          <a:p>
            <a:pPr algn="l" eaLnBrk="1" hangingPunct="1">
              <a:defRPr/>
            </a:pPr>
            <a:r>
              <a:rPr lang="en-US" sz="5400" b="1" dirty="0">
                <a:latin typeface="Arial" charset="0"/>
              </a:rPr>
              <a:t>Choose </a:t>
            </a:r>
            <a:r>
              <a:rPr lang="en-US" sz="5400" b="1" dirty="0">
                <a:latin typeface="Symbol" pitchFamily="18" charset="2"/>
              </a:rPr>
              <a:t>l</a:t>
            </a:r>
            <a:r>
              <a:rPr lang="en-US" sz="5400" b="1" dirty="0">
                <a:latin typeface="Arial" charset="0"/>
              </a:rPr>
              <a:t> values to maximize certainty of phase choice.</a:t>
            </a:r>
            <a:br>
              <a:rPr lang="en-US" sz="5400" b="1" dirty="0">
                <a:latin typeface="Arial" charset="0"/>
              </a:rPr>
            </a:br>
            <a:r>
              <a:rPr lang="en-US" dirty="0">
                <a:latin typeface="Arial" charset="0"/>
              </a:rPr>
              <a:t>Diversify </a:t>
            </a:r>
            <a:r>
              <a:rPr lang="en-US" b="1" dirty="0" err="1">
                <a:solidFill>
                  <a:srgbClr val="FF0000"/>
                </a:solidFill>
                <a:latin typeface="Arial" charset="0"/>
              </a:rPr>
              <a:t>f</a:t>
            </a:r>
            <a:r>
              <a:rPr lang="en-US" baseline="-25000" dirty="0" err="1">
                <a:solidFill>
                  <a:srgbClr val="FF0000"/>
                </a:solidFill>
                <a:latin typeface="Arial" charset="0"/>
              </a:rPr>
              <a:t>H</a:t>
            </a:r>
            <a:r>
              <a:rPr lang="en-US" dirty="0">
                <a:latin typeface="Arial" charset="0"/>
              </a:rPr>
              <a:t> vectors to maximize displacement between </a:t>
            </a:r>
            <a:r>
              <a:rPr lang="en-US" dirty="0">
                <a:solidFill>
                  <a:srgbClr val="00CC00"/>
                </a:solidFill>
                <a:latin typeface="Arial" charset="0"/>
              </a:rPr>
              <a:t>F</a:t>
            </a:r>
            <a:r>
              <a:rPr lang="en-US" baseline="-25000" dirty="0">
                <a:solidFill>
                  <a:srgbClr val="00CC00"/>
                </a:solidFill>
                <a:latin typeface="Arial" charset="0"/>
              </a:rPr>
              <a:t>PH</a:t>
            </a:r>
            <a:r>
              <a:rPr lang="en-US" dirty="0">
                <a:latin typeface="Arial" charset="0"/>
              </a:rPr>
              <a:t> circles.</a:t>
            </a:r>
            <a:br>
              <a:rPr lang="en-US" sz="2800" dirty="0">
                <a:effectLst>
                  <a:outerShdw blurRad="38100" dist="38100" dir="2700000" algn="tl">
                    <a:srgbClr val="C0C0C0"/>
                  </a:outerShdw>
                </a:effectLst>
                <a:latin typeface="Helvetica" pitchFamily="34" charset="0"/>
              </a:rPr>
            </a:br>
            <a:endParaRPr lang="en-US" sz="3600" dirty="0">
              <a:latin typeface="Helvetica" pitchFamily="34" charset="0"/>
            </a:endParaRPr>
          </a:p>
        </p:txBody>
      </p:sp>
      <p:sp>
        <p:nvSpPr>
          <p:cNvPr id="10" name="Line 5"/>
          <p:cNvSpPr>
            <a:spLocks noChangeShapeType="1"/>
          </p:cNvSpPr>
          <p:nvPr/>
        </p:nvSpPr>
        <p:spPr bwMode="auto">
          <a:xfrm flipV="1">
            <a:off x="2259089" y="4290833"/>
            <a:ext cx="826650" cy="865895"/>
          </a:xfrm>
          <a:prstGeom prst="line">
            <a:avLst/>
          </a:prstGeom>
          <a:noFill/>
          <a:ln w="7620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11" name="Line 4"/>
          <p:cNvSpPr>
            <a:spLocks noChangeShapeType="1"/>
          </p:cNvSpPr>
          <p:nvPr/>
        </p:nvSpPr>
        <p:spPr bwMode="auto">
          <a:xfrm flipV="1">
            <a:off x="2263989" y="4283313"/>
            <a:ext cx="838159" cy="650384"/>
          </a:xfrm>
          <a:prstGeom prst="line">
            <a:avLst/>
          </a:prstGeom>
          <a:noFill/>
          <a:ln w="762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12" name="Line 5"/>
          <p:cNvSpPr>
            <a:spLocks noChangeShapeType="1"/>
          </p:cNvSpPr>
          <p:nvPr/>
        </p:nvSpPr>
        <p:spPr bwMode="auto">
          <a:xfrm flipV="1">
            <a:off x="2383614" y="4301824"/>
            <a:ext cx="719375" cy="872506"/>
          </a:xfrm>
          <a:prstGeom prst="line">
            <a:avLst/>
          </a:prstGeom>
          <a:noFill/>
          <a:ln w="7620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14" name="Line 8"/>
          <p:cNvSpPr>
            <a:spLocks noChangeShapeType="1"/>
          </p:cNvSpPr>
          <p:nvPr/>
        </p:nvSpPr>
        <p:spPr bwMode="auto">
          <a:xfrm>
            <a:off x="2263990" y="4227783"/>
            <a:ext cx="0" cy="1453896"/>
          </a:xfrm>
          <a:prstGeom prst="line">
            <a:avLst/>
          </a:prstGeom>
          <a:noFill/>
          <a:ln w="19050">
            <a:solidFill>
              <a:srgbClr val="0808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15" name="Line 9"/>
          <p:cNvSpPr>
            <a:spLocks noChangeShapeType="1"/>
          </p:cNvSpPr>
          <p:nvPr/>
        </p:nvSpPr>
        <p:spPr bwMode="auto">
          <a:xfrm rot="5400000">
            <a:off x="2262036" y="4077914"/>
            <a:ext cx="0" cy="1717246"/>
          </a:xfrm>
          <a:prstGeom prst="line">
            <a:avLst/>
          </a:prstGeom>
          <a:noFill/>
          <a:ln w="19050">
            <a:solidFill>
              <a:srgbClr val="0808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18" name="Text Box 17"/>
          <p:cNvSpPr txBox="1">
            <a:spLocks noChangeArrowheads="1"/>
          </p:cNvSpPr>
          <p:nvPr/>
        </p:nvSpPr>
        <p:spPr bwMode="auto">
          <a:xfrm rot="5790990">
            <a:off x="942728" y="4646693"/>
            <a:ext cx="838691" cy="276999"/>
          </a:xfrm>
          <a:prstGeom prst="rect">
            <a:avLst/>
          </a:prstGeom>
          <a:noFill/>
          <a:ln w="57150"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CC00"/>
                </a:solidFill>
                <a:effectLst/>
                <a:uLnTx/>
                <a:uFillTx/>
                <a:latin typeface="Helvetica" pitchFamily="34" charset="0"/>
                <a:ea typeface="+mn-ea"/>
                <a:cs typeface="+mn-cs"/>
              </a:rPr>
              <a:t>|F</a:t>
            </a:r>
            <a:r>
              <a:rPr kumimoji="0" lang="en-US" sz="1200" b="1" i="0" u="none" strike="noStrike" kern="1200" cap="none" spc="0" normalizeH="0" baseline="-25000" noProof="0" dirty="0">
                <a:ln>
                  <a:noFill/>
                </a:ln>
                <a:solidFill>
                  <a:srgbClr val="00CC00"/>
                </a:solidFill>
                <a:effectLst/>
                <a:uLnTx/>
                <a:uFillTx/>
                <a:latin typeface="Helvetica" pitchFamily="34" charset="0"/>
                <a:ea typeface="+mn-ea"/>
                <a:cs typeface="+mn-cs"/>
              </a:rPr>
              <a:t>PH(</a:t>
            </a:r>
            <a:r>
              <a:rPr kumimoji="0" lang="en-US" sz="1200" b="1" i="0" u="none" strike="noStrike" kern="1200" cap="none" spc="0" normalizeH="0" baseline="-25000" noProof="0" dirty="0" err="1">
                <a:ln>
                  <a:noFill/>
                </a:ln>
                <a:solidFill>
                  <a:srgbClr val="00CC00"/>
                </a:solidFill>
                <a:effectLst/>
                <a:uLnTx/>
                <a:uFillTx/>
                <a:latin typeface="Helvetica" pitchFamily="34" charset="0"/>
                <a:ea typeface="+mn-ea"/>
                <a:cs typeface="+mn-cs"/>
              </a:rPr>
              <a:t>hkl</a:t>
            </a:r>
            <a:r>
              <a:rPr kumimoji="0" lang="en-US" sz="1200" b="1" i="0" u="none" strike="noStrike" kern="1200" cap="none" spc="0" normalizeH="0" baseline="-25000" noProof="0" dirty="0">
                <a:ln>
                  <a:noFill/>
                </a:ln>
                <a:solidFill>
                  <a:srgbClr val="00CC00"/>
                </a:solidFill>
                <a:effectLst/>
                <a:uLnTx/>
                <a:uFillTx/>
                <a:latin typeface="Helvetica" pitchFamily="34" charset="0"/>
                <a:ea typeface="+mn-ea"/>
                <a:cs typeface="+mn-cs"/>
              </a:rPr>
              <a:t>)</a:t>
            </a:r>
            <a:r>
              <a:rPr kumimoji="0" lang="en-US" sz="1200" b="1" i="0" u="none" strike="noStrike" kern="1200" cap="none" spc="0" normalizeH="0" baseline="-50000" noProof="0" dirty="0">
                <a:ln>
                  <a:noFill/>
                </a:ln>
                <a:solidFill>
                  <a:srgbClr val="00CC00"/>
                </a:solidFill>
                <a:effectLst/>
                <a:uLnTx/>
                <a:uFillTx/>
                <a:latin typeface="Symbol" pitchFamily="18" charset="2"/>
                <a:ea typeface="+mn-ea"/>
                <a:cs typeface="+mn-cs"/>
              </a:rPr>
              <a:t>l</a:t>
            </a:r>
            <a:r>
              <a:rPr kumimoji="0" lang="en-US" sz="1200" b="1" i="0" u="none" strike="noStrike" kern="1200" cap="none" spc="0" normalizeH="0" baseline="-50000" noProof="0" dirty="0">
                <a:ln>
                  <a:noFill/>
                </a:ln>
                <a:solidFill>
                  <a:srgbClr val="00CC00"/>
                </a:solidFill>
                <a:effectLst/>
                <a:uLnTx/>
                <a:uFillTx/>
                <a:latin typeface="Helvetica" pitchFamily="34" charset="0"/>
                <a:ea typeface="+mn-ea"/>
                <a:cs typeface="+mn-cs"/>
              </a:rPr>
              <a:t>1</a:t>
            </a:r>
            <a:r>
              <a:rPr kumimoji="0" lang="en-US" sz="1200" b="1" i="0" u="none" strike="noStrike" kern="1200" cap="none" spc="0" normalizeH="0" baseline="0" noProof="0" dirty="0">
                <a:ln>
                  <a:noFill/>
                </a:ln>
                <a:solidFill>
                  <a:srgbClr val="00CC00"/>
                </a:solidFill>
                <a:effectLst/>
                <a:uLnTx/>
                <a:uFillTx/>
                <a:latin typeface="Helvetica" pitchFamily="34" charset="0"/>
                <a:ea typeface="+mn-ea"/>
                <a:cs typeface="+mn-cs"/>
              </a:rPr>
              <a:t>|</a:t>
            </a:r>
          </a:p>
        </p:txBody>
      </p:sp>
      <p:sp>
        <p:nvSpPr>
          <p:cNvPr id="19" name="Oval 18"/>
          <p:cNvSpPr>
            <a:spLocks noChangeArrowheads="1"/>
          </p:cNvSpPr>
          <p:nvPr/>
        </p:nvSpPr>
        <p:spPr bwMode="auto">
          <a:xfrm>
            <a:off x="1330213" y="4090639"/>
            <a:ext cx="2207767" cy="2235533"/>
          </a:xfrm>
          <a:prstGeom prst="ellipse">
            <a:avLst/>
          </a:prstGeom>
          <a:noFill/>
          <a:ln w="76200" algn="ctr">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21" name="Arc 21"/>
          <p:cNvSpPr>
            <a:spLocks/>
          </p:cNvSpPr>
          <p:nvPr/>
        </p:nvSpPr>
        <p:spPr bwMode="auto">
          <a:xfrm>
            <a:off x="2445034" y="4810569"/>
            <a:ext cx="80772" cy="121158"/>
          </a:xfrm>
          <a:custGeom>
            <a:avLst/>
            <a:gdLst>
              <a:gd name="T0" fmla="*/ 0 w 21600"/>
              <a:gd name="T1" fmla="*/ 0 h 21600"/>
              <a:gd name="T2" fmla="*/ 152400 w 21600"/>
              <a:gd name="T3" fmla="*/ 228600 h 21600"/>
              <a:gd name="T4" fmla="*/ 0 w 21600"/>
              <a:gd name="T5" fmla="*/ 2286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22" name="Line 22"/>
          <p:cNvSpPr>
            <a:spLocks noChangeShapeType="1"/>
          </p:cNvSpPr>
          <p:nvPr/>
        </p:nvSpPr>
        <p:spPr bwMode="auto">
          <a:xfrm flipV="1">
            <a:off x="2909473" y="4295093"/>
            <a:ext cx="200247" cy="1010492"/>
          </a:xfrm>
          <a:prstGeom prst="line">
            <a:avLst/>
          </a:prstGeom>
          <a:noFill/>
          <a:ln w="76200" cmpd="dbl">
            <a:solidFill>
              <a:srgbClr val="33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23" name="Line 26"/>
          <p:cNvSpPr>
            <a:spLocks noChangeShapeType="1"/>
          </p:cNvSpPr>
          <p:nvPr/>
        </p:nvSpPr>
        <p:spPr bwMode="auto">
          <a:xfrm flipV="1">
            <a:off x="2646964" y="4295093"/>
            <a:ext cx="456025" cy="980202"/>
          </a:xfrm>
          <a:prstGeom prst="line">
            <a:avLst/>
          </a:prstGeom>
          <a:noFill/>
          <a:ln w="76200" cmpd="sng">
            <a:solidFill>
              <a:srgbClr val="33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25" name="Oval 31"/>
          <p:cNvSpPr>
            <a:spLocks noChangeArrowheads="1"/>
          </p:cNvSpPr>
          <p:nvPr/>
        </p:nvSpPr>
        <p:spPr bwMode="auto">
          <a:xfrm>
            <a:off x="1563710" y="4227783"/>
            <a:ext cx="2221229" cy="2180002"/>
          </a:xfrm>
          <a:prstGeom prst="ellipse">
            <a:avLst/>
          </a:prstGeom>
          <a:noFill/>
          <a:ln w="76200" cmpd="dbl" algn="ctr">
            <a:solidFill>
              <a:srgbClr val="33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1" name="Rectangle 32"/>
          <p:cNvSpPr>
            <a:spLocks noChangeArrowheads="1"/>
          </p:cNvSpPr>
          <p:nvPr/>
        </p:nvSpPr>
        <p:spPr bwMode="auto">
          <a:xfrm rot="3737841">
            <a:off x="1342290" y="5542758"/>
            <a:ext cx="998991" cy="276999"/>
          </a:xfrm>
          <a:prstGeom prst="rect">
            <a:avLst/>
          </a:prstGeom>
          <a:noFill/>
          <a:ln w="57150"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36600"/>
                </a:solidFill>
                <a:effectLst/>
                <a:uLnTx/>
                <a:uFillTx/>
                <a:latin typeface="Helvetica" pitchFamily="34" charset="0"/>
                <a:ea typeface="+mn-ea"/>
                <a:cs typeface="+mn-cs"/>
              </a:rPr>
              <a:t>|F</a:t>
            </a:r>
            <a:r>
              <a:rPr kumimoji="0" lang="en-US" sz="1200" b="1" i="0" u="none" strike="noStrike" kern="1200" cap="none" spc="0" normalizeH="0" baseline="-25000" noProof="0" dirty="0">
                <a:ln>
                  <a:noFill/>
                </a:ln>
                <a:solidFill>
                  <a:srgbClr val="336600"/>
                </a:solidFill>
                <a:effectLst/>
                <a:uLnTx/>
                <a:uFillTx/>
                <a:latin typeface="Helvetica" pitchFamily="34" charset="0"/>
                <a:ea typeface="+mn-ea"/>
                <a:cs typeface="+mn-cs"/>
              </a:rPr>
              <a:t>PH(-h-k-l)</a:t>
            </a:r>
            <a:r>
              <a:rPr kumimoji="0" lang="en-US" sz="1200" b="1" i="0" u="none" strike="noStrike" kern="1200" cap="none" spc="0" normalizeH="0" baseline="-50000" noProof="0" dirty="0">
                <a:ln>
                  <a:noFill/>
                </a:ln>
                <a:solidFill>
                  <a:srgbClr val="336600"/>
                </a:solidFill>
                <a:effectLst/>
                <a:uLnTx/>
                <a:uFillTx/>
                <a:latin typeface="Symbol" pitchFamily="18" charset="2"/>
                <a:ea typeface="+mn-ea"/>
                <a:cs typeface="+mn-cs"/>
              </a:rPr>
              <a:t>l</a:t>
            </a:r>
            <a:r>
              <a:rPr kumimoji="0" lang="en-US" sz="1200" b="1" i="0" u="none" strike="noStrike" kern="1200" cap="none" spc="0" normalizeH="0" baseline="-50000" noProof="0" dirty="0">
                <a:ln>
                  <a:noFill/>
                </a:ln>
                <a:solidFill>
                  <a:srgbClr val="336600"/>
                </a:solidFill>
                <a:effectLst/>
                <a:uLnTx/>
                <a:uFillTx/>
                <a:latin typeface="Helvetica" pitchFamily="34" charset="0"/>
                <a:ea typeface="+mn-ea"/>
                <a:cs typeface="+mn-cs"/>
              </a:rPr>
              <a:t>2</a:t>
            </a:r>
            <a:r>
              <a:rPr kumimoji="0" lang="en-US" sz="1200" b="1" i="0" u="none" strike="noStrike" kern="1200" cap="none" spc="0" normalizeH="0" baseline="0" noProof="0" dirty="0">
                <a:ln>
                  <a:noFill/>
                </a:ln>
                <a:solidFill>
                  <a:srgbClr val="336600"/>
                </a:solidFill>
                <a:effectLst/>
                <a:uLnTx/>
                <a:uFillTx/>
                <a:latin typeface="Helvetica" pitchFamily="34" charset="0"/>
                <a:ea typeface="+mn-ea"/>
                <a:cs typeface="+mn-cs"/>
              </a:rPr>
              <a:t>|*</a:t>
            </a:r>
          </a:p>
        </p:txBody>
      </p:sp>
      <p:sp>
        <p:nvSpPr>
          <p:cNvPr id="33" name="Text Box 34"/>
          <p:cNvSpPr txBox="1">
            <a:spLocks noChangeArrowheads="1"/>
          </p:cNvSpPr>
          <p:nvPr/>
        </p:nvSpPr>
        <p:spPr bwMode="auto">
          <a:xfrm rot="3580557">
            <a:off x="1699470" y="5483020"/>
            <a:ext cx="881972" cy="276999"/>
          </a:xfrm>
          <a:prstGeom prst="rect">
            <a:avLst/>
          </a:prstGeom>
          <a:noFill/>
          <a:ln w="57150" cmpd="sng"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36600"/>
                </a:solidFill>
                <a:effectLst/>
                <a:uLnTx/>
                <a:uFillTx/>
                <a:latin typeface="Helvetica" pitchFamily="34" charset="0"/>
                <a:ea typeface="+mn-ea"/>
                <a:cs typeface="+mn-cs"/>
              </a:rPr>
              <a:t>|F</a:t>
            </a:r>
            <a:r>
              <a:rPr kumimoji="0" lang="en-US" sz="1200" b="1" i="0" u="none" strike="noStrike" kern="1200" cap="none" spc="0" normalizeH="0" baseline="-25000" noProof="0" dirty="0">
                <a:ln>
                  <a:noFill/>
                </a:ln>
                <a:solidFill>
                  <a:srgbClr val="336600"/>
                </a:solidFill>
                <a:effectLst/>
                <a:uLnTx/>
                <a:uFillTx/>
                <a:latin typeface="Helvetica" pitchFamily="34" charset="0"/>
                <a:ea typeface="+mn-ea"/>
                <a:cs typeface="+mn-cs"/>
              </a:rPr>
              <a:t>PH(</a:t>
            </a:r>
            <a:r>
              <a:rPr kumimoji="0" lang="en-US" sz="1200" b="1" i="0" u="none" strike="noStrike" kern="1200" cap="none" spc="0" normalizeH="0" baseline="-25000" noProof="0" dirty="0" err="1">
                <a:ln>
                  <a:noFill/>
                </a:ln>
                <a:solidFill>
                  <a:srgbClr val="336600"/>
                </a:solidFill>
                <a:effectLst/>
                <a:uLnTx/>
                <a:uFillTx/>
                <a:latin typeface="Helvetica" pitchFamily="34" charset="0"/>
                <a:ea typeface="+mn-ea"/>
                <a:cs typeface="+mn-cs"/>
              </a:rPr>
              <a:t>hkl</a:t>
            </a:r>
            <a:r>
              <a:rPr kumimoji="0" lang="en-US" sz="1200" b="1" i="0" u="none" strike="noStrike" kern="1200" cap="none" spc="0" normalizeH="0" baseline="-25000" noProof="0" dirty="0">
                <a:ln>
                  <a:noFill/>
                </a:ln>
                <a:solidFill>
                  <a:srgbClr val="336600"/>
                </a:solidFill>
                <a:effectLst/>
                <a:uLnTx/>
                <a:uFillTx/>
                <a:latin typeface="Helvetica" pitchFamily="34" charset="0"/>
                <a:ea typeface="+mn-ea"/>
                <a:cs typeface="+mn-cs"/>
              </a:rPr>
              <a:t>)</a:t>
            </a:r>
            <a:r>
              <a:rPr kumimoji="0" lang="en-US" sz="1200" b="1" i="0" u="none" strike="noStrike" kern="1200" cap="none" spc="0" normalizeH="0" baseline="-50000" noProof="0" dirty="0">
                <a:ln>
                  <a:noFill/>
                </a:ln>
                <a:solidFill>
                  <a:srgbClr val="336600"/>
                </a:solidFill>
                <a:effectLst/>
                <a:uLnTx/>
                <a:uFillTx/>
                <a:latin typeface="Symbol" pitchFamily="18" charset="2"/>
                <a:ea typeface="+mn-ea"/>
                <a:cs typeface="+mn-cs"/>
              </a:rPr>
              <a:t>l</a:t>
            </a:r>
            <a:r>
              <a:rPr kumimoji="0" lang="en-US" sz="1200" b="1" i="0" u="none" strike="noStrike" kern="1200" cap="none" spc="0" normalizeH="0" baseline="-50000" noProof="0" dirty="0">
                <a:ln>
                  <a:noFill/>
                </a:ln>
                <a:solidFill>
                  <a:srgbClr val="336600"/>
                </a:solidFill>
                <a:effectLst/>
                <a:uLnTx/>
                <a:uFillTx/>
                <a:latin typeface="Helvetica" pitchFamily="34" charset="0"/>
                <a:ea typeface="+mn-ea"/>
                <a:cs typeface="+mn-cs"/>
              </a:rPr>
              <a:t>2</a:t>
            </a:r>
            <a:r>
              <a:rPr kumimoji="0" lang="en-US" sz="1200" b="1" i="0" u="none" strike="noStrike" kern="1200" cap="none" spc="0" normalizeH="0" baseline="0" noProof="0" dirty="0">
                <a:ln>
                  <a:noFill/>
                </a:ln>
                <a:solidFill>
                  <a:srgbClr val="336600"/>
                </a:solidFill>
                <a:effectLst/>
                <a:uLnTx/>
                <a:uFillTx/>
                <a:latin typeface="Helvetica" pitchFamily="34" charset="0"/>
                <a:ea typeface="+mn-ea"/>
                <a:cs typeface="+mn-cs"/>
              </a:rPr>
              <a:t> |</a:t>
            </a:r>
          </a:p>
        </p:txBody>
      </p:sp>
      <p:sp>
        <p:nvSpPr>
          <p:cNvPr id="35" name="Oval 35"/>
          <p:cNvSpPr>
            <a:spLocks noChangeArrowheads="1"/>
          </p:cNvSpPr>
          <p:nvPr/>
        </p:nvSpPr>
        <p:spPr bwMode="auto">
          <a:xfrm>
            <a:off x="1866169" y="4269851"/>
            <a:ext cx="2029395" cy="2073148"/>
          </a:xfrm>
          <a:prstGeom prst="ellipse">
            <a:avLst/>
          </a:prstGeom>
          <a:noFill/>
          <a:ln w="76200" cmpd="sng" algn="ctr">
            <a:solidFill>
              <a:srgbClr val="33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9" name="Line 24"/>
          <p:cNvSpPr>
            <a:spLocks noChangeShapeType="1"/>
          </p:cNvSpPr>
          <p:nvPr/>
        </p:nvSpPr>
        <p:spPr bwMode="auto">
          <a:xfrm flipH="1" flipV="1">
            <a:off x="2263988" y="4957093"/>
            <a:ext cx="0" cy="199635"/>
          </a:xfrm>
          <a:prstGeom prst="line">
            <a:avLst/>
          </a:prstGeom>
          <a:noFill/>
          <a:ln w="28575" cmpd="dbl">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40" name="Rectangle 25"/>
          <p:cNvSpPr>
            <a:spLocks noChangeArrowheads="1"/>
          </p:cNvSpPr>
          <p:nvPr/>
        </p:nvSpPr>
        <p:spPr bwMode="auto">
          <a:xfrm>
            <a:off x="1954225" y="5120030"/>
            <a:ext cx="184730" cy="184666"/>
          </a:xfrm>
          <a:prstGeom prst="rect">
            <a:avLst/>
          </a:prstGeom>
          <a:noFill/>
          <a:ln w="57150"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25000" noProof="0" dirty="0">
              <a:ln>
                <a:noFill/>
              </a:ln>
              <a:solidFill>
                <a:srgbClr val="800000"/>
              </a:solidFill>
              <a:effectLst/>
              <a:uLnTx/>
              <a:uFillTx/>
              <a:latin typeface="Helvetica" pitchFamily="34" charset="0"/>
              <a:ea typeface="+mn-ea"/>
              <a:cs typeface="+mn-cs"/>
            </a:endParaRPr>
          </a:p>
        </p:txBody>
      </p:sp>
      <p:sp>
        <p:nvSpPr>
          <p:cNvPr id="42" name="Rectangle 25"/>
          <p:cNvSpPr>
            <a:spLocks noChangeArrowheads="1"/>
          </p:cNvSpPr>
          <p:nvPr/>
        </p:nvSpPr>
        <p:spPr bwMode="auto">
          <a:xfrm>
            <a:off x="1873805" y="5058798"/>
            <a:ext cx="524503" cy="261610"/>
          </a:xfrm>
          <a:prstGeom prst="rect">
            <a:avLst/>
          </a:prstGeom>
          <a:noFill/>
          <a:ln w="57150"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err="1">
                <a:ln>
                  <a:noFill/>
                </a:ln>
                <a:solidFill>
                  <a:srgbClr val="FF0000"/>
                </a:solidFill>
                <a:effectLst/>
                <a:uLnTx/>
                <a:uFillTx/>
                <a:latin typeface="Helvetica" pitchFamily="34" charset="0"/>
                <a:ea typeface="+mn-ea"/>
                <a:cs typeface="+mn-cs"/>
              </a:rPr>
              <a:t>f</a:t>
            </a:r>
            <a:r>
              <a:rPr kumimoji="0" lang="en-US" sz="1050" b="1" i="0" u="none" strike="noStrike" kern="1200" cap="none" spc="0" normalizeH="0" baseline="-25000" noProof="0" dirty="0" err="1">
                <a:ln>
                  <a:noFill/>
                </a:ln>
                <a:solidFill>
                  <a:srgbClr val="FF0000"/>
                </a:solidFill>
                <a:effectLst/>
                <a:uLnTx/>
                <a:uFillTx/>
                <a:latin typeface="Helvetica" pitchFamily="34" charset="0"/>
                <a:ea typeface="+mn-ea"/>
                <a:cs typeface="+mn-cs"/>
              </a:rPr>
              <a:t>H</a:t>
            </a:r>
            <a:r>
              <a:rPr kumimoji="0" lang="en-US" sz="1050" b="1" i="0" u="none" strike="noStrike" kern="1200" cap="none" spc="0" normalizeH="0" baseline="-25000" noProof="0" dirty="0">
                <a:ln>
                  <a:noFill/>
                </a:ln>
                <a:solidFill>
                  <a:srgbClr val="FF0000"/>
                </a:solidFill>
                <a:effectLst/>
                <a:uLnTx/>
                <a:uFillTx/>
                <a:latin typeface="Helvetica" pitchFamily="34" charset="0"/>
                <a:ea typeface="+mn-ea"/>
                <a:cs typeface="+mn-cs"/>
              </a:rPr>
              <a:t> </a:t>
            </a:r>
            <a:r>
              <a:rPr kumimoji="0" lang="en-US" sz="1050" b="1" i="0" u="none" strike="noStrike" kern="1200" cap="none" spc="0" normalizeH="0" baseline="-25000" noProof="0" dirty="0">
                <a:ln>
                  <a:noFill/>
                </a:ln>
                <a:solidFill>
                  <a:srgbClr val="FF0000"/>
                </a:solidFill>
                <a:effectLst/>
                <a:uLnTx/>
                <a:uFillTx/>
                <a:latin typeface="Symbol" pitchFamily="18" charset="2"/>
                <a:ea typeface="+mn-ea"/>
                <a:cs typeface="+mn-cs"/>
              </a:rPr>
              <a:t>l</a:t>
            </a:r>
            <a:r>
              <a:rPr kumimoji="0" lang="en-US" sz="1050" b="1" i="0" u="none" strike="noStrike" kern="1200" cap="none" spc="0" normalizeH="0" baseline="-25000" noProof="0" dirty="0">
                <a:ln>
                  <a:noFill/>
                </a:ln>
                <a:solidFill>
                  <a:srgbClr val="FF0000"/>
                </a:solidFill>
                <a:effectLst/>
                <a:uLnTx/>
                <a:uFillTx/>
                <a:latin typeface="Helvetica" pitchFamily="34" charset="0"/>
                <a:ea typeface="+mn-ea"/>
                <a:cs typeface="+mn-cs"/>
              </a:rPr>
              <a:t>1(-)</a:t>
            </a:r>
          </a:p>
        </p:txBody>
      </p:sp>
      <p:sp>
        <p:nvSpPr>
          <p:cNvPr id="44" name="Text Box 17"/>
          <p:cNvSpPr txBox="1">
            <a:spLocks noChangeArrowheads="1"/>
          </p:cNvSpPr>
          <p:nvPr/>
        </p:nvSpPr>
        <p:spPr bwMode="auto">
          <a:xfrm rot="5400000">
            <a:off x="586925" y="4745649"/>
            <a:ext cx="835485" cy="230832"/>
          </a:xfrm>
          <a:prstGeom prst="rect">
            <a:avLst/>
          </a:prstGeom>
          <a:noFill/>
          <a:ln w="57150" cmpd="dbl"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CC00"/>
                </a:solidFill>
                <a:effectLst/>
                <a:uLnTx/>
                <a:uFillTx/>
                <a:latin typeface="Helvetica" pitchFamily="34" charset="0"/>
                <a:ea typeface="+mn-ea"/>
                <a:cs typeface="+mn-cs"/>
              </a:rPr>
              <a:t>|F</a:t>
            </a:r>
            <a:r>
              <a:rPr kumimoji="0" lang="en-US" sz="900" b="1" i="0" u="none" strike="noStrike" kern="1200" cap="none" spc="0" normalizeH="0" baseline="-25000" noProof="0" dirty="0">
                <a:ln>
                  <a:noFill/>
                </a:ln>
                <a:solidFill>
                  <a:srgbClr val="00CC00"/>
                </a:solidFill>
                <a:effectLst/>
                <a:uLnTx/>
                <a:uFillTx/>
                <a:latin typeface="Helvetica" pitchFamily="34" charset="0"/>
                <a:ea typeface="+mn-ea"/>
                <a:cs typeface="+mn-cs"/>
              </a:rPr>
              <a:t>PH (-h-k-l)</a:t>
            </a:r>
            <a:r>
              <a:rPr kumimoji="0" lang="en-US" sz="900" b="1" i="0" u="none" strike="noStrike" kern="1200" cap="none" spc="0" normalizeH="0" baseline="-25000" noProof="0" dirty="0">
                <a:ln>
                  <a:noFill/>
                </a:ln>
                <a:solidFill>
                  <a:srgbClr val="00CC00"/>
                </a:solidFill>
                <a:effectLst/>
                <a:uLnTx/>
                <a:uFillTx/>
                <a:latin typeface="Symbol" pitchFamily="18" charset="2"/>
                <a:ea typeface="+mn-ea"/>
                <a:cs typeface="+mn-cs"/>
              </a:rPr>
              <a:t> </a:t>
            </a:r>
            <a:r>
              <a:rPr kumimoji="0" lang="en-US" sz="900" b="1" i="0" u="none" strike="noStrike" kern="1200" cap="none" spc="0" normalizeH="0" baseline="-50000" noProof="0" dirty="0">
                <a:ln>
                  <a:noFill/>
                </a:ln>
                <a:solidFill>
                  <a:srgbClr val="00CC00"/>
                </a:solidFill>
                <a:effectLst/>
                <a:uLnTx/>
                <a:uFillTx/>
                <a:latin typeface="Symbol" pitchFamily="18" charset="2"/>
                <a:ea typeface="+mn-ea"/>
                <a:cs typeface="+mn-cs"/>
              </a:rPr>
              <a:t>l</a:t>
            </a:r>
            <a:r>
              <a:rPr kumimoji="0" lang="en-US" sz="900" b="1" i="0" u="none" strike="noStrike" kern="1200" cap="none" spc="0" normalizeH="0" baseline="-50000" noProof="0" dirty="0">
                <a:ln>
                  <a:noFill/>
                </a:ln>
                <a:solidFill>
                  <a:srgbClr val="00CC00"/>
                </a:solidFill>
                <a:effectLst/>
                <a:uLnTx/>
                <a:uFillTx/>
                <a:latin typeface="Helvetica" pitchFamily="34" charset="0"/>
                <a:ea typeface="+mn-ea"/>
                <a:cs typeface="+mn-cs"/>
              </a:rPr>
              <a:t>1</a:t>
            </a:r>
            <a:r>
              <a:rPr kumimoji="0" lang="en-US" sz="900" b="1" i="0" u="none" strike="noStrike" kern="1200" cap="none" spc="0" normalizeH="0" baseline="0" noProof="0" dirty="0">
                <a:ln>
                  <a:noFill/>
                </a:ln>
                <a:solidFill>
                  <a:srgbClr val="00CC00"/>
                </a:solidFill>
                <a:effectLst/>
                <a:uLnTx/>
                <a:uFillTx/>
                <a:latin typeface="Helvetica" pitchFamily="34" charset="0"/>
                <a:ea typeface="+mn-ea"/>
                <a:cs typeface="+mn-cs"/>
              </a:rPr>
              <a:t>|*</a:t>
            </a:r>
          </a:p>
        </p:txBody>
      </p:sp>
      <p:sp>
        <p:nvSpPr>
          <p:cNvPr id="45" name="Oval 18"/>
          <p:cNvSpPr>
            <a:spLocks noChangeAspect="1" noChangeArrowheads="1"/>
          </p:cNvSpPr>
          <p:nvPr/>
        </p:nvSpPr>
        <p:spPr bwMode="auto">
          <a:xfrm>
            <a:off x="1122408" y="3930715"/>
            <a:ext cx="2276154" cy="2275668"/>
          </a:xfrm>
          <a:prstGeom prst="ellipse">
            <a:avLst/>
          </a:prstGeom>
          <a:noFill/>
          <a:ln w="76200" cmpd="dbl" algn="ctr">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47" name="Line 13"/>
          <p:cNvSpPr>
            <a:spLocks noChangeShapeType="1"/>
          </p:cNvSpPr>
          <p:nvPr/>
        </p:nvSpPr>
        <p:spPr bwMode="auto">
          <a:xfrm flipH="1" flipV="1">
            <a:off x="2271712" y="4935379"/>
            <a:ext cx="136303" cy="23895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48" name="Text Box 14"/>
          <p:cNvSpPr txBox="1">
            <a:spLocks noChangeArrowheads="1"/>
          </p:cNvSpPr>
          <p:nvPr/>
        </p:nvSpPr>
        <p:spPr bwMode="auto">
          <a:xfrm>
            <a:off x="2160256" y="5186950"/>
            <a:ext cx="44755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err="1">
                <a:ln>
                  <a:noFill/>
                </a:ln>
                <a:solidFill>
                  <a:srgbClr val="FF0000"/>
                </a:solidFill>
                <a:effectLst/>
                <a:uLnTx/>
                <a:uFillTx/>
                <a:latin typeface="Helvetica" pitchFamily="34" charset="0"/>
                <a:ea typeface="+mn-ea"/>
                <a:cs typeface="+mn-cs"/>
              </a:rPr>
              <a:t>f</a:t>
            </a:r>
            <a:r>
              <a:rPr kumimoji="0" lang="en-US" sz="800" b="1" i="0" u="none" strike="noStrike" kern="1200" cap="none" spc="0" normalizeH="0" baseline="-25000" noProof="0" dirty="0" err="1">
                <a:ln>
                  <a:noFill/>
                </a:ln>
                <a:solidFill>
                  <a:srgbClr val="FF0000"/>
                </a:solidFill>
                <a:effectLst/>
                <a:uLnTx/>
                <a:uFillTx/>
                <a:latin typeface="Helvetica" pitchFamily="34" charset="0"/>
                <a:ea typeface="+mn-ea"/>
                <a:cs typeface="+mn-cs"/>
              </a:rPr>
              <a:t>H</a:t>
            </a:r>
            <a:r>
              <a:rPr kumimoji="0" lang="en-US" sz="800" b="1" i="0" u="none" strike="noStrike" kern="1200" cap="none" spc="0" normalizeH="0" baseline="-25000" noProof="0" dirty="0">
                <a:ln>
                  <a:noFill/>
                </a:ln>
                <a:solidFill>
                  <a:srgbClr val="FF0000"/>
                </a:solidFill>
                <a:effectLst/>
                <a:uLnTx/>
                <a:uFillTx/>
                <a:latin typeface="Helvetica" pitchFamily="34" charset="0"/>
                <a:ea typeface="+mn-ea"/>
                <a:cs typeface="+mn-cs"/>
              </a:rPr>
              <a:t> </a:t>
            </a:r>
            <a:r>
              <a:rPr kumimoji="0" lang="en-US" sz="800" b="1" i="0" u="none" strike="noStrike" kern="1200" cap="none" spc="0" normalizeH="0" baseline="-25000" noProof="0" dirty="0">
                <a:ln>
                  <a:noFill/>
                </a:ln>
                <a:solidFill>
                  <a:srgbClr val="FF0000"/>
                </a:solidFill>
                <a:effectLst/>
                <a:uLnTx/>
                <a:uFillTx/>
                <a:latin typeface="Symbol" pitchFamily="18" charset="2"/>
                <a:ea typeface="+mn-ea"/>
                <a:cs typeface="+mn-cs"/>
              </a:rPr>
              <a:t>l</a:t>
            </a:r>
            <a:r>
              <a:rPr kumimoji="0" lang="en-US" sz="800" b="1" i="0" u="none" strike="noStrike" kern="1200" cap="none" spc="0" normalizeH="0" baseline="-25000" noProof="0" dirty="0">
                <a:ln>
                  <a:noFill/>
                </a:ln>
                <a:solidFill>
                  <a:srgbClr val="FF0000"/>
                </a:solidFill>
                <a:effectLst/>
                <a:uLnTx/>
                <a:uFillTx/>
                <a:latin typeface="Helvetica" pitchFamily="34" charset="0"/>
                <a:ea typeface="+mn-ea"/>
                <a:cs typeface="+mn-cs"/>
              </a:rPr>
              <a:t>1(+)</a:t>
            </a:r>
            <a:endParaRPr kumimoji="0" lang="en-US" sz="800" b="1" i="0" u="none" strike="noStrike" kern="1200" cap="none" spc="0" normalizeH="0" baseline="-25000" noProof="0" dirty="0">
              <a:ln>
                <a:noFill/>
              </a:ln>
              <a:solidFill>
                <a:srgbClr val="FF3300"/>
              </a:solidFill>
              <a:effectLst/>
              <a:uLnTx/>
              <a:uFillTx/>
              <a:latin typeface="Helvetica" pitchFamily="34" charset="0"/>
              <a:ea typeface="+mn-ea"/>
              <a:cs typeface="+mn-cs"/>
            </a:endParaRPr>
          </a:p>
        </p:txBody>
      </p:sp>
      <p:sp>
        <p:nvSpPr>
          <p:cNvPr id="50" name="Rectangle 29"/>
          <p:cNvSpPr>
            <a:spLocks noChangeArrowheads="1"/>
          </p:cNvSpPr>
          <p:nvPr/>
        </p:nvSpPr>
        <p:spPr bwMode="auto">
          <a:xfrm>
            <a:off x="2383122" y="5266883"/>
            <a:ext cx="5790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800000"/>
                </a:solidFill>
                <a:effectLst/>
                <a:uLnTx/>
                <a:uFillTx/>
                <a:latin typeface="Helvetica" pitchFamily="34" charset="0"/>
                <a:ea typeface="+mn-ea"/>
                <a:cs typeface="+mn-cs"/>
              </a:rPr>
              <a:t>f</a:t>
            </a:r>
            <a:r>
              <a:rPr kumimoji="0" lang="en-US" sz="1200" b="1" i="0" u="none" strike="noStrike" kern="1200" cap="none" spc="0" normalizeH="0" baseline="-25000" noProof="0" dirty="0" err="1">
                <a:ln>
                  <a:noFill/>
                </a:ln>
                <a:solidFill>
                  <a:srgbClr val="800000"/>
                </a:solidFill>
                <a:effectLst/>
                <a:uLnTx/>
                <a:uFillTx/>
                <a:latin typeface="Helvetica" pitchFamily="34" charset="0"/>
                <a:ea typeface="+mn-ea"/>
                <a:cs typeface="+mn-cs"/>
              </a:rPr>
              <a:t>H</a:t>
            </a:r>
            <a:r>
              <a:rPr kumimoji="0" lang="en-US" sz="1200" b="1" i="0" u="none" strike="noStrike" kern="1200" cap="none" spc="0" normalizeH="0" baseline="-25000" noProof="0" dirty="0">
                <a:ln>
                  <a:noFill/>
                </a:ln>
                <a:solidFill>
                  <a:srgbClr val="800000"/>
                </a:solidFill>
                <a:effectLst/>
                <a:uLnTx/>
                <a:uFillTx/>
                <a:latin typeface="Helvetica" pitchFamily="34" charset="0"/>
                <a:ea typeface="+mn-ea"/>
                <a:cs typeface="+mn-cs"/>
              </a:rPr>
              <a:t> </a:t>
            </a:r>
            <a:r>
              <a:rPr kumimoji="0" lang="en-US" sz="1200" b="1" i="0" u="none" strike="noStrike" kern="1200" cap="none" spc="0" normalizeH="0" baseline="-25000" noProof="0" dirty="0">
                <a:ln>
                  <a:noFill/>
                </a:ln>
                <a:solidFill>
                  <a:srgbClr val="800000"/>
                </a:solidFill>
                <a:effectLst/>
                <a:uLnTx/>
                <a:uFillTx/>
                <a:latin typeface="Symbol" pitchFamily="18" charset="2"/>
                <a:ea typeface="+mn-ea"/>
                <a:cs typeface="+mn-cs"/>
              </a:rPr>
              <a:t>l</a:t>
            </a:r>
            <a:r>
              <a:rPr kumimoji="0" lang="en-US" sz="1200" b="1" i="0" u="none" strike="noStrike" kern="1200" cap="none" spc="0" normalizeH="0" baseline="-25000" noProof="0" dirty="0">
                <a:ln>
                  <a:noFill/>
                </a:ln>
                <a:solidFill>
                  <a:srgbClr val="800000"/>
                </a:solidFill>
                <a:effectLst/>
                <a:uLnTx/>
                <a:uFillTx/>
                <a:latin typeface="Helvetica" pitchFamily="34" charset="0"/>
                <a:ea typeface="+mn-ea"/>
                <a:cs typeface="+mn-cs"/>
              </a:rPr>
              <a:t>2(+)</a:t>
            </a:r>
          </a:p>
        </p:txBody>
      </p:sp>
      <p:sp>
        <p:nvSpPr>
          <p:cNvPr id="51" name="Line 28"/>
          <p:cNvSpPr>
            <a:spLocks noChangeShapeType="1"/>
          </p:cNvSpPr>
          <p:nvPr/>
        </p:nvSpPr>
        <p:spPr bwMode="auto">
          <a:xfrm flipH="1" flipV="1">
            <a:off x="2255724" y="4933698"/>
            <a:ext cx="401335" cy="339916"/>
          </a:xfrm>
          <a:prstGeom prst="line">
            <a:avLst/>
          </a:prstGeom>
          <a:noFill/>
          <a:ln w="28575" cmpd="sng">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53" name="Rectangle 25"/>
          <p:cNvSpPr>
            <a:spLocks noChangeArrowheads="1"/>
          </p:cNvSpPr>
          <p:nvPr/>
        </p:nvSpPr>
        <p:spPr bwMode="auto">
          <a:xfrm>
            <a:off x="2694543" y="5271929"/>
            <a:ext cx="65114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800000"/>
                </a:solidFill>
                <a:effectLst/>
                <a:uLnTx/>
                <a:uFillTx/>
                <a:latin typeface="Helvetica" pitchFamily="34" charset="0"/>
                <a:ea typeface="+mn-ea"/>
                <a:cs typeface="+mn-cs"/>
              </a:rPr>
              <a:t>f</a:t>
            </a:r>
            <a:r>
              <a:rPr kumimoji="0" lang="en-US" sz="1400" b="1" i="0" u="none" strike="noStrike" kern="1200" cap="none" spc="0" normalizeH="0" baseline="-25000" noProof="0" dirty="0" err="1">
                <a:ln>
                  <a:noFill/>
                </a:ln>
                <a:solidFill>
                  <a:srgbClr val="800000"/>
                </a:solidFill>
                <a:effectLst/>
                <a:uLnTx/>
                <a:uFillTx/>
                <a:latin typeface="Helvetica" pitchFamily="34" charset="0"/>
                <a:ea typeface="+mn-ea"/>
                <a:cs typeface="+mn-cs"/>
              </a:rPr>
              <a:t>H</a:t>
            </a:r>
            <a:r>
              <a:rPr kumimoji="0" lang="en-US" sz="1400" b="1" i="0" u="none" strike="noStrike" kern="1200" cap="none" spc="0" normalizeH="0" baseline="-25000" noProof="0" dirty="0">
                <a:ln>
                  <a:noFill/>
                </a:ln>
                <a:solidFill>
                  <a:srgbClr val="800000"/>
                </a:solidFill>
                <a:effectLst/>
                <a:uLnTx/>
                <a:uFillTx/>
                <a:latin typeface="Helvetica" pitchFamily="34" charset="0"/>
                <a:ea typeface="+mn-ea"/>
                <a:cs typeface="+mn-cs"/>
              </a:rPr>
              <a:t> </a:t>
            </a:r>
            <a:r>
              <a:rPr kumimoji="0" lang="en-US" sz="1400" b="1" i="0" u="none" strike="noStrike" kern="1200" cap="none" spc="0" normalizeH="0" baseline="-25000" noProof="0" dirty="0">
                <a:ln>
                  <a:noFill/>
                </a:ln>
                <a:solidFill>
                  <a:srgbClr val="800000"/>
                </a:solidFill>
                <a:effectLst/>
                <a:uLnTx/>
                <a:uFillTx/>
                <a:latin typeface="Symbol" pitchFamily="18" charset="2"/>
                <a:ea typeface="+mn-ea"/>
                <a:cs typeface="+mn-cs"/>
              </a:rPr>
              <a:t>l</a:t>
            </a:r>
            <a:r>
              <a:rPr kumimoji="0" lang="en-US" sz="1400" b="1" i="0" u="none" strike="noStrike" kern="1200" cap="none" spc="0" normalizeH="0" baseline="-25000" noProof="0" dirty="0">
                <a:ln>
                  <a:noFill/>
                </a:ln>
                <a:solidFill>
                  <a:srgbClr val="800000"/>
                </a:solidFill>
                <a:effectLst/>
                <a:uLnTx/>
                <a:uFillTx/>
                <a:latin typeface="Helvetica" pitchFamily="34" charset="0"/>
                <a:ea typeface="+mn-ea"/>
                <a:cs typeface="+mn-cs"/>
              </a:rPr>
              <a:t>2 (-)</a:t>
            </a:r>
          </a:p>
        </p:txBody>
      </p:sp>
      <p:sp>
        <p:nvSpPr>
          <p:cNvPr id="54" name="Line 24"/>
          <p:cNvSpPr>
            <a:spLocks noChangeShapeType="1"/>
          </p:cNvSpPr>
          <p:nvPr/>
        </p:nvSpPr>
        <p:spPr bwMode="auto">
          <a:xfrm flipH="1" flipV="1">
            <a:off x="2259090" y="4942951"/>
            <a:ext cx="655430" cy="363474"/>
          </a:xfrm>
          <a:prstGeom prst="line">
            <a:avLst/>
          </a:prstGeom>
          <a:noFill/>
          <a:ln w="28575" cmpd="dbl">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57" name="Line 5"/>
          <p:cNvSpPr>
            <a:spLocks noChangeShapeType="1"/>
          </p:cNvSpPr>
          <p:nvPr/>
        </p:nvSpPr>
        <p:spPr bwMode="auto">
          <a:xfrm flipV="1">
            <a:off x="6316739" y="4316670"/>
            <a:ext cx="826650" cy="865895"/>
          </a:xfrm>
          <a:prstGeom prst="line">
            <a:avLst/>
          </a:prstGeom>
          <a:noFill/>
          <a:ln w="7620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58" name="Line 4"/>
          <p:cNvSpPr>
            <a:spLocks noChangeShapeType="1"/>
          </p:cNvSpPr>
          <p:nvPr/>
        </p:nvSpPr>
        <p:spPr bwMode="auto">
          <a:xfrm flipV="1">
            <a:off x="6321639" y="4309150"/>
            <a:ext cx="838159" cy="650384"/>
          </a:xfrm>
          <a:prstGeom prst="line">
            <a:avLst/>
          </a:prstGeom>
          <a:noFill/>
          <a:ln w="762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59" name="Line 5"/>
          <p:cNvSpPr>
            <a:spLocks noChangeShapeType="1"/>
          </p:cNvSpPr>
          <p:nvPr/>
        </p:nvSpPr>
        <p:spPr bwMode="auto">
          <a:xfrm flipV="1">
            <a:off x="6441264" y="4327661"/>
            <a:ext cx="719375" cy="872506"/>
          </a:xfrm>
          <a:prstGeom prst="line">
            <a:avLst/>
          </a:prstGeom>
          <a:noFill/>
          <a:ln w="76200">
            <a:solidFill>
              <a:srgbClr val="00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60" name="Line 8"/>
          <p:cNvSpPr>
            <a:spLocks noChangeShapeType="1"/>
          </p:cNvSpPr>
          <p:nvPr/>
        </p:nvSpPr>
        <p:spPr bwMode="auto">
          <a:xfrm>
            <a:off x="6321640" y="4253620"/>
            <a:ext cx="0" cy="1453896"/>
          </a:xfrm>
          <a:prstGeom prst="line">
            <a:avLst/>
          </a:prstGeom>
          <a:noFill/>
          <a:ln w="19050">
            <a:solidFill>
              <a:srgbClr val="0808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61" name="Line 9"/>
          <p:cNvSpPr>
            <a:spLocks noChangeShapeType="1"/>
          </p:cNvSpPr>
          <p:nvPr/>
        </p:nvSpPr>
        <p:spPr bwMode="auto">
          <a:xfrm rot="5400000">
            <a:off x="6319686" y="4103751"/>
            <a:ext cx="0" cy="1717246"/>
          </a:xfrm>
          <a:prstGeom prst="line">
            <a:avLst/>
          </a:prstGeom>
          <a:noFill/>
          <a:ln w="19050">
            <a:solidFill>
              <a:srgbClr val="08080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62" name="Text Box 17"/>
          <p:cNvSpPr txBox="1">
            <a:spLocks noChangeArrowheads="1"/>
          </p:cNvSpPr>
          <p:nvPr/>
        </p:nvSpPr>
        <p:spPr bwMode="auto">
          <a:xfrm rot="5790990">
            <a:off x="5000378" y="4672530"/>
            <a:ext cx="838691" cy="276999"/>
          </a:xfrm>
          <a:prstGeom prst="rect">
            <a:avLst/>
          </a:prstGeom>
          <a:noFill/>
          <a:ln w="57150"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CC00"/>
                </a:solidFill>
                <a:effectLst/>
                <a:uLnTx/>
                <a:uFillTx/>
                <a:latin typeface="Helvetica" pitchFamily="34" charset="0"/>
                <a:ea typeface="+mn-ea"/>
                <a:cs typeface="+mn-cs"/>
              </a:rPr>
              <a:t>|F</a:t>
            </a:r>
            <a:r>
              <a:rPr kumimoji="0" lang="en-US" sz="1200" b="1" i="0" u="none" strike="noStrike" kern="1200" cap="none" spc="0" normalizeH="0" baseline="-25000" noProof="0" dirty="0">
                <a:ln>
                  <a:noFill/>
                </a:ln>
                <a:solidFill>
                  <a:srgbClr val="00CC00"/>
                </a:solidFill>
                <a:effectLst/>
                <a:uLnTx/>
                <a:uFillTx/>
                <a:latin typeface="Helvetica" pitchFamily="34" charset="0"/>
                <a:ea typeface="+mn-ea"/>
                <a:cs typeface="+mn-cs"/>
              </a:rPr>
              <a:t>PH(</a:t>
            </a:r>
            <a:r>
              <a:rPr kumimoji="0" lang="en-US" sz="1200" b="1" i="0" u="none" strike="noStrike" kern="1200" cap="none" spc="0" normalizeH="0" baseline="-25000" noProof="0" dirty="0" err="1">
                <a:ln>
                  <a:noFill/>
                </a:ln>
                <a:solidFill>
                  <a:srgbClr val="00CC00"/>
                </a:solidFill>
                <a:effectLst/>
                <a:uLnTx/>
                <a:uFillTx/>
                <a:latin typeface="Helvetica" pitchFamily="34" charset="0"/>
                <a:ea typeface="+mn-ea"/>
                <a:cs typeface="+mn-cs"/>
              </a:rPr>
              <a:t>hkl</a:t>
            </a:r>
            <a:r>
              <a:rPr kumimoji="0" lang="en-US" sz="1200" b="1" i="0" u="none" strike="noStrike" kern="1200" cap="none" spc="0" normalizeH="0" baseline="-25000" noProof="0" dirty="0">
                <a:ln>
                  <a:noFill/>
                </a:ln>
                <a:solidFill>
                  <a:srgbClr val="00CC00"/>
                </a:solidFill>
                <a:effectLst/>
                <a:uLnTx/>
                <a:uFillTx/>
                <a:latin typeface="Helvetica" pitchFamily="34" charset="0"/>
                <a:ea typeface="+mn-ea"/>
                <a:cs typeface="+mn-cs"/>
              </a:rPr>
              <a:t>)</a:t>
            </a:r>
            <a:r>
              <a:rPr kumimoji="0" lang="en-US" sz="1200" b="1" i="0" u="none" strike="noStrike" kern="1200" cap="none" spc="0" normalizeH="0" baseline="-50000" noProof="0" dirty="0">
                <a:ln>
                  <a:noFill/>
                </a:ln>
                <a:solidFill>
                  <a:srgbClr val="00CC00"/>
                </a:solidFill>
                <a:effectLst/>
                <a:uLnTx/>
                <a:uFillTx/>
                <a:latin typeface="Symbol" pitchFamily="18" charset="2"/>
                <a:ea typeface="+mn-ea"/>
                <a:cs typeface="+mn-cs"/>
              </a:rPr>
              <a:t>l</a:t>
            </a:r>
            <a:r>
              <a:rPr kumimoji="0" lang="en-US" sz="1200" b="1" i="0" u="none" strike="noStrike" kern="1200" cap="none" spc="0" normalizeH="0" baseline="-50000" noProof="0" dirty="0">
                <a:ln>
                  <a:noFill/>
                </a:ln>
                <a:solidFill>
                  <a:srgbClr val="00CC00"/>
                </a:solidFill>
                <a:effectLst/>
                <a:uLnTx/>
                <a:uFillTx/>
                <a:latin typeface="Helvetica" pitchFamily="34" charset="0"/>
                <a:ea typeface="+mn-ea"/>
                <a:cs typeface="+mn-cs"/>
              </a:rPr>
              <a:t>1</a:t>
            </a:r>
            <a:r>
              <a:rPr kumimoji="0" lang="en-US" sz="1200" b="1" i="0" u="none" strike="noStrike" kern="1200" cap="none" spc="0" normalizeH="0" baseline="0" noProof="0" dirty="0">
                <a:ln>
                  <a:noFill/>
                </a:ln>
                <a:solidFill>
                  <a:srgbClr val="00CC00"/>
                </a:solidFill>
                <a:effectLst/>
                <a:uLnTx/>
                <a:uFillTx/>
                <a:latin typeface="Helvetica" pitchFamily="34" charset="0"/>
                <a:ea typeface="+mn-ea"/>
                <a:cs typeface="+mn-cs"/>
              </a:rPr>
              <a:t>|</a:t>
            </a:r>
          </a:p>
        </p:txBody>
      </p:sp>
      <p:sp>
        <p:nvSpPr>
          <p:cNvPr id="63" name="Oval 62"/>
          <p:cNvSpPr>
            <a:spLocks noChangeArrowheads="1"/>
          </p:cNvSpPr>
          <p:nvPr/>
        </p:nvSpPr>
        <p:spPr bwMode="auto">
          <a:xfrm>
            <a:off x="5433583" y="4134764"/>
            <a:ext cx="2207767" cy="2235533"/>
          </a:xfrm>
          <a:prstGeom prst="ellipse">
            <a:avLst/>
          </a:prstGeom>
          <a:noFill/>
          <a:ln w="76200" algn="ctr">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64" name="Arc 21"/>
          <p:cNvSpPr>
            <a:spLocks/>
          </p:cNvSpPr>
          <p:nvPr/>
        </p:nvSpPr>
        <p:spPr bwMode="auto">
          <a:xfrm>
            <a:off x="6502684" y="4836406"/>
            <a:ext cx="80772" cy="121158"/>
          </a:xfrm>
          <a:custGeom>
            <a:avLst/>
            <a:gdLst>
              <a:gd name="T0" fmla="*/ 0 w 21600"/>
              <a:gd name="T1" fmla="*/ 0 h 21600"/>
              <a:gd name="T2" fmla="*/ 152400 w 21600"/>
              <a:gd name="T3" fmla="*/ 228600 h 21600"/>
              <a:gd name="T4" fmla="*/ 0 w 21600"/>
              <a:gd name="T5" fmla="*/ 2286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65" name="Line 22"/>
          <p:cNvSpPr>
            <a:spLocks noChangeShapeType="1"/>
          </p:cNvSpPr>
          <p:nvPr/>
        </p:nvSpPr>
        <p:spPr bwMode="auto">
          <a:xfrm flipV="1">
            <a:off x="6397513" y="4320930"/>
            <a:ext cx="769857" cy="773456"/>
          </a:xfrm>
          <a:prstGeom prst="line">
            <a:avLst/>
          </a:prstGeom>
          <a:noFill/>
          <a:ln w="76200" cmpd="dbl">
            <a:solidFill>
              <a:srgbClr val="33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66" name="Line 26"/>
          <p:cNvSpPr>
            <a:spLocks noChangeShapeType="1"/>
          </p:cNvSpPr>
          <p:nvPr/>
        </p:nvSpPr>
        <p:spPr bwMode="auto">
          <a:xfrm flipV="1">
            <a:off x="6440772" y="4320930"/>
            <a:ext cx="719867" cy="829595"/>
          </a:xfrm>
          <a:prstGeom prst="line">
            <a:avLst/>
          </a:prstGeom>
          <a:noFill/>
          <a:ln w="76200" cmpd="sng">
            <a:solidFill>
              <a:srgbClr val="33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67" name="Oval 31"/>
          <p:cNvSpPr>
            <a:spLocks noChangeArrowheads="1"/>
          </p:cNvSpPr>
          <p:nvPr/>
        </p:nvSpPr>
        <p:spPr bwMode="auto">
          <a:xfrm>
            <a:off x="5286898" y="4039492"/>
            <a:ext cx="2221229" cy="2180002"/>
          </a:xfrm>
          <a:prstGeom prst="ellipse">
            <a:avLst/>
          </a:prstGeom>
          <a:noFill/>
          <a:ln w="76200" cmpd="dbl" algn="ctr">
            <a:solidFill>
              <a:srgbClr val="33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68" name="Rectangle 32"/>
          <p:cNvSpPr>
            <a:spLocks noChangeArrowheads="1"/>
          </p:cNvSpPr>
          <p:nvPr/>
        </p:nvSpPr>
        <p:spPr bwMode="auto">
          <a:xfrm rot="3737841">
            <a:off x="5399940" y="5568595"/>
            <a:ext cx="998991" cy="276999"/>
          </a:xfrm>
          <a:prstGeom prst="rect">
            <a:avLst/>
          </a:prstGeom>
          <a:noFill/>
          <a:ln w="57150"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36600"/>
                </a:solidFill>
                <a:effectLst/>
                <a:uLnTx/>
                <a:uFillTx/>
                <a:latin typeface="Helvetica" pitchFamily="34" charset="0"/>
                <a:ea typeface="+mn-ea"/>
                <a:cs typeface="+mn-cs"/>
              </a:rPr>
              <a:t>|F</a:t>
            </a:r>
            <a:r>
              <a:rPr kumimoji="0" lang="en-US" sz="1200" b="1" i="0" u="none" strike="noStrike" kern="1200" cap="none" spc="0" normalizeH="0" baseline="-25000" noProof="0" dirty="0">
                <a:ln>
                  <a:noFill/>
                </a:ln>
                <a:solidFill>
                  <a:srgbClr val="336600"/>
                </a:solidFill>
                <a:effectLst/>
                <a:uLnTx/>
                <a:uFillTx/>
                <a:latin typeface="Helvetica" pitchFamily="34" charset="0"/>
                <a:ea typeface="+mn-ea"/>
                <a:cs typeface="+mn-cs"/>
              </a:rPr>
              <a:t>PH(-h-k-l)</a:t>
            </a:r>
            <a:r>
              <a:rPr kumimoji="0" lang="en-US" sz="1200" b="1" i="0" u="none" strike="noStrike" kern="1200" cap="none" spc="0" normalizeH="0" baseline="-50000" noProof="0" dirty="0">
                <a:ln>
                  <a:noFill/>
                </a:ln>
                <a:solidFill>
                  <a:srgbClr val="336600"/>
                </a:solidFill>
                <a:effectLst/>
                <a:uLnTx/>
                <a:uFillTx/>
                <a:latin typeface="Symbol" pitchFamily="18" charset="2"/>
                <a:ea typeface="+mn-ea"/>
                <a:cs typeface="+mn-cs"/>
              </a:rPr>
              <a:t>l</a:t>
            </a:r>
            <a:r>
              <a:rPr kumimoji="0" lang="en-US" sz="1200" b="1" i="0" u="none" strike="noStrike" kern="1200" cap="none" spc="0" normalizeH="0" baseline="-50000" noProof="0" dirty="0">
                <a:ln>
                  <a:noFill/>
                </a:ln>
                <a:solidFill>
                  <a:srgbClr val="336600"/>
                </a:solidFill>
                <a:effectLst/>
                <a:uLnTx/>
                <a:uFillTx/>
                <a:latin typeface="Helvetica" pitchFamily="34" charset="0"/>
                <a:ea typeface="+mn-ea"/>
                <a:cs typeface="+mn-cs"/>
              </a:rPr>
              <a:t>2</a:t>
            </a:r>
            <a:r>
              <a:rPr kumimoji="0" lang="en-US" sz="1200" b="1" i="0" u="none" strike="noStrike" kern="1200" cap="none" spc="0" normalizeH="0" baseline="0" noProof="0" dirty="0">
                <a:ln>
                  <a:noFill/>
                </a:ln>
                <a:solidFill>
                  <a:srgbClr val="336600"/>
                </a:solidFill>
                <a:effectLst/>
                <a:uLnTx/>
                <a:uFillTx/>
                <a:latin typeface="Helvetica" pitchFamily="34" charset="0"/>
                <a:ea typeface="+mn-ea"/>
                <a:cs typeface="+mn-cs"/>
              </a:rPr>
              <a:t>|*</a:t>
            </a:r>
          </a:p>
        </p:txBody>
      </p:sp>
      <p:sp>
        <p:nvSpPr>
          <p:cNvPr id="69" name="Text Box 34"/>
          <p:cNvSpPr txBox="1">
            <a:spLocks noChangeArrowheads="1"/>
          </p:cNvSpPr>
          <p:nvPr/>
        </p:nvSpPr>
        <p:spPr bwMode="auto">
          <a:xfrm rot="3580557">
            <a:off x="5757120" y="5508857"/>
            <a:ext cx="881972" cy="276999"/>
          </a:xfrm>
          <a:prstGeom prst="rect">
            <a:avLst/>
          </a:prstGeom>
          <a:noFill/>
          <a:ln w="57150" cmpd="sng" algn="ctr">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336600"/>
                </a:solidFill>
                <a:effectLst/>
                <a:uLnTx/>
                <a:uFillTx/>
                <a:latin typeface="Helvetica" pitchFamily="34" charset="0"/>
                <a:ea typeface="+mn-ea"/>
                <a:cs typeface="+mn-cs"/>
              </a:rPr>
              <a:t>|F</a:t>
            </a:r>
            <a:r>
              <a:rPr kumimoji="0" lang="en-US" sz="1200" b="1" i="0" u="none" strike="noStrike" kern="1200" cap="none" spc="0" normalizeH="0" baseline="-25000" noProof="0" dirty="0">
                <a:ln>
                  <a:noFill/>
                </a:ln>
                <a:solidFill>
                  <a:srgbClr val="336600"/>
                </a:solidFill>
                <a:effectLst/>
                <a:uLnTx/>
                <a:uFillTx/>
                <a:latin typeface="Helvetica" pitchFamily="34" charset="0"/>
                <a:ea typeface="+mn-ea"/>
                <a:cs typeface="+mn-cs"/>
              </a:rPr>
              <a:t>PH(</a:t>
            </a:r>
            <a:r>
              <a:rPr kumimoji="0" lang="en-US" sz="1200" b="1" i="0" u="none" strike="noStrike" kern="1200" cap="none" spc="0" normalizeH="0" baseline="-25000" noProof="0" dirty="0" err="1">
                <a:ln>
                  <a:noFill/>
                </a:ln>
                <a:solidFill>
                  <a:srgbClr val="336600"/>
                </a:solidFill>
                <a:effectLst/>
                <a:uLnTx/>
                <a:uFillTx/>
                <a:latin typeface="Helvetica" pitchFamily="34" charset="0"/>
                <a:ea typeface="+mn-ea"/>
                <a:cs typeface="+mn-cs"/>
              </a:rPr>
              <a:t>hkl</a:t>
            </a:r>
            <a:r>
              <a:rPr kumimoji="0" lang="en-US" sz="1200" b="1" i="0" u="none" strike="noStrike" kern="1200" cap="none" spc="0" normalizeH="0" baseline="-25000" noProof="0" dirty="0">
                <a:ln>
                  <a:noFill/>
                </a:ln>
                <a:solidFill>
                  <a:srgbClr val="336600"/>
                </a:solidFill>
                <a:effectLst/>
                <a:uLnTx/>
                <a:uFillTx/>
                <a:latin typeface="Helvetica" pitchFamily="34" charset="0"/>
                <a:ea typeface="+mn-ea"/>
                <a:cs typeface="+mn-cs"/>
              </a:rPr>
              <a:t>)</a:t>
            </a:r>
            <a:r>
              <a:rPr kumimoji="0" lang="en-US" sz="1200" b="1" i="0" u="none" strike="noStrike" kern="1200" cap="none" spc="0" normalizeH="0" baseline="-50000" noProof="0" dirty="0">
                <a:ln>
                  <a:noFill/>
                </a:ln>
                <a:solidFill>
                  <a:srgbClr val="336600"/>
                </a:solidFill>
                <a:effectLst/>
                <a:uLnTx/>
                <a:uFillTx/>
                <a:latin typeface="Symbol" pitchFamily="18" charset="2"/>
                <a:ea typeface="+mn-ea"/>
                <a:cs typeface="+mn-cs"/>
              </a:rPr>
              <a:t>l</a:t>
            </a:r>
            <a:r>
              <a:rPr kumimoji="0" lang="en-US" sz="1200" b="1" i="0" u="none" strike="noStrike" kern="1200" cap="none" spc="0" normalizeH="0" baseline="-50000" noProof="0" dirty="0">
                <a:ln>
                  <a:noFill/>
                </a:ln>
                <a:solidFill>
                  <a:srgbClr val="336600"/>
                </a:solidFill>
                <a:effectLst/>
                <a:uLnTx/>
                <a:uFillTx/>
                <a:latin typeface="Helvetica" pitchFamily="34" charset="0"/>
                <a:ea typeface="+mn-ea"/>
                <a:cs typeface="+mn-cs"/>
              </a:rPr>
              <a:t>2</a:t>
            </a:r>
            <a:r>
              <a:rPr kumimoji="0" lang="en-US" sz="1200" b="1" i="0" u="none" strike="noStrike" kern="1200" cap="none" spc="0" normalizeH="0" baseline="0" noProof="0" dirty="0">
                <a:ln>
                  <a:noFill/>
                </a:ln>
                <a:solidFill>
                  <a:srgbClr val="336600"/>
                </a:solidFill>
                <a:effectLst/>
                <a:uLnTx/>
                <a:uFillTx/>
                <a:latin typeface="Helvetica" pitchFamily="34" charset="0"/>
                <a:ea typeface="+mn-ea"/>
                <a:cs typeface="+mn-cs"/>
              </a:rPr>
              <a:t> |</a:t>
            </a:r>
          </a:p>
        </p:txBody>
      </p:sp>
      <p:sp>
        <p:nvSpPr>
          <p:cNvPr id="70" name="Oval 35"/>
          <p:cNvSpPr>
            <a:spLocks noChangeArrowheads="1"/>
          </p:cNvSpPr>
          <p:nvPr/>
        </p:nvSpPr>
        <p:spPr bwMode="auto">
          <a:xfrm>
            <a:off x="5525087" y="4221020"/>
            <a:ext cx="2029395" cy="2073148"/>
          </a:xfrm>
          <a:prstGeom prst="ellipse">
            <a:avLst/>
          </a:prstGeom>
          <a:noFill/>
          <a:ln w="76200" cmpd="sng" algn="ctr">
            <a:solidFill>
              <a:srgbClr val="33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71" name="Line 24"/>
          <p:cNvSpPr>
            <a:spLocks noChangeShapeType="1"/>
          </p:cNvSpPr>
          <p:nvPr/>
        </p:nvSpPr>
        <p:spPr bwMode="auto">
          <a:xfrm flipH="1" flipV="1">
            <a:off x="6321638" y="4982930"/>
            <a:ext cx="0" cy="199635"/>
          </a:xfrm>
          <a:prstGeom prst="line">
            <a:avLst/>
          </a:prstGeom>
          <a:noFill/>
          <a:ln w="28575" cmpd="dbl">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72" name="Rectangle 25"/>
          <p:cNvSpPr>
            <a:spLocks noChangeArrowheads="1"/>
          </p:cNvSpPr>
          <p:nvPr/>
        </p:nvSpPr>
        <p:spPr bwMode="auto">
          <a:xfrm>
            <a:off x="6011875" y="5145867"/>
            <a:ext cx="184730" cy="184666"/>
          </a:xfrm>
          <a:prstGeom prst="rect">
            <a:avLst/>
          </a:prstGeom>
          <a:noFill/>
          <a:ln w="57150"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25000" noProof="0" dirty="0">
              <a:ln>
                <a:noFill/>
              </a:ln>
              <a:solidFill>
                <a:srgbClr val="800000"/>
              </a:solidFill>
              <a:effectLst/>
              <a:uLnTx/>
              <a:uFillTx/>
              <a:latin typeface="Helvetica" pitchFamily="34" charset="0"/>
              <a:ea typeface="+mn-ea"/>
              <a:cs typeface="+mn-cs"/>
            </a:endParaRPr>
          </a:p>
        </p:txBody>
      </p:sp>
      <p:sp>
        <p:nvSpPr>
          <p:cNvPr id="73" name="Rectangle 25"/>
          <p:cNvSpPr>
            <a:spLocks noChangeArrowheads="1"/>
          </p:cNvSpPr>
          <p:nvPr/>
        </p:nvSpPr>
        <p:spPr bwMode="auto">
          <a:xfrm>
            <a:off x="5795183" y="4976590"/>
            <a:ext cx="524503" cy="261610"/>
          </a:xfrm>
          <a:prstGeom prst="rect">
            <a:avLst/>
          </a:prstGeom>
          <a:noFill/>
          <a:ln w="57150"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err="1">
                <a:ln>
                  <a:noFill/>
                </a:ln>
                <a:solidFill>
                  <a:srgbClr val="FF0000"/>
                </a:solidFill>
                <a:effectLst/>
                <a:uLnTx/>
                <a:uFillTx/>
                <a:latin typeface="Helvetica" pitchFamily="34" charset="0"/>
                <a:ea typeface="+mn-ea"/>
                <a:cs typeface="+mn-cs"/>
              </a:rPr>
              <a:t>f</a:t>
            </a:r>
            <a:r>
              <a:rPr kumimoji="0" lang="en-US" sz="1050" b="1" i="0" u="none" strike="noStrike" kern="1200" cap="none" spc="0" normalizeH="0" baseline="-25000" noProof="0" dirty="0" err="1">
                <a:ln>
                  <a:noFill/>
                </a:ln>
                <a:solidFill>
                  <a:srgbClr val="FF0000"/>
                </a:solidFill>
                <a:effectLst/>
                <a:uLnTx/>
                <a:uFillTx/>
                <a:latin typeface="Helvetica" pitchFamily="34" charset="0"/>
                <a:ea typeface="+mn-ea"/>
                <a:cs typeface="+mn-cs"/>
              </a:rPr>
              <a:t>H</a:t>
            </a:r>
            <a:r>
              <a:rPr kumimoji="0" lang="en-US" sz="1050" b="1" i="0" u="none" strike="noStrike" kern="1200" cap="none" spc="0" normalizeH="0" baseline="-25000" noProof="0" dirty="0">
                <a:ln>
                  <a:noFill/>
                </a:ln>
                <a:solidFill>
                  <a:srgbClr val="FF0000"/>
                </a:solidFill>
                <a:effectLst/>
                <a:uLnTx/>
                <a:uFillTx/>
                <a:latin typeface="Helvetica" pitchFamily="34" charset="0"/>
                <a:ea typeface="+mn-ea"/>
                <a:cs typeface="+mn-cs"/>
              </a:rPr>
              <a:t> </a:t>
            </a:r>
            <a:r>
              <a:rPr kumimoji="0" lang="en-US" sz="1050" b="1" i="0" u="none" strike="noStrike" kern="1200" cap="none" spc="0" normalizeH="0" baseline="-25000" noProof="0" dirty="0">
                <a:ln>
                  <a:noFill/>
                </a:ln>
                <a:solidFill>
                  <a:srgbClr val="FF0000"/>
                </a:solidFill>
                <a:effectLst/>
                <a:uLnTx/>
                <a:uFillTx/>
                <a:latin typeface="Symbol" pitchFamily="18" charset="2"/>
                <a:ea typeface="+mn-ea"/>
                <a:cs typeface="+mn-cs"/>
              </a:rPr>
              <a:t>l</a:t>
            </a:r>
            <a:r>
              <a:rPr kumimoji="0" lang="en-US" sz="1050" b="1" i="0" u="none" strike="noStrike" kern="1200" cap="none" spc="0" normalizeH="0" baseline="-25000" noProof="0" dirty="0">
                <a:ln>
                  <a:noFill/>
                </a:ln>
                <a:solidFill>
                  <a:srgbClr val="FF0000"/>
                </a:solidFill>
                <a:effectLst/>
                <a:uLnTx/>
                <a:uFillTx/>
                <a:latin typeface="Helvetica" pitchFamily="34" charset="0"/>
                <a:ea typeface="+mn-ea"/>
                <a:cs typeface="+mn-cs"/>
              </a:rPr>
              <a:t>1(-)</a:t>
            </a:r>
          </a:p>
        </p:txBody>
      </p:sp>
      <p:sp>
        <p:nvSpPr>
          <p:cNvPr id="74" name="Text Box 17"/>
          <p:cNvSpPr txBox="1">
            <a:spLocks noChangeArrowheads="1"/>
          </p:cNvSpPr>
          <p:nvPr/>
        </p:nvSpPr>
        <p:spPr bwMode="auto">
          <a:xfrm rot="5400000">
            <a:off x="4644575" y="4771486"/>
            <a:ext cx="835485" cy="230832"/>
          </a:xfrm>
          <a:prstGeom prst="rect">
            <a:avLst/>
          </a:prstGeom>
          <a:noFill/>
          <a:ln w="57150" cmpd="dbl"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CC00"/>
                </a:solidFill>
                <a:effectLst/>
                <a:uLnTx/>
                <a:uFillTx/>
                <a:latin typeface="Helvetica" pitchFamily="34" charset="0"/>
                <a:ea typeface="+mn-ea"/>
                <a:cs typeface="+mn-cs"/>
              </a:rPr>
              <a:t>|F</a:t>
            </a:r>
            <a:r>
              <a:rPr kumimoji="0" lang="en-US" sz="900" b="1" i="0" u="none" strike="noStrike" kern="1200" cap="none" spc="0" normalizeH="0" baseline="-25000" noProof="0" dirty="0">
                <a:ln>
                  <a:noFill/>
                </a:ln>
                <a:solidFill>
                  <a:srgbClr val="00CC00"/>
                </a:solidFill>
                <a:effectLst/>
                <a:uLnTx/>
                <a:uFillTx/>
                <a:latin typeface="Helvetica" pitchFamily="34" charset="0"/>
                <a:ea typeface="+mn-ea"/>
                <a:cs typeface="+mn-cs"/>
              </a:rPr>
              <a:t>PH (-h-k-l)</a:t>
            </a:r>
            <a:r>
              <a:rPr kumimoji="0" lang="en-US" sz="900" b="1" i="0" u="none" strike="noStrike" kern="1200" cap="none" spc="0" normalizeH="0" baseline="-25000" noProof="0" dirty="0">
                <a:ln>
                  <a:noFill/>
                </a:ln>
                <a:solidFill>
                  <a:srgbClr val="00CC00"/>
                </a:solidFill>
                <a:effectLst/>
                <a:uLnTx/>
                <a:uFillTx/>
                <a:latin typeface="Symbol" pitchFamily="18" charset="2"/>
                <a:ea typeface="+mn-ea"/>
                <a:cs typeface="+mn-cs"/>
              </a:rPr>
              <a:t> </a:t>
            </a:r>
            <a:r>
              <a:rPr kumimoji="0" lang="en-US" sz="900" b="1" i="0" u="none" strike="noStrike" kern="1200" cap="none" spc="0" normalizeH="0" baseline="-50000" noProof="0" dirty="0">
                <a:ln>
                  <a:noFill/>
                </a:ln>
                <a:solidFill>
                  <a:srgbClr val="00CC00"/>
                </a:solidFill>
                <a:effectLst/>
                <a:uLnTx/>
                <a:uFillTx/>
                <a:latin typeface="Symbol" pitchFamily="18" charset="2"/>
                <a:ea typeface="+mn-ea"/>
                <a:cs typeface="+mn-cs"/>
              </a:rPr>
              <a:t>l</a:t>
            </a:r>
            <a:r>
              <a:rPr kumimoji="0" lang="en-US" sz="900" b="1" i="0" u="none" strike="noStrike" kern="1200" cap="none" spc="0" normalizeH="0" baseline="-50000" noProof="0" dirty="0">
                <a:ln>
                  <a:noFill/>
                </a:ln>
                <a:solidFill>
                  <a:srgbClr val="00CC00"/>
                </a:solidFill>
                <a:effectLst/>
                <a:uLnTx/>
                <a:uFillTx/>
                <a:latin typeface="Helvetica" pitchFamily="34" charset="0"/>
                <a:ea typeface="+mn-ea"/>
                <a:cs typeface="+mn-cs"/>
              </a:rPr>
              <a:t>1</a:t>
            </a:r>
            <a:r>
              <a:rPr kumimoji="0" lang="en-US" sz="900" b="1" i="0" u="none" strike="noStrike" kern="1200" cap="none" spc="0" normalizeH="0" baseline="0" noProof="0" dirty="0">
                <a:ln>
                  <a:noFill/>
                </a:ln>
                <a:solidFill>
                  <a:srgbClr val="00CC00"/>
                </a:solidFill>
                <a:effectLst/>
                <a:uLnTx/>
                <a:uFillTx/>
                <a:latin typeface="Helvetica" pitchFamily="34" charset="0"/>
                <a:ea typeface="+mn-ea"/>
                <a:cs typeface="+mn-cs"/>
              </a:rPr>
              <a:t>|*</a:t>
            </a:r>
          </a:p>
        </p:txBody>
      </p:sp>
      <p:sp>
        <p:nvSpPr>
          <p:cNvPr id="75" name="Oval 18"/>
          <p:cNvSpPr>
            <a:spLocks noChangeAspect="1" noChangeArrowheads="1"/>
          </p:cNvSpPr>
          <p:nvPr/>
        </p:nvSpPr>
        <p:spPr bwMode="auto">
          <a:xfrm>
            <a:off x="5282162" y="4090638"/>
            <a:ext cx="2174049" cy="2173585"/>
          </a:xfrm>
          <a:prstGeom prst="ellipse">
            <a:avLst/>
          </a:prstGeom>
          <a:noFill/>
          <a:ln w="76200" cmpd="dbl" algn="ctr">
            <a:solidFill>
              <a:srgbClr val="00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76" name="Line 13"/>
          <p:cNvSpPr>
            <a:spLocks noChangeShapeType="1"/>
          </p:cNvSpPr>
          <p:nvPr/>
        </p:nvSpPr>
        <p:spPr bwMode="auto">
          <a:xfrm flipH="1" flipV="1">
            <a:off x="6329362" y="4961216"/>
            <a:ext cx="136303" cy="23895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77" name="Text Box 14"/>
          <p:cNvSpPr txBox="1">
            <a:spLocks noChangeArrowheads="1"/>
          </p:cNvSpPr>
          <p:nvPr/>
        </p:nvSpPr>
        <p:spPr bwMode="auto">
          <a:xfrm>
            <a:off x="5949954" y="5122113"/>
            <a:ext cx="44755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err="1">
                <a:ln>
                  <a:noFill/>
                </a:ln>
                <a:solidFill>
                  <a:srgbClr val="FF0000"/>
                </a:solidFill>
                <a:effectLst/>
                <a:uLnTx/>
                <a:uFillTx/>
                <a:latin typeface="Helvetica" pitchFamily="34" charset="0"/>
                <a:ea typeface="+mn-ea"/>
                <a:cs typeface="+mn-cs"/>
              </a:rPr>
              <a:t>f</a:t>
            </a:r>
            <a:r>
              <a:rPr kumimoji="0" lang="en-US" sz="800" b="1" i="0" u="none" strike="noStrike" kern="1200" cap="none" spc="0" normalizeH="0" baseline="-25000" noProof="0" dirty="0" err="1">
                <a:ln>
                  <a:noFill/>
                </a:ln>
                <a:solidFill>
                  <a:srgbClr val="FF0000"/>
                </a:solidFill>
                <a:effectLst/>
                <a:uLnTx/>
                <a:uFillTx/>
                <a:latin typeface="Helvetica" pitchFamily="34" charset="0"/>
                <a:ea typeface="+mn-ea"/>
                <a:cs typeface="+mn-cs"/>
              </a:rPr>
              <a:t>H</a:t>
            </a:r>
            <a:r>
              <a:rPr kumimoji="0" lang="en-US" sz="800" b="1" i="0" u="none" strike="noStrike" kern="1200" cap="none" spc="0" normalizeH="0" baseline="-25000" noProof="0" dirty="0">
                <a:ln>
                  <a:noFill/>
                </a:ln>
                <a:solidFill>
                  <a:srgbClr val="FF0000"/>
                </a:solidFill>
                <a:effectLst/>
                <a:uLnTx/>
                <a:uFillTx/>
                <a:latin typeface="Helvetica" pitchFamily="34" charset="0"/>
                <a:ea typeface="+mn-ea"/>
                <a:cs typeface="+mn-cs"/>
              </a:rPr>
              <a:t> </a:t>
            </a:r>
            <a:r>
              <a:rPr kumimoji="0" lang="en-US" sz="800" b="1" i="0" u="none" strike="noStrike" kern="1200" cap="none" spc="0" normalizeH="0" baseline="-25000" noProof="0" dirty="0">
                <a:ln>
                  <a:noFill/>
                </a:ln>
                <a:solidFill>
                  <a:srgbClr val="FF0000"/>
                </a:solidFill>
                <a:effectLst/>
                <a:uLnTx/>
                <a:uFillTx/>
                <a:latin typeface="Symbol" pitchFamily="18" charset="2"/>
                <a:ea typeface="+mn-ea"/>
                <a:cs typeface="+mn-cs"/>
              </a:rPr>
              <a:t>l</a:t>
            </a:r>
            <a:r>
              <a:rPr kumimoji="0" lang="en-US" sz="800" b="1" i="0" u="none" strike="noStrike" kern="1200" cap="none" spc="0" normalizeH="0" baseline="-25000" noProof="0" dirty="0">
                <a:ln>
                  <a:noFill/>
                </a:ln>
                <a:solidFill>
                  <a:srgbClr val="FF0000"/>
                </a:solidFill>
                <a:effectLst/>
                <a:uLnTx/>
                <a:uFillTx/>
                <a:latin typeface="Helvetica" pitchFamily="34" charset="0"/>
                <a:ea typeface="+mn-ea"/>
                <a:cs typeface="+mn-cs"/>
              </a:rPr>
              <a:t>1(+)</a:t>
            </a:r>
            <a:endParaRPr kumimoji="0" lang="en-US" sz="800" b="1" i="0" u="none" strike="noStrike" kern="1200" cap="none" spc="0" normalizeH="0" baseline="-25000" noProof="0" dirty="0">
              <a:ln>
                <a:noFill/>
              </a:ln>
              <a:solidFill>
                <a:srgbClr val="FF3300"/>
              </a:solidFill>
              <a:effectLst/>
              <a:uLnTx/>
              <a:uFillTx/>
              <a:latin typeface="Helvetica" pitchFamily="34" charset="0"/>
              <a:ea typeface="+mn-ea"/>
              <a:cs typeface="+mn-cs"/>
            </a:endParaRPr>
          </a:p>
        </p:txBody>
      </p:sp>
      <p:sp>
        <p:nvSpPr>
          <p:cNvPr id="78" name="Rectangle 29"/>
          <p:cNvSpPr>
            <a:spLocks noChangeArrowheads="1"/>
          </p:cNvSpPr>
          <p:nvPr/>
        </p:nvSpPr>
        <p:spPr bwMode="auto">
          <a:xfrm>
            <a:off x="6240480" y="5226725"/>
            <a:ext cx="5790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srgbClr val="800000"/>
                </a:solidFill>
                <a:effectLst/>
                <a:uLnTx/>
                <a:uFillTx/>
                <a:latin typeface="Helvetica" pitchFamily="34" charset="0"/>
                <a:ea typeface="+mn-ea"/>
                <a:cs typeface="+mn-cs"/>
              </a:rPr>
              <a:t>f</a:t>
            </a:r>
            <a:r>
              <a:rPr kumimoji="0" lang="en-US" sz="1200" b="1" i="0" u="none" strike="noStrike" kern="1200" cap="none" spc="0" normalizeH="0" baseline="-25000" noProof="0" dirty="0" err="1">
                <a:ln>
                  <a:noFill/>
                </a:ln>
                <a:solidFill>
                  <a:srgbClr val="800000"/>
                </a:solidFill>
                <a:effectLst/>
                <a:uLnTx/>
                <a:uFillTx/>
                <a:latin typeface="Helvetica" pitchFamily="34" charset="0"/>
                <a:ea typeface="+mn-ea"/>
                <a:cs typeface="+mn-cs"/>
              </a:rPr>
              <a:t>H</a:t>
            </a:r>
            <a:r>
              <a:rPr kumimoji="0" lang="en-US" sz="1200" b="1" i="0" u="none" strike="noStrike" kern="1200" cap="none" spc="0" normalizeH="0" baseline="-25000" noProof="0" dirty="0">
                <a:ln>
                  <a:noFill/>
                </a:ln>
                <a:solidFill>
                  <a:srgbClr val="800000"/>
                </a:solidFill>
                <a:effectLst/>
                <a:uLnTx/>
                <a:uFillTx/>
                <a:latin typeface="Helvetica" pitchFamily="34" charset="0"/>
                <a:ea typeface="+mn-ea"/>
                <a:cs typeface="+mn-cs"/>
              </a:rPr>
              <a:t> </a:t>
            </a:r>
            <a:r>
              <a:rPr kumimoji="0" lang="en-US" sz="1200" b="1" i="0" u="none" strike="noStrike" kern="1200" cap="none" spc="0" normalizeH="0" baseline="-25000" noProof="0" dirty="0">
                <a:ln>
                  <a:noFill/>
                </a:ln>
                <a:solidFill>
                  <a:srgbClr val="800000"/>
                </a:solidFill>
                <a:effectLst/>
                <a:uLnTx/>
                <a:uFillTx/>
                <a:latin typeface="Symbol" pitchFamily="18" charset="2"/>
                <a:ea typeface="+mn-ea"/>
                <a:cs typeface="+mn-cs"/>
              </a:rPr>
              <a:t>l</a:t>
            </a:r>
            <a:r>
              <a:rPr kumimoji="0" lang="en-US" sz="1200" b="1" i="0" u="none" strike="noStrike" kern="1200" cap="none" spc="0" normalizeH="0" baseline="-25000" noProof="0" dirty="0">
                <a:ln>
                  <a:noFill/>
                </a:ln>
                <a:solidFill>
                  <a:srgbClr val="800000"/>
                </a:solidFill>
                <a:effectLst/>
                <a:uLnTx/>
                <a:uFillTx/>
                <a:latin typeface="Helvetica" pitchFamily="34" charset="0"/>
                <a:ea typeface="+mn-ea"/>
                <a:cs typeface="+mn-cs"/>
              </a:rPr>
              <a:t>2(+)</a:t>
            </a:r>
          </a:p>
        </p:txBody>
      </p:sp>
      <p:sp>
        <p:nvSpPr>
          <p:cNvPr id="79" name="Line 28"/>
          <p:cNvSpPr>
            <a:spLocks noChangeShapeType="1"/>
          </p:cNvSpPr>
          <p:nvPr/>
        </p:nvSpPr>
        <p:spPr bwMode="auto">
          <a:xfrm flipH="1" flipV="1">
            <a:off x="6313373" y="4959535"/>
            <a:ext cx="152291" cy="160495"/>
          </a:xfrm>
          <a:prstGeom prst="line">
            <a:avLst/>
          </a:prstGeom>
          <a:noFill/>
          <a:ln w="28575" cmpd="sng">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80" name="Rectangle 25"/>
          <p:cNvSpPr>
            <a:spLocks noChangeArrowheads="1"/>
          </p:cNvSpPr>
          <p:nvPr/>
        </p:nvSpPr>
        <p:spPr bwMode="auto">
          <a:xfrm>
            <a:off x="6440772" y="5089495"/>
            <a:ext cx="65114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err="1">
                <a:ln>
                  <a:noFill/>
                </a:ln>
                <a:solidFill>
                  <a:srgbClr val="800000"/>
                </a:solidFill>
                <a:effectLst/>
                <a:uLnTx/>
                <a:uFillTx/>
                <a:latin typeface="Helvetica" pitchFamily="34" charset="0"/>
                <a:ea typeface="+mn-ea"/>
                <a:cs typeface="+mn-cs"/>
              </a:rPr>
              <a:t>f</a:t>
            </a:r>
            <a:r>
              <a:rPr kumimoji="0" lang="en-US" sz="1400" b="1" i="0" u="none" strike="noStrike" kern="1200" cap="none" spc="0" normalizeH="0" baseline="-25000" noProof="0" dirty="0" err="1">
                <a:ln>
                  <a:noFill/>
                </a:ln>
                <a:solidFill>
                  <a:srgbClr val="800000"/>
                </a:solidFill>
                <a:effectLst/>
                <a:uLnTx/>
                <a:uFillTx/>
                <a:latin typeface="Helvetica" pitchFamily="34" charset="0"/>
                <a:ea typeface="+mn-ea"/>
                <a:cs typeface="+mn-cs"/>
              </a:rPr>
              <a:t>H</a:t>
            </a:r>
            <a:r>
              <a:rPr kumimoji="0" lang="en-US" sz="1400" b="1" i="0" u="none" strike="noStrike" kern="1200" cap="none" spc="0" normalizeH="0" baseline="-25000" noProof="0" dirty="0">
                <a:ln>
                  <a:noFill/>
                </a:ln>
                <a:solidFill>
                  <a:srgbClr val="800000"/>
                </a:solidFill>
                <a:effectLst/>
                <a:uLnTx/>
                <a:uFillTx/>
                <a:latin typeface="Helvetica" pitchFamily="34" charset="0"/>
                <a:ea typeface="+mn-ea"/>
                <a:cs typeface="+mn-cs"/>
              </a:rPr>
              <a:t> </a:t>
            </a:r>
            <a:r>
              <a:rPr kumimoji="0" lang="en-US" sz="1400" b="1" i="0" u="none" strike="noStrike" kern="1200" cap="none" spc="0" normalizeH="0" baseline="-25000" noProof="0" dirty="0">
                <a:ln>
                  <a:noFill/>
                </a:ln>
                <a:solidFill>
                  <a:srgbClr val="800000"/>
                </a:solidFill>
                <a:effectLst/>
                <a:uLnTx/>
                <a:uFillTx/>
                <a:latin typeface="Symbol" pitchFamily="18" charset="2"/>
                <a:ea typeface="+mn-ea"/>
                <a:cs typeface="+mn-cs"/>
              </a:rPr>
              <a:t>l</a:t>
            </a:r>
            <a:r>
              <a:rPr kumimoji="0" lang="en-US" sz="1400" b="1" i="0" u="none" strike="noStrike" kern="1200" cap="none" spc="0" normalizeH="0" baseline="-25000" noProof="0" dirty="0">
                <a:ln>
                  <a:noFill/>
                </a:ln>
                <a:solidFill>
                  <a:srgbClr val="800000"/>
                </a:solidFill>
                <a:effectLst/>
                <a:uLnTx/>
                <a:uFillTx/>
                <a:latin typeface="Helvetica" pitchFamily="34" charset="0"/>
                <a:ea typeface="+mn-ea"/>
                <a:cs typeface="+mn-cs"/>
              </a:rPr>
              <a:t>2 (-)</a:t>
            </a:r>
          </a:p>
        </p:txBody>
      </p:sp>
      <p:sp>
        <p:nvSpPr>
          <p:cNvPr id="81" name="Line 24"/>
          <p:cNvSpPr>
            <a:spLocks noChangeShapeType="1"/>
          </p:cNvSpPr>
          <p:nvPr/>
        </p:nvSpPr>
        <p:spPr bwMode="auto">
          <a:xfrm flipH="1" flipV="1">
            <a:off x="6316740" y="4968788"/>
            <a:ext cx="139218" cy="90010"/>
          </a:xfrm>
          <a:prstGeom prst="line">
            <a:avLst/>
          </a:prstGeom>
          <a:noFill/>
          <a:ln w="28575" cmpd="dbl">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 name="TextBox 2"/>
          <p:cNvSpPr txBox="1"/>
          <p:nvPr/>
        </p:nvSpPr>
        <p:spPr>
          <a:xfrm>
            <a:off x="1543227" y="6358232"/>
            <a:ext cx="1845377"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lvetica" pitchFamily="34" charset="0"/>
                <a:ea typeface="+mn-ea"/>
                <a:cs typeface="+mn-cs"/>
              </a:rPr>
              <a:t>Wise choice</a:t>
            </a:r>
          </a:p>
        </p:txBody>
      </p:sp>
      <p:sp>
        <p:nvSpPr>
          <p:cNvPr id="82" name="TextBox 81"/>
          <p:cNvSpPr txBox="1"/>
          <p:nvPr/>
        </p:nvSpPr>
        <p:spPr>
          <a:xfrm>
            <a:off x="5531984" y="6396335"/>
            <a:ext cx="1811714"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lvetica" pitchFamily="34" charset="0"/>
                <a:ea typeface="+mn-ea"/>
                <a:cs typeface="+mn-cs"/>
              </a:rPr>
              <a:t>Poor choice</a:t>
            </a:r>
          </a:p>
        </p:txBody>
      </p:sp>
      <p:sp>
        <p:nvSpPr>
          <p:cNvPr id="55" name="Line 88"/>
          <p:cNvSpPr>
            <a:spLocks noChangeShapeType="1"/>
          </p:cNvSpPr>
          <p:nvPr/>
        </p:nvSpPr>
        <p:spPr bwMode="auto">
          <a:xfrm>
            <a:off x="2657171" y="2646324"/>
            <a:ext cx="35242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 Box 36">
            <a:extLst>
              <a:ext uri="{FF2B5EF4-FFF2-40B4-BE49-F238E27FC236}">
                <a16:creationId xmlns:a16="http://schemas.microsoft.com/office/drawing/2014/main" id="{1E496DC9-F59D-4227-9C9C-15C90B454B5E}"/>
              </a:ext>
            </a:extLst>
          </p:cNvPr>
          <p:cNvSpPr txBox="1">
            <a:spLocks noChangeArrowheads="1"/>
          </p:cNvSpPr>
          <p:nvPr/>
        </p:nvSpPr>
        <p:spPr bwMode="auto">
          <a:xfrm>
            <a:off x="8007965" y="3413839"/>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214018" name="Rectangle 2"/>
          <p:cNvSpPr>
            <a:spLocks noChangeArrowheads="1"/>
          </p:cNvSpPr>
          <p:nvPr/>
        </p:nvSpPr>
        <p:spPr bwMode="auto">
          <a:xfrm>
            <a:off x="586244" y="12699"/>
            <a:ext cx="2919277" cy="762000"/>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600" dirty="0"/>
              <a:t>SIR  Phasing</a:t>
            </a:r>
          </a:p>
        </p:txBody>
      </p:sp>
      <p:sp>
        <p:nvSpPr>
          <p:cNvPr id="7" name="Rectangle 6"/>
          <p:cNvSpPr/>
          <p:nvPr/>
        </p:nvSpPr>
        <p:spPr>
          <a:xfrm>
            <a:off x="-32260" y="774699"/>
            <a:ext cx="5162914" cy="707886"/>
          </a:xfrm>
          <a:prstGeom prst="rect">
            <a:avLst/>
          </a:prstGeom>
        </p:spPr>
        <p:txBody>
          <a:bodyPr wrap="square">
            <a:spAutoFit/>
          </a:bodyPr>
          <a:lstStyle/>
          <a:p>
            <a:pPr lvl="0" algn="l">
              <a:defRPr/>
            </a:pPr>
            <a:r>
              <a:rPr lang="en-US" sz="2000" dirty="0">
                <a:solidFill>
                  <a:srgbClr val="DFDEF6">
                    <a:lumMod val="10000"/>
                  </a:srgbClr>
                </a:solidFill>
                <a:latin typeface="Courier New" pitchFamily="49" charset="0"/>
                <a:cs typeface="Courier New" pitchFamily="49" charset="0"/>
              </a:rPr>
              <a:t>H K L  </a:t>
            </a:r>
            <a:r>
              <a:rPr lang="en-US" sz="1600" dirty="0">
                <a:solidFill>
                  <a:srgbClr val="6666FF"/>
                </a:solidFill>
                <a:cs typeface="Courier New" pitchFamily="49" charset="0"/>
              </a:rPr>
              <a:t>|F</a:t>
            </a:r>
            <a:r>
              <a:rPr lang="en-US" sz="1600" baseline="-25000" dirty="0">
                <a:solidFill>
                  <a:srgbClr val="6666FF"/>
                </a:solidFill>
                <a:cs typeface="Courier New" pitchFamily="49" charset="0"/>
              </a:rPr>
              <a:t>P</a:t>
            </a:r>
            <a:r>
              <a:rPr lang="en-US" sz="1600" dirty="0">
                <a:solidFill>
                  <a:srgbClr val="6666FF"/>
                </a:solidFill>
                <a:cs typeface="Courier New" pitchFamily="49" charset="0"/>
              </a:rPr>
              <a:t>|</a:t>
            </a:r>
            <a:r>
              <a:rPr lang="en-US" sz="1600" dirty="0">
                <a:solidFill>
                  <a:srgbClr val="DFDEF6">
                    <a:lumMod val="10000"/>
                  </a:srgbClr>
                </a:solidFill>
                <a:cs typeface="Courier New" pitchFamily="49" charset="0"/>
              </a:rPr>
              <a:t>  </a:t>
            </a:r>
            <a:r>
              <a:rPr lang="en-US" sz="1600" dirty="0">
                <a:solidFill>
                  <a:srgbClr val="33CC33"/>
                </a:solidFill>
                <a:cs typeface="Courier New" pitchFamily="49" charset="0"/>
              </a:rPr>
              <a:t>|</a:t>
            </a:r>
            <a:r>
              <a:rPr lang="en-US" sz="1600" dirty="0">
                <a:solidFill>
                  <a:srgbClr val="00CC00"/>
                </a:solidFill>
                <a:cs typeface="Courier New" pitchFamily="49" charset="0"/>
              </a:rPr>
              <a:t>F</a:t>
            </a:r>
            <a:r>
              <a:rPr lang="en-US" sz="1600" baseline="-25000" dirty="0">
                <a:solidFill>
                  <a:srgbClr val="00CC00"/>
                </a:solidFill>
                <a:cs typeface="Courier New" pitchFamily="49" charset="0"/>
              </a:rPr>
              <a:t>PH </a:t>
            </a:r>
            <a:r>
              <a:rPr lang="en-US" sz="1600" dirty="0">
                <a:solidFill>
                  <a:srgbClr val="00CC00"/>
                </a:solidFill>
                <a:cs typeface="Courier New" pitchFamily="49" charset="0"/>
              </a:rPr>
              <a:t>(+)| </a:t>
            </a:r>
            <a:r>
              <a:rPr lang="en-US" sz="1600" b="0" dirty="0">
                <a:solidFill>
                  <a:srgbClr val="00CC00"/>
                </a:solidFill>
                <a:cs typeface="Courier New" pitchFamily="49" charset="0"/>
              </a:rPr>
              <a:t>|F</a:t>
            </a:r>
            <a:r>
              <a:rPr lang="en-US" sz="1600" b="0" baseline="-25000" dirty="0">
                <a:solidFill>
                  <a:srgbClr val="00CC00"/>
                </a:solidFill>
                <a:cs typeface="Courier New" pitchFamily="49" charset="0"/>
              </a:rPr>
              <a:t>PH </a:t>
            </a:r>
            <a:r>
              <a:rPr lang="en-US" sz="1600" b="0" dirty="0">
                <a:solidFill>
                  <a:srgbClr val="00CC00"/>
                </a:solidFill>
                <a:cs typeface="Courier New" pitchFamily="49" charset="0"/>
              </a:rPr>
              <a:t>(-)|   </a:t>
            </a:r>
            <a:r>
              <a:rPr lang="en-US" sz="1600" b="0" dirty="0">
                <a:solidFill>
                  <a:srgbClr val="FF9933"/>
                </a:solidFill>
                <a:cs typeface="Courier New" pitchFamily="49" charset="0"/>
              </a:rPr>
              <a:t>|</a:t>
            </a:r>
            <a:r>
              <a:rPr lang="en-US" sz="1600" dirty="0">
                <a:solidFill>
                  <a:srgbClr val="FF9933"/>
                </a:solidFill>
                <a:cs typeface="Courier New" pitchFamily="49" charset="0"/>
              </a:rPr>
              <a:t>F</a:t>
            </a:r>
            <a:r>
              <a:rPr lang="en-US" sz="1600" baseline="-25000" dirty="0">
                <a:solidFill>
                  <a:srgbClr val="FF9933"/>
                </a:solidFill>
                <a:cs typeface="Courier New" pitchFamily="49" charset="0"/>
              </a:rPr>
              <a:t>PH </a:t>
            </a:r>
            <a:r>
              <a:rPr lang="en-US" sz="1600" dirty="0">
                <a:solidFill>
                  <a:srgbClr val="FF9933"/>
                </a:solidFill>
                <a:cs typeface="Courier New" pitchFamily="49" charset="0"/>
              </a:rPr>
              <a:t>(+)| </a:t>
            </a:r>
            <a:r>
              <a:rPr lang="en-US" sz="1600" b="0" dirty="0">
                <a:solidFill>
                  <a:srgbClr val="FF9933"/>
                </a:solidFill>
                <a:cs typeface="Courier New" pitchFamily="49" charset="0"/>
              </a:rPr>
              <a:t>|F</a:t>
            </a:r>
            <a:r>
              <a:rPr lang="en-US" sz="1600" b="0" baseline="-25000" dirty="0">
                <a:solidFill>
                  <a:srgbClr val="FF9933"/>
                </a:solidFill>
                <a:cs typeface="Courier New" pitchFamily="49" charset="0"/>
              </a:rPr>
              <a:t>PH </a:t>
            </a:r>
            <a:r>
              <a:rPr lang="en-US" sz="1600" b="0" dirty="0">
                <a:solidFill>
                  <a:srgbClr val="FF9933"/>
                </a:solidFill>
                <a:cs typeface="Courier New" pitchFamily="49" charset="0"/>
              </a:rPr>
              <a:t>(-)|</a:t>
            </a:r>
            <a:endParaRPr lang="en-US" sz="2000" b="0" dirty="0">
              <a:solidFill>
                <a:srgbClr val="FF9933"/>
              </a:solidFill>
              <a:cs typeface="Courier New" pitchFamily="49" charset="0"/>
            </a:endParaRPr>
          </a:p>
          <a:p>
            <a:pPr lvl="0" algn="l">
              <a:defRPr/>
            </a:pPr>
            <a:r>
              <a:rPr lang="en-US" sz="2000" dirty="0">
                <a:solidFill>
                  <a:srgbClr val="DFDEF6">
                    <a:lumMod val="10000"/>
                  </a:srgbClr>
                </a:solidFill>
                <a:latin typeface="Courier New" pitchFamily="49" charset="0"/>
                <a:cs typeface="Courier New" pitchFamily="49" charset="0"/>
              </a:rPr>
              <a:t>9 2 1 </a:t>
            </a:r>
            <a:r>
              <a:rPr lang="en-US" sz="2000" dirty="0">
                <a:solidFill>
                  <a:srgbClr val="3366FF"/>
                </a:solidFill>
                <a:effectLst/>
                <a:latin typeface="Courier New" pitchFamily="49" charset="0"/>
                <a:cs typeface="Courier New" pitchFamily="49" charset="0"/>
              </a:rPr>
              <a:t>486</a:t>
            </a:r>
            <a:r>
              <a:rPr lang="en-US" sz="2000" dirty="0">
                <a:solidFill>
                  <a:srgbClr val="6666FF"/>
                </a:solidFill>
                <a:latin typeface="Courier New" pitchFamily="49" charset="0"/>
                <a:cs typeface="Courier New" pitchFamily="49" charset="0"/>
              </a:rPr>
              <a:t>  </a:t>
            </a:r>
            <a:r>
              <a:rPr lang="en-US" sz="2000" dirty="0">
                <a:solidFill>
                  <a:srgbClr val="33CC33"/>
                </a:solidFill>
                <a:latin typeface="Courier New" pitchFamily="49" charset="0"/>
                <a:cs typeface="Courier New" pitchFamily="49" charset="0"/>
              </a:rPr>
              <a:t>586 </a:t>
            </a:r>
            <a:r>
              <a:rPr lang="en-US" sz="2000" b="0" dirty="0">
                <a:solidFill>
                  <a:srgbClr val="33CC33"/>
                </a:solidFill>
                <a:latin typeface="Courier New" pitchFamily="49" charset="0"/>
                <a:cs typeface="Courier New" pitchFamily="49" charset="0"/>
              </a:rPr>
              <a:t>611</a:t>
            </a:r>
            <a:r>
              <a:rPr lang="en-US" sz="2000" dirty="0">
                <a:solidFill>
                  <a:srgbClr val="6666FF"/>
                </a:solidFill>
                <a:latin typeface="Courier New" pitchFamily="49" charset="0"/>
                <a:cs typeface="Courier New" pitchFamily="49" charset="0"/>
              </a:rPr>
              <a:t>   </a:t>
            </a:r>
            <a:r>
              <a:rPr lang="en-US" sz="2000" dirty="0">
                <a:solidFill>
                  <a:srgbClr val="FF9933"/>
                </a:solidFill>
                <a:latin typeface="Courier New" pitchFamily="49" charset="0"/>
                <a:cs typeface="Courier New" pitchFamily="49" charset="0"/>
              </a:rPr>
              <a:t>536 </a:t>
            </a:r>
            <a:r>
              <a:rPr lang="en-US" sz="2000" b="0" dirty="0">
                <a:solidFill>
                  <a:srgbClr val="FF9933"/>
                </a:solidFill>
                <a:latin typeface="Courier New" pitchFamily="49" charset="0"/>
                <a:cs typeface="Courier New" pitchFamily="49" charset="0"/>
              </a:rPr>
              <a:t>499</a:t>
            </a:r>
          </a:p>
        </p:txBody>
      </p:sp>
      <p:sp>
        <p:nvSpPr>
          <p:cNvPr id="4" name="Rectangle 3"/>
          <p:cNvSpPr/>
          <p:nvPr/>
        </p:nvSpPr>
        <p:spPr bwMode="auto">
          <a:xfrm>
            <a:off x="2307092" y="774699"/>
            <a:ext cx="2488123" cy="707886"/>
          </a:xfrm>
          <a:prstGeom prst="rect">
            <a:avLst/>
          </a:prstGeom>
          <a:solidFill>
            <a:schemeClr val="bg1"/>
          </a:solidFill>
          <a:ln w="571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Helvetica" pitchFamily="34" charset="0"/>
            </a:endParaRPr>
          </a:p>
        </p:txBody>
      </p:sp>
      <p:grpSp>
        <p:nvGrpSpPr>
          <p:cNvPr id="48" name="Group 47"/>
          <p:cNvGrpSpPr/>
          <p:nvPr/>
        </p:nvGrpSpPr>
        <p:grpSpPr>
          <a:xfrm>
            <a:off x="4256130" y="88989"/>
            <a:ext cx="4286455" cy="696024"/>
            <a:chOff x="3860203" y="-502787"/>
            <a:chExt cx="3485639" cy="696024"/>
          </a:xfrm>
        </p:grpSpPr>
        <p:sp>
          <p:nvSpPr>
            <p:cNvPr id="50" name="Rectangle 9"/>
            <p:cNvSpPr>
              <a:spLocks noChangeArrowheads="1"/>
            </p:cNvSpPr>
            <p:nvPr/>
          </p:nvSpPr>
          <p:spPr bwMode="auto">
            <a:xfrm>
              <a:off x="3860203" y="-502787"/>
              <a:ext cx="3485639" cy="696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defRPr/>
              </a:pPr>
              <a:r>
                <a:rPr lang="en-US" sz="3600" dirty="0">
                  <a:solidFill>
                    <a:srgbClr val="3366FF"/>
                  </a:solidFill>
                </a:rPr>
                <a:t>F</a:t>
              </a:r>
              <a:r>
                <a:rPr lang="en-US" sz="3600" baseline="-25000" dirty="0">
                  <a:solidFill>
                    <a:srgbClr val="3366FF"/>
                  </a:solidFill>
                </a:rPr>
                <a:t>P</a:t>
              </a:r>
              <a:r>
                <a:rPr lang="en-US" sz="3600" dirty="0">
                  <a:solidFill>
                    <a:srgbClr val="080808"/>
                  </a:solidFill>
                </a:rPr>
                <a:t>=</a:t>
              </a:r>
              <a:r>
                <a:rPr lang="en-US" sz="3600" dirty="0" err="1">
                  <a:solidFill>
                    <a:srgbClr val="33CC33"/>
                  </a:solidFill>
                </a:rPr>
                <a:t>F</a:t>
              </a:r>
              <a:r>
                <a:rPr lang="en-US" sz="3600" baseline="-25000" dirty="0" err="1">
                  <a:solidFill>
                    <a:srgbClr val="33CC33"/>
                  </a:solidFill>
                </a:rPr>
                <a:t>P·Hg</a:t>
              </a:r>
              <a:r>
                <a:rPr lang="en-US" sz="3600" dirty="0">
                  <a:solidFill>
                    <a:srgbClr val="33CC33"/>
                  </a:solidFill>
                </a:rPr>
                <a:t>(+) </a:t>
              </a:r>
              <a:r>
                <a:rPr lang="en-US" sz="3600" dirty="0">
                  <a:solidFill>
                    <a:srgbClr val="080808"/>
                  </a:solidFill>
                </a:rPr>
                <a:t>- </a:t>
              </a:r>
              <a:r>
                <a:rPr lang="en-US" sz="3600" dirty="0" err="1">
                  <a:solidFill>
                    <a:srgbClr val="FF0000"/>
                  </a:solidFill>
                </a:rPr>
                <a:t>f</a:t>
              </a:r>
              <a:r>
                <a:rPr lang="en-US" sz="3600" baseline="-25000" dirty="0" err="1">
                  <a:solidFill>
                    <a:srgbClr val="FF0000"/>
                  </a:solidFill>
                </a:rPr>
                <a:t>Hg</a:t>
              </a:r>
              <a:r>
                <a:rPr lang="en-US" sz="3600" dirty="0">
                  <a:solidFill>
                    <a:srgbClr val="FF0000"/>
                  </a:solidFill>
                </a:rPr>
                <a:t>(+)</a:t>
              </a:r>
            </a:p>
          </p:txBody>
        </p:sp>
        <p:sp>
          <p:nvSpPr>
            <p:cNvPr id="51" name="Line 15"/>
            <p:cNvSpPr>
              <a:spLocks noChangeShapeType="1"/>
            </p:cNvSpPr>
            <p:nvPr/>
          </p:nvSpPr>
          <p:spPr bwMode="auto">
            <a:xfrm>
              <a:off x="4078700" y="-416486"/>
              <a:ext cx="281035" cy="0"/>
            </a:xfrm>
            <a:prstGeom prst="line">
              <a:avLst/>
            </a:prstGeom>
            <a:noFill/>
            <a:ln w="381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52" name="Line 16"/>
            <p:cNvSpPr>
              <a:spLocks noChangeShapeType="1"/>
            </p:cNvSpPr>
            <p:nvPr/>
          </p:nvSpPr>
          <p:spPr bwMode="auto">
            <a:xfrm>
              <a:off x="4654000" y="-416486"/>
              <a:ext cx="281035" cy="0"/>
            </a:xfrm>
            <a:prstGeom prst="line">
              <a:avLst/>
            </a:prstGeom>
            <a:noFill/>
            <a:ln w="381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53" name="Line 17"/>
            <p:cNvSpPr>
              <a:spLocks noChangeShapeType="1"/>
            </p:cNvSpPr>
            <p:nvPr/>
          </p:nvSpPr>
          <p:spPr bwMode="auto">
            <a:xfrm>
              <a:off x="6203661" y="-416486"/>
              <a:ext cx="28103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grpSp>
      <p:sp>
        <p:nvSpPr>
          <p:cNvPr id="58" name="Text Box 30"/>
          <p:cNvSpPr txBox="1">
            <a:spLocks noChangeArrowheads="1"/>
          </p:cNvSpPr>
          <p:nvPr/>
        </p:nvSpPr>
        <p:spPr bwMode="auto">
          <a:xfrm>
            <a:off x="133350" y="5319713"/>
            <a:ext cx="4408488" cy="1373187"/>
          </a:xfrm>
          <a:prstGeom prst="rect">
            <a:avLst/>
          </a:prstGeom>
          <a:solidFill>
            <a:schemeClr val="bg1"/>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dirty="0"/>
              <a:t>Let’s look at the quality of the phasing statistics up to this point. </a:t>
            </a:r>
          </a:p>
        </p:txBody>
      </p:sp>
      <p:sp>
        <p:nvSpPr>
          <p:cNvPr id="88" name="Line 6">
            <a:extLst>
              <a:ext uri="{FF2B5EF4-FFF2-40B4-BE49-F238E27FC236}">
                <a16:creationId xmlns:a16="http://schemas.microsoft.com/office/drawing/2014/main" id="{BC58F58C-D3A3-4F39-AFAF-565CD6256153}"/>
              </a:ext>
            </a:extLst>
          </p:cNvPr>
          <p:cNvSpPr>
            <a:spLocks noChangeShapeType="1"/>
          </p:cNvSpPr>
          <p:nvPr/>
        </p:nvSpPr>
        <p:spPr bwMode="auto">
          <a:xfrm>
            <a:off x="6621240" y="1911679"/>
            <a:ext cx="2594" cy="298825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 name="Line 7">
            <a:extLst>
              <a:ext uri="{FF2B5EF4-FFF2-40B4-BE49-F238E27FC236}">
                <a16:creationId xmlns:a16="http://schemas.microsoft.com/office/drawing/2014/main" id="{0501665A-6A68-43CD-9F29-D1801A6E279A}"/>
              </a:ext>
            </a:extLst>
          </p:cNvPr>
          <p:cNvSpPr>
            <a:spLocks noChangeShapeType="1"/>
          </p:cNvSpPr>
          <p:nvPr/>
        </p:nvSpPr>
        <p:spPr bwMode="auto">
          <a:xfrm flipH="1">
            <a:off x="5131251" y="3413839"/>
            <a:ext cx="298826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0" name="Oval 9">
            <a:extLst>
              <a:ext uri="{FF2B5EF4-FFF2-40B4-BE49-F238E27FC236}">
                <a16:creationId xmlns:a16="http://schemas.microsoft.com/office/drawing/2014/main" id="{6C537F97-4656-4D57-A443-47DA787F8497}"/>
              </a:ext>
            </a:extLst>
          </p:cNvPr>
          <p:cNvSpPr>
            <a:spLocks noChangeAspect="1" noChangeArrowheads="1"/>
          </p:cNvSpPr>
          <p:nvPr/>
        </p:nvSpPr>
        <p:spPr bwMode="auto">
          <a:xfrm>
            <a:off x="5168114" y="1966045"/>
            <a:ext cx="2904589" cy="2901981"/>
          </a:xfrm>
          <a:prstGeom prst="ellipse">
            <a:avLst/>
          </a:prstGeom>
          <a:noFill/>
          <a:ln w="57150" algn="ctr">
            <a:solidFill>
              <a:srgbClr val="33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n-US"/>
          </a:p>
        </p:txBody>
      </p:sp>
      <p:sp>
        <p:nvSpPr>
          <p:cNvPr id="92" name="Text Box 37">
            <a:extLst>
              <a:ext uri="{FF2B5EF4-FFF2-40B4-BE49-F238E27FC236}">
                <a16:creationId xmlns:a16="http://schemas.microsoft.com/office/drawing/2014/main" id="{6DB4438B-1BF6-4FE3-9524-A6E9C86640C5}"/>
              </a:ext>
            </a:extLst>
          </p:cNvPr>
          <p:cNvSpPr txBox="1">
            <a:spLocks noChangeArrowheads="1"/>
          </p:cNvSpPr>
          <p:nvPr/>
        </p:nvSpPr>
        <p:spPr bwMode="auto">
          <a:xfrm>
            <a:off x="6684237" y="1738785"/>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93" name="Text Box 40">
            <a:extLst>
              <a:ext uri="{FF2B5EF4-FFF2-40B4-BE49-F238E27FC236}">
                <a16:creationId xmlns:a16="http://schemas.microsoft.com/office/drawing/2014/main" id="{62D1B5CF-9247-4859-AC3F-CF81F663CFD4}"/>
              </a:ext>
            </a:extLst>
          </p:cNvPr>
          <p:cNvSpPr txBox="1">
            <a:spLocks noChangeArrowheads="1"/>
          </p:cNvSpPr>
          <p:nvPr/>
        </p:nvSpPr>
        <p:spPr bwMode="auto">
          <a:xfrm>
            <a:off x="4924086" y="3413839"/>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94" name="Text Box 41">
            <a:extLst>
              <a:ext uri="{FF2B5EF4-FFF2-40B4-BE49-F238E27FC236}">
                <a16:creationId xmlns:a16="http://schemas.microsoft.com/office/drawing/2014/main" id="{281B45C4-3A54-4F06-A9C2-7AD5C9ADB1AC}"/>
              </a:ext>
            </a:extLst>
          </p:cNvPr>
          <p:cNvSpPr txBox="1">
            <a:spLocks noChangeArrowheads="1"/>
          </p:cNvSpPr>
          <p:nvPr/>
        </p:nvSpPr>
        <p:spPr bwMode="auto">
          <a:xfrm>
            <a:off x="6630760" y="3836783"/>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200" b="0" dirty="0"/>
              <a:t>-250</a:t>
            </a:r>
          </a:p>
        </p:txBody>
      </p:sp>
      <p:sp>
        <p:nvSpPr>
          <p:cNvPr id="95" name="Text Box 42">
            <a:extLst>
              <a:ext uri="{FF2B5EF4-FFF2-40B4-BE49-F238E27FC236}">
                <a16:creationId xmlns:a16="http://schemas.microsoft.com/office/drawing/2014/main" id="{641B7A8E-B59F-4693-946F-9DDA6B95CCB0}"/>
              </a:ext>
            </a:extLst>
          </p:cNvPr>
          <p:cNvSpPr txBox="1">
            <a:spLocks noChangeArrowheads="1"/>
          </p:cNvSpPr>
          <p:nvPr/>
        </p:nvSpPr>
        <p:spPr bwMode="auto">
          <a:xfrm>
            <a:off x="6638436" y="4813594"/>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200" b="0" dirty="0"/>
              <a:t>-500</a:t>
            </a:r>
          </a:p>
        </p:txBody>
      </p:sp>
      <p:sp>
        <p:nvSpPr>
          <p:cNvPr id="96" name="Text Box 35">
            <a:extLst>
              <a:ext uri="{FF2B5EF4-FFF2-40B4-BE49-F238E27FC236}">
                <a16:creationId xmlns:a16="http://schemas.microsoft.com/office/drawing/2014/main" id="{908926F9-0AC9-4632-8CBB-C23E79966407}"/>
              </a:ext>
            </a:extLst>
          </p:cNvPr>
          <p:cNvSpPr txBox="1">
            <a:spLocks noChangeArrowheads="1"/>
          </p:cNvSpPr>
          <p:nvPr/>
        </p:nvSpPr>
        <p:spPr bwMode="auto">
          <a:xfrm>
            <a:off x="7083272" y="3413839"/>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97" name="Text Box 35">
            <a:extLst>
              <a:ext uri="{FF2B5EF4-FFF2-40B4-BE49-F238E27FC236}">
                <a16:creationId xmlns:a16="http://schemas.microsoft.com/office/drawing/2014/main" id="{2C1F9567-3445-4549-BA5F-6C297A7B0210}"/>
              </a:ext>
            </a:extLst>
          </p:cNvPr>
          <p:cNvSpPr txBox="1">
            <a:spLocks noChangeArrowheads="1"/>
          </p:cNvSpPr>
          <p:nvPr/>
        </p:nvSpPr>
        <p:spPr bwMode="auto">
          <a:xfrm>
            <a:off x="5866160" y="3413839"/>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98" name="Text Box 35">
            <a:extLst>
              <a:ext uri="{FF2B5EF4-FFF2-40B4-BE49-F238E27FC236}">
                <a16:creationId xmlns:a16="http://schemas.microsoft.com/office/drawing/2014/main" id="{6EDF6E53-E698-4BEC-8DE6-35712CA52431}"/>
              </a:ext>
            </a:extLst>
          </p:cNvPr>
          <p:cNvSpPr txBox="1">
            <a:spLocks noChangeArrowheads="1"/>
          </p:cNvSpPr>
          <p:nvPr/>
        </p:nvSpPr>
        <p:spPr bwMode="auto">
          <a:xfrm>
            <a:off x="6710682" y="2673177"/>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99" name="Line 26">
            <a:extLst>
              <a:ext uri="{FF2B5EF4-FFF2-40B4-BE49-F238E27FC236}">
                <a16:creationId xmlns:a16="http://schemas.microsoft.com/office/drawing/2014/main" id="{7A08BB3A-B654-432F-9E44-B4D48777410B}"/>
              </a:ext>
            </a:extLst>
          </p:cNvPr>
          <p:cNvSpPr>
            <a:spLocks noChangeShapeType="1"/>
          </p:cNvSpPr>
          <p:nvPr/>
        </p:nvSpPr>
        <p:spPr bwMode="auto">
          <a:xfrm>
            <a:off x="6555611" y="1905183"/>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 name="Line 28">
            <a:extLst>
              <a:ext uri="{FF2B5EF4-FFF2-40B4-BE49-F238E27FC236}">
                <a16:creationId xmlns:a16="http://schemas.microsoft.com/office/drawing/2014/main" id="{B1DB5A9C-C14E-4B5A-82F3-9A2C4DE938EB}"/>
              </a:ext>
            </a:extLst>
          </p:cNvPr>
          <p:cNvSpPr>
            <a:spLocks noChangeShapeType="1"/>
          </p:cNvSpPr>
          <p:nvPr/>
        </p:nvSpPr>
        <p:spPr bwMode="auto">
          <a:xfrm rot="16200000">
            <a:off x="8057707"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 name="Line 31">
            <a:extLst>
              <a:ext uri="{FF2B5EF4-FFF2-40B4-BE49-F238E27FC236}">
                <a16:creationId xmlns:a16="http://schemas.microsoft.com/office/drawing/2014/main" id="{9B3C8DDA-A66C-4383-A231-B98267187F9C}"/>
              </a:ext>
            </a:extLst>
          </p:cNvPr>
          <p:cNvSpPr>
            <a:spLocks noChangeShapeType="1"/>
          </p:cNvSpPr>
          <p:nvPr/>
        </p:nvSpPr>
        <p:spPr bwMode="auto">
          <a:xfrm>
            <a:off x="6555611" y="4024980"/>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 name="Line 32">
            <a:extLst>
              <a:ext uri="{FF2B5EF4-FFF2-40B4-BE49-F238E27FC236}">
                <a16:creationId xmlns:a16="http://schemas.microsoft.com/office/drawing/2014/main" id="{53DD037E-12D0-430E-8C31-B15AC6410019}"/>
              </a:ext>
            </a:extLst>
          </p:cNvPr>
          <p:cNvSpPr>
            <a:spLocks noChangeShapeType="1"/>
          </p:cNvSpPr>
          <p:nvPr/>
        </p:nvSpPr>
        <p:spPr bwMode="auto">
          <a:xfrm>
            <a:off x="6555611" y="4914240"/>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 name="Line 27">
            <a:extLst>
              <a:ext uri="{FF2B5EF4-FFF2-40B4-BE49-F238E27FC236}">
                <a16:creationId xmlns:a16="http://schemas.microsoft.com/office/drawing/2014/main" id="{607C4187-6550-4EA7-84FD-1136036B89F2}"/>
              </a:ext>
            </a:extLst>
          </p:cNvPr>
          <p:cNvSpPr>
            <a:spLocks noChangeShapeType="1"/>
          </p:cNvSpPr>
          <p:nvPr/>
        </p:nvSpPr>
        <p:spPr bwMode="auto">
          <a:xfrm rot="16200000">
            <a:off x="7162065"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 name="Line 27">
            <a:extLst>
              <a:ext uri="{FF2B5EF4-FFF2-40B4-BE49-F238E27FC236}">
                <a16:creationId xmlns:a16="http://schemas.microsoft.com/office/drawing/2014/main" id="{E80457B5-03EE-42EB-94BF-D20E2DF3FE50}"/>
              </a:ext>
            </a:extLst>
          </p:cNvPr>
          <p:cNvSpPr>
            <a:spLocks noChangeShapeType="1"/>
          </p:cNvSpPr>
          <p:nvPr/>
        </p:nvSpPr>
        <p:spPr bwMode="auto">
          <a:xfrm rot="16200000">
            <a:off x="5961717"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5" name="Line 31">
            <a:extLst>
              <a:ext uri="{FF2B5EF4-FFF2-40B4-BE49-F238E27FC236}">
                <a16:creationId xmlns:a16="http://schemas.microsoft.com/office/drawing/2014/main" id="{1C6789AE-DF3C-4D5E-8C00-0CA6951A4BA2}"/>
              </a:ext>
            </a:extLst>
          </p:cNvPr>
          <p:cNvSpPr>
            <a:spLocks noChangeShapeType="1"/>
          </p:cNvSpPr>
          <p:nvPr/>
        </p:nvSpPr>
        <p:spPr bwMode="auto">
          <a:xfrm>
            <a:off x="6555611" y="282596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107" name="Straight Arrow Connector 106">
            <a:extLst>
              <a:ext uri="{FF2B5EF4-FFF2-40B4-BE49-F238E27FC236}">
                <a16:creationId xmlns:a16="http://schemas.microsoft.com/office/drawing/2014/main" id="{EDDC6376-6C62-422C-9482-55F4A5180BE8}"/>
              </a:ext>
            </a:extLst>
          </p:cNvPr>
          <p:cNvCxnSpPr/>
          <p:nvPr/>
        </p:nvCxnSpPr>
        <p:spPr bwMode="auto">
          <a:xfrm flipV="1">
            <a:off x="6183808" y="3409401"/>
            <a:ext cx="443160" cy="720234"/>
          </a:xfrm>
          <a:prstGeom prst="straightConnector1">
            <a:avLst/>
          </a:prstGeom>
          <a:noFill/>
          <a:ln w="57150" cap="flat" cmpd="sng" algn="ctr">
            <a:solidFill>
              <a:srgbClr val="FF0000"/>
            </a:solidFill>
            <a:prstDash val="solid"/>
            <a:round/>
            <a:headEnd type="none" w="med" len="med"/>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 name="Text Box 43">
            <a:extLst>
              <a:ext uri="{FF2B5EF4-FFF2-40B4-BE49-F238E27FC236}">
                <a16:creationId xmlns:a16="http://schemas.microsoft.com/office/drawing/2014/main" id="{175A5026-0838-49D6-A2FA-EB1762C0AE2E}"/>
              </a:ext>
            </a:extLst>
          </p:cNvPr>
          <p:cNvSpPr txBox="1">
            <a:spLocks noChangeArrowheads="1"/>
          </p:cNvSpPr>
          <p:nvPr/>
        </p:nvSpPr>
        <p:spPr bwMode="auto">
          <a:xfrm>
            <a:off x="7667815" y="2023760"/>
            <a:ext cx="680301"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solidFill>
                  <a:srgbClr val="3366FF"/>
                </a:solidFill>
              </a:rPr>
              <a:t>|F</a:t>
            </a:r>
            <a:r>
              <a:rPr lang="en-US" altLang="en-US" sz="2000" baseline="-25000" dirty="0">
                <a:solidFill>
                  <a:srgbClr val="3366FF"/>
                </a:solidFill>
              </a:rPr>
              <a:t>P </a:t>
            </a:r>
            <a:r>
              <a:rPr lang="en-US" altLang="en-US" sz="2000" dirty="0">
                <a:solidFill>
                  <a:srgbClr val="3366FF"/>
                </a:solidFill>
              </a:rPr>
              <a:t>|</a:t>
            </a:r>
          </a:p>
        </p:txBody>
      </p:sp>
      <p:sp>
        <p:nvSpPr>
          <p:cNvPr id="109" name="Rectangle 108">
            <a:extLst>
              <a:ext uri="{FF2B5EF4-FFF2-40B4-BE49-F238E27FC236}">
                <a16:creationId xmlns:a16="http://schemas.microsoft.com/office/drawing/2014/main" id="{665BB141-A021-4568-BE01-74BC0D7B04CE}"/>
              </a:ext>
            </a:extLst>
          </p:cNvPr>
          <p:cNvSpPr/>
          <p:nvPr/>
        </p:nvSpPr>
        <p:spPr>
          <a:xfrm>
            <a:off x="6443124" y="3586702"/>
            <a:ext cx="1047083" cy="461665"/>
          </a:xfrm>
          <a:prstGeom prst="rect">
            <a:avLst/>
          </a:prstGeom>
          <a:effectLst>
            <a:glow rad="228600">
              <a:schemeClr val="bg1">
                <a:alpha val="40000"/>
              </a:schemeClr>
            </a:glow>
          </a:effectLst>
        </p:spPr>
        <p:txBody>
          <a:bodyPr wrap="none">
            <a:spAutoFit/>
          </a:bodyPr>
          <a:lstStyle/>
          <a:p>
            <a:r>
              <a:rPr lang="en-US" sz="2400" dirty="0">
                <a:solidFill>
                  <a:srgbClr val="FF0000"/>
                </a:solidFill>
                <a:effectLst/>
              </a:rPr>
              <a:t>-</a:t>
            </a:r>
            <a:r>
              <a:rPr lang="en-US" sz="2400" dirty="0" err="1">
                <a:solidFill>
                  <a:srgbClr val="FF0000"/>
                </a:solidFill>
                <a:effectLst>
                  <a:glow rad="228600">
                    <a:schemeClr val="bg1"/>
                  </a:glow>
                </a:effectLst>
              </a:rPr>
              <a:t>f</a:t>
            </a:r>
            <a:r>
              <a:rPr lang="en-US" sz="2400" baseline="-25000" dirty="0" err="1">
                <a:solidFill>
                  <a:srgbClr val="FF0000"/>
                </a:solidFill>
                <a:effectLst>
                  <a:glow rad="228600">
                    <a:schemeClr val="bg1"/>
                  </a:glow>
                </a:effectLst>
              </a:rPr>
              <a:t>Hg</a:t>
            </a:r>
            <a:r>
              <a:rPr lang="en-US" sz="2400" dirty="0">
                <a:solidFill>
                  <a:srgbClr val="FF0000"/>
                </a:solidFill>
                <a:effectLst>
                  <a:glow rad="228600">
                    <a:schemeClr val="bg1"/>
                  </a:glow>
                </a:effectLst>
              </a:rPr>
              <a:t>(+)</a:t>
            </a:r>
            <a:endParaRPr lang="en-US" sz="1800" dirty="0">
              <a:solidFill>
                <a:srgbClr val="FF0000"/>
              </a:solidFill>
              <a:effectLst>
                <a:glow rad="228600">
                  <a:schemeClr val="bg1"/>
                </a:glow>
              </a:effectLst>
            </a:endParaRPr>
          </a:p>
        </p:txBody>
      </p:sp>
      <p:sp>
        <p:nvSpPr>
          <p:cNvPr id="110" name="Oval 9">
            <a:extLst>
              <a:ext uri="{FF2B5EF4-FFF2-40B4-BE49-F238E27FC236}">
                <a16:creationId xmlns:a16="http://schemas.microsoft.com/office/drawing/2014/main" id="{05DFAD1B-4B85-4002-8081-8F969D0495C0}"/>
              </a:ext>
            </a:extLst>
          </p:cNvPr>
          <p:cNvSpPr>
            <a:spLocks noChangeAspect="1" noChangeArrowheads="1"/>
          </p:cNvSpPr>
          <p:nvPr/>
        </p:nvSpPr>
        <p:spPr bwMode="auto">
          <a:xfrm>
            <a:off x="4427884" y="2385498"/>
            <a:ext cx="3505388" cy="3502240"/>
          </a:xfrm>
          <a:prstGeom prst="ellipse">
            <a:avLst/>
          </a:prstGeom>
          <a:noFill/>
          <a:ln w="57150" algn="ctr">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n-US"/>
          </a:p>
        </p:txBody>
      </p:sp>
      <p:sp>
        <p:nvSpPr>
          <p:cNvPr id="112" name="Rectangle 111">
            <a:extLst>
              <a:ext uri="{FF2B5EF4-FFF2-40B4-BE49-F238E27FC236}">
                <a16:creationId xmlns:a16="http://schemas.microsoft.com/office/drawing/2014/main" id="{0E83B7D0-E36F-4F26-9729-EE6139CCA571}"/>
              </a:ext>
            </a:extLst>
          </p:cNvPr>
          <p:cNvSpPr/>
          <p:nvPr/>
        </p:nvSpPr>
        <p:spPr>
          <a:xfrm>
            <a:off x="7342574" y="5408358"/>
            <a:ext cx="1210671" cy="397032"/>
          </a:xfrm>
          <a:prstGeom prst="rect">
            <a:avLst/>
          </a:prstGeom>
          <a:effectLst/>
        </p:spPr>
        <p:txBody>
          <a:bodyPr wrap="none">
            <a:spAutoFit/>
          </a:bodyPr>
          <a:lstStyle/>
          <a:p>
            <a:r>
              <a:rPr lang="en-US" sz="2400" dirty="0">
                <a:solidFill>
                  <a:srgbClr val="33CC33"/>
                </a:solidFill>
                <a:effectLst>
                  <a:glow rad="228600">
                    <a:schemeClr val="bg1"/>
                  </a:glow>
                </a:effectLst>
              </a:rPr>
              <a:t>|</a:t>
            </a:r>
            <a:r>
              <a:rPr lang="en-US" sz="2400" dirty="0" err="1">
                <a:solidFill>
                  <a:srgbClr val="33CC33"/>
                </a:solidFill>
                <a:effectLst>
                  <a:glow rad="228600">
                    <a:schemeClr val="bg1"/>
                  </a:glow>
                </a:effectLst>
              </a:rPr>
              <a:t>F</a:t>
            </a:r>
            <a:r>
              <a:rPr lang="en-US" sz="2400" baseline="-25000" dirty="0" err="1">
                <a:solidFill>
                  <a:srgbClr val="33CC33"/>
                </a:solidFill>
                <a:effectLst>
                  <a:glow rad="228600">
                    <a:schemeClr val="bg1"/>
                  </a:glow>
                </a:effectLst>
              </a:rPr>
              <a:t>P·Hg</a:t>
            </a:r>
            <a:r>
              <a:rPr lang="en-US" sz="2400" dirty="0">
                <a:solidFill>
                  <a:srgbClr val="33CC33"/>
                </a:solidFill>
                <a:effectLst>
                  <a:glow rad="228600">
                    <a:schemeClr val="bg1"/>
                  </a:glow>
                </a:effectLst>
              </a:rPr>
              <a:t>(+)|</a:t>
            </a:r>
            <a:endParaRPr lang="en-US" sz="1800" dirty="0">
              <a:effectLst>
                <a:glow rad="228600">
                  <a:schemeClr val="bg1"/>
                </a:glow>
              </a:effectLst>
            </a:endParaRPr>
          </a:p>
        </p:txBody>
      </p:sp>
      <p:sp>
        <p:nvSpPr>
          <p:cNvPr id="113" name="Line 30">
            <a:extLst>
              <a:ext uri="{FF2B5EF4-FFF2-40B4-BE49-F238E27FC236}">
                <a16:creationId xmlns:a16="http://schemas.microsoft.com/office/drawing/2014/main" id="{35075954-2875-4F3B-BBB8-219C5B1F2A19}"/>
              </a:ext>
            </a:extLst>
          </p:cNvPr>
          <p:cNvSpPr>
            <a:spLocks noChangeShapeType="1"/>
          </p:cNvSpPr>
          <p:nvPr/>
        </p:nvSpPr>
        <p:spPr bwMode="auto">
          <a:xfrm rot="16200000">
            <a:off x="5058034"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4" name="Group 113">
            <a:extLst>
              <a:ext uri="{FF2B5EF4-FFF2-40B4-BE49-F238E27FC236}">
                <a16:creationId xmlns:a16="http://schemas.microsoft.com/office/drawing/2014/main" id="{9CB060EB-5D92-4181-BDC0-2306A554A1F4}"/>
              </a:ext>
            </a:extLst>
          </p:cNvPr>
          <p:cNvGrpSpPr/>
          <p:nvPr/>
        </p:nvGrpSpPr>
        <p:grpSpPr>
          <a:xfrm>
            <a:off x="5471253" y="2533368"/>
            <a:ext cx="2462018" cy="1491612"/>
            <a:chOff x="4650182" y="2440665"/>
            <a:chExt cx="3766857" cy="2282147"/>
          </a:xfrm>
        </p:grpSpPr>
        <p:sp>
          <p:nvSpPr>
            <p:cNvPr id="115" name="Line 15">
              <a:extLst>
                <a:ext uri="{FF2B5EF4-FFF2-40B4-BE49-F238E27FC236}">
                  <a16:creationId xmlns:a16="http://schemas.microsoft.com/office/drawing/2014/main" id="{E5519F78-DD41-4FE8-AC88-A4FEA1C73F24}"/>
                </a:ext>
              </a:extLst>
            </p:cNvPr>
            <p:cNvSpPr>
              <a:spLocks noChangeShapeType="1"/>
            </p:cNvSpPr>
            <p:nvPr/>
          </p:nvSpPr>
          <p:spPr bwMode="auto">
            <a:xfrm flipH="1" flipV="1">
              <a:off x="4650182" y="2440665"/>
              <a:ext cx="1765798" cy="1343201"/>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116" name="Line 15">
              <a:extLst>
                <a:ext uri="{FF2B5EF4-FFF2-40B4-BE49-F238E27FC236}">
                  <a16:creationId xmlns:a16="http://schemas.microsoft.com/office/drawing/2014/main" id="{D7B4BC47-CFCF-4874-90E4-B3B3D485F525}"/>
                </a:ext>
              </a:extLst>
            </p:cNvPr>
            <p:cNvSpPr>
              <a:spLocks noChangeShapeType="1"/>
            </p:cNvSpPr>
            <p:nvPr/>
          </p:nvSpPr>
          <p:spPr bwMode="auto">
            <a:xfrm>
              <a:off x="6413616" y="3783865"/>
              <a:ext cx="2003423" cy="938947"/>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grpSp>
      <p:sp>
        <p:nvSpPr>
          <p:cNvPr id="117" name="Text Box 3">
            <a:extLst>
              <a:ext uri="{FF2B5EF4-FFF2-40B4-BE49-F238E27FC236}">
                <a16:creationId xmlns:a16="http://schemas.microsoft.com/office/drawing/2014/main" id="{82AF45E5-9CB2-456D-B2DC-72AA13224E4D}"/>
              </a:ext>
            </a:extLst>
          </p:cNvPr>
          <p:cNvSpPr txBox="1">
            <a:spLocks noChangeArrowheads="1"/>
          </p:cNvSpPr>
          <p:nvPr/>
        </p:nvSpPr>
        <p:spPr bwMode="auto">
          <a:xfrm>
            <a:off x="8165148" y="3204645"/>
            <a:ext cx="602650" cy="20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400" b="0" dirty="0"/>
              <a:t>Real axis</a:t>
            </a:r>
          </a:p>
        </p:txBody>
      </p:sp>
      <p:sp>
        <p:nvSpPr>
          <p:cNvPr id="118" name="Text Box 4">
            <a:extLst>
              <a:ext uri="{FF2B5EF4-FFF2-40B4-BE49-F238E27FC236}">
                <a16:creationId xmlns:a16="http://schemas.microsoft.com/office/drawing/2014/main" id="{0B658830-E585-4FD3-874C-85688F63459B}"/>
              </a:ext>
            </a:extLst>
          </p:cNvPr>
          <p:cNvSpPr txBox="1">
            <a:spLocks noChangeArrowheads="1"/>
          </p:cNvSpPr>
          <p:nvPr/>
        </p:nvSpPr>
        <p:spPr bwMode="auto">
          <a:xfrm>
            <a:off x="5952603" y="1531614"/>
            <a:ext cx="13388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0" dirty="0"/>
              <a:t>Imaginary axis</a:t>
            </a:r>
          </a:p>
        </p:txBody>
      </p:sp>
      <p:cxnSp>
        <p:nvCxnSpPr>
          <p:cNvPr id="131" name="Straight Arrow Connector 130">
            <a:extLst>
              <a:ext uri="{FF2B5EF4-FFF2-40B4-BE49-F238E27FC236}">
                <a16:creationId xmlns:a16="http://schemas.microsoft.com/office/drawing/2014/main" id="{264DB21D-F9E1-4E45-8158-9C32A13E80DB}"/>
              </a:ext>
            </a:extLst>
          </p:cNvPr>
          <p:cNvCxnSpPr>
            <a:cxnSpLocks/>
          </p:cNvCxnSpPr>
          <p:nvPr/>
        </p:nvCxnSpPr>
        <p:spPr bwMode="auto">
          <a:xfrm>
            <a:off x="6654006" y="3662429"/>
            <a:ext cx="138145" cy="0"/>
          </a:xfrm>
          <a:prstGeom prst="straightConnector1">
            <a:avLst/>
          </a:prstGeom>
          <a:noFill/>
          <a:ln w="25400" cap="flat" cmpd="sng" algn="ctr">
            <a:solidFill>
              <a:srgbClr val="FF0000"/>
            </a:solidFill>
            <a:prstDash val="solid"/>
            <a:round/>
            <a:headEnd type="none" w="med" len="med"/>
            <a:tailEnd type="triangle" w="med"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16098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p:cTn id="7" dur="500" fill="hold"/>
                                        <p:tgtEl>
                                          <p:spTgt spid="110"/>
                                        </p:tgtEl>
                                        <p:attrNameLst>
                                          <p:attrName>ppt_w</p:attrName>
                                        </p:attrNameLst>
                                      </p:cBhvr>
                                      <p:tavLst>
                                        <p:tav tm="0">
                                          <p:val>
                                            <p:fltVal val="0"/>
                                          </p:val>
                                        </p:tav>
                                        <p:tav tm="100000">
                                          <p:val>
                                            <p:strVal val="#ppt_w"/>
                                          </p:val>
                                        </p:tav>
                                      </p:tavLst>
                                    </p:anim>
                                    <p:anim calcmode="lin" valueType="num">
                                      <p:cBhvr>
                                        <p:cTn id="8" dur="500" fill="hold"/>
                                        <p:tgtEl>
                                          <p:spTgt spid="110"/>
                                        </p:tgtEl>
                                        <p:attrNameLst>
                                          <p:attrName>ppt_h</p:attrName>
                                        </p:attrNameLst>
                                      </p:cBhvr>
                                      <p:tavLst>
                                        <p:tav tm="0">
                                          <p:val>
                                            <p:fltVal val="0"/>
                                          </p:val>
                                        </p:tav>
                                        <p:tav tm="100000">
                                          <p:val>
                                            <p:strVal val="#ppt_h"/>
                                          </p:val>
                                        </p:tav>
                                      </p:tavLst>
                                    </p:anim>
                                    <p:animEffect transition="in" filter="fade">
                                      <p:cBhvr>
                                        <p:cTn id="9" dur="500"/>
                                        <p:tgtEl>
                                          <p:spTgt spid="110"/>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fade">
                                      <p:cBhvr>
                                        <p:cTn id="13" dur="500"/>
                                        <p:tgtEl>
                                          <p:spTgt spid="11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8"/>
                                        </p:tgtEl>
                                        <p:attrNameLst>
                                          <p:attrName>style.visibility</p:attrName>
                                        </p:attrNameLst>
                                      </p:cBhvr>
                                      <p:to>
                                        <p:strVal val="visible"/>
                                      </p:to>
                                    </p:set>
                                    <p:anim calcmode="lin" valueType="num">
                                      <p:cBhvr additive="base">
                                        <p:cTn id="22" dur="500" fill="hold"/>
                                        <p:tgtEl>
                                          <p:spTgt spid="58"/>
                                        </p:tgtEl>
                                        <p:attrNameLst>
                                          <p:attrName>ppt_x</p:attrName>
                                        </p:attrNameLst>
                                      </p:cBhvr>
                                      <p:tavLst>
                                        <p:tav tm="0">
                                          <p:val>
                                            <p:strVal val="#ppt_x"/>
                                          </p:val>
                                        </p:tav>
                                        <p:tav tm="100000">
                                          <p:val>
                                            <p:strVal val="#ppt_x"/>
                                          </p:val>
                                        </p:tav>
                                      </p:tavLst>
                                    </p:anim>
                                    <p:anim calcmode="lin" valueType="num">
                                      <p:cBhvr additive="base">
                                        <p:cTn id="23"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110" grpId="0" animBg="1"/>
      <p:bldP spid="11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ChangeArrowheads="1"/>
          </p:cNvSpPr>
          <p:nvPr/>
        </p:nvSpPr>
        <p:spPr bwMode="auto">
          <a:xfrm>
            <a:off x="586244" y="12699"/>
            <a:ext cx="2919277" cy="762000"/>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600" dirty="0"/>
              <a:t>SIR  Phasing</a:t>
            </a:r>
          </a:p>
        </p:txBody>
      </p:sp>
      <p:sp>
        <p:nvSpPr>
          <p:cNvPr id="7" name="Rectangle 6"/>
          <p:cNvSpPr/>
          <p:nvPr/>
        </p:nvSpPr>
        <p:spPr>
          <a:xfrm>
            <a:off x="5234356" y="260577"/>
            <a:ext cx="5162914" cy="707886"/>
          </a:xfrm>
          <a:prstGeom prst="rect">
            <a:avLst/>
          </a:prstGeom>
        </p:spPr>
        <p:txBody>
          <a:bodyPr wrap="square">
            <a:spAutoFit/>
          </a:bodyPr>
          <a:lstStyle/>
          <a:p>
            <a:pPr lvl="0" algn="l">
              <a:defRPr/>
            </a:pPr>
            <a:r>
              <a:rPr lang="en-US" sz="2000" dirty="0">
                <a:solidFill>
                  <a:srgbClr val="DFDEF6">
                    <a:lumMod val="10000"/>
                  </a:srgbClr>
                </a:solidFill>
                <a:latin typeface="Courier New" pitchFamily="49" charset="0"/>
                <a:cs typeface="Courier New" pitchFamily="49" charset="0"/>
              </a:rPr>
              <a:t>H K L  </a:t>
            </a:r>
            <a:r>
              <a:rPr lang="en-US" sz="1600" dirty="0">
                <a:solidFill>
                  <a:srgbClr val="6666FF"/>
                </a:solidFill>
                <a:cs typeface="Courier New" pitchFamily="49" charset="0"/>
              </a:rPr>
              <a:t>|F</a:t>
            </a:r>
            <a:r>
              <a:rPr lang="en-US" sz="1600" baseline="-25000" dirty="0">
                <a:solidFill>
                  <a:srgbClr val="6666FF"/>
                </a:solidFill>
                <a:cs typeface="Courier New" pitchFamily="49" charset="0"/>
              </a:rPr>
              <a:t>P</a:t>
            </a:r>
            <a:r>
              <a:rPr lang="en-US" sz="1600" dirty="0">
                <a:solidFill>
                  <a:srgbClr val="6666FF"/>
                </a:solidFill>
                <a:cs typeface="Courier New" pitchFamily="49" charset="0"/>
              </a:rPr>
              <a:t>|</a:t>
            </a:r>
            <a:r>
              <a:rPr lang="en-US" sz="1600" dirty="0">
                <a:solidFill>
                  <a:srgbClr val="DFDEF6">
                    <a:lumMod val="10000"/>
                  </a:srgbClr>
                </a:solidFill>
                <a:cs typeface="Courier New" pitchFamily="49" charset="0"/>
              </a:rPr>
              <a:t>  </a:t>
            </a:r>
            <a:r>
              <a:rPr lang="en-US" sz="1600" dirty="0">
                <a:solidFill>
                  <a:srgbClr val="33CC33"/>
                </a:solidFill>
                <a:cs typeface="Courier New" pitchFamily="49" charset="0"/>
              </a:rPr>
              <a:t>|</a:t>
            </a:r>
            <a:r>
              <a:rPr lang="en-US" sz="1600" dirty="0">
                <a:solidFill>
                  <a:srgbClr val="00CC00"/>
                </a:solidFill>
                <a:cs typeface="Courier New" pitchFamily="49" charset="0"/>
              </a:rPr>
              <a:t>F</a:t>
            </a:r>
            <a:r>
              <a:rPr lang="en-US" sz="1600" baseline="-25000" dirty="0">
                <a:solidFill>
                  <a:srgbClr val="00CC00"/>
                </a:solidFill>
                <a:cs typeface="Courier New" pitchFamily="49" charset="0"/>
              </a:rPr>
              <a:t>PH </a:t>
            </a:r>
            <a:r>
              <a:rPr lang="en-US" sz="1600" dirty="0">
                <a:solidFill>
                  <a:srgbClr val="00CC00"/>
                </a:solidFill>
                <a:cs typeface="Courier New" pitchFamily="49" charset="0"/>
              </a:rPr>
              <a:t>(+)| </a:t>
            </a:r>
            <a:r>
              <a:rPr lang="en-US" sz="1600" b="0" dirty="0">
                <a:solidFill>
                  <a:srgbClr val="00CC00"/>
                </a:solidFill>
                <a:cs typeface="Courier New" pitchFamily="49" charset="0"/>
              </a:rPr>
              <a:t>|F</a:t>
            </a:r>
            <a:r>
              <a:rPr lang="en-US" sz="1600" b="0" baseline="-25000" dirty="0">
                <a:solidFill>
                  <a:srgbClr val="00CC00"/>
                </a:solidFill>
                <a:cs typeface="Courier New" pitchFamily="49" charset="0"/>
              </a:rPr>
              <a:t>PH </a:t>
            </a:r>
            <a:r>
              <a:rPr lang="en-US" sz="1600" b="0" dirty="0">
                <a:solidFill>
                  <a:srgbClr val="00CC00"/>
                </a:solidFill>
                <a:cs typeface="Courier New" pitchFamily="49" charset="0"/>
              </a:rPr>
              <a:t>(-)|   </a:t>
            </a:r>
            <a:r>
              <a:rPr lang="en-US" sz="1600" b="0" dirty="0">
                <a:solidFill>
                  <a:srgbClr val="FF9933"/>
                </a:solidFill>
                <a:cs typeface="Courier New" pitchFamily="49" charset="0"/>
              </a:rPr>
              <a:t>|</a:t>
            </a:r>
            <a:r>
              <a:rPr lang="en-US" sz="1600" dirty="0">
                <a:solidFill>
                  <a:srgbClr val="FF9933"/>
                </a:solidFill>
                <a:cs typeface="Courier New" pitchFamily="49" charset="0"/>
              </a:rPr>
              <a:t>F</a:t>
            </a:r>
            <a:r>
              <a:rPr lang="en-US" sz="1600" baseline="-25000" dirty="0">
                <a:solidFill>
                  <a:srgbClr val="FF9933"/>
                </a:solidFill>
                <a:cs typeface="Courier New" pitchFamily="49" charset="0"/>
              </a:rPr>
              <a:t>PH </a:t>
            </a:r>
            <a:r>
              <a:rPr lang="en-US" sz="1600" dirty="0">
                <a:solidFill>
                  <a:srgbClr val="FF9933"/>
                </a:solidFill>
                <a:cs typeface="Courier New" pitchFamily="49" charset="0"/>
              </a:rPr>
              <a:t>(+)| </a:t>
            </a:r>
            <a:r>
              <a:rPr lang="en-US" sz="1600" b="0" dirty="0">
                <a:solidFill>
                  <a:srgbClr val="FF9933"/>
                </a:solidFill>
                <a:cs typeface="Courier New" pitchFamily="49" charset="0"/>
              </a:rPr>
              <a:t>|F</a:t>
            </a:r>
            <a:r>
              <a:rPr lang="en-US" sz="1600" b="0" baseline="-25000" dirty="0">
                <a:solidFill>
                  <a:srgbClr val="FF9933"/>
                </a:solidFill>
                <a:cs typeface="Courier New" pitchFamily="49" charset="0"/>
              </a:rPr>
              <a:t>PH </a:t>
            </a:r>
            <a:r>
              <a:rPr lang="en-US" sz="1600" b="0" dirty="0">
                <a:solidFill>
                  <a:srgbClr val="FF9933"/>
                </a:solidFill>
                <a:cs typeface="Courier New" pitchFamily="49" charset="0"/>
              </a:rPr>
              <a:t>(-)|</a:t>
            </a:r>
            <a:endParaRPr lang="en-US" sz="2000" b="0" dirty="0">
              <a:solidFill>
                <a:srgbClr val="FF9933"/>
              </a:solidFill>
              <a:cs typeface="Courier New" pitchFamily="49" charset="0"/>
            </a:endParaRPr>
          </a:p>
          <a:p>
            <a:pPr lvl="0" algn="l">
              <a:defRPr/>
            </a:pPr>
            <a:r>
              <a:rPr lang="en-US" sz="2000" dirty="0">
                <a:solidFill>
                  <a:srgbClr val="DFDEF6">
                    <a:lumMod val="10000"/>
                  </a:srgbClr>
                </a:solidFill>
                <a:latin typeface="Courier New" pitchFamily="49" charset="0"/>
                <a:cs typeface="Courier New" pitchFamily="49" charset="0"/>
              </a:rPr>
              <a:t>9 2 1 </a:t>
            </a:r>
            <a:r>
              <a:rPr lang="en-US" sz="2000" dirty="0">
                <a:solidFill>
                  <a:srgbClr val="3366FF"/>
                </a:solidFill>
                <a:effectLst/>
                <a:latin typeface="Courier New" pitchFamily="49" charset="0"/>
                <a:cs typeface="Courier New" pitchFamily="49" charset="0"/>
              </a:rPr>
              <a:t>486</a:t>
            </a:r>
            <a:r>
              <a:rPr lang="en-US" sz="2000" dirty="0">
                <a:solidFill>
                  <a:srgbClr val="6666FF"/>
                </a:solidFill>
                <a:latin typeface="Courier New" pitchFamily="49" charset="0"/>
                <a:cs typeface="Courier New" pitchFamily="49" charset="0"/>
              </a:rPr>
              <a:t>  </a:t>
            </a:r>
            <a:r>
              <a:rPr lang="en-US" sz="2000" dirty="0">
                <a:solidFill>
                  <a:srgbClr val="33CC33"/>
                </a:solidFill>
                <a:latin typeface="Courier New" pitchFamily="49" charset="0"/>
                <a:cs typeface="Courier New" pitchFamily="49" charset="0"/>
              </a:rPr>
              <a:t>586 </a:t>
            </a:r>
            <a:r>
              <a:rPr lang="en-US" sz="2000" b="0" dirty="0">
                <a:solidFill>
                  <a:srgbClr val="33CC33"/>
                </a:solidFill>
                <a:latin typeface="Courier New" pitchFamily="49" charset="0"/>
                <a:cs typeface="Courier New" pitchFamily="49" charset="0"/>
              </a:rPr>
              <a:t>611</a:t>
            </a:r>
            <a:r>
              <a:rPr lang="en-US" sz="2000" dirty="0">
                <a:solidFill>
                  <a:srgbClr val="6666FF"/>
                </a:solidFill>
                <a:latin typeface="Courier New" pitchFamily="49" charset="0"/>
                <a:cs typeface="Courier New" pitchFamily="49" charset="0"/>
              </a:rPr>
              <a:t>   </a:t>
            </a:r>
            <a:r>
              <a:rPr lang="en-US" sz="2000" dirty="0">
                <a:solidFill>
                  <a:srgbClr val="FF9933"/>
                </a:solidFill>
                <a:latin typeface="Courier New" pitchFamily="49" charset="0"/>
                <a:cs typeface="Courier New" pitchFamily="49" charset="0"/>
              </a:rPr>
              <a:t>536 </a:t>
            </a:r>
            <a:r>
              <a:rPr lang="en-US" sz="2000" b="0" dirty="0">
                <a:solidFill>
                  <a:srgbClr val="FF9933"/>
                </a:solidFill>
                <a:latin typeface="Courier New" pitchFamily="49" charset="0"/>
                <a:cs typeface="Courier New" pitchFamily="49" charset="0"/>
              </a:rPr>
              <a:t>499</a:t>
            </a:r>
          </a:p>
        </p:txBody>
      </p:sp>
      <p:sp>
        <p:nvSpPr>
          <p:cNvPr id="4" name="Rectangle 3"/>
          <p:cNvSpPr/>
          <p:nvPr/>
        </p:nvSpPr>
        <p:spPr bwMode="auto">
          <a:xfrm>
            <a:off x="7557784" y="142688"/>
            <a:ext cx="2488123" cy="707886"/>
          </a:xfrm>
          <a:prstGeom prst="rect">
            <a:avLst/>
          </a:prstGeom>
          <a:solidFill>
            <a:schemeClr val="bg1"/>
          </a:solidFill>
          <a:ln w="571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Helvetica" pitchFamily="34" charset="0"/>
            </a:endParaRPr>
          </a:p>
        </p:txBody>
      </p:sp>
      <p:sp>
        <p:nvSpPr>
          <p:cNvPr id="46" name="Rectangle 27"/>
          <p:cNvSpPr>
            <a:spLocks noChangeArrowheads="1"/>
          </p:cNvSpPr>
          <p:nvPr/>
        </p:nvSpPr>
        <p:spPr bwMode="auto">
          <a:xfrm>
            <a:off x="776476" y="2141540"/>
            <a:ext cx="3040062" cy="979487"/>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Rectangle 31"/>
          <p:cNvSpPr>
            <a:spLocks noChangeArrowheads="1"/>
          </p:cNvSpPr>
          <p:nvPr/>
        </p:nvSpPr>
        <p:spPr bwMode="auto">
          <a:xfrm>
            <a:off x="739963" y="3527427"/>
            <a:ext cx="3040063" cy="979488"/>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Text Box 32"/>
          <p:cNvSpPr txBox="1">
            <a:spLocks noChangeArrowheads="1"/>
          </p:cNvSpPr>
          <p:nvPr/>
        </p:nvSpPr>
        <p:spPr bwMode="auto">
          <a:xfrm>
            <a:off x="638363" y="3059115"/>
            <a:ext cx="3530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400"/>
              <a:t>0            90          180        270           360   </a:t>
            </a:r>
          </a:p>
        </p:txBody>
      </p:sp>
      <p:sp>
        <p:nvSpPr>
          <p:cNvPr id="61" name="Text Box 33"/>
          <p:cNvSpPr txBox="1">
            <a:spLocks noChangeArrowheads="1"/>
          </p:cNvSpPr>
          <p:nvPr/>
        </p:nvSpPr>
        <p:spPr bwMode="auto">
          <a:xfrm>
            <a:off x="620901" y="4495802"/>
            <a:ext cx="3530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400"/>
              <a:t>0            90          180        270           360   </a:t>
            </a:r>
          </a:p>
        </p:txBody>
      </p:sp>
      <p:sp>
        <p:nvSpPr>
          <p:cNvPr id="63" name="Rectangle 35"/>
          <p:cNvSpPr>
            <a:spLocks noChangeArrowheads="1"/>
          </p:cNvSpPr>
          <p:nvPr/>
        </p:nvSpPr>
        <p:spPr bwMode="auto">
          <a:xfrm>
            <a:off x="728851" y="4957765"/>
            <a:ext cx="3040062" cy="979487"/>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Text Box 37"/>
          <p:cNvSpPr txBox="1">
            <a:spLocks noChangeArrowheads="1"/>
          </p:cNvSpPr>
          <p:nvPr/>
        </p:nvSpPr>
        <p:spPr bwMode="auto">
          <a:xfrm>
            <a:off x="597088" y="5964240"/>
            <a:ext cx="3530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400"/>
              <a:t>0            90          180        270           360   </a:t>
            </a:r>
          </a:p>
        </p:txBody>
      </p:sp>
      <p:sp>
        <p:nvSpPr>
          <p:cNvPr id="66" name="Text Box 40"/>
          <p:cNvSpPr txBox="1">
            <a:spLocks noChangeArrowheads="1"/>
          </p:cNvSpPr>
          <p:nvPr/>
        </p:nvSpPr>
        <p:spPr bwMode="auto">
          <a:xfrm>
            <a:off x="196623" y="976504"/>
            <a:ext cx="409856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2000" dirty="0"/>
              <a:t>Which of the following graphs best represents the phase probability distribution, P(</a:t>
            </a:r>
            <a:r>
              <a:rPr lang="en-US" altLang="en-US" sz="2000" dirty="0">
                <a:latin typeface="Symbol" pitchFamily="18" charset="2"/>
              </a:rPr>
              <a:t>a</a:t>
            </a:r>
            <a:r>
              <a:rPr lang="en-US" altLang="en-US" sz="2000" dirty="0"/>
              <a:t>)?</a:t>
            </a:r>
            <a:endParaRPr lang="en-US" altLang="en-US" sz="5400" dirty="0"/>
          </a:p>
        </p:txBody>
      </p:sp>
      <p:sp>
        <p:nvSpPr>
          <p:cNvPr id="67" name="Text Box 41"/>
          <p:cNvSpPr txBox="1">
            <a:spLocks noChangeArrowheads="1"/>
          </p:cNvSpPr>
          <p:nvPr/>
        </p:nvSpPr>
        <p:spPr bwMode="auto">
          <a:xfrm>
            <a:off x="780182" y="2150468"/>
            <a:ext cx="524503"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dirty="0"/>
              <a:t>a)</a:t>
            </a:r>
          </a:p>
          <a:p>
            <a:pPr algn="l"/>
            <a:endParaRPr lang="en-US" altLang="en-US" dirty="0"/>
          </a:p>
          <a:p>
            <a:pPr algn="l"/>
            <a:endParaRPr lang="en-US" altLang="en-US" dirty="0"/>
          </a:p>
          <a:p>
            <a:pPr algn="l"/>
            <a:r>
              <a:rPr lang="en-US" altLang="en-US" dirty="0"/>
              <a:t>b)</a:t>
            </a:r>
          </a:p>
          <a:p>
            <a:pPr algn="l"/>
            <a:endParaRPr lang="en-US" altLang="en-US" dirty="0"/>
          </a:p>
          <a:p>
            <a:pPr algn="l">
              <a:lnSpc>
                <a:spcPct val="150000"/>
              </a:lnSpc>
            </a:pPr>
            <a:endParaRPr lang="en-US" altLang="en-US" dirty="0"/>
          </a:p>
          <a:p>
            <a:pPr algn="l"/>
            <a:r>
              <a:rPr lang="en-US" altLang="en-US" dirty="0"/>
              <a:t>c)</a:t>
            </a:r>
          </a:p>
        </p:txBody>
      </p:sp>
      <p:grpSp>
        <p:nvGrpSpPr>
          <p:cNvPr id="69" name="Group 68"/>
          <p:cNvGrpSpPr>
            <a:grpSpLocks noChangeAspect="1"/>
          </p:cNvGrpSpPr>
          <p:nvPr/>
        </p:nvGrpSpPr>
        <p:grpSpPr>
          <a:xfrm>
            <a:off x="4427884" y="1797274"/>
            <a:ext cx="4125361" cy="4090464"/>
            <a:chOff x="4129563" y="1577334"/>
            <a:chExt cx="4796930" cy="4756353"/>
          </a:xfrm>
        </p:grpSpPr>
        <p:sp>
          <p:nvSpPr>
            <p:cNvPr id="70" name="Line 6"/>
            <p:cNvSpPr>
              <a:spLocks noChangeShapeType="1"/>
            </p:cNvSpPr>
            <p:nvPr/>
          </p:nvSpPr>
          <p:spPr bwMode="auto">
            <a:xfrm>
              <a:off x="6679976" y="1710363"/>
              <a:ext cx="3016" cy="347472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 name="Line 7"/>
            <p:cNvSpPr>
              <a:spLocks noChangeShapeType="1"/>
            </p:cNvSpPr>
            <p:nvPr/>
          </p:nvSpPr>
          <p:spPr bwMode="auto">
            <a:xfrm flipH="1">
              <a:off x="4947431" y="3457060"/>
              <a:ext cx="347472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 name="Oval 9"/>
            <p:cNvSpPr>
              <a:spLocks noChangeAspect="1" noChangeArrowheads="1"/>
            </p:cNvSpPr>
            <p:nvPr/>
          </p:nvSpPr>
          <p:spPr bwMode="auto">
            <a:xfrm>
              <a:off x="4990295" y="1773579"/>
              <a:ext cx="3377428" cy="3374396"/>
            </a:xfrm>
            <a:prstGeom prst="ellipse">
              <a:avLst/>
            </a:prstGeom>
            <a:noFill/>
            <a:ln w="57150" algn="ctr">
              <a:solidFill>
                <a:srgbClr val="33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n-US"/>
            </a:p>
          </p:txBody>
        </p:sp>
        <p:sp>
          <p:nvSpPr>
            <p:cNvPr id="73" name="Text Box 36"/>
            <p:cNvSpPr txBox="1">
              <a:spLocks noChangeArrowheads="1"/>
            </p:cNvSpPr>
            <p:nvPr/>
          </p:nvSpPr>
          <p:spPr bwMode="auto">
            <a:xfrm>
              <a:off x="8292447" y="3457060"/>
              <a:ext cx="334053"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74" name="Text Box 37"/>
            <p:cNvSpPr txBox="1">
              <a:spLocks noChangeArrowheads="1"/>
            </p:cNvSpPr>
            <p:nvPr/>
          </p:nvSpPr>
          <p:spPr bwMode="auto">
            <a:xfrm>
              <a:off x="6730031" y="1577334"/>
              <a:ext cx="334053"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75" name="Text Box 40"/>
            <p:cNvSpPr txBox="1">
              <a:spLocks noChangeArrowheads="1"/>
            </p:cNvSpPr>
            <p:nvPr/>
          </p:nvSpPr>
          <p:spPr bwMode="auto">
            <a:xfrm>
              <a:off x="4706542" y="3457060"/>
              <a:ext cx="373038"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76" name="Text Box 41"/>
            <p:cNvSpPr txBox="1">
              <a:spLocks noChangeArrowheads="1"/>
            </p:cNvSpPr>
            <p:nvPr/>
          </p:nvSpPr>
          <p:spPr bwMode="auto">
            <a:xfrm>
              <a:off x="6696351" y="4045833"/>
              <a:ext cx="373038"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200" b="0" dirty="0"/>
                <a:t>-250</a:t>
              </a:r>
            </a:p>
          </p:txBody>
        </p:sp>
        <p:sp>
          <p:nvSpPr>
            <p:cNvPr id="77" name="Text Box 42"/>
            <p:cNvSpPr txBox="1">
              <a:spLocks noChangeArrowheads="1"/>
            </p:cNvSpPr>
            <p:nvPr/>
          </p:nvSpPr>
          <p:spPr bwMode="auto">
            <a:xfrm>
              <a:off x="6699971" y="5084682"/>
              <a:ext cx="373038"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200" b="0" dirty="0"/>
                <a:t>-500</a:t>
              </a:r>
            </a:p>
          </p:txBody>
        </p:sp>
        <p:sp>
          <p:nvSpPr>
            <p:cNvPr id="78" name="Text Box 35"/>
            <p:cNvSpPr txBox="1">
              <a:spLocks noChangeArrowheads="1"/>
            </p:cNvSpPr>
            <p:nvPr/>
          </p:nvSpPr>
          <p:spPr bwMode="auto">
            <a:xfrm>
              <a:off x="7217222" y="3457060"/>
              <a:ext cx="334053"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79" name="Text Box 35"/>
            <p:cNvSpPr txBox="1">
              <a:spLocks noChangeArrowheads="1"/>
            </p:cNvSpPr>
            <p:nvPr/>
          </p:nvSpPr>
          <p:spPr bwMode="auto">
            <a:xfrm>
              <a:off x="5801976" y="3457060"/>
              <a:ext cx="373038"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80" name="Text Box 35"/>
            <p:cNvSpPr txBox="1">
              <a:spLocks noChangeArrowheads="1"/>
            </p:cNvSpPr>
            <p:nvPr/>
          </p:nvSpPr>
          <p:spPr bwMode="auto">
            <a:xfrm>
              <a:off x="6722792" y="2682699"/>
              <a:ext cx="334053"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81" name="Line 26"/>
            <p:cNvSpPr>
              <a:spLocks noChangeShapeType="1"/>
            </p:cNvSpPr>
            <p:nvPr/>
          </p:nvSpPr>
          <p:spPr bwMode="auto">
            <a:xfrm>
              <a:off x="6603664" y="1702810"/>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Line 28"/>
            <p:cNvSpPr>
              <a:spLocks noChangeShapeType="1"/>
            </p:cNvSpPr>
            <p:nvPr/>
          </p:nvSpPr>
          <p:spPr bwMode="auto">
            <a:xfrm rot="16200000">
              <a:off x="8350286" y="3426295"/>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 name="Line 31"/>
            <p:cNvSpPr>
              <a:spLocks noChangeShapeType="1"/>
            </p:cNvSpPr>
            <p:nvPr/>
          </p:nvSpPr>
          <p:spPr bwMode="auto">
            <a:xfrm>
              <a:off x="6603664" y="4167690"/>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 name="Line 32"/>
            <p:cNvSpPr>
              <a:spLocks noChangeShapeType="1"/>
            </p:cNvSpPr>
            <p:nvPr/>
          </p:nvSpPr>
          <p:spPr bwMode="auto">
            <a:xfrm>
              <a:off x="6603664" y="5201713"/>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 name="Line 27"/>
            <p:cNvSpPr>
              <a:spLocks noChangeShapeType="1"/>
            </p:cNvSpPr>
            <p:nvPr/>
          </p:nvSpPr>
          <p:spPr bwMode="auto">
            <a:xfrm rot="16200000">
              <a:off x="7308842" y="3426295"/>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6" name="Line 27"/>
            <p:cNvSpPr>
              <a:spLocks noChangeShapeType="1"/>
            </p:cNvSpPr>
            <p:nvPr/>
          </p:nvSpPr>
          <p:spPr bwMode="auto">
            <a:xfrm rot="16200000">
              <a:off x="5913089" y="3426295"/>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7" name="Line 31"/>
            <p:cNvSpPr>
              <a:spLocks noChangeShapeType="1"/>
            </p:cNvSpPr>
            <p:nvPr/>
          </p:nvSpPr>
          <p:spPr bwMode="auto">
            <a:xfrm>
              <a:off x="6603664" y="2773481"/>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89" name="Straight Arrow Connector 88"/>
            <p:cNvCxnSpPr/>
            <p:nvPr/>
          </p:nvCxnSpPr>
          <p:spPr bwMode="auto">
            <a:xfrm flipV="1">
              <a:off x="6171335" y="3451900"/>
              <a:ext cx="515302" cy="837481"/>
            </a:xfrm>
            <a:prstGeom prst="straightConnector1">
              <a:avLst/>
            </a:prstGeom>
            <a:noFill/>
            <a:ln w="57150" cap="flat" cmpd="sng" algn="ctr">
              <a:solidFill>
                <a:srgbClr val="FF0000"/>
              </a:solidFill>
              <a:prstDash val="solid"/>
              <a:round/>
              <a:headEnd type="none" w="med" len="med"/>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0" name="Text Box 43"/>
            <p:cNvSpPr txBox="1">
              <a:spLocks noChangeArrowheads="1"/>
            </p:cNvSpPr>
            <p:nvPr/>
          </p:nvSpPr>
          <p:spPr bwMode="auto">
            <a:xfrm>
              <a:off x="7896923" y="1840690"/>
              <a:ext cx="7910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solidFill>
                    <a:srgbClr val="3366FF"/>
                  </a:solidFill>
                </a:rPr>
                <a:t>|F</a:t>
              </a:r>
              <a:r>
                <a:rPr lang="en-US" altLang="en-US" sz="2000" baseline="-25000" dirty="0">
                  <a:solidFill>
                    <a:srgbClr val="3366FF"/>
                  </a:solidFill>
                </a:rPr>
                <a:t>P </a:t>
              </a:r>
              <a:r>
                <a:rPr lang="en-US" altLang="en-US" sz="2000" dirty="0">
                  <a:solidFill>
                    <a:srgbClr val="3366FF"/>
                  </a:solidFill>
                </a:rPr>
                <a:t>|</a:t>
              </a:r>
            </a:p>
          </p:txBody>
        </p:sp>
        <p:sp>
          <p:nvSpPr>
            <p:cNvPr id="91" name="Rectangle 90"/>
            <p:cNvSpPr/>
            <p:nvPr/>
          </p:nvSpPr>
          <p:spPr>
            <a:xfrm>
              <a:off x="6472865" y="3658064"/>
              <a:ext cx="1217538" cy="536820"/>
            </a:xfrm>
            <a:prstGeom prst="rect">
              <a:avLst/>
            </a:prstGeom>
            <a:effectLst>
              <a:glow rad="228600">
                <a:schemeClr val="bg1">
                  <a:alpha val="40000"/>
                </a:schemeClr>
              </a:glow>
            </a:effectLst>
          </p:spPr>
          <p:txBody>
            <a:bodyPr wrap="none">
              <a:spAutoFit/>
            </a:bodyPr>
            <a:lstStyle/>
            <a:p>
              <a:r>
                <a:rPr lang="en-US" sz="2400" dirty="0">
                  <a:solidFill>
                    <a:srgbClr val="FF0000"/>
                  </a:solidFill>
                  <a:effectLst>
                    <a:glow rad="228600">
                      <a:schemeClr val="bg1"/>
                    </a:glow>
                  </a:effectLst>
                </a:rPr>
                <a:t>-</a:t>
              </a:r>
              <a:r>
                <a:rPr lang="en-US" sz="2400" dirty="0" err="1">
                  <a:solidFill>
                    <a:srgbClr val="FF0000"/>
                  </a:solidFill>
                  <a:effectLst>
                    <a:glow rad="228600">
                      <a:schemeClr val="bg1"/>
                    </a:glow>
                  </a:effectLst>
                </a:rPr>
                <a:t>f</a:t>
              </a:r>
              <a:r>
                <a:rPr lang="en-US" sz="2400" baseline="-25000" dirty="0" err="1">
                  <a:solidFill>
                    <a:srgbClr val="FF0000"/>
                  </a:solidFill>
                  <a:effectLst>
                    <a:glow rad="228600">
                      <a:schemeClr val="bg1"/>
                    </a:glow>
                  </a:effectLst>
                </a:rPr>
                <a:t>Hg</a:t>
              </a:r>
              <a:r>
                <a:rPr lang="en-US" sz="2400" dirty="0">
                  <a:solidFill>
                    <a:srgbClr val="FF0000"/>
                  </a:solidFill>
                  <a:effectLst>
                    <a:glow rad="228600">
                      <a:schemeClr val="bg1"/>
                    </a:glow>
                  </a:effectLst>
                </a:rPr>
                <a:t>(+)</a:t>
              </a:r>
              <a:endParaRPr lang="en-US" sz="1800" dirty="0">
                <a:solidFill>
                  <a:srgbClr val="FF0000"/>
                </a:solidFill>
                <a:effectLst>
                  <a:glow rad="228600">
                    <a:schemeClr val="bg1"/>
                  </a:glow>
                </a:effectLst>
              </a:endParaRPr>
            </a:p>
          </p:txBody>
        </p:sp>
        <p:sp>
          <p:nvSpPr>
            <p:cNvPr id="92" name="Oval 9"/>
            <p:cNvSpPr>
              <a:spLocks noChangeAspect="1" noChangeArrowheads="1"/>
            </p:cNvSpPr>
            <p:nvPr/>
          </p:nvSpPr>
          <p:spPr bwMode="auto">
            <a:xfrm>
              <a:off x="4129563" y="2261315"/>
              <a:ext cx="4076031" cy="4072372"/>
            </a:xfrm>
            <a:prstGeom prst="ellipse">
              <a:avLst/>
            </a:prstGeom>
            <a:noFill/>
            <a:ln w="57150" algn="ctr">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n-US"/>
            </a:p>
          </p:txBody>
        </p:sp>
        <p:sp>
          <p:nvSpPr>
            <p:cNvPr id="94" name="Rectangle 93"/>
            <p:cNvSpPr/>
            <p:nvPr/>
          </p:nvSpPr>
          <p:spPr>
            <a:xfrm>
              <a:off x="7518736" y="5776268"/>
              <a:ext cx="1407757" cy="461665"/>
            </a:xfrm>
            <a:prstGeom prst="rect">
              <a:avLst/>
            </a:prstGeom>
            <a:effectLst/>
          </p:spPr>
          <p:txBody>
            <a:bodyPr wrap="none">
              <a:spAutoFit/>
            </a:bodyPr>
            <a:lstStyle/>
            <a:p>
              <a:r>
                <a:rPr lang="en-US" sz="2400">
                  <a:solidFill>
                    <a:srgbClr val="33CC33"/>
                  </a:solidFill>
                  <a:effectLst>
                    <a:glow rad="228600">
                      <a:schemeClr val="bg1"/>
                    </a:glow>
                  </a:effectLst>
                </a:rPr>
                <a:t>|F</a:t>
              </a:r>
              <a:r>
                <a:rPr lang="en-US" sz="2400" baseline="-25000">
                  <a:solidFill>
                    <a:srgbClr val="33CC33"/>
                  </a:solidFill>
                  <a:effectLst>
                    <a:glow rad="228600">
                      <a:schemeClr val="bg1"/>
                    </a:glow>
                  </a:effectLst>
                </a:rPr>
                <a:t>P·Hg</a:t>
              </a:r>
              <a:r>
                <a:rPr lang="en-US" sz="2400">
                  <a:solidFill>
                    <a:srgbClr val="33CC33"/>
                  </a:solidFill>
                  <a:effectLst>
                    <a:glow rad="228600">
                      <a:schemeClr val="bg1"/>
                    </a:glow>
                  </a:effectLst>
                </a:rPr>
                <a:t>(+)|</a:t>
              </a:r>
              <a:endParaRPr lang="en-US" sz="1800" dirty="0">
                <a:effectLst>
                  <a:glow rad="228600">
                    <a:schemeClr val="bg1"/>
                  </a:glow>
                </a:effectLst>
              </a:endParaRPr>
            </a:p>
          </p:txBody>
        </p:sp>
        <p:sp>
          <p:nvSpPr>
            <p:cNvPr id="95" name="Line 30"/>
            <p:cNvSpPr>
              <a:spLocks noChangeShapeType="1"/>
            </p:cNvSpPr>
            <p:nvPr/>
          </p:nvSpPr>
          <p:spPr bwMode="auto">
            <a:xfrm rot="16200000">
              <a:off x="4862295" y="3426295"/>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6" name="Group 95"/>
            <p:cNvGrpSpPr/>
            <p:nvPr/>
          </p:nvGrpSpPr>
          <p:grpSpPr>
            <a:xfrm>
              <a:off x="5342782" y="2433257"/>
              <a:ext cx="2862811" cy="1734432"/>
              <a:chOff x="4650182" y="2440665"/>
              <a:chExt cx="3766857" cy="2282147"/>
            </a:xfrm>
          </p:grpSpPr>
          <p:sp>
            <p:nvSpPr>
              <p:cNvPr id="97" name="Line 15"/>
              <p:cNvSpPr>
                <a:spLocks noChangeShapeType="1"/>
              </p:cNvSpPr>
              <p:nvPr/>
            </p:nvSpPr>
            <p:spPr bwMode="auto">
              <a:xfrm flipH="1" flipV="1">
                <a:off x="4650182" y="2440665"/>
                <a:ext cx="1765798" cy="1343201"/>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98" name="Line 15"/>
              <p:cNvSpPr>
                <a:spLocks noChangeShapeType="1"/>
              </p:cNvSpPr>
              <p:nvPr/>
            </p:nvSpPr>
            <p:spPr bwMode="auto">
              <a:xfrm>
                <a:off x="6413616" y="3783865"/>
                <a:ext cx="2003423" cy="938947"/>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grpSp>
      </p:gr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063" y="2648661"/>
            <a:ext cx="3048000" cy="474749"/>
          </a:xfrm>
          <a:prstGeom prst="rect">
            <a:avLst/>
          </a:prstGeom>
        </p:spPr>
      </p:pic>
      <p:pic>
        <p:nvPicPr>
          <p:cNvPr id="99" name="Picture 9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739963" y="4056163"/>
            <a:ext cx="3048000" cy="474749"/>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132" y="4938714"/>
            <a:ext cx="3111500" cy="979487"/>
          </a:xfrm>
          <a:prstGeom prst="rect">
            <a:avLst/>
          </a:prstGeom>
        </p:spPr>
      </p:pic>
      <p:sp>
        <p:nvSpPr>
          <p:cNvPr id="48" name="Text Box 3">
            <a:extLst>
              <a:ext uri="{FF2B5EF4-FFF2-40B4-BE49-F238E27FC236}">
                <a16:creationId xmlns:a16="http://schemas.microsoft.com/office/drawing/2014/main" id="{4FB020DE-7583-46DD-860B-69D329229E76}"/>
              </a:ext>
            </a:extLst>
          </p:cNvPr>
          <p:cNvSpPr txBox="1">
            <a:spLocks noChangeArrowheads="1"/>
          </p:cNvSpPr>
          <p:nvPr/>
        </p:nvSpPr>
        <p:spPr bwMode="auto">
          <a:xfrm>
            <a:off x="8165148" y="3204645"/>
            <a:ext cx="602650" cy="20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400" b="0" dirty="0"/>
              <a:t>Real axis</a:t>
            </a:r>
          </a:p>
        </p:txBody>
      </p:sp>
      <p:sp>
        <p:nvSpPr>
          <p:cNvPr id="49" name="Text Box 4">
            <a:extLst>
              <a:ext uri="{FF2B5EF4-FFF2-40B4-BE49-F238E27FC236}">
                <a16:creationId xmlns:a16="http://schemas.microsoft.com/office/drawing/2014/main" id="{62A6F57B-FF44-492C-A2AA-3C0D0F125AFC}"/>
              </a:ext>
            </a:extLst>
          </p:cNvPr>
          <p:cNvSpPr txBox="1">
            <a:spLocks noChangeArrowheads="1"/>
          </p:cNvSpPr>
          <p:nvPr/>
        </p:nvSpPr>
        <p:spPr bwMode="auto">
          <a:xfrm>
            <a:off x="5952603" y="1531614"/>
            <a:ext cx="13388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0" dirty="0"/>
              <a:t>Imaginary axis</a:t>
            </a:r>
          </a:p>
        </p:txBody>
      </p:sp>
      <p:cxnSp>
        <p:nvCxnSpPr>
          <p:cNvPr id="50" name="Straight Arrow Connector 49">
            <a:extLst>
              <a:ext uri="{FF2B5EF4-FFF2-40B4-BE49-F238E27FC236}">
                <a16:creationId xmlns:a16="http://schemas.microsoft.com/office/drawing/2014/main" id="{8D7E5DCE-FE3A-4ED5-9365-62B68EF55D03}"/>
              </a:ext>
            </a:extLst>
          </p:cNvPr>
          <p:cNvCxnSpPr>
            <a:cxnSpLocks/>
          </p:cNvCxnSpPr>
          <p:nvPr/>
        </p:nvCxnSpPr>
        <p:spPr bwMode="auto">
          <a:xfrm>
            <a:off x="6654006" y="3662429"/>
            <a:ext cx="138145" cy="0"/>
          </a:xfrm>
          <a:prstGeom prst="straightConnector1">
            <a:avLst/>
          </a:prstGeom>
          <a:noFill/>
          <a:ln w="25400" cap="flat" cmpd="sng" algn="ctr">
            <a:solidFill>
              <a:srgbClr val="FF0000"/>
            </a:solidFill>
            <a:prstDash val="solid"/>
            <a:round/>
            <a:headEnd type="none" w="med" len="med"/>
            <a:tailEnd type="triangle" w="med"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Rectangle 50">
            <a:extLst>
              <a:ext uri="{FF2B5EF4-FFF2-40B4-BE49-F238E27FC236}">
                <a16:creationId xmlns:a16="http://schemas.microsoft.com/office/drawing/2014/main" id="{7902237B-E615-4289-B099-803FF4626D82}"/>
              </a:ext>
            </a:extLst>
          </p:cNvPr>
          <p:cNvSpPr/>
          <p:nvPr/>
        </p:nvSpPr>
        <p:spPr>
          <a:xfrm>
            <a:off x="93412" y="3828841"/>
            <a:ext cx="587020" cy="307777"/>
          </a:xfrm>
          <a:prstGeom prst="rect">
            <a:avLst/>
          </a:prstGeom>
        </p:spPr>
        <p:txBody>
          <a:bodyPr wrap="none">
            <a:spAutoFit/>
          </a:bodyPr>
          <a:lstStyle/>
          <a:p>
            <a:r>
              <a:rPr lang="en-US" altLang="en-US" sz="1400" dirty="0">
                <a:solidFill>
                  <a:srgbClr val="000000"/>
                </a:solidFill>
              </a:rPr>
              <a:t> P(</a:t>
            </a:r>
            <a:r>
              <a:rPr lang="en-US" altLang="en-US" sz="1400" dirty="0">
                <a:solidFill>
                  <a:srgbClr val="000000"/>
                </a:solidFill>
                <a:latin typeface="Symbol" pitchFamily="18" charset="2"/>
              </a:rPr>
              <a:t>a</a:t>
            </a:r>
            <a:r>
              <a:rPr lang="en-US" altLang="en-US" sz="1400" dirty="0">
                <a:solidFill>
                  <a:srgbClr val="000000"/>
                </a:solidFill>
              </a:rPr>
              <a:t>)</a:t>
            </a:r>
            <a:endParaRPr lang="en-US" sz="1800" dirty="0"/>
          </a:p>
        </p:txBody>
      </p:sp>
      <p:sp>
        <p:nvSpPr>
          <p:cNvPr id="52" name="Rectangle 51">
            <a:extLst>
              <a:ext uri="{FF2B5EF4-FFF2-40B4-BE49-F238E27FC236}">
                <a16:creationId xmlns:a16="http://schemas.microsoft.com/office/drawing/2014/main" id="{DC3C2F59-6E6C-4B2D-A37A-1D99E2429AC5}"/>
              </a:ext>
            </a:extLst>
          </p:cNvPr>
          <p:cNvSpPr/>
          <p:nvPr/>
        </p:nvSpPr>
        <p:spPr>
          <a:xfrm>
            <a:off x="1612220" y="6116640"/>
            <a:ext cx="1295547" cy="400110"/>
          </a:xfrm>
          <a:prstGeom prst="rect">
            <a:avLst/>
          </a:prstGeom>
        </p:spPr>
        <p:txBody>
          <a:bodyPr wrap="none">
            <a:spAutoFit/>
          </a:bodyPr>
          <a:lstStyle/>
          <a:p>
            <a:r>
              <a:rPr lang="en-US" altLang="en-US" sz="2000" dirty="0">
                <a:solidFill>
                  <a:srgbClr val="000000"/>
                </a:solidFill>
                <a:latin typeface="Symbol" pitchFamily="18" charset="2"/>
              </a:rPr>
              <a:t>a</a:t>
            </a:r>
            <a:r>
              <a:rPr lang="en-US" altLang="en-US" sz="2000" dirty="0">
                <a:solidFill>
                  <a:srgbClr val="000000"/>
                </a:solidFill>
                <a:latin typeface="Arial" panose="020B0604020202020204" pitchFamily="34" charset="0"/>
                <a:cs typeface="Arial" panose="020B0604020202020204" pitchFamily="34" charset="0"/>
              </a:rPr>
              <a:t> </a:t>
            </a:r>
            <a:r>
              <a:rPr lang="en-US" altLang="en-US" sz="1600" b="0" dirty="0">
                <a:solidFill>
                  <a:srgbClr val="000000"/>
                </a:solidFill>
                <a:latin typeface="Arial" panose="020B0604020202020204" pitchFamily="34" charset="0"/>
                <a:cs typeface="Arial" panose="020B0604020202020204" pitchFamily="34" charset="0"/>
              </a:rPr>
              <a:t>(degrees)</a:t>
            </a:r>
            <a:endParaRPr lang="en-US" b="0" dirty="0">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FA781EFF-CDA7-4DF5-B7E2-4E6F7C1DD2B5}"/>
              </a:ext>
            </a:extLst>
          </p:cNvPr>
          <p:cNvSpPr/>
          <p:nvPr/>
        </p:nvSpPr>
        <p:spPr>
          <a:xfrm>
            <a:off x="118547" y="2448838"/>
            <a:ext cx="587020" cy="307777"/>
          </a:xfrm>
          <a:prstGeom prst="rect">
            <a:avLst/>
          </a:prstGeom>
        </p:spPr>
        <p:txBody>
          <a:bodyPr wrap="none">
            <a:spAutoFit/>
          </a:bodyPr>
          <a:lstStyle/>
          <a:p>
            <a:r>
              <a:rPr lang="en-US" altLang="en-US" sz="1400" dirty="0">
                <a:solidFill>
                  <a:srgbClr val="000000"/>
                </a:solidFill>
              </a:rPr>
              <a:t> P(</a:t>
            </a:r>
            <a:r>
              <a:rPr lang="en-US" altLang="en-US" sz="1400" dirty="0">
                <a:solidFill>
                  <a:srgbClr val="000000"/>
                </a:solidFill>
                <a:latin typeface="Symbol" pitchFamily="18" charset="2"/>
              </a:rPr>
              <a:t>a</a:t>
            </a:r>
            <a:r>
              <a:rPr lang="en-US" altLang="en-US" sz="1400" dirty="0">
                <a:solidFill>
                  <a:srgbClr val="000000"/>
                </a:solidFill>
              </a:rPr>
              <a:t>)</a:t>
            </a:r>
            <a:endParaRPr lang="en-US" sz="1800" dirty="0"/>
          </a:p>
        </p:txBody>
      </p:sp>
      <p:sp>
        <p:nvSpPr>
          <p:cNvPr id="54" name="Rectangle 53">
            <a:extLst>
              <a:ext uri="{FF2B5EF4-FFF2-40B4-BE49-F238E27FC236}">
                <a16:creationId xmlns:a16="http://schemas.microsoft.com/office/drawing/2014/main" id="{DC61A1C8-9D05-42C3-8867-2FD62490EED5}"/>
              </a:ext>
            </a:extLst>
          </p:cNvPr>
          <p:cNvSpPr/>
          <p:nvPr/>
        </p:nvSpPr>
        <p:spPr>
          <a:xfrm>
            <a:off x="115347" y="5274568"/>
            <a:ext cx="587020" cy="307777"/>
          </a:xfrm>
          <a:prstGeom prst="rect">
            <a:avLst/>
          </a:prstGeom>
        </p:spPr>
        <p:txBody>
          <a:bodyPr wrap="none">
            <a:spAutoFit/>
          </a:bodyPr>
          <a:lstStyle/>
          <a:p>
            <a:r>
              <a:rPr lang="en-US" altLang="en-US" sz="1400" dirty="0">
                <a:solidFill>
                  <a:srgbClr val="000000"/>
                </a:solidFill>
              </a:rPr>
              <a:t> P(</a:t>
            </a:r>
            <a:r>
              <a:rPr lang="en-US" altLang="en-US" sz="1400" dirty="0">
                <a:solidFill>
                  <a:srgbClr val="000000"/>
                </a:solidFill>
                <a:latin typeface="Symbol" pitchFamily="18" charset="2"/>
              </a:rPr>
              <a:t>a</a:t>
            </a:r>
            <a:r>
              <a:rPr lang="en-US" altLang="en-US" sz="1400" dirty="0">
                <a:solidFill>
                  <a:srgbClr val="000000"/>
                </a:solidFill>
              </a:rPr>
              <a:t>)</a:t>
            </a:r>
            <a:endParaRPr lang="en-US" sz="1800" dirty="0"/>
          </a:p>
        </p:txBody>
      </p:sp>
    </p:spTree>
    <p:extLst>
      <p:ext uri="{BB962C8B-B14F-4D97-AF65-F5344CB8AC3E}">
        <p14:creationId xmlns:p14="http://schemas.microsoft.com/office/powerpoint/2010/main" val="33762835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ChangeArrowheads="1"/>
          </p:cNvSpPr>
          <p:nvPr/>
        </p:nvSpPr>
        <p:spPr bwMode="auto">
          <a:xfrm>
            <a:off x="586244" y="12699"/>
            <a:ext cx="2919277" cy="762000"/>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600" dirty="0"/>
              <a:t>SIR  Phasing</a:t>
            </a:r>
          </a:p>
        </p:txBody>
      </p:sp>
      <p:sp>
        <p:nvSpPr>
          <p:cNvPr id="7" name="Rectangle 6"/>
          <p:cNvSpPr/>
          <p:nvPr/>
        </p:nvSpPr>
        <p:spPr>
          <a:xfrm>
            <a:off x="5234356" y="260577"/>
            <a:ext cx="5162914" cy="707886"/>
          </a:xfrm>
          <a:prstGeom prst="rect">
            <a:avLst/>
          </a:prstGeom>
        </p:spPr>
        <p:txBody>
          <a:bodyPr wrap="square">
            <a:spAutoFit/>
          </a:bodyPr>
          <a:lstStyle/>
          <a:p>
            <a:pPr lvl="0" algn="l">
              <a:defRPr/>
            </a:pPr>
            <a:r>
              <a:rPr lang="en-US" sz="2000" dirty="0">
                <a:solidFill>
                  <a:srgbClr val="DFDEF6">
                    <a:lumMod val="10000"/>
                  </a:srgbClr>
                </a:solidFill>
                <a:latin typeface="Courier New" pitchFamily="49" charset="0"/>
                <a:cs typeface="Courier New" pitchFamily="49" charset="0"/>
              </a:rPr>
              <a:t>H K L  </a:t>
            </a:r>
            <a:r>
              <a:rPr lang="en-US" sz="1600" dirty="0">
                <a:solidFill>
                  <a:srgbClr val="6666FF"/>
                </a:solidFill>
                <a:cs typeface="Courier New" pitchFamily="49" charset="0"/>
              </a:rPr>
              <a:t>|F</a:t>
            </a:r>
            <a:r>
              <a:rPr lang="en-US" sz="1600" baseline="-25000" dirty="0">
                <a:solidFill>
                  <a:srgbClr val="6666FF"/>
                </a:solidFill>
                <a:cs typeface="Courier New" pitchFamily="49" charset="0"/>
              </a:rPr>
              <a:t>P</a:t>
            </a:r>
            <a:r>
              <a:rPr lang="en-US" sz="1600" dirty="0">
                <a:solidFill>
                  <a:srgbClr val="6666FF"/>
                </a:solidFill>
                <a:cs typeface="Courier New" pitchFamily="49" charset="0"/>
              </a:rPr>
              <a:t>|</a:t>
            </a:r>
            <a:r>
              <a:rPr lang="en-US" sz="1600" dirty="0">
                <a:solidFill>
                  <a:srgbClr val="DFDEF6">
                    <a:lumMod val="10000"/>
                  </a:srgbClr>
                </a:solidFill>
                <a:cs typeface="Courier New" pitchFamily="49" charset="0"/>
              </a:rPr>
              <a:t>  </a:t>
            </a:r>
            <a:r>
              <a:rPr lang="en-US" sz="1600" dirty="0">
                <a:solidFill>
                  <a:srgbClr val="33CC33"/>
                </a:solidFill>
                <a:cs typeface="Courier New" pitchFamily="49" charset="0"/>
              </a:rPr>
              <a:t>|</a:t>
            </a:r>
            <a:r>
              <a:rPr lang="en-US" sz="1600" dirty="0">
                <a:solidFill>
                  <a:srgbClr val="00CC00"/>
                </a:solidFill>
                <a:cs typeface="Courier New" pitchFamily="49" charset="0"/>
              </a:rPr>
              <a:t>F</a:t>
            </a:r>
            <a:r>
              <a:rPr lang="en-US" sz="1600" baseline="-25000" dirty="0">
                <a:solidFill>
                  <a:srgbClr val="00CC00"/>
                </a:solidFill>
                <a:cs typeface="Courier New" pitchFamily="49" charset="0"/>
              </a:rPr>
              <a:t>PH </a:t>
            </a:r>
            <a:r>
              <a:rPr lang="en-US" sz="1600" dirty="0">
                <a:solidFill>
                  <a:srgbClr val="00CC00"/>
                </a:solidFill>
                <a:cs typeface="Courier New" pitchFamily="49" charset="0"/>
              </a:rPr>
              <a:t>(+)| </a:t>
            </a:r>
            <a:r>
              <a:rPr lang="en-US" sz="1600" b="0" dirty="0">
                <a:solidFill>
                  <a:srgbClr val="00CC00"/>
                </a:solidFill>
                <a:cs typeface="Courier New" pitchFamily="49" charset="0"/>
              </a:rPr>
              <a:t>|F</a:t>
            </a:r>
            <a:r>
              <a:rPr lang="en-US" sz="1600" b="0" baseline="-25000" dirty="0">
                <a:solidFill>
                  <a:srgbClr val="00CC00"/>
                </a:solidFill>
                <a:cs typeface="Courier New" pitchFamily="49" charset="0"/>
              </a:rPr>
              <a:t>PH </a:t>
            </a:r>
            <a:r>
              <a:rPr lang="en-US" sz="1600" b="0" dirty="0">
                <a:solidFill>
                  <a:srgbClr val="00CC00"/>
                </a:solidFill>
                <a:cs typeface="Courier New" pitchFamily="49" charset="0"/>
              </a:rPr>
              <a:t>(-)|   </a:t>
            </a:r>
            <a:r>
              <a:rPr lang="en-US" sz="1600" b="0" dirty="0">
                <a:solidFill>
                  <a:srgbClr val="FF9933"/>
                </a:solidFill>
                <a:cs typeface="Courier New" pitchFamily="49" charset="0"/>
              </a:rPr>
              <a:t>|</a:t>
            </a:r>
            <a:r>
              <a:rPr lang="en-US" sz="1600" dirty="0">
                <a:solidFill>
                  <a:srgbClr val="FF9933"/>
                </a:solidFill>
                <a:cs typeface="Courier New" pitchFamily="49" charset="0"/>
              </a:rPr>
              <a:t>F</a:t>
            </a:r>
            <a:r>
              <a:rPr lang="en-US" sz="1600" baseline="-25000" dirty="0">
                <a:solidFill>
                  <a:srgbClr val="FF9933"/>
                </a:solidFill>
                <a:cs typeface="Courier New" pitchFamily="49" charset="0"/>
              </a:rPr>
              <a:t>PH </a:t>
            </a:r>
            <a:r>
              <a:rPr lang="en-US" sz="1600" dirty="0">
                <a:solidFill>
                  <a:srgbClr val="FF9933"/>
                </a:solidFill>
                <a:cs typeface="Courier New" pitchFamily="49" charset="0"/>
              </a:rPr>
              <a:t>(+)| </a:t>
            </a:r>
            <a:r>
              <a:rPr lang="en-US" sz="1600" b="0" dirty="0">
                <a:solidFill>
                  <a:srgbClr val="FF9933"/>
                </a:solidFill>
                <a:cs typeface="Courier New" pitchFamily="49" charset="0"/>
              </a:rPr>
              <a:t>|F</a:t>
            </a:r>
            <a:r>
              <a:rPr lang="en-US" sz="1600" b="0" baseline="-25000" dirty="0">
                <a:solidFill>
                  <a:srgbClr val="FF9933"/>
                </a:solidFill>
                <a:cs typeface="Courier New" pitchFamily="49" charset="0"/>
              </a:rPr>
              <a:t>PH </a:t>
            </a:r>
            <a:r>
              <a:rPr lang="en-US" sz="1600" b="0" dirty="0">
                <a:solidFill>
                  <a:srgbClr val="FF9933"/>
                </a:solidFill>
                <a:cs typeface="Courier New" pitchFamily="49" charset="0"/>
              </a:rPr>
              <a:t>(-)|</a:t>
            </a:r>
            <a:endParaRPr lang="en-US" sz="2000" b="0" dirty="0">
              <a:solidFill>
                <a:srgbClr val="FF9933"/>
              </a:solidFill>
              <a:cs typeface="Courier New" pitchFamily="49" charset="0"/>
            </a:endParaRPr>
          </a:p>
          <a:p>
            <a:pPr lvl="0" algn="l">
              <a:defRPr/>
            </a:pPr>
            <a:r>
              <a:rPr lang="en-US" sz="2000" dirty="0">
                <a:solidFill>
                  <a:srgbClr val="DFDEF6">
                    <a:lumMod val="10000"/>
                  </a:srgbClr>
                </a:solidFill>
                <a:latin typeface="Courier New" pitchFamily="49" charset="0"/>
                <a:cs typeface="Courier New" pitchFamily="49" charset="0"/>
              </a:rPr>
              <a:t>9 2 1 </a:t>
            </a:r>
            <a:r>
              <a:rPr lang="en-US" sz="2000" dirty="0">
                <a:solidFill>
                  <a:srgbClr val="3366FF"/>
                </a:solidFill>
                <a:effectLst/>
                <a:latin typeface="Courier New" pitchFamily="49" charset="0"/>
                <a:cs typeface="Courier New" pitchFamily="49" charset="0"/>
              </a:rPr>
              <a:t>486</a:t>
            </a:r>
            <a:r>
              <a:rPr lang="en-US" sz="2000" dirty="0">
                <a:solidFill>
                  <a:srgbClr val="6666FF"/>
                </a:solidFill>
                <a:latin typeface="Courier New" pitchFamily="49" charset="0"/>
                <a:cs typeface="Courier New" pitchFamily="49" charset="0"/>
              </a:rPr>
              <a:t>  </a:t>
            </a:r>
            <a:r>
              <a:rPr lang="en-US" sz="2000" dirty="0">
                <a:solidFill>
                  <a:srgbClr val="33CC33"/>
                </a:solidFill>
                <a:latin typeface="Courier New" pitchFamily="49" charset="0"/>
                <a:cs typeface="Courier New" pitchFamily="49" charset="0"/>
              </a:rPr>
              <a:t>586 </a:t>
            </a:r>
            <a:r>
              <a:rPr lang="en-US" sz="2000" b="0" dirty="0">
                <a:solidFill>
                  <a:srgbClr val="33CC33"/>
                </a:solidFill>
                <a:latin typeface="Courier New" pitchFamily="49" charset="0"/>
                <a:cs typeface="Courier New" pitchFamily="49" charset="0"/>
              </a:rPr>
              <a:t>611</a:t>
            </a:r>
            <a:r>
              <a:rPr lang="en-US" sz="2000" dirty="0">
                <a:solidFill>
                  <a:srgbClr val="6666FF"/>
                </a:solidFill>
                <a:latin typeface="Courier New" pitchFamily="49" charset="0"/>
                <a:cs typeface="Courier New" pitchFamily="49" charset="0"/>
              </a:rPr>
              <a:t>   </a:t>
            </a:r>
            <a:r>
              <a:rPr lang="en-US" sz="2000" dirty="0">
                <a:solidFill>
                  <a:srgbClr val="FF9933"/>
                </a:solidFill>
                <a:latin typeface="Courier New" pitchFamily="49" charset="0"/>
                <a:cs typeface="Courier New" pitchFamily="49" charset="0"/>
              </a:rPr>
              <a:t>536 </a:t>
            </a:r>
            <a:r>
              <a:rPr lang="en-US" sz="2000" b="0" dirty="0">
                <a:solidFill>
                  <a:srgbClr val="FF9933"/>
                </a:solidFill>
                <a:latin typeface="Courier New" pitchFamily="49" charset="0"/>
                <a:cs typeface="Courier New" pitchFamily="49" charset="0"/>
              </a:rPr>
              <a:t>499</a:t>
            </a:r>
          </a:p>
        </p:txBody>
      </p:sp>
      <p:sp>
        <p:nvSpPr>
          <p:cNvPr id="4" name="Rectangle 3"/>
          <p:cNvSpPr/>
          <p:nvPr/>
        </p:nvSpPr>
        <p:spPr bwMode="auto">
          <a:xfrm>
            <a:off x="7557784" y="142688"/>
            <a:ext cx="2488123" cy="707886"/>
          </a:xfrm>
          <a:prstGeom prst="rect">
            <a:avLst/>
          </a:prstGeom>
          <a:solidFill>
            <a:schemeClr val="bg1"/>
          </a:solidFill>
          <a:ln w="571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Helvetica" pitchFamily="34" charset="0"/>
            </a:endParaRPr>
          </a:p>
        </p:txBody>
      </p:sp>
      <p:grpSp>
        <p:nvGrpSpPr>
          <p:cNvPr id="18" name="Group 17"/>
          <p:cNvGrpSpPr>
            <a:grpSpLocks noChangeAspect="1"/>
          </p:cNvGrpSpPr>
          <p:nvPr/>
        </p:nvGrpSpPr>
        <p:grpSpPr>
          <a:xfrm>
            <a:off x="4427884" y="1797274"/>
            <a:ext cx="4339914" cy="4090464"/>
            <a:chOff x="4129563" y="1577334"/>
            <a:chExt cx="5046420" cy="4756353"/>
          </a:xfrm>
        </p:grpSpPr>
        <p:sp>
          <p:nvSpPr>
            <p:cNvPr id="214022" name="Line 6"/>
            <p:cNvSpPr>
              <a:spLocks noChangeShapeType="1"/>
            </p:cNvSpPr>
            <p:nvPr/>
          </p:nvSpPr>
          <p:spPr bwMode="auto">
            <a:xfrm>
              <a:off x="6679976" y="1710363"/>
              <a:ext cx="3016" cy="347472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023" name="Line 7"/>
            <p:cNvSpPr>
              <a:spLocks noChangeShapeType="1"/>
            </p:cNvSpPr>
            <p:nvPr/>
          </p:nvSpPr>
          <p:spPr bwMode="auto">
            <a:xfrm flipH="1">
              <a:off x="4947431" y="3457060"/>
              <a:ext cx="347472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4025" name="Oval 9"/>
            <p:cNvSpPr>
              <a:spLocks noChangeAspect="1" noChangeArrowheads="1"/>
            </p:cNvSpPr>
            <p:nvPr/>
          </p:nvSpPr>
          <p:spPr bwMode="auto">
            <a:xfrm>
              <a:off x="4990295" y="1773579"/>
              <a:ext cx="3377428" cy="3374396"/>
            </a:xfrm>
            <a:prstGeom prst="ellipse">
              <a:avLst/>
            </a:prstGeom>
            <a:noFill/>
            <a:ln w="57150" algn="ctr">
              <a:solidFill>
                <a:srgbClr val="33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n-US"/>
            </a:p>
          </p:txBody>
        </p:sp>
        <p:sp>
          <p:nvSpPr>
            <p:cNvPr id="214052" name="Text Box 36"/>
            <p:cNvSpPr txBox="1">
              <a:spLocks noChangeArrowheads="1"/>
            </p:cNvSpPr>
            <p:nvPr/>
          </p:nvSpPr>
          <p:spPr bwMode="auto">
            <a:xfrm>
              <a:off x="8292447" y="3457060"/>
              <a:ext cx="334053"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214053" name="Text Box 37"/>
            <p:cNvSpPr txBox="1">
              <a:spLocks noChangeArrowheads="1"/>
            </p:cNvSpPr>
            <p:nvPr/>
          </p:nvSpPr>
          <p:spPr bwMode="auto">
            <a:xfrm>
              <a:off x="6730031" y="1577334"/>
              <a:ext cx="334053"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214056" name="Text Box 40"/>
            <p:cNvSpPr txBox="1">
              <a:spLocks noChangeArrowheads="1"/>
            </p:cNvSpPr>
            <p:nvPr/>
          </p:nvSpPr>
          <p:spPr bwMode="auto">
            <a:xfrm>
              <a:off x="4706542" y="3457060"/>
              <a:ext cx="373038"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214057" name="Text Box 41"/>
            <p:cNvSpPr txBox="1">
              <a:spLocks noChangeArrowheads="1"/>
            </p:cNvSpPr>
            <p:nvPr/>
          </p:nvSpPr>
          <p:spPr bwMode="auto">
            <a:xfrm>
              <a:off x="6696351" y="4045833"/>
              <a:ext cx="373038"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200" b="0" dirty="0"/>
                <a:t>-250</a:t>
              </a:r>
            </a:p>
          </p:txBody>
        </p:sp>
        <p:sp>
          <p:nvSpPr>
            <p:cNvPr id="214058" name="Text Box 42"/>
            <p:cNvSpPr txBox="1">
              <a:spLocks noChangeArrowheads="1"/>
            </p:cNvSpPr>
            <p:nvPr/>
          </p:nvSpPr>
          <p:spPr bwMode="auto">
            <a:xfrm>
              <a:off x="6699971" y="5084682"/>
              <a:ext cx="373038"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200" b="0" dirty="0"/>
                <a:t>-500</a:t>
              </a:r>
            </a:p>
          </p:txBody>
        </p:sp>
        <p:sp>
          <p:nvSpPr>
            <p:cNvPr id="40" name="Text Box 35"/>
            <p:cNvSpPr txBox="1">
              <a:spLocks noChangeArrowheads="1"/>
            </p:cNvSpPr>
            <p:nvPr/>
          </p:nvSpPr>
          <p:spPr bwMode="auto">
            <a:xfrm>
              <a:off x="7217222" y="3457060"/>
              <a:ext cx="334053"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42" name="Text Box 35"/>
            <p:cNvSpPr txBox="1">
              <a:spLocks noChangeArrowheads="1"/>
            </p:cNvSpPr>
            <p:nvPr/>
          </p:nvSpPr>
          <p:spPr bwMode="auto">
            <a:xfrm>
              <a:off x="5801976" y="3457060"/>
              <a:ext cx="373038"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44" name="Text Box 35"/>
            <p:cNvSpPr txBox="1">
              <a:spLocks noChangeArrowheads="1"/>
            </p:cNvSpPr>
            <p:nvPr/>
          </p:nvSpPr>
          <p:spPr bwMode="auto">
            <a:xfrm>
              <a:off x="6722792" y="2682699"/>
              <a:ext cx="334053"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214042" name="Line 26"/>
            <p:cNvSpPr>
              <a:spLocks noChangeShapeType="1"/>
            </p:cNvSpPr>
            <p:nvPr/>
          </p:nvSpPr>
          <p:spPr bwMode="auto">
            <a:xfrm>
              <a:off x="6603664" y="1702810"/>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44" name="Line 28"/>
            <p:cNvSpPr>
              <a:spLocks noChangeShapeType="1"/>
            </p:cNvSpPr>
            <p:nvPr/>
          </p:nvSpPr>
          <p:spPr bwMode="auto">
            <a:xfrm rot="16200000">
              <a:off x="8350286" y="3426295"/>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47" name="Line 31"/>
            <p:cNvSpPr>
              <a:spLocks noChangeShapeType="1"/>
            </p:cNvSpPr>
            <p:nvPr/>
          </p:nvSpPr>
          <p:spPr bwMode="auto">
            <a:xfrm>
              <a:off x="6603664" y="4167690"/>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4048" name="Line 32"/>
            <p:cNvSpPr>
              <a:spLocks noChangeShapeType="1"/>
            </p:cNvSpPr>
            <p:nvPr/>
          </p:nvSpPr>
          <p:spPr bwMode="auto">
            <a:xfrm>
              <a:off x="6603664" y="5201713"/>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Line 27"/>
            <p:cNvSpPr>
              <a:spLocks noChangeShapeType="1"/>
            </p:cNvSpPr>
            <p:nvPr/>
          </p:nvSpPr>
          <p:spPr bwMode="auto">
            <a:xfrm rot="16200000">
              <a:off x="7308842" y="3426295"/>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Line 27"/>
            <p:cNvSpPr>
              <a:spLocks noChangeShapeType="1"/>
            </p:cNvSpPr>
            <p:nvPr/>
          </p:nvSpPr>
          <p:spPr bwMode="auto">
            <a:xfrm rot="16200000">
              <a:off x="5913089" y="3426295"/>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 name="Line 31"/>
            <p:cNvSpPr>
              <a:spLocks noChangeShapeType="1"/>
            </p:cNvSpPr>
            <p:nvPr/>
          </p:nvSpPr>
          <p:spPr bwMode="auto">
            <a:xfrm>
              <a:off x="6603664" y="2773481"/>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8" name="Straight Arrow Connector 37"/>
            <p:cNvCxnSpPr/>
            <p:nvPr/>
          </p:nvCxnSpPr>
          <p:spPr bwMode="auto">
            <a:xfrm flipV="1">
              <a:off x="6171335" y="3451900"/>
              <a:ext cx="515302" cy="837481"/>
            </a:xfrm>
            <a:prstGeom prst="straightConnector1">
              <a:avLst/>
            </a:prstGeom>
            <a:noFill/>
            <a:ln w="57150" cap="flat" cmpd="sng" algn="ctr">
              <a:solidFill>
                <a:srgbClr val="FF0000"/>
              </a:solidFill>
              <a:prstDash val="solid"/>
              <a:round/>
              <a:headEnd type="none" w="med" len="med"/>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Text Box 43"/>
            <p:cNvSpPr txBox="1">
              <a:spLocks noChangeArrowheads="1"/>
            </p:cNvSpPr>
            <p:nvPr/>
          </p:nvSpPr>
          <p:spPr bwMode="auto">
            <a:xfrm>
              <a:off x="7896923" y="1840690"/>
              <a:ext cx="7910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solidFill>
                    <a:srgbClr val="3366FF"/>
                  </a:solidFill>
                </a:rPr>
                <a:t>|F</a:t>
              </a:r>
              <a:r>
                <a:rPr lang="en-US" altLang="en-US" sz="2000" baseline="-25000" dirty="0">
                  <a:solidFill>
                    <a:srgbClr val="3366FF"/>
                  </a:solidFill>
                </a:rPr>
                <a:t>P </a:t>
              </a:r>
              <a:r>
                <a:rPr lang="en-US" altLang="en-US" sz="2000" dirty="0">
                  <a:solidFill>
                    <a:srgbClr val="3366FF"/>
                  </a:solidFill>
                </a:rPr>
                <a:t>|</a:t>
              </a:r>
            </a:p>
          </p:txBody>
        </p:sp>
        <p:sp>
          <p:nvSpPr>
            <p:cNvPr id="14" name="Rectangle 13"/>
            <p:cNvSpPr/>
            <p:nvPr/>
          </p:nvSpPr>
          <p:spPr>
            <a:xfrm>
              <a:off x="6472863" y="3658064"/>
              <a:ext cx="1217540" cy="536820"/>
            </a:xfrm>
            <a:prstGeom prst="rect">
              <a:avLst/>
            </a:prstGeom>
            <a:effectLst>
              <a:glow rad="228600">
                <a:schemeClr val="bg1">
                  <a:alpha val="40000"/>
                </a:schemeClr>
              </a:glow>
            </a:effectLst>
          </p:spPr>
          <p:txBody>
            <a:bodyPr wrap="none">
              <a:spAutoFit/>
            </a:bodyPr>
            <a:lstStyle/>
            <a:p>
              <a:r>
                <a:rPr lang="en-US" sz="2400" dirty="0">
                  <a:solidFill>
                    <a:srgbClr val="FF0000"/>
                  </a:solidFill>
                  <a:effectLst>
                    <a:glow rad="228600">
                      <a:schemeClr val="bg1"/>
                    </a:glow>
                  </a:effectLst>
                </a:rPr>
                <a:t>-</a:t>
              </a:r>
              <a:r>
                <a:rPr lang="en-US" sz="2400" dirty="0" err="1">
                  <a:solidFill>
                    <a:srgbClr val="FF0000"/>
                  </a:solidFill>
                  <a:effectLst>
                    <a:glow rad="228600">
                      <a:schemeClr val="bg1"/>
                    </a:glow>
                  </a:effectLst>
                </a:rPr>
                <a:t>f</a:t>
              </a:r>
              <a:r>
                <a:rPr lang="en-US" sz="2400" baseline="-25000" dirty="0" err="1">
                  <a:solidFill>
                    <a:srgbClr val="FF0000"/>
                  </a:solidFill>
                  <a:effectLst>
                    <a:glow rad="228600">
                      <a:schemeClr val="bg1"/>
                    </a:glow>
                  </a:effectLst>
                </a:rPr>
                <a:t>Hg</a:t>
              </a:r>
              <a:r>
                <a:rPr lang="en-US" sz="2400" dirty="0">
                  <a:solidFill>
                    <a:srgbClr val="FF0000"/>
                  </a:solidFill>
                  <a:effectLst>
                    <a:glow rad="228600">
                      <a:schemeClr val="bg1"/>
                    </a:glow>
                  </a:effectLst>
                </a:rPr>
                <a:t>(+)</a:t>
              </a:r>
              <a:endParaRPr lang="en-US" sz="1800" dirty="0">
                <a:solidFill>
                  <a:srgbClr val="FF0000"/>
                </a:solidFill>
                <a:effectLst>
                  <a:glow rad="228600">
                    <a:schemeClr val="bg1"/>
                  </a:glow>
                </a:effectLst>
              </a:endParaRPr>
            </a:p>
          </p:txBody>
        </p:sp>
        <p:sp>
          <p:nvSpPr>
            <p:cNvPr id="45" name="Oval 9"/>
            <p:cNvSpPr>
              <a:spLocks noChangeAspect="1" noChangeArrowheads="1"/>
            </p:cNvSpPr>
            <p:nvPr/>
          </p:nvSpPr>
          <p:spPr bwMode="auto">
            <a:xfrm>
              <a:off x="4129563" y="2261315"/>
              <a:ext cx="4076031" cy="4072372"/>
            </a:xfrm>
            <a:prstGeom prst="ellipse">
              <a:avLst/>
            </a:prstGeom>
            <a:noFill/>
            <a:ln w="57150" algn="ctr">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n-US"/>
            </a:p>
          </p:txBody>
        </p:sp>
        <p:sp>
          <p:nvSpPr>
            <p:cNvPr id="54" name="Text Box 3"/>
            <p:cNvSpPr txBox="1">
              <a:spLocks noChangeArrowheads="1"/>
            </p:cNvSpPr>
            <p:nvPr/>
          </p:nvSpPr>
          <p:spPr bwMode="auto">
            <a:xfrm>
              <a:off x="8475226" y="3213812"/>
              <a:ext cx="700757" cy="23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400" b="0" dirty="0"/>
                <a:t>Real axis</a:t>
              </a:r>
            </a:p>
          </p:txBody>
        </p:sp>
        <p:sp>
          <p:nvSpPr>
            <p:cNvPr id="6" name="Rectangle 5"/>
            <p:cNvSpPr/>
            <p:nvPr/>
          </p:nvSpPr>
          <p:spPr>
            <a:xfrm>
              <a:off x="7518735" y="5776268"/>
              <a:ext cx="1407757" cy="461665"/>
            </a:xfrm>
            <a:prstGeom prst="rect">
              <a:avLst/>
            </a:prstGeom>
            <a:effectLst/>
          </p:spPr>
          <p:txBody>
            <a:bodyPr wrap="none">
              <a:spAutoFit/>
            </a:bodyPr>
            <a:lstStyle/>
            <a:p>
              <a:r>
                <a:rPr lang="en-US" sz="2400">
                  <a:solidFill>
                    <a:srgbClr val="33CC33"/>
                  </a:solidFill>
                  <a:effectLst>
                    <a:glow rad="228600">
                      <a:schemeClr val="bg1"/>
                    </a:glow>
                  </a:effectLst>
                </a:rPr>
                <a:t>|F</a:t>
              </a:r>
              <a:r>
                <a:rPr lang="en-US" sz="2400" baseline="-25000">
                  <a:solidFill>
                    <a:srgbClr val="33CC33"/>
                  </a:solidFill>
                  <a:effectLst>
                    <a:glow rad="228600">
                      <a:schemeClr val="bg1"/>
                    </a:glow>
                  </a:effectLst>
                </a:rPr>
                <a:t>P·Hg</a:t>
              </a:r>
              <a:r>
                <a:rPr lang="en-US" sz="2400">
                  <a:solidFill>
                    <a:srgbClr val="33CC33"/>
                  </a:solidFill>
                  <a:effectLst>
                    <a:glow rad="228600">
                      <a:schemeClr val="bg1"/>
                    </a:glow>
                  </a:effectLst>
                </a:rPr>
                <a:t>(+)|</a:t>
              </a:r>
              <a:endParaRPr lang="en-US" sz="1800" dirty="0">
                <a:effectLst>
                  <a:glow rad="228600">
                    <a:schemeClr val="bg1"/>
                  </a:glow>
                </a:effectLst>
              </a:endParaRPr>
            </a:p>
          </p:txBody>
        </p:sp>
        <p:sp>
          <p:nvSpPr>
            <p:cNvPr id="55" name="Line 30"/>
            <p:cNvSpPr>
              <a:spLocks noChangeShapeType="1"/>
            </p:cNvSpPr>
            <p:nvPr/>
          </p:nvSpPr>
          <p:spPr bwMode="auto">
            <a:xfrm rot="16200000">
              <a:off x="4862295" y="3426295"/>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 name="Group 8"/>
            <p:cNvGrpSpPr/>
            <p:nvPr/>
          </p:nvGrpSpPr>
          <p:grpSpPr>
            <a:xfrm>
              <a:off x="5342782" y="2433257"/>
              <a:ext cx="2862811" cy="1734432"/>
              <a:chOff x="4650182" y="2440665"/>
              <a:chExt cx="3766857" cy="2282147"/>
            </a:xfrm>
          </p:grpSpPr>
          <p:sp>
            <p:nvSpPr>
              <p:cNvPr id="56" name="Line 15"/>
              <p:cNvSpPr>
                <a:spLocks noChangeShapeType="1"/>
              </p:cNvSpPr>
              <p:nvPr/>
            </p:nvSpPr>
            <p:spPr bwMode="auto">
              <a:xfrm flipH="1" flipV="1">
                <a:off x="4650182" y="2440665"/>
                <a:ext cx="1765798" cy="1343201"/>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57" name="Line 15"/>
              <p:cNvSpPr>
                <a:spLocks noChangeShapeType="1"/>
              </p:cNvSpPr>
              <p:nvPr/>
            </p:nvSpPr>
            <p:spPr bwMode="auto">
              <a:xfrm>
                <a:off x="6413616" y="3783865"/>
                <a:ext cx="2003423" cy="938947"/>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grpSp>
      </p:grpSp>
      <p:sp>
        <p:nvSpPr>
          <p:cNvPr id="46" name="Rectangle 27"/>
          <p:cNvSpPr>
            <a:spLocks noChangeArrowheads="1"/>
          </p:cNvSpPr>
          <p:nvPr/>
        </p:nvSpPr>
        <p:spPr bwMode="auto">
          <a:xfrm>
            <a:off x="788757" y="2141540"/>
            <a:ext cx="3040062" cy="979487"/>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Text Box 32"/>
          <p:cNvSpPr txBox="1">
            <a:spLocks noChangeArrowheads="1"/>
          </p:cNvSpPr>
          <p:nvPr/>
        </p:nvSpPr>
        <p:spPr bwMode="auto">
          <a:xfrm>
            <a:off x="650644" y="3059115"/>
            <a:ext cx="3530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400"/>
              <a:t>0            90          180        270           360   </a:t>
            </a:r>
          </a:p>
        </p:txBody>
      </p:sp>
      <p:sp>
        <p:nvSpPr>
          <p:cNvPr id="70" name="Text Box 31"/>
          <p:cNvSpPr txBox="1">
            <a:spLocks noChangeArrowheads="1"/>
          </p:cNvSpPr>
          <p:nvPr/>
        </p:nvSpPr>
        <p:spPr bwMode="auto">
          <a:xfrm>
            <a:off x="180904" y="975734"/>
            <a:ext cx="452087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2000" dirty="0"/>
              <a:t>The phase probability distribution, P(</a:t>
            </a:r>
            <a:r>
              <a:rPr lang="en-US" altLang="en-US" sz="2000" dirty="0">
                <a:latin typeface="Symbol" pitchFamily="18" charset="2"/>
              </a:rPr>
              <a:t>a</a:t>
            </a:r>
            <a:r>
              <a:rPr lang="en-US" altLang="en-US" sz="2000" dirty="0"/>
              <a:t>) is sometimes shown as being wrapped around the phasing circle.</a:t>
            </a:r>
            <a:endParaRPr lang="en-US" altLang="en-US" sz="5400" dirty="0"/>
          </a:p>
        </p:txBody>
      </p:sp>
      <p:grpSp>
        <p:nvGrpSpPr>
          <p:cNvPr id="25" name="Group 24"/>
          <p:cNvGrpSpPr/>
          <p:nvPr/>
        </p:nvGrpSpPr>
        <p:grpSpPr>
          <a:xfrm>
            <a:off x="285615" y="3584262"/>
            <a:ext cx="3647610" cy="3095864"/>
            <a:chOff x="285615" y="3584262"/>
            <a:chExt cx="3647610" cy="3095864"/>
          </a:xfrm>
        </p:grpSpPr>
        <p:sp>
          <p:nvSpPr>
            <p:cNvPr id="71" name="Text Box 36"/>
            <p:cNvSpPr txBox="1">
              <a:spLocks noChangeArrowheads="1"/>
            </p:cNvSpPr>
            <p:nvPr/>
          </p:nvSpPr>
          <p:spPr bwMode="auto">
            <a:xfrm>
              <a:off x="1744506" y="3754836"/>
              <a:ext cx="532219" cy="475508"/>
            </a:xfrm>
            <a:prstGeom prst="rect">
              <a:avLst/>
            </a:prstGeom>
            <a:solidFill>
              <a:schemeClr val="bg1">
                <a:alpha val="66000"/>
              </a:schemeClr>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90</a:t>
              </a:r>
            </a:p>
          </p:txBody>
        </p:sp>
        <p:sp>
          <p:nvSpPr>
            <p:cNvPr id="72" name="Text Box 37"/>
            <p:cNvSpPr txBox="1">
              <a:spLocks noChangeArrowheads="1"/>
            </p:cNvSpPr>
            <p:nvPr/>
          </p:nvSpPr>
          <p:spPr bwMode="auto">
            <a:xfrm>
              <a:off x="3150670" y="4939824"/>
              <a:ext cx="350451" cy="475508"/>
            </a:xfrm>
            <a:prstGeom prst="rect">
              <a:avLst/>
            </a:prstGeom>
            <a:solidFill>
              <a:schemeClr val="bg1">
                <a:alpha val="66000"/>
              </a:schemeClr>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0</a:t>
              </a:r>
            </a:p>
          </p:txBody>
        </p:sp>
        <p:sp>
          <p:nvSpPr>
            <p:cNvPr id="73" name="Text Box 38"/>
            <p:cNvSpPr txBox="1">
              <a:spLocks noChangeArrowheads="1"/>
            </p:cNvSpPr>
            <p:nvPr/>
          </p:nvSpPr>
          <p:spPr bwMode="auto">
            <a:xfrm>
              <a:off x="420065" y="4887545"/>
              <a:ext cx="713989" cy="475508"/>
            </a:xfrm>
            <a:prstGeom prst="rect">
              <a:avLst/>
            </a:prstGeom>
            <a:solidFill>
              <a:schemeClr val="bg1">
                <a:alpha val="66000"/>
              </a:schemeClr>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180</a:t>
              </a:r>
            </a:p>
          </p:txBody>
        </p:sp>
        <p:sp>
          <p:nvSpPr>
            <p:cNvPr id="74" name="Text Box 41"/>
            <p:cNvSpPr txBox="1">
              <a:spLocks noChangeArrowheads="1"/>
            </p:cNvSpPr>
            <p:nvPr/>
          </p:nvSpPr>
          <p:spPr bwMode="auto">
            <a:xfrm>
              <a:off x="1562736" y="6043665"/>
              <a:ext cx="713989" cy="475508"/>
            </a:xfrm>
            <a:prstGeom prst="rect">
              <a:avLst/>
            </a:prstGeom>
            <a:solidFill>
              <a:schemeClr val="bg1">
                <a:alpha val="66000"/>
              </a:schemeClr>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270</a:t>
              </a:r>
            </a:p>
          </p:txBody>
        </p:sp>
        <p:sp>
          <p:nvSpPr>
            <p:cNvPr id="76" name="Freeform 75"/>
            <p:cNvSpPr/>
            <p:nvPr/>
          </p:nvSpPr>
          <p:spPr>
            <a:xfrm>
              <a:off x="285615" y="3584262"/>
              <a:ext cx="3647610" cy="3095864"/>
            </a:xfrm>
            <a:custGeom>
              <a:avLst/>
              <a:gdLst>
                <a:gd name="connsiteX0" fmla="*/ 1684006 w 3647610"/>
                <a:gd name="connsiteY0" fmla="*/ 4393 h 3095864"/>
                <a:gd name="connsiteX1" fmla="*/ 2188831 w 3647610"/>
                <a:gd name="connsiteY1" fmla="*/ 99643 h 3095864"/>
                <a:gd name="connsiteX2" fmla="*/ 2598406 w 3647610"/>
                <a:gd name="connsiteY2" fmla="*/ 318718 h 3095864"/>
                <a:gd name="connsiteX3" fmla="*/ 2912731 w 3647610"/>
                <a:gd name="connsiteY3" fmla="*/ 633043 h 3095864"/>
                <a:gd name="connsiteX4" fmla="*/ 3150856 w 3647610"/>
                <a:gd name="connsiteY4" fmla="*/ 1147393 h 3095864"/>
                <a:gd name="connsiteX5" fmla="*/ 3227056 w 3647610"/>
                <a:gd name="connsiteY5" fmla="*/ 1604593 h 3095864"/>
                <a:gd name="connsiteX6" fmla="*/ 3198481 w 3647610"/>
                <a:gd name="connsiteY6" fmla="*/ 1890343 h 3095864"/>
                <a:gd name="connsiteX7" fmla="*/ 3417556 w 3647610"/>
                <a:gd name="connsiteY7" fmla="*/ 2242768 h 3095864"/>
                <a:gd name="connsiteX8" fmla="*/ 3646156 w 3647610"/>
                <a:gd name="connsiteY8" fmla="*/ 2576143 h 3095864"/>
                <a:gd name="connsiteX9" fmla="*/ 3303256 w 3647610"/>
                <a:gd name="connsiteY9" fmla="*/ 2566618 h 3095864"/>
                <a:gd name="connsiteX10" fmla="*/ 2988931 w 3647610"/>
                <a:gd name="connsiteY10" fmla="*/ 2509468 h 3095864"/>
                <a:gd name="connsiteX11" fmla="*/ 2846056 w 3647610"/>
                <a:gd name="connsiteY11" fmla="*/ 2566618 h 3095864"/>
                <a:gd name="connsiteX12" fmla="*/ 2579356 w 3647610"/>
                <a:gd name="connsiteY12" fmla="*/ 2795218 h 3095864"/>
                <a:gd name="connsiteX13" fmla="*/ 2198356 w 3647610"/>
                <a:gd name="connsiteY13" fmla="*/ 2985718 h 3095864"/>
                <a:gd name="connsiteX14" fmla="*/ 1750681 w 3647610"/>
                <a:gd name="connsiteY14" fmla="*/ 3090493 h 3095864"/>
                <a:gd name="connsiteX15" fmla="*/ 1322056 w 3647610"/>
                <a:gd name="connsiteY15" fmla="*/ 3052393 h 3095864"/>
                <a:gd name="connsiteX16" fmla="*/ 817231 w 3647610"/>
                <a:gd name="connsiteY16" fmla="*/ 2814268 h 3095864"/>
                <a:gd name="connsiteX17" fmla="*/ 407656 w 3647610"/>
                <a:gd name="connsiteY17" fmla="*/ 2414218 h 3095864"/>
                <a:gd name="connsiteX18" fmla="*/ 217156 w 3647610"/>
                <a:gd name="connsiteY18" fmla="*/ 2014168 h 3095864"/>
                <a:gd name="connsiteX19" fmla="*/ 140956 w 3647610"/>
                <a:gd name="connsiteY19" fmla="*/ 1471243 h 3095864"/>
                <a:gd name="connsiteX20" fmla="*/ 274306 w 3647610"/>
                <a:gd name="connsiteY20" fmla="*/ 985468 h 3095864"/>
                <a:gd name="connsiteX21" fmla="*/ 283831 w 3647610"/>
                <a:gd name="connsiteY21" fmla="*/ 880693 h 3095864"/>
                <a:gd name="connsiteX22" fmla="*/ 179056 w 3647610"/>
                <a:gd name="connsiteY22" fmla="*/ 661618 h 3095864"/>
                <a:gd name="connsiteX23" fmla="*/ 45706 w 3647610"/>
                <a:gd name="connsiteY23" fmla="*/ 375868 h 3095864"/>
                <a:gd name="connsiteX24" fmla="*/ 17131 w 3647610"/>
                <a:gd name="connsiteY24" fmla="*/ 232993 h 3095864"/>
                <a:gd name="connsiteX25" fmla="*/ 293356 w 3647610"/>
                <a:gd name="connsiteY25" fmla="*/ 290143 h 3095864"/>
                <a:gd name="connsiteX26" fmla="*/ 550531 w 3647610"/>
                <a:gd name="connsiteY26" fmla="*/ 375868 h 3095864"/>
                <a:gd name="connsiteX27" fmla="*/ 817231 w 3647610"/>
                <a:gd name="connsiteY27" fmla="*/ 318718 h 3095864"/>
                <a:gd name="connsiteX28" fmla="*/ 1236331 w 3647610"/>
                <a:gd name="connsiteY28" fmla="*/ 109168 h 3095864"/>
                <a:gd name="connsiteX29" fmla="*/ 1512556 w 3647610"/>
                <a:gd name="connsiteY29" fmla="*/ 23443 h 3095864"/>
                <a:gd name="connsiteX30" fmla="*/ 1684006 w 3647610"/>
                <a:gd name="connsiteY30" fmla="*/ 4393 h 309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47610" h="3095864">
                  <a:moveTo>
                    <a:pt x="1684006" y="4393"/>
                  </a:moveTo>
                  <a:cubicBezTo>
                    <a:pt x="1796718" y="17093"/>
                    <a:pt x="2036431" y="47255"/>
                    <a:pt x="2188831" y="99643"/>
                  </a:cubicBezTo>
                  <a:cubicBezTo>
                    <a:pt x="2341231" y="152031"/>
                    <a:pt x="2477756" y="229818"/>
                    <a:pt x="2598406" y="318718"/>
                  </a:cubicBezTo>
                  <a:cubicBezTo>
                    <a:pt x="2719056" y="407618"/>
                    <a:pt x="2820656" y="494931"/>
                    <a:pt x="2912731" y="633043"/>
                  </a:cubicBezTo>
                  <a:cubicBezTo>
                    <a:pt x="3004806" y="771155"/>
                    <a:pt x="3098469" y="985468"/>
                    <a:pt x="3150856" y="1147393"/>
                  </a:cubicBezTo>
                  <a:cubicBezTo>
                    <a:pt x="3203244" y="1309318"/>
                    <a:pt x="3219119" y="1480768"/>
                    <a:pt x="3227056" y="1604593"/>
                  </a:cubicBezTo>
                  <a:cubicBezTo>
                    <a:pt x="3234994" y="1728418"/>
                    <a:pt x="3166731" y="1783981"/>
                    <a:pt x="3198481" y="1890343"/>
                  </a:cubicBezTo>
                  <a:cubicBezTo>
                    <a:pt x="3230231" y="1996706"/>
                    <a:pt x="3342944" y="2128468"/>
                    <a:pt x="3417556" y="2242768"/>
                  </a:cubicBezTo>
                  <a:cubicBezTo>
                    <a:pt x="3492169" y="2357068"/>
                    <a:pt x="3665206" y="2522168"/>
                    <a:pt x="3646156" y="2576143"/>
                  </a:cubicBezTo>
                  <a:cubicBezTo>
                    <a:pt x="3627106" y="2630118"/>
                    <a:pt x="3412794" y="2577731"/>
                    <a:pt x="3303256" y="2566618"/>
                  </a:cubicBezTo>
                  <a:cubicBezTo>
                    <a:pt x="3193719" y="2555506"/>
                    <a:pt x="3065131" y="2509468"/>
                    <a:pt x="2988931" y="2509468"/>
                  </a:cubicBezTo>
                  <a:cubicBezTo>
                    <a:pt x="2912731" y="2509468"/>
                    <a:pt x="2914318" y="2518993"/>
                    <a:pt x="2846056" y="2566618"/>
                  </a:cubicBezTo>
                  <a:cubicBezTo>
                    <a:pt x="2777794" y="2614243"/>
                    <a:pt x="2687306" y="2725368"/>
                    <a:pt x="2579356" y="2795218"/>
                  </a:cubicBezTo>
                  <a:cubicBezTo>
                    <a:pt x="2471406" y="2865068"/>
                    <a:pt x="2336469" y="2936505"/>
                    <a:pt x="2198356" y="2985718"/>
                  </a:cubicBezTo>
                  <a:cubicBezTo>
                    <a:pt x="2060243" y="3034931"/>
                    <a:pt x="1896731" y="3079381"/>
                    <a:pt x="1750681" y="3090493"/>
                  </a:cubicBezTo>
                  <a:cubicBezTo>
                    <a:pt x="1604631" y="3101605"/>
                    <a:pt x="1477631" y="3098430"/>
                    <a:pt x="1322056" y="3052393"/>
                  </a:cubicBezTo>
                  <a:cubicBezTo>
                    <a:pt x="1166481" y="3006356"/>
                    <a:pt x="969631" y="2920631"/>
                    <a:pt x="817231" y="2814268"/>
                  </a:cubicBezTo>
                  <a:cubicBezTo>
                    <a:pt x="664831" y="2707906"/>
                    <a:pt x="507668" y="2547568"/>
                    <a:pt x="407656" y="2414218"/>
                  </a:cubicBezTo>
                  <a:cubicBezTo>
                    <a:pt x="307644" y="2280868"/>
                    <a:pt x="261606" y="2171330"/>
                    <a:pt x="217156" y="2014168"/>
                  </a:cubicBezTo>
                  <a:cubicBezTo>
                    <a:pt x="172706" y="1857006"/>
                    <a:pt x="131431" y="1642693"/>
                    <a:pt x="140956" y="1471243"/>
                  </a:cubicBezTo>
                  <a:cubicBezTo>
                    <a:pt x="150481" y="1299793"/>
                    <a:pt x="250493" y="1083893"/>
                    <a:pt x="274306" y="985468"/>
                  </a:cubicBezTo>
                  <a:cubicBezTo>
                    <a:pt x="298118" y="887043"/>
                    <a:pt x="299706" y="934668"/>
                    <a:pt x="283831" y="880693"/>
                  </a:cubicBezTo>
                  <a:cubicBezTo>
                    <a:pt x="267956" y="826718"/>
                    <a:pt x="218743" y="745755"/>
                    <a:pt x="179056" y="661618"/>
                  </a:cubicBezTo>
                  <a:cubicBezTo>
                    <a:pt x="139369" y="577481"/>
                    <a:pt x="72693" y="447305"/>
                    <a:pt x="45706" y="375868"/>
                  </a:cubicBezTo>
                  <a:cubicBezTo>
                    <a:pt x="18719" y="304431"/>
                    <a:pt x="-24144" y="247281"/>
                    <a:pt x="17131" y="232993"/>
                  </a:cubicBezTo>
                  <a:cubicBezTo>
                    <a:pt x="58406" y="218706"/>
                    <a:pt x="204456" y="266331"/>
                    <a:pt x="293356" y="290143"/>
                  </a:cubicBezTo>
                  <a:cubicBezTo>
                    <a:pt x="382256" y="313956"/>
                    <a:pt x="463219" y="371106"/>
                    <a:pt x="550531" y="375868"/>
                  </a:cubicBezTo>
                  <a:cubicBezTo>
                    <a:pt x="637843" y="380630"/>
                    <a:pt x="702931" y="363168"/>
                    <a:pt x="817231" y="318718"/>
                  </a:cubicBezTo>
                  <a:cubicBezTo>
                    <a:pt x="931531" y="274268"/>
                    <a:pt x="1120443" y="158381"/>
                    <a:pt x="1236331" y="109168"/>
                  </a:cubicBezTo>
                  <a:cubicBezTo>
                    <a:pt x="1352218" y="59956"/>
                    <a:pt x="1439531" y="37730"/>
                    <a:pt x="1512556" y="23443"/>
                  </a:cubicBezTo>
                  <a:cubicBezTo>
                    <a:pt x="1585581" y="9156"/>
                    <a:pt x="1571294" y="-8307"/>
                    <a:pt x="1684006" y="4393"/>
                  </a:cubicBezTo>
                  <a:close/>
                </a:path>
              </a:pathLst>
            </a:custGeom>
            <a:solidFill>
              <a:schemeClr val="bg1">
                <a:alpha val="67000"/>
              </a:schemeClr>
            </a:solidFill>
            <a:ln w="57150">
              <a:solidFill>
                <a:schemeClr val="tx1"/>
              </a:solidFill>
              <a:prstDash val="sysDash"/>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Helvetica" pitchFamily="34" charset="0"/>
              </a:endParaRPr>
            </a:p>
          </p:txBody>
        </p:sp>
      </p:grpSp>
      <p:pic>
        <p:nvPicPr>
          <p:cNvPr id="77" name="Picture 7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344" y="2648661"/>
            <a:ext cx="3048000" cy="474749"/>
          </a:xfrm>
          <a:prstGeom prst="rect">
            <a:avLst/>
          </a:prstGeom>
        </p:spPr>
      </p:pic>
      <p:sp>
        <p:nvSpPr>
          <p:cNvPr id="48" name="Text Box 4">
            <a:extLst>
              <a:ext uri="{FF2B5EF4-FFF2-40B4-BE49-F238E27FC236}">
                <a16:creationId xmlns:a16="http://schemas.microsoft.com/office/drawing/2014/main" id="{D399A91B-C21A-4E93-9BAA-028D045B892C}"/>
              </a:ext>
            </a:extLst>
          </p:cNvPr>
          <p:cNvSpPr txBox="1">
            <a:spLocks noChangeArrowheads="1"/>
          </p:cNvSpPr>
          <p:nvPr/>
        </p:nvSpPr>
        <p:spPr bwMode="auto">
          <a:xfrm>
            <a:off x="5952603" y="1531614"/>
            <a:ext cx="13388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0" dirty="0"/>
              <a:t>Imaginary axis</a:t>
            </a:r>
          </a:p>
        </p:txBody>
      </p:sp>
      <p:cxnSp>
        <p:nvCxnSpPr>
          <p:cNvPr id="49" name="Straight Arrow Connector 48">
            <a:extLst>
              <a:ext uri="{FF2B5EF4-FFF2-40B4-BE49-F238E27FC236}">
                <a16:creationId xmlns:a16="http://schemas.microsoft.com/office/drawing/2014/main" id="{34198446-2320-4415-8B39-615F42BB8ED9}"/>
              </a:ext>
            </a:extLst>
          </p:cNvPr>
          <p:cNvCxnSpPr>
            <a:cxnSpLocks/>
          </p:cNvCxnSpPr>
          <p:nvPr/>
        </p:nvCxnSpPr>
        <p:spPr bwMode="auto">
          <a:xfrm>
            <a:off x="6654006" y="3662429"/>
            <a:ext cx="138145" cy="0"/>
          </a:xfrm>
          <a:prstGeom prst="straightConnector1">
            <a:avLst/>
          </a:prstGeom>
          <a:noFill/>
          <a:ln w="25400" cap="flat" cmpd="sng" algn="ctr">
            <a:solidFill>
              <a:srgbClr val="FF0000"/>
            </a:solidFill>
            <a:prstDash val="solid"/>
            <a:round/>
            <a:headEnd type="none" w="med" len="med"/>
            <a:tailEnd type="triangle" w="med"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Rectangle 49">
            <a:extLst>
              <a:ext uri="{FF2B5EF4-FFF2-40B4-BE49-F238E27FC236}">
                <a16:creationId xmlns:a16="http://schemas.microsoft.com/office/drawing/2014/main" id="{D22DAEE7-80AE-4D4A-A31D-FD605AC3BE50}"/>
              </a:ext>
            </a:extLst>
          </p:cNvPr>
          <p:cNvSpPr/>
          <p:nvPr/>
        </p:nvSpPr>
        <p:spPr>
          <a:xfrm>
            <a:off x="1780403" y="3186309"/>
            <a:ext cx="950901" cy="307777"/>
          </a:xfrm>
          <a:prstGeom prst="rect">
            <a:avLst/>
          </a:prstGeom>
        </p:spPr>
        <p:txBody>
          <a:bodyPr wrap="none">
            <a:spAutoFit/>
          </a:bodyPr>
          <a:lstStyle/>
          <a:p>
            <a:r>
              <a:rPr lang="en-US" altLang="en-US" sz="1400" dirty="0">
                <a:solidFill>
                  <a:srgbClr val="000000"/>
                </a:solidFill>
                <a:latin typeface="Symbol" pitchFamily="18" charset="2"/>
              </a:rPr>
              <a:t>a</a:t>
            </a:r>
            <a:r>
              <a:rPr lang="en-US" altLang="en-US" sz="1400" dirty="0">
                <a:solidFill>
                  <a:srgbClr val="000000"/>
                </a:solidFill>
                <a:latin typeface="Arial" panose="020B0604020202020204" pitchFamily="34" charset="0"/>
                <a:cs typeface="Arial" panose="020B0604020202020204" pitchFamily="34" charset="0"/>
              </a:rPr>
              <a:t> </a:t>
            </a:r>
            <a:r>
              <a:rPr lang="en-US" altLang="en-US" sz="1100" b="0" dirty="0">
                <a:solidFill>
                  <a:srgbClr val="000000"/>
                </a:solidFill>
                <a:latin typeface="Arial" panose="020B0604020202020204" pitchFamily="34" charset="0"/>
                <a:cs typeface="Arial" panose="020B0604020202020204" pitchFamily="34" charset="0"/>
              </a:rPr>
              <a:t>(degrees)</a:t>
            </a:r>
            <a:endParaRPr lang="en-US" sz="1800" b="0" dirty="0">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C240EFCF-3800-4FC0-ADAD-E0D3B6CC157E}"/>
              </a:ext>
            </a:extLst>
          </p:cNvPr>
          <p:cNvSpPr/>
          <p:nvPr/>
        </p:nvSpPr>
        <p:spPr>
          <a:xfrm>
            <a:off x="199823" y="2448838"/>
            <a:ext cx="587020" cy="307777"/>
          </a:xfrm>
          <a:prstGeom prst="rect">
            <a:avLst/>
          </a:prstGeom>
        </p:spPr>
        <p:txBody>
          <a:bodyPr wrap="none">
            <a:spAutoFit/>
          </a:bodyPr>
          <a:lstStyle/>
          <a:p>
            <a:r>
              <a:rPr lang="en-US" altLang="en-US" sz="1400" dirty="0">
                <a:solidFill>
                  <a:srgbClr val="000000"/>
                </a:solidFill>
              </a:rPr>
              <a:t> P(</a:t>
            </a:r>
            <a:r>
              <a:rPr lang="en-US" altLang="en-US" sz="1400" dirty="0">
                <a:solidFill>
                  <a:srgbClr val="000000"/>
                </a:solidFill>
                <a:latin typeface="Symbol" pitchFamily="18" charset="2"/>
              </a:rPr>
              <a:t>a</a:t>
            </a:r>
            <a:r>
              <a:rPr lang="en-US" altLang="en-US" sz="1400" dirty="0">
                <a:solidFill>
                  <a:srgbClr val="000000"/>
                </a:solidFill>
              </a:rPr>
              <a:t>)</a:t>
            </a:r>
            <a:endParaRPr lang="en-US" sz="1800" dirty="0"/>
          </a:p>
        </p:txBody>
      </p:sp>
    </p:spTree>
    <p:extLst>
      <p:ext uri="{BB962C8B-B14F-4D97-AF65-F5344CB8AC3E}">
        <p14:creationId xmlns:p14="http://schemas.microsoft.com/office/powerpoint/2010/main" val="223427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3.7037E-7 L 0.50729 -0.25694 " pathEditMode="relative" rAng="0" ptsTypes="AA">
                                      <p:cBhvr>
                                        <p:cTn id="6" dur="2000" fill="hold"/>
                                        <p:tgtEl>
                                          <p:spTgt spid="25"/>
                                        </p:tgtEl>
                                        <p:attrNameLst>
                                          <p:attrName>ppt_x</p:attrName>
                                          <p:attrName>ppt_y</p:attrName>
                                        </p:attrNameLst>
                                      </p:cBhvr>
                                      <p:rCtr x="25365" y="-128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Freeform 126"/>
          <p:cNvSpPr/>
          <p:nvPr/>
        </p:nvSpPr>
        <p:spPr>
          <a:xfrm>
            <a:off x="1510258" y="1650711"/>
            <a:ext cx="1495523" cy="1269304"/>
          </a:xfrm>
          <a:custGeom>
            <a:avLst/>
            <a:gdLst>
              <a:gd name="connsiteX0" fmla="*/ 1684006 w 3647610"/>
              <a:gd name="connsiteY0" fmla="*/ 4393 h 3095864"/>
              <a:gd name="connsiteX1" fmla="*/ 2188831 w 3647610"/>
              <a:gd name="connsiteY1" fmla="*/ 99643 h 3095864"/>
              <a:gd name="connsiteX2" fmla="*/ 2598406 w 3647610"/>
              <a:gd name="connsiteY2" fmla="*/ 318718 h 3095864"/>
              <a:gd name="connsiteX3" fmla="*/ 2912731 w 3647610"/>
              <a:gd name="connsiteY3" fmla="*/ 633043 h 3095864"/>
              <a:gd name="connsiteX4" fmla="*/ 3150856 w 3647610"/>
              <a:gd name="connsiteY4" fmla="*/ 1147393 h 3095864"/>
              <a:gd name="connsiteX5" fmla="*/ 3227056 w 3647610"/>
              <a:gd name="connsiteY5" fmla="*/ 1604593 h 3095864"/>
              <a:gd name="connsiteX6" fmla="*/ 3198481 w 3647610"/>
              <a:gd name="connsiteY6" fmla="*/ 1890343 h 3095864"/>
              <a:gd name="connsiteX7" fmla="*/ 3417556 w 3647610"/>
              <a:gd name="connsiteY7" fmla="*/ 2242768 h 3095864"/>
              <a:gd name="connsiteX8" fmla="*/ 3646156 w 3647610"/>
              <a:gd name="connsiteY8" fmla="*/ 2576143 h 3095864"/>
              <a:gd name="connsiteX9" fmla="*/ 3303256 w 3647610"/>
              <a:gd name="connsiteY9" fmla="*/ 2566618 h 3095864"/>
              <a:gd name="connsiteX10" fmla="*/ 2988931 w 3647610"/>
              <a:gd name="connsiteY10" fmla="*/ 2509468 h 3095864"/>
              <a:gd name="connsiteX11" fmla="*/ 2846056 w 3647610"/>
              <a:gd name="connsiteY11" fmla="*/ 2566618 h 3095864"/>
              <a:gd name="connsiteX12" fmla="*/ 2579356 w 3647610"/>
              <a:gd name="connsiteY12" fmla="*/ 2795218 h 3095864"/>
              <a:gd name="connsiteX13" fmla="*/ 2198356 w 3647610"/>
              <a:gd name="connsiteY13" fmla="*/ 2985718 h 3095864"/>
              <a:gd name="connsiteX14" fmla="*/ 1750681 w 3647610"/>
              <a:gd name="connsiteY14" fmla="*/ 3090493 h 3095864"/>
              <a:gd name="connsiteX15" fmla="*/ 1322056 w 3647610"/>
              <a:gd name="connsiteY15" fmla="*/ 3052393 h 3095864"/>
              <a:gd name="connsiteX16" fmla="*/ 817231 w 3647610"/>
              <a:gd name="connsiteY16" fmla="*/ 2814268 h 3095864"/>
              <a:gd name="connsiteX17" fmla="*/ 407656 w 3647610"/>
              <a:gd name="connsiteY17" fmla="*/ 2414218 h 3095864"/>
              <a:gd name="connsiteX18" fmla="*/ 217156 w 3647610"/>
              <a:gd name="connsiteY18" fmla="*/ 2014168 h 3095864"/>
              <a:gd name="connsiteX19" fmla="*/ 140956 w 3647610"/>
              <a:gd name="connsiteY19" fmla="*/ 1471243 h 3095864"/>
              <a:gd name="connsiteX20" fmla="*/ 274306 w 3647610"/>
              <a:gd name="connsiteY20" fmla="*/ 985468 h 3095864"/>
              <a:gd name="connsiteX21" fmla="*/ 283831 w 3647610"/>
              <a:gd name="connsiteY21" fmla="*/ 880693 h 3095864"/>
              <a:gd name="connsiteX22" fmla="*/ 179056 w 3647610"/>
              <a:gd name="connsiteY22" fmla="*/ 661618 h 3095864"/>
              <a:gd name="connsiteX23" fmla="*/ 45706 w 3647610"/>
              <a:gd name="connsiteY23" fmla="*/ 375868 h 3095864"/>
              <a:gd name="connsiteX24" fmla="*/ 17131 w 3647610"/>
              <a:gd name="connsiteY24" fmla="*/ 232993 h 3095864"/>
              <a:gd name="connsiteX25" fmla="*/ 293356 w 3647610"/>
              <a:gd name="connsiteY25" fmla="*/ 290143 h 3095864"/>
              <a:gd name="connsiteX26" fmla="*/ 550531 w 3647610"/>
              <a:gd name="connsiteY26" fmla="*/ 375868 h 3095864"/>
              <a:gd name="connsiteX27" fmla="*/ 817231 w 3647610"/>
              <a:gd name="connsiteY27" fmla="*/ 318718 h 3095864"/>
              <a:gd name="connsiteX28" fmla="*/ 1236331 w 3647610"/>
              <a:gd name="connsiteY28" fmla="*/ 109168 h 3095864"/>
              <a:gd name="connsiteX29" fmla="*/ 1512556 w 3647610"/>
              <a:gd name="connsiteY29" fmla="*/ 23443 h 3095864"/>
              <a:gd name="connsiteX30" fmla="*/ 1684006 w 3647610"/>
              <a:gd name="connsiteY30" fmla="*/ 4393 h 309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47610" h="3095864">
                <a:moveTo>
                  <a:pt x="1684006" y="4393"/>
                </a:moveTo>
                <a:cubicBezTo>
                  <a:pt x="1796718" y="17093"/>
                  <a:pt x="2036431" y="47255"/>
                  <a:pt x="2188831" y="99643"/>
                </a:cubicBezTo>
                <a:cubicBezTo>
                  <a:pt x="2341231" y="152031"/>
                  <a:pt x="2477756" y="229818"/>
                  <a:pt x="2598406" y="318718"/>
                </a:cubicBezTo>
                <a:cubicBezTo>
                  <a:pt x="2719056" y="407618"/>
                  <a:pt x="2820656" y="494931"/>
                  <a:pt x="2912731" y="633043"/>
                </a:cubicBezTo>
                <a:cubicBezTo>
                  <a:pt x="3004806" y="771155"/>
                  <a:pt x="3098469" y="985468"/>
                  <a:pt x="3150856" y="1147393"/>
                </a:cubicBezTo>
                <a:cubicBezTo>
                  <a:pt x="3203244" y="1309318"/>
                  <a:pt x="3219119" y="1480768"/>
                  <a:pt x="3227056" y="1604593"/>
                </a:cubicBezTo>
                <a:cubicBezTo>
                  <a:pt x="3234994" y="1728418"/>
                  <a:pt x="3166731" y="1783981"/>
                  <a:pt x="3198481" y="1890343"/>
                </a:cubicBezTo>
                <a:cubicBezTo>
                  <a:pt x="3230231" y="1996706"/>
                  <a:pt x="3342944" y="2128468"/>
                  <a:pt x="3417556" y="2242768"/>
                </a:cubicBezTo>
                <a:cubicBezTo>
                  <a:pt x="3492169" y="2357068"/>
                  <a:pt x="3665206" y="2522168"/>
                  <a:pt x="3646156" y="2576143"/>
                </a:cubicBezTo>
                <a:cubicBezTo>
                  <a:pt x="3627106" y="2630118"/>
                  <a:pt x="3412794" y="2577731"/>
                  <a:pt x="3303256" y="2566618"/>
                </a:cubicBezTo>
                <a:cubicBezTo>
                  <a:pt x="3193719" y="2555506"/>
                  <a:pt x="3065131" y="2509468"/>
                  <a:pt x="2988931" y="2509468"/>
                </a:cubicBezTo>
                <a:cubicBezTo>
                  <a:pt x="2912731" y="2509468"/>
                  <a:pt x="2914318" y="2518993"/>
                  <a:pt x="2846056" y="2566618"/>
                </a:cubicBezTo>
                <a:cubicBezTo>
                  <a:pt x="2777794" y="2614243"/>
                  <a:pt x="2687306" y="2725368"/>
                  <a:pt x="2579356" y="2795218"/>
                </a:cubicBezTo>
                <a:cubicBezTo>
                  <a:pt x="2471406" y="2865068"/>
                  <a:pt x="2336469" y="2936505"/>
                  <a:pt x="2198356" y="2985718"/>
                </a:cubicBezTo>
                <a:cubicBezTo>
                  <a:pt x="2060243" y="3034931"/>
                  <a:pt x="1896731" y="3079381"/>
                  <a:pt x="1750681" y="3090493"/>
                </a:cubicBezTo>
                <a:cubicBezTo>
                  <a:pt x="1604631" y="3101605"/>
                  <a:pt x="1477631" y="3098430"/>
                  <a:pt x="1322056" y="3052393"/>
                </a:cubicBezTo>
                <a:cubicBezTo>
                  <a:pt x="1166481" y="3006356"/>
                  <a:pt x="969631" y="2920631"/>
                  <a:pt x="817231" y="2814268"/>
                </a:cubicBezTo>
                <a:cubicBezTo>
                  <a:pt x="664831" y="2707906"/>
                  <a:pt x="507668" y="2547568"/>
                  <a:pt x="407656" y="2414218"/>
                </a:cubicBezTo>
                <a:cubicBezTo>
                  <a:pt x="307644" y="2280868"/>
                  <a:pt x="261606" y="2171330"/>
                  <a:pt x="217156" y="2014168"/>
                </a:cubicBezTo>
                <a:cubicBezTo>
                  <a:pt x="172706" y="1857006"/>
                  <a:pt x="131431" y="1642693"/>
                  <a:pt x="140956" y="1471243"/>
                </a:cubicBezTo>
                <a:cubicBezTo>
                  <a:pt x="150481" y="1299793"/>
                  <a:pt x="250493" y="1083893"/>
                  <a:pt x="274306" y="985468"/>
                </a:cubicBezTo>
                <a:cubicBezTo>
                  <a:pt x="298118" y="887043"/>
                  <a:pt x="299706" y="934668"/>
                  <a:pt x="283831" y="880693"/>
                </a:cubicBezTo>
                <a:cubicBezTo>
                  <a:pt x="267956" y="826718"/>
                  <a:pt x="218743" y="745755"/>
                  <a:pt x="179056" y="661618"/>
                </a:cubicBezTo>
                <a:cubicBezTo>
                  <a:pt x="139369" y="577481"/>
                  <a:pt x="72693" y="447305"/>
                  <a:pt x="45706" y="375868"/>
                </a:cubicBezTo>
                <a:cubicBezTo>
                  <a:pt x="18719" y="304431"/>
                  <a:pt x="-24144" y="247281"/>
                  <a:pt x="17131" y="232993"/>
                </a:cubicBezTo>
                <a:cubicBezTo>
                  <a:pt x="58406" y="218706"/>
                  <a:pt x="204456" y="266331"/>
                  <a:pt x="293356" y="290143"/>
                </a:cubicBezTo>
                <a:cubicBezTo>
                  <a:pt x="382256" y="313956"/>
                  <a:pt x="463219" y="371106"/>
                  <a:pt x="550531" y="375868"/>
                </a:cubicBezTo>
                <a:cubicBezTo>
                  <a:pt x="637843" y="380630"/>
                  <a:pt x="702931" y="363168"/>
                  <a:pt x="817231" y="318718"/>
                </a:cubicBezTo>
                <a:cubicBezTo>
                  <a:pt x="931531" y="274268"/>
                  <a:pt x="1120443" y="158381"/>
                  <a:pt x="1236331" y="109168"/>
                </a:cubicBezTo>
                <a:cubicBezTo>
                  <a:pt x="1352218" y="59956"/>
                  <a:pt x="1439531" y="37730"/>
                  <a:pt x="1512556" y="23443"/>
                </a:cubicBezTo>
                <a:cubicBezTo>
                  <a:pt x="1585581" y="9156"/>
                  <a:pt x="1571294" y="-8307"/>
                  <a:pt x="1684006" y="4393"/>
                </a:cubicBezTo>
                <a:close/>
              </a:path>
            </a:pathLst>
          </a:custGeom>
          <a:solidFill>
            <a:schemeClr val="bg1">
              <a:alpha val="67000"/>
            </a:schemeClr>
          </a:solidFill>
          <a:ln w="57150">
            <a:solidFill>
              <a:schemeClr val="tx1"/>
            </a:solidFill>
            <a:prstDash val="sysDash"/>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a:ln>
                <a:noFill/>
              </a:ln>
              <a:solidFill>
                <a:schemeClr val="tx1"/>
              </a:solidFill>
              <a:effectLst/>
              <a:latin typeface="Helvetica" pitchFamily="34" charset="0"/>
            </a:endParaRPr>
          </a:p>
        </p:txBody>
      </p:sp>
      <p:sp>
        <p:nvSpPr>
          <p:cNvPr id="214018" name="Rectangle 2"/>
          <p:cNvSpPr>
            <a:spLocks noChangeArrowheads="1"/>
          </p:cNvSpPr>
          <p:nvPr/>
        </p:nvSpPr>
        <p:spPr bwMode="auto">
          <a:xfrm>
            <a:off x="586244" y="12699"/>
            <a:ext cx="2919277" cy="762000"/>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600" dirty="0"/>
              <a:t>SIR  Phasing</a:t>
            </a:r>
          </a:p>
        </p:txBody>
      </p:sp>
      <p:sp>
        <p:nvSpPr>
          <p:cNvPr id="7" name="Rectangle 6"/>
          <p:cNvSpPr/>
          <p:nvPr/>
        </p:nvSpPr>
        <p:spPr>
          <a:xfrm>
            <a:off x="5234356" y="260577"/>
            <a:ext cx="5162914" cy="707886"/>
          </a:xfrm>
          <a:prstGeom prst="rect">
            <a:avLst/>
          </a:prstGeom>
        </p:spPr>
        <p:txBody>
          <a:bodyPr wrap="square">
            <a:spAutoFit/>
          </a:bodyPr>
          <a:lstStyle/>
          <a:p>
            <a:pPr lvl="0" algn="l">
              <a:defRPr/>
            </a:pPr>
            <a:r>
              <a:rPr lang="en-US" sz="2000" dirty="0">
                <a:solidFill>
                  <a:srgbClr val="DFDEF6">
                    <a:lumMod val="10000"/>
                  </a:srgbClr>
                </a:solidFill>
                <a:latin typeface="Courier New" pitchFamily="49" charset="0"/>
                <a:cs typeface="Courier New" pitchFamily="49" charset="0"/>
              </a:rPr>
              <a:t>H K L  </a:t>
            </a:r>
            <a:r>
              <a:rPr lang="en-US" sz="1600" dirty="0">
                <a:solidFill>
                  <a:srgbClr val="6666FF"/>
                </a:solidFill>
                <a:cs typeface="Courier New" pitchFamily="49" charset="0"/>
              </a:rPr>
              <a:t>|F</a:t>
            </a:r>
            <a:r>
              <a:rPr lang="en-US" sz="1600" baseline="-25000" dirty="0">
                <a:solidFill>
                  <a:srgbClr val="6666FF"/>
                </a:solidFill>
                <a:cs typeface="Courier New" pitchFamily="49" charset="0"/>
              </a:rPr>
              <a:t>P</a:t>
            </a:r>
            <a:r>
              <a:rPr lang="en-US" sz="1600" dirty="0">
                <a:solidFill>
                  <a:srgbClr val="6666FF"/>
                </a:solidFill>
                <a:cs typeface="Courier New" pitchFamily="49" charset="0"/>
              </a:rPr>
              <a:t>|</a:t>
            </a:r>
            <a:r>
              <a:rPr lang="en-US" sz="1600" dirty="0">
                <a:solidFill>
                  <a:srgbClr val="DFDEF6">
                    <a:lumMod val="10000"/>
                  </a:srgbClr>
                </a:solidFill>
                <a:cs typeface="Courier New" pitchFamily="49" charset="0"/>
              </a:rPr>
              <a:t>  </a:t>
            </a:r>
            <a:r>
              <a:rPr lang="en-US" sz="1600" dirty="0">
                <a:solidFill>
                  <a:srgbClr val="33CC33"/>
                </a:solidFill>
                <a:cs typeface="Courier New" pitchFamily="49" charset="0"/>
              </a:rPr>
              <a:t>|</a:t>
            </a:r>
            <a:r>
              <a:rPr lang="en-US" sz="1600" dirty="0">
                <a:solidFill>
                  <a:srgbClr val="00CC00"/>
                </a:solidFill>
                <a:cs typeface="Courier New" pitchFamily="49" charset="0"/>
              </a:rPr>
              <a:t>F</a:t>
            </a:r>
            <a:r>
              <a:rPr lang="en-US" sz="1600" baseline="-25000" dirty="0">
                <a:solidFill>
                  <a:srgbClr val="00CC00"/>
                </a:solidFill>
                <a:cs typeface="Courier New" pitchFamily="49" charset="0"/>
              </a:rPr>
              <a:t>PH </a:t>
            </a:r>
            <a:r>
              <a:rPr lang="en-US" sz="1600" dirty="0">
                <a:solidFill>
                  <a:srgbClr val="00CC00"/>
                </a:solidFill>
                <a:cs typeface="Courier New" pitchFamily="49" charset="0"/>
              </a:rPr>
              <a:t>(+)| </a:t>
            </a:r>
            <a:r>
              <a:rPr lang="en-US" sz="1600" b="0" dirty="0">
                <a:solidFill>
                  <a:srgbClr val="00CC00"/>
                </a:solidFill>
                <a:cs typeface="Courier New" pitchFamily="49" charset="0"/>
              </a:rPr>
              <a:t>|F</a:t>
            </a:r>
            <a:r>
              <a:rPr lang="en-US" sz="1600" b="0" baseline="-25000" dirty="0">
                <a:solidFill>
                  <a:srgbClr val="00CC00"/>
                </a:solidFill>
                <a:cs typeface="Courier New" pitchFamily="49" charset="0"/>
              </a:rPr>
              <a:t>PH </a:t>
            </a:r>
            <a:r>
              <a:rPr lang="en-US" sz="1600" b="0" dirty="0">
                <a:solidFill>
                  <a:srgbClr val="00CC00"/>
                </a:solidFill>
                <a:cs typeface="Courier New" pitchFamily="49" charset="0"/>
              </a:rPr>
              <a:t>(-)|   </a:t>
            </a:r>
            <a:r>
              <a:rPr lang="en-US" sz="1600" b="0" dirty="0">
                <a:solidFill>
                  <a:srgbClr val="FF9933"/>
                </a:solidFill>
                <a:cs typeface="Courier New" pitchFamily="49" charset="0"/>
              </a:rPr>
              <a:t>|</a:t>
            </a:r>
            <a:r>
              <a:rPr lang="en-US" sz="1600" dirty="0">
                <a:solidFill>
                  <a:srgbClr val="FF9933"/>
                </a:solidFill>
                <a:cs typeface="Courier New" pitchFamily="49" charset="0"/>
              </a:rPr>
              <a:t>F</a:t>
            </a:r>
            <a:r>
              <a:rPr lang="en-US" sz="1600" baseline="-25000" dirty="0">
                <a:solidFill>
                  <a:srgbClr val="FF9933"/>
                </a:solidFill>
                <a:cs typeface="Courier New" pitchFamily="49" charset="0"/>
              </a:rPr>
              <a:t>PH </a:t>
            </a:r>
            <a:r>
              <a:rPr lang="en-US" sz="1600" dirty="0">
                <a:solidFill>
                  <a:srgbClr val="FF9933"/>
                </a:solidFill>
                <a:cs typeface="Courier New" pitchFamily="49" charset="0"/>
              </a:rPr>
              <a:t>(+)| </a:t>
            </a:r>
            <a:r>
              <a:rPr lang="en-US" sz="1600" b="0" dirty="0">
                <a:solidFill>
                  <a:srgbClr val="FF9933"/>
                </a:solidFill>
                <a:cs typeface="Courier New" pitchFamily="49" charset="0"/>
              </a:rPr>
              <a:t>|F</a:t>
            </a:r>
            <a:r>
              <a:rPr lang="en-US" sz="1600" b="0" baseline="-25000" dirty="0">
                <a:solidFill>
                  <a:srgbClr val="FF9933"/>
                </a:solidFill>
                <a:cs typeface="Courier New" pitchFamily="49" charset="0"/>
              </a:rPr>
              <a:t>PH </a:t>
            </a:r>
            <a:r>
              <a:rPr lang="en-US" sz="1600" b="0" dirty="0">
                <a:solidFill>
                  <a:srgbClr val="FF9933"/>
                </a:solidFill>
                <a:cs typeface="Courier New" pitchFamily="49" charset="0"/>
              </a:rPr>
              <a:t>(-)|</a:t>
            </a:r>
            <a:endParaRPr lang="en-US" sz="2000" b="0" dirty="0">
              <a:solidFill>
                <a:srgbClr val="FF9933"/>
              </a:solidFill>
              <a:cs typeface="Courier New" pitchFamily="49" charset="0"/>
            </a:endParaRPr>
          </a:p>
          <a:p>
            <a:pPr lvl="0" algn="l">
              <a:defRPr/>
            </a:pPr>
            <a:r>
              <a:rPr lang="en-US" sz="2000" dirty="0">
                <a:solidFill>
                  <a:srgbClr val="DFDEF6">
                    <a:lumMod val="10000"/>
                  </a:srgbClr>
                </a:solidFill>
                <a:latin typeface="Courier New" pitchFamily="49" charset="0"/>
                <a:cs typeface="Courier New" pitchFamily="49" charset="0"/>
              </a:rPr>
              <a:t>9 2 1 </a:t>
            </a:r>
            <a:r>
              <a:rPr lang="en-US" sz="2000" dirty="0">
                <a:solidFill>
                  <a:srgbClr val="3366FF"/>
                </a:solidFill>
                <a:effectLst/>
                <a:latin typeface="Courier New" pitchFamily="49" charset="0"/>
                <a:cs typeface="Courier New" pitchFamily="49" charset="0"/>
              </a:rPr>
              <a:t>486</a:t>
            </a:r>
            <a:r>
              <a:rPr lang="en-US" sz="2000" dirty="0">
                <a:solidFill>
                  <a:srgbClr val="6666FF"/>
                </a:solidFill>
                <a:latin typeface="Courier New" pitchFamily="49" charset="0"/>
                <a:cs typeface="Courier New" pitchFamily="49" charset="0"/>
              </a:rPr>
              <a:t>  </a:t>
            </a:r>
            <a:r>
              <a:rPr lang="en-US" sz="2000" dirty="0">
                <a:solidFill>
                  <a:srgbClr val="33CC33"/>
                </a:solidFill>
                <a:latin typeface="Courier New" pitchFamily="49" charset="0"/>
                <a:cs typeface="Courier New" pitchFamily="49" charset="0"/>
              </a:rPr>
              <a:t>586 </a:t>
            </a:r>
            <a:r>
              <a:rPr lang="en-US" sz="2000" b="0" dirty="0">
                <a:solidFill>
                  <a:srgbClr val="33CC33"/>
                </a:solidFill>
                <a:latin typeface="Courier New" pitchFamily="49" charset="0"/>
                <a:cs typeface="Courier New" pitchFamily="49" charset="0"/>
              </a:rPr>
              <a:t>611</a:t>
            </a:r>
            <a:r>
              <a:rPr lang="en-US" sz="2000" dirty="0">
                <a:solidFill>
                  <a:srgbClr val="6666FF"/>
                </a:solidFill>
                <a:latin typeface="Courier New" pitchFamily="49" charset="0"/>
                <a:cs typeface="Courier New" pitchFamily="49" charset="0"/>
              </a:rPr>
              <a:t>   </a:t>
            </a:r>
            <a:r>
              <a:rPr lang="en-US" sz="2000" dirty="0">
                <a:solidFill>
                  <a:srgbClr val="FF9933"/>
                </a:solidFill>
                <a:latin typeface="Courier New" pitchFamily="49" charset="0"/>
                <a:cs typeface="Courier New" pitchFamily="49" charset="0"/>
              </a:rPr>
              <a:t>536 </a:t>
            </a:r>
            <a:r>
              <a:rPr lang="en-US" sz="2000" b="0" dirty="0">
                <a:solidFill>
                  <a:srgbClr val="FF9933"/>
                </a:solidFill>
                <a:latin typeface="Courier New" pitchFamily="49" charset="0"/>
                <a:cs typeface="Courier New" pitchFamily="49" charset="0"/>
              </a:rPr>
              <a:t>499</a:t>
            </a:r>
          </a:p>
        </p:txBody>
      </p:sp>
      <p:sp>
        <p:nvSpPr>
          <p:cNvPr id="4" name="Rectangle 3"/>
          <p:cNvSpPr/>
          <p:nvPr/>
        </p:nvSpPr>
        <p:spPr bwMode="auto">
          <a:xfrm>
            <a:off x="7557784" y="142688"/>
            <a:ext cx="2488123" cy="707886"/>
          </a:xfrm>
          <a:prstGeom prst="rect">
            <a:avLst/>
          </a:prstGeom>
          <a:solidFill>
            <a:schemeClr val="bg1"/>
          </a:solidFill>
          <a:ln w="571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Helvetica" pitchFamily="34" charset="0"/>
            </a:endParaRPr>
          </a:p>
        </p:txBody>
      </p:sp>
      <p:sp>
        <p:nvSpPr>
          <p:cNvPr id="48" name="Text Box 25"/>
          <p:cNvSpPr txBox="1">
            <a:spLocks noChangeArrowheads="1"/>
          </p:cNvSpPr>
          <p:nvPr/>
        </p:nvSpPr>
        <p:spPr bwMode="auto">
          <a:xfrm>
            <a:off x="482921" y="662145"/>
            <a:ext cx="32607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2000" dirty="0"/>
              <a:t>Which of the following is the best choice of </a:t>
            </a:r>
            <a:r>
              <a:rPr lang="en-US" altLang="en-US" sz="2000" dirty="0" err="1">
                <a:solidFill>
                  <a:srgbClr val="3366FF"/>
                </a:solidFill>
              </a:rPr>
              <a:t>F</a:t>
            </a:r>
            <a:r>
              <a:rPr lang="en-US" altLang="en-US" sz="2000" baseline="-25000" dirty="0" err="1">
                <a:solidFill>
                  <a:srgbClr val="3366FF"/>
                </a:solidFill>
              </a:rPr>
              <a:t>p</a:t>
            </a:r>
            <a:r>
              <a:rPr lang="en-US" altLang="en-US" sz="2000" dirty="0"/>
              <a:t>?</a:t>
            </a:r>
            <a:endParaRPr lang="en-US" altLang="en-US" sz="5400" dirty="0"/>
          </a:p>
        </p:txBody>
      </p:sp>
      <p:sp>
        <p:nvSpPr>
          <p:cNvPr id="83" name="Text Box 77"/>
          <p:cNvSpPr txBox="1">
            <a:spLocks noChangeArrowheads="1"/>
          </p:cNvSpPr>
          <p:nvPr/>
        </p:nvSpPr>
        <p:spPr bwMode="auto">
          <a:xfrm>
            <a:off x="773434" y="2065495"/>
            <a:ext cx="5207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a)</a:t>
            </a:r>
          </a:p>
          <a:p>
            <a:endParaRPr lang="en-US" altLang="en-US"/>
          </a:p>
          <a:p>
            <a:endParaRPr lang="en-US" altLang="en-US"/>
          </a:p>
          <a:p>
            <a:endParaRPr lang="en-US" altLang="en-US"/>
          </a:p>
          <a:p>
            <a:r>
              <a:rPr lang="en-US" altLang="en-US"/>
              <a:t>b)</a:t>
            </a:r>
          </a:p>
          <a:p>
            <a:endParaRPr lang="en-US" altLang="en-US"/>
          </a:p>
          <a:p>
            <a:endParaRPr lang="en-US" altLang="en-US"/>
          </a:p>
          <a:p>
            <a:endParaRPr lang="en-US" altLang="en-US"/>
          </a:p>
          <a:p>
            <a:r>
              <a:rPr lang="en-US" altLang="en-US"/>
              <a:t>c)</a:t>
            </a:r>
          </a:p>
        </p:txBody>
      </p:sp>
      <p:sp>
        <p:nvSpPr>
          <p:cNvPr id="84" name="Text Box 78"/>
          <p:cNvSpPr txBox="1">
            <a:spLocks noChangeArrowheads="1"/>
          </p:cNvSpPr>
          <p:nvPr/>
        </p:nvSpPr>
        <p:spPr bwMode="auto">
          <a:xfrm>
            <a:off x="429769" y="6543038"/>
            <a:ext cx="331052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t>Radius of circle is approximately </a:t>
            </a:r>
            <a:r>
              <a:rPr lang="en-US" altLang="en-US" sz="1400" dirty="0">
                <a:solidFill>
                  <a:srgbClr val="3366FF"/>
                </a:solidFill>
              </a:rPr>
              <a:t>|</a:t>
            </a:r>
            <a:r>
              <a:rPr lang="en-US" altLang="en-US" sz="1400" dirty="0" err="1">
                <a:solidFill>
                  <a:srgbClr val="3366FF"/>
                </a:solidFill>
              </a:rPr>
              <a:t>F</a:t>
            </a:r>
            <a:r>
              <a:rPr lang="en-US" altLang="en-US" sz="1400" baseline="-25000" dirty="0" err="1">
                <a:solidFill>
                  <a:srgbClr val="3366FF"/>
                </a:solidFill>
              </a:rPr>
              <a:t>p</a:t>
            </a:r>
            <a:r>
              <a:rPr lang="en-US" altLang="en-US" sz="1400" dirty="0"/>
              <a:t>|</a:t>
            </a:r>
          </a:p>
        </p:txBody>
      </p:sp>
      <p:sp>
        <p:nvSpPr>
          <p:cNvPr id="86" name="Line 6"/>
          <p:cNvSpPr>
            <a:spLocks noChangeShapeType="1"/>
          </p:cNvSpPr>
          <p:nvPr/>
        </p:nvSpPr>
        <p:spPr bwMode="auto">
          <a:xfrm>
            <a:off x="6621240" y="1911679"/>
            <a:ext cx="2594" cy="298825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 name="Line 7"/>
          <p:cNvSpPr>
            <a:spLocks noChangeShapeType="1"/>
          </p:cNvSpPr>
          <p:nvPr/>
        </p:nvSpPr>
        <p:spPr bwMode="auto">
          <a:xfrm flipH="1">
            <a:off x="5131251" y="3413839"/>
            <a:ext cx="298826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 name="Oval 9"/>
          <p:cNvSpPr>
            <a:spLocks noChangeAspect="1" noChangeArrowheads="1"/>
          </p:cNvSpPr>
          <p:nvPr/>
        </p:nvSpPr>
        <p:spPr bwMode="auto">
          <a:xfrm>
            <a:off x="5168114" y="1966045"/>
            <a:ext cx="2904589" cy="2901981"/>
          </a:xfrm>
          <a:prstGeom prst="ellipse">
            <a:avLst/>
          </a:prstGeom>
          <a:noFill/>
          <a:ln w="57150" algn="ctr">
            <a:solidFill>
              <a:srgbClr val="33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n-US"/>
          </a:p>
        </p:txBody>
      </p:sp>
      <p:sp>
        <p:nvSpPr>
          <p:cNvPr id="89" name="Text Box 36"/>
          <p:cNvSpPr txBox="1">
            <a:spLocks noChangeArrowheads="1"/>
          </p:cNvSpPr>
          <p:nvPr/>
        </p:nvSpPr>
        <p:spPr bwMode="auto">
          <a:xfrm>
            <a:off x="8007965" y="3413839"/>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90" name="Text Box 37"/>
          <p:cNvSpPr txBox="1">
            <a:spLocks noChangeArrowheads="1"/>
          </p:cNvSpPr>
          <p:nvPr/>
        </p:nvSpPr>
        <p:spPr bwMode="auto">
          <a:xfrm>
            <a:off x="6664287" y="1797274"/>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91" name="Text Box 40"/>
          <p:cNvSpPr txBox="1">
            <a:spLocks noChangeArrowheads="1"/>
          </p:cNvSpPr>
          <p:nvPr/>
        </p:nvSpPr>
        <p:spPr bwMode="auto">
          <a:xfrm>
            <a:off x="4924086" y="3413839"/>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93" name="Text Box 42"/>
          <p:cNvSpPr txBox="1">
            <a:spLocks noChangeArrowheads="1"/>
          </p:cNvSpPr>
          <p:nvPr/>
        </p:nvSpPr>
        <p:spPr bwMode="auto">
          <a:xfrm>
            <a:off x="6638435" y="4813594"/>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200" b="0" dirty="0"/>
              <a:t>-500</a:t>
            </a:r>
          </a:p>
        </p:txBody>
      </p:sp>
      <p:sp>
        <p:nvSpPr>
          <p:cNvPr id="97" name="Line 26"/>
          <p:cNvSpPr>
            <a:spLocks noChangeShapeType="1"/>
          </p:cNvSpPr>
          <p:nvPr/>
        </p:nvSpPr>
        <p:spPr bwMode="auto">
          <a:xfrm>
            <a:off x="6555611" y="1905183"/>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8" name="Line 28"/>
          <p:cNvSpPr>
            <a:spLocks noChangeShapeType="1"/>
          </p:cNvSpPr>
          <p:nvPr/>
        </p:nvSpPr>
        <p:spPr bwMode="auto">
          <a:xfrm rot="16200000">
            <a:off x="8057707"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 name="Line 31"/>
          <p:cNvSpPr>
            <a:spLocks noChangeShapeType="1"/>
          </p:cNvSpPr>
          <p:nvPr/>
        </p:nvSpPr>
        <p:spPr bwMode="auto">
          <a:xfrm>
            <a:off x="6555611" y="4024980"/>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 name="Line 32"/>
          <p:cNvSpPr>
            <a:spLocks noChangeShapeType="1"/>
          </p:cNvSpPr>
          <p:nvPr/>
        </p:nvSpPr>
        <p:spPr bwMode="auto">
          <a:xfrm>
            <a:off x="6555611" y="4914240"/>
            <a:ext cx="13385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 name="Line 27"/>
          <p:cNvSpPr>
            <a:spLocks noChangeShapeType="1"/>
          </p:cNvSpPr>
          <p:nvPr/>
        </p:nvSpPr>
        <p:spPr bwMode="auto">
          <a:xfrm rot="16200000">
            <a:off x="7162065"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 name="Line 27"/>
          <p:cNvSpPr>
            <a:spLocks noChangeShapeType="1"/>
          </p:cNvSpPr>
          <p:nvPr/>
        </p:nvSpPr>
        <p:spPr bwMode="auto">
          <a:xfrm rot="16200000">
            <a:off x="5961717"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 name="Line 31"/>
          <p:cNvSpPr>
            <a:spLocks noChangeShapeType="1"/>
          </p:cNvSpPr>
          <p:nvPr/>
        </p:nvSpPr>
        <p:spPr bwMode="auto">
          <a:xfrm>
            <a:off x="6555611" y="282596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 name="Text Box 4"/>
          <p:cNvSpPr txBox="1">
            <a:spLocks noChangeArrowheads="1"/>
          </p:cNvSpPr>
          <p:nvPr/>
        </p:nvSpPr>
        <p:spPr bwMode="auto">
          <a:xfrm>
            <a:off x="5952603" y="1531614"/>
            <a:ext cx="13388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0" dirty="0"/>
              <a:t>Imaginary axis</a:t>
            </a:r>
          </a:p>
        </p:txBody>
      </p:sp>
      <p:cxnSp>
        <p:nvCxnSpPr>
          <p:cNvPr id="105" name="Straight Arrow Connector 104"/>
          <p:cNvCxnSpPr/>
          <p:nvPr/>
        </p:nvCxnSpPr>
        <p:spPr bwMode="auto">
          <a:xfrm flipV="1">
            <a:off x="6183808" y="3409401"/>
            <a:ext cx="443160" cy="720234"/>
          </a:xfrm>
          <a:prstGeom prst="straightConnector1">
            <a:avLst/>
          </a:prstGeom>
          <a:noFill/>
          <a:ln w="57150" cap="flat" cmpd="sng" algn="ctr">
            <a:solidFill>
              <a:srgbClr val="FF0000"/>
            </a:solidFill>
            <a:prstDash val="solid"/>
            <a:round/>
            <a:headEnd type="none" w="med" len="med"/>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 name="Text Box 43"/>
          <p:cNvSpPr txBox="1">
            <a:spLocks noChangeArrowheads="1"/>
          </p:cNvSpPr>
          <p:nvPr/>
        </p:nvSpPr>
        <p:spPr bwMode="auto">
          <a:xfrm>
            <a:off x="7667814" y="2023760"/>
            <a:ext cx="680301"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solidFill>
                  <a:srgbClr val="3366FF"/>
                </a:solidFill>
              </a:rPr>
              <a:t>|F</a:t>
            </a:r>
            <a:r>
              <a:rPr lang="en-US" altLang="en-US" sz="2000" baseline="-25000" dirty="0">
                <a:solidFill>
                  <a:srgbClr val="3366FF"/>
                </a:solidFill>
              </a:rPr>
              <a:t>P </a:t>
            </a:r>
            <a:r>
              <a:rPr lang="en-US" altLang="en-US" sz="2000" dirty="0">
                <a:solidFill>
                  <a:srgbClr val="3366FF"/>
                </a:solidFill>
              </a:rPr>
              <a:t>|</a:t>
            </a:r>
          </a:p>
        </p:txBody>
      </p:sp>
      <p:sp>
        <p:nvSpPr>
          <p:cNvPr id="108" name="Oval 9"/>
          <p:cNvSpPr>
            <a:spLocks noChangeAspect="1" noChangeArrowheads="1"/>
          </p:cNvSpPr>
          <p:nvPr/>
        </p:nvSpPr>
        <p:spPr bwMode="auto">
          <a:xfrm>
            <a:off x="4427884" y="2385498"/>
            <a:ext cx="3505388" cy="3502240"/>
          </a:xfrm>
          <a:prstGeom prst="ellipse">
            <a:avLst/>
          </a:prstGeom>
          <a:noFill/>
          <a:ln w="57150" algn="ctr">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n-US"/>
          </a:p>
        </p:txBody>
      </p:sp>
      <p:sp>
        <p:nvSpPr>
          <p:cNvPr id="109" name="Text Box 3"/>
          <p:cNvSpPr txBox="1">
            <a:spLocks noChangeArrowheads="1"/>
          </p:cNvSpPr>
          <p:nvPr/>
        </p:nvSpPr>
        <p:spPr bwMode="auto">
          <a:xfrm>
            <a:off x="8147031" y="3212676"/>
            <a:ext cx="602650" cy="20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400" b="0" dirty="0"/>
              <a:t>Real axis</a:t>
            </a:r>
          </a:p>
        </p:txBody>
      </p:sp>
      <p:sp>
        <p:nvSpPr>
          <p:cNvPr id="110" name="Rectangle 109"/>
          <p:cNvSpPr/>
          <p:nvPr/>
        </p:nvSpPr>
        <p:spPr>
          <a:xfrm>
            <a:off x="7342573" y="5408358"/>
            <a:ext cx="1210671" cy="397032"/>
          </a:xfrm>
          <a:prstGeom prst="rect">
            <a:avLst/>
          </a:prstGeom>
          <a:effectLst/>
        </p:spPr>
        <p:txBody>
          <a:bodyPr wrap="none">
            <a:spAutoFit/>
          </a:bodyPr>
          <a:lstStyle/>
          <a:p>
            <a:r>
              <a:rPr lang="en-US" sz="2400">
                <a:solidFill>
                  <a:srgbClr val="33CC33"/>
                </a:solidFill>
                <a:effectLst>
                  <a:glow rad="228600">
                    <a:schemeClr val="bg1"/>
                  </a:glow>
                </a:effectLst>
              </a:rPr>
              <a:t>|F</a:t>
            </a:r>
            <a:r>
              <a:rPr lang="en-US" sz="2400" baseline="-25000">
                <a:solidFill>
                  <a:srgbClr val="33CC33"/>
                </a:solidFill>
                <a:effectLst>
                  <a:glow rad="228600">
                    <a:schemeClr val="bg1"/>
                  </a:glow>
                </a:effectLst>
              </a:rPr>
              <a:t>P·Hg</a:t>
            </a:r>
            <a:r>
              <a:rPr lang="en-US" sz="2400">
                <a:solidFill>
                  <a:srgbClr val="33CC33"/>
                </a:solidFill>
                <a:effectLst>
                  <a:glow rad="228600">
                    <a:schemeClr val="bg1"/>
                  </a:glow>
                </a:effectLst>
              </a:rPr>
              <a:t>(+)|</a:t>
            </a:r>
            <a:endParaRPr lang="en-US" sz="1800" dirty="0">
              <a:effectLst>
                <a:glow rad="228600">
                  <a:schemeClr val="bg1"/>
                </a:glow>
              </a:effectLst>
            </a:endParaRPr>
          </a:p>
        </p:txBody>
      </p:sp>
      <p:sp>
        <p:nvSpPr>
          <p:cNvPr id="111" name="Line 30"/>
          <p:cNvSpPr>
            <a:spLocks noChangeShapeType="1"/>
          </p:cNvSpPr>
          <p:nvPr/>
        </p:nvSpPr>
        <p:spPr bwMode="auto">
          <a:xfrm rot="16200000">
            <a:off x="5058034"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2" name="Group 111"/>
          <p:cNvGrpSpPr/>
          <p:nvPr/>
        </p:nvGrpSpPr>
        <p:grpSpPr>
          <a:xfrm>
            <a:off x="5471253" y="2533368"/>
            <a:ext cx="2462018" cy="1491612"/>
            <a:chOff x="4650182" y="2440665"/>
            <a:chExt cx="3766857" cy="2282147"/>
          </a:xfrm>
        </p:grpSpPr>
        <p:sp>
          <p:nvSpPr>
            <p:cNvPr id="113" name="Line 15"/>
            <p:cNvSpPr>
              <a:spLocks noChangeShapeType="1"/>
            </p:cNvSpPr>
            <p:nvPr/>
          </p:nvSpPr>
          <p:spPr bwMode="auto">
            <a:xfrm flipH="1" flipV="1">
              <a:off x="4650182" y="2440665"/>
              <a:ext cx="1765798" cy="1343201"/>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114" name="Line 15"/>
            <p:cNvSpPr>
              <a:spLocks noChangeShapeType="1"/>
            </p:cNvSpPr>
            <p:nvPr/>
          </p:nvSpPr>
          <p:spPr bwMode="auto">
            <a:xfrm>
              <a:off x="6413616" y="3783865"/>
              <a:ext cx="2003423" cy="938947"/>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grpSp>
      <p:grpSp>
        <p:nvGrpSpPr>
          <p:cNvPr id="116" name="Group 115"/>
          <p:cNvGrpSpPr/>
          <p:nvPr/>
        </p:nvGrpSpPr>
        <p:grpSpPr>
          <a:xfrm>
            <a:off x="4955986" y="1832848"/>
            <a:ext cx="3647610" cy="3095864"/>
            <a:chOff x="285615" y="3584262"/>
            <a:chExt cx="3647610" cy="3095864"/>
          </a:xfrm>
        </p:grpSpPr>
        <p:sp>
          <p:nvSpPr>
            <p:cNvPr id="117" name="Text Box 36"/>
            <p:cNvSpPr txBox="1">
              <a:spLocks noChangeArrowheads="1"/>
            </p:cNvSpPr>
            <p:nvPr/>
          </p:nvSpPr>
          <p:spPr bwMode="auto">
            <a:xfrm>
              <a:off x="1744506" y="3754836"/>
              <a:ext cx="532219" cy="475508"/>
            </a:xfrm>
            <a:prstGeom prst="rect">
              <a:avLst/>
            </a:prstGeom>
            <a:solidFill>
              <a:schemeClr val="bg1">
                <a:alpha val="66000"/>
              </a:schemeClr>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90</a:t>
              </a:r>
            </a:p>
          </p:txBody>
        </p:sp>
        <p:sp>
          <p:nvSpPr>
            <p:cNvPr id="118" name="Text Box 37"/>
            <p:cNvSpPr txBox="1">
              <a:spLocks noChangeArrowheads="1"/>
            </p:cNvSpPr>
            <p:nvPr/>
          </p:nvSpPr>
          <p:spPr bwMode="auto">
            <a:xfrm>
              <a:off x="3150670" y="4939824"/>
              <a:ext cx="350451" cy="475508"/>
            </a:xfrm>
            <a:prstGeom prst="rect">
              <a:avLst/>
            </a:prstGeom>
            <a:solidFill>
              <a:schemeClr val="bg1">
                <a:alpha val="66000"/>
              </a:schemeClr>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0</a:t>
              </a:r>
            </a:p>
          </p:txBody>
        </p:sp>
        <p:sp>
          <p:nvSpPr>
            <p:cNvPr id="119" name="Text Box 38"/>
            <p:cNvSpPr txBox="1">
              <a:spLocks noChangeArrowheads="1"/>
            </p:cNvSpPr>
            <p:nvPr/>
          </p:nvSpPr>
          <p:spPr bwMode="auto">
            <a:xfrm>
              <a:off x="420065" y="4887545"/>
              <a:ext cx="713989" cy="475508"/>
            </a:xfrm>
            <a:prstGeom prst="rect">
              <a:avLst/>
            </a:prstGeom>
            <a:solidFill>
              <a:schemeClr val="bg1">
                <a:alpha val="66000"/>
              </a:schemeClr>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180</a:t>
              </a:r>
            </a:p>
          </p:txBody>
        </p:sp>
        <p:sp>
          <p:nvSpPr>
            <p:cNvPr id="120" name="Text Box 41"/>
            <p:cNvSpPr txBox="1">
              <a:spLocks noChangeArrowheads="1"/>
            </p:cNvSpPr>
            <p:nvPr/>
          </p:nvSpPr>
          <p:spPr bwMode="auto">
            <a:xfrm>
              <a:off x="1562736" y="6043665"/>
              <a:ext cx="713989" cy="475508"/>
            </a:xfrm>
            <a:prstGeom prst="rect">
              <a:avLst/>
            </a:prstGeom>
            <a:solidFill>
              <a:schemeClr val="bg1">
                <a:alpha val="66000"/>
              </a:schemeClr>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270</a:t>
              </a:r>
            </a:p>
          </p:txBody>
        </p:sp>
        <p:sp>
          <p:nvSpPr>
            <p:cNvPr id="121" name="Freeform 120"/>
            <p:cNvSpPr/>
            <p:nvPr/>
          </p:nvSpPr>
          <p:spPr>
            <a:xfrm>
              <a:off x="285615" y="3584262"/>
              <a:ext cx="3647610" cy="3095864"/>
            </a:xfrm>
            <a:custGeom>
              <a:avLst/>
              <a:gdLst>
                <a:gd name="connsiteX0" fmla="*/ 1684006 w 3647610"/>
                <a:gd name="connsiteY0" fmla="*/ 4393 h 3095864"/>
                <a:gd name="connsiteX1" fmla="*/ 2188831 w 3647610"/>
                <a:gd name="connsiteY1" fmla="*/ 99643 h 3095864"/>
                <a:gd name="connsiteX2" fmla="*/ 2598406 w 3647610"/>
                <a:gd name="connsiteY2" fmla="*/ 318718 h 3095864"/>
                <a:gd name="connsiteX3" fmla="*/ 2912731 w 3647610"/>
                <a:gd name="connsiteY3" fmla="*/ 633043 h 3095864"/>
                <a:gd name="connsiteX4" fmla="*/ 3150856 w 3647610"/>
                <a:gd name="connsiteY4" fmla="*/ 1147393 h 3095864"/>
                <a:gd name="connsiteX5" fmla="*/ 3227056 w 3647610"/>
                <a:gd name="connsiteY5" fmla="*/ 1604593 h 3095864"/>
                <a:gd name="connsiteX6" fmla="*/ 3198481 w 3647610"/>
                <a:gd name="connsiteY6" fmla="*/ 1890343 h 3095864"/>
                <a:gd name="connsiteX7" fmla="*/ 3417556 w 3647610"/>
                <a:gd name="connsiteY7" fmla="*/ 2242768 h 3095864"/>
                <a:gd name="connsiteX8" fmla="*/ 3646156 w 3647610"/>
                <a:gd name="connsiteY8" fmla="*/ 2576143 h 3095864"/>
                <a:gd name="connsiteX9" fmla="*/ 3303256 w 3647610"/>
                <a:gd name="connsiteY9" fmla="*/ 2566618 h 3095864"/>
                <a:gd name="connsiteX10" fmla="*/ 2988931 w 3647610"/>
                <a:gd name="connsiteY10" fmla="*/ 2509468 h 3095864"/>
                <a:gd name="connsiteX11" fmla="*/ 2846056 w 3647610"/>
                <a:gd name="connsiteY11" fmla="*/ 2566618 h 3095864"/>
                <a:gd name="connsiteX12" fmla="*/ 2579356 w 3647610"/>
                <a:gd name="connsiteY12" fmla="*/ 2795218 h 3095864"/>
                <a:gd name="connsiteX13" fmla="*/ 2198356 w 3647610"/>
                <a:gd name="connsiteY13" fmla="*/ 2985718 h 3095864"/>
                <a:gd name="connsiteX14" fmla="*/ 1750681 w 3647610"/>
                <a:gd name="connsiteY14" fmla="*/ 3090493 h 3095864"/>
                <a:gd name="connsiteX15" fmla="*/ 1322056 w 3647610"/>
                <a:gd name="connsiteY15" fmla="*/ 3052393 h 3095864"/>
                <a:gd name="connsiteX16" fmla="*/ 817231 w 3647610"/>
                <a:gd name="connsiteY16" fmla="*/ 2814268 h 3095864"/>
                <a:gd name="connsiteX17" fmla="*/ 407656 w 3647610"/>
                <a:gd name="connsiteY17" fmla="*/ 2414218 h 3095864"/>
                <a:gd name="connsiteX18" fmla="*/ 217156 w 3647610"/>
                <a:gd name="connsiteY18" fmla="*/ 2014168 h 3095864"/>
                <a:gd name="connsiteX19" fmla="*/ 140956 w 3647610"/>
                <a:gd name="connsiteY19" fmla="*/ 1471243 h 3095864"/>
                <a:gd name="connsiteX20" fmla="*/ 274306 w 3647610"/>
                <a:gd name="connsiteY20" fmla="*/ 985468 h 3095864"/>
                <a:gd name="connsiteX21" fmla="*/ 283831 w 3647610"/>
                <a:gd name="connsiteY21" fmla="*/ 880693 h 3095864"/>
                <a:gd name="connsiteX22" fmla="*/ 179056 w 3647610"/>
                <a:gd name="connsiteY22" fmla="*/ 661618 h 3095864"/>
                <a:gd name="connsiteX23" fmla="*/ 45706 w 3647610"/>
                <a:gd name="connsiteY23" fmla="*/ 375868 h 3095864"/>
                <a:gd name="connsiteX24" fmla="*/ 17131 w 3647610"/>
                <a:gd name="connsiteY24" fmla="*/ 232993 h 3095864"/>
                <a:gd name="connsiteX25" fmla="*/ 293356 w 3647610"/>
                <a:gd name="connsiteY25" fmla="*/ 290143 h 3095864"/>
                <a:gd name="connsiteX26" fmla="*/ 550531 w 3647610"/>
                <a:gd name="connsiteY26" fmla="*/ 375868 h 3095864"/>
                <a:gd name="connsiteX27" fmla="*/ 817231 w 3647610"/>
                <a:gd name="connsiteY27" fmla="*/ 318718 h 3095864"/>
                <a:gd name="connsiteX28" fmla="*/ 1236331 w 3647610"/>
                <a:gd name="connsiteY28" fmla="*/ 109168 h 3095864"/>
                <a:gd name="connsiteX29" fmla="*/ 1512556 w 3647610"/>
                <a:gd name="connsiteY29" fmla="*/ 23443 h 3095864"/>
                <a:gd name="connsiteX30" fmla="*/ 1684006 w 3647610"/>
                <a:gd name="connsiteY30" fmla="*/ 4393 h 309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47610" h="3095864">
                  <a:moveTo>
                    <a:pt x="1684006" y="4393"/>
                  </a:moveTo>
                  <a:cubicBezTo>
                    <a:pt x="1796718" y="17093"/>
                    <a:pt x="2036431" y="47255"/>
                    <a:pt x="2188831" y="99643"/>
                  </a:cubicBezTo>
                  <a:cubicBezTo>
                    <a:pt x="2341231" y="152031"/>
                    <a:pt x="2477756" y="229818"/>
                    <a:pt x="2598406" y="318718"/>
                  </a:cubicBezTo>
                  <a:cubicBezTo>
                    <a:pt x="2719056" y="407618"/>
                    <a:pt x="2820656" y="494931"/>
                    <a:pt x="2912731" y="633043"/>
                  </a:cubicBezTo>
                  <a:cubicBezTo>
                    <a:pt x="3004806" y="771155"/>
                    <a:pt x="3098469" y="985468"/>
                    <a:pt x="3150856" y="1147393"/>
                  </a:cubicBezTo>
                  <a:cubicBezTo>
                    <a:pt x="3203244" y="1309318"/>
                    <a:pt x="3219119" y="1480768"/>
                    <a:pt x="3227056" y="1604593"/>
                  </a:cubicBezTo>
                  <a:cubicBezTo>
                    <a:pt x="3234994" y="1728418"/>
                    <a:pt x="3166731" y="1783981"/>
                    <a:pt x="3198481" y="1890343"/>
                  </a:cubicBezTo>
                  <a:cubicBezTo>
                    <a:pt x="3230231" y="1996706"/>
                    <a:pt x="3342944" y="2128468"/>
                    <a:pt x="3417556" y="2242768"/>
                  </a:cubicBezTo>
                  <a:cubicBezTo>
                    <a:pt x="3492169" y="2357068"/>
                    <a:pt x="3665206" y="2522168"/>
                    <a:pt x="3646156" y="2576143"/>
                  </a:cubicBezTo>
                  <a:cubicBezTo>
                    <a:pt x="3627106" y="2630118"/>
                    <a:pt x="3412794" y="2577731"/>
                    <a:pt x="3303256" y="2566618"/>
                  </a:cubicBezTo>
                  <a:cubicBezTo>
                    <a:pt x="3193719" y="2555506"/>
                    <a:pt x="3065131" y="2509468"/>
                    <a:pt x="2988931" y="2509468"/>
                  </a:cubicBezTo>
                  <a:cubicBezTo>
                    <a:pt x="2912731" y="2509468"/>
                    <a:pt x="2914318" y="2518993"/>
                    <a:pt x="2846056" y="2566618"/>
                  </a:cubicBezTo>
                  <a:cubicBezTo>
                    <a:pt x="2777794" y="2614243"/>
                    <a:pt x="2687306" y="2725368"/>
                    <a:pt x="2579356" y="2795218"/>
                  </a:cubicBezTo>
                  <a:cubicBezTo>
                    <a:pt x="2471406" y="2865068"/>
                    <a:pt x="2336469" y="2936505"/>
                    <a:pt x="2198356" y="2985718"/>
                  </a:cubicBezTo>
                  <a:cubicBezTo>
                    <a:pt x="2060243" y="3034931"/>
                    <a:pt x="1896731" y="3079381"/>
                    <a:pt x="1750681" y="3090493"/>
                  </a:cubicBezTo>
                  <a:cubicBezTo>
                    <a:pt x="1604631" y="3101605"/>
                    <a:pt x="1477631" y="3098430"/>
                    <a:pt x="1322056" y="3052393"/>
                  </a:cubicBezTo>
                  <a:cubicBezTo>
                    <a:pt x="1166481" y="3006356"/>
                    <a:pt x="969631" y="2920631"/>
                    <a:pt x="817231" y="2814268"/>
                  </a:cubicBezTo>
                  <a:cubicBezTo>
                    <a:pt x="664831" y="2707906"/>
                    <a:pt x="507668" y="2547568"/>
                    <a:pt x="407656" y="2414218"/>
                  </a:cubicBezTo>
                  <a:cubicBezTo>
                    <a:pt x="307644" y="2280868"/>
                    <a:pt x="261606" y="2171330"/>
                    <a:pt x="217156" y="2014168"/>
                  </a:cubicBezTo>
                  <a:cubicBezTo>
                    <a:pt x="172706" y="1857006"/>
                    <a:pt x="131431" y="1642693"/>
                    <a:pt x="140956" y="1471243"/>
                  </a:cubicBezTo>
                  <a:cubicBezTo>
                    <a:pt x="150481" y="1299793"/>
                    <a:pt x="250493" y="1083893"/>
                    <a:pt x="274306" y="985468"/>
                  </a:cubicBezTo>
                  <a:cubicBezTo>
                    <a:pt x="298118" y="887043"/>
                    <a:pt x="299706" y="934668"/>
                    <a:pt x="283831" y="880693"/>
                  </a:cubicBezTo>
                  <a:cubicBezTo>
                    <a:pt x="267956" y="826718"/>
                    <a:pt x="218743" y="745755"/>
                    <a:pt x="179056" y="661618"/>
                  </a:cubicBezTo>
                  <a:cubicBezTo>
                    <a:pt x="139369" y="577481"/>
                    <a:pt x="72693" y="447305"/>
                    <a:pt x="45706" y="375868"/>
                  </a:cubicBezTo>
                  <a:cubicBezTo>
                    <a:pt x="18719" y="304431"/>
                    <a:pt x="-24144" y="247281"/>
                    <a:pt x="17131" y="232993"/>
                  </a:cubicBezTo>
                  <a:cubicBezTo>
                    <a:pt x="58406" y="218706"/>
                    <a:pt x="204456" y="266331"/>
                    <a:pt x="293356" y="290143"/>
                  </a:cubicBezTo>
                  <a:cubicBezTo>
                    <a:pt x="382256" y="313956"/>
                    <a:pt x="463219" y="371106"/>
                    <a:pt x="550531" y="375868"/>
                  </a:cubicBezTo>
                  <a:cubicBezTo>
                    <a:pt x="637843" y="380630"/>
                    <a:pt x="702931" y="363168"/>
                    <a:pt x="817231" y="318718"/>
                  </a:cubicBezTo>
                  <a:cubicBezTo>
                    <a:pt x="931531" y="274268"/>
                    <a:pt x="1120443" y="158381"/>
                    <a:pt x="1236331" y="109168"/>
                  </a:cubicBezTo>
                  <a:cubicBezTo>
                    <a:pt x="1352218" y="59956"/>
                    <a:pt x="1439531" y="37730"/>
                    <a:pt x="1512556" y="23443"/>
                  </a:cubicBezTo>
                  <a:cubicBezTo>
                    <a:pt x="1585581" y="9156"/>
                    <a:pt x="1571294" y="-8307"/>
                    <a:pt x="1684006" y="4393"/>
                  </a:cubicBezTo>
                  <a:close/>
                </a:path>
              </a:pathLst>
            </a:custGeom>
            <a:solidFill>
              <a:schemeClr val="bg1">
                <a:alpha val="67000"/>
              </a:schemeClr>
            </a:solidFill>
            <a:ln w="57150">
              <a:solidFill>
                <a:schemeClr val="tx1"/>
              </a:solidFill>
              <a:prstDash val="sysDash"/>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Helvetica" pitchFamily="34" charset="0"/>
              </a:endParaRPr>
            </a:p>
          </p:txBody>
        </p:sp>
      </p:grpSp>
      <p:sp>
        <p:nvSpPr>
          <p:cNvPr id="123" name="Text Box 36"/>
          <p:cNvSpPr txBox="1">
            <a:spLocks noChangeArrowheads="1"/>
          </p:cNvSpPr>
          <p:nvPr/>
        </p:nvSpPr>
        <p:spPr bwMode="auto">
          <a:xfrm>
            <a:off x="2046629" y="1720646"/>
            <a:ext cx="341760" cy="261610"/>
          </a:xfrm>
          <a:prstGeom prst="rect">
            <a:avLst/>
          </a:prstGeom>
          <a:solidFill>
            <a:schemeClr val="bg1">
              <a:alpha val="66000"/>
            </a:schemeClr>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100" dirty="0"/>
              <a:t>90</a:t>
            </a:r>
          </a:p>
        </p:txBody>
      </p:sp>
      <p:sp>
        <p:nvSpPr>
          <p:cNvPr id="124" name="Text Box 37"/>
          <p:cNvSpPr txBox="1">
            <a:spLocks noChangeArrowheads="1"/>
          </p:cNvSpPr>
          <p:nvPr/>
        </p:nvSpPr>
        <p:spPr bwMode="auto">
          <a:xfrm>
            <a:off x="2625167" y="2206491"/>
            <a:ext cx="263214" cy="261610"/>
          </a:xfrm>
          <a:prstGeom prst="rect">
            <a:avLst/>
          </a:prstGeom>
          <a:solidFill>
            <a:schemeClr val="bg1">
              <a:alpha val="66000"/>
            </a:schemeClr>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100" dirty="0"/>
              <a:t>0</a:t>
            </a:r>
          </a:p>
        </p:txBody>
      </p:sp>
      <p:sp>
        <p:nvSpPr>
          <p:cNvPr id="125" name="Text Box 38"/>
          <p:cNvSpPr txBox="1">
            <a:spLocks noChangeArrowheads="1"/>
          </p:cNvSpPr>
          <p:nvPr/>
        </p:nvSpPr>
        <p:spPr bwMode="auto">
          <a:xfrm>
            <a:off x="1501596" y="2185057"/>
            <a:ext cx="420307" cy="261610"/>
          </a:xfrm>
          <a:prstGeom prst="rect">
            <a:avLst/>
          </a:prstGeom>
          <a:solidFill>
            <a:schemeClr val="bg1">
              <a:alpha val="66000"/>
            </a:schemeClr>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100" dirty="0"/>
              <a:t>180</a:t>
            </a:r>
          </a:p>
        </p:txBody>
      </p:sp>
      <p:sp>
        <p:nvSpPr>
          <p:cNvPr id="126" name="Text Box 41"/>
          <p:cNvSpPr txBox="1">
            <a:spLocks noChangeArrowheads="1"/>
          </p:cNvSpPr>
          <p:nvPr/>
        </p:nvSpPr>
        <p:spPr bwMode="auto">
          <a:xfrm>
            <a:off x="1970092" y="2659066"/>
            <a:ext cx="420307" cy="261610"/>
          </a:xfrm>
          <a:prstGeom prst="rect">
            <a:avLst/>
          </a:prstGeom>
          <a:solidFill>
            <a:schemeClr val="bg1">
              <a:alpha val="66000"/>
            </a:schemeClr>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100" dirty="0"/>
              <a:t>270</a:t>
            </a:r>
          </a:p>
        </p:txBody>
      </p:sp>
      <p:sp>
        <p:nvSpPr>
          <p:cNvPr id="82" name="Line 76"/>
          <p:cNvSpPr>
            <a:spLocks noChangeShapeType="1"/>
          </p:cNvSpPr>
          <p:nvPr/>
        </p:nvSpPr>
        <p:spPr bwMode="auto">
          <a:xfrm flipH="1" flipV="1">
            <a:off x="1711749" y="1911679"/>
            <a:ext cx="506310" cy="352254"/>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 name="Freeform 127"/>
          <p:cNvSpPr/>
          <p:nvPr/>
        </p:nvSpPr>
        <p:spPr>
          <a:xfrm>
            <a:off x="1522164" y="3339557"/>
            <a:ext cx="1495523" cy="1269304"/>
          </a:xfrm>
          <a:custGeom>
            <a:avLst/>
            <a:gdLst>
              <a:gd name="connsiteX0" fmla="*/ 1684006 w 3647610"/>
              <a:gd name="connsiteY0" fmla="*/ 4393 h 3095864"/>
              <a:gd name="connsiteX1" fmla="*/ 2188831 w 3647610"/>
              <a:gd name="connsiteY1" fmla="*/ 99643 h 3095864"/>
              <a:gd name="connsiteX2" fmla="*/ 2598406 w 3647610"/>
              <a:gd name="connsiteY2" fmla="*/ 318718 h 3095864"/>
              <a:gd name="connsiteX3" fmla="*/ 2912731 w 3647610"/>
              <a:gd name="connsiteY3" fmla="*/ 633043 h 3095864"/>
              <a:gd name="connsiteX4" fmla="*/ 3150856 w 3647610"/>
              <a:gd name="connsiteY4" fmla="*/ 1147393 h 3095864"/>
              <a:gd name="connsiteX5" fmla="*/ 3227056 w 3647610"/>
              <a:gd name="connsiteY5" fmla="*/ 1604593 h 3095864"/>
              <a:gd name="connsiteX6" fmla="*/ 3198481 w 3647610"/>
              <a:gd name="connsiteY6" fmla="*/ 1890343 h 3095864"/>
              <a:gd name="connsiteX7" fmla="*/ 3417556 w 3647610"/>
              <a:gd name="connsiteY7" fmla="*/ 2242768 h 3095864"/>
              <a:gd name="connsiteX8" fmla="*/ 3646156 w 3647610"/>
              <a:gd name="connsiteY8" fmla="*/ 2576143 h 3095864"/>
              <a:gd name="connsiteX9" fmla="*/ 3303256 w 3647610"/>
              <a:gd name="connsiteY9" fmla="*/ 2566618 h 3095864"/>
              <a:gd name="connsiteX10" fmla="*/ 2988931 w 3647610"/>
              <a:gd name="connsiteY10" fmla="*/ 2509468 h 3095864"/>
              <a:gd name="connsiteX11" fmla="*/ 2846056 w 3647610"/>
              <a:gd name="connsiteY11" fmla="*/ 2566618 h 3095864"/>
              <a:gd name="connsiteX12" fmla="*/ 2579356 w 3647610"/>
              <a:gd name="connsiteY12" fmla="*/ 2795218 h 3095864"/>
              <a:gd name="connsiteX13" fmla="*/ 2198356 w 3647610"/>
              <a:gd name="connsiteY13" fmla="*/ 2985718 h 3095864"/>
              <a:gd name="connsiteX14" fmla="*/ 1750681 w 3647610"/>
              <a:gd name="connsiteY14" fmla="*/ 3090493 h 3095864"/>
              <a:gd name="connsiteX15" fmla="*/ 1322056 w 3647610"/>
              <a:gd name="connsiteY15" fmla="*/ 3052393 h 3095864"/>
              <a:gd name="connsiteX16" fmla="*/ 817231 w 3647610"/>
              <a:gd name="connsiteY16" fmla="*/ 2814268 h 3095864"/>
              <a:gd name="connsiteX17" fmla="*/ 407656 w 3647610"/>
              <a:gd name="connsiteY17" fmla="*/ 2414218 h 3095864"/>
              <a:gd name="connsiteX18" fmla="*/ 217156 w 3647610"/>
              <a:gd name="connsiteY18" fmla="*/ 2014168 h 3095864"/>
              <a:gd name="connsiteX19" fmla="*/ 140956 w 3647610"/>
              <a:gd name="connsiteY19" fmla="*/ 1471243 h 3095864"/>
              <a:gd name="connsiteX20" fmla="*/ 274306 w 3647610"/>
              <a:gd name="connsiteY20" fmla="*/ 985468 h 3095864"/>
              <a:gd name="connsiteX21" fmla="*/ 283831 w 3647610"/>
              <a:gd name="connsiteY21" fmla="*/ 880693 h 3095864"/>
              <a:gd name="connsiteX22" fmla="*/ 179056 w 3647610"/>
              <a:gd name="connsiteY22" fmla="*/ 661618 h 3095864"/>
              <a:gd name="connsiteX23" fmla="*/ 45706 w 3647610"/>
              <a:gd name="connsiteY23" fmla="*/ 375868 h 3095864"/>
              <a:gd name="connsiteX24" fmla="*/ 17131 w 3647610"/>
              <a:gd name="connsiteY24" fmla="*/ 232993 h 3095864"/>
              <a:gd name="connsiteX25" fmla="*/ 293356 w 3647610"/>
              <a:gd name="connsiteY25" fmla="*/ 290143 h 3095864"/>
              <a:gd name="connsiteX26" fmla="*/ 550531 w 3647610"/>
              <a:gd name="connsiteY26" fmla="*/ 375868 h 3095864"/>
              <a:gd name="connsiteX27" fmla="*/ 817231 w 3647610"/>
              <a:gd name="connsiteY27" fmla="*/ 318718 h 3095864"/>
              <a:gd name="connsiteX28" fmla="*/ 1236331 w 3647610"/>
              <a:gd name="connsiteY28" fmla="*/ 109168 h 3095864"/>
              <a:gd name="connsiteX29" fmla="*/ 1512556 w 3647610"/>
              <a:gd name="connsiteY29" fmla="*/ 23443 h 3095864"/>
              <a:gd name="connsiteX30" fmla="*/ 1684006 w 3647610"/>
              <a:gd name="connsiteY30" fmla="*/ 4393 h 309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47610" h="3095864">
                <a:moveTo>
                  <a:pt x="1684006" y="4393"/>
                </a:moveTo>
                <a:cubicBezTo>
                  <a:pt x="1796718" y="17093"/>
                  <a:pt x="2036431" y="47255"/>
                  <a:pt x="2188831" y="99643"/>
                </a:cubicBezTo>
                <a:cubicBezTo>
                  <a:pt x="2341231" y="152031"/>
                  <a:pt x="2477756" y="229818"/>
                  <a:pt x="2598406" y="318718"/>
                </a:cubicBezTo>
                <a:cubicBezTo>
                  <a:pt x="2719056" y="407618"/>
                  <a:pt x="2820656" y="494931"/>
                  <a:pt x="2912731" y="633043"/>
                </a:cubicBezTo>
                <a:cubicBezTo>
                  <a:pt x="3004806" y="771155"/>
                  <a:pt x="3098469" y="985468"/>
                  <a:pt x="3150856" y="1147393"/>
                </a:cubicBezTo>
                <a:cubicBezTo>
                  <a:pt x="3203244" y="1309318"/>
                  <a:pt x="3219119" y="1480768"/>
                  <a:pt x="3227056" y="1604593"/>
                </a:cubicBezTo>
                <a:cubicBezTo>
                  <a:pt x="3234994" y="1728418"/>
                  <a:pt x="3166731" y="1783981"/>
                  <a:pt x="3198481" y="1890343"/>
                </a:cubicBezTo>
                <a:cubicBezTo>
                  <a:pt x="3230231" y="1996706"/>
                  <a:pt x="3342944" y="2128468"/>
                  <a:pt x="3417556" y="2242768"/>
                </a:cubicBezTo>
                <a:cubicBezTo>
                  <a:pt x="3492169" y="2357068"/>
                  <a:pt x="3665206" y="2522168"/>
                  <a:pt x="3646156" y="2576143"/>
                </a:cubicBezTo>
                <a:cubicBezTo>
                  <a:pt x="3627106" y="2630118"/>
                  <a:pt x="3412794" y="2577731"/>
                  <a:pt x="3303256" y="2566618"/>
                </a:cubicBezTo>
                <a:cubicBezTo>
                  <a:pt x="3193719" y="2555506"/>
                  <a:pt x="3065131" y="2509468"/>
                  <a:pt x="2988931" y="2509468"/>
                </a:cubicBezTo>
                <a:cubicBezTo>
                  <a:pt x="2912731" y="2509468"/>
                  <a:pt x="2914318" y="2518993"/>
                  <a:pt x="2846056" y="2566618"/>
                </a:cubicBezTo>
                <a:cubicBezTo>
                  <a:pt x="2777794" y="2614243"/>
                  <a:pt x="2687306" y="2725368"/>
                  <a:pt x="2579356" y="2795218"/>
                </a:cubicBezTo>
                <a:cubicBezTo>
                  <a:pt x="2471406" y="2865068"/>
                  <a:pt x="2336469" y="2936505"/>
                  <a:pt x="2198356" y="2985718"/>
                </a:cubicBezTo>
                <a:cubicBezTo>
                  <a:pt x="2060243" y="3034931"/>
                  <a:pt x="1896731" y="3079381"/>
                  <a:pt x="1750681" y="3090493"/>
                </a:cubicBezTo>
                <a:cubicBezTo>
                  <a:pt x="1604631" y="3101605"/>
                  <a:pt x="1477631" y="3098430"/>
                  <a:pt x="1322056" y="3052393"/>
                </a:cubicBezTo>
                <a:cubicBezTo>
                  <a:pt x="1166481" y="3006356"/>
                  <a:pt x="969631" y="2920631"/>
                  <a:pt x="817231" y="2814268"/>
                </a:cubicBezTo>
                <a:cubicBezTo>
                  <a:pt x="664831" y="2707906"/>
                  <a:pt x="507668" y="2547568"/>
                  <a:pt x="407656" y="2414218"/>
                </a:cubicBezTo>
                <a:cubicBezTo>
                  <a:pt x="307644" y="2280868"/>
                  <a:pt x="261606" y="2171330"/>
                  <a:pt x="217156" y="2014168"/>
                </a:cubicBezTo>
                <a:cubicBezTo>
                  <a:pt x="172706" y="1857006"/>
                  <a:pt x="131431" y="1642693"/>
                  <a:pt x="140956" y="1471243"/>
                </a:cubicBezTo>
                <a:cubicBezTo>
                  <a:pt x="150481" y="1299793"/>
                  <a:pt x="250493" y="1083893"/>
                  <a:pt x="274306" y="985468"/>
                </a:cubicBezTo>
                <a:cubicBezTo>
                  <a:pt x="298118" y="887043"/>
                  <a:pt x="299706" y="934668"/>
                  <a:pt x="283831" y="880693"/>
                </a:cubicBezTo>
                <a:cubicBezTo>
                  <a:pt x="267956" y="826718"/>
                  <a:pt x="218743" y="745755"/>
                  <a:pt x="179056" y="661618"/>
                </a:cubicBezTo>
                <a:cubicBezTo>
                  <a:pt x="139369" y="577481"/>
                  <a:pt x="72693" y="447305"/>
                  <a:pt x="45706" y="375868"/>
                </a:cubicBezTo>
                <a:cubicBezTo>
                  <a:pt x="18719" y="304431"/>
                  <a:pt x="-24144" y="247281"/>
                  <a:pt x="17131" y="232993"/>
                </a:cubicBezTo>
                <a:cubicBezTo>
                  <a:pt x="58406" y="218706"/>
                  <a:pt x="204456" y="266331"/>
                  <a:pt x="293356" y="290143"/>
                </a:cubicBezTo>
                <a:cubicBezTo>
                  <a:pt x="382256" y="313956"/>
                  <a:pt x="463219" y="371106"/>
                  <a:pt x="550531" y="375868"/>
                </a:cubicBezTo>
                <a:cubicBezTo>
                  <a:pt x="637843" y="380630"/>
                  <a:pt x="702931" y="363168"/>
                  <a:pt x="817231" y="318718"/>
                </a:cubicBezTo>
                <a:cubicBezTo>
                  <a:pt x="931531" y="274268"/>
                  <a:pt x="1120443" y="158381"/>
                  <a:pt x="1236331" y="109168"/>
                </a:cubicBezTo>
                <a:cubicBezTo>
                  <a:pt x="1352218" y="59956"/>
                  <a:pt x="1439531" y="37730"/>
                  <a:pt x="1512556" y="23443"/>
                </a:cubicBezTo>
                <a:cubicBezTo>
                  <a:pt x="1585581" y="9156"/>
                  <a:pt x="1571294" y="-8307"/>
                  <a:pt x="1684006" y="4393"/>
                </a:cubicBezTo>
                <a:close/>
              </a:path>
            </a:pathLst>
          </a:custGeom>
          <a:solidFill>
            <a:schemeClr val="bg1">
              <a:alpha val="67000"/>
            </a:schemeClr>
          </a:solidFill>
          <a:ln w="57150">
            <a:solidFill>
              <a:schemeClr val="tx1"/>
            </a:solidFill>
            <a:prstDash val="sysDash"/>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a:ln>
                <a:noFill/>
              </a:ln>
              <a:solidFill>
                <a:schemeClr val="tx1"/>
              </a:solidFill>
              <a:effectLst/>
              <a:latin typeface="Helvetica" pitchFamily="34" charset="0"/>
            </a:endParaRPr>
          </a:p>
        </p:txBody>
      </p:sp>
      <p:sp>
        <p:nvSpPr>
          <p:cNvPr id="129" name="Text Box 36"/>
          <p:cNvSpPr txBox="1">
            <a:spLocks noChangeArrowheads="1"/>
          </p:cNvSpPr>
          <p:nvPr/>
        </p:nvSpPr>
        <p:spPr bwMode="auto">
          <a:xfrm>
            <a:off x="2058535" y="3409492"/>
            <a:ext cx="341760" cy="261610"/>
          </a:xfrm>
          <a:prstGeom prst="rect">
            <a:avLst/>
          </a:prstGeom>
          <a:solidFill>
            <a:schemeClr val="bg1">
              <a:alpha val="66000"/>
            </a:schemeClr>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100" dirty="0"/>
              <a:t>90</a:t>
            </a:r>
          </a:p>
        </p:txBody>
      </p:sp>
      <p:sp>
        <p:nvSpPr>
          <p:cNvPr id="130" name="Text Box 37"/>
          <p:cNvSpPr txBox="1">
            <a:spLocks noChangeArrowheads="1"/>
          </p:cNvSpPr>
          <p:nvPr/>
        </p:nvSpPr>
        <p:spPr bwMode="auto">
          <a:xfrm>
            <a:off x="2637073" y="3895337"/>
            <a:ext cx="263214" cy="261610"/>
          </a:xfrm>
          <a:prstGeom prst="rect">
            <a:avLst/>
          </a:prstGeom>
          <a:solidFill>
            <a:schemeClr val="bg1">
              <a:alpha val="66000"/>
            </a:schemeClr>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100" dirty="0"/>
              <a:t>0</a:t>
            </a:r>
          </a:p>
        </p:txBody>
      </p:sp>
      <p:sp>
        <p:nvSpPr>
          <p:cNvPr id="131" name="Text Box 38"/>
          <p:cNvSpPr txBox="1">
            <a:spLocks noChangeArrowheads="1"/>
          </p:cNvSpPr>
          <p:nvPr/>
        </p:nvSpPr>
        <p:spPr bwMode="auto">
          <a:xfrm>
            <a:off x="1513502" y="3873903"/>
            <a:ext cx="420307" cy="261610"/>
          </a:xfrm>
          <a:prstGeom prst="rect">
            <a:avLst/>
          </a:prstGeom>
          <a:solidFill>
            <a:schemeClr val="bg1">
              <a:alpha val="66000"/>
            </a:schemeClr>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100" dirty="0"/>
              <a:t>180</a:t>
            </a:r>
          </a:p>
        </p:txBody>
      </p:sp>
      <p:sp>
        <p:nvSpPr>
          <p:cNvPr id="132" name="Text Box 41"/>
          <p:cNvSpPr txBox="1">
            <a:spLocks noChangeArrowheads="1"/>
          </p:cNvSpPr>
          <p:nvPr/>
        </p:nvSpPr>
        <p:spPr bwMode="auto">
          <a:xfrm>
            <a:off x="1981998" y="4347912"/>
            <a:ext cx="420307" cy="261610"/>
          </a:xfrm>
          <a:prstGeom prst="rect">
            <a:avLst/>
          </a:prstGeom>
          <a:solidFill>
            <a:schemeClr val="bg1">
              <a:alpha val="66000"/>
            </a:schemeClr>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100" dirty="0"/>
              <a:t>270</a:t>
            </a:r>
          </a:p>
        </p:txBody>
      </p:sp>
      <p:sp>
        <p:nvSpPr>
          <p:cNvPr id="133" name="Line 76"/>
          <p:cNvSpPr>
            <a:spLocks noChangeShapeType="1"/>
          </p:cNvSpPr>
          <p:nvPr/>
        </p:nvSpPr>
        <p:spPr bwMode="auto">
          <a:xfrm flipV="1">
            <a:off x="2229965" y="3718133"/>
            <a:ext cx="158424" cy="234646"/>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4" name="Freeform 133"/>
          <p:cNvSpPr/>
          <p:nvPr/>
        </p:nvSpPr>
        <p:spPr>
          <a:xfrm>
            <a:off x="1453914" y="5061315"/>
            <a:ext cx="1495523" cy="1269304"/>
          </a:xfrm>
          <a:custGeom>
            <a:avLst/>
            <a:gdLst>
              <a:gd name="connsiteX0" fmla="*/ 1684006 w 3647610"/>
              <a:gd name="connsiteY0" fmla="*/ 4393 h 3095864"/>
              <a:gd name="connsiteX1" fmla="*/ 2188831 w 3647610"/>
              <a:gd name="connsiteY1" fmla="*/ 99643 h 3095864"/>
              <a:gd name="connsiteX2" fmla="*/ 2598406 w 3647610"/>
              <a:gd name="connsiteY2" fmla="*/ 318718 h 3095864"/>
              <a:gd name="connsiteX3" fmla="*/ 2912731 w 3647610"/>
              <a:gd name="connsiteY3" fmla="*/ 633043 h 3095864"/>
              <a:gd name="connsiteX4" fmla="*/ 3150856 w 3647610"/>
              <a:gd name="connsiteY4" fmla="*/ 1147393 h 3095864"/>
              <a:gd name="connsiteX5" fmla="*/ 3227056 w 3647610"/>
              <a:gd name="connsiteY5" fmla="*/ 1604593 h 3095864"/>
              <a:gd name="connsiteX6" fmla="*/ 3198481 w 3647610"/>
              <a:gd name="connsiteY6" fmla="*/ 1890343 h 3095864"/>
              <a:gd name="connsiteX7" fmla="*/ 3417556 w 3647610"/>
              <a:gd name="connsiteY7" fmla="*/ 2242768 h 3095864"/>
              <a:gd name="connsiteX8" fmla="*/ 3646156 w 3647610"/>
              <a:gd name="connsiteY8" fmla="*/ 2576143 h 3095864"/>
              <a:gd name="connsiteX9" fmla="*/ 3303256 w 3647610"/>
              <a:gd name="connsiteY9" fmla="*/ 2566618 h 3095864"/>
              <a:gd name="connsiteX10" fmla="*/ 2988931 w 3647610"/>
              <a:gd name="connsiteY10" fmla="*/ 2509468 h 3095864"/>
              <a:gd name="connsiteX11" fmla="*/ 2846056 w 3647610"/>
              <a:gd name="connsiteY11" fmla="*/ 2566618 h 3095864"/>
              <a:gd name="connsiteX12" fmla="*/ 2579356 w 3647610"/>
              <a:gd name="connsiteY12" fmla="*/ 2795218 h 3095864"/>
              <a:gd name="connsiteX13" fmla="*/ 2198356 w 3647610"/>
              <a:gd name="connsiteY13" fmla="*/ 2985718 h 3095864"/>
              <a:gd name="connsiteX14" fmla="*/ 1750681 w 3647610"/>
              <a:gd name="connsiteY14" fmla="*/ 3090493 h 3095864"/>
              <a:gd name="connsiteX15" fmla="*/ 1322056 w 3647610"/>
              <a:gd name="connsiteY15" fmla="*/ 3052393 h 3095864"/>
              <a:gd name="connsiteX16" fmla="*/ 817231 w 3647610"/>
              <a:gd name="connsiteY16" fmla="*/ 2814268 h 3095864"/>
              <a:gd name="connsiteX17" fmla="*/ 407656 w 3647610"/>
              <a:gd name="connsiteY17" fmla="*/ 2414218 h 3095864"/>
              <a:gd name="connsiteX18" fmla="*/ 217156 w 3647610"/>
              <a:gd name="connsiteY18" fmla="*/ 2014168 h 3095864"/>
              <a:gd name="connsiteX19" fmla="*/ 140956 w 3647610"/>
              <a:gd name="connsiteY19" fmla="*/ 1471243 h 3095864"/>
              <a:gd name="connsiteX20" fmla="*/ 274306 w 3647610"/>
              <a:gd name="connsiteY20" fmla="*/ 985468 h 3095864"/>
              <a:gd name="connsiteX21" fmla="*/ 283831 w 3647610"/>
              <a:gd name="connsiteY21" fmla="*/ 880693 h 3095864"/>
              <a:gd name="connsiteX22" fmla="*/ 179056 w 3647610"/>
              <a:gd name="connsiteY22" fmla="*/ 661618 h 3095864"/>
              <a:gd name="connsiteX23" fmla="*/ 45706 w 3647610"/>
              <a:gd name="connsiteY23" fmla="*/ 375868 h 3095864"/>
              <a:gd name="connsiteX24" fmla="*/ 17131 w 3647610"/>
              <a:gd name="connsiteY24" fmla="*/ 232993 h 3095864"/>
              <a:gd name="connsiteX25" fmla="*/ 293356 w 3647610"/>
              <a:gd name="connsiteY25" fmla="*/ 290143 h 3095864"/>
              <a:gd name="connsiteX26" fmla="*/ 550531 w 3647610"/>
              <a:gd name="connsiteY26" fmla="*/ 375868 h 3095864"/>
              <a:gd name="connsiteX27" fmla="*/ 817231 w 3647610"/>
              <a:gd name="connsiteY27" fmla="*/ 318718 h 3095864"/>
              <a:gd name="connsiteX28" fmla="*/ 1236331 w 3647610"/>
              <a:gd name="connsiteY28" fmla="*/ 109168 h 3095864"/>
              <a:gd name="connsiteX29" fmla="*/ 1512556 w 3647610"/>
              <a:gd name="connsiteY29" fmla="*/ 23443 h 3095864"/>
              <a:gd name="connsiteX30" fmla="*/ 1684006 w 3647610"/>
              <a:gd name="connsiteY30" fmla="*/ 4393 h 309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47610" h="3095864">
                <a:moveTo>
                  <a:pt x="1684006" y="4393"/>
                </a:moveTo>
                <a:cubicBezTo>
                  <a:pt x="1796718" y="17093"/>
                  <a:pt x="2036431" y="47255"/>
                  <a:pt x="2188831" y="99643"/>
                </a:cubicBezTo>
                <a:cubicBezTo>
                  <a:pt x="2341231" y="152031"/>
                  <a:pt x="2477756" y="229818"/>
                  <a:pt x="2598406" y="318718"/>
                </a:cubicBezTo>
                <a:cubicBezTo>
                  <a:pt x="2719056" y="407618"/>
                  <a:pt x="2820656" y="494931"/>
                  <a:pt x="2912731" y="633043"/>
                </a:cubicBezTo>
                <a:cubicBezTo>
                  <a:pt x="3004806" y="771155"/>
                  <a:pt x="3098469" y="985468"/>
                  <a:pt x="3150856" y="1147393"/>
                </a:cubicBezTo>
                <a:cubicBezTo>
                  <a:pt x="3203244" y="1309318"/>
                  <a:pt x="3219119" y="1480768"/>
                  <a:pt x="3227056" y="1604593"/>
                </a:cubicBezTo>
                <a:cubicBezTo>
                  <a:pt x="3234994" y="1728418"/>
                  <a:pt x="3166731" y="1783981"/>
                  <a:pt x="3198481" y="1890343"/>
                </a:cubicBezTo>
                <a:cubicBezTo>
                  <a:pt x="3230231" y="1996706"/>
                  <a:pt x="3342944" y="2128468"/>
                  <a:pt x="3417556" y="2242768"/>
                </a:cubicBezTo>
                <a:cubicBezTo>
                  <a:pt x="3492169" y="2357068"/>
                  <a:pt x="3665206" y="2522168"/>
                  <a:pt x="3646156" y="2576143"/>
                </a:cubicBezTo>
                <a:cubicBezTo>
                  <a:pt x="3627106" y="2630118"/>
                  <a:pt x="3412794" y="2577731"/>
                  <a:pt x="3303256" y="2566618"/>
                </a:cubicBezTo>
                <a:cubicBezTo>
                  <a:pt x="3193719" y="2555506"/>
                  <a:pt x="3065131" y="2509468"/>
                  <a:pt x="2988931" y="2509468"/>
                </a:cubicBezTo>
                <a:cubicBezTo>
                  <a:pt x="2912731" y="2509468"/>
                  <a:pt x="2914318" y="2518993"/>
                  <a:pt x="2846056" y="2566618"/>
                </a:cubicBezTo>
                <a:cubicBezTo>
                  <a:pt x="2777794" y="2614243"/>
                  <a:pt x="2687306" y="2725368"/>
                  <a:pt x="2579356" y="2795218"/>
                </a:cubicBezTo>
                <a:cubicBezTo>
                  <a:pt x="2471406" y="2865068"/>
                  <a:pt x="2336469" y="2936505"/>
                  <a:pt x="2198356" y="2985718"/>
                </a:cubicBezTo>
                <a:cubicBezTo>
                  <a:pt x="2060243" y="3034931"/>
                  <a:pt x="1896731" y="3079381"/>
                  <a:pt x="1750681" y="3090493"/>
                </a:cubicBezTo>
                <a:cubicBezTo>
                  <a:pt x="1604631" y="3101605"/>
                  <a:pt x="1477631" y="3098430"/>
                  <a:pt x="1322056" y="3052393"/>
                </a:cubicBezTo>
                <a:cubicBezTo>
                  <a:pt x="1166481" y="3006356"/>
                  <a:pt x="969631" y="2920631"/>
                  <a:pt x="817231" y="2814268"/>
                </a:cubicBezTo>
                <a:cubicBezTo>
                  <a:pt x="664831" y="2707906"/>
                  <a:pt x="507668" y="2547568"/>
                  <a:pt x="407656" y="2414218"/>
                </a:cubicBezTo>
                <a:cubicBezTo>
                  <a:pt x="307644" y="2280868"/>
                  <a:pt x="261606" y="2171330"/>
                  <a:pt x="217156" y="2014168"/>
                </a:cubicBezTo>
                <a:cubicBezTo>
                  <a:pt x="172706" y="1857006"/>
                  <a:pt x="131431" y="1642693"/>
                  <a:pt x="140956" y="1471243"/>
                </a:cubicBezTo>
                <a:cubicBezTo>
                  <a:pt x="150481" y="1299793"/>
                  <a:pt x="250493" y="1083893"/>
                  <a:pt x="274306" y="985468"/>
                </a:cubicBezTo>
                <a:cubicBezTo>
                  <a:pt x="298118" y="887043"/>
                  <a:pt x="299706" y="934668"/>
                  <a:pt x="283831" y="880693"/>
                </a:cubicBezTo>
                <a:cubicBezTo>
                  <a:pt x="267956" y="826718"/>
                  <a:pt x="218743" y="745755"/>
                  <a:pt x="179056" y="661618"/>
                </a:cubicBezTo>
                <a:cubicBezTo>
                  <a:pt x="139369" y="577481"/>
                  <a:pt x="72693" y="447305"/>
                  <a:pt x="45706" y="375868"/>
                </a:cubicBezTo>
                <a:cubicBezTo>
                  <a:pt x="18719" y="304431"/>
                  <a:pt x="-24144" y="247281"/>
                  <a:pt x="17131" y="232993"/>
                </a:cubicBezTo>
                <a:cubicBezTo>
                  <a:pt x="58406" y="218706"/>
                  <a:pt x="204456" y="266331"/>
                  <a:pt x="293356" y="290143"/>
                </a:cubicBezTo>
                <a:cubicBezTo>
                  <a:pt x="382256" y="313956"/>
                  <a:pt x="463219" y="371106"/>
                  <a:pt x="550531" y="375868"/>
                </a:cubicBezTo>
                <a:cubicBezTo>
                  <a:pt x="637843" y="380630"/>
                  <a:pt x="702931" y="363168"/>
                  <a:pt x="817231" y="318718"/>
                </a:cubicBezTo>
                <a:cubicBezTo>
                  <a:pt x="931531" y="274268"/>
                  <a:pt x="1120443" y="158381"/>
                  <a:pt x="1236331" y="109168"/>
                </a:cubicBezTo>
                <a:cubicBezTo>
                  <a:pt x="1352218" y="59956"/>
                  <a:pt x="1439531" y="37730"/>
                  <a:pt x="1512556" y="23443"/>
                </a:cubicBezTo>
                <a:cubicBezTo>
                  <a:pt x="1585581" y="9156"/>
                  <a:pt x="1571294" y="-8307"/>
                  <a:pt x="1684006" y="4393"/>
                </a:cubicBezTo>
                <a:close/>
              </a:path>
            </a:pathLst>
          </a:custGeom>
          <a:solidFill>
            <a:schemeClr val="bg1">
              <a:alpha val="67000"/>
            </a:schemeClr>
          </a:solidFill>
          <a:ln w="57150">
            <a:solidFill>
              <a:schemeClr val="tx1"/>
            </a:solidFill>
            <a:prstDash val="sysDash"/>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100" b="1" i="0" u="none" strike="noStrike" cap="none" normalizeH="0" baseline="0">
              <a:ln>
                <a:noFill/>
              </a:ln>
              <a:solidFill>
                <a:schemeClr val="tx1"/>
              </a:solidFill>
              <a:effectLst/>
              <a:latin typeface="Helvetica" pitchFamily="34" charset="0"/>
            </a:endParaRPr>
          </a:p>
        </p:txBody>
      </p:sp>
      <p:sp>
        <p:nvSpPr>
          <p:cNvPr id="135" name="Text Box 36"/>
          <p:cNvSpPr txBox="1">
            <a:spLocks noChangeArrowheads="1"/>
          </p:cNvSpPr>
          <p:nvPr/>
        </p:nvSpPr>
        <p:spPr bwMode="auto">
          <a:xfrm>
            <a:off x="1990285" y="5131250"/>
            <a:ext cx="341760" cy="261610"/>
          </a:xfrm>
          <a:prstGeom prst="rect">
            <a:avLst/>
          </a:prstGeom>
          <a:solidFill>
            <a:schemeClr val="bg1">
              <a:alpha val="66000"/>
            </a:schemeClr>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100" dirty="0"/>
              <a:t>90</a:t>
            </a:r>
          </a:p>
        </p:txBody>
      </p:sp>
      <p:sp>
        <p:nvSpPr>
          <p:cNvPr id="136" name="Text Box 37"/>
          <p:cNvSpPr txBox="1">
            <a:spLocks noChangeArrowheads="1"/>
          </p:cNvSpPr>
          <p:nvPr/>
        </p:nvSpPr>
        <p:spPr bwMode="auto">
          <a:xfrm>
            <a:off x="2568823" y="5617095"/>
            <a:ext cx="263214" cy="261610"/>
          </a:xfrm>
          <a:prstGeom prst="rect">
            <a:avLst/>
          </a:prstGeom>
          <a:solidFill>
            <a:schemeClr val="bg1">
              <a:alpha val="66000"/>
            </a:schemeClr>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100" dirty="0"/>
              <a:t>0</a:t>
            </a:r>
          </a:p>
        </p:txBody>
      </p:sp>
      <p:sp>
        <p:nvSpPr>
          <p:cNvPr id="137" name="Text Box 38"/>
          <p:cNvSpPr txBox="1">
            <a:spLocks noChangeArrowheads="1"/>
          </p:cNvSpPr>
          <p:nvPr/>
        </p:nvSpPr>
        <p:spPr bwMode="auto">
          <a:xfrm>
            <a:off x="1445252" y="5595661"/>
            <a:ext cx="420307" cy="261610"/>
          </a:xfrm>
          <a:prstGeom prst="rect">
            <a:avLst/>
          </a:prstGeom>
          <a:solidFill>
            <a:schemeClr val="bg1">
              <a:alpha val="66000"/>
            </a:schemeClr>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100" dirty="0"/>
              <a:t>180</a:t>
            </a:r>
          </a:p>
        </p:txBody>
      </p:sp>
      <p:sp>
        <p:nvSpPr>
          <p:cNvPr id="138" name="Text Box 41"/>
          <p:cNvSpPr txBox="1">
            <a:spLocks noChangeArrowheads="1"/>
          </p:cNvSpPr>
          <p:nvPr/>
        </p:nvSpPr>
        <p:spPr bwMode="auto">
          <a:xfrm>
            <a:off x="1913748" y="6069670"/>
            <a:ext cx="420307" cy="261610"/>
          </a:xfrm>
          <a:prstGeom prst="rect">
            <a:avLst/>
          </a:prstGeom>
          <a:solidFill>
            <a:schemeClr val="bg1">
              <a:alpha val="66000"/>
            </a:schemeClr>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100" dirty="0"/>
              <a:t>270</a:t>
            </a:r>
          </a:p>
        </p:txBody>
      </p:sp>
      <p:sp>
        <p:nvSpPr>
          <p:cNvPr id="139" name="Line 76"/>
          <p:cNvSpPr>
            <a:spLocks noChangeShapeType="1"/>
          </p:cNvSpPr>
          <p:nvPr/>
        </p:nvSpPr>
        <p:spPr bwMode="auto">
          <a:xfrm flipV="1">
            <a:off x="2161714" y="5131250"/>
            <a:ext cx="314785" cy="543287"/>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 name="Straight Arrow Connector 2">
            <a:extLst>
              <a:ext uri="{FF2B5EF4-FFF2-40B4-BE49-F238E27FC236}">
                <a16:creationId xmlns:a16="http://schemas.microsoft.com/office/drawing/2014/main" id="{A1C20CB1-AABD-4861-9C10-198273E78284}"/>
              </a:ext>
            </a:extLst>
          </p:cNvPr>
          <p:cNvCxnSpPr/>
          <p:nvPr/>
        </p:nvCxnSpPr>
        <p:spPr bwMode="auto">
          <a:xfrm>
            <a:off x="2832037" y="1020233"/>
            <a:ext cx="205380" cy="0"/>
          </a:xfrm>
          <a:prstGeom prst="straightConnector1">
            <a:avLst/>
          </a:prstGeom>
          <a:noFill/>
          <a:ln w="41275" cap="flat" cmpd="sng" algn="ctr">
            <a:solidFill>
              <a:srgbClr val="3366FF"/>
            </a:solidFill>
            <a:prstDash val="solid"/>
            <a:round/>
            <a:headEnd type="none" w="med" len="med"/>
            <a:tailEnd type="triangle" w="med"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5984251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Freeform 120"/>
          <p:cNvSpPr/>
          <p:nvPr/>
        </p:nvSpPr>
        <p:spPr>
          <a:xfrm>
            <a:off x="4924086" y="1831359"/>
            <a:ext cx="3647610" cy="3095864"/>
          </a:xfrm>
          <a:custGeom>
            <a:avLst/>
            <a:gdLst>
              <a:gd name="connsiteX0" fmla="*/ 1684006 w 3647610"/>
              <a:gd name="connsiteY0" fmla="*/ 4393 h 3095864"/>
              <a:gd name="connsiteX1" fmla="*/ 2188831 w 3647610"/>
              <a:gd name="connsiteY1" fmla="*/ 99643 h 3095864"/>
              <a:gd name="connsiteX2" fmla="*/ 2598406 w 3647610"/>
              <a:gd name="connsiteY2" fmla="*/ 318718 h 3095864"/>
              <a:gd name="connsiteX3" fmla="*/ 2912731 w 3647610"/>
              <a:gd name="connsiteY3" fmla="*/ 633043 h 3095864"/>
              <a:gd name="connsiteX4" fmla="*/ 3150856 w 3647610"/>
              <a:gd name="connsiteY4" fmla="*/ 1147393 h 3095864"/>
              <a:gd name="connsiteX5" fmla="*/ 3227056 w 3647610"/>
              <a:gd name="connsiteY5" fmla="*/ 1604593 h 3095864"/>
              <a:gd name="connsiteX6" fmla="*/ 3198481 w 3647610"/>
              <a:gd name="connsiteY6" fmla="*/ 1890343 h 3095864"/>
              <a:gd name="connsiteX7" fmla="*/ 3417556 w 3647610"/>
              <a:gd name="connsiteY7" fmla="*/ 2242768 h 3095864"/>
              <a:gd name="connsiteX8" fmla="*/ 3646156 w 3647610"/>
              <a:gd name="connsiteY8" fmla="*/ 2576143 h 3095864"/>
              <a:gd name="connsiteX9" fmla="*/ 3303256 w 3647610"/>
              <a:gd name="connsiteY9" fmla="*/ 2566618 h 3095864"/>
              <a:gd name="connsiteX10" fmla="*/ 2988931 w 3647610"/>
              <a:gd name="connsiteY10" fmla="*/ 2509468 h 3095864"/>
              <a:gd name="connsiteX11" fmla="*/ 2846056 w 3647610"/>
              <a:gd name="connsiteY11" fmla="*/ 2566618 h 3095864"/>
              <a:gd name="connsiteX12" fmla="*/ 2579356 w 3647610"/>
              <a:gd name="connsiteY12" fmla="*/ 2795218 h 3095864"/>
              <a:gd name="connsiteX13" fmla="*/ 2198356 w 3647610"/>
              <a:gd name="connsiteY13" fmla="*/ 2985718 h 3095864"/>
              <a:gd name="connsiteX14" fmla="*/ 1750681 w 3647610"/>
              <a:gd name="connsiteY14" fmla="*/ 3090493 h 3095864"/>
              <a:gd name="connsiteX15" fmla="*/ 1322056 w 3647610"/>
              <a:gd name="connsiteY15" fmla="*/ 3052393 h 3095864"/>
              <a:gd name="connsiteX16" fmla="*/ 817231 w 3647610"/>
              <a:gd name="connsiteY16" fmla="*/ 2814268 h 3095864"/>
              <a:gd name="connsiteX17" fmla="*/ 407656 w 3647610"/>
              <a:gd name="connsiteY17" fmla="*/ 2414218 h 3095864"/>
              <a:gd name="connsiteX18" fmla="*/ 217156 w 3647610"/>
              <a:gd name="connsiteY18" fmla="*/ 2014168 h 3095864"/>
              <a:gd name="connsiteX19" fmla="*/ 140956 w 3647610"/>
              <a:gd name="connsiteY19" fmla="*/ 1471243 h 3095864"/>
              <a:gd name="connsiteX20" fmla="*/ 274306 w 3647610"/>
              <a:gd name="connsiteY20" fmla="*/ 985468 h 3095864"/>
              <a:gd name="connsiteX21" fmla="*/ 283831 w 3647610"/>
              <a:gd name="connsiteY21" fmla="*/ 880693 h 3095864"/>
              <a:gd name="connsiteX22" fmla="*/ 179056 w 3647610"/>
              <a:gd name="connsiteY22" fmla="*/ 661618 h 3095864"/>
              <a:gd name="connsiteX23" fmla="*/ 45706 w 3647610"/>
              <a:gd name="connsiteY23" fmla="*/ 375868 h 3095864"/>
              <a:gd name="connsiteX24" fmla="*/ 17131 w 3647610"/>
              <a:gd name="connsiteY24" fmla="*/ 232993 h 3095864"/>
              <a:gd name="connsiteX25" fmla="*/ 293356 w 3647610"/>
              <a:gd name="connsiteY25" fmla="*/ 290143 h 3095864"/>
              <a:gd name="connsiteX26" fmla="*/ 550531 w 3647610"/>
              <a:gd name="connsiteY26" fmla="*/ 375868 h 3095864"/>
              <a:gd name="connsiteX27" fmla="*/ 817231 w 3647610"/>
              <a:gd name="connsiteY27" fmla="*/ 318718 h 3095864"/>
              <a:gd name="connsiteX28" fmla="*/ 1236331 w 3647610"/>
              <a:gd name="connsiteY28" fmla="*/ 109168 h 3095864"/>
              <a:gd name="connsiteX29" fmla="*/ 1512556 w 3647610"/>
              <a:gd name="connsiteY29" fmla="*/ 23443 h 3095864"/>
              <a:gd name="connsiteX30" fmla="*/ 1684006 w 3647610"/>
              <a:gd name="connsiteY30" fmla="*/ 4393 h 309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47610" h="3095864">
                <a:moveTo>
                  <a:pt x="1684006" y="4393"/>
                </a:moveTo>
                <a:cubicBezTo>
                  <a:pt x="1796718" y="17093"/>
                  <a:pt x="2036431" y="47255"/>
                  <a:pt x="2188831" y="99643"/>
                </a:cubicBezTo>
                <a:cubicBezTo>
                  <a:pt x="2341231" y="152031"/>
                  <a:pt x="2477756" y="229818"/>
                  <a:pt x="2598406" y="318718"/>
                </a:cubicBezTo>
                <a:cubicBezTo>
                  <a:pt x="2719056" y="407618"/>
                  <a:pt x="2820656" y="494931"/>
                  <a:pt x="2912731" y="633043"/>
                </a:cubicBezTo>
                <a:cubicBezTo>
                  <a:pt x="3004806" y="771155"/>
                  <a:pt x="3098469" y="985468"/>
                  <a:pt x="3150856" y="1147393"/>
                </a:cubicBezTo>
                <a:cubicBezTo>
                  <a:pt x="3203244" y="1309318"/>
                  <a:pt x="3219119" y="1480768"/>
                  <a:pt x="3227056" y="1604593"/>
                </a:cubicBezTo>
                <a:cubicBezTo>
                  <a:pt x="3234994" y="1728418"/>
                  <a:pt x="3166731" y="1783981"/>
                  <a:pt x="3198481" y="1890343"/>
                </a:cubicBezTo>
                <a:cubicBezTo>
                  <a:pt x="3230231" y="1996706"/>
                  <a:pt x="3342944" y="2128468"/>
                  <a:pt x="3417556" y="2242768"/>
                </a:cubicBezTo>
                <a:cubicBezTo>
                  <a:pt x="3492169" y="2357068"/>
                  <a:pt x="3665206" y="2522168"/>
                  <a:pt x="3646156" y="2576143"/>
                </a:cubicBezTo>
                <a:cubicBezTo>
                  <a:pt x="3627106" y="2630118"/>
                  <a:pt x="3412794" y="2577731"/>
                  <a:pt x="3303256" y="2566618"/>
                </a:cubicBezTo>
                <a:cubicBezTo>
                  <a:pt x="3193719" y="2555506"/>
                  <a:pt x="3065131" y="2509468"/>
                  <a:pt x="2988931" y="2509468"/>
                </a:cubicBezTo>
                <a:cubicBezTo>
                  <a:pt x="2912731" y="2509468"/>
                  <a:pt x="2914318" y="2518993"/>
                  <a:pt x="2846056" y="2566618"/>
                </a:cubicBezTo>
                <a:cubicBezTo>
                  <a:pt x="2777794" y="2614243"/>
                  <a:pt x="2687306" y="2725368"/>
                  <a:pt x="2579356" y="2795218"/>
                </a:cubicBezTo>
                <a:cubicBezTo>
                  <a:pt x="2471406" y="2865068"/>
                  <a:pt x="2336469" y="2936505"/>
                  <a:pt x="2198356" y="2985718"/>
                </a:cubicBezTo>
                <a:cubicBezTo>
                  <a:pt x="2060243" y="3034931"/>
                  <a:pt x="1896731" y="3079381"/>
                  <a:pt x="1750681" y="3090493"/>
                </a:cubicBezTo>
                <a:cubicBezTo>
                  <a:pt x="1604631" y="3101605"/>
                  <a:pt x="1477631" y="3098430"/>
                  <a:pt x="1322056" y="3052393"/>
                </a:cubicBezTo>
                <a:cubicBezTo>
                  <a:pt x="1166481" y="3006356"/>
                  <a:pt x="969631" y="2920631"/>
                  <a:pt x="817231" y="2814268"/>
                </a:cubicBezTo>
                <a:cubicBezTo>
                  <a:pt x="664831" y="2707906"/>
                  <a:pt x="507668" y="2547568"/>
                  <a:pt x="407656" y="2414218"/>
                </a:cubicBezTo>
                <a:cubicBezTo>
                  <a:pt x="307644" y="2280868"/>
                  <a:pt x="261606" y="2171330"/>
                  <a:pt x="217156" y="2014168"/>
                </a:cubicBezTo>
                <a:cubicBezTo>
                  <a:pt x="172706" y="1857006"/>
                  <a:pt x="131431" y="1642693"/>
                  <a:pt x="140956" y="1471243"/>
                </a:cubicBezTo>
                <a:cubicBezTo>
                  <a:pt x="150481" y="1299793"/>
                  <a:pt x="250493" y="1083893"/>
                  <a:pt x="274306" y="985468"/>
                </a:cubicBezTo>
                <a:cubicBezTo>
                  <a:pt x="298118" y="887043"/>
                  <a:pt x="299706" y="934668"/>
                  <a:pt x="283831" y="880693"/>
                </a:cubicBezTo>
                <a:cubicBezTo>
                  <a:pt x="267956" y="826718"/>
                  <a:pt x="218743" y="745755"/>
                  <a:pt x="179056" y="661618"/>
                </a:cubicBezTo>
                <a:cubicBezTo>
                  <a:pt x="139369" y="577481"/>
                  <a:pt x="72693" y="447305"/>
                  <a:pt x="45706" y="375868"/>
                </a:cubicBezTo>
                <a:cubicBezTo>
                  <a:pt x="18719" y="304431"/>
                  <a:pt x="-24144" y="247281"/>
                  <a:pt x="17131" y="232993"/>
                </a:cubicBezTo>
                <a:cubicBezTo>
                  <a:pt x="58406" y="218706"/>
                  <a:pt x="204456" y="266331"/>
                  <a:pt x="293356" y="290143"/>
                </a:cubicBezTo>
                <a:cubicBezTo>
                  <a:pt x="382256" y="313956"/>
                  <a:pt x="463219" y="371106"/>
                  <a:pt x="550531" y="375868"/>
                </a:cubicBezTo>
                <a:cubicBezTo>
                  <a:pt x="637843" y="380630"/>
                  <a:pt x="702931" y="363168"/>
                  <a:pt x="817231" y="318718"/>
                </a:cubicBezTo>
                <a:cubicBezTo>
                  <a:pt x="931531" y="274268"/>
                  <a:pt x="1120443" y="158381"/>
                  <a:pt x="1236331" y="109168"/>
                </a:cubicBezTo>
                <a:cubicBezTo>
                  <a:pt x="1352218" y="59956"/>
                  <a:pt x="1439531" y="37730"/>
                  <a:pt x="1512556" y="23443"/>
                </a:cubicBezTo>
                <a:cubicBezTo>
                  <a:pt x="1585581" y="9156"/>
                  <a:pt x="1571294" y="-8307"/>
                  <a:pt x="1684006" y="4393"/>
                </a:cubicBezTo>
                <a:close/>
              </a:path>
            </a:pathLst>
          </a:custGeom>
          <a:noFill/>
          <a:ln w="57150">
            <a:solidFill>
              <a:schemeClr val="tx1"/>
            </a:solidFill>
            <a:prstDash val="sysDash"/>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Helvetica" pitchFamily="34" charset="0"/>
            </a:endParaRPr>
          </a:p>
        </p:txBody>
      </p:sp>
      <p:sp>
        <p:nvSpPr>
          <p:cNvPr id="89" name="Text Box 36"/>
          <p:cNvSpPr txBox="1">
            <a:spLocks noChangeArrowheads="1"/>
          </p:cNvSpPr>
          <p:nvPr/>
        </p:nvSpPr>
        <p:spPr bwMode="auto">
          <a:xfrm>
            <a:off x="8007965" y="3413839"/>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214018" name="Rectangle 2"/>
          <p:cNvSpPr>
            <a:spLocks noChangeArrowheads="1"/>
          </p:cNvSpPr>
          <p:nvPr/>
        </p:nvSpPr>
        <p:spPr bwMode="auto">
          <a:xfrm>
            <a:off x="586244" y="12699"/>
            <a:ext cx="2919277" cy="762000"/>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600" dirty="0"/>
              <a:t>SIR  Phasing</a:t>
            </a:r>
          </a:p>
        </p:txBody>
      </p:sp>
      <p:sp>
        <p:nvSpPr>
          <p:cNvPr id="7" name="Rectangle 6"/>
          <p:cNvSpPr/>
          <p:nvPr/>
        </p:nvSpPr>
        <p:spPr>
          <a:xfrm>
            <a:off x="5234356" y="260577"/>
            <a:ext cx="5162914" cy="707886"/>
          </a:xfrm>
          <a:prstGeom prst="rect">
            <a:avLst/>
          </a:prstGeom>
        </p:spPr>
        <p:txBody>
          <a:bodyPr wrap="square">
            <a:spAutoFit/>
          </a:bodyPr>
          <a:lstStyle/>
          <a:p>
            <a:pPr lvl="0" algn="l">
              <a:defRPr/>
            </a:pPr>
            <a:r>
              <a:rPr lang="en-US" sz="2000" dirty="0">
                <a:solidFill>
                  <a:srgbClr val="DFDEF6">
                    <a:lumMod val="10000"/>
                  </a:srgbClr>
                </a:solidFill>
                <a:latin typeface="Courier New" pitchFamily="49" charset="0"/>
                <a:cs typeface="Courier New" pitchFamily="49" charset="0"/>
              </a:rPr>
              <a:t>H K L  </a:t>
            </a:r>
            <a:r>
              <a:rPr lang="en-US" sz="1600" dirty="0">
                <a:solidFill>
                  <a:srgbClr val="6666FF"/>
                </a:solidFill>
                <a:cs typeface="Courier New" pitchFamily="49" charset="0"/>
              </a:rPr>
              <a:t>|F</a:t>
            </a:r>
            <a:r>
              <a:rPr lang="en-US" sz="1600" baseline="-25000" dirty="0">
                <a:solidFill>
                  <a:srgbClr val="6666FF"/>
                </a:solidFill>
                <a:cs typeface="Courier New" pitchFamily="49" charset="0"/>
              </a:rPr>
              <a:t>P</a:t>
            </a:r>
            <a:r>
              <a:rPr lang="en-US" sz="1600" dirty="0">
                <a:solidFill>
                  <a:srgbClr val="6666FF"/>
                </a:solidFill>
                <a:cs typeface="Courier New" pitchFamily="49" charset="0"/>
              </a:rPr>
              <a:t>|</a:t>
            </a:r>
            <a:r>
              <a:rPr lang="en-US" sz="1600" dirty="0">
                <a:solidFill>
                  <a:srgbClr val="DFDEF6">
                    <a:lumMod val="10000"/>
                  </a:srgbClr>
                </a:solidFill>
                <a:cs typeface="Courier New" pitchFamily="49" charset="0"/>
              </a:rPr>
              <a:t>  </a:t>
            </a:r>
            <a:r>
              <a:rPr lang="en-US" sz="1600" dirty="0">
                <a:solidFill>
                  <a:srgbClr val="33CC33"/>
                </a:solidFill>
                <a:cs typeface="Courier New" pitchFamily="49" charset="0"/>
              </a:rPr>
              <a:t>|</a:t>
            </a:r>
            <a:r>
              <a:rPr lang="en-US" sz="1600" dirty="0">
                <a:solidFill>
                  <a:srgbClr val="00CC00"/>
                </a:solidFill>
                <a:cs typeface="Courier New" pitchFamily="49" charset="0"/>
              </a:rPr>
              <a:t>F</a:t>
            </a:r>
            <a:r>
              <a:rPr lang="en-US" sz="1600" baseline="-25000" dirty="0">
                <a:solidFill>
                  <a:srgbClr val="00CC00"/>
                </a:solidFill>
                <a:cs typeface="Courier New" pitchFamily="49" charset="0"/>
              </a:rPr>
              <a:t>PH </a:t>
            </a:r>
            <a:r>
              <a:rPr lang="en-US" sz="1600" dirty="0">
                <a:solidFill>
                  <a:srgbClr val="00CC00"/>
                </a:solidFill>
                <a:cs typeface="Courier New" pitchFamily="49" charset="0"/>
              </a:rPr>
              <a:t>(+)| </a:t>
            </a:r>
            <a:r>
              <a:rPr lang="en-US" sz="1600" b="0" dirty="0">
                <a:solidFill>
                  <a:srgbClr val="00CC00"/>
                </a:solidFill>
                <a:cs typeface="Courier New" pitchFamily="49" charset="0"/>
              </a:rPr>
              <a:t>|F</a:t>
            </a:r>
            <a:r>
              <a:rPr lang="en-US" sz="1600" b="0" baseline="-25000" dirty="0">
                <a:solidFill>
                  <a:srgbClr val="00CC00"/>
                </a:solidFill>
                <a:cs typeface="Courier New" pitchFamily="49" charset="0"/>
              </a:rPr>
              <a:t>PH </a:t>
            </a:r>
            <a:r>
              <a:rPr lang="en-US" sz="1600" b="0" dirty="0">
                <a:solidFill>
                  <a:srgbClr val="00CC00"/>
                </a:solidFill>
                <a:cs typeface="Courier New" pitchFamily="49" charset="0"/>
              </a:rPr>
              <a:t>(-)|   </a:t>
            </a:r>
            <a:r>
              <a:rPr lang="en-US" sz="1600" b="0" dirty="0">
                <a:solidFill>
                  <a:srgbClr val="FF9933"/>
                </a:solidFill>
                <a:cs typeface="Courier New" pitchFamily="49" charset="0"/>
              </a:rPr>
              <a:t>|</a:t>
            </a:r>
            <a:r>
              <a:rPr lang="en-US" sz="1600" dirty="0">
                <a:solidFill>
                  <a:srgbClr val="FF9933"/>
                </a:solidFill>
                <a:cs typeface="Courier New" pitchFamily="49" charset="0"/>
              </a:rPr>
              <a:t>F</a:t>
            </a:r>
            <a:r>
              <a:rPr lang="en-US" sz="1600" baseline="-25000" dirty="0">
                <a:solidFill>
                  <a:srgbClr val="FF9933"/>
                </a:solidFill>
                <a:cs typeface="Courier New" pitchFamily="49" charset="0"/>
              </a:rPr>
              <a:t>PH </a:t>
            </a:r>
            <a:r>
              <a:rPr lang="en-US" sz="1600" dirty="0">
                <a:solidFill>
                  <a:srgbClr val="FF9933"/>
                </a:solidFill>
                <a:cs typeface="Courier New" pitchFamily="49" charset="0"/>
              </a:rPr>
              <a:t>(+)| </a:t>
            </a:r>
            <a:r>
              <a:rPr lang="en-US" sz="1600" b="0" dirty="0">
                <a:solidFill>
                  <a:srgbClr val="FF9933"/>
                </a:solidFill>
                <a:cs typeface="Courier New" pitchFamily="49" charset="0"/>
              </a:rPr>
              <a:t>|F</a:t>
            </a:r>
            <a:r>
              <a:rPr lang="en-US" sz="1600" b="0" baseline="-25000" dirty="0">
                <a:solidFill>
                  <a:srgbClr val="FF9933"/>
                </a:solidFill>
                <a:cs typeface="Courier New" pitchFamily="49" charset="0"/>
              </a:rPr>
              <a:t>PH </a:t>
            </a:r>
            <a:r>
              <a:rPr lang="en-US" sz="1600" b="0" dirty="0">
                <a:solidFill>
                  <a:srgbClr val="FF9933"/>
                </a:solidFill>
                <a:cs typeface="Courier New" pitchFamily="49" charset="0"/>
              </a:rPr>
              <a:t>(-)|</a:t>
            </a:r>
            <a:endParaRPr lang="en-US" sz="2000" b="0" dirty="0">
              <a:solidFill>
                <a:srgbClr val="FF9933"/>
              </a:solidFill>
              <a:cs typeface="Courier New" pitchFamily="49" charset="0"/>
            </a:endParaRPr>
          </a:p>
          <a:p>
            <a:pPr lvl="0" algn="l">
              <a:defRPr/>
            </a:pPr>
            <a:r>
              <a:rPr lang="en-US" sz="2000" dirty="0">
                <a:solidFill>
                  <a:srgbClr val="DFDEF6">
                    <a:lumMod val="10000"/>
                  </a:srgbClr>
                </a:solidFill>
                <a:latin typeface="Courier New" pitchFamily="49" charset="0"/>
                <a:cs typeface="Courier New" pitchFamily="49" charset="0"/>
              </a:rPr>
              <a:t>9 2 1 </a:t>
            </a:r>
            <a:r>
              <a:rPr lang="en-US" sz="2000" dirty="0">
                <a:solidFill>
                  <a:srgbClr val="3366FF"/>
                </a:solidFill>
                <a:effectLst/>
                <a:latin typeface="Courier New" pitchFamily="49" charset="0"/>
                <a:cs typeface="Courier New" pitchFamily="49" charset="0"/>
              </a:rPr>
              <a:t>486</a:t>
            </a:r>
            <a:r>
              <a:rPr lang="en-US" sz="2000" dirty="0">
                <a:solidFill>
                  <a:srgbClr val="6666FF"/>
                </a:solidFill>
                <a:latin typeface="Courier New" pitchFamily="49" charset="0"/>
                <a:cs typeface="Courier New" pitchFamily="49" charset="0"/>
              </a:rPr>
              <a:t>  </a:t>
            </a:r>
            <a:r>
              <a:rPr lang="en-US" sz="2000" dirty="0">
                <a:solidFill>
                  <a:srgbClr val="33CC33"/>
                </a:solidFill>
                <a:latin typeface="Courier New" pitchFamily="49" charset="0"/>
                <a:cs typeface="Courier New" pitchFamily="49" charset="0"/>
              </a:rPr>
              <a:t>586 </a:t>
            </a:r>
            <a:r>
              <a:rPr lang="en-US" sz="2000" b="0" dirty="0">
                <a:solidFill>
                  <a:srgbClr val="33CC33"/>
                </a:solidFill>
                <a:latin typeface="Courier New" pitchFamily="49" charset="0"/>
                <a:cs typeface="Courier New" pitchFamily="49" charset="0"/>
              </a:rPr>
              <a:t>611</a:t>
            </a:r>
            <a:r>
              <a:rPr lang="en-US" sz="2000" dirty="0">
                <a:solidFill>
                  <a:srgbClr val="6666FF"/>
                </a:solidFill>
                <a:latin typeface="Courier New" pitchFamily="49" charset="0"/>
                <a:cs typeface="Courier New" pitchFamily="49" charset="0"/>
              </a:rPr>
              <a:t>   </a:t>
            </a:r>
            <a:r>
              <a:rPr lang="en-US" sz="2000" dirty="0">
                <a:solidFill>
                  <a:srgbClr val="FF9933"/>
                </a:solidFill>
                <a:latin typeface="Courier New" pitchFamily="49" charset="0"/>
                <a:cs typeface="Courier New" pitchFamily="49" charset="0"/>
              </a:rPr>
              <a:t>536 </a:t>
            </a:r>
            <a:r>
              <a:rPr lang="en-US" sz="2000" b="0" dirty="0">
                <a:solidFill>
                  <a:srgbClr val="FF9933"/>
                </a:solidFill>
                <a:latin typeface="Courier New" pitchFamily="49" charset="0"/>
                <a:cs typeface="Courier New" pitchFamily="49" charset="0"/>
              </a:rPr>
              <a:t>499</a:t>
            </a:r>
          </a:p>
        </p:txBody>
      </p:sp>
      <p:sp>
        <p:nvSpPr>
          <p:cNvPr id="4" name="Rectangle 3"/>
          <p:cNvSpPr/>
          <p:nvPr/>
        </p:nvSpPr>
        <p:spPr bwMode="auto">
          <a:xfrm>
            <a:off x="7557784" y="142688"/>
            <a:ext cx="2488123" cy="707886"/>
          </a:xfrm>
          <a:prstGeom prst="rect">
            <a:avLst/>
          </a:prstGeom>
          <a:solidFill>
            <a:schemeClr val="bg1"/>
          </a:solidFill>
          <a:ln w="571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Helvetica" pitchFamily="34" charset="0"/>
            </a:endParaRPr>
          </a:p>
        </p:txBody>
      </p:sp>
      <p:sp>
        <p:nvSpPr>
          <p:cNvPr id="86" name="Line 6"/>
          <p:cNvSpPr>
            <a:spLocks noChangeShapeType="1"/>
          </p:cNvSpPr>
          <p:nvPr/>
        </p:nvSpPr>
        <p:spPr bwMode="auto">
          <a:xfrm>
            <a:off x="6621240" y="1911679"/>
            <a:ext cx="2594" cy="298825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 name="Line 7"/>
          <p:cNvSpPr>
            <a:spLocks noChangeShapeType="1"/>
          </p:cNvSpPr>
          <p:nvPr/>
        </p:nvSpPr>
        <p:spPr bwMode="auto">
          <a:xfrm flipH="1">
            <a:off x="5131251" y="3413839"/>
            <a:ext cx="298826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 name="Oval 9"/>
          <p:cNvSpPr>
            <a:spLocks noChangeAspect="1" noChangeArrowheads="1"/>
          </p:cNvSpPr>
          <p:nvPr/>
        </p:nvSpPr>
        <p:spPr bwMode="auto">
          <a:xfrm>
            <a:off x="5168114" y="1966045"/>
            <a:ext cx="2904589" cy="2901981"/>
          </a:xfrm>
          <a:prstGeom prst="ellipse">
            <a:avLst/>
          </a:prstGeom>
          <a:noFill/>
          <a:ln w="57150" algn="ctr">
            <a:solidFill>
              <a:srgbClr val="33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n-US"/>
          </a:p>
        </p:txBody>
      </p:sp>
      <p:sp>
        <p:nvSpPr>
          <p:cNvPr id="90" name="Text Box 37"/>
          <p:cNvSpPr txBox="1">
            <a:spLocks noChangeArrowheads="1"/>
          </p:cNvSpPr>
          <p:nvPr/>
        </p:nvSpPr>
        <p:spPr bwMode="auto">
          <a:xfrm>
            <a:off x="6664287" y="1797274"/>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91" name="Text Box 40"/>
          <p:cNvSpPr txBox="1">
            <a:spLocks noChangeArrowheads="1"/>
          </p:cNvSpPr>
          <p:nvPr/>
        </p:nvSpPr>
        <p:spPr bwMode="auto">
          <a:xfrm>
            <a:off x="4924086" y="3413839"/>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93" name="Text Box 42"/>
          <p:cNvSpPr txBox="1">
            <a:spLocks noChangeArrowheads="1"/>
          </p:cNvSpPr>
          <p:nvPr/>
        </p:nvSpPr>
        <p:spPr bwMode="auto">
          <a:xfrm>
            <a:off x="6638435" y="4813594"/>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200" b="0" dirty="0"/>
              <a:t>-500</a:t>
            </a:r>
          </a:p>
        </p:txBody>
      </p:sp>
      <p:sp>
        <p:nvSpPr>
          <p:cNvPr id="97" name="Line 26"/>
          <p:cNvSpPr>
            <a:spLocks noChangeShapeType="1"/>
          </p:cNvSpPr>
          <p:nvPr/>
        </p:nvSpPr>
        <p:spPr bwMode="auto">
          <a:xfrm>
            <a:off x="6555611" y="1905183"/>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 name="Line 31"/>
          <p:cNvSpPr>
            <a:spLocks noChangeShapeType="1"/>
          </p:cNvSpPr>
          <p:nvPr/>
        </p:nvSpPr>
        <p:spPr bwMode="auto">
          <a:xfrm>
            <a:off x="6555611" y="4024980"/>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 name="Line 27"/>
          <p:cNvSpPr>
            <a:spLocks noChangeShapeType="1"/>
          </p:cNvSpPr>
          <p:nvPr/>
        </p:nvSpPr>
        <p:spPr bwMode="auto">
          <a:xfrm rot="16200000">
            <a:off x="7162065"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 name="Line 27"/>
          <p:cNvSpPr>
            <a:spLocks noChangeShapeType="1"/>
          </p:cNvSpPr>
          <p:nvPr/>
        </p:nvSpPr>
        <p:spPr bwMode="auto">
          <a:xfrm rot="16200000">
            <a:off x="5961717"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 name="Line 31"/>
          <p:cNvSpPr>
            <a:spLocks noChangeShapeType="1"/>
          </p:cNvSpPr>
          <p:nvPr/>
        </p:nvSpPr>
        <p:spPr bwMode="auto">
          <a:xfrm>
            <a:off x="6555611" y="282596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 name="Text Box 4"/>
          <p:cNvSpPr txBox="1">
            <a:spLocks noChangeArrowheads="1"/>
          </p:cNvSpPr>
          <p:nvPr/>
        </p:nvSpPr>
        <p:spPr bwMode="auto">
          <a:xfrm>
            <a:off x="5952603" y="1531614"/>
            <a:ext cx="13388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0" dirty="0"/>
              <a:t>Imaginary axis</a:t>
            </a:r>
          </a:p>
        </p:txBody>
      </p:sp>
      <p:sp>
        <p:nvSpPr>
          <p:cNvPr id="106" name="Text Box 43"/>
          <p:cNvSpPr txBox="1">
            <a:spLocks noChangeArrowheads="1"/>
          </p:cNvSpPr>
          <p:nvPr/>
        </p:nvSpPr>
        <p:spPr bwMode="auto">
          <a:xfrm>
            <a:off x="7667814" y="2023760"/>
            <a:ext cx="680301" cy="39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solidFill>
                  <a:srgbClr val="3366FF"/>
                </a:solidFill>
              </a:rPr>
              <a:t>|F</a:t>
            </a:r>
            <a:r>
              <a:rPr lang="en-US" altLang="en-US" sz="2000" baseline="-25000" dirty="0">
                <a:solidFill>
                  <a:srgbClr val="3366FF"/>
                </a:solidFill>
              </a:rPr>
              <a:t>P </a:t>
            </a:r>
            <a:r>
              <a:rPr lang="en-US" altLang="en-US" sz="2000" dirty="0">
                <a:solidFill>
                  <a:srgbClr val="3366FF"/>
                </a:solidFill>
              </a:rPr>
              <a:t>|</a:t>
            </a:r>
          </a:p>
        </p:txBody>
      </p:sp>
      <p:sp>
        <p:nvSpPr>
          <p:cNvPr id="108" name="Oval 9"/>
          <p:cNvSpPr>
            <a:spLocks noChangeAspect="1" noChangeArrowheads="1"/>
          </p:cNvSpPr>
          <p:nvPr/>
        </p:nvSpPr>
        <p:spPr bwMode="auto">
          <a:xfrm>
            <a:off x="4427884" y="2385498"/>
            <a:ext cx="3505388" cy="3502240"/>
          </a:xfrm>
          <a:prstGeom prst="ellipse">
            <a:avLst/>
          </a:prstGeom>
          <a:noFill/>
          <a:ln w="57150" algn="ctr">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n-US"/>
          </a:p>
        </p:txBody>
      </p:sp>
      <p:sp>
        <p:nvSpPr>
          <p:cNvPr id="109" name="Text Box 3"/>
          <p:cNvSpPr txBox="1">
            <a:spLocks noChangeArrowheads="1"/>
          </p:cNvSpPr>
          <p:nvPr/>
        </p:nvSpPr>
        <p:spPr bwMode="auto">
          <a:xfrm>
            <a:off x="8194769" y="3205004"/>
            <a:ext cx="602650" cy="20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400" b="0" dirty="0"/>
              <a:t>Real axis</a:t>
            </a:r>
          </a:p>
        </p:txBody>
      </p:sp>
      <p:sp>
        <p:nvSpPr>
          <p:cNvPr id="110" name="Rectangle 109"/>
          <p:cNvSpPr/>
          <p:nvPr/>
        </p:nvSpPr>
        <p:spPr>
          <a:xfrm>
            <a:off x="7342573" y="5408358"/>
            <a:ext cx="1210671" cy="397032"/>
          </a:xfrm>
          <a:prstGeom prst="rect">
            <a:avLst/>
          </a:prstGeom>
          <a:effectLst/>
        </p:spPr>
        <p:txBody>
          <a:bodyPr wrap="none">
            <a:spAutoFit/>
          </a:bodyPr>
          <a:lstStyle/>
          <a:p>
            <a:r>
              <a:rPr lang="en-US" sz="2400">
                <a:solidFill>
                  <a:srgbClr val="33CC33"/>
                </a:solidFill>
                <a:effectLst>
                  <a:glow rad="228600">
                    <a:schemeClr val="bg1"/>
                  </a:glow>
                </a:effectLst>
              </a:rPr>
              <a:t>|F</a:t>
            </a:r>
            <a:r>
              <a:rPr lang="en-US" sz="2400" baseline="-25000">
                <a:solidFill>
                  <a:srgbClr val="33CC33"/>
                </a:solidFill>
                <a:effectLst>
                  <a:glow rad="228600">
                    <a:schemeClr val="bg1"/>
                  </a:glow>
                </a:effectLst>
              </a:rPr>
              <a:t>P·Hg</a:t>
            </a:r>
            <a:r>
              <a:rPr lang="en-US" sz="2400">
                <a:solidFill>
                  <a:srgbClr val="33CC33"/>
                </a:solidFill>
                <a:effectLst>
                  <a:glow rad="228600">
                    <a:schemeClr val="bg1"/>
                  </a:glow>
                </a:effectLst>
              </a:rPr>
              <a:t>(+)|</a:t>
            </a:r>
            <a:endParaRPr lang="en-US" sz="1800" dirty="0">
              <a:effectLst>
                <a:glow rad="228600">
                  <a:schemeClr val="bg1"/>
                </a:glow>
              </a:effectLst>
            </a:endParaRPr>
          </a:p>
        </p:txBody>
      </p:sp>
      <p:sp>
        <p:nvSpPr>
          <p:cNvPr id="113" name="Line 15"/>
          <p:cNvSpPr>
            <a:spLocks noChangeShapeType="1"/>
          </p:cNvSpPr>
          <p:nvPr/>
        </p:nvSpPr>
        <p:spPr bwMode="auto">
          <a:xfrm flipH="1" flipV="1">
            <a:off x="5471253" y="2533368"/>
            <a:ext cx="1154126" cy="877917"/>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114" name="Line 15"/>
          <p:cNvSpPr>
            <a:spLocks noChangeShapeType="1"/>
          </p:cNvSpPr>
          <p:nvPr/>
        </p:nvSpPr>
        <p:spPr bwMode="auto">
          <a:xfrm>
            <a:off x="6623834" y="3411284"/>
            <a:ext cx="1309437" cy="613696"/>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grpSp>
        <p:nvGrpSpPr>
          <p:cNvPr id="61" name="Group 65"/>
          <p:cNvGrpSpPr>
            <a:grpSpLocks/>
          </p:cNvGrpSpPr>
          <p:nvPr/>
        </p:nvGrpSpPr>
        <p:grpSpPr bwMode="auto">
          <a:xfrm>
            <a:off x="-131762" y="1776188"/>
            <a:ext cx="4443412" cy="1020762"/>
            <a:chOff x="2917" y="821"/>
            <a:chExt cx="2799" cy="643"/>
          </a:xfrm>
        </p:grpSpPr>
        <p:sp>
          <p:nvSpPr>
            <p:cNvPr id="62" name="Text Box 58"/>
            <p:cNvSpPr txBox="1">
              <a:spLocks noChangeArrowheads="1"/>
            </p:cNvSpPr>
            <p:nvPr/>
          </p:nvSpPr>
          <p:spPr bwMode="auto">
            <a:xfrm>
              <a:off x="2917" y="894"/>
              <a:ext cx="2799"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rgbClr val="3366FF"/>
                  </a:solidFill>
                </a:rPr>
                <a:t>best F</a:t>
              </a:r>
              <a:r>
                <a:rPr lang="en-US" altLang="en-US" baseline="-25000" dirty="0">
                  <a:solidFill>
                    <a:srgbClr val="3366FF"/>
                  </a:solidFill>
                </a:rPr>
                <a:t>P</a:t>
              </a:r>
              <a:r>
                <a:rPr lang="en-US" altLang="en-US" dirty="0"/>
                <a:t> =    </a:t>
              </a:r>
              <a:r>
                <a:rPr lang="en-US" altLang="en-US" dirty="0">
                  <a:solidFill>
                    <a:srgbClr val="3366FF"/>
                  </a:solidFill>
                </a:rPr>
                <a:t>|</a:t>
              </a:r>
              <a:r>
                <a:rPr lang="en-US" altLang="en-US" dirty="0" err="1">
                  <a:solidFill>
                    <a:srgbClr val="3366FF"/>
                  </a:solidFill>
                </a:rPr>
                <a:t>F</a:t>
              </a:r>
              <a:r>
                <a:rPr lang="en-US" altLang="en-US" baseline="-25000" dirty="0" err="1">
                  <a:solidFill>
                    <a:srgbClr val="3366FF"/>
                  </a:solidFill>
                </a:rPr>
                <a:t>p</a:t>
              </a:r>
              <a:r>
                <a:rPr lang="en-US" altLang="en-US" dirty="0" err="1">
                  <a:solidFill>
                    <a:srgbClr val="3366FF"/>
                  </a:solidFill>
                </a:rPr>
                <a:t>|</a:t>
              </a:r>
              <a:r>
                <a:rPr lang="en-US" altLang="en-US" dirty="0" err="1"/>
                <a:t>e</a:t>
              </a:r>
              <a:r>
                <a:rPr lang="en-US" altLang="en-US" baseline="30000" dirty="0" err="1"/>
                <a:t>i</a:t>
              </a:r>
              <a:r>
                <a:rPr lang="en-US" altLang="en-US" baseline="30000" dirty="0" err="1">
                  <a:latin typeface="Symbol" pitchFamily="18" charset="2"/>
                </a:rPr>
                <a:t>a</a:t>
              </a:r>
              <a:r>
                <a:rPr lang="en-US" altLang="en-US" dirty="0" err="1"/>
                <a:t>•P</a:t>
              </a:r>
              <a:r>
                <a:rPr lang="en-US" altLang="en-US" dirty="0"/>
                <a:t>(</a:t>
              </a:r>
              <a:r>
                <a:rPr lang="en-US" altLang="en-US" dirty="0">
                  <a:latin typeface="Symbol" pitchFamily="18" charset="2"/>
                </a:rPr>
                <a:t>a</a:t>
              </a:r>
              <a:r>
                <a:rPr lang="en-US" altLang="en-US" dirty="0"/>
                <a:t>)d</a:t>
              </a:r>
              <a:r>
                <a:rPr lang="en-US" altLang="en-US" dirty="0">
                  <a:latin typeface="Symbol" pitchFamily="18" charset="2"/>
                </a:rPr>
                <a:t>a</a:t>
              </a:r>
              <a:endParaRPr lang="en-US" altLang="en-US" dirty="0"/>
            </a:p>
          </p:txBody>
        </p:sp>
        <p:grpSp>
          <p:nvGrpSpPr>
            <p:cNvPr id="63" name="Group 64"/>
            <p:cNvGrpSpPr>
              <a:grpSpLocks/>
            </p:cNvGrpSpPr>
            <p:nvPr/>
          </p:nvGrpSpPr>
          <p:grpSpPr bwMode="auto">
            <a:xfrm>
              <a:off x="3953" y="821"/>
              <a:ext cx="207" cy="643"/>
              <a:chOff x="3028" y="853"/>
              <a:chExt cx="207" cy="643"/>
            </a:xfrm>
          </p:grpSpPr>
          <p:sp>
            <p:nvSpPr>
              <p:cNvPr id="64" name="Freeform 59"/>
              <p:cNvSpPr>
                <a:spLocks/>
              </p:cNvSpPr>
              <p:nvPr/>
            </p:nvSpPr>
            <p:spPr bwMode="auto">
              <a:xfrm rot="419251">
                <a:off x="3078" y="853"/>
                <a:ext cx="105" cy="470"/>
              </a:xfrm>
              <a:custGeom>
                <a:avLst/>
                <a:gdLst>
                  <a:gd name="T0" fmla="*/ 77 w 105"/>
                  <a:gd name="T1" fmla="*/ 80 h 470"/>
                  <a:gd name="T2" fmla="*/ 4 w 105"/>
                  <a:gd name="T3" fmla="*/ 56 h 470"/>
                  <a:gd name="T4" fmla="*/ 101 w 105"/>
                  <a:gd name="T5" fmla="*/ 413 h 470"/>
                  <a:gd name="T6" fmla="*/ 28 w 105"/>
                  <a:gd name="T7" fmla="*/ 397 h 470"/>
                </a:gdLst>
                <a:ahLst/>
                <a:cxnLst>
                  <a:cxn ang="0">
                    <a:pos x="T0" y="T1"/>
                  </a:cxn>
                  <a:cxn ang="0">
                    <a:pos x="T2" y="T3"/>
                  </a:cxn>
                  <a:cxn ang="0">
                    <a:pos x="T4" y="T5"/>
                  </a:cxn>
                  <a:cxn ang="0">
                    <a:pos x="T6" y="T7"/>
                  </a:cxn>
                </a:cxnLst>
                <a:rect l="0" t="0" r="r" b="b"/>
                <a:pathLst>
                  <a:path w="105" h="470">
                    <a:moveTo>
                      <a:pt x="77" y="80"/>
                    </a:moveTo>
                    <a:cubicBezTo>
                      <a:pt x="38" y="40"/>
                      <a:pt x="0" y="0"/>
                      <a:pt x="4" y="56"/>
                    </a:cubicBezTo>
                    <a:cubicBezTo>
                      <a:pt x="8" y="112"/>
                      <a:pt x="97" y="356"/>
                      <a:pt x="101" y="413"/>
                    </a:cubicBezTo>
                    <a:cubicBezTo>
                      <a:pt x="105" y="470"/>
                      <a:pt x="39" y="400"/>
                      <a:pt x="28" y="397"/>
                    </a:cubicBezTo>
                  </a:path>
                </a:pathLst>
              </a:custGeom>
              <a:noFill/>
              <a:ln w="571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Text Box 60"/>
              <p:cNvSpPr txBox="1">
                <a:spLocks noChangeArrowheads="1"/>
              </p:cNvSpPr>
              <p:nvPr/>
            </p:nvSpPr>
            <p:spPr bwMode="auto">
              <a:xfrm>
                <a:off x="3028" y="1265"/>
                <a:ext cx="2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latin typeface="Symbol" pitchFamily="18" charset="2"/>
                  </a:rPr>
                  <a:t>a</a:t>
                </a:r>
              </a:p>
            </p:txBody>
          </p:sp>
        </p:grpSp>
      </p:grpSp>
      <p:sp>
        <p:nvSpPr>
          <p:cNvPr id="66" name="Text Box 63"/>
          <p:cNvSpPr txBox="1">
            <a:spLocks noChangeArrowheads="1"/>
          </p:cNvSpPr>
          <p:nvPr/>
        </p:nvSpPr>
        <p:spPr bwMode="auto">
          <a:xfrm>
            <a:off x="814387" y="3376388"/>
            <a:ext cx="2944813"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dirty="0"/>
              <a:t>Sum of probability weighted vectors </a:t>
            </a:r>
            <a:r>
              <a:rPr lang="en-US" altLang="en-US" dirty="0" err="1"/>
              <a:t>F</a:t>
            </a:r>
            <a:r>
              <a:rPr lang="en-US" altLang="en-US" baseline="-25000" dirty="0" err="1"/>
              <a:t>p</a:t>
            </a:r>
            <a:endParaRPr lang="en-US" altLang="en-US" baseline="-25000" dirty="0"/>
          </a:p>
          <a:p>
            <a:endParaRPr lang="en-US" altLang="en-US" sz="1800" dirty="0"/>
          </a:p>
          <a:p>
            <a:r>
              <a:rPr lang="en-US" altLang="en-US" sz="1800" dirty="0"/>
              <a:t>Usually shorter than </a:t>
            </a:r>
            <a:r>
              <a:rPr lang="en-US" altLang="en-US" sz="1800" dirty="0" err="1"/>
              <a:t>F</a:t>
            </a:r>
            <a:r>
              <a:rPr lang="en-US" altLang="en-US" sz="1800" baseline="-25000" dirty="0" err="1"/>
              <a:t>p</a:t>
            </a:r>
            <a:endParaRPr lang="en-US" altLang="en-US" sz="1800" baseline="-25000" dirty="0"/>
          </a:p>
        </p:txBody>
      </p:sp>
      <p:sp>
        <p:nvSpPr>
          <p:cNvPr id="98" name="Line 28"/>
          <p:cNvSpPr>
            <a:spLocks noChangeShapeType="1"/>
          </p:cNvSpPr>
          <p:nvPr/>
        </p:nvSpPr>
        <p:spPr bwMode="auto">
          <a:xfrm rot="16200000">
            <a:off x="8057707"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Text Box 37"/>
          <p:cNvSpPr txBox="1">
            <a:spLocks noChangeArrowheads="1"/>
          </p:cNvSpPr>
          <p:nvPr/>
        </p:nvSpPr>
        <p:spPr bwMode="auto">
          <a:xfrm>
            <a:off x="7789141" y="3186921"/>
            <a:ext cx="350451" cy="475508"/>
          </a:xfrm>
          <a:prstGeom prst="rect">
            <a:avLst/>
          </a:prstGeom>
          <a:noFill/>
          <a:ln>
            <a:noFill/>
          </a:ln>
          <a:effectLst/>
          <a:extLst/>
        </p:spPr>
        <p:txBody>
          <a:bodyPr wrap="none">
            <a:spAutoFit/>
          </a:bodyPr>
          <a:lstStyle/>
          <a:p>
            <a:r>
              <a:rPr lang="en-US" altLang="en-US" dirty="0"/>
              <a:t>0</a:t>
            </a:r>
          </a:p>
        </p:txBody>
      </p:sp>
      <p:sp>
        <p:nvSpPr>
          <p:cNvPr id="117" name="Text Box 36"/>
          <p:cNvSpPr txBox="1">
            <a:spLocks noChangeArrowheads="1"/>
          </p:cNvSpPr>
          <p:nvPr/>
        </p:nvSpPr>
        <p:spPr bwMode="auto">
          <a:xfrm>
            <a:off x="6382977" y="2001933"/>
            <a:ext cx="532219" cy="475508"/>
          </a:xfrm>
          <a:prstGeom prst="rect">
            <a:avLst/>
          </a:prstGeom>
          <a:noFill/>
          <a:ln>
            <a:noFill/>
          </a:ln>
          <a:effectLst/>
          <a:extLst/>
        </p:spPr>
        <p:txBody>
          <a:bodyPr wrap="none">
            <a:spAutoFit/>
          </a:bodyPr>
          <a:lstStyle/>
          <a:p>
            <a:r>
              <a:rPr lang="en-US" altLang="en-US" dirty="0"/>
              <a:t>90</a:t>
            </a:r>
          </a:p>
        </p:txBody>
      </p:sp>
      <p:sp>
        <p:nvSpPr>
          <p:cNvPr id="111" name="Line 30"/>
          <p:cNvSpPr>
            <a:spLocks noChangeShapeType="1"/>
          </p:cNvSpPr>
          <p:nvPr/>
        </p:nvSpPr>
        <p:spPr bwMode="auto">
          <a:xfrm rot="16200000">
            <a:off x="5058034"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Text Box 38"/>
          <p:cNvSpPr txBox="1">
            <a:spLocks noChangeArrowheads="1"/>
          </p:cNvSpPr>
          <p:nvPr/>
        </p:nvSpPr>
        <p:spPr bwMode="auto">
          <a:xfrm>
            <a:off x="5058536" y="3134642"/>
            <a:ext cx="713989" cy="475508"/>
          </a:xfrm>
          <a:prstGeom prst="rect">
            <a:avLst/>
          </a:prstGeom>
          <a:noFill/>
          <a:ln>
            <a:noFill/>
          </a:ln>
          <a:effectLst/>
          <a:extLst/>
        </p:spPr>
        <p:txBody>
          <a:bodyPr wrap="none">
            <a:spAutoFit/>
          </a:bodyPr>
          <a:lstStyle/>
          <a:p>
            <a:r>
              <a:rPr lang="en-US" altLang="en-US" dirty="0"/>
              <a:t>180</a:t>
            </a:r>
          </a:p>
        </p:txBody>
      </p:sp>
      <p:sp>
        <p:nvSpPr>
          <p:cNvPr id="100" name="Line 32"/>
          <p:cNvSpPr>
            <a:spLocks noChangeShapeType="1"/>
          </p:cNvSpPr>
          <p:nvPr/>
        </p:nvSpPr>
        <p:spPr bwMode="auto">
          <a:xfrm>
            <a:off x="6555611" y="4914240"/>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Text Box 41"/>
          <p:cNvSpPr txBox="1">
            <a:spLocks noChangeArrowheads="1"/>
          </p:cNvSpPr>
          <p:nvPr/>
        </p:nvSpPr>
        <p:spPr bwMode="auto">
          <a:xfrm>
            <a:off x="6201207" y="4290762"/>
            <a:ext cx="713989" cy="475508"/>
          </a:xfrm>
          <a:prstGeom prst="rect">
            <a:avLst/>
          </a:prstGeom>
          <a:solidFill>
            <a:schemeClr val="bg1">
              <a:alpha val="66000"/>
            </a:schemeClr>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270</a:t>
            </a:r>
          </a:p>
        </p:txBody>
      </p:sp>
      <p:sp>
        <p:nvSpPr>
          <p:cNvPr id="67" name="Line 15"/>
          <p:cNvSpPr>
            <a:spLocks noChangeShapeType="1"/>
          </p:cNvSpPr>
          <p:nvPr/>
        </p:nvSpPr>
        <p:spPr bwMode="auto">
          <a:xfrm flipH="1" flipV="1">
            <a:off x="5705472" y="2477440"/>
            <a:ext cx="919907" cy="901849"/>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68" name="Line 15"/>
          <p:cNvSpPr>
            <a:spLocks noChangeShapeType="1"/>
          </p:cNvSpPr>
          <p:nvPr/>
        </p:nvSpPr>
        <p:spPr bwMode="auto">
          <a:xfrm flipH="1" flipV="1">
            <a:off x="6182743" y="2613594"/>
            <a:ext cx="437664" cy="774388"/>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69" name="Line 15"/>
          <p:cNvSpPr>
            <a:spLocks noChangeShapeType="1"/>
          </p:cNvSpPr>
          <p:nvPr/>
        </p:nvSpPr>
        <p:spPr bwMode="auto">
          <a:xfrm flipH="1" flipV="1">
            <a:off x="6491148" y="2838410"/>
            <a:ext cx="134234" cy="540879"/>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70" name="Line 15"/>
          <p:cNvSpPr>
            <a:spLocks noChangeShapeType="1"/>
          </p:cNvSpPr>
          <p:nvPr/>
        </p:nvSpPr>
        <p:spPr bwMode="auto">
          <a:xfrm flipV="1">
            <a:off x="6635450" y="3000788"/>
            <a:ext cx="104981" cy="387193"/>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71" name="Line 15"/>
          <p:cNvSpPr>
            <a:spLocks noChangeShapeType="1"/>
          </p:cNvSpPr>
          <p:nvPr/>
        </p:nvSpPr>
        <p:spPr bwMode="auto">
          <a:xfrm flipV="1">
            <a:off x="6639561" y="3134641"/>
            <a:ext cx="312012" cy="281051"/>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72" name="Line 15"/>
          <p:cNvSpPr>
            <a:spLocks noChangeShapeType="1"/>
          </p:cNvSpPr>
          <p:nvPr/>
        </p:nvSpPr>
        <p:spPr bwMode="auto">
          <a:xfrm flipV="1">
            <a:off x="6625382" y="3275165"/>
            <a:ext cx="502606" cy="150047"/>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73" name="Line 15"/>
          <p:cNvSpPr>
            <a:spLocks noChangeShapeType="1"/>
          </p:cNvSpPr>
          <p:nvPr/>
        </p:nvSpPr>
        <p:spPr bwMode="auto">
          <a:xfrm>
            <a:off x="6635712" y="3423171"/>
            <a:ext cx="655106" cy="31134"/>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74" name="Line 15"/>
          <p:cNvSpPr>
            <a:spLocks noChangeShapeType="1"/>
          </p:cNvSpPr>
          <p:nvPr/>
        </p:nvSpPr>
        <p:spPr bwMode="auto">
          <a:xfrm>
            <a:off x="6635322" y="3437524"/>
            <a:ext cx="1078680" cy="280607"/>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grpSp>
        <p:nvGrpSpPr>
          <p:cNvPr id="2" name="Group 1"/>
          <p:cNvGrpSpPr/>
          <p:nvPr/>
        </p:nvGrpSpPr>
        <p:grpSpPr>
          <a:xfrm rot="10986990">
            <a:off x="5436048" y="2858890"/>
            <a:ext cx="2312267" cy="1232142"/>
            <a:chOff x="3822841" y="5473948"/>
            <a:chExt cx="2486273" cy="1406611"/>
          </a:xfrm>
        </p:grpSpPr>
        <p:sp>
          <p:nvSpPr>
            <p:cNvPr id="75" name="Line 15"/>
            <p:cNvSpPr>
              <a:spLocks noChangeShapeType="1"/>
            </p:cNvSpPr>
            <p:nvPr/>
          </p:nvSpPr>
          <p:spPr bwMode="auto">
            <a:xfrm flipH="1" flipV="1">
              <a:off x="3822841" y="5492649"/>
              <a:ext cx="1223470" cy="738440"/>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76" name="Line 15"/>
            <p:cNvSpPr>
              <a:spLocks noChangeShapeType="1"/>
            </p:cNvSpPr>
            <p:nvPr/>
          </p:nvSpPr>
          <p:spPr bwMode="auto">
            <a:xfrm>
              <a:off x="5044765" y="6231087"/>
              <a:ext cx="1264349" cy="649472"/>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77" name="Line 15"/>
            <p:cNvSpPr>
              <a:spLocks noChangeShapeType="1"/>
            </p:cNvSpPr>
            <p:nvPr/>
          </p:nvSpPr>
          <p:spPr bwMode="auto">
            <a:xfrm flipH="1" flipV="1">
              <a:off x="4146363" y="5473948"/>
              <a:ext cx="899947" cy="725143"/>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78" name="Line 15"/>
            <p:cNvSpPr>
              <a:spLocks noChangeShapeType="1"/>
            </p:cNvSpPr>
            <p:nvPr/>
          </p:nvSpPr>
          <p:spPr bwMode="auto">
            <a:xfrm flipH="1" flipV="1">
              <a:off x="4622137" y="5567691"/>
              <a:ext cx="419201" cy="640094"/>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79" name="Line 15"/>
            <p:cNvSpPr>
              <a:spLocks noChangeShapeType="1"/>
            </p:cNvSpPr>
            <p:nvPr/>
          </p:nvSpPr>
          <p:spPr bwMode="auto">
            <a:xfrm flipH="1" flipV="1">
              <a:off x="4907457" y="5748736"/>
              <a:ext cx="138856" cy="450357"/>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80" name="Line 15"/>
            <p:cNvSpPr>
              <a:spLocks noChangeShapeType="1"/>
            </p:cNvSpPr>
            <p:nvPr/>
          </p:nvSpPr>
          <p:spPr bwMode="auto">
            <a:xfrm flipV="1">
              <a:off x="5056382" y="5887738"/>
              <a:ext cx="56220" cy="320046"/>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81" name="Line 15"/>
            <p:cNvSpPr>
              <a:spLocks noChangeShapeType="1"/>
            </p:cNvSpPr>
            <p:nvPr/>
          </p:nvSpPr>
          <p:spPr bwMode="auto">
            <a:xfrm flipV="1">
              <a:off x="5060492" y="6014922"/>
              <a:ext cx="223231" cy="220575"/>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85" name="Line 15"/>
            <p:cNvSpPr>
              <a:spLocks noChangeShapeType="1"/>
            </p:cNvSpPr>
            <p:nvPr/>
          </p:nvSpPr>
          <p:spPr bwMode="auto">
            <a:xfrm flipV="1">
              <a:off x="5046313" y="6125027"/>
              <a:ext cx="457889" cy="119989"/>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115" name="Line 15"/>
            <p:cNvSpPr>
              <a:spLocks noChangeShapeType="1"/>
            </p:cNvSpPr>
            <p:nvPr/>
          </p:nvSpPr>
          <p:spPr bwMode="auto">
            <a:xfrm>
              <a:off x="5056643" y="6242974"/>
              <a:ext cx="655106" cy="31134"/>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122" name="Line 15"/>
            <p:cNvSpPr>
              <a:spLocks noChangeShapeType="1"/>
            </p:cNvSpPr>
            <p:nvPr/>
          </p:nvSpPr>
          <p:spPr bwMode="auto">
            <a:xfrm>
              <a:off x="5056256" y="6257327"/>
              <a:ext cx="806065" cy="203210"/>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grpSp>
    </p:spTree>
    <p:extLst>
      <p:ext uri="{BB962C8B-B14F-4D97-AF65-F5344CB8AC3E}">
        <p14:creationId xmlns:p14="http://schemas.microsoft.com/office/powerpoint/2010/main" val="4667504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Freeform 120"/>
          <p:cNvSpPr/>
          <p:nvPr/>
        </p:nvSpPr>
        <p:spPr>
          <a:xfrm>
            <a:off x="4924086" y="1831359"/>
            <a:ext cx="3647610" cy="3095864"/>
          </a:xfrm>
          <a:custGeom>
            <a:avLst/>
            <a:gdLst>
              <a:gd name="connsiteX0" fmla="*/ 1684006 w 3647610"/>
              <a:gd name="connsiteY0" fmla="*/ 4393 h 3095864"/>
              <a:gd name="connsiteX1" fmla="*/ 2188831 w 3647610"/>
              <a:gd name="connsiteY1" fmla="*/ 99643 h 3095864"/>
              <a:gd name="connsiteX2" fmla="*/ 2598406 w 3647610"/>
              <a:gd name="connsiteY2" fmla="*/ 318718 h 3095864"/>
              <a:gd name="connsiteX3" fmla="*/ 2912731 w 3647610"/>
              <a:gd name="connsiteY3" fmla="*/ 633043 h 3095864"/>
              <a:gd name="connsiteX4" fmla="*/ 3150856 w 3647610"/>
              <a:gd name="connsiteY4" fmla="*/ 1147393 h 3095864"/>
              <a:gd name="connsiteX5" fmla="*/ 3227056 w 3647610"/>
              <a:gd name="connsiteY5" fmla="*/ 1604593 h 3095864"/>
              <a:gd name="connsiteX6" fmla="*/ 3198481 w 3647610"/>
              <a:gd name="connsiteY6" fmla="*/ 1890343 h 3095864"/>
              <a:gd name="connsiteX7" fmla="*/ 3417556 w 3647610"/>
              <a:gd name="connsiteY7" fmla="*/ 2242768 h 3095864"/>
              <a:gd name="connsiteX8" fmla="*/ 3646156 w 3647610"/>
              <a:gd name="connsiteY8" fmla="*/ 2576143 h 3095864"/>
              <a:gd name="connsiteX9" fmla="*/ 3303256 w 3647610"/>
              <a:gd name="connsiteY9" fmla="*/ 2566618 h 3095864"/>
              <a:gd name="connsiteX10" fmla="*/ 2988931 w 3647610"/>
              <a:gd name="connsiteY10" fmla="*/ 2509468 h 3095864"/>
              <a:gd name="connsiteX11" fmla="*/ 2846056 w 3647610"/>
              <a:gd name="connsiteY11" fmla="*/ 2566618 h 3095864"/>
              <a:gd name="connsiteX12" fmla="*/ 2579356 w 3647610"/>
              <a:gd name="connsiteY12" fmla="*/ 2795218 h 3095864"/>
              <a:gd name="connsiteX13" fmla="*/ 2198356 w 3647610"/>
              <a:gd name="connsiteY13" fmla="*/ 2985718 h 3095864"/>
              <a:gd name="connsiteX14" fmla="*/ 1750681 w 3647610"/>
              <a:gd name="connsiteY14" fmla="*/ 3090493 h 3095864"/>
              <a:gd name="connsiteX15" fmla="*/ 1322056 w 3647610"/>
              <a:gd name="connsiteY15" fmla="*/ 3052393 h 3095864"/>
              <a:gd name="connsiteX16" fmla="*/ 817231 w 3647610"/>
              <a:gd name="connsiteY16" fmla="*/ 2814268 h 3095864"/>
              <a:gd name="connsiteX17" fmla="*/ 407656 w 3647610"/>
              <a:gd name="connsiteY17" fmla="*/ 2414218 h 3095864"/>
              <a:gd name="connsiteX18" fmla="*/ 217156 w 3647610"/>
              <a:gd name="connsiteY18" fmla="*/ 2014168 h 3095864"/>
              <a:gd name="connsiteX19" fmla="*/ 140956 w 3647610"/>
              <a:gd name="connsiteY19" fmla="*/ 1471243 h 3095864"/>
              <a:gd name="connsiteX20" fmla="*/ 274306 w 3647610"/>
              <a:gd name="connsiteY20" fmla="*/ 985468 h 3095864"/>
              <a:gd name="connsiteX21" fmla="*/ 283831 w 3647610"/>
              <a:gd name="connsiteY21" fmla="*/ 880693 h 3095864"/>
              <a:gd name="connsiteX22" fmla="*/ 179056 w 3647610"/>
              <a:gd name="connsiteY22" fmla="*/ 661618 h 3095864"/>
              <a:gd name="connsiteX23" fmla="*/ 45706 w 3647610"/>
              <a:gd name="connsiteY23" fmla="*/ 375868 h 3095864"/>
              <a:gd name="connsiteX24" fmla="*/ 17131 w 3647610"/>
              <a:gd name="connsiteY24" fmla="*/ 232993 h 3095864"/>
              <a:gd name="connsiteX25" fmla="*/ 293356 w 3647610"/>
              <a:gd name="connsiteY25" fmla="*/ 290143 h 3095864"/>
              <a:gd name="connsiteX26" fmla="*/ 550531 w 3647610"/>
              <a:gd name="connsiteY26" fmla="*/ 375868 h 3095864"/>
              <a:gd name="connsiteX27" fmla="*/ 817231 w 3647610"/>
              <a:gd name="connsiteY27" fmla="*/ 318718 h 3095864"/>
              <a:gd name="connsiteX28" fmla="*/ 1236331 w 3647610"/>
              <a:gd name="connsiteY28" fmla="*/ 109168 h 3095864"/>
              <a:gd name="connsiteX29" fmla="*/ 1512556 w 3647610"/>
              <a:gd name="connsiteY29" fmla="*/ 23443 h 3095864"/>
              <a:gd name="connsiteX30" fmla="*/ 1684006 w 3647610"/>
              <a:gd name="connsiteY30" fmla="*/ 4393 h 309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47610" h="3095864">
                <a:moveTo>
                  <a:pt x="1684006" y="4393"/>
                </a:moveTo>
                <a:cubicBezTo>
                  <a:pt x="1796718" y="17093"/>
                  <a:pt x="2036431" y="47255"/>
                  <a:pt x="2188831" y="99643"/>
                </a:cubicBezTo>
                <a:cubicBezTo>
                  <a:pt x="2341231" y="152031"/>
                  <a:pt x="2477756" y="229818"/>
                  <a:pt x="2598406" y="318718"/>
                </a:cubicBezTo>
                <a:cubicBezTo>
                  <a:pt x="2719056" y="407618"/>
                  <a:pt x="2820656" y="494931"/>
                  <a:pt x="2912731" y="633043"/>
                </a:cubicBezTo>
                <a:cubicBezTo>
                  <a:pt x="3004806" y="771155"/>
                  <a:pt x="3098469" y="985468"/>
                  <a:pt x="3150856" y="1147393"/>
                </a:cubicBezTo>
                <a:cubicBezTo>
                  <a:pt x="3203244" y="1309318"/>
                  <a:pt x="3219119" y="1480768"/>
                  <a:pt x="3227056" y="1604593"/>
                </a:cubicBezTo>
                <a:cubicBezTo>
                  <a:pt x="3234994" y="1728418"/>
                  <a:pt x="3166731" y="1783981"/>
                  <a:pt x="3198481" y="1890343"/>
                </a:cubicBezTo>
                <a:cubicBezTo>
                  <a:pt x="3230231" y="1996706"/>
                  <a:pt x="3342944" y="2128468"/>
                  <a:pt x="3417556" y="2242768"/>
                </a:cubicBezTo>
                <a:cubicBezTo>
                  <a:pt x="3492169" y="2357068"/>
                  <a:pt x="3665206" y="2522168"/>
                  <a:pt x="3646156" y="2576143"/>
                </a:cubicBezTo>
                <a:cubicBezTo>
                  <a:pt x="3627106" y="2630118"/>
                  <a:pt x="3412794" y="2577731"/>
                  <a:pt x="3303256" y="2566618"/>
                </a:cubicBezTo>
                <a:cubicBezTo>
                  <a:pt x="3193719" y="2555506"/>
                  <a:pt x="3065131" y="2509468"/>
                  <a:pt x="2988931" y="2509468"/>
                </a:cubicBezTo>
                <a:cubicBezTo>
                  <a:pt x="2912731" y="2509468"/>
                  <a:pt x="2914318" y="2518993"/>
                  <a:pt x="2846056" y="2566618"/>
                </a:cubicBezTo>
                <a:cubicBezTo>
                  <a:pt x="2777794" y="2614243"/>
                  <a:pt x="2687306" y="2725368"/>
                  <a:pt x="2579356" y="2795218"/>
                </a:cubicBezTo>
                <a:cubicBezTo>
                  <a:pt x="2471406" y="2865068"/>
                  <a:pt x="2336469" y="2936505"/>
                  <a:pt x="2198356" y="2985718"/>
                </a:cubicBezTo>
                <a:cubicBezTo>
                  <a:pt x="2060243" y="3034931"/>
                  <a:pt x="1896731" y="3079381"/>
                  <a:pt x="1750681" y="3090493"/>
                </a:cubicBezTo>
                <a:cubicBezTo>
                  <a:pt x="1604631" y="3101605"/>
                  <a:pt x="1477631" y="3098430"/>
                  <a:pt x="1322056" y="3052393"/>
                </a:cubicBezTo>
                <a:cubicBezTo>
                  <a:pt x="1166481" y="3006356"/>
                  <a:pt x="969631" y="2920631"/>
                  <a:pt x="817231" y="2814268"/>
                </a:cubicBezTo>
                <a:cubicBezTo>
                  <a:pt x="664831" y="2707906"/>
                  <a:pt x="507668" y="2547568"/>
                  <a:pt x="407656" y="2414218"/>
                </a:cubicBezTo>
                <a:cubicBezTo>
                  <a:pt x="307644" y="2280868"/>
                  <a:pt x="261606" y="2171330"/>
                  <a:pt x="217156" y="2014168"/>
                </a:cubicBezTo>
                <a:cubicBezTo>
                  <a:pt x="172706" y="1857006"/>
                  <a:pt x="131431" y="1642693"/>
                  <a:pt x="140956" y="1471243"/>
                </a:cubicBezTo>
                <a:cubicBezTo>
                  <a:pt x="150481" y="1299793"/>
                  <a:pt x="250493" y="1083893"/>
                  <a:pt x="274306" y="985468"/>
                </a:cubicBezTo>
                <a:cubicBezTo>
                  <a:pt x="298118" y="887043"/>
                  <a:pt x="299706" y="934668"/>
                  <a:pt x="283831" y="880693"/>
                </a:cubicBezTo>
                <a:cubicBezTo>
                  <a:pt x="267956" y="826718"/>
                  <a:pt x="218743" y="745755"/>
                  <a:pt x="179056" y="661618"/>
                </a:cubicBezTo>
                <a:cubicBezTo>
                  <a:pt x="139369" y="577481"/>
                  <a:pt x="72693" y="447305"/>
                  <a:pt x="45706" y="375868"/>
                </a:cubicBezTo>
                <a:cubicBezTo>
                  <a:pt x="18719" y="304431"/>
                  <a:pt x="-24144" y="247281"/>
                  <a:pt x="17131" y="232993"/>
                </a:cubicBezTo>
                <a:cubicBezTo>
                  <a:pt x="58406" y="218706"/>
                  <a:pt x="204456" y="266331"/>
                  <a:pt x="293356" y="290143"/>
                </a:cubicBezTo>
                <a:cubicBezTo>
                  <a:pt x="382256" y="313956"/>
                  <a:pt x="463219" y="371106"/>
                  <a:pt x="550531" y="375868"/>
                </a:cubicBezTo>
                <a:cubicBezTo>
                  <a:pt x="637843" y="380630"/>
                  <a:pt x="702931" y="363168"/>
                  <a:pt x="817231" y="318718"/>
                </a:cubicBezTo>
                <a:cubicBezTo>
                  <a:pt x="931531" y="274268"/>
                  <a:pt x="1120443" y="158381"/>
                  <a:pt x="1236331" y="109168"/>
                </a:cubicBezTo>
                <a:cubicBezTo>
                  <a:pt x="1352218" y="59956"/>
                  <a:pt x="1439531" y="37730"/>
                  <a:pt x="1512556" y="23443"/>
                </a:cubicBezTo>
                <a:cubicBezTo>
                  <a:pt x="1585581" y="9156"/>
                  <a:pt x="1571294" y="-8307"/>
                  <a:pt x="1684006" y="4393"/>
                </a:cubicBezTo>
                <a:close/>
              </a:path>
            </a:pathLst>
          </a:custGeom>
          <a:noFill/>
          <a:ln w="57150">
            <a:solidFill>
              <a:schemeClr val="tx1"/>
            </a:solidFill>
            <a:prstDash val="sysDash"/>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Helvetica" pitchFamily="34" charset="0"/>
            </a:endParaRPr>
          </a:p>
        </p:txBody>
      </p:sp>
      <p:sp>
        <p:nvSpPr>
          <p:cNvPr id="89" name="Text Box 36"/>
          <p:cNvSpPr txBox="1">
            <a:spLocks noChangeArrowheads="1"/>
          </p:cNvSpPr>
          <p:nvPr/>
        </p:nvSpPr>
        <p:spPr bwMode="auto">
          <a:xfrm>
            <a:off x="8007965" y="3413839"/>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214018" name="Rectangle 2"/>
          <p:cNvSpPr>
            <a:spLocks noChangeArrowheads="1"/>
          </p:cNvSpPr>
          <p:nvPr/>
        </p:nvSpPr>
        <p:spPr bwMode="auto">
          <a:xfrm>
            <a:off x="586244" y="12699"/>
            <a:ext cx="2919277" cy="762000"/>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600" dirty="0"/>
              <a:t>SIR  Phasing</a:t>
            </a:r>
          </a:p>
        </p:txBody>
      </p:sp>
      <p:sp>
        <p:nvSpPr>
          <p:cNvPr id="7" name="Rectangle 6"/>
          <p:cNvSpPr/>
          <p:nvPr/>
        </p:nvSpPr>
        <p:spPr>
          <a:xfrm>
            <a:off x="5234356" y="260577"/>
            <a:ext cx="5162914" cy="707886"/>
          </a:xfrm>
          <a:prstGeom prst="rect">
            <a:avLst/>
          </a:prstGeom>
        </p:spPr>
        <p:txBody>
          <a:bodyPr wrap="square">
            <a:spAutoFit/>
          </a:bodyPr>
          <a:lstStyle/>
          <a:p>
            <a:pPr lvl="0" algn="l">
              <a:defRPr/>
            </a:pPr>
            <a:r>
              <a:rPr lang="en-US" sz="2000" dirty="0">
                <a:solidFill>
                  <a:srgbClr val="DFDEF6">
                    <a:lumMod val="10000"/>
                  </a:srgbClr>
                </a:solidFill>
                <a:latin typeface="Courier New" pitchFamily="49" charset="0"/>
                <a:cs typeface="Courier New" pitchFamily="49" charset="0"/>
              </a:rPr>
              <a:t>H K L  </a:t>
            </a:r>
            <a:r>
              <a:rPr lang="en-US" sz="1600" dirty="0">
                <a:solidFill>
                  <a:srgbClr val="6666FF"/>
                </a:solidFill>
                <a:cs typeface="Courier New" pitchFamily="49" charset="0"/>
              </a:rPr>
              <a:t>|F</a:t>
            </a:r>
            <a:r>
              <a:rPr lang="en-US" sz="1600" baseline="-25000" dirty="0">
                <a:solidFill>
                  <a:srgbClr val="6666FF"/>
                </a:solidFill>
                <a:cs typeface="Courier New" pitchFamily="49" charset="0"/>
              </a:rPr>
              <a:t>P</a:t>
            </a:r>
            <a:r>
              <a:rPr lang="en-US" sz="1600" dirty="0">
                <a:solidFill>
                  <a:srgbClr val="6666FF"/>
                </a:solidFill>
                <a:cs typeface="Courier New" pitchFamily="49" charset="0"/>
              </a:rPr>
              <a:t>|</a:t>
            </a:r>
            <a:r>
              <a:rPr lang="en-US" sz="1600" dirty="0">
                <a:solidFill>
                  <a:srgbClr val="DFDEF6">
                    <a:lumMod val="10000"/>
                  </a:srgbClr>
                </a:solidFill>
                <a:cs typeface="Courier New" pitchFamily="49" charset="0"/>
              </a:rPr>
              <a:t>  </a:t>
            </a:r>
            <a:r>
              <a:rPr lang="en-US" sz="1600" dirty="0">
                <a:solidFill>
                  <a:srgbClr val="33CC33"/>
                </a:solidFill>
                <a:cs typeface="Courier New" pitchFamily="49" charset="0"/>
              </a:rPr>
              <a:t>|</a:t>
            </a:r>
            <a:r>
              <a:rPr lang="en-US" sz="1600" dirty="0">
                <a:solidFill>
                  <a:srgbClr val="00CC00"/>
                </a:solidFill>
                <a:cs typeface="Courier New" pitchFamily="49" charset="0"/>
              </a:rPr>
              <a:t>F</a:t>
            </a:r>
            <a:r>
              <a:rPr lang="en-US" sz="1600" baseline="-25000" dirty="0">
                <a:solidFill>
                  <a:srgbClr val="00CC00"/>
                </a:solidFill>
                <a:cs typeface="Courier New" pitchFamily="49" charset="0"/>
              </a:rPr>
              <a:t>PH </a:t>
            </a:r>
            <a:r>
              <a:rPr lang="en-US" sz="1600" dirty="0">
                <a:solidFill>
                  <a:srgbClr val="00CC00"/>
                </a:solidFill>
                <a:cs typeface="Courier New" pitchFamily="49" charset="0"/>
              </a:rPr>
              <a:t>(+)| </a:t>
            </a:r>
            <a:r>
              <a:rPr lang="en-US" sz="1600" b="0" dirty="0">
                <a:solidFill>
                  <a:srgbClr val="00CC00"/>
                </a:solidFill>
                <a:cs typeface="Courier New" pitchFamily="49" charset="0"/>
              </a:rPr>
              <a:t>|F</a:t>
            </a:r>
            <a:r>
              <a:rPr lang="en-US" sz="1600" b="0" baseline="-25000" dirty="0">
                <a:solidFill>
                  <a:srgbClr val="00CC00"/>
                </a:solidFill>
                <a:cs typeface="Courier New" pitchFamily="49" charset="0"/>
              </a:rPr>
              <a:t>PH </a:t>
            </a:r>
            <a:r>
              <a:rPr lang="en-US" sz="1600" b="0" dirty="0">
                <a:solidFill>
                  <a:srgbClr val="00CC00"/>
                </a:solidFill>
                <a:cs typeface="Courier New" pitchFamily="49" charset="0"/>
              </a:rPr>
              <a:t>(-)|   </a:t>
            </a:r>
            <a:r>
              <a:rPr lang="en-US" sz="1600" b="0" dirty="0">
                <a:solidFill>
                  <a:srgbClr val="FF9933"/>
                </a:solidFill>
                <a:cs typeface="Courier New" pitchFamily="49" charset="0"/>
              </a:rPr>
              <a:t>|</a:t>
            </a:r>
            <a:r>
              <a:rPr lang="en-US" sz="1600" dirty="0">
                <a:solidFill>
                  <a:srgbClr val="FF9933"/>
                </a:solidFill>
                <a:cs typeface="Courier New" pitchFamily="49" charset="0"/>
              </a:rPr>
              <a:t>F</a:t>
            </a:r>
            <a:r>
              <a:rPr lang="en-US" sz="1600" baseline="-25000" dirty="0">
                <a:solidFill>
                  <a:srgbClr val="FF9933"/>
                </a:solidFill>
                <a:cs typeface="Courier New" pitchFamily="49" charset="0"/>
              </a:rPr>
              <a:t>PH </a:t>
            </a:r>
            <a:r>
              <a:rPr lang="en-US" sz="1600" dirty="0">
                <a:solidFill>
                  <a:srgbClr val="FF9933"/>
                </a:solidFill>
                <a:cs typeface="Courier New" pitchFamily="49" charset="0"/>
              </a:rPr>
              <a:t>(+)| </a:t>
            </a:r>
            <a:r>
              <a:rPr lang="en-US" sz="1600" b="0" dirty="0">
                <a:solidFill>
                  <a:srgbClr val="FF9933"/>
                </a:solidFill>
                <a:cs typeface="Courier New" pitchFamily="49" charset="0"/>
              </a:rPr>
              <a:t>|F</a:t>
            </a:r>
            <a:r>
              <a:rPr lang="en-US" sz="1600" b="0" baseline="-25000" dirty="0">
                <a:solidFill>
                  <a:srgbClr val="FF9933"/>
                </a:solidFill>
                <a:cs typeface="Courier New" pitchFamily="49" charset="0"/>
              </a:rPr>
              <a:t>PH </a:t>
            </a:r>
            <a:r>
              <a:rPr lang="en-US" sz="1600" b="0" dirty="0">
                <a:solidFill>
                  <a:srgbClr val="FF9933"/>
                </a:solidFill>
                <a:cs typeface="Courier New" pitchFamily="49" charset="0"/>
              </a:rPr>
              <a:t>(-)|</a:t>
            </a:r>
            <a:endParaRPr lang="en-US" sz="2000" b="0" dirty="0">
              <a:solidFill>
                <a:srgbClr val="FF9933"/>
              </a:solidFill>
              <a:cs typeface="Courier New" pitchFamily="49" charset="0"/>
            </a:endParaRPr>
          </a:p>
          <a:p>
            <a:pPr lvl="0" algn="l">
              <a:defRPr/>
            </a:pPr>
            <a:r>
              <a:rPr lang="en-US" sz="2000" dirty="0">
                <a:solidFill>
                  <a:srgbClr val="DFDEF6">
                    <a:lumMod val="10000"/>
                  </a:srgbClr>
                </a:solidFill>
                <a:latin typeface="Courier New" pitchFamily="49" charset="0"/>
                <a:cs typeface="Courier New" pitchFamily="49" charset="0"/>
              </a:rPr>
              <a:t>9 2 1 </a:t>
            </a:r>
            <a:r>
              <a:rPr lang="en-US" sz="2000" dirty="0">
                <a:solidFill>
                  <a:srgbClr val="3366FF"/>
                </a:solidFill>
                <a:effectLst/>
                <a:latin typeface="Courier New" pitchFamily="49" charset="0"/>
                <a:cs typeface="Courier New" pitchFamily="49" charset="0"/>
              </a:rPr>
              <a:t>486</a:t>
            </a:r>
            <a:r>
              <a:rPr lang="en-US" sz="2000" dirty="0">
                <a:solidFill>
                  <a:srgbClr val="6666FF"/>
                </a:solidFill>
                <a:latin typeface="Courier New" pitchFamily="49" charset="0"/>
                <a:cs typeface="Courier New" pitchFamily="49" charset="0"/>
              </a:rPr>
              <a:t>  </a:t>
            </a:r>
            <a:r>
              <a:rPr lang="en-US" sz="2000" dirty="0">
                <a:solidFill>
                  <a:srgbClr val="33CC33"/>
                </a:solidFill>
                <a:latin typeface="Courier New" pitchFamily="49" charset="0"/>
                <a:cs typeface="Courier New" pitchFamily="49" charset="0"/>
              </a:rPr>
              <a:t>586 </a:t>
            </a:r>
            <a:r>
              <a:rPr lang="en-US" sz="2000" b="0" dirty="0">
                <a:solidFill>
                  <a:srgbClr val="33CC33"/>
                </a:solidFill>
                <a:latin typeface="Courier New" pitchFamily="49" charset="0"/>
                <a:cs typeface="Courier New" pitchFamily="49" charset="0"/>
              </a:rPr>
              <a:t>611</a:t>
            </a:r>
            <a:r>
              <a:rPr lang="en-US" sz="2000" dirty="0">
                <a:solidFill>
                  <a:srgbClr val="6666FF"/>
                </a:solidFill>
                <a:latin typeface="Courier New" pitchFamily="49" charset="0"/>
                <a:cs typeface="Courier New" pitchFamily="49" charset="0"/>
              </a:rPr>
              <a:t>   </a:t>
            </a:r>
            <a:r>
              <a:rPr lang="en-US" sz="2000" dirty="0">
                <a:solidFill>
                  <a:srgbClr val="FF9933"/>
                </a:solidFill>
                <a:latin typeface="Courier New" pitchFamily="49" charset="0"/>
                <a:cs typeface="Courier New" pitchFamily="49" charset="0"/>
              </a:rPr>
              <a:t>536 </a:t>
            </a:r>
            <a:r>
              <a:rPr lang="en-US" sz="2000" b="0" dirty="0">
                <a:solidFill>
                  <a:srgbClr val="FF9933"/>
                </a:solidFill>
                <a:latin typeface="Courier New" pitchFamily="49" charset="0"/>
                <a:cs typeface="Courier New" pitchFamily="49" charset="0"/>
              </a:rPr>
              <a:t>499</a:t>
            </a:r>
          </a:p>
        </p:txBody>
      </p:sp>
      <p:sp>
        <p:nvSpPr>
          <p:cNvPr id="4" name="Rectangle 3"/>
          <p:cNvSpPr/>
          <p:nvPr/>
        </p:nvSpPr>
        <p:spPr bwMode="auto">
          <a:xfrm>
            <a:off x="7557784" y="142688"/>
            <a:ext cx="2488123" cy="707886"/>
          </a:xfrm>
          <a:prstGeom prst="rect">
            <a:avLst/>
          </a:prstGeom>
          <a:solidFill>
            <a:schemeClr val="bg1"/>
          </a:solidFill>
          <a:ln w="571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Helvetica" pitchFamily="34" charset="0"/>
            </a:endParaRPr>
          </a:p>
        </p:txBody>
      </p:sp>
      <p:sp>
        <p:nvSpPr>
          <p:cNvPr id="86" name="Line 6"/>
          <p:cNvSpPr>
            <a:spLocks noChangeShapeType="1"/>
          </p:cNvSpPr>
          <p:nvPr/>
        </p:nvSpPr>
        <p:spPr bwMode="auto">
          <a:xfrm>
            <a:off x="6621240" y="1911679"/>
            <a:ext cx="2594" cy="298825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 name="Line 7"/>
          <p:cNvSpPr>
            <a:spLocks noChangeShapeType="1"/>
          </p:cNvSpPr>
          <p:nvPr/>
        </p:nvSpPr>
        <p:spPr bwMode="auto">
          <a:xfrm flipH="1">
            <a:off x="5131251" y="3413839"/>
            <a:ext cx="298826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 name="Oval 9"/>
          <p:cNvSpPr>
            <a:spLocks noChangeAspect="1" noChangeArrowheads="1"/>
          </p:cNvSpPr>
          <p:nvPr/>
        </p:nvSpPr>
        <p:spPr bwMode="auto">
          <a:xfrm>
            <a:off x="5168114" y="1966045"/>
            <a:ext cx="2904589" cy="2901981"/>
          </a:xfrm>
          <a:prstGeom prst="ellipse">
            <a:avLst/>
          </a:prstGeom>
          <a:noFill/>
          <a:ln w="57150" algn="ctr">
            <a:solidFill>
              <a:srgbClr val="33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n-US"/>
          </a:p>
        </p:txBody>
      </p:sp>
      <p:sp>
        <p:nvSpPr>
          <p:cNvPr id="90" name="Text Box 37"/>
          <p:cNvSpPr txBox="1">
            <a:spLocks noChangeArrowheads="1"/>
          </p:cNvSpPr>
          <p:nvPr/>
        </p:nvSpPr>
        <p:spPr bwMode="auto">
          <a:xfrm>
            <a:off x="6664287" y="1797274"/>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91" name="Text Box 40"/>
          <p:cNvSpPr txBox="1">
            <a:spLocks noChangeArrowheads="1"/>
          </p:cNvSpPr>
          <p:nvPr/>
        </p:nvSpPr>
        <p:spPr bwMode="auto">
          <a:xfrm>
            <a:off x="4924086" y="3413839"/>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93" name="Text Box 42"/>
          <p:cNvSpPr txBox="1">
            <a:spLocks noChangeArrowheads="1"/>
          </p:cNvSpPr>
          <p:nvPr/>
        </p:nvSpPr>
        <p:spPr bwMode="auto">
          <a:xfrm>
            <a:off x="6638435" y="4813594"/>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200" b="0" dirty="0"/>
              <a:t>-500</a:t>
            </a:r>
          </a:p>
        </p:txBody>
      </p:sp>
      <p:sp>
        <p:nvSpPr>
          <p:cNvPr id="97" name="Line 26"/>
          <p:cNvSpPr>
            <a:spLocks noChangeShapeType="1"/>
          </p:cNvSpPr>
          <p:nvPr/>
        </p:nvSpPr>
        <p:spPr bwMode="auto">
          <a:xfrm>
            <a:off x="6555611" y="1905183"/>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 name="Line 31"/>
          <p:cNvSpPr>
            <a:spLocks noChangeShapeType="1"/>
          </p:cNvSpPr>
          <p:nvPr/>
        </p:nvSpPr>
        <p:spPr bwMode="auto">
          <a:xfrm>
            <a:off x="6555611" y="4024980"/>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 name="Line 27"/>
          <p:cNvSpPr>
            <a:spLocks noChangeShapeType="1"/>
          </p:cNvSpPr>
          <p:nvPr/>
        </p:nvSpPr>
        <p:spPr bwMode="auto">
          <a:xfrm rot="16200000">
            <a:off x="7162065"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 name="Line 27"/>
          <p:cNvSpPr>
            <a:spLocks noChangeShapeType="1"/>
          </p:cNvSpPr>
          <p:nvPr/>
        </p:nvSpPr>
        <p:spPr bwMode="auto">
          <a:xfrm rot="16200000">
            <a:off x="5961717"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 name="Line 31"/>
          <p:cNvSpPr>
            <a:spLocks noChangeShapeType="1"/>
          </p:cNvSpPr>
          <p:nvPr/>
        </p:nvSpPr>
        <p:spPr bwMode="auto">
          <a:xfrm>
            <a:off x="6555611" y="282596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 name="Text Box 4"/>
          <p:cNvSpPr txBox="1">
            <a:spLocks noChangeArrowheads="1"/>
          </p:cNvSpPr>
          <p:nvPr/>
        </p:nvSpPr>
        <p:spPr bwMode="auto">
          <a:xfrm>
            <a:off x="5952603" y="1531614"/>
            <a:ext cx="13388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0" dirty="0"/>
              <a:t>Imaginary axis</a:t>
            </a:r>
          </a:p>
        </p:txBody>
      </p:sp>
      <p:sp>
        <p:nvSpPr>
          <p:cNvPr id="106" name="Text Box 43"/>
          <p:cNvSpPr txBox="1">
            <a:spLocks noChangeArrowheads="1"/>
          </p:cNvSpPr>
          <p:nvPr/>
        </p:nvSpPr>
        <p:spPr bwMode="auto">
          <a:xfrm>
            <a:off x="6725505" y="2972286"/>
            <a:ext cx="90388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solidFill>
                  <a:srgbClr val="3366FF"/>
                </a:solidFill>
              </a:rPr>
              <a:t>|</a:t>
            </a:r>
            <a:r>
              <a:rPr lang="en-US" altLang="en-US" sz="2000" dirty="0" err="1">
                <a:solidFill>
                  <a:srgbClr val="3366FF"/>
                </a:solidFill>
              </a:rPr>
              <a:t>F</a:t>
            </a:r>
            <a:r>
              <a:rPr lang="en-US" altLang="en-US" sz="2000" baseline="-25000" dirty="0" err="1">
                <a:solidFill>
                  <a:srgbClr val="3366FF"/>
                </a:solidFill>
              </a:rPr>
              <a:t>best</a:t>
            </a:r>
            <a:r>
              <a:rPr lang="en-US" altLang="en-US" sz="2000" baseline="-25000" dirty="0">
                <a:solidFill>
                  <a:srgbClr val="3366FF"/>
                </a:solidFill>
              </a:rPr>
              <a:t> </a:t>
            </a:r>
            <a:r>
              <a:rPr lang="en-US" altLang="en-US" sz="2000" dirty="0">
                <a:solidFill>
                  <a:srgbClr val="3366FF"/>
                </a:solidFill>
              </a:rPr>
              <a:t>|</a:t>
            </a:r>
          </a:p>
        </p:txBody>
      </p:sp>
      <p:sp>
        <p:nvSpPr>
          <p:cNvPr id="108" name="Oval 9"/>
          <p:cNvSpPr>
            <a:spLocks noChangeAspect="1" noChangeArrowheads="1"/>
          </p:cNvSpPr>
          <p:nvPr/>
        </p:nvSpPr>
        <p:spPr bwMode="auto">
          <a:xfrm>
            <a:off x="4427884" y="2385498"/>
            <a:ext cx="3505388" cy="3502240"/>
          </a:xfrm>
          <a:prstGeom prst="ellipse">
            <a:avLst/>
          </a:prstGeom>
          <a:noFill/>
          <a:ln w="57150" algn="ctr">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n-US"/>
          </a:p>
        </p:txBody>
      </p:sp>
      <p:sp>
        <p:nvSpPr>
          <p:cNvPr id="109" name="Text Box 3"/>
          <p:cNvSpPr txBox="1">
            <a:spLocks noChangeArrowheads="1"/>
          </p:cNvSpPr>
          <p:nvPr/>
        </p:nvSpPr>
        <p:spPr bwMode="auto">
          <a:xfrm>
            <a:off x="8175933" y="3166606"/>
            <a:ext cx="602650" cy="20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400" b="0" dirty="0"/>
              <a:t>Real axis</a:t>
            </a:r>
          </a:p>
        </p:txBody>
      </p:sp>
      <p:sp>
        <p:nvSpPr>
          <p:cNvPr id="110" name="Rectangle 109"/>
          <p:cNvSpPr/>
          <p:nvPr/>
        </p:nvSpPr>
        <p:spPr>
          <a:xfrm>
            <a:off x="7342573" y="5408358"/>
            <a:ext cx="1210671" cy="397032"/>
          </a:xfrm>
          <a:prstGeom prst="rect">
            <a:avLst/>
          </a:prstGeom>
          <a:effectLst/>
        </p:spPr>
        <p:txBody>
          <a:bodyPr wrap="none">
            <a:spAutoFit/>
          </a:bodyPr>
          <a:lstStyle/>
          <a:p>
            <a:r>
              <a:rPr lang="en-US" sz="2400">
                <a:solidFill>
                  <a:srgbClr val="33CC33"/>
                </a:solidFill>
                <a:effectLst>
                  <a:glow rad="228600">
                    <a:schemeClr val="bg1"/>
                  </a:glow>
                </a:effectLst>
              </a:rPr>
              <a:t>|F</a:t>
            </a:r>
            <a:r>
              <a:rPr lang="en-US" sz="2400" baseline="-25000">
                <a:solidFill>
                  <a:srgbClr val="33CC33"/>
                </a:solidFill>
                <a:effectLst>
                  <a:glow rad="228600">
                    <a:schemeClr val="bg1"/>
                  </a:glow>
                </a:effectLst>
              </a:rPr>
              <a:t>P·Hg</a:t>
            </a:r>
            <a:r>
              <a:rPr lang="en-US" sz="2400">
                <a:solidFill>
                  <a:srgbClr val="33CC33"/>
                </a:solidFill>
                <a:effectLst>
                  <a:glow rad="228600">
                    <a:schemeClr val="bg1"/>
                  </a:glow>
                </a:effectLst>
              </a:rPr>
              <a:t>(+)|</a:t>
            </a:r>
            <a:endParaRPr lang="en-US" sz="1800" dirty="0">
              <a:effectLst>
                <a:glow rad="228600">
                  <a:schemeClr val="bg1"/>
                </a:glow>
              </a:effectLst>
            </a:endParaRPr>
          </a:p>
        </p:txBody>
      </p:sp>
      <p:grpSp>
        <p:nvGrpSpPr>
          <p:cNvPr id="61" name="Group 65"/>
          <p:cNvGrpSpPr>
            <a:grpSpLocks/>
          </p:cNvGrpSpPr>
          <p:nvPr/>
        </p:nvGrpSpPr>
        <p:grpSpPr bwMode="auto">
          <a:xfrm>
            <a:off x="-131762" y="1776188"/>
            <a:ext cx="4443412" cy="1020762"/>
            <a:chOff x="2917" y="821"/>
            <a:chExt cx="2799" cy="643"/>
          </a:xfrm>
        </p:grpSpPr>
        <p:sp>
          <p:nvSpPr>
            <p:cNvPr id="62" name="Text Box 58"/>
            <p:cNvSpPr txBox="1">
              <a:spLocks noChangeArrowheads="1"/>
            </p:cNvSpPr>
            <p:nvPr/>
          </p:nvSpPr>
          <p:spPr bwMode="auto">
            <a:xfrm>
              <a:off x="2917" y="894"/>
              <a:ext cx="2799"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rgbClr val="3366FF"/>
                  </a:solidFill>
                </a:rPr>
                <a:t>best F</a:t>
              </a:r>
              <a:r>
                <a:rPr lang="en-US" altLang="en-US" baseline="-25000" dirty="0">
                  <a:solidFill>
                    <a:srgbClr val="3366FF"/>
                  </a:solidFill>
                </a:rPr>
                <a:t>P</a:t>
              </a:r>
              <a:r>
                <a:rPr lang="en-US" altLang="en-US" dirty="0"/>
                <a:t> =    </a:t>
              </a:r>
              <a:r>
                <a:rPr lang="en-US" altLang="en-US" dirty="0">
                  <a:solidFill>
                    <a:srgbClr val="3366FF"/>
                  </a:solidFill>
                </a:rPr>
                <a:t>|</a:t>
              </a:r>
              <a:r>
                <a:rPr lang="en-US" altLang="en-US" dirty="0" err="1">
                  <a:solidFill>
                    <a:srgbClr val="3366FF"/>
                  </a:solidFill>
                </a:rPr>
                <a:t>F</a:t>
              </a:r>
              <a:r>
                <a:rPr lang="en-US" altLang="en-US" baseline="-25000" dirty="0" err="1">
                  <a:solidFill>
                    <a:srgbClr val="3366FF"/>
                  </a:solidFill>
                </a:rPr>
                <a:t>p</a:t>
              </a:r>
              <a:r>
                <a:rPr lang="en-US" altLang="en-US" dirty="0" err="1">
                  <a:solidFill>
                    <a:srgbClr val="3366FF"/>
                  </a:solidFill>
                </a:rPr>
                <a:t>|</a:t>
              </a:r>
              <a:r>
                <a:rPr lang="en-US" altLang="en-US" dirty="0" err="1"/>
                <a:t>e</a:t>
              </a:r>
              <a:r>
                <a:rPr lang="en-US" altLang="en-US" baseline="30000" dirty="0" err="1"/>
                <a:t>i</a:t>
              </a:r>
              <a:r>
                <a:rPr lang="en-US" altLang="en-US" baseline="30000" dirty="0" err="1">
                  <a:latin typeface="Symbol" pitchFamily="18" charset="2"/>
                </a:rPr>
                <a:t>a</a:t>
              </a:r>
              <a:r>
                <a:rPr lang="en-US" altLang="en-US" dirty="0" err="1"/>
                <a:t>•P</a:t>
              </a:r>
              <a:r>
                <a:rPr lang="en-US" altLang="en-US" dirty="0"/>
                <a:t>(</a:t>
              </a:r>
              <a:r>
                <a:rPr lang="en-US" altLang="en-US" dirty="0">
                  <a:latin typeface="Symbol" pitchFamily="18" charset="2"/>
                </a:rPr>
                <a:t>a</a:t>
              </a:r>
              <a:r>
                <a:rPr lang="en-US" altLang="en-US" dirty="0"/>
                <a:t>)d</a:t>
              </a:r>
              <a:r>
                <a:rPr lang="en-US" altLang="en-US" dirty="0">
                  <a:latin typeface="Symbol" pitchFamily="18" charset="2"/>
                </a:rPr>
                <a:t>a</a:t>
              </a:r>
              <a:endParaRPr lang="en-US" altLang="en-US" dirty="0"/>
            </a:p>
          </p:txBody>
        </p:sp>
        <p:grpSp>
          <p:nvGrpSpPr>
            <p:cNvPr id="63" name="Group 64"/>
            <p:cNvGrpSpPr>
              <a:grpSpLocks/>
            </p:cNvGrpSpPr>
            <p:nvPr/>
          </p:nvGrpSpPr>
          <p:grpSpPr bwMode="auto">
            <a:xfrm>
              <a:off x="3953" y="821"/>
              <a:ext cx="207" cy="643"/>
              <a:chOff x="3028" y="853"/>
              <a:chExt cx="207" cy="643"/>
            </a:xfrm>
          </p:grpSpPr>
          <p:sp>
            <p:nvSpPr>
              <p:cNvPr id="64" name="Freeform 59"/>
              <p:cNvSpPr>
                <a:spLocks/>
              </p:cNvSpPr>
              <p:nvPr/>
            </p:nvSpPr>
            <p:spPr bwMode="auto">
              <a:xfrm rot="419251">
                <a:off x="3078" y="853"/>
                <a:ext cx="105" cy="470"/>
              </a:xfrm>
              <a:custGeom>
                <a:avLst/>
                <a:gdLst>
                  <a:gd name="T0" fmla="*/ 77 w 105"/>
                  <a:gd name="T1" fmla="*/ 80 h 470"/>
                  <a:gd name="T2" fmla="*/ 4 w 105"/>
                  <a:gd name="T3" fmla="*/ 56 h 470"/>
                  <a:gd name="T4" fmla="*/ 101 w 105"/>
                  <a:gd name="T5" fmla="*/ 413 h 470"/>
                  <a:gd name="T6" fmla="*/ 28 w 105"/>
                  <a:gd name="T7" fmla="*/ 397 h 470"/>
                </a:gdLst>
                <a:ahLst/>
                <a:cxnLst>
                  <a:cxn ang="0">
                    <a:pos x="T0" y="T1"/>
                  </a:cxn>
                  <a:cxn ang="0">
                    <a:pos x="T2" y="T3"/>
                  </a:cxn>
                  <a:cxn ang="0">
                    <a:pos x="T4" y="T5"/>
                  </a:cxn>
                  <a:cxn ang="0">
                    <a:pos x="T6" y="T7"/>
                  </a:cxn>
                </a:cxnLst>
                <a:rect l="0" t="0" r="r" b="b"/>
                <a:pathLst>
                  <a:path w="105" h="470">
                    <a:moveTo>
                      <a:pt x="77" y="80"/>
                    </a:moveTo>
                    <a:cubicBezTo>
                      <a:pt x="38" y="40"/>
                      <a:pt x="0" y="0"/>
                      <a:pt x="4" y="56"/>
                    </a:cubicBezTo>
                    <a:cubicBezTo>
                      <a:pt x="8" y="112"/>
                      <a:pt x="97" y="356"/>
                      <a:pt x="101" y="413"/>
                    </a:cubicBezTo>
                    <a:cubicBezTo>
                      <a:pt x="105" y="470"/>
                      <a:pt x="39" y="400"/>
                      <a:pt x="28" y="397"/>
                    </a:cubicBezTo>
                  </a:path>
                </a:pathLst>
              </a:custGeom>
              <a:noFill/>
              <a:ln w="571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Text Box 60"/>
              <p:cNvSpPr txBox="1">
                <a:spLocks noChangeArrowheads="1"/>
              </p:cNvSpPr>
              <p:nvPr/>
            </p:nvSpPr>
            <p:spPr bwMode="auto">
              <a:xfrm>
                <a:off x="3028" y="1265"/>
                <a:ext cx="2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latin typeface="Symbol" pitchFamily="18" charset="2"/>
                  </a:rPr>
                  <a:t>a</a:t>
                </a:r>
              </a:p>
            </p:txBody>
          </p:sp>
        </p:grpSp>
      </p:grpSp>
      <p:sp>
        <p:nvSpPr>
          <p:cNvPr id="66" name="Text Box 63"/>
          <p:cNvSpPr txBox="1">
            <a:spLocks noChangeArrowheads="1"/>
          </p:cNvSpPr>
          <p:nvPr/>
        </p:nvSpPr>
        <p:spPr bwMode="auto">
          <a:xfrm>
            <a:off x="814387" y="3376388"/>
            <a:ext cx="2944813"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dirty="0"/>
              <a:t>Sum of probability weighted vectors </a:t>
            </a:r>
            <a:r>
              <a:rPr lang="en-US" altLang="en-US" dirty="0" err="1"/>
              <a:t>F</a:t>
            </a:r>
            <a:r>
              <a:rPr lang="en-US" altLang="en-US" baseline="-25000" dirty="0" err="1"/>
              <a:t>p</a:t>
            </a:r>
            <a:endParaRPr lang="en-US" altLang="en-US" baseline="-25000" dirty="0"/>
          </a:p>
          <a:p>
            <a:endParaRPr lang="en-US" altLang="en-US" sz="1800" dirty="0"/>
          </a:p>
          <a:p>
            <a:r>
              <a:rPr lang="en-US" altLang="en-US" sz="1800" dirty="0"/>
              <a:t>Usually shorter than </a:t>
            </a:r>
            <a:r>
              <a:rPr lang="en-US" altLang="en-US" sz="1800" dirty="0" err="1"/>
              <a:t>F</a:t>
            </a:r>
            <a:r>
              <a:rPr lang="en-US" altLang="en-US" sz="1800" baseline="-25000" dirty="0" err="1"/>
              <a:t>p</a:t>
            </a:r>
            <a:endParaRPr lang="en-US" altLang="en-US" sz="1800" baseline="-25000" dirty="0"/>
          </a:p>
        </p:txBody>
      </p:sp>
      <p:sp>
        <p:nvSpPr>
          <p:cNvPr id="98" name="Line 28"/>
          <p:cNvSpPr>
            <a:spLocks noChangeShapeType="1"/>
          </p:cNvSpPr>
          <p:nvPr/>
        </p:nvSpPr>
        <p:spPr bwMode="auto">
          <a:xfrm rot="16200000">
            <a:off x="8057707"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Text Box 37"/>
          <p:cNvSpPr txBox="1">
            <a:spLocks noChangeArrowheads="1"/>
          </p:cNvSpPr>
          <p:nvPr/>
        </p:nvSpPr>
        <p:spPr bwMode="auto">
          <a:xfrm>
            <a:off x="7789141" y="3186921"/>
            <a:ext cx="350451" cy="475508"/>
          </a:xfrm>
          <a:prstGeom prst="rect">
            <a:avLst/>
          </a:prstGeom>
          <a:noFill/>
          <a:ln>
            <a:noFill/>
          </a:ln>
          <a:effectLst/>
          <a:extLst/>
        </p:spPr>
        <p:txBody>
          <a:bodyPr wrap="none">
            <a:spAutoFit/>
          </a:bodyPr>
          <a:lstStyle/>
          <a:p>
            <a:r>
              <a:rPr lang="en-US" altLang="en-US" dirty="0"/>
              <a:t>0</a:t>
            </a:r>
          </a:p>
        </p:txBody>
      </p:sp>
      <p:sp>
        <p:nvSpPr>
          <p:cNvPr id="117" name="Text Box 36"/>
          <p:cNvSpPr txBox="1">
            <a:spLocks noChangeArrowheads="1"/>
          </p:cNvSpPr>
          <p:nvPr/>
        </p:nvSpPr>
        <p:spPr bwMode="auto">
          <a:xfrm>
            <a:off x="6382977" y="2001933"/>
            <a:ext cx="532219" cy="475508"/>
          </a:xfrm>
          <a:prstGeom prst="rect">
            <a:avLst/>
          </a:prstGeom>
          <a:noFill/>
          <a:ln>
            <a:noFill/>
          </a:ln>
          <a:effectLst/>
          <a:extLst/>
        </p:spPr>
        <p:txBody>
          <a:bodyPr wrap="none">
            <a:spAutoFit/>
          </a:bodyPr>
          <a:lstStyle/>
          <a:p>
            <a:r>
              <a:rPr lang="en-US" altLang="en-US" dirty="0"/>
              <a:t>90</a:t>
            </a:r>
          </a:p>
        </p:txBody>
      </p:sp>
      <p:sp>
        <p:nvSpPr>
          <p:cNvPr id="111" name="Line 30"/>
          <p:cNvSpPr>
            <a:spLocks noChangeShapeType="1"/>
          </p:cNvSpPr>
          <p:nvPr/>
        </p:nvSpPr>
        <p:spPr bwMode="auto">
          <a:xfrm rot="16200000">
            <a:off x="5058034"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Text Box 38"/>
          <p:cNvSpPr txBox="1">
            <a:spLocks noChangeArrowheads="1"/>
          </p:cNvSpPr>
          <p:nvPr/>
        </p:nvSpPr>
        <p:spPr bwMode="auto">
          <a:xfrm>
            <a:off x="5058536" y="3134642"/>
            <a:ext cx="713989" cy="475508"/>
          </a:xfrm>
          <a:prstGeom prst="rect">
            <a:avLst/>
          </a:prstGeom>
          <a:noFill/>
          <a:ln>
            <a:noFill/>
          </a:ln>
          <a:effectLst/>
          <a:extLst/>
        </p:spPr>
        <p:txBody>
          <a:bodyPr wrap="none">
            <a:spAutoFit/>
          </a:bodyPr>
          <a:lstStyle/>
          <a:p>
            <a:r>
              <a:rPr lang="en-US" altLang="en-US" dirty="0"/>
              <a:t>180</a:t>
            </a:r>
          </a:p>
        </p:txBody>
      </p:sp>
      <p:sp>
        <p:nvSpPr>
          <p:cNvPr id="100" name="Line 32"/>
          <p:cNvSpPr>
            <a:spLocks noChangeShapeType="1"/>
          </p:cNvSpPr>
          <p:nvPr/>
        </p:nvSpPr>
        <p:spPr bwMode="auto">
          <a:xfrm>
            <a:off x="6555611" y="4914240"/>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Text Box 41"/>
          <p:cNvSpPr txBox="1">
            <a:spLocks noChangeArrowheads="1"/>
          </p:cNvSpPr>
          <p:nvPr/>
        </p:nvSpPr>
        <p:spPr bwMode="auto">
          <a:xfrm>
            <a:off x="6201207" y="4290762"/>
            <a:ext cx="713989" cy="475508"/>
          </a:xfrm>
          <a:prstGeom prst="rect">
            <a:avLst/>
          </a:prstGeom>
          <a:solidFill>
            <a:schemeClr val="bg1">
              <a:alpha val="66000"/>
            </a:schemeClr>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270</a:t>
            </a:r>
          </a:p>
        </p:txBody>
      </p:sp>
      <p:sp>
        <p:nvSpPr>
          <p:cNvPr id="141" name="Line 76"/>
          <p:cNvSpPr>
            <a:spLocks noChangeShapeType="1"/>
          </p:cNvSpPr>
          <p:nvPr/>
        </p:nvSpPr>
        <p:spPr bwMode="auto">
          <a:xfrm flipV="1">
            <a:off x="6622537" y="3195773"/>
            <a:ext cx="158424" cy="234646"/>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2726048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Freeform 120"/>
          <p:cNvSpPr/>
          <p:nvPr/>
        </p:nvSpPr>
        <p:spPr>
          <a:xfrm>
            <a:off x="4924086" y="1831359"/>
            <a:ext cx="3647610" cy="3095864"/>
          </a:xfrm>
          <a:custGeom>
            <a:avLst/>
            <a:gdLst>
              <a:gd name="connsiteX0" fmla="*/ 1684006 w 3647610"/>
              <a:gd name="connsiteY0" fmla="*/ 4393 h 3095864"/>
              <a:gd name="connsiteX1" fmla="*/ 2188831 w 3647610"/>
              <a:gd name="connsiteY1" fmla="*/ 99643 h 3095864"/>
              <a:gd name="connsiteX2" fmla="*/ 2598406 w 3647610"/>
              <a:gd name="connsiteY2" fmla="*/ 318718 h 3095864"/>
              <a:gd name="connsiteX3" fmla="*/ 2912731 w 3647610"/>
              <a:gd name="connsiteY3" fmla="*/ 633043 h 3095864"/>
              <a:gd name="connsiteX4" fmla="*/ 3150856 w 3647610"/>
              <a:gd name="connsiteY4" fmla="*/ 1147393 h 3095864"/>
              <a:gd name="connsiteX5" fmla="*/ 3227056 w 3647610"/>
              <a:gd name="connsiteY5" fmla="*/ 1604593 h 3095864"/>
              <a:gd name="connsiteX6" fmla="*/ 3198481 w 3647610"/>
              <a:gd name="connsiteY6" fmla="*/ 1890343 h 3095864"/>
              <a:gd name="connsiteX7" fmla="*/ 3417556 w 3647610"/>
              <a:gd name="connsiteY7" fmla="*/ 2242768 h 3095864"/>
              <a:gd name="connsiteX8" fmla="*/ 3646156 w 3647610"/>
              <a:gd name="connsiteY8" fmla="*/ 2576143 h 3095864"/>
              <a:gd name="connsiteX9" fmla="*/ 3303256 w 3647610"/>
              <a:gd name="connsiteY9" fmla="*/ 2566618 h 3095864"/>
              <a:gd name="connsiteX10" fmla="*/ 2988931 w 3647610"/>
              <a:gd name="connsiteY10" fmla="*/ 2509468 h 3095864"/>
              <a:gd name="connsiteX11" fmla="*/ 2846056 w 3647610"/>
              <a:gd name="connsiteY11" fmla="*/ 2566618 h 3095864"/>
              <a:gd name="connsiteX12" fmla="*/ 2579356 w 3647610"/>
              <a:gd name="connsiteY12" fmla="*/ 2795218 h 3095864"/>
              <a:gd name="connsiteX13" fmla="*/ 2198356 w 3647610"/>
              <a:gd name="connsiteY13" fmla="*/ 2985718 h 3095864"/>
              <a:gd name="connsiteX14" fmla="*/ 1750681 w 3647610"/>
              <a:gd name="connsiteY14" fmla="*/ 3090493 h 3095864"/>
              <a:gd name="connsiteX15" fmla="*/ 1322056 w 3647610"/>
              <a:gd name="connsiteY15" fmla="*/ 3052393 h 3095864"/>
              <a:gd name="connsiteX16" fmla="*/ 817231 w 3647610"/>
              <a:gd name="connsiteY16" fmla="*/ 2814268 h 3095864"/>
              <a:gd name="connsiteX17" fmla="*/ 407656 w 3647610"/>
              <a:gd name="connsiteY17" fmla="*/ 2414218 h 3095864"/>
              <a:gd name="connsiteX18" fmla="*/ 217156 w 3647610"/>
              <a:gd name="connsiteY18" fmla="*/ 2014168 h 3095864"/>
              <a:gd name="connsiteX19" fmla="*/ 140956 w 3647610"/>
              <a:gd name="connsiteY19" fmla="*/ 1471243 h 3095864"/>
              <a:gd name="connsiteX20" fmla="*/ 274306 w 3647610"/>
              <a:gd name="connsiteY20" fmla="*/ 985468 h 3095864"/>
              <a:gd name="connsiteX21" fmla="*/ 283831 w 3647610"/>
              <a:gd name="connsiteY21" fmla="*/ 880693 h 3095864"/>
              <a:gd name="connsiteX22" fmla="*/ 179056 w 3647610"/>
              <a:gd name="connsiteY22" fmla="*/ 661618 h 3095864"/>
              <a:gd name="connsiteX23" fmla="*/ 45706 w 3647610"/>
              <a:gd name="connsiteY23" fmla="*/ 375868 h 3095864"/>
              <a:gd name="connsiteX24" fmla="*/ 17131 w 3647610"/>
              <a:gd name="connsiteY24" fmla="*/ 232993 h 3095864"/>
              <a:gd name="connsiteX25" fmla="*/ 293356 w 3647610"/>
              <a:gd name="connsiteY25" fmla="*/ 290143 h 3095864"/>
              <a:gd name="connsiteX26" fmla="*/ 550531 w 3647610"/>
              <a:gd name="connsiteY26" fmla="*/ 375868 h 3095864"/>
              <a:gd name="connsiteX27" fmla="*/ 817231 w 3647610"/>
              <a:gd name="connsiteY27" fmla="*/ 318718 h 3095864"/>
              <a:gd name="connsiteX28" fmla="*/ 1236331 w 3647610"/>
              <a:gd name="connsiteY28" fmla="*/ 109168 h 3095864"/>
              <a:gd name="connsiteX29" fmla="*/ 1512556 w 3647610"/>
              <a:gd name="connsiteY29" fmla="*/ 23443 h 3095864"/>
              <a:gd name="connsiteX30" fmla="*/ 1684006 w 3647610"/>
              <a:gd name="connsiteY30" fmla="*/ 4393 h 309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47610" h="3095864">
                <a:moveTo>
                  <a:pt x="1684006" y="4393"/>
                </a:moveTo>
                <a:cubicBezTo>
                  <a:pt x="1796718" y="17093"/>
                  <a:pt x="2036431" y="47255"/>
                  <a:pt x="2188831" y="99643"/>
                </a:cubicBezTo>
                <a:cubicBezTo>
                  <a:pt x="2341231" y="152031"/>
                  <a:pt x="2477756" y="229818"/>
                  <a:pt x="2598406" y="318718"/>
                </a:cubicBezTo>
                <a:cubicBezTo>
                  <a:pt x="2719056" y="407618"/>
                  <a:pt x="2820656" y="494931"/>
                  <a:pt x="2912731" y="633043"/>
                </a:cubicBezTo>
                <a:cubicBezTo>
                  <a:pt x="3004806" y="771155"/>
                  <a:pt x="3098469" y="985468"/>
                  <a:pt x="3150856" y="1147393"/>
                </a:cubicBezTo>
                <a:cubicBezTo>
                  <a:pt x="3203244" y="1309318"/>
                  <a:pt x="3219119" y="1480768"/>
                  <a:pt x="3227056" y="1604593"/>
                </a:cubicBezTo>
                <a:cubicBezTo>
                  <a:pt x="3234994" y="1728418"/>
                  <a:pt x="3166731" y="1783981"/>
                  <a:pt x="3198481" y="1890343"/>
                </a:cubicBezTo>
                <a:cubicBezTo>
                  <a:pt x="3230231" y="1996706"/>
                  <a:pt x="3342944" y="2128468"/>
                  <a:pt x="3417556" y="2242768"/>
                </a:cubicBezTo>
                <a:cubicBezTo>
                  <a:pt x="3492169" y="2357068"/>
                  <a:pt x="3665206" y="2522168"/>
                  <a:pt x="3646156" y="2576143"/>
                </a:cubicBezTo>
                <a:cubicBezTo>
                  <a:pt x="3627106" y="2630118"/>
                  <a:pt x="3412794" y="2577731"/>
                  <a:pt x="3303256" y="2566618"/>
                </a:cubicBezTo>
                <a:cubicBezTo>
                  <a:pt x="3193719" y="2555506"/>
                  <a:pt x="3065131" y="2509468"/>
                  <a:pt x="2988931" y="2509468"/>
                </a:cubicBezTo>
                <a:cubicBezTo>
                  <a:pt x="2912731" y="2509468"/>
                  <a:pt x="2914318" y="2518993"/>
                  <a:pt x="2846056" y="2566618"/>
                </a:cubicBezTo>
                <a:cubicBezTo>
                  <a:pt x="2777794" y="2614243"/>
                  <a:pt x="2687306" y="2725368"/>
                  <a:pt x="2579356" y="2795218"/>
                </a:cubicBezTo>
                <a:cubicBezTo>
                  <a:pt x="2471406" y="2865068"/>
                  <a:pt x="2336469" y="2936505"/>
                  <a:pt x="2198356" y="2985718"/>
                </a:cubicBezTo>
                <a:cubicBezTo>
                  <a:pt x="2060243" y="3034931"/>
                  <a:pt x="1896731" y="3079381"/>
                  <a:pt x="1750681" y="3090493"/>
                </a:cubicBezTo>
                <a:cubicBezTo>
                  <a:pt x="1604631" y="3101605"/>
                  <a:pt x="1477631" y="3098430"/>
                  <a:pt x="1322056" y="3052393"/>
                </a:cubicBezTo>
                <a:cubicBezTo>
                  <a:pt x="1166481" y="3006356"/>
                  <a:pt x="969631" y="2920631"/>
                  <a:pt x="817231" y="2814268"/>
                </a:cubicBezTo>
                <a:cubicBezTo>
                  <a:pt x="664831" y="2707906"/>
                  <a:pt x="507668" y="2547568"/>
                  <a:pt x="407656" y="2414218"/>
                </a:cubicBezTo>
                <a:cubicBezTo>
                  <a:pt x="307644" y="2280868"/>
                  <a:pt x="261606" y="2171330"/>
                  <a:pt x="217156" y="2014168"/>
                </a:cubicBezTo>
                <a:cubicBezTo>
                  <a:pt x="172706" y="1857006"/>
                  <a:pt x="131431" y="1642693"/>
                  <a:pt x="140956" y="1471243"/>
                </a:cubicBezTo>
                <a:cubicBezTo>
                  <a:pt x="150481" y="1299793"/>
                  <a:pt x="250493" y="1083893"/>
                  <a:pt x="274306" y="985468"/>
                </a:cubicBezTo>
                <a:cubicBezTo>
                  <a:pt x="298118" y="887043"/>
                  <a:pt x="299706" y="934668"/>
                  <a:pt x="283831" y="880693"/>
                </a:cubicBezTo>
                <a:cubicBezTo>
                  <a:pt x="267956" y="826718"/>
                  <a:pt x="218743" y="745755"/>
                  <a:pt x="179056" y="661618"/>
                </a:cubicBezTo>
                <a:cubicBezTo>
                  <a:pt x="139369" y="577481"/>
                  <a:pt x="72693" y="447305"/>
                  <a:pt x="45706" y="375868"/>
                </a:cubicBezTo>
                <a:cubicBezTo>
                  <a:pt x="18719" y="304431"/>
                  <a:pt x="-24144" y="247281"/>
                  <a:pt x="17131" y="232993"/>
                </a:cubicBezTo>
                <a:cubicBezTo>
                  <a:pt x="58406" y="218706"/>
                  <a:pt x="204456" y="266331"/>
                  <a:pt x="293356" y="290143"/>
                </a:cubicBezTo>
                <a:cubicBezTo>
                  <a:pt x="382256" y="313956"/>
                  <a:pt x="463219" y="371106"/>
                  <a:pt x="550531" y="375868"/>
                </a:cubicBezTo>
                <a:cubicBezTo>
                  <a:pt x="637843" y="380630"/>
                  <a:pt x="702931" y="363168"/>
                  <a:pt x="817231" y="318718"/>
                </a:cubicBezTo>
                <a:cubicBezTo>
                  <a:pt x="931531" y="274268"/>
                  <a:pt x="1120443" y="158381"/>
                  <a:pt x="1236331" y="109168"/>
                </a:cubicBezTo>
                <a:cubicBezTo>
                  <a:pt x="1352218" y="59956"/>
                  <a:pt x="1439531" y="37730"/>
                  <a:pt x="1512556" y="23443"/>
                </a:cubicBezTo>
                <a:cubicBezTo>
                  <a:pt x="1585581" y="9156"/>
                  <a:pt x="1571294" y="-8307"/>
                  <a:pt x="1684006" y="4393"/>
                </a:cubicBezTo>
                <a:close/>
              </a:path>
            </a:pathLst>
          </a:custGeom>
          <a:noFill/>
          <a:ln w="57150">
            <a:solidFill>
              <a:schemeClr val="tx1"/>
            </a:solidFill>
            <a:prstDash val="sysDash"/>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Helvetica" pitchFamily="34" charset="0"/>
            </a:endParaRPr>
          </a:p>
        </p:txBody>
      </p:sp>
      <p:sp>
        <p:nvSpPr>
          <p:cNvPr id="89" name="Text Box 36"/>
          <p:cNvSpPr txBox="1">
            <a:spLocks noChangeArrowheads="1"/>
          </p:cNvSpPr>
          <p:nvPr/>
        </p:nvSpPr>
        <p:spPr bwMode="auto">
          <a:xfrm>
            <a:off x="8007965" y="3413839"/>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214018" name="Rectangle 2"/>
          <p:cNvSpPr>
            <a:spLocks noChangeArrowheads="1"/>
          </p:cNvSpPr>
          <p:nvPr/>
        </p:nvSpPr>
        <p:spPr bwMode="auto">
          <a:xfrm>
            <a:off x="586244" y="12699"/>
            <a:ext cx="2919277" cy="762000"/>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600" dirty="0"/>
              <a:t>SIR  Phasing</a:t>
            </a:r>
          </a:p>
        </p:txBody>
      </p:sp>
      <p:sp>
        <p:nvSpPr>
          <p:cNvPr id="7" name="Rectangle 6"/>
          <p:cNvSpPr/>
          <p:nvPr/>
        </p:nvSpPr>
        <p:spPr>
          <a:xfrm>
            <a:off x="5234356" y="260577"/>
            <a:ext cx="5162914" cy="707886"/>
          </a:xfrm>
          <a:prstGeom prst="rect">
            <a:avLst/>
          </a:prstGeom>
        </p:spPr>
        <p:txBody>
          <a:bodyPr wrap="square">
            <a:spAutoFit/>
          </a:bodyPr>
          <a:lstStyle/>
          <a:p>
            <a:pPr lvl="0" algn="l">
              <a:defRPr/>
            </a:pPr>
            <a:r>
              <a:rPr lang="en-US" sz="2000" dirty="0">
                <a:solidFill>
                  <a:srgbClr val="DFDEF6">
                    <a:lumMod val="10000"/>
                  </a:srgbClr>
                </a:solidFill>
                <a:latin typeface="Courier New" pitchFamily="49" charset="0"/>
                <a:cs typeface="Courier New" pitchFamily="49" charset="0"/>
              </a:rPr>
              <a:t>H K L  </a:t>
            </a:r>
            <a:r>
              <a:rPr lang="en-US" sz="1600" dirty="0">
                <a:solidFill>
                  <a:srgbClr val="6666FF"/>
                </a:solidFill>
                <a:cs typeface="Courier New" pitchFamily="49" charset="0"/>
              </a:rPr>
              <a:t>|F</a:t>
            </a:r>
            <a:r>
              <a:rPr lang="en-US" sz="1600" baseline="-25000" dirty="0">
                <a:solidFill>
                  <a:srgbClr val="6666FF"/>
                </a:solidFill>
                <a:cs typeface="Courier New" pitchFamily="49" charset="0"/>
              </a:rPr>
              <a:t>P</a:t>
            </a:r>
            <a:r>
              <a:rPr lang="en-US" sz="1600" dirty="0">
                <a:solidFill>
                  <a:srgbClr val="6666FF"/>
                </a:solidFill>
                <a:cs typeface="Courier New" pitchFamily="49" charset="0"/>
              </a:rPr>
              <a:t>|</a:t>
            </a:r>
            <a:r>
              <a:rPr lang="en-US" sz="1600" dirty="0">
                <a:solidFill>
                  <a:srgbClr val="DFDEF6">
                    <a:lumMod val="10000"/>
                  </a:srgbClr>
                </a:solidFill>
                <a:cs typeface="Courier New" pitchFamily="49" charset="0"/>
              </a:rPr>
              <a:t>  </a:t>
            </a:r>
            <a:r>
              <a:rPr lang="en-US" sz="1600" dirty="0">
                <a:solidFill>
                  <a:srgbClr val="33CC33"/>
                </a:solidFill>
                <a:cs typeface="Courier New" pitchFamily="49" charset="0"/>
              </a:rPr>
              <a:t>|</a:t>
            </a:r>
            <a:r>
              <a:rPr lang="en-US" sz="1600" dirty="0">
                <a:solidFill>
                  <a:srgbClr val="00CC00"/>
                </a:solidFill>
                <a:cs typeface="Courier New" pitchFamily="49" charset="0"/>
              </a:rPr>
              <a:t>F</a:t>
            </a:r>
            <a:r>
              <a:rPr lang="en-US" sz="1600" baseline="-25000" dirty="0">
                <a:solidFill>
                  <a:srgbClr val="00CC00"/>
                </a:solidFill>
                <a:cs typeface="Courier New" pitchFamily="49" charset="0"/>
              </a:rPr>
              <a:t>PH </a:t>
            </a:r>
            <a:r>
              <a:rPr lang="en-US" sz="1600" dirty="0">
                <a:solidFill>
                  <a:srgbClr val="00CC00"/>
                </a:solidFill>
                <a:cs typeface="Courier New" pitchFamily="49" charset="0"/>
              </a:rPr>
              <a:t>(+)| </a:t>
            </a:r>
            <a:r>
              <a:rPr lang="en-US" sz="1600" b="0" dirty="0">
                <a:solidFill>
                  <a:srgbClr val="00CC00"/>
                </a:solidFill>
                <a:cs typeface="Courier New" pitchFamily="49" charset="0"/>
              </a:rPr>
              <a:t>|F</a:t>
            </a:r>
            <a:r>
              <a:rPr lang="en-US" sz="1600" b="0" baseline="-25000" dirty="0">
                <a:solidFill>
                  <a:srgbClr val="00CC00"/>
                </a:solidFill>
                <a:cs typeface="Courier New" pitchFamily="49" charset="0"/>
              </a:rPr>
              <a:t>PH </a:t>
            </a:r>
            <a:r>
              <a:rPr lang="en-US" sz="1600" b="0" dirty="0">
                <a:solidFill>
                  <a:srgbClr val="00CC00"/>
                </a:solidFill>
                <a:cs typeface="Courier New" pitchFamily="49" charset="0"/>
              </a:rPr>
              <a:t>(-)|   </a:t>
            </a:r>
            <a:r>
              <a:rPr lang="en-US" sz="1600" b="0" dirty="0">
                <a:solidFill>
                  <a:srgbClr val="FF9933"/>
                </a:solidFill>
                <a:cs typeface="Courier New" pitchFamily="49" charset="0"/>
              </a:rPr>
              <a:t>|</a:t>
            </a:r>
            <a:r>
              <a:rPr lang="en-US" sz="1600" dirty="0">
                <a:solidFill>
                  <a:srgbClr val="FF9933"/>
                </a:solidFill>
                <a:cs typeface="Courier New" pitchFamily="49" charset="0"/>
              </a:rPr>
              <a:t>F</a:t>
            </a:r>
            <a:r>
              <a:rPr lang="en-US" sz="1600" baseline="-25000" dirty="0">
                <a:solidFill>
                  <a:srgbClr val="FF9933"/>
                </a:solidFill>
                <a:cs typeface="Courier New" pitchFamily="49" charset="0"/>
              </a:rPr>
              <a:t>PH </a:t>
            </a:r>
            <a:r>
              <a:rPr lang="en-US" sz="1600" dirty="0">
                <a:solidFill>
                  <a:srgbClr val="FF9933"/>
                </a:solidFill>
                <a:cs typeface="Courier New" pitchFamily="49" charset="0"/>
              </a:rPr>
              <a:t>(+)| </a:t>
            </a:r>
            <a:r>
              <a:rPr lang="en-US" sz="1600" b="0" dirty="0">
                <a:solidFill>
                  <a:srgbClr val="FF9933"/>
                </a:solidFill>
                <a:cs typeface="Courier New" pitchFamily="49" charset="0"/>
              </a:rPr>
              <a:t>|F</a:t>
            </a:r>
            <a:r>
              <a:rPr lang="en-US" sz="1600" b="0" baseline="-25000" dirty="0">
                <a:solidFill>
                  <a:srgbClr val="FF9933"/>
                </a:solidFill>
                <a:cs typeface="Courier New" pitchFamily="49" charset="0"/>
              </a:rPr>
              <a:t>PH </a:t>
            </a:r>
            <a:r>
              <a:rPr lang="en-US" sz="1600" b="0" dirty="0">
                <a:solidFill>
                  <a:srgbClr val="FF9933"/>
                </a:solidFill>
                <a:cs typeface="Courier New" pitchFamily="49" charset="0"/>
              </a:rPr>
              <a:t>(-)|</a:t>
            </a:r>
            <a:endParaRPr lang="en-US" sz="2000" b="0" dirty="0">
              <a:solidFill>
                <a:srgbClr val="FF9933"/>
              </a:solidFill>
              <a:cs typeface="Courier New" pitchFamily="49" charset="0"/>
            </a:endParaRPr>
          </a:p>
          <a:p>
            <a:pPr lvl="0" algn="l">
              <a:defRPr/>
            </a:pPr>
            <a:r>
              <a:rPr lang="en-US" sz="2000" dirty="0">
                <a:solidFill>
                  <a:srgbClr val="DFDEF6">
                    <a:lumMod val="10000"/>
                  </a:srgbClr>
                </a:solidFill>
                <a:latin typeface="Courier New" pitchFamily="49" charset="0"/>
                <a:cs typeface="Courier New" pitchFamily="49" charset="0"/>
              </a:rPr>
              <a:t>9 2 1 </a:t>
            </a:r>
            <a:r>
              <a:rPr lang="en-US" sz="2000" dirty="0">
                <a:solidFill>
                  <a:srgbClr val="3366FF"/>
                </a:solidFill>
                <a:effectLst/>
                <a:latin typeface="Courier New" pitchFamily="49" charset="0"/>
                <a:cs typeface="Courier New" pitchFamily="49" charset="0"/>
              </a:rPr>
              <a:t>486</a:t>
            </a:r>
            <a:r>
              <a:rPr lang="en-US" sz="2000" dirty="0">
                <a:solidFill>
                  <a:srgbClr val="6666FF"/>
                </a:solidFill>
                <a:latin typeface="Courier New" pitchFamily="49" charset="0"/>
                <a:cs typeface="Courier New" pitchFamily="49" charset="0"/>
              </a:rPr>
              <a:t>  </a:t>
            </a:r>
            <a:r>
              <a:rPr lang="en-US" sz="2000" dirty="0">
                <a:solidFill>
                  <a:srgbClr val="33CC33"/>
                </a:solidFill>
                <a:latin typeface="Courier New" pitchFamily="49" charset="0"/>
                <a:cs typeface="Courier New" pitchFamily="49" charset="0"/>
              </a:rPr>
              <a:t>586 </a:t>
            </a:r>
            <a:r>
              <a:rPr lang="en-US" sz="2000" b="0" dirty="0">
                <a:solidFill>
                  <a:srgbClr val="33CC33"/>
                </a:solidFill>
                <a:latin typeface="Courier New" pitchFamily="49" charset="0"/>
                <a:cs typeface="Courier New" pitchFamily="49" charset="0"/>
              </a:rPr>
              <a:t>611</a:t>
            </a:r>
            <a:r>
              <a:rPr lang="en-US" sz="2000" dirty="0">
                <a:solidFill>
                  <a:srgbClr val="6666FF"/>
                </a:solidFill>
                <a:latin typeface="Courier New" pitchFamily="49" charset="0"/>
                <a:cs typeface="Courier New" pitchFamily="49" charset="0"/>
              </a:rPr>
              <a:t>   </a:t>
            </a:r>
            <a:r>
              <a:rPr lang="en-US" sz="2000" dirty="0">
                <a:solidFill>
                  <a:srgbClr val="FF9933"/>
                </a:solidFill>
                <a:latin typeface="Courier New" pitchFamily="49" charset="0"/>
                <a:cs typeface="Courier New" pitchFamily="49" charset="0"/>
              </a:rPr>
              <a:t>536 </a:t>
            </a:r>
            <a:r>
              <a:rPr lang="en-US" sz="2000" b="0" dirty="0">
                <a:solidFill>
                  <a:srgbClr val="FF9933"/>
                </a:solidFill>
                <a:latin typeface="Courier New" pitchFamily="49" charset="0"/>
                <a:cs typeface="Courier New" pitchFamily="49" charset="0"/>
              </a:rPr>
              <a:t>499</a:t>
            </a:r>
          </a:p>
        </p:txBody>
      </p:sp>
      <p:sp>
        <p:nvSpPr>
          <p:cNvPr id="4" name="Rectangle 3"/>
          <p:cNvSpPr/>
          <p:nvPr/>
        </p:nvSpPr>
        <p:spPr bwMode="auto">
          <a:xfrm>
            <a:off x="7557784" y="142688"/>
            <a:ext cx="2488123" cy="707886"/>
          </a:xfrm>
          <a:prstGeom prst="rect">
            <a:avLst/>
          </a:prstGeom>
          <a:solidFill>
            <a:schemeClr val="bg1"/>
          </a:solidFill>
          <a:ln w="571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Helvetica" pitchFamily="34" charset="0"/>
            </a:endParaRPr>
          </a:p>
        </p:txBody>
      </p:sp>
      <p:sp>
        <p:nvSpPr>
          <p:cNvPr id="86" name="Line 6"/>
          <p:cNvSpPr>
            <a:spLocks noChangeShapeType="1"/>
          </p:cNvSpPr>
          <p:nvPr/>
        </p:nvSpPr>
        <p:spPr bwMode="auto">
          <a:xfrm>
            <a:off x="6621240" y="1911679"/>
            <a:ext cx="2594" cy="298825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 name="Line 7"/>
          <p:cNvSpPr>
            <a:spLocks noChangeShapeType="1"/>
          </p:cNvSpPr>
          <p:nvPr/>
        </p:nvSpPr>
        <p:spPr bwMode="auto">
          <a:xfrm flipH="1">
            <a:off x="5131251" y="3413839"/>
            <a:ext cx="298826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 name="Oval 9"/>
          <p:cNvSpPr>
            <a:spLocks noChangeAspect="1" noChangeArrowheads="1"/>
          </p:cNvSpPr>
          <p:nvPr/>
        </p:nvSpPr>
        <p:spPr bwMode="auto">
          <a:xfrm>
            <a:off x="5168114" y="1966045"/>
            <a:ext cx="2904589" cy="2901981"/>
          </a:xfrm>
          <a:prstGeom prst="ellipse">
            <a:avLst/>
          </a:prstGeom>
          <a:noFill/>
          <a:ln w="57150" algn="ctr">
            <a:solidFill>
              <a:srgbClr val="33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n-US"/>
          </a:p>
        </p:txBody>
      </p:sp>
      <p:sp>
        <p:nvSpPr>
          <p:cNvPr id="90" name="Text Box 37"/>
          <p:cNvSpPr txBox="1">
            <a:spLocks noChangeArrowheads="1"/>
          </p:cNvSpPr>
          <p:nvPr/>
        </p:nvSpPr>
        <p:spPr bwMode="auto">
          <a:xfrm>
            <a:off x="6664287" y="1797274"/>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91" name="Text Box 40"/>
          <p:cNvSpPr txBox="1">
            <a:spLocks noChangeArrowheads="1"/>
          </p:cNvSpPr>
          <p:nvPr/>
        </p:nvSpPr>
        <p:spPr bwMode="auto">
          <a:xfrm>
            <a:off x="4924086" y="3413839"/>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93" name="Text Box 42"/>
          <p:cNvSpPr txBox="1">
            <a:spLocks noChangeArrowheads="1"/>
          </p:cNvSpPr>
          <p:nvPr/>
        </p:nvSpPr>
        <p:spPr bwMode="auto">
          <a:xfrm>
            <a:off x="6638435" y="4813594"/>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200" b="0" dirty="0"/>
              <a:t>-500</a:t>
            </a:r>
          </a:p>
        </p:txBody>
      </p:sp>
      <p:sp>
        <p:nvSpPr>
          <p:cNvPr id="97" name="Line 26"/>
          <p:cNvSpPr>
            <a:spLocks noChangeShapeType="1"/>
          </p:cNvSpPr>
          <p:nvPr/>
        </p:nvSpPr>
        <p:spPr bwMode="auto">
          <a:xfrm>
            <a:off x="6555611" y="1905183"/>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9" name="Line 31"/>
          <p:cNvSpPr>
            <a:spLocks noChangeShapeType="1"/>
          </p:cNvSpPr>
          <p:nvPr/>
        </p:nvSpPr>
        <p:spPr bwMode="auto">
          <a:xfrm>
            <a:off x="6555611" y="4024980"/>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1" name="Line 27"/>
          <p:cNvSpPr>
            <a:spLocks noChangeShapeType="1"/>
          </p:cNvSpPr>
          <p:nvPr/>
        </p:nvSpPr>
        <p:spPr bwMode="auto">
          <a:xfrm rot="16200000">
            <a:off x="7162065"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 name="Line 27"/>
          <p:cNvSpPr>
            <a:spLocks noChangeShapeType="1"/>
          </p:cNvSpPr>
          <p:nvPr/>
        </p:nvSpPr>
        <p:spPr bwMode="auto">
          <a:xfrm rot="16200000">
            <a:off x="5961717"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 name="Line 31"/>
          <p:cNvSpPr>
            <a:spLocks noChangeShapeType="1"/>
          </p:cNvSpPr>
          <p:nvPr/>
        </p:nvSpPr>
        <p:spPr bwMode="auto">
          <a:xfrm>
            <a:off x="6555611" y="282596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4" name="Text Box 4"/>
          <p:cNvSpPr txBox="1">
            <a:spLocks noChangeArrowheads="1"/>
          </p:cNvSpPr>
          <p:nvPr/>
        </p:nvSpPr>
        <p:spPr bwMode="auto">
          <a:xfrm>
            <a:off x="5952603" y="1531614"/>
            <a:ext cx="13388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0" dirty="0"/>
              <a:t>Imaginary axis</a:t>
            </a:r>
          </a:p>
        </p:txBody>
      </p:sp>
      <p:sp>
        <p:nvSpPr>
          <p:cNvPr id="106" name="Text Box 43"/>
          <p:cNvSpPr txBox="1">
            <a:spLocks noChangeArrowheads="1"/>
          </p:cNvSpPr>
          <p:nvPr/>
        </p:nvSpPr>
        <p:spPr bwMode="auto">
          <a:xfrm>
            <a:off x="6725505" y="2972286"/>
            <a:ext cx="90388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solidFill>
                  <a:srgbClr val="3366FF"/>
                </a:solidFill>
              </a:rPr>
              <a:t>|</a:t>
            </a:r>
            <a:r>
              <a:rPr lang="en-US" altLang="en-US" sz="2000" dirty="0" err="1">
                <a:solidFill>
                  <a:srgbClr val="3366FF"/>
                </a:solidFill>
              </a:rPr>
              <a:t>F</a:t>
            </a:r>
            <a:r>
              <a:rPr lang="en-US" altLang="en-US" sz="2000" baseline="-25000" dirty="0" err="1">
                <a:solidFill>
                  <a:srgbClr val="3366FF"/>
                </a:solidFill>
              </a:rPr>
              <a:t>best</a:t>
            </a:r>
            <a:r>
              <a:rPr lang="en-US" altLang="en-US" sz="2000" baseline="-25000" dirty="0">
                <a:solidFill>
                  <a:srgbClr val="3366FF"/>
                </a:solidFill>
              </a:rPr>
              <a:t> </a:t>
            </a:r>
            <a:r>
              <a:rPr lang="en-US" altLang="en-US" sz="2000" dirty="0">
                <a:solidFill>
                  <a:srgbClr val="3366FF"/>
                </a:solidFill>
              </a:rPr>
              <a:t>|</a:t>
            </a:r>
          </a:p>
        </p:txBody>
      </p:sp>
      <p:sp>
        <p:nvSpPr>
          <p:cNvPr id="108" name="Oval 9"/>
          <p:cNvSpPr>
            <a:spLocks noChangeAspect="1" noChangeArrowheads="1"/>
          </p:cNvSpPr>
          <p:nvPr/>
        </p:nvSpPr>
        <p:spPr bwMode="auto">
          <a:xfrm>
            <a:off x="4427884" y="2385498"/>
            <a:ext cx="3505388" cy="3502240"/>
          </a:xfrm>
          <a:prstGeom prst="ellipse">
            <a:avLst/>
          </a:prstGeom>
          <a:noFill/>
          <a:ln w="57150" algn="ctr">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n-US"/>
          </a:p>
        </p:txBody>
      </p:sp>
      <p:sp>
        <p:nvSpPr>
          <p:cNvPr id="109" name="Text Box 3"/>
          <p:cNvSpPr txBox="1">
            <a:spLocks noChangeArrowheads="1"/>
          </p:cNvSpPr>
          <p:nvPr/>
        </p:nvSpPr>
        <p:spPr bwMode="auto">
          <a:xfrm>
            <a:off x="8175933" y="3166606"/>
            <a:ext cx="602650" cy="20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400" b="0" dirty="0"/>
              <a:t>Real axis</a:t>
            </a:r>
          </a:p>
        </p:txBody>
      </p:sp>
      <p:sp>
        <p:nvSpPr>
          <p:cNvPr id="110" name="Rectangle 109"/>
          <p:cNvSpPr/>
          <p:nvPr/>
        </p:nvSpPr>
        <p:spPr>
          <a:xfrm>
            <a:off x="7342573" y="5408358"/>
            <a:ext cx="1210671" cy="397032"/>
          </a:xfrm>
          <a:prstGeom prst="rect">
            <a:avLst/>
          </a:prstGeom>
          <a:effectLst/>
        </p:spPr>
        <p:txBody>
          <a:bodyPr wrap="none">
            <a:spAutoFit/>
          </a:bodyPr>
          <a:lstStyle/>
          <a:p>
            <a:r>
              <a:rPr lang="en-US" sz="2400">
                <a:solidFill>
                  <a:srgbClr val="33CC33"/>
                </a:solidFill>
                <a:effectLst>
                  <a:glow rad="228600">
                    <a:schemeClr val="bg1"/>
                  </a:glow>
                </a:effectLst>
              </a:rPr>
              <a:t>|F</a:t>
            </a:r>
            <a:r>
              <a:rPr lang="en-US" sz="2400" baseline="-25000">
                <a:solidFill>
                  <a:srgbClr val="33CC33"/>
                </a:solidFill>
                <a:effectLst>
                  <a:glow rad="228600">
                    <a:schemeClr val="bg1"/>
                  </a:glow>
                </a:effectLst>
              </a:rPr>
              <a:t>P·Hg</a:t>
            </a:r>
            <a:r>
              <a:rPr lang="en-US" sz="2400">
                <a:solidFill>
                  <a:srgbClr val="33CC33"/>
                </a:solidFill>
                <a:effectLst>
                  <a:glow rad="228600">
                    <a:schemeClr val="bg1"/>
                  </a:glow>
                </a:effectLst>
              </a:rPr>
              <a:t>(+)|</a:t>
            </a:r>
            <a:endParaRPr lang="en-US" sz="1800" dirty="0">
              <a:effectLst>
                <a:glow rad="228600">
                  <a:schemeClr val="bg1"/>
                </a:glow>
              </a:effectLst>
            </a:endParaRPr>
          </a:p>
        </p:txBody>
      </p:sp>
      <p:sp>
        <p:nvSpPr>
          <p:cNvPr id="98" name="Line 28"/>
          <p:cNvSpPr>
            <a:spLocks noChangeShapeType="1"/>
          </p:cNvSpPr>
          <p:nvPr/>
        </p:nvSpPr>
        <p:spPr bwMode="auto">
          <a:xfrm rot="16200000">
            <a:off x="8057707"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Text Box 37"/>
          <p:cNvSpPr txBox="1">
            <a:spLocks noChangeArrowheads="1"/>
          </p:cNvSpPr>
          <p:nvPr/>
        </p:nvSpPr>
        <p:spPr bwMode="auto">
          <a:xfrm>
            <a:off x="7789141" y="3186921"/>
            <a:ext cx="350451" cy="475508"/>
          </a:xfrm>
          <a:prstGeom prst="rect">
            <a:avLst/>
          </a:prstGeom>
          <a:noFill/>
          <a:ln>
            <a:noFill/>
          </a:ln>
          <a:effectLst/>
          <a:extLst/>
        </p:spPr>
        <p:txBody>
          <a:bodyPr wrap="none">
            <a:spAutoFit/>
          </a:bodyPr>
          <a:lstStyle/>
          <a:p>
            <a:r>
              <a:rPr lang="en-US" altLang="en-US" dirty="0"/>
              <a:t>0</a:t>
            </a:r>
          </a:p>
        </p:txBody>
      </p:sp>
      <p:sp>
        <p:nvSpPr>
          <p:cNvPr id="117" name="Text Box 36"/>
          <p:cNvSpPr txBox="1">
            <a:spLocks noChangeArrowheads="1"/>
          </p:cNvSpPr>
          <p:nvPr/>
        </p:nvSpPr>
        <p:spPr bwMode="auto">
          <a:xfrm>
            <a:off x="6382977" y="2001933"/>
            <a:ext cx="532219" cy="475508"/>
          </a:xfrm>
          <a:prstGeom prst="rect">
            <a:avLst/>
          </a:prstGeom>
          <a:noFill/>
          <a:ln>
            <a:noFill/>
          </a:ln>
          <a:effectLst/>
          <a:extLst/>
        </p:spPr>
        <p:txBody>
          <a:bodyPr wrap="none">
            <a:spAutoFit/>
          </a:bodyPr>
          <a:lstStyle/>
          <a:p>
            <a:r>
              <a:rPr lang="en-US" altLang="en-US" dirty="0"/>
              <a:t>90</a:t>
            </a:r>
          </a:p>
        </p:txBody>
      </p:sp>
      <p:sp>
        <p:nvSpPr>
          <p:cNvPr id="111" name="Line 30"/>
          <p:cNvSpPr>
            <a:spLocks noChangeShapeType="1"/>
          </p:cNvSpPr>
          <p:nvPr/>
        </p:nvSpPr>
        <p:spPr bwMode="auto">
          <a:xfrm rot="16200000">
            <a:off x="5058034"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Text Box 38"/>
          <p:cNvSpPr txBox="1">
            <a:spLocks noChangeArrowheads="1"/>
          </p:cNvSpPr>
          <p:nvPr/>
        </p:nvSpPr>
        <p:spPr bwMode="auto">
          <a:xfrm>
            <a:off x="5058536" y="3134642"/>
            <a:ext cx="713989" cy="475508"/>
          </a:xfrm>
          <a:prstGeom prst="rect">
            <a:avLst/>
          </a:prstGeom>
          <a:noFill/>
          <a:ln>
            <a:noFill/>
          </a:ln>
          <a:effectLst/>
          <a:extLst/>
        </p:spPr>
        <p:txBody>
          <a:bodyPr wrap="none">
            <a:spAutoFit/>
          </a:bodyPr>
          <a:lstStyle/>
          <a:p>
            <a:r>
              <a:rPr lang="en-US" altLang="en-US" dirty="0"/>
              <a:t>180</a:t>
            </a:r>
          </a:p>
        </p:txBody>
      </p:sp>
      <p:sp>
        <p:nvSpPr>
          <p:cNvPr id="100" name="Line 32"/>
          <p:cNvSpPr>
            <a:spLocks noChangeShapeType="1"/>
          </p:cNvSpPr>
          <p:nvPr/>
        </p:nvSpPr>
        <p:spPr bwMode="auto">
          <a:xfrm>
            <a:off x="6555611" y="4914240"/>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Text Box 41"/>
          <p:cNvSpPr txBox="1">
            <a:spLocks noChangeArrowheads="1"/>
          </p:cNvSpPr>
          <p:nvPr/>
        </p:nvSpPr>
        <p:spPr bwMode="auto">
          <a:xfrm>
            <a:off x="6201207" y="4290762"/>
            <a:ext cx="713989" cy="475508"/>
          </a:xfrm>
          <a:prstGeom prst="rect">
            <a:avLst/>
          </a:prstGeom>
          <a:solidFill>
            <a:schemeClr val="bg1">
              <a:alpha val="66000"/>
            </a:schemeClr>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270</a:t>
            </a:r>
          </a:p>
        </p:txBody>
      </p:sp>
      <p:sp>
        <p:nvSpPr>
          <p:cNvPr id="141" name="Line 76"/>
          <p:cNvSpPr>
            <a:spLocks noChangeShapeType="1"/>
          </p:cNvSpPr>
          <p:nvPr/>
        </p:nvSpPr>
        <p:spPr bwMode="auto">
          <a:xfrm flipV="1">
            <a:off x="6622537" y="3195773"/>
            <a:ext cx="158424" cy="234646"/>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Text Box 24"/>
          <p:cNvSpPr txBox="1">
            <a:spLocks noChangeArrowheads="1"/>
          </p:cNvSpPr>
          <p:nvPr/>
        </p:nvSpPr>
        <p:spPr bwMode="auto">
          <a:xfrm>
            <a:off x="1458221" y="2997016"/>
            <a:ext cx="145415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buFontTx/>
              <a:buAutoNum type="alphaLcParenR"/>
            </a:pPr>
            <a:r>
              <a:rPr lang="en-US" altLang="en-US" sz="2800" dirty="0">
                <a:latin typeface="Helvetica" pitchFamily="34" charset="0"/>
              </a:rPr>
              <a:t> 1.00</a:t>
            </a:r>
          </a:p>
          <a:p>
            <a:pPr>
              <a:buFontTx/>
              <a:buAutoNum type="alphaLcParenR"/>
            </a:pPr>
            <a:r>
              <a:rPr lang="en-US" altLang="en-US" sz="2800" dirty="0">
                <a:latin typeface="Helvetica" pitchFamily="34" charset="0"/>
              </a:rPr>
              <a:t> 2.00</a:t>
            </a:r>
          </a:p>
          <a:p>
            <a:pPr>
              <a:buFontTx/>
              <a:buAutoNum type="alphaLcParenR"/>
            </a:pPr>
            <a:r>
              <a:rPr lang="en-US" altLang="en-US" sz="2800" dirty="0">
                <a:latin typeface="Helvetica" pitchFamily="34" charset="0"/>
              </a:rPr>
              <a:t> 0.20</a:t>
            </a:r>
          </a:p>
          <a:p>
            <a:pPr>
              <a:buFontTx/>
              <a:buAutoNum type="alphaLcParenR"/>
            </a:pPr>
            <a:r>
              <a:rPr lang="en-US" altLang="en-US" sz="2800" dirty="0">
                <a:latin typeface="Helvetica" pitchFamily="34" charset="0"/>
              </a:rPr>
              <a:t>-0.20</a:t>
            </a:r>
          </a:p>
        </p:txBody>
      </p:sp>
      <p:sp>
        <p:nvSpPr>
          <p:cNvPr id="38" name="Text Box 25"/>
          <p:cNvSpPr txBox="1">
            <a:spLocks noChangeArrowheads="1"/>
          </p:cNvSpPr>
          <p:nvPr/>
        </p:nvSpPr>
        <p:spPr bwMode="auto">
          <a:xfrm>
            <a:off x="311925" y="1241241"/>
            <a:ext cx="384164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2400" dirty="0"/>
              <a:t>Which of the following is the best approximation to the Figure Of Merit (FOM) for this reflection?</a:t>
            </a:r>
            <a:endParaRPr lang="en-US" altLang="en-US" sz="6000" dirty="0"/>
          </a:p>
        </p:txBody>
      </p:sp>
      <p:sp>
        <p:nvSpPr>
          <p:cNvPr id="39" name="Text Box 26"/>
          <p:cNvSpPr txBox="1">
            <a:spLocks noChangeArrowheads="1"/>
          </p:cNvSpPr>
          <p:nvPr/>
        </p:nvSpPr>
        <p:spPr bwMode="auto">
          <a:xfrm>
            <a:off x="856558" y="5669014"/>
            <a:ext cx="2774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FOM=|</a:t>
            </a:r>
            <a:r>
              <a:rPr lang="en-US" altLang="en-US" dirty="0" err="1">
                <a:solidFill>
                  <a:srgbClr val="0070C0"/>
                </a:solidFill>
              </a:rPr>
              <a:t>F</a:t>
            </a:r>
            <a:r>
              <a:rPr lang="en-US" altLang="en-US" baseline="-25000" dirty="0" err="1">
                <a:solidFill>
                  <a:srgbClr val="0070C0"/>
                </a:solidFill>
              </a:rPr>
              <a:t>best</a:t>
            </a:r>
            <a:r>
              <a:rPr lang="en-US" altLang="en-US" dirty="0"/>
              <a:t>|/|</a:t>
            </a:r>
            <a:r>
              <a:rPr lang="en-US" altLang="en-US" dirty="0">
                <a:solidFill>
                  <a:srgbClr val="0070C0"/>
                </a:solidFill>
              </a:rPr>
              <a:t>F</a:t>
            </a:r>
            <a:r>
              <a:rPr lang="en-US" altLang="en-US" baseline="-25000" dirty="0">
                <a:solidFill>
                  <a:srgbClr val="0070C0"/>
                </a:solidFill>
              </a:rPr>
              <a:t>P</a:t>
            </a:r>
            <a:r>
              <a:rPr lang="en-US" altLang="en-US" dirty="0"/>
              <a:t>|</a:t>
            </a:r>
          </a:p>
        </p:txBody>
      </p:sp>
      <p:sp>
        <p:nvSpPr>
          <p:cNvPr id="40" name="Text Box 27"/>
          <p:cNvSpPr txBox="1">
            <a:spLocks noChangeArrowheads="1"/>
          </p:cNvSpPr>
          <p:nvPr/>
        </p:nvSpPr>
        <p:spPr bwMode="auto">
          <a:xfrm>
            <a:off x="658121" y="6370689"/>
            <a:ext cx="32750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t>Radius of circle is approximately |</a:t>
            </a:r>
            <a:r>
              <a:rPr lang="en-US" altLang="en-US" sz="1400" dirty="0" err="1"/>
              <a:t>F</a:t>
            </a:r>
            <a:r>
              <a:rPr lang="en-US" altLang="en-US" sz="1400" baseline="-25000" dirty="0" err="1"/>
              <a:t>p</a:t>
            </a:r>
            <a:r>
              <a:rPr lang="en-US" altLang="en-US" sz="1400" dirty="0"/>
              <a:t>|</a:t>
            </a:r>
          </a:p>
        </p:txBody>
      </p:sp>
      <p:sp>
        <p:nvSpPr>
          <p:cNvPr id="41" name="Line 15"/>
          <p:cNvSpPr>
            <a:spLocks noChangeShapeType="1"/>
          </p:cNvSpPr>
          <p:nvPr/>
        </p:nvSpPr>
        <p:spPr bwMode="auto">
          <a:xfrm flipH="1" flipV="1">
            <a:off x="5471253" y="2533368"/>
            <a:ext cx="1154126" cy="877917"/>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42" name="Line 15"/>
          <p:cNvSpPr>
            <a:spLocks noChangeShapeType="1"/>
          </p:cNvSpPr>
          <p:nvPr/>
        </p:nvSpPr>
        <p:spPr bwMode="auto">
          <a:xfrm>
            <a:off x="6623834" y="3411284"/>
            <a:ext cx="1309437" cy="613696"/>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Tree>
    <p:extLst>
      <p:ext uri="{BB962C8B-B14F-4D97-AF65-F5344CB8AC3E}">
        <p14:creationId xmlns:p14="http://schemas.microsoft.com/office/powerpoint/2010/main" val="4975645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2" name="Text Box 4"/>
          <p:cNvSpPr txBox="1">
            <a:spLocks noChangeArrowheads="1"/>
          </p:cNvSpPr>
          <p:nvPr/>
        </p:nvSpPr>
        <p:spPr bwMode="auto">
          <a:xfrm>
            <a:off x="369723" y="1232438"/>
            <a:ext cx="390048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2400" dirty="0"/>
              <a:t>Which phase probability distribution would yield the most desirable Figure of Merit?</a:t>
            </a:r>
          </a:p>
        </p:txBody>
      </p:sp>
      <p:sp>
        <p:nvSpPr>
          <p:cNvPr id="211993" name="Line 25"/>
          <p:cNvSpPr>
            <a:spLocks noChangeShapeType="1"/>
          </p:cNvSpPr>
          <p:nvPr/>
        </p:nvSpPr>
        <p:spPr bwMode="auto">
          <a:xfrm flipH="1">
            <a:off x="3368723" y="4220051"/>
            <a:ext cx="342971" cy="490853"/>
          </a:xfrm>
          <a:prstGeom prst="line">
            <a:avLst/>
          </a:prstGeom>
          <a:noFill/>
          <a:ln w="38100">
            <a:solidFill>
              <a:srgbClr val="0070C0"/>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986" name="Oval 18"/>
          <p:cNvSpPr>
            <a:spLocks noChangeArrowheads="1"/>
          </p:cNvSpPr>
          <p:nvPr/>
        </p:nvSpPr>
        <p:spPr bwMode="auto">
          <a:xfrm>
            <a:off x="705200" y="3719171"/>
            <a:ext cx="1239837" cy="1300163"/>
          </a:xfrm>
          <a:prstGeom prst="ellipse">
            <a:avLst/>
          </a:prstGeom>
          <a:noFill/>
          <a:ln w="57150" algn="ctr">
            <a:solidFill>
              <a:srgbClr val="007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987" name="Text Box 19"/>
          <p:cNvSpPr txBox="1">
            <a:spLocks noChangeArrowheads="1"/>
          </p:cNvSpPr>
          <p:nvPr/>
        </p:nvSpPr>
        <p:spPr bwMode="auto">
          <a:xfrm>
            <a:off x="1173513" y="3722346"/>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t>0</a:t>
            </a:r>
          </a:p>
        </p:txBody>
      </p:sp>
      <p:sp>
        <p:nvSpPr>
          <p:cNvPr id="211988" name="Text Box 20"/>
          <p:cNvSpPr txBox="1">
            <a:spLocks noChangeArrowheads="1"/>
          </p:cNvSpPr>
          <p:nvPr/>
        </p:nvSpPr>
        <p:spPr bwMode="auto">
          <a:xfrm>
            <a:off x="1571974" y="4268446"/>
            <a:ext cx="419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a:t>90</a:t>
            </a:r>
          </a:p>
        </p:txBody>
      </p:sp>
      <p:sp>
        <p:nvSpPr>
          <p:cNvPr id="211989" name="Text Box 21"/>
          <p:cNvSpPr txBox="1">
            <a:spLocks noChangeArrowheads="1"/>
          </p:cNvSpPr>
          <p:nvPr/>
        </p:nvSpPr>
        <p:spPr bwMode="auto">
          <a:xfrm>
            <a:off x="1090963" y="4738346"/>
            <a:ext cx="479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180</a:t>
            </a:r>
          </a:p>
        </p:txBody>
      </p:sp>
      <p:sp>
        <p:nvSpPr>
          <p:cNvPr id="211990" name="Text Box 22"/>
          <p:cNvSpPr txBox="1">
            <a:spLocks noChangeArrowheads="1"/>
          </p:cNvSpPr>
          <p:nvPr/>
        </p:nvSpPr>
        <p:spPr bwMode="auto">
          <a:xfrm>
            <a:off x="687738" y="4233521"/>
            <a:ext cx="4365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270</a:t>
            </a:r>
          </a:p>
        </p:txBody>
      </p:sp>
      <p:sp>
        <p:nvSpPr>
          <p:cNvPr id="211991" name="Text Box 23"/>
          <p:cNvSpPr txBox="1">
            <a:spLocks noChangeArrowheads="1"/>
          </p:cNvSpPr>
          <p:nvPr/>
        </p:nvSpPr>
        <p:spPr bwMode="auto">
          <a:xfrm>
            <a:off x="1041750" y="3930309"/>
            <a:ext cx="584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5400" b="0"/>
              <a:t>+</a:t>
            </a:r>
          </a:p>
        </p:txBody>
      </p:sp>
      <p:sp>
        <p:nvSpPr>
          <p:cNvPr id="211992" name="Text Box 24"/>
          <p:cNvSpPr txBox="1">
            <a:spLocks noChangeArrowheads="1"/>
          </p:cNvSpPr>
          <p:nvPr/>
        </p:nvSpPr>
        <p:spPr bwMode="auto">
          <a:xfrm>
            <a:off x="1121125" y="4135096"/>
            <a:ext cx="3921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rgbClr val="0070C0"/>
                </a:solidFill>
              </a:rPr>
              <a:t>+</a:t>
            </a:r>
          </a:p>
        </p:txBody>
      </p:sp>
      <p:sp>
        <p:nvSpPr>
          <p:cNvPr id="211997" name="Freeform 29"/>
          <p:cNvSpPr>
            <a:spLocks/>
          </p:cNvSpPr>
          <p:nvPr/>
        </p:nvSpPr>
        <p:spPr bwMode="auto">
          <a:xfrm rot="19559290">
            <a:off x="644875" y="3122271"/>
            <a:ext cx="1327149" cy="2506663"/>
          </a:xfrm>
          <a:custGeom>
            <a:avLst/>
            <a:gdLst>
              <a:gd name="T0" fmla="*/ 335 w 836"/>
              <a:gd name="T1" fmla="*/ 370 h 1579"/>
              <a:gd name="T2" fmla="*/ 388 w 836"/>
              <a:gd name="T3" fmla="*/ 3 h 1579"/>
              <a:gd name="T4" fmla="*/ 513 w 836"/>
              <a:gd name="T5" fmla="*/ 391 h 1579"/>
              <a:gd name="T6" fmla="*/ 639 w 836"/>
              <a:gd name="T7" fmla="*/ 422 h 1579"/>
              <a:gd name="T8" fmla="*/ 786 w 836"/>
              <a:gd name="T9" fmla="*/ 621 h 1579"/>
              <a:gd name="T10" fmla="*/ 817 w 836"/>
              <a:gd name="T11" fmla="*/ 852 h 1579"/>
              <a:gd name="T12" fmla="*/ 671 w 836"/>
              <a:gd name="T13" fmla="*/ 1113 h 1579"/>
              <a:gd name="T14" fmla="*/ 513 w 836"/>
              <a:gd name="T15" fmla="*/ 1197 h 1579"/>
              <a:gd name="T16" fmla="*/ 430 w 836"/>
              <a:gd name="T17" fmla="*/ 1574 h 1579"/>
              <a:gd name="T18" fmla="*/ 325 w 836"/>
              <a:gd name="T19" fmla="*/ 1166 h 1579"/>
              <a:gd name="T20" fmla="*/ 157 w 836"/>
              <a:gd name="T21" fmla="*/ 1093 h 1579"/>
              <a:gd name="T22" fmla="*/ 53 w 836"/>
              <a:gd name="T23" fmla="*/ 841 h 1579"/>
              <a:gd name="T24" fmla="*/ 21 w 836"/>
              <a:gd name="T25" fmla="*/ 653 h 1579"/>
              <a:gd name="T26" fmla="*/ 178 w 836"/>
              <a:gd name="T27" fmla="*/ 475 h 1579"/>
              <a:gd name="T28" fmla="*/ 335 w 836"/>
              <a:gd name="T29" fmla="*/ 370 h 1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6" h="1579">
                <a:moveTo>
                  <a:pt x="335" y="370"/>
                </a:moveTo>
                <a:cubicBezTo>
                  <a:pt x="370" y="291"/>
                  <a:pt x="358" y="0"/>
                  <a:pt x="388" y="3"/>
                </a:cubicBezTo>
                <a:cubicBezTo>
                  <a:pt x="418" y="6"/>
                  <a:pt x="471" y="321"/>
                  <a:pt x="513" y="391"/>
                </a:cubicBezTo>
                <a:cubicBezTo>
                  <a:pt x="555" y="461"/>
                  <a:pt x="594" y="384"/>
                  <a:pt x="639" y="422"/>
                </a:cubicBezTo>
                <a:cubicBezTo>
                  <a:pt x="684" y="460"/>
                  <a:pt x="756" y="549"/>
                  <a:pt x="786" y="621"/>
                </a:cubicBezTo>
                <a:cubicBezTo>
                  <a:pt x="816" y="693"/>
                  <a:pt x="836" y="770"/>
                  <a:pt x="817" y="852"/>
                </a:cubicBezTo>
                <a:cubicBezTo>
                  <a:pt x="798" y="934"/>
                  <a:pt x="722" y="1056"/>
                  <a:pt x="671" y="1113"/>
                </a:cubicBezTo>
                <a:cubicBezTo>
                  <a:pt x="620" y="1170"/>
                  <a:pt x="553" y="1120"/>
                  <a:pt x="513" y="1197"/>
                </a:cubicBezTo>
                <a:cubicBezTo>
                  <a:pt x="473" y="1274"/>
                  <a:pt x="461" y="1579"/>
                  <a:pt x="430" y="1574"/>
                </a:cubicBezTo>
                <a:cubicBezTo>
                  <a:pt x="399" y="1569"/>
                  <a:pt x="370" y="1246"/>
                  <a:pt x="325" y="1166"/>
                </a:cubicBezTo>
                <a:cubicBezTo>
                  <a:pt x="280" y="1086"/>
                  <a:pt x="202" y="1147"/>
                  <a:pt x="157" y="1093"/>
                </a:cubicBezTo>
                <a:cubicBezTo>
                  <a:pt x="112" y="1039"/>
                  <a:pt x="76" y="914"/>
                  <a:pt x="53" y="841"/>
                </a:cubicBezTo>
                <a:cubicBezTo>
                  <a:pt x="30" y="768"/>
                  <a:pt x="0" y="714"/>
                  <a:pt x="21" y="653"/>
                </a:cubicBezTo>
                <a:cubicBezTo>
                  <a:pt x="42" y="592"/>
                  <a:pt x="124" y="522"/>
                  <a:pt x="178" y="475"/>
                </a:cubicBezTo>
                <a:cubicBezTo>
                  <a:pt x="232" y="428"/>
                  <a:pt x="300" y="449"/>
                  <a:pt x="335" y="370"/>
                </a:cubicBezTo>
                <a:close/>
              </a:path>
            </a:pathLst>
          </a:custGeom>
          <a:noFill/>
          <a:ln w="57150" cap="rnd" cmpd="sng">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998" name="Oval 30"/>
          <p:cNvSpPr>
            <a:spLocks noChangeArrowheads="1"/>
          </p:cNvSpPr>
          <p:nvPr/>
        </p:nvSpPr>
        <p:spPr bwMode="auto">
          <a:xfrm>
            <a:off x="3065582" y="3594577"/>
            <a:ext cx="1239838" cy="1300162"/>
          </a:xfrm>
          <a:prstGeom prst="ellipse">
            <a:avLst/>
          </a:prstGeom>
          <a:noFill/>
          <a:ln w="57150" algn="ctr">
            <a:solidFill>
              <a:srgbClr val="0070C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999" name="Text Box 31"/>
          <p:cNvSpPr txBox="1">
            <a:spLocks noChangeArrowheads="1"/>
          </p:cNvSpPr>
          <p:nvPr/>
        </p:nvSpPr>
        <p:spPr bwMode="auto">
          <a:xfrm>
            <a:off x="3533895" y="3597752"/>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00"/>
              <a:t>0</a:t>
            </a:r>
          </a:p>
        </p:txBody>
      </p:sp>
      <p:sp>
        <p:nvSpPr>
          <p:cNvPr id="212000" name="Text Box 32"/>
          <p:cNvSpPr txBox="1">
            <a:spLocks noChangeArrowheads="1"/>
          </p:cNvSpPr>
          <p:nvPr/>
        </p:nvSpPr>
        <p:spPr bwMode="auto">
          <a:xfrm>
            <a:off x="3932357" y="4143852"/>
            <a:ext cx="4191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200"/>
              <a:t>90</a:t>
            </a:r>
          </a:p>
        </p:txBody>
      </p:sp>
      <p:sp>
        <p:nvSpPr>
          <p:cNvPr id="212001" name="Text Box 33"/>
          <p:cNvSpPr txBox="1">
            <a:spLocks noChangeArrowheads="1"/>
          </p:cNvSpPr>
          <p:nvPr/>
        </p:nvSpPr>
        <p:spPr bwMode="auto">
          <a:xfrm>
            <a:off x="3451345" y="4613752"/>
            <a:ext cx="4794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180</a:t>
            </a:r>
          </a:p>
        </p:txBody>
      </p:sp>
      <p:sp>
        <p:nvSpPr>
          <p:cNvPr id="212002" name="Text Box 34"/>
          <p:cNvSpPr txBox="1">
            <a:spLocks noChangeArrowheads="1"/>
          </p:cNvSpPr>
          <p:nvPr/>
        </p:nvSpPr>
        <p:spPr bwMode="auto">
          <a:xfrm>
            <a:off x="3048120" y="4108927"/>
            <a:ext cx="4365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270</a:t>
            </a:r>
          </a:p>
        </p:txBody>
      </p:sp>
      <p:sp>
        <p:nvSpPr>
          <p:cNvPr id="212003" name="Text Box 35"/>
          <p:cNvSpPr txBox="1">
            <a:spLocks noChangeArrowheads="1"/>
          </p:cNvSpPr>
          <p:nvPr/>
        </p:nvSpPr>
        <p:spPr bwMode="auto">
          <a:xfrm>
            <a:off x="3470395" y="3772377"/>
            <a:ext cx="4508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5400" b="0" dirty="0"/>
              <a:t>+</a:t>
            </a:r>
          </a:p>
        </p:txBody>
      </p:sp>
      <p:sp>
        <p:nvSpPr>
          <p:cNvPr id="212007" name="Freeform 39"/>
          <p:cNvSpPr>
            <a:spLocks/>
          </p:cNvSpPr>
          <p:nvPr/>
        </p:nvSpPr>
        <p:spPr bwMode="auto">
          <a:xfrm>
            <a:off x="2929057" y="3548539"/>
            <a:ext cx="1431925" cy="1854200"/>
          </a:xfrm>
          <a:custGeom>
            <a:avLst/>
            <a:gdLst>
              <a:gd name="T0" fmla="*/ 485 w 902"/>
              <a:gd name="T1" fmla="*/ 10 h 1168"/>
              <a:gd name="T2" fmla="*/ 684 w 902"/>
              <a:gd name="T3" fmla="*/ 52 h 1168"/>
              <a:gd name="T4" fmla="*/ 852 w 902"/>
              <a:gd name="T5" fmla="*/ 261 h 1168"/>
              <a:gd name="T6" fmla="*/ 883 w 902"/>
              <a:gd name="T7" fmla="*/ 544 h 1168"/>
              <a:gd name="T8" fmla="*/ 737 w 902"/>
              <a:gd name="T9" fmla="*/ 785 h 1168"/>
              <a:gd name="T10" fmla="*/ 496 w 902"/>
              <a:gd name="T11" fmla="*/ 879 h 1168"/>
              <a:gd name="T12" fmla="*/ 276 w 902"/>
              <a:gd name="T13" fmla="*/ 816 h 1168"/>
              <a:gd name="T14" fmla="*/ 14 w 902"/>
              <a:gd name="T15" fmla="*/ 1151 h 1168"/>
              <a:gd name="T16" fmla="*/ 192 w 902"/>
              <a:gd name="T17" fmla="*/ 711 h 1168"/>
              <a:gd name="T18" fmla="*/ 108 w 902"/>
              <a:gd name="T19" fmla="*/ 565 h 1168"/>
              <a:gd name="T20" fmla="*/ 98 w 902"/>
              <a:gd name="T21" fmla="*/ 334 h 1168"/>
              <a:gd name="T22" fmla="*/ 213 w 902"/>
              <a:gd name="T23" fmla="*/ 114 h 1168"/>
              <a:gd name="T24" fmla="*/ 485 w 902"/>
              <a:gd name="T25" fmla="*/ 10 h 1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2" h="1168">
                <a:moveTo>
                  <a:pt x="485" y="10"/>
                </a:moveTo>
                <a:cubicBezTo>
                  <a:pt x="563" y="0"/>
                  <a:pt x="623" y="10"/>
                  <a:pt x="684" y="52"/>
                </a:cubicBezTo>
                <a:cubicBezTo>
                  <a:pt x="745" y="94"/>
                  <a:pt x="819" y="179"/>
                  <a:pt x="852" y="261"/>
                </a:cubicBezTo>
                <a:cubicBezTo>
                  <a:pt x="885" y="343"/>
                  <a:pt x="902" y="457"/>
                  <a:pt x="883" y="544"/>
                </a:cubicBezTo>
                <a:cubicBezTo>
                  <a:pt x="864" y="631"/>
                  <a:pt x="801" y="729"/>
                  <a:pt x="737" y="785"/>
                </a:cubicBezTo>
                <a:cubicBezTo>
                  <a:pt x="673" y="841"/>
                  <a:pt x="573" y="874"/>
                  <a:pt x="496" y="879"/>
                </a:cubicBezTo>
                <a:cubicBezTo>
                  <a:pt x="419" y="884"/>
                  <a:pt x="356" y="771"/>
                  <a:pt x="276" y="816"/>
                </a:cubicBezTo>
                <a:cubicBezTo>
                  <a:pt x="196" y="861"/>
                  <a:pt x="28" y="1168"/>
                  <a:pt x="14" y="1151"/>
                </a:cubicBezTo>
                <a:cubicBezTo>
                  <a:pt x="0" y="1134"/>
                  <a:pt x="176" y="809"/>
                  <a:pt x="192" y="711"/>
                </a:cubicBezTo>
                <a:cubicBezTo>
                  <a:pt x="208" y="613"/>
                  <a:pt x="124" y="628"/>
                  <a:pt x="108" y="565"/>
                </a:cubicBezTo>
                <a:cubicBezTo>
                  <a:pt x="92" y="502"/>
                  <a:pt x="81" y="409"/>
                  <a:pt x="98" y="334"/>
                </a:cubicBezTo>
                <a:cubicBezTo>
                  <a:pt x="115" y="259"/>
                  <a:pt x="147" y="170"/>
                  <a:pt x="213" y="114"/>
                </a:cubicBezTo>
                <a:cubicBezTo>
                  <a:pt x="279" y="58"/>
                  <a:pt x="407" y="20"/>
                  <a:pt x="485" y="10"/>
                </a:cubicBezTo>
                <a:close/>
              </a:path>
            </a:pathLst>
          </a:custGeom>
          <a:noFill/>
          <a:ln w="57150" cap="rnd" cmpd="sng">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2009" name="Text Box 41"/>
          <p:cNvSpPr txBox="1">
            <a:spLocks noChangeArrowheads="1"/>
          </p:cNvSpPr>
          <p:nvPr/>
        </p:nvSpPr>
        <p:spPr bwMode="auto">
          <a:xfrm>
            <a:off x="75648" y="3134995"/>
            <a:ext cx="5207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a)</a:t>
            </a:r>
          </a:p>
        </p:txBody>
      </p:sp>
      <p:sp>
        <p:nvSpPr>
          <p:cNvPr id="212010" name="Text Box 42"/>
          <p:cNvSpPr txBox="1">
            <a:spLocks noChangeArrowheads="1"/>
          </p:cNvSpPr>
          <p:nvPr/>
        </p:nvSpPr>
        <p:spPr bwMode="auto">
          <a:xfrm>
            <a:off x="2666806" y="3124451"/>
            <a:ext cx="52450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b)</a:t>
            </a:r>
          </a:p>
        </p:txBody>
      </p:sp>
      <p:sp>
        <p:nvSpPr>
          <p:cNvPr id="35" name="Freeform 34"/>
          <p:cNvSpPr/>
          <p:nvPr/>
        </p:nvSpPr>
        <p:spPr>
          <a:xfrm>
            <a:off x="4924086" y="1831359"/>
            <a:ext cx="3647610" cy="3095864"/>
          </a:xfrm>
          <a:custGeom>
            <a:avLst/>
            <a:gdLst>
              <a:gd name="connsiteX0" fmla="*/ 1684006 w 3647610"/>
              <a:gd name="connsiteY0" fmla="*/ 4393 h 3095864"/>
              <a:gd name="connsiteX1" fmla="*/ 2188831 w 3647610"/>
              <a:gd name="connsiteY1" fmla="*/ 99643 h 3095864"/>
              <a:gd name="connsiteX2" fmla="*/ 2598406 w 3647610"/>
              <a:gd name="connsiteY2" fmla="*/ 318718 h 3095864"/>
              <a:gd name="connsiteX3" fmla="*/ 2912731 w 3647610"/>
              <a:gd name="connsiteY3" fmla="*/ 633043 h 3095864"/>
              <a:gd name="connsiteX4" fmla="*/ 3150856 w 3647610"/>
              <a:gd name="connsiteY4" fmla="*/ 1147393 h 3095864"/>
              <a:gd name="connsiteX5" fmla="*/ 3227056 w 3647610"/>
              <a:gd name="connsiteY5" fmla="*/ 1604593 h 3095864"/>
              <a:gd name="connsiteX6" fmla="*/ 3198481 w 3647610"/>
              <a:gd name="connsiteY6" fmla="*/ 1890343 h 3095864"/>
              <a:gd name="connsiteX7" fmla="*/ 3417556 w 3647610"/>
              <a:gd name="connsiteY7" fmla="*/ 2242768 h 3095864"/>
              <a:gd name="connsiteX8" fmla="*/ 3646156 w 3647610"/>
              <a:gd name="connsiteY8" fmla="*/ 2576143 h 3095864"/>
              <a:gd name="connsiteX9" fmla="*/ 3303256 w 3647610"/>
              <a:gd name="connsiteY9" fmla="*/ 2566618 h 3095864"/>
              <a:gd name="connsiteX10" fmla="*/ 2988931 w 3647610"/>
              <a:gd name="connsiteY10" fmla="*/ 2509468 h 3095864"/>
              <a:gd name="connsiteX11" fmla="*/ 2846056 w 3647610"/>
              <a:gd name="connsiteY11" fmla="*/ 2566618 h 3095864"/>
              <a:gd name="connsiteX12" fmla="*/ 2579356 w 3647610"/>
              <a:gd name="connsiteY12" fmla="*/ 2795218 h 3095864"/>
              <a:gd name="connsiteX13" fmla="*/ 2198356 w 3647610"/>
              <a:gd name="connsiteY13" fmla="*/ 2985718 h 3095864"/>
              <a:gd name="connsiteX14" fmla="*/ 1750681 w 3647610"/>
              <a:gd name="connsiteY14" fmla="*/ 3090493 h 3095864"/>
              <a:gd name="connsiteX15" fmla="*/ 1322056 w 3647610"/>
              <a:gd name="connsiteY15" fmla="*/ 3052393 h 3095864"/>
              <a:gd name="connsiteX16" fmla="*/ 817231 w 3647610"/>
              <a:gd name="connsiteY16" fmla="*/ 2814268 h 3095864"/>
              <a:gd name="connsiteX17" fmla="*/ 407656 w 3647610"/>
              <a:gd name="connsiteY17" fmla="*/ 2414218 h 3095864"/>
              <a:gd name="connsiteX18" fmla="*/ 217156 w 3647610"/>
              <a:gd name="connsiteY18" fmla="*/ 2014168 h 3095864"/>
              <a:gd name="connsiteX19" fmla="*/ 140956 w 3647610"/>
              <a:gd name="connsiteY19" fmla="*/ 1471243 h 3095864"/>
              <a:gd name="connsiteX20" fmla="*/ 274306 w 3647610"/>
              <a:gd name="connsiteY20" fmla="*/ 985468 h 3095864"/>
              <a:gd name="connsiteX21" fmla="*/ 283831 w 3647610"/>
              <a:gd name="connsiteY21" fmla="*/ 880693 h 3095864"/>
              <a:gd name="connsiteX22" fmla="*/ 179056 w 3647610"/>
              <a:gd name="connsiteY22" fmla="*/ 661618 h 3095864"/>
              <a:gd name="connsiteX23" fmla="*/ 45706 w 3647610"/>
              <a:gd name="connsiteY23" fmla="*/ 375868 h 3095864"/>
              <a:gd name="connsiteX24" fmla="*/ 17131 w 3647610"/>
              <a:gd name="connsiteY24" fmla="*/ 232993 h 3095864"/>
              <a:gd name="connsiteX25" fmla="*/ 293356 w 3647610"/>
              <a:gd name="connsiteY25" fmla="*/ 290143 h 3095864"/>
              <a:gd name="connsiteX26" fmla="*/ 550531 w 3647610"/>
              <a:gd name="connsiteY26" fmla="*/ 375868 h 3095864"/>
              <a:gd name="connsiteX27" fmla="*/ 817231 w 3647610"/>
              <a:gd name="connsiteY27" fmla="*/ 318718 h 3095864"/>
              <a:gd name="connsiteX28" fmla="*/ 1236331 w 3647610"/>
              <a:gd name="connsiteY28" fmla="*/ 109168 h 3095864"/>
              <a:gd name="connsiteX29" fmla="*/ 1512556 w 3647610"/>
              <a:gd name="connsiteY29" fmla="*/ 23443 h 3095864"/>
              <a:gd name="connsiteX30" fmla="*/ 1684006 w 3647610"/>
              <a:gd name="connsiteY30" fmla="*/ 4393 h 309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47610" h="3095864">
                <a:moveTo>
                  <a:pt x="1684006" y="4393"/>
                </a:moveTo>
                <a:cubicBezTo>
                  <a:pt x="1796718" y="17093"/>
                  <a:pt x="2036431" y="47255"/>
                  <a:pt x="2188831" y="99643"/>
                </a:cubicBezTo>
                <a:cubicBezTo>
                  <a:pt x="2341231" y="152031"/>
                  <a:pt x="2477756" y="229818"/>
                  <a:pt x="2598406" y="318718"/>
                </a:cubicBezTo>
                <a:cubicBezTo>
                  <a:pt x="2719056" y="407618"/>
                  <a:pt x="2820656" y="494931"/>
                  <a:pt x="2912731" y="633043"/>
                </a:cubicBezTo>
                <a:cubicBezTo>
                  <a:pt x="3004806" y="771155"/>
                  <a:pt x="3098469" y="985468"/>
                  <a:pt x="3150856" y="1147393"/>
                </a:cubicBezTo>
                <a:cubicBezTo>
                  <a:pt x="3203244" y="1309318"/>
                  <a:pt x="3219119" y="1480768"/>
                  <a:pt x="3227056" y="1604593"/>
                </a:cubicBezTo>
                <a:cubicBezTo>
                  <a:pt x="3234994" y="1728418"/>
                  <a:pt x="3166731" y="1783981"/>
                  <a:pt x="3198481" y="1890343"/>
                </a:cubicBezTo>
                <a:cubicBezTo>
                  <a:pt x="3230231" y="1996706"/>
                  <a:pt x="3342944" y="2128468"/>
                  <a:pt x="3417556" y="2242768"/>
                </a:cubicBezTo>
                <a:cubicBezTo>
                  <a:pt x="3492169" y="2357068"/>
                  <a:pt x="3665206" y="2522168"/>
                  <a:pt x="3646156" y="2576143"/>
                </a:cubicBezTo>
                <a:cubicBezTo>
                  <a:pt x="3627106" y="2630118"/>
                  <a:pt x="3412794" y="2577731"/>
                  <a:pt x="3303256" y="2566618"/>
                </a:cubicBezTo>
                <a:cubicBezTo>
                  <a:pt x="3193719" y="2555506"/>
                  <a:pt x="3065131" y="2509468"/>
                  <a:pt x="2988931" y="2509468"/>
                </a:cubicBezTo>
                <a:cubicBezTo>
                  <a:pt x="2912731" y="2509468"/>
                  <a:pt x="2914318" y="2518993"/>
                  <a:pt x="2846056" y="2566618"/>
                </a:cubicBezTo>
                <a:cubicBezTo>
                  <a:pt x="2777794" y="2614243"/>
                  <a:pt x="2687306" y="2725368"/>
                  <a:pt x="2579356" y="2795218"/>
                </a:cubicBezTo>
                <a:cubicBezTo>
                  <a:pt x="2471406" y="2865068"/>
                  <a:pt x="2336469" y="2936505"/>
                  <a:pt x="2198356" y="2985718"/>
                </a:cubicBezTo>
                <a:cubicBezTo>
                  <a:pt x="2060243" y="3034931"/>
                  <a:pt x="1896731" y="3079381"/>
                  <a:pt x="1750681" y="3090493"/>
                </a:cubicBezTo>
                <a:cubicBezTo>
                  <a:pt x="1604631" y="3101605"/>
                  <a:pt x="1477631" y="3098430"/>
                  <a:pt x="1322056" y="3052393"/>
                </a:cubicBezTo>
                <a:cubicBezTo>
                  <a:pt x="1166481" y="3006356"/>
                  <a:pt x="969631" y="2920631"/>
                  <a:pt x="817231" y="2814268"/>
                </a:cubicBezTo>
                <a:cubicBezTo>
                  <a:pt x="664831" y="2707906"/>
                  <a:pt x="507668" y="2547568"/>
                  <a:pt x="407656" y="2414218"/>
                </a:cubicBezTo>
                <a:cubicBezTo>
                  <a:pt x="307644" y="2280868"/>
                  <a:pt x="261606" y="2171330"/>
                  <a:pt x="217156" y="2014168"/>
                </a:cubicBezTo>
                <a:cubicBezTo>
                  <a:pt x="172706" y="1857006"/>
                  <a:pt x="131431" y="1642693"/>
                  <a:pt x="140956" y="1471243"/>
                </a:cubicBezTo>
                <a:cubicBezTo>
                  <a:pt x="150481" y="1299793"/>
                  <a:pt x="250493" y="1083893"/>
                  <a:pt x="274306" y="985468"/>
                </a:cubicBezTo>
                <a:cubicBezTo>
                  <a:pt x="298118" y="887043"/>
                  <a:pt x="299706" y="934668"/>
                  <a:pt x="283831" y="880693"/>
                </a:cubicBezTo>
                <a:cubicBezTo>
                  <a:pt x="267956" y="826718"/>
                  <a:pt x="218743" y="745755"/>
                  <a:pt x="179056" y="661618"/>
                </a:cubicBezTo>
                <a:cubicBezTo>
                  <a:pt x="139369" y="577481"/>
                  <a:pt x="72693" y="447305"/>
                  <a:pt x="45706" y="375868"/>
                </a:cubicBezTo>
                <a:cubicBezTo>
                  <a:pt x="18719" y="304431"/>
                  <a:pt x="-24144" y="247281"/>
                  <a:pt x="17131" y="232993"/>
                </a:cubicBezTo>
                <a:cubicBezTo>
                  <a:pt x="58406" y="218706"/>
                  <a:pt x="204456" y="266331"/>
                  <a:pt x="293356" y="290143"/>
                </a:cubicBezTo>
                <a:cubicBezTo>
                  <a:pt x="382256" y="313956"/>
                  <a:pt x="463219" y="371106"/>
                  <a:pt x="550531" y="375868"/>
                </a:cubicBezTo>
                <a:cubicBezTo>
                  <a:pt x="637843" y="380630"/>
                  <a:pt x="702931" y="363168"/>
                  <a:pt x="817231" y="318718"/>
                </a:cubicBezTo>
                <a:cubicBezTo>
                  <a:pt x="931531" y="274268"/>
                  <a:pt x="1120443" y="158381"/>
                  <a:pt x="1236331" y="109168"/>
                </a:cubicBezTo>
                <a:cubicBezTo>
                  <a:pt x="1352218" y="59956"/>
                  <a:pt x="1439531" y="37730"/>
                  <a:pt x="1512556" y="23443"/>
                </a:cubicBezTo>
                <a:cubicBezTo>
                  <a:pt x="1585581" y="9156"/>
                  <a:pt x="1571294" y="-8307"/>
                  <a:pt x="1684006" y="4393"/>
                </a:cubicBezTo>
                <a:close/>
              </a:path>
            </a:pathLst>
          </a:custGeom>
          <a:noFill/>
          <a:ln w="57150">
            <a:solidFill>
              <a:schemeClr val="tx1"/>
            </a:solidFill>
            <a:prstDash val="sysDash"/>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Helvetica" pitchFamily="34" charset="0"/>
            </a:endParaRPr>
          </a:p>
        </p:txBody>
      </p:sp>
      <p:sp>
        <p:nvSpPr>
          <p:cNvPr id="36" name="Text Box 36"/>
          <p:cNvSpPr txBox="1">
            <a:spLocks noChangeArrowheads="1"/>
          </p:cNvSpPr>
          <p:nvPr/>
        </p:nvSpPr>
        <p:spPr bwMode="auto">
          <a:xfrm>
            <a:off x="8007965" y="3413839"/>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37" name="Line 6"/>
          <p:cNvSpPr>
            <a:spLocks noChangeShapeType="1"/>
          </p:cNvSpPr>
          <p:nvPr/>
        </p:nvSpPr>
        <p:spPr bwMode="auto">
          <a:xfrm>
            <a:off x="6621240" y="1911679"/>
            <a:ext cx="2594" cy="2988259"/>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Line 7"/>
          <p:cNvSpPr>
            <a:spLocks noChangeShapeType="1"/>
          </p:cNvSpPr>
          <p:nvPr/>
        </p:nvSpPr>
        <p:spPr bwMode="auto">
          <a:xfrm flipH="1">
            <a:off x="5131251" y="3413839"/>
            <a:ext cx="298826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Oval 9"/>
          <p:cNvSpPr>
            <a:spLocks noChangeAspect="1" noChangeArrowheads="1"/>
          </p:cNvSpPr>
          <p:nvPr/>
        </p:nvSpPr>
        <p:spPr bwMode="auto">
          <a:xfrm>
            <a:off x="5168114" y="1966045"/>
            <a:ext cx="2904589" cy="2901981"/>
          </a:xfrm>
          <a:prstGeom prst="ellipse">
            <a:avLst/>
          </a:prstGeom>
          <a:noFill/>
          <a:ln w="57150" algn="ctr">
            <a:solidFill>
              <a:srgbClr val="33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n-US"/>
          </a:p>
        </p:txBody>
      </p:sp>
      <p:sp>
        <p:nvSpPr>
          <p:cNvPr id="40" name="Text Box 37"/>
          <p:cNvSpPr txBox="1">
            <a:spLocks noChangeArrowheads="1"/>
          </p:cNvSpPr>
          <p:nvPr/>
        </p:nvSpPr>
        <p:spPr bwMode="auto">
          <a:xfrm>
            <a:off x="6664287" y="1797274"/>
            <a:ext cx="287286"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41" name="Text Box 40"/>
          <p:cNvSpPr txBox="1">
            <a:spLocks noChangeArrowheads="1"/>
          </p:cNvSpPr>
          <p:nvPr/>
        </p:nvSpPr>
        <p:spPr bwMode="auto">
          <a:xfrm>
            <a:off x="4924086" y="3413839"/>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42" name="Text Box 42"/>
          <p:cNvSpPr txBox="1">
            <a:spLocks noChangeArrowheads="1"/>
          </p:cNvSpPr>
          <p:nvPr/>
        </p:nvSpPr>
        <p:spPr bwMode="auto">
          <a:xfrm>
            <a:off x="6638435" y="4813594"/>
            <a:ext cx="320813" cy="181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200" b="0" dirty="0"/>
              <a:t>-500</a:t>
            </a:r>
          </a:p>
        </p:txBody>
      </p:sp>
      <p:sp>
        <p:nvSpPr>
          <p:cNvPr id="43" name="Line 26"/>
          <p:cNvSpPr>
            <a:spLocks noChangeShapeType="1"/>
          </p:cNvSpPr>
          <p:nvPr/>
        </p:nvSpPr>
        <p:spPr bwMode="auto">
          <a:xfrm>
            <a:off x="6555611" y="1905183"/>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Line 31"/>
          <p:cNvSpPr>
            <a:spLocks noChangeShapeType="1"/>
          </p:cNvSpPr>
          <p:nvPr/>
        </p:nvSpPr>
        <p:spPr bwMode="auto">
          <a:xfrm>
            <a:off x="6555611" y="4024980"/>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Line 27"/>
          <p:cNvSpPr>
            <a:spLocks noChangeShapeType="1"/>
          </p:cNvSpPr>
          <p:nvPr/>
        </p:nvSpPr>
        <p:spPr bwMode="auto">
          <a:xfrm rot="16200000">
            <a:off x="7162065"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Line 27"/>
          <p:cNvSpPr>
            <a:spLocks noChangeShapeType="1"/>
          </p:cNvSpPr>
          <p:nvPr/>
        </p:nvSpPr>
        <p:spPr bwMode="auto">
          <a:xfrm rot="16200000">
            <a:off x="5961717"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7" name="Line 31"/>
          <p:cNvSpPr>
            <a:spLocks noChangeShapeType="1"/>
          </p:cNvSpPr>
          <p:nvPr/>
        </p:nvSpPr>
        <p:spPr bwMode="auto">
          <a:xfrm>
            <a:off x="6555611" y="282596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 name="Text Box 43"/>
          <p:cNvSpPr txBox="1">
            <a:spLocks noChangeArrowheads="1"/>
          </p:cNvSpPr>
          <p:nvPr/>
        </p:nvSpPr>
        <p:spPr bwMode="auto">
          <a:xfrm>
            <a:off x="6725505" y="2972286"/>
            <a:ext cx="90388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solidFill>
                  <a:srgbClr val="3366FF"/>
                </a:solidFill>
              </a:rPr>
              <a:t>|</a:t>
            </a:r>
            <a:r>
              <a:rPr lang="en-US" altLang="en-US" sz="2000" dirty="0" err="1">
                <a:solidFill>
                  <a:srgbClr val="3366FF"/>
                </a:solidFill>
              </a:rPr>
              <a:t>F</a:t>
            </a:r>
            <a:r>
              <a:rPr lang="en-US" altLang="en-US" sz="2000" baseline="-25000" dirty="0" err="1">
                <a:solidFill>
                  <a:srgbClr val="3366FF"/>
                </a:solidFill>
              </a:rPr>
              <a:t>best</a:t>
            </a:r>
            <a:r>
              <a:rPr lang="en-US" altLang="en-US" sz="2000" baseline="-25000" dirty="0">
                <a:solidFill>
                  <a:srgbClr val="3366FF"/>
                </a:solidFill>
              </a:rPr>
              <a:t> </a:t>
            </a:r>
            <a:r>
              <a:rPr lang="en-US" altLang="en-US" sz="2000" dirty="0">
                <a:solidFill>
                  <a:srgbClr val="3366FF"/>
                </a:solidFill>
              </a:rPr>
              <a:t>|</a:t>
            </a:r>
          </a:p>
        </p:txBody>
      </p:sp>
      <p:sp>
        <p:nvSpPr>
          <p:cNvPr id="53" name="Line 28"/>
          <p:cNvSpPr>
            <a:spLocks noChangeShapeType="1"/>
          </p:cNvSpPr>
          <p:nvPr/>
        </p:nvSpPr>
        <p:spPr bwMode="auto">
          <a:xfrm rot="16200000">
            <a:off x="8057707"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Text Box 37"/>
          <p:cNvSpPr txBox="1">
            <a:spLocks noChangeArrowheads="1"/>
          </p:cNvSpPr>
          <p:nvPr/>
        </p:nvSpPr>
        <p:spPr bwMode="auto">
          <a:xfrm>
            <a:off x="7789141" y="3186921"/>
            <a:ext cx="350451" cy="475508"/>
          </a:xfrm>
          <a:prstGeom prst="rect">
            <a:avLst/>
          </a:prstGeom>
          <a:noFill/>
          <a:ln>
            <a:noFill/>
          </a:ln>
          <a:effectLst/>
          <a:extLst/>
        </p:spPr>
        <p:txBody>
          <a:bodyPr wrap="none">
            <a:spAutoFit/>
          </a:bodyPr>
          <a:lstStyle/>
          <a:p>
            <a:r>
              <a:rPr lang="en-US" altLang="en-US" dirty="0"/>
              <a:t>0</a:t>
            </a:r>
          </a:p>
        </p:txBody>
      </p:sp>
      <p:sp>
        <p:nvSpPr>
          <p:cNvPr id="55" name="Text Box 36"/>
          <p:cNvSpPr txBox="1">
            <a:spLocks noChangeArrowheads="1"/>
          </p:cNvSpPr>
          <p:nvPr/>
        </p:nvSpPr>
        <p:spPr bwMode="auto">
          <a:xfrm>
            <a:off x="6382977" y="2001933"/>
            <a:ext cx="532219" cy="475508"/>
          </a:xfrm>
          <a:prstGeom prst="rect">
            <a:avLst/>
          </a:prstGeom>
          <a:noFill/>
          <a:ln>
            <a:noFill/>
          </a:ln>
          <a:effectLst/>
          <a:extLst/>
        </p:spPr>
        <p:txBody>
          <a:bodyPr wrap="none">
            <a:spAutoFit/>
          </a:bodyPr>
          <a:lstStyle/>
          <a:p>
            <a:r>
              <a:rPr lang="en-US" altLang="en-US" dirty="0"/>
              <a:t>90</a:t>
            </a:r>
          </a:p>
        </p:txBody>
      </p:sp>
      <p:sp>
        <p:nvSpPr>
          <p:cNvPr id="56" name="Line 30"/>
          <p:cNvSpPr>
            <a:spLocks noChangeShapeType="1"/>
          </p:cNvSpPr>
          <p:nvPr/>
        </p:nvSpPr>
        <p:spPr bwMode="auto">
          <a:xfrm rot="16200000">
            <a:off x="5058034" y="3387381"/>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Text Box 38"/>
          <p:cNvSpPr txBox="1">
            <a:spLocks noChangeArrowheads="1"/>
          </p:cNvSpPr>
          <p:nvPr/>
        </p:nvSpPr>
        <p:spPr bwMode="auto">
          <a:xfrm>
            <a:off x="5058536" y="3134642"/>
            <a:ext cx="713989" cy="475508"/>
          </a:xfrm>
          <a:prstGeom prst="rect">
            <a:avLst/>
          </a:prstGeom>
          <a:noFill/>
          <a:ln>
            <a:noFill/>
          </a:ln>
          <a:effectLst/>
          <a:extLst/>
        </p:spPr>
        <p:txBody>
          <a:bodyPr wrap="none">
            <a:spAutoFit/>
          </a:bodyPr>
          <a:lstStyle/>
          <a:p>
            <a:r>
              <a:rPr lang="en-US" altLang="en-US" dirty="0"/>
              <a:t>180</a:t>
            </a:r>
          </a:p>
        </p:txBody>
      </p:sp>
      <p:sp>
        <p:nvSpPr>
          <p:cNvPr id="58" name="Line 32"/>
          <p:cNvSpPr>
            <a:spLocks noChangeShapeType="1"/>
          </p:cNvSpPr>
          <p:nvPr/>
        </p:nvSpPr>
        <p:spPr bwMode="auto">
          <a:xfrm>
            <a:off x="6555611" y="4914240"/>
            <a:ext cx="133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Text Box 41"/>
          <p:cNvSpPr txBox="1">
            <a:spLocks noChangeArrowheads="1"/>
          </p:cNvSpPr>
          <p:nvPr/>
        </p:nvSpPr>
        <p:spPr bwMode="auto">
          <a:xfrm>
            <a:off x="6201207" y="4290762"/>
            <a:ext cx="713989" cy="475508"/>
          </a:xfrm>
          <a:prstGeom prst="rect">
            <a:avLst/>
          </a:prstGeom>
          <a:solidFill>
            <a:schemeClr val="bg1">
              <a:alpha val="66000"/>
            </a:schemeClr>
          </a:solidFill>
          <a:ln>
            <a:noFill/>
          </a:ln>
          <a:effectLst/>
          <a:extLs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270</a:t>
            </a:r>
          </a:p>
        </p:txBody>
      </p:sp>
      <p:sp>
        <p:nvSpPr>
          <p:cNvPr id="60" name="Line 76"/>
          <p:cNvSpPr>
            <a:spLocks noChangeShapeType="1"/>
          </p:cNvSpPr>
          <p:nvPr/>
        </p:nvSpPr>
        <p:spPr bwMode="auto">
          <a:xfrm flipV="1">
            <a:off x="6622537" y="3195773"/>
            <a:ext cx="158424" cy="234646"/>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Text Box 42"/>
          <p:cNvSpPr txBox="1">
            <a:spLocks noChangeArrowheads="1"/>
          </p:cNvSpPr>
          <p:nvPr/>
        </p:nvSpPr>
        <p:spPr bwMode="auto">
          <a:xfrm>
            <a:off x="5257606" y="1478531"/>
            <a:ext cx="52450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c)</a:t>
            </a:r>
          </a:p>
        </p:txBody>
      </p:sp>
      <p:sp>
        <p:nvSpPr>
          <p:cNvPr id="64" name="Rectangle 2"/>
          <p:cNvSpPr>
            <a:spLocks noChangeArrowheads="1"/>
          </p:cNvSpPr>
          <p:nvPr/>
        </p:nvSpPr>
        <p:spPr bwMode="auto">
          <a:xfrm>
            <a:off x="586244" y="12699"/>
            <a:ext cx="2919277" cy="762000"/>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600" dirty="0"/>
              <a:t>SIR  Phasing</a:t>
            </a:r>
          </a:p>
        </p:txBody>
      </p:sp>
      <p:sp>
        <p:nvSpPr>
          <p:cNvPr id="2" name="TextBox 1">
            <a:extLst>
              <a:ext uri="{FF2B5EF4-FFF2-40B4-BE49-F238E27FC236}">
                <a16:creationId xmlns:a16="http://schemas.microsoft.com/office/drawing/2014/main" id="{EB79FD32-B3CD-4B9B-986C-816D76EDA955}"/>
              </a:ext>
            </a:extLst>
          </p:cNvPr>
          <p:cNvSpPr txBox="1"/>
          <p:nvPr/>
        </p:nvSpPr>
        <p:spPr>
          <a:xfrm>
            <a:off x="436364" y="5869373"/>
            <a:ext cx="1693092" cy="523220"/>
          </a:xfrm>
          <a:prstGeom prst="rect">
            <a:avLst/>
          </a:prstGeom>
          <a:noFill/>
        </p:spPr>
        <p:txBody>
          <a:bodyPr wrap="none" rtlCol="0">
            <a:spAutoFit/>
          </a:bodyPr>
          <a:lstStyle/>
          <a:p>
            <a:r>
              <a:rPr lang="en-US" dirty="0"/>
              <a:t>FOM=0.0</a:t>
            </a:r>
          </a:p>
        </p:txBody>
      </p:sp>
      <p:sp>
        <p:nvSpPr>
          <p:cNvPr id="48" name="TextBox 47">
            <a:extLst>
              <a:ext uri="{FF2B5EF4-FFF2-40B4-BE49-F238E27FC236}">
                <a16:creationId xmlns:a16="http://schemas.microsoft.com/office/drawing/2014/main" id="{9C78A62B-D815-46BF-8369-6376DCA0ADF3}"/>
              </a:ext>
            </a:extLst>
          </p:cNvPr>
          <p:cNvSpPr txBox="1"/>
          <p:nvPr/>
        </p:nvSpPr>
        <p:spPr>
          <a:xfrm>
            <a:off x="2883817" y="5869373"/>
            <a:ext cx="1693092" cy="523220"/>
          </a:xfrm>
          <a:prstGeom prst="rect">
            <a:avLst/>
          </a:prstGeom>
          <a:noFill/>
        </p:spPr>
        <p:txBody>
          <a:bodyPr wrap="none" rtlCol="0">
            <a:spAutoFit/>
          </a:bodyPr>
          <a:lstStyle/>
          <a:p>
            <a:r>
              <a:rPr lang="en-US" dirty="0"/>
              <a:t>FOM=0.9</a:t>
            </a:r>
          </a:p>
        </p:txBody>
      </p:sp>
      <p:sp>
        <p:nvSpPr>
          <p:cNvPr id="50" name="TextBox 49">
            <a:extLst>
              <a:ext uri="{FF2B5EF4-FFF2-40B4-BE49-F238E27FC236}">
                <a16:creationId xmlns:a16="http://schemas.microsoft.com/office/drawing/2014/main" id="{2FB7F229-8103-496A-88E9-6FEC04AE3EF0}"/>
              </a:ext>
            </a:extLst>
          </p:cNvPr>
          <p:cNvSpPr txBox="1"/>
          <p:nvPr/>
        </p:nvSpPr>
        <p:spPr>
          <a:xfrm>
            <a:off x="5818734" y="5869373"/>
            <a:ext cx="1693092" cy="523220"/>
          </a:xfrm>
          <a:prstGeom prst="rect">
            <a:avLst/>
          </a:prstGeom>
          <a:noFill/>
        </p:spPr>
        <p:txBody>
          <a:bodyPr wrap="none" rtlCol="0">
            <a:spAutoFit/>
          </a:bodyPr>
          <a:lstStyle/>
          <a:p>
            <a:r>
              <a:rPr lang="en-US" dirty="0"/>
              <a:t>FOM=0.2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8" grpId="0"/>
      <p:bldP spid="5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ChangeArrowheads="1"/>
          </p:cNvSpPr>
          <p:nvPr/>
        </p:nvSpPr>
        <p:spPr bwMode="auto">
          <a:xfrm>
            <a:off x="586244" y="12699"/>
            <a:ext cx="2919277" cy="762000"/>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600" dirty="0"/>
              <a:t>SIRAS  Phasing</a:t>
            </a:r>
          </a:p>
        </p:txBody>
      </p:sp>
      <p:sp>
        <p:nvSpPr>
          <p:cNvPr id="7" name="Rectangle 6"/>
          <p:cNvSpPr/>
          <p:nvPr/>
        </p:nvSpPr>
        <p:spPr>
          <a:xfrm>
            <a:off x="-32260" y="774699"/>
            <a:ext cx="5162914" cy="707886"/>
          </a:xfrm>
          <a:prstGeom prst="rect">
            <a:avLst/>
          </a:prstGeom>
        </p:spPr>
        <p:txBody>
          <a:bodyPr wrap="square">
            <a:spAutoFit/>
          </a:bodyPr>
          <a:lstStyle/>
          <a:p>
            <a:pPr lvl="0" algn="l">
              <a:defRPr/>
            </a:pPr>
            <a:r>
              <a:rPr lang="en-US" sz="2000" dirty="0">
                <a:solidFill>
                  <a:srgbClr val="DFDEF6">
                    <a:lumMod val="10000"/>
                  </a:srgbClr>
                </a:solidFill>
                <a:latin typeface="Courier New" pitchFamily="49" charset="0"/>
                <a:cs typeface="Courier New" pitchFamily="49" charset="0"/>
              </a:rPr>
              <a:t>H K L  </a:t>
            </a:r>
            <a:r>
              <a:rPr lang="en-US" sz="1600" dirty="0">
                <a:solidFill>
                  <a:srgbClr val="6666FF"/>
                </a:solidFill>
                <a:cs typeface="Courier New" pitchFamily="49" charset="0"/>
              </a:rPr>
              <a:t>|F</a:t>
            </a:r>
            <a:r>
              <a:rPr lang="en-US" sz="1600" baseline="-25000" dirty="0">
                <a:solidFill>
                  <a:srgbClr val="6666FF"/>
                </a:solidFill>
                <a:cs typeface="Courier New" pitchFamily="49" charset="0"/>
              </a:rPr>
              <a:t>P</a:t>
            </a:r>
            <a:r>
              <a:rPr lang="en-US" sz="1600" dirty="0">
                <a:solidFill>
                  <a:srgbClr val="6666FF"/>
                </a:solidFill>
                <a:cs typeface="Courier New" pitchFamily="49" charset="0"/>
              </a:rPr>
              <a:t>|</a:t>
            </a:r>
            <a:r>
              <a:rPr lang="en-US" sz="1600" dirty="0">
                <a:solidFill>
                  <a:srgbClr val="DFDEF6">
                    <a:lumMod val="10000"/>
                  </a:srgbClr>
                </a:solidFill>
                <a:cs typeface="Courier New" pitchFamily="49" charset="0"/>
              </a:rPr>
              <a:t>  </a:t>
            </a:r>
            <a:r>
              <a:rPr lang="en-US" sz="1600" dirty="0">
                <a:solidFill>
                  <a:srgbClr val="33CC33"/>
                </a:solidFill>
                <a:cs typeface="Courier New" pitchFamily="49" charset="0"/>
              </a:rPr>
              <a:t>|</a:t>
            </a:r>
            <a:r>
              <a:rPr lang="en-US" sz="1600" dirty="0">
                <a:solidFill>
                  <a:srgbClr val="00CC00"/>
                </a:solidFill>
                <a:cs typeface="Courier New" pitchFamily="49" charset="0"/>
              </a:rPr>
              <a:t>F</a:t>
            </a:r>
            <a:r>
              <a:rPr lang="en-US" sz="1600" baseline="-25000" dirty="0">
                <a:solidFill>
                  <a:srgbClr val="00CC00"/>
                </a:solidFill>
                <a:cs typeface="Courier New" pitchFamily="49" charset="0"/>
              </a:rPr>
              <a:t>PH </a:t>
            </a:r>
            <a:r>
              <a:rPr lang="en-US" sz="1600" dirty="0">
                <a:solidFill>
                  <a:srgbClr val="00CC00"/>
                </a:solidFill>
                <a:cs typeface="Courier New" pitchFamily="49" charset="0"/>
              </a:rPr>
              <a:t>(+)|</a:t>
            </a:r>
            <a:r>
              <a:rPr lang="en-US" sz="1600" dirty="0">
                <a:solidFill>
                  <a:srgbClr val="00B050"/>
                </a:solidFill>
                <a:cs typeface="Courier New" pitchFamily="49" charset="0"/>
              </a:rPr>
              <a:t> </a:t>
            </a:r>
            <a:r>
              <a:rPr lang="en-US" sz="1600" b="0" dirty="0">
                <a:solidFill>
                  <a:srgbClr val="00B050"/>
                </a:solidFill>
                <a:cs typeface="Courier New" pitchFamily="49" charset="0"/>
              </a:rPr>
              <a:t>|F</a:t>
            </a:r>
            <a:r>
              <a:rPr lang="en-US" sz="1600" b="0" baseline="-25000" dirty="0">
                <a:solidFill>
                  <a:srgbClr val="00B050"/>
                </a:solidFill>
                <a:cs typeface="Courier New" pitchFamily="49" charset="0"/>
              </a:rPr>
              <a:t>PH </a:t>
            </a:r>
            <a:r>
              <a:rPr lang="en-US" sz="1600" b="0" dirty="0">
                <a:solidFill>
                  <a:srgbClr val="00B050"/>
                </a:solidFill>
                <a:cs typeface="Courier New" pitchFamily="49" charset="0"/>
              </a:rPr>
              <a:t>(-)|</a:t>
            </a:r>
            <a:r>
              <a:rPr lang="en-US" sz="1600" b="0" dirty="0">
                <a:solidFill>
                  <a:srgbClr val="008000"/>
                </a:solidFill>
                <a:cs typeface="Courier New" pitchFamily="49" charset="0"/>
              </a:rPr>
              <a:t> </a:t>
            </a:r>
            <a:r>
              <a:rPr lang="en-US" sz="1600" b="0" dirty="0">
                <a:solidFill>
                  <a:srgbClr val="00CC00"/>
                </a:solidFill>
                <a:cs typeface="Courier New" pitchFamily="49" charset="0"/>
              </a:rPr>
              <a:t>  </a:t>
            </a:r>
            <a:r>
              <a:rPr lang="en-US" sz="1600" b="0" dirty="0">
                <a:solidFill>
                  <a:srgbClr val="FF9933"/>
                </a:solidFill>
                <a:cs typeface="Courier New" pitchFamily="49" charset="0"/>
              </a:rPr>
              <a:t>|</a:t>
            </a:r>
            <a:r>
              <a:rPr lang="en-US" sz="1600" dirty="0">
                <a:solidFill>
                  <a:srgbClr val="FF9933"/>
                </a:solidFill>
                <a:cs typeface="Courier New" pitchFamily="49" charset="0"/>
              </a:rPr>
              <a:t>F</a:t>
            </a:r>
            <a:r>
              <a:rPr lang="en-US" sz="1600" baseline="-25000" dirty="0">
                <a:solidFill>
                  <a:srgbClr val="FF9933"/>
                </a:solidFill>
                <a:cs typeface="Courier New" pitchFamily="49" charset="0"/>
              </a:rPr>
              <a:t>PH </a:t>
            </a:r>
            <a:r>
              <a:rPr lang="en-US" sz="1600" dirty="0">
                <a:solidFill>
                  <a:srgbClr val="FF9933"/>
                </a:solidFill>
                <a:cs typeface="Courier New" pitchFamily="49" charset="0"/>
              </a:rPr>
              <a:t>(+)| </a:t>
            </a:r>
            <a:r>
              <a:rPr lang="en-US" sz="1600" b="0" dirty="0">
                <a:solidFill>
                  <a:srgbClr val="FF9933"/>
                </a:solidFill>
                <a:cs typeface="Courier New" pitchFamily="49" charset="0"/>
              </a:rPr>
              <a:t>|F</a:t>
            </a:r>
            <a:r>
              <a:rPr lang="en-US" sz="1600" b="0" baseline="-25000" dirty="0">
                <a:solidFill>
                  <a:srgbClr val="FF9933"/>
                </a:solidFill>
                <a:cs typeface="Courier New" pitchFamily="49" charset="0"/>
              </a:rPr>
              <a:t>PH </a:t>
            </a:r>
            <a:r>
              <a:rPr lang="en-US" sz="1600" b="0" dirty="0">
                <a:solidFill>
                  <a:srgbClr val="FF9933"/>
                </a:solidFill>
                <a:cs typeface="Courier New" pitchFamily="49" charset="0"/>
              </a:rPr>
              <a:t>(-)|</a:t>
            </a:r>
            <a:endParaRPr lang="en-US" sz="2000" b="0" dirty="0">
              <a:solidFill>
                <a:srgbClr val="FF9933"/>
              </a:solidFill>
              <a:cs typeface="Courier New" pitchFamily="49" charset="0"/>
            </a:endParaRPr>
          </a:p>
          <a:p>
            <a:pPr lvl="0" algn="l">
              <a:defRPr/>
            </a:pPr>
            <a:r>
              <a:rPr lang="en-US" sz="2000" dirty="0">
                <a:solidFill>
                  <a:srgbClr val="DFDEF6">
                    <a:lumMod val="10000"/>
                  </a:srgbClr>
                </a:solidFill>
                <a:latin typeface="Courier New" pitchFamily="49" charset="0"/>
                <a:cs typeface="Courier New" pitchFamily="49" charset="0"/>
              </a:rPr>
              <a:t>9 2 1 </a:t>
            </a:r>
            <a:r>
              <a:rPr lang="en-US" sz="2000" dirty="0">
                <a:solidFill>
                  <a:srgbClr val="3366FF"/>
                </a:solidFill>
                <a:effectLst/>
                <a:latin typeface="Courier New" pitchFamily="49" charset="0"/>
                <a:cs typeface="Courier New" pitchFamily="49" charset="0"/>
              </a:rPr>
              <a:t>486</a:t>
            </a:r>
            <a:r>
              <a:rPr lang="en-US" sz="2000" dirty="0">
                <a:solidFill>
                  <a:srgbClr val="6666FF"/>
                </a:solidFill>
                <a:latin typeface="Courier New" pitchFamily="49" charset="0"/>
                <a:cs typeface="Courier New" pitchFamily="49" charset="0"/>
              </a:rPr>
              <a:t>  </a:t>
            </a:r>
            <a:r>
              <a:rPr lang="en-US" sz="2000" dirty="0">
                <a:solidFill>
                  <a:srgbClr val="33CC33"/>
                </a:solidFill>
                <a:latin typeface="Courier New" pitchFamily="49" charset="0"/>
                <a:cs typeface="Courier New" pitchFamily="49" charset="0"/>
              </a:rPr>
              <a:t>586 </a:t>
            </a:r>
            <a:r>
              <a:rPr lang="en-US" sz="2000" b="0" dirty="0">
                <a:solidFill>
                  <a:srgbClr val="00B050"/>
                </a:solidFill>
                <a:latin typeface="Courier New" pitchFamily="49" charset="0"/>
                <a:cs typeface="Courier New" pitchFamily="49" charset="0"/>
              </a:rPr>
              <a:t>611</a:t>
            </a:r>
            <a:r>
              <a:rPr lang="en-US" sz="2000" dirty="0">
                <a:solidFill>
                  <a:srgbClr val="6666FF"/>
                </a:solidFill>
                <a:latin typeface="Courier New" pitchFamily="49" charset="0"/>
                <a:cs typeface="Courier New" pitchFamily="49" charset="0"/>
              </a:rPr>
              <a:t>   </a:t>
            </a:r>
            <a:r>
              <a:rPr lang="en-US" sz="2000" dirty="0">
                <a:solidFill>
                  <a:srgbClr val="FF9933"/>
                </a:solidFill>
                <a:latin typeface="Courier New" pitchFamily="49" charset="0"/>
                <a:cs typeface="Courier New" pitchFamily="49" charset="0"/>
              </a:rPr>
              <a:t>536 </a:t>
            </a:r>
            <a:r>
              <a:rPr lang="en-US" sz="2000" b="0" dirty="0">
                <a:solidFill>
                  <a:srgbClr val="FF9933"/>
                </a:solidFill>
                <a:latin typeface="Courier New" pitchFamily="49" charset="0"/>
                <a:cs typeface="Courier New" pitchFamily="49" charset="0"/>
              </a:rPr>
              <a:t>499</a:t>
            </a:r>
          </a:p>
        </p:txBody>
      </p:sp>
      <p:sp>
        <p:nvSpPr>
          <p:cNvPr id="4" name="Rectangle 3"/>
          <p:cNvSpPr/>
          <p:nvPr/>
        </p:nvSpPr>
        <p:spPr bwMode="auto">
          <a:xfrm>
            <a:off x="3096726" y="785910"/>
            <a:ext cx="2488123" cy="707886"/>
          </a:xfrm>
          <a:prstGeom prst="rect">
            <a:avLst/>
          </a:prstGeom>
          <a:solidFill>
            <a:schemeClr val="bg1"/>
          </a:solidFill>
          <a:ln w="571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Helvetica" pitchFamily="34" charset="0"/>
            </a:endParaRPr>
          </a:p>
        </p:txBody>
      </p:sp>
      <p:grpSp>
        <p:nvGrpSpPr>
          <p:cNvPr id="48" name="Group 47"/>
          <p:cNvGrpSpPr/>
          <p:nvPr/>
        </p:nvGrpSpPr>
        <p:grpSpPr>
          <a:xfrm>
            <a:off x="4256130" y="88989"/>
            <a:ext cx="4286455" cy="561885"/>
            <a:chOff x="3860203" y="-502787"/>
            <a:chExt cx="3485639" cy="561885"/>
          </a:xfrm>
        </p:grpSpPr>
        <p:sp>
          <p:nvSpPr>
            <p:cNvPr id="50" name="Rectangle 9"/>
            <p:cNvSpPr>
              <a:spLocks noChangeArrowheads="1"/>
            </p:cNvSpPr>
            <p:nvPr/>
          </p:nvSpPr>
          <p:spPr bwMode="auto">
            <a:xfrm>
              <a:off x="3860203" y="-502787"/>
              <a:ext cx="3485639" cy="561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defRPr/>
              </a:pPr>
              <a:r>
                <a:rPr lang="en-US" dirty="0">
                  <a:solidFill>
                    <a:srgbClr val="3366FF"/>
                  </a:solidFill>
                </a:rPr>
                <a:t>F</a:t>
              </a:r>
              <a:r>
                <a:rPr lang="en-US" baseline="-25000" dirty="0">
                  <a:solidFill>
                    <a:srgbClr val="3366FF"/>
                  </a:solidFill>
                </a:rPr>
                <a:t>P</a:t>
              </a:r>
              <a:r>
                <a:rPr lang="en-US" dirty="0">
                  <a:solidFill>
                    <a:srgbClr val="080808"/>
                  </a:solidFill>
                </a:rPr>
                <a:t>=</a:t>
              </a:r>
              <a:r>
                <a:rPr lang="en-US" dirty="0" err="1">
                  <a:solidFill>
                    <a:srgbClr val="33CC33"/>
                  </a:solidFill>
                </a:rPr>
                <a:t>F</a:t>
              </a:r>
              <a:r>
                <a:rPr lang="en-US" baseline="-25000" dirty="0" err="1">
                  <a:solidFill>
                    <a:srgbClr val="33CC33"/>
                  </a:solidFill>
                </a:rPr>
                <a:t>P·Hg</a:t>
              </a:r>
              <a:r>
                <a:rPr lang="en-US" dirty="0">
                  <a:solidFill>
                    <a:srgbClr val="33CC33"/>
                  </a:solidFill>
                </a:rPr>
                <a:t>(+)  </a:t>
              </a:r>
              <a:r>
                <a:rPr lang="en-US" dirty="0">
                  <a:solidFill>
                    <a:srgbClr val="080808"/>
                  </a:solidFill>
                </a:rPr>
                <a:t>- </a:t>
              </a:r>
              <a:r>
                <a:rPr lang="en-US" dirty="0" err="1">
                  <a:solidFill>
                    <a:srgbClr val="FF0000"/>
                  </a:solidFill>
                </a:rPr>
                <a:t>f</a:t>
              </a:r>
              <a:r>
                <a:rPr lang="en-US" baseline="-25000" dirty="0" err="1">
                  <a:solidFill>
                    <a:srgbClr val="FF0000"/>
                  </a:solidFill>
                </a:rPr>
                <a:t>Hg</a:t>
              </a:r>
              <a:r>
                <a:rPr lang="en-US" dirty="0">
                  <a:solidFill>
                    <a:srgbClr val="FF0000"/>
                  </a:solidFill>
                </a:rPr>
                <a:t>(+) </a:t>
              </a:r>
            </a:p>
          </p:txBody>
        </p:sp>
        <p:sp>
          <p:nvSpPr>
            <p:cNvPr id="51" name="Line 15"/>
            <p:cNvSpPr>
              <a:spLocks noChangeShapeType="1"/>
            </p:cNvSpPr>
            <p:nvPr/>
          </p:nvSpPr>
          <p:spPr bwMode="auto">
            <a:xfrm>
              <a:off x="4289378" y="-416486"/>
              <a:ext cx="281035" cy="0"/>
            </a:xfrm>
            <a:prstGeom prst="line">
              <a:avLst/>
            </a:prstGeom>
            <a:noFill/>
            <a:ln w="381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 name="Line 16"/>
            <p:cNvSpPr>
              <a:spLocks noChangeShapeType="1"/>
            </p:cNvSpPr>
            <p:nvPr/>
          </p:nvSpPr>
          <p:spPr bwMode="auto">
            <a:xfrm>
              <a:off x="4777927" y="-416486"/>
              <a:ext cx="281035" cy="0"/>
            </a:xfrm>
            <a:prstGeom prst="line">
              <a:avLst/>
            </a:prstGeom>
            <a:noFill/>
            <a:ln w="381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Line 17"/>
            <p:cNvSpPr>
              <a:spLocks noChangeShapeType="1"/>
            </p:cNvSpPr>
            <p:nvPr/>
          </p:nvSpPr>
          <p:spPr bwMode="auto">
            <a:xfrm>
              <a:off x="6067340" y="-416486"/>
              <a:ext cx="28103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7" name="Group 36">
            <a:extLst>
              <a:ext uri="{FF2B5EF4-FFF2-40B4-BE49-F238E27FC236}">
                <a16:creationId xmlns:a16="http://schemas.microsoft.com/office/drawing/2014/main" id="{3B326518-0BC7-4B35-933A-6A5521316767}"/>
              </a:ext>
            </a:extLst>
          </p:cNvPr>
          <p:cNvGrpSpPr>
            <a:grpSpLocks noChangeAspect="1"/>
          </p:cNvGrpSpPr>
          <p:nvPr/>
        </p:nvGrpSpPr>
        <p:grpSpPr>
          <a:xfrm>
            <a:off x="4427884" y="1797274"/>
            <a:ext cx="4339914" cy="4090464"/>
            <a:chOff x="4129563" y="1577334"/>
            <a:chExt cx="5046420" cy="4756353"/>
          </a:xfrm>
        </p:grpSpPr>
        <p:sp>
          <p:nvSpPr>
            <p:cNvPr id="46" name="Line 6">
              <a:extLst>
                <a:ext uri="{FF2B5EF4-FFF2-40B4-BE49-F238E27FC236}">
                  <a16:creationId xmlns:a16="http://schemas.microsoft.com/office/drawing/2014/main" id="{7A4C171A-F684-4B5F-AA75-FE69F2B9099F}"/>
                </a:ext>
              </a:extLst>
            </p:cNvPr>
            <p:cNvSpPr>
              <a:spLocks noChangeShapeType="1"/>
            </p:cNvSpPr>
            <p:nvPr/>
          </p:nvSpPr>
          <p:spPr bwMode="auto">
            <a:xfrm>
              <a:off x="6679976" y="1710363"/>
              <a:ext cx="3016" cy="347472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Line 7">
              <a:extLst>
                <a:ext uri="{FF2B5EF4-FFF2-40B4-BE49-F238E27FC236}">
                  <a16:creationId xmlns:a16="http://schemas.microsoft.com/office/drawing/2014/main" id="{7312C2D0-B088-4C6D-9835-227E97CAB4D1}"/>
                </a:ext>
              </a:extLst>
            </p:cNvPr>
            <p:cNvSpPr>
              <a:spLocks noChangeShapeType="1"/>
            </p:cNvSpPr>
            <p:nvPr/>
          </p:nvSpPr>
          <p:spPr bwMode="auto">
            <a:xfrm flipH="1">
              <a:off x="4947431" y="3457060"/>
              <a:ext cx="347472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Oval 9">
              <a:extLst>
                <a:ext uri="{FF2B5EF4-FFF2-40B4-BE49-F238E27FC236}">
                  <a16:creationId xmlns:a16="http://schemas.microsoft.com/office/drawing/2014/main" id="{21A3B304-A81A-41F3-BDDB-9FEF3DD522ED}"/>
                </a:ext>
              </a:extLst>
            </p:cNvPr>
            <p:cNvSpPr>
              <a:spLocks noChangeAspect="1" noChangeArrowheads="1"/>
            </p:cNvSpPr>
            <p:nvPr/>
          </p:nvSpPr>
          <p:spPr bwMode="auto">
            <a:xfrm>
              <a:off x="4990295" y="1773579"/>
              <a:ext cx="3377428" cy="3374396"/>
            </a:xfrm>
            <a:prstGeom prst="ellipse">
              <a:avLst/>
            </a:prstGeom>
            <a:noFill/>
            <a:ln w="57150" algn="ctr">
              <a:solidFill>
                <a:srgbClr val="33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n-US"/>
            </a:p>
          </p:txBody>
        </p:sp>
        <p:sp>
          <p:nvSpPr>
            <p:cNvPr id="56" name="Text Box 36">
              <a:extLst>
                <a:ext uri="{FF2B5EF4-FFF2-40B4-BE49-F238E27FC236}">
                  <a16:creationId xmlns:a16="http://schemas.microsoft.com/office/drawing/2014/main" id="{3BE061D5-8769-4C8F-B01A-97FC30F4747D}"/>
                </a:ext>
              </a:extLst>
            </p:cNvPr>
            <p:cNvSpPr txBox="1">
              <a:spLocks noChangeArrowheads="1"/>
            </p:cNvSpPr>
            <p:nvPr/>
          </p:nvSpPr>
          <p:spPr bwMode="auto">
            <a:xfrm>
              <a:off x="8292447" y="3457060"/>
              <a:ext cx="334053"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58" name="Text Box 37">
              <a:extLst>
                <a:ext uri="{FF2B5EF4-FFF2-40B4-BE49-F238E27FC236}">
                  <a16:creationId xmlns:a16="http://schemas.microsoft.com/office/drawing/2014/main" id="{0C1F0CDB-9B49-4561-A040-6F6FD3B1BCE8}"/>
                </a:ext>
              </a:extLst>
            </p:cNvPr>
            <p:cNvSpPr txBox="1">
              <a:spLocks noChangeArrowheads="1"/>
            </p:cNvSpPr>
            <p:nvPr/>
          </p:nvSpPr>
          <p:spPr bwMode="auto">
            <a:xfrm>
              <a:off x="6730031" y="1577334"/>
              <a:ext cx="334053"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59" name="Text Box 40">
              <a:extLst>
                <a:ext uri="{FF2B5EF4-FFF2-40B4-BE49-F238E27FC236}">
                  <a16:creationId xmlns:a16="http://schemas.microsoft.com/office/drawing/2014/main" id="{4B050643-3F63-49CD-96FA-2F53075562C2}"/>
                </a:ext>
              </a:extLst>
            </p:cNvPr>
            <p:cNvSpPr txBox="1">
              <a:spLocks noChangeArrowheads="1"/>
            </p:cNvSpPr>
            <p:nvPr/>
          </p:nvSpPr>
          <p:spPr bwMode="auto">
            <a:xfrm>
              <a:off x="4706542" y="3457060"/>
              <a:ext cx="373038"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61" name="Text Box 41">
              <a:extLst>
                <a:ext uri="{FF2B5EF4-FFF2-40B4-BE49-F238E27FC236}">
                  <a16:creationId xmlns:a16="http://schemas.microsoft.com/office/drawing/2014/main" id="{03203040-6673-45B7-903A-1C022C417F55}"/>
                </a:ext>
              </a:extLst>
            </p:cNvPr>
            <p:cNvSpPr txBox="1">
              <a:spLocks noChangeArrowheads="1"/>
            </p:cNvSpPr>
            <p:nvPr/>
          </p:nvSpPr>
          <p:spPr bwMode="auto">
            <a:xfrm>
              <a:off x="6696351" y="4045833"/>
              <a:ext cx="373038"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200" b="0" dirty="0"/>
                <a:t>-250</a:t>
              </a:r>
            </a:p>
          </p:txBody>
        </p:sp>
        <p:sp>
          <p:nvSpPr>
            <p:cNvPr id="62" name="Text Box 42">
              <a:extLst>
                <a:ext uri="{FF2B5EF4-FFF2-40B4-BE49-F238E27FC236}">
                  <a16:creationId xmlns:a16="http://schemas.microsoft.com/office/drawing/2014/main" id="{6EF551E3-FA3D-4794-8F51-C66064A4F86C}"/>
                </a:ext>
              </a:extLst>
            </p:cNvPr>
            <p:cNvSpPr txBox="1">
              <a:spLocks noChangeArrowheads="1"/>
            </p:cNvSpPr>
            <p:nvPr/>
          </p:nvSpPr>
          <p:spPr bwMode="auto">
            <a:xfrm>
              <a:off x="6699971" y="5084682"/>
              <a:ext cx="373038"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200" b="0" dirty="0"/>
                <a:t>-500</a:t>
              </a:r>
            </a:p>
          </p:txBody>
        </p:sp>
        <p:sp>
          <p:nvSpPr>
            <p:cNvPr id="63" name="Text Box 35">
              <a:extLst>
                <a:ext uri="{FF2B5EF4-FFF2-40B4-BE49-F238E27FC236}">
                  <a16:creationId xmlns:a16="http://schemas.microsoft.com/office/drawing/2014/main" id="{ADD4C626-E28D-41FE-ADE1-97E79B9B49A6}"/>
                </a:ext>
              </a:extLst>
            </p:cNvPr>
            <p:cNvSpPr txBox="1">
              <a:spLocks noChangeArrowheads="1"/>
            </p:cNvSpPr>
            <p:nvPr/>
          </p:nvSpPr>
          <p:spPr bwMode="auto">
            <a:xfrm>
              <a:off x="7217222" y="3457060"/>
              <a:ext cx="334053"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65" name="Text Box 35">
              <a:extLst>
                <a:ext uri="{FF2B5EF4-FFF2-40B4-BE49-F238E27FC236}">
                  <a16:creationId xmlns:a16="http://schemas.microsoft.com/office/drawing/2014/main" id="{47D2B77A-2587-4455-97F4-45A218BC3FE3}"/>
                </a:ext>
              </a:extLst>
            </p:cNvPr>
            <p:cNvSpPr txBox="1">
              <a:spLocks noChangeArrowheads="1"/>
            </p:cNvSpPr>
            <p:nvPr/>
          </p:nvSpPr>
          <p:spPr bwMode="auto">
            <a:xfrm>
              <a:off x="5801976" y="3457060"/>
              <a:ext cx="373038"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66" name="Text Box 35">
              <a:extLst>
                <a:ext uri="{FF2B5EF4-FFF2-40B4-BE49-F238E27FC236}">
                  <a16:creationId xmlns:a16="http://schemas.microsoft.com/office/drawing/2014/main" id="{50F1CEAB-CC8E-4ED5-989D-E54A8EF030A5}"/>
                </a:ext>
              </a:extLst>
            </p:cNvPr>
            <p:cNvSpPr txBox="1">
              <a:spLocks noChangeArrowheads="1"/>
            </p:cNvSpPr>
            <p:nvPr/>
          </p:nvSpPr>
          <p:spPr bwMode="auto">
            <a:xfrm>
              <a:off x="6722792" y="2682699"/>
              <a:ext cx="334053"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67" name="Line 26">
              <a:extLst>
                <a:ext uri="{FF2B5EF4-FFF2-40B4-BE49-F238E27FC236}">
                  <a16:creationId xmlns:a16="http://schemas.microsoft.com/office/drawing/2014/main" id="{FB511313-EB53-471F-BD78-39DE2D07A39E}"/>
                </a:ext>
              </a:extLst>
            </p:cNvPr>
            <p:cNvSpPr>
              <a:spLocks noChangeShapeType="1"/>
            </p:cNvSpPr>
            <p:nvPr/>
          </p:nvSpPr>
          <p:spPr bwMode="auto">
            <a:xfrm>
              <a:off x="6603664" y="1702810"/>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Line 28">
              <a:extLst>
                <a:ext uri="{FF2B5EF4-FFF2-40B4-BE49-F238E27FC236}">
                  <a16:creationId xmlns:a16="http://schemas.microsoft.com/office/drawing/2014/main" id="{0F59B779-974C-459C-8269-EFC255FFCD9A}"/>
                </a:ext>
              </a:extLst>
            </p:cNvPr>
            <p:cNvSpPr>
              <a:spLocks noChangeShapeType="1"/>
            </p:cNvSpPr>
            <p:nvPr/>
          </p:nvSpPr>
          <p:spPr bwMode="auto">
            <a:xfrm rot="16200000">
              <a:off x="8350286" y="3426295"/>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Line 31">
              <a:extLst>
                <a:ext uri="{FF2B5EF4-FFF2-40B4-BE49-F238E27FC236}">
                  <a16:creationId xmlns:a16="http://schemas.microsoft.com/office/drawing/2014/main" id="{6B56CCB1-56D8-4932-8AB1-3459FC40D5B5}"/>
                </a:ext>
              </a:extLst>
            </p:cNvPr>
            <p:cNvSpPr>
              <a:spLocks noChangeShapeType="1"/>
            </p:cNvSpPr>
            <p:nvPr/>
          </p:nvSpPr>
          <p:spPr bwMode="auto">
            <a:xfrm>
              <a:off x="6603664" y="4167690"/>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Line 32">
              <a:extLst>
                <a:ext uri="{FF2B5EF4-FFF2-40B4-BE49-F238E27FC236}">
                  <a16:creationId xmlns:a16="http://schemas.microsoft.com/office/drawing/2014/main" id="{DA539E96-006B-4A29-A5B8-A9741EB1F18C}"/>
                </a:ext>
              </a:extLst>
            </p:cNvPr>
            <p:cNvSpPr>
              <a:spLocks noChangeShapeType="1"/>
            </p:cNvSpPr>
            <p:nvPr/>
          </p:nvSpPr>
          <p:spPr bwMode="auto">
            <a:xfrm>
              <a:off x="6603664" y="5201713"/>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Line 27">
              <a:extLst>
                <a:ext uri="{FF2B5EF4-FFF2-40B4-BE49-F238E27FC236}">
                  <a16:creationId xmlns:a16="http://schemas.microsoft.com/office/drawing/2014/main" id="{708B4D77-1DBA-4024-9729-832F42E14810}"/>
                </a:ext>
              </a:extLst>
            </p:cNvPr>
            <p:cNvSpPr>
              <a:spLocks noChangeShapeType="1"/>
            </p:cNvSpPr>
            <p:nvPr/>
          </p:nvSpPr>
          <p:spPr bwMode="auto">
            <a:xfrm rot="16200000">
              <a:off x="7308842" y="3426295"/>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Line 27">
              <a:extLst>
                <a:ext uri="{FF2B5EF4-FFF2-40B4-BE49-F238E27FC236}">
                  <a16:creationId xmlns:a16="http://schemas.microsoft.com/office/drawing/2014/main" id="{6C97CD8C-B952-4C06-AED5-B9FB9721386D}"/>
                </a:ext>
              </a:extLst>
            </p:cNvPr>
            <p:cNvSpPr>
              <a:spLocks noChangeShapeType="1"/>
            </p:cNvSpPr>
            <p:nvPr/>
          </p:nvSpPr>
          <p:spPr bwMode="auto">
            <a:xfrm rot="16200000">
              <a:off x="5913089" y="3426295"/>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Line 31">
              <a:extLst>
                <a:ext uri="{FF2B5EF4-FFF2-40B4-BE49-F238E27FC236}">
                  <a16:creationId xmlns:a16="http://schemas.microsoft.com/office/drawing/2014/main" id="{25B2F90E-C517-42AF-ACC2-397888F6C075}"/>
                </a:ext>
              </a:extLst>
            </p:cNvPr>
            <p:cNvSpPr>
              <a:spLocks noChangeShapeType="1"/>
            </p:cNvSpPr>
            <p:nvPr/>
          </p:nvSpPr>
          <p:spPr bwMode="auto">
            <a:xfrm>
              <a:off x="6603664" y="2773481"/>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74" name="Straight Arrow Connector 73">
              <a:extLst>
                <a:ext uri="{FF2B5EF4-FFF2-40B4-BE49-F238E27FC236}">
                  <a16:creationId xmlns:a16="http://schemas.microsoft.com/office/drawing/2014/main" id="{FBCDBF61-51A5-4D14-ACB5-BF0858DC79C7}"/>
                </a:ext>
              </a:extLst>
            </p:cNvPr>
            <p:cNvCxnSpPr/>
            <p:nvPr/>
          </p:nvCxnSpPr>
          <p:spPr bwMode="auto">
            <a:xfrm flipV="1">
              <a:off x="6171335" y="3451900"/>
              <a:ext cx="515302" cy="837481"/>
            </a:xfrm>
            <a:prstGeom prst="straightConnector1">
              <a:avLst/>
            </a:prstGeom>
            <a:noFill/>
            <a:ln w="57150" cap="flat" cmpd="sng" algn="ctr">
              <a:solidFill>
                <a:srgbClr val="FF0000"/>
              </a:solidFill>
              <a:prstDash val="solid"/>
              <a:round/>
              <a:headEnd type="none" w="med" len="med"/>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5" name="Text Box 43">
              <a:extLst>
                <a:ext uri="{FF2B5EF4-FFF2-40B4-BE49-F238E27FC236}">
                  <a16:creationId xmlns:a16="http://schemas.microsoft.com/office/drawing/2014/main" id="{1AE76962-6808-43C8-8D40-0432C61F07BF}"/>
                </a:ext>
              </a:extLst>
            </p:cNvPr>
            <p:cNvSpPr txBox="1">
              <a:spLocks noChangeArrowheads="1"/>
            </p:cNvSpPr>
            <p:nvPr/>
          </p:nvSpPr>
          <p:spPr bwMode="auto">
            <a:xfrm>
              <a:off x="7896923" y="1840690"/>
              <a:ext cx="7910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solidFill>
                    <a:srgbClr val="3366FF"/>
                  </a:solidFill>
                </a:rPr>
                <a:t>|F</a:t>
              </a:r>
              <a:r>
                <a:rPr lang="en-US" altLang="en-US" sz="2000" baseline="-25000" dirty="0">
                  <a:solidFill>
                    <a:srgbClr val="3366FF"/>
                  </a:solidFill>
                </a:rPr>
                <a:t>P </a:t>
              </a:r>
              <a:r>
                <a:rPr lang="en-US" altLang="en-US" sz="2000" dirty="0">
                  <a:solidFill>
                    <a:srgbClr val="3366FF"/>
                  </a:solidFill>
                </a:rPr>
                <a:t>|</a:t>
              </a:r>
            </a:p>
          </p:txBody>
        </p:sp>
        <p:sp>
          <p:nvSpPr>
            <p:cNvPr id="76" name="Rectangle 75">
              <a:extLst>
                <a:ext uri="{FF2B5EF4-FFF2-40B4-BE49-F238E27FC236}">
                  <a16:creationId xmlns:a16="http://schemas.microsoft.com/office/drawing/2014/main" id="{B0A21B88-EAF6-4D27-B7FE-271E58277538}"/>
                </a:ext>
              </a:extLst>
            </p:cNvPr>
            <p:cNvSpPr/>
            <p:nvPr/>
          </p:nvSpPr>
          <p:spPr>
            <a:xfrm>
              <a:off x="6472863" y="3658064"/>
              <a:ext cx="1217540" cy="536820"/>
            </a:xfrm>
            <a:prstGeom prst="rect">
              <a:avLst/>
            </a:prstGeom>
            <a:effectLst>
              <a:glow rad="228600">
                <a:schemeClr val="bg1">
                  <a:alpha val="40000"/>
                </a:schemeClr>
              </a:glow>
            </a:effectLst>
          </p:spPr>
          <p:txBody>
            <a:bodyPr wrap="none">
              <a:spAutoFit/>
            </a:bodyPr>
            <a:lstStyle/>
            <a:p>
              <a:r>
                <a:rPr lang="en-US" sz="2400" dirty="0">
                  <a:solidFill>
                    <a:srgbClr val="FF0000"/>
                  </a:solidFill>
                  <a:effectLst>
                    <a:glow rad="228600">
                      <a:schemeClr val="bg1"/>
                    </a:glow>
                  </a:effectLst>
                </a:rPr>
                <a:t>-</a:t>
              </a:r>
              <a:r>
                <a:rPr lang="en-US" sz="2400" dirty="0" err="1">
                  <a:solidFill>
                    <a:srgbClr val="FF0000"/>
                  </a:solidFill>
                  <a:effectLst>
                    <a:glow rad="228600">
                      <a:schemeClr val="bg1"/>
                    </a:glow>
                  </a:effectLst>
                </a:rPr>
                <a:t>f</a:t>
              </a:r>
              <a:r>
                <a:rPr lang="en-US" sz="2400" baseline="-25000" dirty="0" err="1">
                  <a:solidFill>
                    <a:srgbClr val="FF0000"/>
                  </a:solidFill>
                  <a:effectLst>
                    <a:glow rad="228600">
                      <a:schemeClr val="bg1"/>
                    </a:glow>
                  </a:effectLst>
                </a:rPr>
                <a:t>Hg</a:t>
              </a:r>
              <a:r>
                <a:rPr lang="en-US" sz="2400" dirty="0">
                  <a:solidFill>
                    <a:srgbClr val="FF0000"/>
                  </a:solidFill>
                  <a:effectLst>
                    <a:glow rad="228600">
                      <a:schemeClr val="bg1"/>
                    </a:glow>
                  </a:effectLst>
                </a:rPr>
                <a:t>(+)</a:t>
              </a:r>
              <a:endParaRPr lang="en-US" sz="1800" dirty="0">
                <a:solidFill>
                  <a:srgbClr val="FF0000"/>
                </a:solidFill>
                <a:effectLst>
                  <a:glow rad="228600">
                    <a:schemeClr val="bg1"/>
                  </a:glow>
                </a:effectLst>
              </a:endParaRPr>
            </a:p>
          </p:txBody>
        </p:sp>
        <p:sp>
          <p:nvSpPr>
            <p:cNvPr id="77" name="Oval 9">
              <a:extLst>
                <a:ext uri="{FF2B5EF4-FFF2-40B4-BE49-F238E27FC236}">
                  <a16:creationId xmlns:a16="http://schemas.microsoft.com/office/drawing/2014/main" id="{17A12C3B-30BE-431A-BAAB-896CB79D330E}"/>
                </a:ext>
              </a:extLst>
            </p:cNvPr>
            <p:cNvSpPr>
              <a:spLocks noChangeAspect="1" noChangeArrowheads="1"/>
            </p:cNvSpPr>
            <p:nvPr/>
          </p:nvSpPr>
          <p:spPr bwMode="auto">
            <a:xfrm>
              <a:off x="4129563" y="2261315"/>
              <a:ext cx="4076031" cy="4072372"/>
            </a:xfrm>
            <a:prstGeom prst="ellipse">
              <a:avLst/>
            </a:prstGeom>
            <a:noFill/>
            <a:ln w="57150" algn="ctr">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n-US"/>
            </a:p>
          </p:txBody>
        </p:sp>
        <p:sp>
          <p:nvSpPr>
            <p:cNvPr id="78" name="Text Box 3">
              <a:extLst>
                <a:ext uri="{FF2B5EF4-FFF2-40B4-BE49-F238E27FC236}">
                  <a16:creationId xmlns:a16="http://schemas.microsoft.com/office/drawing/2014/main" id="{0C62D185-E5D1-4754-A56A-36532B01F291}"/>
                </a:ext>
              </a:extLst>
            </p:cNvPr>
            <p:cNvSpPr txBox="1">
              <a:spLocks noChangeArrowheads="1"/>
            </p:cNvSpPr>
            <p:nvPr/>
          </p:nvSpPr>
          <p:spPr bwMode="auto">
            <a:xfrm>
              <a:off x="8475226" y="3213812"/>
              <a:ext cx="700757" cy="23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400" b="0" dirty="0"/>
                <a:t>Real axis</a:t>
              </a:r>
            </a:p>
          </p:txBody>
        </p:sp>
        <p:sp>
          <p:nvSpPr>
            <p:cNvPr id="79" name="Rectangle 78">
              <a:extLst>
                <a:ext uri="{FF2B5EF4-FFF2-40B4-BE49-F238E27FC236}">
                  <a16:creationId xmlns:a16="http://schemas.microsoft.com/office/drawing/2014/main" id="{9091D0E9-1416-454D-9F7D-B47D83FD9FCB}"/>
                </a:ext>
              </a:extLst>
            </p:cNvPr>
            <p:cNvSpPr/>
            <p:nvPr/>
          </p:nvSpPr>
          <p:spPr>
            <a:xfrm>
              <a:off x="7518735" y="5776268"/>
              <a:ext cx="1407757" cy="461665"/>
            </a:xfrm>
            <a:prstGeom prst="rect">
              <a:avLst/>
            </a:prstGeom>
            <a:effectLst/>
          </p:spPr>
          <p:txBody>
            <a:bodyPr wrap="none">
              <a:spAutoFit/>
            </a:bodyPr>
            <a:lstStyle/>
            <a:p>
              <a:r>
                <a:rPr lang="en-US" sz="2400">
                  <a:solidFill>
                    <a:srgbClr val="33CC33"/>
                  </a:solidFill>
                  <a:effectLst>
                    <a:glow rad="228600">
                      <a:schemeClr val="bg1"/>
                    </a:glow>
                  </a:effectLst>
                </a:rPr>
                <a:t>|F</a:t>
              </a:r>
              <a:r>
                <a:rPr lang="en-US" sz="2400" baseline="-25000">
                  <a:solidFill>
                    <a:srgbClr val="33CC33"/>
                  </a:solidFill>
                  <a:effectLst>
                    <a:glow rad="228600">
                      <a:schemeClr val="bg1"/>
                    </a:glow>
                  </a:effectLst>
                </a:rPr>
                <a:t>P·Hg</a:t>
              </a:r>
              <a:r>
                <a:rPr lang="en-US" sz="2400">
                  <a:solidFill>
                    <a:srgbClr val="33CC33"/>
                  </a:solidFill>
                  <a:effectLst>
                    <a:glow rad="228600">
                      <a:schemeClr val="bg1"/>
                    </a:glow>
                  </a:effectLst>
                </a:rPr>
                <a:t>(+)|</a:t>
              </a:r>
              <a:endParaRPr lang="en-US" sz="1800" dirty="0">
                <a:effectLst>
                  <a:glow rad="228600">
                    <a:schemeClr val="bg1"/>
                  </a:glow>
                </a:effectLst>
              </a:endParaRPr>
            </a:p>
          </p:txBody>
        </p:sp>
        <p:sp>
          <p:nvSpPr>
            <p:cNvPr id="80" name="Line 30">
              <a:extLst>
                <a:ext uri="{FF2B5EF4-FFF2-40B4-BE49-F238E27FC236}">
                  <a16:creationId xmlns:a16="http://schemas.microsoft.com/office/drawing/2014/main" id="{3490733A-9708-42DD-AAFF-C0FAD3F8847C}"/>
                </a:ext>
              </a:extLst>
            </p:cNvPr>
            <p:cNvSpPr>
              <a:spLocks noChangeShapeType="1"/>
            </p:cNvSpPr>
            <p:nvPr/>
          </p:nvSpPr>
          <p:spPr bwMode="auto">
            <a:xfrm rot="16200000">
              <a:off x="4862295" y="3426295"/>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1" name="Group 80">
              <a:extLst>
                <a:ext uri="{FF2B5EF4-FFF2-40B4-BE49-F238E27FC236}">
                  <a16:creationId xmlns:a16="http://schemas.microsoft.com/office/drawing/2014/main" id="{CEADA93B-C4E8-404F-A2BE-D27045AC4986}"/>
                </a:ext>
              </a:extLst>
            </p:cNvPr>
            <p:cNvGrpSpPr/>
            <p:nvPr/>
          </p:nvGrpSpPr>
          <p:grpSpPr>
            <a:xfrm>
              <a:off x="5342782" y="2433257"/>
              <a:ext cx="2862811" cy="1734432"/>
              <a:chOff x="4650182" y="2440665"/>
              <a:chExt cx="3766857" cy="2282147"/>
            </a:xfrm>
          </p:grpSpPr>
          <p:sp>
            <p:nvSpPr>
              <p:cNvPr id="82" name="Line 15">
                <a:extLst>
                  <a:ext uri="{FF2B5EF4-FFF2-40B4-BE49-F238E27FC236}">
                    <a16:creationId xmlns:a16="http://schemas.microsoft.com/office/drawing/2014/main" id="{2277B9A5-3A2B-4C6D-98D7-DC9F80768772}"/>
                  </a:ext>
                </a:extLst>
              </p:cNvPr>
              <p:cNvSpPr>
                <a:spLocks noChangeShapeType="1"/>
              </p:cNvSpPr>
              <p:nvPr/>
            </p:nvSpPr>
            <p:spPr bwMode="auto">
              <a:xfrm flipH="1" flipV="1">
                <a:off x="4650182" y="2440665"/>
                <a:ext cx="1765798" cy="1343201"/>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83" name="Line 15">
                <a:extLst>
                  <a:ext uri="{FF2B5EF4-FFF2-40B4-BE49-F238E27FC236}">
                    <a16:creationId xmlns:a16="http://schemas.microsoft.com/office/drawing/2014/main" id="{07259899-B875-4D2B-9A61-BC4CC113044C}"/>
                  </a:ext>
                </a:extLst>
              </p:cNvPr>
              <p:cNvSpPr>
                <a:spLocks noChangeShapeType="1"/>
              </p:cNvSpPr>
              <p:nvPr/>
            </p:nvSpPr>
            <p:spPr bwMode="auto">
              <a:xfrm>
                <a:off x="6413616" y="3783865"/>
                <a:ext cx="2003423" cy="938947"/>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grpSp>
      </p:grpSp>
      <p:sp>
        <p:nvSpPr>
          <p:cNvPr id="84" name="Text Box 4">
            <a:extLst>
              <a:ext uri="{FF2B5EF4-FFF2-40B4-BE49-F238E27FC236}">
                <a16:creationId xmlns:a16="http://schemas.microsoft.com/office/drawing/2014/main" id="{34E0B99F-A7AF-4237-8B21-B540CE597FFF}"/>
              </a:ext>
            </a:extLst>
          </p:cNvPr>
          <p:cNvSpPr txBox="1">
            <a:spLocks noChangeArrowheads="1"/>
          </p:cNvSpPr>
          <p:nvPr/>
        </p:nvSpPr>
        <p:spPr bwMode="auto">
          <a:xfrm>
            <a:off x="5952603" y="1531614"/>
            <a:ext cx="13388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0" dirty="0"/>
              <a:t>Imaginary axis</a:t>
            </a:r>
          </a:p>
        </p:txBody>
      </p:sp>
      <p:cxnSp>
        <p:nvCxnSpPr>
          <p:cNvPr id="85" name="Straight Arrow Connector 84">
            <a:extLst>
              <a:ext uri="{FF2B5EF4-FFF2-40B4-BE49-F238E27FC236}">
                <a16:creationId xmlns:a16="http://schemas.microsoft.com/office/drawing/2014/main" id="{7513A663-9B0A-4B98-BF18-FA7861298E72}"/>
              </a:ext>
            </a:extLst>
          </p:cNvPr>
          <p:cNvCxnSpPr>
            <a:cxnSpLocks/>
          </p:cNvCxnSpPr>
          <p:nvPr/>
        </p:nvCxnSpPr>
        <p:spPr bwMode="auto">
          <a:xfrm>
            <a:off x="6654006" y="3662429"/>
            <a:ext cx="138145" cy="0"/>
          </a:xfrm>
          <a:prstGeom prst="straightConnector1">
            <a:avLst/>
          </a:prstGeom>
          <a:noFill/>
          <a:ln w="25400" cap="flat" cmpd="sng" algn="ctr">
            <a:solidFill>
              <a:srgbClr val="FF0000"/>
            </a:solidFill>
            <a:prstDash val="solid"/>
            <a:round/>
            <a:headEnd type="none" w="med" len="med"/>
            <a:tailEnd type="triangle" w="med"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224288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ChangeArrowheads="1"/>
          </p:cNvSpPr>
          <p:nvPr/>
        </p:nvSpPr>
        <p:spPr bwMode="auto">
          <a:xfrm>
            <a:off x="586244" y="12699"/>
            <a:ext cx="2919277" cy="762000"/>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600" dirty="0"/>
              <a:t>SIRAS  Phasing</a:t>
            </a:r>
          </a:p>
        </p:txBody>
      </p:sp>
      <p:sp>
        <p:nvSpPr>
          <p:cNvPr id="7" name="Rectangle 6"/>
          <p:cNvSpPr/>
          <p:nvPr/>
        </p:nvSpPr>
        <p:spPr>
          <a:xfrm>
            <a:off x="-32260" y="774699"/>
            <a:ext cx="5162914" cy="707886"/>
          </a:xfrm>
          <a:prstGeom prst="rect">
            <a:avLst/>
          </a:prstGeom>
        </p:spPr>
        <p:txBody>
          <a:bodyPr wrap="square">
            <a:spAutoFit/>
          </a:bodyPr>
          <a:lstStyle/>
          <a:p>
            <a:pPr lvl="0" algn="l">
              <a:defRPr/>
            </a:pPr>
            <a:r>
              <a:rPr lang="en-US" sz="2000" dirty="0">
                <a:solidFill>
                  <a:srgbClr val="DFDEF6">
                    <a:lumMod val="10000"/>
                  </a:srgbClr>
                </a:solidFill>
                <a:latin typeface="Courier New" pitchFamily="49" charset="0"/>
                <a:cs typeface="Courier New" pitchFamily="49" charset="0"/>
              </a:rPr>
              <a:t>H K L  </a:t>
            </a:r>
            <a:r>
              <a:rPr lang="en-US" sz="1600" dirty="0">
                <a:solidFill>
                  <a:srgbClr val="6666FF"/>
                </a:solidFill>
                <a:cs typeface="Courier New" pitchFamily="49" charset="0"/>
              </a:rPr>
              <a:t>|F</a:t>
            </a:r>
            <a:r>
              <a:rPr lang="en-US" sz="1600" baseline="-25000" dirty="0">
                <a:solidFill>
                  <a:srgbClr val="6666FF"/>
                </a:solidFill>
                <a:cs typeface="Courier New" pitchFamily="49" charset="0"/>
              </a:rPr>
              <a:t>P</a:t>
            </a:r>
            <a:r>
              <a:rPr lang="en-US" sz="1600" dirty="0">
                <a:solidFill>
                  <a:srgbClr val="6666FF"/>
                </a:solidFill>
                <a:cs typeface="Courier New" pitchFamily="49" charset="0"/>
              </a:rPr>
              <a:t>|</a:t>
            </a:r>
            <a:r>
              <a:rPr lang="en-US" sz="1600" dirty="0">
                <a:solidFill>
                  <a:srgbClr val="DFDEF6">
                    <a:lumMod val="10000"/>
                  </a:srgbClr>
                </a:solidFill>
                <a:cs typeface="Courier New" pitchFamily="49" charset="0"/>
              </a:rPr>
              <a:t>  </a:t>
            </a:r>
            <a:r>
              <a:rPr lang="en-US" sz="1600" dirty="0">
                <a:solidFill>
                  <a:srgbClr val="33CC33"/>
                </a:solidFill>
                <a:cs typeface="Courier New" pitchFamily="49" charset="0"/>
              </a:rPr>
              <a:t>|</a:t>
            </a:r>
            <a:r>
              <a:rPr lang="en-US" sz="1600" dirty="0">
                <a:solidFill>
                  <a:srgbClr val="00CC00"/>
                </a:solidFill>
                <a:cs typeface="Courier New" pitchFamily="49" charset="0"/>
              </a:rPr>
              <a:t>F</a:t>
            </a:r>
            <a:r>
              <a:rPr lang="en-US" sz="1600" baseline="-25000" dirty="0">
                <a:solidFill>
                  <a:srgbClr val="00CC00"/>
                </a:solidFill>
                <a:cs typeface="Courier New" pitchFamily="49" charset="0"/>
              </a:rPr>
              <a:t>PH </a:t>
            </a:r>
            <a:r>
              <a:rPr lang="en-US" sz="1600" dirty="0">
                <a:solidFill>
                  <a:srgbClr val="00CC00"/>
                </a:solidFill>
                <a:cs typeface="Courier New" pitchFamily="49" charset="0"/>
              </a:rPr>
              <a:t>(+)| </a:t>
            </a:r>
            <a:r>
              <a:rPr lang="en-US" sz="1600" b="0" dirty="0">
                <a:solidFill>
                  <a:srgbClr val="00B050"/>
                </a:solidFill>
                <a:cs typeface="Courier New" pitchFamily="49" charset="0"/>
              </a:rPr>
              <a:t>|F</a:t>
            </a:r>
            <a:r>
              <a:rPr lang="en-US" sz="1600" b="0" baseline="-25000" dirty="0">
                <a:solidFill>
                  <a:srgbClr val="00B050"/>
                </a:solidFill>
                <a:cs typeface="Courier New" pitchFamily="49" charset="0"/>
              </a:rPr>
              <a:t>PH </a:t>
            </a:r>
            <a:r>
              <a:rPr lang="en-US" sz="1600" b="0" dirty="0">
                <a:solidFill>
                  <a:srgbClr val="00B050"/>
                </a:solidFill>
                <a:cs typeface="Courier New" pitchFamily="49" charset="0"/>
              </a:rPr>
              <a:t>(-)| </a:t>
            </a:r>
            <a:r>
              <a:rPr lang="en-US" sz="1600" b="0" dirty="0">
                <a:solidFill>
                  <a:srgbClr val="00CC00"/>
                </a:solidFill>
                <a:cs typeface="Courier New" pitchFamily="49" charset="0"/>
              </a:rPr>
              <a:t>  </a:t>
            </a:r>
            <a:r>
              <a:rPr lang="en-US" sz="1600" b="0" dirty="0">
                <a:solidFill>
                  <a:srgbClr val="FF9933"/>
                </a:solidFill>
                <a:cs typeface="Courier New" pitchFamily="49" charset="0"/>
              </a:rPr>
              <a:t>|</a:t>
            </a:r>
            <a:r>
              <a:rPr lang="en-US" sz="1600" dirty="0">
                <a:solidFill>
                  <a:srgbClr val="FF9933"/>
                </a:solidFill>
                <a:cs typeface="Courier New" pitchFamily="49" charset="0"/>
              </a:rPr>
              <a:t>F</a:t>
            </a:r>
            <a:r>
              <a:rPr lang="en-US" sz="1600" baseline="-25000" dirty="0">
                <a:solidFill>
                  <a:srgbClr val="FF9933"/>
                </a:solidFill>
                <a:cs typeface="Courier New" pitchFamily="49" charset="0"/>
              </a:rPr>
              <a:t>PH </a:t>
            </a:r>
            <a:r>
              <a:rPr lang="en-US" sz="1600" dirty="0">
                <a:solidFill>
                  <a:srgbClr val="FF9933"/>
                </a:solidFill>
                <a:cs typeface="Courier New" pitchFamily="49" charset="0"/>
              </a:rPr>
              <a:t>(+)| </a:t>
            </a:r>
            <a:r>
              <a:rPr lang="en-US" sz="1600" b="0" dirty="0">
                <a:solidFill>
                  <a:srgbClr val="FF9933"/>
                </a:solidFill>
                <a:cs typeface="Courier New" pitchFamily="49" charset="0"/>
              </a:rPr>
              <a:t>|F</a:t>
            </a:r>
            <a:r>
              <a:rPr lang="en-US" sz="1600" b="0" baseline="-25000" dirty="0">
                <a:solidFill>
                  <a:srgbClr val="FF9933"/>
                </a:solidFill>
                <a:cs typeface="Courier New" pitchFamily="49" charset="0"/>
              </a:rPr>
              <a:t>PH </a:t>
            </a:r>
            <a:r>
              <a:rPr lang="en-US" sz="1600" b="0" dirty="0">
                <a:solidFill>
                  <a:srgbClr val="FF9933"/>
                </a:solidFill>
                <a:cs typeface="Courier New" pitchFamily="49" charset="0"/>
              </a:rPr>
              <a:t>(-)|</a:t>
            </a:r>
            <a:endParaRPr lang="en-US" sz="2000" b="0" dirty="0">
              <a:solidFill>
                <a:srgbClr val="FF9933"/>
              </a:solidFill>
              <a:cs typeface="Courier New" pitchFamily="49" charset="0"/>
            </a:endParaRPr>
          </a:p>
          <a:p>
            <a:pPr lvl="0" algn="l">
              <a:defRPr/>
            </a:pPr>
            <a:r>
              <a:rPr lang="en-US" sz="2000" dirty="0">
                <a:solidFill>
                  <a:srgbClr val="DFDEF6">
                    <a:lumMod val="10000"/>
                  </a:srgbClr>
                </a:solidFill>
                <a:latin typeface="Courier New" pitchFamily="49" charset="0"/>
                <a:cs typeface="Courier New" pitchFamily="49" charset="0"/>
              </a:rPr>
              <a:t>9 2 1 </a:t>
            </a:r>
            <a:r>
              <a:rPr lang="en-US" sz="2000" dirty="0">
                <a:solidFill>
                  <a:srgbClr val="3366FF"/>
                </a:solidFill>
                <a:effectLst/>
                <a:latin typeface="Courier New" pitchFamily="49" charset="0"/>
                <a:cs typeface="Courier New" pitchFamily="49" charset="0"/>
              </a:rPr>
              <a:t>486</a:t>
            </a:r>
            <a:r>
              <a:rPr lang="en-US" sz="2000" dirty="0">
                <a:solidFill>
                  <a:srgbClr val="6666FF"/>
                </a:solidFill>
                <a:latin typeface="Courier New" pitchFamily="49" charset="0"/>
                <a:cs typeface="Courier New" pitchFamily="49" charset="0"/>
              </a:rPr>
              <a:t>  </a:t>
            </a:r>
            <a:r>
              <a:rPr lang="en-US" sz="2000" dirty="0">
                <a:solidFill>
                  <a:srgbClr val="33CC33"/>
                </a:solidFill>
                <a:latin typeface="Courier New" pitchFamily="49" charset="0"/>
                <a:cs typeface="Courier New" pitchFamily="49" charset="0"/>
              </a:rPr>
              <a:t>586 </a:t>
            </a:r>
            <a:r>
              <a:rPr lang="en-US" sz="2000" b="0" dirty="0">
                <a:solidFill>
                  <a:srgbClr val="00B050"/>
                </a:solidFill>
                <a:latin typeface="Courier New" pitchFamily="49" charset="0"/>
                <a:cs typeface="Courier New" pitchFamily="49" charset="0"/>
              </a:rPr>
              <a:t>611</a:t>
            </a:r>
            <a:r>
              <a:rPr lang="en-US" sz="2000" dirty="0">
                <a:solidFill>
                  <a:srgbClr val="00B050"/>
                </a:solidFill>
                <a:latin typeface="Courier New" pitchFamily="49" charset="0"/>
                <a:cs typeface="Courier New" pitchFamily="49" charset="0"/>
              </a:rPr>
              <a:t> </a:t>
            </a:r>
            <a:r>
              <a:rPr lang="en-US" sz="2000" dirty="0">
                <a:solidFill>
                  <a:srgbClr val="6666FF"/>
                </a:solidFill>
                <a:latin typeface="Courier New" pitchFamily="49" charset="0"/>
                <a:cs typeface="Courier New" pitchFamily="49" charset="0"/>
              </a:rPr>
              <a:t>  </a:t>
            </a:r>
            <a:r>
              <a:rPr lang="en-US" sz="2000" dirty="0">
                <a:solidFill>
                  <a:srgbClr val="FF9933"/>
                </a:solidFill>
                <a:latin typeface="Courier New" pitchFamily="49" charset="0"/>
                <a:cs typeface="Courier New" pitchFamily="49" charset="0"/>
              </a:rPr>
              <a:t>536 </a:t>
            </a:r>
            <a:r>
              <a:rPr lang="en-US" sz="2000" b="0" dirty="0">
                <a:solidFill>
                  <a:srgbClr val="FF9933"/>
                </a:solidFill>
                <a:latin typeface="Courier New" pitchFamily="49" charset="0"/>
                <a:cs typeface="Courier New" pitchFamily="49" charset="0"/>
              </a:rPr>
              <a:t>499</a:t>
            </a:r>
          </a:p>
        </p:txBody>
      </p:sp>
      <p:sp>
        <p:nvSpPr>
          <p:cNvPr id="4" name="Rectangle 3"/>
          <p:cNvSpPr/>
          <p:nvPr/>
        </p:nvSpPr>
        <p:spPr bwMode="auto">
          <a:xfrm>
            <a:off x="3096726" y="785910"/>
            <a:ext cx="2488123" cy="707886"/>
          </a:xfrm>
          <a:prstGeom prst="rect">
            <a:avLst/>
          </a:prstGeom>
          <a:solidFill>
            <a:schemeClr val="bg1"/>
          </a:solidFill>
          <a:ln w="571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Helvetica" pitchFamily="34" charset="0"/>
            </a:endParaRPr>
          </a:p>
        </p:txBody>
      </p:sp>
      <p:sp>
        <p:nvSpPr>
          <p:cNvPr id="36" name="Rectangle 35"/>
          <p:cNvSpPr/>
          <p:nvPr/>
        </p:nvSpPr>
        <p:spPr>
          <a:xfrm>
            <a:off x="117691" y="2491878"/>
            <a:ext cx="1928191" cy="830997"/>
          </a:xfrm>
          <a:prstGeom prst="rect">
            <a:avLst/>
          </a:prstGeom>
        </p:spPr>
        <p:txBody>
          <a:bodyPr wrap="square">
            <a:spAutoFit/>
          </a:bodyPr>
          <a:lstStyle/>
          <a:p>
            <a:pPr lvl="0" algn="l">
              <a:defRPr/>
            </a:pPr>
            <a:r>
              <a:rPr lang="en-US" sz="2400">
                <a:solidFill>
                  <a:srgbClr val="C00000"/>
                </a:solidFill>
                <a:latin typeface="Courier New" pitchFamily="49" charset="0"/>
                <a:cs typeface="Courier New" pitchFamily="49" charset="0"/>
              </a:rPr>
              <a:t>|f</a:t>
            </a:r>
            <a:r>
              <a:rPr lang="en-US" sz="2400" baseline="-25000">
                <a:solidFill>
                  <a:srgbClr val="C00000"/>
                </a:solidFill>
                <a:latin typeface="Courier New" pitchFamily="49" charset="0"/>
                <a:cs typeface="Courier New" pitchFamily="49" charset="0"/>
              </a:rPr>
              <a:t>Hg</a:t>
            </a:r>
            <a:r>
              <a:rPr lang="en-US" sz="2400">
                <a:solidFill>
                  <a:srgbClr val="C00000"/>
                </a:solidFill>
                <a:latin typeface="Courier New" pitchFamily="49" charset="0"/>
                <a:cs typeface="Courier New" pitchFamily="49" charset="0"/>
              </a:rPr>
              <a:t>|=</a:t>
            </a:r>
            <a:r>
              <a:rPr lang="en-US" sz="2400" dirty="0">
                <a:solidFill>
                  <a:srgbClr val="C00000"/>
                </a:solidFill>
                <a:latin typeface="Courier New" pitchFamily="49" charset="0"/>
                <a:cs typeface="Courier New" pitchFamily="49" charset="0"/>
              </a:rPr>
              <a:t>282 </a:t>
            </a:r>
          </a:p>
          <a:p>
            <a:pPr algn="l">
              <a:defRPr/>
            </a:pPr>
            <a:r>
              <a:rPr lang="en-US" sz="2400">
                <a:solidFill>
                  <a:srgbClr val="C00000"/>
                </a:solidFill>
                <a:latin typeface="Symbol" pitchFamily="18" charset="2"/>
                <a:cs typeface="Courier New" pitchFamily="49" charset="0"/>
              </a:rPr>
              <a:t>    a</a:t>
            </a:r>
            <a:r>
              <a:rPr lang="en-US" sz="2400" baseline="-25000">
                <a:solidFill>
                  <a:srgbClr val="C00000"/>
                </a:solidFill>
                <a:latin typeface="Courier New" pitchFamily="49" charset="0"/>
                <a:cs typeface="Courier New" pitchFamily="49" charset="0"/>
              </a:rPr>
              <a:t>Hg</a:t>
            </a:r>
            <a:r>
              <a:rPr lang="en-US" sz="2400">
                <a:solidFill>
                  <a:srgbClr val="C00000"/>
                </a:solidFill>
                <a:latin typeface="Courier New" pitchFamily="49" charset="0"/>
                <a:cs typeface="Courier New" pitchFamily="49" charset="0"/>
              </a:rPr>
              <a:t>*=</a:t>
            </a:r>
            <a:r>
              <a:rPr lang="en-US" sz="2400" dirty="0">
                <a:solidFill>
                  <a:srgbClr val="C00000"/>
                </a:solidFill>
                <a:latin typeface="Courier New" pitchFamily="49" charset="0"/>
                <a:cs typeface="Courier New" pitchFamily="49" charset="0"/>
              </a:rPr>
              <a:t>48°</a:t>
            </a:r>
            <a:endParaRPr lang="en-US" sz="2400" b="0" dirty="0">
              <a:solidFill>
                <a:srgbClr val="C00000"/>
              </a:solidFill>
              <a:latin typeface="Courier New" pitchFamily="49" charset="0"/>
              <a:cs typeface="Courier New" pitchFamily="49" charset="0"/>
            </a:endParaRPr>
          </a:p>
        </p:txBody>
      </p:sp>
      <p:sp>
        <p:nvSpPr>
          <p:cNvPr id="59" name="Rectangle 9"/>
          <p:cNvSpPr>
            <a:spLocks noChangeArrowheads="1"/>
          </p:cNvSpPr>
          <p:nvPr/>
        </p:nvSpPr>
        <p:spPr bwMode="auto">
          <a:xfrm>
            <a:off x="4256130" y="88989"/>
            <a:ext cx="4286455" cy="107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defRPr/>
            </a:pPr>
            <a:r>
              <a:rPr lang="en-US" dirty="0">
                <a:solidFill>
                  <a:srgbClr val="3366FF"/>
                </a:solidFill>
              </a:rPr>
              <a:t>F</a:t>
            </a:r>
            <a:r>
              <a:rPr lang="en-US" baseline="-25000" dirty="0">
                <a:solidFill>
                  <a:srgbClr val="3366FF"/>
                </a:solidFill>
              </a:rPr>
              <a:t>P</a:t>
            </a:r>
            <a:r>
              <a:rPr lang="en-US" dirty="0">
                <a:solidFill>
                  <a:srgbClr val="080808"/>
                </a:solidFill>
              </a:rPr>
              <a:t>=</a:t>
            </a:r>
            <a:r>
              <a:rPr lang="en-US" dirty="0" err="1">
                <a:solidFill>
                  <a:srgbClr val="33CC33"/>
                </a:solidFill>
              </a:rPr>
              <a:t>F</a:t>
            </a:r>
            <a:r>
              <a:rPr lang="en-US" baseline="-25000" dirty="0" err="1">
                <a:solidFill>
                  <a:srgbClr val="33CC33"/>
                </a:solidFill>
              </a:rPr>
              <a:t>P·Hg</a:t>
            </a:r>
            <a:r>
              <a:rPr lang="en-US" dirty="0">
                <a:solidFill>
                  <a:srgbClr val="33CC33"/>
                </a:solidFill>
              </a:rPr>
              <a:t>(+)  </a:t>
            </a:r>
            <a:r>
              <a:rPr lang="en-US" dirty="0">
                <a:solidFill>
                  <a:srgbClr val="080808"/>
                </a:solidFill>
              </a:rPr>
              <a:t>-</a:t>
            </a:r>
            <a:r>
              <a:rPr lang="en-US" dirty="0">
                <a:solidFill>
                  <a:srgbClr val="FF0000"/>
                </a:solidFill>
              </a:rPr>
              <a:t> </a:t>
            </a:r>
            <a:r>
              <a:rPr lang="en-US" dirty="0" err="1">
                <a:solidFill>
                  <a:srgbClr val="FF0000"/>
                </a:solidFill>
              </a:rPr>
              <a:t>f</a:t>
            </a:r>
            <a:r>
              <a:rPr lang="en-US" baseline="-25000" dirty="0" err="1">
                <a:solidFill>
                  <a:srgbClr val="FF0000"/>
                </a:solidFill>
              </a:rPr>
              <a:t>Hg</a:t>
            </a:r>
            <a:r>
              <a:rPr lang="en-US" dirty="0">
                <a:solidFill>
                  <a:srgbClr val="FF0000"/>
                </a:solidFill>
              </a:rPr>
              <a:t>(+) </a:t>
            </a:r>
          </a:p>
          <a:p>
            <a:pPr>
              <a:lnSpc>
                <a:spcPct val="120000"/>
              </a:lnSpc>
              <a:defRPr/>
            </a:pPr>
            <a:r>
              <a:rPr lang="en-US" dirty="0">
                <a:solidFill>
                  <a:srgbClr val="3366FF"/>
                </a:solidFill>
              </a:rPr>
              <a:t>F</a:t>
            </a:r>
            <a:r>
              <a:rPr lang="en-US" baseline="-25000" dirty="0">
                <a:solidFill>
                  <a:srgbClr val="3366FF"/>
                </a:solidFill>
              </a:rPr>
              <a:t>P</a:t>
            </a:r>
            <a:r>
              <a:rPr lang="en-US" dirty="0">
                <a:solidFill>
                  <a:srgbClr val="080808"/>
                </a:solidFill>
              </a:rPr>
              <a:t>=</a:t>
            </a:r>
            <a:r>
              <a:rPr lang="en-US" dirty="0" err="1">
                <a:solidFill>
                  <a:srgbClr val="00B050"/>
                </a:solidFill>
              </a:rPr>
              <a:t>F</a:t>
            </a:r>
            <a:r>
              <a:rPr lang="en-US" baseline="-25000" dirty="0" err="1">
                <a:solidFill>
                  <a:srgbClr val="00B050"/>
                </a:solidFill>
              </a:rPr>
              <a:t>P·Hg</a:t>
            </a:r>
            <a:r>
              <a:rPr lang="en-US" dirty="0">
                <a:solidFill>
                  <a:srgbClr val="00B050"/>
                </a:solidFill>
              </a:rPr>
              <a:t>(-)*</a:t>
            </a:r>
            <a:r>
              <a:rPr lang="en-US" dirty="0">
                <a:solidFill>
                  <a:srgbClr val="33CC33"/>
                </a:solidFill>
              </a:rPr>
              <a:t> </a:t>
            </a:r>
            <a:r>
              <a:rPr lang="en-US" dirty="0">
                <a:solidFill>
                  <a:srgbClr val="080808"/>
                </a:solidFill>
              </a:rPr>
              <a:t>- </a:t>
            </a:r>
            <a:r>
              <a:rPr lang="en-US" dirty="0" err="1">
                <a:solidFill>
                  <a:srgbClr val="C00000"/>
                </a:solidFill>
              </a:rPr>
              <a:t>f</a:t>
            </a:r>
            <a:r>
              <a:rPr lang="en-US" baseline="-25000" dirty="0" err="1">
                <a:solidFill>
                  <a:srgbClr val="C00000"/>
                </a:solidFill>
              </a:rPr>
              <a:t>Hg</a:t>
            </a:r>
            <a:r>
              <a:rPr lang="en-US" dirty="0">
                <a:solidFill>
                  <a:srgbClr val="C00000"/>
                </a:solidFill>
              </a:rPr>
              <a:t>(-)*</a:t>
            </a:r>
          </a:p>
        </p:txBody>
      </p:sp>
      <p:sp>
        <p:nvSpPr>
          <p:cNvPr id="62" name="Line 15"/>
          <p:cNvSpPr>
            <a:spLocks noChangeShapeType="1"/>
          </p:cNvSpPr>
          <p:nvPr/>
        </p:nvSpPr>
        <p:spPr bwMode="auto">
          <a:xfrm>
            <a:off x="4783907" y="175290"/>
            <a:ext cx="345602" cy="0"/>
          </a:xfrm>
          <a:prstGeom prst="line">
            <a:avLst/>
          </a:prstGeom>
          <a:noFill/>
          <a:ln w="381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Line 16"/>
          <p:cNvSpPr>
            <a:spLocks noChangeShapeType="1"/>
          </p:cNvSpPr>
          <p:nvPr/>
        </p:nvSpPr>
        <p:spPr bwMode="auto">
          <a:xfrm>
            <a:off x="5384699" y="175290"/>
            <a:ext cx="345602" cy="0"/>
          </a:xfrm>
          <a:prstGeom prst="line">
            <a:avLst/>
          </a:prstGeom>
          <a:noFill/>
          <a:ln w="381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Line 17"/>
          <p:cNvSpPr>
            <a:spLocks noChangeShapeType="1"/>
          </p:cNvSpPr>
          <p:nvPr/>
        </p:nvSpPr>
        <p:spPr bwMode="auto">
          <a:xfrm>
            <a:off x="6970351" y="175290"/>
            <a:ext cx="345602"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Line 15">
            <a:extLst>
              <a:ext uri="{FF2B5EF4-FFF2-40B4-BE49-F238E27FC236}">
                <a16:creationId xmlns:a16="http://schemas.microsoft.com/office/drawing/2014/main" id="{E705D827-A816-4D76-905F-134FCF263478}"/>
              </a:ext>
            </a:extLst>
          </p:cNvPr>
          <p:cNvSpPr>
            <a:spLocks noChangeShapeType="1"/>
          </p:cNvSpPr>
          <p:nvPr/>
        </p:nvSpPr>
        <p:spPr bwMode="auto">
          <a:xfrm>
            <a:off x="4791620" y="716539"/>
            <a:ext cx="345602" cy="0"/>
          </a:xfrm>
          <a:prstGeom prst="line">
            <a:avLst/>
          </a:prstGeom>
          <a:noFill/>
          <a:ln w="381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 name="Line 16">
            <a:extLst>
              <a:ext uri="{FF2B5EF4-FFF2-40B4-BE49-F238E27FC236}">
                <a16:creationId xmlns:a16="http://schemas.microsoft.com/office/drawing/2014/main" id="{8C321450-5FAA-405C-9BA8-E8D2FE898AE5}"/>
              </a:ext>
            </a:extLst>
          </p:cNvPr>
          <p:cNvSpPr>
            <a:spLocks noChangeShapeType="1"/>
          </p:cNvSpPr>
          <p:nvPr/>
        </p:nvSpPr>
        <p:spPr bwMode="auto">
          <a:xfrm>
            <a:off x="5392412" y="716539"/>
            <a:ext cx="345602" cy="0"/>
          </a:xfrm>
          <a:prstGeom prst="line">
            <a:avLst/>
          </a:prstGeom>
          <a:noFill/>
          <a:ln w="381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 name="Line 17">
            <a:extLst>
              <a:ext uri="{FF2B5EF4-FFF2-40B4-BE49-F238E27FC236}">
                <a16:creationId xmlns:a16="http://schemas.microsoft.com/office/drawing/2014/main" id="{3D517C90-830D-4747-B7D5-32218BA58FA4}"/>
              </a:ext>
            </a:extLst>
          </p:cNvPr>
          <p:cNvSpPr>
            <a:spLocks noChangeShapeType="1"/>
          </p:cNvSpPr>
          <p:nvPr/>
        </p:nvSpPr>
        <p:spPr bwMode="auto">
          <a:xfrm>
            <a:off x="6978064" y="716539"/>
            <a:ext cx="345602" cy="0"/>
          </a:xfrm>
          <a:prstGeom prst="line">
            <a:avLst/>
          </a:prstGeom>
          <a:noFill/>
          <a:ln w="381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2" name="Group 51">
            <a:extLst>
              <a:ext uri="{FF2B5EF4-FFF2-40B4-BE49-F238E27FC236}">
                <a16:creationId xmlns:a16="http://schemas.microsoft.com/office/drawing/2014/main" id="{DEA9536C-85DC-41A6-89B2-AAD478EC92D4}"/>
              </a:ext>
            </a:extLst>
          </p:cNvPr>
          <p:cNvGrpSpPr>
            <a:grpSpLocks noChangeAspect="1"/>
          </p:cNvGrpSpPr>
          <p:nvPr/>
        </p:nvGrpSpPr>
        <p:grpSpPr>
          <a:xfrm>
            <a:off x="4427884" y="1797274"/>
            <a:ext cx="4339914" cy="4090464"/>
            <a:chOff x="4129563" y="1577334"/>
            <a:chExt cx="5046420" cy="4756353"/>
          </a:xfrm>
        </p:grpSpPr>
        <p:sp>
          <p:nvSpPr>
            <p:cNvPr id="53" name="Line 6">
              <a:extLst>
                <a:ext uri="{FF2B5EF4-FFF2-40B4-BE49-F238E27FC236}">
                  <a16:creationId xmlns:a16="http://schemas.microsoft.com/office/drawing/2014/main" id="{FB29AE5A-C515-4AB8-BDFB-EDA40976BDA2}"/>
                </a:ext>
              </a:extLst>
            </p:cNvPr>
            <p:cNvSpPr>
              <a:spLocks noChangeShapeType="1"/>
            </p:cNvSpPr>
            <p:nvPr/>
          </p:nvSpPr>
          <p:spPr bwMode="auto">
            <a:xfrm>
              <a:off x="6679976" y="1710363"/>
              <a:ext cx="3016" cy="347472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Line 7">
              <a:extLst>
                <a:ext uri="{FF2B5EF4-FFF2-40B4-BE49-F238E27FC236}">
                  <a16:creationId xmlns:a16="http://schemas.microsoft.com/office/drawing/2014/main" id="{9C072502-D05E-45B4-9236-AE4D3D112F8E}"/>
                </a:ext>
              </a:extLst>
            </p:cNvPr>
            <p:cNvSpPr>
              <a:spLocks noChangeShapeType="1"/>
            </p:cNvSpPr>
            <p:nvPr/>
          </p:nvSpPr>
          <p:spPr bwMode="auto">
            <a:xfrm flipH="1">
              <a:off x="4947431" y="3457060"/>
              <a:ext cx="347472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 name="Oval 9">
              <a:extLst>
                <a:ext uri="{FF2B5EF4-FFF2-40B4-BE49-F238E27FC236}">
                  <a16:creationId xmlns:a16="http://schemas.microsoft.com/office/drawing/2014/main" id="{DD745771-463D-42F0-ADC2-6E3545EA0741}"/>
                </a:ext>
              </a:extLst>
            </p:cNvPr>
            <p:cNvSpPr>
              <a:spLocks noChangeAspect="1" noChangeArrowheads="1"/>
            </p:cNvSpPr>
            <p:nvPr/>
          </p:nvSpPr>
          <p:spPr bwMode="auto">
            <a:xfrm>
              <a:off x="4990295" y="1773579"/>
              <a:ext cx="3377428" cy="3374396"/>
            </a:xfrm>
            <a:prstGeom prst="ellipse">
              <a:avLst/>
            </a:prstGeom>
            <a:noFill/>
            <a:ln w="57150" algn="ctr">
              <a:solidFill>
                <a:srgbClr val="33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n-US"/>
            </a:p>
          </p:txBody>
        </p:sp>
        <p:sp>
          <p:nvSpPr>
            <p:cNvPr id="67" name="Text Box 36">
              <a:extLst>
                <a:ext uri="{FF2B5EF4-FFF2-40B4-BE49-F238E27FC236}">
                  <a16:creationId xmlns:a16="http://schemas.microsoft.com/office/drawing/2014/main" id="{0318CB27-5AB8-45EB-94AA-1B494E98B907}"/>
                </a:ext>
              </a:extLst>
            </p:cNvPr>
            <p:cNvSpPr txBox="1">
              <a:spLocks noChangeArrowheads="1"/>
            </p:cNvSpPr>
            <p:nvPr/>
          </p:nvSpPr>
          <p:spPr bwMode="auto">
            <a:xfrm>
              <a:off x="8292447" y="3457060"/>
              <a:ext cx="334053"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68" name="Text Box 37">
              <a:extLst>
                <a:ext uri="{FF2B5EF4-FFF2-40B4-BE49-F238E27FC236}">
                  <a16:creationId xmlns:a16="http://schemas.microsoft.com/office/drawing/2014/main" id="{092EC3D4-30C9-41EA-BB9E-E50F673BD6D7}"/>
                </a:ext>
              </a:extLst>
            </p:cNvPr>
            <p:cNvSpPr txBox="1">
              <a:spLocks noChangeArrowheads="1"/>
            </p:cNvSpPr>
            <p:nvPr/>
          </p:nvSpPr>
          <p:spPr bwMode="auto">
            <a:xfrm>
              <a:off x="6730031" y="1577334"/>
              <a:ext cx="334053"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69" name="Text Box 40">
              <a:extLst>
                <a:ext uri="{FF2B5EF4-FFF2-40B4-BE49-F238E27FC236}">
                  <a16:creationId xmlns:a16="http://schemas.microsoft.com/office/drawing/2014/main" id="{507D63EA-890B-40BD-B24C-448241360695}"/>
                </a:ext>
              </a:extLst>
            </p:cNvPr>
            <p:cNvSpPr txBox="1">
              <a:spLocks noChangeArrowheads="1"/>
            </p:cNvSpPr>
            <p:nvPr/>
          </p:nvSpPr>
          <p:spPr bwMode="auto">
            <a:xfrm>
              <a:off x="4706542" y="3457060"/>
              <a:ext cx="373038"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70" name="Text Box 41">
              <a:extLst>
                <a:ext uri="{FF2B5EF4-FFF2-40B4-BE49-F238E27FC236}">
                  <a16:creationId xmlns:a16="http://schemas.microsoft.com/office/drawing/2014/main" id="{E8D99333-C705-4A36-A2A3-15881DC029B3}"/>
                </a:ext>
              </a:extLst>
            </p:cNvPr>
            <p:cNvSpPr txBox="1">
              <a:spLocks noChangeArrowheads="1"/>
            </p:cNvSpPr>
            <p:nvPr/>
          </p:nvSpPr>
          <p:spPr bwMode="auto">
            <a:xfrm>
              <a:off x="6696351" y="4045833"/>
              <a:ext cx="373038"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200" b="0" dirty="0"/>
                <a:t>-250</a:t>
              </a:r>
            </a:p>
          </p:txBody>
        </p:sp>
        <p:sp>
          <p:nvSpPr>
            <p:cNvPr id="71" name="Text Box 42">
              <a:extLst>
                <a:ext uri="{FF2B5EF4-FFF2-40B4-BE49-F238E27FC236}">
                  <a16:creationId xmlns:a16="http://schemas.microsoft.com/office/drawing/2014/main" id="{1FEA0581-9CC5-42FB-95EF-5045C7D3E0B3}"/>
                </a:ext>
              </a:extLst>
            </p:cNvPr>
            <p:cNvSpPr txBox="1">
              <a:spLocks noChangeArrowheads="1"/>
            </p:cNvSpPr>
            <p:nvPr/>
          </p:nvSpPr>
          <p:spPr bwMode="auto">
            <a:xfrm>
              <a:off x="6699971" y="5084682"/>
              <a:ext cx="373038"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200" b="0" dirty="0"/>
                <a:t>-500</a:t>
              </a:r>
            </a:p>
          </p:txBody>
        </p:sp>
        <p:sp>
          <p:nvSpPr>
            <p:cNvPr id="72" name="Text Box 35">
              <a:extLst>
                <a:ext uri="{FF2B5EF4-FFF2-40B4-BE49-F238E27FC236}">
                  <a16:creationId xmlns:a16="http://schemas.microsoft.com/office/drawing/2014/main" id="{B13E8222-602D-4423-A434-053283993D29}"/>
                </a:ext>
              </a:extLst>
            </p:cNvPr>
            <p:cNvSpPr txBox="1">
              <a:spLocks noChangeArrowheads="1"/>
            </p:cNvSpPr>
            <p:nvPr/>
          </p:nvSpPr>
          <p:spPr bwMode="auto">
            <a:xfrm>
              <a:off x="7217222" y="3457060"/>
              <a:ext cx="334053"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73" name="Text Box 35">
              <a:extLst>
                <a:ext uri="{FF2B5EF4-FFF2-40B4-BE49-F238E27FC236}">
                  <a16:creationId xmlns:a16="http://schemas.microsoft.com/office/drawing/2014/main" id="{6238896C-DB77-4846-BD53-DFB021A0C223}"/>
                </a:ext>
              </a:extLst>
            </p:cNvPr>
            <p:cNvSpPr txBox="1">
              <a:spLocks noChangeArrowheads="1"/>
            </p:cNvSpPr>
            <p:nvPr/>
          </p:nvSpPr>
          <p:spPr bwMode="auto">
            <a:xfrm>
              <a:off x="5801976" y="3457060"/>
              <a:ext cx="373038"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74" name="Text Box 35">
              <a:extLst>
                <a:ext uri="{FF2B5EF4-FFF2-40B4-BE49-F238E27FC236}">
                  <a16:creationId xmlns:a16="http://schemas.microsoft.com/office/drawing/2014/main" id="{E3B0BD16-4A20-4EC1-BF71-AB99FD6F6EC6}"/>
                </a:ext>
              </a:extLst>
            </p:cNvPr>
            <p:cNvSpPr txBox="1">
              <a:spLocks noChangeArrowheads="1"/>
            </p:cNvSpPr>
            <p:nvPr/>
          </p:nvSpPr>
          <p:spPr bwMode="auto">
            <a:xfrm>
              <a:off x="6722792" y="2682699"/>
              <a:ext cx="334053"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75" name="Line 26">
              <a:extLst>
                <a:ext uri="{FF2B5EF4-FFF2-40B4-BE49-F238E27FC236}">
                  <a16:creationId xmlns:a16="http://schemas.microsoft.com/office/drawing/2014/main" id="{CF9FEF4F-9749-4989-96A7-21483A437340}"/>
                </a:ext>
              </a:extLst>
            </p:cNvPr>
            <p:cNvSpPr>
              <a:spLocks noChangeShapeType="1"/>
            </p:cNvSpPr>
            <p:nvPr/>
          </p:nvSpPr>
          <p:spPr bwMode="auto">
            <a:xfrm>
              <a:off x="6603664" y="1702810"/>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Line 28">
              <a:extLst>
                <a:ext uri="{FF2B5EF4-FFF2-40B4-BE49-F238E27FC236}">
                  <a16:creationId xmlns:a16="http://schemas.microsoft.com/office/drawing/2014/main" id="{D1424853-AE54-4AC5-A085-2B24AA3E01B9}"/>
                </a:ext>
              </a:extLst>
            </p:cNvPr>
            <p:cNvSpPr>
              <a:spLocks noChangeShapeType="1"/>
            </p:cNvSpPr>
            <p:nvPr/>
          </p:nvSpPr>
          <p:spPr bwMode="auto">
            <a:xfrm rot="16200000">
              <a:off x="8350286" y="3426295"/>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Line 31">
              <a:extLst>
                <a:ext uri="{FF2B5EF4-FFF2-40B4-BE49-F238E27FC236}">
                  <a16:creationId xmlns:a16="http://schemas.microsoft.com/office/drawing/2014/main" id="{06B7A4A4-E02E-47A9-A79E-4A2978C301C1}"/>
                </a:ext>
              </a:extLst>
            </p:cNvPr>
            <p:cNvSpPr>
              <a:spLocks noChangeShapeType="1"/>
            </p:cNvSpPr>
            <p:nvPr/>
          </p:nvSpPr>
          <p:spPr bwMode="auto">
            <a:xfrm>
              <a:off x="6603664" y="4167690"/>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32">
              <a:extLst>
                <a:ext uri="{FF2B5EF4-FFF2-40B4-BE49-F238E27FC236}">
                  <a16:creationId xmlns:a16="http://schemas.microsoft.com/office/drawing/2014/main" id="{BB89E09D-3D04-4665-9C96-A1407DFB560B}"/>
                </a:ext>
              </a:extLst>
            </p:cNvPr>
            <p:cNvSpPr>
              <a:spLocks noChangeShapeType="1"/>
            </p:cNvSpPr>
            <p:nvPr/>
          </p:nvSpPr>
          <p:spPr bwMode="auto">
            <a:xfrm>
              <a:off x="6603664" y="5201713"/>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Line 27">
              <a:extLst>
                <a:ext uri="{FF2B5EF4-FFF2-40B4-BE49-F238E27FC236}">
                  <a16:creationId xmlns:a16="http://schemas.microsoft.com/office/drawing/2014/main" id="{F3BABF66-270A-4BA4-A8F1-4BD458FFA1FF}"/>
                </a:ext>
              </a:extLst>
            </p:cNvPr>
            <p:cNvSpPr>
              <a:spLocks noChangeShapeType="1"/>
            </p:cNvSpPr>
            <p:nvPr/>
          </p:nvSpPr>
          <p:spPr bwMode="auto">
            <a:xfrm rot="16200000">
              <a:off x="7308842" y="3426295"/>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Line 27">
              <a:extLst>
                <a:ext uri="{FF2B5EF4-FFF2-40B4-BE49-F238E27FC236}">
                  <a16:creationId xmlns:a16="http://schemas.microsoft.com/office/drawing/2014/main" id="{0E5D336F-424A-464F-A0E8-087D76E9954D}"/>
                </a:ext>
              </a:extLst>
            </p:cNvPr>
            <p:cNvSpPr>
              <a:spLocks noChangeShapeType="1"/>
            </p:cNvSpPr>
            <p:nvPr/>
          </p:nvSpPr>
          <p:spPr bwMode="auto">
            <a:xfrm rot="16200000">
              <a:off x="5913089" y="3426295"/>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Line 31">
              <a:extLst>
                <a:ext uri="{FF2B5EF4-FFF2-40B4-BE49-F238E27FC236}">
                  <a16:creationId xmlns:a16="http://schemas.microsoft.com/office/drawing/2014/main" id="{061C6BCB-91FA-413C-8563-5A978EADBD57}"/>
                </a:ext>
              </a:extLst>
            </p:cNvPr>
            <p:cNvSpPr>
              <a:spLocks noChangeShapeType="1"/>
            </p:cNvSpPr>
            <p:nvPr/>
          </p:nvSpPr>
          <p:spPr bwMode="auto">
            <a:xfrm>
              <a:off x="6603664" y="2773481"/>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82" name="Straight Arrow Connector 81">
              <a:extLst>
                <a:ext uri="{FF2B5EF4-FFF2-40B4-BE49-F238E27FC236}">
                  <a16:creationId xmlns:a16="http://schemas.microsoft.com/office/drawing/2014/main" id="{0DC1F961-9590-40F2-87DF-9BD85EFB8EEC}"/>
                </a:ext>
              </a:extLst>
            </p:cNvPr>
            <p:cNvCxnSpPr/>
            <p:nvPr/>
          </p:nvCxnSpPr>
          <p:spPr bwMode="auto">
            <a:xfrm flipV="1">
              <a:off x="6171335" y="3451900"/>
              <a:ext cx="515302" cy="837481"/>
            </a:xfrm>
            <a:prstGeom prst="straightConnector1">
              <a:avLst/>
            </a:prstGeom>
            <a:noFill/>
            <a:ln w="57150" cap="flat" cmpd="sng" algn="ctr">
              <a:solidFill>
                <a:srgbClr val="FF0000"/>
              </a:solidFill>
              <a:prstDash val="solid"/>
              <a:round/>
              <a:headEnd type="none" w="med" len="med"/>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 name="Text Box 43">
              <a:extLst>
                <a:ext uri="{FF2B5EF4-FFF2-40B4-BE49-F238E27FC236}">
                  <a16:creationId xmlns:a16="http://schemas.microsoft.com/office/drawing/2014/main" id="{F3DC49E2-E747-4ABB-A2EA-C67CF58059B9}"/>
                </a:ext>
              </a:extLst>
            </p:cNvPr>
            <p:cNvSpPr txBox="1">
              <a:spLocks noChangeArrowheads="1"/>
            </p:cNvSpPr>
            <p:nvPr/>
          </p:nvSpPr>
          <p:spPr bwMode="auto">
            <a:xfrm>
              <a:off x="7896923" y="1840690"/>
              <a:ext cx="7910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solidFill>
                    <a:srgbClr val="3366FF"/>
                  </a:solidFill>
                </a:rPr>
                <a:t>|F</a:t>
              </a:r>
              <a:r>
                <a:rPr lang="en-US" altLang="en-US" sz="2000" baseline="-25000" dirty="0">
                  <a:solidFill>
                    <a:srgbClr val="3366FF"/>
                  </a:solidFill>
                </a:rPr>
                <a:t>P </a:t>
              </a:r>
              <a:r>
                <a:rPr lang="en-US" altLang="en-US" sz="2000" dirty="0">
                  <a:solidFill>
                    <a:srgbClr val="3366FF"/>
                  </a:solidFill>
                </a:rPr>
                <a:t>|</a:t>
              </a:r>
            </a:p>
          </p:txBody>
        </p:sp>
        <p:sp>
          <p:nvSpPr>
            <p:cNvPr id="84" name="Rectangle 83">
              <a:extLst>
                <a:ext uri="{FF2B5EF4-FFF2-40B4-BE49-F238E27FC236}">
                  <a16:creationId xmlns:a16="http://schemas.microsoft.com/office/drawing/2014/main" id="{FB05838F-E77C-4880-A385-0AAE67EA37DC}"/>
                </a:ext>
              </a:extLst>
            </p:cNvPr>
            <p:cNvSpPr/>
            <p:nvPr/>
          </p:nvSpPr>
          <p:spPr>
            <a:xfrm>
              <a:off x="6472863" y="3658064"/>
              <a:ext cx="1217540" cy="536820"/>
            </a:xfrm>
            <a:prstGeom prst="rect">
              <a:avLst/>
            </a:prstGeom>
            <a:effectLst>
              <a:glow rad="228600">
                <a:schemeClr val="bg1">
                  <a:alpha val="40000"/>
                </a:schemeClr>
              </a:glow>
            </a:effectLst>
          </p:spPr>
          <p:txBody>
            <a:bodyPr wrap="none">
              <a:spAutoFit/>
            </a:bodyPr>
            <a:lstStyle/>
            <a:p>
              <a:r>
                <a:rPr lang="en-US" sz="2400" dirty="0">
                  <a:solidFill>
                    <a:srgbClr val="FF0000"/>
                  </a:solidFill>
                  <a:effectLst>
                    <a:glow rad="228600">
                      <a:schemeClr val="bg1"/>
                    </a:glow>
                  </a:effectLst>
                </a:rPr>
                <a:t>-</a:t>
              </a:r>
              <a:r>
                <a:rPr lang="en-US" sz="2400" dirty="0" err="1">
                  <a:solidFill>
                    <a:srgbClr val="FF0000"/>
                  </a:solidFill>
                  <a:effectLst>
                    <a:glow rad="228600">
                      <a:schemeClr val="bg1"/>
                    </a:glow>
                  </a:effectLst>
                </a:rPr>
                <a:t>f</a:t>
              </a:r>
              <a:r>
                <a:rPr lang="en-US" sz="2400" baseline="-25000" dirty="0" err="1">
                  <a:solidFill>
                    <a:srgbClr val="FF0000"/>
                  </a:solidFill>
                  <a:effectLst>
                    <a:glow rad="228600">
                      <a:schemeClr val="bg1"/>
                    </a:glow>
                  </a:effectLst>
                </a:rPr>
                <a:t>Hg</a:t>
              </a:r>
              <a:r>
                <a:rPr lang="en-US" sz="2400" dirty="0">
                  <a:solidFill>
                    <a:srgbClr val="FF0000"/>
                  </a:solidFill>
                  <a:effectLst>
                    <a:glow rad="228600">
                      <a:schemeClr val="bg1"/>
                    </a:glow>
                  </a:effectLst>
                </a:rPr>
                <a:t>(+)</a:t>
              </a:r>
              <a:endParaRPr lang="en-US" sz="1800" dirty="0">
                <a:solidFill>
                  <a:srgbClr val="FF0000"/>
                </a:solidFill>
                <a:effectLst>
                  <a:glow rad="228600">
                    <a:schemeClr val="bg1"/>
                  </a:glow>
                </a:effectLst>
              </a:endParaRPr>
            </a:p>
          </p:txBody>
        </p:sp>
        <p:sp>
          <p:nvSpPr>
            <p:cNvPr id="85" name="Oval 9">
              <a:extLst>
                <a:ext uri="{FF2B5EF4-FFF2-40B4-BE49-F238E27FC236}">
                  <a16:creationId xmlns:a16="http://schemas.microsoft.com/office/drawing/2014/main" id="{58E0AE63-57B4-41F4-A625-B9124BC15523}"/>
                </a:ext>
              </a:extLst>
            </p:cNvPr>
            <p:cNvSpPr>
              <a:spLocks noChangeAspect="1" noChangeArrowheads="1"/>
            </p:cNvSpPr>
            <p:nvPr/>
          </p:nvSpPr>
          <p:spPr bwMode="auto">
            <a:xfrm>
              <a:off x="4129563" y="2261315"/>
              <a:ext cx="4076031" cy="4072372"/>
            </a:xfrm>
            <a:prstGeom prst="ellipse">
              <a:avLst/>
            </a:prstGeom>
            <a:noFill/>
            <a:ln w="57150" algn="ctr">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n-US"/>
            </a:p>
          </p:txBody>
        </p:sp>
        <p:sp>
          <p:nvSpPr>
            <p:cNvPr id="86" name="Text Box 3">
              <a:extLst>
                <a:ext uri="{FF2B5EF4-FFF2-40B4-BE49-F238E27FC236}">
                  <a16:creationId xmlns:a16="http://schemas.microsoft.com/office/drawing/2014/main" id="{8294672A-9B43-440E-994A-A8F80018BAD2}"/>
                </a:ext>
              </a:extLst>
            </p:cNvPr>
            <p:cNvSpPr txBox="1">
              <a:spLocks noChangeArrowheads="1"/>
            </p:cNvSpPr>
            <p:nvPr/>
          </p:nvSpPr>
          <p:spPr bwMode="auto">
            <a:xfrm>
              <a:off x="8475226" y="3213812"/>
              <a:ext cx="700757" cy="23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400" b="0" dirty="0"/>
                <a:t>Real axis</a:t>
              </a:r>
            </a:p>
          </p:txBody>
        </p:sp>
        <p:sp>
          <p:nvSpPr>
            <p:cNvPr id="87" name="Rectangle 86">
              <a:extLst>
                <a:ext uri="{FF2B5EF4-FFF2-40B4-BE49-F238E27FC236}">
                  <a16:creationId xmlns:a16="http://schemas.microsoft.com/office/drawing/2014/main" id="{B2637BD1-6682-4029-BB3E-9B3F0396FB98}"/>
                </a:ext>
              </a:extLst>
            </p:cNvPr>
            <p:cNvSpPr/>
            <p:nvPr/>
          </p:nvSpPr>
          <p:spPr>
            <a:xfrm>
              <a:off x="7518735" y="5776268"/>
              <a:ext cx="1407757" cy="461665"/>
            </a:xfrm>
            <a:prstGeom prst="rect">
              <a:avLst/>
            </a:prstGeom>
            <a:effectLst/>
          </p:spPr>
          <p:txBody>
            <a:bodyPr wrap="none">
              <a:spAutoFit/>
            </a:bodyPr>
            <a:lstStyle/>
            <a:p>
              <a:r>
                <a:rPr lang="en-US" sz="2400">
                  <a:solidFill>
                    <a:srgbClr val="33CC33"/>
                  </a:solidFill>
                  <a:effectLst>
                    <a:glow rad="228600">
                      <a:schemeClr val="bg1"/>
                    </a:glow>
                  </a:effectLst>
                </a:rPr>
                <a:t>|F</a:t>
              </a:r>
              <a:r>
                <a:rPr lang="en-US" sz="2400" baseline="-25000">
                  <a:solidFill>
                    <a:srgbClr val="33CC33"/>
                  </a:solidFill>
                  <a:effectLst>
                    <a:glow rad="228600">
                      <a:schemeClr val="bg1"/>
                    </a:glow>
                  </a:effectLst>
                </a:rPr>
                <a:t>P·Hg</a:t>
              </a:r>
              <a:r>
                <a:rPr lang="en-US" sz="2400">
                  <a:solidFill>
                    <a:srgbClr val="33CC33"/>
                  </a:solidFill>
                  <a:effectLst>
                    <a:glow rad="228600">
                      <a:schemeClr val="bg1"/>
                    </a:glow>
                  </a:effectLst>
                </a:rPr>
                <a:t>(+)|</a:t>
              </a:r>
              <a:endParaRPr lang="en-US" sz="1800" dirty="0">
                <a:effectLst>
                  <a:glow rad="228600">
                    <a:schemeClr val="bg1"/>
                  </a:glow>
                </a:effectLst>
              </a:endParaRPr>
            </a:p>
          </p:txBody>
        </p:sp>
        <p:sp>
          <p:nvSpPr>
            <p:cNvPr id="88" name="Line 30">
              <a:extLst>
                <a:ext uri="{FF2B5EF4-FFF2-40B4-BE49-F238E27FC236}">
                  <a16:creationId xmlns:a16="http://schemas.microsoft.com/office/drawing/2014/main" id="{C2622F48-5769-43C8-8DAA-5F1D80418461}"/>
                </a:ext>
              </a:extLst>
            </p:cNvPr>
            <p:cNvSpPr>
              <a:spLocks noChangeShapeType="1"/>
            </p:cNvSpPr>
            <p:nvPr/>
          </p:nvSpPr>
          <p:spPr bwMode="auto">
            <a:xfrm rot="16200000">
              <a:off x="4862295" y="3426295"/>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9" name="Group 88">
              <a:extLst>
                <a:ext uri="{FF2B5EF4-FFF2-40B4-BE49-F238E27FC236}">
                  <a16:creationId xmlns:a16="http://schemas.microsoft.com/office/drawing/2014/main" id="{346230CA-2F3E-4EFC-9015-282F8C47171C}"/>
                </a:ext>
              </a:extLst>
            </p:cNvPr>
            <p:cNvGrpSpPr/>
            <p:nvPr/>
          </p:nvGrpSpPr>
          <p:grpSpPr>
            <a:xfrm>
              <a:off x="5342782" y="2433257"/>
              <a:ext cx="2862811" cy="1734432"/>
              <a:chOff x="4650182" y="2440665"/>
              <a:chExt cx="3766857" cy="2282147"/>
            </a:xfrm>
          </p:grpSpPr>
          <p:sp>
            <p:nvSpPr>
              <p:cNvPr id="90" name="Line 15">
                <a:extLst>
                  <a:ext uri="{FF2B5EF4-FFF2-40B4-BE49-F238E27FC236}">
                    <a16:creationId xmlns:a16="http://schemas.microsoft.com/office/drawing/2014/main" id="{DA3FAE12-1914-4C85-A621-17175F348E66}"/>
                  </a:ext>
                </a:extLst>
              </p:cNvPr>
              <p:cNvSpPr>
                <a:spLocks noChangeShapeType="1"/>
              </p:cNvSpPr>
              <p:nvPr/>
            </p:nvSpPr>
            <p:spPr bwMode="auto">
              <a:xfrm flipH="1" flipV="1">
                <a:off x="4650182" y="2440665"/>
                <a:ext cx="1765798" cy="1343201"/>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91" name="Line 15">
                <a:extLst>
                  <a:ext uri="{FF2B5EF4-FFF2-40B4-BE49-F238E27FC236}">
                    <a16:creationId xmlns:a16="http://schemas.microsoft.com/office/drawing/2014/main" id="{73A76A71-CFE4-4C3E-BC6F-9BADD8522936}"/>
                  </a:ext>
                </a:extLst>
              </p:cNvPr>
              <p:cNvSpPr>
                <a:spLocks noChangeShapeType="1"/>
              </p:cNvSpPr>
              <p:nvPr/>
            </p:nvSpPr>
            <p:spPr bwMode="auto">
              <a:xfrm>
                <a:off x="6413616" y="3783865"/>
                <a:ext cx="2003423" cy="938947"/>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grpSp>
      </p:grpSp>
      <p:sp>
        <p:nvSpPr>
          <p:cNvPr id="92" name="Text Box 4">
            <a:extLst>
              <a:ext uri="{FF2B5EF4-FFF2-40B4-BE49-F238E27FC236}">
                <a16:creationId xmlns:a16="http://schemas.microsoft.com/office/drawing/2014/main" id="{040F2BAE-ECE0-48A9-B118-BCD02CA84B24}"/>
              </a:ext>
            </a:extLst>
          </p:cNvPr>
          <p:cNvSpPr txBox="1">
            <a:spLocks noChangeArrowheads="1"/>
          </p:cNvSpPr>
          <p:nvPr/>
        </p:nvSpPr>
        <p:spPr bwMode="auto">
          <a:xfrm>
            <a:off x="5952603" y="1531614"/>
            <a:ext cx="13388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0" dirty="0"/>
              <a:t>Imaginary axis</a:t>
            </a:r>
          </a:p>
        </p:txBody>
      </p:sp>
      <p:cxnSp>
        <p:nvCxnSpPr>
          <p:cNvPr id="93" name="Straight Arrow Connector 92">
            <a:extLst>
              <a:ext uri="{FF2B5EF4-FFF2-40B4-BE49-F238E27FC236}">
                <a16:creationId xmlns:a16="http://schemas.microsoft.com/office/drawing/2014/main" id="{3011FE0D-4C08-46AA-854E-5AC371332C57}"/>
              </a:ext>
            </a:extLst>
          </p:cNvPr>
          <p:cNvCxnSpPr>
            <a:cxnSpLocks/>
          </p:cNvCxnSpPr>
          <p:nvPr/>
        </p:nvCxnSpPr>
        <p:spPr bwMode="auto">
          <a:xfrm>
            <a:off x="6654006" y="3662429"/>
            <a:ext cx="138145" cy="0"/>
          </a:xfrm>
          <a:prstGeom prst="straightConnector1">
            <a:avLst/>
          </a:prstGeom>
          <a:noFill/>
          <a:ln w="25400" cap="flat" cmpd="sng" algn="ctr">
            <a:solidFill>
              <a:srgbClr val="FF0000"/>
            </a:solidFill>
            <a:prstDash val="solid"/>
            <a:round/>
            <a:headEnd type="none" w="med" len="med"/>
            <a:tailEnd type="triangle" w="med"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 name="Group 1"/>
          <p:cNvGrpSpPr>
            <a:grpSpLocks noChangeAspect="1"/>
          </p:cNvGrpSpPr>
          <p:nvPr/>
        </p:nvGrpSpPr>
        <p:grpSpPr>
          <a:xfrm>
            <a:off x="447434" y="3603727"/>
            <a:ext cx="1264655" cy="722376"/>
            <a:chOff x="-103076" y="3603727"/>
            <a:chExt cx="1929171" cy="1101949"/>
          </a:xfrm>
        </p:grpSpPr>
        <p:cxnSp>
          <p:nvCxnSpPr>
            <p:cNvPr id="37" name="Straight Arrow Connector 36"/>
            <p:cNvCxnSpPr/>
            <p:nvPr/>
          </p:nvCxnSpPr>
          <p:spPr bwMode="auto">
            <a:xfrm rot="600000" flipV="1">
              <a:off x="1148066" y="3603727"/>
              <a:ext cx="678029" cy="1101949"/>
            </a:xfrm>
            <a:prstGeom prst="straightConnector1">
              <a:avLst/>
            </a:prstGeom>
            <a:noFill/>
            <a:ln w="50800" cap="flat" cmpd="dbl" algn="ctr">
              <a:solidFill>
                <a:srgbClr val="C00000"/>
              </a:solidFill>
              <a:prstDash val="solid"/>
              <a:round/>
              <a:headEnd type="none" w="med" len="med"/>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Rectangle 45"/>
            <p:cNvSpPr/>
            <p:nvPr/>
          </p:nvSpPr>
          <p:spPr>
            <a:xfrm rot="18852224">
              <a:off x="1115135" y="3819511"/>
              <a:ext cx="463588" cy="276999"/>
            </a:xfrm>
            <a:prstGeom prst="rect">
              <a:avLst/>
            </a:prstGeom>
          </p:spPr>
          <p:txBody>
            <a:bodyPr wrap="none">
              <a:spAutoFit/>
            </a:bodyPr>
            <a:lstStyle/>
            <a:p>
              <a:r>
                <a:rPr lang="en-US" sz="1200" dirty="0">
                  <a:solidFill>
                    <a:srgbClr val="C00000"/>
                  </a:solidFill>
                  <a:latin typeface="Courier New" pitchFamily="49" charset="0"/>
                  <a:cs typeface="Courier New" pitchFamily="49" charset="0"/>
                </a:rPr>
                <a:t>282</a:t>
              </a:r>
              <a:endParaRPr lang="en-US" sz="1200" dirty="0">
                <a:solidFill>
                  <a:srgbClr val="C00000"/>
                </a:solidFill>
              </a:endParaRPr>
            </a:p>
          </p:txBody>
        </p:sp>
        <p:cxnSp>
          <p:nvCxnSpPr>
            <p:cNvPr id="49" name="Straight Connector 48"/>
            <p:cNvCxnSpPr/>
            <p:nvPr/>
          </p:nvCxnSpPr>
          <p:spPr bwMode="auto">
            <a:xfrm>
              <a:off x="1081714" y="4620960"/>
              <a:ext cx="681037"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Freeform 54"/>
            <p:cNvSpPr/>
            <p:nvPr/>
          </p:nvSpPr>
          <p:spPr>
            <a:xfrm>
              <a:off x="1422232" y="4241152"/>
              <a:ext cx="192160" cy="379808"/>
            </a:xfrm>
            <a:custGeom>
              <a:avLst/>
              <a:gdLst>
                <a:gd name="connsiteX0" fmla="*/ 0 w 266700"/>
                <a:gd name="connsiteY0" fmla="*/ 0 h 419100"/>
                <a:gd name="connsiteX1" fmla="*/ 180975 w 266700"/>
                <a:gd name="connsiteY1" fmla="*/ 142875 h 419100"/>
                <a:gd name="connsiteX2" fmla="*/ 266700 w 266700"/>
                <a:gd name="connsiteY2" fmla="*/ 419100 h 419100"/>
              </a:gdLst>
              <a:ahLst/>
              <a:cxnLst>
                <a:cxn ang="0">
                  <a:pos x="connsiteX0" y="connsiteY0"/>
                </a:cxn>
                <a:cxn ang="0">
                  <a:pos x="connsiteX1" y="connsiteY1"/>
                </a:cxn>
                <a:cxn ang="0">
                  <a:pos x="connsiteX2" y="connsiteY2"/>
                </a:cxn>
              </a:cxnLst>
              <a:rect l="l" t="t" r="r" b="b"/>
              <a:pathLst>
                <a:path w="266700" h="419100">
                  <a:moveTo>
                    <a:pt x="0" y="0"/>
                  </a:moveTo>
                  <a:cubicBezTo>
                    <a:pt x="68262" y="36512"/>
                    <a:pt x="136525" y="73025"/>
                    <a:pt x="180975" y="142875"/>
                  </a:cubicBezTo>
                  <a:cubicBezTo>
                    <a:pt x="225425" y="212725"/>
                    <a:pt x="246062" y="315912"/>
                    <a:pt x="266700" y="419100"/>
                  </a:cubicBezTo>
                </a:path>
              </a:pathLst>
            </a:custGeom>
            <a:ln>
              <a:solidFill>
                <a:schemeClr val="tx1"/>
              </a:solid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C00000"/>
                </a:solidFill>
                <a:effectLst/>
                <a:latin typeface="Helvetica" pitchFamily="34" charset="0"/>
              </a:endParaRPr>
            </a:p>
          </p:txBody>
        </p:sp>
        <p:sp>
          <p:nvSpPr>
            <p:cNvPr id="56" name="Rectangle 55"/>
            <p:cNvSpPr/>
            <p:nvPr/>
          </p:nvSpPr>
          <p:spPr>
            <a:xfrm>
              <a:off x="1278554" y="4253436"/>
              <a:ext cx="463588" cy="276999"/>
            </a:xfrm>
            <a:prstGeom prst="rect">
              <a:avLst/>
            </a:prstGeom>
          </p:spPr>
          <p:txBody>
            <a:bodyPr wrap="none">
              <a:spAutoFit/>
            </a:bodyPr>
            <a:lstStyle/>
            <a:p>
              <a:r>
                <a:rPr lang="en-US" sz="1200" dirty="0">
                  <a:solidFill>
                    <a:srgbClr val="C00000"/>
                  </a:solidFill>
                  <a:latin typeface="Courier New" pitchFamily="49" charset="0"/>
                  <a:cs typeface="Courier New" pitchFamily="49" charset="0"/>
                </a:rPr>
                <a:t>48°</a:t>
              </a:r>
              <a:endParaRPr lang="en-US" sz="1200" dirty="0">
                <a:solidFill>
                  <a:srgbClr val="C00000"/>
                </a:solidFill>
              </a:endParaRPr>
            </a:p>
          </p:txBody>
        </p:sp>
        <p:sp>
          <p:nvSpPr>
            <p:cNvPr id="61" name="Rectangle 60"/>
            <p:cNvSpPr/>
            <p:nvPr/>
          </p:nvSpPr>
          <p:spPr>
            <a:xfrm>
              <a:off x="-103076" y="3868615"/>
              <a:ext cx="1421211" cy="704247"/>
            </a:xfrm>
            <a:prstGeom prst="rect">
              <a:avLst/>
            </a:prstGeom>
            <a:effectLst>
              <a:glow rad="228600">
                <a:schemeClr val="bg1">
                  <a:alpha val="40000"/>
                </a:schemeClr>
              </a:glow>
            </a:effectLst>
          </p:spPr>
          <p:txBody>
            <a:bodyPr wrap="none">
              <a:spAutoFit/>
            </a:bodyPr>
            <a:lstStyle/>
            <a:p>
              <a:r>
                <a:rPr lang="en-US" sz="2400" dirty="0" err="1">
                  <a:solidFill>
                    <a:srgbClr val="C00000"/>
                  </a:solidFill>
                  <a:effectLst>
                    <a:glow rad="228600">
                      <a:schemeClr val="bg1"/>
                    </a:glow>
                  </a:effectLst>
                  <a:latin typeface="Colonna MT" pitchFamily="82" charset="0"/>
                </a:rPr>
                <a:t>f</a:t>
              </a:r>
              <a:r>
                <a:rPr lang="en-US" sz="2400" baseline="-25000" dirty="0" err="1">
                  <a:solidFill>
                    <a:srgbClr val="C00000"/>
                  </a:solidFill>
                  <a:effectLst>
                    <a:glow rad="228600">
                      <a:schemeClr val="bg1"/>
                    </a:glow>
                  </a:effectLst>
                  <a:latin typeface="Colonna MT" pitchFamily="82" charset="0"/>
                </a:rPr>
                <a:t>Hg</a:t>
              </a:r>
              <a:r>
                <a:rPr lang="en-US" sz="2400" dirty="0">
                  <a:solidFill>
                    <a:srgbClr val="C00000"/>
                  </a:solidFill>
                  <a:effectLst>
                    <a:glow rad="228600">
                      <a:schemeClr val="bg1"/>
                    </a:glow>
                  </a:effectLst>
                  <a:latin typeface="Colonna MT" pitchFamily="82" charset="0"/>
                </a:rPr>
                <a:t>(</a:t>
              </a:r>
              <a:r>
                <a:rPr lang="en-US" sz="2400" dirty="0">
                  <a:solidFill>
                    <a:srgbClr val="C00000"/>
                  </a:solidFill>
                  <a:effectLst>
                    <a:glow rad="228600">
                      <a:schemeClr val="bg1"/>
                    </a:glow>
                  </a:effectLst>
                </a:rPr>
                <a:t>-</a:t>
              </a:r>
              <a:r>
                <a:rPr lang="en-US" sz="2400" dirty="0">
                  <a:solidFill>
                    <a:srgbClr val="C00000"/>
                  </a:solidFill>
                  <a:effectLst>
                    <a:glow rad="228600">
                      <a:schemeClr val="bg1"/>
                    </a:glow>
                  </a:effectLst>
                  <a:latin typeface="Colonna MT" pitchFamily="82" charset="0"/>
                </a:rPr>
                <a:t>)*</a:t>
              </a:r>
              <a:endParaRPr lang="en-US" sz="1800" dirty="0">
                <a:solidFill>
                  <a:srgbClr val="C00000"/>
                </a:solidFill>
                <a:effectLst>
                  <a:glow rad="228600">
                    <a:schemeClr val="bg1"/>
                  </a:glow>
                </a:effectLst>
                <a:latin typeface="Colonna MT" pitchFamily="82" charset="0"/>
              </a:endParaRPr>
            </a:p>
          </p:txBody>
        </p:sp>
      </p:grpSp>
      <p:sp>
        <p:nvSpPr>
          <p:cNvPr id="3" name="Rectangle 2">
            <a:extLst>
              <a:ext uri="{FF2B5EF4-FFF2-40B4-BE49-F238E27FC236}">
                <a16:creationId xmlns:a16="http://schemas.microsoft.com/office/drawing/2014/main" id="{5DE5BB19-6E75-440A-B273-61F89476068E}"/>
              </a:ext>
            </a:extLst>
          </p:cNvPr>
          <p:cNvSpPr/>
          <p:nvPr/>
        </p:nvSpPr>
        <p:spPr>
          <a:xfrm>
            <a:off x="5146645" y="3503718"/>
            <a:ext cx="300083" cy="523220"/>
          </a:xfrm>
          <a:prstGeom prst="rect">
            <a:avLst/>
          </a:prstGeom>
        </p:spPr>
        <p:txBody>
          <a:bodyPr wrap="none">
            <a:spAutoFit/>
          </a:bodyPr>
          <a:lstStyle/>
          <a:p>
            <a:r>
              <a:rPr lang="en-US" dirty="0">
                <a:solidFill>
                  <a:srgbClr val="C00000"/>
                </a:solidFill>
                <a:effectLst>
                  <a:glow rad="228600">
                    <a:schemeClr val="bg1"/>
                  </a:glow>
                </a:effectLst>
                <a:latin typeface="Colonna MT" pitchFamily="82" charset="0"/>
              </a:rPr>
              <a:t>-</a:t>
            </a:r>
            <a:endParaRPr lang="en-US" dirty="0"/>
          </a:p>
        </p:txBody>
      </p:sp>
    </p:spTree>
    <p:extLst>
      <p:ext uri="{BB962C8B-B14F-4D97-AF65-F5344CB8AC3E}">
        <p14:creationId xmlns:p14="http://schemas.microsoft.com/office/powerpoint/2010/main" val="38663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44444E-6 7.40741E-7 L 0.52986 -0.03287 " pathEditMode="relative" rAng="0" ptsTypes="AA">
                                      <p:cBhvr>
                                        <p:cTn id="6" dur="2000" fill="hold"/>
                                        <p:tgtEl>
                                          <p:spTgt spid="2"/>
                                        </p:tgtEl>
                                        <p:attrNameLst>
                                          <p:attrName>ppt_x</p:attrName>
                                          <p:attrName>ppt_y</p:attrName>
                                        </p:attrNameLst>
                                      </p:cBhvr>
                                      <p:rCtr x="26493" y="-1644"/>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97" name="Picture 49" descr="fprime"/>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833"/>
          <a:stretch/>
        </p:blipFill>
        <p:spPr>
          <a:xfrm>
            <a:off x="1618119" y="1220789"/>
            <a:ext cx="5822950" cy="29423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2" name="Rectangle 2"/>
          <p:cNvSpPr>
            <a:spLocks noGrp="1" noChangeArrowheads="1"/>
          </p:cNvSpPr>
          <p:nvPr>
            <p:ph type="title"/>
          </p:nvPr>
        </p:nvSpPr>
        <p:spPr>
          <a:xfrm>
            <a:off x="162046" y="193676"/>
            <a:ext cx="8710948" cy="813322"/>
          </a:xfrm>
        </p:spPr>
        <p:txBody>
          <a:bodyPr/>
          <a:lstStyle/>
          <a:p>
            <a:pPr algn="l" eaLnBrk="1" hangingPunct="1"/>
            <a:r>
              <a:rPr lang="en-US" sz="3200" b="1" dirty="0">
                <a:latin typeface="Helvetica" pitchFamily="34" charset="0"/>
              </a:rPr>
              <a:t>Each </a:t>
            </a:r>
            <a:r>
              <a:rPr lang="en-US" sz="3200" b="1" dirty="0">
                <a:latin typeface="Symbol" pitchFamily="18" charset="2"/>
              </a:rPr>
              <a:t>l </a:t>
            </a:r>
            <a:r>
              <a:rPr lang="en-US" sz="3200" b="1" dirty="0">
                <a:latin typeface="Helvetica" pitchFamily="34" charset="0"/>
              </a:rPr>
              <a:t>produces a different  </a:t>
            </a:r>
            <a:r>
              <a:rPr lang="en-US" sz="3200" b="1" dirty="0">
                <a:solidFill>
                  <a:srgbClr val="9900CC"/>
                </a:solidFill>
                <a:latin typeface="Helvetica" pitchFamily="34" charset="0"/>
              </a:rPr>
              <a:t>f’</a:t>
            </a:r>
            <a:r>
              <a:rPr lang="en-US" sz="3200" b="1" dirty="0">
                <a:latin typeface="Helvetica" pitchFamily="34" charset="0"/>
              </a:rPr>
              <a:t> and </a:t>
            </a:r>
            <a:r>
              <a:rPr lang="en-US" sz="3200" b="1" dirty="0">
                <a:solidFill>
                  <a:srgbClr val="FF9900"/>
                </a:solidFill>
                <a:latin typeface="Helvetica" pitchFamily="34" charset="0"/>
              </a:rPr>
              <a:t>f”</a:t>
            </a:r>
            <a:r>
              <a:rPr lang="en-US" sz="3200" b="1" dirty="0">
                <a:latin typeface="Helvetica" pitchFamily="34" charset="0"/>
              </a:rPr>
              <a:t>, </a:t>
            </a:r>
            <a:br>
              <a:rPr lang="en-US" sz="3200" b="1" dirty="0">
                <a:latin typeface="Helvetica" pitchFamily="34" charset="0"/>
              </a:rPr>
            </a:br>
            <a:r>
              <a:rPr lang="en-US" sz="3200" b="1" dirty="0">
                <a:latin typeface="Helvetica" pitchFamily="34" charset="0"/>
              </a:rPr>
              <a:t>hence a different </a:t>
            </a:r>
            <a:r>
              <a:rPr lang="en-US" sz="3200" b="1" dirty="0" err="1">
                <a:solidFill>
                  <a:srgbClr val="FF0000"/>
                </a:solidFill>
                <a:latin typeface="Helvetica" pitchFamily="34" charset="0"/>
              </a:rPr>
              <a:t>f</a:t>
            </a:r>
            <a:r>
              <a:rPr lang="en-US" sz="3200" b="1" baseline="-25000" dirty="0" err="1">
                <a:solidFill>
                  <a:srgbClr val="FF0000"/>
                </a:solidFill>
                <a:latin typeface="Helvetica" pitchFamily="34" charset="0"/>
              </a:rPr>
              <a:t>H</a:t>
            </a:r>
            <a:r>
              <a:rPr lang="en-US" sz="3200" b="1" dirty="0">
                <a:latin typeface="Helvetica" pitchFamily="34" charset="0"/>
              </a:rPr>
              <a:t>  amplitude and phase.</a:t>
            </a:r>
            <a:r>
              <a:rPr lang="en-US" sz="2400" b="1" dirty="0">
                <a:latin typeface="Helvetica" pitchFamily="34" charset="0"/>
              </a:rPr>
              <a:t> </a:t>
            </a:r>
          </a:p>
        </p:txBody>
      </p:sp>
      <p:sp>
        <p:nvSpPr>
          <p:cNvPr id="40963" name="Line 5"/>
          <p:cNvSpPr>
            <a:spLocks noChangeShapeType="1"/>
          </p:cNvSpPr>
          <p:nvPr/>
        </p:nvSpPr>
        <p:spPr bwMode="auto">
          <a:xfrm>
            <a:off x="5286306" y="5071729"/>
            <a:ext cx="4763" cy="1546225"/>
          </a:xfrm>
          <a:prstGeom prst="line">
            <a:avLst/>
          </a:prstGeom>
          <a:noFill/>
          <a:ln w="12700">
            <a:solidFill>
              <a:schemeClr val="tx1">
                <a:lumMod val="50000"/>
                <a:lumOff val="50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19498" name="Line 10"/>
          <p:cNvSpPr>
            <a:spLocks noChangeShapeType="1"/>
          </p:cNvSpPr>
          <p:nvPr/>
        </p:nvSpPr>
        <p:spPr bwMode="auto">
          <a:xfrm rot="20258725" flipV="1">
            <a:off x="5158244" y="5403516"/>
            <a:ext cx="827087" cy="534988"/>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5C1F00"/>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19495" name="Line 7"/>
          <p:cNvSpPr>
            <a:spLocks noChangeShapeType="1"/>
          </p:cNvSpPr>
          <p:nvPr/>
        </p:nvSpPr>
        <p:spPr bwMode="auto">
          <a:xfrm rot="-1341275">
            <a:off x="5248731" y="5854366"/>
            <a:ext cx="1160463" cy="1588"/>
          </a:xfrm>
          <a:prstGeom prst="line">
            <a:avLst/>
          </a:prstGeom>
          <a:noFill/>
          <a:ln w="38100">
            <a:solidFill>
              <a:srgbClr val="9933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990000"/>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19496" name="Line 8"/>
          <p:cNvSpPr>
            <a:spLocks noChangeShapeType="1"/>
          </p:cNvSpPr>
          <p:nvPr/>
        </p:nvSpPr>
        <p:spPr bwMode="auto">
          <a:xfrm rot="14858725" flipV="1">
            <a:off x="5689263" y="5518610"/>
            <a:ext cx="554037" cy="3175"/>
          </a:xfrm>
          <a:prstGeom prst="line">
            <a:avLst/>
          </a:prstGeom>
          <a:noFill/>
          <a:ln w="38100">
            <a:solidFill>
              <a:srgbClr val="9933FF"/>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5C1F99"/>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19497" name="Line 9"/>
          <p:cNvSpPr>
            <a:spLocks noChangeShapeType="1"/>
          </p:cNvSpPr>
          <p:nvPr/>
        </p:nvSpPr>
        <p:spPr bwMode="auto">
          <a:xfrm rot="20258725" flipH="1">
            <a:off x="6063119" y="5701966"/>
            <a:ext cx="300037" cy="1588"/>
          </a:xfrm>
          <a:prstGeom prst="line">
            <a:avLst/>
          </a:prstGeom>
          <a:noFill/>
          <a:ln w="38100">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995C1F"/>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19499" name="Text Box 11"/>
          <p:cNvSpPr txBox="1">
            <a:spLocks noChangeArrowheads="1"/>
          </p:cNvSpPr>
          <p:nvPr/>
        </p:nvSpPr>
        <p:spPr bwMode="auto">
          <a:xfrm rot="-1341275">
            <a:off x="5923419" y="5089191"/>
            <a:ext cx="603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9933FF"/>
                </a:solidFill>
                <a:effectLst/>
                <a:uLnTx/>
                <a:uFillTx/>
                <a:latin typeface="Helvetica" pitchFamily="34" charset="0"/>
                <a:ea typeface="+mn-ea"/>
                <a:cs typeface="+mn-cs"/>
              </a:rPr>
              <a:t>f”</a:t>
            </a:r>
          </a:p>
        </p:txBody>
      </p:sp>
      <p:sp>
        <p:nvSpPr>
          <p:cNvPr id="319500" name="Text Box 12"/>
          <p:cNvSpPr txBox="1">
            <a:spLocks noChangeArrowheads="1"/>
          </p:cNvSpPr>
          <p:nvPr/>
        </p:nvSpPr>
        <p:spPr bwMode="auto">
          <a:xfrm rot="-1341275">
            <a:off x="6201231" y="5619416"/>
            <a:ext cx="4016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9933"/>
                </a:solidFill>
                <a:effectLst/>
                <a:uLnTx/>
                <a:uFillTx/>
                <a:latin typeface="Helvetica" pitchFamily="34" charset="0"/>
                <a:ea typeface="+mn-ea"/>
                <a:cs typeface="+mn-cs"/>
              </a:rPr>
              <a:t>f’</a:t>
            </a:r>
          </a:p>
        </p:txBody>
      </p:sp>
      <p:sp>
        <p:nvSpPr>
          <p:cNvPr id="319501" name="Text Box 13"/>
          <p:cNvSpPr txBox="1">
            <a:spLocks noChangeArrowheads="1"/>
          </p:cNvSpPr>
          <p:nvPr/>
        </p:nvSpPr>
        <p:spPr bwMode="auto">
          <a:xfrm rot="-1341275">
            <a:off x="5567819" y="5879766"/>
            <a:ext cx="4270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993300"/>
                </a:solidFill>
                <a:effectLst/>
                <a:uLnTx/>
                <a:uFillTx/>
                <a:latin typeface="Helvetica" pitchFamily="34" charset="0"/>
                <a:ea typeface="+mn-ea"/>
                <a:cs typeface="+mn-cs"/>
              </a:rPr>
              <a:t>f</a:t>
            </a:r>
            <a:r>
              <a:rPr kumimoji="0" lang="en-US" sz="1600" b="1" i="0" u="none" strike="noStrike" kern="1200" cap="none" spc="0" normalizeH="0" baseline="0" noProof="0" dirty="0" err="1">
                <a:ln>
                  <a:noFill/>
                </a:ln>
                <a:solidFill>
                  <a:srgbClr val="993300"/>
                </a:solidFill>
                <a:effectLst/>
                <a:uLnTx/>
                <a:uFillTx/>
                <a:latin typeface="Helvetica" pitchFamily="34" charset="0"/>
                <a:ea typeface="+mn-ea"/>
                <a:cs typeface="+mn-cs"/>
              </a:rPr>
              <a:t>o</a:t>
            </a:r>
            <a:endParaRPr kumimoji="0" lang="en-US" sz="2800" b="0" i="0" u="none" strike="noStrike" kern="1200" cap="none" spc="0" normalizeH="0" baseline="0" noProof="0" dirty="0">
              <a:ln>
                <a:noFill/>
              </a:ln>
              <a:solidFill>
                <a:srgbClr val="993300"/>
              </a:solidFill>
              <a:effectLst/>
              <a:uLnTx/>
              <a:uFillTx/>
              <a:latin typeface="Helvetica" pitchFamily="34" charset="0"/>
              <a:ea typeface="+mn-ea"/>
              <a:cs typeface="+mn-cs"/>
            </a:endParaRPr>
          </a:p>
        </p:txBody>
      </p:sp>
      <p:sp>
        <p:nvSpPr>
          <p:cNvPr id="40971" name="Text Box 14"/>
          <p:cNvSpPr txBox="1">
            <a:spLocks noChangeArrowheads="1"/>
          </p:cNvSpPr>
          <p:nvPr/>
        </p:nvSpPr>
        <p:spPr bwMode="auto">
          <a:xfrm>
            <a:off x="5359856" y="4841541"/>
            <a:ext cx="97494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Helvetica" pitchFamily="34" charset="0"/>
                <a:ea typeface="+mn-ea"/>
                <a:cs typeface="+mn-cs"/>
              </a:rPr>
              <a:t>f</a:t>
            </a:r>
            <a:r>
              <a:rPr kumimoji="0" lang="en-US" sz="2000" b="1" i="0" u="none" strike="noStrike" kern="1200" cap="none" spc="0" normalizeH="0" baseline="-25000" noProof="0" dirty="0" err="1">
                <a:ln>
                  <a:noFill/>
                </a:ln>
                <a:solidFill>
                  <a:srgbClr val="FF0000"/>
                </a:solidFill>
                <a:effectLst/>
                <a:uLnTx/>
                <a:uFillTx/>
                <a:latin typeface="Helvetica" pitchFamily="34" charset="0"/>
                <a:ea typeface="+mn-ea"/>
                <a:cs typeface="+mn-cs"/>
              </a:rPr>
              <a:t>H</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a:t>
            </a:r>
            <a:r>
              <a:rPr kumimoji="0" lang="en-US" sz="1600" b="0" i="0" u="none" strike="noStrike" kern="1200" cap="none" spc="0" normalizeH="0" baseline="0" noProof="0" dirty="0">
                <a:ln>
                  <a:noFill/>
                </a:ln>
                <a:solidFill>
                  <a:srgbClr val="000000"/>
                </a:solidFill>
                <a:effectLst/>
                <a:uLnTx/>
                <a:uFillTx/>
                <a:latin typeface="Helvetica" pitchFamily="34" charset="0"/>
                <a:ea typeface="+mn-ea"/>
                <a:cs typeface="+mn-cs"/>
              </a:rPr>
              <a:t>peak</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a:t>
            </a:r>
          </a:p>
        </p:txBody>
      </p:sp>
      <p:sp>
        <p:nvSpPr>
          <p:cNvPr id="40972" name="Text Box 24"/>
          <p:cNvSpPr txBox="1">
            <a:spLocks noChangeArrowheads="1"/>
          </p:cNvSpPr>
          <p:nvPr/>
        </p:nvSpPr>
        <p:spPr bwMode="auto">
          <a:xfrm>
            <a:off x="3021469" y="4841541"/>
            <a:ext cx="13388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Helvetica" pitchFamily="34" charset="0"/>
                <a:ea typeface="+mn-ea"/>
                <a:cs typeface="+mn-cs"/>
              </a:rPr>
              <a:t>f</a:t>
            </a:r>
            <a:r>
              <a:rPr kumimoji="0" lang="en-US" sz="2000" b="1" i="0" u="none" strike="noStrike" kern="1200" cap="none" spc="0" normalizeH="0" baseline="-25000" noProof="0" dirty="0" err="1">
                <a:ln>
                  <a:noFill/>
                </a:ln>
                <a:solidFill>
                  <a:srgbClr val="FF0000"/>
                </a:solidFill>
                <a:effectLst/>
                <a:uLnTx/>
                <a:uFillTx/>
                <a:latin typeface="Helvetica" pitchFamily="34" charset="0"/>
                <a:ea typeface="+mn-ea"/>
                <a:cs typeface="+mn-cs"/>
              </a:rPr>
              <a:t>H</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a:t>
            </a:r>
            <a:r>
              <a:rPr kumimoji="0" lang="en-US" sz="1600" b="0" i="0" u="none" strike="noStrike" kern="1200" cap="none" spc="0" normalizeH="0" baseline="0" noProof="0" dirty="0">
                <a:ln>
                  <a:noFill/>
                </a:ln>
                <a:solidFill>
                  <a:srgbClr val="000000"/>
                </a:solidFill>
                <a:effectLst/>
                <a:uLnTx/>
                <a:uFillTx/>
                <a:latin typeface="Helvetica" pitchFamily="34" charset="0"/>
                <a:ea typeface="+mn-ea"/>
                <a:cs typeface="+mn-cs"/>
              </a:rPr>
              <a:t>inflection</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a:t>
            </a:r>
          </a:p>
        </p:txBody>
      </p:sp>
      <p:sp>
        <p:nvSpPr>
          <p:cNvPr id="319540" name="Line 52"/>
          <p:cNvSpPr>
            <a:spLocks noChangeShapeType="1"/>
          </p:cNvSpPr>
          <p:nvPr/>
        </p:nvSpPr>
        <p:spPr bwMode="auto">
          <a:xfrm>
            <a:off x="7579181" y="5079666"/>
            <a:ext cx="4763" cy="1546225"/>
          </a:xfrm>
          <a:prstGeom prst="line">
            <a:avLst/>
          </a:prstGeom>
          <a:noFill/>
          <a:ln w="12700">
            <a:solidFill>
              <a:schemeClr val="tx1">
                <a:lumMod val="50000"/>
                <a:lumOff val="50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19542" name="Line 54"/>
          <p:cNvSpPr>
            <a:spLocks noChangeShapeType="1"/>
          </p:cNvSpPr>
          <p:nvPr/>
        </p:nvSpPr>
        <p:spPr bwMode="auto">
          <a:xfrm rot="-1231485">
            <a:off x="7558544" y="5859129"/>
            <a:ext cx="1160462" cy="1587"/>
          </a:xfrm>
          <a:prstGeom prst="line">
            <a:avLst/>
          </a:prstGeom>
          <a:noFill/>
          <a:ln w="38100">
            <a:solidFill>
              <a:srgbClr val="9933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990000"/>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19543" name="Line 55"/>
          <p:cNvSpPr>
            <a:spLocks noChangeShapeType="1"/>
          </p:cNvSpPr>
          <p:nvPr/>
        </p:nvSpPr>
        <p:spPr bwMode="auto">
          <a:xfrm rot="14968515" flipV="1">
            <a:off x="8244344" y="5532103"/>
            <a:ext cx="425450" cy="3175"/>
          </a:xfrm>
          <a:prstGeom prst="line">
            <a:avLst/>
          </a:prstGeom>
          <a:noFill/>
          <a:ln w="38100">
            <a:solidFill>
              <a:srgbClr val="9933FF"/>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5C1F99"/>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19545" name="Line 57"/>
          <p:cNvSpPr>
            <a:spLocks noChangeShapeType="1"/>
          </p:cNvSpPr>
          <p:nvPr/>
        </p:nvSpPr>
        <p:spPr bwMode="auto">
          <a:xfrm rot="20368515" flipV="1">
            <a:off x="7498219" y="5525754"/>
            <a:ext cx="976312" cy="377825"/>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5C1F00"/>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19546" name="Text Box 58"/>
          <p:cNvSpPr txBox="1">
            <a:spLocks noChangeArrowheads="1"/>
          </p:cNvSpPr>
          <p:nvPr/>
        </p:nvSpPr>
        <p:spPr bwMode="auto">
          <a:xfrm rot="-1231485">
            <a:off x="8423731" y="5198729"/>
            <a:ext cx="603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9933FF"/>
                </a:solidFill>
                <a:effectLst/>
                <a:uLnTx/>
                <a:uFillTx/>
                <a:latin typeface="Helvetica" pitchFamily="34" charset="0"/>
                <a:ea typeface="+mn-ea"/>
                <a:cs typeface="+mn-cs"/>
              </a:rPr>
              <a:t>f”</a:t>
            </a:r>
          </a:p>
        </p:txBody>
      </p:sp>
      <p:sp>
        <p:nvSpPr>
          <p:cNvPr id="319547" name="Text Box 59"/>
          <p:cNvSpPr txBox="1">
            <a:spLocks noChangeArrowheads="1"/>
          </p:cNvSpPr>
          <p:nvPr/>
        </p:nvSpPr>
        <p:spPr bwMode="auto">
          <a:xfrm rot="-1231485">
            <a:off x="8509456" y="5643229"/>
            <a:ext cx="4016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9933"/>
                </a:solidFill>
                <a:effectLst/>
                <a:uLnTx/>
                <a:uFillTx/>
                <a:latin typeface="Helvetica" pitchFamily="34" charset="0"/>
                <a:ea typeface="+mn-ea"/>
                <a:cs typeface="+mn-cs"/>
              </a:rPr>
              <a:t>f’</a:t>
            </a:r>
          </a:p>
        </p:txBody>
      </p:sp>
      <p:sp>
        <p:nvSpPr>
          <p:cNvPr id="319548" name="Text Box 60"/>
          <p:cNvSpPr txBox="1">
            <a:spLocks noChangeArrowheads="1"/>
          </p:cNvSpPr>
          <p:nvPr/>
        </p:nvSpPr>
        <p:spPr bwMode="auto">
          <a:xfrm rot="-1231485">
            <a:off x="7868106" y="5882941"/>
            <a:ext cx="4270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993300"/>
                </a:solidFill>
                <a:effectLst/>
                <a:uLnTx/>
                <a:uFillTx/>
                <a:latin typeface="Helvetica" pitchFamily="34" charset="0"/>
                <a:ea typeface="+mn-ea"/>
                <a:cs typeface="+mn-cs"/>
              </a:rPr>
              <a:t>f</a:t>
            </a:r>
            <a:r>
              <a:rPr kumimoji="0" lang="en-US" sz="1600" b="1" i="0" u="none" strike="noStrike" kern="1200" cap="none" spc="0" normalizeH="0" baseline="0" noProof="0" dirty="0" err="1">
                <a:ln>
                  <a:noFill/>
                </a:ln>
                <a:solidFill>
                  <a:srgbClr val="993300"/>
                </a:solidFill>
                <a:effectLst/>
                <a:uLnTx/>
                <a:uFillTx/>
                <a:latin typeface="Helvetica" pitchFamily="34" charset="0"/>
                <a:ea typeface="+mn-ea"/>
                <a:cs typeface="+mn-cs"/>
              </a:rPr>
              <a:t>o</a:t>
            </a:r>
            <a:endParaRPr kumimoji="0" lang="en-US" sz="2800" b="0" i="0" u="none" strike="noStrike" kern="1200" cap="none" spc="0" normalizeH="0" baseline="0" noProof="0" dirty="0">
              <a:ln>
                <a:noFill/>
              </a:ln>
              <a:solidFill>
                <a:srgbClr val="993300"/>
              </a:solidFill>
              <a:effectLst/>
              <a:uLnTx/>
              <a:uFillTx/>
              <a:latin typeface="Helvetica" pitchFamily="34" charset="0"/>
              <a:ea typeface="+mn-ea"/>
              <a:cs typeface="+mn-cs"/>
            </a:endParaRPr>
          </a:p>
        </p:txBody>
      </p:sp>
      <p:sp>
        <p:nvSpPr>
          <p:cNvPr id="40981" name="Line 61"/>
          <p:cNvSpPr>
            <a:spLocks noChangeShapeType="1"/>
          </p:cNvSpPr>
          <p:nvPr/>
        </p:nvSpPr>
        <p:spPr bwMode="auto">
          <a:xfrm>
            <a:off x="2935744" y="5089191"/>
            <a:ext cx="4762" cy="1546225"/>
          </a:xfrm>
          <a:prstGeom prst="line">
            <a:avLst/>
          </a:prstGeom>
          <a:noFill/>
          <a:ln w="12700">
            <a:solidFill>
              <a:schemeClr val="tx1">
                <a:lumMod val="50000"/>
                <a:lumOff val="50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19551" name="Line 63"/>
          <p:cNvSpPr>
            <a:spLocks noChangeShapeType="1"/>
          </p:cNvSpPr>
          <p:nvPr/>
        </p:nvSpPr>
        <p:spPr bwMode="auto">
          <a:xfrm rot="-1260000">
            <a:off x="2884944" y="5873416"/>
            <a:ext cx="1160462" cy="1588"/>
          </a:xfrm>
          <a:prstGeom prst="line">
            <a:avLst/>
          </a:prstGeom>
          <a:noFill/>
          <a:ln w="38100">
            <a:solidFill>
              <a:srgbClr val="9933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990000"/>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19552" name="Line 64"/>
          <p:cNvSpPr>
            <a:spLocks noChangeShapeType="1"/>
          </p:cNvSpPr>
          <p:nvPr/>
        </p:nvSpPr>
        <p:spPr bwMode="auto">
          <a:xfrm rot="14940000" flipV="1">
            <a:off x="3408025" y="5740860"/>
            <a:ext cx="223837" cy="3175"/>
          </a:xfrm>
          <a:prstGeom prst="line">
            <a:avLst/>
          </a:prstGeom>
          <a:noFill/>
          <a:ln w="38100">
            <a:solidFill>
              <a:srgbClr val="9933FF"/>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5C1F99"/>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19553" name="Line 65"/>
          <p:cNvSpPr>
            <a:spLocks noChangeShapeType="1"/>
          </p:cNvSpPr>
          <p:nvPr/>
        </p:nvSpPr>
        <p:spPr bwMode="auto">
          <a:xfrm rot="-1260000" flipH="1" flipV="1">
            <a:off x="3524706" y="5759116"/>
            <a:ext cx="465138" cy="4763"/>
          </a:xfrm>
          <a:prstGeom prst="line">
            <a:avLst/>
          </a:prstGeom>
          <a:noFill/>
          <a:ln w="38100">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995C1F"/>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19554" name="Line 66"/>
          <p:cNvSpPr>
            <a:spLocks noChangeShapeType="1"/>
          </p:cNvSpPr>
          <p:nvPr/>
        </p:nvSpPr>
        <p:spPr bwMode="auto">
          <a:xfrm rot="20340000" flipV="1">
            <a:off x="2864306" y="5757529"/>
            <a:ext cx="669925" cy="21113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5C1F00"/>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19555" name="Text Box 67"/>
          <p:cNvSpPr txBox="1">
            <a:spLocks noChangeArrowheads="1"/>
          </p:cNvSpPr>
          <p:nvPr/>
        </p:nvSpPr>
        <p:spPr bwMode="auto">
          <a:xfrm rot="-1260000">
            <a:off x="3837444" y="5652754"/>
            <a:ext cx="4016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9933"/>
                </a:solidFill>
                <a:effectLst/>
                <a:uLnTx/>
                <a:uFillTx/>
                <a:latin typeface="Helvetica" pitchFamily="34" charset="0"/>
                <a:ea typeface="+mn-ea"/>
                <a:cs typeface="+mn-cs"/>
              </a:rPr>
              <a:t>f’</a:t>
            </a:r>
          </a:p>
        </p:txBody>
      </p:sp>
      <p:sp>
        <p:nvSpPr>
          <p:cNvPr id="319556" name="Text Box 68"/>
          <p:cNvSpPr txBox="1">
            <a:spLocks noChangeArrowheads="1"/>
          </p:cNvSpPr>
          <p:nvPr/>
        </p:nvSpPr>
        <p:spPr bwMode="auto">
          <a:xfrm rot="-1260000">
            <a:off x="3197681" y="5898816"/>
            <a:ext cx="4270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993300"/>
                </a:solidFill>
                <a:effectLst/>
                <a:uLnTx/>
                <a:uFillTx/>
                <a:latin typeface="Helvetica" pitchFamily="34" charset="0"/>
                <a:ea typeface="+mn-ea"/>
                <a:cs typeface="+mn-cs"/>
              </a:rPr>
              <a:t>f</a:t>
            </a:r>
            <a:r>
              <a:rPr kumimoji="0" lang="en-US" sz="1600" b="1" i="0" u="none" strike="noStrike" kern="1200" cap="none" spc="0" normalizeH="0" baseline="0" noProof="0" dirty="0" err="1">
                <a:ln>
                  <a:noFill/>
                </a:ln>
                <a:solidFill>
                  <a:srgbClr val="993300"/>
                </a:solidFill>
                <a:effectLst/>
                <a:uLnTx/>
                <a:uFillTx/>
                <a:latin typeface="Helvetica" pitchFamily="34" charset="0"/>
                <a:ea typeface="+mn-ea"/>
                <a:cs typeface="+mn-cs"/>
              </a:rPr>
              <a:t>o</a:t>
            </a:r>
            <a:endParaRPr kumimoji="0" lang="en-US" sz="2800" b="0" i="0" u="none" strike="noStrike" kern="1200" cap="none" spc="0" normalizeH="0" baseline="0" noProof="0" dirty="0">
              <a:ln>
                <a:noFill/>
              </a:ln>
              <a:solidFill>
                <a:srgbClr val="993300"/>
              </a:solidFill>
              <a:effectLst/>
              <a:uLnTx/>
              <a:uFillTx/>
              <a:latin typeface="Helvetica" pitchFamily="34" charset="0"/>
              <a:ea typeface="+mn-ea"/>
              <a:cs typeface="+mn-cs"/>
            </a:endParaRPr>
          </a:p>
        </p:txBody>
      </p:sp>
      <p:sp>
        <p:nvSpPr>
          <p:cNvPr id="40988" name="Line 69"/>
          <p:cNvSpPr>
            <a:spLocks noChangeShapeType="1"/>
          </p:cNvSpPr>
          <p:nvPr/>
        </p:nvSpPr>
        <p:spPr bwMode="auto">
          <a:xfrm>
            <a:off x="687844" y="5089191"/>
            <a:ext cx="4762" cy="1546225"/>
          </a:xfrm>
          <a:prstGeom prst="line">
            <a:avLst/>
          </a:prstGeom>
          <a:noFill/>
          <a:ln w="12700">
            <a:solidFill>
              <a:schemeClr val="tx1">
                <a:lumMod val="50000"/>
                <a:lumOff val="50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41007" name="Line 6"/>
          <p:cNvSpPr>
            <a:spLocks noChangeShapeType="1"/>
          </p:cNvSpPr>
          <p:nvPr/>
        </p:nvSpPr>
        <p:spPr bwMode="auto">
          <a:xfrm flipH="1">
            <a:off x="4431169" y="6071060"/>
            <a:ext cx="2120900" cy="0"/>
          </a:xfrm>
          <a:prstGeom prst="line">
            <a:avLst/>
          </a:prstGeom>
          <a:noFill/>
          <a:ln w="12700">
            <a:solidFill>
              <a:schemeClr val="tx1">
                <a:lumMod val="50000"/>
                <a:lumOff val="50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41008" name="Line 53"/>
          <p:cNvSpPr>
            <a:spLocks noChangeShapeType="1"/>
          </p:cNvSpPr>
          <p:nvPr/>
        </p:nvSpPr>
        <p:spPr bwMode="auto">
          <a:xfrm flipH="1">
            <a:off x="6752094" y="6071060"/>
            <a:ext cx="2120900" cy="0"/>
          </a:xfrm>
          <a:prstGeom prst="line">
            <a:avLst/>
          </a:prstGeom>
          <a:noFill/>
          <a:ln w="12700">
            <a:solidFill>
              <a:schemeClr val="tx1">
                <a:lumMod val="50000"/>
                <a:lumOff val="50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41009" name="Line 62"/>
          <p:cNvSpPr>
            <a:spLocks noChangeShapeType="1"/>
          </p:cNvSpPr>
          <p:nvPr/>
        </p:nvSpPr>
        <p:spPr bwMode="auto">
          <a:xfrm flipH="1">
            <a:off x="2108656" y="6071060"/>
            <a:ext cx="2120900" cy="0"/>
          </a:xfrm>
          <a:prstGeom prst="line">
            <a:avLst/>
          </a:prstGeom>
          <a:noFill/>
          <a:ln w="12700">
            <a:solidFill>
              <a:schemeClr val="tx1">
                <a:lumMod val="50000"/>
                <a:lumOff val="50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41010" name="Line 70"/>
          <p:cNvSpPr>
            <a:spLocks noChangeShapeType="1"/>
          </p:cNvSpPr>
          <p:nvPr/>
        </p:nvSpPr>
        <p:spPr bwMode="auto">
          <a:xfrm flipH="1">
            <a:off x="-9069" y="6071060"/>
            <a:ext cx="1962150" cy="0"/>
          </a:xfrm>
          <a:prstGeom prst="line">
            <a:avLst/>
          </a:prstGeom>
          <a:noFill/>
          <a:ln w="12700">
            <a:solidFill>
              <a:schemeClr val="tx1">
                <a:lumMod val="50000"/>
                <a:lumOff val="50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19559" name="Line 71"/>
          <p:cNvSpPr>
            <a:spLocks noChangeShapeType="1"/>
          </p:cNvSpPr>
          <p:nvPr/>
        </p:nvSpPr>
        <p:spPr bwMode="auto">
          <a:xfrm rot="-1258669">
            <a:off x="651331" y="5863891"/>
            <a:ext cx="1160463" cy="1588"/>
          </a:xfrm>
          <a:prstGeom prst="line">
            <a:avLst/>
          </a:prstGeom>
          <a:noFill/>
          <a:ln w="38100">
            <a:solidFill>
              <a:srgbClr val="993300"/>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990000"/>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19561" name="Line 73"/>
          <p:cNvSpPr>
            <a:spLocks noChangeShapeType="1"/>
          </p:cNvSpPr>
          <p:nvPr/>
        </p:nvSpPr>
        <p:spPr bwMode="auto">
          <a:xfrm rot="20341331" flipH="1">
            <a:off x="1627644" y="5684504"/>
            <a:ext cx="139700" cy="0"/>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995C1F"/>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19562" name="Line 74"/>
          <p:cNvSpPr>
            <a:spLocks noChangeShapeType="1"/>
          </p:cNvSpPr>
          <p:nvPr/>
        </p:nvSpPr>
        <p:spPr bwMode="auto">
          <a:xfrm rot="20341331" flipV="1">
            <a:off x="627519" y="5738479"/>
            <a:ext cx="1049337" cy="149225"/>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5C1F00"/>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19563" name="Text Box 75"/>
          <p:cNvSpPr txBox="1">
            <a:spLocks noChangeArrowheads="1"/>
          </p:cNvSpPr>
          <p:nvPr/>
        </p:nvSpPr>
        <p:spPr bwMode="auto">
          <a:xfrm rot="-1258669">
            <a:off x="1602244" y="5641641"/>
            <a:ext cx="4016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9933"/>
                </a:solidFill>
                <a:effectLst/>
                <a:uLnTx/>
                <a:uFillTx/>
                <a:latin typeface="Helvetica" pitchFamily="34" charset="0"/>
                <a:ea typeface="+mn-ea"/>
                <a:cs typeface="+mn-cs"/>
              </a:rPr>
              <a:t>f’</a:t>
            </a:r>
          </a:p>
        </p:txBody>
      </p:sp>
      <p:sp>
        <p:nvSpPr>
          <p:cNvPr id="319564" name="Text Box 76"/>
          <p:cNvSpPr txBox="1">
            <a:spLocks noChangeArrowheads="1"/>
          </p:cNvSpPr>
          <p:nvPr/>
        </p:nvSpPr>
        <p:spPr bwMode="auto">
          <a:xfrm rot="-1258669">
            <a:off x="962481" y="5887704"/>
            <a:ext cx="42703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993300"/>
                </a:solidFill>
                <a:effectLst/>
                <a:uLnTx/>
                <a:uFillTx/>
                <a:latin typeface="Helvetica" pitchFamily="34" charset="0"/>
                <a:ea typeface="+mn-ea"/>
                <a:cs typeface="+mn-cs"/>
              </a:rPr>
              <a:t>f</a:t>
            </a:r>
            <a:r>
              <a:rPr kumimoji="0" lang="en-US" sz="1600" b="1" i="0" u="none" strike="noStrike" kern="1200" cap="none" spc="0" normalizeH="0" baseline="0" noProof="0" dirty="0" err="1">
                <a:ln>
                  <a:noFill/>
                </a:ln>
                <a:solidFill>
                  <a:srgbClr val="993300"/>
                </a:solidFill>
                <a:effectLst/>
                <a:uLnTx/>
                <a:uFillTx/>
                <a:latin typeface="Helvetica" pitchFamily="34" charset="0"/>
                <a:ea typeface="+mn-ea"/>
                <a:cs typeface="+mn-cs"/>
              </a:rPr>
              <a:t>o</a:t>
            </a:r>
            <a:endParaRPr kumimoji="0" lang="en-US" sz="2800" b="0" i="0" u="none" strike="noStrike" kern="1200" cap="none" spc="0" normalizeH="0" baseline="0" noProof="0" dirty="0">
              <a:ln>
                <a:noFill/>
              </a:ln>
              <a:solidFill>
                <a:srgbClr val="993300"/>
              </a:solidFill>
              <a:effectLst/>
              <a:uLnTx/>
              <a:uFillTx/>
              <a:latin typeface="Helvetica" pitchFamily="34" charset="0"/>
              <a:ea typeface="+mn-ea"/>
              <a:cs typeface="+mn-cs"/>
            </a:endParaRPr>
          </a:p>
        </p:txBody>
      </p:sp>
      <p:sp>
        <p:nvSpPr>
          <p:cNvPr id="40995" name="Text Box 34"/>
          <p:cNvSpPr txBox="1">
            <a:spLocks noChangeArrowheads="1"/>
          </p:cNvSpPr>
          <p:nvPr/>
        </p:nvSpPr>
        <p:spPr bwMode="auto">
          <a:xfrm>
            <a:off x="7055306" y="4841541"/>
            <a:ext cx="1614545" cy="40011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Helvetica" pitchFamily="34" charset="0"/>
                <a:ea typeface="+mn-ea"/>
                <a:cs typeface="+mn-cs"/>
              </a:rPr>
              <a:t>f</a:t>
            </a:r>
            <a:r>
              <a:rPr kumimoji="0" lang="en-US" sz="2000" b="1" i="0" u="none" strike="noStrike" kern="1200" cap="none" spc="0" normalizeH="0" baseline="-25000" noProof="0" dirty="0" err="1">
                <a:ln>
                  <a:noFill/>
                </a:ln>
                <a:solidFill>
                  <a:srgbClr val="FF0000"/>
                </a:solidFill>
                <a:effectLst/>
                <a:uLnTx/>
                <a:uFillTx/>
                <a:latin typeface="Helvetica" pitchFamily="34" charset="0"/>
                <a:ea typeface="+mn-ea"/>
                <a:cs typeface="+mn-cs"/>
              </a:rPr>
              <a:t>H</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a:t>
            </a:r>
            <a:r>
              <a:rPr kumimoji="0" lang="en-US" sz="1600" b="0" i="0" u="none" strike="noStrike" kern="1200" cap="none" spc="0" normalizeH="0" baseline="0" noProof="0" dirty="0">
                <a:ln>
                  <a:noFill/>
                </a:ln>
                <a:solidFill>
                  <a:srgbClr val="000000"/>
                </a:solidFill>
                <a:effectLst/>
                <a:uLnTx/>
                <a:uFillTx/>
                <a:latin typeface="Helvetica" pitchFamily="34" charset="0"/>
                <a:ea typeface="+mn-ea"/>
                <a:cs typeface="+mn-cs"/>
              </a:rPr>
              <a:t>high remote</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a:t>
            </a:r>
          </a:p>
        </p:txBody>
      </p:sp>
      <p:sp>
        <p:nvSpPr>
          <p:cNvPr id="40996" name="Text Box 77"/>
          <p:cNvSpPr txBox="1">
            <a:spLocks noChangeArrowheads="1"/>
          </p:cNvSpPr>
          <p:nvPr/>
        </p:nvSpPr>
        <p:spPr bwMode="auto">
          <a:xfrm>
            <a:off x="689431" y="4841541"/>
            <a:ext cx="153439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Helvetica" pitchFamily="34" charset="0"/>
                <a:ea typeface="+mn-ea"/>
                <a:cs typeface="+mn-cs"/>
              </a:rPr>
              <a:t>f</a:t>
            </a:r>
            <a:r>
              <a:rPr kumimoji="0" lang="en-US" sz="2000" b="1" i="0" u="none" strike="noStrike" kern="1200" cap="none" spc="0" normalizeH="0" baseline="-25000" noProof="0" dirty="0" err="1">
                <a:ln>
                  <a:noFill/>
                </a:ln>
                <a:solidFill>
                  <a:srgbClr val="FF0000"/>
                </a:solidFill>
                <a:effectLst/>
                <a:uLnTx/>
                <a:uFillTx/>
                <a:latin typeface="Helvetica" pitchFamily="34" charset="0"/>
                <a:ea typeface="+mn-ea"/>
                <a:cs typeface="+mn-cs"/>
              </a:rPr>
              <a:t>H</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a:t>
            </a:r>
            <a:r>
              <a:rPr kumimoji="0" lang="en-US" sz="1600" b="0" i="0" u="none" strike="noStrike" kern="1200" cap="none" spc="0" normalizeH="0" baseline="0" noProof="0" dirty="0">
                <a:ln>
                  <a:noFill/>
                </a:ln>
                <a:solidFill>
                  <a:srgbClr val="000000"/>
                </a:solidFill>
                <a:effectLst/>
                <a:uLnTx/>
                <a:uFillTx/>
                <a:latin typeface="Helvetica" pitchFamily="34" charset="0"/>
                <a:ea typeface="+mn-ea"/>
                <a:cs typeface="+mn-cs"/>
              </a:rPr>
              <a:t>low remote</a:t>
            </a:r>
            <a:r>
              <a:rPr kumimoji="0" 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a:t>
            </a:r>
          </a:p>
        </p:txBody>
      </p:sp>
      <p:sp>
        <p:nvSpPr>
          <p:cNvPr id="41002" name="Line 88"/>
          <p:cNvSpPr>
            <a:spLocks noChangeShapeType="1"/>
          </p:cNvSpPr>
          <p:nvPr/>
        </p:nvSpPr>
        <p:spPr bwMode="auto">
          <a:xfrm>
            <a:off x="3561534" y="620750"/>
            <a:ext cx="352425"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19583" name="Text Box 95"/>
          <p:cNvSpPr txBox="1">
            <a:spLocks noChangeArrowheads="1"/>
          </p:cNvSpPr>
          <p:nvPr/>
        </p:nvSpPr>
        <p:spPr bwMode="auto">
          <a:xfrm rot="-1341275">
            <a:off x="3462794" y="5400341"/>
            <a:ext cx="603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9933FF"/>
                </a:solidFill>
                <a:effectLst/>
                <a:uLnTx/>
                <a:uFillTx/>
                <a:latin typeface="Helvetica" pitchFamily="34" charset="0"/>
                <a:ea typeface="+mn-ea"/>
                <a:cs typeface="+mn-cs"/>
              </a:rPr>
              <a:t>f”</a:t>
            </a:r>
          </a:p>
        </p:txBody>
      </p:sp>
      <p:sp>
        <p:nvSpPr>
          <p:cNvPr id="319585" name="Rectangle 97"/>
          <p:cNvSpPr>
            <a:spLocks noChangeArrowheads="1"/>
          </p:cNvSpPr>
          <p:nvPr/>
        </p:nvSpPr>
        <p:spPr bwMode="auto">
          <a:xfrm>
            <a:off x="1618119" y="5322554"/>
            <a:ext cx="3794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9933FF"/>
                </a:solidFill>
                <a:effectLst/>
                <a:uLnTx/>
                <a:uFillTx/>
                <a:latin typeface="Helvetica" pitchFamily="34" charset="0"/>
                <a:ea typeface="+mn-ea"/>
                <a:cs typeface="+mn-cs"/>
              </a:rPr>
              <a:t>f”</a:t>
            </a:r>
          </a:p>
        </p:txBody>
      </p:sp>
      <p:sp>
        <p:nvSpPr>
          <p:cNvPr id="319544" name="Line 56"/>
          <p:cNvSpPr>
            <a:spLocks noChangeShapeType="1"/>
          </p:cNvSpPr>
          <p:nvPr/>
        </p:nvSpPr>
        <p:spPr bwMode="auto">
          <a:xfrm rot="20368515" flipH="1">
            <a:off x="8536444" y="5690854"/>
            <a:ext cx="123825" cy="1587"/>
          </a:xfrm>
          <a:prstGeom prst="line">
            <a:avLst/>
          </a:prstGeom>
          <a:noFill/>
          <a:ln w="28575">
            <a:solidFill>
              <a:srgbClr val="FF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995C1F"/>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319587" name="Line 99"/>
          <p:cNvSpPr>
            <a:spLocks noChangeShapeType="1"/>
          </p:cNvSpPr>
          <p:nvPr/>
        </p:nvSpPr>
        <p:spPr bwMode="auto">
          <a:xfrm rot="14941331" flipV="1">
            <a:off x="1535569" y="5625766"/>
            <a:ext cx="168275" cy="3175"/>
          </a:xfrm>
          <a:prstGeom prst="line">
            <a:avLst/>
          </a:prstGeom>
          <a:noFill/>
          <a:ln w="38100">
            <a:solidFill>
              <a:srgbClr val="9933FF"/>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7961" dir="2700000" algn="ctr" rotWithShape="0">
                    <a:srgbClr val="5C1F99"/>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40973" name="Text Box 51"/>
          <p:cNvSpPr txBox="1">
            <a:spLocks noChangeArrowheads="1"/>
          </p:cNvSpPr>
          <p:nvPr/>
        </p:nvSpPr>
        <p:spPr bwMode="auto">
          <a:xfrm>
            <a:off x="2287210" y="4313238"/>
            <a:ext cx="48428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3200" b="1">
                <a:solidFill>
                  <a:schemeClr val="tx1"/>
                </a:solidFill>
                <a:latin typeface="Helvetica" pitchFamily="34" charset="0"/>
              </a:defRPr>
            </a:lvl1pPr>
            <a:lvl2pPr marL="742950" indent="-285750" eaLnBrk="0" hangingPunct="0">
              <a:defRPr sz="3200" b="1">
                <a:solidFill>
                  <a:schemeClr val="tx1"/>
                </a:solidFill>
                <a:latin typeface="Helvetica" pitchFamily="34" charset="0"/>
              </a:defRPr>
            </a:lvl2pPr>
            <a:lvl3pPr marL="1143000" indent="-228600" eaLnBrk="0" hangingPunct="0">
              <a:defRPr sz="3200" b="1">
                <a:solidFill>
                  <a:schemeClr val="tx1"/>
                </a:solidFill>
                <a:latin typeface="Helvetica" pitchFamily="34" charset="0"/>
              </a:defRPr>
            </a:lvl3pPr>
            <a:lvl4pPr marL="1600200" indent="-228600" eaLnBrk="0" hangingPunct="0">
              <a:defRPr sz="3200" b="1">
                <a:solidFill>
                  <a:schemeClr val="tx1"/>
                </a:solidFill>
                <a:latin typeface="Helvetica" pitchFamily="34" charset="0"/>
              </a:defRPr>
            </a:lvl4pPr>
            <a:lvl5pPr marL="2057400" indent="-228600" eaLnBrk="0" hangingPunct="0">
              <a:defRPr sz="3200" b="1">
                <a:solidFill>
                  <a:schemeClr val="tx1"/>
                </a:solidFill>
                <a:latin typeface="Helvetica" pitchFamily="34" charset="0"/>
              </a:defRPr>
            </a:lvl5pPr>
            <a:lvl6pPr marL="2514600" indent="-228600" algn="ctr" eaLnBrk="0" fontAlgn="base" hangingPunct="0">
              <a:spcBef>
                <a:spcPct val="0"/>
              </a:spcBef>
              <a:spcAft>
                <a:spcPct val="0"/>
              </a:spcAft>
              <a:defRPr sz="3200" b="1">
                <a:solidFill>
                  <a:schemeClr val="tx1"/>
                </a:solidFill>
                <a:latin typeface="Helvetica" pitchFamily="34" charset="0"/>
              </a:defRPr>
            </a:lvl6pPr>
            <a:lvl7pPr marL="2971800" indent="-228600" algn="ctr" eaLnBrk="0" fontAlgn="base" hangingPunct="0">
              <a:spcBef>
                <a:spcPct val="0"/>
              </a:spcBef>
              <a:spcAft>
                <a:spcPct val="0"/>
              </a:spcAft>
              <a:defRPr sz="3200" b="1">
                <a:solidFill>
                  <a:schemeClr val="tx1"/>
                </a:solidFill>
                <a:latin typeface="Helvetica" pitchFamily="34" charset="0"/>
              </a:defRPr>
            </a:lvl7pPr>
            <a:lvl8pPr marL="3429000" indent="-228600" algn="ctr" eaLnBrk="0" fontAlgn="base" hangingPunct="0">
              <a:spcBef>
                <a:spcPct val="0"/>
              </a:spcBef>
              <a:spcAft>
                <a:spcPct val="0"/>
              </a:spcAft>
              <a:defRPr sz="3200" b="1">
                <a:solidFill>
                  <a:schemeClr val="tx1"/>
                </a:solidFill>
                <a:latin typeface="Helvetica" pitchFamily="34" charset="0"/>
              </a:defRPr>
            </a:lvl8pPr>
            <a:lvl9pPr marL="3886200" indent="-228600" algn="ctr" eaLnBrk="0" fontAlgn="base" hangingPunct="0">
              <a:spcBef>
                <a:spcPct val="0"/>
              </a:spcBef>
              <a:spcAft>
                <a:spcPct val="0"/>
              </a:spcAft>
              <a:defRPr sz="3200" b="1">
                <a:solidFill>
                  <a:schemeClr val="tx1"/>
                </a:solidFill>
                <a:latin typeface="Helvetic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Helvetica" pitchFamily="34" charset="0"/>
                <a:ea typeface="+mn-ea"/>
                <a:cs typeface="+mn-cs"/>
              </a:rPr>
              <a:t>f</a:t>
            </a:r>
            <a:r>
              <a:rPr kumimoji="0" lang="en-US" sz="2000" b="1" i="0" u="none" strike="noStrike" kern="1200" cap="none" spc="0" normalizeH="0" baseline="-25000" noProof="0" dirty="0" err="1">
                <a:ln>
                  <a:noFill/>
                </a:ln>
                <a:solidFill>
                  <a:srgbClr val="FF0000"/>
                </a:solidFill>
                <a:effectLst/>
                <a:uLnTx/>
                <a:uFillTx/>
                <a:latin typeface="Helvetica" pitchFamily="34" charset="0"/>
                <a:ea typeface="+mn-ea"/>
                <a:cs typeface="+mn-cs"/>
              </a:rPr>
              <a:t>H</a:t>
            </a:r>
            <a:r>
              <a:rPr kumimoji="0" lang="en-US" sz="1600" b="1" i="0" u="none" strike="noStrike" kern="1200" cap="none" spc="0" normalizeH="0" baseline="-25000" noProof="0" dirty="0">
                <a:ln>
                  <a:noFill/>
                </a:ln>
                <a:solidFill>
                  <a:srgbClr val="FF0000"/>
                </a:solidFill>
                <a:effectLst/>
                <a:uLnTx/>
                <a:uFillTx/>
                <a:latin typeface="Helvetica" pitchFamily="34" charset="0"/>
                <a:ea typeface="+mn-ea"/>
                <a:cs typeface="+mn-cs"/>
              </a:rPr>
              <a:t>( </a:t>
            </a:r>
            <a:r>
              <a:rPr kumimoji="0" lang="en-US" sz="1600" b="1" i="0" u="none" strike="noStrike" kern="1200" cap="none" spc="0" normalizeH="0" baseline="-25000" noProof="0" dirty="0">
                <a:ln>
                  <a:noFill/>
                </a:ln>
                <a:solidFill>
                  <a:srgbClr val="FF0000"/>
                </a:solidFill>
                <a:effectLst/>
                <a:uLnTx/>
                <a:uFillTx/>
                <a:latin typeface="Symbol" pitchFamily="18" charset="2"/>
                <a:ea typeface="+mn-ea"/>
                <a:cs typeface="+mn-cs"/>
              </a:rPr>
              <a:t>l </a:t>
            </a:r>
            <a:r>
              <a:rPr kumimoji="0" lang="en-US" sz="1600" b="1" i="0" u="none" strike="noStrike" kern="1200" cap="none" spc="0" normalizeH="0" baseline="-25000" noProof="0" dirty="0">
                <a:ln>
                  <a:noFill/>
                </a:ln>
                <a:solidFill>
                  <a:srgbClr val="FF0000"/>
                </a:solidFill>
                <a:effectLst/>
                <a:uLnTx/>
                <a:uFillTx/>
                <a:latin typeface="Helvetica"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Times New Roman" pitchFamily="18" charset="0"/>
                <a:ea typeface="+mn-ea"/>
                <a:cs typeface="+mn-cs"/>
              </a:rPr>
              <a:t>=</a:t>
            </a:r>
            <a:r>
              <a:rPr kumimoji="0" lang="en-US" sz="2000" b="1" i="0" u="none" strike="noStrike" kern="1200" cap="none" spc="0" normalizeH="0" baseline="0" noProof="0" dirty="0">
                <a:ln>
                  <a:noFill/>
                </a:ln>
                <a:solidFill>
                  <a:srgbClr val="000000"/>
                </a:solidFill>
                <a:effectLst/>
                <a:uLnTx/>
                <a:uFillTx/>
                <a:latin typeface="Helvetica" pitchFamily="34" charset="0"/>
                <a:ea typeface="+mn-ea"/>
                <a:cs typeface="+mn-cs"/>
              </a:rPr>
              <a:t>|</a:t>
            </a:r>
            <a:r>
              <a:rPr kumimoji="0" lang="en-US" sz="2000" b="1" i="0" u="none" strike="noStrike" kern="1200" cap="none" spc="0" normalizeH="0" baseline="0" noProof="0" dirty="0" err="1">
                <a:ln>
                  <a:noFill/>
                </a:ln>
                <a:solidFill>
                  <a:srgbClr val="993300"/>
                </a:solidFill>
                <a:effectLst/>
                <a:uLnTx/>
                <a:uFillTx/>
                <a:latin typeface="Helvetica" pitchFamily="34" charset="0"/>
                <a:ea typeface="+mn-ea"/>
                <a:cs typeface="+mn-cs"/>
              </a:rPr>
              <a:t>f</a:t>
            </a:r>
            <a:r>
              <a:rPr kumimoji="0" lang="en-US" sz="2000" b="1" i="0" u="none" strike="noStrike" kern="1200" cap="none" spc="0" normalizeH="0" baseline="-25000" noProof="0" dirty="0" err="1">
                <a:ln>
                  <a:noFill/>
                </a:ln>
                <a:solidFill>
                  <a:srgbClr val="993300"/>
                </a:solidFill>
                <a:effectLst/>
                <a:uLnTx/>
                <a:uFillTx/>
                <a:latin typeface="Helvetica" pitchFamily="34" charset="0"/>
                <a:ea typeface="+mn-ea"/>
                <a:cs typeface="+mn-cs"/>
              </a:rPr>
              <a:t>o</a:t>
            </a:r>
            <a:r>
              <a:rPr kumimoji="0" lang="en-US" sz="2000" b="1" i="0" u="none" strike="noStrike" kern="1200" cap="none" spc="0" normalizeH="0" baseline="-25000" noProof="0" dirty="0">
                <a:ln>
                  <a:noFill/>
                </a:ln>
                <a:solidFill>
                  <a:srgbClr val="00CC99"/>
                </a:solidFill>
                <a:effectLst/>
                <a:uLnTx/>
                <a:uFillTx/>
                <a:latin typeface="Helvetica"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US" sz="2000" b="1" i="0" u="none" strike="noStrike" kern="1200" cap="none" spc="0" normalizeH="0" baseline="0" noProof="0" dirty="0" err="1">
                <a:ln>
                  <a:noFill/>
                </a:ln>
                <a:solidFill>
                  <a:srgbClr val="FF9933"/>
                </a:solidFill>
                <a:effectLst/>
                <a:uLnTx/>
                <a:uFillTx/>
                <a:latin typeface="Symbol" pitchFamily="18" charset="2"/>
                <a:ea typeface="+mn-ea"/>
                <a:cs typeface="+mn-cs"/>
              </a:rPr>
              <a:t>D</a:t>
            </a:r>
            <a:r>
              <a:rPr kumimoji="0" lang="en-US" sz="2000" b="1" i="0" u="none" strike="noStrike" kern="1200" cap="none" spc="0" normalizeH="0" baseline="0" noProof="0" dirty="0" err="1">
                <a:ln>
                  <a:noFill/>
                </a:ln>
                <a:solidFill>
                  <a:srgbClr val="FF9933"/>
                </a:solidFill>
                <a:effectLst/>
                <a:uLnTx/>
                <a:uFillTx/>
                <a:latin typeface="Helvetica" pitchFamily="34" charset="0"/>
                <a:ea typeface="+mn-ea"/>
                <a:cs typeface="+mn-cs"/>
              </a:rPr>
              <a:t>f</a:t>
            </a:r>
            <a:r>
              <a:rPr kumimoji="0" lang="en-US" sz="2000" b="1" i="0" u="none" strike="noStrike" kern="1200" cap="none" spc="0" normalizeH="0" baseline="0" noProof="0" dirty="0">
                <a:ln>
                  <a:noFill/>
                </a:ln>
                <a:solidFill>
                  <a:srgbClr val="FF9933"/>
                </a:solidFill>
                <a:effectLst/>
                <a:uLnTx/>
                <a:uFillTx/>
                <a:latin typeface="Helvetica" pitchFamily="34" charset="0"/>
                <a:ea typeface="+mn-ea"/>
                <a:cs typeface="+mn-cs"/>
              </a:rPr>
              <a:t>’(</a:t>
            </a:r>
            <a:r>
              <a:rPr kumimoji="0" lang="en-US" sz="2000" b="1" i="0" u="none" strike="noStrike" kern="1200" cap="none" spc="0" normalizeH="0" baseline="0" noProof="0" dirty="0">
                <a:ln>
                  <a:noFill/>
                </a:ln>
                <a:solidFill>
                  <a:srgbClr val="FF9933"/>
                </a:solidFill>
                <a:effectLst/>
                <a:uLnTx/>
                <a:uFillTx/>
                <a:latin typeface="Symbol" pitchFamily="18" charset="2"/>
                <a:ea typeface="+mn-ea"/>
                <a:cs typeface="+mn-cs"/>
              </a:rPr>
              <a:t>l</a:t>
            </a:r>
            <a:r>
              <a:rPr kumimoji="0" lang="en-US" sz="2000" b="1" i="0" u="none" strike="noStrike" kern="1200" cap="none" spc="0" normalizeH="0" baseline="0" noProof="0" dirty="0">
                <a:ln>
                  <a:noFill/>
                </a:ln>
                <a:solidFill>
                  <a:srgbClr val="FF9933"/>
                </a:solidFill>
                <a:effectLst/>
                <a:uLnTx/>
                <a:uFillTx/>
                <a:latin typeface="Helvetica" pitchFamily="34" charset="0"/>
                <a:ea typeface="+mn-ea"/>
                <a:cs typeface="+mn-cs"/>
              </a:rPr>
              <a:t>)</a:t>
            </a:r>
            <a:r>
              <a:rPr kumimoji="0" lang="en-US" sz="2000" b="1" i="0" u="none" strike="noStrike" kern="1200" cap="none" spc="0" normalizeH="0" baseline="0" noProof="0" dirty="0">
                <a:ln>
                  <a:noFill/>
                </a:ln>
                <a:solidFill>
                  <a:srgbClr val="000000"/>
                </a:solidFill>
                <a:effectLst/>
                <a:uLnTx/>
                <a:uFillTx/>
                <a:latin typeface="Times New Roman" pitchFamily="18" charset="0"/>
                <a:ea typeface="+mn-ea"/>
                <a:cs typeface="+mn-cs"/>
              </a:rPr>
              <a:t> + </a:t>
            </a:r>
            <a:r>
              <a:rPr kumimoji="0" lang="en-US" sz="2000" b="1" i="0" u="none" strike="noStrike" kern="1200" cap="none" spc="0" normalizeH="0" baseline="0" noProof="0" dirty="0" err="1">
                <a:ln>
                  <a:noFill/>
                </a:ln>
                <a:solidFill>
                  <a:srgbClr val="000000"/>
                </a:solidFill>
                <a:effectLst/>
                <a:uLnTx/>
                <a:uFillTx/>
                <a:latin typeface="Helvetica" pitchFamily="34" charset="0"/>
                <a:ea typeface="+mn-ea"/>
                <a:cs typeface="+mn-cs"/>
              </a:rPr>
              <a:t>i</a:t>
            </a:r>
            <a:r>
              <a:rPr kumimoji="0" lang="en-US" sz="2000" b="1" i="0" u="none" strike="noStrike" kern="1200" cap="none" spc="0" normalizeH="0" baseline="0" noProof="0" dirty="0" err="1">
                <a:ln>
                  <a:noFill/>
                </a:ln>
                <a:solidFill>
                  <a:srgbClr val="9900CC"/>
                </a:solidFill>
                <a:effectLst/>
                <a:uLnTx/>
                <a:uFillTx/>
                <a:latin typeface="Symbol" pitchFamily="18" charset="2"/>
                <a:ea typeface="+mn-ea"/>
                <a:cs typeface="+mn-cs"/>
              </a:rPr>
              <a:t>D</a:t>
            </a:r>
            <a:r>
              <a:rPr kumimoji="0" lang="en-US" sz="2000" b="1" i="0" u="none" strike="noStrike" kern="1200" cap="none" spc="0" normalizeH="0" baseline="0" noProof="0" dirty="0" err="1">
                <a:ln>
                  <a:noFill/>
                </a:ln>
                <a:solidFill>
                  <a:srgbClr val="9900CC"/>
                </a:solidFill>
                <a:effectLst/>
                <a:uLnTx/>
                <a:uFillTx/>
                <a:latin typeface="Helvetica" pitchFamily="34" charset="0"/>
                <a:ea typeface="+mn-ea"/>
                <a:cs typeface="+mn-cs"/>
              </a:rPr>
              <a:t>f</a:t>
            </a:r>
            <a:r>
              <a:rPr kumimoji="0" lang="en-US" sz="2000" b="1" i="0" u="none" strike="noStrike" kern="1200" cap="none" spc="0" normalizeH="0" baseline="0" noProof="0" dirty="0">
                <a:ln>
                  <a:noFill/>
                </a:ln>
                <a:solidFill>
                  <a:srgbClr val="9900CC"/>
                </a:solidFill>
                <a:effectLst/>
                <a:uLnTx/>
                <a:uFillTx/>
                <a:latin typeface="Helvetica" pitchFamily="34" charset="0"/>
                <a:ea typeface="+mn-ea"/>
                <a:cs typeface="+mn-cs"/>
              </a:rPr>
              <a:t>”(</a:t>
            </a:r>
            <a:r>
              <a:rPr kumimoji="0" lang="en-US" sz="2000" b="1" i="0" u="none" strike="noStrike" kern="1200" cap="none" spc="0" normalizeH="0" baseline="0" noProof="0" dirty="0">
                <a:ln>
                  <a:noFill/>
                </a:ln>
                <a:solidFill>
                  <a:srgbClr val="9900CC"/>
                </a:solidFill>
                <a:effectLst/>
                <a:uLnTx/>
                <a:uFillTx/>
                <a:latin typeface="Symbol" pitchFamily="18" charset="2"/>
                <a:ea typeface="+mn-ea"/>
                <a:cs typeface="+mn-cs"/>
              </a:rPr>
              <a:t>l</a:t>
            </a:r>
            <a:r>
              <a:rPr kumimoji="0" lang="en-US" sz="2000" b="1" i="0" u="none" strike="noStrike" kern="1200" cap="none" spc="0" normalizeH="0" baseline="0" noProof="0" dirty="0">
                <a:ln>
                  <a:noFill/>
                </a:ln>
                <a:solidFill>
                  <a:srgbClr val="9900CC"/>
                </a:solidFill>
                <a:effectLst/>
                <a:uLnTx/>
                <a:uFillTx/>
                <a:latin typeface="Helvetica" pitchFamily="34" charset="0"/>
                <a:ea typeface="+mn-ea"/>
                <a:cs typeface="+mn-cs"/>
              </a:rPr>
              <a:t>)</a:t>
            </a:r>
            <a:r>
              <a:rPr kumimoji="0" lang="en-US" sz="2000" b="1" i="0" u="none" strike="noStrike" kern="1200" cap="none" spc="0" normalizeH="0" baseline="0" noProof="0" dirty="0">
                <a:ln>
                  <a:noFill/>
                </a:ln>
                <a:solidFill>
                  <a:srgbClr val="000000"/>
                </a:solidFill>
                <a:effectLst/>
                <a:uLnTx/>
                <a:uFillTx/>
                <a:latin typeface="Helvetica" pitchFamily="34" charset="0"/>
                <a:ea typeface="+mn-ea"/>
                <a:cs typeface="+mn-cs"/>
              </a:rPr>
              <a:t>| e</a:t>
            </a:r>
            <a:r>
              <a:rPr kumimoji="0" lang="en-US" sz="2000" b="1" i="0" u="none" strike="noStrike" kern="1200" cap="none" spc="0" normalizeH="0" baseline="30000" noProof="0" dirty="0">
                <a:ln>
                  <a:noFill/>
                </a:ln>
                <a:solidFill>
                  <a:srgbClr val="000000"/>
                </a:solidFill>
                <a:effectLst/>
                <a:uLnTx/>
                <a:uFillTx/>
                <a:latin typeface="Helvetica" pitchFamily="34" charset="0"/>
                <a:ea typeface="+mn-ea"/>
                <a:cs typeface="+mn-cs"/>
              </a:rPr>
              <a:t>2</a:t>
            </a:r>
            <a:r>
              <a:rPr kumimoji="0" lang="en-US" sz="2000" b="1" i="0" u="none" strike="noStrike" kern="1200" cap="none" spc="0" normalizeH="0" baseline="30000" noProof="0" dirty="0">
                <a:ln>
                  <a:noFill/>
                </a:ln>
                <a:solidFill>
                  <a:srgbClr val="000000"/>
                </a:solidFill>
                <a:effectLst/>
                <a:uLnTx/>
                <a:uFillTx/>
                <a:latin typeface="Symbol" pitchFamily="18" charset="2"/>
                <a:ea typeface="+mn-ea"/>
                <a:cs typeface="+mn-cs"/>
              </a:rPr>
              <a:t>p</a:t>
            </a:r>
            <a:r>
              <a:rPr kumimoji="0" lang="en-US" sz="2000" b="1" i="0" u="none" strike="noStrike" kern="1200" cap="none" spc="0" normalizeH="0" baseline="30000" noProof="0" dirty="0">
                <a:ln>
                  <a:noFill/>
                </a:ln>
                <a:solidFill>
                  <a:srgbClr val="000000"/>
                </a:solidFill>
                <a:effectLst/>
                <a:uLnTx/>
                <a:uFillTx/>
                <a:latin typeface="Helvetica" pitchFamily="34" charset="0"/>
                <a:ea typeface="+mn-ea"/>
                <a:cs typeface="+mn-cs"/>
              </a:rPr>
              <a:t>i(</a:t>
            </a:r>
            <a:r>
              <a:rPr kumimoji="0" lang="en-US" sz="2000" b="1" i="0" u="none" strike="noStrike" kern="1200" cap="none" spc="0" normalizeH="0" baseline="30000" noProof="0" dirty="0" err="1">
                <a:ln>
                  <a:noFill/>
                </a:ln>
                <a:solidFill>
                  <a:srgbClr val="000000"/>
                </a:solidFill>
                <a:effectLst/>
                <a:uLnTx/>
                <a:uFillTx/>
                <a:latin typeface="Helvetica" pitchFamily="34" charset="0"/>
                <a:ea typeface="+mn-ea"/>
                <a:cs typeface="+mn-cs"/>
              </a:rPr>
              <a:t>hx</a:t>
            </a:r>
            <a:r>
              <a:rPr kumimoji="0" lang="en-US" sz="1800" b="1" i="0" u="none" strike="noStrike" kern="1200" cap="none" spc="0" normalizeH="0" baseline="-10000" noProof="0" dirty="0" err="1">
                <a:ln>
                  <a:noFill/>
                </a:ln>
                <a:solidFill>
                  <a:srgbClr val="000000"/>
                </a:solidFill>
                <a:effectLst/>
                <a:uLnTx/>
                <a:uFillTx/>
                <a:latin typeface="Helvetica" pitchFamily="34" charset="0"/>
                <a:ea typeface="+mn-ea"/>
                <a:cs typeface="+mn-cs"/>
              </a:rPr>
              <a:t>H</a:t>
            </a:r>
            <a:r>
              <a:rPr kumimoji="0" lang="en-US" sz="2000" b="1" i="0" u="none" strike="noStrike" kern="1200" cap="none" spc="0" normalizeH="0" baseline="30000" noProof="0" dirty="0" err="1">
                <a:ln>
                  <a:noFill/>
                </a:ln>
                <a:solidFill>
                  <a:srgbClr val="000000"/>
                </a:solidFill>
                <a:effectLst/>
                <a:uLnTx/>
                <a:uFillTx/>
                <a:latin typeface="Helvetica" pitchFamily="34" charset="0"/>
                <a:ea typeface="+mn-ea"/>
                <a:cs typeface="+mn-cs"/>
              </a:rPr>
              <a:t>+ky</a:t>
            </a:r>
            <a:r>
              <a:rPr kumimoji="0" lang="en-US" sz="1800" b="1" i="0" u="none" strike="noStrike" kern="1200" cap="none" spc="0" normalizeH="0" baseline="-10000" noProof="0" dirty="0" err="1">
                <a:ln>
                  <a:noFill/>
                </a:ln>
                <a:solidFill>
                  <a:srgbClr val="000000"/>
                </a:solidFill>
                <a:effectLst/>
                <a:uLnTx/>
                <a:uFillTx/>
                <a:latin typeface="Helvetica" pitchFamily="34" charset="0"/>
                <a:ea typeface="+mn-ea"/>
                <a:cs typeface="+mn-cs"/>
              </a:rPr>
              <a:t>H</a:t>
            </a:r>
            <a:r>
              <a:rPr kumimoji="0" lang="en-US" sz="2000" b="1" i="0" u="none" strike="noStrike" kern="1200" cap="none" spc="0" normalizeH="0" baseline="30000" noProof="0" dirty="0" err="1">
                <a:ln>
                  <a:noFill/>
                </a:ln>
                <a:solidFill>
                  <a:srgbClr val="000000"/>
                </a:solidFill>
                <a:effectLst/>
                <a:uLnTx/>
                <a:uFillTx/>
                <a:latin typeface="Helvetica" pitchFamily="34" charset="0"/>
                <a:ea typeface="+mn-ea"/>
                <a:cs typeface="+mn-cs"/>
              </a:rPr>
              <a:t>+lz</a:t>
            </a:r>
            <a:r>
              <a:rPr kumimoji="0" lang="en-US" sz="1800" b="1" i="0" u="none" strike="noStrike" kern="1200" cap="none" spc="0" normalizeH="0" baseline="-10000" noProof="0" dirty="0" err="1">
                <a:ln>
                  <a:noFill/>
                </a:ln>
                <a:solidFill>
                  <a:srgbClr val="000000"/>
                </a:solidFill>
                <a:effectLst/>
                <a:uLnTx/>
                <a:uFillTx/>
                <a:latin typeface="Helvetica" pitchFamily="34" charset="0"/>
                <a:ea typeface="+mn-ea"/>
                <a:cs typeface="+mn-cs"/>
              </a:rPr>
              <a:t>H</a:t>
            </a:r>
            <a:r>
              <a:rPr kumimoji="0" lang="en-US" sz="2000" b="1" i="0" u="none" strike="noStrike" kern="1200" cap="none" spc="0" normalizeH="0" baseline="30000" noProof="0" dirty="0">
                <a:ln>
                  <a:noFill/>
                </a:ln>
                <a:solidFill>
                  <a:srgbClr val="000000"/>
                </a:solidFill>
                <a:effectLst/>
                <a:uLnTx/>
                <a:uFillTx/>
                <a:latin typeface="Helvetica" pitchFamily="34" charset="0"/>
                <a:ea typeface="+mn-ea"/>
                <a:cs typeface="+mn-cs"/>
              </a:rPr>
              <a:t>)</a:t>
            </a:r>
            <a:r>
              <a:rPr kumimoji="0" lang="en-US" sz="1800" b="1" i="0" u="none" strike="noStrike" kern="1200" cap="none" spc="0" normalizeH="0" baseline="-25000" noProof="0" dirty="0">
                <a:ln>
                  <a:noFill/>
                </a:ln>
                <a:solidFill>
                  <a:srgbClr val="000000"/>
                </a:solidFill>
                <a:effectLst/>
                <a:uLnTx/>
                <a:uFillTx/>
                <a:latin typeface="Helvetica" pitchFamily="34" charset="0"/>
                <a:ea typeface="+mn-ea"/>
                <a:cs typeface="+mn-cs"/>
              </a:rPr>
              <a:t> </a:t>
            </a:r>
          </a:p>
        </p:txBody>
      </p:sp>
      <p:sp>
        <p:nvSpPr>
          <p:cNvPr id="2" name="Oval 1"/>
          <p:cNvSpPr/>
          <p:nvPr/>
        </p:nvSpPr>
        <p:spPr bwMode="auto">
          <a:xfrm>
            <a:off x="2743200" y="1971675"/>
            <a:ext cx="278269" cy="247650"/>
          </a:xfrm>
          <a:prstGeom prst="ellipse">
            <a:avLst/>
          </a:prstGeom>
          <a:solidFill>
            <a:schemeClr val="bg1"/>
          </a:solidFill>
          <a:ln w="57150" cap="flat" cmpd="sng" algn="ctr">
            <a:solidFill>
              <a:schemeClr val="bg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5" name="Oval 4"/>
          <p:cNvSpPr/>
          <p:nvPr/>
        </p:nvSpPr>
        <p:spPr bwMode="auto">
          <a:xfrm>
            <a:off x="2750343" y="1852775"/>
            <a:ext cx="120374" cy="118900"/>
          </a:xfrm>
          <a:prstGeom prst="ellipse">
            <a:avLst/>
          </a:prstGeom>
          <a:noFill/>
          <a:ln w="57150" cap="flat" cmpd="sng" algn="ctr">
            <a:solidFill>
              <a:srgbClr val="7030A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58" name="Oval 57"/>
          <p:cNvSpPr/>
          <p:nvPr/>
        </p:nvSpPr>
        <p:spPr bwMode="auto">
          <a:xfrm>
            <a:off x="4532451" y="1707600"/>
            <a:ext cx="120374" cy="118900"/>
          </a:xfrm>
          <a:prstGeom prst="ellipse">
            <a:avLst/>
          </a:prstGeom>
          <a:noFill/>
          <a:ln w="57150" cap="flat" cmpd="sng" algn="ctr">
            <a:solidFill>
              <a:srgbClr val="7030A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59" name="Oval 58"/>
          <p:cNvSpPr/>
          <p:nvPr/>
        </p:nvSpPr>
        <p:spPr bwMode="auto">
          <a:xfrm>
            <a:off x="4588312" y="1372800"/>
            <a:ext cx="120374" cy="118900"/>
          </a:xfrm>
          <a:prstGeom prst="ellipse">
            <a:avLst/>
          </a:prstGeom>
          <a:noFill/>
          <a:ln w="57150" cap="flat" cmpd="sng" algn="ctr">
            <a:solidFill>
              <a:srgbClr val="7030A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60" name="Oval 59"/>
          <p:cNvSpPr/>
          <p:nvPr/>
        </p:nvSpPr>
        <p:spPr bwMode="auto">
          <a:xfrm>
            <a:off x="5787549" y="1593625"/>
            <a:ext cx="120374" cy="118900"/>
          </a:xfrm>
          <a:prstGeom prst="ellipse">
            <a:avLst/>
          </a:prstGeom>
          <a:noFill/>
          <a:ln w="57150" cap="flat" cmpd="sng" algn="ctr">
            <a:solidFill>
              <a:srgbClr val="7030A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61" name="Oval 60"/>
          <p:cNvSpPr/>
          <p:nvPr/>
        </p:nvSpPr>
        <p:spPr bwMode="auto">
          <a:xfrm>
            <a:off x="2752725" y="2205200"/>
            <a:ext cx="120374" cy="118900"/>
          </a:xfrm>
          <a:prstGeom prst="ellipse">
            <a:avLst/>
          </a:prstGeom>
          <a:noFill/>
          <a:ln w="571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62" name="Oval 61"/>
          <p:cNvSpPr/>
          <p:nvPr/>
        </p:nvSpPr>
        <p:spPr bwMode="auto">
          <a:xfrm>
            <a:off x="4541976" y="3574500"/>
            <a:ext cx="120374" cy="118900"/>
          </a:xfrm>
          <a:prstGeom prst="ellipse">
            <a:avLst/>
          </a:prstGeom>
          <a:noFill/>
          <a:ln w="571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63" name="Oval 62"/>
          <p:cNvSpPr/>
          <p:nvPr/>
        </p:nvSpPr>
        <p:spPr bwMode="auto">
          <a:xfrm>
            <a:off x="4609723" y="2683992"/>
            <a:ext cx="120374" cy="118900"/>
          </a:xfrm>
          <a:prstGeom prst="ellipse">
            <a:avLst/>
          </a:prstGeom>
          <a:noFill/>
          <a:ln w="571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sp>
        <p:nvSpPr>
          <p:cNvPr id="64" name="Oval 63"/>
          <p:cNvSpPr/>
          <p:nvPr/>
        </p:nvSpPr>
        <p:spPr bwMode="auto">
          <a:xfrm>
            <a:off x="5799265" y="2137227"/>
            <a:ext cx="120374" cy="118900"/>
          </a:xfrm>
          <a:prstGeom prst="ellipse">
            <a:avLst/>
          </a:prstGeom>
          <a:noFill/>
          <a:ln w="571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000000"/>
              </a:solidFill>
              <a:effectLst/>
              <a:uLnTx/>
              <a:uFillTx/>
              <a:latin typeface="Helvetica" pitchFamily="34" charset="0"/>
              <a:ea typeface="+mn-ea"/>
              <a:cs typeface="+mn-cs"/>
            </a:endParaRPr>
          </a:p>
        </p:txBody>
      </p:sp>
      <p:cxnSp>
        <p:nvCxnSpPr>
          <p:cNvPr id="7" name="Straight Connector 6"/>
          <p:cNvCxnSpPr/>
          <p:nvPr/>
        </p:nvCxnSpPr>
        <p:spPr bwMode="auto">
          <a:xfrm>
            <a:off x="2812912" y="1920938"/>
            <a:ext cx="0" cy="2003362"/>
          </a:xfrm>
          <a:prstGeom prst="line">
            <a:avLst/>
          </a:prstGeom>
          <a:noFill/>
          <a:ln w="57150" cap="flat" cmpd="sng" algn="ctr">
            <a:solidFill>
              <a:schemeClr val="tx1">
                <a:alpha val="24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Rectangle 3"/>
          <p:cNvSpPr/>
          <p:nvPr/>
        </p:nvSpPr>
        <p:spPr>
          <a:xfrm>
            <a:off x="2333621" y="1948025"/>
            <a:ext cx="1059906" cy="30777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glow rad="228600">
                    <a:srgbClr val="FFFFFF"/>
                  </a:glow>
                </a:effectLst>
                <a:uLnTx/>
                <a:uFillTx/>
                <a:latin typeface="Helvetica" pitchFamily="34" charset="0"/>
                <a:ea typeface="+mn-ea"/>
                <a:cs typeface="+mn-cs"/>
              </a:rPr>
              <a:t>low remote</a:t>
            </a:r>
            <a:endParaRPr kumimoji="0" lang="en-US" sz="2000" b="0" i="0" u="none" strike="noStrike" kern="1200" cap="none" spc="0" normalizeH="0" baseline="0" noProof="0" dirty="0">
              <a:ln>
                <a:noFill/>
              </a:ln>
              <a:solidFill>
                <a:srgbClr val="000000"/>
              </a:solidFill>
              <a:effectLst>
                <a:glow rad="228600">
                  <a:srgbClr val="FFFFFF"/>
                </a:glow>
              </a:effectLst>
              <a:uLnTx/>
              <a:uFillTx/>
              <a:latin typeface="Helvetica" pitchFamily="34" charset="0"/>
              <a:ea typeface="+mn-ea"/>
              <a:cs typeface="+mn-cs"/>
            </a:endParaRPr>
          </a:p>
        </p:txBody>
      </p:sp>
      <p:cxnSp>
        <p:nvCxnSpPr>
          <p:cNvPr id="78" name="Straight Connector 77"/>
          <p:cNvCxnSpPr>
            <a:stCxn id="60" idx="4"/>
          </p:cNvCxnSpPr>
          <p:nvPr/>
        </p:nvCxnSpPr>
        <p:spPr bwMode="auto">
          <a:xfrm>
            <a:off x="5847736" y="1712525"/>
            <a:ext cx="10302" cy="2211775"/>
          </a:xfrm>
          <a:prstGeom prst="line">
            <a:avLst/>
          </a:prstGeom>
          <a:noFill/>
          <a:ln w="57150" cap="flat" cmpd="sng" algn="ctr">
            <a:solidFill>
              <a:schemeClr val="tx1">
                <a:alpha val="24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Rectangle 79"/>
          <p:cNvSpPr/>
          <p:nvPr/>
        </p:nvSpPr>
        <p:spPr>
          <a:xfrm>
            <a:off x="5393697" y="1756727"/>
            <a:ext cx="1128834" cy="30777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glow rad="228600">
                    <a:srgbClr val="FFFFFF"/>
                  </a:glow>
                </a:effectLst>
                <a:uLnTx/>
                <a:uFillTx/>
                <a:latin typeface="Helvetica" pitchFamily="34" charset="0"/>
                <a:ea typeface="+mn-ea"/>
                <a:cs typeface="+mn-cs"/>
              </a:rPr>
              <a:t>high remote</a:t>
            </a:r>
            <a:endParaRPr kumimoji="0" lang="en-US" sz="2000" b="0" i="0" u="none" strike="noStrike" kern="1200" cap="none" spc="0" normalizeH="0" baseline="0" noProof="0" dirty="0">
              <a:ln>
                <a:noFill/>
              </a:ln>
              <a:solidFill>
                <a:srgbClr val="000000"/>
              </a:solidFill>
              <a:effectLst>
                <a:glow rad="228600">
                  <a:srgbClr val="FFFFFF"/>
                </a:glow>
              </a:effectLst>
              <a:uLnTx/>
              <a:uFillTx/>
              <a:latin typeface="Helvetica" pitchFamily="34" charset="0"/>
              <a:ea typeface="+mn-ea"/>
              <a:cs typeface="+mn-cs"/>
            </a:endParaRPr>
          </a:p>
        </p:txBody>
      </p:sp>
      <p:sp>
        <p:nvSpPr>
          <p:cNvPr id="3" name="TextBox 2"/>
          <p:cNvSpPr txBox="1"/>
          <p:nvPr/>
        </p:nvSpPr>
        <p:spPr>
          <a:xfrm>
            <a:off x="2613721" y="1465272"/>
            <a:ext cx="470000" cy="33855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7030A0"/>
                </a:solidFill>
                <a:effectLst>
                  <a:glow rad="228600">
                    <a:srgbClr val="FFFFFF">
                      <a:alpha val="73000"/>
                    </a:srgbClr>
                  </a:glow>
                </a:effectLst>
                <a:uLnTx/>
                <a:uFillTx/>
                <a:latin typeface="Helvetica" pitchFamily="34" charset="0"/>
                <a:ea typeface="+mn-ea"/>
                <a:cs typeface="+mn-cs"/>
              </a:rPr>
              <a:t>1.8</a:t>
            </a:r>
            <a:endParaRPr kumimoji="0" lang="en-US" sz="3200" b="1" i="0" u="none" strike="noStrike" kern="1200" cap="none" spc="0" normalizeH="0" baseline="0" noProof="0" dirty="0">
              <a:ln>
                <a:noFill/>
              </a:ln>
              <a:solidFill>
                <a:srgbClr val="7030A0"/>
              </a:solidFill>
              <a:effectLst>
                <a:glow rad="228600">
                  <a:srgbClr val="FFFFFF">
                    <a:alpha val="73000"/>
                  </a:srgbClr>
                </a:glow>
              </a:effectLst>
              <a:uLnTx/>
              <a:uFillTx/>
              <a:latin typeface="Helvetica" pitchFamily="34" charset="0"/>
              <a:ea typeface="+mn-ea"/>
              <a:cs typeface="+mn-cs"/>
            </a:endParaRPr>
          </a:p>
        </p:txBody>
      </p:sp>
      <p:sp>
        <p:nvSpPr>
          <p:cNvPr id="65" name="TextBox 64"/>
          <p:cNvSpPr txBox="1"/>
          <p:nvPr/>
        </p:nvSpPr>
        <p:spPr>
          <a:xfrm>
            <a:off x="4091444" y="1609923"/>
            <a:ext cx="470000" cy="33855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7030A0"/>
                </a:solidFill>
                <a:effectLst>
                  <a:glow rad="228600">
                    <a:srgbClr val="FFFFFF">
                      <a:alpha val="73000"/>
                    </a:srgbClr>
                  </a:glow>
                </a:effectLst>
                <a:uLnTx/>
                <a:uFillTx/>
                <a:latin typeface="Helvetica" pitchFamily="34" charset="0"/>
                <a:ea typeface="+mn-ea"/>
                <a:cs typeface="+mn-cs"/>
              </a:rPr>
              <a:t>2.0</a:t>
            </a:r>
            <a:endParaRPr kumimoji="0" lang="en-US" sz="3200" b="1" i="0" u="none" strike="noStrike" kern="1200" cap="none" spc="0" normalizeH="0" baseline="0" noProof="0" dirty="0">
              <a:ln>
                <a:noFill/>
              </a:ln>
              <a:solidFill>
                <a:srgbClr val="7030A0"/>
              </a:solidFill>
              <a:effectLst>
                <a:glow rad="228600">
                  <a:srgbClr val="FFFFFF">
                    <a:alpha val="73000"/>
                  </a:srgbClr>
                </a:glow>
              </a:effectLst>
              <a:uLnTx/>
              <a:uFillTx/>
              <a:latin typeface="Helvetica" pitchFamily="34" charset="0"/>
              <a:ea typeface="+mn-ea"/>
              <a:cs typeface="+mn-cs"/>
            </a:endParaRPr>
          </a:p>
        </p:txBody>
      </p:sp>
      <p:sp>
        <p:nvSpPr>
          <p:cNvPr id="66" name="TextBox 65"/>
          <p:cNvSpPr txBox="1"/>
          <p:nvPr/>
        </p:nvSpPr>
        <p:spPr>
          <a:xfrm>
            <a:off x="4651557" y="1337990"/>
            <a:ext cx="470000" cy="33855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7030A0"/>
                </a:solidFill>
                <a:effectLst>
                  <a:glow rad="228600">
                    <a:srgbClr val="FFFFFF">
                      <a:alpha val="73000"/>
                    </a:srgbClr>
                  </a:glow>
                </a:effectLst>
                <a:uLnTx/>
                <a:uFillTx/>
                <a:latin typeface="Helvetica" pitchFamily="34" charset="0"/>
                <a:ea typeface="+mn-ea"/>
                <a:cs typeface="+mn-cs"/>
              </a:rPr>
              <a:t>4.0</a:t>
            </a:r>
            <a:endParaRPr kumimoji="0" lang="en-US" sz="3200" b="1" i="0" u="none" strike="noStrike" kern="1200" cap="none" spc="0" normalizeH="0" baseline="0" noProof="0" dirty="0">
              <a:ln>
                <a:noFill/>
              </a:ln>
              <a:solidFill>
                <a:srgbClr val="7030A0"/>
              </a:solidFill>
              <a:effectLst>
                <a:glow rad="228600">
                  <a:srgbClr val="FFFFFF">
                    <a:alpha val="73000"/>
                  </a:srgbClr>
                </a:glow>
              </a:effectLst>
              <a:uLnTx/>
              <a:uFillTx/>
              <a:latin typeface="Helvetica" pitchFamily="34" charset="0"/>
              <a:ea typeface="+mn-ea"/>
              <a:cs typeface="+mn-cs"/>
            </a:endParaRPr>
          </a:p>
        </p:txBody>
      </p:sp>
      <p:sp>
        <p:nvSpPr>
          <p:cNvPr id="67" name="TextBox 66"/>
          <p:cNvSpPr txBox="1"/>
          <p:nvPr/>
        </p:nvSpPr>
        <p:spPr>
          <a:xfrm>
            <a:off x="5612367" y="1295995"/>
            <a:ext cx="470000" cy="33855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7030A0"/>
                </a:solidFill>
                <a:effectLst>
                  <a:glow rad="228600">
                    <a:srgbClr val="FFFFFF">
                      <a:alpha val="73000"/>
                    </a:srgbClr>
                  </a:glow>
                </a:effectLst>
                <a:uLnTx/>
                <a:uFillTx/>
                <a:latin typeface="Helvetica" pitchFamily="34" charset="0"/>
                <a:ea typeface="+mn-ea"/>
                <a:cs typeface="+mn-cs"/>
              </a:rPr>
              <a:t>3.0</a:t>
            </a:r>
            <a:endParaRPr kumimoji="0" lang="en-US" sz="3200" b="1" i="0" u="none" strike="noStrike" kern="1200" cap="none" spc="0" normalizeH="0" baseline="0" noProof="0" dirty="0">
              <a:ln>
                <a:noFill/>
              </a:ln>
              <a:solidFill>
                <a:srgbClr val="7030A0"/>
              </a:solidFill>
              <a:effectLst>
                <a:glow rad="228600">
                  <a:srgbClr val="FFFFFF">
                    <a:alpha val="73000"/>
                  </a:srgbClr>
                </a:glow>
              </a:effectLst>
              <a:uLnTx/>
              <a:uFillTx/>
              <a:latin typeface="Helvetica" pitchFamily="34" charset="0"/>
              <a:ea typeface="+mn-ea"/>
              <a:cs typeface="+mn-cs"/>
            </a:endParaRPr>
          </a:p>
        </p:txBody>
      </p:sp>
      <p:sp>
        <p:nvSpPr>
          <p:cNvPr id="68" name="TextBox 67"/>
          <p:cNvSpPr txBox="1"/>
          <p:nvPr/>
        </p:nvSpPr>
        <p:spPr>
          <a:xfrm>
            <a:off x="2525255" y="2328688"/>
            <a:ext cx="538929" cy="33855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C000"/>
                </a:solidFill>
                <a:effectLst>
                  <a:glow rad="228600">
                    <a:srgbClr val="FFFFFF">
                      <a:alpha val="73000"/>
                    </a:srgbClr>
                  </a:glow>
                </a:effectLst>
                <a:uLnTx/>
                <a:uFillTx/>
                <a:latin typeface="Helvetica" pitchFamily="34" charset="0"/>
                <a:ea typeface="+mn-ea"/>
                <a:cs typeface="+mn-cs"/>
              </a:rPr>
              <a:t>-0.5</a:t>
            </a:r>
            <a:endParaRPr kumimoji="0" lang="en-US" sz="3200" b="1" i="0" u="none" strike="noStrike" kern="1200" cap="none" spc="0" normalizeH="0" baseline="0" noProof="0" dirty="0">
              <a:ln>
                <a:noFill/>
              </a:ln>
              <a:solidFill>
                <a:srgbClr val="FFC000"/>
              </a:solidFill>
              <a:effectLst>
                <a:glow rad="228600">
                  <a:srgbClr val="FFFFFF">
                    <a:alpha val="73000"/>
                  </a:srgbClr>
                </a:glow>
              </a:effectLst>
              <a:uLnTx/>
              <a:uFillTx/>
              <a:latin typeface="Helvetica" pitchFamily="34" charset="0"/>
              <a:ea typeface="+mn-ea"/>
              <a:cs typeface="+mn-cs"/>
            </a:endParaRPr>
          </a:p>
        </p:txBody>
      </p:sp>
      <p:sp>
        <p:nvSpPr>
          <p:cNvPr id="69" name="TextBox 68"/>
          <p:cNvSpPr txBox="1"/>
          <p:nvPr/>
        </p:nvSpPr>
        <p:spPr>
          <a:xfrm>
            <a:off x="4051089" y="3457563"/>
            <a:ext cx="538930" cy="33855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C000"/>
                </a:solidFill>
                <a:effectLst>
                  <a:glow rad="228600">
                    <a:srgbClr val="FFFFFF">
                      <a:alpha val="73000"/>
                    </a:srgbClr>
                  </a:glow>
                </a:effectLst>
                <a:uLnTx/>
                <a:uFillTx/>
                <a:latin typeface="Helvetica" pitchFamily="34" charset="0"/>
                <a:ea typeface="+mn-ea"/>
                <a:cs typeface="+mn-cs"/>
              </a:rPr>
              <a:t>-8.0</a:t>
            </a:r>
            <a:endParaRPr kumimoji="0" lang="en-US" sz="3200" b="1" i="0" u="none" strike="noStrike" kern="1200" cap="none" spc="0" normalizeH="0" baseline="0" noProof="0" dirty="0">
              <a:ln>
                <a:noFill/>
              </a:ln>
              <a:solidFill>
                <a:srgbClr val="FFC000"/>
              </a:solidFill>
              <a:effectLst>
                <a:glow rad="228600">
                  <a:srgbClr val="FFFFFF">
                    <a:alpha val="73000"/>
                  </a:srgbClr>
                </a:glow>
              </a:effectLst>
              <a:uLnTx/>
              <a:uFillTx/>
              <a:latin typeface="Helvetica" pitchFamily="34" charset="0"/>
              <a:ea typeface="+mn-ea"/>
              <a:cs typeface="+mn-cs"/>
            </a:endParaRPr>
          </a:p>
        </p:txBody>
      </p:sp>
      <p:sp>
        <p:nvSpPr>
          <p:cNvPr id="71" name="TextBox 70"/>
          <p:cNvSpPr txBox="1"/>
          <p:nvPr/>
        </p:nvSpPr>
        <p:spPr>
          <a:xfrm>
            <a:off x="4684769" y="2584065"/>
            <a:ext cx="538930" cy="33855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C000"/>
                </a:solidFill>
                <a:effectLst>
                  <a:glow rad="228600">
                    <a:srgbClr val="FFFFFF">
                      <a:alpha val="73000"/>
                    </a:srgbClr>
                  </a:glow>
                </a:effectLst>
                <a:uLnTx/>
                <a:uFillTx/>
                <a:latin typeface="Helvetica" pitchFamily="34" charset="0"/>
                <a:ea typeface="+mn-ea"/>
                <a:cs typeface="+mn-cs"/>
              </a:rPr>
              <a:t>-3.0</a:t>
            </a:r>
            <a:endParaRPr kumimoji="0" lang="en-US" sz="3200" b="1" i="0" u="none" strike="noStrike" kern="1200" cap="none" spc="0" normalizeH="0" baseline="0" noProof="0" dirty="0">
              <a:ln>
                <a:noFill/>
              </a:ln>
              <a:solidFill>
                <a:srgbClr val="FFC000"/>
              </a:solidFill>
              <a:effectLst>
                <a:glow rad="228600">
                  <a:srgbClr val="FFFFFF">
                    <a:alpha val="73000"/>
                  </a:srgbClr>
                </a:glow>
              </a:effectLst>
              <a:uLnTx/>
              <a:uFillTx/>
              <a:latin typeface="Helvetica" pitchFamily="34" charset="0"/>
              <a:ea typeface="+mn-ea"/>
              <a:cs typeface="+mn-cs"/>
            </a:endParaRPr>
          </a:p>
        </p:txBody>
      </p:sp>
      <p:sp>
        <p:nvSpPr>
          <p:cNvPr id="72" name="TextBox 71"/>
          <p:cNvSpPr txBox="1"/>
          <p:nvPr/>
        </p:nvSpPr>
        <p:spPr>
          <a:xfrm>
            <a:off x="5561412" y="2307338"/>
            <a:ext cx="538930" cy="33855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C000"/>
                </a:solidFill>
                <a:effectLst>
                  <a:glow rad="228600">
                    <a:srgbClr val="FFFFFF">
                      <a:alpha val="73000"/>
                    </a:srgbClr>
                  </a:glow>
                </a:effectLst>
                <a:uLnTx/>
                <a:uFillTx/>
                <a:latin typeface="Helvetica" pitchFamily="34" charset="0"/>
                <a:ea typeface="+mn-ea"/>
                <a:cs typeface="+mn-cs"/>
              </a:rPr>
              <a:t>-0.3</a:t>
            </a:r>
            <a:endParaRPr kumimoji="0" lang="en-US" sz="3200" b="1" i="0" u="none" strike="noStrike" kern="1200" cap="none" spc="0" normalizeH="0" baseline="0" noProof="0" dirty="0">
              <a:ln>
                <a:noFill/>
              </a:ln>
              <a:solidFill>
                <a:srgbClr val="FFC000"/>
              </a:solidFill>
              <a:effectLst>
                <a:glow rad="228600">
                  <a:srgbClr val="FFFFFF">
                    <a:alpha val="73000"/>
                  </a:srgbClr>
                </a:glow>
              </a:effectLst>
              <a:uLnTx/>
              <a:uFillTx/>
              <a:latin typeface="Helvetica" pitchFamily="34" charset="0"/>
              <a:ea typeface="+mn-ea"/>
              <a:cs typeface="+mn-cs"/>
            </a:endParaRPr>
          </a:p>
        </p:txBody>
      </p:sp>
      <p:cxnSp>
        <p:nvCxnSpPr>
          <p:cNvPr id="81" name="Straight Connector 80"/>
          <p:cNvCxnSpPr/>
          <p:nvPr/>
        </p:nvCxnSpPr>
        <p:spPr bwMode="auto">
          <a:xfrm flipV="1">
            <a:off x="4641851" y="1432253"/>
            <a:ext cx="1" cy="2492047"/>
          </a:xfrm>
          <a:prstGeom prst="line">
            <a:avLst/>
          </a:prstGeom>
          <a:noFill/>
          <a:ln w="19050" cap="flat" cmpd="sng" algn="ctr">
            <a:solidFill>
              <a:schemeClr val="tx1">
                <a:alpha val="24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Rectangle 53"/>
          <p:cNvSpPr/>
          <p:nvPr/>
        </p:nvSpPr>
        <p:spPr>
          <a:xfrm>
            <a:off x="3750259" y="2103941"/>
            <a:ext cx="891591" cy="30777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glow rad="228600">
                    <a:srgbClr val="FFFFFF"/>
                  </a:glow>
                </a:effectLst>
                <a:uLnTx/>
                <a:uFillTx/>
                <a:latin typeface="Helvetica" pitchFamily="34" charset="0"/>
                <a:ea typeface="+mn-ea"/>
                <a:cs typeface="+mn-cs"/>
              </a:rPr>
              <a:t>inflection</a:t>
            </a:r>
            <a:endParaRPr kumimoji="0" lang="en-US" sz="2000" b="0" i="0" u="none" strike="noStrike" kern="1200" cap="none" spc="0" normalizeH="0" baseline="0" noProof="0" dirty="0">
              <a:ln>
                <a:noFill/>
              </a:ln>
              <a:solidFill>
                <a:srgbClr val="000000"/>
              </a:solidFill>
              <a:effectLst>
                <a:glow rad="228600">
                  <a:srgbClr val="FFFFFF"/>
                </a:glow>
              </a:effectLst>
              <a:uLnTx/>
              <a:uFillTx/>
              <a:latin typeface="Helvetica" pitchFamily="34" charset="0"/>
              <a:ea typeface="+mn-ea"/>
              <a:cs typeface="+mn-cs"/>
            </a:endParaRPr>
          </a:p>
        </p:txBody>
      </p:sp>
      <p:sp>
        <p:nvSpPr>
          <p:cNvPr id="55" name="Rectangle 54"/>
          <p:cNvSpPr/>
          <p:nvPr/>
        </p:nvSpPr>
        <p:spPr>
          <a:xfrm>
            <a:off x="4613272" y="1879464"/>
            <a:ext cx="572594" cy="30777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glow rad="228600">
                    <a:srgbClr val="FFFFFF">
                      <a:alpha val="82000"/>
                    </a:srgbClr>
                  </a:glow>
                </a:effectLst>
                <a:uLnTx/>
                <a:uFillTx/>
                <a:latin typeface="Helvetica" pitchFamily="34" charset="0"/>
                <a:ea typeface="+mn-ea"/>
                <a:cs typeface="+mn-cs"/>
              </a:rPr>
              <a:t>peak</a:t>
            </a:r>
            <a:endParaRPr kumimoji="0" lang="en-US" sz="2000" b="0" i="0" u="none" strike="noStrike" kern="1200" cap="none" spc="0" normalizeH="0" baseline="0" noProof="0" dirty="0">
              <a:ln>
                <a:noFill/>
              </a:ln>
              <a:solidFill>
                <a:srgbClr val="000000"/>
              </a:solidFill>
              <a:effectLst>
                <a:glow rad="228600">
                  <a:srgbClr val="FFFFFF">
                    <a:alpha val="82000"/>
                  </a:srgbClr>
                </a:glow>
              </a:effectLst>
              <a:uLnTx/>
              <a:uFillTx/>
              <a:latin typeface="Helvetica" pitchFamily="34" charset="0"/>
              <a:ea typeface="+mn-ea"/>
              <a:cs typeface="+mn-cs"/>
            </a:endParaRPr>
          </a:p>
        </p:txBody>
      </p:sp>
      <p:cxnSp>
        <p:nvCxnSpPr>
          <p:cNvPr id="79" name="Straight Connector 78"/>
          <p:cNvCxnSpPr/>
          <p:nvPr/>
        </p:nvCxnSpPr>
        <p:spPr bwMode="auto">
          <a:xfrm flipV="1">
            <a:off x="4592738" y="1449634"/>
            <a:ext cx="1" cy="2492047"/>
          </a:xfrm>
          <a:prstGeom prst="line">
            <a:avLst/>
          </a:prstGeom>
          <a:noFill/>
          <a:ln w="19050" cap="flat" cmpd="sng" algn="ctr">
            <a:solidFill>
              <a:schemeClr val="tx1">
                <a:alpha val="24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Box 5"/>
          <p:cNvSpPr txBox="1"/>
          <p:nvPr/>
        </p:nvSpPr>
        <p:spPr>
          <a:xfrm>
            <a:off x="498324" y="2307338"/>
            <a:ext cx="733238"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Helvetica" pitchFamily="34" charset="0"/>
                <a:ea typeface="+mn-ea"/>
                <a:cs typeface="+mn-cs"/>
              </a:rPr>
              <a:t>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7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40995"/>
                                        </p:tgtEl>
                                        <p:attrNameLst>
                                          <p:attrName>style.visibility</p:attrName>
                                        </p:attrNameLst>
                                      </p:cBhvr>
                                      <p:to>
                                        <p:strVal val="visible"/>
                                      </p:to>
                                    </p:set>
                                    <p:animEffect transition="in" filter="fade">
                                      <p:cBhvr>
                                        <p:cTn id="9" dur="500"/>
                                        <p:tgtEl>
                                          <p:spTgt spid="40995"/>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40971"/>
                                        </p:tgtEl>
                                        <p:attrNameLst>
                                          <p:attrName>style.visibility</p:attrName>
                                        </p:attrNameLst>
                                      </p:cBhvr>
                                      <p:to>
                                        <p:strVal val="visible"/>
                                      </p:to>
                                    </p:set>
                                    <p:animEffect transition="in" filter="fade">
                                      <p:cBhvr>
                                        <p:cTn id="12" dur="500"/>
                                        <p:tgtEl>
                                          <p:spTgt spid="4097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0972"/>
                                        </p:tgtEl>
                                        <p:attrNameLst>
                                          <p:attrName>style.visibility</p:attrName>
                                        </p:attrNameLst>
                                      </p:cBhvr>
                                      <p:to>
                                        <p:strVal val="visible"/>
                                      </p:to>
                                    </p:set>
                                    <p:animEffect transition="in" filter="fade">
                                      <p:cBhvr>
                                        <p:cTn id="15" dur="500"/>
                                        <p:tgtEl>
                                          <p:spTgt spid="4097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996"/>
                                        </p:tgtEl>
                                        <p:attrNameLst>
                                          <p:attrName>style.visibility</p:attrName>
                                        </p:attrNameLst>
                                      </p:cBhvr>
                                      <p:to>
                                        <p:strVal val="visible"/>
                                      </p:to>
                                    </p:set>
                                    <p:animEffect transition="in" filter="fade">
                                      <p:cBhvr>
                                        <p:cTn id="18" dur="500"/>
                                        <p:tgtEl>
                                          <p:spTgt spid="4099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319540"/>
                                        </p:tgtEl>
                                        <p:attrNameLst>
                                          <p:attrName>style.visibility</p:attrName>
                                        </p:attrNameLst>
                                      </p:cBhvr>
                                      <p:to>
                                        <p:strVal val="visible"/>
                                      </p:to>
                                    </p:set>
                                    <p:animEffect transition="in" filter="fade">
                                      <p:cBhvr>
                                        <p:cTn id="21" dur="500"/>
                                        <p:tgtEl>
                                          <p:spTgt spid="31954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1010"/>
                                        </p:tgtEl>
                                        <p:attrNameLst>
                                          <p:attrName>style.visibility</p:attrName>
                                        </p:attrNameLst>
                                      </p:cBhvr>
                                      <p:to>
                                        <p:strVal val="visible"/>
                                      </p:to>
                                    </p:set>
                                    <p:animEffect transition="in" filter="fade">
                                      <p:cBhvr>
                                        <p:cTn id="24" dur="500"/>
                                        <p:tgtEl>
                                          <p:spTgt spid="410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0988"/>
                                        </p:tgtEl>
                                        <p:attrNameLst>
                                          <p:attrName>style.visibility</p:attrName>
                                        </p:attrNameLst>
                                      </p:cBhvr>
                                      <p:to>
                                        <p:strVal val="visible"/>
                                      </p:to>
                                    </p:set>
                                    <p:animEffect transition="in" filter="fade">
                                      <p:cBhvr>
                                        <p:cTn id="27" dur="500"/>
                                        <p:tgtEl>
                                          <p:spTgt spid="4098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1009"/>
                                        </p:tgtEl>
                                        <p:attrNameLst>
                                          <p:attrName>style.visibility</p:attrName>
                                        </p:attrNameLst>
                                      </p:cBhvr>
                                      <p:to>
                                        <p:strVal val="visible"/>
                                      </p:to>
                                    </p:set>
                                    <p:animEffect transition="in" filter="fade">
                                      <p:cBhvr>
                                        <p:cTn id="30" dur="500"/>
                                        <p:tgtEl>
                                          <p:spTgt spid="4100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0981"/>
                                        </p:tgtEl>
                                        <p:attrNameLst>
                                          <p:attrName>style.visibility</p:attrName>
                                        </p:attrNameLst>
                                      </p:cBhvr>
                                      <p:to>
                                        <p:strVal val="visible"/>
                                      </p:to>
                                    </p:set>
                                    <p:animEffect transition="in" filter="fade">
                                      <p:cBhvr>
                                        <p:cTn id="33" dur="500"/>
                                        <p:tgtEl>
                                          <p:spTgt spid="4098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1007"/>
                                        </p:tgtEl>
                                        <p:attrNameLst>
                                          <p:attrName>style.visibility</p:attrName>
                                        </p:attrNameLst>
                                      </p:cBhvr>
                                      <p:to>
                                        <p:strVal val="visible"/>
                                      </p:to>
                                    </p:set>
                                    <p:animEffect transition="in" filter="fade">
                                      <p:cBhvr>
                                        <p:cTn id="36" dur="500"/>
                                        <p:tgtEl>
                                          <p:spTgt spid="4100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0963"/>
                                        </p:tgtEl>
                                        <p:attrNameLst>
                                          <p:attrName>style.visibility</p:attrName>
                                        </p:attrNameLst>
                                      </p:cBhvr>
                                      <p:to>
                                        <p:strVal val="visible"/>
                                      </p:to>
                                    </p:set>
                                    <p:animEffect transition="in" filter="fade">
                                      <p:cBhvr>
                                        <p:cTn id="39" dur="500"/>
                                        <p:tgtEl>
                                          <p:spTgt spid="4096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1008"/>
                                        </p:tgtEl>
                                        <p:attrNameLst>
                                          <p:attrName>style.visibility</p:attrName>
                                        </p:attrNameLst>
                                      </p:cBhvr>
                                      <p:to>
                                        <p:strVal val="visible"/>
                                      </p:to>
                                    </p:set>
                                    <p:animEffect transition="in" filter="fade">
                                      <p:cBhvr>
                                        <p:cTn id="42" dur="500"/>
                                        <p:tgtEl>
                                          <p:spTgt spid="41008"/>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31955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955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949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954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950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954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955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956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2"/>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31955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1956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1955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1949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1954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1956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1955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1950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1954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fade">
                                      <p:cBhvr>
                                        <p:cTn id="91" dur="500"/>
                                        <p:tgtEl>
                                          <p:spTgt spid="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65"/>
                                        </p:tgtEl>
                                        <p:attrNameLst>
                                          <p:attrName>style.visibility</p:attrName>
                                        </p:attrNameLst>
                                      </p:cBhvr>
                                      <p:to>
                                        <p:strVal val="visible"/>
                                      </p:to>
                                    </p:set>
                                    <p:animEffect transition="in" filter="fade">
                                      <p:cBhvr>
                                        <p:cTn id="94" dur="500"/>
                                        <p:tgtEl>
                                          <p:spTgt spid="6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66"/>
                                        </p:tgtEl>
                                        <p:attrNameLst>
                                          <p:attrName>style.visibility</p:attrName>
                                        </p:attrNameLst>
                                      </p:cBhvr>
                                      <p:to>
                                        <p:strVal val="visible"/>
                                      </p:to>
                                    </p:set>
                                    <p:animEffect transition="in" filter="fade">
                                      <p:cBhvr>
                                        <p:cTn id="97" dur="500"/>
                                        <p:tgtEl>
                                          <p:spTgt spid="6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67"/>
                                        </p:tgtEl>
                                        <p:attrNameLst>
                                          <p:attrName>style.visibility</p:attrName>
                                        </p:attrNameLst>
                                      </p:cBhvr>
                                      <p:to>
                                        <p:strVal val="visible"/>
                                      </p:to>
                                    </p:set>
                                    <p:animEffect transition="in" filter="fade">
                                      <p:cBhvr>
                                        <p:cTn id="100" dur="500"/>
                                        <p:tgtEl>
                                          <p:spTgt spid="67"/>
                                        </p:tgtEl>
                                      </p:cBhvr>
                                    </p:animEffect>
                                  </p:childTnLst>
                                </p:cTn>
                              </p:par>
                              <p:par>
                                <p:cTn id="101" presetID="1" presetClass="entr" presetSubtype="0" fill="hold" grpId="0" nodeType="withEffect">
                                  <p:stCondLst>
                                    <p:cond delay="0"/>
                                  </p:stCondLst>
                                  <p:childTnLst>
                                    <p:set>
                                      <p:cBhvr>
                                        <p:cTn id="102" dur="1" fill="hold">
                                          <p:stCondLst>
                                            <p:cond delay="0"/>
                                          </p:stCondLst>
                                        </p:cTn>
                                        <p:tgtEl>
                                          <p:spTgt spid="31958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19552"/>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1958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1949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19496"/>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19543"/>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1954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19583"/>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19545"/>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319498"/>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31955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319562"/>
                                        </p:tgtEl>
                                        <p:attrNameLst>
                                          <p:attrName>style.visibility</p:attrName>
                                        </p:attrNameLst>
                                      </p:cBhvr>
                                      <p:to>
                                        <p:strVal val="visible"/>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10" presetClass="exit" presetSubtype="0" fill="hold" grpId="1" nodeType="clickEffect">
                                  <p:stCondLst>
                                    <p:cond delay="0"/>
                                  </p:stCondLst>
                                  <p:childTnLst>
                                    <p:animEffect transition="out" filter="fade">
                                      <p:cBhvr>
                                        <p:cTn id="130" dur="2000"/>
                                        <p:tgtEl>
                                          <p:spTgt spid="319495"/>
                                        </p:tgtEl>
                                      </p:cBhvr>
                                    </p:animEffect>
                                    <p:set>
                                      <p:cBhvr>
                                        <p:cTn id="131" dur="1" fill="hold">
                                          <p:stCondLst>
                                            <p:cond delay="1999"/>
                                          </p:stCondLst>
                                        </p:cTn>
                                        <p:tgtEl>
                                          <p:spTgt spid="319495"/>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2000"/>
                                        <p:tgtEl>
                                          <p:spTgt spid="319496"/>
                                        </p:tgtEl>
                                      </p:cBhvr>
                                    </p:animEffect>
                                    <p:set>
                                      <p:cBhvr>
                                        <p:cTn id="134" dur="1" fill="hold">
                                          <p:stCondLst>
                                            <p:cond delay="1999"/>
                                          </p:stCondLst>
                                        </p:cTn>
                                        <p:tgtEl>
                                          <p:spTgt spid="319496"/>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2000"/>
                                        <p:tgtEl>
                                          <p:spTgt spid="319497"/>
                                        </p:tgtEl>
                                      </p:cBhvr>
                                    </p:animEffect>
                                    <p:set>
                                      <p:cBhvr>
                                        <p:cTn id="137" dur="1" fill="hold">
                                          <p:stCondLst>
                                            <p:cond delay="1999"/>
                                          </p:stCondLst>
                                        </p:cTn>
                                        <p:tgtEl>
                                          <p:spTgt spid="319497"/>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2000"/>
                                        <p:tgtEl>
                                          <p:spTgt spid="319499"/>
                                        </p:tgtEl>
                                      </p:cBhvr>
                                    </p:animEffect>
                                    <p:set>
                                      <p:cBhvr>
                                        <p:cTn id="140" dur="1" fill="hold">
                                          <p:stCondLst>
                                            <p:cond delay="1999"/>
                                          </p:stCondLst>
                                        </p:cTn>
                                        <p:tgtEl>
                                          <p:spTgt spid="319499"/>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2000"/>
                                        <p:tgtEl>
                                          <p:spTgt spid="319500"/>
                                        </p:tgtEl>
                                      </p:cBhvr>
                                    </p:animEffect>
                                    <p:set>
                                      <p:cBhvr>
                                        <p:cTn id="143" dur="1" fill="hold">
                                          <p:stCondLst>
                                            <p:cond delay="1999"/>
                                          </p:stCondLst>
                                        </p:cTn>
                                        <p:tgtEl>
                                          <p:spTgt spid="319500"/>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2000"/>
                                        <p:tgtEl>
                                          <p:spTgt spid="319501"/>
                                        </p:tgtEl>
                                      </p:cBhvr>
                                    </p:animEffect>
                                    <p:set>
                                      <p:cBhvr>
                                        <p:cTn id="146" dur="1" fill="hold">
                                          <p:stCondLst>
                                            <p:cond delay="1999"/>
                                          </p:stCondLst>
                                        </p:cTn>
                                        <p:tgtEl>
                                          <p:spTgt spid="319501"/>
                                        </p:tgtEl>
                                        <p:attrNameLst>
                                          <p:attrName>style.visibility</p:attrName>
                                        </p:attrNameLst>
                                      </p:cBhvr>
                                      <p:to>
                                        <p:strVal val="hidden"/>
                                      </p:to>
                                    </p:set>
                                  </p:childTnLst>
                                </p:cTn>
                              </p:par>
                              <p:par>
                                <p:cTn id="147" presetID="10" presetClass="exit" presetSubtype="0" fill="hold" grpId="0" nodeType="withEffect">
                                  <p:stCondLst>
                                    <p:cond delay="0"/>
                                  </p:stCondLst>
                                  <p:childTnLst>
                                    <p:animEffect transition="out" filter="fade">
                                      <p:cBhvr>
                                        <p:cTn id="148" dur="2000"/>
                                        <p:tgtEl>
                                          <p:spTgt spid="319540"/>
                                        </p:tgtEl>
                                      </p:cBhvr>
                                    </p:animEffect>
                                    <p:set>
                                      <p:cBhvr>
                                        <p:cTn id="149" dur="1" fill="hold">
                                          <p:stCondLst>
                                            <p:cond delay="1999"/>
                                          </p:stCondLst>
                                        </p:cTn>
                                        <p:tgtEl>
                                          <p:spTgt spid="319540"/>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2000"/>
                                        <p:tgtEl>
                                          <p:spTgt spid="319542"/>
                                        </p:tgtEl>
                                      </p:cBhvr>
                                    </p:animEffect>
                                    <p:set>
                                      <p:cBhvr>
                                        <p:cTn id="152" dur="1" fill="hold">
                                          <p:stCondLst>
                                            <p:cond delay="1999"/>
                                          </p:stCondLst>
                                        </p:cTn>
                                        <p:tgtEl>
                                          <p:spTgt spid="319542"/>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2000"/>
                                        <p:tgtEl>
                                          <p:spTgt spid="319543"/>
                                        </p:tgtEl>
                                      </p:cBhvr>
                                    </p:animEffect>
                                    <p:set>
                                      <p:cBhvr>
                                        <p:cTn id="155" dur="1" fill="hold">
                                          <p:stCondLst>
                                            <p:cond delay="1999"/>
                                          </p:stCondLst>
                                        </p:cTn>
                                        <p:tgtEl>
                                          <p:spTgt spid="319543"/>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2000"/>
                                        <p:tgtEl>
                                          <p:spTgt spid="319546"/>
                                        </p:tgtEl>
                                      </p:cBhvr>
                                    </p:animEffect>
                                    <p:set>
                                      <p:cBhvr>
                                        <p:cTn id="158" dur="1" fill="hold">
                                          <p:stCondLst>
                                            <p:cond delay="1999"/>
                                          </p:stCondLst>
                                        </p:cTn>
                                        <p:tgtEl>
                                          <p:spTgt spid="319546"/>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2000"/>
                                        <p:tgtEl>
                                          <p:spTgt spid="319547"/>
                                        </p:tgtEl>
                                      </p:cBhvr>
                                    </p:animEffect>
                                    <p:set>
                                      <p:cBhvr>
                                        <p:cTn id="161" dur="1" fill="hold">
                                          <p:stCondLst>
                                            <p:cond delay="1999"/>
                                          </p:stCondLst>
                                        </p:cTn>
                                        <p:tgtEl>
                                          <p:spTgt spid="319547"/>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2000"/>
                                        <p:tgtEl>
                                          <p:spTgt spid="319548"/>
                                        </p:tgtEl>
                                      </p:cBhvr>
                                    </p:animEffect>
                                    <p:set>
                                      <p:cBhvr>
                                        <p:cTn id="164" dur="1" fill="hold">
                                          <p:stCondLst>
                                            <p:cond delay="1999"/>
                                          </p:stCondLst>
                                        </p:cTn>
                                        <p:tgtEl>
                                          <p:spTgt spid="319548"/>
                                        </p:tgtEl>
                                        <p:attrNameLst>
                                          <p:attrName>style.visibility</p:attrName>
                                        </p:attrNameLst>
                                      </p:cBhvr>
                                      <p:to>
                                        <p:strVal val="hidden"/>
                                      </p:to>
                                    </p:set>
                                  </p:childTnLst>
                                </p:cTn>
                              </p:par>
                              <p:par>
                                <p:cTn id="165" presetID="10" presetClass="exit" presetSubtype="0" fill="hold" grpId="1" nodeType="withEffect">
                                  <p:stCondLst>
                                    <p:cond delay="0"/>
                                  </p:stCondLst>
                                  <p:childTnLst>
                                    <p:animEffect transition="out" filter="fade">
                                      <p:cBhvr>
                                        <p:cTn id="166" dur="2000"/>
                                        <p:tgtEl>
                                          <p:spTgt spid="319551"/>
                                        </p:tgtEl>
                                      </p:cBhvr>
                                    </p:animEffect>
                                    <p:set>
                                      <p:cBhvr>
                                        <p:cTn id="167" dur="1" fill="hold">
                                          <p:stCondLst>
                                            <p:cond delay="1999"/>
                                          </p:stCondLst>
                                        </p:cTn>
                                        <p:tgtEl>
                                          <p:spTgt spid="319551"/>
                                        </p:tgtEl>
                                        <p:attrNameLst>
                                          <p:attrName>style.visibility</p:attrName>
                                        </p:attrNameLst>
                                      </p:cBhvr>
                                      <p:to>
                                        <p:strVal val="hidden"/>
                                      </p:to>
                                    </p:set>
                                  </p:childTnLst>
                                </p:cTn>
                              </p:par>
                              <p:par>
                                <p:cTn id="168" presetID="10" presetClass="exit" presetSubtype="0" fill="hold" grpId="1" nodeType="withEffect">
                                  <p:stCondLst>
                                    <p:cond delay="0"/>
                                  </p:stCondLst>
                                  <p:childTnLst>
                                    <p:animEffect transition="out" filter="fade">
                                      <p:cBhvr>
                                        <p:cTn id="169" dur="2000"/>
                                        <p:tgtEl>
                                          <p:spTgt spid="319552"/>
                                        </p:tgtEl>
                                      </p:cBhvr>
                                    </p:animEffect>
                                    <p:set>
                                      <p:cBhvr>
                                        <p:cTn id="170" dur="1" fill="hold">
                                          <p:stCondLst>
                                            <p:cond delay="1999"/>
                                          </p:stCondLst>
                                        </p:cTn>
                                        <p:tgtEl>
                                          <p:spTgt spid="319552"/>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2000"/>
                                        <p:tgtEl>
                                          <p:spTgt spid="319553"/>
                                        </p:tgtEl>
                                      </p:cBhvr>
                                    </p:animEffect>
                                    <p:set>
                                      <p:cBhvr>
                                        <p:cTn id="173" dur="1" fill="hold">
                                          <p:stCondLst>
                                            <p:cond delay="1999"/>
                                          </p:stCondLst>
                                        </p:cTn>
                                        <p:tgtEl>
                                          <p:spTgt spid="319553"/>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2000"/>
                                        <p:tgtEl>
                                          <p:spTgt spid="319555"/>
                                        </p:tgtEl>
                                      </p:cBhvr>
                                    </p:animEffect>
                                    <p:set>
                                      <p:cBhvr>
                                        <p:cTn id="176" dur="1" fill="hold">
                                          <p:stCondLst>
                                            <p:cond delay="1999"/>
                                          </p:stCondLst>
                                        </p:cTn>
                                        <p:tgtEl>
                                          <p:spTgt spid="319555"/>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2000"/>
                                        <p:tgtEl>
                                          <p:spTgt spid="319556"/>
                                        </p:tgtEl>
                                      </p:cBhvr>
                                    </p:animEffect>
                                    <p:set>
                                      <p:cBhvr>
                                        <p:cTn id="179" dur="1" fill="hold">
                                          <p:stCondLst>
                                            <p:cond delay="1999"/>
                                          </p:stCondLst>
                                        </p:cTn>
                                        <p:tgtEl>
                                          <p:spTgt spid="319556"/>
                                        </p:tgtEl>
                                        <p:attrNameLst>
                                          <p:attrName>style.visibility</p:attrName>
                                        </p:attrNameLst>
                                      </p:cBhvr>
                                      <p:to>
                                        <p:strVal val="hidden"/>
                                      </p:to>
                                    </p:set>
                                  </p:childTnLst>
                                </p:cTn>
                              </p:par>
                              <p:par>
                                <p:cTn id="180" presetID="10" presetClass="exit" presetSubtype="0" fill="hold" grpId="2" nodeType="withEffect">
                                  <p:stCondLst>
                                    <p:cond delay="0"/>
                                  </p:stCondLst>
                                  <p:childTnLst>
                                    <p:animEffect transition="out" filter="fade">
                                      <p:cBhvr>
                                        <p:cTn id="181" dur="2000"/>
                                        <p:tgtEl>
                                          <p:spTgt spid="319559"/>
                                        </p:tgtEl>
                                      </p:cBhvr>
                                    </p:animEffect>
                                    <p:set>
                                      <p:cBhvr>
                                        <p:cTn id="182" dur="1" fill="hold">
                                          <p:stCondLst>
                                            <p:cond delay="1999"/>
                                          </p:stCondLst>
                                        </p:cTn>
                                        <p:tgtEl>
                                          <p:spTgt spid="319559"/>
                                        </p:tgtEl>
                                        <p:attrNameLst>
                                          <p:attrName>style.visibility</p:attrName>
                                        </p:attrNameLst>
                                      </p:cBhvr>
                                      <p:to>
                                        <p:strVal val="hidden"/>
                                      </p:to>
                                    </p:set>
                                  </p:childTnLst>
                                </p:cTn>
                              </p:par>
                              <p:par>
                                <p:cTn id="183" presetID="10" presetClass="exit" presetSubtype="0" fill="hold" grpId="1" nodeType="withEffect">
                                  <p:stCondLst>
                                    <p:cond delay="0"/>
                                  </p:stCondLst>
                                  <p:childTnLst>
                                    <p:animEffect transition="out" filter="fade">
                                      <p:cBhvr>
                                        <p:cTn id="184" dur="2000"/>
                                        <p:tgtEl>
                                          <p:spTgt spid="319561"/>
                                        </p:tgtEl>
                                      </p:cBhvr>
                                    </p:animEffect>
                                    <p:set>
                                      <p:cBhvr>
                                        <p:cTn id="185" dur="1" fill="hold">
                                          <p:stCondLst>
                                            <p:cond delay="1999"/>
                                          </p:stCondLst>
                                        </p:cTn>
                                        <p:tgtEl>
                                          <p:spTgt spid="319561"/>
                                        </p:tgtEl>
                                        <p:attrNameLst>
                                          <p:attrName>style.visibility</p:attrName>
                                        </p:attrNameLst>
                                      </p:cBhvr>
                                      <p:to>
                                        <p:strVal val="hidden"/>
                                      </p:to>
                                    </p:set>
                                  </p:childTnLst>
                                </p:cTn>
                              </p:par>
                              <p:par>
                                <p:cTn id="186" presetID="10" presetClass="exit" presetSubtype="0" fill="hold" grpId="1" nodeType="withEffect">
                                  <p:stCondLst>
                                    <p:cond delay="0"/>
                                  </p:stCondLst>
                                  <p:childTnLst>
                                    <p:animEffect transition="out" filter="fade">
                                      <p:cBhvr>
                                        <p:cTn id="187" dur="2000"/>
                                        <p:tgtEl>
                                          <p:spTgt spid="319563"/>
                                        </p:tgtEl>
                                      </p:cBhvr>
                                    </p:animEffect>
                                    <p:set>
                                      <p:cBhvr>
                                        <p:cTn id="188" dur="1" fill="hold">
                                          <p:stCondLst>
                                            <p:cond delay="1999"/>
                                          </p:stCondLst>
                                        </p:cTn>
                                        <p:tgtEl>
                                          <p:spTgt spid="319563"/>
                                        </p:tgtEl>
                                        <p:attrNameLst>
                                          <p:attrName>style.visibility</p:attrName>
                                        </p:attrNameLst>
                                      </p:cBhvr>
                                      <p:to>
                                        <p:strVal val="hidden"/>
                                      </p:to>
                                    </p:set>
                                  </p:childTnLst>
                                </p:cTn>
                              </p:par>
                              <p:par>
                                <p:cTn id="189" presetID="10" presetClass="exit" presetSubtype="0" fill="hold" grpId="1" nodeType="withEffect">
                                  <p:stCondLst>
                                    <p:cond delay="0"/>
                                  </p:stCondLst>
                                  <p:childTnLst>
                                    <p:animEffect transition="out" filter="fade">
                                      <p:cBhvr>
                                        <p:cTn id="190" dur="2000"/>
                                        <p:tgtEl>
                                          <p:spTgt spid="319564"/>
                                        </p:tgtEl>
                                      </p:cBhvr>
                                    </p:animEffect>
                                    <p:set>
                                      <p:cBhvr>
                                        <p:cTn id="191" dur="1" fill="hold">
                                          <p:stCondLst>
                                            <p:cond delay="1999"/>
                                          </p:stCondLst>
                                        </p:cTn>
                                        <p:tgtEl>
                                          <p:spTgt spid="319564"/>
                                        </p:tgtEl>
                                        <p:attrNameLst>
                                          <p:attrName>style.visibility</p:attrName>
                                        </p:attrNameLst>
                                      </p:cBhvr>
                                      <p:to>
                                        <p:strVal val="hidden"/>
                                      </p:to>
                                    </p:set>
                                  </p:childTnLst>
                                </p:cTn>
                              </p:par>
                              <p:par>
                                <p:cTn id="192" presetID="10" presetClass="exit" presetSubtype="0" fill="hold" grpId="1" nodeType="withEffect">
                                  <p:stCondLst>
                                    <p:cond delay="0"/>
                                  </p:stCondLst>
                                  <p:childTnLst>
                                    <p:animEffect transition="out" filter="fade">
                                      <p:cBhvr>
                                        <p:cTn id="193" dur="2000"/>
                                        <p:tgtEl>
                                          <p:spTgt spid="319583"/>
                                        </p:tgtEl>
                                      </p:cBhvr>
                                    </p:animEffect>
                                    <p:set>
                                      <p:cBhvr>
                                        <p:cTn id="194" dur="1" fill="hold">
                                          <p:stCondLst>
                                            <p:cond delay="1999"/>
                                          </p:stCondLst>
                                        </p:cTn>
                                        <p:tgtEl>
                                          <p:spTgt spid="319583"/>
                                        </p:tgtEl>
                                        <p:attrNameLst>
                                          <p:attrName>style.visibility</p:attrName>
                                        </p:attrNameLst>
                                      </p:cBhvr>
                                      <p:to>
                                        <p:strVal val="hidden"/>
                                      </p:to>
                                    </p:set>
                                  </p:childTnLst>
                                </p:cTn>
                              </p:par>
                              <p:par>
                                <p:cTn id="195" presetID="10" presetClass="exit" presetSubtype="0" fill="hold" grpId="1" nodeType="withEffect">
                                  <p:stCondLst>
                                    <p:cond delay="0"/>
                                  </p:stCondLst>
                                  <p:childTnLst>
                                    <p:animEffect transition="out" filter="fade">
                                      <p:cBhvr>
                                        <p:cTn id="196" dur="2000"/>
                                        <p:tgtEl>
                                          <p:spTgt spid="319585"/>
                                        </p:tgtEl>
                                      </p:cBhvr>
                                    </p:animEffect>
                                    <p:set>
                                      <p:cBhvr>
                                        <p:cTn id="197" dur="1" fill="hold">
                                          <p:stCondLst>
                                            <p:cond delay="1999"/>
                                          </p:stCondLst>
                                        </p:cTn>
                                        <p:tgtEl>
                                          <p:spTgt spid="319585"/>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2000"/>
                                        <p:tgtEl>
                                          <p:spTgt spid="319544"/>
                                        </p:tgtEl>
                                      </p:cBhvr>
                                    </p:animEffect>
                                    <p:set>
                                      <p:cBhvr>
                                        <p:cTn id="200" dur="1" fill="hold">
                                          <p:stCondLst>
                                            <p:cond delay="1999"/>
                                          </p:stCondLst>
                                        </p:cTn>
                                        <p:tgtEl>
                                          <p:spTgt spid="319544"/>
                                        </p:tgtEl>
                                        <p:attrNameLst>
                                          <p:attrName>style.visibility</p:attrName>
                                        </p:attrNameLst>
                                      </p:cBhvr>
                                      <p:to>
                                        <p:strVal val="hidden"/>
                                      </p:to>
                                    </p:set>
                                  </p:childTnLst>
                                </p:cTn>
                              </p:par>
                              <p:par>
                                <p:cTn id="201" presetID="10" presetClass="exit" presetSubtype="0" fill="hold" grpId="1" nodeType="withEffect">
                                  <p:stCondLst>
                                    <p:cond delay="0"/>
                                  </p:stCondLst>
                                  <p:childTnLst>
                                    <p:animEffect transition="out" filter="fade">
                                      <p:cBhvr>
                                        <p:cTn id="202" dur="2000"/>
                                        <p:tgtEl>
                                          <p:spTgt spid="319587"/>
                                        </p:tgtEl>
                                      </p:cBhvr>
                                    </p:animEffect>
                                    <p:set>
                                      <p:cBhvr>
                                        <p:cTn id="203" dur="1" fill="hold">
                                          <p:stCondLst>
                                            <p:cond delay="1999"/>
                                          </p:stCondLst>
                                        </p:cTn>
                                        <p:tgtEl>
                                          <p:spTgt spid="3195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319498" grpId="0" animBg="1"/>
      <p:bldP spid="319495" grpId="0" animBg="1"/>
      <p:bldP spid="319495" grpId="1" animBg="1"/>
      <p:bldP spid="319496" grpId="0" animBg="1"/>
      <p:bldP spid="319496" grpId="1" animBg="1"/>
      <p:bldP spid="319497" grpId="0" animBg="1"/>
      <p:bldP spid="319497" grpId="1" animBg="1"/>
      <p:bldP spid="319499" grpId="0"/>
      <p:bldP spid="319499" grpId="1"/>
      <p:bldP spid="319500" grpId="0"/>
      <p:bldP spid="319500" grpId="1"/>
      <p:bldP spid="319501" grpId="0"/>
      <p:bldP spid="319501" grpId="1"/>
      <p:bldP spid="40971" grpId="0"/>
      <p:bldP spid="40972" grpId="0"/>
      <p:bldP spid="319540" grpId="0" animBg="1"/>
      <p:bldP spid="319540" grpId="1" animBg="1"/>
      <p:bldP spid="319542" grpId="0" animBg="1"/>
      <p:bldP spid="319542" grpId="1" animBg="1"/>
      <p:bldP spid="319543" grpId="0" animBg="1"/>
      <p:bldP spid="319543" grpId="1" animBg="1"/>
      <p:bldP spid="319545" grpId="0" animBg="1"/>
      <p:bldP spid="319546" grpId="0"/>
      <p:bldP spid="319546" grpId="1"/>
      <p:bldP spid="319547" grpId="0"/>
      <p:bldP spid="319547" grpId="1"/>
      <p:bldP spid="319548" grpId="0"/>
      <p:bldP spid="319548" grpId="1"/>
      <p:bldP spid="40981" grpId="0" animBg="1"/>
      <p:bldP spid="319551" grpId="0" animBg="1"/>
      <p:bldP spid="319551" grpId="1" animBg="1"/>
      <p:bldP spid="319552" grpId="0" animBg="1"/>
      <p:bldP spid="319552" grpId="1" animBg="1"/>
      <p:bldP spid="319553" grpId="0" animBg="1"/>
      <p:bldP spid="319553" grpId="1" animBg="1"/>
      <p:bldP spid="319554" grpId="0" animBg="1"/>
      <p:bldP spid="319555" grpId="0"/>
      <p:bldP spid="319555" grpId="1"/>
      <p:bldP spid="319556" grpId="0"/>
      <p:bldP spid="319556" grpId="1"/>
      <p:bldP spid="40988" grpId="0" animBg="1"/>
      <p:bldP spid="41007" grpId="0" animBg="1"/>
      <p:bldP spid="41008" grpId="0" animBg="1"/>
      <p:bldP spid="41009" grpId="0" animBg="1"/>
      <p:bldP spid="41010" grpId="0" animBg="1"/>
      <p:bldP spid="319559" grpId="0" animBg="1"/>
      <p:bldP spid="319559" grpId="1" animBg="1"/>
      <p:bldP spid="319559" grpId="2" animBg="1"/>
      <p:bldP spid="319561" grpId="0" animBg="1"/>
      <p:bldP spid="319561" grpId="1" animBg="1"/>
      <p:bldP spid="319562" grpId="0" animBg="1"/>
      <p:bldP spid="319563" grpId="0"/>
      <p:bldP spid="319563" grpId="1"/>
      <p:bldP spid="319564" grpId="0"/>
      <p:bldP spid="319564" grpId="1"/>
      <p:bldP spid="40995" grpId="0" animBg="1"/>
      <p:bldP spid="40996" grpId="0"/>
      <p:bldP spid="319583" grpId="0"/>
      <p:bldP spid="319583" grpId="1"/>
      <p:bldP spid="319585" grpId="0"/>
      <p:bldP spid="319585" grpId="1"/>
      <p:bldP spid="319544" grpId="0" animBg="1"/>
      <p:bldP spid="319544" grpId="1" animBg="1"/>
      <p:bldP spid="319587" grpId="0" animBg="1"/>
      <p:bldP spid="319587" grpId="1" animBg="1"/>
      <p:bldP spid="40973" grpId="0"/>
      <p:bldP spid="3" grpId="0"/>
      <p:bldP spid="65" grpId="0"/>
      <p:bldP spid="66" grpId="0"/>
      <p:bldP spid="67" grpId="0"/>
      <p:bldP spid="68" grpId="0"/>
      <p:bldP spid="69" grpId="0"/>
      <p:bldP spid="71" grpId="0"/>
      <p:bldP spid="7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ChangeArrowheads="1"/>
          </p:cNvSpPr>
          <p:nvPr/>
        </p:nvSpPr>
        <p:spPr bwMode="auto">
          <a:xfrm>
            <a:off x="586244" y="12699"/>
            <a:ext cx="2919277" cy="762000"/>
          </a:xfrm>
          <a:prstGeom prst="rect">
            <a:avLst/>
          </a:prstGeom>
          <a:solidFill>
            <a:schemeClr val="bg1"/>
          </a:solidFill>
          <a:ln w="12700">
            <a:solidFill>
              <a:schemeClr val="bg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3600" dirty="0"/>
              <a:t>SIRAS  Phasing</a:t>
            </a:r>
          </a:p>
        </p:txBody>
      </p:sp>
      <p:sp>
        <p:nvSpPr>
          <p:cNvPr id="7" name="Rectangle 6"/>
          <p:cNvSpPr/>
          <p:nvPr/>
        </p:nvSpPr>
        <p:spPr>
          <a:xfrm>
            <a:off x="-32260" y="774699"/>
            <a:ext cx="5162914" cy="707886"/>
          </a:xfrm>
          <a:prstGeom prst="rect">
            <a:avLst/>
          </a:prstGeom>
        </p:spPr>
        <p:txBody>
          <a:bodyPr wrap="square">
            <a:spAutoFit/>
          </a:bodyPr>
          <a:lstStyle/>
          <a:p>
            <a:pPr lvl="0" algn="l">
              <a:defRPr/>
            </a:pPr>
            <a:r>
              <a:rPr lang="en-US" sz="2000" dirty="0">
                <a:solidFill>
                  <a:srgbClr val="DFDEF6">
                    <a:lumMod val="10000"/>
                  </a:srgbClr>
                </a:solidFill>
                <a:latin typeface="Courier New" pitchFamily="49" charset="0"/>
                <a:cs typeface="Courier New" pitchFamily="49" charset="0"/>
              </a:rPr>
              <a:t>H K L  </a:t>
            </a:r>
            <a:r>
              <a:rPr lang="en-US" sz="1600" dirty="0">
                <a:solidFill>
                  <a:srgbClr val="6666FF"/>
                </a:solidFill>
                <a:cs typeface="Courier New" pitchFamily="49" charset="0"/>
              </a:rPr>
              <a:t>|F</a:t>
            </a:r>
            <a:r>
              <a:rPr lang="en-US" sz="1600" baseline="-25000" dirty="0">
                <a:solidFill>
                  <a:srgbClr val="6666FF"/>
                </a:solidFill>
                <a:cs typeface="Courier New" pitchFamily="49" charset="0"/>
              </a:rPr>
              <a:t>P</a:t>
            </a:r>
            <a:r>
              <a:rPr lang="en-US" sz="1600" dirty="0">
                <a:solidFill>
                  <a:srgbClr val="6666FF"/>
                </a:solidFill>
                <a:cs typeface="Courier New" pitchFamily="49" charset="0"/>
              </a:rPr>
              <a:t>|</a:t>
            </a:r>
            <a:r>
              <a:rPr lang="en-US" sz="1600" dirty="0">
                <a:solidFill>
                  <a:srgbClr val="DFDEF6">
                    <a:lumMod val="10000"/>
                  </a:srgbClr>
                </a:solidFill>
                <a:cs typeface="Courier New" pitchFamily="49" charset="0"/>
              </a:rPr>
              <a:t>  </a:t>
            </a:r>
            <a:r>
              <a:rPr lang="en-US" sz="1600" dirty="0">
                <a:solidFill>
                  <a:srgbClr val="33CC33"/>
                </a:solidFill>
                <a:cs typeface="Courier New" pitchFamily="49" charset="0"/>
              </a:rPr>
              <a:t>|</a:t>
            </a:r>
            <a:r>
              <a:rPr lang="en-US" sz="1600" dirty="0">
                <a:solidFill>
                  <a:srgbClr val="00CC00"/>
                </a:solidFill>
                <a:cs typeface="Courier New" pitchFamily="49" charset="0"/>
              </a:rPr>
              <a:t>F</a:t>
            </a:r>
            <a:r>
              <a:rPr lang="en-US" sz="1600" baseline="-25000" dirty="0">
                <a:solidFill>
                  <a:srgbClr val="00CC00"/>
                </a:solidFill>
                <a:cs typeface="Courier New" pitchFamily="49" charset="0"/>
              </a:rPr>
              <a:t>PH </a:t>
            </a:r>
            <a:r>
              <a:rPr lang="en-US" sz="1600" dirty="0">
                <a:solidFill>
                  <a:srgbClr val="00CC00"/>
                </a:solidFill>
                <a:cs typeface="Courier New" pitchFamily="49" charset="0"/>
              </a:rPr>
              <a:t>(+)| </a:t>
            </a:r>
            <a:r>
              <a:rPr lang="en-US" sz="1600" b="0" dirty="0">
                <a:solidFill>
                  <a:srgbClr val="00B050"/>
                </a:solidFill>
                <a:cs typeface="Courier New" pitchFamily="49" charset="0"/>
              </a:rPr>
              <a:t>|F</a:t>
            </a:r>
            <a:r>
              <a:rPr lang="en-US" sz="1600" b="0" baseline="-25000" dirty="0">
                <a:solidFill>
                  <a:srgbClr val="00B050"/>
                </a:solidFill>
                <a:cs typeface="Courier New" pitchFamily="49" charset="0"/>
              </a:rPr>
              <a:t>PH </a:t>
            </a:r>
            <a:r>
              <a:rPr lang="en-US" sz="1600" b="0" dirty="0">
                <a:solidFill>
                  <a:srgbClr val="00B050"/>
                </a:solidFill>
                <a:cs typeface="Courier New" pitchFamily="49" charset="0"/>
              </a:rPr>
              <a:t>(-)| </a:t>
            </a:r>
            <a:r>
              <a:rPr lang="en-US" sz="1600" b="0" dirty="0">
                <a:solidFill>
                  <a:srgbClr val="00CC00"/>
                </a:solidFill>
                <a:cs typeface="Courier New" pitchFamily="49" charset="0"/>
              </a:rPr>
              <a:t>  </a:t>
            </a:r>
            <a:r>
              <a:rPr lang="en-US" sz="1600" b="0" dirty="0">
                <a:solidFill>
                  <a:srgbClr val="FF9933"/>
                </a:solidFill>
                <a:cs typeface="Courier New" pitchFamily="49" charset="0"/>
              </a:rPr>
              <a:t>|</a:t>
            </a:r>
            <a:r>
              <a:rPr lang="en-US" sz="1600" dirty="0">
                <a:solidFill>
                  <a:srgbClr val="FF9933"/>
                </a:solidFill>
                <a:cs typeface="Courier New" pitchFamily="49" charset="0"/>
              </a:rPr>
              <a:t>F</a:t>
            </a:r>
            <a:r>
              <a:rPr lang="en-US" sz="1600" baseline="-25000" dirty="0">
                <a:solidFill>
                  <a:srgbClr val="FF9933"/>
                </a:solidFill>
                <a:cs typeface="Courier New" pitchFamily="49" charset="0"/>
              </a:rPr>
              <a:t>PH </a:t>
            </a:r>
            <a:r>
              <a:rPr lang="en-US" sz="1600" dirty="0">
                <a:solidFill>
                  <a:srgbClr val="FF9933"/>
                </a:solidFill>
                <a:cs typeface="Courier New" pitchFamily="49" charset="0"/>
              </a:rPr>
              <a:t>(+)| </a:t>
            </a:r>
            <a:r>
              <a:rPr lang="en-US" sz="1600" b="0" dirty="0">
                <a:solidFill>
                  <a:srgbClr val="FF9933"/>
                </a:solidFill>
                <a:cs typeface="Courier New" pitchFamily="49" charset="0"/>
              </a:rPr>
              <a:t>|F</a:t>
            </a:r>
            <a:r>
              <a:rPr lang="en-US" sz="1600" b="0" baseline="-25000" dirty="0">
                <a:solidFill>
                  <a:srgbClr val="FF9933"/>
                </a:solidFill>
                <a:cs typeface="Courier New" pitchFamily="49" charset="0"/>
              </a:rPr>
              <a:t>PH </a:t>
            </a:r>
            <a:r>
              <a:rPr lang="en-US" sz="1600" b="0" dirty="0">
                <a:solidFill>
                  <a:srgbClr val="FF9933"/>
                </a:solidFill>
                <a:cs typeface="Courier New" pitchFamily="49" charset="0"/>
              </a:rPr>
              <a:t>(-)|</a:t>
            </a:r>
            <a:endParaRPr lang="en-US" sz="2000" b="0" dirty="0">
              <a:solidFill>
                <a:srgbClr val="FF9933"/>
              </a:solidFill>
              <a:cs typeface="Courier New" pitchFamily="49" charset="0"/>
            </a:endParaRPr>
          </a:p>
          <a:p>
            <a:pPr lvl="0" algn="l">
              <a:defRPr/>
            </a:pPr>
            <a:r>
              <a:rPr lang="en-US" sz="2000" dirty="0">
                <a:solidFill>
                  <a:srgbClr val="DFDEF6">
                    <a:lumMod val="10000"/>
                  </a:srgbClr>
                </a:solidFill>
                <a:latin typeface="Courier New" pitchFamily="49" charset="0"/>
                <a:cs typeface="Courier New" pitchFamily="49" charset="0"/>
              </a:rPr>
              <a:t>9 2 1 </a:t>
            </a:r>
            <a:r>
              <a:rPr lang="en-US" sz="2000" dirty="0">
                <a:solidFill>
                  <a:srgbClr val="3366FF"/>
                </a:solidFill>
                <a:effectLst/>
                <a:latin typeface="Courier New" pitchFamily="49" charset="0"/>
                <a:cs typeface="Courier New" pitchFamily="49" charset="0"/>
              </a:rPr>
              <a:t>486</a:t>
            </a:r>
            <a:r>
              <a:rPr lang="en-US" sz="2000" dirty="0">
                <a:solidFill>
                  <a:srgbClr val="6666FF"/>
                </a:solidFill>
                <a:latin typeface="Courier New" pitchFamily="49" charset="0"/>
                <a:cs typeface="Courier New" pitchFamily="49" charset="0"/>
              </a:rPr>
              <a:t>  </a:t>
            </a:r>
            <a:r>
              <a:rPr lang="en-US" sz="2000" dirty="0">
                <a:solidFill>
                  <a:srgbClr val="33CC33"/>
                </a:solidFill>
                <a:latin typeface="Courier New" pitchFamily="49" charset="0"/>
                <a:cs typeface="Courier New" pitchFamily="49" charset="0"/>
              </a:rPr>
              <a:t>586 </a:t>
            </a:r>
            <a:r>
              <a:rPr lang="en-US" sz="2000" b="0" dirty="0">
                <a:solidFill>
                  <a:srgbClr val="00B050"/>
                </a:solidFill>
                <a:latin typeface="Courier New" pitchFamily="49" charset="0"/>
                <a:cs typeface="Courier New" pitchFamily="49" charset="0"/>
              </a:rPr>
              <a:t>611</a:t>
            </a:r>
            <a:r>
              <a:rPr lang="en-US" sz="2000" dirty="0">
                <a:solidFill>
                  <a:srgbClr val="00B050"/>
                </a:solidFill>
                <a:latin typeface="Courier New" pitchFamily="49" charset="0"/>
                <a:cs typeface="Courier New" pitchFamily="49" charset="0"/>
              </a:rPr>
              <a:t> </a:t>
            </a:r>
            <a:r>
              <a:rPr lang="en-US" sz="2000" dirty="0">
                <a:solidFill>
                  <a:srgbClr val="6666FF"/>
                </a:solidFill>
                <a:latin typeface="Courier New" pitchFamily="49" charset="0"/>
                <a:cs typeface="Courier New" pitchFamily="49" charset="0"/>
              </a:rPr>
              <a:t>  </a:t>
            </a:r>
            <a:r>
              <a:rPr lang="en-US" sz="2000" dirty="0">
                <a:solidFill>
                  <a:srgbClr val="FF9933"/>
                </a:solidFill>
                <a:latin typeface="Courier New" pitchFamily="49" charset="0"/>
                <a:cs typeface="Courier New" pitchFamily="49" charset="0"/>
              </a:rPr>
              <a:t>536 </a:t>
            </a:r>
            <a:r>
              <a:rPr lang="en-US" sz="2000" b="0" dirty="0">
                <a:solidFill>
                  <a:srgbClr val="FF9933"/>
                </a:solidFill>
                <a:latin typeface="Courier New" pitchFamily="49" charset="0"/>
                <a:cs typeface="Courier New" pitchFamily="49" charset="0"/>
              </a:rPr>
              <a:t>499</a:t>
            </a:r>
          </a:p>
        </p:txBody>
      </p:sp>
      <p:sp>
        <p:nvSpPr>
          <p:cNvPr id="4" name="Rectangle 3"/>
          <p:cNvSpPr/>
          <p:nvPr/>
        </p:nvSpPr>
        <p:spPr bwMode="auto">
          <a:xfrm>
            <a:off x="3096726" y="785910"/>
            <a:ext cx="2488123" cy="707886"/>
          </a:xfrm>
          <a:prstGeom prst="rect">
            <a:avLst/>
          </a:prstGeom>
          <a:solidFill>
            <a:schemeClr val="bg1"/>
          </a:solidFill>
          <a:ln w="571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Helvetica" pitchFamily="34" charset="0"/>
            </a:endParaRPr>
          </a:p>
        </p:txBody>
      </p:sp>
      <p:sp>
        <p:nvSpPr>
          <p:cNvPr id="59" name="Rectangle 9"/>
          <p:cNvSpPr>
            <a:spLocks noChangeArrowheads="1"/>
          </p:cNvSpPr>
          <p:nvPr/>
        </p:nvSpPr>
        <p:spPr bwMode="auto">
          <a:xfrm>
            <a:off x="4256130" y="88989"/>
            <a:ext cx="4286455" cy="107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defRPr/>
            </a:pPr>
            <a:r>
              <a:rPr lang="en-US" dirty="0">
                <a:solidFill>
                  <a:srgbClr val="3366FF"/>
                </a:solidFill>
              </a:rPr>
              <a:t>F</a:t>
            </a:r>
            <a:r>
              <a:rPr lang="en-US" baseline="-25000" dirty="0">
                <a:solidFill>
                  <a:srgbClr val="3366FF"/>
                </a:solidFill>
              </a:rPr>
              <a:t>P</a:t>
            </a:r>
            <a:r>
              <a:rPr lang="en-US" dirty="0">
                <a:solidFill>
                  <a:srgbClr val="080808"/>
                </a:solidFill>
              </a:rPr>
              <a:t>=</a:t>
            </a:r>
            <a:r>
              <a:rPr lang="en-US" dirty="0" err="1">
                <a:solidFill>
                  <a:srgbClr val="33CC33"/>
                </a:solidFill>
              </a:rPr>
              <a:t>F</a:t>
            </a:r>
            <a:r>
              <a:rPr lang="en-US" baseline="-25000" dirty="0" err="1">
                <a:solidFill>
                  <a:srgbClr val="33CC33"/>
                </a:solidFill>
              </a:rPr>
              <a:t>P·Hg</a:t>
            </a:r>
            <a:r>
              <a:rPr lang="en-US" dirty="0">
                <a:solidFill>
                  <a:srgbClr val="33CC33"/>
                </a:solidFill>
              </a:rPr>
              <a:t>(+)  </a:t>
            </a:r>
            <a:r>
              <a:rPr lang="en-US" dirty="0">
                <a:solidFill>
                  <a:srgbClr val="080808"/>
                </a:solidFill>
              </a:rPr>
              <a:t>-</a:t>
            </a:r>
            <a:r>
              <a:rPr lang="en-US" dirty="0">
                <a:solidFill>
                  <a:srgbClr val="FF0000"/>
                </a:solidFill>
              </a:rPr>
              <a:t> </a:t>
            </a:r>
            <a:r>
              <a:rPr lang="en-US" dirty="0" err="1">
                <a:solidFill>
                  <a:srgbClr val="FF0000"/>
                </a:solidFill>
              </a:rPr>
              <a:t>f</a:t>
            </a:r>
            <a:r>
              <a:rPr lang="en-US" baseline="-25000" dirty="0" err="1">
                <a:solidFill>
                  <a:srgbClr val="FF0000"/>
                </a:solidFill>
              </a:rPr>
              <a:t>Hg</a:t>
            </a:r>
            <a:r>
              <a:rPr lang="en-US" dirty="0">
                <a:solidFill>
                  <a:srgbClr val="FF0000"/>
                </a:solidFill>
              </a:rPr>
              <a:t>(+) </a:t>
            </a:r>
          </a:p>
          <a:p>
            <a:pPr>
              <a:lnSpc>
                <a:spcPct val="120000"/>
              </a:lnSpc>
              <a:defRPr/>
            </a:pPr>
            <a:r>
              <a:rPr lang="en-US" dirty="0">
                <a:solidFill>
                  <a:srgbClr val="3366FF"/>
                </a:solidFill>
              </a:rPr>
              <a:t>F</a:t>
            </a:r>
            <a:r>
              <a:rPr lang="en-US" baseline="-25000" dirty="0">
                <a:solidFill>
                  <a:srgbClr val="3366FF"/>
                </a:solidFill>
              </a:rPr>
              <a:t>P</a:t>
            </a:r>
            <a:r>
              <a:rPr lang="en-US" dirty="0">
                <a:solidFill>
                  <a:srgbClr val="080808"/>
                </a:solidFill>
              </a:rPr>
              <a:t>=</a:t>
            </a:r>
            <a:r>
              <a:rPr lang="en-US" dirty="0" err="1">
                <a:solidFill>
                  <a:srgbClr val="00B050"/>
                </a:solidFill>
              </a:rPr>
              <a:t>F</a:t>
            </a:r>
            <a:r>
              <a:rPr lang="en-US" baseline="-25000" dirty="0" err="1">
                <a:solidFill>
                  <a:srgbClr val="00B050"/>
                </a:solidFill>
              </a:rPr>
              <a:t>P·Hg</a:t>
            </a:r>
            <a:r>
              <a:rPr lang="en-US" dirty="0">
                <a:solidFill>
                  <a:srgbClr val="00B050"/>
                </a:solidFill>
              </a:rPr>
              <a:t>(-)*</a:t>
            </a:r>
            <a:r>
              <a:rPr lang="en-US" dirty="0">
                <a:solidFill>
                  <a:srgbClr val="33CC33"/>
                </a:solidFill>
              </a:rPr>
              <a:t> </a:t>
            </a:r>
            <a:r>
              <a:rPr lang="en-US" dirty="0">
                <a:solidFill>
                  <a:srgbClr val="080808"/>
                </a:solidFill>
              </a:rPr>
              <a:t>- </a:t>
            </a:r>
            <a:r>
              <a:rPr lang="en-US" dirty="0" err="1">
                <a:solidFill>
                  <a:srgbClr val="C00000"/>
                </a:solidFill>
              </a:rPr>
              <a:t>f</a:t>
            </a:r>
            <a:r>
              <a:rPr lang="en-US" baseline="-25000" dirty="0" err="1">
                <a:solidFill>
                  <a:srgbClr val="C00000"/>
                </a:solidFill>
              </a:rPr>
              <a:t>Hg</a:t>
            </a:r>
            <a:r>
              <a:rPr lang="en-US" dirty="0">
                <a:solidFill>
                  <a:srgbClr val="C00000"/>
                </a:solidFill>
              </a:rPr>
              <a:t>(-)*</a:t>
            </a:r>
          </a:p>
        </p:txBody>
      </p:sp>
      <p:sp>
        <p:nvSpPr>
          <p:cNvPr id="62" name="Line 15"/>
          <p:cNvSpPr>
            <a:spLocks noChangeShapeType="1"/>
          </p:cNvSpPr>
          <p:nvPr/>
        </p:nvSpPr>
        <p:spPr bwMode="auto">
          <a:xfrm>
            <a:off x="4783907" y="175290"/>
            <a:ext cx="345602" cy="0"/>
          </a:xfrm>
          <a:prstGeom prst="line">
            <a:avLst/>
          </a:prstGeom>
          <a:noFill/>
          <a:ln w="381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Line 16"/>
          <p:cNvSpPr>
            <a:spLocks noChangeShapeType="1"/>
          </p:cNvSpPr>
          <p:nvPr/>
        </p:nvSpPr>
        <p:spPr bwMode="auto">
          <a:xfrm>
            <a:off x="5384699" y="175290"/>
            <a:ext cx="345602" cy="0"/>
          </a:xfrm>
          <a:prstGeom prst="line">
            <a:avLst/>
          </a:prstGeom>
          <a:noFill/>
          <a:ln w="381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Line 17"/>
          <p:cNvSpPr>
            <a:spLocks noChangeShapeType="1"/>
          </p:cNvSpPr>
          <p:nvPr/>
        </p:nvSpPr>
        <p:spPr bwMode="auto">
          <a:xfrm>
            <a:off x="6970351" y="175290"/>
            <a:ext cx="345602"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Line 15">
            <a:extLst>
              <a:ext uri="{FF2B5EF4-FFF2-40B4-BE49-F238E27FC236}">
                <a16:creationId xmlns:a16="http://schemas.microsoft.com/office/drawing/2014/main" id="{E705D827-A816-4D76-905F-134FCF263478}"/>
              </a:ext>
            </a:extLst>
          </p:cNvPr>
          <p:cNvSpPr>
            <a:spLocks noChangeShapeType="1"/>
          </p:cNvSpPr>
          <p:nvPr/>
        </p:nvSpPr>
        <p:spPr bwMode="auto">
          <a:xfrm>
            <a:off x="4791620" y="716539"/>
            <a:ext cx="345602" cy="0"/>
          </a:xfrm>
          <a:prstGeom prst="line">
            <a:avLst/>
          </a:prstGeom>
          <a:noFill/>
          <a:ln w="381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 name="Line 16">
            <a:extLst>
              <a:ext uri="{FF2B5EF4-FFF2-40B4-BE49-F238E27FC236}">
                <a16:creationId xmlns:a16="http://schemas.microsoft.com/office/drawing/2014/main" id="{8C321450-5FAA-405C-9BA8-E8D2FE898AE5}"/>
              </a:ext>
            </a:extLst>
          </p:cNvPr>
          <p:cNvSpPr>
            <a:spLocks noChangeShapeType="1"/>
          </p:cNvSpPr>
          <p:nvPr/>
        </p:nvSpPr>
        <p:spPr bwMode="auto">
          <a:xfrm>
            <a:off x="5392412" y="716539"/>
            <a:ext cx="345602" cy="0"/>
          </a:xfrm>
          <a:prstGeom prst="line">
            <a:avLst/>
          </a:prstGeom>
          <a:noFill/>
          <a:ln w="3810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 name="Line 17">
            <a:extLst>
              <a:ext uri="{FF2B5EF4-FFF2-40B4-BE49-F238E27FC236}">
                <a16:creationId xmlns:a16="http://schemas.microsoft.com/office/drawing/2014/main" id="{3D517C90-830D-4747-B7D5-32218BA58FA4}"/>
              </a:ext>
            </a:extLst>
          </p:cNvPr>
          <p:cNvSpPr>
            <a:spLocks noChangeShapeType="1"/>
          </p:cNvSpPr>
          <p:nvPr/>
        </p:nvSpPr>
        <p:spPr bwMode="auto">
          <a:xfrm>
            <a:off x="6978064" y="716539"/>
            <a:ext cx="345602" cy="0"/>
          </a:xfrm>
          <a:prstGeom prst="line">
            <a:avLst/>
          </a:prstGeom>
          <a:noFill/>
          <a:ln w="381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2" name="Group 51">
            <a:extLst>
              <a:ext uri="{FF2B5EF4-FFF2-40B4-BE49-F238E27FC236}">
                <a16:creationId xmlns:a16="http://schemas.microsoft.com/office/drawing/2014/main" id="{DEA9536C-85DC-41A6-89B2-AAD478EC92D4}"/>
              </a:ext>
            </a:extLst>
          </p:cNvPr>
          <p:cNvGrpSpPr>
            <a:grpSpLocks noChangeAspect="1"/>
          </p:cNvGrpSpPr>
          <p:nvPr/>
        </p:nvGrpSpPr>
        <p:grpSpPr>
          <a:xfrm>
            <a:off x="4427884" y="1797274"/>
            <a:ext cx="4339914" cy="4090464"/>
            <a:chOff x="4129563" y="1577334"/>
            <a:chExt cx="5046420" cy="4756353"/>
          </a:xfrm>
        </p:grpSpPr>
        <p:sp>
          <p:nvSpPr>
            <p:cNvPr id="53" name="Line 6">
              <a:extLst>
                <a:ext uri="{FF2B5EF4-FFF2-40B4-BE49-F238E27FC236}">
                  <a16:creationId xmlns:a16="http://schemas.microsoft.com/office/drawing/2014/main" id="{FB29AE5A-C515-4AB8-BDFB-EDA40976BDA2}"/>
                </a:ext>
              </a:extLst>
            </p:cNvPr>
            <p:cNvSpPr>
              <a:spLocks noChangeShapeType="1"/>
            </p:cNvSpPr>
            <p:nvPr/>
          </p:nvSpPr>
          <p:spPr bwMode="auto">
            <a:xfrm>
              <a:off x="6679976" y="1710363"/>
              <a:ext cx="3016" cy="347472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Line 7">
              <a:extLst>
                <a:ext uri="{FF2B5EF4-FFF2-40B4-BE49-F238E27FC236}">
                  <a16:creationId xmlns:a16="http://schemas.microsoft.com/office/drawing/2014/main" id="{9C072502-D05E-45B4-9236-AE4D3D112F8E}"/>
                </a:ext>
              </a:extLst>
            </p:cNvPr>
            <p:cNvSpPr>
              <a:spLocks noChangeShapeType="1"/>
            </p:cNvSpPr>
            <p:nvPr/>
          </p:nvSpPr>
          <p:spPr bwMode="auto">
            <a:xfrm flipH="1">
              <a:off x="4947431" y="3457060"/>
              <a:ext cx="347472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 name="Oval 9">
              <a:extLst>
                <a:ext uri="{FF2B5EF4-FFF2-40B4-BE49-F238E27FC236}">
                  <a16:creationId xmlns:a16="http://schemas.microsoft.com/office/drawing/2014/main" id="{DD745771-463D-42F0-ADC2-6E3545EA0741}"/>
                </a:ext>
              </a:extLst>
            </p:cNvPr>
            <p:cNvSpPr>
              <a:spLocks noChangeAspect="1" noChangeArrowheads="1"/>
            </p:cNvSpPr>
            <p:nvPr/>
          </p:nvSpPr>
          <p:spPr bwMode="auto">
            <a:xfrm>
              <a:off x="4990295" y="1773579"/>
              <a:ext cx="3377428" cy="3374396"/>
            </a:xfrm>
            <a:prstGeom prst="ellipse">
              <a:avLst/>
            </a:prstGeom>
            <a:noFill/>
            <a:ln w="57150" algn="ctr">
              <a:solidFill>
                <a:srgbClr val="33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n-US"/>
            </a:p>
          </p:txBody>
        </p:sp>
        <p:sp>
          <p:nvSpPr>
            <p:cNvPr id="67" name="Text Box 36">
              <a:extLst>
                <a:ext uri="{FF2B5EF4-FFF2-40B4-BE49-F238E27FC236}">
                  <a16:creationId xmlns:a16="http://schemas.microsoft.com/office/drawing/2014/main" id="{0318CB27-5AB8-45EB-94AA-1B494E98B907}"/>
                </a:ext>
              </a:extLst>
            </p:cNvPr>
            <p:cNvSpPr txBox="1">
              <a:spLocks noChangeArrowheads="1"/>
            </p:cNvSpPr>
            <p:nvPr/>
          </p:nvSpPr>
          <p:spPr bwMode="auto">
            <a:xfrm>
              <a:off x="8292447" y="3457060"/>
              <a:ext cx="334053"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68" name="Text Box 37">
              <a:extLst>
                <a:ext uri="{FF2B5EF4-FFF2-40B4-BE49-F238E27FC236}">
                  <a16:creationId xmlns:a16="http://schemas.microsoft.com/office/drawing/2014/main" id="{092EC3D4-30C9-41EA-BB9E-E50F673BD6D7}"/>
                </a:ext>
              </a:extLst>
            </p:cNvPr>
            <p:cNvSpPr txBox="1">
              <a:spLocks noChangeArrowheads="1"/>
            </p:cNvSpPr>
            <p:nvPr/>
          </p:nvSpPr>
          <p:spPr bwMode="auto">
            <a:xfrm>
              <a:off x="6730031" y="1577334"/>
              <a:ext cx="334053"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69" name="Text Box 40">
              <a:extLst>
                <a:ext uri="{FF2B5EF4-FFF2-40B4-BE49-F238E27FC236}">
                  <a16:creationId xmlns:a16="http://schemas.microsoft.com/office/drawing/2014/main" id="{507D63EA-890B-40BD-B24C-448241360695}"/>
                </a:ext>
              </a:extLst>
            </p:cNvPr>
            <p:cNvSpPr txBox="1">
              <a:spLocks noChangeArrowheads="1"/>
            </p:cNvSpPr>
            <p:nvPr/>
          </p:nvSpPr>
          <p:spPr bwMode="auto">
            <a:xfrm>
              <a:off x="4706542" y="3457060"/>
              <a:ext cx="373038"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70" name="Text Box 41">
              <a:extLst>
                <a:ext uri="{FF2B5EF4-FFF2-40B4-BE49-F238E27FC236}">
                  <a16:creationId xmlns:a16="http://schemas.microsoft.com/office/drawing/2014/main" id="{E8D99333-C705-4A36-A2A3-15881DC029B3}"/>
                </a:ext>
              </a:extLst>
            </p:cNvPr>
            <p:cNvSpPr txBox="1">
              <a:spLocks noChangeArrowheads="1"/>
            </p:cNvSpPr>
            <p:nvPr/>
          </p:nvSpPr>
          <p:spPr bwMode="auto">
            <a:xfrm>
              <a:off x="6696351" y="4045833"/>
              <a:ext cx="373038"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200" b="0" dirty="0"/>
                <a:t>-250</a:t>
              </a:r>
            </a:p>
          </p:txBody>
        </p:sp>
        <p:sp>
          <p:nvSpPr>
            <p:cNvPr id="71" name="Text Box 42">
              <a:extLst>
                <a:ext uri="{FF2B5EF4-FFF2-40B4-BE49-F238E27FC236}">
                  <a16:creationId xmlns:a16="http://schemas.microsoft.com/office/drawing/2014/main" id="{1FEA0581-9CC5-42FB-95EF-5045C7D3E0B3}"/>
                </a:ext>
              </a:extLst>
            </p:cNvPr>
            <p:cNvSpPr txBox="1">
              <a:spLocks noChangeArrowheads="1"/>
            </p:cNvSpPr>
            <p:nvPr/>
          </p:nvSpPr>
          <p:spPr bwMode="auto">
            <a:xfrm>
              <a:off x="6699971" y="5084682"/>
              <a:ext cx="373038"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200" b="0" dirty="0"/>
                <a:t>-500</a:t>
              </a:r>
            </a:p>
          </p:txBody>
        </p:sp>
        <p:sp>
          <p:nvSpPr>
            <p:cNvPr id="72" name="Text Box 35">
              <a:extLst>
                <a:ext uri="{FF2B5EF4-FFF2-40B4-BE49-F238E27FC236}">
                  <a16:creationId xmlns:a16="http://schemas.microsoft.com/office/drawing/2014/main" id="{B13E8222-602D-4423-A434-053283993D29}"/>
                </a:ext>
              </a:extLst>
            </p:cNvPr>
            <p:cNvSpPr txBox="1">
              <a:spLocks noChangeArrowheads="1"/>
            </p:cNvSpPr>
            <p:nvPr/>
          </p:nvSpPr>
          <p:spPr bwMode="auto">
            <a:xfrm>
              <a:off x="7217222" y="3457060"/>
              <a:ext cx="334053"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73" name="Text Box 35">
              <a:extLst>
                <a:ext uri="{FF2B5EF4-FFF2-40B4-BE49-F238E27FC236}">
                  <a16:creationId xmlns:a16="http://schemas.microsoft.com/office/drawing/2014/main" id="{6238896C-DB77-4846-BD53-DFB021A0C223}"/>
                </a:ext>
              </a:extLst>
            </p:cNvPr>
            <p:cNvSpPr txBox="1">
              <a:spLocks noChangeArrowheads="1"/>
            </p:cNvSpPr>
            <p:nvPr/>
          </p:nvSpPr>
          <p:spPr bwMode="auto">
            <a:xfrm>
              <a:off x="5801976" y="3457060"/>
              <a:ext cx="373038"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74" name="Text Box 35">
              <a:extLst>
                <a:ext uri="{FF2B5EF4-FFF2-40B4-BE49-F238E27FC236}">
                  <a16:creationId xmlns:a16="http://schemas.microsoft.com/office/drawing/2014/main" id="{E3B0BD16-4A20-4EC1-BF71-AB99FD6F6EC6}"/>
                </a:ext>
              </a:extLst>
            </p:cNvPr>
            <p:cNvSpPr txBox="1">
              <a:spLocks noChangeArrowheads="1"/>
            </p:cNvSpPr>
            <p:nvPr/>
          </p:nvSpPr>
          <p:spPr bwMode="auto">
            <a:xfrm>
              <a:off x="6722792" y="2682699"/>
              <a:ext cx="334053"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75" name="Line 26">
              <a:extLst>
                <a:ext uri="{FF2B5EF4-FFF2-40B4-BE49-F238E27FC236}">
                  <a16:creationId xmlns:a16="http://schemas.microsoft.com/office/drawing/2014/main" id="{CF9FEF4F-9749-4989-96A7-21483A437340}"/>
                </a:ext>
              </a:extLst>
            </p:cNvPr>
            <p:cNvSpPr>
              <a:spLocks noChangeShapeType="1"/>
            </p:cNvSpPr>
            <p:nvPr/>
          </p:nvSpPr>
          <p:spPr bwMode="auto">
            <a:xfrm>
              <a:off x="6603664" y="1702810"/>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Line 28">
              <a:extLst>
                <a:ext uri="{FF2B5EF4-FFF2-40B4-BE49-F238E27FC236}">
                  <a16:creationId xmlns:a16="http://schemas.microsoft.com/office/drawing/2014/main" id="{D1424853-AE54-4AC5-A085-2B24AA3E01B9}"/>
                </a:ext>
              </a:extLst>
            </p:cNvPr>
            <p:cNvSpPr>
              <a:spLocks noChangeShapeType="1"/>
            </p:cNvSpPr>
            <p:nvPr/>
          </p:nvSpPr>
          <p:spPr bwMode="auto">
            <a:xfrm rot="16200000">
              <a:off x="8350286" y="3426295"/>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Line 31">
              <a:extLst>
                <a:ext uri="{FF2B5EF4-FFF2-40B4-BE49-F238E27FC236}">
                  <a16:creationId xmlns:a16="http://schemas.microsoft.com/office/drawing/2014/main" id="{06B7A4A4-E02E-47A9-A79E-4A2978C301C1}"/>
                </a:ext>
              </a:extLst>
            </p:cNvPr>
            <p:cNvSpPr>
              <a:spLocks noChangeShapeType="1"/>
            </p:cNvSpPr>
            <p:nvPr/>
          </p:nvSpPr>
          <p:spPr bwMode="auto">
            <a:xfrm>
              <a:off x="6603664" y="4167690"/>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32">
              <a:extLst>
                <a:ext uri="{FF2B5EF4-FFF2-40B4-BE49-F238E27FC236}">
                  <a16:creationId xmlns:a16="http://schemas.microsoft.com/office/drawing/2014/main" id="{BB89E09D-3D04-4665-9C96-A1407DFB560B}"/>
                </a:ext>
              </a:extLst>
            </p:cNvPr>
            <p:cNvSpPr>
              <a:spLocks noChangeShapeType="1"/>
            </p:cNvSpPr>
            <p:nvPr/>
          </p:nvSpPr>
          <p:spPr bwMode="auto">
            <a:xfrm>
              <a:off x="6603664" y="5201713"/>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Line 27">
              <a:extLst>
                <a:ext uri="{FF2B5EF4-FFF2-40B4-BE49-F238E27FC236}">
                  <a16:creationId xmlns:a16="http://schemas.microsoft.com/office/drawing/2014/main" id="{F3BABF66-270A-4BA4-A8F1-4BD458FFA1FF}"/>
                </a:ext>
              </a:extLst>
            </p:cNvPr>
            <p:cNvSpPr>
              <a:spLocks noChangeShapeType="1"/>
            </p:cNvSpPr>
            <p:nvPr/>
          </p:nvSpPr>
          <p:spPr bwMode="auto">
            <a:xfrm rot="16200000">
              <a:off x="7308842" y="3426295"/>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Line 27">
              <a:extLst>
                <a:ext uri="{FF2B5EF4-FFF2-40B4-BE49-F238E27FC236}">
                  <a16:creationId xmlns:a16="http://schemas.microsoft.com/office/drawing/2014/main" id="{0E5D336F-424A-464F-A0E8-087D76E9954D}"/>
                </a:ext>
              </a:extLst>
            </p:cNvPr>
            <p:cNvSpPr>
              <a:spLocks noChangeShapeType="1"/>
            </p:cNvSpPr>
            <p:nvPr/>
          </p:nvSpPr>
          <p:spPr bwMode="auto">
            <a:xfrm rot="16200000">
              <a:off x="5913089" y="3426295"/>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Line 31">
              <a:extLst>
                <a:ext uri="{FF2B5EF4-FFF2-40B4-BE49-F238E27FC236}">
                  <a16:creationId xmlns:a16="http://schemas.microsoft.com/office/drawing/2014/main" id="{061C6BCB-91FA-413C-8563-5A978EADBD57}"/>
                </a:ext>
              </a:extLst>
            </p:cNvPr>
            <p:cNvSpPr>
              <a:spLocks noChangeShapeType="1"/>
            </p:cNvSpPr>
            <p:nvPr/>
          </p:nvSpPr>
          <p:spPr bwMode="auto">
            <a:xfrm>
              <a:off x="6603664" y="2773481"/>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82" name="Straight Arrow Connector 81">
              <a:extLst>
                <a:ext uri="{FF2B5EF4-FFF2-40B4-BE49-F238E27FC236}">
                  <a16:creationId xmlns:a16="http://schemas.microsoft.com/office/drawing/2014/main" id="{0DC1F961-9590-40F2-87DF-9BD85EFB8EEC}"/>
                </a:ext>
              </a:extLst>
            </p:cNvPr>
            <p:cNvCxnSpPr/>
            <p:nvPr/>
          </p:nvCxnSpPr>
          <p:spPr bwMode="auto">
            <a:xfrm flipV="1">
              <a:off x="6171335" y="3451900"/>
              <a:ext cx="515302" cy="837481"/>
            </a:xfrm>
            <a:prstGeom prst="straightConnector1">
              <a:avLst/>
            </a:prstGeom>
            <a:noFill/>
            <a:ln w="57150" cap="flat" cmpd="sng" algn="ctr">
              <a:solidFill>
                <a:srgbClr val="FF0000"/>
              </a:solidFill>
              <a:prstDash val="solid"/>
              <a:round/>
              <a:headEnd type="none" w="med" len="med"/>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 name="Text Box 43">
              <a:extLst>
                <a:ext uri="{FF2B5EF4-FFF2-40B4-BE49-F238E27FC236}">
                  <a16:creationId xmlns:a16="http://schemas.microsoft.com/office/drawing/2014/main" id="{F3DC49E2-E747-4ABB-A2EA-C67CF58059B9}"/>
                </a:ext>
              </a:extLst>
            </p:cNvPr>
            <p:cNvSpPr txBox="1">
              <a:spLocks noChangeArrowheads="1"/>
            </p:cNvSpPr>
            <p:nvPr/>
          </p:nvSpPr>
          <p:spPr bwMode="auto">
            <a:xfrm>
              <a:off x="7896923" y="1840690"/>
              <a:ext cx="7910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solidFill>
                    <a:srgbClr val="3366FF"/>
                  </a:solidFill>
                </a:rPr>
                <a:t>|F</a:t>
              </a:r>
              <a:r>
                <a:rPr lang="en-US" altLang="en-US" sz="2000" baseline="-25000" dirty="0">
                  <a:solidFill>
                    <a:srgbClr val="3366FF"/>
                  </a:solidFill>
                </a:rPr>
                <a:t>P </a:t>
              </a:r>
              <a:r>
                <a:rPr lang="en-US" altLang="en-US" sz="2000" dirty="0">
                  <a:solidFill>
                    <a:srgbClr val="3366FF"/>
                  </a:solidFill>
                </a:rPr>
                <a:t>|</a:t>
              </a:r>
            </a:p>
          </p:txBody>
        </p:sp>
        <p:sp>
          <p:nvSpPr>
            <p:cNvPr id="84" name="Rectangle 83">
              <a:extLst>
                <a:ext uri="{FF2B5EF4-FFF2-40B4-BE49-F238E27FC236}">
                  <a16:creationId xmlns:a16="http://schemas.microsoft.com/office/drawing/2014/main" id="{FB05838F-E77C-4880-A385-0AAE67EA37DC}"/>
                </a:ext>
              </a:extLst>
            </p:cNvPr>
            <p:cNvSpPr/>
            <p:nvPr/>
          </p:nvSpPr>
          <p:spPr>
            <a:xfrm>
              <a:off x="6472863" y="3658064"/>
              <a:ext cx="1217540" cy="536820"/>
            </a:xfrm>
            <a:prstGeom prst="rect">
              <a:avLst/>
            </a:prstGeom>
            <a:effectLst>
              <a:glow rad="228600">
                <a:schemeClr val="bg1">
                  <a:alpha val="40000"/>
                </a:schemeClr>
              </a:glow>
            </a:effectLst>
          </p:spPr>
          <p:txBody>
            <a:bodyPr wrap="none">
              <a:spAutoFit/>
            </a:bodyPr>
            <a:lstStyle/>
            <a:p>
              <a:r>
                <a:rPr lang="en-US" sz="2400" dirty="0">
                  <a:solidFill>
                    <a:srgbClr val="FF0000"/>
                  </a:solidFill>
                  <a:effectLst>
                    <a:glow rad="228600">
                      <a:schemeClr val="bg1"/>
                    </a:glow>
                  </a:effectLst>
                </a:rPr>
                <a:t>-</a:t>
              </a:r>
              <a:r>
                <a:rPr lang="en-US" sz="2400" dirty="0" err="1">
                  <a:solidFill>
                    <a:srgbClr val="FF0000"/>
                  </a:solidFill>
                  <a:effectLst>
                    <a:glow rad="228600">
                      <a:schemeClr val="bg1"/>
                    </a:glow>
                  </a:effectLst>
                </a:rPr>
                <a:t>f</a:t>
              </a:r>
              <a:r>
                <a:rPr lang="en-US" sz="2400" baseline="-25000" dirty="0" err="1">
                  <a:solidFill>
                    <a:srgbClr val="FF0000"/>
                  </a:solidFill>
                  <a:effectLst>
                    <a:glow rad="228600">
                      <a:schemeClr val="bg1"/>
                    </a:glow>
                  </a:effectLst>
                </a:rPr>
                <a:t>Hg</a:t>
              </a:r>
              <a:r>
                <a:rPr lang="en-US" sz="2400" dirty="0">
                  <a:solidFill>
                    <a:srgbClr val="FF0000"/>
                  </a:solidFill>
                  <a:effectLst>
                    <a:glow rad="228600">
                      <a:schemeClr val="bg1"/>
                    </a:glow>
                  </a:effectLst>
                </a:rPr>
                <a:t>(+)</a:t>
              </a:r>
              <a:endParaRPr lang="en-US" sz="1800" dirty="0">
                <a:solidFill>
                  <a:srgbClr val="FF0000"/>
                </a:solidFill>
                <a:effectLst>
                  <a:glow rad="228600">
                    <a:schemeClr val="bg1"/>
                  </a:glow>
                </a:effectLst>
              </a:endParaRPr>
            </a:p>
          </p:txBody>
        </p:sp>
        <p:sp>
          <p:nvSpPr>
            <p:cNvPr id="85" name="Oval 9">
              <a:extLst>
                <a:ext uri="{FF2B5EF4-FFF2-40B4-BE49-F238E27FC236}">
                  <a16:creationId xmlns:a16="http://schemas.microsoft.com/office/drawing/2014/main" id="{58E0AE63-57B4-41F4-A625-B9124BC15523}"/>
                </a:ext>
              </a:extLst>
            </p:cNvPr>
            <p:cNvSpPr>
              <a:spLocks noChangeAspect="1" noChangeArrowheads="1"/>
            </p:cNvSpPr>
            <p:nvPr/>
          </p:nvSpPr>
          <p:spPr bwMode="auto">
            <a:xfrm>
              <a:off x="4129563" y="2261315"/>
              <a:ext cx="4076031" cy="4072372"/>
            </a:xfrm>
            <a:prstGeom prst="ellipse">
              <a:avLst/>
            </a:prstGeom>
            <a:noFill/>
            <a:ln w="50800" algn="ctr">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n-US"/>
            </a:p>
          </p:txBody>
        </p:sp>
        <p:sp>
          <p:nvSpPr>
            <p:cNvPr id="86" name="Text Box 3">
              <a:extLst>
                <a:ext uri="{FF2B5EF4-FFF2-40B4-BE49-F238E27FC236}">
                  <a16:creationId xmlns:a16="http://schemas.microsoft.com/office/drawing/2014/main" id="{8294672A-9B43-440E-994A-A8F80018BAD2}"/>
                </a:ext>
              </a:extLst>
            </p:cNvPr>
            <p:cNvSpPr txBox="1">
              <a:spLocks noChangeArrowheads="1"/>
            </p:cNvSpPr>
            <p:nvPr/>
          </p:nvSpPr>
          <p:spPr bwMode="auto">
            <a:xfrm>
              <a:off x="8475226" y="3213812"/>
              <a:ext cx="700757" cy="23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400" b="0" dirty="0"/>
                <a:t>Real axis</a:t>
              </a:r>
            </a:p>
          </p:txBody>
        </p:sp>
        <p:sp>
          <p:nvSpPr>
            <p:cNvPr id="87" name="Rectangle 86">
              <a:extLst>
                <a:ext uri="{FF2B5EF4-FFF2-40B4-BE49-F238E27FC236}">
                  <a16:creationId xmlns:a16="http://schemas.microsoft.com/office/drawing/2014/main" id="{B2637BD1-6682-4029-BB3E-9B3F0396FB98}"/>
                </a:ext>
              </a:extLst>
            </p:cNvPr>
            <p:cNvSpPr/>
            <p:nvPr/>
          </p:nvSpPr>
          <p:spPr>
            <a:xfrm>
              <a:off x="7518735" y="5776268"/>
              <a:ext cx="1407757" cy="461665"/>
            </a:xfrm>
            <a:prstGeom prst="rect">
              <a:avLst/>
            </a:prstGeom>
            <a:effectLst/>
          </p:spPr>
          <p:txBody>
            <a:bodyPr wrap="none">
              <a:spAutoFit/>
            </a:bodyPr>
            <a:lstStyle/>
            <a:p>
              <a:r>
                <a:rPr lang="en-US" sz="2400" dirty="0">
                  <a:solidFill>
                    <a:srgbClr val="33CC33"/>
                  </a:solidFill>
                  <a:effectLst>
                    <a:glow rad="228600">
                      <a:schemeClr val="bg1"/>
                    </a:glow>
                  </a:effectLst>
                </a:rPr>
                <a:t>|</a:t>
              </a:r>
              <a:r>
                <a:rPr lang="en-US" sz="2400" dirty="0" err="1">
                  <a:solidFill>
                    <a:srgbClr val="33CC33"/>
                  </a:solidFill>
                  <a:effectLst>
                    <a:glow rad="228600">
                      <a:schemeClr val="bg1"/>
                    </a:glow>
                  </a:effectLst>
                </a:rPr>
                <a:t>F</a:t>
              </a:r>
              <a:r>
                <a:rPr lang="en-US" sz="2400" baseline="-25000" dirty="0" err="1">
                  <a:solidFill>
                    <a:srgbClr val="33CC33"/>
                  </a:solidFill>
                  <a:effectLst>
                    <a:glow rad="228600">
                      <a:schemeClr val="bg1"/>
                    </a:glow>
                  </a:effectLst>
                </a:rPr>
                <a:t>P·Hg</a:t>
              </a:r>
              <a:r>
                <a:rPr lang="en-US" sz="2400" dirty="0">
                  <a:solidFill>
                    <a:srgbClr val="33CC33"/>
                  </a:solidFill>
                  <a:effectLst>
                    <a:glow rad="228600">
                      <a:schemeClr val="bg1"/>
                    </a:glow>
                  </a:effectLst>
                </a:rPr>
                <a:t>(+)|</a:t>
              </a:r>
              <a:endParaRPr lang="en-US" sz="1800" dirty="0">
                <a:effectLst>
                  <a:glow rad="228600">
                    <a:schemeClr val="bg1"/>
                  </a:glow>
                </a:effectLst>
              </a:endParaRPr>
            </a:p>
          </p:txBody>
        </p:sp>
        <p:sp>
          <p:nvSpPr>
            <p:cNvPr id="88" name="Line 30">
              <a:extLst>
                <a:ext uri="{FF2B5EF4-FFF2-40B4-BE49-F238E27FC236}">
                  <a16:creationId xmlns:a16="http://schemas.microsoft.com/office/drawing/2014/main" id="{C2622F48-5769-43C8-8DAA-5F1D80418461}"/>
                </a:ext>
              </a:extLst>
            </p:cNvPr>
            <p:cNvSpPr>
              <a:spLocks noChangeShapeType="1"/>
            </p:cNvSpPr>
            <p:nvPr/>
          </p:nvSpPr>
          <p:spPr bwMode="auto">
            <a:xfrm rot="16200000">
              <a:off x="4862295" y="3426295"/>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9" name="Group 88">
              <a:extLst>
                <a:ext uri="{FF2B5EF4-FFF2-40B4-BE49-F238E27FC236}">
                  <a16:creationId xmlns:a16="http://schemas.microsoft.com/office/drawing/2014/main" id="{346230CA-2F3E-4EFC-9015-282F8C47171C}"/>
                </a:ext>
              </a:extLst>
            </p:cNvPr>
            <p:cNvGrpSpPr/>
            <p:nvPr/>
          </p:nvGrpSpPr>
          <p:grpSpPr>
            <a:xfrm>
              <a:off x="5342782" y="2433257"/>
              <a:ext cx="2862811" cy="1734432"/>
              <a:chOff x="4650182" y="2440665"/>
              <a:chExt cx="3766857" cy="2282147"/>
            </a:xfrm>
          </p:grpSpPr>
          <p:sp>
            <p:nvSpPr>
              <p:cNvPr id="90" name="Line 15">
                <a:extLst>
                  <a:ext uri="{FF2B5EF4-FFF2-40B4-BE49-F238E27FC236}">
                    <a16:creationId xmlns:a16="http://schemas.microsoft.com/office/drawing/2014/main" id="{DA3FAE12-1914-4C85-A621-17175F348E66}"/>
                  </a:ext>
                </a:extLst>
              </p:cNvPr>
              <p:cNvSpPr>
                <a:spLocks noChangeShapeType="1"/>
              </p:cNvSpPr>
              <p:nvPr/>
            </p:nvSpPr>
            <p:spPr bwMode="auto">
              <a:xfrm flipH="1" flipV="1">
                <a:off x="4650182" y="2440665"/>
                <a:ext cx="1765798" cy="1343201"/>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91" name="Line 15">
                <a:extLst>
                  <a:ext uri="{FF2B5EF4-FFF2-40B4-BE49-F238E27FC236}">
                    <a16:creationId xmlns:a16="http://schemas.microsoft.com/office/drawing/2014/main" id="{73A76A71-CFE4-4C3E-BC6F-9BADD8522936}"/>
                  </a:ext>
                </a:extLst>
              </p:cNvPr>
              <p:cNvSpPr>
                <a:spLocks noChangeShapeType="1"/>
              </p:cNvSpPr>
              <p:nvPr/>
            </p:nvSpPr>
            <p:spPr bwMode="auto">
              <a:xfrm>
                <a:off x="6413616" y="3783865"/>
                <a:ext cx="2003423" cy="938947"/>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grpSp>
      </p:grpSp>
      <p:sp>
        <p:nvSpPr>
          <p:cNvPr id="92" name="Text Box 4">
            <a:extLst>
              <a:ext uri="{FF2B5EF4-FFF2-40B4-BE49-F238E27FC236}">
                <a16:creationId xmlns:a16="http://schemas.microsoft.com/office/drawing/2014/main" id="{040F2BAE-ECE0-48A9-B118-BCD02CA84B24}"/>
              </a:ext>
            </a:extLst>
          </p:cNvPr>
          <p:cNvSpPr txBox="1">
            <a:spLocks noChangeArrowheads="1"/>
          </p:cNvSpPr>
          <p:nvPr/>
        </p:nvSpPr>
        <p:spPr bwMode="auto">
          <a:xfrm>
            <a:off x="5952603" y="1531614"/>
            <a:ext cx="13388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0" dirty="0"/>
              <a:t>Imaginary axis</a:t>
            </a:r>
          </a:p>
        </p:txBody>
      </p:sp>
      <p:cxnSp>
        <p:nvCxnSpPr>
          <p:cNvPr id="93" name="Straight Arrow Connector 92">
            <a:extLst>
              <a:ext uri="{FF2B5EF4-FFF2-40B4-BE49-F238E27FC236}">
                <a16:creationId xmlns:a16="http://schemas.microsoft.com/office/drawing/2014/main" id="{3011FE0D-4C08-46AA-854E-5AC371332C57}"/>
              </a:ext>
            </a:extLst>
          </p:cNvPr>
          <p:cNvCxnSpPr>
            <a:cxnSpLocks/>
          </p:cNvCxnSpPr>
          <p:nvPr/>
        </p:nvCxnSpPr>
        <p:spPr bwMode="auto">
          <a:xfrm>
            <a:off x="6654006" y="3662429"/>
            <a:ext cx="138145" cy="0"/>
          </a:xfrm>
          <a:prstGeom prst="straightConnector1">
            <a:avLst/>
          </a:prstGeom>
          <a:noFill/>
          <a:ln w="25400" cap="flat" cmpd="sng" algn="ctr">
            <a:solidFill>
              <a:srgbClr val="FF0000"/>
            </a:solidFill>
            <a:prstDash val="solid"/>
            <a:round/>
            <a:headEnd type="none" w="med" len="med"/>
            <a:tailEnd type="triangle" w="med"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Oval 9">
            <a:extLst>
              <a:ext uri="{FF2B5EF4-FFF2-40B4-BE49-F238E27FC236}">
                <a16:creationId xmlns:a16="http://schemas.microsoft.com/office/drawing/2014/main" id="{61BF4B2B-AE37-42B7-B1FE-B42357525DC0}"/>
              </a:ext>
            </a:extLst>
          </p:cNvPr>
          <p:cNvSpPr>
            <a:spLocks noChangeAspect="1" noChangeArrowheads="1"/>
          </p:cNvSpPr>
          <p:nvPr/>
        </p:nvSpPr>
        <p:spPr bwMode="auto">
          <a:xfrm>
            <a:off x="4255719" y="2195301"/>
            <a:ext cx="3651734" cy="3648456"/>
          </a:xfrm>
          <a:prstGeom prst="ellipse">
            <a:avLst/>
          </a:prstGeom>
          <a:noFill/>
          <a:ln w="28575" cmpd="sng" algn="ctr">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n-US" dirty="0"/>
          </a:p>
        </p:txBody>
      </p:sp>
      <p:sp>
        <p:nvSpPr>
          <p:cNvPr id="57" name="Rectangle 56">
            <a:extLst>
              <a:ext uri="{FF2B5EF4-FFF2-40B4-BE49-F238E27FC236}">
                <a16:creationId xmlns:a16="http://schemas.microsoft.com/office/drawing/2014/main" id="{6A634936-D936-4C78-95ED-B21223E8FEBC}"/>
              </a:ext>
            </a:extLst>
          </p:cNvPr>
          <p:cNvSpPr/>
          <p:nvPr/>
        </p:nvSpPr>
        <p:spPr>
          <a:xfrm>
            <a:off x="3665644" y="2222276"/>
            <a:ext cx="1337226" cy="461665"/>
          </a:xfrm>
          <a:prstGeom prst="rect">
            <a:avLst/>
          </a:prstGeom>
          <a:effectLst/>
        </p:spPr>
        <p:txBody>
          <a:bodyPr wrap="none">
            <a:spAutoFit/>
          </a:bodyPr>
          <a:lstStyle/>
          <a:p>
            <a:r>
              <a:rPr lang="en-US" sz="2400" dirty="0">
                <a:solidFill>
                  <a:srgbClr val="00B050"/>
                </a:solidFill>
                <a:effectLst>
                  <a:glow rad="228600">
                    <a:schemeClr val="bg1"/>
                  </a:glow>
                </a:effectLst>
                <a:latin typeface="Colonna MT" pitchFamily="82" charset="0"/>
              </a:rPr>
              <a:t>|</a:t>
            </a:r>
            <a:r>
              <a:rPr lang="en-US" sz="2400" dirty="0" err="1">
                <a:solidFill>
                  <a:srgbClr val="00B050"/>
                </a:solidFill>
                <a:effectLst>
                  <a:glow rad="228600">
                    <a:schemeClr val="bg1"/>
                  </a:glow>
                </a:effectLst>
                <a:latin typeface="Colonna MT" pitchFamily="82" charset="0"/>
              </a:rPr>
              <a:t>F</a:t>
            </a:r>
            <a:r>
              <a:rPr lang="en-US" sz="2400" baseline="-25000" dirty="0" err="1">
                <a:solidFill>
                  <a:srgbClr val="00B050"/>
                </a:solidFill>
                <a:effectLst>
                  <a:glow rad="228600">
                    <a:schemeClr val="bg1"/>
                  </a:glow>
                </a:effectLst>
                <a:latin typeface="Colonna MT" pitchFamily="82" charset="0"/>
              </a:rPr>
              <a:t>P·Hg</a:t>
            </a:r>
            <a:r>
              <a:rPr lang="en-US" sz="2400" dirty="0">
                <a:solidFill>
                  <a:srgbClr val="00B050"/>
                </a:solidFill>
                <a:effectLst>
                  <a:glow rad="228600">
                    <a:schemeClr val="bg1"/>
                  </a:glow>
                </a:effectLst>
                <a:latin typeface="Colonna MT" pitchFamily="82" charset="0"/>
              </a:rPr>
              <a:t>(-)|</a:t>
            </a:r>
            <a:endParaRPr lang="en-US" sz="1800" dirty="0">
              <a:solidFill>
                <a:srgbClr val="00B050"/>
              </a:solidFill>
              <a:effectLst>
                <a:glow rad="228600">
                  <a:schemeClr val="bg1"/>
                </a:glow>
              </a:effectLst>
              <a:latin typeface="Colonna MT" pitchFamily="82" charset="0"/>
            </a:endParaRPr>
          </a:p>
        </p:txBody>
      </p:sp>
      <p:cxnSp>
        <p:nvCxnSpPr>
          <p:cNvPr id="37" name="Straight Arrow Connector 36"/>
          <p:cNvCxnSpPr/>
          <p:nvPr/>
        </p:nvCxnSpPr>
        <p:spPr bwMode="auto">
          <a:xfrm rot="600000" flipV="1">
            <a:off x="6119898" y="3379772"/>
            <a:ext cx="444477" cy="722376"/>
          </a:xfrm>
          <a:prstGeom prst="straightConnector1">
            <a:avLst/>
          </a:prstGeom>
          <a:noFill/>
          <a:ln w="50800" cap="flat" cmpd="dbl" algn="ctr">
            <a:solidFill>
              <a:srgbClr val="C00000"/>
            </a:solidFill>
            <a:prstDash val="solid"/>
            <a:round/>
            <a:headEnd type="none" w="med" len="med"/>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Rectangle 60"/>
          <p:cNvSpPr/>
          <p:nvPr/>
        </p:nvSpPr>
        <p:spPr>
          <a:xfrm>
            <a:off x="5257724" y="3542630"/>
            <a:ext cx="1031051" cy="461665"/>
          </a:xfrm>
          <a:prstGeom prst="rect">
            <a:avLst/>
          </a:prstGeom>
          <a:effectLst>
            <a:glow rad="228600">
              <a:schemeClr val="bg1">
                <a:alpha val="40000"/>
              </a:schemeClr>
            </a:glow>
          </a:effectLst>
        </p:spPr>
        <p:txBody>
          <a:bodyPr wrap="none">
            <a:spAutoFit/>
          </a:bodyPr>
          <a:lstStyle/>
          <a:p>
            <a:r>
              <a:rPr lang="en-US" sz="2400" dirty="0">
                <a:solidFill>
                  <a:srgbClr val="C00000"/>
                </a:solidFill>
                <a:effectLst>
                  <a:glow rad="228600">
                    <a:schemeClr val="bg1"/>
                  </a:glow>
                </a:effectLst>
                <a:latin typeface="Colonna MT" pitchFamily="82" charset="0"/>
              </a:rPr>
              <a:t>-</a:t>
            </a:r>
            <a:r>
              <a:rPr lang="en-US" sz="2400" dirty="0" err="1">
                <a:solidFill>
                  <a:srgbClr val="C00000"/>
                </a:solidFill>
                <a:effectLst>
                  <a:glow rad="228600">
                    <a:schemeClr val="bg1"/>
                  </a:glow>
                </a:effectLst>
                <a:latin typeface="Colonna MT" pitchFamily="82" charset="0"/>
              </a:rPr>
              <a:t>f</a:t>
            </a:r>
            <a:r>
              <a:rPr lang="en-US" sz="2400" baseline="-25000" dirty="0" err="1">
                <a:solidFill>
                  <a:srgbClr val="C00000"/>
                </a:solidFill>
                <a:effectLst>
                  <a:glow rad="228600">
                    <a:schemeClr val="bg1"/>
                  </a:glow>
                </a:effectLst>
                <a:latin typeface="Colonna MT" pitchFamily="82" charset="0"/>
              </a:rPr>
              <a:t>Hg</a:t>
            </a:r>
            <a:r>
              <a:rPr lang="en-US" sz="2400" dirty="0">
                <a:solidFill>
                  <a:srgbClr val="C00000"/>
                </a:solidFill>
                <a:effectLst>
                  <a:glow rad="228600">
                    <a:schemeClr val="bg1"/>
                  </a:glow>
                </a:effectLst>
                <a:latin typeface="Colonna MT" pitchFamily="82" charset="0"/>
              </a:rPr>
              <a:t>(</a:t>
            </a:r>
            <a:r>
              <a:rPr lang="en-US" sz="2400" dirty="0">
                <a:solidFill>
                  <a:srgbClr val="C00000"/>
                </a:solidFill>
                <a:effectLst>
                  <a:glow rad="228600">
                    <a:schemeClr val="bg1"/>
                  </a:glow>
                </a:effectLst>
              </a:rPr>
              <a:t>-</a:t>
            </a:r>
            <a:r>
              <a:rPr lang="en-US" sz="2400" dirty="0">
                <a:solidFill>
                  <a:srgbClr val="C00000"/>
                </a:solidFill>
                <a:effectLst>
                  <a:glow rad="228600">
                    <a:schemeClr val="bg1"/>
                  </a:glow>
                </a:effectLst>
                <a:latin typeface="Colonna MT" pitchFamily="82" charset="0"/>
              </a:rPr>
              <a:t>)*</a:t>
            </a:r>
            <a:endParaRPr lang="en-US" sz="1800" dirty="0">
              <a:solidFill>
                <a:srgbClr val="C00000"/>
              </a:solidFill>
              <a:effectLst>
                <a:glow rad="228600">
                  <a:schemeClr val="bg1"/>
                </a:glow>
              </a:effectLst>
              <a:latin typeface="Colonna MT" pitchFamily="82" charset="0"/>
            </a:endParaRPr>
          </a:p>
        </p:txBody>
      </p:sp>
    </p:spTree>
    <p:extLst>
      <p:ext uri="{BB962C8B-B14F-4D97-AF65-F5344CB8AC3E}">
        <p14:creationId xmlns:p14="http://schemas.microsoft.com/office/powerpoint/2010/main" val="43591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17"/>
          <p:cNvSpPr txBox="1">
            <a:spLocks noChangeArrowheads="1"/>
          </p:cNvSpPr>
          <p:nvPr/>
        </p:nvSpPr>
        <p:spPr bwMode="auto">
          <a:xfrm>
            <a:off x="4152900" y="404813"/>
            <a:ext cx="32178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err="1">
                <a:solidFill>
                  <a:srgbClr val="00CC00"/>
                </a:solidFill>
              </a:rPr>
              <a:t>Isomorphous</a:t>
            </a:r>
            <a:r>
              <a:rPr lang="en-US" altLang="en-US" sz="2000" dirty="0">
                <a:solidFill>
                  <a:srgbClr val="00CC00"/>
                </a:solidFill>
              </a:rPr>
              <a:t> differences</a:t>
            </a:r>
          </a:p>
          <a:p>
            <a:r>
              <a:rPr lang="en-US" altLang="en-US" sz="2000" dirty="0">
                <a:solidFill>
                  <a:srgbClr val="669900"/>
                </a:solidFill>
              </a:rPr>
              <a:t>Anomalous differences</a:t>
            </a:r>
          </a:p>
        </p:txBody>
      </p:sp>
      <p:sp>
        <p:nvSpPr>
          <p:cNvPr id="49" name="Rectangle 25"/>
          <p:cNvSpPr>
            <a:spLocks noChangeArrowheads="1"/>
          </p:cNvSpPr>
          <p:nvPr/>
        </p:nvSpPr>
        <p:spPr bwMode="auto">
          <a:xfrm>
            <a:off x="835025" y="185738"/>
            <a:ext cx="3225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4400">
                <a:solidFill>
                  <a:schemeClr val="tx2"/>
                </a:solidFill>
                <a:latin typeface="Times New Roman" pitchFamily="18" charset="0"/>
              </a:defRPr>
            </a:lvl1pPr>
            <a:lvl2pPr>
              <a:defRPr sz="4400">
                <a:solidFill>
                  <a:schemeClr val="tx2"/>
                </a:solidFill>
                <a:latin typeface="Times New Roman" pitchFamily="18" charset="0"/>
              </a:defRPr>
            </a:lvl2pPr>
            <a:lvl3pPr>
              <a:defRPr sz="4400">
                <a:solidFill>
                  <a:schemeClr val="tx2"/>
                </a:solidFill>
                <a:latin typeface="Times New Roman" pitchFamily="18" charset="0"/>
              </a:defRPr>
            </a:lvl3pPr>
            <a:lvl4pPr>
              <a:defRPr sz="4400">
                <a:solidFill>
                  <a:schemeClr val="tx2"/>
                </a:solidFill>
                <a:latin typeface="Times New Roman" pitchFamily="18" charset="0"/>
              </a:defRPr>
            </a:lvl4pPr>
            <a:lvl5pPr>
              <a:defRPr sz="4400">
                <a:solidFill>
                  <a:schemeClr val="tx2"/>
                </a:solidFill>
                <a:latin typeface="Times New Roman" pitchFamily="18" charset="0"/>
              </a:defRPr>
            </a:lvl5pPr>
            <a:lvl6pPr marL="457200" algn="ctr" fontAlgn="base">
              <a:spcBef>
                <a:spcPct val="0"/>
              </a:spcBef>
              <a:spcAft>
                <a:spcPct val="0"/>
              </a:spcAft>
              <a:defRPr sz="4400">
                <a:solidFill>
                  <a:schemeClr val="tx2"/>
                </a:solidFill>
                <a:latin typeface="Times New Roman" pitchFamily="18" charset="0"/>
              </a:defRPr>
            </a:lvl6pPr>
            <a:lvl7pPr marL="914400" algn="ctr" fontAlgn="base">
              <a:spcBef>
                <a:spcPct val="0"/>
              </a:spcBef>
              <a:spcAft>
                <a:spcPct val="0"/>
              </a:spcAft>
              <a:defRPr sz="4400">
                <a:solidFill>
                  <a:schemeClr val="tx2"/>
                </a:solidFill>
                <a:latin typeface="Times New Roman" pitchFamily="18" charset="0"/>
              </a:defRPr>
            </a:lvl7pPr>
            <a:lvl8pPr marL="1371600" algn="ctr" fontAlgn="base">
              <a:spcBef>
                <a:spcPct val="0"/>
              </a:spcBef>
              <a:spcAft>
                <a:spcPct val="0"/>
              </a:spcAft>
              <a:defRPr sz="4400">
                <a:solidFill>
                  <a:schemeClr val="tx2"/>
                </a:solidFill>
                <a:latin typeface="Times New Roman" pitchFamily="18" charset="0"/>
              </a:defRPr>
            </a:lvl8pPr>
            <a:lvl9pPr marL="1828800" algn="ctr" fontAlgn="base">
              <a:spcBef>
                <a:spcPct val="0"/>
              </a:spcBef>
              <a:spcAft>
                <a:spcPct val="0"/>
              </a:spcAft>
              <a:defRPr sz="4400">
                <a:solidFill>
                  <a:schemeClr val="tx2"/>
                </a:solidFill>
                <a:latin typeface="Times New Roman" pitchFamily="18" charset="0"/>
              </a:defRPr>
            </a:lvl9pPr>
          </a:lstStyle>
          <a:p>
            <a:r>
              <a:rPr lang="en-US" altLang="en-US" sz="6000" dirty="0">
                <a:solidFill>
                  <a:srgbClr val="00CC00"/>
                </a:solidFill>
                <a:latin typeface="Helvetica" pitchFamily="34" charset="0"/>
              </a:rPr>
              <a:t>SIR</a:t>
            </a:r>
            <a:r>
              <a:rPr lang="en-US" altLang="en-US" sz="6000" dirty="0">
                <a:solidFill>
                  <a:srgbClr val="009900"/>
                </a:solidFill>
                <a:latin typeface="Helvetica" pitchFamily="34" charset="0"/>
              </a:rPr>
              <a:t>AS</a:t>
            </a:r>
            <a:endParaRPr lang="en-US" altLang="en-US" sz="6000" b="0" baseline="-25000" dirty="0">
              <a:solidFill>
                <a:srgbClr val="009900"/>
              </a:solidFill>
              <a:latin typeface="Helvetica" pitchFamily="34" charset="0"/>
            </a:endParaRPr>
          </a:p>
        </p:txBody>
      </p:sp>
      <p:grpSp>
        <p:nvGrpSpPr>
          <p:cNvPr id="61" name="Group 43"/>
          <p:cNvGrpSpPr>
            <a:grpSpLocks/>
          </p:cNvGrpSpPr>
          <p:nvPr/>
        </p:nvGrpSpPr>
        <p:grpSpPr bwMode="auto">
          <a:xfrm>
            <a:off x="440600" y="3437179"/>
            <a:ext cx="3530600" cy="1222375"/>
            <a:chOff x="3400" y="1120"/>
            <a:chExt cx="2224" cy="770"/>
          </a:xfrm>
        </p:grpSpPr>
        <p:sp>
          <p:nvSpPr>
            <p:cNvPr id="65" name="Rectangle 30"/>
            <p:cNvSpPr>
              <a:spLocks noChangeArrowheads="1"/>
            </p:cNvSpPr>
            <p:nvPr/>
          </p:nvSpPr>
          <p:spPr bwMode="auto">
            <a:xfrm>
              <a:off x="3487" y="1120"/>
              <a:ext cx="1915" cy="617"/>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Text Box 32"/>
            <p:cNvSpPr txBox="1">
              <a:spLocks noChangeArrowheads="1"/>
            </p:cNvSpPr>
            <p:nvPr/>
          </p:nvSpPr>
          <p:spPr bwMode="auto">
            <a:xfrm>
              <a:off x="3400" y="1698"/>
              <a:ext cx="222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400"/>
                <a:t>0            90          180        270           360   </a:t>
              </a:r>
            </a:p>
          </p:txBody>
        </p:sp>
      </p:grpSp>
      <p:sp>
        <p:nvSpPr>
          <p:cNvPr id="67" name="Text Box 44"/>
          <p:cNvSpPr txBox="1">
            <a:spLocks noChangeArrowheads="1"/>
          </p:cNvSpPr>
          <p:nvPr/>
        </p:nvSpPr>
        <p:spPr bwMode="auto">
          <a:xfrm>
            <a:off x="45461" y="4899939"/>
            <a:ext cx="407082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1800" dirty="0"/>
              <a:t>Which P(</a:t>
            </a:r>
            <a:r>
              <a:rPr lang="en-US" altLang="en-US" sz="1800" dirty="0">
                <a:latin typeface="Symbol" pitchFamily="18" charset="2"/>
              </a:rPr>
              <a:t>a</a:t>
            </a:r>
            <a:r>
              <a:rPr lang="en-US" altLang="en-US" sz="1800" dirty="0"/>
              <a:t>) corresponds to SIR?</a:t>
            </a:r>
          </a:p>
          <a:p>
            <a:pPr algn="l"/>
            <a:r>
              <a:rPr lang="en-US" altLang="en-US" sz="1800" dirty="0"/>
              <a:t>Which P(</a:t>
            </a:r>
            <a:r>
              <a:rPr lang="en-US" altLang="en-US" sz="1800" dirty="0">
                <a:latin typeface="Symbol" pitchFamily="18" charset="2"/>
              </a:rPr>
              <a:t>a</a:t>
            </a:r>
            <a:r>
              <a:rPr lang="en-US" altLang="en-US" sz="1800" dirty="0"/>
              <a:t>) corresponds to SIRAS?</a:t>
            </a:r>
          </a:p>
        </p:txBody>
      </p:sp>
      <p:pic>
        <p:nvPicPr>
          <p:cNvPr id="68" name="Picture 6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713" y="3913701"/>
            <a:ext cx="3048000" cy="474749"/>
          </a:xfrm>
          <a:prstGeom prst="rect">
            <a:avLst/>
          </a:prstGeom>
          <a:ln>
            <a:solidFill>
              <a:schemeClr val="accent4"/>
            </a:solidFill>
          </a:ln>
        </p:spPr>
      </p:pic>
      <p:sp>
        <p:nvSpPr>
          <p:cNvPr id="69" name="Freeform 68"/>
          <p:cNvSpPr/>
          <p:nvPr/>
        </p:nvSpPr>
        <p:spPr>
          <a:xfrm>
            <a:off x="592328" y="3767335"/>
            <a:ext cx="3012831" cy="605779"/>
          </a:xfrm>
          <a:custGeom>
            <a:avLst/>
            <a:gdLst>
              <a:gd name="connsiteX0" fmla="*/ 0 w 3012831"/>
              <a:gd name="connsiteY0" fmla="*/ 188221 h 611911"/>
              <a:gd name="connsiteX1" fmla="*/ 398585 w 3012831"/>
              <a:gd name="connsiteY1" fmla="*/ 563360 h 611911"/>
              <a:gd name="connsiteX2" fmla="*/ 801077 w 3012831"/>
              <a:gd name="connsiteY2" fmla="*/ 493021 h 611911"/>
              <a:gd name="connsiteX3" fmla="*/ 906585 w 3012831"/>
              <a:gd name="connsiteY3" fmla="*/ 149144 h 611911"/>
              <a:gd name="connsiteX4" fmla="*/ 1004277 w 3012831"/>
              <a:gd name="connsiteY4" fmla="*/ 317175 h 611911"/>
              <a:gd name="connsiteX5" fmla="*/ 1062892 w 3012831"/>
              <a:gd name="connsiteY5" fmla="*/ 160867 h 611911"/>
              <a:gd name="connsiteX6" fmla="*/ 1324708 w 3012831"/>
              <a:gd name="connsiteY6" fmla="*/ 539914 h 611911"/>
              <a:gd name="connsiteX7" fmla="*/ 1934308 w 3012831"/>
              <a:gd name="connsiteY7" fmla="*/ 575083 h 611911"/>
              <a:gd name="connsiteX8" fmla="*/ 2481385 w 3012831"/>
              <a:gd name="connsiteY8" fmla="*/ 567267 h 611911"/>
              <a:gd name="connsiteX9" fmla="*/ 2813538 w 3012831"/>
              <a:gd name="connsiteY9" fmla="*/ 16283 h 611911"/>
              <a:gd name="connsiteX10" fmla="*/ 3012831 w 3012831"/>
              <a:gd name="connsiteY10" fmla="*/ 199944 h 611911"/>
              <a:gd name="connsiteX0" fmla="*/ 0 w 3012831"/>
              <a:gd name="connsiteY0" fmla="*/ 188221 h 611911"/>
              <a:gd name="connsiteX1" fmla="*/ 398585 w 3012831"/>
              <a:gd name="connsiteY1" fmla="*/ 563360 h 611911"/>
              <a:gd name="connsiteX2" fmla="*/ 801077 w 3012831"/>
              <a:gd name="connsiteY2" fmla="*/ 493021 h 611911"/>
              <a:gd name="connsiteX3" fmla="*/ 906585 w 3012831"/>
              <a:gd name="connsiteY3" fmla="*/ 149144 h 611911"/>
              <a:gd name="connsiteX4" fmla="*/ 984738 w 3012831"/>
              <a:gd name="connsiteY4" fmla="*/ 313267 h 611911"/>
              <a:gd name="connsiteX5" fmla="*/ 1062892 w 3012831"/>
              <a:gd name="connsiteY5" fmla="*/ 160867 h 611911"/>
              <a:gd name="connsiteX6" fmla="*/ 1324708 w 3012831"/>
              <a:gd name="connsiteY6" fmla="*/ 539914 h 611911"/>
              <a:gd name="connsiteX7" fmla="*/ 1934308 w 3012831"/>
              <a:gd name="connsiteY7" fmla="*/ 575083 h 611911"/>
              <a:gd name="connsiteX8" fmla="*/ 2481385 w 3012831"/>
              <a:gd name="connsiteY8" fmla="*/ 567267 h 611911"/>
              <a:gd name="connsiteX9" fmla="*/ 2813538 w 3012831"/>
              <a:gd name="connsiteY9" fmla="*/ 16283 h 611911"/>
              <a:gd name="connsiteX10" fmla="*/ 3012831 w 3012831"/>
              <a:gd name="connsiteY10" fmla="*/ 199944 h 611911"/>
              <a:gd name="connsiteX0" fmla="*/ 0 w 3012831"/>
              <a:gd name="connsiteY0" fmla="*/ 188221 h 611911"/>
              <a:gd name="connsiteX1" fmla="*/ 398585 w 3012831"/>
              <a:gd name="connsiteY1" fmla="*/ 563360 h 611911"/>
              <a:gd name="connsiteX2" fmla="*/ 801077 w 3012831"/>
              <a:gd name="connsiteY2" fmla="*/ 493021 h 611911"/>
              <a:gd name="connsiteX3" fmla="*/ 906585 w 3012831"/>
              <a:gd name="connsiteY3" fmla="*/ 149144 h 611911"/>
              <a:gd name="connsiteX4" fmla="*/ 1004276 w 3012831"/>
              <a:gd name="connsiteY4" fmla="*/ 313267 h 611911"/>
              <a:gd name="connsiteX5" fmla="*/ 1062892 w 3012831"/>
              <a:gd name="connsiteY5" fmla="*/ 160867 h 611911"/>
              <a:gd name="connsiteX6" fmla="*/ 1324708 w 3012831"/>
              <a:gd name="connsiteY6" fmla="*/ 539914 h 611911"/>
              <a:gd name="connsiteX7" fmla="*/ 1934308 w 3012831"/>
              <a:gd name="connsiteY7" fmla="*/ 575083 h 611911"/>
              <a:gd name="connsiteX8" fmla="*/ 2481385 w 3012831"/>
              <a:gd name="connsiteY8" fmla="*/ 567267 h 611911"/>
              <a:gd name="connsiteX9" fmla="*/ 2813538 w 3012831"/>
              <a:gd name="connsiteY9" fmla="*/ 16283 h 611911"/>
              <a:gd name="connsiteX10" fmla="*/ 3012831 w 3012831"/>
              <a:gd name="connsiteY10" fmla="*/ 199944 h 611911"/>
              <a:gd name="connsiteX0" fmla="*/ 0 w 3012831"/>
              <a:gd name="connsiteY0" fmla="*/ 188221 h 611911"/>
              <a:gd name="connsiteX1" fmla="*/ 398585 w 3012831"/>
              <a:gd name="connsiteY1" fmla="*/ 563360 h 611911"/>
              <a:gd name="connsiteX2" fmla="*/ 797170 w 3012831"/>
              <a:gd name="connsiteY2" fmla="*/ 532097 h 611911"/>
              <a:gd name="connsiteX3" fmla="*/ 906585 w 3012831"/>
              <a:gd name="connsiteY3" fmla="*/ 149144 h 611911"/>
              <a:gd name="connsiteX4" fmla="*/ 1004276 w 3012831"/>
              <a:gd name="connsiteY4" fmla="*/ 313267 h 611911"/>
              <a:gd name="connsiteX5" fmla="*/ 1062892 w 3012831"/>
              <a:gd name="connsiteY5" fmla="*/ 160867 h 611911"/>
              <a:gd name="connsiteX6" fmla="*/ 1324708 w 3012831"/>
              <a:gd name="connsiteY6" fmla="*/ 539914 h 611911"/>
              <a:gd name="connsiteX7" fmla="*/ 1934308 w 3012831"/>
              <a:gd name="connsiteY7" fmla="*/ 575083 h 611911"/>
              <a:gd name="connsiteX8" fmla="*/ 2481385 w 3012831"/>
              <a:gd name="connsiteY8" fmla="*/ 567267 h 611911"/>
              <a:gd name="connsiteX9" fmla="*/ 2813538 w 3012831"/>
              <a:gd name="connsiteY9" fmla="*/ 16283 h 611911"/>
              <a:gd name="connsiteX10" fmla="*/ 3012831 w 3012831"/>
              <a:gd name="connsiteY10" fmla="*/ 199944 h 611911"/>
              <a:gd name="connsiteX0" fmla="*/ 0 w 3012831"/>
              <a:gd name="connsiteY0" fmla="*/ 188221 h 611911"/>
              <a:gd name="connsiteX1" fmla="*/ 398585 w 3012831"/>
              <a:gd name="connsiteY1" fmla="*/ 563360 h 611911"/>
              <a:gd name="connsiteX2" fmla="*/ 797170 w 3012831"/>
              <a:gd name="connsiteY2" fmla="*/ 532097 h 611911"/>
              <a:gd name="connsiteX3" fmla="*/ 906585 w 3012831"/>
              <a:gd name="connsiteY3" fmla="*/ 149144 h 611911"/>
              <a:gd name="connsiteX4" fmla="*/ 1004276 w 3012831"/>
              <a:gd name="connsiteY4" fmla="*/ 313267 h 611911"/>
              <a:gd name="connsiteX5" fmla="*/ 1094153 w 3012831"/>
              <a:gd name="connsiteY5" fmla="*/ 149144 h 611911"/>
              <a:gd name="connsiteX6" fmla="*/ 1324708 w 3012831"/>
              <a:gd name="connsiteY6" fmla="*/ 539914 h 611911"/>
              <a:gd name="connsiteX7" fmla="*/ 1934308 w 3012831"/>
              <a:gd name="connsiteY7" fmla="*/ 575083 h 611911"/>
              <a:gd name="connsiteX8" fmla="*/ 2481385 w 3012831"/>
              <a:gd name="connsiteY8" fmla="*/ 567267 h 611911"/>
              <a:gd name="connsiteX9" fmla="*/ 2813538 w 3012831"/>
              <a:gd name="connsiteY9" fmla="*/ 16283 h 611911"/>
              <a:gd name="connsiteX10" fmla="*/ 3012831 w 3012831"/>
              <a:gd name="connsiteY10" fmla="*/ 199944 h 611911"/>
              <a:gd name="connsiteX0" fmla="*/ 0 w 3012831"/>
              <a:gd name="connsiteY0" fmla="*/ 188221 h 611911"/>
              <a:gd name="connsiteX1" fmla="*/ 398585 w 3012831"/>
              <a:gd name="connsiteY1" fmla="*/ 563360 h 611911"/>
              <a:gd name="connsiteX2" fmla="*/ 797170 w 3012831"/>
              <a:gd name="connsiteY2" fmla="*/ 532097 h 611911"/>
              <a:gd name="connsiteX3" fmla="*/ 906585 w 3012831"/>
              <a:gd name="connsiteY3" fmla="*/ 149144 h 611911"/>
              <a:gd name="connsiteX4" fmla="*/ 1004276 w 3012831"/>
              <a:gd name="connsiteY4" fmla="*/ 313267 h 611911"/>
              <a:gd name="connsiteX5" fmla="*/ 1082430 w 3012831"/>
              <a:gd name="connsiteY5" fmla="*/ 149144 h 611911"/>
              <a:gd name="connsiteX6" fmla="*/ 1324708 w 3012831"/>
              <a:gd name="connsiteY6" fmla="*/ 539914 h 611911"/>
              <a:gd name="connsiteX7" fmla="*/ 1934308 w 3012831"/>
              <a:gd name="connsiteY7" fmla="*/ 575083 h 611911"/>
              <a:gd name="connsiteX8" fmla="*/ 2481385 w 3012831"/>
              <a:gd name="connsiteY8" fmla="*/ 567267 h 611911"/>
              <a:gd name="connsiteX9" fmla="*/ 2813538 w 3012831"/>
              <a:gd name="connsiteY9" fmla="*/ 16283 h 611911"/>
              <a:gd name="connsiteX10" fmla="*/ 3012831 w 3012831"/>
              <a:gd name="connsiteY10" fmla="*/ 199944 h 611911"/>
              <a:gd name="connsiteX0" fmla="*/ 0 w 3012831"/>
              <a:gd name="connsiteY0" fmla="*/ 188221 h 611424"/>
              <a:gd name="connsiteX1" fmla="*/ 398585 w 3012831"/>
              <a:gd name="connsiteY1" fmla="*/ 563360 h 611424"/>
              <a:gd name="connsiteX2" fmla="*/ 797170 w 3012831"/>
              <a:gd name="connsiteY2" fmla="*/ 532097 h 611424"/>
              <a:gd name="connsiteX3" fmla="*/ 906585 w 3012831"/>
              <a:gd name="connsiteY3" fmla="*/ 149144 h 611424"/>
              <a:gd name="connsiteX4" fmla="*/ 1004276 w 3012831"/>
              <a:gd name="connsiteY4" fmla="*/ 313267 h 611424"/>
              <a:gd name="connsiteX5" fmla="*/ 1082430 w 3012831"/>
              <a:gd name="connsiteY5" fmla="*/ 149144 h 611424"/>
              <a:gd name="connsiteX6" fmla="*/ 1277816 w 3012831"/>
              <a:gd name="connsiteY6" fmla="*/ 551637 h 611424"/>
              <a:gd name="connsiteX7" fmla="*/ 1934308 w 3012831"/>
              <a:gd name="connsiteY7" fmla="*/ 575083 h 611424"/>
              <a:gd name="connsiteX8" fmla="*/ 2481385 w 3012831"/>
              <a:gd name="connsiteY8" fmla="*/ 567267 h 611424"/>
              <a:gd name="connsiteX9" fmla="*/ 2813538 w 3012831"/>
              <a:gd name="connsiteY9" fmla="*/ 16283 h 611424"/>
              <a:gd name="connsiteX10" fmla="*/ 3012831 w 3012831"/>
              <a:gd name="connsiteY10" fmla="*/ 199944 h 611424"/>
              <a:gd name="connsiteX0" fmla="*/ 0 w 3012831"/>
              <a:gd name="connsiteY0" fmla="*/ 188221 h 621132"/>
              <a:gd name="connsiteX1" fmla="*/ 398585 w 3012831"/>
              <a:gd name="connsiteY1" fmla="*/ 563360 h 621132"/>
              <a:gd name="connsiteX2" fmla="*/ 797170 w 3012831"/>
              <a:gd name="connsiteY2" fmla="*/ 532097 h 621132"/>
              <a:gd name="connsiteX3" fmla="*/ 906585 w 3012831"/>
              <a:gd name="connsiteY3" fmla="*/ 149144 h 621132"/>
              <a:gd name="connsiteX4" fmla="*/ 1004276 w 3012831"/>
              <a:gd name="connsiteY4" fmla="*/ 313267 h 621132"/>
              <a:gd name="connsiteX5" fmla="*/ 1082430 w 3012831"/>
              <a:gd name="connsiteY5" fmla="*/ 149144 h 621132"/>
              <a:gd name="connsiteX6" fmla="*/ 1277816 w 3012831"/>
              <a:gd name="connsiteY6" fmla="*/ 551637 h 621132"/>
              <a:gd name="connsiteX7" fmla="*/ 1938216 w 3012831"/>
              <a:gd name="connsiteY7" fmla="*/ 598529 h 621132"/>
              <a:gd name="connsiteX8" fmla="*/ 2481385 w 3012831"/>
              <a:gd name="connsiteY8" fmla="*/ 567267 h 621132"/>
              <a:gd name="connsiteX9" fmla="*/ 2813538 w 3012831"/>
              <a:gd name="connsiteY9" fmla="*/ 16283 h 621132"/>
              <a:gd name="connsiteX10" fmla="*/ 3012831 w 3012831"/>
              <a:gd name="connsiteY10" fmla="*/ 199944 h 621132"/>
              <a:gd name="connsiteX0" fmla="*/ 0 w 3012831"/>
              <a:gd name="connsiteY0" fmla="*/ 186799 h 605779"/>
              <a:gd name="connsiteX1" fmla="*/ 398585 w 3012831"/>
              <a:gd name="connsiteY1" fmla="*/ 561938 h 605779"/>
              <a:gd name="connsiteX2" fmla="*/ 797170 w 3012831"/>
              <a:gd name="connsiteY2" fmla="*/ 530675 h 605779"/>
              <a:gd name="connsiteX3" fmla="*/ 906585 w 3012831"/>
              <a:gd name="connsiteY3" fmla="*/ 147722 h 605779"/>
              <a:gd name="connsiteX4" fmla="*/ 1004276 w 3012831"/>
              <a:gd name="connsiteY4" fmla="*/ 311845 h 605779"/>
              <a:gd name="connsiteX5" fmla="*/ 1082430 w 3012831"/>
              <a:gd name="connsiteY5" fmla="*/ 147722 h 605779"/>
              <a:gd name="connsiteX6" fmla="*/ 1277816 w 3012831"/>
              <a:gd name="connsiteY6" fmla="*/ 550215 h 605779"/>
              <a:gd name="connsiteX7" fmla="*/ 1938216 w 3012831"/>
              <a:gd name="connsiteY7" fmla="*/ 597107 h 605779"/>
              <a:gd name="connsiteX8" fmla="*/ 2485292 w 3012831"/>
              <a:gd name="connsiteY8" fmla="*/ 542399 h 605779"/>
              <a:gd name="connsiteX9" fmla="*/ 2813538 w 3012831"/>
              <a:gd name="connsiteY9" fmla="*/ 14861 h 605779"/>
              <a:gd name="connsiteX10" fmla="*/ 3012831 w 3012831"/>
              <a:gd name="connsiteY10" fmla="*/ 198522 h 605779"/>
              <a:gd name="connsiteX0" fmla="*/ 0 w 3012831"/>
              <a:gd name="connsiteY0" fmla="*/ 186799 h 605779"/>
              <a:gd name="connsiteX1" fmla="*/ 398585 w 3012831"/>
              <a:gd name="connsiteY1" fmla="*/ 561938 h 605779"/>
              <a:gd name="connsiteX2" fmla="*/ 797170 w 3012831"/>
              <a:gd name="connsiteY2" fmla="*/ 530675 h 605779"/>
              <a:gd name="connsiteX3" fmla="*/ 906585 w 3012831"/>
              <a:gd name="connsiteY3" fmla="*/ 147722 h 605779"/>
              <a:gd name="connsiteX4" fmla="*/ 1012091 w 3012831"/>
              <a:gd name="connsiteY4" fmla="*/ 483783 h 605779"/>
              <a:gd name="connsiteX5" fmla="*/ 1082430 w 3012831"/>
              <a:gd name="connsiteY5" fmla="*/ 147722 h 605779"/>
              <a:gd name="connsiteX6" fmla="*/ 1277816 w 3012831"/>
              <a:gd name="connsiteY6" fmla="*/ 550215 h 605779"/>
              <a:gd name="connsiteX7" fmla="*/ 1938216 w 3012831"/>
              <a:gd name="connsiteY7" fmla="*/ 597107 h 605779"/>
              <a:gd name="connsiteX8" fmla="*/ 2485292 w 3012831"/>
              <a:gd name="connsiteY8" fmla="*/ 542399 h 605779"/>
              <a:gd name="connsiteX9" fmla="*/ 2813538 w 3012831"/>
              <a:gd name="connsiteY9" fmla="*/ 14861 h 605779"/>
              <a:gd name="connsiteX10" fmla="*/ 3012831 w 3012831"/>
              <a:gd name="connsiteY10" fmla="*/ 198522 h 605779"/>
              <a:gd name="connsiteX0" fmla="*/ 0 w 3012831"/>
              <a:gd name="connsiteY0" fmla="*/ 186799 h 605779"/>
              <a:gd name="connsiteX1" fmla="*/ 398585 w 3012831"/>
              <a:gd name="connsiteY1" fmla="*/ 561938 h 605779"/>
              <a:gd name="connsiteX2" fmla="*/ 797170 w 3012831"/>
              <a:gd name="connsiteY2" fmla="*/ 530675 h 605779"/>
              <a:gd name="connsiteX3" fmla="*/ 906585 w 3012831"/>
              <a:gd name="connsiteY3" fmla="*/ 147722 h 605779"/>
              <a:gd name="connsiteX4" fmla="*/ 1012091 w 3012831"/>
              <a:gd name="connsiteY4" fmla="*/ 483783 h 605779"/>
              <a:gd name="connsiteX5" fmla="*/ 1101968 w 3012831"/>
              <a:gd name="connsiteY5" fmla="*/ 331383 h 605779"/>
              <a:gd name="connsiteX6" fmla="*/ 1277816 w 3012831"/>
              <a:gd name="connsiteY6" fmla="*/ 550215 h 605779"/>
              <a:gd name="connsiteX7" fmla="*/ 1938216 w 3012831"/>
              <a:gd name="connsiteY7" fmla="*/ 597107 h 605779"/>
              <a:gd name="connsiteX8" fmla="*/ 2485292 w 3012831"/>
              <a:gd name="connsiteY8" fmla="*/ 542399 h 605779"/>
              <a:gd name="connsiteX9" fmla="*/ 2813538 w 3012831"/>
              <a:gd name="connsiteY9" fmla="*/ 14861 h 605779"/>
              <a:gd name="connsiteX10" fmla="*/ 3012831 w 3012831"/>
              <a:gd name="connsiteY10" fmla="*/ 198522 h 605779"/>
              <a:gd name="connsiteX0" fmla="*/ 0 w 3012831"/>
              <a:gd name="connsiteY0" fmla="*/ 186799 h 605779"/>
              <a:gd name="connsiteX1" fmla="*/ 398585 w 3012831"/>
              <a:gd name="connsiteY1" fmla="*/ 561938 h 605779"/>
              <a:gd name="connsiteX2" fmla="*/ 797170 w 3012831"/>
              <a:gd name="connsiteY2" fmla="*/ 530675 h 605779"/>
              <a:gd name="connsiteX3" fmla="*/ 922216 w 3012831"/>
              <a:gd name="connsiteY3" fmla="*/ 319660 h 605779"/>
              <a:gd name="connsiteX4" fmla="*/ 1012091 w 3012831"/>
              <a:gd name="connsiteY4" fmla="*/ 483783 h 605779"/>
              <a:gd name="connsiteX5" fmla="*/ 1101968 w 3012831"/>
              <a:gd name="connsiteY5" fmla="*/ 331383 h 605779"/>
              <a:gd name="connsiteX6" fmla="*/ 1277816 w 3012831"/>
              <a:gd name="connsiteY6" fmla="*/ 550215 h 605779"/>
              <a:gd name="connsiteX7" fmla="*/ 1938216 w 3012831"/>
              <a:gd name="connsiteY7" fmla="*/ 597107 h 605779"/>
              <a:gd name="connsiteX8" fmla="*/ 2485292 w 3012831"/>
              <a:gd name="connsiteY8" fmla="*/ 542399 h 605779"/>
              <a:gd name="connsiteX9" fmla="*/ 2813538 w 3012831"/>
              <a:gd name="connsiteY9" fmla="*/ 14861 h 605779"/>
              <a:gd name="connsiteX10" fmla="*/ 3012831 w 3012831"/>
              <a:gd name="connsiteY10" fmla="*/ 198522 h 605779"/>
              <a:gd name="connsiteX0" fmla="*/ 0 w 3012831"/>
              <a:gd name="connsiteY0" fmla="*/ 186799 h 605779"/>
              <a:gd name="connsiteX1" fmla="*/ 398585 w 3012831"/>
              <a:gd name="connsiteY1" fmla="*/ 561938 h 605779"/>
              <a:gd name="connsiteX2" fmla="*/ 797170 w 3012831"/>
              <a:gd name="connsiteY2" fmla="*/ 530675 h 605779"/>
              <a:gd name="connsiteX3" fmla="*/ 922216 w 3012831"/>
              <a:gd name="connsiteY3" fmla="*/ 319660 h 605779"/>
              <a:gd name="connsiteX4" fmla="*/ 1012091 w 3012831"/>
              <a:gd name="connsiteY4" fmla="*/ 483783 h 605779"/>
              <a:gd name="connsiteX5" fmla="*/ 1055076 w 3012831"/>
              <a:gd name="connsiteY5" fmla="*/ 331383 h 605779"/>
              <a:gd name="connsiteX6" fmla="*/ 1277816 w 3012831"/>
              <a:gd name="connsiteY6" fmla="*/ 550215 h 605779"/>
              <a:gd name="connsiteX7" fmla="*/ 1938216 w 3012831"/>
              <a:gd name="connsiteY7" fmla="*/ 597107 h 605779"/>
              <a:gd name="connsiteX8" fmla="*/ 2485292 w 3012831"/>
              <a:gd name="connsiteY8" fmla="*/ 542399 h 605779"/>
              <a:gd name="connsiteX9" fmla="*/ 2813538 w 3012831"/>
              <a:gd name="connsiteY9" fmla="*/ 14861 h 605779"/>
              <a:gd name="connsiteX10" fmla="*/ 3012831 w 3012831"/>
              <a:gd name="connsiteY10" fmla="*/ 198522 h 605779"/>
              <a:gd name="connsiteX0" fmla="*/ 0 w 3012831"/>
              <a:gd name="connsiteY0" fmla="*/ 186799 h 605779"/>
              <a:gd name="connsiteX1" fmla="*/ 398585 w 3012831"/>
              <a:gd name="connsiteY1" fmla="*/ 561938 h 605779"/>
              <a:gd name="connsiteX2" fmla="*/ 797170 w 3012831"/>
              <a:gd name="connsiteY2" fmla="*/ 530675 h 605779"/>
              <a:gd name="connsiteX3" fmla="*/ 922216 w 3012831"/>
              <a:gd name="connsiteY3" fmla="*/ 319660 h 605779"/>
              <a:gd name="connsiteX4" fmla="*/ 984737 w 3012831"/>
              <a:gd name="connsiteY4" fmla="*/ 483783 h 605779"/>
              <a:gd name="connsiteX5" fmla="*/ 1055076 w 3012831"/>
              <a:gd name="connsiteY5" fmla="*/ 331383 h 605779"/>
              <a:gd name="connsiteX6" fmla="*/ 1277816 w 3012831"/>
              <a:gd name="connsiteY6" fmla="*/ 550215 h 605779"/>
              <a:gd name="connsiteX7" fmla="*/ 1938216 w 3012831"/>
              <a:gd name="connsiteY7" fmla="*/ 597107 h 605779"/>
              <a:gd name="connsiteX8" fmla="*/ 2485292 w 3012831"/>
              <a:gd name="connsiteY8" fmla="*/ 542399 h 605779"/>
              <a:gd name="connsiteX9" fmla="*/ 2813538 w 3012831"/>
              <a:gd name="connsiteY9" fmla="*/ 14861 h 605779"/>
              <a:gd name="connsiteX10" fmla="*/ 3012831 w 3012831"/>
              <a:gd name="connsiteY10" fmla="*/ 198522 h 605779"/>
              <a:gd name="connsiteX0" fmla="*/ 0 w 3012831"/>
              <a:gd name="connsiteY0" fmla="*/ 186799 h 605779"/>
              <a:gd name="connsiteX1" fmla="*/ 398585 w 3012831"/>
              <a:gd name="connsiteY1" fmla="*/ 561938 h 605779"/>
              <a:gd name="connsiteX2" fmla="*/ 797170 w 3012831"/>
              <a:gd name="connsiteY2" fmla="*/ 530675 h 605779"/>
              <a:gd name="connsiteX3" fmla="*/ 879231 w 3012831"/>
              <a:gd name="connsiteY3" fmla="*/ 327476 h 605779"/>
              <a:gd name="connsiteX4" fmla="*/ 984737 w 3012831"/>
              <a:gd name="connsiteY4" fmla="*/ 483783 h 605779"/>
              <a:gd name="connsiteX5" fmla="*/ 1055076 w 3012831"/>
              <a:gd name="connsiteY5" fmla="*/ 331383 h 605779"/>
              <a:gd name="connsiteX6" fmla="*/ 1277816 w 3012831"/>
              <a:gd name="connsiteY6" fmla="*/ 550215 h 605779"/>
              <a:gd name="connsiteX7" fmla="*/ 1938216 w 3012831"/>
              <a:gd name="connsiteY7" fmla="*/ 597107 h 605779"/>
              <a:gd name="connsiteX8" fmla="*/ 2485292 w 3012831"/>
              <a:gd name="connsiteY8" fmla="*/ 542399 h 605779"/>
              <a:gd name="connsiteX9" fmla="*/ 2813538 w 3012831"/>
              <a:gd name="connsiteY9" fmla="*/ 14861 h 605779"/>
              <a:gd name="connsiteX10" fmla="*/ 3012831 w 3012831"/>
              <a:gd name="connsiteY10" fmla="*/ 198522 h 605779"/>
              <a:gd name="connsiteX0" fmla="*/ 0 w 3012831"/>
              <a:gd name="connsiteY0" fmla="*/ 186799 h 605779"/>
              <a:gd name="connsiteX1" fmla="*/ 398585 w 3012831"/>
              <a:gd name="connsiteY1" fmla="*/ 561938 h 605779"/>
              <a:gd name="connsiteX2" fmla="*/ 750277 w 3012831"/>
              <a:gd name="connsiteY2" fmla="*/ 518952 h 605779"/>
              <a:gd name="connsiteX3" fmla="*/ 879231 w 3012831"/>
              <a:gd name="connsiteY3" fmla="*/ 327476 h 605779"/>
              <a:gd name="connsiteX4" fmla="*/ 984737 w 3012831"/>
              <a:gd name="connsiteY4" fmla="*/ 483783 h 605779"/>
              <a:gd name="connsiteX5" fmla="*/ 1055076 w 3012831"/>
              <a:gd name="connsiteY5" fmla="*/ 331383 h 605779"/>
              <a:gd name="connsiteX6" fmla="*/ 1277816 w 3012831"/>
              <a:gd name="connsiteY6" fmla="*/ 550215 h 605779"/>
              <a:gd name="connsiteX7" fmla="*/ 1938216 w 3012831"/>
              <a:gd name="connsiteY7" fmla="*/ 597107 h 605779"/>
              <a:gd name="connsiteX8" fmla="*/ 2485292 w 3012831"/>
              <a:gd name="connsiteY8" fmla="*/ 542399 h 605779"/>
              <a:gd name="connsiteX9" fmla="*/ 2813538 w 3012831"/>
              <a:gd name="connsiteY9" fmla="*/ 14861 h 605779"/>
              <a:gd name="connsiteX10" fmla="*/ 3012831 w 3012831"/>
              <a:gd name="connsiteY10" fmla="*/ 198522 h 605779"/>
              <a:gd name="connsiteX0" fmla="*/ 0 w 3012831"/>
              <a:gd name="connsiteY0" fmla="*/ 186799 h 605779"/>
              <a:gd name="connsiteX1" fmla="*/ 398585 w 3012831"/>
              <a:gd name="connsiteY1" fmla="*/ 561938 h 605779"/>
              <a:gd name="connsiteX2" fmla="*/ 750277 w 3012831"/>
              <a:gd name="connsiteY2" fmla="*/ 518952 h 605779"/>
              <a:gd name="connsiteX3" fmla="*/ 879231 w 3012831"/>
              <a:gd name="connsiteY3" fmla="*/ 327476 h 605779"/>
              <a:gd name="connsiteX4" fmla="*/ 961291 w 3012831"/>
              <a:gd name="connsiteY4" fmla="*/ 483783 h 605779"/>
              <a:gd name="connsiteX5" fmla="*/ 1055076 w 3012831"/>
              <a:gd name="connsiteY5" fmla="*/ 331383 h 605779"/>
              <a:gd name="connsiteX6" fmla="*/ 1277816 w 3012831"/>
              <a:gd name="connsiteY6" fmla="*/ 550215 h 605779"/>
              <a:gd name="connsiteX7" fmla="*/ 1938216 w 3012831"/>
              <a:gd name="connsiteY7" fmla="*/ 597107 h 605779"/>
              <a:gd name="connsiteX8" fmla="*/ 2485292 w 3012831"/>
              <a:gd name="connsiteY8" fmla="*/ 542399 h 605779"/>
              <a:gd name="connsiteX9" fmla="*/ 2813538 w 3012831"/>
              <a:gd name="connsiteY9" fmla="*/ 14861 h 605779"/>
              <a:gd name="connsiteX10" fmla="*/ 3012831 w 3012831"/>
              <a:gd name="connsiteY10" fmla="*/ 198522 h 605779"/>
              <a:gd name="connsiteX0" fmla="*/ 0 w 3012831"/>
              <a:gd name="connsiteY0" fmla="*/ 186799 h 605779"/>
              <a:gd name="connsiteX1" fmla="*/ 398585 w 3012831"/>
              <a:gd name="connsiteY1" fmla="*/ 561938 h 605779"/>
              <a:gd name="connsiteX2" fmla="*/ 750277 w 3012831"/>
              <a:gd name="connsiteY2" fmla="*/ 518952 h 605779"/>
              <a:gd name="connsiteX3" fmla="*/ 879231 w 3012831"/>
              <a:gd name="connsiteY3" fmla="*/ 327476 h 605779"/>
              <a:gd name="connsiteX4" fmla="*/ 980829 w 3012831"/>
              <a:gd name="connsiteY4" fmla="*/ 483783 h 605779"/>
              <a:gd name="connsiteX5" fmla="*/ 1055076 w 3012831"/>
              <a:gd name="connsiteY5" fmla="*/ 331383 h 605779"/>
              <a:gd name="connsiteX6" fmla="*/ 1277816 w 3012831"/>
              <a:gd name="connsiteY6" fmla="*/ 550215 h 605779"/>
              <a:gd name="connsiteX7" fmla="*/ 1938216 w 3012831"/>
              <a:gd name="connsiteY7" fmla="*/ 597107 h 605779"/>
              <a:gd name="connsiteX8" fmla="*/ 2485292 w 3012831"/>
              <a:gd name="connsiteY8" fmla="*/ 542399 h 605779"/>
              <a:gd name="connsiteX9" fmla="*/ 2813538 w 3012831"/>
              <a:gd name="connsiteY9" fmla="*/ 14861 h 605779"/>
              <a:gd name="connsiteX10" fmla="*/ 3012831 w 3012831"/>
              <a:gd name="connsiteY10" fmla="*/ 198522 h 605779"/>
              <a:gd name="connsiteX0" fmla="*/ 0 w 3012831"/>
              <a:gd name="connsiteY0" fmla="*/ 186799 h 605779"/>
              <a:gd name="connsiteX1" fmla="*/ 398585 w 3012831"/>
              <a:gd name="connsiteY1" fmla="*/ 561938 h 605779"/>
              <a:gd name="connsiteX2" fmla="*/ 750277 w 3012831"/>
              <a:gd name="connsiteY2" fmla="*/ 518952 h 605779"/>
              <a:gd name="connsiteX3" fmla="*/ 879231 w 3012831"/>
              <a:gd name="connsiteY3" fmla="*/ 327476 h 605779"/>
              <a:gd name="connsiteX4" fmla="*/ 976921 w 3012831"/>
              <a:gd name="connsiteY4" fmla="*/ 432983 h 605779"/>
              <a:gd name="connsiteX5" fmla="*/ 1055076 w 3012831"/>
              <a:gd name="connsiteY5" fmla="*/ 331383 h 605779"/>
              <a:gd name="connsiteX6" fmla="*/ 1277816 w 3012831"/>
              <a:gd name="connsiteY6" fmla="*/ 550215 h 605779"/>
              <a:gd name="connsiteX7" fmla="*/ 1938216 w 3012831"/>
              <a:gd name="connsiteY7" fmla="*/ 597107 h 605779"/>
              <a:gd name="connsiteX8" fmla="*/ 2485292 w 3012831"/>
              <a:gd name="connsiteY8" fmla="*/ 542399 h 605779"/>
              <a:gd name="connsiteX9" fmla="*/ 2813538 w 3012831"/>
              <a:gd name="connsiteY9" fmla="*/ 14861 h 605779"/>
              <a:gd name="connsiteX10" fmla="*/ 3012831 w 3012831"/>
              <a:gd name="connsiteY10" fmla="*/ 198522 h 605779"/>
              <a:gd name="connsiteX0" fmla="*/ 0 w 3012831"/>
              <a:gd name="connsiteY0" fmla="*/ 186799 h 605779"/>
              <a:gd name="connsiteX1" fmla="*/ 398585 w 3012831"/>
              <a:gd name="connsiteY1" fmla="*/ 561938 h 605779"/>
              <a:gd name="connsiteX2" fmla="*/ 738554 w 3012831"/>
              <a:gd name="connsiteY2" fmla="*/ 522859 h 605779"/>
              <a:gd name="connsiteX3" fmla="*/ 879231 w 3012831"/>
              <a:gd name="connsiteY3" fmla="*/ 327476 h 605779"/>
              <a:gd name="connsiteX4" fmla="*/ 976921 w 3012831"/>
              <a:gd name="connsiteY4" fmla="*/ 432983 h 605779"/>
              <a:gd name="connsiteX5" fmla="*/ 1055076 w 3012831"/>
              <a:gd name="connsiteY5" fmla="*/ 331383 h 605779"/>
              <a:gd name="connsiteX6" fmla="*/ 1277816 w 3012831"/>
              <a:gd name="connsiteY6" fmla="*/ 550215 h 605779"/>
              <a:gd name="connsiteX7" fmla="*/ 1938216 w 3012831"/>
              <a:gd name="connsiteY7" fmla="*/ 597107 h 605779"/>
              <a:gd name="connsiteX8" fmla="*/ 2485292 w 3012831"/>
              <a:gd name="connsiteY8" fmla="*/ 542399 h 605779"/>
              <a:gd name="connsiteX9" fmla="*/ 2813538 w 3012831"/>
              <a:gd name="connsiteY9" fmla="*/ 14861 h 605779"/>
              <a:gd name="connsiteX10" fmla="*/ 3012831 w 3012831"/>
              <a:gd name="connsiteY10" fmla="*/ 198522 h 605779"/>
              <a:gd name="connsiteX0" fmla="*/ 0 w 3012831"/>
              <a:gd name="connsiteY0" fmla="*/ 186799 h 605779"/>
              <a:gd name="connsiteX1" fmla="*/ 398585 w 3012831"/>
              <a:gd name="connsiteY1" fmla="*/ 561938 h 605779"/>
              <a:gd name="connsiteX2" fmla="*/ 738554 w 3012831"/>
              <a:gd name="connsiteY2" fmla="*/ 522859 h 605779"/>
              <a:gd name="connsiteX3" fmla="*/ 879231 w 3012831"/>
              <a:gd name="connsiteY3" fmla="*/ 327476 h 605779"/>
              <a:gd name="connsiteX4" fmla="*/ 976921 w 3012831"/>
              <a:gd name="connsiteY4" fmla="*/ 432983 h 605779"/>
              <a:gd name="connsiteX5" fmla="*/ 1055076 w 3012831"/>
              <a:gd name="connsiteY5" fmla="*/ 331383 h 605779"/>
              <a:gd name="connsiteX6" fmla="*/ 1277816 w 3012831"/>
              <a:gd name="connsiteY6" fmla="*/ 550215 h 605779"/>
              <a:gd name="connsiteX7" fmla="*/ 1938216 w 3012831"/>
              <a:gd name="connsiteY7" fmla="*/ 597107 h 605779"/>
              <a:gd name="connsiteX8" fmla="*/ 2485292 w 3012831"/>
              <a:gd name="connsiteY8" fmla="*/ 542399 h 605779"/>
              <a:gd name="connsiteX9" fmla="*/ 2813538 w 3012831"/>
              <a:gd name="connsiteY9" fmla="*/ 14861 h 605779"/>
              <a:gd name="connsiteX10" fmla="*/ 3012831 w 3012831"/>
              <a:gd name="connsiteY10" fmla="*/ 198522 h 605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12831" h="605779">
                <a:moveTo>
                  <a:pt x="0" y="186799"/>
                </a:moveTo>
                <a:cubicBezTo>
                  <a:pt x="132536" y="348968"/>
                  <a:pt x="275493" y="505928"/>
                  <a:pt x="398585" y="561938"/>
                </a:cubicBezTo>
                <a:cubicBezTo>
                  <a:pt x="521677" y="617948"/>
                  <a:pt x="658446" y="565844"/>
                  <a:pt x="738554" y="522859"/>
                </a:cubicBezTo>
                <a:cubicBezTo>
                  <a:pt x="818662" y="479874"/>
                  <a:pt x="839503" y="342455"/>
                  <a:pt x="879231" y="327476"/>
                </a:cubicBezTo>
                <a:cubicBezTo>
                  <a:pt x="918959" y="312497"/>
                  <a:pt x="947614" y="432332"/>
                  <a:pt x="976921" y="432983"/>
                </a:cubicBezTo>
                <a:cubicBezTo>
                  <a:pt x="1006228" y="433634"/>
                  <a:pt x="1004927" y="311844"/>
                  <a:pt x="1055076" y="331383"/>
                </a:cubicBezTo>
                <a:cubicBezTo>
                  <a:pt x="1105225" y="350922"/>
                  <a:pt x="1130626" y="505928"/>
                  <a:pt x="1277816" y="550215"/>
                </a:cubicBezTo>
                <a:cubicBezTo>
                  <a:pt x="1425006" y="594502"/>
                  <a:pt x="1736970" y="598410"/>
                  <a:pt x="1938216" y="597107"/>
                </a:cubicBezTo>
                <a:cubicBezTo>
                  <a:pt x="2139462" y="595804"/>
                  <a:pt x="2339405" y="639440"/>
                  <a:pt x="2485292" y="542399"/>
                </a:cubicBezTo>
                <a:cubicBezTo>
                  <a:pt x="2631179" y="445358"/>
                  <a:pt x="2725615" y="72174"/>
                  <a:pt x="2813538" y="14861"/>
                </a:cubicBezTo>
                <a:cubicBezTo>
                  <a:pt x="2901461" y="-42452"/>
                  <a:pt x="2957471" y="76081"/>
                  <a:pt x="3012831" y="198522"/>
                </a:cubicBezTo>
              </a:path>
            </a:pathLst>
          </a:custGeom>
          <a:ln w="38100">
            <a:solidFill>
              <a:srgbClr val="FF9933"/>
            </a:solidFill>
          </a:ln>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chemeClr val="tx1"/>
              </a:solidFill>
              <a:effectLst/>
              <a:latin typeface="Helvetica" pitchFamily="34" charset="0"/>
            </a:endParaRPr>
          </a:p>
        </p:txBody>
      </p:sp>
      <p:grpSp>
        <p:nvGrpSpPr>
          <p:cNvPr id="48" name="Group 47">
            <a:extLst>
              <a:ext uri="{FF2B5EF4-FFF2-40B4-BE49-F238E27FC236}">
                <a16:creationId xmlns:a16="http://schemas.microsoft.com/office/drawing/2014/main" id="{E8A3EDA6-7133-44AF-95CE-33BE5879BE51}"/>
              </a:ext>
            </a:extLst>
          </p:cNvPr>
          <p:cNvGrpSpPr>
            <a:grpSpLocks noChangeAspect="1"/>
          </p:cNvGrpSpPr>
          <p:nvPr/>
        </p:nvGrpSpPr>
        <p:grpSpPr>
          <a:xfrm>
            <a:off x="4427884" y="1797274"/>
            <a:ext cx="4339914" cy="4090464"/>
            <a:chOff x="4129563" y="1577334"/>
            <a:chExt cx="5046420" cy="4756353"/>
          </a:xfrm>
        </p:grpSpPr>
        <p:sp>
          <p:nvSpPr>
            <p:cNvPr id="50" name="Line 6">
              <a:extLst>
                <a:ext uri="{FF2B5EF4-FFF2-40B4-BE49-F238E27FC236}">
                  <a16:creationId xmlns:a16="http://schemas.microsoft.com/office/drawing/2014/main" id="{AB14B2E1-0270-4B9C-88D0-A6CFEE577D3D}"/>
                </a:ext>
              </a:extLst>
            </p:cNvPr>
            <p:cNvSpPr>
              <a:spLocks noChangeShapeType="1"/>
            </p:cNvSpPr>
            <p:nvPr/>
          </p:nvSpPr>
          <p:spPr bwMode="auto">
            <a:xfrm>
              <a:off x="6679976" y="1710363"/>
              <a:ext cx="3016" cy="347472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Line 7">
              <a:extLst>
                <a:ext uri="{FF2B5EF4-FFF2-40B4-BE49-F238E27FC236}">
                  <a16:creationId xmlns:a16="http://schemas.microsoft.com/office/drawing/2014/main" id="{2AA25BA5-198C-4413-9B31-D02608690207}"/>
                </a:ext>
              </a:extLst>
            </p:cNvPr>
            <p:cNvSpPr>
              <a:spLocks noChangeShapeType="1"/>
            </p:cNvSpPr>
            <p:nvPr/>
          </p:nvSpPr>
          <p:spPr bwMode="auto">
            <a:xfrm flipH="1">
              <a:off x="4947431" y="3457060"/>
              <a:ext cx="347472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Oval 9">
              <a:extLst>
                <a:ext uri="{FF2B5EF4-FFF2-40B4-BE49-F238E27FC236}">
                  <a16:creationId xmlns:a16="http://schemas.microsoft.com/office/drawing/2014/main" id="{E881C6FB-0523-4858-AF05-9CC24CD98618}"/>
                </a:ext>
              </a:extLst>
            </p:cNvPr>
            <p:cNvSpPr>
              <a:spLocks noChangeAspect="1" noChangeArrowheads="1"/>
            </p:cNvSpPr>
            <p:nvPr/>
          </p:nvSpPr>
          <p:spPr bwMode="auto">
            <a:xfrm>
              <a:off x="4990295" y="1773579"/>
              <a:ext cx="3377428" cy="3374396"/>
            </a:xfrm>
            <a:prstGeom prst="ellipse">
              <a:avLst/>
            </a:prstGeom>
            <a:noFill/>
            <a:ln w="57150" algn="ctr">
              <a:solidFill>
                <a:srgbClr val="3366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n-US"/>
            </a:p>
          </p:txBody>
        </p:sp>
        <p:sp>
          <p:nvSpPr>
            <p:cNvPr id="53" name="Text Box 36">
              <a:extLst>
                <a:ext uri="{FF2B5EF4-FFF2-40B4-BE49-F238E27FC236}">
                  <a16:creationId xmlns:a16="http://schemas.microsoft.com/office/drawing/2014/main" id="{E698AC6F-8B2A-4345-B2EF-2E95BFF5FDB9}"/>
                </a:ext>
              </a:extLst>
            </p:cNvPr>
            <p:cNvSpPr txBox="1">
              <a:spLocks noChangeArrowheads="1"/>
            </p:cNvSpPr>
            <p:nvPr/>
          </p:nvSpPr>
          <p:spPr bwMode="auto">
            <a:xfrm>
              <a:off x="8292447" y="3457060"/>
              <a:ext cx="334053"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55" name="Text Box 37">
              <a:extLst>
                <a:ext uri="{FF2B5EF4-FFF2-40B4-BE49-F238E27FC236}">
                  <a16:creationId xmlns:a16="http://schemas.microsoft.com/office/drawing/2014/main" id="{A3DE9CF7-6B46-476C-80B9-CE6447AE2DDF}"/>
                </a:ext>
              </a:extLst>
            </p:cNvPr>
            <p:cNvSpPr txBox="1">
              <a:spLocks noChangeArrowheads="1"/>
            </p:cNvSpPr>
            <p:nvPr/>
          </p:nvSpPr>
          <p:spPr bwMode="auto">
            <a:xfrm>
              <a:off x="6730031" y="1577334"/>
              <a:ext cx="334053"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56" name="Text Box 40">
              <a:extLst>
                <a:ext uri="{FF2B5EF4-FFF2-40B4-BE49-F238E27FC236}">
                  <a16:creationId xmlns:a16="http://schemas.microsoft.com/office/drawing/2014/main" id="{E8F0086C-BB01-4580-AF53-4C1EB911313C}"/>
                </a:ext>
              </a:extLst>
            </p:cNvPr>
            <p:cNvSpPr txBox="1">
              <a:spLocks noChangeArrowheads="1"/>
            </p:cNvSpPr>
            <p:nvPr/>
          </p:nvSpPr>
          <p:spPr bwMode="auto">
            <a:xfrm>
              <a:off x="4706542" y="3457060"/>
              <a:ext cx="373038"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-500</a:t>
              </a:r>
            </a:p>
          </p:txBody>
        </p:sp>
        <p:sp>
          <p:nvSpPr>
            <p:cNvPr id="70" name="Text Box 41">
              <a:extLst>
                <a:ext uri="{FF2B5EF4-FFF2-40B4-BE49-F238E27FC236}">
                  <a16:creationId xmlns:a16="http://schemas.microsoft.com/office/drawing/2014/main" id="{3E23277B-7652-4F15-BA45-C88888781D4A}"/>
                </a:ext>
              </a:extLst>
            </p:cNvPr>
            <p:cNvSpPr txBox="1">
              <a:spLocks noChangeArrowheads="1"/>
            </p:cNvSpPr>
            <p:nvPr/>
          </p:nvSpPr>
          <p:spPr bwMode="auto">
            <a:xfrm>
              <a:off x="6696351" y="4045833"/>
              <a:ext cx="373038"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200" b="0" dirty="0"/>
                <a:t>-250</a:t>
              </a:r>
            </a:p>
          </p:txBody>
        </p:sp>
        <p:sp>
          <p:nvSpPr>
            <p:cNvPr id="71" name="Text Box 42">
              <a:extLst>
                <a:ext uri="{FF2B5EF4-FFF2-40B4-BE49-F238E27FC236}">
                  <a16:creationId xmlns:a16="http://schemas.microsoft.com/office/drawing/2014/main" id="{EE5C9421-A898-4B64-ADD4-E3296E3028F3}"/>
                </a:ext>
              </a:extLst>
            </p:cNvPr>
            <p:cNvSpPr txBox="1">
              <a:spLocks noChangeArrowheads="1"/>
            </p:cNvSpPr>
            <p:nvPr/>
          </p:nvSpPr>
          <p:spPr bwMode="auto">
            <a:xfrm>
              <a:off x="6699971" y="5084682"/>
              <a:ext cx="373038"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200" b="0" dirty="0"/>
                <a:t>-500</a:t>
              </a:r>
            </a:p>
          </p:txBody>
        </p:sp>
        <p:sp>
          <p:nvSpPr>
            <p:cNvPr id="72" name="Text Box 35">
              <a:extLst>
                <a:ext uri="{FF2B5EF4-FFF2-40B4-BE49-F238E27FC236}">
                  <a16:creationId xmlns:a16="http://schemas.microsoft.com/office/drawing/2014/main" id="{EEE19618-0272-487C-BA90-80500063E1B2}"/>
                </a:ext>
              </a:extLst>
            </p:cNvPr>
            <p:cNvSpPr txBox="1">
              <a:spLocks noChangeArrowheads="1"/>
            </p:cNvSpPr>
            <p:nvPr/>
          </p:nvSpPr>
          <p:spPr bwMode="auto">
            <a:xfrm>
              <a:off x="7217222" y="3457060"/>
              <a:ext cx="334053"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73" name="Text Box 35">
              <a:extLst>
                <a:ext uri="{FF2B5EF4-FFF2-40B4-BE49-F238E27FC236}">
                  <a16:creationId xmlns:a16="http://schemas.microsoft.com/office/drawing/2014/main" id="{78D45D29-808B-4DA6-B28A-6051FC52C2C5}"/>
                </a:ext>
              </a:extLst>
            </p:cNvPr>
            <p:cNvSpPr txBox="1">
              <a:spLocks noChangeArrowheads="1"/>
            </p:cNvSpPr>
            <p:nvPr/>
          </p:nvSpPr>
          <p:spPr bwMode="auto">
            <a:xfrm>
              <a:off x="5801976" y="3457060"/>
              <a:ext cx="373038"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74" name="Text Box 35">
              <a:extLst>
                <a:ext uri="{FF2B5EF4-FFF2-40B4-BE49-F238E27FC236}">
                  <a16:creationId xmlns:a16="http://schemas.microsoft.com/office/drawing/2014/main" id="{555B9E31-9916-4E51-B724-BCBC00052E3E}"/>
                </a:ext>
              </a:extLst>
            </p:cNvPr>
            <p:cNvSpPr txBox="1">
              <a:spLocks noChangeArrowheads="1"/>
            </p:cNvSpPr>
            <p:nvPr/>
          </p:nvSpPr>
          <p:spPr bwMode="auto">
            <a:xfrm>
              <a:off x="6722792" y="2682699"/>
              <a:ext cx="334053" cy="21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b="0" dirty="0"/>
                <a:t>250</a:t>
              </a:r>
            </a:p>
          </p:txBody>
        </p:sp>
        <p:sp>
          <p:nvSpPr>
            <p:cNvPr id="75" name="Line 26">
              <a:extLst>
                <a:ext uri="{FF2B5EF4-FFF2-40B4-BE49-F238E27FC236}">
                  <a16:creationId xmlns:a16="http://schemas.microsoft.com/office/drawing/2014/main" id="{CDBCC7BD-B9FE-4514-B53C-E72CD38FBAB4}"/>
                </a:ext>
              </a:extLst>
            </p:cNvPr>
            <p:cNvSpPr>
              <a:spLocks noChangeShapeType="1"/>
            </p:cNvSpPr>
            <p:nvPr/>
          </p:nvSpPr>
          <p:spPr bwMode="auto">
            <a:xfrm>
              <a:off x="6603664" y="1702810"/>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Line 28">
              <a:extLst>
                <a:ext uri="{FF2B5EF4-FFF2-40B4-BE49-F238E27FC236}">
                  <a16:creationId xmlns:a16="http://schemas.microsoft.com/office/drawing/2014/main" id="{4380FB3A-7963-4632-8759-B102F6089E20}"/>
                </a:ext>
              </a:extLst>
            </p:cNvPr>
            <p:cNvSpPr>
              <a:spLocks noChangeShapeType="1"/>
            </p:cNvSpPr>
            <p:nvPr/>
          </p:nvSpPr>
          <p:spPr bwMode="auto">
            <a:xfrm rot="16200000">
              <a:off x="8350286" y="3426295"/>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Line 31">
              <a:extLst>
                <a:ext uri="{FF2B5EF4-FFF2-40B4-BE49-F238E27FC236}">
                  <a16:creationId xmlns:a16="http://schemas.microsoft.com/office/drawing/2014/main" id="{961A0387-EB8E-4E32-A29B-A520FA814667}"/>
                </a:ext>
              </a:extLst>
            </p:cNvPr>
            <p:cNvSpPr>
              <a:spLocks noChangeShapeType="1"/>
            </p:cNvSpPr>
            <p:nvPr/>
          </p:nvSpPr>
          <p:spPr bwMode="auto">
            <a:xfrm>
              <a:off x="6603664" y="4167690"/>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32">
              <a:extLst>
                <a:ext uri="{FF2B5EF4-FFF2-40B4-BE49-F238E27FC236}">
                  <a16:creationId xmlns:a16="http://schemas.microsoft.com/office/drawing/2014/main" id="{5E45A9A8-D423-45F6-8E86-32F32E51F2AD}"/>
                </a:ext>
              </a:extLst>
            </p:cNvPr>
            <p:cNvSpPr>
              <a:spLocks noChangeShapeType="1"/>
            </p:cNvSpPr>
            <p:nvPr/>
          </p:nvSpPr>
          <p:spPr bwMode="auto">
            <a:xfrm>
              <a:off x="6603664" y="5201713"/>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 name="Line 27">
              <a:extLst>
                <a:ext uri="{FF2B5EF4-FFF2-40B4-BE49-F238E27FC236}">
                  <a16:creationId xmlns:a16="http://schemas.microsoft.com/office/drawing/2014/main" id="{A2DCFF6E-F8BB-4887-B66B-C0345F979515}"/>
                </a:ext>
              </a:extLst>
            </p:cNvPr>
            <p:cNvSpPr>
              <a:spLocks noChangeShapeType="1"/>
            </p:cNvSpPr>
            <p:nvPr/>
          </p:nvSpPr>
          <p:spPr bwMode="auto">
            <a:xfrm rot="16200000">
              <a:off x="7308842" y="3426295"/>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Line 27">
              <a:extLst>
                <a:ext uri="{FF2B5EF4-FFF2-40B4-BE49-F238E27FC236}">
                  <a16:creationId xmlns:a16="http://schemas.microsoft.com/office/drawing/2014/main" id="{4A98494B-E00B-41B6-BACF-E563C1253BB9}"/>
                </a:ext>
              </a:extLst>
            </p:cNvPr>
            <p:cNvSpPr>
              <a:spLocks noChangeShapeType="1"/>
            </p:cNvSpPr>
            <p:nvPr/>
          </p:nvSpPr>
          <p:spPr bwMode="auto">
            <a:xfrm rot="16200000">
              <a:off x="5913089" y="3426295"/>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Line 31">
              <a:extLst>
                <a:ext uri="{FF2B5EF4-FFF2-40B4-BE49-F238E27FC236}">
                  <a16:creationId xmlns:a16="http://schemas.microsoft.com/office/drawing/2014/main" id="{EC1C76F1-314A-4E89-9CE9-1C75952942FF}"/>
                </a:ext>
              </a:extLst>
            </p:cNvPr>
            <p:cNvSpPr>
              <a:spLocks noChangeShapeType="1"/>
            </p:cNvSpPr>
            <p:nvPr/>
          </p:nvSpPr>
          <p:spPr bwMode="auto">
            <a:xfrm>
              <a:off x="6603664" y="2773481"/>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82" name="Straight Arrow Connector 81">
              <a:extLst>
                <a:ext uri="{FF2B5EF4-FFF2-40B4-BE49-F238E27FC236}">
                  <a16:creationId xmlns:a16="http://schemas.microsoft.com/office/drawing/2014/main" id="{9353F960-A53A-4F3E-89D3-054054176B03}"/>
                </a:ext>
              </a:extLst>
            </p:cNvPr>
            <p:cNvCxnSpPr/>
            <p:nvPr/>
          </p:nvCxnSpPr>
          <p:spPr bwMode="auto">
            <a:xfrm flipV="1">
              <a:off x="6171335" y="3451900"/>
              <a:ext cx="515302" cy="837481"/>
            </a:xfrm>
            <a:prstGeom prst="straightConnector1">
              <a:avLst/>
            </a:prstGeom>
            <a:noFill/>
            <a:ln w="57150" cap="flat" cmpd="sng" algn="ctr">
              <a:solidFill>
                <a:srgbClr val="FF0000"/>
              </a:solidFill>
              <a:prstDash val="solid"/>
              <a:round/>
              <a:headEnd type="none" w="med" len="med"/>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 name="Text Box 43">
              <a:extLst>
                <a:ext uri="{FF2B5EF4-FFF2-40B4-BE49-F238E27FC236}">
                  <a16:creationId xmlns:a16="http://schemas.microsoft.com/office/drawing/2014/main" id="{CA675617-BB96-4718-BCBE-25A77AEEF660}"/>
                </a:ext>
              </a:extLst>
            </p:cNvPr>
            <p:cNvSpPr txBox="1">
              <a:spLocks noChangeArrowheads="1"/>
            </p:cNvSpPr>
            <p:nvPr/>
          </p:nvSpPr>
          <p:spPr bwMode="auto">
            <a:xfrm>
              <a:off x="7896923" y="1840690"/>
              <a:ext cx="7910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000" dirty="0">
                  <a:solidFill>
                    <a:srgbClr val="3366FF"/>
                  </a:solidFill>
                </a:rPr>
                <a:t>|F</a:t>
              </a:r>
              <a:r>
                <a:rPr lang="en-US" altLang="en-US" sz="2000" baseline="-25000" dirty="0">
                  <a:solidFill>
                    <a:srgbClr val="3366FF"/>
                  </a:solidFill>
                </a:rPr>
                <a:t>P </a:t>
              </a:r>
              <a:r>
                <a:rPr lang="en-US" altLang="en-US" sz="2000" dirty="0">
                  <a:solidFill>
                    <a:srgbClr val="3366FF"/>
                  </a:solidFill>
                </a:rPr>
                <a:t>|</a:t>
              </a:r>
            </a:p>
          </p:txBody>
        </p:sp>
        <p:sp>
          <p:nvSpPr>
            <p:cNvPr id="84" name="Rectangle 83">
              <a:extLst>
                <a:ext uri="{FF2B5EF4-FFF2-40B4-BE49-F238E27FC236}">
                  <a16:creationId xmlns:a16="http://schemas.microsoft.com/office/drawing/2014/main" id="{8A7AE1EA-FD7C-4F1D-B32C-5E43CCD453E4}"/>
                </a:ext>
              </a:extLst>
            </p:cNvPr>
            <p:cNvSpPr/>
            <p:nvPr/>
          </p:nvSpPr>
          <p:spPr>
            <a:xfrm>
              <a:off x="6472863" y="3658064"/>
              <a:ext cx="1217540" cy="536820"/>
            </a:xfrm>
            <a:prstGeom prst="rect">
              <a:avLst/>
            </a:prstGeom>
            <a:effectLst>
              <a:glow rad="228600">
                <a:schemeClr val="bg1">
                  <a:alpha val="40000"/>
                </a:schemeClr>
              </a:glow>
            </a:effectLst>
          </p:spPr>
          <p:txBody>
            <a:bodyPr wrap="none">
              <a:spAutoFit/>
            </a:bodyPr>
            <a:lstStyle/>
            <a:p>
              <a:r>
                <a:rPr lang="en-US" sz="2400" dirty="0">
                  <a:solidFill>
                    <a:srgbClr val="FF0000"/>
                  </a:solidFill>
                  <a:effectLst>
                    <a:glow rad="228600">
                      <a:schemeClr val="bg1"/>
                    </a:glow>
                  </a:effectLst>
                </a:rPr>
                <a:t>-</a:t>
              </a:r>
              <a:r>
                <a:rPr lang="en-US" sz="2400" dirty="0" err="1">
                  <a:solidFill>
                    <a:srgbClr val="FF0000"/>
                  </a:solidFill>
                  <a:effectLst>
                    <a:glow rad="228600">
                      <a:schemeClr val="bg1"/>
                    </a:glow>
                  </a:effectLst>
                </a:rPr>
                <a:t>f</a:t>
              </a:r>
              <a:r>
                <a:rPr lang="en-US" sz="2400" baseline="-25000" dirty="0" err="1">
                  <a:solidFill>
                    <a:srgbClr val="FF0000"/>
                  </a:solidFill>
                  <a:effectLst>
                    <a:glow rad="228600">
                      <a:schemeClr val="bg1"/>
                    </a:glow>
                  </a:effectLst>
                </a:rPr>
                <a:t>Hg</a:t>
              </a:r>
              <a:r>
                <a:rPr lang="en-US" sz="2400" dirty="0">
                  <a:solidFill>
                    <a:srgbClr val="FF0000"/>
                  </a:solidFill>
                  <a:effectLst>
                    <a:glow rad="228600">
                      <a:schemeClr val="bg1"/>
                    </a:glow>
                  </a:effectLst>
                </a:rPr>
                <a:t>(+)</a:t>
              </a:r>
              <a:endParaRPr lang="en-US" sz="1800" dirty="0">
                <a:solidFill>
                  <a:srgbClr val="FF0000"/>
                </a:solidFill>
                <a:effectLst>
                  <a:glow rad="228600">
                    <a:schemeClr val="bg1"/>
                  </a:glow>
                </a:effectLst>
              </a:endParaRPr>
            </a:p>
          </p:txBody>
        </p:sp>
        <p:sp>
          <p:nvSpPr>
            <p:cNvPr id="85" name="Oval 9">
              <a:extLst>
                <a:ext uri="{FF2B5EF4-FFF2-40B4-BE49-F238E27FC236}">
                  <a16:creationId xmlns:a16="http://schemas.microsoft.com/office/drawing/2014/main" id="{260FDE39-2DAD-4B42-9BE0-C6D28ADC6E84}"/>
                </a:ext>
              </a:extLst>
            </p:cNvPr>
            <p:cNvSpPr>
              <a:spLocks noChangeAspect="1" noChangeArrowheads="1"/>
            </p:cNvSpPr>
            <p:nvPr/>
          </p:nvSpPr>
          <p:spPr bwMode="auto">
            <a:xfrm>
              <a:off x="4129563" y="2261315"/>
              <a:ext cx="4076031" cy="4072372"/>
            </a:xfrm>
            <a:prstGeom prst="ellipse">
              <a:avLst/>
            </a:prstGeom>
            <a:noFill/>
            <a:ln w="50800" algn="ctr">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n-US"/>
            </a:p>
          </p:txBody>
        </p:sp>
        <p:sp>
          <p:nvSpPr>
            <p:cNvPr id="86" name="Text Box 3">
              <a:extLst>
                <a:ext uri="{FF2B5EF4-FFF2-40B4-BE49-F238E27FC236}">
                  <a16:creationId xmlns:a16="http://schemas.microsoft.com/office/drawing/2014/main" id="{6FE4CCD6-DE16-4B3F-834C-4FB769208D9F}"/>
                </a:ext>
              </a:extLst>
            </p:cNvPr>
            <p:cNvSpPr txBox="1">
              <a:spLocks noChangeArrowheads="1"/>
            </p:cNvSpPr>
            <p:nvPr/>
          </p:nvSpPr>
          <p:spPr bwMode="auto">
            <a:xfrm>
              <a:off x="8475226" y="3213812"/>
              <a:ext cx="700757" cy="23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400" b="0" dirty="0"/>
                <a:t>Real axis</a:t>
              </a:r>
            </a:p>
          </p:txBody>
        </p:sp>
        <p:sp>
          <p:nvSpPr>
            <p:cNvPr id="87" name="Rectangle 86">
              <a:extLst>
                <a:ext uri="{FF2B5EF4-FFF2-40B4-BE49-F238E27FC236}">
                  <a16:creationId xmlns:a16="http://schemas.microsoft.com/office/drawing/2014/main" id="{1511C984-076A-4965-9EE4-4EA361640816}"/>
                </a:ext>
              </a:extLst>
            </p:cNvPr>
            <p:cNvSpPr/>
            <p:nvPr/>
          </p:nvSpPr>
          <p:spPr>
            <a:xfrm>
              <a:off x="7518735" y="5776268"/>
              <a:ext cx="1407757" cy="461665"/>
            </a:xfrm>
            <a:prstGeom prst="rect">
              <a:avLst/>
            </a:prstGeom>
            <a:effectLst/>
          </p:spPr>
          <p:txBody>
            <a:bodyPr wrap="none">
              <a:spAutoFit/>
            </a:bodyPr>
            <a:lstStyle/>
            <a:p>
              <a:r>
                <a:rPr lang="en-US" sz="2400" dirty="0">
                  <a:solidFill>
                    <a:srgbClr val="33CC33"/>
                  </a:solidFill>
                  <a:effectLst>
                    <a:glow rad="228600">
                      <a:schemeClr val="bg1"/>
                    </a:glow>
                  </a:effectLst>
                </a:rPr>
                <a:t>|</a:t>
              </a:r>
              <a:r>
                <a:rPr lang="en-US" sz="2400" dirty="0" err="1">
                  <a:solidFill>
                    <a:srgbClr val="33CC33"/>
                  </a:solidFill>
                  <a:effectLst>
                    <a:glow rad="228600">
                      <a:schemeClr val="bg1"/>
                    </a:glow>
                  </a:effectLst>
                </a:rPr>
                <a:t>F</a:t>
              </a:r>
              <a:r>
                <a:rPr lang="en-US" sz="2400" baseline="-25000" dirty="0" err="1">
                  <a:solidFill>
                    <a:srgbClr val="33CC33"/>
                  </a:solidFill>
                  <a:effectLst>
                    <a:glow rad="228600">
                      <a:schemeClr val="bg1"/>
                    </a:glow>
                  </a:effectLst>
                </a:rPr>
                <a:t>P·Hg</a:t>
              </a:r>
              <a:r>
                <a:rPr lang="en-US" sz="2400" dirty="0">
                  <a:solidFill>
                    <a:srgbClr val="33CC33"/>
                  </a:solidFill>
                  <a:effectLst>
                    <a:glow rad="228600">
                      <a:schemeClr val="bg1"/>
                    </a:glow>
                  </a:effectLst>
                </a:rPr>
                <a:t>(+)|</a:t>
              </a:r>
              <a:endParaRPr lang="en-US" sz="1800" dirty="0">
                <a:effectLst>
                  <a:glow rad="228600">
                    <a:schemeClr val="bg1"/>
                  </a:glow>
                </a:effectLst>
              </a:endParaRPr>
            </a:p>
          </p:txBody>
        </p:sp>
        <p:sp>
          <p:nvSpPr>
            <p:cNvPr id="88" name="Line 30">
              <a:extLst>
                <a:ext uri="{FF2B5EF4-FFF2-40B4-BE49-F238E27FC236}">
                  <a16:creationId xmlns:a16="http://schemas.microsoft.com/office/drawing/2014/main" id="{CAD7ACA8-F757-4258-86F4-F5AA02BB71C8}"/>
                </a:ext>
              </a:extLst>
            </p:cNvPr>
            <p:cNvSpPr>
              <a:spLocks noChangeShapeType="1"/>
            </p:cNvSpPr>
            <p:nvPr/>
          </p:nvSpPr>
          <p:spPr bwMode="auto">
            <a:xfrm rot="16200000">
              <a:off x="4862295" y="3426295"/>
              <a:ext cx="15563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9" name="Group 88">
              <a:extLst>
                <a:ext uri="{FF2B5EF4-FFF2-40B4-BE49-F238E27FC236}">
                  <a16:creationId xmlns:a16="http://schemas.microsoft.com/office/drawing/2014/main" id="{8ED57A79-BF9C-4E09-BA4D-AC84B428ADEC}"/>
                </a:ext>
              </a:extLst>
            </p:cNvPr>
            <p:cNvGrpSpPr/>
            <p:nvPr/>
          </p:nvGrpSpPr>
          <p:grpSpPr>
            <a:xfrm>
              <a:off x="5342782" y="2433257"/>
              <a:ext cx="2862811" cy="1734432"/>
              <a:chOff x="4650182" y="2440665"/>
              <a:chExt cx="3766857" cy="2282147"/>
            </a:xfrm>
          </p:grpSpPr>
          <p:sp>
            <p:nvSpPr>
              <p:cNvPr id="90" name="Line 15">
                <a:extLst>
                  <a:ext uri="{FF2B5EF4-FFF2-40B4-BE49-F238E27FC236}">
                    <a16:creationId xmlns:a16="http://schemas.microsoft.com/office/drawing/2014/main" id="{CC7B0C4A-7DE2-4028-AC67-4A037142D1ED}"/>
                  </a:ext>
                </a:extLst>
              </p:cNvPr>
              <p:cNvSpPr>
                <a:spLocks noChangeShapeType="1"/>
              </p:cNvSpPr>
              <p:nvPr/>
            </p:nvSpPr>
            <p:spPr bwMode="auto">
              <a:xfrm flipH="1" flipV="1">
                <a:off x="4650182" y="2440665"/>
                <a:ext cx="1765798" cy="1343201"/>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sp>
            <p:nvSpPr>
              <p:cNvPr id="91" name="Line 15">
                <a:extLst>
                  <a:ext uri="{FF2B5EF4-FFF2-40B4-BE49-F238E27FC236}">
                    <a16:creationId xmlns:a16="http://schemas.microsoft.com/office/drawing/2014/main" id="{62B180B1-BB72-4CB2-B81E-A1B85C612787}"/>
                  </a:ext>
                </a:extLst>
              </p:cNvPr>
              <p:cNvSpPr>
                <a:spLocks noChangeShapeType="1"/>
              </p:cNvSpPr>
              <p:nvPr/>
            </p:nvSpPr>
            <p:spPr bwMode="auto">
              <a:xfrm>
                <a:off x="6413616" y="3783865"/>
                <a:ext cx="2003423" cy="938947"/>
              </a:xfrm>
              <a:prstGeom prst="line">
                <a:avLst/>
              </a:prstGeom>
              <a:noFill/>
              <a:ln w="5715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3600"/>
              </a:p>
            </p:txBody>
          </p:sp>
        </p:grpSp>
      </p:grpSp>
      <p:sp>
        <p:nvSpPr>
          <p:cNvPr id="92" name="Text Box 4">
            <a:extLst>
              <a:ext uri="{FF2B5EF4-FFF2-40B4-BE49-F238E27FC236}">
                <a16:creationId xmlns:a16="http://schemas.microsoft.com/office/drawing/2014/main" id="{73B66A10-C6B1-4840-85A7-67BE7B86243F}"/>
              </a:ext>
            </a:extLst>
          </p:cNvPr>
          <p:cNvSpPr txBox="1">
            <a:spLocks noChangeArrowheads="1"/>
          </p:cNvSpPr>
          <p:nvPr/>
        </p:nvSpPr>
        <p:spPr bwMode="auto">
          <a:xfrm>
            <a:off x="5952603" y="1531614"/>
            <a:ext cx="13388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b="0" dirty="0"/>
              <a:t>Imaginary axis</a:t>
            </a:r>
          </a:p>
        </p:txBody>
      </p:sp>
      <p:cxnSp>
        <p:nvCxnSpPr>
          <p:cNvPr id="93" name="Straight Arrow Connector 92">
            <a:extLst>
              <a:ext uri="{FF2B5EF4-FFF2-40B4-BE49-F238E27FC236}">
                <a16:creationId xmlns:a16="http://schemas.microsoft.com/office/drawing/2014/main" id="{1CBBA303-5BC9-40C4-AA84-95BA14272D8E}"/>
              </a:ext>
            </a:extLst>
          </p:cNvPr>
          <p:cNvCxnSpPr>
            <a:cxnSpLocks/>
          </p:cNvCxnSpPr>
          <p:nvPr/>
        </p:nvCxnSpPr>
        <p:spPr bwMode="auto">
          <a:xfrm>
            <a:off x="6654006" y="3662429"/>
            <a:ext cx="138145" cy="0"/>
          </a:xfrm>
          <a:prstGeom prst="straightConnector1">
            <a:avLst/>
          </a:prstGeom>
          <a:noFill/>
          <a:ln w="25400" cap="flat" cmpd="sng" algn="ctr">
            <a:solidFill>
              <a:srgbClr val="FF0000"/>
            </a:solidFill>
            <a:prstDash val="solid"/>
            <a:round/>
            <a:headEnd type="none" w="med" len="med"/>
            <a:tailEnd type="triangle" w="med"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4" name="Oval 9">
            <a:extLst>
              <a:ext uri="{FF2B5EF4-FFF2-40B4-BE49-F238E27FC236}">
                <a16:creationId xmlns:a16="http://schemas.microsoft.com/office/drawing/2014/main" id="{EF2BF7BB-D453-4396-82B8-998CC50E9079}"/>
              </a:ext>
            </a:extLst>
          </p:cNvPr>
          <p:cNvSpPr>
            <a:spLocks noChangeAspect="1" noChangeArrowheads="1"/>
          </p:cNvSpPr>
          <p:nvPr/>
        </p:nvSpPr>
        <p:spPr bwMode="auto">
          <a:xfrm>
            <a:off x="4255719" y="2195301"/>
            <a:ext cx="3651734" cy="3648456"/>
          </a:xfrm>
          <a:prstGeom prst="ellipse">
            <a:avLst/>
          </a:prstGeom>
          <a:noFill/>
          <a:ln w="28575" cmpd="sng" algn="ctr">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gamma/>
                      <a:shade val="60000"/>
                      <a:invGamma/>
                    </a:schemeClr>
                  </a:outerShdw>
                </a:effectLst>
              </a14:hiddenEffects>
            </a:ext>
          </a:extLst>
        </p:spPr>
        <p:txBody>
          <a:bodyPr wrap="none" anchor="ctr"/>
          <a:lstStyle/>
          <a:p>
            <a:endParaRPr lang="en-US" dirty="0"/>
          </a:p>
        </p:txBody>
      </p:sp>
      <p:sp>
        <p:nvSpPr>
          <p:cNvPr id="95" name="Rectangle 94">
            <a:extLst>
              <a:ext uri="{FF2B5EF4-FFF2-40B4-BE49-F238E27FC236}">
                <a16:creationId xmlns:a16="http://schemas.microsoft.com/office/drawing/2014/main" id="{A5850ED4-0CC5-4F5F-A016-698F49533C69}"/>
              </a:ext>
            </a:extLst>
          </p:cNvPr>
          <p:cNvSpPr/>
          <p:nvPr/>
        </p:nvSpPr>
        <p:spPr>
          <a:xfrm>
            <a:off x="3665644" y="2222276"/>
            <a:ext cx="1337226" cy="461665"/>
          </a:xfrm>
          <a:prstGeom prst="rect">
            <a:avLst/>
          </a:prstGeom>
          <a:effectLst/>
        </p:spPr>
        <p:txBody>
          <a:bodyPr wrap="none">
            <a:spAutoFit/>
          </a:bodyPr>
          <a:lstStyle/>
          <a:p>
            <a:r>
              <a:rPr lang="en-US" sz="2400" dirty="0">
                <a:solidFill>
                  <a:srgbClr val="00B050"/>
                </a:solidFill>
                <a:effectLst>
                  <a:glow rad="228600">
                    <a:schemeClr val="bg1"/>
                  </a:glow>
                </a:effectLst>
                <a:latin typeface="Colonna MT" pitchFamily="82" charset="0"/>
              </a:rPr>
              <a:t>|</a:t>
            </a:r>
            <a:r>
              <a:rPr lang="en-US" sz="2400" dirty="0" err="1">
                <a:solidFill>
                  <a:srgbClr val="00B050"/>
                </a:solidFill>
                <a:effectLst>
                  <a:glow rad="228600">
                    <a:schemeClr val="bg1"/>
                  </a:glow>
                </a:effectLst>
                <a:latin typeface="Colonna MT" pitchFamily="82" charset="0"/>
              </a:rPr>
              <a:t>F</a:t>
            </a:r>
            <a:r>
              <a:rPr lang="en-US" sz="2400" baseline="-25000" dirty="0" err="1">
                <a:solidFill>
                  <a:srgbClr val="00B050"/>
                </a:solidFill>
                <a:effectLst>
                  <a:glow rad="228600">
                    <a:schemeClr val="bg1"/>
                  </a:glow>
                </a:effectLst>
                <a:latin typeface="Colonna MT" pitchFamily="82" charset="0"/>
              </a:rPr>
              <a:t>P·Hg</a:t>
            </a:r>
            <a:r>
              <a:rPr lang="en-US" sz="2400" dirty="0">
                <a:solidFill>
                  <a:srgbClr val="00B050"/>
                </a:solidFill>
                <a:effectLst>
                  <a:glow rad="228600">
                    <a:schemeClr val="bg1"/>
                  </a:glow>
                </a:effectLst>
                <a:latin typeface="Colonna MT" pitchFamily="82" charset="0"/>
              </a:rPr>
              <a:t>(-)|</a:t>
            </a:r>
            <a:endParaRPr lang="en-US" sz="1800" dirty="0">
              <a:solidFill>
                <a:srgbClr val="00B050"/>
              </a:solidFill>
              <a:effectLst>
                <a:glow rad="228600">
                  <a:schemeClr val="bg1"/>
                </a:glow>
              </a:effectLst>
              <a:latin typeface="Colonna MT" pitchFamily="82" charset="0"/>
            </a:endParaRPr>
          </a:p>
        </p:txBody>
      </p:sp>
      <p:cxnSp>
        <p:nvCxnSpPr>
          <p:cNvPr id="96" name="Straight Arrow Connector 95">
            <a:extLst>
              <a:ext uri="{FF2B5EF4-FFF2-40B4-BE49-F238E27FC236}">
                <a16:creationId xmlns:a16="http://schemas.microsoft.com/office/drawing/2014/main" id="{96B5A77E-C826-4F95-B834-B22ED6B6D444}"/>
              </a:ext>
            </a:extLst>
          </p:cNvPr>
          <p:cNvCxnSpPr/>
          <p:nvPr/>
        </p:nvCxnSpPr>
        <p:spPr bwMode="auto">
          <a:xfrm rot="600000" flipV="1">
            <a:off x="6119898" y="3379772"/>
            <a:ext cx="444477" cy="722376"/>
          </a:xfrm>
          <a:prstGeom prst="straightConnector1">
            <a:avLst/>
          </a:prstGeom>
          <a:noFill/>
          <a:ln w="50800" cap="flat" cmpd="dbl" algn="ctr">
            <a:solidFill>
              <a:srgbClr val="C00000"/>
            </a:solidFill>
            <a:prstDash val="solid"/>
            <a:round/>
            <a:headEnd type="none" w="med" len="med"/>
            <a:tailEnd type="arrow"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7" name="Rectangle 96">
            <a:extLst>
              <a:ext uri="{FF2B5EF4-FFF2-40B4-BE49-F238E27FC236}">
                <a16:creationId xmlns:a16="http://schemas.microsoft.com/office/drawing/2014/main" id="{F37C0F15-0062-4969-88C3-3CBFBF98850E}"/>
              </a:ext>
            </a:extLst>
          </p:cNvPr>
          <p:cNvSpPr/>
          <p:nvPr/>
        </p:nvSpPr>
        <p:spPr>
          <a:xfrm>
            <a:off x="5257724" y="3542630"/>
            <a:ext cx="1031051" cy="461665"/>
          </a:xfrm>
          <a:prstGeom prst="rect">
            <a:avLst/>
          </a:prstGeom>
          <a:effectLst>
            <a:glow rad="228600">
              <a:schemeClr val="bg1">
                <a:alpha val="40000"/>
              </a:schemeClr>
            </a:glow>
          </a:effectLst>
        </p:spPr>
        <p:txBody>
          <a:bodyPr wrap="none">
            <a:spAutoFit/>
          </a:bodyPr>
          <a:lstStyle/>
          <a:p>
            <a:r>
              <a:rPr lang="en-US" sz="2400" dirty="0">
                <a:solidFill>
                  <a:srgbClr val="C00000"/>
                </a:solidFill>
                <a:effectLst>
                  <a:glow rad="228600">
                    <a:schemeClr val="bg1"/>
                  </a:glow>
                </a:effectLst>
                <a:latin typeface="Colonna MT" pitchFamily="82" charset="0"/>
              </a:rPr>
              <a:t>-</a:t>
            </a:r>
            <a:r>
              <a:rPr lang="en-US" sz="2400" dirty="0" err="1">
                <a:solidFill>
                  <a:srgbClr val="C00000"/>
                </a:solidFill>
                <a:effectLst>
                  <a:glow rad="228600">
                    <a:schemeClr val="bg1"/>
                  </a:glow>
                </a:effectLst>
                <a:latin typeface="Colonna MT" pitchFamily="82" charset="0"/>
              </a:rPr>
              <a:t>f</a:t>
            </a:r>
            <a:r>
              <a:rPr lang="en-US" sz="2400" baseline="-25000" dirty="0" err="1">
                <a:solidFill>
                  <a:srgbClr val="C00000"/>
                </a:solidFill>
                <a:effectLst>
                  <a:glow rad="228600">
                    <a:schemeClr val="bg1"/>
                  </a:glow>
                </a:effectLst>
                <a:latin typeface="Colonna MT" pitchFamily="82" charset="0"/>
              </a:rPr>
              <a:t>Hg</a:t>
            </a:r>
            <a:r>
              <a:rPr lang="en-US" sz="2400" dirty="0">
                <a:solidFill>
                  <a:srgbClr val="C00000"/>
                </a:solidFill>
                <a:effectLst>
                  <a:glow rad="228600">
                    <a:schemeClr val="bg1"/>
                  </a:glow>
                </a:effectLst>
                <a:latin typeface="Colonna MT" pitchFamily="82" charset="0"/>
              </a:rPr>
              <a:t>(</a:t>
            </a:r>
            <a:r>
              <a:rPr lang="en-US" sz="2400" dirty="0">
                <a:solidFill>
                  <a:srgbClr val="C00000"/>
                </a:solidFill>
                <a:effectLst>
                  <a:glow rad="228600">
                    <a:schemeClr val="bg1"/>
                  </a:glow>
                </a:effectLst>
              </a:rPr>
              <a:t>-</a:t>
            </a:r>
            <a:r>
              <a:rPr lang="en-US" sz="2400" dirty="0">
                <a:solidFill>
                  <a:srgbClr val="C00000"/>
                </a:solidFill>
                <a:effectLst>
                  <a:glow rad="228600">
                    <a:schemeClr val="bg1"/>
                  </a:glow>
                </a:effectLst>
                <a:latin typeface="Colonna MT" pitchFamily="82" charset="0"/>
              </a:rPr>
              <a:t>)*</a:t>
            </a:r>
            <a:endParaRPr lang="en-US" sz="1800" dirty="0">
              <a:solidFill>
                <a:srgbClr val="C00000"/>
              </a:solidFill>
              <a:effectLst>
                <a:glow rad="228600">
                  <a:schemeClr val="bg1"/>
                </a:glow>
              </a:effectLst>
              <a:latin typeface="Colonna MT" pitchFamily="82" charset="0"/>
            </a:endParaRPr>
          </a:p>
        </p:txBody>
      </p:sp>
      <p:sp>
        <p:nvSpPr>
          <p:cNvPr id="3" name="Rectangle 2">
            <a:extLst>
              <a:ext uri="{FF2B5EF4-FFF2-40B4-BE49-F238E27FC236}">
                <a16:creationId xmlns:a16="http://schemas.microsoft.com/office/drawing/2014/main" id="{80C4ADE7-6DDF-40AA-B33F-CB09490AC669}"/>
              </a:ext>
            </a:extLst>
          </p:cNvPr>
          <p:cNvSpPr/>
          <p:nvPr/>
        </p:nvSpPr>
        <p:spPr>
          <a:xfrm>
            <a:off x="-160132" y="3801799"/>
            <a:ext cx="758541" cy="400110"/>
          </a:xfrm>
          <a:prstGeom prst="rect">
            <a:avLst/>
          </a:prstGeom>
        </p:spPr>
        <p:txBody>
          <a:bodyPr wrap="none">
            <a:spAutoFit/>
          </a:bodyPr>
          <a:lstStyle/>
          <a:p>
            <a:r>
              <a:rPr lang="en-US" altLang="en-US" sz="2000" dirty="0">
                <a:solidFill>
                  <a:srgbClr val="000000"/>
                </a:solidFill>
              </a:rPr>
              <a:t> P(</a:t>
            </a:r>
            <a:r>
              <a:rPr lang="en-US" altLang="en-US" sz="2000" dirty="0">
                <a:solidFill>
                  <a:srgbClr val="000000"/>
                </a:solidFill>
                <a:latin typeface="Symbol" pitchFamily="18" charset="2"/>
              </a:rPr>
              <a:t>a</a:t>
            </a:r>
            <a:r>
              <a:rPr lang="en-US" altLang="en-US" sz="2000" dirty="0">
                <a:solidFill>
                  <a:srgbClr val="000000"/>
                </a:solidFill>
              </a:rPr>
              <a:t>)</a:t>
            </a:r>
            <a:endParaRPr lang="en-US" dirty="0"/>
          </a:p>
        </p:txBody>
      </p:sp>
      <p:sp>
        <p:nvSpPr>
          <p:cNvPr id="4" name="Rectangle 3">
            <a:extLst>
              <a:ext uri="{FF2B5EF4-FFF2-40B4-BE49-F238E27FC236}">
                <a16:creationId xmlns:a16="http://schemas.microsoft.com/office/drawing/2014/main" id="{95758865-5F10-443F-8557-4B63F4C52861}"/>
              </a:ext>
            </a:extLst>
          </p:cNvPr>
          <p:cNvSpPr/>
          <p:nvPr/>
        </p:nvSpPr>
        <p:spPr>
          <a:xfrm>
            <a:off x="1361870" y="4541295"/>
            <a:ext cx="1295547" cy="400110"/>
          </a:xfrm>
          <a:prstGeom prst="rect">
            <a:avLst/>
          </a:prstGeom>
        </p:spPr>
        <p:txBody>
          <a:bodyPr wrap="none">
            <a:spAutoFit/>
          </a:bodyPr>
          <a:lstStyle/>
          <a:p>
            <a:r>
              <a:rPr lang="en-US" altLang="en-US" sz="2000" dirty="0">
                <a:solidFill>
                  <a:srgbClr val="000000"/>
                </a:solidFill>
                <a:latin typeface="Symbol" pitchFamily="18" charset="2"/>
              </a:rPr>
              <a:t>a</a:t>
            </a:r>
            <a:r>
              <a:rPr lang="en-US" altLang="en-US" sz="2000" dirty="0">
                <a:solidFill>
                  <a:srgbClr val="000000"/>
                </a:solidFill>
                <a:latin typeface="Arial" panose="020B0604020202020204" pitchFamily="34" charset="0"/>
                <a:cs typeface="Arial" panose="020B0604020202020204" pitchFamily="34" charset="0"/>
              </a:rPr>
              <a:t> </a:t>
            </a:r>
            <a:r>
              <a:rPr lang="en-US" altLang="en-US" sz="1600" b="0" dirty="0">
                <a:solidFill>
                  <a:srgbClr val="000000"/>
                </a:solidFill>
                <a:latin typeface="Arial" panose="020B0604020202020204" pitchFamily="34" charset="0"/>
                <a:cs typeface="Arial" panose="020B0604020202020204" pitchFamily="34" charset="0"/>
              </a:rPr>
              <a:t>(degrees)</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993956"/>
      </p:ext>
    </p:extLst>
  </p:cSld>
  <p:clrMapOvr>
    <a:masterClrMapping/>
  </p:clrMapOvr>
</p:sld>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Helvetica" pitchFamily="34" charset="0"/>
          </a:defRPr>
        </a:defPPr>
      </a:lstStyle>
    </a:spDef>
    <a:lnDef>
      <a:spPr bwMode="auto">
        <a:xfrm>
          <a:off x="0" y="0"/>
          <a:ext cx="1" cy="1"/>
        </a:xfrm>
        <a:custGeom>
          <a:avLst/>
          <a:gdLst/>
          <a:ahLst/>
          <a:cxnLst/>
          <a:rect l="0" t="0" r="0" b="0"/>
          <a:pathLst/>
        </a:cu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Helvetica" pitchFamily="34"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Helvetica" pitchFamily="34" charset="0"/>
          </a:defRPr>
        </a:defPPr>
      </a:lstStyle>
    </a:spDef>
    <a:lnDef>
      <a:spPr bwMode="auto">
        <a:xfrm>
          <a:off x="0" y="0"/>
          <a:ext cx="1" cy="1"/>
        </a:xfrm>
        <a:custGeom>
          <a:avLst/>
          <a:gdLst/>
          <a:ahLst/>
          <a:cxnLst/>
          <a:rect l="0" t="0" r="0" b="0"/>
          <a:pathLst/>
        </a:cu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Helvetica"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31747</TotalTime>
  <Words>6776</Words>
  <Application>Microsoft Office PowerPoint</Application>
  <PresentationFormat>On-screen Show (4:3)</PresentationFormat>
  <Paragraphs>1364</Paragraphs>
  <Slides>91</Slides>
  <Notes>11</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91</vt:i4>
      </vt:variant>
    </vt:vector>
  </HeadingPairs>
  <TitlesOfParts>
    <vt:vector size="103" baseType="lpstr">
      <vt:lpstr>Arial</vt:lpstr>
      <vt:lpstr>Calibri</vt:lpstr>
      <vt:lpstr>Colonna MT</vt:lpstr>
      <vt:lpstr>Courier New</vt:lpstr>
      <vt:lpstr>Helvetica</vt:lpstr>
      <vt:lpstr>Symbol</vt:lpstr>
      <vt:lpstr>Times New Roman</vt:lpstr>
      <vt:lpstr>Wingdings</vt:lpstr>
      <vt:lpstr>2_Default Design</vt:lpstr>
      <vt:lpstr>1_Digital Dots</vt:lpstr>
      <vt:lpstr>Default Design</vt:lpstr>
      <vt:lpstr>1_Default Design</vt:lpstr>
      <vt:lpstr>Our goal is to compute an experimental electron density map of proteinase K this week</vt:lpstr>
      <vt:lpstr>PowerPoint Presentation</vt:lpstr>
      <vt:lpstr>PowerPoint Presentation</vt:lpstr>
      <vt:lpstr>PowerPoint Presentation</vt:lpstr>
      <vt:lpstr>Our equation for f predicts that |FPH (HKL) | will change length at different λ and that measuring these “dispersive differences” will be useful for phasing.  </vt:lpstr>
      <vt:lpstr>Dispersive differences give a new constraint on the choice of phase for each additional l.</vt:lpstr>
      <vt:lpstr>Correction factors are largest near n=nB .</vt:lpstr>
      <vt:lpstr>Choose l values to maximize certainty of phase choice. Diversify fH vectors to maximize displacement between FPH circles. </vt:lpstr>
      <vt:lpstr>Each l produces a different  f’ and f”,  hence a different fH  amplitude and phase. </vt:lpstr>
      <vt:lpstr>PowerPoint Presentation</vt:lpstr>
      <vt:lpstr>PowerPoint Presentation</vt:lpstr>
      <vt:lpstr>Hg &amp; Gd have strong anomalous scattering signal even in-house (λ=1.54 Å)  </vt:lpstr>
      <vt:lpstr>What phasing options are available using the data we collected in house?</vt:lpstr>
      <vt:lpstr>The strategy best suited for our circumstances is SIRAS phasing.</vt:lpstr>
      <vt:lpstr>The strategy best suited for our circumstances is SIRAS phasing.</vt:lpstr>
      <vt:lpstr>Are these crystals isomorphous?</vt:lpstr>
      <vt:lpstr>154 combinations of native and derivative data sets possible</vt:lpstr>
      <vt:lpstr>Calculate anomalous difference Patterson maps to find which data sets have the strongest binding.</vt:lpstr>
      <vt:lpstr>Anomalous difference Patterson peak heights indicate which data sets might have best phasing power</vt:lpstr>
      <vt:lpstr>We gathered all your structure factor measurements into one file</vt:lpstr>
      <vt:lpstr>Each line in the composite data file corresponds to one reflection h,k,l</vt:lpstr>
      <vt:lpstr>All data sets were scaled to native-daniel</vt:lpstr>
      <vt:lpstr>Calculate isomorphous difference Patterson maps to find heavy atom locations.</vt:lpstr>
      <vt:lpstr>Use ccp4i interface to calculate difference Patterson maps</vt:lpstr>
      <vt:lpstr>The task window for Patterson will pop up. Enter title &amp; data file</vt:lpstr>
      <vt:lpstr>Duilio and I assigned one difference map to each student</vt:lpstr>
      <vt:lpstr>Select native |FP|</vt:lpstr>
      <vt:lpstr>Select derivative |FPH |</vt:lpstr>
      <vt:lpstr>Select directory for map output. Enter title for map.</vt:lpstr>
      <vt:lpstr>Select directory for map output. Enter title for map.</vt:lpstr>
      <vt:lpstr>We will get a list of difference Patterson peaks in the unit cell.</vt:lpstr>
      <vt:lpstr>Find the highest peak on the w=0.25 section</vt:lpstr>
      <vt:lpstr>Find the highest peak on the w=0.25 section</vt:lpstr>
      <vt:lpstr>View difference Patterson maps with the program mapslicer</vt:lpstr>
      <vt:lpstr>Now, use direct methods to determine coordinates of heavy atom.  And then calculate phases for FP using SIRAS method.</vt:lpstr>
      <vt:lpstr>Evidence that we have strong anomalous signal</vt:lpstr>
      <vt:lpstr>Enter a short title with no spaces</vt:lpstr>
      <vt:lpstr>Use HKL2MAP to determine Heavy atom x,y,z and calculate phases using SIRAS</vt:lpstr>
      <vt:lpstr>Enter native and derivative data (.sca format)</vt:lpstr>
      <vt:lpstr>Confirm space group and run SHELXC</vt:lpstr>
      <vt:lpstr>ShelxC estimates isomorphism</vt:lpstr>
      <vt:lpstr>ShelxC estimates isomorphism</vt:lpstr>
      <vt:lpstr>ShelxD uses direct methods to determine heavy atom x,y,z</vt:lpstr>
      <vt:lpstr>ShelxD uses direct methods to determine heavy atom x,y,z</vt:lpstr>
      <vt:lpstr>ShelxD uses direct methods to determine heavy atom x,y,z</vt:lpstr>
      <vt:lpstr>All 500 trials produced the same heavy atom substructure model</vt:lpstr>
      <vt:lpstr>Contrast with poor heavy atom derivative</vt:lpstr>
      <vt:lpstr>Verify heavy atom coordinates explain all Patterson peaks</vt:lpstr>
      <vt:lpstr>Verify all Patterson peaks are predicted (labeled).</vt:lpstr>
      <vt:lpstr>Calculate an experimental electron density map of proteinase K using SIRAS phases</vt:lpstr>
      <vt:lpstr>Calculate phases using SIRAS</vt:lpstr>
      <vt:lpstr>Clear indication original hand is correct.</vt:lpstr>
      <vt:lpstr>PowerPoint Presentation</vt:lpstr>
      <vt:lpstr>PowerPoint Presentation</vt:lpstr>
      <vt:lpstr>PowerPoint Presentation</vt:lpstr>
      <vt:lpstr>SIR              SIRAS         MIRAS</vt:lpstr>
      <vt:lpstr>SIR              SIRAS         MIRAS</vt:lpstr>
      <vt:lpstr>MIR phased map + Solvent Flattening + Histogram Matching</vt:lpstr>
      <vt:lpstr>PowerPoint Presentation</vt:lpstr>
      <vt:lpstr>PowerPoint Presentation</vt:lpstr>
      <vt:lpstr>Display unit cell outline</vt:lpstr>
      <vt:lpstr>Open “display manager”</vt:lpstr>
      <vt:lpstr>Display skeleton</vt:lpstr>
      <vt:lpstr>Hide map, search for helix</vt:lpstr>
      <vt:lpstr>Be able to recognize a helix from different perspectives</vt:lpstr>
      <vt:lpstr>The hole through the center of a helix is the most distinctive feature of a-helix density. </vt:lpstr>
      <vt:lpstr>Translate helix center to screen center (pink box)</vt:lpstr>
      <vt:lpstr>Zoom and center skeleton helix</vt:lpstr>
      <vt:lpstr>Rotate View (90°)to look down helix axis and re-center helix</vt:lpstr>
      <vt:lpstr>Helix directionality</vt:lpstr>
      <vt:lpstr>Return to original view. Turn on map. Which direction is the C-term of helix pointed?</vt:lpstr>
      <vt:lpstr>Calculate-&gt;Other Modeling Tools Place Helix Here.</vt:lpstr>
      <vt:lpstr>Saving first set of coordinates.</vt:lpstr>
      <vt:lpstr>Save coordinates frequently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Solving Crystal Structures From Two-wavelength X-ray Powder  Diffraction Data – Breaking the Phase Ambiguity in the Noncentrosymmetric Case</dc:title>
  <dc:creator>sawaya</dc:creator>
  <cp:lastModifiedBy>sawaya</cp:lastModifiedBy>
  <cp:revision>847</cp:revision>
  <cp:lastPrinted>2015-01-29T04:54:14Z</cp:lastPrinted>
  <dcterms:created xsi:type="dcterms:W3CDTF">2000-12-02T23:25:24Z</dcterms:created>
  <dcterms:modified xsi:type="dcterms:W3CDTF">2024-01-30T19:31:10Z</dcterms:modified>
</cp:coreProperties>
</file>